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59" r:id="rId5"/>
    <p:sldId id="262" r:id="rId6"/>
  </p:sldIdLst>
  <p:sldSz cx="12192000" cy="6858000"/>
  <p:notesSz cx="6858000" cy="9144000"/>
  <p:defaultTextStyle>
    <a:defPPr>
      <a:defRPr lang="fr-T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 varScale="1">
        <p:scale>
          <a:sx n="85" d="100"/>
          <a:sy n="85" d="100"/>
        </p:scale>
        <p:origin x="75" y="3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30F5D9-3434-4846-8CA2-24818655A2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TG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A7B32A6-434C-4E04-967D-E23AD43CDA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TG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D0EC9F-7814-4DAA-AF4F-2F7475E7D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D3140-0405-4784-A77C-21ADF9E8DC62}" type="datetimeFigureOut">
              <a:rPr lang="fr-TG" smtClean="0"/>
              <a:t>19/06/2026</a:t>
            </a:fld>
            <a:endParaRPr lang="fr-TG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041C96-38C9-4F1A-AF9A-9E0EF16F0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TG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8265EC-C9F2-4252-87EC-B54CE7F11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9395-AC76-4313-92A2-A9EDC92DAD0A}" type="slidenum">
              <a:rPr lang="fr-TG" smtClean="0"/>
              <a:t>‹N°›</a:t>
            </a:fld>
            <a:endParaRPr lang="fr-TG"/>
          </a:p>
        </p:txBody>
      </p:sp>
    </p:spTree>
    <p:extLst>
      <p:ext uri="{BB962C8B-B14F-4D97-AF65-F5344CB8AC3E}">
        <p14:creationId xmlns:p14="http://schemas.microsoft.com/office/powerpoint/2010/main" val="143799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44788-3F7B-45DE-B09E-6010B8AC5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TG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2C22CD0-0B3C-4BD3-9C99-C51570EA1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TG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1D719C-D1A4-4807-AADD-47395CE34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D3140-0405-4784-A77C-21ADF9E8DC62}" type="datetimeFigureOut">
              <a:rPr lang="fr-TG" smtClean="0"/>
              <a:t>19/06/2026</a:t>
            </a:fld>
            <a:endParaRPr lang="fr-TG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6FD731-90BE-4510-8A58-BBB0ADB7E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TG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161C8C-1A08-406D-B868-E9C5E993B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9395-AC76-4313-92A2-A9EDC92DAD0A}" type="slidenum">
              <a:rPr lang="fr-TG" smtClean="0"/>
              <a:t>‹N°›</a:t>
            </a:fld>
            <a:endParaRPr lang="fr-TG"/>
          </a:p>
        </p:txBody>
      </p:sp>
    </p:spTree>
    <p:extLst>
      <p:ext uri="{BB962C8B-B14F-4D97-AF65-F5344CB8AC3E}">
        <p14:creationId xmlns:p14="http://schemas.microsoft.com/office/powerpoint/2010/main" val="754501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DFE7A36-7F1E-451F-B4B6-1FD6FF7952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TG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74CEF5A-8F82-4D17-BF2C-41EF8BDC6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TG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62969F-EA58-4070-84A0-262EC4398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D3140-0405-4784-A77C-21ADF9E8DC62}" type="datetimeFigureOut">
              <a:rPr lang="fr-TG" smtClean="0"/>
              <a:t>19/06/2026</a:t>
            </a:fld>
            <a:endParaRPr lang="fr-TG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8E7518-9152-4984-A814-DB2070952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TG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3105DA-5F03-43DF-A905-E7C05E663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9395-AC76-4313-92A2-A9EDC92DAD0A}" type="slidenum">
              <a:rPr lang="fr-TG" smtClean="0"/>
              <a:t>‹N°›</a:t>
            </a:fld>
            <a:endParaRPr lang="fr-TG"/>
          </a:p>
        </p:txBody>
      </p:sp>
    </p:spTree>
    <p:extLst>
      <p:ext uri="{BB962C8B-B14F-4D97-AF65-F5344CB8AC3E}">
        <p14:creationId xmlns:p14="http://schemas.microsoft.com/office/powerpoint/2010/main" val="2909415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CA2E7B-749E-4BA2-A8B6-363D7149D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TG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7BD449-D5A0-4F23-AD47-583537EF1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TG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BB5DA0-D611-48D0-B74A-E181CACDC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D3140-0405-4784-A77C-21ADF9E8DC62}" type="datetimeFigureOut">
              <a:rPr lang="fr-TG" smtClean="0"/>
              <a:t>19/06/2026</a:t>
            </a:fld>
            <a:endParaRPr lang="fr-TG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0E3FDB-8480-45CE-A7D0-CD2D91895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TG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65DA27-F86D-4016-9B0E-52CAF4ED6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9395-AC76-4313-92A2-A9EDC92DAD0A}" type="slidenum">
              <a:rPr lang="fr-TG" smtClean="0"/>
              <a:t>‹N°›</a:t>
            </a:fld>
            <a:endParaRPr lang="fr-TG"/>
          </a:p>
        </p:txBody>
      </p:sp>
    </p:spTree>
    <p:extLst>
      <p:ext uri="{BB962C8B-B14F-4D97-AF65-F5344CB8AC3E}">
        <p14:creationId xmlns:p14="http://schemas.microsoft.com/office/powerpoint/2010/main" val="934192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F6907C-B53C-4219-A603-8EED4F587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TG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31D23E0-8807-4CE2-B1B4-9ACAD9D7F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38B428-C9E3-4BEF-87D5-7728B4CBE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D3140-0405-4784-A77C-21ADF9E8DC62}" type="datetimeFigureOut">
              <a:rPr lang="fr-TG" smtClean="0"/>
              <a:t>19/06/2026</a:t>
            </a:fld>
            <a:endParaRPr lang="fr-TG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FE0A65E-EA34-4A56-BC37-F5310F523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TG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E5ADDB-F4E5-467F-A642-D446C32E5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9395-AC76-4313-92A2-A9EDC92DAD0A}" type="slidenum">
              <a:rPr lang="fr-TG" smtClean="0"/>
              <a:t>‹N°›</a:t>
            </a:fld>
            <a:endParaRPr lang="fr-TG"/>
          </a:p>
        </p:txBody>
      </p:sp>
    </p:spTree>
    <p:extLst>
      <p:ext uri="{BB962C8B-B14F-4D97-AF65-F5344CB8AC3E}">
        <p14:creationId xmlns:p14="http://schemas.microsoft.com/office/powerpoint/2010/main" val="1675596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4A8EA9-5495-4422-AA7C-572E2ADAD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TG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CF9E39-0B00-4D33-9A01-F191420F31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TG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B7C1021-BD1D-4A49-9D9E-22918DDB8A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TG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AC7D0D-6718-4926-9EB0-A1CB446C8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D3140-0405-4784-A77C-21ADF9E8DC62}" type="datetimeFigureOut">
              <a:rPr lang="fr-TG" smtClean="0"/>
              <a:t>19/06/2026</a:t>
            </a:fld>
            <a:endParaRPr lang="fr-TG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24B67E-012D-4E5D-AC1B-E7CA951CB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TG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39529F-A1DC-40C8-ACB5-622ABB728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9395-AC76-4313-92A2-A9EDC92DAD0A}" type="slidenum">
              <a:rPr lang="fr-TG" smtClean="0"/>
              <a:t>‹N°›</a:t>
            </a:fld>
            <a:endParaRPr lang="fr-TG"/>
          </a:p>
        </p:txBody>
      </p:sp>
    </p:spTree>
    <p:extLst>
      <p:ext uri="{BB962C8B-B14F-4D97-AF65-F5344CB8AC3E}">
        <p14:creationId xmlns:p14="http://schemas.microsoft.com/office/powerpoint/2010/main" val="86127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EE85FF-E6C3-4C70-8502-26EA5795C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TG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88D8C0-FFF0-445D-A40D-445374555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C14FD29-4ABE-4AD9-9DB7-FCF5A53CA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TG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B7D34EC-10E1-44CA-AD2C-BA7CDAAF65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66778F3-C52E-4226-9C5A-B92A4E2912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TG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6EF9D25-1C41-4CE1-AF6C-930D67764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D3140-0405-4784-A77C-21ADF9E8DC62}" type="datetimeFigureOut">
              <a:rPr lang="fr-TG" smtClean="0"/>
              <a:t>19/06/2026</a:t>
            </a:fld>
            <a:endParaRPr lang="fr-TG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63D37B9-84D0-4B2E-9262-7BEC3CAF0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TG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3601785-B2F9-4558-A58B-3AC55F5DC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9395-AC76-4313-92A2-A9EDC92DAD0A}" type="slidenum">
              <a:rPr lang="fr-TG" smtClean="0"/>
              <a:t>‹N°›</a:t>
            </a:fld>
            <a:endParaRPr lang="fr-TG"/>
          </a:p>
        </p:txBody>
      </p:sp>
    </p:spTree>
    <p:extLst>
      <p:ext uri="{BB962C8B-B14F-4D97-AF65-F5344CB8AC3E}">
        <p14:creationId xmlns:p14="http://schemas.microsoft.com/office/powerpoint/2010/main" val="135289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607B66-5CB8-44C7-AEAE-23148AC85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TG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15355F0-7210-4FE8-9B9F-BBF236859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D3140-0405-4784-A77C-21ADF9E8DC62}" type="datetimeFigureOut">
              <a:rPr lang="fr-TG" smtClean="0"/>
              <a:t>19/06/2026</a:t>
            </a:fld>
            <a:endParaRPr lang="fr-TG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8CAB22F-396D-4614-8D4B-52D13B344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TG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083DA0E-1112-4810-B46A-55688D16A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9395-AC76-4313-92A2-A9EDC92DAD0A}" type="slidenum">
              <a:rPr lang="fr-TG" smtClean="0"/>
              <a:t>‹N°›</a:t>
            </a:fld>
            <a:endParaRPr lang="fr-TG"/>
          </a:p>
        </p:txBody>
      </p:sp>
    </p:spTree>
    <p:extLst>
      <p:ext uri="{BB962C8B-B14F-4D97-AF65-F5344CB8AC3E}">
        <p14:creationId xmlns:p14="http://schemas.microsoft.com/office/powerpoint/2010/main" val="2682400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BF7F36A-7234-41D2-B1DD-96D4BCF6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D3140-0405-4784-A77C-21ADF9E8DC62}" type="datetimeFigureOut">
              <a:rPr lang="fr-TG" smtClean="0"/>
              <a:t>19/06/2026</a:t>
            </a:fld>
            <a:endParaRPr lang="fr-TG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5F58C6B-48A9-40C4-ACEC-1E49B3CD7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TG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1208E66-3220-4796-A4A0-5A8458AD5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9395-AC76-4313-92A2-A9EDC92DAD0A}" type="slidenum">
              <a:rPr lang="fr-TG" smtClean="0"/>
              <a:t>‹N°›</a:t>
            </a:fld>
            <a:endParaRPr lang="fr-TG"/>
          </a:p>
        </p:txBody>
      </p:sp>
    </p:spTree>
    <p:extLst>
      <p:ext uri="{BB962C8B-B14F-4D97-AF65-F5344CB8AC3E}">
        <p14:creationId xmlns:p14="http://schemas.microsoft.com/office/powerpoint/2010/main" val="329317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EF91EC-C334-42DE-BC31-8AE909FF7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TG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BC3D35-04F2-428A-9B9E-1DD0B32E6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TG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5B90423-22A8-4F5D-B143-665C0E92F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AC860A3-A083-40DB-AC5D-EED506BF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D3140-0405-4784-A77C-21ADF9E8DC62}" type="datetimeFigureOut">
              <a:rPr lang="fr-TG" smtClean="0"/>
              <a:t>19/06/2026</a:t>
            </a:fld>
            <a:endParaRPr lang="fr-TG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95324C-CF05-4F6E-8A01-072C04A35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TG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8C4792-EBFE-4BB9-B8C4-F0E0A1F68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9395-AC76-4313-92A2-A9EDC92DAD0A}" type="slidenum">
              <a:rPr lang="fr-TG" smtClean="0"/>
              <a:t>‹N°›</a:t>
            </a:fld>
            <a:endParaRPr lang="fr-TG"/>
          </a:p>
        </p:txBody>
      </p:sp>
    </p:spTree>
    <p:extLst>
      <p:ext uri="{BB962C8B-B14F-4D97-AF65-F5344CB8AC3E}">
        <p14:creationId xmlns:p14="http://schemas.microsoft.com/office/powerpoint/2010/main" val="836862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C81AE9-B058-48E3-B6BF-B534E844F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TG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842C2F7-2796-4883-8B6C-9DBDA4A655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TG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856D7CD-FC0A-446D-ACD7-84C9C78EC0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F58147-6218-4BCA-9CA3-2DC4A21A2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D3140-0405-4784-A77C-21ADF9E8DC62}" type="datetimeFigureOut">
              <a:rPr lang="fr-TG" smtClean="0"/>
              <a:t>19/06/2026</a:t>
            </a:fld>
            <a:endParaRPr lang="fr-TG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10738BB-2A8D-4B64-BFB9-4671FD5FD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TG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C0CCE8B-B888-4E1A-B8E2-1BDD0731C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9395-AC76-4313-92A2-A9EDC92DAD0A}" type="slidenum">
              <a:rPr lang="fr-TG" smtClean="0"/>
              <a:t>‹N°›</a:t>
            </a:fld>
            <a:endParaRPr lang="fr-TG"/>
          </a:p>
        </p:txBody>
      </p:sp>
    </p:spTree>
    <p:extLst>
      <p:ext uri="{BB962C8B-B14F-4D97-AF65-F5344CB8AC3E}">
        <p14:creationId xmlns:p14="http://schemas.microsoft.com/office/powerpoint/2010/main" val="193058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E82AAFF-7F40-40C5-9AAA-7ABFC2D04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TG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043A43-FBEA-41DA-88D6-DD591C7AA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TG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C6F32A-943E-4EBC-A28F-61B3C296CF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D3140-0405-4784-A77C-21ADF9E8DC62}" type="datetimeFigureOut">
              <a:rPr lang="fr-TG" smtClean="0"/>
              <a:t>19/06/2026</a:t>
            </a:fld>
            <a:endParaRPr lang="fr-TG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576355-E50D-4544-B6A4-593D01B8EC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TG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192E4A-9783-47B8-98C3-7B5891802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59395-AC76-4313-92A2-A9EDC92DAD0A}" type="slidenum">
              <a:rPr lang="fr-TG" smtClean="0"/>
              <a:t>‹N°›</a:t>
            </a:fld>
            <a:endParaRPr lang="fr-TG"/>
          </a:p>
        </p:txBody>
      </p:sp>
    </p:spTree>
    <p:extLst>
      <p:ext uri="{BB962C8B-B14F-4D97-AF65-F5344CB8AC3E}">
        <p14:creationId xmlns:p14="http://schemas.microsoft.com/office/powerpoint/2010/main" val="2199208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T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10.png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D8E75A2-D201-4982-8305-970CF77B9753}"/>
              </a:ext>
            </a:extLst>
          </p:cNvPr>
          <p:cNvSpPr txBox="1"/>
          <p:nvPr/>
        </p:nvSpPr>
        <p:spPr>
          <a:xfrm>
            <a:off x="4462817" y="99793"/>
            <a:ext cx="3735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PITCH TOGO</a:t>
            </a:r>
            <a:endParaRPr lang="fr-TG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E3305F3-5586-4BBC-843A-DF1ACB36E10B}"/>
              </a:ext>
            </a:extLst>
          </p:cNvPr>
          <p:cNvSpPr txBox="1"/>
          <p:nvPr/>
        </p:nvSpPr>
        <p:spPr>
          <a:xfrm>
            <a:off x="336589" y="791958"/>
            <a:ext cx="10798896" cy="4352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CONTEXTE NATIONAL</a:t>
            </a:r>
          </a:p>
          <a:p>
            <a:endParaRPr lang="fr-FR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00113" indent="-3619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SPANB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2021-2030 (25 cibles)</a:t>
            </a:r>
          </a:p>
          <a:p>
            <a:pPr marL="900113" indent="-3619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Cible 14 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 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assurer la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participation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du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genre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dans la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conservation de la biodiversité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par une approche permettant aux femmes, aux jeunes et autres personnes vulnérables de bénéficier des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mêmes possibilités et capacités 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contribuer à la réalisation des actions de conservation de la biodiversité.</a:t>
            </a:r>
            <a:r>
              <a:rPr lang="fr-F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900113" indent="-3619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d’actions genre et biodiversité</a:t>
            </a:r>
          </a:p>
          <a:p>
            <a:pPr marL="538163" algn="just">
              <a:lnSpc>
                <a:spcPct val="107000"/>
              </a:lnSpc>
              <a:spcAft>
                <a:spcPts val="800"/>
              </a:spcAft>
            </a:pPr>
            <a:endParaRPr lang="fr-TG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F428E0E-13C0-4FD4-8483-457077B571D6}"/>
              </a:ext>
            </a:extLst>
          </p:cNvPr>
          <p:cNvSpPr txBox="1"/>
          <p:nvPr/>
        </p:nvSpPr>
        <p:spPr>
          <a:xfrm>
            <a:off x="524517" y="4978092"/>
            <a:ext cx="10423039" cy="1823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PRIORITÉS </a:t>
            </a:r>
            <a:endParaRPr lang="fr-TG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14375" indent="96838" algn="ctr">
              <a:lnSpc>
                <a:spcPct val="107000"/>
              </a:lnSpc>
              <a:spcAft>
                <a:spcPts val="800"/>
              </a:spcAft>
            </a:pPr>
            <a:r>
              <a:rPr lang="fr-FR" sz="24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Renforcement de la gouvernance inclusive et des moyens de subsistance des femmes et des filles pour la conservation de la biodiversité de la forêt classée de </a:t>
            </a:r>
            <a:r>
              <a:rPr lang="fr-FR" sz="2400" b="1" dirty="0" err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Missahoe</a:t>
            </a:r>
            <a:r>
              <a:rPr lang="fr-FR" sz="24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dans la préfecture de </a:t>
            </a:r>
            <a:r>
              <a:rPr lang="fr-FR" sz="2400" b="1" dirty="0" err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Kloto</a:t>
            </a:r>
            <a:r>
              <a:rPr lang="fr-FR" sz="24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 Togo. </a:t>
            </a:r>
          </a:p>
        </p:txBody>
      </p:sp>
    </p:spTree>
    <p:extLst>
      <p:ext uri="{BB962C8B-B14F-4D97-AF65-F5344CB8AC3E}">
        <p14:creationId xmlns:p14="http://schemas.microsoft.com/office/powerpoint/2010/main" val="3709103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9E2A201-4526-4DEC-BB2A-9E95B86A3F6D}"/>
              </a:ext>
            </a:extLst>
          </p:cNvPr>
          <p:cNvSpPr txBox="1"/>
          <p:nvPr/>
        </p:nvSpPr>
        <p:spPr>
          <a:xfrm>
            <a:off x="532932" y="236249"/>
            <a:ext cx="10568893" cy="5955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</a:pPr>
            <a:r>
              <a:rPr lang="fr-F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OPPORTUNITÉS</a:t>
            </a:r>
            <a:endParaRPr lang="fr-TG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fr-F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TG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4863" lvl="0" indent="-357188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Accompagnement des PTF dans la prise en compte de genre dans les projets de biodiversité au Togo (UE, FAO, PNUD, PNUE, GIZ, etc.) ; </a:t>
            </a:r>
          </a:p>
          <a:p>
            <a:pPr marL="804863" lvl="0" indent="-357188" algn="just">
              <a:lnSpc>
                <a:spcPct val="115000"/>
              </a:lnSpc>
              <a:spcAft>
                <a:spcPts val="800"/>
              </a:spcAft>
            </a:pPr>
            <a:endParaRPr lang="fr-TG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4863" lvl="0" indent="-357188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Existence des mécanismes de financement exigeant l’approche genre (Fonds vert climat (FVC), Fonds d’Adaptation, NBSAP </a:t>
            </a:r>
            <a:r>
              <a:rPr lang="fr-FR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Acceleretor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partnership (Match </a:t>
            </a:r>
            <a:r>
              <a:rPr lang="fr-FR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Making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mechanism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FEM, GBF </a:t>
            </a:r>
            <a:r>
              <a:rPr lang="fr-FR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Found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etc. ;</a:t>
            </a:r>
          </a:p>
          <a:p>
            <a:pPr marL="804863" lvl="0" indent="-357188" algn="just">
              <a:lnSpc>
                <a:spcPct val="115000"/>
              </a:lnSpc>
              <a:spcAft>
                <a:spcPts val="800"/>
              </a:spcAft>
            </a:pPr>
            <a:endParaRPr lang="fr-TG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4863" indent="-357188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Ratification/adhésion des conventions et accords internationaux en lien avec la gestion des ressources forestières et le genre : CDB, CCNUCC, CNULCD, RAMSAR, CITES, </a:t>
            </a: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AFR100), c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onvention sur l’Elimination de toutes les formes de Discriminations à l’Egard des Femmes (CEDEF), </a:t>
            </a:r>
            <a:r>
              <a:rPr 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 ;</a:t>
            </a:r>
          </a:p>
        </p:txBody>
      </p:sp>
    </p:spTree>
    <p:extLst>
      <p:ext uri="{BB962C8B-B14F-4D97-AF65-F5344CB8AC3E}">
        <p14:creationId xmlns:p14="http://schemas.microsoft.com/office/powerpoint/2010/main" val="3108065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9E2A201-4526-4DEC-BB2A-9E95B86A3F6D}"/>
              </a:ext>
            </a:extLst>
          </p:cNvPr>
          <p:cNvSpPr txBox="1"/>
          <p:nvPr/>
        </p:nvSpPr>
        <p:spPr>
          <a:xfrm>
            <a:off x="359028" y="179515"/>
            <a:ext cx="10742797" cy="6789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BESOINS</a:t>
            </a:r>
            <a:endParaRPr lang="fr-FR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TG" sz="1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4863" lvl="0" indent="-447675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fr-FR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Renforcement de capacités techniques et matérielles pour le développement des AGR (formation et équipements) ;</a:t>
            </a:r>
          </a:p>
          <a:p>
            <a:pPr marL="804863" lvl="0" indent="-447675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Développement des </a:t>
            </a:r>
            <a:r>
              <a:rPr lang="fr-F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agroforêts</a:t>
            </a:r>
            <a:r>
              <a:rPr lang="fr-F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; </a:t>
            </a:r>
            <a:endParaRPr lang="fr-TG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4863" lvl="0" indent="-447675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fr-FR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Renforcement du leadership et de la gouvernance des organisations féminines pour garantir leur auto-organisation et participation aux prises de décisions.</a:t>
            </a:r>
          </a:p>
          <a:p>
            <a:pPr marL="357188" lvl="0">
              <a:lnSpc>
                <a:spcPct val="115000"/>
              </a:lnSpc>
              <a:spcAft>
                <a:spcPts val="800"/>
              </a:spcAft>
            </a:pPr>
            <a:endParaRPr lang="fr-FR" sz="1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fr-F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Impacts</a:t>
            </a:r>
          </a:p>
          <a:p>
            <a:pPr lvl="0">
              <a:lnSpc>
                <a:spcPct val="115000"/>
              </a:lnSpc>
              <a:spcAft>
                <a:spcPts val="800"/>
              </a:spcAft>
            </a:pPr>
            <a:endParaRPr lang="fr-FR" sz="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4863" lvl="0" indent="-447675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Conservation de la 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biodiversité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;</a:t>
            </a:r>
          </a:p>
          <a:p>
            <a:pPr marL="804863" lvl="0" indent="-447675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Augmentation de la proportion des femmes dans les instances de prises de decisions ;</a:t>
            </a:r>
          </a:p>
          <a:p>
            <a:pPr marL="804863" lvl="0" indent="-447675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utonomisation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économique des femmes et des filles (diversification des sources de  revenus) ;</a:t>
            </a:r>
            <a:endParaRPr lang="fr-TG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4863" lvl="0" indent="-447675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Renforcement de la sécurité alimentaire ;</a:t>
            </a:r>
          </a:p>
          <a:p>
            <a:pPr marL="804863" lvl="0" indent="-447675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Résilience climatique des communautés et des écosystèmes.</a:t>
            </a:r>
            <a:endParaRPr lang="fr-TG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Zoom de diapositive 3">
                <a:extLst>
                  <a:ext uri="{FF2B5EF4-FFF2-40B4-BE49-F238E27FC236}">
                    <a16:creationId xmlns:a16="http://schemas.microsoft.com/office/drawing/2014/main" id="{38F59F5C-7B6E-47B8-8E72-12E3DF3592B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-5342840" y="9128299"/>
              <a:ext cx="3048000" cy="1714500"/>
            </p:xfrm>
            <a:graphic>
              <a:graphicData uri="http://schemas.microsoft.com/office/powerpoint/2016/slidezoom">
                <pslz:sldZm>
                  <pslz:sldZmObj sldId="259" cId="2629655855">
                    <pslz:zmPr id="{214D8D20-6FB0-4B28-A8D9-A4F5E85429C3}" returnToParent="0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Zoom de diapositive 3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38F59F5C-7B6E-47B8-8E72-12E3DF3592B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5342840" y="9128299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720519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9E2A201-4526-4DEC-BB2A-9E95B86A3F6D}"/>
              </a:ext>
            </a:extLst>
          </p:cNvPr>
          <p:cNvSpPr txBox="1"/>
          <p:nvPr/>
        </p:nvSpPr>
        <p:spPr>
          <a:xfrm>
            <a:off x="347809" y="553469"/>
            <a:ext cx="10994384" cy="5751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fr-F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Contribution à la mise en œuvre du SPANB</a:t>
            </a:r>
            <a:endParaRPr lang="fr-TG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</a:pPr>
            <a:endParaRPr lang="fr-FR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96938" lvl="0" indent="-358775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Cible 13 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(cible 23 CMB)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: gestion participative et inclusive ;</a:t>
            </a:r>
            <a:endParaRPr lang="fr-FR" sz="2400" dirty="0"/>
          </a:p>
          <a:p>
            <a:pPr marL="896938" lvl="0" indent="-358775">
              <a:lnSpc>
                <a:spcPct val="115000"/>
              </a:lnSpc>
              <a:buFont typeface="Wingdings" panose="05000000000000000000" pitchFamily="2" charset="2"/>
              <a:buChar char="§"/>
            </a:pPr>
            <a:endParaRPr lang="fr-FR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96938" lvl="0" indent="-358775" algn="just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Cible 14 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(cible 23 CMB) : gouvernance inclusive et genre (représentation aux comités communaux de </a:t>
            </a: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ges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tion de la biodiversité) ;</a:t>
            </a:r>
          </a:p>
          <a:p>
            <a:pPr marL="538163" lvl="0">
              <a:lnSpc>
                <a:spcPct val="115000"/>
              </a:lnSpc>
            </a:pPr>
            <a:endParaRPr lang="fr-FR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96938" lvl="0" indent="-358775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Cible 15</a:t>
            </a:r>
            <a:r>
              <a:rPr lang="fr-TG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(cible 2 et 4 CMB) </a:t>
            </a:r>
            <a:r>
              <a:rPr lang="fr-TG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restauration des écosystèmes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dégradés ;</a:t>
            </a:r>
          </a:p>
          <a:p>
            <a:pPr marL="896938" lvl="0" indent="-358775">
              <a:lnSpc>
                <a:spcPct val="115000"/>
              </a:lnSpc>
              <a:buFont typeface="Wingdings" panose="05000000000000000000" pitchFamily="2" charset="2"/>
              <a:buChar char="§"/>
            </a:pPr>
            <a:endParaRPr lang="fr-TG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96938" lvl="0" indent="-358775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Cible 19 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(cible 7 et 9 CMB) : bénéfices socio-économiques ;</a:t>
            </a:r>
          </a:p>
          <a:p>
            <a:pPr marL="538163" lvl="0">
              <a:lnSpc>
                <a:spcPct val="115000"/>
              </a:lnSpc>
            </a:pPr>
            <a:endParaRPr lang="fr-TG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96938" lvl="0" indent="-358775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Cible 20 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(cible 10 CMB) : gestion durable à travers les pratiques respectueuses de la biodiversité (agroforesterie) ;</a:t>
            </a:r>
            <a:endParaRPr lang="fr-TG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Zoom de diapositive 3">
                <a:extLst>
                  <a:ext uri="{FF2B5EF4-FFF2-40B4-BE49-F238E27FC236}">
                    <a16:creationId xmlns:a16="http://schemas.microsoft.com/office/drawing/2014/main" id="{38F59F5C-7B6E-47B8-8E72-12E3DF3592B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07830772"/>
                  </p:ext>
                </p:extLst>
              </p:nvPr>
            </p:nvGraphicFramePr>
            <p:xfrm>
              <a:off x="-5342840" y="9128299"/>
              <a:ext cx="3048000" cy="1714500"/>
            </p:xfrm>
            <a:graphic>
              <a:graphicData uri="http://schemas.microsoft.com/office/powerpoint/2016/slidezoom">
                <pslz:sldZm>
                  <pslz:sldZmObj sldId="259" cId="2629655855">
                    <pslz:zmPr id="{214D8D20-6FB0-4B28-A8D9-A4F5E85429C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Zoom de diapositive 3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38F59F5C-7B6E-47B8-8E72-12E3DF3592B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5342840" y="9128299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29655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9E2A201-4526-4DEC-BB2A-9E95B86A3F6D}"/>
              </a:ext>
            </a:extLst>
          </p:cNvPr>
          <p:cNvSpPr txBox="1"/>
          <p:nvPr/>
        </p:nvSpPr>
        <p:spPr>
          <a:xfrm>
            <a:off x="334546" y="2395244"/>
            <a:ext cx="11192771" cy="2282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fr-FR" sz="9600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  <a:ea typeface="Times New Roman" panose="02020603050405020304" pitchFamily="18" charset="0"/>
                <a:cs typeface="Arial" panose="020B0604020202020204" pitchFamily="34" charset="0"/>
              </a:rPr>
              <a:t>MERCI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fr-TG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Zoom de diapositive 3">
                <a:extLst>
                  <a:ext uri="{FF2B5EF4-FFF2-40B4-BE49-F238E27FC236}">
                    <a16:creationId xmlns:a16="http://schemas.microsoft.com/office/drawing/2014/main" id="{38F59F5C-7B6E-47B8-8E72-12E3DF3592B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-5342840" y="9128299"/>
              <a:ext cx="3048000" cy="1714500"/>
            </p:xfrm>
            <a:graphic>
              <a:graphicData uri="http://schemas.microsoft.com/office/powerpoint/2016/slidezoom">
                <pslz:sldZm>
                  <pslz:sldZmObj sldId="259" cId="2629655855">
                    <pslz:zmPr id="{214D8D20-6FB0-4B28-A8D9-A4F5E85429C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Zoom de diapositive 3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38F59F5C-7B6E-47B8-8E72-12E3DF3592B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5342840" y="9128299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80484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9EE8DAD1717D488B75E704F055B0DB" ma:contentTypeVersion="17" ma:contentTypeDescription="Create a new document." ma:contentTypeScope="" ma:versionID="894f81645357e802e03f0dad1321f2fd">
  <xsd:schema xmlns:xsd="http://www.w3.org/2001/XMLSchema" xmlns:xs="http://www.w3.org/2001/XMLSchema" xmlns:p="http://schemas.microsoft.com/office/2006/metadata/properties" xmlns:ns2="f232f10d-0edc-4b5f-b66e-f46ceb4f7549" xmlns:ns3="bccaa7d2-b5c2-455f-8377-eecac74d0a7a" targetNamespace="http://schemas.microsoft.com/office/2006/metadata/properties" ma:root="true" ma:fieldsID="09640a142018a54e4639738b7aa3630f" ns2:_="" ns3:_="">
    <xsd:import namespace="f232f10d-0edc-4b5f-b66e-f46ceb4f7549"/>
    <xsd:import namespace="bccaa7d2-b5c2-455f-8377-eecac74d0a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Det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32f10d-0edc-4b5f-b66e-f46ceb4f75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Det" ma:index="21" nillable="true" ma:displayName="Det" ma:format="Dropdown" ma:internalName="Det">
      <xsd:simpleType>
        <xsd:restriction base="dms:Text">
          <xsd:maxLength value="255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caa7d2-b5c2-455f-8377-eecac74d0a7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04ed2ff6-99f7-4fa9-96fc-1981adf183ee}" ma:internalName="TaxCatchAll" ma:showField="CatchAllData" ma:web="bccaa7d2-b5c2-455f-8377-eecac74d0a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t xmlns="f232f10d-0edc-4b5f-b66e-f46ceb4f7549" xsi:nil="true"/>
    <lcf76f155ced4ddcb4097134ff3c332f xmlns="f232f10d-0edc-4b5f-b66e-f46ceb4f7549">
      <Terms xmlns="http://schemas.microsoft.com/office/infopath/2007/PartnerControls"/>
    </lcf76f155ced4ddcb4097134ff3c332f>
    <TaxCatchAll xmlns="bccaa7d2-b5c2-455f-8377-eecac74d0a7a" xsi:nil="true"/>
  </documentManagement>
</p:properties>
</file>

<file path=customXml/itemProps1.xml><?xml version="1.0" encoding="utf-8"?>
<ds:datastoreItem xmlns:ds="http://schemas.openxmlformats.org/officeDocument/2006/customXml" ds:itemID="{FAC318F3-34E7-4FC4-8302-6483D1196B25}"/>
</file>

<file path=customXml/itemProps2.xml><?xml version="1.0" encoding="utf-8"?>
<ds:datastoreItem xmlns:ds="http://schemas.openxmlformats.org/officeDocument/2006/customXml" ds:itemID="{C93F99B9-253E-4AE1-A77F-328EEB696778}"/>
</file>

<file path=customXml/itemProps3.xml><?xml version="1.0" encoding="utf-8"?>
<ds:datastoreItem xmlns:ds="http://schemas.openxmlformats.org/officeDocument/2006/customXml" ds:itemID="{6F7BB7A3-517B-4E01-BBF4-B599B63FC51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</TotalTime>
  <Words>406</Words>
  <Application>Microsoft Office PowerPoint</Application>
  <PresentationFormat>Grand écran</PresentationFormat>
  <Paragraphs>41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Algerian</vt:lpstr>
      <vt:lpstr>Arial</vt:lpstr>
      <vt:lpstr>Calibri</vt:lpstr>
      <vt:lpstr>Calibri Light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Atutonu Amah</dc:creator>
  <cp:lastModifiedBy>Atutonu Amah</cp:lastModifiedBy>
  <cp:revision>34</cp:revision>
  <dcterms:created xsi:type="dcterms:W3CDTF">2026-06-18T11:05:25Z</dcterms:created>
  <dcterms:modified xsi:type="dcterms:W3CDTF">2026-06-19T01:59:30Z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0x010100679EE8DAD1717D488B75E704F055B0DB</vt:lpwstr>
  </property>
</Properties>
</file>