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charts/style5.xml" ContentType="application/vnd.ms-office.chartstyle+xml"/>
  <Override PartName="/ppt/theme/theme1.xml" ContentType="application/vnd.openxmlformats-officedocument.theme+xml"/>
  <Override PartName="/ppt/charts/colors5.xml" ContentType="application/vnd.ms-office.chartcolorstyl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colors1.xml" ContentType="application/vnd.openxmlformats-officedocument.drawingml.diagramColor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69" r:id="rId3"/>
    <p:sldId id="274" r:id="rId4"/>
    <p:sldId id="283" r:id="rId5"/>
    <p:sldId id="263" r:id="rId6"/>
    <p:sldId id="258" r:id="rId7"/>
    <p:sldId id="265" r:id="rId8"/>
    <p:sldId id="275" r:id="rId9"/>
    <p:sldId id="266" r:id="rId10"/>
    <p:sldId id="268" r:id="rId11"/>
    <p:sldId id="267" r:id="rId12"/>
    <p:sldId id="272" r:id="rId13"/>
    <p:sldId id="277" r:id="rId14"/>
    <p:sldId id="279" r:id="rId15"/>
    <p:sldId id="276" r:id="rId16"/>
    <p:sldId id="281" r:id="rId17"/>
    <p:sldId id="282" r:id="rId18"/>
    <p:sldId id="278" r:id="rId19"/>
    <p:sldId id="270" r:id="rId20"/>
  </p:sldIdLst>
  <p:sldSz cx="7589838" cy="5303838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E10"/>
    <a:srgbClr val="004E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26"/>
    <p:restoredTop sz="95706" autoAdjust="0"/>
  </p:normalViewPr>
  <p:slideViewPr>
    <p:cSldViewPr snapToGrid="0">
      <p:cViewPr varScale="1">
        <p:scale>
          <a:sx n="118" d="100"/>
          <a:sy n="118" d="100"/>
        </p:scale>
        <p:origin x="1003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.diaz\Downloads\Compilaci&#243;n%20de%20la%20informaci&#243;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.diaz\Downloads\Compilaci&#243;n%20de%20la%20informaci&#243;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.diaz\Downloads\Compilaci&#243;n%20de%20la%20informaci&#243;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.diaz\Downloads\Compilaci&#243;n%20de%20la%20informaci&#243;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.diaz\Downloads\Compilaci&#243;n%20de%20la%20informaci&#243;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.diaz\Downloads\Compilaci&#243;n%20de%20la%20informaci&#243;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091516990479741"/>
          <c:y val="9.9231331124083472E-2"/>
          <c:w val="0.37207005466772275"/>
          <c:h val="0.5869961042063545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53-4687-A2AB-E35F2287AF9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53-4687-A2AB-E35F2287AF9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353-4687-A2AB-E35F2287AF9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353-4687-A2AB-E35F2287AF9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353-4687-A2AB-E35F2287AF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'Permisos (2)'!$B$85:$B$89</c:f>
              <c:strCache>
                <c:ptCount val="5"/>
                <c:pt idx="0">
                  <c:v>Agricultura</c:v>
                </c:pt>
                <c:pt idx="1">
                  <c:v>Ganadería</c:v>
                </c:pt>
                <c:pt idx="2">
                  <c:v>Producción de alimentos</c:v>
                </c:pt>
                <c:pt idx="3">
                  <c:v>Turismo</c:v>
                </c:pt>
                <c:pt idx="4">
                  <c:v>Conservación ambiental</c:v>
                </c:pt>
              </c:strCache>
            </c:strRef>
          </c:cat>
          <c:val>
            <c:numRef>
              <c:f>'Permisos (2)'!$C$85:$C$89</c:f>
              <c:numCache>
                <c:formatCode>General</c:formatCode>
                <c:ptCount val="5"/>
                <c:pt idx="0">
                  <c:v>39</c:v>
                </c:pt>
                <c:pt idx="1">
                  <c:v>16</c:v>
                </c:pt>
                <c:pt idx="2">
                  <c:v>13</c:v>
                </c:pt>
                <c:pt idx="3">
                  <c:v>9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353-4687-A2AB-E35F2287AF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255521129385455E-2"/>
          <c:y val="0.73197582892810542"/>
          <c:w val="0.97689822795819159"/>
          <c:h val="0.238851659693849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17350448319295"/>
          <c:y val="0.10829214904490739"/>
          <c:w val="0.84149728626402032"/>
          <c:h val="0.6744654736640415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31F-417B-B068-1222832A42E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31F-417B-B068-1222832A42E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31F-417B-B068-1222832A42E3}"/>
              </c:ext>
            </c:extLst>
          </c:dPt>
          <c:cat>
            <c:strRef>
              <c:f>'Permisos (2)'!$C$74:$C$77</c:f>
              <c:strCache>
                <c:ptCount val="4"/>
                <c:pt idx="0">
                  <c:v>Mujeres</c:v>
                </c:pt>
                <c:pt idx="1">
                  <c:v>Hombres</c:v>
                </c:pt>
                <c:pt idx="2">
                  <c:v>Persona jurídica</c:v>
                </c:pt>
                <c:pt idx="3">
                  <c:v>Academia</c:v>
                </c:pt>
              </c:strCache>
            </c:strRef>
          </c:cat>
          <c:val>
            <c:numRef>
              <c:f>'Permisos (2)'!$D$74:$D$77</c:f>
              <c:numCache>
                <c:formatCode>General</c:formatCode>
                <c:ptCount val="4"/>
                <c:pt idx="0">
                  <c:v>293</c:v>
                </c:pt>
                <c:pt idx="1">
                  <c:v>275</c:v>
                </c:pt>
                <c:pt idx="2">
                  <c:v>309</c:v>
                </c:pt>
                <c:pt idx="3">
                  <c:v>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31F-417B-B068-1222832A42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2031343"/>
        <c:axId val="982034223"/>
      </c:barChart>
      <c:catAx>
        <c:axId val="982031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982034223"/>
        <c:crosses val="autoZero"/>
        <c:auto val="1"/>
        <c:lblAlgn val="ctr"/>
        <c:lblOffset val="100"/>
        <c:noMultiLvlLbl val="0"/>
      </c:catAx>
      <c:valAx>
        <c:axId val="9820342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9820313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136482939632546E-2"/>
          <c:y val="0.11511043827516056"/>
          <c:w val="0.89030796150481195"/>
          <c:h val="0.671957173661755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'Permisos (2)'!$F$74</c:f>
              <c:strCache>
                <c:ptCount val="1"/>
                <c:pt idx="0">
                  <c:v>Investigación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'Permisos (2)'!$G$73:$J$73</c:f>
              <c:strCache>
                <c:ptCount val="4"/>
                <c:pt idx="0">
                  <c:v>Mujeres</c:v>
                </c:pt>
                <c:pt idx="1">
                  <c:v>Hombres</c:v>
                </c:pt>
                <c:pt idx="2">
                  <c:v>Persona Jurídica</c:v>
                </c:pt>
                <c:pt idx="3">
                  <c:v>Academia</c:v>
                </c:pt>
              </c:strCache>
            </c:strRef>
          </c:cat>
          <c:val>
            <c:numRef>
              <c:f>'Permisos (2)'!$G$74:$J$74</c:f>
              <c:numCache>
                <c:formatCode>General</c:formatCode>
                <c:ptCount val="4"/>
                <c:pt idx="0">
                  <c:v>286</c:v>
                </c:pt>
                <c:pt idx="1">
                  <c:v>254</c:v>
                </c:pt>
                <c:pt idx="2">
                  <c:v>220</c:v>
                </c:pt>
                <c:pt idx="3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6B-44AC-AA3F-A0CCA66FF9AB}"/>
            </c:ext>
          </c:extLst>
        </c:ser>
        <c:ser>
          <c:idx val="1"/>
          <c:order val="1"/>
          <c:tx>
            <c:strRef>
              <c:f>'Permisos (2)'!$F$75</c:f>
              <c:strCache>
                <c:ptCount val="1"/>
                <c:pt idx="0">
                  <c:v>Bioprospección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'Permisos (2)'!$G$73:$J$73</c:f>
              <c:strCache>
                <c:ptCount val="4"/>
                <c:pt idx="0">
                  <c:v>Mujeres</c:v>
                </c:pt>
                <c:pt idx="1">
                  <c:v>Hombres</c:v>
                </c:pt>
                <c:pt idx="2">
                  <c:v>Persona Jurídica</c:v>
                </c:pt>
                <c:pt idx="3">
                  <c:v>Academia</c:v>
                </c:pt>
              </c:strCache>
            </c:strRef>
          </c:cat>
          <c:val>
            <c:numRef>
              <c:f>'Permisos (2)'!$G$75:$J$75</c:f>
              <c:numCache>
                <c:formatCode>General</c:formatCode>
                <c:ptCount val="4"/>
                <c:pt idx="0">
                  <c:v>7</c:v>
                </c:pt>
                <c:pt idx="1">
                  <c:v>21</c:v>
                </c:pt>
                <c:pt idx="2">
                  <c:v>54</c:v>
                </c:pt>
                <c:pt idx="3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4AC-AA3F-A0CCA66FF9AB}"/>
            </c:ext>
          </c:extLst>
        </c:ser>
        <c:ser>
          <c:idx val="2"/>
          <c:order val="2"/>
          <c:tx>
            <c:strRef>
              <c:f>'Permisos (2)'!$F$76</c:f>
              <c:strCache>
                <c:ptCount val="1"/>
                <c:pt idx="0">
                  <c:v>Aprovechamiento comercial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'Permisos (2)'!$G$73:$J$73</c:f>
              <c:strCache>
                <c:ptCount val="4"/>
                <c:pt idx="0">
                  <c:v>Mujeres</c:v>
                </c:pt>
                <c:pt idx="1">
                  <c:v>Hombres</c:v>
                </c:pt>
                <c:pt idx="2">
                  <c:v>Persona Jurídica</c:v>
                </c:pt>
                <c:pt idx="3">
                  <c:v>Academia</c:v>
                </c:pt>
              </c:strCache>
            </c:strRef>
          </c:cat>
          <c:val>
            <c:numRef>
              <c:f>'Permisos (2)'!$G$76:$J$76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6B-44AC-AA3F-A0CCA66FF9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3184896"/>
        <c:axId val="833182016"/>
      </c:barChart>
      <c:catAx>
        <c:axId val="83318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833182016"/>
        <c:crosses val="autoZero"/>
        <c:auto val="1"/>
        <c:lblAlgn val="ctr"/>
        <c:lblOffset val="100"/>
        <c:noMultiLvlLbl val="0"/>
      </c:catAx>
      <c:valAx>
        <c:axId val="833182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833184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136482939632546E-2"/>
          <c:y val="0.11386305808916396"/>
          <c:w val="0.89030796150481195"/>
          <c:h val="0.6854447500822615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F07-4975-8AE9-B5868ED7E31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F07-4975-8AE9-B5868ED7E31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F07-4975-8AE9-B5868ED7E31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F07-4975-8AE9-B5868ED7E318}"/>
              </c:ext>
            </c:extLst>
          </c:dPt>
          <c:cat>
            <c:strRef>
              <c:f>'Solicitudes y permisos (2)'!$B$73:$B$77</c:f>
              <c:strCache>
                <c:ptCount val="5"/>
                <c:pt idx="0">
                  <c:v>Mujeres</c:v>
                </c:pt>
                <c:pt idx="1">
                  <c:v>Hombres</c:v>
                </c:pt>
                <c:pt idx="2">
                  <c:v>Persona Jurídica</c:v>
                </c:pt>
                <c:pt idx="3">
                  <c:v>Estado</c:v>
                </c:pt>
                <c:pt idx="4">
                  <c:v>CES</c:v>
                </c:pt>
              </c:strCache>
            </c:strRef>
          </c:cat>
          <c:val>
            <c:numRef>
              <c:f>'Solicitudes y permisos (2)'!$C$73:$C$77</c:f>
              <c:numCache>
                <c:formatCode>General</c:formatCode>
                <c:ptCount val="5"/>
                <c:pt idx="0">
                  <c:v>23</c:v>
                </c:pt>
                <c:pt idx="1">
                  <c:v>32</c:v>
                </c:pt>
                <c:pt idx="2">
                  <c:v>363</c:v>
                </c:pt>
                <c:pt idx="3">
                  <c:v>559</c:v>
                </c:pt>
                <c:pt idx="4">
                  <c:v>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F07-4975-8AE9-B5868ED7E3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3183936"/>
        <c:axId val="833182496"/>
      </c:barChart>
      <c:catAx>
        <c:axId val="83318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833182496"/>
        <c:crosses val="autoZero"/>
        <c:auto val="1"/>
        <c:lblAlgn val="ctr"/>
        <c:lblOffset val="100"/>
        <c:noMultiLvlLbl val="0"/>
      </c:catAx>
      <c:valAx>
        <c:axId val="833182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833183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136482939632546E-2"/>
          <c:y val="0.11386305808916396"/>
          <c:w val="0.89030796150481195"/>
          <c:h val="0.6854447500822615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F07-4975-8AE9-B5868ED7E31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F07-4975-8AE9-B5868ED7E31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F07-4975-8AE9-B5868ED7E31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F07-4975-8AE9-B5868ED7E318}"/>
              </c:ext>
            </c:extLst>
          </c:dPt>
          <c:cat>
            <c:strRef>
              <c:f>'Solicitudes y permisos (2)'!$B$73:$B$77</c:f>
              <c:strCache>
                <c:ptCount val="5"/>
                <c:pt idx="0">
                  <c:v>Mujeres</c:v>
                </c:pt>
                <c:pt idx="1">
                  <c:v>Hombres</c:v>
                </c:pt>
                <c:pt idx="2">
                  <c:v>Persona Jurídica</c:v>
                </c:pt>
                <c:pt idx="3">
                  <c:v>Estado</c:v>
                </c:pt>
                <c:pt idx="4">
                  <c:v>CES</c:v>
                </c:pt>
              </c:strCache>
            </c:strRef>
          </c:cat>
          <c:val>
            <c:numRef>
              <c:f>'Solicitudes y permisos (2)'!$C$73:$C$77</c:f>
              <c:numCache>
                <c:formatCode>General</c:formatCode>
                <c:ptCount val="5"/>
                <c:pt idx="0">
                  <c:v>23</c:v>
                </c:pt>
                <c:pt idx="1">
                  <c:v>32</c:v>
                </c:pt>
                <c:pt idx="2">
                  <c:v>363</c:v>
                </c:pt>
                <c:pt idx="3">
                  <c:v>559</c:v>
                </c:pt>
                <c:pt idx="4">
                  <c:v>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F07-4975-8AE9-B5868ED7E3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3183936"/>
        <c:axId val="833182496"/>
      </c:barChart>
      <c:catAx>
        <c:axId val="83318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833182496"/>
        <c:crosses val="autoZero"/>
        <c:auto val="1"/>
        <c:lblAlgn val="ctr"/>
        <c:lblOffset val="100"/>
        <c:noMultiLvlLbl val="0"/>
      </c:catAx>
      <c:valAx>
        <c:axId val="833182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833183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136482939632546E-2"/>
          <c:y val="0.11386305808916396"/>
          <c:w val="0.89030796150481195"/>
          <c:h val="0.6854447500822615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B2-41E6-8710-259E4495479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B2-41E6-8710-259E4495479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9B2-41E6-8710-259E4495479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9B2-41E6-8710-259E4495479C}"/>
              </c:ext>
            </c:extLst>
          </c:dPt>
          <c:cat>
            <c:strRef>
              <c:f>'Solicitudes y permisos (2)'!$B$73:$B$77</c:f>
              <c:strCache>
                <c:ptCount val="5"/>
                <c:pt idx="0">
                  <c:v>Mujeres</c:v>
                </c:pt>
                <c:pt idx="1">
                  <c:v>Hombres</c:v>
                </c:pt>
                <c:pt idx="2">
                  <c:v>Persona Jurídica</c:v>
                </c:pt>
                <c:pt idx="3">
                  <c:v>Estado</c:v>
                </c:pt>
                <c:pt idx="4">
                  <c:v>CES</c:v>
                </c:pt>
              </c:strCache>
            </c:strRef>
          </c:cat>
          <c:val>
            <c:numRef>
              <c:f>'Solicitudes y permisos (2)'!$C$73:$C$77</c:f>
              <c:numCache>
                <c:formatCode>General</c:formatCode>
                <c:ptCount val="5"/>
                <c:pt idx="0">
                  <c:v>23</c:v>
                </c:pt>
                <c:pt idx="1">
                  <c:v>32</c:v>
                </c:pt>
                <c:pt idx="2">
                  <c:v>363</c:v>
                </c:pt>
                <c:pt idx="3">
                  <c:v>559</c:v>
                </c:pt>
                <c:pt idx="4">
                  <c:v>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9B2-41E6-8710-259E449547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3183936"/>
        <c:axId val="833182496"/>
      </c:barChart>
      <c:catAx>
        <c:axId val="83318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833182496"/>
        <c:crosses val="autoZero"/>
        <c:auto val="1"/>
        <c:lblAlgn val="ctr"/>
        <c:lblOffset val="100"/>
        <c:noMultiLvlLbl val="0"/>
      </c:catAx>
      <c:valAx>
        <c:axId val="833182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833183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9B23F9-030D-4883-A443-5B0FBA90B40E}" type="doc">
      <dgm:prSet loTypeId="urn:microsoft.com/office/officeart/2005/8/layout/b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R"/>
        </a:p>
      </dgm:t>
    </dgm:pt>
    <dgm:pt modelId="{1C37FB03-3A34-4614-8E20-2C868CBBE373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MX" dirty="0"/>
            <a:t>Conocer las condiciones en las que las personas realizan la investigación</a:t>
          </a:r>
        </a:p>
        <a:p>
          <a:pPr>
            <a:buFont typeface="Arial" panose="020B0604020202020204" pitchFamily="34" charset="0"/>
            <a:buChar char="•"/>
          </a:pPr>
          <a:endParaRPr lang="es-CR" dirty="0"/>
        </a:p>
      </dgm:t>
    </dgm:pt>
    <dgm:pt modelId="{A4F829A8-9895-4794-981A-17F47E237E24}" type="parTrans" cxnId="{72F95CD2-EF76-4E9C-A8F1-07F9C98B804C}">
      <dgm:prSet/>
      <dgm:spPr/>
      <dgm:t>
        <a:bodyPr/>
        <a:lstStyle/>
        <a:p>
          <a:endParaRPr lang="es-CR"/>
        </a:p>
      </dgm:t>
    </dgm:pt>
    <dgm:pt modelId="{54EC4FF8-D7EF-4D34-93D2-E7268D64DD86}" type="sibTrans" cxnId="{72F95CD2-EF76-4E9C-A8F1-07F9C98B804C}">
      <dgm:prSet/>
      <dgm:spPr/>
      <dgm:t>
        <a:bodyPr/>
        <a:lstStyle/>
        <a:p>
          <a:endParaRPr lang="es-CR"/>
        </a:p>
      </dgm:t>
    </dgm:pt>
    <dgm:pt modelId="{DE262006-FC6F-46B5-BB3C-FB7D690D7EC6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MX" dirty="0"/>
            <a:t>Priorizar las condiciones encontradas que podrían generar escenarios de desigualdad de género</a:t>
          </a:r>
        </a:p>
        <a:p>
          <a:pPr>
            <a:buFont typeface="Arial" panose="020B0604020202020204" pitchFamily="34" charset="0"/>
            <a:buChar char="•"/>
          </a:pPr>
          <a:endParaRPr lang="es-CR" dirty="0"/>
        </a:p>
      </dgm:t>
    </dgm:pt>
    <dgm:pt modelId="{A6552D4A-4D6C-4B5F-B285-36832FC0C0D5}" type="parTrans" cxnId="{C2325997-27EF-478C-B52F-D87B082200F6}">
      <dgm:prSet/>
      <dgm:spPr/>
      <dgm:t>
        <a:bodyPr/>
        <a:lstStyle/>
        <a:p>
          <a:endParaRPr lang="es-CR"/>
        </a:p>
      </dgm:t>
    </dgm:pt>
    <dgm:pt modelId="{1554F235-D308-4F5D-8237-3CE1E0DDD4BB}" type="sibTrans" cxnId="{C2325997-27EF-478C-B52F-D87B082200F6}">
      <dgm:prSet/>
      <dgm:spPr/>
      <dgm:t>
        <a:bodyPr/>
        <a:lstStyle/>
        <a:p>
          <a:endParaRPr lang="es-CR"/>
        </a:p>
      </dgm:t>
    </dgm:pt>
    <dgm:pt modelId="{2194A876-BCCF-4A09-8036-32B6D59903FB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CR" dirty="0"/>
            <a:t>Identificar las acciones género responsivas que propicien igualdad de género entre las personas que realizan la investigación de los recursos genéticos de los elementos de la biodiversidad</a:t>
          </a:r>
        </a:p>
      </dgm:t>
    </dgm:pt>
    <dgm:pt modelId="{16C466C4-ED22-463A-B427-9E1E9E69AF69}" type="parTrans" cxnId="{E2EDFC6C-F7E0-4EC0-A873-AB97E8784D23}">
      <dgm:prSet/>
      <dgm:spPr/>
      <dgm:t>
        <a:bodyPr/>
        <a:lstStyle/>
        <a:p>
          <a:endParaRPr lang="es-CR"/>
        </a:p>
      </dgm:t>
    </dgm:pt>
    <dgm:pt modelId="{2903FC5B-C97B-4A59-A49E-DF9FC8AB775E}" type="sibTrans" cxnId="{E2EDFC6C-F7E0-4EC0-A873-AB97E8784D23}">
      <dgm:prSet/>
      <dgm:spPr/>
      <dgm:t>
        <a:bodyPr/>
        <a:lstStyle/>
        <a:p>
          <a:endParaRPr lang="es-CR"/>
        </a:p>
      </dgm:t>
    </dgm:pt>
    <dgm:pt modelId="{0D47649C-470A-4EEB-BF08-DA657673DDF2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CR" dirty="0"/>
            <a:t>Fortalecer la plataforma para la gestión de la información digital que permita profundizar en análisis con enfoque de género para la atención de las brechas </a:t>
          </a:r>
        </a:p>
      </dgm:t>
    </dgm:pt>
    <dgm:pt modelId="{0ED4CED6-C56F-4C97-9559-169655CEDC12}" type="parTrans" cxnId="{2408566C-9A7A-4AD1-98FE-39846626B10B}">
      <dgm:prSet/>
      <dgm:spPr/>
      <dgm:t>
        <a:bodyPr/>
        <a:lstStyle/>
        <a:p>
          <a:endParaRPr lang="es-CR"/>
        </a:p>
      </dgm:t>
    </dgm:pt>
    <dgm:pt modelId="{9546B696-FD32-4E78-B903-E5EF9039B3E7}" type="sibTrans" cxnId="{2408566C-9A7A-4AD1-98FE-39846626B10B}">
      <dgm:prSet/>
      <dgm:spPr/>
      <dgm:t>
        <a:bodyPr/>
        <a:lstStyle/>
        <a:p>
          <a:endParaRPr lang="es-CR"/>
        </a:p>
      </dgm:t>
    </dgm:pt>
    <dgm:pt modelId="{8107B800-B50F-4E55-92FE-CF7A277C448E}" type="pres">
      <dgm:prSet presAssocID="{389B23F9-030D-4883-A443-5B0FBA90B40E}" presName="Name0" presStyleCnt="0">
        <dgm:presLayoutVars>
          <dgm:dir/>
          <dgm:resizeHandles/>
        </dgm:presLayoutVars>
      </dgm:prSet>
      <dgm:spPr/>
    </dgm:pt>
    <dgm:pt modelId="{957F79E8-B50C-424C-8A73-287001AB152B}" type="pres">
      <dgm:prSet presAssocID="{1C37FB03-3A34-4614-8E20-2C868CBBE373}" presName="compNode" presStyleCnt="0"/>
      <dgm:spPr/>
    </dgm:pt>
    <dgm:pt modelId="{DBDB5BE7-5D63-48A9-B3D8-AFBC703948C8}" type="pres">
      <dgm:prSet presAssocID="{1C37FB03-3A34-4614-8E20-2C868CBBE373}" presName="dummyConnPt" presStyleCnt="0"/>
      <dgm:spPr/>
    </dgm:pt>
    <dgm:pt modelId="{DBB86B29-D022-4B60-9358-88AB4A441CD5}" type="pres">
      <dgm:prSet presAssocID="{1C37FB03-3A34-4614-8E20-2C868CBBE373}" presName="node" presStyleLbl="node1" presStyleIdx="0" presStyleCnt="4">
        <dgm:presLayoutVars>
          <dgm:bulletEnabled val="1"/>
        </dgm:presLayoutVars>
      </dgm:prSet>
      <dgm:spPr/>
    </dgm:pt>
    <dgm:pt modelId="{BF954CF7-BDCF-403D-B4AE-329E4E57BDA3}" type="pres">
      <dgm:prSet presAssocID="{54EC4FF8-D7EF-4D34-93D2-E7268D64DD86}" presName="sibTrans" presStyleLbl="bgSibTrans2D1" presStyleIdx="0" presStyleCnt="3"/>
      <dgm:spPr/>
    </dgm:pt>
    <dgm:pt modelId="{43B34F68-B53B-48BF-8571-DBE84BC99850}" type="pres">
      <dgm:prSet presAssocID="{DE262006-FC6F-46B5-BB3C-FB7D690D7EC6}" presName="compNode" presStyleCnt="0"/>
      <dgm:spPr/>
    </dgm:pt>
    <dgm:pt modelId="{0C50E3A4-B79E-44BE-AF43-9DA4C6DB034C}" type="pres">
      <dgm:prSet presAssocID="{DE262006-FC6F-46B5-BB3C-FB7D690D7EC6}" presName="dummyConnPt" presStyleCnt="0"/>
      <dgm:spPr/>
    </dgm:pt>
    <dgm:pt modelId="{D1988A57-EB4D-4D84-BA26-944C78ABE9A6}" type="pres">
      <dgm:prSet presAssocID="{DE262006-FC6F-46B5-BB3C-FB7D690D7EC6}" presName="node" presStyleLbl="node1" presStyleIdx="1" presStyleCnt="4">
        <dgm:presLayoutVars>
          <dgm:bulletEnabled val="1"/>
        </dgm:presLayoutVars>
      </dgm:prSet>
      <dgm:spPr/>
    </dgm:pt>
    <dgm:pt modelId="{E5B3E4D0-E41A-48F3-A07C-6CF29BEF101B}" type="pres">
      <dgm:prSet presAssocID="{1554F235-D308-4F5D-8237-3CE1E0DDD4BB}" presName="sibTrans" presStyleLbl="bgSibTrans2D1" presStyleIdx="1" presStyleCnt="3"/>
      <dgm:spPr/>
    </dgm:pt>
    <dgm:pt modelId="{5B960E61-9405-4CE3-ACBE-17DD8737E217}" type="pres">
      <dgm:prSet presAssocID="{2194A876-BCCF-4A09-8036-32B6D59903FB}" presName="compNode" presStyleCnt="0"/>
      <dgm:spPr/>
    </dgm:pt>
    <dgm:pt modelId="{9FD90ED5-BB36-4894-945D-3CA7DB73E207}" type="pres">
      <dgm:prSet presAssocID="{2194A876-BCCF-4A09-8036-32B6D59903FB}" presName="dummyConnPt" presStyleCnt="0"/>
      <dgm:spPr/>
    </dgm:pt>
    <dgm:pt modelId="{B4CCE113-943F-4778-A723-B51FFD082E6B}" type="pres">
      <dgm:prSet presAssocID="{2194A876-BCCF-4A09-8036-32B6D59903FB}" presName="node" presStyleLbl="node1" presStyleIdx="2" presStyleCnt="4">
        <dgm:presLayoutVars>
          <dgm:bulletEnabled val="1"/>
        </dgm:presLayoutVars>
      </dgm:prSet>
      <dgm:spPr/>
    </dgm:pt>
    <dgm:pt modelId="{0D544E28-6BDC-41BB-BF2F-56D6F12FA033}" type="pres">
      <dgm:prSet presAssocID="{2903FC5B-C97B-4A59-A49E-DF9FC8AB775E}" presName="sibTrans" presStyleLbl="bgSibTrans2D1" presStyleIdx="2" presStyleCnt="3"/>
      <dgm:spPr/>
    </dgm:pt>
    <dgm:pt modelId="{52A8AEF7-0416-4F27-BE65-863E47EB9FA7}" type="pres">
      <dgm:prSet presAssocID="{0D47649C-470A-4EEB-BF08-DA657673DDF2}" presName="compNode" presStyleCnt="0"/>
      <dgm:spPr/>
    </dgm:pt>
    <dgm:pt modelId="{0ECAD034-AACA-435D-9310-FE85CF596528}" type="pres">
      <dgm:prSet presAssocID="{0D47649C-470A-4EEB-BF08-DA657673DDF2}" presName="dummyConnPt" presStyleCnt="0"/>
      <dgm:spPr/>
    </dgm:pt>
    <dgm:pt modelId="{C0A8B58C-6C34-4122-AA4D-DC49AEDFCB99}" type="pres">
      <dgm:prSet presAssocID="{0D47649C-470A-4EEB-BF08-DA657673DDF2}" presName="node" presStyleLbl="node1" presStyleIdx="3" presStyleCnt="4">
        <dgm:presLayoutVars>
          <dgm:bulletEnabled val="1"/>
        </dgm:presLayoutVars>
      </dgm:prSet>
      <dgm:spPr/>
    </dgm:pt>
  </dgm:ptLst>
  <dgm:cxnLst>
    <dgm:cxn modelId="{C1D7B011-3DAB-4125-A2EC-1B032E817CCA}" type="presOf" srcId="{0D47649C-470A-4EEB-BF08-DA657673DDF2}" destId="{C0A8B58C-6C34-4122-AA4D-DC49AEDFCB99}" srcOrd="0" destOrd="0" presId="urn:microsoft.com/office/officeart/2005/8/layout/bProcess4"/>
    <dgm:cxn modelId="{CA99285E-241F-4AB3-B847-F288E62540BF}" type="presOf" srcId="{1C37FB03-3A34-4614-8E20-2C868CBBE373}" destId="{DBB86B29-D022-4B60-9358-88AB4A441CD5}" srcOrd="0" destOrd="0" presId="urn:microsoft.com/office/officeart/2005/8/layout/bProcess4"/>
    <dgm:cxn modelId="{2408566C-9A7A-4AD1-98FE-39846626B10B}" srcId="{389B23F9-030D-4883-A443-5B0FBA90B40E}" destId="{0D47649C-470A-4EEB-BF08-DA657673DDF2}" srcOrd="3" destOrd="0" parTransId="{0ED4CED6-C56F-4C97-9559-169655CEDC12}" sibTransId="{9546B696-FD32-4E78-B903-E5EF9039B3E7}"/>
    <dgm:cxn modelId="{E2EDFC6C-F7E0-4EC0-A873-AB97E8784D23}" srcId="{389B23F9-030D-4883-A443-5B0FBA90B40E}" destId="{2194A876-BCCF-4A09-8036-32B6D59903FB}" srcOrd="2" destOrd="0" parTransId="{16C466C4-ED22-463A-B427-9E1E9E69AF69}" sibTransId="{2903FC5B-C97B-4A59-A49E-DF9FC8AB775E}"/>
    <dgm:cxn modelId="{C2325997-27EF-478C-B52F-D87B082200F6}" srcId="{389B23F9-030D-4883-A443-5B0FBA90B40E}" destId="{DE262006-FC6F-46B5-BB3C-FB7D690D7EC6}" srcOrd="1" destOrd="0" parTransId="{A6552D4A-4D6C-4B5F-B285-36832FC0C0D5}" sibTransId="{1554F235-D308-4F5D-8237-3CE1E0DDD4BB}"/>
    <dgm:cxn modelId="{E64D35A2-A5D8-4B75-BB47-F5496F1B127B}" type="presOf" srcId="{DE262006-FC6F-46B5-BB3C-FB7D690D7EC6}" destId="{D1988A57-EB4D-4D84-BA26-944C78ABE9A6}" srcOrd="0" destOrd="0" presId="urn:microsoft.com/office/officeart/2005/8/layout/bProcess4"/>
    <dgm:cxn modelId="{24E37FB2-2E31-4347-91C6-E7DF623EF6B5}" type="presOf" srcId="{2903FC5B-C97B-4A59-A49E-DF9FC8AB775E}" destId="{0D544E28-6BDC-41BB-BF2F-56D6F12FA033}" srcOrd="0" destOrd="0" presId="urn:microsoft.com/office/officeart/2005/8/layout/bProcess4"/>
    <dgm:cxn modelId="{49B5B8CF-138E-4460-B689-2881EBA4FB3F}" type="presOf" srcId="{1554F235-D308-4F5D-8237-3CE1E0DDD4BB}" destId="{E5B3E4D0-E41A-48F3-A07C-6CF29BEF101B}" srcOrd="0" destOrd="0" presId="urn:microsoft.com/office/officeart/2005/8/layout/bProcess4"/>
    <dgm:cxn modelId="{72F95CD2-EF76-4E9C-A8F1-07F9C98B804C}" srcId="{389B23F9-030D-4883-A443-5B0FBA90B40E}" destId="{1C37FB03-3A34-4614-8E20-2C868CBBE373}" srcOrd="0" destOrd="0" parTransId="{A4F829A8-9895-4794-981A-17F47E237E24}" sibTransId="{54EC4FF8-D7EF-4D34-93D2-E7268D64DD86}"/>
    <dgm:cxn modelId="{A7B156DB-E606-443E-BDF5-9FBADA2E3FD8}" type="presOf" srcId="{54EC4FF8-D7EF-4D34-93D2-E7268D64DD86}" destId="{BF954CF7-BDCF-403D-B4AE-329E4E57BDA3}" srcOrd="0" destOrd="0" presId="urn:microsoft.com/office/officeart/2005/8/layout/bProcess4"/>
    <dgm:cxn modelId="{18C053E8-1FF8-4BDA-8533-4F65B1121017}" type="presOf" srcId="{389B23F9-030D-4883-A443-5B0FBA90B40E}" destId="{8107B800-B50F-4E55-92FE-CF7A277C448E}" srcOrd="0" destOrd="0" presId="urn:microsoft.com/office/officeart/2005/8/layout/bProcess4"/>
    <dgm:cxn modelId="{E6C6A6EA-7ADC-4FDA-ABE0-7ED6B6B91A59}" type="presOf" srcId="{2194A876-BCCF-4A09-8036-32B6D59903FB}" destId="{B4CCE113-943F-4778-A723-B51FFD082E6B}" srcOrd="0" destOrd="0" presId="urn:microsoft.com/office/officeart/2005/8/layout/bProcess4"/>
    <dgm:cxn modelId="{130D9F2A-8A89-49EC-921E-552C7EC928B1}" type="presParOf" srcId="{8107B800-B50F-4E55-92FE-CF7A277C448E}" destId="{957F79E8-B50C-424C-8A73-287001AB152B}" srcOrd="0" destOrd="0" presId="urn:microsoft.com/office/officeart/2005/8/layout/bProcess4"/>
    <dgm:cxn modelId="{E3750D20-382A-4AA4-99D6-1239D8B1B9FF}" type="presParOf" srcId="{957F79E8-B50C-424C-8A73-287001AB152B}" destId="{DBDB5BE7-5D63-48A9-B3D8-AFBC703948C8}" srcOrd="0" destOrd="0" presId="urn:microsoft.com/office/officeart/2005/8/layout/bProcess4"/>
    <dgm:cxn modelId="{24257118-B756-4590-8A49-A188BF05D069}" type="presParOf" srcId="{957F79E8-B50C-424C-8A73-287001AB152B}" destId="{DBB86B29-D022-4B60-9358-88AB4A441CD5}" srcOrd="1" destOrd="0" presId="urn:microsoft.com/office/officeart/2005/8/layout/bProcess4"/>
    <dgm:cxn modelId="{C793FC03-A1C0-4B88-842E-B5D01CE1E2AD}" type="presParOf" srcId="{8107B800-B50F-4E55-92FE-CF7A277C448E}" destId="{BF954CF7-BDCF-403D-B4AE-329E4E57BDA3}" srcOrd="1" destOrd="0" presId="urn:microsoft.com/office/officeart/2005/8/layout/bProcess4"/>
    <dgm:cxn modelId="{2B304175-BB4F-4D24-96AA-735F341762E8}" type="presParOf" srcId="{8107B800-B50F-4E55-92FE-CF7A277C448E}" destId="{43B34F68-B53B-48BF-8571-DBE84BC99850}" srcOrd="2" destOrd="0" presId="urn:microsoft.com/office/officeart/2005/8/layout/bProcess4"/>
    <dgm:cxn modelId="{D6DE8610-F0AE-44CE-9E04-A19A9AF72785}" type="presParOf" srcId="{43B34F68-B53B-48BF-8571-DBE84BC99850}" destId="{0C50E3A4-B79E-44BE-AF43-9DA4C6DB034C}" srcOrd="0" destOrd="0" presId="urn:microsoft.com/office/officeart/2005/8/layout/bProcess4"/>
    <dgm:cxn modelId="{574139BB-40D5-4A50-9BD5-FE6DBF8F2CD5}" type="presParOf" srcId="{43B34F68-B53B-48BF-8571-DBE84BC99850}" destId="{D1988A57-EB4D-4D84-BA26-944C78ABE9A6}" srcOrd="1" destOrd="0" presId="urn:microsoft.com/office/officeart/2005/8/layout/bProcess4"/>
    <dgm:cxn modelId="{1E0ADF76-9E67-49AE-9E0C-FEDA46B6404B}" type="presParOf" srcId="{8107B800-B50F-4E55-92FE-CF7A277C448E}" destId="{E5B3E4D0-E41A-48F3-A07C-6CF29BEF101B}" srcOrd="3" destOrd="0" presId="urn:microsoft.com/office/officeart/2005/8/layout/bProcess4"/>
    <dgm:cxn modelId="{6BB36FC6-B576-4B40-88E0-9ACAA87A2DD9}" type="presParOf" srcId="{8107B800-B50F-4E55-92FE-CF7A277C448E}" destId="{5B960E61-9405-4CE3-ACBE-17DD8737E217}" srcOrd="4" destOrd="0" presId="urn:microsoft.com/office/officeart/2005/8/layout/bProcess4"/>
    <dgm:cxn modelId="{D69353FC-B599-4D62-81B7-23C9155ADBE0}" type="presParOf" srcId="{5B960E61-9405-4CE3-ACBE-17DD8737E217}" destId="{9FD90ED5-BB36-4894-945D-3CA7DB73E207}" srcOrd="0" destOrd="0" presId="urn:microsoft.com/office/officeart/2005/8/layout/bProcess4"/>
    <dgm:cxn modelId="{01400BF4-554F-4DE3-AC64-6D11202D5747}" type="presParOf" srcId="{5B960E61-9405-4CE3-ACBE-17DD8737E217}" destId="{B4CCE113-943F-4778-A723-B51FFD082E6B}" srcOrd="1" destOrd="0" presId="urn:microsoft.com/office/officeart/2005/8/layout/bProcess4"/>
    <dgm:cxn modelId="{602C4BAE-4D2B-4141-BF1A-D59D3C8BAB6E}" type="presParOf" srcId="{8107B800-B50F-4E55-92FE-CF7A277C448E}" destId="{0D544E28-6BDC-41BB-BF2F-56D6F12FA033}" srcOrd="5" destOrd="0" presId="urn:microsoft.com/office/officeart/2005/8/layout/bProcess4"/>
    <dgm:cxn modelId="{B9D13247-C2FA-481E-BB1E-8829E87EA501}" type="presParOf" srcId="{8107B800-B50F-4E55-92FE-CF7A277C448E}" destId="{52A8AEF7-0416-4F27-BE65-863E47EB9FA7}" srcOrd="6" destOrd="0" presId="urn:microsoft.com/office/officeart/2005/8/layout/bProcess4"/>
    <dgm:cxn modelId="{BDA0E988-BE02-4F24-AFF4-B8E226D0BBB9}" type="presParOf" srcId="{52A8AEF7-0416-4F27-BE65-863E47EB9FA7}" destId="{0ECAD034-AACA-435D-9310-FE85CF596528}" srcOrd="0" destOrd="0" presId="urn:microsoft.com/office/officeart/2005/8/layout/bProcess4"/>
    <dgm:cxn modelId="{BEA2D417-BE99-48D0-9513-6DD191D0044F}" type="presParOf" srcId="{52A8AEF7-0416-4F27-BE65-863E47EB9FA7}" destId="{C0A8B58C-6C34-4122-AA4D-DC49AEDFCB99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54CF7-BDCF-403D-B4AE-329E4E57BDA3}">
      <dsp:nvSpPr>
        <dsp:cNvPr id="0" name=""/>
        <dsp:cNvSpPr/>
      </dsp:nvSpPr>
      <dsp:spPr>
        <a:xfrm rot="5400000">
          <a:off x="-361390" y="1260501"/>
          <a:ext cx="1611489" cy="19523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B86B29-D022-4B60-9358-88AB4A441CD5}">
      <dsp:nvSpPr>
        <dsp:cNvPr id="0" name=""/>
        <dsp:cNvSpPr/>
      </dsp:nvSpPr>
      <dsp:spPr>
        <a:xfrm>
          <a:off x="2791" y="222399"/>
          <a:ext cx="2169231" cy="13015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MX" sz="1100" kern="1200" dirty="0"/>
            <a:t>Conocer las condiciones en las que las personas realizan la investigación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s-CR" sz="1100" kern="1200" dirty="0"/>
        </a:p>
      </dsp:txBody>
      <dsp:txXfrm>
        <a:off x="40912" y="260520"/>
        <a:ext cx="2092989" cy="1225296"/>
      </dsp:txXfrm>
    </dsp:sp>
    <dsp:sp modelId="{E5B3E4D0-E41A-48F3-A07C-6CF29BEF101B}">
      <dsp:nvSpPr>
        <dsp:cNvPr id="0" name=""/>
        <dsp:cNvSpPr/>
      </dsp:nvSpPr>
      <dsp:spPr>
        <a:xfrm>
          <a:off x="452071" y="2073962"/>
          <a:ext cx="2869643" cy="195230"/>
        </a:xfrm>
        <a:prstGeom prst="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88A57-EB4D-4D84-BA26-944C78ABE9A6}">
      <dsp:nvSpPr>
        <dsp:cNvPr id="0" name=""/>
        <dsp:cNvSpPr/>
      </dsp:nvSpPr>
      <dsp:spPr>
        <a:xfrm>
          <a:off x="2791" y="1849322"/>
          <a:ext cx="2169231" cy="1301538"/>
        </a:xfrm>
        <a:prstGeom prst="roundRect">
          <a:avLst>
            <a:gd name="adj" fmla="val 10000"/>
          </a:avLst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MX" sz="1100" kern="1200" dirty="0"/>
            <a:t>Priorizar las condiciones encontradas que podrían generar escenarios de desigualdad de género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s-CR" sz="1100" kern="1200" dirty="0"/>
        </a:p>
      </dsp:txBody>
      <dsp:txXfrm>
        <a:off x="40912" y="1887443"/>
        <a:ext cx="2092989" cy="1225296"/>
      </dsp:txXfrm>
    </dsp:sp>
    <dsp:sp modelId="{0D544E28-6BDC-41BB-BF2F-56D6F12FA033}">
      <dsp:nvSpPr>
        <dsp:cNvPr id="0" name=""/>
        <dsp:cNvSpPr/>
      </dsp:nvSpPr>
      <dsp:spPr>
        <a:xfrm rot="16200000">
          <a:off x="2523687" y="1260501"/>
          <a:ext cx="1611489" cy="195230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CCE113-943F-4778-A723-B51FFD082E6B}">
      <dsp:nvSpPr>
        <dsp:cNvPr id="0" name=""/>
        <dsp:cNvSpPr/>
      </dsp:nvSpPr>
      <dsp:spPr>
        <a:xfrm>
          <a:off x="2887869" y="1849322"/>
          <a:ext cx="2169231" cy="1301538"/>
        </a:xfrm>
        <a:prstGeom prst="roundRect">
          <a:avLst>
            <a:gd name="adj" fmla="val 10000"/>
          </a:avLst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CR" sz="1100" kern="1200" dirty="0"/>
            <a:t>Identificar las acciones género responsivas que propicien igualdad de género entre las personas que realizan la investigación de los recursos genéticos de los elementos de la biodiversidad</a:t>
          </a:r>
        </a:p>
      </dsp:txBody>
      <dsp:txXfrm>
        <a:off x="2925990" y="1887443"/>
        <a:ext cx="2092989" cy="1225296"/>
      </dsp:txXfrm>
    </dsp:sp>
    <dsp:sp modelId="{C0A8B58C-6C34-4122-AA4D-DC49AEDFCB99}">
      <dsp:nvSpPr>
        <dsp:cNvPr id="0" name=""/>
        <dsp:cNvSpPr/>
      </dsp:nvSpPr>
      <dsp:spPr>
        <a:xfrm>
          <a:off x="2887869" y="222399"/>
          <a:ext cx="2169231" cy="1301538"/>
        </a:xfrm>
        <a:prstGeom prst="roundRect">
          <a:avLst>
            <a:gd name="adj" fmla="val 10000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CR" sz="1100" kern="1200" dirty="0"/>
            <a:t>Fortalecer la plataforma para la gestión de la información digital que permita profundizar en análisis con enfoque de género para la atención de las brechas </a:t>
          </a:r>
        </a:p>
      </dsp:txBody>
      <dsp:txXfrm>
        <a:off x="2925990" y="260520"/>
        <a:ext cx="2092989" cy="1225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20DAD78-EAB3-E14B-8D69-F31619A9C8A6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9850" y="1200150"/>
            <a:ext cx="463550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C1F2FC8-3E6F-A245-B4BB-C2D21957F90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73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18866" rtl="0" eaLnBrk="1" latinLnBrk="0" hangingPunct="1">
      <a:defRPr sz="812" kern="1200">
        <a:solidFill>
          <a:schemeClr val="tx1"/>
        </a:solidFill>
        <a:latin typeface="+mn-lt"/>
        <a:ea typeface="+mn-ea"/>
        <a:cs typeface="+mn-cs"/>
      </a:defRPr>
    </a:lvl1pPr>
    <a:lvl2pPr marL="309433" algn="l" defTabSz="618866" rtl="0" eaLnBrk="1" latinLnBrk="0" hangingPunct="1">
      <a:defRPr sz="812" kern="1200">
        <a:solidFill>
          <a:schemeClr val="tx1"/>
        </a:solidFill>
        <a:latin typeface="+mn-lt"/>
        <a:ea typeface="+mn-ea"/>
        <a:cs typeface="+mn-cs"/>
      </a:defRPr>
    </a:lvl2pPr>
    <a:lvl3pPr marL="618866" algn="l" defTabSz="618866" rtl="0" eaLnBrk="1" latinLnBrk="0" hangingPunct="1">
      <a:defRPr sz="812" kern="1200">
        <a:solidFill>
          <a:schemeClr val="tx1"/>
        </a:solidFill>
        <a:latin typeface="+mn-lt"/>
        <a:ea typeface="+mn-ea"/>
        <a:cs typeface="+mn-cs"/>
      </a:defRPr>
    </a:lvl3pPr>
    <a:lvl4pPr marL="928299" algn="l" defTabSz="618866" rtl="0" eaLnBrk="1" latinLnBrk="0" hangingPunct="1">
      <a:defRPr sz="812" kern="1200">
        <a:solidFill>
          <a:schemeClr val="tx1"/>
        </a:solidFill>
        <a:latin typeface="+mn-lt"/>
        <a:ea typeface="+mn-ea"/>
        <a:cs typeface="+mn-cs"/>
      </a:defRPr>
    </a:lvl4pPr>
    <a:lvl5pPr marL="1237732" algn="l" defTabSz="618866" rtl="0" eaLnBrk="1" latinLnBrk="0" hangingPunct="1">
      <a:defRPr sz="812" kern="1200">
        <a:solidFill>
          <a:schemeClr val="tx1"/>
        </a:solidFill>
        <a:latin typeface="+mn-lt"/>
        <a:ea typeface="+mn-ea"/>
        <a:cs typeface="+mn-cs"/>
      </a:defRPr>
    </a:lvl5pPr>
    <a:lvl6pPr marL="1547165" algn="l" defTabSz="618866" rtl="0" eaLnBrk="1" latinLnBrk="0" hangingPunct="1">
      <a:defRPr sz="812" kern="1200">
        <a:solidFill>
          <a:schemeClr val="tx1"/>
        </a:solidFill>
        <a:latin typeface="+mn-lt"/>
        <a:ea typeface="+mn-ea"/>
        <a:cs typeface="+mn-cs"/>
      </a:defRPr>
    </a:lvl6pPr>
    <a:lvl7pPr marL="1856598" algn="l" defTabSz="618866" rtl="0" eaLnBrk="1" latinLnBrk="0" hangingPunct="1">
      <a:defRPr sz="812" kern="1200">
        <a:solidFill>
          <a:schemeClr val="tx1"/>
        </a:solidFill>
        <a:latin typeface="+mn-lt"/>
        <a:ea typeface="+mn-ea"/>
        <a:cs typeface="+mn-cs"/>
      </a:defRPr>
    </a:lvl7pPr>
    <a:lvl8pPr marL="2166031" algn="l" defTabSz="618866" rtl="0" eaLnBrk="1" latinLnBrk="0" hangingPunct="1">
      <a:defRPr sz="812" kern="1200">
        <a:solidFill>
          <a:schemeClr val="tx1"/>
        </a:solidFill>
        <a:latin typeface="+mn-lt"/>
        <a:ea typeface="+mn-ea"/>
        <a:cs typeface="+mn-cs"/>
      </a:defRPr>
    </a:lvl8pPr>
    <a:lvl9pPr marL="2475464" algn="l" defTabSz="618866" rtl="0" eaLnBrk="1" latinLnBrk="0" hangingPunct="1">
      <a:defRPr sz="81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status please put: Not started, Ongoing, or Completed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1F2FC8-3E6F-A245-B4BB-C2D21957F9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15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status please put: Not started, Ongoing, or Completed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1F2FC8-3E6F-A245-B4BB-C2D21957F9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status please put: Not started, Ongoing, or Completed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1F2FC8-3E6F-A245-B4BB-C2D21957F9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05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status please put: Not started, Ongoing, or Completed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1F2FC8-3E6F-A245-B4BB-C2D21957F9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59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status please put: Not started, Ongoing, or Completed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1F2FC8-3E6F-A245-B4BB-C2D21957F9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08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status please put: Not started, Ongoing, or Completed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1F2FC8-3E6F-A245-B4BB-C2D21957F9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17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status please put: Not started, Ongoing, or Completed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1F2FC8-3E6F-A245-B4BB-C2D21957F9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91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status please put: Not started, Ongoing, or Completed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1F2FC8-3E6F-A245-B4BB-C2D21957F9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98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status please put: Not started, Ongoing, or Completed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1F2FC8-3E6F-A245-B4BB-C2D21957F9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96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238" y="868013"/>
            <a:ext cx="6451362" cy="1846521"/>
          </a:xfrm>
        </p:spPr>
        <p:txBody>
          <a:bodyPr anchor="b"/>
          <a:lstStyle>
            <a:lvl1pPr algn="ctr">
              <a:defRPr sz="46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8730" y="2785743"/>
            <a:ext cx="5692379" cy="1280533"/>
          </a:xfrm>
        </p:spPr>
        <p:txBody>
          <a:bodyPr/>
          <a:lstStyle>
            <a:lvl1pPr marL="0" indent="0" algn="ctr">
              <a:buNone/>
              <a:defRPr sz="1856"/>
            </a:lvl1pPr>
            <a:lvl2pPr marL="353598" indent="0" algn="ctr">
              <a:buNone/>
              <a:defRPr sz="1547"/>
            </a:lvl2pPr>
            <a:lvl3pPr marL="707197" indent="0" algn="ctr">
              <a:buNone/>
              <a:defRPr sz="1392"/>
            </a:lvl3pPr>
            <a:lvl4pPr marL="1060795" indent="0" algn="ctr">
              <a:buNone/>
              <a:defRPr sz="1237"/>
            </a:lvl4pPr>
            <a:lvl5pPr marL="1414394" indent="0" algn="ctr">
              <a:buNone/>
              <a:defRPr sz="1237"/>
            </a:lvl5pPr>
            <a:lvl6pPr marL="1767992" indent="0" algn="ctr">
              <a:buNone/>
              <a:defRPr sz="1237"/>
            </a:lvl6pPr>
            <a:lvl7pPr marL="2121591" indent="0" algn="ctr">
              <a:buNone/>
              <a:defRPr sz="1237"/>
            </a:lvl7pPr>
            <a:lvl8pPr marL="2475189" indent="0" algn="ctr">
              <a:buNone/>
              <a:defRPr sz="1237"/>
            </a:lvl8pPr>
            <a:lvl9pPr marL="2828788" indent="0" algn="ctr">
              <a:buNone/>
              <a:defRPr sz="123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F299-C851-E048-965E-BC5041A3B80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0944-FCA8-E344-AA7B-FAAE86E9B5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90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F299-C851-E048-965E-BC5041A3B80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0944-FCA8-E344-AA7B-FAAE86E9B5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41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31478" y="282380"/>
            <a:ext cx="1636559" cy="449475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1802" y="282380"/>
            <a:ext cx="4814803" cy="449475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F299-C851-E048-965E-BC5041A3B80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0944-FCA8-E344-AA7B-FAAE86E9B5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0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F299-C851-E048-965E-BC5041A3B80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0944-FCA8-E344-AA7B-FAAE86E9B5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0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849" y="1322278"/>
            <a:ext cx="6546235" cy="2206249"/>
          </a:xfrm>
        </p:spPr>
        <p:txBody>
          <a:bodyPr anchor="b"/>
          <a:lstStyle>
            <a:lvl1pPr>
              <a:defRPr sz="46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849" y="3549399"/>
            <a:ext cx="6546235" cy="1160214"/>
          </a:xfrm>
        </p:spPr>
        <p:txBody>
          <a:bodyPr/>
          <a:lstStyle>
            <a:lvl1pPr marL="0" indent="0">
              <a:buNone/>
              <a:defRPr sz="1856">
                <a:solidFill>
                  <a:schemeClr val="tx1">
                    <a:tint val="82000"/>
                  </a:schemeClr>
                </a:solidFill>
              </a:defRPr>
            </a:lvl1pPr>
            <a:lvl2pPr marL="353598" indent="0">
              <a:buNone/>
              <a:defRPr sz="1547">
                <a:solidFill>
                  <a:schemeClr val="tx1">
                    <a:tint val="82000"/>
                  </a:schemeClr>
                </a:solidFill>
              </a:defRPr>
            </a:lvl2pPr>
            <a:lvl3pPr marL="707197" indent="0">
              <a:buNone/>
              <a:defRPr sz="1392">
                <a:solidFill>
                  <a:schemeClr val="tx1">
                    <a:tint val="82000"/>
                  </a:schemeClr>
                </a:solidFill>
              </a:defRPr>
            </a:lvl3pPr>
            <a:lvl4pPr marL="1060795" indent="0">
              <a:buNone/>
              <a:defRPr sz="1237">
                <a:solidFill>
                  <a:schemeClr val="tx1">
                    <a:tint val="82000"/>
                  </a:schemeClr>
                </a:solidFill>
              </a:defRPr>
            </a:lvl4pPr>
            <a:lvl5pPr marL="1414394" indent="0">
              <a:buNone/>
              <a:defRPr sz="1237">
                <a:solidFill>
                  <a:schemeClr val="tx1">
                    <a:tint val="82000"/>
                  </a:schemeClr>
                </a:solidFill>
              </a:defRPr>
            </a:lvl5pPr>
            <a:lvl6pPr marL="1767992" indent="0">
              <a:buNone/>
              <a:defRPr sz="1237">
                <a:solidFill>
                  <a:schemeClr val="tx1">
                    <a:tint val="82000"/>
                  </a:schemeClr>
                </a:solidFill>
              </a:defRPr>
            </a:lvl6pPr>
            <a:lvl7pPr marL="2121591" indent="0">
              <a:buNone/>
              <a:defRPr sz="1237">
                <a:solidFill>
                  <a:schemeClr val="tx1">
                    <a:tint val="82000"/>
                  </a:schemeClr>
                </a:solidFill>
              </a:defRPr>
            </a:lvl7pPr>
            <a:lvl8pPr marL="2475189" indent="0">
              <a:buNone/>
              <a:defRPr sz="1237">
                <a:solidFill>
                  <a:schemeClr val="tx1">
                    <a:tint val="82000"/>
                  </a:schemeClr>
                </a:solidFill>
              </a:defRPr>
            </a:lvl8pPr>
            <a:lvl9pPr marL="2828788" indent="0">
              <a:buNone/>
              <a:defRPr sz="123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F299-C851-E048-965E-BC5041A3B80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0944-FCA8-E344-AA7B-FAAE86E9B5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05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1801" y="1411902"/>
            <a:ext cx="3225681" cy="33652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2356" y="1411902"/>
            <a:ext cx="3225681" cy="33652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F299-C851-E048-965E-BC5041A3B80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0944-FCA8-E344-AA7B-FAAE86E9B5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09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790" y="282381"/>
            <a:ext cx="6546235" cy="10251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791" y="1300177"/>
            <a:ext cx="3210857" cy="637197"/>
          </a:xfrm>
        </p:spPr>
        <p:txBody>
          <a:bodyPr anchor="b"/>
          <a:lstStyle>
            <a:lvl1pPr marL="0" indent="0">
              <a:buNone/>
              <a:defRPr sz="1856" b="1"/>
            </a:lvl1pPr>
            <a:lvl2pPr marL="353598" indent="0">
              <a:buNone/>
              <a:defRPr sz="1547" b="1"/>
            </a:lvl2pPr>
            <a:lvl3pPr marL="707197" indent="0">
              <a:buNone/>
              <a:defRPr sz="1392" b="1"/>
            </a:lvl3pPr>
            <a:lvl4pPr marL="1060795" indent="0">
              <a:buNone/>
              <a:defRPr sz="1237" b="1"/>
            </a:lvl4pPr>
            <a:lvl5pPr marL="1414394" indent="0">
              <a:buNone/>
              <a:defRPr sz="1237" b="1"/>
            </a:lvl5pPr>
            <a:lvl6pPr marL="1767992" indent="0">
              <a:buNone/>
              <a:defRPr sz="1237" b="1"/>
            </a:lvl6pPr>
            <a:lvl7pPr marL="2121591" indent="0">
              <a:buNone/>
              <a:defRPr sz="1237" b="1"/>
            </a:lvl7pPr>
            <a:lvl8pPr marL="2475189" indent="0">
              <a:buNone/>
              <a:defRPr sz="1237" b="1"/>
            </a:lvl8pPr>
            <a:lvl9pPr marL="2828788" indent="0">
              <a:buNone/>
              <a:defRPr sz="123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791" y="1937374"/>
            <a:ext cx="3210857" cy="2849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2356" y="1300177"/>
            <a:ext cx="3226670" cy="637197"/>
          </a:xfrm>
        </p:spPr>
        <p:txBody>
          <a:bodyPr anchor="b"/>
          <a:lstStyle>
            <a:lvl1pPr marL="0" indent="0">
              <a:buNone/>
              <a:defRPr sz="1856" b="1"/>
            </a:lvl1pPr>
            <a:lvl2pPr marL="353598" indent="0">
              <a:buNone/>
              <a:defRPr sz="1547" b="1"/>
            </a:lvl2pPr>
            <a:lvl3pPr marL="707197" indent="0">
              <a:buNone/>
              <a:defRPr sz="1392" b="1"/>
            </a:lvl3pPr>
            <a:lvl4pPr marL="1060795" indent="0">
              <a:buNone/>
              <a:defRPr sz="1237" b="1"/>
            </a:lvl4pPr>
            <a:lvl5pPr marL="1414394" indent="0">
              <a:buNone/>
              <a:defRPr sz="1237" b="1"/>
            </a:lvl5pPr>
            <a:lvl6pPr marL="1767992" indent="0">
              <a:buNone/>
              <a:defRPr sz="1237" b="1"/>
            </a:lvl6pPr>
            <a:lvl7pPr marL="2121591" indent="0">
              <a:buNone/>
              <a:defRPr sz="1237" b="1"/>
            </a:lvl7pPr>
            <a:lvl8pPr marL="2475189" indent="0">
              <a:buNone/>
              <a:defRPr sz="1237" b="1"/>
            </a:lvl8pPr>
            <a:lvl9pPr marL="2828788" indent="0">
              <a:buNone/>
              <a:defRPr sz="123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2356" y="1937374"/>
            <a:ext cx="3226670" cy="2849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F299-C851-E048-965E-BC5041A3B80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0944-FCA8-E344-AA7B-FAAE86E9B5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00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F299-C851-E048-965E-BC5041A3B80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0944-FCA8-E344-AA7B-FAAE86E9B5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54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F299-C851-E048-965E-BC5041A3B80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0944-FCA8-E344-AA7B-FAAE86E9B5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76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790" y="353589"/>
            <a:ext cx="2447920" cy="1237562"/>
          </a:xfrm>
        </p:spPr>
        <p:txBody>
          <a:bodyPr anchor="b"/>
          <a:lstStyle>
            <a:lvl1pPr>
              <a:defRPr sz="24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6670" y="763655"/>
            <a:ext cx="3842355" cy="3769163"/>
          </a:xfrm>
        </p:spPr>
        <p:txBody>
          <a:bodyPr/>
          <a:lstStyle>
            <a:lvl1pPr>
              <a:defRPr sz="2475"/>
            </a:lvl1pPr>
            <a:lvl2pPr>
              <a:defRPr sz="2166"/>
            </a:lvl2pPr>
            <a:lvl3pPr>
              <a:defRPr sz="1856"/>
            </a:lvl3pPr>
            <a:lvl4pPr>
              <a:defRPr sz="1547"/>
            </a:lvl4pPr>
            <a:lvl5pPr>
              <a:defRPr sz="1547"/>
            </a:lvl5pPr>
            <a:lvl6pPr>
              <a:defRPr sz="1547"/>
            </a:lvl6pPr>
            <a:lvl7pPr>
              <a:defRPr sz="1547"/>
            </a:lvl7pPr>
            <a:lvl8pPr>
              <a:defRPr sz="1547"/>
            </a:lvl8pPr>
            <a:lvl9pPr>
              <a:defRPr sz="154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790" y="1591151"/>
            <a:ext cx="2447920" cy="2947805"/>
          </a:xfrm>
        </p:spPr>
        <p:txBody>
          <a:bodyPr/>
          <a:lstStyle>
            <a:lvl1pPr marL="0" indent="0">
              <a:buNone/>
              <a:defRPr sz="1237"/>
            </a:lvl1pPr>
            <a:lvl2pPr marL="353598" indent="0">
              <a:buNone/>
              <a:defRPr sz="1083"/>
            </a:lvl2pPr>
            <a:lvl3pPr marL="707197" indent="0">
              <a:buNone/>
              <a:defRPr sz="928"/>
            </a:lvl3pPr>
            <a:lvl4pPr marL="1060795" indent="0">
              <a:buNone/>
              <a:defRPr sz="773"/>
            </a:lvl4pPr>
            <a:lvl5pPr marL="1414394" indent="0">
              <a:buNone/>
              <a:defRPr sz="773"/>
            </a:lvl5pPr>
            <a:lvl6pPr marL="1767992" indent="0">
              <a:buNone/>
              <a:defRPr sz="773"/>
            </a:lvl6pPr>
            <a:lvl7pPr marL="2121591" indent="0">
              <a:buNone/>
              <a:defRPr sz="773"/>
            </a:lvl7pPr>
            <a:lvl8pPr marL="2475189" indent="0">
              <a:buNone/>
              <a:defRPr sz="773"/>
            </a:lvl8pPr>
            <a:lvl9pPr marL="2828788" indent="0">
              <a:buNone/>
              <a:defRPr sz="7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F299-C851-E048-965E-BC5041A3B80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0944-FCA8-E344-AA7B-FAAE86E9B5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5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790" y="353589"/>
            <a:ext cx="2447920" cy="1237562"/>
          </a:xfrm>
        </p:spPr>
        <p:txBody>
          <a:bodyPr anchor="b"/>
          <a:lstStyle>
            <a:lvl1pPr>
              <a:defRPr sz="24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26670" y="763655"/>
            <a:ext cx="3842355" cy="3769163"/>
          </a:xfrm>
        </p:spPr>
        <p:txBody>
          <a:bodyPr anchor="t"/>
          <a:lstStyle>
            <a:lvl1pPr marL="0" indent="0">
              <a:buNone/>
              <a:defRPr sz="2475"/>
            </a:lvl1pPr>
            <a:lvl2pPr marL="353598" indent="0">
              <a:buNone/>
              <a:defRPr sz="2166"/>
            </a:lvl2pPr>
            <a:lvl3pPr marL="707197" indent="0">
              <a:buNone/>
              <a:defRPr sz="1856"/>
            </a:lvl3pPr>
            <a:lvl4pPr marL="1060795" indent="0">
              <a:buNone/>
              <a:defRPr sz="1547"/>
            </a:lvl4pPr>
            <a:lvl5pPr marL="1414394" indent="0">
              <a:buNone/>
              <a:defRPr sz="1547"/>
            </a:lvl5pPr>
            <a:lvl6pPr marL="1767992" indent="0">
              <a:buNone/>
              <a:defRPr sz="1547"/>
            </a:lvl6pPr>
            <a:lvl7pPr marL="2121591" indent="0">
              <a:buNone/>
              <a:defRPr sz="1547"/>
            </a:lvl7pPr>
            <a:lvl8pPr marL="2475189" indent="0">
              <a:buNone/>
              <a:defRPr sz="1547"/>
            </a:lvl8pPr>
            <a:lvl9pPr marL="2828788" indent="0">
              <a:buNone/>
              <a:defRPr sz="154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790" y="1591151"/>
            <a:ext cx="2447920" cy="2947805"/>
          </a:xfrm>
        </p:spPr>
        <p:txBody>
          <a:bodyPr/>
          <a:lstStyle>
            <a:lvl1pPr marL="0" indent="0">
              <a:buNone/>
              <a:defRPr sz="1237"/>
            </a:lvl1pPr>
            <a:lvl2pPr marL="353598" indent="0">
              <a:buNone/>
              <a:defRPr sz="1083"/>
            </a:lvl2pPr>
            <a:lvl3pPr marL="707197" indent="0">
              <a:buNone/>
              <a:defRPr sz="928"/>
            </a:lvl3pPr>
            <a:lvl4pPr marL="1060795" indent="0">
              <a:buNone/>
              <a:defRPr sz="773"/>
            </a:lvl4pPr>
            <a:lvl5pPr marL="1414394" indent="0">
              <a:buNone/>
              <a:defRPr sz="773"/>
            </a:lvl5pPr>
            <a:lvl6pPr marL="1767992" indent="0">
              <a:buNone/>
              <a:defRPr sz="773"/>
            </a:lvl6pPr>
            <a:lvl7pPr marL="2121591" indent="0">
              <a:buNone/>
              <a:defRPr sz="773"/>
            </a:lvl7pPr>
            <a:lvl8pPr marL="2475189" indent="0">
              <a:buNone/>
              <a:defRPr sz="773"/>
            </a:lvl8pPr>
            <a:lvl9pPr marL="2828788" indent="0">
              <a:buNone/>
              <a:defRPr sz="7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F299-C851-E048-965E-BC5041A3B80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0944-FCA8-E344-AA7B-FAAE86E9B5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52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802" y="282381"/>
            <a:ext cx="6546235" cy="1025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802" y="1411902"/>
            <a:ext cx="6546235" cy="3365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1801" y="4915873"/>
            <a:ext cx="1707714" cy="2823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3BF299-C851-E048-965E-BC5041A3B80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4134" y="4915873"/>
            <a:ext cx="2561570" cy="2823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60323" y="4915873"/>
            <a:ext cx="1707714" cy="2823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D20944-FCA8-E344-AA7B-FAAE86E9B5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5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07197" rtl="0" eaLnBrk="1" latinLnBrk="0" hangingPunct="1">
        <a:lnSpc>
          <a:spcPct val="90000"/>
        </a:lnSpc>
        <a:spcBef>
          <a:spcPct val="0"/>
        </a:spcBef>
        <a:buNone/>
        <a:defRPr sz="34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799" indent="-176799" algn="l" defTabSz="707197" rtl="0" eaLnBrk="1" latinLnBrk="0" hangingPunct="1">
        <a:lnSpc>
          <a:spcPct val="90000"/>
        </a:lnSpc>
        <a:spcBef>
          <a:spcPts val="773"/>
        </a:spcBef>
        <a:buFont typeface="Arial" panose="020B0604020202020204" pitchFamily="34" charset="0"/>
        <a:buChar char="•"/>
        <a:defRPr sz="2166" kern="1200">
          <a:solidFill>
            <a:schemeClr val="tx1"/>
          </a:solidFill>
          <a:latin typeface="+mn-lt"/>
          <a:ea typeface="+mn-ea"/>
          <a:cs typeface="+mn-cs"/>
        </a:defRPr>
      </a:lvl1pPr>
      <a:lvl2pPr marL="530398" indent="-176799" algn="l" defTabSz="707197" rtl="0" eaLnBrk="1" latinLnBrk="0" hangingPunct="1">
        <a:lnSpc>
          <a:spcPct val="90000"/>
        </a:lnSpc>
        <a:spcBef>
          <a:spcPts val="387"/>
        </a:spcBef>
        <a:buFont typeface="Arial" panose="020B0604020202020204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2pPr>
      <a:lvl3pPr marL="883996" indent="-176799" algn="l" defTabSz="707197" rtl="0" eaLnBrk="1" latinLnBrk="0" hangingPunct="1">
        <a:lnSpc>
          <a:spcPct val="90000"/>
        </a:lnSpc>
        <a:spcBef>
          <a:spcPts val="387"/>
        </a:spcBef>
        <a:buFont typeface="Arial" panose="020B0604020202020204" pitchFamily="34" charset="0"/>
        <a:buChar char="•"/>
        <a:defRPr sz="1547" kern="1200">
          <a:solidFill>
            <a:schemeClr val="tx1"/>
          </a:solidFill>
          <a:latin typeface="+mn-lt"/>
          <a:ea typeface="+mn-ea"/>
          <a:cs typeface="+mn-cs"/>
        </a:defRPr>
      </a:lvl3pPr>
      <a:lvl4pPr marL="1237595" indent="-176799" algn="l" defTabSz="707197" rtl="0" eaLnBrk="1" latinLnBrk="0" hangingPunct="1">
        <a:lnSpc>
          <a:spcPct val="90000"/>
        </a:lnSpc>
        <a:spcBef>
          <a:spcPts val="387"/>
        </a:spcBef>
        <a:buFont typeface="Arial" panose="020B0604020202020204" pitchFamily="34" charset="0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4pPr>
      <a:lvl5pPr marL="1591193" indent="-176799" algn="l" defTabSz="707197" rtl="0" eaLnBrk="1" latinLnBrk="0" hangingPunct="1">
        <a:lnSpc>
          <a:spcPct val="90000"/>
        </a:lnSpc>
        <a:spcBef>
          <a:spcPts val="387"/>
        </a:spcBef>
        <a:buFont typeface="Arial" panose="020B0604020202020204" pitchFamily="34" charset="0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5pPr>
      <a:lvl6pPr marL="1944792" indent="-176799" algn="l" defTabSz="707197" rtl="0" eaLnBrk="1" latinLnBrk="0" hangingPunct="1">
        <a:lnSpc>
          <a:spcPct val="90000"/>
        </a:lnSpc>
        <a:spcBef>
          <a:spcPts val="387"/>
        </a:spcBef>
        <a:buFont typeface="Arial" panose="020B0604020202020204" pitchFamily="34" charset="0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6pPr>
      <a:lvl7pPr marL="2298390" indent="-176799" algn="l" defTabSz="707197" rtl="0" eaLnBrk="1" latinLnBrk="0" hangingPunct="1">
        <a:lnSpc>
          <a:spcPct val="90000"/>
        </a:lnSpc>
        <a:spcBef>
          <a:spcPts val="387"/>
        </a:spcBef>
        <a:buFont typeface="Arial" panose="020B0604020202020204" pitchFamily="34" charset="0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7pPr>
      <a:lvl8pPr marL="2651989" indent="-176799" algn="l" defTabSz="707197" rtl="0" eaLnBrk="1" latinLnBrk="0" hangingPunct="1">
        <a:lnSpc>
          <a:spcPct val="90000"/>
        </a:lnSpc>
        <a:spcBef>
          <a:spcPts val="387"/>
        </a:spcBef>
        <a:buFont typeface="Arial" panose="020B0604020202020204" pitchFamily="34" charset="0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8pPr>
      <a:lvl9pPr marL="3005587" indent="-176799" algn="l" defTabSz="707197" rtl="0" eaLnBrk="1" latinLnBrk="0" hangingPunct="1">
        <a:lnSpc>
          <a:spcPct val="90000"/>
        </a:lnSpc>
        <a:spcBef>
          <a:spcPts val="387"/>
        </a:spcBef>
        <a:buFont typeface="Arial" panose="020B0604020202020204" pitchFamily="34" charset="0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7197" rtl="0" eaLnBrk="1" latinLnBrk="0" hangingPunct="1">
        <a:defRPr sz="1392" kern="1200">
          <a:solidFill>
            <a:schemeClr val="tx1"/>
          </a:solidFill>
          <a:latin typeface="+mn-lt"/>
          <a:ea typeface="+mn-ea"/>
          <a:cs typeface="+mn-cs"/>
        </a:defRPr>
      </a:lvl1pPr>
      <a:lvl2pPr marL="353598" algn="l" defTabSz="707197" rtl="0" eaLnBrk="1" latinLnBrk="0" hangingPunct="1">
        <a:defRPr sz="1392" kern="1200">
          <a:solidFill>
            <a:schemeClr val="tx1"/>
          </a:solidFill>
          <a:latin typeface="+mn-lt"/>
          <a:ea typeface="+mn-ea"/>
          <a:cs typeface="+mn-cs"/>
        </a:defRPr>
      </a:lvl2pPr>
      <a:lvl3pPr marL="707197" algn="l" defTabSz="707197" rtl="0" eaLnBrk="1" latinLnBrk="0" hangingPunct="1">
        <a:defRPr sz="1392" kern="1200">
          <a:solidFill>
            <a:schemeClr val="tx1"/>
          </a:solidFill>
          <a:latin typeface="+mn-lt"/>
          <a:ea typeface="+mn-ea"/>
          <a:cs typeface="+mn-cs"/>
        </a:defRPr>
      </a:lvl3pPr>
      <a:lvl4pPr marL="1060795" algn="l" defTabSz="707197" rtl="0" eaLnBrk="1" latinLnBrk="0" hangingPunct="1">
        <a:defRPr sz="1392" kern="1200">
          <a:solidFill>
            <a:schemeClr val="tx1"/>
          </a:solidFill>
          <a:latin typeface="+mn-lt"/>
          <a:ea typeface="+mn-ea"/>
          <a:cs typeface="+mn-cs"/>
        </a:defRPr>
      </a:lvl4pPr>
      <a:lvl5pPr marL="1414394" algn="l" defTabSz="707197" rtl="0" eaLnBrk="1" latinLnBrk="0" hangingPunct="1">
        <a:defRPr sz="1392" kern="1200">
          <a:solidFill>
            <a:schemeClr val="tx1"/>
          </a:solidFill>
          <a:latin typeface="+mn-lt"/>
          <a:ea typeface="+mn-ea"/>
          <a:cs typeface="+mn-cs"/>
        </a:defRPr>
      </a:lvl5pPr>
      <a:lvl6pPr marL="1767992" algn="l" defTabSz="707197" rtl="0" eaLnBrk="1" latinLnBrk="0" hangingPunct="1">
        <a:defRPr sz="1392" kern="1200">
          <a:solidFill>
            <a:schemeClr val="tx1"/>
          </a:solidFill>
          <a:latin typeface="+mn-lt"/>
          <a:ea typeface="+mn-ea"/>
          <a:cs typeface="+mn-cs"/>
        </a:defRPr>
      </a:lvl6pPr>
      <a:lvl7pPr marL="2121591" algn="l" defTabSz="707197" rtl="0" eaLnBrk="1" latinLnBrk="0" hangingPunct="1">
        <a:defRPr sz="1392" kern="1200">
          <a:solidFill>
            <a:schemeClr val="tx1"/>
          </a:solidFill>
          <a:latin typeface="+mn-lt"/>
          <a:ea typeface="+mn-ea"/>
          <a:cs typeface="+mn-cs"/>
        </a:defRPr>
      </a:lvl7pPr>
      <a:lvl8pPr marL="2475189" algn="l" defTabSz="707197" rtl="0" eaLnBrk="1" latinLnBrk="0" hangingPunct="1">
        <a:defRPr sz="1392" kern="1200">
          <a:solidFill>
            <a:schemeClr val="tx1"/>
          </a:solidFill>
          <a:latin typeface="+mn-lt"/>
          <a:ea typeface="+mn-ea"/>
          <a:cs typeface="+mn-cs"/>
        </a:defRPr>
      </a:lvl8pPr>
      <a:lvl9pPr marL="2828788" algn="l" defTabSz="707197" rtl="0" eaLnBrk="1" latinLnBrk="0" hangingPunct="1">
        <a:defRPr sz="13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gupcr.com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hyperlink" Target="https://gigupcr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hyperlink" Target="https://gigupcr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hyperlink" Target="https://gigupcr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n 35">
            <a:extLst>
              <a:ext uri="{FF2B5EF4-FFF2-40B4-BE49-F238E27FC236}">
                <a16:creationId xmlns:a16="http://schemas.microsoft.com/office/drawing/2014/main" id="{27073781-1BD6-5BD8-3E42-34E135ED2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66871"/>
            <a:ext cx="7589838" cy="7369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803976-1F82-9A0B-7174-4B90BB177790}"/>
              </a:ext>
            </a:extLst>
          </p:cNvPr>
          <p:cNvSpPr txBox="1"/>
          <p:nvPr/>
        </p:nvSpPr>
        <p:spPr>
          <a:xfrm>
            <a:off x="146302" y="474501"/>
            <a:ext cx="63712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Productos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conocimiento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consideran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acciones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género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y que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contribuyen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s-MX" sz="2800" b="1" dirty="0">
                <a:latin typeface="Calibri" panose="020F0502020204030204" pitchFamily="34" charset="0"/>
                <a:cs typeface="Calibri" panose="020F0502020204030204" pitchFamily="34" charset="0"/>
              </a:rPr>
              <a:t> revertir la pérdida de biodiversidad a todas las escalas. </a:t>
            </a:r>
          </a:p>
          <a:p>
            <a:pPr algn="l"/>
            <a:endParaRPr lang="es-MX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MX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Costa Rica</a:t>
            </a:r>
          </a:p>
          <a:p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bandera nacional de costa rica - icono de color plano. 16833221 Vector en  Vecteezy">
            <a:extLst>
              <a:ext uri="{FF2B5EF4-FFF2-40B4-BE49-F238E27FC236}">
                <a16:creationId xmlns:a16="http://schemas.microsoft.com/office/drawing/2014/main" id="{5A509F09-F6D9-CE41-E857-BCDB0B1DA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128" y="4810025"/>
            <a:ext cx="608710" cy="49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40FB60FF-2319-A11C-0466-E355ADFCCE2F}"/>
              </a:ext>
            </a:extLst>
          </p:cNvPr>
          <p:cNvSpPr txBox="1"/>
          <p:nvPr/>
        </p:nvSpPr>
        <p:spPr>
          <a:xfrm>
            <a:off x="2825396" y="3751792"/>
            <a:ext cx="47644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MX" sz="1800" dirty="0">
                <a:latin typeface="Calibri" panose="020F0502020204030204" pitchFamily="34" charset="0"/>
                <a:cs typeface="Calibri" panose="020F0502020204030204" pitchFamily="34" charset="0"/>
              </a:rPr>
              <a:t>Presentado por: </a:t>
            </a:r>
          </a:p>
          <a:p>
            <a:pPr algn="r"/>
            <a:r>
              <a:rPr lang="es-MX" dirty="0" err="1">
                <a:latin typeface="Calibri" panose="020F0502020204030204" pitchFamily="34" charset="0"/>
                <a:cs typeface="Calibri" panose="020F0502020204030204" pitchFamily="34" charset="0"/>
              </a:rPr>
              <a:t>Yócelin</a:t>
            </a:r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 Ríos, Ivonne Montero y Laura Díaz</a:t>
            </a:r>
            <a:endParaRPr lang="es-MX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Imagen 2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54767FCF-27BD-8A6F-04B0-B729BFAA2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3277" y="147066"/>
            <a:ext cx="1102866" cy="70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29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BB3812-8E21-0195-7C29-73915250B3FC}"/>
              </a:ext>
            </a:extLst>
          </p:cNvPr>
          <p:cNvSpPr txBox="1"/>
          <p:nvPr/>
        </p:nvSpPr>
        <p:spPr>
          <a:xfrm>
            <a:off x="94420" y="215095"/>
            <a:ext cx="6948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Calibri" panose="020F0502020204030204" pitchFamily="34" charset="0"/>
                <a:cs typeface="Calibri" panose="020F0502020204030204" pitchFamily="34" charset="0"/>
              </a:rPr>
              <a:t>Producto de conocimiento 2. Reconociendo la perspectiva de género y la inclusión social en la experiencia turística en áreas protegidas de Costa Rica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bandera nacional de costa rica - icono de color plano. 16833221 Vector en  Vecteezy">
            <a:extLst>
              <a:ext uri="{FF2B5EF4-FFF2-40B4-BE49-F238E27FC236}">
                <a16:creationId xmlns:a16="http://schemas.microsoft.com/office/drawing/2014/main" id="{4071DD67-4B60-92EC-C882-E52D8FA62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128" y="4811477"/>
            <a:ext cx="608710" cy="49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E8EACDB-6D09-5840-95D0-A0102783C1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546"/>
          <a:stretch/>
        </p:blipFill>
        <p:spPr>
          <a:xfrm>
            <a:off x="16625" y="2097251"/>
            <a:ext cx="949764" cy="110520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927289A-4322-639F-DE05-42A2218EE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388" y="1994696"/>
            <a:ext cx="1712299" cy="150240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CF442B7-C2B8-E743-B5F2-756D2BF1AD80}"/>
              </a:ext>
            </a:extLst>
          </p:cNvPr>
          <p:cNvSpPr txBox="1"/>
          <p:nvPr/>
        </p:nvSpPr>
        <p:spPr>
          <a:xfrm>
            <a:off x="98669" y="1653559"/>
            <a:ext cx="171229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100" u="sng" dirty="0"/>
              <a:t>Rango de edades</a:t>
            </a:r>
            <a:endParaRPr lang="es-MX" sz="1100" u="sng" dirty="0">
              <a:solidFill>
                <a:schemeClr val="tx1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62510E7-FECA-BF50-007D-77B198E65E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6411" y="4024055"/>
            <a:ext cx="1138739" cy="889068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4AF5CCF-2782-3EB3-E70B-01E9382FE5AE}"/>
              </a:ext>
            </a:extLst>
          </p:cNvPr>
          <p:cNvSpPr txBox="1"/>
          <p:nvPr/>
        </p:nvSpPr>
        <p:spPr>
          <a:xfrm>
            <a:off x="4142290" y="3602942"/>
            <a:ext cx="151435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100" u="sng" dirty="0"/>
              <a:t>Vivió experiencia de miedo o riesgo sexual</a:t>
            </a:r>
            <a:endParaRPr lang="es-MX" sz="1100" u="sng" dirty="0">
              <a:solidFill>
                <a:schemeClr val="tx1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B7FCD8C-57D2-3C3C-148F-68209FB9CF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7193" y="3677136"/>
            <a:ext cx="1138739" cy="138124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5940001-9B32-5741-0C12-7D97F15EE7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2290" y="2013335"/>
            <a:ext cx="1514360" cy="1326533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CDFE2D1-5C2C-419A-9231-631C51333AD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5609" r="6407"/>
          <a:stretch/>
        </p:blipFill>
        <p:spPr>
          <a:xfrm>
            <a:off x="5656649" y="1994696"/>
            <a:ext cx="1900883" cy="1251324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DD09F338-0CD4-E56D-99EA-B250B5412694}"/>
              </a:ext>
            </a:extLst>
          </p:cNvPr>
          <p:cNvSpPr txBox="1"/>
          <p:nvPr/>
        </p:nvSpPr>
        <p:spPr>
          <a:xfrm>
            <a:off x="4142290" y="1676789"/>
            <a:ext cx="237348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100" u="sng" dirty="0"/>
              <a:t>ASP accesible para todos</a:t>
            </a:r>
            <a:endParaRPr lang="es-MX" sz="1100" u="sng" dirty="0">
              <a:solidFill>
                <a:schemeClr val="tx1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745B1DCA-78C3-9A66-029C-96385C06BB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478" y="3997353"/>
            <a:ext cx="1065854" cy="1294251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831B9E28-9231-C8A5-AD0C-3D91B57946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44216" y="4003349"/>
            <a:ext cx="1947780" cy="1239953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C3C81EAF-ADD2-F019-F6D4-EBBBAA60F654}"/>
              </a:ext>
            </a:extLst>
          </p:cNvPr>
          <p:cNvSpPr txBox="1"/>
          <p:nvPr/>
        </p:nvSpPr>
        <p:spPr>
          <a:xfrm>
            <a:off x="149478" y="3344132"/>
            <a:ext cx="13424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100" u="sng" dirty="0"/>
              <a:t>Recibió un trato sin discriminación</a:t>
            </a:r>
            <a:endParaRPr lang="es-MX" sz="1100" u="sng" dirty="0">
              <a:solidFill>
                <a:schemeClr val="tx1"/>
              </a:solidFill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58625F59-E565-47DC-A02A-6F449B62203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40414" y="1153430"/>
            <a:ext cx="844661" cy="541991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5210983E-03DD-FAA5-2949-F53FA333BFED}"/>
              </a:ext>
            </a:extLst>
          </p:cNvPr>
          <p:cNvSpPr txBox="1"/>
          <p:nvPr/>
        </p:nvSpPr>
        <p:spPr>
          <a:xfrm>
            <a:off x="1479697" y="927563"/>
            <a:ext cx="171229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100" u="sng" dirty="0"/>
              <a:t>Identidad sexo-genéricas</a:t>
            </a:r>
            <a:endParaRPr lang="es-MX" sz="1100" u="sng" dirty="0">
              <a:solidFill>
                <a:schemeClr val="tx1"/>
              </a:solidFill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FAD6B818-B1B2-1C43-6E5F-FE97596F2863}"/>
              </a:ext>
            </a:extLst>
          </p:cNvPr>
          <p:cNvSpPr txBox="1"/>
          <p:nvPr/>
        </p:nvSpPr>
        <p:spPr>
          <a:xfrm>
            <a:off x="3191996" y="1181144"/>
            <a:ext cx="4836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0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58%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69BB1EB9-3E33-4525-0B9E-241B6E93F059}"/>
              </a:ext>
            </a:extLst>
          </p:cNvPr>
          <p:cNvSpPr txBox="1"/>
          <p:nvPr/>
        </p:nvSpPr>
        <p:spPr>
          <a:xfrm>
            <a:off x="3205747" y="1433575"/>
            <a:ext cx="48360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9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42%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53FF61A4-481B-8DE8-816E-B1BA1B2FB1DA}"/>
              </a:ext>
            </a:extLst>
          </p:cNvPr>
          <p:cNvSpPr/>
          <p:nvPr/>
        </p:nvSpPr>
        <p:spPr>
          <a:xfrm>
            <a:off x="5539917" y="1968326"/>
            <a:ext cx="1159283" cy="6385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0F1D2F3D-F3AF-10B4-577F-EA0F8D8AB227}"/>
              </a:ext>
            </a:extLst>
          </p:cNvPr>
          <p:cNvSpPr/>
          <p:nvPr/>
        </p:nvSpPr>
        <p:spPr>
          <a:xfrm>
            <a:off x="1059650" y="3984741"/>
            <a:ext cx="1159283" cy="6385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6452FAD-BDED-9B39-28AF-9248B16E893A}"/>
              </a:ext>
            </a:extLst>
          </p:cNvPr>
          <p:cNvSpPr/>
          <p:nvPr/>
        </p:nvSpPr>
        <p:spPr>
          <a:xfrm>
            <a:off x="5539917" y="3704763"/>
            <a:ext cx="1159283" cy="6385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76090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ector: angular 31">
            <a:extLst>
              <a:ext uri="{FF2B5EF4-FFF2-40B4-BE49-F238E27FC236}">
                <a16:creationId xmlns:a16="http://schemas.microsoft.com/office/drawing/2014/main" id="{F4FEE609-8651-6A6B-558B-80227DE890C2}"/>
              </a:ext>
            </a:extLst>
          </p:cNvPr>
          <p:cNvCxnSpPr/>
          <p:nvPr/>
        </p:nvCxnSpPr>
        <p:spPr>
          <a:xfrm flipV="1">
            <a:off x="4443734" y="2402613"/>
            <a:ext cx="1024647" cy="9670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Conector: angular 34">
            <a:extLst>
              <a:ext uri="{FF2B5EF4-FFF2-40B4-BE49-F238E27FC236}">
                <a16:creationId xmlns:a16="http://schemas.microsoft.com/office/drawing/2014/main" id="{D492CFFA-124E-3092-22F4-4AB5E740A614}"/>
              </a:ext>
            </a:extLst>
          </p:cNvPr>
          <p:cNvCxnSpPr>
            <a:cxnSpLocks/>
          </p:cNvCxnSpPr>
          <p:nvPr/>
        </p:nvCxnSpPr>
        <p:spPr>
          <a:xfrm>
            <a:off x="4509334" y="3369613"/>
            <a:ext cx="888457" cy="65362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2" name="Imagen 21">
            <a:extLst>
              <a:ext uri="{FF2B5EF4-FFF2-40B4-BE49-F238E27FC236}">
                <a16:creationId xmlns:a16="http://schemas.microsoft.com/office/drawing/2014/main" id="{BF058398-3699-9B60-229B-319F8C0A0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729" y="1340784"/>
            <a:ext cx="693989" cy="6939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BB3812-8E21-0195-7C29-73915250B3FC}"/>
              </a:ext>
            </a:extLst>
          </p:cNvPr>
          <p:cNvSpPr txBox="1"/>
          <p:nvPr/>
        </p:nvSpPr>
        <p:spPr>
          <a:xfrm>
            <a:off x="94420" y="215095"/>
            <a:ext cx="6948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Calibri" panose="020F0502020204030204" pitchFamily="34" charset="0"/>
                <a:cs typeface="Calibri" panose="020F0502020204030204" pitchFamily="34" charset="0"/>
              </a:rPr>
              <a:t>Producto de conocimiento 2. Reconociendo la perspectiva de género y la inclusión social en la experiencia turística en áreas protegidas de Costa Rica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bandera nacional de costa rica - icono de color plano. 16833221 Vector en  Vecteezy">
            <a:extLst>
              <a:ext uri="{FF2B5EF4-FFF2-40B4-BE49-F238E27FC236}">
                <a16:creationId xmlns:a16="http://schemas.microsoft.com/office/drawing/2014/main" id="{4071DD67-4B60-92EC-C882-E52D8FA62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128" y="4811477"/>
            <a:ext cx="608710" cy="49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CF2C44C-6AED-DD1C-6730-A99BB55D9A90}"/>
              </a:ext>
            </a:extLst>
          </p:cNvPr>
          <p:cNvSpPr txBox="1"/>
          <p:nvPr/>
        </p:nvSpPr>
        <p:spPr>
          <a:xfrm>
            <a:off x="29566" y="1751768"/>
            <a:ext cx="1170176" cy="752731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100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>
                <a:solidFill>
                  <a:schemeClr val="tx1"/>
                </a:solidFill>
              </a:rPr>
              <a:t>Área de Conservación Marina Cocos</a:t>
            </a:r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2BEE54E-E2D1-7B15-FB44-B776C8857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706" y="2128133"/>
            <a:ext cx="3303776" cy="1945557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72624055-1BF6-3AC0-96A3-15D67C296E7C}"/>
              </a:ext>
            </a:extLst>
          </p:cNvPr>
          <p:cNvSpPr txBox="1"/>
          <p:nvPr/>
        </p:nvSpPr>
        <p:spPr>
          <a:xfrm>
            <a:off x="29566" y="1192901"/>
            <a:ext cx="38420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100" b="1" dirty="0"/>
              <a:t>Ejemplo de consolidación de espacios seguros para mujeres en las Áreas Protegidas de Costa Rica</a:t>
            </a:r>
            <a:endParaRPr lang="es-CR" sz="1100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82DCC88-3031-346E-C53E-43DD170293DC}"/>
              </a:ext>
            </a:extLst>
          </p:cNvPr>
          <p:cNvSpPr txBox="1"/>
          <p:nvPr/>
        </p:nvSpPr>
        <p:spPr>
          <a:xfrm>
            <a:off x="1274705" y="4279336"/>
            <a:ext cx="3303775" cy="769441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s-MX" sz="1100" dirty="0"/>
              <a:t>“La conservación de la biodiversidad empieza en casa”, proporcionando espacios físicos seguros y un protocolo claro de apoyo a mujeres en situaciones de vulnerabilidad.</a:t>
            </a:r>
            <a:endParaRPr lang="es-CR" sz="1100" dirty="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D329C7E-6814-A251-D89D-2A5C4C997907}"/>
              </a:ext>
            </a:extLst>
          </p:cNvPr>
          <p:cNvSpPr txBox="1"/>
          <p:nvPr/>
        </p:nvSpPr>
        <p:spPr>
          <a:xfrm>
            <a:off x="5533982" y="1340784"/>
            <a:ext cx="1627762" cy="2292935"/>
          </a:xfrm>
          <a:prstGeom prst="rect">
            <a:avLst/>
          </a:prstGeom>
          <a:noFill/>
          <a:ln w="28575">
            <a:solidFill>
              <a:srgbClr val="00B0F0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s-MX" sz="1100" dirty="0"/>
              <a:t>Este pequeño ejercicio confirma la </a:t>
            </a:r>
            <a:r>
              <a:rPr lang="es-MX" sz="1100" b="1" dirty="0"/>
              <a:t>importancia de contar acciones afirmativas</a:t>
            </a:r>
            <a:r>
              <a:rPr lang="es-MX" sz="1100" dirty="0"/>
              <a:t> para la atención de estas brechas a través de la incorporación del </a:t>
            </a:r>
            <a:r>
              <a:rPr lang="es-MX" sz="1100" b="1" dirty="0"/>
              <a:t>enfoque de género y la inclusión social en políticas públicas </a:t>
            </a:r>
            <a:r>
              <a:rPr lang="es-MX" sz="1100" dirty="0"/>
              <a:t>vinculadas a la </a:t>
            </a:r>
            <a:r>
              <a:rPr lang="es-MX" sz="1100" b="1" dirty="0"/>
              <a:t>conservación de la biodiversidad.</a:t>
            </a:r>
            <a:endParaRPr lang="es-CR" sz="1100" b="1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379AFF7-D513-67C2-54C3-93BE578BD811}"/>
              </a:ext>
            </a:extLst>
          </p:cNvPr>
          <p:cNvSpPr txBox="1"/>
          <p:nvPr/>
        </p:nvSpPr>
        <p:spPr>
          <a:xfrm>
            <a:off x="5499442" y="3747814"/>
            <a:ext cx="1662302" cy="938719"/>
          </a:xfrm>
          <a:prstGeom prst="rect">
            <a:avLst/>
          </a:prstGeom>
          <a:noFill/>
          <a:ln w="28575">
            <a:solidFill>
              <a:srgbClr val="FFC000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s-MX" sz="1100" dirty="0"/>
              <a:t>Para este caso en el proceso de actualización de la Estrategia de Turismo Sostenible del SINAC</a:t>
            </a:r>
            <a:endParaRPr lang="es-CR" sz="1100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5E6F8879-3130-09A4-E542-B24937C06525}"/>
              </a:ext>
            </a:extLst>
          </p:cNvPr>
          <p:cNvSpPr txBox="1"/>
          <p:nvPr/>
        </p:nvSpPr>
        <p:spPr>
          <a:xfrm>
            <a:off x="-25331" y="3002777"/>
            <a:ext cx="12492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900" dirty="0"/>
              <a:t>Sensible a grupos que participan en la atención de amenazas como: Voluntarias, investigadoras, etc.</a:t>
            </a:r>
          </a:p>
        </p:txBody>
      </p: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7B714B05-C111-4516-E247-12D998F00D19}"/>
              </a:ext>
            </a:extLst>
          </p:cNvPr>
          <p:cNvCxnSpPr>
            <a:cxnSpLocks/>
          </p:cNvCxnSpPr>
          <p:nvPr/>
        </p:nvCxnSpPr>
        <p:spPr>
          <a:xfrm>
            <a:off x="599274" y="2600704"/>
            <a:ext cx="1" cy="350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859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BB3812-8E21-0195-7C29-73915250B3FC}"/>
              </a:ext>
            </a:extLst>
          </p:cNvPr>
          <p:cNvSpPr txBox="1"/>
          <p:nvPr/>
        </p:nvSpPr>
        <p:spPr>
          <a:xfrm>
            <a:off x="94420" y="215095"/>
            <a:ext cx="6948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es-MX" b="1" dirty="0">
                <a:latin typeface="Calibri" panose="020F0502020204030204" pitchFamily="34" charset="0"/>
                <a:cs typeface="Calibri" panose="020F0502020204030204" pitchFamily="34" charset="0"/>
              </a:rPr>
              <a:t>Producto de conocimiento 3. Acceso y beneficios de recursos genéticos y bioquímicos en Costa Rica 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2624055-1BF6-3AC0-96A3-15D67C296E7C}"/>
              </a:ext>
            </a:extLst>
          </p:cNvPr>
          <p:cNvSpPr txBox="1"/>
          <p:nvPr/>
        </p:nvSpPr>
        <p:spPr>
          <a:xfrm>
            <a:off x="0" y="1025662"/>
            <a:ext cx="401660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R" altLang="es-CR" sz="1100" dirty="0"/>
              <a:t>Costa Rica </a:t>
            </a:r>
            <a:r>
              <a:rPr lang="es-CR" altLang="es-CR" sz="1100" b="1" dirty="0"/>
              <a:t>es pionera en el tema de acceso</a:t>
            </a:r>
            <a:r>
              <a:rPr lang="es-MX" altLang="es-CR" sz="1100" b="1" dirty="0"/>
              <a:t> de los recursos genéticos</a:t>
            </a:r>
            <a:r>
              <a:rPr lang="es-CR" altLang="es-CR" sz="1100" dirty="0"/>
              <a:t>, tanto a nivel legal como en cuanto a su implementación</a:t>
            </a:r>
            <a:r>
              <a:rPr lang="es-MX" altLang="es-CR" sz="1100" dirty="0"/>
              <a:t>, ya que </a:t>
            </a:r>
            <a:r>
              <a:rPr lang="es-MX" altLang="es-CR" sz="1100" b="1" dirty="0"/>
              <a:t>desde 1998 se establece en la Ley de Biodiversidad 7788</a:t>
            </a:r>
            <a:r>
              <a:rPr lang="es-MX" altLang="es-CR" sz="1100" dirty="0"/>
              <a:t>. </a:t>
            </a:r>
          </a:p>
          <a:p>
            <a:pPr algn="ctr"/>
            <a:endParaRPr lang="es-MX" sz="1100" dirty="0"/>
          </a:p>
          <a:p>
            <a:pPr algn="ctr"/>
            <a:r>
              <a:rPr lang="es-MX" sz="1100" dirty="0"/>
              <a:t>Costa Rica se incluye en el Protocolo de Nagoya hasta 2024</a:t>
            </a:r>
            <a:endParaRPr lang="es-CR" sz="1100" b="1" dirty="0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6C52E6E4-8087-B461-696D-1528E5FBA532}"/>
              </a:ext>
            </a:extLst>
          </p:cNvPr>
          <p:cNvCxnSpPr/>
          <p:nvPr/>
        </p:nvCxnSpPr>
        <p:spPr>
          <a:xfrm>
            <a:off x="1931573" y="3523033"/>
            <a:ext cx="0" cy="3242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34A2FEA0-F28B-3F1B-D91B-E3D33061071C}"/>
              </a:ext>
            </a:extLst>
          </p:cNvPr>
          <p:cNvSpPr txBox="1"/>
          <p:nvPr/>
        </p:nvSpPr>
        <p:spPr>
          <a:xfrm>
            <a:off x="884047" y="3847289"/>
            <a:ext cx="209505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R" altLang="es-CR" sz="1100" dirty="0"/>
              <a:t>Base de datos 2004-2025: </a:t>
            </a:r>
          </a:p>
          <a:p>
            <a:pPr algn="ctr"/>
            <a:r>
              <a:rPr lang="es-CR" altLang="es-CR" sz="1100" b="1" dirty="0"/>
              <a:t>1030 permisos otorgados</a:t>
            </a:r>
            <a:endParaRPr lang="es-CR" sz="11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CA8407-56AA-EA9B-5C19-098F61641561}"/>
              </a:ext>
            </a:extLst>
          </p:cNvPr>
          <p:cNvSpPr txBox="1"/>
          <p:nvPr/>
        </p:nvSpPr>
        <p:spPr>
          <a:xfrm>
            <a:off x="279686" y="2297894"/>
            <a:ext cx="3303775" cy="1107996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s-MX" sz="1100" dirty="0"/>
              <a:t>Costa Rica regula la investigación científica en biodiversidad, en tres categorías:</a:t>
            </a:r>
          </a:p>
          <a:p>
            <a:pPr algn="ctr"/>
            <a:endParaRPr lang="es-MX" sz="1100" dirty="0"/>
          </a:p>
          <a:p>
            <a:pPr marL="228600" indent="-228600" algn="ctr">
              <a:buAutoNum type="arabicPeriod"/>
            </a:pPr>
            <a:r>
              <a:rPr lang="es-MX" sz="1100" dirty="0"/>
              <a:t>Investigación básica</a:t>
            </a:r>
          </a:p>
          <a:p>
            <a:pPr marL="228600" indent="-228600" algn="ctr">
              <a:buAutoNum type="arabicPeriod"/>
            </a:pPr>
            <a:r>
              <a:rPr lang="es-MX" sz="1100" dirty="0"/>
              <a:t>Bioprospección</a:t>
            </a:r>
          </a:p>
          <a:p>
            <a:pPr marL="228600" indent="-228600" algn="ctr">
              <a:buAutoNum type="arabicPeriod"/>
            </a:pPr>
            <a:r>
              <a:rPr lang="es-MX" sz="1100" dirty="0"/>
              <a:t>Aprovechamiento económico</a:t>
            </a:r>
            <a:endParaRPr lang="es-CR" sz="1100" dirty="0"/>
          </a:p>
        </p:txBody>
      </p:sp>
      <p:pic>
        <p:nvPicPr>
          <p:cNvPr id="12" name="Picture 2" descr="bandera nacional de costa rica - icono de color plano. 16833221 Vector en  Vecteezy">
            <a:extLst>
              <a:ext uri="{FF2B5EF4-FFF2-40B4-BE49-F238E27FC236}">
                <a16:creationId xmlns:a16="http://schemas.microsoft.com/office/drawing/2014/main" id="{D768C3E9-285C-0182-0F58-8A143617A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128" y="4811477"/>
            <a:ext cx="608710" cy="49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952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BB3812-8E21-0195-7C29-73915250B3FC}"/>
              </a:ext>
            </a:extLst>
          </p:cNvPr>
          <p:cNvSpPr txBox="1"/>
          <p:nvPr/>
        </p:nvSpPr>
        <p:spPr>
          <a:xfrm>
            <a:off x="94420" y="215095"/>
            <a:ext cx="6948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es-MX" b="1" dirty="0">
                <a:latin typeface="Calibri" panose="020F0502020204030204" pitchFamily="34" charset="0"/>
                <a:cs typeface="Calibri" panose="020F0502020204030204" pitchFamily="34" charset="0"/>
              </a:rPr>
              <a:t>Producto de conocimiento 3. Acceso y beneficios de recursos genéticos y bioquímicos en Costa Rica 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2624055-1BF6-3AC0-96A3-15D67C296E7C}"/>
              </a:ext>
            </a:extLst>
          </p:cNvPr>
          <p:cNvSpPr txBox="1"/>
          <p:nvPr/>
        </p:nvSpPr>
        <p:spPr>
          <a:xfrm>
            <a:off x="0" y="1025662"/>
            <a:ext cx="401660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R" altLang="es-CR" sz="1100" dirty="0"/>
              <a:t>Costa Rica </a:t>
            </a:r>
            <a:r>
              <a:rPr lang="es-CR" altLang="es-CR" sz="1100" b="1" dirty="0"/>
              <a:t>es pionera en el tema de acceso</a:t>
            </a:r>
            <a:r>
              <a:rPr lang="es-MX" altLang="es-CR" sz="1100" b="1" dirty="0"/>
              <a:t> de los recursos genéticos</a:t>
            </a:r>
            <a:r>
              <a:rPr lang="es-CR" altLang="es-CR" sz="1100" dirty="0"/>
              <a:t>, tanto a nivel legal como en cuanto a su implementación</a:t>
            </a:r>
            <a:r>
              <a:rPr lang="es-MX" altLang="es-CR" sz="1100" dirty="0"/>
              <a:t>, ya que </a:t>
            </a:r>
            <a:r>
              <a:rPr lang="es-MX" altLang="es-CR" sz="1100" b="1" dirty="0"/>
              <a:t>desde 1998 se establece en la Ley de Biodiversidad 7788</a:t>
            </a:r>
            <a:r>
              <a:rPr lang="es-MX" altLang="es-CR" sz="1100" dirty="0"/>
              <a:t>. </a:t>
            </a:r>
          </a:p>
          <a:p>
            <a:pPr algn="ctr"/>
            <a:endParaRPr lang="es-MX" sz="1100" dirty="0"/>
          </a:p>
          <a:p>
            <a:pPr algn="ctr"/>
            <a:r>
              <a:rPr lang="es-MX" sz="1100" dirty="0"/>
              <a:t>Costa Rica se incluye en el Protocolo de Nagoya hasta 2024</a:t>
            </a:r>
            <a:endParaRPr lang="es-CR" sz="1100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82DCC88-3031-346E-C53E-43DD170293DC}"/>
              </a:ext>
            </a:extLst>
          </p:cNvPr>
          <p:cNvSpPr txBox="1"/>
          <p:nvPr/>
        </p:nvSpPr>
        <p:spPr>
          <a:xfrm>
            <a:off x="279686" y="2297894"/>
            <a:ext cx="3303775" cy="1107996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s-MX" sz="1100" dirty="0"/>
              <a:t>Costa Rica regula la investigación científica en biodiversidad, en tres categorías:</a:t>
            </a:r>
          </a:p>
          <a:p>
            <a:pPr algn="ctr"/>
            <a:endParaRPr lang="es-MX" sz="1100" dirty="0"/>
          </a:p>
          <a:p>
            <a:pPr marL="228600" indent="-228600" algn="ctr">
              <a:buAutoNum type="arabicPeriod"/>
            </a:pPr>
            <a:r>
              <a:rPr lang="es-MX" sz="1100" dirty="0"/>
              <a:t>Investigación básica</a:t>
            </a:r>
          </a:p>
          <a:p>
            <a:pPr marL="228600" indent="-228600" algn="ctr">
              <a:buAutoNum type="arabicPeriod"/>
            </a:pPr>
            <a:r>
              <a:rPr lang="es-MX" sz="1100" dirty="0"/>
              <a:t>Bioprospección</a:t>
            </a:r>
          </a:p>
          <a:p>
            <a:pPr marL="228600" indent="-228600" algn="ctr">
              <a:buAutoNum type="arabicPeriod"/>
            </a:pPr>
            <a:r>
              <a:rPr lang="es-MX" sz="1100" dirty="0"/>
              <a:t>Aprovechamiento económico</a:t>
            </a:r>
            <a:endParaRPr lang="es-CR" sz="1100" dirty="0"/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A243677B-B842-99E7-5B6A-880C7397888F}"/>
              </a:ext>
            </a:extLst>
          </p:cNvPr>
          <p:cNvCxnSpPr/>
          <p:nvPr/>
        </p:nvCxnSpPr>
        <p:spPr>
          <a:xfrm>
            <a:off x="1931573" y="3523033"/>
            <a:ext cx="0" cy="3242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8F0EB328-FF44-8669-1963-3501A75FFC6E}"/>
              </a:ext>
            </a:extLst>
          </p:cNvPr>
          <p:cNvSpPr txBox="1"/>
          <p:nvPr/>
        </p:nvSpPr>
        <p:spPr>
          <a:xfrm>
            <a:off x="884047" y="3847289"/>
            <a:ext cx="209505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R" altLang="es-CR" sz="1100" dirty="0"/>
              <a:t>Base de datos 2004-2025: </a:t>
            </a:r>
          </a:p>
          <a:p>
            <a:pPr algn="ctr"/>
            <a:r>
              <a:rPr lang="es-CR" altLang="es-CR" sz="1100" b="1" dirty="0"/>
              <a:t>1030 permisos otorgados</a:t>
            </a:r>
            <a:endParaRPr lang="es-CR" sz="1100" b="1" dirty="0"/>
          </a:p>
        </p:txBody>
      </p:sp>
      <p:pic>
        <p:nvPicPr>
          <p:cNvPr id="7" name="Picture 2" descr="bandera nacional de costa rica - icono de color plano. 16833221 Vector en  Vecteezy">
            <a:extLst>
              <a:ext uri="{FF2B5EF4-FFF2-40B4-BE49-F238E27FC236}">
                <a16:creationId xmlns:a16="http://schemas.microsoft.com/office/drawing/2014/main" id="{11A39227-2E55-BEB0-F0AC-9C34413ED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128" y="4811477"/>
            <a:ext cx="608710" cy="49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C756560-6F00-4879-0617-FA2C6013ADA8}"/>
              </a:ext>
            </a:extLst>
          </p:cNvPr>
          <p:cNvSpPr txBox="1"/>
          <p:nvPr/>
        </p:nvSpPr>
        <p:spPr>
          <a:xfrm>
            <a:off x="4766555" y="1579660"/>
            <a:ext cx="2354094" cy="127727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R" sz="1100" dirty="0"/>
              <a:t>Se identifican 4 diferentes usuarios de los recursos genéticos:</a:t>
            </a:r>
          </a:p>
          <a:p>
            <a:pPr algn="ctr"/>
            <a:endParaRPr lang="es-CR" sz="1100" dirty="0"/>
          </a:p>
          <a:p>
            <a:pPr marL="342900" indent="-342900">
              <a:buAutoNum type="arabicPeriod"/>
            </a:pPr>
            <a:r>
              <a:rPr lang="es-CR" sz="1100" dirty="0"/>
              <a:t>Mujeres</a:t>
            </a:r>
          </a:p>
          <a:p>
            <a:pPr marL="342900" indent="-342900">
              <a:buAutoNum type="arabicPeriod"/>
            </a:pPr>
            <a:r>
              <a:rPr lang="es-CR" sz="1100" dirty="0"/>
              <a:t>Hombres</a:t>
            </a:r>
          </a:p>
          <a:p>
            <a:pPr marL="342900" indent="-342900">
              <a:buAutoNum type="arabicPeriod"/>
            </a:pPr>
            <a:r>
              <a:rPr lang="es-CR" sz="1100" dirty="0"/>
              <a:t>Personas jurídicas</a:t>
            </a:r>
          </a:p>
          <a:p>
            <a:pPr marL="342900" indent="-342900">
              <a:buAutoNum type="arabicPeriod"/>
            </a:pPr>
            <a:r>
              <a:rPr lang="es-CR" sz="1100" dirty="0"/>
              <a:t>Academia</a:t>
            </a:r>
          </a:p>
        </p:txBody>
      </p:sp>
      <p:cxnSp>
        <p:nvCxnSpPr>
          <p:cNvPr id="15" name="Conector: angular 14">
            <a:extLst>
              <a:ext uri="{FF2B5EF4-FFF2-40B4-BE49-F238E27FC236}">
                <a16:creationId xmlns:a16="http://schemas.microsoft.com/office/drawing/2014/main" id="{C56B7F7D-ECA3-7FB6-FA9E-1DC09A189630}"/>
              </a:ext>
            </a:extLst>
          </p:cNvPr>
          <p:cNvCxnSpPr/>
          <p:nvPr/>
        </p:nvCxnSpPr>
        <p:spPr>
          <a:xfrm flipV="1">
            <a:off x="3633500" y="2133658"/>
            <a:ext cx="1083015" cy="71823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8" name="Imagen 17">
            <a:extLst>
              <a:ext uri="{FF2B5EF4-FFF2-40B4-BE49-F238E27FC236}">
                <a16:creationId xmlns:a16="http://schemas.microsoft.com/office/drawing/2014/main" id="{41F1150F-A0A2-BB3A-E7B4-612AB0895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420" y="2956016"/>
            <a:ext cx="2600708" cy="234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38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BB3812-8E21-0195-7C29-73915250B3FC}"/>
              </a:ext>
            </a:extLst>
          </p:cNvPr>
          <p:cNvSpPr txBox="1"/>
          <p:nvPr/>
        </p:nvSpPr>
        <p:spPr>
          <a:xfrm>
            <a:off x="94420" y="215095"/>
            <a:ext cx="6948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es-MX" b="1" dirty="0">
                <a:latin typeface="Calibri" panose="020F0502020204030204" pitchFamily="34" charset="0"/>
                <a:cs typeface="Calibri" panose="020F0502020204030204" pitchFamily="34" charset="0"/>
              </a:rPr>
              <a:t>Producto de conocimiento 3. Acceso y beneficios de recursos genéticos y bioquímicos en Costa Rica 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5176A19A-22FA-0491-E044-5020E7FC1A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0671190"/>
              </p:ext>
            </p:extLst>
          </p:nvPr>
        </p:nvGraphicFramePr>
        <p:xfrm>
          <a:off x="263340" y="1257133"/>
          <a:ext cx="3076490" cy="2400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D96FBF2-74FC-B219-9914-0E692280B0BC}"/>
              </a:ext>
            </a:extLst>
          </p:cNvPr>
          <p:cNvSpPr txBox="1"/>
          <p:nvPr/>
        </p:nvSpPr>
        <p:spPr>
          <a:xfrm>
            <a:off x="60927" y="3542184"/>
            <a:ext cx="330377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900" b="1" dirty="0"/>
              <a:t>Figura 1. </a:t>
            </a:r>
            <a:r>
              <a:rPr lang="es-MX" sz="900" dirty="0"/>
              <a:t>Cantidad de permisos otorgados </a:t>
            </a:r>
          </a:p>
        </p:txBody>
      </p:sp>
      <p:pic>
        <p:nvPicPr>
          <p:cNvPr id="7" name="Picture 2" descr="bandera nacional de costa rica - icono de color plano. 16833221 Vector en  Vecteezy">
            <a:extLst>
              <a:ext uri="{FF2B5EF4-FFF2-40B4-BE49-F238E27FC236}">
                <a16:creationId xmlns:a16="http://schemas.microsoft.com/office/drawing/2014/main" id="{11A39227-2E55-BEB0-F0AC-9C34413ED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128" y="4811477"/>
            <a:ext cx="608710" cy="49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AD877904-40CF-959F-FB4E-C415BF7E21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6583807"/>
              </p:ext>
            </p:extLst>
          </p:nvPr>
        </p:nvGraphicFramePr>
        <p:xfrm>
          <a:off x="3568622" y="1098614"/>
          <a:ext cx="3960289" cy="2558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D1A7B1BC-7F6F-F6EE-9224-EBDFE7500950}"/>
              </a:ext>
            </a:extLst>
          </p:cNvPr>
          <p:cNvSpPr txBox="1"/>
          <p:nvPr/>
        </p:nvSpPr>
        <p:spPr>
          <a:xfrm>
            <a:off x="4022723" y="3657600"/>
            <a:ext cx="33037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900" b="1" dirty="0"/>
              <a:t>Figura 2. </a:t>
            </a:r>
            <a:r>
              <a:rPr lang="es-MX" sz="900" dirty="0"/>
              <a:t>Cantidad de permisos otorgados desglosado por usuario y por tipo de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1608676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BB3812-8E21-0195-7C29-73915250B3FC}"/>
              </a:ext>
            </a:extLst>
          </p:cNvPr>
          <p:cNvSpPr txBox="1"/>
          <p:nvPr/>
        </p:nvSpPr>
        <p:spPr>
          <a:xfrm>
            <a:off x="94420" y="215095"/>
            <a:ext cx="6948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es-MX" b="1" dirty="0">
                <a:latin typeface="Calibri" panose="020F0502020204030204" pitchFamily="34" charset="0"/>
                <a:cs typeface="Calibri" panose="020F0502020204030204" pitchFamily="34" charset="0"/>
              </a:rPr>
              <a:t>Producto de conocimiento 3. Acceso y beneficios de recursos genéticos y bioquímicos en Costa Rica 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DE7B1642-D877-6C4B-850D-48E5BE0BC5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684477"/>
              </p:ext>
            </p:extLst>
          </p:nvPr>
        </p:nvGraphicFramePr>
        <p:xfrm>
          <a:off x="3534383" y="1284051"/>
          <a:ext cx="3496459" cy="222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DF7CE7A2-CE73-EFA9-87BF-CDC0C114D993}"/>
              </a:ext>
            </a:extLst>
          </p:cNvPr>
          <p:cNvSpPr txBox="1"/>
          <p:nvPr/>
        </p:nvSpPr>
        <p:spPr>
          <a:xfrm>
            <a:off x="3794919" y="3513751"/>
            <a:ext cx="330377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900" b="1" dirty="0"/>
              <a:t>Figura 3. </a:t>
            </a:r>
            <a:r>
              <a:rPr lang="es-MX" sz="900" dirty="0"/>
              <a:t>Proveedores de recursos genéticos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A712E74-9E6F-B0A7-49D4-5697D5B88475}"/>
              </a:ext>
            </a:extLst>
          </p:cNvPr>
          <p:cNvSpPr txBox="1"/>
          <p:nvPr/>
        </p:nvSpPr>
        <p:spPr>
          <a:xfrm>
            <a:off x="142672" y="1997474"/>
            <a:ext cx="316806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R" altLang="es-CR" sz="1100" b="1" dirty="0"/>
              <a:t>¿Quiénes son los dueños de los recursos genéticos de los elementos de la biodiversidad?</a:t>
            </a:r>
            <a:endParaRPr lang="es-CR" sz="1100" b="1" dirty="0"/>
          </a:p>
        </p:txBody>
      </p:sp>
    </p:spTree>
    <p:extLst>
      <p:ext uri="{BB962C8B-B14F-4D97-AF65-F5344CB8AC3E}">
        <p14:creationId xmlns:p14="http://schemas.microsoft.com/office/powerpoint/2010/main" val="3767477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BB3812-8E21-0195-7C29-73915250B3FC}"/>
              </a:ext>
            </a:extLst>
          </p:cNvPr>
          <p:cNvSpPr txBox="1"/>
          <p:nvPr/>
        </p:nvSpPr>
        <p:spPr>
          <a:xfrm>
            <a:off x="94420" y="215095"/>
            <a:ext cx="6948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es-MX" b="1" dirty="0">
                <a:latin typeface="Calibri" panose="020F0502020204030204" pitchFamily="34" charset="0"/>
                <a:cs typeface="Calibri" panose="020F0502020204030204" pitchFamily="34" charset="0"/>
              </a:rPr>
              <a:t>Producto de conocimiento 3. Acceso y beneficios de recursos genéticos y bioquímicos en Costa Rica 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DE7B1642-D877-6C4B-850D-48E5BE0BC5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89044"/>
              </p:ext>
            </p:extLst>
          </p:nvPr>
        </p:nvGraphicFramePr>
        <p:xfrm>
          <a:off x="3504705" y="1072738"/>
          <a:ext cx="3496459" cy="222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DF7CE7A2-CE73-EFA9-87BF-CDC0C114D993}"/>
              </a:ext>
            </a:extLst>
          </p:cNvPr>
          <p:cNvSpPr txBox="1"/>
          <p:nvPr/>
        </p:nvSpPr>
        <p:spPr>
          <a:xfrm>
            <a:off x="3601046" y="3461869"/>
            <a:ext cx="330377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900" b="1" dirty="0"/>
              <a:t>Figura 3. </a:t>
            </a:r>
            <a:r>
              <a:rPr lang="es-MX" sz="900" dirty="0"/>
              <a:t>Proveedores de recursos genéticos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A712E74-9E6F-B0A7-49D4-5697D5B88475}"/>
              </a:ext>
            </a:extLst>
          </p:cNvPr>
          <p:cNvSpPr txBox="1"/>
          <p:nvPr/>
        </p:nvSpPr>
        <p:spPr>
          <a:xfrm>
            <a:off x="142672" y="1997474"/>
            <a:ext cx="316806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R" altLang="es-CR" sz="1100" b="1" dirty="0"/>
              <a:t>¿Quiénes son los dueños de los recursos genéticos de los elementos de la biodiversidad?</a:t>
            </a:r>
            <a:endParaRPr lang="es-CR" sz="1100" b="1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58F83876-2E91-FE5C-006C-D843CFAA611E}"/>
              </a:ext>
            </a:extLst>
          </p:cNvPr>
          <p:cNvSpPr/>
          <p:nvPr/>
        </p:nvSpPr>
        <p:spPr>
          <a:xfrm>
            <a:off x="3730067" y="2297556"/>
            <a:ext cx="1458017" cy="10376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32355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BB3812-8E21-0195-7C29-73915250B3FC}"/>
              </a:ext>
            </a:extLst>
          </p:cNvPr>
          <p:cNvSpPr txBox="1"/>
          <p:nvPr/>
        </p:nvSpPr>
        <p:spPr>
          <a:xfrm>
            <a:off x="94420" y="215095"/>
            <a:ext cx="6948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es-MX" b="1" dirty="0">
                <a:latin typeface="Calibri" panose="020F0502020204030204" pitchFamily="34" charset="0"/>
                <a:cs typeface="Calibri" panose="020F0502020204030204" pitchFamily="34" charset="0"/>
              </a:rPr>
              <a:t>Producto de conocimiento 3. Acceso y beneficios de recursos genéticos y bioquímicos en Costa Rica 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F7CE7A2-CE73-EFA9-87BF-CDC0C114D993}"/>
              </a:ext>
            </a:extLst>
          </p:cNvPr>
          <p:cNvSpPr txBox="1"/>
          <p:nvPr/>
        </p:nvSpPr>
        <p:spPr>
          <a:xfrm>
            <a:off x="3601046" y="3461869"/>
            <a:ext cx="330377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900" b="1" dirty="0"/>
              <a:t>Figura 3. </a:t>
            </a:r>
            <a:r>
              <a:rPr lang="es-MX" sz="900" dirty="0"/>
              <a:t>Proveedores de recursos genéticos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A712E74-9E6F-B0A7-49D4-5697D5B88475}"/>
              </a:ext>
            </a:extLst>
          </p:cNvPr>
          <p:cNvSpPr txBox="1"/>
          <p:nvPr/>
        </p:nvSpPr>
        <p:spPr>
          <a:xfrm>
            <a:off x="142672" y="1997474"/>
            <a:ext cx="316806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R" altLang="es-CR" sz="1100" b="1" dirty="0"/>
              <a:t>¿Quiénes son los dueños de los recursos genéticos de los elementos de la biodiversidad?</a:t>
            </a:r>
            <a:endParaRPr lang="es-CR" sz="1100" b="1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58F83876-2E91-FE5C-006C-D843CFAA611E}"/>
              </a:ext>
            </a:extLst>
          </p:cNvPr>
          <p:cNvSpPr/>
          <p:nvPr/>
        </p:nvSpPr>
        <p:spPr>
          <a:xfrm>
            <a:off x="3730067" y="2297556"/>
            <a:ext cx="1458017" cy="10376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cxnSp>
        <p:nvCxnSpPr>
          <p:cNvPr id="6" name="Conector: angular 5">
            <a:extLst>
              <a:ext uri="{FF2B5EF4-FFF2-40B4-BE49-F238E27FC236}">
                <a16:creationId xmlns:a16="http://schemas.microsoft.com/office/drawing/2014/main" id="{43807E94-FC42-198A-A019-4D8CC5A74C72}"/>
              </a:ext>
            </a:extLst>
          </p:cNvPr>
          <p:cNvCxnSpPr/>
          <p:nvPr/>
        </p:nvCxnSpPr>
        <p:spPr>
          <a:xfrm rot="5400000">
            <a:off x="3166401" y="3354468"/>
            <a:ext cx="875489" cy="586808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8B06B648-A97B-62A1-D830-CA60900061A2}"/>
              </a:ext>
            </a:extLst>
          </p:cNvPr>
          <p:cNvSpPr txBox="1"/>
          <p:nvPr/>
        </p:nvSpPr>
        <p:spPr>
          <a:xfrm>
            <a:off x="538264" y="4144108"/>
            <a:ext cx="401660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R" altLang="es-CR" sz="1100" b="1" dirty="0"/>
              <a:t>Posible brecha de género vinculada: </a:t>
            </a:r>
          </a:p>
          <a:p>
            <a:pPr algn="ctr"/>
            <a:r>
              <a:rPr lang="es-CR" altLang="es-CR" sz="1100" b="1" dirty="0"/>
              <a:t>Acceso y tenencia de la tierra</a:t>
            </a:r>
          </a:p>
          <a:p>
            <a:pPr algn="ctr"/>
            <a:endParaRPr lang="es-CR" sz="1100" b="1" dirty="0"/>
          </a:p>
          <a:p>
            <a:pPr algn="ctr"/>
            <a:r>
              <a:rPr lang="es-CR" sz="1100" dirty="0"/>
              <a:t>Solo el 15% de los terrenos agrícolas está en manos de mujeres y corresponden a extensiones de menos de 1 ha</a:t>
            </a:r>
            <a:r>
              <a:rPr lang="es-CR" sz="1100" b="1" dirty="0"/>
              <a:t>.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DE3A8AEA-51C0-1B0A-EDD6-E0046CFD5F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4481443"/>
              </p:ext>
            </p:extLst>
          </p:nvPr>
        </p:nvGraphicFramePr>
        <p:xfrm>
          <a:off x="3504705" y="1072738"/>
          <a:ext cx="3496459" cy="222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0137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BB3812-8E21-0195-7C29-73915250B3FC}"/>
              </a:ext>
            </a:extLst>
          </p:cNvPr>
          <p:cNvSpPr txBox="1"/>
          <p:nvPr/>
        </p:nvSpPr>
        <p:spPr>
          <a:xfrm>
            <a:off x="94420" y="215095"/>
            <a:ext cx="6948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es-MX" b="1" dirty="0">
                <a:latin typeface="Calibri" panose="020F0502020204030204" pitchFamily="34" charset="0"/>
                <a:cs typeface="Calibri" panose="020F0502020204030204" pitchFamily="34" charset="0"/>
              </a:rPr>
              <a:t>Producto de conocimiento 3. Acceso y beneficios de recursos genéticos y bioquímicos en Costa Rica 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D329C7E-6814-A251-D89D-2A5C4C997907}"/>
              </a:ext>
            </a:extLst>
          </p:cNvPr>
          <p:cNvSpPr txBox="1"/>
          <p:nvPr/>
        </p:nvSpPr>
        <p:spPr>
          <a:xfrm>
            <a:off x="1408398" y="1025028"/>
            <a:ext cx="5005372" cy="769441"/>
          </a:xfrm>
          <a:prstGeom prst="rect">
            <a:avLst/>
          </a:prstGeom>
          <a:noFill/>
          <a:ln w="28575">
            <a:solidFill>
              <a:srgbClr val="00B0F0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endParaRPr lang="es-MX" sz="1100" b="1" dirty="0"/>
          </a:p>
          <a:p>
            <a:pPr algn="ctr"/>
            <a:r>
              <a:rPr lang="es-MX" sz="1100" b="1" dirty="0"/>
              <a:t>¿Qué necesitamos saber para aumentar la ambición con enfoque de género? </a:t>
            </a:r>
          </a:p>
          <a:p>
            <a:pPr algn="ctr"/>
            <a:endParaRPr lang="es-MX" sz="11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E79FFBE-BE4A-688C-AC21-F3C945F1D5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5716944"/>
              </p:ext>
            </p:extLst>
          </p:nvPr>
        </p:nvGraphicFramePr>
        <p:xfrm>
          <a:off x="1264973" y="1834191"/>
          <a:ext cx="5059892" cy="3373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4519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n 35">
            <a:extLst>
              <a:ext uri="{FF2B5EF4-FFF2-40B4-BE49-F238E27FC236}">
                <a16:creationId xmlns:a16="http://schemas.microsoft.com/office/drawing/2014/main" id="{27073781-1BD6-5BD8-3E42-34E135ED2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66871"/>
            <a:ext cx="7589838" cy="7369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803976-1F82-9A0B-7174-4B90BB177790}"/>
              </a:ext>
            </a:extLst>
          </p:cNvPr>
          <p:cNvSpPr txBox="1"/>
          <p:nvPr/>
        </p:nvSpPr>
        <p:spPr>
          <a:xfrm>
            <a:off x="146302" y="474501"/>
            <a:ext cx="63712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Productos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conocimiento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consideran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acciones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género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y que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contribuyen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s-MX" sz="2800" b="1" dirty="0">
                <a:latin typeface="Calibri" panose="020F0502020204030204" pitchFamily="34" charset="0"/>
                <a:cs typeface="Calibri" panose="020F0502020204030204" pitchFamily="34" charset="0"/>
              </a:rPr>
              <a:t> revertir la pérdida de biodiversidad a todas las escalas. </a:t>
            </a:r>
          </a:p>
          <a:p>
            <a:pPr algn="l"/>
            <a:endParaRPr lang="es-MX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MX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Costa Rica</a:t>
            </a:r>
          </a:p>
          <a:p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bandera nacional de costa rica - icono de color plano. 16833221 Vector en  Vecteezy">
            <a:extLst>
              <a:ext uri="{FF2B5EF4-FFF2-40B4-BE49-F238E27FC236}">
                <a16:creationId xmlns:a16="http://schemas.microsoft.com/office/drawing/2014/main" id="{5A509F09-F6D9-CE41-E857-BCDB0B1DA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128" y="4810025"/>
            <a:ext cx="608710" cy="49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40FB60FF-2319-A11C-0466-E355ADFCCE2F}"/>
              </a:ext>
            </a:extLst>
          </p:cNvPr>
          <p:cNvSpPr txBox="1"/>
          <p:nvPr/>
        </p:nvSpPr>
        <p:spPr>
          <a:xfrm>
            <a:off x="2825396" y="3751792"/>
            <a:ext cx="47644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MX" sz="1800" dirty="0">
                <a:latin typeface="Calibri" panose="020F0502020204030204" pitchFamily="34" charset="0"/>
                <a:cs typeface="Calibri" panose="020F0502020204030204" pitchFamily="34" charset="0"/>
              </a:rPr>
              <a:t>Presentado por: </a:t>
            </a:r>
          </a:p>
          <a:p>
            <a:pPr algn="r"/>
            <a:r>
              <a:rPr lang="es-MX" dirty="0" err="1">
                <a:latin typeface="Calibri" panose="020F0502020204030204" pitchFamily="34" charset="0"/>
                <a:cs typeface="Calibri" panose="020F0502020204030204" pitchFamily="34" charset="0"/>
              </a:rPr>
              <a:t>Yócelin</a:t>
            </a:r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 Ríos, Ivonne Montero y Laura Díaz</a:t>
            </a:r>
            <a:endParaRPr lang="es-MX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Imagen 2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54767FCF-27BD-8A6F-04B0-B729BFAA2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3277" y="147066"/>
            <a:ext cx="1102866" cy="70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70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3803976-1F82-9A0B-7174-4B90BB177790}"/>
              </a:ext>
            </a:extLst>
          </p:cNvPr>
          <p:cNvSpPr txBox="1"/>
          <p:nvPr/>
        </p:nvSpPr>
        <p:spPr>
          <a:xfrm>
            <a:off x="94421" y="215096"/>
            <a:ext cx="6643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Producto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conocimiento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1.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Galardón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Igualdad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Género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Unidades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Productivas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en Costa Rica</a:t>
            </a: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A8C6D867-6075-980C-49C2-C6A58FBEFF72}"/>
              </a:ext>
            </a:extLst>
          </p:cNvPr>
          <p:cNvSpPr txBox="1"/>
          <p:nvPr/>
        </p:nvSpPr>
        <p:spPr>
          <a:xfrm>
            <a:off x="272375" y="943636"/>
            <a:ext cx="5058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Es una respuesta para promover un desarrollo sostenible más justo, inclusivo y equitativo. </a:t>
            </a:r>
          </a:p>
          <a:p>
            <a:pPr algn="ctr"/>
            <a:endParaRPr lang="es-MX" sz="1100" dirty="0"/>
          </a:p>
          <a:p>
            <a:pPr algn="ctr"/>
            <a:r>
              <a:rPr lang="es-MX" sz="1100" dirty="0"/>
              <a:t>Nace del Plan de acción de Género para la Estrategia REDD+ CR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594730-8F21-0C42-89F0-393C966ECCC7}"/>
              </a:ext>
            </a:extLst>
          </p:cNvPr>
          <p:cNvSpPr txBox="1"/>
          <p:nvPr/>
        </p:nvSpPr>
        <p:spPr>
          <a:xfrm>
            <a:off x="5626861" y="4528114"/>
            <a:ext cx="174616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1200" dirty="0">
                <a:hlinkClick r:id="rId3"/>
              </a:rPr>
              <a:t>https://gigupcr.com/</a:t>
            </a:r>
            <a:r>
              <a:rPr lang="es-CR" sz="1200" dirty="0"/>
              <a:t>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1F4F7C2-1660-2EFA-1E02-2449B0391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9428" y="3303283"/>
            <a:ext cx="1632781" cy="117742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6D97A66-2D11-8B09-9121-617AFE7B90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629" y="1760111"/>
            <a:ext cx="5373288" cy="3466903"/>
          </a:xfrm>
          <a:prstGeom prst="rect">
            <a:avLst/>
          </a:prstGeom>
        </p:spPr>
      </p:pic>
      <p:sp>
        <p:nvSpPr>
          <p:cNvPr id="13" name="TextBox 13">
            <a:extLst>
              <a:ext uri="{FF2B5EF4-FFF2-40B4-BE49-F238E27FC236}">
                <a16:creationId xmlns:a16="http://schemas.microsoft.com/office/drawing/2014/main" id="{FC54E183-1F3F-160D-5BEE-8C6370A53C2A}"/>
              </a:ext>
            </a:extLst>
          </p:cNvPr>
          <p:cNvSpPr txBox="1"/>
          <p:nvPr/>
        </p:nvSpPr>
        <p:spPr>
          <a:xfrm>
            <a:off x="5783060" y="1412998"/>
            <a:ext cx="1632781" cy="938719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A través de los parámetros de medición siendo que el puntaje para calificar es </a:t>
            </a:r>
            <a:r>
              <a:rPr lang="es-MX" sz="1100" b="1" dirty="0"/>
              <a:t>de 85 puntos</a:t>
            </a:r>
            <a:r>
              <a:rPr lang="es-MX" sz="1100" dirty="0"/>
              <a:t>.</a:t>
            </a:r>
          </a:p>
        </p:txBody>
      </p:sp>
      <p:sp>
        <p:nvSpPr>
          <p:cNvPr id="15" name="Flecha: a la izquierda y arriba 14">
            <a:extLst>
              <a:ext uri="{FF2B5EF4-FFF2-40B4-BE49-F238E27FC236}">
                <a16:creationId xmlns:a16="http://schemas.microsoft.com/office/drawing/2014/main" id="{099F97CF-0F6A-681A-B96C-EDE28F97DC16}"/>
              </a:ext>
            </a:extLst>
          </p:cNvPr>
          <p:cNvSpPr/>
          <p:nvPr/>
        </p:nvSpPr>
        <p:spPr>
          <a:xfrm>
            <a:off x="5626861" y="2478676"/>
            <a:ext cx="1069341" cy="570689"/>
          </a:xfrm>
          <a:prstGeom prst="leftUp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31166C22-21E1-7742-4502-2FFAA873BF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9945" y="29485"/>
            <a:ext cx="1074619" cy="1056038"/>
          </a:xfrm>
          <a:prstGeom prst="rect">
            <a:avLst/>
          </a:prstGeom>
        </p:spPr>
      </p:pic>
      <p:pic>
        <p:nvPicPr>
          <p:cNvPr id="1026" name="Picture 2" descr="bandera nacional de costa rica - icono de color plano. 16833221 Vector en  Vecteezy">
            <a:extLst>
              <a:ext uri="{FF2B5EF4-FFF2-40B4-BE49-F238E27FC236}">
                <a16:creationId xmlns:a16="http://schemas.microsoft.com/office/drawing/2014/main" id="{5A509F09-F6D9-CE41-E857-BCDB0B1DA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128" y="4811477"/>
            <a:ext cx="608710" cy="49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535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F1CD3EDA-FBE0-1697-9768-B6B0F75B8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0919"/>
            <a:ext cx="7589838" cy="200291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8F3A56F-A4CD-DC22-D049-162C496E3470}"/>
              </a:ext>
            </a:extLst>
          </p:cNvPr>
          <p:cNvSpPr txBox="1"/>
          <p:nvPr/>
        </p:nvSpPr>
        <p:spPr>
          <a:xfrm>
            <a:off x="5176295" y="4950242"/>
            <a:ext cx="174616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1200" dirty="0">
                <a:hlinkClick r:id="rId4"/>
              </a:rPr>
              <a:t>https://gigupcr.com/</a:t>
            </a:r>
            <a:r>
              <a:rPr lang="es-CR" sz="1200" dirty="0"/>
              <a:t> </a:t>
            </a:r>
          </a:p>
        </p:txBody>
      </p:sp>
      <p:pic>
        <p:nvPicPr>
          <p:cNvPr id="11" name="Picture 2" descr="bandera nacional de costa rica - icono de color plano. 16833221 Vector en  Vecteezy">
            <a:extLst>
              <a:ext uri="{FF2B5EF4-FFF2-40B4-BE49-F238E27FC236}">
                <a16:creationId xmlns:a16="http://schemas.microsoft.com/office/drawing/2014/main" id="{2E0B0869-95FF-91BC-5900-B16258DDA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128" y="4811477"/>
            <a:ext cx="608710" cy="49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A4E2E974-6EC2-4B9A-C0CF-30B2C3D06032}"/>
              </a:ext>
            </a:extLst>
          </p:cNvPr>
          <p:cNvSpPr txBox="1"/>
          <p:nvPr/>
        </p:nvSpPr>
        <p:spPr>
          <a:xfrm>
            <a:off x="94421" y="215096"/>
            <a:ext cx="6643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Producto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conocimiento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1.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Galardón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Igualdad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Género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Unidades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Productivas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en Costa Rica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A2FCF4F-77C3-79B7-81E0-E9BA6473F3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9945" y="29485"/>
            <a:ext cx="1074619" cy="1056038"/>
          </a:xfrm>
          <a:prstGeom prst="rect">
            <a:avLst/>
          </a:prstGeom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05C2569B-89C4-9FF4-A436-C32A71F83104}"/>
              </a:ext>
            </a:extLst>
          </p:cNvPr>
          <p:cNvCxnSpPr>
            <a:cxnSpLocks/>
          </p:cNvCxnSpPr>
          <p:nvPr/>
        </p:nvCxnSpPr>
        <p:spPr>
          <a:xfrm>
            <a:off x="4768913" y="2205985"/>
            <a:ext cx="58896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627E71E-5CC7-80D8-A5FE-2E2D6635B8F4}"/>
              </a:ext>
            </a:extLst>
          </p:cNvPr>
          <p:cNvCxnSpPr>
            <a:cxnSpLocks/>
          </p:cNvCxnSpPr>
          <p:nvPr/>
        </p:nvCxnSpPr>
        <p:spPr>
          <a:xfrm>
            <a:off x="4662791" y="1322962"/>
            <a:ext cx="0" cy="197795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TextBox 13">
            <a:extLst>
              <a:ext uri="{FF2B5EF4-FFF2-40B4-BE49-F238E27FC236}">
                <a16:creationId xmlns:a16="http://schemas.microsoft.com/office/drawing/2014/main" id="{AD2841CF-A060-AB0C-9E0D-CD83A3022658}"/>
              </a:ext>
            </a:extLst>
          </p:cNvPr>
          <p:cNvSpPr txBox="1"/>
          <p:nvPr/>
        </p:nvSpPr>
        <p:spPr>
          <a:xfrm>
            <a:off x="5357878" y="2050330"/>
            <a:ext cx="10389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b="1" dirty="0"/>
              <a:t>216 mujeres</a:t>
            </a:r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B172DF4A-C4CA-9179-9370-3D4778A42A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1280048"/>
              </p:ext>
            </p:extLst>
          </p:nvPr>
        </p:nvGraphicFramePr>
        <p:xfrm>
          <a:off x="94421" y="687419"/>
          <a:ext cx="4568369" cy="2612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668258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Mapa&#10;&#10;Descripción generada automáticamente">
            <a:extLst>
              <a:ext uri="{FF2B5EF4-FFF2-40B4-BE49-F238E27FC236}">
                <a16:creationId xmlns:a16="http://schemas.microsoft.com/office/drawing/2014/main" id="{77B50711-9057-9F43-BD1E-3390812A3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59" y="861427"/>
            <a:ext cx="6643605" cy="429880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8F3A56F-A4CD-DC22-D049-162C496E3470}"/>
              </a:ext>
            </a:extLst>
          </p:cNvPr>
          <p:cNvSpPr txBox="1"/>
          <p:nvPr/>
        </p:nvSpPr>
        <p:spPr>
          <a:xfrm>
            <a:off x="5176295" y="4950242"/>
            <a:ext cx="174616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1200" dirty="0">
                <a:hlinkClick r:id="rId4"/>
              </a:rPr>
              <a:t>https://gigupcr.com/</a:t>
            </a:r>
            <a:r>
              <a:rPr lang="es-CR" sz="1200" dirty="0"/>
              <a:t> </a:t>
            </a:r>
          </a:p>
        </p:txBody>
      </p:sp>
      <p:pic>
        <p:nvPicPr>
          <p:cNvPr id="11" name="Picture 2" descr="bandera nacional de costa rica - icono de color plano. 16833221 Vector en  Vecteezy">
            <a:extLst>
              <a:ext uri="{FF2B5EF4-FFF2-40B4-BE49-F238E27FC236}">
                <a16:creationId xmlns:a16="http://schemas.microsoft.com/office/drawing/2014/main" id="{2E0B0869-95FF-91BC-5900-B16258DDA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128" y="4811477"/>
            <a:ext cx="608710" cy="49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A4E2E974-6EC2-4B9A-C0CF-30B2C3D06032}"/>
              </a:ext>
            </a:extLst>
          </p:cNvPr>
          <p:cNvSpPr txBox="1"/>
          <p:nvPr/>
        </p:nvSpPr>
        <p:spPr>
          <a:xfrm>
            <a:off x="94421" y="215096"/>
            <a:ext cx="6643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Producto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conocimiento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1.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Galardón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Igualdad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Género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Unidades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Productivas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en Costa Rica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A2FCF4F-77C3-79B7-81E0-E9BA6473F3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9945" y="29485"/>
            <a:ext cx="1074619" cy="105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27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Mapa&#10;&#10;Descripción generada automáticamente">
            <a:extLst>
              <a:ext uri="{FF2B5EF4-FFF2-40B4-BE49-F238E27FC236}">
                <a16:creationId xmlns:a16="http://schemas.microsoft.com/office/drawing/2014/main" id="{50ADC5C4-4496-D49C-E22D-100B32A07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19" y="872314"/>
            <a:ext cx="6253906" cy="404664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8F3A56F-A4CD-DC22-D049-162C496E3470}"/>
              </a:ext>
            </a:extLst>
          </p:cNvPr>
          <p:cNvSpPr txBox="1"/>
          <p:nvPr/>
        </p:nvSpPr>
        <p:spPr>
          <a:xfrm>
            <a:off x="5383525" y="4811743"/>
            <a:ext cx="174616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1200" dirty="0">
                <a:hlinkClick r:id="rId4"/>
              </a:rPr>
              <a:t>https://gigupcr.com/</a:t>
            </a:r>
            <a:r>
              <a:rPr lang="es-CR" sz="1200" dirty="0"/>
              <a:t> </a:t>
            </a:r>
          </a:p>
        </p:txBody>
      </p:sp>
      <p:pic>
        <p:nvPicPr>
          <p:cNvPr id="11" name="Picture 2" descr="bandera nacional de costa rica - icono de color plano. 16833221 Vector en  Vecteezy">
            <a:extLst>
              <a:ext uri="{FF2B5EF4-FFF2-40B4-BE49-F238E27FC236}">
                <a16:creationId xmlns:a16="http://schemas.microsoft.com/office/drawing/2014/main" id="{2E0B0869-95FF-91BC-5900-B16258DDA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128" y="4811477"/>
            <a:ext cx="608710" cy="49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A4E2E974-6EC2-4B9A-C0CF-30B2C3D06032}"/>
              </a:ext>
            </a:extLst>
          </p:cNvPr>
          <p:cNvSpPr txBox="1"/>
          <p:nvPr/>
        </p:nvSpPr>
        <p:spPr>
          <a:xfrm>
            <a:off x="94421" y="215096"/>
            <a:ext cx="6643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Producto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conocimiento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1.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Galardón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Igualdad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Género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Unidades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Productivas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en Costa Rica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A2FCF4F-77C3-79B7-81E0-E9BA6473F3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9945" y="29485"/>
            <a:ext cx="1074619" cy="105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84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3803976-1F82-9A0B-7174-4B90BB177790}"/>
              </a:ext>
            </a:extLst>
          </p:cNvPr>
          <p:cNvSpPr txBox="1"/>
          <p:nvPr/>
        </p:nvSpPr>
        <p:spPr>
          <a:xfrm>
            <a:off x="94420" y="215095"/>
            <a:ext cx="6948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Calibri" panose="020F0502020204030204" pitchFamily="34" charset="0"/>
                <a:cs typeface="Calibri" panose="020F0502020204030204" pitchFamily="34" charset="0"/>
              </a:rPr>
              <a:t>Producto de conocimiento 2. Reconociendo la perspectiva de género y la inclusión social en la experiencia turística en áreas protegidas de Costa Rica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A8C6D867-6075-980C-49C2-C6A58FBEFF72}"/>
              </a:ext>
            </a:extLst>
          </p:cNvPr>
          <p:cNvSpPr txBox="1"/>
          <p:nvPr/>
        </p:nvSpPr>
        <p:spPr>
          <a:xfrm>
            <a:off x="339041" y="1108474"/>
            <a:ext cx="249962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100" dirty="0"/>
              <a:t>El país cuenta con una estrategia para equilibrar la visitación en las áreas protegidas y la protección de sus ecosistemas. </a:t>
            </a:r>
          </a:p>
          <a:p>
            <a:pPr algn="just"/>
            <a:endParaRPr lang="es-MX" sz="11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100" dirty="0"/>
              <a:t>Su meta es consolidar a las Áreas Silvestres Protegidas (ASP) </a:t>
            </a:r>
            <a:r>
              <a:rPr lang="es-MX" sz="1100" b="1" dirty="0"/>
              <a:t>como motores de desarrollo socioeconómico local, asegurando la conservación de los recursos naturales y mejorando la calidad de la experiencia turística</a:t>
            </a:r>
            <a:r>
              <a:rPr lang="es-MX" sz="1100" dirty="0"/>
              <a:t>.</a:t>
            </a:r>
          </a:p>
          <a:p>
            <a:pPr algn="just"/>
            <a:endParaRPr lang="es-MX" sz="1100" dirty="0"/>
          </a:p>
          <a:p>
            <a:pPr algn="just"/>
            <a:endParaRPr lang="es-MX" sz="1100" dirty="0"/>
          </a:p>
        </p:txBody>
      </p:sp>
      <p:pic>
        <p:nvPicPr>
          <p:cNvPr id="2" name="Picture 2" descr="bandera nacional de costa rica - icono de color plano. 16833221 Vector en  Vecteezy">
            <a:extLst>
              <a:ext uri="{FF2B5EF4-FFF2-40B4-BE49-F238E27FC236}">
                <a16:creationId xmlns:a16="http://schemas.microsoft.com/office/drawing/2014/main" id="{319E7502-D61D-F78F-C72F-621345C03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128" y="4811477"/>
            <a:ext cx="608710" cy="49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Áreas Silvestres Protegidas">
            <a:extLst>
              <a:ext uri="{FF2B5EF4-FFF2-40B4-BE49-F238E27FC236}">
                <a16:creationId xmlns:a16="http://schemas.microsoft.com/office/drawing/2014/main" id="{88AE6A5A-1A59-0F0E-B0E9-0FE8E658A5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0" r="1939"/>
          <a:stretch/>
        </p:blipFill>
        <p:spPr bwMode="auto">
          <a:xfrm>
            <a:off x="2996120" y="1011678"/>
            <a:ext cx="4356626" cy="286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42E05323-6D76-52DE-5EB9-51130B022F9C}"/>
              </a:ext>
            </a:extLst>
          </p:cNvPr>
          <p:cNvSpPr/>
          <p:nvPr/>
        </p:nvSpPr>
        <p:spPr>
          <a:xfrm>
            <a:off x="339041" y="4131013"/>
            <a:ext cx="2028023" cy="851514"/>
          </a:xfrm>
          <a:prstGeom prst="round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 dirty="0">
              <a:solidFill>
                <a:schemeClr val="tx1"/>
              </a:solidFill>
            </a:endParaRPr>
          </a:p>
          <a:p>
            <a:pPr algn="ctr"/>
            <a:r>
              <a:rPr lang="es-MX" sz="1100" dirty="0">
                <a:solidFill>
                  <a:schemeClr val="tx1"/>
                </a:solidFill>
              </a:rPr>
              <a:t>Visitación anual a las áreas protegidas es de </a:t>
            </a:r>
          </a:p>
          <a:p>
            <a:pPr algn="ctr"/>
            <a:r>
              <a:rPr lang="es-MX" sz="1100" b="1" dirty="0">
                <a:solidFill>
                  <a:schemeClr val="tx1"/>
                </a:solidFill>
              </a:rPr>
              <a:t>2,9 millones personas </a:t>
            </a:r>
          </a:p>
          <a:p>
            <a:pPr algn="ctr"/>
            <a:r>
              <a:rPr lang="es-MX" sz="1100" dirty="0">
                <a:solidFill>
                  <a:schemeClr val="tx1"/>
                </a:solidFill>
              </a:rPr>
              <a:t>(SINAC-ICT)</a:t>
            </a:r>
          </a:p>
          <a:p>
            <a:pPr algn="ctr"/>
            <a:endParaRPr lang="es-CR" sz="1100" dirty="0">
              <a:solidFill>
                <a:schemeClr val="tx1"/>
              </a:solidFill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C9C1E6AA-4D52-F75E-A6B9-5FFF4582597D}"/>
              </a:ext>
            </a:extLst>
          </p:cNvPr>
          <p:cNvSpPr/>
          <p:nvPr/>
        </p:nvSpPr>
        <p:spPr>
          <a:xfrm>
            <a:off x="3660084" y="4195265"/>
            <a:ext cx="2028023" cy="723009"/>
          </a:xfrm>
          <a:prstGeom prst="roundRect">
            <a:avLst/>
          </a:prstGeom>
          <a:noFill/>
          <a:ln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0" i="0" dirty="0">
                <a:solidFill>
                  <a:srgbClr val="3C3C3C"/>
                </a:solidFill>
                <a:effectLst/>
              </a:rPr>
              <a:t>Generó una economía de </a:t>
            </a:r>
            <a:r>
              <a:rPr lang="es-MX" sz="1100" b="1" i="0" dirty="0">
                <a:solidFill>
                  <a:srgbClr val="3C3C3C"/>
                </a:solidFill>
                <a:effectLst/>
              </a:rPr>
              <a:t>$1.900.634.300 </a:t>
            </a:r>
            <a:r>
              <a:rPr lang="es-MX" sz="1100" b="0" i="0" dirty="0">
                <a:solidFill>
                  <a:srgbClr val="3C3C3C"/>
                </a:solidFill>
                <a:effectLst/>
              </a:rPr>
              <a:t>aprox</a:t>
            </a:r>
            <a:r>
              <a:rPr lang="es-MX" sz="1100" dirty="0">
                <a:solidFill>
                  <a:srgbClr val="3C3C3C"/>
                </a:solidFill>
              </a:rPr>
              <a:t>.</a:t>
            </a:r>
            <a:r>
              <a:rPr lang="es-MX" sz="1100" b="0" i="0" dirty="0">
                <a:solidFill>
                  <a:srgbClr val="3C3C3C"/>
                </a:solidFill>
                <a:effectLst/>
              </a:rPr>
              <a:t> para el año 2018.</a:t>
            </a:r>
            <a:endParaRPr lang="es-CR" sz="1100" dirty="0">
              <a:solidFill>
                <a:schemeClr val="tx1"/>
              </a:solidFill>
            </a:endParaRP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B303DB96-1938-7002-2289-84AE35D5A494}"/>
              </a:ext>
            </a:extLst>
          </p:cNvPr>
          <p:cNvCxnSpPr/>
          <p:nvPr/>
        </p:nvCxnSpPr>
        <p:spPr>
          <a:xfrm>
            <a:off x="2600528" y="4455268"/>
            <a:ext cx="79118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210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>
            <a:extLst>
              <a:ext uri="{FF2B5EF4-FFF2-40B4-BE49-F238E27FC236}">
                <a16:creationId xmlns:a16="http://schemas.microsoft.com/office/drawing/2014/main" id="{834205E1-EFAA-8BC3-8222-C44A91AAA5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3387"/>
          <a:stretch/>
        </p:blipFill>
        <p:spPr>
          <a:xfrm>
            <a:off x="2512725" y="1444289"/>
            <a:ext cx="796992" cy="3496577"/>
          </a:xfrm>
          <a:prstGeom prst="rect">
            <a:avLst/>
          </a:prstGeom>
        </p:spPr>
      </p:pic>
      <p:pic>
        <p:nvPicPr>
          <p:cNvPr id="2" name="Picture 2" descr="bandera nacional de costa rica - icono de color plano. 16833221 Vector en  Vecteezy">
            <a:extLst>
              <a:ext uri="{FF2B5EF4-FFF2-40B4-BE49-F238E27FC236}">
                <a16:creationId xmlns:a16="http://schemas.microsoft.com/office/drawing/2014/main" id="{319E7502-D61D-F78F-C72F-621345C03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128" y="4811477"/>
            <a:ext cx="608710" cy="49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1D00DC2-67FC-C58F-8A7D-D1DC28699CF2}"/>
              </a:ext>
            </a:extLst>
          </p:cNvPr>
          <p:cNvSpPr txBox="1"/>
          <p:nvPr/>
        </p:nvSpPr>
        <p:spPr>
          <a:xfrm>
            <a:off x="594855" y="2740804"/>
            <a:ext cx="1989649" cy="938719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s-MX" sz="1100" dirty="0">
                <a:solidFill>
                  <a:schemeClr val="tx1"/>
                </a:solidFill>
              </a:rPr>
              <a:t>Pequ</a:t>
            </a:r>
            <a:r>
              <a:rPr lang="es-MX" sz="1100" dirty="0"/>
              <a:t>eño plan piloto para conocer la calidad de la experiencia turística en áreas protegidas de mayor visitación por género</a:t>
            </a:r>
            <a:endParaRPr lang="es-MX" sz="1100" dirty="0">
              <a:solidFill>
                <a:schemeClr val="tx1"/>
              </a:solidFill>
            </a:endParaRPr>
          </a:p>
        </p:txBody>
      </p:sp>
      <p:pic>
        <p:nvPicPr>
          <p:cNvPr id="5122" name="Picture 2" descr="10 mil vectores de stock y arte vectorial de Encuesta online | Shutterstock">
            <a:extLst>
              <a:ext uri="{FF2B5EF4-FFF2-40B4-BE49-F238E27FC236}">
                <a16:creationId xmlns:a16="http://schemas.microsoft.com/office/drawing/2014/main" id="{E0DCD6E3-2C5A-7521-0287-BD387998D1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2" b="10494"/>
          <a:stretch/>
        </p:blipFill>
        <p:spPr bwMode="auto">
          <a:xfrm>
            <a:off x="5412075" y="1268022"/>
            <a:ext cx="1491909" cy="134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DB94AB7-8473-8F13-7C6F-77DA5684FDF9}"/>
              </a:ext>
            </a:extLst>
          </p:cNvPr>
          <p:cNvSpPr txBox="1"/>
          <p:nvPr/>
        </p:nvSpPr>
        <p:spPr>
          <a:xfrm>
            <a:off x="3319886" y="2202591"/>
            <a:ext cx="211923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100" dirty="0"/>
              <a:t>Recolección de información por medio de:</a:t>
            </a:r>
          </a:p>
          <a:p>
            <a:pPr algn="just"/>
            <a:endParaRPr lang="es-MX" sz="1100" dirty="0"/>
          </a:p>
          <a:p>
            <a:pPr marL="228600" indent="-228600" algn="just">
              <a:buFont typeface="+mj-lt"/>
              <a:buAutoNum type="alphaLcParenR"/>
            </a:pPr>
            <a:r>
              <a:rPr lang="es-MX" sz="1100" dirty="0">
                <a:solidFill>
                  <a:schemeClr val="tx1"/>
                </a:solidFill>
              </a:rPr>
              <a:t>Encuestas enviadas por correo electrónico a los usuarios que compraron en línea las entradas a las áreas protegidas.</a:t>
            </a:r>
          </a:p>
          <a:p>
            <a:pPr marL="228600" indent="-228600" algn="just">
              <a:buFont typeface="+mj-lt"/>
              <a:buAutoNum type="alphaLcParenR"/>
            </a:pPr>
            <a:r>
              <a:rPr lang="es-MX" sz="1100" dirty="0"/>
              <a:t>Colocación de </a:t>
            </a:r>
            <a:r>
              <a:rPr lang="es-MX" sz="1100" dirty="0">
                <a:solidFill>
                  <a:schemeClr val="tx1"/>
                </a:solidFill>
              </a:rPr>
              <a:t>códigos QR ubicados en la recepción.</a:t>
            </a:r>
          </a:p>
          <a:p>
            <a:pPr marL="228600" indent="-228600" algn="just">
              <a:buFont typeface="+mj-lt"/>
              <a:buAutoNum type="alphaLcParenR"/>
            </a:pPr>
            <a:r>
              <a:rPr lang="es-MX" sz="1100" dirty="0"/>
              <a:t>Aplicó durante los meses marzo-abril 2026.</a:t>
            </a:r>
            <a:endParaRPr lang="es-MX" sz="1100" dirty="0">
              <a:solidFill>
                <a:schemeClr val="tx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A076135-EB29-E522-08FA-D741E2A9F9AA}"/>
              </a:ext>
            </a:extLst>
          </p:cNvPr>
          <p:cNvSpPr txBox="1"/>
          <p:nvPr/>
        </p:nvSpPr>
        <p:spPr>
          <a:xfrm>
            <a:off x="3319886" y="1619729"/>
            <a:ext cx="228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100" dirty="0">
                <a:solidFill>
                  <a:schemeClr val="tx1"/>
                </a:solidFill>
              </a:rPr>
              <a:t>Selección de las áreas protegidas por analizar</a:t>
            </a:r>
          </a:p>
        </p:txBody>
      </p:sp>
      <p:pic>
        <p:nvPicPr>
          <p:cNvPr id="5126" name="Picture 6" descr="Números Vector Dibujado A Mano Conjunto De Iconos Ilustración Ilustraciones  svg, vectoriales, clip art vectorizado libre de derechos. Image 53033723">
            <a:extLst>
              <a:ext uri="{FF2B5EF4-FFF2-40B4-BE49-F238E27FC236}">
                <a16:creationId xmlns:a16="http://schemas.microsoft.com/office/drawing/2014/main" id="{EAEFAA1C-DBCC-458D-F5AB-20AA82A5F3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8" t="27876" r="58445" b="50949"/>
          <a:stretch/>
        </p:blipFill>
        <p:spPr bwMode="auto">
          <a:xfrm>
            <a:off x="3052225" y="1638700"/>
            <a:ext cx="301697" cy="36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Números Vector Dibujado A Mano Conjunto De Iconos Ilustración Ilustraciones  svg, vectoriales, clip art vectorizado libre de derechos. Image 53033723">
            <a:extLst>
              <a:ext uri="{FF2B5EF4-FFF2-40B4-BE49-F238E27FC236}">
                <a16:creationId xmlns:a16="http://schemas.microsoft.com/office/drawing/2014/main" id="{7E773F77-CB37-C6A4-D779-466FE1EE19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 t="29109" r="25547" b="49406"/>
          <a:stretch/>
        </p:blipFill>
        <p:spPr bwMode="auto">
          <a:xfrm>
            <a:off x="3054054" y="4292503"/>
            <a:ext cx="270290" cy="36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Números Vector Dibujado A Mano Conjunto De Iconos Ilustración Ilustraciones  svg, vectoriales, clip art vectorizado libre de derechos. Image 53033723">
            <a:extLst>
              <a:ext uri="{FF2B5EF4-FFF2-40B4-BE49-F238E27FC236}">
                <a16:creationId xmlns:a16="http://schemas.microsoft.com/office/drawing/2014/main" id="{4D57171A-0F2F-0F2B-20DB-DDD0999E58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5" t="27848" r="43319" b="52180"/>
          <a:stretch/>
        </p:blipFill>
        <p:spPr bwMode="auto">
          <a:xfrm>
            <a:off x="3096430" y="2202592"/>
            <a:ext cx="186566" cy="29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9245E8FA-6BD6-DE41-E5C2-8046ED1318F5}"/>
              </a:ext>
            </a:extLst>
          </p:cNvPr>
          <p:cNvSpPr txBox="1"/>
          <p:nvPr/>
        </p:nvSpPr>
        <p:spPr>
          <a:xfrm>
            <a:off x="3362039" y="4262780"/>
            <a:ext cx="203470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100" dirty="0">
                <a:solidFill>
                  <a:schemeClr val="tx1"/>
                </a:solidFill>
              </a:rPr>
              <a:t>Revisión y análisis de la información recopilada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14A31C07-9E67-F374-BECD-97E4E66E9E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509" y="1074526"/>
            <a:ext cx="1556938" cy="1556938"/>
          </a:xfrm>
          <a:prstGeom prst="rect">
            <a:avLst/>
          </a:prstGeom>
        </p:spPr>
      </p:pic>
      <p:pic>
        <p:nvPicPr>
          <p:cNvPr id="5124" name="Picture 4" descr="Lupa Vector Icono Plano, Escuela Y Educación Icono Ilustraciones svg,  vectoriales, clip art vectorizado libre de derechos. Image 196577940">
            <a:extLst>
              <a:ext uri="{FF2B5EF4-FFF2-40B4-BE49-F238E27FC236}">
                <a16:creationId xmlns:a16="http://schemas.microsoft.com/office/drawing/2014/main" id="{67B35BF9-606B-3A89-3C54-4E3669F26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889" b="91556" l="7556" r="92444">
                        <a14:foregroundMark x1="88444" y1="82667" x2="89333" y2="79556"/>
                        <a14:foregroundMark x1="7556" y1="29778" x2="9333" y2="51556"/>
                        <a14:foregroundMark x1="48889" y1="11111" x2="24889" y2="12000"/>
                        <a14:foregroundMark x1="47111" y1="8889" x2="46667" y2="9778"/>
                        <a14:foregroundMark x1="79111" y1="91556" x2="89333" y2="90667"/>
                        <a14:foregroundMark x1="92444" y1="82222" x2="92444" y2="8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8267">
            <a:off x="1375887" y="888099"/>
            <a:ext cx="1112380" cy="111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lecha: curvada hacia la derecha 20">
            <a:extLst>
              <a:ext uri="{FF2B5EF4-FFF2-40B4-BE49-F238E27FC236}">
                <a16:creationId xmlns:a16="http://schemas.microsoft.com/office/drawing/2014/main" id="{DA1DDE01-32F7-BC96-6E3B-3BB7DB0E7103}"/>
              </a:ext>
            </a:extLst>
          </p:cNvPr>
          <p:cNvSpPr/>
          <p:nvPr/>
        </p:nvSpPr>
        <p:spPr>
          <a:xfrm rot="20275258">
            <a:off x="144581" y="2238227"/>
            <a:ext cx="357126" cy="646331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solidFill>
                <a:schemeClr val="tx1"/>
              </a:solidFill>
            </a:endParaRP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82A48836-6FD5-FA20-E2FD-92FA6225512C}"/>
              </a:ext>
            </a:extLst>
          </p:cNvPr>
          <p:cNvSpPr/>
          <p:nvPr/>
        </p:nvSpPr>
        <p:spPr>
          <a:xfrm>
            <a:off x="5925540" y="3253209"/>
            <a:ext cx="1388904" cy="1215026"/>
          </a:xfrm>
          <a:prstGeom prst="round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1400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C82A8684-B758-A024-20C0-D5F1FF6FBA04}"/>
              </a:ext>
            </a:extLst>
          </p:cNvPr>
          <p:cNvSpPr txBox="1"/>
          <p:nvPr/>
        </p:nvSpPr>
        <p:spPr>
          <a:xfrm>
            <a:off x="5925540" y="3327504"/>
            <a:ext cx="1469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defTabSz="180975">
              <a:buFont typeface="Arial" panose="020B0604020202020204" pitchFamily="34" charset="0"/>
              <a:buChar char="•"/>
              <a:tabLst>
                <a:tab pos="90488" algn="l"/>
              </a:tabLst>
            </a:pPr>
            <a:r>
              <a:rPr lang="es-CR" sz="1000" dirty="0"/>
              <a:t>Discriminación</a:t>
            </a:r>
          </a:p>
          <a:p>
            <a:pPr indent="180975" defTabSz="180975">
              <a:buFont typeface="Arial" panose="020B0604020202020204" pitchFamily="34" charset="0"/>
              <a:buChar char="•"/>
              <a:tabLst>
                <a:tab pos="90488" algn="l"/>
              </a:tabLst>
            </a:pPr>
            <a:r>
              <a:rPr lang="es-CR" sz="1000" dirty="0"/>
              <a:t>Seguridad</a:t>
            </a:r>
          </a:p>
          <a:p>
            <a:pPr indent="180975" defTabSz="180975">
              <a:buFont typeface="Arial" panose="020B0604020202020204" pitchFamily="34" charset="0"/>
              <a:buChar char="•"/>
              <a:tabLst>
                <a:tab pos="90488" algn="l"/>
              </a:tabLst>
            </a:pPr>
            <a:r>
              <a:rPr lang="es-CR" sz="1000" dirty="0"/>
              <a:t>Atención a grupos minoritarios</a:t>
            </a: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87318A7D-F906-7395-E79C-BE7465F47429}"/>
              </a:ext>
            </a:extLst>
          </p:cNvPr>
          <p:cNvCxnSpPr>
            <a:cxnSpLocks/>
          </p:cNvCxnSpPr>
          <p:nvPr/>
        </p:nvCxnSpPr>
        <p:spPr>
          <a:xfrm>
            <a:off x="6018179" y="4035390"/>
            <a:ext cx="119325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6D4B4DBF-79CD-35CB-2AB2-C52A7DC4E406}"/>
              </a:ext>
            </a:extLst>
          </p:cNvPr>
          <p:cNvSpPr txBox="1"/>
          <p:nvPr/>
        </p:nvSpPr>
        <p:spPr>
          <a:xfrm>
            <a:off x="5925540" y="4094285"/>
            <a:ext cx="14697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0975">
              <a:tabLst>
                <a:tab pos="90488" algn="l"/>
              </a:tabLst>
            </a:pPr>
            <a:r>
              <a:rPr lang="es-CR" sz="1000" dirty="0"/>
              <a:t>Indicador binario 22b</a:t>
            </a:r>
          </a:p>
        </p:txBody>
      </p:sp>
      <p:cxnSp>
        <p:nvCxnSpPr>
          <p:cNvPr id="33" name="Conector: angular 32">
            <a:extLst>
              <a:ext uri="{FF2B5EF4-FFF2-40B4-BE49-F238E27FC236}">
                <a16:creationId xmlns:a16="http://schemas.microsoft.com/office/drawing/2014/main" id="{DED1F809-9660-9F60-772F-CBE1C9238586}"/>
              </a:ext>
            </a:extLst>
          </p:cNvPr>
          <p:cNvCxnSpPr>
            <a:cxnSpLocks/>
          </p:cNvCxnSpPr>
          <p:nvPr/>
        </p:nvCxnSpPr>
        <p:spPr>
          <a:xfrm flipV="1">
            <a:off x="5227587" y="4035390"/>
            <a:ext cx="602524" cy="523637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TextBox 4">
            <a:extLst>
              <a:ext uri="{FF2B5EF4-FFF2-40B4-BE49-F238E27FC236}">
                <a16:creationId xmlns:a16="http://schemas.microsoft.com/office/drawing/2014/main" id="{7C7943DD-41E7-89B9-10B8-341F1BDBEA14}"/>
              </a:ext>
            </a:extLst>
          </p:cNvPr>
          <p:cNvSpPr txBox="1"/>
          <p:nvPr/>
        </p:nvSpPr>
        <p:spPr>
          <a:xfrm>
            <a:off x="94420" y="215095"/>
            <a:ext cx="6948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Calibri" panose="020F0502020204030204" pitchFamily="34" charset="0"/>
                <a:cs typeface="Calibri" panose="020F0502020204030204" pitchFamily="34" charset="0"/>
              </a:rPr>
              <a:t>Producto de conocimiento 2. Reconociendo la perspectiva de género y la inclusión social en la experiencia turística en áreas protegidas de Costa Rica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E612B572-C066-DC86-7FB1-8E3CD53E5839}"/>
              </a:ext>
            </a:extLst>
          </p:cNvPr>
          <p:cNvCxnSpPr>
            <a:cxnSpLocks/>
          </p:cNvCxnSpPr>
          <p:nvPr/>
        </p:nvCxnSpPr>
        <p:spPr>
          <a:xfrm>
            <a:off x="1596165" y="3769633"/>
            <a:ext cx="0" cy="37564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CuadroTexto 38">
            <a:extLst>
              <a:ext uri="{FF2B5EF4-FFF2-40B4-BE49-F238E27FC236}">
                <a16:creationId xmlns:a16="http://schemas.microsoft.com/office/drawing/2014/main" id="{9454C5D5-0755-57B3-BEFD-14B014D9CB5B}"/>
              </a:ext>
            </a:extLst>
          </p:cNvPr>
          <p:cNvSpPr txBox="1"/>
          <p:nvPr/>
        </p:nvSpPr>
        <p:spPr>
          <a:xfrm>
            <a:off x="733181" y="4158926"/>
            <a:ext cx="1712299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100" dirty="0">
                <a:solidFill>
                  <a:schemeClr val="tx1"/>
                </a:solidFill>
              </a:rPr>
              <a:t>Insumos para el diagnóstico para la actualización de la Estrategia de Turismo de las ASP</a:t>
            </a:r>
          </a:p>
        </p:txBody>
      </p:sp>
    </p:spTree>
    <p:extLst>
      <p:ext uri="{BB962C8B-B14F-4D97-AF65-F5344CB8AC3E}">
        <p14:creationId xmlns:p14="http://schemas.microsoft.com/office/powerpoint/2010/main" val="148473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3803976-1F82-9A0B-7174-4B90BB177790}"/>
              </a:ext>
            </a:extLst>
          </p:cNvPr>
          <p:cNvSpPr txBox="1"/>
          <p:nvPr/>
        </p:nvSpPr>
        <p:spPr>
          <a:xfrm>
            <a:off x="94420" y="215095"/>
            <a:ext cx="6948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Calibri" panose="020F0502020204030204" pitchFamily="34" charset="0"/>
                <a:cs typeface="Calibri" panose="020F0502020204030204" pitchFamily="34" charset="0"/>
              </a:rPr>
              <a:t>Producto de conocimiento 2. Reconociendo la perspectiva de género y la inclusión social en la experiencia turística en áreas protegidas de Costa Rica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 descr="bandera nacional de costa rica - icono de color plano. 16833221 Vector en  Vecteezy">
            <a:extLst>
              <a:ext uri="{FF2B5EF4-FFF2-40B4-BE49-F238E27FC236}">
                <a16:creationId xmlns:a16="http://schemas.microsoft.com/office/drawing/2014/main" id="{319E7502-D61D-F78F-C72F-621345C03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128" y="4811477"/>
            <a:ext cx="608710" cy="49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Áreas Silvestres Protegidas">
            <a:extLst>
              <a:ext uri="{FF2B5EF4-FFF2-40B4-BE49-F238E27FC236}">
                <a16:creationId xmlns:a16="http://schemas.microsoft.com/office/drawing/2014/main" id="{88AE6A5A-1A59-0F0E-B0E9-0FE8E658A5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0" r="1939"/>
          <a:stretch/>
        </p:blipFill>
        <p:spPr bwMode="auto">
          <a:xfrm>
            <a:off x="661480" y="1138425"/>
            <a:ext cx="6154365" cy="404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364F4D0-85DB-4D27-5E97-6E950B3D77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3285" y="2985311"/>
            <a:ext cx="368519" cy="36851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0383A6F-CB9F-FD42-8B22-DF88D7E95F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48684" y="2061755"/>
            <a:ext cx="368519" cy="36851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0C7E60D-64C7-D71F-9EC7-062626EDBB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0003" y="1722055"/>
            <a:ext cx="368519" cy="36851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662E9E4-E9CF-2900-4335-CFBB65C4D3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7203" y="2318527"/>
            <a:ext cx="368519" cy="36851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60779BB-B0B7-5714-BFCB-740037A22D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1804" y="3181734"/>
            <a:ext cx="368519" cy="36851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F06AFE8-489F-5166-F14C-A4DE672CFD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14882" y="1791560"/>
            <a:ext cx="368519" cy="36851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24C9081-8DF9-CADB-44E3-F35B4DAEE6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2222" y="1423041"/>
            <a:ext cx="368519" cy="36851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9134D91-9ACE-8311-E946-9B0D2640E1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9554" y="2823615"/>
            <a:ext cx="368519" cy="36851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47D8049-0C85-2D62-BEBE-CE8D5A6F24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0591" y="2108463"/>
            <a:ext cx="368519" cy="36851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CE14D45-0060-D0F8-09DD-EF1AACC8C9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2951" y="2585262"/>
            <a:ext cx="368519" cy="36851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90AB5C9-E165-043D-F41A-E241A4E98B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77552" y="2693542"/>
            <a:ext cx="368519" cy="36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55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BB3812-8E21-0195-7C29-73915250B3FC}"/>
              </a:ext>
            </a:extLst>
          </p:cNvPr>
          <p:cNvSpPr txBox="1"/>
          <p:nvPr/>
        </p:nvSpPr>
        <p:spPr>
          <a:xfrm>
            <a:off x="94420" y="215095"/>
            <a:ext cx="6948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Calibri" panose="020F0502020204030204" pitchFamily="34" charset="0"/>
                <a:cs typeface="Calibri" panose="020F0502020204030204" pitchFamily="34" charset="0"/>
              </a:rPr>
              <a:t>Producto de conocimiento 2. Reconociendo la perspectiva de género y la inclusión social en la experiencia turística en áreas protegidas de Costa Rica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bandera nacional de costa rica - icono de color plano. 16833221 Vector en  Vecteezy">
            <a:extLst>
              <a:ext uri="{FF2B5EF4-FFF2-40B4-BE49-F238E27FC236}">
                <a16:creationId xmlns:a16="http://schemas.microsoft.com/office/drawing/2014/main" id="{4071DD67-4B60-92EC-C882-E52D8FA62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128" y="4811477"/>
            <a:ext cx="608710" cy="49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E8EACDB-6D09-5840-95D0-A0102783C1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546"/>
          <a:stretch/>
        </p:blipFill>
        <p:spPr>
          <a:xfrm>
            <a:off x="16625" y="2097251"/>
            <a:ext cx="949764" cy="110520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927289A-4322-639F-DE05-42A2218EE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388" y="1994696"/>
            <a:ext cx="1712299" cy="150240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CF442B7-C2B8-E743-B5F2-756D2BF1AD80}"/>
              </a:ext>
            </a:extLst>
          </p:cNvPr>
          <p:cNvSpPr txBox="1"/>
          <p:nvPr/>
        </p:nvSpPr>
        <p:spPr>
          <a:xfrm>
            <a:off x="98669" y="1653559"/>
            <a:ext cx="171229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100" u="sng" dirty="0"/>
              <a:t>Rango de edades</a:t>
            </a:r>
            <a:endParaRPr lang="es-MX" sz="1100" u="sng" dirty="0">
              <a:solidFill>
                <a:schemeClr val="tx1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62510E7-FECA-BF50-007D-77B198E65E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6411" y="4024055"/>
            <a:ext cx="1138739" cy="889068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4AF5CCF-2782-3EB3-E70B-01E9382FE5AE}"/>
              </a:ext>
            </a:extLst>
          </p:cNvPr>
          <p:cNvSpPr txBox="1"/>
          <p:nvPr/>
        </p:nvSpPr>
        <p:spPr>
          <a:xfrm>
            <a:off x="4142290" y="3602942"/>
            <a:ext cx="151435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100" u="sng" dirty="0"/>
              <a:t>Vivió experiencia de miedo o riesgo sexual</a:t>
            </a:r>
            <a:endParaRPr lang="es-MX" sz="1100" u="sng" dirty="0">
              <a:solidFill>
                <a:schemeClr val="tx1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B7FCD8C-57D2-3C3C-148F-68209FB9CF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7193" y="3677136"/>
            <a:ext cx="1138739" cy="138124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5940001-9B32-5741-0C12-7D97F15EE7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2290" y="2013335"/>
            <a:ext cx="1514360" cy="1326533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CDFE2D1-5C2C-419A-9231-631C51333AD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5609" r="6407"/>
          <a:stretch/>
        </p:blipFill>
        <p:spPr>
          <a:xfrm>
            <a:off x="5656649" y="1994696"/>
            <a:ext cx="1900883" cy="1251324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DD09F338-0CD4-E56D-99EA-B250B5412694}"/>
              </a:ext>
            </a:extLst>
          </p:cNvPr>
          <p:cNvSpPr txBox="1"/>
          <p:nvPr/>
        </p:nvSpPr>
        <p:spPr>
          <a:xfrm>
            <a:off x="4142290" y="1676789"/>
            <a:ext cx="237348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100" u="sng" dirty="0"/>
              <a:t>ASP accesible para todos</a:t>
            </a:r>
            <a:endParaRPr lang="es-MX" sz="1100" u="sng" dirty="0">
              <a:solidFill>
                <a:schemeClr val="tx1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745B1DCA-78C3-9A66-029C-96385C06BB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478" y="3997353"/>
            <a:ext cx="1065854" cy="1294251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831B9E28-9231-C8A5-AD0C-3D91B57946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44216" y="4003349"/>
            <a:ext cx="1947780" cy="1239953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C3C81EAF-ADD2-F019-F6D4-EBBBAA60F654}"/>
              </a:ext>
            </a:extLst>
          </p:cNvPr>
          <p:cNvSpPr txBox="1"/>
          <p:nvPr/>
        </p:nvSpPr>
        <p:spPr>
          <a:xfrm>
            <a:off x="149478" y="3344132"/>
            <a:ext cx="13424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100" u="sng" dirty="0"/>
              <a:t>Recibió un trato sin discriminación</a:t>
            </a:r>
            <a:endParaRPr lang="es-MX" sz="1100" u="sng" dirty="0">
              <a:solidFill>
                <a:schemeClr val="tx1"/>
              </a:solidFill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58625F59-E565-47DC-A02A-6F449B62203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40414" y="1153430"/>
            <a:ext cx="844661" cy="541991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5210983E-03DD-FAA5-2949-F53FA333BFED}"/>
              </a:ext>
            </a:extLst>
          </p:cNvPr>
          <p:cNvSpPr txBox="1"/>
          <p:nvPr/>
        </p:nvSpPr>
        <p:spPr>
          <a:xfrm>
            <a:off x="1479697" y="927563"/>
            <a:ext cx="171229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100" u="sng" dirty="0"/>
              <a:t>Identidad sexo-genéricas</a:t>
            </a:r>
            <a:endParaRPr lang="es-MX" sz="1100" u="sng" dirty="0">
              <a:solidFill>
                <a:schemeClr val="tx1"/>
              </a:solidFill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FAD6B818-B1B2-1C43-6E5F-FE97596F2863}"/>
              </a:ext>
            </a:extLst>
          </p:cNvPr>
          <p:cNvSpPr txBox="1"/>
          <p:nvPr/>
        </p:nvSpPr>
        <p:spPr>
          <a:xfrm>
            <a:off x="3191996" y="1181144"/>
            <a:ext cx="4836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0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58%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69BB1EB9-3E33-4525-0B9E-241B6E93F059}"/>
              </a:ext>
            </a:extLst>
          </p:cNvPr>
          <p:cNvSpPr txBox="1"/>
          <p:nvPr/>
        </p:nvSpPr>
        <p:spPr>
          <a:xfrm>
            <a:off x="3205747" y="1433575"/>
            <a:ext cx="48360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9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42%</a:t>
            </a:r>
          </a:p>
        </p:txBody>
      </p:sp>
    </p:spTree>
    <p:extLst>
      <p:ext uri="{BB962C8B-B14F-4D97-AF65-F5344CB8AC3E}">
        <p14:creationId xmlns:p14="http://schemas.microsoft.com/office/powerpoint/2010/main" val="2410395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9EE8DAD1717D488B75E704F055B0DB" ma:contentTypeVersion="17" ma:contentTypeDescription="Create a new document." ma:contentTypeScope="" ma:versionID="894f81645357e802e03f0dad1321f2fd">
  <xsd:schema xmlns:xsd="http://www.w3.org/2001/XMLSchema" xmlns:xs="http://www.w3.org/2001/XMLSchema" xmlns:p="http://schemas.microsoft.com/office/2006/metadata/properties" xmlns:ns2="f232f10d-0edc-4b5f-b66e-f46ceb4f7549" xmlns:ns3="bccaa7d2-b5c2-455f-8377-eecac74d0a7a" targetNamespace="http://schemas.microsoft.com/office/2006/metadata/properties" ma:root="true" ma:fieldsID="09640a142018a54e4639738b7aa3630f" ns2:_="" ns3:_="">
    <xsd:import namespace="f232f10d-0edc-4b5f-b66e-f46ceb4f7549"/>
    <xsd:import namespace="bccaa7d2-b5c2-455f-8377-eecac74d0a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Det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32f10d-0edc-4b5f-b66e-f46ceb4f75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Det" ma:index="21" nillable="true" ma:displayName="Det" ma:format="Dropdown" ma:internalName="Det">
      <xsd:simpleType>
        <xsd:restriction base="dms:Text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caa7d2-b5c2-455f-8377-eecac74d0a7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04ed2ff6-99f7-4fa9-96fc-1981adf183ee}" ma:internalName="TaxCatchAll" ma:showField="CatchAllData" ma:web="bccaa7d2-b5c2-455f-8377-eecac74d0a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t xmlns="f232f10d-0edc-4b5f-b66e-f46ceb4f7549" xsi:nil="true"/>
    <lcf76f155ced4ddcb4097134ff3c332f xmlns="f232f10d-0edc-4b5f-b66e-f46ceb4f7549">
      <Terms xmlns="http://schemas.microsoft.com/office/infopath/2007/PartnerControls"/>
    </lcf76f155ced4ddcb4097134ff3c332f>
    <TaxCatchAll xmlns="bccaa7d2-b5c2-455f-8377-eecac74d0a7a" xsi:nil="true"/>
  </documentManagement>
</p:properties>
</file>

<file path=customXml/itemProps1.xml><?xml version="1.0" encoding="utf-8"?>
<ds:datastoreItem xmlns:ds="http://schemas.openxmlformats.org/officeDocument/2006/customXml" ds:itemID="{C6AAEA37-0EB4-483F-84C8-345A19AAB814}"/>
</file>

<file path=customXml/itemProps2.xml><?xml version="1.0" encoding="utf-8"?>
<ds:datastoreItem xmlns:ds="http://schemas.openxmlformats.org/officeDocument/2006/customXml" ds:itemID="{4EF17E72-7EBB-42DF-A8B7-9619E2C56196}"/>
</file>

<file path=customXml/itemProps3.xml><?xml version="1.0" encoding="utf-8"?>
<ds:datastoreItem xmlns:ds="http://schemas.openxmlformats.org/officeDocument/2006/customXml" ds:itemID="{E4381C32-8F8E-4FF2-A19E-921533A45F7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3018</TotalTime>
  <Words>1311</Words>
  <Application>Microsoft Office PowerPoint</Application>
  <PresentationFormat>Personalizado</PresentationFormat>
  <Paragraphs>139</Paragraphs>
  <Slides>19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Kimberly Koserowski</dc:creator>
  <cp:lastModifiedBy>Laura Elena Diaz Hernandez</cp:lastModifiedBy>
  <cp:revision>47</cp:revision>
  <dcterms:created xsi:type="dcterms:W3CDTF">2026-05-28T14:30:53Z</dcterms:created>
  <dcterms:modified xsi:type="dcterms:W3CDTF">2026-06-15T23:25:31Z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0x010100679EE8DAD1717D488B75E704F055B0DB</vt:lpwstr>
  </property>
</Properties>
</file>