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7" r:id="rId7"/>
    <p:sldId id="268" r:id="rId8"/>
    <p:sldId id="262" r:id="rId9"/>
    <p:sldId id="263" r:id="rId10"/>
    <p:sldId id="269" r:id="rId11"/>
    <p:sldId id="264" r:id="rId12"/>
    <p:sldId id="270" r:id="rId13"/>
    <p:sldId id="265" r:id="rId14"/>
    <p:sldId id="266"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1" d="100"/>
          <a:sy n="71" d="100"/>
        </p:scale>
        <p:origin x="33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F996AF58-2E13-4F46-ACF6-7766E709B498}" type="datetimeFigureOut">
              <a:rPr lang="fr-FR" smtClean="0"/>
              <a:t>16/06/2026</a:t>
            </a:fld>
            <a:endParaRPr lang="fr-FR"/>
          </a:p>
        </p:txBody>
      </p:sp>
      <p:sp>
        <p:nvSpPr>
          <p:cNvPr id="5" name="Footer Placeholder 4"/>
          <p:cNvSpPr>
            <a:spLocks noGrp="1"/>
          </p:cNvSpPr>
          <p:nvPr>
            <p:ph type="ftr" sz="quarter" idx="11"/>
          </p:nvPr>
        </p:nvSpPr>
        <p:spPr/>
        <p:txBody>
          <a:bodyPr/>
          <a:lstStyle/>
          <a:p>
            <a:endParaRPr lang="fr-F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p:nvSpPr>
          <p:cNvPr id="6" name="Slide Number Placeholder 5"/>
          <p:cNvSpPr>
            <a:spLocks noGrp="1"/>
          </p:cNvSpPr>
          <p:nvPr>
            <p:ph type="sldNum" sz="quarter" idx="12"/>
          </p:nvPr>
        </p:nvSpPr>
        <p:spPr>
          <a:xfrm>
            <a:off x="531812" y="4529540"/>
            <a:ext cx="779767" cy="365125"/>
          </a:xfrm>
        </p:spPr>
        <p:txBody>
          <a:bodyPr/>
          <a:lstStyle/>
          <a:p>
            <a:fld id="{EE72D0E2-8A97-482C-A552-E6FC8EE7F50E}" type="slidenum">
              <a:rPr lang="fr-FR" smtClean="0"/>
              <a:t>‹#›</a:t>
            </a:fld>
            <a:endParaRPr lang="fr-FR"/>
          </a:p>
        </p:txBody>
      </p:sp>
    </p:spTree>
    <p:extLst>
      <p:ext uri="{BB962C8B-B14F-4D97-AF65-F5344CB8AC3E}">
        <p14:creationId xmlns:p14="http://schemas.microsoft.com/office/powerpoint/2010/main" val="657674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F996AF58-2E13-4F46-ACF6-7766E709B498}" type="datetimeFigureOut">
              <a:rPr lang="fr-FR" smtClean="0"/>
              <a:t>16/06/2026</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E72D0E2-8A97-482C-A552-E6FC8EE7F50E}" type="slidenum">
              <a:rPr lang="fr-FR" smtClean="0"/>
              <a:t>‹#›</a:t>
            </a:fld>
            <a:endParaRPr lang="fr-FR"/>
          </a:p>
        </p:txBody>
      </p:sp>
    </p:spTree>
    <p:extLst>
      <p:ext uri="{BB962C8B-B14F-4D97-AF65-F5344CB8AC3E}">
        <p14:creationId xmlns:p14="http://schemas.microsoft.com/office/powerpoint/2010/main" val="830372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F996AF58-2E13-4F46-ACF6-7766E709B498}" type="datetimeFigureOut">
              <a:rPr lang="fr-FR" smtClean="0"/>
              <a:t>16/06/2026</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E72D0E2-8A97-482C-A552-E6FC8EE7F50E}" type="slidenum">
              <a:rPr lang="fr-FR" smtClean="0"/>
              <a:t>‹#›</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07819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F996AF58-2E13-4F46-ACF6-7766E709B498}" type="datetimeFigureOut">
              <a:rPr lang="fr-FR" smtClean="0"/>
              <a:t>16/06/2026</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E72D0E2-8A97-482C-A552-E6FC8EE7F50E}" type="slidenum">
              <a:rPr lang="fr-FR" smtClean="0"/>
              <a:t>‹#›</a:t>
            </a:fld>
            <a:endParaRPr lang="fr-FR"/>
          </a:p>
        </p:txBody>
      </p:sp>
    </p:spTree>
    <p:extLst>
      <p:ext uri="{BB962C8B-B14F-4D97-AF65-F5344CB8AC3E}">
        <p14:creationId xmlns:p14="http://schemas.microsoft.com/office/powerpoint/2010/main" val="1063709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F996AF58-2E13-4F46-ACF6-7766E709B498}" type="datetimeFigureOut">
              <a:rPr lang="fr-FR" smtClean="0"/>
              <a:t>16/06/2026</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E72D0E2-8A97-482C-A552-E6FC8EE7F50E}" type="slidenum">
              <a:rPr lang="fr-FR" smtClean="0"/>
              <a:t>‹#›</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7859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F996AF58-2E13-4F46-ACF6-7766E709B498}" type="datetimeFigureOut">
              <a:rPr lang="fr-FR" smtClean="0"/>
              <a:t>16/06/2026</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E72D0E2-8A97-482C-A552-E6FC8EE7F50E}" type="slidenum">
              <a:rPr lang="fr-FR" smtClean="0"/>
              <a:t>‹#›</a:t>
            </a:fld>
            <a:endParaRPr lang="fr-FR"/>
          </a:p>
        </p:txBody>
      </p:sp>
    </p:spTree>
    <p:extLst>
      <p:ext uri="{BB962C8B-B14F-4D97-AF65-F5344CB8AC3E}">
        <p14:creationId xmlns:p14="http://schemas.microsoft.com/office/powerpoint/2010/main" val="3584483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996AF58-2E13-4F46-ACF6-7766E709B498}" type="datetimeFigureOut">
              <a:rPr lang="fr-FR" smtClean="0"/>
              <a:t>16/06/2026</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E72D0E2-8A97-482C-A552-E6FC8EE7F50E}" type="slidenum">
              <a:rPr lang="fr-FR" smtClean="0"/>
              <a:t>‹#›</a:t>
            </a:fld>
            <a:endParaRPr lang="fr-FR"/>
          </a:p>
        </p:txBody>
      </p:sp>
    </p:spTree>
    <p:extLst>
      <p:ext uri="{BB962C8B-B14F-4D97-AF65-F5344CB8AC3E}">
        <p14:creationId xmlns:p14="http://schemas.microsoft.com/office/powerpoint/2010/main" val="1163843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996AF58-2E13-4F46-ACF6-7766E709B498}" type="datetimeFigureOut">
              <a:rPr lang="fr-FR" smtClean="0"/>
              <a:t>16/06/2026</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E72D0E2-8A97-482C-A552-E6FC8EE7F50E}" type="slidenum">
              <a:rPr lang="fr-FR" smtClean="0"/>
              <a:t>‹#›</a:t>
            </a:fld>
            <a:endParaRPr lang="fr-FR"/>
          </a:p>
        </p:txBody>
      </p:sp>
    </p:spTree>
    <p:extLst>
      <p:ext uri="{BB962C8B-B14F-4D97-AF65-F5344CB8AC3E}">
        <p14:creationId xmlns:p14="http://schemas.microsoft.com/office/powerpoint/2010/main" val="233076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996AF58-2E13-4F46-ACF6-7766E709B498}" type="datetimeFigureOut">
              <a:rPr lang="fr-FR" smtClean="0"/>
              <a:t>16/06/2026</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E72D0E2-8A97-482C-A552-E6FC8EE7F50E}" type="slidenum">
              <a:rPr lang="fr-FR" smtClean="0"/>
              <a:t>‹#›</a:t>
            </a:fld>
            <a:endParaRPr lang="fr-FR"/>
          </a:p>
        </p:txBody>
      </p:sp>
    </p:spTree>
    <p:extLst>
      <p:ext uri="{BB962C8B-B14F-4D97-AF65-F5344CB8AC3E}">
        <p14:creationId xmlns:p14="http://schemas.microsoft.com/office/powerpoint/2010/main" val="1909076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F996AF58-2E13-4F46-ACF6-7766E709B498}" type="datetimeFigureOut">
              <a:rPr lang="fr-FR" smtClean="0"/>
              <a:t>16/06/2026</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E72D0E2-8A97-482C-A552-E6FC8EE7F50E}" type="slidenum">
              <a:rPr lang="fr-FR" smtClean="0"/>
              <a:t>‹#›</a:t>
            </a:fld>
            <a:endParaRPr lang="fr-FR"/>
          </a:p>
        </p:txBody>
      </p:sp>
    </p:spTree>
    <p:extLst>
      <p:ext uri="{BB962C8B-B14F-4D97-AF65-F5344CB8AC3E}">
        <p14:creationId xmlns:p14="http://schemas.microsoft.com/office/powerpoint/2010/main" val="483065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996AF58-2E13-4F46-ACF6-7766E709B498}" type="datetimeFigureOut">
              <a:rPr lang="fr-FR" smtClean="0"/>
              <a:t>16/06/2026</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E72D0E2-8A97-482C-A552-E6FC8EE7F50E}" type="slidenum">
              <a:rPr lang="fr-FR" smtClean="0"/>
              <a:t>‹#›</a:t>
            </a:fld>
            <a:endParaRPr lang="fr-FR"/>
          </a:p>
        </p:txBody>
      </p:sp>
    </p:spTree>
    <p:extLst>
      <p:ext uri="{BB962C8B-B14F-4D97-AF65-F5344CB8AC3E}">
        <p14:creationId xmlns:p14="http://schemas.microsoft.com/office/powerpoint/2010/main" val="495495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996AF58-2E13-4F46-ACF6-7766E709B498}" type="datetimeFigureOut">
              <a:rPr lang="fr-FR" smtClean="0"/>
              <a:t>16/06/2026</a:t>
            </a:fld>
            <a:endParaRPr lang="fr-FR"/>
          </a:p>
        </p:txBody>
      </p:sp>
      <p:sp>
        <p:nvSpPr>
          <p:cNvPr id="8" name="Footer Placeholder 7"/>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E72D0E2-8A97-482C-A552-E6FC8EE7F50E}" type="slidenum">
              <a:rPr lang="fr-FR" smtClean="0"/>
              <a:t>‹#›</a:t>
            </a:fld>
            <a:endParaRPr lang="fr-FR"/>
          </a:p>
        </p:txBody>
      </p:sp>
    </p:spTree>
    <p:extLst>
      <p:ext uri="{BB962C8B-B14F-4D97-AF65-F5344CB8AC3E}">
        <p14:creationId xmlns:p14="http://schemas.microsoft.com/office/powerpoint/2010/main" val="2302291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996AF58-2E13-4F46-ACF6-7766E709B498}" type="datetimeFigureOut">
              <a:rPr lang="fr-FR" smtClean="0"/>
              <a:t>16/06/2026</a:t>
            </a:fld>
            <a:endParaRPr lang="fr-FR"/>
          </a:p>
        </p:txBody>
      </p:sp>
      <p:sp>
        <p:nvSpPr>
          <p:cNvPr id="4" name="Footer Placeholder 3"/>
          <p:cNvSpPr>
            <a:spLocks noGrp="1"/>
          </p:cNvSpPr>
          <p:nvPr>
            <p:ph type="ftr" sz="quarter" idx="11"/>
          </p:nvPr>
        </p:nvSpPr>
        <p:spPr/>
        <p:txBody>
          <a:bodyPr/>
          <a:lstStyle/>
          <a:p>
            <a:endParaRPr lang="fr-F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E72D0E2-8A97-482C-A552-E6FC8EE7F50E}" type="slidenum">
              <a:rPr lang="fr-FR" smtClean="0"/>
              <a:t>‹#›</a:t>
            </a:fld>
            <a:endParaRPr lang="fr-FR"/>
          </a:p>
        </p:txBody>
      </p:sp>
    </p:spTree>
    <p:extLst>
      <p:ext uri="{BB962C8B-B14F-4D97-AF65-F5344CB8AC3E}">
        <p14:creationId xmlns:p14="http://schemas.microsoft.com/office/powerpoint/2010/main" val="3426055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96AF58-2E13-4F46-ACF6-7766E709B498}" type="datetimeFigureOut">
              <a:rPr lang="fr-FR" smtClean="0"/>
              <a:t>16/06/2026</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E72D0E2-8A97-482C-A552-E6FC8EE7F50E}" type="slidenum">
              <a:rPr lang="fr-FR" smtClean="0"/>
              <a:t>‹#›</a:t>
            </a:fld>
            <a:endParaRPr lang="fr-FR"/>
          </a:p>
        </p:txBody>
      </p:sp>
    </p:spTree>
    <p:extLst>
      <p:ext uri="{BB962C8B-B14F-4D97-AF65-F5344CB8AC3E}">
        <p14:creationId xmlns:p14="http://schemas.microsoft.com/office/powerpoint/2010/main" val="3110431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F996AF58-2E13-4F46-ACF6-7766E709B498}" type="datetimeFigureOut">
              <a:rPr lang="fr-FR" smtClean="0"/>
              <a:t>16/06/2026</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E72D0E2-8A97-482C-A552-E6FC8EE7F50E}" type="slidenum">
              <a:rPr lang="fr-FR" smtClean="0"/>
              <a:t>‹#›</a:t>
            </a:fld>
            <a:endParaRPr lang="fr-FR"/>
          </a:p>
        </p:txBody>
      </p:sp>
    </p:spTree>
    <p:extLst>
      <p:ext uri="{BB962C8B-B14F-4D97-AF65-F5344CB8AC3E}">
        <p14:creationId xmlns:p14="http://schemas.microsoft.com/office/powerpoint/2010/main" val="3924304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F996AF58-2E13-4F46-ACF6-7766E709B498}" type="datetimeFigureOut">
              <a:rPr lang="fr-FR" smtClean="0"/>
              <a:t>16/06/2026</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E72D0E2-8A97-482C-A552-E6FC8EE7F50E}" type="slidenum">
              <a:rPr lang="fr-FR" smtClean="0"/>
              <a:t>‹#›</a:t>
            </a:fld>
            <a:endParaRPr lang="fr-FR"/>
          </a:p>
        </p:txBody>
      </p:sp>
    </p:spTree>
    <p:extLst>
      <p:ext uri="{BB962C8B-B14F-4D97-AF65-F5344CB8AC3E}">
        <p14:creationId xmlns:p14="http://schemas.microsoft.com/office/powerpoint/2010/main" val="3942533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996AF58-2E13-4F46-ACF6-7766E709B498}" type="datetimeFigureOut">
              <a:rPr lang="fr-FR" smtClean="0"/>
              <a:t>16/06/2026</a:t>
            </a:fld>
            <a:endParaRPr lang="fr-F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E72D0E2-8A97-482C-A552-E6FC8EE7F50E}" type="slidenum">
              <a:rPr lang="fr-FR" smtClean="0"/>
              <a:t>‹#›</a:t>
            </a:fld>
            <a:endParaRPr lang="fr-FR"/>
          </a:p>
        </p:txBody>
      </p:sp>
    </p:spTree>
    <p:extLst>
      <p:ext uri="{BB962C8B-B14F-4D97-AF65-F5344CB8AC3E}">
        <p14:creationId xmlns:p14="http://schemas.microsoft.com/office/powerpoint/2010/main" val="2891642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29098" y="1270571"/>
            <a:ext cx="9144000" cy="2918128"/>
          </a:xfrm>
        </p:spPr>
        <p:txBody>
          <a:bodyPr>
            <a:noAutofit/>
          </a:bodyPr>
          <a:lstStyle/>
          <a:p>
            <a:pPr algn="ctr"/>
            <a:r>
              <a:rPr lang="fr-FR" sz="2800" b="1" dirty="0">
                <a:solidFill>
                  <a:srgbClr val="00B050"/>
                </a:solidFill>
                <a:effectLst>
                  <a:outerShdw blurRad="38100" dist="38100" dir="2700000" algn="tl">
                    <a:srgbClr val="000000">
                      <a:alpha val="43137"/>
                    </a:srgbClr>
                  </a:outerShdw>
                </a:effectLst>
              </a:rPr>
              <a:t>Projet de restauration des écosystèmes forestiers de la rivière </a:t>
            </a:r>
            <a:r>
              <a:rPr lang="fr-FR" sz="2800" b="1" dirty="0" err="1">
                <a:solidFill>
                  <a:srgbClr val="00B050"/>
                </a:solidFill>
                <a:effectLst>
                  <a:outerShdw blurRad="38100" dist="38100" dir="2700000" algn="tl">
                    <a:srgbClr val="000000">
                      <a:alpha val="43137"/>
                    </a:srgbClr>
                  </a:outerShdw>
                </a:effectLst>
              </a:rPr>
              <a:t>Kpelou</a:t>
            </a:r>
            <a:r>
              <a:rPr lang="fr-FR" sz="2800" b="1" dirty="0">
                <a:solidFill>
                  <a:srgbClr val="00B050"/>
                </a:solidFill>
                <a:effectLst>
                  <a:outerShdw blurRad="38100" dist="38100" dir="2700000" algn="tl">
                    <a:srgbClr val="000000">
                      <a:alpha val="43137"/>
                    </a:srgbClr>
                  </a:outerShdw>
                </a:effectLst>
              </a:rPr>
              <a:t> par la promotion de solutions écologiquement durables et le soutien aux moyens de subsistance des femmes et petits exploitants agricoles dans la </a:t>
            </a:r>
            <a:r>
              <a:rPr lang="fr-FR" sz="2800" b="1" dirty="0" err="1">
                <a:solidFill>
                  <a:srgbClr val="00B050"/>
                </a:solidFill>
                <a:effectLst>
                  <a:outerShdw blurRad="38100" dist="38100" dir="2700000" algn="tl">
                    <a:srgbClr val="000000">
                      <a:alpha val="43137"/>
                    </a:srgbClr>
                  </a:outerShdw>
                </a:effectLst>
              </a:rPr>
              <a:t>Kozah</a:t>
            </a:r>
            <a:endParaRPr lang="fr-FR" sz="2800" b="1" dirty="0">
              <a:solidFill>
                <a:srgbClr val="00B050"/>
              </a:solidFill>
              <a:effectLst>
                <a:outerShdw blurRad="38100" dist="38100" dir="2700000" algn="tl">
                  <a:srgbClr val="000000">
                    <a:alpha val="43137"/>
                  </a:srgbClr>
                </a:outerShdw>
              </a:effectLst>
            </a:endParaRPr>
          </a:p>
        </p:txBody>
      </p:sp>
      <p:sp>
        <p:nvSpPr>
          <p:cNvPr id="3" name="Sous-titre 2"/>
          <p:cNvSpPr>
            <a:spLocks noGrp="1"/>
          </p:cNvSpPr>
          <p:nvPr>
            <p:ph type="subTitle" idx="1"/>
          </p:nvPr>
        </p:nvSpPr>
        <p:spPr>
          <a:xfrm>
            <a:off x="6803978" y="5243184"/>
            <a:ext cx="4945711" cy="1614816"/>
          </a:xfrm>
        </p:spPr>
        <p:txBody>
          <a:bodyPr>
            <a:normAutofit fontScale="62500" lnSpcReduction="20000"/>
          </a:bodyPr>
          <a:lstStyle/>
          <a:p>
            <a:pPr algn="ctr"/>
            <a:r>
              <a:rPr lang="fr-FR" sz="2600" b="1" dirty="0"/>
              <a:t>Elaboré et soumis au </a:t>
            </a:r>
            <a:r>
              <a:rPr lang="fr-FR" sz="2600" b="1" dirty="0" err="1">
                <a:solidFill>
                  <a:srgbClr val="C00000"/>
                </a:solidFill>
                <a:effectLst>
                  <a:outerShdw blurRad="38100" dist="38100" dir="2700000" algn="tl">
                    <a:srgbClr val="000000">
                      <a:alpha val="43137"/>
                    </a:srgbClr>
                  </a:outerShdw>
                </a:effectLst>
              </a:rPr>
              <a:t>MatchMaking</a:t>
            </a:r>
            <a:r>
              <a:rPr lang="fr-FR" sz="2600" b="1" dirty="0">
                <a:solidFill>
                  <a:srgbClr val="C00000"/>
                </a:solidFill>
                <a:effectLst>
                  <a:outerShdw blurRad="38100" dist="38100" dir="2700000" algn="tl">
                    <a:srgbClr val="000000">
                      <a:alpha val="43137"/>
                    </a:srgbClr>
                  </a:outerShdw>
                </a:effectLst>
              </a:rPr>
              <a:t> </a:t>
            </a:r>
            <a:r>
              <a:rPr lang="fr-FR" sz="2600" b="1" dirty="0" err="1">
                <a:solidFill>
                  <a:srgbClr val="C00000"/>
                </a:solidFill>
                <a:effectLst>
                  <a:outerShdw blurRad="38100" dist="38100" dir="2700000" algn="tl">
                    <a:srgbClr val="000000">
                      <a:alpha val="43137"/>
                    </a:srgbClr>
                  </a:outerShdw>
                </a:effectLst>
              </a:rPr>
              <a:t>Mecanism</a:t>
            </a:r>
            <a:r>
              <a:rPr lang="fr-FR" sz="2600" b="1" dirty="0">
                <a:solidFill>
                  <a:srgbClr val="C00000"/>
                </a:solidFill>
                <a:effectLst>
                  <a:outerShdw blurRad="38100" dist="38100" dir="2700000" algn="tl">
                    <a:srgbClr val="000000">
                      <a:alpha val="43137"/>
                    </a:srgbClr>
                  </a:outerShdw>
                </a:effectLst>
              </a:rPr>
              <a:t> </a:t>
            </a:r>
          </a:p>
          <a:p>
            <a:pPr algn="ctr"/>
            <a:r>
              <a:rPr lang="fr-FR" sz="2900" b="1" dirty="0"/>
              <a:t>Par :</a:t>
            </a:r>
          </a:p>
          <a:p>
            <a:pPr algn="ctr"/>
            <a:r>
              <a:rPr lang="fr-FR" sz="2600" b="1" dirty="0"/>
              <a:t>Etat togolais représenté par le </a:t>
            </a:r>
            <a:r>
              <a:rPr lang="fr-FR" sz="2600" b="1" dirty="0">
                <a:solidFill>
                  <a:srgbClr val="C00000"/>
                </a:solidFill>
                <a:effectLst>
                  <a:outerShdw blurRad="38100" dist="38100" dir="2700000" algn="tl">
                    <a:srgbClr val="000000">
                      <a:alpha val="43137"/>
                    </a:srgbClr>
                  </a:outerShdw>
                </a:effectLst>
              </a:rPr>
              <a:t>ministère chargé des forêts </a:t>
            </a:r>
            <a:r>
              <a:rPr lang="fr-FR" sz="2600" b="1" dirty="0"/>
              <a:t>en collaboration avec le réseau des femmes africaines pour la gestion communautaire des forêts </a:t>
            </a:r>
            <a:r>
              <a:rPr lang="fr-FR" sz="2600" b="1" dirty="0">
                <a:solidFill>
                  <a:srgbClr val="C00000"/>
                </a:solidFill>
                <a:effectLst>
                  <a:outerShdw blurRad="38100" dist="38100" dir="2700000" algn="tl">
                    <a:srgbClr val="000000">
                      <a:alpha val="43137"/>
                    </a:srgbClr>
                  </a:outerShdw>
                </a:effectLst>
              </a:rPr>
              <a:t>(REFACOF)</a:t>
            </a:r>
          </a:p>
          <a:p>
            <a:pPr algn="ctr"/>
            <a:endParaRPr lang="fr-FR" sz="2200" b="1" dirty="0">
              <a:solidFill>
                <a:srgbClr val="C00000"/>
              </a:solidFill>
              <a:effectLst>
                <a:outerShdw blurRad="38100" dist="38100" dir="2700000" algn="tl">
                  <a:srgbClr val="000000">
                    <a:alpha val="43137"/>
                  </a:srgbClr>
                </a:outerShdw>
              </a:effectLst>
            </a:endParaRPr>
          </a:p>
          <a:p>
            <a:pPr algn="ctr"/>
            <a:endParaRPr lang="fr-FR" sz="2200" b="1" dirty="0">
              <a:solidFill>
                <a:srgbClr val="C00000"/>
              </a:solidFill>
              <a:effectLst>
                <a:outerShdw blurRad="38100" dist="38100" dir="2700000" algn="tl">
                  <a:srgbClr val="000000">
                    <a:alpha val="43137"/>
                  </a:srgbClr>
                </a:outerShdw>
              </a:effectLst>
            </a:endParaRPr>
          </a:p>
          <a:p>
            <a:pPr algn="ctr"/>
            <a:endParaRPr lang="fr-FR" sz="2200" b="1" dirty="0">
              <a:solidFill>
                <a:srgbClr val="C00000"/>
              </a:solidFill>
              <a:effectLst>
                <a:outerShdw blurRad="38100" dist="38100" dir="2700000" algn="tl">
                  <a:srgbClr val="000000">
                    <a:alpha val="43137"/>
                  </a:srgbClr>
                </a:outerShdw>
              </a:effectLst>
            </a:endParaRPr>
          </a:p>
        </p:txBody>
      </p:sp>
      <p:sp>
        <p:nvSpPr>
          <p:cNvPr id="4" name="ZoneTexte 3">
            <a:extLst>
              <a:ext uri="{FF2B5EF4-FFF2-40B4-BE49-F238E27FC236}">
                <a16:creationId xmlns:a16="http://schemas.microsoft.com/office/drawing/2014/main" id="{6C9F5FCF-63B0-4D25-88FE-04E68963DA44}"/>
              </a:ext>
            </a:extLst>
          </p:cNvPr>
          <p:cNvSpPr txBox="1"/>
          <p:nvPr/>
        </p:nvSpPr>
        <p:spPr>
          <a:xfrm>
            <a:off x="155986" y="60100"/>
            <a:ext cx="11096513" cy="1354217"/>
          </a:xfrm>
          <a:prstGeom prst="rect">
            <a:avLst/>
          </a:prstGeom>
          <a:noFill/>
        </p:spPr>
        <p:txBody>
          <a:bodyPr wrap="square" rtlCol="0">
            <a:spAutoFit/>
          </a:bodyPr>
          <a:lstStyle/>
          <a:p>
            <a:pPr algn="ctr"/>
            <a:r>
              <a:rPr lang="fr-FR" b="1" dirty="0" err="1"/>
              <a:t>Accelerating</a:t>
            </a:r>
            <a:r>
              <a:rPr lang="fr-FR" b="1" dirty="0"/>
              <a:t> </a:t>
            </a:r>
            <a:r>
              <a:rPr lang="fr-FR" b="1" dirty="0" err="1"/>
              <a:t>systémic</a:t>
            </a:r>
            <a:r>
              <a:rPr lang="fr-FR" b="1" dirty="0"/>
              <a:t> change for </a:t>
            </a:r>
            <a:r>
              <a:rPr lang="fr-FR" b="1" dirty="0" err="1"/>
              <a:t>gender</a:t>
            </a:r>
            <a:r>
              <a:rPr lang="fr-FR" b="1" dirty="0"/>
              <a:t> </a:t>
            </a:r>
            <a:r>
              <a:rPr lang="fr-FR" b="1" dirty="0" err="1"/>
              <a:t>equality</a:t>
            </a:r>
            <a:r>
              <a:rPr lang="fr-FR" b="1" dirty="0"/>
              <a:t> and </a:t>
            </a:r>
            <a:r>
              <a:rPr lang="fr-FR" b="1" dirty="0" err="1"/>
              <a:t>biodiversity</a:t>
            </a:r>
            <a:r>
              <a:rPr lang="fr-FR" b="1" dirty="0"/>
              <a:t> </a:t>
            </a:r>
          </a:p>
          <a:p>
            <a:pPr algn="ctr"/>
            <a:r>
              <a:rPr lang="fr-FR" b="1" dirty="0"/>
              <a:t>conservation </a:t>
            </a:r>
            <a:r>
              <a:rPr lang="fr-FR" b="1" dirty="0" err="1"/>
              <a:t>through</a:t>
            </a:r>
            <a:r>
              <a:rPr lang="fr-FR" b="1" dirty="0"/>
              <a:t> </a:t>
            </a:r>
            <a:r>
              <a:rPr lang="fr-FR" b="1" dirty="0" err="1"/>
              <a:t>NBSAPs</a:t>
            </a:r>
            <a:endParaRPr lang="fr-FR" b="1" dirty="0"/>
          </a:p>
          <a:p>
            <a:pPr algn="ctr"/>
            <a:r>
              <a:rPr lang="fr-FR" b="1" dirty="0"/>
              <a:t> </a:t>
            </a:r>
          </a:p>
          <a:p>
            <a:pPr algn="ctr"/>
            <a:r>
              <a:rPr lang="fr-FR" sz="1400" b="1" i="1" dirty="0"/>
              <a:t>Global </a:t>
            </a:r>
            <a:r>
              <a:rPr lang="fr-FR" sz="1400" b="1" i="1" dirty="0" err="1"/>
              <a:t>learning</a:t>
            </a:r>
            <a:r>
              <a:rPr lang="fr-FR" sz="1400" b="1" i="1" dirty="0"/>
              <a:t> and close-out Workshop</a:t>
            </a:r>
          </a:p>
          <a:p>
            <a:pPr algn="ctr"/>
            <a:r>
              <a:rPr lang="fr-FR" sz="1400" b="1" i="1" dirty="0" err="1"/>
              <a:t>Bangkok,Thailand</a:t>
            </a:r>
            <a:r>
              <a:rPr lang="fr-FR" sz="1400" b="1" i="1" dirty="0"/>
              <a:t> /15th – 19 </a:t>
            </a:r>
            <a:r>
              <a:rPr lang="fr-FR" sz="1400" b="1" i="1" dirty="0" err="1"/>
              <a:t>june</a:t>
            </a:r>
            <a:r>
              <a:rPr lang="fr-FR" sz="1400" b="1" i="1" dirty="0"/>
              <a:t> 2026</a:t>
            </a:r>
            <a:endParaRPr lang="fr-TG" sz="1400" b="1" i="1" dirty="0"/>
          </a:p>
        </p:txBody>
      </p:sp>
    </p:spTree>
    <p:extLst>
      <p:ext uri="{BB962C8B-B14F-4D97-AF65-F5344CB8AC3E}">
        <p14:creationId xmlns:p14="http://schemas.microsoft.com/office/powerpoint/2010/main" val="833785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948331" y="2443187"/>
            <a:ext cx="5528234" cy="4150951"/>
          </a:xfrm>
        </p:spPr>
        <p:txBody>
          <a:bodyPr>
            <a:noAutofit/>
          </a:bodyPr>
          <a:lstStyle/>
          <a:p>
            <a:pPr algn="just"/>
            <a:endParaRPr lang="fr-FR" sz="800" b="1" dirty="0"/>
          </a:p>
          <a:p>
            <a:pPr algn="just"/>
            <a:r>
              <a:rPr lang="fr-FR" sz="2400" b="1" dirty="0">
                <a:latin typeface="Arial" panose="020B0604020202020204" pitchFamily="34" charset="0"/>
                <a:cs typeface="Arial" panose="020B0604020202020204" pitchFamily="34" charset="0"/>
              </a:rPr>
              <a:t>Priorisation</a:t>
            </a:r>
          </a:p>
          <a:p>
            <a:pPr algn="just"/>
            <a:r>
              <a:rPr lang="fr-FR" sz="2400" dirty="0">
                <a:latin typeface="Arial" panose="020B0604020202020204" pitchFamily="34" charset="0"/>
                <a:cs typeface="Arial" panose="020B0604020202020204" pitchFamily="34" charset="0"/>
              </a:rPr>
              <a:t>Priorisation par village et synthèse technique par l’équipe du service technique et REFACOF.</a:t>
            </a:r>
          </a:p>
          <a:p>
            <a:pPr algn="just"/>
            <a:endParaRPr lang="fr-FR" sz="2400" dirty="0">
              <a:latin typeface="Arial" panose="020B0604020202020204" pitchFamily="34" charset="0"/>
              <a:cs typeface="Arial" panose="020B0604020202020204" pitchFamily="34" charset="0"/>
            </a:endParaRPr>
          </a:p>
          <a:p>
            <a:pPr lvl="0" algn="just"/>
            <a:r>
              <a:rPr lang="fr-FR" sz="2400" b="1" dirty="0">
                <a:latin typeface="Arial" panose="020B0604020202020204" pitchFamily="34" charset="0"/>
                <a:cs typeface="Arial" panose="020B0604020202020204" pitchFamily="34" charset="0"/>
              </a:rPr>
              <a:t>Validation</a:t>
            </a:r>
          </a:p>
          <a:p>
            <a:pPr lvl="0" algn="just"/>
            <a:r>
              <a:rPr lang="fr-FR" sz="2400" dirty="0">
                <a:latin typeface="Arial" panose="020B0604020202020204" pitchFamily="34" charset="0"/>
                <a:cs typeface="Arial" panose="020B0604020202020204" pitchFamily="34" charset="0"/>
              </a:rPr>
              <a:t>Validation finale des activités par les bénéficiaires eux-mêmes.</a:t>
            </a:r>
          </a:p>
        </p:txBody>
      </p:sp>
      <p:pic>
        <p:nvPicPr>
          <p:cNvPr id="9" name="Espace réservé pour une 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2327" y="2868706"/>
            <a:ext cx="4008992" cy="2874682"/>
          </a:xfrm>
          <a:prstGeom prst="rect">
            <a:avLst/>
          </a:prstGeom>
        </p:spPr>
      </p:pic>
      <p:sp>
        <p:nvSpPr>
          <p:cNvPr id="6" name="Sous-titre 2">
            <a:extLst>
              <a:ext uri="{FF2B5EF4-FFF2-40B4-BE49-F238E27FC236}">
                <a16:creationId xmlns:a16="http://schemas.microsoft.com/office/drawing/2014/main" id="{C94C49A8-B53F-47D9-A686-FA52AA6F04AB}"/>
              </a:ext>
            </a:extLst>
          </p:cNvPr>
          <p:cNvSpPr txBox="1">
            <a:spLocks/>
          </p:cNvSpPr>
          <p:nvPr/>
        </p:nvSpPr>
        <p:spPr>
          <a:xfrm>
            <a:off x="521200" y="243990"/>
            <a:ext cx="9786731" cy="9285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800" b="1" dirty="0">
                <a:solidFill>
                  <a:srgbClr val="00B050"/>
                </a:solidFill>
                <a:effectLst>
                  <a:outerShdw blurRad="38100" dist="38100" dir="2700000" algn="tl">
                    <a:srgbClr val="000000">
                      <a:alpha val="43137"/>
                    </a:srgbClr>
                  </a:outerShdw>
                </a:effectLst>
              </a:rPr>
              <a:t>Différentes phases de conception </a:t>
            </a:r>
            <a:br>
              <a:rPr lang="fr-FR" sz="2800" b="1" dirty="0">
                <a:solidFill>
                  <a:srgbClr val="00B050"/>
                </a:solidFill>
                <a:effectLst>
                  <a:outerShdw blurRad="38100" dist="38100" dir="2700000" algn="tl">
                    <a:srgbClr val="000000">
                      <a:alpha val="43137"/>
                    </a:srgbClr>
                  </a:outerShdw>
                </a:effectLst>
              </a:rPr>
            </a:br>
            <a:r>
              <a:rPr lang="fr-FR" sz="2800" b="1" dirty="0">
                <a:solidFill>
                  <a:srgbClr val="00B050"/>
                </a:solidFill>
                <a:effectLst>
                  <a:outerShdw blurRad="38100" dist="38100" dir="2700000" algn="tl">
                    <a:srgbClr val="000000">
                      <a:alpha val="43137"/>
                    </a:srgbClr>
                  </a:outerShdw>
                </a:effectLst>
              </a:rPr>
              <a:t>du projet (6)</a:t>
            </a:r>
          </a:p>
          <a:p>
            <a:endParaRPr lang="fr-FR" b="1" dirty="0">
              <a:solidFill>
                <a:srgbClr val="00B050"/>
              </a:solidFill>
              <a:effectLst>
                <a:outerShdw blurRad="38100" dist="38100" dir="2700000" algn="tl">
                  <a:srgbClr val="000000">
                    <a:alpha val="43137"/>
                  </a:srgbClr>
                </a:outerShdw>
              </a:effectLst>
            </a:endParaRPr>
          </a:p>
          <a:p>
            <a:r>
              <a:rPr lang="fr-FR" b="1" dirty="0"/>
              <a:t>Phase 2 : Ciblage et diagnostic terrain : </a:t>
            </a:r>
            <a:r>
              <a:rPr lang="fr-FR" dirty="0"/>
              <a:t>collaboration Institutionnelle (suite)</a:t>
            </a:r>
          </a:p>
        </p:txBody>
      </p:sp>
    </p:spTree>
    <p:extLst>
      <p:ext uri="{BB962C8B-B14F-4D97-AF65-F5344CB8AC3E}">
        <p14:creationId xmlns:p14="http://schemas.microsoft.com/office/powerpoint/2010/main" val="3459103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txBox="1">
            <a:spLocks/>
          </p:cNvSpPr>
          <p:nvPr/>
        </p:nvSpPr>
        <p:spPr>
          <a:xfrm>
            <a:off x="2487536" y="1299317"/>
            <a:ext cx="5623730" cy="58034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FR" b="1" dirty="0"/>
              <a:t>Phase 4 : Maturation et soumission</a:t>
            </a:r>
            <a:endParaRPr lang="fr-FR" dirty="0"/>
          </a:p>
          <a:p>
            <a:pPr algn="just"/>
            <a:endParaRPr lang="fr-FR" dirty="0"/>
          </a:p>
        </p:txBody>
      </p:sp>
      <p:sp>
        <p:nvSpPr>
          <p:cNvPr id="4" name="Espace réservé du texte 3"/>
          <p:cNvSpPr txBox="1">
            <a:spLocks/>
          </p:cNvSpPr>
          <p:nvPr/>
        </p:nvSpPr>
        <p:spPr>
          <a:xfrm>
            <a:off x="1381813" y="1929749"/>
            <a:ext cx="10045199" cy="48516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fr-FR" sz="2400" b="1" dirty="0"/>
              <a:t>Formulation du projet </a:t>
            </a:r>
          </a:p>
          <a:p>
            <a:pPr marL="0" lvl="0" indent="0" algn="just">
              <a:buNone/>
            </a:pPr>
            <a:r>
              <a:rPr lang="fr-FR" sz="2400" dirty="0"/>
              <a:t>Document rédigé conjointement par le Ministère et le REFACOF, sur la base des activités validées par les bénéficiaires et sous la supervision directe du Point focal national de la SPANB.</a:t>
            </a:r>
          </a:p>
          <a:p>
            <a:pPr algn="just"/>
            <a:r>
              <a:rPr lang="fr-FR" sz="2400" b="1" dirty="0"/>
              <a:t>Accompagnement de l’équipe de </a:t>
            </a:r>
            <a:r>
              <a:rPr lang="fr-FR" sz="2400" b="1" i="1" dirty="0"/>
              <a:t>NBSAP Accelerator Partnership</a:t>
            </a:r>
            <a:r>
              <a:rPr lang="fr-FR" sz="2400" b="1" dirty="0"/>
              <a:t> </a:t>
            </a:r>
          </a:p>
          <a:p>
            <a:pPr marL="0" indent="0" algn="just">
              <a:buNone/>
            </a:pPr>
            <a:r>
              <a:rPr lang="fr-FR" sz="2400" dirty="0"/>
              <a:t>L'équipe du </a:t>
            </a:r>
            <a:r>
              <a:rPr lang="fr-FR" sz="2400" i="1" dirty="0"/>
              <a:t>NBSAP Accelerator Partnership</a:t>
            </a:r>
            <a:r>
              <a:rPr lang="fr-FR" sz="2400" dirty="0"/>
              <a:t>, représentée principalement par Mesdames Blanche Gomez et Waltraud </a:t>
            </a:r>
            <a:r>
              <a:rPr lang="fr-FR" sz="2400" dirty="0" err="1"/>
              <a:t>Ederer</a:t>
            </a:r>
            <a:r>
              <a:rPr lang="fr-FR" sz="2400" dirty="0"/>
              <a:t>, a activement soutenu le processus à travers plusieurs sessions de pitch et d'ajustements en ligne. L'expertise substantielle de ces deux spécialistes a grandement contribué à la structuration et à la finalisation du document de projet.</a:t>
            </a:r>
          </a:p>
        </p:txBody>
      </p:sp>
      <p:sp>
        <p:nvSpPr>
          <p:cNvPr id="5" name="Sous-titre 2">
            <a:extLst>
              <a:ext uri="{FF2B5EF4-FFF2-40B4-BE49-F238E27FC236}">
                <a16:creationId xmlns:a16="http://schemas.microsoft.com/office/drawing/2014/main" id="{099C8241-14BE-4D20-B168-700E2304C7E9}"/>
              </a:ext>
            </a:extLst>
          </p:cNvPr>
          <p:cNvSpPr txBox="1">
            <a:spLocks/>
          </p:cNvSpPr>
          <p:nvPr/>
        </p:nvSpPr>
        <p:spPr>
          <a:xfrm>
            <a:off x="521200" y="243990"/>
            <a:ext cx="9786731" cy="9285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800" b="1" dirty="0">
                <a:solidFill>
                  <a:srgbClr val="00B050"/>
                </a:solidFill>
                <a:effectLst>
                  <a:outerShdw blurRad="38100" dist="38100" dir="2700000" algn="tl">
                    <a:srgbClr val="000000">
                      <a:alpha val="43137"/>
                    </a:srgbClr>
                  </a:outerShdw>
                </a:effectLst>
              </a:rPr>
              <a:t>Différentes phases de conception </a:t>
            </a:r>
            <a:br>
              <a:rPr lang="fr-FR" sz="2800" b="1" dirty="0">
                <a:solidFill>
                  <a:srgbClr val="00B050"/>
                </a:solidFill>
                <a:effectLst>
                  <a:outerShdw blurRad="38100" dist="38100" dir="2700000" algn="tl">
                    <a:srgbClr val="000000">
                      <a:alpha val="43137"/>
                    </a:srgbClr>
                  </a:outerShdw>
                </a:effectLst>
              </a:rPr>
            </a:br>
            <a:r>
              <a:rPr lang="fr-FR" sz="2800" b="1" dirty="0">
                <a:solidFill>
                  <a:srgbClr val="00B050"/>
                </a:solidFill>
                <a:effectLst>
                  <a:outerShdw blurRad="38100" dist="38100" dir="2700000" algn="tl">
                    <a:srgbClr val="000000">
                      <a:alpha val="43137"/>
                    </a:srgbClr>
                  </a:outerShdw>
                </a:effectLst>
              </a:rPr>
              <a:t>du projet (7)</a:t>
            </a:r>
          </a:p>
        </p:txBody>
      </p:sp>
    </p:spTree>
    <p:extLst>
      <p:ext uri="{BB962C8B-B14F-4D97-AF65-F5344CB8AC3E}">
        <p14:creationId xmlns:p14="http://schemas.microsoft.com/office/powerpoint/2010/main" val="210186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txBox="1">
            <a:spLocks/>
          </p:cNvSpPr>
          <p:nvPr/>
        </p:nvSpPr>
        <p:spPr>
          <a:xfrm>
            <a:off x="1228218" y="1560378"/>
            <a:ext cx="8476090" cy="58034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FR" b="1" dirty="0"/>
              <a:t>Phase 4 : Maturation et soumission</a:t>
            </a:r>
            <a:endParaRPr lang="fr-FR" dirty="0"/>
          </a:p>
          <a:p>
            <a:pPr algn="just"/>
            <a:endParaRPr lang="fr-FR" dirty="0"/>
          </a:p>
        </p:txBody>
      </p:sp>
      <p:sp>
        <p:nvSpPr>
          <p:cNvPr id="4" name="Espace réservé du texte 3"/>
          <p:cNvSpPr txBox="1">
            <a:spLocks/>
          </p:cNvSpPr>
          <p:nvPr/>
        </p:nvSpPr>
        <p:spPr>
          <a:xfrm>
            <a:off x="1619624" y="2330824"/>
            <a:ext cx="8133858" cy="47899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fr-FR" b="1" dirty="0"/>
              <a:t>   Processus de soumission </a:t>
            </a:r>
          </a:p>
          <a:p>
            <a:pPr marL="0" lvl="0" indent="0" algn="just">
              <a:buNone/>
            </a:pPr>
            <a:r>
              <a:rPr lang="fr-FR" dirty="0"/>
              <a:t>Le projet a été initialement soumis au </a:t>
            </a:r>
            <a:r>
              <a:rPr lang="fr-FR" i="1" dirty="0" err="1"/>
              <a:t>Matchmaking</a:t>
            </a:r>
            <a:r>
              <a:rPr lang="fr-FR" i="1" dirty="0"/>
              <a:t> </a:t>
            </a:r>
            <a:r>
              <a:rPr lang="fr-FR" i="1" dirty="0" err="1"/>
              <a:t>Mechanism</a:t>
            </a:r>
            <a:r>
              <a:rPr lang="fr-FR" dirty="0"/>
              <a:t> (MMM) le </a:t>
            </a:r>
            <a:r>
              <a:rPr lang="fr-FR" dirty="0">
                <a:solidFill>
                  <a:srgbClr val="C00000"/>
                </a:solidFill>
              </a:rPr>
              <a:t>30 avril 2026</a:t>
            </a:r>
            <a:r>
              <a:rPr lang="fr-FR" dirty="0"/>
              <a:t>. </a:t>
            </a:r>
          </a:p>
          <a:p>
            <a:pPr marL="0" lvl="0" indent="0" algn="just">
              <a:buNone/>
            </a:pPr>
            <a:endParaRPr lang="fr-FR" dirty="0"/>
          </a:p>
          <a:p>
            <a:pPr marL="0" lvl="0" indent="0" algn="just">
              <a:buNone/>
            </a:pPr>
            <a:r>
              <a:rPr lang="fr-FR" dirty="0"/>
              <a:t>À la suite de son examen, le document a été retourné pour des ajustements techniques. Le document final a été, par la suite, définitivement soumis.</a:t>
            </a:r>
            <a:endParaRPr lang="fr-FR" sz="2400" dirty="0"/>
          </a:p>
          <a:p>
            <a:pPr algn="just"/>
            <a:endParaRPr lang="fr-FR" sz="2400" dirty="0"/>
          </a:p>
        </p:txBody>
      </p:sp>
      <p:sp>
        <p:nvSpPr>
          <p:cNvPr id="5" name="Sous-titre 2">
            <a:extLst>
              <a:ext uri="{FF2B5EF4-FFF2-40B4-BE49-F238E27FC236}">
                <a16:creationId xmlns:a16="http://schemas.microsoft.com/office/drawing/2014/main" id="{1CD8D2CB-C12C-4043-AD6E-3DE841B21CC3}"/>
              </a:ext>
            </a:extLst>
          </p:cNvPr>
          <p:cNvSpPr txBox="1">
            <a:spLocks/>
          </p:cNvSpPr>
          <p:nvPr/>
        </p:nvSpPr>
        <p:spPr>
          <a:xfrm>
            <a:off x="521200" y="243990"/>
            <a:ext cx="9786731" cy="9285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800" b="1" dirty="0">
                <a:solidFill>
                  <a:srgbClr val="00B050"/>
                </a:solidFill>
                <a:effectLst>
                  <a:outerShdw blurRad="38100" dist="38100" dir="2700000" algn="tl">
                    <a:srgbClr val="000000">
                      <a:alpha val="43137"/>
                    </a:srgbClr>
                  </a:outerShdw>
                </a:effectLst>
              </a:rPr>
              <a:t>Différentes phases de conception </a:t>
            </a:r>
            <a:br>
              <a:rPr lang="fr-FR" sz="2800" b="1" dirty="0">
                <a:solidFill>
                  <a:srgbClr val="00B050"/>
                </a:solidFill>
                <a:effectLst>
                  <a:outerShdw blurRad="38100" dist="38100" dir="2700000" algn="tl">
                    <a:srgbClr val="000000">
                      <a:alpha val="43137"/>
                    </a:srgbClr>
                  </a:outerShdw>
                </a:effectLst>
              </a:rPr>
            </a:br>
            <a:r>
              <a:rPr lang="fr-FR" sz="2800" b="1" dirty="0">
                <a:solidFill>
                  <a:srgbClr val="00B050"/>
                </a:solidFill>
                <a:effectLst>
                  <a:outerShdw blurRad="38100" dist="38100" dir="2700000" algn="tl">
                    <a:srgbClr val="000000">
                      <a:alpha val="43137"/>
                    </a:srgbClr>
                  </a:outerShdw>
                </a:effectLst>
              </a:rPr>
              <a:t>du projet (4)</a:t>
            </a:r>
          </a:p>
          <a:p>
            <a:endParaRPr lang="fr-FR"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46542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3027" y="508883"/>
            <a:ext cx="10515600" cy="4436828"/>
          </a:xfrm>
        </p:spPr>
        <p:txBody>
          <a:bodyPr>
            <a:normAutofit fontScale="90000"/>
          </a:bodyPr>
          <a:lstStyle/>
          <a:p>
            <a:pPr algn="just"/>
            <a:r>
              <a:rPr lang="fr-FR" sz="5400" b="1" dirty="0"/>
              <a:t>Perspectives</a:t>
            </a:r>
            <a:br>
              <a:rPr lang="fr-FR" sz="5400" b="1" dirty="0"/>
            </a:br>
            <a:r>
              <a:rPr lang="fr-FR" sz="5400" b="1" dirty="0"/>
              <a:t> </a:t>
            </a:r>
            <a:br>
              <a:rPr lang="fr-FR" sz="5400" b="1" dirty="0"/>
            </a:br>
            <a:r>
              <a:rPr lang="fr-FR" sz="5400" dirty="0"/>
              <a:t>Le Togo est actuellement dans l'attente de l'alignement d'un partenaire financier pour accompagner la mise en œuvre effective de ce projet</a:t>
            </a:r>
          </a:p>
        </p:txBody>
      </p:sp>
    </p:spTree>
    <p:extLst>
      <p:ext uri="{BB962C8B-B14F-4D97-AF65-F5344CB8AC3E}">
        <p14:creationId xmlns:p14="http://schemas.microsoft.com/office/powerpoint/2010/main" val="3104093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565505">
            <a:off x="3023684" y="2343399"/>
            <a:ext cx="6144631" cy="1901931"/>
          </a:xfrm>
          <a:prstGeom prst="rect">
            <a:avLst/>
          </a:prstGeom>
          <a:noFill/>
        </p:spPr>
        <p:txBody>
          <a:bodyPr wrap="none" lIns="91440" tIns="45720" rIns="91440" bIns="45720">
            <a:spAutoFit/>
          </a:bodyPr>
          <a:lstStyle/>
          <a:p>
            <a:pPr algn="ctr">
              <a:lnSpc>
                <a:spcPct val="107000"/>
              </a:lnSpc>
              <a:spcAft>
                <a:spcPts val="800"/>
              </a:spcAft>
            </a:pPr>
            <a:r>
              <a:rPr lang="fr-FR"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Merci pour votre </a:t>
            </a:r>
          </a:p>
          <a:p>
            <a:pPr algn="ctr">
              <a:lnSpc>
                <a:spcPct val="107000"/>
              </a:lnSpc>
              <a:spcAft>
                <a:spcPts val="800"/>
              </a:spcAft>
            </a:pPr>
            <a:r>
              <a:rPr lang="fr-FR"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aimable attention</a:t>
            </a:r>
          </a:p>
        </p:txBody>
      </p:sp>
    </p:spTree>
    <p:extLst>
      <p:ext uri="{BB962C8B-B14F-4D97-AF65-F5344CB8AC3E}">
        <p14:creationId xmlns:p14="http://schemas.microsoft.com/office/powerpoint/2010/main" val="146621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42778" y="425093"/>
            <a:ext cx="4910535" cy="811100"/>
          </a:xfrm>
        </p:spPr>
        <p:txBody>
          <a:bodyPr/>
          <a:lstStyle/>
          <a:p>
            <a:r>
              <a:rPr lang="fr-FR" b="1" dirty="0">
                <a:solidFill>
                  <a:srgbClr val="00B050"/>
                </a:solidFill>
                <a:effectLst>
                  <a:outerShdw blurRad="38100" dist="38100" dir="2700000" algn="tl">
                    <a:srgbClr val="000000">
                      <a:alpha val="43137"/>
                    </a:srgbClr>
                  </a:outerShdw>
                </a:effectLst>
              </a:rPr>
              <a:t>Objectifs du projet</a:t>
            </a:r>
          </a:p>
        </p:txBody>
      </p:sp>
      <p:sp>
        <p:nvSpPr>
          <p:cNvPr id="3" name="Espace réservé du contenu 2"/>
          <p:cNvSpPr>
            <a:spLocks noGrp="1"/>
          </p:cNvSpPr>
          <p:nvPr>
            <p:ph sz="half" idx="1"/>
          </p:nvPr>
        </p:nvSpPr>
        <p:spPr>
          <a:xfrm>
            <a:off x="1290918" y="1701978"/>
            <a:ext cx="4002857" cy="3454041"/>
          </a:xfrm>
        </p:spPr>
        <p:txBody>
          <a:bodyPr>
            <a:normAutofit lnSpcReduction="10000"/>
          </a:bodyPr>
          <a:lstStyle/>
          <a:p>
            <a:pPr>
              <a:buFont typeface="Wingdings" panose="05000000000000000000" pitchFamily="2" charset="2"/>
              <a:buChar char="v"/>
            </a:pPr>
            <a:r>
              <a:rPr lang="fr-FR" sz="2400" b="1" u="sng" dirty="0"/>
              <a:t>Objectif général</a:t>
            </a:r>
          </a:p>
          <a:p>
            <a:pPr marL="0" indent="0" algn="just">
              <a:buNone/>
            </a:pPr>
            <a:r>
              <a:rPr lang="fr-FR" sz="2200" dirty="0">
                <a:latin typeface="Arial" panose="020B0604020202020204" pitchFamily="34" charset="0"/>
                <a:cs typeface="Arial" panose="020B0604020202020204" pitchFamily="34" charset="0"/>
              </a:rPr>
              <a:t>Restaurer durablement l'intégrité écologique de la forêt galerie de la rivière </a:t>
            </a:r>
            <a:r>
              <a:rPr lang="fr-FR" sz="2200" dirty="0" err="1">
                <a:latin typeface="Arial" panose="020B0604020202020204" pitchFamily="34" charset="0"/>
                <a:cs typeface="Arial" panose="020B0604020202020204" pitchFamily="34" charset="0"/>
              </a:rPr>
              <a:t>Kpelou</a:t>
            </a:r>
            <a:r>
              <a:rPr lang="fr-FR" sz="2200" dirty="0">
                <a:latin typeface="Arial" panose="020B0604020202020204" pitchFamily="34" charset="0"/>
                <a:cs typeface="Arial" panose="020B0604020202020204" pitchFamily="34" charset="0"/>
              </a:rPr>
              <a:t> afin de renforcer la résilience climatique et d'améliorer les conditions de vie des femmes et des petits exploitants agricoles dans la </a:t>
            </a:r>
            <a:r>
              <a:rPr lang="fr-FR" sz="2200" dirty="0" err="1">
                <a:latin typeface="Arial" panose="020B0604020202020204" pitchFamily="34" charset="0"/>
                <a:cs typeface="Arial" panose="020B0604020202020204" pitchFamily="34" charset="0"/>
              </a:rPr>
              <a:t>Kozah</a:t>
            </a:r>
            <a:endParaRPr lang="fr-FR" sz="2200" dirty="0">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5794630" y="1674149"/>
            <a:ext cx="5834387" cy="3898312"/>
          </a:xfrm>
        </p:spPr>
        <p:txBody>
          <a:bodyPr>
            <a:normAutofit lnSpcReduction="10000"/>
          </a:bodyPr>
          <a:lstStyle/>
          <a:p>
            <a:pPr>
              <a:buFont typeface="Wingdings" panose="05000000000000000000" pitchFamily="2" charset="2"/>
              <a:buChar char="v"/>
            </a:pPr>
            <a:r>
              <a:rPr lang="fr-FR" sz="2400" b="1" u="sng" dirty="0"/>
              <a:t>Objectifs spécifiques</a:t>
            </a:r>
          </a:p>
          <a:p>
            <a:pPr lvl="0" algn="just"/>
            <a:r>
              <a:rPr lang="fr-FR" sz="2200" dirty="0">
                <a:latin typeface="Arial" panose="020B0604020202020204" pitchFamily="34" charset="0"/>
                <a:cs typeface="Arial" panose="020B0604020202020204" pitchFamily="34" charset="0"/>
              </a:rPr>
              <a:t>Restaurer </a:t>
            </a:r>
            <a:r>
              <a:rPr lang="fr-FR" sz="2200" dirty="0">
                <a:solidFill>
                  <a:srgbClr val="C00000"/>
                </a:solidFill>
                <a:latin typeface="Arial" panose="020B0604020202020204" pitchFamily="34" charset="0"/>
                <a:cs typeface="Arial" panose="020B0604020202020204" pitchFamily="34" charset="0"/>
              </a:rPr>
              <a:t>95 hectares </a:t>
            </a:r>
            <a:r>
              <a:rPr lang="fr-FR" sz="2200" dirty="0">
                <a:latin typeface="Arial" panose="020B0604020202020204" pitchFamily="34" charset="0"/>
                <a:cs typeface="Arial" panose="020B0604020202020204" pitchFamily="34" charset="0"/>
              </a:rPr>
              <a:t>de zones dégradées le long de la rivière </a:t>
            </a:r>
            <a:r>
              <a:rPr lang="fr-FR" sz="2200" dirty="0" err="1">
                <a:latin typeface="Arial" panose="020B0604020202020204" pitchFamily="34" charset="0"/>
                <a:cs typeface="Arial" panose="020B0604020202020204" pitchFamily="34" charset="0"/>
              </a:rPr>
              <a:t>Kpelou</a:t>
            </a:r>
            <a:r>
              <a:rPr lang="fr-FR" sz="2200" dirty="0">
                <a:latin typeface="Arial" panose="020B0604020202020204" pitchFamily="34" charset="0"/>
                <a:cs typeface="Arial" panose="020B0604020202020204" pitchFamily="34" charset="0"/>
              </a:rPr>
              <a:t>.</a:t>
            </a:r>
          </a:p>
          <a:p>
            <a:pPr lvl="0" algn="just"/>
            <a:r>
              <a:rPr lang="fr-FR" sz="2200" dirty="0">
                <a:latin typeface="Arial" panose="020B0604020202020204" pitchFamily="34" charset="0"/>
                <a:cs typeface="Arial" panose="020B0604020202020204" pitchFamily="34" charset="0"/>
              </a:rPr>
              <a:t>Développer des activités génératrices de revenus (AGR) dans les chaînes de valeur durables pour les femmes et petits agriculteurs.</a:t>
            </a:r>
          </a:p>
          <a:p>
            <a:pPr lvl="0" algn="just"/>
            <a:r>
              <a:rPr lang="fr-FR" sz="2200" dirty="0">
                <a:latin typeface="Arial" panose="020B0604020202020204" pitchFamily="34" charset="0"/>
                <a:cs typeface="Arial" panose="020B0604020202020204" pitchFamily="34" charset="0"/>
              </a:rPr>
              <a:t>Assurer la pérennité du projet par une gestion inclusive, équitable et sensible au genre de la biodiversité.</a:t>
            </a:r>
          </a:p>
          <a:p>
            <a:pPr>
              <a:buFont typeface="Wingdings" panose="05000000000000000000" pitchFamily="2" charset="2"/>
              <a:buChar char="§"/>
            </a:pPr>
            <a:endParaRPr lang="fr-FR" dirty="0"/>
          </a:p>
        </p:txBody>
      </p:sp>
    </p:spTree>
    <p:extLst>
      <p:ext uri="{BB962C8B-B14F-4D97-AF65-F5344CB8AC3E}">
        <p14:creationId xmlns:p14="http://schemas.microsoft.com/office/powerpoint/2010/main" val="3501379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08098" y="883823"/>
            <a:ext cx="9144000" cy="1088100"/>
          </a:xfrm>
        </p:spPr>
        <p:txBody>
          <a:bodyPr/>
          <a:lstStyle/>
          <a:p>
            <a:pPr algn="ctr"/>
            <a:r>
              <a:rPr lang="fr-FR" b="1" dirty="0">
                <a:solidFill>
                  <a:srgbClr val="00B050"/>
                </a:solidFill>
                <a:effectLst>
                  <a:outerShdw blurRad="38100" dist="38100" dir="2700000" algn="tl">
                    <a:srgbClr val="000000">
                      <a:alpha val="43137"/>
                    </a:srgbClr>
                  </a:outerShdw>
                </a:effectLst>
              </a:rPr>
              <a:t>Effets recherchés</a:t>
            </a:r>
          </a:p>
        </p:txBody>
      </p:sp>
      <p:sp>
        <p:nvSpPr>
          <p:cNvPr id="3" name="Sous-titre 2"/>
          <p:cNvSpPr>
            <a:spLocks noGrp="1"/>
          </p:cNvSpPr>
          <p:nvPr>
            <p:ph type="subTitle" idx="1"/>
          </p:nvPr>
        </p:nvSpPr>
        <p:spPr>
          <a:xfrm>
            <a:off x="2422496" y="2441147"/>
            <a:ext cx="7445073" cy="2091096"/>
          </a:xfrm>
        </p:spPr>
        <p:txBody>
          <a:bodyPr>
            <a:normAutofit/>
          </a:bodyPr>
          <a:lstStyle/>
          <a:p>
            <a:pPr marL="342900" lvl="0" indent="-342900" algn="just">
              <a:buFont typeface="Wingdings" panose="05000000000000000000" pitchFamily="2" charset="2"/>
              <a:buChar char="§"/>
            </a:pPr>
            <a:r>
              <a:rPr lang="en-GB" sz="2400" dirty="0">
                <a:latin typeface="Arial" panose="020B0604020202020204" pitchFamily="34" charset="0"/>
                <a:cs typeface="Arial" panose="020B0604020202020204" pitchFamily="34" charset="0"/>
              </a:rPr>
              <a:t>Restauration avec des solutions durables </a:t>
            </a:r>
            <a:endParaRPr lang="fr-FR" sz="2400" dirty="0">
              <a:latin typeface="Arial" panose="020B0604020202020204" pitchFamily="34" charset="0"/>
              <a:cs typeface="Arial" panose="020B0604020202020204" pitchFamily="34" charset="0"/>
            </a:endParaRPr>
          </a:p>
          <a:p>
            <a:pPr marL="342900" lvl="0" indent="-342900" algn="just">
              <a:buFont typeface="Wingdings" panose="05000000000000000000" pitchFamily="2" charset="2"/>
              <a:buChar char="§"/>
            </a:pPr>
            <a:r>
              <a:rPr lang="fr-FR" sz="2400" dirty="0">
                <a:latin typeface="Arial" panose="020B0604020202020204" pitchFamily="34" charset="0"/>
                <a:cs typeface="Arial" panose="020B0604020202020204" pitchFamily="34" charset="0"/>
              </a:rPr>
              <a:t>Résilience climatique des communautés et des écosystèmes</a:t>
            </a:r>
          </a:p>
          <a:p>
            <a:pPr marL="342900" lvl="0" indent="-342900" algn="just">
              <a:buFont typeface="Wingdings" panose="05000000000000000000" pitchFamily="2" charset="2"/>
              <a:buChar char="§"/>
            </a:pPr>
            <a:r>
              <a:rPr lang="fr-FR" sz="2400" dirty="0">
                <a:latin typeface="Arial" panose="020B0604020202020204" pitchFamily="34" charset="0"/>
                <a:cs typeface="Arial" panose="020B0604020202020204" pitchFamily="34" charset="0"/>
              </a:rPr>
              <a:t>Autonomisation des femmes</a:t>
            </a:r>
            <a:r>
              <a:rPr lang="en-GB" sz="2400" dirty="0">
                <a:latin typeface="Arial" panose="020B0604020202020204" pitchFamily="34" charset="0"/>
                <a:cs typeface="Arial" panose="020B0604020202020204" pitchFamily="34" charset="0"/>
              </a:rPr>
              <a:t>.</a:t>
            </a: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9698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14879" y="437826"/>
            <a:ext cx="8911687" cy="939153"/>
          </a:xfrm>
        </p:spPr>
        <p:txBody>
          <a:bodyPr>
            <a:normAutofit fontScale="90000"/>
          </a:bodyPr>
          <a:lstStyle/>
          <a:p>
            <a:pPr algn="ctr"/>
            <a:r>
              <a:rPr lang="fr-FR" sz="3200" b="1" dirty="0">
                <a:solidFill>
                  <a:srgbClr val="00B050"/>
                </a:solidFill>
                <a:effectLst>
                  <a:outerShdw blurRad="38100" dist="38100" dir="2700000" algn="tl">
                    <a:srgbClr val="000000">
                      <a:alpha val="43137"/>
                    </a:srgbClr>
                  </a:outerShdw>
                </a:effectLst>
              </a:rPr>
              <a:t>Alignement avec SPANB du Togo </a:t>
            </a:r>
            <a:br>
              <a:rPr lang="fr-FR" sz="3200" b="1" dirty="0">
                <a:solidFill>
                  <a:srgbClr val="00B050"/>
                </a:solidFill>
                <a:effectLst>
                  <a:outerShdw blurRad="38100" dist="38100" dir="2700000" algn="tl">
                    <a:srgbClr val="000000">
                      <a:alpha val="43137"/>
                    </a:srgbClr>
                  </a:outerShdw>
                </a:effectLst>
              </a:rPr>
            </a:br>
            <a:r>
              <a:rPr lang="fr-FR" sz="3200" b="1" dirty="0">
                <a:solidFill>
                  <a:srgbClr val="00B050"/>
                </a:solidFill>
                <a:effectLst>
                  <a:outerShdw blurRad="38100" dist="38100" dir="2700000" algn="tl">
                    <a:srgbClr val="000000">
                      <a:alpha val="43137"/>
                    </a:srgbClr>
                  </a:outerShdw>
                </a:effectLst>
              </a:rPr>
              <a:t>et CMB</a:t>
            </a:r>
            <a:endParaRPr lang="fr-FR" sz="3200" dirty="0">
              <a:solidFill>
                <a:srgbClr val="00B050"/>
              </a:solidFill>
              <a:effectLst>
                <a:outerShdw blurRad="38100" dist="38100" dir="2700000" algn="tl">
                  <a:srgbClr val="000000">
                    <a:alpha val="43137"/>
                  </a:srgbClr>
                </a:outerShdw>
              </a:effectLst>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870744638"/>
              </p:ext>
            </p:extLst>
          </p:nvPr>
        </p:nvGraphicFramePr>
        <p:xfrm>
          <a:off x="1942777" y="1826794"/>
          <a:ext cx="8767481" cy="4289807"/>
        </p:xfrm>
        <a:graphic>
          <a:graphicData uri="http://schemas.openxmlformats.org/drawingml/2006/table">
            <a:tbl>
              <a:tblPr firstRow="1" bandRow="1">
                <a:tableStyleId>{5C22544A-7EE6-4342-B048-85BDC9FD1C3A}</a:tableStyleId>
              </a:tblPr>
              <a:tblGrid>
                <a:gridCol w="2119257">
                  <a:extLst>
                    <a:ext uri="{9D8B030D-6E8A-4147-A177-3AD203B41FA5}">
                      <a16:colId xmlns:a16="http://schemas.microsoft.com/office/drawing/2014/main" val="1279187001"/>
                    </a:ext>
                  </a:extLst>
                </a:gridCol>
                <a:gridCol w="3297219">
                  <a:extLst>
                    <a:ext uri="{9D8B030D-6E8A-4147-A177-3AD203B41FA5}">
                      <a16:colId xmlns:a16="http://schemas.microsoft.com/office/drawing/2014/main" val="2776262721"/>
                    </a:ext>
                  </a:extLst>
                </a:gridCol>
                <a:gridCol w="3351005">
                  <a:extLst>
                    <a:ext uri="{9D8B030D-6E8A-4147-A177-3AD203B41FA5}">
                      <a16:colId xmlns:a16="http://schemas.microsoft.com/office/drawing/2014/main" val="2643561472"/>
                    </a:ext>
                  </a:extLst>
                </a:gridCol>
              </a:tblGrid>
              <a:tr h="370840">
                <a:tc>
                  <a:txBody>
                    <a:bodyPr/>
                    <a:lstStyle/>
                    <a:p>
                      <a:pPr algn="ctr">
                        <a:lnSpc>
                          <a:spcPct val="107000"/>
                        </a:lnSpc>
                        <a:spcAft>
                          <a:spcPts val="0"/>
                        </a:spcAft>
                      </a:pPr>
                      <a:r>
                        <a:rPr lang="fr-FR" sz="2800" b="1" dirty="0">
                          <a:effectLst/>
                          <a:latin typeface="Times New Roman" panose="02020603050405020304" pitchFamily="18" charset="0"/>
                          <a:ea typeface="Roboto"/>
                          <a:cs typeface="Times New Roman" panose="02020603050405020304" pitchFamily="18" charset="0"/>
                        </a:rPr>
                        <a:t>Critère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2800" b="1" dirty="0">
                          <a:effectLst/>
                          <a:latin typeface="Times New Roman" panose="02020603050405020304" pitchFamily="18" charset="0"/>
                          <a:ea typeface="Roboto"/>
                          <a:cs typeface="Times New Roman" panose="02020603050405020304" pitchFamily="18" charset="0"/>
                        </a:rPr>
                        <a:t>Descriptif</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2800" b="1" dirty="0">
                          <a:effectLst/>
                          <a:latin typeface="Times New Roman" panose="02020603050405020304" pitchFamily="18" charset="0"/>
                          <a:ea typeface="Roboto"/>
                          <a:cs typeface="Times New Roman" panose="02020603050405020304" pitchFamily="18" charset="0"/>
                        </a:rPr>
                        <a:t>Cibles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3825322"/>
                  </a:ext>
                </a:extLst>
              </a:tr>
              <a:tr h="370840">
                <a:tc>
                  <a:txBody>
                    <a:bodyPr/>
                    <a:lstStyle/>
                    <a:p>
                      <a:pPr algn="just">
                        <a:lnSpc>
                          <a:spcPct val="107000"/>
                        </a:lnSpc>
                        <a:spcAft>
                          <a:spcPts val="0"/>
                        </a:spcAft>
                      </a:pPr>
                      <a:r>
                        <a:rPr lang="fr-FR" sz="2400" b="1" dirty="0">
                          <a:effectLst/>
                          <a:latin typeface="Times New Roman" panose="02020603050405020304" pitchFamily="18" charset="0"/>
                          <a:ea typeface="Times New Roman" panose="02020603050405020304" pitchFamily="18" charset="0"/>
                          <a:cs typeface="Times New Roman" panose="02020603050405020304" pitchFamily="18" charset="0"/>
                        </a:rPr>
                        <a:t>Zone d'impact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Préfectures de la </a:t>
                      </a:r>
                      <a:r>
                        <a:rPr lang="fr-FR" sz="2400" b="1" dirty="0" err="1">
                          <a:effectLst/>
                          <a:latin typeface="Times New Roman" panose="02020603050405020304" pitchFamily="18" charset="0"/>
                          <a:ea typeface="Times New Roman" panose="02020603050405020304" pitchFamily="18" charset="0"/>
                          <a:cs typeface="Times New Roman" panose="02020603050405020304" pitchFamily="18" charset="0"/>
                        </a:rPr>
                        <a:t>Kozah</a:t>
                      </a: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 et de </a:t>
                      </a:r>
                      <a:r>
                        <a:rPr lang="fr-FR" sz="2400" b="1" dirty="0" err="1">
                          <a:effectLst/>
                          <a:latin typeface="Times New Roman" panose="02020603050405020304" pitchFamily="18" charset="0"/>
                          <a:ea typeface="Times New Roman" panose="02020603050405020304" pitchFamily="18" charset="0"/>
                          <a:cs typeface="Times New Roman" panose="02020603050405020304" pitchFamily="18" charset="0"/>
                        </a:rPr>
                        <a:t>Doufelgou</a:t>
                      </a: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 (13 villages riverains de la rivière)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fr-FR" sz="2400" b="1" dirty="0">
                          <a:effectLst/>
                          <a:latin typeface="Times New Roman" panose="02020603050405020304" pitchFamily="18" charset="0"/>
                          <a:ea typeface="Times New Roman" panose="02020603050405020304" pitchFamily="18" charset="0"/>
                          <a:cs typeface="Times New Roman" panose="02020603050405020304" pitchFamily="18" charset="0"/>
                        </a:rPr>
                        <a:t>Cible 15 (CMB 2 et 4)</a:t>
                      </a: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 : restauration des écosystèmes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74134161"/>
                  </a:ext>
                </a:extLst>
              </a:tr>
              <a:tr h="370840">
                <a:tc>
                  <a:txBody>
                    <a:bodyPr/>
                    <a:lstStyle/>
                    <a:p>
                      <a:pPr algn="just">
                        <a:lnSpc>
                          <a:spcPct val="107000"/>
                        </a:lnSpc>
                        <a:spcAft>
                          <a:spcPts val="0"/>
                        </a:spcAft>
                      </a:pPr>
                      <a:r>
                        <a:rPr lang="fr-FR" sz="2400" b="1">
                          <a:effectLst/>
                          <a:latin typeface="Times New Roman" panose="02020603050405020304" pitchFamily="18" charset="0"/>
                          <a:ea typeface="Times New Roman" panose="02020603050405020304" pitchFamily="18" charset="0"/>
                          <a:cs typeface="Times New Roman" panose="02020603050405020304" pitchFamily="18" charset="0"/>
                        </a:rPr>
                        <a:t>Bénéficiaires</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fr-FR" sz="2400">
                          <a:effectLst/>
                          <a:latin typeface="Times New Roman" panose="02020603050405020304" pitchFamily="18" charset="0"/>
                          <a:ea typeface="Times New Roman" panose="02020603050405020304" pitchFamily="18" charset="0"/>
                          <a:cs typeface="Times New Roman" panose="02020603050405020304" pitchFamily="18" charset="0"/>
                        </a:rPr>
                        <a:t>Femmes et petits exploitants agricoles</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fr-FR" sz="2400" b="1" dirty="0">
                          <a:effectLst/>
                          <a:latin typeface="Times New Roman" panose="02020603050405020304" pitchFamily="18" charset="0"/>
                          <a:ea typeface="Times New Roman" panose="02020603050405020304" pitchFamily="18" charset="0"/>
                          <a:cs typeface="Times New Roman" panose="02020603050405020304" pitchFamily="18" charset="0"/>
                        </a:rPr>
                        <a:t>Cible 19 (CMB 7 et 9)</a:t>
                      </a: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 : bénéfices socio-économiques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8081052"/>
                  </a:ext>
                </a:extLst>
              </a:tr>
              <a:tr h="370840">
                <a:tc>
                  <a:txBody>
                    <a:bodyPr/>
                    <a:lstStyle/>
                    <a:p>
                      <a:pPr algn="just">
                        <a:lnSpc>
                          <a:spcPct val="107000"/>
                        </a:lnSpc>
                        <a:spcAft>
                          <a:spcPts val="0"/>
                        </a:spcAft>
                      </a:pPr>
                      <a:r>
                        <a:rPr lang="fr-FR" sz="2400" b="1">
                          <a:effectLst/>
                          <a:latin typeface="Times New Roman" panose="02020603050405020304" pitchFamily="18" charset="0"/>
                          <a:ea typeface="Times New Roman" panose="02020603050405020304" pitchFamily="18" charset="0"/>
                          <a:cs typeface="Times New Roman" panose="02020603050405020304" pitchFamily="18" charset="0"/>
                        </a:rPr>
                        <a:t>Approche</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fr-FR" sz="2400">
                          <a:effectLst/>
                          <a:latin typeface="Times New Roman" panose="02020603050405020304" pitchFamily="18" charset="0"/>
                          <a:ea typeface="Times New Roman" panose="02020603050405020304" pitchFamily="18" charset="0"/>
                          <a:cs typeface="Times New Roman" panose="02020603050405020304" pitchFamily="18" charset="0"/>
                        </a:rPr>
                        <a:t>Agroforesterie et gouvernance inclusive</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fr-FR" sz="2400" b="1" dirty="0">
                          <a:effectLst/>
                          <a:latin typeface="Times New Roman" panose="02020603050405020304" pitchFamily="18" charset="0"/>
                          <a:ea typeface="Times New Roman" panose="02020603050405020304" pitchFamily="18" charset="0"/>
                          <a:cs typeface="Times New Roman" panose="02020603050405020304" pitchFamily="18" charset="0"/>
                        </a:rPr>
                        <a:t>Cible 20 et 14 (CMB 10, 22 et 23)</a:t>
                      </a: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 : gestion durable et genre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1495964"/>
                  </a:ext>
                </a:extLst>
              </a:tr>
            </a:tbl>
          </a:graphicData>
        </a:graphic>
      </p:graphicFrame>
    </p:spTree>
    <p:extLst>
      <p:ext uri="{BB962C8B-B14F-4D97-AF65-F5344CB8AC3E}">
        <p14:creationId xmlns:p14="http://schemas.microsoft.com/office/powerpoint/2010/main" val="2077374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826691" y="95239"/>
            <a:ext cx="9285497" cy="928315"/>
          </a:xfrm>
        </p:spPr>
        <p:txBody>
          <a:bodyPr>
            <a:noAutofit/>
          </a:bodyPr>
          <a:lstStyle/>
          <a:p>
            <a:pPr algn="ctr"/>
            <a:r>
              <a:rPr lang="fr-FR" sz="3200" b="1" dirty="0">
                <a:solidFill>
                  <a:srgbClr val="00B050"/>
                </a:solidFill>
                <a:effectLst>
                  <a:outerShdw blurRad="38100" dist="38100" dir="2700000" algn="tl">
                    <a:srgbClr val="000000">
                      <a:alpha val="43137"/>
                    </a:srgbClr>
                  </a:outerShdw>
                </a:effectLst>
              </a:rPr>
              <a:t>Différentes phases de conception </a:t>
            </a:r>
            <a:br>
              <a:rPr lang="fr-FR" sz="3200" b="1" dirty="0">
                <a:solidFill>
                  <a:srgbClr val="00B050"/>
                </a:solidFill>
                <a:effectLst>
                  <a:outerShdw blurRad="38100" dist="38100" dir="2700000" algn="tl">
                    <a:srgbClr val="000000">
                      <a:alpha val="43137"/>
                    </a:srgbClr>
                  </a:outerShdw>
                </a:effectLst>
              </a:rPr>
            </a:br>
            <a:r>
              <a:rPr lang="fr-FR" sz="3200" b="1" dirty="0">
                <a:solidFill>
                  <a:srgbClr val="00B050"/>
                </a:solidFill>
                <a:effectLst>
                  <a:outerShdw blurRad="38100" dist="38100" dir="2700000" algn="tl">
                    <a:srgbClr val="000000">
                      <a:alpha val="43137"/>
                    </a:srgbClr>
                  </a:outerShdw>
                </a:effectLst>
              </a:rPr>
              <a:t>du projet (1)</a:t>
            </a:r>
            <a:endParaRPr lang="fr-FR" sz="3200" dirty="0">
              <a:solidFill>
                <a:srgbClr val="00B050"/>
              </a:solidFill>
              <a:effectLst>
                <a:outerShdw blurRad="38100" dist="38100" dir="2700000" algn="tl">
                  <a:srgbClr val="000000">
                    <a:alpha val="43137"/>
                  </a:srgbClr>
                </a:outerShdw>
              </a:effectLst>
            </a:endParaRPr>
          </a:p>
        </p:txBody>
      </p:sp>
      <p:pic>
        <p:nvPicPr>
          <p:cNvPr id="8" name="Espace réservé pour une image  7"/>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841" b="1841"/>
          <a:stretch>
            <a:fillRect/>
          </a:stretch>
        </p:blipFill>
        <p:spPr>
          <a:xfrm>
            <a:off x="8003689" y="2565699"/>
            <a:ext cx="3642817" cy="2835938"/>
          </a:xfrm>
        </p:spPr>
      </p:pic>
      <p:sp>
        <p:nvSpPr>
          <p:cNvPr id="4" name="Espace réservé du texte 3"/>
          <p:cNvSpPr>
            <a:spLocks noGrp="1"/>
          </p:cNvSpPr>
          <p:nvPr>
            <p:ph type="body" sz="half" idx="2"/>
          </p:nvPr>
        </p:nvSpPr>
        <p:spPr>
          <a:xfrm>
            <a:off x="1325422" y="2887013"/>
            <a:ext cx="6434722" cy="3831137"/>
          </a:xfrm>
        </p:spPr>
        <p:txBody>
          <a:bodyPr>
            <a:noAutofit/>
          </a:bodyPr>
          <a:lstStyle/>
          <a:p>
            <a:pPr marL="342900" indent="-342900" algn="just">
              <a:buFont typeface="Wingdings" panose="05000000000000000000" pitchFamily="2" charset="2"/>
              <a:buChar char="§"/>
            </a:pPr>
            <a:r>
              <a:rPr lang="fr-FR" sz="2400" b="1" dirty="0"/>
              <a:t>Constat : </a:t>
            </a:r>
            <a:r>
              <a:rPr lang="fr-FR" sz="2400" dirty="0">
                <a:latin typeface="Arial" panose="020B0604020202020204" pitchFamily="34" charset="0"/>
                <a:cs typeface="Arial" panose="020B0604020202020204" pitchFamily="34" charset="0"/>
              </a:rPr>
              <a:t>la région de la Kara n’a pas encore bénéficié de projet mis en œuvre par REFACOF-Togo. Ce constat a été relevé lors de l’Assemblée Générale ordinaire de réseau, tenu le 12 février 2026. </a:t>
            </a:r>
            <a:endParaRPr lang="fr-FR" sz="2400" b="1" dirty="0">
              <a:solidFill>
                <a:srgbClr val="FF0000"/>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fr-FR" sz="2400" b="1" dirty="0">
                <a:latin typeface="Arial" panose="020B0604020202020204" pitchFamily="34" charset="0"/>
                <a:cs typeface="Arial" panose="020B0604020202020204" pitchFamily="34" charset="0"/>
              </a:rPr>
              <a:t>Défi : </a:t>
            </a:r>
            <a:r>
              <a:rPr lang="fr-FR" sz="2400" dirty="0">
                <a:latin typeface="Arial" panose="020B0604020202020204" pitchFamily="34" charset="0"/>
                <a:cs typeface="Arial" panose="020B0604020202020204" pitchFamily="34" charset="0"/>
              </a:rPr>
              <a:t>mettre en œuvre un projet basé sur le genre dans la conservation de la biodiversité dans la région.</a:t>
            </a:r>
          </a:p>
          <a:p>
            <a:pPr marL="342900" indent="-342900" algn="just">
              <a:buFont typeface="Wingdings" panose="05000000000000000000" pitchFamily="2" charset="2"/>
              <a:buChar char="§"/>
            </a:pPr>
            <a:endParaRPr lang="fr-FR" sz="2400" dirty="0">
              <a:latin typeface="Arial" panose="020B0604020202020204" pitchFamily="34" charset="0"/>
              <a:cs typeface="Arial" panose="020B0604020202020204" pitchFamily="34" charset="0"/>
            </a:endParaRPr>
          </a:p>
        </p:txBody>
      </p:sp>
      <p:sp>
        <p:nvSpPr>
          <p:cNvPr id="6" name="Sous-titre 2"/>
          <p:cNvSpPr txBox="1">
            <a:spLocks/>
          </p:cNvSpPr>
          <p:nvPr/>
        </p:nvSpPr>
        <p:spPr>
          <a:xfrm>
            <a:off x="1208589" y="1140168"/>
            <a:ext cx="8209732" cy="43069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fr-FR" sz="2400" dirty="0">
                <a:latin typeface="Arial" panose="020B0604020202020204" pitchFamily="34" charset="0"/>
                <a:cs typeface="Arial" panose="020B0604020202020204" pitchFamily="34" charset="0"/>
              </a:rPr>
              <a:t>L’élaboration du projet a suivi quatre principales phases</a:t>
            </a:r>
          </a:p>
        </p:txBody>
      </p:sp>
      <p:sp>
        <p:nvSpPr>
          <p:cNvPr id="7" name="Sous-titre 2"/>
          <p:cNvSpPr txBox="1">
            <a:spLocks/>
          </p:cNvSpPr>
          <p:nvPr/>
        </p:nvSpPr>
        <p:spPr>
          <a:xfrm>
            <a:off x="548562" y="1819461"/>
            <a:ext cx="8998850" cy="580348"/>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b="1" dirty="0"/>
              <a:t>Phase 1 : Genèse de l’idée de projet </a:t>
            </a:r>
            <a:r>
              <a:rPr lang="fr-FR" dirty="0"/>
              <a:t>: Impulsion du REFACOF</a:t>
            </a:r>
          </a:p>
        </p:txBody>
      </p:sp>
    </p:spTree>
    <p:extLst>
      <p:ext uri="{BB962C8B-B14F-4D97-AF65-F5344CB8AC3E}">
        <p14:creationId xmlns:p14="http://schemas.microsoft.com/office/powerpoint/2010/main" val="3883995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955783" y="255931"/>
            <a:ext cx="7440561" cy="928315"/>
          </a:xfrm>
        </p:spPr>
        <p:txBody>
          <a:bodyPr>
            <a:noAutofit/>
          </a:bodyPr>
          <a:lstStyle/>
          <a:p>
            <a:pPr algn="ctr"/>
            <a:r>
              <a:rPr lang="fr-FR" sz="3200" b="1" dirty="0">
                <a:solidFill>
                  <a:srgbClr val="00B050"/>
                </a:solidFill>
                <a:effectLst>
                  <a:outerShdw blurRad="38100" dist="38100" dir="2700000" algn="tl">
                    <a:srgbClr val="000000">
                      <a:alpha val="43137"/>
                    </a:srgbClr>
                  </a:outerShdw>
                </a:effectLst>
              </a:rPr>
              <a:t>Différentes phases de conception </a:t>
            </a:r>
            <a:br>
              <a:rPr lang="fr-FR" sz="3200" b="1" dirty="0">
                <a:solidFill>
                  <a:srgbClr val="00B050"/>
                </a:solidFill>
                <a:effectLst>
                  <a:outerShdw blurRad="38100" dist="38100" dir="2700000" algn="tl">
                    <a:srgbClr val="000000">
                      <a:alpha val="43137"/>
                    </a:srgbClr>
                  </a:outerShdw>
                </a:effectLst>
              </a:rPr>
            </a:br>
            <a:r>
              <a:rPr lang="fr-FR" sz="3200" b="1" dirty="0">
                <a:solidFill>
                  <a:srgbClr val="00B050"/>
                </a:solidFill>
                <a:effectLst>
                  <a:outerShdw blurRad="38100" dist="38100" dir="2700000" algn="tl">
                    <a:srgbClr val="000000">
                      <a:alpha val="43137"/>
                    </a:srgbClr>
                  </a:outerShdw>
                </a:effectLst>
              </a:rPr>
              <a:t>du projet (2)</a:t>
            </a:r>
            <a:endParaRPr lang="fr-FR" sz="3200" dirty="0"/>
          </a:p>
        </p:txBody>
      </p:sp>
      <p:sp>
        <p:nvSpPr>
          <p:cNvPr id="4" name="Espace réservé du texte 3"/>
          <p:cNvSpPr>
            <a:spLocks noGrp="1"/>
          </p:cNvSpPr>
          <p:nvPr>
            <p:ph type="body" sz="half" idx="2"/>
          </p:nvPr>
        </p:nvSpPr>
        <p:spPr>
          <a:xfrm>
            <a:off x="1212010" y="2078866"/>
            <a:ext cx="6324337" cy="3766121"/>
          </a:xfrm>
        </p:spPr>
        <p:txBody>
          <a:bodyPr>
            <a:noAutofit/>
          </a:bodyPr>
          <a:lstStyle/>
          <a:p>
            <a:pPr marL="342900" indent="-342900" algn="just">
              <a:buFont typeface="Wingdings" panose="05000000000000000000" pitchFamily="2" charset="2"/>
              <a:buChar char="§"/>
            </a:pPr>
            <a:r>
              <a:rPr lang="fr-FR" sz="2800" b="1" dirty="0">
                <a:latin typeface="Arial" panose="020B0604020202020204" pitchFamily="34" charset="0"/>
                <a:cs typeface="Arial" panose="020B0604020202020204" pitchFamily="34" charset="0"/>
              </a:rPr>
              <a:t>Base d’identification </a:t>
            </a:r>
          </a:p>
          <a:p>
            <a:pPr algn="just"/>
            <a:endParaRPr lang="fr-FR" sz="2400" dirty="0">
              <a:latin typeface="Arial" panose="020B0604020202020204" pitchFamily="34" charset="0"/>
              <a:cs typeface="Arial" panose="020B0604020202020204" pitchFamily="34" charset="0"/>
            </a:endParaRPr>
          </a:p>
          <a:p>
            <a:pPr algn="just"/>
            <a:r>
              <a:rPr lang="fr-FR" sz="2400" dirty="0">
                <a:latin typeface="Arial" panose="020B0604020202020204" pitchFamily="34" charset="0"/>
                <a:cs typeface="Arial" panose="020B0604020202020204" pitchFamily="34" charset="0"/>
              </a:rPr>
              <a:t>Plan d'actions « Égalité de genre dans la conservation de la biodiversité ». Ce plan a servi de cadre stratégique d’analyse et d’échanges entre les services techniques chargés des forêts et le REFACOF pour aboutir à l’idée de projet.</a:t>
            </a:r>
          </a:p>
        </p:txBody>
      </p:sp>
      <p:pic>
        <p:nvPicPr>
          <p:cNvPr id="10" name="Image 9"/>
          <p:cNvPicPr/>
          <p:nvPr/>
        </p:nvPicPr>
        <p:blipFill rotWithShape="1">
          <a:blip r:embed="rId2"/>
          <a:srcRect l="201" r="322" b="30979"/>
          <a:stretch/>
        </p:blipFill>
        <p:spPr bwMode="auto">
          <a:xfrm>
            <a:off x="7817822" y="2297356"/>
            <a:ext cx="4195482" cy="31861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30195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323191" y="1583740"/>
            <a:ext cx="6422315" cy="5274259"/>
          </a:xfrm>
        </p:spPr>
        <p:txBody>
          <a:bodyPr>
            <a:noAutofit/>
          </a:bodyPr>
          <a:lstStyle/>
          <a:p>
            <a:pPr algn="just"/>
            <a:r>
              <a:rPr lang="fr-FR" sz="2200" b="1" dirty="0"/>
              <a:t>Choix du site </a:t>
            </a:r>
          </a:p>
          <a:p>
            <a:pPr algn="just"/>
            <a:r>
              <a:rPr lang="fr-FR" sz="2200" dirty="0"/>
              <a:t>Sélection de la rivière </a:t>
            </a:r>
            <a:r>
              <a:rPr lang="fr-FR" sz="2200" dirty="0" err="1"/>
              <a:t>Kpelou</a:t>
            </a:r>
            <a:r>
              <a:rPr lang="fr-FR" sz="2200" dirty="0"/>
              <a:t> lors d’une séance de travail de REFACOF avec les services techniques forestiers régional et la préfectoral dont la galerie forestière connait un niveau de dégradation avancée due principalement aux pratiques agricoles non durables, le surpâturage et l’exploitation forestière illicite. </a:t>
            </a:r>
          </a:p>
          <a:p>
            <a:pPr algn="just"/>
            <a:endParaRPr lang="fr-FR" sz="1600" dirty="0"/>
          </a:p>
          <a:p>
            <a:pPr lvl="0" algn="just"/>
            <a:r>
              <a:rPr lang="fr-FR" sz="2200" b="1" dirty="0"/>
              <a:t>Reconnaissance du site </a:t>
            </a:r>
            <a:endParaRPr lang="fr-FR" sz="2200" dirty="0"/>
          </a:p>
          <a:p>
            <a:pPr lvl="0" algn="just"/>
            <a:r>
              <a:rPr lang="fr-FR" sz="2200" dirty="0"/>
              <a:t>Mission conjointe (direction préfectorale chargée des forêts de la </a:t>
            </a:r>
            <a:r>
              <a:rPr lang="fr-FR" sz="2200" dirty="0" err="1"/>
              <a:t>Kozah</a:t>
            </a:r>
            <a:r>
              <a:rPr lang="fr-FR" sz="2200" dirty="0"/>
              <a:t> et REFACOF) pour l'état des lieux initial.</a:t>
            </a:r>
          </a:p>
          <a:p>
            <a:pPr lvl="0" algn="just"/>
            <a:endParaRPr lang="fr-FR" sz="1800" dirty="0"/>
          </a:p>
        </p:txBody>
      </p:sp>
      <p:sp>
        <p:nvSpPr>
          <p:cNvPr id="5" name="Sous-titre 2"/>
          <p:cNvSpPr txBox="1">
            <a:spLocks/>
          </p:cNvSpPr>
          <p:nvPr/>
        </p:nvSpPr>
        <p:spPr>
          <a:xfrm>
            <a:off x="85517" y="142149"/>
            <a:ext cx="9786731" cy="90284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400" b="1" dirty="0">
                <a:solidFill>
                  <a:srgbClr val="00B050"/>
                </a:solidFill>
                <a:effectLst>
                  <a:outerShdw blurRad="38100" dist="38100" dir="2700000" algn="tl">
                    <a:srgbClr val="000000">
                      <a:alpha val="43137"/>
                    </a:srgbClr>
                  </a:outerShdw>
                </a:effectLst>
              </a:rPr>
              <a:t>Différentes phases de conception </a:t>
            </a:r>
            <a:br>
              <a:rPr lang="fr-FR" sz="2400" b="1" dirty="0">
                <a:solidFill>
                  <a:srgbClr val="00B050"/>
                </a:solidFill>
                <a:effectLst>
                  <a:outerShdw blurRad="38100" dist="38100" dir="2700000" algn="tl">
                    <a:srgbClr val="000000">
                      <a:alpha val="43137"/>
                    </a:srgbClr>
                  </a:outerShdw>
                </a:effectLst>
              </a:rPr>
            </a:br>
            <a:r>
              <a:rPr lang="fr-FR" sz="2400" b="1" dirty="0">
                <a:solidFill>
                  <a:srgbClr val="00B050"/>
                </a:solidFill>
                <a:effectLst>
                  <a:outerShdw blurRad="38100" dist="38100" dir="2700000" algn="tl">
                    <a:srgbClr val="000000">
                      <a:alpha val="43137"/>
                    </a:srgbClr>
                  </a:outerShdw>
                </a:effectLst>
              </a:rPr>
              <a:t>du projet (3)</a:t>
            </a:r>
          </a:p>
          <a:p>
            <a:endParaRPr lang="fr-FR" dirty="0"/>
          </a:p>
        </p:txBody>
      </p:sp>
      <p:pic>
        <p:nvPicPr>
          <p:cNvPr id="14" name="Image 13"/>
          <p:cNvPicPr>
            <a:picLocks noChangeAspect="1"/>
          </p:cNvPicPr>
          <p:nvPr/>
        </p:nvPicPr>
        <p:blipFill>
          <a:blip r:embed="rId2"/>
          <a:stretch>
            <a:fillRect/>
          </a:stretch>
        </p:blipFill>
        <p:spPr>
          <a:xfrm>
            <a:off x="8179397" y="4368509"/>
            <a:ext cx="3556805" cy="2623959"/>
          </a:xfrm>
          <a:prstGeom prst="rect">
            <a:avLst/>
          </a:prstGeom>
        </p:spPr>
      </p:pic>
      <p:sp>
        <p:nvSpPr>
          <p:cNvPr id="9" name="ZoneTexte 8">
            <a:extLst>
              <a:ext uri="{FF2B5EF4-FFF2-40B4-BE49-F238E27FC236}">
                <a16:creationId xmlns:a16="http://schemas.microsoft.com/office/drawing/2014/main" id="{E47C611D-3D9C-42DA-91C2-969AE3D8B812}"/>
              </a:ext>
            </a:extLst>
          </p:cNvPr>
          <p:cNvSpPr txBox="1"/>
          <p:nvPr/>
        </p:nvSpPr>
        <p:spPr>
          <a:xfrm>
            <a:off x="510355" y="977563"/>
            <a:ext cx="11016463" cy="461665"/>
          </a:xfrm>
          <a:prstGeom prst="rect">
            <a:avLst/>
          </a:prstGeom>
          <a:noFill/>
        </p:spPr>
        <p:txBody>
          <a:bodyPr wrap="square">
            <a:spAutoFit/>
          </a:bodyPr>
          <a:lstStyle/>
          <a:p>
            <a:pPr marL="1436688" indent="-1436688"/>
            <a:r>
              <a:rPr lang="fr-FR" sz="2400" b="1" dirty="0"/>
              <a:t>Phase 2 : Ciblage et diagnostic terrain :   </a:t>
            </a:r>
            <a:r>
              <a:rPr lang="fr-FR" sz="2400" dirty="0"/>
              <a:t>Collaboration Institutionnelle </a:t>
            </a:r>
            <a:endParaRPr lang="fr-TG" sz="2400" dirty="0"/>
          </a:p>
        </p:txBody>
      </p:sp>
      <p:sp>
        <p:nvSpPr>
          <p:cNvPr id="6" name="Espace réservé pour une image  5">
            <a:extLst>
              <a:ext uri="{FF2B5EF4-FFF2-40B4-BE49-F238E27FC236}">
                <a16:creationId xmlns:a16="http://schemas.microsoft.com/office/drawing/2014/main" id="{6A1773AE-6339-4349-9AA1-F0C285DB7392}"/>
              </a:ext>
            </a:extLst>
          </p:cNvPr>
          <p:cNvSpPr>
            <a:spLocks noGrp="1"/>
          </p:cNvSpPr>
          <p:nvPr>
            <p:ph type="pic" idx="1"/>
          </p:nvPr>
        </p:nvSpPr>
        <p:spPr/>
        <p:txBody>
          <a:bodyPr/>
          <a:lstStyle/>
          <a:p>
            <a:endParaRPr lang="en-US"/>
          </a:p>
        </p:txBody>
      </p:sp>
      <p:pic>
        <p:nvPicPr>
          <p:cNvPr id="8" name="Image 7">
            <a:extLst>
              <a:ext uri="{FF2B5EF4-FFF2-40B4-BE49-F238E27FC236}">
                <a16:creationId xmlns:a16="http://schemas.microsoft.com/office/drawing/2014/main" id="{969013EC-8942-4B95-909F-CFFAF6BA72F1}"/>
              </a:ext>
            </a:extLst>
          </p:cNvPr>
          <p:cNvPicPr>
            <a:picLocks noChangeAspect="1"/>
          </p:cNvPicPr>
          <p:nvPr/>
        </p:nvPicPr>
        <p:blipFill>
          <a:blip r:embed="rId3"/>
          <a:stretch>
            <a:fillRect/>
          </a:stretch>
        </p:blipFill>
        <p:spPr>
          <a:xfrm>
            <a:off x="8208492" y="1498141"/>
            <a:ext cx="3498614" cy="2623960"/>
          </a:xfrm>
          <a:prstGeom prst="rect">
            <a:avLst/>
          </a:prstGeom>
        </p:spPr>
      </p:pic>
    </p:spTree>
    <p:extLst>
      <p:ext uri="{BB962C8B-B14F-4D97-AF65-F5344CB8AC3E}">
        <p14:creationId xmlns:p14="http://schemas.microsoft.com/office/powerpoint/2010/main" val="1193418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400676" y="2610572"/>
            <a:ext cx="6904227" cy="4247428"/>
          </a:xfrm>
        </p:spPr>
        <p:txBody>
          <a:bodyPr>
            <a:noAutofit/>
          </a:bodyPr>
          <a:lstStyle/>
          <a:p>
            <a:pPr algn="just"/>
            <a:r>
              <a:rPr lang="fr-FR" sz="2400" dirty="0"/>
              <a:t>Elle a permis de :</a:t>
            </a:r>
          </a:p>
          <a:p>
            <a:pPr marL="285750" indent="-285750" algn="just">
              <a:buFont typeface="Arial" panose="020B0604020202020204" pitchFamily="34" charset="0"/>
              <a:buChar char="•"/>
            </a:pPr>
            <a:endParaRPr lang="fr-FR" sz="100" dirty="0"/>
          </a:p>
          <a:p>
            <a:pPr marL="285750" indent="-285750" algn="just">
              <a:buFont typeface="Arial" panose="020B0604020202020204" pitchFamily="34" charset="0"/>
              <a:buChar char="•"/>
            </a:pPr>
            <a:r>
              <a:rPr lang="fr-FR" sz="2400" dirty="0"/>
              <a:t>présenter l’idée de projet et échanger avec la chefferie traditionnelle locale et les membres des comités villageois de développement (CVD), les femmes et les petits exploitants agricoles de la zone </a:t>
            </a:r>
          </a:p>
          <a:p>
            <a:pPr marL="285750" indent="-285750" algn="just">
              <a:buFont typeface="Arial" panose="020B0604020202020204" pitchFamily="34" charset="0"/>
              <a:buChar char="•"/>
            </a:pPr>
            <a:r>
              <a:rPr lang="fr-FR" sz="2400" dirty="0"/>
              <a:t>visiter le site afin de constater les zones dégradées et les activités menées le long de la rivière.</a:t>
            </a:r>
          </a:p>
          <a:p>
            <a:pPr lvl="0" algn="just"/>
            <a:endParaRPr lang="fr-FR" sz="1800" dirty="0"/>
          </a:p>
        </p:txBody>
      </p:sp>
      <p:sp>
        <p:nvSpPr>
          <p:cNvPr id="5" name="Sous-titre 2"/>
          <p:cNvSpPr txBox="1">
            <a:spLocks/>
          </p:cNvSpPr>
          <p:nvPr/>
        </p:nvSpPr>
        <p:spPr>
          <a:xfrm>
            <a:off x="521200" y="243990"/>
            <a:ext cx="9786731" cy="9285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800" b="1" dirty="0">
                <a:solidFill>
                  <a:srgbClr val="00B050"/>
                </a:solidFill>
                <a:effectLst>
                  <a:outerShdw blurRad="38100" dist="38100" dir="2700000" algn="tl">
                    <a:srgbClr val="000000">
                      <a:alpha val="43137"/>
                    </a:srgbClr>
                  </a:outerShdw>
                </a:effectLst>
              </a:rPr>
              <a:t>Différentes phases de conception </a:t>
            </a:r>
            <a:br>
              <a:rPr lang="fr-FR" sz="2800" b="1" dirty="0">
                <a:solidFill>
                  <a:srgbClr val="00B050"/>
                </a:solidFill>
                <a:effectLst>
                  <a:outerShdw blurRad="38100" dist="38100" dir="2700000" algn="tl">
                    <a:srgbClr val="000000">
                      <a:alpha val="43137"/>
                    </a:srgbClr>
                  </a:outerShdw>
                </a:effectLst>
              </a:rPr>
            </a:br>
            <a:r>
              <a:rPr lang="fr-FR" sz="2800" b="1" dirty="0">
                <a:solidFill>
                  <a:srgbClr val="00B050"/>
                </a:solidFill>
                <a:effectLst>
                  <a:outerShdw blurRad="38100" dist="38100" dir="2700000" algn="tl">
                    <a:srgbClr val="000000">
                      <a:alpha val="43137"/>
                    </a:srgbClr>
                  </a:outerShdw>
                </a:effectLst>
              </a:rPr>
              <a:t>du projet (4)</a:t>
            </a:r>
          </a:p>
          <a:p>
            <a:endParaRPr lang="fr-FR" b="1" dirty="0">
              <a:solidFill>
                <a:srgbClr val="00B050"/>
              </a:solidFill>
              <a:effectLst>
                <a:outerShdw blurRad="38100" dist="38100" dir="2700000" algn="tl">
                  <a:srgbClr val="000000">
                    <a:alpha val="43137"/>
                  </a:srgbClr>
                </a:outerShdw>
              </a:effectLst>
            </a:endParaRPr>
          </a:p>
          <a:p>
            <a:r>
              <a:rPr lang="fr-FR" b="1" dirty="0"/>
              <a:t>Phase 2 : Ciblage et diagnostic terrain : </a:t>
            </a:r>
            <a:r>
              <a:rPr lang="fr-FR" dirty="0"/>
              <a:t>Collaboration Institutionnelle (suite)</a:t>
            </a:r>
          </a:p>
        </p:txBody>
      </p:sp>
      <p:pic>
        <p:nvPicPr>
          <p:cNvPr id="10" name="Espace réservé pour une 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6578" y="2260948"/>
            <a:ext cx="2882706" cy="2162030"/>
          </a:xfrm>
          <a:prstGeom prst="rect">
            <a:avLst/>
          </a:prstGeom>
        </p:spPr>
      </p:pic>
      <p:pic>
        <p:nvPicPr>
          <p:cNvPr id="11" name="Espace réservé pour une 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5446" y="4693580"/>
            <a:ext cx="3103458" cy="2164420"/>
          </a:xfrm>
          <a:prstGeom prst="rect">
            <a:avLst/>
          </a:prstGeom>
        </p:spPr>
      </p:pic>
    </p:spTree>
    <p:extLst>
      <p:ext uri="{BB962C8B-B14F-4D97-AF65-F5344CB8AC3E}">
        <p14:creationId xmlns:p14="http://schemas.microsoft.com/office/powerpoint/2010/main" val="773607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786733" y="2560495"/>
            <a:ext cx="6049462" cy="3519377"/>
          </a:xfrm>
        </p:spPr>
        <p:txBody>
          <a:bodyPr>
            <a:noAutofit/>
          </a:bodyPr>
          <a:lstStyle/>
          <a:p>
            <a:pPr algn="just"/>
            <a:endParaRPr lang="fr-FR" sz="2300" b="1" dirty="0"/>
          </a:p>
          <a:p>
            <a:pPr algn="just"/>
            <a:r>
              <a:rPr lang="fr-FR" sz="2300" b="1" dirty="0"/>
              <a:t>Identification des activités</a:t>
            </a:r>
            <a:r>
              <a:rPr lang="fr-FR" sz="2300" dirty="0"/>
              <a:t> </a:t>
            </a:r>
            <a:r>
              <a:rPr lang="fr-FR" sz="2300" b="1" dirty="0"/>
              <a:t>:</a:t>
            </a:r>
            <a:r>
              <a:rPr lang="fr-FR" sz="2300" dirty="0"/>
              <a:t> séances de travail dans les villages avec les chefs traditionnels, les CVD, les exploitants agricoles des berges et les groupements de femmes.</a:t>
            </a:r>
          </a:p>
          <a:p>
            <a:pPr algn="just"/>
            <a:r>
              <a:rPr lang="fr-FR" sz="2300" dirty="0"/>
              <a:t>Ces séances ont permis d’identifier les activités à réaliser. </a:t>
            </a:r>
          </a:p>
          <a:p>
            <a:pPr algn="just"/>
            <a:endParaRPr lang="fr-FR" sz="2300" dirty="0"/>
          </a:p>
        </p:txBody>
      </p:sp>
      <p:sp>
        <p:nvSpPr>
          <p:cNvPr id="5" name="Sous-titre 2"/>
          <p:cNvSpPr txBox="1">
            <a:spLocks/>
          </p:cNvSpPr>
          <p:nvPr/>
        </p:nvSpPr>
        <p:spPr>
          <a:xfrm>
            <a:off x="338320" y="1695451"/>
            <a:ext cx="10375127" cy="79638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b="1" dirty="0"/>
              <a:t>Phase 3 : Approche participative et </a:t>
            </a:r>
            <a:r>
              <a:rPr lang="fr-FR" b="1" dirty="0" err="1"/>
              <a:t>co</a:t>
            </a:r>
            <a:r>
              <a:rPr lang="fr-FR" b="1" dirty="0"/>
              <a:t>-conception :</a:t>
            </a:r>
            <a:r>
              <a:rPr lang="fr-FR" dirty="0"/>
              <a:t> inclusion des communautés</a:t>
            </a:r>
          </a:p>
        </p:txBody>
      </p:sp>
      <p:sp>
        <p:nvSpPr>
          <p:cNvPr id="6" name="Sous-titre 2">
            <a:extLst>
              <a:ext uri="{FF2B5EF4-FFF2-40B4-BE49-F238E27FC236}">
                <a16:creationId xmlns:a16="http://schemas.microsoft.com/office/drawing/2014/main" id="{18B61278-8948-48C1-9E37-5ECEC5E92284}"/>
              </a:ext>
            </a:extLst>
          </p:cNvPr>
          <p:cNvSpPr txBox="1">
            <a:spLocks/>
          </p:cNvSpPr>
          <p:nvPr/>
        </p:nvSpPr>
        <p:spPr>
          <a:xfrm>
            <a:off x="521200" y="243990"/>
            <a:ext cx="9786731" cy="9285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800" b="1" dirty="0">
                <a:solidFill>
                  <a:srgbClr val="00B050"/>
                </a:solidFill>
                <a:effectLst>
                  <a:outerShdw blurRad="38100" dist="38100" dir="2700000" algn="tl">
                    <a:srgbClr val="000000">
                      <a:alpha val="43137"/>
                    </a:srgbClr>
                  </a:outerShdw>
                </a:effectLst>
              </a:rPr>
              <a:t>Différentes phases de conception </a:t>
            </a:r>
            <a:br>
              <a:rPr lang="fr-FR" sz="2800" b="1" dirty="0">
                <a:solidFill>
                  <a:srgbClr val="00B050"/>
                </a:solidFill>
                <a:effectLst>
                  <a:outerShdw blurRad="38100" dist="38100" dir="2700000" algn="tl">
                    <a:srgbClr val="000000">
                      <a:alpha val="43137"/>
                    </a:srgbClr>
                  </a:outerShdw>
                </a:effectLst>
              </a:rPr>
            </a:br>
            <a:r>
              <a:rPr lang="fr-FR" sz="2800" b="1" dirty="0">
                <a:solidFill>
                  <a:srgbClr val="00B050"/>
                </a:solidFill>
                <a:effectLst>
                  <a:outerShdw blurRad="38100" dist="38100" dir="2700000" algn="tl">
                    <a:srgbClr val="000000">
                      <a:alpha val="43137"/>
                    </a:srgbClr>
                  </a:outerShdw>
                </a:effectLst>
              </a:rPr>
              <a:t>du projet (5)</a:t>
            </a:r>
            <a:endParaRPr lang="fr-FR" b="1" dirty="0">
              <a:solidFill>
                <a:srgbClr val="00B050"/>
              </a:solidFill>
              <a:effectLst>
                <a:outerShdw blurRad="38100" dist="38100" dir="2700000" algn="tl">
                  <a:srgbClr val="000000">
                    <a:alpha val="43137"/>
                  </a:srgbClr>
                </a:outerShdw>
              </a:effectLst>
            </a:endParaRPr>
          </a:p>
          <a:p>
            <a:endParaRPr lang="fr-FR" dirty="0"/>
          </a:p>
        </p:txBody>
      </p:sp>
      <p:pic>
        <p:nvPicPr>
          <p:cNvPr id="15" name="Image 14">
            <a:extLst>
              <a:ext uri="{FF2B5EF4-FFF2-40B4-BE49-F238E27FC236}">
                <a16:creationId xmlns:a16="http://schemas.microsoft.com/office/drawing/2014/main" id="{999F06E2-4D6D-4E6E-A4C6-1DED4A460C46}"/>
              </a:ext>
            </a:extLst>
          </p:cNvPr>
          <p:cNvPicPr>
            <a:picLocks noChangeAspect="1"/>
          </p:cNvPicPr>
          <p:nvPr/>
        </p:nvPicPr>
        <p:blipFill>
          <a:blip r:embed="rId2"/>
          <a:stretch>
            <a:fillRect/>
          </a:stretch>
        </p:blipFill>
        <p:spPr>
          <a:xfrm>
            <a:off x="8072219" y="3694504"/>
            <a:ext cx="3892675" cy="2919506"/>
          </a:xfrm>
          <a:prstGeom prst="rect">
            <a:avLst/>
          </a:prstGeom>
        </p:spPr>
      </p:pic>
    </p:spTree>
    <p:extLst>
      <p:ext uri="{BB962C8B-B14F-4D97-AF65-F5344CB8AC3E}">
        <p14:creationId xmlns:p14="http://schemas.microsoft.com/office/powerpoint/2010/main" val="3108703076"/>
      </p:ext>
    </p:extLst>
  </p:cSld>
  <p:clrMapOvr>
    <a:masterClrMapping/>
  </p:clrMapOvr>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9EE8DAD1717D488B75E704F055B0DB" ma:contentTypeVersion="17" ma:contentTypeDescription="Create a new document." ma:contentTypeScope="" ma:versionID="894f81645357e802e03f0dad1321f2fd">
  <xsd:schema xmlns:xsd="http://www.w3.org/2001/XMLSchema" xmlns:xs="http://www.w3.org/2001/XMLSchema" xmlns:p="http://schemas.microsoft.com/office/2006/metadata/properties" xmlns:ns2="f232f10d-0edc-4b5f-b66e-f46ceb4f7549" xmlns:ns3="bccaa7d2-b5c2-455f-8377-eecac74d0a7a" targetNamespace="http://schemas.microsoft.com/office/2006/metadata/properties" ma:root="true" ma:fieldsID="09640a142018a54e4639738b7aa3630f" ns2:_="" ns3:_="">
    <xsd:import namespace="f232f10d-0edc-4b5f-b66e-f46ceb4f7549"/>
    <xsd:import namespace="bccaa7d2-b5c2-455f-8377-eecac74d0a7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element ref="ns2:Det"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32f10d-0edc-4b5f-b66e-f46ceb4f75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Det" ma:index="21" nillable="true" ma:displayName="Det" ma:format="Dropdown" ma:internalName="Det">
      <xsd:simpleType>
        <xsd:restriction base="dms:Text">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dexed="true" ma:internalName="MediaServiceLocation"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caa7d2-b5c2-455f-8377-eecac74d0a7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04ed2ff6-99f7-4fa9-96fc-1981adf183ee}" ma:internalName="TaxCatchAll" ma:showField="CatchAllData" ma:web="bccaa7d2-b5c2-455f-8377-eecac74d0a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t xmlns="f232f10d-0edc-4b5f-b66e-f46ceb4f7549" xsi:nil="true"/>
    <lcf76f155ced4ddcb4097134ff3c332f xmlns="f232f10d-0edc-4b5f-b66e-f46ceb4f7549">
      <Terms xmlns="http://schemas.microsoft.com/office/infopath/2007/PartnerControls"/>
    </lcf76f155ced4ddcb4097134ff3c332f>
    <TaxCatchAll xmlns="bccaa7d2-b5c2-455f-8377-eecac74d0a7a" xsi:nil="true"/>
  </documentManagement>
</p:properties>
</file>

<file path=customXml/itemProps1.xml><?xml version="1.0" encoding="utf-8"?>
<ds:datastoreItem xmlns:ds="http://schemas.openxmlformats.org/officeDocument/2006/customXml" ds:itemID="{645B4292-BF85-4B7B-93AD-B17D6A74E062}"/>
</file>

<file path=customXml/itemProps2.xml><?xml version="1.0" encoding="utf-8"?>
<ds:datastoreItem xmlns:ds="http://schemas.openxmlformats.org/officeDocument/2006/customXml" ds:itemID="{4129FF93-F000-4176-AFA5-414742A545E7}"/>
</file>

<file path=customXml/itemProps3.xml><?xml version="1.0" encoding="utf-8"?>
<ds:datastoreItem xmlns:ds="http://schemas.openxmlformats.org/officeDocument/2006/customXml" ds:itemID="{99674F47-D933-49B3-BE8F-4A5A9930C306}"/>
</file>

<file path=docProps/app.xml><?xml version="1.0" encoding="utf-8"?>
<Properties xmlns="http://schemas.openxmlformats.org/officeDocument/2006/extended-properties" xmlns:vt="http://schemas.openxmlformats.org/officeDocument/2006/docPropsVTypes">
  <Template>Wisp</Template>
  <TotalTime>1857</TotalTime>
  <Words>913</Words>
  <Application>Microsoft Office PowerPoint</Application>
  <PresentationFormat>Widescreen</PresentationFormat>
  <Paragraphs>86</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Century Gothic</vt:lpstr>
      <vt:lpstr>Times New Roman</vt:lpstr>
      <vt:lpstr>Wingdings</vt:lpstr>
      <vt:lpstr>Wingdings 3</vt:lpstr>
      <vt:lpstr>Brin</vt:lpstr>
      <vt:lpstr>Projet de restauration des écosystèmes forestiers de la rivière Kpelou par la promotion de solutions écologiquement durables et le soutien aux moyens de subsistance des femmes et petits exploitants agricoles dans la Kozah</vt:lpstr>
      <vt:lpstr>Objectifs du projet</vt:lpstr>
      <vt:lpstr>Effets recherchés</vt:lpstr>
      <vt:lpstr>Alignement avec SPANB du Togo  et CMB</vt:lpstr>
      <vt:lpstr>Différentes phases de conception  du projet (1)</vt:lpstr>
      <vt:lpstr>Différentes phases de conception  du projet (2)</vt:lpstr>
      <vt:lpstr>PowerPoint Presentation</vt:lpstr>
      <vt:lpstr>PowerPoint Presentation</vt:lpstr>
      <vt:lpstr>PowerPoint Presentation</vt:lpstr>
      <vt:lpstr>PowerPoint Presentation</vt:lpstr>
      <vt:lpstr>PowerPoint Presentation</vt:lpstr>
      <vt:lpstr>PowerPoint Presentation</vt:lpstr>
      <vt:lpstr>Perspectives   Le Togo est actuellement dans l'attente de l'alignement d'un partenaire financier pour accompagner la mise en œuvre effective de ce projet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  de restauration des écosystèmes forestiers de la rivière Kpelou par la promotion de solutions écologiquement durables et le soutien aux moyens de subsistance des femmes et petits exploitants agricoles dans la Kozah</dc:title>
  <dc:creator>user</dc:creator>
  <cp:lastModifiedBy>Bailey, Arwen (Alliance Bioversity-CIAT)</cp:lastModifiedBy>
  <cp:revision>57</cp:revision>
  <dcterms:created xsi:type="dcterms:W3CDTF">2026-06-14T16:46:01Z</dcterms:created>
  <dcterms:modified xsi:type="dcterms:W3CDTF">2026-06-16T06:54:05Z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0x010100679EE8DAD1717D488B75E704F055B0DB</vt:lpwstr>
  </property>
</Properties>
</file>