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Layouts/slideLayout4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slides/slide2.xml" ContentType="application/vnd.openxmlformats-officedocument.presentationml.slide+xml"/>
  <Override PartName="/ppt/slides/slide5.xml" ContentType="application/vnd.openxmlformats-officedocument.presentationml.slide+xml"/>
  <Override PartName="/ppt/slideLayouts/slideLayout8.xml" ContentType="application/vnd.openxmlformats-officedocument.presentationml.slideLayout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1180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113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721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682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66755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413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0355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9107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598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814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805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145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873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054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275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46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569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833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927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0" y="716624"/>
            <a:ext cx="6246596" cy="1136623"/>
          </a:xfrm>
        </p:spPr>
        <p:txBody>
          <a:bodyPr/>
          <a:lstStyle/>
          <a:p>
            <a:pPr>
              <a:defRPr sz="2800"/>
            </a:pPr>
            <a:r>
              <a:rPr lang="fr-FR" dirty="0"/>
              <a:t>Intégration</a:t>
            </a:r>
            <a:r>
              <a:rPr dirty="0"/>
              <a:t> des questions de genre dans la SPANB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700" y="2052925"/>
            <a:ext cx="7401900" cy="4195481"/>
          </a:xfrm>
        </p:spPr>
        <p:txBody>
          <a:bodyPr/>
          <a:lstStyle/>
          <a:p>
            <a:pPr>
              <a:defRPr sz="1800"/>
            </a:pPr>
            <a:r>
              <a:rPr dirty="0" err="1"/>
              <a:t>Stratégie</a:t>
            </a:r>
            <a:r>
              <a:rPr dirty="0"/>
              <a:t> et Plan </a:t>
            </a:r>
            <a:r>
              <a:rPr dirty="0" err="1"/>
              <a:t>d’Actions</a:t>
            </a:r>
            <a:r>
              <a:rPr dirty="0"/>
              <a:t> </a:t>
            </a:r>
            <a:r>
              <a:rPr dirty="0" err="1"/>
              <a:t>Nationaux</a:t>
            </a:r>
            <a:r>
              <a:rPr dirty="0"/>
              <a:t> de la </a:t>
            </a:r>
            <a:r>
              <a:rPr dirty="0" err="1"/>
              <a:t>Biodiversité</a:t>
            </a:r>
            <a:r>
              <a:rPr dirty="0"/>
              <a:t> des </a:t>
            </a:r>
            <a:r>
              <a:rPr dirty="0" err="1"/>
              <a:t>Comores</a:t>
            </a:r>
            <a:endParaRPr dirty="0"/>
          </a:p>
          <a:p>
            <a:pPr>
              <a:defRPr sz="1800"/>
            </a:pPr>
            <a:r>
              <a:rPr dirty="0" err="1"/>
              <a:t>Approche</a:t>
            </a:r>
            <a:r>
              <a:rPr dirty="0"/>
              <a:t> genre, </a:t>
            </a:r>
            <a:r>
              <a:rPr dirty="0" err="1"/>
              <a:t>biodiversité</a:t>
            </a:r>
            <a:r>
              <a:rPr dirty="0"/>
              <a:t> et </a:t>
            </a:r>
            <a:r>
              <a:rPr dirty="0" err="1"/>
              <a:t>autonomisation</a:t>
            </a:r>
            <a:r>
              <a:rPr lang="fr-FR" dirty="0"/>
              <a:t> des femmes</a:t>
            </a:r>
            <a:endParaRPr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D60F732-3E52-4412-AF80-58500B498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748" y="3521673"/>
            <a:ext cx="3944571" cy="261970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E5C2658-8857-44B5-B74D-B70399EE0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612" y="491687"/>
            <a:ext cx="1944793" cy="116443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2800"/>
            </a:pPr>
            <a:r>
              <a:t>Contexte genre aux Comores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700" y="2052925"/>
            <a:ext cx="6487500" cy="3301273"/>
          </a:xfrm>
        </p:spPr>
        <p:txBody>
          <a:bodyPr/>
          <a:lstStyle/>
          <a:p>
            <a:pPr>
              <a:defRPr sz="1800"/>
            </a:pPr>
            <a:r>
              <a:rPr dirty="0"/>
              <a:t>• Cadre </a:t>
            </a:r>
            <a:r>
              <a:rPr dirty="0" err="1"/>
              <a:t>juridique</a:t>
            </a:r>
            <a:r>
              <a:rPr dirty="0"/>
              <a:t> </a:t>
            </a:r>
            <a:r>
              <a:rPr dirty="0" err="1"/>
              <a:t>progressif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faveur</a:t>
            </a:r>
            <a:r>
              <a:rPr dirty="0"/>
              <a:t> de </a:t>
            </a:r>
            <a:r>
              <a:rPr dirty="0" err="1"/>
              <a:t>l’égalité</a:t>
            </a:r>
            <a:r>
              <a:rPr dirty="0"/>
              <a:t> femmes-hommes</a:t>
            </a:r>
          </a:p>
          <a:p>
            <a:pPr>
              <a:defRPr sz="1800"/>
            </a:pPr>
            <a:r>
              <a:rPr dirty="0"/>
              <a:t>• Constitution 2018 et initiatives de </a:t>
            </a:r>
            <a:r>
              <a:rPr dirty="0" err="1"/>
              <a:t>représentation</a:t>
            </a:r>
            <a:r>
              <a:rPr dirty="0"/>
              <a:t> </a:t>
            </a:r>
            <a:r>
              <a:rPr dirty="0" err="1"/>
              <a:t>équitable</a:t>
            </a:r>
            <a:endParaRPr dirty="0"/>
          </a:p>
          <a:p>
            <a:pPr>
              <a:defRPr sz="1800"/>
            </a:pPr>
            <a:r>
              <a:rPr dirty="0"/>
              <a:t>• </a:t>
            </a:r>
            <a:r>
              <a:rPr dirty="0" err="1"/>
              <a:t>Intégration</a:t>
            </a:r>
            <a:r>
              <a:rPr dirty="0"/>
              <a:t> du genre dans la PNEEG II et le Plan </a:t>
            </a:r>
            <a:r>
              <a:rPr dirty="0" err="1"/>
              <a:t>Comores</a:t>
            </a:r>
            <a:r>
              <a:rPr dirty="0"/>
              <a:t> </a:t>
            </a:r>
            <a:r>
              <a:rPr dirty="0" err="1"/>
              <a:t>Émergent</a:t>
            </a:r>
            <a:endParaRPr dirty="0"/>
          </a:p>
          <a:p>
            <a:pPr>
              <a:defRPr sz="1800"/>
            </a:pPr>
            <a:r>
              <a:rPr dirty="0"/>
              <a:t>• </a:t>
            </a:r>
            <a:r>
              <a:rPr dirty="0" err="1"/>
              <a:t>Écart</a:t>
            </a:r>
            <a:r>
              <a:rPr dirty="0"/>
              <a:t> entre cadres politiques et mise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œuvre</a:t>
            </a:r>
            <a:r>
              <a:rPr dirty="0"/>
              <a:t> </a:t>
            </a:r>
            <a:r>
              <a:rPr dirty="0" err="1"/>
              <a:t>opérationnelle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023542"/>
          </a:xfrm>
        </p:spPr>
        <p:txBody>
          <a:bodyPr/>
          <a:lstStyle/>
          <a:p>
            <a:pPr>
              <a:defRPr sz="2800"/>
            </a:pPr>
            <a:r>
              <a:rPr dirty="0" err="1"/>
              <a:t>Défis</a:t>
            </a:r>
            <a:r>
              <a:rPr dirty="0"/>
              <a:t> </a:t>
            </a:r>
            <a:r>
              <a:rPr dirty="0" err="1"/>
              <a:t>majeurs</a:t>
            </a:r>
            <a:r>
              <a:rPr dirty="0"/>
              <a:t> </a:t>
            </a:r>
            <a:r>
              <a:rPr dirty="0" err="1"/>
              <a:t>d’intégration</a:t>
            </a:r>
            <a:r>
              <a:rPr dirty="0"/>
              <a:t> du genre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700" y="1718632"/>
            <a:ext cx="7578170" cy="1927952"/>
          </a:xfrm>
        </p:spPr>
        <p:txBody>
          <a:bodyPr/>
          <a:lstStyle/>
          <a:p>
            <a:pPr>
              <a:defRPr sz="1800"/>
            </a:pPr>
            <a:r>
              <a:rPr dirty="0"/>
              <a:t>• </a:t>
            </a:r>
            <a:r>
              <a:rPr dirty="0" err="1"/>
              <a:t>Faible</a:t>
            </a:r>
            <a:r>
              <a:rPr dirty="0"/>
              <a:t> </a:t>
            </a:r>
            <a:r>
              <a:rPr dirty="0" err="1"/>
              <a:t>représentation</a:t>
            </a:r>
            <a:r>
              <a:rPr dirty="0"/>
              <a:t> des femmes dans les </a:t>
            </a:r>
            <a:r>
              <a:rPr dirty="0" err="1"/>
              <a:t>espaces</a:t>
            </a:r>
            <a:r>
              <a:rPr dirty="0"/>
              <a:t> </a:t>
            </a:r>
            <a:r>
              <a:rPr dirty="0" err="1"/>
              <a:t>décisionnels</a:t>
            </a:r>
            <a:endParaRPr dirty="0"/>
          </a:p>
          <a:p>
            <a:pPr>
              <a:defRPr sz="1800"/>
            </a:pPr>
            <a:r>
              <a:rPr dirty="0"/>
              <a:t>• </a:t>
            </a:r>
            <a:r>
              <a:rPr dirty="0" err="1"/>
              <a:t>Insuffisance</a:t>
            </a:r>
            <a:r>
              <a:rPr dirty="0"/>
              <a:t> des </a:t>
            </a:r>
            <a:r>
              <a:rPr dirty="0" err="1"/>
              <a:t>moyens</a:t>
            </a:r>
            <a:r>
              <a:rPr dirty="0"/>
              <a:t> </a:t>
            </a:r>
            <a:r>
              <a:rPr dirty="0" err="1"/>
              <a:t>institutionnels</a:t>
            </a:r>
            <a:r>
              <a:rPr dirty="0"/>
              <a:t> </a:t>
            </a:r>
            <a:r>
              <a:rPr dirty="0" err="1"/>
              <a:t>dédiés</a:t>
            </a:r>
            <a:r>
              <a:rPr dirty="0"/>
              <a:t> au genre</a:t>
            </a:r>
          </a:p>
          <a:p>
            <a:pPr>
              <a:defRPr sz="1800"/>
            </a:pPr>
            <a:r>
              <a:rPr dirty="0"/>
              <a:t>• </a:t>
            </a:r>
            <a:r>
              <a:rPr dirty="0" err="1"/>
              <a:t>Poids</a:t>
            </a:r>
            <a:r>
              <a:rPr dirty="0"/>
              <a:t> des </a:t>
            </a:r>
            <a:r>
              <a:rPr dirty="0" err="1"/>
              <a:t>normes</a:t>
            </a:r>
            <a:r>
              <a:rPr dirty="0"/>
              <a:t> </a:t>
            </a:r>
            <a:r>
              <a:rPr dirty="0" err="1"/>
              <a:t>sociales</a:t>
            </a:r>
            <a:r>
              <a:rPr dirty="0"/>
              <a:t>, </a:t>
            </a:r>
            <a:r>
              <a:rPr dirty="0" err="1"/>
              <a:t>coutumières</a:t>
            </a:r>
            <a:r>
              <a:rPr dirty="0"/>
              <a:t> et religieuses</a:t>
            </a:r>
          </a:p>
          <a:p>
            <a:pPr>
              <a:defRPr sz="1800"/>
            </a:pPr>
            <a:r>
              <a:rPr dirty="0"/>
              <a:t>• </a:t>
            </a:r>
            <a:r>
              <a:rPr dirty="0" err="1"/>
              <a:t>Accès</a:t>
            </a:r>
            <a:r>
              <a:rPr dirty="0"/>
              <a:t> </a:t>
            </a:r>
            <a:r>
              <a:rPr dirty="0" err="1"/>
              <a:t>limité</a:t>
            </a:r>
            <a:r>
              <a:rPr dirty="0"/>
              <a:t> des femmes aux </a:t>
            </a:r>
            <a:r>
              <a:rPr dirty="0" err="1"/>
              <a:t>ressources</a:t>
            </a:r>
            <a:r>
              <a:rPr dirty="0"/>
              <a:t> </a:t>
            </a:r>
            <a:r>
              <a:rPr dirty="0" err="1"/>
              <a:t>productives</a:t>
            </a:r>
            <a:endParaRPr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5051DFA-46D6-4984-A803-9C52CCE18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813" y="3784294"/>
            <a:ext cx="3922005" cy="294150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2800"/>
            </a:pPr>
            <a:r>
              <a:t>Genre dans les secteurs de la biodiversité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700" y="1575413"/>
            <a:ext cx="6711654" cy="4672994"/>
          </a:xfrm>
        </p:spPr>
        <p:txBody>
          <a:bodyPr/>
          <a:lstStyle/>
          <a:p>
            <a:pPr>
              <a:defRPr sz="1800"/>
            </a:pPr>
            <a:r>
              <a:rPr dirty="0"/>
              <a:t>• Agriculture : femmes </a:t>
            </a:r>
            <a:r>
              <a:rPr dirty="0" err="1"/>
              <a:t>majoritaires</a:t>
            </a:r>
            <a:r>
              <a:rPr dirty="0"/>
              <a:t> dans la main-</a:t>
            </a:r>
            <a:r>
              <a:rPr dirty="0" err="1"/>
              <a:t>d’œuvre</a:t>
            </a:r>
            <a:r>
              <a:rPr dirty="0"/>
              <a:t> </a:t>
            </a:r>
            <a:r>
              <a:rPr dirty="0" err="1"/>
              <a:t>mais</a:t>
            </a:r>
            <a:r>
              <a:rPr dirty="0"/>
              <a:t> </a:t>
            </a:r>
            <a:r>
              <a:rPr dirty="0" err="1"/>
              <a:t>accès</a:t>
            </a:r>
            <a:r>
              <a:rPr dirty="0"/>
              <a:t> </a:t>
            </a:r>
            <a:r>
              <a:rPr dirty="0" err="1"/>
              <a:t>limité</a:t>
            </a:r>
            <a:r>
              <a:rPr dirty="0"/>
              <a:t> aux </a:t>
            </a:r>
            <a:r>
              <a:rPr dirty="0" err="1"/>
              <a:t>terres</a:t>
            </a:r>
            <a:endParaRPr dirty="0"/>
          </a:p>
          <a:p>
            <a:pPr>
              <a:defRPr sz="1800"/>
            </a:pPr>
            <a:r>
              <a:rPr dirty="0"/>
              <a:t>• </a:t>
            </a:r>
            <a:r>
              <a:rPr dirty="0" err="1"/>
              <a:t>Pêche</a:t>
            </a:r>
            <a:r>
              <a:rPr dirty="0"/>
              <a:t> : femmes </a:t>
            </a:r>
            <a:r>
              <a:rPr dirty="0" err="1"/>
              <a:t>présentes</a:t>
            </a:r>
            <a:r>
              <a:rPr dirty="0"/>
              <a:t> dans transformation et </a:t>
            </a:r>
            <a:r>
              <a:rPr dirty="0" err="1"/>
              <a:t>commercialisation</a:t>
            </a:r>
            <a:endParaRPr dirty="0"/>
          </a:p>
          <a:p>
            <a:pPr>
              <a:defRPr sz="1800"/>
            </a:pPr>
            <a:r>
              <a:rPr dirty="0"/>
              <a:t>• </a:t>
            </a:r>
            <a:r>
              <a:rPr dirty="0" err="1"/>
              <a:t>Élevage</a:t>
            </a:r>
            <a:r>
              <a:rPr dirty="0"/>
              <a:t> : </a:t>
            </a:r>
            <a:r>
              <a:rPr dirty="0" err="1"/>
              <a:t>répartition</a:t>
            </a:r>
            <a:r>
              <a:rPr dirty="0"/>
              <a:t> </a:t>
            </a:r>
            <a:r>
              <a:rPr dirty="0" err="1"/>
              <a:t>genrée</a:t>
            </a:r>
            <a:r>
              <a:rPr dirty="0"/>
              <a:t> des </a:t>
            </a:r>
            <a:r>
              <a:rPr dirty="0" err="1"/>
              <a:t>activités</a:t>
            </a:r>
            <a:endParaRPr dirty="0"/>
          </a:p>
          <a:p>
            <a:pPr>
              <a:defRPr sz="1800"/>
            </a:pPr>
            <a:r>
              <a:rPr dirty="0"/>
              <a:t>• </a:t>
            </a:r>
            <a:r>
              <a:rPr dirty="0" err="1"/>
              <a:t>Vulnérabilité</a:t>
            </a:r>
            <a:r>
              <a:rPr dirty="0"/>
              <a:t> accrue face aux </a:t>
            </a:r>
            <a:r>
              <a:rPr dirty="0" err="1"/>
              <a:t>changements</a:t>
            </a:r>
            <a:r>
              <a:rPr dirty="0"/>
              <a:t> </a:t>
            </a:r>
            <a:r>
              <a:rPr dirty="0" err="1"/>
              <a:t>climatiques</a:t>
            </a:r>
            <a:endParaRPr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DC4B1C3-E91F-4730-BDE5-E81225AC0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71" y="4202640"/>
            <a:ext cx="3685515" cy="241606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305AEA2-09D1-48E5-9C52-BBE9DAC6D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253" y="4058509"/>
            <a:ext cx="3896271" cy="259751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0" y="198304"/>
            <a:ext cx="7055380" cy="804231"/>
          </a:xfrm>
        </p:spPr>
        <p:txBody>
          <a:bodyPr/>
          <a:lstStyle/>
          <a:p>
            <a:pPr>
              <a:defRPr sz="2800"/>
            </a:pPr>
            <a:r>
              <a:rPr dirty="0" err="1"/>
              <a:t>Processus</a:t>
            </a:r>
            <a:r>
              <a:rPr dirty="0"/>
              <a:t> </a:t>
            </a:r>
            <a:r>
              <a:rPr dirty="0" err="1"/>
              <a:t>d’élaboration</a:t>
            </a:r>
            <a:r>
              <a:rPr dirty="0"/>
              <a:t> de la SPANB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711" y="1167788"/>
            <a:ext cx="8394884" cy="2544897"/>
          </a:xfrm>
        </p:spPr>
        <p:txBody>
          <a:bodyPr/>
          <a:lstStyle/>
          <a:p>
            <a:pPr>
              <a:defRPr sz="1800"/>
            </a:pPr>
            <a:r>
              <a:rPr dirty="0"/>
              <a:t>1. Phase </a:t>
            </a:r>
            <a:r>
              <a:rPr dirty="0" err="1"/>
              <a:t>préparatoire</a:t>
            </a:r>
            <a:r>
              <a:rPr dirty="0"/>
              <a:t> : </a:t>
            </a:r>
            <a:r>
              <a:rPr dirty="0" err="1"/>
              <a:t>comité</a:t>
            </a:r>
            <a:r>
              <a:rPr dirty="0"/>
              <a:t> national et </a:t>
            </a:r>
            <a:r>
              <a:rPr dirty="0" err="1"/>
              <a:t>lancement</a:t>
            </a:r>
            <a:endParaRPr dirty="0"/>
          </a:p>
          <a:p>
            <a:pPr>
              <a:defRPr sz="1800"/>
            </a:pPr>
            <a:r>
              <a:rPr dirty="0"/>
              <a:t>2. Diagnostic : </a:t>
            </a:r>
            <a:r>
              <a:rPr dirty="0" err="1"/>
              <a:t>évaluation</a:t>
            </a:r>
            <a:r>
              <a:rPr dirty="0"/>
              <a:t> SPANB </a:t>
            </a:r>
            <a:r>
              <a:rPr dirty="0" err="1"/>
              <a:t>précédente</a:t>
            </a:r>
            <a:r>
              <a:rPr dirty="0"/>
              <a:t> et </a:t>
            </a:r>
            <a:r>
              <a:rPr dirty="0" err="1"/>
              <a:t>état</a:t>
            </a:r>
            <a:r>
              <a:rPr dirty="0"/>
              <a:t> de </a:t>
            </a:r>
            <a:r>
              <a:rPr dirty="0" err="1"/>
              <a:t>biodiversité</a:t>
            </a:r>
            <a:endParaRPr dirty="0"/>
          </a:p>
          <a:p>
            <a:pPr>
              <a:defRPr sz="1800"/>
            </a:pPr>
            <a:r>
              <a:rPr dirty="0"/>
              <a:t>3. Formulation </a:t>
            </a:r>
            <a:r>
              <a:rPr dirty="0" err="1"/>
              <a:t>stratégique</a:t>
            </a:r>
            <a:r>
              <a:rPr dirty="0"/>
              <a:t> : vision, </a:t>
            </a:r>
            <a:r>
              <a:rPr dirty="0" err="1"/>
              <a:t>objectifs</a:t>
            </a:r>
            <a:r>
              <a:rPr dirty="0"/>
              <a:t> et actions </a:t>
            </a:r>
            <a:r>
              <a:rPr dirty="0" err="1"/>
              <a:t>prioritaires</a:t>
            </a:r>
            <a:endParaRPr dirty="0"/>
          </a:p>
          <a:p>
            <a:pPr>
              <a:defRPr sz="1800"/>
            </a:pPr>
            <a:r>
              <a:rPr dirty="0"/>
              <a:t>4. Validation : consultations </a:t>
            </a:r>
            <a:r>
              <a:rPr dirty="0" err="1"/>
              <a:t>nationales</a:t>
            </a:r>
            <a:r>
              <a:rPr dirty="0"/>
              <a:t> et appropriation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AA74335-CF24-4189-B0A3-CE90C7AEC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142" y="3804124"/>
            <a:ext cx="6345716" cy="285557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0" y="452719"/>
            <a:ext cx="8108414" cy="715070"/>
          </a:xfrm>
        </p:spPr>
        <p:txBody>
          <a:bodyPr/>
          <a:lstStyle/>
          <a:p>
            <a:pPr>
              <a:defRPr sz="2800"/>
            </a:pPr>
            <a:r>
              <a:rPr dirty="0" err="1"/>
              <a:t>Objectifs</a:t>
            </a:r>
            <a:r>
              <a:rPr dirty="0"/>
              <a:t> de </a:t>
            </a:r>
            <a:r>
              <a:rPr dirty="0" err="1"/>
              <a:t>l’approche</a:t>
            </a:r>
            <a:r>
              <a:rPr dirty="0"/>
              <a:t> Genre &amp; </a:t>
            </a:r>
            <a:r>
              <a:rPr dirty="0" err="1"/>
              <a:t>Biodiversité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1013" y="1167789"/>
            <a:ext cx="8108414" cy="2434727"/>
          </a:xfrm>
        </p:spPr>
        <p:txBody>
          <a:bodyPr>
            <a:normAutofit/>
          </a:bodyPr>
          <a:lstStyle/>
          <a:p>
            <a:pPr>
              <a:defRPr sz="1800"/>
            </a:pPr>
            <a:r>
              <a:rPr dirty="0"/>
              <a:t>• Assurer </a:t>
            </a:r>
            <a:r>
              <a:rPr dirty="0" err="1"/>
              <a:t>une</a:t>
            </a:r>
            <a:r>
              <a:rPr dirty="0"/>
              <a:t> participation inclusive des femmes et des </a:t>
            </a:r>
            <a:r>
              <a:rPr dirty="0" err="1"/>
              <a:t>communautés</a:t>
            </a:r>
            <a:r>
              <a:rPr dirty="0"/>
              <a:t> locales</a:t>
            </a:r>
          </a:p>
          <a:p>
            <a:pPr>
              <a:defRPr sz="1800"/>
            </a:pPr>
            <a:r>
              <a:rPr dirty="0"/>
              <a:t>• </a:t>
            </a:r>
            <a:r>
              <a:rPr dirty="0" err="1"/>
              <a:t>Renforcer</a:t>
            </a:r>
            <a:r>
              <a:rPr dirty="0"/>
              <a:t> le leadership </a:t>
            </a:r>
            <a:r>
              <a:rPr dirty="0" err="1"/>
              <a:t>féminin</a:t>
            </a:r>
            <a:r>
              <a:rPr dirty="0"/>
              <a:t> dans la </a:t>
            </a:r>
            <a:r>
              <a:rPr dirty="0" err="1"/>
              <a:t>gouvernance</a:t>
            </a:r>
            <a:r>
              <a:rPr dirty="0"/>
              <a:t> </a:t>
            </a:r>
            <a:r>
              <a:rPr dirty="0" err="1"/>
              <a:t>environnementale</a:t>
            </a:r>
            <a:endParaRPr dirty="0"/>
          </a:p>
          <a:p>
            <a:pPr>
              <a:defRPr sz="1800"/>
            </a:pPr>
            <a:r>
              <a:rPr dirty="0"/>
              <a:t>• </a:t>
            </a:r>
            <a:r>
              <a:rPr dirty="0" err="1"/>
              <a:t>Développer</a:t>
            </a:r>
            <a:r>
              <a:rPr dirty="0"/>
              <a:t> des solutions </a:t>
            </a:r>
            <a:r>
              <a:rPr dirty="0" err="1"/>
              <a:t>adaptées</a:t>
            </a:r>
            <a:r>
              <a:rPr dirty="0"/>
              <a:t> aux </a:t>
            </a:r>
            <a:r>
              <a:rPr dirty="0" err="1"/>
              <a:t>réalités</a:t>
            </a:r>
            <a:r>
              <a:rPr dirty="0"/>
              <a:t> locales</a:t>
            </a:r>
          </a:p>
          <a:p>
            <a:pPr>
              <a:defRPr sz="1800"/>
            </a:pPr>
            <a:r>
              <a:rPr dirty="0"/>
              <a:t>• </a:t>
            </a:r>
            <a:r>
              <a:rPr dirty="0" err="1"/>
              <a:t>Contribuer</a:t>
            </a:r>
            <a:r>
              <a:rPr dirty="0"/>
              <a:t> aux </a:t>
            </a:r>
            <a:r>
              <a:rPr dirty="0" err="1"/>
              <a:t>cibles</a:t>
            </a:r>
            <a:r>
              <a:rPr dirty="0"/>
              <a:t> 22 et 23 du Cadre </a:t>
            </a:r>
            <a:r>
              <a:rPr dirty="0" err="1"/>
              <a:t>mondial</a:t>
            </a:r>
            <a:r>
              <a:rPr dirty="0"/>
              <a:t> de la </a:t>
            </a:r>
            <a:r>
              <a:rPr dirty="0" err="1"/>
              <a:t>biodiversité</a:t>
            </a:r>
            <a:r>
              <a:rPr dirty="0"/>
              <a:t> Kunming-Montréal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1B5EC09-03C6-4F95-9DBF-DDA868D10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547" y="3602516"/>
            <a:ext cx="5541484" cy="311844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648969"/>
          </a:xfrm>
        </p:spPr>
        <p:txBody>
          <a:bodyPr/>
          <a:lstStyle/>
          <a:p>
            <a:pPr>
              <a:defRPr sz="2800"/>
            </a:pPr>
            <a:r>
              <a:rPr dirty="0" err="1"/>
              <a:t>Principales</a:t>
            </a:r>
            <a:r>
              <a:rPr dirty="0"/>
              <a:t> </a:t>
            </a:r>
            <a:r>
              <a:rPr dirty="0" err="1"/>
              <a:t>activités</a:t>
            </a:r>
            <a:r>
              <a:rPr lang="fr-FR" dirty="0"/>
              <a:t> réalisés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699" y="1520329"/>
            <a:ext cx="7743423" cy="2324558"/>
          </a:xfrm>
        </p:spPr>
        <p:txBody>
          <a:bodyPr/>
          <a:lstStyle/>
          <a:p>
            <a:pPr>
              <a:defRPr sz="1800"/>
            </a:pPr>
            <a:r>
              <a:rPr dirty="0"/>
              <a:t>• </a:t>
            </a:r>
            <a:r>
              <a:rPr dirty="0" err="1"/>
              <a:t>Cartographie</a:t>
            </a:r>
            <a:r>
              <a:rPr dirty="0"/>
              <a:t> des </a:t>
            </a:r>
            <a:r>
              <a:rPr dirty="0" err="1"/>
              <a:t>acteurs</a:t>
            </a:r>
            <a:r>
              <a:rPr dirty="0"/>
              <a:t> Genre &amp; </a:t>
            </a:r>
            <a:r>
              <a:rPr dirty="0" err="1"/>
              <a:t>Biodiversité</a:t>
            </a:r>
            <a:endParaRPr dirty="0"/>
          </a:p>
          <a:p>
            <a:pPr>
              <a:defRPr sz="1800"/>
            </a:pPr>
            <a:r>
              <a:rPr dirty="0"/>
              <a:t>• </a:t>
            </a:r>
            <a:r>
              <a:rPr dirty="0" err="1"/>
              <a:t>Analyse</a:t>
            </a:r>
            <a:r>
              <a:rPr dirty="0"/>
              <a:t> genre et </a:t>
            </a:r>
            <a:r>
              <a:rPr dirty="0" err="1"/>
              <a:t>biodiversité</a:t>
            </a:r>
            <a:endParaRPr dirty="0"/>
          </a:p>
          <a:p>
            <a:pPr>
              <a:defRPr sz="1800"/>
            </a:pPr>
            <a:r>
              <a:rPr dirty="0"/>
              <a:t>• </a:t>
            </a:r>
            <a:r>
              <a:rPr dirty="0" err="1"/>
              <a:t>Sensibilisation</a:t>
            </a:r>
            <a:r>
              <a:rPr dirty="0"/>
              <a:t> et formations</a:t>
            </a:r>
          </a:p>
          <a:p>
            <a:pPr>
              <a:defRPr sz="1800"/>
            </a:pPr>
            <a:r>
              <a:rPr dirty="0"/>
              <a:t>• Consultations multi-</a:t>
            </a:r>
            <a:r>
              <a:rPr dirty="0" err="1"/>
              <a:t>acteurs</a:t>
            </a:r>
            <a:endParaRPr dirty="0"/>
          </a:p>
          <a:p>
            <a:pPr>
              <a:defRPr sz="1800"/>
            </a:pPr>
            <a:r>
              <a:rPr dirty="0"/>
              <a:t>• </a:t>
            </a:r>
            <a:r>
              <a:rPr dirty="0" err="1"/>
              <a:t>Développement</a:t>
            </a:r>
            <a:r>
              <a:rPr dirty="0"/>
              <a:t> de </a:t>
            </a:r>
            <a:r>
              <a:rPr dirty="0" err="1"/>
              <a:t>projets</a:t>
            </a:r>
            <a:r>
              <a:rPr dirty="0"/>
              <a:t> </a:t>
            </a:r>
            <a:r>
              <a:rPr dirty="0" err="1"/>
              <a:t>pilotes</a:t>
            </a:r>
            <a:endParaRPr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8385B93-90DF-4EEF-B395-F70A96B5A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4317" y="2206128"/>
            <a:ext cx="3495447" cy="439848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2800"/>
            </a:pPr>
            <a:r>
              <a:rPr dirty="0" err="1"/>
              <a:t>Autonomisation</a:t>
            </a:r>
            <a:r>
              <a:rPr dirty="0"/>
              <a:t> </a:t>
            </a:r>
            <a:r>
              <a:rPr dirty="0" err="1"/>
              <a:t>économique</a:t>
            </a:r>
            <a:r>
              <a:rPr dirty="0"/>
              <a:t> des femmes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700" y="1476607"/>
            <a:ext cx="8007828" cy="2056367"/>
          </a:xfrm>
        </p:spPr>
        <p:txBody>
          <a:bodyPr/>
          <a:lstStyle/>
          <a:p>
            <a:pPr>
              <a:defRPr sz="1800"/>
            </a:pPr>
            <a:r>
              <a:rPr dirty="0"/>
              <a:t>• </a:t>
            </a:r>
            <a:r>
              <a:rPr dirty="0" err="1"/>
              <a:t>Valorisation</a:t>
            </a:r>
            <a:r>
              <a:rPr dirty="0"/>
              <a:t> des </a:t>
            </a:r>
            <a:r>
              <a:rPr dirty="0" err="1"/>
              <a:t>produits</a:t>
            </a:r>
            <a:r>
              <a:rPr dirty="0"/>
              <a:t> de la </a:t>
            </a:r>
            <a:r>
              <a:rPr dirty="0" err="1"/>
              <a:t>pêche</a:t>
            </a:r>
            <a:endParaRPr dirty="0"/>
          </a:p>
          <a:p>
            <a:pPr>
              <a:defRPr sz="1800"/>
            </a:pPr>
            <a:r>
              <a:rPr dirty="0"/>
              <a:t>• Promotion de micro-</a:t>
            </a:r>
            <a:r>
              <a:rPr dirty="0" err="1"/>
              <a:t>entreprises</a:t>
            </a:r>
            <a:r>
              <a:rPr dirty="0"/>
              <a:t> </a:t>
            </a:r>
            <a:r>
              <a:rPr dirty="0" err="1"/>
              <a:t>bleues</a:t>
            </a:r>
            <a:r>
              <a:rPr dirty="0"/>
              <a:t> et </a:t>
            </a:r>
            <a:r>
              <a:rPr dirty="0" err="1"/>
              <a:t>vertes</a:t>
            </a:r>
            <a:endParaRPr dirty="0"/>
          </a:p>
          <a:p>
            <a:pPr>
              <a:defRPr sz="1800"/>
            </a:pPr>
            <a:r>
              <a:rPr dirty="0"/>
              <a:t>• </a:t>
            </a:r>
            <a:r>
              <a:rPr dirty="0" err="1"/>
              <a:t>Développement</a:t>
            </a:r>
            <a:r>
              <a:rPr dirty="0"/>
              <a:t> de </a:t>
            </a:r>
            <a:r>
              <a:rPr dirty="0" err="1"/>
              <a:t>coopératives</a:t>
            </a:r>
            <a:r>
              <a:rPr dirty="0"/>
              <a:t> </a:t>
            </a:r>
            <a:r>
              <a:rPr dirty="0" err="1"/>
              <a:t>féminines</a:t>
            </a:r>
            <a:endParaRPr dirty="0"/>
          </a:p>
          <a:p>
            <a:pPr>
              <a:defRPr sz="1800"/>
            </a:pPr>
            <a:r>
              <a:rPr dirty="0"/>
              <a:t>• </a:t>
            </a:r>
            <a:r>
              <a:rPr dirty="0" err="1"/>
              <a:t>Activités</a:t>
            </a:r>
            <a:r>
              <a:rPr dirty="0"/>
              <a:t> </a:t>
            </a:r>
            <a:r>
              <a:rPr dirty="0" err="1"/>
              <a:t>génératrices</a:t>
            </a:r>
            <a:r>
              <a:rPr dirty="0"/>
              <a:t> de </a:t>
            </a:r>
            <a:r>
              <a:rPr dirty="0" err="1"/>
              <a:t>revenus</a:t>
            </a:r>
            <a:r>
              <a:rPr dirty="0"/>
              <a:t> </a:t>
            </a:r>
            <a:r>
              <a:rPr dirty="0" err="1"/>
              <a:t>liées</a:t>
            </a:r>
            <a:r>
              <a:rPr dirty="0"/>
              <a:t> aux </a:t>
            </a:r>
            <a:r>
              <a:rPr dirty="0" err="1"/>
              <a:t>ressources</a:t>
            </a:r>
            <a:r>
              <a:rPr dirty="0"/>
              <a:t> </a:t>
            </a:r>
            <a:r>
              <a:rPr dirty="0" err="1"/>
              <a:t>naturelles</a:t>
            </a:r>
            <a:endParaRPr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058D64D-8036-4B74-8393-99DFD4CDB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114" y="3125374"/>
            <a:ext cx="4741806" cy="355635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708262"/>
          </a:xfrm>
        </p:spPr>
        <p:txBody>
          <a:bodyPr/>
          <a:lstStyle/>
          <a:p>
            <a:pPr>
              <a:defRPr sz="2800"/>
            </a:pPr>
            <a:r>
              <a:t>Partenariats et mobilisation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700" y="1288973"/>
            <a:ext cx="7831590" cy="1400529"/>
          </a:xfrm>
        </p:spPr>
        <p:txBody>
          <a:bodyPr>
            <a:normAutofit fontScale="85000" lnSpcReduction="10000"/>
          </a:bodyPr>
          <a:lstStyle/>
          <a:p>
            <a:pPr>
              <a:defRPr sz="1800"/>
            </a:pPr>
            <a:r>
              <a:rPr dirty="0"/>
              <a:t>• Collaboration institutions </a:t>
            </a:r>
            <a:r>
              <a:rPr dirty="0" err="1"/>
              <a:t>publiques</a:t>
            </a:r>
            <a:r>
              <a:rPr dirty="0"/>
              <a:t>, OSC, ONG et associations de femmes</a:t>
            </a:r>
          </a:p>
          <a:p>
            <a:pPr>
              <a:defRPr sz="1800"/>
            </a:pPr>
            <a:r>
              <a:rPr dirty="0"/>
              <a:t>• </a:t>
            </a:r>
            <a:r>
              <a:rPr dirty="0" err="1"/>
              <a:t>Renforcement</a:t>
            </a:r>
            <a:r>
              <a:rPr dirty="0"/>
              <a:t> des </a:t>
            </a:r>
            <a:r>
              <a:rPr dirty="0" err="1"/>
              <a:t>capacités</a:t>
            </a:r>
            <a:r>
              <a:rPr dirty="0"/>
              <a:t> locales</a:t>
            </a:r>
          </a:p>
          <a:p>
            <a:pPr>
              <a:defRPr sz="1800"/>
            </a:pPr>
            <a:r>
              <a:rPr dirty="0"/>
              <a:t>• Recherche de </a:t>
            </a:r>
            <a:r>
              <a:rPr dirty="0" err="1"/>
              <a:t>financements</a:t>
            </a:r>
            <a:r>
              <a:rPr dirty="0"/>
              <a:t> et </a:t>
            </a:r>
            <a:r>
              <a:rPr dirty="0" err="1"/>
              <a:t>intégration</a:t>
            </a:r>
            <a:r>
              <a:rPr dirty="0"/>
              <a:t> aux initiatives </a:t>
            </a:r>
            <a:r>
              <a:rPr dirty="0" err="1"/>
              <a:t>internationales</a:t>
            </a:r>
            <a:endParaRPr dirty="0"/>
          </a:p>
          <a:p>
            <a:pPr>
              <a:defRPr sz="1800"/>
            </a:pPr>
            <a:r>
              <a:rPr dirty="0"/>
              <a:t>• </a:t>
            </a:r>
            <a:r>
              <a:rPr dirty="0" err="1"/>
              <a:t>Capitalisation</a:t>
            </a:r>
            <a:r>
              <a:rPr dirty="0"/>
              <a:t> des </a:t>
            </a:r>
            <a:r>
              <a:rPr dirty="0" err="1"/>
              <a:t>bonnes</a:t>
            </a:r>
            <a:r>
              <a:rPr dirty="0"/>
              <a:t> </a:t>
            </a:r>
            <a:r>
              <a:rPr dirty="0" err="1"/>
              <a:t>pratiques</a:t>
            </a:r>
            <a:endParaRPr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35C51E0-434D-4913-AB1B-0AE1C9A0D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9927" y="2325946"/>
            <a:ext cx="3612550" cy="416849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48F843F-8CD9-43B5-B1D1-A245DD4A8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10" y="2689502"/>
            <a:ext cx="4363694" cy="3878839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9EE8DAD1717D488B75E704F055B0DB" ma:contentTypeVersion="17" ma:contentTypeDescription="Create a new document." ma:contentTypeScope="" ma:versionID="894f81645357e802e03f0dad1321f2fd">
  <xsd:schema xmlns:xsd="http://www.w3.org/2001/XMLSchema" xmlns:xs="http://www.w3.org/2001/XMLSchema" xmlns:p="http://schemas.microsoft.com/office/2006/metadata/properties" xmlns:ns2="f232f10d-0edc-4b5f-b66e-f46ceb4f7549" xmlns:ns3="bccaa7d2-b5c2-455f-8377-eecac74d0a7a" targetNamespace="http://schemas.microsoft.com/office/2006/metadata/properties" ma:root="true" ma:fieldsID="09640a142018a54e4639738b7aa3630f" ns2:_="" ns3:_="">
    <xsd:import namespace="f232f10d-0edc-4b5f-b66e-f46ceb4f7549"/>
    <xsd:import namespace="bccaa7d2-b5c2-455f-8377-eecac74d0a7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Det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32f10d-0edc-4b5f-b66e-f46ceb4f75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8175662-8596-484a-92c7-351d01561e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Det" ma:index="21" nillable="true" ma:displayName="Det" ma:format="Dropdown" ma:internalName="Det">
      <xsd:simpleType>
        <xsd:restriction base="dms:Text">
          <xsd:maxLength value="255"/>
        </xsd:restriction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caa7d2-b5c2-455f-8377-eecac74d0a7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04ed2ff6-99f7-4fa9-96fc-1981adf183ee}" ma:internalName="TaxCatchAll" ma:showField="CatchAllData" ma:web="bccaa7d2-b5c2-455f-8377-eecac74d0a7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t xmlns="f232f10d-0edc-4b5f-b66e-f46ceb4f7549" xsi:nil="true"/>
    <lcf76f155ced4ddcb4097134ff3c332f xmlns="f232f10d-0edc-4b5f-b66e-f46ceb4f7549">
      <Terms xmlns="http://schemas.microsoft.com/office/infopath/2007/PartnerControls"/>
    </lcf76f155ced4ddcb4097134ff3c332f>
    <TaxCatchAll xmlns="bccaa7d2-b5c2-455f-8377-eecac74d0a7a" xsi:nil="true"/>
  </documentManagement>
</p:properties>
</file>

<file path=customXml/itemProps1.xml><?xml version="1.0" encoding="utf-8"?>
<ds:datastoreItem xmlns:ds="http://schemas.openxmlformats.org/officeDocument/2006/customXml" ds:itemID="{0F47652C-806C-4FA2-97F1-98B963F5E888}"/>
</file>

<file path=customXml/itemProps2.xml><?xml version="1.0" encoding="utf-8"?>
<ds:datastoreItem xmlns:ds="http://schemas.openxmlformats.org/officeDocument/2006/customXml" ds:itemID="{53103C47-2672-41DB-BB6D-C0554A48BBF4}"/>
</file>

<file path=customXml/itemProps3.xml><?xml version="1.0" encoding="utf-8"?>
<ds:datastoreItem xmlns:ds="http://schemas.openxmlformats.org/officeDocument/2006/customXml" ds:itemID="{D39D5C37-79E9-4062-BD47-0DB822EE631A}"/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62</TotalTime>
  <Words>337</Words>
  <Application>Microsoft Office PowerPoint</Application>
  <PresentationFormat>On-screen Show (4:3)</PresentationFormat>
  <Paragraphs>44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Century Gothic</vt:lpstr>
      <vt:lpstr>Wingdings 3</vt:lpstr>
      <vt:lpstr>Ion</vt:lpstr>
      <vt:lpstr>Intégration des questions de genre dans la SPANB </vt:lpstr>
      <vt:lpstr>Contexte genre aux Comores</vt:lpstr>
      <vt:lpstr>Défis majeurs d’intégration du genre</vt:lpstr>
      <vt:lpstr>Genre dans les secteurs de la biodiversité</vt:lpstr>
      <vt:lpstr>Processus d’élaboration de la SPANB </vt:lpstr>
      <vt:lpstr>Objectifs de l’approche Genre &amp; Biodiversité</vt:lpstr>
      <vt:lpstr>Principales activités réalisés</vt:lpstr>
      <vt:lpstr>Autonomisation économique des femmes</vt:lpstr>
      <vt:lpstr>Partenariats et mobilisation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Intégration des questions de genre dans la SPANB 2026-2030</dc:title>
  <dc:subject/>
  <dc:creator>ALI Djounaid</dc:creator>
  <cp:keywords/>
  <dc:description>generated using python-pptx</dc:description>
  <cp:lastModifiedBy>Ciara Daniels</cp:lastModifiedBy>
  <cp:revision>7</cp:revision>
  <dcterms:created xsi:type="dcterms:W3CDTF">2013-01-27T09:14:16Z</dcterms:created>
  <dcterms:modified xsi:type="dcterms:W3CDTF">2026-06-16T02:08:06Z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0x010100679EE8DAD1717D488B75E704F055B0DB</vt:lpwstr>
  </property>
</Properties>
</file>