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6"/>
  </p:notesMasterIdLst>
  <p:sldIdLst>
    <p:sldId id="370" r:id="rId3"/>
    <p:sldId id="385" r:id="rId4"/>
    <p:sldId id="4082" r:id="rId5"/>
    <p:sldId id="2147473603" r:id="rId6"/>
    <p:sldId id="4104" r:id="rId7"/>
    <p:sldId id="364" r:id="rId8"/>
    <p:sldId id="265" r:id="rId9"/>
    <p:sldId id="2147473611" r:id="rId10"/>
    <p:sldId id="2147473612" r:id="rId11"/>
    <p:sldId id="2147473613" r:id="rId12"/>
    <p:sldId id="4098" r:id="rId13"/>
    <p:sldId id="2147473605" r:id="rId14"/>
    <p:sldId id="35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45C"/>
    <a:srgbClr val="DD8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5223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879F0-149E-4192-A76A-8155FD5BD579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PT"/>
        </a:p>
      </dgm:t>
    </dgm:pt>
    <dgm:pt modelId="{A8A5C46A-8047-4039-B8F1-6876AD09A59D}">
      <dgm:prSet phldrT="[Texto]"/>
      <dgm:spPr/>
      <dgm:t>
        <a:bodyPr/>
        <a:lstStyle/>
        <a:p>
          <a:r>
            <a:rPr lang="en" dirty="0"/>
            <a:t>Who?</a:t>
          </a:r>
          <a:endParaRPr lang="pt-PT" dirty="0"/>
        </a:p>
      </dgm:t>
    </dgm:pt>
    <dgm:pt modelId="{AA2347FA-F27A-4E11-918B-5E96ABFBA151}" type="parTrans" cxnId="{9EBEE018-262A-4DBF-9A5D-22BB6B2A6684}">
      <dgm:prSet/>
      <dgm:spPr/>
      <dgm:t>
        <a:bodyPr/>
        <a:lstStyle/>
        <a:p>
          <a:endParaRPr lang="pt-PT"/>
        </a:p>
      </dgm:t>
    </dgm:pt>
    <dgm:pt modelId="{8EE655C1-07FF-4479-92C9-A403EF4669E9}" type="sibTrans" cxnId="{9EBEE018-262A-4DBF-9A5D-22BB6B2A6684}">
      <dgm:prSet/>
      <dgm:spPr/>
      <dgm:t>
        <a:bodyPr/>
        <a:lstStyle/>
        <a:p>
          <a:endParaRPr lang="pt-PT"/>
        </a:p>
      </dgm:t>
    </dgm:pt>
    <dgm:pt modelId="{B8A9D34D-FF34-4E5F-B4F6-4F97746A6894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600" dirty="0"/>
            <a:t>Used Initial Scoping exercise to map key actors. Targeted Local communities, Women Parliamentatry Caucus, biodiversity actors with limited gender training&amp; NBSAP stakeholders</a:t>
          </a:r>
        </a:p>
      </dgm:t>
    </dgm:pt>
    <dgm:pt modelId="{CACF5F57-F704-4D69-8C4A-B90FF19F3DCA}" type="parTrans" cxnId="{B3CDFE9D-012B-42C7-8BDB-AA4F6BC1C2E3}">
      <dgm:prSet/>
      <dgm:spPr/>
      <dgm:t>
        <a:bodyPr/>
        <a:lstStyle/>
        <a:p>
          <a:endParaRPr lang="pt-PT"/>
        </a:p>
      </dgm:t>
    </dgm:pt>
    <dgm:pt modelId="{D02EBD93-0801-47C0-A10D-FFC373329A84}" type="sibTrans" cxnId="{B3CDFE9D-012B-42C7-8BDB-AA4F6BC1C2E3}">
      <dgm:prSet/>
      <dgm:spPr/>
      <dgm:t>
        <a:bodyPr/>
        <a:lstStyle/>
        <a:p>
          <a:endParaRPr lang="pt-PT"/>
        </a:p>
      </dgm:t>
    </dgm:pt>
    <dgm:pt modelId="{277544F4-3CEC-4543-97D9-FC7E0F3BD9EF}">
      <dgm:prSet phldrT="[Texto]"/>
      <dgm:spPr/>
      <dgm:t>
        <a:bodyPr/>
        <a:lstStyle/>
        <a:p>
          <a:r>
            <a:rPr lang="en-US" noProof="1"/>
            <a:t>Why?</a:t>
          </a:r>
        </a:p>
      </dgm:t>
    </dgm:pt>
    <dgm:pt modelId="{C1783ECD-B5DD-4217-81B9-ABF03F4FD1B3}" type="parTrans" cxnId="{525C37B7-185A-487A-B2E6-223FA5862F9A}">
      <dgm:prSet/>
      <dgm:spPr/>
      <dgm:t>
        <a:bodyPr/>
        <a:lstStyle/>
        <a:p>
          <a:endParaRPr lang="pt-PT"/>
        </a:p>
      </dgm:t>
    </dgm:pt>
    <dgm:pt modelId="{1175137B-2DAF-406F-A622-8C8A800F2A6D}" type="sibTrans" cxnId="{525C37B7-185A-487A-B2E6-223FA5862F9A}">
      <dgm:prSet/>
      <dgm:spPr/>
      <dgm:t>
        <a:bodyPr/>
        <a:lstStyle/>
        <a:p>
          <a:endParaRPr lang="pt-PT"/>
        </a:p>
      </dgm:t>
    </dgm:pt>
    <dgm:pt modelId="{BC06A8BE-669D-42F5-BAB7-CF961494D4F7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800" dirty="0"/>
            <a:t>Leverage this Gender project to enhance NBSAP responsiveness to the CBD Gender Plan of Action</a:t>
          </a:r>
        </a:p>
      </dgm:t>
    </dgm:pt>
    <dgm:pt modelId="{47AABDFF-F10A-4983-ACE3-F1E9DEE1EE5E}" type="parTrans" cxnId="{87D5558B-D537-4D64-B0A3-77B33DF94617}">
      <dgm:prSet/>
      <dgm:spPr/>
      <dgm:t>
        <a:bodyPr/>
        <a:lstStyle/>
        <a:p>
          <a:endParaRPr lang="pt-PT"/>
        </a:p>
      </dgm:t>
    </dgm:pt>
    <dgm:pt modelId="{02834339-5289-48F5-9F43-4AC1BF8C902F}" type="sibTrans" cxnId="{87D5558B-D537-4D64-B0A3-77B33DF94617}">
      <dgm:prSet/>
      <dgm:spPr/>
      <dgm:t>
        <a:bodyPr/>
        <a:lstStyle/>
        <a:p>
          <a:endParaRPr lang="pt-PT"/>
        </a:p>
      </dgm:t>
    </dgm:pt>
    <dgm:pt modelId="{07A4CEA9-5F79-473C-A7B9-5A8117E01CBE}">
      <dgm:prSet phldrT="[Texto]"/>
      <dgm:spPr/>
      <dgm:t>
        <a:bodyPr/>
        <a:lstStyle/>
        <a:p>
          <a:r>
            <a:rPr lang="en" dirty="0"/>
            <a:t>What?</a:t>
          </a:r>
          <a:endParaRPr lang="pt-PT" dirty="0"/>
        </a:p>
      </dgm:t>
    </dgm:pt>
    <dgm:pt modelId="{6A1ABF56-0CB1-4FF0-B10B-59F1925A7771}" type="parTrans" cxnId="{DBF7B8C2-5A03-43F2-B3FC-E1AA474D2BF0}">
      <dgm:prSet/>
      <dgm:spPr/>
      <dgm:t>
        <a:bodyPr/>
        <a:lstStyle/>
        <a:p>
          <a:endParaRPr lang="pt-PT"/>
        </a:p>
      </dgm:t>
    </dgm:pt>
    <dgm:pt modelId="{C83D5579-76ED-4F52-8BB6-FAD75AD02245}" type="sibTrans" cxnId="{DBF7B8C2-5A03-43F2-B3FC-E1AA474D2BF0}">
      <dgm:prSet/>
      <dgm:spPr/>
      <dgm:t>
        <a:bodyPr/>
        <a:lstStyle/>
        <a:p>
          <a:endParaRPr lang="pt-PT"/>
        </a:p>
      </dgm:t>
    </dgm:pt>
    <dgm:pt modelId="{DEDD61B3-F0D4-40BF-AEB9-DA4509F5C9DE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800" dirty="0"/>
            <a:t>Community level problems and solutions to natural resource management. Connect grassroots and decision makers. Buy-in from NBSAP stakeholders for implementation of action plan</a:t>
          </a:r>
        </a:p>
      </dgm:t>
    </dgm:pt>
    <dgm:pt modelId="{1C678A64-95E7-45D0-838B-B464063469E5}" type="parTrans" cxnId="{2A5A9AFE-5BA6-452B-BE14-009CB6467B16}">
      <dgm:prSet/>
      <dgm:spPr/>
      <dgm:t>
        <a:bodyPr/>
        <a:lstStyle/>
        <a:p>
          <a:endParaRPr lang="pt-PT"/>
        </a:p>
      </dgm:t>
    </dgm:pt>
    <dgm:pt modelId="{C8D60750-F38B-4445-8AA3-192C894063F9}" type="sibTrans" cxnId="{2A5A9AFE-5BA6-452B-BE14-009CB6467B16}">
      <dgm:prSet/>
      <dgm:spPr/>
      <dgm:t>
        <a:bodyPr/>
        <a:lstStyle/>
        <a:p>
          <a:endParaRPr lang="pt-PT"/>
        </a:p>
      </dgm:t>
    </dgm:pt>
    <dgm:pt modelId="{C718416C-7C62-4D8F-A053-89ABEE1094AA}">
      <dgm:prSet phldrT="[Texto]"/>
      <dgm:spPr/>
      <dgm:t>
        <a:bodyPr/>
        <a:lstStyle/>
        <a:p>
          <a:r>
            <a:rPr lang="en" dirty="0"/>
            <a:t>How?</a:t>
          </a:r>
          <a:endParaRPr lang="pt-PT" dirty="0"/>
        </a:p>
      </dgm:t>
    </dgm:pt>
    <dgm:pt modelId="{0D3A1B93-61BE-43CB-9138-41D3DE8D4B44}" type="parTrans" cxnId="{325393DE-CA75-4938-BD4B-837CCD7EC0CB}">
      <dgm:prSet/>
      <dgm:spPr/>
      <dgm:t>
        <a:bodyPr/>
        <a:lstStyle/>
        <a:p>
          <a:endParaRPr lang="pt-PT"/>
        </a:p>
      </dgm:t>
    </dgm:pt>
    <dgm:pt modelId="{C7873227-ABD5-4862-AA9B-C61158F5A42C}" type="sibTrans" cxnId="{325393DE-CA75-4938-BD4B-837CCD7EC0CB}">
      <dgm:prSet/>
      <dgm:spPr/>
      <dgm:t>
        <a:bodyPr/>
        <a:lstStyle/>
        <a:p>
          <a:endParaRPr lang="pt-PT"/>
        </a:p>
      </dgm:t>
    </dgm:pt>
    <dgm:pt modelId="{47860E1D-DE08-4F5B-AC86-B5445866B683}">
      <dgm:prSet phldrT="[Texto]"/>
      <dgm:spPr/>
      <dgm:t>
        <a:bodyPr/>
        <a:lstStyle/>
        <a:p>
          <a:r>
            <a:rPr lang="en" dirty="0"/>
            <a:t>When?</a:t>
          </a:r>
          <a:endParaRPr lang="pt-PT" dirty="0"/>
        </a:p>
      </dgm:t>
    </dgm:pt>
    <dgm:pt modelId="{A8B1DE24-5661-4AB7-B145-940074B95227}" type="parTrans" cxnId="{BE77FFC2-738C-4543-B228-9970BDB063D6}">
      <dgm:prSet/>
      <dgm:spPr/>
      <dgm:t>
        <a:bodyPr/>
        <a:lstStyle/>
        <a:p>
          <a:endParaRPr lang="pt-PT"/>
        </a:p>
      </dgm:t>
    </dgm:pt>
    <dgm:pt modelId="{6214DC2B-BD12-4CE2-A034-73F9C954E9B5}" type="sibTrans" cxnId="{BE77FFC2-738C-4543-B228-9970BDB063D6}">
      <dgm:prSet/>
      <dgm:spPr/>
      <dgm:t>
        <a:bodyPr/>
        <a:lstStyle/>
        <a:p>
          <a:endParaRPr lang="pt-PT"/>
        </a:p>
      </dgm:t>
    </dgm:pt>
    <dgm:pt modelId="{0B71EBB1-51A0-40F7-919F-E6158E15ACCD}">
      <dgm:prSet phldrT="[Texto]"/>
      <dgm:spPr/>
      <dgm:t>
        <a:bodyPr/>
        <a:lstStyle/>
        <a:p>
          <a:r>
            <a:rPr lang="en" dirty="0"/>
            <a:t>Responsible?</a:t>
          </a:r>
        </a:p>
      </dgm:t>
    </dgm:pt>
    <dgm:pt modelId="{57B307B1-C393-4238-AAC4-B2513CEA9096}" type="parTrans" cxnId="{15FA1279-F614-43C1-AEB7-C05C2BB2DB44}">
      <dgm:prSet/>
      <dgm:spPr/>
      <dgm:t>
        <a:bodyPr/>
        <a:lstStyle/>
        <a:p>
          <a:endParaRPr lang="pt-PT"/>
        </a:p>
      </dgm:t>
    </dgm:pt>
    <dgm:pt modelId="{B80404DC-86EB-4D15-8C67-F6440BD0DA9D}" type="sibTrans" cxnId="{15FA1279-F614-43C1-AEB7-C05C2BB2DB44}">
      <dgm:prSet/>
      <dgm:spPr/>
      <dgm:t>
        <a:bodyPr/>
        <a:lstStyle/>
        <a:p>
          <a:endParaRPr lang="pt-PT"/>
        </a:p>
      </dgm:t>
    </dgm:pt>
    <dgm:pt modelId="{64ADDCA8-AEB9-4670-8BA9-2F159CDC89AA}">
      <dgm:prSet phldrT="[Texto]"/>
      <dgm:spPr/>
      <dgm:t>
        <a:bodyPr/>
        <a:lstStyle/>
        <a:p>
          <a:r>
            <a:rPr lang="en" dirty="0"/>
            <a:t>Resources?</a:t>
          </a:r>
        </a:p>
      </dgm:t>
    </dgm:pt>
    <dgm:pt modelId="{269783FE-04CD-4DD2-8AF4-B9F2DDD7D509}" type="parTrans" cxnId="{7D6686FE-3589-49D4-983D-47FDB37135D8}">
      <dgm:prSet/>
      <dgm:spPr/>
      <dgm:t>
        <a:bodyPr/>
        <a:lstStyle/>
        <a:p>
          <a:endParaRPr lang="pt-PT"/>
        </a:p>
      </dgm:t>
    </dgm:pt>
    <dgm:pt modelId="{E5AF3DC5-6950-4F91-8FE1-980C347DA951}" type="sibTrans" cxnId="{7D6686FE-3589-49D4-983D-47FDB37135D8}">
      <dgm:prSet/>
      <dgm:spPr/>
      <dgm:t>
        <a:bodyPr/>
        <a:lstStyle/>
        <a:p>
          <a:endParaRPr lang="pt-PT"/>
        </a:p>
      </dgm:t>
    </dgm:pt>
    <dgm:pt modelId="{D808AC23-D3FE-4C71-AA17-52A8F26AFD98}">
      <dgm:prSet phldrT="[Texto]" custT="1"/>
      <dgm:spPr/>
      <dgm:t>
        <a:bodyPr/>
        <a:lstStyle/>
        <a:p>
          <a:pPr algn="l">
            <a:buFont typeface="Wingdings" charset="2"/>
            <a:buNone/>
          </a:pPr>
          <a:r>
            <a:rPr lang="pt-PT" sz="1800" dirty="0"/>
            <a:t>Engagements in local language (Siswati) and respect for communication protocol when engaging communities and parliamentaty caucus</a:t>
          </a:r>
        </a:p>
      </dgm:t>
    </dgm:pt>
    <dgm:pt modelId="{DEA93C1B-71B3-4558-A30F-E53577177C78}" type="parTrans" cxnId="{45519804-BF84-42D6-8E5E-E950C8ED2611}">
      <dgm:prSet/>
      <dgm:spPr/>
      <dgm:t>
        <a:bodyPr/>
        <a:lstStyle/>
        <a:p>
          <a:endParaRPr lang="pt-PT"/>
        </a:p>
      </dgm:t>
    </dgm:pt>
    <dgm:pt modelId="{62D555C8-5D10-478C-9E1F-C709BD717C8E}" type="sibTrans" cxnId="{45519804-BF84-42D6-8E5E-E950C8ED2611}">
      <dgm:prSet/>
      <dgm:spPr/>
      <dgm:t>
        <a:bodyPr/>
        <a:lstStyle/>
        <a:p>
          <a:endParaRPr lang="pt-PT"/>
        </a:p>
      </dgm:t>
    </dgm:pt>
    <dgm:pt modelId="{98C9F9AE-2BBE-4022-B1B9-2D776E58939F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800" dirty="0"/>
            <a:t> Local communities-&gt; before November 2025. Women Parliamentary Caucus-&gt;</a:t>
          </a:r>
          <a:r>
            <a:rPr lang="en-ZA" sz="1800" dirty="0"/>
            <a:t>Before close of Cabinet.</a:t>
          </a:r>
          <a:r>
            <a:rPr lang="pt-PT" sz="1800" dirty="0"/>
            <a:t>NBSAP stakeholders-&gt; before NBSAP validation</a:t>
          </a:r>
        </a:p>
      </dgm:t>
    </dgm:pt>
    <dgm:pt modelId="{D537651F-BEF8-4585-8553-C35D3AE1D0D6}" type="parTrans" cxnId="{437135B6-E106-430D-9CB2-C6ABD05E501E}">
      <dgm:prSet/>
      <dgm:spPr/>
      <dgm:t>
        <a:bodyPr/>
        <a:lstStyle/>
        <a:p>
          <a:endParaRPr lang="pt-PT"/>
        </a:p>
      </dgm:t>
    </dgm:pt>
    <dgm:pt modelId="{91D05538-CF2F-4186-A129-1D0A61F7B6CC}" type="sibTrans" cxnId="{437135B6-E106-430D-9CB2-C6ABD05E501E}">
      <dgm:prSet/>
      <dgm:spPr/>
      <dgm:t>
        <a:bodyPr/>
        <a:lstStyle/>
        <a:p>
          <a:endParaRPr lang="pt-PT"/>
        </a:p>
      </dgm:t>
    </dgm:pt>
    <dgm:pt modelId="{CBAEBFF9-8779-4888-9A31-1B825F97F83A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800" dirty="0"/>
            <a:t>PMU, NBSAP-Gender Consultant and Core Country Team </a:t>
          </a:r>
        </a:p>
      </dgm:t>
    </dgm:pt>
    <dgm:pt modelId="{8B6C217B-81E9-4D51-9BAB-158BEB9F8091}" type="parTrans" cxnId="{086A1350-CCC0-486B-AAE7-D1BB8B5F57D1}">
      <dgm:prSet/>
      <dgm:spPr/>
      <dgm:t>
        <a:bodyPr/>
        <a:lstStyle/>
        <a:p>
          <a:endParaRPr lang="pt-PT"/>
        </a:p>
      </dgm:t>
    </dgm:pt>
    <dgm:pt modelId="{4B7B936C-D348-4874-AAB8-D64D884138DF}" type="sibTrans" cxnId="{086A1350-CCC0-486B-AAE7-D1BB8B5F57D1}">
      <dgm:prSet/>
      <dgm:spPr/>
      <dgm:t>
        <a:bodyPr/>
        <a:lstStyle/>
        <a:p>
          <a:endParaRPr lang="pt-PT"/>
        </a:p>
      </dgm:t>
    </dgm:pt>
    <dgm:pt modelId="{B25FC235-8A06-49FA-9F80-07B90CC3FE3B}">
      <dgm:prSet phldrT="[Texto]" custT="1"/>
      <dgm:spPr/>
      <dgm:t>
        <a:bodyPr/>
        <a:lstStyle/>
        <a:p>
          <a:pPr>
            <a:buFont typeface="Wingdings" charset="2"/>
            <a:buNone/>
          </a:pPr>
          <a:r>
            <a:rPr lang="pt-PT" sz="1800" dirty="0"/>
            <a:t>Set target on numbers. Set budget for consultations and identified co-financiers and technical partners </a:t>
          </a:r>
        </a:p>
      </dgm:t>
    </dgm:pt>
    <dgm:pt modelId="{B68C765B-B6A1-40C9-A098-3352BA2C4375}" type="parTrans" cxnId="{BF60A03B-E352-41E2-A288-38DD1E79D73E}">
      <dgm:prSet/>
      <dgm:spPr/>
      <dgm:t>
        <a:bodyPr/>
        <a:lstStyle/>
        <a:p>
          <a:endParaRPr lang="pt-PT"/>
        </a:p>
      </dgm:t>
    </dgm:pt>
    <dgm:pt modelId="{F38D366C-2CAA-475A-81CD-5C100C92207D}" type="sibTrans" cxnId="{BF60A03B-E352-41E2-A288-38DD1E79D73E}">
      <dgm:prSet/>
      <dgm:spPr/>
      <dgm:t>
        <a:bodyPr/>
        <a:lstStyle/>
        <a:p>
          <a:endParaRPr lang="pt-PT"/>
        </a:p>
      </dgm:t>
    </dgm:pt>
    <dgm:pt modelId="{DAF18182-4805-4A97-8A4C-161A024A3362}" type="pres">
      <dgm:prSet presAssocID="{A86879F0-149E-4192-A76A-8155FD5BD579}" presName="Name0" presStyleCnt="0">
        <dgm:presLayoutVars>
          <dgm:dir/>
          <dgm:animLvl val="lvl"/>
          <dgm:resizeHandles val="exact"/>
        </dgm:presLayoutVars>
      </dgm:prSet>
      <dgm:spPr/>
    </dgm:pt>
    <dgm:pt modelId="{A5BC6C2E-A570-49C0-AE7D-37DBB0C8DC6D}" type="pres">
      <dgm:prSet presAssocID="{A8A5C46A-8047-4039-B8F1-6876AD09A59D}" presName="linNode" presStyleCnt="0"/>
      <dgm:spPr/>
    </dgm:pt>
    <dgm:pt modelId="{AD245B4D-B21C-4672-8ABA-FD596C64E6CE}" type="pres">
      <dgm:prSet presAssocID="{A8A5C46A-8047-4039-B8F1-6876AD09A59D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8F6BFB4B-0FCB-476B-85CC-98F3EC94C037}" type="pres">
      <dgm:prSet presAssocID="{A8A5C46A-8047-4039-B8F1-6876AD09A59D}" presName="descendantText" presStyleLbl="alignAccFollowNode1" presStyleIdx="0" presStyleCnt="7">
        <dgm:presLayoutVars>
          <dgm:bulletEnabled val="1"/>
        </dgm:presLayoutVars>
      </dgm:prSet>
      <dgm:spPr/>
    </dgm:pt>
    <dgm:pt modelId="{C585ED18-064D-445C-A038-98651D2B6A53}" type="pres">
      <dgm:prSet presAssocID="{8EE655C1-07FF-4479-92C9-A403EF4669E9}" presName="sp" presStyleCnt="0"/>
      <dgm:spPr/>
    </dgm:pt>
    <dgm:pt modelId="{1D532195-002D-415A-A050-B38E2436B9B9}" type="pres">
      <dgm:prSet presAssocID="{277544F4-3CEC-4543-97D9-FC7E0F3BD9EF}" presName="linNode" presStyleCnt="0"/>
      <dgm:spPr/>
    </dgm:pt>
    <dgm:pt modelId="{54A931B4-A3A1-4F96-AA49-F1ADCB190984}" type="pres">
      <dgm:prSet presAssocID="{277544F4-3CEC-4543-97D9-FC7E0F3BD9EF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AC61CBB7-3E75-4766-BEDE-415CC99D076A}" type="pres">
      <dgm:prSet presAssocID="{277544F4-3CEC-4543-97D9-FC7E0F3BD9EF}" presName="descendantText" presStyleLbl="alignAccFollowNode1" presStyleIdx="1" presStyleCnt="7" custLinFactNeighborX="-1198">
        <dgm:presLayoutVars>
          <dgm:bulletEnabled val="1"/>
        </dgm:presLayoutVars>
      </dgm:prSet>
      <dgm:spPr/>
    </dgm:pt>
    <dgm:pt modelId="{B13A0995-E5D3-4892-878C-291273CEDF57}" type="pres">
      <dgm:prSet presAssocID="{1175137B-2DAF-406F-A622-8C8A800F2A6D}" presName="sp" presStyleCnt="0"/>
      <dgm:spPr/>
    </dgm:pt>
    <dgm:pt modelId="{E01CA9AC-9C3C-4DBA-98E4-564125AA3528}" type="pres">
      <dgm:prSet presAssocID="{07A4CEA9-5F79-473C-A7B9-5A8117E01CBE}" presName="linNode" presStyleCnt="0"/>
      <dgm:spPr/>
    </dgm:pt>
    <dgm:pt modelId="{EB30F87A-E9E0-42AD-8B82-D94ECBEAD396}" type="pres">
      <dgm:prSet presAssocID="{07A4CEA9-5F79-473C-A7B9-5A8117E01CBE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844CB0E5-2703-42AC-98CE-7AFDBA8DF80F}" type="pres">
      <dgm:prSet presAssocID="{07A4CEA9-5F79-473C-A7B9-5A8117E01CBE}" presName="descendantText" presStyleLbl="alignAccFollowNode1" presStyleIdx="2" presStyleCnt="7">
        <dgm:presLayoutVars>
          <dgm:bulletEnabled val="1"/>
        </dgm:presLayoutVars>
      </dgm:prSet>
      <dgm:spPr/>
    </dgm:pt>
    <dgm:pt modelId="{07BFBBB8-A5E4-4ACF-997C-8743C5300DE5}" type="pres">
      <dgm:prSet presAssocID="{C83D5579-76ED-4F52-8BB6-FAD75AD02245}" presName="sp" presStyleCnt="0"/>
      <dgm:spPr/>
    </dgm:pt>
    <dgm:pt modelId="{107F5A23-801A-4249-86F9-95A5A8B485D4}" type="pres">
      <dgm:prSet presAssocID="{C718416C-7C62-4D8F-A053-89ABEE1094AA}" presName="linNode" presStyleCnt="0"/>
      <dgm:spPr/>
    </dgm:pt>
    <dgm:pt modelId="{8ABCC2D9-341A-45B9-A751-49E4E2A8A23B}" type="pres">
      <dgm:prSet presAssocID="{C718416C-7C62-4D8F-A053-89ABEE1094AA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204EA77D-1E21-4DA5-BF71-BCFF37A3284D}" type="pres">
      <dgm:prSet presAssocID="{C718416C-7C62-4D8F-A053-89ABEE1094AA}" presName="descendantText" presStyleLbl="alignAccFollowNode1" presStyleIdx="3" presStyleCnt="7">
        <dgm:presLayoutVars>
          <dgm:bulletEnabled val="1"/>
        </dgm:presLayoutVars>
      </dgm:prSet>
      <dgm:spPr/>
    </dgm:pt>
    <dgm:pt modelId="{2BEF9A66-757D-41DF-BA17-23A3F3260631}" type="pres">
      <dgm:prSet presAssocID="{C7873227-ABD5-4862-AA9B-C61158F5A42C}" presName="sp" presStyleCnt="0"/>
      <dgm:spPr/>
    </dgm:pt>
    <dgm:pt modelId="{B8BA48DD-A246-4553-9979-32E531642C9B}" type="pres">
      <dgm:prSet presAssocID="{47860E1D-DE08-4F5B-AC86-B5445866B683}" presName="linNode" presStyleCnt="0"/>
      <dgm:spPr/>
    </dgm:pt>
    <dgm:pt modelId="{BC9D319F-9909-4B54-ACCA-82FFB5CCCA00}" type="pres">
      <dgm:prSet presAssocID="{47860E1D-DE08-4F5B-AC86-B5445866B683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CCCBED65-C234-48B0-945F-3268678CCDD3}" type="pres">
      <dgm:prSet presAssocID="{47860E1D-DE08-4F5B-AC86-B5445866B683}" presName="descendantText" presStyleLbl="alignAccFollowNode1" presStyleIdx="4" presStyleCnt="7">
        <dgm:presLayoutVars>
          <dgm:bulletEnabled val="1"/>
        </dgm:presLayoutVars>
      </dgm:prSet>
      <dgm:spPr/>
    </dgm:pt>
    <dgm:pt modelId="{9211F5D8-CFAD-4CDC-9282-6472CDDBFD32}" type="pres">
      <dgm:prSet presAssocID="{6214DC2B-BD12-4CE2-A034-73F9C954E9B5}" presName="sp" presStyleCnt="0"/>
      <dgm:spPr/>
    </dgm:pt>
    <dgm:pt modelId="{7960B44D-172B-447C-A3B3-5322D28A1281}" type="pres">
      <dgm:prSet presAssocID="{0B71EBB1-51A0-40F7-919F-E6158E15ACCD}" presName="linNode" presStyleCnt="0"/>
      <dgm:spPr/>
    </dgm:pt>
    <dgm:pt modelId="{5E004F56-22C1-45D2-B089-F1F12CEF057C}" type="pres">
      <dgm:prSet presAssocID="{0B71EBB1-51A0-40F7-919F-E6158E15ACCD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122D25EB-00B5-465E-917F-E9F07F6D241B}" type="pres">
      <dgm:prSet presAssocID="{0B71EBB1-51A0-40F7-919F-E6158E15ACCD}" presName="descendantText" presStyleLbl="alignAccFollowNode1" presStyleIdx="5" presStyleCnt="7">
        <dgm:presLayoutVars>
          <dgm:bulletEnabled val="1"/>
        </dgm:presLayoutVars>
      </dgm:prSet>
      <dgm:spPr/>
    </dgm:pt>
    <dgm:pt modelId="{8FF1078C-1D25-4E93-B57E-03AE407338B2}" type="pres">
      <dgm:prSet presAssocID="{B80404DC-86EB-4D15-8C67-F6440BD0DA9D}" presName="sp" presStyleCnt="0"/>
      <dgm:spPr/>
    </dgm:pt>
    <dgm:pt modelId="{A6D1AF9E-8566-40E9-B492-1F367AA7B0C6}" type="pres">
      <dgm:prSet presAssocID="{64ADDCA8-AEB9-4670-8BA9-2F159CDC89AA}" presName="linNode" presStyleCnt="0"/>
      <dgm:spPr/>
    </dgm:pt>
    <dgm:pt modelId="{8B75A17C-6B64-4491-B528-3BEA6AC289C5}" type="pres">
      <dgm:prSet presAssocID="{64ADDCA8-AEB9-4670-8BA9-2F159CDC89AA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C7DC9FD5-01FD-4C2C-9200-982750DFFA2F}" type="pres">
      <dgm:prSet presAssocID="{64ADDCA8-AEB9-4670-8BA9-2F159CDC89AA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5A2DE302-5054-4056-820A-441615E68B95}" type="presOf" srcId="{CBAEBFF9-8779-4888-9A31-1B825F97F83A}" destId="{122D25EB-00B5-465E-917F-E9F07F6D241B}" srcOrd="0" destOrd="0" presId="urn:microsoft.com/office/officeart/2005/8/layout/vList5"/>
    <dgm:cxn modelId="{45519804-BF84-42D6-8E5E-E950C8ED2611}" srcId="{C718416C-7C62-4D8F-A053-89ABEE1094AA}" destId="{D808AC23-D3FE-4C71-AA17-52A8F26AFD98}" srcOrd="0" destOrd="0" parTransId="{DEA93C1B-71B3-4558-A30F-E53577177C78}" sibTransId="{62D555C8-5D10-478C-9E1F-C709BD717C8E}"/>
    <dgm:cxn modelId="{8E911606-6564-4588-B362-E71747BE3E25}" type="presOf" srcId="{47860E1D-DE08-4F5B-AC86-B5445866B683}" destId="{BC9D319F-9909-4B54-ACCA-82FFB5CCCA00}" srcOrd="0" destOrd="0" presId="urn:microsoft.com/office/officeart/2005/8/layout/vList5"/>
    <dgm:cxn modelId="{745BE708-FCFF-4D7A-8FB7-21636F99B426}" type="presOf" srcId="{DEDD61B3-F0D4-40BF-AEB9-DA4509F5C9DE}" destId="{844CB0E5-2703-42AC-98CE-7AFDBA8DF80F}" srcOrd="0" destOrd="0" presId="urn:microsoft.com/office/officeart/2005/8/layout/vList5"/>
    <dgm:cxn modelId="{140F810E-D408-4FBA-B434-065BCAADAAA5}" type="presOf" srcId="{C718416C-7C62-4D8F-A053-89ABEE1094AA}" destId="{8ABCC2D9-341A-45B9-A751-49E4E2A8A23B}" srcOrd="0" destOrd="0" presId="urn:microsoft.com/office/officeart/2005/8/layout/vList5"/>
    <dgm:cxn modelId="{B49B8914-1C5A-4F4F-A216-7C3F6EF450F4}" type="presOf" srcId="{B8A9D34D-FF34-4E5F-B4F6-4F97746A6894}" destId="{8F6BFB4B-0FCB-476B-85CC-98F3EC94C037}" srcOrd="0" destOrd="0" presId="urn:microsoft.com/office/officeart/2005/8/layout/vList5"/>
    <dgm:cxn modelId="{6C0ED318-B820-4EAB-94F7-426DAE3D6F56}" type="presOf" srcId="{D808AC23-D3FE-4C71-AA17-52A8F26AFD98}" destId="{204EA77D-1E21-4DA5-BF71-BCFF37A3284D}" srcOrd="0" destOrd="0" presId="urn:microsoft.com/office/officeart/2005/8/layout/vList5"/>
    <dgm:cxn modelId="{9EBEE018-262A-4DBF-9A5D-22BB6B2A6684}" srcId="{A86879F0-149E-4192-A76A-8155FD5BD579}" destId="{A8A5C46A-8047-4039-B8F1-6876AD09A59D}" srcOrd="0" destOrd="0" parTransId="{AA2347FA-F27A-4E11-918B-5E96ABFBA151}" sibTransId="{8EE655C1-07FF-4479-92C9-A403EF4669E9}"/>
    <dgm:cxn modelId="{5925F61A-E278-449A-886A-2F3567CA18B8}" type="presOf" srcId="{277544F4-3CEC-4543-97D9-FC7E0F3BD9EF}" destId="{54A931B4-A3A1-4F96-AA49-F1ADCB190984}" srcOrd="0" destOrd="0" presId="urn:microsoft.com/office/officeart/2005/8/layout/vList5"/>
    <dgm:cxn modelId="{D4142020-AD04-499A-B02A-2D85C36C121D}" type="presOf" srcId="{98C9F9AE-2BBE-4022-B1B9-2D776E58939F}" destId="{CCCBED65-C234-48B0-945F-3268678CCDD3}" srcOrd="0" destOrd="0" presId="urn:microsoft.com/office/officeart/2005/8/layout/vList5"/>
    <dgm:cxn modelId="{BF60A03B-E352-41E2-A288-38DD1E79D73E}" srcId="{64ADDCA8-AEB9-4670-8BA9-2F159CDC89AA}" destId="{B25FC235-8A06-49FA-9F80-07B90CC3FE3B}" srcOrd="0" destOrd="0" parTransId="{B68C765B-B6A1-40C9-A098-3352BA2C4375}" sibTransId="{F38D366C-2CAA-475A-81CD-5C100C92207D}"/>
    <dgm:cxn modelId="{086A1350-CCC0-486B-AAE7-D1BB8B5F57D1}" srcId="{0B71EBB1-51A0-40F7-919F-E6158E15ACCD}" destId="{CBAEBFF9-8779-4888-9A31-1B825F97F83A}" srcOrd="0" destOrd="0" parTransId="{8B6C217B-81E9-4D51-9BAB-158BEB9F8091}" sibTransId="{4B7B936C-D348-4874-AAB8-D64D884138DF}"/>
    <dgm:cxn modelId="{BEADB652-0398-4348-85C8-5AABFC2D8A35}" type="presOf" srcId="{BC06A8BE-669D-42F5-BAB7-CF961494D4F7}" destId="{AC61CBB7-3E75-4766-BEDE-415CC99D076A}" srcOrd="0" destOrd="0" presId="urn:microsoft.com/office/officeart/2005/8/layout/vList5"/>
    <dgm:cxn modelId="{15FA1279-F614-43C1-AEB7-C05C2BB2DB44}" srcId="{A86879F0-149E-4192-A76A-8155FD5BD579}" destId="{0B71EBB1-51A0-40F7-919F-E6158E15ACCD}" srcOrd="5" destOrd="0" parTransId="{57B307B1-C393-4238-AAC4-B2513CEA9096}" sibTransId="{B80404DC-86EB-4D15-8C67-F6440BD0DA9D}"/>
    <dgm:cxn modelId="{87D5558B-D537-4D64-B0A3-77B33DF94617}" srcId="{277544F4-3CEC-4543-97D9-FC7E0F3BD9EF}" destId="{BC06A8BE-669D-42F5-BAB7-CF961494D4F7}" srcOrd="0" destOrd="0" parTransId="{47AABDFF-F10A-4983-ACE3-F1E9DEE1EE5E}" sibTransId="{02834339-5289-48F5-9F43-4AC1BF8C902F}"/>
    <dgm:cxn modelId="{9D1EEA97-D51E-49B9-81B7-BD4B92181449}" type="presOf" srcId="{64ADDCA8-AEB9-4670-8BA9-2F159CDC89AA}" destId="{8B75A17C-6B64-4491-B528-3BEA6AC289C5}" srcOrd="0" destOrd="0" presId="urn:microsoft.com/office/officeart/2005/8/layout/vList5"/>
    <dgm:cxn modelId="{B3CDFE9D-012B-42C7-8BDB-AA4F6BC1C2E3}" srcId="{A8A5C46A-8047-4039-B8F1-6876AD09A59D}" destId="{B8A9D34D-FF34-4E5F-B4F6-4F97746A6894}" srcOrd="0" destOrd="0" parTransId="{CACF5F57-F704-4D69-8C4A-B90FF19F3DCA}" sibTransId="{D02EBD93-0801-47C0-A10D-FFC373329A84}"/>
    <dgm:cxn modelId="{1F7C13A3-B0A6-45CA-9D54-1DDA39A5917D}" type="presOf" srcId="{B25FC235-8A06-49FA-9F80-07B90CC3FE3B}" destId="{C7DC9FD5-01FD-4C2C-9200-982750DFFA2F}" srcOrd="0" destOrd="0" presId="urn:microsoft.com/office/officeart/2005/8/layout/vList5"/>
    <dgm:cxn modelId="{437135B6-E106-430D-9CB2-C6ABD05E501E}" srcId="{47860E1D-DE08-4F5B-AC86-B5445866B683}" destId="{98C9F9AE-2BBE-4022-B1B9-2D776E58939F}" srcOrd="0" destOrd="0" parTransId="{D537651F-BEF8-4585-8553-C35D3AE1D0D6}" sibTransId="{91D05538-CF2F-4186-A129-1D0A61F7B6CC}"/>
    <dgm:cxn modelId="{525C37B7-185A-487A-B2E6-223FA5862F9A}" srcId="{A86879F0-149E-4192-A76A-8155FD5BD579}" destId="{277544F4-3CEC-4543-97D9-FC7E0F3BD9EF}" srcOrd="1" destOrd="0" parTransId="{C1783ECD-B5DD-4217-81B9-ABF03F4FD1B3}" sibTransId="{1175137B-2DAF-406F-A622-8C8A800F2A6D}"/>
    <dgm:cxn modelId="{E4D411BC-B29E-459E-97A7-6F101806D3A1}" type="presOf" srcId="{A8A5C46A-8047-4039-B8F1-6876AD09A59D}" destId="{AD245B4D-B21C-4672-8ABA-FD596C64E6CE}" srcOrd="0" destOrd="0" presId="urn:microsoft.com/office/officeart/2005/8/layout/vList5"/>
    <dgm:cxn modelId="{DBF7B8C2-5A03-43F2-B3FC-E1AA474D2BF0}" srcId="{A86879F0-149E-4192-A76A-8155FD5BD579}" destId="{07A4CEA9-5F79-473C-A7B9-5A8117E01CBE}" srcOrd="2" destOrd="0" parTransId="{6A1ABF56-0CB1-4FF0-B10B-59F1925A7771}" sibTransId="{C83D5579-76ED-4F52-8BB6-FAD75AD02245}"/>
    <dgm:cxn modelId="{BE77FFC2-738C-4543-B228-9970BDB063D6}" srcId="{A86879F0-149E-4192-A76A-8155FD5BD579}" destId="{47860E1D-DE08-4F5B-AC86-B5445866B683}" srcOrd="4" destOrd="0" parTransId="{A8B1DE24-5661-4AB7-B145-940074B95227}" sibTransId="{6214DC2B-BD12-4CE2-A034-73F9C954E9B5}"/>
    <dgm:cxn modelId="{AD3008DB-9478-4EC7-BC91-168FD20B4069}" type="presOf" srcId="{0B71EBB1-51A0-40F7-919F-E6158E15ACCD}" destId="{5E004F56-22C1-45D2-B089-F1F12CEF057C}" srcOrd="0" destOrd="0" presId="urn:microsoft.com/office/officeart/2005/8/layout/vList5"/>
    <dgm:cxn modelId="{325393DE-CA75-4938-BD4B-837CCD7EC0CB}" srcId="{A86879F0-149E-4192-A76A-8155FD5BD579}" destId="{C718416C-7C62-4D8F-A053-89ABEE1094AA}" srcOrd="3" destOrd="0" parTransId="{0D3A1B93-61BE-43CB-9138-41D3DE8D4B44}" sibTransId="{C7873227-ABD5-4862-AA9B-C61158F5A42C}"/>
    <dgm:cxn modelId="{FE6B30F4-7378-4D49-A247-7F6E8016A633}" type="presOf" srcId="{A86879F0-149E-4192-A76A-8155FD5BD579}" destId="{DAF18182-4805-4A97-8A4C-161A024A3362}" srcOrd="0" destOrd="0" presId="urn:microsoft.com/office/officeart/2005/8/layout/vList5"/>
    <dgm:cxn modelId="{D2C8ABFA-A81A-4E74-AC96-372340D0F88D}" type="presOf" srcId="{07A4CEA9-5F79-473C-A7B9-5A8117E01CBE}" destId="{EB30F87A-E9E0-42AD-8B82-D94ECBEAD396}" srcOrd="0" destOrd="0" presId="urn:microsoft.com/office/officeart/2005/8/layout/vList5"/>
    <dgm:cxn modelId="{7D6686FE-3589-49D4-983D-47FDB37135D8}" srcId="{A86879F0-149E-4192-A76A-8155FD5BD579}" destId="{64ADDCA8-AEB9-4670-8BA9-2F159CDC89AA}" srcOrd="6" destOrd="0" parTransId="{269783FE-04CD-4DD2-8AF4-B9F2DDD7D509}" sibTransId="{E5AF3DC5-6950-4F91-8FE1-980C347DA951}"/>
    <dgm:cxn modelId="{2A5A9AFE-5BA6-452B-BE14-009CB6467B16}" srcId="{07A4CEA9-5F79-473C-A7B9-5A8117E01CBE}" destId="{DEDD61B3-F0D4-40BF-AEB9-DA4509F5C9DE}" srcOrd="0" destOrd="0" parTransId="{1C678A64-95E7-45D0-838B-B464063469E5}" sibTransId="{C8D60750-F38B-4445-8AA3-192C894063F9}"/>
    <dgm:cxn modelId="{E2A3BDC9-64D2-4EF6-B23F-660B1A2901A4}" type="presParOf" srcId="{DAF18182-4805-4A97-8A4C-161A024A3362}" destId="{A5BC6C2E-A570-49C0-AE7D-37DBB0C8DC6D}" srcOrd="0" destOrd="0" presId="urn:microsoft.com/office/officeart/2005/8/layout/vList5"/>
    <dgm:cxn modelId="{7B902CBE-6A04-4AAB-82FE-744AC871E921}" type="presParOf" srcId="{A5BC6C2E-A570-49C0-AE7D-37DBB0C8DC6D}" destId="{AD245B4D-B21C-4672-8ABA-FD596C64E6CE}" srcOrd="0" destOrd="0" presId="urn:microsoft.com/office/officeart/2005/8/layout/vList5"/>
    <dgm:cxn modelId="{E126515D-9215-46FB-B713-FE3B6DBE8B3E}" type="presParOf" srcId="{A5BC6C2E-A570-49C0-AE7D-37DBB0C8DC6D}" destId="{8F6BFB4B-0FCB-476B-85CC-98F3EC94C037}" srcOrd="1" destOrd="0" presId="urn:microsoft.com/office/officeart/2005/8/layout/vList5"/>
    <dgm:cxn modelId="{3CDF1BA7-62A1-4DDB-B9CB-6E6924BD0B1B}" type="presParOf" srcId="{DAF18182-4805-4A97-8A4C-161A024A3362}" destId="{C585ED18-064D-445C-A038-98651D2B6A53}" srcOrd="1" destOrd="0" presId="urn:microsoft.com/office/officeart/2005/8/layout/vList5"/>
    <dgm:cxn modelId="{46BABA17-0018-4BB7-AF7D-F53F16378AF0}" type="presParOf" srcId="{DAF18182-4805-4A97-8A4C-161A024A3362}" destId="{1D532195-002D-415A-A050-B38E2436B9B9}" srcOrd="2" destOrd="0" presId="urn:microsoft.com/office/officeart/2005/8/layout/vList5"/>
    <dgm:cxn modelId="{0AC17B51-582E-4C58-AA3C-7A6DF8B5257D}" type="presParOf" srcId="{1D532195-002D-415A-A050-B38E2436B9B9}" destId="{54A931B4-A3A1-4F96-AA49-F1ADCB190984}" srcOrd="0" destOrd="0" presId="urn:microsoft.com/office/officeart/2005/8/layout/vList5"/>
    <dgm:cxn modelId="{A2E68B56-E9CF-4340-993C-C98A7DBB9477}" type="presParOf" srcId="{1D532195-002D-415A-A050-B38E2436B9B9}" destId="{AC61CBB7-3E75-4766-BEDE-415CC99D076A}" srcOrd="1" destOrd="0" presId="urn:microsoft.com/office/officeart/2005/8/layout/vList5"/>
    <dgm:cxn modelId="{21B1EB6B-1AB9-4F01-AAA1-2AC88D9E4654}" type="presParOf" srcId="{DAF18182-4805-4A97-8A4C-161A024A3362}" destId="{B13A0995-E5D3-4892-878C-291273CEDF57}" srcOrd="3" destOrd="0" presId="urn:microsoft.com/office/officeart/2005/8/layout/vList5"/>
    <dgm:cxn modelId="{72157838-9F43-4972-9980-CDFDA1D5CD01}" type="presParOf" srcId="{DAF18182-4805-4A97-8A4C-161A024A3362}" destId="{E01CA9AC-9C3C-4DBA-98E4-564125AA3528}" srcOrd="4" destOrd="0" presId="urn:microsoft.com/office/officeart/2005/8/layout/vList5"/>
    <dgm:cxn modelId="{733856ED-ADF4-4A8B-ADE7-5806FC4BBB74}" type="presParOf" srcId="{E01CA9AC-9C3C-4DBA-98E4-564125AA3528}" destId="{EB30F87A-E9E0-42AD-8B82-D94ECBEAD396}" srcOrd="0" destOrd="0" presId="urn:microsoft.com/office/officeart/2005/8/layout/vList5"/>
    <dgm:cxn modelId="{6A63A9D1-C9A9-407C-83BA-2B4A86EF2A93}" type="presParOf" srcId="{E01CA9AC-9C3C-4DBA-98E4-564125AA3528}" destId="{844CB0E5-2703-42AC-98CE-7AFDBA8DF80F}" srcOrd="1" destOrd="0" presId="urn:microsoft.com/office/officeart/2005/8/layout/vList5"/>
    <dgm:cxn modelId="{B4EC2ECD-6259-420A-855E-1950833DBE71}" type="presParOf" srcId="{DAF18182-4805-4A97-8A4C-161A024A3362}" destId="{07BFBBB8-A5E4-4ACF-997C-8743C5300DE5}" srcOrd="5" destOrd="0" presId="urn:microsoft.com/office/officeart/2005/8/layout/vList5"/>
    <dgm:cxn modelId="{19A32A4F-7B82-4CBA-B5D9-EA8FF0D2C87E}" type="presParOf" srcId="{DAF18182-4805-4A97-8A4C-161A024A3362}" destId="{107F5A23-801A-4249-86F9-95A5A8B485D4}" srcOrd="6" destOrd="0" presId="urn:microsoft.com/office/officeart/2005/8/layout/vList5"/>
    <dgm:cxn modelId="{4A0C3EED-BF95-4FE2-97E3-57BEA94DC947}" type="presParOf" srcId="{107F5A23-801A-4249-86F9-95A5A8B485D4}" destId="{8ABCC2D9-341A-45B9-A751-49E4E2A8A23B}" srcOrd="0" destOrd="0" presId="urn:microsoft.com/office/officeart/2005/8/layout/vList5"/>
    <dgm:cxn modelId="{00CD5F4E-0321-40F2-96F6-FDB2E5E780BC}" type="presParOf" srcId="{107F5A23-801A-4249-86F9-95A5A8B485D4}" destId="{204EA77D-1E21-4DA5-BF71-BCFF37A3284D}" srcOrd="1" destOrd="0" presId="urn:microsoft.com/office/officeart/2005/8/layout/vList5"/>
    <dgm:cxn modelId="{D82DEFA0-B8D7-4676-8316-E588F1B84A96}" type="presParOf" srcId="{DAF18182-4805-4A97-8A4C-161A024A3362}" destId="{2BEF9A66-757D-41DF-BA17-23A3F3260631}" srcOrd="7" destOrd="0" presId="urn:microsoft.com/office/officeart/2005/8/layout/vList5"/>
    <dgm:cxn modelId="{3E73B1E9-DB16-49C3-993F-9F04DDD36A47}" type="presParOf" srcId="{DAF18182-4805-4A97-8A4C-161A024A3362}" destId="{B8BA48DD-A246-4553-9979-32E531642C9B}" srcOrd="8" destOrd="0" presId="urn:microsoft.com/office/officeart/2005/8/layout/vList5"/>
    <dgm:cxn modelId="{B611004F-EB30-4B5B-80AA-7F8F815ED1CC}" type="presParOf" srcId="{B8BA48DD-A246-4553-9979-32E531642C9B}" destId="{BC9D319F-9909-4B54-ACCA-82FFB5CCCA00}" srcOrd="0" destOrd="0" presId="urn:microsoft.com/office/officeart/2005/8/layout/vList5"/>
    <dgm:cxn modelId="{B140601B-12DC-4869-B92E-C6DA3B99534D}" type="presParOf" srcId="{B8BA48DD-A246-4553-9979-32E531642C9B}" destId="{CCCBED65-C234-48B0-945F-3268678CCDD3}" srcOrd="1" destOrd="0" presId="urn:microsoft.com/office/officeart/2005/8/layout/vList5"/>
    <dgm:cxn modelId="{94797355-2E33-4CBA-A0FA-24192275F6CB}" type="presParOf" srcId="{DAF18182-4805-4A97-8A4C-161A024A3362}" destId="{9211F5D8-CFAD-4CDC-9282-6472CDDBFD32}" srcOrd="9" destOrd="0" presId="urn:microsoft.com/office/officeart/2005/8/layout/vList5"/>
    <dgm:cxn modelId="{12C9D1ED-B09D-4580-AD00-3B0CD8C14196}" type="presParOf" srcId="{DAF18182-4805-4A97-8A4C-161A024A3362}" destId="{7960B44D-172B-447C-A3B3-5322D28A1281}" srcOrd="10" destOrd="0" presId="urn:microsoft.com/office/officeart/2005/8/layout/vList5"/>
    <dgm:cxn modelId="{39D3269E-102C-4671-B851-0FD24F5B3D83}" type="presParOf" srcId="{7960B44D-172B-447C-A3B3-5322D28A1281}" destId="{5E004F56-22C1-45D2-B089-F1F12CEF057C}" srcOrd="0" destOrd="0" presId="urn:microsoft.com/office/officeart/2005/8/layout/vList5"/>
    <dgm:cxn modelId="{A41EED04-CC1A-4DBC-9941-8AD005FBF369}" type="presParOf" srcId="{7960B44D-172B-447C-A3B3-5322D28A1281}" destId="{122D25EB-00B5-465E-917F-E9F07F6D241B}" srcOrd="1" destOrd="0" presId="urn:microsoft.com/office/officeart/2005/8/layout/vList5"/>
    <dgm:cxn modelId="{10F7B7D3-599F-48D7-BE23-C22C0C4E36F3}" type="presParOf" srcId="{DAF18182-4805-4A97-8A4C-161A024A3362}" destId="{8FF1078C-1D25-4E93-B57E-03AE407338B2}" srcOrd="11" destOrd="0" presId="urn:microsoft.com/office/officeart/2005/8/layout/vList5"/>
    <dgm:cxn modelId="{B719825F-6CDD-4143-85C1-B3BEB2409BDF}" type="presParOf" srcId="{DAF18182-4805-4A97-8A4C-161A024A3362}" destId="{A6D1AF9E-8566-40E9-B492-1F367AA7B0C6}" srcOrd="12" destOrd="0" presId="urn:microsoft.com/office/officeart/2005/8/layout/vList5"/>
    <dgm:cxn modelId="{0FAA1679-A54E-482F-8BEC-D3E2CF126004}" type="presParOf" srcId="{A6D1AF9E-8566-40E9-B492-1F367AA7B0C6}" destId="{8B75A17C-6B64-4491-B528-3BEA6AC289C5}" srcOrd="0" destOrd="0" presId="urn:microsoft.com/office/officeart/2005/8/layout/vList5"/>
    <dgm:cxn modelId="{2C72CF9A-9155-495F-8A88-8670DC4C0B5D}" type="presParOf" srcId="{A6D1AF9E-8566-40E9-B492-1F367AA7B0C6}" destId="{C7DC9FD5-01FD-4C2C-9200-982750DFFA2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3B8E0-E270-43C9-91CC-8C74D818FE98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ZA"/>
        </a:p>
      </dgm:t>
    </dgm:pt>
    <dgm:pt modelId="{AC3D6D7F-A13F-4983-8BAB-DC53A746748F}">
      <dgm:prSet phldrT="[Text]" phldr="0" custT="1"/>
      <dgm:spPr/>
      <dgm:t>
        <a:bodyPr/>
        <a:lstStyle/>
        <a:p>
          <a:r>
            <a:rPr lang="en-GB" sz="1100" b="1" dirty="0"/>
            <a:t>3. Selected Solutions identified by stakeholders that are feasible (2030 timeframe and culturally acceptable)</a:t>
          </a:r>
          <a:endParaRPr lang="en-ZA" sz="1100" b="1" dirty="0"/>
        </a:p>
      </dgm:t>
    </dgm:pt>
    <dgm:pt modelId="{7FF73DD1-D79C-4B83-B6E1-FC4085FF957B}" type="parTrans" cxnId="{09A68451-DE1E-4367-8E99-C852FB232DCA}">
      <dgm:prSet/>
      <dgm:spPr/>
      <dgm:t>
        <a:bodyPr/>
        <a:lstStyle/>
        <a:p>
          <a:endParaRPr lang="en-ZA" sz="2000"/>
        </a:p>
      </dgm:t>
    </dgm:pt>
    <dgm:pt modelId="{FD734DE7-CDD1-41E3-BBDF-C71AD353DE88}" type="sibTrans" cxnId="{09A68451-DE1E-4367-8E99-C852FB232DCA}">
      <dgm:prSet custT="1"/>
      <dgm:spPr/>
      <dgm:t>
        <a:bodyPr/>
        <a:lstStyle/>
        <a:p>
          <a:endParaRPr lang="en-ZA" sz="900"/>
        </a:p>
      </dgm:t>
    </dgm:pt>
    <dgm:pt modelId="{EACA64BC-5FD5-4D2F-9E54-ED2D12F7FCD0}">
      <dgm:prSet custT="1"/>
      <dgm:spPr/>
      <dgm:t>
        <a:bodyPr/>
        <a:lstStyle/>
        <a:p>
          <a:r>
            <a:rPr lang="en-ZA" sz="1100" dirty="0"/>
            <a:t>1. </a:t>
          </a:r>
          <a:r>
            <a:rPr lang="en-ZA" sz="1100" b="1" dirty="0"/>
            <a:t>Listed material issues from Gender Situational Analysis  </a:t>
          </a:r>
        </a:p>
      </dgm:t>
    </dgm:pt>
    <dgm:pt modelId="{7DB2F7AF-C309-48A7-B078-6A56DA3F423E}" type="parTrans" cxnId="{82297D1F-A3ED-4EE6-915F-2C9910DE7F38}">
      <dgm:prSet/>
      <dgm:spPr/>
      <dgm:t>
        <a:bodyPr/>
        <a:lstStyle/>
        <a:p>
          <a:endParaRPr lang="en-ZA" sz="2000"/>
        </a:p>
      </dgm:t>
    </dgm:pt>
    <dgm:pt modelId="{903478EE-37F1-43E3-9775-8E4712ED9969}" type="sibTrans" cxnId="{82297D1F-A3ED-4EE6-915F-2C9910DE7F38}">
      <dgm:prSet custT="1"/>
      <dgm:spPr/>
      <dgm:t>
        <a:bodyPr/>
        <a:lstStyle/>
        <a:p>
          <a:endParaRPr lang="en-ZA" sz="900"/>
        </a:p>
      </dgm:t>
    </dgm:pt>
    <dgm:pt modelId="{A02BBB78-5945-47A6-AC6C-4109C93373ED}">
      <dgm:prSet phldrT="[Text]" phldr="0" custT="1"/>
      <dgm:spPr/>
      <dgm:t>
        <a:bodyPr/>
        <a:lstStyle/>
        <a:p>
          <a:r>
            <a:rPr lang="en-GB" sz="1100" b="1" dirty="0"/>
            <a:t>2. Examined the CBD GPA- Expected Outcomes, Objectives and Possible Indicative Actions</a:t>
          </a:r>
          <a:endParaRPr lang="en-ZA" sz="1100" b="1" dirty="0"/>
        </a:p>
      </dgm:t>
    </dgm:pt>
    <dgm:pt modelId="{EB726FA8-0D37-40C0-BAF8-CD9AB4B27E3D}" type="parTrans" cxnId="{1D748245-5CBA-4A97-BF53-FC34AB321E6F}">
      <dgm:prSet/>
      <dgm:spPr/>
      <dgm:t>
        <a:bodyPr/>
        <a:lstStyle/>
        <a:p>
          <a:endParaRPr lang="en-ZA" sz="2000"/>
        </a:p>
      </dgm:t>
    </dgm:pt>
    <dgm:pt modelId="{2D240C64-3B74-4F8D-9B8E-0428B36B1721}" type="sibTrans" cxnId="{1D748245-5CBA-4A97-BF53-FC34AB321E6F}">
      <dgm:prSet custT="1"/>
      <dgm:spPr/>
      <dgm:t>
        <a:bodyPr/>
        <a:lstStyle/>
        <a:p>
          <a:endParaRPr lang="en-ZA" sz="900"/>
        </a:p>
      </dgm:t>
    </dgm:pt>
    <dgm:pt modelId="{FBADCD22-DD78-48F7-B0D2-4FF56B0E38DA}">
      <dgm:prSet phldrT="[Text]" phldr="0" custT="1"/>
      <dgm:spPr/>
      <dgm:t>
        <a:bodyPr/>
        <a:lstStyle/>
        <a:p>
          <a:r>
            <a:rPr lang="en-GB" sz="1100" b="1" dirty="0"/>
            <a:t>4.Structured the Eswatini’s action plan using the CBD GPA template</a:t>
          </a:r>
          <a:endParaRPr lang="en-ZA" sz="1100" b="1" dirty="0"/>
        </a:p>
      </dgm:t>
    </dgm:pt>
    <dgm:pt modelId="{8EFA5BE9-9A23-43DB-A6E2-2673C0B11307}" type="parTrans" cxnId="{A15F96A8-00C7-468A-AD7F-7D0D8D60C21A}">
      <dgm:prSet/>
      <dgm:spPr/>
      <dgm:t>
        <a:bodyPr/>
        <a:lstStyle/>
        <a:p>
          <a:endParaRPr lang="en-ZA" sz="2000"/>
        </a:p>
      </dgm:t>
    </dgm:pt>
    <dgm:pt modelId="{4074D7F7-DB4F-4F6C-B1DC-716582A6A2B9}" type="sibTrans" cxnId="{A15F96A8-00C7-468A-AD7F-7D0D8D60C21A}">
      <dgm:prSet custT="1"/>
      <dgm:spPr/>
      <dgm:t>
        <a:bodyPr/>
        <a:lstStyle/>
        <a:p>
          <a:endParaRPr lang="en-ZA" sz="900"/>
        </a:p>
      </dgm:t>
    </dgm:pt>
    <dgm:pt modelId="{C0E0DF49-A797-402A-8E27-0026A6437C7D}">
      <dgm:prSet phldrT="[Text]" phldr="0" custT="1"/>
      <dgm:spPr/>
      <dgm:t>
        <a:bodyPr/>
        <a:lstStyle/>
        <a:p>
          <a:r>
            <a:rPr lang="en-GB" sz="1100" b="1" dirty="0"/>
            <a:t>5. Verified that each material issue is addressed with an action. (Where hard intervention not possible- chose advocacy and awareness)</a:t>
          </a:r>
          <a:endParaRPr lang="en-ZA" sz="1100" b="1" dirty="0"/>
        </a:p>
      </dgm:t>
    </dgm:pt>
    <dgm:pt modelId="{63B55F69-0292-40E5-98F1-E2A59690C668}" type="parTrans" cxnId="{2D2FE0EE-B7F5-497C-B806-ABF58B3F6AEC}">
      <dgm:prSet/>
      <dgm:spPr/>
      <dgm:t>
        <a:bodyPr/>
        <a:lstStyle/>
        <a:p>
          <a:endParaRPr lang="en-ZA" sz="2000"/>
        </a:p>
      </dgm:t>
    </dgm:pt>
    <dgm:pt modelId="{503256F4-1FAD-49FE-9FC5-2C645D8B891B}" type="sibTrans" cxnId="{2D2FE0EE-B7F5-497C-B806-ABF58B3F6AEC}">
      <dgm:prSet custT="1"/>
      <dgm:spPr/>
      <dgm:t>
        <a:bodyPr/>
        <a:lstStyle/>
        <a:p>
          <a:endParaRPr lang="en-ZA" sz="900"/>
        </a:p>
      </dgm:t>
    </dgm:pt>
    <dgm:pt modelId="{8B704867-0B44-48B5-A1BA-61FA8BEC9D5A}">
      <dgm:prSet phldrT="[Text]" phldr="0" custT="1"/>
      <dgm:spPr/>
      <dgm:t>
        <a:bodyPr/>
        <a:lstStyle/>
        <a:p>
          <a:r>
            <a:rPr lang="en-GB" sz="1100" b="1" dirty="0"/>
            <a:t>6. Consultative Workshop with NBSAP Stakeholders on the situational analysis &amp; proposed action plan</a:t>
          </a:r>
          <a:endParaRPr lang="en-ZA" sz="1100" b="1" dirty="0"/>
        </a:p>
      </dgm:t>
    </dgm:pt>
    <dgm:pt modelId="{CD8A988D-FC27-4D26-910A-6CED489E1D09}" type="parTrans" cxnId="{9DCFDDE2-8B70-4ED2-92FD-130DD86A04AB}">
      <dgm:prSet/>
      <dgm:spPr/>
      <dgm:t>
        <a:bodyPr/>
        <a:lstStyle/>
        <a:p>
          <a:endParaRPr lang="en-ZA" sz="2000"/>
        </a:p>
      </dgm:t>
    </dgm:pt>
    <dgm:pt modelId="{C5C5B30A-9D82-4493-8D12-5C972F396AEE}" type="sibTrans" cxnId="{9DCFDDE2-8B70-4ED2-92FD-130DD86A04AB}">
      <dgm:prSet/>
      <dgm:spPr/>
      <dgm:t>
        <a:bodyPr/>
        <a:lstStyle/>
        <a:p>
          <a:endParaRPr lang="en-ZA" sz="2000"/>
        </a:p>
      </dgm:t>
    </dgm:pt>
    <dgm:pt modelId="{FAA80AA8-ECB6-4FB9-86A6-3385B9DB396F}" type="pres">
      <dgm:prSet presAssocID="{7893B8E0-E270-43C9-91CC-8C74D818FE98}" presName="linearFlow" presStyleCnt="0">
        <dgm:presLayoutVars>
          <dgm:resizeHandles val="exact"/>
        </dgm:presLayoutVars>
      </dgm:prSet>
      <dgm:spPr/>
    </dgm:pt>
    <dgm:pt modelId="{D5DC8745-67BA-4D7A-AE7E-83B21B016430}" type="pres">
      <dgm:prSet presAssocID="{EACA64BC-5FD5-4D2F-9E54-ED2D12F7FCD0}" presName="node" presStyleLbl="node1" presStyleIdx="0" presStyleCnt="6">
        <dgm:presLayoutVars>
          <dgm:bulletEnabled val="1"/>
        </dgm:presLayoutVars>
      </dgm:prSet>
      <dgm:spPr/>
    </dgm:pt>
    <dgm:pt modelId="{ACDB5609-2FF5-49CE-AA83-FCE0C455EA2E}" type="pres">
      <dgm:prSet presAssocID="{903478EE-37F1-43E3-9775-8E4712ED9969}" presName="sibTrans" presStyleLbl="sibTrans2D1" presStyleIdx="0" presStyleCnt="5"/>
      <dgm:spPr/>
    </dgm:pt>
    <dgm:pt modelId="{A5D6513F-BA92-4ECD-B094-D29F5D432428}" type="pres">
      <dgm:prSet presAssocID="{903478EE-37F1-43E3-9775-8E4712ED9969}" presName="connectorText" presStyleLbl="sibTrans2D1" presStyleIdx="0" presStyleCnt="5"/>
      <dgm:spPr/>
    </dgm:pt>
    <dgm:pt modelId="{F659E7E2-35DF-4838-B832-7680A32B75CD}" type="pres">
      <dgm:prSet presAssocID="{A02BBB78-5945-47A6-AC6C-4109C93373ED}" presName="node" presStyleLbl="node1" presStyleIdx="1" presStyleCnt="6">
        <dgm:presLayoutVars>
          <dgm:bulletEnabled val="1"/>
        </dgm:presLayoutVars>
      </dgm:prSet>
      <dgm:spPr/>
    </dgm:pt>
    <dgm:pt modelId="{7E7B5AC9-5001-47D9-8EBF-331774F6E438}" type="pres">
      <dgm:prSet presAssocID="{2D240C64-3B74-4F8D-9B8E-0428B36B1721}" presName="sibTrans" presStyleLbl="sibTrans2D1" presStyleIdx="1" presStyleCnt="5"/>
      <dgm:spPr/>
    </dgm:pt>
    <dgm:pt modelId="{0D527A1B-6AF2-4248-B320-9B5934BE89C6}" type="pres">
      <dgm:prSet presAssocID="{2D240C64-3B74-4F8D-9B8E-0428B36B1721}" presName="connectorText" presStyleLbl="sibTrans2D1" presStyleIdx="1" presStyleCnt="5"/>
      <dgm:spPr/>
    </dgm:pt>
    <dgm:pt modelId="{7DBB1111-FC02-492A-B820-A2BD55BF188B}" type="pres">
      <dgm:prSet presAssocID="{AC3D6D7F-A13F-4983-8BAB-DC53A746748F}" presName="node" presStyleLbl="node1" presStyleIdx="2" presStyleCnt="6">
        <dgm:presLayoutVars>
          <dgm:bulletEnabled val="1"/>
        </dgm:presLayoutVars>
      </dgm:prSet>
      <dgm:spPr/>
    </dgm:pt>
    <dgm:pt modelId="{D932823D-8F12-4378-8E23-A6BEC33C994B}" type="pres">
      <dgm:prSet presAssocID="{FD734DE7-CDD1-41E3-BBDF-C71AD353DE88}" presName="sibTrans" presStyleLbl="sibTrans2D1" presStyleIdx="2" presStyleCnt="5"/>
      <dgm:spPr/>
    </dgm:pt>
    <dgm:pt modelId="{697FD657-DCC6-46DE-9FBF-F4A68F516E6D}" type="pres">
      <dgm:prSet presAssocID="{FD734DE7-CDD1-41E3-BBDF-C71AD353DE88}" presName="connectorText" presStyleLbl="sibTrans2D1" presStyleIdx="2" presStyleCnt="5"/>
      <dgm:spPr/>
    </dgm:pt>
    <dgm:pt modelId="{194975FE-D98F-4F1F-9A1D-846A88E7DC52}" type="pres">
      <dgm:prSet presAssocID="{FBADCD22-DD78-48F7-B0D2-4FF56B0E38DA}" presName="node" presStyleLbl="node1" presStyleIdx="3" presStyleCnt="6">
        <dgm:presLayoutVars>
          <dgm:bulletEnabled val="1"/>
        </dgm:presLayoutVars>
      </dgm:prSet>
      <dgm:spPr/>
    </dgm:pt>
    <dgm:pt modelId="{1602C577-C2C9-489F-868F-6AF5061A9FB9}" type="pres">
      <dgm:prSet presAssocID="{4074D7F7-DB4F-4F6C-B1DC-716582A6A2B9}" presName="sibTrans" presStyleLbl="sibTrans2D1" presStyleIdx="3" presStyleCnt="5"/>
      <dgm:spPr/>
    </dgm:pt>
    <dgm:pt modelId="{21394FCC-132C-496F-A069-E3F4CBB21C68}" type="pres">
      <dgm:prSet presAssocID="{4074D7F7-DB4F-4F6C-B1DC-716582A6A2B9}" presName="connectorText" presStyleLbl="sibTrans2D1" presStyleIdx="3" presStyleCnt="5"/>
      <dgm:spPr/>
    </dgm:pt>
    <dgm:pt modelId="{20D3F373-B876-4A33-9558-83493A6E8BA6}" type="pres">
      <dgm:prSet presAssocID="{C0E0DF49-A797-402A-8E27-0026A6437C7D}" presName="node" presStyleLbl="node1" presStyleIdx="4" presStyleCnt="6">
        <dgm:presLayoutVars>
          <dgm:bulletEnabled val="1"/>
        </dgm:presLayoutVars>
      </dgm:prSet>
      <dgm:spPr/>
    </dgm:pt>
    <dgm:pt modelId="{85E22C18-DE6F-437A-8C6E-9B36704E8BA3}" type="pres">
      <dgm:prSet presAssocID="{503256F4-1FAD-49FE-9FC5-2C645D8B891B}" presName="sibTrans" presStyleLbl="sibTrans2D1" presStyleIdx="4" presStyleCnt="5"/>
      <dgm:spPr/>
    </dgm:pt>
    <dgm:pt modelId="{1B83EA82-EA89-4846-944C-6628DCE24133}" type="pres">
      <dgm:prSet presAssocID="{503256F4-1FAD-49FE-9FC5-2C645D8B891B}" presName="connectorText" presStyleLbl="sibTrans2D1" presStyleIdx="4" presStyleCnt="5"/>
      <dgm:spPr/>
    </dgm:pt>
    <dgm:pt modelId="{629F36D8-CA6F-4C38-87BF-2FCA6EDED903}" type="pres">
      <dgm:prSet presAssocID="{8B704867-0B44-48B5-A1BA-61FA8BEC9D5A}" presName="node" presStyleLbl="node1" presStyleIdx="5" presStyleCnt="6">
        <dgm:presLayoutVars>
          <dgm:bulletEnabled val="1"/>
        </dgm:presLayoutVars>
      </dgm:prSet>
      <dgm:spPr/>
    </dgm:pt>
  </dgm:ptLst>
  <dgm:cxnLst>
    <dgm:cxn modelId="{A5563E06-0624-417F-BC98-299E30110263}" type="presOf" srcId="{903478EE-37F1-43E3-9775-8E4712ED9969}" destId="{A5D6513F-BA92-4ECD-B094-D29F5D432428}" srcOrd="1" destOrd="0" presId="urn:microsoft.com/office/officeart/2005/8/layout/process2"/>
    <dgm:cxn modelId="{82297D1F-A3ED-4EE6-915F-2C9910DE7F38}" srcId="{7893B8E0-E270-43C9-91CC-8C74D818FE98}" destId="{EACA64BC-5FD5-4D2F-9E54-ED2D12F7FCD0}" srcOrd="0" destOrd="0" parTransId="{7DB2F7AF-C309-48A7-B078-6A56DA3F423E}" sibTransId="{903478EE-37F1-43E3-9775-8E4712ED9969}"/>
    <dgm:cxn modelId="{D67A4028-DDB6-4823-B2D0-F317A43C67F3}" type="presOf" srcId="{EACA64BC-5FD5-4D2F-9E54-ED2D12F7FCD0}" destId="{D5DC8745-67BA-4D7A-AE7E-83B21B016430}" srcOrd="0" destOrd="0" presId="urn:microsoft.com/office/officeart/2005/8/layout/process2"/>
    <dgm:cxn modelId="{F10C5B63-3D76-4A65-9D55-56981744CBFC}" type="presOf" srcId="{FBADCD22-DD78-48F7-B0D2-4FF56B0E38DA}" destId="{194975FE-D98F-4F1F-9A1D-846A88E7DC52}" srcOrd="0" destOrd="0" presId="urn:microsoft.com/office/officeart/2005/8/layout/process2"/>
    <dgm:cxn modelId="{1D748245-5CBA-4A97-BF53-FC34AB321E6F}" srcId="{7893B8E0-E270-43C9-91CC-8C74D818FE98}" destId="{A02BBB78-5945-47A6-AC6C-4109C93373ED}" srcOrd="1" destOrd="0" parTransId="{EB726FA8-0D37-40C0-BAF8-CD9AB4B27E3D}" sibTransId="{2D240C64-3B74-4F8D-9B8E-0428B36B1721}"/>
    <dgm:cxn modelId="{09A68451-DE1E-4367-8E99-C852FB232DCA}" srcId="{7893B8E0-E270-43C9-91CC-8C74D818FE98}" destId="{AC3D6D7F-A13F-4983-8BAB-DC53A746748F}" srcOrd="2" destOrd="0" parTransId="{7FF73DD1-D79C-4B83-B6E1-FC4085FF957B}" sibTransId="{FD734DE7-CDD1-41E3-BBDF-C71AD353DE88}"/>
    <dgm:cxn modelId="{32E8EC55-E7DC-440D-95F2-A594A8347489}" type="presOf" srcId="{503256F4-1FAD-49FE-9FC5-2C645D8B891B}" destId="{85E22C18-DE6F-437A-8C6E-9B36704E8BA3}" srcOrd="0" destOrd="0" presId="urn:microsoft.com/office/officeart/2005/8/layout/process2"/>
    <dgm:cxn modelId="{A231B58F-7614-421D-91CF-1514463A4202}" type="presOf" srcId="{8B704867-0B44-48B5-A1BA-61FA8BEC9D5A}" destId="{629F36D8-CA6F-4C38-87BF-2FCA6EDED903}" srcOrd="0" destOrd="0" presId="urn:microsoft.com/office/officeart/2005/8/layout/process2"/>
    <dgm:cxn modelId="{C491F190-1630-4B11-9145-D81EE8221954}" type="presOf" srcId="{2D240C64-3B74-4F8D-9B8E-0428B36B1721}" destId="{0D527A1B-6AF2-4248-B320-9B5934BE89C6}" srcOrd="1" destOrd="0" presId="urn:microsoft.com/office/officeart/2005/8/layout/process2"/>
    <dgm:cxn modelId="{7F1C599A-20FB-46EF-89D2-A878078CE6AF}" type="presOf" srcId="{FD734DE7-CDD1-41E3-BBDF-C71AD353DE88}" destId="{D932823D-8F12-4378-8E23-A6BEC33C994B}" srcOrd="0" destOrd="0" presId="urn:microsoft.com/office/officeart/2005/8/layout/process2"/>
    <dgm:cxn modelId="{C8B4B89D-054B-41AE-A6E9-7E9429C30617}" type="presOf" srcId="{C0E0DF49-A797-402A-8E27-0026A6437C7D}" destId="{20D3F373-B876-4A33-9558-83493A6E8BA6}" srcOrd="0" destOrd="0" presId="urn:microsoft.com/office/officeart/2005/8/layout/process2"/>
    <dgm:cxn modelId="{A933369F-9603-41CD-9C2E-045729DB0D0B}" type="presOf" srcId="{A02BBB78-5945-47A6-AC6C-4109C93373ED}" destId="{F659E7E2-35DF-4838-B832-7680A32B75CD}" srcOrd="0" destOrd="0" presId="urn:microsoft.com/office/officeart/2005/8/layout/process2"/>
    <dgm:cxn modelId="{C00235A1-B936-4FC6-9F33-A146FFBDAC0A}" type="presOf" srcId="{7893B8E0-E270-43C9-91CC-8C74D818FE98}" destId="{FAA80AA8-ECB6-4FB9-86A6-3385B9DB396F}" srcOrd="0" destOrd="0" presId="urn:microsoft.com/office/officeart/2005/8/layout/process2"/>
    <dgm:cxn modelId="{A15F96A8-00C7-468A-AD7F-7D0D8D60C21A}" srcId="{7893B8E0-E270-43C9-91CC-8C74D818FE98}" destId="{FBADCD22-DD78-48F7-B0D2-4FF56B0E38DA}" srcOrd="3" destOrd="0" parTransId="{8EFA5BE9-9A23-43DB-A6E2-2673C0B11307}" sibTransId="{4074D7F7-DB4F-4F6C-B1DC-716582A6A2B9}"/>
    <dgm:cxn modelId="{91E22FA9-40A6-4D9A-9BB9-6E14071A9F5C}" type="presOf" srcId="{4074D7F7-DB4F-4F6C-B1DC-716582A6A2B9}" destId="{21394FCC-132C-496F-A069-E3F4CBB21C68}" srcOrd="1" destOrd="0" presId="urn:microsoft.com/office/officeart/2005/8/layout/process2"/>
    <dgm:cxn modelId="{0C5E94C7-CD2B-4DA0-A4D9-A4DC63DB0090}" type="presOf" srcId="{2D240C64-3B74-4F8D-9B8E-0428B36B1721}" destId="{7E7B5AC9-5001-47D9-8EBF-331774F6E438}" srcOrd="0" destOrd="0" presId="urn:microsoft.com/office/officeart/2005/8/layout/process2"/>
    <dgm:cxn modelId="{938EE5CB-F467-4019-A330-B8CD579398F4}" type="presOf" srcId="{AC3D6D7F-A13F-4983-8BAB-DC53A746748F}" destId="{7DBB1111-FC02-492A-B820-A2BD55BF188B}" srcOrd="0" destOrd="0" presId="urn:microsoft.com/office/officeart/2005/8/layout/process2"/>
    <dgm:cxn modelId="{0F762FD4-10E0-4E97-A1C1-849381BFA68C}" type="presOf" srcId="{FD734DE7-CDD1-41E3-BBDF-C71AD353DE88}" destId="{697FD657-DCC6-46DE-9FBF-F4A68F516E6D}" srcOrd="1" destOrd="0" presId="urn:microsoft.com/office/officeart/2005/8/layout/process2"/>
    <dgm:cxn modelId="{0B8A6CDC-8D4A-43D1-BF6F-1A51E51891C7}" type="presOf" srcId="{4074D7F7-DB4F-4F6C-B1DC-716582A6A2B9}" destId="{1602C577-C2C9-489F-868F-6AF5061A9FB9}" srcOrd="0" destOrd="0" presId="urn:microsoft.com/office/officeart/2005/8/layout/process2"/>
    <dgm:cxn modelId="{4A70B6DE-1C8B-480C-819A-FD5F0A9AFA64}" type="presOf" srcId="{503256F4-1FAD-49FE-9FC5-2C645D8B891B}" destId="{1B83EA82-EA89-4846-944C-6628DCE24133}" srcOrd="1" destOrd="0" presId="urn:microsoft.com/office/officeart/2005/8/layout/process2"/>
    <dgm:cxn modelId="{9DCFDDE2-8B70-4ED2-92FD-130DD86A04AB}" srcId="{7893B8E0-E270-43C9-91CC-8C74D818FE98}" destId="{8B704867-0B44-48B5-A1BA-61FA8BEC9D5A}" srcOrd="5" destOrd="0" parTransId="{CD8A988D-FC27-4D26-910A-6CED489E1D09}" sibTransId="{C5C5B30A-9D82-4493-8D12-5C972F396AEE}"/>
    <dgm:cxn modelId="{2D2FE0EE-B7F5-497C-B806-ABF58B3F6AEC}" srcId="{7893B8E0-E270-43C9-91CC-8C74D818FE98}" destId="{C0E0DF49-A797-402A-8E27-0026A6437C7D}" srcOrd="4" destOrd="0" parTransId="{63B55F69-0292-40E5-98F1-E2A59690C668}" sibTransId="{503256F4-1FAD-49FE-9FC5-2C645D8B891B}"/>
    <dgm:cxn modelId="{0184ACF4-4DC8-49A2-B8F6-1AA63BEB8FC2}" type="presOf" srcId="{903478EE-37F1-43E3-9775-8E4712ED9969}" destId="{ACDB5609-2FF5-49CE-AA83-FCE0C455EA2E}" srcOrd="0" destOrd="0" presId="urn:microsoft.com/office/officeart/2005/8/layout/process2"/>
    <dgm:cxn modelId="{CA2F4ED9-3681-493B-97D5-6727DC87694D}" type="presParOf" srcId="{FAA80AA8-ECB6-4FB9-86A6-3385B9DB396F}" destId="{D5DC8745-67BA-4D7A-AE7E-83B21B016430}" srcOrd="0" destOrd="0" presId="urn:microsoft.com/office/officeart/2005/8/layout/process2"/>
    <dgm:cxn modelId="{035730E1-6E2E-4A20-9CB5-DA2E7E60D991}" type="presParOf" srcId="{FAA80AA8-ECB6-4FB9-86A6-3385B9DB396F}" destId="{ACDB5609-2FF5-49CE-AA83-FCE0C455EA2E}" srcOrd="1" destOrd="0" presId="urn:microsoft.com/office/officeart/2005/8/layout/process2"/>
    <dgm:cxn modelId="{FB542455-87A1-4295-B961-5FC83BCE4641}" type="presParOf" srcId="{ACDB5609-2FF5-49CE-AA83-FCE0C455EA2E}" destId="{A5D6513F-BA92-4ECD-B094-D29F5D432428}" srcOrd="0" destOrd="0" presId="urn:microsoft.com/office/officeart/2005/8/layout/process2"/>
    <dgm:cxn modelId="{7EC276B7-CDEA-4D70-A6D4-B507AE2391D3}" type="presParOf" srcId="{FAA80AA8-ECB6-4FB9-86A6-3385B9DB396F}" destId="{F659E7E2-35DF-4838-B832-7680A32B75CD}" srcOrd="2" destOrd="0" presId="urn:microsoft.com/office/officeart/2005/8/layout/process2"/>
    <dgm:cxn modelId="{8CD01136-246F-4437-8C4B-042EA365AB99}" type="presParOf" srcId="{FAA80AA8-ECB6-4FB9-86A6-3385B9DB396F}" destId="{7E7B5AC9-5001-47D9-8EBF-331774F6E438}" srcOrd="3" destOrd="0" presId="urn:microsoft.com/office/officeart/2005/8/layout/process2"/>
    <dgm:cxn modelId="{B4D8D64C-0146-4226-9683-1BA66F3EF1A9}" type="presParOf" srcId="{7E7B5AC9-5001-47D9-8EBF-331774F6E438}" destId="{0D527A1B-6AF2-4248-B320-9B5934BE89C6}" srcOrd="0" destOrd="0" presId="urn:microsoft.com/office/officeart/2005/8/layout/process2"/>
    <dgm:cxn modelId="{BFE0CB42-5910-4F58-8A2E-95418BF2B529}" type="presParOf" srcId="{FAA80AA8-ECB6-4FB9-86A6-3385B9DB396F}" destId="{7DBB1111-FC02-492A-B820-A2BD55BF188B}" srcOrd="4" destOrd="0" presId="urn:microsoft.com/office/officeart/2005/8/layout/process2"/>
    <dgm:cxn modelId="{5C64AD78-475F-4F1B-A4DA-104770706230}" type="presParOf" srcId="{FAA80AA8-ECB6-4FB9-86A6-3385B9DB396F}" destId="{D932823D-8F12-4378-8E23-A6BEC33C994B}" srcOrd="5" destOrd="0" presId="urn:microsoft.com/office/officeart/2005/8/layout/process2"/>
    <dgm:cxn modelId="{1DF22AD8-1049-42CD-BFD5-15F31B1FE11B}" type="presParOf" srcId="{D932823D-8F12-4378-8E23-A6BEC33C994B}" destId="{697FD657-DCC6-46DE-9FBF-F4A68F516E6D}" srcOrd="0" destOrd="0" presId="urn:microsoft.com/office/officeart/2005/8/layout/process2"/>
    <dgm:cxn modelId="{3AE60D20-BAE8-42A5-8E80-6C1ACE4FBB98}" type="presParOf" srcId="{FAA80AA8-ECB6-4FB9-86A6-3385B9DB396F}" destId="{194975FE-D98F-4F1F-9A1D-846A88E7DC52}" srcOrd="6" destOrd="0" presId="urn:microsoft.com/office/officeart/2005/8/layout/process2"/>
    <dgm:cxn modelId="{96746F58-537A-4207-8006-C15B123A37D3}" type="presParOf" srcId="{FAA80AA8-ECB6-4FB9-86A6-3385B9DB396F}" destId="{1602C577-C2C9-489F-868F-6AF5061A9FB9}" srcOrd="7" destOrd="0" presId="urn:microsoft.com/office/officeart/2005/8/layout/process2"/>
    <dgm:cxn modelId="{FF6BD6A7-50A7-4971-B120-E72E16828784}" type="presParOf" srcId="{1602C577-C2C9-489F-868F-6AF5061A9FB9}" destId="{21394FCC-132C-496F-A069-E3F4CBB21C68}" srcOrd="0" destOrd="0" presId="urn:microsoft.com/office/officeart/2005/8/layout/process2"/>
    <dgm:cxn modelId="{0B0083E3-560C-4C07-8472-62680C3F00B7}" type="presParOf" srcId="{FAA80AA8-ECB6-4FB9-86A6-3385B9DB396F}" destId="{20D3F373-B876-4A33-9558-83493A6E8BA6}" srcOrd="8" destOrd="0" presId="urn:microsoft.com/office/officeart/2005/8/layout/process2"/>
    <dgm:cxn modelId="{803B2D01-7147-4650-906B-BE17C145D25C}" type="presParOf" srcId="{FAA80AA8-ECB6-4FB9-86A6-3385B9DB396F}" destId="{85E22C18-DE6F-437A-8C6E-9B36704E8BA3}" srcOrd="9" destOrd="0" presId="urn:microsoft.com/office/officeart/2005/8/layout/process2"/>
    <dgm:cxn modelId="{4A428728-6C55-46FE-9D17-B02FFFEA18BA}" type="presParOf" srcId="{85E22C18-DE6F-437A-8C6E-9B36704E8BA3}" destId="{1B83EA82-EA89-4846-944C-6628DCE24133}" srcOrd="0" destOrd="0" presId="urn:microsoft.com/office/officeart/2005/8/layout/process2"/>
    <dgm:cxn modelId="{633E8218-DE0C-4A9A-B11D-B6020F84A859}" type="presParOf" srcId="{FAA80AA8-ECB6-4FB9-86A6-3385B9DB396F}" destId="{629F36D8-CA6F-4C38-87BF-2FCA6EDED903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BFB4B-0FCB-476B-85CC-98F3EC94C037}">
      <dsp:nvSpPr>
        <dsp:cNvPr id="0" name=""/>
        <dsp:cNvSpPr/>
      </dsp:nvSpPr>
      <dsp:spPr>
        <a:xfrm rot="5400000">
          <a:off x="7446152" y="-3264255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600" kern="1200" dirty="0"/>
            <a:t>Used Initial Scoping exercise to map key actors. Targeted Local communities, Women Parliamentatry Caucus, biodiversity actors with limited gender training&amp; NBSAP stakeholders</a:t>
          </a:r>
        </a:p>
      </dsp:txBody>
      <dsp:txXfrm rot="-5400000">
        <a:off x="4104649" y="107228"/>
        <a:ext cx="7267175" cy="554189"/>
      </dsp:txXfrm>
    </dsp:sp>
    <dsp:sp modelId="{AD245B4D-B21C-4672-8ABA-FD596C64E6CE}">
      <dsp:nvSpPr>
        <dsp:cNvPr id="0" name=""/>
        <dsp:cNvSpPr/>
      </dsp:nvSpPr>
      <dsp:spPr>
        <a:xfrm>
          <a:off x="0" y="478"/>
          <a:ext cx="4104649" cy="7676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Who?</a:t>
          </a:r>
          <a:endParaRPr lang="pt-PT" sz="3800" kern="1200" dirty="0"/>
        </a:p>
      </dsp:txBody>
      <dsp:txXfrm>
        <a:off x="37475" y="37953"/>
        <a:ext cx="4029699" cy="692736"/>
      </dsp:txXfrm>
    </dsp:sp>
    <dsp:sp modelId="{AC61CBB7-3E75-4766-BEDE-415CC99D076A}">
      <dsp:nvSpPr>
        <dsp:cNvPr id="0" name=""/>
        <dsp:cNvSpPr/>
      </dsp:nvSpPr>
      <dsp:spPr>
        <a:xfrm rot="5400000">
          <a:off x="7396979" y="-2458184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288227"/>
            <a:satOff val="-2147"/>
            <a:lumOff val="-121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288227"/>
              <a:satOff val="-2147"/>
              <a:lumOff val="-1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Leverage this Gender project to enhance NBSAP responsiveness to the CBD Gender Plan of Action</a:t>
          </a:r>
        </a:p>
      </dsp:txBody>
      <dsp:txXfrm rot="-5400000">
        <a:off x="4055476" y="913299"/>
        <a:ext cx="7267175" cy="554189"/>
      </dsp:txXfrm>
    </dsp:sp>
    <dsp:sp modelId="{54A931B4-A3A1-4F96-AA49-F1ADCB190984}">
      <dsp:nvSpPr>
        <dsp:cNvPr id="0" name=""/>
        <dsp:cNvSpPr/>
      </dsp:nvSpPr>
      <dsp:spPr>
        <a:xfrm>
          <a:off x="0" y="806550"/>
          <a:ext cx="4104649" cy="767686"/>
        </a:xfrm>
        <a:prstGeom prst="roundRect">
          <a:avLst/>
        </a:prstGeom>
        <a:solidFill>
          <a:schemeClr val="accent3">
            <a:hueOff val="-204269"/>
            <a:satOff val="-3265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noProof="1"/>
            <a:t>Why?</a:t>
          </a:r>
        </a:p>
      </dsp:txBody>
      <dsp:txXfrm>
        <a:off x="37475" y="844025"/>
        <a:ext cx="4029699" cy="692736"/>
      </dsp:txXfrm>
    </dsp:sp>
    <dsp:sp modelId="{844CB0E5-2703-42AC-98CE-7AFDBA8DF80F}">
      <dsp:nvSpPr>
        <dsp:cNvPr id="0" name=""/>
        <dsp:cNvSpPr/>
      </dsp:nvSpPr>
      <dsp:spPr>
        <a:xfrm rot="5400000">
          <a:off x="7446152" y="-1652113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576454"/>
            <a:satOff val="-4294"/>
            <a:lumOff val="-242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576454"/>
              <a:satOff val="-4294"/>
              <a:lumOff val="-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Community level problems and solutions to natural resource management. Connect grassroots and decision makers. Buy-in from NBSAP stakeholders for implementation of action plan</a:t>
          </a:r>
        </a:p>
      </dsp:txBody>
      <dsp:txXfrm rot="-5400000">
        <a:off x="4104649" y="1719370"/>
        <a:ext cx="7267175" cy="554189"/>
      </dsp:txXfrm>
    </dsp:sp>
    <dsp:sp modelId="{EB30F87A-E9E0-42AD-8B82-D94ECBEAD396}">
      <dsp:nvSpPr>
        <dsp:cNvPr id="0" name=""/>
        <dsp:cNvSpPr/>
      </dsp:nvSpPr>
      <dsp:spPr>
        <a:xfrm>
          <a:off x="0" y="1612621"/>
          <a:ext cx="4104649" cy="767686"/>
        </a:xfrm>
        <a:prstGeom prst="roundRect">
          <a:avLst/>
        </a:prstGeom>
        <a:solidFill>
          <a:schemeClr val="accent3">
            <a:hueOff val="-408537"/>
            <a:satOff val="-6531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What?</a:t>
          </a:r>
          <a:endParaRPr lang="pt-PT" sz="3800" kern="1200" dirty="0"/>
        </a:p>
      </dsp:txBody>
      <dsp:txXfrm>
        <a:off x="37475" y="1650096"/>
        <a:ext cx="4029699" cy="692736"/>
      </dsp:txXfrm>
    </dsp:sp>
    <dsp:sp modelId="{204EA77D-1E21-4DA5-BF71-BCFF37A3284D}">
      <dsp:nvSpPr>
        <dsp:cNvPr id="0" name=""/>
        <dsp:cNvSpPr/>
      </dsp:nvSpPr>
      <dsp:spPr>
        <a:xfrm rot="5400000">
          <a:off x="7446152" y="-846042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864680"/>
            <a:satOff val="-6442"/>
            <a:lumOff val="-363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864680"/>
              <a:satOff val="-6442"/>
              <a:lumOff val="-3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Engagements in local language (Siswati) and respect for communication protocol when engaging communities and parliamentaty caucus</a:t>
          </a:r>
        </a:p>
      </dsp:txBody>
      <dsp:txXfrm rot="-5400000">
        <a:off x="4104649" y="2525441"/>
        <a:ext cx="7267175" cy="554189"/>
      </dsp:txXfrm>
    </dsp:sp>
    <dsp:sp modelId="{8ABCC2D9-341A-45B9-A751-49E4E2A8A23B}">
      <dsp:nvSpPr>
        <dsp:cNvPr id="0" name=""/>
        <dsp:cNvSpPr/>
      </dsp:nvSpPr>
      <dsp:spPr>
        <a:xfrm>
          <a:off x="0" y="2418692"/>
          <a:ext cx="4104649" cy="767686"/>
        </a:xfrm>
        <a:prstGeom prst="roundRect">
          <a:avLst/>
        </a:prstGeom>
        <a:solidFill>
          <a:schemeClr val="accent3">
            <a:hueOff val="-612806"/>
            <a:satOff val="-9796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How?</a:t>
          </a:r>
          <a:endParaRPr lang="pt-PT" sz="3800" kern="1200" dirty="0"/>
        </a:p>
      </dsp:txBody>
      <dsp:txXfrm>
        <a:off x="37475" y="2456167"/>
        <a:ext cx="4029699" cy="692736"/>
      </dsp:txXfrm>
    </dsp:sp>
    <dsp:sp modelId="{CCCBED65-C234-48B0-945F-3268678CCDD3}">
      <dsp:nvSpPr>
        <dsp:cNvPr id="0" name=""/>
        <dsp:cNvSpPr/>
      </dsp:nvSpPr>
      <dsp:spPr>
        <a:xfrm rot="5400000">
          <a:off x="7446152" y="-39971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1152907"/>
            <a:satOff val="-8589"/>
            <a:lumOff val="-484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152907"/>
              <a:satOff val="-8589"/>
              <a:lumOff val="-4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 Local communities-&gt; before November 2025. Women Parliamentary Caucus-&gt;</a:t>
          </a:r>
          <a:r>
            <a:rPr lang="en-ZA" sz="1800" kern="1200" dirty="0"/>
            <a:t>Before close of Cabinet.</a:t>
          </a:r>
          <a:r>
            <a:rPr lang="pt-PT" sz="1800" kern="1200" dirty="0"/>
            <a:t>NBSAP stakeholders-&gt; before NBSAP validation</a:t>
          </a:r>
        </a:p>
      </dsp:txBody>
      <dsp:txXfrm rot="-5400000">
        <a:off x="4104649" y="3331512"/>
        <a:ext cx="7267175" cy="554189"/>
      </dsp:txXfrm>
    </dsp:sp>
    <dsp:sp modelId="{BC9D319F-9909-4B54-ACCA-82FFB5CCCA00}">
      <dsp:nvSpPr>
        <dsp:cNvPr id="0" name=""/>
        <dsp:cNvSpPr/>
      </dsp:nvSpPr>
      <dsp:spPr>
        <a:xfrm>
          <a:off x="0" y="3224763"/>
          <a:ext cx="4104649" cy="767686"/>
        </a:xfrm>
        <a:prstGeom prst="roundRect">
          <a:avLst/>
        </a:prstGeom>
        <a:solidFill>
          <a:schemeClr val="accent3">
            <a:hueOff val="-817075"/>
            <a:satOff val="-13062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When?</a:t>
          </a:r>
          <a:endParaRPr lang="pt-PT" sz="3800" kern="1200" dirty="0"/>
        </a:p>
      </dsp:txBody>
      <dsp:txXfrm>
        <a:off x="37475" y="3262238"/>
        <a:ext cx="4029699" cy="692736"/>
      </dsp:txXfrm>
    </dsp:sp>
    <dsp:sp modelId="{122D25EB-00B5-465E-917F-E9F07F6D241B}">
      <dsp:nvSpPr>
        <dsp:cNvPr id="0" name=""/>
        <dsp:cNvSpPr/>
      </dsp:nvSpPr>
      <dsp:spPr>
        <a:xfrm rot="5400000">
          <a:off x="7446152" y="766100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1441134"/>
            <a:satOff val="-10736"/>
            <a:lumOff val="-605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441134"/>
              <a:satOff val="-10736"/>
              <a:lumOff val="-6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PMU, NBSAP-Gender Consultant and Core Country Team </a:t>
          </a:r>
        </a:p>
      </dsp:txBody>
      <dsp:txXfrm rot="-5400000">
        <a:off x="4104649" y="4137583"/>
        <a:ext cx="7267175" cy="554189"/>
      </dsp:txXfrm>
    </dsp:sp>
    <dsp:sp modelId="{5E004F56-22C1-45D2-B089-F1F12CEF057C}">
      <dsp:nvSpPr>
        <dsp:cNvPr id="0" name=""/>
        <dsp:cNvSpPr/>
      </dsp:nvSpPr>
      <dsp:spPr>
        <a:xfrm>
          <a:off x="0" y="4030834"/>
          <a:ext cx="4104649" cy="767686"/>
        </a:xfrm>
        <a:prstGeom prst="roundRect">
          <a:avLst/>
        </a:prstGeom>
        <a:solidFill>
          <a:schemeClr val="accent3">
            <a:hueOff val="-1021343"/>
            <a:satOff val="-16327"/>
            <a:lumOff val="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Responsible?</a:t>
          </a:r>
        </a:p>
      </dsp:txBody>
      <dsp:txXfrm>
        <a:off x="37475" y="4068309"/>
        <a:ext cx="4029699" cy="692736"/>
      </dsp:txXfrm>
    </dsp:sp>
    <dsp:sp modelId="{C7DC9FD5-01FD-4C2C-9200-982750DFFA2F}">
      <dsp:nvSpPr>
        <dsp:cNvPr id="0" name=""/>
        <dsp:cNvSpPr/>
      </dsp:nvSpPr>
      <dsp:spPr>
        <a:xfrm rot="5400000">
          <a:off x="7446152" y="1572171"/>
          <a:ext cx="614149" cy="7297155"/>
        </a:xfrm>
        <a:prstGeom prst="round2SameRect">
          <a:avLst/>
        </a:prstGeom>
        <a:solidFill>
          <a:schemeClr val="accent3">
            <a:tint val="40000"/>
            <a:alpha val="90000"/>
            <a:hueOff val="-1729361"/>
            <a:satOff val="-12883"/>
            <a:lumOff val="-726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729361"/>
              <a:satOff val="-12883"/>
              <a:lumOff val="-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None/>
          </a:pPr>
          <a:r>
            <a:rPr lang="pt-PT" sz="1800" kern="1200" dirty="0"/>
            <a:t>Set target on numbers. Set budget for consultations and identified co-financiers and technical partners </a:t>
          </a:r>
        </a:p>
      </dsp:txBody>
      <dsp:txXfrm rot="-5400000">
        <a:off x="4104649" y="4943654"/>
        <a:ext cx="7267175" cy="554189"/>
      </dsp:txXfrm>
    </dsp:sp>
    <dsp:sp modelId="{8B75A17C-6B64-4491-B528-3BEA6AC289C5}">
      <dsp:nvSpPr>
        <dsp:cNvPr id="0" name=""/>
        <dsp:cNvSpPr/>
      </dsp:nvSpPr>
      <dsp:spPr>
        <a:xfrm>
          <a:off x="0" y="4836905"/>
          <a:ext cx="4104649" cy="767686"/>
        </a:xfrm>
        <a:prstGeom prst="roundRect">
          <a:avLst/>
        </a:prstGeom>
        <a:solidFill>
          <a:schemeClr val="accent3">
            <a:hueOff val="-1225612"/>
            <a:satOff val="-19593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800" kern="1200" dirty="0"/>
            <a:t>Resources?</a:t>
          </a:r>
        </a:p>
      </dsp:txBody>
      <dsp:txXfrm>
        <a:off x="37475" y="4874380"/>
        <a:ext cx="4029699" cy="692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C8745-67BA-4D7A-AE7E-83B21B016430}">
      <dsp:nvSpPr>
        <dsp:cNvPr id="0" name=""/>
        <dsp:cNvSpPr/>
      </dsp:nvSpPr>
      <dsp:spPr>
        <a:xfrm>
          <a:off x="10183" y="5076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kern="1200" dirty="0"/>
            <a:t>1. </a:t>
          </a:r>
          <a:r>
            <a:rPr lang="en-ZA" sz="1100" b="1" kern="1200" dirty="0"/>
            <a:t>Listed material issues from Gender Situational Analysis  </a:t>
          </a:r>
        </a:p>
      </dsp:txBody>
      <dsp:txXfrm>
        <a:off x="29920" y="24813"/>
        <a:ext cx="2656064" cy="634410"/>
      </dsp:txXfrm>
    </dsp:sp>
    <dsp:sp modelId="{ACDB5609-2FF5-49CE-AA83-FCE0C455EA2E}">
      <dsp:nvSpPr>
        <dsp:cNvPr id="0" name=""/>
        <dsp:cNvSpPr/>
      </dsp:nvSpPr>
      <dsp:spPr>
        <a:xfrm rot="5400000">
          <a:off x="1231599" y="695807"/>
          <a:ext cx="252706" cy="30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900" kern="1200"/>
        </a:p>
      </dsp:txBody>
      <dsp:txXfrm rot="-5400000">
        <a:off x="1266978" y="721078"/>
        <a:ext cx="181948" cy="176894"/>
      </dsp:txXfrm>
    </dsp:sp>
    <dsp:sp modelId="{F659E7E2-35DF-4838-B832-7680A32B75CD}">
      <dsp:nvSpPr>
        <dsp:cNvPr id="0" name=""/>
        <dsp:cNvSpPr/>
      </dsp:nvSpPr>
      <dsp:spPr>
        <a:xfrm>
          <a:off x="10183" y="1015903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2. Examined the CBD GPA- Expected Outcomes, Objectives and Possible Indicative Actions</a:t>
          </a:r>
          <a:endParaRPr lang="en-ZA" sz="1100" b="1" kern="1200" dirty="0"/>
        </a:p>
      </dsp:txBody>
      <dsp:txXfrm>
        <a:off x="29920" y="1035640"/>
        <a:ext cx="2656064" cy="634410"/>
      </dsp:txXfrm>
    </dsp:sp>
    <dsp:sp modelId="{7E7B5AC9-5001-47D9-8EBF-331774F6E438}">
      <dsp:nvSpPr>
        <dsp:cNvPr id="0" name=""/>
        <dsp:cNvSpPr/>
      </dsp:nvSpPr>
      <dsp:spPr>
        <a:xfrm rot="5400000">
          <a:off x="1231599" y="1706634"/>
          <a:ext cx="252706" cy="30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900" kern="1200"/>
        </a:p>
      </dsp:txBody>
      <dsp:txXfrm rot="-5400000">
        <a:off x="1266978" y="1731905"/>
        <a:ext cx="181948" cy="176894"/>
      </dsp:txXfrm>
    </dsp:sp>
    <dsp:sp modelId="{7DBB1111-FC02-492A-B820-A2BD55BF188B}">
      <dsp:nvSpPr>
        <dsp:cNvPr id="0" name=""/>
        <dsp:cNvSpPr/>
      </dsp:nvSpPr>
      <dsp:spPr>
        <a:xfrm>
          <a:off x="10183" y="2026730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3. Selected Solutions identified by stakeholders that are feasible (2030 timeframe and culturally acceptable)</a:t>
          </a:r>
          <a:endParaRPr lang="en-ZA" sz="1100" b="1" kern="1200" dirty="0"/>
        </a:p>
      </dsp:txBody>
      <dsp:txXfrm>
        <a:off x="29920" y="2046467"/>
        <a:ext cx="2656064" cy="634410"/>
      </dsp:txXfrm>
    </dsp:sp>
    <dsp:sp modelId="{D932823D-8F12-4378-8E23-A6BEC33C994B}">
      <dsp:nvSpPr>
        <dsp:cNvPr id="0" name=""/>
        <dsp:cNvSpPr/>
      </dsp:nvSpPr>
      <dsp:spPr>
        <a:xfrm rot="5400000">
          <a:off x="1231599" y="2717461"/>
          <a:ext cx="252706" cy="30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900" kern="1200"/>
        </a:p>
      </dsp:txBody>
      <dsp:txXfrm rot="-5400000">
        <a:off x="1266978" y="2742732"/>
        <a:ext cx="181948" cy="176894"/>
      </dsp:txXfrm>
    </dsp:sp>
    <dsp:sp modelId="{194975FE-D98F-4F1F-9A1D-846A88E7DC52}">
      <dsp:nvSpPr>
        <dsp:cNvPr id="0" name=""/>
        <dsp:cNvSpPr/>
      </dsp:nvSpPr>
      <dsp:spPr>
        <a:xfrm>
          <a:off x="10183" y="3037557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4.Structured the Eswatini’s action plan using the CBD GPA template</a:t>
          </a:r>
          <a:endParaRPr lang="en-ZA" sz="1100" b="1" kern="1200" dirty="0"/>
        </a:p>
      </dsp:txBody>
      <dsp:txXfrm>
        <a:off x="29920" y="3057294"/>
        <a:ext cx="2656064" cy="634410"/>
      </dsp:txXfrm>
    </dsp:sp>
    <dsp:sp modelId="{1602C577-C2C9-489F-868F-6AF5061A9FB9}">
      <dsp:nvSpPr>
        <dsp:cNvPr id="0" name=""/>
        <dsp:cNvSpPr/>
      </dsp:nvSpPr>
      <dsp:spPr>
        <a:xfrm rot="5400000">
          <a:off x="1231599" y="3728288"/>
          <a:ext cx="252706" cy="30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900" kern="1200"/>
        </a:p>
      </dsp:txBody>
      <dsp:txXfrm rot="-5400000">
        <a:off x="1266978" y="3753559"/>
        <a:ext cx="181948" cy="176894"/>
      </dsp:txXfrm>
    </dsp:sp>
    <dsp:sp modelId="{20D3F373-B876-4A33-9558-83493A6E8BA6}">
      <dsp:nvSpPr>
        <dsp:cNvPr id="0" name=""/>
        <dsp:cNvSpPr/>
      </dsp:nvSpPr>
      <dsp:spPr>
        <a:xfrm>
          <a:off x="10183" y="4048384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5. Verified that each material issue is addressed with an action. (Where hard intervention not possible- chose advocacy and awareness)</a:t>
          </a:r>
          <a:endParaRPr lang="en-ZA" sz="1100" b="1" kern="1200" dirty="0"/>
        </a:p>
      </dsp:txBody>
      <dsp:txXfrm>
        <a:off x="29920" y="4068121"/>
        <a:ext cx="2656064" cy="634410"/>
      </dsp:txXfrm>
    </dsp:sp>
    <dsp:sp modelId="{85E22C18-DE6F-437A-8C6E-9B36704E8BA3}">
      <dsp:nvSpPr>
        <dsp:cNvPr id="0" name=""/>
        <dsp:cNvSpPr/>
      </dsp:nvSpPr>
      <dsp:spPr>
        <a:xfrm rot="5400000">
          <a:off x="1231599" y="4739115"/>
          <a:ext cx="252706" cy="30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900" kern="1200"/>
        </a:p>
      </dsp:txBody>
      <dsp:txXfrm rot="-5400000">
        <a:off x="1266978" y="4764386"/>
        <a:ext cx="181948" cy="176894"/>
      </dsp:txXfrm>
    </dsp:sp>
    <dsp:sp modelId="{629F36D8-CA6F-4C38-87BF-2FCA6EDED903}">
      <dsp:nvSpPr>
        <dsp:cNvPr id="0" name=""/>
        <dsp:cNvSpPr/>
      </dsp:nvSpPr>
      <dsp:spPr>
        <a:xfrm>
          <a:off x="10183" y="5059211"/>
          <a:ext cx="2695538" cy="6738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6. Consultative Workshop with NBSAP Stakeholders on the situational analysis &amp; proposed action plan</a:t>
          </a:r>
          <a:endParaRPr lang="en-ZA" sz="1100" b="1" kern="1200" dirty="0"/>
        </a:p>
      </dsp:txBody>
      <dsp:txXfrm>
        <a:off x="29920" y="5078948"/>
        <a:ext cx="2656064" cy="634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F0A7-D228-427D-802E-D58A2F8D46E4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BDC7-C243-4C81-A485-CD6C3DA02B8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2659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FBDC7-C243-4C81-A485-CD6C3DA02B83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030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96C9-CD98-DC97-308E-28626DB9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7F483-058E-74BC-E0E2-18392BD4E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FEC62-D13D-13AC-8155-CBD2CA0B2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assistance from the NBSAP Accelerator Partnership, the project aims to support Eswatini as one of seven partner countries to apply a gender-transformative systems thinking approach to address biodiversity conservation and gender equality. This small project with a potentially big impact will also allow the country to respond to target 22 on inclusive participation and Target 23 on Gender Equality: </a:t>
            </a:r>
          </a:p>
          <a:p>
            <a:endParaRPr lang="en-GB" dirty="0"/>
          </a:p>
          <a:p>
            <a:endParaRPr lang="en-S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47969-E777-BB19-FFDC-DF0066B38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0D0AA-DB3A-4A97-BA5F-242B27E81C78}" type="slidenum">
              <a:rPr kumimoji="0" lang="en-S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24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FBDC7-C243-4C81-A485-CD6C3DA02B83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441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6F44F-AAE6-7749-A22A-A305A141182D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9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54C58-F283-CA31-4B2E-97F2CF2F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440668-2A2B-590A-0E51-CCA565CFE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6C031-336A-D70D-A8FB-8A813520E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Sharing Findings from consultations as we explored the gender-biodiversity nexus…</a:t>
            </a:r>
            <a:endParaRPr lang="en-S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FC0FA-4FC5-F575-98E6-5C5F8CEDC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0D0AA-DB3A-4A97-BA5F-242B27E81C78}" type="slidenum">
              <a:rPr kumimoji="0" lang="en-S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98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509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FBDC7-C243-4C81-A485-CD6C3DA02B83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9019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9DD2-C240-F046-C0FA-D7DC8EB9D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47199-6D72-20B9-86F9-1259E9A3D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88A79-9F50-60AB-ADF0-11C39CA3F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Sharing Findings from consultations as we explored the gender-biodiversity nexus…</a:t>
            </a:r>
            <a:endParaRPr lang="en-S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C1BC1-AA65-F47C-010D-37F594E47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0D0AA-DB3A-4A97-BA5F-242B27E81C78}" type="slidenum">
              <a:rPr kumimoji="0" lang="en-S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9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FBDC7-C243-4C81-A485-CD6C3DA02B8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39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088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985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36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14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69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769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26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622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976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7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0247E95-594D-41B4-967D-47BBAF9F387F}" type="datetimeFigureOut">
              <a:rPr lang="en-ZA" smtClean="0"/>
              <a:t>2026/06/30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1BBB27A-62A1-4DE1-B02A-90FA5D599479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1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5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ftr="0" dt="0"/>
  <p:txStyles>
    <p:titleStyle>
      <a:lvl1pPr algn="ctr" defTabSz="914217" rtl="0" eaLnBrk="1" latinLnBrk="0" hangingPunct="1">
        <a:lnSpc>
          <a:spcPct val="90000"/>
        </a:lnSpc>
        <a:spcBef>
          <a:spcPct val="0"/>
        </a:spcBef>
        <a:buNone/>
        <a:defRPr lang="en-US" sz="4000" b="0" i="0" kern="1200">
          <a:solidFill>
            <a:schemeClr val="tx2"/>
          </a:solidFill>
          <a:latin typeface="DM Sans" pitchFamily="2" charset="77"/>
          <a:ea typeface="Open Sans Light" panose="020B0306030504020204" pitchFamily="34" charset="0"/>
          <a:cs typeface="Poppins Light" pitchFamily="2" charset="77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b="0" i="0" kern="1200" dirty="0" smtClean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b="0" i="0" kern="1200" dirty="0">
          <a:solidFill>
            <a:schemeClr val="tx1"/>
          </a:solidFill>
          <a:effectLst/>
          <a:latin typeface="DM Sans" pitchFamily="2" charset="77"/>
          <a:ea typeface="Open Sans Light" panose="020B0306030504020204" pitchFamily="34" charset="0"/>
          <a:cs typeface="Open Sans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5DD15-16BB-620C-40B7-A39628D3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D8FAA1-8BFD-6195-E1AD-5432DDAD3080}"/>
              </a:ext>
            </a:extLst>
          </p:cNvPr>
          <p:cNvSpPr txBox="1">
            <a:spLocks/>
          </p:cNvSpPr>
          <p:nvPr/>
        </p:nvSpPr>
        <p:spPr>
          <a:xfrm>
            <a:off x="156372" y="2802904"/>
            <a:ext cx="8651854" cy="288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20000"/>
              </a:lnSpc>
              <a:defRPr/>
            </a:pPr>
            <a:endParaRPr lang="en-GB" sz="9600" b="1" dirty="0">
              <a:solidFill>
                <a:prstClr val="black">
                  <a:lumMod val="85000"/>
                  <a:lumOff val="15000"/>
                </a:prstClr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endParaRPr lang="en-GB" sz="9600" b="1" dirty="0">
              <a:solidFill>
                <a:prstClr val="black">
                  <a:lumMod val="85000"/>
                  <a:lumOff val="15000"/>
                </a:prstClr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en-GB" sz="9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ACCELERATING SYSTEMATIC CHANGE FOR GENDER EQUALITY AND BIODIVERSITY CONSERVATION THROUGH NBSAPs</a:t>
            </a:r>
          </a:p>
          <a:p>
            <a:pPr lvl="0" algn="ctr">
              <a:lnSpc>
                <a:spcPct val="120000"/>
              </a:lnSpc>
              <a:defRPr/>
            </a:pPr>
            <a:endParaRPr lang="en-GB" sz="9600" b="1" dirty="0">
              <a:solidFill>
                <a:prstClr val="black">
                  <a:lumMod val="85000"/>
                  <a:lumOff val="15000"/>
                </a:prstClr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en-GB" sz="9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DEVELOPING GENDER AND BIODIVERSITY ACTION PLANS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GB" sz="9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2026-2030</a:t>
            </a:r>
          </a:p>
          <a:p>
            <a:pPr lvl="0" algn="ctr">
              <a:lnSpc>
                <a:spcPct val="120000"/>
              </a:lnSpc>
              <a:defRPr/>
            </a:pPr>
            <a:endParaRPr lang="en-GB" sz="9600" b="1" dirty="0">
              <a:solidFill>
                <a:prstClr val="black">
                  <a:lumMod val="85000"/>
                  <a:lumOff val="15000"/>
                </a:prstClr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endParaRPr lang="en-GB" sz="9600" b="1" dirty="0">
              <a:solidFill>
                <a:prstClr val="black">
                  <a:lumMod val="85000"/>
                  <a:lumOff val="15000"/>
                </a:prstClr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en-GB" sz="9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Global Learning and Close-out Workshop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GB" sz="96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Bangkok, Thailand | 15th –19 June 2026 </a:t>
            </a:r>
          </a:p>
          <a:p>
            <a:pPr lvl="0" algn="ctr">
              <a:defRPr/>
            </a:pPr>
            <a:br>
              <a:rPr kumimoji="0" lang="en-GB" sz="46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SZ" sz="46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53AC6-BCB2-6D85-9C35-D248357E4D5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687325" y="58200"/>
            <a:ext cx="3265200" cy="184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4829D-B6C2-1736-B53B-029DA300E01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87325" y="4325181"/>
            <a:ext cx="3266417" cy="184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75ABB0-8EA4-39E7-EDBD-A2C65E89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59" y="74794"/>
            <a:ext cx="1711684" cy="1487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F19DDB-96B0-D696-45E8-0476FA5C4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973" y="246021"/>
            <a:ext cx="1986202" cy="1271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BFDC4-E5AD-534F-AE01-53B9C4D9C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511" y="108388"/>
            <a:ext cx="2413664" cy="1547084"/>
          </a:xfrm>
          <a:prstGeom prst="rect">
            <a:avLst/>
          </a:prstGeom>
        </p:spPr>
      </p:pic>
      <p:pic>
        <p:nvPicPr>
          <p:cNvPr id="9" name="Picture 8" descr="The image depicts a large group of people dressed in vibrant, ceremonial attire, likely performing a traditional dance or ceremony.&#10;&#10;AI-generated content may be incorrect.">
            <a:extLst>
              <a:ext uri="{FF2B5EF4-FFF2-40B4-BE49-F238E27FC236}">
                <a16:creationId xmlns:a16="http://schemas.microsoft.com/office/drawing/2014/main" id="{8C297370-3D8A-ED89-E4A8-425B3A051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038" y="2050742"/>
            <a:ext cx="3171310" cy="21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5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D11E-7670-203C-6957-823CFEA8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8C2499-F3E4-B89D-8886-AF5792744DFC}"/>
              </a:ext>
            </a:extLst>
          </p:cNvPr>
          <p:cNvSpPr txBox="1">
            <a:spLocks/>
          </p:cNvSpPr>
          <p:nvPr/>
        </p:nvSpPr>
        <p:spPr>
          <a:xfrm>
            <a:off x="1" y="109729"/>
            <a:ext cx="12192000" cy="964160"/>
          </a:xfrm>
          <a:prstGeom prst="rect">
            <a:avLst/>
          </a:prstGeom>
          <a:solidFill>
            <a:srgbClr val="5C9EE6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2"/>
                </a:solidFill>
                <a:latin typeface="DM Sans" pitchFamily="2" charset="77"/>
                <a:ea typeface="Open Sans Light" panose="020B0306030504020204" pitchFamily="34" charset="0"/>
                <a:cs typeface="Poppins Light" pitchFamily="2" charset="77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</a:rPr>
              <a:t>E</a:t>
            </a:r>
            <a:r>
              <a:rPr lang="en-GB" sz="2800" b="1" dirty="0">
                <a:solidFill>
                  <a:srgbClr val="111340"/>
                </a:solidFill>
                <a:latin typeface="Aptos Display" panose="020B0004020202020204" pitchFamily="34" charset="0"/>
              </a:rPr>
              <a:t>XAMPLE: MATERIAL ISSUE TO PRIORITY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F8E3638-DC32-12F7-EEAC-8F19175AA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54134"/>
              </p:ext>
            </p:extLst>
          </p:nvPr>
        </p:nvGraphicFramePr>
        <p:xfrm>
          <a:off x="252484" y="1282890"/>
          <a:ext cx="11764369" cy="4651558"/>
        </p:xfrm>
        <a:graphic>
          <a:graphicData uri="http://schemas.openxmlformats.org/drawingml/2006/table">
            <a:tbl>
              <a:tblPr firstRow="1" bandRow="1"/>
              <a:tblGrid>
                <a:gridCol w="1528001">
                  <a:extLst>
                    <a:ext uri="{9D8B030D-6E8A-4147-A177-3AD203B41FA5}">
                      <a16:colId xmlns:a16="http://schemas.microsoft.com/office/drawing/2014/main" val="1028191867"/>
                    </a:ext>
                  </a:extLst>
                </a:gridCol>
                <a:gridCol w="819903">
                  <a:extLst>
                    <a:ext uri="{9D8B030D-6E8A-4147-A177-3AD203B41FA5}">
                      <a16:colId xmlns:a16="http://schemas.microsoft.com/office/drawing/2014/main" val="3407990173"/>
                    </a:ext>
                  </a:extLst>
                </a:gridCol>
                <a:gridCol w="2236099">
                  <a:extLst>
                    <a:ext uri="{9D8B030D-6E8A-4147-A177-3AD203B41FA5}">
                      <a16:colId xmlns:a16="http://schemas.microsoft.com/office/drawing/2014/main" val="666365246"/>
                    </a:ext>
                  </a:extLst>
                </a:gridCol>
                <a:gridCol w="1403772">
                  <a:extLst>
                    <a:ext uri="{9D8B030D-6E8A-4147-A177-3AD203B41FA5}">
                      <a16:colId xmlns:a16="http://schemas.microsoft.com/office/drawing/2014/main" val="2183867249"/>
                    </a:ext>
                  </a:extLst>
                </a:gridCol>
                <a:gridCol w="1197771">
                  <a:extLst>
                    <a:ext uri="{9D8B030D-6E8A-4147-A177-3AD203B41FA5}">
                      <a16:colId xmlns:a16="http://schemas.microsoft.com/office/drawing/2014/main" val="1656747482"/>
                    </a:ext>
                  </a:extLst>
                </a:gridCol>
                <a:gridCol w="873457">
                  <a:extLst>
                    <a:ext uri="{9D8B030D-6E8A-4147-A177-3AD203B41FA5}">
                      <a16:colId xmlns:a16="http://schemas.microsoft.com/office/drawing/2014/main" val="2097395093"/>
                    </a:ext>
                  </a:extLst>
                </a:gridCol>
                <a:gridCol w="1207826">
                  <a:extLst>
                    <a:ext uri="{9D8B030D-6E8A-4147-A177-3AD203B41FA5}">
                      <a16:colId xmlns:a16="http://schemas.microsoft.com/office/drawing/2014/main" val="3781724301"/>
                    </a:ext>
                  </a:extLst>
                </a:gridCol>
                <a:gridCol w="1299155">
                  <a:extLst>
                    <a:ext uri="{9D8B030D-6E8A-4147-A177-3AD203B41FA5}">
                      <a16:colId xmlns:a16="http://schemas.microsoft.com/office/drawing/2014/main" val="3357639687"/>
                    </a:ext>
                  </a:extLst>
                </a:gridCol>
                <a:gridCol w="1198385">
                  <a:extLst>
                    <a:ext uri="{9D8B030D-6E8A-4147-A177-3AD203B41FA5}">
                      <a16:colId xmlns:a16="http://schemas.microsoft.com/office/drawing/2014/main" val="2359221601"/>
                    </a:ext>
                  </a:extLst>
                </a:gridCol>
              </a:tblGrid>
              <a:tr h="789565">
                <a:tc grid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4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EXPECTED OUTCOME 2: BIODIVERSITY POLICY, PLANNING AND PROGRAMMING ADDRESS EQUALLY THE PERSPECTIVES, NEEDS AND HUMAN RIGHTS OF ALL PEOPLE ESPECIALLY WOMEN AND GIRLS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400" b="1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7188"/>
                  </a:ext>
                </a:extLst>
              </a:tr>
              <a:tr h="481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Objective 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Action ID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Priority Actions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Performance Indicators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Deliverables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Timeline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Target group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Lead Institution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Partners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92513"/>
                  </a:ext>
                </a:extLst>
              </a:tr>
              <a:tr h="3380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 Increase opportunities and strengthen the meaningful and effective participation of women in leadership at all levels in line with the three objectives of the CBD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2.1.1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Establish baseline assessing women representation in biodiversity-related institutions, decision-making structures, COP delegations, local governance structure</a:t>
                      </a: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Baseline conducted (Y/N)</a:t>
                      </a:r>
                      <a:endParaRPr lang="en-ZA" sz="1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Baseline report 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Biodiversity- related institution; local communities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MTEA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DPMO, MTAD, EEA, ENTC</a:t>
                      </a:r>
                      <a:endParaRPr lang="en-ZA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479" marR="46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827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37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>
            <a:extLst>
              <a:ext uri="{FF2B5EF4-FFF2-40B4-BE49-F238E27FC236}">
                <a16:creationId xmlns:a16="http://schemas.microsoft.com/office/drawing/2014/main" id="{F0A81546-E408-844B-BEEB-E1DFB01EC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266" y="1736445"/>
            <a:ext cx="2967165" cy="808642"/>
          </a:xfrm>
          <a:custGeom>
            <a:avLst/>
            <a:gdLst>
              <a:gd name="T0" fmla="*/ 208710 w 3494"/>
              <a:gd name="T1" fmla="*/ 43213 h 1155"/>
              <a:gd name="T2" fmla="*/ 208710 w 3494"/>
              <a:gd name="T3" fmla="*/ 0 h 1155"/>
              <a:gd name="T4" fmla="*/ 0 w 3494"/>
              <a:gd name="T5" fmla="*/ 207422 h 1155"/>
              <a:gd name="T6" fmla="*/ 208710 w 3494"/>
              <a:gd name="T7" fmla="*/ 415565 h 1155"/>
              <a:gd name="T8" fmla="*/ 208710 w 3494"/>
              <a:gd name="T9" fmla="*/ 371992 h 1155"/>
              <a:gd name="T10" fmla="*/ 1256940 w 3494"/>
              <a:gd name="T11" fmla="*/ 371992 h 1155"/>
              <a:gd name="T12" fmla="*/ 1256940 w 3494"/>
              <a:gd name="T13" fmla="*/ 43213 h 1155"/>
              <a:gd name="T14" fmla="*/ 208710 w 3494"/>
              <a:gd name="T15" fmla="*/ 43213 h 1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94" h="1155">
                <a:moveTo>
                  <a:pt x="580" y="120"/>
                </a:moveTo>
                <a:lnTo>
                  <a:pt x="580" y="0"/>
                </a:lnTo>
                <a:lnTo>
                  <a:pt x="0" y="576"/>
                </a:lnTo>
                <a:lnTo>
                  <a:pt x="580" y="1154"/>
                </a:lnTo>
                <a:lnTo>
                  <a:pt x="580" y="1033"/>
                </a:lnTo>
                <a:lnTo>
                  <a:pt x="3493" y="1033"/>
                </a:lnTo>
                <a:lnTo>
                  <a:pt x="3493" y="120"/>
                </a:lnTo>
                <a:lnTo>
                  <a:pt x="580" y="12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3" name="Freeform 3">
            <a:extLst>
              <a:ext uri="{FF2B5EF4-FFF2-40B4-BE49-F238E27FC236}">
                <a16:creationId xmlns:a16="http://schemas.microsoft.com/office/drawing/2014/main" id="{F8C3C31F-4209-E849-B632-3ADEAECF0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363" y="1794345"/>
            <a:ext cx="2877182" cy="672586"/>
          </a:xfrm>
          <a:custGeom>
            <a:avLst/>
            <a:gdLst>
              <a:gd name="T0" fmla="*/ 1256940 w 3493"/>
              <a:gd name="T1" fmla="*/ 207422 h 1155"/>
              <a:gd name="T2" fmla="*/ 1048530 w 3493"/>
              <a:gd name="T3" fmla="*/ 0 h 1155"/>
              <a:gd name="T4" fmla="*/ 1048530 w 3493"/>
              <a:gd name="T5" fmla="*/ 43213 h 1155"/>
              <a:gd name="T6" fmla="*/ 0 w 3493"/>
              <a:gd name="T7" fmla="*/ 43213 h 1155"/>
              <a:gd name="T8" fmla="*/ 0 w 3493"/>
              <a:gd name="T9" fmla="*/ 371992 h 1155"/>
              <a:gd name="T10" fmla="*/ 1048530 w 3493"/>
              <a:gd name="T11" fmla="*/ 371992 h 1155"/>
              <a:gd name="T12" fmla="*/ 1048530 w 3493"/>
              <a:gd name="T13" fmla="*/ 415565 h 1155"/>
              <a:gd name="T14" fmla="*/ 1256940 w 3493"/>
              <a:gd name="T15" fmla="*/ 207422 h 11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93" h="1155">
                <a:moveTo>
                  <a:pt x="3492" y="576"/>
                </a:moveTo>
                <a:lnTo>
                  <a:pt x="2913" y="0"/>
                </a:lnTo>
                <a:lnTo>
                  <a:pt x="2913" y="120"/>
                </a:lnTo>
                <a:lnTo>
                  <a:pt x="0" y="120"/>
                </a:lnTo>
                <a:lnTo>
                  <a:pt x="0" y="1033"/>
                </a:lnTo>
                <a:lnTo>
                  <a:pt x="2913" y="1033"/>
                </a:lnTo>
                <a:lnTo>
                  <a:pt x="2913" y="1154"/>
                </a:lnTo>
                <a:lnTo>
                  <a:pt x="3492" y="57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4" name="Freeform 4">
            <a:extLst>
              <a:ext uri="{FF2B5EF4-FFF2-40B4-BE49-F238E27FC236}">
                <a16:creationId xmlns:a16="http://schemas.microsoft.com/office/drawing/2014/main" id="{68B55DC4-4D47-9346-8938-69B6946B4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778" y="2547367"/>
            <a:ext cx="19227" cy="3304067"/>
          </a:xfrm>
          <a:custGeom>
            <a:avLst/>
            <a:gdLst>
              <a:gd name="T0" fmla="*/ 10743 w 30"/>
              <a:gd name="T1" fmla="*/ 1909402 h 5305"/>
              <a:gd name="T2" fmla="*/ 0 w 30"/>
              <a:gd name="T3" fmla="*/ 1909402 h 5305"/>
              <a:gd name="T4" fmla="*/ 0 w 30"/>
              <a:gd name="T5" fmla="*/ 0 h 5305"/>
              <a:gd name="T6" fmla="*/ 10743 w 30"/>
              <a:gd name="T7" fmla="*/ 0 h 5305"/>
              <a:gd name="T8" fmla="*/ 10743 w 30"/>
              <a:gd name="T9" fmla="*/ 1909402 h 53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5305">
                <a:moveTo>
                  <a:pt x="29" y="5304"/>
                </a:moveTo>
                <a:lnTo>
                  <a:pt x="0" y="5304"/>
                </a:lnTo>
                <a:lnTo>
                  <a:pt x="0" y="0"/>
                </a:lnTo>
                <a:lnTo>
                  <a:pt x="29" y="0"/>
                </a:lnTo>
                <a:lnTo>
                  <a:pt x="29" y="530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50" name="Freeform 219">
            <a:extLst>
              <a:ext uri="{FF2B5EF4-FFF2-40B4-BE49-F238E27FC236}">
                <a16:creationId xmlns:a16="http://schemas.microsoft.com/office/drawing/2014/main" id="{A5EE9FD9-BA29-D84B-8443-38F95F2B9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176" y="3202989"/>
            <a:ext cx="450430" cy="450430"/>
          </a:xfrm>
          <a:custGeom>
            <a:avLst/>
            <a:gdLst>
              <a:gd name="T0" fmla="*/ 259990 w 723"/>
              <a:gd name="T1" fmla="*/ 129814 h 722"/>
              <a:gd name="T2" fmla="*/ 259990 w 723"/>
              <a:gd name="T3" fmla="*/ 129814 h 722"/>
              <a:gd name="T4" fmla="*/ 129995 w 723"/>
              <a:gd name="T5" fmla="*/ 259989 h 722"/>
              <a:gd name="T6" fmla="*/ 129995 w 723"/>
              <a:gd name="T7" fmla="*/ 259989 h 722"/>
              <a:gd name="T8" fmla="*/ 0 w 723"/>
              <a:gd name="T9" fmla="*/ 129814 h 722"/>
              <a:gd name="T10" fmla="*/ 0 w 723"/>
              <a:gd name="T11" fmla="*/ 129814 h 722"/>
              <a:gd name="T12" fmla="*/ 129995 w 723"/>
              <a:gd name="T13" fmla="*/ 0 h 722"/>
              <a:gd name="T14" fmla="*/ 129995 w 723"/>
              <a:gd name="T15" fmla="*/ 0 h 722"/>
              <a:gd name="T16" fmla="*/ 259990 w 723"/>
              <a:gd name="T17" fmla="*/ 129814 h 7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23" h="722">
                <a:moveTo>
                  <a:pt x="722" y="360"/>
                </a:moveTo>
                <a:lnTo>
                  <a:pt x="722" y="360"/>
                </a:lnTo>
                <a:cubicBezTo>
                  <a:pt x="722" y="559"/>
                  <a:pt x="560" y="721"/>
                  <a:pt x="361" y="721"/>
                </a:cubicBezTo>
                <a:cubicBezTo>
                  <a:pt x="162" y="721"/>
                  <a:pt x="0" y="559"/>
                  <a:pt x="0" y="360"/>
                </a:cubicBezTo>
                <a:cubicBezTo>
                  <a:pt x="0" y="162"/>
                  <a:pt x="162" y="0"/>
                  <a:pt x="361" y="0"/>
                </a:cubicBezTo>
                <a:cubicBezTo>
                  <a:pt x="560" y="0"/>
                  <a:pt x="722" y="162"/>
                  <a:pt x="722" y="36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51" name="Freeform 221">
            <a:extLst>
              <a:ext uri="{FF2B5EF4-FFF2-40B4-BE49-F238E27FC236}">
                <a16:creationId xmlns:a16="http://schemas.microsoft.com/office/drawing/2014/main" id="{71976258-434B-4C47-B949-F767B9A76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176" y="4207135"/>
            <a:ext cx="450430" cy="450430"/>
          </a:xfrm>
          <a:custGeom>
            <a:avLst/>
            <a:gdLst>
              <a:gd name="T0" fmla="*/ 259990 w 723"/>
              <a:gd name="T1" fmla="*/ 129995 h 723"/>
              <a:gd name="T2" fmla="*/ 259990 w 723"/>
              <a:gd name="T3" fmla="*/ 129995 h 723"/>
              <a:gd name="T4" fmla="*/ 129995 w 723"/>
              <a:gd name="T5" fmla="*/ 259990 h 723"/>
              <a:gd name="T6" fmla="*/ 129995 w 723"/>
              <a:gd name="T7" fmla="*/ 259990 h 723"/>
              <a:gd name="T8" fmla="*/ 0 w 723"/>
              <a:gd name="T9" fmla="*/ 129995 h 723"/>
              <a:gd name="T10" fmla="*/ 0 w 723"/>
              <a:gd name="T11" fmla="*/ 129995 h 723"/>
              <a:gd name="T12" fmla="*/ 129995 w 723"/>
              <a:gd name="T13" fmla="*/ 0 h 723"/>
              <a:gd name="T14" fmla="*/ 129995 w 723"/>
              <a:gd name="T15" fmla="*/ 0 h 723"/>
              <a:gd name="T16" fmla="*/ 259990 w 723"/>
              <a:gd name="T17" fmla="*/ 129995 h 7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23" h="723">
                <a:moveTo>
                  <a:pt x="722" y="361"/>
                </a:moveTo>
                <a:lnTo>
                  <a:pt x="722" y="361"/>
                </a:lnTo>
                <a:cubicBezTo>
                  <a:pt x="722" y="561"/>
                  <a:pt x="560" y="722"/>
                  <a:pt x="361" y="722"/>
                </a:cubicBezTo>
                <a:cubicBezTo>
                  <a:pt x="162" y="722"/>
                  <a:pt x="0" y="561"/>
                  <a:pt x="0" y="361"/>
                </a:cubicBezTo>
                <a:cubicBezTo>
                  <a:pt x="0" y="162"/>
                  <a:pt x="162" y="0"/>
                  <a:pt x="361" y="0"/>
                </a:cubicBezTo>
                <a:cubicBezTo>
                  <a:pt x="560" y="0"/>
                  <a:pt x="722" y="162"/>
                  <a:pt x="722" y="361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53" name="Freeform 225">
            <a:extLst>
              <a:ext uri="{FF2B5EF4-FFF2-40B4-BE49-F238E27FC236}">
                <a16:creationId xmlns:a16="http://schemas.microsoft.com/office/drawing/2014/main" id="{2E7785A1-6738-9B42-9536-0B988989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0741" y="2557686"/>
            <a:ext cx="19227" cy="3304067"/>
          </a:xfrm>
          <a:custGeom>
            <a:avLst/>
            <a:gdLst>
              <a:gd name="T0" fmla="*/ 0 w 31"/>
              <a:gd name="T1" fmla="*/ 1909402 h 5305"/>
              <a:gd name="T2" fmla="*/ 10755 w 31"/>
              <a:gd name="T3" fmla="*/ 1909402 h 5305"/>
              <a:gd name="T4" fmla="*/ 10755 w 31"/>
              <a:gd name="T5" fmla="*/ 0 h 5305"/>
              <a:gd name="T6" fmla="*/ 0 w 31"/>
              <a:gd name="T7" fmla="*/ 0 h 5305"/>
              <a:gd name="T8" fmla="*/ 0 w 31"/>
              <a:gd name="T9" fmla="*/ 1909402 h 53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" h="5305">
                <a:moveTo>
                  <a:pt x="0" y="5304"/>
                </a:moveTo>
                <a:lnTo>
                  <a:pt x="30" y="5304"/>
                </a:lnTo>
                <a:lnTo>
                  <a:pt x="30" y="0"/>
                </a:lnTo>
                <a:lnTo>
                  <a:pt x="0" y="0"/>
                </a:lnTo>
                <a:lnTo>
                  <a:pt x="0" y="5304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54" name="Freeform 362">
            <a:extLst>
              <a:ext uri="{FF2B5EF4-FFF2-40B4-BE49-F238E27FC236}">
                <a16:creationId xmlns:a16="http://schemas.microsoft.com/office/drawing/2014/main" id="{C5AD2202-BCCA-DE48-94C6-3FD90CC21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782" y="3202989"/>
            <a:ext cx="450430" cy="450430"/>
          </a:xfrm>
          <a:custGeom>
            <a:avLst/>
            <a:gdLst>
              <a:gd name="T0" fmla="*/ 0 w 723"/>
              <a:gd name="T1" fmla="*/ 129814 h 722"/>
              <a:gd name="T2" fmla="*/ 0 w 723"/>
              <a:gd name="T3" fmla="*/ 129814 h 722"/>
              <a:gd name="T4" fmla="*/ 129995 w 723"/>
              <a:gd name="T5" fmla="*/ 259989 h 722"/>
              <a:gd name="T6" fmla="*/ 129995 w 723"/>
              <a:gd name="T7" fmla="*/ 259989 h 722"/>
              <a:gd name="T8" fmla="*/ 259990 w 723"/>
              <a:gd name="T9" fmla="*/ 129814 h 722"/>
              <a:gd name="T10" fmla="*/ 259990 w 723"/>
              <a:gd name="T11" fmla="*/ 129814 h 722"/>
              <a:gd name="T12" fmla="*/ 129995 w 723"/>
              <a:gd name="T13" fmla="*/ 0 h 722"/>
              <a:gd name="T14" fmla="*/ 129995 w 723"/>
              <a:gd name="T15" fmla="*/ 0 h 722"/>
              <a:gd name="T16" fmla="*/ 0 w 723"/>
              <a:gd name="T17" fmla="*/ 129814 h 7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23" h="722">
                <a:moveTo>
                  <a:pt x="0" y="360"/>
                </a:moveTo>
                <a:lnTo>
                  <a:pt x="0" y="360"/>
                </a:lnTo>
                <a:cubicBezTo>
                  <a:pt x="0" y="559"/>
                  <a:pt x="162" y="721"/>
                  <a:pt x="361" y="721"/>
                </a:cubicBezTo>
                <a:cubicBezTo>
                  <a:pt x="560" y="721"/>
                  <a:pt x="722" y="559"/>
                  <a:pt x="722" y="360"/>
                </a:cubicBezTo>
                <a:cubicBezTo>
                  <a:pt x="722" y="162"/>
                  <a:pt x="560" y="0"/>
                  <a:pt x="361" y="0"/>
                </a:cubicBezTo>
                <a:cubicBezTo>
                  <a:pt x="162" y="0"/>
                  <a:pt x="0" y="162"/>
                  <a:pt x="0" y="36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55" name="Freeform 364">
            <a:extLst>
              <a:ext uri="{FF2B5EF4-FFF2-40B4-BE49-F238E27FC236}">
                <a16:creationId xmlns:a16="http://schemas.microsoft.com/office/drawing/2014/main" id="{33443F99-3A64-7145-B55C-6AF887655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782" y="4199400"/>
            <a:ext cx="450430" cy="450430"/>
          </a:xfrm>
          <a:custGeom>
            <a:avLst/>
            <a:gdLst>
              <a:gd name="T0" fmla="*/ 259990 w 723"/>
              <a:gd name="T1" fmla="*/ 129995 h 723"/>
              <a:gd name="T2" fmla="*/ 259990 w 723"/>
              <a:gd name="T3" fmla="*/ 129995 h 723"/>
              <a:gd name="T4" fmla="*/ 129995 w 723"/>
              <a:gd name="T5" fmla="*/ 259990 h 723"/>
              <a:gd name="T6" fmla="*/ 129995 w 723"/>
              <a:gd name="T7" fmla="*/ 259990 h 723"/>
              <a:gd name="T8" fmla="*/ 0 w 723"/>
              <a:gd name="T9" fmla="*/ 129995 h 723"/>
              <a:gd name="T10" fmla="*/ 0 w 723"/>
              <a:gd name="T11" fmla="*/ 129995 h 723"/>
              <a:gd name="T12" fmla="*/ 129995 w 723"/>
              <a:gd name="T13" fmla="*/ 0 h 723"/>
              <a:gd name="T14" fmla="*/ 129995 w 723"/>
              <a:gd name="T15" fmla="*/ 0 h 723"/>
              <a:gd name="T16" fmla="*/ 259990 w 723"/>
              <a:gd name="T17" fmla="*/ 129995 h 7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23" h="723">
                <a:moveTo>
                  <a:pt x="722" y="361"/>
                </a:moveTo>
                <a:lnTo>
                  <a:pt x="722" y="361"/>
                </a:lnTo>
                <a:cubicBezTo>
                  <a:pt x="722" y="561"/>
                  <a:pt x="560" y="722"/>
                  <a:pt x="361" y="722"/>
                </a:cubicBezTo>
                <a:cubicBezTo>
                  <a:pt x="162" y="722"/>
                  <a:pt x="0" y="561"/>
                  <a:pt x="0" y="361"/>
                </a:cubicBezTo>
                <a:cubicBezTo>
                  <a:pt x="0" y="162"/>
                  <a:pt x="162" y="0"/>
                  <a:pt x="361" y="0"/>
                </a:cubicBezTo>
                <a:cubicBezTo>
                  <a:pt x="560" y="0"/>
                  <a:pt x="722" y="162"/>
                  <a:pt x="722" y="36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4B985-A019-B44D-B213-43CEF2C1E475}"/>
              </a:ext>
            </a:extLst>
          </p:cNvPr>
          <p:cNvSpPr txBox="1"/>
          <p:nvPr/>
        </p:nvSpPr>
        <p:spPr>
          <a:xfrm>
            <a:off x="2771217" y="329803"/>
            <a:ext cx="6649577" cy="65659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914217">
              <a:lnSpc>
                <a:spcPts val="4440"/>
              </a:lnSpc>
            </a:pPr>
            <a:r>
              <a:rPr lang="en-US" sz="3700" b="1" spc="-145" dirty="0">
                <a:solidFill>
                  <a:srgbClr val="111340"/>
                </a:solidFill>
                <a:latin typeface="DM Sans" pitchFamily="2" charset="77"/>
              </a:rPr>
              <a:t>REFLECTION ON THE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A5CE9-7B9F-1E46-B603-5F7D8935EFDD}"/>
              </a:ext>
            </a:extLst>
          </p:cNvPr>
          <p:cNvSpPr txBox="1"/>
          <p:nvPr/>
        </p:nvSpPr>
        <p:spPr>
          <a:xfrm>
            <a:off x="2276412" y="1842614"/>
            <a:ext cx="2387193" cy="61446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914217">
              <a:lnSpc>
                <a:spcPts val="4440"/>
              </a:lnSpc>
            </a:pPr>
            <a:r>
              <a:rPr lang="en-US" sz="2700" b="1" spc="-35" dirty="0">
                <a:solidFill>
                  <a:srgbClr val="FFFFFF"/>
                </a:solidFill>
                <a:latin typeface="DM Sans" pitchFamily="2" charset="77"/>
              </a:rPr>
              <a:t>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8710A-60C7-2B4E-B844-A53A9A509574}"/>
              </a:ext>
            </a:extLst>
          </p:cNvPr>
          <p:cNvSpPr txBox="1"/>
          <p:nvPr/>
        </p:nvSpPr>
        <p:spPr>
          <a:xfrm>
            <a:off x="1658196" y="2656938"/>
            <a:ext cx="3432134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914217"/>
            <a:r>
              <a:rPr lang="en-US" spc="-15" dirty="0">
                <a:solidFill>
                  <a:srgbClr val="111340"/>
                </a:solidFill>
                <a:latin typeface="DM Sans" pitchFamily="2" charset="77"/>
              </a:rPr>
              <a:t>Buy-in from the Biodiversity Sector/NBSAP stakeholders for the situational analysis and action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7BEA0-47EE-B647-940C-F1A59BF44967}"/>
              </a:ext>
            </a:extLst>
          </p:cNvPr>
          <p:cNvSpPr txBox="1"/>
          <p:nvPr/>
        </p:nvSpPr>
        <p:spPr>
          <a:xfrm>
            <a:off x="1337459" y="4053208"/>
            <a:ext cx="3752871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914217"/>
            <a:r>
              <a:rPr lang="en-US" spc="-15" dirty="0">
                <a:solidFill>
                  <a:srgbClr val="111340"/>
                </a:solidFill>
                <a:latin typeface="DM Sans" pitchFamily="2" charset="77"/>
              </a:rPr>
              <a:t>Umbrella </a:t>
            </a:r>
            <a:r>
              <a:rPr lang="en-US" spc="-15" dirty="0" err="1">
                <a:solidFill>
                  <a:srgbClr val="111340"/>
                </a:solidFill>
                <a:latin typeface="DM Sans" pitchFamily="2" charset="77"/>
              </a:rPr>
              <a:t>Programme</a:t>
            </a:r>
            <a:r>
              <a:rPr lang="en-US" spc="-15" dirty="0">
                <a:solidFill>
                  <a:srgbClr val="111340"/>
                </a:solidFill>
                <a:latin typeface="DM Sans" pitchFamily="2" charset="77"/>
              </a:rPr>
              <a:t> for NBSAP &amp; Gender-NBSAP Workflow Integration- consultant delivery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01A6B-149F-6F48-98E7-4C10AEE0E0F3}"/>
              </a:ext>
            </a:extLst>
          </p:cNvPr>
          <p:cNvSpPr txBox="1"/>
          <p:nvPr/>
        </p:nvSpPr>
        <p:spPr>
          <a:xfrm>
            <a:off x="6974212" y="4149165"/>
            <a:ext cx="5190962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217"/>
            <a:r>
              <a:rPr lang="en-US" spc="-15" dirty="0">
                <a:solidFill>
                  <a:srgbClr val="111340"/>
                </a:solidFill>
                <a:latin typeface="DM Sans" pitchFamily="2" charset="77"/>
              </a:rPr>
              <a:t>Convening targeted stakeholders (57% women- 413 stakeholders) and meeting desired target.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F0ED8-941C-B648-97E9-46DA8DB89B71}"/>
              </a:ext>
            </a:extLst>
          </p:cNvPr>
          <p:cNvSpPr txBox="1"/>
          <p:nvPr/>
        </p:nvSpPr>
        <p:spPr>
          <a:xfrm>
            <a:off x="7362085" y="1757491"/>
            <a:ext cx="2507738" cy="65659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217">
              <a:lnSpc>
                <a:spcPts val="4440"/>
              </a:lnSpc>
            </a:pPr>
            <a:r>
              <a:rPr lang="en-US" sz="3700" b="1" spc="-35" dirty="0">
                <a:solidFill>
                  <a:srgbClr val="FFFFFF"/>
                </a:solidFill>
                <a:latin typeface="DM Sans" pitchFamily="2" charset="77"/>
              </a:rPr>
              <a:t>Success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25F6F-D3D0-D746-ABAC-76277A76FA15}"/>
              </a:ext>
            </a:extLst>
          </p:cNvPr>
          <p:cNvSpPr txBox="1"/>
          <p:nvPr/>
        </p:nvSpPr>
        <p:spPr>
          <a:xfrm>
            <a:off x="7035421" y="3007088"/>
            <a:ext cx="4104596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217"/>
            <a:r>
              <a:rPr lang="en-US" spc="-15" dirty="0">
                <a:solidFill>
                  <a:srgbClr val="111340"/>
                </a:solidFill>
                <a:latin typeface="DM Sans" pitchFamily="2" charset="77"/>
              </a:rPr>
              <a:t>Generation of gender disaggregated data in traditional structures </a:t>
            </a:r>
          </a:p>
        </p:txBody>
      </p:sp>
      <p:pic>
        <p:nvPicPr>
          <p:cNvPr id="3" name="Picture 2" descr="NAL.&#10;&#10;AI-generated content may be incorrect.">
            <a:extLst>
              <a:ext uri="{FF2B5EF4-FFF2-40B4-BE49-F238E27FC236}">
                <a16:creationId xmlns:a16="http://schemas.microsoft.com/office/drawing/2014/main" id="{1D480D36-1870-43AD-AE91-3944F5B1B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605" y="220621"/>
            <a:ext cx="1188823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1F1EE-D2A7-1413-0A4A-579F1B413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TONAL TRUST COMMISSION KUNMING-MONTREAL SWATINY&#10;&#10;AI-generated content may be incorrect.">
            <a:extLst>
              <a:ext uri="{FF2B5EF4-FFF2-40B4-BE49-F238E27FC236}">
                <a16:creationId xmlns:a16="http://schemas.microsoft.com/office/drawing/2014/main" id="{2425927B-481D-A6C6-2B07-EED418F0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8" t="24278" r="1292" b="14428"/>
          <a:stretch>
            <a:fillRect/>
          </a:stretch>
        </p:blipFill>
        <p:spPr>
          <a:xfrm>
            <a:off x="2651519" y="3173102"/>
            <a:ext cx="6159106" cy="313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B0152-76F1-DB55-DE62-1D72B1C03E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29250" y="1230313"/>
            <a:ext cx="6762750" cy="278130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endParaRPr lang="en-US" sz="6900" baseline="30000" dirty="0">
              <a:solidFill>
                <a:schemeClr val="tx2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C97CE431-3351-B23D-255A-FB45FF44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90"/>
            <a:ext cx="4230805" cy="317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gathered around a table, likely engaged in a discussion or meeting, in a room with a simple, plain wall.&#10;&#10;AI-generated content may be incorrect.">
            <a:extLst>
              <a:ext uri="{FF2B5EF4-FFF2-40B4-BE49-F238E27FC236}">
                <a16:creationId xmlns:a16="http://schemas.microsoft.com/office/drawing/2014/main" id="{1E11E4B4-9F59-C08F-1E93-D9068A2D6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86" y="-1423"/>
            <a:ext cx="4312694" cy="32345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220AC1-8339-6235-C9B8-B6EF6FDE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10" y="13913"/>
            <a:ext cx="4219619" cy="31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image shows a group of people gathered in front of a modern building, possibly for an event or ceremony.&#10;&#10;AI-generated content may be incorrect.">
            <a:extLst>
              <a:ext uri="{FF2B5EF4-FFF2-40B4-BE49-F238E27FC236}">
                <a16:creationId xmlns:a16="http://schemas.microsoft.com/office/drawing/2014/main" id="{D762CD85-B1C2-155A-62BE-4E8380E48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3103"/>
            <a:ext cx="4168500" cy="3234521"/>
          </a:xfrm>
          <a:prstGeom prst="rect">
            <a:avLst/>
          </a:prstGeom>
        </p:spPr>
      </p:pic>
      <p:pic>
        <p:nvPicPr>
          <p:cNvPr id="14" name="Picture 13" descr="GENDER AND BIODIVERSITY CONSERVATION NATIONAL TRUST COMMISSION ESWATINI.&#10;&#10;AI-generated content may be incorrect.">
            <a:extLst>
              <a:ext uri="{FF2B5EF4-FFF2-40B4-BE49-F238E27FC236}">
                <a16:creationId xmlns:a16="http://schemas.microsoft.com/office/drawing/2014/main" id="{BF2829DC-D231-2B75-0EF2-B50A30460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3"/>
          <a:stretch>
            <a:fillRect/>
          </a:stretch>
        </p:blipFill>
        <p:spPr>
          <a:xfrm>
            <a:off x="8461610" y="3173103"/>
            <a:ext cx="4959177" cy="322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F4BE3-731B-8861-DD5A-AD20402A9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in a field&#10;&#10;AI-generated content may be incorrect.">
            <a:extLst>
              <a:ext uri="{FF2B5EF4-FFF2-40B4-BE49-F238E27FC236}">
                <a16:creationId xmlns:a16="http://schemas.microsoft.com/office/drawing/2014/main" id="{8F8EBF01-2444-8F75-AA25-BFE353E940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26" b="6765"/>
          <a:stretch/>
        </p:blipFill>
        <p:spPr>
          <a:xfrm>
            <a:off x="8687326" y="2186572"/>
            <a:ext cx="3266416" cy="184694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80C9C8-B9BC-BA33-897E-F29239491577}"/>
              </a:ext>
            </a:extLst>
          </p:cNvPr>
          <p:cNvSpPr txBox="1">
            <a:spLocks/>
          </p:cNvSpPr>
          <p:nvPr/>
        </p:nvSpPr>
        <p:spPr>
          <a:xfrm>
            <a:off x="35471" y="551792"/>
            <a:ext cx="8651854" cy="4077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GB" sz="46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SZ" sz="46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C9EEFF8-F16D-9EB8-44F1-F4D3BF643ED0}"/>
              </a:ext>
            </a:extLst>
          </p:cNvPr>
          <p:cNvSpPr txBox="1">
            <a:spLocks/>
          </p:cNvSpPr>
          <p:nvPr/>
        </p:nvSpPr>
        <p:spPr>
          <a:xfrm>
            <a:off x="238258" y="5313852"/>
            <a:ext cx="7175474" cy="992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SZ" sz="2000" b="0" i="0" u="none" strike="noStrike" kern="1200" cap="all" spc="20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7E0E5-92BB-78E7-289B-0AF86106F8A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87325" y="58200"/>
            <a:ext cx="3265200" cy="184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717EC9-BD06-3E9F-4D6C-1C83D5BDDFD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87325" y="4325181"/>
            <a:ext cx="3266417" cy="184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BCDEA-2942-430B-A130-297BAF4E43EF}"/>
              </a:ext>
            </a:extLst>
          </p:cNvPr>
          <p:cNvSpPr txBox="1"/>
          <p:nvPr/>
        </p:nvSpPr>
        <p:spPr>
          <a:xfrm>
            <a:off x="453332" y="563859"/>
            <a:ext cx="781613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Mbali Mabuza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Project Manager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ESWATINI NATIONAL TRUST COMMISSION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 Nova Cond Light" panose="020B0306020202020204" pitchFamily="34" charset="0"/>
                <a:ea typeface="+mn-ea"/>
                <a:cs typeface="+mn-cs"/>
              </a:rPr>
              <a:t>mbali.mabuza@entc.org.sz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54FC2-DFF3-D20E-BF6F-99ADAE5D3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363" y="2073635"/>
            <a:ext cx="1188823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FA419-1265-6318-3BB0-5968CFE5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8516-8F17-42E3-4EB4-B1E9F4BF11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60888" y="568325"/>
            <a:ext cx="7631112" cy="14509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22204D-36C9-C766-2EEE-3AAF168D9FB5}"/>
              </a:ext>
            </a:extLst>
          </p:cNvPr>
          <p:cNvSpPr txBox="1">
            <a:spLocks/>
          </p:cNvSpPr>
          <p:nvPr/>
        </p:nvSpPr>
        <p:spPr>
          <a:xfrm>
            <a:off x="5348053" y="134820"/>
            <a:ext cx="6555475" cy="7397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8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Nova Cond Light" panose="020B0306020202020204" pitchFamily="34" charset="0"/>
              </a:rPr>
              <a:t>  </a:t>
            </a:r>
            <a:r>
              <a:rPr kumimoji="0" lang="en-IN" sz="40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M Sans" pitchFamily="2" charset="0"/>
              </a:rPr>
              <a:t>NATIONAL CONTEXT</a:t>
            </a:r>
            <a:r>
              <a:rPr lang="en-I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DM Sans" pitchFamily="2" charset="0"/>
              </a:rPr>
              <a:t> </a:t>
            </a:r>
            <a:endParaRPr kumimoji="0" lang="en-IN" sz="4800" b="1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M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5BAB5-A575-CF23-C7EA-E5AE34BF45AC}"/>
              </a:ext>
            </a:extLst>
          </p:cNvPr>
          <p:cNvSpPr txBox="1"/>
          <p:nvPr/>
        </p:nvSpPr>
        <p:spPr>
          <a:xfrm>
            <a:off x="5611307" y="1086238"/>
            <a:ext cx="650315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ptos Display" panose="020B0004020202020204" pitchFamily="34" charset="0"/>
              </a:rPr>
              <a:t>Kingdom of Eswatini covers approximately 17, 364 km</a:t>
            </a:r>
            <a:r>
              <a:rPr lang="en-GB" sz="2400" baseline="30000" dirty="0">
                <a:solidFill>
                  <a:prstClr val="black"/>
                </a:solidFill>
                <a:latin typeface="Aptos Display" panose="020B0004020202020204" pitchFamily="34" charset="0"/>
              </a:rPr>
              <a:t>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baseline="30000" dirty="0">
              <a:solidFill>
                <a:prstClr val="black"/>
              </a:solidFill>
              <a:latin typeface="Aptos Display" panose="020B00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ptos Display" panose="020B0004020202020204" pitchFamily="34" charset="0"/>
              </a:rPr>
              <a:t>Population: ~1,269,859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ptos Display" panose="020B0004020202020204" pitchFamily="34" charset="0"/>
              </a:rPr>
              <a:t>Three types of land tenure: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Aptos Display" panose="020B0004020202020204" pitchFamily="34" charset="0"/>
              </a:rPr>
              <a:t>Swazi Nation Land (communal land),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Aptos Display" panose="020B0004020202020204" pitchFamily="34" charset="0"/>
              </a:rPr>
              <a:t>Title Deed and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prstClr val="black"/>
                </a:solidFill>
                <a:latin typeface="Aptos Display" panose="020B0004020202020204" pitchFamily="34" charset="0"/>
              </a:rPr>
              <a:t> Crown Land</a:t>
            </a:r>
          </a:p>
          <a:p>
            <a:pPr lvl="1">
              <a:defRPr/>
            </a:pPr>
            <a:endParaRPr lang="en-GB" sz="2400" b="1" dirty="0">
              <a:solidFill>
                <a:prstClr val="black"/>
              </a:solidFill>
              <a:latin typeface="Aptos Display" panose="020B00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ptos Display" panose="020B0004020202020204" pitchFamily="34" charset="0"/>
              </a:rPr>
              <a:t>Approximately 68% of the population resides in rural Swazi Nation Land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black"/>
              </a:solidFill>
              <a:latin typeface="Aptos Display" panose="020B00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Aptos Display" panose="020B0004020202020204" pitchFamily="34" charset="0"/>
              </a:rPr>
              <a:t>333 Chiefdoms and 59 Tinkhundla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7" name="Picture 6" descr="The image depicts a vibrant bird with iridescent plumage, set against a backdrop of a flowing green and blue wave pattern, symbolizing the National Trust Corporation.&#10;&#10;AI-generated content may be incorrect.">
            <a:extLst>
              <a:ext uri="{FF2B5EF4-FFF2-40B4-BE49-F238E27FC236}">
                <a16:creationId xmlns:a16="http://schemas.microsoft.com/office/drawing/2014/main" id="{F4DEBCD9-D5AD-6E37-74B8-F6E7A3E0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810"/>
          <a:stretch/>
        </p:blipFill>
        <p:spPr>
          <a:xfrm>
            <a:off x="11132354" y="5500047"/>
            <a:ext cx="1014318" cy="762332"/>
          </a:xfrm>
          <a:prstGeom prst="rect">
            <a:avLst/>
          </a:prstGeom>
        </p:spPr>
      </p:pic>
      <p:pic>
        <p:nvPicPr>
          <p:cNvPr id="14" name="Picture 13" descr="The image is a political map of Southern Africa, highlighting countries like South Africa, Mozambique, Eswatini, and others, with some regions marked for further detail.&#10;&#10;AI-generated content may be incorrect.">
            <a:extLst>
              <a:ext uri="{FF2B5EF4-FFF2-40B4-BE49-F238E27FC236}">
                <a16:creationId xmlns:a16="http://schemas.microsoft.com/office/drawing/2014/main" id="{70948EA4-4CA5-D6BE-CEBE-0547F0CC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8" y="33436"/>
            <a:ext cx="5426865" cy="60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5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9">
            <a:extLst>
              <a:ext uri="{FF2B5EF4-FFF2-40B4-BE49-F238E27FC236}">
                <a16:creationId xmlns:a16="http://schemas.microsoft.com/office/drawing/2014/main" id="{F9EC17A7-EA4F-0B41-8552-93ED0F52C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158" y="1576389"/>
            <a:ext cx="2410906" cy="1520248"/>
          </a:xfrm>
          <a:custGeom>
            <a:avLst/>
            <a:gdLst>
              <a:gd name="T0" fmla="*/ 3013 w 3388"/>
              <a:gd name="T1" fmla="*/ 2152 h 2153"/>
              <a:gd name="T2" fmla="*/ 375 w 3388"/>
              <a:gd name="T3" fmla="*/ 2152 h 2153"/>
              <a:gd name="T4" fmla="*/ 375 w 3388"/>
              <a:gd name="T5" fmla="*/ 2152 h 2153"/>
              <a:gd name="T6" fmla="*/ 0 w 3388"/>
              <a:gd name="T7" fmla="*/ 1778 h 2153"/>
              <a:gd name="T8" fmla="*/ 0 w 3388"/>
              <a:gd name="T9" fmla="*/ 374 h 2153"/>
              <a:gd name="T10" fmla="*/ 0 w 3388"/>
              <a:gd name="T11" fmla="*/ 374 h 2153"/>
              <a:gd name="T12" fmla="*/ 375 w 3388"/>
              <a:gd name="T13" fmla="*/ 0 h 2153"/>
              <a:gd name="T14" fmla="*/ 3013 w 3388"/>
              <a:gd name="T15" fmla="*/ 0 h 2153"/>
              <a:gd name="T16" fmla="*/ 3013 w 3388"/>
              <a:gd name="T17" fmla="*/ 0 h 2153"/>
              <a:gd name="T18" fmla="*/ 3387 w 3388"/>
              <a:gd name="T19" fmla="*/ 374 h 2153"/>
              <a:gd name="T20" fmla="*/ 3387 w 3388"/>
              <a:gd name="T21" fmla="*/ 1778 h 2153"/>
              <a:gd name="T22" fmla="*/ 3387 w 3388"/>
              <a:gd name="T23" fmla="*/ 1778 h 2153"/>
              <a:gd name="T24" fmla="*/ 3013 w 3388"/>
              <a:gd name="T25" fmla="*/ 2152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8" h="2153">
                <a:moveTo>
                  <a:pt x="3013" y="2152"/>
                </a:moveTo>
                <a:lnTo>
                  <a:pt x="375" y="2152"/>
                </a:lnTo>
                <a:lnTo>
                  <a:pt x="375" y="2152"/>
                </a:lnTo>
                <a:cubicBezTo>
                  <a:pt x="168" y="2152"/>
                  <a:pt x="0" y="1984"/>
                  <a:pt x="0" y="1778"/>
                </a:cubicBezTo>
                <a:lnTo>
                  <a:pt x="0" y="374"/>
                </a:lnTo>
                <a:lnTo>
                  <a:pt x="0" y="374"/>
                </a:lnTo>
                <a:cubicBezTo>
                  <a:pt x="0" y="167"/>
                  <a:pt x="168" y="0"/>
                  <a:pt x="375" y="0"/>
                </a:cubicBezTo>
                <a:lnTo>
                  <a:pt x="3013" y="0"/>
                </a:lnTo>
                <a:lnTo>
                  <a:pt x="3013" y="0"/>
                </a:lnTo>
                <a:cubicBezTo>
                  <a:pt x="3220" y="0"/>
                  <a:pt x="3387" y="167"/>
                  <a:pt x="3387" y="374"/>
                </a:cubicBezTo>
                <a:lnTo>
                  <a:pt x="3387" y="1778"/>
                </a:lnTo>
                <a:lnTo>
                  <a:pt x="3387" y="1778"/>
                </a:lnTo>
                <a:cubicBezTo>
                  <a:pt x="3387" y="1984"/>
                  <a:pt x="3220" y="2152"/>
                  <a:pt x="3013" y="215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1" name="Freeform 70">
            <a:extLst>
              <a:ext uri="{FF2B5EF4-FFF2-40B4-BE49-F238E27FC236}">
                <a16:creationId xmlns:a16="http://schemas.microsoft.com/office/drawing/2014/main" id="{3EA0F264-5523-4E4C-9957-A6F91436A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398" y="1406724"/>
            <a:ext cx="2402666" cy="387019"/>
          </a:xfrm>
          <a:custGeom>
            <a:avLst/>
            <a:gdLst>
              <a:gd name="T0" fmla="*/ 3387 w 3388"/>
              <a:gd name="T1" fmla="*/ 627 h 628"/>
              <a:gd name="T2" fmla="*/ 0 w 3388"/>
              <a:gd name="T3" fmla="*/ 627 h 628"/>
              <a:gd name="T4" fmla="*/ 0 w 3388"/>
              <a:gd name="T5" fmla="*/ 0 h 628"/>
              <a:gd name="T6" fmla="*/ 3387 w 3388"/>
              <a:gd name="T7" fmla="*/ 0 h 628"/>
              <a:gd name="T8" fmla="*/ 3387 w 3388"/>
              <a:gd name="T9" fmla="*/ 62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8" h="628">
                <a:moveTo>
                  <a:pt x="3387" y="627"/>
                </a:moveTo>
                <a:lnTo>
                  <a:pt x="0" y="627"/>
                </a:lnTo>
                <a:lnTo>
                  <a:pt x="0" y="0"/>
                </a:lnTo>
                <a:lnTo>
                  <a:pt x="3387" y="0"/>
                </a:lnTo>
                <a:lnTo>
                  <a:pt x="3387" y="627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2" name="Freeform 135">
            <a:extLst>
              <a:ext uri="{FF2B5EF4-FFF2-40B4-BE49-F238E27FC236}">
                <a16:creationId xmlns:a16="http://schemas.microsoft.com/office/drawing/2014/main" id="{4F7DAE8B-7E5E-5B45-8D86-13454FD8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415" y="4866759"/>
            <a:ext cx="2485993" cy="1861588"/>
          </a:xfrm>
          <a:custGeom>
            <a:avLst/>
            <a:gdLst>
              <a:gd name="T0" fmla="*/ 3013 w 3389"/>
              <a:gd name="T1" fmla="*/ 2153 h 2154"/>
              <a:gd name="T2" fmla="*/ 375 w 3389"/>
              <a:gd name="T3" fmla="*/ 2153 h 2154"/>
              <a:gd name="T4" fmla="*/ 375 w 3389"/>
              <a:gd name="T5" fmla="*/ 2153 h 2154"/>
              <a:gd name="T6" fmla="*/ 0 w 3389"/>
              <a:gd name="T7" fmla="*/ 1779 h 2154"/>
              <a:gd name="T8" fmla="*/ 0 w 3389"/>
              <a:gd name="T9" fmla="*/ 375 h 2154"/>
              <a:gd name="T10" fmla="*/ 0 w 3389"/>
              <a:gd name="T11" fmla="*/ 375 h 2154"/>
              <a:gd name="T12" fmla="*/ 375 w 3389"/>
              <a:gd name="T13" fmla="*/ 0 h 2154"/>
              <a:gd name="T14" fmla="*/ 3013 w 3389"/>
              <a:gd name="T15" fmla="*/ 0 h 2154"/>
              <a:gd name="T16" fmla="*/ 3013 w 3389"/>
              <a:gd name="T17" fmla="*/ 0 h 2154"/>
              <a:gd name="T18" fmla="*/ 3388 w 3389"/>
              <a:gd name="T19" fmla="*/ 375 h 2154"/>
              <a:gd name="T20" fmla="*/ 3388 w 3389"/>
              <a:gd name="T21" fmla="*/ 1779 h 2154"/>
              <a:gd name="T22" fmla="*/ 3388 w 3389"/>
              <a:gd name="T23" fmla="*/ 1779 h 2154"/>
              <a:gd name="T24" fmla="*/ 3013 w 3389"/>
              <a:gd name="T25" fmla="*/ 2153 h 2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9" h="2154">
                <a:moveTo>
                  <a:pt x="3013" y="2153"/>
                </a:moveTo>
                <a:lnTo>
                  <a:pt x="375" y="2153"/>
                </a:lnTo>
                <a:lnTo>
                  <a:pt x="375" y="2153"/>
                </a:lnTo>
                <a:cubicBezTo>
                  <a:pt x="168" y="2153"/>
                  <a:pt x="0" y="1985"/>
                  <a:pt x="0" y="1779"/>
                </a:cubicBezTo>
                <a:lnTo>
                  <a:pt x="0" y="375"/>
                </a:lnTo>
                <a:lnTo>
                  <a:pt x="0" y="375"/>
                </a:lnTo>
                <a:cubicBezTo>
                  <a:pt x="0" y="168"/>
                  <a:pt x="168" y="0"/>
                  <a:pt x="375" y="0"/>
                </a:cubicBezTo>
                <a:lnTo>
                  <a:pt x="3013" y="0"/>
                </a:lnTo>
                <a:lnTo>
                  <a:pt x="3013" y="0"/>
                </a:lnTo>
                <a:cubicBezTo>
                  <a:pt x="3220" y="0"/>
                  <a:pt x="3388" y="168"/>
                  <a:pt x="3388" y="375"/>
                </a:cubicBezTo>
                <a:lnTo>
                  <a:pt x="3388" y="1779"/>
                </a:lnTo>
                <a:lnTo>
                  <a:pt x="3388" y="1779"/>
                </a:lnTo>
                <a:cubicBezTo>
                  <a:pt x="3388" y="1985"/>
                  <a:pt x="3220" y="2153"/>
                  <a:pt x="3013" y="215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3" name="Freeform 136">
            <a:extLst>
              <a:ext uri="{FF2B5EF4-FFF2-40B4-BE49-F238E27FC236}">
                <a16:creationId xmlns:a16="http://schemas.microsoft.com/office/drawing/2014/main" id="{9CB3F143-D4D0-3640-A34B-EDD61D946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415" y="4655388"/>
            <a:ext cx="2485993" cy="503173"/>
          </a:xfrm>
          <a:custGeom>
            <a:avLst/>
            <a:gdLst>
              <a:gd name="T0" fmla="*/ 3388 w 3389"/>
              <a:gd name="T1" fmla="*/ 629 h 630"/>
              <a:gd name="T2" fmla="*/ 0 w 3389"/>
              <a:gd name="T3" fmla="*/ 629 h 630"/>
              <a:gd name="T4" fmla="*/ 0 w 3389"/>
              <a:gd name="T5" fmla="*/ 0 h 630"/>
              <a:gd name="T6" fmla="*/ 3388 w 3389"/>
              <a:gd name="T7" fmla="*/ 0 h 630"/>
              <a:gd name="T8" fmla="*/ 3388 w 3389"/>
              <a:gd name="T9" fmla="*/ 62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9" h="630">
                <a:moveTo>
                  <a:pt x="3388" y="629"/>
                </a:moveTo>
                <a:lnTo>
                  <a:pt x="0" y="629"/>
                </a:lnTo>
                <a:lnTo>
                  <a:pt x="0" y="0"/>
                </a:lnTo>
                <a:lnTo>
                  <a:pt x="3388" y="0"/>
                </a:lnTo>
                <a:lnTo>
                  <a:pt x="3388" y="629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4" name="Freeform 201">
            <a:extLst>
              <a:ext uri="{FF2B5EF4-FFF2-40B4-BE49-F238E27FC236}">
                <a16:creationId xmlns:a16="http://schemas.microsoft.com/office/drawing/2014/main" id="{E8751AE6-109E-A748-B281-12F7334EB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105" y="1616840"/>
            <a:ext cx="2519040" cy="1479209"/>
          </a:xfrm>
          <a:custGeom>
            <a:avLst/>
            <a:gdLst>
              <a:gd name="T0" fmla="*/ 3012 w 3387"/>
              <a:gd name="T1" fmla="*/ 2152 h 2153"/>
              <a:gd name="T2" fmla="*/ 374 w 3387"/>
              <a:gd name="T3" fmla="*/ 2152 h 2153"/>
              <a:gd name="T4" fmla="*/ 374 w 3387"/>
              <a:gd name="T5" fmla="*/ 2152 h 2153"/>
              <a:gd name="T6" fmla="*/ 0 w 3387"/>
              <a:gd name="T7" fmla="*/ 1778 h 2153"/>
              <a:gd name="T8" fmla="*/ 0 w 3387"/>
              <a:gd name="T9" fmla="*/ 374 h 2153"/>
              <a:gd name="T10" fmla="*/ 0 w 3387"/>
              <a:gd name="T11" fmla="*/ 374 h 2153"/>
              <a:gd name="T12" fmla="*/ 374 w 3387"/>
              <a:gd name="T13" fmla="*/ 0 h 2153"/>
              <a:gd name="T14" fmla="*/ 3012 w 3387"/>
              <a:gd name="T15" fmla="*/ 0 h 2153"/>
              <a:gd name="T16" fmla="*/ 3012 w 3387"/>
              <a:gd name="T17" fmla="*/ 0 h 2153"/>
              <a:gd name="T18" fmla="*/ 3386 w 3387"/>
              <a:gd name="T19" fmla="*/ 374 h 2153"/>
              <a:gd name="T20" fmla="*/ 3386 w 3387"/>
              <a:gd name="T21" fmla="*/ 1778 h 2153"/>
              <a:gd name="T22" fmla="*/ 3386 w 3387"/>
              <a:gd name="T23" fmla="*/ 1778 h 2153"/>
              <a:gd name="T24" fmla="*/ 3012 w 3387"/>
              <a:gd name="T25" fmla="*/ 2152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7" h="2153">
                <a:moveTo>
                  <a:pt x="3012" y="2152"/>
                </a:moveTo>
                <a:lnTo>
                  <a:pt x="374" y="2152"/>
                </a:lnTo>
                <a:lnTo>
                  <a:pt x="374" y="2152"/>
                </a:lnTo>
                <a:cubicBezTo>
                  <a:pt x="167" y="2152"/>
                  <a:pt x="0" y="1984"/>
                  <a:pt x="0" y="1778"/>
                </a:cubicBezTo>
                <a:lnTo>
                  <a:pt x="0" y="374"/>
                </a:lnTo>
                <a:lnTo>
                  <a:pt x="0" y="374"/>
                </a:lnTo>
                <a:cubicBezTo>
                  <a:pt x="0" y="167"/>
                  <a:pt x="167" y="0"/>
                  <a:pt x="374" y="0"/>
                </a:cubicBezTo>
                <a:lnTo>
                  <a:pt x="3012" y="0"/>
                </a:lnTo>
                <a:lnTo>
                  <a:pt x="3012" y="0"/>
                </a:lnTo>
                <a:cubicBezTo>
                  <a:pt x="3219" y="0"/>
                  <a:pt x="3386" y="167"/>
                  <a:pt x="3386" y="374"/>
                </a:cubicBezTo>
                <a:lnTo>
                  <a:pt x="3386" y="1778"/>
                </a:lnTo>
                <a:lnTo>
                  <a:pt x="3386" y="1778"/>
                </a:lnTo>
                <a:cubicBezTo>
                  <a:pt x="3386" y="1984"/>
                  <a:pt x="3219" y="2152"/>
                  <a:pt x="3012" y="215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5" name="Freeform 202">
            <a:extLst>
              <a:ext uri="{FF2B5EF4-FFF2-40B4-BE49-F238E27FC236}">
                <a16:creationId xmlns:a16="http://schemas.microsoft.com/office/drawing/2014/main" id="{3CA9D0B8-9AAF-3F4A-A292-38868CB91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105" y="1441024"/>
            <a:ext cx="2519039" cy="387019"/>
          </a:xfrm>
          <a:custGeom>
            <a:avLst/>
            <a:gdLst>
              <a:gd name="T0" fmla="*/ 3386 w 3387"/>
              <a:gd name="T1" fmla="*/ 627 h 628"/>
              <a:gd name="T2" fmla="*/ 0 w 3387"/>
              <a:gd name="T3" fmla="*/ 627 h 628"/>
              <a:gd name="T4" fmla="*/ 0 w 3387"/>
              <a:gd name="T5" fmla="*/ 0 h 628"/>
              <a:gd name="T6" fmla="*/ 3386 w 3387"/>
              <a:gd name="T7" fmla="*/ 0 h 628"/>
              <a:gd name="T8" fmla="*/ 3386 w 3387"/>
              <a:gd name="T9" fmla="*/ 62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7" h="628">
                <a:moveTo>
                  <a:pt x="3386" y="627"/>
                </a:moveTo>
                <a:lnTo>
                  <a:pt x="0" y="627"/>
                </a:lnTo>
                <a:lnTo>
                  <a:pt x="0" y="0"/>
                </a:lnTo>
                <a:lnTo>
                  <a:pt x="3386" y="0"/>
                </a:lnTo>
                <a:lnTo>
                  <a:pt x="3386" y="627"/>
                </a:ln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6" name="Freeform 267">
            <a:extLst>
              <a:ext uri="{FF2B5EF4-FFF2-40B4-BE49-F238E27FC236}">
                <a16:creationId xmlns:a16="http://schemas.microsoft.com/office/drawing/2014/main" id="{A6420EFA-9D7A-2F42-A7DE-516BCD5F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342" y="4956226"/>
            <a:ext cx="2470663" cy="1772120"/>
          </a:xfrm>
          <a:custGeom>
            <a:avLst/>
            <a:gdLst>
              <a:gd name="T0" fmla="*/ 3012 w 3387"/>
              <a:gd name="T1" fmla="*/ 2153 h 2154"/>
              <a:gd name="T2" fmla="*/ 375 w 3387"/>
              <a:gd name="T3" fmla="*/ 2153 h 2154"/>
              <a:gd name="T4" fmla="*/ 375 w 3387"/>
              <a:gd name="T5" fmla="*/ 2153 h 2154"/>
              <a:gd name="T6" fmla="*/ 0 w 3387"/>
              <a:gd name="T7" fmla="*/ 1779 h 2154"/>
              <a:gd name="T8" fmla="*/ 0 w 3387"/>
              <a:gd name="T9" fmla="*/ 375 h 2154"/>
              <a:gd name="T10" fmla="*/ 0 w 3387"/>
              <a:gd name="T11" fmla="*/ 375 h 2154"/>
              <a:gd name="T12" fmla="*/ 375 w 3387"/>
              <a:gd name="T13" fmla="*/ 0 h 2154"/>
              <a:gd name="T14" fmla="*/ 3012 w 3387"/>
              <a:gd name="T15" fmla="*/ 0 h 2154"/>
              <a:gd name="T16" fmla="*/ 3012 w 3387"/>
              <a:gd name="T17" fmla="*/ 0 h 2154"/>
              <a:gd name="T18" fmla="*/ 3386 w 3387"/>
              <a:gd name="T19" fmla="*/ 375 h 2154"/>
              <a:gd name="T20" fmla="*/ 3386 w 3387"/>
              <a:gd name="T21" fmla="*/ 1779 h 2154"/>
              <a:gd name="T22" fmla="*/ 3386 w 3387"/>
              <a:gd name="T23" fmla="*/ 1779 h 2154"/>
              <a:gd name="T24" fmla="*/ 3012 w 3387"/>
              <a:gd name="T25" fmla="*/ 2153 h 2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7" h="2154">
                <a:moveTo>
                  <a:pt x="3012" y="2153"/>
                </a:moveTo>
                <a:lnTo>
                  <a:pt x="375" y="2153"/>
                </a:lnTo>
                <a:lnTo>
                  <a:pt x="375" y="2153"/>
                </a:lnTo>
                <a:cubicBezTo>
                  <a:pt x="168" y="2153"/>
                  <a:pt x="0" y="1985"/>
                  <a:pt x="0" y="1779"/>
                </a:cubicBezTo>
                <a:lnTo>
                  <a:pt x="0" y="375"/>
                </a:lnTo>
                <a:lnTo>
                  <a:pt x="0" y="375"/>
                </a:lnTo>
                <a:cubicBezTo>
                  <a:pt x="0" y="168"/>
                  <a:pt x="168" y="0"/>
                  <a:pt x="375" y="0"/>
                </a:cubicBezTo>
                <a:lnTo>
                  <a:pt x="3012" y="0"/>
                </a:lnTo>
                <a:lnTo>
                  <a:pt x="3012" y="0"/>
                </a:lnTo>
                <a:cubicBezTo>
                  <a:pt x="3219" y="0"/>
                  <a:pt x="3386" y="168"/>
                  <a:pt x="3386" y="375"/>
                </a:cubicBezTo>
                <a:lnTo>
                  <a:pt x="3386" y="1779"/>
                </a:lnTo>
                <a:lnTo>
                  <a:pt x="3386" y="1779"/>
                </a:lnTo>
                <a:cubicBezTo>
                  <a:pt x="3386" y="1985"/>
                  <a:pt x="3219" y="2153"/>
                  <a:pt x="3012" y="21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7" name="Freeform 268">
            <a:extLst>
              <a:ext uri="{FF2B5EF4-FFF2-40B4-BE49-F238E27FC236}">
                <a16:creationId xmlns:a16="http://schemas.microsoft.com/office/drawing/2014/main" id="{FC869A83-330C-7E47-ADD7-1EF2673E7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224" y="4707631"/>
            <a:ext cx="2457781" cy="450930"/>
          </a:xfrm>
          <a:custGeom>
            <a:avLst/>
            <a:gdLst>
              <a:gd name="T0" fmla="*/ 3386 w 3387"/>
              <a:gd name="T1" fmla="*/ 629 h 630"/>
              <a:gd name="T2" fmla="*/ 0 w 3387"/>
              <a:gd name="T3" fmla="*/ 629 h 630"/>
              <a:gd name="T4" fmla="*/ 0 w 3387"/>
              <a:gd name="T5" fmla="*/ 0 h 630"/>
              <a:gd name="T6" fmla="*/ 3386 w 3387"/>
              <a:gd name="T7" fmla="*/ 0 h 630"/>
              <a:gd name="T8" fmla="*/ 3386 w 3387"/>
              <a:gd name="T9" fmla="*/ 62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7" h="630">
                <a:moveTo>
                  <a:pt x="3386" y="629"/>
                </a:moveTo>
                <a:lnTo>
                  <a:pt x="0" y="629"/>
                </a:lnTo>
                <a:lnTo>
                  <a:pt x="0" y="0"/>
                </a:lnTo>
                <a:lnTo>
                  <a:pt x="3386" y="0"/>
                </a:lnTo>
                <a:lnTo>
                  <a:pt x="3386" y="629"/>
                </a:lnTo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8" name="Freeform 333">
            <a:extLst>
              <a:ext uri="{FF2B5EF4-FFF2-40B4-BE49-F238E27FC236}">
                <a16:creationId xmlns:a16="http://schemas.microsoft.com/office/drawing/2014/main" id="{43B07642-81FB-E546-AB99-C36AE96AF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714" y="1576389"/>
            <a:ext cx="2425816" cy="1533985"/>
          </a:xfrm>
          <a:custGeom>
            <a:avLst/>
            <a:gdLst>
              <a:gd name="T0" fmla="*/ 3014 w 3389"/>
              <a:gd name="T1" fmla="*/ 2152 h 2153"/>
              <a:gd name="T2" fmla="*/ 375 w 3389"/>
              <a:gd name="T3" fmla="*/ 2152 h 2153"/>
              <a:gd name="T4" fmla="*/ 375 w 3389"/>
              <a:gd name="T5" fmla="*/ 2152 h 2153"/>
              <a:gd name="T6" fmla="*/ 0 w 3389"/>
              <a:gd name="T7" fmla="*/ 1778 h 2153"/>
              <a:gd name="T8" fmla="*/ 0 w 3389"/>
              <a:gd name="T9" fmla="*/ 374 h 2153"/>
              <a:gd name="T10" fmla="*/ 0 w 3389"/>
              <a:gd name="T11" fmla="*/ 374 h 2153"/>
              <a:gd name="T12" fmla="*/ 375 w 3389"/>
              <a:gd name="T13" fmla="*/ 0 h 2153"/>
              <a:gd name="T14" fmla="*/ 3014 w 3389"/>
              <a:gd name="T15" fmla="*/ 0 h 2153"/>
              <a:gd name="T16" fmla="*/ 3014 w 3389"/>
              <a:gd name="T17" fmla="*/ 0 h 2153"/>
              <a:gd name="T18" fmla="*/ 3388 w 3389"/>
              <a:gd name="T19" fmla="*/ 374 h 2153"/>
              <a:gd name="T20" fmla="*/ 3388 w 3389"/>
              <a:gd name="T21" fmla="*/ 1778 h 2153"/>
              <a:gd name="T22" fmla="*/ 3388 w 3389"/>
              <a:gd name="T23" fmla="*/ 1778 h 2153"/>
              <a:gd name="T24" fmla="*/ 3014 w 3389"/>
              <a:gd name="T25" fmla="*/ 2152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9" h="2153">
                <a:moveTo>
                  <a:pt x="3014" y="2152"/>
                </a:moveTo>
                <a:lnTo>
                  <a:pt x="375" y="2152"/>
                </a:lnTo>
                <a:lnTo>
                  <a:pt x="375" y="2152"/>
                </a:lnTo>
                <a:cubicBezTo>
                  <a:pt x="168" y="2152"/>
                  <a:pt x="0" y="1984"/>
                  <a:pt x="0" y="1778"/>
                </a:cubicBezTo>
                <a:lnTo>
                  <a:pt x="0" y="374"/>
                </a:lnTo>
                <a:lnTo>
                  <a:pt x="0" y="374"/>
                </a:lnTo>
                <a:cubicBezTo>
                  <a:pt x="0" y="167"/>
                  <a:pt x="168" y="0"/>
                  <a:pt x="375" y="0"/>
                </a:cubicBezTo>
                <a:lnTo>
                  <a:pt x="3014" y="0"/>
                </a:lnTo>
                <a:lnTo>
                  <a:pt x="3014" y="0"/>
                </a:lnTo>
                <a:cubicBezTo>
                  <a:pt x="3220" y="0"/>
                  <a:pt x="3388" y="167"/>
                  <a:pt x="3388" y="374"/>
                </a:cubicBezTo>
                <a:lnTo>
                  <a:pt x="3388" y="1778"/>
                </a:lnTo>
                <a:lnTo>
                  <a:pt x="3388" y="1778"/>
                </a:lnTo>
                <a:cubicBezTo>
                  <a:pt x="3388" y="1984"/>
                  <a:pt x="3220" y="2152"/>
                  <a:pt x="3014" y="215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29" name="Freeform 334">
            <a:extLst>
              <a:ext uri="{FF2B5EF4-FFF2-40B4-BE49-F238E27FC236}">
                <a16:creationId xmlns:a16="http://schemas.microsoft.com/office/drawing/2014/main" id="{2D2F0A72-E704-7D48-BC6D-FE1F03D1C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714" y="1406724"/>
            <a:ext cx="2425816" cy="456527"/>
          </a:xfrm>
          <a:custGeom>
            <a:avLst/>
            <a:gdLst>
              <a:gd name="T0" fmla="*/ 3388 w 3389"/>
              <a:gd name="T1" fmla="*/ 627 h 628"/>
              <a:gd name="T2" fmla="*/ 0 w 3389"/>
              <a:gd name="T3" fmla="*/ 627 h 628"/>
              <a:gd name="T4" fmla="*/ 0 w 3389"/>
              <a:gd name="T5" fmla="*/ 0 h 628"/>
              <a:gd name="T6" fmla="*/ 3388 w 3389"/>
              <a:gd name="T7" fmla="*/ 0 h 628"/>
              <a:gd name="T8" fmla="*/ 3388 w 3389"/>
              <a:gd name="T9" fmla="*/ 62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9" h="628">
                <a:moveTo>
                  <a:pt x="3388" y="627"/>
                </a:moveTo>
                <a:lnTo>
                  <a:pt x="0" y="627"/>
                </a:lnTo>
                <a:lnTo>
                  <a:pt x="0" y="0"/>
                </a:lnTo>
                <a:lnTo>
                  <a:pt x="3388" y="0"/>
                </a:lnTo>
                <a:lnTo>
                  <a:pt x="3388" y="627"/>
                </a:lnTo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0" name="Freeform 399">
            <a:extLst>
              <a:ext uri="{FF2B5EF4-FFF2-40B4-BE49-F238E27FC236}">
                <a16:creationId xmlns:a16="http://schemas.microsoft.com/office/drawing/2014/main" id="{97C68800-89BE-DE40-AB0F-1D9D357C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073" y="4918848"/>
            <a:ext cx="2651687" cy="1772120"/>
          </a:xfrm>
          <a:custGeom>
            <a:avLst/>
            <a:gdLst>
              <a:gd name="T0" fmla="*/ 3013 w 3388"/>
              <a:gd name="T1" fmla="*/ 2153 h 2154"/>
              <a:gd name="T2" fmla="*/ 374 w 3388"/>
              <a:gd name="T3" fmla="*/ 2153 h 2154"/>
              <a:gd name="T4" fmla="*/ 374 w 3388"/>
              <a:gd name="T5" fmla="*/ 2153 h 2154"/>
              <a:gd name="T6" fmla="*/ 0 w 3388"/>
              <a:gd name="T7" fmla="*/ 1779 h 2154"/>
              <a:gd name="T8" fmla="*/ 0 w 3388"/>
              <a:gd name="T9" fmla="*/ 375 h 2154"/>
              <a:gd name="T10" fmla="*/ 0 w 3388"/>
              <a:gd name="T11" fmla="*/ 375 h 2154"/>
              <a:gd name="T12" fmla="*/ 374 w 3388"/>
              <a:gd name="T13" fmla="*/ 0 h 2154"/>
              <a:gd name="T14" fmla="*/ 3013 w 3388"/>
              <a:gd name="T15" fmla="*/ 0 h 2154"/>
              <a:gd name="T16" fmla="*/ 3013 w 3388"/>
              <a:gd name="T17" fmla="*/ 0 h 2154"/>
              <a:gd name="T18" fmla="*/ 3387 w 3388"/>
              <a:gd name="T19" fmla="*/ 375 h 2154"/>
              <a:gd name="T20" fmla="*/ 3387 w 3388"/>
              <a:gd name="T21" fmla="*/ 1779 h 2154"/>
              <a:gd name="T22" fmla="*/ 3387 w 3388"/>
              <a:gd name="T23" fmla="*/ 1779 h 2154"/>
              <a:gd name="T24" fmla="*/ 3013 w 3388"/>
              <a:gd name="T25" fmla="*/ 2153 h 2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8" h="2154">
                <a:moveTo>
                  <a:pt x="3013" y="2153"/>
                </a:moveTo>
                <a:lnTo>
                  <a:pt x="374" y="2153"/>
                </a:lnTo>
                <a:lnTo>
                  <a:pt x="374" y="2153"/>
                </a:lnTo>
                <a:cubicBezTo>
                  <a:pt x="168" y="2153"/>
                  <a:pt x="0" y="1985"/>
                  <a:pt x="0" y="1779"/>
                </a:cubicBezTo>
                <a:lnTo>
                  <a:pt x="0" y="375"/>
                </a:lnTo>
                <a:lnTo>
                  <a:pt x="0" y="375"/>
                </a:lnTo>
                <a:cubicBezTo>
                  <a:pt x="0" y="168"/>
                  <a:pt x="168" y="0"/>
                  <a:pt x="374" y="0"/>
                </a:cubicBezTo>
                <a:lnTo>
                  <a:pt x="3013" y="0"/>
                </a:lnTo>
                <a:lnTo>
                  <a:pt x="3013" y="0"/>
                </a:lnTo>
                <a:cubicBezTo>
                  <a:pt x="3220" y="0"/>
                  <a:pt x="3387" y="168"/>
                  <a:pt x="3387" y="375"/>
                </a:cubicBezTo>
                <a:lnTo>
                  <a:pt x="3387" y="1779"/>
                </a:lnTo>
                <a:lnTo>
                  <a:pt x="3387" y="1779"/>
                </a:lnTo>
                <a:cubicBezTo>
                  <a:pt x="3387" y="1985"/>
                  <a:pt x="3220" y="2153"/>
                  <a:pt x="3013" y="2153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1" name="Freeform 400">
            <a:extLst>
              <a:ext uri="{FF2B5EF4-FFF2-40B4-BE49-F238E27FC236}">
                <a16:creationId xmlns:a16="http://schemas.microsoft.com/office/drawing/2014/main" id="{8A5BD5A4-36FB-2143-908B-178623A6C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073" y="4731348"/>
            <a:ext cx="2650274" cy="447461"/>
          </a:xfrm>
          <a:custGeom>
            <a:avLst/>
            <a:gdLst>
              <a:gd name="T0" fmla="*/ 3387 w 3388"/>
              <a:gd name="T1" fmla="*/ 629 h 630"/>
              <a:gd name="T2" fmla="*/ 0 w 3388"/>
              <a:gd name="T3" fmla="*/ 629 h 630"/>
              <a:gd name="T4" fmla="*/ 0 w 3388"/>
              <a:gd name="T5" fmla="*/ 0 h 630"/>
              <a:gd name="T6" fmla="*/ 3387 w 3388"/>
              <a:gd name="T7" fmla="*/ 0 h 630"/>
              <a:gd name="T8" fmla="*/ 3387 w 3388"/>
              <a:gd name="T9" fmla="*/ 62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8" h="630">
                <a:moveTo>
                  <a:pt x="3387" y="629"/>
                </a:moveTo>
                <a:lnTo>
                  <a:pt x="0" y="629"/>
                </a:lnTo>
                <a:lnTo>
                  <a:pt x="0" y="0"/>
                </a:lnTo>
                <a:lnTo>
                  <a:pt x="3387" y="0"/>
                </a:lnTo>
                <a:lnTo>
                  <a:pt x="3387" y="629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2" name="Freeform 465">
            <a:extLst>
              <a:ext uri="{FF2B5EF4-FFF2-40B4-BE49-F238E27FC236}">
                <a16:creationId xmlns:a16="http://schemas.microsoft.com/office/drawing/2014/main" id="{4F08EDF8-9040-2246-88A5-523238B2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09" y="3615783"/>
            <a:ext cx="10685089" cy="889966"/>
          </a:xfrm>
          <a:custGeom>
            <a:avLst/>
            <a:gdLst>
              <a:gd name="T0" fmla="*/ 17152 w 17153"/>
              <a:gd name="T1" fmla="*/ 1426 h 1427"/>
              <a:gd name="T2" fmla="*/ 15883 w 17153"/>
              <a:gd name="T3" fmla="*/ 731 h 1427"/>
              <a:gd name="T4" fmla="*/ 14701 w 17153"/>
              <a:gd name="T5" fmla="*/ 68 h 1427"/>
              <a:gd name="T6" fmla="*/ 13451 w 17153"/>
              <a:gd name="T7" fmla="*/ 757 h 1427"/>
              <a:gd name="T8" fmla="*/ 12925 w 17153"/>
              <a:gd name="T9" fmla="*/ 1214 h 1427"/>
              <a:gd name="T10" fmla="*/ 12251 w 17153"/>
              <a:gd name="T11" fmla="*/ 1426 h 1427"/>
              <a:gd name="T12" fmla="*/ 10990 w 17153"/>
              <a:gd name="T13" fmla="*/ 734 h 1427"/>
              <a:gd name="T14" fmla="*/ 10454 w 17153"/>
              <a:gd name="T15" fmla="*/ 272 h 1427"/>
              <a:gd name="T16" fmla="*/ 9801 w 17153"/>
              <a:gd name="T17" fmla="*/ 68 h 1427"/>
              <a:gd name="T18" fmla="*/ 9148 w 17153"/>
              <a:gd name="T19" fmla="*/ 272 h 1427"/>
              <a:gd name="T20" fmla="*/ 8611 w 17153"/>
              <a:gd name="T21" fmla="*/ 734 h 1427"/>
              <a:gd name="T22" fmla="*/ 7351 w 17153"/>
              <a:gd name="T23" fmla="*/ 1426 h 1427"/>
              <a:gd name="T24" fmla="*/ 6091 w 17153"/>
              <a:gd name="T25" fmla="*/ 734 h 1427"/>
              <a:gd name="T26" fmla="*/ 5554 w 17153"/>
              <a:gd name="T27" fmla="*/ 272 h 1427"/>
              <a:gd name="T28" fmla="*/ 4901 w 17153"/>
              <a:gd name="T29" fmla="*/ 68 h 1427"/>
              <a:gd name="T30" fmla="*/ 3560 w 17153"/>
              <a:gd name="T31" fmla="*/ 796 h 1427"/>
              <a:gd name="T32" fmla="*/ 2451 w 17153"/>
              <a:gd name="T33" fmla="*/ 1426 h 1427"/>
              <a:gd name="T34" fmla="*/ 1335 w 17153"/>
              <a:gd name="T35" fmla="*/ 792 h 1427"/>
              <a:gd name="T36" fmla="*/ 0 w 17153"/>
              <a:gd name="T37" fmla="*/ 0 h 1427"/>
              <a:gd name="T38" fmla="*/ 781 w 17153"/>
              <a:gd name="T39" fmla="*/ 242 h 1427"/>
              <a:gd name="T40" fmla="*/ 1406 w 17153"/>
              <a:gd name="T41" fmla="*/ 750 h 1427"/>
              <a:gd name="T42" fmla="*/ 2451 w 17153"/>
              <a:gd name="T43" fmla="*/ 1359 h 1427"/>
              <a:gd name="T44" fmla="*/ 3491 w 17153"/>
              <a:gd name="T45" fmla="*/ 752 h 1427"/>
              <a:gd name="T46" fmla="*/ 4132 w 17153"/>
              <a:gd name="T47" fmla="*/ 243 h 1427"/>
              <a:gd name="T48" fmla="*/ 4901 w 17153"/>
              <a:gd name="T49" fmla="*/ 0 h 1427"/>
              <a:gd name="T50" fmla="*/ 6163 w 17153"/>
              <a:gd name="T51" fmla="*/ 693 h 1427"/>
              <a:gd name="T52" fmla="*/ 6699 w 17153"/>
              <a:gd name="T53" fmla="*/ 1154 h 1427"/>
              <a:gd name="T54" fmla="*/ 7351 w 17153"/>
              <a:gd name="T55" fmla="*/ 1359 h 1427"/>
              <a:gd name="T56" fmla="*/ 8004 w 17153"/>
              <a:gd name="T57" fmla="*/ 1154 h 1427"/>
              <a:gd name="T58" fmla="*/ 8540 w 17153"/>
              <a:gd name="T59" fmla="*/ 693 h 1427"/>
              <a:gd name="T60" fmla="*/ 9801 w 17153"/>
              <a:gd name="T61" fmla="*/ 0 h 1427"/>
              <a:gd name="T62" fmla="*/ 11062 w 17153"/>
              <a:gd name="T63" fmla="*/ 692 h 1427"/>
              <a:gd name="T64" fmla="*/ 11598 w 17153"/>
              <a:gd name="T65" fmla="*/ 1154 h 1427"/>
              <a:gd name="T66" fmla="*/ 12251 w 17153"/>
              <a:gd name="T67" fmla="*/ 1359 h 1427"/>
              <a:gd name="T68" fmla="*/ 13378 w 17153"/>
              <a:gd name="T69" fmla="*/ 717 h 1427"/>
              <a:gd name="T70" fmla="*/ 14701 w 17153"/>
              <a:gd name="T71" fmla="*/ 0 h 1427"/>
              <a:gd name="T72" fmla="*/ 15954 w 17153"/>
              <a:gd name="T73" fmla="*/ 689 h 1427"/>
              <a:gd name="T74" fmla="*/ 16507 w 17153"/>
              <a:gd name="T75" fmla="*/ 1153 h 1427"/>
              <a:gd name="T76" fmla="*/ 17152 w 17153"/>
              <a:gd name="T77" fmla="*/ 1359 h 1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153" h="1427">
                <a:moveTo>
                  <a:pt x="17152" y="1426"/>
                </a:moveTo>
                <a:lnTo>
                  <a:pt x="17152" y="1426"/>
                </a:lnTo>
                <a:cubicBezTo>
                  <a:pt x="16615" y="1426"/>
                  <a:pt x="16243" y="1073"/>
                  <a:pt x="15883" y="731"/>
                </a:cubicBezTo>
                <a:lnTo>
                  <a:pt x="15883" y="731"/>
                </a:lnTo>
                <a:cubicBezTo>
                  <a:pt x="15524" y="390"/>
                  <a:pt x="15184" y="68"/>
                  <a:pt x="14701" y="68"/>
                </a:cubicBezTo>
                <a:lnTo>
                  <a:pt x="14701" y="68"/>
                </a:lnTo>
                <a:cubicBezTo>
                  <a:pt x="14148" y="68"/>
                  <a:pt x="13794" y="419"/>
                  <a:pt x="13451" y="757"/>
                </a:cubicBezTo>
                <a:lnTo>
                  <a:pt x="13451" y="757"/>
                </a:lnTo>
                <a:cubicBezTo>
                  <a:pt x="13286" y="921"/>
                  <a:pt x="13115" y="1090"/>
                  <a:pt x="12925" y="1214"/>
                </a:cubicBezTo>
                <a:lnTo>
                  <a:pt x="12925" y="1214"/>
                </a:lnTo>
                <a:cubicBezTo>
                  <a:pt x="12708" y="1357"/>
                  <a:pt x="12487" y="1426"/>
                  <a:pt x="12251" y="1426"/>
                </a:cubicBezTo>
                <a:lnTo>
                  <a:pt x="12251" y="1426"/>
                </a:lnTo>
                <a:cubicBezTo>
                  <a:pt x="11695" y="1426"/>
                  <a:pt x="11337" y="1074"/>
                  <a:pt x="10990" y="734"/>
                </a:cubicBezTo>
                <a:lnTo>
                  <a:pt x="10990" y="734"/>
                </a:lnTo>
                <a:cubicBezTo>
                  <a:pt x="10821" y="568"/>
                  <a:pt x="10647" y="397"/>
                  <a:pt x="10454" y="272"/>
                </a:cubicBezTo>
                <a:lnTo>
                  <a:pt x="10454" y="272"/>
                </a:lnTo>
                <a:cubicBezTo>
                  <a:pt x="10239" y="133"/>
                  <a:pt x="10032" y="68"/>
                  <a:pt x="9801" y="68"/>
                </a:cubicBezTo>
                <a:lnTo>
                  <a:pt x="9801" y="68"/>
                </a:lnTo>
                <a:cubicBezTo>
                  <a:pt x="9570" y="68"/>
                  <a:pt x="9362" y="133"/>
                  <a:pt x="9148" y="272"/>
                </a:cubicBezTo>
                <a:lnTo>
                  <a:pt x="9148" y="272"/>
                </a:lnTo>
                <a:cubicBezTo>
                  <a:pt x="8955" y="397"/>
                  <a:pt x="8780" y="568"/>
                  <a:pt x="8611" y="734"/>
                </a:cubicBezTo>
                <a:lnTo>
                  <a:pt x="8611" y="734"/>
                </a:lnTo>
                <a:cubicBezTo>
                  <a:pt x="8266" y="1074"/>
                  <a:pt x="7907" y="1426"/>
                  <a:pt x="7351" y="1426"/>
                </a:cubicBezTo>
                <a:lnTo>
                  <a:pt x="7351" y="1426"/>
                </a:lnTo>
                <a:cubicBezTo>
                  <a:pt x="6796" y="1426"/>
                  <a:pt x="6438" y="1074"/>
                  <a:pt x="6091" y="734"/>
                </a:cubicBezTo>
                <a:lnTo>
                  <a:pt x="6091" y="734"/>
                </a:lnTo>
                <a:cubicBezTo>
                  <a:pt x="5922" y="568"/>
                  <a:pt x="5748" y="397"/>
                  <a:pt x="5554" y="272"/>
                </a:cubicBezTo>
                <a:lnTo>
                  <a:pt x="5554" y="272"/>
                </a:lnTo>
                <a:cubicBezTo>
                  <a:pt x="5340" y="133"/>
                  <a:pt x="5133" y="68"/>
                  <a:pt x="4901" y="68"/>
                </a:cubicBezTo>
                <a:lnTo>
                  <a:pt x="4901" y="68"/>
                </a:lnTo>
                <a:cubicBezTo>
                  <a:pt x="4379" y="68"/>
                  <a:pt x="3963" y="438"/>
                  <a:pt x="3560" y="796"/>
                </a:cubicBezTo>
                <a:lnTo>
                  <a:pt x="3560" y="796"/>
                </a:lnTo>
                <a:cubicBezTo>
                  <a:pt x="3196" y="1120"/>
                  <a:pt x="2851" y="1426"/>
                  <a:pt x="2451" y="1426"/>
                </a:cubicBezTo>
                <a:lnTo>
                  <a:pt x="2451" y="1426"/>
                </a:lnTo>
                <a:cubicBezTo>
                  <a:pt x="2027" y="1426"/>
                  <a:pt x="1690" y="1118"/>
                  <a:pt x="1335" y="792"/>
                </a:cubicBezTo>
                <a:lnTo>
                  <a:pt x="1335" y="792"/>
                </a:lnTo>
                <a:cubicBezTo>
                  <a:pt x="947" y="436"/>
                  <a:pt x="546" y="68"/>
                  <a:pt x="0" y="68"/>
                </a:cubicBezTo>
                <a:lnTo>
                  <a:pt x="0" y="0"/>
                </a:lnTo>
                <a:lnTo>
                  <a:pt x="0" y="0"/>
                </a:lnTo>
                <a:cubicBezTo>
                  <a:pt x="265" y="0"/>
                  <a:pt x="521" y="79"/>
                  <a:pt x="781" y="242"/>
                </a:cubicBezTo>
                <a:lnTo>
                  <a:pt x="781" y="242"/>
                </a:lnTo>
                <a:cubicBezTo>
                  <a:pt x="1007" y="384"/>
                  <a:pt x="1210" y="570"/>
                  <a:pt x="1406" y="750"/>
                </a:cubicBezTo>
                <a:lnTo>
                  <a:pt x="1406" y="750"/>
                </a:lnTo>
                <a:cubicBezTo>
                  <a:pt x="1747" y="1063"/>
                  <a:pt x="2070" y="1359"/>
                  <a:pt x="2451" y="1359"/>
                </a:cubicBezTo>
                <a:lnTo>
                  <a:pt x="2451" y="1359"/>
                </a:lnTo>
                <a:cubicBezTo>
                  <a:pt x="2809" y="1359"/>
                  <a:pt x="3141" y="1064"/>
                  <a:pt x="3491" y="752"/>
                </a:cubicBezTo>
                <a:lnTo>
                  <a:pt x="3491" y="752"/>
                </a:lnTo>
                <a:cubicBezTo>
                  <a:pt x="3693" y="572"/>
                  <a:pt x="3903" y="386"/>
                  <a:pt x="4132" y="243"/>
                </a:cubicBezTo>
                <a:lnTo>
                  <a:pt x="4132" y="243"/>
                </a:lnTo>
                <a:cubicBezTo>
                  <a:pt x="4396" y="79"/>
                  <a:pt x="4647" y="0"/>
                  <a:pt x="4901" y="0"/>
                </a:cubicBezTo>
                <a:lnTo>
                  <a:pt x="4901" y="0"/>
                </a:lnTo>
                <a:cubicBezTo>
                  <a:pt x="5457" y="0"/>
                  <a:pt x="5816" y="352"/>
                  <a:pt x="6163" y="693"/>
                </a:cubicBezTo>
                <a:lnTo>
                  <a:pt x="6163" y="693"/>
                </a:lnTo>
                <a:cubicBezTo>
                  <a:pt x="6331" y="858"/>
                  <a:pt x="6506" y="1030"/>
                  <a:pt x="6699" y="1154"/>
                </a:cubicBezTo>
                <a:lnTo>
                  <a:pt x="6699" y="1154"/>
                </a:lnTo>
                <a:cubicBezTo>
                  <a:pt x="6913" y="1294"/>
                  <a:pt x="7121" y="1359"/>
                  <a:pt x="7351" y="1359"/>
                </a:cubicBezTo>
                <a:lnTo>
                  <a:pt x="7351" y="1359"/>
                </a:lnTo>
                <a:cubicBezTo>
                  <a:pt x="7582" y="1359"/>
                  <a:pt x="7790" y="1294"/>
                  <a:pt x="8004" y="1154"/>
                </a:cubicBezTo>
                <a:lnTo>
                  <a:pt x="8004" y="1154"/>
                </a:lnTo>
                <a:cubicBezTo>
                  <a:pt x="8197" y="1030"/>
                  <a:pt x="8371" y="858"/>
                  <a:pt x="8540" y="693"/>
                </a:cubicBezTo>
                <a:lnTo>
                  <a:pt x="8540" y="693"/>
                </a:lnTo>
                <a:cubicBezTo>
                  <a:pt x="8886" y="352"/>
                  <a:pt x="9245" y="0"/>
                  <a:pt x="9801" y="0"/>
                </a:cubicBezTo>
                <a:lnTo>
                  <a:pt x="9801" y="0"/>
                </a:lnTo>
                <a:cubicBezTo>
                  <a:pt x="10356" y="0"/>
                  <a:pt x="10715" y="352"/>
                  <a:pt x="11062" y="692"/>
                </a:cubicBezTo>
                <a:lnTo>
                  <a:pt x="11062" y="692"/>
                </a:lnTo>
                <a:cubicBezTo>
                  <a:pt x="11230" y="858"/>
                  <a:pt x="11405" y="1029"/>
                  <a:pt x="11598" y="1154"/>
                </a:cubicBezTo>
                <a:lnTo>
                  <a:pt x="11598" y="1154"/>
                </a:lnTo>
                <a:cubicBezTo>
                  <a:pt x="11812" y="1294"/>
                  <a:pt x="12020" y="1359"/>
                  <a:pt x="12251" y="1359"/>
                </a:cubicBezTo>
                <a:lnTo>
                  <a:pt x="12251" y="1359"/>
                </a:lnTo>
                <a:cubicBezTo>
                  <a:pt x="12730" y="1359"/>
                  <a:pt x="13045" y="1047"/>
                  <a:pt x="13378" y="717"/>
                </a:cubicBezTo>
                <a:lnTo>
                  <a:pt x="13378" y="717"/>
                </a:lnTo>
                <a:cubicBezTo>
                  <a:pt x="13734" y="364"/>
                  <a:pt x="14103" y="0"/>
                  <a:pt x="14701" y="0"/>
                </a:cubicBezTo>
                <a:lnTo>
                  <a:pt x="14701" y="0"/>
                </a:lnTo>
                <a:cubicBezTo>
                  <a:pt x="15228" y="0"/>
                  <a:pt x="15597" y="350"/>
                  <a:pt x="15954" y="689"/>
                </a:cubicBezTo>
                <a:lnTo>
                  <a:pt x="15954" y="689"/>
                </a:lnTo>
                <a:cubicBezTo>
                  <a:pt x="16129" y="855"/>
                  <a:pt x="16311" y="1027"/>
                  <a:pt x="16507" y="1153"/>
                </a:cubicBezTo>
                <a:lnTo>
                  <a:pt x="16507" y="1153"/>
                </a:lnTo>
                <a:cubicBezTo>
                  <a:pt x="16724" y="1293"/>
                  <a:pt x="16929" y="1359"/>
                  <a:pt x="17152" y="1359"/>
                </a:cubicBezTo>
                <a:lnTo>
                  <a:pt x="17152" y="1426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3" name="Freeform 466">
            <a:extLst>
              <a:ext uri="{FF2B5EF4-FFF2-40B4-BE49-F238E27FC236}">
                <a16:creationId xmlns:a16="http://schemas.microsoft.com/office/drawing/2014/main" id="{FC2DC4D2-A8E7-BA41-958E-8C32F42E3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567" y="4387637"/>
            <a:ext cx="233480" cy="236226"/>
          </a:xfrm>
          <a:custGeom>
            <a:avLst/>
            <a:gdLst>
              <a:gd name="T0" fmla="*/ 376 w 377"/>
              <a:gd name="T1" fmla="*/ 188 h 378"/>
              <a:gd name="T2" fmla="*/ 376 w 377"/>
              <a:gd name="T3" fmla="*/ 188 h 378"/>
              <a:gd name="T4" fmla="*/ 188 w 377"/>
              <a:gd name="T5" fmla="*/ 377 h 378"/>
              <a:gd name="T6" fmla="*/ 188 w 377"/>
              <a:gd name="T7" fmla="*/ 377 h 378"/>
              <a:gd name="T8" fmla="*/ 0 w 377"/>
              <a:gd name="T9" fmla="*/ 188 h 378"/>
              <a:gd name="T10" fmla="*/ 0 w 377"/>
              <a:gd name="T11" fmla="*/ 188 h 378"/>
              <a:gd name="T12" fmla="*/ 188 w 377"/>
              <a:gd name="T13" fmla="*/ 0 h 378"/>
              <a:gd name="T14" fmla="*/ 188 w 377"/>
              <a:gd name="T15" fmla="*/ 0 h 378"/>
              <a:gd name="T16" fmla="*/ 376 w 377"/>
              <a:gd name="T17" fmla="*/ 18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378">
                <a:moveTo>
                  <a:pt x="376" y="188"/>
                </a:moveTo>
                <a:lnTo>
                  <a:pt x="376" y="188"/>
                </a:lnTo>
                <a:cubicBezTo>
                  <a:pt x="376" y="293"/>
                  <a:pt x="292" y="377"/>
                  <a:pt x="188" y="377"/>
                </a:cubicBezTo>
                <a:lnTo>
                  <a:pt x="188" y="377"/>
                </a:lnTo>
                <a:cubicBezTo>
                  <a:pt x="84" y="377"/>
                  <a:pt x="0" y="293"/>
                  <a:pt x="0" y="188"/>
                </a:cubicBezTo>
                <a:lnTo>
                  <a:pt x="0" y="188"/>
                </a:lnTo>
                <a:cubicBezTo>
                  <a:pt x="0" y="84"/>
                  <a:pt x="84" y="0"/>
                  <a:pt x="188" y="0"/>
                </a:cubicBezTo>
                <a:lnTo>
                  <a:pt x="188" y="0"/>
                </a:lnTo>
                <a:cubicBezTo>
                  <a:pt x="292" y="0"/>
                  <a:pt x="376" y="84"/>
                  <a:pt x="376" y="18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4" name="Freeform 467">
            <a:extLst>
              <a:ext uri="{FF2B5EF4-FFF2-40B4-BE49-F238E27FC236}">
                <a16:creationId xmlns:a16="http://schemas.microsoft.com/office/drawing/2014/main" id="{5C24976A-3834-4A44-BF39-03A2B69F2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75" y="4387637"/>
            <a:ext cx="233478" cy="236226"/>
          </a:xfrm>
          <a:custGeom>
            <a:avLst/>
            <a:gdLst>
              <a:gd name="T0" fmla="*/ 376 w 377"/>
              <a:gd name="T1" fmla="*/ 188 h 378"/>
              <a:gd name="T2" fmla="*/ 376 w 377"/>
              <a:gd name="T3" fmla="*/ 188 h 378"/>
              <a:gd name="T4" fmla="*/ 187 w 377"/>
              <a:gd name="T5" fmla="*/ 377 h 378"/>
              <a:gd name="T6" fmla="*/ 187 w 377"/>
              <a:gd name="T7" fmla="*/ 377 h 378"/>
              <a:gd name="T8" fmla="*/ 0 w 377"/>
              <a:gd name="T9" fmla="*/ 188 h 378"/>
              <a:gd name="T10" fmla="*/ 0 w 377"/>
              <a:gd name="T11" fmla="*/ 188 h 378"/>
              <a:gd name="T12" fmla="*/ 187 w 377"/>
              <a:gd name="T13" fmla="*/ 0 h 378"/>
              <a:gd name="T14" fmla="*/ 187 w 377"/>
              <a:gd name="T15" fmla="*/ 0 h 378"/>
              <a:gd name="T16" fmla="*/ 376 w 377"/>
              <a:gd name="T17" fmla="*/ 18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378">
                <a:moveTo>
                  <a:pt x="376" y="188"/>
                </a:moveTo>
                <a:lnTo>
                  <a:pt x="376" y="188"/>
                </a:lnTo>
                <a:cubicBezTo>
                  <a:pt x="376" y="293"/>
                  <a:pt x="291" y="377"/>
                  <a:pt x="187" y="377"/>
                </a:cubicBezTo>
                <a:lnTo>
                  <a:pt x="187" y="377"/>
                </a:lnTo>
                <a:cubicBezTo>
                  <a:pt x="83" y="377"/>
                  <a:pt x="0" y="293"/>
                  <a:pt x="0" y="188"/>
                </a:cubicBezTo>
                <a:lnTo>
                  <a:pt x="0" y="188"/>
                </a:lnTo>
                <a:cubicBezTo>
                  <a:pt x="0" y="84"/>
                  <a:pt x="83" y="0"/>
                  <a:pt x="187" y="0"/>
                </a:cubicBezTo>
                <a:lnTo>
                  <a:pt x="187" y="0"/>
                </a:lnTo>
                <a:cubicBezTo>
                  <a:pt x="291" y="0"/>
                  <a:pt x="376" y="84"/>
                  <a:pt x="376" y="18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5" name="Freeform 468">
            <a:extLst>
              <a:ext uri="{FF2B5EF4-FFF2-40B4-BE49-F238E27FC236}">
                <a16:creationId xmlns:a16="http://schemas.microsoft.com/office/drawing/2014/main" id="{505244F1-475A-924A-AA6D-7E760CA6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978" y="4387637"/>
            <a:ext cx="233480" cy="236226"/>
          </a:xfrm>
          <a:custGeom>
            <a:avLst/>
            <a:gdLst>
              <a:gd name="T0" fmla="*/ 376 w 377"/>
              <a:gd name="T1" fmla="*/ 188 h 378"/>
              <a:gd name="T2" fmla="*/ 376 w 377"/>
              <a:gd name="T3" fmla="*/ 188 h 378"/>
              <a:gd name="T4" fmla="*/ 188 w 377"/>
              <a:gd name="T5" fmla="*/ 377 h 378"/>
              <a:gd name="T6" fmla="*/ 188 w 377"/>
              <a:gd name="T7" fmla="*/ 377 h 378"/>
              <a:gd name="T8" fmla="*/ 0 w 377"/>
              <a:gd name="T9" fmla="*/ 188 h 378"/>
              <a:gd name="T10" fmla="*/ 0 w 377"/>
              <a:gd name="T11" fmla="*/ 188 h 378"/>
              <a:gd name="T12" fmla="*/ 188 w 377"/>
              <a:gd name="T13" fmla="*/ 0 h 378"/>
              <a:gd name="T14" fmla="*/ 188 w 377"/>
              <a:gd name="T15" fmla="*/ 0 h 378"/>
              <a:gd name="T16" fmla="*/ 376 w 377"/>
              <a:gd name="T17" fmla="*/ 18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378">
                <a:moveTo>
                  <a:pt x="376" y="188"/>
                </a:moveTo>
                <a:lnTo>
                  <a:pt x="376" y="188"/>
                </a:lnTo>
                <a:cubicBezTo>
                  <a:pt x="376" y="293"/>
                  <a:pt x="292" y="377"/>
                  <a:pt x="188" y="377"/>
                </a:cubicBezTo>
                <a:lnTo>
                  <a:pt x="188" y="377"/>
                </a:lnTo>
                <a:cubicBezTo>
                  <a:pt x="85" y="377"/>
                  <a:pt x="0" y="293"/>
                  <a:pt x="0" y="188"/>
                </a:cubicBezTo>
                <a:lnTo>
                  <a:pt x="0" y="188"/>
                </a:lnTo>
                <a:cubicBezTo>
                  <a:pt x="0" y="84"/>
                  <a:pt x="85" y="0"/>
                  <a:pt x="188" y="0"/>
                </a:cubicBezTo>
                <a:lnTo>
                  <a:pt x="188" y="0"/>
                </a:lnTo>
                <a:cubicBezTo>
                  <a:pt x="292" y="0"/>
                  <a:pt x="376" y="84"/>
                  <a:pt x="376" y="188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6" name="Freeform 469">
            <a:extLst>
              <a:ext uri="{FF2B5EF4-FFF2-40B4-BE49-F238E27FC236}">
                <a16:creationId xmlns:a16="http://schemas.microsoft.com/office/drawing/2014/main" id="{E27473C6-57C8-3645-AA6A-9EF62C10E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3204" y="3500419"/>
            <a:ext cx="233480" cy="233478"/>
          </a:xfrm>
          <a:custGeom>
            <a:avLst/>
            <a:gdLst>
              <a:gd name="T0" fmla="*/ 376 w 377"/>
              <a:gd name="T1" fmla="*/ 188 h 377"/>
              <a:gd name="T2" fmla="*/ 376 w 377"/>
              <a:gd name="T3" fmla="*/ 188 h 377"/>
              <a:gd name="T4" fmla="*/ 187 w 377"/>
              <a:gd name="T5" fmla="*/ 376 h 377"/>
              <a:gd name="T6" fmla="*/ 187 w 377"/>
              <a:gd name="T7" fmla="*/ 376 h 377"/>
              <a:gd name="T8" fmla="*/ 0 w 377"/>
              <a:gd name="T9" fmla="*/ 188 h 377"/>
              <a:gd name="T10" fmla="*/ 0 w 377"/>
              <a:gd name="T11" fmla="*/ 188 h 377"/>
              <a:gd name="T12" fmla="*/ 187 w 377"/>
              <a:gd name="T13" fmla="*/ 0 h 377"/>
              <a:gd name="T14" fmla="*/ 187 w 377"/>
              <a:gd name="T15" fmla="*/ 0 h 377"/>
              <a:gd name="T16" fmla="*/ 376 w 377"/>
              <a:gd name="T17" fmla="*/ 18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377">
                <a:moveTo>
                  <a:pt x="376" y="188"/>
                </a:moveTo>
                <a:lnTo>
                  <a:pt x="376" y="188"/>
                </a:lnTo>
                <a:cubicBezTo>
                  <a:pt x="376" y="292"/>
                  <a:pt x="291" y="376"/>
                  <a:pt x="187" y="376"/>
                </a:cubicBezTo>
                <a:lnTo>
                  <a:pt x="187" y="376"/>
                </a:lnTo>
                <a:cubicBezTo>
                  <a:pt x="83" y="376"/>
                  <a:pt x="0" y="292"/>
                  <a:pt x="0" y="188"/>
                </a:cubicBezTo>
                <a:lnTo>
                  <a:pt x="0" y="188"/>
                </a:lnTo>
                <a:cubicBezTo>
                  <a:pt x="0" y="84"/>
                  <a:pt x="83" y="0"/>
                  <a:pt x="187" y="0"/>
                </a:cubicBezTo>
                <a:lnTo>
                  <a:pt x="187" y="0"/>
                </a:lnTo>
                <a:cubicBezTo>
                  <a:pt x="291" y="0"/>
                  <a:pt x="376" y="84"/>
                  <a:pt x="376" y="188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7" name="Freeform 470">
            <a:extLst>
              <a:ext uri="{FF2B5EF4-FFF2-40B4-BE49-F238E27FC236}">
                <a16:creationId xmlns:a16="http://schemas.microsoft.com/office/drawing/2014/main" id="{6573C6D4-5564-DC4F-B114-E4AC613E3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753" y="3500419"/>
            <a:ext cx="236226" cy="233478"/>
          </a:xfrm>
          <a:custGeom>
            <a:avLst/>
            <a:gdLst>
              <a:gd name="T0" fmla="*/ 377 w 378"/>
              <a:gd name="T1" fmla="*/ 188 h 377"/>
              <a:gd name="T2" fmla="*/ 377 w 378"/>
              <a:gd name="T3" fmla="*/ 188 h 377"/>
              <a:gd name="T4" fmla="*/ 189 w 378"/>
              <a:gd name="T5" fmla="*/ 376 h 377"/>
              <a:gd name="T6" fmla="*/ 189 w 378"/>
              <a:gd name="T7" fmla="*/ 376 h 377"/>
              <a:gd name="T8" fmla="*/ 0 w 378"/>
              <a:gd name="T9" fmla="*/ 188 h 377"/>
              <a:gd name="T10" fmla="*/ 0 w 378"/>
              <a:gd name="T11" fmla="*/ 188 h 377"/>
              <a:gd name="T12" fmla="*/ 189 w 378"/>
              <a:gd name="T13" fmla="*/ 0 h 377"/>
              <a:gd name="T14" fmla="*/ 189 w 378"/>
              <a:gd name="T15" fmla="*/ 0 h 377"/>
              <a:gd name="T16" fmla="*/ 377 w 378"/>
              <a:gd name="T17" fmla="*/ 18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8" h="377">
                <a:moveTo>
                  <a:pt x="377" y="188"/>
                </a:moveTo>
                <a:lnTo>
                  <a:pt x="377" y="188"/>
                </a:lnTo>
                <a:cubicBezTo>
                  <a:pt x="377" y="292"/>
                  <a:pt x="293" y="376"/>
                  <a:pt x="189" y="376"/>
                </a:cubicBezTo>
                <a:lnTo>
                  <a:pt x="189" y="376"/>
                </a:lnTo>
                <a:cubicBezTo>
                  <a:pt x="85" y="376"/>
                  <a:pt x="0" y="292"/>
                  <a:pt x="0" y="188"/>
                </a:cubicBezTo>
                <a:lnTo>
                  <a:pt x="0" y="188"/>
                </a:lnTo>
                <a:cubicBezTo>
                  <a:pt x="0" y="84"/>
                  <a:pt x="85" y="0"/>
                  <a:pt x="189" y="0"/>
                </a:cubicBezTo>
                <a:lnTo>
                  <a:pt x="189" y="0"/>
                </a:lnTo>
                <a:cubicBezTo>
                  <a:pt x="293" y="0"/>
                  <a:pt x="377" y="84"/>
                  <a:pt x="377" y="1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8" name="Freeform 471">
            <a:extLst>
              <a:ext uri="{FF2B5EF4-FFF2-40B4-BE49-F238E27FC236}">
                <a16:creationId xmlns:a16="http://schemas.microsoft.com/office/drawing/2014/main" id="{0819B31C-8926-B641-B79A-6E841FC1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049" y="3500419"/>
            <a:ext cx="233478" cy="233478"/>
          </a:xfrm>
          <a:custGeom>
            <a:avLst/>
            <a:gdLst>
              <a:gd name="T0" fmla="*/ 376 w 377"/>
              <a:gd name="T1" fmla="*/ 188 h 377"/>
              <a:gd name="T2" fmla="*/ 376 w 377"/>
              <a:gd name="T3" fmla="*/ 188 h 377"/>
              <a:gd name="T4" fmla="*/ 188 w 377"/>
              <a:gd name="T5" fmla="*/ 376 h 377"/>
              <a:gd name="T6" fmla="*/ 188 w 377"/>
              <a:gd name="T7" fmla="*/ 376 h 377"/>
              <a:gd name="T8" fmla="*/ 0 w 377"/>
              <a:gd name="T9" fmla="*/ 188 h 377"/>
              <a:gd name="T10" fmla="*/ 0 w 377"/>
              <a:gd name="T11" fmla="*/ 188 h 377"/>
              <a:gd name="T12" fmla="*/ 188 w 377"/>
              <a:gd name="T13" fmla="*/ 0 h 377"/>
              <a:gd name="T14" fmla="*/ 188 w 377"/>
              <a:gd name="T15" fmla="*/ 0 h 377"/>
              <a:gd name="T16" fmla="*/ 376 w 377"/>
              <a:gd name="T17" fmla="*/ 188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377">
                <a:moveTo>
                  <a:pt x="376" y="188"/>
                </a:moveTo>
                <a:lnTo>
                  <a:pt x="376" y="188"/>
                </a:lnTo>
                <a:cubicBezTo>
                  <a:pt x="376" y="292"/>
                  <a:pt x="292" y="376"/>
                  <a:pt x="188" y="376"/>
                </a:cubicBezTo>
                <a:lnTo>
                  <a:pt x="188" y="376"/>
                </a:lnTo>
                <a:cubicBezTo>
                  <a:pt x="84" y="376"/>
                  <a:pt x="0" y="292"/>
                  <a:pt x="0" y="188"/>
                </a:cubicBezTo>
                <a:lnTo>
                  <a:pt x="0" y="188"/>
                </a:lnTo>
                <a:cubicBezTo>
                  <a:pt x="0" y="84"/>
                  <a:pt x="84" y="0"/>
                  <a:pt x="188" y="0"/>
                </a:cubicBezTo>
                <a:lnTo>
                  <a:pt x="188" y="0"/>
                </a:lnTo>
                <a:cubicBezTo>
                  <a:pt x="292" y="0"/>
                  <a:pt x="376" y="84"/>
                  <a:pt x="376" y="18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39" name="Freeform 472">
            <a:extLst>
              <a:ext uri="{FF2B5EF4-FFF2-40B4-BE49-F238E27FC236}">
                <a16:creationId xmlns:a16="http://schemas.microsoft.com/office/drawing/2014/main" id="{92314EBC-0765-364A-8836-39655FFEFF3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854611" y="3810806"/>
            <a:ext cx="45719" cy="810307"/>
          </a:xfrm>
          <a:custGeom>
            <a:avLst/>
            <a:gdLst>
              <a:gd name="T0" fmla="*/ 0 w 32"/>
              <a:gd name="T1" fmla="*/ 15 h 1841"/>
              <a:gd name="T2" fmla="*/ 31 w 32"/>
              <a:gd name="T3" fmla="*/ 15 h 1841"/>
              <a:gd name="T4" fmla="*/ 15 w 32"/>
              <a:gd name="T5" fmla="*/ 133 h 1841"/>
              <a:gd name="T6" fmla="*/ 0 w 32"/>
              <a:gd name="T7" fmla="*/ 97 h 1841"/>
              <a:gd name="T8" fmla="*/ 31 w 32"/>
              <a:gd name="T9" fmla="*/ 118 h 1841"/>
              <a:gd name="T10" fmla="*/ 15 w 32"/>
              <a:gd name="T11" fmla="*/ 214 h 1841"/>
              <a:gd name="T12" fmla="*/ 15 w 32"/>
              <a:gd name="T13" fmla="*/ 164 h 1841"/>
              <a:gd name="T14" fmla="*/ 31 w 32"/>
              <a:gd name="T15" fmla="*/ 199 h 1841"/>
              <a:gd name="T16" fmla="*/ 0 w 32"/>
              <a:gd name="T17" fmla="*/ 280 h 1841"/>
              <a:gd name="T18" fmla="*/ 15 w 32"/>
              <a:gd name="T19" fmla="*/ 245 h 1841"/>
              <a:gd name="T20" fmla="*/ 15 w 32"/>
              <a:gd name="T21" fmla="*/ 296 h 1841"/>
              <a:gd name="T22" fmla="*/ 0 w 32"/>
              <a:gd name="T23" fmla="*/ 342 h 1841"/>
              <a:gd name="T24" fmla="*/ 31 w 32"/>
              <a:gd name="T25" fmla="*/ 342 h 1841"/>
              <a:gd name="T26" fmla="*/ 15 w 32"/>
              <a:gd name="T27" fmla="*/ 459 h 1841"/>
              <a:gd name="T28" fmla="*/ 0 w 32"/>
              <a:gd name="T29" fmla="*/ 423 h 1841"/>
              <a:gd name="T30" fmla="*/ 31 w 32"/>
              <a:gd name="T31" fmla="*/ 444 h 1841"/>
              <a:gd name="T32" fmla="*/ 15 w 32"/>
              <a:gd name="T33" fmla="*/ 540 h 1841"/>
              <a:gd name="T34" fmla="*/ 15 w 32"/>
              <a:gd name="T35" fmla="*/ 490 h 1841"/>
              <a:gd name="T36" fmla="*/ 31 w 32"/>
              <a:gd name="T37" fmla="*/ 525 h 1841"/>
              <a:gd name="T38" fmla="*/ 0 w 32"/>
              <a:gd name="T39" fmla="*/ 607 h 1841"/>
              <a:gd name="T40" fmla="*/ 15 w 32"/>
              <a:gd name="T41" fmla="*/ 571 h 1841"/>
              <a:gd name="T42" fmla="*/ 15 w 32"/>
              <a:gd name="T43" fmla="*/ 622 h 1841"/>
              <a:gd name="T44" fmla="*/ 0 w 32"/>
              <a:gd name="T45" fmla="*/ 668 h 1841"/>
              <a:gd name="T46" fmla="*/ 31 w 32"/>
              <a:gd name="T47" fmla="*/ 668 h 1841"/>
              <a:gd name="T48" fmla="*/ 15 w 32"/>
              <a:gd name="T49" fmla="*/ 785 h 1841"/>
              <a:gd name="T50" fmla="*/ 0 w 32"/>
              <a:gd name="T51" fmla="*/ 749 h 1841"/>
              <a:gd name="T52" fmla="*/ 31 w 32"/>
              <a:gd name="T53" fmla="*/ 770 h 1841"/>
              <a:gd name="T54" fmla="*/ 15 w 32"/>
              <a:gd name="T55" fmla="*/ 867 h 1841"/>
              <a:gd name="T56" fmla="*/ 15 w 32"/>
              <a:gd name="T57" fmla="*/ 815 h 1841"/>
              <a:gd name="T58" fmla="*/ 31 w 32"/>
              <a:gd name="T59" fmla="*/ 852 h 1841"/>
              <a:gd name="T60" fmla="*/ 0 w 32"/>
              <a:gd name="T61" fmla="*/ 933 h 1841"/>
              <a:gd name="T62" fmla="*/ 15 w 32"/>
              <a:gd name="T63" fmla="*/ 898 h 1841"/>
              <a:gd name="T64" fmla="*/ 15 w 32"/>
              <a:gd name="T65" fmla="*/ 948 h 1841"/>
              <a:gd name="T66" fmla="*/ 0 w 32"/>
              <a:gd name="T67" fmla="*/ 994 h 1841"/>
              <a:gd name="T68" fmla="*/ 31 w 32"/>
              <a:gd name="T69" fmla="*/ 994 h 1841"/>
              <a:gd name="T70" fmla="*/ 15 w 32"/>
              <a:gd name="T71" fmla="*/ 1112 h 1841"/>
              <a:gd name="T72" fmla="*/ 0 w 32"/>
              <a:gd name="T73" fmla="*/ 1075 h 1841"/>
              <a:gd name="T74" fmla="*/ 31 w 32"/>
              <a:gd name="T75" fmla="*/ 1096 h 1841"/>
              <a:gd name="T76" fmla="*/ 15 w 32"/>
              <a:gd name="T77" fmla="*/ 1193 h 1841"/>
              <a:gd name="T78" fmla="*/ 15 w 32"/>
              <a:gd name="T79" fmla="*/ 1142 h 1841"/>
              <a:gd name="T80" fmla="*/ 31 w 32"/>
              <a:gd name="T81" fmla="*/ 1177 h 1841"/>
              <a:gd name="T82" fmla="*/ 0 w 32"/>
              <a:gd name="T83" fmla="*/ 1259 h 1841"/>
              <a:gd name="T84" fmla="*/ 15 w 32"/>
              <a:gd name="T85" fmla="*/ 1223 h 1841"/>
              <a:gd name="T86" fmla="*/ 15 w 32"/>
              <a:gd name="T87" fmla="*/ 1274 h 1841"/>
              <a:gd name="T88" fmla="*/ 0 w 32"/>
              <a:gd name="T89" fmla="*/ 1320 h 1841"/>
              <a:gd name="T90" fmla="*/ 31 w 32"/>
              <a:gd name="T91" fmla="*/ 1320 h 1841"/>
              <a:gd name="T92" fmla="*/ 15 w 32"/>
              <a:gd name="T93" fmla="*/ 1438 h 1841"/>
              <a:gd name="T94" fmla="*/ 0 w 32"/>
              <a:gd name="T95" fmla="*/ 1402 h 1841"/>
              <a:gd name="T96" fmla="*/ 31 w 32"/>
              <a:gd name="T97" fmla="*/ 1422 h 1841"/>
              <a:gd name="T98" fmla="*/ 15 w 32"/>
              <a:gd name="T99" fmla="*/ 1519 h 1841"/>
              <a:gd name="T100" fmla="*/ 15 w 32"/>
              <a:gd name="T101" fmla="*/ 1468 h 1841"/>
              <a:gd name="T102" fmla="*/ 31 w 32"/>
              <a:gd name="T103" fmla="*/ 1503 h 1841"/>
              <a:gd name="T104" fmla="*/ 0 w 32"/>
              <a:gd name="T105" fmla="*/ 1585 h 1841"/>
              <a:gd name="T106" fmla="*/ 15 w 32"/>
              <a:gd name="T107" fmla="*/ 1549 h 1841"/>
              <a:gd name="T108" fmla="*/ 15 w 32"/>
              <a:gd name="T109" fmla="*/ 1601 h 1841"/>
              <a:gd name="T110" fmla="*/ 0 w 32"/>
              <a:gd name="T111" fmla="*/ 1647 h 1841"/>
              <a:gd name="T112" fmla="*/ 31 w 32"/>
              <a:gd name="T113" fmla="*/ 1647 h 1841"/>
              <a:gd name="T114" fmla="*/ 15 w 32"/>
              <a:gd name="T115" fmla="*/ 1763 h 1841"/>
              <a:gd name="T116" fmla="*/ 0 w 32"/>
              <a:gd name="T117" fmla="*/ 1728 h 1841"/>
              <a:gd name="T118" fmla="*/ 31 w 32"/>
              <a:gd name="T119" fmla="*/ 1748 h 1841"/>
              <a:gd name="T120" fmla="*/ 15 w 32"/>
              <a:gd name="T121" fmla="*/ 1840 h 1841"/>
              <a:gd name="T122" fmla="*/ 15 w 32"/>
              <a:gd name="T123" fmla="*/ 1794 h 1841"/>
              <a:gd name="T124" fmla="*/ 31 w 32"/>
              <a:gd name="T125" fmla="*/ 1825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" h="1841">
                <a:moveTo>
                  <a:pt x="15" y="51"/>
                </a:moveTo>
                <a:lnTo>
                  <a:pt x="15" y="51"/>
                </a:lnTo>
                <a:cubicBezTo>
                  <a:pt x="7" y="51"/>
                  <a:pt x="0" y="44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7" y="0"/>
                  <a:pt x="15" y="0"/>
                </a:cubicBezTo>
                <a:lnTo>
                  <a:pt x="15" y="0"/>
                </a:lnTo>
                <a:cubicBezTo>
                  <a:pt x="24" y="0"/>
                  <a:pt x="31" y="7"/>
                  <a:pt x="31" y="15"/>
                </a:cubicBezTo>
                <a:lnTo>
                  <a:pt x="31" y="36"/>
                </a:lnTo>
                <a:lnTo>
                  <a:pt x="31" y="36"/>
                </a:lnTo>
                <a:cubicBezTo>
                  <a:pt x="31" y="44"/>
                  <a:pt x="24" y="51"/>
                  <a:pt x="15" y="51"/>
                </a:cubicBezTo>
                <a:close/>
                <a:moveTo>
                  <a:pt x="15" y="133"/>
                </a:moveTo>
                <a:lnTo>
                  <a:pt x="15" y="133"/>
                </a:lnTo>
                <a:cubicBezTo>
                  <a:pt x="7" y="133"/>
                  <a:pt x="0" y="126"/>
                  <a:pt x="0" y="118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9"/>
                  <a:pt x="7" y="82"/>
                  <a:pt x="15" y="82"/>
                </a:cubicBezTo>
                <a:lnTo>
                  <a:pt x="15" y="82"/>
                </a:lnTo>
                <a:cubicBezTo>
                  <a:pt x="24" y="82"/>
                  <a:pt x="31" y="89"/>
                  <a:pt x="31" y="97"/>
                </a:cubicBezTo>
                <a:lnTo>
                  <a:pt x="31" y="118"/>
                </a:lnTo>
                <a:lnTo>
                  <a:pt x="31" y="118"/>
                </a:lnTo>
                <a:cubicBezTo>
                  <a:pt x="31" y="126"/>
                  <a:pt x="24" y="133"/>
                  <a:pt x="15" y="133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7" y="214"/>
                  <a:pt x="0" y="208"/>
                  <a:pt x="0" y="199"/>
                </a:cubicBezTo>
                <a:lnTo>
                  <a:pt x="0" y="179"/>
                </a:lnTo>
                <a:lnTo>
                  <a:pt x="0" y="179"/>
                </a:lnTo>
                <a:cubicBezTo>
                  <a:pt x="0" y="170"/>
                  <a:pt x="7" y="164"/>
                  <a:pt x="15" y="164"/>
                </a:cubicBezTo>
                <a:lnTo>
                  <a:pt x="15" y="164"/>
                </a:lnTo>
                <a:cubicBezTo>
                  <a:pt x="24" y="164"/>
                  <a:pt x="31" y="170"/>
                  <a:pt x="31" y="179"/>
                </a:cubicBezTo>
                <a:lnTo>
                  <a:pt x="31" y="199"/>
                </a:lnTo>
                <a:lnTo>
                  <a:pt x="31" y="199"/>
                </a:lnTo>
                <a:cubicBezTo>
                  <a:pt x="31" y="208"/>
                  <a:pt x="24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7" y="296"/>
                  <a:pt x="0" y="289"/>
                  <a:pt x="0" y="280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1"/>
                  <a:pt x="7" y="245"/>
                  <a:pt x="15" y="245"/>
                </a:cubicBezTo>
                <a:lnTo>
                  <a:pt x="15" y="245"/>
                </a:lnTo>
                <a:cubicBezTo>
                  <a:pt x="24" y="245"/>
                  <a:pt x="31" y="251"/>
                  <a:pt x="31" y="260"/>
                </a:cubicBezTo>
                <a:lnTo>
                  <a:pt x="31" y="280"/>
                </a:lnTo>
                <a:lnTo>
                  <a:pt x="31" y="280"/>
                </a:lnTo>
                <a:cubicBezTo>
                  <a:pt x="31" y="289"/>
                  <a:pt x="24" y="296"/>
                  <a:pt x="15" y="296"/>
                </a:cubicBezTo>
                <a:close/>
                <a:moveTo>
                  <a:pt x="15" y="378"/>
                </a:moveTo>
                <a:lnTo>
                  <a:pt x="15" y="378"/>
                </a:lnTo>
                <a:cubicBezTo>
                  <a:pt x="7" y="378"/>
                  <a:pt x="0" y="371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4"/>
                  <a:pt x="7" y="326"/>
                  <a:pt x="15" y="326"/>
                </a:cubicBezTo>
                <a:lnTo>
                  <a:pt x="15" y="326"/>
                </a:lnTo>
                <a:cubicBezTo>
                  <a:pt x="24" y="326"/>
                  <a:pt x="31" y="334"/>
                  <a:pt x="31" y="342"/>
                </a:cubicBezTo>
                <a:lnTo>
                  <a:pt x="31" y="362"/>
                </a:lnTo>
                <a:lnTo>
                  <a:pt x="31" y="362"/>
                </a:lnTo>
                <a:cubicBezTo>
                  <a:pt x="31" y="371"/>
                  <a:pt x="24" y="378"/>
                  <a:pt x="15" y="378"/>
                </a:cubicBezTo>
                <a:close/>
                <a:moveTo>
                  <a:pt x="15" y="459"/>
                </a:moveTo>
                <a:lnTo>
                  <a:pt x="15" y="459"/>
                </a:lnTo>
                <a:cubicBezTo>
                  <a:pt x="7" y="459"/>
                  <a:pt x="0" y="452"/>
                  <a:pt x="0" y="444"/>
                </a:cubicBezTo>
                <a:lnTo>
                  <a:pt x="0" y="423"/>
                </a:lnTo>
                <a:lnTo>
                  <a:pt x="0" y="423"/>
                </a:lnTo>
                <a:cubicBezTo>
                  <a:pt x="0" y="415"/>
                  <a:pt x="7" y="408"/>
                  <a:pt x="15" y="408"/>
                </a:cubicBezTo>
                <a:lnTo>
                  <a:pt x="15" y="408"/>
                </a:lnTo>
                <a:cubicBezTo>
                  <a:pt x="24" y="408"/>
                  <a:pt x="31" y="415"/>
                  <a:pt x="31" y="423"/>
                </a:cubicBezTo>
                <a:lnTo>
                  <a:pt x="31" y="444"/>
                </a:lnTo>
                <a:lnTo>
                  <a:pt x="31" y="444"/>
                </a:lnTo>
                <a:cubicBezTo>
                  <a:pt x="31" y="452"/>
                  <a:pt x="24" y="459"/>
                  <a:pt x="15" y="459"/>
                </a:cubicBezTo>
                <a:close/>
                <a:moveTo>
                  <a:pt x="15" y="540"/>
                </a:moveTo>
                <a:lnTo>
                  <a:pt x="15" y="540"/>
                </a:lnTo>
                <a:cubicBezTo>
                  <a:pt x="7" y="540"/>
                  <a:pt x="0" y="533"/>
                  <a:pt x="0" y="525"/>
                </a:cubicBezTo>
                <a:lnTo>
                  <a:pt x="0" y="505"/>
                </a:lnTo>
                <a:lnTo>
                  <a:pt x="0" y="505"/>
                </a:lnTo>
                <a:cubicBezTo>
                  <a:pt x="0" y="496"/>
                  <a:pt x="7" y="490"/>
                  <a:pt x="15" y="490"/>
                </a:cubicBezTo>
                <a:lnTo>
                  <a:pt x="15" y="490"/>
                </a:lnTo>
                <a:cubicBezTo>
                  <a:pt x="24" y="490"/>
                  <a:pt x="31" y="496"/>
                  <a:pt x="31" y="505"/>
                </a:cubicBezTo>
                <a:lnTo>
                  <a:pt x="31" y="525"/>
                </a:lnTo>
                <a:lnTo>
                  <a:pt x="31" y="525"/>
                </a:lnTo>
                <a:cubicBezTo>
                  <a:pt x="31" y="533"/>
                  <a:pt x="24" y="540"/>
                  <a:pt x="15" y="540"/>
                </a:cubicBezTo>
                <a:close/>
                <a:moveTo>
                  <a:pt x="15" y="622"/>
                </a:moveTo>
                <a:lnTo>
                  <a:pt x="15" y="622"/>
                </a:lnTo>
                <a:cubicBezTo>
                  <a:pt x="7" y="622"/>
                  <a:pt x="0" y="616"/>
                  <a:pt x="0" y="607"/>
                </a:cubicBezTo>
                <a:lnTo>
                  <a:pt x="0" y="586"/>
                </a:lnTo>
                <a:lnTo>
                  <a:pt x="0" y="586"/>
                </a:lnTo>
                <a:cubicBezTo>
                  <a:pt x="0" y="578"/>
                  <a:pt x="7" y="571"/>
                  <a:pt x="15" y="571"/>
                </a:cubicBezTo>
                <a:lnTo>
                  <a:pt x="15" y="571"/>
                </a:lnTo>
                <a:cubicBezTo>
                  <a:pt x="24" y="571"/>
                  <a:pt x="31" y="578"/>
                  <a:pt x="31" y="586"/>
                </a:cubicBezTo>
                <a:lnTo>
                  <a:pt x="31" y="607"/>
                </a:lnTo>
                <a:lnTo>
                  <a:pt x="31" y="607"/>
                </a:lnTo>
                <a:cubicBezTo>
                  <a:pt x="31" y="616"/>
                  <a:pt x="24" y="622"/>
                  <a:pt x="15" y="622"/>
                </a:cubicBezTo>
                <a:close/>
                <a:moveTo>
                  <a:pt x="15" y="704"/>
                </a:moveTo>
                <a:lnTo>
                  <a:pt x="15" y="704"/>
                </a:lnTo>
                <a:cubicBezTo>
                  <a:pt x="7" y="704"/>
                  <a:pt x="0" y="697"/>
                  <a:pt x="0" y="688"/>
                </a:cubicBezTo>
                <a:lnTo>
                  <a:pt x="0" y="668"/>
                </a:lnTo>
                <a:lnTo>
                  <a:pt x="0" y="668"/>
                </a:lnTo>
                <a:cubicBezTo>
                  <a:pt x="0" y="659"/>
                  <a:pt x="7" y="653"/>
                  <a:pt x="15" y="653"/>
                </a:cubicBezTo>
                <a:lnTo>
                  <a:pt x="15" y="653"/>
                </a:lnTo>
                <a:cubicBezTo>
                  <a:pt x="24" y="653"/>
                  <a:pt x="31" y="659"/>
                  <a:pt x="31" y="668"/>
                </a:cubicBezTo>
                <a:lnTo>
                  <a:pt x="31" y="688"/>
                </a:lnTo>
                <a:lnTo>
                  <a:pt x="31" y="688"/>
                </a:lnTo>
                <a:cubicBezTo>
                  <a:pt x="31" y="697"/>
                  <a:pt x="24" y="704"/>
                  <a:pt x="15" y="704"/>
                </a:cubicBezTo>
                <a:close/>
                <a:moveTo>
                  <a:pt x="15" y="785"/>
                </a:moveTo>
                <a:lnTo>
                  <a:pt x="15" y="785"/>
                </a:lnTo>
                <a:cubicBezTo>
                  <a:pt x="7" y="785"/>
                  <a:pt x="0" y="778"/>
                  <a:pt x="0" y="770"/>
                </a:cubicBezTo>
                <a:lnTo>
                  <a:pt x="0" y="749"/>
                </a:lnTo>
                <a:lnTo>
                  <a:pt x="0" y="749"/>
                </a:lnTo>
                <a:cubicBezTo>
                  <a:pt x="0" y="741"/>
                  <a:pt x="7" y="734"/>
                  <a:pt x="15" y="734"/>
                </a:cubicBezTo>
                <a:lnTo>
                  <a:pt x="15" y="734"/>
                </a:lnTo>
                <a:cubicBezTo>
                  <a:pt x="24" y="734"/>
                  <a:pt x="31" y="741"/>
                  <a:pt x="31" y="749"/>
                </a:cubicBezTo>
                <a:lnTo>
                  <a:pt x="31" y="770"/>
                </a:lnTo>
                <a:lnTo>
                  <a:pt x="31" y="770"/>
                </a:lnTo>
                <a:cubicBezTo>
                  <a:pt x="31" y="778"/>
                  <a:pt x="24" y="785"/>
                  <a:pt x="15" y="785"/>
                </a:cubicBezTo>
                <a:close/>
                <a:moveTo>
                  <a:pt x="15" y="867"/>
                </a:moveTo>
                <a:lnTo>
                  <a:pt x="15" y="867"/>
                </a:lnTo>
                <a:cubicBezTo>
                  <a:pt x="7" y="867"/>
                  <a:pt x="0" y="860"/>
                  <a:pt x="0" y="852"/>
                </a:cubicBezTo>
                <a:lnTo>
                  <a:pt x="0" y="831"/>
                </a:lnTo>
                <a:lnTo>
                  <a:pt x="0" y="831"/>
                </a:lnTo>
                <a:cubicBezTo>
                  <a:pt x="0" y="823"/>
                  <a:pt x="7" y="815"/>
                  <a:pt x="15" y="815"/>
                </a:cubicBezTo>
                <a:lnTo>
                  <a:pt x="15" y="815"/>
                </a:lnTo>
                <a:cubicBezTo>
                  <a:pt x="24" y="815"/>
                  <a:pt x="31" y="823"/>
                  <a:pt x="31" y="831"/>
                </a:cubicBezTo>
                <a:lnTo>
                  <a:pt x="31" y="852"/>
                </a:lnTo>
                <a:lnTo>
                  <a:pt x="31" y="852"/>
                </a:lnTo>
                <a:cubicBezTo>
                  <a:pt x="31" y="860"/>
                  <a:pt x="24" y="867"/>
                  <a:pt x="15" y="867"/>
                </a:cubicBezTo>
                <a:close/>
                <a:moveTo>
                  <a:pt x="15" y="948"/>
                </a:moveTo>
                <a:lnTo>
                  <a:pt x="15" y="948"/>
                </a:lnTo>
                <a:cubicBezTo>
                  <a:pt x="7" y="948"/>
                  <a:pt x="0" y="941"/>
                  <a:pt x="0" y="933"/>
                </a:cubicBezTo>
                <a:lnTo>
                  <a:pt x="0" y="913"/>
                </a:lnTo>
                <a:lnTo>
                  <a:pt x="0" y="913"/>
                </a:lnTo>
                <a:cubicBezTo>
                  <a:pt x="0" y="904"/>
                  <a:pt x="7" y="898"/>
                  <a:pt x="15" y="898"/>
                </a:cubicBezTo>
                <a:lnTo>
                  <a:pt x="15" y="898"/>
                </a:lnTo>
                <a:cubicBezTo>
                  <a:pt x="24" y="898"/>
                  <a:pt x="31" y="904"/>
                  <a:pt x="31" y="913"/>
                </a:cubicBezTo>
                <a:lnTo>
                  <a:pt x="31" y="933"/>
                </a:lnTo>
                <a:lnTo>
                  <a:pt x="31" y="933"/>
                </a:lnTo>
                <a:cubicBezTo>
                  <a:pt x="31" y="941"/>
                  <a:pt x="24" y="948"/>
                  <a:pt x="15" y="948"/>
                </a:cubicBezTo>
                <a:close/>
                <a:moveTo>
                  <a:pt x="15" y="1030"/>
                </a:moveTo>
                <a:lnTo>
                  <a:pt x="15" y="1030"/>
                </a:lnTo>
                <a:cubicBezTo>
                  <a:pt x="7" y="1030"/>
                  <a:pt x="0" y="1023"/>
                  <a:pt x="0" y="1014"/>
                </a:cubicBezTo>
                <a:lnTo>
                  <a:pt x="0" y="994"/>
                </a:lnTo>
                <a:lnTo>
                  <a:pt x="0" y="994"/>
                </a:lnTo>
                <a:cubicBezTo>
                  <a:pt x="0" y="986"/>
                  <a:pt x="7" y="979"/>
                  <a:pt x="15" y="979"/>
                </a:cubicBezTo>
                <a:lnTo>
                  <a:pt x="15" y="979"/>
                </a:lnTo>
                <a:cubicBezTo>
                  <a:pt x="24" y="979"/>
                  <a:pt x="31" y="986"/>
                  <a:pt x="31" y="994"/>
                </a:cubicBezTo>
                <a:lnTo>
                  <a:pt x="31" y="1014"/>
                </a:lnTo>
                <a:lnTo>
                  <a:pt x="31" y="1014"/>
                </a:lnTo>
                <a:cubicBezTo>
                  <a:pt x="31" y="1023"/>
                  <a:pt x="24" y="1030"/>
                  <a:pt x="15" y="1030"/>
                </a:cubicBezTo>
                <a:close/>
                <a:moveTo>
                  <a:pt x="15" y="1112"/>
                </a:moveTo>
                <a:lnTo>
                  <a:pt x="15" y="1112"/>
                </a:lnTo>
                <a:cubicBezTo>
                  <a:pt x="7" y="1112"/>
                  <a:pt x="0" y="1105"/>
                  <a:pt x="0" y="1096"/>
                </a:cubicBezTo>
                <a:lnTo>
                  <a:pt x="0" y="1075"/>
                </a:lnTo>
                <a:lnTo>
                  <a:pt x="0" y="1075"/>
                </a:lnTo>
                <a:cubicBezTo>
                  <a:pt x="0" y="1067"/>
                  <a:pt x="7" y="1060"/>
                  <a:pt x="15" y="1060"/>
                </a:cubicBezTo>
                <a:lnTo>
                  <a:pt x="15" y="1060"/>
                </a:lnTo>
                <a:cubicBezTo>
                  <a:pt x="24" y="1060"/>
                  <a:pt x="31" y="1067"/>
                  <a:pt x="31" y="1075"/>
                </a:cubicBezTo>
                <a:lnTo>
                  <a:pt x="31" y="1096"/>
                </a:lnTo>
                <a:lnTo>
                  <a:pt x="31" y="1096"/>
                </a:lnTo>
                <a:cubicBezTo>
                  <a:pt x="31" y="1105"/>
                  <a:pt x="24" y="1112"/>
                  <a:pt x="15" y="1112"/>
                </a:cubicBezTo>
                <a:close/>
                <a:moveTo>
                  <a:pt x="15" y="1193"/>
                </a:moveTo>
                <a:lnTo>
                  <a:pt x="15" y="1193"/>
                </a:lnTo>
                <a:cubicBezTo>
                  <a:pt x="7" y="1193"/>
                  <a:pt x="0" y="1186"/>
                  <a:pt x="0" y="1177"/>
                </a:cubicBezTo>
                <a:lnTo>
                  <a:pt x="0" y="1157"/>
                </a:lnTo>
                <a:lnTo>
                  <a:pt x="0" y="1157"/>
                </a:lnTo>
                <a:cubicBezTo>
                  <a:pt x="0" y="1149"/>
                  <a:pt x="7" y="1142"/>
                  <a:pt x="15" y="1142"/>
                </a:cubicBezTo>
                <a:lnTo>
                  <a:pt x="15" y="1142"/>
                </a:lnTo>
                <a:cubicBezTo>
                  <a:pt x="24" y="1142"/>
                  <a:pt x="31" y="1149"/>
                  <a:pt x="31" y="1157"/>
                </a:cubicBezTo>
                <a:lnTo>
                  <a:pt x="31" y="1177"/>
                </a:lnTo>
                <a:lnTo>
                  <a:pt x="31" y="1177"/>
                </a:lnTo>
                <a:cubicBezTo>
                  <a:pt x="31" y="1186"/>
                  <a:pt x="24" y="1193"/>
                  <a:pt x="15" y="1193"/>
                </a:cubicBezTo>
                <a:close/>
                <a:moveTo>
                  <a:pt x="15" y="1274"/>
                </a:moveTo>
                <a:lnTo>
                  <a:pt x="15" y="1274"/>
                </a:lnTo>
                <a:cubicBezTo>
                  <a:pt x="7" y="1274"/>
                  <a:pt x="0" y="1267"/>
                  <a:pt x="0" y="1259"/>
                </a:cubicBezTo>
                <a:lnTo>
                  <a:pt x="0" y="1239"/>
                </a:lnTo>
                <a:lnTo>
                  <a:pt x="0" y="1239"/>
                </a:lnTo>
                <a:cubicBezTo>
                  <a:pt x="0" y="1230"/>
                  <a:pt x="7" y="1223"/>
                  <a:pt x="15" y="1223"/>
                </a:cubicBezTo>
                <a:lnTo>
                  <a:pt x="15" y="1223"/>
                </a:lnTo>
                <a:cubicBezTo>
                  <a:pt x="24" y="1223"/>
                  <a:pt x="31" y="1230"/>
                  <a:pt x="31" y="1239"/>
                </a:cubicBezTo>
                <a:lnTo>
                  <a:pt x="31" y="1259"/>
                </a:lnTo>
                <a:lnTo>
                  <a:pt x="31" y="1259"/>
                </a:lnTo>
                <a:cubicBezTo>
                  <a:pt x="31" y="1267"/>
                  <a:pt x="24" y="1274"/>
                  <a:pt x="15" y="1274"/>
                </a:cubicBezTo>
                <a:close/>
                <a:moveTo>
                  <a:pt x="15" y="1356"/>
                </a:moveTo>
                <a:lnTo>
                  <a:pt x="15" y="1356"/>
                </a:lnTo>
                <a:cubicBezTo>
                  <a:pt x="7" y="1356"/>
                  <a:pt x="0" y="1349"/>
                  <a:pt x="0" y="1341"/>
                </a:cubicBezTo>
                <a:lnTo>
                  <a:pt x="0" y="1320"/>
                </a:lnTo>
                <a:lnTo>
                  <a:pt x="0" y="1320"/>
                </a:lnTo>
                <a:cubicBezTo>
                  <a:pt x="0" y="1312"/>
                  <a:pt x="7" y="1305"/>
                  <a:pt x="15" y="1305"/>
                </a:cubicBezTo>
                <a:lnTo>
                  <a:pt x="15" y="1305"/>
                </a:lnTo>
                <a:cubicBezTo>
                  <a:pt x="24" y="1305"/>
                  <a:pt x="31" y="1312"/>
                  <a:pt x="31" y="1320"/>
                </a:cubicBezTo>
                <a:lnTo>
                  <a:pt x="31" y="1341"/>
                </a:lnTo>
                <a:lnTo>
                  <a:pt x="31" y="1341"/>
                </a:lnTo>
                <a:cubicBezTo>
                  <a:pt x="31" y="1349"/>
                  <a:pt x="24" y="1356"/>
                  <a:pt x="15" y="1356"/>
                </a:cubicBezTo>
                <a:close/>
                <a:moveTo>
                  <a:pt x="15" y="1438"/>
                </a:moveTo>
                <a:lnTo>
                  <a:pt x="15" y="1438"/>
                </a:lnTo>
                <a:cubicBezTo>
                  <a:pt x="7" y="1438"/>
                  <a:pt x="0" y="1431"/>
                  <a:pt x="0" y="1422"/>
                </a:cubicBezTo>
                <a:lnTo>
                  <a:pt x="0" y="1402"/>
                </a:lnTo>
                <a:lnTo>
                  <a:pt x="0" y="1402"/>
                </a:lnTo>
                <a:cubicBezTo>
                  <a:pt x="0" y="1393"/>
                  <a:pt x="7" y="1387"/>
                  <a:pt x="15" y="1387"/>
                </a:cubicBezTo>
                <a:lnTo>
                  <a:pt x="15" y="1387"/>
                </a:lnTo>
                <a:cubicBezTo>
                  <a:pt x="24" y="1387"/>
                  <a:pt x="31" y="1393"/>
                  <a:pt x="31" y="1402"/>
                </a:cubicBezTo>
                <a:lnTo>
                  <a:pt x="31" y="1422"/>
                </a:lnTo>
                <a:lnTo>
                  <a:pt x="31" y="1422"/>
                </a:lnTo>
                <a:cubicBezTo>
                  <a:pt x="31" y="1431"/>
                  <a:pt x="24" y="1438"/>
                  <a:pt x="15" y="1438"/>
                </a:cubicBezTo>
                <a:close/>
                <a:moveTo>
                  <a:pt x="15" y="1519"/>
                </a:moveTo>
                <a:lnTo>
                  <a:pt x="15" y="1519"/>
                </a:lnTo>
                <a:cubicBezTo>
                  <a:pt x="7" y="1519"/>
                  <a:pt x="0" y="1512"/>
                  <a:pt x="0" y="1503"/>
                </a:cubicBezTo>
                <a:lnTo>
                  <a:pt x="0" y="1483"/>
                </a:lnTo>
                <a:lnTo>
                  <a:pt x="0" y="1483"/>
                </a:lnTo>
                <a:cubicBezTo>
                  <a:pt x="0" y="1475"/>
                  <a:pt x="7" y="1468"/>
                  <a:pt x="15" y="1468"/>
                </a:cubicBezTo>
                <a:lnTo>
                  <a:pt x="15" y="1468"/>
                </a:lnTo>
                <a:cubicBezTo>
                  <a:pt x="24" y="1468"/>
                  <a:pt x="31" y="1475"/>
                  <a:pt x="31" y="1483"/>
                </a:cubicBezTo>
                <a:lnTo>
                  <a:pt x="31" y="1503"/>
                </a:lnTo>
                <a:lnTo>
                  <a:pt x="31" y="1503"/>
                </a:lnTo>
                <a:cubicBezTo>
                  <a:pt x="31" y="1512"/>
                  <a:pt x="24" y="1519"/>
                  <a:pt x="15" y="1519"/>
                </a:cubicBezTo>
                <a:close/>
                <a:moveTo>
                  <a:pt x="15" y="1601"/>
                </a:moveTo>
                <a:lnTo>
                  <a:pt x="15" y="1601"/>
                </a:lnTo>
                <a:cubicBezTo>
                  <a:pt x="7" y="1601"/>
                  <a:pt x="0" y="1594"/>
                  <a:pt x="0" y="1585"/>
                </a:cubicBezTo>
                <a:lnTo>
                  <a:pt x="0" y="1565"/>
                </a:lnTo>
                <a:lnTo>
                  <a:pt x="0" y="1565"/>
                </a:lnTo>
                <a:cubicBezTo>
                  <a:pt x="0" y="1557"/>
                  <a:pt x="7" y="1549"/>
                  <a:pt x="15" y="1549"/>
                </a:cubicBezTo>
                <a:lnTo>
                  <a:pt x="15" y="1549"/>
                </a:lnTo>
                <a:cubicBezTo>
                  <a:pt x="24" y="1549"/>
                  <a:pt x="31" y="1557"/>
                  <a:pt x="31" y="1565"/>
                </a:cubicBezTo>
                <a:lnTo>
                  <a:pt x="31" y="1585"/>
                </a:lnTo>
                <a:lnTo>
                  <a:pt x="31" y="1585"/>
                </a:lnTo>
                <a:cubicBezTo>
                  <a:pt x="31" y="1594"/>
                  <a:pt x="24" y="1601"/>
                  <a:pt x="15" y="1601"/>
                </a:cubicBezTo>
                <a:close/>
                <a:moveTo>
                  <a:pt x="15" y="1682"/>
                </a:moveTo>
                <a:lnTo>
                  <a:pt x="15" y="1682"/>
                </a:lnTo>
                <a:cubicBezTo>
                  <a:pt x="7" y="1682"/>
                  <a:pt x="0" y="1675"/>
                  <a:pt x="0" y="1667"/>
                </a:cubicBezTo>
                <a:lnTo>
                  <a:pt x="0" y="1647"/>
                </a:lnTo>
                <a:lnTo>
                  <a:pt x="0" y="1647"/>
                </a:lnTo>
                <a:cubicBezTo>
                  <a:pt x="0" y="1638"/>
                  <a:pt x="7" y="1631"/>
                  <a:pt x="15" y="1631"/>
                </a:cubicBezTo>
                <a:lnTo>
                  <a:pt x="15" y="1631"/>
                </a:lnTo>
                <a:cubicBezTo>
                  <a:pt x="24" y="1631"/>
                  <a:pt x="31" y="1638"/>
                  <a:pt x="31" y="1647"/>
                </a:cubicBezTo>
                <a:lnTo>
                  <a:pt x="31" y="1667"/>
                </a:lnTo>
                <a:lnTo>
                  <a:pt x="31" y="1667"/>
                </a:lnTo>
                <a:cubicBezTo>
                  <a:pt x="31" y="1675"/>
                  <a:pt x="24" y="1682"/>
                  <a:pt x="15" y="1682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7" y="1763"/>
                  <a:pt x="0" y="1757"/>
                  <a:pt x="0" y="1748"/>
                </a:cubicBezTo>
                <a:lnTo>
                  <a:pt x="0" y="1728"/>
                </a:lnTo>
                <a:lnTo>
                  <a:pt x="0" y="1728"/>
                </a:lnTo>
                <a:cubicBezTo>
                  <a:pt x="0" y="1720"/>
                  <a:pt x="7" y="1713"/>
                  <a:pt x="15" y="1713"/>
                </a:cubicBezTo>
                <a:lnTo>
                  <a:pt x="15" y="1713"/>
                </a:lnTo>
                <a:cubicBezTo>
                  <a:pt x="24" y="1713"/>
                  <a:pt x="31" y="1720"/>
                  <a:pt x="31" y="1728"/>
                </a:cubicBezTo>
                <a:lnTo>
                  <a:pt x="31" y="1748"/>
                </a:lnTo>
                <a:lnTo>
                  <a:pt x="31" y="1748"/>
                </a:lnTo>
                <a:cubicBezTo>
                  <a:pt x="31" y="1757"/>
                  <a:pt x="24" y="1763"/>
                  <a:pt x="15" y="1763"/>
                </a:cubicBezTo>
                <a:close/>
                <a:moveTo>
                  <a:pt x="15" y="1840"/>
                </a:moveTo>
                <a:lnTo>
                  <a:pt x="15" y="1840"/>
                </a:lnTo>
                <a:cubicBezTo>
                  <a:pt x="7" y="1840"/>
                  <a:pt x="0" y="1833"/>
                  <a:pt x="0" y="1825"/>
                </a:cubicBezTo>
                <a:lnTo>
                  <a:pt x="0" y="1809"/>
                </a:lnTo>
                <a:lnTo>
                  <a:pt x="0" y="1809"/>
                </a:lnTo>
                <a:cubicBezTo>
                  <a:pt x="0" y="1801"/>
                  <a:pt x="7" y="1794"/>
                  <a:pt x="15" y="1794"/>
                </a:cubicBezTo>
                <a:lnTo>
                  <a:pt x="15" y="1794"/>
                </a:lnTo>
                <a:cubicBezTo>
                  <a:pt x="24" y="1794"/>
                  <a:pt x="31" y="1801"/>
                  <a:pt x="31" y="1809"/>
                </a:cubicBezTo>
                <a:lnTo>
                  <a:pt x="31" y="1825"/>
                </a:lnTo>
                <a:lnTo>
                  <a:pt x="31" y="1825"/>
                </a:lnTo>
                <a:cubicBezTo>
                  <a:pt x="31" y="1833"/>
                  <a:pt x="24" y="1840"/>
                  <a:pt x="15" y="184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0" name="Freeform 473">
            <a:extLst>
              <a:ext uri="{FF2B5EF4-FFF2-40B4-BE49-F238E27FC236}">
                <a16:creationId xmlns:a16="http://schemas.microsoft.com/office/drawing/2014/main" id="{2B65AE15-BC06-7648-970A-762590BD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626" y="3810806"/>
            <a:ext cx="45719" cy="896825"/>
          </a:xfrm>
          <a:custGeom>
            <a:avLst/>
            <a:gdLst>
              <a:gd name="T0" fmla="*/ 0 w 31"/>
              <a:gd name="T1" fmla="*/ 15 h 1841"/>
              <a:gd name="T2" fmla="*/ 30 w 31"/>
              <a:gd name="T3" fmla="*/ 15 h 1841"/>
              <a:gd name="T4" fmla="*/ 15 w 31"/>
              <a:gd name="T5" fmla="*/ 133 h 1841"/>
              <a:gd name="T6" fmla="*/ 0 w 31"/>
              <a:gd name="T7" fmla="*/ 97 h 1841"/>
              <a:gd name="T8" fmla="*/ 30 w 31"/>
              <a:gd name="T9" fmla="*/ 118 h 1841"/>
              <a:gd name="T10" fmla="*/ 15 w 31"/>
              <a:gd name="T11" fmla="*/ 214 h 1841"/>
              <a:gd name="T12" fmla="*/ 15 w 31"/>
              <a:gd name="T13" fmla="*/ 164 h 1841"/>
              <a:gd name="T14" fmla="*/ 30 w 31"/>
              <a:gd name="T15" fmla="*/ 199 h 1841"/>
              <a:gd name="T16" fmla="*/ 0 w 31"/>
              <a:gd name="T17" fmla="*/ 280 h 1841"/>
              <a:gd name="T18" fmla="*/ 15 w 31"/>
              <a:gd name="T19" fmla="*/ 245 h 1841"/>
              <a:gd name="T20" fmla="*/ 15 w 31"/>
              <a:gd name="T21" fmla="*/ 296 h 1841"/>
              <a:gd name="T22" fmla="*/ 0 w 31"/>
              <a:gd name="T23" fmla="*/ 342 h 1841"/>
              <a:gd name="T24" fmla="*/ 30 w 31"/>
              <a:gd name="T25" fmla="*/ 342 h 1841"/>
              <a:gd name="T26" fmla="*/ 15 w 31"/>
              <a:gd name="T27" fmla="*/ 459 h 1841"/>
              <a:gd name="T28" fmla="*/ 0 w 31"/>
              <a:gd name="T29" fmla="*/ 423 h 1841"/>
              <a:gd name="T30" fmla="*/ 30 w 31"/>
              <a:gd name="T31" fmla="*/ 444 h 1841"/>
              <a:gd name="T32" fmla="*/ 15 w 31"/>
              <a:gd name="T33" fmla="*/ 540 h 1841"/>
              <a:gd name="T34" fmla="*/ 15 w 31"/>
              <a:gd name="T35" fmla="*/ 490 h 1841"/>
              <a:gd name="T36" fmla="*/ 30 w 31"/>
              <a:gd name="T37" fmla="*/ 525 h 1841"/>
              <a:gd name="T38" fmla="*/ 0 w 31"/>
              <a:gd name="T39" fmla="*/ 607 h 1841"/>
              <a:gd name="T40" fmla="*/ 15 w 31"/>
              <a:gd name="T41" fmla="*/ 571 h 1841"/>
              <a:gd name="T42" fmla="*/ 15 w 31"/>
              <a:gd name="T43" fmla="*/ 622 h 1841"/>
              <a:gd name="T44" fmla="*/ 0 w 31"/>
              <a:gd name="T45" fmla="*/ 668 h 1841"/>
              <a:gd name="T46" fmla="*/ 30 w 31"/>
              <a:gd name="T47" fmla="*/ 668 h 1841"/>
              <a:gd name="T48" fmla="*/ 15 w 31"/>
              <a:gd name="T49" fmla="*/ 785 h 1841"/>
              <a:gd name="T50" fmla="*/ 0 w 31"/>
              <a:gd name="T51" fmla="*/ 749 h 1841"/>
              <a:gd name="T52" fmla="*/ 30 w 31"/>
              <a:gd name="T53" fmla="*/ 770 h 1841"/>
              <a:gd name="T54" fmla="*/ 15 w 31"/>
              <a:gd name="T55" fmla="*/ 867 h 1841"/>
              <a:gd name="T56" fmla="*/ 15 w 31"/>
              <a:gd name="T57" fmla="*/ 815 h 1841"/>
              <a:gd name="T58" fmla="*/ 30 w 31"/>
              <a:gd name="T59" fmla="*/ 852 h 1841"/>
              <a:gd name="T60" fmla="*/ 0 w 31"/>
              <a:gd name="T61" fmla="*/ 933 h 1841"/>
              <a:gd name="T62" fmla="*/ 15 w 31"/>
              <a:gd name="T63" fmla="*/ 898 h 1841"/>
              <a:gd name="T64" fmla="*/ 15 w 31"/>
              <a:gd name="T65" fmla="*/ 948 h 1841"/>
              <a:gd name="T66" fmla="*/ 0 w 31"/>
              <a:gd name="T67" fmla="*/ 994 h 1841"/>
              <a:gd name="T68" fmla="*/ 30 w 31"/>
              <a:gd name="T69" fmla="*/ 994 h 1841"/>
              <a:gd name="T70" fmla="*/ 15 w 31"/>
              <a:gd name="T71" fmla="*/ 1112 h 1841"/>
              <a:gd name="T72" fmla="*/ 0 w 31"/>
              <a:gd name="T73" fmla="*/ 1075 h 1841"/>
              <a:gd name="T74" fmla="*/ 30 w 31"/>
              <a:gd name="T75" fmla="*/ 1096 h 1841"/>
              <a:gd name="T76" fmla="*/ 15 w 31"/>
              <a:gd name="T77" fmla="*/ 1193 h 1841"/>
              <a:gd name="T78" fmla="*/ 15 w 31"/>
              <a:gd name="T79" fmla="*/ 1142 h 1841"/>
              <a:gd name="T80" fmla="*/ 30 w 31"/>
              <a:gd name="T81" fmla="*/ 1177 h 1841"/>
              <a:gd name="T82" fmla="*/ 0 w 31"/>
              <a:gd name="T83" fmla="*/ 1259 h 1841"/>
              <a:gd name="T84" fmla="*/ 15 w 31"/>
              <a:gd name="T85" fmla="*/ 1223 h 1841"/>
              <a:gd name="T86" fmla="*/ 15 w 31"/>
              <a:gd name="T87" fmla="*/ 1274 h 1841"/>
              <a:gd name="T88" fmla="*/ 0 w 31"/>
              <a:gd name="T89" fmla="*/ 1320 h 1841"/>
              <a:gd name="T90" fmla="*/ 30 w 31"/>
              <a:gd name="T91" fmla="*/ 1320 h 1841"/>
              <a:gd name="T92" fmla="*/ 15 w 31"/>
              <a:gd name="T93" fmla="*/ 1438 h 1841"/>
              <a:gd name="T94" fmla="*/ 0 w 31"/>
              <a:gd name="T95" fmla="*/ 1402 h 1841"/>
              <a:gd name="T96" fmla="*/ 30 w 31"/>
              <a:gd name="T97" fmla="*/ 1422 h 1841"/>
              <a:gd name="T98" fmla="*/ 15 w 31"/>
              <a:gd name="T99" fmla="*/ 1519 h 1841"/>
              <a:gd name="T100" fmla="*/ 15 w 31"/>
              <a:gd name="T101" fmla="*/ 1468 h 1841"/>
              <a:gd name="T102" fmla="*/ 30 w 31"/>
              <a:gd name="T103" fmla="*/ 1503 h 1841"/>
              <a:gd name="T104" fmla="*/ 0 w 31"/>
              <a:gd name="T105" fmla="*/ 1585 h 1841"/>
              <a:gd name="T106" fmla="*/ 15 w 31"/>
              <a:gd name="T107" fmla="*/ 1549 h 1841"/>
              <a:gd name="T108" fmla="*/ 15 w 31"/>
              <a:gd name="T109" fmla="*/ 1601 h 1841"/>
              <a:gd name="T110" fmla="*/ 0 w 31"/>
              <a:gd name="T111" fmla="*/ 1647 h 1841"/>
              <a:gd name="T112" fmla="*/ 30 w 31"/>
              <a:gd name="T113" fmla="*/ 1647 h 1841"/>
              <a:gd name="T114" fmla="*/ 15 w 31"/>
              <a:gd name="T115" fmla="*/ 1763 h 1841"/>
              <a:gd name="T116" fmla="*/ 0 w 31"/>
              <a:gd name="T117" fmla="*/ 1728 h 1841"/>
              <a:gd name="T118" fmla="*/ 30 w 31"/>
              <a:gd name="T119" fmla="*/ 1748 h 1841"/>
              <a:gd name="T120" fmla="*/ 15 w 31"/>
              <a:gd name="T121" fmla="*/ 1840 h 1841"/>
              <a:gd name="T122" fmla="*/ 15 w 31"/>
              <a:gd name="T123" fmla="*/ 1794 h 1841"/>
              <a:gd name="T124" fmla="*/ 30 w 31"/>
              <a:gd name="T125" fmla="*/ 1825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" h="1841">
                <a:moveTo>
                  <a:pt x="15" y="51"/>
                </a:moveTo>
                <a:lnTo>
                  <a:pt x="15" y="51"/>
                </a:lnTo>
                <a:cubicBezTo>
                  <a:pt x="6" y="51"/>
                  <a:pt x="0" y="44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6" y="0"/>
                  <a:pt x="15" y="0"/>
                </a:cubicBezTo>
                <a:lnTo>
                  <a:pt x="15" y="0"/>
                </a:lnTo>
                <a:cubicBezTo>
                  <a:pt x="23" y="0"/>
                  <a:pt x="30" y="7"/>
                  <a:pt x="30" y="15"/>
                </a:cubicBezTo>
                <a:lnTo>
                  <a:pt x="30" y="36"/>
                </a:lnTo>
                <a:lnTo>
                  <a:pt x="30" y="36"/>
                </a:lnTo>
                <a:cubicBezTo>
                  <a:pt x="30" y="44"/>
                  <a:pt x="23" y="51"/>
                  <a:pt x="15" y="51"/>
                </a:cubicBezTo>
                <a:close/>
                <a:moveTo>
                  <a:pt x="15" y="133"/>
                </a:moveTo>
                <a:lnTo>
                  <a:pt x="15" y="133"/>
                </a:lnTo>
                <a:cubicBezTo>
                  <a:pt x="6" y="133"/>
                  <a:pt x="0" y="126"/>
                  <a:pt x="0" y="118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9"/>
                  <a:pt x="6" y="82"/>
                  <a:pt x="15" y="82"/>
                </a:cubicBezTo>
                <a:lnTo>
                  <a:pt x="15" y="82"/>
                </a:lnTo>
                <a:cubicBezTo>
                  <a:pt x="23" y="82"/>
                  <a:pt x="30" y="89"/>
                  <a:pt x="30" y="97"/>
                </a:cubicBezTo>
                <a:lnTo>
                  <a:pt x="30" y="118"/>
                </a:lnTo>
                <a:lnTo>
                  <a:pt x="30" y="118"/>
                </a:lnTo>
                <a:cubicBezTo>
                  <a:pt x="30" y="126"/>
                  <a:pt x="23" y="133"/>
                  <a:pt x="15" y="133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6" y="214"/>
                  <a:pt x="0" y="208"/>
                  <a:pt x="0" y="199"/>
                </a:cubicBezTo>
                <a:lnTo>
                  <a:pt x="0" y="179"/>
                </a:lnTo>
                <a:lnTo>
                  <a:pt x="0" y="179"/>
                </a:lnTo>
                <a:cubicBezTo>
                  <a:pt x="0" y="170"/>
                  <a:pt x="6" y="164"/>
                  <a:pt x="15" y="164"/>
                </a:cubicBezTo>
                <a:lnTo>
                  <a:pt x="15" y="164"/>
                </a:lnTo>
                <a:cubicBezTo>
                  <a:pt x="23" y="164"/>
                  <a:pt x="30" y="170"/>
                  <a:pt x="30" y="179"/>
                </a:cubicBezTo>
                <a:lnTo>
                  <a:pt x="30" y="199"/>
                </a:lnTo>
                <a:lnTo>
                  <a:pt x="30" y="199"/>
                </a:lnTo>
                <a:cubicBezTo>
                  <a:pt x="30" y="208"/>
                  <a:pt x="23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6" y="296"/>
                  <a:pt x="0" y="289"/>
                  <a:pt x="0" y="280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1"/>
                  <a:pt x="6" y="245"/>
                  <a:pt x="15" y="245"/>
                </a:cubicBezTo>
                <a:lnTo>
                  <a:pt x="15" y="245"/>
                </a:lnTo>
                <a:cubicBezTo>
                  <a:pt x="23" y="245"/>
                  <a:pt x="30" y="251"/>
                  <a:pt x="30" y="260"/>
                </a:cubicBezTo>
                <a:lnTo>
                  <a:pt x="30" y="280"/>
                </a:lnTo>
                <a:lnTo>
                  <a:pt x="30" y="280"/>
                </a:lnTo>
                <a:cubicBezTo>
                  <a:pt x="30" y="289"/>
                  <a:pt x="23" y="296"/>
                  <a:pt x="15" y="296"/>
                </a:cubicBezTo>
                <a:close/>
                <a:moveTo>
                  <a:pt x="15" y="378"/>
                </a:moveTo>
                <a:lnTo>
                  <a:pt x="15" y="378"/>
                </a:lnTo>
                <a:cubicBezTo>
                  <a:pt x="6" y="378"/>
                  <a:pt x="0" y="371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4"/>
                  <a:pt x="6" y="326"/>
                  <a:pt x="15" y="326"/>
                </a:cubicBezTo>
                <a:lnTo>
                  <a:pt x="15" y="326"/>
                </a:lnTo>
                <a:cubicBezTo>
                  <a:pt x="23" y="326"/>
                  <a:pt x="30" y="334"/>
                  <a:pt x="30" y="342"/>
                </a:cubicBezTo>
                <a:lnTo>
                  <a:pt x="30" y="362"/>
                </a:lnTo>
                <a:lnTo>
                  <a:pt x="30" y="362"/>
                </a:lnTo>
                <a:cubicBezTo>
                  <a:pt x="30" y="371"/>
                  <a:pt x="23" y="378"/>
                  <a:pt x="15" y="378"/>
                </a:cubicBezTo>
                <a:close/>
                <a:moveTo>
                  <a:pt x="15" y="459"/>
                </a:moveTo>
                <a:lnTo>
                  <a:pt x="15" y="459"/>
                </a:lnTo>
                <a:cubicBezTo>
                  <a:pt x="6" y="459"/>
                  <a:pt x="0" y="452"/>
                  <a:pt x="0" y="444"/>
                </a:cubicBezTo>
                <a:lnTo>
                  <a:pt x="0" y="423"/>
                </a:lnTo>
                <a:lnTo>
                  <a:pt x="0" y="423"/>
                </a:lnTo>
                <a:cubicBezTo>
                  <a:pt x="0" y="415"/>
                  <a:pt x="6" y="408"/>
                  <a:pt x="15" y="408"/>
                </a:cubicBezTo>
                <a:lnTo>
                  <a:pt x="15" y="408"/>
                </a:lnTo>
                <a:cubicBezTo>
                  <a:pt x="23" y="408"/>
                  <a:pt x="30" y="415"/>
                  <a:pt x="30" y="423"/>
                </a:cubicBezTo>
                <a:lnTo>
                  <a:pt x="30" y="444"/>
                </a:lnTo>
                <a:lnTo>
                  <a:pt x="30" y="444"/>
                </a:lnTo>
                <a:cubicBezTo>
                  <a:pt x="30" y="452"/>
                  <a:pt x="23" y="459"/>
                  <a:pt x="15" y="459"/>
                </a:cubicBezTo>
                <a:close/>
                <a:moveTo>
                  <a:pt x="15" y="540"/>
                </a:moveTo>
                <a:lnTo>
                  <a:pt x="15" y="540"/>
                </a:lnTo>
                <a:cubicBezTo>
                  <a:pt x="6" y="540"/>
                  <a:pt x="0" y="533"/>
                  <a:pt x="0" y="525"/>
                </a:cubicBezTo>
                <a:lnTo>
                  <a:pt x="0" y="505"/>
                </a:lnTo>
                <a:lnTo>
                  <a:pt x="0" y="505"/>
                </a:lnTo>
                <a:cubicBezTo>
                  <a:pt x="0" y="496"/>
                  <a:pt x="6" y="490"/>
                  <a:pt x="15" y="490"/>
                </a:cubicBezTo>
                <a:lnTo>
                  <a:pt x="15" y="490"/>
                </a:lnTo>
                <a:cubicBezTo>
                  <a:pt x="23" y="490"/>
                  <a:pt x="30" y="496"/>
                  <a:pt x="30" y="505"/>
                </a:cubicBezTo>
                <a:lnTo>
                  <a:pt x="30" y="525"/>
                </a:lnTo>
                <a:lnTo>
                  <a:pt x="30" y="525"/>
                </a:lnTo>
                <a:cubicBezTo>
                  <a:pt x="30" y="533"/>
                  <a:pt x="23" y="540"/>
                  <a:pt x="15" y="540"/>
                </a:cubicBezTo>
                <a:close/>
                <a:moveTo>
                  <a:pt x="15" y="622"/>
                </a:moveTo>
                <a:lnTo>
                  <a:pt x="15" y="622"/>
                </a:lnTo>
                <a:cubicBezTo>
                  <a:pt x="6" y="622"/>
                  <a:pt x="0" y="616"/>
                  <a:pt x="0" y="607"/>
                </a:cubicBezTo>
                <a:lnTo>
                  <a:pt x="0" y="586"/>
                </a:lnTo>
                <a:lnTo>
                  <a:pt x="0" y="586"/>
                </a:lnTo>
                <a:cubicBezTo>
                  <a:pt x="0" y="578"/>
                  <a:pt x="6" y="571"/>
                  <a:pt x="15" y="571"/>
                </a:cubicBezTo>
                <a:lnTo>
                  <a:pt x="15" y="571"/>
                </a:lnTo>
                <a:cubicBezTo>
                  <a:pt x="23" y="571"/>
                  <a:pt x="30" y="578"/>
                  <a:pt x="30" y="586"/>
                </a:cubicBezTo>
                <a:lnTo>
                  <a:pt x="30" y="607"/>
                </a:lnTo>
                <a:lnTo>
                  <a:pt x="30" y="607"/>
                </a:lnTo>
                <a:cubicBezTo>
                  <a:pt x="30" y="616"/>
                  <a:pt x="23" y="622"/>
                  <a:pt x="15" y="622"/>
                </a:cubicBezTo>
                <a:close/>
                <a:moveTo>
                  <a:pt x="15" y="704"/>
                </a:moveTo>
                <a:lnTo>
                  <a:pt x="15" y="704"/>
                </a:lnTo>
                <a:cubicBezTo>
                  <a:pt x="6" y="704"/>
                  <a:pt x="0" y="697"/>
                  <a:pt x="0" y="688"/>
                </a:cubicBezTo>
                <a:lnTo>
                  <a:pt x="0" y="668"/>
                </a:lnTo>
                <a:lnTo>
                  <a:pt x="0" y="668"/>
                </a:lnTo>
                <a:cubicBezTo>
                  <a:pt x="0" y="659"/>
                  <a:pt x="6" y="653"/>
                  <a:pt x="15" y="653"/>
                </a:cubicBezTo>
                <a:lnTo>
                  <a:pt x="15" y="653"/>
                </a:lnTo>
                <a:cubicBezTo>
                  <a:pt x="23" y="653"/>
                  <a:pt x="30" y="659"/>
                  <a:pt x="30" y="668"/>
                </a:cubicBezTo>
                <a:lnTo>
                  <a:pt x="30" y="688"/>
                </a:lnTo>
                <a:lnTo>
                  <a:pt x="30" y="688"/>
                </a:lnTo>
                <a:cubicBezTo>
                  <a:pt x="30" y="697"/>
                  <a:pt x="23" y="704"/>
                  <a:pt x="15" y="704"/>
                </a:cubicBezTo>
                <a:close/>
                <a:moveTo>
                  <a:pt x="15" y="785"/>
                </a:moveTo>
                <a:lnTo>
                  <a:pt x="15" y="785"/>
                </a:lnTo>
                <a:cubicBezTo>
                  <a:pt x="6" y="785"/>
                  <a:pt x="0" y="778"/>
                  <a:pt x="0" y="770"/>
                </a:cubicBezTo>
                <a:lnTo>
                  <a:pt x="0" y="749"/>
                </a:lnTo>
                <a:lnTo>
                  <a:pt x="0" y="749"/>
                </a:lnTo>
                <a:cubicBezTo>
                  <a:pt x="0" y="741"/>
                  <a:pt x="6" y="734"/>
                  <a:pt x="15" y="734"/>
                </a:cubicBezTo>
                <a:lnTo>
                  <a:pt x="15" y="734"/>
                </a:lnTo>
                <a:cubicBezTo>
                  <a:pt x="23" y="734"/>
                  <a:pt x="30" y="741"/>
                  <a:pt x="30" y="749"/>
                </a:cubicBezTo>
                <a:lnTo>
                  <a:pt x="30" y="770"/>
                </a:lnTo>
                <a:lnTo>
                  <a:pt x="30" y="770"/>
                </a:lnTo>
                <a:cubicBezTo>
                  <a:pt x="30" y="778"/>
                  <a:pt x="23" y="785"/>
                  <a:pt x="15" y="785"/>
                </a:cubicBezTo>
                <a:close/>
                <a:moveTo>
                  <a:pt x="15" y="867"/>
                </a:moveTo>
                <a:lnTo>
                  <a:pt x="15" y="867"/>
                </a:lnTo>
                <a:cubicBezTo>
                  <a:pt x="6" y="867"/>
                  <a:pt x="0" y="860"/>
                  <a:pt x="0" y="852"/>
                </a:cubicBezTo>
                <a:lnTo>
                  <a:pt x="0" y="831"/>
                </a:lnTo>
                <a:lnTo>
                  <a:pt x="0" y="831"/>
                </a:lnTo>
                <a:cubicBezTo>
                  <a:pt x="0" y="823"/>
                  <a:pt x="6" y="815"/>
                  <a:pt x="15" y="815"/>
                </a:cubicBezTo>
                <a:lnTo>
                  <a:pt x="15" y="815"/>
                </a:lnTo>
                <a:cubicBezTo>
                  <a:pt x="23" y="815"/>
                  <a:pt x="30" y="823"/>
                  <a:pt x="30" y="831"/>
                </a:cubicBezTo>
                <a:lnTo>
                  <a:pt x="30" y="852"/>
                </a:lnTo>
                <a:lnTo>
                  <a:pt x="30" y="852"/>
                </a:lnTo>
                <a:cubicBezTo>
                  <a:pt x="30" y="860"/>
                  <a:pt x="23" y="867"/>
                  <a:pt x="15" y="867"/>
                </a:cubicBezTo>
                <a:close/>
                <a:moveTo>
                  <a:pt x="15" y="948"/>
                </a:moveTo>
                <a:lnTo>
                  <a:pt x="15" y="948"/>
                </a:lnTo>
                <a:cubicBezTo>
                  <a:pt x="6" y="948"/>
                  <a:pt x="0" y="941"/>
                  <a:pt x="0" y="933"/>
                </a:cubicBezTo>
                <a:lnTo>
                  <a:pt x="0" y="913"/>
                </a:lnTo>
                <a:lnTo>
                  <a:pt x="0" y="913"/>
                </a:lnTo>
                <a:cubicBezTo>
                  <a:pt x="0" y="904"/>
                  <a:pt x="6" y="898"/>
                  <a:pt x="15" y="898"/>
                </a:cubicBezTo>
                <a:lnTo>
                  <a:pt x="15" y="898"/>
                </a:lnTo>
                <a:cubicBezTo>
                  <a:pt x="23" y="898"/>
                  <a:pt x="30" y="904"/>
                  <a:pt x="30" y="913"/>
                </a:cubicBezTo>
                <a:lnTo>
                  <a:pt x="30" y="933"/>
                </a:lnTo>
                <a:lnTo>
                  <a:pt x="30" y="933"/>
                </a:lnTo>
                <a:cubicBezTo>
                  <a:pt x="30" y="941"/>
                  <a:pt x="23" y="948"/>
                  <a:pt x="15" y="948"/>
                </a:cubicBezTo>
                <a:close/>
                <a:moveTo>
                  <a:pt x="15" y="1030"/>
                </a:moveTo>
                <a:lnTo>
                  <a:pt x="15" y="1030"/>
                </a:lnTo>
                <a:cubicBezTo>
                  <a:pt x="6" y="1030"/>
                  <a:pt x="0" y="1023"/>
                  <a:pt x="0" y="1014"/>
                </a:cubicBezTo>
                <a:lnTo>
                  <a:pt x="0" y="994"/>
                </a:lnTo>
                <a:lnTo>
                  <a:pt x="0" y="994"/>
                </a:lnTo>
                <a:cubicBezTo>
                  <a:pt x="0" y="986"/>
                  <a:pt x="6" y="979"/>
                  <a:pt x="15" y="979"/>
                </a:cubicBezTo>
                <a:lnTo>
                  <a:pt x="15" y="979"/>
                </a:lnTo>
                <a:cubicBezTo>
                  <a:pt x="23" y="979"/>
                  <a:pt x="30" y="986"/>
                  <a:pt x="30" y="994"/>
                </a:cubicBezTo>
                <a:lnTo>
                  <a:pt x="30" y="1014"/>
                </a:lnTo>
                <a:lnTo>
                  <a:pt x="30" y="1014"/>
                </a:lnTo>
                <a:cubicBezTo>
                  <a:pt x="30" y="1023"/>
                  <a:pt x="23" y="1030"/>
                  <a:pt x="15" y="1030"/>
                </a:cubicBezTo>
                <a:close/>
                <a:moveTo>
                  <a:pt x="15" y="1112"/>
                </a:moveTo>
                <a:lnTo>
                  <a:pt x="15" y="1112"/>
                </a:lnTo>
                <a:cubicBezTo>
                  <a:pt x="6" y="1112"/>
                  <a:pt x="0" y="1105"/>
                  <a:pt x="0" y="1096"/>
                </a:cubicBezTo>
                <a:lnTo>
                  <a:pt x="0" y="1075"/>
                </a:lnTo>
                <a:lnTo>
                  <a:pt x="0" y="1075"/>
                </a:lnTo>
                <a:cubicBezTo>
                  <a:pt x="0" y="1067"/>
                  <a:pt x="6" y="1060"/>
                  <a:pt x="15" y="1060"/>
                </a:cubicBezTo>
                <a:lnTo>
                  <a:pt x="15" y="1060"/>
                </a:lnTo>
                <a:cubicBezTo>
                  <a:pt x="23" y="1060"/>
                  <a:pt x="30" y="1067"/>
                  <a:pt x="30" y="1075"/>
                </a:cubicBezTo>
                <a:lnTo>
                  <a:pt x="30" y="1096"/>
                </a:lnTo>
                <a:lnTo>
                  <a:pt x="30" y="1096"/>
                </a:lnTo>
                <a:cubicBezTo>
                  <a:pt x="30" y="1105"/>
                  <a:pt x="23" y="1112"/>
                  <a:pt x="15" y="1112"/>
                </a:cubicBezTo>
                <a:close/>
                <a:moveTo>
                  <a:pt x="15" y="1193"/>
                </a:moveTo>
                <a:lnTo>
                  <a:pt x="15" y="1193"/>
                </a:lnTo>
                <a:cubicBezTo>
                  <a:pt x="6" y="1193"/>
                  <a:pt x="0" y="1186"/>
                  <a:pt x="0" y="1177"/>
                </a:cubicBezTo>
                <a:lnTo>
                  <a:pt x="0" y="1157"/>
                </a:lnTo>
                <a:lnTo>
                  <a:pt x="0" y="1157"/>
                </a:lnTo>
                <a:cubicBezTo>
                  <a:pt x="0" y="1149"/>
                  <a:pt x="6" y="1142"/>
                  <a:pt x="15" y="1142"/>
                </a:cubicBezTo>
                <a:lnTo>
                  <a:pt x="15" y="1142"/>
                </a:lnTo>
                <a:cubicBezTo>
                  <a:pt x="23" y="1142"/>
                  <a:pt x="30" y="1149"/>
                  <a:pt x="30" y="1157"/>
                </a:cubicBezTo>
                <a:lnTo>
                  <a:pt x="30" y="1177"/>
                </a:lnTo>
                <a:lnTo>
                  <a:pt x="30" y="1177"/>
                </a:lnTo>
                <a:cubicBezTo>
                  <a:pt x="30" y="1186"/>
                  <a:pt x="23" y="1193"/>
                  <a:pt x="15" y="1193"/>
                </a:cubicBezTo>
                <a:close/>
                <a:moveTo>
                  <a:pt x="15" y="1274"/>
                </a:moveTo>
                <a:lnTo>
                  <a:pt x="15" y="1274"/>
                </a:lnTo>
                <a:cubicBezTo>
                  <a:pt x="6" y="1274"/>
                  <a:pt x="0" y="1267"/>
                  <a:pt x="0" y="1259"/>
                </a:cubicBezTo>
                <a:lnTo>
                  <a:pt x="0" y="1239"/>
                </a:lnTo>
                <a:lnTo>
                  <a:pt x="0" y="1239"/>
                </a:lnTo>
                <a:cubicBezTo>
                  <a:pt x="0" y="1230"/>
                  <a:pt x="6" y="1223"/>
                  <a:pt x="15" y="1223"/>
                </a:cubicBezTo>
                <a:lnTo>
                  <a:pt x="15" y="1223"/>
                </a:lnTo>
                <a:cubicBezTo>
                  <a:pt x="23" y="1223"/>
                  <a:pt x="30" y="1230"/>
                  <a:pt x="30" y="1239"/>
                </a:cubicBezTo>
                <a:lnTo>
                  <a:pt x="30" y="1259"/>
                </a:lnTo>
                <a:lnTo>
                  <a:pt x="30" y="1259"/>
                </a:lnTo>
                <a:cubicBezTo>
                  <a:pt x="30" y="1267"/>
                  <a:pt x="23" y="1274"/>
                  <a:pt x="15" y="1274"/>
                </a:cubicBezTo>
                <a:close/>
                <a:moveTo>
                  <a:pt x="15" y="1356"/>
                </a:moveTo>
                <a:lnTo>
                  <a:pt x="15" y="1356"/>
                </a:lnTo>
                <a:cubicBezTo>
                  <a:pt x="6" y="1356"/>
                  <a:pt x="0" y="1349"/>
                  <a:pt x="0" y="1341"/>
                </a:cubicBezTo>
                <a:lnTo>
                  <a:pt x="0" y="1320"/>
                </a:lnTo>
                <a:lnTo>
                  <a:pt x="0" y="1320"/>
                </a:lnTo>
                <a:cubicBezTo>
                  <a:pt x="0" y="1312"/>
                  <a:pt x="6" y="1305"/>
                  <a:pt x="15" y="1305"/>
                </a:cubicBezTo>
                <a:lnTo>
                  <a:pt x="15" y="1305"/>
                </a:lnTo>
                <a:cubicBezTo>
                  <a:pt x="23" y="1305"/>
                  <a:pt x="30" y="1312"/>
                  <a:pt x="30" y="1320"/>
                </a:cubicBezTo>
                <a:lnTo>
                  <a:pt x="30" y="1341"/>
                </a:lnTo>
                <a:lnTo>
                  <a:pt x="30" y="1341"/>
                </a:lnTo>
                <a:cubicBezTo>
                  <a:pt x="30" y="1349"/>
                  <a:pt x="23" y="1356"/>
                  <a:pt x="15" y="1356"/>
                </a:cubicBezTo>
                <a:close/>
                <a:moveTo>
                  <a:pt x="15" y="1438"/>
                </a:moveTo>
                <a:lnTo>
                  <a:pt x="15" y="1438"/>
                </a:lnTo>
                <a:cubicBezTo>
                  <a:pt x="6" y="1438"/>
                  <a:pt x="0" y="1431"/>
                  <a:pt x="0" y="1422"/>
                </a:cubicBezTo>
                <a:lnTo>
                  <a:pt x="0" y="1402"/>
                </a:lnTo>
                <a:lnTo>
                  <a:pt x="0" y="1402"/>
                </a:lnTo>
                <a:cubicBezTo>
                  <a:pt x="0" y="1393"/>
                  <a:pt x="6" y="1387"/>
                  <a:pt x="15" y="1387"/>
                </a:cubicBezTo>
                <a:lnTo>
                  <a:pt x="15" y="1387"/>
                </a:lnTo>
                <a:cubicBezTo>
                  <a:pt x="23" y="1387"/>
                  <a:pt x="30" y="1393"/>
                  <a:pt x="30" y="1402"/>
                </a:cubicBezTo>
                <a:lnTo>
                  <a:pt x="30" y="1422"/>
                </a:lnTo>
                <a:lnTo>
                  <a:pt x="30" y="1422"/>
                </a:lnTo>
                <a:cubicBezTo>
                  <a:pt x="30" y="1431"/>
                  <a:pt x="23" y="1438"/>
                  <a:pt x="15" y="1438"/>
                </a:cubicBezTo>
                <a:close/>
                <a:moveTo>
                  <a:pt x="15" y="1519"/>
                </a:moveTo>
                <a:lnTo>
                  <a:pt x="15" y="1519"/>
                </a:lnTo>
                <a:cubicBezTo>
                  <a:pt x="6" y="1519"/>
                  <a:pt x="0" y="1512"/>
                  <a:pt x="0" y="1503"/>
                </a:cubicBezTo>
                <a:lnTo>
                  <a:pt x="0" y="1483"/>
                </a:lnTo>
                <a:lnTo>
                  <a:pt x="0" y="1483"/>
                </a:lnTo>
                <a:cubicBezTo>
                  <a:pt x="0" y="1475"/>
                  <a:pt x="6" y="1468"/>
                  <a:pt x="15" y="1468"/>
                </a:cubicBezTo>
                <a:lnTo>
                  <a:pt x="15" y="1468"/>
                </a:lnTo>
                <a:cubicBezTo>
                  <a:pt x="23" y="1468"/>
                  <a:pt x="30" y="1475"/>
                  <a:pt x="30" y="1483"/>
                </a:cubicBezTo>
                <a:lnTo>
                  <a:pt x="30" y="1503"/>
                </a:lnTo>
                <a:lnTo>
                  <a:pt x="30" y="1503"/>
                </a:lnTo>
                <a:cubicBezTo>
                  <a:pt x="30" y="1512"/>
                  <a:pt x="23" y="1519"/>
                  <a:pt x="15" y="1519"/>
                </a:cubicBezTo>
                <a:close/>
                <a:moveTo>
                  <a:pt x="15" y="1601"/>
                </a:moveTo>
                <a:lnTo>
                  <a:pt x="15" y="1601"/>
                </a:lnTo>
                <a:cubicBezTo>
                  <a:pt x="6" y="1601"/>
                  <a:pt x="0" y="1594"/>
                  <a:pt x="0" y="1585"/>
                </a:cubicBezTo>
                <a:lnTo>
                  <a:pt x="0" y="1565"/>
                </a:lnTo>
                <a:lnTo>
                  <a:pt x="0" y="1565"/>
                </a:lnTo>
                <a:cubicBezTo>
                  <a:pt x="0" y="1557"/>
                  <a:pt x="6" y="1549"/>
                  <a:pt x="15" y="1549"/>
                </a:cubicBezTo>
                <a:lnTo>
                  <a:pt x="15" y="1549"/>
                </a:lnTo>
                <a:cubicBezTo>
                  <a:pt x="23" y="1549"/>
                  <a:pt x="30" y="1557"/>
                  <a:pt x="30" y="1565"/>
                </a:cubicBezTo>
                <a:lnTo>
                  <a:pt x="30" y="1585"/>
                </a:lnTo>
                <a:lnTo>
                  <a:pt x="30" y="1585"/>
                </a:lnTo>
                <a:cubicBezTo>
                  <a:pt x="30" y="1594"/>
                  <a:pt x="23" y="1601"/>
                  <a:pt x="15" y="1601"/>
                </a:cubicBezTo>
                <a:close/>
                <a:moveTo>
                  <a:pt x="15" y="1682"/>
                </a:moveTo>
                <a:lnTo>
                  <a:pt x="15" y="1682"/>
                </a:lnTo>
                <a:cubicBezTo>
                  <a:pt x="6" y="1682"/>
                  <a:pt x="0" y="1675"/>
                  <a:pt x="0" y="1667"/>
                </a:cubicBezTo>
                <a:lnTo>
                  <a:pt x="0" y="1647"/>
                </a:lnTo>
                <a:lnTo>
                  <a:pt x="0" y="1647"/>
                </a:lnTo>
                <a:cubicBezTo>
                  <a:pt x="0" y="1638"/>
                  <a:pt x="6" y="1631"/>
                  <a:pt x="15" y="1631"/>
                </a:cubicBezTo>
                <a:lnTo>
                  <a:pt x="15" y="1631"/>
                </a:lnTo>
                <a:cubicBezTo>
                  <a:pt x="23" y="1631"/>
                  <a:pt x="30" y="1638"/>
                  <a:pt x="30" y="1647"/>
                </a:cubicBezTo>
                <a:lnTo>
                  <a:pt x="30" y="1667"/>
                </a:lnTo>
                <a:lnTo>
                  <a:pt x="30" y="1667"/>
                </a:lnTo>
                <a:cubicBezTo>
                  <a:pt x="30" y="1675"/>
                  <a:pt x="23" y="1682"/>
                  <a:pt x="15" y="1682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6" y="1763"/>
                  <a:pt x="0" y="1757"/>
                  <a:pt x="0" y="1748"/>
                </a:cubicBezTo>
                <a:lnTo>
                  <a:pt x="0" y="1728"/>
                </a:lnTo>
                <a:lnTo>
                  <a:pt x="0" y="1728"/>
                </a:lnTo>
                <a:cubicBezTo>
                  <a:pt x="0" y="1720"/>
                  <a:pt x="6" y="1713"/>
                  <a:pt x="15" y="1713"/>
                </a:cubicBezTo>
                <a:lnTo>
                  <a:pt x="15" y="1713"/>
                </a:lnTo>
                <a:cubicBezTo>
                  <a:pt x="23" y="1713"/>
                  <a:pt x="30" y="1720"/>
                  <a:pt x="30" y="1728"/>
                </a:cubicBezTo>
                <a:lnTo>
                  <a:pt x="30" y="1748"/>
                </a:lnTo>
                <a:lnTo>
                  <a:pt x="30" y="1748"/>
                </a:lnTo>
                <a:cubicBezTo>
                  <a:pt x="30" y="1757"/>
                  <a:pt x="23" y="1763"/>
                  <a:pt x="15" y="1763"/>
                </a:cubicBezTo>
                <a:close/>
                <a:moveTo>
                  <a:pt x="15" y="1840"/>
                </a:moveTo>
                <a:lnTo>
                  <a:pt x="15" y="1840"/>
                </a:lnTo>
                <a:cubicBezTo>
                  <a:pt x="6" y="1840"/>
                  <a:pt x="0" y="1833"/>
                  <a:pt x="0" y="1825"/>
                </a:cubicBezTo>
                <a:lnTo>
                  <a:pt x="0" y="1809"/>
                </a:lnTo>
                <a:lnTo>
                  <a:pt x="0" y="1809"/>
                </a:lnTo>
                <a:cubicBezTo>
                  <a:pt x="0" y="1801"/>
                  <a:pt x="6" y="1794"/>
                  <a:pt x="15" y="1794"/>
                </a:cubicBezTo>
                <a:lnTo>
                  <a:pt x="15" y="1794"/>
                </a:lnTo>
                <a:cubicBezTo>
                  <a:pt x="23" y="1794"/>
                  <a:pt x="30" y="1801"/>
                  <a:pt x="30" y="1809"/>
                </a:cubicBezTo>
                <a:lnTo>
                  <a:pt x="30" y="1825"/>
                </a:lnTo>
                <a:lnTo>
                  <a:pt x="30" y="1825"/>
                </a:lnTo>
                <a:cubicBezTo>
                  <a:pt x="30" y="1833"/>
                  <a:pt x="23" y="1840"/>
                  <a:pt x="15" y="18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1" name="Freeform 474">
            <a:extLst>
              <a:ext uri="{FF2B5EF4-FFF2-40B4-BE49-F238E27FC236}">
                <a16:creationId xmlns:a16="http://schemas.microsoft.com/office/drawing/2014/main" id="{8725D1C6-477E-3742-B666-2A0D495B7CE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48455" y="3810806"/>
            <a:ext cx="45719" cy="840552"/>
          </a:xfrm>
          <a:custGeom>
            <a:avLst/>
            <a:gdLst>
              <a:gd name="T0" fmla="*/ 0 w 32"/>
              <a:gd name="T1" fmla="*/ 15 h 1841"/>
              <a:gd name="T2" fmla="*/ 31 w 32"/>
              <a:gd name="T3" fmla="*/ 15 h 1841"/>
              <a:gd name="T4" fmla="*/ 15 w 32"/>
              <a:gd name="T5" fmla="*/ 133 h 1841"/>
              <a:gd name="T6" fmla="*/ 0 w 32"/>
              <a:gd name="T7" fmla="*/ 97 h 1841"/>
              <a:gd name="T8" fmla="*/ 31 w 32"/>
              <a:gd name="T9" fmla="*/ 118 h 1841"/>
              <a:gd name="T10" fmla="*/ 15 w 32"/>
              <a:gd name="T11" fmla="*/ 214 h 1841"/>
              <a:gd name="T12" fmla="*/ 15 w 32"/>
              <a:gd name="T13" fmla="*/ 164 h 1841"/>
              <a:gd name="T14" fmla="*/ 31 w 32"/>
              <a:gd name="T15" fmla="*/ 199 h 1841"/>
              <a:gd name="T16" fmla="*/ 0 w 32"/>
              <a:gd name="T17" fmla="*/ 280 h 1841"/>
              <a:gd name="T18" fmla="*/ 15 w 32"/>
              <a:gd name="T19" fmla="*/ 245 h 1841"/>
              <a:gd name="T20" fmla="*/ 15 w 32"/>
              <a:gd name="T21" fmla="*/ 296 h 1841"/>
              <a:gd name="T22" fmla="*/ 0 w 32"/>
              <a:gd name="T23" fmla="*/ 342 h 1841"/>
              <a:gd name="T24" fmla="*/ 31 w 32"/>
              <a:gd name="T25" fmla="*/ 342 h 1841"/>
              <a:gd name="T26" fmla="*/ 15 w 32"/>
              <a:gd name="T27" fmla="*/ 459 h 1841"/>
              <a:gd name="T28" fmla="*/ 0 w 32"/>
              <a:gd name="T29" fmla="*/ 423 h 1841"/>
              <a:gd name="T30" fmla="*/ 31 w 32"/>
              <a:gd name="T31" fmla="*/ 444 h 1841"/>
              <a:gd name="T32" fmla="*/ 15 w 32"/>
              <a:gd name="T33" fmla="*/ 540 h 1841"/>
              <a:gd name="T34" fmla="*/ 15 w 32"/>
              <a:gd name="T35" fmla="*/ 490 h 1841"/>
              <a:gd name="T36" fmla="*/ 31 w 32"/>
              <a:gd name="T37" fmla="*/ 525 h 1841"/>
              <a:gd name="T38" fmla="*/ 0 w 32"/>
              <a:gd name="T39" fmla="*/ 607 h 1841"/>
              <a:gd name="T40" fmla="*/ 15 w 32"/>
              <a:gd name="T41" fmla="*/ 571 h 1841"/>
              <a:gd name="T42" fmla="*/ 15 w 32"/>
              <a:gd name="T43" fmla="*/ 622 h 1841"/>
              <a:gd name="T44" fmla="*/ 0 w 32"/>
              <a:gd name="T45" fmla="*/ 668 h 1841"/>
              <a:gd name="T46" fmla="*/ 31 w 32"/>
              <a:gd name="T47" fmla="*/ 668 h 1841"/>
              <a:gd name="T48" fmla="*/ 15 w 32"/>
              <a:gd name="T49" fmla="*/ 785 h 1841"/>
              <a:gd name="T50" fmla="*/ 0 w 32"/>
              <a:gd name="T51" fmla="*/ 749 h 1841"/>
              <a:gd name="T52" fmla="*/ 31 w 32"/>
              <a:gd name="T53" fmla="*/ 770 h 1841"/>
              <a:gd name="T54" fmla="*/ 15 w 32"/>
              <a:gd name="T55" fmla="*/ 867 h 1841"/>
              <a:gd name="T56" fmla="*/ 15 w 32"/>
              <a:gd name="T57" fmla="*/ 815 h 1841"/>
              <a:gd name="T58" fmla="*/ 31 w 32"/>
              <a:gd name="T59" fmla="*/ 852 h 1841"/>
              <a:gd name="T60" fmla="*/ 0 w 32"/>
              <a:gd name="T61" fmla="*/ 933 h 1841"/>
              <a:gd name="T62" fmla="*/ 15 w 32"/>
              <a:gd name="T63" fmla="*/ 898 h 1841"/>
              <a:gd name="T64" fmla="*/ 15 w 32"/>
              <a:gd name="T65" fmla="*/ 948 h 1841"/>
              <a:gd name="T66" fmla="*/ 0 w 32"/>
              <a:gd name="T67" fmla="*/ 994 h 1841"/>
              <a:gd name="T68" fmla="*/ 31 w 32"/>
              <a:gd name="T69" fmla="*/ 994 h 1841"/>
              <a:gd name="T70" fmla="*/ 15 w 32"/>
              <a:gd name="T71" fmla="*/ 1112 h 1841"/>
              <a:gd name="T72" fmla="*/ 0 w 32"/>
              <a:gd name="T73" fmla="*/ 1075 h 1841"/>
              <a:gd name="T74" fmla="*/ 31 w 32"/>
              <a:gd name="T75" fmla="*/ 1096 h 1841"/>
              <a:gd name="T76" fmla="*/ 15 w 32"/>
              <a:gd name="T77" fmla="*/ 1193 h 1841"/>
              <a:gd name="T78" fmla="*/ 15 w 32"/>
              <a:gd name="T79" fmla="*/ 1142 h 1841"/>
              <a:gd name="T80" fmla="*/ 31 w 32"/>
              <a:gd name="T81" fmla="*/ 1177 h 1841"/>
              <a:gd name="T82" fmla="*/ 0 w 32"/>
              <a:gd name="T83" fmla="*/ 1259 h 1841"/>
              <a:gd name="T84" fmla="*/ 15 w 32"/>
              <a:gd name="T85" fmla="*/ 1223 h 1841"/>
              <a:gd name="T86" fmla="*/ 15 w 32"/>
              <a:gd name="T87" fmla="*/ 1274 h 1841"/>
              <a:gd name="T88" fmla="*/ 0 w 32"/>
              <a:gd name="T89" fmla="*/ 1320 h 1841"/>
              <a:gd name="T90" fmla="*/ 31 w 32"/>
              <a:gd name="T91" fmla="*/ 1320 h 1841"/>
              <a:gd name="T92" fmla="*/ 15 w 32"/>
              <a:gd name="T93" fmla="*/ 1438 h 1841"/>
              <a:gd name="T94" fmla="*/ 0 w 32"/>
              <a:gd name="T95" fmla="*/ 1402 h 1841"/>
              <a:gd name="T96" fmla="*/ 31 w 32"/>
              <a:gd name="T97" fmla="*/ 1422 h 1841"/>
              <a:gd name="T98" fmla="*/ 15 w 32"/>
              <a:gd name="T99" fmla="*/ 1519 h 1841"/>
              <a:gd name="T100" fmla="*/ 15 w 32"/>
              <a:gd name="T101" fmla="*/ 1468 h 1841"/>
              <a:gd name="T102" fmla="*/ 31 w 32"/>
              <a:gd name="T103" fmla="*/ 1503 h 1841"/>
              <a:gd name="T104" fmla="*/ 0 w 32"/>
              <a:gd name="T105" fmla="*/ 1585 h 1841"/>
              <a:gd name="T106" fmla="*/ 15 w 32"/>
              <a:gd name="T107" fmla="*/ 1549 h 1841"/>
              <a:gd name="T108" fmla="*/ 15 w 32"/>
              <a:gd name="T109" fmla="*/ 1601 h 1841"/>
              <a:gd name="T110" fmla="*/ 0 w 32"/>
              <a:gd name="T111" fmla="*/ 1647 h 1841"/>
              <a:gd name="T112" fmla="*/ 31 w 32"/>
              <a:gd name="T113" fmla="*/ 1647 h 1841"/>
              <a:gd name="T114" fmla="*/ 15 w 32"/>
              <a:gd name="T115" fmla="*/ 1763 h 1841"/>
              <a:gd name="T116" fmla="*/ 0 w 32"/>
              <a:gd name="T117" fmla="*/ 1728 h 1841"/>
              <a:gd name="T118" fmla="*/ 31 w 32"/>
              <a:gd name="T119" fmla="*/ 1748 h 1841"/>
              <a:gd name="T120" fmla="*/ 15 w 32"/>
              <a:gd name="T121" fmla="*/ 1840 h 1841"/>
              <a:gd name="T122" fmla="*/ 15 w 32"/>
              <a:gd name="T123" fmla="*/ 1794 h 1841"/>
              <a:gd name="T124" fmla="*/ 31 w 32"/>
              <a:gd name="T125" fmla="*/ 1825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" h="1841">
                <a:moveTo>
                  <a:pt x="15" y="51"/>
                </a:moveTo>
                <a:lnTo>
                  <a:pt x="15" y="51"/>
                </a:lnTo>
                <a:cubicBezTo>
                  <a:pt x="7" y="51"/>
                  <a:pt x="0" y="44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7" y="0"/>
                  <a:pt x="15" y="0"/>
                </a:cubicBezTo>
                <a:lnTo>
                  <a:pt x="15" y="0"/>
                </a:lnTo>
                <a:cubicBezTo>
                  <a:pt x="23" y="0"/>
                  <a:pt x="31" y="7"/>
                  <a:pt x="31" y="15"/>
                </a:cubicBezTo>
                <a:lnTo>
                  <a:pt x="31" y="36"/>
                </a:lnTo>
                <a:lnTo>
                  <a:pt x="31" y="36"/>
                </a:lnTo>
                <a:cubicBezTo>
                  <a:pt x="31" y="44"/>
                  <a:pt x="23" y="51"/>
                  <a:pt x="15" y="51"/>
                </a:cubicBezTo>
                <a:close/>
                <a:moveTo>
                  <a:pt x="15" y="133"/>
                </a:moveTo>
                <a:lnTo>
                  <a:pt x="15" y="133"/>
                </a:lnTo>
                <a:cubicBezTo>
                  <a:pt x="7" y="133"/>
                  <a:pt x="0" y="126"/>
                  <a:pt x="0" y="118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9"/>
                  <a:pt x="7" y="82"/>
                  <a:pt x="15" y="82"/>
                </a:cubicBezTo>
                <a:lnTo>
                  <a:pt x="15" y="82"/>
                </a:lnTo>
                <a:cubicBezTo>
                  <a:pt x="23" y="82"/>
                  <a:pt x="31" y="89"/>
                  <a:pt x="31" y="97"/>
                </a:cubicBezTo>
                <a:lnTo>
                  <a:pt x="31" y="118"/>
                </a:lnTo>
                <a:lnTo>
                  <a:pt x="31" y="118"/>
                </a:lnTo>
                <a:cubicBezTo>
                  <a:pt x="31" y="126"/>
                  <a:pt x="23" y="133"/>
                  <a:pt x="15" y="133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7" y="214"/>
                  <a:pt x="0" y="208"/>
                  <a:pt x="0" y="199"/>
                </a:cubicBezTo>
                <a:lnTo>
                  <a:pt x="0" y="179"/>
                </a:lnTo>
                <a:lnTo>
                  <a:pt x="0" y="179"/>
                </a:lnTo>
                <a:cubicBezTo>
                  <a:pt x="0" y="170"/>
                  <a:pt x="7" y="164"/>
                  <a:pt x="15" y="164"/>
                </a:cubicBezTo>
                <a:lnTo>
                  <a:pt x="15" y="164"/>
                </a:lnTo>
                <a:cubicBezTo>
                  <a:pt x="23" y="164"/>
                  <a:pt x="31" y="170"/>
                  <a:pt x="31" y="179"/>
                </a:cubicBezTo>
                <a:lnTo>
                  <a:pt x="31" y="199"/>
                </a:lnTo>
                <a:lnTo>
                  <a:pt x="31" y="199"/>
                </a:lnTo>
                <a:cubicBezTo>
                  <a:pt x="31" y="208"/>
                  <a:pt x="23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7" y="296"/>
                  <a:pt x="0" y="289"/>
                  <a:pt x="0" y="280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1"/>
                  <a:pt x="7" y="245"/>
                  <a:pt x="15" y="245"/>
                </a:cubicBezTo>
                <a:lnTo>
                  <a:pt x="15" y="245"/>
                </a:lnTo>
                <a:cubicBezTo>
                  <a:pt x="23" y="245"/>
                  <a:pt x="31" y="251"/>
                  <a:pt x="31" y="260"/>
                </a:cubicBezTo>
                <a:lnTo>
                  <a:pt x="31" y="280"/>
                </a:lnTo>
                <a:lnTo>
                  <a:pt x="31" y="280"/>
                </a:lnTo>
                <a:cubicBezTo>
                  <a:pt x="31" y="289"/>
                  <a:pt x="23" y="296"/>
                  <a:pt x="15" y="296"/>
                </a:cubicBezTo>
                <a:close/>
                <a:moveTo>
                  <a:pt x="15" y="378"/>
                </a:moveTo>
                <a:lnTo>
                  <a:pt x="15" y="378"/>
                </a:lnTo>
                <a:cubicBezTo>
                  <a:pt x="7" y="378"/>
                  <a:pt x="0" y="371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4"/>
                  <a:pt x="7" y="326"/>
                  <a:pt x="15" y="326"/>
                </a:cubicBezTo>
                <a:lnTo>
                  <a:pt x="15" y="326"/>
                </a:lnTo>
                <a:cubicBezTo>
                  <a:pt x="23" y="326"/>
                  <a:pt x="31" y="334"/>
                  <a:pt x="31" y="342"/>
                </a:cubicBezTo>
                <a:lnTo>
                  <a:pt x="31" y="362"/>
                </a:lnTo>
                <a:lnTo>
                  <a:pt x="31" y="362"/>
                </a:lnTo>
                <a:cubicBezTo>
                  <a:pt x="31" y="371"/>
                  <a:pt x="23" y="378"/>
                  <a:pt x="15" y="378"/>
                </a:cubicBezTo>
                <a:close/>
                <a:moveTo>
                  <a:pt x="15" y="459"/>
                </a:moveTo>
                <a:lnTo>
                  <a:pt x="15" y="459"/>
                </a:lnTo>
                <a:cubicBezTo>
                  <a:pt x="7" y="459"/>
                  <a:pt x="0" y="452"/>
                  <a:pt x="0" y="444"/>
                </a:cubicBezTo>
                <a:lnTo>
                  <a:pt x="0" y="423"/>
                </a:lnTo>
                <a:lnTo>
                  <a:pt x="0" y="423"/>
                </a:lnTo>
                <a:cubicBezTo>
                  <a:pt x="0" y="415"/>
                  <a:pt x="7" y="408"/>
                  <a:pt x="15" y="408"/>
                </a:cubicBezTo>
                <a:lnTo>
                  <a:pt x="15" y="408"/>
                </a:lnTo>
                <a:cubicBezTo>
                  <a:pt x="23" y="408"/>
                  <a:pt x="31" y="415"/>
                  <a:pt x="31" y="423"/>
                </a:cubicBezTo>
                <a:lnTo>
                  <a:pt x="31" y="444"/>
                </a:lnTo>
                <a:lnTo>
                  <a:pt x="31" y="444"/>
                </a:lnTo>
                <a:cubicBezTo>
                  <a:pt x="31" y="452"/>
                  <a:pt x="23" y="459"/>
                  <a:pt x="15" y="459"/>
                </a:cubicBezTo>
                <a:close/>
                <a:moveTo>
                  <a:pt x="15" y="540"/>
                </a:moveTo>
                <a:lnTo>
                  <a:pt x="15" y="540"/>
                </a:lnTo>
                <a:cubicBezTo>
                  <a:pt x="7" y="540"/>
                  <a:pt x="0" y="533"/>
                  <a:pt x="0" y="525"/>
                </a:cubicBezTo>
                <a:lnTo>
                  <a:pt x="0" y="505"/>
                </a:lnTo>
                <a:lnTo>
                  <a:pt x="0" y="505"/>
                </a:lnTo>
                <a:cubicBezTo>
                  <a:pt x="0" y="496"/>
                  <a:pt x="7" y="490"/>
                  <a:pt x="15" y="490"/>
                </a:cubicBezTo>
                <a:lnTo>
                  <a:pt x="15" y="490"/>
                </a:lnTo>
                <a:cubicBezTo>
                  <a:pt x="23" y="490"/>
                  <a:pt x="31" y="496"/>
                  <a:pt x="31" y="505"/>
                </a:cubicBezTo>
                <a:lnTo>
                  <a:pt x="31" y="525"/>
                </a:lnTo>
                <a:lnTo>
                  <a:pt x="31" y="525"/>
                </a:lnTo>
                <a:cubicBezTo>
                  <a:pt x="31" y="533"/>
                  <a:pt x="23" y="540"/>
                  <a:pt x="15" y="540"/>
                </a:cubicBezTo>
                <a:close/>
                <a:moveTo>
                  <a:pt x="15" y="622"/>
                </a:moveTo>
                <a:lnTo>
                  <a:pt x="15" y="622"/>
                </a:lnTo>
                <a:cubicBezTo>
                  <a:pt x="7" y="622"/>
                  <a:pt x="0" y="616"/>
                  <a:pt x="0" y="607"/>
                </a:cubicBezTo>
                <a:lnTo>
                  <a:pt x="0" y="586"/>
                </a:lnTo>
                <a:lnTo>
                  <a:pt x="0" y="586"/>
                </a:lnTo>
                <a:cubicBezTo>
                  <a:pt x="0" y="578"/>
                  <a:pt x="7" y="571"/>
                  <a:pt x="15" y="571"/>
                </a:cubicBezTo>
                <a:lnTo>
                  <a:pt x="15" y="571"/>
                </a:lnTo>
                <a:cubicBezTo>
                  <a:pt x="23" y="571"/>
                  <a:pt x="31" y="578"/>
                  <a:pt x="31" y="586"/>
                </a:cubicBezTo>
                <a:lnTo>
                  <a:pt x="31" y="607"/>
                </a:lnTo>
                <a:lnTo>
                  <a:pt x="31" y="607"/>
                </a:lnTo>
                <a:cubicBezTo>
                  <a:pt x="31" y="616"/>
                  <a:pt x="23" y="622"/>
                  <a:pt x="15" y="622"/>
                </a:cubicBezTo>
                <a:close/>
                <a:moveTo>
                  <a:pt x="15" y="704"/>
                </a:moveTo>
                <a:lnTo>
                  <a:pt x="15" y="704"/>
                </a:lnTo>
                <a:cubicBezTo>
                  <a:pt x="7" y="704"/>
                  <a:pt x="0" y="697"/>
                  <a:pt x="0" y="688"/>
                </a:cubicBezTo>
                <a:lnTo>
                  <a:pt x="0" y="668"/>
                </a:lnTo>
                <a:lnTo>
                  <a:pt x="0" y="668"/>
                </a:lnTo>
                <a:cubicBezTo>
                  <a:pt x="0" y="659"/>
                  <a:pt x="7" y="653"/>
                  <a:pt x="15" y="653"/>
                </a:cubicBezTo>
                <a:lnTo>
                  <a:pt x="15" y="653"/>
                </a:lnTo>
                <a:cubicBezTo>
                  <a:pt x="23" y="653"/>
                  <a:pt x="31" y="659"/>
                  <a:pt x="31" y="668"/>
                </a:cubicBezTo>
                <a:lnTo>
                  <a:pt x="31" y="688"/>
                </a:lnTo>
                <a:lnTo>
                  <a:pt x="31" y="688"/>
                </a:lnTo>
                <a:cubicBezTo>
                  <a:pt x="31" y="697"/>
                  <a:pt x="23" y="704"/>
                  <a:pt x="15" y="704"/>
                </a:cubicBezTo>
                <a:close/>
                <a:moveTo>
                  <a:pt x="15" y="785"/>
                </a:moveTo>
                <a:lnTo>
                  <a:pt x="15" y="785"/>
                </a:lnTo>
                <a:cubicBezTo>
                  <a:pt x="7" y="785"/>
                  <a:pt x="0" y="778"/>
                  <a:pt x="0" y="770"/>
                </a:cubicBezTo>
                <a:lnTo>
                  <a:pt x="0" y="749"/>
                </a:lnTo>
                <a:lnTo>
                  <a:pt x="0" y="749"/>
                </a:lnTo>
                <a:cubicBezTo>
                  <a:pt x="0" y="741"/>
                  <a:pt x="7" y="734"/>
                  <a:pt x="15" y="734"/>
                </a:cubicBezTo>
                <a:lnTo>
                  <a:pt x="15" y="734"/>
                </a:lnTo>
                <a:cubicBezTo>
                  <a:pt x="23" y="734"/>
                  <a:pt x="31" y="741"/>
                  <a:pt x="31" y="749"/>
                </a:cubicBezTo>
                <a:lnTo>
                  <a:pt x="31" y="770"/>
                </a:lnTo>
                <a:lnTo>
                  <a:pt x="31" y="770"/>
                </a:lnTo>
                <a:cubicBezTo>
                  <a:pt x="31" y="778"/>
                  <a:pt x="23" y="785"/>
                  <a:pt x="15" y="785"/>
                </a:cubicBezTo>
                <a:close/>
                <a:moveTo>
                  <a:pt x="15" y="867"/>
                </a:moveTo>
                <a:lnTo>
                  <a:pt x="15" y="867"/>
                </a:lnTo>
                <a:cubicBezTo>
                  <a:pt x="7" y="867"/>
                  <a:pt x="0" y="860"/>
                  <a:pt x="0" y="852"/>
                </a:cubicBezTo>
                <a:lnTo>
                  <a:pt x="0" y="831"/>
                </a:lnTo>
                <a:lnTo>
                  <a:pt x="0" y="831"/>
                </a:lnTo>
                <a:cubicBezTo>
                  <a:pt x="0" y="823"/>
                  <a:pt x="7" y="815"/>
                  <a:pt x="15" y="815"/>
                </a:cubicBezTo>
                <a:lnTo>
                  <a:pt x="15" y="815"/>
                </a:lnTo>
                <a:cubicBezTo>
                  <a:pt x="23" y="815"/>
                  <a:pt x="31" y="823"/>
                  <a:pt x="31" y="831"/>
                </a:cubicBezTo>
                <a:lnTo>
                  <a:pt x="31" y="852"/>
                </a:lnTo>
                <a:lnTo>
                  <a:pt x="31" y="852"/>
                </a:lnTo>
                <a:cubicBezTo>
                  <a:pt x="31" y="860"/>
                  <a:pt x="23" y="867"/>
                  <a:pt x="15" y="867"/>
                </a:cubicBezTo>
                <a:close/>
                <a:moveTo>
                  <a:pt x="15" y="948"/>
                </a:moveTo>
                <a:lnTo>
                  <a:pt x="15" y="948"/>
                </a:lnTo>
                <a:cubicBezTo>
                  <a:pt x="7" y="948"/>
                  <a:pt x="0" y="941"/>
                  <a:pt x="0" y="933"/>
                </a:cubicBezTo>
                <a:lnTo>
                  <a:pt x="0" y="913"/>
                </a:lnTo>
                <a:lnTo>
                  <a:pt x="0" y="913"/>
                </a:lnTo>
                <a:cubicBezTo>
                  <a:pt x="0" y="904"/>
                  <a:pt x="7" y="898"/>
                  <a:pt x="15" y="898"/>
                </a:cubicBezTo>
                <a:lnTo>
                  <a:pt x="15" y="898"/>
                </a:lnTo>
                <a:cubicBezTo>
                  <a:pt x="23" y="898"/>
                  <a:pt x="31" y="904"/>
                  <a:pt x="31" y="913"/>
                </a:cubicBezTo>
                <a:lnTo>
                  <a:pt x="31" y="933"/>
                </a:lnTo>
                <a:lnTo>
                  <a:pt x="31" y="933"/>
                </a:lnTo>
                <a:cubicBezTo>
                  <a:pt x="31" y="941"/>
                  <a:pt x="23" y="948"/>
                  <a:pt x="15" y="948"/>
                </a:cubicBezTo>
                <a:close/>
                <a:moveTo>
                  <a:pt x="15" y="1030"/>
                </a:moveTo>
                <a:lnTo>
                  <a:pt x="15" y="1030"/>
                </a:lnTo>
                <a:cubicBezTo>
                  <a:pt x="7" y="1030"/>
                  <a:pt x="0" y="1023"/>
                  <a:pt x="0" y="1014"/>
                </a:cubicBezTo>
                <a:lnTo>
                  <a:pt x="0" y="994"/>
                </a:lnTo>
                <a:lnTo>
                  <a:pt x="0" y="994"/>
                </a:lnTo>
                <a:cubicBezTo>
                  <a:pt x="0" y="986"/>
                  <a:pt x="7" y="979"/>
                  <a:pt x="15" y="979"/>
                </a:cubicBezTo>
                <a:lnTo>
                  <a:pt x="15" y="979"/>
                </a:lnTo>
                <a:cubicBezTo>
                  <a:pt x="23" y="979"/>
                  <a:pt x="31" y="986"/>
                  <a:pt x="31" y="994"/>
                </a:cubicBezTo>
                <a:lnTo>
                  <a:pt x="31" y="1014"/>
                </a:lnTo>
                <a:lnTo>
                  <a:pt x="31" y="1014"/>
                </a:lnTo>
                <a:cubicBezTo>
                  <a:pt x="31" y="1023"/>
                  <a:pt x="23" y="1030"/>
                  <a:pt x="15" y="1030"/>
                </a:cubicBezTo>
                <a:close/>
                <a:moveTo>
                  <a:pt x="15" y="1112"/>
                </a:moveTo>
                <a:lnTo>
                  <a:pt x="15" y="1112"/>
                </a:lnTo>
                <a:cubicBezTo>
                  <a:pt x="7" y="1112"/>
                  <a:pt x="0" y="1105"/>
                  <a:pt x="0" y="1096"/>
                </a:cubicBezTo>
                <a:lnTo>
                  <a:pt x="0" y="1075"/>
                </a:lnTo>
                <a:lnTo>
                  <a:pt x="0" y="1075"/>
                </a:lnTo>
                <a:cubicBezTo>
                  <a:pt x="0" y="1067"/>
                  <a:pt x="7" y="1060"/>
                  <a:pt x="15" y="1060"/>
                </a:cubicBezTo>
                <a:lnTo>
                  <a:pt x="15" y="1060"/>
                </a:lnTo>
                <a:cubicBezTo>
                  <a:pt x="23" y="1060"/>
                  <a:pt x="31" y="1067"/>
                  <a:pt x="31" y="1075"/>
                </a:cubicBezTo>
                <a:lnTo>
                  <a:pt x="31" y="1096"/>
                </a:lnTo>
                <a:lnTo>
                  <a:pt x="31" y="1096"/>
                </a:lnTo>
                <a:cubicBezTo>
                  <a:pt x="31" y="1105"/>
                  <a:pt x="23" y="1112"/>
                  <a:pt x="15" y="1112"/>
                </a:cubicBezTo>
                <a:close/>
                <a:moveTo>
                  <a:pt x="15" y="1193"/>
                </a:moveTo>
                <a:lnTo>
                  <a:pt x="15" y="1193"/>
                </a:lnTo>
                <a:cubicBezTo>
                  <a:pt x="7" y="1193"/>
                  <a:pt x="0" y="1186"/>
                  <a:pt x="0" y="1177"/>
                </a:cubicBezTo>
                <a:lnTo>
                  <a:pt x="0" y="1157"/>
                </a:lnTo>
                <a:lnTo>
                  <a:pt x="0" y="1157"/>
                </a:lnTo>
                <a:cubicBezTo>
                  <a:pt x="0" y="1149"/>
                  <a:pt x="7" y="1142"/>
                  <a:pt x="15" y="1142"/>
                </a:cubicBezTo>
                <a:lnTo>
                  <a:pt x="15" y="1142"/>
                </a:lnTo>
                <a:cubicBezTo>
                  <a:pt x="23" y="1142"/>
                  <a:pt x="31" y="1149"/>
                  <a:pt x="31" y="1157"/>
                </a:cubicBezTo>
                <a:lnTo>
                  <a:pt x="31" y="1177"/>
                </a:lnTo>
                <a:lnTo>
                  <a:pt x="31" y="1177"/>
                </a:lnTo>
                <a:cubicBezTo>
                  <a:pt x="31" y="1186"/>
                  <a:pt x="23" y="1193"/>
                  <a:pt x="15" y="1193"/>
                </a:cubicBezTo>
                <a:close/>
                <a:moveTo>
                  <a:pt x="15" y="1274"/>
                </a:moveTo>
                <a:lnTo>
                  <a:pt x="15" y="1274"/>
                </a:lnTo>
                <a:cubicBezTo>
                  <a:pt x="7" y="1274"/>
                  <a:pt x="0" y="1267"/>
                  <a:pt x="0" y="1259"/>
                </a:cubicBezTo>
                <a:lnTo>
                  <a:pt x="0" y="1239"/>
                </a:lnTo>
                <a:lnTo>
                  <a:pt x="0" y="1239"/>
                </a:lnTo>
                <a:cubicBezTo>
                  <a:pt x="0" y="1230"/>
                  <a:pt x="7" y="1223"/>
                  <a:pt x="15" y="1223"/>
                </a:cubicBezTo>
                <a:lnTo>
                  <a:pt x="15" y="1223"/>
                </a:lnTo>
                <a:cubicBezTo>
                  <a:pt x="23" y="1223"/>
                  <a:pt x="31" y="1230"/>
                  <a:pt x="31" y="1239"/>
                </a:cubicBezTo>
                <a:lnTo>
                  <a:pt x="31" y="1259"/>
                </a:lnTo>
                <a:lnTo>
                  <a:pt x="31" y="1259"/>
                </a:lnTo>
                <a:cubicBezTo>
                  <a:pt x="31" y="1267"/>
                  <a:pt x="23" y="1274"/>
                  <a:pt x="15" y="1274"/>
                </a:cubicBezTo>
                <a:close/>
                <a:moveTo>
                  <a:pt x="15" y="1356"/>
                </a:moveTo>
                <a:lnTo>
                  <a:pt x="15" y="1356"/>
                </a:lnTo>
                <a:cubicBezTo>
                  <a:pt x="7" y="1356"/>
                  <a:pt x="0" y="1349"/>
                  <a:pt x="0" y="1341"/>
                </a:cubicBezTo>
                <a:lnTo>
                  <a:pt x="0" y="1320"/>
                </a:lnTo>
                <a:lnTo>
                  <a:pt x="0" y="1320"/>
                </a:lnTo>
                <a:cubicBezTo>
                  <a:pt x="0" y="1312"/>
                  <a:pt x="7" y="1305"/>
                  <a:pt x="15" y="1305"/>
                </a:cubicBezTo>
                <a:lnTo>
                  <a:pt x="15" y="1305"/>
                </a:lnTo>
                <a:cubicBezTo>
                  <a:pt x="23" y="1305"/>
                  <a:pt x="31" y="1312"/>
                  <a:pt x="31" y="1320"/>
                </a:cubicBezTo>
                <a:lnTo>
                  <a:pt x="31" y="1341"/>
                </a:lnTo>
                <a:lnTo>
                  <a:pt x="31" y="1341"/>
                </a:lnTo>
                <a:cubicBezTo>
                  <a:pt x="31" y="1349"/>
                  <a:pt x="23" y="1356"/>
                  <a:pt x="15" y="1356"/>
                </a:cubicBezTo>
                <a:close/>
                <a:moveTo>
                  <a:pt x="15" y="1438"/>
                </a:moveTo>
                <a:lnTo>
                  <a:pt x="15" y="1438"/>
                </a:lnTo>
                <a:cubicBezTo>
                  <a:pt x="7" y="1438"/>
                  <a:pt x="0" y="1431"/>
                  <a:pt x="0" y="1422"/>
                </a:cubicBezTo>
                <a:lnTo>
                  <a:pt x="0" y="1402"/>
                </a:lnTo>
                <a:lnTo>
                  <a:pt x="0" y="1402"/>
                </a:lnTo>
                <a:cubicBezTo>
                  <a:pt x="0" y="1393"/>
                  <a:pt x="7" y="1387"/>
                  <a:pt x="15" y="1387"/>
                </a:cubicBezTo>
                <a:lnTo>
                  <a:pt x="15" y="1387"/>
                </a:lnTo>
                <a:cubicBezTo>
                  <a:pt x="23" y="1387"/>
                  <a:pt x="31" y="1393"/>
                  <a:pt x="31" y="1402"/>
                </a:cubicBezTo>
                <a:lnTo>
                  <a:pt x="31" y="1422"/>
                </a:lnTo>
                <a:lnTo>
                  <a:pt x="31" y="1422"/>
                </a:lnTo>
                <a:cubicBezTo>
                  <a:pt x="31" y="1431"/>
                  <a:pt x="23" y="1438"/>
                  <a:pt x="15" y="1438"/>
                </a:cubicBezTo>
                <a:close/>
                <a:moveTo>
                  <a:pt x="15" y="1519"/>
                </a:moveTo>
                <a:lnTo>
                  <a:pt x="15" y="1519"/>
                </a:lnTo>
                <a:cubicBezTo>
                  <a:pt x="7" y="1519"/>
                  <a:pt x="0" y="1512"/>
                  <a:pt x="0" y="1503"/>
                </a:cubicBezTo>
                <a:lnTo>
                  <a:pt x="0" y="1483"/>
                </a:lnTo>
                <a:lnTo>
                  <a:pt x="0" y="1483"/>
                </a:lnTo>
                <a:cubicBezTo>
                  <a:pt x="0" y="1475"/>
                  <a:pt x="7" y="1468"/>
                  <a:pt x="15" y="1468"/>
                </a:cubicBezTo>
                <a:lnTo>
                  <a:pt x="15" y="1468"/>
                </a:lnTo>
                <a:cubicBezTo>
                  <a:pt x="23" y="1468"/>
                  <a:pt x="31" y="1475"/>
                  <a:pt x="31" y="1483"/>
                </a:cubicBezTo>
                <a:lnTo>
                  <a:pt x="31" y="1503"/>
                </a:lnTo>
                <a:lnTo>
                  <a:pt x="31" y="1503"/>
                </a:lnTo>
                <a:cubicBezTo>
                  <a:pt x="31" y="1512"/>
                  <a:pt x="23" y="1519"/>
                  <a:pt x="15" y="1519"/>
                </a:cubicBezTo>
                <a:close/>
                <a:moveTo>
                  <a:pt x="15" y="1601"/>
                </a:moveTo>
                <a:lnTo>
                  <a:pt x="15" y="1601"/>
                </a:lnTo>
                <a:cubicBezTo>
                  <a:pt x="7" y="1601"/>
                  <a:pt x="0" y="1594"/>
                  <a:pt x="0" y="1585"/>
                </a:cubicBezTo>
                <a:lnTo>
                  <a:pt x="0" y="1565"/>
                </a:lnTo>
                <a:lnTo>
                  <a:pt x="0" y="1565"/>
                </a:lnTo>
                <a:cubicBezTo>
                  <a:pt x="0" y="1557"/>
                  <a:pt x="7" y="1549"/>
                  <a:pt x="15" y="1549"/>
                </a:cubicBezTo>
                <a:lnTo>
                  <a:pt x="15" y="1549"/>
                </a:lnTo>
                <a:cubicBezTo>
                  <a:pt x="23" y="1549"/>
                  <a:pt x="31" y="1557"/>
                  <a:pt x="31" y="1565"/>
                </a:cubicBezTo>
                <a:lnTo>
                  <a:pt x="31" y="1585"/>
                </a:lnTo>
                <a:lnTo>
                  <a:pt x="31" y="1585"/>
                </a:lnTo>
                <a:cubicBezTo>
                  <a:pt x="31" y="1594"/>
                  <a:pt x="23" y="1601"/>
                  <a:pt x="15" y="1601"/>
                </a:cubicBezTo>
                <a:close/>
                <a:moveTo>
                  <a:pt x="15" y="1682"/>
                </a:moveTo>
                <a:lnTo>
                  <a:pt x="15" y="1682"/>
                </a:lnTo>
                <a:cubicBezTo>
                  <a:pt x="7" y="1682"/>
                  <a:pt x="0" y="1675"/>
                  <a:pt x="0" y="1667"/>
                </a:cubicBezTo>
                <a:lnTo>
                  <a:pt x="0" y="1647"/>
                </a:lnTo>
                <a:lnTo>
                  <a:pt x="0" y="1647"/>
                </a:lnTo>
                <a:cubicBezTo>
                  <a:pt x="0" y="1638"/>
                  <a:pt x="7" y="1631"/>
                  <a:pt x="15" y="1631"/>
                </a:cubicBezTo>
                <a:lnTo>
                  <a:pt x="15" y="1631"/>
                </a:lnTo>
                <a:cubicBezTo>
                  <a:pt x="23" y="1631"/>
                  <a:pt x="31" y="1638"/>
                  <a:pt x="31" y="1647"/>
                </a:cubicBezTo>
                <a:lnTo>
                  <a:pt x="31" y="1667"/>
                </a:lnTo>
                <a:lnTo>
                  <a:pt x="31" y="1667"/>
                </a:lnTo>
                <a:cubicBezTo>
                  <a:pt x="31" y="1675"/>
                  <a:pt x="23" y="1682"/>
                  <a:pt x="15" y="1682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7" y="1763"/>
                  <a:pt x="0" y="1757"/>
                  <a:pt x="0" y="1748"/>
                </a:cubicBezTo>
                <a:lnTo>
                  <a:pt x="0" y="1728"/>
                </a:lnTo>
                <a:lnTo>
                  <a:pt x="0" y="1728"/>
                </a:lnTo>
                <a:cubicBezTo>
                  <a:pt x="0" y="1720"/>
                  <a:pt x="7" y="1713"/>
                  <a:pt x="15" y="1713"/>
                </a:cubicBezTo>
                <a:lnTo>
                  <a:pt x="15" y="1713"/>
                </a:lnTo>
                <a:cubicBezTo>
                  <a:pt x="23" y="1713"/>
                  <a:pt x="31" y="1720"/>
                  <a:pt x="31" y="1728"/>
                </a:cubicBezTo>
                <a:lnTo>
                  <a:pt x="31" y="1748"/>
                </a:lnTo>
                <a:lnTo>
                  <a:pt x="31" y="1748"/>
                </a:lnTo>
                <a:cubicBezTo>
                  <a:pt x="31" y="1757"/>
                  <a:pt x="23" y="1763"/>
                  <a:pt x="15" y="1763"/>
                </a:cubicBezTo>
                <a:close/>
                <a:moveTo>
                  <a:pt x="15" y="1840"/>
                </a:moveTo>
                <a:lnTo>
                  <a:pt x="15" y="1840"/>
                </a:lnTo>
                <a:cubicBezTo>
                  <a:pt x="7" y="1840"/>
                  <a:pt x="0" y="1833"/>
                  <a:pt x="0" y="1825"/>
                </a:cubicBezTo>
                <a:lnTo>
                  <a:pt x="0" y="1809"/>
                </a:lnTo>
                <a:lnTo>
                  <a:pt x="0" y="1809"/>
                </a:lnTo>
                <a:cubicBezTo>
                  <a:pt x="0" y="1801"/>
                  <a:pt x="7" y="1794"/>
                  <a:pt x="15" y="1794"/>
                </a:cubicBezTo>
                <a:lnTo>
                  <a:pt x="15" y="1794"/>
                </a:lnTo>
                <a:cubicBezTo>
                  <a:pt x="23" y="1794"/>
                  <a:pt x="31" y="1801"/>
                  <a:pt x="31" y="1809"/>
                </a:cubicBezTo>
                <a:lnTo>
                  <a:pt x="31" y="1825"/>
                </a:lnTo>
                <a:lnTo>
                  <a:pt x="31" y="1825"/>
                </a:lnTo>
                <a:cubicBezTo>
                  <a:pt x="31" y="1833"/>
                  <a:pt x="23" y="1840"/>
                  <a:pt x="15" y="18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2" name="Freeform 475">
            <a:extLst>
              <a:ext uri="{FF2B5EF4-FFF2-40B4-BE49-F238E27FC236}">
                <a16:creationId xmlns:a16="http://schemas.microsoft.com/office/drawing/2014/main" id="{5566BD6F-DCD1-0B47-B946-7E9F8AAD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400" y="3176296"/>
            <a:ext cx="19229" cy="1145419"/>
          </a:xfrm>
          <a:custGeom>
            <a:avLst/>
            <a:gdLst>
              <a:gd name="T0" fmla="*/ 0 w 32"/>
              <a:gd name="T1" fmla="*/ 15 h 1839"/>
              <a:gd name="T2" fmla="*/ 31 w 32"/>
              <a:gd name="T3" fmla="*/ 15 h 1839"/>
              <a:gd name="T4" fmla="*/ 15 w 32"/>
              <a:gd name="T5" fmla="*/ 132 h 1839"/>
              <a:gd name="T6" fmla="*/ 0 w 32"/>
              <a:gd name="T7" fmla="*/ 97 h 1839"/>
              <a:gd name="T8" fmla="*/ 31 w 32"/>
              <a:gd name="T9" fmla="*/ 117 h 1839"/>
              <a:gd name="T10" fmla="*/ 15 w 32"/>
              <a:gd name="T11" fmla="*/ 214 h 1839"/>
              <a:gd name="T12" fmla="*/ 15 w 32"/>
              <a:gd name="T13" fmla="*/ 163 h 1839"/>
              <a:gd name="T14" fmla="*/ 31 w 32"/>
              <a:gd name="T15" fmla="*/ 199 h 1839"/>
              <a:gd name="T16" fmla="*/ 0 w 32"/>
              <a:gd name="T17" fmla="*/ 281 h 1839"/>
              <a:gd name="T18" fmla="*/ 15 w 32"/>
              <a:gd name="T19" fmla="*/ 245 h 1839"/>
              <a:gd name="T20" fmla="*/ 15 w 32"/>
              <a:gd name="T21" fmla="*/ 296 h 1839"/>
              <a:gd name="T22" fmla="*/ 0 w 32"/>
              <a:gd name="T23" fmla="*/ 342 h 1839"/>
              <a:gd name="T24" fmla="*/ 31 w 32"/>
              <a:gd name="T25" fmla="*/ 342 h 1839"/>
              <a:gd name="T26" fmla="*/ 15 w 32"/>
              <a:gd name="T27" fmla="*/ 458 h 1839"/>
              <a:gd name="T28" fmla="*/ 0 w 32"/>
              <a:gd name="T29" fmla="*/ 422 h 1839"/>
              <a:gd name="T30" fmla="*/ 31 w 32"/>
              <a:gd name="T31" fmla="*/ 442 h 1839"/>
              <a:gd name="T32" fmla="*/ 15 w 32"/>
              <a:gd name="T33" fmla="*/ 539 h 1839"/>
              <a:gd name="T34" fmla="*/ 15 w 32"/>
              <a:gd name="T35" fmla="*/ 488 h 1839"/>
              <a:gd name="T36" fmla="*/ 31 w 32"/>
              <a:gd name="T37" fmla="*/ 524 h 1839"/>
              <a:gd name="T38" fmla="*/ 0 w 32"/>
              <a:gd name="T39" fmla="*/ 606 h 1839"/>
              <a:gd name="T40" fmla="*/ 15 w 32"/>
              <a:gd name="T41" fmla="*/ 570 h 1839"/>
              <a:gd name="T42" fmla="*/ 15 w 32"/>
              <a:gd name="T43" fmla="*/ 621 h 1839"/>
              <a:gd name="T44" fmla="*/ 0 w 32"/>
              <a:gd name="T45" fmla="*/ 666 h 1839"/>
              <a:gd name="T46" fmla="*/ 31 w 32"/>
              <a:gd name="T47" fmla="*/ 666 h 1839"/>
              <a:gd name="T48" fmla="*/ 15 w 32"/>
              <a:gd name="T49" fmla="*/ 784 h 1839"/>
              <a:gd name="T50" fmla="*/ 0 w 32"/>
              <a:gd name="T51" fmla="*/ 748 h 1839"/>
              <a:gd name="T52" fmla="*/ 31 w 32"/>
              <a:gd name="T53" fmla="*/ 769 h 1839"/>
              <a:gd name="T54" fmla="*/ 15 w 32"/>
              <a:gd name="T55" fmla="*/ 865 h 1839"/>
              <a:gd name="T56" fmla="*/ 15 w 32"/>
              <a:gd name="T57" fmla="*/ 815 h 1839"/>
              <a:gd name="T58" fmla="*/ 31 w 32"/>
              <a:gd name="T59" fmla="*/ 850 h 1839"/>
              <a:gd name="T60" fmla="*/ 0 w 32"/>
              <a:gd name="T61" fmla="*/ 931 h 1839"/>
              <a:gd name="T62" fmla="*/ 15 w 32"/>
              <a:gd name="T63" fmla="*/ 896 h 1839"/>
              <a:gd name="T64" fmla="*/ 15 w 32"/>
              <a:gd name="T65" fmla="*/ 947 h 1839"/>
              <a:gd name="T66" fmla="*/ 0 w 32"/>
              <a:gd name="T67" fmla="*/ 993 h 1839"/>
              <a:gd name="T68" fmla="*/ 31 w 32"/>
              <a:gd name="T69" fmla="*/ 993 h 1839"/>
              <a:gd name="T70" fmla="*/ 15 w 32"/>
              <a:gd name="T71" fmla="*/ 1110 h 1839"/>
              <a:gd name="T72" fmla="*/ 0 w 32"/>
              <a:gd name="T73" fmla="*/ 1074 h 1839"/>
              <a:gd name="T74" fmla="*/ 31 w 32"/>
              <a:gd name="T75" fmla="*/ 1095 h 1839"/>
              <a:gd name="T76" fmla="*/ 15 w 32"/>
              <a:gd name="T77" fmla="*/ 1191 h 1839"/>
              <a:gd name="T78" fmla="*/ 15 w 32"/>
              <a:gd name="T79" fmla="*/ 1141 h 1839"/>
              <a:gd name="T80" fmla="*/ 31 w 32"/>
              <a:gd name="T81" fmla="*/ 1176 h 1839"/>
              <a:gd name="T82" fmla="*/ 0 w 32"/>
              <a:gd name="T83" fmla="*/ 1258 h 1839"/>
              <a:gd name="T84" fmla="*/ 15 w 32"/>
              <a:gd name="T85" fmla="*/ 1222 h 1839"/>
              <a:gd name="T86" fmla="*/ 15 w 32"/>
              <a:gd name="T87" fmla="*/ 1273 h 1839"/>
              <a:gd name="T88" fmla="*/ 0 w 32"/>
              <a:gd name="T89" fmla="*/ 1319 h 1839"/>
              <a:gd name="T90" fmla="*/ 31 w 32"/>
              <a:gd name="T91" fmla="*/ 1319 h 1839"/>
              <a:gd name="T92" fmla="*/ 15 w 32"/>
              <a:gd name="T93" fmla="*/ 1436 h 1839"/>
              <a:gd name="T94" fmla="*/ 0 w 32"/>
              <a:gd name="T95" fmla="*/ 1400 h 1839"/>
              <a:gd name="T96" fmla="*/ 31 w 32"/>
              <a:gd name="T97" fmla="*/ 1421 h 1839"/>
              <a:gd name="T98" fmla="*/ 15 w 32"/>
              <a:gd name="T99" fmla="*/ 1518 h 1839"/>
              <a:gd name="T100" fmla="*/ 15 w 32"/>
              <a:gd name="T101" fmla="*/ 1467 h 1839"/>
              <a:gd name="T102" fmla="*/ 31 w 32"/>
              <a:gd name="T103" fmla="*/ 1503 h 1839"/>
              <a:gd name="T104" fmla="*/ 0 w 32"/>
              <a:gd name="T105" fmla="*/ 1584 h 1839"/>
              <a:gd name="T106" fmla="*/ 15 w 32"/>
              <a:gd name="T107" fmla="*/ 1549 h 1839"/>
              <a:gd name="T108" fmla="*/ 15 w 32"/>
              <a:gd name="T109" fmla="*/ 1599 h 1839"/>
              <a:gd name="T110" fmla="*/ 0 w 32"/>
              <a:gd name="T111" fmla="*/ 1645 h 1839"/>
              <a:gd name="T112" fmla="*/ 31 w 32"/>
              <a:gd name="T113" fmla="*/ 1645 h 1839"/>
              <a:gd name="T114" fmla="*/ 15 w 32"/>
              <a:gd name="T115" fmla="*/ 1763 h 1839"/>
              <a:gd name="T116" fmla="*/ 0 w 32"/>
              <a:gd name="T117" fmla="*/ 1727 h 1839"/>
              <a:gd name="T118" fmla="*/ 31 w 32"/>
              <a:gd name="T119" fmla="*/ 1747 h 1839"/>
              <a:gd name="T120" fmla="*/ 15 w 32"/>
              <a:gd name="T121" fmla="*/ 1838 h 1839"/>
              <a:gd name="T122" fmla="*/ 15 w 32"/>
              <a:gd name="T123" fmla="*/ 1793 h 1839"/>
              <a:gd name="T124" fmla="*/ 31 w 32"/>
              <a:gd name="T125" fmla="*/ 1823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" h="1839">
                <a:moveTo>
                  <a:pt x="15" y="51"/>
                </a:moveTo>
                <a:lnTo>
                  <a:pt x="15" y="51"/>
                </a:lnTo>
                <a:cubicBezTo>
                  <a:pt x="7" y="51"/>
                  <a:pt x="0" y="45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7" y="0"/>
                  <a:pt x="15" y="0"/>
                </a:cubicBezTo>
                <a:lnTo>
                  <a:pt x="15" y="0"/>
                </a:lnTo>
                <a:cubicBezTo>
                  <a:pt x="24" y="0"/>
                  <a:pt x="31" y="7"/>
                  <a:pt x="31" y="15"/>
                </a:cubicBezTo>
                <a:lnTo>
                  <a:pt x="31" y="36"/>
                </a:lnTo>
                <a:lnTo>
                  <a:pt x="31" y="36"/>
                </a:lnTo>
                <a:cubicBezTo>
                  <a:pt x="31" y="45"/>
                  <a:pt x="24" y="51"/>
                  <a:pt x="15" y="51"/>
                </a:cubicBezTo>
                <a:close/>
                <a:moveTo>
                  <a:pt x="15" y="132"/>
                </a:moveTo>
                <a:lnTo>
                  <a:pt x="15" y="132"/>
                </a:lnTo>
                <a:cubicBezTo>
                  <a:pt x="7" y="132"/>
                  <a:pt x="0" y="126"/>
                  <a:pt x="0" y="117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8"/>
                  <a:pt x="7" y="82"/>
                  <a:pt x="15" y="82"/>
                </a:cubicBezTo>
                <a:lnTo>
                  <a:pt x="15" y="82"/>
                </a:lnTo>
                <a:cubicBezTo>
                  <a:pt x="24" y="82"/>
                  <a:pt x="31" y="88"/>
                  <a:pt x="31" y="97"/>
                </a:cubicBezTo>
                <a:lnTo>
                  <a:pt x="31" y="117"/>
                </a:lnTo>
                <a:lnTo>
                  <a:pt x="31" y="117"/>
                </a:lnTo>
                <a:cubicBezTo>
                  <a:pt x="31" y="126"/>
                  <a:pt x="24" y="132"/>
                  <a:pt x="15" y="132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7" y="214"/>
                  <a:pt x="0" y="207"/>
                  <a:pt x="0" y="199"/>
                </a:cubicBezTo>
                <a:lnTo>
                  <a:pt x="0" y="178"/>
                </a:lnTo>
                <a:lnTo>
                  <a:pt x="0" y="178"/>
                </a:lnTo>
                <a:cubicBezTo>
                  <a:pt x="0" y="170"/>
                  <a:pt x="7" y="163"/>
                  <a:pt x="15" y="163"/>
                </a:cubicBezTo>
                <a:lnTo>
                  <a:pt x="15" y="163"/>
                </a:lnTo>
                <a:cubicBezTo>
                  <a:pt x="24" y="163"/>
                  <a:pt x="31" y="170"/>
                  <a:pt x="31" y="178"/>
                </a:cubicBezTo>
                <a:lnTo>
                  <a:pt x="31" y="199"/>
                </a:lnTo>
                <a:lnTo>
                  <a:pt x="31" y="199"/>
                </a:lnTo>
                <a:cubicBezTo>
                  <a:pt x="31" y="207"/>
                  <a:pt x="24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7" y="296"/>
                  <a:pt x="0" y="289"/>
                  <a:pt x="0" y="281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2"/>
                  <a:pt x="7" y="245"/>
                  <a:pt x="15" y="245"/>
                </a:cubicBezTo>
                <a:lnTo>
                  <a:pt x="15" y="245"/>
                </a:lnTo>
                <a:cubicBezTo>
                  <a:pt x="24" y="245"/>
                  <a:pt x="31" y="252"/>
                  <a:pt x="31" y="260"/>
                </a:cubicBezTo>
                <a:lnTo>
                  <a:pt x="31" y="281"/>
                </a:lnTo>
                <a:lnTo>
                  <a:pt x="31" y="281"/>
                </a:lnTo>
                <a:cubicBezTo>
                  <a:pt x="31" y="289"/>
                  <a:pt x="24" y="296"/>
                  <a:pt x="15" y="296"/>
                </a:cubicBezTo>
                <a:close/>
                <a:moveTo>
                  <a:pt x="15" y="377"/>
                </a:moveTo>
                <a:lnTo>
                  <a:pt x="15" y="377"/>
                </a:lnTo>
                <a:cubicBezTo>
                  <a:pt x="7" y="377"/>
                  <a:pt x="0" y="370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3"/>
                  <a:pt x="7" y="326"/>
                  <a:pt x="15" y="326"/>
                </a:cubicBezTo>
                <a:lnTo>
                  <a:pt x="15" y="326"/>
                </a:lnTo>
                <a:cubicBezTo>
                  <a:pt x="24" y="326"/>
                  <a:pt x="31" y="333"/>
                  <a:pt x="31" y="342"/>
                </a:cubicBezTo>
                <a:lnTo>
                  <a:pt x="31" y="362"/>
                </a:lnTo>
                <a:lnTo>
                  <a:pt x="31" y="362"/>
                </a:lnTo>
                <a:cubicBezTo>
                  <a:pt x="31" y="370"/>
                  <a:pt x="24" y="377"/>
                  <a:pt x="15" y="377"/>
                </a:cubicBezTo>
                <a:close/>
                <a:moveTo>
                  <a:pt x="15" y="458"/>
                </a:moveTo>
                <a:lnTo>
                  <a:pt x="15" y="458"/>
                </a:lnTo>
                <a:cubicBezTo>
                  <a:pt x="7" y="458"/>
                  <a:pt x="0" y="451"/>
                  <a:pt x="0" y="442"/>
                </a:cubicBezTo>
                <a:lnTo>
                  <a:pt x="0" y="422"/>
                </a:lnTo>
                <a:lnTo>
                  <a:pt x="0" y="422"/>
                </a:lnTo>
                <a:cubicBezTo>
                  <a:pt x="0" y="413"/>
                  <a:pt x="7" y="407"/>
                  <a:pt x="15" y="407"/>
                </a:cubicBezTo>
                <a:lnTo>
                  <a:pt x="15" y="407"/>
                </a:lnTo>
                <a:cubicBezTo>
                  <a:pt x="24" y="407"/>
                  <a:pt x="31" y="413"/>
                  <a:pt x="31" y="422"/>
                </a:cubicBezTo>
                <a:lnTo>
                  <a:pt x="31" y="442"/>
                </a:lnTo>
                <a:lnTo>
                  <a:pt x="31" y="442"/>
                </a:lnTo>
                <a:cubicBezTo>
                  <a:pt x="31" y="451"/>
                  <a:pt x="24" y="458"/>
                  <a:pt x="15" y="458"/>
                </a:cubicBezTo>
                <a:close/>
                <a:moveTo>
                  <a:pt x="15" y="539"/>
                </a:moveTo>
                <a:lnTo>
                  <a:pt x="15" y="539"/>
                </a:lnTo>
                <a:cubicBezTo>
                  <a:pt x="7" y="539"/>
                  <a:pt x="0" y="533"/>
                  <a:pt x="0" y="524"/>
                </a:cubicBezTo>
                <a:lnTo>
                  <a:pt x="0" y="503"/>
                </a:lnTo>
                <a:lnTo>
                  <a:pt x="0" y="503"/>
                </a:lnTo>
                <a:cubicBezTo>
                  <a:pt x="0" y="495"/>
                  <a:pt x="7" y="488"/>
                  <a:pt x="15" y="488"/>
                </a:cubicBezTo>
                <a:lnTo>
                  <a:pt x="15" y="488"/>
                </a:lnTo>
                <a:cubicBezTo>
                  <a:pt x="24" y="488"/>
                  <a:pt x="31" y="495"/>
                  <a:pt x="31" y="503"/>
                </a:cubicBezTo>
                <a:lnTo>
                  <a:pt x="31" y="524"/>
                </a:lnTo>
                <a:lnTo>
                  <a:pt x="31" y="524"/>
                </a:lnTo>
                <a:cubicBezTo>
                  <a:pt x="31" y="533"/>
                  <a:pt x="24" y="539"/>
                  <a:pt x="15" y="539"/>
                </a:cubicBezTo>
                <a:close/>
                <a:moveTo>
                  <a:pt x="15" y="621"/>
                </a:moveTo>
                <a:lnTo>
                  <a:pt x="15" y="621"/>
                </a:lnTo>
                <a:cubicBezTo>
                  <a:pt x="7" y="621"/>
                  <a:pt x="0" y="614"/>
                  <a:pt x="0" y="606"/>
                </a:cubicBezTo>
                <a:lnTo>
                  <a:pt x="0" y="585"/>
                </a:lnTo>
                <a:lnTo>
                  <a:pt x="0" y="585"/>
                </a:lnTo>
                <a:cubicBezTo>
                  <a:pt x="0" y="577"/>
                  <a:pt x="7" y="570"/>
                  <a:pt x="15" y="570"/>
                </a:cubicBezTo>
                <a:lnTo>
                  <a:pt x="15" y="570"/>
                </a:lnTo>
                <a:cubicBezTo>
                  <a:pt x="24" y="570"/>
                  <a:pt x="31" y="577"/>
                  <a:pt x="31" y="585"/>
                </a:cubicBezTo>
                <a:lnTo>
                  <a:pt x="31" y="606"/>
                </a:lnTo>
                <a:lnTo>
                  <a:pt x="31" y="606"/>
                </a:lnTo>
                <a:cubicBezTo>
                  <a:pt x="31" y="614"/>
                  <a:pt x="24" y="621"/>
                  <a:pt x="15" y="621"/>
                </a:cubicBezTo>
                <a:close/>
                <a:moveTo>
                  <a:pt x="15" y="702"/>
                </a:moveTo>
                <a:lnTo>
                  <a:pt x="15" y="702"/>
                </a:lnTo>
                <a:cubicBezTo>
                  <a:pt x="7" y="702"/>
                  <a:pt x="0" y="695"/>
                  <a:pt x="0" y="687"/>
                </a:cubicBezTo>
                <a:lnTo>
                  <a:pt x="0" y="666"/>
                </a:lnTo>
                <a:lnTo>
                  <a:pt x="0" y="666"/>
                </a:lnTo>
                <a:cubicBezTo>
                  <a:pt x="0" y="658"/>
                  <a:pt x="7" y="651"/>
                  <a:pt x="15" y="651"/>
                </a:cubicBezTo>
                <a:lnTo>
                  <a:pt x="15" y="651"/>
                </a:lnTo>
                <a:cubicBezTo>
                  <a:pt x="24" y="651"/>
                  <a:pt x="31" y="658"/>
                  <a:pt x="31" y="666"/>
                </a:cubicBezTo>
                <a:lnTo>
                  <a:pt x="31" y="687"/>
                </a:lnTo>
                <a:lnTo>
                  <a:pt x="31" y="687"/>
                </a:lnTo>
                <a:cubicBezTo>
                  <a:pt x="31" y="695"/>
                  <a:pt x="24" y="702"/>
                  <a:pt x="15" y="702"/>
                </a:cubicBezTo>
                <a:close/>
                <a:moveTo>
                  <a:pt x="15" y="784"/>
                </a:moveTo>
                <a:lnTo>
                  <a:pt x="15" y="784"/>
                </a:lnTo>
                <a:cubicBezTo>
                  <a:pt x="7" y="784"/>
                  <a:pt x="0" y="777"/>
                  <a:pt x="0" y="769"/>
                </a:cubicBezTo>
                <a:lnTo>
                  <a:pt x="0" y="748"/>
                </a:lnTo>
                <a:lnTo>
                  <a:pt x="0" y="748"/>
                </a:lnTo>
                <a:cubicBezTo>
                  <a:pt x="0" y="740"/>
                  <a:pt x="7" y="733"/>
                  <a:pt x="15" y="733"/>
                </a:cubicBezTo>
                <a:lnTo>
                  <a:pt x="15" y="733"/>
                </a:lnTo>
                <a:cubicBezTo>
                  <a:pt x="24" y="733"/>
                  <a:pt x="31" y="740"/>
                  <a:pt x="31" y="748"/>
                </a:cubicBezTo>
                <a:lnTo>
                  <a:pt x="31" y="769"/>
                </a:lnTo>
                <a:lnTo>
                  <a:pt x="31" y="769"/>
                </a:lnTo>
                <a:cubicBezTo>
                  <a:pt x="31" y="777"/>
                  <a:pt x="24" y="784"/>
                  <a:pt x="15" y="784"/>
                </a:cubicBezTo>
                <a:close/>
                <a:moveTo>
                  <a:pt x="15" y="865"/>
                </a:moveTo>
                <a:lnTo>
                  <a:pt x="15" y="865"/>
                </a:lnTo>
                <a:cubicBezTo>
                  <a:pt x="7" y="865"/>
                  <a:pt x="0" y="859"/>
                  <a:pt x="0" y="850"/>
                </a:cubicBezTo>
                <a:lnTo>
                  <a:pt x="0" y="830"/>
                </a:lnTo>
                <a:lnTo>
                  <a:pt x="0" y="830"/>
                </a:lnTo>
                <a:cubicBezTo>
                  <a:pt x="0" y="821"/>
                  <a:pt x="7" y="815"/>
                  <a:pt x="15" y="815"/>
                </a:cubicBezTo>
                <a:lnTo>
                  <a:pt x="15" y="815"/>
                </a:lnTo>
                <a:cubicBezTo>
                  <a:pt x="24" y="815"/>
                  <a:pt x="31" y="821"/>
                  <a:pt x="31" y="830"/>
                </a:cubicBezTo>
                <a:lnTo>
                  <a:pt x="31" y="850"/>
                </a:lnTo>
                <a:lnTo>
                  <a:pt x="31" y="850"/>
                </a:lnTo>
                <a:cubicBezTo>
                  <a:pt x="31" y="859"/>
                  <a:pt x="24" y="865"/>
                  <a:pt x="15" y="865"/>
                </a:cubicBezTo>
                <a:close/>
                <a:moveTo>
                  <a:pt x="15" y="947"/>
                </a:moveTo>
                <a:lnTo>
                  <a:pt x="15" y="947"/>
                </a:lnTo>
                <a:cubicBezTo>
                  <a:pt x="7" y="947"/>
                  <a:pt x="0" y="940"/>
                  <a:pt x="0" y="931"/>
                </a:cubicBezTo>
                <a:lnTo>
                  <a:pt x="0" y="911"/>
                </a:lnTo>
                <a:lnTo>
                  <a:pt x="0" y="911"/>
                </a:lnTo>
                <a:cubicBezTo>
                  <a:pt x="0" y="903"/>
                  <a:pt x="7" y="896"/>
                  <a:pt x="15" y="896"/>
                </a:cubicBezTo>
                <a:lnTo>
                  <a:pt x="15" y="896"/>
                </a:lnTo>
                <a:cubicBezTo>
                  <a:pt x="24" y="896"/>
                  <a:pt x="31" y="903"/>
                  <a:pt x="31" y="911"/>
                </a:cubicBezTo>
                <a:lnTo>
                  <a:pt x="31" y="931"/>
                </a:lnTo>
                <a:lnTo>
                  <a:pt x="31" y="931"/>
                </a:lnTo>
                <a:cubicBezTo>
                  <a:pt x="31" y="940"/>
                  <a:pt x="24" y="947"/>
                  <a:pt x="15" y="947"/>
                </a:cubicBezTo>
                <a:close/>
                <a:moveTo>
                  <a:pt x="15" y="1029"/>
                </a:moveTo>
                <a:lnTo>
                  <a:pt x="15" y="1029"/>
                </a:lnTo>
                <a:cubicBezTo>
                  <a:pt x="7" y="1029"/>
                  <a:pt x="0" y="1022"/>
                  <a:pt x="0" y="1013"/>
                </a:cubicBezTo>
                <a:lnTo>
                  <a:pt x="0" y="993"/>
                </a:lnTo>
                <a:lnTo>
                  <a:pt x="0" y="993"/>
                </a:lnTo>
                <a:cubicBezTo>
                  <a:pt x="0" y="985"/>
                  <a:pt x="7" y="977"/>
                  <a:pt x="15" y="977"/>
                </a:cubicBezTo>
                <a:lnTo>
                  <a:pt x="15" y="977"/>
                </a:lnTo>
                <a:cubicBezTo>
                  <a:pt x="24" y="977"/>
                  <a:pt x="31" y="985"/>
                  <a:pt x="31" y="993"/>
                </a:cubicBezTo>
                <a:lnTo>
                  <a:pt x="31" y="1013"/>
                </a:lnTo>
                <a:lnTo>
                  <a:pt x="31" y="1013"/>
                </a:lnTo>
                <a:cubicBezTo>
                  <a:pt x="31" y="1022"/>
                  <a:pt x="24" y="1029"/>
                  <a:pt x="15" y="1029"/>
                </a:cubicBezTo>
                <a:close/>
                <a:moveTo>
                  <a:pt x="15" y="1110"/>
                </a:moveTo>
                <a:lnTo>
                  <a:pt x="15" y="1110"/>
                </a:lnTo>
                <a:cubicBezTo>
                  <a:pt x="7" y="1110"/>
                  <a:pt x="0" y="1103"/>
                  <a:pt x="0" y="1095"/>
                </a:cubicBezTo>
                <a:lnTo>
                  <a:pt x="0" y="1074"/>
                </a:lnTo>
                <a:lnTo>
                  <a:pt x="0" y="1074"/>
                </a:lnTo>
                <a:cubicBezTo>
                  <a:pt x="0" y="1066"/>
                  <a:pt x="7" y="1059"/>
                  <a:pt x="15" y="1059"/>
                </a:cubicBezTo>
                <a:lnTo>
                  <a:pt x="15" y="1059"/>
                </a:lnTo>
                <a:cubicBezTo>
                  <a:pt x="24" y="1059"/>
                  <a:pt x="31" y="1066"/>
                  <a:pt x="31" y="1074"/>
                </a:cubicBezTo>
                <a:lnTo>
                  <a:pt x="31" y="1095"/>
                </a:lnTo>
                <a:lnTo>
                  <a:pt x="31" y="1095"/>
                </a:lnTo>
                <a:cubicBezTo>
                  <a:pt x="31" y="1103"/>
                  <a:pt x="24" y="1110"/>
                  <a:pt x="15" y="1110"/>
                </a:cubicBezTo>
                <a:close/>
                <a:moveTo>
                  <a:pt x="15" y="1191"/>
                </a:moveTo>
                <a:lnTo>
                  <a:pt x="15" y="1191"/>
                </a:lnTo>
                <a:cubicBezTo>
                  <a:pt x="7" y="1191"/>
                  <a:pt x="0" y="1185"/>
                  <a:pt x="0" y="1176"/>
                </a:cubicBezTo>
                <a:lnTo>
                  <a:pt x="0" y="1156"/>
                </a:lnTo>
                <a:lnTo>
                  <a:pt x="0" y="1156"/>
                </a:lnTo>
                <a:cubicBezTo>
                  <a:pt x="0" y="1147"/>
                  <a:pt x="7" y="1141"/>
                  <a:pt x="15" y="1141"/>
                </a:cubicBezTo>
                <a:lnTo>
                  <a:pt x="15" y="1141"/>
                </a:lnTo>
                <a:cubicBezTo>
                  <a:pt x="24" y="1141"/>
                  <a:pt x="31" y="1147"/>
                  <a:pt x="31" y="1156"/>
                </a:cubicBezTo>
                <a:lnTo>
                  <a:pt x="31" y="1176"/>
                </a:lnTo>
                <a:lnTo>
                  <a:pt x="31" y="1176"/>
                </a:lnTo>
                <a:cubicBezTo>
                  <a:pt x="31" y="1185"/>
                  <a:pt x="24" y="1191"/>
                  <a:pt x="15" y="1191"/>
                </a:cubicBezTo>
                <a:close/>
                <a:moveTo>
                  <a:pt x="15" y="1273"/>
                </a:moveTo>
                <a:lnTo>
                  <a:pt x="15" y="1273"/>
                </a:lnTo>
                <a:cubicBezTo>
                  <a:pt x="7" y="1273"/>
                  <a:pt x="0" y="1267"/>
                  <a:pt x="0" y="1258"/>
                </a:cubicBezTo>
                <a:lnTo>
                  <a:pt x="0" y="1237"/>
                </a:lnTo>
                <a:lnTo>
                  <a:pt x="0" y="1237"/>
                </a:lnTo>
                <a:cubicBezTo>
                  <a:pt x="0" y="1229"/>
                  <a:pt x="7" y="1222"/>
                  <a:pt x="15" y="1222"/>
                </a:cubicBezTo>
                <a:lnTo>
                  <a:pt x="15" y="1222"/>
                </a:lnTo>
                <a:cubicBezTo>
                  <a:pt x="24" y="1222"/>
                  <a:pt x="31" y="1229"/>
                  <a:pt x="31" y="1237"/>
                </a:cubicBezTo>
                <a:lnTo>
                  <a:pt x="31" y="1258"/>
                </a:lnTo>
                <a:lnTo>
                  <a:pt x="31" y="1258"/>
                </a:lnTo>
                <a:cubicBezTo>
                  <a:pt x="31" y="1267"/>
                  <a:pt x="24" y="1273"/>
                  <a:pt x="15" y="1273"/>
                </a:cubicBezTo>
                <a:close/>
                <a:moveTo>
                  <a:pt x="15" y="1355"/>
                </a:moveTo>
                <a:lnTo>
                  <a:pt x="15" y="1355"/>
                </a:lnTo>
                <a:cubicBezTo>
                  <a:pt x="7" y="1355"/>
                  <a:pt x="0" y="1348"/>
                  <a:pt x="0" y="1339"/>
                </a:cubicBezTo>
                <a:lnTo>
                  <a:pt x="0" y="1319"/>
                </a:lnTo>
                <a:lnTo>
                  <a:pt x="0" y="1319"/>
                </a:lnTo>
                <a:cubicBezTo>
                  <a:pt x="0" y="1311"/>
                  <a:pt x="7" y="1304"/>
                  <a:pt x="15" y="1304"/>
                </a:cubicBezTo>
                <a:lnTo>
                  <a:pt x="15" y="1304"/>
                </a:lnTo>
                <a:cubicBezTo>
                  <a:pt x="24" y="1304"/>
                  <a:pt x="31" y="1311"/>
                  <a:pt x="31" y="1319"/>
                </a:cubicBezTo>
                <a:lnTo>
                  <a:pt x="31" y="1339"/>
                </a:lnTo>
                <a:lnTo>
                  <a:pt x="31" y="1339"/>
                </a:lnTo>
                <a:cubicBezTo>
                  <a:pt x="31" y="1348"/>
                  <a:pt x="24" y="1355"/>
                  <a:pt x="15" y="1355"/>
                </a:cubicBezTo>
                <a:close/>
                <a:moveTo>
                  <a:pt x="15" y="1436"/>
                </a:moveTo>
                <a:lnTo>
                  <a:pt x="15" y="1436"/>
                </a:lnTo>
                <a:cubicBezTo>
                  <a:pt x="7" y="1436"/>
                  <a:pt x="0" y="1429"/>
                  <a:pt x="0" y="1421"/>
                </a:cubicBezTo>
                <a:lnTo>
                  <a:pt x="0" y="1400"/>
                </a:lnTo>
                <a:lnTo>
                  <a:pt x="0" y="1400"/>
                </a:lnTo>
                <a:cubicBezTo>
                  <a:pt x="0" y="1392"/>
                  <a:pt x="7" y="1385"/>
                  <a:pt x="15" y="1385"/>
                </a:cubicBezTo>
                <a:lnTo>
                  <a:pt x="15" y="1385"/>
                </a:lnTo>
                <a:cubicBezTo>
                  <a:pt x="24" y="1385"/>
                  <a:pt x="31" y="1392"/>
                  <a:pt x="31" y="1400"/>
                </a:cubicBezTo>
                <a:lnTo>
                  <a:pt x="31" y="1421"/>
                </a:lnTo>
                <a:lnTo>
                  <a:pt x="31" y="1421"/>
                </a:lnTo>
                <a:cubicBezTo>
                  <a:pt x="31" y="1429"/>
                  <a:pt x="24" y="1436"/>
                  <a:pt x="15" y="1436"/>
                </a:cubicBezTo>
                <a:close/>
                <a:moveTo>
                  <a:pt x="15" y="1518"/>
                </a:moveTo>
                <a:lnTo>
                  <a:pt x="15" y="1518"/>
                </a:lnTo>
                <a:cubicBezTo>
                  <a:pt x="7" y="1518"/>
                  <a:pt x="0" y="1511"/>
                  <a:pt x="0" y="1503"/>
                </a:cubicBezTo>
                <a:lnTo>
                  <a:pt x="0" y="1482"/>
                </a:lnTo>
                <a:lnTo>
                  <a:pt x="0" y="1482"/>
                </a:lnTo>
                <a:cubicBezTo>
                  <a:pt x="0" y="1474"/>
                  <a:pt x="7" y="1467"/>
                  <a:pt x="15" y="1467"/>
                </a:cubicBezTo>
                <a:lnTo>
                  <a:pt x="15" y="1467"/>
                </a:lnTo>
                <a:cubicBezTo>
                  <a:pt x="24" y="1467"/>
                  <a:pt x="31" y="1474"/>
                  <a:pt x="31" y="1482"/>
                </a:cubicBezTo>
                <a:lnTo>
                  <a:pt x="31" y="1503"/>
                </a:lnTo>
                <a:lnTo>
                  <a:pt x="31" y="1503"/>
                </a:lnTo>
                <a:cubicBezTo>
                  <a:pt x="31" y="1511"/>
                  <a:pt x="24" y="1518"/>
                  <a:pt x="15" y="1518"/>
                </a:cubicBezTo>
                <a:close/>
                <a:moveTo>
                  <a:pt x="15" y="1599"/>
                </a:moveTo>
                <a:lnTo>
                  <a:pt x="15" y="1599"/>
                </a:lnTo>
                <a:cubicBezTo>
                  <a:pt x="7" y="1599"/>
                  <a:pt x="0" y="1592"/>
                  <a:pt x="0" y="1584"/>
                </a:cubicBezTo>
                <a:lnTo>
                  <a:pt x="0" y="1564"/>
                </a:lnTo>
                <a:lnTo>
                  <a:pt x="0" y="1564"/>
                </a:lnTo>
                <a:cubicBezTo>
                  <a:pt x="0" y="1555"/>
                  <a:pt x="7" y="1549"/>
                  <a:pt x="15" y="1549"/>
                </a:cubicBezTo>
                <a:lnTo>
                  <a:pt x="15" y="1549"/>
                </a:lnTo>
                <a:cubicBezTo>
                  <a:pt x="24" y="1549"/>
                  <a:pt x="31" y="1555"/>
                  <a:pt x="31" y="1564"/>
                </a:cubicBezTo>
                <a:lnTo>
                  <a:pt x="31" y="1584"/>
                </a:lnTo>
                <a:lnTo>
                  <a:pt x="31" y="1584"/>
                </a:lnTo>
                <a:cubicBezTo>
                  <a:pt x="31" y="1592"/>
                  <a:pt x="24" y="1599"/>
                  <a:pt x="15" y="1599"/>
                </a:cubicBezTo>
                <a:close/>
                <a:moveTo>
                  <a:pt x="15" y="1681"/>
                </a:moveTo>
                <a:lnTo>
                  <a:pt x="15" y="1681"/>
                </a:lnTo>
                <a:cubicBezTo>
                  <a:pt x="7" y="1681"/>
                  <a:pt x="0" y="1674"/>
                  <a:pt x="0" y="1665"/>
                </a:cubicBezTo>
                <a:lnTo>
                  <a:pt x="0" y="1645"/>
                </a:lnTo>
                <a:lnTo>
                  <a:pt x="0" y="1645"/>
                </a:lnTo>
                <a:cubicBezTo>
                  <a:pt x="0" y="1636"/>
                  <a:pt x="7" y="1630"/>
                  <a:pt x="15" y="1630"/>
                </a:cubicBezTo>
                <a:lnTo>
                  <a:pt x="15" y="1630"/>
                </a:lnTo>
                <a:cubicBezTo>
                  <a:pt x="24" y="1630"/>
                  <a:pt x="31" y="1636"/>
                  <a:pt x="31" y="1645"/>
                </a:cubicBezTo>
                <a:lnTo>
                  <a:pt x="31" y="1665"/>
                </a:lnTo>
                <a:lnTo>
                  <a:pt x="31" y="1665"/>
                </a:lnTo>
                <a:cubicBezTo>
                  <a:pt x="31" y="1674"/>
                  <a:pt x="24" y="1681"/>
                  <a:pt x="15" y="1681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7" y="1763"/>
                  <a:pt x="0" y="1756"/>
                  <a:pt x="0" y="1747"/>
                </a:cubicBezTo>
                <a:lnTo>
                  <a:pt x="0" y="1727"/>
                </a:lnTo>
                <a:lnTo>
                  <a:pt x="0" y="1727"/>
                </a:lnTo>
                <a:cubicBezTo>
                  <a:pt x="0" y="1718"/>
                  <a:pt x="7" y="1711"/>
                  <a:pt x="15" y="1711"/>
                </a:cubicBezTo>
                <a:lnTo>
                  <a:pt x="15" y="1711"/>
                </a:lnTo>
                <a:cubicBezTo>
                  <a:pt x="24" y="1711"/>
                  <a:pt x="31" y="1718"/>
                  <a:pt x="31" y="1727"/>
                </a:cubicBezTo>
                <a:lnTo>
                  <a:pt x="31" y="1747"/>
                </a:lnTo>
                <a:lnTo>
                  <a:pt x="31" y="1747"/>
                </a:lnTo>
                <a:cubicBezTo>
                  <a:pt x="31" y="1756"/>
                  <a:pt x="24" y="1763"/>
                  <a:pt x="15" y="1763"/>
                </a:cubicBezTo>
                <a:close/>
                <a:moveTo>
                  <a:pt x="15" y="1838"/>
                </a:moveTo>
                <a:lnTo>
                  <a:pt x="15" y="1838"/>
                </a:lnTo>
                <a:cubicBezTo>
                  <a:pt x="7" y="1838"/>
                  <a:pt x="0" y="1832"/>
                  <a:pt x="0" y="1823"/>
                </a:cubicBezTo>
                <a:lnTo>
                  <a:pt x="0" y="1808"/>
                </a:lnTo>
                <a:lnTo>
                  <a:pt x="0" y="1808"/>
                </a:lnTo>
                <a:cubicBezTo>
                  <a:pt x="0" y="1800"/>
                  <a:pt x="7" y="1793"/>
                  <a:pt x="15" y="1793"/>
                </a:cubicBezTo>
                <a:lnTo>
                  <a:pt x="15" y="1793"/>
                </a:lnTo>
                <a:cubicBezTo>
                  <a:pt x="24" y="1793"/>
                  <a:pt x="31" y="1800"/>
                  <a:pt x="31" y="1808"/>
                </a:cubicBezTo>
                <a:lnTo>
                  <a:pt x="31" y="1823"/>
                </a:lnTo>
                <a:lnTo>
                  <a:pt x="31" y="1823"/>
                </a:lnTo>
                <a:cubicBezTo>
                  <a:pt x="31" y="1832"/>
                  <a:pt x="24" y="1838"/>
                  <a:pt x="15" y="183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3" name="Freeform 476">
            <a:extLst>
              <a:ext uri="{FF2B5EF4-FFF2-40B4-BE49-F238E27FC236}">
                <a16:creationId xmlns:a16="http://schemas.microsoft.com/office/drawing/2014/main" id="{40BBD517-A4F6-5F45-851E-C07AC2C55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104" y="3176296"/>
            <a:ext cx="19227" cy="1145419"/>
          </a:xfrm>
          <a:custGeom>
            <a:avLst/>
            <a:gdLst>
              <a:gd name="T0" fmla="*/ 0 w 32"/>
              <a:gd name="T1" fmla="*/ 15 h 1839"/>
              <a:gd name="T2" fmla="*/ 31 w 32"/>
              <a:gd name="T3" fmla="*/ 15 h 1839"/>
              <a:gd name="T4" fmla="*/ 15 w 32"/>
              <a:gd name="T5" fmla="*/ 132 h 1839"/>
              <a:gd name="T6" fmla="*/ 0 w 32"/>
              <a:gd name="T7" fmla="*/ 97 h 1839"/>
              <a:gd name="T8" fmla="*/ 31 w 32"/>
              <a:gd name="T9" fmla="*/ 117 h 1839"/>
              <a:gd name="T10" fmla="*/ 15 w 32"/>
              <a:gd name="T11" fmla="*/ 214 h 1839"/>
              <a:gd name="T12" fmla="*/ 15 w 32"/>
              <a:gd name="T13" fmla="*/ 163 h 1839"/>
              <a:gd name="T14" fmla="*/ 31 w 32"/>
              <a:gd name="T15" fmla="*/ 199 h 1839"/>
              <a:gd name="T16" fmla="*/ 0 w 32"/>
              <a:gd name="T17" fmla="*/ 281 h 1839"/>
              <a:gd name="T18" fmla="*/ 15 w 32"/>
              <a:gd name="T19" fmla="*/ 245 h 1839"/>
              <a:gd name="T20" fmla="*/ 15 w 32"/>
              <a:gd name="T21" fmla="*/ 296 h 1839"/>
              <a:gd name="T22" fmla="*/ 0 w 32"/>
              <a:gd name="T23" fmla="*/ 342 h 1839"/>
              <a:gd name="T24" fmla="*/ 31 w 32"/>
              <a:gd name="T25" fmla="*/ 342 h 1839"/>
              <a:gd name="T26" fmla="*/ 15 w 32"/>
              <a:gd name="T27" fmla="*/ 458 h 1839"/>
              <a:gd name="T28" fmla="*/ 0 w 32"/>
              <a:gd name="T29" fmla="*/ 422 h 1839"/>
              <a:gd name="T30" fmla="*/ 31 w 32"/>
              <a:gd name="T31" fmla="*/ 442 h 1839"/>
              <a:gd name="T32" fmla="*/ 15 w 32"/>
              <a:gd name="T33" fmla="*/ 539 h 1839"/>
              <a:gd name="T34" fmla="*/ 15 w 32"/>
              <a:gd name="T35" fmla="*/ 488 h 1839"/>
              <a:gd name="T36" fmla="*/ 31 w 32"/>
              <a:gd name="T37" fmla="*/ 524 h 1839"/>
              <a:gd name="T38" fmla="*/ 0 w 32"/>
              <a:gd name="T39" fmla="*/ 606 h 1839"/>
              <a:gd name="T40" fmla="*/ 15 w 32"/>
              <a:gd name="T41" fmla="*/ 570 h 1839"/>
              <a:gd name="T42" fmla="*/ 15 w 32"/>
              <a:gd name="T43" fmla="*/ 621 h 1839"/>
              <a:gd name="T44" fmla="*/ 0 w 32"/>
              <a:gd name="T45" fmla="*/ 666 h 1839"/>
              <a:gd name="T46" fmla="*/ 31 w 32"/>
              <a:gd name="T47" fmla="*/ 666 h 1839"/>
              <a:gd name="T48" fmla="*/ 15 w 32"/>
              <a:gd name="T49" fmla="*/ 784 h 1839"/>
              <a:gd name="T50" fmla="*/ 0 w 32"/>
              <a:gd name="T51" fmla="*/ 748 h 1839"/>
              <a:gd name="T52" fmla="*/ 31 w 32"/>
              <a:gd name="T53" fmla="*/ 769 h 1839"/>
              <a:gd name="T54" fmla="*/ 15 w 32"/>
              <a:gd name="T55" fmla="*/ 865 h 1839"/>
              <a:gd name="T56" fmla="*/ 15 w 32"/>
              <a:gd name="T57" fmla="*/ 815 h 1839"/>
              <a:gd name="T58" fmla="*/ 31 w 32"/>
              <a:gd name="T59" fmla="*/ 850 h 1839"/>
              <a:gd name="T60" fmla="*/ 0 w 32"/>
              <a:gd name="T61" fmla="*/ 931 h 1839"/>
              <a:gd name="T62" fmla="*/ 15 w 32"/>
              <a:gd name="T63" fmla="*/ 896 h 1839"/>
              <a:gd name="T64" fmla="*/ 15 w 32"/>
              <a:gd name="T65" fmla="*/ 947 h 1839"/>
              <a:gd name="T66" fmla="*/ 0 w 32"/>
              <a:gd name="T67" fmla="*/ 993 h 1839"/>
              <a:gd name="T68" fmla="*/ 31 w 32"/>
              <a:gd name="T69" fmla="*/ 993 h 1839"/>
              <a:gd name="T70" fmla="*/ 15 w 32"/>
              <a:gd name="T71" fmla="*/ 1110 h 1839"/>
              <a:gd name="T72" fmla="*/ 0 w 32"/>
              <a:gd name="T73" fmla="*/ 1074 h 1839"/>
              <a:gd name="T74" fmla="*/ 31 w 32"/>
              <a:gd name="T75" fmla="*/ 1095 h 1839"/>
              <a:gd name="T76" fmla="*/ 15 w 32"/>
              <a:gd name="T77" fmla="*/ 1191 h 1839"/>
              <a:gd name="T78" fmla="*/ 15 w 32"/>
              <a:gd name="T79" fmla="*/ 1141 h 1839"/>
              <a:gd name="T80" fmla="*/ 31 w 32"/>
              <a:gd name="T81" fmla="*/ 1176 h 1839"/>
              <a:gd name="T82" fmla="*/ 0 w 32"/>
              <a:gd name="T83" fmla="*/ 1258 h 1839"/>
              <a:gd name="T84" fmla="*/ 15 w 32"/>
              <a:gd name="T85" fmla="*/ 1222 h 1839"/>
              <a:gd name="T86" fmla="*/ 15 w 32"/>
              <a:gd name="T87" fmla="*/ 1273 h 1839"/>
              <a:gd name="T88" fmla="*/ 0 w 32"/>
              <a:gd name="T89" fmla="*/ 1319 h 1839"/>
              <a:gd name="T90" fmla="*/ 31 w 32"/>
              <a:gd name="T91" fmla="*/ 1319 h 1839"/>
              <a:gd name="T92" fmla="*/ 15 w 32"/>
              <a:gd name="T93" fmla="*/ 1436 h 1839"/>
              <a:gd name="T94" fmla="*/ 0 w 32"/>
              <a:gd name="T95" fmla="*/ 1400 h 1839"/>
              <a:gd name="T96" fmla="*/ 31 w 32"/>
              <a:gd name="T97" fmla="*/ 1421 h 1839"/>
              <a:gd name="T98" fmla="*/ 15 w 32"/>
              <a:gd name="T99" fmla="*/ 1518 h 1839"/>
              <a:gd name="T100" fmla="*/ 15 w 32"/>
              <a:gd name="T101" fmla="*/ 1467 h 1839"/>
              <a:gd name="T102" fmla="*/ 31 w 32"/>
              <a:gd name="T103" fmla="*/ 1503 h 1839"/>
              <a:gd name="T104" fmla="*/ 0 w 32"/>
              <a:gd name="T105" fmla="*/ 1584 h 1839"/>
              <a:gd name="T106" fmla="*/ 15 w 32"/>
              <a:gd name="T107" fmla="*/ 1549 h 1839"/>
              <a:gd name="T108" fmla="*/ 15 w 32"/>
              <a:gd name="T109" fmla="*/ 1599 h 1839"/>
              <a:gd name="T110" fmla="*/ 0 w 32"/>
              <a:gd name="T111" fmla="*/ 1645 h 1839"/>
              <a:gd name="T112" fmla="*/ 31 w 32"/>
              <a:gd name="T113" fmla="*/ 1645 h 1839"/>
              <a:gd name="T114" fmla="*/ 15 w 32"/>
              <a:gd name="T115" fmla="*/ 1763 h 1839"/>
              <a:gd name="T116" fmla="*/ 0 w 32"/>
              <a:gd name="T117" fmla="*/ 1727 h 1839"/>
              <a:gd name="T118" fmla="*/ 31 w 32"/>
              <a:gd name="T119" fmla="*/ 1747 h 1839"/>
              <a:gd name="T120" fmla="*/ 15 w 32"/>
              <a:gd name="T121" fmla="*/ 1838 h 1839"/>
              <a:gd name="T122" fmla="*/ 15 w 32"/>
              <a:gd name="T123" fmla="*/ 1793 h 1839"/>
              <a:gd name="T124" fmla="*/ 31 w 32"/>
              <a:gd name="T125" fmla="*/ 1823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" h="1839">
                <a:moveTo>
                  <a:pt x="15" y="51"/>
                </a:moveTo>
                <a:lnTo>
                  <a:pt x="15" y="51"/>
                </a:lnTo>
                <a:cubicBezTo>
                  <a:pt x="7" y="51"/>
                  <a:pt x="0" y="45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7" y="0"/>
                  <a:pt x="15" y="0"/>
                </a:cubicBezTo>
                <a:lnTo>
                  <a:pt x="15" y="0"/>
                </a:lnTo>
                <a:cubicBezTo>
                  <a:pt x="23" y="0"/>
                  <a:pt x="31" y="7"/>
                  <a:pt x="31" y="15"/>
                </a:cubicBezTo>
                <a:lnTo>
                  <a:pt x="31" y="36"/>
                </a:lnTo>
                <a:lnTo>
                  <a:pt x="31" y="36"/>
                </a:lnTo>
                <a:cubicBezTo>
                  <a:pt x="31" y="45"/>
                  <a:pt x="23" y="51"/>
                  <a:pt x="15" y="51"/>
                </a:cubicBezTo>
                <a:close/>
                <a:moveTo>
                  <a:pt x="15" y="132"/>
                </a:moveTo>
                <a:lnTo>
                  <a:pt x="15" y="132"/>
                </a:lnTo>
                <a:cubicBezTo>
                  <a:pt x="7" y="132"/>
                  <a:pt x="0" y="126"/>
                  <a:pt x="0" y="117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8"/>
                  <a:pt x="7" y="82"/>
                  <a:pt x="15" y="82"/>
                </a:cubicBezTo>
                <a:lnTo>
                  <a:pt x="15" y="82"/>
                </a:lnTo>
                <a:cubicBezTo>
                  <a:pt x="23" y="82"/>
                  <a:pt x="31" y="88"/>
                  <a:pt x="31" y="97"/>
                </a:cubicBezTo>
                <a:lnTo>
                  <a:pt x="31" y="117"/>
                </a:lnTo>
                <a:lnTo>
                  <a:pt x="31" y="117"/>
                </a:lnTo>
                <a:cubicBezTo>
                  <a:pt x="31" y="126"/>
                  <a:pt x="23" y="132"/>
                  <a:pt x="15" y="132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7" y="214"/>
                  <a:pt x="0" y="207"/>
                  <a:pt x="0" y="199"/>
                </a:cubicBezTo>
                <a:lnTo>
                  <a:pt x="0" y="178"/>
                </a:lnTo>
                <a:lnTo>
                  <a:pt x="0" y="178"/>
                </a:lnTo>
                <a:cubicBezTo>
                  <a:pt x="0" y="170"/>
                  <a:pt x="7" y="163"/>
                  <a:pt x="15" y="163"/>
                </a:cubicBezTo>
                <a:lnTo>
                  <a:pt x="15" y="163"/>
                </a:lnTo>
                <a:cubicBezTo>
                  <a:pt x="23" y="163"/>
                  <a:pt x="31" y="170"/>
                  <a:pt x="31" y="178"/>
                </a:cubicBezTo>
                <a:lnTo>
                  <a:pt x="31" y="199"/>
                </a:lnTo>
                <a:lnTo>
                  <a:pt x="31" y="199"/>
                </a:lnTo>
                <a:cubicBezTo>
                  <a:pt x="31" y="207"/>
                  <a:pt x="23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7" y="296"/>
                  <a:pt x="0" y="289"/>
                  <a:pt x="0" y="281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2"/>
                  <a:pt x="7" y="245"/>
                  <a:pt x="15" y="245"/>
                </a:cubicBezTo>
                <a:lnTo>
                  <a:pt x="15" y="245"/>
                </a:lnTo>
                <a:cubicBezTo>
                  <a:pt x="23" y="245"/>
                  <a:pt x="31" y="252"/>
                  <a:pt x="31" y="260"/>
                </a:cubicBezTo>
                <a:lnTo>
                  <a:pt x="31" y="281"/>
                </a:lnTo>
                <a:lnTo>
                  <a:pt x="31" y="281"/>
                </a:lnTo>
                <a:cubicBezTo>
                  <a:pt x="31" y="289"/>
                  <a:pt x="23" y="296"/>
                  <a:pt x="15" y="296"/>
                </a:cubicBezTo>
                <a:close/>
                <a:moveTo>
                  <a:pt x="15" y="377"/>
                </a:moveTo>
                <a:lnTo>
                  <a:pt x="15" y="377"/>
                </a:lnTo>
                <a:cubicBezTo>
                  <a:pt x="7" y="377"/>
                  <a:pt x="0" y="370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3"/>
                  <a:pt x="7" y="326"/>
                  <a:pt x="15" y="326"/>
                </a:cubicBezTo>
                <a:lnTo>
                  <a:pt x="15" y="326"/>
                </a:lnTo>
                <a:cubicBezTo>
                  <a:pt x="23" y="326"/>
                  <a:pt x="31" y="333"/>
                  <a:pt x="31" y="342"/>
                </a:cubicBezTo>
                <a:lnTo>
                  <a:pt x="31" y="362"/>
                </a:lnTo>
                <a:lnTo>
                  <a:pt x="31" y="362"/>
                </a:lnTo>
                <a:cubicBezTo>
                  <a:pt x="31" y="370"/>
                  <a:pt x="23" y="377"/>
                  <a:pt x="15" y="377"/>
                </a:cubicBezTo>
                <a:close/>
                <a:moveTo>
                  <a:pt x="15" y="458"/>
                </a:moveTo>
                <a:lnTo>
                  <a:pt x="15" y="458"/>
                </a:lnTo>
                <a:cubicBezTo>
                  <a:pt x="7" y="458"/>
                  <a:pt x="0" y="451"/>
                  <a:pt x="0" y="442"/>
                </a:cubicBezTo>
                <a:lnTo>
                  <a:pt x="0" y="422"/>
                </a:lnTo>
                <a:lnTo>
                  <a:pt x="0" y="422"/>
                </a:lnTo>
                <a:cubicBezTo>
                  <a:pt x="0" y="413"/>
                  <a:pt x="7" y="407"/>
                  <a:pt x="15" y="407"/>
                </a:cubicBezTo>
                <a:lnTo>
                  <a:pt x="15" y="407"/>
                </a:lnTo>
                <a:cubicBezTo>
                  <a:pt x="23" y="407"/>
                  <a:pt x="31" y="413"/>
                  <a:pt x="31" y="422"/>
                </a:cubicBezTo>
                <a:lnTo>
                  <a:pt x="31" y="442"/>
                </a:lnTo>
                <a:lnTo>
                  <a:pt x="31" y="442"/>
                </a:lnTo>
                <a:cubicBezTo>
                  <a:pt x="31" y="451"/>
                  <a:pt x="23" y="458"/>
                  <a:pt x="15" y="458"/>
                </a:cubicBezTo>
                <a:close/>
                <a:moveTo>
                  <a:pt x="15" y="539"/>
                </a:moveTo>
                <a:lnTo>
                  <a:pt x="15" y="539"/>
                </a:lnTo>
                <a:cubicBezTo>
                  <a:pt x="7" y="539"/>
                  <a:pt x="0" y="533"/>
                  <a:pt x="0" y="524"/>
                </a:cubicBezTo>
                <a:lnTo>
                  <a:pt x="0" y="503"/>
                </a:lnTo>
                <a:lnTo>
                  <a:pt x="0" y="503"/>
                </a:lnTo>
                <a:cubicBezTo>
                  <a:pt x="0" y="495"/>
                  <a:pt x="7" y="488"/>
                  <a:pt x="15" y="488"/>
                </a:cubicBezTo>
                <a:lnTo>
                  <a:pt x="15" y="488"/>
                </a:lnTo>
                <a:cubicBezTo>
                  <a:pt x="23" y="488"/>
                  <a:pt x="31" y="495"/>
                  <a:pt x="31" y="503"/>
                </a:cubicBezTo>
                <a:lnTo>
                  <a:pt x="31" y="524"/>
                </a:lnTo>
                <a:lnTo>
                  <a:pt x="31" y="524"/>
                </a:lnTo>
                <a:cubicBezTo>
                  <a:pt x="31" y="533"/>
                  <a:pt x="23" y="539"/>
                  <a:pt x="15" y="539"/>
                </a:cubicBezTo>
                <a:close/>
                <a:moveTo>
                  <a:pt x="15" y="621"/>
                </a:moveTo>
                <a:lnTo>
                  <a:pt x="15" y="621"/>
                </a:lnTo>
                <a:cubicBezTo>
                  <a:pt x="7" y="621"/>
                  <a:pt x="0" y="614"/>
                  <a:pt x="0" y="606"/>
                </a:cubicBezTo>
                <a:lnTo>
                  <a:pt x="0" y="585"/>
                </a:lnTo>
                <a:lnTo>
                  <a:pt x="0" y="585"/>
                </a:lnTo>
                <a:cubicBezTo>
                  <a:pt x="0" y="577"/>
                  <a:pt x="7" y="570"/>
                  <a:pt x="15" y="570"/>
                </a:cubicBezTo>
                <a:lnTo>
                  <a:pt x="15" y="570"/>
                </a:lnTo>
                <a:cubicBezTo>
                  <a:pt x="23" y="570"/>
                  <a:pt x="31" y="577"/>
                  <a:pt x="31" y="585"/>
                </a:cubicBezTo>
                <a:lnTo>
                  <a:pt x="31" y="606"/>
                </a:lnTo>
                <a:lnTo>
                  <a:pt x="31" y="606"/>
                </a:lnTo>
                <a:cubicBezTo>
                  <a:pt x="31" y="614"/>
                  <a:pt x="23" y="621"/>
                  <a:pt x="15" y="621"/>
                </a:cubicBezTo>
                <a:close/>
                <a:moveTo>
                  <a:pt x="15" y="702"/>
                </a:moveTo>
                <a:lnTo>
                  <a:pt x="15" y="702"/>
                </a:lnTo>
                <a:cubicBezTo>
                  <a:pt x="7" y="702"/>
                  <a:pt x="0" y="695"/>
                  <a:pt x="0" y="687"/>
                </a:cubicBezTo>
                <a:lnTo>
                  <a:pt x="0" y="666"/>
                </a:lnTo>
                <a:lnTo>
                  <a:pt x="0" y="666"/>
                </a:lnTo>
                <a:cubicBezTo>
                  <a:pt x="0" y="658"/>
                  <a:pt x="7" y="651"/>
                  <a:pt x="15" y="651"/>
                </a:cubicBezTo>
                <a:lnTo>
                  <a:pt x="15" y="651"/>
                </a:lnTo>
                <a:cubicBezTo>
                  <a:pt x="23" y="651"/>
                  <a:pt x="31" y="658"/>
                  <a:pt x="31" y="666"/>
                </a:cubicBezTo>
                <a:lnTo>
                  <a:pt x="31" y="687"/>
                </a:lnTo>
                <a:lnTo>
                  <a:pt x="31" y="687"/>
                </a:lnTo>
                <a:cubicBezTo>
                  <a:pt x="31" y="695"/>
                  <a:pt x="23" y="702"/>
                  <a:pt x="15" y="702"/>
                </a:cubicBezTo>
                <a:close/>
                <a:moveTo>
                  <a:pt x="15" y="784"/>
                </a:moveTo>
                <a:lnTo>
                  <a:pt x="15" y="784"/>
                </a:lnTo>
                <a:cubicBezTo>
                  <a:pt x="7" y="784"/>
                  <a:pt x="0" y="777"/>
                  <a:pt x="0" y="769"/>
                </a:cubicBezTo>
                <a:lnTo>
                  <a:pt x="0" y="748"/>
                </a:lnTo>
                <a:lnTo>
                  <a:pt x="0" y="748"/>
                </a:lnTo>
                <a:cubicBezTo>
                  <a:pt x="0" y="740"/>
                  <a:pt x="7" y="733"/>
                  <a:pt x="15" y="733"/>
                </a:cubicBezTo>
                <a:lnTo>
                  <a:pt x="15" y="733"/>
                </a:lnTo>
                <a:cubicBezTo>
                  <a:pt x="23" y="733"/>
                  <a:pt x="31" y="740"/>
                  <a:pt x="31" y="748"/>
                </a:cubicBezTo>
                <a:lnTo>
                  <a:pt x="31" y="769"/>
                </a:lnTo>
                <a:lnTo>
                  <a:pt x="31" y="769"/>
                </a:lnTo>
                <a:cubicBezTo>
                  <a:pt x="31" y="777"/>
                  <a:pt x="23" y="784"/>
                  <a:pt x="15" y="784"/>
                </a:cubicBezTo>
                <a:close/>
                <a:moveTo>
                  <a:pt x="15" y="865"/>
                </a:moveTo>
                <a:lnTo>
                  <a:pt x="15" y="865"/>
                </a:lnTo>
                <a:cubicBezTo>
                  <a:pt x="7" y="865"/>
                  <a:pt x="0" y="859"/>
                  <a:pt x="0" y="850"/>
                </a:cubicBezTo>
                <a:lnTo>
                  <a:pt x="0" y="830"/>
                </a:lnTo>
                <a:lnTo>
                  <a:pt x="0" y="830"/>
                </a:lnTo>
                <a:cubicBezTo>
                  <a:pt x="0" y="821"/>
                  <a:pt x="7" y="815"/>
                  <a:pt x="15" y="815"/>
                </a:cubicBezTo>
                <a:lnTo>
                  <a:pt x="15" y="815"/>
                </a:lnTo>
                <a:cubicBezTo>
                  <a:pt x="23" y="815"/>
                  <a:pt x="31" y="821"/>
                  <a:pt x="31" y="830"/>
                </a:cubicBezTo>
                <a:lnTo>
                  <a:pt x="31" y="850"/>
                </a:lnTo>
                <a:lnTo>
                  <a:pt x="31" y="850"/>
                </a:lnTo>
                <a:cubicBezTo>
                  <a:pt x="31" y="859"/>
                  <a:pt x="23" y="865"/>
                  <a:pt x="15" y="865"/>
                </a:cubicBezTo>
                <a:close/>
                <a:moveTo>
                  <a:pt x="15" y="947"/>
                </a:moveTo>
                <a:lnTo>
                  <a:pt x="15" y="947"/>
                </a:lnTo>
                <a:cubicBezTo>
                  <a:pt x="7" y="947"/>
                  <a:pt x="0" y="940"/>
                  <a:pt x="0" y="931"/>
                </a:cubicBezTo>
                <a:lnTo>
                  <a:pt x="0" y="911"/>
                </a:lnTo>
                <a:lnTo>
                  <a:pt x="0" y="911"/>
                </a:lnTo>
                <a:cubicBezTo>
                  <a:pt x="0" y="903"/>
                  <a:pt x="7" y="896"/>
                  <a:pt x="15" y="896"/>
                </a:cubicBezTo>
                <a:lnTo>
                  <a:pt x="15" y="896"/>
                </a:lnTo>
                <a:cubicBezTo>
                  <a:pt x="23" y="896"/>
                  <a:pt x="31" y="903"/>
                  <a:pt x="31" y="911"/>
                </a:cubicBezTo>
                <a:lnTo>
                  <a:pt x="31" y="931"/>
                </a:lnTo>
                <a:lnTo>
                  <a:pt x="31" y="931"/>
                </a:lnTo>
                <a:cubicBezTo>
                  <a:pt x="31" y="940"/>
                  <a:pt x="23" y="947"/>
                  <a:pt x="15" y="947"/>
                </a:cubicBezTo>
                <a:close/>
                <a:moveTo>
                  <a:pt x="15" y="1029"/>
                </a:moveTo>
                <a:lnTo>
                  <a:pt x="15" y="1029"/>
                </a:lnTo>
                <a:cubicBezTo>
                  <a:pt x="7" y="1029"/>
                  <a:pt x="0" y="1022"/>
                  <a:pt x="0" y="1013"/>
                </a:cubicBezTo>
                <a:lnTo>
                  <a:pt x="0" y="993"/>
                </a:lnTo>
                <a:lnTo>
                  <a:pt x="0" y="993"/>
                </a:lnTo>
                <a:cubicBezTo>
                  <a:pt x="0" y="985"/>
                  <a:pt x="7" y="977"/>
                  <a:pt x="15" y="977"/>
                </a:cubicBezTo>
                <a:lnTo>
                  <a:pt x="15" y="977"/>
                </a:lnTo>
                <a:cubicBezTo>
                  <a:pt x="23" y="977"/>
                  <a:pt x="31" y="985"/>
                  <a:pt x="31" y="993"/>
                </a:cubicBezTo>
                <a:lnTo>
                  <a:pt x="31" y="1013"/>
                </a:lnTo>
                <a:lnTo>
                  <a:pt x="31" y="1013"/>
                </a:lnTo>
                <a:cubicBezTo>
                  <a:pt x="31" y="1022"/>
                  <a:pt x="23" y="1029"/>
                  <a:pt x="15" y="1029"/>
                </a:cubicBezTo>
                <a:close/>
                <a:moveTo>
                  <a:pt x="15" y="1110"/>
                </a:moveTo>
                <a:lnTo>
                  <a:pt x="15" y="1110"/>
                </a:lnTo>
                <a:cubicBezTo>
                  <a:pt x="7" y="1110"/>
                  <a:pt x="0" y="1103"/>
                  <a:pt x="0" y="1095"/>
                </a:cubicBezTo>
                <a:lnTo>
                  <a:pt x="0" y="1074"/>
                </a:lnTo>
                <a:lnTo>
                  <a:pt x="0" y="1074"/>
                </a:lnTo>
                <a:cubicBezTo>
                  <a:pt x="0" y="1066"/>
                  <a:pt x="7" y="1059"/>
                  <a:pt x="15" y="1059"/>
                </a:cubicBezTo>
                <a:lnTo>
                  <a:pt x="15" y="1059"/>
                </a:lnTo>
                <a:cubicBezTo>
                  <a:pt x="23" y="1059"/>
                  <a:pt x="31" y="1066"/>
                  <a:pt x="31" y="1074"/>
                </a:cubicBezTo>
                <a:lnTo>
                  <a:pt x="31" y="1095"/>
                </a:lnTo>
                <a:lnTo>
                  <a:pt x="31" y="1095"/>
                </a:lnTo>
                <a:cubicBezTo>
                  <a:pt x="31" y="1103"/>
                  <a:pt x="23" y="1110"/>
                  <a:pt x="15" y="1110"/>
                </a:cubicBezTo>
                <a:close/>
                <a:moveTo>
                  <a:pt x="15" y="1191"/>
                </a:moveTo>
                <a:lnTo>
                  <a:pt x="15" y="1191"/>
                </a:lnTo>
                <a:cubicBezTo>
                  <a:pt x="7" y="1191"/>
                  <a:pt x="0" y="1185"/>
                  <a:pt x="0" y="1176"/>
                </a:cubicBezTo>
                <a:lnTo>
                  <a:pt x="0" y="1156"/>
                </a:lnTo>
                <a:lnTo>
                  <a:pt x="0" y="1156"/>
                </a:lnTo>
                <a:cubicBezTo>
                  <a:pt x="0" y="1147"/>
                  <a:pt x="7" y="1141"/>
                  <a:pt x="15" y="1141"/>
                </a:cubicBezTo>
                <a:lnTo>
                  <a:pt x="15" y="1141"/>
                </a:lnTo>
                <a:cubicBezTo>
                  <a:pt x="23" y="1141"/>
                  <a:pt x="31" y="1147"/>
                  <a:pt x="31" y="1156"/>
                </a:cubicBezTo>
                <a:lnTo>
                  <a:pt x="31" y="1176"/>
                </a:lnTo>
                <a:lnTo>
                  <a:pt x="31" y="1176"/>
                </a:lnTo>
                <a:cubicBezTo>
                  <a:pt x="31" y="1185"/>
                  <a:pt x="23" y="1191"/>
                  <a:pt x="15" y="1191"/>
                </a:cubicBezTo>
                <a:close/>
                <a:moveTo>
                  <a:pt x="15" y="1273"/>
                </a:moveTo>
                <a:lnTo>
                  <a:pt x="15" y="1273"/>
                </a:lnTo>
                <a:cubicBezTo>
                  <a:pt x="7" y="1273"/>
                  <a:pt x="0" y="1267"/>
                  <a:pt x="0" y="1258"/>
                </a:cubicBezTo>
                <a:lnTo>
                  <a:pt x="0" y="1237"/>
                </a:lnTo>
                <a:lnTo>
                  <a:pt x="0" y="1237"/>
                </a:lnTo>
                <a:cubicBezTo>
                  <a:pt x="0" y="1229"/>
                  <a:pt x="7" y="1222"/>
                  <a:pt x="15" y="1222"/>
                </a:cubicBezTo>
                <a:lnTo>
                  <a:pt x="15" y="1222"/>
                </a:lnTo>
                <a:cubicBezTo>
                  <a:pt x="23" y="1222"/>
                  <a:pt x="31" y="1229"/>
                  <a:pt x="31" y="1237"/>
                </a:cubicBezTo>
                <a:lnTo>
                  <a:pt x="31" y="1258"/>
                </a:lnTo>
                <a:lnTo>
                  <a:pt x="31" y="1258"/>
                </a:lnTo>
                <a:cubicBezTo>
                  <a:pt x="31" y="1267"/>
                  <a:pt x="23" y="1273"/>
                  <a:pt x="15" y="1273"/>
                </a:cubicBezTo>
                <a:close/>
                <a:moveTo>
                  <a:pt x="15" y="1355"/>
                </a:moveTo>
                <a:lnTo>
                  <a:pt x="15" y="1355"/>
                </a:lnTo>
                <a:cubicBezTo>
                  <a:pt x="7" y="1355"/>
                  <a:pt x="0" y="1348"/>
                  <a:pt x="0" y="1339"/>
                </a:cubicBezTo>
                <a:lnTo>
                  <a:pt x="0" y="1319"/>
                </a:lnTo>
                <a:lnTo>
                  <a:pt x="0" y="1319"/>
                </a:lnTo>
                <a:cubicBezTo>
                  <a:pt x="0" y="1311"/>
                  <a:pt x="7" y="1304"/>
                  <a:pt x="15" y="1304"/>
                </a:cubicBezTo>
                <a:lnTo>
                  <a:pt x="15" y="1304"/>
                </a:lnTo>
                <a:cubicBezTo>
                  <a:pt x="23" y="1304"/>
                  <a:pt x="31" y="1311"/>
                  <a:pt x="31" y="1319"/>
                </a:cubicBezTo>
                <a:lnTo>
                  <a:pt x="31" y="1339"/>
                </a:lnTo>
                <a:lnTo>
                  <a:pt x="31" y="1339"/>
                </a:lnTo>
                <a:cubicBezTo>
                  <a:pt x="31" y="1348"/>
                  <a:pt x="23" y="1355"/>
                  <a:pt x="15" y="1355"/>
                </a:cubicBezTo>
                <a:close/>
                <a:moveTo>
                  <a:pt x="15" y="1436"/>
                </a:moveTo>
                <a:lnTo>
                  <a:pt x="15" y="1436"/>
                </a:lnTo>
                <a:cubicBezTo>
                  <a:pt x="7" y="1436"/>
                  <a:pt x="0" y="1429"/>
                  <a:pt x="0" y="1421"/>
                </a:cubicBezTo>
                <a:lnTo>
                  <a:pt x="0" y="1400"/>
                </a:lnTo>
                <a:lnTo>
                  <a:pt x="0" y="1400"/>
                </a:lnTo>
                <a:cubicBezTo>
                  <a:pt x="0" y="1392"/>
                  <a:pt x="7" y="1385"/>
                  <a:pt x="15" y="1385"/>
                </a:cubicBezTo>
                <a:lnTo>
                  <a:pt x="15" y="1385"/>
                </a:lnTo>
                <a:cubicBezTo>
                  <a:pt x="23" y="1385"/>
                  <a:pt x="31" y="1392"/>
                  <a:pt x="31" y="1400"/>
                </a:cubicBezTo>
                <a:lnTo>
                  <a:pt x="31" y="1421"/>
                </a:lnTo>
                <a:lnTo>
                  <a:pt x="31" y="1421"/>
                </a:lnTo>
                <a:cubicBezTo>
                  <a:pt x="31" y="1429"/>
                  <a:pt x="23" y="1436"/>
                  <a:pt x="15" y="1436"/>
                </a:cubicBezTo>
                <a:close/>
                <a:moveTo>
                  <a:pt x="15" y="1518"/>
                </a:moveTo>
                <a:lnTo>
                  <a:pt x="15" y="1518"/>
                </a:lnTo>
                <a:cubicBezTo>
                  <a:pt x="7" y="1518"/>
                  <a:pt x="0" y="1511"/>
                  <a:pt x="0" y="1503"/>
                </a:cubicBezTo>
                <a:lnTo>
                  <a:pt x="0" y="1482"/>
                </a:lnTo>
                <a:lnTo>
                  <a:pt x="0" y="1482"/>
                </a:lnTo>
                <a:cubicBezTo>
                  <a:pt x="0" y="1474"/>
                  <a:pt x="7" y="1467"/>
                  <a:pt x="15" y="1467"/>
                </a:cubicBezTo>
                <a:lnTo>
                  <a:pt x="15" y="1467"/>
                </a:lnTo>
                <a:cubicBezTo>
                  <a:pt x="23" y="1467"/>
                  <a:pt x="31" y="1474"/>
                  <a:pt x="31" y="1482"/>
                </a:cubicBezTo>
                <a:lnTo>
                  <a:pt x="31" y="1503"/>
                </a:lnTo>
                <a:lnTo>
                  <a:pt x="31" y="1503"/>
                </a:lnTo>
                <a:cubicBezTo>
                  <a:pt x="31" y="1511"/>
                  <a:pt x="23" y="1518"/>
                  <a:pt x="15" y="1518"/>
                </a:cubicBezTo>
                <a:close/>
                <a:moveTo>
                  <a:pt x="15" y="1599"/>
                </a:moveTo>
                <a:lnTo>
                  <a:pt x="15" y="1599"/>
                </a:lnTo>
                <a:cubicBezTo>
                  <a:pt x="7" y="1599"/>
                  <a:pt x="0" y="1592"/>
                  <a:pt x="0" y="1584"/>
                </a:cubicBezTo>
                <a:lnTo>
                  <a:pt x="0" y="1564"/>
                </a:lnTo>
                <a:lnTo>
                  <a:pt x="0" y="1564"/>
                </a:lnTo>
                <a:cubicBezTo>
                  <a:pt x="0" y="1555"/>
                  <a:pt x="7" y="1549"/>
                  <a:pt x="15" y="1549"/>
                </a:cubicBezTo>
                <a:lnTo>
                  <a:pt x="15" y="1549"/>
                </a:lnTo>
                <a:cubicBezTo>
                  <a:pt x="23" y="1549"/>
                  <a:pt x="31" y="1555"/>
                  <a:pt x="31" y="1564"/>
                </a:cubicBezTo>
                <a:lnTo>
                  <a:pt x="31" y="1584"/>
                </a:lnTo>
                <a:lnTo>
                  <a:pt x="31" y="1584"/>
                </a:lnTo>
                <a:cubicBezTo>
                  <a:pt x="31" y="1592"/>
                  <a:pt x="23" y="1599"/>
                  <a:pt x="15" y="1599"/>
                </a:cubicBezTo>
                <a:close/>
                <a:moveTo>
                  <a:pt x="15" y="1681"/>
                </a:moveTo>
                <a:lnTo>
                  <a:pt x="15" y="1681"/>
                </a:lnTo>
                <a:cubicBezTo>
                  <a:pt x="7" y="1681"/>
                  <a:pt x="0" y="1674"/>
                  <a:pt x="0" y="1665"/>
                </a:cubicBezTo>
                <a:lnTo>
                  <a:pt x="0" y="1645"/>
                </a:lnTo>
                <a:lnTo>
                  <a:pt x="0" y="1645"/>
                </a:lnTo>
                <a:cubicBezTo>
                  <a:pt x="0" y="1636"/>
                  <a:pt x="7" y="1630"/>
                  <a:pt x="15" y="1630"/>
                </a:cubicBezTo>
                <a:lnTo>
                  <a:pt x="15" y="1630"/>
                </a:lnTo>
                <a:cubicBezTo>
                  <a:pt x="23" y="1630"/>
                  <a:pt x="31" y="1636"/>
                  <a:pt x="31" y="1645"/>
                </a:cubicBezTo>
                <a:lnTo>
                  <a:pt x="31" y="1665"/>
                </a:lnTo>
                <a:lnTo>
                  <a:pt x="31" y="1665"/>
                </a:lnTo>
                <a:cubicBezTo>
                  <a:pt x="31" y="1674"/>
                  <a:pt x="23" y="1681"/>
                  <a:pt x="15" y="1681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7" y="1763"/>
                  <a:pt x="0" y="1756"/>
                  <a:pt x="0" y="1747"/>
                </a:cubicBezTo>
                <a:lnTo>
                  <a:pt x="0" y="1727"/>
                </a:lnTo>
                <a:lnTo>
                  <a:pt x="0" y="1727"/>
                </a:lnTo>
                <a:cubicBezTo>
                  <a:pt x="0" y="1718"/>
                  <a:pt x="7" y="1711"/>
                  <a:pt x="15" y="1711"/>
                </a:cubicBezTo>
                <a:lnTo>
                  <a:pt x="15" y="1711"/>
                </a:lnTo>
                <a:cubicBezTo>
                  <a:pt x="23" y="1711"/>
                  <a:pt x="31" y="1718"/>
                  <a:pt x="31" y="1727"/>
                </a:cubicBezTo>
                <a:lnTo>
                  <a:pt x="31" y="1747"/>
                </a:lnTo>
                <a:lnTo>
                  <a:pt x="31" y="1747"/>
                </a:lnTo>
                <a:cubicBezTo>
                  <a:pt x="31" y="1756"/>
                  <a:pt x="23" y="1763"/>
                  <a:pt x="15" y="1763"/>
                </a:cubicBezTo>
                <a:close/>
                <a:moveTo>
                  <a:pt x="15" y="1838"/>
                </a:moveTo>
                <a:lnTo>
                  <a:pt x="15" y="1838"/>
                </a:lnTo>
                <a:cubicBezTo>
                  <a:pt x="7" y="1838"/>
                  <a:pt x="0" y="1832"/>
                  <a:pt x="0" y="1823"/>
                </a:cubicBezTo>
                <a:lnTo>
                  <a:pt x="0" y="1808"/>
                </a:lnTo>
                <a:lnTo>
                  <a:pt x="0" y="1808"/>
                </a:lnTo>
                <a:cubicBezTo>
                  <a:pt x="0" y="1800"/>
                  <a:pt x="7" y="1793"/>
                  <a:pt x="15" y="1793"/>
                </a:cubicBezTo>
                <a:lnTo>
                  <a:pt x="15" y="1793"/>
                </a:lnTo>
                <a:cubicBezTo>
                  <a:pt x="23" y="1793"/>
                  <a:pt x="31" y="1800"/>
                  <a:pt x="31" y="1808"/>
                </a:cubicBezTo>
                <a:lnTo>
                  <a:pt x="31" y="1823"/>
                </a:lnTo>
                <a:lnTo>
                  <a:pt x="31" y="1823"/>
                </a:lnTo>
                <a:cubicBezTo>
                  <a:pt x="31" y="1832"/>
                  <a:pt x="23" y="1838"/>
                  <a:pt x="15" y="183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4" name="Freeform 477">
            <a:extLst>
              <a:ext uri="{FF2B5EF4-FFF2-40B4-BE49-F238E27FC236}">
                <a16:creationId xmlns:a16="http://schemas.microsoft.com/office/drawing/2014/main" id="{65BF741C-0BE8-5844-B56F-1930F679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694" y="3176296"/>
            <a:ext cx="19227" cy="1145419"/>
          </a:xfrm>
          <a:custGeom>
            <a:avLst/>
            <a:gdLst>
              <a:gd name="T0" fmla="*/ 0 w 31"/>
              <a:gd name="T1" fmla="*/ 15 h 1839"/>
              <a:gd name="T2" fmla="*/ 30 w 31"/>
              <a:gd name="T3" fmla="*/ 15 h 1839"/>
              <a:gd name="T4" fmla="*/ 15 w 31"/>
              <a:gd name="T5" fmla="*/ 132 h 1839"/>
              <a:gd name="T6" fmla="*/ 0 w 31"/>
              <a:gd name="T7" fmla="*/ 97 h 1839"/>
              <a:gd name="T8" fmla="*/ 30 w 31"/>
              <a:gd name="T9" fmla="*/ 117 h 1839"/>
              <a:gd name="T10" fmla="*/ 15 w 31"/>
              <a:gd name="T11" fmla="*/ 214 h 1839"/>
              <a:gd name="T12" fmla="*/ 15 w 31"/>
              <a:gd name="T13" fmla="*/ 163 h 1839"/>
              <a:gd name="T14" fmla="*/ 30 w 31"/>
              <a:gd name="T15" fmla="*/ 199 h 1839"/>
              <a:gd name="T16" fmla="*/ 0 w 31"/>
              <a:gd name="T17" fmla="*/ 281 h 1839"/>
              <a:gd name="T18" fmla="*/ 15 w 31"/>
              <a:gd name="T19" fmla="*/ 245 h 1839"/>
              <a:gd name="T20" fmla="*/ 15 w 31"/>
              <a:gd name="T21" fmla="*/ 296 h 1839"/>
              <a:gd name="T22" fmla="*/ 0 w 31"/>
              <a:gd name="T23" fmla="*/ 342 h 1839"/>
              <a:gd name="T24" fmla="*/ 30 w 31"/>
              <a:gd name="T25" fmla="*/ 342 h 1839"/>
              <a:gd name="T26" fmla="*/ 15 w 31"/>
              <a:gd name="T27" fmla="*/ 458 h 1839"/>
              <a:gd name="T28" fmla="*/ 0 w 31"/>
              <a:gd name="T29" fmla="*/ 422 h 1839"/>
              <a:gd name="T30" fmla="*/ 30 w 31"/>
              <a:gd name="T31" fmla="*/ 442 h 1839"/>
              <a:gd name="T32" fmla="*/ 15 w 31"/>
              <a:gd name="T33" fmla="*/ 539 h 1839"/>
              <a:gd name="T34" fmla="*/ 15 w 31"/>
              <a:gd name="T35" fmla="*/ 488 h 1839"/>
              <a:gd name="T36" fmla="*/ 30 w 31"/>
              <a:gd name="T37" fmla="*/ 524 h 1839"/>
              <a:gd name="T38" fmla="*/ 0 w 31"/>
              <a:gd name="T39" fmla="*/ 606 h 1839"/>
              <a:gd name="T40" fmla="*/ 15 w 31"/>
              <a:gd name="T41" fmla="*/ 570 h 1839"/>
              <a:gd name="T42" fmla="*/ 15 w 31"/>
              <a:gd name="T43" fmla="*/ 621 h 1839"/>
              <a:gd name="T44" fmla="*/ 0 w 31"/>
              <a:gd name="T45" fmla="*/ 666 h 1839"/>
              <a:gd name="T46" fmla="*/ 30 w 31"/>
              <a:gd name="T47" fmla="*/ 666 h 1839"/>
              <a:gd name="T48" fmla="*/ 15 w 31"/>
              <a:gd name="T49" fmla="*/ 784 h 1839"/>
              <a:gd name="T50" fmla="*/ 0 w 31"/>
              <a:gd name="T51" fmla="*/ 748 h 1839"/>
              <a:gd name="T52" fmla="*/ 30 w 31"/>
              <a:gd name="T53" fmla="*/ 769 h 1839"/>
              <a:gd name="T54" fmla="*/ 15 w 31"/>
              <a:gd name="T55" fmla="*/ 865 h 1839"/>
              <a:gd name="T56" fmla="*/ 15 w 31"/>
              <a:gd name="T57" fmla="*/ 815 h 1839"/>
              <a:gd name="T58" fmla="*/ 30 w 31"/>
              <a:gd name="T59" fmla="*/ 850 h 1839"/>
              <a:gd name="T60" fmla="*/ 0 w 31"/>
              <a:gd name="T61" fmla="*/ 931 h 1839"/>
              <a:gd name="T62" fmla="*/ 15 w 31"/>
              <a:gd name="T63" fmla="*/ 896 h 1839"/>
              <a:gd name="T64" fmla="*/ 15 w 31"/>
              <a:gd name="T65" fmla="*/ 947 h 1839"/>
              <a:gd name="T66" fmla="*/ 0 w 31"/>
              <a:gd name="T67" fmla="*/ 993 h 1839"/>
              <a:gd name="T68" fmla="*/ 30 w 31"/>
              <a:gd name="T69" fmla="*/ 993 h 1839"/>
              <a:gd name="T70" fmla="*/ 15 w 31"/>
              <a:gd name="T71" fmla="*/ 1110 h 1839"/>
              <a:gd name="T72" fmla="*/ 0 w 31"/>
              <a:gd name="T73" fmla="*/ 1074 h 1839"/>
              <a:gd name="T74" fmla="*/ 30 w 31"/>
              <a:gd name="T75" fmla="*/ 1095 h 1839"/>
              <a:gd name="T76" fmla="*/ 15 w 31"/>
              <a:gd name="T77" fmla="*/ 1191 h 1839"/>
              <a:gd name="T78" fmla="*/ 15 w 31"/>
              <a:gd name="T79" fmla="*/ 1141 h 1839"/>
              <a:gd name="T80" fmla="*/ 30 w 31"/>
              <a:gd name="T81" fmla="*/ 1176 h 1839"/>
              <a:gd name="T82" fmla="*/ 0 w 31"/>
              <a:gd name="T83" fmla="*/ 1258 h 1839"/>
              <a:gd name="T84" fmla="*/ 15 w 31"/>
              <a:gd name="T85" fmla="*/ 1222 h 1839"/>
              <a:gd name="T86" fmla="*/ 15 w 31"/>
              <a:gd name="T87" fmla="*/ 1273 h 1839"/>
              <a:gd name="T88" fmla="*/ 0 w 31"/>
              <a:gd name="T89" fmla="*/ 1319 h 1839"/>
              <a:gd name="T90" fmla="*/ 30 w 31"/>
              <a:gd name="T91" fmla="*/ 1319 h 1839"/>
              <a:gd name="T92" fmla="*/ 15 w 31"/>
              <a:gd name="T93" fmla="*/ 1436 h 1839"/>
              <a:gd name="T94" fmla="*/ 0 w 31"/>
              <a:gd name="T95" fmla="*/ 1400 h 1839"/>
              <a:gd name="T96" fmla="*/ 30 w 31"/>
              <a:gd name="T97" fmla="*/ 1421 h 1839"/>
              <a:gd name="T98" fmla="*/ 15 w 31"/>
              <a:gd name="T99" fmla="*/ 1518 h 1839"/>
              <a:gd name="T100" fmla="*/ 15 w 31"/>
              <a:gd name="T101" fmla="*/ 1467 h 1839"/>
              <a:gd name="T102" fmla="*/ 30 w 31"/>
              <a:gd name="T103" fmla="*/ 1503 h 1839"/>
              <a:gd name="T104" fmla="*/ 0 w 31"/>
              <a:gd name="T105" fmla="*/ 1584 h 1839"/>
              <a:gd name="T106" fmla="*/ 15 w 31"/>
              <a:gd name="T107" fmla="*/ 1549 h 1839"/>
              <a:gd name="T108" fmla="*/ 15 w 31"/>
              <a:gd name="T109" fmla="*/ 1599 h 1839"/>
              <a:gd name="T110" fmla="*/ 0 w 31"/>
              <a:gd name="T111" fmla="*/ 1645 h 1839"/>
              <a:gd name="T112" fmla="*/ 30 w 31"/>
              <a:gd name="T113" fmla="*/ 1645 h 1839"/>
              <a:gd name="T114" fmla="*/ 15 w 31"/>
              <a:gd name="T115" fmla="*/ 1763 h 1839"/>
              <a:gd name="T116" fmla="*/ 0 w 31"/>
              <a:gd name="T117" fmla="*/ 1727 h 1839"/>
              <a:gd name="T118" fmla="*/ 30 w 31"/>
              <a:gd name="T119" fmla="*/ 1747 h 1839"/>
              <a:gd name="T120" fmla="*/ 15 w 31"/>
              <a:gd name="T121" fmla="*/ 1838 h 1839"/>
              <a:gd name="T122" fmla="*/ 15 w 31"/>
              <a:gd name="T123" fmla="*/ 1793 h 1839"/>
              <a:gd name="T124" fmla="*/ 30 w 31"/>
              <a:gd name="T125" fmla="*/ 1823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" h="1839">
                <a:moveTo>
                  <a:pt x="15" y="51"/>
                </a:moveTo>
                <a:lnTo>
                  <a:pt x="15" y="51"/>
                </a:lnTo>
                <a:cubicBezTo>
                  <a:pt x="6" y="51"/>
                  <a:pt x="0" y="45"/>
                  <a:pt x="0" y="36"/>
                </a:cubicBezTo>
                <a:lnTo>
                  <a:pt x="0" y="15"/>
                </a:lnTo>
                <a:lnTo>
                  <a:pt x="0" y="15"/>
                </a:lnTo>
                <a:cubicBezTo>
                  <a:pt x="0" y="7"/>
                  <a:pt x="6" y="0"/>
                  <a:pt x="15" y="0"/>
                </a:cubicBezTo>
                <a:lnTo>
                  <a:pt x="15" y="0"/>
                </a:lnTo>
                <a:cubicBezTo>
                  <a:pt x="23" y="0"/>
                  <a:pt x="30" y="7"/>
                  <a:pt x="30" y="15"/>
                </a:cubicBezTo>
                <a:lnTo>
                  <a:pt x="30" y="36"/>
                </a:lnTo>
                <a:lnTo>
                  <a:pt x="30" y="36"/>
                </a:lnTo>
                <a:cubicBezTo>
                  <a:pt x="30" y="45"/>
                  <a:pt x="23" y="51"/>
                  <a:pt x="15" y="51"/>
                </a:cubicBezTo>
                <a:close/>
                <a:moveTo>
                  <a:pt x="15" y="132"/>
                </a:moveTo>
                <a:lnTo>
                  <a:pt x="15" y="132"/>
                </a:lnTo>
                <a:cubicBezTo>
                  <a:pt x="6" y="132"/>
                  <a:pt x="0" y="126"/>
                  <a:pt x="0" y="117"/>
                </a:cubicBezTo>
                <a:lnTo>
                  <a:pt x="0" y="97"/>
                </a:lnTo>
                <a:lnTo>
                  <a:pt x="0" y="97"/>
                </a:lnTo>
                <a:cubicBezTo>
                  <a:pt x="0" y="88"/>
                  <a:pt x="6" y="82"/>
                  <a:pt x="15" y="82"/>
                </a:cubicBezTo>
                <a:lnTo>
                  <a:pt x="15" y="82"/>
                </a:lnTo>
                <a:cubicBezTo>
                  <a:pt x="23" y="82"/>
                  <a:pt x="30" y="88"/>
                  <a:pt x="30" y="97"/>
                </a:cubicBezTo>
                <a:lnTo>
                  <a:pt x="30" y="117"/>
                </a:lnTo>
                <a:lnTo>
                  <a:pt x="30" y="117"/>
                </a:lnTo>
                <a:cubicBezTo>
                  <a:pt x="30" y="126"/>
                  <a:pt x="23" y="132"/>
                  <a:pt x="15" y="132"/>
                </a:cubicBezTo>
                <a:close/>
                <a:moveTo>
                  <a:pt x="15" y="214"/>
                </a:moveTo>
                <a:lnTo>
                  <a:pt x="15" y="214"/>
                </a:lnTo>
                <a:cubicBezTo>
                  <a:pt x="6" y="214"/>
                  <a:pt x="0" y="207"/>
                  <a:pt x="0" y="199"/>
                </a:cubicBezTo>
                <a:lnTo>
                  <a:pt x="0" y="178"/>
                </a:lnTo>
                <a:lnTo>
                  <a:pt x="0" y="178"/>
                </a:lnTo>
                <a:cubicBezTo>
                  <a:pt x="0" y="170"/>
                  <a:pt x="6" y="163"/>
                  <a:pt x="15" y="163"/>
                </a:cubicBezTo>
                <a:lnTo>
                  <a:pt x="15" y="163"/>
                </a:lnTo>
                <a:cubicBezTo>
                  <a:pt x="23" y="163"/>
                  <a:pt x="30" y="170"/>
                  <a:pt x="30" y="178"/>
                </a:cubicBezTo>
                <a:lnTo>
                  <a:pt x="30" y="199"/>
                </a:lnTo>
                <a:lnTo>
                  <a:pt x="30" y="199"/>
                </a:lnTo>
                <a:cubicBezTo>
                  <a:pt x="30" y="207"/>
                  <a:pt x="23" y="214"/>
                  <a:pt x="15" y="214"/>
                </a:cubicBezTo>
                <a:close/>
                <a:moveTo>
                  <a:pt x="15" y="296"/>
                </a:moveTo>
                <a:lnTo>
                  <a:pt x="15" y="296"/>
                </a:lnTo>
                <a:cubicBezTo>
                  <a:pt x="6" y="296"/>
                  <a:pt x="0" y="289"/>
                  <a:pt x="0" y="281"/>
                </a:cubicBezTo>
                <a:lnTo>
                  <a:pt x="0" y="260"/>
                </a:lnTo>
                <a:lnTo>
                  <a:pt x="0" y="260"/>
                </a:lnTo>
                <a:cubicBezTo>
                  <a:pt x="0" y="252"/>
                  <a:pt x="6" y="245"/>
                  <a:pt x="15" y="245"/>
                </a:cubicBezTo>
                <a:lnTo>
                  <a:pt x="15" y="245"/>
                </a:lnTo>
                <a:cubicBezTo>
                  <a:pt x="23" y="245"/>
                  <a:pt x="30" y="252"/>
                  <a:pt x="30" y="260"/>
                </a:cubicBezTo>
                <a:lnTo>
                  <a:pt x="30" y="281"/>
                </a:lnTo>
                <a:lnTo>
                  <a:pt x="30" y="281"/>
                </a:lnTo>
                <a:cubicBezTo>
                  <a:pt x="30" y="289"/>
                  <a:pt x="23" y="296"/>
                  <a:pt x="15" y="296"/>
                </a:cubicBezTo>
                <a:close/>
                <a:moveTo>
                  <a:pt x="15" y="377"/>
                </a:moveTo>
                <a:lnTo>
                  <a:pt x="15" y="377"/>
                </a:lnTo>
                <a:cubicBezTo>
                  <a:pt x="6" y="377"/>
                  <a:pt x="0" y="370"/>
                  <a:pt x="0" y="362"/>
                </a:cubicBezTo>
                <a:lnTo>
                  <a:pt x="0" y="342"/>
                </a:lnTo>
                <a:lnTo>
                  <a:pt x="0" y="342"/>
                </a:lnTo>
                <a:cubicBezTo>
                  <a:pt x="0" y="333"/>
                  <a:pt x="6" y="326"/>
                  <a:pt x="15" y="326"/>
                </a:cubicBezTo>
                <a:lnTo>
                  <a:pt x="15" y="326"/>
                </a:lnTo>
                <a:cubicBezTo>
                  <a:pt x="23" y="326"/>
                  <a:pt x="30" y="333"/>
                  <a:pt x="30" y="342"/>
                </a:cubicBezTo>
                <a:lnTo>
                  <a:pt x="30" y="362"/>
                </a:lnTo>
                <a:lnTo>
                  <a:pt x="30" y="362"/>
                </a:lnTo>
                <a:cubicBezTo>
                  <a:pt x="30" y="370"/>
                  <a:pt x="23" y="377"/>
                  <a:pt x="15" y="377"/>
                </a:cubicBezTo>
                <a:close/>
                <a:moveTo>
                  <a:pt x="15" y="458"/>
                </a:moveTo>
                <a:lnTo>
                  <a:pt x="15" y="458"/>
                </a:lnTo>
                <a:cubicBezTo>
                  <a:pt x="6" y="458"/>
                  <a:pt x="0" y="451"/>
                  <a:pt x="0" y="442"/>
                </a:cubicBezTo>
                <a:lnTo>
                  <a:pt x="0" y="422"/>
                </a:lnTo>
                <a:lnTo>
                  <a:pt x="0" y="422"/>
                </a:lnTo>
                <a:cubicBezTo>
                  <a:pt x="0" y="413"/>
                  <a:pt x="6" y="407"/>
                  <a:pt x="15" y="407"/>
                </a:cubicBezTo>
                <a:lnTo>
                  <a:pt x="15" y="407"/>
                </a:lnTo>
                <a:cubicBezTo>
                  <a:pt x="23" y="407"/>
                  <a:pt x="30" y="413"/>
                  <a:pt x="30" y="422"/>
                </a:cubicBezTo>
                <a:lnTo>
                  <a:pt x="30" y="442"/>
                </a:lnTo>
                <a:lnTo>
                  <a:pt x="30" y="442"/>
                </a:lnTo>
                <a:cubicBezTo>
                  <a:pt x="30" y="451"/>
                  <a:pt x="23" y="458"/>
                  <a:pt x="15" y="458"/>
                </a:cubicBezTo>
                <a:close/>
                <a:moveTo>
                  <a:pt x="15" y="539"/>
                </a:moveTo>
                <a:lnTo>
                  <a:pt x="15" y="539"/>
                </a:lnTo>
                <a:cubicBezTo>
                  <a:pt x="6" y="539"/>
                  <a:pt x="0" y="533"/>
                  <a:pt x="0" y="524"/>
                </a:cubicBezTo>
                <a:lnTo>
                  <a:pt x="0" y="503"/>
                </a:lnTo>
                <a:lnTo>
                  <a:pt x="0" y="503"/>
                </a:lnTo>
                <a:cubicBezTo>
                  <a:pt x="0" y="495"/>
                  <a:pt x="6" y="488"/>
                  <a:pt x="15" y="488"/>
                </a:cubicBezTo>
                <a:lnTo>
                  <a:pt x="15" y="488"/>
                </a:lnTo>
                <a:cubicBezTo>
                  <a:pt x="23" y="488"/>
                  <a:pt x="30" y="495"/>
                  <a:pt x="30" y="503"/>
                </a:cubicBezTo>
                <a:lnTo>
                  <a:pt x="30" y="524"/>
                </a:lnTo>
                <a:lnTo>
                  <a:pt x="30" y="524"/>
                </a:lnTo>
                <a:cubicBezTo>
                  <a:pt x="30" y="533"/>
                  <a:pt x="23" y="539"/>
                  <a:pt x="15" y="539"/>
                </a:cubicBezTo>
                <a:close/>
                <a:moveTo>
                  <a:pt x="15" y="621"/>
                </a:moveTo>
                <a:lnTo>
                  <a:pt x="15" y="621"/>
                </a:lnTo>
                <a:cubicBezTo>
                  <a:pt x="6" y="621"/>
                  <a:pt x="0" y="614"/>
                  <a:pt x="0" y="606"/>
                </a:cubicBezTo>
                <a:lnTo>
                  <a:pt x="0" y="585"/>
                </a:lnTo>
                <a:lnTo>
                  <a:pt x="0" y="585"/>
                </a:lnTo>
                <a:cubicBezTo>
                  <a:pt x="0" y="577"/>
                  <a:pt x="6" y="570"/>
                  <a:pt x="15" y="570"/>
                </a:cubicBezTo>
                <a:lnTo>
                  <a:pt x="15" y="570"/>
                </a:lnTo>
                <a:cubicBezTo>
                  <a:pt x="23" y="570"/>
                  <a:pt x="30" y="577"/>
                  <a:pt x="30" y="585"/>
                </a:cubicBezTo>
                <a:lnTo>
                  <a:pt x="30" y="606"/>
                </a:lnTo>
                <a:lnTo>
                  <a:pt x="30" y="606"/>
                </a:lnTo>
                <a:cubicBezTo>
                  <a:pt x="30" y="614"/>
                  <a:pt x="23" y="621"/>
                  <a:pt x="15" y="621"/>
                </a:cubicBezTo>
                <a:close/>
                <a:moveTo>
                  <a:pt x="15" y="702"/>
                </a:moveTo>
                <a:lnTo>
                  <a:pt x="15" y="702"/>
                </a:lnTo>
                <a:cubicBezTo>
                  <a:pt x="6" y="702"/>
                  <a:pt x="0" y="695"/>
                  <a:pt x="0" y="687"/>
                </a:cubicBezTo>
                <a:lnTo>
                  <a:pt x="0" y="666"/>
                </a:lnTo>
                <a:lnTo>
                  <a:pt x="0" y="666"/>
                </a:lnTo>
                <a:cubicBezTo>
                  <a:pt x="0" y="658"/>
                  <a:pt x="6" y="651"/>
                  <a:pt x="15" y="651"/>
                </a:cubicBezTo>
                <a:lnTo>
                  <a:pt x="15" y="651"/>
                </a:lnTo>
                <a:cubicBezTo>
                  <a:pt x="23" y="651"/>
                  <a:pt x="30" y="658"/>
                  <a:pt x="30" y="666"/>
                </a:cubicBezTo>
                <a:lnTo>
                  <a:pt x="30" y="687"/>
                </a:lnTo>
                <a:lnTo>
                  <a:pt x="30" y="687"/>
                </a:lnTo>
                <a:cubicBezTo>
                  <a:pt x="30" y="695"/>
                  <a:pt x="23" y="702"/>
                  <a:pt x="15" y="702"/>
                </a:cubicBezTo>
                <a:close/>
                <a:moveTo>
                  <a:pt x="15" y="784"/>
                </a:moveTo>
                <a:lnTo>
                  <a:pt x="15" y="784"/>
                </a:lnTo>
                <a:cubicBezTo>
                  <a:pt x="6" y="784"/>
                  <a:pt x="0" y="777"/>
                  <a:pt x="0" y="769"/>
                </a:cubicBezTo>
                <a:lnTo>
                  <a:pt x="0" y="748"/>
                </a:lnTo>
                <a:lnTo>
                  <a:pt x="0" y="748"/>
                </a:lnTo>
                <a:cubicBezTo>
                  <a:pt x="0" y="740"/>
                  <a:pt x="6" y="733"/>
                  <a:pt x="15" y="733"/>
                </a:cubicBezTo>
                <a:lnTo>
                  <a:pt x="15" y="733"/>
                </a:lnTo>
                <a:cubicBezTo>
                  <a:pt x="23" y="733"/>
                  <a:pt x="30" y="740"/>
                  <a:pt x="30" y="748"/>
                </a:cubicBezTo>
                <a:lnTo>
                  <a:pt x="30" y="769"/>
                </a:lnTo>
                <a:lnTo>
                  <a:pt x="30" y="769"/>
                </a:lnTo>
                <a:cubicBezTo>
                  <a:pt x="30" y="777"/>
                  <a:pt x="23" y="784"/>
                  <a:pt x="15" y="784"/>
                </a:cubicBezTo>
                <a:close/>
                <a:moveTo>
                  <a:pt x="15" y="865"/>
                </a:moveTo>
                <a:lnTo>
                  <a:pt x="15" y="865"/>
                </a:lnTo>
                <a:cubicBezTo>
                  <a:pt x="6" y="865"/>
                  <a:pt x="0" y="859"/>
                  <a:pt x="0" y="850"/>
                </a:cubicBezTo>
                <a:lnTo>
                  <a:pt x="0" y="830"/>
                </a:lnTo>
                <a:lnTo>
                  <a:pt x="0" y="830"/>
                </a:lnTo>
                <a:cubicBezTo>
                  <a:pt x="0" y="821"/>
                  <a:pt x="6" y="815"/>
                  <a:pt x="15" y="815"/>
                </a:cubicBezTo>
                <a:lnTo>
                  <a:pt x="15" y="815"/>
                </a:lnTo>
                <a:cubicBezTo>
                  <a:pt x="23" y="815"/>
                  <a:pt x="30" y="821"/>
                  <a:pt x="30" y="830"/>
                </a:cubicBezTo>
                <a:lnTo>
                  <a:pt x="30" y="850"/>
                </a:lnTo>
                <a:lnTo>
                  <a:pt x="30" y="850"/>
                </a:lnTo>
                <a:cubicBezTo>
                  <a:pt x="30" y="859"/>
                  <a:pt x="23" y="865"/>
                  <a:pt x="15" y="865"/>
                </a:cubicBezTo>
                <a:close/>
                <a:moveTo>
                  <a:pt x="15" y="947"/>
                </a:moveTo>
                <a:lnTo>
                  <a:pt x="15" y="947"/>
                </a:lnTo>
                <a:cubicBezTo>
                  <a:pt x="6" y="947"/>
                  <a:pt x="0" y="940"/>
                  <a:pt x="0" y="931"/>
                </a:cubicBezTo>
                <a:lnTo>
                  <a:pt x="0" y="911"/>
                </a:lnTo>
                <a:lnTo>
                  <a:pt x="0" y="911"/>
                </a:lnTo>
                <a:cubicBezTo>
                  <a:pt x="0" y="903"/>
                  <a:pt x="6" y="896"/>
                  <a:pt x="15" y="896"/>
                </a:cubicBezTo>
                <a:lnTo>
                  <a:pt x="15" y="896"/>
                </a:lnTo>
                <a:cubicBezTo>
                  <a:pt x="23" y="896"/>
                  <a:pt x="30" y="903"/>
                  <a:pt x="30" y="911"/>
                </a:cubicBezTo>
                <a:lnTo>
                  <a:pt x="30" y="931"/>
                </a:lnTo>
                <a:lnTo>
                  <a:pt x="30" y="931"/>
                </a:lnTo>
                <a:cubicBezTo>
                  <a:pt x="30" y="940"/>
                  <a:pt x="23" y="947"/>
                  <a:pt x="15" y="947"/>
                </a:cubicBezTo>
                <a:close/>
                <a:moveTo>
                  <a:pt x="15" y="1029"/>
                </a:moveTo>
                <a:lnTo>
                  <a:pt x="15" y="1029"/>
                </a:lnTo>
                <a:cubicBezTo>
                  <a:pt x="6" y="1029"/>
                  <a:pt x="0" y="1022"/>
                  <a:pt x="0" y="1013"/>
                </a:cubicBezTo>
                <a:lnTo>
                  <a:pt x="0" y="993"/>
                </a:lnTo>
                <a:lnTo>
                  <a:pt x="0" y="993"/>
                </a:lnTo>
                <a:cubicBezTo>
                  <a:pt x="0" y="985"/>
                  <a:pt x="6" y="977"/>
                  <a:pt x="15" y="977"/>
                </a:cubicBezTo>
                <a:lnTo>
                  <a:pt x="15" y="977"/>
                </a:lnTo>
                <a:cubicBezTo>
                  <a:pt x="23" y="977"/>
                  <a:pt x="30" y="985"/>
                  <a:pt x="30" y="993"/>
                </a:cubicBezTo>
                <a:lnTo>
                  <a:pt x="30" y="1013"/>
                </a:lnTo>
                <a:lnTo>
                  <a:pt x="30" y="1013"/>
                </a:lnTo>
                <a:cubicBezTo>
                  <a:pt x="30" y="1022"/>
                  <a:pt x="23" y="1029"/>
                  <a:pt x="15" y="1029"/>
                </a:cubicBezTo>
                <a:close/>
                <a:moveTo>
                  <a:pt x="15" y="1110"/>
                </a:moveTo>
                <a:lnTo>
                  <a:pt x="15" y="1110"/>
                </a:lnTo>
                <a:cubicBezTo>
                  <a:pt x="6" y="1110"/>
                  <a:pt x="0" y="1103"/>
                  <a:pt x="0" y="1095"/>
                </a:cubicBezTo>
                <a:lnTo>
                  <a:pt x="0" y="1074"/>
                </a:lnTo>
                <a:lnTo>
                  <a:pt x="0" y="1074"/>
                </a:lnTo>
                <a:cubicBezTo>
                  <a:pt x="0" y="1066"/>
                  <a:pt x="6" y="1059"/>
                  <a:pt x="15" y="1059"/>
                </a:cubicBezTo>
                <a:lnTo>
                  <a:pt x="15" y="1059"/>
                </a:lnTo>
                <a:cubicBezTo>
                  <a:pt x="23" y="1059"/>
                  <a:pt x="30" y="1066"/>
                  <a:pt x="30" y="1074"/>
                </a:cubicBezTo>
                <a:lnTo>
                  <a:pt x="30" y="1095"/>
                </a:lnTo>
                <a:lnTo>
                  <a:pt x="30" y="1095"/>
                </a:lnTo>
                <a:cubicBezTo>
                  <a:pt x="30" y="1103"/>
                  <a:pt x="23" y="1110"/>
                  <a:pt x="15" y="1110"/>
                </a:cubicBezTo>
                <a:close/>
                <a:moveTo>
                  <a:pt x="15" y="1191"/>
                </a:moveTo>
                <a:lnTo>
                  <a:pt x="15" y="1191"/>
                </a:lnTo>
                <a:cubicBezTo>
                  <a:pt x="6" y="1191"/>
                  <a:pt x="0" y="1185"/>
                  <a:pt x="0" y="1176"/>
                </a:cubicBezTo>
                <a:lnTo>
                  <a:pt x="0" y="1156"/>
                </a:lnTo>
                <a:lnTo>
                  <a:pt x="0" y="1156"/>
                </a:lnTo>
                <a:cubicBezTo>
                  <a:pt x="0" y="1147"/>
                  <a:pt x="6" y="1141"/>
                  <a:pt x="15" y="1141"/>
                </a:cubicBezTo>
                <a:lnTo>
                  <a:pt x="15" y="1141"/>
                </a:lnTo>
                <a:cubicBezTo>
                  <a:pt x="23" y="1141"/>
                  <a:pt x="30" y="1147"/>
                  <a:pt x="30" y="1156"/>
                </a:cubicBezTo>
                <a:lnTo>
                  <a:pt x="30" y="1176"/>
                </a:lnTo>
                <a:lnTo>
                  <a:pt x="30" y="1176"/>
                </a:lnTo>
                <a:cubicBezTo>
                  <a:pt x="30" y="1185"/>
                  <a:pt x="23" y="1191"/>
                  <a:pt x="15" y="1191"/>
                </a:cubicBezTo>
                <a:close/>
                <a:moveTo>
                  <a:pt x="15" y="1273"/>
                </a:moveTo>
                <a:lnTo>
                  <a:pt x="15" y="1273"/>
                </a:lnTo>
                <a:cubicBezTo>
                  <a:pt x="6" y="1273"/>
                  <a:pt x="0" y="1267"/>
                  <a:pt x="0" y="1258"/>
                </a:cubicBezTo>
                <a:lnTo>
                  <a:pt x="0" y="1237"/>
                </a:lnTo>
                <a:lnTo>
                  <a:pt x="0" y="1237"/>
                </a:lnTo>
                <a:cubicBezTo>
                  <a:pt x="0" y="1229"/>
                  <a:pt x="6" y="1222"/>
                  <a:pt x="15" y="1222"/>
                </a:cubicBezTo>
                <a:lnTo>
                  <a:pt x="15" y="1222"/>
                </a:lnTo>
                <a:cubicBezTo>
                  <a:pt x="23" y="1222"/>
                  <a:pt x="30" y="1229"/>
                  <a:pt x="30" y="1237"/>
                </a:cubicBezTo>
                <a:lnTo>
                  <a:pt x="30" y="1258"/>
                </a:lnTo>
                <a:lnTo>
                  <a:pt x="30" y="1258"/>
                </a:lnTo>
                <a:cubicBezTo>
                  <a:pt x="30" y="1267"/>
                  <a:pt x="23" y="1273"/>
                  <a:pt x="15" y="1273"/>
                </a:cubicBezTo>
                <a:close/>
                <a:moveTo>
                  <a:pt x="15" y="1355"/>
                </a:moveTo>
                <a:lnTo>
                  <a:pt x="15" y="1355"/>
                </a:lnTo>
                <a:cubicBezTo>
                  <a:pt x="6" y="1355"/>
                  <a:pt x="0" y="1348"/>
                  <a:pt x="0" y="1339"/>
                </a:cubicBezTo>
                <a:lnTo>
                  <a:pt x="0" y="1319"/>
                </a:lnTo>
                <a:lnTo>
                  <a:pt x="0" y="1319"/>
                </a:lnTo>
                <a:cubicBezTo>
                  <a:pt x="0" y="1311"/>
                  <a:pt x="6" y="1304"/>
                  <a:pt x="15" y="1304"/>
                </a:cubicBezTo>
                <a:lnTo>
                  <a:pt x="15" y="1304"/>
                </a:lnTo>
                <a:cubicBezTo>
                  <a:pt x="23" y="1304"/>
                  <a:pt x="30" y="1311"/>
                  <a:pt x="30" y="1319"/>
                </a:cubicBezTo>
                <a:lnTo>
                  <a:pt x="30" y="1339"/>
                </a:lnTo>
                <a:lnTo>
                  <a:pt x="30" y="1339"/>
                </a:lnTo>
                <a:cubicBezTo>
                  <a:pt x="30" y="1348"/>
                  <a:pt x="23" y="1355"/>
                  <a:pt x="15" y="1355"/>
                </a:cubicBezTo>
                <a:close/>
                <a:moveTo>
                  <a:pt x="15" y="1436"/>
                </a:moveTo>
                <a:lnTo>
                  <a:pt x="15" y="1436"/>
                </a:lnTo>
                <a:cubicBezTo>
                  <a:pt x="6" y="1436"/>
                  <a:pt x="0" y="1429"/>
                  <a:pt x="0" y="1421"/>
                </a:cubicBezTo>
                <a:lnTo>
                  <a:pt x="0" y="1400"/>
                </a:lnTo>
                <a:lnTo>
                  <a:pt x="0" y="1400"/>
                </a:lnTo>
                <a:cubicBezTo>
                  <a:pt x="0" y="1392"/>
                  <a:pt x="6" y="1385"/>
                  <a:pt x="15" y="1385"/>
                </a:cubicBezTo>
                <a:lnTo>
                  <a:pt x="15" y="1385"/>
                </a:lnTo>
                <a:cubicBezTo>
                  <a:pt x="23" y="1385"/>
                  <a:pt x="30" y="1392"/>
                  <a:pt x="30" y="1400"/>
                </a:cubicBezTo>
                <a:lnTo>
                  <a:pt x="30" y="1421"/>
                </a:lnTo>
                <a:lnTo>
                  <a:pt x="30" y="1421"/>
                </a:lnTo>
                <a:cubicBezTo>
                  <a:pt x="30" y="1429"/>
                  <a:pt x="23" y="1436"/>
                  <a:pt x="15" y="1436"/>
                </a:cubicBezTo>
                <a:close/>
                <a:moveTo>
                  <a:pt x="15" y="1518"/>
                </a:moveTo>
                <a:lnTo>
                  <a:pt x="15" y="1518"/>
                </a:lnTo>
                <a:cubicBezTo>
                  <a:pt x="6" y="1518"/>
                  <a:pt x="0" y="1511"/>
                  <a:pt x="0" y="1503"/>
                </a:cubicBezTo>
                <a:lnTo>
                  <a:pt x="0" y="1482"/>
                </a:lnTo>
                <a:lnTo>
                  <a:pt x="0" y="1482"/>
                </a:lnTo>
                <a:cubicBezTo>
                  <a:pt x="0" y="1474"/>
                  <a:pt x="6" y="1467"/>
                  <a:pt x="15" y="1467"/>
                </a:cubicBezTo>
                <a:lnTo>
                  <a:pt x="15" y="1467"/>
                </a:lnTo>
                <a:cubicBezTo>
                  <a:pt x="23" y="1467"/>
                  <a:pt x="30" y="1474"/>
                  <a:pt x="30" y="1482"/>
                </a:cubicBezTo>
                <a:lnTo>
                  <a:pt x="30" y="1503"/>
                </a:lnTo>
                <a:lnTo>
                  <a:pt x="30" y="1503"/>
                </a:lnTo>
                <a:cubicBezTo>
                  <a:pt x="30" y="1511"/>
                  <a:pt x="23" y="1518"/>
                  <a:pt x="15" y="1518"/>
                </a:cubicBezTo>
                <a:close/>
                <a:moveTo>
                  <a:pt x="15" y="1599"/>
                </a:moveTo>
                <a:lnTo>
                  <a:pt x="15" y="1599"/>
                </a:lnTo>
                <a:cubicBezTo>
                  <a:pt x="6" y="1599"/>
                  <a:pt x="0" y="1592"/>
                  <a:pt x="0" y="1584"/>
                </a:cubicBezTo>
                <a:lnTo>
                  <a:pt x="0" y="1564"/>
                </a:lnTo>
                <a:lnTo>
                  <a:pt x="0" y="1564"/>
                </a:lnTo>
                <a:cubicBezTo>
                  <a:pt x="0" y="1555"/>
                  <a:pt x="6" y="1549"/>
                  <a:pt x="15" y="1549"/>
                </a:cubicBezTo>
                <a:lnTo>
                  <a:pt x="15" y="1549"/>
                </a:lnTo>
                <a:cubicBezTo>
                  <a:pt x="23" y="1549"/>
                  <a:pt x="30" y="1555"/>
                  <a:pt x="30" y="1564"/>
                </a:cubicBezTo>
                <a:lnTo>
                  <a:pt x="30" y="1584"/>
                </a:lnTo>
                <a:lnTo>
                  <a:pt x="30" y="1584"/>
                </a:lnTo>
                <a:cubicBezTo>
                  <a:pt x="30" y="1592"/>
                  <a:pt x="23" y="1599"/>
                  <a:pt x="15" y="1599"/>
                </a:cubicBezTo>
                <a:close/>
                <a:moveTo>
                  <a:pt x="15" y="1681"/>
                </a:moveTo>
                <a:lnTo>
                  <a:pt x="15" y="1681"/>
                </a:lnTo>
                <a:cubicBezTo>
                  <a:pt x="6" y="1681"/>
                  <a:pt x="0" y="1674"/>
                  <a:pt x="0" y="1665"/>
                </a:cubicBezTo>
                <a:lnTo>
                  <a:pt x="0" y="1645"/>
                </a:lnTo>
                <a:lnTo>
                  <a:pt x="0" y="1645"/>
                </a:lnTo>
                <a:cubicBezTo>
                  <a:pt x="0" y="1636"/>
                  <a:pt x="6" y="1630"/>
                  <a:pt x="15" y="1630"/>
                </a:cubicBezTo>
                <a:lnTo>
                  <a:pt x="15" y="1630"/>
                </a:lnTo>
                <a:cubicBezTo>
                  <a:pt x="23" y="1630"/>
                  <a:pt x="30" y="1636"/>
                  <a:pt x="30" y="1645"/>
                </a:cubicBezTo>
                <a:lnTo>
                  <a:pt x="30" y="1665"/>
                </a:lnTo>
                <a:lnTo>
                  <a:pt x="30" y="1665"/>
                </a:lnTo>
                <a:cubicBezTo>
                  <a:pt x="30" y="1674"/>
                  <a:pt x="23" y="1681"/>
                  <a:pt x="15" y="1681"/>
                </a:cubicBezTo>
                <a:close/>
                <a:moveTo>
                  <a:pt x="15" y="1763"/>
                </a:moveTo>
                <a:lnTo>
                  <a:pt x="15" y="1763"/>
                </a:lnTo>
                <a:cubicBezTo>
                  <a:pt x="6" y="1763"/>
                  <a:pt x="0" y="1756"/>
                  <a:pt x="0" y="1747"/>
                </a:cubicBezTo>
                <a:lnTo>
                  <a:pt x="0" y="1727"/>
                </a:lnTo>
                <a:lnTo>
                  <a:pt x="0" y="1727"/>
                </a:lnTo>
                <a:cubicBezTo>
                  <a:pt x="0" y="1718"/>
                  <a:pt x="6" y="1711"/>
                  <a:pt x="15" y="1711"/>
                </a:cubicBezTo>
                <a:lnTo>
                  <a:pt x="15" y="1711"/>
                </a:lnTo>
                <a:cubicBezTo>
                  <a:pt x="23" y="1711"/>
                  <a:pt x="30" y="1718"/>
                  <a:pt x="30" y="1727"/>
                </a:cubicBezTo>
                <a:lnTo>
                  <a:pt x="30" y="1747"/>
                </a:lnTo>
                <a:lnTo>
                  <a:pt x="30" y="1747"/>
                </a:lnTo>
                <a:cubicBezTo>
                  <a:pt x="30" y="1756"/>
                  <a:pt x="23" y="1763"/>
                  <a:pt x="15" y="1763"/>
                </a:cubicBezTo>
                <a:close/>
                <a:moveTo>
                  <a:pt x="15" y="1838"/>
                </a:moveTo>
                <a:lnTo>
                  <a:pt x="15" y="1838"/>
                </a:lnTo>
                <a:cubicBezTo>
                  <a:pt x="6" y="1838"/>
                  <a:pt x="0" y="1832"/>
                  <a:pt x="0" y="1823"/>
                </a:cubicBezTo>
                <a:lnTo>
                  <a:pt x="0" y="1808"/>
                </a:lnTo>
                <a:lnTo>
                  <a:pt x="0" y="1808"/>
                </a:lnTo>
                <a:cubicBezTo>
                  <a:pt x="0" y="1800"/>
                  <a:pt x="6" y="1793"/>
                  <a:pt x="15" y="1793"/>
                </a:cubicBezTo>
                <a:lnTo>
                  <a:pt x="15" y="1793"/>
                </a:lnTo>
                <a:cubicBezTo>
                  <a:pt x="23" y="1793"/>
                  <a:pt x="30" y="1800"/>
                  <a:pt x="30" y="1808"/>
                </a:cubicBezTo>
                <a:lnTo>
                  <a:pt x="30" y="1823"/>
                </a:lnTo>
                <a:lnTo>
                  <a:pt x="30" y="1823"/>
                </a:lnTo>
                <a:cubicBezTo>
                  <a:pt x="30" y="1832"/>
                  <a:pt x="23" y="1838"/>
                  <a:pt x="15" y="183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47993"/>
              </a:solidFill>
              <a:latin typeface="DM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BD5F6F-F802-1744-9B3A-49670E437441}"/>
              </a:ext>
            </a:extLst>
          </p:cNvPr>
          <p:cNvSpPr txBox="1"/>
          <p:nvPr/>
        </p:nvSpPr>
        <p:spPr>
          <a:xfrm>
            <a:off x="1785782" y="188396"/>
            <a:ext cx="8678017" cy="65659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 defTabSz="914217">
              <a:lnSpc>
                <a:spcPts val="4440"/>
              </a:lnSpc>
            </a:pPr>
            <a:r>
              <a:rPr lang="en-US" sz="3700" b="1" spc="-145" dirty="0">
                <a:solidFill>
                  <a:srgbClr val="111340"/>
                </a:solidFill>
                <a:latin typeface="DM Sans" pitchFamily="2" charset="77"/>
              </a:rPr>
              <a:t>PROJECT IMPLEMENTATION APPROACH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F925D-D6C2-BE4C-A086-6CEAD00D0D04}"/>
              </a:ext>
            </a:extLst>
          </p:cNvPr>
          <p:cNvSpPr txBox="1"/>
          <p:nvPr/>
        </p:nvSpPr>
        <p:spPr>
          <a:xfrm>
            <a:off x="3581116" y="785028"/>
            <a:ext cx="5024273" cy="3359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217">
              <a:lnSpc>
                <a:spcPts val="1920"/>
              </a:lnSpc>
            </a:pPr>
            <a:r>
              <a:rPr lang="en-US" sz="1600" spc="-65" dirty="0">
                <a:solidFill>
                  <a:srgbClr val="747993"/>
                </a:solidFill>
                <a:latin typeface="DM Sans" pitchFamily="2" charset="77"/>
              </a:rPr>
              <a:t>MAY 2025 TO MAY 2026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86EB0E-0358-2549-A0F4-7B80BF20F68E}"/>
              </a:ext>
            </a:extLst>
          </p:cNvPr>
          <p:cNvSpPr txBox="1"/>
          <p:nvPr/>
        </p:nvSpPr>
        <p:spPr>
          <a:xfrm>
            <a:off x="1840285" y="1387404"/>
            <a:ext cx="1111523" cy="3699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4217">
              <a:lnSpc>
                <a:spcPts val="2160"/>
              </a:lnSpc>
            </a:pPr>
            <a:r>
              <a:rPr lang="en-US" b="1" spc="-20" dirty="0">
                <a:solidFill>
                  <a:srgbClr val="FFFFFF"/>
                </a:solidFill>
                <a:latin typeface="DM Sans" pitchFamily="2" charset="77"/>
              </a:rPr>
              <a:t>Planning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2E1C09-2C31-3B44-AF47-69F8D63B4782}"/>
              </a:ext>
            </a:extLst>
          </p:cNvPr>
          <p:cNvSpPr txBox="1"/>
          <p:nvPr/>
        </p:nvSpPr>
        <p:spPr>
          <a:xfrm>
            <a:off x="1108465" y="1709035"/>
            <a:ext cx="2655936" cy="1467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Establishing Stakeholder Engagement Plan</a:t>
            </a:r>
          </a:p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Mapped and Established key partnership </a:t>
            </a:r>
          </a:p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Workflow synchronization with NBSAP development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107DA9-5452-7044-9774-FE2E31C3835E}"/>
              </a:ext>
            </a:extLst>
          </p:cNvPr>
          <p:cNvSpPr txBox="1"/>
          <p:nvPr/>
        </p:nvSpPr>
        <p:spPr>
          <a:xfrm>
            <a:off x="2853074" y="4688716"/>
            <a:ext cx="1767792" cy="3699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4217">
              <a:lnSpc>
                <a:spcPts val="2160"/>
              </a:lnSpc>
            </a:pPr>
            <a:r>
              <a:rPr lang="en-US" b="1" spc="-20" dirty="0">
                <a:solidFill>
                  <a:srgbClr val="FFFFFF"/>
                </a:solidFill>
                <a:latin typeface="DM Sans" pitchFamily="2" charset="77"/>
              </a:rPr>
              <a:t>Consultations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7E6896-6212-7E4B-ABCC-13158C9475AA}"/>
              </a:ext>
            </a:extLst>
          </p:cNvPr>
          <p:cNvSpPr txBox="1"/>
          <p:nvPr/>
        </p:nvSpPr>
        <p:spPr>
          <a:xfrm>
            <a:off x="2295050" y="5147541"/>
            <a:ext cx="2572132" cy="14672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1 x Workshop for Gender specialists &amp; women groups </a:t>
            </a:r>
          </a:p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3 x Local communities workshops -15 communities</a:t>
            </a:r>
          </a:p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1 x Women Parliamentary Caucus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46AE09-17A7-5449-9F16-4D4A5185CCD9}"/>
              </a:ext>
            </a:extLst>
          </p:cNvPr>
          <p:cNvSpPr txBox="1"/>
          <p:nvPr/>
        </p:nvSpPr>
        <p:spPr>
          <a:xfrm>
            <a:off x="4320135" y="1441471"/>
            <a:ext cx="2246553" cy="369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217">
              <a:lnSpc>
                <a:spcPts val="2160"/>
              </a:lnSpc>
            </a:pPr>
            <a:r>
              <a:rPr lang="en-US" b="1" spc="-20" dirty="0">
                <a:solidFill>
                  <a:srgbClr val="FFFFFF"/>
                </a:solidFill>
                <a:latin typeface="DM Sans" pitchFamily="2" charset="77"/>
              </a:rPr>
              <a:t>Capacity Building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496BB8-32DD-8B43-BE69-96AC6B9E006F}"/>
              </a:ext>
            </a:extLst>
          </p:cNvPr>
          <p:cNvSpPr txBox="1"/>
          <p:nvPr/>
        </p:nvSpPr>
        <p:spPr>
          <a:xfrm>
            <a:off x="4092636" y="1776165"/>
            <a:ext cx="2646117" cy="12364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Conservation Stakeholders on Gender and Family Issues</a:t>
            </a:r>
          </a:p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Leadership and Women Economic Empowerment for 50 women from LCs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33C35D-97A9-2143-A37A-FA6F3018C64E}"/>
              </a:ext>
            </a:extLst>
          </p:cNvPr>
          <p:cNvSpPr txBox="1"/>
          <p:nvPr/>
        </p:nvSpPr>
        <p:spPr>
          <a:xfrm>
            <a:off x="5503085" y="4708405"/>
            <a:ext cx="2650274" cy="369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217">
              <a:lnSpc>
                <a:spcPts val="2160"/>
              </a:lnSpc>
            </a:pPr>
            <a:r>
              <a:rPr lang="en-US" b="1" spc="-20" dirty="0">
                <a:solidFill>
                  <a:srgbClr val="FFFFFF"/>
                </a:solidFill>
                <a:latin typeface="DM Sans" pitchFamily="2" charset="77"/>
              </a:rPr>
              <a:t>Capacity Assessment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F3C69E-D9D7-4C46-BE85-8AA4E1798E46}"/>
              </a:ext>
            </a:extLst>
          </p:cNvPr>
          <p:cNvSpPr txBox="1"/>
          <p:nvPr/>
        </p:nvSpPr>
        <p:spPr>
          <a:xfrm>
            <a:off x="5661101" y="5203575"/>
            <a:ext cx="2281896" cy="1005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Capacity Assessment for Readiness to Implement the Gender Plan of Action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9BD2A6-A04D-514A-9CA0-EB831CAF99D7}"/>
              </a:ext>
            </a:extLst>
          </p:cNvPr>
          <p:cNvSpPr txBox="1"/>
          <p:nvPr/>
        </p:nvSpPr>
        <p:spPr>
          <a:xfrm>
            <a:off x="7357937" y="1308514"/>
            <a:ext cx="2273288" cy="652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217">
              <a:lnSpc>
                <a:spcPts val="2160"/>
              </a:lnSpc>
            </a:pPr>
            <a:r>
              <a:rPr lang="en-US" b="1" spc="-20" dirty="0">
                <a:solidFill>
                  <a:srgbClr val="FFFFFF"/>
                </a:solidFill>
                <a:latin typeface="DM Sans" pitchFamily="2" charset="77"/>
              </a:rPr>
              <a:t>Situational Analysis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1AF68A-5928-6544-A39E-57543D9200CB}"/>
              </a:ext>
            </a:extLst>
          </p:cNvPr>
          <p:cNvSpPr txBox="1"/>
          <p:nvPr/>
        </p:nvSpPr>
        <p:spPr>
          <a:xfrm>
            <a:off x="7287737" y="1929173"/>
            <a:ext cx="2343488" cy="1005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defTabSz="914217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Informed by consultations, capacity assessment, capacity building efforts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546E4B-8E81-644A-B2D1-AAA2DC93650F}"/>
              </a:ext>
            </a:extLst>
          </p:cNvPr>
          <p:cNvSpPr txBox="1"/>
          <p:nvPr/>
        </p:nvSpPr>
        <p:spPr>
          <a:xfrm>
            <a:off x="8909174" y="4721015"/>
            <a:ext cx="2424125" cy="369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217">
              <a:lnSpc>
                <a:spcPts val="2160"/>
              </a:lnSpc>
            </a:pPr>
            <a:r>
              <a:rPr lang="en-US" b="1" spc="-20" dirty="0">
                <a:solidFill>
                  <a:schemeClr val="bg2"/>
                </a:solidFill>
                <a:latin typeface="DM Sans" pitchFamily="2" charset="77"/>
              </a:rPr>
              <a:t>Action 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F848EF-2208-564E-8B41-80C7343409C8}"/>
              </a:ext>
            </a:extLst>
          </p:cNvPr>
          <p:cNvSpPr txBox="1"/>
          <p:nvPr/>
        </p:nvSpPr>
        <p:spPr>
          <a:xfrm>
            <a:off x="8823035" y="5394075"/>
            <a:ext cx="2409072" cy="7747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217">
              <a:lnSpc>
                <a:spcPts val="1800"/>
              </a:lnSpc>
            </a:pPr>
            <a:r>
              <a:rPr lang="en-US" sz="1300" spc="-15" dirty="0">
                <a:solidFill>
                  <a:srgbClr val="FFFFFF"/>
                </a:solidFill>
                <a:latin typeface="DM Sans" pitchFamily="2" charset="77"/>
              </a:rPr>
              <a:t>Developed a gender-biodiversity action plan </a:t>
            </a:r>
          </a:p>
          <a:p>
            <a:pPr algn="ctr" defTabSz="914217">
              <a:lnSpc>
                <a:spcPts val="1800"/>
              </a:lnSpc>
            </a:pPr>
            <a:endParaRPr lang="en-US" sz="1300" spc="-15" dirty="0">
              <a:solidFill>
                <a:srgbClr val="FFFFFF"/>
              </a:solidFill>
              <a:latin typeface="DM Sans" pitchFamily="2" charset="77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87B06C-7E5C-B7EF-3C7F-61985BAD6607}"/>
              </a:ext>
            </a:extLst>
          </p:cNvPr>
          <p:cNvSpPr/>
          <p:nvPr/>
        </p:nvSpPr>
        <p:spPr>
          <a:xfrm>
            <a:off x="10059778" y="2214567"/>
            <a:ext cx="2027955" cy="12299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071EB-2FAC-6DDA-E660-9305794D3888}"/>
              </a:ext>
            </a:extLst>
          </p:cNvPr>
          <p:cNvSpPr txBox="1"/>
          <p:nvPr/>
        </p:nvSpPr>
        <p:spPr>
          <a:xfrm>
            <a:off x="10052627" y="2334273"/>
            <a:ext cx="2072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</a:rPr>
              <a:t>Data Collection on Gender Representation in Traditional Governance structures</a:t>
            </a:r>
            <a:endParaRPr lang="en-ZA" sz="1400" b="1" dirty="0">
              <a:solidFill>
                <a:schemeClr val="tx2"/>
              </a:solidFill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A2F56312-5991-93CB-2D6A-2956A82CD7E3}"/>
              </a:ext>
            </a:extLst>
          </p:cNvPr>
          <p:cNvCxnSpPr>
            <a:cxnSpLocks/>
            <a:stCxn id="2" idx="0"/>
            <a:endCxn id="28" idx="9"/>
          </p:cNvCxnSpPr>
          <p:nvPr/>
        </p:nvCxnSpPr>
        <p:spPr>
          <a:xfrm rot="16200000" flipV="1">
            <a:off x="10195931" y="1336742"/>
            <a:ext cx="371708" cy="1383942"/>
          </a:xfrm>
          <a:prstGeom prst="curvedConnector2">
            <a:avLst/>
          </a:prstGeom>
          <a:ln w="9525">
            <a:solidFill>
              <a:schemeClr val="tx2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2284FC78-E792-2BC3-49DB-F1F285173F3F}"/>
              </a:ext>
            </a:extLst>
          </p:cNvPr>
          <p:cNvSpPr/>
          <p:nvPr/>
        </p:nvSpPr>
        <p:spPr>
          <a:xfrm>
            <a:off x="123655" y="5014936"/>
            <a:ext cx="1790900" cy="11628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2B9021-3FD0-C7A9-F2EF-325FA81CB168}"/>
              </a:ext>
            </a:extLst>
          </p:cNvPr>
          <p:cNvSpPr txBox="1"/>
          <p:nvPr/>
        </p:nvSpPr>
        <p:spPr>
          <a:xfrm>
            <a:off x="311235" y="5203575"/>
            <a:ext cx="138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Toolkit for systematic inquiry </a:t>
            </a:r>
            <a:endParaRPr lang="en-ZA" sz="16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88E6B31-E2CC-2639-9F2D-BD6FBE7DB3B5}"/>
              </a:ext>
            </a:extLst>
          </p:cNvPr>
          <p:cNvCxnSpPr>
            <a:cxnSpLocks/>
            <a:stCxn id="65" idx="6"/>
          </p:cNvCxnSpPr>
          <p:nvPr/>
        </p:nvCxnSpPr>
        <p:spPr>
          <a:xfrm flipV="1">
            <a:off x="1914555" y="5590957"/>
            <a:ext cx="432860" cy="5425"/>
          </a:xfrm>
          <a:prstGeom prst="straightConnector1">
            <a:avLst/>
          </a:prstGeom>
          <a:ln w="952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 descr="The image depicts the logo of the Eswatini National Trust Commission, featuring a vibrant, red, green, and blue bird in flight against a green background.&#10;&#10;AI-generated content may be incorrect.">
            <a:extLst>
              <a:ext uri="{FF2B5EF4-FFF2-40B4-BE49-F238E27FC236}">
                <a16:creationId xmlns:a16="http://schemas.microsoft.com/office/drawing/2014/main" id="{64F7599C-FF8E-3FC0-AB49-0693ECFA9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712" y="37617"/>
            <a:ext cx="1548041" cy="11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0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E8985-50D5-3424-C7A8-ADBFFCF1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D311D4-47A7-4166-9D39-022A586ACA5B}"/>
              </a:ext>
            </a:extLst>
          </p:cNvPr>
          <p:cNvSpPr/>
          <p:nvPr/>
        </p:nvSpPr>
        <p:spPr>
          <a:xfrm>
            <a:off x="2387814" y="81931"/>
            <a:ext cx="8661400" cy="620929"/>
          </a:xfrm>
          <a:prstGeom prst="roundRect">
            <a:avLst/>
          </a:prstGeom>
          <a:solidFill>
            <a:srgbClr val="C9E6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46"/>
            <a:endParaRPr lang="en-US" b="1" dirty="0">
              <a:solidFill>
                <a:srgbClr val="000000"/>
              </a:solidFill>
              <a:latin typeface="Calibri Light" panose="020F03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defTabSz="609660">
              <a:buClr>
                <a:srgbClr val="000000"/>
              </a:buClr>
              <a:defRPr/>
            </a:pPr>
            <a:r>
              <a:rPr lang="en-US" sz="2133" b="1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Defining the consultation plan by asking the right questions </a:t>
            </a:r>
          </a:p>
          <a:p>
            <a:pPr algn="ctr" defTabSz="914446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" name="Marcador de Posição de Conteúdo 3">
            <a:extLst>
              <a:ext uri="{FF2B5EF4-FFF2-40B4-BE49-F238E27FC236}">
                <a16:creationId xmlns:a16="http://schemas.microsoft.com/office/drawing/2014/main" id="{E4CAD317-9263-C3AF-A766-BAF1C52CC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116093"/>
              </p:ext>
            </p:extLst>
          </p:nvPr>
        </p:nvGraphicFramePr>
        <p:xfrm>
          <a:off x="634621" y="702860"/>
          <a:ext cx="11401805" cy="5605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065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798EF-2CD5-43C7-C919-86BDF886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EEA09-28DC-435C-4758-CA8DD59C4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9364" y="109729"/>
            <a:ext cx="6677960" cy="964160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GB" sz="2800" b="1" dirty="0">
                <a:latin typeface="Arial Nova Cond Light" panose="020B0306020202020204" pitchFamily="34" charset="0"/>
              </a:rPr>
              <a:t>KEY FINDINGS FROM CONSULTATIONS </a:t>
            </a:r>
            <a:endParaRPr lang="en-US" sz="2800" b="1" dirty="0">
              <a:latin typeface="Arial Nova Cond Light" panose="020B0306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7E135E-923B-25A8-A6DC-D10465C073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29250" y="1230503"/>
            <a:ext cx="6762750" cy="278080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endParaRPr lang="en-US" sz="6900" baseline="30000" dirty="0">
              <a:solidFill>
                <a:schemeClr val="tx2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alibri" panose="020F0502020204030204" pitchFamily="34" charset="0"/>
              <a:buChar char="•"/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4664E-ECBF-C084-D240-B4144048B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14573" cy="6748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D2228-5738-152C-ADC3-454745D7B02A}"/>
              </a:ext>
            </a:extLst>
          </p:cNvPr>
          <p:cNvSpPr txBox="1"/>
          <p:nvPr/>
        </p:nvSpPr>
        <p:spPr>
          <a:xfrm>
            <a:off x="5256969" y="1169423"/>
            <a:ext cx="6762750" cy="6344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55" marR="0" lvl="0" indent="-228555" algn="just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Women are key natural resource managers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but have limited access to land, resources, and decision-making opportunities.</a:t>
            </a:r>
          </a:p>
          <a:p>
            <a:pPr marL="228555" marR="0" lvl="0" indent="-228555" algn="just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Social and cultural norms 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continue to restrict women's leadership and participation in environmental governance.</a:t>
            </a:r>
          </a:p>
          <a:p>
            <a:pPr marL="228555" marR="0" lvl="0" indent="-228555" algn="just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Socio-economic inequalities and data gaps persist, 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particularly regarding land ownership, resource access, and participation in environmental management.</a:t>
            </a:r>
          </a:p>
          <a:p>
            <a:pPr marL="228555" marR="0" lvl="0" indent="-228555" algn="just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Institutional capacity gaps exist 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in gender-responsive budgeting, gender-disaggregated data systems and coordination between gender and environmental sectors.</a:t>
            </a:r>
          </a:p>
          <a:p>
            <a:pPr marL="228555" marR="0" lvl="0" indent="-228555" algn="just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Inclusive governance structures have demonstrated potential to improve women's influence and participation.</a:t>
            </a:r>
          </a:p>
          <a:p>
            <a:pPr marL="685755" lvl="1" indent="-228555" algn="just" defTabSz="914217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800" b="1" i="1" baseline="30000" dirty="0">
                <a:solidFill>
                  <a:srgbClr val="111340"/>
                </a:solidFill>
                <a:latin typeface="Aptos Display" panose="020B00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Additional question asked: besides focus group discussions, where do we get the database tracking women’s influence and participation?</a:t>
            </a:r>
            <a:endParaRPr kumimoji="0" lang="en-GB" sz="2800" b="1" i="1" u="none" strike="noStrike" kern="1200" cap="none" spc="0" normalizeH="0" baseline="3000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Aptos Display" panose="020B00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R="0" lvl="0" algn="l" defTabSz="91421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800" baseline="30000" dirty="0">
              <a:solidFill>
                <a:srgbClr val="111340"/>
              </a:solidFill>
              <a:latin typeface="Arial Nova Cond Light" panose="020B0306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2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A47B6-E419-40F6-4251-0EF9AA6D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984F2943-6207-6CED-AC5B-6567420FFA5A}"/>
              </a:ext>
            </a:extLst>
          </p:cNvPr>
          <p:cNvSpPr>
            <a:spLocks/>
          </p:cNvSpPr>
          <p:nvPr/>
        </p:nvSpPr>
        <p:spPr bwMode="auto">
          <a:xfrm>
            <a:off x="1995811" y="2124488"/>
            <a:ext cx="8575405" cy="1066800"/>
          </a:xfrm>
          <a:custGeom>
            <a:avLst/>
            <a:gdLst>
              <a:gd name="T0" fmla="*/ 2321 w 2321"/>
              <a:gd name="T1" fmla="*/ 142 h 283"/>
              <a:gd name="T2" fmla="*/ 2089 w 2321"/>
              <a:gd name="T3" fmla="*/ 283 h 283"/>
              <a:gd name="T4" fmla="*/ 1857 w 2321"/>
              <a:gd name="T5" fmla="*/ 142 h 283"/>
              <a:gd name="T6" fmla="*/ 1625 w 2321"/>
              <a:gd name="T7" fmla="*/ 0 h 283"/>
              <a:gd name="T8" fmla="*/ 1393 w 2321"/>
              <a:gd name="T9" fmla="*/ 142 h 283"/>
              <a:gd name="T10" fmla="*/ 1161 w 2321"/>
              <a:gd name="T11" fmla="*/ 283 h 283"/>
              <a:gd name="T12" fmla="*/ 929 w 2321"/>
              <a:gd name="T13" fmla="*/ 142 h 283"/>
              <a:gd name="T14" fmla="*/ 696 w 2321"/>
              <a:gd name="T15" fmla="*/ 0 h 283"/>
              <a:gd name="T16" fmla="*/ 464 w 2321"/>
              <a:gd name="T17" fmla="*/ 142 h 283"/>
              <a:gd name="T18" fmla="*/ 232 w 2321"/>
              <a:gd name="T19" fmla="*/ 283 h 283"/>
              <a:gd name="T20" fmla="*/ 0 w 2321"/>
              <a:gd name="T21" fmla="*/ 142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1" h="283">
                <a:moveTo>
                  <a:pt x="2321" y="142"/>
                </a:moveTo>
                <a:cubicBezTo>
                  <a:pt x="2278" y="226"/>
                  <a:pt x="2190" y="283"/>
                  <a:pt x="2089" y="283"/>
                </a:cubicBezTo>
                <a:cubicBezTo>
                  <a:pt x="1988" y="283"/>
                  <a:pt x="1901" y="226"/>
                  <a:pt x="1857" y="142"/>
                </a:cubicBezTo>
                <a:cubicBezTo>
                  <a:pt x="1814" y="58"/>
                  <a:pt x="1726" y="0"/>
                  <a:pt x="1625" y="0"/>
                </a:cubicBezTo>
                <a:cubicBezTo>
                  <a:pt x="1524" y="0"/>
                  <a:pt x="1436" y="58"/>
                  <a:pt x="1393" y="142"/>
                </a:cubicBezTo>
                <a:cubicBezTo>
                  <a:pt x="1349" y="226"/>
                  <a:pt x="1262" y="283"/>
                  <a:pt x="1161" y="283"/>
                </a:cubicBezTo>
                <a:cubicBezTo>
                  <a:pt x="1060" y="283"/>
                  <a:pt x="972" y="226"/>
                  <a:pt x="929" y="142"/>
                </a:cubicBezTo>
                <a:cubicBezTo>
                  <a:pt x="885" y="58"/>
                  <a:pt x="798" y="0"/>
                  <a:pt x="696" y="0"/>
                </a:cubicBezTo>
                <a:cubicBezTo>
                  <a:pt x="595" y="0"/>
                  <a:pt x="508" y="58"/>
                  <a:pt x="464" y="142"/>
                </a:cubicBezTo>
                <a:cubicBezTo>
                  <a:pt x="421" y="226"/>
                  <a:pt x="333" y="283"/>
                  <a:pt x="232" y="283"/>
                </a:cubicBezTo>
                <a:cubicBezTo>
                  <a:pt x="131" y="283"/>
                  <a:pt x="43" y="226"/>
                  <a:pt x="0" y="142"/>
                </a:cubicBezTo>
              </a:path>
            </a:pathLst>
          </a:custGeom>
          <a:noFill/>
          <a:ln w="150813" cap="rnd">
            <a:gradFill flip="none" rotWithShape="1">
              <a:gsLst>
                <a:gs pos="100000">
                  <a:schemeClr val="accent2"/>
                </a:gs>
                <a:gs pos="0">
                  <a:schemeClr val="accent4"/>
                </a:gs>
              </a:gsLst>
              <a:lin ang="0" scaled="1"/>
              <a:tileRect/>
            </a:gradFill>
            <a:prstDash val="solid"/>
            <a:miter lim="800000"/>
            <a:headEnd/>
            <a:tailEnd/>
          </a:ln>
          <a:effectLst>
            <a:outerShdw blurRad="50800" dist="215900" dir="2700000" algn="tl" rotWithShape="0">
              <a:prstClr val="black">
                <a:alpha val="6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C7C24-521A-FCA3-E19A-F2E58C04ED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04" y="10588"/>
            <a:ext cx="12126096" cy="714976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Cond Light" panose="020B0306020202020204" pitchFamily="34" charset="0"/>
              </a:rPr>
              <a:t>ESWATINI GENDER – BIODIVERSITY:PRIORITIES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61A99-19F7-1C0B-086C-580E3D385039}"/>
              </a:ext>
            </a:extLst>
          </p:cNvPr>
          <p:cNvSpPr/>
          <p:nvPr/>
        </p:nvSpPr>
        <p:spPr>
          <a:xfrm>
            <a:off x="2537088" y="3827048"/>
            <a:ext cx="93728" cy="93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BBC1BFB-B38F-5F5E-EB7E-231FEBC2B4D6}"/>
              </a:ext>
            </a:extLst>
          </p:cNvPr>
          <p:cNvSpPr>
            <a:spLocks/>
          </p:cNvSpPr>
          <p:nvPr/>
        </p:nvSpPr>
        <p:spPr bwMode="auto">
          <a:xfrm>
            <a:off x="1634458" y="1051563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A250F5C6-6356-0E0C-AF17-336A30087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992" y="1166895"/>
            <a:ext cx="576204" cy="57620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SEPT 2025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5E643E-B59F-9F8F-1EE4-574AF9C6D35D}"/>
              </a:ext>
            </a:extLst>
          </p:cNvPr>
          <p:cNvCxnSpPr>
            <a:cxnSpLocks/>
          </p:cNvCxnSpPr>
          <p:nvPr/>
        </p:nvCxnSpPr>
        <p:spPr>
          <a:xfrm>
            <a:off x="1914086" y="2869076"/>
            <a:ext cx="0" cy="502418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9F5F76C-E9B3-81B7-6715-F7EBDD2DF3FE}"/>
              </a:ext>
            </a:extLst>
          </p:cNvPr>
          <p:cNvSpPr/>
          <p:nvPr/>
        </p:nvSpPr>
        <p:spPr>
          <a:xfrm>
            <a:off x="4257904" y="2753360"/>
            <a:ext cx="93728" cy="93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BF0E8826-AB6D-B98B-BA66-C4C6BA233B58}"/>
              </a:ext>
            </a:extLst>
          </p:cNvPr>
          <p:cNvSpPr>
            <a:spLocks/>
          </p:cNvSpPr>
          <p:nvPr/>
        </p:nvSpPr>
        <p:spPr bwMode="auto">
          <a:xfrm>
            <a:off x="2513285" y="2062401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13">
            <a:extLst>
              <a:ext uri="{FF2B5EF4-FFF2-40B4-BE49-F238E27FC236}">
                <a16:creationId xmlns:a16="http://schemas.microsoft.com/office/drawing/2014/main" id="{9D901581-FEF4-1010-DB04-A707F7124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393" y="2164905"/>
            <a:ext cx="576204" cy="602253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99D59F-5C4D-F37C-C1BD-9B99ACA86CE7}"/>
              </a:ext>
            </a:extLst>
          </p:cNvPr>
          <p:cNvCxnSpPr>
            <a:cxnSpLocks/>
          </p:cNvCxnSpPr>
          <p:nvPr/>
        </p:nvCxnSpPr>
        <p:spPr>
          <a:xfrm>
            <a:off x="2865512" y="3331711"/>
            <a:ext cx="0" cy="1094786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8FBC9A4B-3BFC-A221-C641-AE3C94F7BFD1}"/>
              </a:ext>
            </a:extLst>
          </p:cNvPr>
          <p:cNvSpPr/>
          <p:nvPr/>
        </p:nvSpPr>
        <p:spPr>
          <a:xfrm>
            <a:off x="6031403" y="3827048"/>
            <a:ext cx="93728" cy="93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A60F47-6BA2-D880-5360-264816FD1E0E}"/>
              </a:ext>
            </a:extLst>
          </p:cNvPr>
          <p:cNvSpPr/>
          <p:nvPr/>
        </p:nvSpPr>
        <p:spPr>
          <a:xfrm>
            <a:off x="2023094" y="4222143"/>
            <a:ext cx="1730826" cy="1015663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COMMUNITY CONSULTATIONS FOR GENDER-NBSAP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CD435706-D870-E7C7-A4CD-F67A948DA371}"/>
              </a:ext>
            </a:extLst>
          </p:cNvPr>
          <p:cNvSpPr>
            <a:spLocks/>
          </p:cNvSpPr>
          <p:nvPr/>
        </p:nvSpPr>
        <p:spPr bwMode="auto">
          <a:xfrm>
            <a:off x="4162618" y="1017757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21DC8BC3-9D78-F56E-D49F-DC8B1677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04" y="1136925"/>
            <a:ext cx="576204" cy="57620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B43EC70-7DAE-ECCA-1521-D86AB38C50F3}"/>
              </a:ext>
            </a:extLst>
          </p:cNvPr>
          <p:cNvCxnSpPr>
            <a:cxnSpLocks/>
          </p:cNvCxnSpPr>
          <p:nvPr/>
        </p:nvCxnSpPr>
        <p:spPr>
          <a:xfrm flipH="1">
            <a:off x="4504379" y="2193417"/>
            <a:ext cx="9044" cy="719157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3EF4D674-7355-ED8A-A5AF-920350589D1E}"/>
              </a:ext>
            </a:extLst>
          </p:cNvPr>
          <p:cNvSpPr/>
          <p:nvPr/>
        </p:nvSpPr>
        <p:spPr>
          <a:xfrm>
            <a:off x="7752219" y="2753360"/>
            <a:ext cx="93728" cy="93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7C0072-C58A-BCE3-2D66-CCA3AC81997F}"/>
              </a:ext>
            </a:extLst>
          </p:cNvPr>
          <p:cNvSpPr/>
          <p:nvPr/>
        </p:nvSpPr>
        <p:spPr>
          <a:xfrm>
            <a:off x="3738668" y="2908876"/>
            <a:ext cx="1739399" cy="267765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CAPACITY  ASSESSMENT FOR GPA IMPLEMENTATION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CONSULTATION WITH GENDER- BIODIVERSITY STAKEHOLDERS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WOMEN PARLIMENTARY CAUCUS MEETING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D9D78E2E-51B8-D4F5-982B-0F1E9C5B00CC}"/>
              </a:ext>
            </a:extLst>
          </p:cNvPr>
          <p:cNvSpPr>
            <a:spLocks/>
          </p:cNvSpPr>
          <p:nvPr/>
        </p:nvSpPr>
        <p:spPr bwMode="auto">
          <a:xfrm>
            <a:off x="5894877" y="2015586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F9E069FB-4E16-DE6F-A735-92325BE78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411" y="2148217"/>
            <a:ext cx="576204" cy="57620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D141614-0559-5457-3147-27076A2CB15B}"/>
              </a:ext>
            </a:extLst>
          </p:cNvPr>
          <p:cNvCxnSpPr>
            <a:cxnSpLocks/>
          </p:cNvCxnSpPr>
          <p:nvPr/>
        </p:nvCxnSpPr>
        <p:spPr>
          <a:xfrm>
            <a:off x="6283513" y="3371494"/>
            <a:ext cx="0" cy="502418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B3DF95F-3B8D-B98A-7429-2798DECB69F5}"/>
              </a:ext>
            </a:extLst>
          </p:cNvPr>
          <p:cNvSpPr/>
          <p:nvPr/>
        </p:nvSpPr>
        <p:spPr>
          <a:xfrm>
            <a:off x="9561184" y="3827048"/>
            <a:ext cx="93728" cy="937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42EFB0-04E2-1E91-AB80-A2DD524088C9}"/>
              </a:ext>
            </a:extLst>
          </p:cNvPr>
          <p:cNvSpPr/>
          <p:nvPr/>
        </p:nvSpPr>
        <p:spPr>
          <a:xfrm>
            <a:off x="7196464" y="3214265"/>
            <a:ext cx="1503016" cy="83099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VALIDATE SITUATIONAL ANALYSIS AND GENDER PLAN OF ACTION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8B661951-9E24-71CD-28FD-2DF1B06E1831}"/>
              </a:ext>
            </a:extLst>
          </p:cNvPr>
          <p:cNvSpPr>
            <a:spLocks/>
          </p:cNvSpPr>
          <p:nvPr/>
        </p:nvSpPr>
        <p:spPr bwMode="auto">
          <a:xfrm>
            <a:off x="7551228" y="925809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13">
            <a:extLst>
              <a:ext uri="{FF2B5EF4-FFF2-40B4-BE49-F238E27FC236}">
                <a16:creationId xmlns:a16="http://schemas.microsoft.com/office/drawing/2014/main" id="{DC67E2CC-5A33-CA6E-419C-D9384908E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62" y="1036326"/>
            <a:ext cx="576204" cy="57620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C9ED081-616E-5D31-F01C-61722B9F34F4}"/>
              </a:ext>
            </a:extLst>
          </p:cNvPr>
          <p:cNvCxnSpPr>
            <a:cxnSpLocks/>
          </p:cNvCxnSpPr>
          <p:nvPr/>
        </p:nvCxnSpPr>
        <p:spPr>
          <a:xfrm>
            <a:off x="10679945" y="2847088"/>
            <a:ext cx="0" cy="502418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7834A73-1FC3-9324-6BF0-E947B4918BAA}"/>
              </a:ext>
            </a:extLst>
          </p:cNvPr>
          <p:cNvSpPr/>
          <p:nvPr/>
        </p:nvSpPr>
        <p:spPr>
          <a:xfrm>
            <a:off x="5494384" y="3873912"/>
            <a:ext cx="1527400" cy="193899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IDENTIFY GENDER TRANSFORMATIVE ACTIONS FOR NBSAP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FINALIZE STRATEGIC ACTIONS FOR THE GBF TARGETS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200" b="1" dirty="0">
              <a:solidFill>
                <a:srgbClr val="000000"/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2630BDD4-097A-A04E-5094-1C0E7B091F5B}"/>
              </a:ext>
            </a:extLst>
          </p:cNvPr>
          <p:cNvSpPr>
            <a:spLocks/>
          </p:cNvSpPr>
          <p:nvPr/>
        </p:nvSpPr>
        <p:spPr bwMode="auto">
          <a:xfrm>
            <a:off x="9279714" y="2138108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B8C279FF-712B-F10B-5EAB-E513EE45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0248" y="2235966"/>
            <a:ext cx="576204" cy="57620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</a:t>
            </a: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6C22A2D1-79B6-6A97-6F71-8055447313C8}"/>
              </a:ext>
            </a:extLst>
          </p:cNvPr>
          <p:cNvSpPr>
            <a:spLocks/>
          </p:cNvSpPr>
          <p:nvPr/>
        </p:nvSpPr>
        <p:spPr bwMode="auto">
          <a:xfrm>
            <a:off x="10384437" y="1000426"/>
            <a:ext cx="777272" cy="889532"/>
          </a:xfrm>
          <a:custGeom>
            <a:avLst/>
            <a:gdLst>
              <a:gd name="T0" fmla="*/ 304 w 304"/>
              <a:gd name="T1" fmla="*/ 152 h 348"/>
              <a:gd name="T2" fmla="*/ 152 w 304"/>
              <a:gd name="T3" fmla="*/ 348 h 348"/>
              <a:gd name="T4" fmla="*/ 0 w 304"/>
              <a:gd name="T5" fmla="*/ 152 h 348"/>
              <a:gd name="T6" fmla="*/ 152 w 304"/>
              <a:gd name="T7" fmla="*/ 0 h 348"/>
              <a:gd name="T8" fmla="*/ 304 w 304"/>
              <a:gd name="T9" fmla="*/ 152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48">
                <a:moveTo>
                  <a:pt x="304" y="152"/>
                </a:moveTo>
                <a:cubicBezTo>
                  <a:pt x="304" y="280"/>
                  <a:pt x="152" y="348"/>
                  <a:pt x="152" y="348"/>
                </a:cubicBezTo>
                <a:cubicBezTo>
                  <a:pt x="152" y="348"/>
                  <a:pt x="0" y="280"/>
                  <a:pt x="0" y="152"/>
                </a:cubicBez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54D60F7F-3524-5B11-DA6D-366305D07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4971" y="1100452"/>
            <a:ext cx="576204" cy="576202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E096A-96AE-3BF6-C9D9-09FDA4C69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78" y="2474029"/>
            <a:ext cx="24386" cy="731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783642-0392-4A0C-2C89-65413B84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177" y="5295907"/>
            <a:ext cx="1188823" cy="1036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E097BD-3451-DE3D-ED47-CA479B8C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155" y="3256911"/>
            <a:ext cx="24386" cy="73158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AA10E7C-93BA-4396-FDAB-AFFC6CA31CA4}"/>
              </a:ext>
            </a:extLst>
          </p:cNvPr>
          <p:cNvSpPr/>
          <p:nvPr/>
        </p:nvSpPr>
        <p:spPr>
          <a:xfrm>
            <a:off x="2831009" y="3824713"/>
            <a:ext cx="137650" cy="14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0DA5B1-B041-BED6-12EC-D280D74F778C}"/>
              </a:ext>
            </a:extLst>
          </p:cNvPr>
          <p:cNvSpPr/>
          <p:nvPr/>
        </p:nvSpPr>
        <p:spPr>
          <a:xfrm>
            <a:off x="4443818" y="2064411"/>
            <a:ext cx="137650" cy="14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FF0325-9077-4EAA-7939-7016B02E45CF}"/>
              </a:ext>
            </a:extLst>
          </p:cNvPr>
          <p:cNvSpPr/>
          <p:nvPr/>
        </p:nvSpPr>
        <p:spPr>
          <a:xfrm>
            <a:off x="6217641" y="3109707"/>
            <a:ext cx="137650" cy="14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7FE85B-F73D-33B2-0CE8-8C61D0F8FC51}"/>
              </a:ext>
            </a:extLst>
          </p:cNvPr>
          <p:cNvSpPr/>
          <p:nvPr/>
        </p:nvSpPr>
        <p:spPr>
          <a:xfrm>
            <a:off x="7859664" y="2052115"/>
            <a:ext cx="137650" cy="14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E7781A-AED0-4910-01B6-F072314FFC7E}"/>
              </a:ext>
            </a:extLst>
          </p:cNvPr>
          <p:cNvSpPr/>
          <p:nvPr/>
        </p:nvSpPr>
        <p:spPr>
          <a:xfrm>
            <a:off x="9566523" y="3109351"/>
            <a:ext cx="137650" cy="14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09FFE-F8BD-BFD1-F4BE-792288459189}"/>
              </a:ext>
            </a:extLst>
          </p:cNvPr>
          <p:cNvSpPr txBox="1"/>
          <p:nvPr/>
        </p:nvSpPr>
        <p:spPr>
          <a:xfrm>
            <a:off x="494162" y="3196212"/>
            <a:ext cx="25122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CONSULTATION WITH GENDER SPECIALISTS, CSO, WOMEN GROUPS &amp; LOCAL COMMUNITIES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780DB-096E-E434-E972-322C2D4A023E}"/>
              </a:ext>
            </a:extLst>
          </p:cNvPr>
          <p:cNvSpPr/>
          <p:nvPr/>
        </p:nvSpPr>
        <p:spPr>
          <a:xfrm>
            <a:off x="8382286" y="4028283"/>
            <a:ext cx="1995924" cy="1015663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1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CAPACITY BUILDING FOR SELECTED COMMUNITIES AND ACTORS TO STRENGTHEN INSTITUTIONAL CAPACITY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10F488-D0B0-6C18-2E80-075107E2F527}"/>
              </a:ext>
            </a:extLst>
          </p:cNvPr>
          <p:cNvSpPr/>
          <p:nvPr/>
        </p:nvSpPr>
        <p:spPr>
          <a:xfrm>
            <a:off x="9993668" y="3407617"/>
            <a:ext cx="2135014" cy="830997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1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DEVELOPMENT OF KNOWLEDGE PRODUCTS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12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SUBMIT PROPOSAL TO NBSAP AP/GCF/GEF</a:t>
            </a:r>
          </a:p>
        </p:txBody>
      </p:sp>
      <p:pic>
        <p:nvPicPr>
          <p:cNvPr id="5" name="Picture 4" descr="The image displays a gender representation chart for Eswatini, showing that women hold majority positions only as Inkhundla Secretary, while other roles like MP and Indvuna Yenkhundla remain over 80% male.&#10;&#10;AI-generated content may be incorrect.">
            <a:extLst>
              <a:ext uri="{FF2B5EF4-FFF2-40B4-BE49-F238E27FC236}">
                <a16:creationId xmlns:a16="http://schemas.microsoft.com/office/drawing/2014/main" id="{2F26C96C-D157-BCD0-BA62-F09740455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4730E-6C4C-198F-9D6A-A89F60E9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mage is a map displaying the representation of women leaders in priority conservation areas of Eswatini, categorized by percentages from 0% to 50%, with specific data from the Ministry of Tinkundla, Administration &amp; Development.&#10;&#10;AI-generated content may be incorrect.">
            <a:extLst>
              <a:ext uri="{FF2B5EF4-FFF2-40B4-BE49-F238E27FC236}">
                <a16:creationId xmlns:a16="http://schemas.microsoft.com/office/drawing/2014/main" id="{E6987F22-021A-35C6-FD8A-28EA95494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662" y="54591"/>
            <a:ext cx="4849541" cy="6858000"/>
          </a:xfrm>
          <a:prstGeom prst="rect">
            <a:avLst/>
          </a:prstGeom>
        </p:spPr>
      </p:pic>
      <p:pic>
        <p:nvPicPr>
          <p:cNvPr id="10" name="Picture 9" descr="The image is a map displaying the representation of women leaders in relation to existing conservation areas in Eswatini, with a legend indicating different levels of representation and the distance from the areas.&#10;&#10;AI-generated content may be incorrect.">
            <a:extLst>
              <a:ext uri="{FF2B5EF4-FFF2-40B4-BE49-F238E27FC236}">
                <a16:creationId xmlns:a16="http://schemas.microsoft.com/office/drawing/2014/main" id="{4FBC3BCB-3097-C477-6E8E-2BF6AEDAC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04" y="0"/>
            <a:ext cx="4849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der Plan of Action&#10;&#10;AI-generated content may be incorrect.">
            <a:extLst>
              <a:ext uri="{FF2B5EF4-FFF2-40B4-BE49-F238E27FC236}">
                <a16:creationId xmlns:a16="http://schemas.microsoft.com/office/drawing/2014/main" id="{579B8D41-4358-EAD9-4E02-065DAACE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679" y="866633"/>
            <a:ext cx="4158553" cy="5219176"/>
          </a:xfrm>
          <a:prstGeom prst="rect">
            <a:avLst/>
          </a:prstGeom>
        </p:spPr>
      </p:pic>
      <p:pic>
        <p:nvPicPr>
          <p:cNvPr id="5" name="Picture 4" descr="The image is a National Trust Commission and National Biodiversity Action Plan (NBSAP) report for Swaziland, showcasing various aspects of biodiversity, including a community event, wildlife, and natural landscapes.&#10;&#10;AI-generated content may be incorrect.">
            <a:extLst>
              <a:ext uri="{FF2B5EF4-FFF2-40B4-BE49-F238E27FC236}">
                <a16:creationId xmlns:a16="http://schemas.microsoft.com/office/drawing/2014/main" id="{9AFA0A4E-B2E4-015C-643B-367F96AF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1" y="812041"/>
            <a:ext cx="4248113" cy="544545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46606F7-0E9C-ADDB-4AB7-3347AB3B4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6560566"/>
              </p:ext>
            </p:extLst>
          </p:nvPr>
        </p:nvGraphicFramePr>
        <p:xfrm>
          <a:off x="4967785" y="568555"/>
          <a:ext cx="2715905" cy="573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C30D34E-ACDC-59A5-1D16-9D8A3C88E644}"/>
              </a:ext>
            </a:extLst>
          </p:cNvPr>
          <p:cNvSpPr txBox="1">
            <a:spLocks/>
          </p:cNvSpPr>
          <p:nvPr/>
        </p:nvSpPr>
        <p:spPr>
          <a:xfrm>
            <a:off x="1" y="109729"/>
            <a:ext cx="12192000" cy="409598"/>
          </a:xfrm>
          <a:prstGeom prst="rect">
            <a:avLst/>
          </a:prstGeom>
          <a:solidFill>
            <a:srgbClr val="5C9EE6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2"/>
                </a:solidFill>
                <a:latin typeface="DM Sans" pitchFamily="2" charset="77"/>
                <a:ea typeface="Open Sans Light" panose="020B0306030504020204" pitchFamily="34" charset="0"/>
                <a:cs typeface="Poppins Light" pitchFamily="2" charset="77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rial Nova Cond Light" panose="020B0306020202020204" pitchFamily="34" charset="0"/>
                <a:ea typeface="Open Sans Light" panose="020B0306030504020204" pitchFamily="34" charset="0"/>
                <a:cs typeface="Poppins Light" pitchFamily="2" charset="77"/>
              </a:rPr>
              <a:t>TRANSLATING INSIGHTS TO ACTIONS </a:t>
            </a:r>
          </a:p>
        </p:txBody>
      </p:sp>
    </p:spTree>
    <p:extLst>
      <p:ext uri="{BB962C8B-B14F-4D97-AF65-F5344CB8AC3E}">
        <p14:creationId xmlns:p14="http://schemas.microsoft.com/office/powerpoint/2010/main" val="253150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B6EA18-380D-0EEB-FDC5-957D0255C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83078"/>
              </p:ext>
            </p:extLst>
          </p:nvPr>
        </p:nvGraphicFramePr>
        <p:xfrm>
          <a:off x="436729" y="1248770"/>
          <a:ext cx="11532357" cy="48856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0140">
                  <a:extLst>
                    <a:ext uri="{9D8B030D-6E8A-4147-A177-3AD203B41FA5}">
                      <a16:colId xmlns:a16="http://schemas.microsoft.com/office/drawing/2014/main" val="4196623048"/>
                    </a:ext>
                  </a:extLst>
                </a:gridCol>
                <a:gridCol w="1160571">
                  <a:extLst>
                    <a:ext uri="{9D8B030D-6E8A-4147-A177-3AD203B41FA5}">
                      <a16:colId xmlns:a16="http://schemas.microsoft.com/office/drawing/2014/main" val="3993435300"/>
                    </a:ext>
                  </a:extLst>
                </a:gridCol>
                <a:gridCol w="2586188">
                  <a:extLst>
                    <a:ext uri="{9D8B030D-6E8A-4147-A177-3AD203B41FA5}">
                      <a16:colId xmlns:a16="http://schemas.microsoft.com/office/drawing/2014/main" val="2212368596"/>
                    </a:ext>
                  </a:extLst>
                </a:gridCol>
                <a:gridCol w="1363397">
                  <a:extLst>
                    <a:ext uri="{9D8B030D-6E8A-4147-A177-3AD203B41FA5}">
                      <a16:colId xmlns:a16="http://schemas.microsoft.com/office/drawing/2014/main" val="142756995"/>
                    </a:ext>
                  </a:extLst>
                </a:gridCol>
                <a:gridCol w="1122518">
                  <a:extLst>
                    <a:ext uri="{9D8B030D-6E8A-4147-A177-3AD203B41FA5}">
                      <a16:colId xmlns:a16="http://schemas.microsoft.com/office/drawing/2014/main" val="1070191073"/>
                    </a:ext>
                  </a:extLst>
                </a:gridCol>
                <a:gridCol w="839868">
                  <a:extLst>
                    <a:ext uri="{9D8B030D-6E8A-4147-A177-3AD203B41FA5}">
                      <a16:colId xmlns:a16="http://schemas.microsoft.com/office/drawing/2014/main" val="3604044518"/>
                    </a:ext>
                  </a:extLst>
                </a:gridCol>
                <a:gridCol w="1171691">
                  <a:extLst>
                    <a:ext uri="{9D8B030D-6E8A-4147-A177-3AD203B41FA5}">
                      <a16:colId xmlns:a16="http://schemas.microsoft.com/office/drawing/2014/main" val="3433065481"/>
                    </a:ext>
                  </a:extLst>
                </a:gridCol>
                <a:gridCol w="1003992">
                  <a:extLst>
                    <a:ext uri="{9D8B030D-6E8A-4147-A177-3AD203B41FA5}">
                      <a16:colId xmlns:a16="http://schemas.microsoft.com/office/drawing/2014/main" val="196523512"/>
                    </a:ext>
                  </a:extLst>
                </a:gridCol>
                <a:gridCol w="1003992">
                  <a:extLst>
                    <a:ext uri="{9D8B030D-6E8A-4147-A177-3AD203B41FA5}">
                      <a16:colId xmlns:a16="http://schemas.microsoft.com/office/drawing/2014/main" val="2947729800"/>
                    </a:ext>
                  </a:extLst>
                </a:gridCol>
              </a:tblGrid>
              <a:tr h="424201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400" b="1" kern="100" dirty="0"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EXPECTED OUTCOME 1: ALL PEOPLE (LNOB)-PARTICULARLY ALL WOMEN AND GIRLS, PEOPLE WITH DISABILITIES, YOUTH, WIDOWS -HAVE EQUAL OPPORTUNITY AND CAPACITY TO CONTRIBUTE TO THE THREE OBJECTIVES OF THE CBD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en-ZA" sz="12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747416"/>
                  </a:ext>
                </a:extLst>
              </a:tr>
              <a:tr h="42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Objective 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Action ID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Priority Actions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Performance Indicators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Key Deliverables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Timeline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Target group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 Lead Institution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b="1" kern="10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Key Partners</a:t>
                      </a:r>
                      <a:endParaRPr lang="en-ZA" sz="1400" b="1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21111"/>
                  </a:ext>
                </a:extLst>
              </a:tr>
              <a:tr h="146091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1.4 Address GBV prevention &amp; response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1.4.1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Train and adopt survivor referral pathways for reporting in PA &amp; OECMs and community-based biodiversity projects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# of PA &amp; OECM staff trained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Reported GBV cases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2027-2030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PA &amp; OECM staff; NRMCs &amp; CDCs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DPMO (DGFI), MTEA, Big Game Parks</a:t>
                      </a:r>
                      <a:endParaRPr lang="en-ZA" sz="1400" kern="1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CSOs; Rangers’ association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902308"/>
                  </a:ext>
                </a:extLst>
              </a:tr>
              <a:tr h="2467402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1.4.2</a:t>
                      </a:r>
                      <a:endParaRPr lang="en-ZA" sz="1400" kern="10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Conduct GBV and Violence Against Children training on case identification, the Sexual Offences &amp; Domestic Violence (SODV) Act, 2018 Act &amp; the Children's Protection and Welfare Act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# of community members trained; % of youth trained 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Pre-and post-training assessments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2027-2030</a:t>
                      </a: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Local Communities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DPMO (DGFI), MTEA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ZA" sz="1400" kern="0" dirty="0">
                          <a:effectLst/>
                          <a:latin typeface="Aptos Display" panose="020B0004020202020204" pitchFamily="34" charset="0"/>
                          <a:cs typeface="Arial" panose="020B0604020202020204" pitchFamily="34" charset="0"/>
                        </a:rPr>
                        <a:t>CSOs</a:t>
                      </a:r>
                      <a:endParaRPr lang="en-ZA" sz="1400" kern="100" dirty="0">
                        <a:effectLst/>
                        <a:latin typeface="Aptos Display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05" marR="37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9719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E7D655-AA13-2137-0CBF-250972B7AF65}"/>
              </a:ext>
            </a:extLst>
          </p:cNvPr>
          <p:cNvSpPr txBox="1">
            <a:spLocks/>
          </p:cNvSpPr>
          <p:nvPr/>
        </p:nvSpPr>
        <p:spPr>
          <a:xfrm>
            <a:off x="1" y="109729"/>
            <a:ext cx="12192000" cy="964160"/>
          </a:xfrm>
          <a:prstGeom prst="rect">
            <a:avLst/>
          </a:prstGeom>
          <a:solidFill>
            <a:srgbClr val="5C9EE6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2"/>
                </a:solidFill>
                <a:latin typeface="DM Sans" pitchFamily="2" charset="77"/>
                <a:ea typeface="Open Sans Light" panose="020B0306030504020204" pitchFamily="34" charset="0"/>
                <a:cs typeface="Poppins Light" pitchFamily="2" charset="77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11340"/>
                </a:solidFill>
                <a:effectLst/>
                <a:uLnTx/>
                <a:uFillTx/>
                <a:latin typeface="Aptos Display" panose="020B0004020202020204" pitchFamily="34" charset="0"/>
              </a:rPr>
              <a:t>E</a:t>
            </a:r>
            <a:r>
              <a:rPr lang="en-GB" sz="3200" b="1" dirty="0">
                <a:solidFill>
                  <a:srgbClr val="111340"/>
                </a:solidFill>
                <a:latin typeface="Aptos Display" panose="020B0004020202020204" pitchFamily="34" charset="0"/>
              </a:rPr>
              <a:t>XAMPLE: MATERIAL ISSUE TO PRIORITY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740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efault Theme">
  <a:themeElements>
    <a:clrScheme name="Ai - Timeline_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5C9EE6"/>
      </a:accent1>
      <a:accent2>
        <a:srgbClr val="4CCCAC"/>
      </a:accent2>
      <a:accent3>
        <a:srgbClr val="9FD468"/>
      </a:accent3>
      <a:accent4>
        <a:srgbClr val="FCCA5E"/>
      </a:accent4>
      <a:accent5>
        <a:srgbClr val="EA5362"/>
      </a:accent5>
      <a:accent6>
        <a:srgbClr val="52647F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EE8DAD1717D488B75E704F055B0DB" ma:contentTypeVersion="17" ma:contentTypeDescription="Create a new document." ma:contentTypeScope="" ma:versionID="894f81645357e802e03f0dad1321f2fd">
  <xsd:schema xmlns:xsd="http://www.w3.org/2001/XMLSchema" xmlns:xs="http://www.w3.org/2001/XMLSchema" xmlns:p="http://schemas.microsoft.com/office/2006/metadata/properties" xmlns:ns2="f232f10d-0edc-4b5f-b66e-f46ceb4f7549" xmlns:ns3="bccaa7d2-b5c2-455f-8377-eecac74d0a7a" targetNamespace="http://schemas.microsoft.com/office/2006/metadata/properties" ma:root="true" ma:fieldsID="09640a142018a54e4639738b7aa3630f" ns2:_="" ns3:_="">
    <xsd:import namespace="f232f10d-0edc-4b5f-b66e-f46ceb4f7549"/>
    <xsd:import namespace="bccaa7d2-b5c2-455f-8377-eecac74d0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Det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f10d-0edc-4b5f-b66e-f46ceb4f75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Det" ma:index="21" nillable="true" ma:displayName="Det" ma:format="Dropdown" ma:internalName="Det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aa7d2-b5c2-455f-8377-eecac74d0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4ed2ff6-99f7-4fa9-96fc-1981adf183ee}" ma:internalName="TaxCatchAll" ma:showField="CatchAllData" ma:web="bccaa7d2-b5c2-455f-8377-eecac74d0a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 xmlns="f232f10d-0edc-4b5f-b66e-f46ceb4f7549" xsi:nil="true"/>
    <lcf76f155ced4ddcb4097134ff3c332f xmlns="f232f10d-0edc-4b5f-b66e-f46ceb4f7549">
      <Terms xmlns="http://schemas.microsoft.com/office/infopath/2007/PartnerControls"/>
    </lcf76f155ced4ddcb4097134ff3c332f>
    <TaxCatchAll xmlns="bccaa7d2-b5c2-455f-8377-eecac74d0a7a" xsi:nil="true"/>
  </documentManagement>
</p:properties>
</file>

<file path=customXml/itemProps1.xml><?xml version="1.0" encoding="utf-8"?>
<ds:datastoreItem xmlns:ds="http://schemas.openxmlformats.org/officeDocument/2006/customXml" ds:itemID="{0C580F58-ABA3-46AF-8F50-13DADC91F21B}"/>
</file>

<file path=customXml/itemProps2.xml><?xml version="1.0" encoding="utf-8"?>
<ds:datastoreItem xmlns:ds="http://schemas.openxmlformats.org/officeDocument/2006/customXml" ds:itemID="{D065684F-D57E-4FF6-98AC-C5FBC40A2A06}"/>
</file>

<file path=customXml/itemProps3.xml><?xml version="1.0" encoding="utf-8"?>
<ds:datastoreItem xmlns:ds="http://schemas.openxmlformats.org/officeDocument/2006/customXml" ds:itemID="{54D0CB21-04FE-496C-A706-DF9404E17241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9136</TotalTime>
  <Words>1114</Words>
  <Application>Microsoft Office PowerPoint</Application>
  <PresentationFormat>Widescreen</PresentationFormat>
  <Paragraphs>182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Arial Nova Cond Light</vt:lpstr>
      <vt:lpstr>Calibri</vt:lpstr>
      <vt:lpstr>Calibri Light</vt:lpstr>
      <vt:lpstr>DM Sans</vt:lpstr>
      <vt:lpstr>Open Sans</vt:lpstr>
      <vt:lpstr>Wingdings</vt:lpstr>
      <vt:lpstr>Retrospect</vt:lpstr>
      <vt:lpstr>Default Theme</vt:lpstr>
      <vt:lpstr>PowerPoint Presentation</vt:lpstr>
      <vt:lpstr> </vt:lpstr>
      <vt:lpstr>PowerPoint Presentation</vt:lpstr>
      <vt:lpstr>PowerPoint Presentation</vt:lpstr>
      <vt:lpstr>KEY FINDINGS FROM CONSULTATIONS </vt:lpstr>
      <vt:lpstr>ESWATINI GENDER – BIODIVERSITY:PRIORITIES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Mbali Mabuza</dc:creator>
  <cp:lastModifiedBy>Bailey, Arwen (Alliance Bioversity-CIAT)</cp:lastModifiedBy>
  <cp:revision>150</cp:revision>
  <dcterms:created xsi:type="dcterms:W3CDTF">2025-09-05T20:05:25Z</dcterms:created>
  <dcterms:modified xsi:type="dcterms:W3CDTF">2026-06-30T06:03:28Z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0x010100679EE8DAD1717D488B75E704F055B0DB</vt:lpwstr>
  </property>
</Properties>
</file>