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9"/>
  </p:notesMasterIdLst>
  <p:sldIdLst>
    <p:sldId id="271" r:id="rId2"/>
    <p:sldId id="272" r:id="rId3"/>
    <p:sldId id="273" r:id="rId4"/>
    <p:sldId id="274" r:id="rId5"/>
    <p:sldId id="275" r:id="rId6"/>
    <p:sldId id="276" r:id="rId7"/>
    <p:sldId id="277"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21" autoAdjust="0"/>
    <p:restoredTop sz="95147" autoAdjust="0"/>
  </p:normalViewPr>
  <p:slideViewPr>
    <p:cSldViewPr snapToGrid="0">
      <p:cViewPr varScale="1">
        <p:scale>
          <a:sx n="68" d="100"/>
          <a:sy n="68" d="100"/>
        </p:scale>
        <p:origin x="32" y="68"/>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5BF05D-2F5A-491E-91CE-30BF6844C88B}" type="datetimeFigureOut">
              <a:rPr lang="ru-RU" smtClean="0"/>
              <a:t>15.06.2026</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D5EFAA-DC40-40F6-978B-B769B8D9802C}" type="slidenum">
              <a:rPr lang="ru-RU" smtClean="0"/>
              <a:t>‹#›</a:t>
            </a:fld>
            <a:endParaRPr lang="ru-RU"/>
          </a:p>
        </p:txBody>
      </p:sp>
    </p:spTree>
    <p:extLst>
      <p:ext uri="{BB962C8B-B14F-4D97-AF65-F5344CB8AC3E}">
        <p14:creationId xmlns:p14="http://schemas.microsoft.com/office/powerpoint/2010/main" val="1041707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27546" cy="372308"/>
          </a:xfrm>
          <a:prstGeom prst="rect">
            <a:avLst/>
          </a:prstGeom>
        </p:spPr>
        <p:txBody>
          <a:bodyPr vert="horz" lIns="91440" tIns="45720" rIns="91440" bIns="45720" rtlCol="0"/>
          <a:lstStyle>
            <a:lvl1pPr algn="l">
              <a:defRPr sz="1200"/>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34448" y="0"/>
            <a:ext cx="3927546" cy="372308"/>
          </a:xfrm>
          <a:prstGeom prst="rect">
            <a:avLst/>
          </a:prstGeom>
        </p:spPr>
        <p:txBody>
          <a:bodyPr vert="horz" lIns="91440" tIns="45720" rIns="91440" bIns="45720" rtlCol="0"/>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055813" y="557213"/>
            <a:ext cx="4951412" cy="2786062"/>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06357" y="3530035"/>
            <a:ext cx="7250853" cy="3345606"/>
          </a:xfrm>
          <a:prstGeom prst="rect">
            <a:avLst/>
          </a:prstGeom>
        </p:spPr>
        <p:txBody>
          <a:bodyPr vert="horz" lIns="91440" tIns="45720" rIns="91440" bIns="45720" rtlCol="0"/>
          <a:lstStyle/>
          <a:p>
            <a:r>
              <a:rPr lang="en-US" sz="1200" kern="1200" dirty="0">
                <a:solidFill>
                  <a:schemeClr val="tx1"/>
                </a:solidFill>
                <a:effectLst/>
                <a:latin typeface="+mn-lt"/>
                <a:ea typeface="+mn-ea"/>
                <a:cs typeface="+mn-cs"/>
              </a:rPr>
              <a:t>Good morning, everyone.</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Today, I would like to share the results of our awareness-raising event that took place in </a:t>
            </a:r>
            <a:r>
              <a:rPr lang="en-US" sz="1200" kern="1200" dirty="0" err="1">
                <a:solidFill>
                  <a:schemeClr val="tx1"/>
                </a:solidFill>
                <a:effectLst/>
                <a:latin typeface="+mn-lt"/>
                <a:ea typeface="+mn-ea"/>
                <a:cs typeface="+mn-cs"/>
              </a:rPr>
              <a:t>Nurek</a:t>
            </a:r>
            <a:r>
              <a:rPr lang="en-US" sz="1200" kern="1200" dirty="0">
                <a:solidFill>
                  <a:schemeClr val="tx1"/>
                </a:solidFill>
                <a:effectLst/>
                <a:latin typeface="+mn-lt"/>
                <a:ea typeface="+mn-ea"/>
                <a:cs typeface="+mn-cs"/>
              </a:rPr>
              <a:t>. The main goal was to understand how young people, especially girls, see their role in biodiversity conservation.</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had 28 participants, and 61% of them were girls, which was really encouraging. Also, 89% were between 15 and 18 years old, so we were working with a very young audience.</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Another important point is that 100% of participants completed the surveys before and after the event, which helped us better understand their knowledge and opinions.</a:t>
            </a:r>
            <a:endParaRPr lang="ru-RU" sz="1200" kern="1200" dirty="0">
              <a:solidFill>
                <a:schemeClr val="tx1"/>
              </a:solidFill>
              <a:effectLst/>
              <a:latin typeface="+mn-lt"/>
              <a:ea typeface="+mn-ea"/>
              <a:cs typeface="+mn-cs"/>
            </a:endParaRPr>
          </a:p>
          <a:p>
            <a:endParaRPr lang="en-US" dirty="0"/>
          </a:p>
        </p:txBody>
      </p:sp>
      <p:sp>
        <p:nvSpPr>
          <p:cNvPr id="6" name="Footer Placeholder 5"/>
          <p:cNvSpPr>
            <a:spLocks noGrp="1"/>
          </p:cNvSpPr>
          <p:nvPr>
            <p:ph type="ftr" sz="quarter" idx="4"/>
          </p:nvPr>
        </p:nvSpPr>
        <p:spPr>
          <a:xfrm>
            <a:off x="0" y="7060072"/>
            <a:ext cx="3927546" cy="370585"/>
          </a:xfrm>
          <a:prstGeom prst="rect">
            <a:avLst/>
          </a:prstGeom>
        </p:spPr>
        <p:txBody>
          <a:bodyPr vert="horz" lIns="91440" tIns="45720" rIns="91440" bIns="45720" rtlCol="0" anchor="b"/>
          <a:lstStyle>
            <a:lvl1pPr algn="l">
              <a:defRPr sz="1200"/>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34448" y="7060072"/>
            <a:ext cx="3927546" cy="370585"/>
          </a:xfrm>
          <a:prstGeom prst="rect">
            <a:avLst/>
          </a:prstGeom>
        </p:spPr>
        <p:txBody>
          <a:bodyPr vert="horz" lIns="91440" tIns="45720" rIns="91440" bIns="45720" rtlCol="0" anchor="b"/>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2711094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Good morning, everyone.</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Today, I would like to share the results of our awareness-raising event that took place in </a:t>
            </a:r>
            <a:r>
              <a:rPr lang="en-US" sz="1200" kern="1200" dirty="0" err="1">
                <a:solidFill>
                  <a:schemeClr val="tx1"/>
                </a:solidFill>
                <a:effectLst/>
                <a:latin typeface="+mn-lt"/>
                <a:ea typeface="+mn-ea"/>
                <a:cs typeface="+mn-cs"/>
              </a:rPr>
              <a:t>Nurek</a:t>
            </a:r>
            <a:r>
              <a:rPr lang="en-US" sz="1200" kern="1200" dirty="0">
                <a:solidFill>
                  <a:schemeClr val="tx1"/>
                </a:solidFill>
                <a:effectLst/>
                <a:latin typeface="+mn-lt"/>
                <a:ea typeface="+mn-ea"/>
                <a:cs typeface="+mn-cs"/>
              </a:rPr>
              <a:t>. The main goal was to understand how young people, especially girls, see their role in biodiversity conservation.</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had 28 participants, and 61% of them were girls, which was really encouraging. Also, 89% were between 15 and 18 years old, so we were working with a very young audience.</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Another important point is that 100% of participants completed the surveys before and after the event, which helped us better understand their knowledge and opinions.</a:t>
            </a:r>
            <a:endParaRPr lang="ru-RU" sz="120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5"/>
          </p:nvPr>
        </p:nvSpPr>
        <p:spPr/>
        <p:txBody>
          <a:bodyPr/>
          <a:lstStyle/>
          <a:p>
            <a:fld id="{09D5EFAA-DC40-40F6-978B-B769B8D9802C}" type="slidenum">
              <a:rPr lang="ru-RU" smtClean="0"/>
              <a:t>2</a:t>
            </a:fld>
            <a:endParaRPr lang="ru-RU"/>
          </a:p>
        </p:txBody>
      </p:sp>
    </p:spTree>
    <p:extLst>
      <p:ext uri="{BB962C8B-B14F-4D97-AF65-F5344CB8AC3E}">
        <p14:creationId xmlns:p14="http://schemas.microsoft.com/office/powerpoint/2010/main" val="2329634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During the training, we talked about biodiversity in Tajikistan, protected areas, our National Biodiversity Strategy and Action Plan, and the international 30×30 target.</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one topic created a particularly interesting discussion.</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asked a simple question: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If women often keep traditional knowledge about nature, why are they still not fully involved in making decisions?</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Many participants had never thought about this before, and it helped them see that biodiversity conservation and gender equality are closely connected.</a:t>
            </a:r>
            <a:endParaRPr lang="ru-RU" sz="120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5"/>
          </p:nvPr>
        </p:nvSpPr>
        <p:spPr/>
        <p:txBody>
          <a:bodyPr/>
          <a:lstStyle/>
          <a:p>
            <a:fld id="{09D5EFAA-DC40-40F6-978B-B769B8D9802C}" type="slidenum">
              <a:rPr lang="ru-RU" smtClean="0"/>
              <a:t>3</a:t>
            </a:fld>
            <a:endParaRPr lang="ru-RU"/>
          </a:p>
        </p:txBody>
      </p:sp>
    </p:spTree>
    <p:extLst>
      <p:ext uri="{BB962C8B-B14F-4D97-AF65-F5344CB8AC3E}">
        <p14:creationId xmlns:p14="http://schemas.microsoft.com/office/powerpoint/2010/main" val="3227131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Instead of giving a traditional lecture, we used an interactive method called Rich Pictures.</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participants worked in groups and discussed problems and possible solutions.</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total, they identified 18 barriers, suggested 22 solutions, and came up with 40 practical ideas.</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surprised us the most was that one group independently identified the limited participation of girls as an environmental challenge. This showed that young people already understand that protecting nature also means making sure everyone has a voice.</a:t>
            </a:r>
            <a:endParaRPr lang="ru-RU" sz="120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5"/>
          </p:nvPr>
        </p:nvSpPr>
        <p:spPr/>
        <p:txBody>
          <a:bodyPr/>
          <a:lstStyle/>
          <a:p>
            <a:fld id="{09D5EFAA-DC40-40F6-978B-B769B8D9802C}" type="slidenum">
              <a:rPr lang="ru-RU" smtClean="0"/>
              <a:t>4</a:t>
            </a:fld>
            <a:endParaRPr lang="ru-RU"/>
          </a:p>
        </p:txBody>
      </p:sp>
    </p:spTree>
    <p:extLst>
      <p:ext uri="{BB962C8B-B14F-4D97-AF65-F5344CB8AC3E}">
        <p14:creationId xmlns:p14="http://schemas.microsoft.com/office/powerpoint/2010/main" val="900823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The survey results showed strong support for women's participation.</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57% of participants believe that women are the main holders of knowledge about nature, and 68% think that girls should be involved in environmental decision-making.</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of the most positive findings was that not a single participant said that protecting nature is only a man's responsibility.</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the same time, when we asked about barriers, the most common answer was family and traditions, followed by lack of information, support, and environmental education.</a:t>
            </a:r>
            <a:endParaRPr lang="ru-RU" sz="120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5"/>
          </p:nvPr>
        </p:nvSpPr>
        <p:spPr/>
        <p:txBody>
          <a:bodyPr/>
          <a:lstStyle/>
          <a:p>
            <a:fld id="{09D5EFAA-DC40-40F6-978B-B769B8D9802C}" type="slidenum">
              <a:rPr lang="ru-RU" smtClean="0"/>
              <a:t>5</a:t>
            </a:fld>
            <a:endParaRPr lang="ru-RU"/>
          </a:p>
        </p:txBody>
      </p:sp>
    </p:spTree>
    <p:extLst>
      <p:ext uri="{BB962C8B-B14F-4D97-AF65-F5344CB8AC3E}">
        <p14:creationId xmlns:p14="http://schemas.microsoft.com/office/powerpoint/2010/main" val="2272616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a:p>
            <a:r>
              <a:rPr lang="en-US" dirty="0"/>
              <a:t>Another interesting result was that participants did not only talk about problems—they also suggested real solutions.</a:t>
            </a:r>
            <a:endParaRPr lang="ru-RU" dirty="0"/>
          </a:p>
          <a:p>
            <a:r>
              <a:rPr lang="en-US" dirty="0"/>
              <a:t>For example, they proposed involving older women as holders of traditional knowledge, so that local experience and practices can be passed on to younger generations.</a:t>
            </a:r>
            <a:endParaRPr lang="ru-RU" dirty="0"/>
          </a:p>
          <a:p>
            <a:r>
              <a:rPr lang="en-US" dirty="0"/>
              <a:t>They also suggested including young people in discussions about the management of protected areas, because they want to be part of real decision-making processes.</a:t>
            </a:r>
            <a:endParaRPr lang="ru-RU" dirty="0"/>
          </a:p>
          <a:p>
            <a:r>
              <a:rPr lang="en-US" dirty="0"/>
              <a:t>I think these ideas show that young people want to contribute and take responsibility, not just listen.</a:t>
            </a:r>
            <a:endParaRPr lang="ru-RU" dirty="0"/>
          </a:p>
          <a:p>
            <a:endParaRPr lang="ru-RU" dirty="0"/>
          </a:p>
        </p:txBody>
      </p:sp>
      <p:sp>
        <p:nvSpPr>
          <p:cNvPr id="4" name="Номер слайда 3"/>
          <p:cNvSpPr>
            <a:spLocks noGrp="1"/>
          </p:cNvSpPr>
          <p:nvPr>
            <p:ph type="sldNum" sz="quarter" idx="5"/>
          </p:nvPr>
        </p:nvSpPr>
        <p:spPr/>
        <p:txBody>
          <a:bodyPr/>
          <a:lstStyle/>
          <a:p>
            <a:fld id="{09D5EFAA-DC40-40F6-978B-B769B8D9802C}" type="slidenum">
              <a:rPr lang="ru-RU" smtClean="0"/>
              <a:t>6</a:t>
            </a:fld>
            <a:endParaRPr lang="ru-RU"/>
          </a:p>
        </p:txBody>
      </p:sp>
    </p:spTree>
    <p:extLst>
      <p:ext uri="{BB962C8B-B14F-4D97-AF65-F5344CB8AC3E}">
        <p14:creationId xmlns:p14="http://schemas.microsoft.com/office/powerpoint/2010/main" val="2709896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Finally, I would like to share a few comments from the participants themselves.</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quotes show that young people understand the important role that girls and women play in protecting nature.</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They also believe that better environmental education can create more opportunities for girls to get involved.</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me, the ma</a:t>
            </a:r>
            <a:r>
              <a:rPr lang="ru-RU" sz="1200" kern="1200" dirty="0">
                <a:solidFill>
                  <a:schemeClr val="tx1"/>
                </a:solidFill>
                <a:effectLst/>
                <a:latin typeface="+mn-lt"/>
                <a:ea typeface="+mn-ea"/>
                <a:cs typeface="+mn-cs"/>
              </a:rPr>
              <a:t>н</a:t>
            </a:r>
            <a:r>
              <a:rPr lang="en-US" sz="1200" kern="1200" dirty="0">
                <a:solidFill>
                  <a:schemeClr val="tx1"/>
                </a:solidFill>
                <a:effectLst/>
                <a:latin typeface="+mn-lt"/>
                <a:ea typeface="+mn-ea"/>
                <a:cs typeface="+mn-cs"/>
              </a:rPr>
              <a:t>in message is simple: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Young people are not only able to identify problems—they are also ready to become part of the solution.</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Final Remarks</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Before I finish, I would like to highlight what I believe is the most important outcome of this work.</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main achievement was not only that we organized consultations, but that we created a truly inclusive platform for dialogue.</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managed to bring together a wide range of stakeholders, including government representatives, decision-makers at both national and local levels, local authorities, women, young people, and rural communities.</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More importantly, we did not just ask for their opinions. We gave them the opportunity to discuss challenges together, exchange ideas, and develop practical solutions.</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made a special effort to ensure that the voices of women, youth, and local communities were heard, because they have valuable knowledge and experience that are essential for biodiversity conservation.</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the most important result is that all of these recommendations and ideas were collected and became part of the Roadmap.</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the Roadmap is not based only on expert opinions. It reflects the needs, experiences, and ideas of the people who will actually help implement it.</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Thank you very much. "I hope you could follow everything. I had to speak a bit quickly because we only had 10 minutes."</a:t>
            </a:r>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Thank you for your attention.</a:t>
            </a:r>
            <a:endParaRPr lang="ru-RU" sz="1200" kern="1200" dirty="0">
              <a:solidFill>
                <a:schemeClr val="tx1"/>
              </a:solidFill>
              <a:effectLst/>
              <a:latin typeface="+mn-lt"/>
              <a:ea typeface="+mn-ea"/>
              <a:cs typeface="+mn-cs"/>
            </a:endParaRPr>
          </a:p>
          <a:p>
            <a:br>
              <a:rPr lang="ru-RU" sz="1200" kern="1200" dirty="0">
                <a:solidFill>
                  <a:schemeClr val="tx1"/>
                </a:solidFill>
                <a:effectLst/>
                <a:latin typeface="+mn-lt"/>
                <a:ea typeface="+mn-ea"/>
                <a:cs typeface="+mn-cs"/>
              </a:rPr>
            </a:br>
            <a:endParaRPr lang="ru-RU" sz="120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5"/>
          </p:nvPr>
        </p:nvSpPr>
        <p:spPr/>
        <p:txBody>
          <a:bodyPr/>
          <a:lstStyle/>
          <a:p>
            <a:fld id="{09D5EFAA-DC40-40F6-978B-B769B8D9802C}" type="slidenum">
              <a:rPr lang="ru-RU" smtClean="0"/>
              <a:t>7</a:t>
            </a:fld>
            <a:endParaRPr lang="ru-RU"/>
          </a:p>
        </p:txBody>
      </p:sp>
    </p:spTree>
    <p:extLst>
      <p:ext uri="{BB962C8B-B14F-4D97-AF65-F5344CB8AC3E}">
        <p14:creationId xmlns:p14="http://schemas.microsoft.com/office/powerpoint/2010/main" val="983532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D5423ADC-9507-4FAF-841E-5823B7301C4F}" type="datetimeFigureOut">
              <a:rPr lang="ru-RU" smtClean="0"/>
              <a:t>15.06.2026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6B8632B-4AB2-4F51-B918-7A0C8D131CE5}"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376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5423ADC-9507-4FAF-841E-5823B7301C4F}" type="datetimeFigureOut">
              <a:rPr lang="ru-RU" smtClean="0"/>
              <a:t>15.06.2026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6B8632B-4AB2-4F51-B918-7A0C8D131CE5}" type="slidenum">
              <a:rPr lang="ru-RU" smtClean="0"/>
              <a:t>‹#›</a:t>
            </a:fld>
            <a:endParaRPr lang="ru-RU"/>
          </a:p>
        </p:txBody>
      </p:sp>
    </p:spTree>
    <p:extLst>
      <p:ext uri="{BB962C8B-B14F-4D97-AF65-F5344CB8AC3E}">
        <p14:creationId xmlns:p14="http://schemas.microsoft.com/office/powerpoint/2010/main" val="926845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5423ADC-9507-4FAF-841E-5823B7301C4F}" type="datetimeFigureOut">
              <a:rPr lang="ru-RU" smtClean="0"/>
              <a:t>15.06.2026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6B8632B-4AB2-4F51-B918-7A0C8D131CE5}" type="slidenum">
              <a:rPr lang="ru-RU" smtClean="0"/>
              <a:t>‹#›</a:t>
            </a:fld>
            <a:endParaRPr lang="ru-RU"/>
          </a:p>
        </p:txBody>
      </p:sp>
    </p:spTree>
    <p:extLst>
      <p:ext uri="{BB962C8B-B14F-4D97-AF65-F5344CB8AC3E}">
        <p14:creationId xmlns:p14="http://schemas.microsoft.com/office/powerpoint/2010/main" val="3130421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5423ADC-9507-4FAF-841E-5823B7301C4F}" type="datetimeFigureOut">
              <a:rPr lang="ru-RU" smtClean="0"/>
              <a:t>15.06.2026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6B8632B-4AB2-4F51-B918-7A0C8D131CE5}" type="slidenum">
              <a:rPr lang="ru-RU" smtClean="0"/>
              <a:t>‹#›</a:t>
            </a:fld>
            <a:endParaRPr lang="ru-RU"/>
          </a:p>
        </p:txBody>
      </p:sp>
    </p:spTree>
    <p:extLst>
      <p:ext uri="{BB962C8B-B14F-4D97-AF65-F5344CB8AC3E}">
        <p14:creationId xmlns:p14="http://schemas.microsoft.com/office/powerpoint/2010/main" val="3997554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5423ADC-9507-4FAF-841E-5823B7301C4F}" type="datetimeFigureOut">
              <a:rPr lang="ru-RU" smtClean="0"/>
              <a:t>15.06.2026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6B8632B-4AB2-4F51-B918-7A0C8D131CE5}"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0100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5423ADC-9507-4FAF-841E-5823B7301C4F}" type="datetimeFigureOut">
              <a:rPr lang="ru-RU" smtClean="0"/>
              <a:t>15.06.2026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6B8632B-4AB2-4F51-B918-7A0C8D131CE5}" type="slidenum">
              <a:rPr lang="ru-RU" smtClean="0"/>
              <a:t>‹#›</a:t>
            </a:fld>
            <a:endParaRPr lang="ru-RU"/>
          </a:p>
        </p:txBody>
      </p:sp>
    </p:spTree>
    <p:extLst>
      <p:ext uri="{BB962C8B-B14F-4D97-AF65-F5344CB8AC3E}">
        <p14:creationId xmlns:p14="http://schemas.microsoft.com/office/powerpoint/2010/main" val="790634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97280" y="2582335"/>
            <a:ext cx="4937760" cy="32867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920" y="2582334"/>
            <a:ext cx="4937760" cy="32867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D5423ADC-9507-4FAF-841E-5823B7301C4F}" type="datetimeFigureOut">
              <a:rPr lang="ru-RU" smtClean="0"/>
              <a:t>15.06.2026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6B8632B-4AB2-4F51-B918-7A0C8D131CE5}" type="slidenum">
              <a:rPr lang="ru-RU" smtClean="0"/>
              <a:t>‹#›</a:t>
            </a:fld>
            <a:endParaRPr lang="ru-RU"/>
          </a:p>
        </p:txBody>
      </p:sp>
    </p:spTree>
    <p:extLst>
      <p:ext uri="{BB962C8B-B14F-4D97-AF65-F5344CB8AC3E}">
        <p14:creationId xmlns:p14="http://schemas.microsoft.com/office/powerpoint/2010/main" val="653767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5423ADC-9507-4FAF-841E-5823B7301C4F}" type="datetimeFigureOut">
              <a:rPr lang="ru-RU" smtClean="0"/>
              <a:t>15.06.2026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6B8632B-4AB2-4F51-B918-7A0C8D131CE5}" type="slidenum">
              <a:rPr lang="ru-RU" smtClean="0"/>
              <a:t>‹#›</a:t>
            </a:fld>
            <a:endParaRPr lang="ru-RU"/>
          </a:p>
        </p:txBody>
      </p:sp>
    </p:spTree>
    <p:extLst>
      <p:ext uri="{BB962C8B-B14F-4D97-AF65-F5344CB8AC3E}">
        <p14:creationId xmlns:p14="http://schemas.microsoft.com/office/powerpoint/2010/main" val="912974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5423ADC-9507-4FAF-841E-5823B7301C4F}" type="datetimeFigureOut">
              <a:rPr lang="ru-RU" smtClean="0"/>
              <a:t>15.06.2026</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86B8632B-4AB2-4F51-B918-7A0C8D131CE5}" type="slidenum">
              <a:rPr lang="ru-RU" smtClean="0"/>
              <a:t>‹#›</a:t>
            </a:fld>
            <a:endParaRPr lang="ru-RU"/>
          </a:p>
        </p:txBody>
      </p:sp>
    </p:spTree>
    <p:extLst>
      <p:ext uri="{BB962C8B-B14F-4D97-AF65-F5344CB8AC3E}">
        <p14:creationId xmlns:p14="http://schemas.microsoft.com/office/powerpoint/2010/main" val="4217875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5423ADC-9507-4FAF-841E-5823B7301C4F}" type="datetimeFigureOut">
              <a:rPr lang="ru-RU" smtClean="0"/>
              <a:t>15.06.2026</a:t>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6B8632B-4AB2-4F51-B918-7A0C8D131CE5}" type="slidenum">
              <a:rPr lang="ru-RU" smtClean="0"/>
              <a:t>‹#›</a:t>
            </a:fld>
            <a:endParaRPr lang="ru-RU"/>
          </a:p>
        </p:txBody>
      </p:sp>
    </p:spTree>
    <p:extLst>
      <p:ext uri="{BB962C8B-B14F-4D97-AF65-F5344CB8AC3E}">
        <p14:creationId xmlns:p14="http://schemas.microsoft.com/office/powerpoint/2010/main" val="1270956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5423ADC-9507-4FAF-841E-5823B7301C4F}" type="datetimeFigureOut">
              <a:rPr lang="ru-RU" smtClean="0"/>
              <a:t>15.06.2026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6B8632B-4AB2-4F51-B918-7A0C8D131CE5}" type="slidenum">
              <a:rPr lang="ru-RU" smtClean="0"/>
              <a:t>‹#›</a:t>
            </a:fld>
            <a:endParaRPr lang="ru-RU"/>
          </a:p>
        </p:txBody>
      </p:sp>
    </p:spTree>
    <p:extLst>
      <p:ext uri="{BB962C8B-B14F-4D97-AF65-F5344CB8AC3E}">
        <p14:creationId xmlns:p14="http://schemas.microsoft.com/office/powerpoint/2010/main" val="2741672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5423ADC-9507-4FAF-841E-5823B7301C4F}" type="datetimeFigureOut">
              <a:rPr lang="ru-RU" smtClean="0"/>
              <a:t>15.06.2026</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6B8632B-4AB2-4F51-B918-7A0C8D131CE5}" type="slidenum">
              <a:rPr lang="ru-RU" smtClean="0"/>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97541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6EB97-5871-5DE0-0A6F-CF18AD50D3EE}"/>
              </a:ext>
            </a:extLst>
          </p:cNvPr>
          <p:cNvSpPr>
            <a:spLocks noGrp="1"/>
          </p:cNvSpPr>
          <p:nvPr>
            <p:ph type="title"/>
          </p:nvPr>
        </p:nvSpPr>
        <p:spPr>
          <a:xfrm>
            <a:off x="904973" y="4835951"/>
            <a:ext cx="10737193" cy="1080183"/>
          </a:xfrm>
        </p:spPr>
        <p:txBody>
          <a:bodyPr>
            <a:normAutofit/>
          </a:bodyPr>
          <a:lstStyle/>
          <a:p>
            <a:pPr algn="ctr"/>
            <a:r>
              <a:rPr lang="en-US" sz="3200" b="1" dirty="0">
                <a:latin typeface="Calibri Light" panose="020F0302020204030204" pitchFamily="34" charset="0"/>
                <a:ea typeface="Yu Gothic Light" panose="020B0300000000000000" pitchFamily="34" charset="-128"/>
                <a:cs typeface="Times New Roman" panose="02020603050405020304" pitchFamily="18" charset="0"/>
              </a:rPr>
              <a:t>Accelerating systemic change for gender equality and biodiversity conservation through NBSAPs</a:t>
            </a:r>
          </a:p>
        </p:txBody>
      </p:sp>
      <p:sp>
        <p:nvSpPr>
          <p:cNvPr id="3" name="Freeform 3">
            <a:extLst>
              <a:ext uri="{FF2B5EF4-FFF2-40B4-BE49-F238E27FC236}">
                <a16:creationId xmlns:a16="http://schemas.microsoft.com/office/drawing/2014/main" id="{60BF6F2A-9EAA-46C9-89DD-96D85897939F}"/>
              </a:ext>
            </a:extLst>
          </p:cNvPr>
          <p:cNvSpPr/>
          <p:nvPr/>
        </p:nvSpPr>
        <p:spPr>
          <a:xfrm>
            <a:off x="172796" y="159748"/>
            <a:ext cx="2297027" cy="1273126"/>
          </a:xfrm>
          <a:custGeom>
            <a:avLst/>
            <a:gdLst/>
            <a:ahLst/>
            <a:cxnLst/>
            <a:rect l="l" t="t" r="r" b="b"/>
            <a:pathLst>
              <a:path w="2393477" h="1533858">
                <a:moveTo>
                  <a:pt x="0" y="0"/>
                </a:moveTo>
                <a:lnTo>
                  <a:pt x="2393477" y="0"/>
                </a:lnTo>
                <a:lnTo>
                  <a:pt x="2393477" y="1533858"/>
                </a:lnTo>
                <a:lnTo>
                  <a:pt x="0" y="1533858"/>
                </a:lnTo>
                <a:lnTo>
                  <a:pt x="0" y="0"/>
                </a:lnTo>
                <a:close/>
              </a:path>
            </a:pathLst>
          </a:custGeom>
          <a:blipFill>
            <a:blip r:embed="rId3"/>
            <a:stretch>
              <a:fillRect/>
            </a:stretch>
          </a:blipFill>
        </p:spPr>
        <p:txBody>
          <a:bodyPr/>
          <a:lstStyle/>
          <a:p>
            <a:pPr marL="0" marR="0" lvl="0" indent="0" algn="l" defTabSz="304815"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362991" y="1936029"/>
            <a:ext cx="4528700" cy="707886"/>
          </a:xfrm>
          <a:prstGeom prst="rect">
            <a:avLst/>
          </a:prstGeom>
          <a:noFill/>
        </p:spPr>
        <p:txBody>
          <a:bodyPr wrap="square" rtlCol="0">
            <a:spAutoFit/>
          </a:bodyPr>
          <a:lstStyle/>
          <a:p>
            <a:r>
              <a:rPr lang="en-US" sz="2000" b="1" dirty="0"/>
              <a:t>Youth Voices for Nature: Building an Inclusive Future</a:t>
            </a:r>
            <a:endParaRPr lang="ru-RU" sz="2000" b="1" dirty="0"/>
          </a:p>
        </p:txBody>
      </p:sp>
      <p:sp>
        <p:nvSpPr>
          <p:cNvPr id="5" name="Прямоугольник 4"/>
          <p:cNvSpPr/>
          <p:nvPr/>
        </p:nvSpPr>
        <p:spPr>
          <a:xfrm>
            <a:off x="5844619" y="0"/>
            <a:ext cx="6347381" cy="48359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3101419" y="6080289"/>
            <a:ext cx="6212263" cy="923330"/>
          </a:xfrm>
          <a:prstGeom prst="rect">
            <a:avLst/>
          </a:prstGeom>
          <a:noFill/>
        </p:spPr>
        <p:txBody>
          <a:bodyPr wrap="square" rtlCol="0">
            <a:spAutoFit/>
          </a:bodyPr>
          <a:lstStyle/>
          <a:p>
            <a:pPr algn="ctr"/>
            <a:r>
              <a:rPr lang="en-US" b="1" dirty="0">
                <a:solidFill>
                  <a:schemeClr val="bg1"/>
                </a:solidFill>
              </a:rPr>
              <a:t>Global Learning and Close-out Workshop</a:t>
            </a:r>
            <a:endParaRPr lang="ru-RU" dirty="0">
              <a:solidFill>
                <a:schemeClr val="bg1"/>
              </a:solidFill>
            </a:endParaRPr>
          </a:p>
          <a:p>
            <a:pPr algn="ctr"/>
            <a:r>
              <a:rPr lang="en-US" b="1" dirty="0">
                <a:solidFill>
                  <a:schemeClr val="bg1"/>
                </a:solidFill>
              </a:rPr>
              <a:t>Bangkok, Thailand | 15th –19th June 2026</a:t>
            </a:r>
            <a:r>
              <a:rPr lang="en-US" dirty="0">
                <a:solidFill>
                  <a:schemeClr val="bg1"/>
                </a:solidFill>
              </a:rPr>
              <a:t> </a:t>
            </a:r>
            <a:br>
              <a:rPr lang="en-US" dirty="0">
                <a:solidFill>
                  <a:schemeClr val="bg1"/>
                </a:solidFill>
              </a:rPr>
            </a:br>
            <a:endParaRPr lang="ru-RU" dirty="0">
              <a:solidFill>
                <a:schemeClr val="bg1"/>
              </a:solidFill>
            </a:endParaRPr>
          </a:p>
        </p:txBody>
      </p:sp>
      <p:cxnSp>
        <p:nvCxnSpPr>
          <p:cNvPr id="10" name="Прямая соединительная линия 9"/>
          <p:cNvCxnSpPr/>
          <p:nvPr/>
        </p:nvCxnSpPr>
        <p:spPr>
          <a:xfrm>
            <a:off x="2978870" y="5982122"/>
            <a:ext cx="604258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Рисунок 8">
            <a:extLst>
              <a:ext uri="{FF2B5EF4-FFF2-40B4-BE49-F238E27FC236}">
                <a16:creationId xmlns:a16="http://schemas.microsoft.com/office/drawing/2014/main" id="{892656AA-D99C-D644-0254-418C76459F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4619" y="225163"/>
            <a:ext cx="3534206" cy="1631809"/>
          </a:xfrm>
          <a:prstGeom prst="rect">
            <a:avLst/>
          </a:prstGeom>
          <a:ln>
            <a:noFill/>
          </a:ln>
          <a:effectLst>
            <a:outerShdw blurRad="292100" dist="139700" dir="2700000" algn="tl" rotWithShape="0">
              <a:srgbClr val="333333">
                <a:alpha val="65000"/>
              </a:srgbClr>
            </a:outerShdw>
          </a:effectLst>
        </p:spPr>
      </p:pic>
      <p:pic>
        <p:nvPicPr>
          <p:cNvPr id="14" name="Рисунок 13">
            <a:extLst>
              <a:ext uri="{FF2B5EF4-FFF2-40B4-BE49-F238E27FC236}">
                <a16:creationId xmlns:a16="http://schemas.microsoft.com/office/drawing/2014/main" id="{E3C46FEC-D93C-A464-E62C-37E67214A9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8110" y="2839663"/>
            <a:ext cx="2583735" cy="1800540"/>
          </a:xfrm>
          <a:prstGeom prst="rect">
            <a:avLst/>
          </a:prstGeom>
          <a:ln>
            <a:noFill/>
          </a:ln>
          <a:effectLst>
            <a:outerShdw blurRad="292100" dist="139700" dir="2700000" algn="tl" rotWithShape="0">
              <a:srgbClr val="333333">
                <a:alpha val="65000"/>
              </a:srgbClr>
            </a:outerShdw>
          </a:effectLst>
        </p:spPr>
      </p:pic>
      <p:pic>
        <p:nvPicPr>
          <p:cNvPr id="17" name="Рисунок 16">
            <a:extLst>
              <a:ext uri="{FF2B5EF4-FFF2-40B4-BE49-F238E27FC236}">
                <a16:creationId xmlns:a16="http://schemas.microsoft.com/office/drawing/2014/main" id="{23FD5E06-70D8-A72D-985F-AA2669252E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18309" y="1683634"/>
            <a:ext cx="2915531" cy="2056299"/>
          </a:xfrm>
          <a:prstGeom prst="rect">
            <a:avLst/>
          </a:prstGeom>
        </p:spPr>
      </p:pic>
    </p:spTree>
    <p:extLst>
      <p:ext uri="{BB962C8B-B14F-4D97-AF65-F5344CB8AC3E}">
        <p14:creationId xmlns:p14="http://schemas.microsoft.com/office/powerpoint/2010/main" val="1604106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2BC11A-D1EC-F629-BC94-CDA48CC5D5E6}"/>
              </a:ext>
            </a:extLst>
          </p:cNvPr>
          <p:cNvSpPr>
            <a:spLocks noGrp="1"/>
          </p:cNvSpPr>
          <p:nvPr>
            <p:ph type="ctrTitle"/>
          </p:nvPr>
        </p:nvSpPr>
        <p:spPr>
          <a:xfrm>
            <a:off x="214965" y="446887"/>
            <a:ext cx="6069722" cy="1585113"/>
          </a:xfrm>
        </p:spPr>
        <p:txBody>
          <a:bodyPr>
            <a:noAutofit/>
          </a:bodyPr>
          <a:lstStyle/>
          <a:p>
            <a:r>
              <a:rPr lang="en-US" sz="5400" dirty="0"/>
              <a:t>Youth and Girls — Ready to Take Action</a:t>
            </a:r>
            <a:endParaRPr lang="ru-RU" sz="5400" dirty="0"/>
          </a:p>
        </p:txBody>
      </p:sp>
      <p:sp>
        <p:nvSpPr>
          <p:cNvPr id="3" name="Подзаголовок 2">
            <a:extLst>
              <a:ext uri="{FF2B5EF4-FFF2-40B4-BE49-F238E27FC236}">
                <a16:creationId xmlns:a16="http://schemas.microsoft.com/office/drawing/2014/main" id="{F4A0C4DB-55C0-C36D-7A15-590A429CFB05}"/>
              </a:ext>
            </a:extLst>
          </p:cNvPr>
          <p:cNvSpPr>
            <a:spLocks noGrp="1"/>
          </p:cNvSpPr>
          <p:nvPr>
            <p:ph type="subTitle" idx="1"/>
          </p:nvPr>
        </p:nvSpPr>
        <p:spPr>
          <a:xfrm>
            <a:off x="490450" y="2276928"/>
            <a:ext cx="6212007" cy="3118185"/>
          </a:xfrm>
        </p:spPr>
        <p:txBody>
          <a:bodyPr>
            <a:normAutofit fontScale="70000" lnSpcReduction="20000"/>
          </a:bodyPr>
          <a:lstStyle/>
          <a:p>
            <a:pPr lvl="0"/>
            <a:r>
              <a:rPr lang="ru-RU" sz="4000" dirty="0"/>
              <a:t>28 </a:t>
            </a:r>
            <a:r>
              <a:rPr lang="ru-RU" sz="4000" dirty="0" err="1"/>
              <a:t>participants</a:t>
            </a:r>
            <a:endParaRPr lang="ru-RU" sz="4000" dirty="0"/>
          </a:p>
          <a:p>
            <a:pPr lvl="0"/>
            <a:r>
              <a:rPr lang="ru-RU" sz="4000" dirty="0"/>
              <a:t>61% </a:t>
            </a:r>
            <a:r>
              <a:rPr lang="ru-RU" sz="4000" dirty="0" err="1"/>
              <a:t>were</a:t>
            </a:r>
            <a:r>
              <a:rPr lang="ru-RU" sz="4000" dirty="0"/>
              <a:t> </a:t>
            </a:r>
            <a:r>
              <a:rPr lang="ru-RU" sz="4000" dirty="0" err="1"/>
              <a:t>girls</a:t>
            </a:r>
            <a:r>
              <a:rPr lang="ru-RU" sz="4000" dirty="0"/>
              <a:t> (17 </a:t>
            </a:r>
            <a:r>
              <a:rPr lang="ru-RU" sz="4000" dirty="0" err="1"/>
              <a:t>participants</a:t>
            </a:r>
            <a:r>
              <a:rPr lang="ru-RU" sz="4000" dirty="0"/>
              <a:t>)</a:t>
            </a:r>
          </a:p>
          <a:p>
            <a:pPr lvl="0"/>
            <a:r>
              <a:rPr lang="ru-RU" sz="4000" dirty="0"/>
              <a:t>89% </a:t>
            </a:r>
            <a:r>
              <a:rPr lang="en-US" sz="4000" dirty="0"/>
              <a:t>of participants were aged 15–18</a:t>
            </a:r>
            <a:endParaRPr lang="ru-RU" sz="4000" dirty="0"/>
          </a:p>
          <a:p>
            <a:r>
              <a:rPr lang="en-US" sz="4000" b="1" dirty="0"/>
              <a:t>100% completed both pre- and post-event questionnaires</a:t>
            </a:r>
            <a:endParaRPr lang="ru-RU" sz="4000" dirty="0"/>
          </a:p>
          <a:p>
            <a:pPr lvl="0"/>
            <a:endParaRPr lang="ru-RU" dirty="0"/>
          </a:p>
          <a:p>
            <a:endParaRPr lang="ru-RU" dirty="0"/>
          </a:p>
        </p:txBody>
      </p:sp>
      <p:pic>
        <p:nvPicPr>
          <p:cNvPr id="5" name="Рисунок 4">
            <a:extLst>
              <a:ext uri="{FF2B5EF4-FFF2-40B4-BE49-F238E27FC236}">
                <a16:creationId xmlns:a16="http://schemas.microsoft.com/office/drawing/2014/main" id="{09AF2245-22BD-D12E-7AE3-FED6F69F84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2410" y="628824"/>
            <a:ext cx="4779139" cy="22066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Рисунок 8">
            <a:extLst>
              <a:ext uri="{FF2B5EF4-FFF2-40B4-BE49-F238E27FC236}">
                <a16:creationId xmlns:a16="http://schemas.microsoft.com/office/drawing/2014/main" id="{9649C045-4E80-B1A2-305A-418CE30096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4569" y="3088934"/>
            <a:ext cx="4499714" cy="2999809"/>
          </a:xfrm>
          <a:prstGeom prst="rect">
            <a:avLst/>
          </a:prstGeom>
        </p:spPr>
      </p:pic>
    </p:spTree>
    <p:extLst>
      <p:ext uri="{BB962C8B-B14F-4D97-AF65-F5344CB8AC3E}">
        <p14:creationId xmlns:p14="http://schemas.microsoft.com/office/powerpoint/2010/main" val="750349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15CE1A-7FBD-368D-085A-EEC5D122E1E3}"/>
              </a:ext>
            </a:extLst>
          </p:cNvPr>
          <p:cNvSpPr>
            <a:spLocks noGrp="1"/>
          </p:cNvSpPr>
          <p:nvPr>
            <p:ph type="title"/>
          </p:nvPr>
        </p:nvSpPr>
        <p:spPr>
          <a:xfrm>
            <a:off x="770709" y="582501"/>
            <a:ext cx="8438606" cy="583474"/>
          </a:xfrm>
        </p:spPr>
        <p:txBody>
          <a:bodyPr>
            <a:normAutofit fontScale="90000"/>
          </a:bodyPr>
          <a:lstStyle/>
          <a:p>
            <a:r>
              <a:rPr lang="en-US" dirty="0"/>
              <a:t>What We Talked About</a:t>
            </a:r>
            <a:endParaRPr lang="ru-RU" dirty="0"/>
          </a:p>
        </p:txBody>
      </p:sp>
      <p:sp>
        <p:nvSpPr>
          <p:cNvPr id="3" name="Объект 2">
            <a:extLst>
              <a:ext uri="{FF2B5EF4-FFF2-40B4-BE49-F238E27FC236}">
                <a16:creationId xmlns:a16="http://schemas.microsoft.com/office/drawing/2014/main" id="{BCAB461F-4C6D-732A-AC59-972E3D93CDEF}"/>
              </a:ext>
            </a:extLst>
          </p:cNvPr>
          <p:cNvSpPr>
            <a:spLocks noGrp="1"/>
          </p:cNvSpPr>
          <p:nvPr>
            <p:ph sz="half" idx="1"/>
          </p:nvPr>
        </p:nvSpPr>
        <p:spPr>
          <a:xfrm>
            <a:off x="770709" y="1417320"/>
            <a:ext cx="4937760" cy="4023359"/>
          </a:xfrm>
        </p:spPr>
        <p:txBody>
          <a:bodyPr/>
          <a:lstStyle/>
          <a:p>
            <a:r>
              <a:rPr lang="ru-RU" b="1" dirty="0" err="1"/>
              <a:t>Main</a:t>
            </a:r>
            <a:r>
              <a:rPr lang="ru-RU" b="1" dirty="0"/>
              <a:t> </a:t>
            </a:r>
            <a:r>
              <a:rPr lang="ru-RU" b="1" dirty="0" err="1"/>
              <a:t>Training</a:t>
            </a:r>
            <a:r>
              <a:rPr lang="ru-RU" b="1" dirty="0"/>
              <a:t> </a:t>
            </a:r>
            <a:r>
              <a:rPr lang="ru-RU" b="1" dirty="0" err="1"/>
              <a:t>Topics</a:t>
            </a:r>
            <a:r>
              <a:rPr lang="ru-RU" b="1" dirty="0"/>
              <a:t>:</a:t>
            </a:r>
            <a:endParaRPr lang="ru-RU" dirty="0"/>
          </a:p>
          <a:p>
            <a:r>
              <a:rPr lang="ru-RU" dirty="0" err="1"/>
              <a:t>Biodiversity</a:t>
            </a:r>
            <a:r>
              <a:rPr lang="ru-RU" dirty="0"/>
              <a:t> </a:t>
            </a:r>
            <a:r>
              <a:rPr lang="ru-RU" dirty="0" err="1"/>
              <a:t>of</a:t>
            </a:r>
            <a:r>
              <a:rPr lang="ru-RU" dirty="0"/>
              <a:t> </a:t>
            </a:r>
            <a:r>
              <a:rPr lang="ru-RU" dirty="0" err="1"/>
              <a:t>Tajikistan</a:t>
            </a:r>
            <a:endParaRPr lang="ru-RU" dirty="0"/>
          </a:p>
          <a:p>
            <a:r>
              <a:rPr lang="ru-RU" dirty="0" err="1"/>
              <a:t>Protected</a:t>
            </a:r>
            <a:r>
              <a:rPr lang="ru-RU" dirty="0"/>
              <a:t> </a:t>
            </a:r>
            <a:r>
              <a:rPr lang="ru-RU" dirty="0" err="1"/>
              <a:t>Areas</a:t>
            </a:r>
            <a:r>
              <a:rPr lang="ru-RU" dirty="0"/>
              <a:t> (</a:t>
            </a:r>
            <a:r>
              <a:rPr lang="ru-RU" dirty="0" err="1"/>
              <a:t>PAs</a:t>
            </a:r>
            <a:r>
              <a:rPr lang="ru-RU" dirty="0"/>
              <a:t>)</a:t>
            </a:r>
          </a:p>
          <a:p>
            <a:r>
              <a:rPr lang="en-US" dirty="0"/>
              <a:t>National Biodiversity Strategy and Action Plan (NBSAP)</a:t>
            </a:r>
            <a:endParaRPr lang="ru-RU" dirty="0"/>
          </a:p>
          <a:p>
            <a:r>
              <a:rPr lang="ru-RU" b="1" dirty="0"/>
              <a:t>The International 30×30 Target</a:t>
            </a:r>
            <a:endParaRPr lang="ru-RU" dirty="0"/>
          </a:p>
          <a:p>
            <a:r>
              <a:rPr lang="ru-RU" dirty="0" err="1"/>
              <a:t>Gender</a:t>
            </a:r>
            <a:r>
              <a:rPr lang="ru-RU" dirty="0"/>
              <a:t> </a:t>
            </a:r>
            <a:r>
              <a:rPr lang="ru-RU" dirty="0" err="1"/>
              <a:t>Equality</a:t>
            </a:r>
            <a:r>
              <a:rPr lang="ru-RU" dirty="0"/>
              <a:t> </a:t>
            </a:r>
            <a:r>
              <a:rPr lang="ru-RU" dirty="0" err="1"/>
              <a:t>in</a:t>
            </a:r>
            <a:r>
              <a:rPr lang="ru-RU" dirty="0"/>
              <a:t> Nature </a:t>
            </a:r>
            <a:r>
              <a:rPr lang="ru-RU" dirty="0" err="1"/>
              <a:t>Conservation</a:t>
            </a:r>
            <a:endParaRPr lang="ru-RU" dirty="0"/>
          </a:p>
          <a:p>
            <a:r>
              <a:rPr lang="en-US" dirty="0"/>
              <a:t>The Role of Youth in Biodiversity Conservation</a:t>
            </a:r>
            <a:endParaRPr lang="ru-RU" dirty="0"/>
          </a:p>
          <a:p>
            <a:endParaRPr lang="ru-RU" dirty="0"/>
          </a:p>
        </p:txBody>
      </p:sp>
      <p:sp>
        <p:nvSpPr>
          <p:cNvPr id="4" name="Объект 3">
            <a:extLst>
              <a:ext uri="{FF2B5EF4-FFF2-40B4-BE49-F238E27FC236}">
                <a16:creationId xmlns:a16="http://schemas.microsoft.com/office/drawing/2014/main" id="{8B4564A7-ABF7-E0CE-FC31-3C91038762B6}"/>
              </a:ext>
            </a:extLst>
          </p:cNvPr>
          <p:cNvSpPr>
            <a:spLocks noGrp="1"/>
          </p:cNvSpPr>
          <p:nvPr>
            <p:ph sz="half" idx="2"/>
          </p:nvPr>
        </p:nvSpPr>
        <p:spPr>
          <a:xfrm>
            <a:off x="6467398" y="1417320"/>
            <a:ext cx="4937760" cy="4023360"/>
          </a:xfrm>
        </p:spPr>
        <p:txBody>
          <a:bodyPr/>
          <a:lstStyle/>
          <a:p>
            <a:r>
              <a:rPr lang="ru-RU" b="1" dirty="0"/>
              <a:t>Special Focus:</a:t>
            </a:r>
            <a:endParaRPr lang="ru-RU" dirty="0"/>
          </a:p>
          <a:p>
            <a:pPr lvl="0"/>
            <a:r>
              <a:rPr lang="en-US" b="1" dirty="0"/>
              <a:t>Why are women, as holders of traditional knowledge about nature, rarely involved in decision-making?</a:t>
            </a:r>
            <a:endParaRPr lang="ru-RU" dirty="0"/>
          </a:p>
          <a:p>
            <a:pPr lvl="0"/>
            <a:r>
              <a:rPr lang="en-US" dirty="0"/>
              <a:t>The International 30×30 Target as an opportunity to increase the participation of women and young people.</a:t>
            </a:r>
            <a:endParaRPr lang="ru-RU" dirty="0"/>
          </a:p>
          <a:p>
            <a:endParaRPr lang="ru-RU" dirty="0"/>
          </a:p>
        </p:txBody>
      </p:sp>
      <p:pic>
        <p:nvPicPr>
          <p:cNvPr id="10" name="Picture 13">
            <a:extLst>
              <a:ext uri="{FF2B5EF4-FFF2-40B4-BE49-F238E27FC236}">
                <a16:creationId xmlns:a16="http://schemas.microsoft.com/office/drawing/2014/main" id="{9C701585-7FB9-A054-39D0-173151DFCC60}"/>
              </a:ext>
            </a:extLst>
          </p:cNvPr>
          <p:cNvPicPr>
            <a:picLocks noChangeAspect="1"/>
          </p:cNvPicPr>
          <p:nvPr/>
        </p:nvPicPr>
        <p:blipFill>
          <a:blip r:embed="rId3"/>
          <a:stretch>
            <a:fillRect/>
          </a:stretch>
        </p:blipFill>
        <p:spPr>
          <a:xfrm>
            <a:off x="6592391" y="3685781"/>
            <a:ext cx="4191723" cy="2357489"/>
          </a:xfrm>
          <a:prstGeom prst="rect">
            <a:avLst/>
          </a:prstGeom>
          <a:ln>
            <a:noFill/>
          </a:ln>
          <a:effectLst>
            <a:softEdge rad="112500"/>
          </a:effectLst>
        </p:spPr>
      </p:pic>
    </p:spTree>
    <p:extLst>
      <p:ext uri="{BB962C8B-B14F-4D97-AF65-F5344CB8AC3E}">
        <p14:creationId xmlns:p14="http://schemas.microsoft.com/office/powerpoint/2010/main" val="1173021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314E5D-4E83-F43C-077C-EC40052DCF1F}"/>
              </a:ext>
            </a:extLst>
          </p:cNvPr>
          <p:cNvSpPr>
            <a:spLocks noGrp="1"/>
          </p:cNvSpPr>
          <p:nvPr>
            <p:ph type="title"/>
          </p:nvPr>
        </p:nvSpPr>
        <p:spPr>
          <a:xfrm>
            <a:off x="1598022" y="240452"/>
            <a:ext cx="8634549" cy="748454"/>
          </a:xfrm>
        </p:spPr>
        <p:txBody>
          <a:bodyPr>
            <a:normAutofit fontScale="90000"/>
          </a:bodyPr>
          <a:lstStyle/>
          <a:p>
            <a:r>
              <a:rPr lang="en-US" dirty="0"/>
              <a:t>How We Worked with Young People</a:t>
            </a:r>
            <a:endParaRPr lang="ru-RU" dirty="0"/>
          </a:p>
        </p:txBody>
      </p:sp>
      <p:sp>
        <p:nvSpPr>
          <p:cNvPr id="3" name="Объект 2">
            <a:extLst>
              <a:ext uri="{FF2B5EF4-FFF2-40B4-BE49-F238E27FC236}">
                <a16:creationId xmlns:a16="http://schemas.microsoft.com/office/drawing/2014/main" id="{B7455CD3-00C3-A875-AFFB-9924D3882333}"/>
              </a:ext>
            </a:extLst>
          </p:cNvPr>
          <p:cNvSpPr>
            <a:spLocks noGrp="1"/>
          </p:cNvSpPr>
          <p:nvPr>
            <p:ph idx="1"/>
          </p:nvPr>
        </p:nvSpPr>
        <p:spPr>
          <a:xfrm>
            <a:off x="1166316" y="1411944"/>
            <a:ext cx="3714204" cy="1838695"/>
          </a:xfrm>
        </p:spPr>
        <p:txBody>
          <a:bodyPr>
            <a:normAutofit fontScale="55000" lnSpcReduction="20000"/>
          </a:bodyPr>
          <a:lstStyle/>
          <a:p>
            <a:r>
              <a:rPr lang="en-US" sz="4000" b="1" dirty="0"/>
              <a:t>Rich Pictures</a:t>
            </a:r>
            <a:endParaRPr lang="ru-RU" sz="4000" dirty="0"/>
          </a:p>
          <a:p>
            <a:r>
              <a:rPr lang="en-US" sz="4000" dirty="0"/>
              <a:t>Participants worked in teams to identify:</a:t>
            </a:r>
            <a:endParaRPr lang="ru-RU" sz="4000" dirty="0"/>
          </a:p>
          <a:p>
            <a:pPr lvl="0"/>
            <a:r>
              <a:rPr lang="ru-RU" sz="4000" dirty="0" err="1"/>
              <a:t>key</a:t>
            </a:r>
            <a:r>
              <a:rPr lang="ru-RU" sz="4000" dirty="0"/>
              <a:t> </a:t>
            </a:r>
            <a:r>
              <a:rPr lang="ru-RU" sz="4000" dirty="0" err="1"/>
              <a:t>challenges</a:t>
            </a:r>
            <a:r>
              <a:rPr lang="ru-RU" sz="4000" dirty="0"/>
              <a:t>;</a:t>
            </a:r>
          </a:p>
          <a:p>
            <a:pPr lvl="0"/>
            <a:r>
              <a:rPr lang="ru-RU" sz="4000" dirty="0" err="1"/>
              <a:t>possible</a:t>
            </a:r>
            <a:r>
              <a:rPr lang="ru-RU" sz="4000" dirty="0"/>
              <a:t> </a:t>
            </a:r>
            <a:r>
              <a:rPr lang="ru-RU" sz="4000" dirty="0" err="1"/>
              <a:t>solutions</a:t>
            </a:r>
            <a:r>
              <a:rPr lang="ru-RU" sz="4000" dirty="0"/>
              <a:t>.</a:t>
            </a:r>
          </a:p>
          <a:p>
            <a:endParaRPr lang="ru-RU" dirty="0"/>
          </a:p>
        </p:txBody>
      </p:sp>
      <p:sp>
        <p:nvSpPr>
          <p:cNvPr id="4" name="Объект 2">
            <a:extLst>
              <a:ext uri="{FF2B5EF4-FFF2-40B4-BE49-F238E27FC236}">
                <a16:creationId xmlns:a16="http://schemas.microsoft.com/office/drawing/2014/main" id="{4ED90E80-102A-D108-2272-8D847B8C4F3E}"/>
              </a:ext>
            </a:extLst>
          </p:cNvPr>
          <p:cNvSpPr txBox="1">
            <a:spLocks/>
          </p:cNvSpPr>
          <p:nvPr/>
        </p:nvSpPr>
        <p:spPr>
          <a:xfrm>
            <a:off x="7515317" y="1233585"/>
            <a:ext cx="3714205" cy="219541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ru-RU" b="1" dirty="0" err="1"/>
              <a:t>Results</a:t>
            </a:r>
            <a:r>
              <a:rPr lang="ru-RU" b="1" dirty="0"/>
              <a:t>:</a:t>
            </a:r>
            <a:endParaRPr lang="ru-RU" dirty="0"/>
          </a:p>
          <a:p>
            <a:pPr lvl="0"/>
            <a:r>
              <a:rPr lang="ru-RU" dirty="0"/>
              <a:t>18 </a:t>
            </a:r>
            <a:r>
              <a:rPr lang="ru-RU" dirty="0" err="1"/>
              <a:t>barriers</a:t>
            </a:r>
            <a:r>
              <a:rPr lang="ru-RU" dirty="0"/>
              <a:t> </a:t>
            </a:r>
            <a:r>
              <a:rPr lang="ru-RU" dirty="0" err="1"/>
              <a:t>identified</a:t>
            </a:r>
            <a:r>
              <a:rPr lang="ru-RU" dirty="0"/>
              <a:t>;</a:t>
            </a:r>
          </a:p>
          <a:p>
            <a:pPr lvl="0"/>
            <a:r>
              <a:rPr lang="ru-RU" dirty="0"/>
              <a:t>22 </a:t>
            </a:r>
            <a:r>
              <a:rPr lang="ru-RU" dirty="0" err="1"/>
              <a:t>solutions</a:t>
            </a:r>
            <a:r>
              <a:rPr lang="ru-RU" dirty="0"/>
              <a:t> </a:t>
            </a:r>
            <a:r>
              <a:rPr lang="ru-RU" dirty="0" err="1"/>
              <a:t>proposed</a:t>
            </a:r>
            <a:r>
              <a:rPr lang="ru-RU" dirty="0"/>
              <a:t>;</a:t>
            </a:r>
          </a:p>
          <a:p>
            <a:pPr lvl="0"/>
            <a:r>
              <a:rPr lang="ru-RU" b="1" dirty="0"/>
              <a:t>40 </a:t>
            </a:r>
            <a:r>
              <a:rPr lang="ru-RU" b="1" dirty="0" err="1"/>
              <a:t>practical</a:t>
            </a:r>
            <a:r>
              <a:rPr lang="ru-RU" b="1" dirty="0"/>
              <a:t> </a:t>
            </a:r>
            <a:r>
              <a:rPr lang="ru-RU" b="1" dirty="0" err="1"/>
              <a:t>ideas</a:t>
            </a:r>
            <a:r>
              <a:rPr lang="ru-RU" b="1" dirty="0"/>
              <a:t> </a:t>
            </a:r>
            <a:r>
              <a:rPr lang="ru-RU" b="1" dirty="0" err="1"/>
              <a:t>developed</a:t>
            </a:r>
            <a:r>
              <a:rPr lang="ru-RU" dirty="0"/>
              <a:t>.</a:t>
            </a:r>
          </a:p>
          <a:p>
            <a:endParaRPr lang="ru-RU" dirty="0"/>
          </a:p>
        </p:txBody>
      </p:sp>
      <p:sp>
        <p:nvSpPr>
          <p:cNvPr id="6" name="TextBox 5">
            <a:extLst>
              <a:ext uri="{FF2B5EF4-FFF2-40B4-BE49-F238E27FC236}">
                <a16:creationId xmlns:a16="http://schemas.microsoft.com/office/drawing/2014/main" id="{C5F6CB41-4977-8525-45CE-B214B049481A}"/>
              </a:ext>
            </a:extLst>
          </p:cNvPr>
          <p:cNvSpPr txBox="1"/>
          <p:nvPr/>
        </p:nvSpPr>
        <p:spPr>
          <a:xfrm>
            <a:off x="1166316" y="5122652"/>
            <a:ext cx="10692492" cy="923330"/>
          </a:xfrm>
          <a:prstGeom prst="rect">
            <a:avLst/>
          </a:prstGeom>
          <a:noFill/>
        </p:spPr>
        <p:txBody>
          <a:bodyPr wrap="square">
            <a:spAutoFit/>
          </a:bodyPr>
          <a:lstStyle/>
          <a:p>
            <a:r>
              <a:rPr lang="ru-RU" b="1" dirty="0" err="1"/>
              <a:t>Particularly</a:t>
            </a:r>
            <a:r>
              <a:rPr lang="ru-RU" b="1" dirty="0"/>
              <a:t> </a:t>
            </a:r>
            <a:r>
              <a:rPr lang="ru-RU" b="1" dirty="0" err="1"/>
              <a:t>Important</a:t>
            </a:r>
            <a:r>
              <a:rPr lang="ru-RU" b="1" dirty="0"/>
              <a:t>:</a:t>
            </a:r>
            <a:endParaRPr lang="ru-RU" dirty="0"/>
          </a:p>
          <a:p>
            <a:pPr lvl="0"/>
            <a:r>
              <a:rPr lang="en-US" b="1" dirty="0"/>
              <a:t>One of the groups independently identified the limited participation of girls as an environmental issue.</a:t>
            </a:r>
            <a:endParaRPr lang="ru-RU" dirty="0"/>
          </a:p>
          <a:p>
            <a:pPr lvl="0"/>
            <a:r>
              <a:rPr lang="en-US" dirty="0"/>
              <a:t>All 40 practical ideas were generated by the participants themselves.</a:t>
            </a:r>
            <a:endParaRPr lang="ru-RU" dirty="0"/>
          </a:p>
        </p:txBody>
      </p:sp>
      <p:pic>
        <p:nvPicPr>
          <p:cNvPr id="8" name="Рисунок 7">
            <a:extLst>
              <a:ext uri="{FF2B5EF4-FFF2-40B4-BE49-F238E27FC236}">
                <a16:creationId xmlns:a16="http://schemas.microsoft.com/office/drawing/2014/main" id="{725260BA-68EA-1289-A942-49A916932D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6316" y="3144223"/>
            <a:ext cx="4162385" cy="1921852"/>
          </a:xfrm>
          <a:prstGeom prst="rect">
            <a:avLst/>
          </a:prstGeom>
          <a:ln>
            <a:noFill/>
          </a:ln>
          <a:effectLst>
            <a:softEdge rad="112500"/>
          </a:effectLst>
        </p:spPr>
      </p:pic>
      <p:pic>
        <p:nvPicPr>
          <p:cNvPr id="12" name="Рисунок 11">
            <a:extLst>
              <a:ext uri="{FF2B5EF4-FFF2-40B4-BE49-F238E27FC236}">
                <a16:creationId xmlns:a16="http://schemas.microsoft.com/office/drawing/2014/main" id="{A5401D42-876D-8B89-6FC7-C8F43493E4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4470" y="3144223"/>
            <a:ext cx="4135897" cy="1909621"/>
          </a:xfrm>
          <a:prstGeom prst="rect">
            <a:avLst/>
          </a:prstGeom>
          <a:ln>
            <a:noFill/>
          </a:ln>
          <a:effectLst>
            <a:softEdge rad="112500"/>
          </a:effectLst>
        </p:spPr>
      </p:pic>
    </p:spTree>
    <p:extLst>
      <p:ext uri="{BB962C8B-B14F-4D97-AF65-F5344CB8AC3E}">
        <p14:creationId xmlns:p14="http://schemas.microsoft.com/office/powerpoint/2010/main" val="2645396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91BA32-2F8D-F810-AC3E-4AE3E60B3A2D}"/>
              </a:ext>
            </a:extLst>
          </p:cNvPr>
          <p:cNvSpPr>
            <a:spLocks noGrp="1"/>
          </p:cNvSpPr>
          <p:nvPr>
            <p:ph type="title"/>
          </p:nvPr>
        </p:nvSpPr>
        <p:spPr>
          <a:xfrm>
            <a:off x="1097280" y="286604"/>
            <a:ext cx="10058400" cy="1346254"/>
          </a:xfrm>
        </p:spPr>
        <p:txBody>
          <a:bodyPr>
            <a:normAutofit fontScale="90000"/>
          </a:bodyPr>
          <a:lstStyle/>
          <a:p>
            <a:r>
              <a:rPr lang="en-US" b="1" dirty="0"/>
              <a:t>How Young People See Women's Participation</a:t>
            </a:r>
            <a:br>
              <a:rPr lang="ru-RU" dirty="0"/>
            </a:br>
            <a:endParaRPr lang="ru-RU" dirty="0"/>
          </a:p>
        </p:txBody>
      </p:sp>
      <p:sp>
        <p:nvSpPr>
          <p:cNvPr id="3" name="Объект 2">
            <a:extLst>
              <a:ext uri="{FF2B5EF4-FFF2-40B4-BE49-F238E27FC236}">
                <a16:creationId xmlns:a16="http://schemas.microsoft.com/office/drawing/2014/main" id="{53EB93AE-02F8-7FDE-27BB-9DF3EA090C9D}"/>
              </a:ext>
            </a:extLst>
          </p:cNvPr>
          <p:cNvSpPr>
            <a:spLocks noGrp="1"/>
          </p:cNvSpPr>
          <p:nvPr>
            <p:ph sz="half" idx="1"/>
          </p:nvPr>
        </p:nvSpPr>
        <p:spPr>
          <a:xfrm>
            <a:off x="1158240" y="1305903"/>
            <a:ext cx="4937760" cy="4023359"/>
          </a:xfrm>
        </p:spPr>
        <p:txBody>
          <a:bodyPr/>
          <a:lstStyle/>
          <a:p>
            <a:r>
              <a:rPr lang="ru-RU" b="1" dirty="0"/>
              <a:t>Survey </a:t>
            </a:r>
            <a:r>
              <a:rPr lang="ru-RU" b="1" dirty="0" err="1"/>
              <a:t>Results</a:t>
            </a:r>
            <a:r>
              <a:rPr lang="ru-RU" b="1" dirty="0"/>
              <a:t>:</a:t>
            </a:r>
            <a:endParaRPr lang="ru-RU" dirty="0"/>
          </a:p>
          <a:p>
            <a:pPr lvl="0"/>
            <a:r>
              <a:rPr lang="en-US" b="1" dirty="0"/>
              <a:t>57% believe that women are the main holders of knowledge about nature;</a:t>
            </a:r>
            <a:endParaRPr lang="ru-RU" dirty="0"/>
          </a:p>
          <a:p>
            <a:pPr lvl="0"/>
            <a:r>
              <a:rPr lang="en-US" dirty="0"/>
              <a:t>68% believe that girls should be involved in environmental decision-making;</a:t>
            </a:r>
            <a:endParaRPr lang="ru-RU" dirty="0"/>
          </a:p>
          <a:p>
            <a:r>
              <a:rPr lang="en-US" b="1" dirty="0"/>
              <a:t>No participant described nature conservation as exclusively "men's work.</a:t>
            </a:r>
            <a:endParaRPr lang="ru-RU" dirty="0"/>
          </a:p>
        </p:txBody>
      </p:sp>
      <p:sp>
        <p:nvSpPr>
          <p:cNvPr id="4" name="Объект 3">
            <a:extLst>
              <a:ext uri="{FF2B5EF4-FFF2-40B4-BE49-F238E27FC236}">
                <a16:creationId xmlns:a16="http://schemas.microsoft.com/office/drawing/2014/main" id="{EA9936BF-A524-3EBF-64F0-F0E3D8632F4D}"/>
              </a:ext>
            </a:extLst>
          </p:cNvPr>
          <p:cNvSpPr>
            <a:spLocks noGrp="1"/>
          </p:cNvSpPr>
          <p:nvPr>
            <p:ph sz="half" idx="2"/>
          </p:nvPr>
        </p:nvSpPr>
        <p:spPr>
          <a:xfrm>
            <a:off x="6200503" y="1417320"/>
            <a:ext cx="4937760" cy="4023360"/>
          </a:xfrm>
        </p:spPr>
        <p:txBody>
          <a:bodyPr/>
          <a:lstStyle/>
          <a:p>
            <a:r>
              <a:rPr lang="ru-RU" b="1" dirty="0" err="1"/>
              <a:t>Main</a:t>
            </a:r>
            <a:r>
              <a:rPr lang="ru-RU" b="1" dirty="0"/>
              <a:t> </a:t>
            </a:r>
            <a:r>
              <a:rPr lang="ru-RU" b="1" dirty="0" err="1"/>
              <a:t>Barriers</a:t>
            </a:r>
            <a:r>
              <a:rPr lang="ru-RU" b="1" dirty="0"/>
              <a:t>:</a:t>
            </a:r>
            <a:endParaRPr lang="ru-RU" dirty="0"/>
          </a:p>
          <a:p>
            <a:pPr lvl="0"/>
            <a:r>
              <a:rPr lang="ru-RU" b="1" dirty="0"/>
              <a:t>Family </a:t>
            </a:r>
            <a:r>
              <a:rPr lang="ru-RU" b="1" dirty="0" err="1"/>
              <a:t>and</a:t>
            </a:r>
            <a:r>
              <a:rPr lang="ru-RU" b="1" dirty="0"/>
              <a:t> </a:t>
            </a:r>
            <a:r>
              <a:rPr lang="ru-RU" b="1" dirty="0" err="1"/>
              <a:t>traditions</a:t>
            </a:r>
            <a:r>
              <a:rPr lang="ru-RU" b="1" dirty="0"/>
              <a:t>;</a:t>
            </a:r>
            <a:endParaRPr lang="ru-RU" dirty="0"/>
          </a:p>
          <a:p>
            <a:pPr lvl="0"/>
            <a:r>
              <a:rPr lang="en-US" dirty="0"/>
              <a:t>Lack of information and opportunities;</a:t>
            </a:r>
            <a:endParaRPr lang="ru-RU" dirty="0"/>
          </a:p>
          <a:p>
            <a:pPr lvl="0"/>
            <a:r>
              <a:rPr lang="ru-RU" dirty="0" err="1"/>
              <a:t>Lack</a:t>
            </a:r>
            <a:r>
              <a:rPr lang="ru-RU" dirty="0"/>
              <a:t> </a:t>
            </a:r>
            <a:r>
              <a:rPr lang="ru-RU" dirty="0" err="1"/>
              <a:t>of</a:t>
            </a:r>
            <a:r>
              <a:rPr lang="ru-RU" dirty="0"/>
              <a:t> </a:t>
            </a:r>
            <a:r>
              <a:rPr lang="ru-RU" dirty="0" err="1"/>
              <a:t>support</a:t>
            </a:r>
            <a:r>
              <a:rPr lang="ru-RU" dirty="0"/>
              <a:t>;</a:t>
            </a:r>
          </a:p>
          <a:p>
            <a:pPr lvl="0"/>
            <a:r>
              <a:rPr lang="ru-RU" dirty="0" err="1"/>
              <a:t>Insufficient</a:t>
            </a:r>
            <a:r>
              <a:rPr lang="ru-RU" dirty="0"/>
              <a:t> </a:t>
            </a:r>
            <a:r>
              <a:rPr lang="ru-RU" dirty="0" err="1"/>
              <a:t>environmental</a:t>
            </a:r>
            <a:r>
              <a:rPr lang="ru-RU" dirty="0"/>
              <a:t> </a:t>
            </a:r>
            <a:r>
              <a:rPr lang="ru-RU" dirty="0" err="1"/>
              <a:t>education</a:t>
            </a:r>
            <a:r>
              <a:rPr lang="ru-RU" dirty="0"/>
              <a:t>.</a:t>
            </a:r>
          </a:p>
          <a:p>
            <a:endParaRPr lang="ru-RU" dirty="0"/>
          </a:p>
        </p:txBody>
      </p:sp>
      <p:pic>
        <p:nvPicPr>
          <p:cNvPr id="12" name="Рисунок 11">
            <a:extLst>
              <a:ext uri="{FF2B5EF4-FFF2-40B4-BE49-F238E27FC236}">
                <a16:creationId xmlns:a16="http://schemas.microsoft.com/office/drawing/2014/main" id="{4FA319AB-6DBD-FCFE-44FA-96F521EE31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5312" y="3699925"/>
            <a:ext cx="5453888" cy="2463222"/>
          </a:xfrm>
          <a:prstGeom prst="rect">
            <a:avLst/>
          </a:prstGeom>
        </p:spPr>
      </p:pic>
    </p:spTree>
    <p:extLst>
      <p:ext uri="{BB962C8B-B14F-4D97-AF65-F5344CB8AC3E}">
        <p14:creationId xmlns:p14="http://schemas.microsoft.com/office/powerpoint/2010/main" val="81429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52ED4D-54AD-3E22-C5CA-99F37DD52273}"/>
              </a:ext>
            </a:extLst>
          </p:cNvPr>
          <p:cNvSpPr>
            <a:spLocks noGrp="1"/>
          </p:cNvSpPr>
          <p:nvPr>
            <p:ph type="title"/>
          </p:nvPr>
        </p:nvSpPr>
        <p:spPr>
          <a:xfrm>
            <a:off x="195944" y="157299"/>
            <a:ext cx="2819400" cy="1148442"/>
          </a:xfrm>
        </p:spPr>
        <p:txBody>
          <a:bodyPr/>
          <a:lstStyle/>
          <a:p>
            <a:r>
              <a:rPr lang="en-US" dirty="0"/>
              <a:t>Young People Offer Solutions</a:t>
            </a:r>
            <a:endParaRPr lang="ru-RU" dirty="0"/>
          </a:p>
        </p:txBody>
      </p:sp>
      <p:sp>
        <p:nvSpPr>
          <p:cNvPr id="3" name="Объект 2">
            <a:extLst>
              <a:ext uri="{FF2B5EF4-FFF2-40B4-BE49-F238E27FC236}">
                <a16:creationId xmlns:a16="http://schemas.microsoft.com/office/drawing/2014/main" id="{E4FBA423-881C-ED95-497A-B659B4D28578}"/>
              </a:ext>
            </a:extLst>
          </p:cNvPr>
          <p:cNvSpPr>
            <a:spLocks noGrp="1"/>
          </p:cNvSpPr>
          <p:nvPr>
            <p:ph idx="1"/>
          </p:nvPr>
        </p:nvSpPr>
        <p:spPr>
          <a:xfrm>
            <a:off x="4800600" y="731520"/>
            <a:ext cx="5704114" cy="1652451"/>
          </a:xfrm>
        </p:spPr>
        <p:txBody>
          <a:bodyPr>
            <a:normAutofit/>
          </a:bodyPr>
          <a:lstStyle/>
          <a:p>
            <a:r>
              <a:rPr lang="en-US" b="1" dirty="0"/>
              <a:t>Key Message:</a:t>
            </a:r>
            <a:endParaRPr lang="ru-RU" dirty="0"/>
          </a:p>
          <a:p>
            <a:r>
              <a:rPr lang="en-US" b="1" dirty="0"/>
              <a:t>Young people not only recognize problems but also propose practical mechanisms for participation.</a:t>
            </a:r>
            <a:endParaRPr lang="ru-RU" b="1" dirty="0"/>
          </a:p>
          <a:p>
            <a:endParaRPr lang="ru-RU" dirty="0"/>
          </a:p>
        </p:txBody>
      </p:sp>
      <p:sp>
        <p:nvSpPr>
          <p:cNvPr id="4" name="Текст 3">
            <a:extLst>
              <a:ext uri="{FF2B5EF4-FFF2-40B4-BE49-F238E27FC236}">
                <a16:creationId xmlns:a16="http://schemas.microsoft.com/office/drawing/2014/main" id="{66281C32-3918-9CE9-2B7D-A304C54D2D09}"/>
              </a:ext>
            </a:extLst>
          </p:cNvPr>
          <p:cNvSpPr>
            <a:spLocks noGrp="1"/>
          </p:cNvSpPr>
          <p:nvPr>
            <p:ph type="body" sz="half" idx="2"/>
          </p:nvPr>
        </p:nvSpPr>
        <p:spPr>
          <a:xfrm>
            <a:off x="304800" y="1670858"/>
            <a:ext cx="3200400" cy="4318462"/>
          </a:xfrm>
        </p:spPr>
        <p:txBody>
          <a:bodyPr>
            <a:normAutofit/>
          </a:bodyPr>
          <a:lstStyle/>
          <a:p>
            <a:r>
              <a:rPr lang="ru-RU" b="1" dirty="0" err="1"/>
              <a:t>Participants</a:t>
            </a:r>
            <a:r>
              <a:rPr lang="ru-RU" b="1" dirty="0"/>
              <a:t>' </a:t>
            </a:r>
            <a:r>
              <a:rPr lang="ru-RU" b="1" dirty="0" err="1"/>
              <a:t>Ideas</a:t>
            </a:r>
            <a:r>
              <a:rPr lang="ru-RU" b="1" dirty="0"/>
              <a:t>:</a:t>
            </a:r>
            <a:endParaRPr lang="ru-RU" dirty="0"/>
          </a:p>
          <a:p>
            <a:pPr lvl="0"/>
            <a:r>
              <a:rPr lang="en-US" dirty="0"/>
              <a:t>Establish a women's environmental club;</a:t>
            </a:r>
            <a:endParaRPr lang="ru-RU" dirty="0"/>
          </a:p>
          <a:p>
            <a:pPr lvl="0"/>
            <a:r>
              <a:rPr lang="en-US" dirty="0"/>
              <a:t>Include ecology and protected areas in educational </a:t>
            </a:r>
            <a:r>
              <a:rPr lang="en-US" dirty="0" err="1"/>
              <a:t>programmes</a:t>
            </a:r>
            <a:r>
              <a:rPr lang="en-US" dirty="0"/>
              <a:t>;</a:t>
            </a:r>
            <a:endParaRPr lang="ru-RU" dirty="0"/>
          </a:p>
          <a:p>
            <a:pPr lvl="0"/>
            <a:r>
              <a:rPr lang="en-US" dirty="0"/>
              <a:t>Organize student environmental patrol groups;</a:t>
            </a:r>
            <a:endParaRPr lang="ru-RU" dirty="0"/>
          </a:p>
          <a:p>
            <a:pPr lvl="0"/>
            <a:r>
              <a:rPr lang="en-US" dirty="0"/>
              <a:t>Use social media for environmental awareness;</a:t>
            </a:r>
            <a:endParaRPr lang="ru-RU" dirty="0"/>
          </a:p>
          <a:p>
            <a:pPr lvl="0"/>
            <a:r>
              <a:rPr lang="en-US" b="1" dirty="0"/>
              <a:t>Involve older women as holders of traditional knowledge;</a:t>
            </a:r>
            <a:endParaRPr lang="ru-RU" dirty="0"/>
          </a:p>
          <a:p>
            <a:pPr lvl="0"/>
            <a:r>
              <a:rPr lang="en-US" b="1" dirty="0"/>
              <a:t>Engage young people in discussions on protected area management.</a:t>
            </a:r>
            <a:endParaRPr lang="ru-RU" dirty="0"/>
          </a:p>
          <a:p>
            <a:endParaRPr lang="ru-RU" dirty="0"/>
          </a:p>
        </p:txBody>
      </p:sp>
      <p:pic>
        <p:nvPicPr>
          <p:cNvPr id="7" name="Picture 17">
            <a:extLst>
              <a:ext uri="{FF2B5EF4-FFF2-40B4-BE49-F238E27FC236}">
                <a16:creationId xmlns:a16="http://schemas.microsoft.com/office/drawing/2014/main" id="{CCB4CE8E-6931-7444-95A5-3CD7FCC7D483}"/>
              </a:ext>
            </a:extLst>
          </p:cNvPr>
          <p:cNvPicPr>
            <a:picLocks noChangeAspect="1"/>
          </p:cNvPicPr>
          <p:nvPr/>
        </p:nvPicPr>
        <p:blipFill rotWithShape="1">
          <a:blip r:embed="rId3"/>
          <a:srcRect l="-1" t="17585" r="-789" b="33873"/>
          <a:stretch/>
        </p:blipFill>
        <p:spPr bwMode="auto">
          <a:xfrm>
            <a:off x="8686802" y="2982986"/>
            <a:ext cx="3200400" cy="2740245"/>
          </a:xfrm>
          <a:prstGeom prst="rect">
            <a:avLst/>
          </a:prstGeom>
          <a:ln>
            <a:noFill/>
          </a:ln>
          <a:effectLst>
            <a:softEdge rad="112500"/>
          </a:effectLst>
          <a:extLst>
            <a:ext uri="{53640926-AAD7-44D8-BBD7-CCE9431645EC}">
              <a14:shadowObscured xmlns:a14="http://schemas.microsoft.com/office/drawing/2010/main"/>
            </a:ext>
          </a:extLst>
        </p:spPr>
      </p:pic>
      <p:pic>
        <p:nvPicPr>
          <p:cNvPr id="9" name="Рисунок 8">
            <a:extLst>
              <a:ext uri="{FF2B5EF4-FFF2-40B4-BE49-F238E27FC236}">
                <a16:creationId xmlns:a16="http://schemas.microsoft.com/office/drawing/2014/main" id="{E26E00B2-C5C7-FEA8-785C-2EFAE2B7FB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2301" y="4235192"/>
            <a:ext cx="4180114" cy="1930037"/>
          </a:xfrm>
          <a:prstGeom prst="rect">
            <a:avLst/>
          </a:prstGeom>
          <a:ln>
            <a:noFill/>
          </a:ln>
          <a:effectLst>
            <a:softEdge rad="112500"/>
          </a:effectLst>
        </p:spPr>
      </p:pic>
      <p:pic>
        <p:nvPicPr>
          <p:cNvPr id="11" name="Рисунок 10">
            <a:extLst>
              <a:ext uri="{FF2B5EF4-FFF2-40B4-BE49-F238E27FC236}">
                <a16:creationId xmlns:a16="http://schemas.microsoft.com/office/drawing/2014/main" id="{3E5FB58A-5A1C-B21B-A050-571997E51C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2824" y="2135883"/>
            <a:ext cx="3669347" cy="1694206"/>
          </a:xfrm>
          <a:prstGeom prst="rect">
            <a:avLst/>
          </a:prstGeom>
          <a:ln>
            <a:noFill/>
          </a:ln>
          <a:effectLst>
            <a:softEdge rad="112500"/>
          </a:effectLst>
        </p:spPr>
      </p:pic>
      <p:pic>
        <p:nvPicPr>
          <p:cNvPr id="13" name="Рисунок 12">
            <a:extLst>
              <a:ext uri="{FF2B5EF4-FFF2-40B4-BE49-F238E27FC236}">
                <a16:creationId xmlns:a16="http://schemas.microsoft.com/office/drawing/2014/main" id="{B9675E9A-8ED3-09C1-DFD9-B38DC30AD7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942286" y="-442001"/>
            <a:ext cx="2249714" cy="3999491"/>
          </a:xfrm>
          <a:prstGeom prst="rect">
            <a:avLst/>
          </a:prstGeom>
        </p:spPr>
      </p:pic>
    </p:spTree>
    <p:extLst>
      <p:ext uri="{BB962C8B-B14F-4D97-AF65-F5344CB8AC3E}">
        <p14:creationId xmlns:p14="http://schemas.microsoft.com/office/powerpoint/2010/main" val="2315521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254D59-2D04-CFD2-A5EE-7D1240F23F11}"/>
              </a:ext>
            </a:extLst>
          </p:cNvPr>
          <p:cNvSpPr>
            <a:spLocks noGrp="1"/>
          </p:cNvSpPr>
          <p:nvPr>
            <p:ph type="title"/>
          </p:nvPr>
        </p:nvSpPr>
        <p:spPr>
          <a:xfrm>
            <a:off x="841829" y="217715"/>
            <a:ext cx="9956800" cy="1698026"/>
          </a:xfrm>
        </p:spPr>
        <p:txBody>
          <a:bodyPr>
            <a:normAutofit fontScale="90000"/>
          </a:bodyPr>
          <a:lstStyle/>
          <a:p>
            <a:r>
              <a:rPr lang="en-US" dirty="0"/>
              <a:t>Voices of the Participants</a:t>
            </a:r>
            <a:endParaRPr lang="ru-RU" dirty="0"/>
          </a:p>
        </p:txBody>
      </p:sp>
      <p:sp>
        <p:nvSpPr>
          <p:cNvPr id="3" name="Текст 2">
            <a:extLst>
              <a:ext uri="{FF2B5EF4-FFF2-40B4-BE49-F238E27FC236}">
                <a16:creationId xmlns:a16="http://schemas.microsoft.com/office/drawing/2014/main" id="{AB7794E3-BE44-4BE6-8752-272E4ADDB54B}"/>
              </a:ext>
            </a:extLst>
          </p:cNvPr>
          <p:cNvSpPr>
            <a:spLocks noGrp="1"/>
          </p:cNvSpPr>
          <p:nvPr>
            <p:ph type="body" idx="1"/>
          </p:nvPr>
        </p:nvSpPr>
        <p:spPr>
          <a:xfrm>
            <a:off x="638629" y="2175909"/>
            <a:ext cx="10058400" cy="3455634"/>
          </a:xfrm>
        </p:spPr>
        <p:txBody>
          <a:bodyPr>
            <a:normAutofit/>
          </a:bodyPr>
          <a:lstStyle/>
          <a:p>
            <a:r>
              <a:rPr lang="en-US" b="1" dirty="0"/>
              <a:t>Most Memorable Quotes:</a:t>
            </a:r>
            <a:endParaRPr lang="ru-RU" dirty="0"/>
          </a:p>
          <a:p>
            <a:r>
              <a:rPr lang="en-US" b="1" dirty="0"/>
              <a:t>"Girls care about nature more than boys — they plant flowers and trees and take care of them."</a:t>
            </a:r>
            <a:endParaRPr lang="ru-RU" dirty="0"/>
          </a:p>
          <a:p>
            <a:r>
              <a:rPr lang="en-US" b="1" dirty="0"/>
              <a:t>"The lack of environmental education in schools and colleges is what prevents girls from participating."</a:t>
            </a:r>
            <a:endParaRPr lang="ru-RU" dirty="0"/>
          </a:p>
          <a:p>
            <a:r>
              <a:rPr lang="en-US" b="1" dirty="0"/>
              <a:t>"Young people should protect the nature of their homeland, Tajikistan."</a:t>
            </a:r>
            <a:endParaRPr lang="ru-RU" dirty="0"/>
          </a:p>
          <a:p>
            <a:endParaRPr lang="ru-RU" dirty="0"/>
          </a:p>
        </p:txBody>
      </p:sp>
      <p:pic>
        <p:nvPicPr>
          <p:cNvPr id="5" name="Рисунок 4">
            <a:extLst>
              <a:ext uri="{FF2B5EF4-FFF2-40B4-BE49-F238E27FC236}">
                <a16:creationId xmlns:a16="http://schemas.microsoft.com/office/drawing/2014/main" id="{2A6AD41F-AA05-D51C-A8C2-1985416853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0858" y="0"/>
            <a:ext cx="3771446" cy="6704793"/>
          </a:xfrm>
          <a:prstGeom prst="rect">
            <a:avLst/>
          </a:prstGeom>
        </p:spPr>
      </p:pic>
    </p:spTree>
    <p:extLst>
      <p:ext uri="{BB962C8B-B14F-4D97-AF65-F5344CB8AC3E}">
        <p14:creationId xmlns:p14="http://schemas.microsoft.com/office/powerpoint/2010/main" val="260463581"/>
      </p:ext>
    </p:extLst>
  </p:cSld>
  <p:clrMapOvr>
    <a:masterClrMapping/>
  </p:clrMapOvr>
</p:sld>
</file>

<file path=ppt/theme/theme1.xml><?xml version="1.0" encoding="utf-8"?>
<a:theme xmlns:a="http://schemas.openxmlformats.org/drawingml/2006/main" name="Ретро">
  <a:themeElements>
    <a:clrScheme name="Ретро">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9EE8DAD1717D488B75E704F055B0DB" ma:contentTypeVersion="17" ma:contentTypeDescription="Create a new document." ma:contentTypeScope="" ma:versionID="894f81645357e802e03f0dad1321f2fd">
  <xsd:schema xmlns:xsd="http://www.w3.org/2001/XMLSchema" xmlns:xs="http://www.w3.org/2001/XMLSchema" xmlns:p="http://schemas.microsoft.com/office/2006/metadata/properties" xmlns:ns2="f232f10d-0edc-4b5f-b66e-f46ceb4f7549" xmlns:ns3="bccaa7d2-b5c2-455f-8377-eecac74d0a7a" targetNamespace="http://schemas.microsoft.com/office/2006/metadata/properties" ma:root="true" ma:fieldsID="09640a142018a54e4639738b7aa3630f" ns2:_="" ns3:_="">
    <xsd:import namespace="f232f10d-0edc-4b5f-b66e-f46ceb4f7549"/>
    <xsd:import namespace="bccaa7d2-b5c2-455f-8377-eecac74d0a7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element ref="ns2:Det"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32f10d-0edc-4b5f-b66e-f46ceb4f75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Det" ma:index="21" nillable="true" ma:displayName="Det" ma:format="Dropdown" ma:internalName="Det">
      <xsd:simpleType>
        <xsd:restriction base="dms:Text">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dexed="true" ma:internalName="MediaServiceLocation"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caa7d2-b5c2-455f-8377-eecac74d0a7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04ed2ff6-99f7-4fa9-96fc-1981adf183ee}" ma:internalName="TaxCatchAll" ma:showField="CatchAllData" ma:web="bccaa7d2-b5c2-455f-8377-eecac74d0a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t xmlns="f232f10d-0edc-4b5f-b66e-f46ceb4f7549" xsi:nil="true"/>
    <lcf76f155ced4ddcb4097134ff3c332f xmlns="f232f10d-0edc-4b5f-b66e-f46ceb4f7549">
      <Terms xmlns="http://schemas.microsoft.com/office/infopath/2007/PartnerControls"/>
    </lcf76f155ced4ddcb4097134ff3c332f>
    <TaxCatchAll xmlns="bccaa7d2-b5c2-455f-8377-eecac74d0a7a" xsi:nil="true"/>
  </documentManagement>
</p:properties>
</file>

<file path=customXml/itemProps1.xml><?xml version="1.0" encoding="utf-8"?>
<ds:datastoreItem xmlns:ds="http://schemas.openxmlformats.org/officeDocument/2006/customXml" ds:itemID="{0FE2D75A-983C-4B42-8FDB-9B8C27281AC1}"/>
</file>

<file path=customXml/itemProps2.xml><?xml version="1.0" encoding="utf-8"?>
<ds:datastoreItem xmlns:ds="http://schemas.openxmlformats.org/officeDocument/2006/customXml" ds:itemID="{1BD52F4F-F6FE-4768-B68D-92F8E7D0A14B}"/>
</file>

<file path=customXml/itemProps3.xml><?xml version="1.0" encoding="utf-8"?>
<ds:datastoreItem xmlns:ds="http://schemas.openxmlformats.org/officeDocument/2006/customXml" ds:itemID="{1CC51C2F-2062-4F17-998E-D8323D3E1849}"/>
</file>

<file path=docProps/app.xml><?xml version="1.0" encoding="utf-8"?>
<Properties xmlns="http://schemas.openxmlformats.org/officeDocument/2006/extended-properties" xmlns:vt="http://schemas.openxmlformats.org/officeDocument/2006/docPropsVTypes">
  <Template/>
  <TotalTime>2368</TotalTime>
  <Words>1319</Words>
  <Application>Microsoft Office PowerPoint</Application>
  <PresentationFormat>Widescreen</PresentationFormat>
  <Paragraphs>105</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Calibri</vt:lpstr>
      <vt:lpstr>Calibri Light</vt:lpstr>
      <vt:lpstr>Ретро</vt:lpstr>
      <vt:lpstr>Accelerating systemic change for gender equality and biodiversity conservation through NBSAPs</vt:lpstr>
      <vt:lpstr>Youth and Girls — Ready to Take Action</vt:lpstr>
      <vt:lpstr>What We Talked About</vt:lpstr>
      <vt:lpstr>How We Worked with Young People</vt:lpstr>
      <vt:lpstr>How Young People See Women's Participation </vt:lpstr>
      <vt:lpstr>Young People Offer Solutions</vt:lpstr>
      <vt:lpstr>Voices of the Participants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Шамсиддин</dc:creator>
  <cp:lastModifiedBy>Bailey, Arwen (Alliance Bioversity-CIAT)</cp:lastModifiedBy>
  <cp:revision>166</cp:revision>
  <dcterms:created xsi:type="dcterms:W3CDTF">2025-08-15T08:32:11Z</dcterms:created>
  <dcterms:modified xsi:type="dcterms:W3CDTF">2026-06-15T16:40:33Z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0x010100679EE8DAD1717D488B75E704F055B0DB</vt:lpwstr>
  </property>
</Properties>
</file>