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44" r:id="rId4"/>
  </p:sldMasterIdLst>
  <p:notesMasterIdLst>
    <p:notesMasterId r:id="rId13"/>
  </p:notesMasterIdLst>
  <p:handoutMasterIdLst>
    <p:handoutMasterId r:id="rId14"/>
  </p:handoutMasterIdLst>
  <p:sldIdLst>
    <p:sldId id="2147473929" r:id="rId5"/>
    <p:sldId id="257" r:id="rId6"/>
    <p:sldId id="258" r:id="rId7"/>
    <p:sldId id="259" r:id="rId8"/>
    <p:sldId id="260" r:id="rId9"/>
    <p:sldId id="261" r:id="rId10"/>
    <p:sldId id="262" r:id="rId11"/>
    <p:sldId id="2147473791" r:id="rId12"/>
  </p:sldIdLst>
  <p:sldSz cx="24382413" cy="13716000"/>
  <p:notesSz cx="6858000" cy="9144000"/>
  <p:embeddedFontLst>
    <p:embeddedFont>
      <p:font typeface="Cambria" panose="02040503050406030204" pitchFamily="18" charset="0"/>
      <p:regular r:id="rId15"/>
      <p:bold r:id="rId16"/>
      <p:italic r:id="rId17"/>
      <p:boldItalic r:id="rId18"/>
    </p:embeddedFont>
    <p:embeddedFont>
      <p:font typeface="Rubik" pitchFamily="2" charset="-79"/>
      <p:regular r:id="rId19"/>
      <p:bold r:id="rId20"/>
      <p:italic r:id="rId21"/>
      <p:boldItalic r:id="rId22"/>
    </p:embeddedFont>
  </p:embeddedFontLst>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39C907-CEB6-6F44-86DB-E2B201B09924}">
          <p14:sldIdLst>
            <p14:sldId id="2147473929"/>
            <p14:sldId id="257"/>
            <p14:sldId id="258"/>
            <p14:sldId id="259"/>
            <p14:sldId id="260"/>
            <p14:sldId id="261"/>
            <p14:sldId id="262"/>
            <p14:sldId id="2147473791"/>
          </p14:sldIdLst>
        </p14:section>
      </p14:sectionLst>
    </p:ext>
    <p:ext uri="{EFAFB233-063F-42B5-8137-9DF3F51BA10A}">
      <p15:sldGuideLst xmlns:p15="http://schemas.microsoft.com/office/powerpoint/2012/main">
        <p15:guide id="1" orient="horz" pos="3024" userDrawn="1">
          <p15:clr>
            <a:srgbClr val="A4A3A4"/>
          </p15:clr>
        </p15:guide>
        <p15:guide id="2" pos="105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31498A-2115-6A7F-FC7B-A71B417F48CD}" name="Gabriela Ordaz" initials="GO" userId="deb71be1f4cab951"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hdis Nikou" initials="MN" lastIdx="1" clrIdx="0">
    <p:extLst>
      <p:ext uri="{19B8F6BF-5375-455C-9EA6-DF929625EA0E}">
        <p15:presenceInfo xmlns:p15="http://schemas.microsoft.com/office/powerpoint/2012/main" userId="S::mahdis.nikou@brightcarbon.com::d5834665-7bc3-47f1-85ef-fc6fca3117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D10"/>
    <a:srgbClr val="094E75"/>
    <a:srgbClr val="008CC0"/>
    <a:srgbClr val="BBDB3E"/>
    <a:srgbClr val="92AB2F"/>
    <a:srgbClr val="FFEA00"/>
    <a:srgbClr val="FFF000"/>
    <a:srgbClr val="61A150"/>
    <a:srgbClr val="006E94"/>
    <a:srgbClr val="DEEC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8"/>
    <p:restoredTop sz="78866"/>
  </p:normalViewPr>
  <p:slideViewPr>
    <p:cSldViewPr snapToGrid="0">
      <p:cViewPr varScale="1">
        <p:scale>
          <a:sx n="45" d="100"/>
          <a:sy n="45" d="100"/>
        </p:scale>
        <p:origin x="1456" y="216"/>
      </p:cViewPr>
      <p:guideLst>
        <p:guide orient="horz" pos="3024"/>
        <p:guide pos="10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1E1AB9-7886-4482-8595-88931F0C13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Rubik" pitchFamily="2" charset="-79"/>
            </a:endParaRPr>
          </a:p>
        </p:txBody>
      </p:sp>
      <p:sp>
        <p:nvSpPr>
          <p:cNvPr id="3" name="Date Placeholder 2">
            <a:extLst>
              <a:ext uri="{FF2B5EF4-FFF2-40B4-BE49-F238E27FC236}">
                <a16:creationId xmlns:a16="http://schemas.microsoft.com/office/drawing/2014/main" id="{08E0B9A8-8493-4582-A93D-3051DEFA6AD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19DB69-C6C7-4597-9C06-3C2A2F02C5F6}" type="datetimeFigureOut">
              <a:rPr lang="en-GB" smtClean="0">
                <a:latin typeface="Rubik" pitchFamily="2" charset="-79"/>
              </a:rPr>
              <a:t>19/06/2026</a:t>
            </a:fld>
            <a:endParaRPr lang="en-GB">
              <a:latin typeface="Rubik" pitchFamily="2" charset="-79"/>
            </a:endParaRPr>
          </a:p>
        </p:txBody>
      </p:sp>
      <p:sp>
        <p:nvSpPr>
          <p:cNvPr id="4" name="Footer Placeholder 3">
            <a:extLst>
              <a:ext uri="{FF2B5EF4-FFF2-40B4-BE49-F238E27FC236}">
                <a16:creationId xmlns:a16="http://schemas.microsoft.com/office/drawing/2014/main" id="{82E7423C-6429-4385-A65E-1E14F66249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Rubik" pitchFamily="2" charset="-79"/>
            </a:endParaRPr>
          </a:p>
        </p:txBody>
      </p:sp>
      <p:sp>
        <p:nvSpPr>
          <p:cNvPr id="5" name="Slide Number Placeholder 4">
            <a:extLst>
              <a:ext uri="{FF2B5EF4-FFF2-40B4-BE49-F238E27FC236}">
                <a16:creationId xmlns:a16="http://schemas.microsoft.com/office/drawing/2014/main" id="{447CD81B-DE1C-45DD-A06A-129227D529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3920A1-2C06-4FBE-8EDF-A6F5E44A7D41}" type="slidenum">
              <a:rPr lang="en-GB" smtClean="0">
                <a:latin typeface="Rubik" pitchFamily="2" charset="-79"/>
              </a:rPr>
              <a:t>‹#›</a:t>
            </a:fld>
            <a:endParaRPr lang="en-GB">
              <a:latin typeface="Rubik" pitchFamily="2" charset="-79"/>
            </a:endParaRPr>
          </a:p>
        </p:txBody>
      </p:sp>
    </p:spTree>
    <p:extLst>
      <p:ext uri="{BB962C8B-B14F-4D97-AF65-F5344CB8AC3E}">
        <p14:creationId xmlns:p14="http://schemas.microsoft.com/office/powerpoint/2010/main" val="1811723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Rubik" pitchFamily="2" charset="-79"/>
              </a:defRPr>
            </a:lvl1pPr>
          </a:lstStyle>
          <a:p>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Rubik" pitchFamily="2" charset="-79"/>
              </a:defRPr>
            </a:lvl1pPr>
          </a:lstStyle>
          <a:p>
            <a:endParaRPr lang="en-GB"/>
          </a:p>
        </p:txBody>
      </p:sp>
    </p:spTree>
    <p:extLst>
      <p:ext uri="{BB962C8B-B14F-4D97-AF65-F5344CB8AC3E}">
        <p14:creationId xmlns:p14="http://schemas.microsoft.com/office/powerpoint/2010/main" val="1850730902"/>
      </p:ext>
    </p:extLst>
  </p:cSld>
  <p:clrMap bg1="lt1" tx1="dk1" bg2="lt2" tx2="dk2" accent1="accent1" accent2="accent2" accent3="accent3" accent4="accent4" accent5="accent5" accent6="accent6" hlink="hlink" folHlink="folHlink"/>
  <p:notesStyle>
    <a:lvl1pPr marL="0" algn="l" defTabSz="1828709" rtl="0" eaLnBrk="1" latinLnBrk="0" hangingPunct="1">
      <a:defRPr sz="2400" b="0" i="0" kern="1200">
        <a:solidFill>
          <a:schemeClr val="tx1"/>
        </a:solidFill>
        <a:latin typeface="Rubik" pitchFamily="2" charset="-79"/>
        <a:ea typeface="+mn-ea"/>
        <a:cs typeface="+mn-cs"/>
      </a:defRPr>
    </a:lvl1pPr>
    <a:lvl2pPr marL="914354" algn="l" defTabSz="1828709" rtl="0" eaLnBrk="1" latinLnBrk="0" hangingPunct="1">
      <a:defRPr sz="2400" b="0" i="0" kern="1200">
        <a:solidFill>
          <a:schemeClr val="tx1"/>
        </a:solidFill>
        <a:latin typeface="Rubik" pitchFamily="2" charset="-79"/>
        <a:ea typeface="+mn-ea"/>
        <a:cs typeface="+mn-cs"/>
      </a:defRPr>
    </a:lvl2pPr>
    <a:lvl3pPr marL="1828709" algn="l" defTabSz="1828709" rtl="0" eaLnBrk="1" latinLnBrk="0" hangingPunct="1">
      <a:defRPr sz="2400" b="0" i="0" kern="1200">
        <a:solidFill>
          <a:schemeClr val="tx1"/>
        </a:solidFill>
        <a:latin typeface="Rubik" pitchFamily="2" charset="-79"/>
        <a:ea typeface="+mn-ea"/>
        <a:cs typeface="+mn-cs"/>
      </a:defRPr>
    </a:lvl3pPr>
    <a:lvl4pPr marL="2743063" algn="l" defTabSz="1828709" rtl="0" eaLnBrk="1" latinLnBrk="0" hangingPunct="1">
      <a:defRPr sz="2400" b="0" i="0" kern="1200">
        <a:solidFill>
          <a:schemeClr val="tx1"/>
        </a:solidFill>
        <a:latin typeface="Rubik" pitchFamily="2" charset="-79"/>
        <a:ea typeface="+mn-ea"/>
        <a:cs typeface="+mn-cs"/>
      </a:defRPr>
    </a:lvl4pPr>
    <a:lvl5pPr marL="3657417" algn="l" defTabSz="1828709" rtl="0" eaLnBrk="1" latinLnBrk="0" hangingPunct="1">
      <a:defRPr sz="2400" b="0" i="0" kern="1200">
        <a:solidFill>
          <a:schemeClr val="tx1"/>
        </a:solidFill>
        <a:latin typeface="Rubik" pitchFamily="2" charset="-79"/>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DE"/>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25B5EE77-8CAC-4815-8642-F6182C046882}" type="slidenum">
              <a:rPr lang="en-GB" smtClean="0"/>
              <a:t>1</a:t>
            </a:fld>
            <a:endParaRPr lang="en-GB"/>
          </a:p>
        </p:txBody>
      </p:sp>
    </p:spTree>
    <p:extLst>
      <p:ext uri="{BB962C8B-B14F-4D97-AF65-F5344CB8AC3E}">
        <p14:creationId xmlns:p14="http://schemas.microsoft.com/office/powerpoint/2010/main" val="206463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sz="2400" b="0" i="0" kern="1200" dirty="0">
                <a:solidFill>
                  <a:schemeClr val="tx1"/>
                </a:solidFill>
                <a:effectLst/>
                <a:latin typeface="Rubik" pitchFamily="2" charset="-79"/>
                <a:ea typeface="+mn-ea"/>
                <a:cs typeface="+mn-cs"/>
              </a:rPr>
              <a:t>COP17 comes at a moment when the gap between ambition and action in the Global Biodiversity Framework has never been more visible –  or more consequential. The 2030 targets are not a distant aspiration; they are a near-term deadline, and the midterm review tells us we are not on track.</a:t>
            </a:r>
          </a:p>
          <a:p>
            <a:r>
              <a:rPr lang="en-001" sz="2400" b="0" i="0" kern="1200" dirty="0">
                <a:solidFill>
                  <a:schemeClr val="tx1"/>
                </a:solidFill>
                <a:effectLst/>
                <a:latin typeface="Rubik" pitchFamily="2" charset="-79"/>
                <a:ea typeface="+mn-ea"/>
                <a:cs typeface="+mn-cs"/>
              </a:rPr>
              <a:t>Against this backdrop, the Armenian Presidency matters. Armenia is a country that sits at the crossroads of two global biodiversity hotspots — the Caucasus and the Irano-Anatolian — home to over 17,700 animal species and more than 3,800 vascular plant species. Armenia’s National Security Strategy names biodiversity as one of the cherished national values of the Armenian people.</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sz="2400" b="0" i="0" kern="1200" dirty="0">
                <a:solidFill>
                  <a:schemeClr val="tx1"/>
                </a:solidFill>
                <a:effectLst/>
                <a:latin typeface="Rubik" pitchFamily="2" charset="-79"/>
                <a:ea typeface="+mn-ea"/>
                <a:cs typeface="+mn-cs"/>
              </a:rPr>
              <a:t>The vision the Armenian Presidency has set out for COP17 rests on three pillars, starting with inclusivity and participation.</a:t>
            </a:r>
            <a:endParaRPr lang="en-001" sz="2400" b="1" i="0" kern="1200" dirty="0">
              <a:solidFill>
                <a:schemeClr val="tx1"/>
              </a:solidFill>
              <a:effectLst/>
              <a:latin typeface="Rubik" pitchFamily="2" charset="-79"/>
              <a:ea typeface="+mn-ea"/>
              <a:cs typeface="+mn-cs"/>
            </a:endParaRPr>
          </a:p>
          <a:p>
            <a:endParaRPr lang="en-001" sz="2400" b="1" i="0" kern="1200" dirty="0">
              <a:solidFill>
                <a:schemeClr val="tx1"/>
              </a:solidFill>
              <a:effectLst/>
              <a:latin typeface="Rubik" pitchFamily="2" charset="-79"/>
              <a:ea typeface="+mn-ea"/>
              <a:cs typeface="+mn-cs"/>
            </a:endParaRPr>
          </a:p>
          <a:p>
            <a:r>
              <a:rPr lang="en-001" sz="2400" b="0" i="0" kern="1200" dirty="0">
                <a:solidFill>
                  <a:schemeClr val="tx1"/>
                </a:solidFill>
                <a:effectLst/>
                <a:latin typeface="Rubik" pitchFamily="2" charset="-79"/>
                <a:ea typeface="+mn-ea"/>
                <a:cs typeface="+mn-cs"/>
              </a:rPr>
              <a:t>The Presidency has committed to a Conference where all stakeholders are meaningfully engaged — governments, indigenous peoples and local communities, civil society, the scientific community, the private sector, women, and youth. And this is not diplomatic language, but a prerequisite for durable solutions, since biodiversity cannot be saved by negotiators alone.</a:t>
            </a:r>
          </a:p>
          <a:p>
            <a:endParaRPr lang="en-001" sz="2400" b="0" i="0" kern="1200" dirty="0">
              <a:solidFill>
                <a:schemeClr val="tx1"/>
              </a:solidFill>
              <a:effectLst/>
              <a:latin typeface="Rubik" pitchFamily="2" charset="-79"/>
              <a:ea typeface="+mn-ea"/>
              <a:cs typeface="+mn-cs"/>
            </a:endParaRPr>
          </a:p>
          <a:p>
            <a:r>
              <a:rPr lang="en-001" sz="2400" b="0" i="0" kern="1200" dirty="0">
                <a:solidFill>
                  <a:schemeClr val="tx1"/>
                </a:solidFill>
                <a:effectLst/>
                <a:latin typeface="Rubik" pitchFamily="2" charset="-79"/>
                <a:ea typeface="+mn-ea"/>
                <a:cs typeface="+mn-cs"/>
              </a:rPr>
              <a:t>Next pillar is approaching biodiversity as a foundation, not a sector. Armenia's own National Biodiversity Strategy and Action Plan for 2026–2030, which includes 30 national targets, aligned with the GBF, spans ecosystem restoration, protected areas, sustainable agriculture and forestry, urban green development, financing, gender equality, and community governance. It cuts across finance, agriculture, urban development, and education. Hence, biodiversity not siloed in an environment ministry, but woven into the fabric of national development.</a:t>
            </a:r>
          </a:p>
          <a:p>
            <a:endParaRPr lang="en-001" sz="2400" b="0" i="0" kern="1200" dirty="0">
              <a:solidFill>
                <a:schemeClr val="tx1"/>
              </a:solidFill>
              <a:effectLst/>
              <a:latin typeface="Rubik" pitchFamily="2" charset="-79"/>
              <a:ea typeface="+mn-ea"/>
              <a:cs typeface="+mn-cs"/>
            </a:endParaRPr>
          </a:p>
          <a:p>
            <a:r>
              <a:rPr lang="en-001" sz="2400" b="0" i="0" kern="1200" dirty="0">
                <a:solidFill>
                  <a:schemeClr val="tx1"/>
                </a:solidFill>
                <a:effectLst/>
                <a:latin typeface="Rubik" pitchFamily="2" charset="-79"/>
                <a:ea typeface="+mn-ea"/>
                <a:cs typeface="+mn-cs"/>
              </a:rPr>
              <a:t>Finally, the Presidency has signalled that COP17 must be action-oriented, focusing on closing gaps on resource mobilisation, mainstreaming biodiversity across economies, and ensuring national strategies are funded and implemented.</a:t>
            </a:r>
            <a:r>
              <a:rPr lang="en-001" dirty="0">
                <a:effectLst/>
              </a:rPr>
              <a: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sz="2400" b="0" i="0" kern="1200" dirty="0">
                <a:solidFill>
                  <a:schemeClr val="tx1"/>
                </a:solidFill>
                <a:effectLst/>
                <a:latin typeface="Rubik" pitchFamily="2" charset="-79"/>
                <a:ea typeface="+mn-ea"/>
                <a:cs typeface="+mn-cs"/>
              </a:rPr>
              <a:t>Speaking of gender equality and the empowerment of women and girls in biodiversity action – these are among the priorities of the Presidency.</a:t>
            </a:r>
          </a:p>
          <a:p>
            <a:endParaRPr lang="en-001" sz="2400" b="0" i="0" kern="1200" dirty="0">
              <a:solidFill>
                <a:schemeClr val="tx1"/>
              </a:solidFill>
              <a:effectLst/>
              <a:latin typeface="Rubik" pitchFamily="2" charset="-79"/>
              <a:ea typeface="+mn-ea"/>
              <a:cs typeface="+mn-cs"/>
            </a:endParaRPr>
          </a:p>
          <a:p>
            <a:r>
              <a:rPr lang="en-001" sz="2400" b="0" i="0" kern="1200" dirty="0">
                <a:solidFill>
                  <a:schemeClr val="tx1"/>
                </a:solidFill>
                <a:effectLst/>
                <a:latin typeface="Rubik" pitchFamily="2" charset="-79"/>
                <a:ea typeface="+mn-ea"/>
                <a:cs typeface="+mn-cs"/>
              </a:rPr>
              <a:t>There is a growing and well-evidenced consensus that gender-responsive implementation of the Kunming-Montreal GBF is not an add-on — it is essential for achieving progress across all targets, and most critically Targets related to equitable participation and resource mobilisation.</a:t>
            </a:r>
          </a:p>
          <a:p>
            <a:endParaRPr lang="en-001" sz="2400" b="0" i="0" kern="1200" dirty="0">
              <a:solidFill>
                <a:schemeClr val="tx1"/>
              </a:solidFill>
              <a:effectLst/>
              <a:latin typeface="Rubik" pitchFamily="2" charset="-79"/>
              <a:ea typeface="+mn-ea"/>
              <a:cs typeface="+mn-cs"/>
            </a:endParaRPr>
          </a:p>
          <a:p>
            <a:r>
              <a:rPr lang="en-001" sz="2400" b="0" i="0" kern="1200" dirty="0">
                <a:solidFill>
                  <a:schemeClr val="tx1"/>
                </a:solidFill>
                <a:effectLst/>
                <a:latin typeface="Rubik" pitchFamily="2" charset="-79"/>
                <a:ea typeface="+mn-ea"/>
                <a:cs typeface="+mn-cs"/>
              </a:rPr>
              <a:t>Women are among the world's most important stewards of biodiversity. They hold irreplaceable traditional knowledge about plant species, land management, and sustainable resource use. They bear a disproportionate burden when ecosystems degrade and livelihoods collapse. And yet they remain systematically underrepresented in biodiversity decision-making at every level.</a:t>
            </a:r>
            <a:r>
              <a:rPr lang="en-001" dirty="0">
                <a:effectLst/>
              </a:rPr>
              <a:t> </a:t>
            </a:r>
          </a:p>
          <a:p>
            <a:endParaRPr lang="en-001" dirty="0">
              <a:effectLst/>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sz="2400" b="0" i="0" kern="1200" dirty="0">
                <a:solidFill>
                  <a:schemeClr val="tx1"/>
                </a:solidFill>
                <a:effectLst/>
                <a:latin typeface="Rubik" pitchFamily="2" charset="-79"/>
                <a:ea typeface="+mn-ea"/>
                <a:cs typeface="+mn-cs"/>
              </a:rPr>
              <a:t>The Gender Plan of Action for 2023–2030, adopted at COP15, provides a roadmap. The midterm review shows progress — including in integrating gender into national biodiversity strategies. What we see in Armenia's NBSAP is encouraging: national target ARM T30 commits to gender-balanced decision-making, to creating incentives for women's participation in protected area and eco-patrol management, and to preserving and sharing the traditional biodiversity knowledge held primarily by women. These are concrete, time-bound commitments with monitoring indicators — not aspirational language.</a:t>
            </a:r>
          </a:p>
          <a:p>
            <a:endParaRPr lang="en-001" sz="2400" b="0" i="0" kern="1200" dirty="0">
              <a:solidFill>
                <a:schemeClr val="tx1"/>
              </a:solidFill>
              <a:effectLst/>
              <a:latin typeface="Rubik" pitchFamily="2" charset="-79"/>
              <a:ea typeface="+mn-ea"/>
              <a:cs typeface="+mn-cs"/>
            </a:endParaRPr>
          </a:p>
          <a:p>
            <a:r>
              <a:rPr lang="en-001" sz="2400" b="0" i="0" kern="1200" dirty="0">
                <a:solidFill>
                  <a:schemeClr val="tx1"/>
                </a:solidFill>
                <a:effectLst/>
                <a:latin typeface="Rubik" pitchFamily="2" charset="-79"/>
                <a:ea typeface="+mn-ea"/>
                <a:cs typeface="+mn-cs"/>
              </a:rPr>
              <a:t>Nevertheless, the mid-term review shows that women's ownership and leadership, capacity building, and dedicated financial and technical support remain insufficient. These gaps must be addressed at COP17.</a:t>
            </a:r>
            <a:r>
              <a:rPr lang="en-001" dirty="0">
                <a:effectLst/>
              </a:rPr>
              <a:t> </a:t>
            </a:r>
          </a:p>
          <a:p>
            <a:endParaRPr lang="en-001" dirty="0">
              <a:effectLst/>
            </a:endParaRPr>
          </a:p>
          <a:p>
            <a:r>
              <a:rPr lang="en-001" sz="2400" b="0" i="0" kern="1200" dirty="0">
                <a:solidFill>
                  <a:schemeClr val="tx1"/>
                </a:solidFill>
                <a:effectLst/>
                <a:latin typeface="Rubik" pitchFamily="2" charset="-79"/>
                <a:ea typeface="+mn-ea"/>
                <a:cs typeface="+mn-cs"/>
              </a:rPr>
              <a:t>The Presidency has already started working with women's organisations to ensure gender is woven throughout COP17. </a:t>
            </a:r>
            <a:r>
              <a:rPr lang="en-US" sz="2400" b="0" i="0" kern="1200" dirty="0">
                <a:solidFill>
                  <a:schemeClr val="tx1"/>
                </a:solidFill>
                <a:effectLst/>
                <a:latin typeface="Rubik" pitchFamily="2" charset="-79"/>
                <a:ea typeface="+mn-ea"/>
                <a:cs typeface="+mn-cs"/>
              </a:rPr>
              <a:t>The Armenian Presidency strives to mainstream gender and biodiversity issues across UN fora. To this end, Armenia organized a high level side event at the margins of the session of the Commission on the Status of Women on March 13 to see how gender equality and the empowerment of women and girls could be integrated into sustainable development pathways that link biodiversity conservation with livelihoods, food security, health, and resilience to elaborate on measures at national and international levels are needed to institutionalize women’s full, equal, and meaningful participation and leadership in biodiversity governance.</a:t>
            </a:r>
            <a:r>
              <a:rPr lang="en-001" dirty="0">
                <a:effectLst/>
              </a:rPr>
              <a: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sz="2400" b="0" i="0" kern="1200" dirty="0">
                <a:solidFill>
                  <a:schemeClr val="tx1"/>
                </a:solidFill>
                <a:effectLst/>
                <a:latin typeface="Rubik" pitchFamily="2" charset="-79"/>
                <a:ea typeface="+mn-ea"/>
                <a:cs typeface="+mn-cs"/>
              </a:rPr>
              <a:t>Gender equality is inseparable from the broader whole-of-society approach that the Armenian Presidency has made a defining commitment. The experience with biodiversity implementation globally confirms what the science shows: strategies developed and delivered with genuine stakeholder participation are more ambitious, better resourced, and more effectively implemented.</a:t>
            </a:r>
          </a:p>
          <a:p>
            <a:r>
              <a:rPr lang="en-001" sz="2400" b="0" i="0" kern="1200" dirty="0">
                <a:solidFill>
                  <a:schemeClr val="tx1"/>
                </a:solidFill>
                <a:effectLst/>
                <a:latin typeface="Rubik" pitchFamily="2" charset="-79"/>
                <a:ea typeface="+mn-ea"/>
                <a:cs typeface="+mn-cs"/>
              </a:rPr>
              <a:t>Armenia's NBSAP offers concrete illustrations of what this looks like in practice:</a:t>
            </a:r>
          </a:p>
          <a:p>
            <a:endParaRPr lang="en-001" sz="2400" b="0" i="0" kern="1200" dirty="0">
              <a:solidFill>
                <a:schemeClr val="tx1"/>
              </a:solidFill>
              <a:effectLst/>
              <a:latin typeface="Rubik" pitchFamily="2" charset="-79"/>
              <a:ea typeface="+mn-ea"/>
              <a:cs typeface="+mn-cs"/>
            </a:endParaRPr>
          </a:p>
          <a:p>
            <a:pPr lvl="0"/>
            <a:r>
              <a:rPr lang="en-001" sz="2400" b="0" i="0" kern="1200" dirty="0">
                <a:solidFill>
                  <a:schemeClr val="tx1"/>
                </a:solidFill>
                <a:effectLst/>
                <a:latin typeface="Rubik" pitchFamily="2" charset="-79"/>
                <a:ea typeface="+mn-ea"/>
                <a:cs typeface="+mn-cs"/>
              </a:rPr>
              <a:t>Advisory bodies with representation from civil society, local communities, regional administrations, youth, and women are to be established for all protected area directors. Legal and institutional barriers to community participation in governance are to be identified and addressed.</a:t>
            </a:r>
          </a:p>
          <a:p>
            <a:pPr lvl="0"/>
            <a:endParaRPr lang="en-001" sz="2400" b="0" i="0" kern="1200" dirty="0">
              <a:solidFill>
                <a:schemeClr val="tx1"/>
              </a:solidFill>
              <a:effectLst/>
              <a:latin typeface="Rubik" pitchFamily="2" charset="-79"/>
              <a:ea typeface="+mn-ea"/>
              <a:cs typeface="+mn-cs"/>
            </a:endParaRPr>
          </a:p>
          <a:p>
            <a:pPr lvl="0"/>
            <a:r>
              <a:rPr lang="en-001" sz="2400" b="0" i="0" kern="1200" dirty="0">
                <a:solidFill>
                  <a:schemeClr val="tx1"/>
                </a:solidFill>
                <a:effectLst/>
                <a:latin typeface="Rubik" pitchFamily="2" charset="-79"/>
                <a:ea typeface="+mn-ea"/>
                <a:cs typeface="+mn-cs"/>
              </a:rPr>
              <a:t>Citizen science programmes in schools, eco-education in communities near protected areas, and awareness campaigns targeting thousands of pupils and students reflect a genuine investment in the next generation of biodiversity stewards.</a:t>
            </a:r>
          </a:p>
          <a:p>
            <a:pPr lvl="0"/>
            <a:endParaRPr lang="en-001" sz="2400" b="0" i="0" kern="1200" dirty="0">
              <a:solidFill>
                <a:schemeClr val="tx1"/>
              </a:solidFill>
              <a:effectLst/>
              <a:latin typeface="Rubik" pitchFamily="2" charset="-79"/>
              <a:ea typeface="+mn-ea"/>
              <a:cs typeface="+mn-cs"/>
            </a:endParaRPr>
          </a:p>
          <a:p>
            <a:pPr lvl="0"/>
            <a:r>
              <a:rPr lang="en-001" sz="2400" b="0" i="0" kern="1200" dirty="0">
                <a:solidFill>
                  <a:schemeClr val="tx1"/>
                </a:solidFill>
                <a:effectLst/>
                <a:latin typeface="Rubik" pitchFamily="2" charset="-79"/>
                <a:ea typeface="+mn-ea"/>
                <a:cs typeface="+mn-cs"/>
              </a:rPr>
              <a:t>Environmental, Social and Governance frameworks are planned to be built into legislation, with capacity programmes so businesses understand and account for their biodiversity impacts and can contribute to nature-positive outcomes.</a:t>
            </a:r>
          </a:p>
          <a:p>
            <a:pPr lvl="0"/>
            <a:endParaRPr lang="en-001" sz="2400" b="0" i="0" kern="1200" dirty="0">
              <a:solidFill>
                <a:schemeClr val="tx1"/>
              </a:solidFill>
              <a:effectLst/>
              <a:latin typeface="Rubik" pitchFamily="2" charset="-79"/>
              <a:ea typeface="+mn-ea"/>
              <a:cs typeface="+mn-cs"/>
            </a:endParaRPr>
          </a:p>
          <a:p>
            <a:pPr lvl="0"/>
            <a:r>
              <a:rPr lang="en-001" sz="2400" b="0" i="0" kern="1200" dirty="0">
                <a:solidFill>
                  <a:schemeClr val="tx1"/>
                </a:solidFill>
                <a:effectLst/>
                <a:latin typeface="Rubik" pitchFamily="2" charset="-79"/>
                <a:ea typeface="+mn-ea"/>
                <a:cs typeface="+mn-cs"/>
              </a:rPr>
              <a:t>National monitoring system, research within protected areas, and international research partnerships are to be strengthened, since accessible, credible science must underpin every policy decision.</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001" sz="2400" b="0" i="0" kern="1200" dirty="0">
                <a:solidFill>
                  <a:schemeClr val="tx1"/>
                </a:solidFill>
                <a:effectLst/>
                <a:latin typeface="Rubik" pitchFamily="2" charset="-79"/>
                <a:ea typeface="+mn-ea"/>
                <a:cs typeface="+mn-cs"/>
              </a:rPr>
              <a:t>These are not aspirations on paper. They are budgeted, time-bound, assigned to implementing agencies, and tied to monitoring indicators.</a:t>
            </a:r>
          </a:p>
          <a:p>
            <a:endParaRPr lang="en-001" sz="2400" b="0" i="0" kern="1200" dirty="0">
              <a:solidFill>
                <a:schemeClr val="tx1"/>
              </a:solidFill>
              <a:effectLst/>
              <a:latin typeface="Rubik" pitchFamily="2" charset="-79"/>
              <a:ea typeface="+mn-ea"/>
              <a:cs typeface="+mn-cs"/>
            </a:endParaRPr>
          </a:p>
          <a:p>
            <a:r>
              <a:rPr lang="en-001" sz="2400" b="0" i="0" kern="1200" dirty="0">
                <a:solidFill>
                  <a:schemeClr val="tx1"/>
                </a:solidFill>
                <a:effectLst/>
                <a:latin typeface="Rubik" pitchFamily="2" charset="-79"/>
                <a:ea typeface="+mn-ea"/>
                <a:cs typeface="+mn-cs"/>
              </a:rPr>
              <a:t>The Armenian Presidency has set out a vision that takes the challenge of implementation of the Global Targets seriously. It is inclusive, action-oriented, grounded in national commitment, and attentive to the voices — particularly of women and local communities — that biodiversity governance has too often marginalised.</a:t>
            </a:r>
            <a:r>
              <a:rPr lang="en-001" dirty="0">
                <a:effectLst/>
              </a:rPr>
              <a:t>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Full Bleed 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CDAD04-F15A-4F02-8214-2D3BDF65042D}"/>
              </a:ext>
            </a:extLst>
          </p:cNvPr>
          <p:cNvSpPr>
            <a:spLocks/>
          </p:cNvSpPr>
          <p:nvPr userDrawn="1"/>
        </p:nvSpPr>
        <p:spPr>
          <a:xfrm>
            <a:off x="0" y="6709341"/>
            <a:ext cx="20833200" cy="4842000"/>
          </a:xfrm>
          <a:prstGeom prst="rect">
            <a:avLst/>
          </a:prstGeom>
          <a:solidFill>
            <a:srgbClr val="094E75">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b="0" i="0">
              <a:latin typeface="Calibri" pitchFamily="2" charset="-79"/>
            </a:endParaRPr>
          </a:p>
        </p:txBody>
      </p:sp>
      <p:sp>
        <p:nvSpPr>
          <p:cNvPr id="11" name="Rectangle 10">
            <a:extLst>
              <a:ext uri="{FF2B5EF4-FFF2-40B4-BE49-F238E27FC236}">
                <a16:creationId xmlns:a16="http://schemas.microsoft.com/office/drawing/2014/main" id="{6F294B06-8BB5-4686-85F5-7375651565B8}"/>
              </a:ext>
            </a:extLst>
          </p:cNvPr>
          <p:cNvSpPr>
            <a:spLocks/>
          </p:cNvSpPr>
          <p:nvPr userDrawn="1"/>
        </p:nvSpPr>
        <p:spPr>
          <a:xfrm>
            <a:off x="12192000" y="6709341"/>
            <a:ext cx="8640763" cy="48460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pPr algn="ctr"/>
            <a:endParaRPr lang="da-DK" sz="7200" b="0" i="0">
              <a:latin typeface="Calibri" pitchFamily="2" charset="-79"/>
            </a:endParaRPr>
          </a:p>
          <a:p>
            <a:pPr algn="ctr"/>
            <a:endParaRPr lang="da-DK" sz="7200" b="0" i="0">
              <a:latin typeface="Calibri" pitchFamily="2" charset="-79"/>
            </a:endParaRPr>
          </a:p>
          <a:p>
            <a:pPr algn="ctr"/>
            <a:endParaRPr lang="da-DK" sz="7200" b="0" i="0">
              <a:latin typeface="Calibri" pitchFamily="2" charset="-79"/>
            </a:endParaRPr>
          </a:p>
          <a:p>
            <a:pPr algn="ctr"/>
            <a:endParaRPr lang="da-DK" sz="7200" b="0" i="0">
              <a:latin typeface="Calibri" pitchFamily="2" charset="-79"/>
            </a:endParaRPr>
          </a:p>
        </p:txBody>
      </p:sp>
      <p:sp>
        <p:nvSpPr>
          <p:cNvPr id="2" name="Title 1">
            <a:extLst>
              <a:ext uri="{FF2B5EF4-FFF2-40B4-BE49-F238E27FC236}">
                <a16:creationId xmlns:a16="http://schemas.microsoft.com/office/drawing/2014/main" id="{577E383F-57D4-46F6-A43A-1664B80BC982}"/>
              </a:ext>
            </a:extLst>
          </p:cNvPr>
          <p:cNvSpPr>
            <a:spLocks noGrp="1"/>
          </p:cNvSpPr>
          <p:nvPr>
            <p:ph type="title" hasCustomPrompt="1"/>
          </p:nvPr>
        </p:nvSpPr>
        <p:spPr>
          <a:xfrm>
            <a:off x="1424355" y="7405688"/>
            <a:ext cx="9326196" cy="2073275"/>
          </a:xfrm>
          <a:prstGeom prst="rect">
            <a:avLst/>
          </a:prstGeom>
        </p:spPr>
        <p:txBody>
          <a:bodyPr wrap="square" lIns="360000" tIns="72000" rIns="72000" bIns="72000">
            <a:normAutofit/>
          </a:bodyPr>
          <a:lstStyle>
            <a:lvl1pPr>
              <a:defRPr lang="en-GB" sz="4800" b="0" i="0" cap="none" dirty="0">
                <a:solidFill>
                  <a:schemeClr val="bg1"/>
                </a:solidFill>
                <a:latin typeface="Calibri Light"/>
                <a:ea typeface="Calibri" panose="02000000000000000000" pitchFamily="2" charset="0"/>
                <a:cs typeface="+mn-cs"/>
              </a:defRPr>
            </a:lvl1pPr>
          </a:lstStyle>
          <a:p>
            <a:pPr marL="0" lvl="0"/>
            <a:r>
              <a:rPr lang="en-US" b="0">
                <a:latin typeface="Calibri Light"/>
              </a:rPr>
              <a:t>NBSAP ACCELERATOR PARTNERSHIP OVERVIEW</a:t>
            </a:r>
            <a:endParaRPr lang="en-GB"/>
          </a:p>
        </p:txBody>
      </p:sp>
      <p:sp>
        <p:nvSpPr>
          <p:cNvPr id="66" name="Text Placeholder 65">
            <a:extLst>
              <a:ext uri="{FF2B5EF4-FFF2-40B4-BE49-F238E27FC236}">
                <a16:creationId xmlns:a16="http://schemas.microsoft.com/office/drawing/2014/main" id="{017B4F6E-45BB-45A8-8DDB-A90D94D56016}"/>
              </a:ext>
            </a:extLst>
          </p:cNvPr>
          <p:cNvSpPr>
            <a:spLocks noGrp="1"/>
          </p:cNvSpPr>
          <p:nvPr>
            <p:ph type="body" sz="quarter" idx="13" hasCustomPrompt="1"/>
          </p:nvPr>
        </p:nvSpPr>
        <p:spPr>
          <a:xfrm>
            <a:off x="1424354" y="10177570"/>
            <a:ext cx="9326196" cy="675163"/>
          </a:xfrm>
          <a:prstGeom prst="rect">
            <a:avLst/>
          </a:prstGeom>
        </p:spPr>
        <p:txBody>
          <a:bodyPr wrap="square" lIns="360000" anchor="ctr">
            <a:spAutoFit/>
          </a:bodyPr>
          <a:lstStyle>
            <a:lvl1pPr marL="0" indent="0" algn="r">
              <a:buNone/>
              <a:defRPr lang="en-US" sz="2400" b="1" i="0" dirty="0" smtClean="0">
                <a:solidFill>
                  <a:schemeClr val="bg1"/>
                </a:solidFill>
                <a:latin typeface="+mn-lt"/>
                <a:ea typeface="Calibri" panose="02000000000000000000" pitchFamily="2" charset="0"/>
                <a:cs typeface="Calibri Light" pitchFamily="2" charset="-79"/>
              </a:defRPr>
            </a:lvl1pPr>
            <a:lvl2pPr>
              <a:defRPr lang="en-US" sz="3600" dirty="0" smtClean="0">
                <a:solidFill>
                  <a:schemeClr val="tx1"/>
                </a:solidFill>
              </a:defRPr>
            </a:lvl2pPr>
            <a:lvl3pPr>
              <a:defRPr lang="en-US" sz="3600" dirty="0" smtClean="0">
                <a:solidFill>
                  <a:schemeClr val="tx1"/>
                </a:solidFill>
              </a:defRPr>
            </a:lvl3pPr>
            <a:lvl4pPr>
              <a:defRPr lang="en-US" sz="3600" dirty="0" smtClean="0">
                <a:solidFill>
                  <a:schemeClr val="tx1"/>
                </a:solidFill>
              </a:defRPr>
            </a:lvl4pPr>
            <a:lvl5pPr>
              <a:defRPr lang="en-GB" sz="3600" dirty="0">
                <a:solidFill>
                  <a:schemeClr val="tx1"/>
                </a:solidFill>
              </a:defRPr>
            </a:lvl5pPr>
          </a:lstStyle>
          <a:p>
            <a:pPr marL="0" lvl="0"/>
            <a:r>
              <a:rPr lang="en-US"/>
              <a:t>Click to add presenter’s name | Job title</a:t>
            </a:r>
          </a:p>
        </p:txBody>
      </p:sp>
      <p:pic>
        <p:nvPicPr>
          <p:cNvPr id="4" name="Picture 3" descr="A logo with text on it&#10;&#10;AI-generated content may be incorrect.">
            <a:extLst>
              <a:ext uri="{FF2B5EF4-FFF2-40B4-BE49-F238E27FC236}">
                <a16:creationId xmlns:a16="http://schemas.microsoft.com/office/drawing/2014/main" id="{1BAEBBCC-4821-BB4B-A430-B83EF2D2D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73981" y="7568241"/>
            <a:ext cx="4876800" cy="3124200"/>
          </a:xfrm>
          <a:prstGeom prst="rect">
            <a:avLst/>
          </a:prstGeom>
        </p:spPr>
      </p:pic>
    </p:spTree>
    <p:custDataLst>
      <p:tags r:id="rId1"/>
    </p:custDataLst>
    <p:extLst>
      <p:ext uri="{BB962C8B-B14F-4D97-AF65-F5344CB8AC3E}">
        <p14:creationId xmlns:p14="http://schemas.microsoft.com/office/powerpoint/2010/main" val="933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Full Bleed 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CDAD04-F15A-4F02-8214-2D3BDF65042D}"/>
              </a:ext>
            </a:extLst>
          </p:cNvPr>
          <p:cNvSpPr>
            <a:spLocks/>
          </p:cNvSpPr>
          <p:nvPr userDrawn="1"/>
        </p:nvSpPr>
        <p:spPr>
          <a:xfrm>
            <a:off x="0" y="6709341"/>
            <a:ext cx="20833200" cy="4842000"/>
          </a:xfrm>
          <a:prstGeom prst="rect">
            <a:avLst/>
          </a:prstGeom>
          <a:solidFill>
            <a:srgbClr val="094E75">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200" b="0" i="0">
              <a:latin typeface="Rubik" pitchFamily="2" charset="-79"/>
            </a:endParaRPr>
          </a:p>
        </p:txBody>
      </p:sp>
      <p:sp>
        <p:nvSpPr>
          <p:cNvPr id="11" name="Rectangle 10">
            <a:extLst>
              <a:ext uri="{FF2B5EF4-FFF2-40B4-BE49-F238E27FC236}">
                <a16:creationId xmlns:a16="http://schemas.microsoft.com/office/drawing/2014/main" id="{6F294B06-8BB5-4686-85F5-7375651565B8}"/>
              </a:ext>
            </a:extLst>
          </p:cNvPr>
          <p:cNvSpPr>
            <a:spLocks/>
          </p:cNvSpPr>
          <p:nvPr userDrawn="1"/>
        </p:nvSpPr>
        <p:spPr>
          <a:xfrm>
            <a:off x="12192000" y="6709341"/>
            <a:ext cx="8640763" cy="48460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68" tIns="91434" rIns="182868" bIns="91434" numCol="1" spcCol="0" rtlCol="0" fromWordArt="0" anchor="ctr" anchorCtr="0" forceAA="0" compatLnSpc="1">
            <a:prstTxWarp prst="textNoShape">
              <a:avLst/>
            </a:prstTxWarp>
            <a:noAutofit/>
          </a:bodyPr>
          <a:lstStyle/>
          <a:p>
            <a:pPr algn="ctr"/>
            <a:endParaRPr lang="da-DK" sz="7200" b="0" i="0">
              <a:latin typeface="Rubik" pitchFamily="2" charset="-79"/>
            </a:endParaRPr>
          </a:p>
          <a:p>
            <a:pPr algn="ctr"/>
            <a:endParaRPr lang="da-DK" sz="7200" b="0" i="0">
              <a:latin typeface="Rubik" pitchFamily="2" charset="-79"/>
            </a:endParaRPr>
          </a:p>
          <a:p>
            <a:pPr algn="ctr"/>
            <a:endParaRPr lang="da-DK" sz="7200" b="0" i="0">
              <a:latin typeface="Rubik" pitchFamily="2" charset="-79"/>
            </a:endParaRPr>
          </a:p>
          <a:p>
            <a:pPr algn="ctr"/>
            <a:endParaRPr lang="da-DK" sz="7200" b="0" i="0">
              <a:latin typeface="Rubik" pitchFamily="2" charset="-79"/>
            </a:endParaRPr>
          </a:p>
        </p:txBody>
      </p:sp>
      <p:sp>
        <p:nvSpPr>
          <p:cNvPr id="2" name="Title 1">
            <a:extLst>
              <a:ext uri="{FF2B5EF4-FFF2-40B4-BE49-F238E27FC236}">
                <a16:creationId xmlns:a16="http://schemas.microsoft.com/office/drawing/2014/main" id="{577E383F-57D4-46F6-A43A-1664B80BC982}"/>
              </a:ext>
            </a:extLst>
          </p:cNvPr>
          <p:cNvSpPr>
            <a:spLocks noGrp="1"/>
          </p:cNvSpPr>
          <p:nvPr>
            <p:ph type="title" hasCustomPrompt="1"/>
          </p:nvPr>
        </p:nvSpPr>
        <p:spPr>
          <a:xfrm>
            <a:off x="1424355" y="7405688"/>
            <a:ext cx="9326196" cy="2073275"/>
          </a:xfrm>
          <a:prstGeom prst="rect">
            <a:avLst/>
          </a:prstGeom>
        </p:spPr>
        <p:txBody>
          <a:bodyPr wrap="square" lIns="360000" tIns="72000" rIns="72000" bIns="72000">
            <a:normAutofit/>
          </a:bodyPr>
          <a:lstStyle>
            <a:lvl1pPr>
              <a:defRPr lang="en-GB" sz="4800" b="0" i="0" cap="none" dirty="0">
                <a:solidFill>
                  <a:schemeClr val="bg1"/>
                </a:solidFill>
                <a:latin typeface="Calibri Light"/>
                <a:ea typeface="Roboto Bold" panose="02000000000000000000" pitchFamily="2" charset="0"/>
                <a:cs typeface="+mn-cs"/>
              </a:defRPr>
            </a:lvl1pPr>
          </a:lstStyle>
          <a:p>
            <a:pPr marL="0" lvl="0"/>
            <a:r>
              <a:rPr lang="en-US" b="0">
                <a:latin typeface="Calibri Light"/>
              </a:rPr>
              <a:t>NBSAP ACCELERATOR PARTNERSHIP OVERVIEW</a:t>
            </a:r>
            <a:endParaRPr lang="en-GB"/>
          </a:p>
        </p:txBody>
      </p:sp>
      <p:sp>
        <p:nvSpPr>
          <p:cNvPr id="66" name="Text Placeholder 65">
            <a:extLst>
              <a:ext uri="{FF2B5EF4-FFF2-40B4-BE49-F238E27FC236}">
                <a16:creationId xmlns:a16="http://schemas.microsoft.com/office/drawing/2014/main" id="{017B4F6E-45BB-45A8-8DDB-A90D94D56016}"/>
              </a:ext>
            </a:extLst>
          </p:cNvPr>
          <p:cNvSpPr>
            <a:spLocks noGrp="1"/>
          </p:cNvSpPr>
          <p:nvPr>
            <p:ph type="body" sz="quarter" idx="13" hasCustomPrompt="1"/>
          </p:nvPr>
        </p:nvSpPr>
        <p:spPr>
          <a:xfrm>
            <a:off x="1424354" y="10177570"/>
            <a:ext cx="9326196" cy="675163"/>
          </a:xfrm>
          <a:prstGeom prst="rect">
            <a:avLst/>
          </a:prstGeom>
        </p:spPr>
        <p:txBody>
          <a:bodyPr wrap="square" lIns="360000" anchor="ctr">
            <a:spAutoFit/>
          </a:bodyPr>
          <a:lstStyle>
            <a:lvl1pPr marL="0" indent="0" algn="r">
              <a:buNone/>
              <a:defRPr lang="en-US" sz="2400" b="1" i="0" dirty="0" smtClean="0">
                <a:solidFill>
                  <a:schemeClr val="bg1"/>
                </a:solidFill>
                <a:latin typeface="+mn-lt"/>
                <a:ea typeface="Roboto Bold" panose="02000000000000000000" pitchFamily="2" charset="0"/>
                <a:cs typeface="Rubik Medium" pitchFamily="2" charset="-79"/>
              </a:defRPr>
            </a:lvl1pPr>
            <a:lvl2pPr>
              <a:defRPr lang="en-US" sz="3600" dirty="0" smtClean="0">
                <a:solidFill>
                  <a:schemeClr val="tx1"/>
                </a:solidFill>
              </a:defRPr>
            </a:lvl2pPr>
            <a:lvl3pPr>
              <a:defRPr lang="en-US" sz="3600" dirty="0" smtClean="0">
                <a:solidFill>
                  <a:schemeClr val="tx1"/>
                </a:solidFill>
              </a:defRPr>
            </a:lvl3pPr>
            <a:lvl4pPr>
              <a:defRPr lang="en-US" sz="3600" dirty="0" smtClean="0">
                <a:solidFill>
                  <a:schemeClr val="tx1"/>
                </a:solidFill>
              </a:defRPr>
            </a:lvl4pPr>
            <a:lvl5pPr>
              <a:defRPr lang="en-GB" sz="3600" dirty="0">
                <a:solidFill>
                  <a:schemeClr val="tx1"/>
                </a:solidFill>
              </a:defRPr>
            </a:lvl5pPr>
          </a:lstStyle>
          <a:p>
            <a:pPr marL="0" lvl="0"/>
            <a:r>
              <a:rPr lang="en-US"/>
              <a:t>Click to add presenter’s name | Job title</a:t>
            </a:r>
          </a:p>
        </p:txBody>
      </p:sp>
      <p:pic>
        <p:nvPicPr>
          <p:cNvPr id="4" name="Picture 3" descr="A logo with text on it&#10;&#10;AI-generated content may be incorrect.">
            <a:extLst>
              <a:ext uri="{FF2B5EF4-FFF2-40B4-BE49-F238E27FC236}">
                <a16:creationId xmlns:a16="http://schemas.microsoft.com/office/drawing/2014/main" id="{1BAEBBCC-4821-BB4B-A430-B83EF2D2DF6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073981" y="7568241"/>
            <a:ext cx="4876800" cy="3124200"/>
          </a:xfrm>
          <a:prstGeom prst="rect">
            <a:avLst/>
          </a:prstGeom>
        </p:spPr>
      </p:pic>
    </p:spTree>
    <p:custDataLst>
      <p:tags r:id="rId1"/>
    </p:custDataLst>
    <p:extLst>
      <p:ext uri="{BB962C8B-B14F-4D97-AF65-F5344CB8AC3E}">
        <p14:creationId xmlns:p14="http://schemas.microsoft.com/office/powerpoint/2010/main" val="933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mage right">
    <p:bg>
      <p:bgPr>
        <a:solidFill>
          <a:schemeClr val="bg1">
            <a:alpha val="1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19137" y="3257550"/>
            <a:ext cx="10031414" cy="8297863"/>
          </a:xfrm>
          <a:prstGeom prst="rect">
            <a:avLst/>
          </a:prstGeom>
        </p:spPr>
        <p:txBody>
          <a:bodyPr anchor="ctr">
            <a:normAutofit/>
          </a:bodyPr>
          <a:lstStyle>
            <a:lvl1pPr marL="0" indent="0" algn="l">
              <a:spcBef>
                <a:spcPts val="0"/>
              </a:spcBef>
              <a:buNone/>
              <a:defRPr sz="3200">
                <a:latin typeface="+mn-lt"/>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edit text</a:t>
            </a:r>
            <a:endParaRPr lang="en-US"/>
          </a:p>
        </p:txBody>
      </p:sp>
      <p:sp>
        <p:nvSpPr>
          <p:cNvPr id="51" name="Pre-title"/>
          <p:cNvSpPr>
            <a:spLocks noGrp="1"/>
          </p:cNvSpPr>
          <p:nvPr>
            <p:ph type="body" sz="quarter" idx="11" hasCustomPrompt="1"/>
          </p:nvPr>
        </p:nvSpPr>
        <p:spPr>
          <a:xfrm>
            <a:off x="705549" y="557643"/>
            <a:ext cx="22970425" cy="500000"/>
          </a:xfrm>
          <a:prstGeom prst="rect">
            <a:avLst/>
          </a:prstGeom>
        </p:spPr>
        <p:txBody>
          <a:bodyPr vert="horz" lIns="91440" tIns="45720" rIns="91440" bIns="0" rtlCol="0" anchor="b">
            <a:noAutofit/>
          </a:bodyPr>
          <a:lstStyle>
            <a:lvl1pPr algn="l">
              <a:spcAft>
                <a:spcPts val="0"/>
              </a:spcAft>
              <a:defRPr sz="2800" cap="all" spc="200">
                <a:solidFill>
                  <a:srgbClr val="094E75"/>
                </a:solidFill>
                <a:latin typeface="Calibri"/>
              </a:defRPr>
            </a:lvl1pPr>
          </a:lstStyle>
          <a:p>
            <a:r>
              <a:rPr lang="en-US"/>
              <a:t>Click to add pre-title</a:t>
            </a:r>
          </a:p>
        </p:txBody>
      </p:sp>
      <p:sp>
        <p:nvSpPr>
          <p:cNvPr id="13" name="Title 12">
            <a:extLst>
              <a:ext uri="{FF2B5EF4-FFF2-40B4-BE49-F238E27FC236}">
                <a16:creationId xmlns:a16="http://schemas.microsoft.com/office/drawing/2014/main" id="{B3B66602-7A17-6156-6037-1CA42191709B}"/>
              </a:ext>
            </a:extLst>
          </p:cNvPr>
          <p:cNvSpPr>
            <a:spLocks noGrp="1"/>
          </p:cNvSpPr>
          <p:nvPr>
            <p:ph type="title"/>
          </p:nvPr>
        </p:nvSpPr>
        <p:spPr/>
        <p:txBody>
          <a:bodyPr lIns="91440" tIns="0" anchor="t"/>
          <a:lstStyle>
            <a:lvl1pPr>
              <a:defRPr sz="5200" b="1" i="0">
                <a:solidFill>
                  <a:srgbClr val="094E75"/>
                </a:solidFill>
                <a:latin typeface="Calibri Light"/>
              </a:defRPr>
            </a:lvl1pPr>
          </a:lstStyle>
          <a:p>
            <a:r>
              <a:rPr lang="en-GB" b="1">
                <a:latin typeface="Calibri Light"/>
              </a:rPr>
              <a:t>Click to edit Master title style</a:t>
            </a:r>
            <a:endParaRPr lang="en-DK"/>
          </a:p>
        </p:txBody>
      </p:sp>
      <p:sp>
        <p:nvSpPr>
          <p:cNvPr id="4" name="Picture Placeholder 3">
            <a:extLst>
              <a:ext uri="{FF2B5EF4-FFF2-40B4-BE49-F238E27FC236}">
                <a16:creationId xmlns:a16="http://schemas.microsoft.com/office/drawing/2014/main" id="{CAE4AE78-C066-46F7-1BF8-980099CF1DA8}"/>
              </a:ext>
            </a:extLst>
          </p:cNvPr>
          <p:cNvSpPr>
            <a:spLocks noGrp="1"/>
          </p:cNvSpPr>
          <p:nvPr>
            <p:ph type="pic" sz="quarter" idx="13"/>
          </p:nvPr>
        </p:nvSpPr>
        <p:spPr>
          <a:xfrm>
            <a:off x="12191206" y="3257550"/>
            <a:ext cx="11484768" cy="8297863"/>
          </a:xfrm>
        </p:spPr>
        <p:txBody>
          <a:bodyPr/>
          <a:lstStyle>
            <a:lvl1pPr>
              <a:defRPr>
                <a:latin typeface="+mn-lt"/>
              </a:defRPr>
            </a:lvl1pPr>
          </a:lstStyle>
          <a:p>
            <a:r>
              <a:rPr lang="en-GB"/>
              <a:t>Click icon to add picture</a:t>
            </a:r>
            <a:endParaRPr lang="en-DK"/>
          </a:p>
        </p:txBody>
      </p:sp>
      <p:pic>
        <p:nvPicPr>
          <p:cNvPr id="11" name="Picture 10" descr="A colorful circular logo with a triangle&#10;&#10;AI-generated content may be incorrect.">
            <a:extLst>
              <a:ext uri="{FF2B5EF4-FFF2-40B4-BE49-F238E27FC236}">
                <a16:creationId xmlns:a16="http://schemas.microsoft.com/office/drawing/2014/main" id="{DEC14360-A7E4-D9F0-FA87-D197AC29E6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50567" y="12641262"/>
            <a:ext cx="954249" cy="909371"/>
          </a:xfrm>
          <a:prstGeom prst="rect">
            <a:avLst/>
          </a:prstGeom>
        </p:spPr>
      </p:pic>
      <p:sp>
        <p:nvSpPr>
          <p:cNvPr id="12" name="Website Footer">
            <a:extLst>
              <a:ext uri="{FF2B5EF4-FFF2-40B4-BE49-F238E27FC236}">
                <a16:creationId xmlns:a16="http://schemas.microsoft.com/office/drawing/2014/main" id="{9BF61909-4A05-3B6C-7E72-E5EFB8CAFB8D}"/>
              </a:ext>
            </a:extLst>
          </p:cNvPr>
          <p:cNvSpPr/>
          <p:nvPr userDrawn="1"/>
        </p:nvSpPr>
        <p:spPr>
          <a:xfrm>
            <a:off x="22152129" y="13048782"/>
            <a:ext cx="2545590" cy="720000"/>
          </a:xfrm>
          <a:prstGeom prst="rect">
            <a:avLst/>
          </a:prstGeom>
          <a:noFill/>
          <a:ln>
            <a:noFill/>
          </a:ln>
        </p:spPr>
        <p:txBody>
          <a:bodyPr vert="horz" lIns="91440" tIns="45720" rIns="91440" bIns="45720" rtlCol="0" anchor="ctr"/>
          <a:lstStyle/>
          <a:p>
            <a:r>
              <a:rPr lang="en-US" sz="1800">
                <a:solidFill>
                  <a:srgbClr val="094E75"/>
                </a:solidFill>
                <a:latin typeface="Calibri"/>
              </a:rPr>
              <a:t>nbsapaccelerator.org</a:t>
            </a:r>
          </a:p>
        </p:txBody>
      </p:sp>
    </p:spTree>
    <p:extLst>
      <p:ext uri="{BB962C8B-B14F-4D97-AF65-F5344CB8AC3E}">
        <p14:creationId xmlns:p14="http://schemas.microsoft.com/office/powerpoint/2010/main" val="40635705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2194417" y="573207"/>
            <a:ext cx="20115491" cy="2901515"/>
          </a:xfrm>
          <a:prstGeom prst="rect">
            <a:avLst/>
          </a:prstGeom>
          <a:noFill/>
          <a:ln>
            <a:noFill/>
          </a:ln>
        </p:spPr>
        <p:txBody>
          <a:bodyPr spcFirstLastPara="1" wrap="square" lIns="91425" tIns="45700" rIns="91425" bIns="45700" anchor="t" anchorCtr="0">
            <a:noAutofit/>
          </a:bodyPr>
          <a:lstStyle>
            <a:lvl1pPr marR="0" lvl="0" algn="l" rtl="0">
              <a:lnSpc>
                <a:spcPct val="85000"/>
              </a:lnSpc>
              <a:spcBef>
                <a:spcPts val="0"/>
              </a:spcBef>
              <a:spcAft>
                <a:spcPts val="0"/>
              </a:spcAft>
              <a:buClr>
                <a:srgbClr val="3F3F3F"/>
              </a:buClr>
              <a:buSzPts val="7200"/>
              <a:buFont typeface="Calibri"/>
              <a:buNone/>
              <a:defRPr sz="9599"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2400"/>
            </a:lvl2pPr>
            <a:lvl3pPr lvl="2">
              <a:spcBef>
                <a:spcPts val="0"/>
              </a:spcBef>
              <a:spcAft>
                <a:spcPts val="0"/>
              </a:spcAft>
              <a:buSzPts val="1400"/>
              <a:buNone/>
              <a:defRPr sz="2400"/>
            </a:lvl3pPr>
            <a:lvl4pPr lvl="3">
              <a:spcBef>
                <a:spcPts val="0"/>
              </a:spcBef>
              <a:spcAft>
                <a:spcPts val="0"/>
              </a:spcAft>
              <a:buSzPts val="1400"/>
              <a:buNone/>
              <a:defRPr sz="2400"/>
            </a:lvl4pPr>
            <a:lvl5pPr lvl="4">
              <a:spcBef>
                <a:spcPts val="0"/>
              </a:spcBef>
              <a:spcAft>
                <a:spcPts val="0"/>
              </a:spcAft>
              <a:buSzPts val="1400"/>
              <a:buNone/>
              <a:defRPr sz="2400"/>
            </a:lvl5pPr>
            <a:lvl6pPr lvl="5">
              <a:spcBef>
                <a:spcPts val="0"/>
              </a:spcBef>
              <a:spcAft>
                <a:spcPts val="0"/>
              </a:spcAft>
              <a:buSzPts val="1400"/>
              <a:buNone/>
              <a:defRPr sz="2400"/>
            </a:lvl6pPr>
            <a:lvl7pPr lvl="6">
              <a:spcBef>
                <a:spcPts val="0"/>
              </a:spcBef>
              <a:spcAft>
                <a:spcPts val="0"/>
              </a:spcAft>
              <a:buSzPts val="1400"/>
              <a:buNone/>
              <a:defRPr sz="2400"/>
            </a:lvl7pPr>
            <a:lvl8pPr lvl="7">
              <a:spcBef>
                <a:spcPts val="0"/>
              </a:spcBef>
              <a:spcAft>
                <a:spcPts val="0"/>
              </a:spcAft>
              <a:buSzPts val="1400"/>
              <a:buNone/>
              <a:defRPr sz="2400"/>
            </a:lvl8pPr>
            <a:lvl9pPr lvl="8">
              <a:spcBef>
                <a:spcPts val="0"/>
              </a:spcBef>
              <a:spcAft>
                <a:spcPts val="0"/>
              </a:spcAft>
              <a:buSzPts val="1400"/>
              <a:buNone/>
              <a:defRPr sz="2400"/>
            </a:lvl9pPr>
          </a:lstStyle>
          <a:p>
            <a:endParaRPr/>
          </a:p>
        </p:txBody>
      </p:sp>
      <p:sp>
        <p:nvSpPr>
          <p:cNvPr id="63" name="Google Shape;63;p25"/>
          <p:cNvSpPr txBox="1">
            <a:spLocks noGrp="1"/>
          </p:cNvSpPr>
          <p:nvPr>
            <p:ph type="dt" idx="10"/>
          </p:nvPr>
        </p:nvSpPr>
        <p:spPr>
          <a:xfrm>
            <a:off x="2194419" y="12919571"/>
            <a:ext cx="4944221" cy="730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5"/>
          <p:cNvSpPr txBox="1">
            <a:spLocks noGrp="1"/>
          </p:cNvSpPr>
          <p:nvPr>
            <p:ph type="ftr" idx="11"/>
          </p:nvPr>
        </p:nvSpPr>
        <p:spPr>
          <a:xfrm>
            <a:off x="7371891" y="12919571"/>
            <a:ext cx="9644980" cy="730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5"/>
          <p:cNvSpPr txBox="1">
            <a:spLocks noGrp="1"/>
          </p:cNvSpPr>
          <p:nvPr>
            <p:ph type="sldNum" idx="12"/>
          </p:nvPr>
        </p:nvSpPr>
        <p:spPr>
          <a:xfrm>
            <a:off x="19799629" y="12919571"/>
            <a:ext cx="2623880" cy="730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CO" smtClean="0"/>
              <a:pPr/>
              <a:t>‹#›</a:t>
            </a:fld>
            <a:endParaRPr lang="es-CO"/>
          </a:p>
        </p:txBody>
      </p:sp>
    </p:spTree>
    <p:extLst>
      <p:ext uri="{BB962C8B-B14F-4D97-AF65-F5344CB8AC3E}">
        <p14:creationId xmlns:p14="http://schemas.microsoft.com/office/powerpoint/2010/main" val="186563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2194417" y="573207"/>
            <a:ext cx="20115491" cy="290151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2194417" y="3691468"/>
            <a:ext cx="20115491" cy="8046720"/>
          </a:xfrm>
          <a:prstGeom prst="rect">
            <a:avLst/>
          </a:prstGeom>
          <a:noFill/>
          <a:ln>
            <a:noFill/>
          </a:ln>
        </p:spPr>
        <p:txBody>
          <a:bodyPr spcFirstLastPara="1" wrap="square" lIns="0" tIns="45700" rIns="0" bIns="45700" anchor="t" anchorCtr="0">
            <a:normAutofit/>
          </a:bodyPr>
          <a:lstStyle>
            <a:lvl1pPr marL="609539" lvl="0" indent="-457154" algn="l">
              <a:lnSpc>
                <a:spcPct val="90000"/>
              </a:lnSpc>
              <a:spcBef>
                <a:spcPts val="2400"/>
              </a:spcBef>
              <a:spcAft>
                <a:spcPts val="0"/>
              </a:spcAft>
              <a:buSzPts val="1800"/>
              <a:buChar char=" "/>
              <a:defRPr/>
            </a:lvl1pPr>
            <a:lvl2pPr marL="1219078" lvl="1" indent="-457154" algn="l">
              <a:lnSpc>
                <a:spcPct val="90000"/>
              </a:lnSpc>
              <a:spcBef>
                <a:spcPts val="400"/>
              </a:spcBef>
              <a:spcAft>
                <a:spcPts val="0"/>
              </a:spcAft>
              <a:buSzPts val="1800"/>
              <a:buChar char="◦"/>
              <a:defRPr/>
            </a:lvl2pPr>
            <a:lvl3pPr marL="1828617" lvl="2" indent="-457154" algn="l">
              <a:lnSpc>
                <a:spcPct val="90000"/>
              </a:lnSpc>
              <a:spcBef>
                <a:spcPts val="800"/>
              </a:spcBef>
              <a:spcAft>
                <a:spcPts val="0"/>
              </a:spcAft>
              <a:buSzPts val="1800"/>
              <a:buChar char="◦"/>
              <a:defRPr/>
            </a:lvl3pPr>
            <a:lvl4pPr marL="2438156" lvl="3" indent="-457154" algn="l">
              <a:lnSpc>
                <a:spcPct val="90000"/>
              </a:lnSpc>
              <a:spcBef>
                <a:spcPts val="800"/>
              </a:spcBef>
              <a:spcAft>
                <a:spcPts val="0"/>
              </a:spcAft>
              <a:buSzPts val="1800"/>
              <a:buChar char="◦"/>
              <a:defRPr/>
            </a:lvl4pPr>
            <a:lvl5pPr marL="3047695" lvl="4" indent="-457154" algn="l">
              <a:lnSpc>
                <a:spcPct val="90000"/>
              </a:lnSpc>
              <a:spcBef>
                <a:spcPts val="800"/>
              </a:spcBef>
              <a:spcAft>
                <a:spcPts val="0"/>
              </a:spcAft>
              <a:buSzPts val="1800"/>
              <a:buChar char="◦"/>
              <a:defRPr/>
            </a:lvl5pPr>
            <a:lvl6pPr marL="3657234" lvl="5" indent="-457154" algn="l">
              <a:lnSpc>
                <a:spcPct val="90000"/>
              </a:lnSpc>
              <a:spcBef>
                <a:spcPts val="800"/>
              </a:spcBef>
              <a:spcAft>
                <a:spcPts val="0"/>
              </a:spcAft>
              <a:buSzPts val="1800"/>
              <a:buChar char="◦"/>
              <a:defRPr/>
            </a:lvl6pPr>
            <a:lvl7pPr marL="4266773" lvl="6" indent="-457154" algn="l">
              <a:lnSpc>
                <a:spcPct val="90000"/>
              </a:lnSpc>
              <a:spcBef>
                <a:spcPts val="800"/>
              </a:spcBef>
              <a:spcAft>
                <a:spcPts val="0"/>
              </a:spcAft>
              <a:buSzPts val="1800"/>
              <a:buChar char="◦"/>
              <a:defRPr/>
            </a:lvl7pPr>
            <a:lvl8pPr marL="4876312" lvl="7" indent="-457154" algn="l">
              <a:lnSpc>
                <a:spcPct val="90000"/>
              </a:lnSpc>
              <a:spcBef>
                <a:spcPts val="800"/>
              </a:spcBef>
              <a:spcAft>
                <a:spcPts val="0"/>
              </a:spcAft>
              <a:buSzPts val="1800"/>
              <a:buChar char="◦"/>
              <a:defRPr/>
            </a:lvl8pPr>
            <a:lvl9pPr marL="5485851" lvl="8" indent="-457154" algn="l">
              <a:lnSpc>
                <a:spcPct val="90000"/>
              </a:lnSpc>
              <a:spcBef>
                <a:spcPts val="800"/>
              </a:spcBef>
              <a:spcAft>
                <a:spcPts val="800"/>
              </a:spcAft>
              <a:buSzPts val="1800"/>
              <a:buChar char="◦"/>
              <a:defRPr/>
            </a:lvl9pPr>
          </a:lstStyle>
          <a:p>
            <a:endParaRPr/>
          </a:p>
        </p:txBody>
      </p:sp>
      <p:sp>
        <p:nvSpPr>
          <p:cNvPr id="30" name="Google Shape;30;p23"/>
          <p:cNvSpPr txBox="1">
            <a:spLocks noGrp="1"/>
          </p:cNvSpPr>
          <p:nvPr>
            <p:ph type="dt" idx="10"/>
          </p:nvPr>
        </p:nvSpPr>
        <p:spPr>
          <a:xfrm>
            <a:off x="2194419" y="12919571"/>
            <a:ext cx="4944221" cy="73025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3"/>
          <p:cNvSpPr txBox="1">
            <a:spLocks noGrp="1"/>
          </p:cNvSpPr>
          <p:nvPr>
            <p:ph type="ftr" idx="11"/>
          </p:nvPr>
        </p:nvSpPr>
        <p:spPr>
          <a:xfrm>
            <a:off x="7371891" y="12919571"/>
            <a:ext cx="9644980" cy="73025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3"/>
          <p:cNvSpPr txBox="1">
            <a:spLocks noGrp="1"/>
          </p:cNvSpPr>
          <p:nvPr>
            <p:ph type="sldNum" idx="12"/>
          </p:nvPr>
        </p:nvSpPr>
        <p:spPr>
          <a:xfrm>
            <a:off x="19799629" y="12919571"/>
            <a:ext cx="2623880" cy="73025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8036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5166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20F78E78-4B3F-7122-ED83-9C67C58DAB43}"/>
              </a:ext>
            </a:extLst>
          </p:cNvPr>
          <p:cNvSpPr>
            <a:spLocks noGrp="1"/>
          </p:cNvSpPr>
          <p:nvPr>
            <p:ph type="title"/>
          </p:nvPr>
        </p:nvSpPr>
        <p:spPr>
          <a:xfrm>
            <a:off x="705549" y="1077643"/>
            <a:ext cx="22970425" cy="1459182"/>
          </a:xfrm>
          <a:prstGeom prst="rect">
            <a:avLst/>
          </a:prstGeom>
        </p:spPr>
        <p:txBody>
          <a:bodyPr vert="horz" lIns="360000" tIns="90000" rIns="360000" bIns="90000" rtlCol="0" anchor="b">
            <a:normAutofit/>
          </a:bodyPr>
          <a:lstStyle/>
          <a:p>
            <a:r>
              <a:rPr lang="en-GB" b="1">
                <a:latin typeface="Calibri Light"/>
              </a:rPr>
              <a:t>Click to edit Master title style</a:t>
            </a:r>
          </a:p>
        </p:txBody>
      </p:sp>
      <p:sp>
        <p:nvSpPr>
          <p:cNvPr id="12" name="Text Placeholder 2">
            <a:extLst>
              <a:ext uri="{FF2B5EF4-FFF2-40B4-BE49-F238E27FC236}">
                <a16:creationId xmlns:a16="http://schemas.microsoft.com/office/drawing/2014/main" id="{FCD2A67E-F481-B273-61A3-E2B2927DF977}"/>
              </a:ext>
            </a:extLst>
          </p:cNvPr>
          <p:cNvSpPr>
            <a:spLocks noGrp="1"/>
          </p:cNvSpPr>
          <p:nvPr>
            <p:ph type="body" idx="1"/>
          </p:nvPr>
        </p:nvSpPr>
        <p:spPr>
          <a:xfrm>
            <a:off x="719137" y="3259311"/>
            <a:ext cx="22944138" cy="8296101"/>
          </a:xfrm>
          <a:prstGeom prst="rect">
            <a:avLst/>
          </a:prstGeom>
        </p:spPr>
        <p:txBody>
          <a:bodyPr vert="horz" lIns="90000" tIns="90000" rIns="91440" bIns="90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55158088"/>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50" r:id="rId4"/>
    <p:sldLayoutId id="2147483951" r:id="rId5"/>
    <p:sldLayoutId id="2147483952" r:id="rId6"/>
  </p:sldLayoutIdLst>
  <p:txStyles>
    <p:titleStyle>
      <a:lvl1pPr marL="0" algn="l" defTabSz="1828709" rtl="0" eaLnBrk="1" latinLnBrk="0" hangingPunct="1">
        <a:lnSpc>
          <a:spcPct val="100000"/>
        </a:lnSpc>
        <a:spcBef>
          <a:spcPts val="0"/>
        </a:spcBef>
        <a:buNone/>
        <a:defRPr sz="5200" b="1" i="0" kern="1200">
          <a:solidFill>
            <a:srgbClr val="094E75"/>
          </a:solidFill>
          <a:latin typeface="Calibri Light"/>
          <a:ea typeface="+mj-ea"/>
          <a:cs typeface="+mj-cs"/>
        </a:defRPr>
      </a:lvl1pPr>
    </p:titleStyle>
    <p:bodyStyle>
      <a:lvl1pPr marL="0" indent="0" algn="l" defTabSz="1828709" rtl="0" eaLnBrk="1" latinLnBrk="0" hangingPunct="1">
        <a:lnSpc>
          <a:spcPct val="150000"/>
        </a:lnSpc>
        <a:spcBef>
          <a:spcPts val="2000"/>
        </a:spcBef>
        <a:buClr>
          <a:schemeClr val="accent1"/>
        </a:buClr>
        <a:buFontTx/>
        <a:buNone/>
        <a:defRPr sz="2800" kern="1200">
          <a:solidFill>
            <a:srgbClr val="555555"/>
          </a:solidFill>
          <a:latin typeface="+mn-lt"/>
          <a:ea typeface="+mn-ea"/>
          <a:cs typeface="Rubik" pitchFamily="2" charset="-79"/>
        </a:defRPr>
      </a:lvl1pPr>
      <a:lvl2pPr marL="360000" indent="-457177" algn="l" defTabSz="1828709" rtl="0" eaLnBrk="1" latinLnBrk="0" hangingPunct="1">
        <a:lnSpc>
          <a:spcPct val="150000"/>
        </a:lnSpc>
        <a:spcBef>
          <a:spcPts val="1000"/>
        </a:spcBef>
        <a:buClr>
          <a:schemeClr val="accent1"/>
        </a:buClr>
        <a:buFont typeface="Arial" panose="020B0604020202020204" pitchFamily="34" charset="0"/>
        <a:buChar char="•"/>
        <a:defRPr sz="2000" kern="1200">
          <a:solidFill>
            <a:schemeClr val="tx1">
              <a:lumMod val="85000"/>
              <a:lumOff val="15000"/>
            </a:schemeClr>
          </a:solidFill>
          <a:latin typeface="+mn-lt"/>
          <a:ea typeface="+mn-ea"/>
          <a:cs typeface="Rubik" pitchFamily="2" charset="-79"/>
        </a:defRPr>
      </a:lvl2pPr>
      <a:lvl3pPr marL="360000" indent="-457177" algn="l" defTabSz="1828709" rtl="0" eaLnBrk="1" latinLnBrk="0" hangingPunct="1">
        <a:lnSpc>
          <a:spcPct val="150000"/>
        </a:lnSpc>
        <a:spcBef>
          <a:spcPts val="1000"/>
        </a:spcBef>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Rubik" pitchFamily="2" charset="-79"/>
        </a:defRPr>
      </a:lvl3pPr>
      <a:lvl4pPr marL="360000" indent="-457177" algn="l" defTabSz="1828709" rtl="0" eaLnBrk="1" latinLnBrk="0" hangingPunct="1">
        <a:lnSpc>
          <a:spcPct val="150000"/>
        </a:lnSpc>
        <a:spcBef>
          <a:spcPts val="1000"/>
        </a:spcBef>
        <a:buClr>
          <a:schemeClr val="accent1"/>
        </a:buClr>
        <a:buFont typeface="Arial" panose="020B0604020202020204" pitchFamily="34" charset="0"/>
        <a:buChar char="•"/>
        <a:defRPr sz="1800" kern="1200">
          <a:solidFill>
            <a:schemeClr val="tx1">
              <a:lumMod val="85000"/>
              <a:lumOff val="15000"/>
            </a:schemeClr>
          </a:solidFill>
          <a:latin typeface="+mn-lt"/>
          <a:ea typeface="+mn-ea"/>
          <a:cs typeface="Rubik" pitchFamily="2" charset="-79"/>
        </a:defRPr>
      </a:lvl4pPr>
      <a:lvl5pPr marL="360000" indent="-457177" algn="l" defTabSz="1828709" rtl="0" eaLnBrk="1" latinLnBrk="0" hangingPunct="1">
        <a:lnSpc>
          <a:spcPct val="150000"/>
        </a:lnSpc>
        <a:spcBef>
          <a:spcPts val="1000"/>
        </a:spcBef>
        <a:buClr>
          <a:schemeClr val="accent1"/>
        </a:buClr>
        <a:buFont typeface="Arial" panose="020B0604020202020204" pitchFamily="34" charset="0"/>
        <a:buChar char="•"/>
        <a:defRPr sz="1600" kern="1200">
          <a:solidFill>
            <a:schemeClr val="tx1">
              <a:lumMod val="85000"/>
              <a:lumOff val="15000"/>
            </a:schemeClr>
          </a:solidFill>
          <a:latin typeface="+mn-lt"/>
          <a:ea typeface="+mn-ea"/>
          <a:cs typeface="Rubik" pitchFamily="2" charset="-79"/>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E8209-B9DC-8437-2335-73C59D2A0525}"/>
              </a:ext>
            </a:extLst>
          </p:cNvPr>
          <p:cNvSpPr>
            <a:spLocks noGrp="1"/>
          </p:cNvSpPr>
          <p:nvPr>
            <p:ph type="title"/>
          </p:nvPr>
        </p:nvSpPr>
        <p:spPr>
          <a:xfrm>
            <a:off x="1424355" y="6858000"/>
            <a:ext cx="9326196" cy="2620963"/>
          </a:xfrm>
        </p:spPr>
        <p:txBody>
          <a:bodyPr>
            <a:normAutofit fontScale="90000"/>
          </a:bodyPr>
          <a:lstStyle/>
          <a:p>
            <a:r>
              <a:rPr lang="en-US" b="1" kern="0" spc="300" dirty="0">
                <a:latin typeface="Calibri" pitchFamily="34" charset="0"/>
                <a:ea typeface="Calibri" pitchFamily="34" charset="-122"/>
                <a:cs typeface="Calibri" pitchFamily="34" charset="-120"/>
              </a:rPr>
              <a:t>CBD COP17 PRESIDENCY VISION:</a:t>
            </a:r>
            <a:br>
              <a:rPr lang="en-US" b="1" kern="0" spc="300" dirty="0">
                <a:latin typeface="Calibri" pitchFamily="34" charset="0"/>
                <a:cs typeface="Calibri" pitchFamily="34" charset="-120"/>
              </a:rPr>
            </a:br>
            <a:r>
              <a:rPr lang="en-US" b="1" kern="0" spc="300" dirty="0">
                <a:latin typeface="Calibri" pitchFamily="34" charset="0"/>
                <a:cs typeface="Calibri" pitchFamily="34" charset="-120"/>
              </a:rPr>
              <a:t>Gender Equality &amp;</a:t>
            </a:r>
            <a:br>
              <a:rPr lang="en-US" b="1" kern="0" spc="300" dirty="0">
                <a:latin typeface="Calibri" pitchFamily="34" charset="0"/>
                <a:cs typeface="Calibri" pitchFamily="34" charset="-120"/>
              </a:rPr>
            </a:br>
            <a:r>
              <a:rPr lang="en-US" b="1" kern="0" spc="300" dirty="0">
                <a:latin typeface="Calibri" pitchFamily="34" charset="0"/>
                <a:cs typeface="Calibri" pitchFamily="34" charset="-120"/>
              </a:rPr>
              <a:t>Whole-of-Society Engagement</a:t>
            </a:r>
          </a:p>
        </p:txBody>
      </p:sp>
      <p:sp>
        <p:nvSpPr>
          <p:cNvPr id="5" name="Text Placeholder 4">
            <a:extLst>
              <a:ext uri="{FF2B5EF4-FFF2-40B4-BE49-F238E27FC236}">
                <a16:creationId xmlns:a16="http://schemas.microsoft.com/office/drawing/2014/main" id="{D0712796-02A2-5894-452E-11F064C962A5}"/>
              </a:ext>
            </a:extLst>
          </p:cNvPr>
          <p:cNvSpPr>
            <a:spLocks noGrp="1"/>
          </p:cNvSpPr>
          <p:nvPr>
            <p:ph type="body" sz="quarter" idx="13"/>
          </p:nvPr>
        </p:nvSpPr>
        <p:spPr/>
        <p:txBody>
          <a:bodyPr/>
          <a:lstStyle/>
          <a:p>
            <a:r>
              <a:rPr lang="en-US" dirty="0">
                <a:latin typeface="+mj-lt"/>
              </a:rPr>
              <a:t>Vardan Melikyan, Facilitator - Armenia</a:t>
            </a:r>
            <a:endParaRPr lang="en-DK">
              <a:latin typeface="+mj-lt"/>
            </a:endParaRPr>
          </a:p>
        </p:txBody>
      </p:sp>
    </p:spTree>
    <p:extLst>
      <p:ext uri="{BB962C8B-B14F-4D97-AF65-F5344CB8AC3E}">
        <p14:creationId xmlns:p14="http://schemas.microsoft.com/office/powerpoint/2010/main" val="287104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097209" y="439330"/>
            <a:ext cx="22187995" cy="1755534"/>
          </a:xfrm>
          <a:prstGeom prst="rect">
            <a:avLst/>
          </a:prstGeom>
          <a:noFill/>
          <a:ln/>
        </p:spPr>
        <p:txBody>
          <a:bodyPr wrap="square" lIns="0" tIns="0" rIns="0" bIns="0" rtlCol="0" anchor="ctr"/>
          <a:lstStyle/>
          <a:p>
            <a:r>
              <a:rPr lang="en-US" sz="6933" b="1" dirty="0">
                <a:solidFill>
                  <a:srgbClr val="2C5F2D"/>
                </a:solidFill>
              </a:rPr>
              <a:t>COP17 Comes at a Critical Moment</a:t>
            </a:r>
          </a:p>
        </p:txBody>
      </p:sp>
      <p:sp>
        <p:nvSpPr>
          <p:cNvPr id="4" name="Text 2"/>
          <p:cNvSpPr/>
          <p:nvPr/>
        </p:nvSpPr>
        <p:spPr>
          <a:xfrm>
            <a:off x="1097209" y="2682512"/>
            <a:ext cx="13410327" cy="6883519"/>
          </a:xfrm>
          <a:prstGeom prst="rect">
            <a:avLst/>
          </a:prstGeom>
          <a:noFill/>
          <a:ln/>
        </p:spPr>
        <p:txBody>
          <a:bodyPr wrap="square" lIns="0" tIns="0" rIns="0" bIns="0" rtlCol="0" anchor="t"/>
          <a:lstStyle/>
          <a:p>
            <a:pPr marL="507968" indent="-507968">
              <a:spcAft>
                <a:spcPts val="2667"/>
              </a:spcAft>
              <a:buSzPct val="100000"/>
              <a:buChar char="•"/>
            </a:pPr>
            <a:r>
              <a:rPr lang="en-US" sz="4000" dirty="0">
                <a:solidFill>
                  <a:srgbClr val="2D3B2E"/>
                </a:solidFill>
                <a:ea typeface="Calibri" pitchFamily="34" charset="-122"/>
                <a:cs typeface="Calibri" pitchFamily="34" charset="-120"/>
              </a:rPr>
              <a:t>The gap between GBF ambition and action has never been more consequential – the 2030 targets are a near-term deadline, not a distant aspiration</a:t>
            </a:r>
            <a:endParaRPr lang="en-US" sz="4000" dirty="0"/>
          </a:p>
          <a:p>
            <a:pPr marL="507968" indent="-507968">
              <a:spcAft>
                <a:spcPts val="2667"/>
              </a:spcAft>
              <a:buSzPct val="100000"/>
              <a:buChar char="•"/>
            </a:pPr>
            <a:r>
              <a:rPr lang="en-US" sz="4000" dirty="0">
                <a:solidFill>
                  <a:srgbClr val="2D3B2E"/>
                </a:solidFill>
                <a:ea typeface="Calibri" pitchFamily="34" charset="-122"/>
                <a:cs typeface="Calibri" pitchFamily="34" charset="-120"/>
              </a:rPr>
              <a:t>The midterm review is clear: we are not on track</a:t>
            </a:r>
            <a:endParaRPr lang="en-US" sz="4000" dirty="0"/>
          </a:p>
          <a:p>
            <a:pPr marL="507968" indent="-507968">
              <a:spcAft>
                <a:spcPts val="2667"/>
              </a:spcAft>
              <a:buSzPct val="100000"/>
              <a:buChar char="•"/>
            </a:pPr>
            <a:r>
              <a:rPr lang="en-US" sz="4000" dirty="0">
                <a:solidFill>
                  <a:srgbClr val="2D3B2E"/>
                </a:solidFill>
                <a:ea typeface="Calibri" pitchFamily="34" charset="-122"/>
                <a:cs typeface="Calibri" pitchFamily="34" charset="-120"/>
              </a:rPr>
              <a:t>Armenia holds the Presidency at a biodiversity crossroads – literally: the Caucasus and Irano-Anatolian hotspots meet here</a:t>
            </a:r>
            <a:endParaRPr lang="en-US" sz="4000" dirty="0"/>
          </a:p>
          <a:p>
            <a:pPr marL="507968" indent="-507968">
              <a:spcAft>
                <a:spcPts val="2667"/>
              </a:spcAft>
              <a:buSzPct val="100000"/>
              <a:buChar char="•"/>
            </a:pPr>
            <a:r>
              <a:rPr lang="en-US" sz="4000" dirty="0">
                <a:solidFill>
                  <a:srgbClr val="2D3B2E"/>
                </a:solidFill>
                <a:ea typeface="Calibri" pitchFamily="34" charset="-122"/>
                <a:cs typeface="Calibri" pitchFamily="34" charset="-120"/>
              </a:rPr>
              <a:t>With 17,700+ animal species and 3,800+ plant species, biodiversity is enshrined in Armenia's National Security Strategy as a national value</a:t>
            </a:r>
            <a:endParaRPr lang="en-US" sz="4000" dirty="0"/>
          </a:p>
        </p:txBody>
      </p:sp>
      <p:sp>
        <p:nvSpPr>
          <p:cNvPr id="5" name="Shape 3"/>
          <p:cNvSpPr/>
          <p:nvPr/>
        </p:nvSpPr>
        <p:spPr>
          <a:xfrm>
            <a:off x="15360920" y="2682512"/>
            <a:ext cx="7924284" cy="3779274"/>
          </a:xfrm>
          <a:prstGeom prst="rect">
            <a:avLst/>
          </a:prstGeom>
          <a:solidFill>
            <a:srgbClr val="2C5F2D"/>
          </a:solidFill>
          <a:ln w="12700">
            <a:solidFill>
              <a:srgbClr val="2C5F2D"/>
            </a:solidFill>
            <a:prstDash val="solid"/>
          </a:ln>
        </p:spPr>
        <p:txBody>
          <a:bodyPr/>
          <a:lstStyle/>
          <a:p>
            <a:endParaRPr lang="en-001" sz="4800"/>
          </a:p>
        </p:txBody>
      </p:sp>
      <p:sp>
        <p:nvSpPr>
          <p:cNvPr id="6" name="Text 4"/>
          <p:cNvSpPr/>
          <p:nvPr/>
        </p:nvSpPr>
        <p:spPr>
          <a:xfrm>
            <a:off x="15360920" y="2804424"/>
            <a:ext cx="7924284" cy="2072505"/>
          </a:xfrm>
          <a:prstGeom prst="rect">
            <a:avLst/>
          </a:prstGeom>
          <a:noFill/>
          <a:ln/>
        </p:spPr>
        <p:txBody>
          <a:bodyPr wrap="square" lIns="0" tIns="0" rIns="0" bIns="0" rtlCol="0" anchor="ctr"/>
          <a:lstStyle/>
          <a:p>
            <a:pPr algn="ctr"/>
            <a:r>
              <a:rPr lang="en-US" sz="11199" b="1" dirty="0">
                <a:solidFill>
                  <a:srgbClr val="C89000"/>
                </a:solidFill>
                <a:ea typeface="Cambria" pitchFamily="34" charset="-122"/>
                <a:cs typeface="Cambria" pitchFamily="34" charset="-120"/>
              </a:rPr>
              <a:t>−73%</a:t>
            </a:r>
            <a:endParaRPr lang="en-US" sz="11199" dirty="0"/>
          </a:p>
        </p:txBody>
      </p:sp>
      <p:sp>
        <p:nvSpPr>
          <p:cNvPr id="7" name="Text 5"/>
          <p:cNvSpPr/>
          <p:nvPr/>
        </p:nvSpPr>
        <p:spPr>
          <a:xfrm>
            <a:off x="15360920" y="4828164"/>
            <a:ext cx="7924284" cy="1414180"/>
          </a:xfrm>
          <a:prstGeom prst="rect">
            <a:avLst/>
          </a:prstGeom>
          <a:noFill/>
          <a:ln/>
        </p:spPr>
        <p:txBody>
          <a:bodyPr wrap="square" lIns="0" tIns="0" rIns="0" bIns="0" rtlCol="0" anchor="ctr"/>
          <a:lstStyle/>
          <a:p>
            <a:pPr algn="ctr"/>
            <a:r>
              <a:rPr lang="en-US" sz="3200" dirty="0">
                <a:solidFill>
                  <a:srgbClr val="FFFFFF"/>
                </a:solidFill>
                <a:ea typeface="Calibri" pitchFamily="34" charset="-122"/>
                <a:cs typeface="Calibri" pitchFamily="34" charset="-120"/>
              </a:rPr>
              <a:t>Wildlife populations in 5 decades</a:t>
            </a:r>
            <a:endParaRPr lang="en-US" sz="3200" dirty="0"/>
          </a:p>
        </p:txBody>
      </p:sp>
      <p:sp>
        <p:nvSpPr>
          <p:cNvPr id="8" name="Shape 6"/>
          <p:cNvSpPr/>
          <p:nvPr/>
        </p:nvSpPr>
        <p:spPr>
          <a:xfrm>
            <a:off x="15360920" y="6949434"/>
            <a:ext cx="7924284" cy="3779274"/>
          </a:xfrm>
          <a:prstGeom prst="rect">
            <a:avLst/>
          </a:prstGeom>
          <a:solidFill>
            <a:srgbClr val="1A3A24"/>
          </a:solidFill>
          <a:ln w="12700">
            <a:solidFill>
              <a:srgbClr val="1A3A24"/>
            </a:solidFill>
            <a:prstDash val="solid"/>
          </a:ln>
        </p:spPr>
        <p:txBody>
          <a:bodyPr/>
          <a:lstStyle/>
          <a:p>
            <a:endParaRPr lang="en-001" sz="4800"/>
          </a:p>
        </p:txBody>
      </p:sp>
      <p:sp>
        <p:nvSpPr>
          <p:cNvPr id="9" name="Text 7"/>
          <p:cNvSpPr/>
          <p:nvPr/>
        </p:nvSpPr>
        <p:spPr>
          <a:xfrm>
            <a:off x="15360920" y="7071346"/>
            <a:ext cx="7924284" cy="2072505"/>
          </a:xfrm>
          <a:prstGeom prst="rect">
            <a:avLst/>
          </a:prstGeom>
          <a:noFill/>
          <a:ln/>
        </p:spPr>
        <p:txBody>
          <a:bodyPr wrap="square" lIns="0" tIns="0" rIns="0" bIns="0" rtlCol="0" anchor="ctr"/>
          <a:lstStyle/>
          <a:p>
            <a:pPr algn="ctr"/>
            <a:r>
              <a:rPr lang="en-US" sz="8000" b="1" dirty="0">
                <a:solidFill>
                  <a:srgbClr val="FFFFFF"/>
                </a:solidFill>
                <a:ea typeface="Cambria" pitchFamily="34" charset="-122"/>
                <a:cs typeface="Cambria" pitchFamily="34" charset="-120"/>
              </a:rPr>
              <a:t>1 Million+</a:t>
            </a:r>
            <a:endParaRPr lang="en-US" sz="8000" dirty="0"/>
          </a:p>
        </p:txBody>
      </p:sp>
      <p:sp>
        <p:nvSpPr>
          <p:cNvPr id="10" name="Text 8"/>
          <p:cNvSpPr/>
          <p:nvPr/>
        </p:nvSpPr>
        <p:spPr>
          <a:xfrm>
            <a:off x="15360920" y="9095086"/>
            <a:ext cx="7924284" cy="1414180"/>
          </a:xfrm>
          <a:prstGeom prst="rect">
            <a:avLst/>
          </a:prstGeom>
          <a:noFill/>
          <a:ln/>
        </p:spPr>
        <p:txBody>
          <a:bodyPr wrap="square" lIns="0" tIns="0" rIns="0" bIns="0" rtlCol="0" anchor="ctr"/>
          <a:lstStyle/>
          <a:p>
            <a:pPr algn="ctr"/>
            <a:r>
              <a:rPr lang="en-US" sz="3200" dirty="0">
                <a:solidFill>
                  <a:srgbClr val="C89000"/>
                </a:solidFill>
                <a:ea typeface="Calibri" pitchFamily="34" charset="-122"/>
                <a:cs typeface="Calibri" pitchFamily="34" charset="-120"/>
              </a:rPr>
              <a:t>Species threatened with extinction</a:t>
            </a:r>
            <a:endParaRPr lang="en-US" sz="3200" dirty="0"/>
          </a:p>
        </p:txBody>
      </p:sp>
      <p:sp>
        <p:nvSpPr>
          <p:cNvPr id="11" name="Shape 9"/>
          <p:cNvSpPr/>
          <p:nvPr/>
        </p:nvSpPr>
        <p:spPr>
          <a:xfrm>
            <a:off x="15360920" y="11216356"/>
            <a:ext cx="7924284" cy="1755534"/>
          </a:xfrm>
          <a:prstGeom prst="rect">
            <a:avLst/>
          </a:prstGeom>
          <a:solidFill>
            <a:srgbClr val="4A7C59"/>
          </a:solidFill>
          <a:ln w="12700">
            <a:solidFill>
              <a:srgbClr val="4A7C59"/>
            </a:solidFill>
            <a:prstDash val="solid"/>
          </a:ln>
        </p:spPr>
        <p:txBody>
          <a:bodyPr/>
          <a:lstStyle/>
          <a:p>
            <a:endParaRPr lang="en-001" sz="4800"/>
          </a:p>
        </p:txBody>
      </p:sp>
      <p:sp>
        <p:nvSpPr>
          <p:cNvPr id="12" name="Text 10"/>
          <p:cNvSpPr/>
          <p:nvPr/>
        </p:nvSpPr>
        <p:spPr>
          <a:xfrm>
            <a:off x="15360920" y="11387033"/>
            <a:ext cx="7924284" cy="1414180"/>
          </a:xfrm>
          <a:prstGeom prst="rect">
            <a:avLst/>
          </a:prstGeom>
          <a:noFill/>
          <a:ln/>
        </p:spPr>
        <p:txBody>
          <a:bodyPr wrap="square" lIns="0" tIns="0" rIns="0" bIns="0" rtlCol="0" anchor="ctr"/>
          <a:lstStyle/>
          <a:p>
            <a:pPr algn="ctr"/>
            <a:r>
              <a:rPr lang="en-US" sz="4000" b="1" dirty="0">
                <a:solidFill>
                  <a:srgbClr val="FFFFFF"/>
                </a:solidFill>
                <a:ea typeface="Cambria" pitchFamily="34" charset="-122"/>
                <a:cs typeface="Cambria" pitchFamily="34" charset="-120"/>
              </a:rPr>
              <a:t>2030 deadline is NOW</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097209" y="439330"/>
            <a:ext cx="22187995" cy="1755534"/>
          </a:xfrm>
          <a:prstGeom prst="rect">
            <a:avLst/>
          </a:prstGeom>
          <a:noFill/>
          <a:ln/>
        </p:spPr>
        <p:txBody>
          <a:bodyPr wrap="square" lIns="0" tIns="0" rIns="0" bIns="0" rtlCol="0" anchor="ctr"/>
          <a:lstStyle/>
          <a:p>
            <a:r>
              <a:rPr lang="en-US" sz="6933" b="1" dirty="0">
                <a:solidFill>
                  <a:srgbClr val="2C5F2D"/>
                </a:solidFill>
                <a:ea typeface="Cambria" pitchFamily="34" charset="-122"/>
                <a:cs typeface="Cambria" pitchFamily="34" charset="-120"/>
              </a:rPr>
              <a:t>The Presidency Vision: Three Pillars</a:t>
            </a:r>
            <a:endParaRPr lang="en-US" sz="6933" dirty="0"/>
          </a:p>
        </p:txBody>
      </p:sp>
      <p:sp>
        <p:nvSpPr>
          <p:cNvPr id="4" name="Shape 2"/>
          <p:cNvSpPr/>
          <p:nvPr/>
        </p:nvSpPr>
        <p:spPr>
          <a:xfrm>
            <a:off x="1097208" y="2682512"/>
            <a:ext cx="7070900" cy="10362525"/>
          </a:xfrm>
          <a:prstGeom prst="rect">
            <a:avLst/>
          </a:prstGeom>
          <a:solidFill>
            <a:srgbClr val="FFFFFF"/>
          </a:solidFill>
          <a:ln w="12700">
            <a:solidFill>
              <a:srgbClr val="D8E8DA"/>
            </a:solidFill>
            <a:prstDash val="solid"/>
          </a:ln>
          <a:effectLst>
            <a:outerShdw blurRad="101600" dist="38100" dir="2700000" algn="bl" rotWithShape="0">
              <a:srgbClr val="000000">
                <a:alpha val="9000"/>
              </a:srgbClr>
            </a:outerShdw>
          </a:effectLst>
        </p:spPr>
        <p:txBody>
          <a:bodyPr/>
          <a:lstStyle/>
          <a:p>
            <a:endParaRPr lang="en-001" sz="4800"/>
          </a:p>
        </p:txBody>
      </p:sp>
      <p:sp>
        <p:nvSpPr>
          <p:cNvPr id="5" name="Shape 3"/>
          <p:cNvSpPr/>
          <p:nvPr/>
        </p:nvSpPr>
        <p:spPr>
          <a:xfrm>
            <a:off x="1097208" y="2682512"/>
            <a:ext cx="7070900" cy="3535450"/>
          </a:xfrm>
          <a:prstGeom prst="rect">
            <a:avLst/>
          </a:prstGeom>
          <a:solidFill>
            <a:srgbClr val="2C5F2D"/>
          </a:solidFill>
          <a:ln w="12700">
            <a:solidFill>
              <a:srgbClr val="2C5F2D"/>
            </a:solidFill>
            <a:prstDash val="solid"/>
          </a:ln>
        </p:spPr>
        <p:txBody>
          <a:bodyPr/>
          <a:lstStyle/>
          <a:p>
            <a:endParaRPr lang="en-001" sz="4800"/>
          </a:p>
        </p:txBody>
      </p:sp>
      <p:sp>
        <p:nvSpPr>
          <p:cNvPr id="6" name="Shape 4"/>
          <p:cNvSpPr/>
          <p:nvPr/>
        </p:nvSpPr>
        <p:spPr>
          <a:xfrm>
            <a:off x="1097208" y="4633105"/>
            <a:ext cx="7070900" cy="1584857"/>
          </a:xfrm>
          <a:prstGeom prst="rect">
            <a:avLst/>
          </a:prstGeom>
          <a:solidFill>
            <a:srgbClr val="2C5F2D"/>
          </a:solidFill>
          <a:ln w="12700">
            <a:solidFill>
              <a:srgbClr val="2C5F2D"/>
            </a:solidFill>
            <a:prstDash val="solid"/>
          </a:ln>
        </p:spPr>
        <p:txBody>
          <a:bodyPr/>
          <a:lstStyle/>
          <a:p>
            <a:endParaRPr lang="en-001" sz="4800"/>
          </a:p>
        </p:txBody>
      </p:sp>
      <p:sp>
        <p:nvSpPr>
          <p:cNvPr id="7" name="Shape 5"/>
          <p:cNvSpPr/>
          <p:nvPr/>
        </p:nvSpPr>
        <p:spPr>
          <a:xfrm>
            <a:off x="3852421" y="2877571"/>
            <a:ext cx="1560474" cy="1560474"/>
          </a:xfrm>
          <a:prstGeom prst="ellipse">
            <a:avLst/>
          </a:prstGeom>
          <a:solidFill>
            <a:srgbClr val="FFFFFF">
              <a:alpha val="75000"/>
            </a:srgbClr>
          </a:solidFill>
          <a:ln w="12700">
            <a:solidFill>
              <a:srgbClr val="FFFFFF"/>
            </a:solidFill>
            <a:prstDash val="solid"/>
          </a:ln>
        </p:spPr>
        <p:txBody>
          <a:bodyPr/>
          <a:lstStyle/>
          <a:p>
            <a:endParaRPr lang="en-001" sz="4800"/>
          </a:p>
        </p:txBody>
      </p:sp>
      <p:pic>
        <p:nvPicPr>
          <p:cNvPr id="8" name="Image 0" descr="preencoded.png"/>
          <p:cNvPicPr>
            <a:picLocks noChangeAspect="1"/>
          </p:cNvPicPr>
          <p:nvPr/>
        </p:nvPicPr>
        <p:blipFill>
          <a:blip r:embed="rId3"/>
          <a:stretch>
            <a:fillRect/>
          </a:stretch>
        </p:blipFill>
        <p:spPr>
          <a:xfrm>
            <a:off x="4047480" y="3072630"/>
            <a:ext cx="1170356" cy="1170356"/>
          </a:xfrm>
          <a:prstGeom prst="rect">
            <a:avLst/>
          </a:prstGeom>
        </p:spPr>
      </p:pic>
      <p:sp>
        <p:nvSpPr>
          <p:cNvPr id="9" name="Text 6"/>
          <p:cNvSpPr/>
          <p:nvPr/>
        </p:nvSpPr>
        <p:spPr>
          <a:xfrm>
            <a:off x="1341033" y="4438045"/>
            <a:ext cx="6583251" cy="1584857"/>
          </a:xfrm>
          <a:prstGeom prst="rect">
            <a:avLst/>
          </a:prstGeom>
          <a:noFill/>
          <a:ln/>
        </p:spPr>
        <p:txBody>
          <a:bodyPr wrap="square" lIns="0" tIns="0" rIns="0" bIns="0" rtlCol="0" anchor="ctr"/>
          <a:lstStyle/>
          <a:p>
            <a:pPr algn="ctr"/>
            <a:r>
              <a:rPr lang="en-US" sz="3466" b="1" dirty="0">
                <a:solidFill>
                  <a:srgbClr val="FFFFFF"/>
                </a:solidFill>
                <a:ea typeface="Cambria" pitchFamily="34" charset="-122"/>
                <a:cs typeface="Cambria" pitchFamily="34" charset="-120"/>
              </a:rPr>
              <a:t>Inclusive &amp;</a:t>
            </a:r>
            <a:endParaRPr lang="en-US" sz="3466" dirty="0"/>
          </a:p>
          <a:p>
            <a:pPr algn="ctr"/>
            <a:r>
              <a:rPr lang="en-US" sz="3466" b="1" dirty="0">
                <a:solidFill>
                  <a:srgbClr val="FFFFFF"/>
                </a:solidFill>
                <a:ea typeface="Cambria" pitchFamily="34" charset="-122"/>
                <a:cs typeface="Cambria" pitchFamily="34" charset="-120"/>
              </a:rPr>
              <a:t>Participatory</a:t>
            </a:r>
            <a:endParaRPr lang="en-US" sz="3466" dirty="0"/>
          </a:p>
        </p:txBody>
      </p:sp>
      <p:sp>
        <p:nvSpPr>
          <p:cNvPr id="10" name="Text 7"/>
          <p:cNvSpPr/>
          <p:nvPr/>
        </p:nvSpPr>
        <p:spPr>
          <a:xfrm>
            <a:off x="1536092" y="6339874"/>
            <a:ext cx="6339427" cy="6339427"/>
          </a:xfrm>
          <a:prstGeom prst="rect">
            <a:avLst/>
          </a:prstGeom>
          <a:noFill/>
          <a:ln/>
        </p:spPr>
        <p:txBody>
          <a:bodyPr wrap="square" lIns="0" tIns="0" rIns="0" bIns="0" rtlCol="0" anchor="t"/>
          <a:lstStyle/>
          <a:p>
            <a:pPr marL="507968" indent="-507968">
              <a:spcAft>
                <a:spcPts val="2133"/>
              </a:spcAft>
              <a:buSzPct val="100000"/>
              <a:buChar char="•"/>
            </a:pPr>
            <a:r>
              <a:rPr lang="en-US" sz="3333" dirty="0">
                <a:solidFill>
                  <a:srgbClr val="2D3B2E"/>
                </a:solidFill>
                <a:ea typeface="Calibri" pitchFamily="34" charset="-122"/>
                <a:cs typeface="Calibri" pitchFamily="34" charset="-120"/>
              </a:rPr>
              <a:t>All stakeholders meaningfully engaged: governments, IPLCs, civil society, private sector, women, youth</a:t>
            </a:r>
            <a:endParaRPr lang="en-US" sz="3333" dirty="0"/>
          </a:p>
          <a:p>
            <a:pPr marL="507968" indent="-507968">
              <a:spcAft>
                <a:spcPts val="2133"/>
              </a:spcAft>
              <a:buSzPct val="100000"/>
              <a:buChar char="•"/>
            </a:pPr>
            <a:r>
              <a:rPr lang="en-US" sz="3333" dirty="0">
                <a:solidFill>
                  <a:srgbClr val="2D3B2E"/>
                </a:solidFill>
                <a:ea typeface="Calibri" pitchFamily="34" charset="-122"/>
                <a:cs typeface="Calibri" pitchFamily="34" charset="-120"/>
              </a:rPr>
              <a:t>Not diplomatic language – a prerequisite for durable solutions</a:t>
            </a:r>
            <a:endParaRPr lang="en-US" sz="3333" dirty="0"/>
          </a:p>
          <a:p>
            <a:pPr marL="507968" indent="-507968">
              <a:spcAft>
                <a:spcPts val="2133"/>
              </a:spcAft>
              <a:buSzPct val="100000"/>
              <a:buChar char="•"/>
            </a:pPr>
            <a:r>
              <a:rPr lang="en-US" sz="3333" dirty="0">
                <a:solidFill>
                  <a:srgbClr val="2D3B2E"/>
                </a:solidFill>
                <a:ea typeface="Calibri" pitchFamily="34" charset="-122"/>
                <a:cs typeface="Calibri" pitchFamily="34" charset="-120"/>
              </a:rPr>
              <a:t>Biodiversity cannot be saved by negotiators alone</a:t>
            </a:r>
            <a:endParaRPr lang="en-US" sz="3333" dirty="0"/>
          </a:p>
        </p:txBody>
      </p:sp>
      <p:sp>
        <p:nvSpPr>
          <p:cNvPr id="11" name="Shape 8"/>
          <p:cNvSpPr/>
          <p:nvPr/>
        </p:nvSpPr>
        <p:spPr>
          <a:xfrm>
            <a:off x="8655756" y="2682512"/>
            <a:ext cx="7070900" cy="10362525"/>
          </a:xfrm>
          <a:prstGeom prst="rect">
            <a:avLst/>
          </a:prstGeom>
          <a:solidFill>
            <a:srgbClr val="FFFFFF"/>
          </a:solidFill>
          <a:ln w="12700">
            <a:solidFill>
              <a:srgbClr val="D8E8DA"/>
            </a:solidFill>
            <a:prstDash val="solid"/>
          </a:ln>
          <a:effectLst>
            <a:outerShdw blurRad="101600" dist="38100" dir="2700000" algn="bl" rotWithShape="0">
              <a:srgbClr val="000000">
                <a:alpha val="9000"/>
              </a:srgbClr>
            </a:outerShdw>
          </a:effectLst>
        </p:spPr>
        <p:txBody>
          <a:bodyPr/>
          <a:lstStyle/>
          <a:p>
            <a:endParaRPr lang="en-001" sz="4800"/>
          </a:p>
        </p:txBody>
      </p:sp>
      <p:sp>
        <p:nvSpPr>
          <p:cNvPr id="12" name="Shape 9"/>
          <p:cNvSpPr/>
          <p:nvPr/>
        </p:nvSpPr>
        <p:spPr>
          <a:xfrm>
            <a:off x="8655756" y="2682512"/>
            <a:ext cx="7070900" cy="3535450"/>
          </a:xfrm>
          <a:prstGeom prst="rect">
            <a:avLst/>
          </a:prstGeom>
          <a:solidFill>
            <a:srgbClr val="4A7C59"/>
          </a:solidFill>
          <a:ln w="12700">
            <a:solidFill>
              <a:srgbClr val="4A7C59"/>
            </a:solidFill>
            <a:prstDash val="solid"/>
          </a:ln>
        </p:spPr>
        <p:txBody>
          <a:bodyPr/>
          <a:lstStyle/>
          <a:p>
            <a:endParaRPr lang="en-001" sz="4800"/>
          </a:p>
        </p:txBody>
      </p:sp>
      <p:sp>
        <p:nvSpPr>
          <p:cNvPr id="13" name="Shape 10"/>
          <p:cNvSpPr/>
          <p:nvPr/>
        </p:nvSpPr>
        <p:spPr>
          <a:xfrm>
            <a:off x="8655756" y="4633105"/>
            <a:ext cx="7070900" cy="1584857"/>
          </a:xfrm>
          <a:prstGeom prst="rect">
            <a:avLst/>
          </a:prstGeom>
          <a:solidFill>
            <a:srgbClr val="4A7C59"/>
          </a:solidFill>
          <a:ln w="12700">
            <a:solidFill>
              <a:srgbClr val="4A7C59"/>
            </a:solidFill>
            <a:prstDash val="solid"/>
          </a:ln>
        </p:spPr>
        <p:txBody>
          <a:bodyPr/>
          <a:lstStyle/>
          <a:p>
            <a:endParaRPr lang="en-001" sz="4800"/>
          </a:p>
        </p:txBody>
      </p:sp>
      <p:sp>
        <p:nvSpPr>
          <p:cNvPr id="14" name="Shape 11"/>
          <p:cNvSpPr/>
          <p:nvPr/>
        </p:nvSpPr>
        <p:spPr>
          <a:xfrm>
            <a:off x="11410969" y="2877571"/>
            <a:ext cx="1560474" cy="1560474"/>
          </a:xfrm>
          <a:prstGeom prst="ellipse">
            <a:avLst/>
          </a:prstGeom>
          <a:solidFill>
            <a:srgbClr val="FFFFFF">
              <a:alpha val="75000"/>
            </a:srgbClr>
          </a:solidFill>
          <a:ln w="12700">
            <a:solidFill>
              <a:srgbClr val="FFFFFF"/>
            </a:solidFill>
            <a:prstDash val="solid"/>
          </a:ln>
        </p:spPr>
        <p:txBody>
          <a:bodyPr/>
          <a:lstStyle/>
          <a:p>
            <a:endParaRPr lang="en-001" sz="4800"/>
          </a:p>
        </p:txBody>
      </p:sp>
      <p:pic>
        <p:nvPicPr>
          <p:cNvPr id="15" name="Image 1" descr="preencoded.png"/>
          <p:cNvPicPr>
            <a:picLocks noChangeAspect="1"/>
          </p:cNvPicPr>
          <p:nvPr/>
        </p:nvPicPr>
        <p:blipFill>
          <a:blip r:embed="rId4"/>
          <a:stretch>
            <a:fillRect/>
          </a:stretch>
        </p:blipFill>
        <p:spPr>
          <a:xfrm>
            <a:off x="11606028" y="3072630"/>
            <a:ext cx="1170356" cy="1170356"/>
          </a:xfrm>
          <a:prstGeom prst="rect">
            <a:avLst/>
          </a:prstGeom>
        </p:spPr>
      </p:pic>
      <p:sp>
        <p:nvSpPr>
          <p:cNvPr id="16" name="Text 12"/>
          <p:cNvSpPr/>
          <p:nvPr/>
        </p:nvSpPr>
        <p:spPr>
          <a:xfrm>
            <a:off x="8899581" y="4438045"/>
            <a:ext cx="6583251" cy="1584857"/>
          </a:xfrm>
          <a:prstGeom prst="rect">
            <a:avLst/>
          </a:prstGeom>
          <a:noFill/>
          <a:ln/>
        </p:spPr>
        <p:txBody>
          <a:bodyPr wrap="square" lIns="0" tIns="0" rIns="0" bIns="0" rtlCol="0" anchor="ctr"/>
          <a:lstStyle/>
          <a:p>
            <a:pPr algn="ctr"/>
            <a:r>
              <a:rPr lang="en-US" sz="3466" b="1" dirty="0">
                <a:solidFill>
                  <a:srgbClr val="FFFFFF"/>
                </a:solidFill>
                <a:ea typeface="Cambria" pitchFamily="34" charset="-122"/>
                <a:cs typeface="Cambria" pitchFamily="34" charset="-120"/>
              </a:rPr>
              <a:t>Biodiversity as</a:t>
            </a:r>
            <a:endParaRPr lang="en-US" sz="3466" dirty="0"/>
          </a:p>
          <a:p>
            <a:pPr algn="ctr"/>
            <a:r>
              <a:rPr lang="en-US" sz="3466" b="1" dirty="0">
                <a:solidFill>
                  <a:srgbClr val="FFFFFF"/>
                </a:solidFill>
                <a:ea typeface="Cambria" pitchFamily="34" charset="-122"/>
                <a:cs typeface="Cambria" pitchFamily="34" charset="-120"/>
              </a:rPr>
              <a:t>Foundation</a:t>
            </a:r>
            <a:endParaRPr lang="en-US" sz="3466" dirty="0"/>
          </a:p>
        </p:txBody>
      </p:sp>
      <p:sp>
        <p:nvSpPr>
          <p:cNvPr id="17" name="Text 13"/>
          <p:cNvSpPr/>
          <p:nvPr/>
        </p:nvSpPr>
        <p:spPr>
          <a:xfrm>
            <a:off x="9094640" y="6339874"/>
            <a:ext cx="6339427" cy="6339427"/>
          </a:xfrm>
          <a:prstGeom prst="rect">
            <a:avLst/>
          </a:prstGeom>
          <a:noFill/>
          <a:ln/>
        </p:spPr>
        <p:txBody>
          <a:bodyPr wrap="square" lIns="0" tIns="0" rIns="0" bIns="0" rtlCol="0" anchor="t"/>
          <a:lstStyle/>
          <a:p>
            <a:pPr marL="507968" indent="-507968">
              <a:spcAft>
                <a:spcPts val="2133"/>
              </a:spcAft>
              <a:buSzPct val="100000"/>
              <a:buChar char="•"/>
            </a:pPr>
            <a:r>
              <a:rPr lang="en-US" sz="3333" dirty="0">
                <a:solidFill>
                  <a:srgbClr val="2D3B2E"/>
                </a:solidFill>
                <a:ea typeface="Calibri" pitchFamily="34" charset="-122"/>
                <a:cs typeface="Calibri" pitchFamily="34" charset="-120"/>
              </a:rPr>
              <a:t>Armenia's NBSAP 2026–2030: 30 national targets spanning restoration, finance, gender, community governance</a:t>
            </a:r>
            <a:endParaRPr lang="en-US" sz="3333" dirty="0"/>
          </a:p>
          <a:p>
            <a:pPr marL="507968" indent="-507968">
              <a:spcAft>
                <a:spcPts val="2133"/>
              </a:spcAft>
              <a:buSzPct val="100000"/>
              <a:buChar char="•"/>
            </a:pPr>
            <a:r>
              <a:rPr lang="en-US" sz="3333" dirty="0">
                <a:solidFill>
                  <a:srgbClr val="2D3B2E"/>
                </a:solidFill>
                <a:ea typeface="Calibri" pitchFamily="34" charset="-122"/>
                <a:cs typeface="Calibri" pitchFamily="34" charset="-120"/>
              </a:rPr>
              <a:t>Cuts across agriculture, urban planning, education, finance – not siloed in one ministry</a:t>
            </a:r>
            <a:endParaRPr lang="en-US" sz="3333" dirty="0"/>
          </a:p>
          <a:p>
            <a:pPr marL="507968" indent="-507968">
              <a:spcAft>
                <a:spcPts val="2133"/>
              </a:spcAft>
              <a:buSzPct val="100000"/>
              <a:buChar char="•"/>
            </a:pPr>
            <a:r>
              <a:rPr lang="en-US" sz="3333" dirty="0">
                <a:solidFill>
                  <a:srgbClr val="2D3B2E"/>
                </a:solidFill>
                <a:ea typeface="Calibri" pitchFamily="34" charset="-122"/>
                <a:cs typeface="Calibri" pitchFamily="34" charset="-120"/>
              </a:rPr>
              <a:t>A model: biodiversity woven into national development fabric</a:t>
            </a:r>
            <a:endParaRPr lang="en-US" sz="3333" dirty="0"/>
          </a:p>
        </p:txBody>
      </p:sp>
      <p:sp>
        <p:nvSpPr>
          <p:cNvPr id="18" name="Shape 14"/>
          <p:cNvSpPr/>
          <p:nvPr/>
        </p:nvSpPr>
        <p:spPr>
          <a:xfrm>
            <a:off x="16214304" y="2682512"/>
            <a:ext cx="7070900" cy="10362525"/>
          </a:xfrm>
          <a:prstGeom prst="rect">
            <a:avLst/>
          </a:prstGeom>
          <a:solidFill>
            <a:srgbClr val="FFFFFF"/>
          </a:solidFill>
          <a:ln w="12700">
            <a:solidFill>
              <a:srgbClr val="D8E8DA"/>
            </a:solidFill>
            <a:prstDash val="solid"/>
          </a:ln>
          <a:effectLst>
            <a:outerShdw blurRad="101600" dist="38100" dir="2700000" algn="bl" rotWithShape="0">
              <a:srgbClr val="000000">
                <a:alpha val="9000"/>
              </a:srgbClr>
            </a:outerShdw>
          </a:effectLst>
        </p:spPr>
        <p:txBody>
          <a:bodyPr/>
          <a:lstStyle/>
          <a:p>
            <a:endParaRPr lang="en-001" sz="4800"/>
          </a:p>
        </p:txBody>
      </p:sp>
      <p:sp>
        <p:nvSpPr>
          <p:cNvPr id="19" name="Shape 15"/>
          <p:cNvSpPr/>
          <p:nvPr/>
        </p:nvSpPr>
        <p:spPr>
          <a:xfrm>
            <a:off x="16214304" y="2682512"/>
            <a:ext cx="7070900" cy="3535450"/>
          </a:xfrm>
          <a:prstGeom prst="rect">
            <a:avLst/>
          </a:prstGeom>
          <a:solidFill>
            <a:srgbClr val="1A3A24"/>
          </a:solidFill>
          <a:ln w="12700">
            <a:solidFill>
              <a:srgbClr val="1A3A24"/>
            </a:solidFill>
            <a:prstDash val="solid"/>
          </a:ln>
        </p:spPr>
        <p:txBody>
          <a:bodyPr/>
          <a:lstStyle/>
          <a:p>
            <a:endParaRPr lang="en-001" sz="4800"/>
          </a:p>
        </p:txBody>
      </p:sp>
      <p:sp>
        <p:nvSpPr>
          <p:cNvPr id="20" name="Shape 16"/>
          <p:cNvSpPr/>
          <p:nvPr/>
        </p:nvSpPr>
        <p:spPr>
          <a:xfrm>
            <a:off x="16214304" y="4633105"/>
            <a:ext cx="7070900" cy="1584857"/>
          </a:xfrm>
          <a:prstGeom prst="rect">
            <a:avLst/>
          </a:prstGeom>
          <a:solidFill>
            <a:srgbClr val="1A3A24"/>
          </a:solidFill>
          <a:ln w="12700">
            <a:solidFill>
              <a:srgbClr val="1A3A24"/>
            </a:solidFill>
            <a:prstDash val="solid"/>
          </a:ln>
        </p:spPr>
        <p:txBody>
          <a:bodyPr/>
          <a:lstStyle/>
          <a:p>
            <a:endParaRPr lang="en-001" sz="4800"/>
          </a:p>
        </p:txBody>
      </p:sp>
      <p:sp>
        <p:nvSpPr>
          <p:cNvPr id="21" name="Shape 17"/>
          <p:cNvSpPr/>
          <p:nvPr/>
        </p:nvSpPr>
        <p:spPr>
          <a:xfrm>
            <a:off x="18969517" y="2877571"/>
            <a:ext cx="1560474" cy="1560474"/>
          </a:xfrm>
          <a:prstGeom prst="ellipse">
            <a:avLst/>
          </a:prstGeom>
          <a:solidFill>
            <a:srgbClr val="FFFFFF">
              <a:alpha val="75000"/>
            </a:srgbClr>
          </a:solidFill>
          <a:ln w="12700">
            <a:solidFill>
              <a:srgbClr val="FFFFFF"/>
            </a:solidFill>
            <a:prstDash val="solid"/>
          </a:ln>
        </p:spPr>
        <p:txBody>
          <a:bodyPr/>
          <a:lstStyle/>
          <a:p>
            <a:endParaRPr lang="en-001" sz="4800"/>
          </a:p>
        </p:txBody>
      </p:sp>
      <p:pic>
        <p:nvPicPr>
          <p:cNvPr id="22" name="Image 2" descr="preencoded.png"/>
          <p:cNvPicPr>
            <a:picLocks noChangeAspect="1"/>
          </p:cNvPicPr>
          <p:nvPr/>
        </p:nvPicPr>
        <p:blipFill>
          <a:blip r:embed="rId5"/>
          <a:stretch>
            <a:fillRect/>
          </a:stretch>
        </p:blipFill>
        <p:spPr>
          <a:xfrm>
            <a:off x="19164576" y="3072630"/>
            <a:ext cx="1170356" cy="1170356"/>
          </a:xfrm>
          <a:prstGeom prst="rect">
            <a:avLst/>
          </a:prstGeom>
        </p:spPr>
      </p:pic>
      <p:sp>
        <p:nvSpPr>
          <p:cNvPr id="23" name="Text 18"/>
          <p:cNvSpPr/>
          <p:nvPr/>
        </p:nvSpPr>
        <p:spPr>
          <a:xfrm>
            <a:off x="16458128" y="4438045"/>
            <a:ext cx="6583251" cy="1584857"/>
          </a:xfrm>
          <a:prstGeom prst="rect">
            <a:avLst/>
          </a:prstGeom>
          <a:noFill/>
          <a:ln/>
        </p:spPr>
        <p:txBody>
          <a:bodyPr wrap="square" lIns="0" tIns="0" rIns="0" bIns="0" rtlCol="0" anchor="ctr"/>
          <a:lstStyle/>
          <a:p>
            <a:pPr algn="ctr"/>
            <a:r>
              <a:rPr lang="en-US" sz="3466" b="1" dirty="0">
                <a:solidFill>
                  <a:srgbClr val="FFFFFF"/>
                </a:solidFill>
                <a:ea typeface="Cambria" pitchFamily="34" charset="-122"/>
                <a:cs typeface="Cambria" pitchFamily="34" charset="-120"/>
              </a:rPr>
              <a:t>Commitments</a:t>
            </a:r>
            <a:endParaRPr lang="en-US" sz="3466" dirty="0"/>
          </a:p>
          <a:p>
            <a:pPr algn="ctr"/>
            <a:r>
              <a:rPr lang="en-US" sz="3466" b="1" dirty="0">
                <a:solidFill>
                  <a:srgbClr val="FFFFFF"/>
                </a:solidFill>
                <a:ea typeface="Cambria" pitchFamily="34" charset="-122"/>
                <a:cs typeface="Cambria" pitchFamily="34" charset="-120"/>
              </a:rPr>
              <a:t>into Delivery</a:t>
            </a:r>
            <a:endParaRPr lang="en-US" sz="3466" dirty="0"/>
          </a:p>
        </p:txBody>
      </p:sp>
      <p:sp>
        <p:nvSpPr>
          <p:cNvPr id="24" name="Text 19"/>
          <p:cNvSpPr/>
          <p:nvPr/>
        </p:nvSpPr>
        <p:spPr>
          <a:xfrm>
            <a:off x="16653188" y="6339874"/>
            <a:ext cx="6339427" cy="6339427"/>
          </a:xfrm>
          <a:prstGeom prst="rect">
            <a:avLst/>
          </a:prstGeom>
          <a:noFill/>
          <a:ln/>
        </p:spPr>
        <p:txBody>
          <a:bodyPr wrap="square" lIns="0" tIns="0" rIns="0" bIns="0" rtlCol="0" anchor="t"/>
          <a:lstStyle/>
          <a:p>
            <a:pPr marL="507968" indent="-507968">
              <a:spcAft>
                <a:spcPts val="2133"/>
              </a:spcAft>
              <a:buSzPct val="100000"/>
              <a:buChar char="•"/>
            </a:pPr>
            <a:r>
              <a:rPr lang="en-US" sz="3333" dirty="0">
                <a:solidFill>
                  <a:srgbClr val="2D3B2E"/>
                </a:solidFill>
                <a:ea typeface="Calibri" pitchFamily="34" charset="-122"/>
                <a:cs typeface="Calibri" pitchFamily="34" charset="-120"/>
              </a:rPr>
              <a:t>COP17 must close gaps on resource mobilisation and mainstreaming biodiversity across economies</a:t>
            </a:r>
            <a:endParaRPr lang="en-US" sz="3333" dirty="0"/>
          </a:p>
          <a:p>
            <a:pPr marL="507968" indent="-507968">
              <a:spcAft>
                <a:spcPts val="2133"/>
              </a:spcAft>
              <a:buSzPct val="100000"/>
              <a:buChar char="•"/>
            </a:pPr>
            <a:r>
              <a:rPr lang="en-US" sz="3333" dirty="0">
                <a:solidFill>
                  <a:srgbClr val="2D3B2E"/>
                </a:solidFill>
                <a:ea typeface="Calibri" pitchFamily="34" charset="-122"/>
                <a:cs typeface="Calibri" pitchFamily="34" charset="-120"/>
              </a:rPr>
              <a:t>National strategies must be funded and implemented – not shelved</a:t>
            </a:r>
            <a:endParaRPr lang="en-US" sz="3333" dirty="0"/>
          </a:p>
          <a:p>
            <a:pPr marL="507968" indent="-507968">
              <a:spcAft>
                <a:spcPts val="2133"/>
              </a:spcAft>
              <a:buSzPct val="100000"/>
              <a:buChar char="•"/>
            </a:pPr>
            <a:r>
              <a:rPr lang="en-US" sz="3333" dirty="0">
                <a:solidFill>
                  <a:srgbClr val="2D3B2E"/>
                </a:solidFill>
                <a:ea typeface="Calibri" pitchFamily="34" charset="-122"/>
                <a:cs typeface="Calibri" pitchFamily="34" charset="-120"/>
              </a:rPr>
              <a:t>Measure of success: what changes on the ground</a:t>
            </a:r>
            <a:endParaRPr lang="en-US" sz="3333"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097209" y="439330"/>
            <a:ext cx="22187995" cy="1755534"/>
          </a:xfrm>
          <a:prstGeom prst="rect">
            <a:avLst/>
          </a:prstGeom>
          <a:noFill/>
          <a:ln/>
        </p:spPr>
        <p:txBody>
          <a:bodyPr wrap="square" lIns="0" tIns="0" rIns="0" bIns="0" rtlCol="0" anchor="ctr"/>
          <a:lstStyle/>
          <a:p>
            <a:r>
              <a:rPr lang="en-US" sz="6933" b="1" dirty="0">
                <a:solidFill>
                  <a:srgbClr val="2C5F2D"/>
                </a:solidFill>
                <a:ea typeface="Cambria" pitchFamily="34" charset="-122"/>
                <a:cs typeface="Cambria" pitchFamily="34" charset="-120"/>
              </a:rPr>
              <a:t>Gender Equality: Non-Negotiable for the GBF</a:t>
            </a:r>
            <a:endParaRPr lang="en-US" sz="6933" dirty="0"/>
          </a:p>
        </p:txBody>
      </p:sp>
      <p:sp>
        <p:nvSpPr>
          <p:cNvPr id="4" name="Text 2"/>
          <p:cNvSpPr/>
          <p:nvPr/>
        </p:nvSpPr>
        <p:spPr>
          <a:xfrm>
            <a:off x="1097208" y="2682513"/>
            <a:ext cx="13410327" cy="7446226"/>
          </a:xfrm>
          <a:prstGeom prst="rect">
            <a:avLst/>
          </a:prstGeom>
          <a:noFill/>
          <a:ln/>
        </p:spPr>
        <p:txBody>
          <a:bodyPr wrap="square" lIns="0" tIns="0" rIns="0" bIns="0" rtlCol="0" anchor="t"/>
          <a:lstStyle/>
          <a:p>
            <a:pPr marL="507968" indent="-507968">
              <a:spcAft>
                <a:spcPts val="2667"/>
              </a:spcAft>
              <a:buSzPct val="100000"/>
              <a:buChar char="•"/>
            </a:pPr>
            <a:r>
              <a:rPr lang="en-US" sz="3733" dirty="0">
                <a:solidFill>
                  <a:srgbClr val="2D3B2E"/>
                </a:solidFill>
                <a:ea typeface="Calibri" pitchFamily="34" charset="-122"/>
                <a:cs typeface="Calibri" pitchFamily="34" charset="-120"/>
              </a:rPr>
              <a:t>Gender-responsive GBF implementation is essential – not an add-on – for achieving all targets, especially those on equitable participation and resource mobilisation</a:t>
            </a:r>
            <a:endParaRPr lang="en-US" sz="3733" dirty="0"/>
          </a:p>
          <a:p>
            <a:pPr marL="507968" indent="-507968">
              <a:spcAft>
                <a:spcPts val="2667"/>
              </a:spcAft>
              <a:buSzPct val="100000"/>
              <a:buChar char="•"/>
            </a:pPr>
            <a:r>
              <a:rPr lang="en-US" sz="3733" dirty="0">
                <a:solidFill>
                  <a:srgbClr val="2D3B2E"/>
                </a:solidFill>
                <a:ea typeface="Calibri" pitchFamily="34" charset="-122"/>
                <a:cs typeface="Calibri" pitchFamily="34" charset="-120"/>
              </a:rPr>
              <a:t>Women are the world's most important biodiversity stewards: they hold irreplaceable traditional knowledge on plant species, land management, and resource use</a:t>
            </a:r>
            <a:endParaRPr lang="en-US" sz="3733" dirty="0"/>
          </a:p>
          <a:p>
            <a:pPr marL="507968" indent="-507968">
              <a:spcAft>
                <a:spcPts val="2667"/>
              </a:spcAft>
              <a:buSzPct val="100000"/>
              <a:buChar char="•"/>
            </a:pPr>
            <a:r>
              <a:rPr lang="en-US" sz="3733" dirty="0">
                <a:solidFill>
                  <a:srgbClr val="2D3B2E"/>
                </a:solidFill>
                <a:ea typeface="Calibri" pitchFamily="34" charset="-122"/>
                <a:cs typeface="Calibri" pitchFamily="34" charset="-120"/>
              </a:rPr>
              <a:t>Women bear a disproportionate burden when ecosystems degrade and livelihoods collapse</a:t>
            </a:r>
            <a:endParaRPr lang="en-US" sz="3733" dirty="0"/>
          </a:p>
          <a:p>
            <a:pPr marL="507968" indent="-507968">
              <a:spcAft>
                <a:spcPts val="2667"/>
              </a:spcAft>
              <a:buSzPct val="100000"/>
              <a:buChar char="•"/>
            </a:pPr>
            <a:r>
              <a:rPr lang="en-US" sz="3733" dirty="0">
                <a:solidFill>
                  <a:srgbClr val="2D3B2E"/>
                </a:solidFill>
                <a:ea typeface="Calibri" pitchFamily="34" charset="-122"/>
                <a:cs typeface="Calibri" pitchFamily="34" charset="-120"/>
              </a:rPr>
              <a:t>Yet they remain systematically underrepresented in biodiversity decision-making at every level</a:t>
            </a:r>
            <a:endParaRPr lang="en-US" sz="3733" dirty="0"/>
          </a:p>
        </p:txBody>
      </p:sp>
      <p:sp>
        <p:nvSpPr>
          <p:cNvPr id="5" name="Shape 3"/>
          <p:cNvSpPr/>
          <p:nvPr/>
        </p:nvSpPr>
        <p:spPr>
          <a:xfrm>
            <a:off x="15117096" y="2682512"/>
            <a:ext cx="8290020" cy="4876483"/>
          </a:xfrm>
          <a:prstGeom prst="rect">
            <a:avLst/>
          </a:prstGeom>
          <a:solidFill>
            <a:srgbClr val="2C5F2D"/>
          </a:solidFill>
          <a:ln w="12700">
            <a:solidFill>
              <a:srgbClr val="2C5F2D"/>
            </a:solidFill>
            <a:prstDash val="solid"/>
          </a:ln>
        </p:spPr>
        <p:txBody>
          <a:bodyPr/>
          <a:lstStyle/>
          <a:p>
            <a:endParaRPr lang="en-001" sz="4800"/>
          </a:p>
        </p:txBody>
      </p:sp>
      <p:sp>
        <p:nvSpPr>
          <p:cNvPr id="6" name="Text 4"/>
          <p:cNvSpPr/>
          <p:nvPr/>
        </p:nvSpPr>
        <p:spPr>
          <a:xfrm>
            <a:off x="15360920" y="2877571"/>
            <a:ext cx="7802372" cy="4486364"/>
          </a:xfrm>
          <a:prstGeom prst="rect">
            <a:avLst/>
          </a:prstGeom>
          <a:noFill/>
          <a:ln/>
        </p:spPr>
        <p:txBody>
          <a:bodyPr wrap="square" lIns="0" tIns="0" rIns="0" bIns="0" rtlCol="0" anchor="ctr"/>
          <a:lstStyle/>
          <a:p>
            <a:pPr algn="ctr"/>
            <a:r>
              <a:rPr lang="en-US" sz="3600" i="1" dirty="0">
                <a:solidFill>
                  <a:srgbClr val="FFFFFF"/>
                </a:solidFill>
                <a:ea typeface="Cambria" pitchFamily="34" charset="-122"/>
                <a:cs typeface="Cambria" pitchFamily="34" charset="-120"/>
              </a:rPr>
              <a:t>“Gender equality is not a side event – it is a central thread of COP17.”</a:t>
            </a:r>
            <a:endParaRPr lang="en-US" sz="3600" dirty="0"/>
          </a:p>
        </p:txBody>
      </p:sp>
      <p:sp>
        <p:nvSpPr>
          <p:cNvPr id="7" name="Shape 5"/>
          <p:cNvSpPr/>
          <p:nvPr/>
        </p:nvSpPr>
        <p:spPr>
          <a:xfrm>
            <a:off x="15117096" y="7924730"/>
            <a:ext cx="8290020" cy="4998395"/>
          </a:xfrm>
          <a:prstGeom prst="rect">
            <a:avLst/>
          </a:prstGeom>
          <a:solidFill>
            <a:srgbClr val="1A3A24"/>
          </a:solidFill>
          <a:ln w="12700">
            <a:solidFill>
              <a:srgbClr val="1A3A24"/>
            </a:solidFill>
            <a:prstDash val="solid"/>
          </a:ln>
        </p:spPr>
        <p:txBody>
          <a:bodyPr/>
          <a:lstStyle/>
          <a:p>
            <a:endParaRPr lang="en-001" sz="4800"/>
          </a:p>
        </p:txBody>
      </p:sp>
      <p:pic>
        <p:nvPicPr>
          <p:cNvPr id="8" name="Image 0" descr="preencoded.png"/>
          <p:cNvPicPr>
            <a:picLocks noChangeAspect="1"/>
          </p:cNvPicPr>
          <p:nvPr/>
        </p:nvPicPr>
        <p:blipFill>
          <a:blip r:embed="rId3"/>
          <a:stretch>
            <a:fillRect/>
          </a:stretch>
        </p:blipFill>
        <p:spPr>
          <a:xfrm>
            <a:off x="18408721" y="8144172"/>
            <a:ext cx="1024061" cy="1024061"/>
          </a:xfrm>
          <a:prstGeom prst="rect">
            <a:avLst/>
          </a:prstGeom>
        </p:spPr>
      </p:pic>
      <p:sp>
        <p:nvSpPr>
          <p:cNvPr id="9" name="Text 6"/>
          <p:cNvSpPr/>
          <p:nvPr/>
        </p:nvSpPr>
        <p:spPr>
          <a:xfrm>
            <a:off x="15360920" y="9216998"/>
            <a:ext cx="7802372" cy="1414180"/>
          </a:xfrm>
          <a:prstGeom prst="rect">
            <a:avLst/>
          </a:prstGeom>
          <a:noFill/>
          <a:ln/>
        </p:spPr>
        <p:txBody>
          <a:bodyPr wrap="square" lIns="0" tIns="0" rIns="0" bIns="0" rtlCol="0" anchor="ctr"/>
          <a:lstStyle/>
          <a:p>
            <a:pPr algn="ctr"/>
            <a:r>
              <a:rPr lang="en-US" sz="3200" b="1" dirty="0">
                <a:solidFill>
                  <a:srgbClr val="C89000"/>
                </a:solidFill>
                <a:ea typeface="Cambria" pitchFamily="34" charset="-122"/>
                <a:cs typeface="Cambria" pitchFamily="34" charset="-120"/>
              </a:rPr>
              <a:t>Gender Plan of Action</a:t>
            </a:r>
            <a:endParaRPr lang="en-US" sz="3200" dirty="0"/>
          </a:p>
          <a:p>
            <a:pPr algn="ctr"/>
            <a:r>
              <a:rPr lang="en-US" sz="3200" b="1" dirty="0">
                <a:solidFill>
                  <a:srgbClr val="C89000"/>
                </a:solidFill>
                <a:ea typeface="Cambria" pitchFamily="34" charset="-122"/>
                <a:cs typeface="Cambria" pitchFamily="34" charset="-120"/>
              </a:rPr>
              <a:t>2023–2030</a:t>
            </a:r>
            <a:endParaRPr lang="en-US" sz="3200" dirty="0"/>
          </a:p>
        </p:txBody>
      </p:sp>
      <p:sp>
        <p:nvSpPr>
          <p:cNvPr id="10" name="Text 7"/>
          <p:cNvSpPr/>
          <p:nvPr/>
        </p:nvSpPr>
        <p:spPr>
          <a:xfrm>
            <a:off x="15360920" y="10606796"/>
            <a:ext cx="7802372" cy="2096887"/>
          </a:xfrm>
          <a:prstGeom prst="rect">
            <a:avLst/>
          </a:prstGeom>
          <a:noFill/>
          <a:ln/>
        </p:spPr>
        <p:txBody>
          <a:bodyPr wrap="square" lIns="0" tIns="0" rIns="0" bIns="0" rtlCol="0" anchor="t"/>
          <a:lstStyle/>
          <a:p>
            <a:pPr algn="ctr"/>
            <a:r>
              <a:rPr lang="en-US" sz="2933" dirty="0">
                <a:solidFill>
                  <a:srgbClr val="F4F8F5"/>
                </a:solidFill>
                <a:ea typeface="Calibri" pitchFamily="34" charset="-122"/>
                <a:cs typeface="Calibri" pitchFamily="34" charset="-120"/>
              </a:rPr>
              <a:t>Adopted COP15</a:t>
            </a:r>
            <a:endParaRPr lang="en-US" sz="2933" dirty="0"/>
          </a:p>
          <a:p>
            <a:pPr algn="ctr"/>
            <a:r>
              <a:rPr lang="en-US" sz="2933" dirty="0">
                <a:solidFill>
                  <a:srgbClr val="F4F8F5"/>
                </a:solidFill>
                <a:ea typeface="Calibri" pitchFamily="34" charset="-122"/>
                <a:cs typeface="Calibri" pitchFamily="34" charset="-120"/>
              </a:rPr>
              <a:t>Midterm review: progress on integration, but critical gaps remain in leadership, capacity &amp; financing</a:t>
            </a:r>
            <a:endParaRPr lang="en-US" sz="293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097209" y="439330"/>
            <a:ext cx="22187995" cy="1755534"/>
          </a:xfrm>
          <a:prstGeom prst="rect">
            <a:avLst/>
          </a:prstGeom>
          <a:noFill/>
          <a:ln/>
        </p:spPr>
        <p:txBody>
          <a:bodyPr wrap="square" lIns="0" tIns="0" rIns="0" bIns="0" rtlCol="0" anchor="ctr"/>
          <a:lstStyle/>
          <a:p>
            <a:r>
              <a:rPr lang="en-US" sz="6933" b="1" dirty="0">
                <a:solidFill>
                  <a:srgbClr val="2C5F2D"/>
                </a:solidFill>
                <a:ea typeface="Cambria" pitchFamily="34" charset="-122"/>
                <a:cs typeface="Cambria" pitchFamily="34" charset="-120"/>
              </a:rPr>
              <a:t>ARM T30 &amp; What COP17 Must Deliver</a:t>
            </a:r>
            <a:endParaRPr lang="en-US" sz="6933" dirty="0"/>
          </a:p>
        </p:txBody>
      </p:sp>
      <p:sp>
        <p:nvSpPr>
          <p:cNvPr id="4" name="Shape 2"/>
          <p:cNvSpPr/>
          <p:nvPr/>
        </p:nvSpPr>
        <p:spPr>
          <a:xfrm>
            <a:off x="1097209" y="2633747"/>
            <a:ext cx="22187995" cy="3462303"/>
          </a:xfrm>
          <a:prstGeom prst="rect">
            <a:avLst/>
          </a:prstGeom>
          <a:solidFill>
            <a:srgbClr val="2C5F2D"/>
          </a:solidFill>
          <a:ln w="12700">
            <a:solidFill>
              <a:srgbClr val="2C5F2D"/>
            </a:solidFill>
            <a:prstDash val="solid"/>
          </a:ln>
        </p:spPr>
        <p:txBody>
          <a:bodyPr/>
          <a:lstStyle/>
          <a:p>
            <a:endParaRPr lang="en-001" sz="4800"/>
          </a:p>
        </p:txBody>
      </p:sp>
      <p:sp>
        <p:nvSpPr>
          <p:cNvPr id="5" name="Text 3"/>
          <p:cNvSpPr/>
          <p:nvPr/>
        </p:nvSpPr>
        <p:spPr>
          <a:xfrm>
            <a:off x="1511709" y="2731277"/>
            <a:ext cx="21456523" cy="853384"/>
          </a:xfrm>
          <a:prstGeom prst="rect">
            <a:avLst/>
          </a:prstGeom>
          <a:noFill/>
          <a:ln/>
        </p:spPr>
        <p:txBody>
          <a:bodyPr wrap="square" lIns="0" tIns="0" rIns="0" bIns="0" rtlCol="0" anchor="ctr"/>
          <a:lstStyle/>
          <a:p>
            <a:r>
              <a:rPr lang="en-US" sz="3200" b="1" dirty="0">
                <a:solidFill>
                  <a:srgbClr val="C89000"/>
                </a:solidFill>
                <a:ea typeface="Calibri" pitchFamily="34" charset="-122"/>
                <a:cs typeface="Calibri" pitchFamily="34" charset="-120"/>
              </a:rPr>
              <a:t>Armenia's ARM T30  |  A concrete, time-bound, monitored commitment:</a:t>
            </a:r>
            <a:endParaRPr lang="en-US" sz="3200" dirty="0"/>
          </a:p>
        </p:txBody>
      </p:sp>
      <p:sp>
        <p:nvSpPr>
          <p:cNvPr id="6" name="Text 4"/>
          <p:cNvSpPr/>
          <p:nvPr/>
        </p:nvSpPr>
        <p:spPr>
          <a:xfrm>
            <a:off x="1511709" y="3609044"/>
            <a:ext cx="21212699" cy="2194417"/>
          </a:xfrm>
          <a:prstGeom prst="rect">
            <a:avLst/>
          </a:prstGeom>
          <a:noFill/>
          <a:ln/>
        </p:spPr>
        <p:txBody>
          <a:bodyPr wrap="square" lIns="0" tIns="0" rIns="0" bIns="0" rtlCol="0" anchor="t"/>
          <a:lstStyle/>
          <a:p>
            <a:pPr marL="507968" indent="-507968">
              <a:spcAft>
                <a:spcPts val="533"/>
              </a:spcAft>
              <a:buSzPct val="100000"/>
              <a:buChar char="•"/>
            </a:pPr>
            <a:r>
              <a:rPr lang="en-US" sz="3333" dirty="0">
                <a:solidFill>
                  <a:srgbClr val="FFFFFF"/>
                </a:solidFill>
                <a:ea typeface="Calibri" pitchFamily="34" charset="-122"/>
                <a:cs typeface="Calibri" pitchFamily="34" charset="-120"/>
              </a:rPr>
              <a:t>Gender-balanced decision-making in biodiversity governance</a:t>
            </a:r>
            <a:endParaRPr lang="en-US" sz="3333" dirty="0"/>
          </a:p>
          <a:p>
            <a:pPr marL="507968" indent="-507968">
              <a:spcAft>
                <a:spcPts val="533"/>
              </a:spcAft>
              <a:buSzPct val="100000"/>
              <a:buChar char="•"/>
            </a:pPr>
            <a:r>
              <a:rPr lang="en-US" sz="3333" dirty="0">
                <a:solidFill>
                  <a:srgbClr val="FFFFFF"/>
                </a:solidFill>
                <a:ea typeface="Calibri" pitchFamily="34" charset="-122"/>
                <a:cs typeface="Calibri" pitchFamily="34" charset="-120"/>
              </a:rPr>
              <a:t>Incentives for women's participation in protected area and eco-patrol management</a:t>
            </a:r>
            <a:endParaRPr lang="en-US" sz="3333" dirty="0"/>
          </a:p>
          <a:p>
            <a:pPr marL="507968" indent="-507968">
              <a:spcAft>
                <a:spcPts val="533"/>
              </a:spcAft>
              <a:buSzPct val="100000"/>
              <a:buChar char="•"/>
            </a:pPr>
            <a:r>
              <a:rPr lang="en-US" sz="3333" dirty="0">
                <a:solidFill>
                  <a:srgbClr val="FFFFFF"/>
                </a:solidFill>
                <a:ea typeface="Calibri" pitchFamily="34" charset="-122"/>
                <a:cs typeface="Calibri" pitchFamily="34" charset="-120"/>
              </a:rPr>
              <a:t>Preservation and sharing of traditional biodiversity knowledge held primarily by women</a:t>
            </a:r>
            <a:endParaRPr lang="en-US" sz="3333" dirty="0"/>
          </a:p>
        </p:txBody>
      </p:sp>
      <p:sp>
        <p:nvSpPr>
          <p:cNvPr id="7" name="Text 5"/>
          <p:cNvSpPr/>
          <p:nvPr/>
        </p:nvSpPr>
        <p:spPr>
          <a:xfrm>
            <a:off x="1097208" y="6461786"/>
            <a:ext cx="10850174" cy="926532"/>
          </a:xfrm>
          <a:prstGeom prst="rect">
            <a:avLst/>
          </a:prstGeom>
          <a:noFill/>
          <a:ln/>
        </p:spPr>
        <p:txBody>
          <a:bodyPr wrap="square" lIns="0" tIns="0" rIns="0" bIns="0" rtlCol="0" anchor="ctr"/>
          <a:lstStyle/>
          <a:p>
            <a:r>
              <a:rPr lang="en-US" sz="3466" b="1" dirty="0">
                <a:solidFill>
                  <a:srgbClr val="2C5F2D"/>
                </a:solidFill>
                <a:ea typeface="Cambria" pitchFamily="34" charset="-122"/>
                <a:cs typeface="Cambria" pitchFamily="34" charset="-120"/>
              </a:rPr>
              <a:t>Gaps the midterm review flags</a:t>
            </a:r>
            <a:endParaRPr lang="en-US" sz="3466" dirty="0"/>
          </a:p>
        </p:txBody>
      </p:sp>
      <p:sp>
        <p:nvSpPr>
          <p:cNvPr id="8" name="Text 6"/>
          <p:cNvSpPr/>
          <p:nvPr/>
        </p:nvSpPr>
        <p:spPr>
          <a:xfrm>
            <a:off x="12435030" y="6461786"/>
            <a:ext cx="10850174" cy="926532"/>
          </a:xfrm>
          <a:prstGeom prst="rect">
            <a:avLst/>
          </a:prstGeom>
          <a:noFill/>
          <a:ln/>
        </p:spPr>
        <p:txBody>
          <a:bodyPr wrap="square" lIns="0" tIns="0" rIns="0" bIns="0" rtlCol="0" anchor="ctr"/>
          <a:lstStyle/>
          <a:p>
            <a:r>
              <a:rPr lang="en-US" sz="3466" b="1" dirty="0">
                <a:solidFill>
                  <a:srgbClr val="1A3A24"/>
                </a:solidFill>
                <a:ea typeface="Cambria" pitchFamily="34" charset="-122"/>
                <a:cs typeface="Cambria" pitchFamily="34" charset="-120"/>
              </a:rPr>
              <a:t>What the Presidency is doing</a:t>
            </a:r>
            <a:endParaRPr lang="en-US" sz="3466" dirty="0"/>
          </a:p>
        </p:txBody>
      </p:sp>
      <p:sp>
        <p:nvSpPr>
          <p:cNvPr id="9" name="Text 7"/>
          <p:cNvSpPr/>
          <p:nvPr/>
        </p:nvSpPr>
        <p:spPr>
          <a:xfrm>
            <a:off x="1097208" y="7510229"/>
            <a:ext cx="10728262" cy="5607955"/>
          </a:xfrm>
          <a:prstGeom prst="rect">
            <a:avLst/>
          </a:prstGeom>
          <a:noFill/>
          <a:ln/>
        </p:spPr>
        <p:txBody>
          <a:bodyPr wrap="square" lIns="0" tIns="0" rIns="0" bIns="0" rtlCol="0" anchor="t"/>
          <a:lstStyle/>
          <a:p>
            <a:pPr marL="507968" indent="-507968">
              <a:spcAft>
                <a:spcPts val="2667"/>
              </a:spcAft>
              <a:buSzPct val="100000"/>
              <a:buChar char="•"/>
            </a:pPr>
            <a:r>
              <a:rPr lang="en-US" sz="3600" dirty="0">
                <a:solidFill>
                  <a:srgbClr val="2D3B2E"/>
                </a:solidFill>
                <a:ea typeface="Calibri" pitchFamily="34" charset="-122"/>
                <a:cs typeface="Calibri" pitchFamily="34" charset="-120"/>
              </a:rPr>
              <a:t>Women's ownership and leadership in biodiversity governance remains insufficient</a:t>
            </a:r>
            <a:endParaRPr lang="en-US" sz="3600" dirty="0"/>
          </a:p>
          <a:p>
            <a:pPr marL="507968" indent="-507968">
              <a:spcAft>
                <a:spcPts val="2667"/>
              </a:spcAft>
              <a:buSzPct val="100000"/>
              <a:buChar char="•"/>
            </a:pPr>
            <a:r>
              <a:rPr lang="en-US" sz="3600" dirty="0">
                <a:solidFill>
                  <a:srgbClr val="2D3B2E"/>
                </a:solidFill>
                <a:ea typeface="Calibri" pitchFamily="34" charset="-122"/>
                <a:cs typeface="Calibri" pitchFamily="34" charset="-120"/>
              </a:rPr>
              <a:t>Capacity building for women – particularly in developing countries – underfunded</a:t>
            </a:r>
            <a:endParaRPr lang="en-US" sz="3600" dirty="0"/>
          </a:p>
          <a:p>
            <a:pPr marL="507968" indent="-507968">
              <a:spcAft>
                <a:spcPts val="2667"/>
              </a:spcAft>
              <a:buSzPct val="100000"/>
              <a:buChar char="•"/>
            </a:pPr>
            <a:r>
              <a:rPr lang="en-US" sz="3600" dirty="0">
                <a:solidFill>
                  <a:srgbClr val="2D3B2E"/>
                </a:solidFill>
                <a:ea typeface="Calibri" pitchFamily="34" charset="-122"/>
                <a:cs typeface="Calibri" pitchFamily="34" charset="-120"/>
              </a:rPr>
              <a:t>Dedicated financial and technical support still largely absent</a:t>
            </a:r>
            <a:endParaRPr lang="en-US" sz="3600" dirty="0"/>
          </a:p>
        </p:txBody>
      </p:sp>
      <p:sp>
        <p:nvSpPr>
          <p:cNvPr id="10" name="Text 8"/>
          <p:cNvSpPr/>
          <p:nvPr/>
        </p:nvSpPr>
        <p:spPr>
          <a:xfrm>
            <a:off x="12435030" y="7510229"/>
            <a:ext cx="10850174" cy="5607955"/>
          </a:xfrm>
          <a:prstGeom prst="rect">
            <a:avLst/>
          </a:prstGeom>
          <a:noFill/>
          <a:ln/>
        </p:spPr>
        <p:txBody>
          <a:bodyPr wrap="square" lIns="0" tIns="0" rIns="0" bIns="0" rtlCol="0" anchor="t"/>
          <a:lstStyle/>
          <a:p>
            <a:pPr marL="507968" indent="-507968">
              <a:spcAft>
                <a:spcPts val="2667"/>
              </a:spcAft>
              <a:buSzPct val="100000"/>
              <a:buChar char="•"/>
            </a:pPr>
            <a:r>
              <a:rPr lang="en-US" sz="3600" dirty="0">
                <a:solidFill>
                  <a:srgbClr val="2D3B2E"/>
                </a:solidFill>
                <a:ea typeface="Calibri" pitchFamily="34" charset="-122"/>
                <a:cs typeface="Calibri" pitchFamily="34" charset="-120"/>
              </a:rPr>
              <a:t>Women's Forum at COP17: high-profile platform for governments, civil society &amp; women's organisations</a:t>
            </a:r>
            <a:endParaRPr lang="en-US" sz="3600" dirty="0"/>
          </a:p>
          <a:p>
            <a:pPr marL="507968" indent="-507968">
              <a:spcAft>
                <a:spcPts val="2667"/>
              </a:spcAft>
              <a:buSzPct val="100000"/>
              <a:buChar char="•"/>
            </a:pPr>
            <a:r>
              <a:rPr lang="en-US" sz="3600" dirty="0">
                <a:solidFill>
                  <a:srgbClr val="2D3B2E"/>
                </a:solidFill>
                <a:ea typeface="Calibri" pitchFamily="34" charset="-122"/>
                <a:cs typeface="Calibri" pitchFamily="34" charset="-120"/>
              </a:rPr>
              <a:t>High-level side event at </a:t>
            </a:r>
            <a:r>
              <a:rPr lang="en-001" sz="3600" dirty="0"/>
              <a:t>70th Session of the Commission on the Status of Women (CSW70)</a:t>
            </a:r>
            <a:r>
              <a:rPr lang="en-US" sz="3600" dirty="0">
                <a:solidFill>
                  <a:srgbClr val="2D3B2E"/>
                </a:solidFill>
                <a:ea typeface="Calibri" pitchFamily="34" charset="-122"/>
                <a:cs typeface="Calibri" pitchFamily="34" charset="-120"/>
              </a:rPr>
              <a:t>: linking gender equality to biodiversity, livelihoods, food security &amp; health</a:t>
            </a:r>
            <a:endParaRPr lang="en-US" sz="3600" dirty="0"/>
          </a:p>
          <a:p>
            <a:pPr marL="507968" indent="-507968">
              <a:spcAft>
                <a:spcPts val="2667"/>
              </a:spcAft>
              <a:buSzPct val="100000"/>
              <a:buChar char="•"/>
            </a:pPr>
            <a:r>
              <a:rPr lang="en-US" sz="3600" dirty="0">
                <a:solidFill>
                  <a:srgbClr val="2D3B2E"/>
                </a:solidFill>
                <a:ea typeface="Calibri" pitchFamily="34" charset="-122"/>
                <a:cs typeface="Calibri" pitchFamily="34" charset="-120"/>
              </a:rPr>
              <a:t>Mainstreaming gender across UN fora – not siloed in CBD</a:t>
            </a:r>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097209" y="439330"/>
            <a:ext cx="22187995" cy="1755534"/>
          </a:xfrm>
          <a:prstGeom prst="rect">
            <a:avLst/>
          </a:prstGeom>
          <a:noFill/>
          <a:ln/>
        </p:spPr>
        <p:txBody>
          <a:bodyPr wrap="square" lIns="0" tIns="0" rIns="0" bIns="0" rtlCol="0" anchor="ctr"/>
          <a:lstStyle/>
          <a:p>
            <a:r>
              <a:rPr lang="en-US" sz="6933" b="1" dirty="0">
                <a:solidFill>
                  <a:srgbClr val="2C5F2D"/>
                </a:solidFill>
                <a:ea typeface="Cambria" pitchFamily="34" charset="-122"/>
                <a:cs typeface="Cambria" pitchFamily="34" charset="-120"/>
              </a:rPr>
              <a:t>Whole-of-Society: Operational, Not Rhetorical</a:t>
            </a:r>
            <a:endParaRPr lang="en-US" sz="6933" dirty="0"/>
          </a:p>
        </p:txBody>
      </p:sp>
      <p:sp>
        <p:nvSpPr>
          <p:cNvPr id="4" name="Text 2"/>
          <p:cNvSpPr/>
          <p:nvPr/>
        </p:nvSpPr>
        <p:spPr>
          <a:xfrm>
            <a:off x="1097209" y="2560600"/>
            <a:ext cx="22187995" cy="1658004"/>
          </a:xfrm>
          <a:prstGeom prst="rect">
            <a:avLst/>
          </a:prstGeom>
          <a:noFill/>
          <a:ln/>
        </p:spPr>
        <p:txBody>
          <a:bodyPr wrap="square" lIns="0" tIns="0" rIns="0" bIns="0" rtlCol="0" anchor="t"/>
          <a:lstStyle/>
          <a:p>
            <a:r>
              <a:rPr lang="en-US" sz="3466" i="1" dirty="0">
                <a:solidFill>
                  <a:srgbClr val="2D3B2E"/>
                </a:solidFill>
                <a:ea typeface="Calibri" pitchFamily="34" charset="-122"/>
                <a:cs typeface="Calibri" pitchFamily="34" charset="-120"/>
              </a:rPr>
              <a:t>Gender equality is inseparable from whole-of-society engagement. Strategies built with all stakeholders are more ambitious, better resourced, and better implemented.</a:t>
            </a:r>
            <a:endParaRPr lang="en-US" sz="3466" dirty="0"/>
          </a:p>
        </p:txBody>
      </p:sp>
      <p:sp>
        <p:nvSpPr>
          <p:cNvPr id="5" name="Shape 3"/>
          <p:cNvSpPr/>
          <p:nvPr/>
        </p:nvSpPr>
        <p:spPr>
          <a:xfrm>
            <a:off x="1097208" y="4511193"/>
            <a:ext cx="5290984" cy="7314724"/>
          </a:xfrm>
          <a:prstGeom prst="rect">
            <a:avLst/>
          </a:prstGeom>
          <a:solidFill>
            <a:srgbClr val="FFFFFF"/>
          </a:solidFill>
          <a:ln w="12700">
            <a:solidFill>
              <a:srgbClr val="D8E8DA"/>
            </a:solidFill>
            <a:prstDash val="solid"/>
          </a:ln>
          <a:effectLst>
            <a:outerShdw blurRad="101600" dist="25400" dir="2700000" algn="bl" rotWithShape="0">
              <a:srgbClr val="000000">
                <a:alpha val="9000"/>
              </a:srgbClr>
            </a:outerShdw>
          </a:effectLst>
        </p:spPr>
        <p:txBody>
          <a:bodyPr/>
          <a:lstStyle/>
          <a:p>
            <a:endParaRPr lang="en-001" sz="4800"/>
          </a:p>
        </p:txBody>
      </p:sp>
      <p:sp>
        <p:nvSpPr>
          <p:cNvPr id="6" name="Shape 4"/>
          <p:cNvSpPr/>
          <p:nvPr/>
        </p:nvSpPr>
        <p:spPr>
          <a:xfrm>
            <a:off x="2840551" y="4755017"/>
            <a:ext cx="1804299" cy="1804299"/>
          </a:xfrm>
          <a:prstGeom prst="ellipse">
            <a:avLst/>
          </a:prstGeom>
          <a:solidFill>
            <a:srgbClr val="2C5F2D"/>
          </a:solidFill>
          <a:ln w="12700">
            <a:solidFill>
              <a:srgbClr val="2C5F2D"/>
            </a:solidFill>
            <a:prstDash val="solid"/>
          </a:ln>
        </p:spPr>
        <p:txBody>
          <a:bodyPr/>
          <a:lstStyle/>
          <a:p>
            <a:endParaRPr lang="en-001" sz="4800"/>
          </a:p>
        </p:txBody>
      </p:sp>
      <p:pic>
        <p:nvPicPr>
          <p:cNvPr id="7" name="Image 0" descr="preencoded.png"/>
          <p:cNvPicPr>
            <a:picLocks noChangeAspect="1"/>
          </p:cNvPicPr>
          <p:nvPr/>
        </p:nvPicPr>
        <p:blipFill>
          <a:blip r:embed="rId3"/>
          <a:stretch>
            <a:fillRect/>
          </a:stretch>
        </p:blipFill>
        <p:spPr>
          <a:xfrm>
            <a:off x="3084375" y="4974459"/>
            <a:ext cx="1316650" cy="1316650"/>
          </a:xfrm>
          <a:prstGeom prst="rect">
            <a:avLst/>
          </a:prstGeom>
        </p:spPr>
      </p:pic>
      <p:sp>
        <p:nvSpPr>
          <p:cNvPr id="8" name="Text 5"/>
          <p:cNvSpPr/>
          <p:nvPr/>
        </p:nvSpPr>
        <p:spPr>
          <a:xfrm>
            <a:off x="1292268" y="6681227"/>
            <a:ext cx="4900865" cy="877767"/>
          </a:xfrm>
          <a:prstGeom prst="rect">
            <a:avLst/>
          </a:prstGeom>
          <a:noFill/>
          <a:ln/>
        </p:spPr>
        <p:txBody>
          <a:bodyPr wrap="square" lIns="0" tIns="0" rIns="0" bIns="0" rtlCol="0" anchor="ctr"/>
          <a:lstStyle/>
          <a:p>
            <a:pPr algn="ctr"/>
            <a:r>
              <a:rPr lang="en-US" sz="3466" b="1" dirty="0">
                <a:solidFill>
                  <a:srgbClr val="2C5F2D"/>
                </a:solidFill>
                <a:ea typeface="Cambria" pitchFamily="34" charset="-122"/>
                <a:cs typeface="Cambria" pitchFamily="34" charset="-120"/>
              </a:rPr>
              <a:t>Communities</a:t>
            </a:r>
            <a:endParaRPr lang="en-US" sz="3466" dirty="0"/>
          </a:p>
        </p:txBody>
      </p:sp>
      <p:sp>
        <p:nvSpPr>
          <p:cNvPr id="9" name="Text 6"/>
          <p:cNvSpPr/>
          <p:nvPr/>
        </p:nvSpPr>
        <p:spPr>
          <a:xfrm>
            <a:off x="1438562" y="7656524"/>
            <a:ext cx="4608276" cy="3949951"/>
          </a:xfrm>
          <a:prstGeom prst="rect">
            <a:avLst/>
          </a:prstGeom>
          <a:noFill/>
          <a:ln/>
        </p:spPr>
        <p:txBody>
          <a:bodyPr wrap="square" lIns="0" tIns="0" rIns="0" bIns="0" rtlCol="0" anchor="t"/>
          <a:lstStyle/>
          <a:p>
            <a:r>
              <a:rPr lang="en-US" sz="3066" dirty="0">
                <a:solidFill>
                  <a:srgbClr val="2D3B2E"/>
                </a:solidFill>
                <a:ea typeface="Calibri" pitchFamily="34" charset="-122"/>
                <a:cs typeface="Calibri" pitchFamily="34" charset="-120"/>
              </a:rPr>
              <a:t>Advisory bodies for all protected area directors with mandatory representation from civil society, communities, youth &amp; women – barriers to participation identified and addressed</a:t>
            </a:r>
            <a:endParaRPr lang="en-US" sz="3066" dirty="0"/>
          </a:p>
        </p:txBody>
      </p:sp>
      <p:sp>
        <p:nvSpPr>
          <p:cNvPr id="10" name="Shape 7"/>
          <p:cNvSpPr/>
          <p:nvPr/>
        </p:nvSpPr>
        <p:spPr>
          <a:xfrm>
            <a:off x="6729545" y="4511193"/>
            <a:ext cx="5290984" cy="7314724"/>
          </a:xfrm>
          <a:prstGeom prst="rect">
            <a:avLst/>
          </a:prstGeom>
          <a:solidFill>
            <a:srgbClr val="FFFFFF"/>
          </a:solidFill>
          <a:ln w="12700">
            <a:solidFill>
              <a:srgbClr val="D8E8DA"/>
            </a:solidFill>
            <a:prstDash val="solid"/>
          </a:ln>
          <a:effectLst>
            <a:outerShdw blurRad="101600" dist="25400" dir="2700000" algn="bl" rotWithShape="0">
              <a:srgbClr val="000000">
                <a:alpha val="9000"/>
              </a:srgbClr>
            </a:outerShdw>
          </a:effectLst>
        </p:spPr>
        <p:txBody>
          <a:bodyPr/>
          <a:lstStyle/>
          <a:p>
            <a:endParaRPr lang="en-001" sz="4800"/>
          </a:p>
        </p:txBody>
      </p:sp>
      <p:sp>
        <p:nvSpPr>
          <p:cNvPr id="11" name="Shape 8"/>
          <p:cNvSpPr/>
          <p:nvPr/>
        </p:nvSpPr>
        <p:spPr>
          <a:xfrm>
            <a:off x="8472888" y="4755017"/>
            <a:ext cx="1804299" cy="1804299"/>
          </a:xfrm>
          <a:prstGeom prst="ellipse">
            <a:avLst/>
          </a:prstGeom>
          <a:solidFill>
            <a:srgbClr val="4A7C59"/>
          </a:solidFill>
          <a:ln w="12700">
            <a:solidFill>
              <a:srgbClr val="4A7C59"/>
            </a:solidFill>
            <a:prstDash val="solid"/>
          </a:ln>
        </p:spPr>
        <p:txBody>
          <a:bodyPr/>
          <a:lstStyle/>
          <a:p>
            <a:endParaRPr lang="en-001" sz="4800"/>
          </a:p>
        </p:txBody>
      </p:sp>
      <p:pic>
        <p:nvPicPr>
          <p:cNvPr id="12" name="Image 1" descr="preencoded.png"/>
          <p:cNvPicPr>
            <a:picLocks noChangeAspect="1"/>
          </p:cNvPicPr>
          <p:nvPr/>
        </p:nvPicPr>
        <p:blipFill>
          <a:blip r:embed="rId4"/>
          <a:stretch>
            <a:fillRect/>
          </a:stretch>
        </p:blipFill>
        <p:spPr>
          <a:xfrm>
            <a:off x="8716712" y="4974459"/>
            <a:ext cx="1316650" cy="1316650"/>
          </a:xfrm>
          <a:prstGeom prst="rect">
            <a:avLst/>
          </a:prstGeom>
        </p:spPr>
      </p:pic>
      <p:sp>
        <p:nvSpPr>
          <p:cNvPr id="13" name="Text 9"/>
          <p:cNvSpPr/>
          <p:nvPr/>
        </p:nvSpPr>
        <p:spPr>
          <a:xfrm>
            <a:off x="6924605" y="6681227"/>
            <a:ext cx="4900865" cy="877767"/>
          </a:xfrm>
          <a:prstGeom prst="rect">
            <a:avLst/>
          </a:prstGeom>
          <a:noFill/>
          <a:ln/>
        </p:spPr>
        <p:txBody>
          <a:bodyPr wrap="square" lIns="0" tIns="0" rIns="0" bIns="0" rtlCol="0" anchor="ctr"/>
          <a:lstStyle/>
          <a:p>
            <a:pPr algn="ctr"/>
            <a:r>
              <a:rPr lang="en-US" sz="3466" b="1" dirty="0">
                <a:solidFill>
                  <a:srgbClr val="2C5F2D"/>
                </a:solidFill>
                <a:ea typeface="Cambria" pitchFamily="34" charset="-122"/>
                <a:cs typeface="Cambria" pitchFamily="34" charset="-120"/>
              </a:rPr>
              <a:t>Youth</a:t>
            </a:r>
            <a:endParaRPr lang="en-US" sz="3466" dirty="0"/>
          </a:p>
        </p:txBody>
      </p:sp>
      <p:sp>
        <p:nvSpPr>
          <p:cNvPr id="14" name="Text 10"/>
          <p:cNvSpPr/>
          <p:nvPr/>
        </p:nvSpPr>
        <p:spPr>
          <a:xfrm>
            <a:off x="7070899" y="7656524"/>
            <a:ext cx="4608276" cy="3949951"/>
          </a:xfrm>
          <a:prstGeom prst="rect">
            <a:avLst/>
          </a:prstGeom>
          <a:noFill/>
          <a:ln/>
        </p:spPr>
        <p:txBody>
          <a:bodyPr wrap="square" lIns="0" tIns="0" rIns="0" bIns="0" rtlCol="0" anchor="t"/>
          <a:lstStyle/>
          <a:p>
            <a:r>
              <a:rPr lang="en-US" sz="3066" dirty="0">
                <a:solidFill>
                  <a:srgbClr val="2D3B2E"/>
                </a:solidFill>
                <a:ea typeface="Calibri" pitchFamily="34" charset="-122"/>
                <a:cs typeface="Calibri" pitchFamily="34" charset="-120"/>
              </a:rPr>
              <a:t>Citizen science in schools, eco-education near protected areas, and awareness campaigns – genuine investment in the next generation of biodiversity stewards</a:t>
            </a:r>
            <a:endParaRPr lang="en-US" sz="3066" dirty="0"/>
          </a:p>
        </p:txBody>
      </p:sp>
      <p:sp>
        <p:nvSpPr>
          <p:cNvPr id="15" name="Shape 11"/>
          <p:cNvSpPr/>
          <p:nvPr/>
        </p:nvSpPr>
        <p:spPr>
          <a:xfrm>
            <a:off x="12361883" y="4511193"/>
            <a:ext cx="5290984" cy="7314724"/>
          </a:xfrm>
          <a:prstGeom prst="rect">
            <a:avLst/>
          </a:prstGeom>
          <a:solidFill>
            <a:srgbClr val="FFFFFF"/>
          </a:solidFill>
          <a:ln w="12700">
            <a:solidFill>
              <a:srgbClr val="D8E8DA"/>
            </a:solidFill>
            <a:prstDash val="solid"/>
          </a:ln>
          <a:effectLst>
            <a:outerShdw blurRad="101600" dist="25400" dir="2700000" algn="bl" rotWithShape="0">
              <a:srgbClr val="000000">
                <a:alpha val="9000"/>
              </a:srgbClr>
            </a:outerShdw>
          </a:effectLst>
        </p:spPr>
        <p:txBody>
          <a:bodyPr/>
          <a:lstStyle/>
          <a:p>
            <a:endParaRPr lang="en-001" sz="4800"/>
          </a:p>
        </p:txBody>
      </p:sp>
      <p:sp>
        <p:nvSpPr>
          <p:cNvPr id="16" name="Shape 12"/>
          <p:cNvSpPr/>
          <p:nvPr/>
        </p:nvSpPr>
        <p:spPr>
          <a:xfrm>
            <a:off x="14105225" y="4755017"/>
            <a:ext cx="1804299" cy="1804299"/>
          </a:xfrm>
          <a:prstGeom prst="ellipse">
            <a:avLst/>
          </a:prstGeom>
          <a:solidFill>
            <a:srgbClr val="1A3A24"/>
          </a:solidFill>
          <a:ln w="12700">
            <a:solidFill>
              <a:srgbClr val="1A3A24"/>
            </a:solidFill>
            <a:prstDash val="solid"/>
          </a:ln>
        </p:spPr>
        <p:txBody>
          <a:bodyPr/>
          <a:lstStyle/>
          <a:p>
            <a:endParaRPr lang="en-001" sz="4800"/>
          </a:p>
        </p:txBody>
      </p:sp>
      <p:pic>
        <p:nvPicPr>
          <p:cNvPr id="17" name="Image 2" descr="preencoded.png"/>
          <p:cNvPicPr>
            <a:picLocks noChangeAspect="1"/>
          </p:cNvPicPr>
          <p:nvPr/>
        </p:nvPicPr>
        <p:blipFill>
          <a:blip r:embed="rId5"/>
          <a:stretch>
            <a:fillRect/>
          </a:stretch>
        </p:blipFill>
        <p:spPr>
          <a:xfrm>
            <a:off x="14349050" y="4974459"/>
            <a:ext cx="1316650" cy="1316650"/>
          </a:xfrm>
          <a:prstGeom prst="rect">
            <a:avLst/>
          </a:prstGeom>
        </p:spPr>
      </p:pic>
      <p:sp>
        <p:nvSpPr>
          <p:cNvPr id="18" name="Text 13"/>
          <p:cNvSpPr/>
          <p:nvPr/>
        </p:nvSpPr>
        <p:spPr>
          <a:xfrm>
            <a:off x="12556942" y="6681227"/>
            <a:ext cx="4900865" cy="877767"/>
          </a:xfrm>
          <a:prstGeom prst="rect">
            <a:avLst/>
          </a:prstGeom>
          <a:noFill/>
          <a:ln/>
        </p:spPr>
        <p:txBody>
          <a:bodyPr wrap="square" lIns="0" tIns="0" rIns="0" bIns="0" rtlCol="0" anchor="ctr"/>
          <a:lstStyle/>
          <a:p>
            <a:pPr algn="ctr"/>
            <a:r>
              <a:rPr lang="en-US" sz="3466" b="1" dirty="0">
                <a:solidFill>
                  <a:srgbClr val="2C5F2D"/>
                </a:solidFill>
                <a:ea typeface="Cambria" pitchFamily="34" charset="-122"/>
                <a:cs typeface="Cambria" pitchFamily="34" charset="-120"/>
              </a:rPr>
              <a:t>Private Sector</a:t>
            </a:r>
            <a:endParaRPr lang="en-US" sz="3466" dirty="0"/>
          </a:p>
        </p:txBody>
      </p:sp>
      <p:sp>
        <p:nvSpPr>
          <p:cNvPr id="19" name="Text 14"/>
          <p:cNvSpPr/>
          <p:nvPr/>
        </p:nvSpPr>
        <p:spPr>
          <a:xfrm>
            <a:off x="12703237" y="7656524"/>
            <a:ext cx="4608276" cy="3949951"/>
          </a:xfrm>
          <a:prstGeom prst="rect">
            <a:avLst/>
          </a:prstGeom>
          <a:noFill/>
          <a:ln/>
        </p:spPr>
        <p:txBody>
          <a:bodyPr wrap="square" lIns="0" tIns="0" rIns="0" bIns="0" rtlCol="0" anchor="t"/>
          <a:lstStyle/>
          <a:p>
            <a:r>
              <a:rPr lang="en-US" sz="3066" dirty="0">
                <a:solidFill>
                  <a:srgbClr val="2D3B2E"/>
                </a:solidFill>
                <a:ea typeface="Calibri" pitchFamily="34" charset="-122"/>
                <a:cs typeface="Calibri" pitchFamily="34" charset="-120"/>
              </a:rPr>
              <a:t>ESG frameworks built into legislation; capacity programmes so businesses account for biodiversity impacts and contribute to nature-positive outcomes</a:t>
            </a:r>
            <a:endParaRPr lang="en-US" sz="3066" dirty="0"/>
          </a:p>
        </p:txBody>
      </p:sp>
      <p:sp>
        <p:nvSpPr>
          <p:cNvPr id="20" name="Shape 15"/>
          <p:cNvSpPr/>
          <p:nvPr/>
        </p:nvSpPr>
        <p:spPr>
          <a:xfrm>
            <a:off x="17994220" y="4511193"/>
            <a:ext cx="5290984" cy="7314724"/>
          </a:xfrm>
          <a:prstGeom prst="rect">
            <a:avLst/>
          </a:prstGeom>
          <a:solidFill>
            <a:srgbClr val="FFFFFF"/>
          </a:solidFill>
          <a:ln w="12700">
            <a:solidFill>
              <a:srgbClr val="D8E8DA"/>
            </a:solidFill>
            <a:prstDash val="solid"/>
          </a:ln>
          <a:effectLst>
            <a:outerShdw blurRad="101600" dist="25400" dir="2700000" algn="bl" rotWithShape="0">
              <a:srgbClr val="000000">
                <a:alpha val="9000"/>
              </a:srgbClr>
            </a:outerShdw>
          </a:effectLst>
        </p:spPr>
        <p:txBody>
          <a:bodyPr/>
          <a:lstStyle/>
          <a:p>
            <a:endParaRPr lang="en-001" sz="4800"/>
          </a:p>
        </p:txBody>
      </p:sp>
      <p:sp>
        <p:nvSpPr>
          <p:cNvPr id="21" name="Shape 16"/>
          <p:cNvSpPr/>
          <p:nvPr/>
        </p:nvSpPr>
        <p:spPr>
          <a:xfrm>
            <a:off x="19737562" y="4755017"/>
            <a:ext cx="1804299" cy="1804299"/>
          </a:xfrm>
          <a:prstGeom prst="ellipse">
            <a:avLst/>
          </a:prstGeom>
          <a:solidFill>
            <a:srgbClr val="3D6B50"/>
          </a:solidFill>
          <a:ln w="12700">
            <a:solidFill>
              <a:srgbClr val="3D6B50"/>
            </a:solidFill>
            <a:prstDash val="solid"/>
          </a:ln>
        </p:spPr>
        <p:txBody>
          <a:bodyPr/>
          <a:lstStyle/>
          <a:p>
            <a:endParaRPr lang="en-001" sz="4800"/>
          </a:p>
        </p:txBody>
      </p:sp>
      <p:pic>
        <p:nvPicPr>
          <p:cNvPr id="22" name="Image 3" descr="preencoded.png"/>
          <p:cNvPicPr>
            <a:picLocks noChangeAspect="1"/>
          </p:cNvPicPr>
          <p:nvPr/>
        </p:nvPicPr>
        <p:blipFill>
          <a:blip r:embed="rId6"/>
          <a:stretch>
            <a:fillRect/>
          </a:stretch>
        </p:blipFill>
        <p:spPr>
          <a:xfrm>
            <a:off x="19981387" y="4974459"/>
            <a:ext cx="1316650" cy="1316650"/>
          </a:xfrm>
          <a:prstGeom prst="rect">
            <a:avLst/>
          </a:prstGeom>
        </p:spPr>
      </p:pic>
      <p:sp>
        <p:nvSpPr>
          <p:cNvPr id="23" name="Text 17"/>
          <p:cNvSpPr/>
          <p:nvPr/>
        </p:nvSpPr>
        <p:spPr>
          <a:xfrm>
            <a:off x="18189279" y="6681227"/>
            <a:ext cx="4900865" cy="877767"/>
          </a:xfrm>
          <a:prstGeom prst="rect">
            <a:avLst/>
          </a:prstGeom>
          <a:noFill/>
          <a:ln/>
        </p:spPr>
        <p:txBody>
          <a:bodyPr wrap="square" lIns="0" tIns="0" rIns="0" bIns="0" rtlCol="0" anchor="ctr"/>
          <a:lstStyle/>
          <a:p>
            <a:pPr algn="ctr"/>
            <a:r>
              <a:rPr lang="en-US" sz="3466" b="1" dirty="0">
                <a:solidFill>
                  <a:srgbClr val="2C5F2D"/>
                </a:solidFill>
                <a:ea typeface="Cambria" pitchFamily="34" charset="-122"/>
                <a:cs typeface="Cambria" pitchFamily="34" charset="-120"/>
              </a:rPr>
              <a:t>Science</a:t>
            </a:r>
            <a:endParaRPr lang="en-US" sz="3466" dirty="0"/>
          </a:p>
        </p:txBody>
      </p:sp>
      <p:sp>
        <p:nvSpPr>
          <p:cNvPr id="24" name="Text 18"/>
          <p:cNvSpPr/>
          <p:nvPr/>
        </p:nvSpPr>
        <p:spPr>
          <a:xfrm>
            <a:off x="18335574" y="7656524"/>
            <a:ext cx="4608276" cy="3949951"/>
          </a:xfrm>
          <a:prstGeom prst="rect">
            <a:avLst/>
          </a:prstGeom>
          <a:noFill/>
          <a:ln/>
        </p:spPr>
        <p:txBody>
          <a:bodyPr wrap="square" lIns="0" tIns="0" rIns="0" bIns="0" rtlCol="0" anchor="t"/>
          <a:lstStyle/>
          <a:p>
            <a:r>
              <a:rPr lang="en-US" sz="3066" dirty="0">
                <a:solidFill>
                  <a:srgbClr val="2D3B2E"/>
                </a:solidFill>
                <a:ea typeface="Calibri" pitchFamily="34" charset="-122"/>
                <a:cs typeface="Calibri" pitchFamily="34" charset="-120"/>
              </a:rPr>
              <a:t>Strengthened national monitoring, research within protected areas, international research partnerships – credible science must underpin every policy decision</a:t>
            </a:r>
            <a:endParaRPr lang="en-US" sz="3066" dirty="0"/>
          </a:p>
        </p:txBody>
      </p:sp>
      <p:sp>
        <p:nvSpPr>
          <p:cNvPr id="25" name="Text 19"/>
          <p:cNvSpPr/>
          <p:nvPr/>
        </p:nvSpPr>
        <p:spPr>
          <a:xfrm>
            <a:off x="1097209" y="12435477"/>
            <a:ext cx="22187995" cy="926532"/>
          </a:xfrm>
          <a:prstGeom prst="rect">
            <a:avLst/>
          </a:prstGeom>
          <a:noFill/>
          <a:ln/>
        </p:spPr>
        <p:txBody>
          <a:bodyPr wrap="square" lIns="0" tIns="0" rIns="0" bIns="0" rtlCol="0" anchor="ctr"/>
          <a:lstStyle/>
          <a:p>
            <a:pPr algn="ctr"/>
            <a:r>
              <a:rPr lang="en-US" sz="3066" b="1" i="1" dirty="0">
                <a:solidFill>
                  <a:srgbClr val="4A7C59"/>
                </a:solidFill>
                <a:ea typeface="Calibri" pitchFamily="34" charset="-122"/>
                <a:cs typeface="Calibri" pitchFamily="34" charset="-120"/>
              </a:rPr>
              <a:t>Not aspirations on paper – these are budgeted, time-bound, assigned to implementing agencies, and tied to monitoring indicators.</a:t>
            </a:r>
            <a:endParaRPr lang="en-US" sz="306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8286809" y="9509587"/>
            <a:ext cx="7802372" cy="7802372"/>
          </a:xfrm>
          <a:prstGeom prst="ellipse">
            <a:avLst/>
          </a:prstGeom>
          <a:solidFill>
            <a:srgbClr val="2C5F2D">
              <a:alpha val="32000"/>
            </a:srgbClr>
          </a:solidFill>
          <a:ln w="12700">
            <a:solidFill>
              <a:srgbClr val="2C5F2D"/>
            </a:solidFill>
            <a:prstDash val="solid"/>
          </a:ln>
        </p:spPr>
        <p:txBody>
          <a:bodyPr/>
          <a:lstStyle/>
          <a:p>
            <a:endParaRPr lang="en-001" sz="4800"/>
          </a:p>
        </p:txBody>
      </p:sp>
      <p:sp>
        <p:nvSpPr>
          <p:cNvPr id="3" name="Shape 1"/>
          <p:cNvSpPr/>
          <p:nvPr/>
        </p:nvSpPr>
        <p:spPr>
          <a:xfrm>
            <a:off x="19993578" y="10972532"/>
            <a:ext cx="4876483" cy="4876483"/>
          </a:xfrm>
          <a:prstGeom prst="ellipse">
            <a:avLst/>
          </a:prstGeom>
          <a:solidFill>
            <a:srgbClr val="4A7C59">
              <a:alpha val="42000"/>
            </a:srgbClr>
          </a:solidFill>
          <a:ln w="12700">
            <a:solidFill>
              <a:srgbClr val="4A7C59"/>
            </a:solidFill>
            <a:prstDash val="solid"/>
          </a:ln>
        </p:spPr>
        <p:txBody>
          <a:bodyPr/>
          <a:lstStyle/>
          <a:p>
            <a:endParaRPr lang="en-001" sz="4800"/>
          </a:p>
        </p:txBody>
      </p:sp>
      <p:pic>
        <p:nvPicPr>
          <p:cNvPr id="4" name="Image 0" descr="preencoded.png"/>
          <p:cNvPicPr>
            <a:picLocks noChangeAspect="1"/>
          </p:cNvPicPr>
          <p:nvPr/>
        </p:nvPicPr>
        <p:blipFill>
          <a:blip r:embed="rId3"/>
          <a:stretch>
            <a:fillRect/>
          </a:stretch>
        </p:blipFill>
        <p:spPr>
          <a:xfrm>
            <a:off x="1219120" y="1463391"/>
            <a:ext cx="2072505" cy="2072505"/>
          </a:xfrm>
          <a:prstGeom prst="rect">
            <a:avLst/>
          </a:prstGeom>
        </p:spPr>
      </p:pic>
      <p:sp>
        <p:nvSpPr>
          <p:cNvPr id="5" name="Text 2"/>
          <p:cNvSpPr/>
          <p:nvPr/>
        </p:nvSpPr>
        <p:spPr>
          <a:xfrm>
            <a:off x="1097209" y="3413984"/>
            <a:ext cx="18286809" cy="2916478"/>
          </a:xfrm>
          <a:prstGeom prst="rect">
            <a:avLst/>
          </a:prstGeom>
          <a:noFill/>
          <a:ln/>
        </p:spPr>
        <p:txBody>
          <a:bodyPr wrap="square" lIns="0" tIns="0" rIns="0" bIns="0" rtlCol="0" anchor="t"/>
          <a:lstStyle/>
          <a:p>
            <a:r>
              <a:rPr lang="en-US" sz="8000" b="1" dirty="0">
                <a:solidFill>
                  <a:srgbClr val="2C5F2D"/>
                </a:solidFill>
              </a:rPr>
              <a:t>The Stakes Are Clear.</a:t>
            </a:r>
          </a:p>
          <a:p>
            <a:r>
              <a:rPr lang="en-US" sz="8000" b="1" dirty="0">
                <a:solidFill>
                  <a:srgbClr val="2C5F2D"/>
                </a:solidFill>
              </a:rPr>
              <a:t>The Path Is There.</a:t>
            </a:r>
          </a:p>
        </p:txBody>
      </p:sp>
      <p:sp>
        <p:nvSpPr>
          <p:cNvPr id="6" name="Text 3"/>
          <p:cNvSpPr/>
          <p:nvPr/>
        </p:nvSpPr>
        <p:spPr>
          <a:xfrm>
            <a:off x="1097209" y="7010389"/>
            <a:ext cx="17555337" cy="4998395"/>
          </a:xfrm>
          <a:prstGeom prst="rect">
            <a:avLst/>
          </a:prstGeom>
          <a:noFill/>
          <a:ln/>
        </p:spPr>
        <p:txBody>
          <a:bodyPr wrap="square" lIns="0" tIns="0" rIns="0" bIns="0" rtlCol="0" anchor="t"/>
          <a:lstStyle/>
          <a:p>
            <a:pPr marL="507968" indent="-507968">
              <a:spcAft>
                <a:spcPts val="2400"/>
              </a:spcAft>
              <a:buSzPct val="100000"/>
              <a:buChar char="•"/>
            </a:pPr>
            <a:r>
              <a:rPr lang="en-US" sz="3733" dirty="0">
                <a:ea typeface="Calibri" pitchFamily="34" charset="-122"/>
                <a:cs typeface="Calibri" pitchFamily="34" charset="-120"/>
              </a:rPr>
              <a:t>The Armenian Presidency has set an inclusive, action-oriented, gender-responsive vision – grounded in national commitment</a:t>
            </a:r>
            <a:endParaRPr lang="en-US" sz="3733" dirty="0"/>
          </a:p>
          <a:p>
            <a:pPr marL="507968" indent="-507968">
              <a:spcAft>
                <a:spcPts val="2400"/>
              </a:spcAft>
              <a:buSzPct val="100000"/>
              <a:buChar char="•"/>
            </a:pPr>
            <a:r>
              <a:rPr lang="en-US" sz="3733" dirty="0">
                <a:ea typeface="Calibri" pitchFamily="34" charset="-122"/>
                <a:cs typeface="Calibri" pitchFamily="34" charset="-120"/>
              </a:rPr>
              <a:t>COP17 must translate that vision into measurable outcomes: on financing, mainstreaming, and the meaningful participation of women and communities</a:t>
            </a:r>
            <a:endParaRPr lang="en-US" sz="3733" dirty="0"/>
          </a:p>
          <a:p>
            <a:pPr marL="507968" indent="-507968">
              <a:spcAft>
                <a:spcPts val="2400"/>
              </a:spcAft>
              <a:buSzPct val="100000"/>
              <a:buChar char="•"/>
            </a:pPr>
            <a:r>
              <a:rPr lang="en-US" sz="3733" dirty="0">
                <a:ea typeface="Calibri" pitchFamily="34" charset="-122"/>
                <a:cs typeface="Calibri" pitchFamily="34" charset="-120"/>
              </a:rPr>
              <a:t>The question is not what is agreed in the negotiating rooms – but what changes in ecosystems and lives around the world</a:t>
            </a:r>
            <a:endParaRPr lang="en-US" sz="3733"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FFFFFF"/>
        </a:solidFill>
        <a:effectLst/>
      </p:bgPr>
    </p:bg>
    <p:spTree>
      <p:nvGrpSpPr>
        <p:cNvPr id="1" name=""/>
        <p:cNvGrpSpPr/>
        <p:nvPr/>
      </p:nvGrpSpPr>
      <p:grpSpPr>
        <a:xfrm>
          <a:off x="0" y="0"/>
          <a:ext cx="0" cy="0"/>
          <a:chOff x="0" y="0"/>
          <a:chExt cx="0" cy="0"/>
        </a:xfrm>
      </p:grpSpPr>
      <p:sp>
        <p:nvSpPr>
          <p:cNvPr id="101" name="Thank You"/>
          <p:cNvSpPr txBox="1"/>
          <p:nvPr/>
        </p:nvSpPr>
        <p:spPr>
          <a:xfrm>
            <a:off x="762000" y="5359400"/>
            <a:ext cx="22860000" cy="2286000"/>
          </a:xfrm>
          <a:prstGeom prst="rect">
            <a:avLst/>
          </a:prstGeom>
          <a:noFill/>
          <a:ln>
            <a:noFill/>
          </a:ln>
        </p:spPr>
        <p:txBody>
          <a:bodyPr wrap="none" anchor="ctr"/>
          <a:lstStyle/>
          <a:p>
            <a:pPr algn="ctr">
              <a:buNone/>
            </a:pPr>
            <a:r>
              <a:rPr lang="en-US" sz="8000" b="1" dirty="0">
                <a:solidFill>
                  <a:srgbClr val="2C5F2D"/>
                </a:solidFill>
              </a:rPr>
              <a:t>THANK YOU!</a:t>
            </a:r>
          </a:p>
        </p:txBody>
      </p:sp>
      <p:sp>
        <p:nvSpPr>
          <p:cNvPr id="103" name="Label 1"/>
          <p:cNvSpPr txBox="1"/>
          <p:nvPr/>
        </p:nvSpPr>
        <p:spPr>
          <a:xfrm>
            <a:off x="6858000" y="10744200"/>
            <a:ext cx="3048000" cy="660400"/>
          </a:xfrm>
          <a:prstGeom prst="rect">
            <a:avLst/>
          </a:prstGeom>
          <a:noFill/>
          <a:ln>
            <a:noFill/>
          </a:ln>
        </p:spPr>
        <p:txBody>
          <a:bodyPr wrap="none" anchor="ctr"/>
          <a:lstStyle/>
          <a:p>
            <a:pPr algn="ctr">
              <a:buNone/>
            </a:pPr>
            <a:r>
              <a:rPr lang="en-US" sz="2800" b="0">
                <a:solidFill>
                  <a:srgbClr val="2D4F73"/>
                </a:solidFill>
                <a:latin typeface="Calibri"/>
              </a:rPr>
              <a:t>Contact us</a:t>
            </a:r>
          </a:p>
        </p:txBody>
      </p:sp>
      <p:sp>
        <p:nvSpPr>
          <p:cNvPr id="105" name="Label 2"/>
          <p:cNvSpPr txBox="1"/>
          <p:nvPr/>
        </p:nvSpPr>
        <p:spPr>
          <a:xfrm>
            <a:off x="10668000" y="10744200"/>
            <a:ext cx="3048000" cy="660400"/>
          </a:xfrm>
          <a:prstGeom prst="rect">
            <a:avLst/>
          </a:prstGeom>
          <a:noFill/>
          <a:ln>
            <a:noFill/>
          </a:ln>
        </p:spPr>
        <p:txBody>
          <a:bodyPr wrap="none" anchor="ctr"/>
          <a:lstStyle/>
          <a:p>
            <a:pPr algn="ctr">
              <a:buNone/>
            </a:pPr>
            <a:r>
              <a:rPr lang="en-US" sz="2800" b="0">
                <a:solidFill>
                  <a:srgbClr val="2D4F73"/>
                </a:solidFill>
                <a:latin typeface="Calibri"/>
              </a:rPr>
              <a:t>Explore our website</a:t>
            </a:r>
          </a:p>
        </p:txBody>
      </p:sp>
      <p:sp>
        <p:nvSpPr>
          <p:cNvPr id="107" name="Label 3"/>
          <p:cNvSpPr txBox="1"/>
          <p:nvPr/>
        </p:nvSpPr>
        <p:spPr>
          <a:xfrm>
            <a:off x="14478000" y="10744200"/>
            <a:ext cx="3048000" cy="660400"/>
          </a:xfrm>
          <a:prstGeom prst="rect">
            <a:avLst/>
          </a:prstGeom>
          <a:noFill/>
          <a:ln>
            <a:noFill/>
          </a:ln>
        </p:spPr>
        <p:txBody>
          <a:bodyPr wrap="none" anchor="ctr"/>
          <a:lstStyle/>
          <a:p>
            <a:pPr algn="ctr">
              <a:buNone/>
            </a:pPr>
            <a:r>
              <a:rPr lang="en-US" sz="2800" b="0">
                <a:solidFill>
                  <a:srgbClr val="2D4F73"/>
                </a:solidFill>
                <a:latin typeface="Calibri"/>
              </a:rPr>
              <a:t>Connect on LinkedIn</a:t>
            </a:r>
          </a:p>
        </p:txBody>
      </p:sp>
      <p:pic>
        <p:nvPicPr>
          <p:cNvPr id="4" name="Picture 3" descr="A logo with text on it&#10;&#10;AI-generated content may be incorrect.">
            <a:extLst>
              <a:ext uri="{FF2B5EF4-FFF2-40B4-BE49-F238E27FC236}">
                <a16:creationId xmlns:a16="http://schemas.microsoft.com/office/drawing/2014/main" id="{C630E817-8002-A116-BCDF-88E2F63FF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472" y="1727200"/>
            <a:ext cx="4876800" cy="3124200"/>
          </a:xfrm>
          <a:prstGeom prst="rect">
            <a:avLst/>
          </a:prstGeom>
        </p:spPr>
      </p:pic>
      <p:pic>
        <p:nvPicPr>
          <p:cNvPr id="6" name="Picture 5">
            <a:extLst>
              <a:ext uri="{FF2B5EF4-FFF2-40B4-BE49-F238E27FC236}">
                <a16:creationId xmlns:a16="http://schemas.microsoft.com/office/drawing/2014/main" id="{FF93B5E8-9BC4-352B-BD33-08689BB71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0" y="8047182"/>
            <a:ext cx="2857500" cy="2857500"/>
          </a:xfrm>
          <a:prstGeom prst="rect">
            <a:avLst/>
          </a:prstGeom>
        </p:spPr>
      </p:pic>
      <p:pic>
        <p:nvPicPr>
          <p:cNvPr id="8" name="Picture 7">
            <a:extLst>
              <a:ext uri="{FF2B5EF4-FFF2-40B4-BE49-F238E27FC236}">
                <a16:creationId xmlns:a16="http://schemas.microsoft.com/office/drawing/2014/main" id="{A67028D6-165C-8664-6200-F124D3616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2456" y="8047182"/>
            <a:ext cx="2857500" cy="2857500"/>
          </a:xfrm>
          <a:prstGeom prst="rect">
            <a:avLst/>
          </a:prstGeom>
        </p:spPr>
      </p:pic>
      <p:pic>
        <p:nvPicPr>
          <p:cNvPr id="10" name="Picture 9">
            <a:extLst>
              <a:ext uri="{FF2B5EF4-FFF2-40B4-BE49-F238E27FC236}">
                <a16:creationId xmlns:a16="http://schemas.microsoft.com/office/drawing/2014/main" id="{3E83B4F7-CBB3-28D3-925E-434229D40F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1662" y="8047182"/>
            <a:ext cx="2857500" cy="2857500"/>
          </a:xfrm>
          <a:prstGeom prst="rect">
            <a:avLst/>
          </a:prstGeom>
        </p:spPr>
      </p:pic>
    </p:spTree>
    <p:extLst>
      <p:ext uri="{BB962C8B-B14F-4D97-AF65-F5344CB8AC3E}">
        <p14:creationId xmlns:p14="http://schemas.microsoft.com/office/powerpoint/2010/main" val="3092721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HZgrROc7"/>
  <p:tag name="ARTICULATE_PROJECT_OPEN" val="0"/>
  <p:tag name="ARTICULATE_SLIDE_COUNT" val="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1774440908483]">
  <a:themeElements>
    <a:clrScheme name="NBSAP Accelerator">
      <a:dk1>
        <a:srgbClr val="1A1A1A"/>
      </a:dk1>
      <a:lt1>
        <a:srgbClr val="FFFFFF"/>
      </a:lt1>
      <a:dk2>
        <a:srgbClr val="2D4F73"/>
      </a:dk2>
      <a:lt2>
        <a:srgbClr val="EEF6F9"/>
      </a:lt2>
      <a:accent1>
        <a:srgbClr val="006E94"/>
      </a:accent1>
      <a:accent2>
        <a:srgbClr val="2D4F73"/>
      </a:accent2>
      <a:accent3>
        <a:srgbClr val="008C3F"/>
      </a:accent3>
      <a:accent4>
        <a:srgbClr val="008CC1"/>
      </a:accent4>
      <a:accent5>
        <a:srgbClr val="B2D235"/>
      </a:accent5>
      <a:accent6>
        <a:srgbClr val="FEBE10"/>
      </a:accent6>
      <a:hlink>
        <a:srgbClr val="61A150"/>
      </a:hlink>
      <a:folHlink>
        <a:srgbClr val="73AA60"/>
      </a:folHlink>
    </a:clrScheme>
    <a:fontScheme name="NBSAP Accelera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468D1593-90E6-054A-AF0F-E3E380757925}" vid="{1B955668-065A-C54F-9A3A-5EE25FEF0F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6AD2E25-21A3-774D-8339-C2CFB952523B}">
  <we:reference id="wa200010001" version="1.0.0.1" store="en-GB" storeType="OMEX"/>
  <we:alternateReferences>
    <we:reference id="WA200010001" version="1.0.0.1" store="" storeType="OMEX"/>
  </we:alternateReferences>
  <we:properties>
    <we:property name="Office.AutoShowTaskpaneWithDocument" value="true"/>
    <we:property name="claude.fileId" value="&quot;db3df74f-00cc-4414-b3d6-420e329e1035&quot;"/>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t xmlns="f232f10d-0edc-4b5f-b66e-f46ceb4f7549" xsi:nil="true"/>
    <lcf76f155ced4ddcb4097134ff3c332f xmlns="f232f10d-0edc-4b5f-b66e-f46ceb4f7549">
      <Terms xmlns="http://schemas.microsoft.com/office/infopath/2007/PartnerControls"/>
    </lcf76f155ced4ddcb4097134ff3c332f>
    <TaxCatchAll xmlns="bccaa7d2-b5c2-455f-8377-eecac74d0a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9EE8DAD1717D488B75E704F055B0DB" ma:contentTypeVersion="17" ma:contentTypeDescription="Create a new document." ma:contentTypeScope="" ma:versionID="894f81645357e802e03f0dad1321f2fd">
  <xsd:schema xmlns:xsd="http://www.w3.org/2001/XMLSchema" xmlns:xs="http://www.w3.org/2001/XMLSchema" xmlns:p="http://schemas.microsoft.com/office/2006/metadata/properties" xmlns:ns2="f232f10d-0edc-4b5f-b66e-f46ceb4f7549" xmlns:ns3="bccaa7d2-b5c2-455f-8377-eecac74d0a7a" targetNamespace="http://schemas.microsoft.com/office/2006/metadata/properties" ma:root="true" ma:fieldsID="09640a142018a54e4639738b7aa3630f" ns2:_="" ns3:_="">
    <xsd:import namespace="f232f10d-0edc-4b5f-b66e-f46ceb4f7549"/>
    <xsd:import namespace="bccaa7d2-b5c2-455f-8377-eecac74d0a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Det"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32f10d-0edc-4b5f-b66e-f46ceb4f75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Det" ma:index="21" nillable="true" ma:displayName="Det" ma:format="Dropdown" ma:internalName="Det">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ccaa7d2-b5c2-455f-8377-eecac74d0a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4ed2ff6-99f7-4fa9-96fc-1981adf183ee}" ma:internalName="TaxCatchAll" ma:showField="CatchAllData" ma:web="bccaa7d2-b5c2-455f-8377-eecac74d0a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AF0656-BE82-4570-850D-C2E5ECD08679}">
  <ds:schemaRefs>
    <ds:schemaRef ds:uri="http://schemas.microsoft.com/sharepoint/v3/contenttype/forms"/>
  </ds:schemaRefs>
</ds:datastoreItem>
</file>

<file path=customXml/itemProps2.xml><?xml version="1.0" encoding="utf-8"?>
<ds:datastoreItem xmlns:ds="http://schemas.openxmlformats.org/officeDocument/2006/customXml" ds:itemID="{3BCC59ED-772C-41FF-82FE-E6327797BFD0}">
  <ds:schemaRefs>
    <ds:schemaRef ds:uri="bccaa7d2-b5c2-455f-8377-eecac74d0a7a"/>
    <ds:schemaRef ds:uri="http://purl.org/dc/terms/"/>
    <ds:schemaRef ds:uri="http://schemas.microsoft.com/office/infopath/2007/PartnerControls"/>
    <ds:schemaRef ds:uri="http://purl.org/dc/elements/1.1/"/>
    <ds:schemaRef ds:uri="http://schemas.microsoft.com/office/2006/metadata/properties"/>
    <ds:schemaRef ds:uri="f232f10d-0edc-4b5f-b66e-f46ceb4f7549"/>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5945FA8-A68E-4767-B118-7E41B9606670}">
  <ds:schemaRefs>
    <ds:schemaRef ds:uri="bccaa7d2-b5c2-455f-8377-eecac74d0a7a"/>
    <ds:schemaRef ds:uri="f232f10d-0edc-4b5f-b66e-f46ceb4f75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b77875e-5908-45a0-9cb4-dec9ae074618}"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emplate>Office Theme</Template>
  <TotalTime>30</TotalTime>
  <Words>1693</Words>
  <Application>Microsoft Macintosh PowerPoint</Application>
  <PresentationFormat>Custom</PresentationFormat>
  <Paragraphs>110</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 Light</vt:lpstr>
      <vt:lpstr>Cambria</vt:lpstr>
      <vt:lpstr>Calibri</vt:lpstr>
      <vt:lpstr>Rubik</vt:lpstr>
      <vt:lpstr>Office Theme [1774440908483]</vt:lpstr>
      <vt:lpstr>CBD COP17 PRESIDENCY VISION: Gender Equality &amp; Whole-of-Society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Delete before presenting Please read the instruction given in this section</dc:title>
  <dc:subject/>
  <dc:creator>Javier Gamboa Martinez</dc:creator>
  <cp:keywords/>
  <dc:description/>
  <cp:lastModifiedBy>Vardan Melikyan</cp:lastModifiedBy>
  <cp:revision>4</cp:revision>
  <dcterms:created xsi:type="dcterms:W3CDTF">2023-04-27T10:02:36Z</dcterms:created>
  <dcterms:modified xsi:type="dcterms:W3CDTF">2026-06-19T07:10:58Z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0x010100679EE8DAD1717D488B75E704F055B0DB</vt:lpwstr>
  </property>
  <property fmtid="{D5CDD505-2E9C-101B-9397-08002B2CF9AE}" pid="3" name="ArticulateGUID">
    <vt:lpwstr>5BFF8AAD-8855-4733-AEF7-3D237DE5FDE5</vt:lpwstr>
  </property>
  <property fmtid="{D5CDD505-2E9C-101B-9397-08002B2CF9AE}" pid="4" name="ArticulatePath">
    <vt:lpwstr>https://brightcarbon.sharepoint.com/sites/Intranet/Projects/EFGH/GBIF/GBIF 4371 - GBIF template and model slides project/GBIF Toolkit MN 01</vt:lpwstr>
  </property>
  <property fmtid="{D5CDD505-2E9C-101B-9397-08002B2CF9AE}" pid="5" name="MediaServiceImageTags">
    <vt:lpwstr/>
  </property>
</Properties>
</file>