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726" r:id="rId2"/>
    <p:sldMasterId id="2147483740" r:id="rId3"/>
  </p:sldMasterIdLst>
  <p:notesMasterIdLst>
    <p:notesMasterId r:id="rId53"/>
  </p:notesMasterIdLst>
  <p:handoutMasterIdLst>
    <p:handoutMasterId r:id="rId54"/>
  </p:handoutMasterIdLst>
  <p:sldIdLst>
    <p:sldId id="256" r:id="rId4"/>
    <p:sldId id="2147473473" r:id="rId5"/>
    <p:sldId id="2147473669" r:id="rId6"/>
    <p:sldId id="2147473633" r:id="rId7"/>
    <p:sldId id="2147473649" r:id="rId8"/>
    <p:sldId id="2147473643" r:id="rId9"/>
    <p:sldId id="2147473619" r:id="rId10"/>
    <p:sldId id="2147473653" r:id="rId11"/>
    <p:sldId id="2147473608" r:id="rId12"/>
    <p:sldId id="2147473654" r:id="rId13"/>
    <p:sldId id="2147473676" r:id="rId14"/>
    <p:sldId id="2147473588" r:id="rId15"/>
    <p:sldId id="2147473620" r:id="rId16"/>
    <p:sldId id="2147473603" r:id="rId17"/>
    <p:sldId id="2147473623" r:id="rId18"/>
    <p:sldId id="2147473634" r:id="rId19"/>
    <p:sldId id="2147473655" r:id="rId20"/>
    <p:sldId id="2147473681" r:id="rId21"/>
    <p:sldId id="2147473662" r:id="rId22"/>
    <p:sldId id="2147473624" r:id="rId23"/>
    <p:sldId id="2147473656" r:id="rId24"/>
    <p:sldId id="2147473657" r:id="rId25"/>
    <p:sldId id="2147473658" r:id="rId26"/>
    <p:sldId id="2147473627" r:id="rId27"/>
    <p:sldId id="2147473670" r:id="rId28"/>
    <p:sldId id="2147473667" r:id="rId29"/>
    <p:sldId id="2147473665" r:id="rId30"/>
    <p:sldId id="2147473672" r:id="rId31"/>
    <p:sldId id="2147473666" r:id="rId32"/>
    <p:sldId id="2147473671" r:id="rId33"/>
    <p:sldId id="2147473661" r:id="rId34"/>
    <p:sldId id="2147473635" r:id="rId35"/>
    <p:sldId id="2147473660" r:id="rId36"/>
    <p:sldId id="2147473646" r:id="rId37"/>
    <p:sldId id="2147473628" r:id="rId38"/>
    <p:sldId id="2147473673" r:id="rId39"/>
    <p:sldId id="2147473674" r:id="rId40"/>
    <p:sldId id="2147473675" r:id="rId41"/>
    <p:sldId id="2147473677" r:id="rId42"/>
    <p:sldId id="2147473678" r:id="rId43"/>
    <p:sldId id="2147473679" r:id="rId44"/>
    <p:sldId id="2147473680" r:id="rId45"/>
    <p:sldId id="2147473651" r:id="rId46"/>
    <p:sldId id="2147473650" r:id="rId47"/>
    <p:sldId id="2147473554" r:id="rId48"/>
    <p:sldId id="2147473652" r:id="rId49"/>
    <p:sldId id="2147473659" r:id="rId50"/>
    <p:sldId id="2147473664" r:id="rId51"/>
    <p:sldId id="312" r:id="rId52"/>
  </p:sldIdLst>
  <p:sldSz cx="18288000" cy="10287000"/>
  <p:notesSz cx="6858000" cy="9144000"/>
  <p:embeddedFontLst>
    <p:embeddedFont>
      <p:font typeface="Aptos" panose="020B0004020202020204" pitchFamily="34" charset="0"/>
      <p:regular r:id="rId55"/>
      <p:bold r:id="rId56"/>
    </p:embeddedFont>
    <p:embeddedFont>
      <p:font typeface="Aptos Display" panose="020B0004020202020204" pitchFamily="34" charset="0"/>
      <p:regular r:id="rId57"/>
      <p:bold r:id="rId58"/>
    </p:embeddedFont>
    <p:embeddedFont>
      <p:font typeface="Calibri" panose="020F0502020204030204" pitchFamily="34" charset="0"/>
      <p:regular r:id="rId59"/>
      <p:bold r:id="rId60"/>
      <p:italic r:id="rId61"/>
      <p:boldItalic r:id="rId62"/>
    </p:embeddedFont>
    <p:embeddedFont>
      <p:font typeface="Calibri Light" panose="020F0302020204030204" pitchFamily="34" charset="0"/>
      <p:regular r:id="rId63"/>
      <p:italic r:id="rId64"/>
    </p:embeddedFont>
    <p:embeddedFont>
      <p:font typeface="Helvetica" panose="020B0604020202020204" pitchFamily="34" charset="0"/>
      <p:regular r:id="rId65"/>
      <p:bold r:id="rId66"/>
      <p:italic r:id="rId67"/>
      <p:boldItalic r:id="rId68"/>
    </p:embeddedFont>
  </p:embeddedFontLst>
  <p:defaultTextStyle>
    <a:defPPr>
      <a:defRPr lang="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FD00D0E-4A84-6E0A-3E1E-A7EAAF260594}" name="Elias, Marlene (Alliance Bioversity-CIAT)" initials="ME" userId="S::marlene.elias@cgiar.org::b005bc6b-c12f-4155-991c-86f00ab89867" providerId="AD"/>
  <p188:author id="{8EBCDC2A-413F-C89A-B741-24A49893AF4D}" name="Morgan, Miranda (Consultant - Alliance Bioversity-CIAT)" initials="MM(ABC" userId="S::M.Morgan@cgiar.org::0cfe2cac-b8de-4565-a5dc-6397ea8bc9dd" providerId="AD"/>
  <p188:author id="{08513D36-DD5F-8676-C734-E04ED5D7415E}" name="Andrea Quesada Aguilar" initials="AQA" userId="S::andrea.quesada@undp.org::56056d13-eee4-4d7a-948f-2cf1ddb799ab" providerId="AD"/>
  <p188:author id="{063BEC60-B437-7FA5-353E-DCB7772AF666}" name="Guest User" initials="GU" userId="S::urn:spo:tenantanon#6afa0e00-fa14-40b7-8a2e-22a7f8c357d5::" providerId="AD"/>
  <p188:author id="{97238867-6A16-C99A-784B-C3E263CC8A06}" name="Sabrina Trautman" initials="ST" userId="Sabrina Trautman"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F8DF"/>
    <a:srgbClr val="E3F1D9"/>
    <a:srgbClr val="8A5293"/>
    <a:srgbClr val="DA2B35"/>
    <a:srgbClr val="C9E6DD"/>
    <a:srgbClr val="7030A0"/>
    <a:srgbClr val="009F4B"/>
    <a:srgbClr val="B1D0A9"/>
    <a:srgbClr val="5EBB45"/>
    <a:srgbClr val="ECF8FD"/>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48" autoAdjust="0"/>
    <p:restoredTop sz="94965" autoAdjust="0"/>
  </p:normalViewPr>
  <p:slideViewPr>
    <p:cSldViewPr snapToGrid="0">
      <p:cViewPr varScale="1">
        <p:scale>
          <a:sx n="45" d="100"/>
          <a:sy n="45" d="100"/>
        </p:scale>
        <p:origin x="858" y="60"/>
      </p:cViewPr>
      <p:guideLst>
        <p:guide orient="horz" pos="2160"/>
        <p:guide pos="2880"/>
      </p:guideLst>
    </p:cSldViewPr>
  </p:slideViewPr>
  <p:notesTextViewPr>
    <p:cViewPr>
      <p:scale>
        <a:sx n="1" d="1"/>
        <a:sy n="1" d="1"/>
      </p:scale>
      <p:origin x="0" y="0"/>
    </p:cViewPr>
  </p:notesTextViewPr>
  <p:notesViewPr>
    <p:cSldViewPr snapToGrid="0">
      <p:cViewPr varScale="1">
        <p:scale>
          <a:sx n="68" d="100"/>
          <a:sy n="68" d="100"/>
        </p:scale>
        <p:origin x="2298" y="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font" Target="fonts/font9.fntdata"/><Relationship Id="rId68" Type="http://schemas.openxmlformats.org/officeDocument/2006/relationships/font" Target="fonts/font14.fntdata"/><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notesMaster" Target="notesMasters/notesMaster1.xml"/><Relationship Id="rId58" Type="http://schemas.openxmlformats.org/officeDocument/2006/relationships/font" Target="fonts/font4.fntdata"/><Relationship Id="rId66" Type="http://schemas.openxmlformats.org/officeDocument/2006/relationships/font" Target="fonts/font12.fntdata"/><Relationship Id="rId5" Type="http://schemas.openxmlformats.org/officeDocument/2006/relationships/slide" Target="slides/slide2.xml"/><Relationship Id="rId61" Type="http://schemas.openxmlformats.org/officeDocument/2006/relationships/font" Target="fonts/font7.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font" Target="fonts/font5.fntdata"/><Relationship Id="rId67" Type="http://schemas.openxmlformats.org/officeDocument/2006/relationships/font" Target="fonts/font13.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handoutMaster" Target="handoutMasters/handoutMaster1.xml"/><Relationship Id="rId62" Type="http://schemas.openxmlformats.org/officeDocument/2006/relationships/font" Target="fonts/font8.fntdata"/><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font" Target="fonts/font3.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font" Target="fonts/font6.fntdata"/><Relationship Id="rId65" Type="http://schemas.openxmlformats.org/officeDocument/2006/relationships/font" Target="fonts/font11.fntdata"/><Relationship Id="rId73" Type="http://schemas.microsoft.com/office/2018/10/relationships/authors" Target="author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font" Target="fonts/font1.fntdata"/><Relationship Id="rId7" Type="http://schemas.openxmlformats.org/officeDocument/2006/relationships/slide" Target="slides/slide4.xml"/><Relationship Id="rId7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6879F0-149E-4192-A76A-8155FD5BD579}"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pt-PT"/>
        </a:p>
      </dgm:t>
    </dgm:pt>
    <dgm:pt modelId="{A8A5C46A-8047-4039-B8F1-6876AD09A59D}">
      <dgm:prSet phldrT="[Texto]"/>
      <dgm:spPr/>
      <dgm:t>
        <a:bodyPr/>
        <a:lstStyle/>
        <a:p>
          <a:r>
            <a:rPr lang="fr" dirty="0"/>
            <a:t>Faire?</a:t>
          </a:r>
          <a:endParaRPr lang="pt-PT" dirty="0"/>
        </a:p>
      </dgm:t>
    </dgm:pt>
    <dgm:pt modelId="{AA2347FA-F27A-4E11-918B-5E96ABFBA151}" type="parTrans" cxnId="{9EBEE018-262A-4DBF-9A5D-22BB6B2A6684}">
      <dgm:prSet/>
      <dgm:spPr/>
      <dgm:t>
        <a:bodyPr/>
        <a:lstStyle/>
        <a:p>
          <a:endParaRPr lang="pt-PT"/>
        </a:p>
      </dgm:t>
    </dgm:pt>
    <dgm:pt modelId="{8EE655C1-07FF-4479-92C9-A403EF4669E9}" type="sibTrans" cxnId="{9EBEE018-262A-4DBF-9A5D-22BB6B2A6684}">
      <dgm:prSet/>
      <dgm:spPr/>
      <dgm:t>
        <a:bodyPr/>
        <a:lstStyle/>
        <a:p>
          <a:endParaRPr lang="pt-PT"/>
        </a:p>
      </dgm:t>
    </dgm:pt>
    <dgm:pt modelId="{B8A9D34D-FF34-4E5F-B4F6-4F97746A6894}">
      <dgm:prSet phldrT="[Texto]" custT="1"/>
      <dgm:spPr/>
      <dgm:t>
        <a:bodyPr/>
        <a:lstStyle/>
        <a:p>
          <a:pPr>
            <a:buFont typeface="Wingdings" charset="2"/>
            <a:buNone/>
          </a:pPr>
          <a:r>
            <a:rPr lang="fr" sz="3600" dirty="0">
              <a:solidFill>
                <a:prstClr val="black"/>
              </a:solidFill>
              <a:latin typeface="Calibri" panose="020F0502020204030204" pitchFamily="34" charset="0"/>
            </a:rPr>
            <a:t>Quels sont les objectifs de ces produits de connaissances fixés par votre équipe nationale principale ?</a:t>
          </a:r>
          <a:endParaRPr lang="pt-PT" sz="3600" dirty="0"/>
        </a:p>
      </dgm:t>
    </dgm:pt>
    <dgm:pt modelId="{CACF5F57-F704-4D69-8C4A-B90FF19F3DCA}" type="parTrans" cxnId="{B3CDFE9D-012B-42C7-8BDB-AA4F6BC1C2E3}">
      <dgm:prSet/>
      <dgm:spPr/>
      <dgm:t>
        <a:bodyPr/>
        <a:lstStyle/>
        <a:p>
          <a:endParaRPr lang="pt-PT"/>
        </a:p>
      </dgm:t>
    </dgm:pt>
    <dgm:pt modelId="{D02EBD93-0801-47C0-A10D-FFC373329A84}" type="sibTrans" cxnId="{B3CDFE9D-012B-42C7-8BDB-AA4F6BC1C2E3}">
      <dgm:prSet/>
      <dgm:spPr/>
      <dgm:t>
        <a:bodyPr/>
        <a:lstStyle/>
        <a:p>
          <a:endParaRPr lang="pt-PT"/>
        </a:p>
      </dgm:t>
    </dgm:pt>
    <dgm:pt modelId="{277544F4-3CEC-4543-97D9-FC7E0F3BD9EF}">
      <dgm:prSet phldrT="[Texto]"/>
      <dgm:spPr/>
      <dgm:t>
        <a:bodyPr/>
        <a:lstStyle/>
        <a:p>
          <a:r>
            <a:rPr lang="fr" noProof="1"/>
            <a:t>Influence?</a:t>
          </a:r>
        </a:p>
      </dgm:t>
    </dgm:pt>
    <dgm:pt modelId="{C1783ECD-B5DD-4217-81B9-ABF03F4FD1B3}" type="parTrans" cxnId="{525C37B7-185A-487A-B2E6-223FA5862F9A}">
      <dgm:prSet/>
      <dgm:spPr/>
      <dgm:t>
        <a:bodyPr/>
        <a:lstStyle/>
        <a:p>
          <a:endParaRPr lang="pt-PT"/>
        </a:p>
      </dgm:t>
    </dgm:pt>
    <dgm:pt modelId="{1175137B-2DAF-406F-A622-8C8A800F2A6D}" type="sibTrans" cxnId="{525C37B7-185A-487A-B2E6-223FA5862F9A}">
      <dgm:prSet/>
      <dgm:spPr/>
      <dgm:t>
        <a:bodyPr/>
        <a:lstStyle/>
        <a:p>
          <a:endParaRPr lang="pt-PT"/>
        </a:p>
      </dgm:t>
    </dgm:pt>
    <dgm:pt modelId="{BC06A8BE-669D-42F5-BAB7-CF961494D4F7}">
      <dgm:prSet phldrT="[Texto]" custT="1"/>
      <dgm:spPr/>
      <dgm:t>
        <a:bodyPr/>
        <a:lstStyle/>
        <a:p>
          <a:pPr>
            <a:buFont typeface="Wingdings" charset="2"/>
            <a:buNone/>
          </a:pPr>
          <a:r>
            <a:rPr lang="fr" sz="3600" dirty="0">
              <a:solidFill>
                <a:prstClr val="black"/>
              </a:solidFill>
              <a:latin typeface="Calibri" panose="020F0502020204030204" pitchFamily="34" charset="0"/>
            </a:rPr>
            <a:t>Quelle décision, conversation ou processus devrait-elle influencer ?</a:t>
          </a:r>
          <a:endParaRPr lang="pt-PT" sz="3600" dirty="0"/>
        </a:p>
      </dgm:t>
    </dgm:pt>
    <dgm:pt modelId="{47AABDFF-F10A-4983-ACE3-F1E9DEE1EE5E}" type="parTrans" cxnId="{87D5558B-D537-4D64-B0A3-77B33DF94617}">
      <dgm:prSet/>
      <dgm:spPr/>
      <dgm:t>
        <a:bodyPr/>
        <a:lstStyle/>
        <a:p>
          <a:endParaRPr lang="pt-PT"/>
        </a:p>
      </dgm:t>
    </dgm:pt>
    <dgm:pt modelId="{02834339-5289-48F5-9F43-4AC1BF8C902F}" type="sibTrans" cxnId="{87D5558B-D537-4D64-B0A3-77B33DF94617}">
      <dgm:prSet/>
      <dgm:spPr/>
      <dgm:t>
        <a:bodyPr/>
        <a:lstStyle/>
        <a:p>
          <a:endParaRPr lang="pt-PT"/>
        </a:p>
      </dgm:t>
    </dgm:pt>
    <dgm:pt modelId="{07A4CEA9-5F79-473C-A7B9-5A8117E01CBE}">
      <dgm:prSet phldrT="[Texto]"/>
      <dgm:spPr/>
      <dgm:t>
        <a:bodyPr/>
        <a:lstStyle/>
        <a:p>
          <a:r>
            <a:rPr lang="fr" dirty="0"/>
            <a:t>Pourquoi?</a:t>
          </a:r>
          <a:endParaRPr lang="pt-PT" dirty="0"/>
        </a:p>
      </dgm:t>
    </dgm:pt>
    <dgm:pt modelId="{6A1ABF56-0CB1-4FF0-B10B-59F1925A7771}" type="parTrans" cxnId="{DBF7B8C2-5A03-43F2-B3FC-E1AA474D2BF0}">
      <dgm:prSet/>
      <dgm:spPr/>
      <dgm:t>
        <a:bodyPr/>
        <a:lstStyle/>
        <a:p>
          <a:endParaRPr lang="pt-PT"/>
        </a:p>
      </dgm:t>
    </dgm:pt>
    <dgm:pt modelId="{C83D5579-76ED-4F52-8BB6-FAD75AD02245}" type="sibTrans" cxnId="{DBF7B8C2-5A03-43F2-B3FC-E1AA474D2BF0}">
      <dgm:prSet/>
      <dgm:spPr/>
      <dgm:t>
        <a:bodyPr/>
        <a:lstStyle/>
        <a:p>
          <a:endParaRPr lang="pt-PT"/>
        </a:p>
      </dgm:t>
    </dgm:pt>
    <dgm:pt modelId="{DEDD61B3-F0D4-40BF-AEB9-DA4509F5C9DE}">
      <dgm:prSet phldrT="[Texto]" custT="1"/>
      <dgm:spPr/>
      <dgm:t>
        <a:bodyPr/>
        <a:lstStyle/>
        <a:p>
          <a:pPr>
            <a:buFont typeface="Wingdings" charset="2"/>
            <a:buNone/>
          </a:pPr>
          <a:r>
            <a:rPr lang="fr" sz="3600" dirty="0">
              <a:solidFill>
                <a:prstClr val="black"/>
              </a:solidFill>
              <a:latin typeface="Calibri" panose="020F0502020204030204" pitchFamily="34" charset="0"/>
            </a:rPr>
            <a:t>Est-ce pour des raisons de politique, de mise en œuvre, de reporting, d'apprentissage, de visibilité ou de plaidoyer ?</a:t>
          </a:r>
          <a:endParaRPr lang="pt-PT" sz="3600" dirty="0"/>
        </a:p>
      </dgm:t>
    </dgm:pt>
    <dgm:pt modelId="{1C678A64-95E7-45D0-838B-B464063469E5}" type="parTrans" cxnId="{2A5A9AFE-5BA6-452B-BE14-009CB6467B16}">
      <dgm:prSet/>
      <dgm:spPr/>
      <dgm:t>
        <a:bodyPr/>
        <a:lstStyle/>
        <a:p>
          <a:endParaRPr lang="pt-PT"/>
        </a:p>
      </dgm:t>
    </dgm:pt>
    <dgm:pt modelId="{C8D60750-F38B-4445-8AA3-192C894063F9}" type="sibTrans" cxnId="{2A5A9AFE-5BA6-452B-BE14-009CB6467B16}">
      <dgm:prSet/>
      <dgm:spPr/>
      <dgm:t>
        <a:bodyPr/>
        <a:lstStyle/>
        <a:p>
          <a:endParaRPr lang="pt-PT"/>
        </a:p>
      </dgm:t>
    </dgm:pt>
    <dgm:pt modelId="{DAF18182-4805-4A97-8A4C-161A024A3362}" type="pres">
      <dgm:prSet presAssocID="{A86879F0-149E-4192-A76A-8155FD5BD579}" presName="Name0" presStyleCnt="0">
        <dgm:presLayoutVars>
          <dgm:dir/>
          <dgm:animLvl val="lvl"/>
          <dgm:resizeHandles val="exact"/>
        </dgm:presLayoutVars>
      </dgm:prSet>
      <dgm:spPr/>
    </dgm:pt>
    <dgm:pt modelId="{A5BC6C2E-A570-49C0-AE7D-37DBB0C8DC6D}" type="pres">
      <dgm:prSet presAssocID="{A8A5C46A-8047-4039-B8F1-6876AD09A59D}" presName="linNode" presStyleCnt="0"/>
      <dgm:spPr/>
    </dgm:pt>
    <dgm:pt modelId="{AD245B4D-B21C-4672-8ABA-FD596C64E6CE}" type="pres">
      <dgm:prSet presAssocID="{A8A5C46A-8047-4039-B8F1-6876AD09A59D}" presName="parentText" presStyleLbl="node1" presStyleIdx="0" presStyleCnt="3">
        <dgm:presLayoutVars>
          <dgm:chMax val="1"/>
          <dgm:bulletEnabled val="1"/>
        </dgm:presLayoutVars>
      </dgm:prSet>
      <dgm:spPr/>
    </dgm:pt>
    <dgm:pt modelId="{8F6BFB4B-0FCB-476B-85CC-98F3EC94C037}" type="pres">
      <dgm:prSet presAssocID="{A8A5C46A-8047-4039-B8F1-6876AD09A59D}" presName="descendantText" presStyleLbl="alignAccFollowNode1" presStyleIdx="0" presStyleCnt="3">
        <dgm:presLayoutVars>
          <dgm:bulletEnabled val="1"/>
        </dgm:presLayoutVars>
      </dgm:prSet>
      <dgm:spPr/>
    </dgm:pt>
    <dgm:pt modelId="{C585ED18-064D-445C-A038-98651D2B6A53}" type="pres">
      <dgm:prSet presAssocID="{8EE655C1-07FF-4479-92C9-A403EF4669E9}" presName="sp" presStyleCnt="0"/>
      <dgm:spPr/>
    </dgm:pt>
    <dgm:pt modelId="{1D532195-002D-415A-A050-B38E2436B9B9}" type="pres">
      <dgm:prSet presAssocID="{277544F4-3CEC-4543-97D9-FC7E0F3BD9EF}" presName="linNode" presStyleCnt="0"/>
      <dgm:spPr/>
    </dgm:pt>
    <dgm:pt modelId="{54A931B4-A3A1-4F96-AA49-F1ADCB190984}" type="pres">
      <dgm:prSet presAssocID="{277544F4-3CEC-4543-97D9-FC7E0F3BD9EF}" presName="parentText" presStyleLbl="node1" presStyleIdx="1" presStyleCnt="3">
        <dgm:presLayoutVars>
          <dgm:chMax val="1"/>
          <dgm:bulletEnabled val="1"/>
        </dgm:presLayoutVars>
      </dgm:prSet>
      <dgm:spPr/>
    </dgm:pt>
    <dgm:pt modelId="{AC61CBB7-3E75-4766-BEDE-415CC99D076A}" type="pres">
      <dgm:prSet presAssocID="{277544F4-3CEC-4543-97D9-FC7E0F3BD9EF}" presName="descendantText" presStyleLbl="alignAccFollowNode1" presStyleIdx="1" presStyleCnt="3" custLinFactNeighborX="-1198">
        <dgm:presLayoutVars>
          <dgm:bulletEnabled val="1"/>
        </dgm:presLayoutVars>
      </dgm:prSet>
      <dgm:spPr/>
    </dgm:pt>
    <dgm:pt modelId="{B13A0995-E5D3-4892-878C-291273CEDF57}" type="pres">
      <dgm:prSet presAssocID="{1175137B-2DAF-406F-A622-8C8A800F2A6D}" presName="sp" presStyleCnt="0"/>
      <dgm:spPr/>
    </dgm:pt>
    <dgm:pt modelId="{E01CA9AC-9C3C-4DBA-98E4-564125AA3528}" type="pres">
      <dgm:prSet presAssocID="{07A4CEA9-5F79-473C-A7B9-5A8117E01CBE}" presName="linNode" presStyleCnt="0"/>
      <dgm:spPr/>
    </dgm:pt>
    <dgm:pt modelId="{EB30F87A-E9E0-42AD-8B82-D94ECBEAD396}" type="pres">
      <dgm:prSet presAssocID="{07A4CEA9-5F79-473C-A7B9-5A8117E01CBE}" presName="parentText" presStyleLbl="node1" presStyleIdx="2" presStyleCnt="3">
        <dgm:presLayoutVars>
          <dgm:chMax val="1"/>
          <dgm:bulletEnabled val="1"/>
        </dgm:presLayoutVars>
      </dgm:prSet>
      <dgm:spPr/>
    </dgm:pt>
    <dgm:pt modelId="{844CB0E5-2703-42AC-98CE-7AFDBA8DF80F}" type="pres">
      <dgm:prSet presAssocID="{07A4CEA9-5F79-473C-A7B9-5A8117E01CBE}" presName="descendantText" presStyleLbl="alignAccFollowNode1" presStyleIdx="2" presStyleCnt="3">
        <dgm:presLayoutVars>
          <dgm:bulletEnabled val="1"/>
        </dgm:presLayoutVars>
      </dgm:prSet>
      <dgm:spPr/>
    </dgm:pt>
  </dgm:ptLst>
  <dgm:cxnLst>
    <dgm:cxn modelId="{DA820909-18B3-4DB6-AB23-88395FBCF2FB}" type="presOf" srcId="{A8A5C46A-8047-4039-B8F1-6876AD09A59D}" destId="{AD245B4D-B21C-4672-8ABA-FD596C64E6CE}" srcOrd="0" destOrd="0" presId="urn:microsoft.com/office/officeart/2005/8/layout/vList5"/>
    <dgm:cxn modelId="{9EBEE018-262A-4DBF-9A5D-22BB6B2A6684}" srcId="{A86879F0-149E-4192-A76A-8155FD5BD579}" destId="{A8A5C46A-8047-4039-B8F1-6876AD09A59D}" srcOrd="0" destOrd="0" parTransId="{AA2347FA-F27A-4E11-918B-5E96ABFBA151}" sibTransId="{8EE655C1-07FF-4479-92C9-A403EF4669E9}"/>
    <dgm:cxn modelId="{73603160-EA79-460E-A0A5-F542A9848158}" type="presOf" srcId="{277544F4-3CEC-4543-97D9-FC7E0F3BD9EF}" destId="{54A931B4-A3A1-4F96-AA49-F1ADCB190984}" srcOrd="0" destOrd="0" presId="urn:microsoft.com/office/officeart/2005/8/layout/vList5"/>
    <dgm:cxn modelId="{87D5558B-D537-4D64-B0A3-77B33DF94617}" srcId="{277544F4-3CEC-4543-97D9-FC7E0F3BD9EF}" destId="{BC06A8BE-669D-42F5-BAB7-CF961494D4F7}" srcOrd="0" destOrd="0" parTransId="{47AABDFF-F10A-4983-ACE3-F1E9DEE1EE5E}" sibTransId="{02834339-5289-48F5-9F43-4AC1BF8C902F}"/>
    <dgm:cxn modelId="{EE475793-98F0-4944-8161-2BE76E628D59}" type="presOf" srcId="{DEDD61B3-F0D4-40BF-AEB9-DA4509F5C9DE}" destId="{844CB0E5-2703-42AC-98CE-7AFDBA8DF80F}" srcOrd="0" destOrd="0" presId="urn:microsoft.com/office/officeart/2005/8/layout/vList5"/>
    <dgm:cxn modelId="{B3CDFE9D-012B-42C7-8BDB-AA4F6BC1C2E3}" srcId="{A8A5C46A-8047-4039-B8F1-6876AD09A59D}" destId="{B8A9D34D-FF34-4E5F-B4F6-4F97746A6894}" srcOrd="0" destOrd="0" parTransId="{CACF5F57-F704-4D69-8C4A-B90FF19F3DCA}" sibTransId="{D02EBD93-0801-47C0-A10D-FFC373329A84}"/>
    <dgm:cxn modelId="{57B6659F-84C2-4432-9C7D-AF9ADEEBAD4D}" type="presOf" srcId="{B8A9D34D-FF34-4E5F-B4F6-4F97746A6894}" destId="{8F6BFB4B-0FCB-476B-85CC-98F3EC94C037}" srcOrd="0" destOrd="0" presId="urn:microsoft.com/office/officeart/2005/8/layout/vList5"/>
    <dgm:cxn modelId="{525C37B7-185A-487A-B2E6-223FA5862F9A}" srcId="{A86879F0-149E-4192-A76A-8155FD5BD579}" destId="{277544F4-3CEC-4543-97D9-FC7E0F3BD9EF}" srcOrd="1" destOrd="0" parTransId="{C1783ECD-B5DD-4217-81B9-ABF03F4FD1B3}" sibTransId="{1175137B-2DAF-406F-A622-8C8A800F2A6D}"/>
    <dgm:cxn modelId="{DBF7B8C2-5A03-43F2-B3FC-E1AA474D2BF0}" srcId="{A86879F0-149E-4192-A76A-8155FD5BD579}" destId="{07A4CEA9-5F79-473C-A7B9-5A8117E01CBE}" srcOrd="2" destOrd="0" parTransId="{6A1ABF56-0CB1-4FF0-B10B-59F1925A7771}" sibTransId="{C83D5579-76ED-4F52-8BB6-FAD75AD02245}"/>
    <dgm:cxn modelId="{78E959CB-1330-4F07-B98E-470C9ECF09DE}" type="presOf" srcId="{BC06A8BE-669D-42F5-BAB7-CF961494D4F7}" destId="{AC61CBB7-3E75-4766-BEDE-415CC99D076A}" srcOrd="0" destOrd="0" presId="urn:microsoft.com/office/officeart/2005/8/layout/vList5"/>
    <dgm:cxn modelId="{A95C66CC-31C7-4814-A3D4-8ADA2154A1CB}" type="presOf" srcId="{07A4CEA9-5F79-473C-A7B9-5A8117E01CBE}" destId="{EB30F87A-E9E0-42AD-8B82-D94ECBEAD396}" srcOrd="0" destOrd="0" presId="urn:microsoft.com/office/officeart/2005/8/layout/vList5"/>
    <dgm:cxn modelId="{FE6B30F4-7378-4D49-A247-7F6E8016A633}" type="presOf" srcId="{A86879F0-149E-4192-A76A-8155FD5BD579}" destId="{DAF18182-4805-4A97-8A4C-161A024A3362}" srcOrd="0" destOrd="0" presId="urn:microsoft.com/office/officeart/2005/8/layout/vList5"/>
    <dgm:cxn modelId="{2A5A9AFE-5BA6-452B-BE14-009CB6467B16}" srcId="{07A4CEA9-5F79-473C-A7B9-5A8117E01CBE}" destId="{DEDD61B3-F0D4-40BF-AEB9-DA4509F5C9DE}" srcOrd="0" destOrd="0" parTransId="{1C678A64-95E7-45D0-838B-B464063469E5}" sibTransId="{C8D60750-F38B-4445-8AA3-192C894063F9}"/>
    <dgm:cxn modelId="{C3512072-57B5-4364-A29E-9A0064D32C4A}" type="presParOf" srcId="{DAF18182-4805-4A97-8A4C-161A024A3362}" destId="{A5BC6C2E-A570-49C0-AE7D-37DBB0C8DC6D}" srcOrd="0" destOrd="0" presId="urn:microsoft.com/office/officeart/2005/8/layout/vList5"/>
    <dgm:cxn modelId="{110B3B49-1C86-44D9-9E21-633AA5418D32}" type="presParOf" srcId="{A5BC6C2E-A570-49C0-AE7D-37DBB0C8DC6D}" destId="{AD245B4D-B21C-4672-8ABA-FD596C64E6CE}" srcOrd="0" destOrd="0" presId="urn:microsoft.com/office/officeart/2005/8/layout/vList5"/>
    <dgm:cxn modelId="{D074FDE2-2E6E-476F-ACA2-6CD9F12A46A9}" type="presParOf" srcId="{A5BC6C2E-A570-49C0-AE7D-37DBB0C8DC6D}" destId="{8F6BFB4B-0FCB-476B-85CC-98F3EC94C037}" srcOrd="1" destOrd="0" presId="urn:microsoft.com/office/officeart/2005/8/layout/vList5"/>
    <dgm:cxn modelId="{EBA23FCD-653E-4498-A01D-2C458CA418A6}" type="presParOf" srcId="{DAF18182-4805-4A97-8A4C-161A024A3362}" destId="{C585ED18-064D-445C-A038-98651D2B6A53}" srcOrd="1" destOrd="0" presId="urn:microsoft.com/office/officeart/2005/8/layout/vList5"/>
    <dgm:cxn modelId="{D546D4E0-2B17-44A5-8A2C-6A1741C2F6A3}" type="presParOf" srcId="{DAF18182-4805-4A97-8A4C-161A024A3362}" destId="{1D532195-002D-415A-A050-B38E2436B9B9}" srcOrd="2" destOrd="0" presId="urn:microsoft.com/office/officeart/2005/8/layout/vList5"/>
    <dgm:cxn modelId="{89B2D6B8-F54E-4D23-9C5D-C19383E6CD8A}" type="presParOf" srcId="{1D532195-002D-415A-A050-B38E2436B9B9}" destId="{54A931B4-A3A1-4F96-AA49-F1ADCB190984}" srcOrd="0" destOrd="0" presId="urn:microsoft.com/office/officeart/2005/8/layout/vList5"/>
    <dgm:cxn modelId="{91BFD9C7-E92E-480E-96DC-24F3B40DE5BD}" type="presParOf" srcId="{1D532195-002D-415A-A050-B38E2436B9B9}" destId="{AC61CBB7-3E75-4766-BEDE-415CC99D076A}" srcOrd="1" destOrd="0" presId="urn:microsoft.com/office/officeart/2005/8/layout/vList5"/>
    <dgm:cxn modelId="{CB1929BE-CA55-4D02-94D5-1781623F3883}" type="presParOf" srcId="{DAF18182-4805-4A97-8A4C-161A024A3362}" destId="{B13A0995-E5D3-4892-878C-291273CEDF57}" srcOrd="3" destOrd="0" presId="urn:microsoft.com/office/officeart/2005/8/layout/vList5"/>
    <dgm:cxn modelId="{300D672B-3D82-4DDF-985D-538D308F3334}" type="presParOf" srcId="{DAF18182-4805-4A97-8A4C-161A024A3362}" destId="{E01CA9AC-9C3C-4DBA-98E4-564125AA3528}" srcOrd="4" destOrd="0" presId="urn:microsoft.com/office/officeart/2005/8/layout/vList5"/>
    <dgm:cxn modelId="{A93892EB-7FF5-4911-ACC5-64065E6B79C0}" type="presParOf" srcId="{E01CA9AC-9C3C-4DBA-98E4-564125AA3528}" destId="{EB30F87A-E9E0-42AD-8B82-D94ECBEAD396}" srcOrd="0" destOrd="0" presId="urn:microsoft.com/office/officeart/2005/8/layout/vList5"/>
    <dgm:cxn modelId="{053022F6-FABE-4A01-BB33-DBA56B1794EB}" type="presParOf" srcId="{E01CA9AC-9C3C-4DBA-98E4-564125AA3528}" destId="{844CB0E5-2703-42AC-98CE-7AFDBA8DF80F}"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ABDDBA7-4E1E-4776-BACA-CF2CA0F800ED}" type="doc">
      <dgm:prSet loTypeId="urn:microsoft.com/office/officeart/2005/8/layout/hProcess4" loCatId="process" qsTypeId="urn:microsoft.com/office/officeart/2005/8/quickstyle/simple1" qsCatId="simple" csTypeId="urn:microsoft.com/office/officeart/2005/8/colors/colorful3" csCatId="colorful" phldr="1"/>
      <dgm:spPr/>
      <dgm:t>
        <a:bodyPr/>
        <a:lstStyle/>
        <a:p>
          <a:endParaRPr lang="en-GB"/>
        </a:p>
      </dgm:t>
    </dgm:pt>
    <dgm:pt modelId="{9A6520A2-DA56-4281-A4A6-F6272F03AA4F}">
      <dgm:prSet phldrT="[Text]" custT="1"/>
      <dgm:spPr/>
      <dgm:t>
        <a:bodyPr/>
        <a:lstStyle/>
        <a:p>
          <a:r>
            <a:rPr lang="fr" sz="4000" b="1" dirty="0"/>
            <a:t>Je me soucie de mes points forts</a:t>
          </a:r>
        </a:p>
      </dgm:t>
    </dgm:pt>
    <dgm:pt modelId="{6DAF84A4-CA38-4860-9125-3EBA901598C4}" type="parTrans" cxnId="{BF10E528-E04D-4574-8463-878720D79D89}">
      <dgm:prSet/>
      <dgm:spPr/>
      <dgm:t>
        <a:bodyPr/>
        <a:lstStyle/>
        <a:p>
          <a:endParaRPr lang="en-GB"/>
        </a:p>
      </dgm:t>
    </dgm:pt>
    <dgm:pt modelId="{47B9E2DB-2155-47FB-ACC0-D5A56475900E}" type="sibTrans" cxnId="{BF10E528-E04D-4574-8463-878720D79D89}">
      <dgm:prSet/>
      <dgm:spPr/>
      <dgm:t>
        <a:bodyPr/>
        <a:lstStyle/>
        <a:p>
          <a:endParaRPr lang="en-GB"/>
        </a:p>
      </dgm:t>
    </dgm:pt>
    <dgm:pt modelId="{2E8F5D93-61D2-44AF-B1A8-97E113208FEE}">
      <dgm:prSet phldrT="[Text]" custT="1"/>
      <dgm:spPr>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dgm:spPr>
      <dgm:t>
        <a:bodyPr/>
        <a:lstStyle/>
        <a:p>
          <a:pPr>
            <a:buFontTx/>
            <a:buNone/>
          </a:pPr>
          <a:r>
            <a:rPr lang="fr" sz="2400"/>
            <a:t>Être entendu et inclus de manière significative</a:t>
          </a:r>
          <a:endParaRPr lang="en-GB" sz="1900" dirty="0"/>
        </a:p>
      </dgm:t>
    </dgm:pt>
    <dgm:pt modelId="{29011746-9764-414F-8C5B-9048ED43A569}" type="parTrans" cxnId="{B9161F88-B2FC-40B9-AD37-ACA05F706D76}">
      <dgm:prSet/>
      <dgm:spPr/>
      <dgm:t>
        <a:bodyPr/>
        <a:lstStyle/>
        <a:p>
          <a:endParaRPr lang="en-GB"/>
        </a:p>
      </dgm:t>
    </dgm:pt>
    <dgm:pt modelId="{F0ADDE86-D295-4439-8CF5-B276EEBA63D0}" type="sibTrans" cxnId="{B9161F88-B2FC-40B9-AD37-ACA05F706D76}">
      <dgm:prSet/>
      <dgm:spPr/>
      <dgm:t>
        <a:bodyPr/>
        <a:lstStyle/>
        <a:p>
          <a:endParaRPr lang="en-GB"/>
        </a:p>
      </dgm:t>
    </dgm:pt>
    <dgm:pt modelId="{024161FD-BB48-48A4-9D8B-73778AF86724}">
      <dgm:prSet phldrT="[Text]" custT="1"/>
      <dgm:spPr/>
      <dgm:t>
        <a:bodyPr/>
        <a:lstStyle/>
        <a:p>
          <a:r>
            <a:rPr lang="fr" sz="4000" b="1" dirty="0"/>
            <a:t>Contraintes</a:t>
          </a:r>
        </a:p>
      </dgm:t>
    </dgm:pt>
    <dgm:pt modelId="{DD176A7D-CF28-445E-9034-BE3F4D8358DE}" type="parTrans" cxnId="{2BBBB5D6-4F95-4619-AFCE-7783BB4B78D2}">
      <dgm:prSet/>
      <dgm:spPr/>
      <dgm:t>
        <a:bodyPr/>
        <a:lstStyle/>
        <a:p>
          <a:endParaRPr lang="en-GB"/>
        </a:p>
      </dgm:t>
    </dgm:pt>
    <dgm:pt modelId="{1D1150FD-10ED-4F6E-844E-BB42018A2F46}" type="sibTrans" cxnId="{2BBBB5D6-4F95-4619-AFCE-7783BB4B78D2}">
      <dgm:prSet/>
      <dgm:spPr/>
      <dgm:t>
        <a:bodyPr/>
        <a:lstStyle/>
        <a:p>
          <a:endParaRPr lang="en-GB"/>
        </a:p>
      </dgm:t>
    </dgm:pt>
    <dgm:pt modelId="{4571C5F3-6FA9-407D-8EF7-DB45F39A5B8A}">
      <dgm:prSet phldrT="[Text]" custT="1"/>
      <dgm:spPr>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dgm:spPr>
      <dgm:t>
        <a:bodyPr tIns="0" bIns="182880" anchor="b" anchorCtr="1"/>
        <a:lstStyle/>
        <a:p>
          <a:pPr>
            <a:buFont typeface="Symbol" panose="05050102010706020507" pitchFamily="18" charset="2"/>
            <a:buNone/>
          </a:pPr>
          <a:endParaRPr lang="en-GB" sz="1900" dirty="0"/>
        </a:p>
      </dgm:t>
    </dgm:pt>
    <dgm:pt modelId="{5F18FFDB-028F-47A5-876F-6B63C9BB474F}" type="parTrans" cxnId="{3AA287B6-E427-454E-A4C4-135BF5DF8B61}">
      <dgm:prSet/>
      <dgm:spPr/>
      <dgm:t>
        <a:bodyPr/>
        <a:lstStyle/>
        <a:p>
          <a:endParaRPr lang="en-GB"/>
        </a:p>
      </dgm:t>
    </dgm:pt>
    <dgm:pt modelId="{65C17FC1-15BC-42B8-AC00-0FD80FE36AA7}" type="sibTrans" cxnId="{3AA287B6-E427-454E-A4C4-135BF5DF8B61}">
      <dgm:prSet/>
      <dgm:spPr/>
      <dgm:t>
        <a:bodyPr/>
        <a:lstStyle/>
        <a:p>
          <a:endParaRPr lang="en-GB"/>
        </a:p>
      </dgm:t>
    </dgm:pt>
    <dgm:pt modelId="{D12CB2A7-C98C-400F-8178-0EED69575D37}">
      <dgm:prSet phldrT="[Text]" custT="1"/>
      <dgm:spPr/>
      <dgm:t>
        <a:bodyPr/>
        <a:lstStyle/>
        <a:p>
          <a:r>
            <a:rPr lang="fr" sz="3600" b="1" dirty="0"/>
            <a:t>Formats clés</a:t>
          </a:r>
        </a:p>
      </dgm:t>
    </dgm:pt>
    <dgm:pt modelId="{4D7A3DEC-053B-4034-A8C1-908594EFD8C3}" type="parTrans" cxnId="{1AA4C24C-C10C-47C9-81D4-987EFEC8DA39}">
      <dgm:prSet/>
      <dgm:spPr/>
      <dgm:t>
        <a:bodyPr/>
        <a:lstStyle/>
        <a:p>
          <a:endParaRPr lang="en-GB"/>
        </a:p>
      </dgm:t>
    </dgm:pt>
    <dgm:pt modelId="{3ADFF171-8465-4814-BA0D-F8792F3A6E9C}" type="sibTrans" cxnId="{1AA4C24C-C10C-47C9-81D4-987EFEC8DA39}">
      <dgm:prSet/>
      <dgm:spPr/>
      <dgm:t>
        <a:bodyPr/>
        <a:lstStyle/>
        <a:p>
          <a:endParaRPr lang="en-GB"/>
        </a:p>
      </dgm:t>
    </dgm:pt>
    <dgm:pt modelId="{A5F57DA6-8BBC-4B75-95B8-8E7469DACC5B}">
      <dgm:prSet phldrT="[Tex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lIns="123824" tIns="123824" rIns="123824" bIns="123824" anchor="t" anchorCtr="0"/>
        <a:lstStyle/>
        <a:p>
          <a:pPr>
            <a:buFont typeface="Symbol" panose="05050102010706020507" pitchFamily="18" charset="2"/>
            <a:buNone/>
          </a:pPr>
          <a:endParaRPr lang="en-GB" sz="1900" dirty="0"/>
        </a:p>
      </dgm:t>
    </dgm:pt>
    <dgm:pt modelId="{1C2F8CC0-79B4-448A-80D7-F626E48921DB}" type="parTrans" cxnId="{698271CE-5FAD-4623-BA07-CEA38E840AAE}">
      <dgm:prSet/>
      <dgm:spPr/>
      <dgm:t>
        <a:bodyPr/>
        <a:lstStyle/>
        <a:p>
          <a:endParaRPr lang="en-GB"/>
        </a:p>
      </dgm:t>
    </dgm:pt>
    <dgm:pt modelId="{70948429-F704-486D-8A1B-9217D3521701}" type="sibTrans" cxnId="{698271CE-5FAD-4623-BA07-CEA38E840AAE}">
      <dgm:prSet/>
      <dgm:spPr/>
      <dgm:t>
        <a:bodyPr/>
        <a:lstStyle/>
        <a:p>
          <a:endParaRPr lang="en-GB"/>
        </a:p>
      </dgm:t>
    </dgm:pt>
    <dgm:pt modelId="{3C688DDE-5FED-F84E-AFC8-020F6B27F9D7}">
      <dgm:prSet/>
      <dgm:spPr/>
      <dgm:t>
        <a:bodyPr/>
        <a:lstStyle/>
        <a:p>
          <a:pPr>
            <a:buFont typeface="Arial" panose="020B0604020202020204" pitchFamily="34" charset="0"/>
            <a:buNone/>
          </a:pPr>
          <a:r>
            <a:rPr lang="fr" dirty="0"/>
            <a:t>Accès limité aux espaces politiques</a:t>
          </a:r>
        </a:p>
      </dgm:t>
    </dgm:pt>
    <dgm:pt modelId="{95ACFD55-8AB2-EA4C-8C2E-DBC1D3634B92}" type="parTrans" cxnId="{865D373B-C254-1644-BE37-DB2C1FF5C2A8}">
      <dgm:prSet/>
      <dgm:spPr/>
      <dgm:t>
        <a:bodyPr/>
        <a:lstStyle/>
        <a:p>
          <a:endParaRPr lang="en-GB"/>
        </a:p>
      </dgm:t>
    </dgm:pt>
    <dgm:pt modelId="{DFD40964-F488-8C47-AFF4-EBCC31C73A19}" type="sibTrans" cxnId="{865D373B-C254-1644-BE37-DB2C1FF5C2A8}">
      <dgm:prSet/>
      <dgm:spPr/>
      <dgm:t>
        <a:bodyPr/>
        <a:lstStyle/>
        <a:p>
          <a:endParaRPr lang="en-GB"/>
        </a:p>
      </dgm:t>
    </dgm:pt>
    <dgm:pt modelId="{C82C6B0B-3355-C24D-9B51-DCB77B3670B3}">
      <dgm:prSet/>
      <dgm:spPr/>
      <dgm:t>
        <a:bodyPr/>
        <a:lstStyle/>
        <a:p>
          <a:pPr>
            <a:buFont typeface="Arial" panose="020B0604020202020204" pitchFamily="34" charset="0"/>
            <a:buNone/>
          </a:pPr>
          <a:r>
            <a:rPr lang="fr" dirty="0"/>
            <a:t>Un langage clair et accessible</a:t>
          </a:r>
        </a:p>
      </dgm:t>
    </dgm:pt>
    <dgm:pt modelId="{B8C64A02-CE86-174D-BA89-21836A76B138}" type="parTrans" cxnId="{8B977655-052D-C94E-981C-859334A8FEB7}">
      <dgm:prSet/>
      <dgm:spPr/>
      <dgm:t>
        <a:bodyPr/>
        <a:lstStyle/>
        <a:p>
          <a:endParaRPr lang="en-GB"/>
        </a:p>
      </dgm:t>
    </dgm:pt>
    <dgm:pt modelId="{2B0AC6B0-7710-1443-B3FE-35AD297E876B}" type="sibTrans" cxnId="{8B977655-052D-C94E-981C-859334A8FEB7}">
      <dgm:prSet/>
      <dgm:spPr/>
      <dgm:t>
        <a:bodyPr/>
        <a:lstStyle/>
        <a:p>
          <a:endParaRPr lang="en-GB"/>
        </a:p>
      </dgm:t>
    </dgm:pt>
    <dgm:pt modelId="{1840749A-2526-BE44-89AC-006317BFD027}">
      <dgm:prSet custT="1"/>
      <dgm:spPr/>
      <dgm:t>
        <a:bodyPr/>
        <a:lstStyle/>
        <a:p>
          <a:pPr>
            <a:buNone/>
          </a:pPr>
          <a:r>
            <a:rPr lang="fr" sz="2400" dirty="0"/>
            <a:t>Influence sur les décisions qui les concernent</a:t>
          </a:r>
        </a:p>
      </dgm:t>
    </dgm:pt>
    <dgm:pt modelId="{668DBEED-86D6-FB44-845C-48E39EA751F1}" type="parTrans" cxnId="{E0207A30-BE51-554A-978C-A6028A5D688A}">
      <dgm:prSet/>
      <dgm:spPr/>
      <dgm:t>
        <a:bodyPr/>
        <a:lstStyle/>
        <a:p>
          <a:endParaRPr lang="en-GB"/>
        </a:p>
      </dgm:t>
    </dgm:pt>
    <dgm:pt modelId="{DC3382BF-BDC7-9143-8435-69DB42B5DBAC}" type="sibTrans" cxnId="{E0207A30-BE51-554A-978C-A6028A5D688A}">
      <dgm:prSet/>
      <dgm:spPr/>
      <dgm:t>
        <a:bodyPr/>
        <a:lstStyle/>
        <a:p>
          <a:endParaRPr lang="en-GB"/>
        </a:p>
      </dgm:t>
    </dgm:pt>
    <dgm:pt modelId="{D98A6FC2-8005-6A41-B768-F891C6838E3D}">
      <dgm:prSet custT="1"/>
      <dgm:spPr/>
      <dgm:t>
        <a:bodyPr/>
        <a:lstStyle/>
        <a:p>
          <a:pPr>
            <a:buNone/>
          </a:pPr>
          <a:r>
            <a:rPr lang="fr" sz="2400" dirty="0"/>
            <a:t>Résultats concrets (et pas seulement une consultation)</a:t>
          </a:r>
        </a:p>
      </dgm:t>
    </dgm:pt>
    <dgm:pt modelId="{B0CE7A76-9B2E-214F-9D3A-2638FBC1D047}" type="parTrans" cxnId="{1D5720C8-6A91-DF47-802B-5761A27EF60D}">
      <dgm:prSet/>
      <dgm:spPr/>
      <dgm:t>
        <a:bodyPr/>
        <a:lstStyle/>
        <a:p>
          <a:endParaRPr lang="en-GB"/>
        </a:p>
      </dgm:t>
    </dgm:pt>
    <dgm:pt modelId="{4972F482-19DF-C54C-A603-2403E44B72A0}" type="sibTrans" cxnId="{1D5720C8-6A91-DF47-802B-5761A27EF60D}">
      <dgm:prSet/>
      <dgm:spPr/>
      <dgm:t>
        <a:bodyPr/>
        <a:lstStyle/>
        <a:p>
          <a:endParaRPr lang="en-GB"/>
        </a:p>
      </dgm:t>
    </dgm:pt>
    <dgm:pt modelId="{1414BEA3-A010-AD40-B6FC-06007965DB87}">
      <dgm:prSet custT="1"/>
      <dgm:spPr/>
      <dgm:t>
        <a:bodyPr/>
        <a:lstStyle/>
        <a:p>
          <a:pPr>
            <a:buNone/>
          </a:pPr>
          <a:r>
            <a:rPr lang="fr" sz="2400" dirty="0"/>
            <a:t>Connaissance approfondie du contexte local et vécu</a:t>
          </a:r>
        </a:p>
      </dgm:t>
    </dgm:pt>
    <dgm:pt modelId="{2468B4E1-6A38-134F-AA2B-09799E3658A1}" type="parTrans" cxnId="{4639C9C8-D622-6C4F-B145-2214B28A03E9}">
      <dgm:prSet/>
      <dgm:spPr/>
      <dgm:t>
        <a:bodyPr/>
        <a:lstStyle/>
        <a:p>
          <a:endParaRPr lang="en-GB"/>
        </a:p>
      </dgm:t>
    </dgm:pt>
    <dgm:pt modelId="{3B25187F-039D-6A4C-80ED-295B7A30D772}" type="sibTrans" cxnId="{4639C9C8-D622-6C4F-B145-2214B28A03E9}">
      <dgm:prSet/>
      <dgm:spPr/>
      <dgm:t>
        <a:bodyPr/>
        <a:lstStyle/>
        <a:p>
          <a:endParaRPr lang="en-GB"/>
        </a:p>
      </dgm:t>
    </dgm:pt>
    <dgm:pt modelId="{BF21B2F2-690C-B440-ABBA-AB34BF1F026B}">
      <dgm:prSet custT="1"/>
      <dgm:spPr/>
      <dgm:t>
        <a:bodyPr/>
        <a:lstStyle/>
        <a:p>
          <a:pPr>
            <a:buNone/>
          </a:pPr>
          <a:r>
            <a:rPr lang="fr" sz="2400" dirty="0"/>
            <a:t>Lien fort avec la biodiversité et les écosystèmes</a:t>
          </a:r>
        </a:p>
      </dgm:t>
    </dgm:pt>
    <dgm:pt modelId="{CA990AC1-C68A-DB44-88CC-5258F80FAE0E}" type="parTrans" cxnId="{5795B2F6-73C8-7D45-B3B5-6DD89737F4D0}">
      <dgm:prSet/>
      <dgm:spPr/>
      <dgm:t>
        <a:bodyPr/>
        <a:lstStyle/>
        <a:p>
          <a:endParaRPr lang="en-GB"/>
        </a:p>
      </dgm:t>
    </dgm:pt>
    <dgm:pt modelId="{16F6A339-7A5C-CC4C-85F2-10F95BF9FA90}" type="sibTrans" cxnId="{5795B2F6-73C8-7D45-B3B5-6DD89737F4D0}">
      <dgm:prSet/>
      <dgm:spPr/>
      <dgm:t>
        <a:bodyPr/>
        <a:lstStyle/>
        <a:p>
          <a:endParaRPr lang="en-GB"/>
        </a:p>
      </dgm:t>
    </dgm:pt>
    <dgm:pt modelId="{48951E73-D7E0-5143-88DA-1EC4DE07B2DF}">
      <dgm:prSet custT="1"/>
      <dgm:spPr/>
      <dgm:t>
        <a:bodyPr/>
        <a:lstStyle/>
        <a:p>
          <a:pPr>
            <a:buNone/>
          </a:pPr>
          <a:r>
            <a:rPr lang="fr" sz="2400" dirty="0"/>
            <a:t>Expérience en matière de solutions communautaires</a:t>
          </a:r>
        </a:p>
      </dgm:t>
    </dgm:pt>
    <dgm:pt modelId="{2F25B085-2DF0-F040-AF7E-F09EE5416BF8}" type="parTrans" cxnId="{20FC4A8B-C28B-0D4E-BAA6-BB11219DAEDD}">
      <dgm:prSet/>
      <dgm:spPr/>
      <dgm:t>
        <a:bodyPr/>
        <a:lstStyle/>
        <a:p>
          <a:endParaRPr lang="en-GB"/>
        </a:p>
      </dgm:t>
    </dgm:pt>
    <dgm:pt modelId="{9DC68D21-EB8F-764D-A401-47D1670490A3}" type="sibTrans" cxnId="{20FC4A8B-C28B-0D4E-BAA6-BB11219DAEDD}">
      <dgm:prSet/>
      <dgm:spPr/>
      <dgm:t>
        <a:bodyPr/>
        <a:lstStyle/>
        <a:p>
          <a:endParaRPr lang="en-GB"/>
        </a:p>
      </dgm:t>
    </dgm:pt>
    <dgm:pt modelId="{868E7BD2-75E9-DA4F-842A-DD93BA70C356}">
      <dgm:prSet custT="1"/>
      <dgm:spPr/>
      <dgm:t>
        <a:bodyPr/>
        <a:lstStyle/>
        <a:p>
          <a:pPr>
            <a:buNone/>
          </a:pPr>
          <a:r>
            <a:rPr lang="fr" sz="2400" dirty="0"/>
            <a:t>Des voix de confiance dans les contextes locaux</a:t>
          </a:r>
        </a:p>
      </dgm:t>
    </dgm:pt>
    <dgm:pt modelId="{9D12DE68-AFEA-AE4D-BFC4-EB9694A17A13}" type="parTrans" cxnId="{A68CD15C-9C22-8C4B-9CB3-AD51D453201B}">
      <dgm:prSet/>
      <dgm:spPr/>
      <dgm:t>
        <a:bodyPr/>
        <a:lstStyle/>
        <a:p>
          <a:endParaRPr lang="en-GB"/>
        </a:p>
      </dgm:t>
    </dgm:pt>
    <dgm:pt modelId="{7BFA5F7A-7127-1A46-9753-F4F191361848}" type="sibTrans" cxnId="{A68CD15C-9C22-8C4B-9CB3-AD51D453201B}">
      <dgm:prSet/>
      <dgm:spPr/>
      <dgm:t>
        <a:bodyPr/>
        <a:lstStyle/>
        <a:p>
          <a:endParaRPr lang="en-GB"/>
        </a:p>
      </dgm:t>
    </dgm:pt>
    <dgm:pt modelId="{D367D436-5789-D741-8D31-156690958813}">
      <dgm:prSet/>
      <dgm:spPr/>
      <dgm:t>
        <a:bodyPr/>
        <a:lstStyle/>
        <a:p>
          <a:pPr>
            <a:buNone/>
          </a:pPr>
          <a:r>
            <a:rPr lang="fr"/>
            <a:t>Temps et ressources limités</a:t>
          </a:r>
        </a:p>
      </dgm:t>
    </dgm:pt>
    <dgm:pt modelId="{4E9E2BCF-BC3D-4441-A3A7-A5DF9F74D85D}" type="parTrans" cxnId="{0D0003A3-DF3E-8840-9C80-A50F0BA52991}">
      <dgm:prSet/>
      <dgm:spPr/>
      <dgm:t>
        <a:bodyPr/>
        <a:lstStyle/>
        <a:p>
          <a:endParaRPr lang="en-GB"/>
        </a:p>
      </dgm:t>
    </dgm:pt>
    <dgm:pt modelId="{3CE256E1-B4C6-6740-8DD1-EEEDE3CFC4D1}" type="sibTrans" cxnId="{0D0003A3-DF3E-8840-9C80-A50F0BA52991}">
      <dgm:prSet/>
      <dgm:spPr/>
      <dgm:t>
        <a:bodyPr/>
        <a:lstStyle/>
        <a:p>
          <a:endParaRPr lang="en-GB"/>
        </a:p>
      </dgm:t>
    </dgm:pt>
    <dgm:pt modelId="{8A284015-3C23-E64A-981F-E75DE44F8B96}">
      <dgm:prSet/>
      <dgm:spPr/>
      <dgm:t>
        <a:bodyPr/>
        <a:lstStyle/>
        <a:p>
          <a:pPr>
            <a:buNone/>
          </a:pPr>
          <a:r>
            <a:rPr lang="fr"/>
            <a:t>Le langage technique peut constituer un obstacle.</a:t>
          </a:r>
        </a:p>
      </dgm:t>
    </dgm:pt>
    <dgm:pt modelId="{9B517DF3-BABC-704B-B0D6-0196DEBDF5A3}" type="parTrans" cxnId="{CFBEA7B3-824C-DE4E-87D0-27206F4799EC}">
      <dgm:prSet/>
      <dgm:spPr/>
      <dgm:t>
        <a:bodyPr/>
        <a:lstStyle/>
        <a:p>
          <a:endParaRPr lang="en-GB"/>
        </a:p>
      </dgm:t>
    </dgm:pt>
    <dgm:pt modelId="{4881EE88-9E50-E846-9413-FF4F9AB05375}" type="sibTrans" cxnId="{CFBEA7B3-824C-DE4E-87D0-27206F4799EC}">
      <dgm:prSet/>
      <dgm:spPr/>
      <dgm:t>
        <a:bodyPr/>
        <a:lstStyle/>
        <a:p>
          <a:endParaRPr lang="en-GB"/>
        </a:p>
      </dgm:t>
    </dgm:pt>
    <dgm:pt modelId="{73224EFB-0288-1B4B-B03C-23BC878FFE16}">
      <dgm:prSet/>
      <dgm:spPr/>
      <dgm:t>
        <a:bodyPr/>
        <a:lstStyle/>
        <a:p>
          <a:pPr>
            <a:buNone/>
          </a:pPr>
          <a:r>
            <a:rPr lang="fr" dirty="0"/>
            <a:t>Risque d'être consulté sans pouvoir influencer</a:t>
          </a:r>
        </a:p>
      </dgm:t>
    </dgm:pt>
    <dgm:pt modelId="{DBBBB36F-06BF-1440-B258-8448E78ECBFF}" type="parTrans" cxnId="{9FB1FEFD-7184-674F-A7D9-EDA5031C9A03}">
      <dgm:prSet/>
      <dgm:spPr/>
      <dgm:t>
        <a:bodyPr/>
        <a:lstStyle/>
        <a:p>
          <a:endParaRPr lang="en-GB"/>
        </a:p>
      </dgm:t>
    </dgm:pt>
    <dgm:pt modelId="{9D325417-E11C-DA4C-AD54-ACF0911971EB}" type="sibTrans" cxnId="{9FB1FEFD-7184-674F-A7D9-EDA5031C9A03}">
      <dgm:prSet/>
      <dgm:spPr/>
      <dgm:t>
        <a:bodyPr/>
        <a:lstStyle/>
        <a:p>
          <a:endParaRPr lang="en-GB"/>
        </a:p>
      </dgm:t>
    </dgm:pt>
    <dgm:pt modelId="{5A26AC6A-4C58-7243-8BE5-398D2C008582}">
      <dgm:prSet/>
      <dgm:spPr/>
      <dgm:t>
        <a:bodyPr/>
        <a:lstStyle/>
        <a:p>
          <a:pPr>
            <a:buNone/>
          </a:pPr>
          <a:r>
            <a:rPr lang="fr" dirty="0"/>
            <a:t>Représentation de leurs voix (citations, histoires)</a:t>
          </a:r>
        </a:p>
      </dgm:t>
    </dgm:pt>
    <dgm:pt modelId="{797FEB7C-D2B6-8547-83A8-8A1A12589D6B}" type="parTrans" cxnId="{C0A20B2F-EA8C-9E40-B83F-D14158B401FE}">
      <dgm:prSet/>
      <dgm:spPr/>
      <dgm:t>
        <a:bodyPr/>
        <a:lstStyle/>
        <a:p>
          <a:endParaRPr lang="en-GB"/>
        </a:p>
      </dgm:t>
    </dgm:pt>
    <dgm:pt modelId="{5632BD54-3DFD-E74D-AC41-446C6B5D9182}" type="sibTrans" cxnId="{C0A20B2F-EA8C-9E40-B83F-D14158B401FE}">
      <dgm:prSet/>
      <dgm:spPr/>
      <dgm:t>
        <a:bodyPr/>
        <a:lstStyle/>
        <a:p>
          <a:endParaRPr lang="en-GB"/>
        </a:p>
      </dgm:t>
    </dgm:pt>
    <dgm:pt modelId="{86446BC2-8BD0-F54F-93A1-338FC1B8C68F}">
      <dgm:prSet/>
      <dgm:spPr/>
      <dgm:t>
        <a:bodyPr/>
        <a:lstStyle/>
        <a:p>
          <a:pPr>
            <a:buNone/>
          </a:pPr>
          <a:r>
            <a:rPr lang="fr" dirty="0"/>
            <a:t>Reconnaissance et visibilité</a:t>
          </a:r>
        </a:p>
      </dgm:t>
    </dgm:pt>
    <dgm:pt modelId="{1783DDD5-B661-DA49-8046-2ED353073CEA}" type="parTrans" cxnId="{84A39333-D5D6-C743-BEEC-3A0C70FF6119}">
      <dgm:prSet/>
      <dgm:spPr/>
      <dgm:t>
        <a:bodyPr/>
        <a:lstStyle/>
        <a:p>
          <a:endParaRPr lang="en-GB"/>
        </a:p>
      </dgm:t>
    </dgm:pt>
    <dgm:pt modelId="{A311FC52-C4AE-7C46-BFD7-8F4D7421E64C}" type="sibTrans" cxnId="{84A39333-D5D6-C743-BEEC-3A0C70FF6119}">
      <dgm:prSet/>
      <dgm:spPr/>
      <dgm:t>
        <a:bodyPr/>
        <a:lstStyle/>
        <a:p>
          <a:endParaRPr lang="en-GB"/>
        </a:p>
      </dgm:t>
    </dgm:pt>
    <dgm:pt modelId="{176A344C-9CAB-D947-A52E-16B977B3795F}">
      <dgm:prSet/>
      <dgm:spPr/>
      <dgm:t>
        <a:bodyPr/>
        <a:lstStyle/>
        <a:p>
          <a:pPr>
            <a:buNone/>
          </a:pPr>
          <a:r>
            <a:rPr lang="fr" dirty="0"/>
            <a:t>Résultats pratiques et pertinents – boîtes à outils, affiches</a:t>
          </a:r>
        </a:p>
      </dgm:t>
    </dgm:pt>
    <dgm:pt modelId="{B4919EBB-A8BA-854B-8AEE-7F0BEDE81EE7}" type="parTrans" cxnId="{470249AB-6923-D747-9F79-5689AF3AEB89}">
      <dgm:prSet/>
      <dgm:spPr/>
      <dgm:t>
        <a:bodyPr/>
        <a:lstStyle/>
        <a:p>
          <a:endParaRPr lang="en-GB"/>
        </a:p>
      </dgm:t>
    </dgm:pt>
    <dgm:pt modelId="{EEA06ED7-90BA-E04C-8491-66CE08EA99B4}" type="sibTrans" cxnId="{470249AB-6923-D747-9F79-5689AF3AEB89}">
      <dgm:prSet/>
      <dgm:spPr/>
      <dgm:t>
        <a:bodyPr/>
        <a:lstStyle/>
        <a:p>
          <a:endParaRPr lang="en-GB"/>
        </a:p>
      </dgm:t>
    </dgm:pt>
    <dgm:pt modelId="{92F589FA-5429-49BD-B6CE-2B8B66391489}" type="pres">
      <dgm:prSet presAssocID="{BABDDBA7-4E1E-4776-BACA-CF2CA0F800ED}" presName="Name0" presStyleCnt="0">
        <dgm:presLayoutVars>
          <dgm:dir/>
          <dgm:animLvl val="lvl"/>
          <dgm:resizeHandles val="exact"/>
        </dgm:presLayoutVars>
      </dgm:prSet>
      <dgm:spPr/>
    </dgm:pt>
    <dgm:pt modelId="{30111A10-E937-4A24-9960-9458E105B585}" type="pres">
      <dgm:prSet presAssocID="{BABDDBA7-4E1E-4776-BACA-CF2CA0F800ED}" presName="tSp" presStyleCnt="0"/>
      <dgm:spPr/>
    </dgm:pt>
    <dgm:pt modelId="{BFC0F5E9-C404-4889-9D03-1083A686FC5D}" type="pres">
      <dgm:prSet presAssocID="{BABDDBA7-4E1E-4776-BACA-CF2CA0F800ED}" presName="bSp" presStyleCnt="0"/>
      <dgm:spPr/>
    </dgm:pt>
    <dgm:pt modelId="{1794ADA5-09E5-4B2A-9EC4-411880956039}" type="pres">
      <dgm:prSet presAssocID="{BABDDBA7-4E1E-4776-BACA-CF2CA0F800ED}" presName="process" presStyleCnt="0"/>
      <dgm:spPr/>
    </dgm:pt>
    <dgm:pt modelId="{E67A0A59-F4F3-4518-B184-9D9DE34EC966}" type="pres">
      <dgm:prSet presAssocID="{9A6520A2-DA56-4281-A4A6-F6272F03AA4F}" presName="composite1" presStyleCnt="0"/>
      <dgm:spPr/>
    </dgm:pt>
    <dgm:pt modelId="{A853D1B2-72E7-482A-87E2-524A5EE8726B}" type="pres">
      <dgm:prSet presAssocID="{9A6520A2-DA56-4281-A4A6-F6272F03AA4F}" presName="dummyNode1" presStyleLbl="node1" presStyleIdx="0" presStyleCnt="3"/>
      <dgm:spPr/>
    </dgm:pt>
    <dgm:pt modelId="{A4937ED4-083C-47E1-8F4C-A1891472BCEB}" type="pres">
      <dgm:prSet presAssocID="{9A6520A2-DA56-4281-A4A6-F6272F03AA4F}" presName="childNode1" presStyleLbl="bgAcc1" presStyleIdx="0" presStyleCnt="3" custScaleY="121103" custLinFactNeighborX="6877" custLinFactNeighborY="-5592">
        <dgm:presLayoutVars>
          <dgm:bulletEnabled val="1"/>
        </dgm:presLayoutVars>
      </dgm:prSet>
      <dgm:spPr/>
    </dgm:pt>
    <dgm:pt modelId="{5B43EB78-5089-4A4C-92D9-B94D5DCD8F25}" type="pres">
      <dgm:prSet presAssocID="{9A6520A2-DA56-4281-A4A6-F6272F03AA4F}" presName="childNode1tx" presStyleLbl="bgAcc1" presStyleIdx="0" presStyleCnt="3">
        <dgm:presLayoutVars>
          <dgm:bulletEnabled val="1"/>
        </dgm:presLayoutVars>
      </dgm:prSet>
      <dgm:spPr/>
    </dgm:pt>
    <dgm:pt modelId="{1287C6A3-615B-4228-B8AA-F343D0BFBCF6}" type="pres">
      <dgm:prSet presAssocID="{9A6520A2-DA56-4281-A4A6-F6272F03AA4F}" presName="parentNode1" presStyleLbl="node1" presStyleIdx="0" presStyleCnt="3" custLinFactNeighborX="8798" custLinFactNeighborY="59137">
        <dgm:presLayoutVars>
          <dgm:chMax val="1"/>
          <dgm:bulletEnabled val="1"/>
        </dgm:presLayoutVars>
      </dgm:prSet>
      <dgm:spPr/>
    </dgm:pt>
    <dgm:pt modelId="{41FBDA5F-97E4-46AB-9F65-93A606756D77}" type="pres">
      <dgm:prSet presAssocID="{9A6520A2-DA56-4281-A4A6-F6272F03AA4F}" presName="connSite1" presStyleCnt="0"/>
      <dgm:spPr/>
    </dgm:pt>
    <dgm:pt modelId="{B3C976E3-3894-44CC-B22A-E4FC4F3F614D}" type="pres">
      <dgm:prSet presAssocID="{47B9E2DB-2155-47FB-ACC0-D5A56475900E}" presName="Name9" presStyleLbl="sibTrans2D1" presStyleIdx="0" presStyleCnt="2" custScaleX="122713" custLinFactNeighborY="-3760"/>
      <dgm:spPr/>
    </dgm:pt>
    <dgm:pt modelId="{2E1BFAC1-F1C2-4587-93EE-4DC8F94D2D9D}" type="pres">
      <dgm:prSet presAssocID="{024161FD-BB48-48A4-9D8B-73778AF86724}" presName="composite2" presStyleCnt="0"/>
      <dgm:spPr/>
    </dgm:pt>
    <dgm:pt modelId="{EE209094-8C0F-4DB5-A164-5156F1998AC2}" type="pres">
      <dgm:prSet presAssocID="{024161FD-BB48-48A4-9D8B-73778AF86724}" presName="dummyNode2" presStyleLbl="node1" presStyleIdx="0" presStyleCnt="3"/>
      <dgm:spPr/>
    </dgm:pt>
    <dgm:pt modelId="{6443C109-6449-4267-B2B5-1DFBB77D93DA}" type="pres">
      <dgm:prSet presAssocID="{024161FD-BB48-48A4-9D8B-73778AF86724}" presName="childNode2" presStyleLbl="bgAcc1" presStyleIdx="1" presStyleCnt="3" custScaleX="114909" custScaleY="152589" custLinFactNeighborX="-2581" custLinFactNeighborY="17930">
        <dgm:presLayoutVars>
          <dgm:bulletEnabled val="1"/>
        </dgm:presLayoutVars>
      </dgm:prSet>
      <dgm:spPr/>
    </dgm:pt>
    <dgm:pt modelId="{0E8ED242-6C41-4679-8452-3157DB5334EB}" type="pres">
      <dgm:prSet presAssocID="{024161FD-BB48-48A4-9D8B-73778AF86724}" presName="childNode2tx" presStyleLbl="bgAcc1" presStyleIdx="1" presStyleCnt="3">
        <dgm:presLayoutVars>
          <dgm:bulletEnabled val="1"/>
        </dgm:presLayoutVars>
      </dgm:prSet>
      <dgm:spPr/>
    </dgm:pt>
    <dgm:pt modelId="{270353C0-0735-41E1-9BD9-F7D89DFABE31}" type="pres">
      <dgm:prSet presAssocID="{024161FD-BB48-48A4-9D8B-73778AF86724}" presName="parentNode2" presStyleLbl="node1" presStyleIdx="1" presStyleCnt="3" custLinFactNeighborX="-29478" custLinFactNeighborY="-21637">
        <dgm:presLayoutVars>
          <dgm:chMax val="0"/>
          <dgm:bulletEnabled val="1"/>
        </dgm:presLayoutVars>
      </dgm:prSet>
      <dgm:spPr/>
    </dgm:pt>
    <dgm:pt modelId="{74097F7C-A4C9-40C1-999A-C33842D3E4D0}" type="pres">
      <dgm:prSet presAssocID="{024161FD-BB48-48A4-9D8B-73778AF86724}" presName="connSite2" presStyleCnt="0"/>
      <dgm:spPr/>
    </dgm:pt>
    <dgm:pt modelId="{48483E41-5F28-4948-8112-287B79141353}" type="pres">
      <dgm:prSet presAssocID="{1D1150FD-10ED-4F6E-844E-BB42018A2F46}" presName="Name18" presStyleLbl="sibTrans2D1" presStyleIdx="1" presStyleCnt="2" custLinFactNeighborX="11046" custLinFactNeighborY="9761"/>
      <dgm:spPr/>
    </dgm:pt>
    <dgm:pt modelId="{F238BF8B-8912-4C37-8D38-DC712549C47A}" type="pres">
      <dgm:prSet presAssocID="{D12CB2A7-C98C-400F-8178-0EED69575D37}" presName="composite1" presStyleCnt="0"/>
      <dgm:spPr/>
    </dgm:pt>
    <dgm:pt modelId="{88282014-83AA-4ABA-B2DD-1456811D9822}" type="pres">
      <dgm:prSet presAssocID="{D12CB2A7-C98C-400F-8178-0EED69575D37}" presName="dummyNode1" presStyleLbl="node1" presStyleIdx="1" presStyleCnt="3"/>
      <dgm:spPr/>
    </dgm:pt>
    <dgm:pt modelId="{A3057590-52B7-4663-B18B-C0351077CF2B}" type="pres">
      <dgm:prSet presAssocID="{D12CB2A7-C98C-400F-8178-0EED69575D37}" presName="childNode1" presStyleLbl="bgAcc1" presStyleIdx="2" presStyleCnt="3" custScaleX="114909" custScaleY="155011" custLinFactNeighborX="-3636" custLinFactNeighborY="25734">
        <dgm:presLayoutVars>
          <dgm:bulletEnabled val="1"/>
        </dgm:presLayoutVars>
      </dgm:prSet>
      <dgm:spPr/>
    </dgm:pt>
    <dgm:pt modelId="{2522AC1E-5402-4F96-9DEC-2073473F2D6C}" type="pres">
      <dgm:prSet presAssocID="{D12CB2A7-C98C-400F-8178-0EED69575D37}" presName="childNode1tx" presStyleLbl="bgAcc1" presStyleIdx="2" presStyleCnt="3">
        <dgm:presLayoutVars>
          <dgm:bulletEnabled val="1"/>
        </dgm:presLayoutVars>
      </dgm:prSet>
      <dgm:spPr/>
    </dgm:pt>
    <dgm:pt modelId="{43D6E98C-31DA-4068-8D35-351BEB61B853}" type="pres">
      <dgm:prSet presAssocID="{D12CB2A7-C98C-400F-8178-0EED69575D37}" presName="parentNode1" presStyleLbl="node1" presStyleIdx="2" presStyleCnt="3" custLinFactY="-100000" custLinFactNeighborX="-48668" custLinFactNeighborY="-167297">
        <dgm:presLayoutVars>
          <dgm:chMax val="1"/>
          <dgm:bulletEnabled val="1"/>
        </dgm:presLayoutVars>
      </dgm:prSet>
      <dgm:spPr/>
    </dgm:pt>
    <dgm:pt modelId="{9E6CEAEC-BFC5-4EB5-A29F-E6CA0355DF10}" type="pres">
      <dgm:prSet presAssocID="{D12CB2A7-C98C-400F-8178-0EED69575D37}" presName="connSite1" presStyleCnt="0"/>
      <dgm:spPr/>
    </dgm:pt>
  </dgm:ptLst>
  <dgm:cxnLst>
    <dgm:cxn modelId="{3746B50F-F392-4F43-BB19-1D88668D9CFD}" type="presOf" srcId="{86446BC2-8BD0-F54F-93A1-338FC1B8C68F}" destId="{A3057590-52B7-4663-B18B-C0351077CF2B}" srcOrd="0" destOrd="3" presId="urn:microsoft.com/office/officeart/2005/8/layout/hProcess4"/>
    <dgm:cxn modelId="{3F61501E-3000-2D46-9EA5-3B734D8BB058}" type="presOf" srcId="{1414BEA3-A010-AD40-B6FC-06007965DB87}" destId="{5B43EB78-5089-4A4C-92D9-B94D5DCD8F25}" srcOrd="1" destOrd="3" presId="urn:microsoft.com/office/officeart/2005/8/layout/hProcess4"/>
    <dgm:cxn modelId="{BF10E528-E04D-4574-8463-878720D79D89}" srcId="{BABDDBA7-4E1E-4776-BACA-CF2CA0F800ED}" destId="{9A6520A2-DA56-4281-A4A6-F6272F03AA4F}" srcOrd="0" destOrd="0" parTransId="{6DAF84A4-CA38-4860-9125-3EBA901598C4}" sibTransId="{47B9E2DB-2155-47FB-ACC0-D5A56475900E}"/>
    <dgm:cxn modelId="{91A5C72C-A104-4A36-A693-5F193D2B49FA}" type="presOf" srcId="{4571C5F3-6FA9-407D-8EF7-DB45F39A5B8A}" destId="{0E8ED242-6C41-4679-8452-3157DB5334EB}" srcOrd="1" destOrd="0" presId="urn:microsoft.com/office/officeart/2005/8/layout/hProcess4"/>
    <dgm:cxn modelId="{C0A20B2F-EA8C-9E40-B83F-D14158B401FE}" srcId="{D12CB2A7-C98C-400F-8178-0EED69575D37}" destId="{5A26AC6A-4C58-7243-8BE5-398D2C008582}" srcOrd="2" destOrd="0" parTransId="{797FEB7C-D2B6-8547-83A8-8A1A12589D6B}" sibTransId="{5632BD54-3DFD-E74D-AC41-446C6B5D9182}"/>
    <dgm:cxn modelId="{A5B9FE2F-0E19-FC4A-8CC2-5142483758CF}" type="presOf" srcId="{868E7BD2-75E9-DA4F-842A-DD93BA70C356}" destId="{A4937ED4-083C-47E1-8F4C-A1891472BCEB}" srcOrd="0" destOrd="6" presId="urn:microsoft.com/office/officeart/2005/8/layout/hProcess4"/>
    <dgm:cxn modelId="{E0207A30-BE51-554A-978C-A6028A5D688A}" srcId="{9A6520A2-DA56-4281-A4A6-F6272F03AA4F}" destId="{1840749A-2526-BE44-89AC-006317BFD027}" srcOrd="1" destOrd="0" parTransId="{668DBEED-86D6-FB44-845C-48E39EA751F1}" sibTransId="{DC3382BF-BDC7-9143-8435-69DB42B5DBAC}"/>
    <dgm:cxn modelId="{84A39333-D5D6-C743-BEEC-3A0C70FF6119}" srcId="{D12CB2A7-C98C-400F-8178-0EED69575D37}" destId="{86446BC2-8BD0-F54F-93A1-338FC1B8C68F}" srcOrd="3" destOrd="0" parTransId="{1783DDD5-B661-DA49-8046-2ED353073CEA}" sibTransId="{A311FC52-C4AE-7C46-BFD7-8F4D7421E64C}"/>
    <dgm:cxn modelId="{865D373B-C254-1644-BE37-DB2C1FF5C2A8}" srcId="{024161FD-BB48-48A4-9D8B-73778AF86724}" destId="{3C688DDE-5FED-F84E-AFC8-020F6B27F9D7}" srcOrd="1" destOrd="0" parTransId="{95ACFD55-8AB2-EA4C-8C2E-DBC1D3634B92}" sibTransId="{DFD40964-F488-8C47-AFF4-EBCC31C73A19}"/>
    <dgm:cxn modelId="{3317F85B-23AA-2442-BD0F-32DA1CADEA82}" type="presOf" srcId="{5A26AC6A-4C58-7243-8BE5-398D2C008582}" destId="{A3057590-52B7-4663-B18B-C0351077CF2B}" srcOrd="0" destOrd="2" presId="urn:microsoft.com/office/officeart/2005/8/layout/hProcess4"/>
    <dgm:cxn modelId="{A653335C-C2D4-C84D-ACCF-25E463C7FE70}" type="presOf" srcId="{D367D436-5789-D741-8D31-156690958813}" destId="{6443C109-6449-4267-B2B5-1DFBB77D93DA}" srcOrd="0" destOrd="2" presId="urn:microsoft.com/office/officeart/2005/8/layout/hProcess4"/>
    <dgm:cxn modelId="{A68CD15C-9C22-8C4B-9CB3-AD51D453201B}" srcId="{9A6520A2-DA56-4281-A4A6-F6272F03AA4F}" destId="{868E7BD2-75E9-DA4F-842A-DD93BA70C356}" srcOrd="6" destOrd="0" parTransId="{9D12DE68-AFEA-AE4D-BFC4-EB9694A17A13}" sibTransId="{7BFA5F7A-7127-1A46-9753-F4F191361848}"/>
    <dgm:cxn modelId="{FF95D65F-127A-B14A-8C0A-5FEC08E51644}" type="presOf" srcId="{1840749A-2526-BE44-89AC-006317BFD027}" destId="{5B43EB78-5089-4A4C-92D9-B94D5DCD8F25}" srcOrd="1" destOrd="1" presId="urn:microsoft.com/office/officeart/2005/8/layout/hProcess4"/>
    <dgm:cxn modelId="{F4AC9C60-B442-3E4F-B628-EC1B56220581}" type="presOf" srcId="{8A284015-3C23-E64A-981F-E75DE44F8B96}" destId="{6443C109-6449-4267-B2B5-1DFBB77D93DA}" srcOrd="0" destOrd="3" presId="urn:microsoft.com/office/officeart/2005/8/layout/hProcess4"/>
    <dgm:cxn modelId="{2DB49367-8C05-944B-8208-A998F2C152ED}" type="presOf" srcId="{3C688DDE-5FED-F84E-AFC8-020F6B27F9D7}" destId="{6443C109-6449-4267-B2B5-1DFBB77D93DA}" srcOrd="0" destOrd="1" presId="urn:microsoft.com/office/officeart/2005/8/layout/hProcess4"/>
    <dgm:cxn modelId="{B79CE147-93CB-9F4F-9823-D8A5CCBB801C}" type="presOf" srcId="{D367D436-5789-D741-8D31-156690958813}" destId="{0E8ED242-6C41-4679-8452-3157DB5334EB}" srcOrd="1" destOrd="2" presId="urn:microsoft.com/office/officeart/2005/8/layout/hProcess4"/>
    <dgm:cxn modelId="{41A29448-D067-8841-AB8F-79DA3B8207F5}" type="presOf" srcId="{176A344C-9CAB-D947-A52E-16B977B3795F}" destId="{A3057590-52B7-4663-B18B-C0351077CF2B}" srcOrd="0" destOrd="4" presId="urn:microsoft.com/office/officeart/2005/8/layout/hProcess4"/>
    <dgm:cxn modelId="{34AB8A6A-F516-4DAC-9207-49B890E1EC36}" type="presOf" srcId="{47B9E2DB-2155-47FB-ACC0-D5A56475900E}" destId="{B3C976E3-3894-44CC-B22A-E4FC4F3F614D}" srcOrd="0" destOrd="0" presId="urn:microsoft.com/office/officeart/2005/8/layout/hProcess4"/>
    <dgm:cxn modelId="{9CC9AC4C-9508-473E-A8B9-330AAEEDD1EF}" type="presOf" srcId="{A5F57DA6-8BBC-4B75-95B8-8E7469DACC5B}" destId="{A3057590-52B7-4663-B18B-C0351077CF2B}" srcOrd="0" destOrd="0" presId="urn:microsoft.com/office/officeart/2005/8/layout/hProcess4"/>
    <dgm:cxn modelId="{1AA4C24C-C10C-47C9-81D4-987EFEC8DA39}" srcId="{BABDDBA7-4E1E-4776-BACA-CF2CA0F800ED}" destId="{D12CB2A7-C98C-400F-8178-0EED69575D37}" srcOrd="2" destOrd="0" parTransId="{4D7A3DEC-053B-4034-A8C1-908594EFD8C3}" sibTransId="{3ADFF171-8465-4814-BA0D-F8792F3A6E9C}"/>
    <dgm:cxn modelId="{CC04384D-441C-0147-9E1D-D5E18D88B7E9}" type="presOf" srcId="{48951E73-D7E0-5143-88DA-1EC4DE07B2DF}" destId="{A4937ED4-083C-47E1-8F4C-A1891472BCEB}" srcOrd="0" destOrd="5" presId="urn:microsoft.com/office/officeart/2005/8/layout/hProcess4"/>
    <dgm:cxn modelId="{65DCDE52-9311-F941-B740-A1725C81FA09}" type="presOf" srcId="{868E7BD2-75E9-DA4F-842A-DD93BA70C356}" destId="{5B43EB78-5089-4A4C-92D9-B94D5DCD8F25}" srcOrd="1" destOrd="6" presId="urn:microsoft.com/office/officeart/2005/8/layout/hProcess4"/>
    <dgm:cxn modelId="{D071F852-E5EF-1A4E-B325-6FC747D1557D}" type="presOf" srcId="{8A284015-3C23-E64A-981F-E75DE44F8B96}" destId="{0E8ED242-6C41-4679-8452-3157DB5334EB}" srcOrd="1" destOrd="3" presId="urn:microsoft.com/office/officeart/2005/8/layout/hProcess4"/>
    <dgm:cxn modelId="{FE210A53-BEB3-5849-83F3-09599F46A3C0}" type="presOf" srcId="{1840749A-2526-BE44-89AC-006317BFD027}" destId="{A4937ED4-083C-47E1-8F4C-A1891472BCEB}" srcOrd="0" destOrd="1" presId="urn:microsoft.com/office/officeart/2005/8/layout/hProcess4"/>
    <dgm:cxn modelId="{E684AB54-6AE6-4EB7-B3E5-D94B9D554F7F}" type="presOf" srcId="{9A6520A2-DA56-4281-A4A6-F6272F03AA4F}" destId="{1287C6A3-615B-4228-B8AA-F343D0BFBCF6}" srcOrd="0" destOrd="0" presId="urn:microsoft.com/office/officeart/2005/8/layout/hProcess4"/>
    <dgm:cxn modelId="{8B977655-052D-C94E-981C-859334A8FEB7}" srcId="{D12CB2A7-C98C-400F-8178-0EED69575D37}" destId="{C82C6B0B-3355-C24D-9B51-DCB77B3670B3}" srcOrd="1" destOrd="0" parTransId="{B8C64A02-CE86-174D-BA89-21836A76B138}" sibTransId="{2B0AC6B0-7710-1443-B3FE-35AD297E876B}"/>
    <dgm:cxn modelId="{4CDD9556-8919-CD4F-81CA-3E8AC84E875E}" type="presOf" srcId="{3C688DDE-5FED-F84E-AFC8-020F6B27F9D7}" destId="{0E8ED242-6C41-4679-8452-3157DB5334EB}" srcOrd="1" destOrd="1" presId="urn:microsoft.com/office/officeart/2005/8/layout/hProcess4"/>
    <dgm:cxn modelId="{A0ACED83-C565-49D0-B095-67B79C3D163D}" type="presOf" srcId="{1D1150FD-10ED-4F6E-844E-BB42018A2F46}" destId="{48483E41-5F28-4948-8112-287B79141353}" srcOrd="0" destOrd="0" presId="urn:microsoft.com/office/officeart/2005/8/layout/hProcess4"/>
    <dgm:cxn modelId="{597A6F84-ADD1-4B44-9A42-DDB5C653BB0B}" type="presOf" srcId="{BABDDBA7-4E1E-4776-BACA-CF2CA0F800ED}" destId="{92F589FA-5429-49BD-B6CE-2B8B66391489}" srcOrd="0" destOrd="0" presId="urn:microsoft.com/office/officeart/2005/8/layout/hProcess4"/>
    <dgm:cxn modelId="{B9161F88-B2FC-40B9-AD37-ACA05F706D76}" srcId="{9A6520A2-DA56-4281-A4A6-F6272F03AA4F}" destId="{2E8F5D93-61D2-44AF-B1A8-97E113208FEE}" srcOrd="0" destOrd="0" parTransId="{29011746-9764-414F-8C5B-9048ED43A569}" sibTransId="{F0ADDE86-D295-4439-8CF5-B276EEBA63D0}"/>
    <dgm:cxn modelId="{20FC4A8B-C28B-0D4E-BAA6-BB11219DAEDD}" srcId="{9A6520A2-DA56-4281-A4A6-F6272F03AA4F}" destId="{48951E73-D7E0-5143-88DA-1EC4DE07B2DF}" srcOrd="5" destOrd="0" parTransId="{2F25B085-2DF0-F040-AF7E-F09EE5416BF8}" sibTransId="{9DC68D21-EB8F-764D-A401-47D1670490A3}"/>
    <dgm:cxn modelId="{1EEE4792-1414-F249-ACEA-4FB33A89463A}" type="presOf" srcId="{D98A6FC2-8005-6A41-B768-F891C6838E3D}" destId="{A4937ED4-083C-47E1-8F4C-A1891472BCEB}" srcOrd="0" destOrd="2" presId="urn:microsoft.com/office/officeart/2005/8/layout/hProcess4"/>
    <dgm:cxn modelId="{0D0003A3-DF3E-8840-9C80-A50F0BA52991}" srcId="{024161FD-BB48-48A4-9D8B-73778AF86724}" destId="{D367D436-5789-D741-8D31-156690958813}" srcOrd="2" destOrd="0" parTransId="{4E9E2BCF-BC3D-4441-A3A7-A5DF9F74D85D}" sibTransId="{3CE256E1-B4C6-6740-8DD1-EEEDE3CFC4D1}"/>
    <dgm:cxn modelId="{EEF44EA3-3572-4926-886C-09925854763C}" type="presOf" srcId="{2E8F5D93-61D2-44AF-B1A8-97E113208FEE}" destId="{5B43EB78-5089-4A4C-92D9-B94D5DCD8F25}" srcOrd="1" destOrd="0" presId="urn:microsoft.com/office/officeart/2005/8/layout/hProcess4"/>
    <dgm:cxn modelId="{D25210AA-877C-44E3-9F37-075DCF8C76A1}" type="presOf" srcId="{024161FD-BB48-48A4-9D8B-73778AF86724}" destId="{270353C0-0735-41E1-9BD9-F7D89DFABE31}" srcOrd="0" destOrd="0" presId="urn:microsoft.com/office/officeart/2005/8/layout/hProcess4"/>
    <dgm:cxn modelId="{470249AB-6923-D747-9F79-5689AF3AEB89}" srcId="{D12CB2A7-C98C-400F-8178-0EED69575D37}" destId="{176A344C-9CAB-D947-A52E-16B977B3795F}" srcOrd="4" destOrd="0" parTransId="{B4919EBB-A8BA-854B-8AEE-7F0BEDE81EE7}" sibTransId="{EEA06ED7-90BA-E04C-8491-66CE08EA99B4}"/>
    <dgm:cxn modelId="{5840D2AE-F818-4A65-9543-59A6B00DAC33}" type="presOf" srcId="{2E8F5D93-61D2-44AF-B1A8-97E113208FEE}" destId="{A4937ED4-083C-47E1-8F4C-A1891472BCEB}" srcOrd="0" destOrd="0" presId="urn:microsoft.com/office/officeart/2005/8/layout/hProcess4"/>
    <dgm:cxn modelId="{CFBEA7B3-824C-DE4E-87D0-27206F4799EC}" srcId="{024161FD-BB48-48A4-9D8B-73778AF86724}" destId="{8A284015-3C23-E64A-981F-E75DE44F8B96}" srcOrd="3" destOrd="0" parTransId="{9B517DF3-BABC-704B-B0D6-0196DEBDF5A3}" sibTransId="{4881EE88-9E50-E846-9413-FF4F9AB05375}"/>
    <dgm:cxn modelId="{3AA287B6-E427-454E-A4C4-135BF5DF8B61}" srcId="{024161FD-BB48-48A4-9D8B-73778AF86724}" destId="{4571C5F3-6FA9-407D-8EF7-DB45F39A5B8A}" srcOrd="0" destOrd="0" parTransId="{5F18FFDB-028F-47A5-876F-6B63C9BB474F}" sibTransId="{65C17FC1-15BC-42B8-AC00-0FD80FE36AA7}"/>
    <dgm:cxn modelId="{1204B6B8-9202-4D28-89F4-D06F6E405EBA}" type="presOf" srcId="{D12CB2A7-C98C-400F-8178-0EED69575D37}" destId="{43D6E98C-31DA-4068-8D35-351BEB61B853}" srcOrd="0" destOrd="0" presId="urn:microsoft.com/office/officeart/2005/8/layout/hProcess4"/>
    <dgm:cxn modelId="{30724BBC-921C-6E49-AF16-36C8F88F896B}" type="presOf" srcId="{1414BEA3-A010-AD40-B6FC-06007965DB87}" destId="{A4937ED4-083C-47E1-8F4C-A1891472BCEB}" srcOrd="0" destOrd="3" presId="urn:microsoft.com/office/officeart/2005/8/layout/hProcess4"/>
    <dgm:cxn modelId="{0BB2DBBC-D9D6-C140-9955-5C908C6CAAA0}" type="presOf" srcId="{86446BC2-8BD0-F54F-93A1-338FC1B8C68F}" destId="{2522AC1E-5402-4F96-9DEC-2073473F2D6C}" srcOrd="1" destOrd="3" presId="urn:microsoft.com/office/officeart/2005/8/layout/hProcess4"/>
    <dgm:cxn modelId="{93DD18C3-514B-8E4B-9968-7D798FB6A3C0}" type="presOf" srcId="{73224EFB-0288-1B4B-B03C-23BC878FFE16}" destId="{0E8ED242-6C41-4679-8452-3157DB5334EB}" srcOrd="1" destOrd="4" presId="urn:microsoft.com/office/officeart/2005/8/layout/hProcess4"/>
    <dgm:cxn modelId="{C05ECBC3-87DE-1C4B-9EB8-FBFD6E23CED4}" type="presOf" srcId="{73224EFB-0288-1B4B-B03C-23BC878FFE16}" destId="{6443C109-6449-4267-B2B5-1DFBB77D93DA}" srcOrd="0" destOrd="4" presId="urn:microsoft.com/office/officeart/2005/8/layout/hProcess4"/>
    <dgm:cxn modelId="{F242F9C3-7007-D04C-82D1-C5B10A25EC3D}" type="presOf" srcId="{48951E73-D7E0-5143-88DA-1EC4DE07B2DF}" destId="{5B43EB78-5089-4A4C-92D9-B94D5DCD8F25}" srcOrd="1" destOrd="5" presId="urn:microsoft.com/office/officeart/2005/8/layout/hProcess4"/>
    <dgm:cxn modelId="{1D5720C8-6A91-DF47-802B-5761A27EF60D}" srcId="{9A6520A2-DA56-4281-A4A6-F6272F03AA4F}" destId="{D98A6FC2-8005-6A41-B768-F891C6838E3D}" srcOrd="2" destOrd="0" parTransId="{B0CE7A76-9B2E-214F-9D3A-2638FBC1D047}" sibTransId="{4972F482-19DF-C54C-A603-2403E44B72A0}"/>
    <dgm:cxn modelId="{4639C9C8-D622-6C4F-B145-2214B28A03E9}" srcId="{9A6520A2-DA56-4281-A4A6-F6272F03AA4F}" destId="{1414BEA3-A010-AD40-B6FC-06007965DB87}" srcOrd="3" destOrd="0" parTransId="{2468B4E1-6A38-134F-AA2B-09799E3658A1}" sibTransId="{3B25187F-039D-6A4C-80ED-295B7A30D772}"/>
    <dgm:cxn modelId="{3116F0C8-3F86-634C-906B-C18DB950A4DC}" type="presOf" srcId="{5A26AC6A-4C58-7243-8BE5-398D2C008582}" destId="{2522AC1E-5402-4F96-9DEC-2073473F2D6C}" srcOrd="1" destOrd="2" presId="urn:microsoft.com/office/officeart/2005/8/layout/hProcess4"/>
    <dgm:cxn modelId="{285F04CB-ACE0-2641-A1AA-FD41905D20A0}" type="presOf" srcId="{C82C6B0B-3355-C24D-9B51-DCB77B3670B3}" destId="{2522AC1E-5402-4F96-9DEC-2073473F2D6C}" srcOrd="1" destOrd="1" presId="urn:microsoft.com/office/officeart/2005/8/layout/hProcess4"/>
    <dgm:cxn modelId="{698271CE-5FAD-4623-BA07-CEA38E840AAE}" srcId="{D12CB2A7-C98C-400F-8178-0EED69575D37}" destId="{A5F57DA6-8BBC-4B75-95B8-8E7469DACC5B}" srcOrd="0" destOrd="0" parTransId="{1C2F8CC0-79B4-448A-80D7-F626E48921DB}" sibTransId="{70948429-F704-486D-8A1B-9217D3521701}"/>
    <dgm:cxn modelId="{B165E3D5-1455-3E42-A453-A23B11C50910}" type="presOf" srcId="{D98A6FC2-8005-6A41-B768-F891C6838E3D}" destId="{5B43EB78-5089-4A4C-92D9-B94D5DCD8F25}" srcOrd="1" destOrd="2" presId="urn:microsoft.com/office/officeart/2005/8/layout/hProcess4"/>
    <dgm:cxn modelId="{2BBBB5D6-4F95-4619-AFCE-7783BB4B78D2}" srcId="{BABDDBA7-4E1E-4776-BACA-CF2CA0F800ED}" destId="{024161FD-BB48-48A4-9D8B-73778AF86724}" srcOrd="1" destOrd="0" parTransId="{DD176A7D-CF28-445E-9034-BE3F4D8358DE}" sibTransId="{1D1150FD-10ED-4F6E-844E-BB42018A2F46}"/>
    <dgm:cxn modelId="{E61EA7DB-62E5-994B-9D2D-DF5FF1E2B50D}" type="presOf" srcId="{C82C6B0B-3355-C24D-9B51-DCB77B3670B3}" destId="{A3057590-52B7-4663-B18B-C0351077CF2B}" srcOrd="0" destOrd="1" presId="urn:microsoft.com/office/officeart/2005/8/layout/hProcess4"/>
    <dgm:cxn modelId="{5E0BD2E1-7021-F248-B58E-EE55643F6BDC}" type="presOf" srcId="{BF21B2F2-690C-B440-ABBA-AB34BF1F026B}" destId="{5B43EB78-5089-4A4C-92D9-B94D5DCD8F25}" srcOrd="1" destOrd="4" presId="urn:microsoft.com/office/officeart/2005/8/layout/hProcess4"/>
    <dgm:cxn modelId="{58B612ED-C18D-EF47-8BAD-216A499701FE}" type="presOf" srcId="{176A344C-9CAB-D947-A52E-16B977B3795F}" destId="{2522AC1E-5402-4F96-9DEC-2073473F2D6C}" srcOrd="1" destOrd="4" presId="urn:microsoft.com/office/officeart/2005/8/layout/hProcess4"/>
    <dgm:cxn modelId="{98BD30ED-173D-441E-A043-02A005B2A3DF}" type="presOf" srcId="{A5F57DA6-8BBC-4B75-95B8-8E7469DACC5B}" destId="{2522AC1E-5402-4F96-9DEC-2073473F2D6C}" srcOrd="1" destOrd="0" presId="urn:microsoft.com/office/officeart/2005/8/layout/hProcess4"/>
    <dgm:cxn modelId="{A599AAED-787E-4062-BB35-7EF0478ED76F}" type="presOf" srcId="{4571C5F3-6FA9-407D-8EF7-DB45F39A5B8A}" destId="{6443C109-6449-4267-B2B5-1DFBB77D93DA}" srcOrd="0" destOrd="0" presId="urn:microsoft.com/office/officeart/2005/8/layout/hProcess4"/>
    <dgm:cxn modelId="{5795B2F6-73C8-7D45-B3B5-6DD89737F4D0}" srcId="{9A6520A2-DA56-4281-A4A6-F6272F03AA4F}" destId="{BF21B2F2-690C-B440-ABBA-AB34BF1F026B}" srcOrd="4" destOrd="0" parTransId="{CA990AC1-C68A-DB44-88CC-5258F80FAE0E}" sibTransId="{16F6A339-7A5C-CC4C-85F2-10F95BF9FA90}"/>
    <dgm:cxn modelId="{518B1BF9-F7D5-7C48-8913-9310929988D6}" type="presOf" srcId="{BF21B2F2-690C-B440-ABBA-AB34BF1F026B}" destId="{A4937ED4-083C-47E1-8F4C-A1891472BCEB}" srcOrd="0" destOrd="4" presId="urn:microsoft.com/office/officeart/2005/8/layout/hProcess4"/>
    <dgm:cxn modelId="{9FB1FEFD-7184-674F-A7D9-EDA5031C9A03}" srcId="{024161FD-BB48-48A4-9D8B-73778AF86724}" destId="{73224EFB-0288-1B4B-B03C-23BC878FFE16}" srcOrd="4" destOrd="0" parTransId="{DBBBB36F-06BF-1440-B258-8448E78ECBFF}" sibTransId="{9D325417-E11C-DA4C-AD54-ACF0911971EB}"/>
    <dgm:cxn modelId="{7C83704A-4185-4A72-8476-62ED4694FC14}" type="presParOf" srcId="{92F589FA-5429-49BD-B6CE-2B8B66391489}" destId="{30111A10-E937-4A24-9960-9458E105B585}" srcOrd="0" destOrd="0" presId="urn:microsoft.com/office/officeart/2005/8/layout/hProcess4"/>
    <dgm:cxn modelId="{7D7E3089-4DCD-4814-859D-BA17C51AEA53}" type="presParOf" srcId="{92F589FA-5429-49BD-B6CE-2B8B66391489}" destId="{BFC0F5E9-C404-4889-9D03-1083A686FC5D}" srcOrd="1" destOrd="0" presId="urn:microsoft.com/office/officeart/2005/8/layout/hProcess4"/>
    <dgm:cxn modelId="{A6323585-3FFB-4933-B486-0FE69EFE3FE0}" type="presParOf" srcId="{92F589FA-5429-49BD-B6CE-2B8B66391489}" destId="{1794ADA5-09E5-4B2A-9EC4-411880956039}" srcOrd="2" destOrd="0" presId="urn:microsoft.com/office/officeart/2005/8/layout/hProcess4"/>
    <dgm:cxn modelId="{03B27CE6-627C-4C24-B6DA-CD45EAA13471}" type="presParOf" srcId="{1794ADA5-09E5-4B2A-9EC4-411880956039}" destId="{E67A0A59-F4F3-4518-B184-9D9DE34EC966}" srcOrd="0" destOrd="0" presId="urn:microsoft.com/office/officeart/2005/8/layout/hProcess4"/>
    <dgm:cxn modelId="{CF117B4B-EFCC-41D6-B3FB-22DEED0226CA}" type="presParOf" srcId="{E67A0A59-F4F3-4518-B184-9D9DE34EC966}" destId="{A853D1B2-72E7-482A-87E2-524A5EE8726B}" srcOrd="0" destOrd="0" presId="urn:microsoft.com/office/officeart/2005/8/layout/hProcess4"/>
    <dgm:cxn modelId="{63B20763-CCF6-4760-9215-4DCE252C7F08}" type="presParOf" srcId="{E67A0A59-F4F3-4518-B184-9D9DE34EC966}" destId="{A4937ED4-083C-47E1-8F4C-A1891472BCEB}" srcOrd="1" destOrd="0" presId="urn:microsoft.com/office/officeart/2005/8/layout/hProcess4"/>
    <dgm:cxn modelId="{B03EFC96-84E3-4AD4-82E8-53A64BD43399}" type="presParOf" srcId="{E67A0A59-F4F3-4518-B184-9D9DE34EC966}" destId="{5B43EB78-5089-4A4C-92D9-B94D5DCD8F25}" srcOrd="2" destOrd="0" presId="urn:microsoft.com/office/officeart/2005/8/layout/hProcess4"/>
    <dgm:cxn modelId="{550A6C00-E67C-4D62-9BD4-5C29DE3A8EBF}" type="presParOf" srcId="{E67A0A59-F4F3-4518-B184-9D9DE34EC966}" destId="{1287C6A3-615B-4228-B8AA-F343D0BFBCF6}" srcOrd="3" destOrd="0" presId="urn:microsoft.com/office/officeart/2005/8/layout/hProcess4"/>
    <dgm:cxn modelId="{E04EE543-023C-49FF-8422-A9677E30A7CA}" type="presParOf" srcId="{E67A0A59-F4F3-4518-B184-9D9DE34EC966}" destId="{41FBDA5F-97E4-46AB-9F65-93A606756D77}" srcOrd="4" destOrd="0" presId="urn:microsoft.com/office/officeart/2005/8/layout/hProcess4"/>
    <dgm:cxn modelId="{E0E84CB1-91BB-477F-818C-C13BA4D4FDF7}" type="presParOf" srcId="{1794ADA5-09E5-4B2A-9EC4-411880956039}" destId="{B3C976E3-3894-44CC-B22A-E4FC4F3F614D}" srcOrd="1" destOrd="0" presId="urn:microsoft.com/office/officeart/2005/8/layout/hProcess4"/>
    <dgm:cxn modelId="{4921A5ED-FB1E-484E-A168-F6570A6201CA}" type="presParOf" srcId="{1794ADA5-09E5-4B2A-9EC4-411880956039}" destId="{2E1BFAC1-F1C2-4587-93EE-4DC8F94D2D9D}" srcOrd="2" destOrd="0" presId="urn:microsoft.com/office/officeart/2005/8/layout/hProcess4"/>
    <dgm:cxn modelId="{8C39B3D0-1A93-4D8B-8160-AD83938B7984}" type="presParOf" srcId="{2E1BFAC1-F1C2-4587-93EE-4DC8F94D2D9D}" destId="{EE209094-8C0F-4DB5-A164-5156F1998AC2}" srcOrd="0" destOrd="0" presId="urn:microsoft.com/office/officeart/2005/8/layout/hProcess4"/>
    <dgm:cxn modelId="{09919866-BF81-4A56-ACC1-B1785F6E1EC8}" type="presParOf" srcId="{2E1BFAC1-F1C2-4587-93EE-4DC8F94D2D9D}" destId="{6443C109-6449-4267-B2B5-1DFBB77D93DA}" srcOrd="1" destOrd="0" presId="urn:microsoft.com/office/officeart/2005/8/layout/hProcess4"/>
    <dgm:cxn modelId="{732CC36A-A39A-4091-ACF0-4BBBA566EB30}" type="presParOf" srcId="{2E1BFAC1-F1C2-4587-93EE-4DC8F94D2D9D}" destId="{0E8ED242-6C41-4679-8452-3157DB5334EB}" srcOrd="2" destOrd="0" presId="urn:microsoft.com/office/officeart/2005/8/layout/hProcess4"/>
    <dgm:cxn modelId="{96C906AA-7AC7-44A0-909C-20D008A73F4B}" type="presParOf" srcId="{2E1BFAC1-F1C2-4587-93EE-4DC8F94D2D9D}" destId="{270353C0-0735-41E1-9BD9-F7D89DFABE31}" srcOrd="3" destOrd="0" presId="urn:microsoft.com/office/officeart/2005/8/layout/hProcess4"/>
    <dgm:cxn modelId="{AD0167D8-44ED-40B8-861A-4B83555F7870}" type="presParOf" srcId="{2E1BFAC1-F1C2-4587-93EE-4DC8F94D2D9D}" destId="{74097F7C-A4C9-40C1-999A-C33842D3E4D0}" srcOrd="4" destOrd="0" presId="urn:microsoft.com/office/officeart/2005/8/layout/hProcess4"/>
    <dgm:cxn modelId="{A553D4C1-DB42-4CBB-86CA-4D694A2A6D19}" type="presParOf" srcId="{1794ADA5-09E5-4B2A-9EC4-411880956039}" destId="{48483E41-5F28-4948-8112-287B79141353}" srcOrd="3" destOrd="0" presId="urn:microsoft.com/office/officeart/2005/8/layout/hProcess4"/>
    <dgm:cxn modelId="{29DB4522-6C82-46B3-B599-6CE7279261AA}" type="presParOf" srcId="{1794ADA5-09E5-4B2A-9EC4-411880956039}" destId="{F238BF8B-8912-4C37-8D38-DC712549C47A}" srcOrd="4" destOrd="0" presId="urn:microsoft.com/office/officeart/2005/8/layout/hProcess4"/>
    <dgm:cxn modelId="{1049C315-284D-4AFF-A830-1491DB29D220}" type="presParOf" srcId="{F238BF8B-8912-4C37-8D38-DC712549C47A}" destId="{88282014-83AA-4ABA-B2DD-1456811D9822}" srcOrd="0" destOrd="0" presId="urn:microsoft.com/office/officeart/2005/8/layout/hProcess4"/>
    <dgm:cxn modelId="{8FE24377-183E-41B6-925A-4625646F7ADC}" type="presParOf" srcId="{F238BF8B-8912-4C37-8D38-DC712549C47A}" destId="{A3057590-52B7-4663-B18B-C0351077CF2B}" srcOrd="1" destOrd="0" presId="urn:microsoft.com/office/officeart/2005/8/layout/hProcess4"/>
    <dgm:cxn modelId="{2ECD076C-80D5-441C-AFD1-3DC307942524}" type="presParOf" srcId="{F238BF8B-8912-4C37-8D38-DC712549C47A}" destId="{2522AC1E-5402-4F96-9DEC-2073473F2D6C}" srcOrd="2" destOrd="0" presId="urn:microsoft.com/office/officeart/2005/8/layout/hProcess4"/>
    <dgm:cxn modelId="{6DFE6511-CD18-4A0C-A74B-627293265CDB}" type="presParOf" srcId="{F238BF8B-8912-4C37-8D38-DC712549C47A}" destId="{43D6E98C-31DA-4068-8D35-351BEB61B853}" srcOrd="3" destOrd="0" presId="urn:microsoft.com/office/officeart/2005/8/layout/hProcess4"/>
    <dgm:cxn modelId="{00DDB60D-2C30-4DD3-ADD6-B0709AE64EC3}" type="presParOf" srcId="{F238BF8B-8912-4C37-8D38-DC712549C47A}" destId="{9E6CEAEC-BFC5-4EB5-A29F-E6CA0355DF10}"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6BFB4B-0FCB-476B-85CC-98F3EC94C037}">
      <dsp:nvSpPr>
        <dsp:cNvPr id="0" name=""/>
        <dsp:cNvSpPr/>
      </dsp:nvSpPr>
      <dsp:spPr>
        <a:xfrm rot="5400000">
          <a:off x="9826548" y="-4033549"/>
          <a:ext cx="1508449" cy="9958375"/>
        </a:xfrm>
        <a:prstGeom prst="round2Same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Font typeface="Wingdings" charset="2"/>
            <a:buNone/>
          </a:pPr>
          <a:r>
            <a:rPr lang="fr" sz="3600" kern="1200" dirty="0">
              <a:solidFill>
                <a:prstClr val="black"/>
              </a:solidFill>
              <a:latin typeface="Calibri" panose="020F0502020204030204" pitchFamily="34" charset="0"/>
            </a:rPr>
            <a:t>Quels sont les objectifs de ces produits de connaissances fixés par votre équipe nationale principale ?</a:t>
          </a:r>
          <a:endParaRPr lang="pt-PT" sz="3600" kern="1200" dirty="0"/>
        </a:p>
      </dsp:txBody>
      <dsp:txXfrm rot="-5400000">
        <a:off x="5601585" y="265050"/>
        <a:ext cx="9884739" cy="1361177"/>
      </dsp:txXfrm>
    </dsp:sp>
    <dsp:sp modelId="{AD245B4D-B21C-4672-8ABA-FD596C64E6CE}">
      <dsp:nvSpPr>
        <dsp:cNvPr id="0" name=""/>
        <dsp:cNvSpPr/>
      </dsp:nvSpPr>
      <dsp:spPr>
        <a:xfrm>
          <a:off x="0" y="2856"/>
          <a:ext cx="5601585" cy="1885562"/>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fr" sz="6500" kern="1200" dirty="0"/>
            <a:t>Faire?</a:t>
          </a:r>
          <a:endParaRPr lang="pt-PT" sz="6500" kern="1200" dirty="0"/>
        </a:p>
      </dsp:txBody>
      <dsp:txXfrm>
        <a:off x="92046" y="94902"/>
        <a:ext cx="5417493" cy="1701470"/>
      </dsp:txXfrm>
    </dsp:sp>
    <dsp:sp modelId="{AC61CBB7-3E75-4766-BEDE-415CC99D076A}">
      <dsp:nvSpPr>
        <dsp:cNvPr id="0" name=""/>
        <dsp:cNvSpPr/>
      </dsp:nvSpPr>
      <dsp:spPr>
        <a:xfrm rot="5400000">
          <a:off x="9759441" y="-2053709"/>
          <a:ext cx="1508449" cy="9958375"/>
        </a:xfrm>
        <a:prstGeom prst="round2SameRect">
          <a:avLst/>
        </a:prstGeom>
        <a:solidFill>
          <a:schemeClr val="accent3">
            <a:tint val="40000"/>
            <a:alpha val="90000"/>
            <a:hueOff val="837713"/>
            <a:satOff val="-10972"/>
            <a:lumOff val="-1142"/>
            <a:alphaOff val="0"/>
          </a:schemeClr>
        </a:solidFill>
        <a:ln w="15875" cap="flat" cmpd="sng" algn="ctr">
          <a:solidFill>
            <a:schemeClr val="accent3">
              <a:tint val="40000"/>
              <a:alpha val="90000"/>
              <a:hueOff val="837713"/>
              <a:satOff val="-10972"/>
              <a:lumOff val="-114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Font typeface="Wingdings" charset="2"/>
            <a:buNone/>
          </a:pPr>
          <a:r>
            <a:rPr lang="fr" sz="3600" kern="1200" dirty="0">
              <a:solidFill>
                <a:prstClr val="black"/>
              </a:solidFill>
              <a:latin typeface="Calibri" panose="020F0502020204030204" pitchFamily="34" charset="0"/>
            </a:rPr>
            <a:t>Quelle décision, conversation ou processus devrait-elle influencer ?</a:t>
          </a:r>
          <a:endParaRPr lang="pt-PT" sz="3600" kern="1200" dirty="0"/>
        </a:p>
      </dsp:txBody>
      <dsp:txXfrm rot="-5400000">
        <a:off x="5534478" y="2244890"/>
        <a:ext cx="9884739" cy="1361177"/>
      </dsp:txXfrm>
    </dsp:sp>
    <dsp:sp modelId="{54A931B4-A3A1-4F96-AA49-F1ADCB190984}">
      <dsp:nvSpPr>
        <dsp:cNvPr id="0" name=""/>
        <dsp:cNvSpPr/>
      </dsp:nvSpPr>
      <dsp:spPr>
        <a:xfrm>
          <a:off x="0" y="1982697"/>
          <a:ext cx="5601585" cy="1885562"/>
        </a:xfrm>
        <a:prstGeom prst="roundRect">
          <a:avLst/>
        </a:prstGeom>
        <a:solidFill>
          <a:schemeClr val="accent3">
            <a:hueOff val="730060"/>
            <a:satOff val="-13582"/>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fr" sz="6500" kern="1200" noProof="1"/>
            <a:t>Influence?</a:t>
          </a:r>
        </a:p>
      </dsp:txBody>
      <dsp:txXfrm>
        <a:off x="92046" y="2074743"/>
        <a:ext cx="5417493" cy="1701470"/>
      </dsp:txXfrm>
    </dsp:sp>
    <dsp:sp modelId="{844CB0E5-2703-42AC-98CE-7AFDBA8DF80F}">
      <dsp:nvSpPr>
        <dsp:cNvPr id="0" name=""/>
        <dsp:cNvSpPr/>
      </dsp:nvSpPr>
      <dsp:spPr>
        <a:xfrm rot="5400000">
          <a:off x="9826548" y="-73868"/>
          <a:ext cx="1508449" cy="9958375"/>
        </a:xfrm>
        <a:prstGeom prst="round2SameRect">
          <a:avLst/>
        </a:prstGeom>
        <a:solidFill>
          <a:schemeClr val="accent3">
            <a:tint val="40000"/>
            <a:alpha val="90000"/>
            <a:hueOff val="1675425"/>
            <a:satOff val="-21944"/>
            <a:lumOff val="-2284"/>
            <a:alphaOff val="0"/>
          </a:schemeClr>
        </a:solidFill>
        <a:ln w="15875" cap="flat" cmpd="sng" algn="ctr">
          <a:solidFill>
            <a:schemeClr val="accent3">
              <a:tint val="40000"/>
              <a:alpha val="90000"/>
              <a:hueOff val="1675425"/>
              <a:satOff val="-21944"/>
              <a:lumOff val="-228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Font typeface="Wingdings" charset="2"/>
            <a:buNone/>
          </a:pPr>
          <a:r>
            <a:rPr lang="fr" sz="3600" kern="1200" dirty="0">
              <a:solidFill>
                <a:prstClr val="black"/>
              </a:solidFill>
              <a:latin typeface="Calibri" panose="020F0502020204030204" pitchFamily="34" charset="0"/>
            </a:rPr>
            <a:t>Est-ce pour des raisons de politique, de mise en œuvre, de reporting, d'apprentissage, de visibilité ou de plaidoyer ?</a:t>
          </a:r>
          <a:endParaRPr lang="pt-PT" sz="3600" kern="1200" dirty="0"/>
        </a:p>
      </dsp:txBody>
      <dsp:txXfrm rot="-5400000">
        <a:off x="5601585" y="4224731"/>
        <a:ext cx="9884739" cy="1361177"/>
      </dsp:txXfrm>
    </dsp:sp>
    <dsp:sp modelId="{EB30F87A-E9E0-42AD-8B82-D94ECBEAD396}">
      <dsp:nvSpPr>
        <dsp:cNvPr id="0" name=""/>
        <dsp:cNvSpPr/>
      </dsp:nvSpPr>
      <dsp:spPr>
        <a:xfrm>
          <a:off x="0" y="3962537"/>
          <a:ext cx="5601585" cy="1885562"/>
        </a:xfrm>
        <a:prstGeom prst="roundRect">
          <a:avLst/>
        </a:prstGeom>
        <a:solidFill>
          <a:schemeClr val="accent3">
            <a:hueOff val="1460120"/>
            <a:satOff val="-27164"/>
            <a:lumOff val="-823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fr" sz="6500" kern="1200" dirty="0"/>
            <a:t>Pourquoi?</a:t>
          </a:r>
          <a:endParaRPr lang="pt-PT" sz="6500" kern="1200" dirty="0"/>
        </a:p>
      </dsp:txBody>
      <dsp:txXfrm>
        <a:off x="92046" y="4054583"/>
        <a:ext cx="5417493" cy="17014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37ED4-083C-47E1-8F4C-A1891472BCEB}">
      <dsp:nvSpPr>
        <dsp:cNvPr id="0" name=""/>
        <dsp:cNvSpPr/>
      </dsp:nvSpPr>
      <dsp:spPr>
        <a:xfrm>
          <a:off x="323856" y="1812290"/>
          <a:ext cx="4577298" cy="4572018"/>
        </a:xfrm>
        <a:prstGeom prst="roundRect">
          <a:avLst>
            <a:gd name="adj" fmla="val 10000"/>
          </a:avLst>
        </a:prstGeom>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28600" lvl="1" indent="-228600" algn="l" defTabSz="1066800">
            <a:lnSpc>
              <a:spcPct val="90000"/>
            </a:lnSpc>
            <a:spcBef>
              <a:spcPct val="0"/>
            </a:spcBef>
            <a:spcAft>
              <a:spcPct val="15000"/>
            </a:spcAft>
            <a:buFontTx/>
            <a:buNone/>
          </a:pPr>
          <a:r>
            <a:rPr lang="fr" sz="2400" kern="1200"/>
            <a:t>Être entendu et inclus de manière significative</a:t>
          </a:r>
          <a:endParaRPr lang="en-GB" sz="1900" kern="1200" dirty="0"/>
        </a:p>
        <a:p>
          <a:pPr marL="228600" lvl="1" indent="-228600" algn="l" defTabSz="1066800">
            <a:lnSpc>
              <a:spcPct val="90000"/>
            </a:lnSpc>
            <a:spcBef>
              <a:spcPct val="0"/>
            </a:spcBef>
            <a:spcAft>
              <a:spcPct val="15000"/>
            </a:spcAft>
            <a:buNone/>
          </a:pPr>
          <a:r>
            <a:rPr lang="fr" sz="2400" kern="1200" dirty="0"/>
            <a:t>Influence sur les décisions qui les concernent</a:t>
          </a:r>
        </a:p>
        <a:p>
          <a:pPr marL="228600" lvl="1" indent="-228600" algn="l" defTabSz="1066800">
            <a:lnSpc>
              <a:spcPct val="90000"/>
            </a:lnSpc>
            <a:spcBef>
              <a:spcPct val="0"/>
            </a:spcBef>
            <a:spcAft>
              <a:spcPct val="15000"/>
            </a:spcAft>
            <a:buNone/>
          </a:pPr>
          <a:r>
            <a:rPr lang="fr" sz="2400" kern="1200" dirty="0"/>
            <a:t>Résultats concrets (et pas seulement une consultation)</a:t>
          </a:r>
        </a:p>
        <a:p>
          <a:pPr marL="228600" lvl="1" indent="-228600" algn="l" defTabSz="1066800">
            <a:lnSpc>
              <a:spcPct val="90000"/>
            </a:lnSpc>
            <a:spcBef>
              <a:spcPct val="0"/>
            </a:spcBef>
            <a:spcAft>
              <a:spcPct val="15000"/>
            </a:spcAft>
            <a:buNone/>
          </a:pPr>
          <a:r>
            <a:rPr lang="fr" sz="2400" kern="1200" dirty="0"/>
            <a:t>Connaissance approfondie du contexte local et vécu</a:t>
          </a:r>
        </a:p>
        <a:p>
          <a:pPr marL="228600" lvl="1" indent="-228600" algn="l" defTabSz="1066800">
            <a:lnSpc>
              <a:spcPct val="90000"/>
            </a:lnSpc>
            <a:spcBef>
              <a:spcPct val="0"/>
            </a:spcBef>
            <a:spcAft>
              <a:spcPct val="15000"/>
            </a:spcAft>
            <a:buNone/>
          </a:pPr>
          <a:r>
            <a:rPr lang="fr" sz="2400" kern="1200" dirty="0"/>
            <a:t>Lien fort avec la biodiversité et les écosystèmes</a:t>
          </a:r>
        </a:p>
        <a:p>
          <a:pPr marL="228600" lvl="1" indent="-228600" algn="l" defTabSz="1066800">
            <a:lnSpc>
              <a:spcPct val="90000"/>
            </a:lnSpc>
            <a:spcBef>
              <a:spcPct val="0"/>
            </a:spcBef>
            <a:spcAft>
              <a:spcPct val="15000"/>
            </a:spcAft>
            <a:buNone/>
          </a:pPr>
          <a:r>
            <a:rPr lang="fr" sz="2400" kern="1200" dirty="0"/>
            <a:t>Expérience en matière de solutions communautaires</a:t>
          </a:r>
        </a:p>
        <a:p>
          <a:pPr marL="228600" lvl="1" indent="-228600" algn="l" defTabSz="1066800">
            <a:lnSpc>
              <a:spcPct val="90000"/>
            </a:lnSpc>
            <a:spcBef>
              <a:spcPct val="0"/>
            </a:spcBef>
            <a:spcAft>
              <a:spcPct val="15000"/>
            </a:spcAft>
            <a:buNone/>
          </a:pPr>
          <a:r>
            <a:rPr lang="fr" sz="2400" kern="1200" dirty="0"/>
            <a:t>Des voix de confiance dans les contextes locaux</a:t>
          </a:r>
        </a:p>
      </dsp:txBody>
      <dsp:txXfrm>
        <a:off x="429071" y="1917505"/>
        <a:ext cx="4366868" cy="3381870"/>
      </dsp:txXfrm>
    </dsp:sp>
    <dsp:sp modelId="{B3C976E3-3894-44CC-B22A-E4FC4F3F614D}">
      <dsp:nvSpPr>
        <dsp:cNvPr id="0" name=""/>
        <dsp:cNvSpPr/>
      </dsp:nvSpPr>
      <dsp:spPr>
        <a:xfrm>
          <a:off x="2298750" y="4040352"/>
          <a:ext cx="6067364" cy="4944353"/>
        </a:xfrm>
        <a:prstGeom prst="leftCircularArrow">
          <a:avLst>
            <a:gd name="adj1" fmla="val 3329"/>
            <a:gd name="adj2" fmla="val 411420"/>
            <a:gd name="adj3" fmla="val 1955307"/>
            <a:gd name="adj4" fmla="val 8792865"/>
            <a:gd name="adj5" fmla="val 3884"/>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287C6A3-615B-4228-B8AA-F343D0BFBCF6}">
      <dsp:nvSpPr>
        <dsp:cNvPr id="0" name=""/>
        <dsp:cNvSpPr/>
      </dsp:nvSpPr>
      <dsp:spPr>
        <a:xfrm>
          <a:off x="1384218" y="6344908"/>
          <a:ext cx="4068710" cy="1617991"/>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fr" sz="4000" b="1" kern="1200" dirty="0"/>
            <a:t>Je me soucie de mes points forts</a:t>
          </a:r>
        </a:p>
      </dsp:txBody>
      <dsp:txXfrm>
        <a:off x="1431607" y="6392297"/>
        <a:ext cx="3973932" cy="1523213"/>
      </dsp:txXfrm>
    </dsp:sp>
    <dsp:sp modelId="{6443C109-6449-4267-B2B5-1DFBB77D93DA}">
      <dsp:nvSpPr>
        <dsp:cNvPr id="0" name=""/>
        <dsp:cNvSpPr/>
      </dsp:nvSpPr>
      <dsp:spPr>
        <a:xfrm>
          <a:off x="5760701" y="2103126"/>
          <a:ext cx="5259728" cy="5760714"/>
        </a:xfrm>
        <a:prstGeom prst="roundRect">
          <a:avLst>
            <a:gd name="adj" fmla="val 10000"/>
          </a:avLst>
        </a:prstGeom>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a:ln w="15875" cap="flat" cmpd="sng" algn="ctr">
          <a:solidFill>
            <a:schemeClr val="accent3">
              <a:hueOff val="730060"/>
              <a:satOff val="-13582"/>
              <a:lumOff val="-411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0" rIns="123825" bIns="182880" numCol="1" spcCol="1270" anchor="b" anchorCtr="1">
          <a:noAutofit/>
        </a:bodyPr>
        <a:lstStyle/>
        <a:p>
          <a:pPr marL="171450" lvl="1" indent="-171450" algn="l" defTabSz="844550">
            <a:lnSpc>
              <a:spcPct val="90000"/>
            </a:lnSpc>
            <a:spcBef>
              <a:spcPct val="0"/>
            </a:spcBef>
            <a:spcAft>
              <a:spcPct val="15000"/>
            </a:spcAft>
            <a:buFont typeface="Symbol" panose="05050102010706020507" pitchFamily="18" charset="2"/>
            <a:buNone/>
          </a:pPr>
          <a:endParaRPr lang="en-GB" sz="1900" kern="1200" dirty="0"/>
        </a:p>
        <a:p>
          <a:pPr marL="285750" lvl="1" indent="-285750" algn="l" defTabSz="1600200">
            <a:lnSpc>
              <a:spcPct val="90000"/>
            </a:lnSpc>
            <a:spcBef>
              <a:spcPct val="0"/>
            </a:spcBef>
            <a:spcAft>
              <a:spcPct val="15000"/>
            </a:spcAft>
            <a:buFont typeface="Arial" panose="020B0604020202020204" pitchFamily="34" charset="0"/>
            <a:buNone/>
          </a:pPr>
          <a:r>
            <a:rPr lang="fr" sz="3600" kern="1200" dirty="0"/>
            <a:t>Accès limité aux espaces politiques</a:t>
          </a:r>
        </a:p>
        <a:p>
          <a:pPr marL="285750" lvl="1" indent="-285750" algn="l" defTabSz="1600200">
            <a:lnSpc>
              <a:spcPct val="90000"/>
            </a:lnSpc>
            <a:spcBef>
              <a:spcPct val="0"/>
            </a:spcBef>
            <a:spcAft>
              <a:spcPct val="15000"/>
            </a:spcAft>
            <a:buNone/>
          </a:pPr>
          <a:r>
            <a:rPr lang="fr" sz="3600" kern="1200"/>
            <a:t>Temps et ressources limités</a:t>
          </a:r>
        </a:p>
        <a:p>
          <a:pPr marL="285750" lvl="1" indent="-285750" algn="l" defTabSz="1600200">
            <a:lnSpc>
              <a:spcPct val="90000"/>
            </a:lnSpc>
            <a:spcBef>
              <a:spcPct val="0"/>
            </a:spcBef>
            <a:spcAft>
              <a:spcPct val="15000"/>
            </a:spcAft>
            <a:buNone/>
          </a:pPr>
          <a:r>
            <a:rPr lang="fr" sz="3600" kern="1200"/>
            <a:t>Le langage technique peut constituer un obstacle.</a:t>
          </a:r>
        </a:p>
        <a:p>
          <a:pPr marL="285750" lvl="1" indent="-285750" algn="l" defTabSz="1600200">
            <a:lnSpc>
              <a:spcPct val="90000"/>
            </a:lnSpc>
            <a:spcBef>
              <a:spcPct val="0"/>
            </a:spcBef>
            <a:spcAft>
              <a:spcPct val="15000"/>
            </a:spcAft>
            <a:buNone/>
          </a:pPr>
          <a:r>
            <a:rPr lang="fr" sz="3600" kern="1200" dirty="0"/>
            <a:t>Risque d'être consulté sans pouvoir influencer</a:t>
          </a:r>
        </a:p>
      </dsp:txBody>
      <dsp:txXfrm>
        <a:off x="5893271" y="3470135"/>
        <a:ext cx="4994588" cy="4261135"/>
      </dsp:txXfrm>
    </dsp:sp>
    <dsp:sp modelId="{48483E41-5F28-4948-8112-287B79141353}">
      <dsp:nvSpPr>
        <dsp:cNvPr id="0" name=""/>
        <dsp:cNvSpPr/>
      </dsp:nvSpPr>
      <dsp:spPr>
        <a:xfrm>
          <a:off x="7811253" y="632156"/>
          <a:ext cx="7416042" cy="7416042"/>
        </a:xfrm>
        <a:prstGeom prst="circularArrow">
          <a:avLst>
            <a:gd name="adj1" fmla="val 2220"/>
            <a:gd name="adj2" fmla="val 267278"/>
            <a:gd name="adj3" fmla="val 20294686"/>
            <a:gd name="adj4" fmla="val 13312986"/>
            <a:gd name="adj5" fmla="val 2590"/>
          </a:avLst>
        </a:prstGeom>
        <a:solidFill>
          <a:schemeClr val="accent3">
            <a:hueOff val="1460120"/>
            <a:satOff val="-27164"/>
            <a:lumOff val="-823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70353C0-0735-41E1-9BD9-F7D89DFABE31}">
      <dsp:nvSpPr>
        <dsp:cNvPr id="0" name=""/>
        <dsp:cNvSpPr/>
      </dsp:nvSpPr>
      <dsp:spPr>
        <a:xfrm>
          <a:off x="6037859" y="1259832"/>
          <a:ext cx="4068710" cy="1617991"/>
        </a:xfrm>
        <a:prstGeom prst="roundRect">
          <a:avLst>
            <a:gd name="adj" fmla="val 10000"/>
          </a:avLst>
        </a:prstGeom>
        <a:solidFill>
          <a:schemeClr val="accent3">
            <a:hueOff val="730060"/>
            <a:satOff val="-13582"/>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fr" sz="4000" b="1" kern="1200" dirty="0"/>
            <a:t>Contraintes</a:t>
          </a:r>
        </a:p>
      </dsp:txBody>
      <dsp:txXfrm>
        <a:off x="6085248" y="1307221"/>
        <a:ext cx="3973932" cy="1523213"/>
      </dsp:txXfrm>
    </dsp:sp>
    <dsp:sp modelId="{A3057590-52B7-4663-B18B-C0351077CF2B}">
      <dsp:nvSpPr>
        <dsp:cNvPr id="0" name=""/>
        <dsp:cNvSpPr/>
      </dsp:nvSpPr>
      <dsp:spPr>
        <a:xfrm>
          <a:off x="11923390" y="2352033"/>
          <a:ext cx="5259728" cy="5852152"/>
        </a:xfrm>
        <a:prstGeom prst="roundRect">
          <a:avLst>
            <a:gd name="adj" fmla="val 10000"/>
          </a:avLst>
        </a:prstGeom>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a:ln w="15875" cap="flat" cmpd="sng" algn="ctr">
          <a:solidFill>
            <a:schemeClr val="accent3">
              <a:hueOff val="1460120"/>
              <a:satOff val="-27164"/>
              <a:lumOff val="-823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4" tIns="123824" rIns="123824" bIns="123824" numCol="1" spcCol="1270" anchor="t" anchorCtr="0">
          <a:noAutofit/>
        </a:bodyPr>
        <a:lstStyle/>
        <a:p>
          <a:pPr marL="171450" lvl="1" indent="-171450" algn="l" defTabSz="844550">
            <a:lnSpc>
              <a:spcPct val="90000"/>
            </a:lnSpc>
            <a:spcBef>
              <a:spcPct val="0"/>
            </a:spcBef>
            <a:spcAft>
              <a:spcPct val="15000"/>
            </a:spcAft>
            <a:buFont typeface="Symbol" panose="05050102010706020507" pitchFamily="18" charset="2"/>
            <a:buNone/>
          </a:pPr>
          <a:endParaRPr lang="en-GB" sz="1900" kern="1200" dirty="0"/>
        </a:p>
        <a:p>
          <a:pPr marL="285750" lvl="1" indent="-285750" algn="l" defTabSz="1600200">
            <a:lnSpc>
              <a:spcPct val="90000"/>
            </a:lnSpc>
            <a:spcBef>
              <a:spcPct val="0"/>
            </a:spcBef>
            <a:spcAft>
              <a:spcPct val="15000"/>
            </a:spcAft>
            <a:buFont typeface="Arial" panose="020B0604020202020204" pitchFamily="34" charset="0"/>
            <a:buNone/>
          </a:pPr>
          <a:r>
            <a:rPr lang="fr" sz="3600" kern="1200" dirty="0"/>
            <a:t>Un langage clair et accessible</a:t>
          </a:r>
        </a:p>
        <a:p>
          <a:pPr marL="285750" lvl="1" indent="-285750" algn="l" defTabSz="1600200">
            <a:lnSpc>
              <a:spcPct val="90000"/>
            </a:lnSpc>
            <a:spcBef>
              <a:spcPct val="0"/>
            </a:spcBef>
            <a:spcAft>
              <a:spcPct val="15000"/>
            </a:spcAft>
            <a:buNone/>
          </a:pPr>
          <a:r>
            <a:rPr lang="fr" sz="3600" kern="1200" dirty="0"/>
            <a:t>Représentation de leurs voix (citations, histoires)</a:t>
          </a:r>
        </a:p>
        <a:p>
          <a:pPr marL="285750" lvl="1" indent="-285750" algn="l" defTabSz="1600200">
            <a:lnSpc>
              <a:spcPct val="90000"/>
            </a:lnSpc>
            <a:spcBef>
              <a:spcPct val="0"/>
            </a:spcBef>
            <a:spcAft>
              <a:spcPct val="15000"/>
            </a:spcAft>
            <a:buNone/>
          </a:pPr>
          <a:r>
            <a:rPr lang="fr" sz="3600" kern="1200" dirty="0"/>
            <a:t>Reconnaissance et visibilité</a:t>
          </a:r>
        </a:p>
        <a:p>
          <a:pPr marL="285750" lvl="1" indent="-285750" algn="l" defTabSz="1600200">
            <a:lnSpc>
              <a:spcPct val="90000"/>
            </a:lnSpc>
            <a:spcBef>
              <a:spcPct val="0"/>
            </a:spcBef>
            <a:spcAft>
              <a:spcPct val="15000"/>
            </a:spcAft>
            <a:buNone/>
          </a:pPr>
          <a:r>
            <a:rPr lang="fr" sz="3600" kern="1200" dirty="0"/>
            <a:t>Résultats pratiques et pertinents – boîtes à outils, affiches</a:t>
          </a:r>
        </a:p>
      </dsp:txBody>
      <dsp:txXfrm>
        <a:off x="12058064" y="2486707"/>
        <a:ext cx="4990380" cy="4328771"/>
      </dsp:txXfrm>
    </dsp:sp>
    <dsp:sp modelId="{43D6E98C-31DA-4068-8D35-351BEB61B853}">
      <dsp:nvSpPr>
        <dsp:cNvPr id="0" name=""/>
        <dsp:cNvSpPr/>
      </dsp:nvSpPr>
      <dsp:spPr>
        <a:xfrm>
          <a:off x="11468053" y="1060387"/>
          <a:ext cx="4068710" cy="1617991"/>
        </a:xfrm>
        <a:prstGeom prst="roundRect">
          <a:avLst>
            <a:gd name="adj" fmla="val 10000"/>
          </a:avLst>
        </a:prstGeom>
        <a:solidFill>
          <a:schemeClr val="accent3">
            <a:hueOff val="1460120"/>
            <a:satOff val="-27164"/>
            <a:lumOff val="-823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fr" sz="3600" b="1" kern="1200" dirty="0"/>
            <a:t>Formats clés</a:t>
          </a:r>
        </a:p>
      </dsp:txBody>
      <dsp:txXfrm>
        <a:off x="11515442" y="1107776"/>
        <a:ext cx="3973932" cy="152321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51AEA2-0204-0666-6B23-E9A9720A484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2CCBF15-92FB-8E92-A7C5-857095A5611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A31DF48-3892-4046-A233-975EE6299644}" type="datetimeFigureOut">
              <a:rPr lang="en-GB" smtClean="0"/>
              <a:t>06/04/2026</a:t>
            </a:fld>
            <a:endParaRPr lang="en-GB"/>
          </a:p>
        </p:txBody>
      </p:sp>
      <p:sp>
        <p:nvSpPr>
          <p:cNvPr id="4" name="Footer Placeholder 3">
            <a:extLst>
              <a:ext uri="{FF2B5EF4-FFF2-40B4-BE49-F238E27FC236}">
                <a16:creationId xmlns:a16="http://schemas.microsoft.com/office/drawing/2014/main" id="{A77857DB-0114-737D-741D-711730B0CE3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D84B5788-6FD2-4399-D4A5-449371A74C0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D10676-4ED3-43F7-B5B3-ECFCCE6549F4}" type="slidenum">
              <a:rPr lang="en-GB" smtClean="0"/>
              <a:t>‹#›</a:t>
            </a:fld>
            <a:endParaRPr lang="en-GB"/>
          </a:p>
        </p:txBody>
      </p:sp>
    </p:spTree>
    <p:extLst>
      <p:ext uri="{BB962C8B-B14F-4D97-AF65-F5344CB8AC3E}">
        <p14:creationId xmlns:p14="http://schemas.microsoft.com/office/powerpoint/2010/main" val="16138442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panose="020F0502020204030204" pitchFamily="34" charset="0"/>
              </a:defRPr>
            </a:lvl1pPr>
          </a:lstStyle>
          <a:p>
            <a:endParaRPr lang="es-ES_trad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panose="020F0502020204030204" pitchFamily="34" charset="0"/>
              </a:defRPr>
            </a:lvl1pPr>
          </a:lstStyle>
          <a:p>
            <a:fld id="{B2F7EEF1-9A0F-D649-A1DF-3D2112562733}" type="datetimeFigureOut">
              <a:rPr lang="es-ES_tradnl" smtClean="0"/>
              <a:pPr/>
              <a:t>06/04/2026</a:t>
            </a:fld>
            <a:endParaRPr lang="es-ES_trad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panose="020F0502020204030204" pitchFamily="34" charset="0"/>
              </a:defRPr>
            </a:lvl1pPr>
          </a:lstStyle>
          <a:p>
            <a:endParaRPr lang="es-ES_trad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panose="020F0502020204030204" pitchFamily="34" charset="0"/>
              </a:defRPr>
            </a:lvl1pPr>
          </a:lstStyle>
          <a:p>
            <a:fld id="{D016F44F-AAE6-7749-A22A-A305A141182D}" type="slidenum">
              <a:rPr lang="es-ES_tradnl" smtClean="0"/>
              <a:pPr/>
              <a:t>‹#›</a:t>
            </a:fld>
            <a:endParaRPr lang="es-ES_tradnl"/>
          </a:p>
        </p:txBody>
      </p:sp>
    </p:spTree>
    <p:extLst>
      <p:ext uri="{BB962C8B-B14F-4D97-AF65-F5344CB8AC3E}">
        <p14:creationId xmlns:p14="http://schemas.microsoft.com/office/powerpoint/2010/main" val="1101256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panose="020F050202020403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308"/>
          </a:xfrm>
          <a:prstGeom prst="rect">
            <a:avLst/>
          </a:prstGeom>
        </p:spPr>
        <p:txBody>
          <a:bodyPr vert="horz" lIns="91440" tIns="45720" rIns="91440" bIns="45720" rtlCol="0"/>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34448" y="0"/>
            <a:ext cx="3927546" cy="372308"/>
          </a:xfrm>
          <a:prstGeom prst="rect">
            <a:avLst/>
          </a:prstGeom>
        </p:spPr>
        <p:txBody>
          <a:bodyPr vert="horz" lIns="91440" tIns="45720" rIns="91440" bIns="45720" rtlCol="0"/>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fr"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55813" y="557213"/>
            <a:ext cx="4951412"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30035"/>
            <a:ext cx="7250853" cy="3345606"/>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7060072"/>
            <a:ext cx="3927546" cy="370585"/>
          </a:xfrm>
          <a:prstGeom prst="rect">
            <a:avLst/>
          </a:prstGeom>
        </p:spPr>
        <p:txBody>
          <a:bodyPr vert="horz" lIns="91440" tIns="45720" rIns="91440" bIns="45720" rtlCol="0" anchor="b"/>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34448" y="7060072"/>
            <a:ext cx="3927546" cy="370585"/>
          </a:xfrm>
          <a:prstGeom prst="rect">
            <a:avLst/>
          </a:prstGeom>
        </p:spPr>
        <p:txBody>
          <a:bodyPr vert="horz" lIns="91440" tIns="45720" rIns="91440" bIns="45720" rtlCol="0" anchor="b"/>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fr"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78C92-8956-9C30-ED38-FE50F76ADB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C43C95-2AC9-1FED-E5C2-3E8183BC6744}"/>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37AA5D8A-D1F7-B4AD-318F-BE496A2AE5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F89B47E-3947-10B7-2BE5-EFE8D822BD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00605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16F44F-AAE6-7749-A22A-A305A141182D}" type="slidenum">
              <a:rPr kumimoji="0" lang="es-ES_tradnl" sz="120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s-ES_tradnl" sz="120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24439248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00789-0AFF-9F13-86A6-27886D9344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353411-943D-6279-8373-D1D4222D7798}"/>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82F674A0-C2A3-1F9F-8B4C-43F29BE2B77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DDB7F99-6718-8E99-59BF-FE787BD73C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16F44F-AAE6-7749-A22A-A305A141182D}" type="slidenum">
              <a:rPr kumimoji="0" lang="es-ES_tradnl" sz="120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s-ES_tradnl" sz="120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69343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7556A-EDCA-3571-6925-A349A7CC51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A42CF0-65EC-7AB2-0334-ACE3484FB62C}"/>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17574C67-329E-3A80-D007-118E80DF558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454D2EA-9931-982A-CB6A-D6FA20E8055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63931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22BDF-CCBC-01B6-99F3-A0678FBE87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44876-C4E0-38B3-F45B-91AF21D91CA0}"/>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D0220880-AFEC-0212-509E-3D8B4CF96D1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8BD6EA-3B41-E633-9478-32BE14E910A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925061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EDE96-84EC-5C9F-3DEA-6FF5FC5EBE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466214-10DA-4F49-E846-2BD69EEDF56C}"/>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F4BA95EF-5A98-B4F5-AEA8-EC81E6BCB1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8CC8B16-6284-DA5D-06D1-68ABB9C0F6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54176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16F44F-AAE6-7749-A22A-A305A141182D}" type="slidenum">
              <a:rPr lang="es-ES_tradnl" smtClean="0"/>
              <a:pPr/>
              <a:t>25</a:t>
            </a:fld>
            <a:endParaRPr lang="es-ES_tradnl"/>
          </a:p>
        </p:txBody>
      </p:sp>
    </p:spTree>
    <p:extLst>
      <p:ext uri="{BB962C8B-B14F-4D97-AF65-F5344CB8AC3E}">
        <p14:creationId xmlns:p14="http://schemas.microsoft.com/office/powerpoint/2010/main" val="28361816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65ACA-66C6-685E-0E4B-CEC2F8EBB4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5B7C46-407F-C73C-76C6-3930EE1A76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B57C83-69C6-E2D0-72A1-48C8FD088A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F81457-F5BD-BDC9-01F6-F5ACC8C832C2}"/>
              </a:ext>
            </a:extLst>
          </p:cNvPr>
          <p:cNvSpPr>
            <a:spLocks noGrp="1"/>
          </p:cNvSpPr>
          <p:nvPr>
            <p:ph type="sldNum" sz="quarter" idx="5"/>
          </p:nvPr>
        </p:nvSpPr>
        <p:spPr/>
        <p:txBody>
          <a:bodyPr/>
          <a:lstStyle/>
          <a:p>
            <a:fld id="{D016F44F-AAE6-7749-A22A-A305A141182D}" type="slidenum">
              <a:rPr lang="es-ES_tradnl" smtClean="0"/>
              <a:pPr/>
              <a:t>30</a:t>
            </a:fld>
            <a:endParaRPr lang="es-ES_tradnl"/>
          </a:p>
        </p:txBody>
      </p:sp>
    </p:spTree>
    <p:extLst>
      <p:ext uri="{BB962C8B-B14F-4D97-AF65-F5344CB8AC3E}">
        <p14:creationId xmlns:p14="http://schemas.microsoft.com/office/powerpoint/2010/main" val="35749030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018F8-25F4-19B1-36B6-F0BE861615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7FA613-70FC-D22A-6B7A-AE24724FE63E}"/>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BC777A90-F0BE-2C68-55D9-D1A9F6F358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E6998D-C676-FF0B-07D6-7D64F46487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28900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9DDEB-03A7-B7C1-CDDF-8D07B1734F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0A0FE3-63E6-2B70-59CA-7C442667988F}"/>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90E4C021-3AB0-AB35-6BCE-C09E473906C5}"/>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06189915-90F9-B1C2-A8D8-553964BBC1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18347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a:p>
        </p:txBody>
      </p:sp>
      <p:sp>
        <p:nvSpPr>
          <p:cNvPr id="3" name="Notes Placeholder 2"/>
          <p:cNvSpPr>
            <a:spLocks noGrp="1"/>
          </p:cNvSpPr>
          <p:nvPr>
            <p:ph type="body" idx="1"/>
          </p:nvPr>
        </p:nvSpPr>
        <p:spPr/>
        <p:txBody>
          <a:bodyPr/>
          <a:lstStyle/>
          <a:p>
            <a:endParaRPr lang="en-CH" sz="120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513401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D5625-CA1F-9B51-B7EE-5363DD2086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14DC2C-001F-943F-EB15-B52E85D86E9E}"/>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42021298-7851-CADB-3E0C-033EC505009F}"/>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B67EDED3-E1ED-97A1-B17D-B3AEACB8571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21137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9E406-4247-EF6C-AE64-4D69B5B0FD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53E33D-4ADB-BD47-EBE3-C2F0EE37BA82}"/>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88E9FEB7-9709-8336-D916-6C961345DE92}"/>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36AFA367-10C2-967D-BEA1-7DA536B2E5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247425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93B0-66D6-21E7-0F32-2699D5AA5C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9381F8-6285-F8B9-5767-8C2ECC67EF6E}"/>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C74AFF30-A110-5D68-F2AF-8D200FBD6C8A}"/>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C1666434-6CCA-FA2E-2325-60E90A56323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380524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16F44F-AAE6-7749-A22A-A305A141182D}" type="slidenum">
              <a:rPr lang="es-ES_tradnl" smtClean="0"/>
              <a:pPr/>
              <a:t>44</a:t>
            </a:fld>
            <a:endParaRPr lang="es-ES_tradnl"/>
          </a:p>
        </p:txBody>
      </p:sp>
    </p:spTree>
    <p:extLst>
      <p:ext uri="{BB962C8B-B14F-4D97-AF65-F5344CB8AC3E}">
        <p14:creationId xmlns:p14="http://schemas.microsoft.com/office/powerpoint/2010/main" val="27951502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B5EF6-A251-A6C0-87AD-5E4729EA58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567B5-12E2-9F57-78B5-DECDA4D895FC}"/>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C931666B-F542-F8DD-EC39-0595959F1B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7D7C70-1EA6-BFE6-6200-B22D077C71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85197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dirty="0"/>
              <a:t>.</a:t>
            </a:r>
          </a:p>
          <a:p>
            <a:endParaRPr lang="en-US" dirty="0"/>
          </a:p>
        </p:txBody>
      </p:sp>
      <p:sp>
        <p:nvSpPr>
          <p:cNvPr id="4" name="Slide Number Placeholder 3"/>
          <p:cNvSpPr>
            <a:spLocks noGrp="1"/>
          </p:cNvSpPr>
          <p:nvPr>
            <p:ph type="sldNum" sz="quarter" idx="5"/>
          </p:nvPr>
        </p:nvSpPr>
        <p:spPr/>
        <p:txBody>
          <a:bodyPr/>
          <a:lstStyle/>
          <a:p>
            <a:fld id="{D016F44F-AAE6-7749-A22A-A305A141182D}" type="slidenum">
              <a:rPr lang="es-ES_tradnl" smtClean="0"/>
              <a:pPr/>
              <a:t>46</a:t>
            </a:fld>
            <a:endParaRPr lang="es-ES_tradnl"/>
          </a:p>
        </p:txBody>
      </p:sp>
    </p:spTree>
    <p:extLst>
      <p:ext uri="{BB962C8B-B14F-4D97-AF65-F5344CB8AC3E}">
        <p14:creationId xmlns:p14="http://schemas.microsoft.com/office/powerpoint/2010/main" val="16258470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16F44F-AAE6-7749-A22A-A305A141182D}" type="slidenum">
              <a:rPr lang="es-ES_tradnl" smtClean="0"/>
              <a:pPr/>
              <a:t>47</a:t>
            </a:fld>
            <a:endParaRPr lang="es-ES_tradnl"/>
          </a:p>
        </p:txBody>
      </p:sp>
    </p:spTree>
    <p:extLst>
      <p:ext uri="{BB962C8B-B14F-4D97-AF65-F5344CB8AC3E}">
        <p14:creationId xmlns:p14="http://schemas.microsoft.com/office/powerpoint/2010/main" val="21059327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CAE87-0997-D576-B111-76CCEAD4CD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C59C92-9E11-BF91-87CA-6D1BD29DB4BD}"/>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436389A5-0D2A-0891-49A4-D4BF0169D2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266B13-C35D-E8F3-6277-E1B5EE83D9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3817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8517-9C72-AE2D-314D-5264BD8413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FD3DA4-DA8D-D83B-A688-72E5376811B0}"/>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612F43D5-DC42-258A-6844-52CB50D8B2B4}"/>
              </a:ext>
            </a:extLst>
          </p:cNvPr>
          <p:cNvSpPr>
            <a:spLocks noGrp="1"/>
          </p:cNvSpPr>
          <p:nvPr>
            <p:ph type="body" idx="1"/>
          </p:nvPr>
        </p:nvSpPr>
        <p:spPr/>
        <p:txBody>
          <a:bodyPr/>
          <a:lstStyle/>
          <a:p>
            <a:pPr marL="0" indent="0">
              <a:buFont typeface="Arial" panose="020B0604020202020204" pitchFamily="34" charset="0"/>
              <a:buNone/>
            </a:pPr>
            <a:endParaRPr lang="en-GB" sz="1000" dirty="0"/>
          </a:p>
        </p:txBody>
      </p:sp>
      <p:sp>
        <p:nvSpPr>
          <p:cNvPr id="4" name="Slide Number Placeholder 3">
            <a:extLst>
              <a:ext uri="{FF2B5EF4-FFF2-40B4-BE49-F238E27FC236}">
                <a16:creationId xmlns:a16="http://schemas.microsoft.com/office/drawing/2014/main" id="{7F277C3B-F36A-3E3C-3139-D363BCDD58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1484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16F44F-AAE6-7749-A22A-A305A141182D}" type="slidenum">
              <a:rPr lang="es-ES_tradnl" smtClean="0"/>
              <a:pPr/>
              <a:t>7</a:t>
            </a:fld>
            <a:endParaRPr lang="es-ES_tradnl"/>
          </a:p>
        </p:txBody>
      </p:sp>
    </p:spTree>
    <p:extLst>
      <p:ext uri="{BB962C8B-B14F-4D97-AF65-F5344CB8AC3E}">
        <p14:creationId xmlns:p14="http://schemas.microsoft.com/office/powerpoint/2010/main" val="4220687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16F44F-AAE6-7749-A22A-A305A141182D}" type="slidenum">
              <a:rPr lang="es-ES_tradnl" smtClean="0"/>
              <a:pPr/>
              <a:t>10</a:t>
            </a:fld>
            <a:endParaRPr lang="es-ES_tradnl"/>
          </a:p>
        </p:txBody>
      </p:sp>
    </p:spTree>
    <p:extLst>
      <p:ext uri="{BB962C8B-B14F-4D97-AF65-F5344CB8AC3E}">
        <p14:creationId xmlns:p14="http://schemas.microsoft.com/office/powerpoint/2010/main" val="3571363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B7642-838E-4DFE-D4BB-519EAB8B09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D34EC8-7447-2609-BD6B-2D5D2BF5B715}"/>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3A14C562-D5C0-E1C1-DD04-7EE20DFFC6BF}"/>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FC2196F0-904C-9576-4DB8-F35D69073D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44107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A4E6E-9D9A-6F11-CDB8-0C01B5AFC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B55F24-F19A-A9D6-D923-C7FA83AB9651}"/>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7E4E4A89-1E49-B03C-9795-363930A0072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B3933F9-7949-9B1F-BC76-1701EB28DB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242421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64F79-E5FF-3DD1-BD63-32C49744D5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88E4AC-4359-3216-080C-48C9FFD8B2EE}"/>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01B21261-28D6-911E-531D-EAA7858B44D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5F7CAE3-485C-FC07-4316-ED58B8F2BC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84395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a:p>
        </p:txBody>
      </p:sp>
      <p:sp>
        <p:nvSpPr>
          <p:cNvPr id="4" name="Slide Number Placeholder 3"/>
          <p:cNvSpPr>
            <a:spLocks noGrp="1"/>
          </p:cNvSpPr>
          <p:nvPr>
            <p:ph type="sldNum" sz="quarter" idx="5"/>
          </p:nvPr>
        </p:nvSpPr>
        <p:spPr/>
        <p:txBody>
          <a:bodyPr/>
          <a:lstStyle/>
          <a:p>
            <a:fld id="{D016F44F-AAE6-7749-A22A-A305A141182D}" type="slidenum">
              <a:rPr lang="es-ES_tradnl" smtClean="0"/>
              <a:pPr/>
              <a:t>14</a:t>
            </a:fld>
            <a:endParaRPr lang="es-ES_tradnl"/>
          </a:p>
        </p:txBody>
      </p:sp>
    </p:spTree>
    <p:extLst>
      <p:ext uri="{BB962C8B-B14F-4D97-AF65-F5344CB8AC3E}">
        <p14:creationId xmlns:p14="http://schemas.microsoft.com/office/powerpoint/2010/main" val="32445919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CA5B008-0300-494D-8CC7-50F4AE8D4D36}"/>
              </a:ext>
            </a:extLst>
          </p:cNvPr>
          <p:cNvPicPr>
            <a:picLocks noChangeAspect="1"/>
          </p:cNvPicPr>
          <p:nvPr userDrawn="1"/>
        </p:nvPicPr>
        <p:blipFill>
          <a:blip r:embed="rId2" cstate="email">
            <a:alphaModFix amt="75000"/>
            <a:extLst>
              <a:ext uri="{28A0092B-C50C-407E-A947-70E740481C1C}">
                <a14:useLocalDpi xmlns:a14="http://schemas.microsoft.com/office/drawing/2010/main"/>
              </a:ext>
            </a:extLst>
          </a:blip>
          <a:stretch>
            <a:fillRect/>
          </a:stretch>
        </p:blipFill>
        <p:spPr>
          <a:xfrm>
            <a:off x="0" y="0"/>
            <a:ext cx="18288000" cy="10287000"/>
          </a:xfrm>
          <a:prstGeom prst="rect">
            <a:avLst/>
          </a:prstGeom>
          <a:noFill/>
        </p:spPr>
      </p:pic>
      <p:sp>
        <p:nvSpPr>
          <p:cNvPr id="9" name="Title 1">
            <a:extLst>
              <a:ext uri="{FF2B5EF4-FFF2-40B4-BE49-F238E27FC236}">
                <a16:creationId xmlns:a16="http://schemas.microsoft.com/office/drawing/2014/main" id="{F35618AC-FCE5-9545-A06C-F73B94FCF4F5}"/>
              </a:ext>
            </a:extLst>
          </p:cNvPr>
          <p:cNvSpPr>
            <a:spLocks noGrp="1"/>
          </p:cNvSpPr>
          <p:nvPr>
            <p:ph type="ctrTitle"/>
          </p:nvPr>
        </p:nvSpPr>
        <p:spPr>
          <a:xfrm>
            <a:off x="1822623" y="4547153"/>
            <a:ext cx="16246716" cy="1533336"/>
          </a:xfrm>
          <a:prstGeom prst="rect">
            <a:avLst/>
          </a:prstGeom>
        </p:spPr>
        <p:txBody>
          <a:bodyPr anchor="b"/>
          <a:lstStyle>
            <a:lvl1pPr algn="l">
              <a:defRPr sz="9000" b="0" i="0">
                <a:latin typeface="Calibri" panose="020F0502020204030204" pitchFamily="34" charset="0"/>
              </a:defRPr>
            </a:lvl1pPr>
          </a:lstStyle>
          <a:p>
            <a:r>
              <a:rPr lang="en-US"/>
              <a:t>Click to edit Master title style</a:t>
            </a:r>
          </a:p>
        </p:txBody>
      </p:sp>
      <p:sp>
        <p:nvSpPr>
          <p:cNvPr id="10" name="Subtitle 2">
            <a:extLst>
              <a:ext uri="{FF2B5EF4-FFF2-40B4-BE49-F238E27FC236}">
                <a16:creationId xmlns:a16="http://schemas.microsoft.com/office/drawing/2014/main" id="{9972E17F-73DC-4E47-B357-39CB55DCC1AA}"/>
              </a:ext>
            </a:extLst>
          </p:cNvPr>
          <p:cNvSpPr>
            <a:spLocks noGrp="1"/>
          </p:cNvSpPr>
          <p:nvPr>
            <p:ph type="subTitle" idx="1" hasCustomPrompt="1"/>
          </p:nvPr>
        </p:nvSpPr>
        <p:spPr>
          <a:xfrm>
            <a:off x="1822624" y="6080489"/>
            <a:ext cx="11738921" cy="938211"/>
          </a:xfrm>
        </p:spPr>
        <p:txBody>
          <a:bodyPr anchor="b"/>
          <a:lstStyle>
            <a:lvl1pPr marL="0" indent="0" algn="l">
              <a:buNone/>
              <a:defRPr sz="3600" b="0" i="0">
                <a:solidFill>
                  <a:schemeClr val="tx1"/>
                </a:solidFill>
                <a:latin typeface="Calibri" panose="020F0502020204030204" pitchFamily="34" charset="0"/>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pic>
        <p:nvPicPr>
          <p:cNvPr id="6" name="Picture 5" descr="A picture containing ball, player, drawing, food&#10;&#10;Description automatically generated">
            <a:extLst>
              <a:ext uri="{FF2B5EF4-FFF2-40B4-BE49-F238E27FC236}">
                <a16:creationId xmlns:a16="http://schemas.microsoft.com/office/drawing/2014/main" id="{27973F4C-9B19-5E43-8911-9A903827161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457444" y="684160"/>
            <a:ext cx="959786" cy="1951460"/>
          </a:xfrm>
          <a:prstGeom prst="rect">
            <a:avLst/>
          </a:prstGeom>
        </p:spPr>
      </p:pic>
    </p:spTree>
    <p:extLst>
      <p:ext uri="{BB962C8B-B14F-4D97-AF65-F5344CB8AC3E}">
        <p14:creationId xmlns:p14="http://schemas.microsoft.com/office/powerpoint/2010/main" val="216622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4537C3-8C67-D940-A567-1C8EDCF8261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8288000" cy="10287000"/>
          </a:xfrm>
          <a:prstGeom prst="rect">
            <a:avLst/>
          </a:prstGeom>
        </p:spPr>
      </p:pic>
      <p:pic>
        <p:nvPicPr>
          <p:cNvPr id="4" name="Picture 3" descr="A picture containing ball, player, drawing, food&#10;&#10;Description automatically generated">
            <a:extLst>
              <a:ext uri="{FF2B5EF4-FFF2-40B4-BE49-F238E27FC236}">
                <a16:creationId xmlns:a16="http://schemas.microsoft.com/office/drawing/2014/main" id="{0DB4A156-2DB3-1147-B087-6772998E553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230348" y="3285354"/>
            <a:ext cx="1827305" cy="3715320"/>
          </a:xfrm>
          <a:prstGeom prst="rect">
            <a:avLst/>
          </a:prstGeom>
        </p:spPr>
      </p:pic>
    </p:spTree>
    <p:extLst>
      <p:ext uri="{BB962C8B-B14F-4D97-AF65-F5344CB8AC3E}">
        <p14:creationId xmlns:p14="http://schemas.microsoft.com/office/powerpoint/2010/main" val="3243690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ctrTitle"/>
          </p:nvPr>
        </p:nvSpPr>
        <p:spPr>
          <a:xfrm>
            <a:off x="1645920" y="1138428"/>
            <a:ext cx="15087600" cy="5349240"/>
          </a:xfrm>
        </p:spPr>
        <p:txBody>
          <a:bodyPr anchor="b">
            <a:normAutofit/>
          </a:bodyPr>
          <a:lstStyle>
            <a:lvl1pPr algn="l">
              <a:lnSpc>
                <a:spcPct val="85000"/>
              </a:lnSpc>
              <a:defRPr sz="12000" spc="-75"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650077" y="6683432"/>
            <a:ext cx="15087600" cy="1714500"/>
          </a:xfrm>
        </p:spPr>
        <p:txBody>
          <a:bodyPr lIns="91440" rIns="91440">
            <a:normAutofit/>
          </a:bodyPr>
          <a:lstStyle>
            <a:lvl1pPr marL="0" indent="0" algn="l">
              <a:buNone/>
              <a:defRPr sz="3600" cap="all" spc="300" baseline="0">
                <a:solidFill>
                  <a:schemeClr val="tx2"/>
                </a:solidFill>
                <a:latin typeface="+mj-lt"/>
              </a:defRPr>
            </a:lvl1pPr>
            <a:lvl2pPr marL="685835" indent="0" algn="ctr">
              <a:buNone/>
              <a:defRPr sz="3600"/>
            </a:lvl2pPr>
            <a:lvl3pPr marL="1371669" indent="0" algn="ctr">
              <a:buNone/>
              <a:defRPr sz="3600"/>
            </a:lvl3pPr>
            <a:lvl4pPr marL="2057504" indent="0" algn="ctr">
              <a:buNone/>
              <a:defRPr sz="3000"/>
            </a:lvl4pPr>
            <a:lvl5pPr marL="2743337" indent="0" algn="ctr">
              <a:buNone/>
              <a:defRPr sz="3000"/>
            </a:lvl5pPr>
            <a:lvl6pPr marL="3429171" indent="0" algn="ctr">
              <a:buNone/>
              <a:defRPr sz="3000"/>
            </a:lvl6pPr>
            <a:lvl7pPr marL="4115006" indent="0" algn="ctr">
              <a:buNone/>
              <a:defRPr sz="3000"/>
            </a:lvl7pPr>
            <a:lvl8pPr marL="4800840" indent="0" algn="ctr">
              <a:buNone/>
              <a:defRPr sz="3000"/>
            </a:lvl8pPr>
            <a:lvl9pPr marL="5486675" indent="0" algn="ctr">
              <a:buNone/>
              <a:defRPr sz="30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00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7724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1645920" y="1138428"/>
            <a:ext cx="15087600" cy="5349240"/>
          </a:xfrm>
        </p:spPr>
        <p:txBody>
          <a:bodyPr anchor="b" anchorCtr="0">
            <a:normAutofit/>
          </a:bodyPr>
          <a:lstStyle>
            <a:lvl1pPr>
              <a:lnSpc>
                <a:spcPct val="85000"/>
              </a:lnSpc>
              <a:defRPr sz="12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645920" y="6679692"/>
            <a:ext cx="15087600" cy="1714500"/>
          </a:xfrm>
        </p:spPr>
        <p:txBody>
          <a:bodyPr lIns="91440" rIns="91440" anchor="t" anchorCtr="0">
            <a:normAutofit/>
          </a:bodyPr>
          <a:lstStyle>
            <a:lvl1pPr marL="0" indent="0">
              <a:buNone/>
              <a:defRPr sz="3600" cap="all" spc="300" baseline="0">
                <a:solidFill>
                  <a:schemeClr val="tx2"/>
                </a:solidFill>
                <a:latin typeface="+mj-lt"/>
              </a:defRPr>
            </a:lvl1pPr>
            <a:lvl2pPr marL="685835" indent="0">
              <a:buNone/>
              <a:defRPr sz="2700">
                <a:solidFill>
                  <a:schemeClr val="tx1">
                    <a:tint val="75000"/>
                  </a:schemeClr>
                </a:solidFill>
              </a:defRPr>
            </a:lvl2pPr>
            <a:lvl3pPr marL="1371669" indent="0">
              <a:buNone/>
              <a:defRPr sz="2400">
                <a:solidFill>
                  <a:schemeClr val="tx1">
                    <a:tint val="75000"/>
                  </a:schemeClr>
                </a:solidFill>
              </a:defRPr>
            </a:lvl3pPr>
            <a:lvl4pPr marL="2057504" indent="0">
              <a:buNone/>
              <a:defRPr sz="2100">
                <a:solidFill>
                  <a:schemeClr val="tx1">
                    <a:tint val="75000"/>
                  </a:schemeClr>
                </a:solidFill>
              </a:defRPr>
            </a:lvl4pPr>
            <a:lvl5pPr marL="2743337" indent="0">
              <a:buNone/>
              <a:defRPr sz="2100">
                <a:solidFill>
                  <a:schemeClr val="tx1">
                    <a:tint val="75000"/>
                  </a:schemeClr>
                </a:solidFill>
              </a:defRPr>
            </a:lvl5pPr>
            <a:lvl6pPr marL="3429171" indent="0">
              <a:buNone/>
              <a:defRPr sz="2100">
                <a:solidFill>
                  <a:schemeClr val="tx1">
                    <a:tint val="75000"/>
                  </a:schemeClr>
                </a:solidFill>
              </a:defRPr>
            </a:lvl6pPr>
            <a:lvl7pPr marL="4115006" indent="0">
              <a:buNone/>
              <a:defRPr sz="2100">
                <a:solidFill>
                  <a:schemeClr val="tx1">
                    <a:tint val="75000"/>
                  </a:schemeClr>
                </a:solidFill>
              </a:defRPr>
            </a:lvl7pPr>
            <a:lvl8pPr marL="4800840" indent="0">
              <a:buNone/>
              <a:defRPr sz="2100">
                <a:solidFill>
                  <a:schemeClr val="tx1">
                    <a:tint val="75000"/>
                  </a:schemeClr>
                </a:solidFill>
              </a:defRPr>
            </a:lvl8pPr>
            <a:lvl9pPr marL="5486675"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3018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645920" y="429906"/>
            <a:ext cx="15087600" cy="2176136"/>
          </a:xfrm>
        </p:spPr>
        <p:txBody>
          <a:bodyPr/>
          <a:lstStyle/>
          <a:p>
            <a:r>
              <a:rPr lang="en-US"/>
              <a:t>Click to edit Master title style</a:t>
            </a:r>
          </a:p>
        </p:txBody>
      </p:sp>
      <p:sp>
        <p:nvSpPr>
          <p:cNvPr id="3" name="Content Placeholder 2"/>
          <p:cNvSpPr>
            <a:spLocks noGrp="1"/>
          </p:cNvSpPr>
          <p:nvPr>
            <p:ph sz="half" idx="1"/>
          </p:nvPr>
        </p:nvSpPr>
        <p:spPr>
          <a:xfrm>
            <a:off x="1645917" y="2768601"/>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26880" y="2768603"/>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96280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645920" y="429906"/>
            <a:ext cx="15087600" cy="2176136"/>
          </a:xfrm>
        </p:spPr>
        <p:txBody>
          <a:bodyPr/>
          <a:lstStyle/>
          <a:p>
            <a:r>
              <a:rPr lang="en-US"/>
              <a:t>Click to edit Master title style</a:t>
            </a:r>
          </a:p>
        </p:txBody>
      </p:sp>
      <p:sp>
        <p:nvSpPr>
          <p:cNvPr id="3" name="Text Placeholder 2"/>
          <p:cNvSpPr>
            <a:spLocks noGrp="1"/>
          </p:cNvSpPr>
          <p:nvPr>
            <p:ph type="body" idx="1"/>
          </p:nvPr>
        </p:nvSpPr>
        <p:spPr>
          <a:xfrm>
            <a:off x="164592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4" name="Content Placeholder 3"/>
          <p:cNvSpPr>
            <a:spLocks noGrp="1"/>
          </p:cNvSpPr>
          <p:nvPr>
            <p:ph sz="half" idx="2"/>
          </p:nvPr>
        </p:nvSpPr>
        <p:spPr>
          <a:xfrm>
            <a:off x="164592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32688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32688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31231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073083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6" name="Rectangle 5"/>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7" name="Date Placeholder 6"/>
          <p:cNvSpPr>
            <a:spLocks noGrp="1"/>
          </p:cNvSpPr>
          <p:nvPr>
            <p:ph type="dt" sz="half" idx="10"/>
          </p:nvPr>
        </p:nvSpPr>
        <p:spPr/>
        <p:txBody>
          <a:bodyPr/>
          <a:lstStyle/>
          <a:p>
            <a:fld id="{1D8BD707-D9CF-40AE-B4C6-C98DA3205C09}" type="datetimeFigureOut">
              <a:rPr lang="en-US" smtClean="0"/>
              <a:pPr/>
              <a:t>4/6/2026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3986178"/>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6" y="0"/>
            <a:ext cx="6076187" cy="10287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6060107" y="0"/>
            <a:ext cx="96012" cy="10287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685800" y="891538"/>
            <a:ext cx="4800600" cy="3429000"/>
          </a:xfrm>
        </p:spPr>
        <p:txBody>
          <a:bodyPr anchor="b">
            <a:normAutofit/>
          </a:bodyPr>
          <a:lstStyle>
            <a:lvl1pPr>
              <a:defRPr sz="5400" b="0">
                <a:solidFill>
                  <a:srgbClr val="FFFFFF"/>
                </a:solidFill>
              </a:defRPr>
            </a:lvl1pPr>
          </a:lstStyle>
          <a:p>
            <a:r>
              <a:rPr lang="en-US"/>
              <a:t>Click to edit Master title style</a:t>
            </a:r>
          </a:p>
        </p:txBody>
      </p:sp>
      <p:sp>
        <p:nvSpPr>
          <p:cNvPr id="3" name="Content Placeholder 2"/>
          <p:cNvSpPr>
            <a:spLocks noGrp="1"/>
          </p:cNvSpPr>
          <p:nvPr>
            <p:ph idx="1"/>
          </p:nvPr>
        </p:nvSpPr>
        <p:spPr>
          <a:xfrm>
            <a:off x="7200900" y="1097280"/>
            <a:ext cx="9738360" cy="7886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5800" y="4389120"/>
            <a:ext cx="4800600" cy="5068686"/>
          </a:xfrm>
        </p:spPr>
        <p:txBody>
          <a:bodyPr lIns="91440" rIns="91440">
            <a:normAutofit/>
          </a:bodyPr>
          <a:lstStyle>
            <a:lvl1pPr marL="0" indent="0">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a:xfrm>
            <a:off x="698268" y="9689680"/>
            <a:ext cx="3927765" cy="547688"/>
          </a:xfrm>
        </p:spPr>
        <p:txBody>
          <a:bodyPr/>
          <a:lstStyle>
            <a:lvl1pPr algn="l">
              <a:defRPr/>
            </a:lvl1pPr>
          </a:lstStyle>
          <a:p>
            <a:fld id="{1D8BD707-D9CF-40AE-B4C6-C98DA3205C09}" type="datetimeFigureOut">
              <a:rPr lang="en-US" smtClean="0"/>
              <a:pPr/>
              <a:t>4/6/2026</a:t>
            </a:fld>
            <a:endParaRPr lang="en-US"/>
          </a:p>
        </p:txBody>
      </p:sp>
      <p:sp>
        <p:nvSpPr>
          <p:cNvPr id="6" name="Footer Placeholder 5"/>
          <p:cNvSpPr>
            <a:spLocks noGrp="1"/>
          </p:cNvSpPr>
          <p:nvPr>
            <p:ph type="ftr" sz="quarter" idx="11"/>
          </p:nvPr>
        </p:nvSpPr>
        <p:spPr>
          <a:xfrm>
            <a:off x="7200900" y="9689680"/>
            <a:ext cx="6972300" cy="547688"/>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3171624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 y="7429500"/>
            <a:ext cx="18283238" cy="2857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23" y="737261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1645922" y="7612380"/>
            <a:ext cx="15170468" cy="1234440"/>
          </a:xfrm>
        </p:spPr>
        <p:txBody>
          <a:bodyPr lIns="91440" tIns="0" rIns="91440" bIns="0" anchor="b">
            <a:noAutofit/>
          </a:bodyPr>
          <a:lstStyle>
            <a:lvl1pPr>
              <a:defRPr sz="54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23" y="0"/>
            <a:ext cx="18287978" cy="7372614"/>
          </a:xfrm>
          <a:solidFill>
            <a:schemeClr val="bg2">
              <a:lumMod val="90000"/>
            </a:schemeClr>
          </a:solidFill>
        </p:spPr>
        <p:txBody>
          <a:bodyPr lIns="457200" tIns="457200" anchor="t"/>
          <a:lstStyle>
            <a:lvl1pPr marL="0" indent="0">
              <a:buNone/>
              <a:defRPr sz="4800"/>
            </a:lvl1pPr>
            <a:lvl2pPr marL="685835" indent="0">
              <a:buNone/>
              <a:defRPr sz="4200"/>
            </a:lvl2pPr>
            <a:lvl3pPr marL="1371669" indent="0">
              <a:buNone/>
              <a:defRPr sz="3600"/>
            </a:lvl3pPr>
            <a:lvl4pPr marL="2057504" indent="0">
              <a:buNone/>
              <a:defRPr sz="3000"/>
            </a:lvl4pPr>
            <a:lvl5pPr marL="2743337" indent="0">
              <a:buNone/>
              <a:defRPr sz="3000"/>
            </a:lvl5pPr>
            <a:lvl6pPr marL="3429171" indent="0">
              <a:buNone/>
              <a:defRPr sz="3000"/>
            </a:lvl6pPr>
            <a:lvl7pPr marL="4115006" indent="0">
              <a:buNone/>
              <a:defRPr sz="3000"/>
            </a:lvl7pPr>
            <a:lvl8pPr marL="4800840" indent="0">
              <a:buNone/>
              <a:defRPr sz="3000"/>
            </a:lvl8pPr>
            <a:lvl9pPr marL="5486675" indent="0">
              <a:buNone/>
              <a:defRPr sz="3000"/>
            </a:lvl9pPr>
          </a:lstStyle>
          <a:p>
            <a:r>
              <a:rPr lang="en-US"/>
              <a:t>Click icon to add picture</a:t>
            </a:r>
          </a:p>
        </p:txBody>
      </p:sp>
      <p:sp>
        <p:nvSpPr>
          <p:cNvPr id="4" name="Text Placeholder 3"/>
          <p:cNvSpPr>
            <a:spLocks noGrp="1"/>
          </p:cNvSpPr>
          <p:nvPr>
            <p:ph type="body" sz="half" idx="2"/>
          </p:nvPr>
        </p:nvSpPr>
        <p:spPr>
          <a:xfrm>
            <a:off x="1645920" y="8860536"/>
            <a:ext cx="15169896" cy="891540"/>
          </a:xfrm>
        </p:spPr>
        <p:txBody>
          <a:bodyPr lIns="91440" tIns="0" rIns="91440" bIns="0">
            <a:normAutofit/>
          </a:bodyPr>
          <a:lstStyle>
            <a:lvl1pPr marL="0" indent="0">
              <a:spcBef>
                <a:spcPts val="0"/>
              </a:spcBef>
              <a:spcAft>
                <a:spcPts val="900"/>
              </a:spcAft>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7690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DEB64-C0C7-6C43-B1A2-51C21FE16E12}"/>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F9E65FCF-499D-6E45-B3AF-F414ABF505FB}"/>
              </a:ext>
            </a:extLst>
          </p:cNvPr>
          <p:cNvSpPr>
            <a:spLocks noGrp="1"/>
          </p:cNvSpPr>
          <p:nvPr>
            <p:ph idx="1"/>
          </p:nvPr>
        </p:nvSpPr>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01818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40642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Vertical Title 1"/>
          <p:cNvSpPr>
            <a:spLocks noGrp="1"/>
          </p:cNvSpPr>
          <p:nvPr>
            <p:ph type="title" orient="vert"/>
          </p:nvPr>
        </p:nvSpPr>
        <p:spPr>
          <a:xfrm>
            <a:off x="13087350" y="618453"/>
            <a:ext cx="3943350" cy="863984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618453"/>
            <a:ext cx="11601450" cy="8639847"/>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21660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1_Picture with Caption">
    <p:spTree>
      <p:nvGrpSpPr>
        <p:cNvPr id="1" name="Shape 18"/>
        <p:cNvGrpSpPr/>
        <p:nvPr/>
      </p:nvGrpSpPr>
      <p:grpSpPr>
        <a:xfrm>
          <a:off x="0" y="0"/>
          <a:ext cx="0" cy="0"/>
          <a:chOff x="0" y="0"/>
          <a:chExt cx="0" cy="0"/>
        </a:xfrm>
      </p:grpSpPr>
      <p:sp>
        <p:nvSpPr>
          <p:cNvPr id="19" name="Google Shape;19;p22"/>
          <p:cNvSpPr/>
          <p:nvPr/>
        </p:nvSpPr>
        <p:spPr>
          <a:xfrm>
            <a:off x="2" y="7429500"/>
            <a:ext cx="18283238" cy="2857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 name="Google Shape;20;p22"/>
          <p:cNvSpPr/>
          <p:nvPr/>
        </p:nvSpPr>
        <p:spPr>
          <a:xfrm>
            <a:off x="23" y="7372614"/>
            <a:ext cx="18283238" cy="9601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21;p22"/>
          <p:cNvSpPr txBox="1">
            <a:spLocks noGrp="1"/>
          </p:cNvSpPr>
          <p:nvPr>
            <p:ph type="title"/>
          </p:nvPr>
        </p:nvSpPr>
        <p:spPr>
          <a:xfrm>
            <a:off x="1645922" y="7612380"/>
            <a:ext cx="15170468" cy="123444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2"/>
          <p:cNvSpPr>
            <a:spLocks noGrp="1"/>
          </p:cNvSpPr>
          <p:nvPr>
            <p:ph type="pic" idx="2"/>
          </p:nvPr>
        </p:nvSpPr>
        <p:spPr>
          <a:xfrm>
            <a:off x="23" y="0"/>
            <a:ext cx="18287978" cy="7372614"/>
          </a:xfrm>
          <a:prstGeom prst="rect">
            <a:avLst/>
          </a:prstGeom>
          <a:solidFill>
            <a:srgbClr val="B1C5D7"/>
          </a:solidFill>
          <a:ln>
            <a:noFill/>
          </a:ln>
        </p:spPr>
        <p:txBody>
          <a:bodyPr/>
          <a:lstStyle/>
          <a:p>
            <a:endParaRPr lang="es-ES_tradnl"/>
          </a:p>
        </p:txBody>
      </p:sp>
      <p:sp>
        <p:nvSpPr>
          <p:cNvPr id="23" name="Google Shape;23;p22"/>
          <p:cNvSpPr txBox="1">
            <a:spLocks noGrp="1"/>
          </p:cNvSpPr>
          <p:nvPr>
            <p:ph type="body" idx="1"/>
          </p:nvPr>
        </p:nvSpPr>
        <p:spPr>
          <a:xfrm>
            <a:off x="1645920" y="8860536"/>
            <a:ext cx="15169896" cy="891540"/>
          </a:xfrm>
          <a:prstGeom prst="rect">
            <a:avLst/>
          </a:prstGeom>
          <a:noFill/>
          <a:ln>
            <a:noFill/>
          </a:ln>
        </p:spPr>
        <p:txBody>
          <a:bodyPr spcFirstLastPara="1" wrap="square" lIns="91425" tIns="0" rIns="91425" bIns="0" anchor="t" anchorCtr="0">
            <a:normAutofit/>
          </a:bodyPr>
          <a:lstStyle>
            <a:lvl1pPr marL="457223" lvl="0" indent="-228612" algn="l">
              <a:lnSpc>
                <a:spcPct val="90000"/>
              </a:lnSpc>
              <a:spcBef>
                <a:spcPts val="0"/>
              </a:spcBef>
              <a:spcAft>
                <a:spcPts val="0"/>
              </a:spcAft>
              <a:buSzPts val="2250"/>
              <a:buNone/>
              <a:defRPr sz="2250">
                <a:solidFill>
                  <a:srgbClr val="FFFFFF"/>
                </a:solidFill>
              </a:defRPr>
            </a:lvl1pPr>
            <a:lvl2pPr marL="914445" lvl="1" indent="-228612" algn="l">
              <a:lnSpc>
                <a:spcPct val="90000"/>
              </a:lnSpc>
              <a:spcBef>
                <a:spcPts val="9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24" name="Google Shape;24;p22"/>
          <p:cNvSpPr txBox="1">
            <a:spLocks noGrp="1"/>
          </p:cNvSpPr>
          <p:nvPr>
            <p:ph type="dt" idx="10"/>
          </p:nvPr>
        </p:nvSpPr>
        <p:spPr>
          <a:xfrm>
            <a:off x="1645922" y="9689680"/>
            <a:ext cx="3708407"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2"/>
          <p:cNvSpPr txBox="1">
            <a:spLocks noGrp="1"/>
          </p:cNvSpPr>
          <p:nvPr>
            <p:ph type="ftr" idx="11"/>
          </p:nvPr>
        </p:nvSpPr>
        <p:spPr>
          <a:xfrm>
            <a:off x="5529278" y="9689680"/>
            <a:ext cx="7234206"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2"/>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606382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Content with Caption" userDrawn="1">
  <p:cSld name="1_Content with Caption">
    <p:spTree>
      <p:nvGrpSpPr>
        <p:cNvPr id="1" name="Shape 48"/>
        <p:cNvGrpSpPr/>
        <p:nvPr/>
      </p:nvGrpSpPr>
      <p:grpSpPr>
        <a:xfrm>
          <a:off x="0" y="0"/>
          <a:ext cx="0" cy="0"/>
          <a:chOff x="0" y="0"/>
          <a:chExt cx="0" cy="0"/>
        </a:xfrm>
      </p:grpSpPr>
      <p:sp>
        <p:nvSpPr>
          <p:cNvPr id="9" name="Picture Placeholder 8">
            <a:extLst>
              <a:ext uri="{FF2B5EF4-FFF2-40B4-BE49-F238E27FC236}">
                <a16:creationId xmlns:a16="http://schemas.microsoft.com/office/drawing/2014/main" id="{5BD180AA-CEE2-FF2A-CDF8-65D0B2891327}"/>
              </a:ext>
            </a:extLst>
          </p:cNvPr>
          <p:cNvSpPr>
            <a:spLocks noGrp="1"/>
          </p:cNvSpPr>
          <p:nvPr>
            <p:ph type="pic" sz="quarter" idx="10"/>
          </p:nvPr>
        </p:nvSpPr>
        <p:spPr>
          <a:xfrm>
            <a:off x="0" y="0"/>
            <a:ext cx="8588375" cy="10287000"/>
          </a:xfrm>
        </p:spPr>
        <p:txBody>
          <a:bodyPr/>
          <a:lstStyle/>
          <a:p>
            <a:endParaRPr lang="en-US"/>
          </a:p>
        </p:txBody>
      </p:sp>
      <p:sp>
        <p:nvSpPr>
          <p:cNvPr id="13" name="Text Placeholder 12">
            <a:extLst>
              <a:ext uri="{FF2B5EF4-FFF2-40B4-BE49-F238E27FC236}">
                <a16:creationId xmlns:a16="http://schemas.microsoft.com/office/drawing/2014/main" id="{B6AF87CA-FD2F-D4F9-6A5D-54E316EBF76C}"/>
              </a:ext>
            </a:extLst>
          </p:cNvPr>
          <p:cNvSpPr>
            <a:spLocks noGrp="1"/>
          </p:cNvSpPr>
          <p:nvPr>
            <p:ph type="body" sz="quarter" idx="11"/>
          </p:nvPr>
        </p:nvSpPr>
        <p:spPr>
          <a:xfrm>
            <a:off x="8686320" y="-1"/>
            <a:ext cx="9144000" cy="10286999"/>
          </a:xfrm>
        </p:spPr>
        <p:txBody>
          <a:bodyPr anchor="ctr" anchorCtr="1">
            <a:normAutofit/>
          </a:bodyPr>
          <a:lstStyle>
            <a:lvl1pPr algn="ctr">
              <a:lnSpc>
                <a:spcPct val="80000"/>
              </a:lnSpc>
              <a:defRPr sz="7200" b="1">
                <a:solidFill>
                  <a:schemeClr val="accent6"/>
                </a:solidFill>
              </a:defRPr>
            </a:lvl1pPr>
          </a:lstStyle>
          <a:p>
            <a:pPr lvl="0"/>
            <a:r>
              <a:rPr lang="en-GB" dirty="0"/>
              <a:t>Click to edit Master text styles</a:t>
            </a:r>
          </a:p>
        </p:txBody>
      </p:sp>
    </p:spTree>
    <p:extLst>
      <p:ext uri="{BB962C8B-B14F-4D97-AF65-F5344CB8AC3E}">
        <p14:creationId xmlns:p14="http://schemas.microsoft.com/office/powerpoint/2010/main" val="4245243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6"/>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23" indent="0" algn="ctr">
              <a:buNone/>
              <a:defRPr>
                <a:solidFill>
                  <a:schemeClr val="tx1">
                    <a:tint val="75000"/>
                  </a:schemeClr>
                </a:solidFill>
              </a:defRPr>
            </a:lvl2pPr>
            <a:lvl3pPr marL="914445" indent="0" algn="ctr">
              <a:buNone/>
              <a:defRPr>
                <a:solidFill>
                  <a:schemeClr val="tx1">
                    <a:tint val="75000"/>
                  </a:schemeClr>
                </a:solidFill>
              </a:defRPr>
            </a:lvl3pPr>
            <a:lvl4pPr marL="1371669" indent="0" algn="ctr">
              <a:buNone/>
              <a:defRPr>
                <a:solidFill>
                  <a:schemeClr val="tx1">
                    <a:tint val="75000"/>
                  </a:schemeClr>
                </a:solidFill>
              </a:defRPr>
            </a:lvl4pPr>
            <a:lvl5pPr marL="1828892"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1"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876097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303546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1"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8"/>
          </a:xfrm>
        </p:spPr>
        <p:txBody>
          <a:bodyPr anchor="b"/>
          <a:lstStyle>
            <a:lvl1pPr marL="0" indent="0">
              <a:buNone/>
              <a:defRPr sz="2000">
                <a:solidFill>
                  <a:schemeClr val="tx1">
                    <a:tint val="75000"/>
                  </a:schemeClr>
                </a:solidFill>
              </a:defRPr>
            </a:lvl1pPr>
            <a:lvl2pPr marL="457223" indent="0">
              <a:buNone/>
              <a:defRPr sz="1800">
                <a:solidFill>
                  <a:schemeClr val="tx1">
                    <a:tint val="75000"/>
                  </a:schemeClr>
                </a:solidFill>
              </a:defRPr>
            </a:lvl2pPr>
            <a:lvl3pPr marL="914445" indent="0">
              <a:buNone/>
              <a:defRPr sz="1601">
                <a:solidFill>
                  <a:schemeClr val="tx1">
                    <a:tint val="75000"/>
                  </a:schemeClr>
                </a:solidFill>
              </a:defRPr>
            </a:lvl3pPr>
            <a:lvl4pPr marL="1371669" indent="0">
              <a:buNone/>
              <a:defRPr sz="1400">
                <a:solidFill>
                  <a:schemeClr val="tx1">
                    <a:tint val="75000"/>
                  </a:schemeClr>
                </a:solidFill>
              </a:defRPr>
            </a:lvl4pPr>
            <a:lvl5pPr marL="1828892" indent="0">
              <a:buNone/>
              <a:defRPr sz="1400">
                <a:solidFill>
                  <a:schemeClr val="tx1">
                    <a:tint val="75000"/>
                  </a:schemeClr>
                </a:solidFill>
              </a:defRPr>
            </a:lvl5pPr>
            <a:lvl6pPr marL="2286114" indent="0">
              <a:buNone/>
              <a:defRPr sz="1400">
                <a:solidFill>
                  <a:schemeClr val="tx1">
                    <a:tint val="75000"/>
                  </a:schemeClr>
                </a:solidFill>
              </a:defRPr>
            </a:lvl6pPr>
            <a:lvl7pPr marL="2743337" indent="0">
              <a:buNone/>
              <a:defRPr sz="1400">
                <a:solidFill>
                  <a:schemeClr val="tx1">
                    <a:tint val="75000"/>
                  </a:schemeClr>
                </a:solidFill>
              </a:defRPr>
            </a:lvl7pPr>
            <a:lvl8pPr marL="3200561" indent="0">
              <a:buNone/>
              <a:defRPr sz="1400">
                <a:solidFill>
                  <a:schemeClr val="tx1">
                    <a:tint val="75000"/>
                  </a:schemeClr>
                </a:solidFill>
              </a:defRPr>
            </a:lvl8pPr>
            <a:lvl9pPr marL="365778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906345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4"/>
          </a:xfr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4"/>
          </a:xfr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62342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4"/>
            <a:ext cx="4040189" cy="639762"/>
          </a:xfrm>
        </p:spPr>
        <p:txBody>
          <a:bodyPr anchor="b"/>
          <a:lstStyle>
            <a:lvl1pPr marL="0" indent="0">
              <a:buNone/>
              <a:defRPr sz="2400" b="1"/>
            </a:lvl1pPr>
            <a:lvl2pPr marL="457223" indent="0">
              <a:buNone/>
              <a:defRPr sz="2000" b="1"/>
            </a:lvl2pPr>
            <a:lvl3pPr marL="914445" indent="0">
              <a:buNone/>
              <a:defRPr sz="1800" b="1"/>
            </a:lvl3pPr>
            <a:lvl4pPr marL="1371669" indent="0">
              <a:buNone/>
              <a:defRPr sz="1601" b="1"/>
            </a:lvl4pPr>
            <a:lvl5pPr marL="1828892" indent="0">
              <a:buNone/>
              <a:defRPr sz="1601" b="1"/>
            </a:lvl5pPr>
            <a:lvl6pPr marL="2286114" indent="0">
              <a:buNone/>
              <a:defRPr sz="1601" b="1"/>
            </a:lvl6pPr>
            <a:lvl7pPr marL="2743337" indent="0">
              <a:buNone/>
              <a:defRPr sz="1601" b="1"/>
            </a:lvl7pPr>
            <a:lvl8pPr marL="3200561" indent="0">
              <a:buNone/>
              <a:defRPr sz="1601" b="1"/>
            </a:lvl8pPr>
            <a:lvl9pPr marL="3657783" indent="0">
              <a:buNone/>
              <a:defRPr sz="1601" b="1"/>
            </a:lvl9pPr>
          </a:lstStyle>
          <a:p>
            <a:pPr lvl="0"/>
            <a:r>
              <a:rPr lang="en-US"/>
              <a:t>Click to edit Master text styles</a:t>
            </a:r>
          </a:p>
        </p:txBody>
      </p:sp>
      <p:sp>
        <p:nvSpPr>
          <p:cNvPr id="4" name="Content Placeholder 3"/>
          <p:cNvSpPr>
            <a:spLocks noGrp="1"/>
          </p:cNvSpPr>
          <p:nvPr>
            <p:ph sz="half" idx="2"/>
          </p:nvPr>
        </p:nvSpPr>
        <p:spPr>
          <a:xfrm>
            <a:off x="457201" y="2174876"/>
            <a:ext cx="4040189" cy="3951288"/>
          </a:xfrm>
        </p:spPr>
        <p:txBody>
          <a:bodyPr/>
          <a:lstStyle>
            <a:lvl1pPr>
              <a:defRPr sz="2400"/>
            </a:lvl1pPr>
            <a:lvl2pPr>
              <a:defRPr sz="2000"/>
            </a:lvl2pPr>
            <a:lvl3pPr>
              <a:defRPr sz="1800"/>
            </a:lvl3pPr>
            <a:lvl4pPr>
              <a:defRPr sz="1601"/>
            </a:lvl4pPr>
            <a:lvl5pPr>
              <a:defRPr sz="1601"/>
            </a:lvl5pPr>
            <a:lvl6pPr>
              <a:defRPr sz="1601"/>
            </a:lvl6pPr>
            <a:lvl7pPr>
              <a:defRPr sz="1601"/>
            </a:lvl7pPr>
            <a:lvl8pPr>
              <a:defRPr sz="1601"/>
            </a:lvl8pPr>
            <a:lvl9pPr>
              <a:defRPr sz="16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4"/>
            <a:ext cx="4041776" cy="639762"/>
          </a:xfrm>
        </p:spPr>
        <p:txBody>
          <a:bodyPr anchor="b"/>
          <a:lstStyle>
            <a:lvl1pPr marL="0" indent="0">
              <a:buNone/>
              <a:defRPr sz="2400" b="1"/>
            </a:lvl1pPr>
            <a:lvl2pPr marL="457223" indent="0">
              <a:buNone/>
              <a:defRPr sz="2000" b="1"/>
            </a:lvl2pPr>
            <a:lvl3pPr marL="914445" indent="0">
              <a:buNone/>
              <a:defRPr sz="1800" b="1"/>
            </a:lvl3pPr>
            <a:lvl4pPr marL="1371669" indent="0">
              <a:buNone/>
              <a:defRPr sz="1601" b="1"/>
            </a:lvl4pPr>
            <a:lvl5pPr marL="1828892" indent="0">
              <a:buNone/>
              <a:defRPr sz="1601" b="1"/>
            </a:lvl5pPr>
            <a:lvl6pPr marL="2286114" indent="0">
              <a:buNone/>
              <a:defRPr sz="1601" b="1"/>
            </a:lvl6pPr>
            <a:lvl7pPr marL="2743337" indent="0">
              <a:buNone/>
              <a:defRPr sz="1601" b="1"/>
            </a:lvl7pPr>
            <a:lvl8pPr marL="3200561" indent="0">
              <a:buNone/>
              <a:defRPr sz="1601" b="1"/>
            </a:lvl8pPr>
            <a:lvl9pPr marL="3657783" indent="0">
              <a:buNone/>
              <a:defRPr sz="1601" b="1"/>
            </a:lvl9pPr>
          </a:lstStyle>
          <a:p>
            <a:pPr lvl="0"/>
            <a:r>
              <a:rPr lang="en-US"/>
              <a:t>Click to edit Master text styles</a:t>
            </a:r>
          </a:p>
        </p:txBody>
      </p:sp>
      <p:sp>
        <p:nvSpPr>
          <p:cNvPr id="6" name="Content Placeholder 5"/>
          <p:cNvSpPr>
            <a:spLocks noGrp="1"/>
          </p:cNvSpPr>
          <p:nvPr>
            <p:ph sz="quarter" idx="4"/>
          </p:nvPr>
        </p:nvSpPr>
        <p:spPr>
          <a:xfrm>
            <a:off x="4645027" y="2174876"/>
            <a:ext cx="4041776" cy="3951288"/>
          </a:xfrm>
        </p:spPr>
        <p:txBody>
          <a:bodyPr/>
          <a:lstStyle>
            <a:lvl1pPr>
              <a:defRPr sz="2400"/>
            </a:lvl1pPr>
            <a:lvl2pPr>
              <a:defRPr sz="2000"/>
            </a:lvl2pPr>
            <a:lvl3pPr>
              <a:defRPr sz="1800"/>
            </a:lvl3pPr>
            <a:lvl4pPr>
              <a:defRPr sz="1601"/>
            </a:lvl4pPr>
            <a:lvl5pPr>
              <a:defRPr sz="1601"/>
            </a:lvl5pPr>
            <a:lvl6pPr>
              <a:defRPr sz="1601"/>
            </a:lvl6pPr>
            <a:lvl7pPr>
              <a:defRPr sz="1601"/>
            </a:lvl7pPr>
            <a:lvl8pPr>
              <a:defRPr sz="1601"/>
            </a:lvl8pPr>
            <a:lvl9pPr>
              <a:defRPr sz="16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595070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84768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621F9-4398-B14F-B02F-EFA3BCAC7FEE}"/>
              </a:ext>
            </a:extLst>
          </p:cNvPr>
          <p:cNvSpPr>
            <a:spLocks noGrp="1"/>
          </p:cNvSpPr>
          <p:nvPr>
            <p:ph type="title"/>
          </p:nvPr>
        </p:nvSpPr>
        <p:spPr>
          <a:xfrm>
            <a:off x="1247775" y="2564608"/>
            <a:ext cx="15773400" cy="4279106"/>
          </a:xfrm>
          <a:prstGeom prst="rect">
            <a:avLst/>
          </a:prstGeom>
        </p:spPr>
        <p:txBody>
          <a:bodyPr anchor="b"/>
          <a:lstStyle>
            <a:lvl1pPr>
              <a:defRPr sz="9000" b="0" i="0">
                <a:latin typeface="Calibri" panose="020F050202020403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16C7F5E4-EAD3-8B42-9885-D7319185C825}"/>
              </a:ext>
            </a:extLst>
          </p:cNvPr>
          <p:cNvSpPr>
            <a:spLocks noGrp="1"/>
          </p:cNvSpPr>
          <p:nvPr>
            <p:ph type="body" idx="1"/>
          </p:nvPr>
        </p:nvSpPr>
        <p:spPr>
          <a:xfrm>
            <a:off x="1247775" y="6884195"/>
            <a:ext cx="15773400" cy="2250281"/>
          </a:xfrm>
        </p:spPr>
        <p:txBody>
          <a:bodyPr/>
          <a:lstStyle>
            <a:lvl1pPr marL="0" indent="0">
              <a:buNone/>
              <a:defRPr sz="3600" b="0" i="0">
                <a:solidFill>
                  <a:schemeClr val="tx1">
                    <a:tint val="75000"/>
                  </a:schemeClr>
                </a:solidFill>
                <a:latin typeface="Calibri" panose="020F0502020204030204" pitchFamily="34" charset="0"/>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75848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99471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1"/>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23" indent="0">
              <a:buNone/>
              <a:defRPr sz="1200"/>
            </a:lvl2pPr>
            <a:lvl3pPr marL="914445" indent="0">
              <a:buNone/>
              <a:defRPr sz="1001"/>
            </a:lvl3pPr>
            <a:lvl4pPr marL="1371669" indent="0">
              <a:buNone/>
              <a:defRPr sz="900"/>
            </a:lvl4pPr>
            <a:lvl5pPr marL="1828892" indent="0">
              <a:buNone/>
              <a:defRPr sz="900"/>
            </a:lvl5pPr>
            <a:lvl6pPr marL="2286114" indent="0">
              <a:buNone/>
              <a:defRPr sz="900"/>
            </a:lvl6pPr>
            <a:lvl7pPr marL="2743337" indent="0">
              <a:buNone/>
              <a:defRPr sz="900"/>
            </a:lvl7pPr>
            <a:lvl8pPr marL="3200561"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964957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6"/>
            <a:ext cx="5486400" cy="4114800"/>
          </a:xfrm>
        </p:spPr>
        <p:txBody>
          <a:bodyPr/>
          <a:lstStyle>
            <a:lvl1pPr marL="0" indent="0">
              <a:buNone/>
              <a:defRPr sz="3200"/>
            </a:lvl1pPr>
            <a:lvl2pPr marL="457223" indent="0">
              <a:buNone/>
              <a:defRPr sz="2801"/>
            </a:lvl2pPr>
            <a:lvl3pPr marL="914445" indent="0">
              <a:buNone/>
              <a:defRPr sz="2400"/>
            </a:lvl3pPr>
            <a:lvl4pPr marL="1371669" indent="0">
              <a:buNone/>
              <a:defRPr sz="2000"/>
            </a:lvl4pPr>
            <a:lvl5pPr marL="1828892" indent="0">
              <a:buNone/>
              <a:defRPr sz="2000"/>
            </a:lvl5pPr>
            <a:lvl6pPr marL="2286114" indent="0">
              <a:buNone/>
              <a:defRPr sz="2000"/>
            </a:lvl6pPr>
            <a:lvl7pPr marL="2743337" indent="0">
              <a:buNone/>
              <a:defRPr sz="2000"/>
            </a:lvl7pPr>
            <a:lvl8pPr marL="3200561" indent="0">
              <a:buNone/>
              <a:defRPr sz="2000"/>
            </a:lvl8pPr>
            <a:lvl9pPr marL="3657783" indent="0">
              <a:buNone/>
              <a:defRPr sz="2000"/>
            </a:lvl9pPr>
          </a:lstStyle>
          <a:p>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23" indent="0">
              <a:buNone/>
              <a:defRPr sz="1200"/>
            </a:lvl2pPr>
            <a:lvl3pPr marL="914445" indent="0">
              <a:buNone/>
              <a:defRPr sz="1001"/>
            </a:lvl3pPr>
            <a:lvl4pPr marL="1371669" indent="0">
              <a:buNone/>
              <a:defRPr sz="900"/>
            </a:lvl4pPr>
            <a:lvl5pPr marL="1828892" indent="0">
              <a:buNone/>
              <a:defRPr sz="900"/>
            </a:lvl5pPr>
            <a:lvl6pPr marL="2286114" indent="0">
              <a:buNone/>
              <a:defRPr sz="900"/>
            </a:lvl6pPr>
            <a:lvl7pPr marL="2743337" indent="0">
              <a:buNone/>
              <a:defRPr sz="900"/>
            </a:lvl7pPr>
            <a:lvl8pPr marL="3200561"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465811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27472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57659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9CEA-A734-4A44-92E3-56758F5C5B92}"/>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04AA4D1F-F0BD-8B43-9624-DE52BC95A213}"/>
              </a:ext>
            </a:extLst>
          </p:cNvPr>
          <p:cNvSpPr>
            <a:spLocks noGrp="1"/>
          </p:cNvSpPr>
          <p:nvPr>
            <p:ph sz="half" idx="1"/>
          </p:nvPr>
        </p:nvSpPr>
        <p:spPr>
          <a:xfrm>
            <a:off x="1257300" y="2738438"/>
            <a:ext cx="7772400" cy="6527007"/>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626995-C0D3-1C4D-B316-C55A678E7B99}"/>
              </a:ext>
            </a:extLst>
          </p:cNvPr>
          <p:cNvSpPr>
            <a:spLocks noGrp="1"/>
          </p:cNvSpPr>
          <p:nvPr>
            <p:ph sz="half" idx="2"/>
          </p:nvPr>
        </p:nvSpPr>
        <p:spPr>
          <a:xfrm>
            <a:off x="9258300" y="2738438"/>
            <a:ext cx="7772400" cy="6527007"/>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7109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D3F0D6-21E2-AD40-ADB2-86E6C0E8D271}"/>
              </a:ext>
            </a:extLst>
          </p:cNvPr>
          <p:cNvSpPr>
            <a:spLocks noGrp="1"/>
          </p:cNvSpPr>
          <p:nvPr>
            <p:ph type="body" idx="1"/>
          </p:nvPr>
        </p:nvSpPr>
        <p:spPr>
          <a:xfrm>
            <a:off x="1259683" y="2521745"/>
            <a:ext cx="7736681" cy="1235868"/>
          </a:xfrm>
        </p:spPr>
        <p:txBody>
          <a:bodyPr anchor="b"/>
          <a:lstStyle>
            <a:lvl1pPr marL="0" indent="0">
              <a:buNone/>
              <a:defRPr sz="3600" b="0" i="0">
                <a:latin typeface="Calibri" panose="020F050202020403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4E4DB3F4-A41E-B74E-81FF-2CE011381D6F}"/>
              </a:ext>
            </a:extLst>
          </p:cNvPr>
          <p:cNvSpPr>
            <a:spLocks noGrp="1"/>
          </p:cNvSpPr>
          <p:nvPr>
            <p:ph sz="half" idx="2"/>
          </p:nvPr>
        </p:nvSpPr>
        <p:spPr>
          <a:xfrm>
            <a:off x="1259683" y="3757613"/>
            <a:ext cx="7736681" cy="5526882"/>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FB1B4E-770D-634E-8CC9-C8F7CDB0E11C}"/>
              </a:ext>
            </a:extLst>
          </p:cNvPr>
          <p:cNvSpPr>
            <a:spLocks noGrp="1"/>
          </p:cNvSpPr>
          <p:nvPr>
            <p:ph type="body" sz="quarter" idx="3"/>
          </p:nvPr>
        </p:nvSpPr>
        <p:spPr>
          <a:xfrm>
            <a:off x="9258300" y="2521745"/>
            <a:ext cx="7774782" cy="1235868"/>
          </a:xfrm>
        </p:spPr>
        <p:txBody>
          <a:bodyPr anchor="b"/>
          <a:lstStyle>
            <a:lvl1pPr marL="0" indent="0">
              <a:buNone/>
              <a:defRPr sz="3600" b="0" i="0">
                <a:latin typeface="Calibri" panose="020F050202020403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7071D713-21DD-7344-87D9-DD08DE31027D}"/>
              </a:ext>
            </a:extLst>
          </p:cNvPr>
          <p:cNvSpPr>
            <a:spLocks noGrp="1"/>
          </p:cNvSpPr>
          <p:nvPr>
            <p:ph sz="quarter" idx="4"/>
          </p:nvPr>
        </p:nvSpPr>
        <p:spPr>
          <a:xfrm>
            <a:off x="9258300" y="3757613"/>
            <a:ext cx="7774782" cy="5526882"/>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7333EC3E-0F82-FA49-928B-1093BF6AB116}"/>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3691818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0183A-87FA-904B-B8FC-31D5F4DD7F7E}"/>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3702684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3363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5F9904-060E-9243-9D0A-72C1077A0F60}"/>
              </a:ext>
            </a:extLst>
          </p:cNvPr>
          <p:cNvSpPr>
            <a:spLocks noGrp="1"/>
          </p:cNvSpPr>
          <p:nvPr>
            <p:ph idx="1"/>
          </p:nvPr>
        </p:nvSpPr>
        <p:spPr>
          <a:xfrm>
            <a:off x="7770018" y="2289572"/>
            <a:ext cx="9258300" cy="7310438"/>
          </a:xfrm>
        </p:spPr>
        <p:txBody>
          <a:bodyPr/>
          <a:lstStyle>
            <a:lvl1pPr>
              <a:defRPr sz="4800" b="0" i="0">
                <a:latin typeface="Calibri" panose="020F0502020204030204" pitchFamily="34" charset="0"/>
              </a:defRPr>
            </a:lvl1pPr>
            <a:lvl2pPr>
              <a:defRPr sz="4200" b="0" i="0">
                <a:latin typeface="Calibri" panose="020F0502020204030204" pitchFamily="34" charset="0"/>
              </a:defRPr>
            </a:lvl2pPr>
            <a:lvl3pPr>
              <a:defRPr sz="3600" b="0" i="0">
                <a:latin typeface="Calibri" panose="020F0502020204030204" pitchFamily="34" charset="0"/>
              </a:defRPr>
            </a:lvl3pPr>
            <a:lvl4pPr>
              <a:defRPr sz="3000" b="0" i="0">
                <a:latin typeface="Calibri" panose="020F0502020204030204" pitchFamily="34" charset="0"/>
              </a:defRPr>
            </a:lvl4pPr>
            <a:lvl5pPr>
              <a:defRPr sz="3000" b="0" i="0">
                <a:latin typeface="Calibri" panose="020F0502020204030204" pitchFamily="34" charset="0"/>
              </a:defRPr>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6642856-C495-1740-834F-9EEB4CA77862}"/>
              </a:ext>
            </a:extLst>
          </p:cNvPr>
          <p:cNvSpPr>
            <a:spLocks noGrp="1"/>
          </p:cNvSpPr>
          <p:nvPr>
            <p:ph type="body" sz="half" idx="2"/>
          </p:nvPr>
        </p:nvSpPr>
        <p:spPr>
          <a:xfrm>
            <a:off x="1259683" y="2289572"/>
            <a:ext cx="5898356" cy="6513911"/>
          </a:xfrm>
        </p:spPr>
        <p:txBody>
          <a:bodyPr/>
          <a:lstStyle>
            <a:lvl1pPr marL="0" indent="0">
              <a:buNone/>
              <a:defRPr sz="2400" b="0" i="0">
                <a:latin typeface="Calibri" panose="020F0502020204030204" pitchFamily="34" charset="0"/>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Tree>
    <p:extLst>
      <p:ext uri="{BB962C8B-B14F-4D97-AF65-F5344CB8AC3E}">
        <p14:creationId xmlns:p14="http://schemas.microsoft.com/office/powerpoint/2010/main" val="700455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14DC307-33D6-2F4C-BE6C-9B3D37B57E9C}"/>
              </a:ext>
            </a:extLst>
          </p:cNvPr>
          <p:cNvSpPr>
            <a:spLocks noGrp="1"/>
          </p:cNvSpPr>
          <p:nvPr>
            <p:ph type="pic" idx="1"/>
          </p:nvPr>
        </p:nvSpPr>
        <p:spPr>
          <a:xfrm>
            <a:off x="7774782" y="2370483"/>
            <a:ext cx="9258300" cy="6421092"/>
          </a:xfrm>
        </p:spPr>
        <p:txBody>
          <a:bodyPr/>
          <a:lstStyle>
            <a:lvl1pPr marL="0" indent="0">
              <a:buNone/>
              <a:defRPr sz="4800" b="0" i="0">
                <a:latin typeface="Calibri" panose="020F0502020204030204" pitchFamily="34" charset="0"/>
              </a:defRPr>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p>
        </p:txBody>
      </p:sp>
      <p:sp>
        <p:nvSpPr>
          <p:cNvPr id="4" name="Text Placeholder 3">
            <a:extLst>
              <a:ext uri="{FF2B5EF4-FFF2-40B4-BE49-F238E27FC236}">
                <a16:creationId xmlns:a16="http://schemas.microsoft.com/office/drawing/2014/main" id="{986DAB67-A291-1945-B3C2-A6150D8EC892}"/>
              </a:ext>
            </a:extLst>
          </p:cNvPr>
          <p:cNvSpPr>
            <a:spLocks noGrp="1"/>
          </p:cNvSpPr>
          <p:nvPr>
            <p:ph type="body" sz="half" idx="2"/>
          </p:nvPr>
        </p:nvSpPr>
        <p:spPr>
          <a:xfrm>
            <a:off x="1259683" y="2370483"/>
            <a:ext cx="5898356" cy="6432999"/>
          </a:xfrm>
        </p:spPr>
        <p:txBody>
          <a:bodyPr/>
          <a:lstStyle>
            <a:lvl1pPr marL="0" indent="0">
              <a:buNone/>
              <a:defRPr sz="2400" b="0" i="0">
                <a:latin typeface="Calibri" panose="020F0502020204030204" pitchFamily="34" charset="0"/>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Tree>
    <p:extLst>
      <p:ext uri="{BB962C8B-B14F-4D97-AF65-F5344CB8AC3E}">
        <p14:creationId xmlns:p14="http://schemas.microsoft.com/office/powerpoint/2010/main" val="2719838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0B126BB-C052-2B43-864C-1221AD1D486E}"/>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0" y="0"/>
            <a:ext cx="18288000" cy="1752600"/>
          </a:xfrm>
          <a:prstGeom prst="rect">
            <a:avLst/>
          </a:prstGeom>
        </p:spPr>
      </p:pic>
      <p:sp>
        <p:nvSpPr>
          <p:cNvPr id="3" name="Text Placeholder 2">
            <a:extLst>
              <a:ext uri="{FF2B5EF4-FFF2-40B4-BE49-F238E27FC236}">
                <a16:creationId xmlns:a16="http://schemas.microsoft.com/office/drawing/2014/main" id="{0665A9E4-E614-D84D-9314-C67550366B41}"/>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picture containing ball, player, drawing, food&#10;&#10;Description automatically generated">
            <a:extLst>
              <a:ext uri="{FF2B5EF4-FFF2-40B4-BE49-F238E27FC236}">
                <a16:creationId xmlns:a16="http://schemas.microsoft.com/office/drawing/2014/main" id="{C3784482-F066-7240-A0AF-84F9ACBB961B}"/>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6990669" y="139400"/>
            <a:ext cx="741017" cy="1506653"/>
          </a:xfrm>
          <a:prstGeom prst="rect">
            <a:avLst/>
          </a:prstGeom>
        </p:spPr>
      </p:pic>
      <p:sp>
        <p:nvSpPr>
          <p:cNvPr id="12" name="Title Placeholder 1">
            <a:extLst>
              <a:ext uri="{FF2B5EF4-FFF2-40B4-BE49-F238E27FC236}">
                <a16:creationId xmlns:a16="http://schemas.microsoft.com/office/drawing/2014/main" id="{CF8B44FA-611E-FC40-916A-FFE5928ECDFC}"/>
              </a:ext>
            </a:extLst>
          </p:cNvPr>
          <p:cNvSpPr>
            <a:spLocks noGrp="1"/>
          </p:cNvSpPr>
          <p:nvPr>
            <p:ph type="title"/>
          </p:nvPr>
        </p:nvSpPr>
        <p:spPr>
          <a:xfrm>
            <a:off x="646044" y="372717"/>
            <a:ext cx="15773400" cy="1215888"/>
          </a:xfrm>
          <a:prstGeom prst="rect">
            <a:avLst/>
          </a:prstGeom>
        </p:spPr>
        <p:txBody>
          <a:bodyPr vert="horz" lIns="91440" tIns="45720" rIns="91440" bIns="45720" rtlCol="0" anchor="b">
            <a:normAutofit/>
          </a:bodyPr>
          <a:lstStyle/>
          <a:p>
            <a:r>
              <a:rPr lang="en-US"/>
              <a:t>Click to edit Master title style</a:t>
            </a:r>
          </a:p>
        </p:txBody>
      </p:sp>
      <p:sp>
        <p:nvSpPr>
          <p:cNvPr id="7" name="TextBox 6">
            <a:extLst>
              <a:ext uri="{FF2B5EF4-FFF2-40B4-BE49-F238E27FC236}">
                <a16:creationId xmlns:a16="http://schemas.microsoft.com/office/drawing/2014/main" id="{D7B3A326-F612-F445-B692-BD382F4DAA63}"/>
              </a:ext>
            </a:extLst>
          </p:cNvPr>
          <p:cNvSpPr txBox="1"/>
          <p:nvPr userDrawn="1"/>
        </p:nvSpPr>
        <p:spPr>
          <a:xfrm>
            <a:off x="8378687" y="9769775"/>
            <a:ext cx="9271097" cy="334707"/>
          </a:xfrm>
          <a:prstGeom prst="rect">
            <a:avLst/>
          </a:prstGeom>
          <a:noFill/>
        </p:spPr>
        <p:txBody>
          <a:bodyPr wrap="square" rtlCol="0">
            <a:spAutoFit/>
          </a:bodyPr>
          <a:lstStyle/>
          <a:p>
            <a:pPr algn="r"/>
            <a:r>
              <a:rPr lang="en-US" sz="1575" b="0" i="0" u="none" strike="noStrike" kern="1200">
                <a:solidFill>
                  <a:schemeClr val="tx1"/>
                </a:solidFill>
                <a:effectLst/>
                <a:latin typeface="Calibri" panose="020F0502020204030204" pitchFamily="34" charset="0"/>
                <a:ea typeface="+mn-ea"/>
                <a:cs typeface="+mn-cs"/>
              </a:rPr>
              <a:t>PROGRAMA DE LAS NACIONES UNIDAS PARA EL DESARROLLO</a:t>
            </a:r>
            <a:endParaRPr lang="en-US" sz="150" b="0" i="0">
              <a:solidFill>
                <a:schemeClr val="tx1">
                  <a:alpha val="75000"/>
                </a:schemeClr>
              </a:solidFill>
              <a:latin typeface="Calibri" panose="020F0502020204030204" pitchFamily="34" charset="0"/>
            </a:endParaRPr>
          </a:p>
        </p:txBody>
      </p:sp>
    </p:spTree>
    <p:extLst>
      <p:ext uri="{BB962C8B-B14F-4D97-AF65-F5344CB8AC3E}">
        <p14:creationId xmlns:p14="http://schemas.microsoft.com/office/powerpoint/2010/main" val="777205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1371600" rtl="0" eaLnBrk="1" latinLnBrk="0" hangingPunct="1">
        <a:lnSpc>
          <a:spcPct val="90000"/>
        </a:lnSpc>
        <a:spcBef>
          <a:spcPct val="0"/>
        </a:spcBef>
        <a:buNone/>
        <a:defRPr sz="6600" b="0" i="0" kern="1200">
          <a:solidFill>
            <a:schemeClr val="tx1"/>
          </a:solidFill>
          <a:latin typeface="Calibri" panose="020F0502020204030204" pitchFamily="34" charset="0"/>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b="0" i="0" kern="1200">
          <a:solidFill>
            <a:schemeClr val="tx1"/>
          </a:solidFill>
          <a:latin typeface="Calibri" panose="020F0502020204030204" pitchFamily="34" charset="0"/>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b="0" i="0" kern="1200">
          <a:solidFill>
            <a:schemeClr val="tx1"/>
          </a:solidFill>
          <a:latin typeface="Calibri" panose="020F0502020204030204" pitchFamily="34" charset="0"/>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b="0" i="0" kern="1200">
          <a:solidFill>
            <a:schemeClr val="tx1"/>
          </a:solidFill>
          <a:latin typeface="Calibri" panose="020F0502020204030204" pitchFamily="34" charset="0"/>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Calibri" panose="020F0502020204030204" pitchFamily="34" charset="0"/>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Calibri" panose="020F0502020204030204" pitchFamily="34" charset="0"/>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9601200"/>
            <a:ext cx="18288000"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23" y="9501474"/>
            <a:ext cx="18287978" cy="99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Placeholder 1"/>
          <p:cNvSpPr>
            <a:spLocks noGrp="1"/>
          </p:cNvSpPr>
          <p:nvPr>
            <p:ph type="title"/>
          </p:nvPr>
        </p:nvSpPr>
        <p:spPr>
          <a:xfrm>
            <a:off x="1645920" y="429906"/>
            <a:ext cx="15087600" cy="217613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645920" y="2768601"/>
            <a:ext cx="15087600" cy="603504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5922" y="9689680"/>
            <a:ext cx="3708407" cy="547688"/>
          </a:xfrm>
          <a:prstGeom prst="rect">
            <a:avLst/>
          </a:prstGeom>
        </p:spPr>
        <p:txBody>
          <a:bodyPr vert="horz" lIns="91440" tIns="45720" rIns="91440" bIns="45720" rtlCol="0" anchor="ctr"/>
          <a:lstStyle>
            <a:lvl1pPr algn="l">
              <a:defRPr sz="1350">
                <a:solidFill>
                  <a:srgbClr val="FFFFFF"/>
                </a:solidFill>
              </a:defRPr>
            </a:lvl1pPr>
          </a:lstStyle>
          <a:p>
            <a:fld id="{1D8BD707-D9CF-40AE-B4C6-C98DA3205C09}" type="datetimeFigureOut">
              <a:rPr lang="en-US" smtClean="0"/>
              <a:pPr/>
              <a:t>4/6/2026</a:t>
            </a:fld>
            <a:endParaRPr lang="en-US"/>
          </a:p>
        </p:txBody>
      </p:sp>
      <p:sp>
        <p:nvSpPr>
          <p:cNvPr id="5" name="Footer Placeholder 4"/>
          <p:cNvSpPr>
            <a:spLocks noGrp="1"/>
          </p:cNvSpPr>
          <p:nvPr>
            <p:ph type="ftr" sz="quarter" idx="3"/>
          </p:nvPr>
        </p:nvSpPr>
        <p:spPr>
          <a:xfrm>
            <a:off x="5529278" y="9689680"/>
            <a:ext cx="7234206" cy="547688"/>
          </a:xfrm>
          <a:prstGeom prst="rect">
            <a:avLst/>
          </a:prstGeom>
        </p:spPr>
        <p:txBody>
          <a:bodyPr vert="horz" lIns="91440" tIns="45720" rIns="91440" bIns="45720" rtlCol="0" anchor="ctr"/>
          <a:lstStyle>
            <a:lvl1pPr algn="ctr">
              <a:defRPr sz="135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14850689" y="9689680"/>
            <a:ext cx="1968038" cy="547688"/>
          </a:xfrm>
          <a:prstGeom prst="rect">
            <a:avLst/>
          </a:prstGeom>
        </p:spPr>
        <p:txBody>
          <a:bodyPr vert="horz" lIns="91440" tIns="45720" rIns="91440" bIns="45720" rtlCol="0" anchor="ctr"/>
          <a:lstStyle>
            <a:lvl1pPr algn="r">
              <a:defRPr sz="1575">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1790298" y="2606768"/>
            <a:ext cx="149504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825614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Lst>
  <p:txStyles>
    <p:titleStyle>
      <a:lvl1pPr algn="l" defTabSz="1371669"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p:titleStyle>
    <p:body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p:bodyStyle>
    <p:otherStyle>
      <a:defPPr>
        <a:defRPr lang="en-US"/>
      </a:defPPr>
      <a:lvl1pPr marL="0" algn="l" defTabSz="1371669" rtl="0" eaLnBrk="1" latinLnBrk="0" hangingPunct="1">
        <a:defRPr sz="2700" kern="1200">
          <a:solidFill>
            <a:schemeClr val="tx1"/>
          </a:solidFill>
          <a:latin typeface="+mn-lt"/>
          <a:ea typeface="+mn-ea"/>
          <a:cs typeface="+mn-cs"/>
        </a:defRPr>
      </a:lvl1pPr>
      <a:lvl2pPr marL="685835" algn="l" defTabSz="1371669" rtl="0" eaLnBrk="1" latinLnBrk="0" hangingPunct="1">
        <a:defRPr sz="2700" kern="1200">
          <a:solidFill>
            <a:schemeClr val="tx1"/>
          </a:solidFill>
          <a:latin typeface="+mn-lt"/>
          <a:ea typeface="+mn-ea"/>
          <a:cs typeface="+mn-cs"/>
        </a:defRPr>
      </a:lvl2pPr>
      <a:lvl3pPr marL="1371669" algn="l" defTabSz="1371669" rtl="0" eaLnBrk="1" latinLnBrk="0" hangingPunct="1">
        <a:defRPr sz="2700" kern="1200">
          <a:solidFill>
            <a:schemeClr val="tx1"/>
          </a:solidFill>
          <a:latin typeface="+mn-lt"/>
          <a:ea typeface="+mn-ea"/>
          <a:cs typeface="+mn-cs"/>
        </a:defRPr>
      </a:lvl3pPr>
      <a:lvl4pPr marL="2057504" algn="l" defTabSz="1371669" rtl="0" eaLnBrk="1" latinLnBrk="0" hangingPunct="1">
        <a:defRPr sz="2700" kern="1200">
          <a:solidFill>
            <a:schemeClr val="tx1"/>
          </a:solidFill>
          <a:latin typeface="+mn-lt"/>
          <a:ea typeface="+mn-ea"/>
          <a:cs typeface="+mn-cs"/>
        </a:defRPr>
      </a:lvl4pPr>
      <a:lvl5pPr marL="2743337" algn="l" defTabSz="1371669" rtl="0" eaLnBrk="1" latinLnBrk="0" hangingPunct="1">
        <a:defRPr sz="2700" kern="1200">
          <a:solidFill>
            <a:schemeClr val="tx1"/>
          </a:solidFill>
          <a:latin typeface="+mn-lt"/>
          <a:ea typeface="+mn-ea"/>
          <a:cs typeface="+mn-cs"/>
        </a:defRPr>
      </a:lvl5pPr>
      <a:lvl6pPr marL="3429171" algn="l" defTabSz="1371669" rtl="0" eaLnBrk="1" latinLnBrk="0" hangingPunct="1">
        <a:defRPr sz="2700" kern="1200">
          <a:solidFill>
            <a:schemeClr val="tx1"/>
          </a:solidFill>
          <a:latin typeface="+mn-lt"/>
          <a:ea typeface="+mn-ea"/>
          <a:cs typeface="+mn-cs"/>
        </a:defRPr>
      </a:lvl6pPr>
      <a:lvl7pPr marL="4115006" algn="l" defTabSz="1371669" rtl="0" eaLnBrk="1" latinLnBrk="0" hangingPunct="1">
        <a:defRPr sz="2700" kern="1200">
          <a:solidFill>
            <a:schemeClr val="tx1"/>
          </a:solidFill>
          <a:latin typeface="+mn-lt"/>
          <a:ea typeface="+mn-ea"/>
          <a:cs typeface="+mn-cs"/>
        </a:defRPr>
      </a:lvl7pPr>
      <a:lvl8pPr marL="4800840" algn="l" defTabSz="1371669" rtl="0" eaLnBrk="1" latinLnBrk="0" hangingPunct="1">
        <a:defRPr sz="2700" kern="1200">
          <a:solidFill>
            <a:schemeClr val="tx1"/>
          </a:solidFill>
          <a:latin typeface="+mn-lt"/>
          <a:ea typeface="+mn-ea"/>
          <a:cs typeface="+mn-cs"/>
        </a:defRPr>
      </a:lvl8pPr>
      <a:lvl9pPr marL="5486675" algn="l" defTabSz="1371669"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6"/>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4/6/2026</a:t>
            </a:fld>
            <a:endParaRPr lang="en-US"/>
          </a:p>
        </p:txBody>
      </p:sp>
      <p:sp>
        <p:nvSpPr>
          <p:cNvPr id="5" name="Footer Placeholder 4"/>
          <p:cNvSpPr>
            <a:spLocks noGrp="1"/>
          </p:cNvSpPr>
          <p:nvPr>
            <p:ph type="ftr" sz="quarter" idx="3"/>
          </p:nvPr>
        </p:nvSpPr>
        <p:spPr>
          <a:xfrm>
            <a:off x="3124200" y="6356351"/>
            <a:ext cx="2895600" cy="36512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6"/>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064291398"/>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xStyles>
    <p:titleStyle>
      <a:lvl1pPr algn="ctr" defTabSz="914445" rtl="0" eaLnBrk="1" latinLnBrk="0" hangingPunct="1">
        <a:spcBef>
          <a:spcPct val="0"/>
        </a:spcBef>
        <a:buNone/>
        <a:defRPr sz="4400" kern="1200">
          <a:solidFill>
            <a:schemeClr val="tx1"/>
          </a:solidFill>
          <a:latin typeface="+mj-lt"/>
          <a:ea typeface="+mj-ea"/>
          <a:cs typeface="+mj-cs"/>
        </a:defRPr>
      </a:lvl1pPr>
    </p:titleStyle>
    <p:bodyStyle>
      <a:lvl1pPr marL="342917" indent="-342917" algn="l" defTabSz="91444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88" indent="-285765" algn="l" defTabSz="914445" rtl="0" eaLnBrk="1" latinLnBrk="0" hangingPunct="1">
        <a:spcBef>
          <a:spcPct val="20000"/>
        </a:spcBef>
        <a:buFont typeface="Arial" pitchFamily="34" charset="0"/>
        <a:buChar char="–"/>
        <a:defRPr sz="2801" kern="1200">
          <a:solidFill>
            <a:schemeClr val="tx1"/>
          </a:solidFill>
          <a:latin typeface="+mn-lt"/>
          <a:ea typeface="+mn-ea"/>
          <a:cs typeface="+mn-cs"/>
        </a:defRPr>
      </a:lvl2pPr>
      <a:lvl3pPr marL="1143057" indent="-228612" algn="l" defTabSz="91444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80"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504"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726"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949"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171"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395"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45" rtl="0" eaLnBrk="1" latinLnBrk="0" hangingPunct="1">
        <a:defRPr sz="1800" kern="1200">
          <a:solidFill>
            <a:schemeClr val="tx1"/>
          </a:solidFill>
          <a:latin typeface="+mn-lt"/>
          <a:ea typeface="+mn-ea"/>
          <a:cs typeface="+mn-cs"/>
        </a:defRPr>
      </a:lvl1pPr>
      <a:lvl2pPr marL="457223" algn="l" defTabSz="914445" rtl="0" eaLnBrk="1" latinLnBrk="0" hangingPunct="1">
        <a:defRPr sz="1800" kern="1200">
          <a:solidFill>
            <a:schemeClr val="tx1"/>
          </a:solidFill>
          <a:latin typeface="+mn-lt"/>
          <a:ea typeface="+mn-ea"/>
          <a:cs typeface="+mn-cs"/>
        </a:defRPr>
      </a:lvl2pPr>
      <a:lvl3pPr marL="914445" algn="l" defTabSz="914445" rtl="0" eaLnBrk="1" latinLnBrk="0" hangingPunct="1">
        <a:defRPr sz="1800" kern="1200">
          <a:solidFill>
            <a:schemeClr val="tx1"/>
          </a:solidFill>
          <a:latin typeface="+mn-lt"/>
          <a:ea typeface="+mn-ea"/>
          <a:cs typeface="+mn-cs"/>
        </a:defRPr>
      </a:lvl3pPr>
      <a:lvl4pPr marL="1371669" algn="l" defTabSz="914445" rtl="0" eaLnBrk="1" latinLnBrk="0" hangingPunct="1">
        <a:defRPr sz="1800" kern="1200">
          <a:solidFill>
            <a:schemeClr val="tx1"/>
          </a:solidFill>
          <a:latin typeface="+mn-lt"/>
          <a:ea typeface="+mn-ea"/>
          <a:cs typeface="+mn-cs"/>
        </a:defRPr>
      </a:lvl4pPr>
      <a:lvl5pPr marL="1828892" algn="l" defTabSz="914445" rtl="0" eaLnBrk="1" latinLnBrk="0" hangingPunct="1">
        <a:defRPr sz="1800" kern="1200">
          <a:solidFill>
            <a:schemeClr val="tx1"/>
          </a:solidFill>
          <a:latin typeface="+mn-lt"/>
          <a:ea typeface="+mn-ea"/>
          <a:cs typeface="+mn-cs"/>
        </a:defRPr>
      </a:lvl5pPr>
      <a:lvl6pPr marL="2286114" algn="l" defTabSz="914445" rtl="0" eaLnBrk="1" latinLnBrk="0" hangingPunct="1">
        <a:defRPr sz="1800" kern="1200">
          <a:solidFill>
            <a:schemeClr val="tx1"/>
          </a:solidFill>
          <a:latin typeface="+mn-lt"/>
          <a:ea typeface="+mn-ea"/>
          <a:cs typeface="+mn-cs"/>
        </a:defRPr>
      </a:lvl6pPr>
      <a:lvl7pPr marL="2743337" algn="l" defTabSz="914445" rtl="0" eaLnBrk="1" latinLnBrk="0" hangingPunct="1">
        <a:defRPr sz="1800" kern="1200">
          <a:solidFill>
            <a:schemeClr val="tx1"/>
          </a:solidFill>
          <a:latin typeface="+mn-lt"/>
          <a:ea typeface="+mn-ea"/>
          <a:cs typeface="+mn-cs"/>
        </a:defRPr>
      </a:lvl7pPr>
      <a:lvl8pPr marL="3200561" algn="l" defTabSz="914445" rtl="0" eaLnBrk="1" latinLnBrk="0" hangingPunct="1">
        <a:defRPr sz="1800" kern="1200">
          <a:solidFill>
            <a:schemeClr val="tx1"/>
          </a:solidFill>
          <a:latin typeface="+mn-lt"/>
          <a:ea typeface="+mn-ea"/>
          <a:cs typeface="+mn-cs"/>
        </a:defRPr>
      </a:lvl8pPr>
      <a:lvl9pPr marL="3657783" algn="l" defTabSz="91444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12"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svg"/><Relationship Id="rId3" Type="http://schemas.openxmlformats.org/officeDocument/2006/relationships/image" Target="../media/image23.png"/><Relationship Id="rId7" Type="http://schemas.openxmlformats.org/officeDocument/2006/relationships/image" Target="../media/image35.svg"/><Relationship Id="rId12"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34.png"/><Relationship Id="rId11" Type="http://schemas.openxmlformats.org/officeDocument/2006/relationships/image" Target="../media/image39.svg"/><Relationship Id="rId5" Type="http://schemas.openxmlformats.org/officeDocument/2006/relationships/image" Target="../media/image33.sv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svg"/></Relationships>
</file>

<file path=ppt/slides/_rels/slide1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42.pn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 Id="rId9" Type="http://schemas.openxmlformats.org/officeDocument/2006/relationships/image" Target="../media/image33.svg"/></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6.png"/><Relationship Id="rId7" Type="http://schemas.openxmlformats.org/officeDocument/2006/relationships/diagramQuickStyle" Target="../diagrams/quickStyle1.xml"/><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diagramLayout" Target="../diagrams/layout1.xml"/><Relationship Id="rId11" Type="http://schemas.openxmlformats.org/officeDocument/2006/relationships/image" Target="../media/image33.svg"/><Relationship Id="rId5" Type="http://schemas.openxmlformats.org/officeDocument/2006/relationships/diagramData" Target="../diagrams/data1.xml"/><Relationship Id="rId10" Type="http://schemas.openxmlformats.org/officeDocument/2006/relationships/image" Target="../media/image32.png"/><Relationship Id="rId4" Type="http://schemas.openxmlformats.org/officeDocument/2006/relationships/image" Target="../media/image23.png"/><Relationship Id="rId9" Type="http://schemas.microsoft.com/office/2007/relationships/diagramDrawing" Target="../diagrams/drawing1.xml"/></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42.pn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 Id="rId9" Type="http://schemas.openxmlformats.org/officeDocument/2006/relationships/image" Target="../media/image39.sv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42.png"/><Relationship Id="rId7"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 Id="rId9" Type="http://schemas.openxmlformats.org/officeDocument/2006/relationships/image" Target="../media/image39.svg"/></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5.xml"/><Relationship Id="rId5" Type="http://schemas.openxmlformats.org/officeDocument/2006/relationships/image" Target="../media/image18.svg"/><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42.png"/><Relationship Id="rId7"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7.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 Id="rId9" Type="http://schemas.openxmlformats.org/officeDocument/2006/relationships/image" Target="../media/image35.svg"/></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7.xml"/><Relationship Id="rId5" Type="http://schemas.openxmlformats.org/officeDocument/2006/relationships/image" Target="../media/image41.sv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9.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7.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7.xml"/><Relationship Id="rId5" Type="http://schemas.openxmlformats.org/officeDocument/2006/relationships/image" Target="../media/image23.png"/><Relationship Id="rId4" Type="http://schemas.openxmlformats.org/officeDocument/2006/relationships/image" Target="../media/image54.png"/></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5.pn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6.png"/><Relationship Id="rId1" Type="http://schemas.openxmlformats.org/officeDocument/2006/relationships/slideLayout" Target="../slideLayouts/slideLayout17.xml"/><Relationship Id="rId4" Type="http://schemas.openxmlformats.org/officeDocument/2006/relationships/image" Target="../media/image56.png"/></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6.pn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7.xml"/><Relationship Id="rId5" Type="http://schemas.openxmlformats.org/officeDocument/2006/relationships/image" Target="../media/image37.svg"/><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4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0.xml"/><Relationship Id="rId1" Type="http://schemas.openxmlformats.org/officeDocument/2006/relationships/slideLayout" Target="../slideLayouts/slideLayout18.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4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1.xml"/><Relationship Id="rId1" Type="http://schemas.openxmlformats.org/officeDocument/2006/relationships/slideLayout" Target="../slideLayouts/slideLayout18.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4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2.xml"/><Relationship Id="rId1" Type="http://schemas.openxmlformats.org/officeDocument/2006/relationships/slideLayout" Target="../slideLayouts/slideLayout18.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4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23.png"/><Relationship Id="rId1" Type="http://schemas.openxmlformats.org/officeDocument/2006/relationships/slideLayout" Target="../slideLayouts/slideLayout16.xml"/><Relationship Id="rId4" Type="http://schemas.openxmlformats.org/officeDocument/2006/relationships/image" Target="../media/image68.jpeg"/></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3.xml"/><Relationship Id="rId4" Type="http://schemas.openxmlformats.org/officeDocument/2006/relationships/image" Target="../media/image18.svg"/></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17.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slides/_rels/slide4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18.svg"/><Relationship Id="rId4" Type="http://schemas.openxmlformats.org/officeDocument/2006/relationships/image" Target="../media/image17.png"/></Relationships>
</file>

<file path=ppt/slides/_rels/slide4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6.xml"/><Relationship Id="rId1" Type="http://schemas.openxmlformats.org/officeDocument/2006/relationships/slideLayout" Target="../slideLayouts/slideLayout17.xml"/><Relationship Id="rId5" Type="http://schemas.openxmlformats.org/officeDocument/2006/relationships/image" Target="../media/image23.png"/><Relationship Id="rId4" Type="http://schemas.openxmlformats.org/officeDocument/2006/relationships/image" Target="../media/image70.png"/></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1.jpeg"/><Relationship Id="rId1" Type="http://schemas.openxmlformats.org/officeDocument/2006/relationships/slideLayout" Target="../slideLayouts/slideLayout16.xml"/><Relationship Id="rId4" Type="http://schemas.openxmlformats.org/officeDocument/2006/relationships/image" Target="../media/image72.svg"/></Relationships>
</file>

<file path=ppt/slides/_rels/slide49.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image" Target="../media/image73.png"/><Relationship Id="rId7" Type="http://schemas.openxmlformats.org/officeDocument/2006/relationships/image" Target="../media/image76.jpeg"/><Relationship Id="rId2" Type="http://schemas.openxmlformats.org/officeDocument/2006/relationships/notesSlide" Target="../notesSlides/notesSlide27.xml"/><Relationship Id="rId1" Type="http://schemas.openxmlformats.org/officeDocument/2006/relationships/slideLayout" Target="../slideLayouts/slideLayout30.xml"/><Relationship Id="rId6" Type="http://schemas.openxmlformats.org/officeDocument/2006/relationships/image" Target="../media/image8.jpeg"/><Relationship Id="rId11" Type="http://schemas.openxmlformats.org/officeDocument/2006/relationships/image" Target="../media/image80.jpeg"/><Relationship Id="rId5" Type="http://schemas.openxmlformats.org/officeDocument/2006/relationships/image" Target="../media/image75.jpeg"/><Relationship Id="rId10" Type="http://schemas.openxmlformats.org/officeDocument/2006/relationships/image" Target="../media/image79.jpeg"/><Relationship Id="rId4" Type="http://schemas.openxmlformats.org/officeDocument/2006/relationships/image" Target="../media/image74.jpeg"/><Relationship Id="rId9" Type="http://schemas.openxmlformats.org/officeDocument/2006/relationships/image" Target="../media/image78.jpe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3.png"/><Relationship Id="rId1" Type="http://schemas.openxmlformats.org/officeDocument/2006/relationships/slideLayout" Target="../slideLayouts/slideLayout17.xml"/><Relationship Id="rId5" Type="http://schemas.openxmlformats.org/officeDocument/2006/relationships/hyperlink" Target="https://creativecommons.org/licenses/by-nc-sa/3.0/" TargetMode="External"/><Relationship Id="rId4" Type="http://schemas.openxmlformats.org/officeDocument/2006/relationships/hyperlink" Target="https://ecovillage.org/our-work/education/hoi-china/"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18.svg"/><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image" Target="../media/image17.png"/><Relationship Id="rId5" Type="http://schemas.openxmlformats.org/officeDocument/2006/relationships/image" Target="../media/image27.jpe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erson standing in front of a sign&#10;&#10;AI-generated content may be incorrect.">
            <a:extLst>
              <a:ext uri="{FF2B5EF4-FFF2-40B4-BE49-F238E27FC236}">
                <a16:creationId xmlns:a16="http://schemas.microsoft.com/office/drawing/2014/main" id="{24EC9611-9115-97A9-B89B-C60329CCF90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067062" y="2290266"/>
            <a:ext cx="4203795" cy="2805444"/>
          </a:xfrm>
          <a:prstGeom prst="rect">
            <a:avLst/>
          </a:prstGeom>
        </p:spPr>
      </p:pic>
      <p:sp>
        <p:nvSpPr>
          <p:cNvPr id="7" name="CuadroTexto 6">
            <a:extLst>
              <a:ext uri="{FF2B5EF4-FFF2-40B4-BE49-F238E27FC236}">
                <a16:creationId xmlns:a16="http://schemas.microsoft.com/office/drawing/2014/main" id="{546556F9-DDEE-7D3A-9292-3E1C54E12601}"/>
              </a:ext>
            </a:extLst>
          </p:cNvPr>
          <p:cNvSpPr txBox="1"/>
          <p:nvPr/>
        </p:nvSpPr>
        <p:spPr>
          <a:xfrm>
            <a:off x="13491876" y="3352802"/>
            <a:ext cx="2968716" cy="769441"/>
          </a:xfrm>
          <a:prstGeom prst="rect">
            <a:avLst/>
          </a:prstGeom>
          <a:noFill/>
        </p:spPr>
        <p:txBody>
          <a:bodyPr wrap="square" rtlCol="0">
            <a:spAutoFit/>
          </a:bodyPr>
          <a:lstStyle/>
          <a:p>
            <a:pPr defTabSz="457223"/>
            <a:r>
              <a:rPr lang="fr" sz="4400" err="1">
                <a:solidFill>
                  <a:prstClr val="white"/>
                </a:solidFill>
                <a:latin typeface="Calibri" panose="020F0502020204030204"/>
              </a:rPr>
              <a:t>Image</a:t>
            </a:r>
            <a:r>
              <a:rPr lang="fr" sz="4400">
                <a:solidFill>
                  <a:prstClr val="white"/>
                </a:solidFill>
                <a:latin typeface="Calibri" panose="020F0502020204030204"/>
              </a:rPr>
              <a:t> </a:t>
            </a:r>
            <a:r>
              <a:rPr lang="fr" sz="4400" err="1">
                <a:solidFill>
                  <a:prstClr val="white"/>
                </a:solidFill>
                <a:latin typeface="Calibri" panose="020F0502020204030204"/>
              </a:rPr>
              <a:t>ici</a:t>
            </a:r>
            <a:endParaRPr lang="es-CO" sz="4400">
              <a:solidFill>
                <a:prstClr val="white"/>
              </a:solidFill>
              <a:latin typeface="Calibri" panose="020F0502020204030204"/>
            </a:endParaRPr>
          </a:p>
        </p:txBody>
      </p:sp>
      <p:pic>
        <p:nvPicPr>
          <p:cNvPr id="15" name="Picture 14" descr="A person in a straw hat harvesting grass&#10;&#10;AI-generated content may be incorrect.">
            <a:extLst>
              <a:ext uri="{FF2B5EF4-FFF2-40B4-BE49-F238E27FC236}">
                <a16:creationId xmlns:a16="http://schemas.microsoft.com/office/drawing/2014/main" id="{BE77C441-F6DF-EC54-0A7F-69C4812A281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381300" y="-32070"/>
            <a:ext cx="3895083" cy="2593121"/>
          </a:xfrm>
          <a:prstGeom prst="rect">
            <a:avLst/>
          </a:prstGeom>
        </p:spPr>
      </p:pic>
      <p:pic>
        <p:nvPicPr>
          <p:cNvPr id="16" name="Picture 15" descr="Bribris Rio.tif">
            <a:extLst>
              <a:ext uri="{FF2B5EF4-FFF2-40B4-BE49-F238E27FC236}">
                <a16:creationId xmlns:a16="http://schemas.microsoft.com/office/drawing/2014/main" id="{7785FCC5-1979-65BC-5917-E32FC95CF42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230864" y="-32070"/>
            <a:ext cx="3946382" cy="2593122"/>
          </a:xfrm>
          <a:prstGeom prst="rect">
            <a:avLst/>
          </a:prstGeom>
        </p:spPr>
      </p:pic>
      <p:pic>
        <p:nvPicPr>
          <p:cNvPr id="13" name="Picture 12" descr="A person feeding sheep in a pen&#10;&#10;AI-generated content may be incorrect.">
            <a:extLst>
              <a:ext uri="{FF2B5EF4-FFF2-40B4-BE49-F238E27FC236}">
                <a16:creationId xmlns:a16="http://schemas.microsoft.com/office/drawing/2014/main" id="{D7470C08-342F-0E1C-F6A2-C8096608062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45855" y="2"/>
            <a:ext cx="3842376" cy="2558031"/>
          </a:xfrm>
          <a:prstGeom prst="rect">
            <a:avLst/>
          </a:prstGeom>
        </p:spPr>
      </p:pic>
      <p:pic>
        <p:nvPicPr>
          <p:cNvPr id="26" name="Picture 25" descr="A group of women with their eyes closed&#10;&#10;AI-generated content may be incorrect.">
            <a:extLst>
              <a:ext uri="{FF2B5EF4-FFF2-40B4-BE49-F238E27FC236}">
                <a16:creationId xmlns:a16="http://schemas.microsoft.com/office/drawing/2014/main" id="{44EE74DC-54F1-3B6F-4F67-66847C27C36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1732309" y="5041200"/>
            <a:ext cx="3519135" cy="2331204"/>
          </a:xfrm>
          <a:prstGeom prst="rect">
            <a:avLst/>
          </a:prstGeom>
        </p:spPr>
      </p:pic>
      <p:pic>
        <p:nvPicPr>
          <p:cNvPr id="21" name="Picture 20" descr="A person preparing fish on the beach&#10;&#10;AI-generated content may be incorrect.">
            <a:extLst>
              <a:ext uri="{FF2B5EF4-FFF2-40B4-BE49-F238E27FC236}">
                <a16:creationId xmlns:a16="http://schemas.microsoft.com/office/drawing/2014/main" id="{77611F41-39E3-C63C-9358-712A6E18EDCD}"/>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1434831" y="2548376"/>
            <a:ext cx="3756563" cy="2500902"/>
          </a:xfrm>
          <a:prstGeom prst="rect">
            <a:avLst/>
          </a:prstGeom>
        </p:spPr>
      </p:pic>
      <p:pic>
        <p:nvPicPr>
          <p:cNvPr id="19" name="Picture 18" descr="A small boat in a body of water&#10;&#10;Description automatically generated">
            <a:extLst>
              <a:ext uri="{FF2B5EF4-FFF2-40B4-BE49-F238E27FC236}">
                <a16:creationId xmlns:a16="http://schemas.microsoft.com/office/drawing/2014/main" id="{D8C5ADCC-BFBD-D01B-C363-400CD420D1D9}"/>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8145856" y="2534894"/>
            <a:ext cx="3715019" cy="2514383"/>
          </a:xfrm>
          <a:prstGeom prst="rect">
            <a:avLst/>
          </a:prstGeom>
        </p:spPr>
      </p:pic>
      <p:pic>
        <p:nvPicPr>
          <p:cNvPr id="28" name="Picture 27" descr="A group of women in yellow shirts&#10;&#10;AI-generated content may be incorrect.">
            <a:extLst>
              <a:ext uri="{FF2B5EF4-FFF2-40B4-BE49-F238E27FC236}">
                <a16:creationId xmlns:a16="http://schemas.microsoft.com/office/drawing/2014/main" id="{7520F726-E9C7-AF3D-3E45-2584430BE996}"/>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8145856" y="5044220"/>
            <a:ext cx="3747458" cy="2331206"/>
          </a:xfrm>
          <a:prstGeom prst="rect">
            <a:avLst/>
          </a:prstGeom>
        </p:spPr>
      </p:pic>
      <p:pic>
        <p:nvPicPr>
          <p:cNvPr id="30" name="Picture 29" descr="A person wearing a blue hat&#10;&#10;AI-generated content may be incorrect.">
            <a:extLst>
              <a:ext uri="{FF2B5EF4-FFF2-40B4-BE49-F238E27FC236}">
                <a16:creationId xmlns:a16="http://schemas.microsoft.com/office/drawing/2014/main" id="{3F22FE53-64E0-8BCB-B492-D355FD83EB16}"/>
              </a:ext>
            </a:extLst>
          </p:cNvPr>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a:xfrm>
            <a:off x="15177245" y="5094837"/>
            <a:ext cx="3096375" cy="2324874"/>
          </a:xfrm>
          <a:prstGeom prst="rect">
            <a:avLst/>
          </a:prstGeom>
        </p:spPr>
      </p:pic>
      <p:pic>
        <p:nvPicPr>
          <p:cNvPr id="4" name="Picture 3" descr="A group of logos with text&#10;&#10;AI-generated content may be incorrect.">
            <a:extLst>
              <a:ext uri="{FF2B5EF4-FFF2-40B4-BE49-F238E27FC236}">
                <a16:creationId xmlns:a16="http://schemas.microsoft.com/office/drawing/2014/main" id="{F1EBFB97-3A24-BEEA-49BB-FDF117265E04}"/>
              </a:ext>
            </a:extLst>
          </p:cNvPr>
          <p:cNvPicPr>
            <a:picLocks noChangeAspect="1"/>
          </p:cNvPicPr>
          <p:nvPr/>
        </p:nvPicPr>
        <p:blipFill>
          <a:blip r:embed="rId12" cstate="email">
            <a:extLst>
              <a:ext uri="{28A0092B-C50C-407E-A947-70E740481C1C}">
                <a14:useLocalDpi xmlns:a14="http://schemas.microsoft.com/office/drawing/2010/main"/>
              </a:ext>
            </a:extLst>
          </a:blip>
          <a:srcRect r="-324"/>
          <a:stretch>
            <a:fillRect/>
          </a:stretch>
        </p:blipFill>
        <p:spPr>
          <a:xfrm>
            <a:off x="133913" y="43650"/>
            <a:ext cx="8006417" cy="2001477"/>
          </a:xfrm>
          <a:prstGeom prst="rect">
            <a:avLst/>
          </a:prstGeom>
        </p:spPr>
      </p:pic>
      <p:sp>
        <p:nvSpPr>
          <p:cNvPr id="5" name="TextBox 4">
            <a:extLst>
              <a:ext uri="{FF2B5EF4-FFF2-40B4-BE49-F238E27FC236}">
                <a16:creationId xmlns:a16="http://schemas.microsoft.com/office/drawing/2014/main" id="{91509D89-53F3-B970-EA74-3993CBCE3109}"/>
              </a:ext>
            </a:extLst>
          </p:cNvPr>
          <p:cNvSpPr txBox="1"/>
          <p:nvPr/>
        </p:nvSpPr>
        <p:spPr>
          <a:xfrm>
            <a:off x="371869" y="2861410"/>
            <a:ext cx="7981817" cy="4185761"/>
          </a:xfrm>
          <a:prstGeom prst="rect">
            <a:avLst/>
          </a:prstGeom>
          <a:noFill/>
        </p:spPr>
        <p:txBody>
          <a:bodyPr wrap="square" rtlCol="0">
            <a:spAutoFit/>
          </a:bodyPr>
          <a:lstStyle/>
          <a:p>
            <a:pPr defTabSz="1371600"/>
            <a:r>
              <a:rPr lang="fr" sz="5400" b="1">
                <a:solidFill>
                  <a:prstClr val="black"/>
                </a:solidFill>
                <a:latin typeface="Calibri" panose="020F0502020204030204"/>
              </a:rPr>
              <a:t>Thématique 7 :</a:t>
            </a:r>
            <a:endParaRPr lang="en-US" sz="5400" b="1" dirty="0">
              <a:solidFill>
                <a:prstClr val="black"/>
              </a:solidFill>
              <a:latin typeface="Calibri" panose="020F0502020204030204"/>
            </a:endParaRPr>
          </a:p>
          <a:p>
            <a:pPr defTabSz="1371600">
              <a:spcAft>
                <a:spcPts val="2400"/>
              </a:spcAft>
            </a:pPr>
            <a:r>
              <a:rPr lang="fr" sz="4800" b="1">
                <a:solidFill>
                  <a:prstClr val="black"/>
                </a:solidFill>
              </a:rPr>
              <a:t>Produits nationaux de connaissances</a:t>
            </a:r>
            <a:endParaRPr lang="en-US" sz="4800" b="1" dirty="0">
              <a:solidFill>
                <a:prstClr val="black"/>
              </a:solidFill>
            </a:endParaRPr>
          </a:p>
          <a:p>
            <a:pPr defTabSz="1371600"/>
            <a:r>
              <a:rPr lang="fr" sz="3200" i="1" dirty="0"/>
              <a:t>Développement </a:t>
            </a:r>
            <a:r>
              <a:rPr lang="fr" sz="3200" i="1"/>
              <a:t>de produits de connaissances pour soutenir la mise en œuvre sensible au genre du KM-GBF</a:t>
            </a:r>
            <a:endParaRPr lang="en-US" sz="3200" i="1" dirty="0">
              <a:solidFill>
                <a:prstClr val="black"/>
              </a:solidFill>
              <a:latin typeface="Calibri" panose="020F0502020204030204"/>
            </a:endParaRPr>
          </a:p>
        </p:txBody>
      </p:sp>
      <p:sp>
        <p:nvSpPr>
          <p:cNvPr id="9" name="TextBox 8">
            <a:extLst>
              <a:ext uri="{FF2B5EF4-FFF2-40B4-BE49-F238E27FC236}">
                <a16:creationId xmlns:a16="http://schemas.microsoft.com/office/drawing/2014/main" id="{1422A8BA-7E0B-C0A1-2F81-0D3A28E9E169}"/>
              </a:ext>
            </a:extLst>
          </p:cNvPr>
          <p:cNvSpPr txBox="1"/>
          <p:nvPr/>
        </p:nvSpPr>
        <p:spPr>
          <a:xfrm>
            <a:off x="0" y="8191709"/>
            <a:ext cx="18288000" cy="1323439"/>
          </a:xfrm>
          <a:prstGeom prst="rect">
            <a:avLst/>
          </a:prstGeom>
          <a:noFill/>
        </p:spPr>
        <p:txBody>
          <a:bodyPr wrap="square">
            <a:spAutoFit/>
          </a:bodyPr>
          <a:lstStyle/>
          <a:p>
            <a:pPr algn="ctr" defTabSz="1371600"/>
            <a:r>
              <a:rPr lang="fr" sz="4800" b="1" dirty="0">
                <a:solidFill>
                  <a:prstClr val="white"/>
                </a:solidFill>
                <a:ea typeface="Yu Gothic Light"/>
                <a:cs typeface="Times New Roman"/>
              </a:rPr>
              <a:t>Genre et processus de renforcement des capacités et d'échange du NBSAP</a:t>
            </a:r>
          </a:p>
          <a:p>
            <a:pPr algn="ctr" defTabSz="1371600"/>
            <a:r>
              <a:rPr lang="fr" sz="3200" b="1" spc="300" dirty="0">
                <a:solidFill>
                  <a:prstClr val="white"/>
                </a:solidFill>
                <a:latin typeface="Calibri Light"/>
                <a:ea typeface="Yu Gothic Light"/>
                <a:cs typeface="Times New Roman"/>
              </a:rPr>
              <a:t>7 </a:t>
            </a:r>
            <a:r>
              <a:rPr lang="fr" sz="3200" b="1" spc="300" baseline="30000" dirty="0">
                <a:solidFill>
                  <a:prstClr val="white"/>
                </a:solidFill>
                <a:latin typeface="Calibri Light"/>
                <a:ea typeface="Yu Gothic Light"/>
                <a:cs typeface="Times New Roman"/>
              </a:rPr>
              <a:t>AVRIL </a:t>
            </a:r>
            <a:r>
              <a:rPr lang="fr" sz="3200" b="1" spc="300" dirty="0">
                <a:solidFill>
                  <a:prstClr val="white"/>
                </a:solidFill>
                <a:latin typeface="Calibri Light"/>
                <a:ea typeface="Yu Gothic Light"/>
                <a:cs typeface="Times New Roman"/>
              </a:rPr>
              <a:t>2026</a:t>
            </a:r>
            <a:endParaRPr lang="en-US" sz="5400" spc="300" dirty="0">
              <a:solidFill>
                <a:prstClr val="black"/>
              </a:solidFill>
              <a:latin typeface="Calibri" panose="020F0502020204030204"/>
            </a:endParaRPr>
          </a:p>
        </p:txBody>
      </p:sp>
      <p:cxnSp>
        <p:nvCxnSpPr>
          <p:cNvPr id="3" name="Straight Connector 2">
            <a:extLst>
              <a:ext uri="{FF2B5EF4-FFF2-40B4-BE49-F238E27FC236}">
                <a16:creationId xmlns:a16="http://schemas.microsoft.com/office/drawing/2014/main" id="{6D6604E5-75F0-7704-49F8-B3776E0AB2AE}"/>
              </a:ext>
            </a:extLst>
          </p:cNvPr>
          <p:cNvCxnSpPr/>
          <p:nvPr/>
        </p:nvCxnSpPr>
        <p:spPr>
          <a:xfrm>
            <a:off x="371869" y="5408092"/>
            <a:ext cx="2408664" cy="0"/>
          </a:xfrm>
          <a:prstGeom prst="line">
            <a:avLst/>
          </a:prstGeom>
          <a:ln w="88900"/>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71CD4-0883-123A-B63A-F16482D07A20}"/>
            </a:ext>
          </a:extLst>
        </p:cNvPr>
        <p:cNvGrpSpPr/>
        <p:nvPr/>
      </p:nvGrpSpPr>
      <p:grpSpPr>
        <a:xfrm>
          <a:off x="0" y="0"/>
          <a:ext cx="0" cy="0"/>
          <a:chOff x="0" y="0"/>
          <a:chExt cx="0" cy="0"/>
        </a:xfrm>
      </p:grpSpPr>
      <p:sp>
        <p:nvSpPr>
          <p:cNvPr id="12" name="Freeform 3">
            <a:extLst>
              <a:ext uri="{FF2B5EF4-FFF2-40B4-BE49-F238E27FC236}">
                <a16:creationId xmlns:a16="http://schemas.microsoft.com/office/drawing/2014/main" id="{ABBF27FB-4188-3BA7-5A63-B9DFF4F66FBD}"/>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D016A739-85C9-8F6B-52EA-C27AC919DA72}"/>
              </a:ext>
            </a:extLst>
          </p:cNvPr>
          <p:cNvSpPr/>
          <p:nvPr/>
        </p:nvSpPr>
        <p:spPr>
          <a:xfrm>
            <a:off x="4714041" y="2707768"/>
            <a:ext cx="11666124" cy="694416"/>
          </a:xfrm>
          <a:prstGeom prst="rect">
            <a:avLst/>
          </a:prstGeom>
          <a:solidFill>
            <a:srgbClr val="FFF2CC"/>
          </a:solidFill>
          <a:ln w="57150" cap="flat" cmpd="sng" algn="ctr">
            <a:solidFill>
              <a:srgbClr val="FFC000"/>
            </a:solidFill>
            <a:prstDash val="solid"/>
            <a:miter lim="800000"/>
          </a:ln>
          <a:effectLst/>
        </p:spPr>
        <p:txBody>
          <a:bodyPr rtlCol="0" anchor="ctr"/>
          <a:lstStyle/>
          <a:p>
            <a:pPr algn="ctr" defTabSz="502945">
              <a:defRPr/>
            </a:pPr>
            <a:endParaRPr lang="en-US" sz="3200" kern="0" noProof="0">
              <a:solidFill>
                <a:srgbClr val="000000"/>
              </a:solidFill>
              <a:latin typeface="Calibri" panose="020F0502020204030204" pitchFamily="34" charset="0"/>
            </a:endParaRPr>
          </a:p>
        </p:txBody>
      </p:sp>
      <p:sp>
        <p:nvSpPr>
          <p:cNvPr id="10" name="Rectangle 9">
            <a:extLst>
              <a:ext uri="{FF2B5EF4-FFF2-40B4-BE49-F238E27FC236}">
                <a16:creationId xmlns:a16="http://schemas.microsoft.com/office/drawing/2014/main" id="{E77A31A5-4E24-19AE-E6E7-FEB663D6D4ED}"/>
              </a:ext>
            </a:extLst>
          </p:cNvPr>
          <p:cNvSpPr/>
          <p:nvPr/>
        </p:nvSpPr>
        <p:spPr>
          <a:xfrm>
            <a:off x="5236360" y="2777977"/>
            <a:ext cx="9408853" cy="553998"/>
          </a:xfrm>
          <a:prstGeom prst="rect">
            <a:avLst/>
          </a:prstGeom>
        </p:spPr>
        <p:txBody>
          <a:bodyPr wrap="square" lIns="60960" tIns="30480" rIns="60960" bIns="30480" anchor="t">
            <a:spAutoFit/>
          </a:bodyPr>
          <a:lstStyle/>
          <a:p>
            <a:pPr algn="ctr"/>
            <a:r>
              <a:rPr lang="fr" sz="3200" dirty="0"/>
              <a:t>Mettre en valeur une organisation féminine de base</a:t>
            </a:r>
            <a:endParaRPr lang="en-US" sz="3200" b="1" noProof="0" dirty="0">
              <a:solidFill>
                <a:srgbClr val="000000"/>
              </a:solidFill>
              <a:latin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992A6FE6-8E02-E254-7E6F-383076906966}"/>
              </a:ext>
            </a:extLst>
          </p:cNvPr>
          <p:cNvSpPr/>
          <p:nvPr/>
        </p:nvSpPr>
        <p:spPr>
          <a:xfrm>
            <a:off x="733851" y="3872339"/>
            <a:ext cx="9430625" cy="769403"/>
          </a:xfrm>
          <a:prstGeom prst="rect">
            <a:avLst/>
          </a:prstGeom>
          <a:solidFill>
            <a:schemeClr val="accent1">
              <a:lumMod val="20000"/>
              <a:lumOff val="80000"/>
            </a:schemeClr>
          </a:solidFill>
          <a:ln w="57150" cap="flat" cmpd="sng" algn="ctr">
            <a:solidFill>
              <a:srgbClr val="0070C0"/>
            </a:solidFill>
            <a:prstDash val="solid"/>
            <a:miter lim="800000"/>
          </a:ln>
          <a:effectLst/>
        </p:spPr>
        <p:txBody>
          <a:bodyPr rtlCol="0" anchor="ctr"/>
          <a:lstStyle/>
          <a:p>
            <a:pPr algn="ctr" defTabSz="502945">
              <a:defRPr/>
            </a:pPr>
            <a:endParaRPr lang="en-US" sz="3200" kern="0" noProof="0">
              <a:solidFill>
                <a:srgbClr val="000000"/>
              </a:solidFill>
              <a:latin typeface="Calibri" panose="020F0502020204030204" pitchFamily="34" charset="0"/>
            </a:endParaRPr>
          </a:p>
        </p:txBody>
      </p:sp>
      <p:sp>
        <p:nvSpPr>
          <p:cNvPr id="13" name="Rectangle 12">
            <a:extLst>
              <a:ext uri="{FF2B5EF4-FFF2-40B4-BE49-F238E27FC236}">
                <a16:creationId xmlns:a16="http://schemas.microsoft.com/office/drawing/2014/main" id="{DBB2A056-F431-D02C-4E3C-6DECFE8873CC}"/>
              </a:ext>
            </a:extLst>
          </p:cNvPr>
          <p:cNvSpPr/>
          <p:nvPr/>
        </p:nvSpPr>
        <p:spPr>
          <a:xfrm>
            <a:off x="531933" y="3976289"/>
            <a:ext cx="9408854" cy="553998"/>
          </a:xfrm>
          <a:prstGeom prst="rect">
            <a:avLst/>
          </a:prstGeom>
          <a:ln>
            <a:noFill/>
          </a:ln>
        </p:spPr>
        <p:txBody>
          <a:bodyPr wrap="square" lIns="60960" tIns="30480" rIns="60960" bIns="30480" anchor="t">
            <a:spAutoFit/>
          </a:bodyPr>
          <a:lstStyle/>
          <a:p>
            <a:pPr algn="ctr"/>
            <a:r>
              <a:rPr lang="fr" sz="3200" dirty="0"/>
              <a:t>Montrez comment les groupes de femmes ont influencé les priorités</a:t>
            </a:r>
            <a:endParaRPr lang="en-US" sz="3200" b="1" noProof="0"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EB918F8D-C3CF-22EF-D345-1079E9FCA180}"/>
              </a:ext>
            </a:extLst>
          </p:cNvPr>
          <p:cNvSpPr/>
          <p:nvPr/>
        </p:nvSpPr>
        <p:spPr>
          <a:xfrm>
            <a:off x="1872707" y="4915728"/>
            <a:ext cx="11489187" cy="1365076"/>
          </a:xfrm>
          <a:prstGeom prst="rect">
            <a:avLst/>
          </a:prstGeom>
          <a:solidFill>
            <a:srgbClr val="9BBB59">
              <a:lumMod val="20000"/>
              <a:lumOff val="80000"/>
            </a:srgbClr>
          </a:solidFill>
          <a:ln w="57150" cap="flat" cmpd="sng" algn="ctr">
            <a:solidFill>
              <a:srgbClr val="009F4B"/>
            </a:solidFill>
            <a:prstDash val="solid"/>
            <a:miter lim="800000"/>
          </a:ln>
          <a:effectLst/>
        </p:spPr>
        <p:txBody>
          <a:bodyPr rtlCol="0" anchor="ctr"/>
          <a:lstStyle/>
          <a:p>
            <a:pPr marL="0" marR="0" lvl="0" indent="0" algn="ctr" defTabSz="502945" eaLnBrk="1" fontAlgn="auto" latinLnBrk="0" hangingPunct="1">
              <a:lnSpc>
                <a:spcPct val="100000"/>
              </a:lnSpc>
              <a:spcBef>
                <a:spcPts val="0"/>
              </a:spcBef>
              <a:spcAft>
                <a:spcPts val="0"/>
              </a:spcAft>
              <a:buClrTx/>
              <a:buSzTx/>
              <a:buFontTx/>
              <a:buNone/>
              <a:tabLst/>
              <a:defRPr/>
            </a:pPr>
            <a:endParaRPr kumimoji="0" lang="en-US" sz="3200" u="none" strike="noStrike" kern="0" cap="none" spc="0" normalizeH="0" baseline="0" noProof="0">
              <a:ln>
                <a:noFill/>
              </a:ln>
              <a:solidFill>
                <a:srgbClr val="000000"/>
              </a:solidFill>
              <a:effectLst/>
              <a:uLnTx/>
              <a:uFillTx/>
              <a:latin typeface="Calibri" panose="020F0502020204030204" pitchFamily="34" charset="0"/>
            </a:endParaRPr>
          </a:p>
        </p:txBody>
      </p:sp>
      <p:sp>
        <p:nvSpPr>
          <p:cNvPr id="20" name="Rectangle 19">
            <a:extLst>
              <a:ext uri="{FF2B5EF4-FFF2-40B4-BE49-F238E27FC236}">
                <a16:creationId xmlns:a16="http://schemas.microsoft.com/office/drawing/2014/main" id="{B109A868-9E93-5F1A-4604-E00E879D3AFF}"/>
              </a:ext>
            </a:extLst>
          </p:cNvPr>
          <p:cNvSpPr/>
          <p:nvPr/>
        </p:nvSpPr>
        <p:spPr>
          <a:xfrm>
            <a:off x="2619137" y="5122303"/>
            <a:ext cx="9401403" cy="1046440"/>
          </a:xfrm>
          <a:prstGeom prst="rect">
            <a:avLst/>
          </a:prstGeom>
        </p:spPr>
        <p:txBody>
          <a:bodyPr wrap="square" lIns="60960" tIns="30480" rIns="60960" bIns="30480" anchor="t">
            <a:spAutoFit/>
          </a:bodyPr>
          <a:lstStyle/>
          <a:p>
            <a:pPr lvl="0" algn="ctr">
              <a:defRPr/>
            </a:pPr>
            <a:r>
              <a:rPr lang="fr" sz="3200" dirty="0"/>
              <a:t>Documenter les meilleures pratiques et comment les consultations locales ont amélioré la pertinence du PNBSA</a:t>
            </a:r>
            <a:endParaRPr kumimoji="0" lang="en-US" sz="32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1" name="Rectangle 15">
            <a:extLst>
              <a:ext uri="{FF2B5EF4-FFF2-40B4-BE49-F238E27FC236}">
                <a16:creationId xmlns:a16="http://schemas.microsoft.com/office/drawing/2014/main" id="{534A7DFB-94EE-902C-1201-6E3BDBCED315}"/>
              </a:ext>
            </a:extLst>
          </p:cNvPr>
          <p:cNvSpPr/>
          <p:nvPr/>
        </p:nvSpPr>
        <p:spPr>
          <a:xfrm>
            <a:off x="6898758" y="6607801"/>
            <a:ext cx="9435063" cy="1132244"/>
          </a:xfrm>
          <a:prstGeom prst="rect">
            <a:avLst/>
          </a:prstGeom>
          <a:solidFill>
            <a:srgbClr val="C0504D">
              <a:lumMod val="20000"/>
              <a:lumOff val="80000"/>
            </a:srgbClr>
          </a:solidFill>
          <a:ln w="57150" cap="flat" cmpd="sng" algn="ctr">
            <a:solidFill>
              <a:srgbClr val="C00000"/>
            </a:solidFill>
            <a:prstDash val="solid"/>
            <a:miter lim="800000"/>
          </a:ln>
          <a:effectLst/>
        </p:spPr>
        <p:txBody>
          <a:bodyPr rtlCol="0" anchor="ctr"/>
          <a:lstStyle/>
          <a:p>
            <a:pPr marL="0" marR="0" lvl="0" indent="0" algn="ctr" defTabSz="502945" eaLnBrk="1" fontAlgn="auto" latinLnBrk="0" hangingPunct="1">
              <a:lnSpc>
                <a:spcPct val="100000"/>
              </a:lnSpc>
              <a:spcBef>
                <a:spcPts val="0"/>
              </a:spcBef>
              <a:spcAft>
                <a:spcPts val="0"/>
              </a:spcAft>
              <a:buClrTx/>
              <a:buSzTx/>
              <a:buFontTx/>
              <a:buNone/>
              <a:tabLst/>
              <a:defRPr/>
            </a:pPr>
            <a:endParaRPr kumimoji="0" lang="en-US" sz="3200" u="none" strike="noStrike" kern="0" cap="none" spc="0" normalizeH="0" baseline="0" noProof="0">
              <a:ln>
                <a:noFill/>
              </a:ln>
              <a:solidFill>
                <a:srgbClr val="000000"/>
              </a:solidFill>
              <a:effectLst/>
              <a:uLnTx/>
              <a:uFillTx/>
              <a:latin typeface="Calibri" panose="020F0502020204030204" pitchFamily="34" charset="0"/>
            </a:endParaRPr>
          </a:p>
        </p:txBody>
      </p:sp>
      <p:sp>
        <p:nvSpPr>
          <p:cNvPr id="22" name="Rectangle 16">
            <a:extLst>
              <a:ext uri="{FF2B5EF4-FFF2-40B4-BE49-F238E27FC236}">
                <a16:creationId xmlns:a16="http://schemas.microsoft.com/office/drawing/2014/main" id="{554BBAC0-6829-2373-D62F-EE2EEB331409}"/>
              </a:ext>
            </a:extLst>
          </p:cNvPr>
          <p:cNvSpPr/>
          <p:nvPr/>
        </p:nvSpPr>
        <p:spPr>
          <a:xfrm>
            <a:off x="6898758" y="6650703"/>
            <a:ext cx="9435063" cy="1046440"/>
          </a:xfrm>
          <a:prstGeom prst="rect">
            <a:avLst/>
          </a:prstGeom>
        </p:spPr>
        <p:txBody>
          <a:bodyPr wrap="square" lIns="60960" tIns="30480" rIns="60960" bIns="30480" anchor="t">
            <a:spAutoFit/>
          </a:bodyPr>
          <a:lstStyle/>
          <a:p>
            <a:pPr algn="ctr"/>
            <a:r>
              <a:rPr lang="fr" sz="3200" dirty="0">
                <a:solidFill>
                  <a:srgbClr val="000000"/>
                </a:solidFill>
                <a:latin typeface="Calibri" panose="020F0502020204030204" pitchFamily="34" charset="0"/>
                <a:cs typeface="Calibri" panose="020F0502020204030204" pitchFamily="34" charset="0"/>
              </a:rPr>
              <a:t> Créer </a:t>
            </a:r>
            <a:r>
              <a:rPr lang="fr" sz="3200" dirty="0"/>
              <a:t>une dynamique en vue de l'inclusion future de certaines organisations ou de certains secteurs</a:t>
            </a:r>
            <a:endParaRPr lang="en-US" sz="3200" b="1" dirty="0">
              <a:solidFill>
                <a:srgbClr val="000000"/>
              </a:solidFill>
              <a:latin typeface="Calibri" panose="020F0502020204030204" pitchFamily="34" charset="0"/>
              <a:ea typeface="+mn-lt"/>
              <a:cs typeface="Calibri" panose="020F0502020204030204" pitchFamily="34" charset="0"/>
            </a:endParaRPr>
          </a:p>
        </p:txBody>
      </p:sp>
      <p:sp>
        <p:nvSpPr>
          <p:cNvPr id="17" name="Google Shape;89;g328e14af98b_2_2">
            <a:extLst>
              <a:ext uri="{FF2B5EF4-FFF2-40B4-BE49-F238E27FC236}">
                <a16:creationId xmlns:a16="http://schemas.microsoft.com/office/drawing/2014/main" id="{D0C0A6FB-58E6-AE7A-6910-578EAD6A8C7F}"/>
              </a:ext>
            </a:extLst>
          </p:cNvPr>
          <p:cNvSpPr txBox="1"/>
          <p:nvPr/>
        </p:nvSpPr>
        <p:spPr>
          <a:xfrm>
            <a:off x="733851" y="451913"/>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dirty="0">
                <a:latin typeface="Calibri" panose="020F0502020204030204" pitchFamily="34" charset="0"/>
                <a:cs typeface="Calibri" panose="020F0502020204030204" pitchFamily="34" charset="0"/>
              </a:rPr>
              <a:t>Opportunités pour différents produits</a:t>
            </a:r>
          </a:p>
          <a:p>
            <a:pPr defTabSz="914445">
              <a:buClr>
                <a:srgbClr val="000000"/>
              </a:buClr>
              <a:defRPr/>
            </a:pPr>
            <a:r>
              <a:rPr lang="fr" sz="4400" dirty="0">
                <a:latin typeface="Calibri" panose="020F0502020204030204" pitchFamily="34" charset="0"/>
                <a:cs typeface="Calibri" panose="020F0502020204030204" pitchFamily="34" charset="0"/>
              </a:rPr>
              <a:t>Que peut rendre visible un produit de connaissance ?</a:t>
            </a:r>
          </a:p>
        </p:txBody>
      </p:sp>
      <p:sp>
        <p:nvSpPr>
          <p:cNvPr id="4" name="Rounded Rectangle 3">
            <a:extLst>
              <a:ext uri="{FF2B5EF4-FFF2-40B4-BE49-F238E27FC236}">
                <a16:creationId xmlns:a16="http://schemas.microsoft.com/office/drawing/2014/main" id="{91A65C58-D57F-F797-C4EF-646FEBFC7BD2}"/>
              </a:ext>
            </a:extLst>
          </p:cNvPr>
          <p:cNvSpPr/>
          <p:nvPr/>
        </p:nvSpPr>
        <p:spPr>
          <a:xfrm>
            <a:off x="444651" y="8024529"/>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sp>
        <p:nvSpPr>
          <p:cNvPr id="5" name="Rounded Rectangle 4">
            <a:extLst>
              <a:ext uri="{FF2B5EF4-FFF2-40B4-BE49-F238E27FC236}">
                <a16:creationId xmlns:a16="http://schemas.microsoft.com/office/drawing/2014/main" id="{257A1CBB-A680-8EB2-A4EC-5EC2F354CC93}"/>
              </a:ext>
            </a:extLst>
          </p:cNvPr>
          <p:cNvSpPr/>
          <p:nvPr/>
        </p:nvSpPr>
        <p:spPr>
          <a:xfrm>
            <a:off x="3395849" y="8071132"/>
            <a:ext cx="8878354" cy="1289796"/>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3600" dirty="0">
                <a:solidFill>
                  <a:schemeClr val="tx1"/>
                </a:solidFill>
                <a:latin typeface="Calibri" panose="020F0502020204030204"/>
              </a:rPr>
              <a:t>Transformer les résultats en un format documenté </a:t>
            </a:r>
            <a:r>
              <a:rPr lang="fr" sz="3600" b="1" dirty="0">
                <a:solidFill>
                  <a:schemeClr val="tx1"/>
                </a:solidFill>
                <a:latin typeface="Calibri" panose="020F0502020204030204"/>
              </a:rPr>
              <a:t>, partageable et exploitable</a:t>
            </a:r>
          </a:p>
        </p:txBody>
      </p:sp>
    </p:spTree>
    <p:extLst>
      <p:ext uri="{BB962C8B-B14F-4D97-AF65-F5344CB8AC3E}">
        <p14:creationId xmlns:p14="http://schemas.microsoft.com/office/powerpoint/2010/main" val="678291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90973-0127-E192-E010-A923A0334AE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32D7E9-5DD9-6925-606F-7A3CBF64714E}"/>
              </a:ext>
            </a:extLst>
          </p:cNvPr>
          <p:cNvSpPr>
            <a:spLocks noGrp="1"/>
          </p:cNvSpPr>
          <p:nvPr>
            <p:ph type="body" sz="half" idx="2"/>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F233A61B-630B-1278-C850-38310980A99F}"/>
              </a:ext>
            </a:extLst>
          </p:cNvPr>
          <p:cNvSpPr txBox="1"/>
          <p:nvPr/>
        </p:nvSpPr>
        <p:spPr>
          <a:xfrm>
            <a:off x="7897957" y="3654378"/>
            <a:ext cx="8972832" cy="2773644"/>
          </a:xfrm>
          <a:prstGeom prst="rect">
            <a:avLst/>
          </a:prstGeom>
          <a:noFill/>
        </p:spPr>
        <p:txBody>
          <a:bodyPr wrap="square" rtlCol="0">
            <a:spAutoFit/>
          </a:bodyPr>
          <a:lstStyle/>
          <a:p>
            <a:pPr algn="ctr" defTabSz="1371600">
              <a:lnSpc>
                <a:spcPct val="80000"/>
              </a:lnSpc>
            </a:pPr>
            <a:r>
              <a:rPr lang="fr" sz="7200" b="1" kern="100" dirty="0">
                <a:solidFill>
                  <a:schemeClr val="accent6"/>
                </a:solidFill>
              </a:rPr>
              <a:t>Étapes suggérées pour développer des produits de connaissances</a:t>
            </a:r>
            <a:endParaRPr lang="en-US" sz="7200" b="1" dirty="0">
              <a:solidFill>
                <a:schemeClr val="accent6"/>
              </a:solidFill>
            </a:endParaRPr>
          </a:p>
        </p:txBody>
      </p:sp>
      <p:pic>
        <p:nvPicPr>
          <p:cNvPr id="6" name="Picture 2" descr="DSC_0182.JPG">
            <a:extLst>
              <a:ext uri="{FF2B5EF4-FFF2-40B4-BE49-F238E27FC236}">
                <a16:creationId xmlns:a16="http://schemas.microsoft.com/office/drawing/2014/main" id="{F27AB864-5E4F-7552-3004-ADB24C62679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22766" y="7782638"/>
            <a:ext cx="2420237" cy="16090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descr="A person in a straw hat harvesting grass&#10;&#10;AI-generated content may be incorrect.">
            <a:extLst>
              <a:ext uri="{FF2B5EF4-FFF2-40B4-BE49-F238E27FC236}">
                <a16:creationId xmlns:a16="http://schemas.microsoft.com/office/drawing/2014/main" id="{4F584727-2A95-5F4F-4FE9-4BAEC03A9A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22766" y="5635665"/>
            <a:ext cx="2420870" cy="1611675"/>
          </a:xfrm>
          <a:prstGeom prst="rect">
            <a:avLst/>
          </a:prstGeom>
        </p:spPr>
      </p:pic>
      <p:pic>
        <p:nvPicPr>
          <p:cNvPr id="8" name="Picture 7" descr="A frog on the ground&#10;&#10;AI-generated content may be incorrect.">
            <a:extLst>
              <a:ext uri="{FF2B5EF4-FFF2-40B4-BE49-F238E27FC236}">
                <a16:creationId xmlns:a16="http://schemas.microsoft.com/office/drawing/2014/main" id="{88F977C0-2DB7-CBD3-E036-747974B26AA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11267" y="3521289"/>
            <a:ext cx="2467205" cy="1519911"/>
          </a:xfrm>
          <a:prstGeom prst="rect">
            <a:avLst/>
          </a:prstGeom>
        </p:spPr>
      </p:pic>
      <p:pic>
        <p:nvPicPr>
          <p:cNvPr id="10" name="Picture 9" descr="A small boat in a body of water&#10;&#10;Description automatically generated">
            <a:extLst>
              <a:ext uri="{FF2B5EF4-FFF2-40B4-BE49-F238E27FC236}">
                <a16:creationId xmlns:a16="http://schemas.microsoft.com/office/drawing/2014/main" id="{19B1EBF2-DBC3-BA1D-BBB9-6AFED1C1A19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811268" y="1240178"/>
            <a:ext cx="2443869" cy="1654049"/>
          </a:xfrm>
          <a:prstGeom prst="rect">
            <a:avLst/>
          </a:prstGeom>
        </p:spPr>
      </p:pic>
    </p:spTree>
    <p:extLst>
      <p:ext uri="{BB962C8B-B14F-4D97-AF65-F5344CB8AC3E}">
        <p14:creationId xmlns:p14="http://schemas.microsoft.com/office/powerpoint/2010/main" val="2150410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700FE-7690-0EB2-7104-57EDF1DD30E8}"/>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C80F0E6D-15A8-6B58-250C-C5982FB1EDD5}"/>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0E4B6325-1C29-9D15-2A5A-EB9358A7DA78}"/>
              </a:ext>
            </a:extLst>
          </p:cNvPr>
          <p:cNvSpPr txBox="1"/>
          <p:nvPr/>
        </p:nvSpPr>
        <p:spPr>
          <a:xfrm>
            <a:off x="1163702" y="481256"/>
            <a:ext cx="15960590" cy="1754288"/>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5400" b="1" kern="0" dirty="0">
                <a:solidFill>
                  <a:prstClr val="black"/>
                </a:solidFill>
                <a:latin typeface="Calibri Light" panose="020F0302020204030204" pitchFamily="34" charset="0"/>
                <a:cs typeface="Calibri Light" panose="020F0302020204030204" pitchFamily="34" charset="0"/>
                <a:sym typeface="Arial"/>
              </a:rPr>
              <a:t>Étapes clés du développement des produits de connaissances</a:t>
            </a:r>
          </a:p>
          <a:p>
            <a:pPr defTabSz="914445">
              <a:buClr>
                <a:srgbClr val="000000"/>
              </a:buClr>
              <a:defRPr/>
            </a:pPr>
            <a:endParaRPr sz="5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52E01F21-D67F-17CF-BB33-BE13820E04F1}"/>
              </a:ext>
            </a:extLst>
          </p:cNvPr>
          <p:cNvCxnSpPr/>
          <p:nvPr/>
        </p:nvCxnSpPr>
        <p:spPr>
          <a:xfrm>
            <a:off x="1325786" y="2059734"/>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BA45076F-AE42-FD89-B566-013D0EBCA3D5}"/>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9" name="TextBox 28">
            <a:extLst>
              <a:ext uri="{FF2B5EF4-FFF2-40B4-BE49-F238E27FC236}">
                <a16:creationId xmlns:a16="http://schemas.microsoft.com/office/drawing/2014/main" id="{1C561527-2CBA-3341-0393-0F4D5E26B988}"/>
              </a:ext>
            </a:extLst>
          </p:cNvPr>
          <p:cNvSpPr txBox="1"/>
          <p:nvPr/>
        </p:nvSpPr>
        <p:spPr>
          <a:xfrm>
            <a:off x="3389347" y="2407562"/>
            <a:ext cx="13988439" cy="584775"/>
          </a:xfrm>
          <a:prstGeom prst="rect">
            <a:avLst/>
          </a:prstGeom>
          <a:noFill/>
        </p:spPr>
        <p:txBody>
          <a:bodyPr wrap="square">
            <a:spAutoFit/>
          </a:bodyPr>
          <a:lstStyle/>
          <a:p>
            <a:pPr lvl="0"/>
            <a:r>
              <a:rPr lang="fr" sz="3200" dirty="0">
                <a:solidFill>
                  <a:prstClr val="black"/>
                </a:solidFill>
                <a:latin typeface="Calibri" panose="020F0502020204030204" pitchFamily="34" charset="0"/>
              </a:rPr>
              <a:t>Définir l' </a:t>
            </a:r>
            <a:r>
              <a:rPr lang="fr" sz="3200" b="1" dirty="0">
                <a:solidFill>
                  <a:prstClr val="black"/>
                </a:solidFill>
                <a:latin typeface="Calibri" panose="020F0502020204030204" pitchFamily="34" charset="0"/>
              </a:rPr>
              <a:t>objectif</a:t>
            </a:r>
            <a:endParaRPr lang="es-ES" sz="3200" b="1" dirty="0">
              <a:solidFill>
                <a:prstClr val="black"/>
              </a:solidFill>
              <a:latin typeface="Calibri" panose="020F0502020204030204" pitchFamily="34" charset="0"/>
            </a:endParaRPr>
          </a:p>
        </p:txBody>
      </p:sp>
      <p:grpSp>
        <p:nvGrpSpPr>
          <p:cNvPr id="90" name="Group 89">
            <a:extLst>
              <a:ext uri="{FF2B5EF4-FFF2-40B4-BE49-F238E27FC236}">
                <a16:creationId xmlns:a16="http://schemas.microsoft.com/office/drawing/2014/main" id="{6E1CC818-89E4-29D4-044C-8E11700BCA52}"/>
              </a:ext>
            </a:extLst>
          </p:cNvPr>
          <p:cNvGrpSpPr/>
          <p:nvPr/>
        </p:nvGrpSpPr>
        <p:grpSpPr>
          <a:xfrm>
            <a:off x="743251" y="2199696"/>
            <a:ext cx="2525289" cy="1077218"/>
            <a:chOff x="844721" y="1866900"/>
            <a:chExt cx="3117679" cy="1316682"/>
          </a:xfrm>
        </p:grpSpPr>
        <p:sp>
          <p:nvSpPr>
            <p:cNvPr id="44" name="Pentagon 43">
              <a:extLst>
                <a:ext uri="{FF2B5EF4-FFF2-40B4-BE49-F238E27FC236}">
                  <a16:creationId xmlns:a16="http://schemas.microsoft.com/office/drawing/2014/main" id="{04622B9E-225D-09C4-884D-E3617130C6CB}"/>
                </a:ext>
              </a:extLst>
            </p:cNvPr>
            <p:cNvSpPr/>
            <p:nvPr/>
          </p:nvSpPr>
          <p:spPr>
            <a:xfrm>
              <a:off x="844721" y="1866900"/>
              <a:ext cx="3117679" cy="1316682"/>
            </a:xfrm>
            <a:prstGeom prst="homePlate">
              <a:avLst/>
            </a:prstGeom>
            <a:solidFill>
              <a:schemeClr val="accent6">
                <a:lumMod val="20000"/>
                <a:lumOff val="80000"/>
              </a:schemeClr>
            </a:solidFill>
            <a:ln w="28575">
              <a:noFill/>
            </a:ln>
            <a:effectLst>
              <a:outerShdw blurRad="114300" dist="114300" dir="2700000" algn="tl"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725EB79C-4E25-AC71-21CC-77F71E9417EF}"/>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2238679" y="2022456"/>
              <a:ext cx="1013420" cy="1003336"/>
            </a:xfrm>
            <a:prstGeom prst="rect">
              <a:avLst/>
            </a:prstGeom>
          </p:spPr>
        </p:pic>
        <p:grpSp>
          <p:nvGrpSpPr>
            <p:cNvPr id="32" name="Group 31">
              <a:extLst>
                <a:ext uri="{FF2B5EF4-FFF2-40B4-BE49-F238E27FC236}">
                  <a16:creationId xmlns:a16="http://schemas.microsoft.com/office/drawing/2014/main" id="{2F6186F0-A5F0-5BE9-AF08-57A69F4FF66B}"/>
                </a:ext>
              </a:extLst>
            </p:cNvPr>
            <p:cNvGrpSpPr/>
            <p:nvPr/>
          </p:nvGrpSpPr>
          <p:grpSpPr>
            <a:xfrm>
              <a:off x="1098270" y="2005422"/>
              <a:ext cx="1063394" cy="1011676"/>
              <a:chOff x="10085410" y="3689660"/>
              <a:chExt cx="779859" cy="779859"/>
            </a:xfrm>
          </p:grpSpPr>
          <p:sp>
            <p:nvSpPr>
              <p:cNvPr id="33" name="Oval 32">
                <a:extLst>
                  <a:ext uri="{FF2B5EF4-FFF2-40B4-BE49-F238E27FC236}">
                    <a16:creationId xmlns:a16="http://schemas.microsoft.com/office/drawing/2014/main" id="{1FE5AC27-C99E-0247-252D-783C4EE42579}"/>
                  </a:ext>
                </a:extLst>
              </p:cNvPr>
              <p:cNvSpPr/>
              <p:nvPr/>
            </p:nvSpPr>
            <p:spPr>
              <a:xfrm>
                <a:off x="10085410" y="3689660"/>
                <a:ext cx="779859" cy="779859"/>
              </a:xfrm>
              <a:prstGeom prst="ellipse">
                <a:avLst/>
              </a:prstGeom>
              <a:solidFill>
                <a:schemeClr val="accent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4" name="Oval 5">
                <a:extLst>
                  <a:ext uri="{FF2B5EF4-FFF2-40B4-BE49-F238E27FC236}">
                    <a16:creationId xmlns:a16="http://schemas.microsoft.com/office/drawing/2014/main" id="{1D859D9C-5B49-E374-7658-19CDBB47D983}"/>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1</a:t>
                </a:r>
              </a:p>
            </p:txBody>
          </p:sp>
        </p:grpSp>
      </p:grpSp>
      <p:sp>
        <p:nvSpPr>
          <p:cNvPr id="47" name="TextBox 46">
            <a:extLst>
              <a:ext uri="{FF2B5EF4-FFF2-40B4-BE49-F238E27FC236}">
                <a16:creationId xmlns:a16="http://schemas.microsoft.com/office/drawing/2014/main" id="{E04FF371-58FF-F3B9-4F7F-E7FC17DB2D6E}"/>
              </a:ext>
            </a:extLst>
          </p:cNvPr>
          <p:cNvSpPr txBox="1"/>
          <p:nvPr/>
        </p:nvSpPr>
        <p:spPr>
          <a:xfrm>
            <a:off x="4070982" y="3678803"/>
            <a:ext cx="11111867" cy="553998"/>
          </a:xfrm>
          <a:prstGeom prst="rect">
            <a:avLst/>
          </a:prstGeom>
          <a:noFill/>
        </p:spPr>
        <p:txBody>
          <a:bodyPr wrap="square">
            <a:spAutoFit/>
          </a:bodyPr>
          <a:lstStyle/>
          <a:p>
            <a:pPr algn="just">
              <a:spcBef>
                <a:spcPts val="0"/>
              </a:spcBef>
            </a:pPr>
            <a:r>
              <a:rPr lang="fr" sz="3000" dirty="0">
                <a:latin typeface="Calibri" panose="020F0502020204030204" pitchFamily="34" charset="0"/>
                <a:ea typeface="Times New Roman" panose="02020603050405020304" pitchFamily="18" charset="0"/>
                <a:cs typeface="Calibri" panose="020F0502020204030204" pitchFamily="34" charset="0"/>
              </a:rPr>
              <a:t>Comprendre </a:t>
            </a:r>
            <a:r>
              <a:rPr lang="fr" sz="3000">
                <a:latin typeface="Calibri" panose="020F0502020204030204" pitchFamily="34" charset="0"/>
                <a:ea typeface="Times New Roman" panose="02020603050405020304" pitchFamily="18" charset="0"/>
                <a:cs typeface="Calibri" panose="020F0502020204030204" pitchFamily="34" charset="0"/>
              </a:rPr>
              <a:t>le </a:t>
            </a:r>
            <a:r>
              <a:rPr lang="fr" sz="3000" b="1" dirty="0">
                <a:latin typeface="Calibri" panose="020F0502020204030204" pitchFamily="34" charset="0"/>
                <a:ea typeface="Times New Roman" panose="02020603050405020304" pitchFamily="18" charset="0"/>
                <a:cs typeface="Calibri" panose="020F0502020204030204" pitchFamily="34" charset="0"/>
              </a:rPr>
              <a:t>public </a:t>
            </a:r>
            <a:r>
              <a:rPr lang="fr" sz="3000" b="1">
                <a:latin typeface="Calibri" panose="020F0502020204030204" pitchFamily="34" charset="0"/>
                <a:ea typeface="Times New Roman" panose="02020603050405020304" pitchFamily="18" charset="0"/>
                <a:cs typeface="Calibri" panose="020F0502020204030204" pitchFamily="34" charset="0"/>
              </a:rPr>
              <a:t>cible </a:t>
            </a:r>
            <a:r>
              <a:rPr lang="fr" sz="3000" dirty="0">
                <a:latin typeface="Calibri" panose="020F0502020204030204" pitchFamily="34" charset="0"/>
                <a:ea typeface="Times New Roman" panose="02020603050405020304" pitchFamily="18" charset="0"/>
                <a:cs typeface="Calibri" panose="020F0502020204030204" pitchFamily="34" charset="0"/>
              </a:rPr>
              <a:t>et les opportunités de </a:t>
            </a:r>
            <a:r>
              <a:rPr lang="fr" sz="3000" b="1" dirty="0">
                <a:latin typeface="Calibri" panose="020F0502020204030204" pitchFamily="34" charset="0"/>
                <a:ea typeface="Times New Roman" panose="02020603050405020304" pitchFamily="18" charset="0"/>
                <a:cs typeface="Calibri" panose="020F0502020204030204" pitchFamily="34" charset="0"/>
              </a:rPr>
              <a:t>l'influencer</a:t>
            </a:r>
          </a:p>
        </p:txBody>
      </p:sp>
      <p:sp>
        <p:nvSpPr>
          <p:cNvPr id="65" name="TextBox 64">
            <a:extLst>
              <a:ext uri="{FF2B5EF4-FFF2-40B4-BE49-F238E27FC236}">
                <a16:creationId xmlns:a16="http://schemas.microsoft.com/office/drawing/2014/main" id="{5D5E1868-886C-A339-C383-A16BE8427252}"/>
              </a:ext>
            </a:extLst>
          </p:cNvPr>
          <p:cNvSpPr txBox="1"/>
          <p:nvPr/>
        </p:nvSpPr>
        <p:spPr>
          <a:xfrm>
            <a:off x="4944738" y="4923348"/>
            <a:ext cx="10861434" cy="553998"/>
          </a:xfrm>
          <a:prstGeom prst="rect">
            <a:avLst/>
          </a:prstGeom>
          <a:noFill/>
        </p:spPr>
        <p:txBody>
          <a:bodyPr wrap="square">
            <a:spAutoFit/>
          </a:bodyPr>
          <a:lstStyle/>
          <a:p>
            <a:pPr algn="just"/>
            <a:r>
              <a:rPr lang="fr" sz="3000" dirty="0">
                <a:latin typeface="Calibri" panose="020F0502020204030204" pitchFamily="34" charset="0"/>
                <a:ea typeface="Times New Roman" panose="02020603050405020304" pitchFamily="18" charset="0"/>
                <a:cs typeface="Calibri" panose="020F0502020204030204" pitchFamily="34" charset="0"/>
              </a:rPr>
              <a:t>Formulez le </a:t>
            </a:r>
            <a:r>
              <a:rPr lang="fr" sz="3000" b="1" dirty="0">
                <a:latin typeface="Calibri" panose="020F0502020204030204" pitchFamily="34" charset="0"/>
                <a:ea typeface="Times New Roman" panose="02020603050405020304" pitchFamily="18" charset="0"/>
                <a:cs typeface="Calibri" panose="020F0502020204030204" pitchFamily="34" charset="0"/>
              </a:rPr>
              <a:t>message clé et les idées principales </a:t>
            </a:r>
            <a:r>
              <a:rPr lang="fr" sz="3000" dirty="0">
                <a:latin typeface="Calibri" panose="020F0502020204030204" pitchFamily="34" charset="0"/>
                <a:ea typeface="Times New Roman" panose="02020603050405020304" pitchFamily="18" charset="0"/>
                <a:cs typeface="Calibri" panose="020F0502020204030204" pitchFamily="34" charset="0"/>
              </a:rPr>
              <a:t>d'un point de vue spécifique.</a:t>
            </a:r>
          </a:p>
        </p:txBody>
      </p:sp>
      <p:sp>
        <p:nvSpPr>
          <p:cNvPr id="70" name="TextBox 69">
            <a:extLst>
              <a:ext uri="{FF2B5EF4-FFF2-40B4-BE49-F238E27FC236}">
                <a16:creationId xmlns:a16="http://schemas.microsoft.com/office/drawing/2014/main" id="{A597FE43-A3C4-2AE7-D329-7880605ED77B}"/>
              </a:ext>
            </a:extLst>
          </p:cNvPr>
          <p:cNvSpPr txBox="1"/>
          <p:nvPr/>
        </p:nvSpPr>
        <p:spPr>
          <a:xfrm>
            <a:off x="5896808" y="6267766"/>
            <a:ext cx="11325029" cy="553998"/>
          </a:xfrm>
          <a:prstGeom prst="rect">
            <a:avLst/>
          </a:prstGeom>
          <a:noFill/>
        </p:spPr>
        <p:txBody>
          <a:bodyPr wrap="square">
            <a:spAutoFit/>
          </a:bodyPr>
          <a:lstStyle/>
          <a:p>
            <a:pPr algn="just"/>
            <a:r>
              <a:rPr lang="fr" sz="3000" dirty="0">
                <a:latin typeface="Calibri" panose="020F0502020204030204" pitchFamily="34" charset="0"/>
                <a:ea typeface="Times New Roman" panose="02020603050405020304" pitchFamily="18" charset="0"/>
                <a:cs typeface="Calibri" panose="020F0502020204030204" pitchFamily="34" charset="0"/>
              </a:rPr>
              <a:t>Choisir le </a:t>
            </a:r>
            <a:r>
              <a:rPr lang="fr" sz="3000" b="1" dirty="0">
                <a:latin typeface="Calibri" panose="020F0502020204030204" pitchFamily="34" charset="0"/>
                <a:ea typeface="Times New Roman" panose="02020603050405020304" pitchFamily="18" charset="0"/>
                <a:cs typeface="Calibri" panose="020F0502020204030204" pitchFamily="34" charset="0"/>
              </a:rPr>
              <a:t>bon produit</a:t>
            </a:r>
          </a:p>
        </p:txBody>
      </p:sp>
      <p:grpSp>
        <p:nvGrpSpPr>
          <p:cNvPr id="94" name="Group 93">
            <a:extLst>
              <a:ext uri="{FF2B5EF4-FFF2-40B4-BE49-F238E27FC236}">
                <a16:creationId xmlns:a16="http://schemas.microsoft.com/office/drawing/2014/main" id="{3D6FB9E0-F37D-4837-9580-2683910B9894}"/>
              </a:ext>
            </a:extLst>
          </p:cNvPr>
          <p:cNvGrpSpPr/>
          <p:nvPr/>
        </p:nvGrpSpPr>
        <p:grpSpPr>
          <a:xfrm>
            <a:off x="2346668" y="4733415"/>
            <a:ext cx="2525289" cy="1077218"/>
            <a:chOff x="2924970" y="4686569"/>
            <a:chExt cx="3117679" cy="1316682"/>
          </a:xfrm>
        </p:grpSpPr>
        <p:sp>
          <p:nvSpPr>
            <p:cNvPr id="63" name="Pentagon 62">
              <a:extLst>
                <a:ext uri="{FF2B5EF4-FFF2-40B4-BE49-F238E27FC236}">
                  <a16:creationId xmlns:a16="http://schemas.microsoft.com/office/drawing/2014/main" id="{C646A5EA-2542-4546-A0CD-78BEBE3B9D0D}"/>
                </a:ext>
              </a:extLst>
            </p:cNvPr>
            <p:cNvSpPr/>
            <p:nvPr/>
          </p:nvSpPr>
          <p:spPr>
            <a:xfrm>
              <a:off x="2924970" y="4686569"/>
              <a:ext cx="3117679" cy="1316682"/>
            </a:xfrm>
            <a:prstGeom prst="homePlate">
              <a:avLst/>
            </a:prstGeom>
            <a:solidFill>
              <a:schemeClr val="accent2">
                <a:lumMod val="20000"/>
                <a:lumOff val="80000"/>
              </a:schemeClr>
            </a:solidFill>
            <a:ln w="28575">
              <a:noFill/>
            </a:ln>
            <a:effectLst>
              <a:outerShdw blurRad="76200" dist="76200" dir="2700000" algn="tl"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65">
              <a:extLst>
                <a:ext uri="{FF2B5EF4-FFF2-40B4-BE49-F238E27FC236}">
                  <a16:creationId xmlns:a16="http://schemas.microsoft.com/office/drawing/2014/main" id="{8EC4F8F3-4C21-00A5-A6C1-439B374E95E4}"/>
                </a:ext>
              </a:extLst>
            </p:cNvPr>
            <p:cNvGrpSpPr/>
            <p:nvPr/>
          </p:nvGrpSpPr>
          <p:grpSpPr>
            <a:xfrm>
              <a:off x="3178519" y="4825091"/>
              <a:ext cx="1063394" cy="1011676"/>
              <a:chOff x="10085410" y="3689660"/>
              <a:chExt cx="779859" cy="779859"/>
            </a:xfrm>
          </p:grpSpPr>
          <p:sp>
            <p:nvSpPr>
              <p:cNvPr id="67" name="Oval 66">
                <a:extLst>
                  <a:ext uri="{FF2B5EF4-FFF2-40B4-BE49-F238E27FC236}">
                    <a16:creationId xmlns:a16="http://schemas.microsoft.com/office/drawing/2014/main" id="{0FFE2DFF-91DC-DF9E-1370-F1AE4596768F}"/>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68" name="Oval 5">
                <a:extLst>
                  <a:ext uri="{FF2B5EF4-FFF2-40B4-BE49-F238E27FC236}">
                    <a16:creationId xmlns:a16="http://schemas.microsoft.com/office/drawing/2014/main" id="{2CCA2B4B-007A-F394-A02A-ECFD0EF9655E}"/>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a:t>3</a:t>
                </a:r>
                <a:endParaRPr lang="en-US" sz="3600" kern="1200"/>
              </a:p>
            </p:txBody>
          </p:sp>
        </p:grpSp>
        <p:pic>
          <p:nvPicPr>
            <p:cNvPr id="75" name="Picture 74">
              <a:extLst>
                <a:ext uri="{FF2B5EF4-FFF2-40B4-BE49-F238E27FC236}">
                  <a16:creationId xmlns:a16="http://schemas.microsoft.com/office/drawing/2014/main" id="{B0DA106D-A5F4-179A-4D28-CA535AED4639}"/>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l="-24528" t="-4994" r="-33287" b="-6630"/>
            <a:stretch>
              <a:fillRect/>
            </a:stretch>
          </p:blipFill>
          <p:spPr>
            <a:xfrm>
              <a:off x="4256602" y="4770683"/>
              <a:ext cx="1162580" cy="1066084"/>
            </a:xfrm>
            <a:prstGeom prst="rect">
              <a:avLst/>
            </a:prstGeom>
          </p:spPr>
        </p:pic>
      </p:grpSp>
      <p:sp>
        <p:nvSpPr>
          <p:cNvPr id="78" name="TextBox 77">
            <a:extLst>
              <a:ext uri="{FF2B5EF4-FFF2-40B4-BE49-F238E27FC236}">
                <a16:creationId xmlns:a16="http://schemas.microsoft.com/office/drawing/2014/main" id="{A903B8EC-A0DF-83CF-348B-C08F9ECAD961}"/>
              </a:ext>
            </a:extLst>
          </p:cNvPr>
          <p:cNvSpPr txBox="1"/>
          <p:nvPr/>
        </p:nvSpPr>
        <p:spPr>
          <a:xfrm>
            <a:off x="6662811" y="7546522"/>
            <a:ext cx="10900786" cy="553998"/>
          </a:xfrm>
          <a:prstGeom prst="rect">
            <a:avLst/>
          </a:prstGeom>
          <a:noFill/>
        </p:spPr>
        <p:txBody>
          <a:bodyPr wrap="square">
            <a:spAutoFit/>
          </a:bodyPr>
          <a:lstStyle/>
          <a:p>
            <a:pPr algn="just"/>
            <a:r>
              <a:rPr lang="fr" sz="3000" b="1" dirty="0">
                <a:latin typeface="Calibri" panose="020F0502020204030204" pitchFamily="34" charset="0"/>
                <a:ea typeface="Times New Roman" panose="02020603050405020304" pitchFamily="18" charset="0"/>
                <a:cs typeface="Calibri" panose="020F0502020204030204" pitchFamily="34" charset="0"/>
              </a:rPr>
              <a:t>Conditionnement </a:t>
            </a:r>
            <a:r>
              <a:rPr lang="fr" sz="3000" dirty="0">
                <a:latin typeface="Calibri" panose="020F0502020204030204" pitchFamily="34" charset="0"/>
                <a:ea typeface="Times New Roman" panose="02020603050405020304" pitchFamily="18" charset="0"/>
                <a:cs typeface="Calibri" panose="020F0502020204030204" pitchFamily="34" charset="0"/>
              </a:rPr>
              <a:t>, </a:t>
            </a:r>
            <a:r>
              <a:rPr lang="fr" sz="3000" b="1" dirty="0">
                <a:latin typeface="Calibri" panose="020F0502020204030204" pitchFamily="34" charset="0"/>
                <a:ea typeface="Times New Roman" panose="02020603050405020304" pitchFamily="18" charset="0"/>
                <a:cs typeface="Calibri" panose="020F0502020204030204" pitchFamily="34" charset="0"/>
              </a:rPr>
              <a:t>calendrier stratégique et canaux </a:t>
            </a:r>
            <a:r>
              <a:rPr lang="fr" sz="3000" dirty="0">
                <a:latin typeface="Calibri" panose="020F0502020204030204" pitchFamily="34" charset="0"/>
                <a:ea typeface="Times New Roman" panose="02020603050405020304" pitchFamily="18" charset="0"/>
                <a:cs typeface="Calibri" panose="020F0502020204030204" pitchFamily="34" charset="0"/>
              </a:rPr>
              <a:t>de diffusion</a:t>
            </a:r>
          </a:p>
        </p:txBody>
      </p:sp>
      <p:grpSp>
        <p:nvGrpSpPr>
          <p:cNvPr id="96" name="Group 95">
            <a:extLst>
              <a:ext uri="{FF2B5EF4-FFF2-40B4-BE49-F238E27FC236}">
                <a16:creationId xmlns:a16="http://schemas.microsoft.com/office/drawing/2014/main" id="{D0821AB8-6D47-27C0-C6BF-4CCA8B080782}"/>
              </a:ext>
            </a:extLst>
          </p:cNvPr>
          <p:cNvGrpSpPr/>
          <p:nvPr/>
        </p:nvGrpSpPr>
        <p:grpSpPr>
          <a:xfrm>
            <a:off x="3932150" y="7266682"/>
            <a:ext cx="2525289" cy="1077218"/>
            <a:chOff x="5194075" y="7520669"/>
            <a:chExt cx="3117679" cy="1316682"/>
          </a:xfrm>
        </p:grpSpPr>
        <p:sp>
          <p:nvSpPr>
            <p:cNvPr id="77" name="Pentagon 76">
              <a:extLst>
                <a:ext uri="{FF2B5EF4-FFF2-40B4-BE49-F238E27FC236}">
                  <a16:creationId xmlns:a16="http://schemas.microsoft.com/office/drawing/2014/main" id="{C7922F62-C10D-917D-DD3D-3BF359C628BE}"/>
                </a:ext>
              </a:extLst>
            </p:cNvPr>
            <p:cNvSpPr/>
            <p:nvPr/>
          </p:nvSpPr>
          <p:spPr>
            <a:xfrm>
              <a:off x="5194075" y="7520669"/>
              <a:ext cx="3117679" cy="1316682"/>
            </a:xfrm>
            <a:prstGeom prst="homePlate">
              <a:avLst/>
            </a:prstGeom>
            <a:solidFill>
              <a:schemeClr val="accent3">
                <a:lumMod val="20000"/>
                <a:lumOff val="80000"/>
              </a:schemeClr>
            </a:solidFill>
            <a:ln w="28575">
              <a:noFill/>
            </a:ln>
            <a:effectLst>
              <a:outerShdw blurRad="76200" dist="76200" dir="2700000" algn="tl" rotWithShape="0">
                <a:prstClr val="black">
                  <a:alpha val="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78">
              <a:extLst>
                <a:ext uri="{FF2B5EF4-FFF2-40B4-BE49-F238E27FC236}">
                  <a16:creationId xmlns:a16="http://schemas.microsoft.com/office/drawing/2014/main" id="{E7A4B425-E3C3-F7A6-1D3A-D592855794B5}"/>
                </a:ext>
              </a:extLst>
            </p:cNvPr>
            <p:cNvGrpSpPr/>
            <p:nvPr/>
          </p:nvGrpSpPr>
          <p:grpSpPr>
            <a:xfrm>
              <a:off x="5447624" y="7659191"/>
              <a:ext cx="1063394" cy="1011676"/>
              <a:chOff x="10085410" y="3689660"/>
              <a:chExt cx="779859" cy="779859"/>
            </a:xfrm>
          </p:grpSpPr>
          <p:sp>
            <p:nvSpPr>
              <p:cNvPr id="80" name="Oval 79">
                <a:extLst>
                  <a:ext uri="{FF2B5EF4-FFF2-40B4-BE49-F238E27FC236}">
                    <a16:creationId xmlns:a16="http://schemas.microsoft.com/office/drawing/2014/main" id="{BE78318C-9FF7-CA20-A0C2-79F4FBA8B211}"/>
                  </a:ext>
                </a:extLst>
              </p:cNvPr>
              <p:cNvSpPr/>
              <p:nvPr/>
            </p:nvSpPr>
            <p:spPr>
              <a:xfrm>
                <a:off x="10085410" y="3689660"/>
                <a:ext cx="779859" cy="779859"/>
              </a:xfrm>
              <a:prstGeom prst="ellipse">
                <a:avLst/>
              </a:prstGeom>
              <a:solidFill>
                <a:schemeClr val="accent3">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81" name="Oval 5">
                <a:extLst>
                  <a:ext uri="{FF2B5EF4-FFF2-40B4-BE49-F238E27FC236}">
                    <a16:creationId xmlns:a16="http://schemas.microsoft.com/office/drawing/2014/main" id="{99ACF67F-BC1A-9EA6-31F6-5F8F19D4C3E9}"/>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5</a:t>
                </a:r>
              </a:p>
            </p:txBody>
          </p:sp>
        </p:grpSp>
        <p:pic>
          <p:nvPicPr>
            <p:cNvPr id="92" name="Picture 91">
              <a:extLst>
                <a:ext uri="{FF2B5EF4-FFF2-40B4-BE49-F238E27FC236}">
                  <a16:creationId xmlns:a16="http://schemas.microsoft.com/office/drawing/2014/main" id="{F558F05E-74A4-D525-2221-91139A79233A}"/>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6568255" y="7626542"/>
              <a:ext cx="1277582" cy="1047470"/>
            </a:xfrm>
            <a:prstGeom prst="rect">
              <a:avLst/>
            </a:prstGeom>
          </p:spPr>
        </p:pic>
      </p:grpSp>
      <p:grpSp>
        <p:nvGrpSpPr>
          <p:cNvPr id="3" name="Group 2">
            <a:extLst>
              <a:ext uri="{FF2B5EF4-FFF2-40B4-BE49-F238E27FC236}">
                <a16:creationId xmlns:a16="http://schemas.microsoft.com/office/drawing/2014/main" id="{AAC85E9E-B5FC-0956-6CFF-30B124225F4C}"/>
              </a:ext>
            </a:extLst>
          </p:cNvPr>
          <p:cNvGrpSpPr/>
          <p:nvPr/>
        </p:nvGrpSpPr>
        <p:grpSpPr>
          <a:xfrm>
            <a:off x="1489746" y="3383341"/>
            <a:ext cx="2525289" cy="1162129"/>
            <a:chOff x="1489746" y="3383341"/>
            <a:chExt cx="2525289" cy="1162129"/>
          </a:xfrm>
        </p:grpSpPr>
        <p:grpSp>
          <p:nvGrpSpPr>
            <p:cNvPr id="91" name="Group 90">
              <a:extLst>
                <a:ext uri="{FF2B5EF4-FFF2-40B4-BE49-F238E27FC236}">
                  <a16:creationId xmlns:a16="http://schemas.microsoft.com/office/drawing/2014/main" id="{DB68D941-72A2-29B1-3DF4-13EA3C0ED68F}"/>
                </a:ext>
              </a:extLst>
            </p:cNvPr>
            <p:cNvGrpSpPr/>
            <p:nvPr/>
          </p:nvGrpSpPr>
          <p:grpSpPr>
            <a:xfrm>
              <a:off x="1489746" y="3468252"/>
              <a:ext cx="2525289" cy="1077218"/>
              <a:chOff x="1847532" y="3282849"/>
              <a:chExt cx="3117679" cy="1316682"/>
            </a:xfrm>
          </p:grpSpPr>
          <p:sp>
            <p:nvSpPr>
              <p:cNvPr id="45" name="Pentagon 44">
                <a:extLst>
                  <a:ext uri="{FF2B5EF4-FFF2-40B4-BE49-F238E27FC236}">
                    <a16:creationId xmlns:a16="http://schemas.microsoft.com/office/drawing/2014/main" id="{75DE8172-2363-EA26-8675-EAABCF308CD6}"/>
                  </a:ext>
                </a:extLst>
              </p:cNvPr>
              <p:cNvSpPr/>
              <p:nvPr/>
            </p:nvSpPr>
            <p:spPr>
              <a:xfrm>
                <a:off x="1847532" y="3282849"/>
                <a:ext cx="3117679" cy="1316682"/>
              </a:xfrm>
              <a:prstGeom prst="homePlate">
                <a:avLst/>
              </a:prstGeom>
              <a:solidFill>
                <a:schemeClr val="accent1">
                  <a:lumMod val="20000"/>
                  <a:lumOff val="80000"/>
                </a:schemeClr>
              </a:solidFill>
              <a:ln w="28575">
                <a:noFill/>
              </a:ln>
              <a:effectLst>
                <a:outerShdw blurRad="114300" dist="114300" dir="2700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id="{76AB68A5-8F96-252E-3B26-61E1390B510A}"/>
                  </a:ext>
                </a:extLst>
              </p:cNvPr>
              <p:cNvGrpSpPr/>
              <p:nvPr/>
            </p:nvGrpSpPr>
            <p:grpSpPr>
              <a:xfrm>
                <a:off x="2101081" y="3421371"/>
                <a:ext cx="1063394" cy="1011676"/>
                <a:chOff x="10085410" y="3689660"/>
                <a:chExt cx="779859" cy="779859"/>
              </a:xfrm>
            </p:grpSpPr>
            <p:sp>
              <p:nvSpPr>
                <p:cNvPr id="49" name="Oval 48">
                  <a:extLst>
                    <a:ext uri="{FF2B5EF4-FFF2-40B4-BE49-F238E27FC236}">
                      <a16:creationId xmlns:a16="http://schemas.microsoft.com/office/drawing/2014/main" id="{A29E5D77-58DB-50FC-D3A5-B542B00114CE}"/>
                    </a:ext>
                  </a:extLst>
                </p:cNvPr>
                <p:cNvSpPr/>
                <p:nvPr/>
              </p:nvSpPr>
              <p:spPr>
                <a:xfrm>
                  <a:off x="10085410" y="3689660"/>
                  <a:ext cx="779859" cy="779859"/>
                </a:xfrm>
                <a:prstGeom prst="ellipse">
                  <a:avLst/>
                </a:pr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50" name="Oval 5">
                  <a:extLst>
                    <a:ext uri="{FF2B5EF4-FFF2-40B4-BE49-F238E27FC236}">
                      <a16:creationId xmlns:a16="http://schemas.microsoft.com/office/drawing/2014/main" id="{43B8714A-5332-040F-26B8-0BC07E867508}"/>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a:t>2</a:t>
                  </a:r>
                  <a:endParaRPr lang="en-US" sz="3600" kern="1200"/>
                </a:p>
              </p:txBody>
            </p:sp>
          </p:grpSp>
        </p:grpSp>
        <p:pic>
          <p:nvPicPr>
            <p:cNvPr id="2" name="Picture 1">
              <a:extLst>
                <a:ext uri="{FF2B5EF4-FFF2-40B4-BE49-F238E27FC236}">
                  <a16:creationId xmlns:a16="http://schemas.microsoft.com/office/drawing/2014/main" id="{73C7412B-AC60-B805-8E53-90B5F13F3AF9}"/>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l="-7612" t="-59422" r="-17931" b="-15064"/>
            <a:stretch>
              <a:fillRect/>
            </a:stretch>
          </p:blipFill>
          <p:spPr>
            <a:xfrm>
              <a:off x="2481277" y="3383341"/>
              <a:ext cx="1081541" cy="1085669"/>
            </a:xfrm>
            <a:prstGeom prst="rect">
              <a:avLst/>
            </a:prstGeom>
          </p:spPr>
        </p:pic>
      </p:grpSp>
      <p:grpSp>
        <p:nvGrpSpPr>
          <p:cNvPr id="4" name="Group 3">
            <a:extLst>
              <a:ext uri="{FF2B5EF4-FFF2-40B4-BE49-F238E27FC236}">
                <a16:creationId xmlns:a16="http://schemas.microsoft.com/office/drawing/2014/main" id="{E7AC458A-4260-B95D-6E74-E768CDC47894}"/>
              </a:ext>
            </a:extLst>
          </p:cNvPr>
          <p:cNvGrpSpPr/>
          <p:nvPr/>
        </p:nvGrpSpPr>
        <p:grpSpPr>
          <a:xfrm>
            <a:off x="3166147" y="6006156"/>
            <a:ext cx="2525289" cy="1077218"/>
            <a:chOff x="3166147" y="6006156"/>
            <a:chExt cx="2525289" cy="1077218"/>
          </a:xfrm>
        </p:grpSpPr>
        <p:grpSp>
          <p:nvGrpSpPr>
            <p:cNvPr id="95" name="Group 94">
              <a:extLst>
                <a:ext uri="{FF2B5EF4-FFF2-40B4-BE49-F238E27FC236}">
                  <a16:creationId xmlns:a16="http://schemas.microsoft.com/office/drawing/2014/main" id="{D47F3E9A-9466-055C-0BA8-F219C42DC6C7}"/>
                </a:ext>
              </a:extLst>
            </p:cNvPr>
            <p:cNvGrpSpPr/>
            <p:nvPr/>
          </p:nvGrpSpPr>
          <p:grpSpPr>
            <a:xfrm>
              <a:off x="3166147" y="6006156"/>
              <a:ext cx="2525289" cy="1077218"/>
              <a:chOff x="4089527" y="6103976"/>
              <a:chExt cx="3117679" cy="1316682"/>
            </a:xfrm>
          </p:grpSpPr>
          <p:sp>
            <p:nvSpPr>
              <p:cNvPr id="69" name="Pentagon 68">
                <a:extLst>
                  <a:ext uri="{FF2B5EF4-FFF2-40B4-BE49-F238E27FC236}">
                    <a16:creationId xmlns:a16="http://schemas.microsoft.com/office/drawing/2014/main" id="{88F19372-A016-620A-87E2-4E5F81424E0E}"/>
                  </a:ext>
                </a:extLst>
              </p:cNvPr>
              <p:cNvSpPr/>
              <p:nvPr/>
            </p:nvSpPr>
            <p:spPr>
              <a:xfrm>
                <a:off x="4089527" y="6103976"/>
                <a:ext cx="3117679" cy="1316682"/>
              </a:xfrm>
              <a:prstGeom prst="homePlate">
                <a:avLst/>
              </a:prstGeom>
              <a:solidFill>
                <a:schemeClr val="accent3">
                  <a:lumMod val="40000"/>
                  <a:lumOff val="60000"/>
                </a:schemeClr>
              </a:solidFill>
              <a:ln w="28575">
                <a:noFill/>
              </a:ln>
              <a:effectLst>
                <a:outerShdw blurRad="76200" dist="76200" dir="2700000" algn="tl"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id="{FA44BF9B-E512-9C2D-6D27-BCA2B6DD0CE1}"/>
                  </a:ext>
                </a:extLst>
              </p:cNvPr>
              <p:cNvGrpSpPr/>
              <p:nvPr/>
            </p:nvGrpSpPr>
            <p:grpSpPr>
              <a:xfrm>
                <a:off x="4343076" y="6242498"/>
                <a:ext cx="1063394" cy="1011676"/>
                <a:chOff x="10085410" y="3689660"/>
                <a:chExt cx="779859" cy="779859"/>
              </a:xfrm>
            </p:grpSpPr>
            <p:sp>
              <p:nvSpPr>
                <p:cNvPr id="72" name="Oval 71">
                  <a:extLst>
                    <a:ext uri="{FF2B5EF4-FFF2-40B4-BE49-F238E27FC236}">
                      <a16:creationId xmlns:a16="http://schemas.microsoft.com/office/drawing/2014/main" id="{DB123AAF-CF3A-B89A-69E7-3A8050A2B5C0}"/>
                    </a:ext>
                  </a:extLst>
                </p:cNvPr>
                <p:cNvSpPr/>
                <p:nvPr/>
              </p:nvSpPr>
              <p:spPr>
                <a:xfrm>
                  <a:off x="10085410" y="3689660"/>
                  <a:ext cx="779859" cy="779859"/>
                </a:xfrm>
                <a:prstGeom prst="ellipse">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73" name="Oval 5">
                  <a:extLst>
                    <a:ext uri="{FF2B5EF4-FFF2-40B4-BE49-F238E27FC236}">
                      <a16:creationId xmlns:a16="http://schemas.microsoft.com/office/drawing/2014/main" id="{6884A34C-3272-97C5-AC8C-1485AB16120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4</a:t>
                  </a:r>
                </a:p>
              </p:txBody>
            </p:sp>
          </p:grpSp>
        </p:grpSp>
        <p:pic>
          <p:nvPicPr>
            <p:cNvPr id="5" name="Picture 4">
              <a:extLst>
                <a:ext uri="{FF2B5EF4-FFF2-40B4-BE49-F238E27FC236}">
                  <a16:creationId xmlns:a16="http://schemas.microsoft.com/office/drawing/2014/main" id="{73420B7D-117C-C2A6-C623-F2CD123A38E8}"/>
                </a:ext>
              </a:extLst>
            </p:cNvPr>
            <p:cNvPicPr>
              <a:picLocks noChangeAspect="1"/>
            </p:cNvPicPr>
            <p:nvPr/>
          </p:nvPicPr>
          <p:blipFill>
            <a:blip r:embed="rId12">
              <a:extLst>
                <a:ext uri="{28A0092B-C50C-407E-A947-70E740481C1C}">
                  <a14:useLocalDpi xmlns:a14="http://schemas.microsoft.com/office/drawing/2010/main"/>
                </a:ext>
                <a:ext uri="{96DAC541-7B7A-43D3-8B79-37D633B846F1}">
                  <asvg:svgBlip xmlns:asvg="http://schemas.microsoft.com/office/drawing/2016/SVG/main" r:embed="rId13"/>
                </a:ext>
              </a:extLst>
            </a:blip>
            <a:srcRect/>
            <a:stretch/>
          </p:blipFill>
          <p:spPr>
            <a:xfrm>
              <a:off x="4366955" y="6038095"/>
              <a:ext cx="861339" cy="1013340"/>
            </a:xfrm>
            <a:prstGeom prst="rect">
              <a:avLst/>
            </a:prstGeom>
          </p:spPr>
        </p:pic>
      </p:grpSp>
    </p:spTree>
    <p:extLst>
      <p:ext uri="{BB962C8B-B14F-4D97-AF65-F5344CB8AC3E}">
        <p14:creationId xmlns:p14="http://schemas.microsoft.com/office/powerpoint/2010/main" val="295202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42841-97E8-D436-FB38-E435495F6D77}"/>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51900AF1-55D3-76E4-8534-B0061966C951}"/>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F602F0FD-2F24-7977-8E3A-E389DA8A2A05}"/>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D93BA486-CC42-67F0-3241-A01AC64C7F52}"/>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0BD68905-CCD1-B458-CE4A-E044A5C73D13}"/>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D303EBD8-83A4-7126-12DE-C0870168FA91}"/>
              </a:ext>
            </a:extLst>
          </p:cNvPr>
          <p:cNvSpPr txBox="1"/>
          <p:nvPr/>
        </p:nvSpPr>
        <p:spPr>
          <a:xfrm>
            <a:off x="3625809" y="35592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a:solidFill>
                  <a:prstClr val="black"/>
                </a:solidFill>
                <a:latin typeface="Calibri Light" panose="020F0302020204030204" pitchFamily="34" charset="0"/>
                <a:cs typeface="Calibri Light" panose="020F0302020204030204" pitchFamily="34" charset="0"/>
                <a:sym typeface="Arial"/>
              </a:rPr>
              <a:t>Définir </a:t>
            </a:r>
            <a:r>
              <a:rPr lang="fr" sz="4400" b="1" kern="0" dirty="0">
                <a:solidFill>
                  <a:prstClr val="black"/>
                </a:solidFill>
                <a:latin typeface="Calibri Light" panose="020F0302020204030204" pitchFamily="34" charset="0"/>
                <a:cs typeface="Calibri Light" panose="020F0302020204030204" pitchFamily="34" charset="0"/>
                <a:sym typeface="Arial"/>
              </a:rPr>
              <a:t>l'objectif</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0DE7232F-74B1-2775-3C72-05432E25EDAA}"/>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8E80B303-1181-C0C5-5DC5-F24FFD8EAC8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16" name="Text Placeholder 2">
            <a:extLst>
              <a:ext uri="{FF2B5EF4-FFF2-40B4-BE49-F238E27FC236}">
                <a16:creationId xmlns:a16="http://schemas.microsoft.com/office/drawing/2014/main" id="{C23BC856-2A73-A8FC-D96F-9B29A009F0E0}"/>
              </a:ext>
            </a:extLst>
          </p:cNvPr>
          <p:cNvSpPr txBox="1">
            <a:spLocks/>
          </p:cNvSpPr>
          <p:nvPr/>
        </p:nvSpPr>
        <p:spPr>
          <a:xfrm>
            <a:off x="6587995" y="3792852"/>
            <a:ext cx="13786256" cy="3475033"/>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endParaRPr lang="en-US" dirty="0">
              <a:latin typeface="Calibri" panose="020F0502020204030204" pitchFamily="34" charset="0"/>
              <a:cs typeface="Calibri" panose="020F0502020204030204" pitchFamily="34" charset="0"/>
            </a:endParaRPr>
          </a:p>
          <a:p>
            <a:pPr marL="453828" indent="-453828"/>
            <a:endParaRPr lang="en-US" dirty="0">
              <a:latin typeface="Calibri" panose="020F0502020204030204" pitchFamily="34" charset="0"/>
              <a:cs typeface="Calibri" panose="020F0502020204030204" pitchFamily="34" charset="0"/>
            </a:endParaRPr>
          </a:p>
          <a:p>
            <a:pPr marL="453828" indent="-453828"/>
            <a:endParaRPr lang="en-US" noProof="0" dirty="0">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A9B7528A-722E-3A26-F7FF-5CFB44499990}"/>
              </a:ext>
            </a:extLst>
          </p:cNvPr>
          <p:cNvSpPr txBox="1"/>
          <p:nvPr/>
        </p:nvSpPr>
        <p:spPr>
          <a:xfrm>
            <a:off x="844721" y="1860558"/>
            <a:ext cx="12636402" cy="2523768"/>
          </a:xfrm>
          <a:prstGeom prst="rect">
            <a:avLst/>
          </a:prstGeom>
          <a:noFill/>
        </p:spPr>
        <p:txBody>
          <a:bodyPr wrap="square">
            <a:spAutoFit/>
          </a:bodyPr>
          <a:lstStyle/>
          <a:p>
            <a:r>
              <a:rPr lang="fr" sz="3200" dirty="0"/>
              <a:t>Les produits nationaux de connaissances visent à soutenir la sensibilisation et une diffusion plus large des enseignements tirés au-delà des pays du projet.</a:t>
            </a:r>
          </a:p>
          <a:p>
            <a:endParaRPr lang="en-ZA" sz="3200" b="1" noProof="0" dirty="0">
              <a:latin typeface="Calibri" panose="020F0502020204030204" pitchFamily="34" charset="0"/>
              <a:ea typeface="Times New Roman" panose="02020603050405020304" pitchFamily="18" charset="0"/>
              <a:cs typeface="Calibri" panose="020F0502020204030204" pitchFamily="34" charset="0"/>
            </a:endParaRPr>
          </a:p>
          <a:p>
            <a:r>
              <a:rPr lang="fr" sz="3200" b="1" dirty="0">
                <a:latin typeface="Calibri" panose="020F0502020204030204" pitchFamily="34" charset="0"/>
                <a:ea typeface="Times New Roman" panose="02020603050405020304" pitchFamily="18" charset="0"/>
                <a:cs typeface="Calibri" panose="020F0502020204030204" pitchFamily="34" charset="0"/>
              </a:rPr>
              <a:t>Objectif possible :</a:t>
            </a:r>
            <a:endParaRPr lang="en-US" sz="3000" b="1" noProof="0" dirty="0">
              <a:latin typeface="Calibri" panose="020F0502020204030204" pitchFamily="34" charset="0"/>
              <a:ea typeface="Times New Roman" panose="02020603050405020304" pitchFamily="18" charset="0"/>
              <a:cs typeface="Calibri" panose="020F0502020204030204" pitchFamily="34" charset="0"/>
            </a:endParaRPr>
          </a:p>
          <a:p>
            <a:pPr algn="ctr"/>
            <a:endParaRPr lang="en-US" sz="3000" b="1" dirty="0"/>
          </a:p>
        </p:txBody>
      </p:sp>
      <p:sp>
        <p:nvSpPr>
          <p:cNvPr id="19" name="TextBox 18">
            <a:extLst>
              <a:ext uri="{FF2B5EF4-FFF2-40B4-BE49-F238E27FC236}">
                <a16:creationId xmlns:a16="http://schemas.microsoft.com/office/drawing/2014/main" id="{A3D3CEEF-244D-C153-26F2-D88D83AE9E92}"/>
              </a:ext>
            </a:extLst>
          </p:cNvPr>
          <p:cNvSpPr txBox="1"/>
          <p:nvPr/>
        </p:nvSpPr>
        <p:spPr>
          <a:xfrm>
            <a:off x="1918932" y="4132960"/>
            <a:ext cx="12761494" cy="4031873"/>
          </a:xfrm>
          <a:prstGeom prst="rect">
            <a:avLst/>
          </a:prstGeom>
          <a:solidFill>
            <a:schemeClr val="accent3">
              <a:lumMod val="20000"/>
              <a:lumOff val="80000"/>
            </a:schemeClr>
          </a:solidFill>
        </p:spPr>
        <p:txBody>
          <a:bodyPr wrap="square">
            <a:spAutoFit/>
          </a:bodyPr>
          <a:lstStyle/>
          <a:p>
            <a:pPr marL="457200" indent="-457200">
              <a:buFont typeface="Arial" panose="020B0604020202020204" pitchFamily="34" charset="0"/>
              <a:buChar char="•"/>
            </a:pPr>
            <a:r>
              <a:rPr lang="fr" sz="3200" dirty="0">
                <a:solidFill>
                  <a:prstClr val="black"/>
                </a:solidFill>
                <a:latin typeface="Calibri" panose="020F0502020204030204" pitchFamily="34" charset="0"/>
              </a:rPr>
              <a:t>influençant la révision ou la mise en œuvre du NBSAP</a:t>
            </a:r>
          </a:p>
          <a:p>
            <a:pPr marL="457200" indent="-457200">
              <a:buFont typeface="Arial" panose="020B0604020202020204" pitchFamily="34" charset="0"/>
              <a:buChar char="•"/>
            </a:pPr>
            <a:r>
              <a:rPr lang="fr" sz="3200" dirty="0">
                <a:solidFill>
                  <a:prstClr val="black"/>
                </a:solidFill>
                <a:latin typeface="Calibri" panose="020F0502020204030204" pitchFamily="34" charset="0"/>
              </a:rPr>
              <a:t>soutenir un processus de dialogue ou de validation national</a:t>
            </a:r>
          </a:p>
          <a:p>
            <a:pPr marL="457200" indent="-457200">
              <a:buFont typeface="Arial" panose="020B0604020202020204" pitchFamily="34" charset="0"/>
              <a:buChar char="•"/>
            </a:pPr>
            <a:r>
              <a:rPr lang="fr" sz="3200" dirty="0">
                <a:solidFill>
                  <a:prstClr val="black"/>
                </a:solidFill>
                <a:latin typeface="Calibri" panose="020F0502020204030204" pitchFamily="34" charset="0"/>
              </a:rPr>
              <a:t>alimentant les rapports sur le Plan d'action pour l'égalité des sexes de la CDB</a:t>
            </a:r>
          </a:p>
          <a:p>
            <a:pPr marL="457200" indent="-457200">
              <a:buFont typeface="Arial" panose="020B0604020202020204" pitchFamily="34" charset="0"/>
              <a:buChar char="•"/>
            </a:pPr>
            <a:r>
              <a:rPr lang="fr" sz="3200" dirty="0">
                <a:solidFill>
                  <a:prstClr val="black"/>
                </a:solidFill>
                <a:latin typeface="Calibri" panose="020F0502020204030204" pitchFamily="34" charset="0"/>
              </a:rPr>
              <a:t>documenter le processus national d'apprentissage par les pairs</a:t>
            </a:r>
          </a:p>
          <a:p>
            <a:pPr marL="457200" indent="-457200">
              <a:buFont typeface="Arial" panose="020B0604020202020204" pitchFamily="34" charset="0"/>
              <a:buChar char="•"/>
            </a:pPr>
            <a:r>
              <a:rPr lang="fr" sz="3200" dirty="0">
                <a:solidFill>
                  <a:prstClr val="black"/>
                </a:solidFill>
                <a:latin typeface="Calibri" panose="020F0502020204030204" pitchFamily="34" charset="0"/>
              </a:rPr>
              <a:t>accroître la visibilité d'une expérience de pays</a:t>
            </a:r>
          </a:p>
          <a:p>
            <a:pPr marL="457200" indent="-457200">
              <a:buFont typeface="Arial" panose="020B0604020202020204" pitchFamily="34" charset="0"/>
              <a:buChar char="•"/>
            </a:pPr>
            <a:r>
              <a:rPr lang="fr" sz="3200" dirty="0">
                <a:solidFill>
                  <a:prstClr val="black"/>
                </a:solidFill>
                <a:latin typeface="Calibri" panose="020F0502020204030204" pitchFamily="34" charset="0"/>
              </a:rPr>
              <a:t>contribuer à un dialogue plus large en amont de la COP ou d'autres événements sur la biodiversité</a:t>
            </a:r>
          </a:p>
          <a:p>
            <a:pPr marL="457200" indent="-457200">
              <a:buFont typeface="Arial" panose="020B0604020202020204" pitchFamily="34" charset="0"/>
              <a:buChar char="•"/>
            </a:pPr>
            <a:r>
              <a:rPr lang="fr" sz="3200" dirty="0">
                <a:solidFill>
                  <a:prstClr val="black"/>
                </a:solidFill>
                <a:latin typeface="Calibri" panose="020F0502020204030204" pitchFamily="34" charset="0"/>
              </a:rPr>
              <a:t>renforcement des propositions futures ou demandes de mise en relation</a:t>
            </a:r>
          </a:p>
        </p:txBody>
      </p:sp>
      <p:grpSp>
        <p:nvGrpSpPr>
          <p:cNvPr id="2" name="Group 1">
            <a:extLst>
              <a:ext uri="{FF2B5EF4-FFF2-40B4-BE49-F238E27FC236}">
                <a16:creationId xmlns:a16="http://schemas.microsoft.com/office/drawing/2014/main" id="{D04130B9-6DCD-57DA-3E59-FDD7AB1A8D8D}"/>
              </a:ext>
            </a:extLst>
          </p:cNvPr>
          <p:cNvGrpSpPr/>
          <p:nvPr/>
        </p:nvGrpSpPr>
        <p:grpSpPr>
          <a:xfrm>
            <a:off x="832808" y="286832"/>
            <a:ext cx="2525289" cy="1077218"/>
            <a:chOff x="844721" y="1866900"/>
            <a:chExt cx="3117679" cy="1316682"/>
          </a:xfrm>
        </p:grpSpPr>
        <p:sp>
          <p:nvSpPr>
            <p:cNvPr id="6" name="Pentagon 5">
              <a:extLst>
                <a:ext uri="{FF2B5EF4-FFF2-40B4-BE49-F238E27FC236}">
                  <a16:creationId xmlns:a16="http://schemas.microsoft.com/office/drawing/2014/main" id="{8EA5F749-AB77-A8A1-6D5C-A1DDBC5DA97E}"/>
                </a:ext>
              </a:extLst>
            </p:cNvPr>
            <p:cNvSpPr/>
            <p:nvPr/>
          </p:nvSpPr>
          <p:spPr>
            <a:xfrm>
              <a:off x="844721" y="1866900"/>
              <a:ext cx="3117679" cy="1316682"/>
            </a:xfrm>
            <a:prstGeom prst="homePlate">
              <a:avLst/>
            </a:prstGeom>
            <a:solidFill>
              <a:schemeClr val="accent6">
                <a:lumMod val="20000"/>
                <a:lumOff val="80000"/>
              </a:schemeClr>
            </a:solidFill>
            <a:ln w="28575">
              <a:noFill/>
            </a:ln>
            <a:effectLst>
              <a:outerShdw blurRad="114300" dist="114300" dir="2700000" algn="tl"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2">
              <a:extLst>
                <a:ext uri="{FF2B5EF4-FFF2-40B4-BE49-F238E27FC236}">
                  <a16:creationId xmlns:a16="http://schemas.microsoft.com/office/drawing/2014/main" id="{7571BD05-E0CD-3B53-A72F-F09B6060CCC6}"/>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2238679" y="2022456"/>
              <a:ext cx="1013420" cy="1003336"/>
            </a:xfrm>
            <a:prstGeom prst="rect">
              <a:avLst/>
            </a:prstGeom>
          </p:spPr>
        </p:pic>
        <p:grpSp>
          <p:nvGrpSpPr>
            <p:cNvPr id="20" name="Group 19">
              <a:extLst>
                <a:ext uri="{FF2B5EF4-FFF2-40B4-BE49-F238E27FC236}">
                  <a16:creationId xmlns:a16="http://schemas.microsoft.com/office/drawing/2014/main" id="{6EB07407-58E0-3954-30D3-4F667906FCF9}"/>
                </a:ext>
              </a:extLst>
            </p:cNvPr>
            <p:cNvGrpSpPr/>
            <p:nvPr/>
          </p:nvGrpSpPr>
          <p:grpSpPr>
            <a:xfrm>
              <a:off x="1098270" y="2005422"/>
              <a:ext cx="1063394" cy="1011676"/>
              <a:chOff x="10085410" y="3689660"/>
              <a:chExt cx="779859" cy="779859"/>
            </a:xfrm>
          </p:grpSpPr>
          <p:sp>
            <p:nvSpPr>
              <p:cNvPr id="21" name="Oval 20">
                <a:extLst>
                  <a:ext uri="{FF2B5EF4-FFF2-40B4-BE49-F238E27FC236}">
                    <a16:creationId xmlns:a16="http://schemas.microsoft.com/office/drawing/2014/main" id="{4EB67789-310E-41CA-9BCE-8B801201D2C0}"/>
                  </a:ext>
                </a:extLst>
              </p:cNvPr>
              <p:cNvSpPr/>
              <p:nvPr/>
            </p:nvSpPr>
            <p:spPr>
              <a:xfrm>
                <a:off x="10085410" y="3689660"/>
                <a:ext cx="779859" cy="779859"/>
              </a:xfrm>
              <a:prstGeom prst="ellipse">
                <a:avLst/>
              </a:prstGeom>
              <a:solidFill>
                <a:schemeClr val="accent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2" name="Oval 5">
                <a:extLst>
                  <a:ext uri="{FF2B5EF4-FFF2-40B4-BE49-F238E27FC236}">
                    <a16:creationId xmlns:a16="http://schemas.microsoft.com/office/drawing/2014/main" id="{5D49FDB4-8B30-ACE8-E0FA-3726038E4846}"/>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1</a:t>
                </a:r>
              </a:p>
            </p:txBody>
          </p:sp>
        </p:grpSp>
      </p:grpSp>
    </p:spTree>
    <p:extLst>
      <p:ext uri="{BB962C8B-B14F-4D97-AF65-F5344CB8AC3E}">
        <p14:creationId xmlns:p14="http://schemas.microsoft.com/office/powerpoint/2010/main" val="3186635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E8985-50D5-3424-C7A8-ADBFFCF163AD}"/>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2BA11E51-8D97-2D56-E05A-B5E611949B0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D94165B0-2FF9-E9FA-A4DA-EC69FA234FA0}"/>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C3D311D4-47A7-4166-9D39-022A586ACA5B}"/>
              </a:ext>
            </a:extLst>
          </p:cNvPr>
          <p:cNvSpPr/>
          <p:nvPr/>
        </p:nvSpPr>
        <p:spPr>
          <a:xfrm>
            <a:off x="3603152" y="1858829"/>
            <a:ext cx="12992100"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7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ctr" defTabSz="914445">
              <a:buClr>
                <a:srgbClr val="000000"/>
              </a:buClr>
              <a:defRPr/>
            </a:pPr>
            <a:r>
              <a:rPr lang="fr" sz="3200" b="1" kern="0" dirty="0">
                <a:solidFill>
                  <a:prstClr val="black"/>
                </a:solidFill>
                <a:latin typeface="Calibri Light" panose="020F0302020204030204" pitchFamily="34" charset="0"/>
                <a:cs typeface="Calibri Light" panose="020F0302020204030204" pitchFamily="34" charset="0"/>
                <a:sym typeface="Arial"/>
              </a:rPr>
              <a:t>Aidez à définir l'objectif en posant des questions claires.</a:t>
            </a:r>
          </a:p>
          <a:p>
            <a:pPr algn="ctr" defTabSz="1371600"/>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51E9559D-204A-D153-B355-93AA48C6F012}"/>
              </a:ext>
            </a:extLst>
          </p:cNvPr>
          <p:cNvSpPr/>
          <p:nvPr/>
        </p:nvSpPr>
        <p:spPr>
          <a:xfrm>
            <a:off x="783363" y="188092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graphicFrame>
        <p:nvGraphicFramePr>
          <p:cNvPr id="11" name="Marcador de Posição de Conteúdo 3">
            <a:extLst>
              <a:ext uri="{FF2B5EF4-FFF2-40B4-BE49-F238E27FC236}">
                <a16:creationId xmlns:a16="http://schemas.microsoft.com/office/drawing/2014/main" id="{E4CAD317-9263-C3AF-A766-BAF1C52CC820}"/>
              </a:ext>
            </a:extLst>
          </p:cNvPr>
          <p:cNvGraphicFramePr>
            <a:graphicFrameLocks/>
          </p:cNvGraphicFramePr>
          <p:nvPr>
            <p:extLst>
              <p:ext uri="{D42A27DB-BD31-4B8C-83A1-F6EECF244321}">
                <p14:modId xmlns:p14="http://schemas.microsoft.com/office/powerpoint/2010/main" val="1786989064"/>
              </p:ext>
            </p:extLst>
          </p:nvPr>
        </p:nvGraphicFramePr>
        <p:xfrm>
          <a:off x="1373131" y="3421168"/>
          <a:ext cx="15559961" cy="585095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nvGrpSpPr>
          <p:cNvPr id="13" name="Group 12">
            <a:extLst>
              <a:ext uri="{FF2B5EF4-FFF2-40B4-BE49-F238E27FC236}">
                <a16:creationId xmlns:a16="http://schemas.microsoft.com/office/drawing/2014/main" id="{0530185A-0D15-7C7F-077E-F31DD16C1458}"/>
              </a:ext>
            </a:extLst>
          </p:cNvPr>
          <p:cNvGrpSpPr/>
          <p:nvPr/>
        </p:nvGrpSpPr>
        <p:grpSpPr>
          <a:xfrm>
            <a:off x="832808" y="286832"/>
            <a:ext cx="2525289" cy="1077218"/>
            <a:chOff x="844721" y="1866900"/>
            <a:chExt cx="3117679" cy="1316682"/>
          </a:xfrm>
        </p:grpSpPr>
        <p:sp>
          <p:nvSpPr>
            <p:cNvPr id="14" name="Pentagon 13">
              <a:extLst>
                <a:ext uri="{FF2B5EF4-FFF2-40B4-BE49-F238E27FC236}">
                  <a16:creationId xmlns:a16="http://schemas.microsoft.com/office/drawing/2014/main" id="{E66C5EC9-6968-C1A8-0935-1CB6D42AC194}"/>
                </a:ext>
              </a:extLst>
            </p:cNvPr>
            <p:cNvSpPr/>
            <p:nvPr/>
          </p:nvSpPr>
          <p:spPr>
            <a:xfrm>
              <a:off x="844721" y="1866900"/>
              <a:ext cx="3117679" cy="1316682"/>
            </a:xfrm>
            <a:prstGeom prst="homePlate">
              <a:avLst/>
            </a:prstGeom>
            <a:solidFill>
              <a:schemeClr val="accent6">
                <a:lumMod val="20000"/>
                <a:lumOff val="80000"/>
              </a:schemeClr>
            </a:solidFill>
            <a:ln w="28575">
              <a:noFill/>
            </a:ln>
            <a:effectLst>
              <a:outerShdw blurRad="114300" dist="114300" dir="2700000" algn="tl"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2">
              <a:extLst>
                <a:ext uri="{FF2B5EF4-FFF2-40B4-BE49-F238E27FC236}">
                  <a16:creationId xmlns:a16="http://schemas.microsoft.com/office/drawing/2014/main" id="{5EE09ABB-5AB1-C6C7-1C19-927DCE34881F}"/>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2238679" y="2022456"/>
              <a:ext cx="1013420" cy="1003336"/>
            </a:xfrm>
            <a:prstGeom prst="rect">
              <a:avLst/>
            </a:prstGeom>
          </p:spPr>
        </p:pic>
        <p:grpSp>
          <p:nvGrpSpPr>
            <p:cNvPr id="16" name="Group 15">
              <a:extLst>
                <a:ext uri="{FF2B5EF4-FFF2-40B4-BE49-F238E27FC236}">
                  <a16:creationId xmlns:a16="http://schemas.microsoft.com/office/drawing/2014/main" id="{52DC8D7C-011D-D416-9713-D38F9CCDF6EA}"/>
                </a:ext>
              </a:extLst>
            </p:cNvPr>
            <p:cNvGrpSpPr/>
            <p:nvPr/>
          </p:nvGrpSpPr>
          <p:grpSpPr>
            <a:xfrm>
              <a:off x="1098270" y="2005422"/>
              <a:ext cx="1063394" cy="1011676"/>
              <a:chOff x="10085410" y="3689660"/>
              <a:chExt cx="779859" cy="779859"/>
            </a:xfrm>
          </p:grpSpPr>
          <p:sp>
            <p:nvSpPr>
              <p:cNvPr id="17" name="Oval 16">
                <a:extLst>
                  <a:ext uri="{FF2B5EF4-FFF2-40B4-BE49-F238E27FC236}">
                    <a16:creationId xmlns:a16="http://schemas.microsoft.com/office/drawing/2014/main" id="{1DFF4A26-A1AB-E8CA-115F-32A2F5DCC261}"/>
                  </a:ext>
                </a:extLst>
              </p:cNvPr>
              <p:cNvSpPr/>
              <p:nvPr/>
            </p:nvSpPr>
            <p:spPr>
              <a:xfrm>
                <a:off x="10085410" y="3689660"/>
                <a:ext cx="779859" cy="779859"/>
              </a:xfrm>
              <a:prstGeom prst="ellipse">
                <a:avLst/>
              </a:prstGeom>
              <a:solidFill>
                <a:schemeClr val="accent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8" name="Oval 5">
                <a:extLst>
                  <a:ext uri="{FF2B5EF4-FFF2-40B4-BE49-F238E27FC236}">
                    <a16:creationId xmlns:a16="http://schemas.microsoft.com/office/drawing/2014/main" id="{EE196971-C3B7-718A-6FC9-4AA7BB3DCC2E}"/>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1</a:t>
                </a:r>
              </a:p>
            </p:txBody>
          </p:sp>
        </p:grpSp>
      </p:grpSp>
    </p:spTree>
    <p:extLst>
      <p:ext uri="{BB962C8B-B14F-4D97-AF65-F5344CB8AC3E}">
        <p14:creationId xmlns:p14="http://schemas.microsoft.com/office/powerpoint/2010/main" val="1540650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588E2-935D-9651-F7CF-8861B3FE31B9}"/>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05150F36-A23F-49E3-3F0F-2FFCC3C5A971}"/>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E345DE0E-B223-AE59-F05A-E55EEB144F7B}"/>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4FE83E31-7EBA-4F8D-5F39-380D55428B4C}"/>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0CFC291C-91A0-5303-D62D-963D429B241A}"/>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cxnSp>
        <p:nvCxnSpPr>
          <p:cNvPr id="8" name="Straight Connector 7">
            <a:extLst>
              <a:ext uri="{FF2B5EF4-FFF2-40B4-BE49-F238E27FC236}">
                <a16:creationId xmlns:a16="http://schemas.microsoft.com/office/drawing/2014/main" id="{B0ADD6BF-2D72-E9B1-586A-E71FEA2C32C2}"/>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A1FC2623-8ADC-5C13-A624-5D9E4EDFA8A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3" name="TextBox 22">
            <a:extLst>
              <a:ext uri="{FF2B5EF4-FFF2-40B4-BE49-F238E27FC236}">
                <a16:creationId xmlns:a16="http://schemas.microsoft.com/office/drawing/2014/main" id="{386FFCE7-9B78-7F1D-515B-237A79B922F3}"/>
              </a:ext>
            </a:extLst>
          </p:cNvPr>
          <p:cNvSpPr txBox="1"/>
          <p:nvPr/>
        </p:nvSpPr>
        <p:spPr>
          <a:xfrm>
            <a:off x="981141" y="2039354"/>
            <a:ext cx="9462270" cy="769441"/>
          </a:xfrm>
          <a:prstGeom prst="rect">
            <a:avLst/>
          </a:prstGeom>
          <a:noFill/>
        </p:spPr>
        <p:txBody>
          <a:bodyPr wrap="square" lIns="91440" tIns="45720" rIns="91440" bIns="45720" anchor="t">
            <a:spAutoFit/>
          </a:bodyPr>
          <a:lstStyle/>
          <a:p>
            <a:pPr algn="just"/>
            <a:r>
              <a:rPr lang="fr" sz="4400" b="1">
                <a:latin typeface="Calibri Light"/>
                <a:ea typeface="Calibri Light"/>
                <a:cs typeface="Calibri Light"/>
              </a:rPr>
              <a:t>Quel est le public cible ?</a:t>
            </a:r>
            <a:endParaRPr lang="en-US" sz="4400">
              <a:latin typeface="Calibri Light"/>
              <a:ea typeface="Calibri Light"/>
              <a:cs typeface="Calibri Light"/>
            </a:endParaRPr>
          </a:p>
        </p:txBody>
      </p:sp>
      <p:sp>
        <p:nvSpPr>
          <p:cNvPr id="11" name="Google Shape;89;g328e14af98b_2_2">
            <a:extLst>
              <a:ext uri="{FF2B5EF4-FFF2-40B4-BE49-F238E27FC236}">
                <a16:creationId xmlns:a16="http://schemas.microsoft.com/office/drawing/2014/main" id="{3F1B88B5-F769-916D-075A-0E230F08F281}"/>
              </a:ext>
            </a:extLst>
          </p:cNvPr>
          <p:cNvSpPr txBox="1"/>
          <p:nvPr/>
        </p:nvSpPr>
        <p:spPr>
          <a:xfrm>
            <a:off x="3359870" y="397379"/>
            <a:ext cx="12897947" cy="2185175"/>
          </a:xfrm>
          <a:prstGeom prst="rect">
            <a:avLst/>
          </a:prstGeom>
          <a:noFill/>
          <a:ln>
            <a:noFill/>
          </a:ln>
        </p:spPr>
        <p:txBody>
          <a:bodyPr spcFirstLastPara="1" wrap="square" lIns="91425" tIns="45701" rIns="91425" bIns="45701" anchor="t" anchorCtr="0">
            <a:spAutoFit/>
          </a:bodyPr>
          <a:lstStyle/>
          <a:p>
            <a:pPr defTabSz="914445">
              <a:defRPr/>
            </a:pPr>
            <a:r>
              <a:rPr lang="fr" sz="3600" b="1" kern="0">
                <a:solidFill>
                  <a:prstClr val="black"/>
                </a:solidFill>
                <a:latin typeface="Calibri Light"/>
                <a:ea typeface="Calibri Light"/>
                <a:cs typeface="Calibri Light"/>
                <a:sym typeface="Arial"/>
              </a:rPr>
              <a:t>Comprendre le public cible et les opportunités de l'influencer</a:t>
            </a:r>
            <a:r>
              <a:rPr lang="fr" sz="4800" b="1" kern="0" dirty="0">
                <a:solidFill>
                  <a:prstClr val="black"/>
                </a:solidFill>
                <a:latin typeface="Calibri Light"/>
                <a:ea typeface="Calibri Light"/>
                <a:cs typeface="Calibri Light"/>
                <a:sym typeface="Arial"/>
              </a:rPr>
              <a:t> </a:t>
            </a:r>
            <a:endParaRPr lang="en-US" sz="4800" b="1" kern="0" dirty="0">
              <a:solidFill>
                <a:prstClr val="black"/>
              </a:solidFill>
              <a:latin typeface="Calibri Light"/>
              <a:ea typeface="Calibri Light"/>
              <a:cs typeface="Calibri Light"/>
            </a:endParaRPr>
          </a:p>
          <a:p>
            <a:pPr defTabSz="914445">
              <a:defRPr/>
            </a:pPr>
            <a:endParaRPr lang="en-US" sz="4400" b="1" kern="0" dirty="0">
              <a:solidFill>
                <a:prstClr val="black"/>
              </a:solidFill>
              <a:latin typeface="Calibri Light"/>
              <a:ea typeface="Calibri Light"/>
              <a:cs typeface="Calibri Light"/>
            </a:endParaRP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
        <p:nvSpPr>
          <p:cNvPr id="12" name="TextBox 11">
            <a:extLst>
              <a:ext uri="{FF2B5EF4-FFF2-40B4-BE49-F238E27FC236}">
                <a16:creationId xmlns:a16="http://schemas.microsoft.com/office/drawing/2014/main" id="{6A9BE878-4691-BC15-7DC3-FAC6DAD26C1F}"/>
              </a:ext>
            </a:extLst>
          </p:cNvPr>
          <p:cNvSpPr txBox="1"/>
          <p:nvPr/>
        </p:nvSpPr>
        <p:spPr>
          <a:xfrm>
            <a:off x="981141" y="2809930"/>
            <a:ext cx="12111788" cy="5632311"/>
          </a:xfrm>
          <a:prstGeom prst="rect">
            <a:avLst/>
          </a:prstGeom>
          <a:noFill/>
        </p:spPr>
        <p:txBody>
          <a:bodyPr wrap="square">
            <a:spAutoFit/>
          </a:bodyPr>
          <a:lstStyle/>
          <a:p>
            <a:pPr marL="457200" indent="-457200">
              <a:buFont typeface="Arial" panose="020B0604020202020204" pitchFamily="34" charset="0"/>
              <a:buChar char="•"/>
            </a:pPr>
            <a:r>
              <a:rPr lang="fr" sz="3200" b="1" kern="0" dirty="0">
                <a:solidFill>
                  <a:prstClr val="black"/>
                </a:solidFill>
                <a:latin typeface="Calibri Light" panose="020F0302020204030204" pitchFamily="34" charset="0"/>
                <a:cs typeface="Calibri Light" panose="020F0302020204030204" pitchFamily="34" charset="0"/>
              </a:rPr>
              <a:t>Ministères de l'Environnement</a:t>
            </a:r>
          </a:p>
          <a:p>
            <a:pPr marL="457200" indent="-457200">
              <a:buFont typeface="Arial" panose="020B0604020202020204" pitchFamily="34" charset="0"/>
              <a:buChar char="•"/>
            </a:pPr>
            <a:r>
              <a:rPr lang="fr" sz="3200" b="1" kern="0" dirty="0">
                <a:solidFill>
                  <a:prstClr val="black"/>
                </a:solidFill>
                <a:latin typeface="Calibri Light" panose="020F0302020204030204" pitchFamily="34" charset="0"/>
                <a:cs typeface="Calibri Light" panose="020F0302020204030204" pitchFamily="34" charset="0"/>
              </a:rPr>
              <a:t>points focaux et équipes techniques du NBSAP</a:t>
            </a:r>
          </a:p>
          <a:p>
            <a:pPr marL="457200" indent="-457200">
              <a:buFont typeface="Arial" panose="020B0604020202020204" pitchFamily="34" charset="0"/>
              <a:buChar char="•"/>
            </a:pPr>
            <a:r>
              <a:rPr lang="fr" sz="3200" b="1" kern="0" dirty="0">
                <a:solidFill>
                  <a:prstClr val="black"/>
                </a:solidFill>
                <a:latin typeface="Calibri Light" panose="020F0302020204030204" pitchFamily="34" charset="0"/>
                <a:cs typeface="Calibri Light" panose="020F0302020204030204" pitchFamily="34" charset="0"/>
              </a:rPr>
              <a:t>Ministères responsables du genre, de la planification ou des secteurs connexes</a:t>
            </a:r>
          </a:p>
          <a:p>
            <a:pPr marL="457200" indent="-457200">
              <a:buFont typeface="Arial" panose="020B0604020202020204" pitchFamily="34" charset="0"/>
              <a:buChar char="•"/>
            </a:pPr>
            <a:r>
              <a:rPr lang="fr" sz="3200" b="1" kern="0" dirty="0">
                <a:solidFill>
                  <a:prstClr val="black"/>
                </a:solidFill>
                <a:latin typeface="Calibri Light" panose="020F0302020204030204" pitchFamily="34" charset="0"/>
                <a:cs typeface="Calibri Light" panose="020F0302020204030204" pitchFamily="34" charset="0"/>
              </a:rPr>
              <a:t>Organisations de femmes et société civile</a:t>
            </a:r>
          </a:p>
          <a:p>
            <a:pPr marL="457200" indent="-457200">
              <a:buFont typeface="Arial" panose="020B0604020202020204" pitchFamily="34" charset="0"/>
              <a:buChar char="•"/>
            </a:pPr>
            <a:r>
              <a:rPr lang="fr" sz="3200" b="1" kern="0" dirty="0">
                <a:solidFill>
                  <a:prstClr val="black"/>
                </a:solidFill>
                <a:latin typeface="Calibri Light" panose="020F0302020204030204" pitchFamily="34" charset="0"/>
                <a:cs typeface="Calibri Light" panose="020F0302020204030204" pitchFamily="34" charset="0"/>
              </a:rPr>
              <a:t>communautés locales</a:t>
            </a:r>
          </a:p>
          <a:p>
            <a:pPr marL="457200" indent="-457200">
              <a:buFont typeface="Arial" panose="020B0604020202020204" pitchFamily="34" charset="0"/>
              <a:buChar char="•"/>
            </a:pPr>
            <a:r>
              <a:rPr lang="fr" sz="3200" b="1" kern="0" dirty="0">
                <a:solidFill>
                  <a:prstClr val="black"/>
                </a:solidFill>
                <a:latin typeface="Calibri Light" panose="020F0302020204030204" pitchFamily="34" charset="0"/>
                <a:cs typeface="Calibri Light" panose="020F0302020204030204" pitchFamily="34" charset="0"/>
              </a:rPr>
              <a:t>Donateurs et partenaires techniques</a:t>
            </a:r>
          </a:p>
          <a:p>
            <a:pPr marL="457200" indent="-457200">
              <a:buFont typeface="Arial" panose="020B0604020202020204" pitchFamily="34" charset="0"/>
              <a:buChar char="•"/>
            </a:pPr>
            <a:r>
              <a:rPr lang="fr" sz="3200" b="1" kern="0" dirty="0">
                <a:solidFill>
                  <a:prstClr val="black"/>
                </a:solidFill>
                <a:latin typeface="Calibri Light" panose="020F0302020204030204" pitchFamily="34" charset="0"/>
                <a:cs typeface="Calibri Light" panose="020F0302020204030204" pitchFamily="34" charset="0"/>
              </a:rPr>
              <a:t>Publics mondiaux, y compris les réseaux de biodiversité et d'égalité des sexes</a:t>
            </a:r>
          </a:p>
          <a:p>
            <a:br>
              <a:rPr lang="en-ZA" sz="3200" b="1" kern="0" dirty="0">
                <a:solidFill>
                  <a:prstClr val="black"/>
                </a:solidFill>
                <a:latin typeface="Calibri Light" panose="020F0302020204030204" pitchFamily="34" charset="0"/>
                <a:cs typeface="Calibri Light" panose="020F0302020204030204" pitchFamily="34" charset="0"/>
              </a:rPr>
            </a:br>
            <a:endParaRPr lang="en-ZA" sz="3200" b="1" kern="0" dirty="0">
              <a:solidFill>
                <a:prstClr val="black"/>
              </a:solidFill>
              <a:latin typeface="Calibri Light" panose="020F0302020204030204" pitchFamily="34" charset="0"/>
              <a:cs typeface="Calibri Light" panose="020F0302020204030204" pitchFamily="34" charset="0"/>
            </a:endParaRPr>
          </a:p>
          <a:p>
            <a:pPr>
              <a:buNone/>
            </a:pPr>
            <a:br>
              <a:rPr lang="en-ZA" dirty="0">
                <a:effectLst/>
                <a:latin typeface="Helvetica Neue Roman" panose="02000503000000020004" pitchFamily="2" charset="0"/>
              </a:rPr>
            </a:br>
            <a:endParaRPr lang="en-ZA" dirty="0">
              <a:effectLst/>
              <a:latin typeface="Helvetica Neue Roman" panose="02000503000000020004" pitchFamily="2" charset="0"/>
            </a:endParaRPr>
          </a:p>
          <a:p>
            <a:pPr>
              <a:buNone/>
            </a:pPr>
            <a:br>
              <a:rPr lang="en-ZA" dirty="0">
                <a:effectLst/>
                <a:latin typeface="Helvetica Neue Roman" panose="02000503000000020004" pitchFamily="2" charset="0"/>
              </a:rPr>
            </a:br>
            <a:endParaRPr lang="en-ZA" dirty="0">
              <a:effectLst/>
              <a:latin typeface="Helvetica Neue Roman" panose="02000503000000020004" pitchFamily="2" charset="0"/>
            </a:endParaRPr>
          </a:p>
        </p:txBody>
      </p:sp>
      <p:sp>
        <p:nvSpPr>
          <p:cNvPr id="13" name="Rounded Rectangle 12">
            <a:extLst>
              <a:ext uri="{FF2B5EF4-FFF2-40B4-BE49-F238E27FC236}">
                <a16:creationId xmlns:a16="http://schemas.microsoft.com/office/drawing/2014/main" id="{2959D29D-6174-EE65-8F9F-CE3452C4CA27}"/>
              </a:ext>
            </a:extLst>
          </p:cNvPr>
          <p:cNvSpPr/>
          <p:nvPr/>
        </p:nvSpPr>
        <p:spPr>
          <a:xfrm>
            <a:off x="4296598" y="7575040"/>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45">
              <a:buClr>
                <a:srgbClr val="000000"/>
              </a:buClr>
              <a:defRPr/>
            </a:pPr>
            <a:r>
              <a:rPr lang="fr" sz="3200" dirty="0">
                <a:solidFill>
                  <a:schemeClr val="tx1"/>
                </a:solidFill>
              </a:rPr>
              <a:t>Un produit peut avoir plusieurs publics, mais il doit en avoir un principal.</a:t>
            </a:r>
            <a:endParaRPr lang="en-US" sz="3200" b="1" kern="0" dirty="0">
              <a:solidFill>
                <a:schemeClr val="tx1"/>
              </a:solidFill>
              <a:latin typeface="Calibri Light" panose="020F0302020204030204" pitchFamily="34" charset="0"/>
              <a:cs typeface="Calibri Light" panose="020F0302020204030204" pitchFamily="34" charset="0"/>
              <a:sym typeface="Arial"/>
            </a:endParaRPr>
          </a:p>
        </p:txBody>
      </p:sp>
      <p:sp>
        <p:nvSpPr>
          <p:cNvPr id="14" name="Rounded Rectangle 13">
            <a:extLst>
              <a:ext uri="{FF2B5EF4-FFF2-40B4-BE49-F238E27FC236}">
                <a16:creationId xmlns:a16="http://schemas.microsoft.com/office/drawing/2014/main" id="{AC576587-CE65-B2C9-3772-E15654F314DA}"/>
              </a:ext>
            </a:extLst>
          </p:cNvPr>
          <p:cNvSpPr/>
          <p:nvPr/>
        </p:nvSpPr>
        <p:spPr>
          <a:xfrm>
            <a:off x="1351637" y="7575040"/>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a:solidFill>
                <a:schemeClr val="tx1"/>
              </a:solidFill>
              <a:latin typeface="Calibri" panose="020F0502020204030204"/>
            </a:endParaRPr>
          </a:p>
        </p:txBody>
      </p:sp>
      <p:grpSp>
        <p:nvGrpSpPr>
          <p:cNvPr id="20" name="Group 19">
            <a:extLst>
              <a:ext uri="{FF2B5EF4-FFF2-40B4-BE49-F238E27FC236}">
                <a16:creationId xmlns:a16="http://schemas.microsoft.com/office/drawing/2014/main" id="{D2B59E6D-AA2A-F8CA-25A1-51A9CA7D4C32}"/>
              </a:ext>
            </a:extLst>
          </p:cNvPr>
          <p:cNvGrpSpPr/>
          <p:nvPr/>
        </p:nvGrpSpPr>
        <p:grpSpPr>
          <a:xfrm>
            <a:off x="895148" y="199139"/>
            <a:ext cx="2525289" cy="1162129"/>
            <a:chOff x="1489746" y="3383341"/>
            <a:chExt cx="2525289" cy="1162129"/>
          </a:xfrm>
        </p:grpSpPr>
        <p:grpSp>
          <p:nvGrpSpPr>
            <p:cNvPr id="24" name="Group 23">
              <a:extLst>
                <a:ext uri="{FF2B5EF4-FFF2-40B4-BE49-F238E27FC236}">
                  <a16:creationId xmlns:a16="http://schemas.microsoft.com/office/drawing/2014/main" id="{687BACBC-704D-D413-CFCD-9A1167471DCE}"/>
                </a:ext>
              </a:extLst>
            </p:cNvPr>
            <p:cNvGrpSpPr/>
            <p:nvPr/>
          </p:nvGrpSpPr>
          <p:grpSpPr>
            <a:xfrm>
              <a:off x="1489746" y="3468252"/>
              <a:ext cx="2525289" cy="1077218"/>
              <a:chOff x="1847532" y="3282849"/>
              <a:chExt cx="3117679" cy="1316682"/>
            </a:xfrm>
          </p:grpSpPr>
          <p:sp>
            <p:nvSpPr>
              <p:cNvPr id="26" name="Pentagon 25">
                <a:extLst>
                  <a:ext uri="{FF2B5EF4-FFF2-40B4-BE49-F238E27FC236}">
                    <a16:creationId xmlns:a16="http://schemas.microsoft.com/office/drawing/2014/main" id="{2CA6F389-1225-CAC1-96BB-F8CBD534726D}"/>
                  </a:ext>
                </a:extLst>
              </p:cNvPr>
              <p:cNvSpPr/>
              <p:nvPr/>
            </p:nvSpPr>
            <p:spPr>
              <a:xfrm>
                <a:off x="1847532" y="3282849"/>
                <a:ext cx="3117679" cy="1316682"/>
              </a:xfrm>
              <a:prstGeom prst="homePlate">
                <a:avLst/>
              </a:prstGeom>
              <a:solidFill>
                <a:schemeClr val="accent1">
                  <a:lumMod val="20000"/>
                  <a:lumOff val="80000"/>
                </a:schemeClr>
              </a:solidFill>
              <a:ln w="28575">
                <a:noFill/>
              </a:ln>
              <a:effectLst>
                <a:outerShdw blurRad="114300" dist="114300" dir="2700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1843080E-E7FF-711C-2C6B-75BA91FC3A80}"/>
                  </a:ext>
                </a:extLst>
              </p:cNvPr>
              <p:cNvGrpSpPr/>
              <p:nvPr/>
            </p:nvGrpSpPr>
            <p:grpSpPr>
              <a:xfrm>
                <a:off x="2101081" y="3421371"/>
                <a:ext cx="1063394" cy="1011676"/>
                <a:chOff x="10085410" y="3689660"/>
                <a:chExt cx="779859" cy="779859"/>
              </a:xfrm>
            </p:grpSpPr>
            <p:sp>
              <p:nvSpPr>
                <p:cNvPr id="28" name="Oval 27">
                  <a:extLst>
                    <a:ext uri="{FF2B5EF4-FFF2-40B4-BE49-F238E27FC236}">
                      <a16:creationId xmlns:a16="http://schemas.microsoft.com/office/drawing/2014/main" id="{B84A52AE-C0D0-57D6-3BC1-670FFCABF829}"/>
                    </a:ext>
                  </a:extLst>
                </p:cNvPr>
                <p:cNvSpPr/>
                <p:nvPr/>
              </p:nvSpPr>
              <p:spPr>
                <a:xfrm>
                  <a:off x="10085410" y="3689660"/>
                  <a:ext cx="779859" cy="779859"/>
                </a:xfrm>
                <a:prstGeom prst="ellipse">
                  <a:avLst/>
                </a:pr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9" name="Oval 5">
                  <a:extLst>
                    <a:ext uri="{FF2B5EF4-FFF2-40B4-BE49-F238E27FC236}">
                      <a16:creationId xmlns:a16="http://schemas.microsoft.com/office/drawing/2014/main" id="{A1AC81D3-C110-C972-CCD3-8ECC60FF43E5}"/>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a:t>2</a:t>
                  </a:r>
                  <a:endParaRPr lang="en-US" sz="3600" kern="1200"/>
                </a:p>
              </p:txBody>
            </p:sp>
          </p:grpSp>
        </p:grpSp>
        <p:pic>
          <p:nvPicPr>
            <p:cNvPr id="25" name="Picture 1">
              <a:extLst>
                <a:ext uri="{FF2B5EF4-FFF2-40B4-BE49-F238E27FC236}">
                  <a16:creationId xmlns:a16="http://schemas.microsoft.com/office/drawing/2014/main" id="{52605291-BAD9-A32F-4BB0-3F3830E97476}"/>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l="-7612" t="-59422" r="-17931" b="-15064"/>
            <a:stretch>
              <a:fillRect/>
            </a:stretch>
          </p:blipFill>
          <p:spPr>
            <a:xfrm>
              <a:off x="2481277" y="3383341"/>
              <a:ext cx="1081541" cy="1085669"/>
            </a:xfrm>
            <a:prstGeom prst="rect">
              <a:avLst/>
            </a:prstGeom>
          </p:spPr>
        </p:pic>
      </p:grpSp>
    </p:spTree>
    <p:extLst>
      <p:ext uri="{BB962C8B-B14F-4D97-AF65-F5344CB8AC3E}">
        <p14:creationId xmlns:p14="http://schemas.microsoft.com/office/powerpoint/2010/main" val="1635793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a:extLst>
              <a:ext uri="{FF2B5EF4-FFF2-40B4-BE49-F238E27FC236}">
                <a16:creationId xmlns:a16="http://schemas.microsoft.com/office/drawing/2014/main" id="{6BE517D1-D860-D094-DDB4-30A4F89C04EE}"/>
              </a:ext>
            </a:extLst>
          </p:cNvPr>
          <p:cNvSpPr/>
          <p:nvPr/>
        </p:nvSpPr>
        <p:spPr>
          <a:xfrm>
            <a:off x="381013" y="2504660"/>
            <a:ext cx="4577298" cy="4162853"/>
          </a:xfrm>
          <a:prstGeom prst="roundRect">
            <a:avLst>
              <a:gd name="adj" fmla="val 4493"/>
            </a:avLst>
          </a:prstGeom>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9040" tIns="0" rIns="229040" bIns="1208758" numCol="1" spcCol="1270" anchor="t" anchorCtr="0">
            <a:noAutofit/>
          </a:bodyPr>
          <a:lstStyle/>
          <a:p>
            <a:pPr marL="285750" lvl="1" indent="-285750" algn="l" defTabSz="844550">
              <a:lnSpc>
                <a:spcPct val="90000"/>
              </a:lnSpc>
              <a:spcBef>
                <a:spcPct val="0"/>
              </a:spcBef>
              <a:spcAft>
                <a:spcPct val="15000"/>
              </a:spcAft>
              <a:buFont typeface="Arial" panose="020B0604020202020204" pitchFamily="34" charset="0"/>
              <a:buChar char="•"/>
            </a:pPr>
            <a:endParaRPr lang="en-GB" sz="3200" kern="1200" dirty="0"/>
          </a:p>
          <a:p>
            <a:pPr marL="285750" lvl="1" indent="-285750" algn="l" defTabSz="1600200">
              <a:lnSpc>
                <a:spcPct val="90000"/>
              </a:lnSpc>
              <a:spcBef>
                <a:spcPct val="0"/>
              </a:spcBef>
              <a:spcAft>
                <a:spcPct val="15000"/>
              </a:spcAft>
              <a:buFont typeface="Arial" panose="020B0604020202020204" pitchFamily="34" charset="0"/>
              <a:buChar char="•"/>
            </a:pPr>
            <a:r>
              <a:rPr lang="fr" sz="3200" kern="1200" dirty="0"/>
              <a:t>Alignement des politiques</a:t>
            </a:r>
          </a:p>
          <a:p>
            <a:pPr marL="285750" lvl="1" indent="-285750" algn="l" defTabSz="1600200">
              <a:lnSpc>
                <a:spcPct val="90000"/>
              </a:lnSpc>
              <a:spcBef>
                <a:spcPct val="0"/>
              </a:spcBef>
              <a:spcAft>
                <a:spcPct val="15000"/>
              </a:spcAft>
              <a:buFont typeface="Arial" panose="020B0604020202020204" pitchFamily="34" charset="0"/>
              <a:buChar char="•"/>
            </a:pPr>
            <a:r>
              <a:rPr lang="fr" sz="3200" kern="1200" dirty="0"/>
              <a:t>Faisabilité de la mise en œuvre</a:t>
            </a:r>
          </a:p>
          <a:p>
            <a:pPr marL="285750" lvl="1" indent="-285750" algn="l" defTabSz="1600200">
              <a:lnSpc>
                <a:spcPct val="90000"/>
              </a:lnSpc>
              <a:spcBef>
                <a:spcPct val="0"/>
              </a:spcBef>
              <a:spcAft>
                <a:spcPct val="15000"/>
              </a:spcAft>
              <a:buFont typeface="Arial" panose="020B0604020202020204" pitchFamily="34" charset="0"/>
              <a:buChar char="•"/>
            </a:pPr>
            <a:r>
              <a:rPr lang="fr" sz="3200" kern="1200" dirty="0"/>
              <a:t>Rapports et responsabilité</a:t>
            </a:r>
          </a:p>
          <a:p>
            <a:pPr marL="285750" lvl="1" indent="-285750" algn="l" defTabSz="1600200">
              <a:lnSpc>
                <a:spcPct val="90000"/>
              </a:lnSpc>
              <a:spcBef>
                <a:spcPct val="0"/>
              </a:spcBef>
              <a:spcAft>
                <a:spcPct val="15000"/>
              </a:spcAft>
              <a:buFont typeface="Arial" panose="020B0604020202020204" pitchFamily="34" charset="0"/>
              <a:buChar char="•"/>
            </a:pPr>
            <a:r>
              <a:rPr lang="fr" sz="3200" kern="1200" dirty="0"/>
              <a:t>recommandations politiquement viables</a:t>
            </a:r>
          </a:p>
        </p:txBody>
      </p:sp>
      <p:sp>
        <p:nvSpPr>
          <p:cNvPr id="15" name="Freeform 14">
            <a:extLst>
              <a:ext uri="{FF2B5EF4-FFF2-40B4-BE49-F238E27FC236}">
                <a16:creationId xmlns:a16="http://schemas.microsoft.com/office/drawing/2014/main" id="{052DF8D8-F9EF-D196-FF35-F14ABC1AA953}"/>
              </a:ext>
            </a:extLst>
          </p:cNvPr>
          <p:cNvSpPr/>
          <p:nvPr/>
        </p:nvSpPr>
        <p:spPr>
          <a:xfrm>
            <a:off x="1384507" y="6481379"/>
            <a:ext cx="4068710" cy="1617991"/>
          </a:xfrm>
          <a:custGeom>
            <a:avLst/>
            <a:gdLst>
              <a:gd name="csX0" fmla="*/ 0 w 4068710"/>
              <a:gd name="csY0" fmla="*/ 161799 h 1617991"/>
              <a:gd name="csX1" fmla="*/ 161799 w 4068710"/>
              <a:gd name="csY1" fmla="*/ 0 h 1617991"/>
              <a:gd name="csX2" fmla="*/ 3906911 w 4068710"/>
              <a:gd name="csY2" fmla="*/ 0 h 1617991"/>
              <a:gd name="csX3" fmla="*/ 4068710 w 4068710"/>
              <a:gd name="csY3" fmla="*/ 161799 h 1617991"/>
              <a:gd name="csX4" fmla="*/ 4068710 w 4068710"/>
              <a:gd name="csY4" fmla="*/ 1456192 h 1617991"/>
              <a:gd name="csX5" fmla="*/ 3906911 w 4068710"/>
              <a:gd name="csY5" fmla="*/ 1617991 h 1617991"/>
              <a:gd name="csX6" fmla="*/ 161799 w 4068710"/>
              <a:gd name="csY6" fmla="*/ 1617991 h 1617991"/>
              <a:gd name="csX7" fmla="*/ 0 w 4068710"/>
              <a:gd name="csY7" fmla="*/ 1456192 h 1617991"/>
              <a:gd name="csX8" fmla="*/ 0 w 4068710"/>
              <a:gd name="csY8" fmla="*/ 161799 h 16179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068710" h="1617991">
                <a:moveTo>
                  <a:pt x="0" y="161799"/>
                </a:moveTo>
                <a:cubicBezTo>
                  <a:pt x="0" y="72440"/>
                  <a:pt x="72440" y="0"/>
                  <a:pt x="161799" y="0"/>
                </a:cubicBezTo>
                <a:lnTo>
                  <a:pt x="3906911" y="0"/>
                </a:lnTo>
                <a:cubicBezTo>
                  <a:pt x="3996270" y="0"/>
                  <a:pt x="4068710" y="72440"/>
                  <a:pt x="4068710" y="161799"/>
                </a:cubicBezTo>
                <a:lnTo>
                  <a:pt x="4068710" y="1456192"/>
                </a:lnTo>
                <a:cubicBezTo>
                  <a:pt x="4068710" y="1545551"/>
                  <a:pt x="3996270" y="1617991"/>
                  <a:pt x="3906911" y="1617991"/>
                </a:cubicBezTo>
                <a:lnTo>
                  <a:pt x="161799" y="1617991"/>
                </a:lnTo>
                <a:cubicBezTo>
                  <a:pt x="72440" y="1617991"/>
                  <a:pt x="0" y="1545551"/>
                  <a:pt x="0" y="1456192"/>
                </a:cubicBezTo>
                <a:lnTo>
                  <a:pt x="0" y="16179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3589" tIns="98189" rIns="123589" bIns="98189" numCol="1" spcCol="1270" anchor="ctr" anchorCtr="0">
            <a:noAutofit/>
          </a:bodyPr>
          <a:lstStyle/>
          <a:p>
            <a:pPr marL="0" lvl="0" indent="0" algn="ctr" defTabSz="1778000">
              <a:lnSpc>
                <a:spcPct val="90000"/>
              </a:lnSpc>
              <a:spcBef>
                <a:spcPct val="0"/>
              </a:spcBef>
              <a:spcAft>
                <a:spcPct val="35000"/>
              </a:spcAft>
              <a:buNone/>
            </a:pPr>
            <a:r>
              <a:rPr lang="fr" sz="4000" b="1" kern="1200" dirty="0"/>
              <a:t>Se soucier de</a:t>
            </a:r>
          </a:p>
        </p:txBody>
      </p:sp>
      <p:sp>
        <p:nvSpPr>
          <p:cNvPr id="16" name="Rounded Rectangle 15">
            <a:extLst>
              <a:ext uri="{FF2B5EF4-FFF2-40B4-BE49-F238E27FC236}">
                <a16:creationId xmlns:a16="http://schemas.microsoft.com/office/drawing/2014/main" id="{0B95754E-513E-758D-ED69-960CD3AB16EB}"/>
              </a:ext>
            </a:extLst>
          </p:cNvPr>
          <p:cNvSpPr/>
          <p:nvPr/>
        </p:nvSpPr>
        <p:spPr>
          <a:xfrm>
            <a:off x="6141701" y="2672086"/>
            <a:ext cx="5259728" cy="4783750"/>
          </a:xfrm>
          <a:prstGeom prst="roundRect">
            <a:avLst>
              <a:gd name="adj" fmla="val 5329"/>
            </a:avLst>
          </a:prstGeom>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p:spPr>
        <p:style>
          <a:lnRef idx="2">
            <a:schemeClr val="accent3">
              <a:hueOff val="730060"/>
              <a:satOff val="-13582"/>
              <a:lumOff val="-4118"/>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56395" tIns="972000" rIns="256395" bIns="315450" numCol="1" spcCol="1270" anchor="ctr" anchorCtr="0">
            <a:noAutofit/>
          </a:bodyPr>
          <a:lstStyle/>
          <a:p>
            <a:pPr marL="285750" lvl="1" indent="-285750" algn="l" defTabSz="844550">
              <a:lnSpc>
                <a:spcPct val="90000"/>
              </a:lnSpc>
              <a:spcBef>
                <a:spcPct val="0"/>
              </a:spcBef>
              <a:spcAft>
                <a:spcPct val="15000"/>
              </a:spcAft>
              <a:buFont typeface="Arial" panose="020B0604020202020204" pitchFamily="34" charset="0"/>
              <a:buChar char="•"/>
            </a:pPr>
            <a:endParaRPr lang="en-GB" sz="3200" kern="1200" dirty="0"/>
          </a:p>
          <a:p>
            <a:pPr marL="285750" lvl="1" indent="-285750" algn="l" defTabSz="1600200">
              <a:lnSpc>
                <a:spcPct val="90000"/>
              </a:lnSpc>
              <a:spcBef>
                <a:spcPct val="0"/>
              </a:spcBef>
              <a:spcAft>
                <a:spcPct val="15000"/>
              </a:spcAft>
              <a:buFont typeface="Arial" panose="020B0604020202020204" pitchFamily="34" charset="0"/>
              <a:buChar char="•"/>
            </a:pPr>
            <a:r>
              <a:rPr lang="fr" sz="3200" kern="1200" dirty="0"/>
              <a:t>Durée très limitée</a:t>
            </a:r>
          </a:p>
          <a:p>
            <a:pPr marL="285750" lvl="1" indent="-285750" algn="l" defTabSz="1600200">
              <a:lnSpc>
                <a:spcPct val="90000"/>
              </a:lnSpc>
              <a:spcBef>
                <a:spcPct val="0"/>
              </a:spcBef>
              <a:spcAft>
                <a:spcPct val="15000"/>
              </a:spcAft>
              <a:buFont typeface="Arial" panose="020B0604020202020204" pitchFamily="34" charset="0"/>
              <a:buChar char="•"/>
            </a:pPr>
            <a:r>
              <a:rPr lang="fr" sz="3200" kern="1200" dirty="0"/>
              <a:t>processus d'examen formels</a:t>
            </a:r>
          </a:p>
          <a:p>
            <a:pPr marL="285750" lvl="1" indent="-285750" algn="l" defTabSz="1600200">
              <a:lnSpc>
                <a:spcPct val="90000"/>
              </a:lnSpc>
              <a:spcBef>
                <a:spcPct val="0"/>
              </a:spcBef>
              <a:spcAft>
                <a:spcPct val="15000"/>
              </a:spcAft>
              <a:buFont typeface="Arial" panose="020B0604020202020204" pitchFamily="34" charset="0"/>
              <a:buChar char="•"/>
            </a:pPr>
            <a:r>
              <a:rPr lang="fr" sz="3200" kern="1200" dirty="0"/>
              <a:t>Priorités concurrentes</a:t>
            </a:r>
          </a:p>
          <a:p>
            <a:pPr marL="285750" lvl="1" indent="-285750" algn="l" defTabSz="1600200">
              <a:lnSpc>
                <a:spcPct val="90000"/>
              </a:lnSpc>
              <a:spcBef>
                <a:spcPct val="0"/>
              </a:spcBef>
              <a:spcAft>
                <a:spcPct val="15000"/>
              </a:spcAft>
              <a:buFont typeface="Arial" panose="020B0604020202020204" pitchFamily="34" charset="0"/>
              <a:buChar char="•"/>
            </a:pPr>
            <a:r>
              <a:rPr lang="fr" sz="3200" kern="1200" dirty="0"/>
              <a:t>Nécessité de preuves concises</a:t>
            </a:r>
          </a:p>
        </p:txBody>
      </p:sp>
      <p:sp>
        <p:nvSpPr>
          <p:cNvPr id="18" name="Freeform 17">
            <a:extLst>
              <a:ext uri="{FF2B5EF4-FFF2-40B4-BE49-F238E27FC236}">
                <a16:creationId xmlns:a16="http://schemas.microsoft.com/office/drawing/2014/main" id="{742CA86E-C65D-9EE6-97DC-45B70493AE4C}"/>
              </a:ext>
            </a:extLst>
          </p:cNvPr>
          <p:cNvSpPr/>
          <p:nvPr/>
        </p:nvSpPr>
        <p:spPr>
          <a:xfrm>
            <a:off x="6898112" y="2345271"/>
            <a:ext cx="4068710" cy="1617991"/>
          </a:xfrm>
          <a:custGeom>
            <a:avLst/>
            <a:gdLst>
              <a:gd name="csX0" fmla="*/ 0 w 4068710"/>
              <a:gd name="csY0" fmla="*/ 161799 h 1617991"/>
              <a:gd name="csX1" fmla="*/ 161799 w 4068710"/>
              <a:gd name="csY1" fmla="*/ 0 h 1617991"/>
              <a:gd name="csX2" fmla="*/ 3906911 w 4068710"/>
              <a:gd name="csY2" fmla="*/ 0 h 1617991"/>
              <a:gd name="csX3" fmla="*/ 4068710 w 4068710"/>
              <a:gd name="csY3" fmla="*/ 161799 h 1617991"/>
              <a:gd name="csX4" fmla="*/ 4068710 w 4068710"/>
              <a:gd name="csY4" fmla="*/ 1456192 h 1617991"/>
              <a:gd name="csX5" fmla="*/ 3906911 w 4068710"/>
              <a:gd name="csY5" fmla="*/ 1617991 h 1617991"/>
              <a:gd name="csX6" fmla="*/ 161799 w 4068710"/>
              <a:gd name="csY6" fmla="*/ 1617991 h 1617991"/>
              <a:gd name="csX7" fmla="*/ 0 w 4068710"/>
              <a:gd name="csY7" fmla="*/ 1456192 h 1617991"/>
              <a:gd name="csX8" fmla="*/ 0 w 4068710"/>
              <a:gd name="csY8" fmla="*/ 161799 h 16179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068710" h="1617991">
                <a:moveTo>
                  <a:pt x="0" y="161799"/>
                </a:moveTo>
                <a:cubicBezTo>
                  <a:pt x="0" y="72440"/>
                  <a:pt x="72440" y="0"/>
                  <a:pt x="161799" y="0"/>
                </a:cubicBezTo>
                <a:lnTo>
                  <a:pt x="3906911" y="0"/>
                </a:lnTo>
                <a:cubicBezTo>
                  <a:pt x="3996270" y="0"/>
                  <a:pt x="4068710" y="72440"/>
                  <a:pt x="4068710" y="161799"/>
                </a:cubicBezTo>
                <a:lnTo>
                  <a:pt x="4068710" y="1456192"/>
                </a:lnTo>
                <a:cubicBezTo>
                  <a:pt x="4068710" y="1545551"/>
                  <a:pt x="3996270" y="1617991"/>
                  <a:pt x="3906911" y="1617991"/>
                </a:cubicBezTo>
                <a:lnTo>
                  <a:pt x="161799" y="1617991"/>
                </a:lnTo>
                <a:cubicBezTo>
                  <a:pt x="72440" y="1617991"/>
                  <a:pt x="0" y="1545551"/>
                  <a:pt x="0" y="1456192"/>
                </a:cubicBezTo>
                <a:lnTo>
                  <a:pt x="0" y="161799"/>
                </a:lnTo>
                <a:close/>
              </a:path>
            </a:pathLst>
          </a:custGeom>
        </p:spPr>
        <p:style>
          <a:lnRef idx="2">
            <a:schemeClr val="lt1">
              <a:hueOff val="0"/>
              <a:satOff val="0"/>
              <a:lumOff val="0"/>
              <a:alphaOff val="0"/>
            </a:schemeClr>
          </a:lnRef>
          <a:fillRef idx="1">
            <a:schemeClr val="accent3">
              <a:hueOff val="730060"/>
              <a:satOff val="-13582"/>
              <a:lumOff val="-4118"/>
              <a:alphaOff val="0"/>
            </a:schemeClr>
          </a:fillRef>
          <a:effectRef idx="0">
            <a:schemeClr val="accent3">
              <a:hueOff val="730060"/>
              <a:satOff val="-13582"/>
              <a:lumOff val="-4118"/>
              <a:alphaOff val="0"/>
            </a:schemeClr>
          </a:effectRef>
          <a:fontRef idx="minor">
            <a:schemeClr val="lt1"/>
          </a:fontRef>
        </p:style>
        <p:txBody>
          <a:bodyPr spcFirstLastPara="0" vert="horz" wrap="square" lIns="123589" tIns="98189" rIns="123589" bIns="98189" numCol="1" spcCol="1270" anchor="ctr" anchorCtr="0">
            <a:noAutofit/>
          </a:bodyPr>
          <a:lstStyle/>
          <a:p>
            <a:pPr marL="0" lvl="0" indent="0" algn="ctr" defTabSz="1778000">
              <a:lnSpc>
                <a:spcPct val="90000"/>
              </a:lnSpc>
              <a:spcBef>
                <a:spcPct val="0"/>
              </a:spcBef>
              <a:spcAft>
                <a:spcPct val="35000"/>
              </a:spcAft>
              <a:buNone/>
            </a:pPr>
            <a:r>
              <a:rPr lang="fr" sz="4000" b="1" kern="1200" dirty="0"/>
              <a:t>Contraintes</a:t>
            </a:r>
          </a:p>
        </p:txBody>
      </p:sp>
      <p:sp>
        <p:nvSpPr>
          <p:cNvPr id="19" name="Rounded Rectangle 18">
            <a:extLst>
              <a:ext uri="{FF2B5EF4-FFF2-40B4-BE49-F238E27FC236}">
                <a16:creationId xmlns:a16="http://schemas.microsoft.com/office/drawing/2014/main" id="{5FAF3F44-474F-CAAB-1B4B-D4D54079135B}"/>
              </a:ext>
            </a:extLst>
          </p:cNvPr>
          <p:cNvSpPr/>
          <p:nvPr/>
        </p:nvSpPr>
        <p:spPr>
          <a:xfrm>
            <a:off x="12518974" y="3579758"/>
            <a:ext cx="5259728" cy="5266375"/>
          </a:xfrm>
          <a:prstGeom prst="roundRect">
            <a:avLst>
              <a:gd name="adj" fmla="val 4951"/>
            </a:avLst>
          </a:prstGeom>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p:spPr>
        <p:style>
          <a:lnRef idx="2">
            <a:schemeClr val="accent3">
              <a:hueOff val="1460120"/>
              <a:satOff val="-27164"/>
              <a:lumOff val="-8235"/>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58498" tIns="258498" rIns="258498" bIns="1512531" numCol="1" spcCol="1270" anchor="t" anchorCtr="0">
            <a:noAutofit/>
          </a:bodyPr>
          <a:lstStyle/>
          <a:p>
            <a:pPr marL="285750" lvl="1" indent="-285750" algn="l" defTabSz="844550">
              <a:lnSpc>
                <a:spcPct val="90000"/>
              </a:lnSpc>
              <a:spcBef>
                <a:spcPct val="0"/>
              </a:spcBef>
              <a:spcAft>
                <a:spcPct val="15000"/>
              </a:spcAft>
              <a:buFont typeface="Arial" panose="020B0604020202020204" pitchFamily="34" charset="0"/>
              <a:buChar char="•"/>
            </a:pPr>
            <a:endParaRPr lang="en-GB" sz="3200" kern="1200" dirty="0"/>
          </a:p>
          <a:p>
            <a:pPr marL="285750" lvl="1" indent="-285750" algn="l" defTabSz="1600200">
              <a:lnSpc>
                <a:spcPct val="90000"/>
              </a:lnSpc>
              <a:spcBef>
                <a:spcPct val="0"/>
              </a:spcBef>
              <a:spcAft>
                <a:spcPct val="15000"/>
              </a:spcAft>
              <a:buFont typeface="Arial" panose="020B0604020202020204" pitchFamily="34" charset="0"/>
              <a:buChar char="•"/>
            </a:pPr>
            <a:r>
              <a:rPr lang="fr" sz="3200" kern="1200" dirty="0"/>
              <a:t>Recommandations claires</a:t>
            </a:r>
          </a:p>
          <a:p>
            <a:pPr marL="285750" lvl="1" indent="-285750" algn="l" defTabSz="1600200">
              <a:lnSpc>
                <a:spcPct val="90000"/>
              </a:lnSpc>
              <a:spcBef>
                <a:spcPct val="0"/>
              </a:spcBef>
              <a:spcAft>
                <a:spcPct val="15000"/>
              </a:spcAft>
              <a:buFont typeface="Arial" panose="020B0604020202020204" pitchFamily="34" charset="0"/>
              <a:buChar char="•"/>
            </a:pPr>
            <a:r>
              <a:rPr lang="fr" sz="3200" kern="1200" dirty="0"/>
              <a:t>Alignement avec les priorités linguistiques et politiques du NBSAP</a:t>
            </a:r>
          </a:p>
          <a:p>
            <a:pPr marL="285750" lvl="1" indent="-285750" algn="l" defTabSz="1600200">
              <a:lnSpc>
                <a:spcPct val="90000"/>
              </a:lnSpc>
              <a:spcBef>
                <a:spcPct val="0"/>
              </a:spcBef>
              <a:spcAft>
                <a:spcPct val="15000"/>
              </a:spcAft>
              <a:buFont typeface="Arial" panose="020B0604020202020204" pitchFamily="34" charset="0"/>
              <a:buChar char="•"/>
            </a:pPr>
            <a:r>
              <a:rPr lang="fr" sz="3200" kern="1200" dirty="0"/>
              <a:t>Messages pratiques et utilisables</a:t>
            </a:r>
          </a:p>
          <a:p>
            <a:pPr marL="285750" lvl="1" indent="-285750" algn="l" defTabSz="1600200">
              <a:lnSpc>
                <a:spcPct val="90000"/>
              </a:lnSpc>
              <a:spcBef>
                <a:spcPct val="0"/>
              </a:spcBef>
              <a:spcAft>
                <a:spcPct val="15000"/>
              </a:spcAft>
              <a:buFont typeface="Arial" panose="020B0604020202020204" pitchFamily="34" charset="0"/>
              <a:buChar char="•"/>
            </a:pPr>
            <a:r>
              <a:rPr lang="fr" sz="3200" kern="1200" dirty="0"/>
              <a:t>Présentés sous forme de notes de politique générale, d'analyses ou de synthèses.</a:t>
            </a:r>
          </a:p>
          <a:p>
            <a:pPr marL="285750" lvl="1" indent="-285750" algn="l" defTabSz="1600200">
              <a:lnSpc>
                <a:spcPct val="90000"/>
              </a:lnSpc>
              <a:spcBef>
                <a:spcPct val="0"/>
              </a:spcBef>
              <a:spcAft>
                <a:spcPct val="15000"/>
              </a:spcAft>
              <a:buFont typeface="Arial" panose="020B0604020202020204" pitchFamily="34" charset="0"/>
              <a:buChar char="•"/>
            </a:pPr>
            <a:endParaRPr lang="en-ZA" sz="3200" kern="1200" dirty="0"/>
          </a:p>
        </p:txBody>
      </p:sp>
      <p:sp>
        <p:nvSpPr>
          <p:cNvPr id="20" name="Freeform 19">
            <a:extLst>
              <a:ext uri="{FF2B5EF4-FFF2-40B4-BE49-F238E27FC236}">
                <a16:creationId xmlns:a16="http://schemas.microsoft.com/office/drawing/2014/main" id="{69739716-064A-3C24-7C1F-60C6E374366A}"/>
              </a:ext>
            </a:extLst>
          </p:cNvPr>
          <p:cNvSpPr/>
          <p:nvPr/>
        </p:nvSpPr>
        <p:spPr>
          <a:xfrm>
            <a:off x="11849053" y="2345271"/>
            <a:ext cx="4068710" cy="1617991"/>
          </a:xfrm>
          <a:custGeom>
            <a:avLst/>
            <a:gdLst>
              <a:gd name="csX0" fmla="*/ 0 w 4068710"/>
              <a:gd name="csY0" fmla="*/ 161799 h 1617991"/>
              <a:gd name="csX1" fmla="*/ 161799 w 4068710"/>
              <a:gd name="csY1" fmla="*/ 0 h 1617991"/>
              <a:gd name="csX2" fmla="*/ 3906911 w 4068710"/>
              <a:gd name="csY2" fmla="*/ 0 h 1617991"/>
              <a:gd name="csX3" fmla="*/ 4068710 w 4068710"/>
              <a:gd name="csY3" fmla="*/ 161799 h 1617991"/>
              <a:gd name="csX4" fmla="*/ 4068710 w 4068710"/>
              <a:gd name="csY4" fmla="*/ 1456192 h 1617991"/>
              <a:gd name="csX5" fmla="*/ 3906911 w 4068710"/>
              <a:gd name="csY5" fmla="*/ 1617991 h 1617991"/>
              <a:gd name="csX6" fmla="*/ 161799 w 4068710"/>
              <a:gd name="csY6" fmla="*/ 1617991 h 1617991"/>
              <a:gd name="csX7" fmla="*/ 0 w 4068710"/>
              <a:gd name="csY7" fmla="*/ 1456192 h 1617991"/>
              <a:gd name="csX8" fmla="*/ 0 w 4068710"/>
              <a:gd name="csY8" fmla="*/ 161799 h 16179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068710" h="1617991">
                <a:moveTo>
                  <a:pt x="0" y="161799"/>
                </a:moveTo>
                <a:cubicBezTo>
                  <a:pt x="0" y="72440"/>
                  <a:pt x="72440" y="0"/>
                  <a:pt x="161799" y="0"/>
                </a:cubicBezTo>
                <a:lnTo>
                  <a:pt x="3906911" y="0"/>
                </a:lnTo>
                <a:cubicBezTo>
                  <a:pt x="3996270" y="0"/>
                  <a:pt x="4068710" y="72440"/>
                  <a:pt x="4068710" y="161799"/>
                </a:cubicBezTo>
                <a:lnTo>
                  <a:pt x="4068710" y="1456192"/>
                </a:lnTo>
                <a:cubicBezTo>
                  <a:pt x="4068710" y="1545551"/>
                  <a:pt x="3996270" y="1617991"/>
                  <a:pt x="3906911" y="1617991"/>
                </a:cubicBezTo>
                <a:lnTo>
                  <a:pt x="161799" y="1617991"/>
                </a:lnTo>
                <a:cubicBezTo>
                  <a:pt x="72440" y="1617991"/>
                  <a:pt x="0" y="1545551"/>
                  <a:pt x="0" y="1456192"/>
                </a:cubicBezTo>
                <a:lnTo>
                  <a:pt x="0" y="161799"/>
                </a:lnTo>
                <a:close/>
              </a:path>
            </a:pathLst>
          </a:custGeom>
        </p:spPr>
        <p:style>
          <a:lnRef idx="2">
            <a:schemeClr val="lt1">
              <a:hueOff val="0"/>
              <a:satOff val="0"/>
              <a:lumOff val="0"/>
              <a:alphaOff val="0"/>
            </a:schemeClr>
          </a:lnRef>
          <a:fillRef idx="1">
            <a:schemeClr val="accent3">
              <a:hueOff val="1460120"/>
              <a:satOff val="-27164"/>
              <a:lumOff val="-8235"/>
              <a:alphaOff val="0"/>
            </a:schemeClr>
          </a:fillRef>
          <a:effectRef idx="0">
            <a:schemeClr val="accent3">
              <a:hueOff val="1460120"/>
              <a:satOff val="-27164"/>
              <a:lumOff val="-8235"/>
              <a:alphaOff val="0"/>
            </a:schemeClr>
          </a:effectRef>
          <a:fontRef idx="minor">
            <a:schemeClr val="lt1"/>
          </a:fontRef>
        </p:style>
        <p:txBody>
          <a:bodyPr spcFirstLastPara="0" vert="horz" wrap="square" lIns="115969" tIns="93109" rIns="115969" bIns="93109" numCol="1" spcCol="1270" anchor="ctr" anchorCtr="0">
            <a:noAutofit/>
          </a:bodyPr>
          <a:lstStyle/>
          <a:p>
            <a:pPr marL="0" lvl="0" indent="0" algn="ctr" defTabSz="1600200">
              <a:lnSpc>
                <a:spcPct val="90000"/>
              </a:lnSpc>
              <a:spcBef>
                <a:spcPct val="0"/>
              </a:spcBef>
              <a:spcAft>
                <a:spcPct val="35000"/>
              </a:spcAft>
              <a:buNone/>
            </a:pPr>
            <a:r>
              <a:rPr lang="fr" sz="3600" b="1" kern="1200" dirty="0"/>
              <a:t>Formats clés</a:t>
            </a:r>
          </a:p>
        </p:txBody>
      </p:sp>
      <p:sp>
        <p:nvSpPr>
          <p:cNvPr id="2" name="Title 1">
            <a:extLst>
              <a:ext uri="{FF2B5EF4-FFF2-40B4-BE49-F238E27FC236}">
                <a16:creationId xmlns:a16="http://schemas.microsoft.com/office/drawing/2014/main" id="{8B8DBE1E-048A-D6E9-D394-39242A73CA23}"/>
              </a:ext>
            </a:extLst>
          </p:cNvPr>
          <p:cNvSpPr>
            <a:spLocks noGrp="1"/>
          </p:cNvSpPr>
          <p:nvPr>
            <p:ph type="title" idx="4294967295"/>
          </p:nvPr>
        </p:nvSpPr>
        <p:spPr>
          <a:xfrm>
            <a:off x="643911" y="410263"/>
            <a:ext cx="12508402" cy="815795"/>
          </a:xfrm>
        </p:spPr>
        <p:txBody>
          <a:bodyPr>
            <a:noAutofit/>
          </a:bodyPr>
          <a:lstStyle/>
          <a:p>
            <a:r>
              <a:rPr lang="fr" sz="4000"/>
              <a:t>Exemple d'analyse approfondie du public cible : Gouvernement et ministères</a:t>
            </a:r>
            <a:endParaRPr lang="en-GB" sz="4000" dirty="0"/>
          </a:p>
        </p:txBody>
      </p:sp>
      <p:sp>
        <p:nvSpPr>
          <p:cNvPr id="4" name="Freeform 3">
            <a:extLst>
              <a:ext uri="{FF2B5EF4-FFF2-40B4-BE49-F238E27FC236}">
                <a16:creationId xmlns:a16="http://schemas.microsoft.com/office/drawing/2014/main" id="{978C4F20-26B8-DA4D-D017-B8C93E819ACA}"/>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1" name="Arc 20">
            <a:extLst>
              <a:ext uri="{FF2B5EF4-FFF2-40B4-BE49-F238E27FC236}">
                <a16:creationId xmlns:a16="http://schemas.microsoft.com/office/drawing/2014/main" id="{D2B351DC-D175-9487-C9C8-349AA6E54674}"/>
              </a:ext>
            </a:extLst>
          </p:cNvPr>
          <p:cNvSpPr/>
          <p:nvPr/>
        </p:nvSpPr>
        <p:spPr>
          <a:xfrm>
            <a:off x="8894556" y="1539989"/>
            <a:ext cx="5239073" cy="5239073"/>
          </a:xfrm>
          <a:prstGeom prst="arc">
            <a:avLst>
              <a:gd name="adj1" fmla="val 13491591"/>
              <a:gd name="adj2" fmla="val 19074553"/>
            </a:avLst>
          </a:prstGeom>
          <a:ln w="111125">
            <a:solidFill>
              <a:srgbClr val="D6F8DF"/>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Arc 21">
            <a:extLst>
              <a:ext uri="{FF2B5EF4-FFF2-40B4-BE49-F238E27FC236}">
                <a16:creationId xmlns:a16="http://schemas.microsoft.com/office/drawing/2014/main" id="{131EF3CC-176C-E54C-5031-B8023DD4A922}"/>
              </a:ext>
            </a:extLst>
          </p:cNvPr>
          <p:cNvSpPr/>
          <p:nvPr/>
        </p:nvSpPr>
        <p:spPr>
          <a:xfrm rot="11400932">
            <a:off x="3943616" y="2920318"/>
            <a:ext cx="5239073" cy="5239073"/>
          </a:xfrm>
          <a:prstGeom prst="arc">
            <a:avLst>
              <a:gd name="adj1" fmla="val 13118358"/>
              <a:gd name="adj2" fmla="val 17196455"/>
            </a:avLst>
          </a:prstGeom>
          <a:ln w="111125">
            <a:solidFill>
              <a:srgbClr val="D6F8DF"/>
            </a:soli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1129904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39405-D0A9-E25B-669A-8828A34EF2AA}"/>
            </a:ext>
          </a:extLst>
        </p:cNvPr>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9520EC55-FB32-B660-4BC3-7E4606E6ACC1}"/>
              </a:ext>
            </a:extLst>
          </p:cNvPr>
          <p:cNvGraphicFramePr/>
          <p:nvPr>
            <p:extLst>
              <p:ext uri="{D42A27DB-BD31-4B8C-83A1-F6EECF244321}">
                <p14:modId xmlns:p14="http://schemas.microsoft.com/office/powerpoint/2010/main" val="863438623"/>
              </p:ext>
            </p:extLst>
          </p:nvPr>
        </p:nvGraphicFramePr>
        <p:xfrm>
          <a:off x="381000" y="650240"/>
          <a:ext cx="17526000" cy="86131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reeform 3">
            <a:extLst>
              <a:ext uri="{FF2B5EF4-FFF2-40B4-BE49-F238E27FC236}">
                <a16:creationId xmlns:a16="http://schemas.microsoft.com/office/drawing/2014/main" id="{9693B14A-7D85-C89D-4C21-623D46D7B9B9}"/>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12" name="Title 1">
            <a:extLst>
              <a:ext uri="{FF2B5EF4-FFF2-40B4-BE49-F238E27FC236}">
                <a16:creationId xmlns:a16="http://schemas.microsoft.com/office/drawing/2014/main" id="{1B471B76-C598-7CF1-3C93-D2AE71979916}"/>
              </a:ext>
            </a:extLst>
          </p:cNvPr>
          <p:cNvSpPr txBox="1">
            <a:spLocks/>
          </p:cNvSpPr>
          <p:nvPr/>
        </p:nvSpPr>
        <p:spPr>
          <a:xfrm>
            <a:off x="568273" y="548255"/>
            <a:ext cx="12508402" cy="815795"/>
          </a:xfrm>
          <a:prstGeom prst="rect">
            <a:avLst/>
          </a:prstGeom>
        </p:spPr>
        <p:txBody>
          <a:bodyPr vert="horz" lIns="91440" tIns="45720" rIns="91440" bIns="45720" rtlCol="0" anchor="b">
            <a:noAutofit/>
          </a:bodyPr>
          <a:lstStyle>
            <a:lvl1pPr algn="l" defTabSz="1371669"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a:lstStyle>
          <a:p>
            <a:r>
              <a:rPr lang="fr" sz="4000"/>
              <a:t>Exemple d'analyse approfondie du public cible : </a:t>
            </a:r>
            <a:br>
              <a:rPr lang="en-GB" sz="4000"/>
            </a:br>
            <a:r>
              <a:rPr lang="fr" sz="4000"/>
              <a:t>organisations de femmes, groupes de défense des droits et communautés</a:t>
            </a:r>
            <a:endParaRPr lang="en-GB" sz="4000" dirty="0"/>
          </a:p>
        </p:txBody>
      </p:sp>
    </p:spTree>
    <p:extLst>
      <p:ext uri="{BB962C8B-B14F-4D97-AF65-F5344CB8AC3E}">
        <p14:creationId xmlns:p14="http://schemas.microsoft.com/office/powerpoint/2010/main" val="20753550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8E118-D53D-95B8-EB0F-A85288545E4D}"/>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B6E1E8BD-A4B0-6101-6204-FFEC4DA825A1}"/>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B0F58542-C9D5-C9CF-10DF-1DE975C4638F}"/>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EFD8209F-249C-1778-83DB-AA1A34520AB0}"/>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096369CD-3994-67CD-6F70-8C21E911C991}"/>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cxnSp>
        <p:nvCxnSpPr>
          <p:cNvPr id="8" name="Straight Connector 7">
            <a:extLst>
              <a:ext uri="{FF2B5EF4-FFF2-40B4-BE49-F238E27FC236}">
                <a16:creationId xmlns:a16="http://schemas.microsoft.com/office/drawing/2014/main" id="{5321927A-376D-0E9B-8B5D-1B545A32F537}"/>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15E99958-AE30-117D-C1E4-9C6F9D3487AE}"/>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BCFF9BEF-90AA-EECE-9AEC-9E97EE165E02}"/>
              </a:ext>
            </a:extLst>
          </p:cNvPr>
          <p:cNvSpPr>
            <a:spLocks noGrp="1"/>
          </p:cNvSpPr>
          <p:nvPr/>
        </p:nvSpPr>
        <p:spPr>
          <a:xfrm>
            <a:off x="917674" y="1352845"/>
            <a:ext cx="15087600" cy="2176136"/>
          </a:xfrm>
          <a:prstGeom prst="rect">
            <a:avLst/>
          </a:prstGeom>
        </p:spPr>
        <p:txBody>
          <a:bodyPr vert="horz" lIns="91440" tIns="45720" rIns="91440" bIns="45720" rtlCol="0" anchor="b">
            <a:normAutofit/>
          </a:bodyPr>
          <a:lstStyle>
            <a:lvl1pPr algn="l" defTabSz="1371669"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a:lstStyle>
          <a:p>
            <a:r>
              <a:rPr lang="fr" sz="4800">
                <a:latin typeface="+mn-lt"/>
              </a:rPr>
              <a:t>Il est important de comprendre dès le départ </a:t>
            </a:r>
            <a:endParaRPr lang="en-US" sz="4800" dirty="0">
              <a:latin typeface="+mn-lt"/>
              <a:ea typeface="Calibri Light"/>
              <a:cs typeface="Calibri Light"/>
            </a:endParaRPr>
          </a:p>
        </p:txBody>
      </p:sp>
      <p:sp>
        <p:nvSpPr>
          <p:cNvPr id="6" name="TextBox 3">
            <a:extLst>
              <a:ext uri="{FF2B5EF4-FFF2-40B4-BE49-F238E27FC236}">
                <a16:creationId xmlns:a16="http://schemas.microsoft.com/office/drawing/2014/main" id="{26329C6A-6C93-8B50-DB2A-5893F3627033}"/>
              </a:ext>
            </a:extLst>
          </p:cNvPr>
          <p:cNvSpPr txBox="1"/>
          <p:nvPr/>
        </p:nvSpPr>
        <p:spPr>
          <a:xfrm>
            <a:off x="2122316" y="3672600"/>
            <a:ext cx="12678316" cy="3170099"/>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 sz="4000" b="1" dirty="0"/>
              <a:t>Les fenêtres d'élaboration des politiques et de décision </a:t>
            </a:r>
            <a:r>
              <a:rPr lang="fr" sz="4000" dirty="0"/>
              <a:t>sont des moments où</a:t>
            </a:r>
          </a:p>
          <a:p>
            <a:pPr marL="685800" indent="-685800">
              <a:buFont typeface="Arial" panose="020B0604020202020204" pitchFamily="34" charset="0"/>
              <a:buChar char="•"/>
            </a:pPr>
            <a:r>
              <a:rPr lang="fr" sz="4000" dirty="0"/>
              <a:t>Des décisions sont prises.</a:t>
            </a:r>
          </a:p>
          <a:p>
            <a:pPr marL="685800" indent="-685800">
              <a:buFont typeface="Arial" panose="020B0604020202020204" pitchFamily="34" charset="0"/>
              <a:buChar char="•"/>
            </a:pPr>
            <a:r>
              <a:rPr lang="fr" sz="4000" dirty="0"/>
              <a:t>Les priorités sont en train de se définir.</a:t>
            </a:r>
          </a:p>
          <a:p>
            <a:pPr marL="685800" indent="-685800">
              <a:buFont typeface="Arial" panose="020B0604020202020204" pitchFamily="34" charset="0"/>
              <a:buChar char="•"/>
            </a:pPr>
            <a:r>
              <a:rPr lang="fr" sz="4000" dirty="0"/>
              <a:t>Il existe une ouverture aux nouvelles idées ou preuves</a:t>
            </a:r>
          </a:p>
          <a:p>
            <a:pPr>
              <a:buNone/>
            </a:pPr>
            <a:endParaRPr lang="en-ZA" sz="4000" dirty="0"/>
          </a:p>
        </p:txBody>
      </p:sp>
      <p:sp>
        <p:nvSpPr>
          <p:cNvPr id="7" name="Rounded Rectangle 6">
            <a:extLst>
              <a:ext uri="{FF2B5EF4-FFF2-40B4-BE49-F238E27FC236}">
                <a16:creationId xmlns:a16="http://schemas.microsoft.com/office/drawing/2014/main" id="{65CCF5D9-56F8-59E5-A2E6-247DE3FC3CD6}"/>
              </a:ext>
            </a:extLst>
          </p:cNvPr>
          <p:cNvSpPr/>
          <p:nvPr/>
        </p:nvSpPr>
        <p:spPr>
          <a:xfrm>
            <a:off x="3124199" y="6607701"/>
            <a:ext cx="12215328"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fr" sz="3200" dirty="0">
                <a:solidFill>
                  <a:schemeClr val="tx1"/>
                </a:solidFill>
              </a:rPr>
              <a:t>Y a-t-il une réunion, un processus ou un événement à venir où votre produit de connaissances pourrait être utilisé ?</a:t>
            </a:r>
            <a:endParaRPr lang="en-US" sz="3200" dirty="0">
              <a:solidFill>
                <a:schemeClr val="tx1"/>
              </a:solidFill>
            </a:endParaRPr>
          </a:p>
        </p:txBody>
      </p:sp>
      <p:sp>
        <p:nvSpPr>
          <p:cNvPr id="10" name="Rounded Rectangle 7">
            <a:extLst>
              <a:ext uri="{FF2B5EF4-FFF2-40B4-BE49-F238E27FC236}">
                <a16:creationId xmlns:a16="http://schemas.microsoft.com/office/drawing/2014/main" id="{94BBA516-3FF7-1D92-36D4-3C3D15DC3852}"/>
              </a:ext>
            </a:extLst>
          </p:cNvPr>
          <p:cNvSpPr/>
          <p:nvPr/>
        </p:nvSpPr>
        <p:spPr>
          <a:xfrm>
            <a:off x="422252" y="6607701"/>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371600"/>
            <a:r>
              <a:rPr lang="fr" sz="4800" dirty="0">
                <a:solidFill>
                  <a:schemeClr val="tx1"/>
                </a:solidFill>
                <a:latin typeface="Calibri" panose="020F0502020204030204"/>
              </a:rPr>
              <a:t>DEMANDER</a:t>
            </a:r>
            <a:endParaRPr lang="en-US" sz="2700" dirty="0">
              <a:solidFill>
                <a:schemeClr val="tx1"/>
              </a:solidFill>
              <a:latin typeface="Calibri" panose="020F0502020204030204"/>
            </a:endParaRPr>
          </a:p>
        </p:txBody>
      </p:sp>
      <p:sp>
        <p:nvSpPr>
          <p:cNvPr id="15" name="Rounded Rectangle 5">
            <a:extLst>
              <a:ext uri="{FF2B5EF4-FFF2-40B4-BE49-F238E27FC236}">
                <a16:creationId xmlns:a16="http://schemas.microsoft.com/office/drawing/2014/main" id="{2A164BD6-0FE1-6583-7BE8-283876F5C028}"/>
              </a:ext>
            </a:extLst>
          </p:cNvPr>
          <p:cNvSpPr/>
          <p:nvPr/>
        </p:nvSpPr>
        <p:spPr>
          <a:xfrm>
            <a:off x="3124199" y="8113505"/>
            <a:ext cx="12952507"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buNone/>
            </a:pPr>
            <a:r>
              <a:rPr lang="fr" sz="3200" dirty="0">
                <a:solidFill>
                  <a:schemeClr val="tx1"/>
                </a:solidFill>
              </a:rPr>
              <a:t>Exemple : ciblez-vous les décideurs politiques nationaux parce qu'ils sont en train de réviser leur SNBSA, et que le document doit donc être prêt avant la fin du processus de révision ?</a:t>
            </a:r>
          </a:p>
        </p:txBody>
      </p:sp>
      <p:sp>
        <p:nvSpPr>
          <p:cNvPr id="16" name="Freeform 3">
            <a:extLst>
              <a:ext uri="{FF2B5EF4-FFF2-40B4-BE49-F238E27FC236}">
                <a16:creationId xmlns:a16="http://schemas.microsoft.com/office/drawing/2014/main" id="{5EAE43A6-2EEA-A36E-AE6A-A88745669C65}"/>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12" name="Google Shape;89;g328e14af98b_2_2">
            <a:extLst>
              <a:ext uri="{FF2B5EF4-FFF2-40B4-BE49-F238E27FC236}">
                <a16:creationId xmlns:a16="http://schemas.microsoft.com/office/drawing/2014/main" id="{7578D65A-2D08-B0D9-1C71-A4826356266D}"/>
              </a:ext>
            </a:extLst>
          </p:cNvPr>
          <p:cNvSpPr txBox="1"/>
          <p:nvPr/>
        </p:nvSpPr>
        <p:spPr>
          <a:xfrm>
            <a:off x="3406132" y="375767"/>
            <a:ext cx="12952507" cy="2185175"/>
          </a:xfrm>
          <a:prstGeom prst="rect">
            <a:avLst/>
          </a:prstGeom>
          <a:noFill/>
          <a:ln>
            <a:noFill/>
          </a:ln>
        </p:spPr>
        <p:txBody>
          <a:bodyPr spcFirstLastPara="1" wrap="square" lIns="91425" tIns="45701" rIns="91425" bIns="45701" anchor="t" anchorCtr="0">
            <a:spAutoFit/>
          </a:bodyPr>
          <a:lstStyle/>
          <a:p>
            <a:pPr defTabSz="914445">
              <a:defRPr/>
            </a:pPr>
            <a:r>
              <a:rPr lang="fr" sz="3600" b="1" kern="0">
                <a:solidFill>
                  <a:prstClr val="black"/>
                </a:solidFill>
                <a:latin typeface="Calibri Light"/>
                <a:ea typeface="Calibri Light"/>
                <a:cs typeface="Calibri Light"/>
                <a:sym typeface="Arial"/>
              </a:rPr>
              <a:t>Comprendre le public cible et les opportunités de l'influencer</a:t>
            </a:r>
            <a:r>
              <a:rPr lang="fr" sz="4800" b="1" kern="0" dirty="0">
                <a:solidFill>
                  <a:prstClr val="black"/>
                </a:solidFill>
                <a:latin typeface="Calibri Light"/>
                <a:ea typeface="Calibri Light"/>
                <a:cs typeface="Calibri Light"/>
                <a:sym typeface="Arial"/>
              </a:rPr>
              <a:t> </a:t>
            </a:r>
            <a:endParaRPr lang="en-US" sz="4800" b="1" kern="0" dirty="0">
              <a:solidFill>
                <a:prstClr val="black"/>
              </a:solidFill>
              <a:latin typeface="Calibri Light"/>
              <a:ea typeface="Calibri Light"/>
              <a:cs typeface="Calibri Light"/>
            </a:endParaRPr>
          </a:p>
          <a:p>
            <a:pPr defTabSz="914445">
              <a:defRPr/>
            </a:pPr>
            <a:endParaRPr lang="en-US" sz="4400" b="1" kern="0" dirty="0">
              <a:solidFill>
                <a:prstClr val="black"/>
              </a:solidFill>
              <a:latin typeface="Calibri Light"/>
              <a:ea typeface="Calibri Light"/>
              <a:cs typeface="Calibri Light"/>
            </a:endParaRP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grpSp>
        <p:nvGrpSpPr>
          <p:cNvPr id="13" name="Group 12">
            <a:extLst>
              <a:ext uri="{FF2B5EF4-FFF2-40B4-BE49-F238E27FC236}">
                <a16:creationId xmlns:a16="http://schemas.microsoft.com/office/drawing/2014/main" id="{F3A8500A-3C85-79FB-E001-4F26EFEC462B}"/>
              </a:ext>
            </a:extLst>
          </p:cNvPr>
          <p:cNvGrpSpPr/>
          <p:nvPr/>
        </p:nvGrpSpPr>
        <p:grpSpPr>
          <a:xfrm>
            <a:off x="895148" y="199139"/>
            <a:ext cx="2525289" cy="1162129"/>
            <a:chOff x="1489746" y="3383341"/>
            <a:chExt cx="2525289" cy="1162129"/>
          </a:xfrm>
        </p:grpSpPr>
        <p:grpSp>
          <p:nvGrpSpPr>
            <p:cNvPr id="14" name="Group 13">
              <a:extLst>
                <a:ext uri="{FF2B5EF4-FFF2-40B4-BE49-F238E27FC236}">
                  <a16:creationId xmlns:a16="http://schemas.microsoft.com/office/drawing/2014/main" id="{592D3633-2251-A465-A3CA-E8F396C8E6A4}"/>
                </a:ext>
              </a:extLst>
            </p:cNvPr>
            <p:cNvGrpSpPr/>
            <p:nvPr/>
          </p:nvGrpSpPr>
          <p:grpSpPr>
            <a:xfrm>
              <a:off x="1489746" y="3468252"/>
              <a:ext cx="2525289" cy="1077218"/>
              <a:chOff x="1847532" y="3282849"/>
              <a:chExt cx="3117679" cy="1316682"/>
            </a:xfrm>
          </p:grpSpPr>
          <p:sp>
            <p:nvSpPr>
              <p:cNvPr id="18" name="Pentagon 25">
                <a:extLst>
                  <a:ext uri="{FF2B5EF4-FFF2-40B4-BE49-F238E27FC236}">
                    <a16:creationId xmlns:a16="http://schemas.microsoft.com/office/drawing/2014/main" id="{48704D23-AB93-CE9F-329B-95C82C862386}"/>
                  </a:ext>
                </a:extLst>
              </p:cNvPr>
              <p:cNvSpPr/>
              <p:nvPr/>
            </p:nvSpPr>
            <p:spPr>
              <a:xfrm>
                <a:off x="1847532" y="3282849"/>
                <a:ext cx="3117679" cy="1316682"/>
              </a:xfrm>
              <a:prstGeom prst="homePlate">
                <a:avLst/>
              </a:prstGeom>
              <a:solidFill>
                <a:schemeClr val="accent1">
                  <a:lumMod val="20000"/>
                  <a:lumOff val="80000"/>
                </a:schemeClr>
              </a:solidFill>
              <a:ln w="28575">
                <a:noFill/>
              </a:ln>
              <a:effectLst>
                <a:outerShdw blurRad="114300" dist="114300" dir="2700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FC2FFB16-4699-B24F-72C4-101D5D275754}"/>
                  </a:ext>
                </a:extLst>
              </p:cNvPr>
              <p:cNvGrpSpPr/>
              <p:nvPr/>
            </p:nvGrpSpPr>
            <p:grpSpPr>
              <a:xfrm>
                <a:off x="2101081" y="3421371"/>
                <a:ext cx="1063394" cy="1011676"/>
                <a:chOff x="10085410" y="3689660"/>
                <a:chExt cx="779859" cy="779859"/>
              </a:xfrm>
            </p:grpSpPr>
            <p:sp>
              <p:nvSpPr>
                <p:cNvPr id="21" name="Oval 20">
                  <a:extLst>
                    <a:ext uri="{FF2B5EF4-FFF2-40B4-BE49-F238E27FC236}">
                      <a16:creationId xmlns:a16="http://schemas.microsoft.com/office/drawing/2014/main" id="{8811B2F8-5BD5-5E55-4C79-D0676E06720D}"/>
                    </a:ext>
                  </a:extLst>
                </p:cNvPr>
                <p:cNvSpPr/>
                <p:nvPr/>
              </p:nvSpPr>
              <p:spPr>
                <a:xfrm>
                  <a:off x="10085410" y="3689660"/>
                  <a:ext cx="779859" cy="779859"/>
                </a:xfrm>
                <a:prstGeom prst="ellipse">
                  <a:avLst/>
                </a:pr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2" name="Oval 5">
                  <a:extLst>
                    <a:ext uri="{FF2B5EF4-FFF2-40B4-BE49-F238E27FC236}">
                      <a16:creationId xmlns:a16="http://schemas.microsoft.com/office/drawing/2014/main" id="{00E94FAF-9718-D041-9DBD-3ED5A8F58881}"/>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a:t>2</a:t>
                  </a:r>
                  <a:endParaRPr lang="en-US" sz="3600" kern="1200"/>
                </a:p>
              </p:txBody>
            </p:sp>
          </p:grpSp>
        </p:grpSp>
        <p:pic>
          <p:nvPicPr>
            <p:cNvPr id="17" name="Picture 1">
              <a:extLst>
                <a:ext uri="{FF2B5EF4-FFF2-40B4-BE49-F238E27FC236}">
                  <a16:creationId xmlns:a16="http://schemas.microsoft.com/office/drawing/2014/main" id="{9A37E22F-F4EB-C3CC-E50A-3E109A03F087}"/>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l="-7612" t="-59422" r="-17931" b="-15064"/>
            <a:stretch>
              <a:fillRect/>
            </a:stretch>
          </p:blipFill>
          <p:spPr>
            <a:xfrm>
              <a:off x="2481277" y="3383341"/>
              <a:ext cx="1081541" cy="1085669"/>
            </a:xfrm>
            <a:prstGeom prst="rect">
              <a:avLst/>
            </a:prstGeom>
          </p:spPr>
        </p:pic>
      </p:grpSp>
    </p:spTree>
    <p:extLst>
      <p:ext uri="{BB962C8B-B14F-4D97-AF65-F5344CB8AC3E}">
        <p14:creationId xmlns:p14="http://schemas.microsoft.com/office/powerpoint/2010/main" val="34762074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06A94C9-05AF-3091-8A1B-4DD7D1963A05}"/>
              </a:ext>
            </a:extLst>
          </p:cNvPr>
          <p:cNvSpPr>
            <a:spLocks noGrp="1"/>
          </p:cNvSpPr>
          <p:nvPr>
            <p:ph type="title"/>
          </p:nvPr>
        </p:nvSpPr>
        <p:spPr>
          <a:xfrm>
            <a:off x="1783080" y="223341"/>
            <a:ext cx="15087600" cy="2176136"/>
          </a:xfrm>
        </p:spPr>
        <p:txBody>
          <a:bodyPr/>
          <a:lstStyle/>
          <a:p>
            <a:r>
              <a:rPr lang="fr" dirty="0"/>
              <a:t>Exemples de fenêtres</a:t>
            </a:r>
          </a:p>
        </p:txBody>
      </p:sp>
      <p:sp>
        <p:nvSpPr>
          <p:cNvPr id="10" name="Content Placeholder 9">
            <a:extLst>
              <a:ext uri="{FF2B5EF4-FFF2-40B4-BE49-F238E27FC236}">
                <a16:creationId xmlns:a16="http://schemas.microsoft.com/office/drawing/2014/main" id="{22775B3D-C010-2AB6-3E26-A67F5D676680}"/>
              </a:ext>
            </a:extLst>
          </p:cNvPr>
          <p:cNvSpPr>
            <a:spLocks noGrp="1"/>
          </p:cNvSpPr>
          <p:nvPr>
            <p:ph sz="half" idx="1"/>
          </p:nvPr>
        </p:nvSpPr>
        <p:spPr>
          <a:xfrm>
            <a:off x="946261" y="2894261"/>
            <a:ext cx="7802883" cy="6035040"/>
          </a:xfrm>
        </p:spPr>
        <p:txBody>
          <a:bodyPr>
            <a:normAutofit lnSpcReduction="10000"/>
          </a:bodyPr>
          <a:lstStyle/>
          <a:p>
            <a:pPr>
              <a:lnSpc>
                <a:spcPct val="110000"/>
              </a:lnSpc>
              <a:spcBef>
                <a:spcPts val="0"/>
              </a:spcBef>
              <a:spcAft>
                <a:spcPts val="600"/>
              </a:spcAft>
              <a:buNone/>
            </a:pPr>
            <a:r>
              <a:rPr lang="fr" sz="4000" b="1" dirty="0"/>
              <a:t>Niveau national</a:t>
            </a:r>
          </a:p>
          <a:p>
            <a:pPr marL="449263" indent="-430213">
              <a:lnSpc>
                <a:spcPct val="110000"/>
              </a:lnSpc>
              <a:spcBef>
                <a:spcPts val="0"/>
              </a:spcBef>
              <a:spcAft>
                <a:spcPts val="600"/>
              </a:spcAft>
              <a:buFont typeface="Arial" panose="020B0604020202020204" pitchFamily="34" charset="0"/>
              <a:buChar char="•"/>
            </a:pPr>
            <a:r>
              <a:rPr lang="fr" dirty="0">
                <a:latin typeface="+mj-lt"/>
              </a:rPr>
              <a:t>Révision et finalisation du NBSAP</a:t>
            </a:r>
          </a:p>
          <a:p>
            <a:pPr marL="449263" indent="-430213">
              <a:lnSpc>
                <a:spcPct val="110000"/>
              </a:lnSpc>
              <a:spcBef>
                <a:spcPts val="0"/>
              </a:spcBef>
              <a:spcAft>
                <a:spcPts val="600"/>
              </a:spcAft>
              <a:buFont typeface="Arial" panose="020B0604020202020204" pitchFamily="34" charset="0"/>
              <a:buChar char="•"/>
            </a:pPr>
            <a:r>
              <a:rPr lang="fr" dirty="0">
                <a:latin typeface="+mj-lt"/>
              </a:rPr>
              <a:t>Élaboration de plans de mise en œuvre</a:t>
            </a:r>
          </a:p>
          <a:p>
            <a:pPr marL="449263" indent="-430213">
              <a:lnSpc>
                <a:spcPct val="110000"/>
              </a:lnSpc>
              <a:spcBef>
                <a:spcPts val="0"/>
              </a:spcBef>
              <a:spcAft>
                <a:spcPts val="600"/>
              </a:spcAft>
              <a:buFont typeface="Arial" panose="020B0604020202020204" pitchFamily="34" charset="0"/>
              <a:buChar char="•"/>
            </a:pPr>
            <a:r>
              <a:rPr lang="fr" dirty="0">
                <a:latin typeface="+mj-lt"/>
              </a:rPr>
              <a:t>processus de consultations et de validation nationaux</a:t>
            </a:r>
          </a:p>
          <a:p>
            <a:pPr marL="449263" indent="-430213">
              <a:lnSpc>
                <a:spcPct val="110000"/>
              </a:lnSpc>
              <a:spcBef>
                <a:spcPts val="0"/>
              </a:spcBef>
              <a:spcAft>
                <a:spcPts val="600"/>
              </a:spcAft>
              <a:buFont typeface="Arial" panose="020B0604020202020204" pitchFamily="34" charset="0"/>
              <a:buChar char="•"/>
            </a:pPr>
            <a:r>
              <a:rPr lang="fr" dirty="0">
                <a:latin typeface="+mj-lt"/>
              </a:rPr>
              <a:t>Processus d’élaboration de politiques en matière d’égalité des sexes (par exemple, stratégies d’égalité des sexes, coordination interministérielle)</a:t>
            </a:r>
          </a:p>
          <a:p>
            <a:pPr marL="449263" indent="-430213" fontAlgn="base">
              <a:lnSpc>
                <a:spcPct val="110000"/>
              </a:lnSpc>
              <a:spcBef>
                <a:spcPts val="0"/>
              </a:spcBef>
              <a:spcAft>
                <a:spcPts val="600"/>
              </a:spcAft>
              <a:buFont typeface="Arial" panose="020B0604020202020204" pitchFamily="34" charset="0"/>
              <a:buChar char="•"/>
            </a:pPr>
            <a:r>
              <a:rPr lang="fr" altLang="en-US" dirty="0" err="1">
                <a:latin typeface="+mj-lt"/>
              </a:rPr>
              <a:t>programmes </a:t>
            </a:r>
            <a:endParaRPr lang="en-US" altLang="en-US" dirty="0">
              <a:latin typeface="+mj-lt"/>
            </a:endParaRPr>
          </a:p>
          <a:p>
            <a:pPr marL="449263" indent="-430213" fontAlgn="base">
              <a:lnSpc>
                <a:spcPct val="110000"/>
              </a:lnSpc>
              <a:spcBef>
                <a:spcPts val="0"/>
              </a:spcBef>
              <a:spcAft>
                <a:spcPts val="600"/>
              </a:spcAft>
              <a:buFont typeface="Arial" panose="020B0604020202020204" pitchFamily="34" charset="0"/>
              <a:buChar char="•"/>
            </a:pPr>
            <a:r>
              <a:rPr lang="fr" altLang="en-US" dirty="0">
                <a:latin typeface="+mj-lt"/>
              </a:rPr>
              <a:t>cycles de planification budgétaire</a:t>
            </a:r>
          </a:p>
          <a:p>
            <a:pPr marL="449263" indent="-430213" fontAlgn="base">
              <a:lnSpc>
                <a:spcPct val="110000"/>
              </a:lnSpc>
              <a:spcBef>
                <a:spcPts val="0"/>
              </a:spcBef>
              <a:spcAft>
                <a:spcPts val="600"/>
              </a:spcAft>
              <a:buFont typeface="Arial" panose="020B0604020202020204" pitchFamily="34" charset="0"/>
              <a:buChar char="•"/>
            </a:pPr>
            <a:r>
              <a:rPr lang="fr" altLang="en-US" dirty="0" err="1">
                <a:latin typeface="+mj-lt"/>
              </a:rPr>
              <a:t>les programmes </a:t>
            </a:r>
            <a:r>
              <a:rPr lang="fr" altLang="en-US" dirty="0">
                <a:latin typeface="+mj-lt"/>
              </a:rPr>
              <a:t>bilatéraux )</a:t>
            </a:r>
          </a:p>
          <a:p>
            <a:pPr>
              <a:lnSpc>
                <a:spcPct val="110000"/>
              </a:lnSpc>
              <a:spcBef>
                <a:spcPts val="0"/>
              </a:spcBef>
              <a:spcAft>
                <a:spcPts val="600"/>
              </a:spcAft>
              <a:buFont typeface="Arial" panose="020B0604020202020204" pitchFamily="34" charset="0"/>
              <a:buChar char="•"/>
            </a:pPr>
            <a:endParaRPr lang="en-ZA" dirty="0">
              <a:latin typeface="Helvetica Neue Roman" panose="02000503000000020004" pitchFamily="2" charset="0"/>
            </a:endParaRPr>
          </a:p>
          <a:p>
            <a:pPr>
              <a:lnSpc>
                <a:spcPct val="110000"/>
              </a:lnSpc>
              <a:spcBef>
                <a:spcPts val="0"/>
              </a:spcBef>
              <a:spcAft>
                <a:spcPts val="600"/>
              </a:spcAft>
              <a:buFont typeface="Arial" panose="020B0604020202020204" pitchFamily="34" charset="0"/>
              <a:buChar char="•"/>
            </a:pPr>
            <a:endParaRPr lang="en-ZA" dirty="0">
              <a:latin typeface="Helvetica Neue Roman" panose="02000503000000020004" pitchFamily="2" charset="0"/>
            </a:endParaRPr>
          </a:p>
          <a:p>
            <a:pPr>
              <a:lnSpc>
                <a:spcPct val="110000"/>
              </a:lnSpc>
              <a:spcBef>
                <a:spcPts val="0"/>
              </a:spcBef>
              <a:spcAft>
                <a:spcPts val="600"/>
              </a:spcAft>
            </a:pPr>
            <a:endParaRPr lang="en-US" dirty="0"/>
          </a:p>
        </p:txBody>
      </p:sp>
      <p:sp>
        <p:nvSpPr>
          <p:cNvPr id="11" name="Content Placeholder 10">
            <a:extLst>
              <a:ext uri="{FF2B5EF4-FFF2-40B4-BE49-F238E27FC236}">
                <a16:creationId xmlns:a16="http://schemas.microsoft.com/office/drawing/2014/main" id="{3C46BCE3-1382-DC45-1703-E537B7780874}"/>
              </a:ext>
            </a:extLst>
          </p:cNvPr>
          <p:cNvSpPr>
            <a:spLocks noGrp="1"/>
          </p:cNvSpPr>
          <p:nvPr>
            <p:ph sz="half" idx="2"/>
          </p:nvPr>
        </p:nvSpPr>
        <p:spPr>
          <a:xfrm>
            <a:off x="9326880" y="2894261"/>
            <a:ext cx="7406640" cy="6035040"/>
          </a:xfrm>
        </p:spPr>
        <p:txBody>
          <a:bodyPr>
            <a:normAutofit lnSpcReduction="10000"/>
          </a:bodyPr>
          <a:lstStyle/>
          <a:p>
            <a:pPr>
              <a:buNone/>
            </a:pPr>
            <a:r>
              <a:rPr lang="fr" sz="3200" b="1" dirty="0">
                <a:latin typeface="Helvetica Neue" panose="02000503000000020004" pitchFamily="2" charset="0"/>
              </a:rPr>
              <a:t>Niveau mondial</a:t>
            </a:r>
            <a:endParaRPr lang="en-ZA" sz="3200" dirty="0">
              <a:latin typeface="Helvetica Neue Roman" panose="02000503000000020004" pitchFamily="2" charset="0"/>
            </a:endParaRPr>
          </a:p>
          <a:p>
            <a:pPr>
              <a:buFont typeface="Arial" panose="020B0604020202020204" pitchFamily="34" charset="0"/>
              <a:buChar char="•"/>
            </a:pPr>
            <a:r>
              <a:rPr lang="fr" dirty="0">
                <a:latin typeface="+mj-lt"/>
              </a:rPr>
              <a:t>Processus de la CDB (par exemple, suivi du plan d'action sur l'égalité des sexes)</a:t>
            </a:r>
          </a:p>
          <a:p>
            <a:pPr>
              <a:buFont typeface="Arial" panose="020B0604020202020204" pitchFamily="34" charset="0"/>
              <a:buChar char="•"/>
            </a:pPr>
            <a:r>
              <a:rPr lang="fr" dirty="0">
                <a:latin typeface="+mj-lt"/>
              </a:rPr>
              <a:t>COP17 et dialogues connexes</a:t>
            </a:r>
          </a:p>
          <a:p>
            <a:pPr>
              <a:buNone/>
            </a:pPr>
            <a:r>
              <a:rPr lang="fr" sz="3200" b="1" dirty="0">
                <a:latin typeface="Helvetica Neue" panose="02000503000000020004" pitchFamily="2" charset="0"/>
              </a:rPr>
              <a:t>Niveau du projet</a:t>
            </a:r>
            <a:endParaRPr lang="en-ZA" sz="3200" dirty="0">
              <a:latin typeface="Helvetica Neue Roman" panose="02000503000000020004" pitchFamily="2" charset="0"/>
            </a:endParaRPr>
          </a:p>
          <a:p>
            <a:pPr>
              <a:buFont typeface="Arial" panose="020B0604020202020204" pitchFamily="34" charset="0"/>
              <a:buChar char="•"/>
            </a:pPr>
            <a:r>
              <a:rPr lang="fr" dirty="0">
                <a:latin typeface="+mj-lt"/>
              </a:rPr>
              <a:t>Atelier final et phase de diffusion</a:t>
            </a:r>
          </a:p>
          <a:p>
            <a:pPr>
              <a:buFont typeface="Arial" panose="020B0604020202020204" pitchFamily="34" charset="0"/>
              <a:buChar char="•"/>
            </a:pPr>
            <a:r>
              <a:rPr lang="fr" dirty="0">
                <a:latin typeface="+mj-lt"/>
              </a:rPr>
              <a:t>Échanges BRIDGE et apprentissage entre pairs</a:t>
            </a:r>
          </a:p>
          <a:p>
            <a:pPr>
              <a:buFont typeface="Arial" panose="020B0604020202020204" pitchFamily="34" charset="0"/>
              <a:buChar char="•"/>
            </a:pPr>
            <a:r>
              <a:rPr lang="fr" dirty="0">
                <a:latin typeface="+mj-lt"/>
              </a:rPr>
              <a:t>opportunités de visibilité offertes par le partenariat NBSAP Accelerator</a:t>
            </a:r>
          </a:p>
          <a:p>
            <a:pPr>
              <a:buFont typeface="Arial" panose="020B0604020202020204" pitchFamily="34" charset="0"/>
              <a:buChar char="•"/>
            </a:pPr>
            <a:endParaRPr lang="en-ZA" sz="3200" dirty="0">
              <a:latin typeface="Helvetica Neue Roman" panose="02000503000000020004" pitchFamily="2" charset="0"/>
            </a:endParaRPr>
          </a:p>
          <a:p>
            <a:endParaRPr lang="en-US" dirty="0"/>
          </a:p>
        </p:txBody>
      </p:sp>
      <p:sp>
        <p:nvSpPr>
          <p:cNvPr id="13" name="Freeform 3">
            <a:extLst>
              <a:ext uri="{FF2B5EF4-FFF2-40B4-BE49-F238E27FC236}">
                <a16:creationId xmlns:a16="http://schemas.microsoft.com/office/drawing/2014/main" id="{AC78E436-0FED-015F-032C-7D983BF9E52A}"/>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74481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CAB9C-4BCC-8D69-CD94-526704412486}"/>
              </a:ext>
            </a:extLst>
          </p:cNvPr>
          <p:cNvSpPr>
            <a:spLocks noGrp="1"/>
          </p:cNvSpPr>
          <p:nvPr>
            <p:ph type="title"/>
          </p:nvPr>
        </p:nvSpPr>
        <p:spPr>
          <a:xfrm>
            <a:off x="1645920" y="429906"/>
            <a:ext cx="13233862" cy="2176136"/>
          </a:xfrm>
        </p:spPr>
        <p:txBody>
          <a:bodyPr/>
          <a:lstStyle/>
          <a:p>
            <a:r>
              <a:rPr lang="fr" dirty="0"/>
              <a:t>Objectifs</a:t>
            </a:r>
            <a:endParaRPr lang="en-CH"/>
          </a:p>
        </p:txBody>
      </p:sp>
      <p:sp>
        <p:nvSpPr>
          <p:cNvPr id="16" name="Text Placeholder 15">
            <a:extLst>
              <a:ext uri="{FF2B5EF4-FFF2-40B4-BE49-F238E27FC236}">
                <a16:creationId xmlns:a16="http://schemas.microsoft.com/office/drawing/2014/main" id="{C5CB444F-C642-C0A3-C7C3-D685B756AEAF}"/>
              </a:ext>
            </a:extLst>
          </p:cNvPr>
          <p:cNvSpPr>
            <a:spLocks noGrp="1"/>
          </p:cNvSpPr>
          <p:nvPr>
            <p:ph type="body" idx="2"/>
          </p:nvPr>
        </p:nvSpPr>
        <p:spPr>
          <a:xfrm>
            <a:off x="1645920" y="3057954"/>
            <a:ext cx="6583680" cy="6437743"/>
          </a:xfrm>
        </p:spPr>
        <p:txBody>
          <a:bodyPr vert="horz" lIns="0" tIns="68580" rIns="0" bIns="68580" rtlCol="0" anchor="t">
            <a:noAutofit/>
          </a:bodyPr>
          <a:lstStyle/>
          <a:p>
            <a:pPr marL="301767" lvl="1" indent="0" fontAlgn="base">
              <a:spcBef>
                <a:spcPts val="0"/>
              </a:spcBef>
              <a:spcAft>
                <a:spcPts val="1800"/>
              </a:spcAft>
              <a:buNone/>
            </a:pPr>
            <a:r>
              <a:rPr lang="fr" altLang="en-US" sz="3200" dirty="0"/>
              <a:t>Précisons ce que nous entendons par </a:t>
            </a:r>
            <a:r>
              <a:rPr lang="fr" altLang="en-US" sz="3200" b="1" dirty="0">
                <a:solidFill>
                  <a:schemeClr val="accent6"/>
                </a:solidFill>
              </a:rPr>
              <a:t>produits de connaissances </a:t>
            </a:r>
            <a:r>
              <a:rPr lang="fr" altLang="en-US" sz="3200" dirty="0"/>
              <a:t>dans le cadre de ce projet.</a:t>
            </a:r>
          </a:p>
          <a:p>
            <a:pPr marL="301767" lvl="1" indent="0" fontAlgn="base">
              <a:spcBef>
                <a:spcPts val="0"/>
              </a:spcBef>
              <a:spcAft>
                <a:spcPts val="1800"/>
              </a:spcAft>
              <a:buNone/>
            </a:pPr>
            <a:r>
              <a:rPr lang="fr" altLang="en-US" sz="3200" dirty="0"/>
              <a:t>Comprendre </a:t>
            </a:r>
            <a:r>
              <a:rPr lang="fr" altLang="en-US" sz="3200" b="1" dirty="0">
                <a:solidFill>
                  <a:schemeClr val="accent2"/>
                </a:solidFill>
              </a:rPr>
              <a:t>les différents types de connaissances </a:t>
            </a:r>
            <a:r>
              <a:rPr lang="fr" altLang="en-US" sz="3200" dirty="0"/>
              <a:t>et à qui appartiennent ces connaissances visibles.</a:t>
            </a:r>
          </a:p>
          <a:p>
            <a:pPr marL="301767" lvl="1" indent="0" fontAlgn="base">
              <a:spcBef>
                <a:spcPts val="0"/>
              </a:spcBef>
              <a:spcAft>
                <a:spcPts val="1800"/>
              </a:spcAft>
              <a:buNone/>
            </a:pPr>
            <a:r>
              <a:rPr lang="fr" altLang="en-US" sz="3200" dirty="0"/>
              <a:t>Présentez un processus pratique étape par étape pour </a:t>
            </a:r>
            <a:r>
              <a:rPr lang="fr" altLang="en-US" sz="3200" b="1" dirty="0">
                <a:solidFill>
                  <a:schemeClr val="accent6"/>
                </a:solidFill>
              </a:rPr>
              <a:t>décider des produits de connaissances stratégiques</a:t>
            </a:r>
          </a:p>
          <a:p>
            <a:pPr marL="301767" lvl="1" indent="0" fontAlgn="base">
              <a:spcBef>
                <a:spcPts val="0"/>
              </a:spcBef>
              <a:spcAft>
                <a:spcPts val="1800"/>
              </a:spcAft>
              <a:buNone/>
            </a:pPr>
            <a:r>
              <a:rPr lang="fr" sz="3200" dirty="0"/>
              <a:t>Partager </a:t>
            </a:r>
            <a:r>
              <a:rPr lang="fr" sz="3200" b="1" dirty="0">
                <a:solidFill>
                  <a:schemeClr val="accent2"/>
                </a:solidFill>
              </a:rPr>
              <a:t>des conseils en matière de communication stratégique et de mobilisation des connaissances </a:t>
            </a:r>
            <a:r>
              <a:rPr lang="fr" sz="3200" dirty="0"/>
              <a:t>qui peuvent être adaptés aux différents contextes nationaux.</a:t>
            </a:r>
            <a:endParaRPr lang="en-US" sz="3600" dirty="0"/>
          </a:p>
          <a:p>
            <a:pPr>
              <a:lnSpc>
                <a:spcPct val="120000"/>
              </a:lnSpc>
              <a:spcBef>
                <a:spcPts val="0"/>
              </a:spcBef>
              <a:spcAft>
                <a:spcPts val="1800"/>
              </a:spcAft>
              <a:buFont typeface="Arial" panose="020B0604020202020204" pitchFamily="34" charset="0"/>
              <a:buChar char="•"/>
            </a:pPr>
            <a:endParaRPr lang="en-US" sz="3600" dirty="0"/>
          </a:p>
        </p:txBody>
      </p:sp>
      <p:sp>
        <p:nvSpPr>
          <p:cNvPr id="4" name="Freeform 3">
            <a:extLst>
              <a:ext uri="{FF2B5EF4-FFF2-40B4-BE49-F238E27FC236}">
                <a16:creationId xmlns:a16="http://schemas.microsoft.com/office/drawing/2014/main" id="{3170B7ED-6E18-5923-BFA6-8E1B9F3D14BF}"/>
              </a:ext>
            </a:extLst>
          </p:cNvPr>
          <p:cNvSpPr/>
          <p:nvPr/>
        </p:nvSpPr>
        <p:spPr>
          <a:xfrm>
            <a:off x="15037285" y="386534"/>
            <a:ext cx="2393477" cy="15338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
        <p:nvSpPr>
          <p:cNvPr id="3" name="Text Placeholder 15">
            <a:extLst>
              <a:ext uri="{FF2B5EF4-FFF2-40B4-BE49-F238E27FC236}">
                <a16:creationId xmlns:a16="http://schemas.microsoft.com/office/drawing/2014/main" id="{92176FBA-F4B3-61FC-29BF-169C54E04F11}"/>
              </a:ext>
            </a:extLst>
          </p:cNvPr>
          <p:cNvSpPr txBox="1">
            <a:spLocks/>
          </p:cNvSpPr>
          <p:nvPr/>
        </p:nvSpPr>
        <p:spPr>
          <a:xfrm>
            <a:off x="9696616" y="3057954"/>
            <a:ext cx="6583680" cy="6437743"/>
          </a:xfrm>
          <a:prstGeom prst="rect">
            <a:avLst/>
          </a:prstGeom>
        </p:spPr>
        <p:txBody>
          <a:bodyPr vert="horz" lIns="0" tIns="68580" rIns="0" bIns="68580" rtlCol="0" anchor="t">
            <a:noAutofit/>
          </a:bodyPr>
          <a:lst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a:lstStyle>
          <a:p>
            <a:pPr marL="301767" lvl="1" indent="0" fontAlgn="base">
              <a:spcBef>
                <a:spcPts val="0"/>
              </a:spcBef>
              <a:spcAft>
                <a:spcPts val="1800"/>
              </a:spcAft>
              <a:buNone/>
            </a:pPr>
            <a:r>
              <a:rPr lang="fr" altLang="en-US" sz="3200" b="1" dirty="0">
                <a:solidFill>
                  <a:schemeClr val="accent2"/>
                </a:solidFill>
              </a:rPr>
              <a:t>Échanges entre pairs de pays </a:t>
            </a:r>
            <a:r>
              <a:rPr lang="fr" altLang="en-US" sz="3200" dirty="0"/>
              <a:t>sur le type de produits de connaissances destinés à soutenir les objectifs nationaux</a:t>
            </a:r>
          </a:p>
          <a:p>
            <a:pPr marL="301767" lvl="1" indent="0" fontAlgn="base">
              <a:spcBef>
                <a:spcPts val="0"/>
              </a:spcBef>
              <a:spcAft>
                <a:spcPts val="1800"/>
              </a:spcAft>
              <a:buNone/>
            </a:pPr>
            <a:r>
              <a:rPr lang="fr" altLang="en-US" sz="3200" dirty="0"/>
              <a:t>Explorez des idées de </a:t>
            </a:r>
            <a:r>
              <a:rPr lang="fr" altLang="en-US" sz="3200" b="1" dirty="0">
                <a:solidFill>
                  <a:schemeClr val="accent6"/>
                </a:solidFill>
              </a:rPr>
              <a:t>produits mondiaux destinés à mettre en valeur les expériences et les points de vue des pays, </a:t>
            </a:r>
            <a:r>
              <a:rPr lang="fr" altLang="en-US" sz="3200" dirty="0"/>
              <a:t>à partager à l'échelle régionale et mondiale.</a:t>
            </a:r>
          </a:p>
          <a:p>
            <a:pPr marL="301767" lvl="1" indent="0" fontAlgn="base">
              <a:spcBef>
                <a:spcPts val="0"/>
              </a:spcBef>
              <a:spcAft>
                <a:spcPts val="1800"/>
              </a:spcAft>
              <a:buNone/>
            </a:pPr>
            <a:r>
              <a:rPr lang="fr" altLang="en-US" sz="3200" dirty="0"/>
              <a:t>Discuter </a:t>
            </a:r>
            <a:r>
              <a:rPr lang="fr" altLang="en-US" sz="3200" b="1" dirty="0">
                <a:solidFill>
                  <a:schemeClr val="accent2"/>
                </a:solidFill>
              </a:rPr>
              <a:t>du soutien, des échéanciers et des prochaines étapes</a:t>
            </a:r>
            <a:endParaRPr lang="en-US" sz="3200" b="1" dirty="0">
              <a:solidFill>
                <a:schemeClr val="accent2"/>
              </a:solidFill>
            </a:endParaRPr>
          </a:p>
        </p:txBody>
      </p:sp>
      <p:grpSp>
        <p:nvGrpSpPr>
          <p:cNvPr id="10" name="Group 9">
            <a:extLst>
              <a:ext uri="{FF2B5EF4-FFF2-40B4-BE49-F238E27FC236}">
                <a16:creationId xmlns:a16="http://schemas.microsoft.com/office/drawing/2014/main" id="{63606D6C-2E72-BE23-25F1-FE65BDE5A180}"/>
              </a:ext>
            </a:extLst>
          </p:cNvPr>
          <p:cNvGrpSpPr/>
          <p:nvPr/>
        </p:nvGrpSpPr>
        <p:grpSpPr>
          <a:xfrm>
            <a:off x="896262" y="3139457"/>
            <a:ext cx="749658" cy="805474"/>
            <a:chOff x="896262" y="2931639"/>
            <a:chExt cx="749658" cy="805474"/>
          </a:xfrm>
        </p:grpSpPr>
        <p:grpSp>
          <p:nvGrpSpPr>
            <p:cNvPr id="5" name="Group 4">
              <a:extLst>
                <a:ext uri="{FF2B5EF4-FFF2-40B4-BE49-F238E27FC236}">
                  <a16:creationId xmlns:a16="http://schemas.microsoft.com/office/drawing/2014/main" id="{02E3C4B5-E5E4-D4A6-86E0-0CB51F06F42D}"/>
                </a:ext>
              </a:extLst>
            </p:cNvPr>
            <p:cNvGrpSpPr/>
            <p:nvPr/>
          </p:nvGrpSpPr>
          <p:grpSpPr>
            <a:xfrm>
              <a:off x="896262" y="3070802"/>
              <a:ext cx="527148" cy="527148"/>
              <a:chOff x="2805673" y="4261559"/>
              <a:chExt cx="579863" cy="579863"/>
            </a:xfrm>
          </p:grpSpPr>
          <p:sp>
            <p:nvSpPr>
              <p:cNvPr id="6" name="Oval 5">
                <a:extLst>
                  <a:ext uri="{FF2B5EF4-FFF2-40B4-BE49-F238E27FC236}">
                    <a16:creationId xmlns:a16="http://schemas.microsoft.com/office/drawing/2014/main" id="{1A110D56-E7A6-98CB-4149-D568F0F74B24}"/>
                  </a:ext>
                </a:extLst>
              </p:cNvPr>
              <p:cNvSpPr/>
              <p:nvPr/>
            </p:nvSpPr>
            <p:spPr>
              <a:xfrm>
                <a:off x="2805673" y="4261559"/>
                <a:ext cx="579863" cy="57986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62CBEED8-8E8A-E26C-2D22-6B6CA6271333}"/>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13398" y="4369284"/>
                <a:ext cx="364412" cy="364412"/>
              </a:xfrm>
              <a:prstGeom prst="rect">
                <a:avLst/>
              </a:prstGeom>
            </p:spPr>
          </p:pic>
        </p:grpSp>
        <p:cxnSp>
          <p:nvCxnSpPr>
            <p:cNvPr id="8" name="Straight Connector 7">
              <a:extLst>
                <a:ext uri="{FF2B5EF4-FFF2-40B4-BE49-F238E27FC236}">
                  <a16:creationId xmlns:a16="http://schemas.microsoft.com/office/drawing/2014/main" id="{9061D8C8-435D-3E77-74B6-2BFB0DF39D58}"/>
                </a:ext>
              </a:extLst>
            </p:cNvPr>
            <p:cNvCxnSpPr>
              <a:cxnSpLocks/>
            </p:cNvCxnSpPr>
            <p:nvPr/>
          </p:nvCxnSpPr>
          <p:spPr>
            <a:xfrm>
              <a:off x="1645920" y="2931639"/>
              <a:ext cx="0" cy="805474"/>
            </a:xfrm>
            <a:prstGeom prst="line">
              <a:avLst/>
            </a:prstGeom>
            <a:ln w="57150" cap="rnd"/>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915E9324-885B-A851-9252-2C771C6C329E}"/>
              </a:ext>
            </a:extLst>
          </p:cNvPr>
          <p:cNvGrpSpPr/>
          <p:nvPr/>
        </p:nvGrpSpPr>
        <p:grpSpPr>
          <a:xfrm>
            <a:off x="896262" y="5945003"/>
            <a:ext cx="749658" cy="805474"/>
            <a:chOff x="896262" y="2931639"/>
            <a:chExt cx="749658" cy="805474"/>
          </a:xfrm>
        </p:grpSpPr>
        <p:grpSp>
          <p:nvGrpSpPr>
            <p:cNvPr id="12" name="Group 11">
              <a:extLst>
                <a:ext uri="{FF2B5EF4-FFF2-40B4-BE49-F238E27FC236}">
                  <a16:creationId xmlns:a16="http://schemas.microsoft.com/office/drawing/2014/main" id="{68A40EE6-F0E1-295D-6967-F6CDD7D3F941}"/>
                </a:ext>
              </a:extLst>
            </p:cNvPr>
            <p:cNvGrpSpPr/>
            <p:nvPr/>
          </p:nvGrpSpPr>
          <p:grpSpPr>
            <a:xfrm>
              <a:off x="896262" y="3070802"/>
              <a:ext cx="527148" cy="527148"/>
              <a:chOff x="2805673" y="4261559"/>
              <a:chExt cx="579863" cy="579863"/>
            </a:xfrm>
          </p:grpSpPr>
          <p:sp>
            <p:nvSpPr>
              <p:cNvPr id="14" name="Oval 13">
                <a:extLst>
                  <a:ext uri="{FF2B5EF4-FFF2-40B4-BE49-F238E27FC236}">
                    <a16:creationId xmlns:a16="http://schemas.microsoft.com/office/drawing/2014/main" id="{F660165E-E831-BEA6-969D-09EF2B9EAABD}"/>
                  </a:ext>
                </a:extLst>
              </p:cNvPr>
              <p:cNvSpPr/>
              <p:nvPr/>
            </p:nvSpPr>
            <p:spPr>
              <a:xfrm>
                <a:off x="2805673" y="4261559"/>
                <a:ext cx="579863" cy="57986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a:extLst>
                  <a:ext uri="{FF2B5EF4-FFF2-40B4-BE49-F238E27FC236}">
                    <a16:creationId xmlns:a16="http://schemas.microsoft.com/office/drawing/2014/main" id="{BF68AB0A-8C92-495F-7030-5B424266D89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13398" y="4369284"/>
                <a:ext cx="364412" cy="364412"/>
              </a:xfrm>
              <a:prstGeom prst="rect">
                <a:avLst/>
              </a:prstGeom>
            </p:spPr>
          </p:pic>
        </p:grpSp>
        <p:cxnSp>
          <p:nvCxnSpPr>
            <p:cNvPr id="13" name="Straight Connector 12">
              <a:extLst>
                <a:ext uri="{FF2B5EF4-FFF2-40B4-BE49-F238E27FC236}">
                  <a16:creationId xmlns:a16="http://schemas.microsoft.com/office/drawing/2014/main" id="{412896E3-6573-E3F6-8595-A1FE9B50BDB4}"/>
                </a:ext>
              </a:extLst>
            </p:cNvPr>
            <p:cNvCxnSpPr>
              <a:cxnSpLocks/>
            </p:cNvCxnSpPr>
            <p:nvPr/>
          </p:nvCxnSpPr>
          <p:spPr>
            <a:xfrm>
              <a:off x="1645920" y="2931639"/>
              <a:ext cx="0" cy="805474"/>
            </a:xfrm>
            <a:prstGeom prst="line">
              <a:avLst/>
            </a:prstGeom>
            <a:ln w="57150" cap="rnd"/>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17CC6817-4E25-EE17-FE83-88185F42AB64}"/>
              </a:ext>
            </a:extLst>
          </p:cNvPr>
          <p:cNvGrpSpPr/>
          <p:nvPr/>
        </p:nvGrpSpPr>
        <p:grpSpPr>
          <a:xfrm>
            <a:off x="9001171" y="4828794"/>
            <a:ext cx="749658" cy="1426945"/>
            <a:chOff x="896262" y="2620904"/>
            <a:chExt cx="749658" cy="1426945"/>
          </a:xfrm>
        </p:grpSpPr>
        <p:grpSp>
          <p:nvGrpSpPr>
            <p:cNvPr id="18" name="Group 17">
              <a:extLst>
                <a:ext uri="{FF2B5EF4-FFF2-40B4-BE49-F238E27FC236}">
                  <a16:creationId xmlns:a16="http://schemas.microsoft.com/office/drawing/2014/main" id="{61075D3B-412F-A133-E648-79AB44C1DB63}"/>
                </a:ext>
              </a:extLst>
            </p:cNvPr>
            <p:cNvGrpSpPr/>
            <p:nvPr/>
          </p:nvGrpSpPr>
          <p:grpSpPr>
            <a:xfrm>
              <a:off x="896262" y="3070802"/>
              <a:ext cx="527148" cy="527148"/>
              <a:chOff x="2805673" y="4261559"/>
              <a:chExt cx="579863" cy="579863"/>
            </a:xfrm>
          </p:grpSpPr>
          <p:sp>
            <p:nvSpPr>
              <p:cNvPr id="20" name="Oval 19">
                <a:extLst>
                  <a:ext uri="{FF2B5EF4-FFF2-40B4-BE49-F238E27FC236}">
                    <a16:creationId xmlns:a16="http://schemas.microsoft.com/office/drawing/2014/main" id="{DEA96377-20E6-5941-3F7B-8929D9C5C033}"/>
                  </a:ext>
                </a:extLst>
              </p:cNvPr>
              <p:cNvSpPr/>
              <p:nvPr/>
            </p:nvSpPr>
            <p:spPr>
              <a:xfrm>
                <a:off x="2805673" y="4261559"/>
                <a:ext cx="579863" cy="57986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Graphic 20">
                <a:extLst>
                  <a:ext uri="{FF2B5EF4-FFF2-40B4-BE49-F238E27FC236}">
                    <a16:creationId xmlns:a16="http://schemas.microsoft.com/office/drawing/2014/main" id="{1038632A-319A-0B2D-EFCE-9D3C8427FD3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13398" y="4369284"/>
                <a:ext cx="364412" cy="364412"/>
              </a:xfrm>
              <a:prstGeom prst="rect">
                <a:avLst/>
              </a:prstGeom>
            </p:spPr>
          </p:pic>
        </p:grpSp>
        <p:cxnSp>
          <p:nvCxnSpPr>
            <p:cNvPr id="19" name="Straight Connector 18">
              <a:extLst>
                <a:ext uri="{FF2B5EF4-FFF2-40B4-BE49-F238E27FC236}">
                  <a16:creationId xmlns:a16="http://schemas.microsoft.com/office/drawing/2014/main" id="{2CBCA829-466A-DF67-8AFC-57B75753BEC2}"/>
                </a:ext>
              </a:extLst>
            </p:cNvPr>
            <p:cNvCxnSpPr>
              <a:cxnSpLocks/>
            </p:cNvCxnSpPr>
            <p:nvPr/>
          </p:nvCxnSpPr>
          <p:spPr>
            <a:xfrm>
              <a:off x="1645920" y="2620904"/>
              <a:ext cx="0" cy="1426945"/>
            </a:xfrm>
            <a:prstGeom prst="line">
              <a:avLst/>
            </a:prstGeom>
            <a:ln w="57150" cap="rnd"/>
          </p:spPr>
          <p:style>
            <a:lnRef idx="1">
              <a:schemeClr val="accent1"/>
            </a:lnRef>
            <a:fillRef idx="0">
              <a:schemeClr val="accent1"/>
            </a:fillRef>
            <a:effectRef idx="0">
              <a:schemeClr val="accent1"/>
            </a:effectRef>
            <a:fontRef idx="minor">
              <a:schemeClr val="tx1"/>
            </a:fontRef>
          </p:style>
        </p:cxnSp>
      </p:grpSp>
      <p:grpSp>
        <p:nvGrpSpPr>
          <p:cNvPr id="22" name="Group 21">
            <a:extLst>
              <a:ext uri="{FF2B5EF4-FFF2-40B4-BE49-F238E27FC236}">
                <a16:creationId xmlns:a16="http://schemas.microsoft.com/office/drawing/2014/main" id="{F8394A7F-FCA8-1940-F3D0-851D5E64AB35}"/>
              </a:ext>
            </a:extLst>
          </p:cNvPr>
          <p:cNvGrpSpPr/>
          <p:nvPr/>
        </p:nvGrpSpPr>
        <p:grpSpPr>
          <a:xfrm>
            <a:off x="9001171" y="6635819"/>
            <a:ext cx="749658" cy="805474"/>
            <a:chOff x="896262" y="2931639"/>
            <a:chExt cx="749658" cy="805474"/>
          </a:xfrm>
        </p:grpSpPr>
        <p:grpSp>
          <p:nvGrpSpPr>
            <p:cNvPr id="23" name="Group 22">
              <a:extLst>
                <a:ext uri="{FF2B5EF4-FFF2-40B4-BE49-F238E27FC236}">
                  <a16:creationId xmlns:a16="http://schemas.microsoft.com/office/drawing/2014/main" id="{3479D61A-D328-2DE9-9B45-249AD6D911E1}"/>
                </a:ext>
              </a:extLst>
            </p:cNvPr>
            <p:cNvGrpSpPr/>
            <p:nvPr/>
          </p:nvGrpSpPr>
          <p:grpSpPr>
            <a:xfrm>
              <a:off x="896262" y="3070802"/>
              <a:ext cx="527148" cy="527148"/>
              <a:chOff x="2805673" y="4261559"/>
              <a:chExt cx="579863" cy="579863"/>
            </a:xfrm>
          </p:grpSpPr>
          <p:sp>
            <p:nvSpPr>
              <p:cNvPr id="25" name="Oval 24">
                <a:extLst>
                  <a:ext uri="{FF2B5EF4-FFF2-40B4-BE49-F238E27FC236}">
                    <a16:creationId xmlns:a16="http://schemas.microsoft.com/office/drawing/2014/main" id="{46A59138-D2A9-7324-4108-321EEA020A34}"/>
                  </a:ext>
                </a:extLst>
              </p:cNvPr>
              <p:cNvSpPr/>
              <p:nvPr/>
            </p:nvSpPr>
            <p:spPr>
              <a:xfrm>
                <a:off x="2805673" y="4261559"/>
                <a:ext cx="579863" cy="57986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Graphic 25">
                <a:extLst>
                  <a:ext uri="{FF2B5EF4-FFF2-40B4-BE49-F238E27FC236}">
                    <a16:creationId xmlns:a16="http://schemas.microsoft.com/office/drawing/2014/main" id="{D9E99606-4925-F941-B1C3-0F83FFAE6451}"/>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13398" y="4369284"/>
                <a:ext cx="364412" cy="364412"/>
              </a:xfrm>
              <a:prstGeom prst="rect">
                <a:avLst/>
              </a:prstGeom>
            </p:spPr>
          </p:pic>
        </p:grpSp>
        <p:cxnSp>
          <p:nvCxnSpPr>
            <p:cNvPr id="24" name="Straight Connector 23">
              <a:extLst>
                <a:ext uri="{FF2B5EF4-FFF2-40B4-BE49-F238E27FC236}">
                  <a16:creationId xmlns:a16="http://schemas.microsoft.com/office/drawing/2014/main" id="{9DF19649-3218-1370-1E9D-174CC2A6B8AD}"/>
                </a:ext>
              </a:extLst>
            </p:cNvPr>
            <p:cNvCxnSpPr>
              <a:cxnSpLocks/>
            </p:cNvCxnSpPr>
            <p:nvPr/>
          </p:nvCxnSpPr>
          <p:spPr>
            <a:xfrm>
              <a:off x="1645920" y="2931639"/>
              <a:ext cx="0" cy="805474"/>
            </a:xfrm>
            <a:prstGeom prst="line">
              <a:avLst/>
            </a:prstGeom>
            <a:ln w="57150" cap="rnd">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24523BAA-6C0C-0C85-5430-0719BDFC736B}"/>
              </a:ext>
            </a:extLst>
          </p:cNvPr>
          <p:cNvGrpSpPr/>
          <p:nvPr/>
        </p:nvGrpSpPr>
        <p:grpSpPr>
          <a:xfrm>
            <a:off x="9001171" y="3156641"/>
            <a:ext cx="749658" cy="1072085"/>
            <a:chOff x="896262" y="2798334"/>
            <a:chExt cx="749658" cy="1072085"/>
          </a:xfrm>
        </p:grpSpPr>
        <p:grpSp>
          <p:nvGrpSpPr>
            <p:cNvPr id="28" name="Group 27">
              <a:extLst>
                <a:ext uri="{FF2B5EF4-FFF2-40B4-BE49-F238E27FC236}">
                  <a16:creationId xmlns:a16="http://schemas.microsoft.com/office/drawing/2014/main" id="{A68C091C-CEFE-127B-D24E-3EC09B820703}"/>
                </a:ext>
              </a:extLst>
            </p:cNvPr>
            <p:cNvGrpSpPr/>
            <p:nvPr/>
          </p:nvGrpSpPr>
          <p:grpSpPr>
            <a:xfrm>
              <a:off x="896262" y="3070802"/>
              <a:ext cx="527148" cy="527148"/>
              <a:chOff x="2805673" y="4261559"/>
              <a:chExt cx="579863" cy="579863"/>
            </a:xfrm>
          </p:grpSpPr>
          <p:sp>
            <p:nvSpPr>
              <p:cNvPr id="30" name="Oval 29">
                <a:extLst>
                  <a:ext uri="{FF2B5EF4-FFF2-40B4-BE49-F238E27FC236}">
                    <a16:creationId xmlns:a16="http://schemas.microsoft.com/office/drawing/2014/main" id="{96BC88D0-7D04-BDA4-0991-91F65C6D76D4}"/>
                  </a:ext>
                </a:extLst>
              </p:cNvPr>
              <p:cNvSpPr/>
              <p:nvPr/>
            </p:nvSpPr>
            <p:spPr>
              <a:xfrm>
                <a:off x="2805673" y="4261559"/>
                <a:ext cx="579863" cy="57986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1" name="Graphic 30">
                <a:extLst>
                  <a:ext uri="{FF2B5EF4-FFF2-40B4-BE49-F238E27FC236}">
                    <a16:creationId xmlns:a16="http://schemas.microsoft.com/office/drawing/2014/main" id="{A6D350B6-7D20-1DDE-59B4-2F179C218C1F}"/>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13398" y="4369284"/>
                <a:ext cx="364412" cy="364412"/>
              </a:xfrm>
              <a:prstGeom prst="rect">
                <a:avLst/>
              </a:prstGeom>
            </p:spPr>
          </p:pic>
        </p:grpSp>
        <p:cxnSp>
          <p:nvCxnSpPr>
            <p:cNvPr id="29" name="Straight Connector 28">
              <a:extLst>
                <a:ext uri="{FF2B5EF4-FFF2-40B4-BE49-F238E27FC236}">
                  <a16:creationId xmlns:a16="http://schemas.microsoft.com/office/drawing/2014/main" id="{DEBBF0EB-D329-726C-40B2-639516DD2266}"/>
                </a:ext>
              </a:extLst>
            </p:cNvPr>
            <p:cNvCxnSpPr>
              <a:cxnSpLocks/>
            </p:cNvCxnSpPr>
            <p:nvPr/>
          </p:nvCxnSpPr>
          <p:spPr>
            <a:xfrm>
              <a:off x="1645920" y="2798334"/>
              <a:ext cx="0" cy="1072085"/>
            </a:xfrm>
            <a:prstGeom prst="line">
              <a:avLst/>
            </a:prstGeom>
            <a:ln w="57150" cap="rnd">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F6AA5109-71B5-B84D-273F-5714A29AFC98}"/>
              </a:ext>
            </a:extLst>
          </p:cNvPr>
          <p:cNvGrpSpPr/>
          <p:nvPr/>
        </p:nvGrpSpPr>
        <p:grpSpPr>
          <a:xfrm>
            <a:off x="917044" y="4237295"/>
            <a:ext cx="749658" cy="1072085"/>
            <a:chOff x="896262" y="2798334"/>
            <a:chExt cx="749658" cy="1072085"/>
          </a:xfrm>
        </p:grpSpPr>
        <p:grpSp>
          <p:nvGrpSpPr>
            <p:cNvPr id="33" name="Group 32">
              <a:extLst>
                <a:ext uri="{FF2B5EF4-FFF2-40B4-BE49-F238E27FC236}">
                  <a16:creationId xmlns:a16="http://schemas.microsoft.com/office/drawing/2014/main" id="{D7505CDB-C786-5772-BE35-CC5BBDAD629E}"/>
                </a:ext>
              </a:extLst>
            </p:cNvPr>
            <p:cNvGrpSpPr/>
            <p:nvPr/>
          </p:nvGrpSpPr>
          <p:grpSpPr>
            <a:xfrm>
              <a:off x="896262" y="3070802"/>
              <a:ext cx="527148" cy="527148"/>
              <a:chOff x="2805673" y="4261559"/>
              <a:chExt cx="579863" cy="579863"/>
            </a:xfrm>
          </p:grpSpPr>
          <p:sp>
            <p:nvSpPr>
              <p:cNvPr id="35" name="Oval 34">
                <a:extLst>
                  <a:ext uri="{FF2B5EF4-FFF2-40B4-BE49-F238E27FC236}">
                    <a16:creationId xmlns:a16="http://schemas.microsoft.com/office/drawing/2014/main" id="{25E20239-F29B-10DE-31B4-FA29C95E6042}"/>
                  </a:ext>
                </a:extLst>
              </p:cNvPr>
              <p:cNvSpPr/>
              <p:nvPr/>
            </p:nvSpPr>
            <p:spPr>
              <a:xfrm>
                <a:off x="2805673" y="4261559"/>
                <a:ext cx="579863" cy="57986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6" name="Graphic 35">
                <a:extLst>
                  <a:ext uri="{FF2B5EF4-FFF2-40B4-BE49-F238E27FC236}">
                    <a16:creationId xmlns:a16="http://schemas.microsoft.com/office/drawing/2014/main" id="{DE4A98F3-48D0-6E70-FC2D-9C5D9FECF466}"/>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13398" y="4369284"/>
                <a:ext cx="364412" cy="364412"/>
              </a:xfrm>
              <a:prstGeom prst="rect">
                <a:avLst/>
              </a:prstGeom>
            </p:spPr>
          </p:pic>
        </p:grpSp>
        <p:cxnSp>
          <p:nvCxnSpPr>
            <p:cNvPr id="34" name="Straight Connector 33">
              <a:extLst>
                <a:ext uri="{FF2B5EF4-FFF2-40B4-BE49-F238E27FC236}">
                  <a16:creationId xmlns:a16="http://schemas.microsoft.com/office/drawing/2014/main" id="{5D0ED757-A0B3-4EDE-2210-353AA5DDC142}"/>
                </a:ext>
              </a:extLst>
            </p:cNvPr>
            <p:cNvCxnSpPr>
              <a:cxnSpLocks/>
            </p:cNvCxnSpPr>
            <p:nvPr/>
          </p:nvCxnSpPr>
          <p:spPr>
            <a:xfrm>
              <a:off x="1645920" y="2798334"/>
              <a:ext cx="0" cy="1072085"/>
            </a:xfrm>
            <a:prstGeom prst="line">
              <a:avLst/>
            </a:prstGeom>
            <a:ln w="57150" cap="rnd">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F7CB7822-D51A-29FD-86FD-2098EA87D613}"/>
              </a:ext>
            </a:extLst>
          </p:cNvPr>
          <p:cNvGrpSpPr/>
          <p:nvPr/>
        </p:nvGrpSpPr>
        <p:grpSpPr>
          <a:xfrm>
            <a:off x="917044" y="7426520"/>
            <a:ext cx="749658" cy="1426945"/>
            <a:chOff x="896262" y="2620904"/>
            <a:chExt cx="749658" cy="1426945"/>
          </a:xfrm>
        </p:grpSpPr>
        <p:grpSp>
          <p:nvGrpSpPr>
            <p:cNvPr id="38" name="Group 37">
              <a:extLst>
                <a:ext uri="{FF2B5EF4-FFF2-40B4-BE49-F238E27FC236}">
                  <a16:creationId xmlns:a16="http://schemas.microsoft.com/office/drawing/2014/main" id="{65725F36-1E08-B3C2-CA61-2362C275EA24}"/>
                </a:ext>
              </a:extLst>
            </p:cNvPr>
            <p:cNvGrpSpPr/>
            <p:nvPr/>
          </p:nvGrpSpPr>
          <p:grpSpPr>
            <a:xfrm>
              <a:off x="896262" y="3070802"/>
              <a:ext cx="527148" cy="527148"/>
              <a:chOff x="2805673" y="4261559"/>
              <a:chExt cx="579863" cy="579863"/>
            </a:xfrm>
          </p:grpSpPr>
          <p:sp>
            <p:nvSpPr>
              <p:cNvPr id="40" name="Oval 39">
                <a:extLst>
                  <a:ext uri="{FF2B5EF4-FFF2-40B4-BE49-F238E27FC236}">
                    <a16:creationId xmlns:a16="http://schemas.microsoft.com/office/drawing/2014/main" id="{8B8A8053-B09F-EF40-7240-84DD49126465}"/>
                  </a:ext>
                </a:extLst>
              </p:cNvPr>
              <p:cNvSpPr/>
              <p:nvPr/>
            </p:nvSpPr>
            <p:spPr>
              <a:xfrm>
                <a:off x="2805673" y="4261559"/>
                <a:ext cx="579863" cy="57986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1" name="Graphic 40">
                <a:extLst>
                  <a:ext uri="{FF2B5EF4-FFF2-40B4-BE49-F238E27FC236}">
                    <a16:creationId xmlns:a16="http://schemas.microsoft.com/office/drawing/2014/main" id="{B0F54BBD-E4AD-37D5-BF1D-41B849BB3E0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13398" y="4369284"/>
                <a:ext cx="364412" cy="364412"/>
              </a:xfrm>
              <a:prstGeom prst="rect">
                <a:avLst/>
              </a:prstGeom>
            </p:spPr>
          </p:pic>
        </p:grpSp>
        <p:cxnSp>
          <p:nvCxnSpPr>
            <p:cNvPr id="39" name="Straight Connector 38">
              <a:extLst>
                <a:ext uri="{FF2B5EF4-FFF2-40B4-BE49-F238E27FC236}">
                  <a16:creationId xmlns:a16="http://schemas.microsoft.com/office/drawing/2014/main" id="{3F1AB780-5396-7737-47D4-412873883031}"/>
                </a:ext>
              </a:extLst>
            </p:cNvPr>
            <p:cNvCxnSpPr>
              <a:cxnSpLocks/>
            </p:cNvCxnSpPr>
            <p:nvPr/>
          </p:nvCxnSpPr>
          <p:spPr>
            <a:xfrm>
              <a:off x="1645920" y="2620904"/>
              <a:ext cx="0" cy="1426945"/>
            </a:xfrm>
            <a:prstGeom prst="line">
              <a:avLst/>
            </a:prstGeom>
            <a:ln w="57150" cap="rnd">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8433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664E7-E92A-434D-3607-B72CAB89A8D6}"/>
            </a:ext>
          </a:extLst>
        </p:cNvPr>
        <p:cNvGrpSpPr/>
        <p:nvPr/>
      </p:nvGrpSpPr>
      <p:grpSpPr>
        <a:xfrm>
          <a:off x="0" y="0"/>
          <a:ext cx="0" cy="0"/>
          <a:chOff x="0" y="0"/>
          <a:chExt cx="0" cy="0"/>
        </a:xfrm>
      </p:grpSpPr>
      <p:sp>
        <p:nvSpPr>
          <p:cNvPr id="10" name="Text Placeholder 2">
            <a:extLst>
              <a:ext uri="{FF2B5EF4-FFF2-40B4-BE49-F238E27FC236}">
                <a16:creationId xmlns:a16="http://schemas.microsoft.com/office/drawing/2014/main" id="{2A5F3B35-9E26-1349-093F-1009BE0380D1}"/>
              </a:ext>
            </a:extLst>
          </p:cNvPr>
          <p:cNvSpPr txBox="1">
            <a:spLocks/>
          </p:cNvSpPr>
          <p:nvPr/>
        </p:nvSpPr>
        <p:spPr>
          <a:xfrm>
            <a:off x="1199414" y="2248778"/>
            <a:ext cx="14048925" cy="2757645"/>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fr" sz="3000" b="1" dirty="0">
                <a:latin typeface="Calibri" panose="020F0502020204030204" pitchFamily="34" charset="0"/>
                <a:cs typeface="Calibri" panose="020F0502020204030204" pitchFamily="34" charset="0"/>
              </a:rPr>
              <a:t>Les pays peuvent avoir beaucoup de matériel</a:t>
            </a:r>
          </a:p>
          <a:p>
            <a:pPr marL="0" indent="0">
              <a:buNone/>
            </a:pPr>
            <a:endParaRPr lang="en-ZA" sz="3000" dirty="0">
              <a:latin typeface="Calibri" panose="020F0502020204030204" pitchFamily="34" charset="0"/>
              <a:cs typeface="Calibri" panose="020F0502020204030204" pitchFamily="34" charset="0"/>
            </a:endParaRPr>
          </a:p>
          <a:p>
            <a:pPr marL="0" indent="0">
              <a:buNone/>
            </a:pPr>
            <a:r>
              <a:rPr lang="fr" sz="3000" dirty="0">
                <a:latin typeface="Calibri" panose="020F0502020204030204" pitchFamily="34" charset="0"/>
                <a:cs typeface="Calibri" panose="020F0502020204030204" pitchFamily="34" charset="0"/>
              </a:rPr>
              <a:t>Un produit </a:t>
            </a:r>
            <a:r>
              <a:rPr lang="fr" sz="3000">
                <a:latin typeface="Calibri" panose="020F0502020204030204" pitchFamily="34" charset="0"/>
                <a:cs typeface="Calibri" panose="020F0502020204030204" pitchFamily="34" charset="0"/>
              </a:rPr>
              <a:t>ne constitue pas </a:t>
            </a:r>
            <a:r>
              <a:rPr lang="fr" sz="3000" dirty="0">
                <a:latin typeface="Calibri" panose="020F0502020204030204" pitchFamily="34" charset="0"/>
                <a:cs typeface="Calibri" panose="020F0502020204030204" pitchFamily="34" charset="0"/>
              </a:rPr>
              <a:t>une </a:t>
            </a:r>
            <a:r>
              <a:rPr lang="fr" sz="3000">
                <a:latin typeface="Calibri" panose="020F0502020204030204" pitchFamily="34" charset="0"/>
                <a:cs typeface="Calibri" panose="020F0502020204030204" pitchFamily="34" charset="0"/>
              </a:rPr>
              <a:t>analyse complète. Il </a:t>
            </a:r>
            <a:r>
              <a:rPr lang="fr" sz="3000" dirty="0">
                <a:latin typeface="Calibri" panose="020F0502020204030204" pitchFamily="34" charset="0"/>
                <a:cs typeface="Calibri" panose="020F0502020204030204" pitchFamily="34" charset="0"/>
              </a:rPr>
              <a:t>s'agit d'un </a:t>
            </a:r>
            <a:r>
              <a:rPr lang="fr" sz="3000" b="1" dirty="0">
                <a:latin typeface="Calibri" panose="020F0502020204030204" pitchFamily="34" charset="0"/>
                <a:cs typeface="Calibri" panose="020F0502020204030204" pitchFamily="34" charset="0"/>
              </a:rPr>
              <a:t>message affiné, </a:t>
            </a:r>
            <a:r>
              <a:rPr lang="fr" sz="3000" dirty="0">
                <a:latin typeface="Calibri" panose="020F0502020204030204" pitchFamily="34" charset="0"/>
                <a:cs typeface="Calibri" panose="020F0502020204030204" pitchFamily="34" charset="0"/>
              </a:rPr>
              <a:t>issu de </a:t>
            </a:r>
            <a:r>
              <a:rPr lang="fr" sz="3000">
                <a:latin typeface="Calibri" panose="020F0502020204030204" pitchFamily="34" charset="0"/>
                <a:cs typeface="Calibri" panose="020F0502020204030204" pitchFamily="34" charset="0"/>
              </a:rPr>
              <a:t>cette analyse.</a:t>
            </a:r>
            <a:endParaRPr lang="en-ZA" sz="3000" dirty="0">
              <a:latin typeface="Calibri" panose="020F0502020204030204" pitchFamily="34" charset="0"/>
              <a:cs typeface="Calibri" panose="020F0502020204030204" pitchFamily="34" charset="0"/>
            </a:endParaRPr>
          </a:p>
          <a:p>
            <a:pPr marL="0" indent="0">
              <a:buNone/>
            </a:pPr>
            <a:endParaRPr lang="en-ZA" sz="3000" dirty="0">
              <a:latin typeface="Calibri" panose="020F0502020204030204" pitchFamily="34" charset="0"/>
              <a:cs typeface="Calibri" panose="020F0502020204030204" pitchFamily="34" charset="0"/>
            </a:endParaRPr>
          </a:p>
          <a:p>
            <a:r>
              <a:rPr lang="fr" sz="3000" dirty="0">
                <a:latin typeface="Calibri" panose="020F0502020204030204" pitchFamily="34" charset="0"/>
                <a:cs typeface="Calibri" panose="020F0502020204030204" pitchFamily="34" charset="0"/>
              </a:rPr>
              <a:t>Par exemple:</a:t>
            </a:r>
          </a:p>
          <a:p>
            <a:pPr lvl="1"/>
            <a:r>
              <a:rPr lang="fr" sz="2600" dirty="0">
                <a:latin typeface="Calibri" panose="020F0502020204030204" pitchFamily="34" charset="0"/>
                <a:cs typeface="Calibri" panose="020F0502020204030204" pitchFamily="34" charset="0"/>
              </a:rPr>
              <a:t>Constat : les connaissances des femmes sont essentielles mais sous-estimées dans la gestion de la biodiversité</a:t>
            </a:r>
          </a:p>
          <a:p>
            <a:pPr lvl="1"/>
            <a:r>
              <a:rPr lang="fr" sz="2600" dirty="0">
                <a:latin typeface="Calibri" panose="020F0502020204030204" pitchFamily="34" charset="0"/>
                <a:cs typeface="Calibri" panose="020F0502020204030204" pitchFamily="34" charset="0"/>
              </a:rPr>
              <a:t>Pourquoi c'est important : cela affaiblit à la fois l'inclusion et l'efficacité</a:t>
            </a:r>
          </a:p>
          <a:p>
            <a:pPr lvl="1"/>
            <a:r>
              <a:rPr lang="fr" sz="2600" dirty="0">
                <a:latin typeface="Calibri" panose="020F0502020204030204" pitchFamily="34" charset="0"/>
                <a:cs typeface="Calibri" panose="020F0502020204030204" pitchFamily="34" charset="0"/>
              </a:rPr>
              <a:t>Appel à l'action : créer des voies plus solides pour la participation des femmes à la mise en œuvre de la Stratégie nationale pour la prévention du terrorisme (SNPT) – puis ajouter des détails</a:t>
            </a:r>
          </a:p>
          <a:p>
            <a:pPr marL="453828" indent="-453828"/>
            <a:endParaRPr lang="en-US" noProof="0" dirty="0">
              <a:latin typeface="Calibri" panose="020F0502020204030204" pitchFamily="34" charset="0"/>
              <a:cs typeface="Calibri" panose="020F0502020204030204" pitchFamily="34" charset="0"/>
            </a:endParaRPr>
          </a:p>
          <a:p>
            <a:pPr marL="453828" indent="-453828"/>
            <a:endParaRPr lang="en-US" noProof="0" dirty="0">
              <a:latin typeface="Calibri" panose="020F0502020204030204" pitchFamily="34" charset="0"/>
              <a:cs typeface="Calibri" panose="020F0502020204030204" pitchFamily="34" charset="0"/>
            </a:endParaRPr>
          </a:p>
        </p:txBody>
      </p:sp>
      <p:sp>
        <p:nvSpPr>
          <p:cNvPr id="89" name="Freeform 9">
            <a:extLst>
              <a:ext uri="{FF2B5EF4-FFF2-40B4-BE49-F238E27FC236}">
                <a16:creationId xmlns:a16="http://schemas.microsoft.com/office/drawing/2014/main" id="{BB4A948E-2379-74DF-F45C-3D246B6E39F2}"/>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850A0A1C-5A1D-41A8-EE9F-E28567ABBC51}"/>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C27E5CC2-47DD-82B4-64B2-B061DF85641F}"/>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AF3F9094-3F3D-A9AD-25C4-B9B14B8E3A5F}"/>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cxnSp>
        <p:nvCxnSpPr>
          <p:cNvPr id="8" name="Straight Connector 7">
            <a:extLst>
              <a:ext uri="{FF2B5EF4-FFF2-40B4-BE49-F238E27FC236}">
                <a16:creationId xmlns:a16="http://schemas.microsoft.com/office/drawing/2014/main" id="{B921E1E2-4A46-3BFE-7EA4-8A0C3FFD005C}"/>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D2AE9955-CE9C-0438-5A26-A8762786F767}"/>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Google Shape;89;g328e14af98b_2_2">
            <a:extLst>
              <a:ext uri="{FF2B5EF4-FFF2-40B4-BE49-F238E27FC236}">
                <a16:creationId xmlns:a16="http://schemas.microsoft.com/office/drawing/2014/main" id="{95AD74D9-D0C5-4C96-6190-819E9BD13F7C}"/>
              </a:ext>
            </a:extLst>
          </p:cNvPr>
          <p:cNvSpPr txBox="1"/>
          <p:nvPr/>
        </p:nvSpPr>
        <p:spPr>
          <a:xfrm>
            <a:off x="3533618" y="404473"/>
            <a:ext cx="12221019" cy="646292"/>
          </a:xfrm>
          <a:prstGeom prst="rect">
            <a:avLst/>
          </a:prstGeom>
          <a:noFill/>
          <a:ln>
            <a:noFill/>
          </a:ln>
        </p:spPr>
        <p:txBody>
          <a:bodyPr spcFirstLastPara="1" wrap="square" lIns="91425" tIns="45701" rIns="91425" bIns="45701" anchor="t" anchorCtr="0">
            <a:spAutoFit/>
          </a:bodyPr>
          <a:lstStyle/>
          <a:p>
            <a:r>
              <a:rPr lang="fr" sz="3600" b="1" kern="0">
                <a:solidFill>
                  <a:prstClr val="black"/>
                </a:solidFill>
                <a:latin typeface="Calibri Light"/>
                <a:ea typeface="Calibri Light"/>
                <a:cs typeface="Calibri Light"/>
              </a:rPr>
              <a:t>Formulez le message clé et les idées principales d'un point de vue spécifique.</a:t>
            </a:r>
          </a:p>
        </p:txBody>
      </p:sp>
      <p:grpSp>
        <p:nvGrpSpPr>
          <p:cNvPr id="6" name="Group 5">
            <a:extLst>
              <a:ext uri="{FF2B5EF4-FFF2-40B4-BE49-F238E27FC236}">
                <a16:creationId xmlns:a16="http://schemas.microsoft.com/office/drawing/2014/main" id="{9E2AEC20-E863-05DA-2F83-BFD21B1900D5}"/>
              </a:ext>
            </a:extLst>
          </p:cNvPr>
          <p:cNvGrpSpPr/>
          <p:nvPr/>
        </p:nvGrpSpPr>
        <p:grpSpPr>
          <a:xfrm>
            <a:off x="895148" y="230964"/>
            <a:ext cx="2525289" cy="1077218"/>
            <a:chOff x="2924970" y="4686569"/>
            <a:chExt cx="3117679" cy="1316682"/>
          </a:xfrm>
        </p:grpSpPr>
        <p:sp>
          <p:nvSpPr>
            <p:cNvPr id="7" name="Pentagon 6">
              <a:extLst>
                <a:ext uri="{FF2B5EF4-FFF2-40B4-BE49-F238E27FC236}">
                  <a16:creationId xmlns:a16="http://schemas.microsoft.com/office/drawing/2014/main" id="{25B0ED40-C226-A1D2-2CD4-452070DFA82B}"/>
                </a:ext>
              </a:extLst>
            </p:cNvPr>
            <p:cNvSpPr/>
            <p:nvPr/>
          </p:nvSpPr>
          <p:spPr>
            <a:xfrm>
              <a:off x="2924970" y="4686569"/>
              <a:ext cx="3117679" cy="1316682"/>
            </a:xfrm>
            <a:prstGeom prst="homePlate">
              <a:avLst/>
            </a:prstGeom>
            <a:solidFill>
              <a:schemeClr val="accent2">
                <a:lumMod val="20000"/>
                <a:lumOff val="80000"/>
              </a:schemeClr>
            </a:solidFill>
            <a:ln w="28575">
              <a:noFill/>
            </a:ln>
            <a:effectLst>
              <a:outerShdw blurRad="76200" dist="76200" dir="2700000" algn="tl"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26A5CC11-822C-C852-D95E-8C8685E82459}"/>
                </a:ext>
              </a:extLst>
            </p:cNvPr>
            <p:cNvGrpSpPr/>
            <p:nvPr/>
          </p:nvGrpSpPr>
          <p:grpSpPr>
            <a:xfrm>
              <a:off x="3178519" y="4825091"/>
              <a:ext cx="1063394" cy="1011676"/>
              <a:chOff x="10085410" y="3689660"/>
              <a:chExt cx="779859" cy="779859"/>
            </a:xfrm>
          </p:grpSpPr>
          <p:sp>
            <p:nvSpPr>
              <p:cNvPr id="19" name="Oval 18">
                <a:extLst>
                  <a:ext uri="{FF2B5EF4-FFF2-40B4-BE49-F238E27FC236}">
                    <a16:creationId xmlns:a16="http://schemas.microsoft.com/office/drawing/2014/main" id="{9F47C7D3-F9B2-E780-7E65-59FFC7B45A2E}"/>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0" name="Oval 5">
                <a:extLst>
                  <a:ext uri="{FF2B5EF4-FFF2-40B4-BE49-F238E27FC236}">
                    <a16:creationId xmlns:a16="http://schemas.microsoft.com/office/drawing/2014/main" id="{6A720639-B252-8F85-3FB6-0F633F9B2D08}"/>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a:t>3</a:t>
                </a:r>
                <a:endParaRPr lang="en-US" sz="3600" kern="1200"/>
              </a:p>
            </p:txBody>
          </p:sp>
        </p:grpSp>
        <p:pic>
          <p:nvPicPr>
            <p:cNvPr id="18" name="Picture 74">
              <a:extLst>
                <a:ext uri="{FF2B5EF4-FFF2-40B4-BE49-F238E27FC236}">
                  <a16:creationId xmlns:a16="http://schemas.microsoft.com/office/drawing/2014/main" id="{95398B68-462F-1518-01AA-D0422E55BA5E}"/>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l="-24528" t="-4994" r="-33287" b="-6630"/>
            <a:stretch>
              <a:fillRect/>
            </a:stretch>
          </p:blipFill>
          <p:spPr>
            <a:xfrm>
              <a:off x="4256602" y="4770683"/>
              <a:ext cx="1162580" cy="1066084"/>
            </a:xfrm>
            <a:prstGeom prst="rect">
              <a:avLst/>
            </a:prstGeom>
          </p:spPr>
        </p:pic>
      </p:grpSp>
    </p:spTree>
    <p:extLst>
      <p:ext uri="{BB962C8B-B14F-4D97-AF65-F5344CB8AC3E}">
        <p14:creationId xmlns:p14="http://schemas.microsoft.com/office/powerpoint/2010/main" val="1116199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F8037-3C16-9BB5-DEC1-E8C6A09D54F3}"/>
              </a:ext>
            </a:extLst>
          </p:cNvPr>
          <p:cNvSpPr>
            <a:spLocks noGrp="1"/>
          </p:cNvSpPr>
          <p:nvPr>
            <p:ph type="title"/>
          </p:nvPr>
        </p:nvSpPr>
        <p:spPr>
          <a:xfrm>
            <a:off x="568273" y="149760"/>
            <a:ext cx="16670280" cy="2176136"/>
          </a:xfrm>
        </p:spPr>
        <p:txBody>
          <a:bodyPr>
            <a:noAutofit/>
          </a:bodyPr>
          <a:lstStyle/>
          <a:p>
            <a:r>
              <a:rPr lang="fr" sz="5200" dirty="0"/>
              <a:t>Comment passer d'une longue analyse situationnelle à </a:t>
            </a:r>
            <a:r>
              <a:rPr lang="fr" sz="5200"/>
              <a:t>un </a:t>
            </a:r>
            <a:br>
              <a:rPr lang="en-ZA" sz="5200"/>
            </a:br>
            <a:r>
              <a:rPr lang="fr" sz="5200" b="1"/>
              <a:t>petit </a:t>
            </a:r>
            <a:r>
              <a:rPr lang="fr" sz="5200" b="1" dirty="0"/>
              <a:t>nombre </a:t>
            </a:r>
            <a:r>
              <a:rPr lang="fr" sz="5200" dirty="0"/>
              <a:t>d' </a:t>
            </a:r>
            <a:r>
              <a:rPr lang="fr" sz="5200" b="1" dirty="0"/>
              <a:t>informations exploitables </a:t>
            </a:r>
            <a:r>
              <a:rPr lang="fr" sz="5200" dirty="0"/>
              <a:t>, </a:t>
            </a:r>
            <a:r>
              <a:rPr lang="fr" sz="5200" b="1" dirty="0"/>
              <a:t>de messages </a:t>
            </a:r>
            <a:r>
              <a:rPr lang="fr" sz="5200" dirty="0"/>
              <a:t>et </a:t>
            </a:r>
            <a:r>
              <a:rPr lang="fr" sz="5200" b="1" dirty="0"/>
              <a:t>d'angles d'approche produit </a:t>
            </a:r>
            <a:r>
              <a:rPr lang="fr" sz="5200" dirty="0"/>
              <a:t>?</a:t>
            </a:r>
            <a:endParaRPr lang="en-US" sz="5200" dirty="0"/>
          </a:p>
        </p:txBody>
      </p:sp>
      <p:sp>
        <p:nvSpPr>
          <p:cNvPr id="5" name="Rounded Rectangle 4">
            <a:extLst>
              <a:ext uri="{FF2B5EF4-FFF2-40B4-BE49-F238E27FC236}">
                <a16:creationId xmlns:a16="http://schemas.microsoft.com/office/drawing/2014/main" id="{3F68043B-1C90-D1B9-5791-066AA0746BCA}"/>
              </a:ext>
            </a:extLst>
          </p:cNvPr>
          <p:cNvSpPr/>
          <p:nvPr/>
        </p:nvSpPr>
        <p:spPr>
          <a:xfrm>
            <a:off x="1215701" y="3898327"/>
            <a:ext cx="2971076" cy="326176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 sz="2800" b="1" dirty="0"/>
              <a:t>Motifs : </a:t>
            </a:r>
            <a:br>
              <a:rPr lang="en-ZA" sz="2800" dirty="0"/>
            </a:br>
            <a:r>
              <a:rPr lang="fr" sz="2800" dirty="0"/>
              <a:t>Quels thèmes reviennent sans cesse ?</a:t>
            </a:r>
          </a:p>
        </p:txBody>
      </p:sp>
      <p:sp>
        <p:nvSpPr>
          <p:cNvPr id="8" name="Rounded Rectangle 7">
            <a:extLst>
              <a:ext uri="{FF2B5EF4-FFF2-40B4-BE49-F238E27FC236}">
                <a16:creationId xmlns:a16="http://schemas.microsoft.com/office/drawing/2014/main" id="{4B48DA42-ACED-F489-589E-73B3DDE39162}"/>
              </a:ext>
            </a:extLst>
          </p:cNvPr>
          <p:cNvSpPr/>
          <p:nvPr/>
        </p:nvSpPr>
        <p:spPr>
          <a:xfrm>
            <a:off x="4579652" y="3898326"/>
            <a:ext cx="3777680" cy="3261769"/>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 sz="2800" b="1" dirty="0"/>
              <a:t>Tensions / lacunes </a:t>
            </a:r>
            <a:br>
              <a:rPr lang="en-ZA" sz="2800" dirty="0"/>
            </a:br>
            <a:r>
              <a:rPr lang="fr" sz="2800" dirty="0"/>
              <a:t>Où existe-t-il un décalage entre la politique et la pratique ?</a:t>
            </a:r>
          </a:p>
        </p:txBody>
      </p:sp>
      <p:sp>
        <p:nvSpPr>
          <p:cNvPr id="9" name="Rounded Rectangle 8">
            <a:extLst>
              <a:ext uri="{FF2B5EF4-FFF2-40B4-BE49-F238E27FC236}">
                <a16:creationId xmlns:a16="http://schemas.microsoft.com/office/drawing/2014/main" id="{078E39F2-F1C3-65E9-7C98-EE952228D47F}"/>
              </a:ext>
            </a:extLst>
          </p:cNvPr>
          <p:cNvSpPr/>
          <p:nvPr/>
        </p:nvSpPr>
        <p:spPr>
          <a:xfrm>
            <a:off x="9020262" y="3912175"/>
            <a:ext cx="3777680" cy="3261769"/>
          </a:xfrm>
          <a:prstGeom prst="round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 sz="2800" b="1" dirty="0">
                <a:solidFill>
                  <a:schemeClr val="tx1"/>
                </a:solidFill>
              </a:rPr>
              <a:t>Qu’est-ce qui compte le plus ? </a:t>
            </a:r>
            <a:br>
              <a:rPr lang="en-ZA" sz="2800" dirty="0">
                <a:solidFill>
                  <a:schemeClr val="tx1"/>
                </a:solidFill>
              </a:rPr>
            </a:br>
            <a:r>
              <a:rPr lang="fr" sz="2800" dirty="0">
                <a:solidFill>
                  <a:schemeClr val="tx1"/>
                </a:solidFill>
              </a:rPr>
              <a:t>Quels sont les enjeux les plus importants pour l’action du NBSAP ?</a:t>
            </a:r>
          </a:p>
        </p:txBody>
      </p:sp>
      <p:sp>
        <p:nvSpPr>
          <p:cNvPr id="12" name="Rounded Rectangle 11">
            <a:extLst>
              <a:ext uri="{FF2B5EF4-FFF2-40B4-BE49-F238E27FC236}">
                <a16:creationId xmlns:a16="http://schemas.microsoft.com/office/drawing/2014/main" id="{527A1B87-2D24-FD6D-8D93-A06477755EBD}"/>
              </a:ext>
            </a:extLst>
          </p:cNvPr>
          <p:cNvSpPr/>
          <p:nvPr/>
        </p:nvSpPr>
        <p:spPr>
          <a:xfrm>
            <a:off x="13460873" y="3926023"/>
            <a:ext cx="3777680" cy="3261769"/>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 sz="2800" b="1" dirty="0">
                <a:solidFill>
                  <a:schemeClr val="tx1"/>
                </a:solidFill>
              </a:rPr>
              <a:t>Qu’est-ce qui est utilisable ? </a:t>
            </a:r>
            <a:br>
              <a:rPr lang="en-ZA" sz="2800" dirty="0">
                <a:solidFill>
                  <a:schemeClr val="tx1"/>
                </a:solidFill>
              </a:rPr>
            </a:br>
            <a:r>
              <a:rPr lang="fr" sz="2800" dirty="0">
                <a:solidFill>
                  <a:schemeClr val="tx1"/>
                </a:solidFill>
              </a:rPr>
              <a:t>Que peut-on transformer en recommandations, en témoignages ou en exemples ?</a:t>
            </a:r>
          </a:p>
        </p:txBody>
      </p:sp>
      <p:sp>
        <p:nvSpPr>
          <p:cNvPr id="13" name="Freeform 3">
            <a:extLst>
              <a:ext uri="{FF2B5EF4-FFF2-40B4-BE49-F238E27FC236}">
                <a16:creationId xmlns:a16="http://schemas.microsoft.com/office/drawing/2014/main" id="{1FA4AB17-8D20-8473-2CC6-4F545D2920FA}"/>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25749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A26A426-D5AC-5E33-E606-856C289722CF}"/>
              </a:ext>
            </a:extLst>
          </p:cNvPr>
          <p:cNvSpPr txBox="1"/>
          <p:nvPr/>
        </p:nvSpPr>
        <p:spPr>
          <a:xfrm>
            <a:off x="418894" y="507369"/>
            <a:ext cx="15727563" cy="6494085"/>
          </a:xfrm>
          <a:prstGeom prst="rect">
            <a:avLst/>
          </a:prstGeom>
          <a:noFill/>
        </p:spPr>
        <p:txBody>
          <a:bodyPr wrap="square">
            <a:spAutoFit/>
          </a:bodyPr>
          <a:lstStyle/>
          <a:p>
            <a:pPr>
              <a:buNone/>
            </a:pPr>
            <a:r>
              <a:rPr lang="fr" sz="3600" dirty="0"/>
              <a:t>Une analyse situationnelle </a:t>
            </a:r>
            <a:r>
              <a:rPr lang="fr" sz="3600"/>
              <a:t>pourrait indiquer :</a:t>
            </a:r>
            <a:endParaRPr lang="en-ZA" sz="3600" dirty="0"/>
          </a:p>
          <a:p>
            <a:pPr lvl="1">
              <a:buFont typeface="Arial" panose="020B0604020202020204" pitchFamily="34" charset="0"/>
              <a:buChar char="•"/>
            </a:pPr>
            <a:endParaRPr lang="en-ZA" sz="3200"/>
          </a:p>
          <a:p>
            <a:pPr lvl="1">
              <a:buFont typeface="Arial" panose="020B0604020202020204" pitchFamily="34" charset="0"/>
              <a:buChar char="•"/>
            </a:pPr>
            <a:r>
              <a:rPr lang="fr" sz="3200"/>
              <a:t>Les femmes </a:t>
            </a:r>
            <a:r>
              <a:rPr lang="fr" sz="3200" dirty="0"/>
              <a:t>sont sous-représentées dans les instances décisionnelles.</a:t>
            </a:r>
          </a:p>
          <a:p>
            <a:pPr lvl="1">
              <a:buFont typeface="Arial" panose="020B0604020202020204" pitchFamily="34" charset="0"/>
              <a:buChar char="•"/>
            </a:pPr>
            <a:r>
              <a:rPr lang="fr" sz="3200" dirty="0"/>
              <a:t>Les femmes n'ont pas un accès égal à la terre ou au financement.</a:t>
            </a:r>
          </a:p>
          <a:p>
            <a:pPr lvl="1">
              <a:buFont typeface="Arial" panose="020B0604020202020204" pitchFamily="34" charset="0"/>
              <a:buChar char="•"/>
            </a:pPr>
            <a:r>
              <a:rPr lang="fr" sz="3200" dirty="0"/>
              <a:t>Les femmes locales possèdent de solides connaissances en matière de biodiversité, mais leur visibilité dans les instances politiques officielles est très limitée.</a:t>
            </a:r>
          </a:p>
          <a:p>
            <a:pPr>
              <a:buNone/>
            </a:pPr>
            <a:endParaRPr lang="en-ZA" sz="3600" dirty="0"/>
          </a:p>
          <a:p>
            <a:pPr>
              <a:buNone/>
            </a:pPr>
            <a:r>
              <a:rPr lang="fr" sz="3600" dirty="0"/>
              <a:t>Ce sont là </a:t>
            </a:r>
            <a:r>
              <a:rPr lang="fr" sz="3600" b="1" dirty="0"/>
              <a:t>les conclusions </a:t>
            </a:r>
            <a:r>
              <a:rPr lang="fr" sz="3600" dirty="0"/>
              <a:t>.</a:t>
            </a:r>
          </a:p>
          <a:p>
            <a:pPr>
              <a:buNone/>
            </a:pPr>
            <a:endParaRPr lang="en-ZA" sz="3600" dirty="0">
              <a:highlight>
                <a:srgbClr val="E3F1D9"/>
              </a:highlight>
            </a:endParaRPr>
          </a:p>
          <a:p>
            <a:pPr>
              <a:buNone/>
            </a:pPr>
            <a:r>
              <a:rPr lang="fr" sz="3600" dirty="0">
                <a:highlight>
                  <a:srgbClr val="E3F1D9"/>
                </a:highlight>
              </a:rPr>
              <a:t>L' </a:t>
            </a:r>
            <a:r>
              <a:rPr lang="fr" sz="3600" b="1" dirty="0">
                <a:highlight>
                  <a:srgbClr val="E3F1D9"/>
                </a:highlight>
              </a:rPr>
              <a:t>idée </a:t>
            </a:r>
            <a:r>
              <a:rPr lang="fr" sz="3600" dirty="0">
                <a:highlight>
                  <a:srgbClr val="E3F1D9"/>
                </a:highlight>
              </a:rPr>
              <a:t>pourrait </a:t>
            </a:r>
            <a:r>
              <a:rPr lang="fr" sz="3600">
                <a:highlight>
                  <a:srgbClr val="E3F1D9"/>
                </a:highlight>
              </a:rPr>
              <a:t>être la suivante :</a:t>
            </a:r>
          </a:p>
          <a:p>
            <a:pPr>
              <a:buNone/>
            </a:pPr>
            <a:endParaRPr lang="en-ZA" sz="3600" dirty="0">
              <a:highlight>
                <a:srgbClr val="E3F1D9"/>
              </a:highlight>
            </a:endParaRPr>
          </a:p>
          <a:p>
            <a:pPr lvl="1"/>
            <a:r>
              <a:rPr lang="fr" sz="3600" b="1" dirty="0">
                <a:highlight>
                  <a:srgbClr val="E3F1D9"/>
                </a:highlight>
              </a:rPr>
              <a:t>« L’inégalité entre les sexes n’est pas périphérique à l’action en faveur de la biodiversité : elle détermine qui participe, quelles connaissances sont utilisées et quelles solutions sont possibles. »</a:t>
            </a:r>
          </a:p>
        </p:txBody>
      </p:sp>
      <p:sp>
        <p:nvSpPr>
          <p:cNvPr id="4" name="Rounded Rectangle 3">
            <a:extLst>
              <a:ext uri="{FF2B5EF4-FFF2-40B4-BE49-F238E27FC236}">
                <a16:creationId xmlns:a16="http://schemas.microsoft.com/office/drawing/2014/main" id="{3657B875-2DF9-30CF-8D18-88A01AA2DFD5}"/>
              </a:ext>
            </a:extLst>
          </p:cNvPr>
          <p:cNvSpPr/>
          <p:nvPr/>
        </p:nvSpPr>
        <p:spPr>
          <a:xfrm>
            <a:off x="418895" y="780167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REFLÉTER</a:t>
            </a:r>
            <a:endParaRPr lang="en-US" sz="2700" dirty="0">
              <a:solidFill>
                <a:schemeClr val="tx1"/>
              </a:solidFill>
              <a:latin typeface="Calibri" panose="020F0502020204030204"/>
            </a:endParaRPr>
          </a:p>
        </p:txBody>
      </p:sp>
      <p:sp>
        <p:nvSpPr>
          <p:cNvPr id="5" name="TextBox 4">
            <a:extLst>
              <a:ext uri="{FF2B5EF4-FFF2-40B4-BE49-F238E27FC236}">
                <a16:creationId xmlns:a16="http://schemas.microsoft.com/office/drawing/2014/main" id="{C18A4251-7913-858B-BC34-4764ACCCB538}"/>
              </a:ext>
            </a:extLst>
          </p:cNvPr>
          <p:cNvSpPr txBox="1"/>
          <p:nvPr/>
        </p:nvSpPr>
        <p:spPr>
          <a:xfrm>
            <a:off x="3086099" y="7969518"/>
            <a:ext cx="13060357" cy="1077218"/>
          </a:xfrm>
          <a:prstGeom prst="rect">
            <a:avLst/>
          </a:prstGeom>
          <a:solidFill>
            <a:schemeClr val="accent2">
              <a:lumMod val="60000"/>
              <a:lumOff val="40000"/>
            </a:schemeClr>
          </a:solidFill>
        </p:spPr>
        <p:txBody>
          <a:bodyPr wrap="square">
            <a:spAutoFit/>
          </a:bodyPr>
          <a:lstStyle/>
          <a:p>
            <a:r>
              <a:rPr lang="fr" sz="3200" dirty="0"/>
              <a:t>Une découverte est souvent descriptive. </a:t>
            </a:r>
            <a:br>
              <a:rPr lang="en-ZA" sz="3200" dirty="0"/>
            </a:br>
            <a:r>
              <a:rPr lang="fr" sz="3200" dirty="0"/>
              <a:t>Une intuition va plus loin : elle permet d'expliquer </a:t>
            </a:r>
            <a:r>
              <a:rPr lang="fr" sz="3200" b="1" dirty="0"/>
              <a:t>la signification et l'orientation.</a:t>
            </a:r>
            <a:endParaRPr lang="en-US" sz="3200" b="1" dirty="0"/>
          </a:p>
        </p:txBody>
      </p:sp>
      <p:sp>
        <p:nvSpPr>
          <p:cNvPr id="6" name="Freeform 3">
            <a:extLst>
              <a:ext uri="{FF2B5EF4-FFF2-40B4-BE49-F238E27FC236}">
                <a16:creationId xmlns:a16="http://schemas.microsoft.com/office/drawing/2014/main" id="{6A542FFA-73F3-3202-3187-3A7AF237BC3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425161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904CA5B-FC15-9A5C-FFBD-B9BA44462B15}"/>
              </a:ext>
            </a:extLst>
          </p:cNvPr>
          <p:cNvSpPr txBox="1"/>
          <p:nvPr/>
        </p:nvSpPr>
        <p:spPr>
          <a:xfrm>
            <a:off x="1645920" y="3139165"/>
            <a:ext cx="7796660" cy="1508105"/>
          </a:xfrm>
          <a:prstGeom prst="rect">
            <a:avLst/>
          </a:prstGeom>
          <a:noFill/>
        </p:spPr>
        <p:txBody>
          <a:bodyPr wrap="square" rtlCol="0">
            <a:spAutoFit/>
          </a:bodyPr>
          <a:lstStyle/>
          <a:p>
            <a:r>
              <a:rPr lang="fr" sz="3200" b="1" dirty="0"/>
              <a:t>Couche 1 : Quel est le problème ?</a:t>
            </a:r>
          </a:p>
          <a:p>
            <a:r>
              <a:rPr lang="fr" sz="2800" dirty="0"/>
              <a:t>Quelles sont les inégalités, les barrières ou les lacunes les plus visibles ?</a:t>
            </a:r>
          </a:p>
          <a:p>
            <a:endParaRPr lang="en-US" sz="3200" dirty="0"/>
          </a:p>
        </p:txBody>
      </p:sp>
      <p:sp>
        <p:nvSpPr>
          <p:cNvPr id="3" name="TextBox 2">
            <a:extLst>
              <a:ext uri="{FF2B5EF4-FFF2-40B4-BE49-F238E27FC236}">
                <a16:creationId xmlns:a16="http://schemas.microsoft.com/office/drawing/2014/main" id="{F9D2FE5F-AE1F-03D1-0B6A-0FD6D5406A24}"/>
              </a:ext>
            </a:extLst>
          </p:cNvPr>
          <p:cNvSpPr txBox="1"/>
          <p:nvPr/>
        </p:nvSpPr>
        <p:spPr>
          <a:xfrm>
            <a:off x="4318253" y="4453026"/>
            <a:ext cx="10248654" cy="1015663"/>
          </a:xfrm>
          <a:prstGeom prst="rect">
            <a:avLst/>
          </a:prstGeom>
          <a:noFill/>
        </p:spPr>
        <p:txBody>
          <a:bodyPr wrap="square" rtlCol="0">
            <a:spAutoFit/>
          </a:bodyPr>
          <a:lstStyle/>
          <a:p>
            <a:r>
              <a:rPr lang="fr" sz="3200" b="1" dirty="0"/>
              <a:t>Niveau 2 : Quelle est l'opportunité ?</a:t>
            </a:r>
          </a:p>
          <a:p>
            <a:r>
              <a:rPr lang="fr" sz="2800" dirty="0"/>
              <a:t>Quels sont les points forts, les contributions, les pratiques ou </a:t>
            </a:r>
            <a:r>
              <a:rPr lang="fr" sz="2800"/>
              <a:t>les points d'entrée </a:t>
            </a:r>
            <a:r>
              <a:rPr lang="fr" sz="2800" dirty="0"/>
              <a:t>visibles ?</a:t>
            </a:r>
          </a:p>
        </p:txBody>
      </p:sp>
      <p:sp>
        <p:nvSpPr>
          <p:cNvPr id="5" name="TextBox 4">
            <a:extLst>
              <a:ext uri="{FF2B5EF4-FFF2-40B4-BE49-F238E27FC236}">
                <a16:creationId xmlns:a16="http://schemas.microsoft.com/office/drawing/2014/main" id="{765F4577-D80C-D640-C4A2-F75DDAB7F1E9}"/>
              </a:ext>
            </a:extLst>
          </p:cNvPr>
          <p:cNvSpPr txBox="1"/>
          <p:nvPr/>
        </p:nvSpPr>
        <p:spPr>
          <a:xfrm>
            <a:off x="10245013" y="5703519"/>
            <a:ext cx="7315200" cy="1446550"/>
          </a:xfrm>
          <a:prstGeom prst="rect">
            <a:avLst/>
          </a:prstGeom>
          <a:noFill/>
        </p:spPr>
        <p:txBody>
          <a:bodyPr wrap="square">
            <a:spAutoFit/>
          </a:bodyPr>
          <a:lstStyle/>
          <a:p>
            <a:r>
              <a:rPr lang="fr" sz="3200" b="1" dirty="0"/>
              <a:t>Couche 3 : Quelle action suit ?</a:t>
            </a:r>
          </a:p>
          <a:p>
            <a:r>
              <a:rPr lang="fr" sz="2800" dirty="0"/>
              <a:t>Que faudrait-il changer en matière de politique, de mise en œuvre, d'engagement ou de soutien ?</a:t>
            </a:r>
          </a:p>
        </p:txBody>
      </p:sp>
      <p:sp>
        <p:nvSpPr>
          <p:cNvPr id="7" name="Freeform 3">
            <a:extLst>
              <a:ext uri="{FF2B5EF4-FFF2-40B4-BE49-F238E27FC236}">
                <a16:creationId xmlns:a16="http://schemas.microsoft.com/office/drawing/2014/main" id="{502CB2BA-32C8-10AB-63D7-6B3942C2618D}"/>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8D691865-0BAA-4DAF-125E-3E43AC7B36F5}"/>
              </a:ext>
            </a:extLst>
          </p:cNvPr>
          <p:cNvSpPr txBox="1"/>
          <p:nvPr/>
        </p:nvSpPr>
        <p:spPr>
          <a:xfrm>
            <a:off x="3969834" y="8019708"/>
            <a:ext cx="9322418" cy="1077218"/>
          </a:xfrm>
          <a:prstGeom prst="rect">
            <a:avLst/>
          </a:prstGeom>
          <a:solidFill>
            <a:schemeClr val="accent3">
              <a:lumMod val="40000"/>
              <a:lumOff val="60000"/>
            </a:schemeClr>
          </a:solidFill>
        </p:spPr>
        <p:txBody>
          <a:bodyPr wrap="square">
            <a:spAutoFit/>
          </a:bodyPr>
          <a:lstStyle/>
          <a:p>
            <a:pPr>
              <a:buNone/>
            </a:pPr>
            <a:r>
              <a:rPr lang="fr" sz="3200" dirty="0"/>
              <a:t>Une analyse approfondie peut contenir 20 ou 30 points intéressants. </a:t>
            </a:r>
            <a:br>
              <a:rPr lang="en-ZA" sz="3200" dirty="0"/>
            </a:br>
            <a:r>
              <a:rPr lang="fr" sz="3200" b="1" dirty="0"/>
              <a:t>Un produit n'a généralement besoin que de 3 à 5 idées clés.</a:t>
            </a:r>
          </a:p>
        </p:txBody>
      </p:sp>
      <p:sp>
        <p:nvSpPr>
          <p:cNvPr id="10" name="Rounded Rectangle 9">
            <a:extLst>
              <a:ext uri="{FF2B5EF4-FFF2-40B4-BE49-F238E27FC236}">
                <a16:creationId xmlns:a16="http://schemas.microsoft.com/office/drawing/2014/main" id="{07673084-7B76-35C6-6709-FC33176F79AE}"/>
              </a:ext>
            </a:extLst>
          </p:cNvPr>
          <p:cNvSpPr/>
          <p:nvPr/>
        </p:nvSpPr>
        <p:spPr>
          <a:xfrm>
            <a:off x="1180521" y="7913419"/>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a:solidFill>
                <a:schemeClr val="tx1"/>
              </a:solidFill>
              <a:latin typeface="Calibri" panose="020F0502020204030204"/>
            </a:endParaRPr>
          </a:p>
        </p:txBody>
      </p:sp>
      <p:sp>
        <p:nvSpPr>
          <p:cNvPr id="4" name="Title 3">
            <a:extLst>
              <a:ext uri="{FF2B5EF4-FFF2-40B4-BE49-F238E27FC236}">
                <a16:creationId xmlns:a16="http://schemas.microsoft.com/office/drawing/2014/main" id="{377B62AA-20EC-2A11-DE2B-A479D739BBDA}"/>
              </a:ext>
            </a:extLst>
          </p:cNvPr>
          <p:cNvSpPr>
            <a:spLocks noGrp="1"/>
          </p:cNvSpPr>
          <p:nvPr>
            <p:ph type="title"/>
          </p:nvPr>
        </p:nvSpPr>
        <p:spPr/>
        <p:txBody>
          <a:bodyPr>
            <a:normAutofit/>
          </a:bodyPr>
          <a:lstStyle/>
          <a:p>
            <a:r>
              <a:rPr lang="fr" sz="6000" kern="0">
                <a:solidFill>
                  <a:prstClr val="black"/>
                </a:solidFill>
                <a:latin typeface="Calibri Light" panose="020F0302020204030204" pitchFamily="34" charset="0"/>
                <a:cs typeface="Calibri Light" panose="020F0302020204030204" pitchFamily="34" charset="0"/>
                <a:sym typeface="Arial"/>
              </a:rPr>
              <a:t>Approche par couches pour analyser une situation</a:t>
            </a:r>
            <a:endParaRPr lang="en-GB" sz="6000"/>
          </a:p>
        </p:txBody>
      </p:sp>
    </p:spTree>
    <p:extLst>
      <p:ext uri="{BB962C8B-B14F-4D97-AF65-F5344CB8AC3E}">
        <p14:creationId xmlns:p14="http://schemas.microsoft.com/office/powerpoint/2010/main" val="2461537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04E66-C34B-BC76-0595-F0A3E72D4BC8}"/>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640D1811-C169-CF7B-B1EA-482ABF025D85}"/>
              </a:ext>
            </a:extLst>
          </p:cNvPr>
          <p:cNvSpPr txBox="1">
            <a:spLocks/>
          </p:cNvSpPr>
          <p:nvPr/>
        </p:nvSpPr>
        <p:spPr>
          <a:xfrm>
            <a:off x="2349775" y="3388518"/>
            <a:ext cx="15557225" cy="28979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 b="1" dirty="0">
                <a:solidFill>
                  <a:schemeClr val="accent2">
                    <a:lumMod val="60000"/>
                    <a:lumOff val="40000"/>
                  </a:schemeClr>
                </a:solidFill>
                <a:latin typeface="+mn-lt"/>
              </a:rPr>
              <a:t>Note d’orientation </a:t>
            </a:r>
            <a:br>
              <a:rPr lang="en-ZA" dirty="0">
                <a:latin typeface="+mn-lt"/>
              </a:rPr>
            </a:br>
            <a:r>
              <a:rPr lang="fr" dirty="0">
                <a:latin typeface="+mn-lt"/>
              </a:rPr>
              <a:t>« Priorités principales pour une mise en œuvre de la NBSAP tenant compte des questions de genre »</a:t>
            </a:r>
          </a:p>
          <a:p>
            <a:r>
              <a:rPr lang="fr" b="1" dirty="0">
                <a:solidFill>
                  <a:schemeClr val="accent2">
                    <a:lumMod val="60000"/>
                    <a:lumOff val="40000"/>
                  </a:schemeClr>
                </a:solidFill>
                <a:latin typeface="+mn-lt"/>
              </a:rPr>
              <a:t>Récit de changement : </a:t>
            </a:r>
            <a:br>
              <a:rPr lang="en-ZA" dirty="0">
                <a:latin typeface="+mn-lt"/>
              </a:rPr>
            </a:br>
            <a:r>
              <a:rPr lang="fr" dirty="0">
                <a:latin typeface="+mn-lt"/>
              </a:rPr>
              <a:t>« Comment les consultations ont permis de mettre en lumière le savoir des femmes »</a:t>
            </a:r>
          </a:p>
          <a:p>
            <a:r>
              <a:rPr lang="fr" b="1" dirty="0">
                <a:solidFill>
                  <a:schemeClr val="accent2">
                    <a:lumMod val="60000"/>
                    <a:lumOff val="40000"/>
                  </a:schemeClr>
                </a:solidFill>
                <a:latin typeface="+mn-lt"/>
              </a:rPr>
              <a:t>Étude de cas </a:t>
            </a:r>
            <a:br>
              <a:rPr lang="en-ZA" dirty="0">
                <a:latin typeface="+mn-lt"/>
              </a:rPr>
            </a:br>
            <a:r>
              <a:rPr lang="fr" dirty="0">
                <a:latin typeface="+mn-lt"/>
              </a:rPr>
              <a:t>« Ce que nous avons appris d’un processus de consultation multi-acteurs »</a:t>
            </a:r>
          </a:p>
          <a:p>
            <a:r>
              <a:rPr lang="fr" b="1">
                <a:solidFill>
                  <a:schemeClr val="accent2">
                    <a:lumMod val="60000"/>
                    <a:lumOff val="40000"/>
                  </a:schemeClr>
                </a:solidFill>
                <a:latin typeface="+mn-lt"/>
              </a:rPr>
              <a:t>Stratégie </a:t>
            </a:r>
            <a:br>
              <a:rPr lang="en-ZA" dirty="0">
                <a:latin typeface="+mn-lt"/>
              </a:rPr>
            </a:br>
            <a:r>
              <a:rPr lang="fr" dirty="0">
                <a:latin typeface="+mn-lt"/>
              </a:rPr>
              <a:t>« Actions prioritaires et </a:t>
            </a:r>
            <a:r>
              <a:rPr lang="fr">
                <a:latin typeface="+mn-lt"/>
              </a:rPr>
              <a:t>conditions favorables »</a:t>
            </a:r>
            <a:endParaRPr lang="en-ZA" dirty="0">
              <a:latin typeface="+mn-lt"/>
            </a:endParaRPr>
          </a:p>
        </p:txBody>
      </p:sp>
      <p:sp>
        <p:nvSpPr>
          <p:cNvPr id="6" name="TextBox 5">
            <a:extLst>
              <a:ext uri="{FF2B5EF4-FFF2-40B4-BE49-F238E27FC236}">
                <a16:creationId xmlns:a16="http://schemas.microsoft.com/office/drawing/2014/main" id="{2641C1BC-57DA-7822-2612-C5C3A718CEA2}"/>
              </a:ext>
            </a:extLst>
          </p:cNvPr>
          <p:cNvSpPr txBox="1"/>
          <p:nvPr/>
        </p:nvSpPr>
        <p:spPr>
          <a:xfrm>
            <a:off x="853833" y="2044721"/>
            <a:ext cx="11914280" cy="1046440"/>
          </a:xfrm>
          <a:prstGeom prst="rect">
            <a:avLst/>
          </a:prstGeom>
          <a:noFill/>
        </p:spPr>
        <p:txBody>
          <a:bodyPr wrap="square">
            <a:spAutoFit/>
          </a:bodyPr>
          <a:lstStyle/>
          <a:p>
            <a:pPr algn="just"/>
            <a:r>
              <a:rPr lang="fr" sz="3200" dirty="0"/>
              <a:t>Une seule analyse peut générer différents produits</a:t>
            </a:r>
            <a:r>
              <a:rPr lang="fr" sz="3000" b="1" dirty="0">
                <a:latin typeface="Calibri" panose="020F0502020204030204" pitchFamily="34" charset="0"/>
                <a:ea typeface="Times New Roman" panose="02020603050405020304" pitchFamily="18" charset="0"/>
                <a:cs typeface="Calibri" panose="020F0502020204030204" pitchFamily="34" charset="0"/>
              </a:rPr>
              <a:t>  </a:t>
            </a:r>
          </a:p>
          <a:p>
            <a:pPr algn="just"/>
            <a:r>
              <a:rPr lang="fr" sz="3000" b="1" dirty="0">
                <a:latin typeface="Calibri" panose="020F0502020204030204" pitchFamily="34" charset="0"/>
                <a:ea typeface="Times New Roman" panose="02020603050405020304" pitchFamily="18" charset="0"/>
                <a:cs typeface="Calibri" panose="020F0502020204030204" pitchFamily="34" charset="0"/>
              </a:rPr>
              <a:t>  </a:t>
            </a:r>
          </a:p>
        </p:txBody>
      </p:sp>
      <p:sp>
        <p:nvSpPr>
          <p:cNvPr id="89" name="Freeform 9">
            <a:extLst>
              <a:ext uri="{FF2B5EF4-FFF2-40B4-BE49-F238E27FC236}">
                <a16:creationId xmlns:a16="http://schemas.microsoft.com/office/drawing/2014/main" id="{951FD7AB-B56A-AE8A-E110-047FBF985FC7}"/>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cxnSp>
        <p:nvCxnSpPr>
          <p:cNvPr id="8" name="Straight Connector 7">
            <a:extLst>
              <a:ext uri="{FF2B5EF4-FFF2-40B4-BE49-F238E27FC236}">
                <a16:creationId xmlns:a16="http://schemas.microsoft.com/office/drawing/2014/main" id="{97076DA6-033D-48F3-7C84-A39895F868CF}"/>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38003310-0244-1749-6B44-A0DF82A2FA0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Google Shape;89;g328e14af98b_2_2">
            <a:extLst>
              <a:ext uri="{FF2B5EF4-FFF2-40B4-BE49-F238E27FC236}">
                <a16:creationId xmlns:a16="http://schemas.microsoft.com/office/drawing/2014/main" id="{EF021A7E-EA80-D7AF-0271-817DBF39B816}"/>
              </a:ext>
            </a:extLst>
          </p:cNvPr>
          <p:cNvSpPr txBox="1"/>
          <p:nvPr/>
        </p:nvSpPr>
        <p:spPr>
          <a:xfrm>
            <a:off x="3389272" y="480015"/>
            <a:ext cx="15960590" cy="769403"/>
          </a:xfrm>
          <a:prstGeom prst="rect">
            <a:avLst/>
          </a:prstGeom>
          <a:noFill/>
          <a:ln>
            <a:noFill/>
          </a:ln>
        </p:spPr>
        <p:txBody>
          <a:bodyPr spcFirstLastPara="1" wrap="square" lIns="91425" tIns="45701" rIns="91425" bIns="45701" anchor="t" anchorCtr="0">
            <a:spAutoFit/>
          </a:bodyPr>
          <a:lstStyle/>
          <a:p>
            <a:pPr algn="just"/>
            <a:r>
              <a:rPr lang="fr" sz="4400" b="1">
                <a:latin typeface="+mj-lt"/>
                <a:ea typeface="Times New Roman" panose="02020603050405020304" pitchFamily="18" charset="0"/>
                <a:cs typeface="Calibri" panose="020F0502020204030204" pitchFamily="34" charset="0"/>
              </a:rPr>
              <a:t>Choisir le bon produit</a:t>
            </a:r>
          </a:p>
        </p:txBody>
      </p:sp>
      <p:grpSp>
        <p:nvGrpSpPr>
          <p:cNvPr id="5" name="Group 4">
            <a:extLst>
              <a:ext uri="{FF2B5EF4-FFF2-40B4-BE49-F238E27FC236}">
                <a16:creationId xmlns:a16="http://schemas.microsoft.com/office/drawing/2014/main" id="{7728B31A-2B0D-C31A-06AE-808973B7192D}"/>
              </a:ext>
            </a:extLst>
          </p:cNvPr>
          <p:cNvGrpSpPr/>
          <p:nvPr/>
        </p:nvGrpSpPr>
        <p:grpSpPr>
          <a:xfrm>
            <a:off x="658611" y="308406"/>
            <a:ext cx="2525289" cy="1077218"/>
            <a:chOff x="3166147" y="6006156"/>
            <a:chExt cx="2525289" cy="1077218"/>
          </a:xfrm>
        </p:grpSpPr>
        <p:grpSp>
          <p:nvGrpSpPr>
            <p:cNvPr id="7" name="Group 6">
              <a:extLst>
                <a:ext uri="{FF2B5EF4-FFF2-40B4-BE49-F238E27FC236}">
                  <a16:creationId xmlns:a16="http://schemas.microsoft.com/office/drawing/2014/main" id="{6942B663-C65D-EC74-D53B-B64AC28E5F7D}"/>
                </a:ext>
              </a:extLst>
            </p:cNvPr>
            <p:cNvGrpSpPr/>
            <p:nvPr/>
          </p:nvGrpSpPr>
          <p:grpSpPr>
            <a:xfrm>
              <a:off x="3166147" y="6006156"/>
              <a:ext cx="2525289" cy="1077218"/>
              <a:chOff x="4089527" y="6103976"/>
              <a:chExt cx="3117679" cy="1316682"/>
            </a:xfrm>
          </p:grpSpPr>
          <p:sp>
            <p:nvSpPr>
              <p:cNvPr id="11" name="Pentagon 10">
                <a:extLst>
                  <a:ext uri="{FF2B5EF4-FFF2-40B4-BE49-F238E27FC236}">
                    <a16:creationId xmlns:a16="http://schemas.microsoft.com/office/drawing/2014/main" id="{ED452B34-6A19-79E7-AF9D-C25BF2A9B293}"/>
                  </a:ext>
                </a:extLst>
              </p:cNvPr>
              <p:cNvSpPr/>
              <p:nvPr/>
            </p:nvSpPr>
            <p:spPr>
              <a:xfrm>
                <a:off x="4089527" y="6103976"/>
                <a:ext cx="3117679" cy="1316682"/>
              </a:xfrm>
              <a:prstGeom prst="homePlate">
                <a:avLst/>
              </a:prstGeom>
              <a:solidFill>
                <a:schemeClr val="accent3">
                  <a:lumMod val="40000"/>
                  <a:lumOff val="60000"/>
                </a:schemeClr>
              </a:solidFill>
              <a:ln w="28575">
                <a:noFill/>
              </a:ln>
              <a:effectLst>
                <a:outerShdw blurRad="76200" dist="76200" dir="2700000" algn="tl"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D228EB5-BBBA-AE19-2D55-6F258CAF0064}"/>
                  </a:ext>
                </a:extLst>
              </p:cNvPr>
              <p:cNvGrpSpPr/>
              <p:nvPr/>
            </p:nvGrpSpPr>
            <p:grpSpPr>
              <a:xfrm>
                <a:off x="4343076" y="6242498"/>
                <a:ext cx="1063394" cy="1011676"/>
                <a:chOff x="10085410" y="3689660"/>
                <a:chExt cx="779859" cy="779859"/>
              </a:xfrm>
            </p:grpSpPr>
            <p:sp>
              <p:nvSpPr>
                <p:cNvPr id="13" name="Oval 12">
                  <a:extLst>
                    <a:ext uri="{FF2B5EF4-FFF2-40B4-BE49-F238E27FC236}">
                      <a16:creationId xmlns:a16="http://schemas.microsoft.com/office/drawing/2014/main" id="{FA4C1391-D744-4F73-79D9-495BD1900CC1}"/>
                    </a:ext>
                  </a:extLst>
                </p:cNvPr>
                <p:cNvSpPr/>
                <p:nvPr/>
              </p:nvSpPr>
              <p:spPr>
                <a:xfrm>
                  <a:off x="10085410" y="3689660"/>
                  <a:ext cx="779859" cy="779859"/>
                </a:xfrm>
                <a:prstGeom prst="ellipse">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4" name="Oval 5">
                  <a:extLst>
                    <a:ext uri="{FF2B5EF4-FFF2-40B4-BE49-F238E27FC236}">
                      <a16:creationId xmlns:a16="http://schemas.microsoft.com/office/drawing/2014/main" id="{17B43A9F-B005-F378-793F-B0D1E17FDE68}"/>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4</a:t>
                  </a:r>
                </a:p>
              </p:txBody>
            </p:sp>
          </p:grpSp>
        </p:grpSp>
        <p:pic>
          <p:nvPicPr>
            <p:cNvPr id="10" name="Picture 4">
              <a:extLst>
                <a:ext uri="{FF2B5EF4-FFF2-40B4-BE49-F238E27FC236}">
                  <a16:creationId xmlns:a16="http://schemas.microsoft.com/office/drawing/2014/main" id="{8E86BA6C-3D1A-5B38-51E4-35E26C8B6841}"/>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366955" y="6038095"/>
              <a:ext cx="861339" cy="1013340"/>
            </a:xfrm>
            <a:prstGeom prst="rect">
              <a:avLst/>
            </a:prstGeom>
          </p:spPr>
        </p:pic>
      </p:grpSp>
    </p:spTree>
    <p:extLst>
      <p:ext uri="{BB962C8B-B14F-4D97-AF65-F5344CB8AC3E}">
        <p14:creationId xmlns:p14="http://schemas.microsoft.com/office/powerpoint/2010/main" val="24849463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019B5-3FC0-D77D-A954-78D032649D88}"/>
              </a:ext>
            </a:extLst>
          </p:cNvPr>
          <p:cNvSpPr>
            <a:spLocks noGrp="1"/>
          </p:cNvSpPr>
          <p:nvPr>
            <p:ph type="title"/>
          </p:nvPr>
        </p:nvSpPr>
        <p:spPr/>
        <p:txBody>
          <a:bodyPr/>
          <a:lstStyle/>
          <a:p>
            <a:r>
              <a:rPr lang="fr" dirty="0"/>
              <a:t>Idées de produits de connaissances – principaux résultats</a:t>
            </a:r>
          </a:p>
        </p:txBody>
      </p:sp>
      <p:sp>
        <p:nvSpPr>
          <p:cNvPr id="4" name="TextBox 3">
            <a:extLst>
              <a:ext uri="{FF2B5EF4-FFF2-40B4-BE49-F238E27FC236}">
                <a16:creationId xmlns:a16="http://schemas.microsoft.com/office/drawing/2014/main" id="{906AA86A-8715-0A19-6F06-707BF601F6E4}"/>
              </a:ext>
            </a:extLst>
          </p:cNvPr>
          <p:cNvSpPr txBox="1"/>
          <p:nvPr/>
        </p:nvSpPr>
        <p:spPr>
          <a:xfrm>
            <a:off x="1645920" y="3546387"/>
            <a:ext cx="3611880" cy="2372545"/>
          </a:xfrm>
          <a:prstGeom prst="rect">
            <a:avLst/>
          </a:prstGeom>
          <a:solidFill>
            <a:schemeClr val="accent1">
              <a:lumMod val="20000"/>
              <a:lumOff val="80000"/>
            </a:schemeClr>
          </a:solidFill>
        </p:spPr>
        <p:txBody>
          <a:bodyPr wrap="square" lIns="108000" tIns="108000" rIns="108000" bIns="108000">
            <a:spAutoFit/>
          </a:bodyPr>
          <a:lstStyle/>
          <a:p>
            <a:pPr>
              <a:buNone/>
            </a:pPr>
            <a:r>
              <a:rPr lang="fr" sz="2800" b="1" dirty="0"/>
              <a:t>Produits axés sur la connaissance</a:t>
            </a:r>
          </a:p>
          <a:p>
            <a:pPr marL="457200" indent="-457200">
              <a:buFont typeface="Arial" panose="020B0604020202020204" pitchFamily="34" charset="0"/>
              <a:buChar char="•"/>
            </a:pPr>
            <a:r>
              <a:rPr lang="fr" sz="2800" dirty="0"/>
              <a:t>Résumé</a:t>
            </a:r>
          </a:p>
          <a:p>
            <a:pPr marL="457200" indent="-457200">
              <a:buFont typeface="Arial" panose="020B0604020202020204" pitchFamily="34" charset="0"/>
              <a:buChar char="•"/>
            </a:pPr>
            <a:r>
              <a:rPr lang="fr" sz="2800" dirty="0"/>
              <a:t>Note d'analyse des politiques</a:t>
            </a:r>
          </a:p>
          <a:p>
            <a:pPr marL="457200" indent="-457200">
              <a:buFont typeface="Arial" panose="020B0604020202020204" pitchFamily="34" charset="0"/>
              <a:buChar char="•"/>
            </a:pPr>
            <a:r>
              <a:rPr lang="fr" sz="2800" dirty="0"/>
              <a:t>Résumé de recherche</a:t>
            </a:r>
          </a:p>
        </p:txBody>
      </p:sp>
      <p:sp>
        <p:nvSpPr>
          <p:cNvPr id="6" name="TextBox 5">
            <a:extLst>
              <a:ext uri="{FF2B5EF4-FFF2-40B4-BE49-F238E27FC236}">
                <a16:creationId xmlns:a16="http://schemas.microsoft.com/office/drawing/2014/main" id="{20BF2F39-948A-1A82-F95A-8AD3114106F8}"/>
              </a:ext>
            </a:extLst>
          </p:cNvPr>
          <p:cNvSpPr txBox="1"/>
          <p:nvPr/>
        </p:nvSpPr>
        <p:spPr>
          <a:xfrm>
            <a:off x="9658575" y="3638921"/>
            <a:ext cx="2832847" cy="2372545"/>
          </a:xfrm>
          <a:prstGeom prst="rect">
            <a:avLst/>
          </a:prstGeom>
          <a:solidFill>
            <a:schemeClr val="accent6">
              <a:lumMod val="20000"/>
              <a:lumOff val="80000"/>
            </a:schemeClr>
          </a:solidFill>
        </p:spPr>
        <p:txBody>
          <a:bodyPr wrap="square" lIns="108000" tIns="108000" rIns="108000" bIns="108000">
            <a:spAutoFit/>
          </a:bodyPr>
          <a:lstStyle/>
          <a:p>
            <a:pPr>
              <a:buNone/>
            </a:pPr>
            <a:r>
              <a:rPr lang="fr" sz="2800" b="1" dirty="0"/>
              <a:t>Produits narratifs et de visibilité</a:t>
            </a:r>
          </a:p>
          <a:p>
            <a:pPr marL="457200" indent="-457200">
              <a:buFont typeface="Arial" panose="020B0604020202020204" pitchFamily="34" charset="0"/>
              <a:buChar char="•"/>
            </a:pPr>
            <a:r>
              <a:rPr lang="fr" sz="2800" dirty="0"/>
              <a:t>Récit du terrain</a:t>
            </a:r>
          </a:p>
          <a:p>
            <a:pPr marL="457200" indent="-457200">
              <a:buFont typeface="Arial" panose="020B0604020202020204" pitchFamily="34" charset="0"/>
              <a:buChar char="•"/>
            </a:pPr>
            <a:r>
              <a:rPr lang="fr" sz="2800" dirty="0"/>
              <a:t>Histoire d'impact</a:t>
            </a:r>
          </a:p>
        </p:txBody>
      </p:sp>
      <p:sp>
        <p:nvSpPr>
          <p:cNvPr id="9" name="Rounded Rectangle 8">
            <a:extLst>
              <a:ext uri="{FF2B5EF4-FFF2-40B4-BE49-F238E27FC236}">
                <a16:creationId xmlns:a16="http://schemas.microsoft.com/office/drawing/2014/main" id="{70E9AE94-6179-E3AE-8F78-4827AD9C3832}"/>
              </a:ext>
            </a:extLst>
          </p:cNvPr>
          <p:cNvSpPr/>
          <p:nvPr/>
        </p:nvSpPr>
        <p:spPr>
          <a:xfrm>
            <a:off x="4296598" y="8041205"/>
            <a:ext cx="11849860"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45">
              <a:buClr>
                <a:srgbClr val="000000"/>
              </a:buClr>
              <a:defRPr/>
            </a:pPr>
            <a:r>
              <a:rPr lang="fr" sz="3200" dirty="0">
                <a:solidFill>
                  <a:schemeClr val="tx1"/>
                </a:solidFill>
              </a:rPr>
              <a:t>Vous possédez déjà </a:t>
            </a:r>
            <a:r>
              <a:rPr lang="fr" sz="3200">
                <a:solidFill>
                  <a:schemeClr val="tx1"/>
                </a:solidFill>
              </a:rPr>
              <a:t>les connaissances ; ces </a:t>
            </a:r>
            <a:r>
              <a:rPr lang="fr" sz="3200" dirty="0">
                <a:solidFill>
                  <a:schemeClr val="tx1"/>
                </a:solidFill>
              </a:rPr>
              <a:t>produits ne sont </a:t>
            </a:r>
            <a:r>
              <a:rPr lang="fr" sz="3200">
                <a:solidFill>
                  <a:schemeClr val="tx1"/>
                </a:solidFill>
              </a:rPr>
              <a:t>que </a:t>
            </a:r>
            <a:br>
              <a:rPr lang="en-ZA" sz="3200">
                <a:solidFill>
                  <a:schemeClr val="tx1"/>
                </a:solidFill>
              </a:rPr>
            </a:br>
            <a:r>
              <a:rPr lang="fr" sz="3200" b="1">
                <a:solidFill>
                  <a:schemeClr val="tx1"/>
                </a:solidFill>
              </a:rPr>
              <a:t>différentes </a:t>
            </a:r>
            <a:r>
              <a:rPr lang="fr" sz="3200" b="1" dirty="0">
                <a:solidFill>
                  <a:schemeClr val="tx1"/>
                </a:solidFill>
              </a:rPr>
              <a:t>manières de les mettre en forme </a:t>
            </a:r>
            <a:r>
              <a:rPr lang="fr" sz="3200" dirty="0">
                <a:solidFill>
                  <a:schemeClr val="tx1"/>
                </a:solidFill>
              </a:rPr>
              <a:t>en fonction de ce que vous souhaitez réaliser.</a:t>
            </a:r>
            <a:endParaRPr lang="en-US" sz="3200" b="1" kern="0" dirty="0">
              <a:solidFill>
                <a:schemeClr val="tx1"/>
              </a:solidFill>
              <a:latin typeface="Calibri Light" panose="020F0302020204030204" pitchFamily="34" charset="0"/>
              <a:cs typeface="Calibri Light" panose="020F0302020204030204" pitchFamily="34" charset="0"/>
              <a:sym typeface="Arial"/>
            </a:endParaRPr>
          </a:p>
        </p:txBody>
      </p:sp>
      <p:sp>
        <p:nvSpPr>
          <p:cNvPr id="10" name="Rounded Rectangle 9">
            <a:extLst>
              <a:ext uri="{FF2B5EF4-FFF2-40B4-BE49-F238E27FC236}">
                <a16:creationId xmlns:a16="http://schemas.microsoft.com/office/drawing/2014/main" id="{7635177F-45B0-FC78-3D23-91C872BD462F}"/>
              </a:ext>
            </a:extLst>
          </p:cNvPr>
          <p:cNvSpPr/>
          <p:nvPr/>
        </p:nvSpPr>
        <p:spPr>
          <a:xfrm>
            <a:off x="1351637" y="8041205"/>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a:solidFill>
                <a:schemeClr val="tx1"/>
              </a:solidFill>
              <a:latin typeface="Calibri" panose="020F0502020204030204"/>
            </a:endParaRPr>
          </a:p>
        </p:txBody>
      </p:sp>
      <p:sp>
        <p:nvSpPr>
          <p:cNvPr id="18" name="TextBox 17">
            <a:extLst>
              <a:ext uri="{FF2B5EF4-FFF2-40B4-BE49-F238E27FC236}">
                <a16:creationId xmlns:a16="http://schemas.microsoft.com/office/drawing/2014/main" id="{56D887EC-B82B-B72B-E62E-C062C95225E8}"/>
              </a:ext>
            </a:extLst>
          </p:cNvPr>
          <p:cNvSpPr txBox="1"/>
          <p:nvPr/>
        </p:nvSpPr>
        <p:spPr>
          <a:xfrm>
            <a:off x="5961082" y="3495412"/>
            <a:ext cx="2994210" cy="3296175"/>
          </a:xfrm>
          <a:prstGeom prst="rect">
            <a:avLst/>
          </a:prstGeom>
          <a:solidFill>
            <a:schemeClr val="accent2">
              <a:lumMod val="20000"/>
              <a:lumOff val="80000"/>
            </a:schemeClr>
          </a:solidFill>
        </p:spPr>
        <p:txBody>
          <a:bodyPr wrap="square" lIns="108000" tIns="108000" rIns="108000" bIns="108000">
            <a:spAutoFit/>
          </a:bodyPr>
          <a:lstStyle/>
          <a:p>
            <a:pPr>
              <a:buNone/>
            </a:pPr>
            <a:r>
              <a:rPr lang="fr" sz="2800" b="1" dirty="0"/>
              <a:t>Produits d'aide à la décision et de politiques</a:t>
            </a:r>
          </a:p>
          <a:p>
            <a:pPr marL="457200" indent="-457200">
              <a:buFont typeface="Arial" panose="020B0604020202020204" pitchFamily="34" charset="0"/>
              <a:buChar char="•"/>
            </a:pPr>
            <a:r>
              <a:rPr lang="fr" sz="2800" dirty="0"/>
              <a:t>Note de synthèse</a:t>
            </a:r>
          </a:p>
          <a:p>
            <a:pPr marL="457200" indent="-457200">
              <a:buFont typeface="Arial" panose="020B0604020202020204" pitchFamily="34" charset="0"/>
              <a:buChar char="•"/>
            </a:pPr>
            <a:r>
              <a:rPr lang="fr" sz="2800" dirty="0"/>
              <a:t>Note de mise en œuvre</a:t>
            </a:r>
          </a:p>
          <a:p>
            <a:pPr marL="457200" indent="-457200">
              <a:buFont typeface="Arial" panose="020B0604020202020204" pitchFamily="34" charset="0"/>
              <a:buChar char="•"/>
            </a:pPr>
            <a:r>
              <a:rPr lang="fr" sz="2800" dirty="0"/>
              <a:t>Note sur les actions prioritaires</a:t>
            </a:r>
          </a:p>
        </p:txBody>
      </p:sp>
      <p:sp>
        <p:nvSpPr>
          <p:cNvPr id="20" name="TextBox 19">
            <a:extLst>
              <a:ext uri="{FF2B5EF4-FFF2-40B4-BE49-F238E27FC236}">
                <a16:creationId xmlns:a16="http://schemas.microsoft.com/office/drawing/2014/main" id="{B5AE1C29-4D96-80DC-BEE6-E89D1F6696F1}"/>
              </a:ext>
            </a:extLst>
          </p:cNvPr>
          <p:cNvSpPr txBox="1"/>
          <p:nvPr/>
        </p:nvSpPr>
        <p:spPr>
          <a:xfrm>
            <a:off x="13452433" y="3698879"/>
            <a:ext cx="2832847" cy="1941658"/>
          </a:xfrm>
          <a:prstGeom prst="rect">
            <a:avLst/>
          </a:prstGeom>
          <a:solidFill>
            <a:schemeClr val="accent3">
              <a:lumMod val="40000"/>
              <a:lumOff val="60000"/>
            </a:schemeClr>
          </a:solidFill>
        </p:spPr>
        <p:txBody>
          <a:bodyPr wrap="square" lIns="108000" tIns="108000" rIns="108000" bIns="108000">
            <a:spAutoFit/>
          </a:bodyPr>
          <a:lstStyle/>
          <a:p>
            <a:pPr>
              <a:buNone/>
            </a:pPr>
            <a:r>
              <a:rPr lang="fr" sz="2800" b="1" dirty="0"/>
              <a:t>Produits d'entraînement et d'apprentissage</a:t>
            </a:r>
          </a:p>
          <a:p>
            <a:pPr marL="457200" indent="-457200">
              <a:buFont typeface="Arial" panose="020B0604020202020204" pitchFamily="34" charset="0"/>
              <a:buChar char="•"/>
            </a:pPr>
            <a:r>
              <a:rPr lang="fr" sz="2800" dirty="0"/>
              <a:t>Étude de cas</a:t>
            </a:r>
          </a:p>
          <a:p>
            <a:pPr marL="457200" indent="-457200">
              <a:buFont typeface="Arial" panose="020B0604020202020204" pitchFamily="34" charset="0"/>
              <a:buChar char="•"/>
            </a:pPr>
            <a:r>
              <a:rPr lang="fr" sz="2800" dirty="0"/>
              <a:t>Note d'apprentissage</a:t>
            </a:r>
          </a:p>
        </p:txBody>
      </p:sp>
      <p:sp>
        <p:nvSpPr>
          <p:cNvPr id="21" name="Freeform 3">
            <a:extLst>
              <a:ext uri="{FF2B5EF4-FFF2-40B4-BE49-F238E27FC236}">
                <a16:creationId xmlns:a16="http://schemas.microsoft.com/office/drawing/2014/main" id="{96DE9935-E548-50C8-ED91-9F53C76C9FC3}"/>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303525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oster of women holding a bunch of plants&#10;&#10;AI-generated content may be incorrect.">
            <a:extLst>
              <a:ext uri="{FF2B5EF4-FFF2-40B4-BE49-F238E27FC236}">
                <a16:creationId xmlns:a16="http://schemas.microsoft.com/office/drawing/2014/main" id="{04D49B46-5B15-B075-0EF0-96EFE496A53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72473" y="1285178"/>
            <a:ext cx="5612105" cy="7716644"/>
          </a:xfrm>
          <a:prstGeom prst="rect">
            <a:avLst/>
          </a:prstGeom>
        </p:spPr>
      </p:pic>
      <p:sp>
        <p:nvSpPr>
          <p:cNvPr id="4" name="TextBox 3">
            <a:extLst>
              <a:ext uri="{FF2B5EF4-FFF2-40B4-BE49-F238E27FC236}">
                <a16:creationId xmlns:a16="http://schemas.microsoft.com/office/drawing/2014/main" id="{C2A8027E-D1A3-D885-331F-2ED53C964EFE}"/>
              </a:ext>
            </a:extLst>
          </p:cNvPr>
          <p:cNvSpPr txBox="1"/>
          <p:nvPr/>
        </p:nvSpPr>
        <p:spPr>
          <a:xfrm>
            <a:off x="6679580" y="1285178"/>
            <a:ext cx="4928839" cy="1938992"/>
          </a:xfrm>
          <a:prstGeom prst="rect">
            <a:avLst/>
          </a:prstGeom>
          <a:noFill/>
        </p:spPr>
        <p:txBody>
          <a:bodyPr wrap="square" rtlCol="0">
            <a:spAutoFit/>
          </a:bodyPr>
          <a:lstStyle/>
          <a:p>
            <a:r>
              <a:rPr lang="fr" sz="4000" b="1" dirty="0"/>
              <a:t>Des visions claires et des recommandations </a:t>
            </a:r>
            <a:r>
              <a:rPr lang="fr" sz="4000" b="1"/>
              <a:t>assorties d'échéances précises</a:t>
            </a:r>
          </a:p>
        </p:txBody>
      </p:sp>
      <p:pic>
        <p:nvPicPr>
          <p:cNvPr id="6" name="Picture 5" descr="A map of the united states&#10;&#10;AI-generated content may be incorrect.">
            <a:extLst>
              <a:ext uri="{FF2B5EF4-FFF2-40B4-BE49-F238E27FC236}">
                <a16:creationId xmlns:a16="http://schemas.microsoft.com/office/drawing/2014/main" id="{52AEBD14-BEE3-FEEF-4F87-F607C3723B3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903424" y="562113"/>
            <a:ext cx="6348751" cy="8693400"/>
          </a:xfrm>
          <a:prstGeom prst="rect">
            <a:avLst/>
          </a:prstGeom>
        </p:spPr>
      </p:pic>
      <p:sp>
        <p:nvSpPr>
          <p:cNvPr id="7" name="TextBox 6">
            <a:extLst>
              <a:ext uri="{FF2B5EF4-FFF2-40B4-BE49-F238E27FC236}">
                <a16:creationId xmlns:a16="http://schemas.microsoft.com/office/drawing/2014/main" id="{696690B5-50FE-2D75-B2FF-CBA1228014DD}"/>
              </a:ext>
            </a:extLst>
          </p:cNvPr>
          <p:cNvSpPr txBox="1"/>
          <p:nvPr/>
        </p:nvSpPr>
        <p:spPr>
          <a:xfrm>
            <a:off x="6974585" y="7062831"/>
            <a:ext cx="4928839" cy="1323439"/>
          </a:xfrm>
          <a:prstGeom prst="rect">
            <a:avLst/>
          </a:prstGeom>
          <a:noFill/>
        </p:spPr>
        <p:txBody>
          <a:bodyPr wrap="square" rtlCol="0">
            <a:spAutoFit/>
          </a:bodyPr>
          <a:lstStyle/>
          <a:p>
            <a:r>
              <a:rPr lang="fr" sz="4000" b="1" dirty="0"/>
              <a:t>enseignements tirés des constats spécifiques à chaque lieu</a:t>
            </a:r>
          </a:p>
        </p:txBody>
      </p:sp>
    </p:spTree>
    <p:extLst>
      <p:ext uri="{BB962C8B-B14F-4D97-AF65-F5344CB8AC3E}">
        <p14:creationId xmlns:p14="http://schemas.microsoft.com/office/powerpoint/2010/main" val="38032731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oster with people and text&#10;&#10;AI-generated content may be incorrect.">
            <a:extLst>
              <a:ext uri="{FF2B5EF4-FFF2-40B4-BE49-F238E27FC236}">
                <a16:creationId xmlns:a16="http://schemas.microsoft.com/office/drawing/2014/main" id="{F63D015F-B746-EBA7-16FD-B1DEAF9337B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5538" y="579863"/>
            <a:ext cx="12276805" cy="8809464"/>
          </a:xfrm>
          <a:prstGeom prst="rect">
            <a:avLst/>
          </a:prstGeom>
        </p:spPr>
      </p:pic>
      <p:sp>
        <p:nvSpPr>
          <p:cNvPr id="4" name="TextBox 3">
            <a:extLst>
              <a:ext uri="{FF2B5EF4-FFF2-40B4-BE49-F238E27FC236}">
                <a16:creationId xmlns:a16="http://schemas.microsoft.com/office/drawing/2014/main" id="{3BEF810D-7B0C-4177-5E18-5142A975C74B}"/>
              </a:ext>
            </a:extLst>
          </p:cNvPr>
          <p:cNvSpPr txBox="1"/>
          <p:nvPr/>
        </p:nvSpPr>
        <p:spPr>
          <a:xfrm>
            <a:off x="13359161" y="2163337"/>
            <a:ext cx="4760888" cy="2554545"/>
          </a:xfrm>
          <a:prstGeom prst="rect">
            <a:avLst/>
          </a:prstGeom>
          <a:noFill/>
        </p:spPr>
        <p:txBody>
          <a:bodyPr wrap="square" rtlCol="0">
            <a:spAutoFit/>
          </a:bodyPr>
          <a:lstStyle/>
          <a:p>
            <a:r>
              <a:rPr lang="fr" sz="4000" b="1"/>
              <a:t>Madagascar : Exemple </a:t>
            </a:r>
            <a:r>
              <a:rPr lang="fr" sz="4000" b="1" dirty="0"/>
              <a:t>de</a:t>
            </a:r>
          </a:p>
          <a:p>
            <a:r>
              <a:rPr lang="fr" sz="4000" b="1"/>
              <a:t>Plan </a:t>
            </a:r>
            <a:r>
              <a:rPr lang="fr" sz="4000" b="1" dirty="0"/>
              <a:t>d'action </a:t>
            </a:r>
            <a:r>
              <a:rPr lang="fr" sz="4000" b="1"/>
              <a:t>décennal sur </a:t>
            </a:r>
            <a:r>
              <a:rPr lang="fr" sz="4000" b="1" dirty="0"/>
              <a:t>les droits fonciers</a:t>
            </a:r>
          </a:p>
        </p:txBody>
      </p:sp>
      <p:sp>
        <p:nvSpPr>
          <p:cNvPr id="2" name="Freeform 3">
            <a:extLst>
              <a:ext uri="{FF2B5EF4-FFF2-40B4-BE49-F238E27FC236}">
                <a16:creationId xmlns:a16="http://schemas.microsoft.com/office/drawing/2014/main" id="{1FE8F682-0FB0-05E5-1EAB-78C9ACAAB5A9}"/>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490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tanding in the dirt&#10;&#10;AI-generated content may be incorrect.">
            <a:extLst>
              <a:ext uri="{FF2B5EF4-FFF2-40B4-BE49-F238E27FC236}">
                <a16:creationId xmlns:a16="http://schemas.microsoft.com/office/drawing/2014/main" id="{4ED0857C-0D85-8BEF-443C-8102D070D3A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41877" y="0"/>
            <a:ext cx="7225724" cy="10058400"/>
          </a:xfrm>
          <a:prstGeom prst="rect">
            <a:avLst/>
          </a:prstGeom>
        </p:spPr>
      </p:pic>
      <p:pic>
        <p:nvPicPr>
          <p:cNvPr id="7" name="Picture 6" descr="A diagram of a landscape restoration plan&#10;&#10;AI-generated content may be incorrect.">
            <a:extLst>
              <a:ext uri="{FF2B5EF4-FFF2-40B4-BE49-F238E27FC236}">
                <a16:creationId xmlns:a16="http://schemas.microsoft.com/office/drawing/2014/main" id="{48650D9A-18CD-9058-662B-5CF7E76A106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07506" y="302279"/>
            <a:ext cx="7467600" cy="4597400"/>
          </a:xfrm>
          <a:prstGeom prst="rect">
            <a:avLst/>
          </a:prstGeom>
        </p:spPr>
      </p:pic>
      <p:sp>
        <p:nvSpPr>
          <p:cNvPr id="8" name="TextBox 7">
            <a:extLst>
              <a:ext uri="{FF2B5EF4-FFF2-40B4-BE49-F238E27FC236}">
                <a16:creationId xmlns:a16="http://schemas.microsoft.com/office/drawing/2014/main" id="{EA98F219-70A5-CBDB-CC6C-885B876727F9}"/>
              </a:ext>
            </a:extLst>
          </p:cNvPr>
          <p:cNvSpPr txBox="1"/>
          <p:nvPr/>
        </p:nvSpPr>
        <p:spPr>
          <a:xfrm>
            <a:off x="9144000" y="5599799"/>
            <a:ext cx="2720897" cy="2308324"/>
          </a:xfrm>
          <a:prstGeom prst="rect">
            <a:avLst/>
          </a:prstGeom>
          <a:noFill/>
        </p:spPr>
        <p:txBody>
          <a:bodyPr wrap="square" rtlCol="0">
            <a:spAutoFit/>
          </a:bodyPr>
          <a:lstStyle/>
          <a:p>
            <a:r>
              <a:rPr lang="fr" sz="3600" b="1" dirty="0"/>
              <a:t>Notes d'orientation et résumé clair des indicateurs</a:t>
            </a:r>
            <a:r>
              <a:rPr lang="fr" dirty="0"/>
              <a:t> </a:t>
            </a:r>
          </a:p>
        </p:txBody>
      </p:sp>
      <p:sp>
        <p:nvSpPr>
          <p:cNvPr id="9" name="Freeform 3">
            <a:extLst>
              <a:ext uri="{FF2B5EF4-FFF2-40B4-BE49-F238E27FC236}">
                <a16:creationId xmlns:a16="http://schemas.microsoft.com/office/drawing/2014/main" id="{9F837A92-B60F-D36F-CA83-580C8E081831}"/>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989299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oster of a farm&#10;&#10;AI-generated content may be incorrect.">
            <a:extLst>
              <a:ext uri="{FF2B5EF4-FFF2-40B4-BE49-F238E27FC236}">
                <a16:creationId xmlns:a16="http://schemas.microsoft.com/office/drawing/2014/main" id="{51EEE33A-5DF4-6A73-97C9-947E8B612AD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611254" y="0"/>
            <a:ext cx="4002596" cy="10058400"/>
          </a:xfrm>
          <a:prstGeom prst="rect">
            <a:avLst/>
          </a:prstGeom>
        </p:spPr>
      </p:pic>
      <p:pic>
        <p:nvPicPr>
          <p:cNvPr id="5" name="Picture 4" descr="A map of a city&#10;&#10;AI-generated content may be incorrect.">
            <a:extLst>
              <a:ext uri="{FF2B5EF4-FFF2-40B4-BE49-F238E27FC236}">
                <a16:creationId xmlns:a16="http://schemas.microsoft.com/office/drawing/2014/main" id="{7B2F3AC1-D14E-6153-478C-C9CA576952A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04346" y="3930395"/>
            <a:ext cx="7772400" cy="5443795"/>
          </a:xfrm>
          <a:prstGeom prst="rect">
            <a:avLst/>
          </a:prstGeom>
        </p:spPr>
      </p:pic>
      <p:pic>
        <p:nvPicPr>
          <p:cNvPr id="2" name="Picture 1" descr="A person showing a diagram to a group of women&#10;&#10;AI-generated content may be incorrect.">
            <a:extLst>
              <a:ext uri="{FF2B5EF4-FFF2-40B4-BE49-F238E27FC236}">
                <a16:creationId xmlns:a16="http://schemas.microsoft.com/office/drawing/2014/main" id="{E0A3256C-7015-080A-FBB2-FC52B6D88BC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74423" y="114300"/>
            <a:ext cx="7772400" cy="3142900"/>
          </a:xfrm>
          <a:prstGeom prst="rect">
            <a:avLst/>
          </a:prstGeom>
        </p:spPr>
      </p:pic>
      <p:sp>
        <p:nvSpPr>
          <p:cNvPr id="4" name="Freeform 3">
            <a:extLst>
              <a:ext uri="{FF2B5EF4-FFF2-40B4-BE49-F238E27FC236}">
                <a16:creationId xmlns:a16="http://schemas.microsoft.com/office/drawing/2014/main" id="{0F129100-0286-B43A-83DD-9667DEBE724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467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251113F-A499-2B74-F542-993E7A20A5D1}"/>
              </a:ext>
            </a:extLst>
          </p:cNvPr>
          <p:cNvSpPr/>
          <p:nvPr/>
        </p:nvSpPr>
        <p:spPr>
          <a:xfrm>
            <a:off x="2917586" y="547793"/>
            <a:ext cx="5002975" cy="1517490"/>
          </a:xfrm>
          <a:prstGeom prst="rect">
            <a:avLst/>
          </a:prstGeom>
          <a:solidFill>
            <a:schemeClr val="accent3">
              <a:lumMod val="40000"/>
              <a:lumOff val="60000"/>
            </a:schemeClr>
          </a:solidFill>
          <a:ln w="25400" cap="flat" cmpd="sng" algn="ctr">
            <a:noFill/>
            <a:prstDash val="solid"/>
          </a:ln>
          <a:effectLst/>
        </p:spPr>
        <p:txBody>
          <a:bodyPr lIns="792000" rIns="396000" rtlCol="0" anchor="ctr"/>
          <a:lstStyle/>
          <a:p>
            <a:pPr algn="ctr" defTabSz="1371600">
              <a:lnSpc>
                <a:spcPct val="107000"/>
              </a:lnSpc>
              <a:spcAft>
                <a:spcPts val="1200"/>
              </a:spcAft>
            </a:pPr>
            <a:endParaRPr lang="en-US" sz="2700" b="1">
              <a:solidFill>
                <a:prstClr val="black"/>
              </a:solidFill>
              <a:latin typeface="Calibri" panose="020F0502020204030204"/>
            </a:endParaRPr>
          </a:p>
          <a:p>
            <a:pPr algn="ctr" defTabSz="1371600">
              <a:lnSpc>
                <a:spcPct val="107000"/>
              </a:lnSpc>
              <a:spcAft>
                <a:spcPts val="1200"/>
              </a:spcAft>
            </a:pPr>
            <a:r>
              <a:rPr lang="fr" sz="2700" b="1">
                <a:solidFill>
                  <a:prstClr val="black"/>
                </a:solidFill>
                <a:latin typeface="Calibri" panose="020F0502020204030204"/>
              </a:rPr>
              <a:t>Accueillir</a:t>
            </a:r>
            <a:endParaRPr lang="en-US" sz="2700" kern="0">
              <a:solidFill>
                <a:srgbClr val="322929"/>
              </a:solidFill>
              <a:latin typeface="Calibri Light" panose="020F0302020204030204" pitchFamily="34" charset="0"/>
              <a:ea typeface="Aptos" panose="020B0004020202020204" pitchFamily="34" charset="0"/>
              <a:cs typeface="Times New Roman" panose="02020603050405020304" pitchFamily="18" charset="0"/>
            </a:endParaRPr>
          </a:p>
          <a:p>
            <a:pPr algn="ctr" defTabSz="1371600">
              <a:defRPr/>
            </a:pPr>
            <a:endParaRPr lang="en-US" sz="2700" kern="0">
              <a:solidFill>
                <a:srgbClr val="FFFFFF"/>
              </a:solidFill>
              <a:latin typeface="Aptos" panose="02110004020202020204"/>
            </a:endParaRPr>
          </a:p>
        </p:txBody>
      </p:sp>
      <p:sp>
        <p:nvSpPr>
          <p:cNvPr id="15" name="Rectangle 14">
            <a:extLst>
              <a:ext uri="{FF2B5EF4-FFF2-40B4-BE49-F238E27FC236}">
                <a16:creationId xmlns:a16="http://schemas.microsoft.com/office/drawing/2014/main" id="{B727C327-BFFA-5182-5537-094F6FB8FA63}"/>
              </a:ext>
            </a:extLst>
          </p:cNvPr>
          <p:cNvSpPr/>
          <p:nvPr/>
        </p:nvSpPr>
        <p:spPr>
          <a:xfrm>
            <a:off x="2935440" y="2192913"/>
            <a:ext cx="5002975" cy="1517490"/>
          </a:xfrm>
          <a:prstGeom prst="rect">
            <a:avLst/>
          </a:prstGeom>
          <a:solidFill>
            <a:schemeClr val="accent2">
              <a:lumMod val="40000"/>
              <a:lumOff val="60000"/>
            </a:schemeClr>
          </a:solidFill>
          <a:ln w="25400" cap="flat" cmpd="sng" algn="ctr">
            <a:noFill/>
            <a:prstDash val="solid"/>
          </a:ln>
          <a:effectLst/>
        </p:spPr>
        <p:txBody>
          <a:bodyPr lIns="792000" rIns="396000" rtlCol="0" anchor="ctr"/>
          <a:lstStyle/>
          <a:p>
            <a:pPr algn="ctr" defTabSz="1371600">
              <a:lnSpc>
                <a:spcPct val="107000"/>
              </a:lnSpc>
              <a:spcAft>
                <a:spcPts val="1200"/>
              </a:spcAft>
            </a:pPr>
            <a:r>
              <a:rPr lang="fr" sz="2700" b="1" kern="0" dirty="0">
                <a:solidFill>
                  <a:prstClr val="black"/>
                </a:solidFill>
              </a:rPr>
              <a:t>Étapes clés de la stratégie des produits de connaissances</a:t>
            </a:r>
            <a:endParaRPr lang="en-US" sz="2700" kern="0" dirty="0">
              <a:solidFill>
                <a:srgbClr val="FFFFFF"/>
              </a:solidFill>
              <a:latin typeface="Aptos" panose="02110004020202020204"/>
            </a:endParaRPr>
          </a:p>
        </p:txBody>
      </p:sp>
      <p:sp>
        <p:nvSpPr>
          <p:cNvPr id="18" name="Rectangle 17">
            <a:extLst>
              <a:ext uri="{FF2B5EF4-FFF2-40B4-BE49-F238E27FC236}">
                <a16:creationId xmlns:a16="http://schemas.microsoft.com/office/drawing/2014/main" id="{D26717E7-03A0-8BBF-917D-05BB38C1EBF1}"/>
              </a:ext>
            </a:extLst>
          </p:cNvPr>
          <p:cNvSpPr/>
          <p:nvPr/>
        </p:nvSpPr>
        <p:spPr>
          <a:xfrm>
            <a:off x="2935680" y="3853796"/>
            <a:ext cx="5002975" cy="1517490"/>
          </a:xfrm>
          <a:prstGeom prst="rect">
            <a:avLst/>
          </a:prstGeom>
          <a:solidFill>
            <a:schemeClr val="accent3">
              <a:lumMod val="40000"/>
              <a:lumOff val="60000"/>
            </a:schemeClr>
          </a:solidFill>
          <a:ln w="25400" cap="flat" cmpd="sng" algn="ctr">
            <a:noFill/>
            <a:prstDash val="solid"/>
          </a:ln>
          <a:effectLst/>
        </p:spPr>
        <p:txBody>
          <a:bodyPr lIns="792000" rIns="396000" rtlCol="0" anchor="ctr"/>
          <a:lstStyle/>
          <a:p>
            <a:pPr algn="ctr" defTabSz="1371600">
              <a:lnSpc>
                <a:spcPct val="107000"/>
              </a:lnSpc>
              <a:spcAft>
                <a:spcPts val="1200"/>
              </a:spcAft>
            </a:pPr>
            <a:r>
              <a:rPr lang="fr" sz="2700" b="1">
                <a:solidFill>
                  <a:prstClr val="black"/>
                </a:solidFill>
                <a:latin typeface="Calibri" panose="020F0502020204030204"/>
              </a:rPr>
              <a:t>Questions et réponses</a:t>
            </a:r>
            <a:endParaRPr lang="en-US" sz="2700" kern="0">
              <a:solidFill>
                <a:srgbClr val="FFFFFF"/>
              </a:solidFill>
              <a:latin typeface="Aptos" panose="02110004020202020204"/>
            </a:endParaRPr>
          </a:p>
        </p:txBody>
      </p:sp>
      <p:sp>
        <p:nvSpPr>
          <p:cNvPr id="21" name="Rectangle 20">
            <a:extLst>
              <a:ext uri="{FF2B5EF4-FFF2-40B4-BE49-F238E27FC236}">
                <a16:creationId xmlns:a16="http://schemas.microsoft.com/office/drawing/2014/main" id="{CB55A817-7AC6-8733-0AAD-E77D32D5260B}"/>
              </a:ext>
            </a:extLst>
          </p:cNvPr>
          <p:cNvSpPr/>
          <p:nvPr/>
        </p:nvSpPr>
        <p:spPr>
          <a:xfrm>
            <a:off x="2935680" y="5522693"/>
            <a:ext cx="5002975" cy="1517490"/>
          </a:xfrm>
          <a:prstGeom prst="rect">
            <a:avLst/>
          </a:prstGeom>
          <a:solidFill>
            <a:schemeClr val="accent2">
              <a:lumMod val="40000"/>
              <a:lumOff val="60000"/>
            </a:schemeClr>
          </a:solidFill>
          <a:ln w="25400" cap="flat" cmpd="sng" algn="ctr">
            <a:noFill/>
            <a:prstDash val="solid"/>
          </a:ln>
          <a:effectLst/>
        </p:spPr>
        <p:txBody>
          <a:bodyPr lIns="792000" rIns="396000" rtlCol="0" anchor="ctr"/>
          <a:lstStyle/>
          <a:p>
            <a:pPr algn="ctr" defTabSz="1371600">
              <a:lnSpc>
                <a:spcPct val="107000"/>
              </a:lnSpc>
              <a:spcAft>
                <a:spcPts val="1200"/>
              </a:spcAft>
            </a:pPr>
            <a:r>
              <a:rPr lang="fr" sz="2700" b="1">
                <a:solidFill>
                  <a:prstClr val="black"/>
                </a:solidFill>
                <a:latin typeface="Calibri" panose="020F0502020204030204"/>
              </a:rPr>
              <a:t>Discussion interactive et échange entre pairs</a:t>
            </a:r>
            <a:endParaRPr lang="en-US" sz="2700" kern="0" dirty="0">
              <a:solidFill>
                <a:srgbClr val="FFFFFF"/>
              </a:solidFill>
              <a:latin typeface="Aptos" panose="02110004020202020204"/>
            </a:endParaRPr>
          </a:p>
        </p:txBody>
      </p:sp>
      <p:sp>
        <p:nvSpPr>
          <p:cNvPr id="27" name="Rectangle 26">
            <a:extLst>
              <a:ext uri="{FF2B5EF4-FFF2-40B4-BE49-F238E27FC236}">
                <a16:creationId xmlns:a16="http://schemas.microsoft.com/office/drawing/2014/main" id="{91EDD141-CCC1-EC99-9E78-169BB52DEFF3}"/>
              </a:ext>
            </a:extLst>
          </p:cNvPr>
          <p:cNvSpPr/>
          <p:nvPr/>
        </p:nvSpPr>
        <p:spPr>
          <a:xfrm>
            <a:off x="2937825" y="7173320"/>
            <a:ext cx="5002975" cy="1517490"/>
          </a:xfrm>
          <a:prstGeom prst="rect">
            <a:avLst/>
          </a:prstGeom>
          <a:solidFill>
            <a:schemeClr val="accent2">
              <a:lumMod val="40000"/>
              <a:lumOff val="60000"/>
            </a:schemeClr>
          </a:solidFill>
          <a:ln w="25400" cap="flat" cmpd="sng" algn="ctr">
            <a:noFill/>
            <a:prstDash val="solid"/>
          </a:ln>
          <a:effectLst/>
        </p:spPr>
        <p:txBody>
          <a:bodyPr lIns="792000" rIns="396000" rtlCol="0" anchor="ctr"/>
          <a:lstStyle/>
          <a:p>
            <a:pPr algn="ctr" defTabSz="1371600">
              <a:lnSpc>
                <a:spcPct val="107000"/>
              </a:lnSpc>
              <a:spcAft>
                <a:spcPts val="1200"/>
              </a:spcAft>
            </a:pPr>
            <a:r>
              <a:rPr lang="fr" sz="2700" b="1" dirty="0">
                <a:solidFill>
                  <a:prstClr val="black"/>
                </a:solidFill>
                <a:latin typeface="Calibri" panose="020F0502020204030204"/>
              </a:rPr>
              <a:t>Assistance et prochaines étapes</a:t>
            </a:r>
            <a:endParaRPr lang="en-US" sz="2700" kern="0" dirty="0">
              <a:solidFill>
                <a:srgbClr val="FFFFFF"/>
              </a:solidFill>
              <a:latin typeface="Aptos" panose="02110004020202020204"/>
            </a:endParaRPr>
          </a:p>
        </p:txBody>
      </p:sp>
      <p:sp>
        <p:nvSpPr>
          <p:cNvPr id="13" name="Rounded Rectangle 12">
            <a:extLst>
              <a:ext uri="{FF2B5EF4-FFF2-40B4-BE49-F238E27FC236}">
                <a16:creationId xmlns:a16="http://schemas.microsoft.com/office/drawing/2014/main" id="{AE4E8065-99EB-5B94-FB8A-4E9710D5A4DB}"/>
              </a:ext>
            </a:extLst>
          </p:cNvPr>
          <p:cNvSpPr/>
          <p:nvPr/>
        </p:nvSpPr>
        <p:spPr>
          <a:xfrm>
            <a:off x="7508356" y="547794"/>
            <a:ext cx="5304065" cy="1517490"/>
          </a:xfrm>
          <a:prstGeom prst="roundRect">
            <a:avLst/>
          </a:prstGeom>
          <a:solidFill>
            <a:schemeClr val="accent3">
              <a:lumMod val="20000"/>
              <a:lumOff val="80000"/>
            </a:schemeClr>
          </a:solidFill>
          <a:ln w="25400" cap="flat" cmpd="sng" algn="ctr">
            <a:noFill/>
            <a:prstDash val="solid"/>
          </a:ln>
          <a:effectLst/>
        </p:spPr>
        <p:txBody>
          <a:bodyPr rtlCol="0" anchor="ctr"/>
          <a:lstStyle/>
          <a:p>
            <a:pPr defTabSz="1371600"/>
            <a:endParaRPr lang="en-US" sz="2100" dirty="0">
              <a:solidFill>
                <a:prstClr val="black"/>
              </a:solidFill>
              <a:latin typeface="Calibri Light" panose="020F0302020204030204"/>
            </a:endParaRPr>
          </a:p>
          <a:p>
            <a:pPr defTabSz="1371600"/>
            <a:r>
              <a:rPr lang="fr" sz="2100" dirty="0">
                <a:solidFill>
                  <a:prstClr val="black"/>
                </a:solidFill>
                <a:latin typeface="Calibri Light" panose="020F0302020204030204"/>
              </a:rPr>
              <a:t>Bienvenue et objectifs</a:t>
            </a:r>
          </a:p>
          <a:p>
            <a:pPr defTabSz="1371600"/>
            <a:r>
              <a:rPr lang="fr" sz="2100" dirty="0">
                <a:solidFill>
                  <a:prstClr val="black"/>
                </a:solidFill>
                <a:latin typeface="Calibri Light" panose="020F0302020204030204"/>
              </a:rPr>
              <a:t>Brève description de la clinique du travail</a:t>
            </a:r>
          </a:p>
          <a:p>
            <a:pPr algn="ctr" defTabSz="1371600">
              <a:defRPr/>
            </a:pPr>
            <a:endParaRPr lang="en-US" sz="2100" kern="0" dirty="0">
              <a:solidFill>
                <a:srgbClr val="FFFFFF"/>
              </a:solidFill>
              <a:latin typeface="Aptos" panose="02110004020202020204"/>
            </a:endParaRPr>
          </a:p>
        </p:txBody>
      </p:sp>
      <p:sp>
        <p:nvSpPr>
          <p:cNvPr id="16" name="Rounded Rectangle 15">
            <a:extLst>
              <a:ext uri="{FF2B5EF4-FFF2-40B4-BE49-F238E27FC236}">
                <a16:creationId xmlns:a16="http://schemas.microsoft.com/office/drawing/2014/main" id="{3AB968AF-DE55-C2B8-BE96-A3817D04012C}"/>
              </a:ext>
            </a:extLst>
          </p:cNvPr>
          <p:cNvSpPr/>
          <p:nvPr/>
        </p:nvSpPr>
        <p:spPr>
          <a:xfrm>
            <a:off x="7526211" y="2192915"/>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endParaRPr lang="en-US" sz="2100" dirty="0">
              <a:solidFill>
                <a:prstClr val="black"/>
              </a:solidFill>
              <a:latin typeface="Calibri Light" panose="020F0302020204030204"/>
            </a:endParaRPr>
          </a:p>
          <a:p>
            <a:pPr defTabSz="1371600"/>
            <a:r>
              <a:rPr lang="fr" sz="2100" dirty="0">
                <a:solidFill>
                  <a:prstClr val="black"/>
                </a:solidFill>
                <a:latin typeface="Calibri Light" panose="020F0302020204030204"/>
              </a:rPr>
              <a:t>Présentation interactive introduisant les principaux types et termes de connaissances et les étapes suggérées pour produire des produits de connaissances</a:t>
            </a:r>
          </a:p>
          <a:p>
            <a:pPr defTabSz="1371600"/>
            <a:endParaRPr lang="en-US" sz="2100" dirty="0">
              <a:solidFill>
                <a:prstClr val="black"/>
              </a:solidFill>
              <a:latin typeface="Calibri Light" panose="020F0302020204030204"/>
            </a:endParaRPr>
          </a:p>
          <a:p>
            <a:pPr algn="ctr" defTabSz="1371600">
              <a:defRPr/>
            </a:pPr>
            <a:endParaRPr lang="en-US" sz="2100" kern="0" dirty="0">
              <a:solidFill>
                <a:srgbClr val="FFFFFF"/>
              </a:solidFill>
              <a:latin typeface="Aptos" panose="02110004020202020204"/>
            </a:endParaRPr>
          </a:p>
        </p:txBody>
      </p:sp>
      <p:sp>
        <p:nvSpPr>
          <p:cNvPr id="19" name="Rounded Rectangle 18">
            <a:extLst>
              <a:ext uri="{FF2B5EF4-FFF2-40B4-BE49-F238E27FC236}">
                <a16:creationId xmlns:a16="http://schemas.microsoft.com/office/drawing/2014/main" id="{89976AA9-36B4-B15C-420A-A7558A4655CA}"/>
              </a:ext>
            </a:extLst>
          </p:cNvPr>
          <p:cNvSpPr/>
          <p:nvPr/>
        </p:nvSpPr>
        <p:spPr>
          <a:xfrm>
            <a:off x="7526451" y="3853797"/>
            <a:ext cx="5304065" cy="1517490"/>
          </a:xfrm>
          <a:prstGeom prst="roundRect">
            <a:avLst/>
          </a:prstGeom>
          <a:solidFill>
            <a:schemeClr val="accent3">
              <a:lumMod val="20000"/>
              <a:lumOff val="80000"/>
            </a:schemeClr>
          </a:solidFill>
          <a:ln w="25400" cap="flat" cmpd="sng" algn="ctr">
            <a:noFill/>
            <a:prstDash val="solid"/>
          </a:ln>
          <a:effectLst/>
        </p:spPr>
        <p:txBody>
          <a:bodyPr rtlCol="0" anchor="ctr"/>
          <a:lstStyle/>
          <a:p>
            <a:pPr defTabSz="1371600"/>
            <a:r>
              <a:rPr lang="fr" sz="2100" dirty="0">
                <a:solidFill>
                  <a:prstClr val="black"/>
                </a:solidFill>
                <a:latin typeface="Calibri Light" panose="020F0302020204030204"/>
              </a:rPr>
              <a:t>Les participants auront l'occasion de poser des questions sur les étapes clés</a:t>
            </a:r>
          </a:p>
        </p:txBody>
      </p:sp>
      <p:sp>
        <p:nvSpPr>
          <p:cNvPr id="22" name="Rounded Rectangle 21">
            <a:extLst>
              <a:ext uri="{FF2B5EF4-FFF2-40B4-BE49-F238E27FC236}">
                <a16:creationId xmlns:a16="http://schemas.microsoft.com/office/drawing/2014/main" id="{00D93FD1-B972-F807-9297-692B87A18476}"/>
              </a:ext>
            </a:extLst>
          </p:cNvPr>
          <p:cNvSpPr/>
          <p:nvPr/>
        </p:nvSpPr>
        <p:spPr>
          <a:xfrm>
            <a:off x="7526451" y="5522694"/>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r>
              <a:rPr lang="fr" sz="2100">
                <a:solidFill>
                  <a:prstClr val="black"/>
                </a:solidFill>
                <a:latin typeface="Calibri Light" panose="020F0302020204030204"/>
              </a:rPr>
              <a:t>Discussion </a:t>
            </a:r>
            <a:r>
              <a:rPr lang="fr" sz="2100" dirty="0">
                <a:solidFill>
                  <a:prstClr val="black"/>
                </a:solidFill>
                <a:latin typeface="Calibri Light" panose="020F0302020204030204"/>
              </a:rPr>
              <a:t>interactive avec le partenariat NBSAP et échange entre pairs sur les idées relatives aux produits nationaux de connaissances</a:t>
            </a:r>
            <a:endParaRPr lang="en-US" sz="2100" kern="0" dirty="0">
              <a:solidFill>
                <a:srgbClr val="FFFFFF"/>
              </a:solidFill>
              <a:latin typeface="Aptos" panose="02110004020202020204"/>
            </a:endParaRPr>
          </a:p>
        </p:txBody>
      </p:sp>
      <p:sp>
        <p:nvSpPr>
          <p:cNvPr id="28" name="Rounded Rectangle 27">
            <a:extLst>
              <a:ext uri="{FF2B5EF4-FFF2-40B4-BE49-F238E27FC236}">
                <a16:creationId xmlns:a16="http://schemas.microsoft.com/office/drawing/2014/main" id="{35C23FD9-2C92-9D17-808A-CB35E4085A22}"/>
              </a:ext>
            </a:extLst>
          </p:cNvPr>
          <p:cNvSpPr/>
          <p:nvPr/>
        </p:nvSpPr>
        <p:spPr>
          <a:xfrm>
            <a:off x="7528596" y="7173321"/>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r>
              <a:rPr lang="fr" sz="2100" dirty="0">
                <a:solidFill>
                  <a:prstClr val="black"/>
                </a:solidFill>
                <a:latin typeface="Calibri Light" panose="020F0302020204030204"/>
              </a:rPr>
              <a:t>Planification du soutien au développement des produits de connaissances et échéanciers convenus</a:t>
            </a:r>
            <a:endParaRPr lang="en-US" sz="2100" kern="0" dirty="0">
              <a:solidFill>
                <a:srgbClr val="FFFFFF"/>
              </a:solidFill>
              <a:latin typeface="Aptos" panose="02110004020202020204"/>
            </a:endParaRPr>
          </a:p>
        </p:txBody>
      </p:sp>
      <p:sp>
        <p:nvSpPr>
          <p:cNvPr id="4" name="Title 1">
            <a:extLst>
              <a:ext uri="{FF2B5EF4-FFF2-40B4-BE49-F238E27FC236}">
                <a16:creationId xmlns:a16="http://schemas.microsoft.com/office/drawing/2014/main" id="{B9776029-7E3E-332B-9C17-F1004DE3F6F8}"/>
              </a:ext>
            </a:extLst>
          </p:cNvPr>
          <p:cNvSpPr txBox="1">
            <a:spLocks/>
          </p:cNvSpPr>
          <p:nvPr/>
        </p:nvSpPr>
        <p:spPr>
          <a:xfrm>
            <a:off x="13859309" y="4294830"/>
            <a:ext cx="4103465" cy="1697340"/>
          </a:xfrm>
          <a:prstGeom prst="rect">
            <a:avLst/>
          </a:prstGeom>
        </p:spPr>
        <p:txBody>
          <a:bodyPr vert="horz" lIns="137160" tIns="68580" rIns="137160" bIns="68580" rtlCol="0" anchor="b">
            <a:normAutofit/>
          </a:bodyPr>
          <a:lstStyle>
            <a:lvl1pPr algn="l" defTabSz="914446"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defTabSz="1371600"/>
            <a:r>
              <a:rPr lang="fr" sz="9900" spc="-75" dirty="0">
                <a:solidFill>
                  <a:schemeClr val="accent6"/>
                </a:solidFill>
                <a:latin typeface="Calibri Light" panose="020F0302020204030204"/>
              </a:rPr>
              <a:t>Ordre du jour</a:t>
            </a:r>
          </a:p>
        </p:txBody>
      </p:sp>
      <p:sp>
        <p:nvSpPr>
          <p:cNvPr id="10" name="Pentagon 9">
            <a:extLst>
              <a:ext uri="{FF2B5EF4-FFF2-40B4-BE49-F238E27FC236}">
                <a16:creationId xmlns:a16="http://schemas.microsoft.com/office/drawing/2014/main" id="{6BCE17E6-902B-8BCB-8DAF-DFCC37E8F4B4}"/>
              </a:ext>
            </a:extLst>
          </p:cNvPr>
          <p:cNvSpPr/>
          <p:nvPr/>
        </p:nvSpPr>
        <p:spPr>
          <a:xfrm>
            <a:off x="307127" y="547794"/>
            <a:ext cx="3623323" cy="1517490"/>
          </a:xfrm>
          <a:prstGeom prst="homePlate">
            <a:avLst/>
          </a:prstGeom>
          <a:solidFill>
            <a:schemeClr val="accent3"/>
          </a:solidFill>
          <a:ln w="25400" cap="flat" cmpd="sng" algn="ctr">
            <a:noFill/>
            <a:prstDash val="solid"/>
          </a:ln>
          <a:effectLst>
            <a:outerShdw blurRad="114300" dist="114300" dir="2700000" algn="tl" rotWithShape="0">
              <a:prstClr val="black">
                <a:alpha val="10000"/>
              </a:prstClr>
            </a:outerShdw>
          </a:effectLst>
        </p:spPr>
        <p:txBody>
          <a:bodyPr rtlCol="0" anchor="ctr"/>
          <a:lstStyle/>
          <a:p>
            <a:pPr algn="ctr" defTabSz="1371600">
              <a:defRPr/>
            </a:pPr>
            <a:r>
              <a:rPr lang="fr" sz="2700" b="1" kern="0">
                <a:solidFill>
                  <a:schemeClr val="bg1"/>
                </a:solidFill>
                <a:latin typeface="Aptos" panose="02110004020202020204"/>
              </a:rPr>
              <a:t>10h00–10h05</a:t>
            </a:r>
          </a:p>
        </p:txBody>
      </p:sp>
      <p:sp>
        <p:nvSpPr>
          <p:cNvPr id="14" name="Pentagon 13">
            <a:extLst>
              <a:ext uri="{FF2B5EF4-FFF2-40B4-BE49-F238E27FC236}">
                <a16:creationId xmlns:a16="http://schemas.microsoft.com/office/drawing/2014/main" id="{9B3AD9C6-5C2F-BA2C-4811-15EC0BDE5263}"/>
              </a:ext>
            </a:extLst>
          </p:cNvPr>
          <p:cNvSpPr/>
          <p:nvPr/>
        </p:nvSpPr>
        <p:spPr>
          <a:xfrm>
            <a:off x="324982" y="2192915"/>
            <a:ext cx="3623323" cy="1517490"/>
          </a:xfrm>
          <a:prstGeom prst="homePlate">
            <a:avLst/>
          </a:prstGeom>
          <a:solidFill>
            <a:schemeClr val="accent2"/>
          </a:solidFill>
          <a:ln w="25400" cap="flat" cmpd="sng" algn="ctr">
            <a:noFill/>
            <a:prstDash val="solid"/>
          </a:ln>
          <a:effectLst>
            <a:outerShdw blurRad="114300" dist="114300" dir="2700000" algn="tl" rotWithShape="0">
              <a:prstClr val="black">
                <a:alpha val="10000"/>
              </a:prstClr>
            </a:outerShdw>
          </a:effectLst>
        </p:spPr>
        <p:txBody>
          <a:bodyPr rtlCol="0" anchor="ctr"/>
          <a:lstStyle/>
          <a:p>
            <a:pPr algn="ctr" defTabSz="1371600">
              <a:defRPr/>
            </a:pPr>
            <a:r>
              <a:rPr lang="fr" sz="2700" b="1" kern="0">
                <a:solidFill>
                  <a:schemeClr val="bg1"/>
                </a:solidFill>
                <a:latin typeface="Aptos" panose="02110004020202020204"/>
              </a:rPr>
              <a:t>10:05–10:50</a:t>
            </a:r>
          </a:p>
        </p:txBody>
      </p:sp>
      <p:sp>
        <p:nvSpPr>
          <p:cNvPr id="17" name="Pentagon 16">
            <a:extLst>
              <a:ext uri="{FF2B5EF4-FFF2-40B4-BE49-F238E27FC236}">
                <a16:creationId xmlns:a16="http://schemas.microsoft.com/office/drawing/2014/main" id="{C94D00D9-1768-114F-88E5-360045FE58EC}"/>
              </a:ext>
            </a:extLst>
          </p:cNvPr>
          <p:cNvSpPr/>
          <p:nvPr/>
        </p:nvSpPr>
        <p:spPr>
          <a:xfrm>
            <a:off x="325222" y="3853797"/>
            <a:ext cx="3623323" cy="1517490"/>
          </a:xfrm>
          <a:prstGeom prst="homePlate">
            <a:avLst/>
          </a:prstGeom>
          <a:solidFill>
            <a:schemeClr val="accent3"/>
          </a:solidFill>
          <a:ln w="25400" cap="flat" cmpd="sng" algn="ctr">
            <a:noFill/>
            <a:prstDash val="solid"/>
          </a:ln>
          <a:effectLst>
            <a:outerShdw blurRad="114300" dist="114300" dir="2700000" algn="tl" rotWithShape="0">
              <a:prstClr val="black">
                <a:alpha val="10000"/>
              </a:prstClr>
            </a:outerShdw>
          </a:effectLst>
        </p:spPr>
        <p:txBody>
          <a:bodyPr rtlCol="0" anchor="ctr"/>
          <a:lstStyle/>
          <a:p>
            <a:pPr algn="ctr" defTabSz="1371600">
              <a:defRPr/>
            </a:pPr>
            <a:r>
              <a:rPr lang="fr" sz="2700" b="1" kern="0">
                <a:solidFill>
                  <a:schemeClr val="bg1"/>
                </a:solidFill>
                <a:latin typeface="Aptos" panose="02110004020202020204"/>
              </a:rPr>
              <a:t>10:50 - 11:00</a:t>
            </a:r>
          </a:p>
        </p:txBody>
      </p:sp>
      <p:sp>
        <p:nvSpPr>
          <p:cNvPr id="20" name="Pentagon 19">
            <a:extLst>
              <a:ext uri="{FF2B5EF4-FFF2-40B4-BE49-F238E27FC236}">
                <a16:creationId xmlns:a16="http://schemas.microsoft.com/office/drawing/2014/main" id="{4B6C7EE3-CEE7-73B2-93AF-FDE18BF3B7F3}"/>
              </a:ext>
            </a:extLst>
          </p:cNvPr>
          <p:cNvSpPr/>
          <p:nvPr/>
        </p:nvSpPr>
        <p:spPr>
          <a:xfrm>
            <a:off x="325222" y="5522694"/>
            <a:ext cx="3623323" cy="1517490"/>
          </a:xfrm>
          <a:prstGeom prst="homePlate">
            <a:avLst/>
          </a:prstGeom>
          <a:solidFill>
            <a:schemeClr val="accent2"/>
          </a:solidFill>
          <a:ln w="25400" cap="flat" cmpd="sng" algn="ctr">
            <a:noFill/>
            <a:prstDash val="solid"/>
          </a:ln>
          <a:effectLst>
            <a:outerShdw blurRad="114300" dist="114300" dir="2700000" algn="tl" rotWithShape="0">
              <a:prstClr val="black">
                <a:alpha val="10000"/>
              </a:prstClr>
            </a:outerShdw>
          </a:effectLst>
        </p:spPr>
        <p:txBody>
          <a:bodyPr rtlCol="0" anchor="ctr"/>
          <a:lstStyle/>
          <a:p>
            <a:pPr algn="ctr" defTabSz="1371600">
              <a:defRPr/>
            </a:pPr>
            <a:endParaRPr lang="en-US" sz="2700" b="1" kern="0" dirty="0">
              <a:solidFill>
                <a:schemeClr val="bg1"/>
              </a:solidFill>
              <a:latin typeface="Aptos" panose="02110004020202020204"/>
            </a:endParaRPr>
          </a:p>
          <a:p>
            <a:pPr algn="ctr" defTabSz="1371600">
              <a:defRPr/>
            </a:pPr>
            <a:r>
              <a:rPr lang="fr" sz="2700" b="1" kern="0" dirty="0">
                <a:solidFill>
                  <a:schemeClr val="bg1"/>
                </a:solidFill>
                <a:latin typeface="Aptos" panose="02110004020202020204"/>
              </a:rPr>
              <a:t>11h00 - 11h20</a:t>
            </a:r>
          </a:p>
          <a:p>
            <a:pPr algn="ctr" defTabSz="1371600">
              <a:defRPr/>
            </a:pPr>
            <a:endParaRPr lang="en-US" sz="2700" b="1" kern="0" dirty="0">
              <a:solidFill>
                <a:schemeClr val="bg1"/>
              </a:solidFill>
              <a:latin typeface="Aptos" panose="02110004020202020204"/>
            </a:endParaRPr>
          </a:p>
        </p:txBody>
      </p:sp>
      <p:sp>
        <p:nvSpPr>
          <p:cNvPr id="26" name="Pentagon 25">
            <a:extLst>
              <a:ext uri="{FF2B5EF4-FFF2-40B4-BE49-F238E27FC236}">
                <a16:creationId xmlns:a16="http://schemas.microsoft.com/office/drawing/2014/main" id="{AEFA3769-0062-483F-4DC2-E7B31D981AEB}"/>
              </a:ext>
            </a:extLst>
          </p:cNvPr>
          <p:cNvSpPr/>
          <p:nvPr/>
        </p:nvSpPr>
        <p:spPr>
          <a:xfrm>
            <a:off x="327367" y="7173321"/>
            <a:ext cx="3623323" cy="1517490"/>
          </a:xfrm>
          <a:prstGeom prst="homePlate">
            <a:avLst/>
          </a:prstGeom>
          <a:solidFill>
            <a:schemeClr val="accent2"/>
          </a:solidFill>
          <a:ln w="25400" cap="flat" cmpd="sng" algn="ctr">
            <a:noFill/>
            <a:prstDash val="solid"/>
          </a:ln>
          <a:effectLst>
            <a:outerShdw blurRad="114300" dist="114300" dir="2700000" algn="tl" rotWithShape="0">
              <a:prstClr val="black">
                <a:alpha val="10000"/>
              </a:prstClr>
            </a:outerShdw>
          </a:effectLst>
        </p:spPr>
        <p:txBody>
          <a:bodyPr rtlCol="0" anchor="ctr"/>
          <a:lstStyle/>
          <a:p>
            <a:pPr algn="ctr" defTabSz="1371600">
              <a:defRPr/>
            </a:pPr>
            <a:endParaRPr lang="en-US" sz="2700" b="1" kern="0" dirty="0">
              <a:solidFill>
                <a:schemeClr val="bg1"/>
              </a:solidFill>
              <a:latin typeface="Aptos" panose="02110004020202020204"/>
            </a:endParaRPr>
          </a:p>
          <a:p>
            <a:pPr algn="ctr" defTabSz="1371600">
              <a:defRPr/>
            </a:pPr>
            <a:r>
              <a:rPr lang="fr" sz="2700" b="1" kern="0" dirty="0">
                <a:solidFill>
                  <a:schemeClr val="bg1"/>
                </a:solidFill>
                <a:latin typeface="Aptos" panose="02110004020202020204"/>
              </a:rPr>
              <a:t>11h20 - 11h30</a:t>
            </a:r>
          </a:p>
          <a:p>
            <a:pPr algn="ctr" defTabSz="1371600">
              <a:defRPr/>
            </a:pPr>
            <a:endParaRPr lang="en-US" sz="2700" b="1" kern="0" dirty="0">
              <a:solidFill>
                <a:schemeClr val="bg1"/>
              </a:solidFill>
              <a:latin typeface="Aptos" panose="02110004020202020204"/>
            </a:endParaRPr>
          </a:p>
        </p:txBody>
      </p:sp>
      <p:sp>
        <p:nvSpPr>
          <p:cNvPr id="2" name="Freeform 1">
            <a:extLst>
              <a:ext uri="{FF2B5EF4-FFF2-40B4-BE49-F238E27FC236}">
                <a16:creationId xmlns:a16="http://schemas.microsoft.com/office/drawing/2014/main" id="{0D708A3D-D259-1A19-253E-77819A48D269}"/>
              </a:ext>
            </a:extLst>
          </p:cNvPr>
          <p:cNvSpPr/>
          <p:nvPr/>
        </p:nvSpPr>
        <p:spPr>
          <a:xfrm>
            <a:off x="15214042" y="499817"/>
            <a:ext cx="2393477" cy="15338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Tree>
    <p:extLst>
      <p:ext uri="{BB962C8B-B14F-4D97-AF65-F5344CB8AC3E}">
        <p14:creationId xmlns:p14="http://schemas.microsoft.com/office/powerpoint/2010/main" val="18361370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738F6-EADD-CF55-33A2-D3CE6DA06C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3C4B03-0932-384E-AE21-EE5E049F6DBD}"/>
              </a:ext>
            </a:extLst>
          </p:cNvPr>
          <p:cNvSpPr>
            <a:spLocks noGrp="1"/>
          </p:cNvSpPr>
          <p:nvPr>
            <p:ph type="title"/>
          </p:nvPr>
        </p:nvSpPr>
        <p:spPr/>
        <p:txBody>
          <a:bodyPr/>
          <a:lstStyle/>
          <a:p>
            <a:r>
              <a:rPr lang="fr" dirty="0"/>
              <a:t>Idées de produits de connaissances – le processus</a:t>
            </a:r>
          </a:p>
        </p:txBody>
      </p:sp>
      <p:sp>
        <p:nvSpPr>
          <p:cNvPr id="9" name="Rounded Rectangle 8">
            <a:extLst>
              <a:ext uri="{FF2B5EF4-FFF2-40B4-BE49-F238E27FC236}">
                <a16:creationId xmlns:a16="http://schemas.microsoft.com/office/drawing/2014/main" id="{24DC12E7-C1C7-AFFB-B52C-DBAEE1AC2E69}"/>
              </a:ext>
            </a:extLst>
          </p:cNvPr>
          <p:cNvSpPr/>
          <p:nvPr/>
        </p:nvSpPr>
        <p:spPr>
          <a:xfrm>
            <a:off x="4296598" y="8041205"/>
            <a:ext cx="13274226"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45">
              <a:buClr>
                <a:srgbClr val="000000"/>
              </a:buClr>
              <a:defRPr/>
            </a:pPr>
            <a:r>
              <a:rPr lang="fr" sz="3200" dirty="0">
                <a:solidFill>
                  <a:schemeClr val="tx1"/>
                </a:solidFill>
              </a:rPr>
              <a:t>Documenter </a:t>
            </a:r>
            <a:r>
              <a:rPr lang="fr" sz="3200">
                <a:solidFill>
                  <a:schemeClr val="tx1"/>
                </a:solidFill>
              </a:rPr>
              <a:t>votre processus (y compris ce qui a fonctionné et ce </a:t>
            </a:r>
            <a:r>
              <a:rPr lang="fr" sz="3200" dirty="0">
                <a:solidFill>
                  <a:schemeClr val="tx1"/>
                </a:solidFill>
              </a:rPr>
              <a:t>qui n'a pas fonctionné) est très précieux pour l'apprentissage entre pairs </a:t>
            </a:r>
            <a:r>
              <a:rPr lang="fr" sz="3200">
                <a:solidFill>
                  <a:schemeClr val="tx1"/>
                </a:solidFill>
              </a:rPr>
              <a:t>, le partage au niveau national </a:t>
            </a:r>
            <a:r>
              <a:rPr lang="fr" sz="3200" dirty="0">
                <a:solidFill>
                  <a:schemeClr val="tx1"/>
                </a:solidFill>
              </a:rPr>
              <a:t>et les meilleures pratiques.</a:t>
            </a:r>
            <a:endParaRPr lang="en-US" sz="3200" b="1" kern="0" dirty="0">
              <a:solidFill>
                <a:schemeClr val="tx1"/>
              </a:solidFill>
              <a:latin typeface="Calibri Light" panose="020F0302020204030204" pitchFamily="34" charset="0"/>
              <a:cs typeface="Calibri Light" panose="020F0302020204030204" pitchFamily="34" charset="0"/>
              <a:sym typeface="Arial"/>
            </a:endParaRPr>
          </a:p>
        </p:txBody>
      </p:sp>
      <p:sp>
        <p:nvSpPr>
          <p:cNvPr id="10" name="Rounded Rectangle 9">
            <a:extLst>
              <a:ext uri="{FF2B5EF4-FFF2-40B4-BE49-F238E27FC236}">
                <a16:creationId xmlns:a16="http://schemas.microsoft.com/office/drawing/2014/main" id="{3C350583-0660-FE79-2D78-130AA65993F7}"/>
              </a:ext>
            </a:extLst>
          </p:cNvPr>
          <p:cNvSpPr/>
          <p:nvPr/>
        </p:nvSpPr>
        <p:spPr>
          <a:xfrm>
            <a:off x="1351637" y="8041205"/>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a:solidFill>
                <a:schemeClr val="tx1"/>
              </a:solidFill>
              <a:latin typeface="Calibri" panose="020F0502020204030204"/>
            </a:endParaRPr>
          </a:p>
        </p:txBody>
      </p:sp>
      <p:sp>
        <p:nvSpPr>
          <p:cNvPr id="12" name="TextBox 11">
            <a:extLst>
              <a:ext uri="{FF2B5EF4-FFF2-40B4-BE49-F238E27FC236}">
                <a16:creationId xmlns:a16="http://schemas.microsoft.com/office/drawing/2014/main" id="{235DE11B-A104-187E-290B-492BBC4BD098}"/>
              </a:ext>
            </a:extLst>
          </p:cNvPr>
          <p:cNvSpPr txBox="1"/>
          <p:nvPr/>
        </p:nvSpPr>
        <p:spPr>
          <a:xfrm>
            <a:off x="7866621" y="3507741"/>
            <a:ext cx="3498063" cy="2062103"/>
          </a:xfrm>
          <a:prstGeom prst="rect">
            <a:avLst/>
          </a:prstGeom>
          <a:solidFill>
            <a:schemeClr val="accent3">
              <a:lumMod val="40000"/>
              <a:lumOff val="60000"/>
            </a:schemeClr>
          </a:solidFill>
        </p:spPr>
        <p:txBody>
          <a:bodyPr wrap="square">
            <a:spAutoFit/>
          </a:bodyPr>
          <a:lstStyle/>
          <a:p>
            <a:pPr>
              <a:buNone/>
            </a:pPr>
            <a:r>
              <a:rPr lang="fr" sz="3200" b="1" dirty="0"/>
              <a:t>Méthodes et outils</a:t>
            </a:r>
          </a:p>
          <a:p>
            <a:pPr>
              <a:buFont typeface="Arial" panose="020B0604020202020204" pitchFamily="34" charset="0"/>
              <a:buChar char="•"/>
            </a:pPr>
            <a:r>
              <a:rPr lang="fr" sz="3200" dirty="0"/>
              <a:t>Note de méthode</a:t>
            </a:r>
          </a:p>
          <a:p>
            <a:pPr>
              <a:buFont typeface="Arial" panose="020B0604020202020204" pitchFamily="34" charset="0"/>
              <a:buChar char="•"/>
            </a:pPr>
            <a:r>
              <a:rPr lang="fr" sz="3200" dirty="0"/>
              <a:t>boîte à outils</a:t>
            </a:r>
          </a:p>
          <a:p>
            <a:pPr>
              <a:buFont typeface="Arial" panose="020B0604020202020204" pitchFamily="34" charset="0"/>
              <a:buChar char="•"/>
            </a:pPr>
            <a:r>
              <a:rPr lang="fr" sz="3200" dirty="0"/>
              <a:t>Note d'orientation</a:t>
            </a:r>
          </a:p>
        </p:txBody>
      </p:sp>
      <p:sp>
        <p:nvSpPr>
          <p:cNvPr id="14" name="TextBox 13">
            <a:extLst>
              <a:ext uri="{FF2B5EF4-FFF2-40B4-BE49-F238E27FC236}">
                <a16:creationId xmlns:a16="http://schemas.microsoft.com/office/drawing/2014/main" id="{3D13B7BA-EF74-9860-CAE3-2840AB6A7884}"/>
              </a:ext>
            </a:extLst>
          </p:cNvPr>
          <p:cNvSpPr txBox="1"/>
          <p:nvPr/>
        </p:nvSpPr>
        <p:spPr>
          <a:xfrm>
            <a:off x="2650991" y="3498159"/>
            <a:ext cx="4708975" cy="1569660"/>
          </a:xfrm>
          <a:prstGeom prst="rect">
            <a:avLst/>
          </a:prstGeom>
          <a:solidFill>
            <a:schemeClr val="accent3">
              <a:lumMod val="40000"/>
              <a:lumOff val="60000"/>
            </a:schemeClr>
          </a:solidFill>
        </p:spPr>
        <p:txBody>
          <a:bodyPr wrap="square">
            <a:spAutoFit/>
          </a:bodyPr>
          <a:lstStyle/>
          <a:p>
            <a:pPr>
              <a:buNone/>
            </a:pPr>
            <a:r>
              <a:rPr lang="fr" sz="3200" b="1" dirty="0"/>
              <a:t>Plaidoyer et influence</a:t>
            </a:r>
          </a:p>
          <a:p>
            <a:pPr>
              <a:buFont typeface="Arial" panose="020B0604020202020204" pitchFamily="34" charset="0"/>
              <a:buChar char="•"/>
            </a:pPr>
            <a:r>
              <a:rPr lang="fr" sz="3200" dirty="0"/>
              <a:t>Mémoire de plaidoyer</a:t>
            </a:r>
          </a:p>
          <a:p>
            <a:pPr>
              <a:buFont typeface="Arial" panose="020B0604020202020204" pitchFamily="34" charset="0"/>
              <a:buChar char="•"/>
            </a:pPr>
            <a:r>
              <a:rPr lang="fr" sz="3200" dirty="0"/>
              <a:t>Cadre d'engagement</a:t>
            </a:r>
          </a:p>
        </p:txBody>
      </p:sp>
      <p:sp>
        <p:nvSpPr>
          <p:cNvPr id="16" name="TextBox 15">
            <a:extLst>
              <a:ext uri="{FF2B5EF4-FFF2-40B4-BE49-F238E27FC236}">
                <a16:creationId xmlns:a16="http://schemas.microsoft.com/office/drawing/2014/main" id="{CECCDB3E-1D1C-57CF-B4D1-A02AA7553875}"/>
              </a:ext>
            </a:extLst>
          </p:cNvPr>
          <p:cNvSpPr txBox="1"/>
          <p:nvPr/>
        </p:nvSpPr>
        <p:spPr>
          <a:xfrm>
            <a:off x="12007563" y="3497590"/>
            <a:ext cx="4138895" cy="2554545"/>
          </a:xfrm>
          <a:prstGeom prst="rect">
            <a:avLst/>
          </a:prstGeom>
          <a:solidFill>
            <a:schemeClr val="accent3">
              <a:lumMod val="40000"/>
              <a:lumOff val="60000"/>
            </a:schemeClr>
          </a:solidFill>
        </p:spPr>
        <p:txBody>
          <a:bodyPr wrap="square">
            <a:spAutoFit/>
          </a:bodyPr>
          <a:lstStyle/>
          <a:p>
            <a:pPr>
              <a:buNone/>
            </a:pPr>
            <a:r>
              <a:rPr lang="fr" sz="3200" b="1" dirty="0"/>
              <a:t>Réflexions sur le processus</a:t>
            </a:r>
          </a:p>
          <a:p>
            <a:pPr>
              <a:buFont typeface="Arial" panose="020B0604020202020204" pitchFamily="34" charset="0"/>
              <a:buChar char="•"/>
            </a:pPr>
            <a:r>
              <a:rPr lang="fr" sz="3200" dirty="0"/>
              <a:t>Réflexion sur le processus de consultation</a:t>
            </a:r>
          </a:p>
          <a:p>
            <a:pPr>
              <a:buFont typeface="Arial" panose="020B0604020202020204" pitchFamily="34" charset="0"/>
              <a:buChar char="•"/>
            </a:pPr>
            <a:r>
              <a:rPr lang="fr" sz="3200" dirty="0"/>
              <a:t>Réflexion institutionnelle ou de coordination</a:t>
            </a:r>
          </a:p>
        </p:txBody>
      </p:sp>
      <p:sp>
        <p:nvSpPr>
          <p:cNvPr id="3" name="Freeform 3">
            <a:extLst>
              <a:ext uri="{FF2B5EF4-FFF2-40B4-BE49-F238E27FC236}">
                <a16:creationId xmlns:a16="http://schemas.microsoft.com/office/drawing/2014/main" id="{9D563D96-A3C4-B5DE-5180-07F1EAA2DD81}"/>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847854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218E0BD-6370-7A0E-203C-1FF2550FFE0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292090" y="1008256"/>
            <a:ext cx="11854368" cy="8270488"/>
          </a:xfrm>
          <a:prstGeom prst="rect">
            <a:avLst/>
          </a:prstGeom>
        </p:spPr>
      </p:pic>
      <p:sp>
        <p:nvSpPr>
          <p:cNvPr id="4" name="TextBox 3">
            <a:extLst>
              <a:ext uri="{FF2B5EF4-FFF2-40B4-BE49-F238E27FC236}">
                <a16:creationId xmlns:a16="http://schemas.microsoft.com/office/drawing/2014/main" id="{B8D6E170-98E1-16D4-FC71-D3DF5DB8A7C2}"/>
              </a:ext>
            </a:extLst>
          </p:cNvPr>
          <p:cNvSpPr txBox="1"/>
          <p:nvPr/>
        </p:nvSpPr>
        <p:spPr>
          <a:xfrm>
            <a:off x="334535" y="3289891"/>
            <a:ext cx="3657602" cy="2554545"/>
          </a:xfrm>
          <a:prstGeom prst="rect">
            <a:avLst/>
          </a:prstGeom>
          <a:noFill/>
        </p:spPr>
        <p:txBody>
          <a:bodyPr wrap="square" rtlCol="0">
            <a:spAutoFit/>
          </a:bodyPr>
          <a:lstStyle/>
          <a:p>
            <a:r>
              <a:rPr lang="fr" sz="4000" b="1" dirty="0">
                <a:latin typeface="+mj-lt"/>
              </a:rPr>
              <a:t>Infographie ou affiche de synthèse des résultats</a:t>
            </a:r>
          </a:p>
        </p:txBody>
      </p:sp>
      <p:sp>
        <p:nvSpPr>
          <p:cNvPr id="5" name="Freeform 4">
            <a:extLst>
              <a:ext uri="{FF2B5EF4-FFF2-40B4-BE49-F238E27FC236}">
                <a16:creationId xmlns:a16="http://schemas.microsoft.com/office/drawing/2014/main" id="{B8EC28EC-2012-34D0-D226-89B7B8C17C3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659226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04046-151C-AF2E-8A8F-7FFE079E872C}"/>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BBF8C614-DD9F-241F-A179-F68FA2DF31B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D32B94BD-400F-9BAF-D362-CEC6AB72C948}"/>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85B6E46F-BE2C-2704-717B-064DD3B71CFB}"/>
              </a:ext>
            </a:extLst>
          </p:cNvPr>
          <p:cNvSpPr/>
          <p:nvPr/>
        </p:nvSpPr>
        <p:spPr>
          <a:xfrm>
            <a:off x="542225" y="4042926"/>
            <a:ext cx="5359581" cy="3785229"/>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3200" b="1" dirty="0">
                <a:solidFill>
                  <a:prstClr val="black"/>
                </a:solidFill>
                <a:latin typeface="Calibri" panose="020F0502020204030204" pitchFamily="34" charset="0"/>
              </a:rPr>
              <a:t>Boîtes à outils </a:t>
            </a:r>
            <a:r>
              <a:rPr lang="fr" sz="3200" dirty="0">
                <a:solidFill>
                  <a:prstClr val="black"/>
                </a:solidFill>
                <a:latin typeface="Calibri" panose="020F0502020204030204" pitchFamily="34" charset="0"/>
              </a:rPr>
              <a:t>–</a:t>
            </a:r>
          </a:p>
          <a:p>
            <a:pPr algn="ctr" defTabSz="914445">
              <a:buClr>
                <a:srgbClr val="000000"/>
              </a:buClr>
              <a:defRPr/>
            </a:pPr>
            <a:r>
              <a:rPr lang="fr" sz="3200" dirty="0">
                <a:solidFill>
                  <a:prstClr val="black"/>
                </a:solidFill>
                <a:latin typeface="Calibri" panose="020F0502020204030204" pitchFamily="34" charset="0"/>
              </a:rPr>
              <a:t>pour partager les innovations dans vos activités d'analyse ou d'engagement et vos consultations</a:t>
            </a:r>
            <a:endParaRPr lang="en-US" sz="2700" dirty="0">
              <a:solidFill>
                <a:prstClr val="white"/>
              </a:solidFill>
            </a:endParaRPr>
          </a:p>
        </p:txBody>
      </p:sp>
      <p:pic>
        <p:nvPicPr>
          <p:cNvPr id="3" name="Picture 2" descr="A page of a discussion&#10;&#10;AI-generated content may be incorrect.">
            <a:extLst>
              <a:ext uri="{FF2B5EF4-FFF2-40B4-BE49-F238E27FC236}">
                <a16:creationId xmlns:a16="http://schemas.microsoft.com/office/drawing/2014/main" id="{3D70D2EC-3471-BED7-3E30-0DF6A4BDDBA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236718" y="833164"/>
            <a:ext cx="11483009" cy="8251264"/>
          </a:xfrm>
          <a:prstGeom prst="rect">
            <a:avLst/>
          </a:prstGeom>
        </p:spPr>
      </p:pic>
    </p:spTree>
    <p:extLst>
      <p:ext uri="{BB962C8B-B14F-4D97-AF65-F5344CB8AC3E}">
        <p14:creationId xmlns:p14="http://schemas.microsoft.com/office/powerpoint/2010/main" val="34344246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oster of a village&#10;&#10;AI-generated content may be incorrect.">
            <a:extLst>
              <a:ext uri="{FF2B5EF4-FFF2-40B4-BE49-F238E27FC236}">
                <a16:creationId xmlns:a16="http://schemas.microsoft.com/office/drawing/2014/main" id="{BA8CE8EE-F8C8-B7A2-EC84-D7387723D02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51823" y="295452"/>
            <a:ext cx="6027398" cy="8781639"/>
          </a:xfrm>
          <a:prstGeom prst="rect">
            <a:avLst/>
          </a:prstGeom>
        </p:spPr>
      </p:pic>
      <p:pic>
        <p:nvPicPr>
          <p:cNvPr id="5" name="Picture 4" descr="A poster with text and images&#10;&#10;AI-generated content may be incorrect.">
            <a:extLst>
              <a:ext uri="{FF2B5EF4-FFF2-40B4-BE49-F238E27FC236}">
                <a16:creationId xmlns:a16="http://schemas.microsoft.com/office/drawing/2014/main" id="{E115AFBF-49B1-856F-5DFF-017A6BEC3D8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708781" y="675360"/>
            <a:ext cx="5931319" cy="8401731"/>
          </a:xfrm>
          <a:prstGeom prst="rect">
            <a:avLst/>
          </a:prstGeom>
        </p:spPr>
      </p:pic>
      <p:sp>
        <p:nvSpPr>
          <p:cNvPr id="6" name="TextBox 5">
            <a:extLst>
              <a:ext uri="{FF2B5EF4-FFF2-40B4-BE49-F238E27FC236}">
                <a16:creationId xmlns:a16="http://schemas.microsoft.com/office/drawing/2014/main" id="{57EBAB98-F837-8AFD-EB85-6F4428B41DE5}"/>
              </a:ext>
            </a:extLst>
          </p:cNvPr>
          <p:cNvSpPr txBox="1"/>
          <p:nvPr/>
        </p:nvSpPr>
        <p:spPr>
          <a:xfrm>
            <a:off x="8341113" y="4039940"/>
            <a:ext cx="2720897" cy="646331"/>
          </a:xfrm>
          <a:prstGeom prst="rect">
            <a:avLst/>
          </a:prstGeom>
          <a:noFill/>
        </p:spPr>
        <p:txBody>
          <a:bodyPr wrap="square" rtlCol="0">
            <a:spAutoFit/>
          </a:bodyPr>
          <a:lstStyle/>
          <a:p>
            <a:r>
              <a:rPr lang="fr" sz="3600" b="1" dirty="0"/>
              <a:t>Affiches</a:t>
            </a:r>
            <a:r>
              <a:rPr lang="fr" dirty="0"/>
              <a:t> </a:t>
            </a:r>
          </a:p>
        </p:txBody>
      </p:sp>
    </p:spTree>
    <p:extLst>
      <p:ext uri="{BB962C8B-B14F-4D97-AF65-F5344CB8AC3E}">
        <p14:creationId xmlns:p14="http://schemas.microsoft.com/office/powerpoint/2010/main" val="13231158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AF965-1C1C-4783-00B8-518848EBB83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63822CC-8B0A-5C31-B6E8-BAEC0FD0D5BD}"/>
              </a:ext>
            </a:extLst>
          </p:cNvPr>
          <p:cNvSpPr/>
          <p:nvPr/>
        </p:nvSpPr>
        <p:spPr>
          <a:xfrm>
            <a:off x="2842851" y="3314642"/>
            <a:ext cx="13355576"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0" descr="A picture containing logo&#10;&#10;Description automatically generated">
            <a:extLst>
              <a:ext uri="{FF2B5EF4-FFF2-40B4-BE49-F238E27FC236}">
                <a16:creationId xmlns:a16="http://schemas.microsoft.com/office/drawing/2014/main" id="{674F68EE-7CA6-5224-C8B8-78371B1513F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56283E1E-EC13-8EA3-0641-08EA0C855710}"/>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6487E7F1-5D43-934B-2AF0-712B426C746D}"/>
              </a:ext>
            </a:extLst>
          </p:cNvPr>
          <p:cNvSpPr/>
          <p:nvPr/>
        </p:nvSpPr>
        <p:spPr>
          <a:xfrm>
            <a:off x="3276600" y="1423308"/>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6000" b="1" kern="0" dirty="0">
                <a:solidFill>
                  <a:prstClr val="black"/>
                </a:solidFill>
                <a:latin typeface="Calibri Light" panose="020F0302020204030204" pitchFamily="34" charset="0"/>
                <a:cs typeface="Calibri Light" panose="020F0302020204030204" pitchFamily="34" charset="0"/>
                <a:sym typeface="Arial"/>
              </a:rPr>
              <a:t>Refléter!!</a:t>
            </a:r>
            <a:endParaRPr lang="en-US" sz="4800" dirty="0">
              <a:solidFill>
                <a:prstClr val="white"/>
              </a:solidFill>
            </a:endParaRPr>
          </a:p>
        </p:txBody>
      </p:sp>
      <p:sp>
        <p:nvSpPr>
          <p:cNvPr id="8" name="Rounded Rectangle 7">
            <a:extLst>
              <a:ext uri="{FF2B5EF4-FFF2-40B4-BE49-F238E27FC236}">
                <a16:creationId xmlns:a16="http://schemas.microsoft.com/office/drawing/2014/main" id="{EE100E3F-B5F2-CC0F-BA47-52A836C23481}"/>
              </a:ext>
            </a:extLst>
          </p:cNvPr>
          <p:cNvSpPr/>
          <p:nvPr/>
        </p:nvSpPr>
        <p:spPr>
          <a:xfrm>
            <a:off x="456811" y="136805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a:solidFill>
                <a:schemeClr val="tx1"/>
              </a:solidFill>
              <a:latin typeface="Calibri" panose="020F0502020204030204"/>
            </a:endParaRPr>
          </a:p>
        </p:txBody>
      </p:sp>
      <p:sp>
        <p:nvSpPr>
          <p:cNvPr id="3" name="TextBox 2">
            <a:extLst>
              <a:ext uri="{FF2B5EF4-FFF2-40B4-BE49-F238E27FC236}">
                <a16:creationId xmlns:a16="http://schemas.microsoft.com/office/drawing/2014/main" id="{8CA96E15-90E7-F366-AE57-91374AB264F8}"/>
              </a:ext>
            </a:extLst>
          </p:cNvPr>
          <p:cNvSpPr txBox="1"/>
          <p:nvPr/>
        </p:nvSpPr>
        <p:spPr>
          <a:xfrm>
            <a:off x="2985930" y="3435163"/>
            <a:ext cx="13069419" cy="5016758"/>
          </a:xfrm>
          <a:prstGeom prst="rect">
            <a:avLst/>
          </a:prstGeom>
          <a:noFill/>
        </p:spPr>
        <p:txBody>
          <a:bodyPr wrap="square">
            <a:spAutoFit/>
          </a:bodyPr>
          <a:lstStyle/>
          <a:p>
            <a:pPr>
              <a:buNone/>
            </a:pPr>
            <a:r>
              <a:rPr lang="fr" sz="3200" dirty="0"/>
              <a:t>C’est là que les équipes ont souvent tendance à s’engager trop tôt </a:t>
            </a:r>
            <a:r>
              <a:rPr lang="fr" sz="3200"/>
              <a:t>.</a:t>
            </a:r>
          </a:p>
          <a:p>
            <a:pPr>
              <a:buNone/>
            </a:pPr>
            <a:r>
              <a:rPr lang="fr" sz="3200"/>
              <a:t>Ils </a:t>
            </a:r>
            <a:r>
              <a:rPr lang="fr" sz="3200" dirty="0"/>
              <a:t>commencent par « faisons une vidéo » ou « faisons un reportage ».</a:t>
            </a:r>
          </a:p>
          <a:p>
            <a:pPr>
              <a:buNone/>
            </a:pPr>
            <a:endParaRPr lang="en-ZA" sz="3200"/>
          </a:p>
          <a:p>
            <a:pPr>
              <a:buNone/>
            </a:pPr>
            <a:r>
              <a:rPr lang="fr" sz="3200"/>
              <a:t>Mais </a:t>
            </a:r>
            <a:r>
              <a:rPr lang="fr" sz="3200" dirty="0"/>
              <a:t>l' </a:t>
            </a:r>
            <a:r>
              <a:rPr lang="fr" sz="3200" b="1" dirty="0"/>
              <a:t>ordre est important </a:t>
            </a:r>
            <a:r>
              <a:rPr lang="fr" sz="3200" dirty="0"/>
              <a:t>:</a:t>
            </a:r>
          </a:p>
          <a:p>
            <a:pPr lvl="2">
              <a:buFont typeface="Arial" panose="020B0604020202020204" pitchFamily="34" charset="0"/>
              <a:buChar char="•"/>
            </a:pPr>
            <a:r>
              <a:rPr lang="fr" sz="3200"/>
              <a:t>Premièrement, définissez l'objectif,</a:t>
            </a:r>
            <a:endParaRPr lang="en-ZA" sz="3200" dirty="0"/>
          </a:p>
          <a:p>
            <a:pPr lvl="2">
              <a:buFont typeface="Arial" panose="020B0604020202020204" pitchFamily="34" charset="0"/>
              <a:buChar char="•"/>
            </a:pPr>
            <a:r>
              <a:rPr lang="fr" sz="3200"/>
              <a:t>puis le public,</a:t>
            </a:r>
            <a:endParaRPr lang="en-ZA" sz="3200" dirty="0"/>
          </a:p>
          <a:p>
            <a:pPr lvl="2">
              <a:buFont typeface="Arial" panose="020B0604020202020204" pitchFamily="34" charset="0"/>
              <a:buChar char="•"/>
            </a:pPr>
            <a:r>
              <a:rPr lang="fr" sz="3200"/>
              <a:t>puis message,</a:t>
            </a:r>
            <a:endParaRPr lang="en-ZA" sz="3200" dirty="0"/>
          </a:p>
          <a:p>
            <a:pPr lvl="2">
              <a:buFont typeface="Arial" panose="020B0604020202020204" pitchFamily="34" charset="0"/>
              <a:buChar char="•"/>
            </a:pPr>
            <a:r>
              <a:rPr lang="fr" sz="3200"/>
              <a:t>puis le produit.</a:t>
            </a:r>
            <a:endParaRPr lang="en-ZA" sz="3200" dirty="0"/>
          </a:p>
          <a:p>
            <a:pPr>
              <a:buNone/>
            </a:pPr>
            <a:endParaRPr lang="en-ZA" sz="3200"/>
          </a:p>
          <a:p>
            <a:pPr>
              <a:buNone/>
            </a:pPr>
            <a:r>
              <a:rPr lang="fr" sz="3200" b="1"/>
              <a:t>Quel </a:t>
            </a:r>
            <a:r>
              <a:rPr lang="fr" sz="3200" b="1" dirty="0"/>
              <a:t>format permettra le mieux à ce public de comprendre et d'utiliser ce message ?</a:t>
            </a:r>
          </a:p>
        </p:txBody>
      </p:sp>
    </p:spTree>
    <p:extLst>
      <p:ext uri="{BB962C8B-B14F-4D97-AF65-F5344CB8AC3E}">
        <p14:creationId xmlns:p14="http://schemas.microsoft.com/office/powerpoint/2010/main" val="41302636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ACE58-9C21-BB0C-4770-BA770933F8C3}"/>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E3125362-08FC-051D-1B9E-755238FF9DC8}"/>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cxnSp>
        <p:nvCxnSpPr>
          <p:cNvPr id="8" name="Straight Connector 7">
            <a:extLst>
              <a:ext uri="{FF2B5EF4-FFF2-40B4-BE49-F238E27FC236}">
                <a16:creationId xmlns:a16="http://schemas.microsoft.com/office/drawing/2014/main" id="{710494DE-893F-D167-4CF0-7E97AD62B33E}"/>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309A1FD5-2B8F-DE5F-4BF1-8D446F41FCB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682E0A60-4EFA-B5DE-3640-E057259FDDCD}"/>
              </a:ext>
            </a:extLst>
          </p:cNvPr>
          <p:cNvSpPr txBox="1"/>
          <p:nvPr/>
        </p:nvSpPr>
        <p:spPr>
          <a:xfrm>
            <a:off x="3737106" y="432945"/>
            <a:ext cx="12658299" cy="707886"/>
          </a:xfrm>
          <a:prstGeom prst="rect">
            <a:avLst/>
          </a:prstGeom>
          <a:noFill/>
        </p:spPr>
        <p:txBody>
          <a:bodyPr wrap="square">
            <a:spAutoFit/>
          </a:bodyPr>
          <a:lstStyle/>
          <a:p>
            <a:r>
              <a:rPr lang="fr" sz="4000" b="1">
                <a:latin typeface="+mj-lt"/>
                <a:ea typeface="Times New Roman" panose="02020603050405020304" pitchFamily="18" charset="0"/>
                <a:cs typeface="Calibri" panose="020F0502020204030204" pitchFamily="34" charset="0"/>
              </a:rPr>
              <a:t>Conditionnement, calendrier stratégique et canaux de diffusion</a:t>
            </a:r>
            <a:endParaRPr lang="en-US" sz="4000" b="1" dirty="0">
              <a:latin typeface="+mj-lt"/>
              <a:ea typeface="Times New Roman" panose="02020603050405020304" pitchFamily="18" charset="0"/>
              <a:cs typeface="Calibri" panose="020F0502020204030204" pitchFamily="34" charset="0"/>
            </a:endParaRPr>
          </a:p>
        </p:txBody>
      </p:sp>
      <p:sp>
        <p:nvSpPr>
          <p:cNvPr id="7" name="TextBox 6">
            <a:extLst>
              <a:ext uri="{FF2B5EF4-FFF2-40B4-BE49-F238E27FC236}">
                <a16:creationId xmlns:a16="http://schemas.microsoft.com/office/drawing/2014/main" id="{BF130967-B9F9-C731-68DD-09BCE3C2334C}"/>
              </a:ext>
            </a:extLst>
          </p:cNvPr>
          <p:cNvSpPr txBox="1"/>
          <p:nvPr/>
        </p:nvSpPr>
        <p:spPr>
          <a:xfrm>
            <a:off x="4813334" y="3289838"/>
            <a:ext cx="9350535" cy="4174652"/>
          </a:xfrm>
          <a:prstGeom prst="rect">
            <a:avLst/>
          </a:prstGeom>
          <a:solidFill>
            <a:schemeClr val="accent3">
              <a:lumMod val="40000"/>
              <a:lumOff val="60000"/>
            </a:schemeClr>
          </a:solidFill>
        </p:spPr>
        <p:txBody>
          <a:bodyPr wrap="square">
            <a:noAutofit/>
          </a:bodyPr>
          <a:lstStyle/>
          <a:p>
            <a:pPr>
              <a:buNone/>
            </a:pPr>
            <a:r>
              <a:rPr lang="fr" sz="4000" b="1" dirty="0"/>
              <a:t>Un bon emballage signifie</a:t>
            </a:r>
            <a:endParaRPr lang="en-ZA" sz="4800" dirty="0"/>
          </a:p>
          <a:p>
            <a:pPr marL="457200" indent="-457200">
              <a:buFont typeface="Arial" panose="020B0604020202020204" pitchFamily="34" charset="0"/>
              <a:buChar char="•"/>
            </a:pPr>
            <a:endParaRPr lang="en-ZA" sz="3600"/>
          </a:p>
          <a:p>
            <a:pPr marL="1371600" lvl="2" indent="-457200">
              <a:buFont typeface="Arial" panose="020B0604020202020204" pitchFamily="34" charset="0"/>
              <a:buChar char="•"/>
            </a:pPr>
            <a:r>
              <a:rPr lang="fr" sz="3600" dirty="0"/>
              <a:t>message </a:t>
            </a:r>
            <a:r>
              <a:rPr lang="fr" sz="3600"/>
              <a:t>clair</a:t>
            </a:r>
          </a:p>
          <a:p>
            <a:pPr marL="1371600" lvl="2" indent="-457200">
              <a:buFont typeface="Arial" panose="020B0604020202020204" pitchFamily="34" charset="0"/>
              <a:buChar char="•"/>
            </a:pPr>
            <a:r>
              <a:rPr lang="fr" sz="3600" dirty="0"/>
              <a:t>structure simple</a:t>
            </a:r>
          </a:p>
          <a:p>
            <a:pPr marL="1371600" lvl="2" indent="-457200">
              <a:buFont typeface="Arial" panose="020B0604020202020204" pitchFamily="34" charset="0"/>
              <a:buChar char="•"/>
            </a:pPr>
            <a:r>
              <a:rPr lang="fr" sz="3600" dirty="0"/>
              <a:t>contenu concis</a:t>
            </a:r>
          </a:p>
          <a:p>
            <a:pPr marL="1371600" lvl="2" indent="-457200">
              <a:buFont typeface="Arial" panose="020B0604020202020204" pitchFamily="34" charset="0"/>
              <a:buChar char="•"/>
            </a:pPr>
            <a:r>
              <a:rPr lang="fr" sz="3600" dirty="0"/>
              <a:t>facile à lire</a:t>
            </a:r>
          </a:p>
          <a:p>
            <a:pPr marL="1371600" lvl="2" indent="-457200">
              <a:buFont typeface="Arial" panose="020B0604020202020204" pitchFamily="34" charset="0"/>
              <a:buChar char="•"/>
            </a:pPr>
            <a:r>
              <a:rPr lang="fr" sz="3600" dirty="0"/>
              <a:t>accessible visuellement</a:t>
            </a:r>
          </a:p>
        </p:txBody>
      </p:sp>
      <p:grpSp>
        <p:nvGrpSpPr>
          <p:cNvPr id="2" name="Group 1">
            <a:extLst>
              <a:ext uri="{FF2B5EF4-FFF2-40B4-BE49-F238E27FC236}">
                <a16:creationId xmlns:a16="http://schemas.microsoft.com/office/drawing/2014/main" id="{E1C4733F-E8D5-DD26-4A1B-19DDFFFA8F32}"/>
              </a:ext>
            </a:extLst>
          </p:cNvPr>
          <p:cNvGrpSpPr/>
          <p:nvPr/>
        </p:nvGrpSpPr>
        <p:grpSpPr>
          <a:xfrm>
            <a:off x="1006445" y="199819"/>
            <a:ext cx="2525289" cy="1077218"/>
            <a:chOff x="5194075" y="7520669"/>
            <a:chExt cx="3117679" cy="1316682"/>
          </a:xfrm>
        </p:grpSpPr>
        <p:sp>
          <p:nvSpPr>
            <p:cNvPr id="6" name="Pentagon 5">
              <a:extLst>
                <a:ext uri="{FF2B5EF4-FFF2-40B4-BE49-F238E27FC236}">
                  <a16:creationId xmlns:a16="http://schemas.microsoft.com/office/drawing/2014/main" id="{986E80AA-864F-20BB-7FA0-07C3869748E3}"/>
                </a:ext>
              </a:extLst>
            </p:cNvPr>
            <p:cNvSpPr/>
            <p:nvPr/>
          </p:nvSpPr>
          <p:spPr>
            <a:xfrm>
              <a:off x="5194075" y="7520669"/>
              <a:ext cx="3117679" cy="1316682"/>
            </a:xfrm>
            <a:prstGeom prst="homePlate">
              <a:avLst/>
            </a:prstGeom>
            <a:solidFill>
              <a:schemeClr val="accent3">
                <a:lumMod val="20000"/>
                <a:lumOff val="80000"/>
              </a:schemeClr>
            </a:solidFill>
            <a:ln w="28575">
              <a:noFill/>
            </a:ln>
            <a:effectLst>
              <a:outerShdw blurRad="76200" dist="76200" dir="2700000" algn="tl" rotWithShape="0">
                <a:prstClr val="black">
                  <a:alpha val="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27B6856F-FD7C-2605-D95B-0FCFDA87B3A3}"/>
                </a:ext>
              </a:extLst>
            </p:cNvPr>
            <p:cNvGrpSpPr/>
            <p:nvPr/>
          </p:nvGrpSpPr>
          <p:grpSpPr>
            <a:xfrm>
              <a:off x="5447624" y="7659191"/>
              <a:ext cx="1063394" cy="1011676"/>
              <a:chOff x="10085410" y="3689660"/>
              <a:chExt cx="779859" cy="779859"/>
            </a:xfrm>
          </p:grpSpPr>
          <p:sp>
            <p:nvSpPr>
              <p:cNvPr id="18" name="Oval 17">
                <a:extLst>
                  <a:ext uri="{FF2B5EF4-FFF2-40B4-BE49-F238E27FC236}">
                    <a16:creationId xmlns:a16="http://schemas.microsoft.com/office/drawing/2014/main" id="{6CBE1278-408B-3198-67B9-503747974F83}"/>
                  </a:ext>
                </a:extLst>
              </p:cNvPr>
              <p:cNvSpPr/>
              <p:nvPr/>
            </p:nvSpPr>
            <p:spPr>
              <a:xfrm>
                <a:off x="10085410" y="3689660"/>
                <a:ext cx="779859" cy="779859"/>
              </a:xfrm>
              <a:prstGeom prst="ellipse">
                <a:avLst/>
              </a:prstGeom>
              <a:solidFill>
                <a:schemeClr val="accent3">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0" name="Oval 5">
                <a:extLst>
                  <a:ext uri="{FF2B5EF4-FFF2-40B4-BE49-F238E27FC236}">
                    <a16:creationId xmlns:a16="http://schemas.microsoft.com/office/drawing/2014/main" id="{94DFD2BD-D619-A8DB-D7D8-3BAA618FAAB9}"/>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5</a:t>
                </a:r>
              </a:p>
            </p:txBody>
          </p:sp>
        </p:grpSp>
        <p:pic>
          <p:nvPicPr>
            <p:cNvPr id="16" name="Picture 91">
              <a:extLst>
                <a:ext uri="{FF2B5EF4-FFF2-40B4-BE49-F238E27FC236}">
                  <a16:creationId xmlns:a16="http://schemas.microsoft.com/office/drawing/2014/main" id="{CF637A88-7ED8-881A-0325-797CCEF4062B}"/>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568255" y="7626542"/>
              <a:ext cx="1277582" cy="1047470"/>
            </a:xfrm>
            <a:prstGeom prst="rect">
              <a:avLst/>
            </a:prstGeom>
          </p:spPr>
        </p:pic>
      </p:grpSp>
    </p:spTree>
    <p:extLst>
      <p:ext uri="{BB962C8B-B14F-4D97-AF65-F5344CB8AC3E}">
        <p14:creationId xmlns:p14="http://schemas.microsoft.com/office/powerpoint/2010/main" val="2772670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4079C6BC-95D3-3DCD-0CA9-3BA4B1971948}"/>
              </a:ext>
            </a:extLst>
          </p:cNvPr>
          <p:cNvSpPr/>
          <p:nvPr/>
        </p:nvSpPr>
        <p:spPr>
          <a:xfrm>
            <a:off x="3294530" y="7737021"/>
            <a:ext cx="13892034"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3200" dirty="0">
                <a:solidFill>
                  <a:schemeClr val="tx1"/>
                </a:solidFill>
              </a:rPr>
              <a:t>Si quelqu'un ne lit que la première page, il devrait quand même comprendre le message clé.</a:t>
            </a:r>
            <a:endParaRPr lang="en-US" sz="3200" dirty="0">
              <a:solidFill>
                <a:schemeClr val="tx1"/>
              </a:solidFill>
            </a:endParaRPr>
          </a:p>
        </p:txBody>
      </p:sp>
      <p:sp>
        <p:nvSpPr>
          <p:cNvPr id="5" name="Rounded Rectangle 4">
            <a:extLst>
              <a:ext uri="{FF2B5EF4-FFF2-40B4-BE49-F238E27FC236}">
                <a16:creationId xmlns:a16="http://schemas.microsoft.com/office/drawing/2014/main" id="{68F44715-3C41-B6B5-C73C-44205E758D2B}"/>
              </a:ext>
            </a:extLst>
          </p:cNvPr>
          <p:cNvSpPr/>
          <p:nvPr/>
        </p:nvSpPr>
        <p:spPr>
          <a:xfrm>
            <a:off x="474741" y="7681767"/>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a:solidFill>
                <a:schemeClr val="tx1"/>
              </a:solidFill>
              <a:latin typeface="Calibri" panose="020F0502020204030204"/>
            </a:endParaRPr>
          </a:p>
        </p:txBody>
      </p:sp>
      <p:sp>
        <p:nvSpPr>
          <p:cNvPr id="6" name="TextBox 5">
            <a:extLst>
              <a:ext uri="{FF2B5EF4-FFF2-40B4-BE49-F238E27FC236}">
                <a16:creationId xmlns:a16="http://schemas.microsoft.com/office/drawing/2014/main" id="{3022D8ED-3703-25DD-547C-8351FCE17CF4}"/>
              </a:ext>
            </a:extLst>
          </p:cNvPr>
          <p:cNvSpPr txBox="1"/>
          <p:nvPr/>
        </p:nvSpPr>
        <p:spPr>
          <a:xfrm>
            <a:off x="680013" y="3868214"/>
            <a:ext cx="2848738" cy="2246769"/>
          </a:xfrm>
          <a:prstGeom prst="rect">
            <a:avLst/>
          </a:prstGeom>
          <a:noFill/>
        </p:spPr>
        <p:txBody>
          <a:bodyPr wrap="square">
            <a:spAutoFit/>
          </a:bodyPr>
          <a:lstStyle/>
          <a:p>
            <a:pPr>
              <a:buNone/>
            </a:pPr>
            <a:r>
              <a:rPr lang="fr" sz="2800" b="1" dirty="0">
                <a:solidFill>
                  <a:schemeClr val="tx2"/>
                </a:solidFill>
              </a:rPr>
              <a:t>Une ouverture claire</a:t>
            </a:r>
          </a:p>
          <a:p>
            <a:r>
              <a:rPr lang="fr" sz="2800" dirty="0">
                <a:solidFill>
                  <a:schemeClr val="tx2"/>
                </a:solidFill>
              </a:rPr>
              <a:t>De quoi s'agit-il ?</a:t>
            </a:r>
          </a:p>
          <a:p>
            <a:r>
              <a:rPr lang="fr" sz="2800" dirty="0">
                <a:solidFill>
                  <a:schemeClr val="tx2"/>
                </a:solidFill>
              </a:rPr>
              <a:t>Pourquoi est-ce important ?</a:t>
            </a:r>
          </a:p>
        </p:txBody>
      </p:sp>
      <p:sp>
        <p:nvSpPr>
          <p:cNvPr id="7" name="TextBox 6">
            <a:extLst>
              <a:ext uri="{FF2B5EF4-FFF2-40B4-BE49-F238E27FC236}">
                <a16:creationId xmlns:a16="http://schemas.microsoft.com/office/drawing/2014/main" id="{B17AD7C2-5D7F-0390-C8FF-1B837D6B2184}"/>
              </a:ext>
            </a:extLst>
          </p:cNvPr>
          <p:cNvSpPr txBox="1"/>
          <p:nvPr/>
        </p:nvSpPr>
        <p:spPr>
          <a:xfrm>
            <a:off x="3767369" y="3868214"/>
            <a:ext cx="2848738" cy="2246769"/>
          </a:xfrm>
          <a:prstGeom prst="rect">
            <a:avLst/>
          </a:prstGeom>
          <a:noFill/>
        </p:spPr>
        <p:txBody>
          <a:bodyPr wrap="square">
            <a:spAutoFit/>
          </a:bodyPr>
          <a:lstStyle/>
          <a:p>
            <a:pPr>
              <a:buNone/>
            </a:pPr>
            <a:r>
              <a:rPr lang="fr" sz="2800" b="1" dirty="0">
                <a:solidFill>
                  <a:schemeClr val="tx2"/>
                </a:solidFill>
              </a:rPr>
              <a:t>Principaux enseignements ou messages</a:t>
            </a:r>
          </a:p>
          <a:p>
            <a:r>
              <a:rPr lang="fr" sz="2800" dirty="0">
                <a:solidFill>
                  <a:schemeClr val="tx2"/>
                </a:solidFill>
              </a:rPr>
              <a:t>3 à 5 points principaux</a:t>
            </a:r>
          </a:p>
          <a:p>
            <a:r>
              <a:rPr lang="fr" sz="2800" dirty="0">
                <a:solidFill>
                  <a:schemeClr val="tx2"/>
                </a:solidFill>
              </a:rPr>
              <a:t>Ce qui est le plus important</a:t>
            </a:r>
          </a:p>
        </p:txBody>
      </p:sp>
      <p:sp>
        <p:nvSpPr>
          <p:cNvPr id="8" name="TextBox 7">
            <a:extLst>
              <a:ext uri="{FF2B5EF4-FFF2-40B4-BE49-F238E27FC236}">
                <a16:creationId xmlns:a16="http://schemas.microsoft.com/office/drawing/2014/main" id="{8DB1D636-16A8-BE3B-5F0E-9DC6BFB48510}"/>
              </a:ext>
            </a:extLst>
          </p:cNvPr>
          <p:cNvSpPr txBox="1"/>
          <p:nvPr/>
        </p:nvSpPr>
        <p:spPr>
          <a:xfrm>
            <a:off x="6854725" y="3868214"/>
            <a:ext cx="3460376" cy="3108543"/>
          </a:xfrm>
          <a:prstGeom prst="rect">
            <a:avLst/>
          </a:prstGeom>
          <a:noFill/>
        </p:spPr>
        <p:txBody>
          <a:bodyPr wrap="square">
            <a:spAutoFit/>
          </a:bodyPr>
          <a:lstStyle/>
          <a:p>
            <a:pPr>
              <a:buNone/>
            </a:pPr>
            <a:r>
              <a:rPr lang="fr" sz="2800" b="1" dirty="0">
                <a:solidFill>
                  <a:schemeClr val="tx2"/>
                </a:solidFill>
              </a:rPr>
              <a:t>Explications ou exemples</a:t>
            </a:r>
          </a:p>
          <a:p>
            <a:r>
              <a:rPr lang="fr" sz="2800" dirty="0">
                <a:solidFill>
                  <a:schemeClr val="tx2"/>
                </a:solidFill>
              </a:rPr>
              <a:t>Preuves issues de votre analyse</a:t>
            </a:r>
          </a:p>
          <a:p>
            <a:r>
              <a:rPr lang="fr" sz="2800" dirty="0">
                <a:solidFill>
                  <a:schemeClr val="tx2"/>
                </a:solidFill>
              </a:rPr>
              <a:t>Exemples ou citations</a:t>
            </a:r>
          </a:p>
          <a:p>
            <a:r>
              <a:rPr lang="fr" sz="2800" dirty="0">
                <a:solidFill>
                  <a:schemeClr val="tx2"/>
                </a:solidFill>
              </a:rPr>
              <a:t>Voici à quoi cela ressemble en pratique</a:t>
            </a:r>
          </a:p>
        </p:txBody>
      </p:sp>
      <p:sp>
        <p:nvSpPr>
          <p:cNvPr id="9" name="TextBox 8">
            <a:extLst>
              <a:ext uri="{FF2B5EF4-FFF2-40B4-BE49-F238E27FC236}">
                <a16:creationId xmlns:a16="http://schemas.microsoft.com/office/drawing/2014/main" id="{E084C02A-5BA1-9E70-E27B-ADC94E8EE5F3}"/>
              </a:ext>
            </a:extLst>
          </p:cNvPr>
          <p:cNvSpPr txBox="1"/>
          <p:nvPr/>
        </p:nvSpPr>
        <p:spPr>
          <a:xfrm>
            <a:off x="10553719" y="3868214"/>
            <a:ext cx="2816956" cy="2677656"/>
          </a:xfrm>
          <a:prstGeom prst="rect">
            <a:avLst/>
          </a:prstGeom>
          <a:noFill/>
        </p:spPr>
        <p:txBody>
          <a:bodyPr wrap="square">
            <a:spAutoFit/>
          </a:bodyPr>
          <a:lstStyle/>
          <a:p>
            <a:pPr>
              <a:buNone/>
            </a:pPr>
            <a:r>
              <a:rPr lang="fr" sz="2800" b="1" dirty="0">
                <a:solidFill>
                  <a:schemeClr val="tx2"/>
                </a:solidFill>
              </a:rPr>
              <a:t>Pourquoi c'est important</a:t>
            </a:r>
          </a:p>
          <a:p>
            <a:r>
              <a:rPr lang="fr" sz="2800" dirty="0">
                <a:solidFill>
                  <a:schemeClr val="tx2"/>
                </a:solidFill>
              </a:rPr>
              <a:t>Pourquoi c'est important maintenant</a:t>
            </a:r>
          </a:p>
          <a:p>
            <a:r>
              <a:rPr lang="fr" sz="2800" dirty="0">
                <a:solidFill>
                  <a:schemeClr val="tx2"/>
                </a:solidFill>
              </a:rPr>
              <a:t>Lien vers les NBSAP, la politique ou la mise en œuvre</a:t>
            </a:r>
          </a:p>
        </p:txBody>
      </p:sp>
      <p:sp>
        <p:nvSpPr>
          <p:cNvPr id="10" name="TextBox 9">
            <a:extLst>
              <a:ext uri="{FF2B5EF4-FFF2-40B4-BE49-F238E27FC236}">
                <a16:creationId xmlns:a16="http://schemas.microsoft.com/office/drawing/2014/main" id="{19AC5BDB-6EA0-F910-3ED9-B906C1C510AC}"/>
              </a:ext>
            </a:extLst>
          </p:cNvPr>
          <p:cNvSpPr txBox="1"/>
          <p:nvPr/>
        </p:nvSpPr>
        <p:spPr>
          <a:xfrm>
            <a:off x="13609294" y="3868214"/>
            <a:ext cx="4101690" cy="1815882"/>
          </a:xfrm>
          <a:prstGeom prst="rect">
            <a:avLst/>
          </a:prstGeom>
          <a:noFill/>
        </p:spPr>
        <p:txBody>
          <a:bodyPr wrap="square">
            <a:spAutoFit/>
          </a:bodyPr>
          <a:lstStyle/>
          <a:p>
            <a:pPr>
              <a:buNone/>
            </a:pPr>
            <a:r>
              <a:rPr lang="fr" sz="2800" b="1" dirty="0">
                <a:solidFill>
                  <a:schemeClr val="tx2"/>
                </a:solidFill>
              </a:rPr>
              <a:t>Prochaines étapes ou implications</a:t>
            </a:r>
          </a:p>
          <a:p>
            <a:r>
              <a:rPr lang="fr" sz="2800" dirty="0">
                <a:solidFill>
                  <a:schemeClr val="tx2"/>
                </a:solidFill>
              </a:rPr>
              <a:t>Que devrait-il se passer ensuite ?</a:t>
            </a:r>
          </a:p>
          <a:p>
            <a:r>
              <a:rPr lang="fr" sz="2800" dirty="0">
                <a:solidFill>
                  <a:schemeClr val="tx2"/>
                </a:solidFill>
              </a:rPr>
              <a:t>Recommandations, actions ou réflexions</a:t>
            </a:r>
          </a:p>
        </p:txBody>
      </p:sp>
      <p:sp>
        <p:nvSpPr>
          <p:cNvPr id="2" name="Title 1">
            <a:extLst>
              <a:ext uri="{FF2B5EF4-FFF2-40B4-BE49-F238E27FC236}">
                <a16:creationId xmlns:a16="http://schemas.microsoft.com/office/drawing/2014/main" id="{E0008A87-89D4-0C98-F02D-EFF8309E4EC8}"/>
              </a:ext>
            </a:extLst>
          </p:cNvPr>
          <p:cNvSpPr>
            <a:spLocks noGrp="1"/>
          </p:cNvSpPr>
          <p:nvPr>
            <p:ph type="title"/>
          </p:nvPr>
        </p:nvSpPr>
        <p:spPr/>
        <p:txBody>
          <a:bodyPr/>
          <a:lstStyle/>
          <a:p>
            <a:r>
              <a:rPr lang="fr"/>
              <a:t>Conseils généraux</a:t>
            </a:r>
          </a:p>
        </p:txBody>
      </p:sp>
    </p:spTree>
    <p:extLst>
      <p:ext uri="{BB962C8B-B14F-4D97-AF65-F5344CB8AC3E}">
        <p14:creationId xmlns:p14="http://schemas.microsoft.com/office/powerpoint/2010/main" val="17985456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865A6-2748-BA18-41B4-4731C41BA5D8}"/>
              </a:ext>
            </a:extLst>
          </p:cNvPr>
          <p:cNvSpPr>
            <a:spLocks noGrp="1"/>
          </p:cNvSpPr>
          <p:nvPr>
            <p:ph type="title"/>
          </p:nvPr>
        </p:nvSpPr>
        <p:spPr/>
        <p:txBody>
          <a:bodyPr/>
          <a:lstStyle/>
          <a:p>
            <a:r>
              <a:rPr lang="fr" dirty="0"/>
              <a:t>Plan de diffusion</a:t>
            </a:r>
          </a:p>
        </p:txBody>
      </p:sp>
      <p:sp>
        <p:nvSpPr>
          <p:cNvPr id="4" name="TextBox 3">
            <a:extLst>
              <a:ext uri="{FF2B5EF4-FFF2-40B4-BE49-F238E27FC236}">
                <a16:creationId xmlns:a16="http://schemas.microsoft.com/office/drawing/2014/main" id="{CED78CB3-CD38-C76B-437A-20632D239A0D}"/>
              </a:ext>
            </a:extLst>
          </p:cNvPr>
          <p:cNvSpPr txBox="1"/>
          <p:nvPr/>
        </p:nvSpPr>
        <p:spPr>
          <a:xfrm>
            <a:off x="1645920" y="3384797"/>
            <a:ext cx="9144000" cy="3108543"/>
          </a:xfrm>
          <a:prstGeom prst="rect">
            <a:avLst/>
          </a:prstGeom>
          <a:noFill/>
        </p:spPr>
        <p:txBody>
          <a:bodyPr wrap="square">
            <a:spAutoFit/>
          </a:bodyPr>
          <a:lstStyle/>
          <a:p>
            <a:r>
              <a:rPr lang="fr" sz="2800" b="1" dirty="0"/>
              <a:t>Qui a besoin de recevoir ceci ?</a:t>
            </a:r>
          </a:p>
          <a:p>
            <a:endParaRPr lang="en-ZA" sz="2800" b="1" dirty="0"/>
          </a:p>
          <a:p>
            <a:r>
              <a:rPr lang="fr" sz="2800" b="1" dirty="0"/>
              <a:t>Où sera-t-il partagé ?</a:t>
            </a:r>
          </a:p>
          <a:p>
            <a:endParaRPr lang="en-ZA" sz="2800" b="1" dirty="0"/>
          </a:p>
          <a:p>
            <a:r>
              <a:rPr lang="fr" sz="2800" b="1" dirty="0"/>
              <a:t>Qui le partagera ?</a:t>
            </a:r>
          </a:p>
          <a:p>
            <a:endParaRPr lang="en-ZA" sz="2800" b="1" dirty="0"/>
          </a:p>
          <a:p>
            <a:r>
              <a:rPr lang="fr" sz="2800" b="1" dirty="0"/>
              <a:t>Combien de fois sera-t-il utilisé ?</a:t>
            </a:r>
          </a:p>
        </p:txBody>
      </p:sp>
      <p:sp>
        <p:nvSpPr>
          <p:cNvPr id="7" name="Rounded Rectangle 6">
            <a:extLst>
              <a:ext uri="{FF2B5EF4-FFF2-40B4-BE49-F238E27FC236}">
                <a16:creationId xmlns:a16="http://schemas.microsoft.com/office/drawing/2014/main" id="{37D1659C-81C5-6A7A-E8D5-A57FCB49B70A}"/>
              </a:ext>
            </a:extLst>
          </p:cNvPr>
          <p:cNvSpPr/>
          <p:nvPr/>
        </p:nvSpPr>
        <p:spPr>
          <a:xfrm>
            <a:off x="4011706" y="7680957"/>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None/>
            </a:pPr>
            <a:r>
              <a:rPr lang="fr" sz="3200" dirty="0">
                <a:solidFill>
                  <a:schemeClr val="tx1"/>
                </a:solidFill>
              </a:rPr>
              <a:t>La diffusion est un processus, et non un événement isolé.</a:t>
            </a:r>
          </a:p>
        </p:txBody>
      </p:sp>
      <p:sp>
        <p:nvSpPr>
          <p:cNvPr id="8" name="Rounded Rectangle 7">
            <a:extLst>
              <a:ext uri="{FF2B5EF4-FFF2-40B4-BE49-F238E27FC236}">
                <a16:creationId xmlns:a16="http://schemas.microsoft.com/office/drawing/2014/main" id="{E8D82416-81FD-429A-4C7A-1B2917B760A2}"/>
              </a:ext>
            </a:extLst>
          </p:cNvPr>
          <p:cNvSpPr/>
          <p:nvPr/>
        </p:nvSpPr>
        <p:spPr>
          <a:xfrm>
            <a:off x="987931" y="7688470"/>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a:solidFill>
                <a:schemeClr val="tx1"/>
              </a:solidFill>
              <a:latin typeface="Calibri" panose="020F0502020204030204"/>
            </a:endParaRPr>
          </a:p>
        </p:txBody>
      </p:sp>
      <p:sp>
        <p:nvSpPr>
          <p:cNvPr id="9" name="Rectangle 1">
            <a:extLst>
              <a:ext uri="{FF2B5EF4-FFF2-40B4-BE49-F238E27FC236}">
                <a16:creationId xmlns:a16="http://schemas.microsoft.com/office/drawing/2014/main" id="{CF7233D2-8F82-BAAF-6DA1-1C7B5E98E7A7}"/>
              </a:ext>
            </a:extLst>
          </p:cNvPr>
          <p:cNvSpPr>
            <a:spLocks noChangeArrowheads="1"/>
          </p:cNvSpPr>
          <p:nvPr/>
        </p:nvSpPr>
        <p:spPr bwMode="auto">
          <a:xfrm>
            <a:off x="8986186" y="3272335"/>
            <a:ext cx="5252328" cy="3323987"/>
          </a:xfrm>
          <a:prstGeom prst="rect">
            <a:avLst/>
          </a:prstGeom>
          <a:solidFill>
            <a:schemeClr val="accent5">
              <a:lumMod val="20000"/>
              <a:lumOff val="80000"/>
            </a:schemeClr>
          </a:solidFill>
          <a:ln>
            <a:noFill/>
          </a:ln>
          <a:effec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lang="fr" altLang="en-US" sz="2800" b="1"/>
              <a:t>Les opportunités possibles incluent :</a:t>
            </a:r>
          </a:p>
          <a:p>
            <a:pPr marL="914400" lvl="1" indent="-457200" eaLnBrk="0" fontAlgn="base" hangingPunct="0">
              <a:spcBef>
                <a:spcPct val="0"/>
              </a:spcBef>
              <a:spcAft>
                <a:spcPct val="0"/>
              </a:spcAft>
              <a:buFont typeface="Courier New" panose="02070309020205020404" pitchFamily="49" charset="0"/>
              <a:buChar char="o"/>
            </a:pPr>
            <a:r>
              <a:rPr lang="fr" altLang="en-US" sz="2600" dirty="0"/>
              <a:t>Réunions </a:t>
            </a:r>
            <a:r>
              <a:rPr lang="fr" altLang="en-US" sz="2600"/>
              <a:t>ministérielles</a:t>
            </a:r>
          </a:p>
          <a:p>
            <a:pPr marL="914400" lvl="1" indent="-457200" eaLnBrk="0" fontAlgn="base" hangingPunct="0">
              <a:spcBef>
                <a:spcPct val="0"/>
              </a:spcBef>
              <a:spcAft>
                <a:spcPct val="0"/>
              </a:spcAft>
              <a:buFont typeface="Courier New" panose="02070309020205020404" pitchFamily="49" charset="0"/>
              <a:buChar char="o"/>
            </a:pPr>
            <a:r>
              <a:rPr lang="fr" altLang="en-US" sz="2600" dirty="0"/>
              <a:t>Discussions sur le NBSAP</a:t>
            </a:r>
          </a:p>
          <a:p>
            <a:pPr marL="914400" lvl="1" indent="-457200" eaLnBrk="0" fontAlgn="base" hangingPunct="0">
              <a:spcBef>
                <a:spcPct val="0"/>
              </a:spcBef>
              <a:spcAft>
                <a:spcPct val="0"/>
              </a:spcAft>
              <a:buFont typeface="Courier New" panose="02070309020205020404" pitchFamily="49" charset="0"/>
              <a:buChar char="o"/>
            </a:pPr>
            <a:r>
              <a:rPr lang="fr" altLang="en-US" sz="2600" dirty="0"/>
              <a:t>Ateliers de validation</a:t>
            </a:r>
          </a:p>
          <a:p>
            <a:pPr marL="914400" lvl="1" indent="-457200" eaLnBrk="0" fontAlgn="base" hangingPunct="0">
              <a:spcBef>
                <a:spcPct val="0"/>
              </a:spcBef>
              <a:spcAft>
                <a:spcPct val="0"/>
              </a:spcAft>
              <a:buFont typeface="Courier New" panose="02070309020205020404" pitchFamily="49" charset="0"/>
              <a:buChar char="o"/>
            </a:pPr>
            <a:r>
              <a:rPr lang="fr" altLang="en-US" sz="2600" dirty="0"/>
              <a:t>Plateformes interministérielles</a:t>
            </a:r>
          </a:p>
          <a:p>
            <a:pPr marL="914400" lvl="1" indent="-457200" eaLnBrk="0" fontAlgn="base" hangingPunct="0">
              <a:spcBef>
                <a:spcPct val="0"/>
              </a:spcBef>
              <a:spcAft>
                <a:spcPct val="0"/>
              </a:spcAft>
              <a:buFont typeface="Courier New" panose="02070309020205020404" pitchFamily="49" charset="0"/>
              <a:buChar char="o"/>
            </a:pPr>
            <a:r>
              <a:rPr lang="fr" altLang="en-US" sz="2600" dirty="0"/>
              <a:t>forums de coordination des genres</a:t>
            </a:r>
          </a:p>
          <a:p>
            <a:pPr marL="914400" lvl="1" indent="-457200" eaLnBrk="0" fontAlgn="base" hangingPunct="0">
              <a:spcBef>
                <a:spcPct val="0"/>
              </a:spcBef>
              <a:spcAft>
                <a:spcPct val="0"/>
              </a:spcAft>
              <a:buFont typeface="Courier New" panose="02070309020205020404" pitchFamily="49" charset="0"/>
              <a:buChar char="o"/>
            </a:pPr>
            <a:r>
              <a:rPr lang="fr" altLang="en-US" sz="2600" dirty="0"/>
              <a:t>réunions de conception </a:t>
            </a:r>
            <a:r>
              <a:rPr lang="fr" altLang="en-US" sz="2600"/>
              <a:t>de programme</a:t>
            </a:r>
          </a:p>
          <a:p>
            <a:pPr marL="914400" lvl="1" indent="-457200" eaLnBrk="0" fontAlgn="base" hangingPunct="0">
              <a:spcBef>
                <a:spcPct val="0"/>
              </a:spcBef>
              <a:spcAft>
                <a:spcPct val="0"/>
              </a:spcAft>
              <a:buFont typeface="Courier New" panose="02070309020205020404" pitchFamily="49" charset="0"/>
              <a:buChar char="o"/>
            </a:pPr>
            <a:r>
              <a:rPr lang="fr" altLang="en-US" sz="2600" dirty="0"/>
              <a:t>Discussions budgétaires et de financement</a:t>
            </a:r>
          </a:p>
        </p:txBody>
      </p:sp>
    </p:spTree>
    <p:extLst>
      <p:ext uri="{BB962C8B-B14F-4D97-AF65-F5344CB8AC3E}">
        <p14:creationId xmlns:p14="http://schemas.microsoft.com/office/powerpoint/2010/main" val="30606523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AF8E7-105B-98A9-4FC9-01DC231F2B7A}"/>
              </a:ext>
            </a:extLst>
          </p:cNvPr>
          <p:cNvSpPr>
            <a:spLocks noGrp="1"/>
          </p:cNvSpPr>
          <p:nvPr>
            <p:ph type="title"/>
          </p:nvPr>
        </p:nvSpPr>
        <p:spPr/>
        <p:txBody>
          <a:bodyPr/>
          <a:lstStyle/>
          <a:p>
            <a:r>
              <a:rPr lang="fr"/>
              <a:t>Réutiliser </a:t>
            </a:r>
            <a:r>
              <a:rPr lang="fr" dirty="0"/>
              <a:t>votre produit de connaissances</a:t>
            </a:r>
          </a:p>
        </p:txBody>
      </p:sp>
      <p:sp>
        <p:nvSpPr>
          <p:cNvPr id="4" name="TextBox 3">
            <a:extLst>
              <a:ext uri="{FF2B5EF4-FFF2-40B4-BE49-F238E27FC236}">
                <a16:creationId xmlns:a16="http://schemas.microsoft.com/office/drawing/2014/main" id="{146420F4-BDB5-D716-7110-74C5A41F9AC3}"/>
              </a:ext>
            </a:extLst>
          </p:cNvPr>
          <p:cNvSpPr txBox="1"/>
          <p:nvPr/>
        </p:nvSpPr>
        <p:spPr>
          <a:xfrm>
            <a:off x="5719481" y="3215679"/>
            <a:ext cx="5962446" cy="3354765"/>
          </a:xfrm>
          <a:prstGeom prst="rect">
            <a:avLst/>
          </a:prstGeom>
          <a:noFill/>
        </p:spPr>
        <p:txBody>
          <a:bodyPr wrap="square">
            <a:spAutoFit/>
          </a:bodyPr>
          <a:lstStyle/>
          <a:p>
            <a:pPr>
              <a:buNone/>
            </a:pPr>
            <a:r>
              <a:rPr lang="fr" sz="3200" b="1" dirty="0"/>
              <a:t>Votre produit peut devenir :</a:t>
            </a:r>
          </a:p>
          <a:p>
            <a:pPr lvl="1">
              <a:buFont typeface="Arial" panose="020B0604020202020204" pitchFamily="34" charset="0"/>
              <a:buChar char="•"/>
            </a:pPr>
            <a:r>
              <a:rPr lang="fr" sz="3000" dirty="0"/>
              <a:t>diapositives</a:t>
            </a:r>
          </a:p>
          <a:p>
            <a:pPr lvl="1">
              <a:buFont typeface="Arial" panose="020B0604020202020204" pitchFamily="34" charset="0"/>
              <a:buChar char="•"/>
            </a:pPr>
            <a:r>
              <a:rPr lang="fr" sz="3000" dirty="0"/>
              <a:t>points clés</a:t>
            </a:r>
          </a:p>
          <a:p>
            <a:pPr lvl="1">
              <a:buFont typeface="Arial" panose="020B0604020202020204" pitchFamily="34" charset="0"/>
              <a:buChar char="•"/>
            </a:pPr>
            <a:r>
              <a:rPr lang="fr" sz="3000" dirty="0"/>
              <a:t>contenu des médias sociaux</a:t>
            </a:r>
          </a:p>
          <a:p>
            <a:pPr lvl="1">
              <a:buFont typeface="Arial" panose="020B0604020202020204" pitchFamily="34" charset="0"/>
              <a:buChar char="•"/>
            </a:pPr>
            <a:r>
              <a:rPr lang="fr" sz="3000" dirty="0"/>
              <a:t>contributions aux rapports</a:t>
            </a:r>
          </a:p>
          <a:p>
            <a:pPr lvl="1">
              <a:buFont typeface="Arial" panose="020B0604020202020204" pitchFamily="34" charset="0"/>
              <a:buChar char="•"/>
            </a:pPr>
            <a:r>
              <a:rPr lang="fr" sz="3000" dirty="0"/>
              <a:t>contenu de la proposition</a:t>
            </a:r>
          </a:p>
          <a:p>
            <a:pPr lvl="1">
              <a:buFont typeface="Arial" panose="020B0604020202020204" pitchFamily="34" charset="0"/>
              <a:buChar char="•"/>
            </a:pPr>
            <a:r>
              <a:rPr lang="fr" sz="3000" dirty="0"/>
              <a:t>matériel d'atelier</a:t>
            </a:r>
          </a:p>
        </p:txBody>
      </p:sp>
      <p:sp>
        <p:nvSpPr>
          <p:cNvPr id="7" name="Rounded Rectangle 6">
            <a:extLst>
              <a:ext uri="{FF2B5EF4-FFF2-40B4-BE49-F238E27FC236}">
                <a16:creationId xmlns:a16="http://schemas.microsoft.com/office/drawing/2014/main" id="{874DFBDF-F20A-7976-4F05-6B954AAB0652}"/>
              </a:ext>
            </a:extLst>
          </p:cNvPr>
          <p:cNvSpPr/>
          <p:nvPr/>
        </p:nvSpPr>
        <p:spPr>
          <a:xfrm>
            <a:off x="987931" y="7688470"/>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dirty="0">
              <a:solidFill>
                <a:schemeClr val="tx1"/>
              </a:solidFill>
              <a:latin typeface="Calibri" panose="020F0502020204030204"/>
            </a:endParaRPr>
          </a:p>
        </p:txBody>
      </p:sp>
      <p:sp>
        <p:nvSpPr>
          <p:cNvPr id="8" name="Rounded Rectangle 7">
            <a:extLst>
              <a:ext uri="{FF2B5EF4-FFF2-40B4-BE49-F238E27FC236}">
                <a16:creationId xmlns:a16="http://schemas.microsoft.com/office/drawing/2014/main" id="{1EB09EF6-EE76-13F0-224F-F5E96F1D4C3B}"/>
              </a:ext>
            </a:extLst>
          </p:cNvPr>
          <p:cNvSpPr/>
          <p:nvPr/>
        </p:nvSpPr>
        <p:spPr>
          <a:xfrm>
            <a:off x="4271681" y="7680959"/>
            <a:ext cx="11665005"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None/>
            </a:pPr>
            <a:r>
              <a:rPr lang="fr" sz="3200">
                <a:solidFill>
                  <a:schemeClr val="tx1"/>
                </a:solidFill>
              </a:rPr>
              <a:t>L'objectif n'est pas </a:t>
            </a:r>
            <a:r>
              <a:rPr lang="fr" sz="3200" dirty="0">
                <a:solidFill>
                  <a:schemeClr val="tx1"/>
                </a:solidFill>
              </a:rPr>
              <a:t>de produire </a:t>
            </a:r>
            <a:r>
              <a:rPr lang="fr" sz="3200">
                <a:solidFill>
                  <a:schemeClr val="tx1"/>
                </a:solidFill>
              </a:rPr>
              <a:t>un document, </a:t>
            </a:r>
            <a:br>
              <a:rPr lang="en-ZA" sz="3200">
                <a:solidFill>
                  <a:schemeClr val="tx1"/>
                </a:solidFill>
              </a:rPr>
            </a:br>
            <a:r>
              <a:rPr lang="fr" sz="3200">
                <a:solidFill>
                  <a:schemeClr val="tx1"/>
                </a:solidFill>
              </a:rPr>
              <a:t>mais de </a:t>
            </a:r>
            <a:r>
              <a:rPr lang="fr" sz="3200" b="1" dirty="0">
                <a:solidFill>
                  <a:schemeClr val="tx1"/>
                </a:solidFill>
              </a:rPr>
              <a:t>faire parvenir votre message aux instances </a:t>
            </a:r>
            <a:r>
              <a:rPr lang="fr" sz="3200" dirty="0">
                <a:solidFill>
                  <a:schemeClr val="tx1"/>
                </a:solidFill>
              </a:rPr>
              <a:t>décisionnelles.</a:t>
            </a:r>
          </a:p>
        </p:txBody>
      </p:sp>
    </p:spTree>
    <p:extLst>
      <p:ext uri="{BB962C8B-B14F-4D97-AF65-F5344CB8AC3E}">
        <p14:creationId xmlns:p14="http://schemas.microsoft.com/office/powerpoint/2010/main" val="14711933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34999-0FE1-FFD6-793F-E1520575829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198952-2482-1980-761A-B0248691104D}"/>
              </a:ext>
            </a:extLst>
          </p:cNvPr>
          <p:cNvSpPr>
            <a:spLocks noGrp="1"/>
          </p:cNvSpPr>
          <p:nvPr>
            <p:ph type="body" sz="half" idx="2"/>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3D1E3482-1B28-52ED-5D6B-2E4772AAA8A2}"/>
              </a:ext>
            </a:extLst>
          </p:cNvPr>
          <p:cNvSpPr txBox="1"/>
          <p:nvPr/>
        </p:nvSpPr>
        <p:spPr>
          <a:xfrm>
            <a:off x="7492403" y="3815240"/>
            <a:ext cx="8972832" cy="3108223"/>
          </a:xfrm>
          <a:prstGeom prst="rect">
            <a:avLst/>
          </a:prstGeom>
          <a:noFill/>
        </p:spPr>
        <p:txBody>
          <a:bodyPr wrap="square" rtlCol="0">
            <a:spAutoFit/>
          </a:bodyPr>
          <a:lstStyle/>
          <a:p>
            <a:pPr algn="ctr" defTabSz="1371600">
              <a:lnSpc>
                <a:spcPct val="80000"/>
              </a:lnSpc>
            </a:pPr>
            <a:r>
              <a:rPr lang="fr" sz="23900" b="1" kern="100">
                <a:solidFill>
                  <a:schemeClr val="accent6"/>
                </a:solidFill>
              </a:rPr>
              <a:t>Questions </a:t>
            </a:r>
            <a:r>
              <a:rPr lang="fr" sz="23900" b="1" kern="100">
                <a:solidFill>
                  <a:schemeClr val="accent3">
                    <a:lumMod val="75000"/>
                  </a:schemeClr>
                </a:solidFill>
              </a:rPr>
              <a:t>et </a:t>
            </a:r>
            <a:r>
              <a:rPr lang="fr" sz="23900" b="1" kern="100">
                <a:solidFill>
                  <a:schemeClr val="accent6"/>
                </a:solidFill>
              </a:rPr>
              <a:t>réponses</a:t>
            </a:r>
            <a:endParaRPr lang="en-US" sz="23900" b="1" dirty="0">
              <a:solidFill>
                <a:schemeClr val="accent6"/>
              </a:solidFill>
            </a:endParaRPr>
          </a:p>
        </p:txBody>
      </p:sp>
      <p:pic>
        <p:nvPicPr>
          <p:cNvPr id="6" name="Picture 5" descr="A bird flying in the sky&#10;&#10;AI-generated content may be incorrect.">
            <a:extLst>
              <a:ext uri="{FF2B5EF4-FFF2-40B4-BE49-F238E27FC236}">
                <a16:creationId xmlns:a16="http://schemas.microsoft.com/office/drawing/2014/main" id="{1CDB3445-7233-C765-EED7-9CE5CA4BFE7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22765" y="7757656"/>
            <a:ext cx="2428928" cy="1609010"/>
          </a:xfrm>
          <a:prstGeom prst="rect">
            <a:avLst/>
          </a:prstGeom>
        </p:spPr>
      </p:pic>
      <p:pic>
        <p:nvPicPr>
          <p:cNvPr id="7" name="Picture 6" descr="An old person smiling at the camera&#10;&#10;AI-generated content may be incorrect.">
            <a:extLst>
              <a:ext uri="{FF2B5EF4-FFF2-40B4-BE49-F238E27FC236}">
                <a16:creationId xmlns:a16="http://schemas.microsoft.com/office/drawing/2014/main" id="{03838C35-79B6-6471-F72C-46D3C564C78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822765" y="5543086"/>
            <a:ext cx="2420237" cy="1814867"/>
          </a:xfrm>
          <a:prstGeom prst="rect">
            <a:avLst/>
          </a:prstGeom>
        </p:spPr>
      </p:pic>
      <p:pic>
        <p:nvPicPr>
          <p:cNvPr id="8" name="Picture 7" descr="A person standing in front of a sign&#10;&#10;AI-generated content may be incorrect.">
            <a:extLst>
              <a:ext uri="{FF2B5EF4-FFF2-40B4-BE49-F238E27FC236}">
                <a16:creationId xmlns:a16="http://schemas.microsoft.com/office/drawing/2014/main" id="{4FE396FB-86FF-CA82-CB1A-CB9DB246265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22766" y="1231267"/>
            <a:ext cx="2420237" cy="1615169"/>
          </a:xfrm>
          <a:prstGeom prst="rect">
            <a:avLst/>
          </a:prstGeom>
        </p:spPr>
      </p:pic>
      <p:pic>
        <p:nvPicPr>
          <p:cNvPr id="10" name="Picture 9" descr="A snake on a branch&#10;&#10;AI-generated content may be incorrect.">
            <a:extLst>
              <a:ext uri="{FF2B5EF4-FFF2-40B4-BE49-F238E27FC236}">
                <a16:creationId xmlns:a16="http://schemas.microsoft.com/office/drawing/2014/main" id="{ABB813E7-AF2E-47D8-A298-ADDDEFC3785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22765" y="3246138"/>
            <a:ext cx="2420237" cy="1821168"/>
          </a:xfrm>
          <a:prstGeom prst="rect">
            <a:avLst/>
          </a:prstGeom>
        </p:spPr>
      </p:pic>
    </p:spTree>
    <p:extLst>
      <p:ext uri="{BB962C8B-B14F-4D97-AF65-F5344CB8AC3E}">
        <p14:creationId xmlns:p14="http://schemas.microsoft.com/office/powerpoint/2010/main" val="3047768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AF101-0B1B-8097-1E3C-973D976B6F2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59FF18-9DBF-AD53-758D-641AB724CDA8}"/>
              </a:ext>
            </a:extLst>
          </p:cNvPr>
          <p:cNvSpPr>
            <a:spLocks noGrp="1"/>
          </p:cNvSpPr>
          <p:nvPr>
            <p:ph type="body" sz="half" idx="2"/>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F1CBC937-690A-80D9-37B9-7BDA006F6635}"/>
              </a:ext>
            </a:extLst>
          </p:cNvPr>
          <p:cNvSpPr txBox="1"/>
          <p:nvPr/>
        </p:nvSpPr>
        <p:spPr>
          <a:xfrm>
            <a:off x="7431345" y="3488649"/>
            <a:ext cx="8972832" cy="2550250"/>
          </a:xfrm>
          <a:prstGeom prst="rect">
            <a:avLst/>
          </a:prstGeom>
          <a:noFill/>
        </p:spPr>
        <p:txBody>
          <a:bodyPr wrap="square" rtlCol="0">
            <a:spAutoFit/>
          </a:bodyPr>
          <a:lstStyle/>
          <a:p>
            <a:pPr algn="ctr" defTabSz="1371600">
              <a:lnSpc>
                <a:spcPct val="80000"/>
              </a:lnSpc>
              <a:defRPr/>
            </a:pPr>
            <a:r>
              <a:rPr lang="fr" sz="6600" b="1" kern="0" dirty="0">
                <a:cs typeface="Calibri Light" panose="020F0302020204030204" pitchFamily="34" charset="0"/>
                <a:sym typeface="Arial"/>
              </a:rPr>
              <a:t>Comment exploiter les connaissances que nous avons générées ?</a:t>
            </a:r>
            <a:endParaRPr lang="en-US" sz="6600" kern="100" dirty="0">
              <a:ea typeface="Calibri" panose="020F0502020204030204" pitchFamily="34" charset="0"/>
              <a:cs typeface="Arial" panose="020B0604020202020204" pitchFamily="34" charset="0"/>
            </a:endParaRPr>
          </a:p>
        </p:txBody>
      </p:sp>
      <p:pic>
        <p:nvPicPr>
          <p:cNvPr id="5" name="Picture 4" descr="A person feeding sheep in a pen&#10;&#10;AI-generated content may be incorrect.">
            <a:extLst>
              <a:ext uri="{FF2B5EF4-FFF2-40B4-BE49-F238E27FC236}">
                <a16:creationId xmlns:a16="http://schemas.microsoft.com/office/drawing/2014/main" id="{4A804727-3117-52BA-135F-0332F2E85BF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41878" y="7823396"/>
            <a:ext cx="2370512" cy="1578150"/>
          </a:xfrm>
          <a:prstGeom prst="rect">
            <a:avLst/>
          </a:prstGeom>
        </p:spPr>
      </p:pic>
      <p:pic>
        <p:nvPicPr>
          <p:cNvPr id="6" name="Picture 5" descr="A swampy area with trees and water&#10;&#10;AI-generated content may be incorrect.">
            <a:extLst>
              <a:ext uri="{FF2B5EF4-FFF2-40B4-BE49-F238E27FC236}">
                <a16:creationId xmlns:a16="http://schemas.microsoft.com/office/drawing/2014/main" id="{2A346B89-71E3-AF25-1D4A-765B182AB5A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90050" y="5638676"/>
            <a:ext cx="2346725" cy="1562315"/>
          </a:xfrm>
          <a:prstGeom prst="rect">
            <a:avLst/>
          </a:prstGeom>
        </p:spPr>
      </p:pic>
      <p:pic>
        <p:nvPicPr>
          <p:cNvPr id="7" name="Picture 6" descr="A group of women in yellow shirts&#10;&#10;AI-generated content may be incorrect.">
            <a:extLst>
              <a:ext uri="{FF2B5EF4-FFF2-40B4-BE49-F238E27FC236}">
                <a16:creationId xmlns:a16="http://schemas.microsoft.com/office/drawing/2014/main" id="{BFCF1EE8-2A4D-9042-88D5-DCACA6497B4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83823" y="3488649"/>
            <a:ext cx="2359179" cy="1574421"/>
          </a:xfrm>
          <a:prstGeom prst="rect">
            <a:avLst/>
          </a:prstGeom>
        </p:spPr>
      </p:pic>
      <p:pic>
        <p:nvPicPr>
          <p:cNvPr id="8" name="Picture 7" descr="A person preparing fish on the beach&#10;&#10;AI-generated content may be incorrect.">
            <a:extLst>
              <a:ext uri="{FF2B5EF4-FFF2-40B4-BE49-F238E27FC236}">
                <a16:creationId xmlns:a16="http://schemas.microsoft.com/office/drawing/2014/main" id="{BE220E04-5D44-A6E0-BDA2-7625874134A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11267" y="1240178"/>
            <a:ext cx="2443869" cy="1626989"/>
          </a:xfrm>
          <a:prstGeom prst="rect">
            <a:avLst/>
          </a:prstGeom>
        </p:spPr>
      </p:pic>
    </p:spTree>
    <p:extLst>
      <p:ext uri="{BB962C8B-B14F-4D97-AF65-F5344CB8AC3E}">
        <p14:creationId xmlns:p14="http://schemas.microsoft.com/office/powerpoint/2010/main" val="19233913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9DCCB-8B19-2E6D-FF07-E19DA272CD6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213F46-AD54-5E99-F84B-917D1B61A4F7}"/>
              </a:ext>
            </a:extLst>
          </p:cNvPr>
          <p:cNvSpPr>
            <a:spLocks noGrp="1"/>
          </p:cNvSpPr>
          <p:nvPr>
            <p:ph type="body" sz="half" idx="2"/>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871435D4-D117-CFFA-4301-025F838CF413}"/>
              </a:ext>
            </a:extLst>
          </p:cNvPr>
          <p:cNvSpPr txBox="1"/>
          <p:nvPr/>
        </p:nvSpPr>
        <p:spPr>
          <a:xfrm>
            <a:off x="7320881" y="4284012"/>
            <a:ext cx="10281319" cy="1887248"/>
          </a:xfrm>
          <a:prstGeom prst="rect">
            <a:avLst/>
          </a:prstGeom>
          <a:noFill/>
        </p:spPr>
        <p:txBody>
          <a:bodyPr wrap="square" rtlCol="0">
            <a:spAutoFit/>
          </a:bodyPr>
          <a:lstStyle/>
          <a:p>
            <a:pPr algn="ctr" defTabSz="1371600">
              <a:lnSpc>
                <a:spcPct val="80000"/>
              </a:lnSpc>
            </a:pPr>
            <a:r>
              <a:rPr lang="fr" sz="7200" b="1" kern="100">
                <a:solidFill>
                  <a:schemeClr val="accent3">
                    <a:lumMod val="75000"/>
                  </a:schemeClr>
                </a:solidFill>
              </a:rPr>
              <a:t>NBSAP</a:t>
            </a:r>
            <a:r>
              <a:rPr lang="fr" sz="7200" b="1" kern="100">
                <a:solidFill>
                  <a:schemeClr val="accent6"/>
                </a:solidFill>
              </a:rPr>
              <a:t> </a:t>
            </a:r>
            <a:r>
              <a:rPr lang="fr" sz="7200" b="1" kern="100">
                <a:solidFill>
                  <a:schemeClr val="accent3">
                    <a:lumMod val="75000"/>
                  </a:schemeClr>
                </a:solidFill>
              </a:rPr>
              <a:t>Accélérateur </a:t>
            </a:r>
            <a:r>
              <a:rPr lang="fr" sz="7200" b="1" kern="100">
                <a:solidFill>
                  <a:schemeClr val="accent6"/>
                </a:solidFill>
              </a:rPr>
              <a:t>Communication Insights</a:t>
            </a:r>
            <a:endParaRPr lang="en-US" sz="7200" b="1" dirty="0">
              <a:solidFill>
                <a:schemeClr val="accent6"/>
              </a:solidFill>
            </a:endParaRPr>
          </a:p>
        </p:txBody>
      </p:sp>
      <p:pic>
        <p:nvPicPr>
          <p:cNvPr id="6" name="Picture 5" descr="A person sweeping the ground&#10;&#10;AI-generated content may be incorrect.">
            <a:extLst>
              <a:ext uri="{FF2B5EF4-FFF2-40B4-BE49-F238E27FC236}">
                <a16:creationId xmlns:a16="http://schemas.microsoft.com/office/drawing/2014/main" id="{4FE2B06B-CB52-C152-487E-DF5411EAC38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11267" y="7782638"/>
            <a:ext cx="2431736" cy="1618908"/>
          </a:xfrm>
          <a:prstGeom prst="rect">
            <a:avLst/>
          </a:prstGeom>
        </p:spPr>
      </p:pic>
      <p:pic>
        <p:nvPicPr>
          <p:cNvPr id="7" name="Picture 6" descr="A orangutan in the jungle&#10;&#10;AI-generated content may be incorrect.">
            <a:extLst>
              <a:ext uri="{FF2B5EF4-FFF2-40B4-BE49-F238E27FC236}">
                <a16:creationId xmlns:a16="http://schemas.microsoft.com/office/drawing/2014/main" id="{C63D33ED-AAAB-FB78-EDCD-82C5150EC69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11267" y="1240178"/>
            <a:ext cx="2443869" cy="1618908"/>
          </a:xfrm>
          <a:prstGeom prst="rect">
            <a:avLst/>
          </a:prstGeom>
        </p:spPr>
      </p:pic>
      <p:pic>
        <p:nvPicPr>
          <p:cNvPr id="8" name="Picture 7" descr="Bribris Rio.tif">
            <a:extLst>
              <a:ext uri="{FF2B5EF4-FFF2-40B4-BE49-F238E27FC236}">
                <a16:creationId xmlns:a16="http://schemas.microsoft.com/office/drawing/2014/main" id="{97FC3670-ED3C-0F84-9B9E-B9188ED52CF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834267" y="3488649"/>
            <a:ext cx="2420870" cy="1590726"/>
          </a:xfrm>
          <a:prstGeom prst="rect">
            <a:avLst/>
          </a:prstGeom>
        </p:spPr>
      </p:pic>
      <p:pic>
        <p:nvPicPr>
          <p:cNvPr id="10" name="Picture 9" descr="A crab on a shell&#10;&#10;AI-generated content may be incorrect.">
            <a:extLst>
              <a:ext uri="{FF2B5EF4-FFF2-40B4-BE49-F238E27FC236}">
                <a16:creationId xmlns:a16="http://schemas.microsoft.com/office/drawing/2014/main" id="{E4B39ADA-7A73-A2FA-0B20-932195C5A6C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22766" y="5635829"/>
            <a:ext cx="2420870" cy="1611675"/>
          </a:xfrm>
          <a:prstGeom prst="rect">
            <a:avLst/>
          </a:prstGeom>
        </p:spPr>
      </p:pic>
    </p:spTree>
    <p:extLst>
      <p:ext uri="{BB962C8B-B14F-4D97-AF65-F5344CB8AC3E}">
        <p14:creationId xmlns:p14="http://schemas.microsoft.com/office/powerpoint/2010/main" val="23819503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D1F88-7127-C4D9-0CD8-47F78E609A9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CCD5DD-6CD2-C314-590F-F1AD6BAF5CFA}"/>
              </a:ext>
            </a:extLst>
          </p:cNvPr>
          <p:cNvSpPr>
            <a:spLocks noGrp="1"/>
          </p:cNvSpPr>
          <p:nvPr>
            <p:ph type="body" sz="half" idx="2"/>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013E1E7B-B465-C5A9-E2D8-57C47F26BB94}"/>
              </a:ext>
            </a:extLst>
          </p:cNvPr>
          <p:cNvSpPr txBox="1"/>
          <p:nvPr/>
        </p:nvSpPr>
        <p:spPr>
          <a:xfrm>
            <a:off x="7992586" y="2988223"/>
            <a:ext cx="8972832" cy="1000851"/>
          </a:xfrm>
          <a:prstGeom prst="rect">
            <a:avLst/>
          </a:prstGeom>
          <a:noFill/>
        </p:spPr>
        <p:txBody>
          <a:bodyPr wrap="square" rtlCol="0">
            <a:spAutoFit/>
          </a:bodyPr>
          <a:lstStyle/>
          <a:p>
            <a:pPr algn="ctr" defTabSz="1371600">
              <a:lnSpc>
                <a:spcPct val="80000"/>
              </a:lnSpc>
            </a:pPr>
            <a:r>
              <a:rPr lang="fr" sz="7200" b="1" kern="100" dirty="0">
                <a:solidFill>
                  <a:schemeClr val="accent6"/>
                </a:solidFill>
              </a:rPr>
              <a:t>Apprentissage entre pairs</a:t>
            </a:r>
            <a:endParaRPr lang="en-US" sz="7200" b="1" dirty="0">
              <a:solidFill>
                <a:schemeClr val="accent6"/>
              </a:solidFill>
            </a:endParaRPr>
          </a:p>
        </p:txBody>
      </p:sp>
      <p:sp>
        <p:nvSpPr>
          <p:cNvPr id="5" name="TextBox 4">
            <a:extLst>
              <a:ext uri="{FF2B5EF4-FFF2-40B4-BE49-F238E27FC236}">
                <a16:creationId xmlns:a16="http://schemas.microsoft.com/office/drawing/2014/main" id="{1684EB5C-DE03-C400-BB3A-5251B011CB35}"/>
              </a:ext>
            </a:extLst>
          </p:cNvPr>
          <p:cNvSpPr txBox="1"/>
          <p:nvPr/>
        </p:nvSpPr>
        <p:spPr>
          <a:xfrm>
            <a:off x="7992587" y="4845971"/>
            <a:ext cx="8972831" cy="4154984"/>
          </a:xfrm>
          <a:prstGeom prst="rect">
            <a:avLst/>
          </a:prstGeom>
          <a:noFill/>
        </p:spPr>
        <p:txBody>
          <a:bodyPr wrap="square">
            <a:spAutoFit/>
          </a:bodyPr>
          <a:lstStyle/>
          <a:p>
            <a:pPr algn="ctr" defTabSz="1371600"/>
            <a:r>
              <a:rPr lang="fr" sz="4400" b="1" i="1">
                <a:solidFill>
                  <a:schemeClr val="accent3">
                    <a:lumMod val="75000"/>
                  </a:schemeClr>
                </a:solidFill>
                <a:latin typeface="Calibri" panose="020F0502020204030204" pitchFamily="34" charset="0"/>
              </a:rPr>
              <a:t>Partage d'idées :</a:t>
            </a:r>
          </a:p>
          <a:p>
            <a:pPr algn="ctr" defTabSz="1371600"/>
            <a:r>
              <a:rPr lang="fr" sz="4400" i="1">
                <a:solidFill>
                  <a:schemeClr val="accent3">
                    <a:lumMod val="75000"/>
                  </a:schemeClr>
                </a:solidFill>
                <a:latin typeface="Calibri" panose="020F0502020204030204" pitchFamily="34" charset="0"/>
              </a:rPr>
              <a:t>Qui </a:t>
            </a:r>
            <a:r>
              <a:rPr lang="fr" sz="4400" i="1" dirty="0">
                <a:solidFill>
                  <a:schemeClr val="accent3">
                    <a:lumMod val="75000"/>
                  </a:schemeClr>
                </a:solidFill>
                <a:latin typeface="Calibri" panose="020F0502020204030204" pitchFamily="34" charset="0"/>
              </a:rPr>
              <a:t>cherchez-vous </a:t>
            </a:r>
            <a:r>
              <a:rPr lang="fr" sz="4400" i="1">
                <a:solidFill>
                  <a:schemeClr val="accent3">
                    <a:lumMod val="75000"/>
                  </a:schemeClr>
                </a:solidFill>
                <a:latin typeface="Calibri" panose="020F0502020204030204" pitchFamily="34" charset="0"/>
              </a:rPr>
              <a:t>à influencer ? </a:t>
            </a:r>
            <a:br>
              <a:rPr lang="en-ZA" sz="4400" i="1">
                <a:solidFill>
                  <a:schemeClr val="accent3">
                    <a:lumMod val="75000"/>
                  </a:schemeClr>
                </a:solidFill>
                <a:latin typeface="Calibri" panose="020F0502020204030204" pitchFamily="34" charset="0"/>
              </a:rPr>
            </a:br>
            <a:r>
              <a:rPr lang="fr" sz="4400" i="1">
                <a:solidFill>
                  <a:schemeClr val="accent3">
                    <a:lumMod val="75000"/>
                  </a:schemeClr>
                </a:solidFill>
                <a:latin typeface="Calibri" panose="020F0502020204030204" pitchFamily="34" charset="0"/>
              </a:rPr>
              <a:t>Avec quel message ?</a:t>
            </a:r>
          </a:p>
          <a:p>
            <a:pPr algn="ctr" defTabSz="1371600"/>
            <a:r>
              <a:rPr lang="fr" sz="4400" i="1">
                <a:solidFill>
                  <a:schemeClr val="accent3">
                    <a:lumMod val="75000"/>
                  </a:schemeClr>
                </a:solidFill>
                <a:latin typeface="Calibri" panose="020F0502020204030204" pitchFamily="34" charset="0"/>
              </a:rPr>
              <a:t>Comment </a:t>
            </a:r>
            <a:r>
              <a:rPr lang="fr" sz="4400" i="1" dirty="0">
                <a:solidFill>
                  <a:schemeClr val="accent3">
                    <a:lumMod val="75000"/>
                  </a:schemeClr>
                </a:solidFill>
                <a:latin typeface="Calibri" panose="020F0502020204030204" pitchFamily="34" charset="0"/>
              </a:rPr>
              <a:t>(quel type de </a:t>
            </a:r>
            <a:r>
              <a:rPr lang="fr" sz="4400" i="1">
                <a:solidFill>
                  <a:schemeClr val="accent3">
                    <a:lumMod val="75000"/>
                  </a:schemeClr>
                </a:solidFill>
                <a:latin typeface="Calibri" panose="020F0502020204030204" pitchFamily="34" charset="0"/>
              </a:rPr>
              <a:t>produit) ? </a:t>
            </a:r>
            <a:br>
              <a:rPr lang="en-ZA" sz="4400" i="1">
                <a:solidFill>
                  <a:schemeClr val="accent3">
                    <a:lumMod val="75000"/>
                  </a:schemeClr>
                </a:solidFill>
                <a:latin typeface="Calibri" panose="020F0502020204030204" pitchFamily="34" charset="0"/>
              </a:rPr>
            </a:br>
            <a:r>
              <a:rPr lang="fr" sz="4400" i="1">
                <a:solidFill>
                  <a:schemeClr val="accent3">
                    <a:lumMod val="75000"/>
                  </a:schemeClr>
                </a:solidFill>
                <a:latin typeface="Calibri" panose="020F0502020204030204" pitchFamily="34" charset="0"/>
              </a:rPr>
              <a:t>Avec qui travaillez-vous ?</a:t>
            </a:r>
            <a:endParaRPr lang="en-US" sz="16600" i="1" kern="100" dirty="0">
              <a:solidFill>
                <a:schemeClr val="accent3">
                  <a:lumMod val="75000"/>
                </a:schemeClr>
              </a:solidFill>
              <a:latin typeface="Calibri" panose="020F0502020204030204"/>
            </a:endParaRPr>
          </a:p>
          <a:p>
            <a:pPr algn="ctr" defTabSz="1371600"/>
            <a:r>
              <a:rPr lang="fr" sz="4400" i="1">
                <a:solidFill>
                  <a:schemeClr val="accent3">
                    <a:lumMod val="75000"/>
                  </a:schemeClr>
                </a:solidFill>
                <a:latin typeface="Calibri" panose="020F0502020204030204" pitchFamily="34" charset="0"/>
              </a:rPr>
              <a:t>Aurez-vous besoin de faire appel à un consultant ?</a:t>
            </a:r>
            <a:endParaRPr lang="en-ZA" sz="4400" i="1">
              <a:solidFill>
                <a:schemeClr val="accent3">
                  <a:lumMod val="75000"/>
                </a:schemeClr>
              </a:solidFill>
              <a:latin typeface="Calibri" panose="020F0502020204030204" pitchFamily="34" charset="0"/>
            </a:endParaRPr>
          </a:p>
        </p:txBody>
      </p:sp>
      <p:pic>
        <p:nvPicPr>
          <p:cNvPr id="7" name="Picture 6" descr="A person sweeping the ground&#10;&#10;AI-generated content may be incorrect.">
            <a:extLst>
              <a:ext uri="{FF2B5EF4-FFF2-40B4-BE49-F238E27FC236}">
                <a16:creationId xmlns:a16="http://schemas.microsoft.com/office/drawing/2014/main" id="{83B1F116-440E-060C-AF3F-9C09FB79E6F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11267" y="7782638"/>
            <a:ext cx="2431736" cy="1618908"/>
          </a:xfrm>
          <a:prstGeom prst="rect">
            <a:avLst/>
          </a:prstGeom>
        </p:spPr>
      </p:pic>
      <p:pic>
        <p:nvPicPr>
          <p:cNvPr id="8" name="Picture 7" descr="A orangutan in the jungle&#10;&#10;AI-generated content may be incorrect.">
            <a:extLst>
              <a:ext uri="{FF2B5EF4-FFF2-40B4-BE49-F238E27FC236}">
                <a16:creationId xmlns:a16="http://schemas.microsoft.com/office/drawing/2014/main" id="{8477D8A8-5473-70DE-A4FC-BBA40258F8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11267" y="1240178"/>
            <a:ext cx="2443869" cy="1618908"/>
          </a:xfrm>
          <a:prstGeom prst="rect">
            <a:avLst/>
          </a:prstGeom>
        </p:spPr>
      </p:pic>
      <p:pic>
        <p:nvPicPr>
          <p:cNvPr id="10" name="Picture 9" descr="Bribris Rio.tif">
            <a:extLst>
              <a:ext uri="{FF2B5EF4-FFF2-40B4-BE49-F238E27FC236}">
                <a16:creationId xmlns:a16="http://schemas.microsoft.com/office/drawing/2014/main" id="{0AB2CF41-9BD2-59CD-F0E8-0C36BA66214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834267" y="3488649"/>
            <a:ext cx="2420870" cy="1590726"/>
          </a:xfrm>
          <a:prstGeom prst="rect">
            <a:avLst/>
          </a:prstGeom>
        </p:spPr>
      </p:pic>
      <p:pic>
        <p:nvPicPr>
          <p:cNvPr id="11" name="Picture 10" descr="A crab on a shell&#10;&#10;AI-generated content may be incorrect.">
            <a:extLst>
              <a:ext uri="{FF2B5EF4-FFF2-40B4-BE49-F238E27FC236}">
                <a16:creationId xmlns:a16="http://schemas.microsoft.com/office/drawing/2014/main" id="{4634678D-034C-D434-A943-45C34A21E75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22766" y="5635829"/>
            <a:ext cx="2420870" cy="1611675"/>
          </a:xfrm>
          <a:prstGeom prst="rect">
            <a:avLst/>
          </a:prstGeom>
        </p:spPr>
      </p:pic>
    </p:spTree>
    <p:extLst>
      <p:ext uri="{BB962C8B-B14F-4D97-AF65-F5344CB8AC3E}">
        <p14:creationId xmlns:p14="http://schemas.microsoft.com/office/powerpoint/2010/main" val="39138834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E3C3C-7D4A-ACC9-213D-C75288C003E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B2F4E0-B71E-E1FA-E846-60CCE016F06C}"/>
              </a:ext>
            </a:extLst>
          </p:cNvPr>
          <p:cNvSpPr>
            <a:spLocks noGrp="1"/>
          </p:cNvSpPr>
          <p:nvPr>
            <p:ph type="body" sz="half" idx="2"/>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06341197-DC8F-3C35-C409-0897645E703A}"/>
              </a:ext>
            </a:extLst>
          </p:cNvPr>
          <p:cNvSpPr txBox="1"/>
          <p:nvPr/>
        </p:nvSpPr>
        <p:spPr>
          <a:xfrm>
            <a:off x="7763986" y="3756678"/>
            <a:ext cx="8972832" cy="2773644"/>
          </a:xfrm>
          <a:prstGeom prst="rect">
            <a:avLst/>
          </a:prstGeom>
          <a:noFill/>
        </p:spPr>
        <p:txBody>
          <a:bodyPr wrap="square" rtlCol="0">
            <a:spAutoFit/>
          </a:bodyPr>
          <a:lstStyle/>
          <a:p>
            <a:pPr algn="ctr" defTabSz="1371600">
              <a:lnSpc>
                <a:spcPct val="80000"/>
              </a:lnSpc>
            </a:pPr>
            <a:r>
              <a:rPr lang="fr" sz="7200" b="1" kern="100" dirty="0">
                <a:solidFill>
                  <a:schemeClr val="accent6"/>
                </a:solidFill>
              </a:rPr>
              <a:t>exigences en matière de connaissances du projet et soutien technique</a:t>
            </a:r>
            <a:endParaRPr lang="en-US" sz="7200" b="1" dirty="0">
              <a:solidFill>
                <a:schemeClr val="accent6"/>
              </a:solidFill>
            </a:endParaRPr>
          </a:p>
        </p:txBody>
      </p:sp>
      <p:pic>
        <p:nvPicPr>
          <p:cNvPr id="6" name="Picture 5" descr="A bird flying in the sky&#10;&#10;AI-generated content may be incorrect.">
            <a:extLst>
              <a:ext uri="{FF2B5EF4-FFF2-40B4-BE49-F238E27FC236}">
                <a16:creationId xmlns:a16="http://schemas.microsoft.com/office/drawing/2014/main" id="{8951E948-142D-E8A6-CB64-F711BCA4CEC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22765" y="7757656"/>
            <a:ext cx="2428928" cy="1609010"/>
          </a:xfrm>
          <a:prstGeom prst="rect">
            <a:avLst/>
          </a:prstGeom>
        </p:spPr>
      </p:pic>
      <p:pic>
        <p:nvPicPr>
          <p:cNvPr id="7" name="Picture 6" descr="An old person smiling at the camera&#10;&#10;AI-generated content may be incorrect.">
            <a:extLst>
              <a:ext uri="{FF2B5EF4-FFF2-40B4-BE49-F238E27FC236}">
                <a16:creationId xmlns:a16="http://schemas.microsoft.com/office/drawing/2014/main" id="{EB6C1050-1963-28BB-D424-238CE60F2DD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822765" y="5543086"/>
            <a:ext cx="2420237" cy="1814867"/>
          </a:xfrm>
          <a:prstGeom prst="rect">
            <a:avLst/>
          </a:prstGeom>
        </p:spPr>
      </p:pic>
      <p:pic>
        <p:nvPicPr>
          <p:cNvPr id="8" name="Picture 7" descr="A person standing in front of a sign&#10;&#10;AI-generated content may be incorrect.">
            <a:extLst>
              <a:ext uri="{FF2B5EF4-FFF2-40B4-BE49-F238E27FC236}">
                <a16:creationId xmlns:a16="http://schemas.microsoft.com/office/drawing/2014/main" id="{7A8B3EAA-0DDC-A0FC-0C71-6C1AE50B57F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22766" y="1231267"/>
            <a:ext cx="2420237" cy="1615169"/>
          </a:xfrm>
          <a:prstGeom prst="rect">
            <a:avLst/>
          </a:prstGeom>
        </p:spPr>
      </p:pic>
      <p:pic>
        <p:nvPicPr>
          <p:cNvPr id="10" name="Picture 9" descr="A snake on a branch&#10;&#10;AI-generated content may be incorrect.">
            <a:extLst>
              <a:ext uri="{FF2B5EF4-FFF2-40B4-BE49-F238E27FC236}">
                <a16:creationId xmlns:a16="http://schemas.microsoft.com/office/drawing/2014/main" id="{3D691BC1-D76E-6D56-C4E1-229B3E7DFF6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22765" y="3246138"/>
            <a:ext cx="2420237" cy="1821168"/>
          </a:xfrm>
          <a:prstGeom prst="rect">
            <a:avLst/>
          </a:prstGeom>
        </p:spPr>
      </p:pic>
    </p:spTree>
    <p:extLst>
      <p:ext uri="{BB962C8B-B14F-4D97-AF65-F5344CB8AC3E}">
        <p14:creationId xmlns:p14="http://schemas.microsoft.com/office/powerpoint/2010/main" val="42616189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8F848-34AE-FD3B-A776-CFD34AE24905}"/>
            </a:ext>
          </a:extLst>
        </p:cNvPr>
        <p:cNvGrpSpPr/>
        <p:nvPr/>
      </p:nvGrpSpPr>
      <p:grpSpPr>
        <a:xfrm>
          <a:off x="0" y="0"/>
          <a:ext cx="0" cy="0"/>
          <a:chOff x="0" y="0"/>
          <a:chExt cx="0" cy="0"/>
        </a:xfrm>
      </p:grpSpPr>
      <p:sp>
        <p:nvSpPr>
          <p:cNvPr id="4" name="Freeform 3">
            <a:extLst>
              <a:ext uri="{FF2B5EF4-FFF2-40B4-BE49-F238E27FC236}">
                <a16:creationId xmlns:a16="http://schemas.microsoft.com/office/drawing/2014/main" id="{FE1892C0-8B3C-DB3B-BB2F-06FDBEA5CCA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BD29ABCB-436E-6CEA-F625-0D0A5761B45F}"/>
              </a:ext>
            </a:extLst>
          </p:cNvPr>
          <p:cNvSpPr txBox="1"/>
          <p:nvPr/>
        </p:nvSpPr>
        <p:spPr>
          <a:xfrm>
            <a:off x="1645920" y="3128278"/>
            <a:ext cx="13708439" cy="2308324"/>
          </a:xfrm>
          <a:prstGeom prst="rect">
            <a:avLst/>
          </a:prstGeom>
          <a:noFill/>
        </p:spPr>
        <p:txBody>
          <a:bodyPr wrap="square" rtlCol="0">
            <a:spAutoFit/>
          </a:bodyPr>
          <a:lstStyle/>
          <a:p>
            <a:r>
              <a:rPr lang="fr" sz="3600">
                <a:solidFill>
                  <a:schemeClr val="accent3">
                    <a:lumMod val="75000"/>
                  </a:schemeClr>
                </a:solidFill>
                <a:latin typeface="Helvetica" pitchFamily="2" charset="0"/>
              </a:rPr>
              <a:t>Objectif principal :</a:t>
            </a:r>
            <a:r>
              <a:rPr lang="fr" sz="3600">
                <a:latin typeface="Helvetica" pitchFamily="2" charset="0"/>
              </a:rPr>
              <a:t> </a:t>
            </a:r>
            <a:r>
              <a:rPr lang="fr" sz="3600" dirty="0">
                <a:latin typeface="Helvetica" pitchFamily="2" charset="0"/>
              </a:rPr>
              <a:t>quel processus est le plus utile pour votre pays</a:t>
            </a:r>
          </a:p>
          <a:p>
            <a:endParaRPr lang="en-ZA" sz="3600" dirty="0">
              <a:latin typeface="Helvetica" pitchFamily="2" charset="0"/>
            </a:endParaRPr>
          </a:p>
          <a:p>
            <a:r>
              <a:rPr lang="fr" sz="3600">
                <a:solidFill>
                  <a:schemeClr val="accent3">
                    <a:lumMod val="75000"/>
                  </a:schemeClr>
                </a:solidFill>
                <a:latin typeface="Helvetica" pitchFamily="2" charset="0"/>
              </a:rPr>
              <a:t>Objectif secondaire :</a:t>
            </a:r>
            <a:r>
              <a:rPr lang="fr" sz="3600">
                <a:latin typeface="Helvetica" pitchFamily="2" charset="0"/>
              </a:rPr>
              <a:t> </a:t>
            </a:r>
            <a:r>
              <a:rPr lang="fr" sz="3600" dirty="0">
                <a:latin typeface="Helvetica" pitchFamily="2" charset="0"/>
              </a:rPr>
              <a:t>ce qui sera utile aux </a:t>
            </a:r>
            <a:r>
              <a:rPr lang="fr" sz="3600">
                <a:latin typeface="Helvetica" pitchFamily="2" charset="0"/>
              </a:rPr>
              <a:t>autres parties et acteurs dans le cadre de l'apprentissage entre pairs et à l'échelle mondiale</a:t>
            </a:r>
          </a:p>
        </p:txBody>
      </p:sp>
      <p:pic>
        <p:nvPicPr>
          <p:cNvPr id="9" name="Picture 8" descr="Climate Change Dynamic in Uganda.jpg">
            <a:extLst>
              <a:ext uri="{FF2B5EF4-FFF2-40B4-BE49-F238E27FC236}">
                <a16:creationId xmlns:a16="http://schemas.microsoft.com/office/drawing/2014/main" id="{B072C24E-C4EC-BD79-25F4-D348A6A9526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572548" y="5958839"/>
            <a:ext cx="5142904" cy="3119974"/>
          </a:xfrm>
          <a:prstGeom prst="rect">
            <a:avLst/>
          </a:prstGeom>
        </p:spPr>
      </p:pic>
      <p:pic>
        <p:nvPicPr>
          <p:cNvPr id="10" name="Picture 9" descr="DSC_2478.JPG">
            <a:extLst>
              <a:ext uri="{FF2B5EF4-FFF2-40B4-BE49-F238E27FC236}">
                <a16:creationId xmlns:a16="http://schemas.microsoft.com/office/drawing/2014/main" id="{996970B6-A8B1-4CEC-840D-862C9003A8B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1868150" y="5958839"/>
            <a:ext cx="4395099" cy="3119974"/>
          </a:xfrm>
          <a:prstGeom prst="rect">
            <a:avLst/>
          </a:prstGeom>
        </p:spPr>
      </p:pic>
      <p:sp>
        <p:nvSpPr>
          <p:cNvPr id="5" name="Title 4">
            <a:extLst>
              <a:ext uri="{FF2B5EF4-FFF2-40B4-BE49-F238E27FC236}">
                <a16:creationId xmlns:a16="http://schemas.microsoft.com/office/drawing/2014/main" id="{4236F00E-3573-E6C6-7384-9999E919BAEC}"/>
              </a:ext>
            </a:extLst>
          </p:cNvPr>
          <p:cNvSpPr>
            <a:spLocks noGrp="1"/>
          </p:cNvSpPr>
          <p:nvPr>
            <p:ph type="title"/>
          </p:nvPr>
        </p:nvSpPr>
        <p:spPr/>
        <p:txBody>
          <a:bodyPr>
            <a:normAutofit fontScale="90000"/>
          </a:bodyPr>
          <a:lstStyle/>
          <a:p>
            <a:r>
              <a:rPr lang="fr" b="1"/>
              <a:t>Exigence du projet : </a:t>
            </a:r>
            <a:br>
              <a:rPr lang="en-GB"/>
            </a:br>
            <a:r>
              <a:rPr lang="fr"/>
              <a:t>2 produits de connaissances nationaux co-écrits</a:t>
            </a:r>
          </a:p>
        </p:txBody>
      </p:sp>
    </p:spTree>
    <p:extLst>
      <p:ext uri="{BB962C8B-B14F-4D97-AF65-F5344CB8AC3E}">
        <p14:creationId xmlns:p14="http://schemas.microsoft.com/office/powerpoint/2010/main" val="39863237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34C4E-B133-E8CB-1801-2CF88CD42DF7}"/>
              </a:ext>
            </a:extLst>
          </p:cNvPr>
          <p:cNvSpPr>
            <a:spLocks noGrp="1"/>
          </p:cNvSpPr>
          <p:nvPr>
            <p:ph type="title" idx="4294967295"/>
          </p:nvPr>
        </p:nvSpPr>
        <p:spPr>
          <a:xfrm>
            <a:off x="797408" y="1357777"/>
            <a:ext cx="4912927" cy="7571446"/>
          </a:xfrm>
        </p:spPr>
        <p:txBody>
          <a:bodyPr anchor="ctr">
            <a:normAutofit/>
          </a:bodyPr>
          <a:lstStyle/>
          <a:p>
            <a:r>
              <a:rPr lang="fr" sz="5600" b="1" dirty="0">
                <a:solidFill>
                  <a:schemeClr val="accent6"/>
                </a:solidFill>
              </a:rPr>
              <a:t>technique </a:t>
            </a:r>
            <a:r>
              <a:rPr lang="fr" sz="5600" b="1">
                <a:solidFill>
                  <a:schemeClr val="accent6"/>
                </a:solidFill>
              </a:rPr>
              <a:t>proposée aux équipes nationales </a:t>
            </a:r>
            <a:br>
              <a:rPr lang="en-US" sz="5600" b="1">
                <a:solidFill>
                  <a:schemeClr val="accent6"/>
                </a:solidFill>
              </a:rPr>
            </a:br>
            <a:r>
              <a:rPr lang="fr" sz="5600" b="1">
                <a:solidFill>
                  <a:schemeClr val="accent6"/>
                </a:solidFill>
              </a:rPr>
              <a:t>sur les produits de connaissances</a:t>
            </a:r>
            <a:endParaRPr lang="en-US" sz="5600" b="1" dirty="0">
              <a:solidFill>
                <a:schemeClr val="accent6"/>
              </a:solidFill>
            </a:endParaRPr>
          </a:p>
        </p:txBody>
      </p:sp>
      <p:sp>
        <p:nvSpPr>
          <p:cNvPr id="3" name="Text Placeholder 2">
            <a:extLst>
              <a:ext uri="{FF2B5EF4-FFF2-40B4-BE49-F238E27FC236}">
                <a16:creationId xmlns:a16="http://schemas.microsoft.com/office/drawing/2014/main" id="{5CAFD030-9588-71E3-8B04-24370E7D00F8}"/>
              </a:ext>
            </a:extLst>
          </p:cNvPr>
          <p:cNvSpPr>
            <a:spLocks noGrp="1"/>
          </p:cNvSpPr>
          <p:nvPr>
            <p:ph type="body" idx="4294967295"/>
          </p:nvPr>
        </p:nvSpPr>
        <p:spPr>
          <a:xfrm>
            <a:off x="7752231" y="1303020"/>
            <a:ext cx="9738360" cy="7886700"/>
          </a:xfrm>
        </p:spPr>
        <p:txBody>
          <a:bodyPr>
            <a:noAutofit/>
          </a:bodyPr>
          <a:lstStyle/>
          <a:p>
            <a:r>
              <a:rPr lang="fr" b="1" dirty="0">
                <a:solidFill>
                  <a:schemeClr val="accent6"/>
                </a:solidFill>
              </a:rPr>
              <a:t>positionnement stratégique</a:t>
            </a:r>
            <a:endParaRPr lang="en-ZA" dirty="0">
              <a:solidFill>
                <a:schemeClr val="accent6"/>
              </a:solidFill>
            </a:endParaRPr>
          </a:p>
          <a:p>
            <a:pPr lvl="1">
              <a:lnSpc>
                <a:spcPct val="100000"/>
              </a:lnSpc>
            </a:pPr>
            <a:r>
              <a:rPr lang="fr" dirty="0"/>
              <a:t>Contribuer à déterminer la place des produits dans le contexte plus large du projet et de la diffusion.</a:t>
            </a:r>
          </a:p>
          <a:p>
            <a:pPr lvl="1">
              <a:lnSpc>
                <a:spcPct val="100000"/>
              </a:lnSpc>
              <a:spcAft>
                <a:spcPts val="600"/>
              </a:spcAft>
            </a:pPr>
            <a:r>
              <a:rPr lang="fr" dirty="0"/>
              <a:t>Nous vous aidons à identifier ce qui compte le plus en fonction des besoins de votre public.</a:t>
            </a:r>
          </a:p>
          <a:p>
            <a:r>
              <a:rPr lang="fr" b="1" dirty="0">
                <a:solidFill>
                  <a:schemeClr val="accent3">
                    <a:lumMod val="75000"/>
                  </a:schemeClr>
                </a:solidFill>
              </a:rPr>
              <a:t>Structuration du produit</a:t>
            </a:r>
          </a:p>
          <a:p>
            <a:pPr lvl="1">
              <a:spcAft>
                <a:spcPts val="600"/>
              </a:spcAft>
            </a:pPr>
            <a:r>
              <a:rPr lang="fr" dirty="0"/>
              <a:t>Contribuer à définir le plan d'un résumé d'analyse situationnelle, d'une note de synthèse, d'une étude de cas, d'un récit ou d'une feuille de route</a:t>
            </a:r>
            <a:endParaRPr lang="en-ZA" b="1" dirty="0"/>
          </a:p>
          <a:p>
            <a:r>
              <a:rPr lang="fr" b="1" dirty="0">
                <a:solidFill>
                  <a:schemeClr val="accent6"/>
                </a:solidFill>
              </a:rPr>
              <a:t>Idées de synthèse technique</a:t>
            </a:r>
          </a:p>
          <a:p>
            <a:pPr lvl="1">
              <a:spcAft>
                <a:spcPts val="600"/>
              </a:spcAft>
            </a:pPr>
            <a:r>
              <a:rPr lang="fr" dirty="0"/>
              <a:t>Messages de soutien pour transformer de longues analyses ou des conclusions de consultation en messages clairs</a:t>
            </a:r>
          </a:p>
          <a:p>
            <a:r>
              <a:rPr lang="fr" b="1" dirty="0">
                <a:solidFill>
                  <a:schemeClr val="accent3">
                    <a:lumMod val="75000"/>
                  </a:schemeClr>
                </a:solidFill>
              </a:rPr>
              <a:t>Image de marque et mise en forme</a:t>
            </a:r>
          </a:p>
          <a:p>
            <a:pPr lvl="1">
              <a:lnSpc>
                <a:spcPct val="100000"/>
              </a:lnSpc>
              <a:spcAft>
                <a:spcPts val="600"/>
              </a:spcAft>
            </a:pPr>
            <a:r>
              <a:rPr lang="fr" dirty="0"/>
              <a:t>Contribuer à la cohérence avec les attentes du projet ou </a:t>
            </a:r>
            <a:r>
              <a:rPr lang="fr"/>
              <a:t>du partenaire</a:t>
            </a:r>
          </a:p>
          <a:p>
            <a:pPr lvl="1">
              <a:lnSpc>
                <a:spcPct val="100000"/>
              </a:lnSpc>
              <a:spcAft>
                <a:spcPts val="600"/>
              </a:spcAft>
            </a:pPr>
            <a:r>
              <a:rPr lang="fr"/>
              <a:t>Nous pouvons fournir un modèle de logo/logo de projet, si les pays le souhaitent.</a:t>
            </a:r>
            <a:endParaRPr lang="en-ZA" dirty="0"/>
          </a:p>
          <a:p>
            <a:r>
              <a:rPr lang="fr" b="1" dirty="0">
                <a:solidFill>
                  <a:schemeClr val="accent6"/>
                </a:solidFill>
              </a:rPr>
              <a:t>Conception et mise en page</a:t>
            </a:r>
            <a:endParaRPr lang="en-ZA" dirty="0">
              <a:solidFill>
                <a:schemeClr val="accent6"/>
              </a:solidFill>
            </a:endParaRPr>
          </a:p>
          <a:p>
            <a:pPr lvl="1">
              <a:lnSpc>
                <a:spcPct val="110000"/>
              </a:lnSpc>
            </a:pPr>
            <a:r>
              <a:rPr lang="fr" dirty="0"/>
              <a:t>Garantir que les produits soient plus visuels et utilisables</a:t>
            </a:r>
          </a:p>
          <a:p>
            <a:pPr lvl="1">
              <a:lnSpc>
                <a:spcPct val="100000"/>
              </a:lnSpc>
            </a:pPr>
            <a:endParaRPr lang="en-ZA" dirty="0"/>
          </a:p>
          <a:p>
            <a:endParaRPr lang="en-US" dirty="0"/>
          </a:p>
        </p:txBody>
      </p:sp>
      <p:grpSp>
        <p:nvGrpSpPr>
          <p:cNvPr id="5" name="Group 4">
            <a:extLst>
              <a:ext uri="{FF2B5EF4-FFF2-40B4-BE49-F238E27FC236}">
                <a16:creationId xmlns:a16="http://schemas.microsoft.com/office/drawing/2014/main" id="{6A687E5E-BF1E-DAA1-5CDD-7A3AA0D1888B}"/>
              </a:ext>
            </a:extLst>
          </p:cNvPr>
          <p:cNvGrpSpPr/>
          <p:nvPr/>
        </p:nvGrpSpPr>
        <p:grpSpPr>
          <a:xfrm>
            <a:off x="6621037" y="1303020"/>
            <a:ext cx="579863" cy="579863"/>
            <a:chOff x="2805673" y="4261559"/>
            <a:chExt cx="579863" cy="579863"/>
          </a:xfrm>
        </p:grpSpPr>
        <p:sp>
          <p:nvSpPr>
            <p:cNvPr id="6" name="Oval 5">
              <a:extLst>
                <a:ext uri="{FF2B5EF4-FFF2-40B4-BE49-F238E27FC236}">
                  <a16:creationId xmlns:a16="http://schemas.microsoft.com/office/drawing/2014/main" id="{C8359031-4190-0890-0991-E528ABAFF110}"/>
                </a:ext>
              </a:extLst>
            </p:cNvPr>
            <p:cNvSpPr/>
            <p:nvPr/>
          </p:nvSpPr>
          <p:spPr>
            <a:xfrm>
              <a:off x="2805673" y="4261559"/>
              <a:ext cx="579863" cy="57986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168B7E92-0512-4FBC-45CA-121953B6BEBD}"/>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13398" y="4369284"/>
              <a:ext cx="364412" cy="364412"/>
            </a:xfrm>
            <a:prstGeom prst="rect">
              <a:avLst/>
            </a:prstGeom>
          </p:spPr>
        </p:pic>
      </p:grpSp>
      <p:grpSp>
        <p:nvGrpSpPr>
          <p:cNvPr id="8" name="Group 7">
            <a:extLst>
              <a:ext uri="{FF2B5EF4-FFF2-40B4-BE49-F238E27FC236}">
                <a16:creationId xmlns:a16="http://schemas.microsoft.com/office/drawing/2014/main" id="{1C779B35-F844-DEEF-9FA0-A6055F3ED922}"/>
              </a:ext>
            </a:extLst>
          </p:cNvPr>
          <p:cNvGrpSpPr/>
          <p:nvPr/>
        </p:nvGrpSpPr>
        <p:grpSpPr>
          <a:xfrm>
            <a:off x="6621037" y="4030606"/>
            <a:ext cx="579863" cy="579863"/>
            <a:chOff x="2805673" y="4261559"/>
            <a:chExt cx="579863" cy="579863"/>
          </a:xfrm>
        </p:grpSpPr>
        <p:sp>
          <p:nvSpPr>
            <p:cNvPr id="9" name="Oval 8">
              <a:extLst>
                <a:ext uri="{FF2B5EF4-FFF2-40B4-BE49-F238E27FC236}">
                  <a16:creationId xmlns:a16="http://schemas.microsoft.com/office/drawing/2014/main" id="{6F80CD0C-E8CF-CF49-6D81-A155F5280266}"/>
                </a:ext>
              </a:extLst>
            </p:cNvPr>
            <p:cNvSpPr/>
            <p:nvPr/>
          </p:nvSpPr>
          <p:spPr>
            <a:xfrm>
              <a:off x="2805673" y="4261559"/>
              <a:ext cx="579863" cy="579863"/>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F4E60A93-48FD-D03E-218D-9E991F5798EE}"/>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13398" y="4369284"/>
              <a:ext cx="364412" cy="364412"/>
            </a:xfrm>
            <a:prstGeom prst="rect">
              <a:avLst/>
            </a:prstGeom>
          </p:spPr>
        </p:pic>
      </p:grpSp>
      <p:grpSp>
        <p:nvGrpSpPr>
          <p:cNvPr id="11" name="Group 10">
            <a:extLst>
              <a:ext uri="{FF2B5EF4-FFF2-40B4-BE49-F238E27FC236}">
                <a16:creationId xmlns:a16="http://schemas.microsoft.com/office/drawing/2014/main" id="{75C45887-C024-F4FB-5D9F-DE2C304E98E5}"/>
              </a:ext>
            </a:extLst>
          </p:cNvPr>
          <p:cNvGrpSpPr/>
          <p:nvPr/>
        </p:nvGrpSpPr>
        <p:grpSpPr>
          <a:xfrm>
            <a:off x="6621037" y="5567160"/>
            <a:ext cx="579863" cy="579863"/>
            <a:chOff x="2805673" y="4261559"/>
            <a:chExt cx="579863" cy="579863"/>
          </a:xfrm>
        </p:grpSpPr>
        <p:sp>
          <p:nvSpPr>
            <p:cNvPr id="12" name="Oval 11">
              <a:extLst>
                <a:ext uri="{FF2B5EF4-FFF2-40B4-BE49-F238E27FC236}">
                  <a16:creationId xmlns:a16="http://schemas.microsoft.com/office/drawing/2014/main" id="{E46C9B81-CEA1-C0E8-EBE5-7FE1B1CC1CAB}"/>
                </a:ext>
              </a:extLst>
            </p:cNvPr>
            <p:cNvSpPr/>
            <p:nvPr/>
          </p:nvSpPr>
          <p:spPr>
            <a:xfrm>
              <a:off x="2805673" y="4261559"/>
              <a:ext cx="579863" cy="57986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6FD99617-E6BC-E1BA-F5DF-91C68BAACE25}"/>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13398" y="4369284"/>
              <a:ext cx="364412" cy="364412"/>
            </a:xfrm>
            <a:prstGeom prst="rect">
              <a:avLst/>
            </a:prstGeom>
          </p:spPr>
        </p:pic>
      </p:grpSp>
      <p:grpSp>
        <p:nvGrpSpPr>
          <p:cNvPr id="14" name="Group 13">
            <a:extLst>
              <a:ext uri="{FF2B5EF4-FFF2-40B4-BE49-F238E27FC236}">
                <a16:creationId xmlns:a16="http://schemas.microsoft.com/office/drawing/2014/main" id="{3250F1BA-B696-50D3-3C29-15D257E9C2A0}"/>
              </a:ext>
            </a:extLst>
          </p:cNvPr>
          <p:cNvGrpSpPr/>
          <p:nvPr/>
        </p:nvGrpSpPr>
        <p:grpSpPr>
          <a:xfrm>
            <a:off x="6630462" y="7168925"/>
            <a:ext cx="579863" cy="579863"/>
            <a:chOff x="2805673" y="4261559"/>
            <a:chExt cx="579863" cy="579863"/>
          </a:xfrm>
        </p:grpSpPr>
        <p:sp>
          <p:nvSpPr>
            <p:cNvPr id="15" name="Oval 14">
              <a:extLst>
                <a:ext uri="{FF2B5EF4-FFF2-40B4-BE49-F238E27FC236}">
                  <a16:creationId xmlns:a16="http://schemas.microsoft.com/office/drawing/2014/main" id="{CA97570F-72FC-A97D-A488-AF303D8F7A65}"/>
                </a:ext>
              </a:extLst>
            </p:cNvPr>
            <p:cNvSpPr/>
            <p:nvPr/>
          </p:nvSpPr>
          <p:spPr>
            <a:xfrm>
              <a:off x="2805673" y="4261559"/>
              <a:ext cx="579863" cy="579863"/>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a:extLst>
                <a:ext uri="{FF2B5EF4-FFF2-40B4-BE49-F238E27FC236}">
                  <a16:creationId xmlns:a16="http://schemas.microsoft.com/office/drawing/2014/main" id="{E5F89DF0-3D87-9088-0CDD-C8E881994213}"/>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13398" y="4369284"/>
              <a:ext cx="364412" cy="364412"/>
            </a:xfrm>
            <a:prstGeom prst="rect">
              <a:avLst/>
            </a:prstGeom>
          </p:spPr>
        </p:pic>
      </p:grpSp>
      <p:grpSp>
        <p:nvGrpSpPr>
          <p:cNvPr id="17" name="Group 16">
            <a:extLst>
              <a:ext uri="{FF2B5EF4-FFF2-40B4-BE49-F238E27FC236}">
                <a16:creationId xmlns:a16="http://schemas.microsoft.com/office/drawing/2014/main" id="{8893EA13-1288-BEA4-FC27-E6306EAE3566}"/>
              </a:ext>
            </a:extLst>
          </p:cNvPr>
          <p:cNvGrpSpPr/>
          <p:nvPr/>
        </p:nvGrpSpPr>
        <p:grpSpPr>
          <a:xfrm>
            <a:off x="6593595" y="8609857"/>
            <a:ext cx="579863" cy="579863"/>
            <a:chOff x="2805673" y="4261559"/>
            <a:chExt cx="579863" cy="579863"/>
          </a:xfrm>
        </p:grpSpPr>
        <p:sp>
          <p:nvSpPr>
            <p:cNvPr id="18" name="Oval 17">
              <a:extLst>
                <a:ext uri="{FF2B5EF4-FFF2-40B4-BE49-F238E27FC236}">
                  <a16:creationId xmlns:a16="http://schemas.microsoft.com/office/drawing/2014/main" id="{08938012-4E13-9036-A112-42FE473C0745}"/>
                </a:ext>
              </a:extLst>
            </p:cNvPr>
            <p:cNvSpPr/>
            <p:nvPr/>
          </p:nvSpPr>
          <p:spPr>
            <a:xfrm>
              <a:off x="2805673" y="4261559"/>
              <a:ext cx="579863" cy="57986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a:extLst>
                <a:ext uri="{FF2B5EF4-FFF2-40B4-BE49-F238E27FC236}">
                  <a16:creationId xmlns:a16="http://schemas.microsoft.com/office/drawing/2014/main" id="{3875D869-9367-A995-4213-6A4D2622D19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13398" y="4369284"/>
              <a:ext cx="364412" cy="364412"/>
            </a:xfrm>
            <a:prstGeom prst="rect">
              <a:avLst/>
            </a:prstGeom>
          </p:spPr>
        </p:pic>
      </p:grpSp>
      <p:cxnSp>
        <p:nvCxnSpPr>
          <p:cNvPr id="21" name="Straight Connector 20">
            <a:extLst>
              <a:ext uri="{FF2B5EF4-FFF2-40B4-BE49-F238E27FC236}">
                <a16:creationId xmlns:a16="http://schemas.microsoft.com/office/drawing/2014/main" id="{C3239B9B-5014-D464-41B2-9298869418BA}"/>
              </a:ext>
            </a:extLst>
          </p:cNvPr>
          <p:cNvCxnSpPr/>
          <p:nvPr/>
        </p:nvCxnSpPr>
        <p:spPr>
          <a:xfrm>
            <a:off x="7476565" y="1303020"/>
            <a:ext cx="0" cy="2067709"/>
          </a:xfrm>
          <a:prstGeom prst="line">
            <a:avLst/>
          </a:prstGeom>
          <a:ln w="57150" cap="rn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FE25121-DF82-9156-8404-0D594A0EFE6B}"/>
              </a:ext>
            </a:extLst>
          </p:cNvPr>
          <p:cNvCxnSpPr>
            <a:cxnSpLocks/>
          </p:cNvCxnSpPr>
          <p:nvPr/>
        </p:nvCxnSpPr>
        <p:spPr>
          <a:xfrm>
            <a:off x="7476565" y="3687632"/>
            <a:ext cx="0" cy="1033854"/>
          </a:xfrm>
          <a:prstGeom prst="line">
            <a:avLst/>
          </a:prstGeom>
          <a:ln w="57150" cap="rnd">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DC125F0-56D2-B3F4-B052-00955937B4CA}"/>
              </a:ext>
            </a:extLst>
          </p:cNvPr>
          <p:cNvCxnSpPr>
            <a:cxnSpLocks/>
          </p:cNvCxnSpPr>
          <p:nvPr/>
        </p:nvCxnSpPr>
        <p:spPr>
          <a:xfrm>
            <a:off x="7476565" y="5319209"/>
            <a:ext cx="0" cy="1033854"/>
          </a:xfrm>
          <a:prstGeom prst="line">
            <a:avLst/>
          </a:prstGeom>
          <a:ln w="57150" cap="rnd"/>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1BE7C55-3E43-C239-4CD6-830CA56BD186}"/>
              </a:ext>
            </a:extLst>
          </p:cNvPr>
          <p:cNvCxnSpPr>
            <a:cxnSpLocks/>
          </p:cNvCxnSpPr>
          <p:nvPr/>
        </p:nvCxnSpPr>
        <p:spPr>
          <a:xfrm>
            <a:off x="7476565" y="7046481"/>
            <a:ext cx="0" cy="824753"/>
          </a:xfrm>
          <a:prstGeom prst="line">
            <a:avLst/>
          </a:prstGeom>
          <a:ln w="57150" cap="rnd">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E83CF02-8C34-3766-FE1C-DD85EB4B214B}"/>
              </a:ext>
            </a:extLst>
          </p:cNvPr>
          <p:cNvCxnSpPr>
            <a:cxnSpLocks/>
          </p:cNvCxnSpPr>
          <p:nvPr/>
        </p:nvCxnSpPr>
        <p:spPr>
          <a:xfrm>
            <a:off x="7476565" y="8657139"/>
            <a:ext cx="0" cy="824753"/>
          </a:xfrm>
          <a:prstGeom prst="line">
            <a:avLst/>
          </a:prstGeom>
          <a:ln w="57150" cap="rn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7764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F2EC9-3AF4-56D3-030E-2F8FC39C0010}"/>
            </a:ext>
          </a:extLst>
        </p:cNvPr>
        <p:cNvGrpSpPr/>
        <p:nvPr/>
      </p:nvGrpSpPr>
      <p:grpSpPr>
        <a:xfrm>
          <a:off x="0" y="0"/>
          <a:ext cx="0" cy="0"/>
          <a:chOff x="0" y="0"/>
          <a:chExt cx="0" cy="0"/>
        </a:xfrm>
      </p:grpSpPr>
      <p:sp>
        <p:nvSpPr>
          <p:cNvPr id="6" name="Rounded Rectangle 5">
            <a:extLst>
              <a:ext uri="{FF2B5EF4-FFF2-40B4-BE49-F238E27FC236}">
                <a16:creationId xmlns:a16="http://schemas.microsoft.com/office/drawing/2014/main" id="{F40E8032-D0C7-73EB-603B-204194E74155}"/>
              </a:ext>
            </a:extLst>
          </p:cNvPr>
          <p:cNvSpPr/>
          <p:nvPr/>
        </p:nvSpPr>
        <p:spPr>
          <a:xfrm>
            <a:off x="2660057" y="1742298"/>
            <a:ext cx="14742899" cy="1450041"/>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2304000" rtlCol="0" anchor="ctr"/>
          <a:lstStyle/>
          <a:p>
            <a:pPr defTabSz="1371600"/>
            <a:r>
              <a:rPr lang="fr"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Identification des idées de produits </a:t>
            </a:r>
            <a:r>
              <a:rPr lang="fr"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 en s'appuyant sur les enseignements tirés de la session, les pays sont invités à réfléchir aux résultats de connaissances les plus stratégiques, pratiques et utiles pour eux dans le cadre du projet.</a:t>
            </a:r>
            <a:endParaRPr lang="en-US" sz="2600" dirty="0">
              <a:solidFill>
                <a:prstClr val="white"/>
              </a:solidFill>
              <a:latin typeface="Calibri" panose="020F0502020204030204"/>
            </a:endParaRPr>
          </a:p>
        </p:txBody>
      </p:sp>
      <p:sp>
        <p:nvSpPr>
          <p:cNvPr id="13" name="Rounded Rectangle 12">
            <a:extLst>
              <a:ext uri="{FF2B5EF4-FFF2-40B4-BE49-F238E27FC236}">
                <a16:creationId xmlns:a16="http://schemas.microsoft.com/office/drawing/2014/main" id="{9B594557-7894-C3D4-C8BD-7D14DCFE4CBB}"/>
              </a:ext>
            </a:extLst>
          </p:cNvPr>
          <p:cNvSpPr/>
          <p:nvPr/>
        </p:nvSpPr>
        <p:spPr>
          <a:xfrm>
            <a:off x="2660057" y="3377439"/>
            <a:ext cx="14742899" cy="1468266"/>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2304000" rtlCol="0" anchor="ctr"/>
          <a:lstStyle/>
          <a:p>
            <a:pPr algn="just" defTabSz="1371600">
              <a:lnSpc>
                <a:spcPct val="107000"/>
              </a:lnSpc>
              <a:spcAft>
                <a:spcPts val="1200"/>
              </a:spcAft>
            </a:pPr>
            <a:r>
              <a:rPr lang="fr"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Consultations </a:t>
            </a:r>
            <a:r>
              <a:rPr lang="fr" sz="2600" b="1">
                <a:solidFill>
                  <a:srgbClr val="000000"/>
                </a:solidFill>
                <a:latin typeface="Calibri Light" panose="020F0302020204030204" pitchFamily="34" charset="0"/>
                <a:ea typeface="Aptos" panose="020B0004020202020204" pitchFamily="34" charset="0"/>
                <a:cs typeface="Times New Roman" panose="02020603050405020304" pitchFamily="18" charset="0"/>
              </a:rPr>
              <a:t>bilatérales </a:t>
            </a:r>
            <a:r>
              <a:rPr lang="fr"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 Réunions nationales individuelles pour passer en revue les étapes clés, identifier concrètement les produits de connaissances qui garantissent que votre message clé et votre public cible sont bien ciblés, et convenir d'un processus et d'un calendrier.</a:t>
            </a:r>
            <a:endParaRPr lang="en-US" sz="2600" dirty="0">
              <a:solidFill>
                <a:prstClr val="white"/>
              </a:solidFill>
              <a:latin typeface="Calibri" panose="020F0502020204030204"/>
            </a:endParaRPr>
          </a:p>
        </p:txBody>
      </p:sp>
      <p:sp>
        <p:nvSpPr>
          <p:cNvPr id="14" name="Rounded Rectangle 13">
            <a:extLst>
              <a:ext uri="{FF2B5EF4-FFF2-40B4-BE49-F238E27FC236}">
                <a16:creationId xmlns:a16="http://schemas.microsoft.com/office/drawing/2014/main" id="{9908EBFC-7093-2D1D-805F-A6DB37DEC697}"/>
              </a:ext>
            </a:extLst>
          </p:cNvPr>
          <p:cNvSpPr/>
          <p:nvPr/>
        </p:nvSpPr>
        <p:spPr>
          <a:xfrm>
            <a:off x="2660057" y="5055526"/>
            <a:ext cx="14742899" cy="1439685"/>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2304000" rtlCol="0" anchor="ctr"/>
          <a:lstStyle/>
          <a:p>
            <a:pPr algn="just" defTabSz="1371600">
              <a:lnSpc>
                <a:spcPct val="107000"/>
              </a:lnSpc>
              <a:spcAft>
                <a:spcPts val="1200"/>
              </a:spcAft>
            </a:pPr>
            <a:endParaRPr lang="en-U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just" defTabSz="1371600">
              <a:lnSpc>
                <a:spcPct val="107000"/>
              </a:lnSpc>
              <a:spcAft>
                <a:spcPts val="1200"/>
              </a:spcAft>
            </a:pPr>
            <a:r>
              <a:rPr lang="fr"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Co-développement </a:t>
            </a:r>
            <a:r>
              <a:rPr lang="fr"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 Sur la base d'un format convenu, finalisation du contenu, conception et mise en page</a:t>
            </a:r>
          </a:p>
          <a:p>
            <a:pPr algn="just" defTabSz="1371600">
              <a:lnSpc>
                <a:spcPct val="107000"/>
              </a:lnSpc>
              <a:spcAft>
                <a:spcPts val="1200"/>
              </a:spcAft>
            </a:pPr>
            <a:r>
              <a:rPr lang="fr" sz="2600" b="1" dirty="0">
                <a:solidFill>
                  <a:prstClr val="black"/>
                </a:solidFill>
                <a:latin typeface="Calibri Light" panose="020F0302020204030204" pitchFamily="34" charset="0"/>
                <a:ea typeface="Aptos" panose="020B0004020202020204" pitchFamily="34" charset="0"/>
                <a:cs typeface="Times New Roman" panose="02020603050405020304" pitchFamily="18" charset="0"/>
              </a:rPr>
              <a:t> </a:t>
            </a:r>
            <a:endParaRPr lang="en-US" sz="2600" dirty="0">
              <a:solidFill>
                <a:prstClr val="white"/>
              </a:solidFill>
              <a:latin typeface="Aptos" panose="020B0004020202020204" pitchFamily="34" charset="0"/>
              <a:ea typeface="Aptos" panose="020B0004020202020204" pitchFamily="34" charset="0"/>
              <a:cs typeface="Times New Roman" panose="02020603050405020304" pitchFamily="18" charset="0"/>
            </a:endParaRPr>
          </a:p>
        </p:txBody>
      </p:sp>
      <p:sp>
        <p:nvSpPr>
          <p:cNvPr id="19" name="Rounded Rectangle 18">
            <a:extLst>
              <a:ext uri="{FF2B5EF4-FFF2-40B4-BE49-F238E27FC236}">
                <a16:creationId xmlns:a16="http://schemas.microsoft.com/office/drawing/2014/main" id="{6EFE5DD5-C554-A8DE-16CC-4D6D2B404FC0}"/>
              </a:ext>
            </a:extLst>
          </p:cNvPr>
          <p:cNvSpPr/>
          <p:nvPr/>
        </p:nvSpPr>
        <p:spPr>
          <a:xfrm>
            <a:off x="2660057" y="6667500"/>
            <a:ext cx="14742899" cy="1439685"/>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2304000" rtlCol="0" anchor="ctr"/>
          <a:lstStyle/>
          <a:p>
            <a:pPr defTabSz="1371600"/>
            <a:endParaRPr lang="en-US"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defTabSz="1371600"/>
            <a:r>
              <a:rPr lang="fr"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Finalisation : </a:t>
            </a:r>
            <a:r>
              <a:rPr lang="fr"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Réviser, peaufiner et finaliser les produits de connaissances, puis les mettre en forme pour la diffusion en ligne, l’impression, la présentation et l’atelier final.</a:t>
            </a:r>
          </a:p>
          <a:p>
            <a:pPr algn="ctr" defTabSz="1371600"/>
            <a:endParaRPr lang="en-US" sz="2600" dirty="0">
              <a:solidFill>
                <a:prstClr val="white"/>
              </a:solidFill>
              <a:latin typeface="Calibri" panose="020F0502020204030204"/>
            </a:endParaRPr>
          </a:p>
        </p:txBody>
      </p:sp>
      <p:sp>
        <p:nvSpPr>
          <p:cNvPr id="20" name="Rounded Rectangle 19">
            <a:extLst>
              <a:ext uri="{FF2B5EF4-FFF2-40B4-BE49-F238E27FC236}">
                <a16:creationId xmlns:a16="http://schemas.microsoft.com/office/drawing/2014/main" id="{0C8486CD-9C69-9DEE-CBE9-92A2DFA427E5}"/>
              </a:ext>
            </a:extLst>
          </p:cNvPr>
          <p:cNvSpPr/>
          <p:nvPr/>
        </p:nvSpPr>
        <p:spPr>
          <a:xfrm>
            <a:off x="2660057" y="8339138"/>
            <a:ext cx="14742899" cy="1439684"/>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2304000" rtlCol="0" anchor="ctr"/>
          <a:lstStyle/>
          <a:p>
            <a:pPr algn="just" defTabSz="1371600">
              <a:lnSpc>
                <a:spcPct val="107000"/>
              </a:lnSpc>
              <a:spcAft>
                <a:spcPts val="1200"/>
              </a:spcAft>
            </a:pPr>
            <a:endParaRPr lang="en-US" sz="2600" b="1" dirty="0">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a:p>
            <a:pPr algn="just" defTabSz="1371600">
              <a:lnSpc>
                <a:spcPct val="107000"/>
              </a:lnSpc>
              <a:spcAft>
                <a:spcPts val="1200"/>
              </a:spcAft>
            </a:pPr>
            <a:r>
              <a:rPr lang="fr"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Préparation à la diffusion et à l'utilisation stratégique : </a:t>
            </a:r>
            <a:r>
              <a:rPr lang="fr"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Accompagnement pour valoriser le partage de vos connaissances (notamment sur le site web du partenariat NBSAP), présenter les principaux enseignements et les intégrer aux processus nationaux</a:t>
            </a:r>
          </a:p>
          <a:p>
            <a:pPr algn="just" defTabSz="1371600">
              <a:lnSpc>
                <a:spcPct val="107000"/>
              </a:lnSpc>
              <a:spcAft>
                <a:spcPts val="1200"/>
              </a:spcAft>
            </a:pPr>
            <a:endParaRPr lang="en-US" sz="2600" dirty="0">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p:txBody>
      </p:sp>
      <p:grpSp>
        <p:nvGrpSpPr>
          <p:cNvPr id="3" name="Group 2">
            <a:extLst>
              <a:ext uri="{FF2B5EF4-FFF2-40B4-BE49-F238E27FC236}">
                <a16:creationId xmlns:a16="http://schemas.microsoft.com/office/drawing/2014/main" id="{51232314-50E6-D4CD-74E7-1A956B916F67}"/>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131AE5B9-2BBE-ACDC-BDB1-391D856F772B}"/>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237D6ACA-ABDC-5C51-93E0-D379AE416666}"/>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200344A0-3DA5-B2D0-4738-E355027DF0BC}"/>
              </a:ext>
            </a:extLst>
          </p:cNvPr>
          <p:cNvSpPr txBox="1"/>
          <p:nvPr/>
        </p:nvSpPr>
        <p:spPr>
          <a:xfrm>
            <a:off x="1163702" y="481256"/>
            <a:ext cx="15960590" cy="92329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5400" kern="0">
                <a:solidFill>
                  <a:prstClr val="black"/>
                </a:solidFill>
                <a:latin typeface="+mj-lt"/>
                <a:cs typeface="Calibri Light" panose="020F0302020204030204" pitchFamily="34" charset="0"/>
                <a:sym typeface="Arial"/>
              </a:rPr>
              <a:t>Plan de soutien proposé </a:t>
            </a:r>
            <a:r>
              <a:rPr lang="fr" sz="5400" kern="0" dirty="0">
                <a:solidFill>
                  <a:prstClr val="black"/>
                </a:solidFill>
                <a:latin typeface="+mj-lt"/>
                <a:cs typeface="Calibri Light" panose="020F0302020204030204" pitchFamily="34" charset="0"/>
                <a:sym typeface="Arial"/>
              </a:rPr>
              <a:t>et échéancier</a:t>
            </a:r>
            <a:endParaRPr sz="5400" kern="0" dirty="0">
              <a:solidFill>
                <a:prstClr val="black"/>
              </a:solidFill>
              <a:latin typeface="+mj-lt"/>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12395A8A-0257-BF71-59F0-C66F6CFB2F07}"/>
              </a:ext>
            </a:extLst>
          </p:cNvPr>
          <p:cNvCxnSpPr/>
          <p:nvPr/>
        </p:nvCxnSpPr>
        <p:spPr>
          <a:xfrm>
            <a:off x="844721" y="1562100"/>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4FDAB5D5-9561-880D-DD6B-C431944D07C8}"/>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Pentagon 1">
            <a:extLst>
              <a:ext uri="{FF2B5EF4-FFF2-40B4-BE49-F238E27FC236}">
                <a16:creationId xmlns:a16="http://schemas.microsoft.com/office/drawing/2014/main" id="{25A15079-78FB-8F13-F4E5-AA79E4200FBB}"/>
              </a:ext>
            </a:extLst>
          </p:cNvPr>
          <p:cNvSpPr/>
          <p:nvPr/>
        </p:nvSpPr>
        <p:spPr>
          <a:xfrm>
            <a:off x="885047" y="1752655"/>
            <a:ext cx="3556835" cy="1439684"/>
          </a:xfrm>
          <a:prstGeom prst="homePlate">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2700" b="1" dirty="0">
                <a:solidFill>
                  <a:prstClr val="black"/>
                </a:solidFill>
                <a:latin typeface="Calibri" panose="020F0502020204030204"/>
              </a:rPr>
              <a:t>Début avril</a:t>
            </a:r>
          </a:p>
        </p:txBody>
      </p:sp>
      <p:sp>
        <p:nvSpPr>
          <p:cNvPr id="15" name="Pentagon 14">
            <a:extLst>
              <a:ext uri="{FF2B5EF4-FFF2-40B4-BE49-F238E27FC236}">
                <a16:creationId xmlns:a16="http://schemas.microsoft.com/office/drawing/2014/main" id="{68D585A9-D96C-039B-0D80-3BE25813C845}"/>
              </a:ext>
            </a:extLst>
          </p:cNvPr>
          <p:cNvSpPr/>
          <p:nvPr/>
        </p:nvSpPr>
        <p:spPr>
          <a:xfrm>
            <a:off x="885045" y="3390900"/>
            <a:ext cx="3556835" cy="1439684"/>
          </a:xfrm>
          <a:prstGeom prst="homePlate">
            <a:avLst/>
          </a:prstGeom>
          <a:solidFill>
            <a:schemeClr val="accent3">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2700" b="1" dirty="0">
                <a:solidFill>
                  <a:prstClr val="black"/>
                </a:solidFill>
                <a:latin typeface="Calibri" panose="020F0502020204030204"/>
              </a:rPr>
              <a:t>Mi-avril – mi-mai</a:t>
            </a:r>
          </a:p>
        </p:txBody>
      </p:sp>
      <p:sp>
        <p:nvSpPr>
          <p:cNvPr id="16" name="Pentagon 15">
            <a:extLst>
              <a:ext uri="{FF2B5EF4-FFF2-40B4-BE49-F238E27FC236}">
                <a16:creationId xmlns:a16="http://schemas.microsoft.com/office/drawing/2014/main" id="{617291CF-F09A-0C18-63C7-99483DC34C1A}"/>
              </a:ext>
            </a:extLst>
          </p:cNvPr>
          <p:cNvSpPr/>
          <p:nvPr/>
        </p:nvSpPr>
        <p:spPr>
          <a:xfrm>
            <a:off x="885044" y="5067300"/>
            <a:ext cx="3556835" cy="1439684"/>
          </a:xfrm>
          <a:prstGeom prst="homePlate">
            <a:avLst/>
          </a:prstGeom>
          <a:solidFill>
            <a:schemeClr val="accent3">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2700" b="1" dirty="0">
                <a:solidFill>
                  <a:prstClr val="black"/>
                </a:solidFill>
                <a:latin typeface="Calibri" panose="020F0502020204030204"/>
              </a:rPr>
              <a:t>Fin mai – mi-juin</a:t>
            </a:r>
          </a:p>
        </p:txBody>
      </p:sp>
      <p:sp>
        <p:nvSpPr>
          <p:cNvPr id="18" name="Pentagon 17">
            <a:extLst>
              <a:ext uri="{FF2B5EF4-FFF2-40B4-BE49-F238E27FC236}">
                <a16:creationId xmlns:a16="http://schemas.microsoft.com/office/drawing/2014/main" id="{2321CEEB-B4EE-0BA9-0883-502C41CF3E34}"/>
              </a:ext>
            </a:extLst>
          </p:cNvPr>
          <p:cNvSpPr/>
          <p:nvPr/>
        </p:nvSpPr>
        <p:spPr>
          <a:xfrm>
            <a:off x="885047" y="6677857"/>
            <a:ext cx="3556835" cy="1439684"/>
          </a:xfrm>
          <a:prstGeom prst="homePlate">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2700" b="1" dirty="0">
                <a:solidFill>
                  <a:prstClr val="black"/>
                </a:solidFill>
                <a:latin typeface="Calibri" panose="020F0502020204030204"/>
              </a:rPr>
              <a:t>Juin</a:t>
            </a:r>
          </a:p>
        </p:txBody>
      </p:sp>
      <p:sp>
        <p:nvSpPr>
          <p:cNvPr id="21" name="Pentagon 20">
            <a:extLst>
              <a:ext uri="{FF2B5EF4-FFF2-40B4-BE49-F238E27FC236}">
                <a16:creationId xmlns:a16="http://schemas.microsoft.com/office/drawing/2014/main" id="{76D45E10-50C3-B5D3-7426-7A1AEBF6A9A6}"/>
              </a:ext>
            </a:extLst>
          </p:cNvPr>
          <p:cNvSpPr/>
          <p:nvPr/>
        </p:nvSpPr>
        <p:spPr>
          <a:xfrm>
            <a:off x="885045" y="8357779"/>
            <a:ext cx="3556835" cy="1439684"/>
          </a:xfrm>
          <a:prstGeom prst="homePlate">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2700" b="1" dirty="0">
                <a:solidFill>
                  <a:prstClr val="black"/>
                </a:solidFill>
                <a:latin typeface="Calibri" panose="020F0502020204030204"/>
              </a:rPr>
              <a:t>Fin juin</a:t>
            </a:r>
          </a:p>
        </p:txBody>
      </p:sp>
    </p:spTree>
    <p:extLst>
      <p:ext uri="{BB962C8B-B14F-4D97-AF65-F5344CB8AC3E}">
        <p14:creationId xmlns:p14="http://schemas.microsoft.com/office/powerpoint/2010/main" val="21862654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3CD77-1DE2-E045-1C7A-7E1A38495AC2}"/>
              </a:ext>
            </a:extLst>
          </p:cNvPr>
          <p:cNvSpPr>
            <a:spLocks noGrp="1"/>
          </p:cNvSpPr>
          <p:nvPr>
            <p:ph type="title"/>
          </p:nvPr>
        </p:nvSpPr>
        <p:spPr/>
        <p:txBody>
          <a:bodyPr>
            <a:noAutofit/>
          </a:bodyPr>
          <a:lstStyle/>
          <a:p>
            <a:r>
              <a:rPr lang="fr" sz="5400" dirty="0"/>
              <a:t>de projet mondiale </a:t>
            </a:r>
            <a:r>
              <a:rPr lang="fr" sz="5400"/>
              <a:t>est chargée de développer des produits de connaissances mondiaux pour partager les apprentissages</a:t>
            </a:r>
            <a:endParaRPr lang="en-US" sz="5400" dirty="0"/>
          </a:p>
        </p:txBody>
      </p:sp>
      <p:sp>
        <p:nvSpPr>
          <p:cNvPr id="3" name="Content Placeholder 2">
            <a:extLst>
              <a:ext uri="{FF2B5EF4-FFF2-40B4-BE49-F238E27FC236}">
                <a16:creationId xmlns:a16="http://schemas.microsoft.com/office/drawing/2014/main" id="{228CA01E-953D-356F-54A6-F698F3CE354F}"/>
              </a:ext>
            </a:extLst>
          </p:cNvPr>
          <p:cNvSpPr>
            <a:spLocks noGrp="1"/>
          </p:cNvSpPr>
          <p:nvPr>
            <p:ph idx="1"/>
          </p:nvPr>
        </p:nvSpPr>
        <p:spPr>
          <a:xfrm>
            <a:off x="1645920" y="3087802"/>
            <a:ext cx="8574779" cy="6106124"/>
          </a:xfrm>
        </p:spPr>
        <p:txBody>
          <a:bodyPr>
            <a:noAutofit/>
          </a:bodyPr>
          <a:lstStyle/>
          <a:p>
            <a:pPr>
              <a:lnSpc>
                <a:spcPct val="100000"/>
              </a:lnSpc>
            </a:pPr>
            <a:r>
              <a:rPr lang="fr" sz="3600" b="1">
                <a:solidFill>
                  <a:schemeClr val="accent6"/>
                </a:solidFill>
              </a:rPr>
              <a:t>Les produits de connaissances mondiales auront pour objectif de :</a:t>
            </a:r>
            <a:endParaRPr lang="en-ZA" sz="3600" b="1" dirty="0">
              <a:solidFill>
                <a:schemeClr val="accent6"/>
              </a:solidFill>
            </a:endParaRPr>
          </a:p>
          <a:p>
            <a:pPr marL="1010433" lvl="1" indent="-571500">
              <a:lnSpc>
                <a:spcPct val="100000"/>
              </a:lnSpc>
              <a:buFont typeface="Arial" panose="020B0604020202020204" pitchFamily="34" charset="0"/>
              <a:buChar char="•"/>
            </a:pPr>
            <a:r>
              <a:rPr lang="fr" sz="3200" dirty="0">
                <a:solidFill>
                  <a:schemeClr val="tx1">
                    <a:lumMod val="50000"/>
                    <a:lumOff val="50000"/>
                  </a:schemeClr>
                </a:solidFill>
              </a:rPr>
              <a:t>dégager les thèmes communs aux 7 pays</a:t>
            </a:r>
          </a:p>
          <a:p>
            <a:pPr marL="1010433" lvl="1" indent="-571500">
              <a:lnSpc>
                <a:spcPct val="100000"/>
              </a:lnSpc>
              <a:buFont typeface="Arial" panose="020B0604020202020204" pitchFamily="34" charset="0"/>
              <a:buChar char="•"/>
            </a:pPr>
            <a:r>
              <a:rPr lang="fr" sz="3200" dirty="0">
                <a:solidFill>
                  <a:schemeClr val="tx1">
                    <a:lumMod val="50000"/>
                    <a:lumOff val="50000"/>
                  </a:schemeClr>
                </a:solidFill>
              </a:rPr>
              <a:t>créer une visibilité accrue au niveau mondial</a:t>
            </a:r>
          </a:p>
          <a:p>
            <a:pPr marL="1010433" lvl="1" indent="-571500">
              <a:lnSpc>
                <a:spcPct val="100000"/>
              </a:lnSpc>
              <a:buFont typeface="Arial" panose="020B0604020202020204" pitchFamily="34" charset="0"/>
              <a:buChar char="•"/>
            </a:pPr>
            <a:r>
              <a:rPr lang="fr" sz="3200" dirty="0">
                <a:solidFill>
                  <a:schemeClr val="tx1">
                    <a:lumMod val="50000"/>
                    <a:lumOff val="50000"/>
                  </a:schemeClr>
                </a:solidFill>
              </a:rPr>
              <a:t>soutenir les moments de plaidoyer liés à la COP ou plus généraux</a:t>
            </a:r>
          </a:p>
          <a:p>
            <a:pPr marL="1010433" lvl="1" indent="-571500">
              <a:lnSpc>
                <a:spcPct val="100000"/>
              </a:lnSpc>
              <a:buFont typeface="Arial" panose="020B0604020202020204" pitchFamily="34" charset="0"/>
              <a:buChar char="•"/>
            </a:pPr>
            <a:r>
              <a:rPr lang="fr" sz="3200">
                <a:solidFill>
                  <a:schemeClr val="tx1">
                    <a:lumMod val="50000"/>
                    <a:lumOff val="50000"/>
                  </a:schemeClr>
                </a:solidFill>
              </a:rPr>
              <a:t>contribuer </a:t>
            </a:r>
            <a:r>
              <a:rPr lang="fr" sz="3200" dirty="0">
                <a:solidFill>
                  <a:schemeClr val="tx1">
                    <a:lumMod val="50000"/>
                    <a:lumOff val="50000"/>
                  </a:schemeClr>
                </a:solidFill>
              </a:rPr>
              <a:t>à positionner le projet comme une contribution significative à la compréhension mondiale de la planification de la biodiversité tenant compte des questions de genre</a:t>
            </a:r>
          </a:p>
          <a:p>
            <a:pPr>
              <a:lnSpc>
                <a:spcPct val="100000"/>
              </a:lnSpc>
            </a:pPr>
            <a:endParaRPr lang="en-ZA" dirty="0">
              <a:solidFill>
                <a:schemeClr val="tx1">
                  <a:lumMod val="50000"/>
                  <a:lumOff val="50000"/>
                </a:schemeClr>
              </a:solidFill>
            </a:endParaRPr>
          </a:p>
          <a:p>
            <a:pPr>
              <a:lnSpc>
                <a:spcPct val="100000"/>
              </a:lnSpc>
            </a:pPr>
            <a:endParaRPr lang="en-US" dirty="0">
              <a:solidFill>
                <a:schemeClr val="tx1">
                  <a:lumMod val="50000"/>
                  <a:lumOff val="50000"/>
                </a:schemeClr>
              </a:solidFill>
            </a:endParaRPr>
          </a:p>
        </p:txBody>
      </p:sp>
      <p:sp>
        <p:nvSpPr>
          <p:cNvPr id="4" name="TextBox 3">
            <a:extLst>
              <a:ext uri="{FF2B5EF4-FFF2-40B4-BE49-F238E27FC236}">
                <a16:creationId xmlns:a16="http://schemas.microsoft.com/office/drawing/2014/main" id="{52AC8D5F-B04A-2520-02C0-8123728C2039}"/>
              </a:ext>
            </a:extLst>
          </p:cNvPr>
          <p:cNvSpPr txBox="1"/>
          <p:nvPr/>
        </p:nvSpPr>
        <p:spPr>
          <a:xfrm>
            <a:off x="10913710" y="3087802"/>
            <a:ext cx="6231252" cy="6106124"/>
          </a:xfrm>
          <a:prstGeom prst="rect">
            <a:avLst/>
          </a:prstGeom>
          <a:solidFill>
            <a:schemeClr val="accent3">
              <a:lumMod val="20000"/>
              <a:lumOff val="80000"/>
            </a:schemeClr>
          </a:solidFill>
        </p:spPr>
        <p:txBody>
          <a:bodyPr wrap="square" lIns="180000" tIns="180000" rIns="180000" bIns="180000" rtlCol="0">
            <a:noAutofit/>
          </a:bodyPr>
          <a:lstStyle/>
          <a:p>
            <a:pPr>
              <a:spcAft>
                <a:spcPts val="1200"/>
              </a:spcAft>
            </a:pPr>
            <a:r>
              <a:rPr lang="fr" sz="3600" b="1" dirty="0">
                <a:solidFill>
                  <a:schemeClr val="accent3"/>
                </a:solidFill>
              </a:rPr>
              <a:t>Résultats collectifs possibles :</a:t>
            </a:r>
          </a:p>
          <a:p>
            <a:pPr marL="989013" lvl="1">
              <a:spcAft>
                <a:spcPts val="1200"/>
              </a:spcAft>
              <a:buClr>
                <a:schemeClr val="accent6"/>
              </a:buClr>
            </a:pPr>
            <a:r>
              <a:rPr lang="fr" sz="3600" dirty="0">
                <a:solidFill>
                  <a:schemeClr val="tx1">
                    <a:lumMod val="50000"/>
                    <a:lumOff val="50000"/>
                  </a:schemeClr>
                </a:solidFill>
              </a:rPr>
              <a:t>Synthèse des leçons communes</a:t>
            </a:r>
          </a:p>
          <a:p>
            <a:pPr marL="989013" lvl="1">
              <a:spcAft>
                <a:spcPts val="1200"/>
              </a:spcAft>
              <a:buClr>
                <a:schemeClr val="accent6"/>
              </a:buClr>
            </a:pPr>
            <a:r>
              <a:rPr lang="fr" sz="3600" dirty="0">
                <a:solidFill>
                  <a:schemeClr val="tx1">
                    <a:lumMod val="50000"/>
                    <a:lumOff val="50000"/>
                  </a:schemeClr>
                </a:solidFill>
              </a:rPr>
              <a:t>Messages partagés sur les programmes nationaux de soutien aux entreprises tenant compte du genre</a:t>
            </a:r>
          </a:p>
          <a:p>
            <a:pPr marL="989013" lvl="1">
              <a:spcAft>
                <a:spcPts val="1200"/>
              </a:spcAft>
              <a:buClr>
                <a:schemeClr val="accent6"/>
              </a:buClr>
            </a:pPr>
            <a:r>
              <a:rPr lang="fr" sz="3600" dirty="0">
                <a:solidFill>
                  <a:schemeClr val="tx1">
                    <a:lumMod val="50000"/>
                    <a:lumOff val="50000"/>
                  </a:schemeClr>
                </a:solidFill>
              </a:rPr>
              <a:t>Un appel commun à l'action</a:t>
            </a:r>
          </a:p>
          <a:p>
            <a:pPr marL="989013" lvl="1">
              <a:spcAft>
                <a:spcPts val="1200"/>
              </a:spcAft>
              <a:buClr>
                <a:schemeClr val="accent6"/>
              </a:buClr>
            </a:pPr>
            <a:r>
              <a:rPr lang="fr" sz="3600" dirty="0">
                <a:solidFill>
                  <a:schemeClr val="tx1">
                    <a:lumMod val="50000"/>
                    <a:lumOff val="50000"/>
                  </a:schemeClr>
                </a:solidFill>
              </a:rPr>
              <a:t>Exemples de pays avec un cadre commun</a:t>
            </a:r>
          </a:p>
          <a:p>
            <a:pPr>
              <a:spcAft>
                <a:spcPts val="1200"/>
              </a:spcAft>
            </a:pPr>
            <a:endParaRPr lang="en-US" dirty="0">
              <a:solidFill>
                <a:schemeClr val="tx1">
                  <a:lumMod val="50000"/>
                  <a:lumOff val="50000"/>
                </a:schemeClr>
              </a:solidFill>
            </a:endParaRPr>
          </a:p>
        </p:txBody>
      </p:sp>
      <p:sp>
        <p:nvSpPr>
          <p:cNvPr id="5" name="Freeform 4">
            <a:extLst>
              <a:ext uri="{FF2B5EF4-FFF2-40B4-BE49-F238E27FC236}">
                <a16:creationId xmlns:a16="http://schemas.microsoft.com/office/drawing/2014/main" id="{928C5052-DCC4-BAA1-E2E2-637DD0A3FDE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AA1EB630-294F-10B6-7365-172C27DFAF0D}"/>
              </a:ext>
            </a:extLst>
          </p:cNvPr>
          <p:cNvGrpSpPr/>
          <p:nvPr/>
        </p:nvGrpSpPr>
        <p:grpSpPr>
          <a:xfrm>
            <a:off x="11293122" y="4090181"/>
            <a:ext cx="479225" cy="479225"/>
            <a:chOff x="2805673" y="4261559"/>
            <a:chExt cx="579863" cy="579863"/>
          </a:xfrm>
        </p:grpSpPr>
        <p:sp>
          <p:nvSpPr>
            <p:cNvPr id="7" name="Oval 6">
              <a:extLst>
                <a:ext uri="{FF2B5EF4-FFF2-40B4-BE49-F238E27FC236}">
                  <a16:creationId xmlns:a16="http://schemas.microsoft.com/office/drawing/2014/main" id="{91EBF424-2A18-93A6-BB0B-F1F6946747C9}"/>
                </a:ext>
              </a:extLst>
            </p:cNvPr>
            <p:cNvSpPr/>
            <p:nvPr/>
          </p:nvSpPr>
          <p:spPr>
            <a:xfrm>
              <a:off x="2805673" y="4261559"/>
              <a:ext cx="579863" cy="579863"/>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544C3F4C-5094-8869-4CB4-A42C7E4CA647}"/>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13398" y="4369284"/>
              <a:ext cx="364412" cy="364412"/>
            </a:xfrm>
            <a:prstGeom prst="rect">
              <a:avLst/>
            </a:prstGeom>
          </p:spPr>
        </p:pic>
      </p:grpSp>
      <p:grpSp>
        <p:nvGrpSpPr>
          <p:cNvPr id="9" name="Group 8">
            <a:extLst>
              <a:ext uri="{FF2B5EF4-FFF2-40B4-BE49-F238E27FC236}">
                <a16:creationId xmlns:a16="http://schemas.microsoft.com/office/drawing/2014/main" id="{D249CB6B-A4E0-F4D7-0D3C-3AF06AE6AA57}"/>
              </a:ext>
            </a:extLst>
          </p:cNvPr>
          <p:cNvGrpSpPr/>
          <p:nvPr/>
        </p:nvGrpSpPr>
        <p:grpSpPr>
          <a:xfrm>
            <a:off x="11293122" y="5287610"/>
            <a:ext cx="479225" cy="479225"/>
            <a:chOff x="2805673" y="4261559"/>
            <a:chExt cx="579863" cy="579863"/>
          </a:xfrm>
        </p:grpSpPr>
        <p:sp>
          <p:nvSpPr>
            <p:cNvPr id="10" name="Oval 9">
              <a:extLst>
                <a:ext uri="{FF2B5EF4-FFF2-40B4-BE49-F238E27FC236}">
                  <a16:creationId xmlns:a16="http://schemas.microsoft.com/office/drawing/2014/main" id="{8ED28892-D324-A479-44A2-891BD7218E00}"/>
                </a:ext>
              </a:extLst>
            </p:cNvPr>
            <p:cNvSpPr/>
            <p:nvPr/>
          </p:nvSpPr>
          <p:spPr>
            <a:xfrm>
              <a:off x="2805673" y="4261559"/>
              <a:ext cx="579863" cy="579863"/>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extLst>
                <a:ext uri="{FF2B5EF4-FFF2-40B4-BE49-F238E27FC236}">
                  <a16:creationId xmlns:a16="http://schemas.microsoft.com/office/drawing/2014/main" id="{335FEE5F-131A-36E7-1CF8-CE61B3AB6EC9}"/>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13398" y="4369284"/>
              <a:ext cx="364412" cy="364412"/>
            </a:xfrm>
            <a:prstGeom prst="rect">
              <a:avLst/>
            </a:prstGeom>
          </p:spPr>
        </p:pic>
      </p:grpSp>
      <p:grpSp>
        <p:nvGrpSpPr>
          <p:cNvPr id="12" name="Group 11">
            <a:extLst>
              <a:ext uri="{FF2B5EF4-FFF2-40B4-BE49-F238E27FC236}">
                <a16:creationId xmlns:a16="http://schemas.microsoft.com/office/drawing/2014/main" id="{0281DE1F-9A37-A077-E9A6-DEBE84361DFD}"/>
              </a:ext>
            </a:extLst>
          </p:cNvPr>
          <p:cNvGrpSpPr/>
          <p:nvPr/>
        </p:nvGrpSpPr>
        <p:grpSpPr>
          <a:xfrm>
            <a:off x="11293122" y="6964010"/>
            <a:ext cx="479225" cy="479225"/>
            <a:chOff x="2805673" y="4261559"/>
            <a:chExt cx="579863" cy="579863"/>
          </a:xfrm>
        </p:grpSpPr>
        <p:sp>
          <p:nvSpPr>
            <p:cNvPr id="13" name="Oval 12">
              <a:extLst>
                <a:ext uri="{FF2B5EF4-FFF2-40B4-BE49-F238E27FC236}">
                  <a16:creationId xmlns:a16="http://schemas.microsoft.com/office/drawing/2014/main" id="{91C47AE2-9373-3743-5511-FFCBB36D906F}"/>
                </a:ext>
              </a:extLst>
            </p:cNvPr>
            <p:cNvSpPr/>
            <p:nvPr/>
          </p:nvSpPr>
          <p:spPr>
            <a:xfrm>
              <a:off x="2805673" y="4261559"/>
              <a:ext cx="579863" cy="579863"/>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raphic 13">
              <a:extLst>
                <a:ext uri="{FF2B5EF4-FFF2-40B4-BE49-F238E27FC236}">
                  <a16:creationId xmlns:a16="http://schemas.microsoft.com/office/drawing/2014/main" id="{C4718A47-8DE7-E517-D7A9-FDA644A0BC95}"/>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13398" y="4369284"/>
              <a:ext cx="364412" cy="364412"/>
            </a:xfrm>
            <a:prstGeom prst="rect">
              <a:avLst/>
            </a:prstGeom>
          </p:spPr>
        </p:pic>
      </p:grpSp>
      <p:grpSp>
        <p:nvGrpSpPr>
          <p:cNvPr id="15" name="Group 14">
            <a:extLst>
              <a:ext uri="{FF2B5EF4-FFF2-40B4-BE49-F238E27FC236}">
                <a16:creationId xmlns:a16="http://schemas.microsoft.com/office/drawing/2014/main" id="{366C52A5-DA27-3FBA-B95E-CE8A9DF5A9A1}"/>
              </a:ext>
            </a:extLst>
          </p:cNvPr>
          <p:cNvGrpSpPr/>
          <p:nvPr/>
        </p:nvGrpSpPr>
        <p:grpSpPr>
          <a:xfrm>
            <a:off x="11293122" y="7660695"/>
            <a:ext cx="479225" cy="479225"/>
            <a:chOff x="2805673" y="4261559"/>
            <a:chExt cx="579863" cy="579863"/>
          </a:xfrm>
        </p:grpSpPr>
        <p:sp>
          <p:nvSpPr>
            <p:cNvPr id="16" name="Oval 15">
              <a:extLst>
                <a:ext uri="{FF2B5EF4-FFF2-40B4-BE49-F238E27FC236}">
                  <a16:creationId xmlns:a16="http://schemas.microsoft.com/office/drawing/2014/main" id="{7820F860-A5E0-B610-BE71-EB3556047A7E}"/>
                </a:ext>
              </a:extLst>
            </p:cNvPr>
            <p:cNvSpPr/>
            <p:nvPr/>
          </p:nvSpPr>
          <p:spPr>
            <a:xfrm>
              <a:off x="2805673" y="4261559"/>
              <a:ext cx="579863" cy="579863"/>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raphic 16">
              <a:extLst>
                <a:ext uri="{FF2B5EF4-FFF2-40B4-BE49-F238E27FC236}">
                  <a16:creationId xmlns:a16="http://schemas.microsoft.com/office/drawing/2014/main" id="{CF3454D7-B11D-BD84-D2C7-5493B2C63059}"/>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13398" y="4369284"/>
              <a:ext cx="364412" cy="364412"/>
            </a:xfrm>
            <a:prstGeom prst="rect">
              <a:avLst/>
            </a:prstGeom>
          </p:spPr>
        </p:pic>
      </p:grpSp>
    </p:spTree>
    <p:extLst>
      <p:ext uri="{BB962C8B-B14F-4D97-AF65-F5344CB8AC3E}">
        <p14:creationId xmlns:p14="http://schemas.microsoft.com/office/powerpoint/2010/main" val="29027094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age of a website&#10;&#10;AI-generated content may be incorrect.">
            <a:extLst>
              <a:ext uri="{FF2B5EF4-FFF2-40B4-BE49-F238E27FC236}">
                <a16:creationId xmlns:a16="http://schemas.microsoft.com/office/drawing/2014/main" id="{C6A6DDA5-F4A4-EC64-598C-82D3D0E9723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91206" y="1262874"/>
            <a:ext cx="5751640" cy="7761249"/>
          </a:xfrm>
          <a:prstGeom prst="rect">
            <a:avLst/>
          </a:prstGeom>
        </p:spPr>
      </p:pic>
      <p:pic>
        <p:nvPicPr>
          <p:cNvPr id="9" name="Picture 8" descr="A poster of a map&#10;&#10;AI-generated content may be incorrect.">
            <a:extLst>
              <a:ext uri="{FF2B5EF4-FFF2-40B4-BE49-F238E27FC236}">
                <a16:creationId xmlns:a16="http://schemas.microsoft.com/office/drawing/2014/main" id="{01D136B4-C1DF-0A65-7E79-F4CA01C6E7AD}"/>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542618" y="1262875"/>
            <a:ext cx="5721105" cy="7761249"/>
          </a:xfrm>
          <a:prstGeom prst="rect">
            <a:avLst/>
          </a:prstGeom>
        </p:spPr>
      </p:pic>
      <p:sp>
        <p:nvSpPr>
          <p:cNvPr id="10" name="TextBox 9">
            <a:extLst>
              <a:ext uri="{FF2B5EF4-FFF2-40B4-BE49-F238E27FC236}">
                <a16:creationId xmlns:a16="http://schemas.microsoft.com/office/drawing/2014/main" id="{3B238736-4AFA-6491-0F00-104A96542834}"/>
              </a:ext>
            </a:extLst>
          </p:cNvPr>
          <p:cNvSpPr txBox="1"/>
          <p:nvPr/>
        </p:nvSpPr>
        <p:spPr>
          <a:xfrm>
            <a:off x="12690087" y="3389971"/>
            <a:ext cx="4861932" cy="3170099"/>
          </a:xfrm>
          <a:prstGeom prst="rect">
            <a:avLst/>
          </a:prstGeom>
          <a:noFill/>
        </p:spPr>
        <p:txBody>
          <a:bodyPr wrap="square" rtlCol="0">
            <a:spAutoFit/>
          </a:bodyPr>
          <a:lstStyle/>
          <a:p>
            <a:r>
              <a:rPr lang="fr" sz="4000" dirty="0">
                <a:latin typeface="+mj-lt"/>
              </a:rPr>
              <a:t>Intégrer les conclusions nationales relatives à la cible 2 du Cadre mondial pour la biodiversité dans un résumé conjoint</a:t>
            </a:r>
          </a:p>
        </p:txBody>
      </p:sp>
      <p:sp>
        <p:nvSpPr>
          <p:cNvPr id="11" name="Freeform 10">
            <a:extLst>
              <a:ext uri="{FF2B5EF4-FFF2-40B4-BE49-F238E27FC236}">
                <a16:creationId xmlns:a16="http://schemas.microsoft.com/office/drawing/2014/main" id="{56B77879-28DD-0138-0085-8E5B9C02825C}"/>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303607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19963"/>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51D9309-5906-F362-508F-5BB0847368C3}"/>
              </a:ext>
            </a:extLst>
          </p:cNvPr>
          <p:cNvSpPr txBox="1"/>
          <p:nvPr/>
        </p:nvSpPr>
        <p:spPr>
          <a:xfrm>
            <a:off x="5394764" y="3219229"/>
            <a:ext cx="9172342" cy="5509200"/>
          </a:xfrm>
          <a:prstGeom prst="rect">
            <a:avLst/>
          </a:prstGeom>
          <a:noFill/>
        </p:spPr>
        <p:txBody>
          <a:bodyPr wrap="square">
            <a:spAutoFit/>
          </a:bodyPr>
          <a:lstStyle/>
          <a:p>
            <a:r>
              <a:rPr lang="fr" sz="4400" b="1" dirty="0">
                <a:solidFill>
                  <a:schemeClr val="accent6">
                    <a:lumMod val="50000"/>
                  </a:schemeClr>
                </a:solidFill>
              </a:rPr>
              <a:t>Visibilité</a:t>
            </a:r>
          </a:p>
          <a:p>
            <a:endParaRPr lang="en-ZA" sz="4400" b="1" dirty="0">
              <a:solidFill>
                <a:schemeClr val="accent6">
                  <a:lumMod val="50000"/>
                </a:schemeClr>
              </a:solidFill>
            </a:endParaRPr>
          </a:p>
          <a:p>
            <a:r>
              <a:rPr lang="fr" sz="4400" b="1" dirty="0">
                <a:solidFill>
                  <a:schemeClr val="accent6">
                    <a:lumMod val="50000"/>
                  </a:schemeClr>
                </a:solidFill>
              </a:rPr>
              <a:t>Apprentissage par les pairs</a:t>
            </a:r>
          </a:p>
          <a:p>
            <a:endParaRPr lang="en-ZA" sz="4400" b="1" dirty="0">
              <a:solidFill>
                <a:schemeClr val="accent6">
                  <a:lumMod val="50000"/>
                </a:schemeClr>
              </a:solidFill>
            </a:endParaRPr>
          </a:p>
          <a:p>
            <a:r>
              <a:rPr lang="fr" sz="4400" b="1" dirty="0">
                <a:solidFill>
                  <a:schemeClr val="accent6">
                    <a:lumMod val="50000"/>
                  </a:schemeClr>
                </a:solidFill>
              </a:rPr>
              <a:t>Mettre en valeur le travail de votre pays</a:t>
            </a:r>
          </a:p>
          <a:p>
            <a:endParaRPr lang="en-ZA" sz="4400" b="1" dirty="0">
              <a:solidFill>
                <a:schemeClr val="accent6">
                  <a:lumMod val="50000"/>
                </a:schemeClr>
              </a:solidFill>
            </a:endParaRPr>
          </a:p>
          <a:p>
            <a:r>
              <a:rPr lang="fr" sz="4400" b="1" dirty="0">
                <a:solidFill>
                  <a:schemeClr val="accent6">
                    <a:lumMod val="50000"/>
                  </a:schemeClr>
                </a:solidFill>
              </a:rPr>
              <a:t>Lancement de vos produits de formation et obtention des derniers retours</a:t>
            </a:r>
          </a:p>
        </p:txBody>
      </p:sp>
      <p:grpSp>
        <p:nvGrpSpPr>
          <p:cNvPr id="19" name="Group 18">
            <a:extLst>
              <a:ext uri="{FF2B5EF4-FFF2-40B4-BE49-F238E27FC236}">
                <a16:creationId xmlns:a16="http://schemas.microsoft.com/office/drawing/2014/main" id="{D5977177-4C04-70FD-55D0-52368A7671FD}"/>
              </a:ext>
            </a:extLst>
          </p:cNvPr>
          <p:cNvGrpSpPr/>
          <p:nvPr/>
        </p:nvGrpSpPr>
        <p:grpSpPr>
          <a:xfrm>
            <a:off x="4619323" y="3219229"/>
            <a:ext cx="579863" cy="579863"/>
            <a:chOff x="2805673" y="4261559"/>
            <a:chExt cx="579863" cy="579863"/>
          </a:xfrm>
        </p:grpSpPr>
        <p:sp>
          <p:nvSpPr>
            <p:cNvPr id="18" name="Oval 17">
              <a:extLst>
                <a:ext uri="{FF2B5EF4-FFF2-40B4-BE49-F238E27FC236}">
                  <a16:creationId xmlns:a16="http://schemas.microsoft.com/office/drawing/2014/main" id="{4E478872-5BE2-F63B-BC33-B4E49D092AB1}"/>
                </a:ext>
              </a:extLst>
            </p:cNvPr>
            <p:cNvSpPr/>
            <p:nvPr/>
          </p:nvSpPr>
          <p:spPr>
            <a:xfrm>
              <a:off x="2805673" y="4261559"/>
              <a:ext cx="579863" cy="57986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AD925F35-4260-F5EE-E4E4-1B7C5773CB3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13398" y="4369284"/>
              <a:ext cx="364412" cy="364412"/>
            </a:xfrm>
            <a:prstGeom prst="rect">
              <a:avLst/>
            </a:prstGeom>
          </p:spPr>
        </p:pic>
      </p:grpSp>
      <p:grpSp>
        <p:nvGrpSpPr>
          <p:cNvPr id="20" name="Group 19">
            <a:extLst>
              <a:ext uri="{FF2B5EF4-FFF2-40B4-BE49-F238E27FC236}">
                <a16:creationId xmlns:a16="http://schemas.microsoft.com/office/drawing/2014/main" id="{4FDB710B-F23B-8E37-04FD-E5243F3E7240}"/>
              </a:ext>
            </a:extLst>
          </p:cNvPr>
          <p:cNvGrpSpPr/>
          <p:nvPr/>
        </p:nvGrpSpPr>
        <p:grpSpPr>
          <a:xfrm>
            <a:off x="4619323" y="5980359"/>
            <a:ext cx="579863" cy="579863"/>
            <a:chOff x="2805673" y="4261559"/>
            <a:chExt cx="579863" cy="579863"/>
          </a:xfrm>
        </p:grpSpPr>
        <p:sp>
          <p:nvSpPr>
            <p:cNvPr id="21" name="Oval 20">
              <a:extLst>
                <a:ext uri="{FF2B5EF4-FFF2-40B4-BE49-F238E27FC236}">
                  <a16:creationId xmlns:a16="http://schemas.microsoft.com/office/drawing/2014/main" id="{A528E0D7-B9F9-B574-47CA-AB27BE21FCD7}"/>
                </a:ext>
              </a:extLst>
            </p:cNvPr>
            <p:cNvSpPr/>
            <p:nvPr/>
          </p:nvSpPr>
          <p:spPr>
            <a:xfrm>
              <a:off x="2805673" y="4261559"/>
              <a:ext cx="579863" cy="57986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Graphic 21">
              <a:extLst>
                <a:ext uri="{FF2B5EF4-FFF2-40B4-BE49-F238E27FC236}">
                  <a16:creationId xmlns:a16="http://schemas.microsoft.com/office/drawing/2014/main" id="{CE404ED4-2BAB-2768-C169-05FE54B894C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13398" y="4369284"/>
              <a:ext cx="364412" cy="364412"/>
            </a:xfrm>
            <a:prstGeom prst="rect">
              <a:avLst/>
            </a:prstGeom>
          </p:spPr>
        </p:pic>
      </p:grpSp>
      <p:grpSp>
        <p:nvGrpSpPr>
          <p:cNvPr id="23" name="Group 22">
            <a:extLst>
              <a:ext uri="{FF2B5EF4-FFF2-40B4-BE49-F238E27FC236}">
                <a16:creationId xmlns:a16="http://schemas.microsoft.com/office/drawing/2014/main" id="{9ACA0A8E-034A-DE52-D355-F59ED3457C2F}"/>
              </a:ext>
            </a:extLst>
          </p:cNvPr>
          <p:cNvGrpSpPr/>
          <p:nvPr/>
        </p:nvGrpSpPr>
        <p:grpSpPr>
          <a:xfrm>
            <a:off x="4619323" y="4653582"/>
            <a:ext cx="579863" cy="579863"/>
            <a:chOff x="2805673" y="4261559"/>
            <a:chExt cx="579863" cy="579863"/>
          </a:xfrm>
        </p:grpSpPr>
        <p:sp>
          <p:nvSpPr>
            <p:cNvPr id="24" name="Oval 23">
              <a:extLst>
                <a:ext uri="{FF2B5EF4-FFF2-40B4-BE49-F238E27FC236}">
                  <a16:creationId xmlns:a16="http://schemas.microsoft.com/office/drawing/2014/main" id="{F0607954-635D-91AF-C7FE-91027CBFDD91}"/>
                </a:ext>
              </a:extLst>
            </p:cNvPr>
            <p:cNvSpPr/>
            <p:nvPr/>
          </p:nvSpPr>
          <p:spPr>
            <a:xfrm>
              <a:off x="2805673" y="4261559"/>
              <a:ext cx="579863" cy="57986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a:extLst>
                <a:ext uri="{FF2B5EF4-FFF2-40B4-BE49-F238E27FC236}">
                  <a16:creationId xmlns:a16="http://schemas.microsoft.com/office/drawing/2014/main" id="{56B9F9AF-C4ED-F346-36DB-5886F44FBB0B}"/>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13398" y="4369284"/>
              <a:ext cx="364412" cy="364412"/>
            </a:xfrm>
            <a:prstGeom prst="rect">
              <a:avLst/>
            </a:prstGeom>
          </p:spPr>
        </p:pic>
      </p:grpSp>
      <p:grpSp>
        <p:nvGrpSpPr>
          <p:cNvPr id="26" name="Group 25">
            <a:extLst>
              <a:ext uri="{FF2B5EF4-FFF2-40B4-BE49-F238E27FC236}">
                <a16:creationId xmlns:a16="http://schemas.microsoft.com/office/drawing/2014/main" id="{00423497-B14E-A706-C786-A60D997BF3C5}"/>
              </a:ext>
            </a:extLst>
          </p:cNvPr>
          <p:cNvGrpSpPr/>
          <p:nvPr/>
        </p:nvGrpSpPr>
        <p:grpSpPr>
          <a:xfrm>
            <a:off x="4619323" y="7414711"/>
            <a:ext cx="579863" cy="579863"/>
            <a:chOff x="2805673" y="4261559"/>
            <a:chExt cx="579863" cy="579863"/>
          </a:xfrm>
        </p:grpSpPr>
        <p:sp>
          <p:nvSpPr>
            <p:cNvPr id="27" name="Oval 26">
              <a:extLst>
                <a:ext uri="{FF2B5EF4-FFF2-40B4-BE49-F238E27FC236}">
                  <a16:creationId xmlns:a16="http://schemas.microsoft.com/office/drawing/2014/main" id="{CB9A7AEC-0996-15F4-8129-2380641AB5C5}"/>
                </a:ext>
              </a:extLst>
            </p:cNvPr>
            <p:cNvSpPr/>
            <p:nvPr/>
          </p:nvSpPr>
          <p:spPr>
            <a:xfrm>
              <a:off x="2805673" y="4261559"/>
              <a:ext cx="579863" cy="57986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Graphic 27">
              <a:extLst>
                <a:ext uri="{FF2B5EF4-FFF2-40B4-BE49-F238E27FC236}">
                  <a16:creationId xmlns:a16="http://schemas.microsoft.com/office/drawing/2014/main" id="{49D380DA-1141-1343-44C2-7DC62BB5EF5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13398" y="4369284"/>
              <a:ext cx="364412" cy="364412"/>
            </a:xfrm>
            <a:prstGeom prst="rect">
              <a:avLst/>
            </a:prstGeom>
          </p:spPr>
        </p:pic>
      </p:grpSp>
      <p:sp>
        <p:nvSpPr>
          <p:cNvPr id="2" name="Title 1">
            <a:extLst>
              <a:ext uri="{FF2B5EF4-FFF2-40B4-BE49-F238E27FC236}">
                <a16:creationId xmlns:a16="http://schemas.microsoft.com/office/drawing/2014/main" id="{8A1A040C-F8B3-EAFC-9075-802352D56321}"/>
              </a:ext>
            </a:extLst>
          </p:cNvPr>
          <p:cNvSpPr>
            <a:spLocks noGrp="1"/>
          </p:cNvSpPr>
          <p:nvPr>
            <p:ph type="title"/>
          </p:nvPr>
        </p:nvSpPr>
        <p:spPr/>
        <p:txBody>
          <a:bodyPr/>
          <a:lstStyle/>
          <a:p>
            <a:r>
              <a:rPr lang="fr" b="1"/>
              <a:t>L'atelier final est une excellente opportunité pour</a:t>
            </a:r>
          </a:p>
        </p:txBody>
      </p:sp>
    </p:spTree>
    <p:extLst>
      <p:ext uri="{BB962C8B-B14F-4D97-AF65-F5344CB8AC3E}">
        <p14:creationId xmlns:p14="http://schemas.microsoft.com/office/powerpoint/2010/main" val="20293381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3F665-BBC3-EFDF-68BC-16348D7D38FF}"/>
            </a:ext>
          </a:extLst>
        </p:cNvPr>
        <p:cNvGrpSpPr/>
        <p:nvPr/>
      </p:nvGrpSpPr>
      <p:grpSpPr>
        <a:xfrm>
          <a:off x="0" y="0"/>
          <a:ext cx="0" cy="0"/>
          <a:chOff x="0" y="0"/>
          <a:chExt cx="0" cy="0"/>
        </a:xfrm>
      </p:grpSpPr>
      <p:sp>
        <p:nvSpPr>
          <p:cNvPr id="8" name="Freeform 9">
            <a:extLst>
              <a:ext uri="{FF2B5EF4-FFF2-40B4-BE49-F238E27FC236}">
                <a16:creationId xmlns:a16="http://schemas.microsoft.com/office/drawing/2014/main" id="{1B72CDAD-05F5-4FF5-838C-2971C54F9E4C}"/>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endParaRPr lang="en-US">
              <a:solidFill>
                <a:srgbClr val="322929"/>
              </a:solidFill>
              <a:latin typeface="Aptos" panose="02110004020202020204"/>
            </a:endParaRPr>
          </a:p>
        </p:txBody>
      </p:sp>
      <p:sp>
        <p:nvSpPr>
          <p:cNvPr id="25" name="TextBox 25">
            <a:extLst>
              <a:ext uri="{FF2B5EF4-FFF2-40B4-BE49-F238E27FC236}">
                <a16:creationId xmlns:a16="http://schemas.microsoft.com/office/drawing/2014/main" id="{6A2DE3D8-D10C-4116-50D3-C6D973693989}"/>
              </a:ext>
            </a:extLst>
          </p:cNvPr>
          <p:cNvSpPr txBox="1"/>
          <p:nvPr/>
        </p:nvSpPr>
        <p:spPr>
          <a:xfrm>
            <a:off x="14945830" y="1088531"/>
            <a:ext cx="2074148" cy="2253641"/>
          </a:xfrm>
          <a:prstGeom prst="rect">
            <a:avLst/>
          </a:prstGeom>
        </p:spPr>
        <p:txBody>
          <a:bodyPr lIns="50801" tIns="50801" rIns="50801" bIns="50801" rtlCol="0" anchor="ctr"/>
          <a:lstStyle/>
          <a:p>
            <a:pPr algn="ctr" defTabSz="914445">
              <a:lnSpc>
                <a:spcPts val="3499"/>
              </a:lnSpc>
            </a:pPr>
            <a:endParaRPr>
              <a:solidFill>
                <a:srgbClr val="322929"/>
              </a:solidFill>
              <a:latin typeface="Aptos" panose="02110004020202020204"/>
            </a:endParaRPr>
          </a:p>
        </p:txBody>
      </p:sp>
      <p:sp>
        <p:nvSpPr>
          <p:cNvPr id="10" name="Freeform 3">
            <a:extLst>
              <a:ext uri="{FF2B5EF4-FFF2-40B4-BE49-F238E27FC236}">
                <a16:creationId xmlns:a16="http://schemas.microsoft.com/office/drawing/2014/main" id="{CB210E33-B894-B1B2-2791-CB3389F2D36A}"/>
              </a:ext>
            </a:extLst>
          </p:cNvPr>
          <p:cNvSpPr/>
          <p:nvPr/>
        </p:nvSpPr>
        <p:spPr>
          <a:xfrm>
            <a:off x="15471646" y="220421"/>
            <a:ext cx="2069429" cy="1347537"/>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endParaRPr lang="en-CA">
              <a:solidFill>
                <a:prstClr val="black"/>
              </a:solidFill>
              <a:latin typeface="Calibri" panose="020F0502020204030204" pitchFamily="34" charset="0"/>
              <a:cs typeface="Calibri" panose="020F0502020204030204" pitchFamily="34" charset="0"/>
            </a:endParaRPr>
          </a:p>
        </p:txBody>
      </p:sp>
      <p:sp>
        <p:nvSpPr>
          <p:cNvPr id="11" name="TextBox 27">
            <a:extLst>
              <a:ext uri="{FF2B5EF4-FFF2-40B4-BE49-F238E27FC236}">
                <a16:creationId xmlns:a16="http://schemas.microsoft.com/office/drawing/2014/main" id="{E47BB207-CC99-D765-7BA1-801640345C1C}"/>
              </a:ext>
            </a:extLst>
          </p:cNvPr>
          <p:cNvSpPr txBox="1"/>
          <p:nvPr/>
        </p:nvSpPr>
        <p:spPr>
          <a:xfrm>
            <a:off x="-206773" y="2648066"/>
            <a:ext cx="18287996" cy="6232475"/>
          </a:xfrm>
          <a:prstGeom prst="rect">
            <a:avLst/>
          </a:prstGeom>
        </p:spPr>
        <p:txBody>
          <a:bodyPr wrap="square" lIns="0" tIns="0" rIns="0" bIns="0" rtlCol="0" anchor="t">
            <a:spAutoFit/>
          </a:bodyPr>
          <a:lstStyle/>
          <a:p>
            <a:pPr algn="ctr" defTabSz="914445">
              <a:spcBef>
                <a:spcPct val="0"/>
              </a:spcBef>
            </a:pPr>
            <a:r>
              <a:rPr lang="fr" sz="8100" b="1">
                <a:solidFill>
                  <a:srgbClr val="134E1A"/>
                </a:solidFill>
                <a:latin typeface="Aptos Display" panose="02110004020202020204"/>
                <a:sym typeface="Akzidenz-Grotesk Heavy"/>
              </a:rPr>
              <a:t>Merci!</a:t>
            </a:r>
          </a:p>
          <a:p>
            <a:pPr algn="ctr" defTabSz="914445">
              <a:spcBef>
                <a:spcPct val="0"/>
              </a:spcBef>
            </a:pPr>
            <a:r>
              <a:rPr lang="fr" sz="8100" b="1">
                <a:solidFill>
                  <a:srgbClr val="134E1A"/>
                </a:solidFill>
                <a:latin typeface="Aptos Display" panose="02110004020202020204"/>
                <a:sym typeface="Akzidenz-Grotesk Heavy"/>
              </a:rPr>
              <a:t>Merci !</a:t>
            </a:r>
          </a:p>
          <a:p>
            <a:pPr algn="ctr" defTabSz="914445">
              <a:spcBef>
                <a:spcPct val="0"/>
              </a:spcBef>
            </a:pPr>
            <a:r>
              <a:rPr lang="fr" sz="8100" b="1">
                <a:solidFill>
                  <a:srgbClr val="134E1A"/>
                </a:solidFill>
                <a:latin typeface="Aptos Display" panose="02110004020202020204"/>
                <a:sym typeface="Akzidenz-Grotesk Heavy"/>
              </a:rPr>
              <a:t>Merci !</a:t>
            </a:r>
          </a:p>
          <a:p>
            <a:pPr algn="ctr" defTabSz="914445">
              <a:spcBef>
                <a:spcPct val="0"/>
              </a:spcBef>
            </a:pPr>
            <a:r>
              <a:rPr lang="fr" sz="8100" b="1">
                <a:solidFill>
                  <a:srgbClr val="134E1A"/>
                </a:solidFill>
                <a:latin typeface="Aptos Display" panose="02110004020202020204"/>
                <a:sym typeface="Akzidenz-Grotesk Heavy"/>
              </a:rPr>
              <a:t>Спасибо !</a:t>
            </a:r>
            <a:r>
              <a:rPr lang="fr" sz="8100" b="1">
                <a:solidFill>
                  <a:srgbClr val="134E1A"/>
                </a:solidFill>
                <a:latin typeface="Aptos Display" panose="02110004020202020204"/>
                <a:cs typeface="Cordia New" panose="020B0304020202020204" pitchFamily="34" charset="-34"/>
                <a:sym typeface="Akzidenz-Grotesk Heavy"/>
              </a:rPr>
              <a:t> </a:t>
            </a:r>
            <a:endParaRPr lang="en-US" sz="8100" b="1">
              <a:solidFill>
                <a:srgbClr val="134E1A"/>
              </a:solidFill>
              <a:latin typeface="Aptos Display" panose="02110004020202020204"/>
              <a:sym typeface="Akzidenz-Grotesk Heavy"/>
            </a:endParaRPr>
          </a:p>
          <a:p>
            <a:pPr algn="ctr" defTabSz="914445">
              <a:spcBef>
                <a:spcPct val="0"/>
              </a:spcBef>
            </a:pPr>
            <a:r>
              <a:rPr lang="fr" sz="8100" b="1">
                <a:solidFill>
                  <a:srgbClr val="134E1A"/>
                </a:solidFill>
                <a:latin typeface="Aptos Display" panose="02110004020202020204"/>
                <a:cs typeface="Cordia New" panose="020B0304020202020204" pitchFamily="34" charset="-34"/>
                <a:sym typeface="Akzidenz-Grotesk Heavy"/>
              </a:rPr>
              <a:t>ขอบคุณ </a:t>
            </a:r>
            <a:r>
              <a:rPr lang="fr" sz="8100" b="1">
                <a:solidFill>
                  <a:srgbClr val="134E1A"/>
                </a:solidFill>
                <a:latin typeface="Aptos Display" panose="02110004020202020204"/>
                <a:sym typeface="Akzidenz-Grotesk Heavy"/>
              </a:rPr>
              <a:t>!</a:t>
            </a:r>
          </a:p>
        </p:txBody>
      </p:sp>
      <p:grpSp>
        <p:nvGrpSpPr>
          <p:cNvPr id="2" name="Group 1">
            <a:extLst>
              <a:ext uri="{FF2B5EF4-FFF2-40B4-BE49-F238E27FC236}">
                <a16:creationId xmlns:a16="http://schemas.microsoft.com/office/drawing/2014/main" id="{78C3E00C-A6BD-4F00-A972-8E12C6733CFF}"/>
              </a:ext>
            </a:extLst>
          </p:cNvPr>
          <p:cNvGrpSpPr/>
          <p:nvPr/>
        </p:nvGrpSpPr>
        <p:grpSpPr>
          <a:xfrm>
            <a:off x="468293" y="673395"/>
            <a:ext cx="2887608" cy="8203611"/>
            <a:chOff x="7992" y="2315339"/>
            <a:chExt cx="2443869" cy="6942961"/>
          </a:xfrm>
        </p:grpSpPr>
        <p:pic>
          <p:nvPicPr>
            <p:cNvPr id="15" name="Picture 14" descr="A person sweeping the ground&#10;&#10;AI-generated content may be incorrect.">
              <a:extLst>
                <a:ext uri="{FF2B5EF4-FFF2-40B4-BE49-F238E27FC236}">
                  <a16:creationId xmlns:a16="http://schemas.microsoft.com/office/drawing/2014/main" id="{C1199D3B-0B92-EFFD-835D-119C0EDDD17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058" y="7639392"/>
              <a:ext cx="2431736" cy="1618908"/>
            </a:xfrm>
            <a:prstGeom prst="rect">
              <a:avLst/>
            </a:prstGeom>
          </p:spPr>
        </p:pic>
        <p:pic>
          <p:nvPicPr>
            <p:cNvPr id="23" name="Picture 22" descr="A orangutan in the jungle&#10;&#10;AI-generated content may be incorrect.">
              <a:extLst>
                <a:ext uri="{FF2B5EF4-FFF2-40B4-BE49-F238E27FC236}">
                  <a16:creationId xmlns:a16="http://schemas.microsoft.com/office/drawing/2014/main" id="{6AD29B8C-AFCA-E40C-AB0E-94E5CFA2D61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992" y="2315339"/>
              <a:ext cx="2443869" cy="1618908"/>
            </a:xfrm>
            <a:prstGeom prst="rect">
              <a:avLst/>
            </a:prstGeom>
          </p:spPr>
        </p:pic>
        <p:pic>
          <p:nvPicPr>
            <p:cNvPr id="31" name="Picture 30" descr="Bribris Rio.tif">
              <a:extLst>
                <a:ext uri="{FF2B5EF4-FFF2-40B4-BE49-F238E27FC236}">
                  <a16:creationId xmlns:a16="http://schemas.microsoft.com/office/drawing/2014/main" id="{76D9CD27-D59A-18F5-B63D-1F53511E97F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9491" y="4101828"/>
              <a:ext cx="2420870" cy="1590726"/>
            </a:xfrm>
            <a:prstGeom prst="rect">
              <a:avLst/>
            </a:prstGeom>
          </p:spPr>
        </p:pic>
        <p:pic>
          <p:nvPicPr>
            <p:cNvPr id="36" name="Picture 35" descr="A crab on a shell&#10;&#10;AI-generated content may be incorrect.">
              <a:extLst>
                <a:ext uri="{FF2B5EF4-FFF2-40B4-BE49-F238E27FC236}">
                  <a16:creationId xmlns:a16="http://schemas.microsoft.com/office/drawing/2014/main" id="{6FFCD6A5-9FAB-2D0A-344A-570768F0AD0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9491" y="5860135"/>
              <a:ext cx="2420870" cy="1611675"/>
            </a:xfrm>
            <a:prstGeom prst="rect">
              <a:avLst/>
            </a:prstGeom>
          </p:spPr>
        </p:pic>
      </p:grpSp>
      <p:grpSp>
        <p:nvGrpSpPr>
          <p:cNvPr id="3" name="Group 2">
            <a:extLst>
              <a:ext uri="{FF2B5EF4-FFF2-40B4-BE49-F238E27FC236}">
                <a16:creationId xmlns:a16="http://schemas.microsoft.com/office/drawing/2014/main" id="{3D4091D3-3CFF-BF93-B589-76EAAEC47820}"/>
              </a:ext>
            </a:extLst>
          </p:cNvPr>
          <p:cNvGrpSpPr/>
          <p:nvPr/>
        </p:nvGrpSpPr>
        <p:grpSpPr>
          <a:xfrm>
            <a:off x="12136315" y="893425"/>
            <a:ext cx="2815243" cy="8042177"/>
            <a:chOff x="15916377" y="2485533"/>
            <a:chExt cx="2370512" cy="6771734"/>
          </a:xfrm>
        </p:grpSpPr>
        <p:pic>
          <p:nvPicPr>
            <p:cNvPr id="13" name="Picture 12" descr="A group of women in yellow shirts&#10;&#10;AI-generated content may be incorrect.">
              <a:extLst>
                <a:ext uri="{FF2B5EF4-FFF2-40B4-BE49-F238E27FC236}">
                  <a16:creationId xmlns:a16="http://schemas.microsoft.com/office/drawing/2014/main" id="{CBFF1332-A16C-796F-CB98-F4AC8EAB155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5922044" y="4223250"/>
              <a:ext cx="2359179" cy="1574421"/>
            </a:xfrm>
            <a:prstGeom prst="rect">
              <a:avLst/>
            </a:prstGeom>
          </p:spPr>
        </p:pic>
        <p:pic>
          <p:nvPicPr>
            <p:cNvPr id="17" name="Picture 16" descr="A person feeding sheep in a pen&#10;&#10;AI-generated content may be incorrect.">
              <a:extLst>
                <a:ext uri="{FF2B5EF4-FFF2-40B4-BE49-F238E27FC236}">
                  <a16:creationId xmlns:a16="http://schemas.microsoft.com/office/drawing/2014/main" id="{1CCE4F5C-7039-36F6-7DBF-8380C254A75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916377" y="7679117"/>
              <a:ext cx="2370512" cy="1578150"/>
            </a:xfrm>
            <a:prstGeom prst="rect">
              <a:avLst/>
            </a:prstGeom>
          </p:spPr>
        </p:pic>
        <p:pic>
          <p:nvPicPr>
            <p:cNvPr id="34" name="Picture 33" descr="A person preparing fish on the beach&#10;&#10;AI-generated content may be incorrect.">
              <a:extLst>
                <a:ext uri="{FF2B5EF4-FFF2-40B4-BE49-F238E27FC236}">
                  <a16:creationId xmlns:a16="http://schemas.microsoft.com/office/drawing/2014/main" id="{39C574A1-BED1-9756-926F-1B41715A0EF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5916377" y="2485533"/>
              <a:ext cx="2370512" cy="1578152"/>
            </a:xfrm>
            <a:prstGeom prst="rect">
              <a:avLst/>
            </a:prstGeom>
          </p:spPr>
        </p:pic>
        <p:pic>
          <p:nvPicPr>
            <p:cNvPr id="39" name="Picture 38" descr="A swampy area with trees and water&#10;&#10;AI-generated content may be incorrect.">
              <a:extLst>
                <a:ext uri="{FF2B5EF4-FFF2-40B4-BE49-F238E27FC236}">
                  <a16:creationId xmlns:a16="http://schemas.microsoft.com/office/drawing/2014/main" id="{F07BCCA8-BA56-9769-D97A-C86741B081E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5928271" y="5957236"/>
              <a:ext cx="2346725" cy="1562315"/>
            </a:xfrm>
            <a:prstGeom prst="rect">
              <a:avLst/>
            </a:prstGeom>
          </p:spPr>
        </p:pic>
      </p:grpSp>
    </p:spTree>
    <p:extLst>
      <p:ext uri="{BB962C8B-B14F-4D97-AF65-F5344CB8AC3E}">
        <p14:creationId xmlns:p14="http://schemas.microsoft.com/office/powerpoint/2010/main" val="1674321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7BF0A-DA00-B494-454C-ED5B15150683}"/>
              </a:ext>
            </a:extLst>
          </p:cNvPr>
          <p:cNvSpPr>
            <a:spLocks noGrp="1"/>
          </p:cNvSpPr>
          <p:nvPr>
            <p:ph type="title"/>
          </p:nvPr>
        </p:nvSpPr>
        <p:spPr/>
        <p:txBody>
          <a:bodyPr/>
          <a:lstStyle/>
          <a:p>
            <a:r>
              <a:rPr lang="fr" dirty="0"/>
              <a:t>Termes clés</a:t>
            </a:r>
          </a:p>
        </p:txBody>
      </p:sp>
      <p:sp>
        <p:nvSpPr>
          <p:cNvPr id="3" name="Content Placeholder 2">
            <a:extLst>
              <a:ext uri="{FF2B5EF4-FFF2-40B4-BE49-F238E27FC236}">
                <a16:creationId xmlns:a16="http://schemas.microsoft.com/office/drawing/2014/main" id="{DE56FCB2-4662-CD42-F18B-CD840419DE28}"/>
              </a:ext>
            </a:extLst>
          </p:cNvPr>
          <p:cNvSpPr>
            <a:spLocks noGrp="1"/>
          </p:cNvSpPr>
          <p:nvPr>
            <p:ph sz="half" idx="1"/>
          </p:nvPr>
        </p:nvSpPr>
        <p:spPr>
          <a:xfrm>
            <a:off x="1819318" y="3528851"/>
            <a:ext cx="4883220" cy="4152108"/>
          </a:xfrm>
          <a:solidFill>
            <a:schemeClr val="accent2">
              <a:lumMod val="40000"/>
              <a:lumOff val="60000"/>
            </a:schemeClr>
          </a:solidFill>
        </p:spPr>
        <p:txBody>
          <a:bodyPr lIns="108000" tIns="108000" rIns="108000" bIns="108000">
            <a:normAutofit fontScale="92500"/>
          </a:bodyPr>
          <a:lstStyle/>
          <a:p>
            <a:pPr marL="0" indent="0">
              <a:buNone/>
            </a:pPr>
            <a:r>
              <a:rPr lang="fr" b="1" dirty="0">
                <a:solidFill>
                  <a:schemeClr val="accent3">
                    <a:lumMod val="75000"/>
                  </a:schemeClr>
                </a:solidFill>
              </a:rPr>
              <a:t>La gestion des connaissances </a:t>
            </a:r>
            <a:r>
              <a:rPr lang="fr" dirty="0"/>
              <a:t>concerne la manière dont le projet organise ce qu'il a appris :</a:t>
            </a:r>
          </a:p>
          <a:p>
            <a:pPr lvl="1"/>
            <a:r>
              <a:rPr lang="fr" dirty="0"/>
              <a:t>données</a:t>
            </a:r>
          </a:p>
          <a:p>
            <a:pPr lvl="1"/>
            <a:r>
              <a:rPr lang="fr" dirty="0"/>
              <a:t>analyses</a:t>
            </a:r>
          </a:p>
          <a:p>
            <a:pPr lvl="1"/>
            <a:r>
              <a:rPr lang="fr" dirty="0"/>
              <a:t>résultats</a:t>
            </a:r>
          </a:p>
          <a:p>
            <a:pPr lvl="1"/>
            <a:r>
              <a:rPr lang="fr" dirty="0"/>
              <a:t>exemples de cas</a:t>
            </a:r>
          </a:p>
          <a:p>
            <a:pPr lvl="1"/>
            <a:r>
              <a:rPr lang="fr" dirty="0"/>
              <a:t>méthodes</a:t>
            </a:r>
          </a:p>
          <a:p>
            <a:pPr lvl="1"/>
            <a:r>
              <a:rPr lang="fr" dirty="0"/>
              <a:t>outils</a:t>
            </a:r>
          </a:p>
          <a:p>
            <a:endParaRPr lang="en-US" dirty="0"/>
          </a:p>
        </p:txBody>
      </p:sp>
      <p:sp>
        <p:nvSpPr>
          <p:cNvPr id="5" name="Content Placeholder 4">
            <a:extLst>
              <a:ext uri="{FF2B5EF4-FFF2-40B4-BE49-F238E27FC236}">
                <a16:creationId xmlns:a16="http://schemas.microsoft.com/office/drawing/2014/main" id="{DDD60D6E-3D06-C714-376A-5A64F8F05136}"/>
              </a:ext>
            </a:extLst>
          </p:cNvPr>
          <p:cNvSpPr>
            <a:spLocks noGrp="1"/>
          </p:cNvSpPr>
          <p:nvPr>
            <p:ph sz="half" idx="2"/>
          </p:nvPr>
        </p:nvSpPr>
        <p:spPr>
          <a:xfrm>
            <a:off x="7018570" y="3528851"/>
            <a:ext cx="4883220" cy="3630302"/>
          </a:xfrm>
          <a:solidFill>
            <a:schemeClr val="accent2">
              <a:lumMod val="40000"/>
              <a:lumOff val="60000"/>
            </a:schemeClr>
          </a:solidFill>
        </p:spPr>
        <p:txBody>
          <a:bodyPr lIns="108000" tIns="108000" rIns="108000" bIns="108000">
            <a:normAutofit fontScale="92500"/>
          </a:bodyPr>
          <a:lstStyle/>
          <a:p>
            <a:r>
              <a:rPr lang="fr" b="1" dirty="0">
                <a:solidFill>
                  <a:schemeClr val="accent3">
                    <a:lumMod val="75000"/>
                  </a:schemeClr>
                </a:solidFill>
              </a:rPr>
              <a:t>La mobilisation des connaissances </a:t>
            </a:r>
            <a:r>
              <a:rPr lang="fr" dirty="0"/>
              <a:t>concerne ce qui se passe ensuite :</a:t>
            </a:r>
          </a:p>
          <a:p>
            <a:pPr lvl="1"/>
            <a:r>
              <a:rPr lang="fr" dirty="0"/>
              <a:t>comment ces connaissances sont traduites et communiquées</a:t>
            </a:r>
          </a:p>
          <a:p>
            <a:pPr lvl="1"/>
            <a:r>
              <a:rPr lang="fr" dirty="0"/>
              <a:t>comment il est partagé avec les personnes qui peuvent l'utiliser</a:t>
            </a:r>
          </a:p>
          <a:p>
            <a:pPr lvl="1"/>
            <a:r>
              <a:rPr lang="fr" dirty="0"/>
              <a:t>et comment elle favorise l'adoption, l'apprentissage et la prise de décision.</a:t>
            </a:r>
          </a:p>
          <a:p>
            <a:endParaRPr lang="en-US" dirty="0"/>
          </a:p>
        </p:txBody>
      </p:sp>
      <p:sp>
        <p:nvSpPr>
          <p:cNvPr id="8" name="Freeform 3">
            <a:extLst>
              <a:ext uri="{FF2B5EF4-FFF2-40B4-BE49-F238E27FC236}">
                <a16:creationId xmlns:a16="http://schemas.microsoft.com/office/drawing/2014/main" id="{582A9FAB-251B-A1E5-F5CE-F0687FE7F55E}"/>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11" name="Content Placeholder 4">
            <a:extLst>
              <a:ext uri="{FF2B5EF4-FFF2-40B4-BE49-F238E27FC236}">
                <a16:creationId xmlns:a16="http://schemas.microsoft.com/office/drawing/2014/main" id="{671382B3-3A0B-FB22-C1DD-A1027911D2BD}"/>
              </a:ext>
            </a:extLst>
          </p:cNvPr>
          <p:cNvSpPr txBox="1">
            <a:spLocks/>
          </p:cNvSpPr>
          <p:nvPr/>
        </p:nvSpPr>
        <p:spPr>
          <a:xfrm>
            <a:off x="12217822" y="3528851"/>
            <a:ext cx="4883220" cy="3050672"/>
          </a:xfrm>
          <a:prstGeom prst="rect">
            <a:avLst/>
          </a:prstGeom>
          <a:solidFill>
            <a:schemeClr val="accent2">
              <a:lumMod val="40000"/>
              <a:lumOff val="60000"/>
            </a:schemeClr>
          </a:solidFill>
        </p:spPr>
        <p:txBody>
          <a:bodyPr vert="horz" lIns="108000" tIns="108000" rIns="108000" bIns="108000" rtlCol="0">
            <a:normAutofit/>
          </a:bodyPr>
          <a:lst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a:lstStyle>
          <a:p>
            <a:r>
              <a:rPr lang="fr" dirty="0"/>
              <a:t>Un </a:t>
            </a:r>
            <a:r>
              <a:rPr lang="fr" b="1" dirty="0">
                <a:solidFill>
                  <a:schemeClr val="accent1">
                    <a:lumMod val="60000"/>
                    <a:lumOff val="40000"/>
                  </a:schemeClr>
                </a:solidFill>
              </a:rPr>
              <a:t>produit de connaissance </a:t>
            </a:r>
            <a:r>
              <a:rPr lang="fr" dirty="0"/>
              <a:t>est une forme que prend la connaissance lorsqu'elle est préparée pour être utilisée par un public spécifique.</a:t>
            </a:r>
          </a:p>
          <a:p>
            <a:r>
              <a:rPr lang="fr" b="1" i="1" dirty="0"/>
              <a:t>Il ne s'agit pas simplement d'un document. Il s'agit d'un résultat intentionnel.</a:t>
            </a:r>
            <a:endParaRPr lang="en-US" b="1" i="1" dirty="0"/>
          </a:p>
        </p:txBody>
      </p:sp>
      <p:pic>
        <p:nvPicPr>
          <p:cNvPr id="6" name="Picture 5" descr="A close-up of a network of icons&#10;&#10;AI-generated content may be incorrect.">
            <a:extLst>
              <a:ext uri="{FF2B5EF4-FFF2-40B4-BE49-F238E27FC236}">
                <a16:creationId xmlns:a16="http://schemas.microsoft.com/office/drawing/2014/main" id="{3F77B2AF-E6A8-16FD-2E8D-84A5209D3A37}"/>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8391240" y="0"/>
            <a:ext cx="9896760" cy="2606042"/>
          </a:xfrm>
          <a:prstGeom prst="rect">
            <a:avLst/>
          </a:prstGeom>
        </p:spPr>
      </p:pic>
    </p:spTree>
    <p:extLst>
      <p:ext uri="{BB962C8B-B14F-4D97-AF65-F5344CB8AC3E}">
        <p14:creationId xmlns:p14="http://schemas.microsoft.com/office/powerpoint/2010/main" val="564389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A8911-4933-7ED0-E885-471D9862DC87}"/>
            </a:ext>
          </a:extLst>
        </p:cNvPr>
        <p:cNvGrpSpPr/>
        <p:nvPr/>
      </p:nvGrpSpPr>
      <p:grpSpPr>
        <a:xfrm>
          <a:off x="0" y="0"/>
          <a:ext cx="0" cy="0"/>
          <a:chOff x="0" y="0"/>
          <a:chExt cx="0" cy="0"/>
        </a:xfrm>
      </p:grpSpPr>
      <p:sp>
        <p:nvSpPr>
          <p:cNvPr id="12" name="Google Shape;89;g328e14af98b_2_2">
            <a:extLst>
              <a:ext uri="{FF2B5EF4-FFF2-40B4-BE49-F238E27FC236}">
                <a16:creationId xmlns:a16="http://schemas.microsoft.com/office/drawing/2014/main" id="{E6B3ABDA-4421-089E-9046-1502FC2FE8DE}"/>
              </a:ext>
            </a:extLst>
          </p:cNvPr>
          <p:cNvSpPr txBox="1"/>
          <p:nvPr/>
        </p:nvSpPr>
        <p:spPr>
          <a:xfrm>
            <a:off x="746956" y="568468"/>
            <a:ext cx="15960590" cy="769403"/>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dirty="0">
                <a:latin typeface="+mj-lt"/>
                <a:cs typeface="Calibri" panose="020F0502020204030204" pitchFamily="34" charset="0"/>
              </a:rPr>
              <a:t>De la communication à l'influence sur la décision</a:t>
            </a:r>
          </a:p>
        </p:txBody>
      </p:sp>
      <p:cxnSp>
        <p:nvCxnSpPr>
          <p:cNvPr id="13" name="Straight Connector 12">
            <a:extLst>
              <a:ext uri="{FF2B5EF4-FFF2-40B4-BE49-F238E27FC236}">
                <a16:creationId xmlns:a16="http://schemas.microsoft.com/office/drawing/2014/main" id="{66D91AA4-423B-5D5E-7827-3295CB2AB43E}"/>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Freeform 3">
            <a:extLst>
              <a:ext uri="{FF2B5EF4-FFF2-40B4-BE49-F238E27FC236}">
                <a16:creationId xmlns:a16="http://schemas.microsoft.com/office/drawing/2014/main" id="{2EF9AF8D-399D-1A58-5AD8-F9E51EE081F7}"/>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3" name="Marcador de Posição de Conteúdo 5">
            <a:extLst>
              <a:ext uri="{FF2B5EF4-FFF2-40B4-BE49-F238E27FC236}">
                <a16:creationId xmlns:a16="http://schemas.microsoft.com/office/drawing/2014/main" id="{8E2CEC00-A780-05C4-46F1-F5EAFEEDB69B}"/>
              </a:ext>
            </a:extLst>
          </p:cNvPr>
          <p:cNvSpPr txBox="1">
            <a:spLocks/>
          </p:cNvSpPr>
          <p:nvPr/>
        </p:nvSpPr>
        <p:spPr>
          <a:xfrm>
            <a:off x="842838" y="1364050"/>
            <a:ext cx="10980568" cy="7717366"/>
          </a:xfrm>
          <a:prstGeom prst="rect">
            <a:avLst/>
          </a:prstGeom>
        </p:spPr>
        <p:txBody>
          <a:bodyPr vert="horz" lIns="137160" tIns="68580" rIns="137160" bIns="68580" rtlCol="0">
            <a:normAutofit/>
          </a:bodyPr>
          <a:lst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a:lstStyle>
          <a:p>
            <a:pPr marL="0" indent="0">
              <a:buNone/>
            </a:pPr>
            <a:endParaRPr lang="en-ZA" sz="4800"/>
          </a:p>
          <a:p>
            <a:pPr marL="0" indent="0">
              <a:buNone/>
            </a:pPr>
            <a:r>
              <a:rPr lang="fr" sz="4800" b="1"/>
              <a:t>de la connaissance </a:t>
            </a:r>
            <a:r>
              <a:rPr lang="fr" sz="4800" b="1" dirty="0"/>
              <a:t>ne sont pas de simples « résultats de communication ».</a:t>
            </a:r>
          </a:p>
          <a:p>
            <a:pPr marL="0" indent="0">
              <a:buNone/>
            </a:pPr>
            <a:br>
              <a:rPr lang="en-ZA" sz="4800" dirty="0"/>
            </a:br>
            <a:r>
              <a:rPr lang="fr" sz="3900" dirty="0"/>
              <a:t>Ils font partie des éléments par lesquels le projet contribue à :</a:t>
            </a:r>
          </a:p>
          <a:p>
            <a:pPr lvl="1"/>
            <a:r>
              <a:rPr lang="fr" sz="3900" dirty="0"/>
              <a:t>influence politique</a:t>
            </a:r>
          </a:p>
          <a:p>
            <a:pPr lvl="1"/>
            <a:r>
              <a:rPr lang="fr" sz="3900" dirty="0"/>
              <a:t>soutien à la mise en œuvre</a:t>
            </a:r>
          </a:p>
          <a:p>
            <a:pPr lvl="1"/>
            <a:r>
              <a:rPr lang="fr" sz="3900" dirty="0"/>
              <a:t>apprentissage entre pairs</a:t>
            </a:r>
          </a:p>
          <a:p>
            <a:pPr lvl="1"/>
            <a:r>
              <a:rPr lang="fr" sz="3900" dirty="0"/>
              <a:t>reportage</a:t>
            </a:r>
          </a:p>
          <a:p>
            <a:pPr lvl="1"/>
            <a:r>
              <a:rPr lang="fr" sz="3900"/>
              <a:t>mondiale </a:t>
            </a:r>
            <a:r>
              <a:rPr lang="fr" sz="3900" dirty="0"/>
              <a:t>pour une action en biodiversité sensible au genre</a:t>
            </a:r>
          </a:p>
          <a:p>
            <a:pPr>
              <a:lnSpc>
                <a:spcPct val="120000"/>
              </a:lnSpc>
            </a:pPr>
            <a:endParaRPr lang="es-ES_tradnl" sz="4600" dirty="0"/>
          </a:p>
        </p:txBody>
      </p:sp>
      <p:pic>
        <p:nvPicPr>
          <p:cNvPr id="6" name="Picture 5" descr="A group of people sitting in a circle&#10;&#10;Description automatically generated">
            <a:extLst>
              <a:ext uri="{FF2B5EF4-FFF2-40B4-BE49-F238E27FC236}">
                <a16:creationId xmlns:a16="http://schemas.microsoft.com/office/drawing/2014/main" id="{9D913ECF-58A8-D6EA-D3B2-A6BE6FE6AB5F}"/>
              </a:ext>
            </a:extLst>
          </p:cNvPr>
          <p:cNvPicPr>
            <a:picLocks noChangeAspect="1"/>
          </p:cNvPicPr>
          <p:nvPr/>
        </p:nvPicPr>
        <p:blipFill rotWithShape="1">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12299622" y="2731069"/>
            <a:ext cx="5420105" cy="5633873"/>
          </a:xfrm>
          <a:prstGeom prst="rect">
            <a:avLst/>
          </a:prstGeom>
        </p:spPr>
      </p:pic>
      <p:sp>
        <p:nvSpPr>
          <p:cNvPr id="8" name="TextBox 7">
            <a:extLst>
              <a:ext uri="{FF2B5EF4-FFF2-40B4-BE49-F238E27FC236}">
                <a16:creationId xmlns:a16="http://schemas.microsoft.com/office/drawing/2014/main" id="{03DDD243-63AE-B5BF-741A-36630FDDBFC5}"/>
              </a:ext>
            </a:extLst>
          </p:cNvPr>
          <p:cNvSpPr txBox="1"/>
          <p:nvPr/>
        </p:nvSpPr>
        <p:spPr>
          <a:xfrm>
            <a:off x="12606856" y="7914595"/>
            <a:ext cx="3565400" cy="253916"/>
          </a:xfrm>
          <a:prstGeom prst="rect">
            <a:avLst/>
          </a:prstGeom>
          <a:solidFill>
            <a:srgbClr val="000000"/>
          </a:solidFill>
        </p:spPr>
        <p:txBody>
          <a:bodyPr wrap="none" rtlCol="0">
            <a:spAutoFit/>
          </a:bodyPr>
          <a:lstStyle/>
          <a:p>
            <a:pPr algn="r" defTabSz="1371600">
              <a:spcAft>
                <a:spcPts val="900"/>
              </a:spcAft>
            </a:pPr>
            <a:r>
              <a:rPr lang="fr" sz="1050">
                <a:solidFill>
                  <a:srgbClr val="FFFFFF"/>
                </a:solidFill>
                <a:latin typeface="Calibri" panose="020F0502020204030204"/>
                <a:hlinkClick r:id="rId4" tooltip="https://ecovillage.org/our-work/education/hoi-china/">
                  <a:extLst>
                    <a:ext uri="{A12FA001-AC4F-418D-AE19-62706E023703}">
                      <ahyp:hlinkClr xmlns:ahyp="http://schemas.microsoft.com/office/drawing/2018/hyperlinkcolor" val="tx"/>
                    </a:ext>
                  </a:extLst>
                </a:hlinkClick>
              </a:rPr>
              <a:t>Cette photo, </a:t>
            </a:r>
            <a:r>
              <a:rPr lang="fr" sz="1050">
                <a:solidFill>
                  <a:srgbClr val="FFFFFF"/>
                </a:solidFill>
                <a:latin typeface="Calibri" panose="020F0502020204030204"/>
              </a:rPr>
              <a:t>dont l'auteur est inconnu, est mise à disposition selon les termes de </a:t>
            </a:r>
            <a:r>
              <a:rPr lang="fr" sz="1050">
                <a:solidFill>
                  <a:srgbClr val="FFFFFF"/>
                </a:solidFill>
                <a:latin typeface="Calibri" panose="020F0502020204030204"/>
                <a:hlinkClick r:id="rId5" tooltip="https://creativecommons.org/licenses/by-nc-sa/3.0/">
                  <a:extLst>
                    <a:ext uri="{A12FA001-AC4F-418D-AE19-62706E023703}">
                      <ahyp:hlinkClr xmlns:ahyp="http://schemas.microsoft.com/office/drawing/2018/hyperlinkcolor" val="tx"/>
                    </a:ext>
                  </a:extLst>
                </a:hlinkClick>
              </a:rPr>
              <a:t>la licence CC BY-SA-NC.</a:t>
            </a:r>
            <a:endParaRPr lang="en-US" sz="1050">
              <a:solidFill>
                <a:srgbClr val="FFFFFF"/>
              </a:solidFill>
              <a:latin typeface="Calibri" panose="020F0502020204030204"/>
            </a:endParaRPr>
          </a:p>
        </p:txBody>
      </p:sp>
    </p:spTree>
    <p:extLst>
      <p:ext uri="{BB962C8B-B14F-4D97-AF65-F5344CB8AC3E}">
        <p14:creationId xmlns:p14="http://schemas.microsoft.com/office/powerpoint/2010/main" val="1475030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53FA2-C85C-B746-E0B2-57CD78A16D4D}"/>
            </a:ext>
          </a:extLst>
        </p:cNvPr>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856C4AD2-F274-4B46-BFE1-8E85CDF85C21}"/>
              </a:ext>
            </a:extLst>
          </p:cNvPr>
          <p:cNvCxnSpPr/>
          <p:nvPr/>
        </p:nvCxnSpPr>
        <p:spPr>
          <a:xfrm>
            <a:off x="844721" y="1696896"/>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Freeform 3">
            <a:extLst>
              <a:ext uri="{FF2B5EF4-FFF2-40B4-BE49-F238E27FC236}">
                <a16:creationId xmlns:a16="http://schemas.microsoft.com/office/drawing/2014/main" id="{B630399A-A502-E45D-7DDC-6F0B18FE258D}"/>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7D461AB2-CF76-BF53-8F5B-D4B7F54D46DC}"/>
              </a:ext>
            </a:extLst>
          </p:cNvPr>
          <p:cNvSpPr txBox="1">
            <a:spLocks/>
          </p:cNvSpPr>
          <p:nvPr/>
        </p:nvSpPr>
        <p:spPr>
          <a:xfrm>
            <a:off x="7640767" y="2296332"/>
            <a:ext cx="9994512" cy="6520231"/>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buNone/>
            </a:pPr>
            <a:endParaRPr lang="en-ZA" sz="2400" dirty="0">
              <a:latin typeface="Calibri" panose="020F0502020204030204" pitchFamily="34" charset="0"/>
              <a:cs typeface="Calibri" panose="020F0502020204030204" pitchFamily="34" charset="0"/>
            </a:endParaRPr>
          </a:p>
          <a:p>
            <a:pPr marL="0" indent="0">
              <a:buNone/>
            </a:pPr>
            <a:r>
              <a:rPr lang="fr" sz="2800" dirty="0">
                <a:latin typeface="Calibri" panose="020F0502020204030204" pitchFamily="34" charset="0"/>
                <a:cs typeface="Calibri" panose="020F0502020204030204" pitchFamily="34" charset="0"/>
              </a:rPr>
              <a:t>Vous avez déjà généré beaucoup de </a:t>
            </a:r>
            <a:r>
              <a:rPr lang="fr" sz="2800" b="1" dirty="0">
                <a:solidFill>
                  <a:schemeClr val="accent6"/>
                </a:solidFill>
                <a:latin typeface="Calibri" panose="020F0502020204030204" pitchFamily="34" charset="0"/>
                <a:cs typeface="Calibri" panose="020F0502020204030204" pitchFamily="34" charset="0"/>
              </a:rPr>
              <a:t>connaissances et de preuves :</a:t>
            </a:r>
          </a:p>
          <a:p>
            <a:pPr lvl="1">
              <a:buClr>
                <a:schemeClr val="accent6"/>
              </a:buClr>
              <a:buFont typeface="Arial" panose="020B0604020202020204" pitchFamily="34" charset="0"/>
              <a:buChar char="•"/>
            </a:pPr>
            <a:r>
              <a:rPr lang="fr" sz="2400" dirty="0">
                <a:latin typeface="Calibri" panose="020F0502020204030204" pitchFamily="34" charset="0"/>
                <a:cs typeface="Calibri" panose="020F0502020204030204" pitchFamily="34" charset="0"/>
              </a:rPr>
              <a:t>analyses de situation nationales</a:t>
            </a:r>
          </a:p>
          <a:p>
            <a:pPr lvl="1">
              <a:buClr>
                <a:schemeClr val="accent6"/>
              </a:buClr>
              <a:buFont typeface="Arial" panose="020B0604020202020204" pitchFamily="34" charset="0"/>
              <a:buChar char="•"/>
            </a:pPr>
            <a:r>
              <a:rPr lang="fr" sz="2400" dirty="0">
                <a:latin typeface="Calibri" panose="020F0502020204030204" pitchFamily="34" charset="0"/>
                <a:cs typeface="Calibri" panose="020F0502020204030204" pitchFamily="34" charset="0"/>
              </a:rPr>
              <a:t>consultations auprès des femmes et des groupes de femmes</a:t>
            </a:r>
          </a:p>
          <a:p>
            <a:pPr lvl="1">
              <a:buClr>
                <a:schemeClr val="accent6"/>
              </a:buClr>
              <a:buFont typeface="Arial" panose="020B0604020202020204" pitchFamily="34" charset="0"/>
              <a:buChar char="•"/>
            </a:pPr>
            <a:r>
              <a:rPr lang="fr" sz="2400" dirty="0">
                <a:latin typeface="Calibri" panose="020F0502020204030204" pitchFamily="34" charset="0"/>
                <a:cs typeface="Calibri" panose="020F0502020204030204" pitchFamily="34" charset="0"/>
              </a:rPr>
              <a:t>solutions co-identifiées</a:t>
            </a:r>
          </a:p>
          <a:p>
            <a:pPr lvl="1">
              <a:buClr>
                <a:schemeClr val="accent6"/>
              </a:buClr>
              <a:buFont typeface="Arial" panose="020B0604020202020204" pitchFamily="34" charset="0"/>
              <a:buChar char="•"/>
            </a:pPr>
            <a:r>
              <a:rPr lang="fr" sz="2400" dirty="0">
                <a:latin typeface="Calibri" panose="020F0502020204030204" pitchFamily="34" charset="0"/>
                <a:cs typeface="Calibri" panose="020F0502020204030204" pitchFamily="34" charset="0"/>
              </a:rPr>
              <a:t>réflexions sur les obstacles, les priorités et les besoins de mise en œuvre</a:t>
            </a:r>
          </a:p>
          <a:p>
            <a:pPr lvl="1">
              <a:buClr>
                <a:schemeClr val="accent6"/>
              </a:buClr>
              <a:buFont typeface="Arial" panose="020B0604020202020204" pitchFamily="34" charset="0"/>
              <a:buChar char="•"/>
            </a:pPr>
            <a:r>
              <a:rPr lang="fr" sz="2400" dirty="0">
                <a:latin typeface="Calibri" panose="020F0502020204030204" pitchFamily="34" charset="0"/>
                <a:cs typeface="Calibri" panose="020F0502020204030204" pitchFamily="34" charset="0"/>
              </a:rPr>
              <a:t>exemples de changement aux niveaux local, institutionnel et politique</a:t>
            </a:r>
          </a:p>
          <a:p>
            <a:pPr lvl="1"/>
            <a:endParaRPr lang="en-ZA" sz="2400" dirty="0">
              <a:latin typeface="Calibri" panose="020F0502020204030204" pitchFamily="34" charset="0"/>
              <a:cs typeface="Calibri" panose="020F0502020204030204" pitchFamily="34" charset="0"/>
            </a:endParaRPr>
          </a:p>
          <a:p>
            <a:pPr marL="0" indent="0">
              <a:buNone/>
            </a:pPr>
            <a:r>
              <a:rPr lang="fr" sz="2800" dirty="0">
                <a:latin typeface="Calibri" panose="020F0502020204030204" pitchFamily="34" charset="0"/>
                <a:cs typeface="Calibri" panose="020F0502020204030204" pitchFamily="34" charset="0"/>
              </a:rPr>
              <a:t>Il faut maintenant synthétiser ces connaissances </a:t>
            </a:r>
            <a:r>
              <a:rPr lang="fr" sz="2800" b="1" dirty="0">
                <a:solidFill>
                  <a:schemeClr val="accent2"/>
                </a:solidFill>
                <a:latin typeface="Calibri" panose="020F0502020204030204" pitchFamily="34" charset="0"/>
                <a:cs typeface="Calibri" panose="020F0502020204030204" pitchFamily="34" charset="0"/>
              </a:rPr>
              <a:t>, les adapter à un public </a:t>
            </a:r>
            <a:r>
              <a:rPr lang="fr" sz="2800" dirty="0">
                <a:latin typeface="Calibri" panose="020F0502020204030204" pitchFamily="34" charset="0"/>
                <a:cs typeface="Calibri" panose="020F0502020204030204" pitchFamily="34" charset="0"/>
              </a:rPr>
              <a:t>et les présenter.</a:t>
            </a:r>
          </a:p>
          <a:p>
            <a:pPr marL="0" indent="0">
              <a:buNone/>
            </a:pPr>
            <a:endParaRPr lang="en-ZA" sz="2800" dirty="0">
              <a:latin typeface="Calibri" panose="020F0502020204030204" pitchFamily="34" charset="0"/>
              <a:cs typeface="Calibri" panose="020F0502020204030204" pitchFamily="34" charset="0"/>
            </a:endParaRPr>
          </a:p>
          <a:p>
            <a:pPr marL="0" indent="0">
              <a:buNone/>
            </a:pPr>
            <a:r>
              <a:rPr lang="fr" sz="2800" dirty="0">
                <a:latin typeface="Calibri" panose="020F0502020204030204" pitchFamily="34" charset="0"/>
                <a:cs typeface="Calibri" panose="020F0502020204030204" pitchFamily="34" charset="0"/>
              </a:rPr>
              <a:t>Cette session apportera un soutien concernant certaines </a:t>
            </a:r>
            <a:r>
              <a:rPr lang="fr" sz="2800" b="1" dirty="0">
                <a:solidFill>
                  <a:schemeClr val="accent6"/>
                </a:solidFill>
                <a:latin typeface="Calibri" panose="020F0502020204030204" pitchFamily="34" charset="0"/>
                <a:cs typeface="Calibri" panose="020F0502020204030204" pitchFamily="34" charset="0"/>
              </a:rPr>
              <a:t>étapes clés et des approches suggérées </a:t>
            </a:r>
            <a:r>
              <a:rPr lang="fr" sz="2800" dirty="0">
                <a:latin typeface="Calibri" panose="020F0502020204030204" pitchFamily="34" charset="0"/>
                <a:cs typeface="Calibri" panose="020F0502020204030204" pitchFamily="34" charset="0"/>
              </a:rPr>
              <a:t>pour l'élaboration et la finalisation des produits de connaissances nationaux.</a:t>
            </a:r>
            <a:endParaRPr lang="en-US" sz="2800" dirty="0">
              <a:latin typeface="Calibri" panose="020F0502020204030204" pitchFamily="34" charset="0"/>
              <a:cs typeface="Calibri" panose="020F0502020204030204" pitchFamily="34" charset="0"/>
            </a:endParaRPr>
          </a:p>
          <a:p>
            <a:pPr marL="0" indent="0" algn="just">
              <a:spcBef>
                <a:spcPts val="0"/>
              </a:spcBef>
              <a:buNone/>
            </a:pPr>
            <a:r>
              <a:rPr lang="fr" sz="2800" dirty="0">
                <a:latin typeface="Calibri" panose="020F0502020204030204" pitchFamily="34" charset="0"/>
                <a:cs typeface="Calibri" panose="020F0502020204030204" pitchFamily="34" charset="0"/>
              </a:rPr>
              <a:t> </a:t>
            </a:r>
          </a:p>
          <a:p>
            <a:pPr algn="just">
              <a:spcBef>
                <a:spcPts val="0"/>
              </a:spcBef>
            </a:pPr>
            <a:endParaRPr lang="en-US" sz="2800" dirty="0">
              <a:latin typeface="Calibri" panose="020F0502020204030204" pitchFamily="34" charset="0"/>
              <a:cs typeface="Calibri" panose="020F0502020204030204" pitchFamily="34" charset="0"/>
            </a:endParaRPr>
          </a:p>
          <a:p>
            <a:pPr algn="just">
              <a:spcBef>
                <a:spcPts val="0"/>
              </a:spcBef>
            </a:pPr>
            <a:endParaRPr lang="en-US" sz="2800" dirty="0">
              <a:latin typeface="Calibri" panose="020F0502020204030204" pitchFamily="34" charset="0"/>
              <a:cs typeface="Calibri" panose="020F0502020204030204" pitchFamily="34" charset="0"/>
            </a:endParaRPr>
          </a:p>
          <a:p>
            <a:pPr algn="just">
              <a:spcBef>
                <a:spcPts val="0"/>
              </a:spcBef>
            </a:pPr>
            <a:endParaRPr lang="en-US" sz="2800" dirty="0">
              <a:latin typeface="Calibri" panose="020F0502020204030204" pitchFamily="34" charset="0"/>
              <a:cs typeface="Calibri" panose="020F0502020204030204" pitchFamily="34" charset="0"/>
            </a:endParaRPr>
          </a:p>
          <a:p>
            <a:pPr lvl="0" algn="just">
              <a:spcBef>
                <a:spcPts val="0"/>
              </a:spcBef>
            </a:pPr>
            <a:endParaRPr lang="en-US" sz="2800" dirty="0">
              <a:latin typeface="Calibri" panose="020F0502020204030204" pitchFamily="34" charset="0"/>
              <a:cs typeface="Calibri" panose="020F0502020204030204" pitchFamily="34" charset="0"/>
            </a:endParaRPr>
          </a:p>
          <a:p>
            <a:pPr lvl="0" algn="just">
              <a:spcBef>
                <a:spcPts val="0"/>
              </a:spcBef>
            </a:pPr>
            <a:endParaRPr lang="en-US" sz="2800" noProof="0" dirty="0">
              <a:highlight>
                <a:srgbClr val="C0C0C0"/>
              </a:highlight>
              <a:latin typeface="Calibri" panose="020F0502020204030204" pitchFamily="34" charset="0"/>
              <a:cs typeface="Calibri" panose="020F0502020204030204" pitchFamily="34" charset="0"/>
            </a:endParaRPr>
          </a:p>
        </p:txBody>
      </p:sp>
      <p:grpSp>
        <p:nvGrpSpPr>
          <p:cNvPr id="25" name="Group 24">
            <a:extLst>
              <a:ext uri="{FF2B5EF4-FFF2-40B4-BE49-F238E27FC236}">
                <a16:creationId xmlns:a16="http://schemas.microsoft.com/office/drawing/2014/main" id="{D2FF4E23-4142-ABEA-BE0A-7C7C9C158A85}"/>
              </a:ext>
            </a:extLst>
          </p:cNvPr>
          <p:cNvGrpSpPr/>
          <p:nvPr/>
        </p:nvGrpSpPr>
        <p:grpSpPr>
          <a:xfrm>
            <a:off x="0" y="1675679"/>
            <a:ext cx="5903731" cy="7840722"/>
            <a:chOff x="822570" y="1952625"/>
            <a:chExt cx="5440255" cy="7225181"/>
          </a:xfrm>
        </p:grpSpPr>
        <p:pic>
          <p:nvPicPr>
            <p:cNvPr id="5" name="Picture 4" descr="A group of people sitting on benches&#10;&#10;AI-generated content may be incorrect.">
              <a:extLst>
                <a:ext uri="{FF2B5EF4-FFF2-40B4-BE49-F238E27FC236}">
                  <a16:creationId xmlns:a16="http://schemas.microsoft.com/office/drawing/2014/main" id="{9618D335-C765-9878-1A6B-E311B214E21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2570" y="1952625"/>
              <a:ext cx="5440255" cy="3603823"/>
            </a:xfrm>
            <a:prstGeom prst="rect">
              <a:avLst/>
            </a:prstGeom>
          </p:spPr>
        </p:pic>
        <p:pic>
          <p:nvPicPr>
            <p:cNvPr id="7" name="Picture 6" descr="A group of people sitting in a room&#10;&#10;AI-generated content may be incorrect.">
              <a:extLst>
                <a:ext uri="{FF2B5EF4-FFF2-40B4-BE49-F238E27FC236}">
                  <a16:creationId xmlns:a16="http://schemas.microsoft.com/office/drawing/2014/main" id="{63A337A4-FAEB-DE99-3DFF-23EC5A0139A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3646" y="5556447"/>
              <a:ext cx="5426398" cy="3621359"/>
            </a:xfrm>
            <a:prstGeom prst="rect">
              <a:avLst/>
            </a:prstGeom>
          </p:spPr>
        </p:pic>
      </p:grpSp>
      <p:sp>
        <p:nvSpPr>
          <p:cNvPr id="3" name="Google Shape;89;g328e14af98b_2_2">
            <a:extLst>
              <a:ext uri="{FF2B5EF4-FFF2-40B4-BE49-F238E27FC236}">
                <a16:creationId xmlns:a16="http://schemas.microsoft.com/office/drawing/2014/main" id="{8BEB2184-F23E-8205-5B48-BF349D11226B}"/>
              </a:ext>
            </a:extLst>
          </p:cNvPr>
          <p:cNvSpPr txBox="1"/>
          <p:nvPr/>
        </p:nvSpPr>
        <p:spPr>
          <a:xfrm>
            <a:off x="746956" y="568468"/>
            <a:ext cx="15960590" cy="769403"/>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dirty="0">
                <a:latin typeface="Calibri" panose="020F0502020204030204" pitchFamily="34" charset="0"/>
                <a:cs typeface="Calibri" panose="020F0502020204030204" pitchFamily="34" charset="0"/>
              </a:rPr>
              <a:t>Beaucoup de preuves, de connaissances et d'idées ont été générées !</a:t>
            </a:r>
          </a:p>
        </p:txBody>
      </p:sp>
      <p:grpSp>
        <p:nvGrpSpPr>
          <p:cNvPr id="6" name="Group 5">
            <a:extLst>
              <a:ext uri="{FF2B5EF4-FFF2-40B4-BE49-F238E27FC236}">
                <a16:creationId xmlns:a16="http://schemas.microsoft.com/office/drawing/2014/main" id="{48095A1E-2AAE-8F61-4AFD-899329D17ED9}"/>
              </a:ext>
            </a:extLst>
          </p:cNvPr>
          <p:cNvGrpSpPr/>
          <p:nvPr/>
        </p:nvGrpSpPr>
        <p:grpSpPr>
          <a:xfrm>
            <a:off x="6647816" y="7518019"/>
            <a:ext cx="749658" cy="1072085"/>
            <a:chOff x="896262" y="2798334"/>
            <a:chExt cx="749658" cy="1072085"/>
          </a:xfrm>
        </p:grpSpPr>
        <p:grpSp>
          <p:nvGrpSpPr>
            <p:cNvPr id="8" name="Group 7">
              <a:extLst>
                <a:ext uri="{FF2B5EF4-FFF2-40B4-BE49-F238E27FC236}">
                  <a16:creationId xmlns:a16="http://schemas.microsoft.com/office/drawing/2014/main" id="{814C9ED4-B2EF-A15C-26B0-78DA71030EED}"/>
                </a:ext>
              </a:extLst>
            </p:cNvPr>
            <p:cNvGrpSpPr/>
            <p:nvPr/>
          </p:nvGrpSpPr>
          <p:grpSpPr>
            <a:xfrm>
              <a:off x="896262" y="3070802"/>
              <a:ext cx="527148" cy="527148"/>
              <a:chOff x="2805673" y="4261559"/>
              <a:chExt cx="579863" cy="579863"/>
            </a:xfrm>
          </p:grpSpPr>
          <p:sp>
            <p:nvSpPr>
              <p:cNvPr id="11" name="Oval 10">
                <a:extLst>
                  <a:ext uri="{FF2B5EF4-FFF2-40B4-BE49-F238E27FC236}">
                    <a16:creationId xmlns:a16="http://schemas.microsoft.com/office/drawing/2014/main" id="{3CD6AA6D-EDDF-0733-BBD0-85ADB085FB10}"/>
                  </a:ext>
                </a:extLst>
              </p:cNvPr>
              <p:cNvSpPr/>
              <p:nvPr/>
            </p:nvSpPr>
            <p:spPr>
              <a:xfrm>
                <a:off x="2805673" y="4261559"/>
                <a:ext cx="579863" cy="57986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6F3B9E1F-B9BD-C95A-459A-9256E6141183}"/>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913398" y="4369284"/>
                <a:ext cx="364412" cy="364412"/>
              </a:xfrm>
              <a:prstGeom prst="rect">
                <a:avLst/>
              </a:prstGeom>
            </p:spPr>
          </p:pic>
        </p:grpSp>
        <p:cxnSp>
          <p:nvCxnSpPr>
            <p:cNvPr id="9" name="Straight Connector 8">
              <a:extLst>
                <a:ext uri="{FF2B5EF4-FFF2-40B4-BE49-F238E27FC236}">
                  <a16:creationId xmlns:a16="http://schemas.microsoft.com/office/drawing/2014/main" id="{2AD7B061-864B-75C5-32C5-AFC02AD0F867}"/>
                </a:ext>
              </a:extLst>
            </p:cNvPr>
            <p:cNvCxnSpPr>
              <a:cxnSpLocks/>
            </p:cNvCxnSpPr>
            <p:nvPr/>
          </p:nvCxnSpPr>
          <p:spPr>
            <a:xfrm>
              <a:off x="1645920" y="2798334"/>
              <a:ext cx="0" cy="1072085"/>
            </a:xfrm>
            <a:prstGeom prst="line">
              <a:avLst/>
            </a:prstGeom>
            <a:ln w="57150" cap="rnd"/>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CF0B4625-3AEF-B33E-6998-BD4F60B0109A}"/>
              </a:ext>
            </a:extLst>
          </p:cNvPr>
          <p:cNvGrpSpPr/>
          <p:nvPr/>
        </p:nvGrpSpPr>
        <p:grpSpPr>
          <a:xfrm>
            <a:off x="6668598" y="5816825"/>
            <a:ext cx="749658" cy="805474"/>
            <a:chOff x="896262" y="2931639"/>
            <a:chExt cx="749658" cy="805474"/>
          </a:xfrm>
        </p:grpSpPr>
        <p:grpSp>
          <p:nvGrpSpPr>
            <p:cNvPr id="16" name="Group 15">
              <a:extLst>
                <a:ext uri="{FF2B5EF4-FFF2-40B4-BE49-F238E27FC236}">
                  <a16:creationId xmlns:a16="http://schemas.microsoft.com/office/drawing/2014/main" id="{2DCD4D5D-8EAB-8AF0-46E4-6AB92BE33BFD}"/>
                </a:ext>
              </a:extLst>
            </p:cNvPr>
            <p:cNvGrpSpPr/>
            <p:nvPr/>
          </p:nvGrpSpPr>
          <p:grpSpPr>
            <a:xfrm>
              <a:off x="896262" y="3070802"/>
              <a:ext cx="527148" cy="527148"/>
              <a:chOff x="2805673" y="4261559"/>
              <a:chExt cx="579863" cy="579863"/>
            </a:xfrm>
          </p:grpSpPr>
          <p:sp>
            <p:nvSpPr>
              <p:cNvPr id="18" name="Oval 17">
                <a:extLst>
                  <a:ext uri="{FF2B5EF4-FFF2-40B4-BE49-F238E27FC236}">
                    <a16:creationId xmlns:a16="http://schemas.microsoft.com/office/drawing/2014/main" id="{C515EC37-FC67-4190-AE9E-C83F35D04C81}"/>
                  </a:ext>
                </a:extLst>
              </p:cNvPr>
              <p:cNvSpPr/>
              <p:nvPr/>
            </p:nvSpPr>
            <p:spPr>
              <a:xfrm>
                <a:off x="2805673" y="4261559"/>
                <a:ext cx="579863" cy="57986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a:extLst>
                  <a:ext uri="{FF2B5EF4-FFF2-40B4-BE49-F238E27FC236}">
                    <a16:creationId xmlns:a16="http://schemas.microsoft.com/office/drawing/2014/main" id="{A9D0B2F8-1E33-CEBD-45D2-C6B4FA9AB6F1}"/>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913398" y="4369284"/>
                <a:ext cx="364412" cy="364412"/>
              </a:xfrm>
              <a:prstGeom prst="rect">
                <a:avLst/>
              </a:prstGeom>
            </p:spPr>
          </p:pic>
        </p:grpSp>
        <p:cxnSp>
          <p:nvCxnSpPr>
            <p:cNvPr id="17" name="Straight Connector 16">
              <a:extLst>
                <a:ext uri="{FF2B5EF4-FFF2-40B4-BE49-F238E27FC236}">
                  <a16:creationId xmlns:a16="http://schemas.microsoft.com/office/drawing/2014/main" id="{3C89EB84-9213-DE53-D51D-39ED875583F3}"/>
                </a:ext>
              </a:extLst>
            </p:cNvPr>
            <p:cNvCxnSpPr>
              <a:cxnSpLocks/>
            </p:cNvCxnSpPr>
            <p:nvPr/>
          </p:nvCxnSpPr>
          <p:spPr>
            <a:xfrm>
              <a:off x="1645920" y="2931639"/>
              <a:ext cx="0" cy="805474"/>
            </a:xfrm>
            <a:prstGeom prst="line">
              <a:avLst/>
            </a:prstGeom>
            <a:ln w="57150" cap="rnd">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8A3FE607-2EF2-C4BA-B6A9-CC4AD9C10E54}"/>
              </a:ext>
            </a:extLst>
          </p:cNvPr>
          <p:cNvGrpSpPr/>
          <p:nvPr/>
        </p:nvGrpSpPr>
        <p:grpSpPr>
          <a:xfrm>
            <a:off x="6647816" y="2778887"/>
            <a:ext cx="749658" cy="2298109"/>
            <a:chOff x="896262" y="2185322"/>
            <a:chExt cx="749658" cy="2298109"/>
          </a:xfrm>
        </p:grpSpPr>
        <p:grpSp>
          <p:nvGrpSpPr>
            <p:cNvPr id="21" name="Group 20">
              <a:extLst>
                <a:ext uri="{FF2B5EF4-FFF2-40B4-BE49-F238E27FC236}">
                  <a16:creationId xmlns:a16="http://schemas.microsoft.com/office/drawing/2014/main" id="{3311D821-3CFB-2E7B-08D7-801344C34525}"/>
                </a:ext>
              </a:extLst>
            </p:cNvPr>
            <p:cNvGrpSpPr/>
            <p:nvPr/>
          </p:nvGrpSpPr>
          <p:grpSpPr>
            <a:xfrm>
              <a:off x="896262" y="3070802"/>
              <a:ext cx="527148" cy="527148"/>
              <a:chOff x="2805673" y="4261559"/>
              <a:chExt cx="579863" cy="579863"/>
            </a:xfrm>
          </p:grpSpPr>
          <p:sp>
            <p:nvSpPr>
              <p:cNvPr id="23" name="Oval 22">
                <a:extLst>
                  <a:ext uri="{FF2B5EF4-FFF2-40B4-BE49-F238E27FC236}">
                    <a16:creationId xmlns:a16="http://schemas.microsoft.com/office/drawing/2014/main" id="{FA20899F-B970-6CC6-8CBB-20A60669E47F}"/>
                  </a:ext>
                </a:extLst>
              </p:cNvPr>
              <p:cNvSpPr/>
              <p:nvPr/>
            </p:nvSpPr>
            <p:spPr>
              <a:xfrm>
                <a:off x="2805673" y="4261559"/>
                <a:ext cx="579863" cy="57986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Graphic 23">
                <a:extLst>
                  <a:ext uri="{FF2B5EF4-FFF2-40B4-BE49-F238E27FC236}">
                    <a16:creationId xmlns:a16="http://schemas.microsoft.com/office/drawing/2014/main" id="{8B045BF6-90D8-408E-6C71-8CF6BE63ABBC}"/>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913398" y="4369284"/>
                <a:ext cx="364412" cy="364412"/>
              </a:xfrm>
              <a:prstGeom prst="rect">
                <a:avLst/>
              </a:prstGeom>
            </p:spPr>
          </p:pic>
        </p:grpSp>
        <p:cxnSp>
          <p:nvCxnSpPr>
            <p:cNvPr id="22" name="Straight Connector 21">
              <a:extLst>
                <a:ext uri="{FF2B5EF4-FFF2-40B4-BE49-F238E27FC236}">
                  <a16:creationId xmlns:a16="http://schemas.microsoft.com/office/drawing/2014/main" id="{D6740EF7-F63A-4836-BBEE-C221801807B5}"/>
                </a:ext>
              </a:extLst>
            </p:cNvPr>
            <p:cNvCxnSpPr>
              <a:cxnSpLocks/>
            </p:cNvCxnSpPr>
            <p:nvPr/>
          </p:nvCxnSpPr>
          <p:spPr>
            <a:xfrm>
              <a:off x="1645920" y="2185322"/>
              <a:ext cx="0" cy="2298109"/>
            </a:xfrm>
            <a:prstGeom prst="line">
              <a:avLst/>
            </a:prstGeom>
            <a:ln w="57150" cap="rnd"/>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90488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40D72-0AE7-A5BF-A5C5-2359DC95A709}"/>
              </a:ext>
            </a:extLst>
          </p:cNvPr>
          <p:cNvSpPr>
            <a:spLocks noGrp="1"/>
          </p:cNvSpPr>
          <p:nvPr>
            <p:ph type="title"/>
          </p:nvPr>
        </p:nvSpPr>
        <p:spPr>
          <a:xfrm>
            <a:off x="685800" y="3650780"/>
            <a:ext cx="4800600" cy="3429000"/>
          </a:xfrm>
        </p:spPr>
        <p:txBody>
          <a:bodyPr>
            <a:normAutofit fontScale="90000"/>
          </a:bodyPr>
          <a:lstStyle/>
          <a:p>
            <a:r>
              <a:rPr lang="fr" dirty="0"/>
              <a:t>Avec quel type de connaissances travaillons-nous ?</a:t>
            </a:r>
            <a:br>
              <a:rPr lang="en-ZA" dirty="0"/>
            </a:br>
            <a:endParaRPr lang="en-US" dirty="0"/>
          </a:p>
        </p:txBody>
      </p:sp>
      <p:sp>
        <p:nvSpPr>
          <p:cNvPr id="3" name="Content Placeholder 2">
            <a:extLst>
              <a:ext uri="{FF2B5EF4-FFF2-40B4-BE49-F238E27FC236}">
                <a16:creationId xmlns:a16="http://schemas.microsoft.com/office/drawing/2014/main" id="{DCA2E285-0593-3EB0-DEEC-80FAC16F0F67}"/>
              </a:ext>
            </a:extLst>
          </p:cNvPr>
          <p:cNvSpPr>
            <a:spLocks noGrp="1"/>
          </p:cNvSpPr>
          <p:nvPr>
            <p:ph idx="1"/>
          </p:nvPr>
        </p:nvSpPr>
        <p:spPr>
          <a:xfrm>
            <a:off x="7194732" y="1364050"/>
            <a:ext cx="9738360" cy="5982500"/>
          </a:xfrm>
        </p:spPr>
        <p:txBody>
          <a:bodyPr vert="horz" lIns="0" tIns="45720" rIns="0" bIns="45720" rtlCol="0" anchor="t">
            <a:normAutofit/>
          </a:bodyPr>
          <a:lstStyle/>
          <a:p>
            <a:r>
              <a:rPr lang="fr" b="1" dirty="0"/>
              <a:t>Connaissances techniques et scientifiques, </a:t>
            </a:r>
            <a:br>
              <a:rPr lang="en-ZA" dirty="0"/>
            </a:br>
            <a:r>
              <a:rPr lang="fr" dirty="0"/>
              <a:t>analyse de genre, données sur la biodiversité, indicateurs</a:t>
            </a:r>
          </a:p>
          <a:p>
            <a:r>
              <a:rPr lang="fr" b="1" dirty="0"/>
              <a:t>Connaissance des politiques, </a:t>
            </a:r>
            <a:br>
              <a:rPr lang="en-ZA" dirty="0"/>
            </a:br>
            <a:r>
              <a:rPr lang="fr" dirty="0"/>
              <a:t>processus du NBSAP, points d'entrée des politiques, obligations de déclaration</a:t>
            </a:r>
          </a:p>
          <a:p>
            <a:pPr marL="137160" indent="-137160"/>
            <a:r>
              <a:rPr lang="fr" b="1" dirty="0"/>
              <a:t>Connaissances et expériences autochtones et locales, </a:t>
            </a:r>
            <a:br>
              <a:rPr lang="en-ZA" dirty="0"/>
            </a:br>
            <a:r>
              <a:rPr lang="fr" dirty="0"/>
              <a:t>savoirs ancrés dans le territoire, pratiques traditionnelles, gestion de la biodiversité : comment </a:t>
            </a:r>
            <a:r>
              <a:rPr lang="fr"/>
              <a:t>les femmes et les communautés interagissent avec la biodiversité </a:t>
            </a:r>
            <a:r>
              <a:rPr lang="fr" dirty="0"/>
              <a:t>dans la pratique</a:t>
            </a:r>
            <a:endParaRPr lang="en-ZA" dirty="0">
              <a:ea typeface="Calibri"/>
              <a:cs typeface="Calibri"/>
            </a:endParaRPr>
          </a:p>
          <a:p>
            <a:r>
              <a:rPr lang="fr" b="1" dirty="0"/>
              <a:t>Connaissances pratiques : </a:t>
            </a:r>
            <a:br>
              <a:rPr lang="en-ZA" dirty="0"/>
            </a:br>
            <a:r>
              <a:rPr lang="fr" dirty="0"/>
              <a:t>ce qui a fonctionné, ce qui n’a pas fonctionné, enseignements tirés de la mise en œuvre et des consultations</a:t>
            </a:r>
          </a:p>
          <a:p>
            <a:endParaRPr lang="en-US" dirty="0"/>
          </a:p>
        </p:txBody>
      </p:sp>
      <p:sp>
        <p:nvSpPr>
          <p:cNvPr id="6" name="Rounded Rectangle 5">
            <a:extLst>
              <a:ext uri="{FF2B5EF4-FFF2-40B4-BE49-F238E27FC236}">
                <a16:creationId xmlns:a16="http://schemas.microsoft.com/office/drawing/2014/main" id="{E68F271F-9FF4-044D-3A80-99D09B32F6EB}"/>
              </a:ext>
            </a:extLst>
          </p:cNvPr>
          <p:cNvSpPr/>
          <p:nvPr/>
        </p:nvSpPr>
        <p:spPr>
          <a:xfrm>
            <a:off x="6393814" y="789992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REFLÉTER</a:t>
            </a:r>
            <a:endParaRPr lang="en-US" sz="2700" dirty="0">
              <a:solidFill>
                <a:schemeClr val="tx1"/>
              </a:solidFill>
              <a:latin typeface="Calibri" panose="020F0502020204030204"/>
            </a:endParaRPr>
          </a:p>
        </p:txBody>
      </p:sp>
      <p:sp>
        <p:nvSpPr>
          <p:cNvPr id="7" name="Rounded Rectangle 6">
            <a:extLst>
              <a:ext uri="{FF2B5EF4-FFF2-40B4-BE49-F238E27FC236}">
                <a16:creationId xmlns:a16="http://schemas.microsoft.com/office/drawing/2014/main" id="{A905319C-75BB-BB0D-EA49-BFE725AA54A9}"/>
              </a:ext>
            </a:extLst>
          </p:cNvPr>
          <p:cNvSpPr/>
          <p:nvPr/>
        </p:nvSpPr>
        <p:spPr>
          <a:xfrm>
            <a:off x="9144000" y="7899924"/>
            <a:ext cx="8878354" cy="1289796"/>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3600" dirty="0">
                <a:solidFill>
                  <a:schemeClr val="tx1"/>
                </a:solidFill>
                <a:latin typeface="Calibri" panose="020F0502020204030204"/>
              </a:rPr>
              <a:t>Quelles voix sont entendues </a:t>
            </a:r>
            <a:r>
              <a:rPr lang="fr" sz="3600">
                <a:solidFill>
                  <a:schemeClr val="tx1"/>
                </a:solidFill>
                <a:latin typeface="Calibri" panose="020F0502020204030204"/>
              </a:rPr>
              <a:t>? </a:t>
            </a:r>
            <a:br>
              <a:rPr lang="en-US" sz="3600">
                <a:solidFill>
                  <a:schemeClr val="tx1"/>
                </a:solidFill>
                <a:latin typeface="Calibri" panose="020F0502020204030204"/>
              </a:rPr>
            </a:br>
            <a:r>
              <a:rPr lang="fr" sz="3600">
                <a:solidFill>
                  <a:schemeClr val="tx1"/>
                </a:solidFill>
                <a:latin typeface="Calibri" panose="020F0502020204030204"/>
              </a:rPr>
              <a:t>Qui </a:t>
            </a:r>
            <a:r>
              <a:rPr lang="fr" sz="3600" dirty="0">
                <a:solidFill>
                  <a:schemeClr val="tx1"/>
                </a:solidFill>
                <a:latin typeface="Calibri" panose="020F0502020204030204"/>
              </a:rPr>
              <a:t>est traité comme un expert ?</a:t>
            </a:r>
          </a:p>
        </p:txBody>
      </p:sp>
      <p:sp>
        <p:nvSpPr>
          <p:cNvPr id="4" name="Freeform 3">
            <a:extLst>
              <a:ext uri="{FF2B5EF4-FFF2-40B4-BE49-F238E27FC236}">
                <a16:creationId xmlns:a16="http://schemas.microsoft.com/office/drawing/2014/main" id="{3C8D29BD-F875-F448-CFB9-7E2CA7D40135}"/>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53666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CCC94-7920-01F9-435C-ECC372E25DC2}"/>
            </a:ext>
          </a:extLst>
        </p:cNvPr>
        <p:cNvGrpSpPr/>
        <p:nvPr/>
      </p:nvGrpSpPr>
      <p:grpSpPr>
        <a:xfrm>
          <a:off x="0" y="0"/>
          <a:ext cx="0" cy="0"/>
          <a:chOff x="0" y="0"/>
          <a:chExt cx="0" cy="0"/>
        </a:xfrm>
      </p:grpSpPr>
      <p:sp>
        <p:nvSpPr>
          <p:cNvPr id="12" name="Freeform 3">
            <a:extLst>
              <a:ext uri="{FF2B5EF4-FFF2-40B4-BE49-F238E27FC236}">
                <a16:creationId xmlns:a16="http://schemas.microsoft.com/office/drawing/2014/main" id="{A37DAC78-434E-C7D6-AB42-D7738C445FBA}"/>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AAB92016-CFE3-F1ED-E378-62186077B271}"/>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3200" b="1" kern="0" dirty="0">
                <a:solidFill>
                  <a:prstClr val="black"/>
                </a:solidFill>
                <a:latin typeface="Calibri Light" panose="020F0302020204030204" pitchFamily="34" charset="0"/>
                <a:cs typeface="Calibri Light" panose="020F0302020204030204" pitchFamily="34" charset="0"/>
                <a:sym typeface="Arial"/>
              </a:rPr>
              <a:t>Les produits de connaissances nationales doivent être co-écrits – comment tirer parti de différentes voix pour co-développer les messages clés</a:t>
            </a:r>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16560A93-419C-9FF1-1FB7-F7D81DFC3413}"/>
              </a:ext>
            </a:extLst>
          </p:cNvPr>
          <p:cNvSpPr/>
          <p:nvPr/>
        </p:nvSpPr>
        <p:spPr>
          <a:xfrm>
            <a:off x="539302" y="1846877"/>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a:solidFill>
                <a:schemeClr val="tx1"/>
              </a:solidFill>
              <a:latin typeface="Calibri" panose="020F0502020204030204"/>
            </a:endParaRPr>
          </a:p>
        </p:txBody>
      </p:sp>
      <p:sp>
        <p:nvSpPr>
          <p:cNvPr id="9" name="Rectangle 8">
            <a:extLst>
              <a:ext uri="{FF2B5EF4-FFF2-40B4-BE49-F238E27FC236}">
                <a16:creationId xmlns:a16="http://schemas.microsoft.com/office/drawing/2014/main" id="{F8337330-5048-89D2-EE35-E9CA18EAF1AC}"/>
              </a:ext>
            </a:extLst>
          </p:cNvPr>
          <p:cNvSpPr/>
          <p:nvPr/>
        </p:nvSpPr>
        <p:spPr>
          <a:xfrm>
            <a:off x="2209799" y="3848099"/>
            <a:ext cx="13974997" cy="49468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3E56405-2D20-7C52-4D48-FB843D05C9F5}"/>
              </a:ext>
            </a:extLst>
          </p:cNvPr>
          <p:cNvSpPr/>
          <p:nvPr/>
        </p:nvSpPr>
        <p:spPr>
          <a:xfrm>
            <a:off x="1828800" y="3619500"/>
            <a:ext cx="14782800" cy="4721679"/>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0904DBF-36EA-F511-5687-E37880FA2A67}"/>
              </a:ext>
            </a:extLst>
          </p:cNvPr>
          <p:cNvSpPr/>
          <p:nvPr/>
        </p:nvSpPr>
        <p:spPr>
          <a:xfrm>
            <a:off x="2190749" y="3848099"/>
            <a:ext cx="13974997" cy="4255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DCC67D5E-EAA4-E8FB-9150-E2BDE5B00A6A}"/>
              </a:ext>
            </a:extLst>
          </p:cNvPr>
          <p:cNvSpPr txBox="1"/>
          <p:nvPr/>
        </p:nvSpPr>
        <p:spPr>
          <a:xfrm>
            <a:off x="5013169" y="4421824"/>
            <a:ext cx="9976608" cy="3108543"/>
          </a:xfrm>
          <a:prstGeom prst="rect">
            <a:avLst/>
          </a:prstGeom>
          <a:noFill/>
        </p:spPr>
        <p:txBody>
          <a:bodyPr wrap="square">
            <a:spAutoFit/>
          </a:bodyPr>
          <a:lstStyle/>
          <a:p>
            <a:r>
              <a:rPr lang="fr" sz="2800" b="1" dirty="0"/>
              <a:t>Coauteurs ou collaborateurs potentiels :</a:t>
            </a:r>
          </a:p>
          <a:p>
            <a:pPr marL="914400" lvl="1" indent="-457200">
              <a:buFont typeface="Arial" panose="020B0604020202020204" pitchFamily="34" charset="0"/>
              <a:buChar char="•"/>
            </a:pPr>
            <a:r>
              <a:rPr lang="fr" sz="2800" dirty="0"/>
              <a:t>partenaires gouvernementaux</a:t>
            </a:r>
          </a:p>
          <a:p>
            <a:pPr marL="914400" lvl="1" indent="-457200">
              <a:buFont typeface="Arial" panose="020B0604020202020204" pitchFamily="34" charset="0"/>
              <a:buChar char="•"/>
            </a:pPr>
            <a:r>
              <a:rPr lang="fr" sz="2800" dirty="0"/>
              <a:t>organisations de femmes</a:t>
            </a:r>
          </a:p>
          <a:p>
            <a:pPr marL="914400" lvl="1" indent="-457200">
              <a:buFont typeface="Arial" panose="020B0604020202020204" pitchFamily="34" charset="0"/>
              <a:buChar char="•"/>
            </a:pPr>
            <a:r>
              <a:rPr lang="fr" sz="2800" dirty="0"/>
              <a:t>partenaires de la société civile</a:t>
            </a:r>
          </a:p>
          <a:p>
            <a:pPr marL="914400" lvl="1" indent="-457200">
              <a:buFont typeface="Arial" panose="020B0604020202020204" pitchFamily="34" charset="0"/>
              <a:buChar char="•"/>
            </a:pPr>
            <a:r>
              <a:rPr lang="fr" sz="2800" dirty="0"/>
              <a:t>dirigeants locaux ou acteurs communautaires</a:t>
            </a:r>
          </a:p>
          <a:p>
            <a:pPr marL="914400" lvl="1" indent="-457200">
              <a:buFont typeface="Arial" panose="020B0604020202020204" pitchFamily="34" charset="0"/>
              <a:buChar char="•"/>
            </a:pPr>
            <a:r>
              <a:rPr lang="fr" sz="2800" dirty="0"/>
              <a:t>partenaires techniques</a:t>
            </a:r>
          </a:p>
          <a:p>
            <a:pPr marL="914400" lvl="1" indent="-457200">
              <a:buFont typeface="Arial" panose="020B0604020202020204" pitchFamily="34" charset="0"/>
              <a:buChar char="•"/>
            </a:pPr>
            <a:r>
              <a:rPr lang="fr" sz="2800" dirty="0"/>
              <a:t>autres secteurs gouvernementaux</a:t>
            </a:r>
          </a:p>
        </p:txBody>
      </p:sp>
    </p:spTree>
    <p:extLst>
      <p:ext uri="{BB962C8B-B14F-4D97-AF65-F5344CB8AC3E}">
        <p14:creationId xmlns:p14="http://schemas.microsoft.com/office/powerpoint/2010/main" val="2366284254"/>
      </p:ext>
    </p:extLst>
  </p:cSld>
  <p:clrMapOvr>
    <a:masterClrMapping/>
  </p:clrMapOvr>
</p:sld>
</file>

<file path=ppt/theme/theme1.xml><?xml version="1.0" encoding="utf-8"?>
<a:theme xmlns:a="http://schemas.openxmlformats.org/drawingml/2006/main" name="Custom Design">
  <a:themeElements>
    <a:clrScheme name="UNDP">
      <a:dk1>
        <a:srgbClr val="0468B1"/>
      </a:dk1>
      <a:lt1>
        <a:srgbClr val="FFFFFF"/>
      </a:lt1>
      <a:dk2>
        <a:srgbClr val="44546A"/>
      </a:dk2>
      <a:lt2>
        <a:srgbClr val="E7E6E6"/>
      </a:lt2>
      <a:accent1>
        <a:srgbClr val="0468B1"/>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DP Presentation- Spanish" id="{0B9474DE-4CFE-6741-93BB-8CE2216C385D}" vid="{9F841F3F-E64F-D048-B29D-3A6FEA554966}"/>
    </a:ext>
  </a:extLst>
</a:theme>
</file>

<file path=ppt/theme/theme2.xml><?xml version="1.0" encoding="utf-8"?>
<a:theme xmlns:a="http://schemas.openxmlformats.org/drawingml/2006/main" name="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3.xml><?xml version="1.0" encoding="utf-8"?>
<a:theme xmlns:a="http://schemas.openxmlformats.org/drawingml/2006/main" name="1_Office Theme">
  <a:themeElements>
    <a:clrScheme name="Biodiversity">
      <a:dk1>
        <a:srgbClr val="322929"/>
      </a:dk1>
      <a:lt1>
        <a:srgbClr val="FFFFFF"/>
      </a:lt1>
      <a:dk2>
        <a:srgbClr val="315850"/>
      </a:dk2>
      <a:lt2>
        <a:srgbClr val="D8DFCD"/>
      </a:lt2>
      <a:accent1>
        <a:srgbClr val="328160"/>
      </a:accent1>
      <a:accent2>
        <a:srgbClr val="E46C0B"/>
      </a:accent2>
      <a:accent3>
        <a:srgbClr val="F5F8EE"/>
      </a:accent3>
      <a:accent4>
        <a:srgbClr val="8064A2"/>
      </a:accent4>
      <a:accent5>
        <a:srgbClr val="4BACC6"/>
      </a:accent5>
      <a:accent6>
        <a:srgbClr val="F79646"/>
      </a:accent6>
      <a:hlink>
        <a:srgbClr val="0000FF"/>
      </a:hlink>
      <a:folHlink>
        <a:srgbClr val="80008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3211</TotalTime>
  <Words>3194</Words>
  <Application>Microsoft Office PowerPoint</Application>
  <PresentationFormat>Custom</PresentationFormat>
  <Paragraphs>462</Paragraphs>
  <Slides>49</Slides>
  <Notes>27</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49</vt:i4>
      </vt:variant>
    </vt:vector>
  </HeadingPairs>
  <TitlesOfParts>
    <vt:vector size="63" baseType="lpstr">
      <vt:lpstr>Calibri Light</vt:lpstr>
      <vt:lpstr>Arial</vt:lpstr>
      <vt:lpstr>Calibri</vt:lpstr>
      <vt:lpstr>Aptos Display</vt:lpstr>
      <vt:lpstr>Helvetica</vt:lpstr>
      <vt:lpstr>Symbol</vt:lpstr>
      <vt:lpstr>Aptos</vt:lpstr>
      <vt:lpstr>Courier New</vt:lpstr>
      <vt:lpstr>Helvetica Neue Roman</vt:lpstr>
      <vt:lpstr>Helvetica Neue</vt:lpstr>
      <vt:lpstr>Wingdings</vt:lpstr>
      <vt:lpstr>Custom Design</vt:lpstr>
      <vt:lpstr>Retrospect</vt:lpstr>
      <vt:lpstr>1_Office Theme</vt:lpstr>
      <vt:lpstr>PowerPoint Presentation</vt:lpstr>
      <vt:lpstr>Objectifs</vt:lpstr>
      <vt:lpstr>PowerPoint Presentation</vt:lpstr>
      <vt:lpstr>PowerPoint Presentation</vt:lpstr>
      <vt:lpstr>Termes clés</vt:lpstr>
      <vt:lpstr>PowerPoint Presentation</vt:lpstr>
      <vt:lpstr>PowerPoint Presentation</vt:lpstr>
      <vt:lpstr>Avec quel type de connaissances travaillons-nous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Exemple d'analyse approfondie du public cible : Gouvernement et ministères</vt:lpstr>
      <vt:lpstr>PowerPoint Presentation</vt:lpstr>
      <vt:lpstr>PowerPoint Presentation</vt:lpstr>
      <vt:lpstr>Exemples de fenêtres</vt:lpstr>
      <vt:lpstr>PowerPoint Presentation</vt:lpstr>
      <vt:lpstr>Comment passer d'une longue analyse situationnelle à un  petit nombre d' informations exploitables , de messages et d'angles d'approche produit ?</vt:lpstr>
      <vt:lpstr>PowerPoint Presentation</vt:lpstr>
      <vt:lpstr>Approche par couches pour analyser une situation</vt:lpstr>
      <vt:lpstr>PowerPoint Presentation</vt:lpstr>
      <vt:lpstr>Idées de produits de connaissances – principaux résultats</vt:lpstr>
      <vt:lpstr>PowerPoint Presentation</vt:lpstr>
      <vt:lpstr>PowerPoint Presentation</vt:lpstr>
      <vt:lpstr>PowerPoint Presentation</vt:lpstr>
      <vt:lpstr>PowerPoint Presentation</vt:lpstr>
      <vt:lpstr>Idées de produits de connaissances – le processus</vt:lpstr>
      <vt:lpstr>PowerPoint Presentation</vt:lpstr>
      <vt:lpstr>PowerPoint Presentation</vt:lpstr>
      <vt:lpstr>PowerPoint Presentation</vt:lpstr>
      <vt:lpstr>PowerPoint Presentation</vt:lpstr>
      <vt:lpstr>PowerPoint Presentation</vt:lpstr>
      <vt:lpstr>Conseils généraux</vt:lpstr>
      <vt:lpstr>Plan de diffusion</vt:lpstr>
      <vt:lpstr>Réutiliser votre produit de connaissances</vt:lpstr>
      <vt:lpstr>PowerPoint Presentation</vt:lpstr>
      <vt:lpstr>PowerPoint Presentation</vt:lpstr>
      <vt:lpstr>PowerPoint Presentation</vt:lpstr>
      <vt:lpstr>PowerPoint Presentation</vt:lpstr>
      <vt:lpstr>Exigence du projet :  2 produits de connaissances nationaux co-écrits</vt:lpstr>
      <vt:lpstr>technique proposée aux équipes nationales  sur les produits de connaissances</vt:lpstr>
      <vt:lpstr>PowerPoint Presentation</vt:lpstr>
      <vt:lpstr>de projet mondiale est chargée de développer des produits de connaissances mondiaux pour partager les apprentissages</vt:lpstr>
      <vt:lpstr>PowerPoint Presentation</vt:lpstr>
      <vt:lpstr>L'atelier final est une excellente opportunité pour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Diseño e implementación de políticas e iniciativas género transformadoras en diversos sectores ambientales.</dc:title>
  <dc:creator>Maria Victoria Colmenares Macia</dc:creator>
  <cp:lastModifiedBy>Morgan, Miranda (Consultant - Alliance Bioversity-CIAT)</cp:lastModifiedBy>
  <cp:revision>84</cp:revision>
  <dcterms:created xsi:type="dcterms:W3CDTF">2006-08-16T00:00:00Z</dcterms:created>
  <dcterms:modified xsi:type="dcterms:W3CDTF">2026-04-06T19:26:46Z</dcterms:modified>
  <dc:identifier>DAFCeAGn4cE</dc:identifier>
</cp:coreProperties>
</file>