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26" r:id="rId2"/>
    <p:sldMasterId id="2147483740" r:id="rId3"/>
  </p:sldMasterIdLst>
  <p:notesMasterIdLst>
    <p:notesMasterId r:id="rId53"/>
  </p:notesMasterIdLst>
  <p:handoutMasterIdLst>
    <p:handoutMasterId r:id="rId54"/>
  </p:handoutMasterIdLst>
  <p:sldIdLst>
    <p:sldId id="256" r:id="rId4"/>
    <p:sldId id="2147473473" r:id="rId5"/>
    <p:sldId id="2147473669" r:id="rId6"/>
    <p:sldId id="2147473633" r:id="rId7"/>
    <p:sldId id="2147473649" r:id="rId8"/>
    <p:sldId id="2147473643" r:id="rId9"/>
    <p:sldId id="2147473619" r:id="rId10"/>
    <p:sldId id="2147473653" r:id="rId11"/>
    <p:sldId id="2147473608" r:id="rId12"/>
    <p:sldId id="2147473654" r:id="rId13"/>
    <p:sldId id="2147473676" r:id="rId14"/>
    <p:sldId id="2147473588" r:id="rId15"/>
    <p:sldId id="2147473620" r:id="rId16"/>
    <p:sldId id="2147473603" r:id="rId17"/>
    <p:sldId id="2147473623" r:id="rId18"/>
    <p:sldId id="2147473634" r:id="rId19"/>
    <p:sldId id="2147473655" r:id="rId20"/>
    <p:sldId id="2147473681" r:id="rId21"/>
    <p:sldId id="2147473662" r:id="rId22"/>
    <p:sldId id="2147473624" r:id="rId23"/>
    <p:sldId id="2147473656" r:id="rId24"/>
    <p:sldId id="2147473657" r:id="rId25"/>
    <p:sldId id="2147473658" r:id="rId26"/>
    <p:sldId id="2147473627" r:id="rId27"/>
    <p:sldId id="2147473670" r:id="rId28"/>
    <p:sldId id="2147473667" r:id="rId29"/>
    <p:sldId id="2147473665" r:id="rId30"/>
    <p:sldId id="2147473672" r:id="rId31"/>
    <p:sldId id="2147473666" r:id="rId32"/>
    <p:sldId id="2147473671" r:id="rId33"/>
    <p:sldId id="2147473661" r:id="rId34"/>
    <p:sldId id="2147473635" r:id="rId35"/>
    <p:sldId id="2147473660" r:id="rId36"/>
    <p:sldId id="2147473646" r:id="rId37"/>
    <p:sldId id="2147473628" r:id="rId38"/>
    <p:sldId id="2147473673" r:id="rId39"/>
    <p:sldId id="2147473674" r:id="rId40"/>
    <p:sldId id="2147473675" r:id="rId41"/>
    <p:sldId id="2147473677" r:id="rId42"/>
    <p:sldId id="2147473678" r:id="rId43"/>
    <p:sldId id="2147473679" r:id="rId44"/>
    <p:sldId id="2147473680" r:id="rId45"/>
    <p:sldId id="2147473651" r:id="rId46"/>
    <p:sldId id="2147473650" r:id="rId47"/>
    <p:sldId id="2147473554" r:id="rId48"/>
    <p:sldId id="2147473652" r:id="rId49"/>
    <p:sldId id="2147473659" r:id="rId50"/>
    <p:sldId id="2147473664" r:id="rId51"/>
    <p:sldId id="312" r:id="rId52"/>
  </p:sldIdLst>
  <p:sldSz cx="18288000" cy="10287000"/>
  <p:notesSz cx="6858000" cy="9144000"/>
  <p:embeddedFontLst>
    <p:embeddedFont>
      <p:font typeface="Aptos" panose="020B0004020202020204" pitchFamily="34" charset="0"/>
      <p:regular r:id="rId55"/>
      <p:bold r:id="rId56"/>
    </p:embeddedFont>
    <p:embeddedFont>
      <p:font typeface="Aptos Display" panose="020B0004020202020204" pitchFamily="34" charset="0"/>
      <p:regular r:id="rId57"/>
      <p:bold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Calibri Light" panose="020F0302020204030204" pitchFamily="34" charset="0"/>
      <p:regular r:id="rId63"/>
      <p:italic r:id="rId64"/>
    </p:embeddedFont>
    <p:embeddedFont>
      <p:font typeface="Helvetica" panose="020B0604020202020204" pitchFamily="34" charset="0"/>
      <p:regular r:id="rId65"/>
      <p:bold r:id="rId66"/>
      <p:italic r:id="rId67"/>
      <p:boldItalic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D00D0E-4A84-6E0A-3E1E-A7EAAF260594}" name="Elias, Marlene (Alliance Bioversity-CIAT)" initials="ME" userId="S::marlene.elias@cgiar.org::b005bc6b-c12f-4155-991c-86f00ab89867" providerId="AD"/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  <p188:author id="{063BEC60-B437-7FA5-353E-DCB7772AF666}" name="Guest User" initials="GU" userId="S::urn:spo:tenantanon#6afa0e00-fa14-40b7-8a2e-22a7f8c357d5::" providerId="AD"/>
  <p188:author id="{97238867-6A16-C99A-784B-C3E263CC8A06}" name="Sabrina Trautman" initials="ST" userId="Sabrina Trautma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F8DF"/>
    <a:srgbClr val="E3F1D9"/>
    <a:srgbClr val="8A5293"/>
    <a:srgbClr val="DA2B35"/>
    <a:srgbClr val="C9E6DD"/>
    <a:srgbClr val="7030A0"/>
    <a:srgbClr val="009F4B"/>
    <a:srgbClr val="B1D0A9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7A4F0B-69BC-47C4-8ADA-31B569BCCE5C}" v="3" dt="2026-04-06T19:01:06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8" autoAdjust="0"/>
    <p:restoredTop sz="94965" autoAdjust="0"/>
  </p:normalViewPr>
  <p:slideViewPr>
    <p:cSldViewPr snapToGrid="0">
      <p:cViewPr varScale="1">
        <p:scale>
          <a:sx n="45" d="100"/>
          <a:sy n="45" d="100"/>
        </p:scale>
        <p:origin x="8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29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microsoft.com/office/2018/10/relationships/authors" Target="authors.xml"/><Relationship Id="rId5" Type="http://schemas.openxmlformats.org/officeDocument/2006/relationships/slide" Target="slides/slide2.xml"/><Relationship Id="rId61" Type="http://schemas.openxmlformats.org/officeDocument/2006/relationships/font" Target="fonts/font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3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font" Target="fonts/font1.fntdata"/><Relationship Id="rId7" Type="http://schemas.openxmlformats.org/officeDocument/2006/relationships/slide" Target="slides/slide4.xml"/><Relationship Id="rId7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879F0-149E-4192-A76A-8155FD5BD579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PT"/>
        </a:p>
      </dgm:t>
    </dgm:pt>
    <dgm:pt modelId="{A8A5C46A-8047-4039-B8F1-6876AD09A59D}">
      <dgm:prSet phldrT="[Texto]"/>
      <dgm:spPr/>
      <dgm:t>
        <a:bodyPr/>
        <a:lstStyle/>
        <a:p>
          <a:r>
            <a:rPr lang="en" dirty="0"/>
            <a:t>Do?</a:t>
          </a:r>
          <a:endParaRPr lang="pt-PT" dirty="0"/>
        </a:p>
      </dgm:t>
    </dgm:pt>
    <dgm:pt modelId="{AA2347FA-F27A-4E11-918B-5E96ABFBA151}" type="parTrans" cxnId="{9EBEE018-262A-4DBF-9A5D-22BB6B2A6684}">
      <dgm:prSet/>
      <dgm:spPr/>
      <dgm:t>
        <a:bodyPr/>
        <a:lstStyle/>
        <a:p>
          <a:endParaRPr lang="pt-PT"/>
        </a:p>
      </dgm:t>
    </dgm:pt>
    <dgm:pt modelId="{8EE655C1-07FF-4479-92C9-A403EF4669E9}" type="sibTrans" cxnId="{9EBEE018-262A-4DBF-9A5D-22BB6B2A6684}">
      <dgm:prSet/>
      <dgm:spPr/>
      <dgm:t>
        <a:bodyPr/>
        <a:lstStyle/>
        <a:p>
          <a:endParaRPr lang="pt-PT"/>
        </a:p>
      </dgm:t>
    </dgm:pt>
    <dgm:pt modelId="{B8A9D34D-FF34-4E5F-B4F6-4F97746A6894}">
      <dgm:prSet phldrT="[Texto]" custT="1"/>
      <dgm:spPr/>
      <dgm:t>
        <a:bodyPr/>
        <a:lstStyle/>
        <a:p>
          <a:pPr>
            <a:buFont typeface="Wingdings" charset="2"/>
            <a:buNone/>
          </a:pPr>
          <a:r>
            <a:rPr lang="en-ZA" sz="3600" dirty="0">
              <a:solidFill>
                <a:prstClr val="black"/>
              </a:solidFill>
              <a:latin typeface="Calibri" panose="020F0502020204030204" pitchFamily="34" charset="0"/>
            </a:rPr>
            <a:t>What does your core country team want these knowledge products to do?</a:t>
          </a:r>
          <a:endParaRPr lang="pt-PT" sz="3600" dirty="0"/>
        </a:p>
      </dgm:t>
    </dgm:pt>
    <dgm:pt modelId="{CACF5F57-F704-4D69-8C4A-B90FF19F3DCA}" type="parTrans" cxnId="{B3CDFE9D-012B-42C7-8BDB-AA4F6BC1C2E3}">
      <dgm:prSet/>
      <dgm:spPr/>
      <dgm:t>
        <a:bodyPr/>
        <a:lstStyle/>
        <a:p>
          <a:endParaRPr lang="pt-PT"/>
        </a:p>
      </dgm:t>
    </dgm:pt>
    <dgm:pt modelId="{D02EBD93-0801-47C0-A10D-FFC373329A84}" type="sibTrans" cxnId="{B3CDFE9D-012B-42C7-8BDB-AA4F6BC1C2E3}">
      <dgm:prSet/>
      <dgm:spPr/>
      <dgm:t>
        <a:bodyPr/>
        <a:lstStyle/>
        <a:p>
          <a:endParaRPr lang="pt-PT"/>
        </a:p>
      </dgm:t>
    </dgm:pt>
    <dgm:pt modelId="{277544F4-3CEC-4543-97D9-FC7E0F3BD9EF}">
      <dgm:prSet phldrT="[Texto]"/>
      <dgm:spPr/>
      <dgm:t>
        <a:bodyPr/>
        <a:lstStyle/>
        <a:p>
          <a:r>
            <a:rPr lang="en-US" noProof="1"/>
            <a:t>Influence?</a:t>
          </a:r>
        </a:p>
      </dgm:t>
    </dgm:pt>
    <dgm:pt modelId="{C1783ECD-B5DD-4217-81B9-ABF03F4FD1B3}" type="parTrans" cxnId="{525C37B7-185A-487A-B2E6-223FA5862F9A}">
      <dgm:prSet/>
      <dgm:spPr/>
      <dgm:t>
        <a:bodyPr/>
        <a:lstStyle/>
        <a:p>
          <a:endParaRPr lang="pt-PT"/>
        </a:p>
      </dgm:t>
    </dgm:pt>
    <dgm:pt modelId="{1175137B-2DAF-406F-A622-8C8A800F2A6D}" type="sibTrans" cxnId="{525C37B7-185A-487A-B2E6-223FA5862F9A}">
      <dgm:prSet/>
      <dgm:spPr/>
      <dgm:t>
        <a:bodyPr/>
        <a:lstStyle/>
        <a:p>
          <a:endParaRPr lang="pt-PT"/>
        </a:p>
      </dgm:t>
    </dgm:pt>
    <dgm:pt modelId="{BC06A8BE-669D-42F5-BAB7-CF961494D4F7}">
      <dgm:prSet phldrT="[Texto]" custT="1"/>
      <dgm:spPr/>
      <dgm:t>
        <a:bodyPr/>
        <a:lstStyle/>
        <a:p>
          <a:pPr>
            <a:buFont typeface="Wingdings" charset="2"/>
            <a:buNone/>
          </a:pPr>
          <a:r>
            <a:rPr lang="en-ZA" sz="3600" dirty="0">
              <a:solidFill>
                <a:prstClr val="black"/>
              </a:solidFill>
              <a:latin typeface="Calibri" panose="020F0502020204030204" pitchFamily="34" charset="0"/>
            </a:rPr>
            <a:t>What decision, conversation, or process should it influence?</a:t>
          </a:r>
          <a:endParaRPr lang="pt-PT" sz="3600" dirty="0"/>
        </a:p>
      </dgm:t>
    </dgm:pt>
    <dgm:pt modelId="{47AABDFF-F10A-4983-ACE3-F1E9DEE1EE5E}" type="parTrans" cxnId="{87D5558B-D537-4D64-B0A3-77B33DF94617}">
      <dgm:prSet/>
      <dgm:spPr/>
      <dgm:t>
        <a:bodyPr/>
        <a:lstStyle/>
        <a:p>
          <a:endParaRPr lang="pt-PT"/>
        </a:p>
      </dgm:t>
    </dgm:pt>
    <dgm:pt modelId="{02834339-5289-48F5-9F43-4AC1BF8C902F}" type="sibTrans" cxnId="{87D5558B-D537-4D64-B0A3-77B33DF94617}">
      <dgm:prSet/>
      <dgm:spPr/>
      <dgm:t>
        <a:bodyPr/>
        <a:lstStyle/>
        <a:p>
          <a:endParaRPr lang="pt-PT"/>
        </a:p>
      </dgm:t>
    </dgm:pt>
    <dgm:pt modelId="{07A4CEA9-5F79-473C-A7B9-5A8117E01CBE}">
      <dgm:prSet phldrT="[Texto]"/>
      <dgm:spPr/>
      <dgm:t>
        <a:bodyPr/>
        <a:lstStyle/>
        <a:p>
          <a:r>
            <a:rPr lang="en" dirty="0"/>
            <a:t>What for?</a:t>
          </a:r>
          <a:endParaRPr lang="pt-PT" dirty="0"/>
        </a:p>
      </dgm:t>
    </dgm:pt>
    <dgm:pt modelId="{6A1ABF56-0CB1-4FF0-B10B-59F1925A7771}" type="parTrans" cxnId="{DBF7B8C2-5A03-43F2-B3FC-E1AA474D2BF0}">
      <dgm:prSet/>
      <dgm:spPr/>
      <dgm:t>
        <a:bodyPr/>
        <a:lstStyle/>
        <a:p>
          <a:endParaRPr lang="pt-PT"/>
        </a:p>
      </dgm:t>
    </dgm:pt>
    <dgm:pt modelId="{C83D5579-76ED-4F52-8BB6-FAD75AD02245}" type="sibTrans" cxnId="{DBF7B8C2-5A03-43F2-B3FC-E1AA474D2BF0}">
      <dgm:prSet/>
      <dgm:spPr/>
      <dgm:t>
        <a:bodyPr/>
        <a:lstStyle/>
        <a:p>
          <a:endParaRPr lang="pt-PT"/>
        </a:p>
      </dgm:t>
    </dgm:pt>
    <dgm:pt modelId="{DEDD61B3-F0D4-40BF-AEB9-DA4509F5C9DE}">
      <dgm:prSet phldrT="[Texto]" custT="1"/>
      <dgm:spPr/>
      <dgm:t>
        <a:bodyPr/>
        <a:lstStyle/>
        <a:p>
          <a:pPr>
            <a:buFont typeface="Wingdings" charset="2"/>
            <a:buNone/>
          </a:pPr>
          <a:r>
            <a:rPr lang="en-ZA" sz="3600" dirty="0">
              <a:solidFill>
                <a:prstClr val="black"/>
              </a:solidFill>
              <a:latin typeface="Calibri" panose="020F0502020204030204" pitchFamily="34" charset="0"/>
            </a:rPr>
            <a:t>Is it for policy, implementation, reporting, learning, visibility, or advocacy?</a:t>
          </a:r>
          <a:endParaRPr lang="pt-PT" sz="3600" dirty="0"/>
        </a:p>
      </dgm:t>
    </dgm:pt>
    <dgm:pt modelId="{1C678A64-95E7-45D0-838B-B464063469E5}" type="parTrans" cxnId="{2A5A9AFE-5BA6-452B-BE14-009CB6467B16}">
      <dgm:prSet/>
      <dgm:spPr/>
      <dgm:t>
        <a:bodyPr/>
        <a:lstStyle/>
        <a:p>
          <a:endParaRPr lang="pt-PT"/>
        </a:p>
      </dgm:t>
    </dgm:pt>
    <dgm:pt modelId="{C8D60750-F38B-4445-8AA3-192C894063F9}" type="sibTrans" cxnId="{2A5A9AFE-5BA6-452B-BE14-009CB6467B16}">
      <dgm:prSet/>
      <dgm:spPr/>
      <dgm:t>
        <a:bodyPr/>
        <a:lstStyle/>
        <a:p>
          <a:endParaRPr lang="pt-PT"/>
        </a:p>
      </dgm:t>
    </dgm:pt>
    <dgm:pt modelId="{DAF18182-4805-4A97-8A4C-161A024A3362}" type="pres">
      <dgm:prSet presAssocID="{A86879F0-149E-4192-A76A-8155FD5BD579}" presName="Name0" presStyleCnt="0">
        <dgm:presLayoutVars>
          <dgm:dir/>
          <dgm:animLvl val="lvl"/>
          <dgm:resizeHandles val="exact"/>
        </dgm:presLayoutVars>
      </dgm:prSet>
      <dgm:spPr/>
    </dgm:pt>
    <dgm:pt modelId="{A5BC6C2E-A570-49C0-AE7D-37DBB0C8DC6D}" type="pres">
      <dgm:prSet presAssocID="{A8A5C46A-8047-4039-B8F1-6876AD09A59D}" presName="linNode" presStyleCnt="0"/>
      <dgm:spPr/>
    </dgm:pt>
    <dgm:pt modelId="{AD245B4D-B21C-4672-8ABA-FD596C64E6CE}" type="pres">
      <dgm:prSet presAssocID="{A8A5C46A-8047-4039-B8F1-6876AD09A59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F6BFB4B-0FCB-476B-85CC-98F3EC94C037}" type="pres">
      <dgm:prSet presAssocID="{A8A5C46A-8047-4039-B8F1-6876AD09A59D}" presName="descendantText" presStyleLbl="alignAccFollowNode1" presStyleIdx="0" presStyleCnt="3">
        <dgm:presLayoutVars>
          <dgm:bulletEnabled val="1"/>
        </dgm:presLayoutVars>
      </dgm:prSet>
      <dgm:spPr/>
    </dgm:pt>
    <dgm:pt modelId="{C585ED18-064D-445C-A038-98651D2B6A53}" type="pres">
      <dgm:prSet presAssocID="{8EE655C1-07FF-4479-92C9-A403EF4669E9}" presName="sp" presStyleCnt="0"/>
      <dgm:spPr/>
    </dgm:pt>
    <dgm:pt modelId="{1D532195-002D-415A-A050-B38E2436B9B9}" type="pres">
      <dgm:prSet presAssocID="{277544F4-3CEC-4543-97D9-FC7E0F3BD9EF}" presName="linNode" presStyleCnt="0"/>
      <dgm:spPr/>
    </dgm:pt>
    <dgm:pt modelId="{54A931B4-A3A1-4F96-AA49-F1ADCB190984}" type="pres">
      <dgm:prSet presAssocID="{277544F4-3CEC-4543-97D9-FC7E0F3BD9E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C61CBB7-3E75-4766-BEDE-415CC99D076A}" type="pres">
      <dgm:prSet presAssocID="{277544F4-3CEC-4543-97D9-FC7E0F3BD9EF}" presName="descendantText" presStyleLbl="alignAccFollowNode1" presStyleIdx="1" presStyleCnt="3" custLinFactNeighborX="-1198">
        <dgm:presLayoutVars>
          <dgm:bulletEnabled val="1"/>
        </dgm:presLayoutVars>
      </dgm:prSet>
      <dgm:spPr/>
    </dgm:pt>
    <dgm:pt modelId="{B13A0995-E5D3-4892-878C-291273CEDF57}" type="pres">
      <dgm:prSet presAssocID="{1175137B-2DAF-406F-A622-8C8A800F2A6D}" presName="sp" presStyleCnt="0"/>
      <dgm:spPr/>
    </dgm:pt>
    <dgm:pt modelId="{E01CA9AC-9C3C-4DBA-98E4-564125AA3528}" type="pres">
      <dgm:prSet presAssocID="{07A4CEA9-5F79-473C-A7B9-5A8117E01CBE}" presName="linNode" presStyleCnt="0"/>
      <dgm:spPr/>
    </dgm:pt>
    <dgm:pt modelId="{EB30F87A-E9E0-42AD-8B82-D94ECBEAD396}" type="pres">
      <dgm:prSet presAssocID="{07A4CEA9-5F79-473C-A7B9-5A8117E01CB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44CB0E5-2703-42AC-98CE-7AFDBA8DF80F}" type="pres">
      <dgm:prSet presAssocID="{07A4CEA9-5F79-473C-A7B9-5A8117E01CB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A820909-18B3-4DB6-AB23-88395FBCF2FB}" type="presOf" srcId="{A8A5C46A-8047-4039-B8F1-6876AD09A59D}" destId="{AD245B4D-B21C-4672-8ABA-FD596C64E6CE}" srcOrd="0" destOrd="0" presId="urn:microsoft.com/office/officeart/2005/8/layout/vList5"/>
    <dgm:cxn modelId="{9EBEE018-262A-4DBF-9A5D-22BB6B2A6684}" srcId="{A86879F0-149E-4192-A76A-8155FD5BD579}" destId="{A8A5C46A-8047-4039-B8F1-6876AD09A59D}" srcOrd="0" destOrd="0" parTransId="{AA2347FA-F27A-4E11-918B-5E96ABFBA151}" sibTransId="{8EE655C1-07FF-4479-92C9-A403EF4669E9}"/>
    <dgm:cxn modelId="{73603160-EA79-460E-A0A5-F542A9848158}" type="presOf" srcId="{277544F4-3CEC-4543-97D9-FC7E0F3BD9EF}" destId="{54A931B4-A3A1-4F96-AA49-F1ADCB190984}" srcOrd="0" destOrd="0" presId="urn:microsoft.com/office/officeart/2005/8/layout/vList5"/>
    <dgm:cxn modelId="{87D5558B-D537-4D64-B0A3-77B33DF94617}" srcId="{277544F4-3CEC-4543-97D9-FC7E0F3BD9EF}" destId="{BC06A8BE-669D-42F5-BAB7-CF961494D4F7}" srcOrd="0" destOrd="0" parTransId="{47AABDFF-F10A-4983-ACE3-F1E9DEE1EE5E}" sibTransId="{02834339-5289-48F5-9F43-4AC1BF8C902F}"/>
    <dgm:cxn modelId="{EE475793-98F0-4944-8161-2BE76E628D59}" type="presOf" srcId="{DEDD61B3-F0D4-40BF-AEB9-DA4509F5C9DE}" destId="{844CB0E5-2703-42AC-98CE-7AFDBA8DF80F}" srcOrd="0" destOrd="0" presId="urn:microsoft.com/office/officeart/2005/8/layout/vList5"/>
    <dgm:cxn modelId="{B3CDFE9D-012B-42C7-8BDB-AA4F6BC1C2E3}" srcId="{A8A5C46A-8047-4039-B8F1-6876AD09A59D}" destId="{B8A9D34D-FF34-4E5F-B4F6-4F97746A6894}" srcOrd="0" destOrd="0" parTransId="{CACF5F57-F704-4D69-8C4A-B90FF19F3DCA}" sibTransId="{D02EBD93-0801-47C0-A10D-FFC373329A84}"/>
    <dgm:cxn modelId="{57B6659F-84C2-4432-9C7D-AF9ADEEBAD4D}" type="presOf" srcId="{B8A9D34D-FF34-4E5F-B4F6-4F97746A6894}" destId="{8F6BFB4B-0FCB-476B-85CC-98F3EC94C037}" srcOrd="0" destOrd="0" presId="urn:microsoft.com/office/officeart/2005/8/layout/vList5"/>
    <dgm:cxn modelId="{525C37B7-185A-487A-B2E6-223FA5862F9A}" srcId="{A86879F0-149E-4192-A76A-8155FD5BD579}" destId="{277544F4-3CEC-4543-97D9-FC7E0F3BD9EF}" srcOrd="1" destOrd="0" parTransId="{C1783ECD-B5DD-4217-81B9-ABF03F4FD1B3}" sibTransId="{1175137B-2DAF-406F-A622-8C8A800F2A6D}"/>
    <dgm:cxn modelId="{DBF7B8C2-5A03-43F2-B3FC-E1AA474D2BF0}" srcId="{A86879F0-149E-4192-A76A-8155FD5BD579}" destId="{07A4CEA9-5F79-473C-A7B9-5A8117E01CBE}" srcOrd="2" destOrd="0" parTransId="{6A1ABF56-0CB1-4FF0-B10B-59F1925A7771}" sibTransId="{C83D5579-76ED-4F52-8BB6-FAD75AD02245}"/>
    <dgm:cxn modelId="{78E959CB-1330-4F07-B98E-470C9ECF09DE}" type="presOf" srcId="{BC06A8BE-669D-42F5-BAB7-CF961494D4F7}" destId="{AC61CBB7-3E75-4766-BEDE-415CC99D076A}" srcOrd="0" destOrd="0" presId="urn:microsoft.com/office/officeart/2005/8/layout/vList5"/>
    <dgm:cxn modelId="{A95C66CC-31C7-4814-A3D4-8ADA2154A1CB}" type="presOf" srcId="{07A4CEA9-5F79-473C-A7B9-5A8117E01CBE}" destId="{EB30F87A-E9E0-42AD-8B82-D94ECBEAD396}" srcOrd="0" destOrd="0" presId="urn:microsoft.com/office/officeart/2005/8/layout/vList5"/>
    <dgm:cxn modelId="{FE6B30F4-7378-4D49-A247-7F6E8016A633}" type="presOf" srcId="{A86879F0-149E-4192-A76A-8155FD5BD579}" destId="{DAF18182-4805-4A97-8A4C-161A024A3362}" srcOrd="0" destOrd="0" presId="urn:microsoft.com/office/officeart/2005/8/layout/vList5"/>
    <dgm:cxn modelId="{2A5A9AFE-5BA6-452B-BE14-009CB6467B16}" srcId="{07A4CEA9-5F79-473C-A7B9-5A8117E01CBE}" destId="{DEDD61B3-F0D4-40BF-AEB9-DA4509F5C9DE}" srcOrd="0" destOrd="0" parTransId="{1C678A64-95E7-45D0-838B-B464063469E5}" sibTransId="{C8D60750-F38B-4445-8AA3-192C894063F9}"/>
    <dgm:cxn modelId="{C3512072-57B5-4364-A29E-9A0064D32C4A}" type="presParOf" srcId="{DAF18182-4805-4A97-8A4C-161A024A3362}" destId="{A5BC6C2E-A570-49C0-AE7D-37DBB0C8DC6D}" srcOrd="0" destOrd="0" presId="urn:microsoft.com/office/officeart/2005/8/layout/vList5"/>
    <dgm:cxn modelId="{110B3B49-1C86-44D9-9E21-633AA5418D32}" type="presParOf" srcId="{A5BC6C2E-A570-49C0-AE7D-37DBB0C8DC6D}" destId="{AD245B4D-B21C-4672-8ABA-FD596C64E6CE}" srcOrd="0" destOrd="0" presId="urn:microsoft.com/office/officeart/2005/8/layout/vList5"/>
    <dgm:cxn modelId="{D074FDE2-2E6E-476F-ACA2-6CD9F12A46A9}" type="presParOf" srcId="{A5BC6C2E-A570-49C0-AE7D-37DBB0C8DC6D}" destId="{8F6BFB4B-0FCB-476B-85CC-98F3EC94C037}" srcOrd="1" destOrd="0" presId="urn:microsoft.com/office/officeart/2005/8/layout/vList5"/>
    <dgm:cxn modelId="{EBA23FCD-653E-4498-A01D-2C458CA418A6}" type="presParOf" srcId="{DAF18182-4805-4A97-8A4C-161A024A3362}" destId="{C585ED18-064D-445C-A038-98651D2B6A53}" srcOrd="1" destOrd="0" presId="urn:microsoft.com/office/officeart/2005/8/layout/vList5"/>
    <dgm:cxn modelId="{D546D4E0-2B17-44A5-8A2C-6A1741C2F6A3}" type="presParOf" srcId="{DAF18182-4805-4A97-8A4C-161A024A3362}" destId="{1D532195-002D-415A-A050-B38E2436B9B9}" srcOrd="2" destOrd="0" presId="urn:microsoft.com/office/officeart/2005/8/layout/vList5"/>
    <dgm:cxn modelId="{89B2D6B8-F54E-4D23-9C5D-C19383E6CD8A}" type="presParOf" srcId="{1D532195-002D-415A-A050-B38E2436B9B9}" destId="{54A931B4-A3A1-4F96-AA49-F1ADCB190984}" srcOrd="0" destOrd="0" presId="urn:microsoft.com/office/officeart/2005/8/layout/vList5"/>
    <dgm:cxn modelId="{91BFD9C7-E92E-480E-96DC-24F3B40DE5BD}" type="presParOf" srcId="{1D532195-002D-415A-A050-B38E2436B9B9}" destId="{AC61CBB7-3E75-4766-BEDE-415CC99D076A}" srcOrd="1" destOrd="0" presId="urn:microsoft.com/office/officeart/2005/8/layout/vList5"/>
    <dgm:cxn modelId="{CB1929BE-CA55-4D02-94D5-1781623F3883}" type="presParOf" srcId="{DAF18182-4805-4A97-8A4C-161A024A3362}" destId="{B13A0995-E5D3-4892-878C-291273CEDF57}" srcOrd="3" destOrd="0" presId="urn:microsoft.com/office/officeart/2005/8/layout/vList5"/>
    <dgm:cxn modelId="{300D672B-3D82-4DDF-985D-538D308F3334}" type="presParOf" srcId="{DAF18182-4805-4A97-8A4C-161A024A3362}" destId="{E01CA9AC-9C3C-4DBA-98E4-564125AA3528}" srcOrd="4" destOrd="0" presId="urn:microsoft.com/office/officeart/2005/8/layout/vList5"/>
    <dgm:cxn modelId="{A93892EB-7FF5-4911-ACC5-64065E6B79C0}" type="presParOf" srcId="{E01CA9AC-9C3C-4DBA-98E4-564125AA3528}" destId="{EB30F87A-E9E0-42AD-8B82-D94ECBEAD396}" srcOrd="0" destOrd="0" presId="urn:microsoft.com/office/officeart/2005/8/layout/vList5"/>
    <dgm:cxn modelId="{053022F6-FABE-4A01-BB33-DBA56B1794EB}" type="presParOf" srcId="{E01CA9AC-9C3C-4DBA-98E4-564125AA3528}" destId="{844CB0E5-2703-42AC-98CE-7AFDBA8DF80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BDDBA7-4E1E-4776-BACA-CF2CA0F800ED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9A6520A2-DA56-4281-A4A6-F6272F03AA4F}">
      <dgm:prSet phldrT="[Text]" custT="1"/>
      <dgm:spPr/>
      <dgm:t>
        <a:bodyPr/>
        <a:lstStyle/>
        <a:p>
          <a:r>
            <a:rPr lang="en-GB" sz="4000" b="1" dirty="0"/>
            <a:t>Care about and strengths </a:t>
          </a:r>
        </a:p>
      </dgm:t>
    </dgm:pt>
    <dgm:pt modelId="{6DAF84A4-CA38-4860-9125-3EBA901598C4}" type="parTrans" cxnId="{BF10E528-E04D-4574-8463-878720D79D89}">
      <dgm:prSet/>
      <dgm:spPr/>
      <dgm:t>
        <a:bodyPr/>
        <a:lstStyle/>
        <a:p>
          <a:endParaRPr lang="en-GB"/>
        </a:p>
      </dgm:t>
    </dgm:pt>
    <dgm:pt modelId="{47B9E2DB-2155-47FB-ACC0-D5A56475900E}" type="sibTrans" cxnId="{BF10E528-E04D-4574-8463-878720D79D89}">
      <dgm:prSet/>
      <dgm:spPr/>
      <dgm:t>
        <a:bodyPr/>
        <a:lstStyle/>
        <a:p>
          <a:endParaRPr lang="en-GB"/>
        </a:p>
      </dgm:t>
    </dgm:pt>
    <dgm:pt modelId="{2E8F5D93-61D2-44AF-B1A8-97E113208FEE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pPr>
            <a:buFontTx/>
            <a:buNone/>
          </a:pPr>
          <a:r>
            <a:rPr lang="en-ZA" sz="2400"/>
            <a:t>Being heard and meaningfully included</a:t>
          </a:r>
          <a:endParaRPr lang="en-GB" sz="1900" dirty="0"/>
        </a:p>
      </dgm:t>
    </dgm:pt>
    <dgm:pt modelId="{29011746-9764-414F-8C5B-9048ED43A569}" type="parTrans" cxnId="{B9161F88-B2FC-40B9-AD37-ACA05F706D76}">
      <dgm:prSet/>
      <dgm:spPr/>
      <dgm:t>
        <a:bodyPr/>
        <a:lstStyle/>
        <a:p>
          <a:endParaRPr lang="en-GB"/>
        </a:p>
      </dgm:t>
    </dgm:pt>
    <dgm:pt modelId="{F0ADDE86-D295-4439-8CF5-B276EEBA63D0}" type="sibTrans" cxnId="{B9161F88-B2FC-40B9-AD37-ACA05F706D76}">
      <dgm:prSet/>
      <dgm:spPr/>
      <dgm:t>
        <a:bodyPr/>
        <a:lstStyle/>
        <a:p>
          <a:endParaRPr lang="en-GB"/>
        </a:p>
      </dgm:t>
    </dgm:pt>
    <dgm:pt modelId="{024161FD-BB48-48A4-9D8B-73778AF86724}">
      <dgm:prSet phldrT="[Text]" custT="1"/>
      <dgm:spPr/>
      <dgm:t>
        <a:bodyPr/>
        <a:lstStyle/>
        <a:p>
          <a:r>
            <a:rPr lang="en-GB" sz="4000" b="1" dirty="0"/>
            <a:t>Constraints</a:t>
          </a:r>
        </a:p>
      </dgm:t>
    </dgm:pt>
    <dgm:pt modelId="{DD176A7D-CF28-445E-9034-BE3F4D8358DE}" type="parTrans" cxnId="{2BBBB5D6-4F95-4619-AFCE-7783BB4B78D2}">
      <dgm:prSet/>
      <dgm:spPr/>
      <dgm:t>
        <a:bodyPr/>
        <a:lstStyle/>
        <a:p>
          <a:endParaRPr lang="en-GB"/>
        </a:p>
      </dgm:t>
    </dgm:pt>
    <dgm:pt modelId="{1D1150FD-10ED-4F6E-844E-BB42018A2F46}" type="sibTrans" cxnId="{2BBBB5D6-4F95-4619-AFCE-7783BB4B78D2}">
      <dgm:prSet/>
      <dgm:spPr/>
      <dgm:t>
        <a:bodyPr/>
        <a:lstStyle/>
        <a:p>
          <a:endParaRPr lang="en-GB"/>
        </a:p>
      </dgm:t>
    </dgm:pt>
    <dgm:pt modelId="{4571C5F3-6FA9-407D-8EF7-DB45F39A5B8A}">
      <dgm:prSet phldrT="[Text]"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 tIns="0" bIns="182880" anchor="b" anchorCtr="1"/>
        <a:lstStyle/>
        <a:p>
          <a:pPr>
            <a:buFont typeface="Symbol" panose="05050102010706020507" pitchFamily="18" charset="2"/>
            <a:buNone/>
          </a:pPr>
          <a:endParaRPr lang="en-GB" sz="1900" dirty="0"/>
        </a:p>
      </dgm:t>
    </dgm:pt>
    <dgm:pt modelId="{5F18FFDB-028F-47A5-876F-6B63C9BB474F}" type="parTrans" cxnId="{3AA287B6-E427-454E-A4C4-135BF5DF8B61}">
      <dgm:prSet/>
      <dgm:spPr/>
      <dgm:t>
        <a:bodyPr/>
        <a:lstStyle/>
        <a:p>
          <a:endParaRPr lang="en-GB"/>
        </a:p>
      </dgm:t>
    </dgm:pt>
    <dgm:pt modelId="{65C17FC1-15BC-42B8-AC00-0FD80FE36AA7}" type="sibTrans" cxnId="{3AA287B6-E427-454E-A4C4-135BF5DF8B61}">
      <dgm:prSet/>
      <dgm:spPr/>
      <dgm:t>
        <a:bodyPr/>
        <a:lstStyle/>
        <a:p>
          <a:endParaRPr lang="en-GB"/>
        </a:p>
      </dgm:t>
    </dgm:pt>
    <dgm:pt modelId="{D12CB2A7-C98C-400F-8178-0EED69575D37}">
      <dgm:prSet phldrT="[Text]" custT="1"/>
      <dgm:spPr/>
      <dgm:t>
        <a:bodyPr/>
        <a:lstStyle/>
        <a:p>
          <a:r>
            <a:rPr lang="en-GB" sz="3600" b="1" dirty="0"/>
            <a:t>Key formats </a:t>
          </a:r>
        </a:p>
      </dgm:t>
    </dgm:pt>
    <dgm:pt modelId="{4D7A3DEC-053B-4034-A8C1-908594EFD8C3}" type="parTrans" cxnId="{1AA4C24C-C10C-47C9-81D4-987EFEC8DA39}">
      <dgm:prSet/>
      <dgm:spPr/>
      <dgm:t>
        <a:bodyPr/>
        <a:lstStyle/>
        <a:p>
          <a:endParaRPr lang="en-GB"/>
        </a:p>
      </dgm:t>
    </dgm:pt>
    <dgm:pt modelId="{3ADFF171-8465-4814-BA0D-F8792F3A6E9C}" type="sibTrans" cxnId="{1AA4C24C-C10C-47C9-81D4-987EFEC8DA39}">
      <dgm:prSet/>
      <dgm:spPr/>
      <dgm:t>
        <a:bodyPr/>
        <a:lstStyle/>
        <a:p>
          <a:endParaRPr lang="en-GB"/>
        </a:p>
      </dgm:t>
    </dgm:pt>
    <dgm:pt modelId="{A5F57DA6-8BBC-4B75-95B8-8E7469DACC5B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 lIns="123824" tIns="123824" rIns="123824" bIns="123824" anchor="t" anchorCtr="0"/>
        <a:lstStyle/>
        <a:p>
          <a:pPr>
            <a:buFont typeface="Symbol" panose="05050102010706020507" pitchFamily="18" charset="2"/>
            <a:buNone/>
          </a:pPr>
          <a:endParaRPr lang="en-GB" sz="1900" dirty="0"/>
        </a:p>
      </dgm:t>
    </dgm:pt>
    <dgm:pt modelId="{1C2F8CC0-79B4-448A-80D7-F626E48921DB}" type="parTrans" cxnId="{698271CE-5FAD-4623-BA07-CEA38E840AAE}">
      <dgm:prSet/>
      <dgm:spPr/>
      <dgm:t>
        <a:bodyPr/>
        <a:lstStyle/>
        <a:p>
          <a:endParaRPr lang="en-GB"/>
        </a:p>
      </dgm:t>
    </dgm:pt>
    <dgm:pt modelId="{70948429-F704-486D-8A1B-9217D3521701}" type="sibTrans" cxnId="{698271CE-5FAD-4623-BA07-CEA38E840AAE}">
      <dgm:prSet/>
      <dgm:spPr/>
      <dgm:t>
        <a:bodyPr/>
        <a:lstStyle/>
        <a:p>
          <a:endParaRPr lang="en-GB"/>
        </a:p>
      </dgm:t>
    </dgm:pt>
    <dgm:pt modelId="{3C688DDE-5FED-F84E-AFC8-020F6B27F9D7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ZA" dirty="0"/>
            <a:t>Limited access to policy spaces</a:t>
          </a:r>
        </a:p>
      </dgm:t>
    </dgm:pt>
    <dgm:pt modelId="{95ACFD55-8AB2-EA4C-8C2E-DBC1D3634B92}" type="parTrans" cxnId="{865D373B-C254-1644-BE37-DB2C1FF5C2A8}">
      <dgm:prSet/>
      <dgm:spPr/>
      <dgm:t>
        <a:bodyPr/>
        <a:lstStyle/>
        <a:p>
          <a:endParaRPr lang="en-GB"/>
        </a:p>
      </dgm:t>
    </dgm:pt>
    <dgm:pt modelId="{DFD40964-F488-8C47-AFF4-EBCC31C73A19}" type="sibTrans" cxnId="{865D373B-C254-1644-BE37-DB2C1FF5C2A8}">
      <dgm:prSet/>
      <dgm:spPr/>
      <dgm:t>
        <a:bodyPr/>
        <a:lstStyle/>
        <a:p>
          <a:endParaRPr lang="en-GB"/>
        </a:p>
      </dgm:t>
    </dgm:pt>
    <dgm:pt modelId="{C82C6B0B-3355-C24D-9B51-DCB77B3670B3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ZA" dirty="0"/>
            <a:t>Clear, accessible language</a:t>
          </a:r>
        </a:p>
      </dgm:t>
    </dgm:pt>
    <dgm:pt modelId="{B8C64A02-CE86-174D-BA89-21836A76B138}" type="parTrans" cxnId="{8B977655-052D-C94E-981C-859334A8FEB7}">
      <dgm:prSet/>
      <dgm:spPr/>
      <dgm:t>
        <a:bodyPr/>
        <a:lstStyle/>
        <a:p>
          <a:endParaRPr lang="en-GB"/>
        </a:p>
      </dgm:t>
    </dgm:pt>
    <dgm:pt modelId="{2B0AC6B0-7710-1443-B3FE-35AD297E876B}" type="sibTrans" cxnId="{8B977655-052D-C94E-981C-859334A8FEB7}">
      <dgm:prSet/>
      <dgm:spPr/>
      <dgm:t>
        <a:bodyPr/>
        <a:lstStyle/>
        <a:p>
          <a:endParaRPr lang="en-GB"/>
        </a:p>
      </dgm:t>
    </dgm:pt>
    <dgm:pt modelId="{1840749A-2526-BE44-89AC-006317BFD027}">
      <dgm:prSet custT="1"/>
      <dgm:spPr/>
      <dgm:t>
        <a:bodyPr/>
        <a:lstStyle/>
        <a:p>
          <a:pPr>
            <a:buNone/>
          </a:pPr>
          <a:r>
            <a:rPr lang="en-ZA" sz="2400" dirty="0"/>
            <a:t>Influence on decisions that affect them</a:t>
          </a:r>
        </a:p>
      </dgm:t>
    </dgm:pt>
    <dgm:pt modelId="{668DBEED-86D6-FB44-845C-48E39EA751F1}" type="parTrans" cxnId="{E0207A30-BE51-554A-978C-A6028A5D688A}">
      <dgm:prSet/>
      <dgm:spPr/>
      <dgm:t>
        <a:bodyPr/>
        <a:lstStyle/>
        <a:p>
          <a:endParaRPr lang="en-GB"/>
        </a:p>
      </dgm:t>
    </dgm:pt>
    <dgm:pt modelId="{DC3382BF-BDC7-9143-8435-69DB42B5DBAC}" type="sibTrans" cxnId="{E0207A30-BE51-554A-978C-A6028A5D688A}">
      <dgm:prSet/>
      <dgm:spPr/>
      <dgm:t>
        <a:bodyPr/>
        <a:lstStyle/>
        <a:p>
          <a:endParaRPr lang="en-GB"/>
        </a:p>
      </dgm:t>
    </dgm:pt>
    <dgm:pt modelId="{D98A6FC2-8005-6A41-B768-F891C6838E3D}">
      <dgm:prSet custT="1"/>
      <dgm:spPr/>
      <dgm:t>
        <a:bodyPr/>
        <a:lstStyle/>
        <a:p>
          <a:pPr>
            <a:buNone/>
          </a:pPr>
          <a:r>
            <a:rPr lang="en-ZA" sz="2400" dirty="0"/>
            <a:t>Practical outcomes (not just consultation)</a:t>
          </a:r>
        </a:p>
      </dgm:t>
    </dgm:pt>
    <dgm:pt modelId="{B0CE7A76-9B2E-214F-9D3A-2638FBC1D047}" type="parTrans" cxnId="{1D5720C8-6A91-DF47-802B-5761A27EF60D}">
      <dgm:prSet/>
      <dgm:spPr/>
      <dgm:t>
        <a:bodyPr/>
        <a:lstStyle/>
        <a:p>
          <a:endParaRPr lang="en-GB"/>
        </a:p>
      </dgm:t>
    </dgm:pt>
    <dgm:pt modelId="{4972F482-19DF-C54C-A603-2403E44B72A0}" type="sibTrans" cxnId="{1D5720C8-6A91-DF47-802B-5761A27EF60D}">
      <dgm:prSet/>
      <dgm:spPr/>
      <dgm:t>
        <a:bodyPr/>
        <a:lstStyle/>
        <a:p>
          <a:endParaRPr lang="en-GB"/>
        </a:p>
      </dgm:t>
    </dgm:pt>
    <dgm:pt modelId="{1414BEA3-A010-AD40-B6FC-06007965DB87}">
      <dgm:prSet custT="1"/>
      <dgm:spPr/>
      <dgm:t>
        <a:bodyPr/>
        <a:lstStyle/>
        <a:p>
          <a:pPr>
            <a:buNone/>
          </a:pPr>
          <a:r>
            <a:rPr lang="en-ZA" sz="2400" dirty="0"/>
            <a:t>Deep local and lived knowledge</a:t>
          </a:r>
        </a:p>
      </dgm:t>
    </dgm:pt>
    <dgm:pt modelId="{2468B4E1-6A38-134F-AA2B-09799E3658A1}" type="parTrans" cxnId="{4639C9C8-D622-6C4F-B145-2214B28A03E9}">
      <dgm:prSet/>
      <dgm:spPr/>
      <dgm:t>
        <a:bodyPr/>
        <a:lstStyle/>
        <a:p>
          <a:endParaRPr lang="en-GB"/>
        </a:p>
      </dgm:t>
    </dgm:pt>
    <dgm:pt modelId="{3B25187F-039D-6A4C-80ED-295B7A30D772}" type="sibTrans" cxnId="{4639C9C8-D622-6C4F-B145-2214B28A03E9}">
      <dgm:prSet/>
      <dgm:spPr/>
      <dgm:t>
        <a:bodyPr/>
        <a:lstStyle/>
        <a:p>
          <a:endParaRPr lang="en-GB"/>
        </a:p>
      </dgm:t>
    </dgm:pt>
    <dgm:pt modelId="{BF21B2F2-690C-B440-ABBA-AB34BF1F026B}">
      <dgm:prSet custT="1"/>
      <dgm:spPr/>
      <dgm:t>
        <a:bodyPr/>
        <a:lstStyle/>
        <a:p>
          <a:pPr>
            <a:buNone/>
          </a:pPr>
          <a:r>
            <a:rPr lang="en-ZA" sz="2400" dirty="0"/>
            <a:t>Strong connection to biodiversity and ecosystems</a:t>
          </a:r>
        </a:p>
      </dgm:t>
    </dgm:pt>
    <dgm:pt modelId="{CA990AC1-C68A-DB44-88CC-5258F80FAE0E}" type="parTrans" cxnId="{5795B2F6-73C8-7D45-B3B5-6DD89737F4D0}">
      <dgm:prSet/>
      <dgm:spPr/>
      <dgm:t>
        <a:bodyPr/>
        <a:lstStyle/>
        <a:p>
          <a:endParaRPr lang="en-GB"/>
        </a:p>
      </dgm:t>
    </dgm:pt>
    <dgm:pt modelId="{16F6A339-7A5C-CC4C-85F2-10F95BF9FA90}" type="sibTrans" cxnId="{5795B2F6-73C8-7D45-B3B5-6DD89737F4D0}">
      <dgm:prSet/>
      <dgm:spPr/>
      <dgm:t>
        <a:bodyPr/>
        <a:lstStyle/>
        <a:p>
          <a:endParaRPr lang="en-GB"/>
        </a:p>
      </dgm:t>
    </dgm:pt>
    <dgm:pt modelId="{48951E73-D7E0-5143-88DA-1EC4DE07B2DF}">
      <dgm:prSet custT="1"/>
      <dgm:spPr/>
      <dgm:t>
        <a:bodyPr/>
        <a:lstStyle/>
        <a:p>
          <a:pPr>
            <a:buNone/>
          </a:pPr>
          <a:r>
            <a:rPr lang="en-ZA" sz="2400" dirty="0"/>
            <a:t>Experience in community-based solutions</a:t>
          </a:r>
        </a:p>
      </dgm:t>
    </dgm:pt>
    <dgm:pt modelId="{2F25B085-2DF0-F040-AF7E-F09EE5416BF8}" type="parTrans" cxnId="{20FC4A8B-C28B-0D4E-BAA6-BB11219DAEDD}">
      <dgm:prSet/>
      <dgm:spPr/>
      <dgm:t>
        <a:bodyPr/>
        <a:lstStyle/>
        <a:p>
          <a:endParaRPr lang="en-GB"/>
        </a:p>
      </dgm:t>
    </dgm:pt>
    <dgm:pt modelId="{9DC68D21-EB8F-764D-A401-47D1670490A3}" type="sibTrans" cxnId="{20FC4A8B-C28B-0D4E-BAA6-BB11219DAEDD}">
      <dgm:prSet/>
      <dgm:spPr/>
      <dgm:t>
        <a:bodyPr/>
        <a:lstStyle/>
        <a:p>
          <a:endParaRPr lang="en-GB"/>
        </a:p>
      </dgm:t>
    </dgm:pt>
    <dgm:pt modelId="{868E7BD2-75E9-DA4F-842A-DD93BA70C356}">
      <dgm:prSet custT="1"/>
      <dgm:spPr/>
      <dgm:t>
        <a:bodyPr/>
        <a:lstStyle/>
        <a:p>
          <a:pPr>
            <a:buNone/>
          </a:pPr>
          <a:r>
            <a:rPr lang="en-ZA" sz="2400" dirty="0"/>
            <a:t>Trusted voices in local contexts</a:t>
          </a:r>
        </a:p>
      </dgm:t>
    </dgm:pt>
    <dgm:pt modelId="{9D12DE68-AFEA-AE4D-BFC4-EB9694A17A13}" type="parTrans" cxnId="{A68CD15C-9C22-8C4B-9CB3-AD51D453201B}">
      <dgm:prSet/>
      <dgm:spPr/>
      <dgm:t>
        <a:bodyPr/>
        <a:lstStyle/>
        <a:p>
          <a:endParaRPr lang="en-GB"/>
        </a:p>
      </dgm:t>
    </dgm:pt>
    <dgm:pt modelId="{7BFA5F7A-7127-1A46-9753-F4F191361848}" type="sibTrans" cxnId="{A68CD15C-9C22-8C4B-9CB3-AD51D453201B}">
      <dgm:prSet/>
      <dgm:spPr/>
      <dgm:t>
        <a:bodyPr/>
        <a:lstStyle/>
        <a:p>
          <a:endParaRPr lang="en-GB"/>
        </a:p>
      </dgm:t>
    </dgm:pt>
    <dgm:pt modelId="{D367D436-5789-D741-8D31-156690958813}">
      <dgm:prSet/>
      <dgm:spPr/>
      <dgm:t>
        <a:bodyPr/>
        <a:lstStyle/>
        <a:p>
          <a:pPr>
            <a:buNone/>
          </a:pPr>
          <a:r>
            <a:rPr lang="en-ZA"/>
            <a:t>Limited time and resources</a:t>
          </a:r>
        </a:p>
      </dgm:t>
    </dgm:pt>
    <dgm:pt modelId="{4E9E2BCF-BC3D-4441-A3A7-A5DF9F74D85D}" type="parTrans" cxnId="{0D0003A3-DF3E-8840-9C80-A50F0BA52991}">
      <dgm:prSet/>
      <dgm:spPr/>
      <dgm:t>
        <a:bodyPr/>
        <a:lstStyle/>
        <a:p>
          <a:endParaRPr lang="en-GB"/>
        </a:p>
      </dgm:t>
    </dgm:pt>
    <dgm:pt modelId="{3CE256E1-B4C6-6740-8DD1-EEEDE3CFC4D1}" type="sibTrans" cxnId="{0D0003A3-DF3E-8840-9C80-A50F0BA52991}">
      <dgm:prSet/>
      <dgm:spPr/>
      <dgm:t>
        <a:bodyPr/>
        <a:lstStyle/>
        <a:p>
          <a:endParaRPr lang="en-GB"/>
        </a:p>
      </dgm:t>
    </dgm:pt>
    <dgm:pt modelId="{8A284015-3C23-E64A-981F-E75DE44F8B96}">
      <dgm:prSet/>
      <dgm:spPr/>
      <dgm:t>
        <a:bodyPr/>
        <a:lstStyle/>
        <a:p>
          <a:pPr>
            <a:buNone/>
          </a:pPr>
          <a:r>
            <a:rPr lang="en-ZA"/>
            <a:t>Technical language may be a barrier</a:t>
          </a:r>
        </a:p>
      </dgm:t>
    </dgm:pt>
    <dgm:pt modelId="{9B517DF3-BABC-704B-B0D6-0196DEBDF5A3}" type="parTrans" cxnId="{CFBEA7B3-824C-DE4E-87D0-27206F4799EC}">
      <dgm:prSet/>
      <dgm:spPr/>
      <dgm:t>
        <a:bodyPr/>
        <a:lstStyle/>
        <a:p>
          <a:endParaRPr lang="en-GB"/>
        </a:p>
      </dgm:t>
    </dgm:pt>
    <dgm:pt modelId="{4881EE88-9E50-E846-9413-FF4F9AB05375}" type="sibTrans" cxnId="{CFBEA7B3-824C-DE4E-87D0-27206F4799EC}">
      <dgm:prSet/>
      <dgm:spPr/>
      <dgm:t>
        <a:bodyPr/>
        <a:lstStyle/>
        <a:p>
          <a:endParaRPr lang="en-GB"/>
        </a:p>
      </dgm:t>
    </dgm:pt>
    <dgm:pt modelId="{73224EFB-0288-1B4B-B03C-23BC878FFE16}">
      <dgm:prSet/>
      <dgm:spPr/>
      <dgm:t>
        <a:bodyPr/>
        <a:lstStyle/>
        <a:p>
          <a:pPr>
            <a:buNone/>
          </a:pPr>
          <a:r>
            <a:rPr lang="en-ZA" dirty="0"/>
            <a:t>Risk of being consulted but not influencing</a:t>
          </a:r>
        </a:p>
      </dgm:t>
    </dgm:pt>
    <dgm:pt modelId="{DBBBB36F-06BF-1440-B258-8448E78ECBFF}" type="parTrans" cxnId="{9FB1FEFD-7184-674F-A7D9-EDA5031C9A03}">
      <dgm:prSet/>
      <dgm:spPr/>
      <dgm:t>
        <a:bodyPr/>
        <a:lstStyle/>
        <a:p>
          <a:endParaRPr lang="en-GB"/>
        </a:p>
      </dgm:t>
    </dgm:pt>
    <dgm:pt modelId="{9D325417-E11C-DA4C-AD54-ACF0911971EB}" type="sibTrans" cxnId="{9FB1FEFD-7184-674F-A7D9-EDA5031C9A03}">
      <dgm:prSet/>
      <dgm:spPr/>
      <dgm:t>
        <a:bodyPr/>
        <a:lstStyle/>
        <a:p>
          <a:endParaRPr lang="en-GB"/>
        </a:p>
      </dgm:t>
    </dgm:pt>
    <dgm:pt modelId="{5A26AC6A-4C58-7243-8BE5-398D2C008582}">
      <dgm:prSet/>
      <dgm:spPr/>
      <dgm:t>
        <a:bodyPr/>
        <a:lstStyle/>
        <a:p>
          <a:pPr>
            <a:buNone/>
          </a:pPr>
          <a:r>
            <a:rPr lang="en-ZA" dirty="0"/>
            <a:t>Representation of their voices (quotes, stories)</a:t>
          </a:r>
        </a:p>
      </dgm:t>
    </dgm:pt>
    <dgm:pt modelId="{797FEB7C-D2B6-8547-83A8-8A1A12589D6B}" type="parTrans" cxnId="{C0A20B2F-EA8C-9E40-B83F-D14158B401FE}">
      <dgm:prSet/>
      <dgm:spPr/>
      <dgm:t>
        <a:bodyPr/>
        <a:lstStyle/>
        <a:p>
          <a:endParaRPr lang="en-GB"/>
        </a:p>
      </dgm:t>
    </dgm:pt>
    <dgm:pt modelId="{5632BD54-3DFD-E74D-AC41-446C6B5D9182}" type="sibTrans" cxnId="{C0A20B2F-EA8C-9E40-B83F-D14158B401FE}">
      <dgm:prSet/>
      <dgm:spPr/>
      <dgm:t>
        <a:bodyPr/>
        <a:lstStyle/>
        <a:p>
          <a:endParaRPr lang="en-GB"/>
        </a:p>
      </dgm:t>
    </dgm:pt>
    <dgm:pt modelId="{86446BC2-8BD0-F54F-93A1-338FC1B8C68F}">
      <dgm:prSet/>
      <dgm:spPr/>
      <dgm:t>
        <a:bodyPr/>
        <a:lstStyle/>
        <a:p>
          <a:pPr>
            <a:buNone/>
          </a:pPr>
          <a:r>
            <a:rPr lang="en-ZA" dirty="0"/>
            <a:t>Recognition and visibility</a:t>
          </a:r>
        </a:p>
      </dgm:t>
    </dgm:pt>
    <dgm:pt modelId="{1783DDD5-B661-DA49-8046-2ED353073CEA}" type="parTrans" cxnId="{84A39333-D5D6-C743-BEEC-3A0C70FF6119}">
      <dgm:prSet/>
      <dgm:spPr/>
      <dgm:t>
        <a:bodyPr/>
        <a:lstStyle/>
        <a:p>
          <a:endParaRPr lang="en-GB"/>
        </a:p>
      </dgm:t>
    </dgm:pt>
    <dgm:pt modelId="{A311FC52-C4AE-7C46-BFD7-8F4D7421E64C}" type="sibTrans" cxnId="{84A39333-D5D6-C743-BEEC-3A0C70FF6119}">
      <dgm:prSet/>
      <dgm:spPr/>
      <dgm:t>
        <a:bodyPr/>
        <a:lstStyle/>
        <a:p>
          <a:endParaRPr lang="en-GB"/>
        </a:p>
      </dgm:t>
    </dgm:pt>
    <dgm:pt modelId="{176A344C-9CAB-D947-A52E-16B977B3795F}">
      <dgm:prSet/>
      <dgm:spPr/>
      <dgm:t>
        <a:bodyPr/>
        <a:lstStyle/>
        <a:p>
          <a:pPr>
            <a:buNone/>
          </a:pPr>
          <a:r>
            <a:rPr lang="en-ZA" dirty="0"/>
            <a:t>Practical and relevant outputs – toolkits, posters </a:t>
          </a:r>
        </a:p>
      </dgm:t>
    </dgm:pt>
    <dgm:pt modelId="{B4919EBB-A8BA-854B-8AEE-7F0BEDE81EE7}" type="parTrans" cxnId="{470249AB-6923-D747-9F79-5689AF3AEB89}">
      <dgm:prSet/>
      <dgm:spPr/>
      <dgm:t>
        <a:bodyPr/>
        <a:lstStyle/>
        <a:p>
          <a:endParaRPr lang="en-GB"/>
        </a:p>
      </dgm:t>
    </dgm:pt>
    <dgm:pt modelId="{EEA06ED7-90BA-E04C-8491-66CE08EA99B4}" type="sibTrans" cxnId="{470249AB-6923-D747-9F79-5689AF3AEB89}">
      <dgm:prSet/>
      <dgm:spPr/>
      <dgm:t>
        <a:bodyPr/>
        <a:lstStyle/>
        <a:p>
          <a:endParaRPr lang="en-GB"/>
        </a:p>
      </dgm:t>
    </dgm:pt>
    <dgm:pt modelId="{92F589FA-5429-49BD-B6CE-2B8B66391489}" type="pres">
      <dgm:prSet presAssocID="{BABDDBA7-4E1E-4776-BACA-CF2CA0F800ED}" presName="Name0" presStyleCnt="0">
        <dgm:presLayoutVars>
          <dgm:dir/>
          <dgm:animLvl val="lvl"/>
          <dgm:resizeHandles val="exact"/>
        </dgm:presLayoutVars>
      </dgm:prSet>
      <dgm:spPr/>
    </dgm:pt>
    <dgm:pt modelId="{30111A10-E937-4A24-9960-9458E105B585}" type="pres">
      <dgm:prSet presAssocID="{BABDDBA7-4E1E-4776-BACA-CF2CA0F800ED}" presName="tSp" presStyleCnt="0"/>
      <dgm:spPr/>
    </dgm:pt>
    <dgm:pt modelId="{BFC0F5E9-C404-4889-9D03-1083A686FC5D}" type="pres">
      <dgm:prSet presAssocID="{BABDDBA7-4E1E-4776-BACA-CF2CA0F800ED}" presName="bSp" presStyleCnt="0"/>
      <dgm:spPr/>
    </dgm:pt>
    <dgm:pt modelId="{1794ADA5-09E5-4B2A-9EC4-411880956039}" type="pres">
      <dgm:prSet presAssocID="{BABDDBA7-4E1E-4776-BACA-CF2CA0F800ED}" presName="process" presStyleCnt="0"/>
      <dgm:spPr/>
    </dgm:pt>
    <dgm:pt modelId="{E67A0A59-F4F3-4518-B184-9D9DE34EC966}" type="pres">
      <dgm:prSet presAssocID="{9A6520A2-DA56-4281-A4A6-F6272F03AA4F}" presName="composite1" presStyleCnt="0"/>
      <dgm:spPr/>
    </dgm:pt>
    <dgm:pt modelId="{A853D1B2-72E7-482A-87E2-524A5EE8726B}" type="pres">
      <dgm:prSet presAssocID="{9A6520A2-DA56-4281-A4A6-F6272F03AA4F}" presName="dummyNode1" presStyleLbl="node1" presStyleIdx="0" presStyleCnt="3"/>
      <dgm:spPr/>
    </dgm:pt>
    <dgm:pt modelId="{A4937ED4-083C-47E1-8F4C-A1891472BCEB}" type="pres">
      <dgm:prSet presAssocID="{9A6520A2-DA56-4281-A4A6-F6272F03AA4F}" presName="childNode1" presStyleLbl="bgAcc1" presStyleIdx="0" presStyleCnt="3" custScaleY="121103" custLinFactNeighborX="6877" custLinFactNeighborY="-5592">
        <dgm:presLayoutVars>
          <dgm:bulletEnabled val="1"/>
        </dgm:presLayoutVars>
      </dgm:prSet>
      <dgm:spPr/>
    </dgm:pt>
    <dgm:pt modelId="{5B43EB78-5089-4A4C-92D9-B94D5DCD8F25}" type="pres">
      <dgm:prSet presAssocID="{9A6520A2-DA56-4281-A4A6-F6272F03AA4F}" presName="childNode1tx" presStyleLbl="bgAcc1" presStyleIdx="0" presStyleCnt="3">
        <dgm:presLayoutVars>
          <dgm:bulletEnabled val="1"/>
        </dgm:presLayoutVars>
      </dgm:prSet>
      <dgm:spPr/>
    </dgm:pt>
    <dgm:pt modelId="{1287C6A3-615B-4228-B8AA-F343D0BFBCF6}" type="pres">
      <dgm:prSet presAssocID="{9A6520A2-DA56-4281-A4A6-F6272F03AA4F}" presName="parentNode1" presStyleLbl="node1" presStyleIdx="0" presStyleCnt="3" custLinFactNeighborX="8798" custLinFactNeighborY="59137">
        <dgm:presLayoutVars>
          <dgm:chMax val="1"/>
          <dgm:bulletEnabled val="1"/>
        </dgm:presLayoutVars>
      </dgm:prSet>
      <dgm:spPr/>
    </dgm:pt>
    <dgm:pt modelId="{41FBDA5F-97E4-46AB-9F65-93A606756D77}" type="pres">
      <dgm:prSet presAssocID="{9A6520A2-DA56-4281-A4A6-F6272F03AA4F}" presName="connSite1" presStyleCnt="0"/>
      <dgm:spPr/>
    </dgm:pt>
    <dgm:pt modelId="{B3C976E3-3894-44CC-B22A-E4FC4F3F614D}" type="pres">
      <dgm:prSet presAssocID="{47B9E2DB-2155-47FB-ACC0-D5A56475900E}" presName="Name9" presStyleLbl="sibTrans2D1" presStyleIdx="0" presStyleCnt="2" custScaleX="122713" custLinFactNeighborY="-3760"/>
      <dgm:spPr/>
    </dgm:pt>
    <dgm:pt modelId="{2E1BFAC1-F1C2-4587-93EE-4DC8F94D2D9D}" type="pres">
      <dgm:prSet presAssocID="{024161FD-BB48-48A4-9D8B-73778AF86724}" presName="composite2" presStyleCnt="0"/>
      <dgm:spPr/>
    </dgm:pt>
    <dgm:pt modelId="{EE209094-8C0F-4DB5-A164-5156F1998AC2}" type="pres">
      <dgm:prSet presAssocID="{024161FD-BB48-48A4-9D8B-73778AF86724}" presName="dummyNode2" presStyleLbl="node1" presStyleIdx="0" presStyleCnt="3"/>
      <dgm:spPr/>
    </dgm:pt>
    <dgm:pt modelId="{6443C109-6449-4267-B2B5-1DFBB77D93DA}" type="pres">
      <dgm:prSet presAssocID="{024161FD-BB48-48A4-9D8B-73778AF86724}" presName="childNode2" presStyleLbl="bgAcc1" presStyleIdx="1" presStyleCnt="3" custScaleX="114909" custScaleY="152589" custLinFactNeighborX="-2581" custLinFactNeighborY="17930">
        <dgm:presLayoutVars>
          <dgm:bulletEnabled val="1"/>
        </dgm:presLayoutVars>
      </dgm:prSet>
      <dgm:spPr/>
    </dgm:pt>
    <dgm:pt modelId="{0E8ED242-6C41-4679-8452-3157DB5334EB}" type="pres">
      <dgm:prSet presAssocID="{024161FD-BB48-48A4-9D8B-73778AF86724}" presName="childNode2tx" presStyleLbl="bgAcc1" presStyleIdx="1" presStyleCnt="3">
        <dgm:presLayoutVars>
          <dgm:bulletEnabled val="1"/>
        </dgm:presLayoutVars>
      </dgm:prSet>
      <dgm:spPr/>
    </dgm:pt>
    <dgm:pt modelId="{270353C0-0735-41E1-9BD9-F7D89DFABE31}" type="pres">
      <dgm:prSet presAssocID="{024161FD-BB48-48A4-9D8B-73778AF86724}" presName="parentNode2" presStyleLbl="node1" presStyleIdx="1" presStyleCnt="3" custLinFactNeighborX="-29478" custLinFactNeighborY="-21637">
        <dgm:presLayoutVars>
          <dgm:chMax val="0"/>
          <dgm:bulletEnabled val="1"/>
        </dgm:presLayoutVars>
      </dgm:prSet>
      <dgm:spPr/>
    </dgm:pt>
    <dgm:pt modelId="{74097F7C-A4C9-40C1-999A-C33842D3E4D0}" type="pres">
      <dgm:prSet presAssocID="{024161FD-BB48-48A4-9D8B-73778AF86724}" presName="connSite2" presStyleCnt="0"/>
      <dgm:spPr/>
    </dgm:pt>
    <dgm:pt modelId="{48483E41-5F28-4948-8112-287B79141353}" type="pres">
      <dgm:prSet presAssocID="{1D1150FD-10ED-4F6E-844E-BB42018A2F46}" presName="Name18" presStyleLbl="sibTrans2D1" presStyleIdx="1" presStyleCnt="2" custLinFactNeighborX="11046" custLinFactNeighborY="9761"/>
      <dgm:spPr/>
    </dgm:pt>
    <dgm:pt modelId="{F238BF8B-8912-4C37-8D38-DC712549C47A}" type="pres">
      <dgm:prSet presAssocID="{D12CB2A7-C98C-400F-8178-0EED69575D37}" presName="composite1" presStyleCnt="0"/>
      <dgm:spPr/>
    </dgm:pt>
    <dgm:pt modelId="{88282014-83AA-4ABA-B2DD-1456811D9822}" type="pres">
      <dgm:prSet presAssocID="{D12CB2A7-C98C-400F-8178-0EED69575D37}" presName="dummyNode1" presStyleLbl="node1" presStyleIdx="1" presStyleCnt="3"/>
      <dgm:spPr/>
    </dgm:pt>
    <dgm:pt modelId="{A3057590-52B7-4663-B18B-C0351077CF2B}" type="pres">
      <dgm:prSet presAssocID="{D12CB2A7-C98C-400F-8178-0EED69575D37}" presName="childNode1" presStyleLbl="bgAcc1" presStyleIdx="2" presStyleCnt="3" custScaleX="114909" custScaleY="155011" custLinFactNeighborX="-3636" custLinFactNeighborY="25734">
        <dgm:presLayoutVars>
          <dgm:bulletEnabled val="1"/>
        </dgm:presLayoutVars>
      </dgm:prSet>
      <dgm:spPr/>
    </dgm:pt>
    <dgm:pt modelId="{2522AC1E-5402-4F96-9DEC-2073473F2D6C}" type="pres">
      <dgm:prSet presAssocID="{D12CB2A7-C98C-400F-8178-0EED69575D37}" presName="childNode1tx" presStyleLbl="bgAcc1" presStyleIdx="2" presStyleCnt="3">
        <dgm:presLayoutVars>
          <dgm:bulletEnabled val="1"/>
        </dgm:presLayoutVars>
      </dgm:prSet>
      <dgm:spPr/>
    </dgm:pt>
    <dgm:pt modelId="{43D6E98C-31DA-4068-8D35-351BEB61B853}" type="pres">
      <dgm:prSet presAssocID="{D12CB2A7-C98C-400F-8178-0EED69575D37}" presName="parentNode1" presStyleLbl="node1" presStyleIdx="2" presStyleCnt="3" custLinFactY="-100000" custLinFactNeighborX="-48668" custLinFactNeighborY="-167297">
        <dgm:presLayoutVars>
          <dgm:chMax val="1"/>
          <dgm:bulletEnabled val="1"/>
        </dgm:presLayoutVars>
      </dgm:prSet>
      <dgm:spPr/>
    </dgm:pt>
    <dgm:pt modelId="{9E6CEAEC-BFC5-4EB5-A29F-E6CA0355DF10}" type="pres">
      <dgm:prSet presAssocID="{D12CB2A7-C98C-400F-8178-0EED69575D37}" presName="connSite1" presStyleCnt="0"/>
      <dgm:spPr/>
    </dgm:pt>
  </dgm:ptLst>
  <dgm:cxnLst>
    <dgm:cxn modelId="{3746B50F-F392-4F43-BB19-1D88668D9CFD}" type="presOf" srcId="{86446BC2-8BD0-F54F-93A1-338FC1B8C68F}" destId="{A3057590-52B7-4663-B18B-C0351077CF2B}" srcOrd="0" destOrd="3" presId="urn:microsoft.com/office/officeart/2005/8/layout/hProcess4"/>
    <dgm:cxn modelId="{3F61501E-3000-2D46-9EA5-3B734D8BB058}" type="presOf" srcId="{1414BEA3-A010-AD40-B6FC-06007965DB87}" destId="{5B43EB78-5089-4A4C-92D9-B94D5DCD8F25}" srcOrd="1" destOrd="3" presId="urn:microsoft.com/office/officeart/2005/8/layout/hProcess4"/>
    <dgm:cxn modelId="{BF10E528-E04D-4574-8463-878720D79D89}" srcId="{BABDDBA7-4E1E-4776-BACA-CF2CA0F800ED}" destId="{9A6520A2-DA56-4281-A4A6-F6272F03AA4F}" srcOrd="0" destOrd="0" parTransId="{6DAF84A4-CA38-4860-9125-3EBA901598C4}" sibTransId="{47B9E2DB-2155-47FB-ACC0-D5A56475900E}"/>
    <dgm:cxn modelId="{91A5C72C-A104-4A36-A693-5F193D2B49FA}" type="presOf" srcId="{4571C5F3-6FA9-407D-8EF7-DB45F39A5B8A}" destId="{0E8ED242-6C41-4679-8452-3157DB5334EB}" srcOrd="1" destOrd="0" presId="urn:microsoft.com/office/officeart/2005/8/layout/hProcess4"/>
    <dgm:cxn modelId="{C0A20B2F-EA8C-9E40-B83F-D14158B401FE}" srcId="{D12CB2A7-C98C-400F-8178-0EED69575D37}" destId="{5A26AC6A-4C58-7243-8BE5-398D2C008582}" srcOrd="2" destOrd="0" parTransId="{797FEB7C-D2B6-8547-83A8-8A1A12589D6B}" sibTransId="{5632BD54-3DFD-E74D-AC41-446C6B5D9182}"/>
    <dgm:cxn modelId="{A5B9FE2F-0E19-FC4A-8CC2-5142483758CF}" type="presOf" srcId="{868E7BD2-75E9-DA4F-842A-DD93BA70C356}" destId="{A4937ED4-083C-47E1-8F4C-A1891472BCEB}" srcOrd="0" destOrd="6" presId="urn:microsoft.com/office/officeart/2005/8/layout/hProcess4"/>
    <dgm:cxn modelId="{E0207A30-BE51-554A-978C-A6028A5D688A}" srcId="{9A6520A2-DA56-4281-A4A6-F6272F03AA4F}" destId="{1840749A-2526-BE44-89AC-006317BFD027}" srcOrd="1" destOrd="0" parTransId="{668DBEED-86D6-FB44-845C-48E39EA751F1}" sibTransId="{DC3382BF-BDC7-9143-8435-69DB42B5DBAC}"/>
    <dgm:cxn modelId="{84A39333-D5D6-C743-BEEC-3A0C70FF6119}" srcId="{D12CB2A7-C98C-400F-8178-0EED69575D37}" destId="{86446BC2-8BD0-F54F-93A1-338FC1B8C68F}" srcOrd="3" destOrd="0" parTransId="{1783DDD5-B661-DA49-8046-2ED353073CEA}" sibTransId="{A311FC52-C4AE-7C46-BFD7-8F4D7421E64C}"/>
    <dgm:cxn modelId="{865D373B-C254-1644-BE37-DB2C1FF5C2A8}" srcId="{024161FD-BB48-48A4-9D8B-73778AF86724}" destId="{3C688DDE-5FED-F84E-AFC8-020F6B27F9D7}" srcOrd="1" destOrd="0" parTransId="{95ACFD55-8AB2-EA4C-8C2E-DBC1D3634B92}" sibTransId="{DFD40964-F488-8C47-AFF4-EBCC31C73A19}"/>
    <dgm:cxn modelId="{3317F85B-23AA-2442-BD0F-32DA1CADEA82}" type="presOf" srcId="{5A26AC6A-4C58-7243-8BE5-398D2C008582}" destId="{A3057590-52B7-4663-B18B-C0351077CF2B}" srcOrd="0" destOrd="2" presId="urn:microsoft.com/office/officeart/2005/8/layout/hProcess4"/>
    <dgm:cxn modelId="{A653335C-C2D4-C84D-ACCF-25E463C7FE70}" type="presOf" srcId="{D367D436-5789-D741-8D31-156690958813}" destId="{6443C109-6449-4267-B2B5-1DFBB77D93DA}" srcOrd="0" destOrd="2" presId="urn:microsoft.com/office/officeart/2005/8/layout/hProcess4"/>
    <dgm:cxn modelId="{A68CD15C-9C22-8C4B-9CB3-AD51D453201B}" srcId="{9A6520A2-DA56-4281-A4A6-F6272F03AA4F}" destId="{868E7BD2-75E9-DA4F-842A-DD93BA70C356}" srcOrd="6" destOrd="0" parTransId="{9D12DE68-AFEA-AE4D-BFC4-EB9694A17A13}" sibTransId="{7BFA5F7A-7127-1A46-9753-F4F191361848}"/>
    <dgm:cxn modelId="{FF95D65F-127A-B14A-8C0A-5FEC08E51644}" type="presOf" srcId="{1840749A-2526-BE44-89AC-006317BFD027}" destId="{5B43EB78-5089-4A4C-92D9-B94D5DCD8F25}" srcOrd="1" destOrd="1" presId="urn:microsoft.com/office/officeart/2005/8/layout/hProcess4"/>
    <dgm:cxn modelId="{F4AC9C60-B442-3E4F-B628-EC1B56220581}" type="presOf" srcId="{8A284015-3C23-E64A-981F-E75DE44F8B96}" destId="{6443C109-6449-4267-B2B5-1DFBB77D93DA}" srcOrd="0" destOrd="3" presId="urn:microsoft.com/office/officeart/2005/8/layout/hProcess4"/>
    <dgm:cxn modelId="{2DB49367-8C05-944B-8208-A998F2C152ED}" type="presOf" srcId="{3C688DDE-5FED-F84E-AFC8-020F6B27F9D7}" destId="{6443C109-6449-4267-B2B5-1DFBB77D93DA}" srcOrd="0" destOrd="1" presId="urn:microsoft.com/office/officeart/2005/8/layout/hProcess4"/>
    <dgm:cxn modelId="{B79CE147-93CB-9F4F-9823-D8A5CCBB801C}" type="presOf" srcId="{D367D436-5789-D741-8D31-156690958813}" destId="{0E8ED242-6C41-4679-8452-3157DB5334EB}" srcOrd="1" destOrd="2" presId="urn:microsoft.com/office/officeart/2005/8/layout/hProcess4"/>
    <dgm:cxn modelId="{41A29448-D067-8841-AB8F-79DA3B8207F5}" type="presOf" srcId="{176A344C-9CAB-D947-A52E-16B977B3795F}" destId="{A3057590-52B7-4663-B18B-C0351077CF2B}" srcOrd="0" destOrd="4" presId="urn:microsoft.com/office/officeart/2005/8/layout/hProcess4"/>
    <dgm:cxn modelId="{34AB8A6A-F516-4DAC-9207-49B890E1EC36}" type="presOf" srcId="{47B9E2DB-2155-47FB-ACC0-D5A56475900E}" destId="{B3C976E3-3894-44CC-B22A-E4FC4F3F614D}" srcOrd="0" destOrd="0" presId="urn:microsoft.com/office/officeart/2005/8/layout/hProcess4"/>
    <dgm:cxn modelId="{9CC9AC4C-9508-473E-A8B9-330AAEEDD1EF}" type="presOf" srcId="{A5F57DA6-8BBC-4B75-95B8-8E7469DACC5B}" destId="{A3057590-52B7-4663-B18B-C0351077CF2B}" srcOrd="0" destOrd="0" presId="urn:microsoft.com/office/officeart/2005/8/layout/hProcess4"/>
    <dgm:cxn modelId="{1AA4C24C-C10C-47C9-81D4-987EFEC8DA39}" srcId="{BABDDBA7-4E1E-4776-BACA-CF2CA0F800ED}" destId="{D12CB2A7-C98C-400F-8178-0EED69575D37}" srcOrd="2" destOrd="0" parTransId="{4D7A3DEC-053B-4034-A8C1-908594EFD8C3}" sibTransId="{3ADFF171-8465-4814-BA0D-F8792F3A6E9C}"/>
    <dgm:cxn modelId="{CC04384D-441C-0147-9E1D-D5E18D88B7E9}" type="presOf" srcId="{48951E73-D7E0-5143-88DA-1EC4DE07B2DF}" destId="{A4937ED4-083C-47E1-8F4C-A1891472BCEB}" srcOrd="0" destOrd="5" presId="urn:microsoft.com/office/officeart/2005/8/layout/hProcess4"/>
    <dgm:cxn modelId="{65DCDE52-9311-F941-B740-A1725C81FA09}" type="presOf" srcId="{868E7BD2-75E9-DA4F-842A-DD93BA70C356}" destId="{5B43EB78-5089-4A4C-92D9-B94D5DCD8F25}" srcOrd="1" destOrd="6" presId="urn:microsoft.com/office/officeart/2005/8/layout/hProcess4"/>
    <dgm:cxn modelId="{D071F852-E5EF-1A4E-B325-6FC747D1557D}" type="presOf" srcId="{8A284015-3C23-E64A-981F-E75DE44F8B96}" destId="{0E8ED242-6C41-4679-8452-3157DB5334EB}" srcOrd="1" destOrd="3" presId="urn:microsoft.com/office/officeart/2005/8/layout/hProcess4"/>
    <dgm:cxn modelId="{FE210A53-BEB3-5849-83F3-09599F46A3C0}" type="presOf" srcId="{1840749A-2526-BE44-89AC-006317BFD027}" destId="{A4937ED4-083C-47E1-8F4C-A1891472BCEB}" srcOrd="0" destOrd="1" presId="urn:microsoft.com/office/officeart/2005/8/layout/hProcess4"/>
    <dgm:cxn modelId="{E684AB54-6AE6-4EB7-B3E5-D94B9D554F7F}" type="presOf" srcId="{9A6520A2-DA56-4281-A4A6-F6272F03AA4F}" destId="{1287C6A3-615B-4228-B8AA-F343D0BFBCF6}" srcOrd="0" destOrd="0" presId="urn:microsoft.com/office/officeart/2005/8/layout/hProcess4"/>
    <dgm:cxn modelId="{8B977655-052D-C94E-981C-859334A8FEB7}" srcId="{D12CB2A7-C98C-400F-8178-0EED69575D37}" destId="{C82C6B0B-3355-C24D-9B51-DCB77B3670B3}" srcOrd="1" destOrd="0" parTransId="{B8C64A02-CE86-174D-BA89-21836A76B138}" sibTransId="{2B0AC6B0-7710-1443-B3FE-35AD297E876B}"/>
    <dgm:cxn modelId="{4CDD9556-8919-CD4F-81CA-3E8AC84E875E}" type="presOf" srcId="{3C688DDE-5FED-F84E-AFC8-020F6B27F9D7}" destId="{0E8ED242-6C41-4679-8452-3157DB5334EB}" srcOrd="1" destOrd="1" presId="urn:microsoft.com/office/officeart/2005/8/layout/hProcess4"/>
    <dgm:cxn modelId="{A0ACED83-C565-49D0-B095-67B79C3D163D}" type="presOf" srcId="{1D1150FD-10ED-4F6E-844E-BB42018A2F46}" destId="{48483E41-5F28-4948-8112-287B79141353}" srcOrd="0" destOrd="0" presId="urn:microsoft.com/office/officeart/2005/8/layout/hProcess4"/>
    <dgm:cxn modelId="{597A6F84-ADD1-4B44-9A42-DDB5C653BB0B}" type="presOf" srcId="{BABDDBA7-4E1E-4776-BACA-CF2CA0F800ED}" destId="{92F589FA-5429-49BD-B6CE-2B8B66391489}" srcOrd="0" destOrd="0" presId="urn:microsoft.com/office/officeart/2005/8/layout/hProcess4"/>
    <dgm:cxn modelId="{B9161F88-B2FC-40B9-AD37-ACA05F706D76}" srcId="{9A6520A2-DA56-4281-A4A6-F6272F03AA4F}" destId="{2E8F5D93-61D2-44AF-B1A8-97E113208FEE}" srcOrd="0" destOrd="0" parTransId="{29011746-9764-414F-8C5B-9048ED43A569}" sibTransId="{F0ADDE86-D295-4439-8CF5-B276EEBA63D0}"/>
    <dgm:cxn modelId="{20FC4A8B-C28B-0D4E-BAA6-BB11219DAEDD}" srcId="{9A6520A2-DA56-4281-A4A6-F6272F03AA4F}" destId="{48951E73-D7E0-5143-88DA-1EC4DE07B2DF}" srcOrd="5" destOrd="0" parTransId="{2F25B085-2DF0-F040-AF7E-F09EE5416BF8}" sibTransId="{9DC68D21-EB8F-764D-A401-47D1670490A3}"/>
    <dgm:cxn modelId="{1EEE4792-1414-F249-ACEA-4FB33A89463A}" type="presOf" srcId="{D98A6FC2-8005-6A41-B768-F891C6838E3D}" destId="{A4937ED4-083C-47E1-8F4C-A1891472BCEB}" srcOrd="0" destOrd="2" presId="urn:microsoft.com/office/officeart/2005/8/layout/hProcess4"/>
    <dgm:cxn modelId="{0D0003A3-DF3E-8840-9C80-A50F0BA52991}" srcId="{024161FD-BB48-48A4-9D8B-73778AF86724}" destId="{D367D436-5789-D741-8D31-156690958813}" srcOrd="2" destOrd="0" parTransId="{4E9E2BCF-BC3D-4441-A3A7-A5DF9F74D85D}" sibTransId="{3CE256E1-B4C6-6740-8DD1-EEEDE3CFC4D1}"/>
    <dgm:cxn modelId="{EEF44EA3-3572-4926-886C-09925854763C}" type="presOf" srcId="{2E8F5D93-61D2-44AF-B1A8-97E113208FEE}" destId="{5B43EB78-5089-4A4C-92D9-B94D5DCD8F25}" srcOrd="1" destOrd="0" presId="urn:microsoft.com/office/officeart/2005/8/layout/hProcess4"/>
    <dgm:cxn modelId="{D25210AA-877C-44E3-9F37-075DCF8C76A1}" type="presOf" srcId="{024161FD-BB48-48A4-9D8B-73778AF86724}" destId="{270353C0-0735-41E1-9BD9-F7D89DFABE31}" srcOrd="0" destOrd="0" presId="urn:microsoft.com/office/officeart/2005/8/layout/hProcess4"/>
    <dgm:cxn modelId="{470249AB-6923-D747-9F79-5689AF3AEB89}" srcId="{D12CB2A7-C98C-400F-8178-0EED69575D37}" destId="{176A344C-9CAB-D947-A52E-16B977B3795F}" srcOrd="4" destOrd="0" parTransId="{B4919EBB-A8BA-854B-8AEE-7F0BEDE81EE7}" sibTransId="{EEA06ED7-90BA-E04C-8491-66CE08EA99B4}"/>
    <dgm:cxn modelId="{5840D2AE-F818-4A65-9543-59A6B00DAC33}" type="presOf" srcId="{2E8F5D93-61D2-44AF-B1A8-97E113208FEE}" destId="{A4937ED4-083C-47E1-8F4C-A1891472BCEB}" srcOrd="0" destOrd="0" presId="urn:microsoft.com/office/officeart/2005/8/layout/hProcess4"/>
    <dgm:cxn modelId="{CFBEA7B3-824C-DE4E-87D0-27206F4799EC}" srcId="{024161FD-BB48-48A4-9D8B-73778AF86724}" destId="{8A284015-3C23-E64A-981F-E75DE44F8B96}" srcOrd="3" destOrd="0" parTransId="{9B517DF3-BABC-704B-B0D6-0196DEBDF5A3}" sibTransId="{4881EE88-9E50-E846-9413-FF4F9AB05375}"/>
    <dgm:cxn modelId="{3AA287B6-E427-454E-A4C4-135BF5DF8B61}" srcId="{024161FD-BB48-48A4-9D8B-73778AF86724}" destId="{4571C5F3-6FA9-407D-8EF7-DB45F39A5B8A}" srcOrd="0" destOrd="0" parTransId="{5F18FFDB-028F-47A5-876F-6B63C9BB474F}" sibTransId="{65C17FC1-15BC-42B8-AC00-0FD80FE36AA7}"/>
    <dgm:cxn modelId="{1204B6B8-9202-4D28-89F4-D06F6E405EBA}" type="presOf" srcId="{D12CB2A7-C98C-400F-8178-0EED69575D37}" destId="{43D6E98C-31DA-4068-8D35-351BEB61B853}" srcOrd="0" destOrd="0" presId="urn:microsoft.com/office/officeart/2005/8/layout/hProcess4"/>
    <dgm:cxn modelId="{30724BBC-921C-6E49-AF16-36C8F88F896B}" type="presOf" srcId="{1414BEA3-A010-AD40-B6FC-06007965DB87}" destId="{A4937ED4-083C-47E1-8F4C-A1891472BCEB}" srcOrd="0" destOrd="3" presId="urn:microsoft.com/office/officeart/2005/8/layout/hProcess4"/>
    <dgm:cxn modelId="{0BB2DBBC-D9D6-C140-9955-5C908C6CAAA0}" type="presOf" srcId="{86446BC2-8BD0-F54F-93A1-338FC1B8C68F}" destId="{2522AC1E-5402-4F96-9DEC-2073473F2D6C}" srcOrd="1" destOrd="3" presId="urn:microsoft.com/office/officeart/2005/8/layout/hProcess4"/>
    <dgm:cxn modelId="{93DD18C3-514B-8E4B-9968-7D798FB6A3C0}" type="presOf" srcId="{73224EFB-0288-1B4B-B03C-23BC878FFE16}" destId="{0E8ED242-6C41-4679-8452-3157DB5334EB}" srcOrd="1" destOrd="4" presId="urn:microsoft.com/office/officeart/2005/8/layout/hProcess4"/>
    <dgm:cxn modelId="{C05ECBC3-87DE-1C4B-9EB8-FBFD6E23CED4}" type="presOf" srcId="{73224EFB-0288-1B4B-B03C-23BC878FFE16}" destId="{6443C109-6449-4267-B2B5-1DFBB77D93DA}" srcOrd="0" destOrd="4" presId="urn:microsoft.com/office/officeart/2005/8/layout/hProcess4"/>
    <dgm:cxn modelId="{F242F9C3-7007-D04C-82D1-C5B10A25EC3D}" type="presOf" srcId="{48951E73-D7E0-5143-88DA-1EC4DE07B2DF}" destId="{5B43EB78-5089-4A4C-92D9-B94D5DCD8F25}" srcOrd="1" destOrd="5" presId="urn:microsoft.com/office/officeart/2005/8/layout/hProcess4"/>
    <dgm:cxn modelId="{1D5720C8-6A91-DF47-802B-5761A27EF60D}" srcId="{9A6520A2-DA56-4281-A4A6-F6272F03AA4F}" destId="{D98A6FC2-8005-6A41-B768-F891C6838E3D}" srcOrd="2" destOrd="0" parTransId="{B0CE7A76-9B2E-214F-9D3A-2638FBC1D047}" sibTransId="{4972F482-19DF-C54C-A603-2403E44B72A0}"/>
    <dgm:cxn modelId="{4639C9C8-D622-6C4F-B145-2214B28A03E9}" srcId="{9A6520A2-DA56-4281-A4A6-F6272F03AA4F}" destId="{1414BEA3-A010-AD40-B6FC-06007965DB87}" srcOrd="3" destOrd="0" parTransId="{2468B4E1-6A38-134F-AA2B-09799E3658A1}" sibTransId="{3B25187F-039D-6A4C-80ED-295B7A30D772}"/>
    <dgm:cxn modelId="{3116F0C8-3F86-634C-906B-C18DB950A4DC}" type="presOf" srcId="{5A26AC6A-4C58-7243-8BE5-398D2C008582}" destId="{2522AC1E-5402-4F96-9DEC-2073473F2D6C}" srcOrd="1" destOrd="2" presId="urn:microsoft.com/office/officeart/2005/8/layout/hProcess4"/>
    <dgm:cxn modelId="{285F04CB-ACE0-2641-A1AA-FD41905D20A0}" type="presOf" srcId="{C82C6B0B-3355-C24D-9B51-DCB77B3670B3}" destId="{2522AC1E-5402-4F96-9DEC-2073473F2D6C}" srcOrd="1" destOrd="1" presId="urn:microsoft.com/office/officeart/2005/8/layout/hProcess4"/>
    <dgm:cxn modelId="{698271CE-5FAD-4623-BA07-CEA38E840AAE}" srcId="{D12CB2A7-C98C-400F-8178-0EED69575D37}" destId="{A5F57DA6-8BBC-4B75-95B8-8E7469DACC5B}" srcOrd="0" destOrd="0" parTransId="{1C2F8CC0-79B4-448A-80D7-F626E48921DB}" sibTransId="{70948429-F704-486D-8A1B-9217D3521701}"/>
    <dgm:cxn modelId="{B165E3D5-1455-3E42-A453-A23B11C50910}" type="presOf" srcId="{D98A6FC2-8005-6A41-B768-F891C6838E3D}" destId="{5B43EB78-5089-4A4C-92D9-B94D5DCD8F25}" srcOrd="1" destOrd="2" presId="urn:microsoft.com/office/officeart/2005/8/layout/hProcess4"/>
    <dgm:cxn modelId="{2BBBB5D6-4F95-4619-AFCE-7783BB4B78D2}" srcId="{BABDDBA7-4E1E-4776-BACA-CF2CA0F800ED}" destId="{024161FD-BB48-48A4-9D8B-73778AF86724}" srcOrd="1" destOrd="0" parTransId="{DD176A7D-CF28-445E-9034-BE3F4D8358DE}" sibTransId="{1D1150FD-10ED-4F6E-844E-BB42018A2F46}"/>
    <dgm:cxn modelId="{E61EA7DB-62E5-994B-9D2D-DF5FF1E2B50D}" type="presOf" srcId="{C82C6B0B-3355-C24D-9B51-DCB77B3670B3}" destId="{A3057590-52B7-4663-B18B-C0351077CF2B}" srcOrd="0" destOrd="1" presId="urn:microsoft.com/office/officeart/2005/8/layout/hProcess4"/>
    <dgm:cxn modelId="{5E0BD2E1-7021-F248-B58E-EE55643F6BDC}" type="presOf" srcId="{BF21B2F2-690C-B440-ABBA-AB34BF1F026B}" destId="{5B43EB78-5089-4A4C-92D9-B94D5DCD8F25}" srcOrd="1" destOrd="4" presId="urn:microsoft.com/office/officeart/2005/8/layout/hProcess4"/>
    <dgm:cxn modelId="{58B612ED-C18D-EF47-8BAD-216A499701FE}" type="presOf" srcId="{176A344C-9CAB-D947-A52E-16B977B3795F}" destId="{2522AC1E-5402-4F96-9DEC-2073473F2D6C}" srcOrd="1" destOrd="4" presId="urn:microsoft.com/office/officeart/2005/8/layout/hProcess4"/>
    <dgm:cxn modelId="{98BD30ED-173D-441E-A043-02A005B2A3DF}" type="presOf" srcId="{A5F57DA6-8BBC-4B75-95B8-8E7469DACC5B}" destId="{2522AC1E-5402-4F96-9DEC-2073473F2D6C}" srcOrd="1" destOrd="0" presId="urn:microsoft.com/office/officeart/2005/8/layout/hProcess4"/>
    <dgm:cxn modelId="{A599AAED-787E-4062-BB35-7EF0478ED76F}" type="presOf" srcId="{4571C5F3-6FA9-407D-8EF7-DB45F39A5B8A}" destId="{6443C109-6449-4267-B2B5-1DFBB77D93DA}" srcOrd="0" destOrd="0" presId="urn:microsoft.com/office/officeart/2005/8/layout/hProcess4"/>
    <dgm:cxn modelId="{5795B2F6-73C8-7D45-B3B5-6DD89737F4D0}" srcId="{9A6520A2-DA56-4281-A4A6-F6272F03AA4F}" destId="{BF21B2F2-690C-B440-ABBA-AB34BF1F026B}" srcOrd="4" destOrd="0" parTransId="{CA990AC1-C68A-DB44-88CC-5258F80FAE0E}" sibTransId="{16F6A339-7A5C-CC4C-85F2-10F95BF9FA90}"/>
    <dgm:cxn modelId="{518B1BF9-F7D5-7C48-8913-9310929988D6}" type="presOf" srcId="{BF21B2F2-690C-B440-ABBA-AB34BF1F026B}" destId="{A4937ED4-083C-47E1-8F4C-A1891472BCEB}" srcOrd="0" destOrd="4" presId="urn:microsoft.com/office/officeart/2005/8/layout/hProcess4"/>
    <dgm:cxn modelId="{9FB1FEFD-7184-674F-A7D9-EDA5031C9A03}" srcId="{024161FD-BB48-48A4-9D8B-73778AF86724}" destId="{73224EFB-0288-1B4B-B03C-23BC878FFE16}" srcOrd="4" destOrd="0" parTransId="{DBBBB36F-06BF-1440-B258-8448E78ECBFF}" sibTransId="{9D325417-E11C-DA4C-AD54-ACF0911971EB}"/>
    <dgm:cxn modelId="{7C83704A-4185-4A72-8476-62ED4694FC14}" type="presParOf" srcId="{92F589FA-5429-49BD-B6CE-2B8B66391489}" destId="{30111A10-E937-4A24-9960-9458E105B585}" srcOrd="0" destOrd="0" presId="urn:microsoft.com/office/officeart/2005/8/layout/hProcess4"/>
    <dgm:cxn modelId="{7D7E3089-4DCD-4814-859D-BA17C51AEA53}" type="presParOf" srcId="{92F589FA-5429-49BD-B6CE-2B8B66391489}" destId="{BFC0F5E9-C404-4889-9D03-1083A686FC5D}" srcOrd="1" destOrd="0" presId="urn:microsoft.com/office/officeart/2005/8/layout/hProcess4"/>
    <dgm:cxn modelId="{A6323585-3FFB-4933-B486-0FE69EFE3FE0}" type="presParOf" srcId="{92F589FA-5429-49BD-B6CE-2B8B66391489}" destId="{1794ADA5-09E5-4B2A-9EC4-411880956039}" srcOrd="2" destOrd="0" presId="urn:microsoft.com/office/officeart/2005/8/layout/hProcess4"/>
    <dgm:cxn modelId="{03B27CE6-627C-4C24-B6DA-CD45EAA13471}" type="presParOf" srcId="{1794ADA5-09E5-4B2A-9EC4-411880956039}" destId="{E67A0A59-F4F3-4518-B184-9D9DE34EC966}" srcOrd="0" destOrd="0" presId="urn:microsoft.com/office/officeart/2005/8/layout/hProcess4"/>
    <dgm:cxn modelId="{CF117B4B-EFCC-41D6-B3FB-22DEED0226CA}" type="presParOf" srcId="{E67A0A59-F4F3-4518-B184-9D9DE34EC966}" destId="{A853D1B2-72E7-482A-87E2-524A5EE8726B}" srcOrd="0" destOrd="0" presId="urn:microsoft.com/office/officeart/2005/8/layout/hProcess4"/>
    <dgm:cxn modelId="{63B20763-CCF6-4760-9215-4DCE252C7F08}" type="presParOf" srcId="{E67A0A59-F4F3-4518-B184-9D9DE34EC966}" destId="{A4937ED4-083C-47E1-8F4C-A1891472BCEB}" srcOrd="1" destOrd="0" presId="urn:microsoft.com/office/officeart/2005/8/layout/hProcess4"/>
    <dgm:cxn modelId="{B03EFC96-84E3-4AD4-82E8-53A64BD43399}" type="presParOf" srcId="{E67A0A59-F4F3-4518-B184-9D9DE34EC966}" destId="{5B43EB78-5089-4A4C-92D9-B94D5DCD8F25}" srcOrd="2" destOrd="0" presId="urn:microsoft.com/office/officeart/2005/8/layout/hProcess4"/>
    <dgm:cxn modelId="{550A6C00-E67C-4D62-9BD4-5C29DE3A8EBF}" type="presParOf" srcId="{E67A0A59-F4F3-4518-B184-9D9DE34EC966}" destId="{1287C6A3-615B-4228-B8AA-F343D0BFBCF6}" srcOrd="3" destOrd="0" presId="urn:microsoft.com/office/officeart/2005/8/layout/hProcess4"/>
    <dgm:cxn modelId="{E04EE543-023C-49FF-8422-A9677E30A7CA}" type="presParOf" srcId="{E67A0A59-F4F3-4518-B184-9D9DE34EC966}" destId="{41FBDA5F-97E4-46AB-9F65-93A606756D77}" srcOrd="4" destOrd="0" presId="urn:microsoft.com/office/officeart/2005/8/layout/hProcess4"/>
    <dgm:cxn modelId="{E0E84CB1-91BB-477F-818C-C13BA4D4FDF7}" type="presParOf" srcId="{1794ADA5-09E5-4B2A-9EC4-411880956039}" destId="{B3C976E3-3894-44CC-B22A-E4FC4F3F614D}" srcOrd="1" destOrd="0" presId="urn:microsoft.com/office/officeart/2005/8/layout/hProcess4"/>
    <dgm:cxn modelId="{4921A5ED-FB1E-484E-A168-F6570A6201CA}" type="presParOf" srcId="{1794ADA5-09E5-4B2A-9EC4-411880956039}" destId="{2E1BFAC1-F1C2-4587-93EE-4DC8F94D2D9D}" srcOrd="2" destOrd="0" presId="urn:microsoft.com/office/officeart/2005/8/layout/hProcess4"/>
    <dgm:cxn modelId="{8C39B3D0-1A93-4D8B-8160-AD83938B7984}" type="presParOf" srcId="{2E1BFAC1-F1C2-4587-93EE-4DC8F94D2D9D}" destId="{EE209094-8C0F-4DB5-A164-5156F1998AC2}" srcOrd="0" destOrd="0" presId="urn:microsoft.com/office/officeart/2005/8/layout/hProcess4"/>
    <dgm:cxn modelId="{09919866-BF81-4A56-ACC1-B1785F6E1EC8}" type="presParOf" srcId="{2E1BFAC1-F1C2-4587-93EE-4DC8F94D2D9D}" destId="{6443C109-6449-4267-B2B5-1DFBB77D93DA}" srcOrd="1" destOrd="0" presId="urn:microsoft.com/office/officeart/2005/8/layout/hProcess4"/>
    <dgm:cxn modelId="{732CC36A-A39A-4091-ACF0-4BBBA566EB30}" type="presParOf" srcId="{2E1BFAC1-F1C2-4587-93EE-4DC8F94D2D9D}" destId="{0E8ED242-6C41-4679-8452-3157DB5334EB}" srcOrd="2" destOrd="0" presId="urn:microsoft.com/office/officeart/2005/8/layout/hProcess4"/>
    <dgm:cxn modelId="{96C906AA-7AC7-44A0-909C-20D008A73F4B}" type="presParOf" srcId="{2E1BFAC1-F1C2-4587-93EE-4DC8F94D2D9D}" destId="{270353C0-0735-41E1-9BD9-F7D89DFABE31}" srcOrd="3" destOrd="0" presId="urn:microsoft.com/office/officeart/2005/8/layout/hProcess4"/>
    <dgm:cxn modelId="{AD0167D8-44ED-40B8-861A-4B83555F7870}" type="presParOf" srcId="{2E1BFAC1-F1C2-4587-93EE-4DC8F94D2D9D}" destId="{74097F7C-A4C9-40C1-999A-C33842D3E4D0}" srcOrd="4" destOrd="0" presId="urn:microsoft.com/office/officeart/2005/8/layout/hProcess4"/>
    <dgm:cxn modelId="{A553D4C1-DB42-4CBB-86CA-4D694A2A6D19}" type="presParOf" srcId="{1794ADA5-09E5-4B2A-9EC4-411880956039}" destId="{48483E41-5F28-4948-8112-287B79141353}" srcOrd="3" destOrd="0" presId="urn:microsoft.com/office/officeart/2005/8/layout/hProcess4"/>
    <dgm:cxn modelId="{29DB4522-6C82-46B3-B599-6CE7279261AA}" type="presParOf" srcId="{1794ADA5-09E5-4B2A-9EC4-411880956039}" destId="{F238BF8B-8912-4C37-8D38-DC712549C47A}" srcOrd="4" destOrd="0" presId="urn:microsoft.com/office/officeart/2005/8/layout/hProcess4"/>
    <dgm:cxn modelId="{1049C315-284D-4AFF-A830-1491DB29D220}" type="presParOf" srcId="{F238BF8B-8912-4C37-8D38-DC712549C47A}" destId="{88282014-83AA-4ABA-B2DD-1456811D9822}" srcOrd="0" destOrd="0" presId="urn:microsoft.com/office/officeart/2005/8/layout/hProcess4"/>
    <dgm:cxn modelId="{8FE24377-183E-41B6-925A-4625646F7ADC}" type="presParOf" srcId="{F238BF8B-8912-4C37-8D38-DC712549C47A}" destId="{A3057590-52B7-4663-B18B-C0351077CF2B}" srcOrd="1" destOrd="0" presId="urn:microsoft.com/office/officeart/2005/8/layout/hProcess4"/>
    <dgm:cxn modelId="{2ECD076C-80D5-441C-AFD1-3DC307942524}" type="presParOf" srcId="{F238BF8B-8912-4C37-8D38-DC712549C47A}" destId="{2522AC1E-5402-4F96-9DEC-2073473F2D6C}" srcOrd="2" destOrd="0" presId="urn:microsoft.com/office/officeart/2005/8/layout/hProcess4"/>
    <dgm:cxn modelId="{6DFE6511-CD18-4A0C-A74B-627293265CDB}" type="presParOf" srcId="{F238BF8B-8912-4C37-8D38-DC712549C47A}" destId="{43D6E98C-31DA-4068-8D35-351BEB61B853}" srcOrd="3" destOrd="0" presId="urn:microsoft.com/office/officeart/2005/8/layout/hProcess4"/>
    <dgm:cxn modelId="{00DDB60D-2C30-4DD3-ADD6-B0709AE64EC3}" type="presParOf" srcId="{F238BF8B-8912-4C37-8D38-DC712549C47A}" destId="{9E6CEAEC-BFC5-4EB5-A29F-E6CA0355DF1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BFB4B-0FCB-476B-85CC-98F3EC94C037}">
      <dsp:nvSpPr>
        <dsp:cNvPr id="0" name=""/>
        <dsp:cNvSpPr/>
      </dsp:nvSpPr>
      <dsp:spPr>
        <a:xfrm rot="5400000">
          <a:off x="9826548" y="-4033549"/>
          <a:ext cx="1508449" cy="995837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charset="2"/>
            <a:buNone/>
          </a:pPr>
          <a:r>
            <a:rPr lang="en-ZA" sz="3600" kern="1200" dirty="0">
              <a:solidFill>
                <a:prstClr val="black"/>
              </a:solidFill>
              <a:latin typeface="Calibri" panose="020F0502020204030204" pitchFamily="34" charset="0"/>
            </a:rPr>
            <a:t>What does your core country team want these knowledge products to do?</a:t>
          </a:r>
          <a:endParaRPr lang="pt-PT" sz="3600" kern="1200" dirty="0"/>
        </a:p>
      </dsp:txBody>
      <dsp:txXfrm rot="-5400000">
        <a:off x="5601585" y="265050"/>
        <a:ext cx="9884739" cy="1361177"/>
      </dsp:txXfrm>
    </dsp:sp>
    <dsp:sp modelId="{AD245B4D-B21C-4672-8ABA-FD596C64E6CE}">
      <dsp:nvSpPr>
        <dsp:cNvPr id="0" name=""/>
        <dsp:cNvSpPr/>
      </dsp:nvSpPr>
      <dsp:spPr>
        <a:xfrm>
          <a:off x="0" y="2856"/>
          <a:ext cx="5601585" cy="1885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6500" kern="1200" dirty="0"/>
            <a:t>Do?</a:t>
          </a:r>
          <a:endParaRPr lang="pt-PT" sz="6500" kern="1200" dirty="0"/>
        </a:p>
      </dsp:txBody>
      <dsp:txXfrm>
        <a:off x="92046" y="94902"/>
        <a:ext cx="5417493" cy="1701470"/>
      </dsp:txXfrm>
    </dsp:sp>
    <dsp:sp modelId="{AC61CBB7-3E75-4766-BEDE-415CC99D076A}">
      <dsp:nvSpPr>
        <dsp:cNvPr id="0" name=""/>
        <dsp:cNvSpPr/>
      </dsp:nvSpPr>
      <dsp:spPr>
        <a:xfrm rot="5400000">
          <a:off x="9759441" y="-2053709"/>
          <a:ext cx="1508449" cy="9958375"/>
        </a:xfrm>
        <a:prstGeom prst="round2SameRect">
          <a:avLst/>
        </a:prstGeom>
        <a:solidFill>
          <a:schemeClr val="accent3">
            <a:tint val="40000"/>
            <a:alpha val="90000"/>
            <a:hueOff val="837713"/>
            <a:satOff val="-10972"/>
            <a:lumOff val="-1142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837713"/>
              <a:satOff val="-10972"/>
              <a:lumOff val="-11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charset="2"/>
            <a:buNone/>
          </a:pPr>
          <a:r>
            <a:rPr lang="en-ZA" sz="3600" kern="1200" dirty="0">
              <a:solidFill>
                <a:prstClr val="black"/>
              </a:solidFill>
              <a:latin typeface="Calibri" panose="020F0502020204030204" pitchFamily="34" charset="0"/>
            </a:rPr>
            <a:t>What decision, conversation, or process should it influence?</a:t>
          </a:r>
          <a:endParaRPr lang="pt-PT" sz="3600" kern="1200" dirty="0"/>
        </a:p>
      </dsp:txBody>
      <dsp:txXfrm rot="-5400000">
        <a:off x="5534478" y="2244890"/>
        <a:ext cx="9884739" cy="1361177"/>
      </dsp:txXfrm>
    </dsp:sp>
    <dsp:sp modelId="{54A931B4-A3A1-4F96-AA49-F1ADCB190984}">
      <dsp:nvSpPr>
        <dsp:cNvPr id="0" name=""/>
        <dsp:cNvSpPr/>
      </dsp:nvSpPr>
      <dsp:spPr>
        <a:xfrm>
          <a:off x="0" y="1982697"/>
          <a:ext cx="5601585" cy="1885562"/>
        </a:xfrm>
        <a:prstGeom prst="roundRect">
          <a:avLst/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noProof="1"/>
            <a:t>Influence?</a:t>
          </a:r>
        </a:p>
      </dsp:txBody>
      <dsp:txXfrm>
        <a:off x="92046" y="2074743"/>
        <a:ext cx="5417493" cy="1701470"/>
      </dsp:txXfrm>
    </dsp:sp>
    <dsp:sp modelId="{844CB0E5-2703-42AC-98CE-7AFDBA8DF80F}">
      <dsp:nvSpPr>
        <dsp:cNvPr id="0" name=""/>
        <dsp:cNvSpPr/>
      </dsp:nvSpPr>
      <dsp:spPr>
        <a:xfrm rot="5400000">
          <a:off x="9826548" y="-73868"/>
          <a:ext cx="1508449" cy="9958375"/>
        </a:xfrm>
        <a:prstGeom prst="round2SameRect">
          <a:avLst/>
        </a:prstGeom>
        <a:solidFill>
          <a:schemeClr val="accent3">
            <a:tint val="40000"/>
            <a:alpha val="90000"/>
            <a:hueOff val="1675425"/>
            <a:satOff val="-21944"/>
            <a:lumOff val="-2284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1675425"/>
              <a:satOff val="-21944"/>
              <a:lumOff val="-22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charset="2"/>
            <a:buNone/>
          </a:pPr>
          <a:r>
            <a:rPr lang="en-ZA" sz="3600" kern="1200" dirty="0">
              <a:solidFill>
                <a:prstClr val="black"/>
              </a:solidFill>
              <a:latin typeface="Calibri" panose="020F0502020204030204" pitchFamily="34" charset="0"/>
            </a:rPr>
            <a:t>Is it for policy, implementation, reporting, learning, visibility, or advocacy?</a:t>
          </a:r>
          <a:endParaRPr lang="pt-PT" sz="3600" kern="1200" dirty="0"/>
        </a:p>
      </dsp:txBody>
      <dsp:txXfrm rot="-5400000">
        <a:off x="5601585" y="4224731"/>
        <a:ext cx="9884739" cy="1361177"/>
      </dsp:txXfrm>
    </dsp:sp>
    <dsp:sp modelId="{EB30F87A-E9E0-42AD-8B82-D94ECBEAD396}">
      <dsp:nvSpPr>
        <dsp:cNvPr id="0" name=""/>
        <dsp:cNvSpPr/>
      </dsp:nvSpPr>
      <dsp:spPr>
        <a:xfrm>
          <a:off x="0" y="3962537"/>
          <a:ext cx="5601585" cy="1885562"/>
        </a:xfrm>
        <a:prstGeom prst="roundRect">
          <a:avLst/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6500" kern="1200" dirty="0"/>
            <a:t>What for?</a:t>
          </a:r>
          <a:endParaRPr lang="pt-PT" sz="6500" kern="1200" dirty="0"/>
        </a:p>
      </dsp:txBody>
      <dsp:txXfrm>
        <a:off x="92046" y="4054583"/>
        <a:ext cx="5417493" cy="1701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7ED4-083C-47E1-8F4C-A1891472BCEB}">
      <dsp:nvSpPr>
        <dsp:cNvPr id="0" name=""/>
        <dsp:cNvSpPr/>
      </dsp:nvSpPr>
      <dsp:spPr>
        <a:xfrm>
          <a:off x="323856" y="1812290"/>
          <a:ext cx="4577298" cy="457201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ZA" sz="2400" kern="1200"/>
            <a:t>Being heard and meaningfully included</a:t>
          </a:r>
          <a:endParaRPr lang="en-GB" sz="19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Influence on decisions that affect them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Practical outcomes (not just consultation)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Deep local and lived knowledge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Strong connection to biodiversity and ecosystems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Experience in community-based solutions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2400" kern="1200" dirty="0"/>
            <a:t>Trusted voices in local contexts</a:t>
          </a:r>
        </a:p>
      </dsp:txBody>
      <dsp:txXfrm>
        <a:off x="429071" y="1917505"/>
        <a:ext cx="4366868" cy="3381870"/>
      </dsp:txXfrm>
    </dsp:sp>
    <dsp:sp modelId="{B3C976E3-3894-44CC-B22A-E4FC4F3F614D}">
      <dsp:nvSpPr>
        <dsp:cNvPr id="0" name=""/>
        <dsp:cNvSpPr/>
      </dsp:nvSpPr>
      <dsp:spPr>
        <a:xfrm>
          <a:off x="2298750" y="4040352"/>
          <a:ext cx="6067364" cy="4944353"/>
        </a:xfrm>
        <a:prstGeom prst="leftCircularArrow">
          <a:avLst>
            <a:gd name="adj1" fmla="val 3329"/>
            <a:gd name="adj2" fmla="val 411420"/>
            <a:gd name="adj3" fmla="val 1955307"/>
            <a:gd name="adj4" fmla="val 8792865"/>
            <a:gd name="adj5" fmla="val 388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7C6A3-615B-4228-B8AA-F343D0BFBCF6}">
      <dsp:nvSpPr>
        <dsp:cNvPr id="0" name=""/>
        <dsp:cNvSpPr/>
      </dsp:nvSpPr>
      <dsp:spPr>
        <a:xfrm>
          <a:off x="1384218" y="6344908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b="1" kern="1200" dirty="0"/>
            <a:t>Care about and strengths </a:t>
          </a:r>
        </a:p>
      </dsp:txBody>
      <dsp:txXfrm>
        <a:off x="1431607" y="6392297"/>
        <a:ext cx="3973932" cy="1523213"/>
      </dsp:txXfrm>
    </dsp:sp>
    <dsp:sp modelId="{6443C109-6449-4267-B2B5-1DFBB77D93DA}">
      <dsp:nvSpPr>
        <dsp:cNvPr id="0" name=""/>
        <dsp:cNvSpPr/>
      </dsp:nvSpPr>
      <dsp:spPr>
        <a:xfrm>
          <a:off x="5760701" y="2103126"/>
          <a:ext cx="5259728" cy="5760714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  <a:ln w="15875" cap="flat" cmpd="sng" algn="ctr">
          <a:solidFill>
            <a:schemeClr val="accent3">
              <a:hueOff val="730060"/>
              <a:satOff val="-13582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0" rIns="123825" bIns="182880" numCol="1" spcCol="1270" anchor="b" anchorCtr="1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None/>
          </a:pPr>
          <a:endParaRPr lang="en-GB" sz="19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ZA" sz="3600" kern="1200" dirty="0"/>
            <a:t>Limited access to policy spaces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/>
            <a:t>Limited time and resources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/>
            <a:t>Technical language may be a barrier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 dirty="0"/>
            <a:t>Risk of being consulted but not influencing</a:t>
          </a:r>
        </a:p>
      </dsp:txBody>
      <dsp:txXfrm>
        <a:off x="5893271" y="3470135"/>
        <a:ext cx="4994588" cy="4261135"/>
      </dsp:txXfrm>
    </dsp:sp>
    <dsp:sp modelId="{48483E41-5F28-4948-8112-287B79141353}">
      <dsp:nvSpPr>
        <dsp:cNvPr id="0" name=""/>
        <dsp:cNvSpPr/>
      </dsp:nvSpPr>
      <dsp:spPr>
        <a:xfrm>
          <a:off x="7811253" y="632156"/>
          <a:ext cx="7416042" cy="7416042"/>
        </a:xfrm>
        <a:prstGeom prst="circularArrow">
          <a:avLst>
            <a:gd name="adj1" fmla="val 2220"/>
            <a:gd name="adj2" fmla="val 267278"/>
            <a:gd name="adj3" fmla="val 20294686"/>
            <a:gd name="adj4" fmla="val 13312986"/>
            <a:gd name="adj5" fmla="val 259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353C0-0735-41E1-9BD9-F7D89DFABE31}">
      <dsp:nvSpPr>
        <dsp:cNvPr id="0" name=""/>
        <dsp:cNvSpPr/>
      </dsp:nvSpPr>
      <dsp:spPr>
        <a:xfrm>
          <a:off x="6037859" y="1259832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b="1" kern="1200" dirty="0"/>
            <a:t>Constraints</a:t>
          </a:r>
        </a:p>
      </dsp:txBody>
      <dsp:txXfrm>
        <a:off x="6085248" y="1307221"/>
        <a:ext cx="3973932" cy="1523213"/>
      </dsp:txXfrm>
    </dsp:sp>
    <dsp:sp modelId="{A3057590-52B7-4663-B18B-C0351077CF2B}">
      <dsp:nvSpPr>
        <dsp:cNvPr id="0" name=""/>
        <dsp:cNvSpPr/>
      </dsp:nvSpPr>
      <dsp:spPr>
        <a:xfrm>
          <a:off x="11923390" y="2352033"/>
          <a:ext cx="5259728" cy="585215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  <a:ln w="15875" cap="flat" cmpd="sng" algn="ctr">
          <a:solidFill>
            <a:schemeClr val="accent3">
              <a:hueOff val="1460120"/>
              <a:satOff val="-27164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4" tIns="123824" rIns="123824" bIns="123824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None/>
          </a:pPr>
          <a:endParaRPr lang="en-GB" sz="19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ZA" sz="3600" kern="1200" dirty="0"/>
            <a:t>Clear, accessible language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 dirty="0"/>
            <a:t>Representation of their voices (quotes, stories)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 dirty="0"/>
            <a:t>Recognition and visibility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ZA" sz="3600" kern="1200" dirty="0"/>
            <a:t>Practical and relevant outputs – toolkits, posters </a:t>
          </a:r>
        </a:p>
      </dsp:txBody>
      <dsp:txXfrm>
        <a:off x="12058064" y="2486707"/>
        <a:ext cx="4990380" cy="4328771"/>
      </dsp:txXfrm>
    </dsp:sp>
    <dsp:sp modelId="{43D6E98C-31DA-4068-8D35-351BEB61B853}">
      <dsp:nvSpPr>
        <dsp:cNvPr id="0" name=""/>
        <dsp:cNvSpPr/>
      </dsp:nvSpPr>
      <dsp:spPr>
        <a:xfrm>
          <a:off x="11468053" y="1060387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Key formats </a:t>
          </a:r>
        </a:p>
      </dsp:txBody>
      <dsp:txXfrm>
        <a:off x="11515442" y="1107776"/>
        <a:ext cx="3973932" cy="1523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51AEA2-0204-0666-6B23-E9A9720A48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CCBF15-92FB-8E92-A7C5-857095A561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1DF48-3892-4046-A233-975EE6299644}" type="datetimeFigureOut">
              <a:rPr lang="en-GB" smtClean="0"/>
              <a:t>06/04/2026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7857DB-0114-737D-741D-711730B0CE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B5788-6FD2-4399-D4A5-449371A74C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10676-4ED3-43F7-B5B3-ECFCCE6549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844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06/04/2026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8C92-8956-9C30-ED38-FE50F76A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C43C95-2AC9-1FED-E5C2-3E8183BC67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A5D8A-D1F7-B4AD-318F-BE496A2AE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9B47E-3947-10B7-2BE5-EFE8D822B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6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_tradnl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924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00789-0AFF-9F13-86A6-27886D934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353411-943D-6279-8373-D1D4222D77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674A0-C2A3-1F9F-8B4C-43F29BE2B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B7F99-6718-8E99-59BF-FE787BD73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_tradnl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4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7556A-EDCA-3571-6925-A349A7CC5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A42CF0-65EC-7AB2-0334-ACE3484FB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74C67-329E-3A80-D007-118E80DF5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4D2EA-9931-982A-CB6A-D6FA20E80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931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22BDF-CCBC-01B6-99F3-A0678FBE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44876-C4E0-38B3-F45B-91AF21D91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20880-AFEC-0212-509E-3D8B4CF96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BD6EA-3B41-E633-9478-32BE14E91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506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DE96-84EC-5C9F-3DEA-6FF5FC5E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66214-10DA-4F49-E846-2BD69EEDF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A95EF-5A98-B4F5-AEA8-EC81E6BCB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C8B16-6284-DA5D-06D1-68ABB9C0F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417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36181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65ACA-66C6-685E-0E4B-CEC2F8EBB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B7C46-407F-C73C-76C6-3930EE1A76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57C83-69C6-E2D0-72A1-48C8FD088A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81457-F5BD-BDC9-01F6-F5ACC8C83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30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74903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18F8-25F4-19B1-36B6-F0BE8616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A613-70FC-D22A-6B7A-AE24724FE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77A90-F0BE-2C68-55D9-D1A9F6F35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6998D-C676-FF0B-07D6-7D64F4648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90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9DDEB-03A7-B7C1-CDDF-8D07B1734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0A0FE3-63E6-2B70-59CA-7C44266798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E4C021-3AB0-AB35-6BCE-C09E47390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89915-90F9-B1C2-A8D8-553964BBC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34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D5625-CA1F-9B51-B7EE-5363DD208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14DC2C-001F-943F-EB15-B52E85D86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021298-7851-CADB-3E0C-033EC5050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EDED3-E1ED-97A1-B17D-B3AEACB85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137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E406-4247-EF6C-AE64-4D69B5B0F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53E33D-4ADB-BD47-EBE3-C2F0EE37B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9FEB7-9709-8336-D916-6C961345D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FA367-10C2-967D-BEA1-7DA536B2E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7425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693B0-66D6-21E7-0F32-2699D5AA5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381F8-6285-F8B9-5767-8C2ECC67E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AFF30-A110-5D68-F2AF-8D200FBD6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66434-6CCA-FA2E-2325-60E90A563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0524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44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51502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46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58470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47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059327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20687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71363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B7642-838E-4DFE-D4BB-519EAB8B0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D34EC8-7447-2609-BD6B-2D5D2BF5B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14C562-D5C0-E1C1-DD04-7EE20DFFC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196F0-904C-9576-4DB8-F35D69073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410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A4E6E-9D9A-6F11-CDB8-0C01B5AFC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55F24-F19A-A9D6-D923-C7FA83AB9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E4A89-1E49-B03C-9795-363930A00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933F9-7949-9B1F-BC76-1701EB28D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242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4F79-E5FF-3DD1-BD63-32C49744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8E4AC-4359-3216-080C-48C9FFD8B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21261-28D6-911E-531D-EAA7858B4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CAE3-485C-FC07-4316-ED58B8F2B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39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4591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es-ES_tradnl"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userDrawn="1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D180AA-CEE2-FF2A-CDF8-65D0B28913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588375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AF87CA-FD2F-D4F9-6A5D-54E316EBF7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86320" y="-1"/>
            <a:ext cx="9144000" cy="10286999"/>
          </a:xfrm>
        </p:spPr>
        <p:txBody>
          <a:bodyPr anchor="ctr" anchorCtr="1">
            <a:normAutofit/>
          </a:bodyPr>
          <a:lstStyle>
            <a:lvl1pPr algn="ctr">
              <a:lnSpc>
                <a:spcPct val="80000"/>
              </a:lnSpc>
              <a:defRPr sz="7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09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5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34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34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07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95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1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47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5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Calibri" panose="020F0502020204030204" pitchFamily="34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Calibri" panose="020F0502020204030204" pitchFamily="34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Calibri" panose="020F0502020204030204" pitchFamily="34" charset="0"/>
              </a:defRPr>
            </a:lvl1pPr>
            <a:lvl2pPr>
              <a:defRPr sz="4200" b="0" i="0">
                <a:latin typeface="Calibri" panose="020F0502020204030204" pitchFamily="34" charset="0"/>
              </a:defRPr>
            </a:lvl2pPr>
            <a:lvl3pPr>
              <a:defRPr sz="3600" b="0" i="0">
                <a:latin typeface="Calibri" panose="020F0502020204030204" pitchFamily="34" charset="0"/>
              </a:defRPr>
            </a:lvl3pPr>
            <a:lvl4pPr>
              <a:defRPr sz="3000" b="0" i="0">
                <a:latin typeface="Calibri" panose="020F0502020204030204" pitchFamily="34" charset="0"/>
              </a:defRPr>
            </a:lvl4pPr>
            <a:lvl5pPr>
              <a:defRPr sz="3000" b="0" i="0">
                <a:latin typeface="Calibri" panose="020F0502020204030204" pitchFamily="34" charset="0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Calibri" panose="020F050202020403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Calibri" panose="020F050202020403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Calibri" panose="020F050202020403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PROGRAMA DE LAS NACIONES UNIDAS PARA EL DESARROLLO</a:t>
            </a:r>
            <a:endParaRPr lang="en-US" sz="150" b="0" i="0">
              <a:solidFill>
                <a:schemeClr val="tx1">
                  <a:alpha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23.pn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3.svg"/><Relationship Id="rId5" Type="http://schemas.openxmlformats.org/officeDocument/2006/relationships/diagramData" Target="../diagrams/data1.xml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microsoft.com/office/2007/relationships/diagramDrawing" Target="../diagrams/drawing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png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2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3.pn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jpeg"/><Relationship Id="rId11" Type="http://schemas.openxmlformats.org/officeDocument/2006/relationships/image" Target="../media/image80.jpeg"/><Relationship Id="rId5" Type="http://schemas.openxmlformats.org/officeDocument/2006/relationships/image" Target="../media/image75.jpeg"/><Relationship Id="rId10" Type="http://schemas.openxmlformats.org/officeDocument/2006/relationships/image" Target="../media/image79.jpeg"/><Relationship Id="rId4" Type="http://schemas.openxmlformats.org/officeDocument/2006/relationships/image" Target="../media/image74.jpeg"/><Relationship Id="rId9" Type="http://schemas.openxmlformats.org/officeDocument/2006/relationships/image" Target="../media/image7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ecovillage.org/our-work/education/hoi-china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-CO" sz="4400" err="1">
                <a:solidFill>
                  <a:prstClr val="white"/>
                </a:solidFill>
                <a:latin typeface="Calibri" panose="020F0502020204030204"/>
              </a:rPr>
              <a:t>Image</a:t>
            </a:r>
            <a:r>
              <a:rPr lang="es-CO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-CO" sz="4400" err="1">
                <a:solidFill>
                  <a:prstClr val="white"/>
                </a:solidFill>
                <a:latin typeface="Calibri" panose="020F0502020204030204"/>
              </a:rPr>
              <a:t>here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371869" y="2861410"/>
            <a:ext cx="79818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Thematic </a:t>
            </a:r>
            <a:r>
              <a:rPr lang="en-US" sz="5400" b="1">
                <a:solidFill>
                  <a:prstClr val="black"/>
                </a:solidFill>
                <a:latin typeface="Calibri" panose="020F0502020204030204"/>
              </a:rPr>
              <a:t>Clinic 7:</a:t>
            </a:r>
            <a:endParaRPr lang="en-US" sz="5400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1371600">
              <a:spcAft>
                <a:spcPts val="2400"/>
              </a:spcAft>
            </a:pPr>
            <a:r>
              <a:rPr lang="en-US" sz="4800" b="1">
                <a:solidFill>
                  <a:prstClr val="black"/>
                </a:solidFill>
              </a:rPr>
              <a:t>National Knowledge Products</a:t>
            </a:r>
            <a:endParaRPr lang="en-US" sz="4800" b="1" dirty="0">
              <a:solidFill>
                <a:prstClr val="black"/>
              </a:solidFill>
            </a:endParaRPr>
          </a:p>
          <a:p>
            <a:pPr defTabSz="1371600"/>
            <a:r>
              <a:rPr lang="en-ZA" sz="3200" i="1" dirty="0"/>
              <a:t>Developing Knowledge </a:t>
            </a:r>
            <a:r>
              <a:rPr lang="en-ZA" sz="3200" i="1"/>
              <a:t>Products to support gender-responsive implementation of KM-GBF</a:t>
            </a:r>
            <a:endParaRPr lang="en-US" sz="3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8191709"/>
            <a:ext cx="18288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n-US" sz="4800" b="1" dirty="0">
                <a:solidFill>
                  <a:prstClr val="white"/>
                </a:solidFill>
                <a:ea typeface="Yu Gothic Light"/>
                <a:cs typeface="Times New Roman"/>
              </a:rPr>
              <a:t>Gender and NBSAP Capacity Building &amp; Exchange Process</a:t>
            </a:r>
          </a:p>
          <a:p>
            <a:pPr algn="ctr" defTabSz="1371600"/>
            <a:r>
              <a:rPr lang="en-US" sz="3200" b="1" spc="300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7</a:t>
            </a:r>
            <a:r>
              <a:rPr lang="en-US" sz="3200" b="1" spc="300" baseline="30000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TH</a:t>
            </a:r>
            <a:r>
              <a:rPr lang="en-US" sz="3200" b="1" spc="300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 APRIL 2026</a:t>
            </a:r>
            <a:endParaRPr lang="en-US" sz="5400" spc="3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6604E5-75F0-7704-49F8-B3776E0AB2AE}"/>
              </a:ext>
            </a:extLst>
          </p:cNvPr>
          <p:cNvCxnSpPr/>
          <p:nvPr/>
        </p:nvCxnSpPr>
        <p:spPr>
          <a:xfrm>
            <a:off x="371869" y="4642548"/>
            <a:ext cx="2408664" cy="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1CD4-0883-123A-B63A-F16482D07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>
            <a:extLst>
              <a:ext uri="{FF2B5EF4-FFF2-40B4-BE49-F238E27FC236}">
                <a16:creationId xmlns:a16="http://schemas.microsoft.com/office/drawing/2014/main" id="{ABBF27FB-4188-3BA7-5A63-B9DFF4F66FB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16A739-85C9-8F6B-52EA-C27AC919DA72}"/>
              </a:ext>
            </a:extLst>
          </p:cNvPr>
          <p:cNvSpPr/>
          <p:nvPr/>
        </p:nvSpPr>
        <p:spPr>
          <a:xfrm>
            <a:off x="4714041" y="2707768"/>
            <a:ext cx="11666124" cy="694416"/>
          </a:xfrm>
          <a:prstGeom prst="rect">
            <a:avLst/>
          </a:prstGeom>
          <a:solidFill>
            <a:srgbClr val="FFF2CC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sz="3200" kern="0" noProof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7A31A5-4E24-19AE-E6E7-FEB663D6D4ED}"/>
              </a:ext>
            </a:extLst>
          </p:cNvPr>
          <p:cNvSpPr/>
          <p:nvPr/>
        </p:nvSpPr>
        <p:spPr>
          <a:xfrm>
            <a:off x="5236360" y="2777977"/>
            <a:ext cx="9408853" cy="553998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n-ZA" sz="3200" dirty="0"/>
              <a:t>Showcase a grassroots women’s organisation</a:t>
            </a:r>
            <a:endParaRPr lang="en-US" sz="3200" b="1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2A6FE6-8E02-E254-7E6F-383076906966}"/>
              </a:ext>
            </a:extLst>
          </p:cNvPr>
          <p:cNvSpPr/>
          <p:nvPr/>
        </p:nvSpPr>
        <p:spPr>
          <a:xfrm>
            <a:off x="733851" y="3872339"/>
            <a:ext cx="9430625" cy="769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sz="3200" kern="0" noProof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B2A056-F431-D02C-4E3C-6DECFE8873CC}"/>
              </a:ext>
            </a:extLst>
          </p:cNvPr>
          <p:cNvSpPr/>
          <p:nvPr/>
        </p:nvSpPr>
        <p:spPr>
          <a:xfrm>
            <a:off x="531933" y="3976289"/>
            <a:ext cx="9408854" cy="553998"/>
          </a:xfrm>
          <a:prstGeom prst="rect">
            <a:avLst/>
          </a:prstGeom>
          <a:ln>
            <a:noFill/>
          </a:ln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n-ZA" sz="3200" dirty="0"/>
              <a:t>Show how women’s groups influenced priorities</a:t>
            </a:r>
            <a:endParaRPr lang="en-US" sz="32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918F8D-C3CF-22EF-D345-1079E9FCA180}"/>
              </a:ext>
            </a:extLst>
          </p:cNvPr>
          <p:cNvSpPr/>
          <p:nvPr/>
        </p:nvSpPr>
        <p:spPr>
          <a:xfrm>
            <a:off x="1872707" y="4915728"/>
            <a:ext cx="11489187" cy="1365076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57150" cap="flat" cmpd="sng" algn="ctr">
            <a:solidFill>
              <a:srgbClr val="009F4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02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09A868-9E93-5F1A-4604-E00E879D3AFF}"/>
              </a:ext>
            </a:extLst>
          </p:cNvPr>
          <p:cNvSpPr/>
          <p:nvPr/>
        </p:nvSpPr>
        <p:spPr>
          <a:xfrm>
            <a:off x="2619137" y="5122303"/>
            <a:ext cx="9401403" cy="1046440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lvl="0" algn="ctr">
              <a:defRPr/>
            </a:pPr>
            <a:r>
              <a:rPr lang="en-ZA" sz="3200" dirty="0"/>
              <a:t>Document best practice and how local consultations improved NBSAP relevance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534A7DFB-94EE-902C-1201-6E3BDBCED315}"/>
              </a:ext>
            </a:extLst>
          </p:cNvPr>
          <p:cNvSpPr/>
          <p:nvPr/>
        </p:nvSpPr>
        <p:spPr>
          <a:xfrm>
            <a:off x="6898758" y="6607801"/>
            <a:ext cx="9435063" cy="113224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02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554BBAC0-6829-2373-D62F-EE2EEB331409}"/>
              </a:ext>
            </a:extLst>
          </p:cNvPr>
          <p:cNvSpPr/>
          <p:nvPr/>
        </p:nvSpPr>
        <p:spPr>
          <a:xfrm>
            <a:off x="6898758" y="6650703"/>
            <a:ext cx="9435063" cy="1046440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ZA" sz="3200" dirty="0"/>
              <a:t>reate momentum for future inclusion of certain organisations or sectors</a:t>
            </a:r>
            <a:endParaRPr lang="en-US" sz="3200" b="1" dirty="0">
              <a:solidFill>
                <a:srgbClr val="000000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</p:txBody>
      </p:sp>
      <p:sp>
        <p:nvSpPr>
          <p:cNvPr id="17" name="Google Shape;89;g328e14af98b_2_2">
            <a:extLst>
              <a:ext uri="{FF2B5EF4-FFF2-40B4-BE49-F238E27FC236}">
                <a16:creationId xmlns:a16="http://schemas.microsoft.com/office/drawing/2014/main" id="{D0C0A6FB-58E6-AE7A-6910-578EAD6A8C7F}"/>
              </a:ext>
            </a:extLst>
          </p:cNvPr>
          <p:cNvSpPr txBox="1"/>
          <p:nvPr/>
        </p:nvSpPr>
        <p:spPr>
          <a:xfrm>
            <a:off x="733851" y="451913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Opportunities for different products</a:t>
            </a:r>
          </a:p>
          <a:p>
            <a:pPr defTabSz="914445">
              <a:buClr>
                <a:srgbClr val="000000"/>
              </a:buClr>
              <a:defRPr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What can a knowledge product make visible?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1A65C58-D57F-F797-C4EF-646FEBFC7BD2}"/>
              </a:ext>
            </a:extLst>
          </p:cNvPr>
          <p:cNvSpPr/>
          <p:nvPr/>
        </p:nvSpPr>
        <p:spPr>
          <a:xfrm>
            <a:off x="444651" y="8024529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7A1CBB-A680-8EB2-A4EC-5EC2F354CC93}"/>
              </a:ext>
            </a:extLst>
          </p:cNvPr>
          <p:cNvSpPr/>
          <p:nvPr/>
        </p:nvSpPr>
        <p:spPr>
          <a:xfrm>
            <a:off x="3395849" y="8071132"/>
            <a:ext cx="8878354" cy="12897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600" dirty="0">
                <a:solidFill>
                  <a:schemeClr val="tx1"/>
                </a:solidFill>
                <a:latin typeface="Calibri" panose="020F0502020204030204"/>
              </a:rPr>
              <a:t>Turning findings into a format that is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/>
              </a:rPr>
              <a:t>documented, shareable and actionable </a:t>
            </a:r>
          </a:p>
        </p:txBody>
      </p:sp>
    </p:spTree>
    <p:extLst>
      <p:ext uri="{BB962C8B-B14F-4D97-AF65-F5344CB8AC3E}">
        <p14:creationId xmlns:p14="http://schemas.microsoft.com/office/powerpoint/2010/main" val="67829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90973-0127-E192-E010-A923A033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2D7E9-5DD9-6925-606F-7A3CBF647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33A61B-630B-1278-C850-38310980A99F}"/>
              </a:ext>
            </a:extLst>
          </p:cNvPr>
          <p:cNvSpPr txBox="1"/>
          <p:nvPr/>
        </p:nvSpPr>
        <p:spPr>
          <a:xfrm>
            <a:off x="7897957" y="3654378"/>
            <a:ext cx="8972832" cy="277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</a:pPr>
            <a:r>
              <a:rPr lang="en-US" sz="7200" b="1" kern="100" dirty="0">
                <a:solidFill>
                  <a:schemeClr val="accent6"/>
                </a:solidFill>
              </a:rPr>
              <a:t>Suggested steps to develop knowledge products </a:t>
            </a:r>
            <a:endParaRPr lang="en-US" sz="7200" b="1" dirty="0">
              <a:solidFill>
                <a:schemeClr val="accent6"/>
              </a:solidFill>
            </a:endParaRPr>
          </a:p>
        </p:txBody>
      </p:sp>
      <p:pic>
        <p:nvPicPr>
          <p:cNvPr id="6" name="Picture 2" descr="DSC_0182.JPG">
            <a:extLst>
              <a:ext uri="{FF2B5EF4-FFF2-40B4-BE49-F238E27FC236}">
                <a16:creationId xmlns:a16="http://schemas.microsoft.com/office/drawing/2014/main" id="{F27AB864-5E4F-7552-3004-ADB24C6267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4F584727-2A95-5F4F-4FE9-4BAEC03A9A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8" name="Picture 7" descr="A frog on the ground&#10;&#10;AI-generated content may be incorrect.">
            <a:extLst>
              <a:ext uri="{FF2B5EF4-FFF2-40B4-BE49-F238E27FC236}">
                <a16:creationId xmlns:a16="http://schemas.microsoft.com/office/drawing/2014/main" id="{88F977C0-2DB7-CBD3-E036-747974B26AA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10" name="Picture 9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19B1EBF2-DBC3-BA1D-BBB9-6AFED1C1A1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1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00FE-7690-0EB2-7104-57EDF1DD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C80F0E6D-15A8-6B58-250C-C5982FB1EDD5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0E4B6325-1C29-9D15-2A5A-EB9358A7DA78}"/>
              </a:ext>
            </a:extLst>
          </p:cNvPr>
          <p:cNvSpPr txBox="1"/>
          <p:nvPr/>
        </p:nvSpPr>
        <p:spPr>
          <a:xfrm>
            <a:off x="1163702" y="481256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5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Key steps in development of knowledge products 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E01F21-D67F-17CF-BB33-BE13820E04F1}"/>
              </a:ext>
            </a:extLst>
          </p:cNvPr>
          <p:cNvCxnSpPr/>
          <p:nvPr/>
        </p:nvCxnSpPr>
        <p:spPr>
          <a:xfrm>
            <a:off x="1325786" y="2059734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BA45076F-AE42-FD89-B566-013D0EBCA3D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561527-2CBA-3341-0393-0F4D5E26B988}"/>
              </a:ext>
            </a:extLst>
          </p:cNvPr>
          <p:cNvSpPr txBox="1"/>
          <p:nvPr/>
        </p:nvSpPr>
        <p:spPr>
          <a:xfrm>
            <a:off x="3389347" y="2407562"/>
            <a:ext cx="13988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" sz="3200" dirty="0">
                <a:solidFill>
                  <a:prstClr val="black"/>
                </a:solidFill>
                <a:latin typeface="Calibri" panose="020F0502020204030204" pitchFamily="34" charset="0"/>
              </a:rPr>
              <a:t>Define the </a:t>
            </a:r>
            <a:r>
              <a:rPr lang="e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purpose</a:t>
            </a:r>
            <a:endParaRPr lang="es-ES" sz="32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E1CC818-89E4-29D4-044C-8E11700BCA52}"/>
              </a:ext>
            </a:extLst>
          </p:cNvPr>
          <p:cNvGrpSpPr/>
          <p:nvPr/>
        </p:nvGrpSpPr>
        <p:grpSpPr>
          <a:xfrm>
            <a:off x="743251" y="2199696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4622B9E-225D-09C4-884D-E3617130C6CB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</a:ln>
            <a:effectLst>
              <a:outerShdw blurRad="114300" dist="114300" dir="2700000" algn="tl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25EB79C-4E25-AC71-21CC-77F71E941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238679" y="2022456"/>
              <a:ext cx="1013420" cy="100333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F6186F0-A5F0-5BE9-AF08-57A69F4FF66B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FE5AC27-C99E-0247-252D-783C4EE4257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1D859D9C-5B49-E374-7658-19CDBB47D983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04FF371-58FF-F3B9-4F7F-E7FC17DB2D6E}"/>
              </a:ext>
            </a:extLst>
          </p:cNvPr>
          <p:cNvSpPr txBox="1"/>
          <p:nvPr/>
        </p:nvSpPr>
        <p:spPr>
          <a:xfrm>
            <a:off x="4070982" y="3678803"/>
            <a:ext cx="111118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Understand </a:t>
            </a:r>
            <a:r>
              <a:rPr lang="en-US" sz="3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</a:t>
            </a:r>
            <a:r>
              <a:rPr lang="en-U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target 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audience </a:t>
            </a:r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opportunities to 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influence them 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5E1868-886C-A339-C383-A16BE8427252}"/>
              </a:ext>
            </a:extLst>
          </p:cNvPr>
          <p:cNvSpPr txBox="1"/>
          <p:nvPr/>
        </p:nvSpPr>
        <p:spPr>
          <a:xfrm>
            <a:off x="4944738" y="4923348"/>
            <a:ext cx="108614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Articulate the 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key message and insights </a:t>
            </a:r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 a specific perspective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597FE43-A3C4-2AE7-D329-7880605ED77B}"/>
              </a:ext>
            </a:extLst>
          </p:cNvPr>
          <p:cNvSpPr txBox="1"/>
          <p:nvPr/>
        </p:nvSpPr>
        <p:spPr>
          <a:xfrm>
            <a:off x="5896808" y="6267766"/>
            <a:ext cx="11325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Choosing the 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right product 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D6FB9E0-F37D-4837-9580-2683910B9894}"/>
              </a:ext>
            </a:extLst>
          </p:cNvPr>
          <p:cNvGrpSpPr/>
          <p:nvPr/>
        </p:nvGrpSpPr>
        <p:grpSpPr>
          <a:xfrm>
            <a:off x="2346668" y="4733415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646A5EA-2542-4546-A0CD-78BEBE3B9D0D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noFill/>
            </a:ln>
            <a:effectLst>
              <a:outerShdw blurRad="76200" dist="762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EC4F8F3-4C21-00A5-A6C1-439B374E95E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FFE2DFF-91DC-DF9E-1370-F1AE4596768F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CCA2B4B-007A-F394-A02A-ECFD0EF9655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/>
                  <a:t>3</a:t>
                </a:r>
                <a:endParaRPr lang="en-US" sz="3600" kern="1200"/>
              </a:p>
            </p:txBody>
          </p:sp>
        </p:grp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0DA106D-A5F4-179A-4D28-CA535AED4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-24528" t="-4994" r="-33287" b="-6630"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903B8EC-A0DF-83CF-348B-C08F9ECAD961}"/>
              </a:ext>
            </a:extLst>
          </p:cNvPr>
          <p:cNvSpPr txBox="1"/>
          <p:nvPr/>
        </p:nvSpPr>
        <p:spPr>
          <a:xfrm>
            <a:off x="6662811" y="7546522"/>
            <a:ext cx="109007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Packaging </a:t>
            </a:r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strategic timing and outlets </a:t>
            </a:r>
            <a:r>
              <a:rPr lang="en-U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dissemination 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0821AB8-6D47-27C0-C6BF-4CCA8B080782}"/>
              </a:ext>
            </a:extLst>
          </p:cNvPr>
          <p:cNvGrpSpPr/>
          <p:nvPr/>
        </p:nvGrpSpPr>
        <p:grpSpPr>
          <a:xfrm>
            <a:off x="3932150" y="7266682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C7922F62-C10D-917D-DD3D-3BF359C628BE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noFill/>
            </a:ln>
            <a:effectLst>
              <a:outerShdw blurRad="76200" dist="76200" dir="2700000" algn="t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7A4B425-E3C3-F7A6-1D3A-D592855794B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E78318C-9FF7-CA20-A0C2-79F4FBA8B21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99ACF67F-BC1A-9EA6-31F6-5F8F19D4C3E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 dirty="0"/>
                  <a:t>5</a:t>
                </a:r>
              </a:p>
            </p:txBody>
          </p:sp>
        </p:grp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F558F05E-74A4-D525-2221-91139A79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6568255" y="7626542"/>
              <a:ext cx="1277582" cy="104747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AC85E9E-B5FC-0956-6CFF-30B124225F4C}"/>
              </a:ext>
            </a:extLst>
          </p:cNvPr>
          <p:cNvGrpSpPr/>
          <p:nvPr/>
        </p:nvGrpSpPr>
        <p:grpSpPr>
          <a:xfrm>
            <a:off x="1489746" y="3383341"/>
            <a:ext cx="2525289" cy="1162129"/>
            <a:chOff x="1489746" y="3383341"/>
            <a:chExt cx="2525289" cy="1162129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B68D941-72A2-29B1-3DF4-13EA3C0ED68F}"/>
                </a:ext>
              </a:extLst>
            </p:cNvPr>
            <p:cNvGrpSpPr/>
            <p:nvPr/>
          </p:nvGrpSpPr>
          <p:grpSpPr>
            <a:xfrm>
              <a:off x="1489746" y="3468252"/>
              <a:ext cx="2525289" cy="1077218"/>
              <a:chOff x="1847532" y="3282849"/>
              <a:chExt cx="3117679" cy="1316682"/>
            </a:xfrm>
          </p:grpSpPr>
          <p:sp>
            <p:nvSpPr>
              <p:cNvPr id="45" name="Pentagon 44">
                <a:extLst>
                  <a:ext uri="{FF2B5EF4-FFF2-40B4-BE49-F238E27FC236}">
                    <a16:creationId xmlns:a16="http://schemas.microsoft.com/office/drawing/2014/main" id="{75DE8172-2363-EA26-8675-EAABCF308CD6}"/>
                  </a:ext>
                </a:extLst>
              </p:cNvPr>
              <p:cNvSpPr/>
              <p:nvPr/>
            </p:nvSpPr>
            <p:spPr>
              <a:xfrm>
                <a:off x="1847532" y="3282849"/>
                <a:ext cx="3117679" cy="1316682"/>
              </a:xfrm>
              <a:prstGeom prst="homePlat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noFill/>
              </a:ln>
              <a:effectLst>
                <a:outerShdw blurRad="114300" dist="1143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6AB68A5-8F96-252E-3B26-61E1390B510A}"/>
                  </a:ext>
                </a:extLst>
              </p:cNvPr>
              <p:cNvGrpSpPr/>
              <p:nvPr/>
            </p:nvGrpSpPr>
            <p:grpSpPr>
              <a:xfrm>
                <a:off x="2101081" y="3421371"/>
                <a:ext cx="1063394" cy="1011676"/>
                <a:chOff x="10085410" y="3689660"/>
                <a:chExt cx="779859" cy="779859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9E5D77-58DB-50FC-D3A5-B542B00114CE}"/>
                    </a:ext>
                  </a:extLst>
                </p:cNvPr>
                <p:cNvSpPr/>
                <p:nvPr/>
              </p:nvSpPr>
              <p:spPr>
                <a:xfrm>
                  <a:off x="10085410" y="3689660"/>
                  <a:ext cx="779859" cy="779859"/>
                </a:xfrm>
                <a:prstGeom prst="ellips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" name="Oval 5">
                  <a:extLst>
                    <a:ext uri="{FF2B5EF4-FFF2-40B4-BE49-F238E27FC236}">
                      <a16:creationId xmlns:a16="http://schemas.microsoft.com/office/drawing/2014/main" id="{43B8714A-5332-040F-26B8-0BC07E867508}"/>
                    </a:ext>
                  </a:extLst>
                </p:cNvPr>
                <p:cNvSpPr txBox="1"/>
                <p:nvPr/>
              </p:nvSpPr>
              <p:spPr>
                <a:xfrm>
                  <a:off x="10194861" y="3803868"/>
                  <a:ext cx="551443" cy="5514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2860" tIns="22860" rIns="22860" bIns="22860" numCol="1" spcCol="1270" anchor="ctr" anchorCtr="0">
                  <a:noAutofit/>
                </a:bodyPr>
                <a:lstStyle/>
                <a:p>
                  <a:pPr marL="0" lvl="0" indent="0" algn="ctr" defTabSz="1600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3600"/>
                    <a:t>2</a:t>
                  </a:r>
                  <a:endParaRPr lang="en-US" sz="3600" kern="1200"/>
                </a:p>
              </p:txBody>
            </p:sp>
          </p:grp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3C7412B-AC60-B805-8E53-90B5F13F3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-7612" t="-59422" r="-17931" b="-15064"/>
            <a:stretch>
              <a:fillRect/>
            </a:stretch>
          </p:blipFill>
          <p:spPr>
            <a:xfrm>
              <a:off x="2481277" y="3383341"/>
              <a:ext cx="1081541" cy="108566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7AC458A-4260-B95D-6E74-E768CDC47894}"/>
              </a:ext>
            </a:extLst>
          </p:cNvPr>
          <p:cNvGrpSpPr/>
          <p:nvPr/>
        </p:nvGrpSpPr>
        <p:grpSpPr>
          <a:xfrm>
            <a:off x="3166147" y="6006156"/>
            <a:ext cx="2525289" cy="1077218"/>
            <a:chOff x="3166147" y="6006156"/>
            <a:chExt cx="2525289" cy="1077218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D47F3E9A-9466-055C-0BA8-F219C42DC6C7}"/>
                </a:ext>
              </a:extLst>
            </p:cNvPr>
            <p:cNvGrpSpPr/>
            <p:nvPr/>
          </p:nvGrpSpPr>
          <p:grpSpPr>
            <a:xfrm>
              <a:off x="3166147" y="6006156"/>
              <a:ext cx="2525289" cy="1077218"/>
              <a:chOff x="4089527" y="6103976"/>
              <a:chExt cx="3117679" cy="1316682"/>
            </a:xfrm>
          </p:grpSpPr>
          <p:sp>
            <p:nvSpPr>
              <p:cNvPr id="69" name="Pentagon 68">
                <a:extLst>
                  <a:ext uri="{FF2B5EF4-FFF2-40B4-BE49-F238E27FC236}">
                    <a16:creationId xmlns:a16="http://schemas.microsoft.com/office/drawing/2014/main" id="{88F19372-A016-620A-87E2-4E5F81424E0E}"/>
                  </a:ext>
                </a:extLst>
              </p:cNvPr>
              <p:cNvSpPr/>
              <p:nvPr/>
            </p:nvSpPr>
            <p:spPr>
              <a:xfrm>
                <a:off x="4089527" y="6103976"/>
                <a:ext cx="3117679" cy="1316682"/>
              </a:xfrm>
              <a:prstGeom prst="homePlat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8575">
                <a:noFill/>
              </a:ln>
              <a:effectLst>
                <a:outerShdw blurRad="76200" dist="76200" dir="2700000" algn="tl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FA44BF9B-E512-9C2D-6D27-BCA2B6DD0CE1}"/>
                  </a:ext>
                </a:extLst>
              </p:cNvPr>
              <p:cNvGrpSpPr/>
              <p:nvPr/>
            </p:nvGrpSpPr>
            <p:grpSpPr>
              <a:xfrm>
                <a:off x="4343076" y="6242498"/>
                <a:ext cx="1063394" cy="1011676"/>
                <a:chOff x="10085410" y="3689660"/>
                <a:chExt cx="779859" cy="779859"/>
              </a:xfrm>
            </p:grpSpPr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DB123AAF-CF3A-B89A-69E7-3A8050A2B5C0}"/>
                    </a:ext>
                  </a:extLst>
                </p:cNvPr>
                <p:cNvSpPr/>
                <p:nvPr/>
              </p:nvSpPr>
              <p:spPr>
                <a:xfrm>
                  <a:off x="10085410" y="3689660"/>
                  <a:ext cx="779859" cy="779859"/>
                </a:xfrm>
                <a:prstGeom prst="ellipse">
                  <a:avLst/>
                </a:prstGeom>
                <a:solidFill>
                  <a:schemeClr val="accent3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Oval 5">
                  <a:extLst>
                    <a:ext uri="{FF2B5EF4-FFF2-40B4-BE49-F238E27FC236}">
                      <a16:creationId xmlns:a16="http://schemas.microsoft.com/office/drawing/2014/main" id="{6884A34C-3272-97C5-AC8C-1485AB16120F}"/>
                    </a:ext>
                  </a:extLst>
                </p:cNvPr>
                <p:cNvSpPr txBox="1"/>
                <p:nvPr/>
              </p:nvSpPr>
              <p:spPr>
                <a:xfrm>
                  <a:off x="10194861" y="3803868"/>
                  <a:ext cx="551443" cy="5514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2860" tIns="22860" rIns="22860" bIns="22860" numCol="1" spcCol="1270" anchor="ctr" anchorCtr="0">
                  <a:noAutofit/>
                </a:bodyPr>
                <a:lstStyle/>
                <a:p>
                  <a:pPr marL="0" lvl="0" indent="0" algn="ctr" defTabSz="1600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3600" kern="1200"/>
                    <a:t>4</a:t>
                  </a:r>
                </a:p>
              </p:txBody>
            </p:sp>
          </p:grp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420B7D-117C-C2A6-C623-F2CD123A3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4366955" y="6038095"/>
              <a:ext cx="861339" cy="1013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202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2841-97E8-D436-FB38-E435495F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51900AF1-55D3-76E4-8534-B0061966C95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02F0FD-2F24-7977-8E3A-E389DA8A2A05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93BA486-CC42-67F0-3241-A01AC64C7F52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BD68905-CCD1-B458-CE4A-E044A5C73D13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303EBD8-83A4-7126-12DE-C0870168FA91}"/>
              </a:ext>
            </a:extLst>
          </p:cNvPr>
          <p:cNvSpPr txBox="1"/>
          <p:nvPr/>
        </p:nvSpPr>
        <p:spPr>
          <a:xfrm>
            <a:off x="3625809" y="35592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4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Define </a:t>
            </a:r>
            <a:r>
              <a:rPr lang="en-U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the purpose 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E7232F-74B1-2775-3C72-05432E25EDAA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8E80B303-1181-C0C5-5DC5-F24FFD8EAC8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C856-2A73-A8FC-D96F-9B29A009F0E0}"/>
              </a:ext>
            </a:extLst>
          </p:cNvPr>
          <p:cNvSpPr txBox="1">
            <a:spLocks/>
          </p:cNvSpPr>
          <p:nvPr/>
        </p:nvSpPr>
        <p:spPr>
          <a:xfrm>
            <a:off x="6587995" y="3792852"/>
            <a:ext cx="13786256" cy="34750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528A-722E-3A26-F7FF-5CFB44499990}"/>
              </a:ext>
            </a:extLst>
          </p:cNvPr>
          <p:cNvSpPr txBox="1"/>
          <p:nvPr/>
        </p:nvSpPr>
        <p:spPr>
          <a:xfrm>
            <a:off x="844721" y="1860558"/>
            <a:ext cx="12636402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200" dirty="0"/>
              <a:t>National knowledge products are intended to support awareness raising, and wider uptake of lessons beyond the project countries</a:t>
            </a:r>
          </a:p>
          <a:p>
            <a:endParaRPr lang="en-ZA" sz="3200" b="1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ZA" sz="3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Possible purpose: </a:t>
            </a:r>
            <a:endParaRPr lang="en-US" sz="3000" b="1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en-US" sz="30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D3CEEF-244D-C153-26F2-D88D83AE9E92}"/>
              </a:ext>
            </a:extLst>
          </p:cNvPr>
          <p:cNvSpPr txBox="1"/>
          <p:nvPr/>
        </p:nvSpPr>
        <p:spPr>
          <a:xfrm>
            <a:off x="1918932" y="4132960"/>
            <a:ext cx="12761494" cy="40318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influencing NBSAP revision or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supporting a national dialogue or validation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feeding into reporting on the CBD Gender Plan of 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documenting a country process for peer learning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raising visibility for a country experience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contributing to broader dialogue ahead of COP or other biodiversity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 panose="020F0502020204030204" pitchFamily="34" charset="0"/>
              </a:rPr>
              <a:t>strengthening future proposals or matchmaking requests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4130B9-6DCD-57DA-3E59-FDD7AB1A8D8D}"/>
              </a:ext>
            </a:extLst>
          </p:cNvPr>
          <p:cNvGrpSpPr/>
          <p:nvPr/>
        </p:nvGrpSpPr>
        <p:grpSpPr>
          <a:xfrm>
            <a:off x="832808" y="286832"/>
            <a:ext cx="2525289" cy="1077218"/>
            <a:chOff x="844721" y="1866900"/>
            <a:chExt cx="3117679" cy="1316682"/>
          </a:xfrm>
        </p:grpSpPr>
        <p:sp>
          <p:nvSpPr>
            <p:cNvPr id="6" name="Pentagon 5">
              <a:extLst>
                <a:ext uri="{FF2B5EF4-FFF2-40B4-BE49-F238E27FC236}">
                  <a16:creationId xmlns:a16="http://schemas.microsoft.com/office/drawing/2014/main" id="{8EA5F749-AB77-A8A1-6D5C-A1DDBC5DA97E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</a:ln>
            <a:effectLst>
              <a:outerShdw blurRad="114300" dist="114300" dir="2700000" algn="tl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2">
              <a:extLst>
                <a:ext uri="{FF2B5EF4-FFF2-40B4-BE49-F238E27FC236}">
                  <a16:creationId xmlns:a16="http://schemas.microsoft.com/office/drawing/2014/main" id="{7571BD05-E0CD-3B53-A72F-F09B6060C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2238679" y="2022456"/>
              <a:ext cx="1013420" cy="1003336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EB07407-58E0-3954-30D3-4F667906FCF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EB67789-310E-41CA-9BCE-8B801201D2C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Oval 5">
                <a:extLst>
                  <a:ext uri="{FF2B5EF4-FFF2-40B4-BE49-F238E27FC236}">
                    <a16:creationId xmlns:a16="http://schemas.microsoft.com/office/drawing/2014/main" id="{5D49FDB4-8B30-ACE8-E0FA-3726038E4846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635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E8985-50D5-3424-C7A8-ADBFFCF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2BA11E51-8D97-2D56-E05A-B5E611949B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94165B0-2FF9-E9FA-A4DA-EC69FA234FA0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3D311D4-47A7-4166-9D39-022A586ACA5B}"/>
              </a:ext>
            </a:extLst>
          </p:cNvPr>
          <p:cNvSpPr/>
          <p:nvPr/>
        </p:nvSpPr>
        <p:spPr>
          <a:xfrm>
            <a:off x="3603152" y="1858829"/>
            <a:ext cx="12992100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Help brainstorm the purpose with clear questions 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E9559D-204A-D153-B355-93AA48C6F012}"/>
              </a:ext>
            </a:extLst>
          </p:cNvPr>
          <p:cNvSpPr/>
          <p:nvPr/>
        </p:nvSpPr>
        <p:spPr>
          <a:xfrm>
            <a:off x="783363" y="188092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graphicFrame>
        <p:nvGraphicFramePr>
          <p:cNvPr id="11" name="Marcador de Posição de Conteúdo 3">
            <a:extLst>
              <a:ext uri="{FF2B5EF4-FFF2-40B4-BE49-F238E27FC236}">
                <a16:creationId xmlns:a16="http://schemas.microsoft.com/office/drawing/2014/main" id="{E4CAD317-9263-C3AF-A766-BAF1C52CC8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6989064"/>
              </p:ext>
            </p:extLst>
          </p:nvPr>
        </p:nvGraphicFramePr>
        <p:xfrm>
          <a:off x="1373131" y="3421168"/>
          <a:ext cx="15559961" cy="5850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0530185A-0D15-7C7F-077E-F31DD16C1458}"/>
              </a:ext>
            </a:extLst>
          </p:cNvPr>
          <p:cNvGrpSpPr/>
          <p:nvPr/>
        </p:nvGrpSpPr>
        <p:grpSpPr>
          <a:xfrm>
            <a:off x="832808" y="286832"/>
            <a:ext cx="2525289" cy="1077218"/>
            <a:chOff x="844721" y="1866900"/>
            <a:chExt cx="3117679" cy="1316682"/>
          </a:xfrm>
        </p:grpSpPr>
        <p:sp>
          <p:nvSpPr>
            <p:cNvPr id="14" name="Pentagon 13">
              <a:extLst>
                <a:ext uri="{FF2B5EF4-FFF2-40B4-BE49-F238E27FC236}">
                  <a16:creationId xmlns:a16="http://schemas.microsoft.com/office/drawing/2014/main" id="{E66C5EC9-6968-C1A8-0935-1CB6D42AC194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</a:ln>
            <a:effectLst>
              <a:outerShdw blurRad="114300" dist="114300" dir="2700000" algn="tl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5EE09ABB-5AB1-C6C7-1C19-927DCE348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2238679" y="2022456"/>
              <a:ext cx="1013420" cy="1003336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2DC8D7C-011D-D416-9713-D38F9CCDF6EA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DFF4A26-A1AB-E8CA-115F-32A2F5DCC26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Oval 5">
                <a:extLst>
                  <a:ext uri="{FF2B5EF4-FFF2-40B4-BE49-F238E27FC236}">
                    <a16:creationId xmlns:a16="http://schemas.microsoft.com/office/drawing/2014/main" id="{EE196971-C3B7-718A-6FC9-4AA7BB3DCC2E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0650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88E2-935D-9651-F7CF-8861B3FE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05150F36-A23F-49E3-3F0F-2FFCC3C5A97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45DE0E-B223-AE59-F05A-E55EEB144F7B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FE83E31-7EBA-4F8D-5F39-380D55428B4C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CFC291C-91A0-5303-D62D-963D429B241A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ADD6BF-2D72-E9B1-586A-E71FEA2C32C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A1FC2623-8ADC-5C13-A624-5D9E4EDFA8A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6FFCE7-9B78-7F1D-515B-237A79B922F3}"/>
              </a:ext>
            </a:extLst>
          </p:cNvPr>
          <p:cNvSpPr txBox="1"/>
          <p:nvPr/>
        </p:nvSpPr>
        <p:spPr>
          <a:xfrm>
            <a:off x="981141" y="2039354"/>
            <a:ext cx="9462270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4400" b="1">
                <a:latin typeface="Calibri Light"/>
                <a:ea typeface="Calibri Light"/>
                <a:cs typeface="Calibri Light"/>
              </a:rPr>
              <a:t>Who is the target audience?</a:t>
            </a:r>
            <a:endParaRPr lang="en-US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1" name="Google Shape;89;g328e14af98b_2_2">
            <a:extLst>
              <a:ext uri="{FF2B5EF4-FFF2-40B4-BE49-F238E27FC236}">
                <a16:creationId xmlns:a16="http://schemas.microsoft.com/office/drawing/2014/main" id="{3F1B88B5-F769-916D-075A-0E230F08F281}"/>
              </a:ext>
            </a:extLst>
          </p:cNvPr>
          <p:cNvSpPr txBox="1"/>
          <p:nvPr/>
        </p:nvSpPr>
        <p:spPr>
          <a:xfrm>
            <a:off x="3359870" y="397379"/>
            <a:ext cx="12897947" cy="21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defRPr/>
            </a:pPr>
            <a:r>
              <a:rPr lang="en-US" sz="3600" b="1" kern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Understand the target audience and opportunities to influence them</a:t>
            </a:r>
            <a:r>
              <a:rPr lang="en-US" sz="48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 </a:t>
            </a:r>
            <a:endParaRPr lang="en-US" sz="4800" b="1" kern="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  <a:p>
            <a:pPr defTabSz="914445">
              <a:defRPr/>
            </a:pPr>
            <a:endParaRPr lang="en-US" sz="4400" b="1" kern="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9BE878-4691-BC15-7DC3-FAC6DAD26C1F}"/>
              </a:ext>
            </a:extLst>
          </p:cNvPr>
          <p:cNvSpPr txBox="1"/>
          <p:nvPr/>
        </p:nvSpPr>
        <p:spPr>
          <a:xfrm>
            <a:off x="981141" y="2809930"/>
            <a:ext cx="1211178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Environment ministries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NBSAP focal points and technical teams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Ministries responsible for gender, planning, or related sectors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Women’s organisations and civil society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Local communities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Donors and technical partners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Global audiences, including biodiversity and gender networks</a:t>
            </a:r>
          </a:p>
          <a:p>
            <a:br>
              <a:rPr lang="en-ZA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ZA" sz="32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None/>
            </a:pPr>
            <a:br>
              <a:rPr lang="en-ZA" dirty="0">
                <a:effectLst/>
                <a:latin typeface="Helvetica Neue Roman" panose="02000503000000020004" pitchFamily="2" charset="0"/>
              </a:rPr>
            </a:br>
            <a:endParaRPr lang="en-ZA" dirty="0">
              <a:effectLst/>
              <a:latin typeface="Helvetica Neue Roman" panose="02000503000000020004" pitchFamily="2" charset="0"/>
            </a:endParaRPr>
          </a:p>
          <a:p>
            <a:pPr>
              <a:buNone/>
            </a:pPr>
            <a:br>
              <a:rPr lang="en-ZA" dirty="0">
                <a:effectLst/>
                <a:latin typeface="Helvetica Neue Roman" panose="02000503000000020004" pitchFamily="2" charset="0"/>
              </a:rPr>
            </a:br>
            <a:endParaRPr lang="en-ZA" dirty="0">
              <a:effectLst/>
              <a:latin typeface="Helvetica Neue Roman" panose="02000503000000020004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959D29D-6174-EE65-8F9F-CE3452C4CA27}"/>
              </a:ext>
            </a:extLst>
          </p:cNvPr>
          <p:cNvSpPr/>
          <p:nvPr/>
        </p:nvSpPr>
        <p:spPr>
          <a:xfrm>
            <a:off x="4296598" y="7575040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5">
              <a:buClr>
                <a:srgbClr val="000000"/>
              </a:buClr>
              <a:defRPr/>
            </a:pPr>
            <a:r>
              <a:rPr lang="en-ZA" sz="3200" dirty="0">
                <a:solidFill>
                  <a:schemeClr val="tx1"/>
                </a:solidFill>
              </a:rPr>
              <a:t>A product can have more than one audience, but it should have a primary one </a:t>
            </a:r>
            <a:endParaRPr lang="en-US" sz="3200" b="1" kern="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C576587-CE65-B2C9-3772-E15654F314DA}"/>
              </a:ext>
            </a:extLst>
          </p:cNvPr>
          <p:cNvSpPr/>
          <p:nvPr/>
        </p:nvSpPr>
        <p:spPr>
          <a:xfrm>
            <a:off x="1351637" y="7575040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B59E6D-AA2A-F8CA-25A1-51A9CA7D4C32}"/>
              </a:ext>
            </a:extLst>
          </p:cNvPr>
          <p:cNvGrpSpPr/>
          <p:nvPr/>
        </p:nvGrpSpPr>
        <p:grpSpPr>
          <a:xfrm>
            <a:off x="895148" y="199139"/>
            <a:ext cx="2525289" cy="1162129"/>
            <a:chOff x="1489746" y="3383341"/>
            <a:chExt cx="2525289" cy="116212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87BACBC-704D-D413-CFCD-9A1167471DCE}"/>
                </a:ext>
              </a:extLst>
            </p:cNvPr>
            <p:cNvGrpSpPr/>
            <p:nvPr/>
          </p:nvGrpSpPr>
          <p:grpSpPr>
            <a:xfrm>
              <a:off x="1489746" y="3468252"/>
              <a:ext cx="2525289" cy="1077218"/>
              <a:chOff x="1847532" y="3282849"/>
              <a:chExt cx="3117679" cy="1316682"/>
            </a:xfrm>
          </p:grpSpPr>
          <p:sp>
            <p:nvSpPr>
              <p:cNvPr id="26" name="Pentagon 25">
                <a:extLst>
                  <a:ext uri="{FF2B5EF4-FFF2-40B4-BE49-F238E27FC236}">
                    <a16:creationId xmlns:a16="http://schemas.microsoft.com/office/drawing/2014/main" id="{2CA6F389-1225-CAC1-96BB-F8CBD534726D}"/>
                  </a:ext>
                </a:extLst>
              </p:cNvPr>
              <p:cNvSpPr/>
              <p:nvPr/>
            </p:nvSpPr>
            <p:spPr>
              <a:xfrm>
                <a:off x="1847532" y="3282849"/>
                <a:ext cx="3117679" cy="1316682"/>
              </a:xfrm>
              <a:prstGeom prst="homePlat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noFill/>
              </a:ln>
              <a:effectLst>
                <a:outerShdw blurRad="114300" dist="1143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1843080E-E7FF-711C-2C6B-75BA91FC3A80}"/>
                  </a:ext>
                </a:extLst>
              </p:cNvPr>
              <p:cNvGrpSpPr/>
              <p:nvPr/>
            </p:nvGrpSpPr>
            <p:grpSpPr>
              <a:xfrm>
                <a:off x="2101081" y="3421371"/>
                <a:ext cx="1063394" cy="1011676"/>
                <a:chOff x="10085410" y="3689660"/>
                <a:chExt cx="779859" cy="779859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B84A52AE-C0D0-57D6-3BC1-670FFCABF829}"/>
                    </a:ext>
                  </a:extLst>
                </p:cNvPr>
                <p:cNvSpPr/>
                <p:nvPr/>
              </p:nvSpPr>
              <p:spPr>
                <a:xfrm>
                  <a:off x="10085410" y="3689660"/>
                  <a:ext cx="779859" cy="779859"/>
                </a:xfrm>
                <a:prstGeom prst="ellips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Oval 5">
                  <a:extLst>
                    <a:ext uri="{FF2B5EF4-FFF2-40B4-BE49-F238E27FC236}">
                      <a16:creationId xmlns:a16="http://schemas.microsoft.com/office/drawing/2014/main" id="{A1AC81D3-C110-C972-CCD3-8ECC60FF43E5}"/>
                    </a:ext>
                  </a:extLst>
                </p:cNvPr>
                <p:cNvSpPr txBox="1"/>
                <p:nvPr/>
              </p:nvSpPr>
              <p:spPr>
                <a:xfrm>
                  <a:off x="10194861" y="3803868"/>
                  <a:ext cx="551443" cy="5514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2860" tIns="22860" rIns="22860" bIns="22860" numCol="1" spcCol="1270" anchor="ctr" anchorCtr="0">
                  <a:noAutofit/>
                </a:bodyPr>
                <a:lstStyle/>
                <a:p>
                  <a:pPr marL="0" lvl="0" indent="0" algn="ctr" defTabSz="1600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3600"/>
                    <a:t>2</a:t>
                  </a:r>
                  <a:endParaRPr lang="en-US" sz="3600" kern="1200"/>
                </a:p>
              </p:txBody>
            </p:sp>
          </p:grpSp>
        </p:grpSp>
        <p:pic>
          <p:nvPicPr>
            <p:cNvPr id="25" name="Picture 1">
              <a:extLst>
                <a:ext uri="{FF2B5EF4-FFF2-40B4-BE49-F238E27FC236}">
                  <a16:creationId xmlns:a16="http://schemas.microsoft.com/office/drawing/2014/main" id="{52605291-BAD9-A32F-4BB0-3F3830E97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-7612" t="-59422" r="-17931" b="-15064"/>
            <a:stretch>
              <a:fillRect/>
            </a:stretch>
          </p:blipFill>
          <p:spPr>
            <a:xfrm>
              <a:off x="2481277" y="3383341"/>
              <a:ext cx="1081541" cy="1085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5793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BE517D1-D860-D094-DDB4-30A4F89C04EE}"/>
              </a:ext>
            </a:extLst>
          </p:cNvPr>
          <p:cNvSpPr/>
          <p:nvPr/>
        </p:nvSpPr>
        <p:spPr>
          <a:xfrm>
            <a:off x="381013" y="2504660"/>
            <a:ext cx="4577298" cy="4162853"/>
          </a:xfrm>
          <a:prstGeom prst="roundRect">
            <a:avLst>
              <a:gd name="adj" fmla="val 4493"/>
            </a:avLst>
          </a:prstGeom>
          <a:gradFill flip="none" rotWithShape="0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9040" tIns="0" rIns="229040" bIns="1208758" numCol="1" spcCol="1270" anchor="t" anchorCtr="0">
            <a:noAutofit/>
          </a:bodyPr>
          <a:lstStyle/>
          <a:p>
            <a:pPr marL="285750" lvl="1" indent="-2857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GB" sz="3200" kern="1200" dirty="0"/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Policy alignment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Implementation feasibility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Reporting and accountability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Politically viable recommendations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52DF8D8-F9EF-D196-FF35-F14ABC1AA953}"/>
              </a:ext>
            </a:extLst>
          </p:cNvPr>
          <p:cNvSpPr/>
          <p:nvPr/>
        </p:nvSpPr>
        <p:spPr>
          <a:xfrm>
            <a:off x="1384507" y="6481379"/>
            <a:ext cx="4068710" cy="1617991"/>
          </a:xfrm>
          <a:custGeom>
            <a:avLst/>
            <a:gdLst>
              <a:gd name="csX0" fmla="*/ 0 w 4068710"/>
              <a:gd name="csY0" fmla="*/ 161799 h 1617991"/>
              <a:gd name="csX1" fmla="*/ 161799 w 4068710"/>
              <a:gd name="csY1" fmla="*/ 0 h 1617991"/>
              <a:gd name="csX2" fmla="*/ 3906911 w 4068710"/>
              <a:gd name="csY2" fmla="*/ 0 h 1617991"/>
              <a:gd name="csX3" fmla="*/ 4068710 w 4068710"/>
              <a:gd name="csY3" fmla="*/ 161799 h 1617991"/>
              <a:gd name="csX4" fmla="*/ 4068710 w 4068710"/>
              <a:gd name="csY4" fmla="*/ 1456192 h 1617991"/>
              <a:gd name="csX5" fmla="*/ 3906911 w 4068710"/>
              <a:gd name="csY5" fmla="*/ 1617991 h 1617991"/>
              <a:gd name="csX6" fmla="*/ 161799 w 4068710"/>
              <a:gd name="csY6" fmla="*/ 1617991 h 1617991"/>
              <a:gd name="csX7" fmla="*/ 0 w 4068710"/>
              <a:gd name="csY7" fmla="*/ 1456192 h 1617991"/>
              <a:gd name="csX8" fmla="*/ 0 w 4068710"/>
              <a:gd name="csY8" fmla="*/ 161799 h 1617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068710" h="1617991">
                <a:moveTo>
                  <a:pt x="0" y="161799"/>
                </a:moveTo>
                <a:cubicBezTo>
                  <a:pt x="0" y="72440"/>
                  <a:pt x="72440" y="0"/>
                  <a:pt x="161799" y="0"/>
                </a:cubicBezTo>
                <a:lnTo>
                  <a:pt x="3906911" y="0"/>
                </a:lnTo>
                <a:cubicBezTo>
                  <a:pt x="3996270" y="0"/>
                  <a:pt x="4068710" y="72440"/>
                  <a:pt x="4068710" y="161799"/>
                </a:cubicBezTo>
                <a:lnTo>
                  <a:pt x="4068710" y="1456192"/>
                </a:lnTo>
                <a:cubicBezTo>
                  <a:pt x="4068710" y="1545551"/>
                  <a:pt x="3996270" y="1617991"/>
                  <a:pt x="3906911" y="1617991"/>
                </a:cubicBezTo>
                <a:lnTo>
                  <a:pt x="161799" y="1617991"/>
                </a:lnTo>
                <a:cubicBezTo>
                  <a:pt x="72440" y="1617991"/>
                  <a:pt x="0" y="1545551"/>
                  <a:pt x="0" y="1456192"/>
                </a:cubicBezTo>
                <a:lnTo>
                  <a:pt x="0" y="1617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89" tIns="98189" rIns="123589" bIns="98189" numCol="1" spcCol="1270" anchor="ctr" anchorCtr="0">
            <a:noAutofit/>
          </a:bodyPr>
          <a:lstStyle/>
          <a:p>
            <a:pPr marL="0" lvl="0" indent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4000" b="1" kern="1200" dirty="0"/>
              <a:t>Care about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B95754E-513E-758D-ED69-960CD3AB16EB}"/>
              </a:ext>
            </a:extLst>
          </p:cNvPr>
          <p:cNvSpPr/>
          <p:nvPr/>
        </p:nvSpPr>
        <p:spPr>
          <a:xfrm>
            <a:off x="6141701" y="2672086"/>
            <a:ext cx="5259728" cy="4783750"/>
          </a:xfrm>
          <a:prstGeom prst="roundRect">
            <a:avLst>
              <a:gd name="adj" fmla="val 5329"/>
            </a:avLst>
          </a:prstGeom>
          <a:gradFill flip="none" rotWithShape="0">
            <a:gsLst>
              <a:gs pos="0">
                <a:srgbClr val="76A7A2">
                  <a:tint val="66000"/>
                  <a:satMod val="160000"/>
                </a:srgbClr>
              </a:gs>
              <a:gs pos="50000">
                <a:srgbClr val="76A7A2">
                  <a:tint val="44500"/>
                  <a:satMod val="160000"/>
                </a:srgbClr>
              </a:gs>
              <a:gs pos="100000">
                <a:srgbClr val="76A7A2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3">
              <a:hueOff val="730060"/>
              <a:satOff val="-13582"/>
              <a:lumOff val="-4118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6395" tIns="972000" rIns="256395" bIns="315450" numCol="1" spcCol="1270" anchor="ctr" anchorCtr="0">
            <a:noAutofit/>
          </a:bodyPr>
          <a:lstStyle/>
          <a:p>
            <a:pPr marL="285750" lvl="1" indent="-2857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GB" sz="3200" kern="1200" dirty="0"/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Very limited time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Formal review processes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Competing priorities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Need for concise evidence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42CA86E-C65D-9EE6-97DC-45B70493AE4C}"/>
              </a:ext>
            </a:extLst>
          </p:cNvPr>
          <p:cNvSpPr/>
          <p:nvPr/>
        </p:nvSpPr>
        <p:spPr>
          <a:xfrm>
            <a:off x="6898112" y="2345271"/>
            <a:ext cx="4068710" cy="1617991"/>
          </a:xfrm>
          <a:custGeom>
            <a:avLst/>
            <a:gdLst>
              <a:gd name="csX0" fmla="*/ 0 w 4068710"/>
              <a:gd name="csY0" fmla="*/ 161799 h 1617991"/>
              <a:gd name="csX1" fmla="*/ 161799 w 4068710"/>
              <a:gd name="csY1" fmla="*/ 0 h 1617991"/>
              <a:gd name="csX2" fmla="*/ 3906911 w 4068710"/>
              <a:gd name="csY2" fmla="*/ 0 h 1617991"/>
              <a:gd name="csX3" fmla="*/ 4068710 w 4068710"/>
              <a:gd name="csY3" fmla="*/ 161799 h 1617991"/>
              <a:gd name="csX4" fmla="*/ 4068710 w 4068710"/>
              <a:gd name="csY4" fmla="*/ 1456192 h 1617991"/>
              <a:gd name="csX5" fmla="*/ 3906911 w 4068710"/>
              <a:gd name="csY5" fmla="*/ 1617991 h 1617991"/>
              <a:gd name="csX6" fmla="*/ 161799 w 4068710"/>
              <a:gd name="csY6" fmla="*/ 1617991 h 1617991"/>
              <a:gd name="csX7" fmla="*/ 0 w 4068710"/>
              <a:gd name="csY7" fmla="*/ 1456192 h 1617991"/>
              <a:gd name="csX8" fmla="*/ 0 w 4068710"/>
              <a:gd name="csY8" fmla="*/ 161799 h 1617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068710" h="1617991">
                <a:moveTo>
                  <a:pt x="0" y="161799"/>
                </a:moveTo>
                <a:cubicBezTo>
                  <a:pt x="0" y="72440"/>
                  <a:pt x="72440" y="0"/>
                  <a:pt x="161799" y="0"/>
                </a:cubicBezTo>
                <a:lnTo>
                  <a:pt x="3906911" y="0"/>
                </a:lnTo>
                <a:cubicBezTo>
                  <a:pt x="3996270" y="0"/>
                  <a:pt x="4068710" y="72440"/>
                  <a:pt x="4068710" y="161799"/>
                </a:cubicBezTo>
                <a:lnTo>
                  <a:pt x="4068710" y="1456192"/>
                </a:lnTo>
                <a:cubicBezTo>
                  <a:pt x="4068710" y="1545551"/>
                  <a:pt x="3996270" y="1617991"/>
                  <a:pt x="3906911" y="1617991"/>
                </a:cubicBezTo>
                <a:lnTo>
                  <a:pt x="161799" y="1617991"/>
                </a:lnTo>
                <a:cubicBezTo>
                  <a:pt x="72440" y="1617991"/>
                  <a:pt x="0" y="1545551"/>
                  <a:pt x="0" y="1456192"/>
                </a:cubicBezTo>
                <a:lnTo>
                  <a:pt x="0" y="1617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730060"/>
              <a:satOff val="-13582"/>
              <a:lumOff val="-4118"/>
              <a:alphaOff val="0"/>
            </a:schemeClr>
          </a:fillRef>
          <a:effectRef idx="0">
            <a:schemeClr val="accent3">
              <a:hueOff val="730060"/>
              <a:satOff val="-13582"/>
              <a:lumOff val="-411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89" tIns="98189" rIns="123589" bIns="98189" numCol="1" spcCol="1270" anchor="ctr" anchorCtr="0">
            <a:noAutofit/>
          </a:bodyPr>
          <a:lstStyle/>
          <a:p>
            <a:pPr marL="0" lvl="0" indent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4000" b="1" kern="1200" dirty="0"/>
              <a:t>Constraints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FAF3F44-474F-CAAB-1B4B-D4D54079135B}"/>
              </a:ext>
            </a:extLst>
          </p:cNvPr>
          <p:cNvSpPr/>
          <p:nvPr/>
        </p:nvSpPr>
        <p:spPr>
          <a:xfrm>
            <a:off x="12518974" y="3579758"/>
            <a:ext cx="5259728" cy="5266375"/>
          </a:xfrm>
          <a:prstGeom prst="roundRect">
            <a:avLst>
              <a:gd name="adj" fmla="val 4951"/>
            </a:avLst>
          </a:prstGeom>
          <a:gradFill flip="none" rotWithShape="0">
            <a:gsLst>
              <a:gs pos="0">
                <a:srgbClr val="7A8C8E">
                  <a:tint val="66000"/>
                  <a:satMod val="160000"/>
                </a:srgbClr>
              </a:gs>
              <a:gs pos="50000">
                <a:srgbClr val="7A8C8E">
                  <a:tint val="44500"/>
                  <a:satMod val="160000"/>
                </a:srgbClr>
              </a:gs>
              <a:gs pos="100000">
                <a:srgbClr val="7A8C8E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3">
              <a:hueOff val="1460120"/>
              <a:satOff val="-27164"/>
              <a:lumOff val="-8235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8498" tIns="258498" rIns="258498" bIns="1512531" numCol="1" spcCol="1270" anchor="t" anchorCtr="0">
            <a:noAutofit/>
          </a:bodyPr>
          <a:lstStyle/>
          <a:p>
            <a:pPr marL="285750" lvl="1" indent="-2857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GB" sz="3200" kern="1200" dirty="0"/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Clear recommendations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Alignment with NBSAP language and policy priorities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Practical, usable messages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ZA" sz="3200" kern="1200" dirty="0"/>
              <a:t>Packaged in short policy notes, insights, or policy briefs</a:t>
            </a: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ZA" sz="3200" kern="1200" dirty="0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739716-064A-3C24-7C1F-60C6E374366A}"/>
              </a:ext>
            </a:extLst>
          </p:cNvPr>
          <p:cNvSpPr/>
          <p:nvPr/>
        </p:nvSpPr>
        <p:spPr>
          <a:xfrm>
            <a:off x="11849053" y="2345271"/>
            <a:ext cx="4068710" cy="1617991"/>
          </a:xfrm>
          <a:custGeom>
            <a:avLst/>
            <a:gdLst>
              <a:gd name="csX0" fmla="*/ 0 w 4068710"/>
              <a:gd name="csY0" fmla="*/ 161799 h 1617991"/>
              <a:gd name="csX1" fmla="*/ 161799 w 4068710"/>
              <a:gd name="csY1" fmla="*/ 0 h 1617991"/>
              <a:gd name="csX2" fmla="*/ 3906911 w 4068710"/>
              <a:gd name="csY2" fmla="*/ 0 h 1617991"/>
              <a:gd name="csX3" fmla="*/ 4068710 w 4068710"/>
              <a:gd name="csY3" fmla="*/ 161799 h 1617991"/>
              <a:gd name="csX4" fmla="*/ 4068710 w 4068710"/>
              <a:gd name="csY4" fmla="*/ 1456192 h 1617991"/>
              <a:gd name="csX5" fmla="*/ 3906911 w 4068710"/>
              <a:gd name="csY5" fmla="*/ 1617991 h 1617991"/>
              <a:gd name="csX6" fmla="*/ 161799 w 4068710"/>
              <a:gd name="csY6" fmla="*/ 1617991 h 1617991"/>
              <a:gd name="csX7" fmla="*/ 0 w 4068710"/>
              <a:gd name="csY7" fmla="*/ 1456192 h 1617991"/>
              <a:gd name="csX8" fmla="*/ 0 w 4068710"/>
              <a:gd name="csY8" fmla="*/ 161799 h 1617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068710" h="1617991">
                <a:moveTo>
                  <a:pt x="0" y="161799"/>
                </a:moveTo>
                <a:cubicBezTo>
                  <a:pt x="0" y="72440"/>
                  <a:pt x="72440" y="0"/>
                  <a:pt x="161799" y="0"/>
                </a:cubicBezTo>
                <a:lnTo>
                  <a:pt x="3906911" y="0"/>
                </a:lnTo>
                <a:cubicBezTo>
                  <a:pt x="3996270" y="0"/>
                  <a:pt x="4068710" y="72440"/>
                  <a:pt x="4068710" y="161799"/>
                </a:cubicBezTo>
                <a:lnTo>
                  <a:pt x="4068710" y="1456192"/>
                </a:lnTo>
                <a:cubicBezTo>
                  <a:pt x="4068710" y="1545551"/>
                  <a:pt x="3996270" y="1617991"/>
                  <a:pt x="3906911" y="1617991"/>
                </a:cubicBezTo>
                <a:lnTo>
                  <a:pt x="161799" y="1617991"/>
                </a:lnTo>
                <a:cubicBezTo>
                  <a:pt x="72440" y="1617991"/>
                  <a:pt x="0" y="1545551"/>
                  <a:pt x="0" y="1456192"/>
                </a:cubicBezTo>
                <a:lnTo>
                  <a:pt x="0" y="1617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460120"/>
              <a:satOff val="-27164"/>
              <a:lumOff val="-8235"/>
              <a:alphaOff val="0"/>
            </a:schemeClr>
          </a:fillRef>
          <a:effectRef idx="0">
            <a:schemeClr val="accent3">
              <a:hueOff val="1460120"/>
              <a:satOff val="-27164"/>
              <a:lumOff val="-82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969" tIns="93109" rIns="115969" bIns="93109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b="1" kern="1200" dirty="0"/>
              <a:t>Key formats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8DBE1E-048A-D6E9-D394-39242A73CA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3911" y="410263"/>
            <a:ext cx="12508402" cy="815795"/>
          </a:xfrm>
        </p:spPr>
        <p:txBody>
          <a:bodyPr>
            <a:noAutofit/>
          </a:bodyPr>
          <a:lstStyle/>
          <a:p>
            <a:r>
              <a:rPr lang="en-GB" sz="4000"/>
              <a:t>Example of audience deep dive: Government and ministries</a:t>
            </a:r>
            <a:endParaRPr lang="en-GB" sz="4000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8C4F20-26B8-DA4D-D017-B8C93E819AC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D2B351DC-D175-9487-C9C8-349AA6E54674}"/>
              </a:ext>
            </a:extLst>
          </p:cNvPr>
          <p:cNvSpPr/>
          <p:nvPr/>
        </p:nvSpPr>
        <p:spPr>
          <a:xfrm>
            <a:off x="8894556" y="1539989"/>
            <a:ext cx="5239073" cy="5239073"/>
          </a:xfrm>
          <a:prstGeom prst="arc">
            <a:avLst>
              <a:gd name="adj1" fmla="val 13491591"/>
              <a:gd name="adj2" fmla="val 19074553"/>
            </a:avLst>
          </a:prstGeom>
          <a:ln w="111125">
            <a:solidFill>
              <a:srgbClr val="D6F8D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131EF3CC-176C-E54C-5031-B8023DD4A922}"/>
              </a:ext>
            </a:extLst>
          </p:cNvPr>
          <p:cNvSpPr/>
          <p:nvPr/>
        </p:nvSpPr>
        <p:spPr>
          <a:xfrm rot="11400932">
            <a:off x="3943616" y="2920318"/>
            <a:ext cx="5239073" cy="5239073"/>
          </a:xfrm>
          <a:prstGeom prst="arc">
            <a:avLst>
              <a:gd name="adj1" fmla="val 13118358"/>
              <a:gd name="adj2" fmla="val 17196455"/>
            </a:avLst>
          </a:prstGeom>
          <a:ln w="111125">
            <a:solidFill>
              <a:srgbClr val="D6F8D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9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39405-D0A9-E25B-669A-8828A34E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520EC55-FB32-B660-4BC3-7E4606E6AC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438623"/>
              </p:ext>
            </p:extLst>
          </p:nvPr>
        </p:nvGraphicFramePr>
        <p:xfrm>
          <a:off x="381000" y="650240"/>
          <a:ext cx="17526000" cy="861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reeform 3">
            <a:extLst>
              <a:ext uri="{FF2B5EF4-FFF2-40B4-BE49-F238E27FC236}">
                <a16:creationId xmlns:a16="http://schemas.microsoft.com/office/drawing/2014/main" id="{9693B14A-7D85-C89D-4C21-623D46D7B9B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B471B76-C598-7CF1-3C93-D2AE71979916}"/>
              </a:ext>
            </a:extLst>
          </p:cNvPr>
          <p:cNvSpPr txBox="1">
            <a:spLocks/>
          </p:cNvSpPr>
          <p:nvPr/>
        </p:nvSpPr>
        <p:spPr>
          <a:xfrm>
            <a:off x="568273" y="548255"/>
            <a:ext cx="12508402" cy="8157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/>
              <a:t>Example of audience deep dive: </a:t>
            </a:r>
            <a:br>
              <a:rPr lang="en-GB" sz="4000"/>
            </a:br>
            <a:r>
              <a:rPr lang="en-GB" sz="4000"/>
              <a:t>Women’s organisations, advocacy groups &amp; communities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075355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8E118-D53D-95B8-EB0F-A85288545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B6E1E8BD-A4B0-6101-6204-FFEC4DA825A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F58542-C9D5-C9CF-10DF-1DE975C4638F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FD8209F-249C-1778-83DB-AA1A34520AB0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96369CD-3994-67CD-6F70-8C21E911C991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21927A-376D-0E9B-8B5D-1B545A32F537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15E99958-AE30-117D-C1E4-9C6F9D3487A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F9BEF-90AA-EECE-9AEC-9E97EE165E02}"/>
              </a:ext>
            </a:extLst>
          </p:cNvPr>
          <p:cNvSpPr>
            <a:spLocks noGrp="1"/>
          </p:cNvSpPr>
          <p:nvPr/>
        </p:nvSpPr>
        <p:spPr>
          <a:xfrm>
            <a:off x="917674" y="1352845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+mn-lt"/>
              </a:rPr>
              <a:t>Important to </a:t>
            </a:r>
            <a:r>
              <a:rPr lang="en-US" sz="4800" b="1">
                <a:latin typeface="+mn-lt"/>
              </a:rPr>
              <a:t>understand the opportunities for influence </a:t>
            </a:r>
            <a:r>
              <a:rPr lang="en-US" sz="4800">
                <a:latin typeface="+mn-lt"/>
              </a:rPr>
              <a:t>from the outset</a:t>
            </a:r>
            <a:endParaRPr lang="en-US" sz="4800" dirty="0">
              <a:latin typeface="+mn-lt"/>
              <a:ea typeface="Calibri Light"/>
              <a:cs typeface="Calibri Light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6329C6A-6C93-8B50-DB2A-5893F3627033}"/>
              </a:ext>
            </a:extLst>
          </p:cNvPr>
          <p:cNvSpPr txBox="1"/>
          <p:nvPr/>
        </p:nvSpPr>
        <p:spPr>
          <a:xfrm>
            <a:off x="2122316" y="3672600"/>
            <a:ext cx="12678316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4000" b="1" dirty="0"/>
              <a:t>Policy and decision windows</a:t>
            </a:r>
            <a:r>
              <a:rPr lang="en-ZA" sz="4000" dirty="0"/>
              <a:t> are moments when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ZA" sz="4000" dirty="0"/>
              <a:t>decisions are being made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ZA" sz="4000" dirty="0"/>
              <a:t>priorities are being shaped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ZA" sz="4000" dirty="0"/>
              <a:t>there is openness to new ideas or evidence</a:t>
            </a:r>
          </a:p>
          <a:p>
            <a:pPr>
              <a:buNone/>
            </a:pPr>
            <a:endParaRPr lang="en-ZA" sz="40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5CCF5D9-56F8-59E5-A2E6-247DE3FC3CD6}"/>
              </a:ext>
            </a:extLst>
          </p:cNvPr>
          <p:cNvSpPr/>
          <p:nvPr/>
        </p:nvSpPr>
        <p:spPr>
          <a:xfrm>
            <a:off x="3124199" y="6607701"/>
            <a:ext cx="12215328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3200" dirty="0">
                <a:solidFill>
                  <a:schemeClr val="tx1"/>
                </a:solidFill>
              </a:rPr>
              <a:t>Is there a meeting, process, or event coming up where your knowledge product could be used?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94BBA516-3FF7-1D92-36D4-3C3D15DC3852}"/>
              </a:ext>
            </a:extLst>
          </p:cNvPr>
          <p:cNvSpPr/>
          <p:nvPr/>
        </p:nvSpPr>
        <p:spPr>
          <a:xfrm>
            <a:off x="422252" y="6607701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ASK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2A164BD6-0FE1-6583-7BE8-283876F5C028}"/>
              </a:ext>
            </a:extLst>
          </p:cNvPr>
          <p:cNvSpPr/>
          <p:nvPr/>
        </p:nvSpPr>
        <p:spPr>
          <a:xfrm>
            <a:off x="3124199" y="8113505"/>
            <a:ext cx="12952507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ZA" sz="3200" dirty="0">
                <a:solidFill>
                  <a:schemeClr val="tx1"/>
                </a:solidFill>
              </a:rPr>
              <a:t>Example – are you targeting national policymakers because they are revising their NBSAP, so it needs to be ready before the revision process ends? </a:t>
            </a: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5EAE43A6-2EEA-A36E-AE6A-A88745669C6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7578D65A-2D08-B0D9-1C71-A4826356266D}"/>
              </a:ext>
            </a:extLst>
          </p:cNvPr>
          <p:cNvSpPr txBox="1"/>
          <p:nvPr/>
        </p:nvSpPr>
        <p:spPr>
          <a:xfrm>
            <a:off x="3406132" y="375767"/>
            <a:ext cx="12952507" cy="21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defRPr/>
            </a:pPr>
            <a:r>
              <a:rPr lang="en-US" sz="3600" b="1" kern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Understand the target audience and opportunities to influence them</a:t>
            </a:r>
            <a:r>
              <a:rPr lang="en-US" sz="48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 </a:t>
            </a:r>
            <a:endParaRPr lang="en-US" sz="4800" b="1" kern="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  <a:p>
            <a:pPr defTabSz="914445">
              <a:defRPr/>
            </a:pPr>
            <a:endParaRPr lang="en-US" sz="4400" b="1" kern="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A8500A-3C85-79FB-E001-4F26EFEC462B}"/>
              </a:ext>
            </a:extLst>
          </p:cNvPr>
          <p:cNvGrpSpPr/>
          <p:nvPr/>
        </p:nvGrpSpPr>
        <p:grpSpPr>
          <a:xfrm>
            <a:off x="895148" y="199139"/>
            <a:ext cx="2525289" cy="1162129"/>
            <a:chOff x="1489746" y="3383341"/>
            <a:chExt cx="2525289" cy="116212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92D3633-2251-A465-A3CA-E8F396C8E6A4}"/>
                </a:ext>
              </a:extLst>
            </p:cNvPr>
            <p:cNvGrpSpPr/>
            <p:nvPr/>
          </p:nvGrpSpPr>
          <p:grpSpPr>
            <a:xfrm>
              <a:off x="1489746" y="3468252"/>
              <a:ext cx="2525289" cy="1077218"/>
              <a:chOff x="1847532" y="3282849"/>
              <a:chExt cx="3117679" cy="1316682"/>
            </a:xfrm>
          </p:grpSpPr>
          <p:sp>
            <p:nvSpPr>
              <p:cNvPr id="18" name="Pentagon 25">
                <a:extLst>
                  <a:ext uri="{FF2B5EF4-FFF2-40B4-BE49-F238E27FC236}">
                    <a16:creationId xmlns:a16="http://schemas.microsoft.com/office/drawing/2014/main" id="{48704D23-AB93-CE9F-329B-95C82C862386}"/>
                  </a:ext>
                </a:extLst>
              </p:cNvPr>
              <p:cNvSpPr/>
              <p:nvPr/>
            </p:nvSpPr>
            <p:spPr>
              <a:xfrm>
                <a:off x="1847532" y="3282849"/>
                <a:ext cx="3117679" cy="1316682"/>
              </a:xfrm>
              <a:prstGeom prst="homePlat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noFill/>
              </a:ln>
              <a:effectLst>
                <a:outerShdw blurRad="114300" dist="1143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C2FFB16-4699-B24F-72C4-101D5D275754}"/>
                  </a:ext>
                </a:extLst>
              </p:cNvPr>
              <p:cNvGrpSpPr/>
              <p:nvPr/>
            </p:nvGrpSpPr>
            <p:grpSpPr>
              <a:xfrm>
                <a:off x="2101081" y="3421371"/>
                <a:ext cx="1063394" cy="1011676"/>
                <a:chOff x="10085410" y="3689660"/>
                <a:chExt cx="779859" cy="779859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8811B2F8-5BD5-5E55-4C79-D0676E06720D}"/>
                    </a:ext>
                  </a:extLst>
                </p:cNvPr>
                <p:cNvSpPr/>
                <p:nvPr/>
              </p:nvSpPr>
              <p:spPr>
                <a:xfrm>
                  <a:off x="10085410" y="3689660"/>
                  <a:ext cx="779859" cy="779859"/>
                </a:xfrm>
                <a:prstGeom prst="ellips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Oval 5">
                  <a:extLst>
                    <a:ext uri="{FF2B5EF4-FFF2-40B4-BE49-F238E27FC236}">
                      <a16:creationId xmlns:a16="http://schemas.microsoft.com/office/drawing/2014/main" id="{00E94FAF-9718-D041-9DBD-3ED5A8F58881}"/>
                    </a:ext>
                  </a:extLst>
                </p:cNvPr>
                <p:cNvSpPr txBox="1"/>
                <p:nvPr/>
              </p:nvSpPr>
              <p:spPr>
                <a:xfrm>
                  <a:off x="10194861" y="3803868"/>
                  <a:ext cx="551443" cy="5514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2860" tIns="22860" rIns="22860" bIns="22860" numCol="1" spcCol="1270" anchor="ctr" anchorCtr="0">
                  <a:noAutofit/>
                </a:bodyPr>
                <a:lstStyle/>
                <a:p>
                  <a:pPr marL="0" lvl="0" indent="0" algn="ctr" defTabSz="1600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3600"/>
                    <a:t>2</a:t>
                  </a:r>
                  <a:endParaRPr lang="en-US" sz="3600" kern="1200"/>
                </a:p>
              </p:txBody>
            </p:sp>
          </p:grpSp>
        </p:grpSp>
        <p:pic>
          <p:nvPicPr>
            <p:cNvPr id="17" name="Picture 1">
              <a:extLst>
                <a:ext uri="{FF2B5EF4-FFF2-40B4-BE49-F238E27FC236}">
                  <a16:creationId xmlns:a16="http://schemas.microsoft.com/office/drawing/2014/main" id="{9A37E22F-F4EB-C3CC-E50A-3E109A03F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-7612" t="-59422" r="-17931" b="-15064"/>
            <a:stretch>
              <a:fillRect/>
            </a:stretch>
          </p:blipFill>
          <p:spPr>
            <a:xfrm>
              <a:off x="2481277" y="3383341"/>
              <a:ext cx="1081541" cy="1085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6207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06A94C9-05AF-3091-8A1B-4DD7D196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080" y="223341"/>
            <a:ext cx="15087600" cy="2176136"/>
          </a:xfrm>
        </p:spPr>
        <p:txBody>
          <a:bodyPr/>
          <a:lstStyle/>
          <a:p>
            <a:r>
              <a:rPr lang="en-US" dirty="0"/>
              <a:t>Examples of windows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2775B3D-C010-2AB6-3E26-A67F5D676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6261" y="2894261"/>
            <a:ext cx="7802883" cy="60350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ZA" sz="4000" b="1" dirty="0"/>
              <a:t>National level</a:t>
            </a:r>
          </a:p>
          <a:p>
            <a:pPr marL="449263" indent="-43021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NBSAP revision and finalisation</a:t>
            </a:r>
          </a:p>
          <a:p>
            <a:pPr marL="449263" indent="-43021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Development of implementation plans</a:t>
            </a:r>
          </a:p>
          <a:p>
            <a:pPr marL="449263" indent="-43021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National consultations and validation processes</a:t>
            </a:r>
          </a:p>
          <a:p>
            <a:pPr marL="449263" indent="-43021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Gender policy processes (e.g. gender strategies, cross-ministerial coordination)</a:t>
            </a:r>
          </a:p>
          <a:p>
            <a:pPr marL="449263" indent="-430213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Development of national biodiversity </a:t>
            </a:r>
            <a:r>
              <a:rPr lang="en-US" altLang="en-US" dirty="0" err="1">
                <a:latin typeface="+mj-lt"/>
              </a:rPr>
              <a:t>programmes</a:t>
            </a:r>
            <a:endParaRPr lang="en-US" altLang="en-US" dirty="0">
              <a:latin typeface="+mj-lt"/>
            </a:endParaRPr>
          </a:p>
          <a:p>
            <a:pPr marL="449263" indent="-430213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Budget planning cycles</a:t>
            </a:r>
          </a:p>
          <a:p>
            <a:pPr marL="449263" indent="-430213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Donor-funded project design (e.g. GEF, bilateral </a:t>
            </a:r>
            <a:r>
              <a:rPr lang="en-US" altLang="en-US" dirty="0" err="1">
                <a:latin typeface="+mj-lt"/>
              </a:rPr>
              <a:t>programmes</a:t>
            </a:r>
            <a:r>
              <a:rPr lang="en-US" altLang="en-US" dirty="0">
                <a:latin typeface="+mj-lt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ZA" dirty="0">
              <a:latin typeface="Helvetica Neue Roman" panose="02000503000000020004" pitchFamily="2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ZA" dirty="0">
              <a:latin typeface="Helvetica Neue Roman" panose="02000503000000020004" pitchFamily="2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C46BCE3-1382-DC45-1703-E537B7780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26880" y="2894261"/>
            <a:ext cx="7406640" cy="60350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ZA" sz="3200" b="1" dirty="0">
                <a:latin typeface="Helvetica Neue" panose="02000503000000020004" pitchFamily="2" charset="0"/>
              </a:rPr>
              <a:t>Global level</a:t>
            </a:r>
            <a:endParaRPr lang="en-ZA" sz="3200" dirty="0">
              <a:latin typeface="Helvetica Neue Roman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CBD processes (e.g. Gender Plan of Action follow-up)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COP17 and related dialogues</a:t>
            </a:r>
          </a:p>
          <a:p>
            <a:pPr>
              <a:buNone/>
            </a:pPr>
            <a:r>
              <a:rPr lang="en-ZA" sz="3200" b="1" dirty="0">
                <a:latin typeface="Helvetica Neue" panose="02000503000000020004" pitchFamily="2" charset="0"/>
              </a:rPr>
              <a:t>Project level</a:t>
            </a:r>
            <a:endParaRPr lang="en-ZA" sz="3200" dirty="0">
              <a:latin typeface="Helvetica Neue Roman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Final workshop and dissemination phase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BRIDGE exchanges and peer 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dirty="0">
                <a:latin typeface="+mj-lt"/>
              </a:rPr>
              <a:t>NBSAP Accelerator Partnership visibility opportunities</a:t>
            </a:r>
          </a:p>
          <a:p>
            <a:pPr>
              <a:buFont typeface="Arial" panose="020B0604020202020204" pitchFamily="34" charset="0"/>
              <a:buChar char="•"/>
            </a:pPr>
            <a:endParaRPr lang="en-ZA" sz="3200" dirty="0">
              <a:latin typeface="Helvetica Neue Roman" panose="02000503000000020004" pitchFamily="2" charset="0"/>
            </a:endParaRPr>
          </a:p>
          <a:p>
            <a:endParaRPr lang="en-US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AC78E436-0FED-015F-032C-7D983BF9E52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48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429906"/>
            <a:ext cx="13233862" cy="2176136"/>
          </a:xfrm>
        </p:spPr>
        <p:txBody>
          <a:bodyPr/>
          <a:lstStyle/>
          <a:p>
            <a:r>
              <a:rPr lang="en-GB" dirty="0"/>
              <a:t>Objectives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645920" y="3057954"/>
            <a:ext cx="6583680" cy="6437743"/>
          </a:xfrm>
        </p:spPr>
        <p:txBody>
          <a:bodyPr vert="horz" lIns="0" tIns="68580" rIns="0" bIns="68580" rtlCol="0" anchor="t">
            <a:noAutofit/>
          </a:bodyPr>
          <a:lstStyle/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dirty="0"/>
              <a:t>Clarify what we mean by </a:t>
            </a:r>
            <a:r>
              <a:rPr lang="en-US" altLang="en-US" sz="3200" b="1" dirty="0">
                <a:solidFill>
                  <a:schemeClr val="accent6"/>
                </a:solidFill>
              </a:rPr>
              <a:t>knowledge products </a:t>
            </a:r>
            <a:r>
              <a:rPr lang="en-US" altLang="en-US" sz="3200" dirty="0"/>
              <a:t>in this project</a:t>
            </a:r>
          </a:p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dirty="0"/>
              <a:t>Understand </a:t>
            </a:r>
            <a:r>
              <a:rPr lang="en-US" altLang="en-US" sz="3200" b="1" dirty="0">
                <a:solidFill>
                  <a:schemeClr val="accent2"/>
                </a:solidFill>
              </a:rPr>
              <a:t>different types of knowledge </a:t>
            </a:r>
            <a:r>
              <a:rPr lang="en-US" altLang="en-US" sz="3200" dirty="0"/>
              <a:t>and whose knowledge is visible</a:t>
            </a:r>
          </a:p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dirty="0"/>
              <a:t>Run through a practical step-by-step process for </a:t>
            </a:r>
            <a:r>
              <a:rPr lang="en-US" altLang="en-US" sz="3200" b="1" dirty="0">
                <a:solidFill>
                  <a:schemeClr val="accent6"/>
                </a:solidFill>
              </a:rPr>
              <a:t>deciding on strategic knowledge products </a:t>
            </a:r>
          </a:p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/>
              <a:t>Share </a:t>
            </a:r>
            <a:r>
              <a:rPr lang="en-US" sz="3200" b="1" dirty="0">
                <a:solidFill>
                  <a:schemeClr val="accent2"/>
                </a:solidFill>
              </a:rPr>
              <a:t>tips on strategic communication and knowledge mobilization </a:t>
            </a:r>
            <a:r>
              <a:rPr lang="en-US" sz="3200" dirty="0"/>
              <a:t>that can be adapted to different country contexts</a:t>
            </a:r>
            <a:endParaRPr lang="en-US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170B7ED-6E18-5923-BFA6-8E1B9F3D14BF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92176FBA-F4B3-61FC-29BF-169C54E04F11}"/>
              </a:ext>
            </a:extLst>
          </p:cNvPr>
          <p:cNvSpPr txBox="1">
            <a:spLocks/>
          </p:cNvSpPr>
          <p:nvPr/>
        </p:nvSpPr>
        <p:spPr>
          <a:xfrm>
            <a:off x="9696616" y="3057954"/>
            <a:ext cx="6583680" cy="6437743"/>
          </a:xfrm>
          <a:prstGeom prst="rect">
            <a:avLst/>
          </a:prstGeom>
        </p:spPr>
        <p:txBody>
          <a:bodyPr vert="horz" lIns="0" tIns="68580" rIns="0" bIns="68580" rtlCol="0" anchor="t">
            <a:no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b="1" dirty="0">
                <a:solidFill>
                  <a:schemeClr val="accent2"/>
                </a:solidFill>
              </a:rPr>
              <a:t>Peer exchange between countries </a:t>
            </a:r>
            <a:r>
              <a:rPr lang="en-US" altLang="en-US" sz="3200" dirty="0"/>
              <a:t>on type of knowledge products to support national goals</a:t>
            </a:r>
          </a:p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dirty="0"/>
              <a:t>Explore some ideas for intended </a:t>
            </a:r>
            <a:r>
              <a:rPr lang="en-US" altLang="en-US" sz="3200" b="1" dirty="0">
                <a:solidFill>
                  <a:schemeClr val="accent6"/>
                </a:solidFill>
              </a:rPr>
              <a:t>global products that will showcase country experiences and insights </a:t>
            </a:r>
            <a:r>
              <a:rPr lang="en-US" altLang="en-US" sz="3200" dirty="0"/>
              <a:t>to share regionally and globally </a:t>
            </a:r>
          </a:p>
          <a:p>
            <a:pPr marL="301767" lvl="1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3200" dirty="0"/>
              <a:t>Discuss </a:t>
            </a:r>
            <a:r>
              <a:rPr lang="en-US" altLang="en-US" sz="3200" b="1" dirty="0">
                <a:solidFill>
                  <a:schemeClr val="accent2"/>
                </a:solidFill>
              </a:rPr>
              <a:t>support, timelines, and next steps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606D6C-2E72-BE23-25F1-FE65BDE5A180}"/>
              </a:ext>
            </a:extLst>
          </p:cNvPr>
          <p:cNvGrpSpPr/>
          <p:nvPr/>
        </p:nvGrpSpPr>
        <p:grpSpPr>
          <a:xfrm>
            <a:off x="896262" y="3139457"/>
            <a:ext cx="749658" cy="805474"/>
            <a:chOff x="896262" y="2931639"/>
            <a:chExt cx="749658" cy="8054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2E3C4B5-E5E4-D4A6-86E0-0CB51F06F42D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A110D56-E7A6-98CB-4149-D568F0F74B24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62CBEED8-8E8A-E26C-2D22-6B6CA62713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061D8C8-435D-3E77-74B6-2BFB0DF39D58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931639"/>
              <a:ext cx="0" cy="805474"/>
            </a:xfrm>
            <a:prstGeom prst="line">
              <a:avLst/>
            </a:prstGeom>
            <a:ln w="571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5E9324-885B-A851-9252-2C771C6C329E}"/>
              </a:ext>
            </a:extLst>
          </p:cNvPr>
          <p:cNvGrpSpPr/>
          <p:nvPr/>
        </p:nvGrpSpPr>
        <p:grpSpPr>
          <a:xfrm>
            <a:off x="896262" y="5945003"/>
            <a:ext cx="749658" cy="805474"/>
            <a:chOff x="896262" y="2931639"/>
            <a:chExt cx="749658" cy="80547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8A40EE6-F0E1-295D-6967-F6CDD7D3F941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660165E-E831-BEA6-969D-09EF2B9EAABD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BF68AB0A-8C92-495F-7030-5B424266D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12896E3-6573-E3F6-8595-A1FE9B50BDB4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931639"/>
              <a:ext cx="0" cy="805474"/>
            </a:xfrm>
            <a:prstGeom prst="line">
              <a:avLst/>
            </a:prstGeom>
            <a:ln w="571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CC6817-4E25-EE17-FE83-88185F42AB64}"/>
              </a:ext>
            </a:extLst>
          </p:cNvPr>
          <p:cNvGrpSpPr/>
          <p:nvPr/>
        </p:nvGrpSpPr>
        <p:grpSpPr>
          <a:xfrm>
            <a:off x="9001171" y="4828794"/>
            <a:ext cx="749658" cy="1426945"/>
            <a:chOff x="896262" y="2620904"/>
            <a:chExt cx="749658" cy="142694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1075D3B-412F-A133-E648-79AB44C1DB63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EA96377-20E6-5941-3F7B-8929D9C5C033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1038632A-319A-0B2D-EFCE-9D3C8427FD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BCA829-466A-DF67-8AFC-57B75753BEC2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620904"/>
              <a:ext cx="0" cy="1426945"/>
            </a:xfrm>
            <a:prstGeom prst="line">
              <a:avLst/>
            </a:prstGeom>
            <a:ln w="571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394A7F-FCA8-1940-F3D0-851D5E64AB35}"/>
              </a:ext>
            </a:extLst>
          </p:cNvPr>
          <p:cNvGrpSpPr/>
          <p:nvPr/>
        </p:nvGrpSpPr>
        <p:grpSpPr>
          <a:xfrm>
            <a:off x="9001171" y="6635819"/>
            <a:ext cx="749658" cy="805474"/>
            <a:chOff x="896262" y="2931639"/>
            <a:chExt cx="749658" cy="80547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479D61A-D328-2DE9-9B45-249AD6D911E1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6A59138-D2A9-7324-4108-321EEA020A34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D9E99606-4925-F941-B1C3-0F83FFAE64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DF19649-3218-1370-1E9D-174CC2A6B8AD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931639"/>
              <a:ext cx="0" cy="805474"/>
            </a:xfrm>
            <a:prstGeom prst="line">
              <a:avLst/>
            </a:prstGeom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523BAA-6C0C-0C85-5430-0719BDFC736B}"/>
              </a:ext>
            </a:extLst>
          </p:cNvPr>
          <p:cNvGrpSpPr/>
          <p:nvPr/>
        </p:nvGrpSpPr>
        <p:grpSpPr>
          <a:xfrm>
            <a:off x="9001171" y="3156641"/>
            <a:ext cx="749658" cy="1072085"/>
            <a:chOff x="896262" y="2798334"/>
            <a:chExt cx="749658" cy="107208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68C091C-CEFE-127B-D24E-3EC09B820703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6BC88D0-7D04-BDA4-0991-91F65C6D76D4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1" name="Graphic 30">
                <a:extLst>
                  <a:ext uri="{FF2B5EF4-FFF2-40B4-BE49-F238E27FC236}">
                    <a16:creationId xmlns:a16="http://schemas.microsoft.com/office/drawing/2014/main" id="{A6D350B6-7D20-1DDE-59B4-2F179C218C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EBBF0EB-D329-726C-40B2-639516DD2266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798334"/>
              <a:ext cx="0" cy="1072085"/>
            </a:xfrm>
            <a:prstGeom prst="line">
              <a:avLst/>
            </a:prstGeom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AA5109-71B5-B84D-273F-5714A29AFC98}"/>
              </a:ext>
            </a:extLst>
          </p:cNvPr>
          <p:cNvGrpSpPr/>
          <p:nvPr/>
        </p:nvGrpSpPr>
        <p:grpSpPr>
          <a:xfrm>
            <a:off x="917044" y="4237295"/>
            <a:ext cx="749658" cy="1072085"/>
            <a:chOff x="896262" y="2798334"/>
            <a:chExt cx="749658" cy="107208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7505CDB-C786-5772-BE35-CC5BBDAD629E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5E20239-F29B-10DE-31B4-FA29C95E6042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E4A98F3-48D0-6E70-FC2D-9C5D9FECF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D0ED757-A0B3-4EDE-2210-353AA5DDC142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798334"/>
              <a:ext cx="0" cy="1072085"/>
            </a:xfrm>
            <a:prstGeom prst="line">
              <a:avLst/>
            </a:prstGeom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7CB7822-D51A-29FD-86FD-2098EA87D613}"/>
              </a:ext>
            </a:extLst>
          </p:cNvPr>
          <p:cNvGrpSpPr/>
          <p:nvPr/>
        </p:nvGrpSpPr>
        <p:grpSpPr>
          <a:xfrm>
            <a:off x="917044" y="7426520"/>
            <a:ext cx="749658" cy="1426945"/>
            <a:chOff x="896262" y="2620904"/>
            <a:chExt cx="749658" cy="142694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5725F36-1E08-B3C2-CA61-2362C275EA24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B8A8053-B09F-EF40-7240-84DD49126465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1" name="Graphic 40">
                <a:extLst>
                  <a:ext uri="{FF2B5EF4-FFF2-40B4-BE49-F238E27FC236}">
                    <a16:creationId xmlns:a16="http://schemas.microsoft.com/office/drawing/2014/main" id="{B0F54BBD-E4AD-37D5-BF1D-41B849BB3E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F1AB780-5396-7737-47D4-412873883031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620904"/>
              <a:ext cx="0" cy="1426945"/>
            </a:xfrm>
            <a:prstGeom prst="line">
              <a:avLst/>
            </a:prstGeom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664E7-E92A-434D-3607-B72CAB89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5F3B35-9E26-1349-093F-1009BE0380D1}"/>
              </a:ext>
            </a:extLst>
          </p:cNvPr>
          <p:cNvSpPr txBox="1">
            <a:spLocks/>
          </p:cNvSpPr>
          <p:nvPr/>
        </p:nvSpPr>
        <p:spPr>
          <a:xfrm>
            <a:off x="1199414" y="2248778"/>
            <a:ext cx="14048925" cy="275764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3000" b="1" dirty="0">
                <a:latin typeface="Calibri" panose="020F0502020204030204" pitchFamily="34" charset="0"/>
                <a:cs typeface="Calibri" panose="020F0502020204030204" pitchFamily="34" charset="0"/>
              </a:rPr>
              <a:t>Countries may have a lot of material</a:t>
            </a:r>
          </a:p>
          <a:p>
            <a:pPr marL="0" indent="0">
              <a:buNone/>
            </a:pPr>
            <a:endParaRPr lang="en-ZA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ZA" sz="3000" dirty="0">
                <a:latin typeface="Calibri" panose="020F0502020204030204" pitchFamily="34" charset="0"/>
                <a:cs typeface="Calibri" panose="020F0502020204030204" pitchFamily="34" charset="0"/>
              </a:rPr>
              <a:t>A product </a:t>
            </a:r>
            <a:r>
              <a:rPr lang="en-ZA" sz="3000">
                <a:latin typeface="Calibri" panose="020F0502020204030204" pitchFamily="34" charset="0"/>
                <a:cs typeface="Calibri" panose="020F0502020204030204" pitchFamily="34" charset="0"/>
              </a:rPr>
              <a:t>is NOT </a:t>
            </a:r>
            <a:r>
              <a:rPr lang="en-ZA" sz="30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ZA" sz="3000">
                <a:latin typeface="Calibri" panose="020F0502020204030204" pitchFamily="34" charset="0"/>
                <a:cs typeface="Calibri" panose="020F0502020204030204" pitchFamily="34" charset="0"/>
              </a:rPr>
              <a:t>full analysis. It </a:t>
            </a:r>
            <a:r>
              <a:rPr lang="en-ZA" sz="3000" dirty="0">
                <a:latin typeface="Calibri" panose="020F0502020204030204" pitchFamily="34" charset="0"/>
                <a:cs typeface="Calibri" panose="020F0502020204030204" pitchFamily="34" charset="0"/>
              </a:rPr>
              <a:t>is a </a:t>
            </a:r>
            <a:r>
              <a:rPr lang="en-ZA" sz="3000" b="1" dirty="0">
                <a:latin typeface="Calibri" panose="020F0502020204030204" pitchFamily="34" charset="0"/>
                <a:cs typeface="Calibri" panose="020F0502020204030204" pitchFamily="34" charset="0"/>
              </a:rPr>
              <a:t>sharpened message </a:t>
            </a:r>
            <a:r>
              <a:rPr lang="en-ZA" sz="3000" dirty="0">
                <a:latin typeface="Calibri" panose="020F0502020204030204" pitchFamily="34" charset="0"/>
                <a:cs typeface="Calibri" panose="020F0502020204030204" pitchFamily="34" charset="0"/>
              </a:rPr>
              <a:t>based on </a:t>
            </a:r>
            <a:r>
              <a:rPr lang="en-ZA" sz="3000">
                <a:latin typeface="Calibri" panose="020F0502020204030204" pitchFamily="34" charset="0"/>
                <a:cs typeface="Calibri" panose="020F0502020204030204" pitchFamily="34" charset="0"/>
              </a:rPr>
              <a:t>that analysis.</a:t>
            </a:r>
            <a:endParaRPr lang="en-ZA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ZA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ZA" sz="3000" dirty="0">
                <a:latin typeface="Calibri" panose="020F0502020204030204" pitchFamily="34" charset="0"/>
                <a:cs typeface="Calibri" panose="020F0502020204030204" pitchFamily="34" charset="0"/>
              </a:rPr>
              <a:t>For example:</a:t>
            </a:r>
          </a:p>
          <a:p>
            <a:pPr lvl="1"/>
            <a:r>
              <a:rPr lang="en-ZA" sz="2600" dirty="0">
                <a:latin typeface="Calibri" panose="020F0502020204030204" pitchFamily="34" charset="0"/>
                <a:cs typeface="Calibri" panose="020F0502020204030204" pitchFamily="34" charset="0"/>
              </a:rPr>
              <a:t>Insight: women’s knowledge is essential but under-recognised in biodiversity management</a:t>
            </a:r>
          </a:p>
          <a:p>
            <a:pPr lvl="1"/>
            <a:r>
              <a:rPr lang="en-ZA" sz="2600" dirty="0">
                <a:latin typeface="Calibri" panose="020F0502020204030204" pitchFamily="34" charset="0"/>
                <a:cs typeface="Calibri" panose="020F0502020204030204" pitchFamily="34" charset="0"/>
              </a:rPr>
              <a:t>Why it matters: this weakens both inclusion and effectiveness</a:t>
            </a:r>
          </a:p>
          <a:p>
            <a:pPr lvl="1"/>
            <a:r>
              <a:rPr lang="en-ZA" sz="2600" dirty="0">
                <a:latin typeface="Calibri" panose="020F0502020204030204" pitchFamily="34" charset="0"/>
                <a:cs typeface="Calibri" panose="020F0502020204030204" pitchFamily="34" charset="0"/>
              </a:rPr>
              <a:t>Call to action: create stronger pathways for women’s engagement in NBSAP implementation – then add details </a:t>
            </a: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BB4A948E-2379-74DF-F45C-3D246B6E39F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0A0A1C-5A1D-41A8-EE9F-E28567ABBC51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27E5CC2-47DD-82B4-64B2-B061DF85641F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F3F9094-3F3D-A9AD-25C4-B9B14B8E3A5F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21E1E2-4A46-3BFE-7EA4-8A0C3FFD005C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D2AE9955-CE9C-0438-5A26-A8762786F76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89;g328e14af98b_2_2">
            <a:extLst>
              <a:ext uri="{FF2B5EF4-FFF2-40B4-BE49-F238E27FC236}">
                <a16:creationId xmlns:a16="http://schemas.microsoft.com/office/drawing/2014/main" id="{95AD74D9-D0C5-4C96-6190-819E9BD13F7C}"/>
              </a:ext>
            </a:extLst>
          </p:cNvPr>
          <p:cNvSpPr txBox="1"/>
          <p:nvPr/>
        </p:nvSpPr>
        <p:spPr>
          <a:xfrm>
            <a:off x="3533618" y="404473"/>
            <a:ext cx="12221019" cy="64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r>
              <a:rPr lang="en-US" sz="3600" b="1" kern="0">
                <a:solidFill>
                  <a:prstClr val="black"/>
                </a:solidFill>
                <a:latin typeface="Calibri Light"/>
                <a:ea typeface="Calibri Light"/>
                <a:cs typeface="Calibri Light"/>
              </a:rPr>
              <a:t>Articulate the key message and insights from a specific perspective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E2AEC20-E863-05DA-2F83-BFD21B1900D5}"/>
              </a:ext>
            </a:extLst>
          </p:cNvPr>
          <p:cNvGrpSpPr/>
          <p:nvPr/>
        </p:nvGrpSpPr>
        <p:grpSpPr>
          <a:xfrm>
            <a:off x="895148" y="230964"/>
            <a:ext cx="2525289" cy="1077218"/>
            <a:chOff x="2924970" y="4686569"/>
            <a:chExt cx="3117679" cy="1316682"/>
          </a:xfrm>
        </p:grpSpPr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25B0ED40-C226-A1D2-2CD4-452070DFA82B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noFill/>
            </a:ln>
            <a:effectLst>
              <a:outerShdw blurRad="76200" dist="762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6A5CC11-822C-C852-D95E-8C8685E82459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F47C7D3-F9B2-E780-7E65-59FFC7B45A2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6A720639-B252-8F85-3FB6-0F633F9B2D0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/>
                  <a:t>3</a:t>
                </a:r>
                <a:endParaRPr lang="en-US" sz="3600" kern="1200"/>
              </a:p>
            </p:txBody>
          </p:sp>
        </p:grpSp>
        <p:pic>
          <p:nvPicPr>
            <p:cNvPr id="18" name="Picture 74">
              <a:extLst>
                <a:ext uri="{FF2B5EF4-FFF2-40B4-BE49-F238E27FC236}">
                  <a16:creationId xmlns:a16="http://schemas.microsoft.com/office/drawing/2014/main" id="{95398B68-462F-1518-01AA-D0422E55B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-24528" t="-4994" r="-33287" b="-6630"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6199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F8037-3C16-9BB5-DEC1-E8C6A09D5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73" y="149760"/>
            <a:ext cx="16670280" cy="2176136"/>
          </a:xfrm>
        </p:spPr>
        <p:txBody>
          <a:bodyPr>
            <a:noAutofit/>
          </a:bodyPr>
          <a:lstStyle/>
          <a:p>
            <a:r>
              <a:rPr lang="en-ZA" sz="5200" dirty="0"/>
              <a:t>How do we move from a long situational analysis to </a:t>
            </a:r>
            <a:r>
              <a:rPr lang="en-ZA" sz="5200"/>
              <a:t>a </a:t>
            </a:r>
            <a:br>
              <a:rPr lang="en-ZA" sz="5200"/>
            </a:br>
            <a:r>
              <a:rPr lang="en-ZA" sz="5200" b="1"/>
              <a:t>small </a:t>
            </a:r>
            <a:r>
              <a:rPr lang="en-ZA" sz="5200" b="1" dirty="0"/>
              <a:t>number </a:t>
            </a:r>
            <a:r>
              <a:rPr lang="en-ZA" sz="5200" dirty="0"/>
              <a:t>of </a:t>
            </a:r>
            <a:r>
              <a:rPr lang="en-ZA" sz="5200" b="1" dirty="0"/>
              <a:t>usable insights</a:t>
            </a:r>
            <a:r>
              <a:rPr lang="en-ZA" sz="5200" dirty="0"/>
              <a:t>, </a:t>
            </a:r>
            <a:r>
              <a:rPr lang="en-ZA" sz="5200" b="1" dirty="0"/>
              <a:t>messages</a:t>
            </a:r>
            <a:r>
              <a:rPr lang="en-ZA" sz="5200" dirty="0"/>
              <a:t>, and product </a:t>
            </a:r>
            <a:r>
              <a:rPr lang="en-ZA" sz="5200" b="1" dirty="0"/>
              <a:t>angles</a:t>
            </a:r>
            <a:r>
              <a:rPr lang="en-ZA" sz="5200" dirty="0"/>
              <a:t>?</a:t>
            </a:r>
            <a:endParaRPr lang="en-US" sz="52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F68043B-1C90-D1B9-5791-066AA0746BCA}"/>
              </a:ext>
            </a:extLst>
          </p:cNvPr>
          <p:cNvSpPr/>
          <p:nvPr/>
        </p:nvSpPr>
        <p:spPr>
          <a:xfrm>
            <a:off x="1215701" y="3898327"/>
            <a:ext cx="2971076" cy="32617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2800" b="1" dirty="0"/>
              <a:t>Patterns</a:t>
            </a:r>
            <a:br>
              <a:rPr lang="en-ZA" sz="2800" dirty="0"/>
            </a:br>
            <a:r>
              <a:rPr lang="en-ZA" sz="2800" dirty="0"/>
              <a:t>What themes appear again and again?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B48DA42-ACED-F489-589E-73B3DDE39162}"/>
              </a:ext>
            </a:extLst>
          </p:cNvPr>
          <p:cNvSpPr/>
          <p:nvPr/>
        </p:nvSpPr>
        <p:spPr>
          <a:xfrm>
            <a:off x="4579652" y="3898326"/>
            <a:ext cx="3777680" cy="326176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2800" b="1" dirty="0"/>
              <a:t>Tensions / gaps</a:t>
            </a:r>
            <a:br>
              <a:rPr lang="en-ZA" sz="2800" dirty="0"/>
            </a:br>
            <a:r>
              <a:rPr lang="en-ZA" sz="2800" dirty="0"/>
              <a:t>Where is there a disconnect between policy and practice?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78E39F2-F1C3-65E9-7C98-EE952228D47F}"/>
              </a:ext>
            </a:extLst>
          </p:cNvPr>
          <p:cNvSpPr/>
          <p:nvPr/>
        </p:nvSpPr>
        <p:spPr>
          <a:xfrm>
            <a:off x="9020262" y="3912175"/>
            <a:ext cx="3777680" cy="326176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2800" b="1" dirty="0">
                <a:solidFill>
                  <a:schemeClr val="tx1"/>
                </a:solidFill>
              </a:rPr>
              <a:t>What matters most</a:t>
            </a:r>
            <a:br>
              <a:rPr lang="en-ZA" sz="2800" dirty="0">
                <a:solidFill>
                  <a:schemeClr val="tx1"/>
                </a:solidFill>
              </a:rPr>
            </a:br>
            <a:r>
              <a:rPr lang="en-ZA" sz="2800" dirty="0">
                <a:solidFill>
                  <a:schemeClr val="tx1"/>
                </a:solidFill>
              </a:rPr>
              <a:t>Which issues are most important for NBSAP action?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27A1B87-2D24-FD6D-8D93-A06477755EBD}"/>
              </a:ext>
            </a:extLst>
          </p:cNvPr>
          <p:cNvSpPr/>
          <p:nvPr/>
        </p:nvSpPr>
        <p:spPr>
          <a:xfrm>
            <a:off x="13460873" y="3926023"/>
            <a:ext cx="3777680" cy="32617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2800" b="1" dirty="0">
                <a:solidFill>
                  <a:schemeClr val="tx1"/>
                </a:solidFill>
              </a:rPr>
              <a:t>What is usable</a:t>
            </a:r>
            <a:br>
              <a:rPr lang="en-ZA" sz="2800" dirty="0">
                <a:solidFill>
                  <a:schemeClr val="tx1"/>
                </a:solidFill>
              </a:rPr>
            </a:br>
            <a:r>
              <a:rPr lang="en-ZA" sz="2800" dirty="0">
                <a:solidFill>
                  <a:schemeClr val="tx1"/>
                </a:solidFill>
              </a:rPr>
              <a:t>What can be turned into recommendations, stories, or examples?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FA4AB17-8D20-8473-2CC6-4F545D2920F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49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26A426-D5AC-5E33-E606-856C289722CF}"/>
              </a:ext>
            </a:extLst>
          </p:cNvPr>
          <p:cNvSpPr txBox="1"/>
          <p:nvPr/>
        </p:nvSpPr>
        <p:spPr>
          <a:xfrm>
            <a:off x="418894" y="507369"/>
            <a:ext cx="15727563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600" dirty="0"/>
              <a:t>A situational analysis </a:t>
            </a:r>
            <a:r>
              <a:rPr lang="en-ZA" sz="3600"/>
              <a:t>may say:</a:t>
            </a:r>
            <a:endParaRPr lang="en-ZA" sz="3600" dirty="0"/>
          </a:p>
          <a:p>
            <a:pPr lvl="1">
              <a:buFont typeface="Arial" panose="020B0604020202020204" pitchFamily="34" charset="0"/>
              <a:buChar char="•"/>
            </a:pPr>
            <a:endParaRPr lang="en-ZA" sz="3200"/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200"/>
              <a:t>women </a:t>
            </a:r>
            <a:r>
              <a:rPr lang="en-ZA" sz="3200" dirty="0"/>
              <a:t>are underrepresented in decision-making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200" dirty="0"/>
              <a:t>women have unequal access to land or finance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200" dirty="0"/>
              <a:t>local women have strong biodiversity knowledge but little visibility in formal policy spaces</a:t>
            </a:r>
          </a:p>
          <a:p>
            <a:pPr>
              <a:buNone/>
            </a:pPr>
            <a:endParaRPr lang="en-ZA" sz="3600" dirty="0"/>
          </a:p>
          <a:p>
            <a:pPr>
              <a:buNone/>
            </a:pPr>
            <a:r>
              <a:rPr lang="en-ZA" sz="3600" dirty="0"/>
              <a:t>Those are </a:t>
            </a:r>
            <a:r>
              <a:rPr lang="en-ZA" sz="3600" b="1" dirty="0"/>
              <a:t>findings</a:t>
            </a:r>
            <a:r>
              <a:rPr lang="en-ZA" sz="3600" dirty="0"/>
              <a:t>.</a:t>
            </a:r>
          </a:p>
          <a:p>
            <a:pPr>
              <a:buNone/>
            </a:pPr>
            <a:endParaRPr lang="en-ZA" sz="3600" dirty="0">
              <a:highlight>
                <a:srgbClr val="E3F1D9"/>
              </a:highlight>
            </a:endParaRPr>
          </a:p>
          <a:p>
            <a:pPr>
              <a:buNone/>
            </a:pPr>
            <a:r>
              <a:rPr lang="en-ZA" sz="3600" dirty="0">
                <a:highlight>
                  <a:srgbClr val="E3F1D9"/>
                </a:highlight>
              </a:rPr>
              <a:t>The </a:t>
            </a:r>
            <a:r>
              <a:rPr lang="en-ZA" sz="3600" b="1" dirty="0">
                <a:highlight>
                  <a:srgbClr val="E3F1D9"/>
                </a:highlight>
              </a:rPr>
              <a:t>insight</a:t>
            </a:r>
            <a:r>
              <a:rPr lang="en-ZA" sz="3600" dirty="0">
                <a:highlight>
                  <a:srgbClr val="E3F1D9"/>
                </a:highlight>
              </a:rPr>
              <a:t> may </a:t>
            </a:r>
            <a:r>
              <a:rPr lang="en-ZA" sz="3600">
                <a:highlight>
                  <a:srgbClr val="E3F1D9"/>
                </a:highlight>
              </a:rPr>
              <a:t>be:</a:t>
            </a:r>
          </a:p>
          <a:p>
            <a:pPr>
              <a:buNone/>
            </a:pPr>
            <a:endParaRPr lang="en-ZA" sz="3600" dirty="0">
              <a:highlight>
                <a:srgbClr val="E3F1D9"/>
              </a:highlight>
            </a:endParaRPr>
          </a:p>
          <a:p>
            <a:pPr lvl="1"/>
            <a:r>
              <a:rPr lang="en-ZA" sz="3600" b="1" dirty="0">
                <a:highlight>
                  <a:srgbClr val="E3F1D9"/>
                </a:highlight>
              </a:rPr>
              <a:t>“gender inequality is not peripheral to biodiversity action — it is shaping who participates, whose knowledge is used, and which solutions are possible”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657B875-2DF9-30CF-8D18-88A01AA2DFD5}"/>
              </a:ext>
            </a:extLst>
          </p:cNvPr>
          <p:cNvSpPr/>
          <p:nvPr/>
        </p:nvSpPr>
        <p:spPr>
          <a:xfrm>
            <a:off x="418895" y="780167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REFLECT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8A4251-7913-858B-BC34-4764ACCCB538}"/>
              </a:ext>
            </a:extLst>
          </p:cNvPr>
          <p:cNvSpPr txBox="1"/>
          <p:nvPr/>
        </p:nvSpPr>
        <p:spPr>
          <a:xfrm>
            <a:off x="3086099" y="7969518"/>
            <a:ext cx="13060357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ZA" sz="3200" dirty="0"/>
              <a:t>A finding is often descriptive</a:t>
            </a:r>
            <a:br>
              <a:rPr lang="en-ZA" sz="3200" dirty="0"/>
            </a:br>
            <a:r>
              <a:rPr lang="en-ZA" sz="3200" dirty="0"/>
              <a:t>An insight goes one step further — it helps explain </a:t>
            </a:r>
            <a:r>
              <a:rPr lang="en-ZA" sz="3200" b="1" dirty="0"/>
              <a:t>significance and direction</a:t>
            </a:r>
            <a:endParaRPr lang="en-US" sz="3200" b="1" dirty="0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6A542FFA-73F3-3202-3187-3A7AF237BC3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16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04CA5B-FC15-9A5C-FFBD-B9BA44462B15}"/>
              </a:ext>
            </a:extLst>
          </p:cNvPr>
          <p:cNvSpPr txBox="1"/>
          <p:nvPr/>
        </p:nvSpPr>
        <p:spPr>
          <a:xfrm>
            <a:off x="1645920" y="3139165"/>
            <a:ext cx="77966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/>
              <a:t>Layer 1: What is the problem?</a:t>
            </a:r>
          </a:p>
          <a:p>
            <a:r>
              <a:rPr lang="en-ZA" sz="2800" dirty="0"/>
              <a:t>What inequalities, barriers, or gaps are most visible?</a:t>
            </a:r>
          </a:p>
          <a:p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2FE5F-AE1F-03D1-0B6A-0FD6D5406A24}"/>
              </a:ext>
            </a:extLst>
          </p:cNvPr>
          <p:cNvSpPr txBox="1"/>
          <p:nvPr/>
        </p:nvSpPr>
        <p:spPr>
          <a:xfrm>
            <a:off x="4318253" y="4453026"/>
            <a:ext cx="10248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/>
              <a:t>Layer 2: What is the opportunity?</a:t>
            </a:r>
          </a:p>
          <a:p>
            <a:r>
              <a:rPr lang="en-ZA" sz="2800" dirty="0"/>
              <a:t>What strengths, contributions, practices, or entry </a:t>
            </a:r>
            <a:r>
              <a:rPr lang="en-ZA" sz="2800"/>
              <a:t>points are </a:t>
            </a:r>
            <a:r>
              <a:rPr lang="en-ZA" sz="2800" dirty="0"/>
              <a:t>visible?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F4577-D80C-D640-C4A2-F75DDAB7F1E9}"/>
              </a:ext>
            </a:extLst>
          </p:cNvPr>
          <p:cNvSpPr txBox="1"/>
          <p:nvPr/>
        </p:nvSpPr>
        <p:spPr>
          <a:xfrm>
            <a:off x="10245013" y="5703519"/>
            <a:ext cx="7315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200" b="1" dirty="0"/>
              <a:t>Layer 3: What action follows?</a:t>
            </a:r>
          </a:p>
          <a:p>
            <a:r>
              <a:rPr lang="en-ZA" sz="2800" dirty="0"/>
              <a:t>What should change in policy, implementation, engagement, or support?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502CB2BA-32C8-10AB-63D7-6B3942C2618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91865-0BAA-4DAF-125E-3E43AC7B36F5}"/>
              </a:ext>
            </a:extLst>
          </p:cNvPr>
          <p:cNvSpPr txBox="1"/>
          <p:nvPr/>
        </p:nvSpPr>
        <p:spPr>
          <a:xfrm>
            <a:off x="3969834" y="8019708"/>
            <a:ext cx="9322418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dirty="0"/>
              <a:t>A long analysis may contain 20 or 30 interesting points</a:t>
            </a:r>
            <a:br>
              <a:rPr lang="en-ZA" sz="3200" dirty="0"/>
            </a:br>
            <a:r>
              <a:rPr lang="en-ZA" sz="3200" b="1" dirty="0"/>
              <a:t>A product usually needs only 3 to 5 headline insights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7673084-7B76-35C6-6709-FC33176F79AE}"/>
              </a:ext>
            </a:extLst>
          </p:cNvPr>
          <p:cNvSpPr/>
          <p:nvPr/>
        </p:nvSpPr>
        <p:spPr>
          <a:xfrm>
            <a:off x="1180521" y="7913419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7B62AA-20EC-2A11-DE2B-A479D739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Layer approach to unpack a situational analysis</a:t>
            </a:r>
            <a:endParaRPr lang="en-GB" sz="6000"/>
          </a:p>
        </p:txBody>
      </p:sp>
    </p:spTree>
    <p:extLst>
      <p:ext uri="{BB962C8B-B14F-4D97-AF65-F5344CB8AC3E}">
        <p14:creationId xmlns:p14="http://schemas.microsoft.com/office/powerpoint/2010/main" val="2461537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4E66-C34B-BC76-0595-F0A3E72D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0D1811-C169-CF7B-B1EA-482ABF025D85}"/>
              </a:ext>
            </a:extLst>
          </p:cNvPr>
          <p:cNvSpPr txBox="1">
            <a:spLocks/>
          </p:cNvSpPr>
          <p:nvPr/>
        </p:nvSpPr>
        <p:spPr>
          <a:xfrm>
            <a:off x="2349775" y="3388518"/>
            <a:ext cx="15557225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Policy brief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“Top priorities for gender-responsive NBSAP implementation”</a:t>
            </a:r>
          </a:p>
          <a:p>
            <a:r>
              <a:rPr lang="en-ZA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Story of change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“How consultations made women’s knowledge visible”</a:t>
            </a:r>
          </a:p>
          <a:p>
            <a:r>
              <a:rPr lang="en-ZA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Case study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“What we learned from a multi-actor consultation process”</a:t>
            </a:r>
          </a:p>
          <a:p>
            <a:r>
              <a:rPr lang="en-ZA" b="1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Strategy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“Priority actions and enabling </a:t>
            </a:r>
            <a:r>
              <a:rPr lang="en-ZA">
                <a:latin typeface="+mn-lt"/>
              </a:rPr>
              <a:t>conditions”</a:t>
            </a:r>
            <a:endParaRPr lang="en-ZA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1C1BC-57DA-7822-2612-C5C3A718CEA2}"/>
              </a:ext>
            </a:extLst>
          </p:cNvPr>
          <p:cNvSpPr txBox="1"/>
          <p:nvPr/>
        </p:nvSpPr>
        <p:spPr>
          <a:xfrm>
            <a:off x="853833" y="2044721"/>
            <a:ext cx="1191428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ZA" sz="3200" dirty="0"/>
              <a:t>One analysis can generate different products</a:t>
            </a:r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</a:p>
          <a:p>
            <a:pPr algn="just"/>
            <a:r>
              <a:rPr lang="en-U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951FD7AB-B56A-AE8A-E110-047FBF985FC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076DA6-033D-48F3-7C84-A39895F868CF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8003310-0244-1749-6B44-A0DF82A2FA0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EF021A7E-EA80-D7AF-0271-817DBF39B816}"/>
              </a:ext>
            </a:extLst>
          </p:cNvPr>
          <p:cNvSpPr txBox="1"/>
          <p:nvPr/>
        </p:nvSpPr>
        <p:spPr>
          <a:xfrm>
            <a:off x="3389272" y="480015"/>
            <a:ext cx="15960590" cy="76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algn="just"/>
            <a:r>
              <a:rPr lang="en-US" sz="4400" b="1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Choosing the right product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28B31A-2B0D-C31A-06AE-808973B7192D}"/>
              </a:ext>
            </a:extLst>
          </p:cNvPr>
          <p:cNvGrpSpPr/>
          <p:nvPr/>
        </p:nvGrpSpPr>
        <p:grpSpPr>
          <a:xfrm>
            <a:off x="658611" y="308406"/>
            <a:ext cx="2525289" cy="1077218"/>
            <a:chOff x="3166147" y="6006156"/>
            <a:chExt cx="2525289" cy="107721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942B663-C65D-EC74-D53B-B64AC28E5F7D}"/>
                </a:ext>
              </a:extLst>
            </p:cNvPr>
            <p:cNvGrpSpPr/>
            <p:nvPr/>
          </p:nvGrpSpPr>
          <p:grpSpPr>
            <a:xfrm>
              <a:off x="3166147" y="6006156"/>
              <a:ext cx="2525289" cy="1077218"/>
              <a:chOff x="4089527" y="6103976"/>
              <a:chExt cx="3117679" cy="1316682"/>
            </a:xfrm>
          </p:grpSpPr>
          <p:sp>
            <p:nvSpPr>
              <p:cNvPr id="11" name="Pentagon 10">
                <a:extLst>
                  <a:ext uri="{FF2B5EF4-FFF2-40B4-BE49-F238E27FC236}">
                    <a16:creationId xmlns:a16="http://schemas.microsoft.com/office/drawing/2014/main" id="{ED452B34-6A19-79E7-AF9D-C25BF2A9B293}"/>
                  </a:ext>
                </a:extLst>
              </p:cNvPr>
              <p:cNvSpPr/>
              <p:nvPr/>
            </p:nvSpPr>
            <p:spPr>
              <a:xfrm>
                <a:off x="4089527" y="6103976"/>
                <a:ext cx="3117679" cy="1316682"/>
              </a:xfrm>
              <a:prstGeom prst="homePlat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8575">
                <a:noFill/>
              </a:ln>
              <a:effectLst>
                <a:outerShdw blurRad="76200" dist="76200" dir="2700000" algn="tl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D228EB5-BBBA-AE19-2D55-6F258CAF0064}"/>
                  </a:ext>
                </a:extLst>
              </p:cNvPr>
              <p:cNvGrpSpPr/>
              <p:nvPr/>
            </p:nvGrpSpPr>
            <p:grpSpPr>
              <a:xfrm>
                <a:off x="4343076" y="6242498"/>
                <a:ext cx="1063394" cy="1011676"/>
                <a:chOff x="10085410" y="3689660"/>
                <a:chExt cx="779859" cy="779859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FA4C1391-D744-4F73-79D9-495BD1900CC1}"/>
                    </a:ext>
                  </a:extLst>
                </p:cNvPr>
                <p:cNvSpPr/>
                <p:nvPr/>
              </p:nvSpPr>
              <p:spPr>
                <a:xfrm>
                  <a:off x="10085410" y="3689660"/>
                  <a:ext cx="779859" cy="779859"/>
                </a:xfrm>
                <a:prstGeom prst="ellipse">
                  <a:avLst/>
                </a:prstGeom>
                <a:solidFill>
                  <a:schemeClr val="accent3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Oval 5">
                  <a:extLst>
                    <a:ext uri="{FF2B5EF4-FFF2-40B4-BE49-F238E27FC236}">
                      <a16:creationId xmlns:a16="http://schemas.microsoft.com/office/drawing/2014/main" id="{17B43A9F-B005-F378-793F-B0D1E17FDE68}"/>
                    </a:ext>
                  </a:extLst>
                </p:cNvPr>
                <p:cNvSpPr txBox="1"/>
                <p:nvPr/>
              </p:nvSpPr>
              <p:spPr>
                <a:xfrm>
                  <a:off x="10194861" y="3803868"/>
                  <a:ext cx="551443" cy="5514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2860" tIns="22860" rIns="22860" bIns="22860" numCol="1" spcCol="1270" anchor="ctr" anchorCtr="0">
                  <a:noAutofit/>
                </a:bodyPr>
                <a:lstStyle/>
                <a:p>
                  <a:pPr marL="0" lvl="0" indent="0" algn="ctr" defTabSz="1600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3600" kern="1200"/>
                    <a:t>4</a:t>
                  </a:r>
                </a:p>
              </p:txBody>
            </p:sp>
          </p:grpSp>
        </p:grpSp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8E86BA6C-3D1A-5B38-51E4-35E26C8B6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366955" y="6038095"/>
              <a:ext cx="861339" cy="1013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946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019B5-3FC0-D77D-A954-78D032649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product ideas – key findings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6AA86A-8715-0A19-6F06-707BF601F6E4}"/>
              </a:ext>
            </a:extLst>
          </p:cNvPr>
          <p:cNvSpPr txBox="1"/>
          <p:nvPr/>
        </p:nvSpPr>
        <p:spPr>
          <a:xfrm>
            <a:off x="1645920" y="3546387"/>
            <a:ext cx="3611880" cy="2372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8000" tIns="108000" rIns="108000" bIns="108000">
            <a:spAutoFit/>
          </a:bodyPr>
          <a:lstStyle/>
          <a:p>
            <a:pPr>
              <a:buNone/>
            </a:pPr>
            <a:r>
              <a:rPr lang="en-ZA" sz="2800" b="1" dirty="0"/>
              <a:t>Insight-focused products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Insight brief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Policy insights note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Research 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F2F39-948A-1A82-F95A-8AD3114106F8}"/>
              </a:ext>
            </a:extLst>
          </p:cNvPr>
          <p:cNvSpPr txBox="1"/>
          <p:nvPr/>
        </p:nvSpPr>
        <p:spPr>
          <a:xfrm>
            <a:off x="9658575" y="3638921"/>
            <a:ext cx="2832847" cy="2372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08000" tIns="108000" rIns="108000" bIns="108000">
            <a:spAutoFit/>
          </a:bodyPr>
          <a:lstStyle/>
          <a:p>
            <a:pPr>
              <a:buNone/>
            </a:pPr>
            <a:r>
              <a:rPr lang="en-ZA" sz="2800" b="1" dirty="0"/>
              <a:t>Narrative &amp; visibility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Story from the field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Impact story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0E9AE94-6179-E3AE-8F78-4827AD9C3832}"/>
              </a:ext>
            </a:extLst>
          </p:cNvPr>
          <p:cNvSpPr/>
          <p:nvPr/>
        </p:nvSpPr>
        <p:spPr>
          <a:xfrm>
            <a:off x="4296598" y="8041205"/>
            <a:ext cx="11849860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5">
              <a:buClr>
                <a:srgbClr val="000000"/>
              </a:buClr>
              <a:defRPr/>
            </a:pPr>
            <a:r>
              <a:rPr lang="en-ZA" sz="3200" dirty="0">
                <a:solidFill>
                  <a:schemeClr val="tx1"/>
                </a:solidFill>
              </a:rPr>
              <a:t>You already have </a:t>
            </a:r>
            <a:r>
              <a:rPr lang="en-ZA" sz="3200">
                <a:solidFill>
                  <a:schemeClr val="tx1"/>
                </a:solidFill>
              </a:rPr>
              <a:t>the knowledge; these </a:t>
            </a:r>
            <a:r>
              <a:rPr lang="en-ZA" sz="3200" dirty="0">
                <a:solidFill>
                  <a:schemeClr val="tx1"/>
                </a:solidFill>
              </a:rPr>
              <a:t>products are </a:t>
            </a:r>
            <a:r>
              <a:rPr lang="en-ZA" sz="3200">
                <a:solidFill>
                  <a:schemeClr val="tx1"/>
                </a:solidFill>
              </a:rPr>
              <a:t>just </a:t>
            </a:r>
            <a:br>
              <a:rPr lang="en-ZA" sz="3200">
                <a:solidFill>
                  <a:schemeClr val="tx1"/>
                </a:solidFill>
              </a:rPr>
            </a:br>
            <a:r>
              <a:rPr lang="en-ZA" sz="3200" b="1">
                <a:solidFill>
                  <a:schemeClr val="tx1"/>
                </a:solidFill>
              </a:rPr>
              <a:t>different </a:t>
            </a:r>
            <a:r>
              <a:rPr lang="en-ZA" sz="3200" b="1" dirty="0">
                <a:solidFill>
                  <a:schemeClr val="tx1"/>
                </a:solidFill>
              </a:rPr>
              <a:t>ways of shaping it</a:t>
            </a:r>
            <a:r>
              <a:rPr lang="en-ZA" sz="3200" dirty="0">
                <a:solidFill>
                  <a:schemeClr val="tx1"/>
                </a:solidFill>
              </a:rPr>
              <a:t> depending on what you want to achieve</a:t>
            </a:r>
            <a:endParaRPr lang="en-US" sz="3200" b="1" kern="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635177F-45B0-FC78-3D23-91C872BD462F}"/>
              </a:ext>
            </a:extLst>
          </p:cNvPr>
          <p:cNvSpPr/>
          <p:nvPr/>
        </p:nvSpPr>
        <p:spPr>
          <a:xfrm>
            <a:off x="1351637" y="8041205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D887EC-B82B-B72B-E62E-C062C95225E8}"/>
              </a:ext>
            </a:extLst>
          </p:cNvPr>
          <p:cNvSpPr txBox="1"/>
          <p:nvPr/>
        </p:nvSpPr>
        <p:spPr>
          <a:xfrm>
            <a:off x="5961082" y="3495412"/>
            <a:ext cx="2994210" cy="32961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108000" tIns="108000" rIns="108000" bIns="108000">
            <a:spAutoFit/>
          </a:bodyPr>
          <a:lstStyle/>
          <a:p>
            <a:pPr>
              <a:buNone/>
            </a:pPr>
            <a:r>
              <a:rPr lang="en-ZA" sz="2800" b="1" dirty="0"/>
              <a:t>Policy &amp; decision-support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Policy brief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Implementation brief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Priority actions note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E1C29-4D96-80DC-BEE6-E89D1F6696F1}"/>
              </a:ext>
            </a:extLst>
          </p:cNvPr>
          <p:cNvSpPr txBox="1"/>
          <p:nvPr/>
        </p:nvSpPr>
        <p:spPr>
          <a:xfrm>
            <a:off x="13452433" y="3698879"/>
            <a:ext cx="2832847" cy="19416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108000" tIns="108000" rIns="108000" bIns="108000">
            <a:spAutoFit/>
          </a:bodyPr>
          <a:lstStyle/>
          <a:p>
            <a:pPr>
              <a:buNone/>
            </a:pPr>
            <a:r>
              <a:rPr lang="en-ZA" sz="2800" b="1" dirty="0"/>
              <a:t>Practice &amp; learning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Case study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800" dirty="0"/>
              <a:t>Learning note</a:t>
            </a:r>
          </a:p>
        </p:txBody>
      </p:sp>
      <p:sp>
        <p:nvSpPr>
          <p:cNvPr id="21" name="Freeform 3">
            <a:extLst>
              <a:ext uri="{FF2B5EF4-FFF2-40B4-BE49-F238E27FC236}">
                <a16:creationId xmlns:a16="http://schemas.microsoft.com/office/drawing/2014/main" id="{96DE9935-E548-50C8-ED91-9F53C76C9FC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52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women holding a bunch of plants&#10;&#10;AI-generated content may be incorrect.">
            <a:extLst>
              <a:ext uri="{FF2B5EF4-FFF2-40B4-BE49-F238E27FC236}">
                <a16:creationId xmlns:a16="http://schemas.microsoft.com/office/drawing/2014/main" id="{04D49B46-5B15-B075-0EF0-96EFE496A5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473" y="1285178"/>
            <a:ext cx="5612105" cy="77166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A8027E-D1A3-D885-331F-2ED53C964EFE}"/>
              </a:ext>
            </a:extLst>
          </p:cNvPr>
          <p:cNvSpPr txBox="1"/>
          <p:nvPr/>
        </p:nvSpPr>
        <p:spPr>
          <a:xfrm>
            <a:off x="6679580" y="1285178"/>
            <a:ext cx="49288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Clear visions </a:t>
            </a:r>
            <a:r>
              <a:rPr lang="en-US" sz="4000" b="1"/>
              <a:t>and time-bound </a:t>
            </a:r>
            <a:r>
              <a:rPr lang="en-US" sz="4000" b="1" dirty="0"/>
              <a:t>recommendations</a:t>
            </a:r>
          </a:p>
        </p:txBody>
      </p:sp>
      <p:pic>
        <p:nvPicPr>
          <p:cNvPr id="6" name="Picture 5" descr="A map of the united states&#10;&#10;AI-generated content may be incorrect.">
            <a:extLst>
              <a:ext uri="{FF2B5EF4-FFF2-40B4-BE49-F238E27FC236}">
                <a16:creationId xmlns:a16="http://schemas.microsoft.com/office/drawing/2014/main" id="{52AEBD14-BEE3-FEEF-4F87-F607C3723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3424" y="562113"/>
            <a:ext cx="6348751" cy="8693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6690B5-50FE-2D75-B2FF-CBA1228014DD}"/>
              </a:ext>
            </a:extLst>
          </p:cNvPr>
          <p:cNvSpPr txBox="1"/>
          <p:nvPr/>
        </p:nvSpPr>
        <p:spPr>
          <a:xfrm>
            <a:off x="6974585" y="7062831"/>
            <a:ext cx="4928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Insights from location specific findings </a:t>
            </a:r>
          </a:p>
        </p:txBody>
      </p:sp>
    </p:spTree>
    <p:extLst>
      <p:ext uri="{BB962C8B-B14F-4D97-AF65-F5344CB8AC3E}">
        <p14:creationId xmlns:p14="http://schemas.microsoft.com/office/powerpoint/2010/main" val="3803273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people and text&#10;&#10;AI-generated content may be incorrect.">
            <a:extLst>
              <a:ext uri="{FF2B5EF4-FFF2-40B4-BE49-F238E27FC236}">
                <a16:creationId xmlns:a16="http://schemas.microsoft.com/office/drawing/2014/main" id="{F63D015F-B746-EBA7-16FD-B1DEAF93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538" y="579863"/>
            <a:ext cx="12276805" cy="88094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EF810D-7B0C-4177-5E18-5142A975C74B}"/>
              </a:ext>
            </a:extLst>
          </p:cNvPr>
          <p:cNvSpPr txBox="1"/>
          <p:nvPr/>
        </p:nvSpPr>
        <p:spPr>
          <a:xfrm>
            <a:off x="13359161" y="2163337"/>
            <a:ext cx="4760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Madagascar: Example </a:t>
            </a:r>
            <a:r>
              <a:rPr lang="en-US" sz="4000" b="1" dirty="0"/>
              <a:t>of </a:t>
            </a:r>
            <a:r>
              <a:rPr lang="en-US" sz="4000" b="1"/>
              <a:t>a </a:t>
            </a:r>
          </a:p>
          <a:p>
            <a:r>
              <a:rPr lang="en-US" sz="4000" b="1"/>
              <a:t>10-year </a:t>
            </a:r>
            <a:r>
              <a:rPr lang="en-US" sz="4000" b="1" dirty="0"/>
              <a:t>action </a:t>
            </a:r>
            <a:r>
              <a:rPr lang="en-US" sz="4000" b="1"/>
              <a:t>plan on land </a:t>
            </a:r>
            <a:r>
              <a:rPr lang="en-US" sz="4000" b="1" dirty="0"/>
              <a:t>rights 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1FE8F682-0FB0-05E5-1EAB-78C9ACAAB5A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9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the dirt&#10;&#10;AI-generated content may be incorrect.">
            <a:extLst>
              <a:ext uri="{FF2B5EF4-FFF2-40B4-BE49-F238E27FC236}">
                <a16:creationId xmlns:a16="http://schemas.microsoft.com/office/drawing/2014/main" id="{4ED0857C-0D85-8BEF-443C-8102D070D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77" y="0"/>
            <a:ext cx="7225724" cy="10058400"/>
          </a:xfrm>
          <a:prstGeom prst="rect">
            <a:avLst/>
          </a:prstGeom>
        </p:spPr>
      </p:pic>
      <p:pic>
        <p:nvPicPr>
          <p:cNvPr id="7" name="Picture 6" descr="A diagram of a landscape restoration plan&#10;&#10;AI-generated content may be incorrect.">
            <a:extLst>
              <a:ext uri="{FF2B5EF4-FFF2-40B4-BE49-F238E27FC236}">
                <a16:creationId xmlns:a16="http://schemas.microsoft.com/office/drawing/2014/main" id="{48650D9A-18CD-9058-662B-5CF7E76A1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7506" y="302279"/>
            <a:ext cx="7467600" cy="4597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8F219-70A5-CBDB-CC6C-885B876727F9}"/>
              </a:ext>
            </a:extLst>
          </p:cNvPr>
          <p:cNvSpPr txBox="1"/>
          <p:nvPr/>
        </p:nvSpPr>
        <p:spPr>
          <a:xfrm>
            <a:off x="9144000" y="5599799"/>
            <a:ext cx="2720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Policy briefs and clear summary of indicators </a:t>
            </a:r>
            <a:r>
              <a:rPr lang="en-US" dirty="0"/>
              <a:t> 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F837A92-B60F-D36F-CA83-580C8E081831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9299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farm&#10;&#10;AI-generated content may be incorrect.">
            <a:extLst>
              <a:ext uri="{FF2B5EF4-FFF2-40B4-BE49-F238E27FC236}">
                <a16:creationId xmlns:a16="http://schemas.microsoft.com/office/drawing/2014/main" id="{51EEE33A-5DF4-6A73-97C9-947E8B612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254" y="0"/>
            <a:ext cx="4002596" cy="10058400"/>
          </a:xfrm>
          <a:prstGeom prst="rect">
            <a:avLst/>
          </a:prstGeom>
        </p:spPr>
      </p:pic>
      <p:pic>
        <p:nvPicPr>
          <p:cNvPr id="5" name="Picture 4" descr="A map of a city&#10;&#10;AI-generated content may be incorrect.">
            <a:extLst>
              <a:ext uri="{FF2B5EF4-FFF2-40B4-BE49-F238E27FC236}">
                <a16:creationId xmlns:a16="http://schemas.microsoft.com/office/drawing/2014/main" id="{7B2F3AC1-D14E-6153-478C-C9CA576952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46" y="3930395"/>
            <a:ext cx="7772400" cy="5443795"/>
          </a:xfrm>
          <a:prstGeom prst="rect">
            <a:avLst/>
          </a:prstGeom>
        </p:spPr>
      </p:pic>
      <p:pic>
        <p:nvPicPr>
          <p:cNvPr id="2" name="Picture 1" descr="A person showing a diagram to a group of women&#10;&#10;AI-generated content may be incorrect.">
            <a:extLst>
              <a:ext uri="{FF2B5EF4-FFF2-40B4-BE49-F238E27FC236}">
                <a16:creationId xmlns:a16="http://schemas.microsoft.com/office/drawing/2014/main" id="{E0A3256C-7015-080A-FBB2-FC52B6D88B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423" y="114300"/>
            <a:ext cx="7772400" cy="3142900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0F129100-0286-B43A-83DD-9667DEBE724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67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5002975" cy="15174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792000" rIns="396000"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endParaRPr lang="en-US" sz="2700" b="1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Welcome</a:t>
            </a:r>
            <a:endParaRPr lang="en-US" sz="2700" kern="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5002975" cy="15174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792000" rIns="396000"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 kern="0" dirty="0">
                <a:solidFill>
                  <a:prstClr val="black"/>
                </a:solidFill>
              </a:rPr>
              <a:t>Key steps in strategizing knowledge products 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5002975" cy="15174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792000" rIns="396000"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Q&amp;A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5002975" cy="15174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792000" rIns="396000"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Interactive discussion &amp; peer to peer exchange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5002975" cy="15174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792000" rIns="396000"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Support and Next Steps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508356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Welcome and objectives</a:t>
            </a:r>
          </a:p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Brief description of the Work Clinic</a:t>
            </a:r>
          </a:p>
          <a:p>
            <a:pPr algn="ctr" defTabSz="1371600">
              <a:defRPr/>
            </a:pP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526211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Interactive presentation to introduce key knowledge types and terms and suggested steps to produce knowledge products </a:t>
            </a:r>
          </a:p>
          <a:p>
            <a:pPr defTabSz="1371600"/>
            <a:endParaRPr lang="en-US" sz="2100" dirty="0">
              <a:solidFill>
                <a:prstClr val="black"/>
              </a:solidFill>
              <a:latin typeface="Calibri Light" panose="020F0302020204030204"/>
            </a:endParaRPr>
          </a:p>
          <a:p>
            <a:pPr algn="ctr" defTabSz="1371600">
              <a:defRPr/>
            </a:pP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526451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Participants will have the opportunity to ask questions on the key steps 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526451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Interactive </a:t>
            </a:r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discussion with the NBSAP </a:t>
            </a:r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partnership and peer to peer exchange on ideas for national knowledge products </a:t>
            </a: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528596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 dirty="0">
                <a:solidFill>
                  <a:prstClr val="black"/>
                </a:solidFill>
                <a:latin typeface="Calibri Light" panose="020F0302020204030204"/>
              </a:rPr>
              <a:t>Planning for support to develop knowledge products and agreed timelines </a:t>
            </a: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3859309" y="4294830"/>
            <a:ext cx="4103465" cy="1697340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n-US" sz="9900" spc="-75" dirty="0">
                <a:solidFill>
                  <a:schemeClr val="accent6"/>
                </a:solidFill>
                <a:latin typeface="Calibri Light" panose="020F0302020204030204"/>
              </a:rPr>
              <a:t>Agenda </a:t>
            </a: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3623323" cy="1517490"/>
          </a:xfrm>
          <a:prstGeom prst="homePlate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>
            <a:outerShdw blurRad="114300" dist="114300" dir="2700000" algn="tl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chemeClr val="bg1"/>
                </a:solidFill>
                <a:latin typeface="Aptos" panose="02110004020202020204"/>
              </a:rPr>
              <a:t>10:00– 10:05 </a:t>
            </a: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3623323" cy="1517490"/>
          </a:xfrm>
          <a:prstGeom prst="homePlate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114300" dist="114300" dir="2700000" algn="tl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chemeClr val="bg1"/>
                </a:solidFill>
                <a:latin typeface="Aptos" panose="02110004020202020204"/>
              </a:rPr>
              <a:t>10:05– 10:50  </a:t>
            </a:r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3623323" cy="1517490"/>
          </a:xfrm>
          <a:prstGeom prst="homePlate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>
            <a:outerShdw blurRad="114300" dist="114300" dir="2700000" algn="tl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chemeClr val="bg1"/>
                </a:solidFill>
                <a:latin typeface="Aptos" panose="02110004020202020204"/>
              </a:rPr>
              <a:t>10:50 -11:00 </a:t>
            </a:r>
          </a:p>
        </p:txBody>
      </p:sp>
      <p:sp>
        <p:nvSpPr>
          <p:cNvPr id="20" name="Pentagon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3623323" cy="1517490"/>
          </a:xfrm>
          <a:prstGeom prst="homePlate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114300" dist="114300" dir="2700000" algn="tl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 dirty="0">
              <a:solidFill>
                <a:schemeClr val="bg1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n-US" sz="2700" b="1" kern="0" dirty="0">
                <a:solidFill>
                  <a:schemeClr val="bg1"/>
                </a:solidFill>
                <a:latin typeface="Aptos" panose="02110004020202020204"/>
              </a:rPr>
              <a:t>11:00 -11:20</a:t>
            </a:r>
          </a:p>
          <a:p>
            <a:pPr algn="ctr" defTabSz="1371600">
              <a:defRPr/>
            </a:pPr>
            <a:endParaRPr lang="en-US" sz="2700" b="1" kern="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26" name="Pentagon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3623323" cy="1517490"/>
          </a:xfrm>
          <a:prstGeom prst="homePlate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114300" dist="114300" dir="2700000" algn="tl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 dirty="0">
              <a:solidFill>
                <a:schemeClr val="bg1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n-US" sz="2700" b="1" kern="0" dirty="0">
                <a:solidFill>
                  <a:schemeClr val="bg1"/>
                </a:solidFill>
                <a:latin typeface="Aptos" panose="02110004020202020204"/>
              </a:rPr>
              <a:t>11:20 -11:30</a:t>
            </a:r>
          </a:p>
          <a:p>
            <a:pPr algn="ctr" defTabSz="1371600">
              <a:defRPr/>
            </a:pPr>
            <a:endParaRPr lang="en-US" sz="2700" b="1" kern="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0D708A3D-D259-1A19-253E-77819A48D269}"/>
              </a:ext>
            </a:extLst>
          </p:cNvPr>
          <p:cNvSpPr/>
          <p:nvPr/>
        </p:nvSpPr>
        <p:spPr>
          <a:xfrm>
            <a:off x="15214042" y="499817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6137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38F6-EADD-CF55-33A2-D3CE6DA0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4B03-0932-384E-AE21-EE5E049F6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product ideas – the process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4DC12E7-C1C7-AFFB-B52C-DBAEE1AC2E69}"/>
              </a:ext>
            </a:extLst>
          </p:cNvPr>
          <p:cNvSpPr/>
          <p:nvPr/>
        </p:nvSpPr>
        <p:spPr>
          <a:xfrm>
            <a:off x="4296598" y="8041205"/>
            <a:ext cx="13274226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5">
              <a:buClr>
                <a:srgbClr val="000000"/>
              </a:buClr>
              <a:defRPr/>
            </a:pPr>
            <a:r>
              <a:rPr lang="en-ZA" sz="3200" dirty="0">
                <a:solidFill>
                  <a:schemeClr val="tx1"/>
                </a:solidFill>
              </a:rPr>
              <a:t>Documenting </a:t>
            </a:r>
            <a:r>
              <a:rPr lang="en-ZA" sz="3200">
                <a:solidFill>
                  <a:schemeClr val="tx1"/>
                </a:solidFill>
              </a:rPr>
              <a:t>your process (including what worked and </a:t>
            </a:r>
            <a:r>
              <a:rPr lang="en-ZA" sz="3200" dirty="0">
                <a:solidFill>
                  <a:schemeClr val="tx1"/>
                </a:solidFill>
              </a:rPr>
              <a:t>didn’t work) is very valuable for peer learning</a:t>
            </a:r>
            <a:r>
              <a:rPr lang="en-ZA" sz="3200">
                <a:solidFill>
                  <a:schemeClr val="tx1"/>
                </a:solidFill>
              </a:rPr>
              <a:t>, national-level </a:t>
            </a:r>
            <a:r>
              <a:rPr lang="en-ZA" sz="3200" dirty="0">
                <a:solidFill>
                  <a:schemeClr val="tx1"/>
                </a:solidFill>
              </a:rPr>
              <a:t>sharing and best practice </a:t>
            </a:r>
            <a:endParaRPr lang="en-US" sz="3200" b="1" kern="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C350583-0660-FE79-2D78-130AA65993F7}"/>
              </a:ext>
            </a:extLst>
          </p:cNvPr>
          <p:cNvSpPr/>
          <p:nvPr/>
        </p:nvSpPr>
        <p:spPr>
          <a:xfrm>
            <a:off x="1351637" y="8041205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5DE11B-A104-187E-290B-492BBC4BD098}"/>
              </a:ext>
            </a:extLst>
          </p:cNvPr>
          <p:cNvSpPr txBox="1"/>
          <p:nvPr/>
        </p:nvSpPr>
        <p:spPr>
          <a:xfrm>
            <a:off x="7866621" y="3507741"/>
            <a:ext cx="3498063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b="1" dirty="0"/>
              <a:t>Methods &amp; tools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Method note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Toolkit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Guidance note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3B7BA-EF74-9860-CAE3-2840AB6A7884}"/>
              </a:ext>
            </a:extLst>
          </p:cNvPr>
          <p:cNvSpPr txBox="1"/>
          <p:nvPr/>
        </p:nvSpPr>
        <p:spPr>
          <a:xfrm>
            <a:off x="2650991" y="3498159"/>
            <a:ext cx="4708975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b="1" dirty="0"/>
              <a:t>Advocacy &amp; influence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Advocacy brief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Engagement framework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CCDB3E-1D1C-57CF-B4D1-A02AA7553875}"/>
              </a:ext>
            </a:extLst>
          </p:cNvPr>
          <p:cNvSpPr txBox="1"/>
          <p:nvPr/>
        </p:nvSpPr>
        <p:spPr>
          <a:xfrm>
            <a:off x="12007563" y="3497590"/>
            <a:ext cx="4138895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b="1" dirty="0"/>
              <a:t>Process reflections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Consultation process reflection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3200" dirty="0"/>
              <a:t>Institutional or coordination reflection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D563D96-A3C4-B5DE-5180-07F1EAA2DD81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785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18E0BD-6370-7A0E-203C-1FF2550FF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090" y="1008256"/>
            <a:ext cx="11854368" cy="82704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D6E170-98E1-16D4-FC71-D3DF5DB8A7C2}"/>
              </a:ext>
            </a:extLst>
          </p:cNvPr>
          <p:cNvSpPr txBox="1"/>
          <p:nvPr/>
        </p:nvSpPr>
        <p:spPr>
          <a:xfrm>
            <a:off x="334535" y="3289891"/>
            <a:ext cx="36576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+mj-lt"/>
              </a:rPr>
              <a:t>Synthesis infographic or poster on findings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EC28EC-2012-34D0-D226-89B7B8C17C3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22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4046-151C-AF2E-8A8F-7FFE079E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BBF8C614-DD9F-241F-A179-F68FA2DF31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32B94BD-400F-9BAF-D362-CEC6AB72C94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B6E46F-BE2C-2704-717B-064DD3B71CFB}"/>
              </a:ext>
            </a:extLst>
          </p:cNvPr>
          <p:cNvSpPr/>
          <p:nvPr/>
        </p:nvSpPr>
        <p:spPr>
          <a:xfrm>
            <a:off x="542225" y="4042926"/>
            <a:ext cx="5359581" cy="3785229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Toolkits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to share innovations in your analysis or engagement activities and consultations</a:t>
            </a:r>
            <a:endParaRPr lang="en-US" sz="2700" dirty="0">
              <a:solidFill>
                <a:prstClr val="white"/>
              </a:solidFill>
            </a:endParaRPr>
          </a:p>
        </p:txBody>
      </p:sp>
      <p:pic>
        <p:nvPicPr>
          <p:cNvPr id="3" name="Picture 2" descr="A page of a discussion&#10;&#10;AI-generated content may be incorrect.">
            <a:extLst>
              <a:ext uri="{FF2B5EF4-FFF2-40B4-BE49-F238E27FC236}">
                <a16:creationId xmlns:a16="http://schemas.microsoft.com/office/drawing/2014/main" id="{3D70D2EC-3471-BED7-3E30-0DF6A4BDD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718" y="833164"/>
            <a:ext cx="11483009" cy="825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24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village&#10;&#10;AI-generated content may be incorrect.">
            <a:extLst>
              <a:ext uri="{FF2B5EF4-FFF2-40B4-BE49-F238E27FC236}">
                <a16:creationId xmlns:a16="http://schemas.microsoft.com/office/drawing/2014/main" id="{BA8CE8EE-F8C8-B7A2-EC84-D7387723D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23" y="295452"/>
            <a:ext cx="6027398" cy="8781639"/>
          </a:xfrm>
          <a:prstGeom prst="rect">
            <a:avLst/>
          </a:prstGeom>
        </p:spPr>
      </p:pic>
      <p:pic>
        <p:nvPicPr>
          <p:cNvPr id="5" name="Picture 4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E115AFBF-49B1-856F-5DFF-017A6BEC3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08781" y="675360"/>
            <a:ext cx="5931319" cy="84017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EBAB98-F837-8AFD-EB85-6F4428B41DE5}"/>
              </a:ext>
            </a:extLst>
          </p:cNvPr>
          <p:cNvSpPr txBox="1"/>
          <p:nvPr/>
        </p:nvSpPr>
        <p:spPr>
          <a:xfrm>
            <a:off x="8341113" y="4039940"/>
            <a:ext cx="2720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Posters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3115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AF965-1C1C-4783-00B8-518848EBB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3822CC-8B0A-5C31-B6E8-BAEC0FD0D5BD}"/>
              </a:ext>
            </a:extLst>
          </p:cNvPr>
          <p:cNvSpPr/>
          <p:nvPr/>
        </p:nvSpPr>
        <p:spPr>
          <a:xfrm>
            <a:off x="2842851" y="3314642"/>
            <a:ext cx="13355576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674F68EE-7CA6-5224-C8B8-78371B1513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56283E1E-EC13-8EA3-0641-08EA0C855710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487E7F1-5D43-934B-2AF0-712B426C746D}"/>
              </a:ext>
            </a:extLst>
          </p:cNvPr>
          <p:cNvSpPr/>
          <p:nvPr/>
        </p:nvSpPr>
        <p:spPr>
          <a:xfrm>
            <a:off x="3276600" y="1423308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6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Reflect!! </a:t>
            </a:r>
            <a:endParaRPr lang="en-US" sz="4800" dirty="0">
              <a:solidFill>
                <a:prstClr val="white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100E3F-B5F2-CC0F-BA47-52A836C23481}"/>
              </a:ext>
            </a:extLst>
          </p:cNvPr>
          <p:cNvSpPr/>
          <p:nvPr/>
        </p:nvSpPr>
        <p:spPr>
          <a:xfrm>
            <a:off x="456811" y="136805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A96E15-90E7-F366-AE57-91374AB264F8}"/>
              </a:ext>
            </a:extLst>
          </p:cNvPr>
          <p:cNvSpPr txBox="1"/>
          <p:nvPr/>
        </p:nvSpPr>
        <p:spPr>
          <a:xfrm>
            <a:off x="2985930" y="3435163"/>
            <a:ext cx="1306941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dirty="0"/>
              <a:t>This is where teams often jump too early</a:t>
            </a:r>
            <a:r>
              <a:rPr lang="en-ZA" sz="3200"/>
              <a:t>. </a:t>
            </a:r>
          </a:p>
          <a:p>
            <a:pPr>
              <a:buNone/>
            </a:pPr>
            <a:r>
              <a:rPr lang="en-ZA" sz="3200"/>
              <a:t>They </a:t>
            </a:r>
            <a:r>
              <a:rPr lang="en-ZA" sz="3200" dirty="0"/>
              <a:t>start with “let’s make a video” or “let’s do a report.”</a:t>
            </a:r>
          </a:p>
          <a:p>
            <a:pPr>
              <a:buNone/>
            </a:pPr>
            <a:endParaRPr lang="en-ZA" sz="3200"/>
          </a:p>
          <a:p>
            <a:pPr>
              <a:buNone/>
            </a:pPr>
            <a:r>
              <a:rPr lang="en-ZA" sz="3200"/>
              <a:t>But </a:t>
            </a:r>
            <a:r>
              <a:rPr lang="en-ZA" sz="3200" dirty="0"/>
              <a:t>the </a:t>
            </a:r>
            <a:r>
              <a:rPr lang="en-ZA" sz="3200" b="1" dirty="0"/>
              <a:t>sequence matters</a:t>
            </a:r>
            <a:r>
              <a:rPr lang="en-ZA" sz="3200" dirty="0"/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ZA" sz="3200"/>
              <a:t>First, define purpose,</a:t>
            </a:r>
            <a:endParaRPr lang="en-ZA" sz="32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ZA" sz="3200"/>
              <a:t>then audience,</a:t>
            </a:r>
            <a:endParaRPr lang="en-ZA" sz="32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ZA" sz="3200"/>
              <a:t>then message,</a:t>
            </a:r>
            <a:endParaRPr lang="en-ZA" sz="32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ZA" sz="3200"/>
              <a:t>then product.</a:t>
            </a:r>
            <a:endParaRPr lang="en-ZA" sz="3200" dirty="0"/>
          </a:p>
          <a:p>
            <a:pPr>
              <a:buNone/>
            </a:pPr>
            <a:endParaRPr lang="en-ZA" sz="3200"/>
          </a:p>
          <a:p>
            <a:pPr>
              <a:buNone/>
            </a:pPr>
            <a:r>
              <a:rPr lang="en-ZA" sz="3200" b="1"/>
              <a:t>What </a:t>
            </a:r>
            <a:r>
              <a:rPr lang="en-ZA" sz="3200" b="1" dirty="0"/>
              <a:t>format will best help this audience understand and use this message?</a:t>
            </a:r>
          </a:p>
        </p:txBody>
      </p:sp>
    </p:spTree>
    <p:extLst>
      <p:ext uri="{BB962C8B-B14F-4D97-AF65-F5344CB8AC3E}">
        <p14:creationId xmlns:p14="http://schemas.microsoft.com/office/powerpoint/2010/main" val="4130263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CE58-9C21-BB0C-4770-BA770933F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E3125362-08FC-051D-1B9E-755238FF9DC8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0494DE-893F-D167-4CF0-7E97AD62B3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09A1FD5-2B8F-DE5F-4BF1-8D446F41FCB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E0A60-4EFA-B5DE-3640-E057259FDDCD}"/>
              </a:ext>
            </a:extLst>
          </p:cNvPr>
          <p:cNvSpPr txBox="1"/>
          <p:nvPr/>
        </p:nvSpPr>
        <p:spPr>
          <a:xfrm>
            <a:off x="3737106" y="432945"/>
            <a:ext cx="12658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Packaging and strategic timing and outlets for dissemination</a:t>
            </a:r>
            <a:endParaRPr lang="en-US" sz="4000" b="1" dirty="0"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130967-B9F9-C731-68DD-09BCE3C2334C}"/>
              </a:ext>
            </a:extLst>
          </p:cNvPr>
          <p:cNvSpPr txBox="1"/>
          <p:nvPr/>
        </p:nvSpPr>
        <p:spPr>
          <a:xfrm>
            <a:off x="4813334" y="3289838"/>
            <a:ext cx="9350535" cy="4174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noAutofit/>
          </a:bodyPr>
          <a:lstStyle/>
          <a:p>
            <a:pPr>
              <a:buNone/>
            </a:pPr>
            <a:r>
              <a:rPr lang="en-ZA" sz="4000" b="1" dirty="0"/>
              <a:t>Good packaging means</a:t>
            </a:r>
            <a:endParaRPr lang="en-ZA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ZA" sz="360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ZA" sz="3600"/>
              <a:t>clear </a:t>
            </a:r>
            <a:r>
              <a:rPr lang="en-ZA" sz="3600" dirty="0"/>
              <a:t>message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ZA" sz="3600" dirty="0"/>
              <a:t>simple structure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ZA" sz="3600" dirty="0"/>
              <a:t>concise content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ZA" sz="3600" dirty="0"/>
              <a:t>easy to read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ZA" sz="3600" dirty="0"/>
              <a:t>visually accessible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1C4733F-E8D5-DD26-4A1B-19DDFFFA8F32}"/>
              </a:ext>
            </a:extLst>
          </p:cNvPr>
          <p:cNvGrpSpPr/>
          <p:nvPr/>
        </p:nvGrpSpPr>
        <p:grpSpPr>
          <a:xfrm>
            <a:off x="1006445" y="199819"/>
            <a:ext cx="2525289" cy="1077218"/>
            <a:chOff x="5194075" y="7520669"/>
            <a:chExt cx="3117679" cy="1316682"/>
          </a:xfrm>
        </p:grpSpPr>
        <p:sp>
          <p:nvSpPr>
            <p:cNvPr id="6" name="Pentagon 5">
              <a:extLst>
                <a:ext uri="{FF2B5EF4-FFF2-40B4-BE49-F238E27FC236}">
                  <a16:creationId xmlns:a16="http://schemas.microsoft.com/office/drawing/2014/main" id="{986E80AA-864F-20BB-7FA0-07C3869748E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noFill/>
            </a:ln>
            <a:effectLst>
              <a:outerShdw blurRad="76200" dist="76200" dir="2700000" algn="t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7B6856F-FD7C-2605-D95B-0FCFDA87B3A3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CBE1278-408B-3198-67B9-503747974F8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94DFD2BD-D619-A8DB-D7D8-3BAA618FAAB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 dirty="0"/>
                  <a:t>5</a:t>
                </a:r>
              </a:p>
            </p:txBody>
          </p:sp>
        </p:grpSp>
        <p:pic>
          <p:nvPicPr>
            <p:cNvPr id="16" name="Picture 91">
              <a:extLst>
                <a:ext uri="{FF2B5EF4-FFF2-40B4-BE49-F238E27FC236}">
                  <a16:creationId xmlns:a16="http://schemas.microsoft.com/office/drawing/2014/main" id="{CF637A88-7ED8-881A-0325-797CCEF40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568255" y="7626542"/>
              <a:ext cx="1277582" cy="10474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267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79C6BC-95D3-3DCD-0CA9-3BA4B1971948}"/>
              </a:ext>
            </a:extLst>
          </p:cNvPr>
          <p:cNvSpPr/>
          <p:nvPr/>
        </p:nvSpPr>
        <p:spPr>
          <a:xfrm>
            <a:off x="3294530" y="7737021"/>
            <a:ext cx="13892034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ZA" sz="3200" dirty="0">
                <a:solidFill>
                  <a:schemeClr val="tx1"/>
                </a:solidFill>
              </a:rPr>
              <a:t>If someone reads only the first page, they should still understand the key message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8F44715-3C41-B6B5-C73C-44205E758D2B}"/>
              </a:ext>
            </a:extLst>
          </p:cNvPr>
          <p:cNvSpPr/>
          <p:nvPr/>
        </p:nvSpPr>
        <p:spPr>
          <a:xfrm>
            <a:off x="474741" y="7681767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22D8ED-3703-25DD-547C-8351FCE17CF4}"/>
              </a:ext>
            </a:extLst>
          </p:cNvPr>
          <p:cNvSpPr txBox="1"/>
          <p:nvPr/>
        </p:nvSpPr>
        <p:spPr>
          <a:xfrm>
            <a:off x="680013" y="3868214"/>
            <a:ext cx="28487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2800" b="1" dirty="0">
                <a:solidFill>
                  <a:schemeClr val="tx2"/>
                </a:solidFill>
              </a:rPr>
              <a:t>A clear opening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What is this about?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Why does it matter?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7AD7C2-5D7F-0390-C8FF-1B837D6B2184}"/>
              </a:ext>
            </a:extLst>
          </p:cNvPr>
          <p:cNvSpPr txBox="1"/>
          <p:nvPr/>
        </p:nvSpPr>
        <p:spPr>
          <a:xfrm>
            <a:off x="3767369" y="3868214"/>
            <a:ext cx="28487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2800" b="1" dirty="0">
                <a:solidFill>
                  <a:schemeClr val="tx2"/>
                </a:solidFill>
              </a:rPr>
              <a:t>Key insights or messages</a:t>
            </a:r>
          </a:p>
          <a:p>
            <a:r>
              <a:rPr lang="en-ZA" sz="2800" dirty="0">
                <a:solidFill>
                  <a:schemeClr val="tx2"/>
                </a:solidFill>
              </a:rPr>
              <a:t>3–5 main points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What is most important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1D636-16A8-BE3B-5F0E-9DC6BFB48510}"/>
              </a:ext>
            </a:extLst>
          </p:cNvPr>
          <p:cNvSpPr txBox="1"/>
          <p:nvPr/>
        </p:nvSpPr>
        <p:spPr>
          <a:xfrm>
            <a:off x="6854725" y="3868214"/>
            <a:ext cx="346037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2800" b="1" dirty="0">
                <a:solidFill>
                  <a:schemeClr val="tx2"/>
                </a:solidFill>
              </a:rPr>
              <a:t>Explanation or examples</a:t>
            </a:r>
          </a:p>
          <a:p>
            <a:r>
              <a:rPr lang="en-ZA" sz="2800" dirty="0">
                <a:solidFill>
                  <a:schemeClr val="tx2"/>
                </a:solidFill>
              </a:rPr>
              <a:t>Evidence from your analysis</a:t>
            </a:r>
          </a:p>
          <a:p>
            <a:r>
              <a:rPr lang="en-ZA" sz="2800" dirty="0">
                <a:solidFill>
                  <a:schemeClr val="tx2"/>
                </a:solidFill>
              </a:rPr>
              <a:t>Examples or quotes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What this looks like in practice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84C02A-5BA1-9E70-E27B-ADC94E8EE5F3}"/>
              </a:ext>
            </a:extLst>
          </p:cNvPr>
          <p:cNvSpPr txBox="1"/>
          <p:nvPr/>
        </p:nvSpPr>
        <p:spPr>
          <a:xfrm>
            <a:off x="10553719" y="3868214"/>
            <a:ext cx="281695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2800" b="1" dirty="0">
                <a:solidFill>
                  <a:schemeClr val="tx2"/>
                </a:solidFill>
              </a:rPr>
              <a:t>Why it matters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Why this is important now</a:t>
            </a:r>
          </a:p>
          <a:p>
            <a:r>
              <a:rPr lang="en-ZA" sz="2800" dirty="0">
                <a:solidFill>
                  <a:schemeClr val="tx2"/>
                </a:solidFill>
              </a:rPr>
              <a:t>Link to NBSAPs, policy, or implementation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AC5BDB-6EA0-F910-3ED9-B906C1C510AC}"/>
              </a:ext>
            </a:extLst>
          </p:cNvPr>
          <p:cNvSpPr txBox="1"/>
          <p:nvPr/>
        </p:nvSpPr>
        <p:spPr>
          <a:xfrm>
            <a:off x="13609294" y="3868214"/>
            <a:ext cx="410169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2800" b="1" dirty="0">
                <a:solidFill>
                  <a:schemeClr val="tx2"/>
                </a:solidFill>
              </a:rPr>
              <a:t>Next steps or implications</a:t>
            </a:r>
          </a:p>
          <a:p>
            <a:r>
              <a:rPr lang="en-ZA" sz="2800" dirty="0">
                <a:solidFill>
                  <a:schemeClr val="tx2"/>
                </a:solidFill>
              </a:rPr>
              <a:t>What should happen next</a:t>
            </a:r>
          </a:p>
          <a:p>
            <a:r>
              <a:rPr lang="en-ZA" sz="2800" dirty="0">
                <a:solidFill>
                  <a:schemeClr val="tx2"/>
                </a:solidFill>
              </a:rPr>
              <a:t>Recommendations, actions, or reflections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008A87-89D4-0C98-F02D-EFF8309E4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General guidance</a:t>
            </a:r>
          </a:p>
        </p:txBody>
      </p:sp>
    </p:spTree>
    <p:extLst>
      <p:ext uri="{BB962C8B-B14F-4D97-AF65-F5344CB8AC3E}">
        <p14:creationId xmlns:p14="http://schemas.microsoft.com/office/powerpoint/2010/main" val="1798545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865A6-2748-BA18-41B4-4731C41B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dissemination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D78CB3-CD38-C76B-437A-20632D239A0D}"/>
              </a:ext>
            </a:extLst>
          </p:cNvPr>
          <p:cNvSpPr txBox="1"/>
          <p:nvPr/>
        </p:nvSpPr>
        <p:spPr>
          <a:xfrm>
            <a:off x="1645920" y="3384797"/>
            <a:ext cx="9144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/>
              <a:t>Who needs to receive this?</a:t>
            </a:r>
          </a:p>
          <a:p>
            <a:endParaRPr lang="en-ZA" sz="2800" b="1" dirty="0"/>
          </a:p>
          <a:p>
            <a:r>
              <a:rPr lang="en-ZA" sz="2800" b="1" dirty="0"/>
              <a:t>Where will it be shared?</a:t>
            </a:r>
          </a:p>
          <a:p>
            <a:endParaRPr lang="en-ZA" sz="2800" b="1" dirty="0"/>
          </a:p>
          <a:p>
            <a:r>
              <a:rPr lang="en-ZA" sz="2800" b="1" dirty="0"/>
              <a:t>Who will share it?</a:t>
            </a:r>
          </a:p>
          <a:p>
            <a:endParaRPr lang="en-ZA" sz="2800" b="1" dirty="0"/>
          </a:p>
          <a:p>
            <a:r>
              <a:rPr lang="en-ZA" sz="2800" b="1" dirty="0"/>
              <a:t>How many times will it be used?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7D1659C-81C5-6A7A-E8D5-A57FCB49B70A}"/>
              </a:ext>
            </a:extLst>
          </p:cNvPr>
          <p:cNvSpPr/>
          <p:nvPr/>
        </p:nvSpPr>
        <p:spPr>
          <a:xfrm>
            <a:off x="4011706" y="7680957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ZA" sz="3200" dirty="0">
                <a:solidFill>
                  <a:schemeClr val="tx1"/>
                </a:solidFill>
              </a:rPr>
              <a:t>Dissemination is a process — not a single event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8D82416-81FD-429A-4C7A-1B2917B760A2}"/>
              </a:ext>
            </a:extLst>
          </p:cNvPr>
          <p:cNvSpPr/>
          <p:nvPr/>
        </p:nvSpPr>
        <p:spPr>
          <a:xfrm>
            <a:off x="987931" y="7688470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F7233D2-8F82-BAAF-6DA1-1C7B5E98E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6186" y="3272335"/>
            <a:ext cx="5252328" cy="3323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800" b="1"/>
              <a:t>Possible opportunities include: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/>
              <a:t>Ministry </a:t>
            </a:r>
            <a:r>
              <a:rPr lang="en-US" altLang="en-US" sz="2600" dirty="0"/>
              <a:t>meetings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 dirty="0"/>
              <a:t>NBSAP discussions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 dirty="0"/>
              <a:t>Validation workshops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 dirty="0"/>
              <a:t>Inter-ministerial platforms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 dirty="0"/>
              <a:t>Gender coordination forums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/>
              <a:t>Programme</a:t>
            </a:r>
            <a:r>
              <a:rPr lang="en-US" altLang="en-US" sz="2600" dirty="0"/>
              <a:t> design meetings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600" dirty="0"/>
              <a:t>Budget / funding discussions</a:t>
            </a:r>
          </a:p>
        </p:txBody>
      </p:sp>
    </p:spTree>
    <p:extLst>
      <p:ext uri="{BB962C8B-B14F-4D97-AF65-F5344CB8AC3E}">
        <p14:creationId xmlns:p14="http://schemas.microsoft.com/office/powerpoint/2010/main" val="3060652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AF8E7-105B-98A9-4FC9-01DC231F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Re-purposing </a:t>
            </a:r>
            <a:r>
              <a:rPr lang="en-US" dirty="0"/>
              <a:t>your knowledge product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420F4-BDB5-D716-7110-74C5A41F9AC3}"/>
              </a:ext>
            </a:extLst>
          </p:cNvPr>
          <p:cNvSpPr txBox="1"/>
          <p:nvPr/>
        </p:nvSpPr>
        <p:spPr>
          <a:xfrm>
            <a:off x="5719481" y="3215679"/>
            <a:ext cx="5962446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3200" b="1" dirty="0"/>
              <a:t>Your product can become: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slides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talking points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social media content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inputs to reports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proposal content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3000" dirty="0"/>
              <a:t>workshop materials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74DFBDF-F20A-7976-4F05-6B954AAB0652}"/>
              </a:ext>
            </a:extLst>
          </p:cNvPr>
          <p:cNvSpPr/>
          <p:nvPr/>
        </p:nvSpPr>
        <p:spPr>
          <a:xfrm>
            <a:off x="987931" y="7688470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EB09EF6-EE76-13F0-224F-F5E96F1D4C3B}"/>
              </a:ext>
            </a:extLst>
          </p:cNvPr>
          <p:cNvSpPr/>
          <p:nvPr/>
        </p:nvSpPr>
        <p:spPr>
          <a:xfrm>
            <a:off x="4271681" y="7680959"/>
            <a:ext cx="11665005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ZA" sz="3200">
                <a:solidFill>
                  <a:schemeClr val="tx1"/>
                </a:solidFill>
              </a:rPr>
              <a:t>The goal is not </a:t>
            </a:r>
            <a:r>
              <a:rPr lang="en-ZA" sz="3200" dirty="0">
                <a:solidFill>
                  <a:schemeClr val="tx1"/>
                </a:solidFill>
              </a:rPr>
              <a:t>to produce </a:t>
            </a:r>
            <a:r>
              <a:rPr lang="en-ZA" sz="3200">
                <a:solidFill>
                  <a:schemeClr val="tx1"/>
                </a:solidFill>
              </a:rPr>
              <a:t>a document; </a:t>
            </a:r>
            <a:br>
              <a:rPr lang="en-ZA" sz="3200">
                <a:solidFill>
                  <a:schemeClr val="tx1"/>
                </a:solidFill>
              </a:rPr>
            </a:br>
            <a:r>
              <a:rPr lang="en-ZA" sz="3200">
                <a:solidFill>
                  <a:schemeClr val="tx1"/>
                </a:solidFill>
              </a:rPr>
              <a:t>it is to </a:t>
            </a:r>
            <a:r>
              <a:rPr lang="en-ZA" sz="3200" b="1" dirty="0">
                <a:solidFill>
                  <a:schemeClr val="tx1"/>
                </a:solidFill>
              </a:rPr>
              <a:t>get your message into the spaces </a:t>
            </a:r>
            <a:r>
              <a:rPr lang="en-ZA" sz="3200" dirty="0">
                <a:solidFill>
                  <a:schemeClr val="tx1"/>
                </a:solidFill>
              </a:rPr>
              <a:t>where decisions are made</a:t>
            </a:r>
          </a:p>
        </p:txBody>
      </p:sp>
    </p:spTree>
    <p:extLst>
      <p:ext uri="{BB962C8B-B14F-4D97-AF65-F5344CB8AC3E}">
        <p14:creationId xmlns:p14="http://schemas.microsoft.com/office/powerpoint/2010/main" val="1471193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34999-0FE1-FFD6-793F-E15205758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98952-2482-1980-761A-B02486911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1E3482-1B28-52ED-5D6B-2E4772AAA8A2}"/>
              </a:ext>
            </a:extLst>
          </p:cNvPr>
          <p:cNvSpPr txBox="1"/>
          <p:nvPr/>
        </p:nvSpPr>
        <p:spPr>
          <a:xfrm>
            <a:off x="7492403" y="3815240"/>
            <a:ext cx="8972832" cy="3108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</a:pPr>
            <a:r>
              <a:rPr lang="en-US" sz="23900" b="1" kern="100">
                <a:solidFill>
                  <a:schemeClr val="accent6"/>
                </a:solidFill>
              </a:rPr>
              <a:t>Q </a:t>
            </a:r>
            <a:r>
              <a:rPr lang="en-US" sz="23900" b="1" kern="100">
                <a:solidFill>
                  <a:schemeClr val="accent3">
                    <a:lumMod val="75000"/>
                  </a:schemeClr>
                </a:solidFill>
              </a:rPr>
              <a:t>&amp; </a:t>
            </a:r>
            <a:r>
              <a:rPr lang="en-US" sz="23900" b="1" kern="100">
                <a:solidFill>
                  <a:schemeClr val="accent6"/>
                </a:solidFill>
              </a:rPr>
              <a:t>A</a:t>
            </a:r>
            <a:endParaRPr lang="en-US" sz="23900" b="1" dirty="0">
              <a:solidFill>
                <a:schemeClr val="accent6"/>
              </a:solidFill>
            </a:endParaRPr>
          </a:p>
        </p:txBody>
      </p:sp>
      <p:pic>
        <p:nvPicPr>
          <p:cNvPr id="6" name="Picture 5" descr="A bird flying in the sky&#10;&#10;AI-generated content may be incorrect.">
            <a:extLst>
              <a:ext uri="{FF2B5EF4-FFF2-40B4-BE49-F238E27FC236}">
                <a16:creationId xmlns:a16="http://schemas.microsoft.com/office/drawing/2014/main" id="{1CDB3445-7233-C765-EED7-9CE5CA4BFE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7" name="Picture 6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03838C35-79B6-6471-F72C-46D3C564C7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8" name="Picture 7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4FE396FB-86FF-CA82-CB1A-CB9DB24626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pic>
        <p:nvPicPr>
          <p:cNvPr id="10" name="Picture 9" descr="A snake on a branch&#10;&#10;AI-generated content may be incorrect.">
            <a:extLst>
              <a:ext uri="{FF2B5EF4-FFF2-40B4-BE49-F238E27FC236}">
                <a16:creationId xmlns:a16="http://schemas.microsoft.com/office/drawing/2014/main" id="{ABB813E7-AF2E-47D8-A298-ADDDEFC3785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6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7431345" y="3488649"/>
            <a:ext cx="8972832" cy="2550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  <a:defRPr/>
            </a:pPr>
            <a:r>
              <a:rPr lang="en-US" sz="6600" b="1" kern="0" dirty="0">
                <a:cs typeface="Calibri Light" panose="020F0302020204030204" pitchFamily="34" charset="0"/>
                <a:sym typeface="Arial"/>
              </a:rPr>
              <a:t>How do we leverage the knowledge we have generated?</a:t>
            </a:r>
            <a:endParaRPr lang="en-US" sz="6600" kern="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4A804727-3117-52BA-135F-0332F2E85B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2A346B89-71E3-AF25-1D4A-765B182AB5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7" name="Picture 6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BFCF1EE8-2A4D-9042-88D5-DCACA6497B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8" name="Picture 7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BE220E04-5D44-A6E0-BDA2-7625874134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9DCCB-8B19-2E6D-FF07-E19DA272C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13F46-AD54-5E99-F84B-917D1B61A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1435D4-D117-CFFA-4301-025F838CF413}"/>
              </a:ext>
            </a:extLst>
          </p:cNvPr>
          <p:cNvSpPr txBox="1"/>
          <p:nvPr/>
        </p:nvSpPr>
        <p:spPr>
          <a:xfrm>
            <a:off x="7320881" y="4284012"/>
            <a:ext cx="10281319" cy="1887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</a:pPr>
            <a:r>
              <a:rPr lang="en-US" sz="7200" b="1" kern="100">
                <a:solidFill>
                  <a:schemeClr val="accent3">
                    <a:lumMod val="75000"/>
                  </a:schemeClr>
                </a:solidFill>
              </a:rPr>
              <a:t>NBSAP</a:t>
            </a:r>
            <a:r>
              <a:rPr lang="en-US" sz="7200" b="1" kern="100">
                <a:solidFill>
                  <a:schemeClr val="accent6"/>
                </a:solidFill>
              </a:rPr>
              <a:t> </a:t>
            </a:r>
            <a:r>
              <a:rPr lang="en-US" sz="7200" b="1" kern="100">
                <a:solidFill>
                  <a:schemeClr val="accent3">
                    <a:lumMod val="75000"/>
                  </a:schemeClr>
                </a:solidFill>
              </a:rPr>
              <a:t>Accelerator</a:t>
            </a:r>
            <a:r>
              <a:rPr lang="en-US" sz="7200" b="1" kern="100">
                <a:solidFill>
                  <a:schemeClr val="accent6"/>
                </a:solidFill>
              </a:rPr>
              <a:t> Communication Insights</a:t>
            </a:r>
            <a:endParaRPr lang="en-US" sz="7200" b="1" dirty="0">
              <a:solidFill>
                <a:schemeClr val="accent6"/>
              </a:solidFill>
            </a:endParaRPr>
          </a:p>
        </p:txBody>
      </p:sp>
      <p:pic>
        <p:nvPicPr>
          <p:cNvPr id="6" name="Picture 5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4FE2B06B-CB52-C152-487E-DF5411EAC3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7" name="Picture 6" descr="A orangutan in the jungle&#10;&#10;AI-generated content may be incorrect.">
            <a:extLst>
              <a:ext uri="{FF2B5EF4-FFF2-40B4-BE49-F238E27FC236}">
                <a16:creationId xmlns:a16="http://schemas.microsoft.com/office/drawing/2014/main" id="{C63D33ED-AAAB-FB78-EDCD-82C5150EC6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8" name="Picture 7" descr="Bribris Rio.tif">
            <a:extLst>
              <a:ext uri="{FF2B5EF4-FFF2-40B4-BE49-F238E27FC236}">
                <a16:creationId xmlns:a16="http://schemas.microsoft.com/office/drawing/2014/main" id="{97FC3670-ED3C-0F84-9B9E-B9188ED52C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0" name="Picture 9" descr="A crab on a shell&#10;&#10;AI-generated content may be incorrect.">
            <a:extLst>
              <a:ext uri="{FF2B5EF4-FFF2-40B4-BE49-F238E27FC236}">
                <a16:creationId xmlns:a16="http://schemas.microsoft.com/office/drawing/2014/main" id="{E4B39ADA-7A73-A2FA-0B20-932195C5A6C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503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D1F88-7127-C4D9-0CD8-47F78E609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D5DD-6CD2-C314-590F-F1AD6BAF5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E1E7B-B465-C5A9-E2D8-57C47F26BB94}"/>
              </a:ext>
            </a:extLst>
          </p:cNvPr>
          <p:cNvSpPr txBox="1"/>
          <p:nvPr/>
        </p:nvSpPr>
        <p:spPr>
          <a:xfrm>
            <a:off x="7992586" y="2988223"/>
            <a:ext cx="8972832" cy="100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</a:pPr>
            <a:r>
              <a:rPr lang="en-US" sz="7200" b="1" kern="100" dirty="0">
                <a:solidFill>
                  <a:schemeClr val="accent6"/>
                </a:solidFill>
              </a:rPr>
              <a:t>Peer to Peer Learning</a:t>
            </a:r>
            <a:endParaRPr lang="en-US" sz="7200" b="1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84EB5C-DE03-C400-BB3A-5251B011CB35}"/>
              </a:ext>
            </a:extLst>
          </p:cNvPr>
          <p:cNvSpPr txBox="1"/>
          <p:nvPr/>
        </p:nvSpPr>
        <p:spPr>
          <a:xfrm>
            <a:off x="7992587" y="4845971"/>
            <a:ext cx="897283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n-ZA" sz="4400" b="1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Idea sharing:</a:t>
            </a:r>
          </a:p>
          <a:p>
            <a:pPr algn="ctr" defTabSz="1371600"/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Who </a:t>
            </a:r>
            <a:r>
              <a:rPr lang="en-ZA" sz="4400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are you trying </a:t>
            </a:r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to influence? </a:t>
            </a:r>
            <a:b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With what message?</a:t>
            </a:r>
          </a:p>
          <a:p>
            <a:pPr algn="ctr" defTabSz="1371600"/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How </a:t>
            </a:r>
            <a:r>
              <a:rPr lang="en-ZA" sz="4400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(what type of </a:t>
            </a:r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product)? </a:t>
            </a:r>
            <a:b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en-ZA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Who are you working with?</a:t>
            </a:r>
            <a:endParaRPr lang="en-US" sz="16600" i="1" kern="100" dirty="0">
              <a:solidFill>
                <a:schemeClr val="accent3">
                  <a:lumMod val="75000"/>
                </a:schemeClr>
              </a:solidFill>
              <a:latin typeface="Calibri" panose="020F0502020204030204"/>
            </a:endParaRPr>
          </a:p>
          <a:p>
            <a:pPr algn="ctr" defTabSz="1371600"/>
            <a:r>
              <a:rPr lang="en-US" sz="4400" i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Will you need to procure a consultant?</a:t>
            </a:r>
            <a:endParaRPr lang="en-ZA" sz="4400" i="1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83B1F116-440E-060C-AF3F-9C09FB79E6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8" name="Picture 7" descr="A orangutan in the jungle&#10;&#10;AI-generated content may be incorrect.">
            <a:extLst>
              <a:ext uri="{FF2B5EF4-FFF2-40B4-BE49-F238E27FC236}">
                <a16:creationId xmlns:a16="http://schemas.microsoft.com/office/drawing/2014/main" id="{8477D8A8-5473-70DE-A4FC-BBA40258F8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0" name="Picture 9" descr="Bribris Rio.tif">
            <a:extLst>
              <a:ext uri="{FF2B5EF4-FFF2-40B4-BE49-F238E27FC236}">
                <a16:creationId xmlns:a16="http://schemas.microsoft.com/office/drawing/2014/main" id="{0AB2CF41-9BD2-59CD-F0E8-0C36BA6621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1" name="Picture 10" descr="A crab on a shell&#10;&#10;AI-generated content may be incorrect.">
            <a:extLst>
              <a:ext uri="{FF2B5EF4-FFF2-40B4-BE49-F238E27FC236}">
                <a16:creationId xmlns:a16="http://schemas.microsoft.com/office/drawing/2014/main" id="{4634678D-034C-D434-A943-45C34A21E75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34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E3C3C-7D4A-ACC9-213D-C75288C0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F4E0-B71E-E1FA-E846-60CCE016F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341197-DC8F-3C35-C409-0897645E703A}"/>
              </a:ext>
            </a:extLst>
          </p:cNvPr>
          <p:cNvSpPr txBox="1"/>
          <p:nvPr/>
        </p:nvSpPr>
        <p:spPr>
          <a:xfrm>
            <a:off x="7763986" y="3756678"/>
            <a:ext cx="8972832" cy="277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80000"/>
              </a:lnSpc>
            </a:pPr>
            <a:r>
              <a:rPr lang="en-US" sz="7200" b="1" kern="100" dirty="0">
                <a:solidFill>
                  <a:schemeClr val="accent6"/>
                </a:solidFill>
              </a:rPr>
              <a:t>Project knowledge requirements and technical support</a:t>
            </a:r>
            <a:endParaRPr lang="en-US" sz="7200" b="1" dirty="0">
              <a:solidFill>
                <a:schemeClr val="accent6"/>
              </a:solidFill>
            </a:endParaRPr>
          </a:p>
        </p:txBody>
      </p:sp>
      <p:pic>
        <p:nvPicPr>
          <p:cNvPr id="6" name="Picture 5" descr="A bird flying in the sky&#10;&#10;AI-generated content may be incorrect.">
            <a:extLst>
              <a:ext uri="{FF2B5EF4-FFF2-40B4-BE49-F238E27FC236}">
                <a16:creationId xmlns:a16="http://schemas.microsoft.com/office/drawing/2014/main" id="{8951E948-142D-E8A6-CB64-F711BCA4CE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7" name="Picture 6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EB6C1050-1963-28BB-D424-238CE60F2D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8" name="Picture 7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7A8B3EAA-0DDC-A0FC-0C71-6C1AE50B57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pic>
        <p:nvPicPr>
          <p:cNvPr id="10" name="Picture 9" descr="A snake on a branch&#10;&#10;AI-generated content may be incorrect.">
            <a:extLst>
              <a:ext uri="{FF2B5EF4-FFF2-40B4-BE49-F238E27FC236}">
                <a16:creationId xmlns:a16="http://schemas.microsoft.com/office/drawing/2014/main" id="{3D691BC1-D76E-6D56-C4E1-229B3E7DFF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18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8F848-34AE-FD3B-A776-CFD34AE2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FE1892C0-8B3C-DB3B-BB2F-06FDBEA5CCA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29ABCB-436E-6CEA-F625-0D0A5761B45F}"/>
              </a:ext>
            </a:extLst>
          </p:cNvPr>
          <p:cNvSpPr txBox="1"/>
          <p:nvPr/>
        </p:nvSpPr>
        <p:spPr>
          <a:xfrm>
            <a:off x="1645920" y="3128278"/>
            <a:ext cx="13708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>
                <a:solidFill>
                  <a:schemeClr val="accent3">
                    <a:lumMod val="75000"/>
                  </a:schemeClr>
                </a:solidFill>
                <a:latin typeface="Helvetica" pitchFamily="2" charset="0"/>
              </a:rPr>
              <a:t>Primary focus:</a:t>
            </a:r>
            <a:r>
              <a:rPr lang="en-ZA" sz="3600">
                <a:latin typeface="Helvetica" pitchFamily="2" charset="0"/>
              </a:rPr>
              <a:t> </a:t>
            </a:r>
            <a:r>
              <a:rPr lang="en-ZA" sz="3600" dirty="0">
                <a:latin typeface="Helvetica" pitchFamily="2" charset="0"/>
              </a:rPr>
              <a:t>what is most useful for your country process </a:t>
            </a:r>
          </a:p>
          <a:p>
            <a:endParaRPr lang="en-ZA" sz="3600" dirty="0">
              <a:latin typeface="Helvetica" pitchFamily="2" charset="0"/>
            </a:endParaRPr>
          </a:p>
          <a:p>
            <a:r>
              <a:rPr lang="en-ZA" sz="3600">
                <a:solidFill>
                  <a:schemeClr val="accent3">
                    <a:lumMod val="75000"/>
                  </a:schemeClr>
                </a:solidFill>
                <a:latin typeface="Helvetica" pitchFamily="2" charset="0"/>
              </a:rPr>
              <a:t>Secondary focus:</a:t>
            </a:r>
            <a:r>
              <a:rPr lang="en-ZA" sz="3600">
                <a:latin typeface="Helvetica" pitchFamily="2" charset="0"/>
              </a:rPr>
              <a:t> </a:t>
            </a:r>
            <a:r>
              <a:rPr lang="en-ZA" sz="3600" dirty="0">
                <a:latin typeface="Helvetica" pitchFamily="2" charset="0"/>
              </a:rPr>
              <a:t>what will be useful for others in peer and global learning to </a:t>
            </a:r>
            <a:r>
              <a:rPr lang="en-ZA" sz="3600">
                <a:latin typeface="Helvetica" pitchFamily="2" charset="0"/>
              </a:rPr>
              <a:t>other Parties and actors</a:t>
            </a:r>
          </a:p>
        </p:txBody>
      </p:sp>
      <p:pic>
        <p:nvPicPr>
          <p:cNvPr id="9" name="Picture 8" descr="Climate Change Dynamic in Uganda.jpg">
            <a:extLst>
              <a:ext uri="{FF2B5EF4-FFF2-40B4-BE49-F238E27FC236}">
                <a16:creationId xmlns:a16="http://schemas.microsoft.com/office/drawing/2014/main" id="{B072C24E-C4EC-BD79-25F4-D348A6A952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548" y="5958839"/>
            <a:ext cx="5142904" cy="3119974"/>
          </a:xfrm>
          <a:prstGeom prst="rect">
            <a:avLst/>
          </a:prstGeom>
        </p:spPr>
      </p:pic>
      <p:pic>
        <p:nvPicPr>
          <p:cNvPr id="10" name="Picture 9" descr="DSC_2478.JPG">
            <a:extLst>
              <a:ext uri="{FF2B5EF4-FFF2-40B4-BE49-F238E27FC236}">
                <a16:creationId xmlns:a16="http://schemas.microsoft.com/office/drawing/2014/main" id="{996970B6-A8B1-4CEC-840D-862C9003A8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8150" y="5958839"/>
            <a:ext cx="4395099" cy="311997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236F00E-3573-E6C6-7384-9999E919B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Project requirement: </a:t>
            </a:r>
            <a:br>
              <a:rPr lang="en-GB"/>
            </a:br>
            <a:r>
              <a:rPr lang="en-GB"/>
              <a:t>2 national co-authored knowledge products</a:t>
            </a:r>
          </a:p>
        </p:txBody>
      </p:sp>
    </p:spTree>
    <p:extLst>
      <p:ext uri="{BB962C8B-B14F-4D97-AF65-F5344CB8AC3E}">
        <p14:creationId xmlns:p14="http://schemas.microsoft.com/office/powerpoint/2010/main" val="39863237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34C4E-B133-E8CB-1801-2CF88CD42D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7408" y="1357777"/>
            <a:ext cx="4912927" cy="7571446"/>
          </a:xfrm>
        </p:spPr>
        <p:txBody>
          <a:bodyPr anchor="ctr">
            <a:normAutofit/>
          </a:bodyPr>
          <a:lstStyle/>
          <a:p>
            <a:r>
              <a:rPr lang="en-US" sz="5600" b="1" dirty="0">
                <a:solidFill>
                  <a:schemeClr val="accent6"/>
                </a:solidFill>
              </a:rPr>
              <a:t>Technical </a:t>
            </a:r>
            <a:r>
              <a:rPr lang="en-US" sz="5600" b="1">
                <a:solidFill>
                  <a:schemeClr val="accent6"/>
                </a:solidFill>
              </a:rPr>
              <a:t>support offered to country teams</a:t>
            </a:r>
            <a:br>
              <a:rPr lang="en-US" sz="5600" b="1">
                <a:solidFill>
                  <a:schemeClr val="accent6"/>
                </a:solidFill>
              </a:rPr>
            </a:br>
            <a:r>
              <a:rPr lang="en-US" sz="5600" b="1">
                <a:solidFill>
                  <a:schemeClr val="accent6"/>
                </a:solidFill>
              </a:rPr>
              <a:t>on knowledge products</a:t>
            </a:r>
            <a:endParaRPr lang="en-US" sz="5600" b="1" dirty="0">
              <a:solidFill>
                <a:schemeClr val="accent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AFD030-9588-71E3-8B04-24370E7D00F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752231" y="1303020"/>
            <a:ext cx="9738360" cy="7886700"/>
          </a:xfrm>
        </p:spPr>
        <p:txBody>
          <a:bodyPr>
            <a:noAutofit/>
          </a:bodyPr>
          <a:lstStyle/>
          <a:p>
            <a:r>
              <a:rPr lang="en-ZA" b="1" dirty="0">
                <a:solidFill>
                  <a:schemeClr val="accent6"/>
                </a:solidFill>
              </a:rPr>
              <a:t>Strategic positioning</a:t>
            </a:r>
            <a:endParaRPr lang="en-ZA" dirty="0">
              <a:solidFill>
                <a:schemeClr val="accent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ZA" dirty="0"/>
              <a:t>Helping think about where products fit in the wider project and dissemination landscape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ZA" dirty="0"/>
              <a:t>Helping identify what matters most based on your audience needs</a:t>
            </a:r>
          </a:p>
          <a:p>
            <a:r>
              <a:rPr lang="en-ZA" b="1" dirty="0">
                <a:solidFill>
                  <a:schemeClr val="accent3">
                    <a:lumMod val="75000"/>
                  </a:schemeClr>
                </a:solidFill>
              </a:rPr>
              <a:t>Product structuring</a:t>
            </a:r>
          </a:p>
          <a:p>
            <a:pPr lvl="1">
              <a:spcAft>
                <a:spcPts val="600"/>
              </a:spcAft>
            </a:pPr>
            <a:r>
              <a:rPr lang="en-ZA" dirty="0"/>
              <a:t>Helping shape the outline for a situational analysis summary, policy brief, case study, story, or roadmap</a:t>
            </a:r>
            <a:endParaRPr lang="en-ZA" b="1" dirty="0"/>
          </a:p>
          <a:p>
            <a:r>
              <a:rPr lang="en-ZA" b="1" dirty="0">
                <a:solidFill>
                  <a:schemeClr val="accent6"/>
                </a:solidFill>
              </a:rPr>
              <a:t>Technical synthesis ideas</a:t>
            </a:r>
          </a:p>
          <a:p>
            <a:pPr lvl="1">
              <a:spcAft>
                <a:spcPts val="600"/>
              </a:spcAft>
            </a:pPr>
            <a:r>
              <a:rPr lang="en-ZA" dirty="0"/>
              <a:t>Supporting messaging to turn long analyses or consultation findings into clear messages</a:t>
            </a:r>
          </a:p>
          <a:p>
            <a:r>
              <a:rPr lang="en-ZA" b="1" dirty="0">
                <a:solidFill>
                  <a:schemeClr val="accent3">
                    <a:lumMod val="75000"/>
                  </a:schemeClr>
                </a:solidFill>
              </a:rPr>
              <a:t>Branding and formatting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ZA" dirty="0"/>
              <a:t>Supporting consistency with project or </a:t>
            </a:r>
            <a:r>
              <a:rPr lang="en-ZA"/>
              <a:t>partner expectations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ZA"/>
              <a:t>Can provide a boilerplate/project logos, if desired by countries</a:t>
            </a:r>
            <a:endParaRPr lang="en-ZA" dirty="0"/>
          </a:p>
          <a:p>
            <a:r>
              <a:rPr lang="en-ZA" b="1" dirty="0">
                <a:solidFill>
                  <a:schemeClr val="accent6"/>
                </a:solidFill>
              </a:rPr>
              <a:t>Design and layout</a:t>
            </a:r>
            <a:endParaRPr lang="en-ZA" dirty="0">
              <a:solidFill>
                <a:schemeClr val="accent6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ZA" dirty="0"/>
              <a:t>Ensuring products are more visual and usable</a:t>
            </a:r>
          </a:p>
          <a:p>
            <a:pPr lvl="1">
              <a:lnSpc>
                <a:spcPct val="100000"/>
              </a:lnSpc>
            </a:pPr>
            <a:endParaRPr lang="en-ZA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687E5E-BF1E-DAA1-5CDD-7A3AA0D1888B}"/>
              </a:ext>
            </a:extLst>
          </p:cNvPr>
          <p:cNvGrpSpPr/>
          <p:nvPr/>
        </p:nvGrpSpPr>
        <p:grpSpPr>
          <a:xfrm>
            <a:off x="6621037" y="1303020"/>
            <a:ext cx="579863" cy="579863"/>
            <a:chOff x="2805673" y="4261559"/>
            <a:chExt cx="579863" cy="57986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8359031-4190-0890-0991-E528ABAFF110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68B7E92-0512-4FBC-45CA-121953B6B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779B35-F844-DEEF-9FA0-A6055F3ED922}"/>
              </a:ext>
            </a:extLst>
          </p:cNvPr>
          <p:cNvGrpSpPr/>
          <p:nvPr/>
        </p:nvGrpSpPr>
        <p:grpSpPr>
          <a:xfrm>
            <a:off x="6621037" y="4030606"/>
            <a:ext cx="579863" cy="579863"/>
            <a:chOff x="2805673" y="4261559"/>
            <a:chExt cx="579863" cy="57986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80CD0C-E8CF-CF49-6D81-A155F5280266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4E60A93-48FD-D03E-218D-9E991F579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C45887-C024-F4FB-5D9F-DE2C304E98E5}"/>
              </a:ext>
            </a:extLst>
          </p:cNvPr>
          <p:cNvGrpSpPr/>
          <p:nvPr/>
        </p:nvGrpSpPr>
        <p:grpSpPr>
          <a:xfrm>
            <a:off x="6621037" y="5567160"/>
            <a:ext cx="579863" cy="579863"/>
            <a:chOff x="2805673" y="4261559"/>
            <a:chExt cx="579863" cy="579863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46C9B81-CEA1-C0E8-EBE5-7FE1B1CC1CAB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FD99617-E6BC-E1BA-F5DF-91C68BAAC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50F1BA-B696-50D3-3C29-15D257E9C2A0}"/>
              </a:ext>
            </a:extLst>
          </p:cNvPr>
          <p:cNvGrpSpPr/>
          <p:nvPr/>
        </p:nvGrpSpPr>
        <p:grpSpPr>
          <a:xfrm>
            <a:off x="6630462" y="7168925"/>
            <a:ext cx="579863" cy="579863"/>
            <a:chOff x="2805673" y="4261559"/>
            <a:chExt cx="579863" cy="57986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A97570F-72FC-A97D-A488-AF303D8F7A65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E5F89DF0-3D87-9088-0CDD-C8E881994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893EA13-1288-BEA4-FC27-E6306EAE3566}"/>
              </a:ext>
            </a:extLst>
          </p:cNvPr>
          <p:cNvGrpSpPr/>
          <p:nvPr/>
        </p:nvGrpSpPr>
        <p:grpSpPr>
          <a:xfrm>
            <a:off x="6593595" y="8609857"/>
            <a:ext cx="579863" cy="579863"/>
            <a:chOff x="2805673" y="4261559"/>
            <a:chExt cx="579863" cy="57986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8938012-4E13-9036-A112-42FE473C0745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875D869-9367-A995-4213-6A4D2622D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3239B9B-5014-D464-41B2-9298869418BA}"/>
              </a:ext>
            </a:extLst>
          </p:cNvPr>
          <p:cNvCxnSpPr/>
          <p:nvPr/>
        </p:nvCxnSpPr>
        <p:spPr>
          <a:xfrm>
            <a:off x="7476565" y="1303020"/>
            <a:ext cx="0" cy="2067709"/>
          </a:xfrm>
          <a:prstGeom prst="line">
            <a:avLst/>
          </a:prstGeom>
          <a:ln w="571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E25121-DF82-9156-8404-0D594A0EFE6B}"/>
              </a:ext>
            </a:extLst>
          </p:cNvPr>
          <p:cNvCxnSpPr>
            <a:cxnSpLocks/>
          </p:cNvCxnSpPr>
          <p:nvPr/>
        </p:nvCxnSpPr>
        <p:spPr>
          <a:xfrm>
            <a:off x="7476565" y="3687632"/>
            <a:ext cx="0" cy="1033854"/>
          </a:xfrm>
          <a:prstGeom prst="line">
            <a:avLst/>
          </a:prstGeom>
          <a:ln w="571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DC125F0-56D2-B3F4-B052-00955937B4CA}"/>
              </a:ext>
            </a:extLst>
          </p:cNvPr>
          <p:cNvCxnSpPr>
            <a:cxnSpLocks/>
          </p:cNvCxnSpPr>
          <p:nvPr/>
        </p:nvCxnSpPr>
        <p:spPr>
          <a:xfrm>
            <a:off x="7476565" y="5319209"/>
            <a:ext cx="0" cy="1033854"/>
          </a:xfrm>
          <a:prstGeom prst="line">
            <a:avLst/>
          </a:prstGeom>
          <a:ln w="571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BE7C55-3E43-C239-4CD6-830CA56BD186}"/>
              </a:ext>
            </a:extLst>
          </p:cNvPr>
          <p:cNvCxnSpPr>
            <a:cxnSpLocks/>
          </p:cNvCxnSpPr>
          <p:nvPr/>
        </p:nvCxnSpPr>
        <p:spPr>
          <a:xfrm>
            <a:off x="7476565" y="7046481"/>
            <a:ext cx="0" cy="824753"/>
          </a:xfrm>
          <a:prstGeom prst="line">
            <a:avLst/>
          </a:prstGeom>
          <a:ln w="571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E83CF02-8C34-3766-FE1C-DD85EB4B214B}"/>
              </a:ext>
            </a:extLst>
          </p:cNvPr>
          <p:cNvCxnSpPr>
            <a:cxnSpLocks/>
          </p:cNvCxnSpPr>
          <p:nvPr/>
        </p:nvCxnSpPr>
        <p:spPr>
          <a:xfrm>
            <a:off x="7476565" y="8657139"/>
            <a:ext cx="0" cy="824753"/>
          </a:xfrm>
          <a:prstGeom prst="line">
            <a:avLst/>
          </a:prstGeom>
          <a:ln w="571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7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40E8032-D0C7-73EB-603B-204194E74155}"/>
              </a:ext>
            </a:extLst>
          </p:cNvPr>
          <p:cNvSpPr/>
          <p:nvPr/>
        </p:nvSpPr>
        <p:spPr>
          <a:xfrm>
            <a:off x="2660057" y="1742298"/>
            <a:ext cx="14742899" cy="14500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04000" rtlCol="0" anchor="ctr"/>
          <a:lstStyle/>
          <a:p>
            <a:pPr defTabSz="1371600"/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Identify product ideas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based on learning from the session, countries to reflect on what is most strategic, practical and useful for them as knowledge outputs from the project </a:t>
            </a:r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594557-7894-C3D4-C8BD-7D14DCFE4CBB}"/>
              </a:ext>
            </a:extLst>
          </p:cNvPr>
          <p:cNvSpPr/>
          <p:nvPr/>
        </p:nvSpPr>
        <p:spPr>
          <a:xfrm>
            <a:off x="2660057" y="3377439"/>
            <a:ext cx="14742899" cy="14682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04000"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Bilateral </a:t>
            </a: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consultations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Individual country meetings to run through the key steps, concretely identify knowledge products that ensure your key message and audience are targeted and agree on a process and timelines </a:t>
            </a:r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908EBFC-7093-2D1D-805F-A6DB37DEC697}"/>
              </a:ext>
            </a:extLst>
          </p:cNvPr>
          <p:cNvSpPr/>
          <p:nvPr/>
        </p:nvSpPr>
        <p:spPr>
          <a:xfrm>
            <a:off x="2660057" y="5055526"/>
            <a:ext cx="14742899" cy="14396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04000"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Co-development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Based on agreed format, content finalization and design and layout 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FE5DD5-C554-A8DE-16CC-4D6D2B404FC0}"/>
              </a:ext>
            </a:extLst>
          </p:cNvPr>
          <p:cNvSpPr/>
          <p:nvPr/>
        </p:nvSpPr>
        <p:spPr>
          <a:xfrm>
            <a:off x="2660057" y="6667500"/>
            <a:ext cx="14742899" cy="14396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04000" rtlCol="0" anchor="ctr"/>
          <a:lstStyle/>
          <a:p>
            <a:pPr defTabSz="1371600"/>
            <a:endParaRPr lang="en-US" sz="26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Finalizing: 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Review, refine and finalize knowledge products and getting them into dissemination format for online access, printing and presenting and final workshop    </a:t>
            </a:r>
          </a:p>
          <a:p>
            <a:pPr algn="ctr" defTabSz="1371600"/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2660057" y="8339138"/>
            <a:ext cx="14742899" cy="14396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04000"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b="1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Prepare for dissemination and strategic use: 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 on leveraging your knowledge product sharing (including on NBSAP partnership website), presenting key insights and using it within country processes 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92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5400" kern="0">
                <a:solidFill>
                  <a:prstClr val="black"/>
                </a:solidFill>
                <a:latin typeface="+mj-lt"/>
                <a:cs typeface="Calibri Light" panose="020F0302020204030204" pitchFamily="34" charset="0"/>
                <a:sym typeface="Arial"/>
              </a:rPr>
              <a:t>Proposed plan of support </a:t>
            </a:r>
            <a:r>
              <a:rPr lang="en-US" sz="5400" kern="0" dirty="0">
                <a:solidFill>
                  <a:prstClr val="black"/>
                </a:solidFill>
                <a:latin typeface="+mj-lt"/>
                <a:cs typeface="Calibri Light" panose="020F0302020204030204" pitchFamily="34" charset="0"/>
                <a:sym typeface="Arial"/>
              </a:rPr>
              <a:t>and timelines</a:t>
            </a:r>
            <a:endParaRPr sz="5400" kern="0" dirty="0">
              <a:solidFill>
                <a:prstClr val="black"/>
              </a:solidFill>
              <a:latin typeface="+mj-lt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62100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4FDAB5D5-9561-880D-DD6B-C431944D07C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entagon 1">
            <a:extLst>
              <a:ext uri="{FF2B5EF4-FFF2-40B4-BE49-F238E27FC236}">
                <a16:creationId xmlns:a16="http://schemas.microsoft.com/office/drawing/2014/main" id="{25A15079-78FB-8F13-F4E5-AA79E4200FBB}"/>
              </a:ext>
            </a:extLst>
          </p:cNvPr>
          <p:cNvSpPr/>
          <p:nvPr/>
        </p:nvSpPr>
        <p:spPr>
          <a:xfrm>
            <a:off x="885047" y="1752655"/>
            <a:ext cx="3556835" cy="1439684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Early April </a:t>
            </a:r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68D585A9-D96C-039B-0D80-3BE25813C845}"/>
              </a:ext>
            </a:extLst>
          </p:cNvPr>
          <p:cNvSpPr/>
          <p:nvPr/>
        </p:nvSpPr>
        <p:spPr>
          <a:xfrm>
            <a:off x="885045" y="3390900"/>
            <a:ext cx="3556835" cy="143968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Mid April – Mid May </a:t>
            </a: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617291CF-F09A-0C18-63C7-99483DC34C1A}"/>
              </a:ext>
            </a:extLst>
          </p:cNvPr>
          <p:cNvSpPr/>
          <p:nvPr/>
        </p:nvSpPr>
        <p:spPr>
          <a:xfrm>
            <a:off x="885044" y="5067300"/>
            <a:ext cx="3556835" cy="143968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End May – Mid June </a:t>
            </a:r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2321CEEB-B4EE-0BA9-0883-502C41CF3E34}"/>
              </a:ext>
            </a:extLst>
          </p:cNvPr>
          <p:cNvSpPr/>
          <p:nvPr/>
        </p:nvSpPr>
        <p:spPr>
          <a:xfrm>
            <a:off x="885047" y="6677857"/>
            <a:ext cx="3556835" cy="1439684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June </a:t>
            </a:r>
          </a:p>
        </p:txBody>
      </p:sp>
      <p:sp>
        <p:nvSpPr>
          <p:cNvPr id="21" name="Pentagon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885045" y="8357779"/>
            <a:ext cx="3556835" cy="1439684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End June </a:t>
            </a:r>
          </a:p>
        </p:txBody>
      </p:sp>
    </p:spTree>
    <p:extLst>
      <p:ext uri="{BB962C8B-B14F-4D97-AF65-F5344CB8AC3E}">
        <p14:creationId xmlns:p14="http://schemas.microsoft.com/office/powerpoint/2010/main" val="2186265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3CD77-1DE2-E045-1C7A-7E1A3849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Global project </a:t>
            </a:r>
            <a:r>
              <a:rPr lang="en-US" sz="5400"/>
              <a:t>team are responsible for developing global knowledge products to share learning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CA01E-953D-356F-54A6-F698F3CE3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20" y="3087802"/>
            <a:ext cx="8574779" cy="61061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ZA" sz="3600" b="1">
                <a:solidFill>
                  <a:schemeClr val="accent6"/>
                </a:solidFill>
              </a:rPr>
              <a:t>Global knowledge products will aim to:</a:t>
            </a:r>
            <a:endParaRPr lang="en-ZA" sz="3600" b="1" dirty="0">
              <a:solidFill>
                <a:schemeClr val="accent6"/>
              </a:solidFill>
            </a:endParaRPr>
          </a:p>
          <a:p>
            <a:pPr marL="1010433" lvl="1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draw out common themes across the 7 countries</a:t>
            </a:r>
          </a:p>
          <a:p>
            <a:pPr marL="1010433" lvl="1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create stronger visibility at global level</a:t>
            </a:r>
          </a:p>
          <a:p>
            <a:pPr marL="1010433" lvl="1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COP-related or broader advocacy moments</a:t>
            </a:r>
          </a:p>
          <a:p>
            <a:pPr marL="1010433" lvl="1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ZA" sz="3200">
                <a:solidFill>
                  <a:schemeClr val="tx1">
                    <a:lumMod val="50000"/>
                    <a:lumOff val="50000"/>
                  </a:schemeClr>
                </a:solidFill>
              </a:rPr>
              <a:t>help </a:t>
            </a:r>
            <a:r>
              <a:rPr lang="en-ZA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position the project as a meaningful contribution to global understanding of gender-responsive biodiversity planning</a:t>
            </a:r>
          </a:p>
          <a:p>
            <a:pPr>
              <a:lnSpc>
                <a:spcPct val="100000"/>
              </a:lnSpc>
            </a:pPr>
            <a:endParaRPr lang="en-ZA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AC8D5F-B04A-2520-02C0-8123728C2039}"/>
              </a:ext>
            </a:extLst>
          </p:cNvPr>
          <p:cNvSpPr txBox="1"/>
          <p:nvPr/>
        </p:nvSpPr>
        <p:spPr>
          <a:xfrm>
            <a:off x="10913710" y="3087802"/>
            <a:ext cx="6231252" cy="61061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180000" tIns="180000" rIns="180000" bIns="18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ZA" sz="3600" b="1" dirty="0">
                <a:solidFill>
                  <a:schemeClr val="accent3"/>
                </a:solidFill>
              </a:rPr>
              <a:t>Possible collective outputs:</a:t>
            </a:r>
          </a:p>
          <a:p>
            <a:pPr marL="989013" lvl="1">
              <a:spcAft>
                <a:spcPts val="1200"/>
              </a:spcAft>
              <a:buClr>
                <a:schemeClr val="accent6"/>
              </a:buClr>
            </a:pPr>
            <a:r>
              <a:rPr lang="en-ZA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Synthesis of common lessons</a:t>
            </a:r>
          </a:p>
          <a:p>
            <a:pPr marL="989013" lvl="1">
              <a:spcAft>
                <a:spcPts val="1200"/>
              </a:spcAft>
              <a:buClr>
                <a:schemeClr val="accent6"/>
              </a:buClr>
            </a:pPr>
            <a:r>
              <a:rPr lang="en-ZA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Shared messages on gender-responsive NBSAPs</a:t>
            </a:r>
          </a:p>
          <a:p>
            <a:pPr marL="989013" lvl="1">
              <a:spcAft>
                <a:spcPts val="1200"/>
              </a:spcAft>
              <a:buClr>
                <a:schemeClr val="accent6"/>
              </a:buClr>
            </a:pPr>
            <a:r>
              <a:rPr lang="en-ZA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joint call to action</a:t>
            </a:r>
          </a:p>
          <a:p>
            <a:pPr marL="989013" lvl="1">
              <a:spcAft>
                <a:spcPts val="1200"/>
              </a:spcAft>
              <a:buClr>
                <a:schemeClr val="accent6"/>
              </a:buClr>
            </a:pPr>
            <a:r>
              <a:rPr lang="en-ZA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Country examples with a common framing</a:t>
            </a:r>
          </a:p>
          <a:p>
            <a:pPr>
              <a:spcAft>
                <a:spcPts val="1200"/>
              </a:spcAft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28C5052-DCC4-BAA1-E2E2-637DD0A3FDE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1EB630-294F-10B6-7365-172C27DFAF0D}"/>
              </a:ext>
            </a:extLst>
          </p:cNvPr>
          <p:cNvGrpSpPr/>
          <p:nvPr/>
        </p:nvGrpSpPr>
        <p:grpSpPr>
          <a:xfrm>
            <a:off x="11293122" y="4090181"/>
            <a:ext cx="479225" cy="479225"/>
            <a:chOff x="2805673" y="4261559"/>
            <a:chExt cx="579863" cy="57986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1EBF424-2A18-93A6-BB0B-F1F6946747C9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544C3F4C-5094-8869-4CB4-A42C7E4CA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49CB6B-A4E0-F4D7-0D3C-3AF06AE6AA57}"/>
              </a:ext>
            </a:extLst>
          </p:cNvPr>
          <p:cNvGrpSpPr/>
          <p:nvPr/>
        </p:nvGrpSpPr>
        <p:grpSpPr>
          <a:xfrm>
            <a:off x="11293122" y="5287610"/>
            <a:ext cx="479225" cy="479225"/>
            <a:chOff x="2805673" y="4261559"/>
            <a:chExt cx="579863" cy="57986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D28892-D324-A479-44A2-891BD7218E00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35FEE5F-131A-36E7-1CF8-CE61B3AB6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81DE1F-9A37-A077-E9A6-DEBE84361DFD}"/>
              </a:ext>
            </a:extLst>
          </p:cNvPr>
          <p:cNvGrpSpPr/>
          <p:nvPr/>
        </p:nvGrpSpPr>
        <p:grpSpPr>
          <a:xfrm>
            <a:off x="11293122" y="6964010"/>
            <a:ext cx="479225" cy="479225"/>
            <a:chOff x="2805673" y="4261559"/>
            <a:chExt cx="579863" cy="57986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1C47AE2-9373-3743-5511-FFCBB36D906F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4718A47-8DE7-E517-D7A9-FDA644A0B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6C52A5-DA27-3FBA-B95E-CE8A9DF5A9A1}"/>
              </a:ext>
            </a:extLst>
          </p:cNvPr>
          <p:cNvGrpSpPr/>
          <p:nvPr/>
        </p:nvGrpSpPr>
        <p:grpSpPr>
          <a:xfrm>
            <a:off x="11293122" y="7660695"/>
            <a:ext cx="479225" cy="479225"/>
            <a:chOff x="2805673" y="4261559"/>
            <a:chExt cx="579863" cy="57986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820F860-A5E0-B610-BE71-EB3556047A7E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CF3454D7-B11D-BD84-D2C7-5493B2C63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27094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age of a website&#10;&#10;AI-generated content may be incorrect.">
            <a:extLst>
              <a:ext uri="{FF2B5EF4-FFF2-40B4-BE49-F238E27FC236}">
                <a16:creationId xmlns:a16="http://schemas.microsoft.com/office/drawing/2014/main" id="{C6A6DDA5-F4A4-EC64-598C-82D3D0E97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206" y="1262874"/>
            <a:ext cx="5751640" cy="7761249"/>
          </a:xfrm>
          <a:prstGeom prst="rect">
            <a:avLst/>
          </a:prstGeom>
        </p:spPr>
      </p:pic>
      <p:pic>
        <p:nvPicPr>
          <p:cNvPr id="9" name="Picture 8" descr="A poster of a map&#10;&#10;AI-generated content may be incorrect.">
            <a:extLst>
              <a:ext uri="{FF2B5EF4-FFF2-40B4-BE49-F238E27FC236}">
                <a16:creationId xmlns:a16="http://schemas.microsoft.com/office/drawing/2014/main" id="{01D136B4-C1DF-0A65-7E79-F4CA01C6E7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618" y="1262875"/>
            <a:ext cx="5721105" cy="77612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238736-4AFA-6491-0F00-104A96542834}"/>
              </a:ext>
            </a:extLst>
          </p:cNvPr>
          <p:cNvSpPr txBox="1"/>
          <p:nvPr/>
        </p:nvSpPr>
        <p:spPr>
          <a:xfrm>
            <a:off x="12690087" y="3389971"/>
            <a:ext cx="48619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</a:rPr>
              <a:t>Using national findings on Target 2 of the Global Biodiversity Framework into a joint summary brief 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6B77879-28DD-0138-0085-8E5B9C02825C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607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9963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1D9309-5906-F362-508F-5BB0847368C3}"/>
              </a:ext>
            </a:extLst>
          </p:cNvPr>
          <p:cNvSpPr txBox="1"/>
          <p:nvPr/>
        </p:nvSpPr>
        <p:spPr>
          <a:xfrm>
            <a:off x="5394764" y="3219229"/>
            <a:ext cx="917234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400" b="1" dirty="0">
                <a:solidFill>
                  <a:schemeClr val="accent6">
                    <a:lumMod val="50000"/>
                  </a:schemeClr>
                </a:solidFill>
              </a:rPr>
              <a:t>Visibility</a:t>
            </a:r>
          </a:p>
          <a:p>
            <a:endParaRPr lang="en-ZA" sz="4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ZA" sz="4400" b="1" dirty="0">
                <a:solidFill>
                  <a:schemeClr val="accent6">
                    <a:lumMod val="50000"/>
                  </a:schemeClr>
                </a:solidFill>
              </a:rPr>
              <a:t>Peer learning</a:t>
            </a:r>
          </a:p>
          <a:p>
            <a:endParaRPr lang="en-ZA" sz="4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ZA" sz="4400" b="1" dirty="0">
                <a:solidFill>
                  <a:schemeClr val="accent6">
                    <a:lumMod val="50000"/>
                  </a:schemeClr>
                </a:solidFill>
              </a:rPr>
              <a:t>Showcasing your country work</a:t>
            </a:r>
          </a:p>
          <a:p>
            <a:endParaRPr lang="en-ZA" sz="4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ZA" sz="4400" b="1" dirty="0">
                <a:solidFill>
                  <a:schemeClr val="accent6">
                    <a:lumMod val="50000"/>
                  </a:schemeClr>
                </a:solidFill>
              </a:rPr>
              <a:t>Launching your knowledge products and getting any final feedback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977177-4C04-70FD-55D0-52368A7671FD}"/>
              </a:ext>
            </a:extLst>
          </p:cNvPr>
          <p:cNvGrpSpPr/>
          <p:nvPr/>
        </p:nvGrpSpPr>
        <p:grpSpPr>
          <a:xfrm>
            <a:off x="4619323" y="3219229"/>
            <a:ext cx="579863" cy="579863"/>
            <a:chOff x="2805673" y="4261559"/>
            <a:chExt cx="579863" cy="57986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478872-5BE2-F63B-BC33-B4E49D092AB1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AD925F35-4260-F5EE-E4E4-1B7C5773C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FDB710B-F23B-8E37-04FD-E5243F3E7240}"/>
              </a:ext>
            </a:extLst>
          </p:cNvPr>
          <p:cNvGrpSpPr/>
          <p:nvPr/>
        </p:nvGrpSpPr>
        <p:grpSpPr>
          <a:xfrm>
            <a:off x="4619323" y="5980359"/>
            <a:ext cx="579863" cy="579863"/>
            <a:chOff x="2805673" y="4261559"/>
            <a:chExt cx="579863" cy="57986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528E0D7-B9F9-B574-47CA-AB27BE21FCD7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E404ED4-2BAB-2768-C169-05FE54B89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CA0A8E-034A-DE52-D355-F59ED3457C2F}"/>
              </a:ext>
            </a:extLst>
          </p:cNvPr>
          <p:cNvGrpSpPr/>
          <p:nvPr/>
        </p:nvGrpSpPr>
        <p:grpSpPr>
          <a:xfrm>
            <a:off x="4619323" y="4653582"/>
            <a:ext cx="579863" cy="579863"/>
            <a:chOff x="2805673" y="4261559"/>
            <a:chExt cx="579863" cy="57986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0607954-635D-91AF-C7FE-91027CBFDD91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56B9F9AF-C4ED-F346-36DB-5886F44FB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423497-B14E-A706-C786-A60D997BF3C5}"/>
              </a:ext>
            </a:extLst>
          </p:cNvPr>
          <p:cNvGrpSpPr/>
          <p:nvPr/>
        </p:nvGrpSpPr>
        <p:grpSpPr>
          <a:xfrm>
            <a:off x="4619323" y="7414711"/>
            <a:ext cx="579863" cy="579863"/>
            <a:chOff x="2805673" y="4261559"/>
            <a:chExt cx="579863" cy="57986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B9A7AEC-0996-15F4-8129-2380641AB5C5}"/>
                </a:ext>
              </a:extLst>
            </p:cNvPr>
            <p:cNvSpPr/>
            <p:nvPr/>
          </p:nvSpPr>
          <p:spPr>
            <a:xfrm>
              <a:off x="2805673" y="4261559"/>
              <a:ext cx="579863" cy="5798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9D380DA-1141-1343-44C2-7DC62BB5E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3398" y="4369284"/>
              <a:ext cx="364412" cy="36441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1A040C-F8B3-EAFC-9075-802352D56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Final workshop is a great opportunity for</a:t>
            </a:r>
          </a:p>
        </p:txBody>
      </p:sp>
    </p:spTree>
    <p:extLst>
      <p:ext uri="{BB962C8B-B14F-4D97-AF65-F5344CB8AC3E}">
        <p14:creationId xmlns:p14="http://schemas.microsoft.com/office/powerpoint/2010/main" val="20293381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06773" y="2648066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Thank you!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Merci!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Gracias!</a:t>
            </a:r>
          </a:p>
          <a:p>
            <a:pPr algn="ctr" defTabSz="914445">
              <a:spcBef>
                <a:spcPct val="0"/>
              </a:spcBef>
            </a:pPr>
            <a:r>
              <a:rPr lang="az-Cyrl-AZ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Спасибо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C3E00C-A6BD-4F00-A972-8E12C6733CFF}"/>
              </a:ext>
            </a:extLst>
          </p:cNvPr>
          <p:cNvGrpSpPr/>
          <p:nvPr/>
        </p:nvGrpSpPr>
        <p:grpSpPr>
          <a:xfrm>
            <a:off x="468293" y="673395"/>
            <a:ext cx="2887608" cy="8203611"/>
            <a:chOff x="7992" y="2315339"/>
            <a:chExt cx="2443869" cy="6942961"/>
          </a:xfrm>
        </p:grpSpPr>
        <p:pic>
          <p:nvPicPr>
            <p:cNvPr id="15" name="Picture 14" descr="A person sweeping the ground&#10;&#10;AI-generated content may be incorrect.">
              <a:extLst>
                <a:ext uri="{FF2B5EF4-FFF2-40B4-BE49-F238E27FC236}">
                  <a16:creationId xmlns:a16="http://schemas.microsoft.com/office/drawing/2014/main" id="{C1199D3B-0B92-EFFD-835D-119C0EDDD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58" y="7639392"/>
              <a:ext cx="2431736" cy="1618908"/>
            </a:xfrm>
            <a:prstGeom prst="rect">
              <a:avLst/>
            </a:prstGeom>
          </p:spPr>
        </p:pic>
        <p:pic>
          <p:nvPicPr>
            <p:cNvPr id="23" name="Picture 22" descr="A orangutan in the jungle&#10;&#10;AI-generated content may be incorrect.">
              <a:extLst>
                <a:ext uri="{FF2B5EF4-FFF2-40B4-BE49-F238E27FC236}">
                  <a16:creationId xmlns:a16="http://schemas.microsoft.com/office/drawing/2014/main" id="{6AD29B8C-AFCA-E40C-AB0E-94E5CFA2D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2" y="2315339"/>
              <a:ext cx="2443869" cy="1618908"/>
            </a:xfrm>
            <a:prstGeom prst="rect">
              <a:avLst/>
            </a:prstGeom>
          </p:spPr>
        </p:pic>
        <p:pic>
          <p:nvPicPr>
            <p:cNvPr id="31" name="Picture 30" descr="Bribris Rio.tif">
              <a:extLst>
                <a:ext uri="{FF2B5EF4-FFF2-40B4-BE49-F238E27FC236}">
                  <a16:creationId xmlns:a16="http://schemas.microsoft.com/office/drawing/2014/main" id="{76D9CD27-D59A-18F5-B63D-1F53511E97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491" y="4101828"/>
              <a:ext cx="2420870" cy="1590726"/>
            </a:xfrm>
            <a:prstGeom prst="rect">
              <a:avLst/>
            </a:prstGeom>
          </p:spPr>
        </p:pic>
        <p:pic>
          <p:nvPicPr>
            <p:cNvPr id="36" name="Picture 35" descr="A crab on a shell&#10;&#10;AI-generated content may be incorrect.">
              <a:extLst>
                <a:ext uri="{FF2B5EF4-FFF2-40B4-BE49-F238E27FC236}">
                  <a16:creationId xmlns:a16="http://schemas.microsoft.com/office/drawing/2014/main" id="{6FFCD6A5-9FAB-2D0A-344A-570768F0A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91" y="5860135"/>
              <a:ext cx="2420870" cy="161167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4091D3-3CFF-BF93-B589-76EAAEC47820}"/>
              </a:ext>
            </a:extLst>
          </p:cNvPr>
          <p:cNvGrpSpPr/>
          <p:nvPr/>
        </p:nvGrpSpPr>
        <p:grpSpPr>
          <a:xfrm>
            <a:off x="12136315" y="893425"/>
            <a:ext cx="2815243" cy="8042177"/>
            <a:chOff x="15916377" y="2485533"/>
            <a:chExt cx="2370512" cy="6771734"/>
          </a:xfrm>
        </p:grpSpPr>
        <p:pic>
          <p:nvPicPr>
            <p:cNvPr id="13" name="Picture 12" descr="A group of women in yellow shirts&#10;&#10;AI-generated content may be incorrect.">
              <a:extLst>
                <a:ext uri="{FF2B5EF4-FFF2-40B4-BE49-F238E27FC236}">
                  <a16:creationId xmlns:a16="http://schemas.microsoft.com/office/drawing/2014/main" id="{CBFF1332-A16C-796F-CB98-F4AC8EAB1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22044" y="4223250"/>
              <a:ext cx="2359179" cy="1574421"/>
            </a:xfrm>
            <a:prstGeom prst="rect">
              <a:avLst/>
            </a:prstGeom>
          </p:spPr>
        </p:pic>
        <p:pic>
          <p:nvPicPr>
            <p:cNvPr id="17" name="Picture 16" descr="A person feeding sheep in a pen&#10;&#10;AI-generated content may be incorrect.">
              <a:extLst>
                <a:ext uri="{FF2B5EF4-FFF2-40B4-BE49-F238E27FC236}">
                  <a16:creationId xmlns:a16="http://schemas.microsoft.com/office/drawing/2014/main" id="{1CCE4F5C-7039-36F6-7DBF-8380C254A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16377" y="7679117"/>
              <a:ext cx="2370512" cy="1578150"/>
            </a:xfrm>
            <a:prstGeom prst="rect">
              <a:avLst/>
            </a:prstGeom>
          </p:spPr>
        </p:pic>
        <p:pic>
          <p:nvPicPr>
            <p:cNvPr id="34" name="Picture 33" descr="A person preparing fish on the beach&#10;&#10;AI-generated content may be incorrect.">
              <a:extLst>
                <a:ext uri="{FF2B5EF4-FFF2-40B4-BE49-F238E27FC236}">
                  <a16:creationId xmlns:a16="http://schemas.microsoft.com/office/drawing/2014/main" id="{39C574A1-BED1-9756-926F-1B41715A0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16377" y="2485533"/>
              <a:ext cx="2370512" cy="1578152"/>
            </a:xfrm>
            <a:prstGeom prst="rect">
              <a:avLst/>
            </a:prstGeom>
          </p:spPr>
        </p:pic>
        <p:pic>
          <p:nvPicPr>
            <p:cNvPr id="39" name="Picture 38" descr="A swampy area with trees and water&#10;&#10;AI-generated content may be incorrect.">
              <a:extLst>
                <a:ext uri="{FF2B5EF4-FFF2-40B4-BE49-F238E27FC236}">
                  <a16:creationId xmlns:a16="http://schemas.microsoft.com/office/drawing/2014/main" id="{F07BCCA8-BA56-9769-D97A-C86741B08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28271" y="5957236"/>
              <a:ext cx="2346725" cy="1562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32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BF0A-DA00-B494-454C-ED5B1515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6FCB2-4662-CD42-F18B-CD840419D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19318" y="3528851"/>
            <a:ext cx="4883220" cy="4152108"/>
          </a:xfrm>
          <a:solidFill>
            <a:schemeClr val="accent2">
              <a:lumMod val="40000"/>
              <a:lumOff val="60000"/>
            </a:schemeClr>
          </a:solidFill>
        </p:spPr>
        <p:txBody>
          <a:bodyPr lIns="108000" tIns="108000" rIns="108000" bIns="108000">
            <a:normAutofit fontScale="92500"/>
          </a:bodyPr>
          <a:lstStyle/>
          <a:p>
            <a:pPr marL="0" indent="0">
              <a:buNone/>
            </a:pPr>
            <a:r>
              <a:rPr lang="en-ZA" b="1" dirty="0">
                <a:solidFill>
                  <a:schemeClr val="accent3">
                    <a:lumMod val="75000"/>
                  </a:schemeClr>
                </a:solidFill>
              </a:rPr>
              <a:t>Knowledge management </a:t>
            </a:r>
            <a:r>
              <a:rPr lang="en-ZA" dirty="0"/>
              <a:t>is about how the project organises what it has learned:</a:t>
            </a:r>
          </a:p>
          <a:p>
            <a:pPr lvl="1"/>
            <a:r>
              <a:rPr lang="en-ZA" dirty="0"/>
              <a:t>data</a:t>
            </a:r>
          </a:p>
          <a:p>
            <a:pPr lvl="1"/>
            <a:r>
              <a:rPr lang="en-ZA" dirty="0"/>
              <a:t>analyses</a:t>
            </a:r>
          </a:p>
          <a:p>
            <a:pPr lvl="1"/>
            <a:r>
              <a:rPr lang="en-ZA" dirty="0"/>
              <a:t>findings</a:t>
            </a:r>
          </a:p>
          <a:p>
            <a:pPr lvl="1"/>
            <a:r>
              <a:rPr lang="en-ZA" dirty="0"/>
              <a:t>case examples</a:t>
            </a:r>
          </a:p>
          <a:p>
            <a:pPr lvl="1"/>
            <a:r>
              <a:rPr lang="en-ZA" dirty="0"/>
              <a:t>methods</a:t>
            </a:r>
          </a:p>
          <a:p>
            <a:pPr lvl="1"/>
            <a:r>
              <a:rPr lang="en-ZA" dirty="0"/>
              <a:t>tools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D60D6E-3D06-C714-376A-5A64F8F0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8570" y="3528851"/>
            <a:ext cx="4883220" cy="3630302"/>
          </a:xfrm>
          <a:solidFill>
            <a:schemeClr val="accent2">
              <a:lumMod val="40000"/>
              <a:lumOff val="60000"/>
            </a:schemeClr>
          </a:solidFill>
        </p:spPr>
        <p:txBody>
          <a:bodyPr lIns="108000" tIns="108000" rIns="108000" bIns="108000">
            <a:normAutofit fontScale="92500"/>
          </a:bodyPr>
          <a:lstStyle/>
          <a:p>
            <a:r>
              <a:rPr lang="en-ZA" b="1" dirty="0">
                <a:solidFill>
                  <a:schemeClr val="accent3">
                    <a:lumMod val="75000"/>
                  </a:schemeClr>
                </a:solidFill>
              </a:rPr>
              <a:t>Knowledge mobilisation </a:t>
            </a:r>
            <a:r>
              <a:rPr lang="en-ZA" dirty="0"/>
              <a:t>is about what happens next:</a:t>
            </a:r>
          </a:p>
          <a:p>
            <a:pPr lvl="1"/>
            <a:r>
              <a:rPr lang="en-ZA" dirty="0"/>
              <a:t>how that knowledge is translated and communicated</a:t>
            </a:r>
          </a:p>
          <a:p>
            <a:pPr lvl="1"/>
            <a:r>
              <a:rPr lang="en-ZA" dirty="0"/>
              <a:t>how it is shared with people who can use it</a:t>
            </a:r>
          </a:p>
          <a:p>
            <a:pPr lvl="1"/>
            <a:r>
              <a:rPr lang="en-ZA" dirty="0"/>
              <a:t>and how it supports uptake, learning, and decision-making</a:t>
            </a:r>
          </a:p>
          <a:p>
            <a:endParaRPr lang="en-US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82A9FAB-251B-A1E5-F5CE-F0687FE7F55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71382B3-3A0B-FB22-C1DD-A1027911D2BD}"/>
              </a:ext>
            </a:extLst>
          </p:cNvPr>
          <p:cNvSpPr txBox="1">
            <a:spLocks/>
          </p:cNvSpPr>
          <p:nvPr/>
        </p:nvSpPr>
        <p:spPr>
          <a:xfrm>
            <a:off x="12217822" y="3528851"/>
            <a:ext cx="4883220" cy="3050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/>
              <a:t>A </a:t>
            </a:r>
            <a:r>
              <a:rPr lang="en-Z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knowledge product </a:t>
            </a:r>
            <a:r>
              <a:rPr lang="en-ZA" dirty="0"/>
              <a:t>is one form that knowledge takes when it is prepared for use by a specific audience. </a:t>
            </a:r>
          </a:p>
          <a:p>
            <a:r>
              <a:rPr lang="en-ZA" b="1" i="1" dirty="0"/>
              <a:t>It is not just a document. It is a purposeful output</a:t>
            </a:r>
            <a:endParaRPr lang="en-US" b="1" i="1" dirty="0"/>
          </a:p>
        </p:txBody>
      </p:sp>
      <p:pic>
        <p:nvPicPr>
          <p:cNvPr id="6" name="Picture 5" descr="A close-up of a network of icons&#10;&#10;AI-generated content may be incorrect.">
            <a:extLst>
              <a:ext uri="{FF2B5EF4-FFF2-40B4-BE49-F238E27FC236}">
                <a16:creationId xmlns:a16="http://schemas.microsoft.com/office/drawing/2014/main" id="{3F77B2AF-E6A8-16FD-2E8D-84A5209D3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91240" y="0"/>
            <a:ext cx="9896760" cy="260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89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8911-4933-7ED0-E885-471D9862D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E6B3ABDA-4421-089E-9046-1502FC2FE8DE}"/>
              </a:ext>
            </a:extLst>
          </p:cNvPr>
          <p:cNvSpPr txBox="1"/>
          <p:nvPr/>
        </p:nvSpPr>
        <p:spPr>
          <a:xfrm>
            <a:off x="746956" y="568468"/>
            <a:ext cx="15960590" cy="76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4400" dirty="0">
                <a:latin typeface="+mj-lt"/>
                <a:cs typeface="Calibri" panose="020F0502020204030204" pitchFamily="34" charset="0"/>
              </a:rPr>
              <a:t>From a communication output to decision influence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D91AA4-423B-5D5E-7827-3295CB2AB4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2EF9AF8D-399D-1A58-5AD8-F9E51EE081F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arcador de Posição de Conteúdo 5">
            <a:extLst>
              <a:ext uri="{FF2B5EF4-FFF2-40B4-BE49-F238E27FC236}">
                <a16:creationId xmlns:a16="http://schemas.microsoft.com/office/drawing/2014/main" id="{8E2CEC00-A780-05C4-46F1-F5EAFEEDB69B}"/>
              </a:ext>
            </a:extLst>
          </p:cNvPr>
          <p:cNvSpPr txBox="1">
            <a:spLocks/>
          </p:cNvSpPr>
          <p:nvPr/>
        </p:nvSpPr>
        <p:spPr>
          <a:xfrm>
            <a:off x="842838" y="1364050"/>
            <a:ext cx="10980568" cy="7717366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ZA" sz="4800"/>
          </a:p>
          <a:p>
            <a:pPr marL="0" indent="0">
              <a:buNone/>
            </a:pPr>
            <a:r>
              <a:rPr lang="en-ZA" sz="4800" b="1"/>
              <a:t>Knowledge </a:t>
            </a:r>
            <a:r>
              <a:rPr lang="en-ZA" sz="4800" b="1" dirty="0"/>
              <a:t>products are not just “communications outputs”</a:t>
            </a:r>
          </a:p>
          <a:p>
            <a:pPr marL="0" indent="0">
              <a:buNone/>
            </a:pPr>
            <a:br>
              <a:rPr lang="en-ZA" sz="4800" dirty="0"/>
            </a:br>
            <a:r>
              <a:rPr lang="en-ZA" sz="3900" dirty="0"/>
              <a:t>They are part of how the project contributes to:</a:t>
            </a:r>
          </a:p>
          <a:p>
            <a:pPr lvl="1"/>
            <a:r>
              <a:rPr lang="en-ZA" sz="3900" dirty="0"/>
              <a:t>policy influence</a:t>
            </a:r>
          </a:p>
          <a:p>
            <a:pPr lvl="1"/>
            <a:r>
              <a:rPr lang="en-ZA" sz="3900" dirty="0"/>
              <a:t>implementation support</a:t>
            </a:r>
          </a:p>
          <a:p>
            <a:pPr lvl="1"/>
            <a:r>
              <a:rPr lang="en-ZA" sz="3900" dirty="0"/>
              <a:t>peer learning</a:t>
            </a:r>
          </a:p>
          <a:p>
            <a:pPr lvl="1"/>
            <a:r>
              <a:rPr lang="en-ZA" sz="3900" dirty="0"/>
              <a:t>reporting</a:t>
            </a:r>
          </a:p>
          <a:p>
            <a:pPr lvl="1"/>
            <a:r>
              <a:rPr lang="en-ZA" sz="3900"/>
              <a:t>global </a:t>
            </a:r>
            <a:r>
              <a:rPr lang="en-ZA" sz="3900" dirty="0"/>
              <a:t>visibility for gender-responsive biodiversity action</a:t>
            </a:r>
          </a:p>
          <a:p>
            <a:pPr>
              <a:lnSpc>
                <a:spcPct val="120000"/>
              </a:lnSpc>
            </a:pPr>
            <a:endParaRPr lang="es-ES_tradnl" sz="4600" dirty="0"/>
          </a:p>
        </p:txBody>
      </p:sp>
      <p:pic>
        <p:nvPicPr>
          <p:cNvPr id="6" name="Picture 5" descr="A group of people sitting in a circle&#10;&#10;Description automatically generated">
            <a:extLst>
              <a:ext uri="{FF2B5EF4-FFF2-40B4-BE49-F238E27FC236}">
                <a16:creationId xmlns:a16="http://schemas.microsoft.com/office/drawing/2014/main" id="{9D913ECF-58A8-D6EA-D3B2-A6BE6FE6AB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12299622" y="2731069"/>
            <a:ext cx="5420105" cy="56338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DDD243-63AE-B5BF-741A-36630FDDBFC5}"/>
              </a:ext>
            </a:extLst>
          </p:cNvPr>
          <p:cNvSpPr txBox="1"/>
          <p:nvPr/>
        </p:nvSpPr>
        <p:spPr>
          <a:xfrm>
            <a:off x="12606856" y="7914595"/>
            <a:ext cx="3565400" cy="253916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 defTabSz="1371600">
              <a:spcAft>
                <a:spcPts val="900"/>
              </a:spcAft>
            </a:pPr>
            <a:r>
              <a:rPr lang="en" sz="1050">
                <a:solidFill>
                  <a:srgbClr val="FFFFFF"/>
                </a:solidFill>
                <a:latin typeface="Calibri" panose="020F0502020204030204"/>
                <a:hlinkClick r:id="rId4" tooltip="https://ecovillage.org/our-work/education/hoi-chin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 </a:t>
            </a:r>
            <a:r>
              <a:rPr lang="en" sz="1050">
                <a:solidFill>
                  <a:srgbClr val="FFFFFF"/>
                </a:solidFill>
                <a:latin typeface="Calibri" panose="020F0502020204030204"/>
              </a:rPr>
              <a:t>by Unknown Author is licensed under </a:t>
            </a:r>
            <a:r>
              <a:rPr lang="en" sz="1050">
                <a:solidFill>
                  <a:srgbClr val="FFFFFF"/>
                </a:solidFill>
                <a:latin typeface="Calibri" panose="020F0502020204030204"/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105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503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53FA2-C85C-B746-E0B2-57CD78A16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6C4AD2-F274-4B46-BFE1-8E85CDF85C21}"/>
              </a:ext>
            </a:extLst>
          </p:cNvPr>
          <p:cNvCxnSpPr/>
          <p:nvPr/>
        </p:nvCxnSpPr>
        <p:spPr>
          <a:xfrm>
            <a:off x="844721" y="1696896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B630399A-A502-E45D-7DDC-6F0B18FE258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461AB2-CF76-BF53-8F5B-D4B7F54D46DC}"/>
              </a:ext>
            </a:extLst>
          </p:cNvPr>
          <p:cNvSpPr txBox="1">
            <a:spLocks/>
          </p:cNvSpPr>
          <p:nvPr/>
        </p:nvSpPr>
        <p:spPr>
          <a:xfrm>
            <a:off x="7640767" y="2296332"/>
            <a:ext cx="9994512" cy="65202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Z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ZA" sz="2800" dirty="0">
                <a:latin typeface="Calibri" panose="020F0502020204030204" pitchFamily="34" charset="0"/>
                <a:cs typeface="Calibri" panose="020F0502020204030204" pitchFamily="34" charset="0"/>
              </a:rPr>
              <a:t>You have already generated a lot of </a:t>
            </a:r>
            <a:r>
              <a:rPr lang="en-ZA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knowledge and evidence:</a:t>
            </a:r>
          </a:p>
          <a:p>
            <a:pPr lvl="1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national situational analyses</a:t>
            </a:r>
          </a:p>
          <a:p>
            <a:pPr lvl="1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consultations with women and women’s groups</a:t>
            </a:r>
          </a:p>
          <a:p>
            <a:pPr lvl="1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co-identified solutions</a:t>
            </a:r>
          </a:p>
          <a:p>
            <a:pPr lvl="1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reflections on barriers, priorities, and implementation needs</a:t>
            </a:r>
          </a:p>
          <a:p>
            <a:pPr lvl="1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examples of change at local, institutional, and policy levels</a:t>
            </a:r>
          </a:p>
          <a:p>
            <a:pPr lvl="1"/>
            <a:endParaRPr lang="en-Z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ZA" sz="2800" dirty="0">
                <a:latin typeface="Calibri" panose="020F0502020204030204" pitchFamily="34" charset="0"/>
                <a:cs typeface="Calibri" panose="020F0502020204030204" pitchFamily="34" charset="0"/>
              </a:rPr>
              <a:t>This knowledge now needs to be </a:t>
            </a:r>
            <a:r>
              <a:rPr lang="en-ZA" sz="2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synthesised, shaped for an audience</a:t>
            </a:r>
            <a:r>
              <a:rPr lang="en-ZA" sz="2800" dirty="0">
                <a:latin typeface="Calibri" panose="020F0502020204030204" pitchFamily="34" charset="0"/>
                <a:cs typeface="Calibri" panose="020F0502020204030204" pitchFamily="34" charset="0"/>
              </a:rPr>
              <a:t> and packaged </a:t>
            </a:r>
          </a:p>
          <a:p>
            <a:pPr marL="0" indent="0">
              <a:buNone/>
            </a:pPr>
            <a:endParaRPr lang="en-Z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ZA" sz="2800" dirty="0">
                <a:latin typeface="Calibri" panose="020F0502020204030204" pitchFamily="34" charset="0"/>
                <a:cs typeface="Calibri" panose="020F0502020204030204" pitchFamily="34" charset="0"/>
              </a:rPr>
              <a:t>This session will support with some </a:t>
            </a:r>
            <a:r>
              <a:rPr lang="en-ZA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steps and suggested approaches</a:t>
            </a:r>
            <a:r>
              <a:rPr lang="en-ZA" sz="2800" dirty="0">
                <a:latin typeface="Calibri" panose="020F0502020204030204" pitchFamily="34" charset="0"/>
                <a:cs typeface="Calibri" panose="020F0502020204030204" pitchFamily="34" charset="0"/>
              </a:rPr>
              <a:t> to developing and finalising national knowledge products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ts val="0"/>
              </a:spcBef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endParaRPr lang="en-US" sz="28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FF4E23-4142-ABEA-BE0A-7C7C9C158A85}"/>
              </a:ext>
            </a:extLst>
          </p:cNvPr>
          <p:cNvGrpSpPr/>
          <p:nvPr/>
        </p:nvGrpSpPr>
        <p:grpSpPr>
          <a:xfrm>
            <a:off x="0" y="1675679"/>
            <a:ext cx="5903731" cy="7840722"/>
            <a:chOff x="822570" y="1952625"/>
            <a:chExt cx="5440255" cy="7225181"/>
          </a:xfrm>
        </p:grpSpPr>
        <p:pic>
          <p:nvPicPr>
            <p:cNvPr id="5" name="Picture 4" descr="A group of people sitting on benches&#10;&#10;AI-generated content may be incorrect.">
              <a:extLst>
                <a:ext uri="{FF2B5EF4-FFF2-40B4-BE49-F238E27FC236}">
                  <a16:creationId xmlns:a16="http://schemas.microsoft.com/office/drawing/2014/main" id="{9618D335-C765-9878-1A6B-E311B214E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570" y="1952625"/>
              <a:ext cx="5440255" cy="3603823"/>
            </a:xfrm>
            <a:prstGeom prst="rect">
              <a:avLst/>
            </a:prstGeom>
          </p:spPr>
        </p:pic>
        <p:pic>
          <p:nvPicPr>
            <p:cNvPr id="7" name="Picture 6" descr="A group of people sitting in a room&#10;&#10;AI-generated content may be incorrect.">
              <a:extLst>
                <a:ext uri="{FF2B5EF4-FFF2-40B4-BE49-F238E27FC236}">
                  <a16:creationId xmlns:a16="http://schemas.microsoft.com/office/drawing/2014/main" id="{63A337A4-FAEB-DE99-3DFF-23EC5A013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646" y="5556447"/>
              <a:ext cx="5426398" cy="3621359"/>
            </a:xfrm>
            <a:prstGeom prst="rect">
              <a:avLst/>
            </a:prstGeom>
          </p:spPr>
        </p:pic>
      </p:grpSp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8BEB2184-F23E-8205-5B48-BF349D11226B}"/>
              </a:ext>
            </a:extLst>
          </p:cNvPr>
          <p:cNvSpPr txBox="1"/>
          <p:nvPr/>
        </p:nvSpPr>
        <p:spPr>
          <a:xfrm>
            <a:off x="746956" y="568468"/>
            <a:ext cx="15960590" cy="76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A lot of evidence, knowledge and insights generated!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095A1E-2AAE-8F61-4AFD-899329D17ED9}"/>
              </a:ext>
            </a:extLst>
          </p:cNvPr>
          <p:cNvGrpSpPr/>
          <p:nvPr/>
        </p:nvGrpSpPr>
        <p:grpSpPr>
          <a:xfrm>
            <a:off x="6647816" y="7518019"/>
            <a:ext cx="749658" cy="1072085"/>
            <a:chOff x="896262" y="2798334"/>
            <a:chExt cx="749658" cy="10720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14C9ED4-B2EF-A15C-26B0-78DA71030EED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CD6AA6D-EDDF-0733-BBD0-85ADB085FB10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6F3B9E1F-B9BD-C95A-459A-9256E61411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AD7B061-864B-75C5-32C5-AFC02AD0F867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798334"/>
              <a:ext cx="0" cy="1072085"/>
            </a:xfrm>
            <a:prstGeom prst="line">
              <a:avLst/>
            </a:prstGeom>
            <a:ln w="571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0B4625-3AEF-B33E-6998-BD4F60B0109A}"/>
              </a:ext>
            </a:extLst>
          </p:cNvPr>
          <p:cNvGrpSpPr/>
          <p:nvPr/>
        </p:nvGrpSpPr>
        <p:grpSpPr>
          <a:xfrm>
            <a:off x="6668598" y="5816825"/>
            <a:ext cx="749658" cy="805474"/>
            <a:chOff x="896262" y="2931639"/>
            <a:chExt cx="749658" cy="80547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CD4D5D-8EAB-8AF0-46E4-6AB92BE33BFD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515EC37-FC67-4190-AE9E-C83F35D04C81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A9D0B2F8-1E33-CEBD-45D2-C6B4FA9AB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C89EB84-9213-DE53-D51D-39ED875583F3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931639"/>
              <a:ext cx="0" cy="805474"/>
            </a:xfrm>
            <a:prstGeom prst="line">
              <a:avLst/>
            </a:prstGeom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3FE607-2EF2-C4BA-B6A9-CC4AD9C10E54}"/>
              </a:ext>
            </a:extLst>
          </p:cNvPr>
          <p:cNvGrpSpPr/>
          <p:nvPr/>
        </p:nvGrpSpPr>
        <p:grpSpPr>
          <a:xfrm>
            <a:off x="6647816" y="2778887"/>
            <a:ext cx="749658" cy="2298109"/>
            <a:chOff x="896262" y="2185322"/>
            <a:chExt cx="749658" cy="229810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311D821-3CFB-2E7B-08D7-801344C34525}"/>
                </a:ext>
              </a:extLst>
            </p:cNvPr>
            <p:cNvGrpSpPr/>
            <p:nvPr/>
          </p:nvGrpSpPr>
          <p:grpSpPr>
            <a:xfrm>
              <a:off x="896262" y="3070802"/>
              <a:ext cx="527148" cy="527148"/>
              <a:chOff x="2805673" y="4261559"/>
              <a:chExt cx="579863" cy="579863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A20899F-B970-6CC6-8CBB-20A60669E47F}"/>
                  </a:ext>
                </a:extLst>
              </p:cNvPr>
              <p:cNvSpPr/>
              <p:nvPr/>
            </p:nvSpPr>
            <p:spPr>
              <a:xfrm>
                <a:off x="2805673" y="4261559"/>
                <a:ext cx="579863" cy="5798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8B045BF6-90D8-408E-6C71-8CF6BE63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913398" y="4369284"/>
                <a:ext cx="364412" cy="364412"/>
              </a:xfrm>
              <a:prstGeom prst="rect">
                <a:avLst/>
              </a:prstGeom>
            </p:spPr>
          </p:pic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6740EF7-F63A-4836-BBEE-C221801807B5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20" y="2185322"/>
              <a:ext cx="0" cy="2298109"/>
            </a:xfrm>
            <a:prstGeom prst="line">
              <a:avLst/>
            </a:prstGeom>
            <a:ln w="571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0488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40D72-0AE7-A5BF-A5C5-2359DC95A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0780"/>
            <a:ext cx="4800600" cy="3429000"/>
          </a:xfrm>
        </p:spPr>
        <p:txBody>
          <a:bodyPr>
            <a:normAutofit fontScale="90000"/>
          </a:bodyPr>
          <a:lstStyle/>
          <a:p>
            <a:r>
              <a:rPr lang="en-ZA" dirty="0"/>
              <a:t>What kinds of knowledge are we working with?</a:t>
            </a:r>
            <a:br>
              <a:rPr lang="en-Z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2E285-0593-3EB0-DEEC-80FAC16F0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732" y="1364050"/>
            <a:ext cx="9738360" cy="598250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ZA" b="1" dirty="0"/>
              <a:t>Technical / scientific knowledge</a:t>
            </a:r>
            <a:br>
              <a:rPr lang="en-ZA" dirty="0"/>
            </a:br>
            <a:r>
              <a:rPr lang="en-ZA" dirty="0"/>
              <a:t>gender analysis, biodiversity data, indicators</a:t>
            </a:r>
          </a:p>
          <a:p>
            <a:r>
              <a:rPr lang="en-ZA" b="1" dirty="0"/>
              <a:t>Policy knowledge</a:t>
            </a:r>
            <a:br>
              <a:rPr lang="en-ZA" dirty="0"/>
            </a:br>
            <a:r>
              <a:rPr lang="en-ZA" dirty="0"/>
              <a:t>NBSAP processes, policy entry points, reporting obligations</a:t>
            </a:r>
          </a:p>
          <a:p>
            <a:pPr marL="137160" indent="-137160"/>
            <a:r>
              <a:rPr lang="en-ZA" b="1" dirty="0"/>
              <a:t>Indigenous and local knowledge and experiences </a:t>
            </a:r>
            <a:br>
              <a:rPr lang="en-ZA" dirty="0"/>
            </a:br>
            <a:r>
              <a:rPr lang="en-ZA" dirty="0"/>
              <a:t>place-based knowledge, traditional practices, stewardship on how </a:t>
            </a:r>
            <a:r>
              <a:rPr lang="en-ZA"/>
              <a:t>women and communities interact with biodiversity </a:t>
            </a:r>
            <a:r>
              <a:rPr lang="en-ZA" dirty="0"/>
              <a:t>in practice</a:t>
            </a:r>
            <a:endParaRPr lang="en-ZA" dirty="0">
              <a:ea typeface="Calibri"/>
              <a:cs typeface="Calibri"/>
            </a:endParaRPr>
          </a:p>
          <a:p>
            <a:r>
              <a:rPr lang="en-ZA" b="1" dirty="0"/>
              <a:t>Practice-based knowledge</a:t>
            </a:r>
            <a:br>
              <a:rPr lang="en-ZA" dirty="0"/>
            </a:br>
            <a:r>
              <a:rPr lang="en-ZA" dirty="0"/>
              <a:t>what worked, what did not, lessons from implementation and consultations</a:t>
            </a:r>
          </a:p>
          <a:p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68F271F-9FF4-044D-3A80-99D09B32F6EB}"/>
              </a:ext>
            </a:extLst>
          </p:cNvPr>
          <p:cNvSpPr/>
          <p:nvPr/>
        </p:nvSpPr>
        <p:spPr>
          <a:xfrm>
            <a:off x="6393814" y="789992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REFLECT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905319C-75BB-BB0D-EA49-BFE725AA54A9}"/>
              </a:ext>
            </a:extLst>
          </p:cNvPr>
          <p:cNvSpPr/>
          <p:nvPr/>
        </p:nvSpPr>
        <p:spPr>
          <a:xfrm>
            <a:off x="9144000" y="7899924"/>
            <a:ext cx="8878354" cy="12897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600" dirty="0">
                <a:solidFill>
                  <a:schemeClr val="tx1"/>
                </a:solidFill>
                <a:latin typeface="Calibri" panose="020F0502020204030204"/>
              </a:rPr>
              <a:t>Whose voices are visible</a:t>
            </a:r>
            <a:r>
              <a:rPr lang="en-US" sz="3600">
                <a:solidFill>
                  <a:schemeClr val="tx1"/>
                </a:solidFill>
                <a:latin typeface="Calibri" panose="020F0502020204030204"/>
              </a:rPr>
              <a:t>? </a:t>
            </a:r>
            <a:br>
              <a:rPr lang="en-US" sz="3600">
                <a:solidFill>
                  <a:schemeClr val="tx1"/>
                </a:solidFill>
                <a:latin typeface="Calibri" panose="020F0502020204030204"/>
              </a:rPr>
            </a:br>
            <a:r>
              <a:rPr lang="en-US" sz="3600">
                <a:solidFill>
                  <a:schemeClr val="tx1"/>
                </a:solidFill>
                <a:latin typeface="Calibri" panose="020F0502020204030204"/>
              </a:rPr>
              <a:t>Who </a:t>
            </a:r>
            <a:r>
              <a:rPr lang="en-US" sz="3600" dirty="0">
                <a:solidFill>
                  <a:schemeClr val="tx1"/>
                </a:solidFill>
                <a:latin typeface="Calibri" panose="020F0502020204030204"/>
              </a:rPr>
              <a:t>is treated like an expert?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C8D29BD-F875-F448-CFB9-7E2CA7D4013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6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CCC94-7920-01F9-435C-ECC372E25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>
            <a:extLst>
              <a:ext uri="{FF2B5EF4-FFF2-40B4-BE49-F238E27FC236}">
                <a16:creationId xmlns:a16="http://schemas.microsoft.com/office/drawing/2014/main" id="{A37DAC78-434E-C7D6-AB42-D7738C445FB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B92016-CFE3-F1ED-E378-62186077B271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National knowledge products need to be co-authored – how can you leverage different voices to co-develop key messages 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560A93-419C-9FF1-1FB7-F7D81DFC3413}"/>
              </a:ext>
            </a:extLst>
          </p:cNvPr>
          <p:cNvSpPr/>
          <p:nvPr/>
        </p:nvSpPr>
        <p:spPr>
          <a:xfrm>
            <a:off x="539302" y="1846877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37330-5048-89D2-EE35-E9CA18EAF1AC}"/>
              </a:ext>
            </a:extLst>
          </p:cNvPr>
          <p:cNvSpPr/>
          <p:nvPr/>
        </p:nvSpPr>
        <p:spPr>
          <a:xfrm>
            <a:off x="2209799" y="3848099"/>
            <a:ext cx="13974997" cy="4946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E56405-2D20-7C52-4D48-FB843D05C9F5}"/>
              </a:ext>
            </a:extLst>
          </p:cNvPr>
          <p:cNvSpPr/>
          <p:nvPr/>
        </p:nvSpPr>
        <p:spPr>
          <a:xfrm>
            <a:off x="1828800" y="3619500"/>
            <a:ext cx="14782800" cy="4721679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904DBF-36EA-F511-5687-E37880FA2A67}"/>
              </a:ext>
            </a:extLst>
          </p:cNvPr>
          <p:cNvSpPr/>
          <p:nvPr/>
        </p:nvSpPr>
        <p:spPr>
          <a:xfrm>
            <a:off x="2190749" y="3848099"/>
            <a:ext cx="13974997" cy="4255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C67D5E-EAA4-E8FB-9150-E2BDE5B00A6A}"/>
              </a:ext>
            </a:extLst>
          </p:cNvPr>
          <p:cNvSpPr txBox="1"/>
          <p:nvPr/>
        </p:nvSpPr>
        <p:spPr>
          <a:xfrm>
            <a:off x="5013169" y="4421824"/>
            <a:ext cx="997660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/>
              <a:t>Possible co-authors or collaborators: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government partners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women’s organisations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civil society partners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local leaders or community actors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technical partners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ZA" sz="2800" dirty="0"/>
              <a:t>other government sectors</a:t>
            </a:r>
          </a:p>
        </p:txBody>
      </p:sp>
    </p:spTree>
    <p:extLst>
      <p:ext uri="{BB962C8B-B14F-4D97-AF65-F5344CB8AC3E}">
        <p14:creationId xmlns:p14="http://schemas.microsoft.com/office/powerpoint/2010/main" val="236628425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Office Theme">
  <a:themeElements>
    <a:clrScheme name="Biodiversity">
      <a:dk1>
        <a:srgbClr val="322929"/>
      </a:dk1>
      <a:lt1>
        <a:srgbClr val="FFFFFF"/>
      </a:lt1>
      <a:dk2>
        <a:srgbClr val="315850"/>
      </a:dk2>
      <a:lt2>
        <a:srgbClr val="D8DFCD"/>
      </a:lt2>
      <a:accent1>
        <a:srgbClr val="328160"/>
      </a:accent1>
      <a:accent2>
        <a:srgbClr val="E46C0B"/>
      </a:accent2>
      <a:accent3>
        <a:srgbClr val="F5F8E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3211</TotalTime>
  <Words>2583</Words>
  <Application>Microsoft Office PowerPoint</Application>
  <PresentationFormat>Custom</PresentationFormat>
  <Paragraphs>462</Paragraphs>
  <Slides>49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63" baseType="lpstr">
      <vt:lpstr>Calibri</vt:lpstr>
      <vt:lpstr>Aptos Display</vt:lpstr>
      <vt:lpstr>Calibri Light</vt:lpstr>
      <vt:lpstr>Symbol</vt:lpstr>
      <vt:lpstr>Aptos</vt:lpstr>
      <vt:lpstr>Helvetica</vt:lpstr>
      <vt:lpstr>Courier New</vt:lpstr>
      <vt:lpstr>Helvetica Neue Roman</vt:lpstr>
      <vt:lpstr>Wingdings</vt:lpstr>
      <vt:lpstr>Helvetica Neue</vt:lpstr>
      <vt:lpstr>Arial</vt:lpstr>
      <vt:lpstr>Custom Design</vt:lpstr>
      <vt:lpstr>Retrospect</vt:lpstr>
      <vt:lpstr>1_Office Theme</vt:lpstr>
      <vt:lpstr>PowerPoint Presentation</vt:lpstr>
      <vt:lpstr>Objectives</vt:lpstr>
      <vt:lpstr>PowerPoint Presentation</vt:lpstr>
      <vt:lpstr>PowerPoint Presentation</vt:lpstr>
      <vt:lpstr>Key terms </vt:lpstr>
      <vt:lpstr>PowerPoint Presentation</vt:lpstr>
      <vt:lpstr>PowerPoint Presentation</vt:lpstr>
      <vt:lpstr>What kinds of knowledge are we working with?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of audience deep dive: Government and ministries</vt:lpstr>
      <vt:lpstr>PowerPoint Presentation</vt:lpstr>
      <vt:lpstr>PowerPoint Presentation</vt:lpstr>
      <vt:lpstr>Examples of windows </vt:lpstr>
      <vt:lpstr>PowerPoint Presentation</vt:lpstr>
      <vt:lpstr>How do we move from a long situational analysis to a  small number of usable insights, messages, and product angles?</vt:lpstr>
      <vt:lpstr>PowerPoint Presentation</vt:lpstr>
      <vt:lpstr>Layer approach to unpack a situational analysis</vt:lpstr>
      <vt:lpstr>PowerPoint Presentation</vt:lpstr>
      <vt:lpstr>Knowledge product ideas – key findings </vt:lpstr>
      <vt:lpstr>PowerPoint Presentation</vt:lpstr>
      <vt:lpstr>PowerPoint Presentation</vt:lpstr>
      <vt:lpstr>PowerPoint Presentation</vt:lpstr>
      <vt:lpstr>PowerPoint Presentation</vt:lpstr>
      <vt:lpstr>Knowledge product ideas – the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guidance</vt:lpstr>
      <vt:lpstr>Plan for dissemination </vt:lpstr>
      <vt:lpstr>Re-purposing your knowledge product </vt:lpstr>
      <vt:lpstr>PowerPoint Presentation</vt:lpstr>
      <vt:lpstr>PowerPoint Presentation</vt:lpstr>
      <vt:lpstr>PowerPoint Presentation</vt:lpstr>
      <vt:lpstr>PowerPoint Presentation</vt:lpstr>
      <vt:lpstr>Project requirement:  2 national co-authored knowledge products</vt:lpstr>
      <vt:lpstr>Technical support offered to country teams on knowledge products</vt:lpstr>
      <vt:lpstr>PowerPoint Presentation</vt:lpstr>
      <vt:lpstr>Global project team are responsible for developing global knowledge products to share learning </vt:lpstr>
      <vt:lpstr>PowerPoint Presentation</vt:lpstr>
      <vt:lpstr>Final workshop is a great opportunity for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Morgan, Miranda (Consultant - Alliance Bioversity-CIAT)</cp:lastModifiedBy>
  <cp:revision>83</cp:revision>
  <dcterms:created xsi:type="dcterms:W3CDTF">2006-08-16T00:00:00Z</dcterms:created>
  <dcterms:modified xsi:type="dcterms:W3CDTF">2026-04-06T19:30:10Z</dcterms:modified>
  <dc:identifier>DAFCeAGn4cE</dc:identifier>
</cp:coreProperties>
</file>