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9" r:id="rId5"/>
    <p:sldMasterId id="2147483687" r:id="rId6"/>
    <p:sldMasterId id="2147483700" r:id="rId7"/>
    <p:sldMasterId id="2147483717" r:id="rId8"/>
    <p:sldMasterId id="2147483730" r:id="rId9"/>
    <p:sldMasterId id="2147483869" r:id="rId10"/>
  </p:sldMasterIdLst>
  <p:notesMasterIdLst>
    <p:notesMasterId r:id="rId50"/>
  </p:notesMasterIdLst>
  <p:sldIdLst>
    <p:sldId id="2147473591" r:id="rId11"/>
    <p:sldId id="2147473664" r:id="rId12"/>
    <p:sldId id="2147473683" r:id="rId13"/>
    <p:sldId id="2147473560" r:id="rId14"/>
    <p:sldId id="2147473473" r:id="rId15"/>
    <p:sldId id="2147473656" r:id="rId16"/>
    <p:sldId id="2147473646" r:id="rId17"/>
    <p:sldId id="2147473658" r:id="rId18"/>
    <p:sldId id="2147473660" r:id="rId19"/>
    <p:sldId id="2147473665" r:id="rId20"/>
    <p:sldId id="2147473613" r:id="rId21"/>
    <p:sldId id="2147473686" r:id="rId22"/>
    <p:sldId id="2147473527" r:id="rId23"/>
    <p:sldId id="2147473653" r:id="rId24"/>
    <p:sldId id="2147473689" r:id="rId25"/>
    <p:sldId id="2147473559" r:id="rId26"/>
    <p:sldId id="2147473631" r:id="rId27"/>
    <p:sldId id="2147473654" r:id="rId28"/>
    <p:sldId id="271" r:id="rId29"/>
    <p:sldId id="2147473666" r:id="rId30"/>
    <p:sldId id="2147473685" r:id="rId31"/>
    <p:sldId id="2147473693" r:id="rId32"/>
    <p:sldId id="2147473697" r:id="rId33"/>
    <p:sldId id="2147473698" r:id="rId34"/>
    <p:sldId id="2147473699" r:id="rId35"/>
    <p:sldId id="2147473603" r:id="rId36"/>
    <p:sldId id="2147473701" r:id="rId37"/>
    <p:sldId id="2147473700" r:id="rId38"/>
    <p:sldId id="2147473687" r:id="rId39"/>
    <p:sldId id="2147473702" r:id="rId40"/>
    <p:sldId id="2147473618" r:id="rId41"/>
    <p:sldId id="2147473645" r:id="rId42"/>
    <p:sldId id="2147473705" r:id="rId43"/>
    <p:sldId id="2147473616" r:id="rId44"/>
    <p:sldId id="2147473617" r:id="rId45"/>
    <p:sldId id="2147473704" r:id="rId46"/>
    <p:sldId id="2147473638" r:id="rId47"/>
    <p:sldId id="2147473554" r:id="rId48"/>
    <p:sldId id="312" r:id="rId49"/>
  </p:sldIdLst>
  <p:sldSz cx="12192000" cy="6858000"/>
  <p:notesSz cx="6858000" cy="9144000"/>
  <p:embeddedFontLst>
    <p:embeddedFont>
      <p:font typeface="Nunito Sans" pitchFamily="2" charset="77"/>
      <p:regular r:id="rId51"/>
      <p:bold r:id="rId52"/>
      <p:italic r:id="rId53"/>
      <p:boldItalic r:id="rId54"/>
    </p:embeddedFont>
    <p:embeddedFont>
      <p:font typeface="Segoe UI" panose="020B0502040204020203"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tandardabschnitt" id="{BD883063-A038-41EE-8F94-5D7C636B5106}">
          <p14:sldIdLst>
            <p14:sldId id="2147473591"/>
            <p14:sldId id="2147473664"/>
            <p14:sldId id="2147473683"/>
            <p14:sldId id="2147473560"/>
            <p14:sldId id="2147473473"/>
            <p14:sldId id="2147473656"/>
            <p14:sldId id="2147473646"/>
            <p14:sldId id="2147473658"/>
            <p14:sldId id="2147473660"/>
            <p14:sldId id="2147473665"/>
          </p14:sldIdLst>
        </p14:section>
        <p14:section name="MMM" id="{62D281CD-30BF-493A-8994-133AA1A77109}">
          <p14:sldIdLst>
            <p14:sldId id="2147473613"/>
            <p14:sldId id="2147473686"/>
            <p14:sldId id="2147473527"/>
            <p14:sldId id="2147473653"/>
            <p14:sldId id="2147473689"/>
            <p14:sldId id="2147473559"/>
            <p14:sldId id="2147473631"/>
            <p14:sldId id="2147473654"/>
            <p14:sldId id="271"/>
            <p14:sldId id="2147473666"/>
            <p14:sldId id="2147473685"/>
            <p14:sldId id="2147473693"/>
            <p14:sldId id="2147473697"/>
            <p14:sldId id="2147473698"/>
            <p14:sldId id="2147473699"/>
            <p14:sldId id="2147473603"/>
            <p14:sldId id="2147473701"/>
            <p14:sldId id="2147473700"/>
            <p14:sldId id="2147473687"/>
            <p14:sldId id="2147473702"/>
            <p14:sldId id="2147473618"/>
          </p14:sldIdLst>
        </p14:section>
        <p14:section name="Sub-chapter slides" id="{6D87EC13-E093-4BFB-82E7-7C3DD8802D9D}">
          <p14:sldIdLst>
            <p14:sldId id="2147473645"/>
            <p14:sldId id="2147473705"/>
            <p14:sldId id="2147473616"/>
            <p14:sldId id="2147473617"/>
            <p14:sldId id="2147473704"/>
          </p14:sldIdLst>
        </p14:section>
        <p14:section name="End slides" id="{D82508BE-A0E3-4499-B5E4-EBF5EA481B82}">
          <p14:sldIdLst>
            <p14:sldId id="2147473638"/>
            <p14:sldId id="2147473554"/>
            <p14:sldId id="3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59" roundtripDataSignature="AMtx7mim7zsQFZCXo3fGvfIAXc8GtyHy9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13D36-DD5F-8676-C734-E04ED5D7415E}" name="Andrea Quesada Aguilar" initials="AQA" userId="S::andrea.quesada@undp.org::56056d13-eee4-4d7a-948f-2cf1ddb799ab" providerId="AD"/>
  <p188:author id="{EFFFD6A9-B2E3-8BDE-DD7C-ADB2C927A1BF}" name="marlene.elias@cgiar.org" initials="ma" userId="S::urn:spo:guest#marlene.elias@cgiar.org::" providerId="AD"/>
  <p188:author id="{A9EBECB4-E917-FD43-DB80-A7C075DF1766}" name="Ederer Waltraud" initials="WE" userId="S::waltraud.ederer@un.org::fe4f9aab-6674-4cad-8e3e-ce72937759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A2F11-AA9A-6B9F-0568-94F6AF028DA1}" v="5" dt="2026-03-23T13:55:58.148"/>
    <p1510:client id="{087F7371-0789-93A4-341A-A379B86F212A}" v="69" dt="2026-03-24T03:27:23.123"/>
    <p1510:client id="{3248FD72-F090-8356-C040-6016C1C24338}" v="16" dt="2026-03-24T03:56:03.963"/>
    <p1510:client id="{7F95AC9F-2107-418D-AC60-99C9A0C4A8B3}" v="1436" dt="2026-03-24T04:40:16.346"/>
    <p1510:client id="{C4C36661-710B-43EB-AA1A-9F37C40D7B33}" v="10" dt="2026-03-24T12:02:54.937"/>
    <p1510:client id="{DF214B55-7923-6358-3534-8C877F550D11}" v="7" dt="2026-03-23T17:46:04.982"/>
  </p1510:revLst>
</p1510:revInfo>
</file>

<file path=ppt/tableStyles.xml><?xml version="1.0" encoding="utf-8"?>
<a:tblStyleLst xmlns:a="http://schemas.openxmlformats.org/drawingml/2006/main" def="{792298F9-C647-4EB6-B6C0-62472E8DD8DA}">
  <a:tblStyle styleId="{792298F9-C647-4EB6-B6C0-62472E8DD8D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EF3"/>
          </a:solidFill>
        </a:fill>
      </a:tcStyle>
    </a:wholeTbl>
    <a:band1H>
      <a:tcTxStyle/>
      <a:tcStyle>
        <a:tcBdr/>
        <a:fill>
          <a:solidFill>
            <a:srgbClr val="CCDCE6"/>
          </a:solidFill>
        </a:fill>
      </a:tcStyle>
    </a:band1H>
    <a:band2H>
      <a:tcTxStyle/>
      <a:tcStyle>
        <a:tcBdr/>
      </a:tcStyle>
    </a:band2H>
    <a:band1V>
      <a:tcTxStyle/>
      <a:tcStyle>
        <a:tcBdr/>
        <a:fill>
          <a:solidFill>
            <a:srgbClr val="CCDCE6"/>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48A4D20-644C-4EC4-BCC2-EE11F31BB145}"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font" Target="fonts/font6.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customschemas.google.com/relationships/presentationmetadata" Target="meta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font" Target="fonts/font7.fntdata"/><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diagrams/_rels/data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8E77ED-75C9-45B1-A986-E4CBC4ED6897}"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2A378DCA-E56F-402C-8712-F82D8FB7A47C}">
      <dgm:prSet/>
      <dgm:spPr/>
      <dgm:t>
        <a:bodyPr/>
        <a:lstStyle/>
        <a:p>
          <a:pPr>
            <a:lnSpc>
              <a:spcPct val="100000"/>
            </a:lnSpc>
          </a:pPr>
          <a:r>
            <a:rPr lang="en-US" b="1"/>
            <a:t>Priority topics identified by countries to develop proposals </a:t>
          </a:r>
        </a:p>
      </dgm:t>
    </dgm:pt>
    <dgm:pt modelId="{45035B84-B455-4937-B2E4-D367875E5F67}" type="parTrans" cxnId="{AD5D7531-D912-4B3D-8B63-C377DB745B63}">
      <dgm:prSet/>
      <dgm:spPr/>
      <dgm:t>
        <a:bodyPr/>
        <a:lstStyle/>
        <a:p>
          <a:endParaRPr lang="en-US"/>
        </a:p>
      </dgm:t>
    </dgm:pt>
    <dgm:pt modelId="{95424030-1970-4EB0-8AC2-C4ECCD36C2A3}" type="sibTrans" cxnId="{AD5D7531-D912-4B3D-8B63-C377DB745B63}">
      <dgm:prSet/>
      <dgm:spPr/>
      <dgm:t>
        <a:bodyPr/>
        <a:lstStyle/>
        <a:p>
          <a:endParaRPr lang="en-US"/>
        </a:p>
      </dgm:t>
    </dgm:pt>
    <dgm:pt modelId="{5F2EB5BA-9ACF-4CA0-ABBF-63B3EE14EEC3}">
      <dgm:prSet/>
      <dgm:spPr/>
      <dgm:t>
        <a:bodyPr/>
        <a:lstStyle/>
        <a:p>
          <a:pPr>
            <a:lnSpc>
              <a:spcPct val="100000"/>
            </a:lnSpc>
          </a:pPr>
          <a:r>
            <a:rPr lang="en-US" b="1">
              <a:latin typeface="Calibri Light" panose="020F0302020204030204" pitchFamily="34" charset="0"/>
              <a:cs typeface="Calibri Light" panose="020F0302020204030204" pitchFamily="34" charset="0"/>
            </a:rPr>
            <a:t>Countries develop and validate MMM requests</a:t>
          </a:r>
          <a:endParaRPr lang="en-US" b="1"/>
        </a:p>
      </dgm:t>
    </dgm:pt>
    <dgm:pt modelId="{48ABA738-63EE-4217-8DD8-B5A81DB14F15}" type="parTrans" cxnId="{1BC66808-65AA-41BA-9DE5-89E45E6F9899}">
      <dgm:prSet/>
      <dgm:spPr/>
      <dgm:t>
        <a:bodyPr/>
        <a:lstStyle/>
        <a:p>
          <a:endParaRPr lang="en-US"/>
        </a:p>
      </dgm:t>
    </dgm:pt>
    <dgm:pt modelId="{71BE2DF0-9028-46C7-B59B-87DAB8DAF8BB}" type="sibTrans" cxnId="{1BC66808-65AA-41BA-9DE5-89E45E6F9899}">
      <dgm:prSet/>
      <dgm:spPr/>
      <dgm:t>
        <a:bodyPr/>
        <a:lstStyle/>
        <a:p>
          <a:endParaRPr lang="en-US"/>
        </a:p>
      </dgm:t>
    </dgm:pt>
    <dgm:pt modelId="{F174D9D2-FC42-4FC0-85CA-21F8DA6D213F}" type="pres">
      <dgm:prSet presAssocID="{058E77ED-75C9-45B1-A986-E4CBC4ED6897}" presName="root" presStyleCnt="0">
        <dgm:presLayoutVars>
          <dgm:dir/>
          <dgm:resizeHandles val="exact"/>
        </dgm:presLayoutVars>
      </dgm:prSet>
      <dgm:spPr/>
    </dgm:pt>
    <dgm:pt modelId="{29AD2F97-7223-4378-8C35-F94B6F20AA96}" type="pres">
      <dgm:prSet presAssocID="{2A378DCA-E56F-402C-8712-F82D8FB7A47C}" presName="compNode" presStyleCnt="0"/>
      <dgm:spPr/>
    </dgm:pt>
    <dgm:pt modelId="{D222B3CB-346D-4983-8400-CC36B29B63AC}" type="pres">
      <dgm:prSet presAssocID="{2A378DCA-E56F-402C-8712-F82D8FB7A47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th Globe Europe-Africa"/>
        </a:ext>
      </dgm:extLst>
    </dgm:pt>
    <dgm:pt modelId="{C1873A08-F598-46D3-9787-EFF7C839EAA3}" type="pres">
      <dgm:prSet presAssocID="{2A378DCA-E56F-402C-8712-F82D8FB7A47C}" presName="spaceRect" presStyleCnt="0"/>
      <dgm:spPr/>
    </dgm:pt>
    <dgm:pt modelId="{63A7E277-6E4C-4666-B77A-70D363A12C9A}" type="pres">
      <dgm:prSet presAssocID="{2A378DCA-E56F-402C-8712-F82D8FB7A47C}" presName="textRect" presStyleLbl="revTx" presStyleIdx="0" presStyleCnt="2">
        <dgm:presLayoutVars>
          <dgm:chMax val="1"/>
          <dgm:chPref val="1"/>
        </dgm:presLayoutVars>
      </dgm:prSet>
      <dgm:spPr/>
    </dgm:pt>
    <dgm:pt modelId="{C8A0FC2E-2D17-423F-A2A2-9FBFFC706F6A}" type="pres">
      <dgm:prSet presAssocID="{95424030-1970-4EB0-8AC2-C4ECCD36C2A3}" presName="sibTrans" presStyleCnt="0"/>
      <dgm:spPr/>
    </dgm:pt>
    <dgm:pt modelId="{D3E6AD65-E930-4FE8-88B9-3E48160E8CCE}" type="pres">
      <dgm:prSet presAssocID="{5F2EB5BA-9ACF-4CA0-ABBF-63B3EE14EEC3}" presName="compNode" presStyleCnt="0"/>
      <dgm:spPr/>
    </dgm:pt>
    <dgm:pt modelId="{98329D9A-A393-4A5A-95DD-E183E51AF7A3}" type="pres">
      <dgm:prSet presAssocID="{5F2EB5BA-9ACF-4CA0-ABBF-63B3EE14EE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äkchen"/>
        </a:ext>
      </dgm:extLst>
    </dgm:pt>
    <dgm:pt modelId="{BF5FED21-2ACF-48FD-99FC-5F101327B5B3}" type="pres">
      <dgm:prSet presAssocID="{5F2EB5BA-9ACF-4CA0-ABBF-63B3EE14EEC3}" presName="spaceRect" presStyleCnt="0"/>
      <dgm:spPr/>
    </dgm:pt>
    <dgm:pt modelId="{174A5AF7-A1A9-4388-81B8-DF9FF875690C}" type="pres">
      <dgm:prSet presAssocID="{5F2EB5BA-9ACF-4CA0-ABBF-63B3EE14EEC3}" presName="textRect" presStyleLbl="revTx" presStyleIdx="1" presStyleCnt="2">
        <dgm:presLayoutVars>
          <dgm:chMax val="1"/>
          <dgm:chPref val="1"/>
        </dgm:presLayoutVars>
      </dgm:prSet>
      <dgm:spPr/>
    </dgm:pt>
  </dgm:ptLst>
  <dgm:cxnLst>
    <dgm:cxn modelId="{1BC66808-65AA-41BA-9DE5-89E45E6F9899}" srcId="{058E77ED-75C9-45B1-A986-E4CBC4ED6897}" destId="{5F2EB5BA-9ACF-4CA0-ABBF-63B3EE14EEC3}" srcOrd="1" destOrd="0" parTransId="{48ABA738-63EE-4217-8DD8-B5A81DB14F15}" sibTransId="{71BE2DF0-9028-46C7-B59B-87DAB8DAF8BB}"/>
    <dgm:cxn modelId="{C2181217-41CD-4F57-BB06-C35FDFF19B08}" type="presOf" srcId="{058E77ED-75C9-45B1-A986-E4CBC4ED6897}" destId="{F174D9D2-FC42-4FC0-85CA-21F8DA6D213F}" srcOrd="0" destOrd="0" presId="urn:microsoft.com/office/officeart/2018/2/layout/IconLabelList"/>
    <dgm:cxn modelId="{AD5D7531-D912-4B3D-8B63-C377DB745B63}" srcId="{058E77ED-75C9-45B1-A986-E4CBC4ED6897}" destId="{2A378DCA-E56F-402C-8712-F82D8FB7A47C}" srcOrd="0" destOrd="0" parTransId="{45035B84-B455-4937-B2E4-D367875E5F67}" sibTransId="{95424030-1970-4EB0-8AC2-C4ECCD36C2A3}"/>
    <dgm:cxn modelId="{F7FE8A71-80A1-4E1F-80EF-7E2D1C424BF4}" type="presOf" srcId="{5F2EB5BA-9ACF-4CA0-ABBF-63B3EE14EEC3}" destId="{174A5AF7-A1A9-4388-81B8-DF9FF875690C}" srcOrd="0" destOrd="0" presId="urn:microsoft.com/office/officeart/2018/2/layout/IconLabelList"/>
    <dgm:cxn modelId="{2A0EE8F9-CA20-471E-B0E6-249E42816B75}" type="presOf" srcId="{2A378DCA-E56F-402C-8712-F82D8FB7A47C}" destId="{63A7E277-6E4C-4666-B77A-70D363A12C9A}" srcOrd="0" destOrd="0" presId="urn:microsoft.com/office/officeart/2018/2/layout/IconLabelList"/>
    <dgm:cxn modelId="{37CC637B-9112-4CA8-AE7B-C027EDB7E455}" type="presParOf" srcId="{F174D9D2-FC42-4FC0-85CA-21F8DA6D213F}" destId="{29AD2F97-7223-4378-8C35-F94B6F20AA96}" srcOrd="0" destOrd="0" presId="urn:microsoft.com/office/officeart/2018/2/layout/IconLabelList"/>
    <dgm:cxn modelId="{4998DC3E-6402-4D46-83F6-6E632143F33A}" type="presParOf" srcId="{29AD2F97-7223-4378-8C35-F94B6F20AA96}" destId="{D222B3CB-346D-4983-8400-CC36B29B63AC}" srcOrd="0" destOrd="0" presId="urn:microsoft.com/office/officeart/2018/2/layout/IconLabelList"/>
    <dgm:cxn modelId="{AC1B18DE-08C2-4CAC-B5C6-FA364BD9BCD8}" type="presParOf" srcId="{29AD2F97-7223-4378-8C35-F94B6F20AA96}" destId="{C1873A08-F598-46D3-9787-EFF7C839EAA3}" srcOrd="1" destOrd="0" presId="urn:microsoft.com/office/officeart/2018/2/layout/IconLabelList"/>
    <dgm:cxn modelId="{ABDAF13F-CE95-4D21-A813-9110B9C61E50}" type="presParOf" srcId="{29AD2F97-7223-4378-8C35-F94B6F20AA96}" destId="{63A7E277-6E4C-4666-B77A-70D363A12C9A}" srcOrd="2" destOrd="0" presId="urn:microsoft.com/office/officeart/2018/2/layout/IconLabelList"/>
    <dgm:cxn modelId="{2F0121ED-435C-4136-BE1E-5F57EBB0C6F3}" type="presParOf" srcId="{F174D9D2-FC42-4FC0-85CA-21F8DA6D213F}" destId="{C8A0FC2E-2D17-423F-A2A2-9FBFFC706F6A}" srcOrd="1" destOrd="0" presId="urn:microsoft.com/office/officeart/2018/2/layout/IconLabelList"/>
    <dgm:cxn modelId="{D08BCF8D-3BFC-416B-80CB-FACB32E5EAAB}" type="presParOf" srcId="{F174D9D2-FC42-4FC0-85CA-21F8DA6D213F}" destId="{D3E6AD65-E930-4FE8-88B9-3E48160E8CCE}" srcOrd="2" destOrd="0" presId="urn:microsoft.com/office/officeart/2018/2/layout/IconLabelList"/>
    <dgm:cxn modelId="{8079DCAC-F9DF-40F3-990E-280790930EDE}" type="presParOf" srcId="{D3E6AD65-E930-4FE8-88B9-3E48160E8CCE}" destId="{98329D9A-A393-4A5A-95DD-E183E51AF7A3}" srcOrd="0" destOrd="0" presId="urn:microsoft.com/office/officeart/2018/2/layout/IconLabelList"/>
    <dgm:cxn modelId="{7325CE36-9026-431B-BE02-E90904C9C6AC}" type="presParOf" srcId="{D3E6AD65-E930-4FE8-88B9-3E48160E8CCE}" destId="{BF5FED21-2ACF-48FD-99FC-5F101327B5B3}" srcOrd="1" destOrd="0" presId="urn:microsoft.com/office/officeart/2018/2/layout/IconLabelList"/>
    <dgm:cxn modelId="{B5D14DC8-5406-4ECB-8925-C8F0008D76A2}" type="presParOf" srcId="{D3E6AD65-E930-4FE8-88B9-3E48160E8CCE}" destId="{174A5AF7-A1A9-4388-81B8-DF9FF875690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2B3CB-346D-4983-8400-CC36B29B63AC}">
      <dsp:nvSpPr>
        <dsp:cNvPr id="0" name=""/>
        <dsp:cNvSpPr/>
      </dsp:nvSpPr>
      <dsp:spPr>
        <a:xfrm>
          <a:off x="651583" y="1182935"/>
          <a:ext cx="987187" cy="98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A7E277-6E4C-4666-B77A-70D363A12C9A}">
      <dsp:nvSpPr>
        <dsp:cNvPr id="0" name=""/>
        <dsp:cNvSpPr/>
      </dsp:nvSpPr>
      <dsp:spPr>
        <a:xfrm>
          <a:off x="48302" y="2471553"/>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a:t>Priority topics identified by countries to develop proposals </a:t>
          </a:r>
        </a:p>
      </dsp:txBody>
      <dsp:txXfrm>
        <a:off x="48302" y="2471553"/>
        <a:ext cx="2193750" cy="720000"/>
      </dsp:txXfrm>
    </dsp:sp>
    <dsp:sp modelId="{98329D9A-A393-4A5A-95DD-E183E51AF7A3}">
      <dsp:nvSpPr>
        <dsp:cNvPr id="0" name=""/>
        <dsp:cNvSpPr/>
      </dsp:nvSpPr>
      <dsp:spPr>
        <a:xfrm>
          <a:off x="3229239" y="1182935"/>
          <a:ext cx="987187" cy="98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4A5AF7-A1A9-4388-81B8-DF9FF875690C}">
      <dsp:nvSpPr>
        <dsp:cNvPr id="0" name=""/>
        <dsp:cNvSpPr/>
      </dsp:nvSpPr>
      <dsp:spPr>
        <a:xfrm>
          <a:off x="2625958" y="2471553"/>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b="1" kern="1200">
              <a:latin typeface="Calibri Light" panose="020F0302020204030204" pitchFamily="34" charset="0"/>
              <a:cs typeface="Calibri Light" panose="020F0302020204030204" pitchFamily="34" charset="0"/>
            </a:rPr>
            <a:t>Countries develop and validate MMM requests</a:t>
          </a:r>
          <a:endParaRPr lang="en-US" sz="1600" b="1" kern="1200"/>
        </a:p>
      </dsp:txBody>
      <dsp:txXfrm>
        <a:off x="2625958" y="2471553"/>
        <a:ext cx="21937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a:extLst>
            <a:ext uri="{FF2B5EF4-FFF2-40B4-BE49-F238E27FC236}">
              <a16:creationId xmlns:a16="http://schemas.microsoft.com/office/drawing/2014/main" id="{1209C003-5180-B331-BFE6-C31FCB359B0C}"/>
            </a:ext>
          </a:extLst>
        </p:cNvPr>
        <p:cNvGrpSpPr/>
        <p:nvPr/>
      </p:nvGrpSpPr>
      <p:grpSpPr>
        <a:xfrm>
          <a:off x="0" y="0"/>
          <a:ext cx="0" cy="0"/>
          <a:chOff x="0" y="0"/>
          <a:chExt cx="0" cy="0"/>
        </a:xfrm>
      </p:grpSpPr>
      <p:sp>
        <p:nvSpPr>
          <p:cNvPr id="117" name="Google Shape;117;p3:notes">
            <a:extLst>
              <a:ext uri="{FF2B5EF4-FFF2-40B4-BE49-F238E27FC236}">
                <a16:creationId xmlns:a16="http://schemas.microsoft.com/office/drawing/2014/main" id="{15C4898C-936C-C8E1-1F25-915CE488472A}"/>
              </a:ext>
            </a:extLst>
          </p:cNvPr>
          <p:cNvSpPr>
            <a:spLocks noGrp="1" noRot="1" noChangeAspect="1"/>
          </p:cNvSpPr>
          <p:nvPr>
            <p:ph type="sldImg" idx="2"/>
          </p:nvPr>
        </p:nvSpPr>
        <p:spPr>
          <a:xfrm>
            <a:off x="2055813" y="557213"/>
            <a:ext cx="4951412" cy="2786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a:extLst>
              <a:ext uri="{FF2B5EF4-FFF2-40B4-BE49-F238E27FC236}">
                <a16:creationId xmlns:a16="http://schemas.microsoft.com/office/drawing/2014/main" id="{2281CFA2-C126-F248-EB39-197D4DAE0006}"/>
              </a:ext>
            </a:extLst>
          </p:cNvPr>
          <p:cNvSpPr txBox="1">
            <a:spLocks noGrp="1"/>
          </p:cNvSpPr>
          <p:nvPr>
            <p:ph type="body" idx="1"/>
          </p:nvPr>
        </p:nvSpPr>
        <p:spPr>
          <a:xfrm>
            <a:off x="906357" y="3530035"/>
            <a:ext cx="7250853" cy="3345606"/>
          </a:xfrm>
          <a:prstGeom prst="rect">
            <a:avLst/>
          </a:prstGeom>
          <a:noFill/>
          <a:ln>
            <a:noFill/>
          </a:ln>
        </p:spPr>
        <p:txBody>
          <a:bodyPr spcFirstLastPara="1" wrap="square" lIns="91425" tIns="45700" rIns="91425" bIns="45700" anchor="t" anchorCtr="0">
            <a:noAutofit/>
          </a:bodyPr>
          <a:lstStyle/>
          <a:p>
            <a:pPr algn="l"/>
            <a:endParaRPr lang="en-US" b="0" i="1" noProof="0">
              <a:solidFill>
                <a:srgbClr val="000000"/>
              </a:solidFill>
              <a:effectLst/>
              <a:latin typeface="proxima-nova"/>
            </a:endParaRPr>
          </a:p>
          <a:p>
            <a:pPr algn="l"/>
            <a:endParaRPr lang="en-US" b="0" i="0" noProof="0">
              <a:solidFill>
                <a:srgbClr val="000000"/>
              </a:solidFill>
              <a:effectLst/>
              <a:latin typeface="proxima-nova"/>
            </a:endParaRPr>
          </a:p>
          <a:p>
            <a:br>
              <a:rPr lang="es-CO"/>
            </a:br>
            <a:endParaRPr sz="1200"/>
          </a:p>
        </p:txBody>
      </p:sp>
      <p:sp>
        <p:nvSpPr>
          <p:cNvPr id="119" name="Google Shape;119;p3:notes">
            <a:extLst>
              <a:ext uri="{FF2B5EF4-FFF2-40B4-BE49-F238E27FC236}">
                <a16:creationId xmlns:a16="http://schemas.microsoft.com/office/drawing/2014/main" id="{7516A8CB-5B48-E2DA-4A74-751752F825B0}"/>
              </a:ext>
            </a:extLst>
          </p:cNvPr>
          <p:cNvSpPr txBox="1">
            <a:spLocks noGrp="1"/>
          </p:cNvSpPr>
          <p:nvPr>
            <p:ph type="sldNum" idx="12"/>
          </p:nvPr>
        </p:nvSpPr>
        <p:spPr>
          <a:xfrm>
            <a:off x="5134448" y="7060072"/>
            <a:ext cx="3927546" cy="370585"/>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s-CO"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858261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01759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5:notes"/>
          <p:cNvSpPr>
            <a:spLocks noGrp="1" noRot="1" noChangeAspect="1"/>
          </p:cNvSpPr>
          <p:nvPr>
            <p:ph type="sldImg" idx="2"/>
          </p:nvPr>
        </p:nvSpPr>
        <p:spPr>
          <a:xfrm>
            <a:off x="2055813" y="557213"/>
            <a:ext cx="4951412" cy="2786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5:notes"/>
          <p:cNvSpPr txBox="1">
            <a:spLocks noGrp="1"/>
          </p:cNvSpPr>
          <p:nvPr>
            <p:ph type="body" idx="1"/>
          </p:nvPr>
        </p:nvSpPr>
        <p:spPr>
          <a:xfrm>
            <a:off x="906357" y="3530035"/>
            <a:ext cx="7250853" cy="3345606"/>
          </a:xfrm>
          <a:prstGeom prst="rect">
            <a:avLst/>
          </a:prstGeom>
          <a:noFill/>
          <a:ln>
            <a:noFill/>
          </a:ln>
        </p:spPr>
        <p:txBody>
          <a:bodyPr spcFirstLastPara="1" wrap="square" lIns="91425" tIns="45700" rIns="91425" bIns="45700" anchor="t" anchorCtr="0">
            <a:noAutofit/>
          </a:bodyPr>
          <a:lstStyle/>
          <a:p>
            <a:pPr marL="571500" lvl="0" indent="-342900" algn="l" rtl="0">
              <a:lnSpc>
                <a:spcPct val="100000"/>
              </a:lnSpc>
              <a:spcBef>
                <a:spcPts val="0"/>
              </a:spcBef>
              <a:spcAft>
                <a:spcPts val="0"/>
              </a:spcAft>
              <a:buSzPts val="1400"/>
              <a:buAutoNum type="arabicParenR"/>
            </a:pPr>
            <a:r>
              <a:rPr lang="en-US" sz="1800">
                <a:solidFill>
                  <a:srgbClr val="000000"/>
                </a:solidFill>
                <a:latin typeface="Arial"/>
                <a:ea typeface="Arial"/>
                <a:cs typeface="Arial"/>
                <a:sym typeface="Arial"/>
              </a:rPr>
              <a:t>What is the platform vs mechanism vs total countries </a:t>
            </a:r>
            <a:endParaRPr sz="1800">
              <a:solidFill>
                <a:srgbClr val="000000"/>
              </a:solidFill>
              <a:latin typeface="Arial"/>
              <a:ea typeface="Arial"/>
              <a:cs typeface="Arial"/>
              <a:sym typeface="Arial"/>
            </a:endParaRPr>
          </a:p>
        </p:txBody>
      </p:sp>
      <p:sp>
        <p:nvSpPr>
          <p:cNvPr id="312" name="Google Shape;312;p15:notes"/>
          <p:cNvSpPr txBox="1">
            <a:spLocks noGrp="1"/>
          </p:cNvSpPr>
          <p:nvPr>
            <p:ph type="sldNum" idx="12"/>
          </p:nvPr>
        </p:nvSpPr>
        <p:spPr>
          <a:xfrm>
            <a:off x="5134448" y="7060072"/>
            <a:ext cx="3927546" cy="3705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448F-A176-20FC-40E0-8507BE14A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AF9EA-0189-6EC2-F71C-FF71F8061051}"/>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CEF10FF2-13E5-FED3-ED4D-B1F757A7CAB5}"/>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AB07865B-FAA0-72C3-1F2C-FBA4741BD5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0772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15AEB-DF0C-BF86-57B3-D067FC6E7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81679-ACE4-9A07-B47F-D8BDB9F72C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AA0A5-9D3D-D64C-EE70-E67AD9917339}"/>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2065394C-9078-391F-6BE6-FC4621175E95}"/>
              </a:ext>
            </a:extLst>
          </p:cNvPr>
          <p:cNvSpPr>
            <a:spLocks noGrp="1"/>
          </p:cNvSpPr>
          <p:nvPr>
            <p:ph type="sldNum" sz="quarter" idx="5"/>
          </p:nvPr>
        </p:nvSpPr>
        <p:spPr/>
        <p:txBody>
          <a:bodyPr/>
          <a:lstStyle/>
          <a:p>
            <a:fld id="{D016F44F-AAE6-7749-A22A-A305A141182D}" type="slidenum">
              <a:rPr lang="es-ES_tradnl" smtClean="0"/>
              <a:pPr/>
              <a:t>24</a:t>
            </a:fld>
            <a:endParaRPr lang="es-ES_tradnl"/>
          </a:p>
        </p:txBody>
      </p:sp>
    </p:spTree>
    <p:extLst>
      <p:ext uri="{BB962C8B-B14F-4D97-AF65-F5344CB8AC3E}">
        <p14:creationId xmlns:p14="http://schemas.microsoft.com/office/powerpoint/2010/main" val="2734869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8324-2FAD-9ECA-78A4-34667F07A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CD03B-C642-E5C6-004A-6770F1956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28D58-B852-154E-B93D-43EAB7CD9146}"/>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DFD850C6-08F5-C7B9-C02B-E37E20FAD780}"/>
              </a:ext>
            </a:extLst>
          </p:cNvPr>
          <p:cNvSpPr>
            <a:spLocks noGrp="1"/>
          </p:cNvSpPr>
          <p:nvPr>
            <p:ph type="sldNum" sz="quarter" idx="5"/>
          </p:nvPr>
        </p:nvSpPr>
        <p:spPr/>
        <p:txBody>
          <a:bodyPr/>
          <a:lstStyle/>
          <a:p>
            <a:fld id="{D016F44F-AAE6-7749-A22A-A305A141182D}" type="slidenum">
              <a:rPr lang="es-ES_tradnl" smtClean="0"/>
              <a:pPr/>
              <a:t>25</a:t>
            </a:fld>
            <a:endParaRPr lang="es-ES_tradnl"/>
          </a:p>
        </p:txBody>
      </p:sp>
    </p:spTree>
    <p:extLst>
      <p:ext uri="{BB962C8B-B14F-4D97-AF65-F5344CB8AC3E}">
        <p14:creationId xmlns:p14="http://schemas.microsoft.com/office/powerpoint/2010/main" val="1602409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26</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BAB9B-DC64-0608-15D8-60938773E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5B4DF-3AD5-C4D6-7BF6-CE1BA5B78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A9E06-64B7-1DF4-2B32-2FFE03878777}"/>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AB822AD6-910D-5006-3490-366F69D0AC67}"/>
              </a:ext>
            </a:extLst>
          </p:cNvPr>
          <p:cNvSpPr>
            <a:spLocks noGrp="1"/>
          </p:cNvSpPr>
          <p:nvPr>
            <p:ph type="sldNum" sz="quarter" idx="5"/>
          </p:nvPr>
        </p:nvSpPr>
        <p:spPr/>
        <p:txBody>
          <a:bodyPr/>
          <a:lstStyle/>
          <a:p>
            <a:fld id="{D016F44F-AAE6-7749-A22A-A305A141182D}" type="slidenum">
              <a:rPr lang="es-ES_tradnl" smtClean="0"/>
              <a:pPr/>
              <a:t>27</a:t>
            </a:fld>
            <a:endParaRPr lang="es-ES_tradnl"/>
          </a:p>
        </p:txBody>
      </p:sp>
    </p:spTree>
    <p:extLst>
      <p:ext uri="{BB962C8B-B14F-4D97-AF65-F5344CB8AC3E}">
        <p14:creationId xmlns:p14="http://schemas.microsoft.com/office/powerpoint/2010/main" val="21347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49832-E02B-D1D0-A7DC-52FA7E733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A3F06-973F-9912-1527-BFBEBA24A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B87C38-C9C0-460D-2C11-F221B84862B7}"/>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61B25383-38F5-E1BD-553B-D8E2BBCD288A}"/>
              </a:ext>
            </a:extLst>
          </p:cNvPr>
          <p:cNvSpPr>
            <a:spLocks noGrp="1"/>
          </p:cNvSpPr>
          <p:nvPr>
            <p:ph type="sldNum" sz="quarter" idx="5"/>
          </p:nvPr>
        </p:nvSpPr>
        <p:spPr/>
        <p:txBody>
          <a:bodyPr/>
          <a:lstStyle/>
          <a:p>
            <a:fld id="{D016F44F-AAE6-7749-A22A-A305A141182D}" type="slidenum">
              <a:rPr lang="es-ES_tradnl" smtClean="0"/>
              <a:pPr/>
              <a:t>28</a:t>
            </a:fld>
            <a:endParaRPr lang="es-ES_tradnl"/>
          </a:p>
        </p:txBody>
      </p:sp>
    </p:spTree>
    <p:extLst>
      <p:ext uri="{BB962C8B-B14F-4D97-AF65-F5344CB8AC3E}">
        <p14:creationId xmlns:p14="http://schemas.microsoft.com/office/powerpoint/2010/main" val="329143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072F4-7F17-2C5F-FE2C-C7F549D77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A0502-484B-53C5-8EFC-F73345A1BD25}"/>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0DD465B3-B9FE-F297-FA7F-F5170D4A6D68}"/>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BCCDBF5-A9C8-C6F0-DE4D-D06E0B615A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568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E32F1-E6EA-2D8C-3B0F-98D372298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9BE14-769E-0A48-03F5-553372BA7D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40BFF-770B-852D-4911-579F344FFD54}"/>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48158D4A-9A96-4731-F6E9-4CE31327E3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5251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2D5A3-E208-0971-8E8F-A03B61A8046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ED5E17-A660-7D74-AF8A-BCC7287A05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6A66FC-252A-9EB6-B377-C45F9B0F3D0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9C140C3-137C-65AF-8155-94F0DBA3C9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7599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0B099-D138-B842-EAE1-0328B7EC9A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3C7AA8-1ED1-42CF-7145-4E5672A9CDD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C9329C-3DCA-F3ED-E2B4-1F3440C1444B}"/>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3C388F28-62E1-525E-E5D5-E96FCEFCBF4D}"/>
              </a:ext>
            </a:extLst>
          </p:cNvPr>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706370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6494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018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EAC3-482B-D38A-D583-9AC7296D6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B187D-0C19-D636-5332-08BEC5A33DCE}"/>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D8EAF735-D060-F190-EA62-420DDAE47184}"/>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8DD90DA-88B5-114C-ED1C-E201361F60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7981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C1ECE-E1A1-7D7B-2F1B-88FEED0D2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BF164-22BA-ACA5-15E6-CE690657894C}"/>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FEF6D372-2B75-2FEB-BBE6-17E4BEAE4D80}"/>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F809DF96-B483-42FC-0188-23B94E32E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7499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22026-E211-C102-DA21-8323C29D0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E3794-9C12-11EC-B645-4D29B110CAFA}"/>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432C7B00-E98D-FD6B-076F-57BCA569A50E}"/>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ADCA456-EC05-5466-8544-2557F14B97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9092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650842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The NBSAP Accelerator Partnership's </a:t>
            </a:r>
            <a:r>
              <a:rPr lang="en-US" err="1"/>
              <a:t>MatchMaking</a:t>
            </a:r>
            <a:r>
              <a:rPr lang="en-US"/>
              <a:t> Mechanism is designed to quickly connect country members with the technical and financial support needed to accelerate NBSAP implementation. It does so by connecting country-identified requests for technical and financial support with institutional, non-state actor, and country member services, efficiently matching needs with solutions. The </a:t>
            </a:r>
            <a:r>
              <a:rPr lang="en-US" err="1"/>
              <a:t>MatchMaking</a:t>
            </a:r>
            <a:r>
              <a:rPr lang="en-US"/>
              <a:t> Mechanism is an exclusive service to NBSAP Accelerator Partnership members.</a:t>
            </a:r>
            <a:endParaRPr lang="de-DE"/>
          </a:p>
          <a:p>
            <a:endParaRPr lang="de-DE"/>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s-CO" sz="1200" b="0" i="0" u="none" strike="noStrike" cap="none" smtClean="0">
                <a:solidFill>
                  <a:schemeClr val="dk1"/>
                </a:solidFill>
                <a:latin typeface="Calibri"/>
                <a:ea typeface="Calibri"/>
                <a:cs typeface="Calibri"/>
                <a:sym typeface="Calibri"/>
              </a:rPr>
              <a:t>14</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730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6C4E3-7146-E0C0-0A76-EC0264164C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284C52-5401-A05D-444D-E872467BAEE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B9DB021-5C95-749A-69B5-8602565355E8}"/>
              </a:ext>
            </a:extLst>
          </p:cNvPr>
          <p:cNvSpPr>
            <a:spLocks noGrp="1"/>
          </p:cNvSpPr>
          <p:nvPr>
            <p:ph type="body" idx="1"/>
          </p:nvPr>
        </p:nvSpPr>
        <p:spPr/>
        <p:txBody>
          <a:bodyPr/>
          <a:lstStyle/>
          <a:p>
            <a:r>
              <a:rPr lang="en-US" sz="1200" b="0" i="0" u="none" strike="noStrike" cap="none">
                <a:solidFill>
                  <a:schemeClr val="dk1"/>
                </a:solidFill>
                <a:effectLst/>
                <a:latin typeface="Calibri"/>
                <a:ea typeface="Calibri"/>
                <a:cs typeface="Calibri"/>
                <a:sym typeface="Calibri"/>
              </a:rPr>
              <a:t>The process is demand-driven and country-led.</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The country submits a request for support by email.</a:t>
            </a:r>
            <a:br>
              <a:rPr lang="en-US" sz="1200" b="0" i="0" u="none" strike="noStrike" cap="none">
                <a:solidFill>
                  <a:schemeClr val="dk1"/>
                </a:solidFill>
                <a:effectLst/>
                <a:latin typeface="Calibri"/>
                <a:ea typeface="Calibri"/>
                <a:cs typeface="Calibri"/>
                <a:sym typeface="Calibri"/>
              </a:rPr>
            </a:br>
            <a:endParaRPr lang="en-US"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We receive the request, centralize it within our system, and share it with the membership of the NBSAP Accelerator Partnership.</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Interested partners express their intent to engage.</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The country decides whether to move forward with the engagement.</a:t>
            </a:r>
            <a:endParaRPr lang="de-DE" sz="1200" b="0" i="0" u="none" strike="noStrike" cap="none">
              <a:solidFill>
                <a:schemeClr val="dk1"/>
              </a:solidFill>
              <a:effectLst/>
              <a:latin typeface="Calibri"/>
              <a:ea typeface="Calibri"/>
              <a:cs typeface="Calibri"/>
              <a:sym typeface="Calibri"/>
            </a:endParaRPr>
          </a:p>
          <a:p>
            <a:r>
              <a:rPr lang="en-US" sz="1200" b="0" i="0" u="none" strike="noStrike" cap="none">
                <a:solidFill>
                  <a:schemeClr val="dk1"/>
                </a:solidFill>
                <a:effectLst/>
                <a:latin typeface="Calibri"/>
                <a:ea typeface="Calibri"/>
                <a:cs typeface="Calibri"/>
                <a:sym typeface="Calibri"/>
              </a:rPr>
              <a:t>In summary, the </a:t>
            </a:r>
            <a:r>
              <a:rPr lang="en-US" sz="1200" b="0" i="0" u="none" strike="noStrike" cap="none" err="1">
                <a:solidFill>
                  <a:schemeClr val="dk1"/>
                </a:solidFill>
                <a:effectLst/>
                <a:latin typeface="Calibri"/>
                <a:ea typeface="Calibri"/>
                <a:cs typeface="Calibri"/>
                <a:sym typeface="Calibri"/>
              </a:rPr>
              <a:t>MatchMaking</a:t>
            </a:r>
            <a:r>
              <a:rPr lang="en-US" sz="1200" b="0" i="0" u="none" strike="noStrike" cap="none">
                <a:solidFill>
                  <a:schemeClr val="dk1"/>
                </a:solidFill>
                <a:effectLst/>
                <a:latin typeface="Calibri"/>
                <a:ea typeface="Calibri"/>
                <a:cs typeface="Calibri"/>
                <a:sym typeface="Calibri"/>
              </a:rPr>
              <a:t> Mechanism:</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Acts as a neutral broker</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Serves as a partnership platform</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Provides a structured coordination process</a:t>
            </a:r>
            <a:endParaRPr lang="de-DE" sz="1200" b="0" i="0" u="none" strike="noStrike" cap="none">
              <a:solidFill>
                <a:schemeClr val="dk1"/>
              </a:solidFill>
              <a:effectLst/>
              <a:latin typeface="Calibri"/>
              <a:ea typeface="Calibri"/>
              <a:cs typeface="Calibri"/>
              <a:sym typeface="Calibri"/>
            </a:endParaRPr>
          </a:p>
          <a:p>
            <a:pPr lvl="0"/>
            <a:r>
              <a:rPr lang="en-US" sz="1200" b="0" i="0" u="none" strike="noStrike" cap="none">
                <a:solidFill>
                  <a:schemeClr val="dk1"/>
                </a:solidFill>
                <a:effectLst/>
                <a:latin typeface="Calibri"/>
                <a:ea typeface="Calibri"/>
                <a:cs typeface="Calibri"/>
                <a:sym typeface="Calibri"/>
              </a:rPr>
              <a:t>Is supported by digital infrastructure</a:t>
            </a:r>
            <a:endParaRPr lang="de-DE" sz="1200" b="0" i="0" u="none" strike="noStrike" cap="none">
              <a:solidFill>
                <a:schemeClr val="dk1"/>
              </a:solidFill>
              <a:effectLst/>
              <a:latin typeface="Calibri"/>
              <a:ea typeface="Calibri"/>
              <a:cs typeface="Calibri"/>
              <a:sym typeface="Calibri"/>
            </a:endParaRPr>
          </a:p>
          <a:p>
            <a:endParaRPr lang="de-DE"/>
          </a:p>
        </p:txBody>
      </p:sp>
      <p:sp>
        <p:nvSpPr>
          <p:cNvPr id="4" name="Foliennummernplatzhalter 3">
            <a:extLst>
              <a:ext uri="{FF2B5EF4-FFF2-40B4-BE49-F238E27FC236}">
                <a16:creationId xmlns:a16="http://schemas.microsoft.com/office/drawing/2014/main" id="{BB156275-A3D3-62C2-4B03-8962C0C2A1E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s-CO" sz="1200" b="0" i="0" u="none" strike="noStrike" cap="none" smtClean="0">
                <a:solidFill>
                  <a:schemeClr val="dk1"/>
                </a:solidFill>
                <a:latin typeface="Calibri"/>
                <a:ea typeface="Calibri"/>
                <a:cs typeface="Calibri"/>
                <a:sym typeface="Calibri"/>
              </a:rPr>
              <a:t>15</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7550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1E15-EB6F-1464-427D-1526E8B96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CAFB4-2544-210F-8DF1-9E3B13DD0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B32AF-98EA-8E60-9351-7A7DB29C0BCC}"/>
              </a:ext>
            </a:extLst>
          </p:cNvPr>
          <p:cNvSpPr>
            <a:spLocks noGrp="1"/>
          </p:cNvSpPr>
          <p:nvPr>
            <p:ph type="body" idx="1"/>
          </p:nvPr>
        </p:nvSpPr>
        <p:spPr/>
        <p:txBody>
          <a:bodyPr/>
          <a:lstStyle/>
          <a:p>
            <a:endParaRPr lang="en-US" sz="1800">
              <a:solidFill>
                <a:srgbClr val="000000"/>
              </a:solidFill>
              <a:latin typeface="Arial"/>
              <a:cs typeface="Arial"/>
            </a:endParaRPr>
          </a:p>
        </p:txBody>
      </p:sp>
      <p:sp>
        <p:nvSpPr>
          <p:cNvPr id="4" name="Slide Number Placeholder 3">
            <a:extLst>
              <a:ext uri="{FF2B5EF4-FFF2-40B4-BE49-F238E27FC236}">
                <a16:creationId xmlns:a16="http://schemas.microsoft.com/office/drawing/2014/main" id="{E89AE3B0-B355-9911-96F2-608198226579}"/>
              </a:ext>
            </a:extLst>
          </p:cNvPr>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4155302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 name="Google Shape;31;p2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 name="Google Shape;32;p2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spTree>
      <p:nvGrpSpPr>
        <p:cNvPr id="1" name="Shape 48"/>
        <p:cNvGrpSpPr/>
        <p:nvPr/>
      </p:nvGrpSpPr>
      <p:grpSpPr>
        <a:xfrm>
          <a:off x="0" y="0"/>
          <a:ext cx="0" cy="0"/>
          <a:chOff x="0" y="0"/>
          <a:chExt cx="0" cy="0"/>
        </a:xfrm>
      </p:grpSpPr>
      <p:sp>
        <p:nvSpPr>
          <p:cNvPr id="49" name="Google Shape;49;p34"/>
          <p:cNvSpPr/>
          <p:nvPr/>
        </p:nvSpPr>
        <p:spPr>
          <a:xfrm>
            <a:off x="18"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0" name="Google Shape;50;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31" lvl="0" indent="-228623" algn="l">
              <a:lnSpc>
                <a:spcPct val="90000"/>
              </a:lnSpc>
              <a:spcBef>
                <a:spcPts val="1200"/>
              </a:spcBef>
              <a:spcAft>
                <a:spcPts val="0"/>
              </a:spcAft>
              <a:buSzPts val="1800"/>
              <a:buChar char=" "/>
              <a:defRPr/>
            </a:lvl1pPr>
            <a:lvl2pPr marL="609660" lvl="1" indent="-228623" algn="l">
              <a:lnSpc>
                <a:spcPct val="90000"/>
              </a:lnSpc>
              <a:spcBef>
                <a:spcPts val="200"/>
              </a:spcBef>
              <a:spcAft>
                <a:spcPts val="0"/>
              </a:spcAft>
              <a:buSzPts val="1800"/>
              <a:buChar char="◦"/>
              <a:defRPr/>
            </a:lvl2pPr>
            <a:lvl3pPr marL="914492" lvl="2" indent="-228623" algn="l">
              <a:lnSpc>
                <a:spcPct val="90000"/>
              </a:lnSpc>
              <a:spcBef>
                <a:spcPts val="400"/>
              </a:spcBef>
              <a:spcAft>
                <a:spcPts val="0"/>
              </a:spcAft>
              <a:buSzPts val="1800"/>
              <a:buChar char="◦"/>
              <a:defRPr/>
            </a:lvl3pPr>
            <a:lvl4pPr marL="1219322" lvl="3" indent="-228623" algn="l">
              <a:lnSpc>
                <a:spcPct val="90000"/>
              </a:lnSpc>
              <a:spcBef>
                <a:spcPts val="400"/>
              </a:spcBef>
              <a:spcAft>
                <a:spcPts val="0"/>
              </a:spcAft>
              <a:buSzPts val="1800"/>
              <a:buChar char="◦"/>
              <a:defRPr/>
            </a:lvl4pPr>
            <a:lvl5pPr marL="1524152" lvl="4" indent="-228623" algn="l">
              <a:lnSpc>
                <a:spcPct val="90000"/>
              </a:lnSpc>
              <a:spcBef>
                <a:spcPts val="400"/>
              </a:spcBef>
              <a:spcAft>
                <a:spcPts val="0"/>
              </a:spcAft>
              <a:buSzPts val="1800"/>
              <a:buChar char="◦"/>
              <a:defRPr/>
            </a:lvl5pPr>
            <a:lvl6pPr marL="1828983" lvl="5" indent="-228623" algn="l">
              <a:lnSpc>
                <a:spcPct val="90000"/>
              </a:lnSpc>
              <a:spcBef>
                <a:spcPts val="400"/>
              </a:spcBef>
              <a:spcAft>
                <a:spcPts val="0"/>
              </a:spcAft>
              <a:buSzPts val="1800"/>
              <a:buChar char="◦"/>
              <a:defRPr/>
            </a:lvl6pPr>
            <a:lvl7pPr marL="2133814" lvl="6" indent="-228623" algn="l">
              <a:lnSpc>
                <a:spcPct val="90000"/>
              </a:lnSpc>
              <a:spcBef>
                <a:spcPts val="400"/>
              </a:spcBef>
              <a:spcAft>
                <a:spcPts val="0"/>
              </a:spcAft>
              <a:buSzPts val="1800"/>
              <a:buChar char="◦"/>
              <a:defRPr/>
            </a:lvl7pPr>
            <a:lvl8pPr marL="2438644" lvl="7" indent="-228623" algn="l">
              <a:lnSpc>
                <a:spcPct val="90000"/>
              </a:lnSpc>
              <a:spcBef>
                <a:spcPts val="400"/>
              </a:spcBef>
              <a:spcAft>
                <a:spcPts val="0"/>
              </a:spcAft>
              <a:buSzPts val="1800"/>
              <a:buChar char="◦"/>
              <a:defRPr/>
            </a:lvl8pPr>
            <a:lvl9pPr marL="2743475" lvl="8" indent="-228623" algn="l">
              <a:lnSpc>
                <a:spcPct val="90000"/>
              </a:lnSpc>
              <a:spcBef>
                <a:spcPts val="400"/>
              </a:spcBef>
              <a:spcAft>
                <a:spcPts val="400"/>
              </a:spcAft>
              <a:buSzPts val="1800"/>
              <a:buChar char="◦"/>
              <a:defRPr/>
            </a:lvl9pPr>
          </a:lstStyle>
          <a:p>
            <a:endParaRPr/>
          </a:p>
        </p:txBody>
      </p:sp>
      <p:sp>
        <p:nvSpPr>
          <p:cNvPr id="53" name="Google Shape;53;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31" lvl="0" indent="-152416" algn="l">
              <a:lnSpc>
                <a:spcPct val="90000"/>
              </a:lnSpc>
              <a:spcBef>
                <a:spcPts val="1200"/>
              </a:spcBef>
              <a:spcAft>
                <a:spcPts val="0"/>
              </a:spcAft>
              <a:buSzPts val="2250"/>
              <a:buNone/>
              <a:defRPr sz="1500">
                <a:solidFill>
                  <a:srgbClr val="FFFFFF"/>
                </a:solidFill>
              </a:defRPr>
            </a:lvl1pPr>
            <a:lvl2pPr marL="609660" lvl="1" indent="-152416" algn="l">
              <a:lnSpc>
                <a:spcPct val="90000"/>
              </a:lnSpc>
              <a:spcBef>
                <a:spcPts val="200"/>
              </a:spcBef>
              <a:spcAft>
                <a:spcPts val="0"/>
              </a:spcAft>
              <a:buSzPts val="1800"/>
              <a:buNone/>
              <a:defRPr sz="1200"/>
            </a:lvl2pPr>
            <a:lvl3pPr marL="914492" lvl="2" indent="-152416" algn="l">
              <a:lnSpc>
                <a:spcPct val="90000"/>
              </a:lnSpc>
              <a:spcBef>
                <a:spcPts val="400"/>
              </a:spcBef>
              <a:spcAft>
                <a:spcPts val="0"/>
              </a:spcAft>
              <a:buSzPts val="1500"/>
              <a:buNone/>
              <a:defRPr sz="1000"/>
            </a:lvl3pPr>
            <a:lvl4pPr marL="1219322" lvl="3" indent="-152416" algn="l">
              <a:lnSpc>
                <a:spcPct val="90000"/>
              </a:lnSpc>
              <a:spcBef>
                <a:spcPts val="400"/>
              </a:spcBef>
              <a:spcAft>
                <a:spcPts val="0"/>
              </a:spcAft>
              <a:buSzPts val="1350"/>
              <a:buNone/>
              <a:defRPr sz="900"/>
            </a:lvl4pPr>
            <a:lvl5pPr marL="1524152" lvl="4" indent="-152416" algn="l">
              <a:lnSpc>
                <a:spcPct val="90000"/>
              </a:lnSpc>
              <a:spcBef>
                <a:spcPts val="400"/>
              </a:spcBef>
              <a:spcAft>
                <a:spcPts val="0"/>
              </a:spcAft>
              <a:buSzPts val="1350"/>
              <a:buNone/>
              <a:defRPr sz="900"/>
            </a:lvl5pPr>
            <a:lvl6pPr marL="1828983" lvl="5" indent="-152416" algn="l">
              <a:lnSpc>
                <a:spcPct val="90000"/>
              </a:lnSpc>
              <a:spcBef>
                <a:spcPts val="400"/>
              </a:spcBef>
              <a:spcAft>
                <a:spcPts val="0"/>
              </a:spcAft>
              <a:buSzPts val="1350"/>
              <a:buNone/>
              <a:defRPr sz="900"/>
            </a:lvl6pPr>
            <a:lvl7pPr marL="2133814" lvl="6" indent="-152416" algn="l">
              <a:lnSpc>
                <a:spcPct val="90000"/>
              </a:lnSpc>
              <a:spcBef>
                <a:spcPts val="400"/>
              </a:spcBef>
              <a:spcAft>
                <a:spcPts val="0"/>
              </a:spcAft>
              <a:buSzPts val="1350"/>
              <a:buNone/>
              <a:defRPr sz="900"/>
            </a:lvl7pPr>
            <a:lvl8pPr marL="2438644" lvl="7" indent="-152416" algn="l">
              <a:lnSpc>
                <a:spcPct val="90000"/>
              </a:lnSpc>
              <a:spcBef>
                <a:spcPts val="400"/>
              </a:spcBef>
              <a:spcAft>
                <a:spcPts val="0"/>
              </a:spcAft>
              <a:buSzPts val="1350"/>
              <a:buNone/>
              <a:defRPr sz="900"/>
            </a:lvl8pPr>
            <a:lvl9pPr marL="2743475" lvl="8" indent="-152416" algn="l">
              <a:lnSpc>
                <a:spcPct val="90000"/>
              </a:lnSpc>
              <a:spcBef>
                <a:spcPts val="400"/>
              </a:spcBef>
              <a:spcAft>
                <a:spcPts val="400"/>
              </a:spcAft>
              <a:buSzPts val="1350"/>
              <a:buNone/>
              <a:defRPr sz="900"/>
            </a:lvl9pPr>
          </a:lstStyle>
          <a:p>
            <a:endParaRPr/>
          </a:p>
        </p:txBody>
      </p:sp>
      <p:sp>
        <p:nvSpPr>
          <p:cNvPr id="54" name="Google Shape;54;p34"/>
          <p:cNvSpPr txBox="1">
            <a:spLocks noGrp="1"/>
          </p:cNvSpPr>
          <p:nvPr>
            <p:ph type="dt" idx="10"/>
          </p:nvPr>
        </p:nvSpPr>
        <p:spPr>
          <a:xfrm>
            <a:off x="465512" y="6459787"/>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4800600" y="6459787"/>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9155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192"/>
        <p:cNvGrpSpPr/>
        <p:nvPr/>
      </p:nvGrpSpPr>
      <p:grpSpPr>
        <a:xfrm>
          <a:off x="0" y="0"/>
          <a:ext cx="0" cy="0"/>
          <a:chOff x="0" y="0"/>
          <a:chExt cx="0" cy="0"/>
        </a:xfrm>
      </p:grpSpPr>
      <p:sp>
        <p:nvSpPr>
          <p:cNvPr id="193" name="Google Shape;193;p33"/>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3"/>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3"/>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33"/>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197" name="Google Shape;197;p33"/>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33"/>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33"/>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cxnSp>
        <p:nvCxnSpPr>
          <p:cNvPr id="200" name="Google Shape;200;p33"/>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1"/>
        <p:cNvGrpSpPr/>
        <p:nvPr/>
      </p:nvGrpSpPr>
      <p:grpSpPr>
        <a:xfrm>
          <a:off x="0" y="0"/>
          <a:ext cx="0" cy="0"/>
          <a:chOff x="0" y="0"/>
          <a:chExt cx="0" cy="0"/>
        </a:xfrm>
      </p:grpSpPr>
      <p:sp>
        <p:nvSpPr>
          <p:cNvPr id="202" name="Google Shape;202;p34"/>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34"/>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204" name="Google Shape;204;p34"/>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5" name="Google Shape;205;p34"/>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206" name="Google Shape;206;p34"/>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7" name="Google Shape;207;p34"/>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34"/>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15"/>
        <p:cNvGrpSpPr/>
        <p:nvPr/>
      </p:nvGrpSpPr>
      <p:grpSpPr>
        <a:xfrm>
          <a:off x="0" y="0"/>
          <a:ext cx="0" cy="0"/>
          <a:chOff x="0" y="0"/>
          <a:chExt cx="0" cy="0"/>
        </a:xfrm>
      </p:grpSpPr>
      <p:sp>
        <p:nvSpPr>
          <p:cNvPr id="216" name="Google Shape;216;p36"/>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6"/>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3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3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221"/>
        <p:cNvGrpSpPr/>
        <p:nvPr/>
      </p:nvGrpSpPr>
      <p:grpSpPr>
        <a:xfrm>
          <a:off x="0" y="0"/>
          <a:ext cx="0" cy="0"/>
          <a:chOff x="0" y="0"/>
          <a:chExt cx="0" cy="0"/>
        </a:xfrm>
      </p:grpSpPr>
      <p:sp>
        <p:nvSpPr>
          <p:cNvPr id="222" name="Google Shape;222;p37"/>
          <p:cNvSpPr/>
          <p:nvPr/>
        </p:nvSpPr>
        <p:spPr>
          <a:xfrm>
            <a:off x="17"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7"/>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37"/>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26" name="Google Shape;226;p3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227" name="Google Shape;227;p37"/>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37"/>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3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spTree>
      <p:nvGrpSpPr>
        <p:cNvPr id="1" name="Shape 230"/>
        <p:cNvGrpSpPr/>
        <p:nvPr/>
      </p:nvGrpSpPr>
      <p:grpSpPr>
        <a:xfrm>
          <a:off x="0" y="0"/>
          <a:ext cx="0" cy="0"/>
          <a:chOff x="0" y="0"/>
          <a:chExt cx="0" cy="0"/>
        </a:xfrm>
      </p:grpSpPr>
      <p:sp>
        <p:nvSpPr>
          <p:cNvPr id="231" name="Google Shape;231;p38"/>
          <p:cNvSpPr/>
          <p:nvPr/>
        </p:nvSpPr>
        <p:spPr>
          <a:xfrm>
            <a:off x="1"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8"/>
          <p:cNvSpPr/>
          <p:nvPr/>
        </p:nvSpPr>
        <p:spPr>
          <a:xfrm>
            <a:off x="16"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8"/>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 name="Google Shape;234;p38"/>
          <p:cNvSpPr>
            <a:spLocks noGrp="1"/>
          </p:cNvSpPr>
          <p:nvPr>
            <p:ph type="pic" idx="2"/>
          </p:nvPr>
        </p:nvSpPr>
        <p:spPr>
          <a:xfrm>
            <a:off x="15" y="0"/>
            <a:ext cx="12191985" cy="4915076"/>
          </a:xfrm>
          <a:prstGeom prst="rect">
            <a:avLst/>
          </a:prstGeom>
          <a:solidFill>
            <a:srgbClr val="B1C5D7"/>
          </a:solidFill>
          <a:ln>
            <a:noFill/>
          </a:ln>
        </p:spPr>
      </p:sp>
      <p:sp>
        <p:nvSpPr>
          <p:cNvPr id="235" name="Google Shape;235;p38"/>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236" name="Google Shape;236;p3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3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3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9"/>
        <p:cNvGrpSpPr/>
        <p:nvPr/>
      </p:nvGrpSpPr>
      <p:grpSpPr>
        <a:xfrm>
          <a:off x="0" y="0"/>
          <a:ext cx="0" cy="0"/>
          <a:chOff x="0" y="0"/>
          <a:chExt cx="0" cy="0"/>
        </a:xfrm>
      </p:grpSpPr>
      <p:sp>
        <p:nvSpPr>
          <p:cNvPr id="240" name="Google Shape;240;p39"/>
          <p:cNvSpPr txBox="1">
            <a:spLocks noGrp="1"/>
          </p:cNvSpPr>
          <p:nvPr>
            <p:ph type="title"/>
          </p:nvPr>
        </p:nvSpPr>
        <p:spPr>
          <a:xfrm>
            <a:off x="1097280" y="286604"/>
            <a:ext cx="10058400" cy="702301"/>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39"/>
          <p:cNvSpPr txBox="1">
            <a:spLocks noGrp="1"/>
          </p:cNvSpPr>
          <p:nvPr>
            <p:ph type="body" idx="1"/>
          </p:nvPr>
        </p:nvSpPr>
        <p:spPr>
          <a:xfrm rot="5400000">
            <a:off x="3765302" y="-1482177"/>
            <a:ext cx="4661396"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42" name="Google Shape;242;p3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3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3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cxnSp>
        <p:nvCxnSpPr>
          <p:cNvPr id="2" name="Straight Connector 7">
            <a:extLst>
              <a:ext uri="{FF2B5EF4-FFF2-40B4-BE49-F238E27FC236}">
                <a16:creationId xmlns:a16="http://schemas.microsoft.com/office/drawing/2014/main" id="{750ECBB6-1A4E-B598-06B3-B655EE47160D}"/>
              </a:ext>
            </a:extLst>
          </p:cNvPr>
          <p:cNvCxnSpPr/>
          <p:nvPr userDrawn="1"/>
        </p:nvCxnSpPr>
        <p:spPr>
          <a:xfrm>
            <a:off x="1156508" y="1019735"/>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245"/>
        <p:cNvGrpSpPr/>
        <p:nvPr/>
      </p:nvGrpSpPr>
      <p:grpSpPr>
        <a:xfrm>
          <a:off x="0" y="0"/>
          <a:ext cx="0" cy="0"/>
          <a:chOff x="0" y="0"/>
          <a:chExt cx="0" cy="0"/>
        </a:xfrm>
      </p:grpSpPr>
      <p:sp>
        <p:nvSpPr>
          <p:cNvPr id="246" name="Google Shape;246;p40"/>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0"/>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0"/>
          <p:cNvSpPr txBox="1">
            <a:spLocks noGrp="1"/>
          </p:cNvSpPr>
          <p:nvPr>
            <p:ph type="title"/>
          </p:nvPr>
        </p:nvSpPr>
        <p:spPr>
          <a:xfrm rot="5400000">
            <a:off x="7159401"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9" name="Google Shape;249;p40"/>
          <p:cNvSpPr txBox="1">
            <a:spLocks noGrp="1"/>
          </p:cNvSpPr>
          <p:nvPr>
            <p:ph type="body" idx="1"/>
          </p:nvPr>
        </p:nvSpPr>
        <p:spPr>
          <a:xfrm rot="5400000">
            <a:off x="1825401" y="-574899"/>
            <a:ext cx="5759898"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50" name="Google Shape;250;p4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40"/>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4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
        <p:cNvGrpSpPr/>
        <p:nvPr/>
      </p:nvGrpSpPr>
      <p:grpSpPr>
        <a:xfrm>
          <a:off x="0" y="0"/>
          <a:ext cx="0" cy="0"/>
          <a:chOff x="0" y="0"/>
          <a:chExt cx="0" cy="0"/>
        </a:xfrm>
      </p:grpSpPr>
    </p:spTree>
    <p:extLst>
      <p:ext uri="{BB962C8B-B14F-4D97-AF65-F5344CB8AC3E}">
        <p14:creationId xmlns:p14="http://schemas.microsoft.com/office/powerpoint/2010/main" val="209001381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25"/>
        <p:cNvGrpSpPr/>
        <p:nvPr/>
      </p:nvGrpSpPr>
      <p:grpSpPr>
        <a:xfrm>
          <a:off x="0" y="0"/>
          <a:ext cx="0" cy="0"/>
          <a:chOff x="0" y="0"/>
          <a:chExt cx="0" cy="0"/>
        </a:xfrm>
      </p:grpSpPr>
      <p:sp>
        <p:nvSpPr>
          <p:cNvPr id="26" name="Google Shape;26;p20"/>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cxnSp>
        <p:nvCxnSpPr>
          <p:cNvPr id="6" name="Conector recto 5">
            <a:extLst>
              <a:ext uri="{FF2B5EF4-FFF2-40B4-BE49-F238E27FC236}">
                <a16:creationId xmlns:a16="http://schemas.microsoft.com/office/drawing/2014/main" id="{6538C3FA-1F26-675B-A734-213180540AB0}"/>
              </a:ext>
            </a:extLst>
          </p:cNvPr>
          <p:cNvCxnSpPr>
            <a:cxnSpLocks/>
          </p:cNvCxnSpPr>
          <p:nvPr userDrawn="1"/>
        </p:nvCxnSpPr>
        <p:spPr>
          <a:xfrm>
            <a:off x="448574"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87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8"/>
        <p:cNvGrpSpPr/>
        <p:nvPr/>
      </p:nvGrpSpPr>
      <p:grpSpPr>
        <a:xfrm>
          <a:off x="0" y="0"/>
          <a:ext cx="0" cy="0"/>
          <a:chOff x="0" y="0"/>
          <a:chExt cx="0" cy="0"/>
        </a:xfrm>
      </p:grpSpPr>
      <p:sp>
        <p:nvSpPr>
          <p:cNvPr id="39" name="Google Shape;39;p27"/>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0" name="Google Shape;40;p27"/>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1" name="Google Shape;41;p27"/>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7"/>
          <p:cNvSpPr txBox="1">
            <a:spLocks noGrp="1"/>
          </p:cNvSpPr>
          <p:nvPr>
            <p:ph type="subTitle" idx="1"/>
          </p:nvPr>
        </p:nvSpPr>
        <p:spPr>
          <a:xfrm>
            <a:off x="1100051" y="4455621"/>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3600"/>
              <a:buNone/>
              <a:defRPr sz="2400"/>
            </a:lvl2pPr>
            <a:lvl3pPr lvl="2" algn="ctr">
              <a:lnSpc>
                <a:spcPct val="90000"/>
              </a:lnSpc>
              <a:spcBef>
                <a:spcPts val="400"/>
              </a:spcBef>
              <a:spcAft>
                <a:spcPts val="0"/>
              </a:spcAft>
              <a:buSzPts val="3600"/>
              <a:buNone/>
              <a:defRPr sz="2400"/>
            </a:lvl3pPr>
            <a:lvl4pPr lvl="3" algn="ctr">
              <a:lnSpc>
                <a:spcPct val="90000"/>
              </a:lnSpc>
              <a:spcBef>
                <a:spcPts val="400"/>
              </a:spcBef>
              <a:spcAft>
                <a:spcPts val="0"/>
              </a:spcAft>
              <a:buSzPts val="3000"/>
              <a:buNone/>
              <a:defRPr sz="2000"/>
            </a:lvl4pPr>
            <a:lvl5pPr lvl="4" algn="ctr">
              <a:lnSpc>
                <a:spcPct val="90000"/>
              </a:lnSpc>
              <a:spcBef>
                <a:spcPts val="400"/>
              </a:spcBef>
              <a:spcAft>
                <a:spcPts val="0"/>
              </a:spcAft>
              <a:buSzPts val="3000"/>
              <a:buNone/>
              <a:defRPr sz="2000"/>
            </a:lvl5pPr>
            <a:lvl6pPr lvl="5" algn="ctr">
              <a:lnSpc>
                <a:spcPct val="90000"/>
              </a:lnSpc>
              <a:spcBef>
                <a:spcPts val="400"/>
              </a:spcBef>
              <a:spcAft>
                <a:spcPts val="0"/>
              </a:spcAft>
              <a:buSzPts val="3000"/>
              <a:buNone/>
              <a:defRPr sz="2000"/>
            </a:lvl6pPr>
            <a:lvl7pPr lvl="6" algn="ctr">
              <a:lnSpc>
                <a:spcPct val="90000"/>
              </a:lnSpc>
              <a:spcBef>
                <a:spcPts val="400"/>
              </a:spcBef>
              <a:spcAft>
                <a:spcPts val="0"/>
              </a:spcAft>
              <a:buSzPts val="3000"/>
              <a:buNone/>
              <a:defRPr sz="2000"/>
            </a:lvl7pPr>
            <a:lvl8pPr lvl="7" algn="ctr">
              <a:lnSpc>
                <a:spcPct val="90000"/>
              </a:lnSpc>
              <a:spcBef>
                <a:spcPts val="400"/>
              </a:spcBef>
              <a:spcAft>
                <a:spcPts val="0"/>
              </a:spcAft>
              <a:buSzPts val="3000"/>
              <a:buNone/>
              <a:defRPr sz="2000"/>
            </a:lvl8pPr>
            <a:lvl9pPr lvl="8" algn="ctr">
              <a:lnSpc>
                <a:spcPct val="90000"/>
              </a:lnSpc>
              <a:spcBef>
                <a:spcPts val="400"/>
              </a:spcBef>
              <a:spcAft>
                <a:spcPts val="400"/>
              </a:spcAft>
              <a:buSzPts val="3000"/>
              <a:buNone/>
              <a:defRPr sz="2000"/>
            </a:lvl9pPr>
          </a:lstStyle>
          <a:p>
            <a:endParaRPr/>
          </a:p>
        </p:txBody>
      </p:sp>
      <p:sp>
        <p:nvSpPr>
          <p:cNvPr id="43" name="Google Shape;43;p27"/>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4" name="Google Shape;44;p27"/>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5" name="Google Shape;45;p2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46" name="Google Shape;46;p27"/>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18"/>
        <p:cNvGrpSpPr/>
        <p:nvPr/>
      </p:nvGrpSpPr>
      <p:grpSpPr>
        <a:xfrm>
          <a:off x="0" y="0"/>
          <a:ext cx="0" cy="0"/>
          <a:chOff x="0" y="0"/>
          <a:chExt cx="0" cy="0"/>
        </a:xfrm>
      </p:grpSpPr>
      <p:sp>
        <p:nvSpPr>
          <p:cNvPr id="19" name="Google Shape;19;p26"/>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20" name="Google Shape;20;p26"/>
          <p:cNvSpPr/>
          <p:nvPr/>
        </p:nvSpPr>
        <p:spPr>
          <a:xfrm>
            <a:off x="16"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21" name="Google Shape;21;p26"/>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a:spLocks noGrp="1"/>
          </p:cNvSpPr>
          <p:nvPr>
            <p:ph type="pic" idx="2"/>
          </p:nvPr>
        </p:nvSpPr>
        <p:spPr>
          <a:xfrm>
            <a:off x="15" y="0"/>
            <a:ext cx="12191985" cy="4915076"/>
          </a:xfrm>
          <a:prstGeom prst="rect">
            <a:avLst/>
          </a:prstGeom>
          <a:solidFill>
            <a:srgbClr val="B1C5D7"/>
          </a:solidFill>
          <a:ln>
            <a:noFill/>
          </a:ln>
        </p:spPr>
        <p:txBody>
          <a:bodyPr/>
          <a:lstStyle/>
          <a:p>
            <a:endParaRPr lang="de-DE"/>
          </a:p>
        </p:txBody>
      </p:sp>
      <p:sp>
        <p:nvSpPr>
          <p:cNvPr id="23" name="Google Shape;23;p26"/>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lvl="0" indent="-152408" algn="l">
              <a:lnSpc>
                <a:spcPct val="90000"/>
              </a:lnSpc>
              <a:spcBef>
                <a:spcPts val="0"/>
              </a:spcBef>
              <a:spcAft>
                <a:spcPts val="0"/>
              </a:spcAft>
              <a:buSzPts val="2250"/>
              <a:buNone/>
              <a:defRPr sz="1500">
                <a:solidFill>
                  <a:srgbClr val="FFFFFF"/>
                </a:solidFill>
              </a:defRPr>
            </a:lvl1pPr>
            <a:lvl2pPr marL="609630" lvl="1" indent="-152408" algn="l">
              <a:lnSpc>
                <a:spcPct val="90000"/>
              </a:lnSpc>
              <a:spcBef>
                <a:spcPts val="6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24" name="Google Shape;24;p2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7997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1097280" y="286604"/>
            <a:ext cx="10058400" cy="903841"/>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SzPts val="7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1097280" y="1380226"/>
            <a:ext cx="10058400" cy="4488868"/>
          </a:xfrm>
          <a:prstGeom prst="rect">
            <a:avLst/>
          </a:prstGeom>
          <a:noFill/>
          <a:ln>
            <a:noFill/>
          </a:ln>
        </p:spPr>
        <p:txBody>
          <a:bodyPr spcFirstLastPara="1" wrap="square" lIns="0" tIns="45700" rIns="0" bIns="45700" anchor="t" anchorCtr="0">
            <a:normAutofit/>
          </a:bodyPr>
          <a:lstStyle>
            <a:lvl1pPr marL="304815" lvl="0" indent="-279414" algn="l">
              <a:lnSpc>
                <a:spcPct val="90000"/>
              </a:lnSpc>
              <a:spcBef>
                <a:spcPts val="1200"/>
              </a:spcBef>
              <a:spcAft>
                <a:spcPts val="0"/>
              </a:spcAft>
              <a:buSzPts val="3000"/>
              <a:buChar char=" "/>
              <a:defRPr/>
            </a:lvl1pPr>
            <a:lvl2pPr marL="609630" lvl="1" indent="-266713" algn="l">
              <a:lnSpc>
                <a:spcPct val="90000"/>
              </a:lnSpc>
              <a:spcBef>
                <a:spcPts val="200"/>
              </a:spcBef>
              <a:spcAft>
                <a:spcPts val="0"/>
              </a:spcAft>
              <a:buSzPts val="2700"/>
              <a:buChar char="◦"/>
              <a:defRPr/>
            </a:lvl2pPr>
            <a:lvl3pPr marL="914446" lvl="2" indent="-241312" algn="l">
              <a:lnSpc>
                <a:spcPct val="90000"/>
              </a:lnSpc>
              <a:spcBef>
                <a:spcPts val="400"/>
              </a:spcBef>
              <a:spcAft>
                <a:spcPts val="0"/>
              </a:spcAft>
              <a:buSzPts val="2100"/>
              <a:buChar char="◦"/>
              <a:defRPr/>
            </a:lvl3pPr>
            <a:lvl4pPr marL="1219261" lvl="3" indent="-241312" algn="l">
              <a:lnSpc>
                <a:spcPct val="90000"/>
              </a:lnSpc>
              <a:spcBef>
                <a:spcPts val="400"/>
              </a:spcBef>
              <a:spcAft>
                <a:spcPts val="0"/>
              </a:spcAft>
              <a:buSzPts val="2100"/>
              <a:buChar char="◦"/>
              <a:defRPr/>
            </a:lvl4pPr>
            <a:lvl5pPr marL="1524076" lvl="4" indent="-241312" algn="l">
              <a:lnSpc>
                <a:spcPct val="90000"/>
              </a:lnSpc>
              <a:spcBef>
                <a:spcPts val="400"/>
              </a:spcBef>
              <a:spcAft>
                <a:spcPts val="0"/>
              </a:spcAft>
              <a:buSzPts val="2100"/>
              <a:buChar char="◦"/>
              <a:defRPr/>
            </a:lvl5pPr>
            <a:lvl6pPr marL="1828891" lvl="5" indent="-241312" algn="l">
              <a:lnSpc>
                <a:spcPct val="90000"/>
              </a:lnSpc>
              <a:spcBef>
                <a:spcPts val="400"/>
              </a:spcBef>
              <a:spcAft>
                <a:spcPts val="0"/>
              </a:spcAft>
              <a:buSzPts val="2100"/>
              <a:buChar char="◦"/>
              <a:defRPr/>
            </a:lvl6pPr>
            <a:lvl7pPr marL="2133707" lvl="6" indent="-241312" algn="l">
              <a:lnSpc>
                <a:spcPct val="90000"/>
              </a:lnSpc>
              <a:spcBef>
                <a:spcPts val="400"/>
              </a:spcBef>
              <a:spcAft>
                <a:spcPts val="0"/>
              </a:spcAft>
              <a:buSzPts val="2100"/>
              <a:buChar char="◦"/>
              <a:defRPr/>
            </a:lvl7pPr>
            <a:lvl8pPr marL="2438522" lvl="7" indent="-241312" algn="l">
              <a:lnSpc>
                <a:spcPct val="90000"/>
              </a:lnSpc>
              <a:spcBef>
                <a:spcPts val="400"/>
              </a:spcBef>
              <a:spcAft>
                <a:spcPts val="0"/>
              </a:spcAft>
              <a:buSzPts val="2100"/>
              <a:buChar char="◦"/>
              <a:defRPr/>
            </a:lvl8pPr>
            <a:lvl9pPr marL="2743337" lvl="8" indent="-241312" algn="l">
              <a:lnSpc>
                <a:spcPct val="90000"/>
              </a:lnSpc>
              <a:spcBef>
                <a:spcPts val="400"/>
              </a:spcBef>
              <a:spcAft>
                <a:spcPts val="400"/>
              </a:spcAft>
              <a:buSzPts val="2100"/>
              <a:buChar char="◦"/>
              <a:defRPr/>
            </a:lvl9pPr>
          </a:lstStyle>
          <a:p>
            <a:endParaRPr/>
          </a:p>
        </p:txBody>
      </p:sp>
      <p:sp>
        <p:nvSpPr>
          <p:cNvPr id="31" name="Google Shape;31;p2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a:lvl1pPr>
            <a:lvl2pPr marL="0" marR="0" lvl="1" indent="0" algn="r">
              <a:lnSpc>
                <a:spcPct val="100000"/>
              </a:lnSpc>
              <a:spcBef>
                <a:spcPts val="0"/>
              </a:spcBef>
              <a:spcAft>
                <a:spcPts val="0"/>
              </a:spcAft>
              <a:buClr>
                <a:srgbClr val="000000"/>
              </a:buClr>
              <a:buSzPts val="1575"/>
              <a:buFont typeface="Arial"/>
              <a:buNone/>
              <a:defRPr/>
            </a:lvl2pPr>
            <a:lvl3pPr marL="0" marR="0" lvl="2" indent="0" algn="r">
              <a:lnSpc>
                <a:spcPct val="100000"/>
              </a:lnSpc>
              <a:spcBef>
                <a:spcPts val="0"/>
              </a:spcBef>
              <a:spcAft>
                <a:spcPts val="0"/>
              </a:spcAft>
              <a:buClr>
                <a:srgbClr val="000000"/>
              </a:buClr>
              <a:buSzPts val="1575"/>
              <a:buFont typeface="Arial"/>
              <a:buNone/>
              <a:defRPr/>
            </a:lvl3pPr>
            <a:lvl4pPr marL="0" marR="0" lvl="3" indent="0" algn="r">
              <a:lnSpc>
                <a:spcPct val="100000"/>
              </a:lnSpc>
              <a:spcBef>
                <a:spcPts val="0"/>
              </a:spcBef>
              <a:spcAft>
                <a:spcPts val="0"/>
              </a:spcAft>
              <a:buClr>
                <a:srgbClr val="000000"/>
              </a:buClr>
              <a:buSzPts val="1575"/>
              <a:buFont typeface="Arial"/>
              <a:buNone/>
              <a:defRPr/>
            </a:lvl4pPr>
            <a:lvl5pPr marL="0" marR="0" lvl="4" indent="0" algn="r">
              <a:lnSpc>
                <a:spcPct val="100000"/>
              </a:lnSpc>
              <a:spcBef>
                <a:spcPts val="0"/>
              </a:spcBef>
              <a:spcAft>
                <a:spcPts val="0"/>
              </a:spcAft>
              <a:buClr>
                <a:srgbClr val="000000"/>
              </a:buClr>
              <a:buSzPts val="1575"/>
              <a:buFont typeface="Arial"/>
              <a:buNone/>
              <a:defRPr/>
            </a:lvl5pPr>
            <a:lvl6pPr marL="0" marR="0" lvl="5" indent="0" algn="r">
              <a:lnSpc>
                <a:spcPct val="100000"/>
              </a:lnSpc>
              <a:spcBef>
                <a:spcPts val="0"/>
              </a:spcBef>
              <a:spcAft>
                <a:spcPts val="0"/>
              </a:spcAft>
              <a:buClr>
                <a:srgbClr val="000000"/>
              </a:buClr>
              <a:buSzPts val="1575"/>
              <a:buFont typeface="Arial"/>
              <a:buNone/>
              <a:defRPr/>
            </a:lvl6pPr>
            <a:lvl7pPr marL="0" marR="0" lvl="6" indent="0" algn="r">
              <a:lnSpc>
                <a:spcPct val="100000"/>
              </a:lnSpc>
              <a:spcBef>
                <a:spcPts val="0"/>
              </a:spcBef>
              <a:spcAft>
                <a:spcPts val="0"/>
              </a:spcAft>
              <a:buClr>
                <a:srgbClr val="000000"/>
              </a:buClr>
              <a:buSzPts val="1575"/>
              <a:buFont typeface="Arial"/>
              <a:buNone/>
              <a:defRPr/>
            </a:lvl7pPr>
            <a:lvl8pPr marL="0" marR="0" lvl="7" indent="0" algn="r">
              <a:lnSpc>
                <a:spcPct val="100000"/>
              </a:lnSpc>
              <a:spcBef>
                <a:spcPts val="0"/>
              </a:spcBef>
              <a:spcAft>
                <a:spcPts val="0"/>
              </a:spcAft>
              <a:buClr>
                <a:srgbClr val="000000"/>
              </a:buClr>
              <a:buSzPts val="1575"/>
              <a:buFont typeface="Arial"/>
              <a:buNone/>
              <a:defRPr/>
            </a:lvl8pPr>
            <a:lvl9pPr marL="0" marR="0" lvl="8" indent="0" algn="r">
              <a:lnSpc>
                <a:spcPct val="100000"/>
              </a:lnSpc>
              <a:spcBef>
                <a:spcPts val="0"/>
              </a:spcBef>
              <a:spcAft>
                <a:spcPts val="0"/>
              </a:spcAft>
              <a:buClr>
                <a:srgbClr val="000000"/>
              </a:buClr>
              <a:buSzPts val="1575"/>
              <a:buFont typeface="Arial"/>
              <a:buNone/>
              <a:defRPr/>
            </a:lvl9pPr>
          </a:lstStyle>
          <a:p>
            <a:fld id="{00000000-1234-1234-1234-123412341234}" type="slidenum">
              <a:rPr lang="en-US" smtClean="0"/>
              <a:pPr/>
              <a:t>‹#›</a:t>
            </a:fld>
            <a:endParaRPr lang="en-US"/>
          </a:p>
        </p:txBody>
      </p:sp>
      <p:cxnSp>
        <p:nvCxnSpPr>
          <p:cNvPr id="2" name="Straight Connector 7">
            <a:extLst>
              <a:ext uri="{FF2B5EF4-FFF2-40B4-BE49-F238E27FC236}">
                <a16:creationId xmlns:a16="http://schemas.microsoft.com/office/drawing/2014/main" id="{07546EBE-98A8-9D96-4625-587B62A17479}"/>
              </a:ext>
            </a:extLst>
          </p:cNvPr>
          <p:cNvCxnSpPr/>
          <p:nvPr userDrawn="1"/>
        </p:nvCxnSpPr>
        <p:spPr>
          <a:xfrm>
            <a:off x="1097280" y="1190445"/>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2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39"/>
        <p:cNvGrpSpPr/>
        <p:nvPr/>
      </p:nvGrpSpPr>
      <p:grpSpPr>
        <a:xfrm>
          <a:off x="0" y="0"/>
          <a:ext cx="0" cy="0"/>
          <a:chOff x="0" y="0"/>
          <a:chExt cx="0" cy="0"/>
        </a:xfrm>
      </p:grpSpPr>
      <p:sp>
        <p:nvSpPr>
          <p:cNvPr id="40" name="Google Shape;40;p28"/>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41" name="Google Shape;41;p28"/>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42" name="Google Shape;42;p28"/>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ubTitle" idx="1"/>
          </p:nvPr>
        </p:nvSpPr>
        <p:spPr>
          <a:xfrm>
            <a:off x="1100051" y="4455621"/>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3600"/>
              <a:buNone/>
              <a:defRPr sz="2400"/>
            </a:lvl2pPr>
            <a:lvl3pPr lvl="2" algn="ctr">
              <a:lnSpc>
                <a:spcPct val="90000"/>
              </a:lnSpc>
              <a:spcBef>
                <a:spcPts val="400"/>
              </a:spcBef>
              <a:spcAft>
                <a:spcPts val="0"/>
              </a:spcAft>
              <a:buSzPts val="3600"/>
              <a:buNone/>
              <a:defRPr sz="2400"/>
            </a:lvl3pPr>
            <a:lvl4pPr lvl="3" algn="ctr">
              <a:lnSpc>
                <a:spcPct val="90000"/>
              </a:lnSpc>
              <a:spcBef>
                <a:spcPts val="400"/>
              </a:spcBef>
              <a:spcAft>
                <a:spcPts val="0"/>
              </a:spcAft>
              <a:buSzPts val="3000"/>
              <a:buNone/>
              <a:defRPr sz="2000"/>
            </a:lvl4pPr>
            <a:lvl5pPr lvl="4" algn="ctr">
              <a:lnSpc>
                <a:spcPct val="90000"/>
              </a:lnSpc>
              <a:spcBef>
                <a:spcPts val="400"/>
              </a:spcBef>
              <a:spcAft>
                <a:spcPts val="0"/>
              </a:spcAft>
              <a:buSzPts val="3000"/>
              <a:buNone/>
              <a:defRPr sz="2000"/>
            </a:lvl5pPr>
            <a:lvl6pPr lvl="5" algn="ctr">
              <a:lnSpc>
                <a:spcPct val="90000"/>
              </a:lnSpc>
              <a:spcBef>
                <a:spcPts val="400"/>
              </a:spcBef>
              <a:spcAft>
                <a:spcPts val="0"/>
              </a:spcAft>
              <a:buSzPts val="3000"/>
              <a:buNone/>
              <a:defRPr sz="2000"/>
            </a:lvl6pPr>
            <a:lvl7pPr lvl="6" algn="ctr">
              <a:lnSpc>
                <a:spcPct val="90000"/>
              </a:lnSpc>
              <a:spcBef>
                <a:spcPts val="400"/>
              </a:spcBef>
              <a:spcAft>
                <a:spcPts val="0"/>
              </a:spcAft>
              <a:buSzPts val="3000"/>
              <a:buNone/>
              <a:defRPr sz="2000"/>
            </a:lvl7pPr>
            <a:lvl8pPr lvl="7" algn="ctr">
              <a:lnSpc>
                <a:spcPct val="90000"/>
              </a:lnSpc>
              <a:spcBef>
                <a:spcPts val="400"/>
              </a:spcBef>
              <a:spcAft>
                <a:spcPts val="0"/>
              </a:spcAft>
              <a:buSzPts val="3000"/>
              <a:buNone/>
              <a:defRPr sz="2000"/>
            </a:lvl8pPr>
            <a:lvl9pPr lvl="8" algn="ctr">
              <a:lnSpc>
                <a:spcPct val="90000"/>
              </a:lnSpc>
              <a:spcBef>
                <a:spcPts val="400"/>
              </a:spcBef>
              <a:spcAft>
                <a:spcPts val="400"/>
              </a:spcAft>
              <a:buSzPts val="3000"/>
              <a:buNone/>
              <a:defRPr sz="2000"/>
            </a:lvl9pPr>
          </a:lstStyle>
          <a:p>
            <a:endParaRPr/>
          </a:p>
        </p:txBody>
      </p:sp>
      <p:sp>
        <p:nvSpPr>
          <p:cNvPr id="44" name="Google Shape;44;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cxnSp>
        <p:nvCxnSpPr>
          <p:cNvPr id="47" name="Google Shape;47;p28"/>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48" name="Google Shape;48;p28"/>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532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95448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39583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1"/>
        <p:cNvGrpSpPr/>
        <p:nvPr/>
      </p:nvGrpSpPr>
      <p:grpSpPr>
        <a:xfrm>
          <a:off x="0" y="0"/>
          <a:ext cx="0" cy="0"/>
          <a:chOff x="0" y="0"/>
          <a:chExt cx="0" cy="0"/>
        </a:xfrm>
      </p:grpSpPr>
    </p:spTree>
    <p:extLst>
      <p:ext uri="{BB962C8B-B14F-4D97-AF65-F5344CB8AC3E}">
        <p14:creationId xmlns:p14="http://schemas.microsoft.com/office/powerpoint/2010/main" val="172287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2"/>
        <p:cNvGrpSpPr/>
        <p:nvPr/>
      </p:nvGrpSpPr>
      <p:grpSpPr>
        <a:xfrm>
          <a:off x="0" y="0"/>
          <a:ext cx="0" cy="0"/>
          <a:chOff x="0" y="0"/>
          <a:chExt cx="0" cy="0"/>
        </a:xfrm>
      </p:grpSpPr>
    </p:spTree>
    <p:extLst>
      <p:ext uri="{BB962C8B-B14F-4D97-AF65-F5344CB8AC3E}">
        <p14:creationId xmlns:p14="http://schemas.microsoft.com/office/powerpoint/2010/main" val="260641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spTree>
      <p:nvGrpSpPr>
        <p:cNvPr id="1" name="Shape 53"/>
        <p:cNvGrpSpPr/>
        <p:nvPr/>
      </p:nvGrpSpPr>
      <p:grpSpPr>
        <a:xfrm>
          <a:off x="0" y="0"/>
          <a:ext cx="0" cy="0"/>
          <a:chOff x="0" y="0"/>
          <a:chExt cx="0" cy="0"/>
        </a:xfrm>
      </p:grpSpPr>
      <p:sp>
        <p:nvSpPr>
          <p:cNvPr id="54" name="Google Shape;54;p34"/>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5" name="Google Shape;55;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6" name="Google Shape;56;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58" name="Google Shape;58;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lvl="0" indent="-152408" algn="l">
              <a:lnSpc>
                <a:spcPct val="90000"/>
              </a:lnSpc>
              <a:spcBef>
                <a:spcPts val="1200"/>
              </a:spcBef>
              <a:spcAft>
                <a:spcPts val="0"/>
              </a:spcAft>
              <a:buSzPts val="2250"/>
              <a:buNone/>
              <a:defRPr sz="1500">
                <a:solidFill>
                  <a:srgbClr val="FFFFFF"/>
                </a:solidFill>
              </a:defRPr>
            </a:lvl1pPr>
            <a:lvl2pPr marL="609630" lvl="1" indent="-152408" algn="l">
              <a:lnSpc>
                <a:spcPct val="90000"/>
              </a:lnSpc>
              <a:spcBef>
                <a:spcPts val="2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59" name="Google Shape;59;p34"/>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6100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5"/>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65" name="Google Shape;65;p35"/>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20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68"/>
        <p:cNvGrpSpPr/>
        <p:nvPr/>
      </p:nvGrpSpPr>
      <p:grpSpPr>
        <a:xfrm>
          <a:off x="0" y="0"/>
          <a:ext cx="0" cy="0"/>
          <a:chOff x="0" y="0"/>
          <a:chExt cx="0" cy="0"/>
        </a:xfrm>
      </p:grpSpPr>
      <p:sp>
        <p:nvSpPr>
          <p:cNvPr id="69" name="Google Shape;69;p36"/>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70" name="Google Shape;70;p36"/>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71" name="Google Shape;71;p36"/>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6"/>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73" name="Google Shape;73;p3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4950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47"/>
        <p:cNvGrpSpPr/>
        <p:nvPr/>
      </p:nvGrpSpPr>
      <p:grpSpPr>
        <a:xfrm>
          <a:off x="0" y="0"/>
          <a:ext cx="0" cy="0"/>
          <a:chOff x="0" y="0"/>
          <a:chExt cx="0" cy="0"/>
        </a:xfrm>
      </p:grpSpPr>
      <p:sp>
        <p:nvSpPr>
          <p:cNvPr id="48" name="Google Shape;48;p28"/>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9" name="Google Shape;49;p28"/>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50" name="Google Shape;50;p28"/>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2700"/>
              <a:buNone/>
              <a:defRPr sz="1800">
                <a:solidFill>
                  <a:srgbClr val="888888"/>
                </a:solidFill>
              </a:defRPr>
            </a:lvl2pPr>
            <a:lvl3pPr marL="1371600" lvl="2" indent="-228600" algn="l">
              <a:lnSpc>
                <a:spcPct val="90000"/>
              </a:lnSpc>
              <a:spcBef>
                <a:spcPts val="400"/>
              </a:spcBef>
              <a:spcAft>
                <a:spcPts val="0"/>
              </a:spcAft>
              <a:buSzPts val="2400"/>
              <a:buNone/>
              <a:defRPr sz="1600">
                <a:solidFill>
                  <a:srgbClr val="888888"/>
                </a:solidFill>
              </a:defRPr>
            </a:lvl3pPr>
            <a:lvl4pPr marL="1828800" lvl="3" indent="-228600" algn="l">
              <a:lnSpc>
                <a:spcPct val="90000"/>
              </a:lnSpc>
              <a:spcBef>
                <a:spcPts val="400"/>
              </a:spcBef>
              <a:spcAft>
                <a:spcPts val="0"/>
              </a:spcAft>
              <a:buSzPts val="2100"/>
              <a:buNone/>
              <a:defRPr sz="1400">
                <a:solidFill>
                  <a:srgbClr val="888888"/>
                </a:solidFill>
              </a:defRPr>
            </a:lvl4pPr>
            <a:lvl5pPr marL="2286000" lvl="4" indent="-228600" algn="l">
              <a:lnSpc>
                <a:spcPct val="90000"/>
              </a:lnSpc>
              <a:spcBef>
                <a:spcPts val="400"/>
              </a:spcBef>
              <a:spcAft>
                <a:spcPts val="0"/>
              </a:spcAft>
              <a:buSzPts val="2100"/>
              <a:buNone/>
              <a:defRPr sz="1400">
                <a:solidFill>
                  <a:srgbClr val="888888"/>
                </a:solidFill>
              </a:defRPr>
            </a:lvl5pPr>
            <a:lvl6pPr marL="2743200" lvl="5" indent="-228600" algn="l">
              <a:lnSpc>
                <a:spcPct val="90000"/>
              </a:lnSpc>
              <a:spcBef>
                <a:spcPts val="400"/>
              </a:spcBef>
              <a:spcAft>
                <a:spcPts val="0"/>
              </a:spcAft>
              <a:buSzPts val="2100"/>
              <a:buNone/>
              <a:defRPr sz="1400">
                <a:solidFill>
                  <a:srgbClr val="888888"/>
                </a:solidFill>
              </a:defRPr>
            </a:lvl6pPr>
            <a:lvl7pPr marL="3200400" lvl="6" indent="-228600" algn="l">
              <a:lnSpc>
                <a:spcPct val="90000"/>
              </a:lnSpc>
              <a:spcBef>
                <a:spcPts val="400"/>
              </a:spcBef>
              <a:spcAft>
                <a:spcPts val="0"/>
              </a:spcAft>
              <a:buSzPts val="2100"/>
              <a:buNone/>
              <a:defRPr sz="1400">
                <a:solidFill>
                  <a:srgbClr val="888888"/>
                </a:solidFill>
              </a:defRPr>
            </a:lvl7pPr>
            <a:lvl8pPr marL="3657600" lvl="7" indent="-228600" algn="l">
              <a:lnSpc>
                <a:spcPct val="90000"/>
              </a:lnSpc>
              <a:spcBef>
                <a:spcPts val="400"/>
              </a:spcBef>
              <a:spcAft>
                <a:spcPts val="0"/>
              </a:spcAft>
              <a:buSzPts val="2100"/>
              <a:buNone/>
              <a:defRPr sz="1400">
                <a:solidFill>
                  <a:srgbClr val="888888"/>
                </a:solidFill>
              </a:defRPr>
            </a:lvl8pPr>
            <a:lvl9pPr marL="4114800" lvl="8" indent="-228600" algn="l">
              <a:lnSpc>
                <a:spcPct val="90000"/>
              </a:lnSpc>
              <a:spcBef>
                <a:spcPts val="400"/>
              </a:spcBef>
              <a:spcAft>
                <a:spcPts val="400"/>
              </a:spcAft>
              <a:buSzPts val="2100"/>
              <a:buNone/>
              <a:defRPr sz="1400">
                <a:solidFill>
                  <a:srgbClr val="888888"/>
                </a:solidFill>
              </a:defRPr>
            </a:lvl9pPr>
          </a:lstStyle>
          <a:p>
            <a:endParaRPr/>
          </a:p>
        </p:txBody>
      </p:sp>
      <p:sp>
        <p:nvSpPr>
          <p:cNvPr id="52" name="Google Shape;52;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3" name="Google Shape;53;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4" name="Google Shape;54;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55" name="Google Shape;55;p28"/>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142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1917"/>
          </a:xfrm>
        </p:spPr>
        <p:txBody>
          <a:bodyPr/>
          <a:lstStyle/>
          <a:p>
            <a:r>
              <a:rPr lang="en-US"/>
              <a:t>Click to edit Master title style</a:t>
            </a:r>
          </a:p>
        </p:txBody>
      </p:sp>
      <p:sp>
        <p:nvSpPr>
          <p:cNvPr id="3" name="Content Placeholder 2"/>
          <p:cNvSpPr>
            <a:spLocks noGrp="1"/>
          </p:cNvSpPr>
          <p:nvPr>
            <p:ph idx="1"/>
          </p:nvPr>
        </p:nvSpPr>
        <p:spPr>
          <a:xfrm>
            <a:off x="1097280" y="1157216"/>
            <a:ext cx="10058400" cy="47118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Google Shape;89;g328e14af98b_2_2">
            <a:extLst>
              <a:ext uri="{FF2B5EF4-FFF2-40B4-BE49-F238E27FC236}">
                <a16:creationId xmlns:a16="http://schemas.microsoft.com/office/drawing/2014/main" id="{D6FF2ADD-DB7B-BD30-19A4-6ED6D9184B84}"/>
              </a:ext>
            </a:extLst>
          </p:cNvPr>
          <p:cNvSpPr txBox="1"/>
          <p:nvPr userDrawn="1"/>
        </p:nvSpPr>
        <p:spPr>
          <a:xfrm>
            <a:off x="775802" y="320837"/>
            <a:ext cx="10640393" cy="964212"/>
          </a:xfrm>
          <a:prstGeom prst="rect">
            <a:avLst/>
          </a:prstGeom>
          <a:noFill/>
          <a:ln>
            <a:noFill/>
          </a:ln>
        </p:spPr>
        <p:txBody>
          <a:bodyPr spcFirstLastPara="1" wrap="square" lIns="60950" tIns="30467" rIns="60950" bIns="30467" anchor="t" anchorCtr="0">
            <a:spAutoFit/>
          </a:bodyPr>
          <a:lstStyle/>
          <a:p>
            <a:pPr defTabSz="609660">
              <a:defRPr/>
            </a:pPr>
            <a:r>
              <a:rPr lang="en-US" sz="2933" b="1">
                <a:solidFill>
                  <a:prstClr val="black"/>
                </a:solidFill>
                <a:latin typeface="Calibri Light" panose="020F0302020204030204" pitchFamily="34" charset="0"/>
                <a:cs typeface="Calibri Light" panose="020F0302020204030204" pitchFamily="34" charset="0"/>
              </a:rPr>
              <a:t>Key actions to develop a gender and biodiversity roadmap</a:t>
            </a:r>
          </a:p>
          <a:p>
            <a:pPr defTabSz="609660">
              <a:defRPr/>
            </a:pPr>
            <a:endParaRPr sz="2933" b="1">
              <a:solidFill>
                <a:prstClr val="black"/>
              </a:solidFill>
              <a:latin typeface="Calibri Light" panose="020F0302020204030204" pitchFamily="34" charset="0"/>
              <a:cs typeface="Calibri Light" panose="020F0302020204030204" pitchFamily="34" charset="0"/>
            </a:endParaRPr>
          </a:p>
        </p:txBody>
      </p:sp>
      <p:cxnSp>
        <p:nvCxnSpPr>
          <p:cNvPr id="8" name="Straight Connector 7">
            <a:extLst>
              <a:ext uri="{FF2B5EF4-FFF2-40B4-BE49-F238E27FC236}">
                <a16:creationId xmlns:a16="http://schemas.microsoft.com/office/drawing/2014/main" id="{9485097F-933C-5F88-006A-1EC0D159A1AC}"/>
              </a:ext>
            </a:extLst>
          </p:cNvPr>
          <p:cNvCxnSpPr/>
          <p:nvPr userDrawn="1"/>
        </p:nvCxnSpPr>
        <p:spPr>
          <a:xfrm>
            <a:off x="563147" y="1022868"/>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8431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957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1868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7387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53526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7964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87027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3813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130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29"/>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9"/>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2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0" name="Google Shape;60;p2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1" name="Google Shape;61;p2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65712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1200"/>
          </a:p>
        </p:txBody>
      </p:sp>
      <p:sp>
        <p:nvSpPr>
          <p:cNvPr id="20" name="Google Shape;20;p22"/>
          <p:cNvSpPr/>
          <p:nvPr/>
        </p:nvSpPr>
        <p:spPr>
          <a:xfrm>
            <a:off x="15"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1200"/>
          </a:p>
        </p:txBody>
      </p:sp>
      <p:sp>
        <p:nvSpPr>
          <p:cNvPr id="21" name="Google Shape;21;p22"/>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15" y="0"/>
            <a:ext cx="12191985" cy="4915076"/>
          </a:xfrm>
          <a:prstGeom prst="rect">
            <a:avLst/>
          </a:prstGeom>
          <a:solidFill>
            <a:srgbClr val="B1C5D7"/>
          </a:solidFill>
          <a:ln>
            <a:noFill/>
          </a:ln>
        </p:spPr>
        <p:txBody>
          <a:bodyPr/>
          <a:lstStyle/>
          <a:p>
            <a:endParaRPr lang="en-KE"/>
          </a:p>
        </p:txBody>
      </p:sp>
      <p:sp>
        <p:nvSpPr>
          <p:cNvPr id="23" name="Google Shape;23;p22"/>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lvl="0" indent="-152408" algn="l">
              <a:lnSpc>
                <a:spcPct val="90000"/>
              </a:lnSpc>
              <a:spcBef>
                <a:spcPts val="0"/>
              </a:spcBef>
              <a:spcAft>
                <a:spcPts val="0"/>
              </a:spcAft>
              <a:buSzPts val="2250"/>
              <a:buNone/>
              <a:defRPr sz="1500">
                <a:solidFill>
                  <a:srgbClr val="FFFFFF"/>
                </a:solidFill>
              </a:defRPr>
            </a:lvl1pPr>
            <a:lvl2pPr marL="609630" lvl="1" indent="-152408" algn="l">
              <a:lnSpc>
                <a:spcPct val="90000"/>
              </a:lnSpc>
              <a:spcBef>
                <a:spcPts val="6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24" name="Google Shape;24;p22"/>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31651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0" name="Google Shape;50;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53" name="Google Shape;53;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lvl="0" indent="-152408" algn="l">
              <a:lnSpc>
                <a:spcPct val="90000"/>
              </a:lnSpc>
              <a:spcBef>
                <a:spcPts val="1200"/>
              </a:spcBef>
              <a:spcAft>
                <a:spcPts val="0"/>
              </a:spcAft>
              <a:buSzPts val="2250"/>
              <a:buNone/>
              <a:defRPr sz="1500">
                <a:solidFill>
                  <a:srgbClr val="FFFFFF"/>
                </a:solidFill>
              </a:defRPr>
            </a:lvl1pPr>
            <a:lvl2pPr marL="609630" lvl="1" indent="-152408" algn="l">
              <a:lnSpc>
                <a:spcPct val="90000"/>
              </a:lnSpc>
              <a:spcBef>
                <a:spcPts val="2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54" name="Google Shape;54;p34"/>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5699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16"/>
        <p:cNvGrpSpPr/>
        <p:nvPr/>
      </p:nvGrpSpPr>
      <p:grpSpPr>
        <a:xfrm>
          <a:off x="0" y="0"/>
          <a:ext cx="0" cy="0"/>
          <a:chOff x="0" y="0"/>
          <a:chExt cx="0" cy="0"/>
        </a:xfrm>
      </p:grpSpPr>
      <p:sp>
        <p:nvSpPr>
          <p:cNvPr id="17" name="Google Shape;17;p19"/>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8" name="Google Shape;18;p19"/>
          <p:cNvSpPr/>
          <p:nvPr/>
        </p:nvSpPr>
        <p:spPr>
          <a:xfrm>
            <a:off x="16"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9" name="Google Shape;19;p19"/>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marR="0" lvl="0" algn="l" rtl="0">
              <a:lnSpc>
                <a:spcPct val="85000"/>
              </a:lnSpc>
              <a:spcBef>
                <a:spcPts val="0"/>
              </a:spcBef>
              <a:spcAft>
                <a:spcPts val="0"/>
              </a:spcAft>
              <a:buClr>
                <a:srgbClr val="FFFFFF"/>
              </a:buClr>
              <a:buSzPts val="54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20" name="Google Shape;20;p19"/>
          <p:cNvSpPr>
            <a:spLocks noGrp="1"/>
          </p:cNvSpPr>
          <p:nvPr>
            <p:ph type="pic" idx="2"/>
          </p:nvPr>
        </p:nvSpPr>
        <p:spPr>
          <a:xfrm>
            <a:off x="15" y="0"/>
            <a:ext cx="12191985" cy="4915076"/>
          </a:xfrm>
          <a:prstGeom prst="rect">
            <a:avLst/>
          </a:prstGeom>
          <a:solidFill>
            <a:srgbClr val="B1C5D7"/>
          </a:solidFill>
          <a:ln>
            <a:noFill/>
          </a:ln>
        </p:spPr>
        <p:txBody>
          <a:bodyPr/>
          <a:lstStyle/>
          <a:p>
            <a:endParaRPr lang="en-CH"/>
          </a:p>
        </p:txBody>
      </p:sp>
      <p:sp>
        <p:nvSpPr>
          <p:cNvPr id="21" name="Google Shape;21;p19"/>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marR="0" lvl="0" indent="-152408" algn="l" rtl="0">
              <a:lnSpc>
                <a:spcPct val="90000"/>
              </a:lnSpc>
              <a:spcBef>
                <a:spcPts val="0"/>
              </a:spcBef>
              <a:spcAft>
                <a:spcPts val="0"/>
              </a:spcAft>
              <a:buClr>
                <a:schemeClr val="accent1"/>
              </a:buClr>
              <a:buSzPts val="2250"/>
              <a:buFont typeface="Calibri"/>
              <a:buNone/>
              <a:defRPr sz="1500" b="0" i="0" u="none" strike="noStrike" cap="none">
                <a:solidFill>
                  <a:srgbClr val="FFFFFF"/>
                </a:solidFill>
                <a:latin typeface="Calibri"/>
                <a:ea typeface="Calibri"/>
                <a:cs typeface="Calibri"/>
                <a:sym typeface="Calibri"/>
              </a:defRPr>
            </a:lvl1pPr>
            <a:lvl2pPr marL="609630" marR="0" lvl="1" indent="-152408" algn="l" rtl="0">
              <a:lnSpc>
                <a:spcPct val="90000"/>
              </a:lnSpc>
              <a:spcBef>
                <a:spcPts val="600"/>
              </a:spcBef>
              <a:spcAft>
                <a:spcPts val="0"/>
              </a:spcAft>
              <a:buClr>
                <a:schemeClr val="accent1"/>
              </a:buClr>
              <a:buSzPts val="1800"/>
              <a:buFont typeface="Calibri"/>
              <a:buNone/>
              <a:defRPr sz="1200" b="0" i="0" u="none" strike="noStrike" cap="none">
                <a:solidFill>
                  <a:srgbClr val="3F3F3F"/>
                </a:solidFill>
                <a:latin typeface="Calibri"/>
                <a:ea typeface="Calibri"/>
                <a:cs typeface="Calibri"/>
                <a:sym typeface="Calibri"/>
              </a:defRPr>
            </a:lvl2pPr>
            <a:lvl3pPr marL="914446" marR="0" lvl="2" indent="-152408" algn="l" rtl="0">
              <a:lnSpc>
                <a:spcPct val="90000"/>
              </a:lnSpc>
              <a:spcBef>
                <a:spcPts val="400"/>
              </a:spcBef>
              <a:spcAft>
                <a:spcPts val="0"/>
              </a:spcAft>
              <a:buClr>
                <a:schemeClr val="accent1"/>
              </a:buClr>
              <a:buSzPts val="1500"/>
              <a:buFont typeface="Calibri"/>
              <a:buNone/>
              <a:defRPr sz="1000" b="0" i="0" u="none" strike="noStrike" cap="none">
                <a:solidFill>
                  <a:srgbClr val="3F3F3F"/>
                </a:solidFill>
                <a:latin typeface="Calibri"/>
                <a:ea typeface="Calibri"/>
                <a:cs typeface="Calibri"/>
                <a:sym typeface="Calibri"/>
              </a:defRPr>
            </a:lvl3pPr>
            <a:lvl4pPr marL="1219261" marR="0" lvl="3"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4pPr>
            <a:lvl5pPr marL="1524076" marR="0" lvl="4"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5pPr>
            <a:lvl6pPr marL="1828891" marR="0" lvl="5"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6pPr>
            <a:lvl7pPr marL="2133707" marR="0" lvl="6"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7pPr>
            <a:lvl8pPr marL="2438522" marR="0" lvl="7"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8pPr>
            <a:lvl9pPr marL="2743337" marR="0" lvl="8" indent="-152408" algn="l" rtl="0">
              <a:lnSpc>
                <a:spcPct val="90000"/>
              </a:lnSpc>
              <a:spcBef>
                <a:spcPts val="400"/>
              </a:spcBef>
              <a:spcAft>
                <a:spcPts val="40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9pPr>
          </a:lstStyle>
          <a:p>
            <a:endParaRPr/>
          </a:p>
        </p:txBody>
      </p:sp>
      <p:sp>
        <p:nvSpPr>
          <p:cNvPr id="22" name="Google Shape;22;p1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46485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25"/>
        <p:cNvGrpSpPr/>
        <p:nvPr/>
      </p:nvGrpSpPr>
      <p:grpSpPr>
        <a:xfrm>
          <a:off x="0" y="0"/>
          <a:ext cx="0" cy="0"/>
          <a:chOff x="0" y="0"/>
          <a:chExt cx="0" cy="0"/>
        </a:xfrm>
      </p:grpSpPr>
      <p:sp>
        <p:nvSpPr>
          <p:cNvPr id="26" name="Google Shape;26;p2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cxnSp>
        <p:nvCxnSpPr>
          <p:cNvPr id="6" name="Conector recto 5">
            <a:extLst>
              <a:ext uri="{FF2B5EF4-FFF2-40B4-BE49-F238E27FC236}">
                <a16:creationId xmlns:a16="http://schemas.microsoft.com/office/drawing/2014/main" id="{6538C3FA-1F26-675B-A734-213180540AB0}"/>
              </a:ext>
            </a:extLst>
          </p:cNvPr>
          <p:cNvCxnSpPr>
            <a:cxnSpLocks/>
          </p:cNvCxnSpPr>
          <p:nvPr userDrawn="1"/>
        </p:nvCxnSpPr>
        <p:spPr>
          <a:xfrm>
            <a:off x="448573"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6693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Header" userDrawn="1">
  <p:cSld name="Section Header">
    <p:bg>
      <p:bgPr>
        <a:solidFill>
          <a:schemeClr val="lt1"/>
        </a:solidFill>
        <a:effectLst/>
      </p:bgPr>
    </p:bg>
    <p:spTree>
      <p:nvGrpSpPr>
        <p:cNvPr id="1" name="Shape 36"/>
        <p:cNvGrpSpPr/>
        <p:nvPr/>
      </p:nvGrpSpPr>
      <p:grpSpPr>
        <a:xfrm>
          <a:off x="0" y="0"/>
          <a:ext cx="0" cy="0"/>
          <a:chOff x="0" y="0"/>
          <a:chExt cx="0" cy="0"/>
        </a:xfrm>
      </p:grpSpPr>
    </p:spTree>
    <p:extLst>
      <p:ext uri="{BB962C8B-B14F-4D97-AF65-F5344CB8AC3E}">
        <p14:creationId xmlns:p14="http://schemas.microsoft.com/office/powerpoint/2010/main" val="16207537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userDrawn="1">
  <p:cSld name="Two Content">
    <p:spTree>
      <p:nvGrpSpPr>
        <p:cNvPr id="1" name="Shape 45"/>
        <p:cNvGrpSpPr/>
        <p:nvPr/>
      </p:nvGrpSpPr>
      <p:grpSpPr>
        <a:xfrm>
          <a:off x="0" y="0"/>
          <a:ext cx="0" cy="0"/>
          <a:chOff x="0" y="0"/>
          <a:chExt cx="0" cy="0"/>
        </a:xfrm>
      </p:grpSpPr>
    </p:spTree>
    <p:extLst>
      <p:ext uri="{BB962C8B-B14F-4D97-AF65-F5344CB8AC3E}">
        <p14:creationId xmlns:p14="http://schemas.microsoft.com/office/powerpoint/2010/main" val="35438187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6"/>
        <p:cNvGrpSpPr/>
        <p:nvPr/>
      </p:nvGrpSpPr>
      <p:grpSpPr>
        <a:xfrm>
          <a:off x="0" y="0"/>
          <a:ext cx="0" cy="0"/>
          <a:chOff x="0" y="0"/>
          <a:chExt cx="0" cy="0"/>
        </a:xfrm>
      </p:grpSpPr>
      <p:sp>
        <p:nvSpPr>
          <p:cNvPr id="67" name="Google Shape;67;p26"/>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68" name="Google Shape;68;p26"/>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69" name="Google Shape;69;p2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4254681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72"/>
        <p:cNvGrpSpPr/>
        <p:nvPr/>
      </p:nvGrpSpPr>
      <p:grpSpPr>
        <a:xfrm>
          <a:off x="0" y="0"/>
          <a:ext cx="0" cy="0"/>
          <a:chOff x="0" y="0"/>
          <a:chExt cx="0" cy="0"/>
        </a:xfrm>
      </p:grpSpPr>
      <p:sp>
        <p:nvSpPr>
          <p:cNvPr id="73" name="Google Shape;73;p27"/>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74" name="Google Shape;74;p27"/>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75" name="Google Shape;75;p2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FFFFFF"/>
              </a:buClr>
              <a:buSzPts val="54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76" name="Google Shape;76;p27"/>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77" name="Google Shape;77;p2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marR="0" lvl="0" indent="-152408" algn="l" rtl="0">
              <a:lnSpc>
                <a:spcPct val="90000"/>
              </a:lnSpc>
              <a:spcBef>
                <a:spcPts val="1200"/>
              </a:spcBef>
              <a:spcAft>
                <a:spcPts val="0"/>
              </a:spcAft>
              <a:buClr>
                <a:schemeClr val="accent1"/>
              </a:buClr>
              <a:buSzPts val="2250"/>
              <a:buFont typeface="Calibri"/>
              <a:buNone/>
              <a:defRPr sz="1500" b="0" i="0" u="none" strike="noStrike" cap="none">
                <a:solidFill>
                  <a:srgbClr val="FFFFFF"/>
                </a:solidFill>
                <a:latin typeface="Calibri"/>
                <a:ea typeface="Calibri"/>
                <a:cs typeface="Calibri"/>
                <a:sym typeface="Calibri"/>
              </a:defRPr>
            </a:lvl1pPr>
            <a:lvl2pPr marL="609630" marR="0" lvl="1" indent="-152408" algn="l" rtl="0">
              <a:lnSpc>
                <a:spcPct val="90000"/>
              </a:lnSpc>
              <a:spcBef>
                <a:spcPts val="200"/>
              </a:spcBef>
              <a:spcAft>
                <a:spcPts val="0"/>
              </a:spcAft>
              <a:buClr>
                <a:schemeClr val="accent1"/>
              </a:buClr>
              <a:buSzPts val="1800"/>
              <a:buFont typeface="Calibri"/>
              <a:buNone/>
              <a:defRPr sz="1200" b="0" i="0" u="none" strike="noStrike" cap="none">
                <a:solidFill>
                  <a:srgbClr val="3F3F3F"/>
                </a:solidFill>
                <a:latin typeface="Calibri"/>
                <a:ea typeface="Calibri"/>
                <a:cs typeface="Calibri"/>
                <a:sym typeface="Calibri"/>
              </a:defRPr>
            </a:lvl2pPr>
            <a:lvl3pPr marL="914446" marR="0" lvl="2" indent="-152408" algn="l" rtl="0">
              <a:lnSpc>
                <a:spcPct val="90000"/>
              </a:lnSpc>
              <a:spcBef>
                <a:spcPts val="400"/>
              </a:spcBef>
              <a:spcAft>
                <a:spcPts val="0"/>
              </a:spcAft>
              <a:buClr>
                <a:schemeClr val="accent1"/>
              </a:buClr>
              <a:buSzPts val="1500"/>
              <a:buFont typeface="Calibri"/>
              <a:buNone/>
              <a:defRPr sz="1000" b="0" i="0" u="none" strike="noStrike" cap="none">
                <a:solidFill>
                  <a:srgbClr val="3F3F3F"/>
                </a:solidFill>
                <a:latin typeface="Calibri"/>
                <a:ea typeface="Calibri"/>
                <a:cs typeface="Calibri"/>
                <a:sym typeface="Calibri"/>
              </a:defRPr>
            </a:lvl3pPr>
            <a:lvl4pPr marL="1219261" marR="0" lvl="3"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4pPr>
            <a:lvl5pPr marL="1524076" marR="0" lvl="4"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5pPr>
            <a:lvl6pPr marL="1828891" marR="0" lvl="5"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6pPr>
            <a:lvl7pPr marL="2133707" marR="0" lvl="6"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7pPr>
            <a:lvl8pPr marL="2438522" marR="0" lvl="7"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8pPr>
            <a:lvl9pPr marL="2743337" marR="0" lvl="8" indent="-152408" algn="l" rtl="0">
              <a:lnSpc>
                <a:spcPct val="90000"/>
              </a:lnSpc>
              <a:spcBef>
                <a:spcPts val="400"/>
              </a:spcBef>
              <a:spcAft>
                <a:spcPts val="40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9pPr>
          </a:lstStyle>
          <a:p>
            <a:endParaRPr/>
          </a:p>
        </p:txBody>
      </p:sp>
      <p:sp>
        <p:nvSpPr>
          <p:cNvPr id="78" name="Google Shape;78;p27"/>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6818486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1"/>
        <p:cNvGrpSpPr/>
        <p:nvPr/>
      </p:nvGrpSpPr>
      <p:grpSpPr>
        <a:xfrm>
          <a:off x="0" y="0"/>
          <a:ext cx="0" cy="0"/>
          <a:chOff x="0" y="0"/>
          <a:chExt cx="0" cy="0"/>
        </a:xfrm>
      </p:grpSpPr>
      <p:sp>
        <p:nvSpPr>
          <p:cNvPr id="82" name="Google Shape;82;p28"/>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rgbClr val="3F3F3F"/>
              </a:buClr>
              <a:buSzPts val="72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83" name="Google Shape;83;p2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84" name="Google Shape;84;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98029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30"/>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64" name="Google Shape;64;p30"/>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65" name="Google Shape;65;p30"/>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7" name="Google Shape;67;p3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8" name="Google Shape;68;p30"/>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9" name="Google Shape;69;p3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87"/>
        <p:cNvGrpSpPr/>
        <p:nvPr/>
      </p:nvGrpSpPr>
      <p:grpSpPr>
        <a:xfrm>
          <a:off x="0" y="0"/>
          <a:ext cx="0" cy="0"/>
          <a:chOff x="0" y="0"/>
          <a:chExt cx="0" cy="0"/>
        </a:xfrm>
      </p:grpSpPr>
      <p:sp>
        <p:nvSpPr>
          <p:cNvPr id="88" name="Google Shape;88;p29"/>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89" name="Google Shape;89;p29"/>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90" name="Google Shape;90;p29"/>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rgbClr val="3F3F3F"/>
              </a:buClr>
              <a:buSzPts val="72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91" name="Google Shape;91;p29"/>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92" name="Google Shape;92;p2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846554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87787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3024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7517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1033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596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62920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335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51919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3870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
        <p:cNvGrpSpPr/>
        <p:nvPr/>
      </p:nvGrpSpPr>
      <p:grpSpPr>
        <a:xfrm>
          <a:off x="0" y="0"/>
          <a:ext cx="0" cy="0"/>
          <a:chOff x="0" y="0"/>
          <a:chExt cx="0" cy="0"/>
        </a:xfrm>
      </p:grpSpPr>
      <p:sp>
        <p:nvSpPr>
          <p:cNvPr id="71" name="Google Shape;71;p31"/>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SzPts val="7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body" idx="1"/>
          </p:nvPr>
        </p:nvSpPr>
        <p:spPr>
          <a:xfrm>
            <a:off x="1097278" y="1845734"/>
            <a:ext cx="4937760" cy="4023360"/>
          </a:xfrm>
          <a:prstGeom prst="rect">
            <a:avLst/>
          </a:prstGeom>
          <a:noFill/>
          <a:ln>
            <a:noFill/>
          </a:ln>
        </p:spPr>
        <p:txBody>
          <a:bodyPr spcFirstLastPara="1" wrap="square" lIns="0" tIns="45700" rIns="0" bIns="45700" anchor="t" anchorCtr="0">
            <a:normAutofit/>
          </a:bodyPr>
          <a:lstStyle>
            <a:lvl1pPr marL="457200" lvl="0" indent="-419100" algn="l">
              <a:lnSpc>
                <a:spcPct val="90000"/>
              </a:lnSpc>
              <a:spcBef>
                <a:spcPts val="1800"/>
              </a:spcBef>
              <a:spcAft>
                <a:spcPts val="0"/>
              </a:spcAft>
              <a:buSzPts val="3000"/>
              <a:buChar char=" "/>
              <a:defRPr/>
            </a:lvl1pPr>
            <a:lvl2pPr marL="914400" lvl="1" indent="-400050" algn="l">
              <a:lnSpc>
                <a:spcPct val="90000"/>
              </a:lnSpc>
              <a:spcBef>
                <a:spcPts val="300"/>
              </a:spcBef>
              <a:spcAft>
                <a:spcPts val="0"/>
              </a:spcAft>
              <a:buSzPts val="2700"/>
              <a:buChar char="◦"/>
              <a:defRPr/>
            </a:lvl2pPr>
            <a:lvl3pPr marL="1371600" lvl="2" indent="-361950" algn="l">
              <a:lnSpc>
                <a:spcPct val="90000"/>
              </a:lnSpc>
              <a:spcBef>
                <a:spcPts val="600"/>
              </a:spcBef>
              <a:spcAft>
                <a:spcPts val="0"/>
              </a:spcAft>
              <a:buSzPts val="2100"/>
              <a:buChar char="◦"/>
              <a:defRPr/>
            </a:lvl3pPr>
            <a:lvl4pPr marL="1828800" lvl="3" indent="-361950" algn="l">
              <a:lnSpc>
                <a:spcPct val="90000"/>
              </a:lnSpc>
              <a:spcBef>
                <a:spcPts val="600"/>
              </a:spcBef>
              <a:spcAft>
                <a:spcPts val="0"/>
              </a:spcAft>
              <a:buSzPts val="2100"/>
              <a:buChar char="◦"/>
              <a:defRPr/>
            </a:lvl4pPr>
            <a:lvl5pPr marL="2286000" lvl="4" indent="-361950" algn="l">
              <a:lnSpc>
                <a:spcPct val="90000"/>
              </a:lnSpc>
              <a:spcBef>
                <a:spcPts val="600"/>
              </a:spcBef>
              <a:spcAft>
                <a:spcPts val="0"/>
              </a:spcAft>
              <a:buSzPts val="2100"/>
              <a:buChar char="◦"/>
              <a:defRPr/>
            </a:lvl5pPr>
            <a:lvl6pPr marL="2743200" lvl="5" indent="-361950" algn="l">
              <a:lnSpc>
                <a:spcPct val="90000"/>
              </a:lnSpc>
              <a:spcBef>
                <a:spcPts val="600"/>
              </a:spcBef>
              <a:spcAft>
                <a:spcPts val="0"/>
              </a:spcAft>
              <a:buSzPts val="2100"/>
              <a:buChar char="◦"/>
              <a:defRPr/>
            </a:lvl6pPr>
            <a:lvl7pPr marL="3200400" lvl="6" indent="-361950" algn="l">
              <a:lnSpc>
                <a:spcPct val="90000"/>
              </a:lnSpc>
              <a:spcBef>
                <a:spcPts val="600"/>
              </a:spcBef>
              <a:spcAft>
                <a:spcPts val="0"/>
              </a:spcAft>
              <a:buSzPts val="2100"/>
              <a:buChar char="◦"/>
              <a:defRPr/>
            </a:lvl7pPr>
            <a:lvl8pPr marL="3657600" lvl="7" indent="-361950" algn="l">
              <a:lnSpc>
                <a:spcPct val="90000"/>
              </a:lnSpc>
              <a:spcBef>
                <a:spcPts val="600"/>
              </a:spcBef>
              <a:spcAft>
                <a:spcPts val="0"/>
              </a:spcAft>
              <a:buSzPts val="2100"/>
              <a:buChar char="◦"/>
              <a:defRPr/>
            </a:lvl8pPr>
            <a:lvl9pPr marL="4114800" lvl="8" indent="-361950" algn="l">
              <a:lnSpc>
                <a:spcPct val="90000"/>
              </a:lnSpc>
              <a:spcBef>
                <a:spcPts val="600"/>
              </a:spcBef>
              <a:spcAft>
                <a:spcPts val="600"/>
              </a:spcAft>
              <a:buSzPts val="2100"/>
              <a:buChar char="◦"/>
              <a:defRPr/>
            </a:lvl9pPr>
          </a:lstStyle>
          <a:p>
            <a:endParaRPr/>
          </a:p>
        </p:txBody>
      </p:sp>
      <p:sp>
        <p:nvSpPr>
          <p:cNvPr id="73" name="Google Shape;73;p31"/>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419100" algn="l">
              <a:lnSpc>
                <a:spcPct val="90000"/>
              </a:lnSpc>
              <a:spcBef>
                <a:spcPts val="1800"/>
              </a:spcBef>
              <a:spcAft>
                <a:spcPts val="0"/>
              </a:spcAft>
              <a:buSzPts val="3000"/>
              <a:buChar char=" "/>
              <a:defRPr/>
            </a:lvl1pPr>
            <a:lvl2pPr marL="914400" lvl="1" indent="-400050" algn="l">
              <a:lnSpc>
                <a:spcPct val="90000"/>
              </a:lnSpc>
              <a:spcBef>
                <a:spcPts val="300"/>
              </a:spcBef>
              <a:spcAft>
                <a:spcPts val="0"/>
              </a:spcAft>
              <a:buSzPts val="2700"/>
              <a:buChar char="◦"/>
              <a:defRPr/>
            </a:lvl2pPr>
            <a:lvl3pPr marL="1371600" lvl="2" indent="-361950" algn="l">
              <a:lnSpc>
                <a:spcPct val="90000"/>
              </a:lnSpc>
              <a:spcBef>
                <a:spcPts val="600"/>
              </a:spcBef>
              <a:spcAft>
                <a:spcPts val="0"/>
              </a:spcAft>
              <a:buSzPts val="2100"/>
              <a:buChar char="◦"/>
              <a:defRPr/>
            </a:lvl3pPr>
            <a:lvl4pPr marL="1828800" lvl="3" indent="-361950" algn="l">
              <a:lnSpc>
                <a:spcPct val="90000"/>
              </a:lnSpc>
              <a:spcBef>
                <a:spcPts val="600"/>
              </a:spcBef>
              <a:spcAft>
                <a:spcPts val="0"/>
              </a:spcAft>
              <a:buSzPts val="2100"/>
              <a:buChar char="◦"/>
              <a:defRPr/>
            </a:lvl4pPr>
            <a:lvl5pPr marL="2286000" lvl="4" indent="-361950" algn="l">
              <a:lnSpc>
                <a:spcPct val="90000"/>
              </a:lnSpc>
              <a:spcBef>
                <a:spcPts val="600"/>
              </a:spcBef>
              <a:spcAft>
                <a:spcPts val="0"/>
              </a:spcAft>
              <a:buSzPts val="2100"/>
              <a:buChar char="◦"/>
              <a:defRPr/>
            </a:lvl5pPr>
            <a:lvl6pPr marL="2743200" lvl="5" indent="-361950" algn="l">
              <a:lnSpc>
                <a:spcPct val="90000"/>
              </a:lnSpc>
              <a:spcBef>
                <a:spcPts val="600"/>
              </a:spcBef>
              <a:spcAft>
                <a:spcPts val="0"/>
              </a:spcAft>
              <a:buSzPts val="2100"/>
              <a:buChar char="◦"/>
              <a:defRPr/>
            </a:lvl6pPr>
            <a:lvl7pPr marL="3200400" lvl="6" indent="-361950" algn="l">
              <a:lnSpc>
                <a:spcPct val="90000"/>
              </a:lnSpc>
              <a:spcBef>
                <a:spcPts val="600"/>
              </a:spcBef>
              <a:spcAft>
                <a:spcPts val="0"/>
              </a:spcAft>
              <a:buSzPts val="2100"/>
              <a:buChar char="◦"/>
              <a:defRPr/>
            </a:lvl7pPr>
            <a:lvl8pPr marL="3657600" lvl="7" indent="-361950" algn="l">
              <a:lnSpc>
                <a:spcPct val="90000"/>
              </a:lnSpc>
              <a:spcBef>
                <a:spcPts val="600"/>
              </a:spcBef>
              <a:spcAft>
                <a:spcPts val="0"/>
              </a:spcAft>
              <a:buSzPts val="2100"/>
              <a:buChar char="◦"/>
              <a:defRPr/>
            </a:lvl8pPr>
            <a:lvl9pPr marL="4114800" lvl="8" indent="-361950" algn="l">
              <a:lnSpc>
                <a:spcPct val="90000"/>
              </a:lnSpc>
              <a:spcBef>
                <a:spcPts val="600"/>
              </a:spcBef>
              <a:spcAft>
                <a:spcPts val="600"/>
              </a:spcAft>
              <a:buSzPts val="2100"/>
              <a:buChar char="◦"/>
              <a:defRPr/>
            </a:lvl9pPr>
          </a:lstStyle>
          <a:p>
            <a:endParaRPr/>
          </a:p>
        </p:txBody>
      </p:sp>
      <p:sp>
        <p:nvSpPr>
          <p:cNvPr id="74" name="Google Shape;74;p3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None/>
              <a:defRPr/>
            </a:lvl1pPr>
            <a:lvl2pPr lvl="1" algn="l">
              <a:spcBef>
                <a:spcPts val="0"/>
              </a:spcBef>
              <a:spcAft>
                <a:spcPts val="0"/>
              </a:spcAft>
              <a:buClr>
                <a:schemeClr val="dk1"/>
              </a:buClr>
              <a:buSzPts val="1400"/>
              <a:buNone/>
              <a:defRPr/>
            </a:lvl2pPr>
            <a:lvl3pPr lvl="2" algn="l">
              <a:spcBef>
                <a:spcPts val="0"/>
              </a:spcBef>
              <a:spcAft>
                <a:spcPts val="0"/>
              </a:spcAft>
              <a:buClr>
                <a:schemeClr val="dk1"/>
              </a:buClr>
              <a:buSzPts val="1400"/>
              <a:buNone/>
              <a:defRPr/>
            </a:lvl3pPr>
            <a:lvl4pPr lvl="3" algn="l">
              <a:spcBef>
                <a:spcPts val="0"/>
              </a:spcBef>
              <a:spcAft>
                <a:spcPts val="0"/>
              </a:spcAft>
              <a:buClr>
                <a:schemeClr val="dk1"/>
              </a:buClr>
              <a:buSzPts val="1400"/>
              <a:buNone/>
              <a:defRPr/>
            </a:lvl4pPr>
            <a:lvl5pPr lvl="4" algn="l">
              <a:spcBef>
                <a:spcPts val="0"/>
              </a:spcBef>
              <a:spcAft>
                <a:spcPts val="0"/>
              </a:spcAft>
              <a:buClr>
                <a:schemeClr val="dk1"/>
              </a:buClr>
              <a:buSzPts val="1400"/>
              <a:buNone/>
              <a:defRPr/>
            </a:lvl5pPr>
            <a:lvl6pPr lvl="5" algn="l">
              <a:spcBef>
                <a:spcPts val="0"/>
              </a:spcBef>
              <a:spcAft>
                <a:spcPts val="0"/>
              </a:spcAft>
              <a:buClr>
                <a:schemeClr val="dk1"/>
              </a:buClr>
              <a:buSzPts val="1400"/>
              <a:buNone/>
              <a:defRPr/>
            </a:lvl6pPr>
            <a:lvl7pPr lvl="6" algn="l">
              <a:spcBef>
                <a:spcPts val="0"/>
              </a:spcBef>
              <a:spcAft>
                <a:spcPts val="0"/>
              </a:spcAft>
              <a:buClr>
                <a:schemeClr val="dk1"/>
              </a:buClr>
              <a:buSzPts val="1400"/>
              <a:buNone/>
              <a:defRPr/>
            </a:lvl7pPr>
            <a:lvl8pPr lvl="7" algn="l">
              <a:spcBef>
                <a:spcPts val="0"/>
              </a:spcBef>
              <a:spcAft>
                <a:spcPts val="0"/>
              </a:spcAft>
              <a:buClr>
                <a:schemeClr val="dk1"/>
              </a:buClr>
              <a:buSzPts val="1400"/>
              <a:buNone/>
              <a:defRPr/>
            </a:lvl8pPr>
            <a:lvl9pPr lvl="8" algn="l">
              <a:spcBef>
                <a:spcPts val="0"/>
              </a:spcBef>
              <a:spcAft>
                <a:spcPts val="0"/>
              </a:spcAft>
              <a:buClr>
                <a:schemeClr val="dk1"/>
              </a:buClr>
              <a:buSzPts val="1400"/>
              <a:buNone/>
              <a:defRPr/>
            </a:lvl9pPr>
          </a:lstStyle>
          <a:p>
            <a:endParaRPr/>
          </a:p>
        </p:txBody>
      </p:sp>
      <p:sp>
        <p:nvSpPr>
          <p:cNvPr id="75" name="Google Shape;75;p3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None/>
              <a:defRPr/>
            </a:lvl1pPr>
            <a:lvl2pPr lvl="1" algn="l">
              <a:spcBef>
                <a:spcPts val="0"/>
              </a:spcBef>
              <a:spcAft>
                <a:spcPts val="0"/>
              </a:spcAft>
              <a:buClr>
                <a:schemeClr val="dk1"/>
              </a:buClr>
              <a:buSzPts val="1400"/>
              <a:buNone/>
              <a:defRPr/>
            </a:lvl2pPr>
            <a:lvl3pPr lvl="2" algn="l">
              <a:spcBef>
                <a:spcPts val="0"/>
              </a:spcBef>
              <a:spcAft>
                <a:spcPts val="0"/>
              </a:spcAft>
              <a:buClr>
                <a:schemeClr val="dk1"/>
              </a:buClr>
              <a:buSzPts val="1400"/>
              <a:buNone/>
              <a:defRPr/>
            </a:lvl3pPr>
            <a:lvl4pPr lvl="3" algn="l">
              <a:spcBef>
                <a:spcPts val="0"/>
              </a:spcBef>
              <a:spcAft>
                <a:spcPts val="0"/>
              </a:spcAft>
              <a:buClr>
                <a:schemeClr val="dk1"/>
              </a:buClr>
              <a:buSzPts val="1400"/>
              <a:buNone/>
              <a:defRPr/>
            </a:lvl4pPr>
            <a:lvl5pPr lvl="4" algn="l">
              <a:spcBef>
                <a:spcPts val="0"/>
              </a:spcBef>
              <a:spcAft>
                <a:spcPts val="0"/>
              </a:spcAft>
              <a:buClr>
                <a:schemeClr val="dk1"/>
              </a:buClr>
              <a:buSzPts val="1400"/>
              <a:buNone/>
              <a:defRPr/>
            </a:lvl5pPr>
            <a:lvl6pPr lvl="5" algn="l">
              <a:spcBef>
                <a:spcPts val="0"/>
              </a:spcBef>
              <a:spcAft>
                <a:spcPts val="0"/>
              </a:spcAft>
              <a:buClr>
                <a:schemeClr val="dk1"/>
              </a:buClr>
              <a:buSzPts val="1400"/>
              <a:buNone/>
              <a:defRPr/>
            </a:lvl6pPr>
            <a:lvl7pPr lvl="6" algn="l">
              <a:spcBef>
                <a:spcPts val="0"/>
              </a:spcBef>
              <a:spcAft>
                <a:spcPts val="0"/>
              </a:spcAft>
              <a:buClr>
                <a:schemeClr val="dk1"/>
              </a:buClr>
              <a:buSzPts val="1400"/>
              <a:buNone/>
              <a:defRPr/>
            </a:lvl7pPr>
            <a:lvl8pPr lvl="7" algn="l">
              <a:spcBef>
                <a:spcPts val="0"/>
              </a:spcBef>
              <a:spcAft>
                <a:spcPts val="0"/>
              </a:spcAft>
              <a:buClr>
                <a:schemeClr val="dk1"/>
              </a:buClr>
              <a:buSzPts val="1400"/>
              <a:buNone/>
              <a:defRPr/>
            </a:lvl8pPr>
            <a:lvl9pPr lvl="8" algn="l">
              <a:spcBef>
                <a:spcPts val="0"/>
              </a:spcBef>
              <a:spcAft>
                <a:spcPts val="0"/>
              </a:spcAft>
              <a:buClr>
                <a:schemeClr val="dk1"/>
              </a:buClr>
              <a:buSzPts val="1400"/>
              <a:buNone/>
              <a:defRPr/>
            </a:lvl9pPr>
          </a:lstStyle>
          <a:p>
            <a:endParaRPr/>
          </a:p>
        </p:txBody>
      </p:sp>
      <p:sp>
        <p:nvSpPr>
          <p:cNvPr id="76" name="Google Shape;76;p3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rgbClr val="FFFFFF"/>
              </a:buClr>
              <a:buSzPts val="1000"/>
              <a:buFont typeface="Calibri"/>
              <a:buNone/>
              <a:defRPr/>
            </a:lvl1pPr>
            <a:lvl2pPr marL="0" marR="0" lvl="1" indent="0" algn="r">
              <a:spcBef>
                <a:spcPts val="0"/>
              </a:spcBef>
              <a:buClr>
                <a:srgbClr val="FFFFFF"/>
              </a:buClr>
              <a:buSzPts val="1000"/>
              <a:buFont typeface="Calibri"/>
              <a:buNone/>
              <a:defRPr/>
            </a:lvl2pPr>
            <a:lvl3pPr marL="0" marR="0" lvl="2" indent="0" algn="r">
              <a:spcBef>
                <a:spcPts val="0"/>
              </a:spcBef>
              <a:buClr>
                <a:srgbClr val="FFFFFF"/>
              </a:buClr>
              <a:buSzPts val="1000"/>
              <a:buFont typeface="Calibri"/>
              <a:buNone/>
              <a:defRPr/>
            </a:lvl3pPr>
            <a:lvl4pPr marL="0" marR="0" lvl="3" indent="0" algn="r">
              <a:spcBef>
                <a:spcPts val="0"/>
              </a:spcBef>
              <a:buClr>
                <a:srgbClr val="FFFFFF"/>
              </a:buClr>
              <a:buSzPts val="1000"/>
              <a:buFont typeface="Calibri"/>
              <a:buNone/>
              <a:defRPr/>
            </a:lvl4pPr>
            <a:lvl5pPr marL="0" marR="0" lvl="4" indent="0" algn="r">
              <a:spcBef>
                <a:spcPts val="0"/>
              </a:spcBef>
              <a:buClr>
                <a:srgbClr val="FFFFFF"/>
              </a:buClr>
              <a:buSzPts val="1000"/>
              <a:buFont typeface="Calibri"/>
              <a:buNone/>
              <a:defRPr/>
            </a:lvl5pPr>
            <a:lvl6pPr marL="0" marR="0" lvl="5" indent="0" algn="r">
              <a:spcBef>
                <a:spcPts val="0"/>
              </a:spcBef>
              <a:buClr>
                <a:srgbClr val="FFFFFF"/>
              </a:buClr>
              <a:buSzPts val="1000"/>
              <a:buFont typeface="Calibri"/>
              <a:buNone/>
              <a:defRPr/>
            </a:lvl6pPr>
            <a:lvl7pPr marL="0" marR="0" lvl="6" indent="0" algn="r">
              <a:spcBef>
                <a:spcPts val="0"/>
              </a:spcBef>
              <a:buClr>
                <a:srgbClr val="FFFFFF"/>
              </a:buClr>
              <a:buSzPts val="1000"/>
              <a:buFont typeface="Calibri"/>
              <a:buNone/>
              <a:defRPr/>
            </a:lvl7pPr>
            <a:lvl8pPr marL="0" marR="0" lvl="7" indent="0" algn="r">
              <a:spcBef>
                <a:spcPts val="0"/>
              </a:spcBef>
              <a:buClr>
                <a:srgbClr val="FFFFFF"/>
              </a:buClr>
              <a:buSzPts val="1000"/>
              <a:buFont typeface="Calibri"/>
              <a:buNone/>
              <a:defRPr/>
            </a:lvl8pPr>
            <a:lvl9pPr marL="0" marR="0" lvl="8" indent="0" algn="r">
              <a:spcBef>
                <a:spcPts val="0"/>
              </a:spcBef>
              <a:buClr>
                <a:srgbClr val="FFFFFF"/>
              </a:buClr>
              <a:buSzPts val="1000"/>
              <a:buFont typeface="Calibri"/>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47140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48482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82115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07671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64344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5751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73966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3341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00314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467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picTx">
  <p:cSld name="1_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2" name="Title 1"/>
          <p:cNvSpPr>
            <a:spLocks noGrp="1"/>
          </p:cNvSpPr>
          <p:nvPr>
            <p:ph type="title"/>
          </p:nvPr>
        </p:nvSpPr>
        <p:spPr>
          <a:xfrm>
            <a:off x="1097282"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46" indent="0">
              <a:buNone/>
              <a:defRPr sz="2800"/>
            </a:lvl2pPr>
            <a:lvl3pPr marL="914492" indent="0">
              <a:buNone/>
              <a:defRPr sz="2400"/>
            </a:lvl3pPr>
            <a:lvl4pPr marL="1371738" indent="0">
              <a:buNone/>
              <a:defRPr sz="2000"/>
            </a:lvl4pPr>
            <a:lvl5pPr marL="1828983" indent="0">
              <a:buNone/>
              <a:defRPr sz="2000"/>
            </a:lvl5pPr>
            <a:lvl6pPr marL="2286228" indent="0">
              <a:buNone/>
              <a:defRPr sz="2000"/>
            </a:lvl6pPr>
            <a:lvl7pPr marL="2743475" indent="0">
              <a:buNone/>
              <a:defRPr sz="2000"/>
            </a:lvl7pPr>
            <a:lvl8pPr marL="3200720" indent="0">
              <a:buNone/>
              <a:defRPr sz="2000"/>
            </a:lvl8pPr>
            <a:lvl9pPr marL="3657966"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46" indent="0">
              <a:buNone/>
              <a:defRPr sz="1200"/>
            </a:lvl2pPr>
            <a:lvl3pPr marL="914492" indent="0">
              <a:buNone/>
              <a:defRPr sz="1000"/>
            </a:lvl3pPr>
            <a:lvl4pPr marL="1371738" indent="0">
              <a:buNone/>
              <a:defRPr sz="900"/>
            </a:lvl4pPr>
            <a:lvl5pPr marL="1828983" indent="0">
              <a:buNone/>
              <a:defRPr sz="900"/>
            </a:lvl5pPr>
            <a:lvl6pPr marL="2286228" indent="0">
              <a:buNone/>
              <a:defRPr sz="900"/>
            </a:lvl6pPr>
            <a:lvl7pPr marL="2743475" indent="0">
              <a:buNone/>
              <a:defRPr sz="900"/>
            </a:lvl7pPr>
            <a:lvl8pPr marL="3200720" indent="0">
              <a:buNone/>
              <a:defRPr sz="900"/>
            </a:lvl8pPr>
            <a:lvl9pPr marL="365796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0601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9169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17048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41111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218332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0067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00613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867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46" indent="0">
              <a:buNone/>
              <a:defRPr sz="2000" b="1"/>
            </a:lvl2pPr>
            <a:lvl3pPr marL="914492" indent="0">
              <a:buNone/>
              <a:defRPr sz="1800" b="1"/>
            </a:lvl3pPr>
            <a:lvl4pPr marL="1371738" indent="0">
              <a:buNone/>
              <a:defRPr sz="1600" b="1"/>
            </a:lvl4pPr>
            <a:lvl5pPr marL="1828983" indent="0">
              <a:buNone/>
              <a:defRPr sz="1600" b="1"/>
            </a:lvl5pPr>
            <a:lvl6pPr marL="2286228" indent="0">
              <a:buNone/>
              <a:defRPr sz="1600" b="1"/>
            </a:lvl6pPr>
            <a:lvl7pPr marL="2743475" indent="0">
              <a:buNone/>
              <a:defRPr sz="1600" b="1"/>
            </a:lvl7pPr>
            <a:lvl8pPr marL="3200720" indent="0">
              <a:buNone/>
              <a:defRPr sz="1600" b="1"/>
            </a:lvl8pPr>
            <a:lvl9pPr marL="3657966"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46" indent="0">
              <a:buNone/>
              <a:defRPr sz="2000" b="1"/>
            </a:lvl2pPr>
            <a:lvl3pPr marL="914492" indent="0">
              <a:buNone/>
              <a:defRPr sz="1800" b="1"/>
            </a:lvl3pPr>
            <a:lvl4pPr marL="1371738" indent="0">
              <a:buNone/>
              <a:defRPr sz="1600" b="1"/>
            </a:lvl4pPr>
            <a:lvl5pPr marL="1828983" indent="0">
              <a:buNone/>
              <a:defRPr sz="1600" b="1"/>
            </a:lvl5pPr>
            <a:lvl6pPr marL="2286228" indent="0">
              <a:buNone/>
              <a:defRPr sz="1600" b="1"/>
            </a:lvl6pPr>
            <a:lvl7pPr marL="2743475" indent="0">
              <a:buNone/>
              <a:defRPr sz="1600" b="1"/>
            </a:lvl7pPr>
            <a:lvl8pPr marL="3200720" indent="0">
              <a:buNone/>
              <a:defRPr sz="1600" b="1"/>
            </a:lvl8pPr>
            <a:lvl9pPr marL="36579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033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3294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1.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theme" Target="../theme/theme3.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image" Target="../media/image2.pn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5.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 name="Google Shape;11;p17"/>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 name="Google Shape;12;p17"/>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7200"/>
              <a:buFont typeface="Calibri"/>
              <a:buNone/>
              <a:defRPr sz="72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7"/>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419100" algn="l" rtl="0">
              <a:lnSpc>
                <a:spcPct val="90000"/>
              </a:lnSpc>
              <a:spcBef>
                <a:spcPts val="1800"/>
              </a:spcBef>
              <a:spcAft>
                <a:spcPts val="0"/>
              </a:spcAft>
              <a:buClr>
                <a:schemeClr val="accent1"/>
              </a:buClr>
              <a:buSzPts val="3000"/>
              <a:buFont typeface="Calibri"/>
              <a:buChar char=" "/>
              <a:defRPr sz="3000" b="0" i="0" u="none" strike="noStrike" cap="none">
                <a:solidFill>
                  <a:srgbClr val="3F3F3F"/>
                </a:solidFill>
                <a:latin typeface="Calibri"/>
                <a:ea typeface="Calibri"/>
                <a:cs typeface="Calibri"/>
                <a:sym typeface="Calibri"/>
              </a:defRPr>
            </a:lvl1pPr>
            <a:lvl2pPr marL="914400" marR="0" lvl="1" indent="-400050" algn="l" rtl="0">
              <a:lnSpc>
                <a:spcPct val="90000"/>
              </a:lnSpc>
              <a:spcBef>
                <a:spcPts val="300"/>
              </a:spcBef>
              <a:spcAft>
                <a:spcPts val="0"/>
              </a:spcAft>
              <a:buClr>
                <a:schemeClr val="accent1"/>
              </a:buClr>
              <a:buSzPts val="2700"/>
              <a:buFont typeface="Calibri"/>
              <a:buChar char="◦"/>
              <a:defRPr sz="2700" b="0" i="0" u="none" strike="noStrike" cap="none">
                <a:solidFill>
                  <a:srgbClr val="3F3F3F"/>
                </a:solidFill>
                <a:latin typeface="Calibri"/>
                <a:ea typeface="Calibri"/>
                <a:cs typeface="Calibri"/>
                <a:sym typeface="Calibri"/>
              </a:defRPr>
            </a:lvl2pPr>
            <a:lvl3pPr marL="1371600" marR="0" lvl="2"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3pPr>
            <a:lvl4pPr marL="1828800" marR="0" lvl="3"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4pPr>
            <a:lvl5pPr marL="2286000" marR="0" lvl="4"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5pPr>
            <a:lvl6pPr marL="2743200" marR="0" lvl="5"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6pPr>
            <a:lvl7pPr marL="3200400" marR="0" lvl="6"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7pPr>
            <a:lvl8pPr marL="3657600" marR="0" lvl="7"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8pPr>
            <a:lvl9pPr marL="4114800" marR="0" lvl="8" indent="-361950" algn="l" rtl="0">
              <a:lnSpc>
                <a:spcPct val="90000"/>
              </a:lnSpc>
              <a:spcBef>
                <a:spcPts val="600"/>
              </a:spcBef>
              <a:spcAft>
                <a:spcPts val="60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9pPr>
          </a:lstStyle>
          <a:p>
            <a:endParaRPr/>
          </a:p>
        </p:txBody>
      </p:sp>
      <p:sp>
        <p:nvSpPr>
          <p:cNvPr id="14" name="Google Shape;14;p17"/>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FFFFFF"/>
              </a:buClr>
              <a:buSzPts val="1400"/>
              <a:buFont typeface="Calibri"/>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5" name="Google Shape;15;p17"/>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FFFFFF"/>
              </a:buClr>
              <a:buSzPts val="1400"/>
              <a:buFont typeface="Calibri"/>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6" name="Google Shape;16;p1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marR="0" lvl="1"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marR="0" lvl="2"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marR="0" lvl="3"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marR="0" lvl="4"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marR="0" lvl="5"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marR="0" lvl="6"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marR="0" lvl="7"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marR="0" lvl="8"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17" name="Google Shape;17;p17"/>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83" r:id="rId7"/>
    <p:sldLayoutId id="2147483684" r:id="rId8"/>
    <p:sldLayoutId id="2147483685" r:id="rId9"/>
    <p:sldLayoutId id="214748368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sp>
        <p:nvSpPr>
          <p:cNvPr id="153" name="Google Shape;153;p22"/>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2"/>
          <p:cNvSpPr/>
          <p:nvPr/>
        </p:nvSpPr>
        <p:spPr>
          <a:xfrm>
            <a:off x="15" y="6334316"/>
            <a:ext cx="12191985" cy="6648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6" name="Google Shape;156;p22"/>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57" name="Google Shape;157;p22"/>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8" name="Google Shape;158;p22"/>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2"/>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a:solidFill>
                  <a:srgbClr val="FFFFFF"/>
                </a:solidFill>
                <a:latin typeface="Calibri"/>
                <a:ea typeface="Calibri"/>
                <a:cs typeface="Calibri"/>
                <a:sym typeface="Calibri"/>
              </a:defRPr>
            </a:lvl1pPr>
            <a:lvl2pPr marL="0" marR="0" lvl="1" indent="0" algn="r" rtl="0">
              <a:spcBef>
                <a:spcPts val="0"/>
              </a:spcBef>
              <a:buNone/>
              <a:defRPr sz="1050">
                <a:solidFill>
                  <a:srgbClr val="FFFFFF"/>
                </a:solidFill>
                <a:latin typeface="Calibri"/>
                <a:ea typeface="Calibri"/>
                <a:cs typeface="Calibri"/>
                <a:sym typeface="Calibri"/>
              </a:defRPr>
            </a:lvl2pPr>
            <a:lvl3pPr marL="0" marR="0" lvl="2" indent="0" algn="r" rtl="0">
              <a:spcBef>
                <a:spcPts val="0"/>
              </a:spcBef>
              <a:buNone/>
              <a:defRPr sz="1050">
                <a:solidFill>
                  <a:srgbClr val="FFFFFF"/>
                </a:solidFill>
                <a:latin typeface="Calibri"/>
                <a:ea typeface="Calibri"/>
                <a:cs typeface="Calibri"/>
                <a:sym typeface="Calibri"/>
              </a:defRPr>
            </a:lvl3pPr>
            <a:lvl4pPr marL="0" marR="0" lvl="3" indent="0" algn="r" rtl="0">
              <a:spcBef>
                <a:spcPts val="0"/>
              </a:spcBef>
              <a:buNone/>
              <a:defRPr sz="1050">
                <a:solidFill>
                  <a:srgbClr val="FFFFFF"/>
                </a:solidFill>
                <a:latin typeface="Calibri"/>
                <a:ea typeface="Calibri"/>
                <a:cs typeface="Calibri"/>
                <a:sym typeface="Calibri"/>
              </a:defRPr>
            </a:lvl4pPr>
            <a:lvl5pPr marL="0" marR="0" lvl="4" indent="0" algn="r" rtl="0">
              <a:spcBef>
                <a:spcPts val="0"/>
              </a:spcBef>
              <a:buNone/>
              <a:defRPr sz="1050">
                <a:solidFill>
                  <a:srgbClr val="FFFFFF"/>
                </a:solidFill>
                <a:latin typeface="Calibri"/>
                <a:ea typeface="Calibri"/>
                <a:cs typeface="Calibri"/>
                <a:sym typeface="Calibri"/>
              </a:defRPr>
            </a:lvl5pPr>
            <a:lvl6pPr marL="0" marR="0" lvl="5" indent="0" algn="r" rtl="0">
              <a:spcBef>
                <a:spcPts val="0"/>
              </a:spcBef>
              <a:buNone/>
              <a:defRPr sz="1050">
                <a:solidFill>
                  <a:srgbClr val="FFFFFF"/>
                </a:solidFill>
                <a:latin typeface="Calibri"/>
                <a:ea typeface="Calibri"/>
                <a:cs typeface="Calibri"/>
                <a:sym typeface="Calibri"/>
              </a:defRPr>
            </a:lvl6pPr>
            <a:lvl7pPr marL="0" marR="0" lvl="6" indent="0" algn="r" rtl="0">
              <a:spcBef>
                <a:spcPts val="0"/>
              </a:spcBef>
              <a:buNone/>
              <a:defRPr sz="1050">
                <a:solidFill>
                  <a:srgbClr val="FFFFFF"/>
                </a:solidFill>
                <a:latin typeface="Calibri"/>
                <a:ea typeface="Calibri"/>
                <a:cs typeface="Calibri"/>
                <a:sym typeface="Calibri"/>
              </a:defRPr>
            </a:lvl7pPr>
            <a:lvl8pPr marL="0" marR="0" lvl="7" indent="0" algn="r" rtl="0">
              <a:spcBef>
                <a:spcPts val="0"/>
              </a:spcBef>
              <a:buNone/>
              <a:defRPr sz="1050">
                <a:solidFill>
                  <a:srgbClr val="FFFFFF"/>
                </a:solidFill>
                <a:latin typeface="Calibri"/>
                <a:ea typeface="Calibri"/>
                <a:cs typeface="Calibri"/>
                <a:sym typeface="Calibri"/>
              </a:defRPr>
            </a:lvl8pPr>
            <a:lvl9pPr marL="0" marR="0" lvl="8" indent="0" algn="r" rtl="0">
              <a:spcBef>
                <a:spcPts val="0"/>
              </a:spcBef>
              <a:buNone/>
              <a:defRPr sz="105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160" name="Google Shape;160;p22"/>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74" r:id="rId1"/>
    <p:sldLayoutId id="2147483675" r:id="rId2"/>
    <p:sldLayoutId id="2147483677" r:id="rId3"/>
    <p:sldLayoutId id="2147483678" r:id="rId4"/>
    <p:sldLayoutId id="2147483679" r:id="rId5"/>
    <p:sldLayoutId id="2147483680" r:id="rId6"/>
    <p:sldLayoutId id="2147483681" r:id="rId7"/>
    <p:sldLayoutId id="2147483714" r:id="rId8"/>
    <p:sldLayoutId id="214748371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11" name="Google Shape;11;p25"/>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12" name="Google Shape;12;p25"/>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7200"/>
              <a:buFont typeface="Calibri"/>
              <a:buNone/>
              <a:defRPr sz="72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419100" algn="l" rtl="0">
              <a:lnSpc>
                <a:spcPct val="90000"/>
              </a:lnSpc>
              <a:spcBef>
                <a:spcPts val="1800"/>
              </a:spcBef>
              <a:spcAft>
                <a:spcPts val="0"/>
              </a:spcAft>
              <a:buClr>
                <a:schemeClr val="accent1"/>
              </a:buClr>
              <a:buSzPts val="3000"/>
              <a:buFont typeface="Calibri"/>
              <a:buChar char=" "/>
              <a:defRPr sz="3000" b="0" i="0" u="none" strike="noStrike" cap="none">
                <a:solidFill>
                  <a:srgbClr val="3F3F3F"/>
                </a:solidFill>
                <a:latin typeface="Calibri"/>
                <a:ea typeface="Calibri"/>
                <a:cs typeface="Calibri"/>
                <a:sym typeface="Calibri"/>
              </a:defRPr>
            </a:lvl1pPr>
            <a:lvl2pPr marL="914400" marR="0" lvl="1" indent="-400050" algn="l" rtl="0">
              <a:lnSpc>
                <a:spcPct val="90000"/>
              </a:lnSpc>
              <a:spcBef>
                <a:spcPts val="300"/>
              </a:spcBef>
              <a:spcAft>
                <a:spcPts val="0"/>
              </a:spcAft>
              <a:buClr>
                <a:schemeClr val="accent1"/>
              </a:buClr>
              <a:buSzPts val="2700"/>
              <a:buFont typeface="Calibri"/>
              <a:buChar char="◦"/>
              <a:defRPr sz="2700" b="0" i="0" u="none" strike="noStrike" cap="none">
                <a:solidFill>
                  <a:srgbClr val="3F3F3F"/>
                </a:solidFill>
                <a:latin typeface="Calibri"/>
                <a:ea typeface="Calibri"/>
                <a:cs typeface="Calibri"/>
                <a:sym typeface="Calibri"/>
              </a:defRPr>
            </a:lvl2pPr>
            <a:lvl3pPr marL="1371600" marR="0" lvl="2"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3pPr>
            <a:lvl4pPr marL="1828800" marR="0" lvl="3"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4pPr>
            <a:lvl5pPr marL="2286000" marR="0" lvl="4"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5pPr>
            <a:lvl6pPr marL="2743200" marR="0" lvl="5"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6pPr>
            <a:lvl7pPr marL="3200400" marR="0" lvl="6"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7pPr>
            <a:lvl8pPr marL="3657600" marR="0" lvl="7"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8pPr>
            <a:lvl9pPr marL="4114800" marR="0" lvl="8" indent="-361950" algn="l" rtl="0">
              <a:lnSpc>
                <a:spcPct val="90000"/>
              </a:lnSpc>
              <a:spcBef>
                <a:spcPts val="600"/>
              </a:spcBef>
              <a:spcAft>
                <a:spcPts val="60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9pPr>
          </a:lstStyle>
          <a:p>
            <a:endParaRPr/>
          </a:p>
        </p:txBody>
      </p:sp>
      <p:sp>
        <p:nvSpPr>
          <p:cNvPr id="14" name="Google Shape;14;p25"/>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 name="Google Shape;15;p25"/>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 name="Google Shape;16;p25"/>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
        <p:nvSpPr>
          <p:cNvPr id="17" name="Google Shape;17;p25"/>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1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2909403"/>
      </p:ext>
    </p:extLst>
  </p:cSld>
  <p:clrMap bg1="lt1" tx1="dk1" bg2="dk2" tx2="lt2" accent1="accent1" accent2="accent2" accent3="accent3" accent4="accent4" accent5="accent5" accent6="accent6" hlink="hlink" folHlink="folHlink"/>
  <p:sldLayoutIdLst>
    <p:sldLayoutId id="2147483688" r:id="rId1"/>
    <p:sldLayoutId id="2147483690"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753733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xStyles>
    <p:title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5" indent="-91445" algn="l" defTabSz="91444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67" indent="-182889" algn="l" defTabSz="914446"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56"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4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73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5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6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7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8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1" name="Google Shape;11;p18"/>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2" name="Google Shape;12;p1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fld id="{00000000-1234-1234-1234-123412341234}" type="slidenum">
              <a:rPr lang="es-CO" smtClean="0"/>
              <a:pPr/>
              <a:t>‹#›</a:t>
            </a:fld>
            <a:endParaRPr lang="es-CO"/>
          </a:p>
        </p:txBody>
      </p:sp>
      <p:sp>
        <p:nvSpPr>
          <p:cNvPr id="15" name="Google Shape;15;p18"/>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1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cxnSp>
        <p:nvCxnSpPr>
          <p:cNvPr id="23" name="Conector recto 22">
            <a:extLst>
              <a:ext uri="{FF2B5EF4-FFF2-40B4-BE49-F238E27FC236}">
                <a16:creationId xmlns:a16="http://schemas.microsoft.com/office/drawing/2014/main" id="{F348DFC4-1B1B-4B1C-B832-048512B559E3}"/>
              </a:ext>
            </a:extLst>
          </p:cNvPr>
          <p:cNvCxnSpPr>
            <a:cxnSpLocks/>
          </p:cNvCxnSpPr>
          <p:nvPr userDrawn="1"/>
        </p:nvCxnSpPr>
        <p:spPr>
          <a:xfrm>
            <a:off x="448573"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749954"/>
      </p:ext>
    </p:extLst>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4" r:id="rId5"/>
    <p:sldLayoutId id="2147483725" r:id="rId6"/>
    <p:sldLayoutId id="2147483726" r:id="rId7"/>
    <p:sldLayoutId id="2147483727" r:id="rId8"/>
    <p:sldLayoutId id="2147483728" r:id="rId9"/>
    <p:sldLayoutId id="214748372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96785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5" indent="-91445" algn="l" defTabSz="91444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67" indent="-182889" algn="l" defTabSz="914446"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56"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4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73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5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6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7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8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867698"/>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84" r:id="rId8"/>
    <p:sldLayoutId id="2147483877" r:id="rId9"/>
    <p:sldLayoutId id="2147483878" r:id="rId10"/>
    <p:sldLayoutId id="2147483879" r:id="rId11"/>
    <p:sldLayoutId id="2147483880" r:id="rId12"/>
  </p:sldLayoutIdLst>
  <p:txStyles>
    <p:titleStyle>
      <a:lvl1pPr algn="l" defTabSz="1371600"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47.xml"/><Relationship Id="rId5" Type="http://schemas.openxmlformats.org/officeDocument/2006/relationships/hyperlink" Target="https://impactinfocus.com/wp-content/uploads/2020/06/Theory-of-Change-Guide-No.-1-The-Situation.pdf" TargetMode="Externa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47.xml"/><Relationship Id="rId5" Type="http://schemas.openxmlformats.org/officeDocument/2006/relationships/hyperlink" Target="https://impactinfocus.com/wp-content/uploads/2020/06/Theory-of-Change-Guide-No.-1-The-Situation.pdf" TargetMode="Externa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47.xml"/><Relationship Id="rId5" Type="http://schemas.openxmlformats.org/officeDocument/2006/relationships/hyperlink" Target="https://ca1-clm.edcdn.com/assets/theory_of_change_briefing_note.pdf" TargetMode="Externa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47.xml"/><Relationship Id="rId6" Type="http://schemas.openxmlformats.org/officeDocument/2006/relationships/image" Target="../media/image58.png"/><Relationship Id="rId5" Type="http://schemas.openxmlformats.org/officeDocument/2006/relationships/hyperlink" Target="https://impactinfocus.com/wp-content/uploads/2020/06/Theory-of-Change-Guide-No.-2-Impact.pdf" TargetMode="External"/><Relationship Id="rId4" Type="http://schemas.openxmlformats.org/officeDocument/2006/relationships/hyperlink" Target="https://ca1-clm.edcdn.com/assets/theory_of_change_briefing_note.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4.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6.xml"/><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73.png"/><Relationship Id="rId7"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23.jpeg"/><Relationship Id="rId11" Type="http://schemas.openxmlformats.org/officeDocument/2006/relationships/image" Target="../media/image70.jpeg"/><Relationship Id="rId5" Type="http://schemas.openxmlformats.org/officeDocument/2006/relationships/image" Target="../media/image22.jpeg"/><Relationship Id="rId10"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69.jpeg"/></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de/fotos/brauner-baum-SIU1Glk6v5k?utm_source=email&amp;utm_medium=referral&amp;utm_content=photos-page-share" TargetMode="External"/><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unccd.int/sites/default/files/2024-12/58587%20UNCCD_Financial%20needs%20assesments-WEB2.pdf" TargetMode="Externa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8042" y="1526844"/>
            <a:ext cx="2802530" cy="1870296"/>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8994584" y="2235202"/>
            <a:ext cx="1979144" cy="543675"/>
          </a:xfrm>
          <a:prstGeom prst="rect">
            <a:avLst/>
          </a:prstGeom>
          <a:noFill/>
        </p:spPr>
        <p:txBody>
          <a:bodyPr wrap="square" rtlCol="0">
            <a:spAutoFit/>
          </a:bodyPr>
          <a:lstStyle/>
          <a:p>
            <a:pPr defTabSz="304831"/>
            <a:r>
              <a:rPr lang="es-CO" sz="2933" err="1">
                <a:solidFill>
                  <a:prstClr val="white"/>
                </a:solidFill>
                <a:latin typeface="Calibri" panose="020F0502020204030204"/>
              </a:rPr>
              <a:t>Image</a:t>
            </a:r>
            <a:r>
              <a:rPr lang="es-CO" sz="2933">
                <a:solidFill>
                  <a:prstClr val="white"/>
                </a:solidFill>
                <a:latin typeface="Calibri" panose="020F0502020204030204"/>
              </a:rPr>
              <a:t> </a:t>
            </a:r>
            <a:r>
              <a:rPr lang="es-CO" sz="2933" err="1">
                <a:solidFill>
                  <a:prstClr val="white"/>
                </a:solidFill>
                <a:latin typeface="Calibri" panose="020F0502020204030204"/>
              </a:rPr>
              <a:t>here</a:t>
            </a:r>
            <a:endParaRPr lang="es-CO" sz="2933">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534" y="-21380"/>
            <a:ext cx="2596722" cy="1728747"/>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87243" y="-21380"/>
            <a:ext cx="2630921" cy="1728748"/>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30570" y="2"/>
            <a:ext cx="2561584" cy="1705354"/>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21540" y="3360800"/>
            <a:ext cx="2346090" cy="1554136"/>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23221" y="1698917"/>
            <a:ext cx="2504375" cy="1667268"/>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5430571" y="1689930"/>
            <a:ext cx="2476679" cy="1676255"/>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5430571" y="3362814"/>
            <a:ext cx="2498305" cy="1554137"/>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0118164" y="3396558"/>
            <a:ext cx="2064250" cy="1549916"/>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89276" y="29100"/>
            <a:ext cx="5337611" cy="1334318"/>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24456" y="1945767"/>
            <a:ext cx="5409477" cy="3385542"/>
          </a:xfrm>
          <a:prstGeom prst="rect">
            <a:avLst/>
          </a:prstGeom>
          <a:noFill/>
        </p:spPr>
        <p:txBody>
          <a:bodyPr wrap="square" rtlCol="0">
            <a:spAutoFit/>
          </a:bodyPr>
          <a:lstStyle/>
          <a:p>
            <a:pPr algn="ctr" defTabSz="914446"/>
            <a:r>
              <a:rPr lang="en-US" sz="3600" b="1">
                <a:solidFill>
                  <a:prstClr val="black"/>
                </a:solidFill>
                <a:latin typeface="Calibri" panose="020F0502020204030204"/>
              </a:rPr>
              <a:t>Thematic Clinic 6</a:t>
            </a:r>
          </a:p>
          <a:p>
            <a:pPr algn="ctr" defTabSz="914446"/>
            <a:endParaRPr lang="en-US" sz="3600" b="1">
              <a:solidFill>
                <a:prstClr val="black"/>
              </a:solidFill>
              <a:latin typeface="Calibri" panose="020F0502020204030204"/>
            </a:endParaRPr>
          </a:p>
          <a:p>
            <a:pPr algn="ctr" defTabSz="914446"/>
            <a:r>
              <a:rPr lang="en-US" sz="2600" b="1">
                <a:solidFill>
                  <a:prstClr val="black"/>
                </a:solidFill>
                <a:latin typeface="Calibri" panose="020F0502020204030204"/>
              </a:rPr>
              <a:t>Mobilizing Support: </a:t>
            </a:r>
            <a:br>
              <a:rPr lang="en-US" sz="2000" b="1">
                <a:solidFill>
                  <a:prstClr val="black"/>
                </a:solidFill>
                <a:latin typeface="Calibri" panose="020F0502020204030204"/>
              </a:rPr>
            </a:br>
            <a:r>
              <a:rPr lang="en-US" sz="2000">
                <a:latin typeface="Calibri Light"/>
                <a:ea typeface="Aptos" panose="020B0004020202020204" pitchFamily="34" charset="0"/>
                <a:cs typeface="Times New Roman"/>
              </a:rPr>
              <a:t>Tips to develop resource mobilization proposals and Match Making Mechanism Gender Proposal and development of a Gender Biodiversity Project   </a:t>
            </a:r>
          </a:p>
          <a:p>
            <a:pPr algn="ctr" defTabSz="914446"/>
            <a:endParaRPr lang="en-US" sz="360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5281448"/>
            <a:ext cx="12192000" cy="1446550"/>
          </a:xfrm>
          <a:prstGeom prst="rect">
            <a:avLst/>
          </a:prstGeom>
          <a:noFill/>
        </p:spPr>
        <p:txBody>
          <a:bodyPr wrap="square">
            <a:spAutoFit/>
          </a:bodyPr>
          <a:lstStyle/>
          <a:p>
            <a:pPr algn="ctr" defTabSz="914446"/>
            <a:r>
              <a:rPr lang="en-US" sz="3200" b="1">
                <a:solidFill>
                  <a:prstClr val="white"/>
                </a:solidFill>
                <a:latin typeface="Calibri Light"/>
                <a:ea typeface="Yu Gothic Light"/>
                <a:cs typeface="Times New Roman"/>
              </a:rPr>
              <a:t>Gender and NBSAP Capacity Building &amp; Exchange Process</a:t>
            </a:r>
            <a:br>
              <a:rPr lang="en-US" sz="3200" b="1">
                <a:solidFill>
                  <a:prstClr val="white"/>
                </a:solidFill>
                <a:latin typeface="Calibri Light"/>
                <a:ea typeface="Yu Gothic Light"/>
                <a:cs typeface="Times New Roman"/>
              </a:rPr>
            </a:br>
            <a:endParaRPr lang="en-US" sz="3200" b="1">
              <a:solidFill>
                <a:prstClr val="white"/>
              </a:solidFill>
              <a:latin typeface="Calibri Light"/>
              <a:ea typeface="Yu Gothic Light"/>
              <a:cs typeface="Times New Roman"/>
            </a:endParaRPr>
          </a:p>
          <a:p>
            <a:pPr algn="ctr" defTabSz="914446"/>
            <a:r>
              <a:rPr lang="en-US" sz="2400" b="1">
                <a:solidFill>
                  <a:prstClr val="white"/>
                </a:solidFill>
                <a:latin typeface="Calibri Light"/>
                <a:ea typeface="Yu Gothic Light"/>
                <a:cs typeface="Times New Roman"/>
              </a:rPr>
              <a:t>24</a:t>
            </a:r>
            <a:r>
              <a:rPr lang="en-US" sz="2400" b="1" baseline="30000">
                <a:solidFill>
                  <a:prstClr val="white"/>
                </a:solidFill>
                <a:latin typeface="Calibri Light"/>
                <a:ea typeface="Yu Gothic Light"/>
                <a:cs typeface="Times New Roman"/>
              </a:rPr>
              <a:t>th</a:t>
            </a:r>
            <a:r>
              <a:rPr lang="en-US" sz="2400" b="1">
                <a:solidFill>
                  <a:prstClr val="white"/>
                </a:solidFill>
                <a:latin typeface="Calibri Light"/>
                <a:ea typeface="Yu Gothic Light"/>
                <a:cs typeface="Times New Roman"/>
              </a:rPr>
              <a:t> March 2026</a:t>
            </a:r>
            <a:endParaRPr lang="en-US" sz="4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86904-AA6A-C300-CF7A-1D0A00CF57FA}"/>
              </a:ext>
            </a:extLst>
          </p:cNvPr>
          <p:cNvSpPr>
            <a:spLocks noGrp="1"/>
          </p:cNvSpPr>
          <p:nvPr>
            <p:ph type="title"/>
          </p:nvPr>
        </p:nvSpPr>
        <p:spPr/>
        <p:txBody>
          <a:bodyPr>
            <a:normAutofit/>
          </a:bodyPr>
          <a:lstStyle/>
          <a:p>
            <a:r>
              <a:rPr lang="de-DE" sz="3500" b="1"/>
              <a:t>No ‘One Size Fits All‘ Solutions</a:t>
            </a:r>
          </a:p>
        </p:txBody>
      </p:sp>
      <p:sp>
        <p:nvSpPr>
          <p:cNvPr id="3" name="Textplatzhalter 2">
            <a:extLst>
              <a:ext uri="{FF2B5EF4-FFF2-40B4-BE49-F238E27FC236}">
                <a16:creationId xmlns:a16="http://schemas.microsoft.com/office/drawing/2014/main" id="{C6F0173D-F3DE-36FA-2E54-B0500FE9CE9A}"/>
              </a:ext>
            </a:extLst>
          </p:cNvPr>
          <p:cNvSpPr>
            <a:spLocks noGrp="1"/>
          </p:cNvSpPr>
          <p:nvPr>
            <p:ph type="body" idx="1"/>
          </p:nvPr>
        </p:nvSpPr>
        <p:spPr>
          <a:xfrm>
            <a:off x="1066800" y="1475727"/>
            <a:ext cx="6372225" cy="4629491"/>
          </a:xfrm>
        </p:spPr>
        <p:txBody>
          <a:bodyPr/>
          <a:lstStyle/>
          <a:p>
            <a:pPr marL="304800" indent="-279400">
              <a:buFont typeface="Arial"/>
              <a:buChar char="•"/>
            </a:pPr>
            <a:r>
              <a:rPr lang="de-DE"/>
              <a:t>Payments </a:t>
            </a:r>
            <a:r>
              <a:rPr lang="de-DE" err="1"/>
              <a:t>for</a:t>
            </a:r>
            <a:r>
              <a:rPr lang="de-DE"/>
              <a:t> </a:t>
            </a:r>
            <a:r>
              <a:rPr lang="de-DE" err="1"/>
              <a:t>Ecosystem</a:t>
            </a:r>
            <a:r>
              <a:rPr lang="de-DE"/>
              <a:t> Services</a:t>
            </a:r>
            <a:endParaRPr lang="en-US"/>
          </a:p>
          <a:p>
            <a:pPr marL="304800" indent="-279400">
              <a:buFont typeface="Arial"/>
              <a:buChar char="•"/>
            </a:pPr>
            <a:r>
              <a:rPr lang="de-DE" err="1"/>
              <a:t>Biodiversity</a:t>
            </a:r>
            <a:r>
              <a:rPr lang="de-DE"/>
              <a:t> </a:t>
            </a:r>
            <a:r>
              <a:rPr lang="de-DE" err="1"/>
              <a:t>Credits</a:t>
            </a:r>
          </a:p>
          <a:p>
            <a:pPr marL="304800" indent="-279400">
              <a:buFont typeface="Arial"/>
              <a:buChar char="•"/>
            </a:pPr>
            <a:r>
              <a:rPr lang="de-DE"/>
              <a:t>Carbon </a:t>
            </a:r>
            <a:r>
              <a:rPr lang="de-DE" err="1"/>
              <a:t>Markets</a:t>
            </a:r>
            <a:r>
              <a:rPr lang="de-DE"/>
              <a:t> </a:t>
            </a:r>
          </a:p>
          <a:p>
            <a:pPr marL="304800" indent="-279400">
              <a:buFont typeface="Arial"/>
              <a:buChar char="•"/>
            </a:pPr>
            <a:r>
              <a:rPr lang="de-DE" err="1"/>
              <a:t>Biodiversity</a:t>
            </a:r>
            <a:r>
              <a:rPr lang="de-DE"/>
              <a:t> Enterprise Funds</a:t>
            </a:r>
          </a:p>
          <a:p>
            <a:pPr marL="304800" indent="-279400">
              <a:buFont typeface="Arial"/>
              <a:buChar char="•"/>
            </a:pPr>
            <a:r>
              <a:rPr lang="de-DE"/>
              <a:t>Budget Tagging</a:t>
            </a:r>
          </a:p>
          <a:p>
            <a:pPr marL="304800" indent="-279400">
              <a:buFont typeface="Arial"/>
              <a:buChar char="•"/>
            </a:pPr>
            <a:r>
              <a:rPr lang="en-US"/>
              <a:t>Nature- and people-positive </a:t>
            </a:r>
            <a:br>
              <a:rPr lang="en-US"/>
            </a:br>
            <a:r>
              <a:rPr lang="en-US"/>
              <a:t>business incubators</a:t>
            </a:r>
            <a:endParaRPr lang="de-DE"/>
          </a:p>
          <a:p>
            <a:pPr>
              <a:buFont typeface="Arial"/>
              <a:buChar char="•"/>
            </a:pPr>
            <a:endParaRPr lang="de-DE">
              <a:highlight>
                <a:srgbClr val="FFFF00"/>
              </a:highlight>
            </a:endParaRPr>
          </a:p>
        </p:txBody>
      </p:sp>
      <p:pic>
        <p:nvPicPr>
          <p:cNvPr id="6" name="Picture 5" descr="A screenshot of a computer&#10;&#10;AI-generated content may be incorrect.">
            <a:extLst>
              <a:ext uri="{FF2B5EF4-FFF2-40B4-BE49-F238E27FC236}">
                <a16:creationId xmlns:a16="http://schemas.microsoft.com/office/drawing/2014/main" id="{48ED7430-7CC9-5FA3-0280-7C3FF175ABAF}"/>
              </a:ext>
            </a:extLst>
          </p:cNvPr>
          <p:cNvPicPr>
            <a:picLocks noChangeAspect="1"/>
          </p:cNvPicPr>
          <p:nvPr/>
        </p:nvPicPr>
        <p:blipFill>
          <a:blip r:embed="rId2"/>
          <a:srcRect l="32464" t="17976" r="34709" b="351"/>
          <a:stretch>
            <a:fillRect/>
          </a:stretch>
        </p:blipFill>
        <p:spPr>
          <a:xfrm>
            <a:off x="7439025" y="907236"/>
            <a:ext cx="4002367" cy="3994643"/>
          </a:xfrm>
          <a:prstGeom prst="rect">
            <a:avLst/>
          </a:prstGeom>
        </p:spPr>
      </p:pic>
      <p:pic>
        <p:nvPicPr>
          <p:cNvPr id="7" name="Picture 6" descr="A screenshot of a website&#10;&#10;AI-generated content may be incorrect.">
            <a:extLst>
              <a:ext uri="{FF2B5EF4-FFF2-40B4-BE49-F238E27FC236}">
                <a16:creationId xmlns:a16="http://schemas.microsoft.com/office/drawing/2014/main" id="{32DE12D8-2E96-7AE3-684B-029297628CAB}"/>
              </a:ext>
            </a:extLst>
          </p:cNvPr>
          <p:cNvPicPr>
            <a:picLocks noChangeAspect="1"/>
          </p:cNvPicPr>
          <p:nvPr/>
        </p:nvPicPr>
        <p:blipFill>
          <a:blip r:embed="rId3"/>
          <a:srcRect l="33010" t="17523" r="34527" b="39021"/>
          <a:stretch>
            <a:fillRect/>
          </a:stretch>
        </p:blipFill>
        <p:spPr>
          <a:xfrm>
            <a:off x="7564330" y="3893311"/>
            <a:ext cx="3957975" cy="2125433"/>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ED04C14B-8969-A1F7-D4B7-CA338F53E079}"/>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739727" y="5111168"/>
            <a:ext cx="1373837" cy="1142161"/>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6862E787-FFD3-E471-D4FD-B975C0D4A2BA}"/>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8314161" y="5974516"/>
            <a:ext cx="2878886" cy="278813"/>
          </a:xfrm>
          <a:prstGeom prst="rect">
            <a:avLst/>
          </a:prstGeom>
          <a:ln w="6350">
            <a:solidFill>
              <a:schemeClr val="tx1"/>
            </a:solidFill>
          </a:ln>
        </p:spPr>
      </p:pic>
    </p:spTree>
    <p:extLst>
      <p:ext uri="{BB962C8B-B14F-4D97-AF65-F5344CB8AC3E}">
        <p14:creationId xmlns:p14="http://schemas.microsoft.com/office/powerpoint/2010/main" val="32728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C7381-D821-B9CE-4884-0CDE172D77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F6C4A9-1392-5C75-2DDC-10B8E75E8910}"/>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453763AC-290B-828F-1871-EB0940B0A0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1B2822A7-C30F-BEEC-1E36-82E81D749A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C97B37AB-08BA-8639-E4EB-026407CF92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677BDB92-8752-4234-C644-F0F9B73B57E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BDD8A2DA-A417-7A29-73F5-5FFE377B0B68}"/>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Part II:</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How to develop a request for the NBSAP AP </a:t>
            </a:r>
            <a:r>
              <a:rPr kumimoji="0" lang="en-US" sz="4000" i="0" u="none" strike="noStrike" kern="100" cap="none" spc="0" normalizeH="0" baseline="0" noProof="0" err="1">
                <a:ln>
                  <a:noFill/>
                </a:ln>
                <a:solidFill>
                  <a:prstClr val="black"/>
                </a:solidFill>
                <a:effectLst/>
                <a:uLnTx/>
                <a:uFillTx/>
                <a:latin typeface="Calibri" panose="020F0502020204030204"/>
                <a:ea typeface="+mn-ea"/>
                <a:cs typeface="+mn-cs"/>
              </a:rPr>
              <a:t>MatchMaking</a:t>
            </a: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 Mechanism (MMM)?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35A1A6E9-0597-FEF9-3E51-844F600BBDB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de-DE" sz="2600" err="1">
                <a:latin typeface="Calibri" panose="020F0502020204030204" pitchFamily="34" charset="0"/>
                <a:ea typeface="Calibri" panose="020F0502020204030204" pitchFamily="34" charset="0"/>
                <a:cs typeface="Calibri" panose="020F0502020204030204" pitchFamily="34" charset="0"/>
              </a:rPr>
              <a:t>What</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is</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the</a:t>
            </a:r>
            <a:r>
              <a:rPr lang="de-DE" sz="2600">
                <a:latin typeface="Calibri" panose="020F0502020204030204" pitchFamily="34" charset="0"/>
                <a:ea typeface="Calibri" panose="020F0502020204030204" pitchFamily="34" charset="0"/>
                <a:cs typeface="Calibri" panose="020F0502020204030204" pitchFamily="34" charset="0"/>
              </a:rPr>
              <a:t> NBSAP AP </a:t>
            </a:r>
            <a:r>
              <a:rPr lang="de-DE" sz="2600" err="1">
                <a:latin typeface="Calibri" panose="020F0502020204030204" pitchFamily="34" charset="0"/>
                <a:ea typeface="Calibri" panose="020F0502020204030204" pitchFamily="34" charset="0"/>
                <a:cs typeface="Calibri" panose="020F0502020204030204" pitchFamily="34" charset="0"/>
              </a:rPr>
              <a:t>MatchMaking</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Mechansim</a:t>
            </a:r>
            <a:r>
              <a:rPr lang="de-DE" sz="2600">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de-DE" sz="2600" err="1">
                <a:latin typeface="Calibri" panose="020F0502020204030204" pitchFamily="34" charset="0"/>
                <a:ea typeface="Calibri" panose="020F0502020204030204" pitchFamily="34" charset="0"/>
                <a:cs typeface="Calibri" panose="020F0502020204030204" pitchFamily="34" charset="0"/>
              </a:rPr>
              <a:t>Tips</a:t>
            </a:r>
            <a:r>
              <a:rPr lang="de-DE" sz="2600">
                <a:latin typeface="Calibri" panose="020F0502020204030204" pitchFamily="34" charset="0"/>
                <a:ea typeface="Calibri" panose="020F0502020204030204" pitchFamily="34" charset="0"/>
                <a:cs typeface="Calibri" panose="020F0502020204030204" pitchFamily="34" charset="0"/>
              </a:rPr>
              <a:t> and </a:t>
            </a:r>
            <a:r>
              <a:rPr lang="de-DE" sz="2600" err="1">
                <a:latin typeface="Calibri" panose="020F0502020204030204" pitchFamily="34" charset="0"/>
                <a:ea typeface="Calibri" panose="020F0502020204030204" pitchFamily="34" charset="0"/>
                <a:cs typeface="Calibri" panose="020F0502020204030204" pitchFamily="34" charset="0"/>
              </a:rPr>
              <a:t>success</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factors</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for</a:t>
            </a:r>
            <a:r>
              <a:rPr lang="de-DE" sz="2600">
                <a:latin typeface="Calibri" panose="020F0502020204030204" pitchFamily="34" charset="0"/>
                <a:ea typeface="Calibri" panose="020F0502020204030204" pitchFamily="34" charset="0"/>
                <a:cs typeface="Calibri" panose="020F0502020204030204" pitchFamily="34" charset="0"/>
              </a:rPr>
              <a:t> strong MMM </a:t>
            </a:r>
            <a:r>
              <a:rPr lang="de-DE" sz="2600" err="1">
                <a:latin typeface="Calibri" panose="020F0502020204030204" pitchFamily="34" charset="0"/>
                <a:ea typeface="Calibri" panose="020F0502020204030204" pitchFamily="34" charset="0"/>
                <a:cs typeface="Calibri" panose="020F0502020204030204" pitchFamily="34" charset="0"/>
              </a:rPr>
              <a:t>requests</a:t>
            </a:r>
            <a:endParaRPr lang="de-DE" sz="2600">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en-US" sz="2600">
                <a:latin typeface="Calibri" panose="020F0502020204030204" pitchFamily="34" charset="0"/>
                <a:ea typeface="Calibri" panose="020F0502020204030204" pitchFamily="34" charset="0"/>
                <a:cs typeface="Calibri" panose="020F0502020204030204" pitchFamily="34" charset="0"/>
              </a:rPr>
              <a:t>What is needed from country partners &amp; support we can provide for surfacing ideas and submitting a request to the MMM </a:t>
            </a:r>
            <a:endParaRPr lang="de-DE" sz="2600">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250956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94030-895A-4E2B-4E07-FC4B0F30B7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33D5DE-3FAA-D53E-4C62-7D1A89B25E4E}"/>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F2D3A23D-B1E7-DA8E-9180-8C85502B95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C1719F3B-3134-B30A-E89B-2F12E0BFB5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A50A43DB-BFAA-4B74-B091-496DDEB3C2B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D3EABBE9-B5A8-6546-CB4A-B8A5030E4C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66573000-E707-A55F-8ED0-8B621B50299E}"/>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Part II:</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How to develop a request for the NBSAP AP </a:t>
            </a:r>
            <a:r>
              <a:rPr kumimoji="0" lang="en-US" sz="4000" i="0" u="none" strike="noStrike" kern="100" cap="none" spc="0" normalizeH="0" baseline="0" noProof="0" err="1">
                <a:ln>
                  <a:noFill/>
                </a:ln>
                <a:solidFill>
                  <a:prstClr val="black"/>
                </a:solidFill>
                <a:effectLst/>
                <a:uLnTx/>
                <a:uFillTx/>
                <a:latin typeface="Calibri" panose="020F0502020204030204"/>
                <a:ea typeface="+mn-ea"/>
                <a:cs typeface="+mn-cs"/>
              </a:rPr>
              <a:t>MatchMaking</a:t>
            </a: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 Mechanism (MMM)?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B7AE2FA8-3B17-7A4F-D4A8-D7ADFB18D72C}"/>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de-DE" sz="2600" err="1">
                <a:solidFill>
                  <a:schemeClr val="tx1"/>
                </a:solidFill>
                <a:latin typeface="Calibri" panose="020F0502020204030204" pitchFamily="34" charset="0"/>
                <a:ea typeface="Calibri" panose="020F0502020204030204" pitchFamily="34" charset="0"/>
                <a:cs typeface="Calibri" panose="020F0502020204030204" pitchFamily="34" charset="0"/>
              </a:rPr>
              <a:t>What</a:t>
            </a:r>
            <a:r>
              <a:rPr lang="de-DE"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tx1"/>
                </a:solidFill>
                <a:latin typeface="Calibri" panose="020F0502020204030204" pitchFamily="34" charset="0"/>
                <a:ea typeface="Calibri" panose="020F0502020204030204" pitchFamily="34" charset="0"/>
                <a:cs typeface="Calibri" panose="020F0502020204030204" pitchFamily="34" charset="0"/>
              </a:rPr>
              <a:t>is</a:t>
            </a:r>
            <a:r>
              <a:rPr lang="de-DE"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tx1"/>
                </a:solidFill>
                <a:latin typeface="Calibri" panose="020F0502020204030204" pitchFamily="34" charset="0"/>
                <a:ea typeface="Calibri" panose="020F0502020204030204" pitchFamily="34" charset="0"/>
                <a:cs typeface="Calibri" panose="020F0502020204030204" pitchFamily="34" charset="0"/>
              </a:rPr>
              <a:t>the</a:t>
            </a:r>
            <a:r>
              <a:rPr lang="de-DE" sz="2600">
                <a:solidFill>
                  <a:schemeClr val="tx1"/>
                </a:solidFill>
                <a:latin typeface="Calibri" panose="020F0502020204030204" pitchFamily="34" charset="0"/>
                <a:ea typeface="Calibri" panose="020F0502020204030204" pitchFamily="34" charset="0"/>
                <a:cs typeface="Calibri" panose="020F0502020204030204" pitchFamily="34" charset="0"/>
              </a:rPr>
              <a:t> NBSAP AP </a:t>
            </a:r>
            <a:r>
              <a:rPr lang="de-DE" sz="2600" err="1">
                <a:solidFill>
                  <a:schemeClr val="tx1"/>
                </a:solidFill>
                <a:latin typeface="Calibri" panose="020F0502020204030204" pitchFamily="34" charset="0"/>
                <a:ea typeface="Calibri" panose="020F0502020204030204" pitchFamily="34" charset="0"/>
                <a:cs typeface="Calibri" panose="020F0502020204030204" pitchFamily="34" charset="0"/>
              </a:rPr>
              <a:t>MatchMaking</a:t>
            </a:r>
            <a:r>
              <a:rPr lang="de-DE"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tx1"/>
                </a:solidFill>
                <a:latin typeface="Calibri" panose="020F0502020204030204" pitchFamily="34" charset="0"/>
                <a:ea typeface="Calibri" panose="020F0502020204030204" pitchFamily="34" charset="0"/>
                <a:cs typeface="Calibri" panose="020F0502020204030204" pitchFamily="34" charset="0"/>
              </a:rPr>
              <a:t>Mechansim</a:t>
            </a:r>
            <a:r>
              <a:rPr lang="de-DE" sz="260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Tips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and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success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factors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for</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strong MMM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requests</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en-US"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What is needed from country partners &amp; support we can provide for surfacing ideas and submitting a request to the MMM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378579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04D28-8AD6-C731-7CDC-3BE877FB16D3}"/>
              </a:ext>
            </a:extLst>
          </p:cNvPr>
          <p:cNvSpPr>
            <a:spLocks noGrp="1"/>
          </p:cNvSpPr>
          <p:nvPr>
            <p:ph type="title"/>
          </p:nvPr>
        </p:nvSpPr>
        <p:spPr>
          <a:xfrm>
            <a:off x="1179871" y="198118"/>
            <a:ext cx="10058400" cy="1278050"/>
          </a:xfrm>
        </p:spPr>
        <p:txBody>
          <a:bodyPr>
            <a:normAutofit/>
          </a:bodyPr>
          <a:lstStyle/>
          <a:p>
            <a:r>
              <a:rPr lang="en-CA" sz="4000" kern="1200" spc="-5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NBSAP Accelerator Partnership</a:t>
            </a:r>
            <a:endParaRPr lang="en-CH" sz="4000" kern="1200" spc="-5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image5.png">
            <a:extLst>
              <a:ext uri="{FF2B5EF4-FFF2-40B4-BE49-F238E27FC236}">
                <a16:creationId xmlns:a16="http://schemas.microsoft.com/office/drawing/2014/main" id="{0EF67EA1-EF93-70CF-0FA6-7798FBF10D8B}"/>
              </a:ext>
            </a:extLst>
          </p:cNvPr>
          <p:cNvPicPr/>
          <p:nvPr/>
        </p:nvPicPr>
        <p:blipFill>
          <a:blip r:embed="rId3"/>
          <a:srcRect/>
          <a:stretch>
            <a:fillRect/>
          </a:stretch>
        </p:blipFill>
        <p:spPr>
          <a:xfrm>
            <a:off x="10470745" y="5733331"/>
            <a:ext cx="1082768" cy="511218"/>
          </a:xfrm>
          <a:prstGeom prst="rect">
            <a:avLst/>
          </a:prstGeom>
          <a:ln/>
        </p:spPr>
      </p:pic>
      <p:pic>
        <p:nvPicPr>
          <p:cNvPr id="14" name="image21.png">
            <a:extLst>
              <a:ext uri="{FF2B5EF4-FFF2-40B4-BE49-F238E27FC236}">
                <a16:creationId xmlns:a16="http://schemas.microsoft.com/office/drawing/2014/main" id="{AC883291-C310-0474-D7C8-061CBBE1EA4C}"/>
              </a:ext>
            </a:extLst>
          </p:cNvPr>
          <p:cNvPicPr/>
          <p:nvPr/>
        </p:nvPicPr>
        <p:blipFill>
          <a:blip r:embed="rId4"/>
          <a:srcRect/>
          <a:stretch>
            <a:fillRect/>
          </a:stretch>
        </p:blipFill>
        <p:spPr>
          <a:xfrm>
            <a:off x="9439413" y="3992890"/>
            <a:ext cx="1021419" cy="391938"/>
          </a:xfrm>
          <a:prstGeom prst="rect">
            <a:avLst/>
          </a:prstGeom>
          <a:ln/>
        </p:spPr>
      </p:pic>
      <p:pic>
        <p:nvPicPr>
          <p:cNvPr id="15" name="image11.png">
            <a:extLst>
              <a:ext uri="{FF2B5EF4-FFF2-40B4-BE49-F238E27FC236}">
                <a16:creationId xmlns:a16="http://schemas.microsoft.com/office/drawing/2014/main" id="{49F9CCAE-19E6-4C97-E058-DE617ABEC723}"/>
              </a:ext>
            </a:extLst>
          </p:cNvPr>
          <p:cNvPicPr/>
          <p:nvPr/>
        </p:nvPicPr>
        <p:blipFill>
          <a:blip r:embed="rId5"/>
          <a:srcRect/>
          <a:stretch>
            <a:fillRect/>
          </a:stretch>
        </p:blipFill>
        <p:spPr>
          <a:xfrm>
            <a:off x="2567316" y="5686615"/>
            <a:ext cx="575011" cy="469529"/>
          </a:xfrm>
          <a:prstGeom prst="rect">
            <a:avLst/>
          </a:prstGeom>
          <a:ln/>
        </p:spPr>
      </p:pic>
      <p:pic>
        <p:nvPicPr>
          <p:cNvPr id="16" name="image12.png">
            <a:extLst>
              <a:ext uri="{FF2B5EF4-FFF2-40B4-BE49-F238E27FC236}">
                <a16:creationId xmlns:a16="http://schemas.microsoft.com/office/drawing/2014/main" id="{48767AB2-C01F-535D-5A04-63B78F2A186E}"/>
              </a:ext>
            </a:extLst>
          </p:cNvPr>
          <p:cNvPicPr/>
          <p:nvPr/>
        </p:nvPicPr>
        <p:blipFill>
          <a:blip r:embed="rId6"/>
          <a:srcRect/>
          <a:stretch>
            <a:fillRect/>
          </a:stretch>
        </p:blipFill>
        <p:spPr>
          <a:xfrm>
            <a:off x="405558" y="5700020"/>
            <a:ext cx="1038108" cy="467050"/>
          </a:xfrm>
          <a:prstGeom prst="rect">
            <a:avLst/>
          </a:prstGeom>
          <a:ln/>
        </p:spPr>
      </p:pic>
      <p:pic>
        <p:nvPicPr>
          <p:cNvPr id="17" name="image22.png">
            <a:extLst>
              <a:ext uri="{FF2B5EF4-FFF2-40B4-BE49-F238E27FC236}">
                <a16:creationId xmlns:a16="http://schemas.microsoft.com/office/drawing/2014/main" id="{FC6DE05D-BE19-3480-E485-9BBF96ABE567}"/>
              </a:ext>
            </a:extLst>
          </p:cNvPr>
          <p:cNvPicPr/>
          <p:nvPr/>
        </p:nvPicPr>
        <p:blipFill>
          <a:blip r:embed="rId7"/>
          <a:srcRect/>
          <a:stretch>
            <a:fillRect/>
          </a:stretch>
        </p:blipFill>
        <p:spPr>
          <a:xfrm>
            <a:off x="1708191" y="5603405"/>
            <a:ext cx="575011" cy="536125"/>
          </a:xfrm>
          <a:prstGeom prst="rect">
            <a:avLst/>
          </a:prstGeom>
          <a:ln/>
        </p:spPr>
      </p:pic>
      <p:pic>
        <p:nvPicPr>
          <p:cNvPr id="18" name="image7.png">
            <a:extLst>
              <a:ext uri="{FF2B5EF4-FFF2-40B4-BE49-F238E27FC236}">
                <a16:creationId xmlns:a16="http://schemas.microsoft.com/office/drawing/2014/main" id="{4C7A82F7-03E8-D761-4281-A1D2A1F3474A}"/>
              </a:ext>
            </a:extLst>
          </p:cNvPr>
          <p:cNvPicPr/>
          <p:nvPr/>
        </p:nvPicPr>
        <p:blipFill>
          <a:blip r:embed="rId8"/>
          <a:srcRect/>
          <a:stretch>
            <a:fillRect/>
          </a:stretch>
        </p:blipFill>
        <p:spPr>
          <a:xfrm>
            <a:off x="10470745" y="3886604"/>
            <a:ext cx="1526345" cy="697373"/>
          </a:xfrm>
          <a:prstGeom prst="rect">
            <a:avLst/>
          </a:prstGeom>
          <a:ln/>
        </p:spPr>
      </p:pic>
      <p:pic>
        <p:nvPicPr>
          <p:cNvPr id="19" name="image17.png">
            <a:extLst>
              <a:ext uri="{FF2B5EF4-FFF2-40B4-BE49-F238E27FC236}">
                <a16:creationId xmlns:a16="http://schemas.microsoft.com/office/drawing/2014/main" id="{9B18BCFA-98A8-5AF2-D732-735DA711A1DF}"/>
              </a:ext>
            </a:extLst>
          </p:cNvPr>
          <p:cNvPicPr/>
          <p:nvPr/>
        </p:nvPicPr>
        <p:blipFill>
          <a:blip r:embed="rId9"/>
          <a:srcRect l="50850" b="31854"/>
          <a:stretch>
            <a:fillRect/>
          </a:stretch>
        </p:blipFill>
        <p:spPr>
          <a:xfrm>
            <a:off x="5228061" y="5767623"/>
            <a:ext cx="1131138" cy="382824"/>
          </a:xfrm>
          <a:prstGeom prst="rect">
            <a:avLst/>
          </a:prstGeom>
          <a:ln/>
        </p:spPr>
      </p:pic>
      <p:pic>
        <p:nvPicPr>
          <p:cNvPr id="20" name="image14.png">
            <a:extLst>
              <a:ext uri="{FF2B5EF4-FFF2-40B4-BE49-F238E27FC236}">
                <a16:creationId xmlns:a16="http://schemas.microsoft.com/office/drawing/2014/main" id="{962A92F1-E8DD-EDAB-A819-CFA95B99B429}"/>
              </a:ext>
            </a:extLst>
          </p:cNvPr>
          <p:cNvPicPr/>
          <p:nvPr/>
        </p:nvPicPr>
        <p:blipFill>
          <a:blip r:embed="rId10"/>
          <a:srcRect/>
          <a:stretch>
            <a:fillRect/>
          </a:stretch>
        </p:blipFill>
        <p:spPr>
          <a:xfrm>
            <a:off x="6484257" y="5767623"/>
            <a:ext cx="1107003" cy="442635"/>
          </a:xfrm>
          <a:prstGeom prst="rect">
            <a:avLst/>
          </a:prstGeom>
          <a:ln/>
        </p:spPr>
      </p:pic>
      <p:pic>
        <p:nvPicPr>
          <p:cNvPr id="21" name="image19.png">
            <a:extLst>
              <a:ext uri="{FF2B5EF4-FFF2-40B4-BE49-F238E27FC236}">
                <a16:creationId xmlns:a16="http://schemas.microsoft.com/office/drawing/2014/main" id="{1AB659CE-F21C-4D7F-3726-78E3AD121BD4}"/>
              </a:ext>
            </a:extLst>
          </p:cNvPr>
          <p:cNvPicPr/>
          <p:nvPr/>
        </p:nvPicPr>
        <p:blipFill>
          <a:blip r:embed="rId11"/>
          <a:srcRect/>
          <a:stretch>
            <a:fillRect/>
          </a:stretch>
        </p:blipFill>
        <p:spPr>
          <a:xfrm>
            <a:off x="7889069" y="5776112"/>
            <a:ext cx="1363357" cy="282669"/>
          </a:xfrm>
          <a:prstGeom prst="rect">
            <a:avLst/>
          </a:prstGeom>
          <a:ln/>
        </p:spPr>
      </p:pic>
      <p:pic>
        <p:nvPicPr>
          <p:cNvPr id="22" name="image18.png">
            <a:extLst>
              <a:ext uri="{FF2B5EF4-FFF2-40B4-BE49-F238E27FC236}">
                <a16:creationId xmlns:a16="http://schemas.microsoft.com/office/drawing/2014/main" id="{A33A1C88-B418-8714-2B7D-587523FB0AF4}"/>
              </a:ext>
            </a:extLst>
          </p:cNvPr>
          <p:cNvPicPr/>
          <p:nvPr/>
        </p:nvPicPr>
        <p:blipFill>
          <a:blip r:embed="rId12"/>
          <a:srcRect/>
          <a:stretch>
            <a:fillRect/>
          </a:stretch>
        </p:blipFill>
        <p:spPr>
          <a:xfrm>
            <a:off x="9578568" y="5764670"/>
            <a:ext cx="743111" cy="282670"/>
          </a:xfrm>
          <a:prstGeom prst="rect">
            <a:avLst/>
          </a:prstGeom>
          <a:ln/>
        </p:spPr>
      </p:pic>
      <p:sp>
        <p:nvSpPr>
          <p:cNvPr id="3" name="Content Placeholder 7">
            <a:extLst>
              <a:ext uri="{FF2B5EF4-FFF2-40B4-BE49-F238E27FC236}">
                <a16:creationId xmlns:a16="http://schemas.microsoft.com/office/drawing/2014/main" id="{FEE9CED8-33AB-B2C6-863C-82F6E7343B8B}"/>
              </a:ext>
            </a:extLst>
          </p:cNvPr>
          <p:cNvSpPr txBox="1">
            <a:spLocks/>
          </p:cNvSpPr>
          <p:nvPr/>
        </p:nvSpPr>
        <p:spPr>
          <a:xfrm>
            <a:off x="2550574" y="3293016"/>
            <a:ext cx="6428326" cy="2000602"/>
          </a:xfrm>
          <a:prstGeom prst="rect">
            <a:avLst/>
          </a:prstGeom>
          <a:noFill/>
          <a:ln>
            <a:noFill/>
          </a:ln>
        </p:spPr>
        <p:txBody>
          <a:bodyPr spcFirstLastPara="1" wrap="square" lIns="0" tIns="45700" rIns="0" bIns="45700" anchor="t" anchorCtr="0">
            <a:normAutofit fontScale="92500"/>
          </a:bodyPr>
          <a:lstStyle>
            <a:defPPr marR="0" lvl="0" algn="l" rtl="0">
              <a:lnSpc>
                <a:spcPct val="100000"/>
              </a:lnSpc>
              <a:spcBef>
                <a:spcPts val="0"/>
              </a:spcBef>
              <a:spcAft>
                <a:spcPts val="0"/>
              </a:spcAft>
            </a:defPPr>
            <a:lvl1pPr marL="304815" marR="0" lvl="0" indent="-228611" algn="l" rtl="0">
              <a:lnSpc>
                <a:spcPct val="90000"/>
              </a:lnSpc>
              <a:spcBef>
                <a:spcPts val="1200"/>
              </a:spcBef>
              <a:spcAft>
                <a:spcPts val="0"/>
              </a:spcAft>
              <a:buClr>
                <a:schemeClr val="accent1"/>
              </a:buClr>
              <a:buSzPts val="1800"/>
              <a:buFont typeface="Calibri"/>
              <a:buChar char=" "/>
              <a:defRPr sz="3000" b="0" i="0" u="none" strike="noStrike" cap="none">
                <a:solidFill>
                  <a:srgbClr val="3F3F3F"/>
                </a:solidFill>
                <a:latin typeface="Calibri"/>
                <a:ea typeface="Calibri"/>
                <a:cs typeface="Calibri"/>
                <a:sym typeface="Calibri"/>
              </a:defRPr>
            </a:lvl1pPr>
            <a:lvl2pPr marL="609630" marR="0" lvl="1" indent="-228611" algn="l" rtl="0">
              <a:lnSpc>
                <a:spcPct val="90000"/>
              </a:lnSpc>
              <a:spcBef>
                <a:spcPts val="200"/>
              </a:spcBef>
              <a:spcAft>
                <a:spcPts val="0"/>
              </a:spcAft>
              <a:buClr>
                <a:schemeClr val="accent1"/>
              </a:buClr>
              <a:buSzPts val="1800"/>
              <a:buFont typeface="Calibri"/>
              <a:buChar char="◦"/>
              <a:defRPr sz="2700" b="0" i="0" u="none" strike="noStrike" cap="none">
                <a:solidFill>
                  <a:srgbClr val="3F3F3F"/>
                </a:solidFill>
                <a:latin typeface="Calibri"/>
                <a:ea typeface="Calibri"/>
                <a:cs typeface="Calibri"/>
                <a:sym typeface="Calibri"/>
              </a:defRPr>
            </a:lvl2pPr>
            <a:lvl3pPr marL="914446" marR="0" lvl="2"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3pPr>
            <a:lvl4pPr marL="1219261" marR="0" lvl="3"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4pPr>
            <a:lvl5pPr marL="1524076" marR="0" lvl="4"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5pPr>
            <a:lvl6pPr marL="1828891" marR="0" lvl="5"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6pPr>
            <a:lvl7pPr marL="2133707" marR="0" lvl="6"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7pPr>
            <a:lvl8pPr marL="2438522" marR="0" lvl="7"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8pPr>
            <a:lvl9pPr marL="2743337" marR="0" lvl="8" indent="-228611" algn="l" rtl="0">
              <a:lnSpc>
                <a:spcPct val="90000"/>
              </a:lnSpc>
              <a:spcBef>
                <a:spcPts val="400"/>
              </a:spcBef>
              <a:spcAft>
                <a:spcPts val="40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9pPr>
          </a:lstStyle>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Support NBSAP implementation</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Strengthen technical and institutional capacity</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Facilitate access to biodiversity finance</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Align financial flows for biodiversity mainstreaming</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Foster peer to peer learning and collaboration</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en-US" sz="2400" kern="1200">
                <a:solidFill>
                  <a:srgbClr val="000000"/>
                </a:solidFill>
                <a:latin typeface="Calibri" panose="020F0502020204030204" pitchFamily="34" charset="0"/>
              </a:rPr>
              <a:t>Elevate NBSAPS in national development planning</a:t>
            </a:r>
            <a:endParaRPr lang="en-CA" sz="2400" kern="0">
              <a:latin typeface="Arial" panose="020B0604020202020204" pitchFamily="34" charset="0"/>
            </a:endParaRPr>
          </a:p>
          <a:p>
            <a:endParaRPr lang="en-CA" sz="3600" kern="0"/>
          </a:p>
        </p:txBody>
      </p:sp>
      <p:sp>
        <p:nvSpPr>
          <p:cNvPr id="5" name="Rectangle 4">
            <a:extLst>
              <a:ext uri="{FF2B5EF4-FFF2-40B4-BE49-F238E27FC236}">
                <a16:creationId xmlns:a16="http://schemas.microsoft.com/office/drawing/2014/main" id="{21B673CA-782A-634E-0D5D-79D9B6369A15}"/>
              </a:ext>
            </a:extLst>
          </p:cNvPr>
          <p:cNvSpPr/>
          <p:nvPr/>
        </p:nvSpPr>
        <p:spPr>
          <a:xfrm>
            <a:off x="1179871" y="1958661"/>
            <a:ext cx="9975809" cy="9261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0960" tIns="30480" rIns="60960" bIns="30480" rtlCol="0" anchor="ctr"/>
          <a:lstStyle/>
          <a:p>
            <a:pPr algn="ctr"/>
            <a:r>
              <a:rPr lang="en-US" sz="2000" b="1">
                <a:solidFill>
                  <a:schemeClr val="bg1"/>
                </a:solidFill>
                <a:latin typeface="Calibri"/>
                <a:cs typeface="Calibri"/>
              </a:rPr>
              <a:t>Announced at COP 15, a country-led partnership to accelerate implementation of National Biodiversity Strategies and Action Plans aligned with the Global Biodiversity Framework</a:t>
            </a:r>
          </a:p>
        </p:txBody>
      </p:sp>
      <p:pic>
        <p:nvPicPr>
          <p:cNvPr id="6" name="Picture 5">
            <a:extLst>
              <a:ext uri="{FF2B5EF4-FFF2-40B4-BE49-F238E27FC236}">
                <a16:creationId xmlns:a16="http://schemas.microsoft.com/office/drawing/2014/main" id="{1957D146-7F56-E21F-8645-04FB38645D3F}"/>
              </a:ext>
            </a:extLst>
          </p:cNvPr>
          <p:cNvPicPr>
            <a:picLocks noChangeAspect="1"/>
          </p:cNvPicPr>
          <p:nvPr/>
        </p:nvPicPr>
        <p:blipFill rotWithShape="1">
          <a:blip r:embed="rId13"/>
          <a:srcRect l="50149" t="9910" r="38304" b="42470"/>
          <a:stretch/>
        </p:blipFill>
        <p:spPr>
          <a:xfrm>
            <a:off x="1186571" y="3293016"/>
            <a:ext cx="1080075" cy="2000602"/>
          </a:xfrm>
          <a:prstGeom prst="rect">
            <a:avLst/>
          </a:prstGeom>
          <a:ln>
            <a:noFill/>
          </a:ln>
          <a:effectLst>
            <a:outerShdw blurRad="292100" dist="139700" dir="2700000" algn="tl" rotWithShape="0">
              <a:srgbClr val="333333">
                <a:alpha val="65000"/>
              </a:srgbClr>
            </a:outerShdw>
          </a:effectLst>
        </p:spPr>
      </p:pic>
      <p:sp>
        <p:nvSpPr>
          <p:cNvPr id="4" name="Freeform 3">
            <a:extLst>
              <a:ext uri="{FF2B5EF4-FFF2-40B4-BE49-F238E27FC236}">
                <a16:creationId xmlns:a16="http://schemas.microsoft.com/office/drawing/2014/main" id="{AE9B3421-E998-F49B-D5B8-5BBA3CC4334C}"/>
              </a:ext>
            </a:extLst>
          </p:cNvPr>
          <p:cNvSpPr/>
          <p:nvPr/>
        </p:nvSpPr>
        <p:spPr>
          <a:xfrm>
            <a:off x="9950124" y="3641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4"/>
            <a:stretch>
              <a:fillRect/>
            </a:stretch>
          </a:blipFill>
        </p:spPr>
        <p:txBody>
          <a:bodyPr/>
          <a:lstStyle/>
          <a:p>
            <a:pPr defTabSz="609630">
              <a:buClr>
                <a:srgbClr val="000000"/>
              </a:buClr>
            </a:pPr>
            <a:endParaRPr lang="en-CA" sz="933" kern="0">
              <a:solidFill>
                <a:srgbClr val="000000"/>
              </a:solidFill>
              <a:latin typeface="Calibri"/>
              <a:cs typeface="Calibri"/>
              <a:sym typeface="Arial"/>
            </a:endParaRPr>
          </a:p>
        </p:txBody>
      </p:sp>
    </p:spTree>
    <p:extLst>
      <p:ext uri="{BB962C8B-B14F-4D97-AF65-F5344CB8AC3E}">
        <p14:creationId xmlns:p14="http://schemas.microsoft.com/office/powerpoint/2010/main" val="3742085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26D359-E645-A5F7-E460-06A9885A5BF7}"/>
              </a:ext>
            </a:extLst>
          </p:cNvPr>
          <p:cNvSpPr>
            <a:spLocks noGrp="1"/>
          </p:cNvSpPr>
          <p:nvPr>
            <p:ph type="title"/>
          </p:nvPr>
        </p:nvSpPr>
        <p:spPr/>
        <p:txBody>
          <a:bodyPr>
            <a:normAutofit/>
          </a:bodyPr>
          <a:lstStyle/>
          <a:p>
            <a:r>
              <a:rPr lang="de-DE" sz="4000" err="1"/>
              <a:t>MatchMaking</a:t>
            </a:r>
            <a:r>
              <a:rPr lang="de-DE" sz="4000"/>
              <a:t> </a:t>
            </a:r>
            <a:r>
              <a:rPr lang="de-DE" sz="4000" err="1"/>
              <a:t>Mechanism</a:t>
            </a:r>
            <a:endParaRPr lang="de-DE" sz="4000"/>
          </a:p>
        </p:txBody>
      </p:sp>
      <p:sp>
        <p:nvSpPr>
          <p:cNvPr id="7" name="Textplatzhalter 6">
            <a:extLst>
              <a:ext uri="{FF2B5EF4-FFF2-40B4-BE49-F238E27FC236}">
                <a16:creationId xmlns:a16="http://schemas.microsoft.com/office/drawing/2014/main" id="{71BAB1D5-4D2A-E59D-03E1-848E8B2B98B0}"/>
              </a:ext>
            </a:extLst>
          </p:cNvPr>
          <p:cNvSpPr>
            <a:spLocks noGrp="1"/>
          </p:cNvSpPr>
          <p:nvPr>
            <p:ph type="body" idx="1"/>
          </p:nvPr>
        </p:nvSpPr>
        <p:spPr>
          <a:xfrm>
            <a:off x="1159533" y="1388055"/>
            <a:ext cx="10058400" cy="4488868"/>
          </a:xfrm>
        </p:spPr>
        <p:txBody>
          <a:bodyPr/>
          <a:lstStyle/>
          <a:p>
            <a:endParaRPr lang="de-DE"/>
          </a:p>
        </p:txBody>
      </p:sp>
      <p:sp>
        <p:nvSpPr>
          <p:cNvPr id="4" name="Rectangle 2">
            <a:extLst>
              <a:ext uri="{FF2B5EF4-FFF2-40B4-BE49-F238E27FC236}">
                <a16:creationId xmlns:a16="http://schemas.microsoft.com/office/drawing/2014/main" id="{37399E7B-DE71-EF92-FE0C-B16569BAD92D}"/>
              </a:ext>
            </a:extLst>
          </p:cNvPr>
          <p:cNvSpPr/>
          <p:nvPr/>
        </p:nvSpPr>
        <p:spPr>
          <a:xfrm>
            <a:off x="1097280" y="1466145"/>
            <a:ext cx="10209713" cy="102257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60960" tIns="30480" rIns="60960" bIns="30480" rtlCol="0" anchor="ctr"/>
          <a:lstStyle>
            <a:defPPr>
              <a:defRPr lang="es-C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50806" algn="ctr">
              <a:lnSpc>
                <a:spcPct val="90000"/>
              </a:lnSpc>
              <a:spcBef>
                <a:spcPts val="667"/>
              </a:spcBef>
            </a:pPr>
            <a:r>
              <a:rPr lang="en-GB" sz="2400" b="1">
                <a:solidFill>
                  <a:schemeClr val="bg1"/>
                </a:solidFill>
                <a:latin typeface="Calibri Light"/>
              </a:rPr>
              <a:t>Demand led hybrid platform to accelerate country access to technical assistance, financial resources and knowledge services across 23 GBF targets</a:t>
            </a:r>
            <a:r>
              <a:rPr lang="en-GB" sz="1867" b="1">
                <a:solidFill>
                  <a:schemeClr val="bg1"/>
                </a:solidFill>
                <a:latin typeface="Calibri Light"/>
              </a:rPr>
              <a:t>.</a:t>
            </a:r>
            <a:endParaRPr lang="es-ES" sz="1867" b="1">
              <a:solidFill>
                <a:schemeClr val="bg1"/>
              </a:solidFill>
              <a:latin typeface="Calibri Light"/>
              <a:ea typeface="Calibri Light"/>
              <a:cs typeface="Calibri Light"/>
            </a:endParaRPr>
          </a:p>
        </p:txBody>
      </p:sp>
      <p:sp>
        <p:nvSpPr>
          <p:cNvPr id="5" name="Content Placeholder 8">
            <a:extLst>
              <a:ext uri="{FF2B5EF4-FFF2-40B4-BE49-F238E27FC236}">
                <a16:creationId xmlns:a16="http://schemas.microsoft.com/office/drawing/2014/main" id="{4E470D25-9B7D-F40C-1209-C2C6A295F41A}"/>
              </a:ext>
            </a:extLst>
          </p:cNvPr>
          <p:cNvSpPr>
            <a:spLocks noGrp="1"/>
          </p:cNvSpPr>
          <p:nvPr/>
        </p:nvSpPr>
        <p:spPr>
          <a:xfrm>
            <a:off x="6321260" y="3022513"/>
            <a:ext cx="9917852" cy="4894864"/>
          </a:xfrm>
          <a:prstGeom prst="rect">
            <a:avLst/>
          </a:prstGeom>
        </p:spPr>
        <p:txBody>
          <a:bodyPr vert="horz" lIns="0" tIns="45720" rIns="0" bIns="45720" rtlCol="0" anchor="ctr">
            <a:normAutofit/>
          </a:bodyPr>
          <a:lstStyle>
            <a:defPPr>
              <a:defRPr lang="en-US"/>
            </a:defPPr>
            <a:lvl1pPr marL="0" indent="-137160" algn="l" defTabSz="30477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1200" kern="1200">
                <a:solidFill>
                  <a:schemeClr val="tx1"/>
                </a:solidFill>
                <a:latin typeface="+mn-lt"/>
                <a:ea typeface="+mn-ea"/>
                <a:cs typeface="+mn-cs"/>
              </a:defRPr>
            </a:lvl1pPr>
            <a:lvl2pPr marL="304770"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2pPr>
            <a:lvl3pPr marL="60953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3pPr>
            <a:lvl4pPr marL="91430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4pPr>
            <a:lvl5pPr marL="1219078"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5pPr>
            <a:lvl6pPr marL="1523848"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6pPr>
            <a:lvl7pPr marL="182861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7pPr>
            <a:lvl8pPr marL="213338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8pPr>
            <a:lvl9pPr marL="2438156"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9pPr>
          </a:lstStyle>
          <a:p>
            <a:pPr fontAlgn="base">
              <a:lnSpc>
                <a:spcPct val="120000"/>
              </a:lnSpc>
              <a:spcBef>
                <a:spcPts val="600"/>
              </a:spcBef>
              <a:spcAft>
                <a:spcPts val="0"/>
              </a:spcAft>
              <a:buFont typeface="Arial" panose="020B0604020202020204" pitchFamily="34" charset="0"/>
              <a:buChar char="•"/>
            </a:pPr>
            <a:r>
              <a:rPr lang="en-US" sz="2200">
                <a:solidFill>
                  <a:srgbClr val="3F3F3F"/>
                </a:solidFill>
                <a:latin typeface="Calibri" panose="020F0502020204030204" pitchFamily="34" charset="0"/>
              </a:rPr>
              <a:t>Objectives</a:t>
            </a:r>
          </a:p>
          <a:p>
            <a:pPr marL="288000" lvl="1" fontAlgn="base">
              <a:lnSpc>
                <a:spcPct val="120000"/>
              </a:lnSpc>
              <a:spcBef>
                <a:spcPts val="0"/>
              </a:spcBef>
              <a:spcAft>
                <a:spcPts val="0"/>
              </a:spcAft>
              <a:buFont typeface="Wingdings" panose="05000000000000000000" pitchFamily="2" charset="2"/>
              <a:buChar char="ü"/>
            </a:pPr>
            <a:r>
              <a:rPr lang="en-US" sz="2200">
                <a:solidFill>
                  <a:srgbClr val="3F3F3F"/>
                </a:solidFill>
                <a:latin typeface="Calibri" panose="020F0502020204030204" pitchFamily="34" charset="0"/>
              </a:rPr>
              <a:t>Fast-track connections</a:t>
            </a:r>
          </a:p>
          <a:p>
            <a:pPr marL="288000" lvl="1" fontAlgn="base">
              <a:lnSpc>
                <a:spcPct val="120000"/>
              </a:lnSpc>
              <a:spcBef>
                <a:spcPts val="0"/>
              </a:spcBef>
              <a:spcAft>
                <a:spcPts val="0"/>
              </a:spcAft>
              <a:buFont typeface="Wingdings" panose="05000000000000000000" pitchFamily="2" charset="2"/>
              <a:buChar char="ü"/>
            </a:pPr>
            <a:r>
              <a:rPr lang="en-US" sz="2200">
                <a:solidFill>
                  <a:srgbClr val="3F3F3F"/>
                </a:solidFill>
                <a:latin typeface="Calibri" panose="020F0502020204030204" pitchFamily="34" charset="0"/>
              </a:rPr>
              <a:t>Centralize country requests </a:t>
            </a:r>
          </a:p>
          <a:p>
            <a:pPr marL="288000" lvl="1" fontAlgn="base">
              <a:lnSpc>
                <a:spcPct val="120000"/>
              </a:lnSpc>
              <a:spcBef>
                <a:spcPts val="0"/>
              </a:spcBef>
              <a:spcAft>
                <a:spcPts val="0"/>
              </a:spcAft>
              <a:buFont typeface="Wingdings" panose="05000000000000000000" pitchFamily="2" charset="2"/>
              <a:buChar char="ü"/>
            </a:pPr>
            <a:r>
              <a:rPr lang="en-US" sz="2200">
                <a:solidFill>
                  <a:srgbClr val="3F3F3F"/>
                </a:solidFill>
                <a:latin typeface="Calibri" panose="020F0502020204030204" pitchFamily="34" charset="0"/>
              </a:rPr>
              <a:t>Enhancing synergies</a:t>
            </a:r>
          </a:p>
          <a:p>
            <a:pPr marL="288000" lvl="1" fontAlgn="base">
              <a:lnSpc>
                <a:spcPct val="120000"/>
              </a:lnSpc>
              <a:spcBef>
                <a:spcPts val="0"/>
              </a:spcBef>
              <a:spcAft>
                <a:spcPts val="0"/>
              </a:spcAft>
              <a:buFont typeface="Wingdings" panose="05000000000000000000" pitchFamily="2" charset="2"/>
              <a:buChar char="ü"/>
            </a:pPr>
            <a:r>
              <a:rPr lang="en-US" sz="2200">
                <a:solidFill>
                  <a:srgbClr val="3F3F3F"/>
                </a:solidFill>
                <a:latin typeface="Calibri" panose="020F0502020204030204" pitchFamily="34" charset="0"/>
              </a:rPr>
              <a:t>Maximizing impact</a:t>
            </a:r>
          </a:p>
          <a:p>
            <a:pPr marL="288000" lvl="1" fontAlgn="base">
              <a:lnSpc>
                <a:spcPct val="120000"/>
              </a:lnSpc>
              <a:spcBef>
                <a:spcPts val="0"/>
              </a:spcBef>
              <a:spcAft>
                <a:spcPts val="0"/>
              </a:spcAft>
              <a:buFont typeface="Wingdings" panose="05000000000000000000" pitchFamily="2" charset="2"/>
              <a:buChar char="ü"/>
            </a:pPr>
            <a:r>
              <a:rPr lang="en-US" sz="2200">
                <a:solidFill>
                  <a:srgbClr val="3F3F3F"/>
                </a:solidFill>
                <a:latin typeface="Calibri" panose="020F0502020204030204" pitchFamily="34" charset="0"/>
              </a:rPr>
              <a:t>Providing tailored support</a:t>
            </a: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2400">
              <a:solidFill>
                <a:srgbClr val="3F3F3F"/>
              </a:solidFill>
              <a:latin typeface="Calibri" panose="020F0502020204030204" pitchFamily="34" charset="0"/>
            </a:endParaRPr>
          </a:p>
        </p:txBody>
      </p:sp>
      <p:pic>
        <p:nvPicPr>
          <p:cNvPr id="6" name="Picture 1" descr="A collage of women cooking&#10;&#10;Description automatically generated">
            <a:extLst>
              <a:ext uri="{FF2B5EF4-FFF2-40B4-BE49-F238E27FC236}">
                <a16:creationId xmlns:a16="http://schemas.microsoft.com/office/drawing/2014/main" id="{99D8264C-4BF9-BE64-F885-CC1E5E425D88}"/>
              </a:ext>
            </a:extLst>
          </p:cNvPr>
          <p:cNvPicPr>
            <a:picLocks noChangeAspect="1"/>
          </p:cNvPicPr>
          <p:nvPr/>
        </p:nvPicPr>
        <p:blipFill>
          <a:blip r:embed="rId3"/>
          <a:srcRect l="3389"/>
          <a:stretch/>
        </p:blipFill>
        <p:spPr>
          <a:xfrm>
            <a:off x="9864805" y="2906436"/>
            <a:ext cx="2047731" cy="2970487"/>
          </a:xfrm>
          <a:prstGeom prst="rect">
            <a:avLst/>
          </a:prstGeom>
          <a:ln>
            <a:noFill/>
          </a:ln>
          <a:effectLst>
            <a:outerShdw blurRad="292100" dist="139700" dir="2700000" algn="tl" rotWithShape="0">
              <a:srgbClr val="333333">
                <a:alpha val="65000"/>
              </a:srgbClr>
            </a:outerShdw>
          </a:effectLst>
        </p:spPr>
      </p:pic>
      <p:sp>
        <p:nvSpPr>
          <p:cNvPr id="12" name="Content Placeholder 8">
            <a:extLst>
              <a:ext uri="{FF2B5EF4-FFF2-40B4-BE49-F238E27FC236}">
                <a16:creationId xmlns:a16="http://schemas.microsoft.com/office/drawing/2014/main" id="{FFC74603-8F95-74C0-F6DA-ADCFDDA884DC}"/>
              </a:ext>
            </a:extLst>
          </p:cNvPr>
          <p:cNvSpPr>
            <a:spLocks noGrp="1"/>
          </p:cNvSpPr>
          <p:nvPr/>
        </p:nvSpPr>
        <p:spPr>
          <a:xfrm>
            <a:off x="1159533" y="2764418"/>
            <a:ext cx="4650167" cy="3941182"/>
          </a:xfrm>
          <a:prstGeom prst="rect">
            <a:avLst/>
          </a:prstGeom>
        </p:spPr>
        <p:txBody>
          <a:bodyPr vert="horz" lIns="0" tIns="45720" rIns="0" bIns="45720" rtlCol="0" anchor="ctr">
            <a:normAutofit fontScale="62500" lnSpcReduction="20000"/>
          </a:bodyPr>
          <a:lstStyle>
            <a:defPPr>
              <a:defRPr lang="en-US"/>
            </a:defPPr>
            <a:lvl1pPr marL="0" indent="-137160" algn="l" defTabSz="30477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1200" kern="1200">
                <a:solidFill>
                  <a:schemeClr val="tx1"/>
                </a:solidFill>
                <a:latin typeface="+mn-lt"/>
                <a:ea typeface="+mn-ea"/>
                <a:cs typeface="+mn-cs"/>
              </a:defRPr>
            </a:lvl1pPr>
            <a:lvl2pPr marL="304770"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2pPr>
            <a:lvl3pPr marL="60953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3pPr>
            <a:lvl4pPr marL="91430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4pPr>
            <a:lvl5pPr marL="1219078"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5pPr>
            <a:lvl6pPr marL="1523848"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6pPr>
            <a:lvl7pPr marL="182861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7pPr>
            <a:lvl8pPr marL="213338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8pPr>
            <a:lvl9pPr marL="2438156"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9pPr>
          </a:lstStyle>
          <a:p>
            <a:pPr fontAlgn="base">
              <a:lnSpc>
                <a:spcPct val="120000"/>
              </a:lnSpc>
              <a:spcBef>
                <a:spcPts val="600"/>
              </a:spcBef>
              <a:spcAft>
                <a:spcPts val="0"/>
              </a:spcAft>
              <a:buFont typeface="Arial" panose="020B0604020202020204" pitchFamily="34" charset="0"/>
              <a:buChar char="•"/>
            </a:pPr>
            <a:r>
              <a:rPr lang="en-US" sz="3200">
                <a:solidFill>
                  <a:srgbClr val="3F3F3F"/>
                </a:solidFill>
                <a:latin typeface="Calibri" panose="020F0502020204030204" pitchFamily="34" charset="0"/>
                <a:ea typeface="Calibri" panose="020F0502020204030204" pitchFamily="34" charset="0"/>
                <a:cs typeface="Calibri" panose="020F0502020204030204" pitchFamily="34" charset="0"/>
              </a:rPr>
              <a:t>Central mechanism of the NBSAP AP</a:t>
            </a:r>
          </a:p>
          <a:p>
            <a:pPr fontAlgn="base">
              <a:lnSpc>
                <a:spcPct val="120000"/>
              </a:lnSpc>
              <a:spcBef>
                <a:spcPts val="600"/>
              </a:spcBef>
              <a:spcAft>
                <a:spcPts val="0"/>
              </a:spcAft>
              <a:buFont typeface="Arial" panose="020B0604020202020204" pitchFamily="34" charset="0"/>
              <a:buChar char="•"/>
            </a:pPr>
            <a:r>
              <a:rPr lang="en-US" sz="3200">
                <a:solidFill>
                  <a:srgbClr val="3F3F3F"/>
                </a:solidFill>
                <a:latin typeface="Calibri" panose="020F0502020204030204" pitchFamily="34" charset="0"/>
                <a:ea typeface="Calibri" panose="020F0502020204030204" pitchFamily="34" charset="0"/>
                <a:cs typeface="Calibri" panose="020F0502020204030204" pitchFamily="34" charset="0"/>
              </a:rPr>
              <a:t>Theory of change:</a:t>
            </a:r>
          </a:p>
          <a:p>
            <a:pPr lvl="1" fontAlgn="base">
              <a:lnSpc>
                <a:spcPct val="150000"/>
              </a:lnSpc>
              <a:spcBef>
                <a:spcPts val="600"/>
              </a:spcBef>
              <a:buNone/>
            </a:pPr>
            <a:r>
              <a:rPr lang="en-US" sz="3200" b="0" i="1">
                <a:solidFill>
                  <a:srgbClr val="000000"/>
                </a:solidFill>
                <a:effectLst/>
                <a:latin typeface="Calibri" panose="020F0502020204030204" pitchFamily="34" charset="0"/>
                <a:ea typeface="Calibri" panose="020F0502020204030204" pitchFamily="34" charset="0"/>
                <a:cs typeface="Calibri" panose="020F0502020204030204" pitchFamily="34" charset="0"/>
              </a:rPr>
              <a:t>	If national needs are articulated, </a:t>
            </a:r>
            <a:r>
              <a:rPr lang="en-US" sz="3200" b="0" i="1" err="1">
                <a:solidFill>
                  <a:srgbClr val="000000"/>
                </a:solidFill>
                <a:effectLst/>
                <a:latin typeface="Calibri" panose="020F0502020204030204" pitchFamily="34" charset="0"/>
                <a:ea typeface="Calibri" panose="020F0502020204030204" pitchFamily="34" charset="0"/>
                <a:cs typeface="Calibri" panose="020F0502020204030204" pitchFamily="34" charset="0"/>
              </a:rPr>
              <a:t>centralised</a:t>
            </a:r>
            <a:r>
              <a:rPr lang="en-US" sz="3200" b="0" i="1">
                <a:solidFill>
                  <a:srgbClr val="000000"/>
                </a:solidFill>
                <a:effectLst/>
                <a:latin typeface="Calibri" panose="020F0502020204030204" pitchFamily="34" charset="0"/>
                <a:ea typeface="Calibri" panose="020F0502020204030204" pitchFamily="34" charset="0"/>
                <a:cs typeface="Calibri" panose="020F0502020204030204" pitchFamily="34" charset="0"/>
              </a:rPr>
              <a:t>, and connected to the right partners through a transparent and coordinated process, then engagement becomes more efficient, less fragmented, and more likely to result in technical and financial support. </a:t>
            </a:r>
            <a:r>
              <a:rPr lang="en-US" sz="3200" b="0" i="0">
                <a:solidFill>
                  <a:srgbClr val="000000"/>
                </a:solidFill>
                <a:effectLst/>
                <a:latin typeface="WordVisi_MSFontService"/>
              </a:rPr>
              <a:t> </a:t>
            </a:r>
            <a:r>
              <a:rPr lang="en-US" sz="3200" b="0" i="0">
                <a:solidFill>
                  <a:srgbClr val="000000"/>
                </a:solidFill>
                <a:effectLst/>
                <a:latin typeface="WordVisiPilcrow_MSFontService"/>
              </a:rPr>
              <a:t> </a:t>
            </a:r>
            <a:endParaRPr lang="en-US" sz="3200" b="0" i="0">
              <a:solidFill>
                <a:srgbClr val="000000"/>
              </a:solidFill>
              <a:effectLst/>
              <a:latin typeface="Segoe UI" panose="020B0502040204020203" pitchFamily="34" charset="0"/>
            </a:endParaRPr>
          </a:p>
          <a:p>
            <a:pPr indent="0" fontAlgn="base">
              <a:lnSpc>
                <a:spcPct val="120000"/>
              </a:lnSpc>
              <a:spcBef>
                <a:spcPts val="600"/>
              </a:spcBef>
              <a:spcAft>
                <a:spcPts val="0"/>
              </a:spcAft>
              <a:buNone/>
            </a:pPr>
            <a:endParaRPr lang="en-US" sz="2400">
              <a:solidFill>
                <a:srgbClr val="3F3F3F"/>
              </a:solidFill>
              <a:latin typeface="Calibri" panose="020F0502020204030204" pitchFamily="34" charset="0"/>
            </a:endParaRPr>
          </a:p>
        </p:txBody>
      </p:sp>
      <p:cxnSp>
        <p:nvCxnSpPr>
          <p:cNvPr id="14" name="Gerader Verbinder 13">
            <a:extLst>
              <a:ext uri="{FF2B5EF4-FFF2-40B4-BE49-F238E27FC236}">
                <a16:creationId xmlns:a16="http://schemas.microsoft.com/office/drawing/2014/main" id="{4D9FA1BE-A4F8-E00E-C0A7-801F63794403}"/>
              </a:ext>
            </a:extLst>
          </p:cNvPr>
          <p:cNvCxnSpPr/>
          <p:nvPr/>
        </p:nvCxnSpPr>
        <p:spPr>
          <a:xfrm>
            <a:off x="6086791" y="3100871"/>
            <a:ext cx="0" cy="287241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6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3C9B-5620-2C9A-2D2F-4BF573A4CF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401D71-D8A0-CB1F-6EF0-1F934B2B18DE}"/>
              </a:ext>
            </a:extLst>
          </p:cNvPr>
          <p:cNvSpPr>
            <a:spLocks noGrp="1"/>
          </p:cNvSpPr>
          <p:nvPr>
            <p:ph type="title"/>
          </p:nvPr>
        </p:nvSpPr>
        <p:spPr/>
        <p:txBody>
          <a:bodyPr>
            <a:normAutofit/>
          </a:bodyPr>
          <a:lstStyle/>
          <a:p>
            <a:r>
              <a:rPr lang="de-DE" sz="4000" err="1"/>
              <a:t>MatchMaking</a:t>
            </a:r>
            <a:r>
              <a:rPr lang="de-DE" sz="4000"/>
              <a:t> </a:t>
            </a:r>
            <a:r>
              <a:rPr lang="de-DE" sz="4000" err="1"/>
              <a:t>Mechanism</a:t>
            </a:r>
            <a:endParaRPr lang="de-DE" sz="4000"/>
          </a:p>
        </p:txBody>
      </p:sp>
      <p:sp>
        <p:nvSpPr>
          <p:cNvPr id="3" name="CuadroTexto 10">
            <a:extLst>
              <a:ext uri="{FF2B5EF4-FFF2-40B4-BE49-F238E27FC236}">
                <a16:creationId xmlns:a16="http://schemas.microsoft.com/office/drawing/2014/main" id="{1E612C8C-178E-15B3-B05C-13EDA11CF515}"/>
              </a:ext>
            </a:extLst>
          </p:cNvPr>
          <p:cNvSpPr txBox="1"/>
          <p:nvPr/>
        </p:nvSpPr>
        <p:spPr>
          <a:xfrm>
            <a:off x="7811362" y="2758584"/>
            <a:ext cx="3685309" cy="3077766"/>
          </a:xfrm>
          <a:prstGeom prst="rect">
            <a:avLst/>
          </a:prstGeom>
          <a:noFill/>
          <a:ln>
            <a:solidFill>
              <a:srgbClr val="4472C4"/>
            </a:solidFill>
          </a:ln>
        </p:spPr>
        <p:txBody>
          <a:bodyPr wrap="square" lIns="60960" tIns="30480" rIns="60960" bIns="30480" anchor="t">
            <a:spAutoFit/>
          </a:bodyPr>
          <a:lstStyle/>
          <a:p>
            <a:pPr marL="201940" lvl="1" indent="-190510" defTabSz="609630">
              <a:buFont typeface="Arial" panose="020B0604020202020204" pitchFamily="34" charset="0"/>
              <a:buChar char="•"/>
            </a:pPr>
            <a:endParaRPr lang="en-US" sz="2000">
              <a:latin typeface="Calibri"/>
              <a:cs typeface="Calibri"/>
            </a:endParaRPr>
          </a:p>
          <a:p>
            <a:pPr marL="201940" lvl="1" indent="-190510" defTabSz="609630">
              <a:buFont typeface="Arial" panose="020B0604020202020204" pitchFamily="34" charset="0"/>
              <a:buChar char="•"/>
            </a:pPr>
            <a:r>
              <a:rPr lang="en-US" sz="2000">
                <a:latin typeface="Calibri"/>
                <a:cs typeface="Calibri"/>
              </a:rPr>
              <a:t>Neutral broker</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en-US" sz="2000">
                <a:latin typeface="Calibri"/>
                <a:cs typeface="Calibri"/>
              </a:rPr>
              <a:t>Partnership platform</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en-US" sz="2000">
                <a:latin typeface="Calibri"/>
                <a:cs typeface="Calibri"/>
              </a:rPr>
              <a:t>Structured coordination process</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en-US" sz="2000">
                <a:latin typeface="Calibri"/>
                <a:cs typeface="Calibri"/>
              </a:rPr>
              <a:t>Supported by digital infrastructure</a:t>
            </a:r>
          </a:p>
          <a:p>
            <a:pPr marL="11431" lvl="1" defTabSz="609630"/>
            <a:endParaRPr lang="en-US" sz="1600">
              <a:latin typeface="Calibri"/>
              <a:cs typeface="Calibri"/>
            </a:endParaRPr>
          </a:p>
        </p:txBody>
      </p:sp>
      <p:sp>
        <p:nvSpPr>
          <p:cNvPr id="8" name="CuadroTexto 13">
            <a:extLst>
              <a:ext uri="{FF2B5EF4-FFF2-40B4-BE49-F238E27FC236}">
                <a16:creationId xmlns:a16="http://schemas.microsoft.com/office/drawing/2014/main" id="{C3CADE0B-3196-506A-0560-FEDF6154AE91}"/>
              </a:ext>
            </a:extLst>
          </p:cNvPr>
          <p:cNvSpPr txBox="1"/>
          <p:nvPr/>
        </p:nvSpPr>
        <p:spPr>
          <a:xfrm>
            <a:off x="7813693" y="2374564"/>
            <a:ext cx="3681251" cy="389787"/>
          </a:xfrm>
          <a:prstGeom prst="rect">
            <a:avLst/>
          </a:prstGeom>
          <a:solidFill>
            <a:schemeClr val="accent1"/>
          </a:solidFill>
          <a:ln>
            <a:solidFill>
              <a:srgbClr val="4472C4"/>
            </a:solidFill>
          </a:ln>
        </p:spPr>
        <p:txBody>
          <a:bodyPr wrap="square" lIns="60960" tIns="30480" rIns="60960" bIns="30480" anchor="t">
            <a:spAutoFit/>
          </a:bodyPr>
          <a:lstStyle/>
          <a:p>
            <a:pPr algn="ctr" defTabSz="609630"/>
            <a:r>
              <a:rPr lang="en-US" sz="2133" b="1" spc="-20">
                <a:solidFill>
                  <a:srgbClr val="FFFFFF"/>
                </a:solidFill>
                <a:latin typeface="Calibri"/>
                <a:cs typeface="Calibri"/>
              </a:rPr>
              <a:t>MatchMaking Mechanism</a:t>
            </a:r>
          </a:p>
        </p:txBody>
      </p:sp>
      <p:cxnSp>
        <p:nvCxnSpPr>
          <p:cNvPr id="9" name="Conector recto de flecha 6">
            <a:extLst>
              <a:ext uri="{FF2B5EF4-FFF2-40B4-BE49-F238E27FC236}">
                <a16:creationId xmlns:a16="http://schemas.microsoft.com/office/drawing/2014/main" id="{C732683B-4BDB-636E-4C6B-8F06A723C86B}"/>
              </a:ext>
            </a:extLst>
          </p:cNvPr>
          <p:cNvCxnSpPr/>
          <p:nvPr/>
        </p:nvCxnSpPr>
        <p:spPr>
          <a:xfrm flipH="1">
            <a:off x="7356763" y="1899903"/>
            <a:ext cx="13855" cy="40178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E17A3E61-B191-6F79-D067-2AE5A267270B}"/>
              </a:ext>
            </a:extLst>
          </p:cNvPr>
          <p:cNvSpPr txBox="1"/>
          <p:nvPr/>
        </p:nvSpPr>
        <p:spPr>
          <a:xfrm>
            <a:off x="1318634" y="1138441"/>
            <a:ext cx="1071127" cy="420564"/>
          </a:xfrm>
          <a:prstGeom prst="rect">
            <a:avLst/>
          </a:prstGeom>
          <a:noFill/>
        </p:spPr>
        <p:txBody>
          <a:bodyPr wrap="none" rtlCol="0">
            <a:spAutoFit/>
          </a:bodyPr>
          <a:lstStyle/>
          <a:p>
            <a:pPr algn="ctr" defTabSz="609630"/>
            <a:r>
              <a:rPr lang="en-US" sz="2133" b="1">
                <a:solidFill>
                  <a:srgbClr val="75BDA7">
                    <a:lumMod val="50000"/>
                  </a:srgbClr>
                </a:solidFill>
                <a:latin typeface="Calibri" panose="020F0502020204030204" pitchFamily="34" charset="0"/>
                <a:cs typeface="Calibri" panose="020F0502020204030204" pitchFamily="34" charset="0"/>
              </a:rPr>
              <a:t>Mission</a:t>
            </a:r>
          </a:p>
        </p:txBody>
      </p:sp>
      <p:sp>
        <p:nvSpPr>
          <p:cNvPr id="11" name="CuadroTexto 15">
            <a:extLst>
              <a:ext uri="{FF2B5EF4-FFF2-40B4-BE49-F238E27FC236}">
                <a16:creationId xmlns:a16="http://schemas.microsoft.com/office/drawing/2014/main" id="{616AA677-8F56-D09A-CF2E-2596850DAFE3}"/>
              </a:ext>
            </a:extLst>
          </p:cNvPr>
          <p:cNvSpPr txBox="1"/>
          <p:nvPr/>
        </p:nvSpPr>
        <p:spPr>
          <a:xfrm>
            <a:off x="601559" y="2373845"/>
            <a:ext cx="2486623" cy="1631216"/>
          </a:xfrm>
          <a:prstGeom prst="rect">
            <a:avLst/>
          </a:prstGeom>
          <a:noFill/>
        </p:spPr>
        <p:txBody>
          <a:bodyPr wrap="square">
            <a:spAutoFit/>
          </a:bodyPr>
          <a:lstStyle/>
          <a:p>
            <a:pPr algn="ctr" defTabSz="609630" fontAlgn="base"/>
            <a:r>
              <a:rPr lang="en-US" sz="2000">
                <a:latin typeface="Calibri" panose="020F0502020204030204" pitchFamily="34" charset="0"/>
                <a:ea typeface="Calibri" panose="020F0502020204030204" pitchFamily="34" charset="0"/>
                <a:cs typeface="Calibri" panose="020F0502020204030204" pitchFamily="34" charset="0"/>
              </a:rPr>
              <a:t>Connect country biodiversity needs with relevant technical and financial partners.</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CuadroTexto 10">
            <a:extLst>
              <a:ext uri="{FF2B5EF4-FFF2-40B4-BE49-F238E27FC236}">
                <a16:creationId xmlns:a16="http://schemas.microsoft.com/office/drawing/2014/main" id="{7357AF12-00F1-F453-3FEB-48A596B922DD}"/>
              </a:ext>
            </a:extLst>
          </p:cNvPr>
          <p:cNvSpPr txBox="1"/>
          <p:nvPr/>
        </p:nvSpPr>
        <p:spPr>
          <a:xfrm>
            <a:off x="3004504" y="3985804"/>
            <a:ext cx="1503938" cy="420564"/>
          </a:xfrm>
          <a:prstGeom prst="rect">
            <a:avLst/>
          </a:prstGeom>
          <a:noFill/>
        </p:spPr>
        <p:txBody>
          <a:bodyPr wrap="none" rtlCol="0">
            <a:spAutoFit/>
          </a:bodyPr>
          <a:lstStyle/>
          <a:p>
            <a:pPr algn="ctr" defTabSz="609630"/>
            <a:r>
              <a:rPr lang="en-US" sz="2133" b="1">
                <a:solidFill>
                  <a:srgbClr val="75BDA7">
                    <a:lumMod val="50000"/>
                  </a:srgbClr>
                </a:solidFill>
                <a:latin typeface="Calibri" panose="020F0502020204030204" pitchFamily="34" charset="0"/>
                <a:cs typeface="Calibri" panose="020F0502020204030204" pitchFamily="34" charset="0"/>
              </a:rPr>
              <a:t>Mechanism</a:t>
            </a:r>
          </a:p>
        </p:txBody>
      </p:sp>
      <p:sp>
        <p:nvSpPr>
          <p:cNvPr id="15" name="CuadroTexto 18">
            <a:extLst>
              <a:ext uri="{FF2B5EF4-FFF2-40B4-BE49-F238E27FC236}">
                <a16:creationId xmlns:a16="http://schemas.microsoft.com/office/drawing/2014/main" id="{6F93F97B-0A06-363C-C452-8543FF9C49C5}"/>
              </a:ext>
            </a:extLst>
          </p:cNvPr>
          <p:cNvSpPr txBox="1"/>
          <p:nvPr/>
        </p:nvSpPr>
        <p:spPr>
          <a:xfrm>
            <a:off x="1413309" y="5074065"/>
            <a:ext cx="4774249" cy="1292662"/>
          </a:xfrm>
          <a:prstGeom prst="rect">
            <a:avLst/>
          </a:prstGeom>
          <a:noFill/>
        </p:spPr>
        <p:txBody>
          <a:bodyPr wrap="square" lIns="60960" tIns="30480" rIns="60960" bIns="30480" anchor="t">
            <a:spAutoFit/>
          </a:bodyPr>
          <a:lstStyle/>
          <a:p>
            <a:pPr algn="ctr" defTabSz="609630" fontAlgn="base"/>
            <a:r>
              <a:rPr lang="en-US" sz="2000">
                <a:latin typeface="Calibri" panose="020F0502020204030204" pitchFamily="34" charset="0"/>
                <a:ea typeface="Calibri" panose="020F0502020204030204" pitchFamily="34" charset="0"/>
                <a:cs typeface="Calibri" panose="020F0502020204030204" pitchFamily="34" charset="0"/>
              </a:rPr>
              <a:t>Countries submit requests; the MMM centralizes and shares them with the membership; interested partners signal intent; countries decide whether to engage</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CuadroTexto 9">
            <a:extLst>
              <a:ext uri="{FF2B5EF4-FFF2-40B4-BE49-F238E27FC236}">
                <a16:creationId xmlns:a16="http://schemas.microsoft.com/office/drawing/2014/main" id="{4277DE98-1D4C-36E2-17FB-9815CDB4279F}"/>
              </a:ext>
            </a:extLst>
          </p:cNvPr>
          <p:cNvSpPr txBox="1"/>
          <p:nvPr/>
        </p:nvSpPr>
        <p:spPr>
          <a:xfrm>
            <a:off x="5212478" y="1138441"/>
            <a:ext cx="914033" cy="420564"/>
          </a:xfrm>
          <a:prstGeom prst="rect">
            <a:avLst/>
          </a:prstGeom>
          <a:noFill/>
        </p:spPr>
        <p:txBody>
          <a:bodyPr wrap="none" rtlCol="0">
            <a:spAutoFit/>
          </a:bodyPr>
          <a:lstStyle/>
          <a:p>
            <a:pPr algn="ctr" defTabSz="609630"/>
            <a:r>
              <a:rPr lang="en-US" sz="2133" b="1">
                <a:solidFill>
                  <a:srgbClr val="75BDA7">
                    <a:lumMod val="50000"/>
                  </a:srgbClr>
                </a:solidFill>
                <a:latin typeface="Calibri" panose="020F0502020204030204" pitchFamily="34" charset="0"/>
                <a:cs typeface="Calibri" panose="020F0502020204030204" pitchFamily="34" charset="0"/>
              </a:rPr>
              <a:t>Match</a:t>
            </a:r>
          </a:p>
        </p:txBody>
      </p:sp>
      <p:sp>
        <p:nvSpPr>
          <p:cNvPr id="17" name="CuadroTexto 15">
            <a:extLst>
              <a:ext uri="{FF2B5EF4-FFF2-40B4-BE49-F238E27FC236}">
                <a16:creationId xmlns:a16="http://schemas.microsoft.com/office/drawing/2014/main" id="{369F3311-48DB-F914-9695-C2A2EBC3D230}"/>
              </a:ext>
            </a:extLst>
          </p:cNvPr>
          <p:cNvSpPr txBox="1"/>
          <p:nvPr/>
        </p:nvSpPr>
        <p:spPr>
          <a:xfrm>
            <a:off x="4252930" y="2373845"/>
            <a:ext cx="2833128" cy="1631216"/>
          </a:xfrm>
          <a:prstGeom prst="rect">
            <a:avLst/>
          </a:prstGeom>
          <a:noFill/>
        </p:spPr>
        <p:txBody>
          <a:bodyPr wrap="square">
            <a:spAutoFit/>
          </a:bodyPr>
          <a:lstStyle/>
          <a:p>
            <a:pPr algn="ctr" defTabSz="609630" fontAlgn="base"/>
            <a:r>
              <a:rPr lang="en-US" sz="2000">
                <a:latin typeface="Calibri" panose="020F0502020204030204" pitchFamily="34" charset="0"/>
                <a:ea typeface="Calibri" panose="020F0502020204030204" pitchFamily="34" charset="0"/>
                <a:cs typeface="Calibri" panose="020F0502020204030204" pitchFamily="34" charset="0"/>
              </a:rPr>
              <a:t>A match is a confirmed connection between a country and one or more partners— not a funding decision.</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Graphic 17" descr="Bullseye with solid fill">
            <a:extLst>
              <a:ext uri="{FF2B5EF4-FFF2-40B4-BE49-F238E27FC236}">
                <a16:creationId xmlns:a16="http://schemas.microsoft.com/office/drawing/2014/main" id="{2E637CF3-1A6F-77AE-65AC-63D0F62B02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0071" y="1620318"/>
            <a:ext cx="609600" cy="609600"/>
          </a:xfrm>
          <a:prstGeom prst="rect">
            <a:avLst/>
          </a:prstGeom>
        </p:spPr>
      </p:pic>
      <p:pic>
        <p:nvPicPr>
          <p:cNvPr id="19" name="Graphic 19" descr="Handshake with solid fill">
            <a:extLst>
              <a:ext uri="{FF2B5EF4-FFF2-40B4-BE49-F238E27FC236}">
                <a16:creationId xmlns:a16="http://schemas.microsoft.com/office/drawing/2014/main" id="{0582F55D-2F19-FEBB-5F95-BE07317C92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4694" y="1620318"/>
            <a:ext cx="609600" cy="609600"/>
          </a:xfrm>
          <a:prstGeom prst="rect">
            <a:avLst/>
          </a:prstGeom>
        </p:spPr>
      </p:pic>
      <p:pic>
        <p:nvPicPr>
          <p:cNvPr id="20" name="Graphic 21" descr="Arrow circle with solid fill">
            <a:extLst>
              <a:ext uri="{FF2B5EF4-FFF2-40B4-BE49-F238E27FC236}">
                <a16:creationId xmlns:a16="http://schemas.microsoft.com/office/drawing/2014/main" id="{198ADEBD-1917-5067-2C23-2BC58913AD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51672" y="4464101"/>
            <a:ext cx="609600" cy="609600"/>
          </a:xfrm>
          <a:prstGeom prst="rect">
            <a:avLst/>
          </a:prstGeom>
        </p:spPr>
      </p:pic>
    </p:spTree>
    <p:extLst>
      <p:ext uri="{BB962C8B-B14F-4D97-AF65-F5344CB8AC3E}">
        <p14:creationId xmlns:p14="http://schemas.microsoft.com/office/powerpoint/2010/main" val="414215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88706-089D-E8F3-0F7F-6F1A048D7D37}"/>
            </a:ext>
          </a:extLst>
        </p:cNvPr>
        <p:cNvGrpSpPr/>
        <p:nvPr/>
      </p:nvGrpSpPr>
      <p:grpSpPr>
        <a:xfrm>
          <a:off x="0" y="0"/>
          <a:ext cx="0" cy="0"/>
          <a:chOff x="0" y="0"/>
          <a:chExt cx="0" cy="0"/>
        </a:xfrm>
      </p:grpSpPr>
      <p:pic>
        <p:nvPicPr>
          <p:cNvPr id="3" name="Picture 2" descr="A diagram of a company&#10;&#10;Description automatically generated">
            <a:extLst>
              <a:ext uri="{FF2B5EF4-FFF2-40B4-BE49-F238E27FC236}">
                <a16:creationId xmlns:a16="http://schemas.microsoft.com/office/drawing/2014/main" id="{CDABA7B4-337C-B929-ACB0-E0D89A018C3B}"/>
              </a:ext>
            </a:extLst>
          </p:cNvPr>
          <p:cNvPicPr>
            <a:picLocks noChangeAspect="1"/>
          </p:cNvPicPr>
          <p:nvPr/>
        </p:nvPicPr>
        <p:blipFill>
          <a:blip r:embed="rId3"/>
          <a:stretch>
            <a:fillRect/>
          </a:stretch>
        </p:blipFill>
        <p:spPr>
          <a:xfrm>
            <a:off x="3269324" y="151410"/>
            <a:ext cx="6821012" cy="6555179"/>
          </a:xfrm>
          <a:prstGeom prst="rect">
            <a:avLst/>
          </a:prstGeom>
        </p:spPr>
      </p:pic>
      <p:sp>
        <p:nvSpPr>
          <p:cNvPr id="6" name="Freeform 5">
            <a:extLst>
              <a:ext uri="{FF2B5EF4-FFF2-40B4-BE49-F238E27FC236}">
                <a16:creationId xmlns:a16="http://schemas.microsoft.com/office/drawing/2014/main" id="{411C084E-5547-46F8-3C40-1C67F095FD17}"/>
              </a:ext>
            </a:extLst>
          </p:cNvPr>
          <p:cNvSpPr/>
          <p:nvPr/>
        </p:nvSpPr>
        <p:spPr>
          <a:xfrm>
            <a:off x="9950125" y="3641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a:stretch>
              <a:fillRect/>
            </a:stretch>
          </a:blipFill>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609660"/>
            <a:endParaRPr lang="en-CA" sz="933" kern="0">
              <a:solidFill>
                <a:srgbClr val="000000"/>
              </a:solidFill>
              <a:latin typeface="Calibri"/>
              <a:cs typeface="Calibri"/>
            </a:endParaRPr>
          </a:p>
        </p:txBody>
      </p:sp>
      <p:sp>
        <p:nvSpPr>
          <p:cNvPr id="5" name="Textfeld 4">
            <a:extLst>
              <a:ext uri="{FF2B5EF4-FFF2-40B4-BE49-F238E27FC236}">
                <a16:creationId xmlns:a16="http://schemas.microsoft.com/office/drawing/2014/main" id="{BF47A3B3-B93F-B988-A205-77E459FC1BF2}"/>
              </a:ext>
            </a:extLst>
          </p:cNvPr>
          <p:cNvSpPr txBox="1"/>
          <p:nvPr/>
        </p:nvSpPr>
        <p:spPr>
          <a:xfrm>
            <a:off x="444074" y="577945"/>
            <a:ext cx="2406003" cy="5047536"/>
          </a:xfrm>
          <a:prstGeom prst="rect">
            <a:avLst/>
          </a:prstGeom>
          <a:noFill/>
        </p:spPr>
        <p:txBody>
          <a:bodyPr wrap="square">
            <a:spAutoFit/>
          </a:bodyPr>
          <a:lstStyle/>
          <a:p>
            <a:pPr indent="0" defTabSz="457155">
              <a:spcBef>
                <a:spcPts val="2700"/>
              </a:spcBef>
              <a:spcAft>
                <a:spcPts val="450"/>
              </a:spcAft>
              <a:buClr>
                <a:srgbClr val="3494BA"/>
              </a:buClr>
              <a:buNone/>
            </a:pPr>
            <a:r>
              <a:rPr lang="en-US" sz="2200">
                <a:solidFill>
                  <a:srgbClr val="000000"/>
                </a:solidFill>
                <a:latin typeface="Calibri" panose="020F0502020204030204" pitchFamily="34" charset="0"/>
                <a:ea typeface="Calibri" panose="020F0502020204030204" pitchFamily="34" charset="0"/>
                <a:cs typeface="Calibri" panose="020F0502020204030204" pitchFamily="34" charset="0"/>
              </a:rPr>
              <a:t>Connect countries with technical and financial support across 23 GBF targets:</a:t>
            </a:r>
          </a:p>
          <a:p>
            <a:pPr marL="285750" indent="-285750" defTabSz="457155">
              <a:spcBef>
                <a:spcPts val="2700"/>
              </a:spcBef>
              <a:spcAft>
                <a:spcPts val="450"/>
              </a:spcAft>
              <a:buClr>
                <a:srgbClr val="3494BA"/>
              </a:buClr>
              <a:buFont typeface="Arial" panose="020B0604020202020204" pitchFamily="34" charset="0"/>
              <a:buChar char="•"/>
            </a:pPr>
            <a:r>
              <a:rPr lang="en-US" sz="2200">
                <a:solidFill>
                  <a:srgbClr val="000000"/>
                </a:solidFill>
                <a:latin typeface="Calibri" panose="020F0502020204030204" pitchFamily="34" charset="0"/>
                <a:ea typeface="Calibri" panose="020F0502020204030204" pitchFamily="34" charset="0"/>
                <a:cs typeface="Calibri" panose="020F0502020204030204" pitchFamily="34" charset="0"/>
              </a:rPr>
              <a:t>Surface and capture requests</a:t>
            </a:r>
          </a:p>
          <a:p>
            <a:pPr marL="285750" indent="-285750" defTabSz="457155">
              <a:spcBef>
                <a:spcPts val="2700"/>
              </a:spcBef>
              <a:spcAft>
                <a:spcPts val="450"/>
              </a:spcAft>
              <a:buClr>
                <a:srgbClr val="3494BA"/>
              </a:buClr>
              <a:buFont typeface="Arial" panose="020B0604020202020204" pitchFamily="34" charset="0"/>
              <a:buChar char="•"/>
            </a:pPr>
            <a:r>
              <a:rPr lang="en-US" sz="2200">
                <a:solidFill>
                  <a:srgbClr val="000000"/>
                </a:solidFill>
                <a:latin typeface="Calibri" panose="020F0502020204030204" pitchFamily="34" charset="0"/>
                <a:ea typeface="Calibri" panose="020F0502020204030204" pitchFamily="34" charset="0"/>
                <a:cs typeface="Calibri" panose="020F0502020204030204" pitchFamily="34" charset="0"/>
              </a:rPr>
              <a:t>Distribute to supplier network</a:t>
            </a:r>
          </a:p>
          <a:p>
            <a:pPr marL="285750" indent="-285750" defTabSz="457155">
              <a:spcBef>
                <a:spcPts val="2700"/>
              </a:spcBef>
              <a:spcAft>
                <a:spcPts val="450"/>
              </a:spcAft>
              <a:buClr>
                <a:srgbClr val="3494BA"/>
              </a:buClr>
              <a:buFont typeface="Arial" panose="020B0604020202020204" pitchFamily="34" charset="0"/>
              <a:buChar char="•"/>
            </a:pPr>
            <a:r>
              <a:rPr lang="en-US" sz="2200">
                <a:solidFill>
                  <a:srgbClr val="000000"/>
                </a:solidFill>
                <a:latin typeface="Calibri" panose="020F0502020204030204" pitchFamily="34" charset="0"/>
                <a:ea typeface="Calibri" panose="020F0502020204030204" pitchFamily="34" charset="0"/>
                <a:cs typeface="Calibri" panose="020F0502020204030204" pitchFamily="34" charset="0"/>
              </a:rPr>
              <a:t>Coordinate match</a:t>
            </a:r>
          </a:p>
        </p:txBody>
      </p:sp>
    </p:spTree>
    <p:extLst>
      <p:ext uri="{BB962C8B-B14F-4D97-AF65-F5344CB8AC3E}">
        <p14:creationId xmlns:p14="http://schemas.microsoft.com/office/powerpoint/2010/main" val="1404668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0">
          <a:extLst>
            <a:ext uri="{FF2B5EF4-FFF2-40B4-BE49-F238E27FC236}">
              <a16:creationId xmlns:a16="http://schemas.microsoft.com/office/drawing/2014/main" id="{5E392B1B-BEFE-FA53-D262-FE69446B7661}"/>
            </a:ext>
          </a:extLst>
        </p:cNvPr>
        <p:cNvGrpSpPr/>
        <p:nvPr/>
      </p:nvGrpSpPr>
      <p:grpSpPr>
        <a:xfrm>
          <a:off x="0" y="0"/>
          <a:ext cx="0" cy="0"/>
          <a:chOff x="0" y="0"/>
          <a:chExt cx="0" cy="0"/>
        </a:xfrm>
      </p:grpSpPr>
      <p:sp>
        <p:nvSpPr>
          <p:cNvPr id="3" name="Google Shape;89;g328e14af98b_2_2">
            <a:extLst>
              <a:ext uri="{FF2B5EF4-FFF2-40B4-BE49-F238E27FC236}">
                <a16:creationId xmlns:a16="http://schemas.microsoft.com/office/drawing/2014/main" id="{5AC98740-10CB-651A-6D18-659869EE332F}"/>
              </a:ext>
            </a:extLst>
          </p:cNvPr>
          <p:cNvSpPr txBox="1"/>
          <p:nvPr/>
        </p:nvSpPr>
        <p:spPr>
          <a:xfrm>
            <a:off x="507060" y="442655"/>
            <a:ext cx="8098460" cy="677082"/>
          </a:xfrm>
          <a:prstGeom prst="rect">
            <a:avLst/>
          </a:prstGeom>
          <a:noFill/>
          <a:ln>
            <a:noFill/>
          </a:ln>
        </p:spPr>
        <p:txBody>
          <a:bodyPr spcFirstLastPara="1" wrap="square" lIns="60950" tIns="30467" rIns="60950" bIns="30467" anchor="t" anchorCtr="0">
            <a:spAutoFit/>
          </a:bodyPr>
          <a:lstStyle/>
          <a:p>
            <a:pPr defTabSz="609660"/>
            <a:r>
              <a:rPr lang="en-US" sz="4000">
                <a:latin typeface="Calibri"/>
                <a:ea typeface="+mn-ea"/>
              </a:rPr>
              <a:t>Accelerator Action Account</a:t>
            </a:r>
            <a:endParaRPr lang="es-ES" sz="4000">
              <a:latin typeface="Calibri"/>
              <a:ea typeface="+mn-ea"/>
            </a:endParaRPr>
          </a:p>
        </p:txBody>
      </p:sp>
      <p:sp>
        <p:nvSpPr>
          <p:cNvPr id="6" name="object 3">
            <a:extLst>
              <a:ext uri="{FF2B5EF4-FFF2-40B4-BE49-F238E27FC236}">
                <a16:creationId xmlns:a16="http://schemas.microsoft.com/office/drawing/2014/main" id="{B8C61830-0F9D-8586-4F0F-C829B77A20F5}"/>
              </a:ext>
            </a:extLst>
          </p:cNvPr>
          <p:cNvSpPr txBox="1"/>
          <p:nvPr/>
        </p:nvSpPr>
        <p:spPr>
          <a:xfrm>
            <a:off x="365214" y="1944808"/>
            <a:ext cx="4646647" cy="3611203"/>
          </a:xfrm>
          <a:prstGeom prst="rect">
            <a:avLst/>
          </a:prstGeom>
        </p:spPr>
        <p:txBody>
          <a:bodyPr vert="horz" wrap="square" lIns="0" tIns="40217" rIns="0" bIns="0" rtlCol="0" anchor="t">
            <a:spAutoFit/>
          </a:bodyPr>
          <a:lstStyle/>
          <a:p>
            <a:pPr marL="342900" indent="-342900" defTabSz="609660">
              <a:buFont typeface="Arial" panose="020B0604020202020204" pitchFamily="34" charset="0"/>
              <a:buChar char="•"/>
            </a:pPr>
            <a:r>
              <a:rPr lang="en-US" sz="1867">
                <a:latin typeface="Calibri"/>
                <a:ea typeface="+mn-ea"/>
                <a:cs typeface="Calibri"/>
              </a:rPr>
              <a:t>Dedicated Multi-Partner Trust Fund (MPTF) designed to support promising requests submitted through the </a:t>
            </a:r>
            <a:r>
              <a:rPr lang="en-US" sz="1867" err="1">
                <a:latin typeface="Calibri"/>
                <a:ea typeface="+mn-ea"/>
                <a:cs typeface="Calibri"/>
              </a:rPr>
              <a:t>MatchMaking</a:t>
            </a:r>
            <a:r>
              <a:rPr lang="en-US" sz="1867">
                <a:latin typeface="Calibri"/>
                <a:ea typeface="+mn-ea"/>
                <a:cs typeface="Calibri"/>
              </a:rPr>
              <a:t> Mechanism that cannot be met elsewhere.</a:t>
            </a:r>
          </a:p>
          <a:p>
            <a:pPr marL="342900" indent="-342900" defTabSz="609660">
              <a:buFont typeface="Arial" panose="020B0604020202020204" pitchFamily="34" charset="0"/>
              <a:buChar char="•"/>
            </a:pPr>
            <a:endParaRPr lang="en-US" sz="1867">
              <a:latin typeface="Calibri"/>
              <a:ea typeface="+mn-ea"/>
              <a:cs typeface="Calibri"/>
            </a:endParaRPr>
          </a:p>
          <a:p>
            <a:pPr marL="342900" indent="-342900" defTabSz="609660">
              <a:buFont typeface="Arial" panose="020B0604020202020204" pitchFamily="34" charset="0"/>
              <a:buChar char="•"/>
            </a:pPr>
            <a:r>
              <a:rPr lang="en-US" sz="1867">
                <a:latin typeface="Calibri"/>
                <a:ea typeface="+mn-ea"/>
                <a:cs typeface="Calibri"/>
              </a:rPr>
              <a:t>Launched at COP16 in Cali, the AAA helps bridge funding gaps and enables delivery of technical support when no immediate partner match is available.</a:t>
            </a:r>
            <a:br>
              <a:rPr lang="en-US" sz="1867">
                <a:latin typeface="Calibri"/>
                <a:ea typeface="+mn-ea"/>
                <a:cs typeface="Calibri"/>
              </a:rPr>
            </a:br>
            <a:r>
              <a:rPr lang="en-US" sz="1867">
                <a:latin typeface="Calibri"/>
                <a:ea typeface="+mn-ea"/>
                <a:cs typeface="Calibri"/>
              </a:rPr>
              <a:t>It currently holds about $20 million, available through 2030.</a:t>
            </a:r>
            <a:br>
              <a:rPr lang="en-US" sz="2000"/>
            </a:br>
            <a:endParaRPr lang="en-US" sz="1867">
              <a:latin typeface="Calibri"/>
              <a:ea typeface="+mn-ea"/>
              <a:cs typeface="Calibri"/>
            </a:endParaRPr>
          </a:p>
        </p:txBody>
      </p:sp>
      <p:pic>
        <p:nvPicPr>
          <p:cNvPr id="2" name="Google Shape;198;p8">
            <a:extLst>
              <a:ext uri="{FF2B5EF4-FFF2-40B4-BE49-F238E27FC236}">
                <a16:creationId xmlns:a16="http://schemas.microsoft.com/office/drawing/2014/main" id="{13AE2FED-AB68-F1FE-AF7C-2174BF543596}"/>
              </a:ext>
            </a:extLst>
          </p:cNvPr>
          <p:cNvPicPr preferRelativeResize="0"/>
          <p:nvPr/>
        </p:nvPicPr>
        <p:blipFill rotWithShape="1">
          <a:blip r:embed="rId3">
            <a:alphaModFix/>
          </a:blip>
          <a:srcRect l="20400" t="26861" r="25026" b="3777"/>
          <a:stretch/>
        </p:blipFill>
        <p:spPr>
          <a:xfrm>
            <a:off x="6846594" y="2216245"/>
            <a:ext cx="4742686" cy="3092025"/>
          </a:xfrm>
          <a:prstGeom prst="rect">
            <a:avLst/>
          </a:prstGeom>
          <a:noFill/>
          <a:ln>
            <a:noFill/>
          </a:ln>
        </p:spPr>
      </p:pic>
    </p:spTree>
    <p:extLst>
      <p:ext uri="{BB962C8B-B14F-4D97-AF65-F5344CB8AC3E}">
        <p14:creationId xmlns:p14="http://schemas.microsoft.com/office/powerpoint/2010/main" val="275394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5750199-54CD-2BD9-CDFA-6705F4CFF9B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1900052" y="89106"/>
            <a:ext cx="10208821" cy="66797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54B762D-1766-DED3-3BA4-DD5DDC2183C5}"/>
              </a:ext>
            </a:extLst>
          </p:cNvPr>
          <p:cNvSpPr txBox="1"/>
          <p:nvPr/>
        </p:nvSpPr>
        <p:spPr>
          <a:xfrm>
            <a:off x="6594252" y="877754"/>
            <a:ext cx="2546556" cy="441018"/>
          </a:xfrm>
          <a:prstGeom prst="rect">
            <a:avLst/>
          </a:prstGeom>
          <a:solidFill>
            <a:schemeClr val="bg1"/>
          </a:solidFill>
        </p:spPr>
        <p:txBody>
          <a:bodyPr wrap="square" rtlCol="0">
            <a:spAutoFit/>
          </a:bodyPr>
          <a:lstStyle/>
          <a:p>
            <a:pPr algn="ctr" defTabSz="914446">
              <a:buClrTx/>
              <a:defRPr/>
            </a:pPr>
            <a:r>
              <a:rPr lang="en-US" sz="1133" b="1" kern="1200">
                <a:latin typeface="Aptos Display" panose="020B0004020202020204" pitchFamily="34" charset="0"/>
                <a:ea typeface="+mn-ea"/>
                <a:cs typeface="+mn-cs"/>
              </a:rPr>
              <a:t>NBSAP AP Government Focal Points</a:t>
            </a:r>
            <a:br>
              <a:rPr lang="en-US" sz="1133" b="1" kern="1200">
                <a:latin typeface="Aptos Display" panose="020B0004020202020204" pitchFamily="34" charset="0"/>
                <a:ea typeface="+mn-ea"/>
                <a:cs typeface="+mn-cs"/>
              </a:rPr>
            </a:br>
            <a:r>
              <a:rPr lang="en-US" sz="1133" b="1" kern="1200">
                <a:latin typeface="Aptos Display" panose="020B0004020202020204" pitchFamily="34" charset="0"/>
                <a:ea typeface="+mn-ea"/>
                <a:cs typeface="+mn-cs"/>
              </a:rPr>
              <a:t> (+ 24 with facilitator support)</a:t>
            </a:r>
          </a:p>
        </p:txBody>
      </p:sp>
      <p:pic>
        <p:nvPicPr>
          <p:cNvPr id="11" name="Grafik 10">
            <a:extLst>
              <a:ext uri="{FF2B5EF4-FFF2-40B4-BE49-F238E27FC236}">
                <a16:creationId xmlns:a16="http://schemas.microsoft.com/office/drawing/2014/main" id="{D9D51FA2-09CE-B820-9DD8-CA5FE1E8BC60}"/>
              </a:ext>
            </a:extLst>
          </p:cNvPr>
          <p:cNvPicPr>
            <a:picLocks noChangeAspect="1"/>
          </p:cNvPicPr>
          <p:nvPr/>
        </p:nvPicPr>
        <p:blipFill>
          <a:blip r:embed="rId4"/>
          <a:stretch>
            <a:fillRect/>
          </a:stretch>
        </p:blipFill>
        <p:spPr>
          <a:xfrm>
            <a:off x="422247" y="1828717"/>
            <a:ext cx="3650791" cy="2577028"/>
          </a:xfrm>
          <a:prstGeom prst="rect">
            <a:avLst/>
          </a:prstGeom>
        </p:spPr>
      </p:pic>
    </p:spTree>
    <p:extLst>
      <p:ext uri="{BB962C8B-B14F-4D97-AF65-F5344CB8AC3E}">
        <p14:creationId xmlns:p14="http://schemas.microsoft.com/office/powerpoint/2010/main" val="2994334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5"/>
          <p:cNvSpPr/>
          <p:nvPr/>
        </p:nvSpPr>
        <p:spPr>
          <a:xfrm>
            <a:off x="8534400" y="1545552"/>
            <a:ext cx="2844800" cy="6096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0950" tIns="30467" rIns="60950" bIns="30467" anchor="ctr" anchorCtr="0">
            <a:noAutofit/>
          </a:bodyPr>
          <a:lstStyle/>
          <a:p>
            <a:pPr algn="ctr"/>
            <a:endParaRPr sz="2700">
              <a:solidFill>
                <a:schemeClr val="dk1"/>
              </a:solidFill>
            </a:endParaRPr>
          </a:p>
        </p:txBody>
      </p:sp>
      <p:grpSp>
        <p:nvGrpSpPr>
          <p:cNvPr id="316" name="Google Shape;316;p15"/>
          <p:cNvGrpSpPr/>
          <p:nvPr/>
        </p:nvGrpSpPr>
        <p:grpSpPr>
          <a:xfrm>
            <a:off x="0" y="2131771"/>
            <a:ext cx="12190419" cy="3733241"/>
            <a:chOff x="-332510" y="849635"/>
            <a:chExt cx="18285628" cy="5599861"/>
          </a:xfrm>
        </p:grpSpPr>
        <p:sp>
          <p:nvSpPr>
            <p:cNvPr id="317" name="Google Shape;317;p15"/>
            <p:cNvSpPr/>
            <p:nvPr/>
          </p:nvSpPr>
          <p:spPr>
            <a:xfrm>
              <a:off x="-332510" y="849635"/>
              <a:ext cx="3314764" cy="1382400"/>
            </a:xfrm>
            <a:prstGeom prst="roundRect">
              <a:avLst>
                <a:gd name="adj" fmla="val 10000"/>
              </a:avLst>
            </a:prstGeom>
            <a:solidFill>
              <a:srgbClr val="00B05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18" name="Google Shape;318;p15"/>
            <p:cNvSpPr txBox="1"/>
            <p:nvPr/>
          </p:nvSpPr>
          <p:spPr>
            <a:xfrm>
              <a:off x="-332510" y="849635"/>
              <a:ext cx="354393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en-US" sz="2133">
                  <a:solidFill>
                    <a:schemeClr val="lt1"/>
                  </a:solidFill>
                </a:rPr>
                <a:t>Define &amp; Submit</a:t>
              </a:r>
              <a:endParaRPr sz="2133">
                <a:solidFill>
                  <a:schemeClr val="lt1"/>
                </a:solidFill>
              </a:endParaRPr>
            </a:p>
          </p:txBody>
        </p:sp>
        <p:sp>
          <p:nvSpPr>
            <p:cNvPr id="319" name="Google Shape;319;p15"/>
            <p:cNvSpPr/>
            <p:nvPr/>
          </p:nvSpPr>
          <p:spPr>
            <a:xfrm>
              <a:off x="612708" y="1771235"/>
              <a:ext cx="2979883"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0" name="Google Shape;320;p15"/>
            <p:cNvSpPr txBox="1"/>
            <p:nvPr/>
          </p:nvSpPr>
          <p:spPr>
            <a:xfrm>
              <a:off x="699986" y="1858513"/>
              <a:ext cx="2805327" cy="4487444"/>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en-US" sz="2133"/>
                <a:t>Surface needs</a:t>
              </a:r>
              <a:endParaRPr sz="2133"/>
            </a:p>
            <a:p>
              <a:pPr marL="190510" lvl="1" indent="-190510">
                <a:lnSpc>
                  <a:spcPct val="90000"/>
                </a:lnSpc>
                <a:spcBef>
                  <a:spcPts val="320"/>
                </a:spcBef>
                <a:buSzPts val="3200"/>
                <a:buFont typeface="Arial"/>
                <a:buChar char="•"/>
              </a:pPr>
              <a:r>
                <a:rPr lang="en-US" sz="2133"/>
                <a:t>Research</a:t>
              </a:r>
              <a:endParaRPr sz="2133"/>
            </a:p>
            <a:p>
              <a:pPr marL="190510" lvl="1" indent="-190510">
                <a:lnSpc>
                  <a:spcPct val="90000"/>
                </a:lnSpc>
                <a:spcBef>
                  <a:spcPts val="320"/>
                </a:spcBef>
                <a:buSzPts val="3200"/>
                <a:buFont typeface="Arial"/>
                <a:buChar char="•"/>
              </a:pPr>
              <a:r>
                <a:rPr lang="en-US" sz="2133"/>
                <a:t>Feedback and review</a:t>
              </a:r>
              <a:endParaRPr sz="2133"/>
            </a:p>
            <a:p>
              <a:pPr marL="190510" lvl="1" indent="-190510">
                <a:lnSpc>
                  <a:spcPct val="90000"/>
                </a:lnSpc>
                <a:spcBef>
                  <a:spcPts val="320"/>
                </a:spcBef>
                <a:buSzPts val="3200"/>
                <a:buFont typeface="Arial"/>
                <a:buChar char="•"/>
              </a:pPr>
              <a:r>
                <a:rPr lang="en-US" sz="2133"/>
                <a:t>Refine and articulate  request</a:t>
              </a:r>
              <a:endParaRPr sz="2133"/>
            </a:p>
          </p:txBody>
        </p:sp>
        <p:sp>
          <p:nvSpPr>
            <p:cNvPr id="321" name="Google Shape;321;p15"/>
            <p:cNvSpPr/>
            <p:nvPr/>
          </p:nvSpPr>
          <p:spPr>
            <a:xfrm>
              <a:off x="3433994"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22" name="Google Shape;322;p15"/>
            <p:cNvSpPr txBox="1"/>
            <p:nvPr/>
          </p:nvSpPr>
          <p:spPr>
            <a:xfrm>
              <a:off x="3433994"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23" name="Google Shape;323;p15"/>
            <p:cNvSpPr/>
            <p:nvPr/>
          </p:nvSpPr>
          <p:spPr>
            <a:xfrm>
              <a:off x="4789213" y="849635"/>
              <a:ext cx="2979883" cy="1382400"/>
            </a:xfrm>
            <a:prstGeom prst="roundRect">
              <a:avLst>
                <a:gd name="adj" fmla="val 10000"/>
              </a:avLst>
            </a:prstGeom>
            <a:solidFill>
              <a:srgbClr val="00ABC5"/>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4" name="Google Shape;324;p15"/>
            <p:cNvSpPr txBox="1"/>
            <p:nvPr/>
          </p:nvSpPr>
          <p:spPr>
            <a:xfrm>
              <a:off x="4789213"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en-US" sz="2133">
                  <a:solidFill>
                    <a:schemeClr val="lt1"/>
                  </a:solidFill>
                </a:rPr>
                <a:t>Share</a:t>
              </a:r>
              <a:endParaRPr sz="2133">
                <a:solidFill>
                  <a:schemeClr val="lt1"/>
                </a:solidFill>
              </a:endParaRPr>
            </a:p>
          </p:txBody>
        </p:sp>
        <p:sp>
          <p:nvSpPr>
            <p:cNvPr id="325" name="Google Shape;325;p15"/>
            <p:cNvSpPr/>
            <p:nvPr/>
          </p:nvSpPr>
          <p:spPr>
            <a:xfrm>
              <a:off x="5050741" y="1771235"/>
              <a:ext cx="3328695"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6" name="Google Shape;326;p15"/>
            <p:cNvSpPr txBox="1"/>
            <p:nvPr/>
          </p:nvSpPr>
          <p:spPr>
            <a:xfrm>
              <a:off x="4989056" y="1962051"/>
              <a:ext cx="3579129" cy="4487445"/>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de-DE" sz="2133" err="1"/>
                <a:t>Requests</a:t>
              </a:r>
              <a:r>
                <a:rPr lang="de-DE" sz="2133"/>
                <a:t> </a:t>
              </a:r>
              <a:r>
                <a:rPr lang="de-DE" sz="2133" err="1"/>
                <a:t>are</a:t>
              </a:r>
              <a:r>
                <a:rPr lang="de-DE" sz="2133"/>
                <a:t> </a:t>
              </a:r>
              <a:r>
                <a:rPr lang="de-DE" sz="2133" err="1"/>
                <a:t>centralised</a:t>
              </a:r>
              <a:r>
                <a:rPr lang="de-DE" sz="2133"/>
                <a:t> and </a:t>
              </a:r>
              <a:r>
                <a:rPr lang="de-DE" sz="2133" err="1"/>
                <a:t>distributed</a:t>
              </a:r>
              <a:r>
                <a:rPr lang="de-DE" sz="2133"/>
                <a:t> </a:t>
              </a:r>
              <a:r>
                <a:rPr lang="de-DE" sz="2133" err="1"/>
                <a:t>to</a:t>
              </a:r>
              <a:r>
                <a:rPr lang="de-DE" sz="2133"/>
                <a:t> a global network </a:t>
              </a:r>
              <a:r>
                <a:rPr lang="de-DE" sz="2133" err="1"/>
                <a:t>of</a:t>
              </a:r>
              <a:r>
                <a:rPr lang="de-DE" sz="2133"/>
                <a:t> </a:t>
              </a:r>
              <a:r>
                <a:rPr lang="de-DE" sz="2133" err="1"/>
                <a:t>technical</a:t>
              </a:r>
              <a:r>
                <a:rPr lang="de-DE" sz="2133"/>
                <a:t>, </a:t>
              </a:r>
              <a:r>
                <a:rPr lang="de-DE" sz="2133" err="1"/>
                <a:t>financial</a:t>
              </a:r>
              <a:r>
                <a:rPr lang="de-DE" sz="2133"/>
                <a:t> and </a:t>
              </a:r>
              <a:r>
                <a:rPr lang="de-DE" sz="2133" err="1"/>
                <a:t>implementation</a:t>
              </a:r>
              <a:r>
                <a:rPr lang="de-DE" sz="2133"/>
                <a:t> </a:t>
              </a:r>
              <a:r>
                <a:rPr lang="de-DE" sz="2133" err="1"/>
                <a:t>partners</a:t>
              </a:r>
              <a:r>
                <a:rPr lang="de-DE" sz="2133"/>
                <a:t>.</a:t>
              </a:r>
              <a:endParaRPr sz="2133"/>
            </a:p>
          </p:txBody>
        </p:sp>
        <p:sp>
          <p:nvSpPr>
            <p:cNvPr id="327" name="Google Shape;327;p15"/>
            <p:cNvSpPr/>
            <p:nvPr/>
          </p:nvSpPr>
          <p:spPr>
            <a:xfrm>
              <a:off x="8220837"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28" name="Google Shape;328;p15"/>
            <p:cNvSpPr txBox="1"/>
            <p:nvPr/>
          </p:nvSpPr>
          <p:spPr>
            <a:xfrm>
              <a:off x="8220837"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29" name="Google Shape;329;p15"/>
            <p:cNvSpPr/>
            <p:nvPr/>
          </p:nvSpPr>
          <p:spPr>
            <a:xfrm>
              <a:off x="9576055" y="849635"/>
              <a:ext cx="2979883" cy="1382400"/>
            </a:xfrm>
            <a:prstGeom prst="roundRect">
              <a:avLst>
                <a:gd name="adj" fmla="val 10000"/>
              </a:avLst>
            </a:prstGeom>
            <a:solidFill>
              <a:srgbClr val="294E73"/>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0" name="Google Shape;330;p15"/>
            <p:cNvSpPr txBox="1"/>
            <p:nvPr/>
          </p:nvSpPr>
          <p:spPr>
            <a:xfrm>
              <a:off x="9576055"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en-US" sz="2133">
                  <a:solidFill>
                    <a:schemeClr val="lt1"/>
                  </a:solidFill>
                </a:rPr>
                <a:t>Match</a:t>
              </a:r>
              <a:endParaRPr sz="2133">
                <a:solidFill>
                  <a:schemeClr val="lt1"/>
                </a:solidFill>
              </a:endParaRPr>
            </a:p>
          </p:txBody>
        </p:sp>
        <p:sp>
          <p:nvSpPr>
            <p:cNvPr id="331" name="Google Shape;331;p15"/>
            <p:cNvSpPr/>
            <p:nvPr/>
          </p:nvSpPr>
          <p:spPr>
            <a:xfrm>
              <a:off x="10186393" y="1771235"/>
              <a:ext cx="3377415"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2" name="Google Shape;332;p15"/>
            <p:cNvSpPr txBox="1"/>
            <p:nvPr/>
          </p:nvSpPr>
          <p:spPr>
            <a:xfrm>
              <a:off x="10186393" y="1681385"/>
              <a:ext cx="3168636" cy="4662000"/>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de-DE" sz="2133" err="1"/>
                <a:t>Suppliers</a:t>
              </a:r>
              <a:r>
                <a:rPr lang="de-DE" sz="2133"/>
                <a:t> express </a:t>
              </a:r>
              <a:r>
                <a:rPr lang="de-DE" sz="2133" err="1"/>
                <a:t>interest</a:t>
              </a:r>
              <a:r>
                <a:rPr lang="de-DE" sz="2133"/>
                <a:t>.</a:t>
              </a:r>
            </a:p>
            <a:p>
              <a:pPr marL="190510" lvl="1" indent="-190510">
                <a:lnSpc>
                  <a:spcPct val="90000"/>
                </a:lnSpc>
                <a:buSzPts val="3200"/>
                <a:buFont typeface="Arial"/>
                <a:buChar char="•"/>
              </a:pPr>
              <a:r>
                <a:rPr lang="de-DE" sz="2133"/>
                <a:t>Countries review </a:t>
              </a:r>
              <a:r>
                <a:rPr lang="de-DE" sz="2133" err="1"/>
                <a:t>expression</a:t>
              </a:r>
              <a:r>
                <a:rPr lang="de-DE" sz="2133"/>
                <a:t> </a:t>
              </a:r>
              <a:r>
                <a:rPr lang="de-DE" sz="2133" err="1"/>
                <a:t>of</a:t>
              </a:r>
              <a:r>
                <a:rPr lang="de-DE" sz="2133"/>
                <a:t> </a:t>
              </a:r>
              <a:r>
                <a:rPr lang="de-DE" sz="2133" err="1"/>
                <a:t>interest</a:t>
              </a:r>
              <a:r>
                <a:rPr lang="de-DE" sz="2133"/>
                <a:t> and </a:t>
              </a:r>
              <a:r>
                <a:rPr lang="de-DE" sz="2133" err="1"/>
                <a:t>determine</a:t>
              </a:r>
              <a:r>
                <a:rPr lang="de-DE" sz="2133"/>
                <a:t> </a:t>
              </a:r>
              <a:r>
                <a:rPr lang="de-DE" sz="2133" err="1"/>
                <a:t>whether</a:t>
              </a:r>
              <a:r>
                <a:rPr lang="de-DE" sz="2133"/>
                <a:t> </a:t>
              </a:r>
              <a:r>
                <a:rPr lang="de-DE" sz="2133" err="1"/>
                <a:t>to</a:t>
              </a:r>
              <a:r>
                <a:rPr lang="de-DE" sz="2133"/>
                <a:t> </a:t>
              </a:r>
              <a:r>
                <a:rPr lang="de-DE" sz="2133" err="1"/>
                <a:t>proceed</a:t>
              </a:r>
              <a:r>
                <a:rPr lang="de-DE" sz="2133"/>
                <a:t>. </a:t>
              </a:r>
              <a:endParaRPr sz="2133"/>
            </a:p>
            <a:p>
              <a:pPr marL="190510" lvl="1" indent="-55036">
                <a:lnSpc>
                  <a:spcPct val="90000"/>
                </a:lnSpc>
                <a:spcBef>
                  <a:spcPts val="320"/>
                </a:spcBef>
                <a:buSzPts val="3200"/>
              </a:pPr>
              <a:endParaRPr sz="2133"/>
            </a:p>
          </p:txBody>
        </p:sp>
        <p:sp>
          <p:nvSpPr>
            <p:cNvPr id="333" name="Google Shape;333;p15"/>
            <p:cNvSpPr/>
            <p:nvPr/>
          </p:nvSpPr>
          <p:spPr>
            <a:xfrm>
              <a:off x="13007679"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34" name="Google Shape;334;p15"/>
            <p:cNvSpPr txBox="1"/>
            <p:nvPr/>
          </p:nvSpPr>
          <p:spPr>
            <a:xfrm>
              <a:off x="13007679"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35" name="Google Shape;335;p15"/>
            <p:cNvSpPr/>
            <p:nvPr/>
          </p:nvSpPr>
          <p:spPr>
            <a:xfrm>
              <a:off x="14362898" y="849635"/>
              <a:ext cx="2979883" cy="1382400"/>
            </a:xfrm>
            <a:prstGeom prst="roundRect">
              <a:avLst>
                <a:gd name="adj" fmla="val 10000"/>
              </a:avLst>
            </a:prstGeom>
            <a:solidFill>
              <a:srgbClr val="C0000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6" name="Google Shape;336;p15"/>
            <p:cNvSpPr txBox="1"/>
            <p:nvPr/>
          </p:nvSpPr>
          <p:spPr>
            <a:xfrm>
              <a:off x="14362898"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en-US" sz="2133">
                  <a:solidFill>
                    <a:schemeClr val="lt1"/>
                  </a:solidFill>
                </a:rPr>
                <a:t>Finalize</a:t>
              </a:r>
              <a:endParaRPr sz="2133">
                <a:solidFill>
                  <a:schemeClr val="lt1"/>
                </a:solidFill>
              </a:endParaRPr>
            </a:p>
          </p:txBody>
        </p:sp>
        <p:sp>
          <p:nvSpPr>
            <p:cNvPr id="337" name="Google Shape;337;p15"/>
            <p:cNvSpPr/>
            <p:nvPr/>
          </p:nvSpPr>
          <p:spPr>
            <a:xfrm>
              <a:off x="14973235" y="1771235"/>
              <a:ext cx="2979883"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8" name="Google Shape;338;p15"/>
            <p:cNvSpPr txBox="1"/>
            <p:nvPr/>
          </p:nvSpPr>
          <p:spPr>
            <a:xfrm>
              <a:off x="15060513" y="1858513"/>
              <a:ext cx="2805327" cy="4487444"/>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de-DE" sz="2133" err="1"/>
                <a:t>Suppliers</a:t>
              </a:r>
              <a:r>
                <a:rPr lang="de-DE" sz="2133"/>
                <a:t> and countries </a:t>
              </a:r>
              <a:r>
                <a:rPr lang="de-DE" sz="2133" err="1"/>
                <a:t>engage</a:t>
              </a:r>
              <a:r>
                <a:rPr lang="de-DE" sz="2133"/>
                <a:t> </a:t>
              </a:r>
              <a:r>
                <a:rPr lang="de-DE" sz="2133" err="1"/>
                <a:t>directly</a:t>
              </a:r>
              <a:r>
                <a:rPr lang="de-DE" sz="2133"/>
                <a:t> </a:t>
              </a:r>
              <a:r>
                <a:rPr lang="de-DE" sz="2133" err="1"/>
                <a:t>to</a:t>
              </a:r>
              <a:r>
                <a:rPr lang="de-DE" sz="2133"/>
                <a:t> </a:t>
              </a:r>
              <a:r>
                <a:rPr lang="de-DE" sz="2133" err="1"/>
                <a:t>define</a:t>
              </a:r>
              <a:r>
                <a:rPr lang="de-DE" sz="2133"/>
                <a:t> </a:t>
              </a:r>
              <a:r>
                <a:rPr lang="de-DE" sz="2133" err="1"/>
                <a:t>next</a:t>
              </a:r>
              <a:r>
                <a:rPr lang="de-DE" sz="2133"/>
                <a:t> </a:t>
              </a:r>
              <a:r>
                <a:rPr lang="de-DE" sz="2133" err="1"/>
                <a:t>steps</a:t>
              </a:r>
              <a:endParaRPr sz="2133"/>
            </a:p>
          </p:txBody>
        </p:sp>
      </p:grpSp>
      <p:sp>
        <p:nvSpPr>
          <p:cNvPr id="339" name="Google Shape;339;p15"/>
          <p:cNvSpPr txBox="1"/>
          <p:nvPr/>
        </p:nvSpPr>
        <p:spPr>
          <a:xfrm>
            <a:off x="621920" y="-596225"/>
            <a:ext cx="10655680" cy="1910859"/>
          </a:xfrm>
          <a:prstGeom prst="rect">
            <a:avLst/>
          </a:prstGeom>
          <a:noFill/>
          <a:ln>
            <a:noFill/>
          </a:ln>
        </p:spPr>
        <p:txBody>
          <a:bodyPr spcFirstLastPara="1" wrap="square" lIns="91433" tIns="45717" rIns="91433" bIns="45717" anchor="b" anchorCtr="0">
            <a:noAutofit/>
          </a:bodyPr>
          <a:lstStyle/>
          <a:p>
            <a:r>
              <a:rPr lang="en-US" sz="4000">
                <a:latin typeface="Calibri"/>
                <a:ea typeface="+mn-ea"/>
                <a:sym typeface="REM Medium"/>
              </a:rPr>
              <a:t>How it works: From need to match</a:t>
            </a:r>
          </a:p>
        </p:txBody>
      </p:sp>
      <p:sp>
        <p:nvSpPr>
          <p:cNvPr id="340" name="Google Shape;340;p15"/>
          <p:cNvSpPr txBox="1"/>
          <p:nvPr/>
        </p:nvSpPr>
        <p:spPr>
          <a:xfrm>
            <a:off x="2245519" y="1415079"/>
            <a:ext cx="1177636" cy="553972"/>
          </a:xfrm>
          <a:prstGeom prst="rect">
            <a:avLst/>
          </a:prstGeom>
          <a:noFill/>
          <a:ln>
            <a:noFill/>
          </a:ln>
        </p:spPr>
        <p:txBody>
          <a:bodyPr spcFirstLastPara="1" wrap="square" lIns="60950" tIns="30467" rIns="60950" bIns="30467" anchor="t" anchorCtr="0">
            <a:spAutoFit/>
          </a:bodyPr>
          <a:lstStyle/>
          <a:p>
            <a:r>
              <a:rPr lang="en-US" sz="1600"/>
              <a:t>Country approval</a:t>
            </a:r>
            <a:endParaRPr sz="1600"/>
          </a:p>
        </p:txBody>
      </p:sp>
      <p:sp>
        <p:nvSpPr>
          <p:cNvPr id="342" name="Google Shape;342;p15"/>
          <p:cNvSpPr txBox="1"/>
          <p:nvPr/>
        </p:nvSpPr>
        <p:spPr>
          <a:xfrm>
            <a:off x="5603490" y="1374534"/>
            <a:ext cx="1177636" cy="553972"/>
          </a:xfrm>
          <a:prstGeom prst="rect">
            <a:avLst/>
          </a:prstGeom>
          <a:noFill/>
          <a:ln>
            <a:noFill/>
          </a:ln>
        </p:spPr>
        <p:txBody>
          <a:bodyPr spcFirstLastPara="1" wrap="square" lIns="60950" tIns="30467" rIns="60950" bIns="30467" anchor="t" anchorCtr="0">
            <a:spAutoFit/>
          </a:bodyPr>
          <a:lstStyle/>
          <a:p>
            <a:r>
              <a:rPr lang="en-US" sz="1600"/>
              <a:t>Indication of Interest</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A938-0CEE-496A-3252-80BAECFC77C9}"/>
              </a:ext>
            </a:extLst>
          </p:cNvPr>
          <p:cNvSpPr>
            <a:spLocks noGrp="1"/>
          </p:cNvSpPr>
          <p:nvPr>
            <p:ph type="title"/>
          </p:nvPr>
        </p:nvSpPr>
        <p:spPr/>
        <p:txBody>
          <a:bodyPr/>
          <a:lstStyle/>
          <a:p>
            <a:endParaRPr lang="en-US"/>
          </a:p>
        </p:txBody>
      </p:sp>
      <p:pic>
        <p:nvPicPr>
          <p:cNvPr id="10" name="Content Placeholder 9" descr="Single gear outline">
            <a:extLst>
              <a:ext uri="{FF2B5EF4-FFF2-40B4-BE49-F238E27FC236}">
                <a16:creationId xmlns:a16="http://schemas.microsoft.com/office/drawing/2014/main" id="{C530DEF1-5398-7E5C-3E03-6EE1B370012C}"/>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5638800" y="3544094"/>
            <a:ext cx="914400" cy="914400"/>
          </a:xfrm>
        </p:spPr>
      </p:pic>
      <p:pic>
        <p:nvPicPr>
          <p:cNvPr id="17" name="Picture 16">
            <a:extLst>
              <a:ext uri="{FF2B5EF4-FFF2-40B4-BE49-F238E27FC236}">
                <a16:creationId xmlns:a16="http://schemas.microsoft.com/office/drawing/2014/main" id="{B51E0CD4-450F-E4C6-34D7-792C25594F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36629"/>
            <a:ext cx="6232789" cy="3895493"/>
          </a:xfrm>
          <a:prstGeom prst="rect">
            <a:avLst/>
          </a:prstGeom>
        </p:spPr>
      </p:pic>
      <p:pic>
        <p:nvPicPr>
          <p:cNvPr id="15" name="Picture 14">
            <a:extLst>
              <a:ext uri="{FF2B5EF4-FFF2-40B4-BE49-F238E27FC236}">
                <a16:creationId xmlns:a16="http://schemas.microsoft.com/office/drawing/2014/main" id="{8ED151C2-3785-3D70-454F-78AF5F28B2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6117"/>
            <a:ext cx="6096000" cy="3810000"/>
          </a:xfrm>
          <a:prstGeom prst="rect">
            <a:avLst/>
          </a:prstGeom>
        </p:spPr>
      </p:pic>
      <p:pic>
        <p:nvPicPr>
          <p:cNvPr id="13" name="Picture 12">
            <a:extLst>
              <a:ext uri="{FF2B5EF4-FFF2-40B4-BE49-F238E27FC236}">
                <a16:creationId xmlns:a16="http://schemas.microsoft.com/office/drawing/2014/main" id="{DB6CC163-E9F8-7340-9131-D6E94558FC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63698" y="3623759"/>
            <a:ext cx="7664606" cy="4790379"/>
          </a:xfrm>
          <a:prstGeom prst="rect">
            <a:avLst/>
          </a:prstGeom>
        </p:spPr>
      </p:pic>
      <p:sp>
        <p:nvSpPr>
          <p:cNvPr id="4" name="Rectangle 3">
            <a:extLst>
              <a:ext uri="{FF2B5EF4-FFF2-40B4-BE49-F238E27FC236}">
                <a16:creationId xmlns:a16="http://schemas.microsoft.com/office/drawing/2014/main" id="{0C517AB1-23EE-B40A-22B9-AAA106F4324A}"/>
              </a:ext>
            </a:extLst>
          </p:cNvPr>
          <p:cNvSpPr/>
          <p:nvPr/>
        </p:nvSpPr>
        <p:spPr>
          <a:xfrm>
            <a:off x="483579" y="566241"/>
            <a:ext cx="569388" cy="923330"/>
          </a:xfrm>
          <a:prstGeom prst="rect">
            <a:avLst/>
          </a:prstGeom>
          <a:noFill/>
        </p:spPr>
        <p:txBody>
          <a:bodyPr wrap="none" lIns="91440" tIns="45720" rIns="91440" bIns="45720">
            <a:spAutoFit/>
          </a:bodyPr>
          <a:lstStyle/>
          <a:p>
            <a:pPr algn="ctr"/>
            <a:r>
              <a:rPr lang="en-US" sz="5400" b="1">
                <a:ln w="6600">
                  <a:solidFill>
                    <a:schemeClr val="accent2"/>
                  </a:solidFill>
                  <a:prstDash val="solid"/>
                </a:ln>
                <a:solidFill>
                  <a:srgbClr val="FFFFFF"/>
                </a:solidFill>
                <a:effectLst>
                  <a:outerShdw dist="38100" dir="2700000" algn="tl" rotWithShape="0">
                    <a:schemeClr val="accent2"/>
                  </a:outerShdw>
                </a:effectLst>
              </a:rPr>
              <a:t>1</a:t>
            </a:r>
          </a:p>
        </p:txBody>
      </p:sp>
      <p:sp>
        <p:nvSpPr>
          <p:cNvPr id="5" name="Rectangle 4">
            <a:extLst>
              <a:ext uri="{FF2B5EF4-FFF2-40B4-BE49-F238E27FC236}">
                <a16:creationId xmlns:a16="http://schemas.microsoft.com/office/drawing/2014/main" id="{87CFAE56-E568-9311-782E-ADDC5F77102A}"/>
              </a:ext>
            </a:extLst>
          </p:cNvPr>
          <p:cNvSpPr/>
          <p:nvPr/>
        </p:nvSpPr>
        <p:spPr>
          <a:xfrm>
            <a:off x="2731479" y="4376241"/>
            <a:ext cx="569388" cy="923330"/>
          </a:xfrm>
          <a:prstGeom prst="rect">
            <a:avLst/>
          </a:prstGeom>
          <a:noFill/>
        </p:spPr>
        <p:txBody>
          <a:bodyPr wrap="none" lIns="91440" tIns="45720" rIns="91440" bIns="45720">
            <a:spAutoFit/>
          </a:bodyPr>
          <a:lstStyle/>
          <a:p>
            <a:pPr algn="ctr"/>
            <a:r>
              <a:rPr lang="en-US" sz="5400" b="1">
                <a:ln w="6600">
                  <a:solidFill>
                    <a:schemeClr val="accent2"/>
                  </a:solidFill>
                  <a:prstDash val="solid"/>
                </a:ln>
                <a:solidFill>
                  <a:srgbClr val="FFFFFF"/>
                </a:solidFill>
                <a:effectLst>
                  <a:outerShdw dist="38100" dir="2700000" algn="tl" rotWithShape="0">
                    <a:schemeClr val="accent2"/>
                  </a:outerShdw>
                </a:effectLst>
              </a:rPr>
              <a:t>3</a:t>
            </a:r>
          </a:p>
        </p:txBody>
      </p:sp>
      <p:sp>
        <p:nvSpPr>
          <p:cNvPr id="6" name="Rectangle 5">
            <a:extLst>
              <a:ext uri="{FF2B5EF4-FFF2-40B4-BE49-F238E27FC236}">
                <a16:creationId xmlns:a16="http://schemas.microsoft.com/office/drawing/2014/main" id="{CB79C926-D20C-95BD-7911-BAACA2E6FF96}"/>
              </a:ext>
            </a:extLst>
          </p:cNvPr>
          <p:cNvSpPr/>
          <p:nvPr/>
        </p:nvSpPr>
        <p:spPr>
          <a:xfrm>
            <a:off x="7286937" y="566241"/>
            <a:ext cx="569388" cy="923330"/>
          </a:xfrm>
          <a:prstGeom prst="rect">
            <a:avLst/>
          </a:prstGeom>
          <a:noFill/>
        </p:spPr>
        <p:txBody>
          <a:bodyPr wrap="none" lIns="91440" tIns="45720" rIns="91440" bIns="45720">
            <a:spAutoFit/>
          </a:bodyPr>
          <a:lstStyle/>
          <a:p>
            <a:pPr algn="ctr"/>
            <a:r>
              <a:rPr lang="en-US" sz="5400" b="1">
                <a:ln w="6600">
                  <a:solidFill>
                    <a:schemeClr val="accent2"/>
                  </a:solidFill>
                  <a:prstDash val="solid"/>
                </a:ln>
                <a:solidFill>
                  <a:srgbClr val="FFFFFF"/>
                </a:solidFill>
                <a:effectLst>
                  <a:outerShdw dist="38100" dir="2700000" algn="tl" rotWithShape="0">
                    <a:schemeClr val="accent2"/>
                  </a:outerShdw>
                </a:effectLst>
              </a:rPr>
              <a:t>2</a:t>
            </a:r>
          </a:p>
        </p:txBody>
      </p:sp>
      <p:sp>
        <p:nvSpPr>
          <p:cNvPr id="7" name="Oval 6">
            <a:extLst>
              <a:ext uri="{FF2B5EF4-FFF2-40B4-BE49-F238E27FC236}">
                <a16:creationId xmlns:a16="http://schemas.microsoft.com/office/drawing/2014/main" id="{B516C8E8-4B86-4665-CEFD-DA82FAF08686}"/>
              </a:ext>
            </a:extLst>
          </p:cNvPr>
          <p:cNvSpPr/>
          <p:nvPr/>
        </p:nvSpPr>
        <p:spPr>
          <a:xfrm>
            <a:off x="4111316" y="108087"/>
            <a:ext cx="702527" cy="37914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8E2A1C41-75AB-AC69-1838-773C16F19617}"/>
              </a:ext>
            </a:extLst>
          </p:cNvPr>
          <p:cNvSpPr/>
          <p:nvPr/>
        </p:nvSpPr>
        <p:spPr>
          <a:xfrm>
            <a:off x="10966716" y="2533650"/>
            <a:ext cx="1362074" cy="7429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Graphic 11" descr="Single gear with solid fill">
            <a:extLst>
              <a:ext uri="{FF2B5EF4-FFF2-40B4-BE49-F238E27FC236}">
                <a16:creationId xmlns:a16="http://schemas.microsoft.com/office/drawing/2014/main" id="{A7182370-0801-8A29-7B6A-AA835C483F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53800" y="1654969"/>
            <a:ext cx="914400" cy="914400"/>
          </a:xfrm>
          <a:prstGeom prst="rect">
            <a:avLst/>
          </a:prstGeom>
        </p:spPr>
      </p:pic>
      <p:sp>
        <p:nvSpPr>
          <p:cNvPr id="14" name="Oval 13">
            <a:extLst>
              <a:ext uri="{FF2B5EF4-FFF2-40B4-BE49-F238E27FC236}">
                <a16:creationId xmlns:a16="http://schemas.microsoft.com/office/drawing/2014/main" id="{F0618FA4-B1C4-2399-CB45-1B4F3D1431BF}"/>
              </a:ext>
            </a:extLst>
          </p:cNvPr>
          <p:cNvSpPr/>
          <p:nvPr/>
        </p:nvSpPr>
        <p:spPr>
          <a:xfrm>
            <a:off x="7294150" y="5114926"/>
            <a:ext cx="2931614" cy="7429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54766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D4104B4-5376-8EAA-090C-017ED6A5E237}"/>
              </a:ext>
            </a:extLst>
          </p:cNvPr>
          <p:cNvSpPr>
            <a:spLocks noGrp="1"/>
          </p:cNvSpPr>
          <p:nvPr>
            <p:ph type="body" idx="4294967295"/>
          </p:nvPr>
        </p:nvSpPr>
        <p:spPr>
          <a:xfrm>
            <a:off x="1166191" y="1286773"/>
            <a:ext cx="8560904" cy="4489450"/>
          </a:xfrm>
        </p:spPr>
        <p:txBody>
          <a:bodyPr>
            <a:normAutofit/>
          </a:bodyPr>
          <a:lstStyle/>
          <a:p>
            <a:endParaRPr lang="de-DE" sz="5000">
              <a:solidFill>
                <a:schemeClr val="accent6"/>
              </a:solidFill>
            </a:endParaRPr>
          </a:p>
          <a:p>
            <a:pPr marL="977949" lvl="3" indent="0">
              <a:buNone/>
            </a:pPr>
            <a:r>
              <a:rPr lang="de-DE" sz="6000">
                <a:solidFill>
                  <a:schemeClr val="accent6">
                    <a:lumMod val="75000"/>
                  </a:schemeClr>
                </a:solidFill>
              </a:rPr>
              <a:t>Questions</a:t>
            </a:r>
          </a:p>
        </p:txBody>
      </p:sp>
      <p:pic>
        <p:nvPicPr>
          <p:cNvPr id="5" name="Grafik 4">
            <a:extLst>
              <a:ext uri="{FF2B5EF4-FFF2-40B4-BE49-F238E27FC236}">
                <a16:creationId xmlns:a16="http://schemas.microsoft.com/office/drawing/2014/main" id="{D28408FD-796F-7388-7F5F-37A4AFC1496B}"/>
              </a:ext>
            </a:extLst>
          </p:cNvPr>
          <p:cNvPicPr>
            <a:picLocks noChangeAspect="1"/>
          </p:cNvPicPr>
          <p:nvPr/>
        </p:nvPicPr>
        <p:blipFill>
          <a:blip r:embed="rId2"/>
          <a:stretch>
            <a:fillRect/>
          </a:stretch>
        </p:blipFill>
        <p:spPr>
          <a:xfrm>
            <a:off x="6232497" y="286604"/>
            <a:ext cx="2698469" cy="5669904"/>
          </a:xfrm>
          <a:prstGeom prst="rect">
            <a:avLst/>
          </a:prstGeom>
        </p:spPr>
      </p:pic>
    </p:spTree>
    <p:extLst>
      <p:ext uri="{BB962C8B-B14F-4D97-AF65-F5344CB8AC3E}">
        <p14:creationId xmlns:p14="http://schemas.microsoft.com/office/powerpoint/2010/main" val="216358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CA49-402C-6A45-D340-8E9AE5004A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AD3B94-5263-20C5-6F99-8590D23AF291}"/>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B0017A15-4A4D-5D06-16B6-6351DCEA3F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1B5E98F2-4F44-3AB3-CEFC-C7F0AD3EE0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AE15BEFD-4924-3115-2505-0E90B984D5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001FD8D3-A9E4-94F9-5834-793B09B4BF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D8532601-94BB-6F94-169C-50F83B25AB45}"/>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Part II:</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How to develop a request for the NBSAP AP </a:t>
            </a:r>
            <a:r>
              <a:rPr kumimoji="0" lang="en-US" sz="4000" i="0" u="none" strike="noStrike" kern="100" cap="none" spc="0" normalizeH="0" baseline="0" noProof="0" err="1">
                <a:ln>
                  <a:noFill/>
                </a:ln>
                <a:solidFill>
                  <a:prstClr val="black"/>
                </a:solidFill>
                <a:effectLst/>
                <a:uLnTx/>
                <a:uFillTx/>
                <a:latin typeface="Calibri" panose="020F0502020204030204"/>
                <a:ea typeface="+mn-ea"/>
                <a:cs typeface="+mn-cs"/>
              </a:rPr>
              <a:t>MatchMaking</a:t>
            </a: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 Mechanism (MMM)?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7A39E361-2994-B117-5C71-EBA280EEC8F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What</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is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the</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NBSAP AP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MatchMaking</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Mechansim</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de-DE" sz="2600" err="1">
                <a:latin typeface="Calibri" panose="020F0502020204030204" pitchFamily="34" charset="0"/>
                <a:ea typeface="Calibri" panose="020F0502020204030204" pitchFamily="34" charset="0"/>
                <a:cs typeface="Calibri" panose="020F0502020204030204" pitchFamily="34" charset="0"/>
              </a:rPr>
              <a:t>Tips</a:t>
            </a:r>
            <a:r>
              <a:rPr lang="de-DE" sz="2600">
                <a:latin typeface="Calibri" panose="020F0502020204030204" pitchFamily="34" charset="0"/>
                <a:ea typeface="Calibri" panose="020F0502020204030204" pitchFamily="34" charset="0"/>
                <a:cs typeface="Calibri" panose="020F0502020204030204" pitchFamily="34" charset="0"/>
              </a:rPr>
              <a:t> and </a:t>
            </a:r>
            <a:r>
              <a:rPr lang="de-DE" sz="2600" err="1">
                <a:latin typeface="Calibri" panose="020F0502020204030204" pitchFamily="34" charset="0"/>
                <a:ea typeface="Calibri" panose="020F0502020204030204" pitchFamily="34" charset="0"/>
                <a:cs typeface="Calibri" panose="020F0502020204030204" pitchFamily="34" charset="0"/>
              </a:rPr>
              <a:t>success</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factors</a:t>
            </a:r>
            <a:r>
              <a:rPr lang="de-DE" sz="2600">
                <a:latin typeface="Calibri" panose="020F0502020204030204" pitchFamily="34" charset="0"/>
                <a:ea typeface="Calibri" panose="020F0502020204030204" pitchFamily="34" charset="0"/>
                <a:cs typeface="Calibri" panose="020F0502020204030204" pitchFamily="34" charset="0"/>
              </a:rPr>
              <a:t> </a:t>
            </a:r>
            <a:r>
              <a:rPr lang="de-DE" sz="2600" err="1">
                <a:latin typeface="Calibri" panose="020F0502020204030204" pitchFamily="34" charset="0"/>
                <a:ea typeface="Calibri" panose="020F0502020204030204" pitchFamily="34" charset="0"/>
                <a:cs typeface="Calibri" panose="020F0502020204030204" pitchFamily="34" charset="0"/>
              </a:rPr>
              <a:t>for</a:t>
            </a:r>
            <a:r>
              <a:rPr lang="de-DE" sz="2600">
                <a:latin typeface="Calibri" panose="020F0502020204030204" pitchFamily="34" charset="0"/>
                <a:ea typeface="Calibri" panose="020F0502020204030204" pitchFamily="34" charset="0"/>
                <a:cs typeface="Calibri" panose="020F0502020204030204" pitchFamily="34" charset="0"/>
              </a:rPr>
              <a:t> strong MMM </a:t>
            </a:r>
            <a:r>
              <a:rPr lang="de-DE" sz="2600" err="1">
                <a:latin typeface="Calibri" panose="020F0502020204030204" pitchFamily="34" charset="0"/>
                <a:ea typeface="Calibri" panose="020F0502020204030204" pitchFamily="34" charset="0"/>
                <a:cs typeface="Calibri" panose="020F0502020204030204" pitchFamily="34" charset="0"/>
              </a:rPr>
              <a:t>requests</a:t>
            </a:r>
            <a:endParaRPr lang="de-DE" sz="2600">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en-US"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What is needed from country partners &amp; support we can provide for surfacing ideas and submitting a request to the MMM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305343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38">
            <a:extLst>
              <a:ext uri="{FF2B5EF4-FFF2-40B4-BE49-F238E27FC236}">
                <a16:creationId xmlns:a16="http://schemas.microsoft.com/office/drawing/2014/main" id="{3BB6AEA2-774B-B08B-A434-ADEF1A13995D}"/>
              </a:ext>
            </a:extLst>
          </p:cNvPr>
          <p:cNvSpPr/>
          <p:nvPr/>
        </p:nvSpPr>
        <p:spPr>
          <a:xfrm>
            <a:off x="382316" y="1492865"/>
            <a:ext cx="11451875" cy="4801917"/>
          </a:xfrm>
          <a:prstGeom prst="rect">
            <a:avLst/>
          </a:prstGeom>
          <a:solidFill>
            <a:schemeClr val="accent4">
              <a:lumMod val="20000"/>
              <a:lumOff val="80000"/>
            </a:schemeClr>
          </a:solidFill>
          <a:ln w="9525">
            <a:solidFill>
              <a:srgbClr val="CBD5E1"/>
            </a:solidFill>
            <a:prstDash val="solid"/>
          </a:ln>
          <a:effectLst>
            <a:outerShdw blurRad="63500" dist="25400" dir="8100000" algn="bl" rotWithShape="0">
              <a:srgbClr val="000000">
                <a:alpha val="10000"/>
              </a:srgbClr>
            </a:outerShdw>
          </a:effectLst>
        </p:spPr>
        <p:txBody>
          <a:bodyPr/>
          <a:lstStyle/>
          <a:p>
            <a:pPr marR="0" lvl="0" algn="l" defTabSz="914400" rtl="0" eaLnBrk="0" fontAlgn="base" latinLnBrk="0" hangingPunct="0">
              <a:lnSpc>
                <a:spcPct val="100000"/>
              </a:lnSpc>
              <a:spcBef>
                <a:spcPct val="0"/>
              </a:spcBef>
              <a:spcAft>
                <a:spcPct val="0"/>
              </a:spcAft>
              <a:buClrTx/>
              <a:buSzTx/>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Strategic Alignment:</a:t>
            </a: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Is this request clearly linked to a priority action or target in the NBSAP?</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de-DE" sz="2200">
                <a:latin typeface="Calibri" panose="020F0502020204030204" pitchFamily="34" charset="0"/>
                <a:ea typeface="Calibri" panose="020F0502020204030204" pitchFamily="34" charset="0"/>
                <a:cs typeface="Calibri" panose="020F0502020204030204" pitchFamily="34" charset="0"/>
              </a:rPr>
              <a:t>Does it have relevance to NBSAP priorities?</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Catalytic Support:</a:t>
            </a: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Will this intervention unlock, accelerate, or remove a bottleneck to broader NBSAP implementation?</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Readiness: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Is the country institutionally ready to implement within 12–24 months?</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Scope &amp; Proportionality</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Is there a clear scope of support that is needed?</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Is the request appropriately scoped for catalytic acceleration (</a:t>
            </a:r>
            <a:r>
              <a:rPr kumimoji="0" lang="en-US" altLang="de-DE" sz="2200" u="none" strike="noStrike" kern="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e.g</a:t>
            </a:r>
            <a:r>
              <a:rPr kumimoji="0" lang="en-US"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not a full GEF-style </a:t>
            </a:r>
            <a:r>
              <a:rPr kumimoji="0" lang="en-US" altLang="de-DE" sz="2200" u="none" strike="noStrike" kern="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programme</a:t>
            </a:r>
            <a:r>
              <a:rPr kumimoji="0" lang="en-US"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t>
            </a:r>
            <a:endParaRPr kumimoji="0" lang="de-DE"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en-US"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Budget Realism: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Is the proposed budget proportionate to outputs and feasible within acceleration parameters?</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feld 2">
            <a:extLst>
              <a:ext uri="{FF2B5EF4-FFF2-40B4-BE49-F238E27FC236}">
                <a16:creationId xmlns:a16="http://schemas.microsoft.com/office/drawing/2014/main" id="{F11F31DD-6243-6ED1-82D7-283BF83D305C}"/>
              </a:ext>
            </a:extLst>
          </p:cNvPr>
          <p:cNvSpPr txBox="1"/>
          <p:nvPr/>
        </p:nvSpPr>
        <p:spPr>
          <a:xfrm>
            <a:off x="382316" y="563218"/>
            <a:ext cx="10020641" cy="707886"/>
          </a:xfrm>
          <a:prstGeom prst="rect">
            <a:avLst/>
          </a:prstGeom>
          <a:noFill/>
        </p:spPr>
        <p:txBody>
          <a:bodyPr wrap="square">
            <a:spAutoFit/>
          </a:bodyPr>
          <a:lstStyle/>
          <a:p>
            <a:r>
              <a:rPr lang="de-DE" sz="4000">
                <a:latin typeface="Calibri" panose="020F0502020204030204" pitchFamily="34" charset="0"/>
                <a:ea typeface="Calibri" panose="020F0502020204030204" pitchFamily="34" charset="0"/>
                <a:cs typeface="Calibri" panose="020F0502020204030204" pitchFamily="34" charset="0"/>
              </a:rPr>
              <a:t>Key </a:t>
            </a:r>
            <a:r>
              <a:rPr lang="de-DE" sz="4000" err="1">
                <a:latin typeface="Calibri" panose="020F0502020204030204" pitchFamily="34" charset="0"/>
                <a:ea typeface="Calibri" panose="020F0502020204030204" pitchFamily="34" charset="0"/>
                <a:cs typeface="Calibri" panose="020F0502020204030204" pitchFamily="34" charset="0"/>
              </a:rPr>
              <a:t>considerations</a:t>
            </a:r>
            <a:r>
              <a:rPr lang="de-DE" sz="4000">
                <a:latin typeface="Calibri" panose="020F0502020204030204" pitchFamily="34" charset="0"/>
                <a:ea typeface="Calibri" panose="020F0502020204030204" pitchFamily="34" charset="0"/>
                <a:cs typeface="Calibri" panose="020F0502020204030204" pitchFamily="34" charset="0"/>
              </a:rPr>
              <a:t> </a:t>
            </a:r>
            <a:r>
              <a:rPr lang="de-DE" sz="4000" err="1">
                <a:latin typeface="Calibri" panose="020F0502020204030204" pitchFamily="34" charset="0"/>
                <a:ea typeface="Calibri" panose="020F0502020204030204" pitchFamily="34" charset="0"/>
                <a:cs typeface="Calibri" panose="020F0502020204030204" pitchFamily="34" charset="0"/>
              </a:rPr>
              <a:t>for</a:t>
            </a:r>
            <a:r>
              <a:rPr lang="de-DE" sz="4000">
                <a:latin typeface="Calibri" panose="020F0502020204030204" pitchFamily="34" charset="0"/>
                <a:ea typeface="Calibri" panose="020F0502020204030204" pitchFamily="34" charset="0"/>
                <a:cs typeface="Calibri" panose="020F0502020204030204" pitchFamily="34" charset="0"/>
              </a:rPr>
              <a:t> strong </a:t>
            </a:r>
            <a:r>
              <a:rPr lang="de-DE" sz="4000" err="1">
                <a:latin typeface="Calibri" panose="020F0502020204030204" pitchFamily="34" charset="0"/>
                <a:ea typeface="Calibri" panose="020F0502020204030204" pitchFamily="34" charset="0"/>
                <a:cs typeface="Calibri" panose="020F0502020204030204" pitchFamily="34" charset="0"/>
              </a:rPr>
              <a:t>request</a:t>
            </a:r>
            <a:endParaRPr lang="de-DE" sz="4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3529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3">
            <a:extLst>
              <a:ext uri="{FF2B5EF4-FFF2-40B4-BE49-F238E27FC236}">
                <a16:creationId xmlns:a16="http://schemas.microsoft.com/office/drawing/2014/main" id="{BE21706F-1DD5-69D7-73D4-2C9E3A6E737A}"/>
              </a:ext>
            </a:extLst>
          </p:cNvPr>
          <p:cNvSpPr/>
          <p:nvPr/>
        </p:nvSpPr>
        <p:spPr>
          <a:xfrm>
            <a:off x="284327" y="1821698"/>
            <a:ext cx="11443847" cy="83099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lvl="0" algn="ctr"/>
            <a:r>
              <a:rPr lang="en-US" sz="2800" b="1">
                <a:solidFill>
                  <a:schemeClr val="tx1"/>
                </a:solidFill>
                <a:latin typeface="Calibri" panose="020F0502020204030204" pitchFamily="34" charset="0"/>
                <a:ea typeface="Calibri" panose="020F0502020204030204" pitchFamily="34" charset="0"/>
                <a:cs typeface="Calibri" panose="020F0502020204030204" pitchFamily="34" charset="0"/>
              </a:rPr>
              <a:t>Participatory process to identify a topic that is timely &amp; relevant</a:t>
            </a:r>
          </a:p>
          <a:p>
            <a:pPr algn="just" defTabSz="1371600">
              <a:lnSpc>
                <a:spcPct val="107000"/>
              </a:lnSpc>
              <a:spcAft>
                <a:spcPts val="1200"/>
              </a:spcAft>
            </a:pPr>
            <a:r>
              <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3" name="Rounded Rectangle 18">
            <a:extLst>
              <a:ext uri="{FF2B5EF4-FFF2-40B4-BE49-F238E27FC236}">
                <a16:creationId xmlns:a16="http://schemas.microsoft.com/office/drawing/2014/main" id="{D3D33342-00DF-AB0F-AF8D-0287DAF5CBCB}"/>
              </a:ext>
            </a:extLst>
          </p:cNvPr>
          <p:cNvSpPr/>
          <p:nvPr/>
        </p:nvSpPr>
        <p:spPr>
          <a:xfrm>
            <a:off x="384312" y="4205305"/>
            <a:ext cx="5400856" cy="131108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a:t>
            </a:r>
          </a:p>
          <a:p>
            <a:pPr algn="ctr" defTabSz="1371600"/>
            <a:r>
              <a:rPr lang="en-US" sz="2800" b="1">
                <a:solidFill>
                  <a:schemeClr val="tx1"/>
                </a:solidFill>
                <a:latin typeface="Calibri" panose="020F0502020204030204" pitchFamily="34" charset="0"/>
                <a:ea typeface="Calibri" panose="020F0502020204030204" pitchFamily="34" charset="0"/>
                <a:cs typeface="Calibri" panose="020F0502020204030204" pitchFamily="34" charset="0"/>
              </a:rPr>
              <a:t>Develop a strong theory of change </a:t>
            </a:r>
            <a:endParaRPr lang="de-DE" sz="2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defTabSz="1371600"/>
            <a:endParaRPr lang="en-US" sz="2600">
              <a:solidFill>
                <a:prstClr val="white"/>
              </a:solidFill>
              <a:latin typeface="Calibri" panose="020F0502020204030204"/>
            </a:endParaRPr>
          </a:p>
        </p:txBody>
      </p:sp>
      <p:sp>
        <p:nvSpPr>
          <p:cNvPr id="4" name="Rounded Rectangle 19">
            <a:extLst>
              <a:ext uri="{FF2B5EF4-FFF2-40B4-BE49-F238E27FC236}">
                <a16:creationId xmlns:a16="http://schemas.microsoft.com/office/drawing/2014/main" id="{39180FC1-02FA-BB11-F3B4-75EB5AAB5353}"/>
              </a:ext>
            </a:extLst>
          </p:cNvPr>
          <p:cNvSpPr/>
          <p:nvPr/>
        </p:nvSpPr>
        <p:spPr>
          <a:xfrm>
            <a:off x="6096000" y="4205305"/>
            <a:ext cx="5314122" cy="131108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US" sz="2800" b="1">
                <a:solidFill>
                  <a:schemeClr val="tx1"/>
                </a:solidFill>
                <a:latin typeface="Calibri" panose="020F0502020204030204" pitchFamily="34" charset="0"/>
                <a:ea typeface="Calibri" panose="020F0502020204030204" pitchFamily="34" charset="0"/>
                <a:cs typeface="Calibri" panose="020F0502020204030204" pitchFamily="34" charset="0"/>
              </a:rPr>
              <a:t>Tell a compelling story</a:t>
            </a:r>
          </a:p>
        </p:txBody>
      </p:sp>
      <p:sp>
        <p:nvSpPr>
          <p:cNvPr id="8" name="Textfeld 7">
            <a:extLst>
              <a:ext uri="{FF2B5EF4-FFF2-40B4-BE49-F238E27FC236}">
                <a16:creationId xmlns:a16="http://schemas.microsoft.com/office/drawing/2014/main" id="{5E326333-E306-18FC-9AF1-2BD1D2017E01}"/>
              </a:ext>
            </a:extLst>
          </p:cNvPr>
          <p:cNvSpPr txBox="1"/>
          <p:nvPr/>
        </p:nvSpPr>
        <p:spPr>
          <a:xfrm>
            <a:off x="384312" y="556962"/>
            <a:ext cx="9952383" cy="707886"/>
          </a:xfrm>
          <a:prstGeom prst="rect">
            <a:avLst/>
          </a:prstGeom>
          <a:noFill/>
        </p:spPr>
        <p:txBody>
          <a:bodyPr wrap="square">
            <a:spAutoFit/>
          </a:bodyPr>
          <a:lstStyle/>
          <a:p>
            <a:r>
              <a:rPr lang="de-DE" sz="4000" err="1">
                <a:latin typeface="Calibri" panose="020F0502020204030204" pitchFamily="34" charset="0"/>
                <a:ea typeface="Calibri" panose="020F0502020204030204" pitchFamily="34" charset="0"/>
                <a:cs typeface="Calibri" panose="020F0502020204030204" pitchFamily="34" charset="0"/>
              </a:rPr>
              <a:t>Success</a:t>
            </a:r>
            <a:r>
              <a:rPr lang="de-DE" sz="4000">
                <a:latin typeface="Calibri" panose="020F0502020204030204" pitchFamily="34" charset="0"/>
                <a:ea typeface="Calibri" panose="020F0502020204030204" pitchFamily="34" charset="0"/>
                <a:cs typeface="Calibri" panose="020F0502020204030204" pitchFamily="34" charset="0"/>
              </a:rPr>
              <a:t> </a:t>
            </a:r>
            <a:r>
              <a:rPr lang="de-DE" sz="4000" err="1">
                <a:latin typeface="Calibri" panose="020F0502020204030204" pitchFamily="34" charset="0"/>
                <a:ea typeface="Calibri" panose="020F0502020204030204" pitchFamily="34" charset="0"/>
                <a:cs typeface="Calibri" panose="020F0502020204030204" pitchFamily="34" charset="0"/>
              </a:rPr>
              <a:t>factors</a:t>
            </a:r>
            <a:r>
              <a:rPr lang="de-DE" sz="4000">
                <a:latin typeface="Calibri" panose="020F0502020204030204" pitchFamily="34" charset="0"/>
                <a:ea typeface="Calibri" panose="020F0502020204030204" pitchFamily="34" charset="0"/>
                <a:cs typeface="Calibri" panose="020F0502020204030204" pitchFamily="34" charset="0"/>
              </a:rPr>
              <a:t> </a:t>
            </a:r>
            <a:r>
              <a:rPr lang="de-DE" sz="4000" err="1">
                <a:latin typeface="Calibri" panose="020F0502020204030204" pitchFamily="34" charset="0"/>
                <a:ea typeface="Calibri" panose="020F0502020204030204" pitchFamily="34" charset="0"/>
                <a:cs typeface="Calibri" panose="020F0502020204030204" pitchFamily="34" charset="0"/>
              </a:rPr>
              <a:t>for</a:t>
            </a:r>
            <a:r>
              <a:rPr lang="de-DE" sz="4000">
                <a:latin typeface="Calibri" panose="020F0502020204030204" pitchFamily="34" charset="0"/>
                <a:ea typeface="Calibri" panose="020F0502020204030204" pitchFamily="34" charset="0"/>
                <a:cs typeface="Calibri" panose="020F0502020204030204" pitchFamily="34" charset="0"/>
              </a:rPr>
              <a:t> strong </a:t>
            </a:r>
            <a:r>
              <a:rPr lang="de-DE" sz="4000" err="1">
                <a:latin typeface="Calibri" panose="020F0502020204030204" pitchFamily="34" charset="0"/>
                <a:ea typeface="Calibri" panose="020F0502020204030204" pitchFamily="34" charset="0"/>
                <a:cs typeface="Calibri" panose="020F0502020204030204" pitchFamily="34" charset="0"/>
              </a:rPr>
              <a:t>requests</a:t>
            </a:r>
            <a:r>
              <a:rPr lang="de-DE" sz="4000">
                <a:latin typeface="Calibri" panose="020F0502020204030204" pitchFamily="34" charset="0"/>
                <a:ea typeface="Calibri" panose="020F0502020204030204" pitchFamily="34" charset="0"/>
                <a:cs typeface="Calibri" panose="020F0502020204030204" pitchFamily="34" charset="0"/>
              </a:rPr>
              <a:t>   </a:t>
            </a:r>
          </a:p>
        </p:txBody>
      </p:sp>
      <p:sp>
        <p:nvSpPr>
          <p:cNvPr id="9" name="Textfeld 8">
            <a:extLst>
              <a:ext uri="{FF2B5EF4-FFF2-40B4-BE49-F238E27FC236}">
                <a16:creationId xmlns:a16="http://schemas.microsoft.com/office/drawing/2014/main" id="{6C3B3374-92A2-3B34-3ACC-F5FC75DCA93F}"/>
              </a:ext>
            </a:extLst>
          </p:cNvPr>
          <p:cNvSpPr txBox="1"/>
          <p:nvPr/>
        </p:nvSpPr>
        <p:spPr>
          <a:xfrm>
            <a:off x="543339" y="5516392"/>
            <a:ext cx="10853531" cy="769441"/>
          </a:xfrm>
          <a:prstGeom prst="rect">
            <a:avLst/>
          </a:prstGeom>
          <a:noFill/>
          <a:ln>
            <a:solidFill>
              <a:schemeClr val="accent1"/>
            </a:solidFill>
          </a:ln>
        </p:spPr>
        <p:txBody>
          <a:bodyPr wrap="square" rtlCol="0">
            <a:spAutoFit/>
          </a:bodyPr>
          <a:lstStyle/>
          <a:p>
            <a:r>
              <a:rPr lang="de-DE" sz="2200" err="1">
                <a:latin typeface="Calibri" panose="020F0502020204030204" pitchFamily="34" charset="0"/>
                <a:ea typeface="Calibri" panose="020F0502020204030204" pitchFamily="34" charset="0"/>
                <a:cs typeface="Calibri" panose="020F0502020204030204" pitchFamily="34" charset="0"/>
              </a:rPr>
              <a:t>Clearly</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demonstrating</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the</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value</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of</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the</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request</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is</a:t>
            </a:r>
            <a:r>
              <a:rPr lang="de-DE" sz="2200">
                <a:latin typeface="Calibri" panose="020F0502020204030204" pitchFamily="34" charset="0"/>
                <a:ea typeface="Calibri" panose="020F0502020204030204" pitchFamily="34" charset="0"/>
                <a:cs typeface="Calibri" panose="020F0502020204030204" pitchFamily="34" charset="0"/>
              </a:rPr>
              <a:t> </a:t>
            </a:r>
            <a:r>
              <a:rPr lang="de-DE" sz="2200" err="1">
                <a:latin typeface="Calibri" panose="020F0502020204030204" pitchFamily="34" charset="0"/>
                <a:ea typeface="Calibri" panose="020F0502020204030204" pitchFamily="34" charset="0"/>
                <a:cs typeface="Calibri" panose="020F0502020204030204" pitchFamily="34" charset="0"/>
              </a:rPr>
              <a:t>key</a:t>
            </a:r>
            <a:r>
              <a:rPr lang="de-DE" sz="2200">
                <a:latin typeface="Calibri" panose="020F0502020204030204" pitchFamily="34" charset="0"/>
                <a:ea typeface="Calibri" panose="020F0502020204030204" pitchFamily="34" charset="0"/>
                <a:cs typeface="Calibri" panose="020F0502020204030204" pitchFamily="34" charset="0"/>
              </a:rPr>
              <a:t> </a:t>
            </a:r>
            <a:r>
              <a:rPr lang="en-US" sz="2200">
                <a:latin typeface="Calibri" panose="020F0502020204030204" pitchFamily="34" charset="0"/>
                <a:ea typeface="Calibri" panose="020F0502020204030204" pitchFamily="34" charset="0"/>
                <a:cs typeface="Calibri" panose="020F0502020204030204" pitchFamily="34" charset="0"/>
              </a:rPr>
              <a:t> to raising awareness and generating interest among potential suppliers.</a:t>
            </a:r>
            <a:endParaRPr lang="de-DE"/>
          </a:p>
        </p:txBody>
      </p:sp>
      <p:sp>
        <p:nvSpPr>
          <p:cNvPr id="10" name="Textfeld 9">
            <a:extLst>
              <a:ext uri="{FF2B5EF4-FFF2-40B4-BE49-F238E27FC236}">
                <a16:creationId xmlns:a16="http://schemas.microsoft.com/office/drawing/2014/main" id="{B140C818-CB0C-846A-874E-5E22D2D5358B}"/>
              </a:ext>
            </a:extLst>
          </p:cNvPr>
          <p:cNvSpPr txBox="1"/>
          <p:nvPr/>
        </p:nvSpPr>
        <p:spPr>
          <a:xfrm>
            <a:off x="543338" y="2659559"/>
            <a:ext cx="10853531" cy="1107996"/>
          </a:xfrm>
          <a:prstGeom prst="rect">
            <a:avLst/>
          </a:prstGeom>
          <a:noFill/>
          <a:ln>
            <a:solidFill>
              <a:schemeClr val="accent3"/>
            </a:solidFill>
          </a:ln>
        </p:spPr>
        <p:txBody>
          <a:bodyPr wrap="square" rtlCol="0">
            <a:spAutoFit/>
          </a:bodyPr>
          <a:lstStyle/>
          <a:p>
            <a:pPr lvl="2"/>
            <a:r>
              <a:rPr lang="en-US" sz="2200">
                <a:latin typeface="Calibri" panose="020F0502020204030204" pitchFamily="34" charset="0"/>
                <a:ea typeface="Calibri" panose="020F0502020204030204" pitchFamily="34" charset="0"/>
                <a:cs typeface="Calibri" panose="020F0502020204030204" pitchFamily="34" charset="0"/>
              </a:rPr>
              <a:t>A participatory process ensures ownership, an inclusive process (full and effective participation of rightsholders and stakeholders), highest priority for your local context, securing political and community backing, enables building partnership across sectors, etc.</a:t>
            </a:r>
          </a:p>
        </p:txBody>
      </p:sp>
    </p:spTree>
    <p:extLst>
      <p:ext uri="{BB962C8B-B14F-4D97-AF65-F5344CB8AC3E}">
        <p14:creationId xmlns:p14="http://schemas.microsoft.com/office/powerpoint/2010/main" val="397863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FFA4E-B53C-1D28-4A80-B0545CBE70DF}"/>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8B2DE5A4-4DBC-62C4-5690-E44A03A2D256}"/>
              </a:ext>
            </a:extLst>
          </p:cNvPr>
          <p:cNvSpPr/>
          <p:nvPr/>
        </p:nvSpPr>
        <p:spPr>
          <a:xfrm>
            <a:off x="238540" y="283136"/>
            <a:ext cx="10045148"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lvl="0" algn="ctr"/>
            <a:r>
              <a:rPr lang="en-US" sz="2400" b="1">
                <a:solidFill>
                  <a:schemeClr val="tx1"/>
                </a:solidFill>
                <a:latin typeface="Calibri" panose="020F0502020204030204" pitchFamily="34" charset="0"/>
                <a:ea typeface="Calibri" panose="020F0502020204030204" pitchFamily="34" charset="0"/>
                <a:cs typeface="Calibri" panose="020F0502020204030204" pitchFamily="34" charset="0"/>
              </a:rPr>
              <a:t>Participatory process to identify a topic that is timely &amp; relevant</a:t>
            </a:r>
          </a:p>
          <a:p>
            <a:pPr algn="ctr" defTabSz="914446"/>
            <a:endParaRPr lang="en-US" sz="1800">
              <a:solidFill>
                <a:prstClr val="white"/>
              </a:solidFill>
              <a:latin typeface="Calibri" panose="020F0502020204030204"/>
            </a:endParaRPr>
          </a:p>
        </p:txBody>
      </p:sp>
      <p:sp>
        <p:nvSpPr>
          <p:cNvPr id="14" name="Freeform 3">
            <a:extLst>
              <a:ext uri="{FF2B5EF4-FFF2-40B4-BE49-F238E27FC236}">
                <a16:creationId xmlns:a16="http://schemas.microsoft.com/office/drawing/2014/main" id="{B8E9CE42-348B-DDDE-A732-31B0438C9B7B}"/>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
        <p:nvSpPr>
          <p:cNvPr id="10" name="Shape 38">
            <a:extLst>
              <a:ext uri="{FF2B5EF4-FFF2-40B4-BE49-F238E27FC236}">
                <a16:creationId xmlns:a16="http://schemas.microsoft.com/office/drawing/2014/main" id="{A0AC0563-A807-AD78-DC9B-6CB4F3E8C5E9}"/>
              </a:ext>
            </a:extLst>
          </p:cNvPr>
          <p:cNvSpPr/>
          <p:nvPr/>
        </p:nvSpPr>
        <p:spPr>
          <a:xfrm>
            <a:off x="382316" y="1492865"/>
            <a:ext cx="11451875" cy="4046543"/>
          </a:xfrm>
          <a:prstGeom prst="rect">
            <a:avLst/>
          </a:prstGeom>
          <a:solidFill>
            <a:schemeClr val="bg1"/>
          </a:solidFill>
          <a:ln w="9525">
            <a:solidFill>
              <a:schemeClr val="accent3"/>
            </a:solidFill>
            <a:prstDash val="solid"/>
          </a:ln>
          <a:effectLst>
            <a:outerShdw blurRad="63500" dist="25400" dir="8100000" algn="bl" rotWithShape="0">
              <a:srgbClr val="000000">
                <a:alpha val="10000"/>
              </a:srgbClr>
            </a:outerShdw>
          </a:effectLst>
        </p:spPr>
        <p:txBody>
          <a:bodyPr lIns="91440" tIns="45720" rIns="91440" bIns="45720" anchor="t"/>
          <a:lstStyle/>
          <a:p>
            <a:pPr lvl="0"/>
            <a:r>
              <a:rPr lang="en-US" sz="2400">
                <a:latin typeface="Calibri"/>
                <a:ea typeface="Calibri"/>
                <a:cs typeface="Calibri"/>
              </a:rPr>
              <a:t>Build on your situation analysis and roadmap that you co-developed in the consultations processes in order to </a:t>
            </a:r>
          </a:p>
          <a:p>
            <a:pPr marL="457200" lvl="2" indent="-457200">
              <a:buFont typeface="+mj-lt"/>
              <a:buAutoNum type="arabicPeriod"/>
            </a:pPr>
            <a:r>
              <a:rPr lang="en-US" sz="2400" b="1">
                <a:latin typeface="Calibri"/>
                <a:ea typeface="Calibri"/>
                <a:cs typeface="Calibri"/>
              </a:rPr>
              <a:t>identify the problem you want to address</a:t>
            </a:r>
          </a:p>
          <a:p>
            <a:pPr lvl="2"/>
            <a:r>
              <a:rPr lang="en-US" sz="2400" b="1">
                <a:latin typeface="Calibri" panose="020F0502020204030204" pitchFamily="34" charset="0"/>
                <a:ea typeface="Calibri" panose="020F0502020204030204" pitchFamily="34" charset="0"/>
                <a:cs typeface="Calibri" panose="020F0502020204030204" pitchFamily="34" charset="0"/>
              </a:rPr>
              <a:t>OR</a:t>
            </a:r>
          </a:p>
          <a:p>
            <a:pPr marL="457200" lvl="2" indent="-457200">
              <a:buFont typeface="+mj-lt"/>
              <a:buAutoNum type="arabicPeriod"/>
            </a:pPr>
            <a:r>
              <a:rPr lang="en-US" sz="2400" b="1">
                <a:effectLst/>
                <a:latin typeface="Calibri"/>
                <a:ea typeface="Calibri"/>
                <a:cs typeface="Calibri"/>
              </a:rPr>
              <a:t>develop the solutions further that were brought forward and discussed to elevate </a:t>
            </a:r>
            <a:r>
              <a:rPr lang="en-US" sz="2400" b="1">
                <a:latin typeface="Calibri"/>
                <a:ea typeface="Calibri"/>
                <a:cs typeface="Calibri"/>
              </a:rPr>
              <a:t>women’s</a:t>
            </a:r>
            <a:r>
              <a:rPr lang="en-US" sz="2400" b="1">
                <a:effectLst/>
                <a:latin typeface="Calibri"/>
                <a:ea typeface="Calibri"/>
                <a:cs typeface="Calibri"/>
              </a:rPr>
              <a:t> voices, accelerate gender-responsive NBSAP implementation? </a:t>
            </a:r>
          </a:p>
          <a:p>
            <a:pPr lvl="2"/>
            <a:endParaRPr lang="en-US" sz="2400" b="1">
              <a:latin typeface="Calibri" panose="020F0502020204030204" pitchFamily="34" charset="0"/>
              <a:ea typeface="Calibri" panose="020F0502020204030204" pitchFamily="34" charset="0"/>
              <a:cs typeface="Calibri" panose="020F0502020204030204" pitchFamily="34" charset="0"/>
            </a:endParaRPr>
          </a:p>
          <a:p>
            <a:pPr marL="342900" lvl="2"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Cleary show the relevance of the request for priority action and targets in the NBSAPs</a:t>
            </a:r>
          </a:p>
          <a:p>
            <a:pPr marL="342900" lvl="0" indent="-342900">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Clearly show how the request will unlock or accelerate NBSAPs implementation</a:t>
            </a:r>
          </a:p>
        </p:txBody>
      </p:sp>
    </p:spTree>
    <p:extLst>
      <p:ext uri="{BB962C8B-B14F-4D97-AF65-F5344CB8AC3E}">
        <p14:creationId xmlns:p14="http://schemas.microsoft.com/office/powerpoint/2010/main" val="66862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F141F-EEB3-B4B9-5C2E-26D481CD4B9F}"/>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0C6876F-B946-7135-69A7-406B09F2DF77}"/>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60">
              <a:defRPr/>
            </a:pPr>
            <a:r>
              <a:rPr lang="en-US"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Build on your situational analysis and consultation processes</a:t>
            </a:r>
            <a:r>
              <a:rPr lang="en-US" sz="2500" b="1">
                <a:solidFill>
                  <a:prstClr val="black"/>
                </a:solidFill>
                <a:latin typeface="Calibri Light" panose="020F0302020204030204" pitchFamily="34" charset="0"/>
                <a:cs typeface="Calibri Light" panose="020F0302020204030204" pitchFamily="34" charset="0"/>
              </a:rPr>
              <a:t> </a:t>
            </a:r>
          </a:p>
          <a:p>
            <a:pPr algn="ctr" defTabSz="914446"/>
            <a:endParaRPr lang="en-US" sz="18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C1E5F32-9198-1F96-CF09-B7C7F610302B}"/>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en-US" sz="3200">
                <a:solidFill>
                  <a:schemeClr val="tx1"/>
                </a:solidFill>
                <a:latin typeface="Calibri" panose="020F0502020204030204"/>
              </a:rPr>
              <a:t>TIP</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52F1B050-EFE6-3824-A916-A0D1B5BD4E73}"/>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17C027D6-DB83-D92A-33A3-34FF07E003A9}"/>
              </a:ext>
            </a:extLst>
          </p:cNvPr>
          <p:cNvPicPr>
            <a:picLocks noChangeAspect="1"/>
          </p:cNvPicPr>
          <p:nvPr/>
        </p:nvPicPr>
        <p:blipFill>
          <a:blip r:embed="rId4"/>
          <a:srcRect b="32635"/>
          <a:stretch>
            <a:fillRect/>
          </a:stretch>
        </p:blipFill>
        <p:spPr>
          <a:xfrm>
            <a:off x="0" y="1166191"/>
            <a:ext cx="5503114" cy="4793569"/>
          </a:xfrm>
          <a:prstGeom prst="rect">
            <a:avLst/>
          </a:prstGeom>
        </p:spPr>
      </p:pic>
      <p:sp>
        <p:nvSpPr>
          <p:cNvPr id="6" name="Textfeld 5">
            <a:extLst>
              <a:ext uri="{FF2B5EF4-FFF2-40B4-BE49-F238E27FC236}">
                <a16:creationId xmlns:a16="http://schemas.microsoft.com/office/drawing/2014/main" id="{F6EB5DDB-61ED-4C51-0D1A-7818A68CF156}"/>
              </a:ext>
            </a:extLst>
          </p:cNvPr>
          <p:cNvSpPr txBox="1"/>
          <p:nvPr/>
        </p:nvSpPr>
        <p:spPr>
          <a:xfrm>
            <a:off x="5187065" y="2935963"/>
            <a:ext cx="6626087" cy="3046988"/>
          </a:xfrm>
          <a:prstGeom prst="rect">
            <a:avLst/>
          </a:prstGeom>
          <a:noFill/>
          <a:ln>
            <a:solidFill>
              <a:schemeClr val="accent3">
                <a:lumMod val="40000"/>
                <a:lumOff val="60000"/>
              </a:schemeClr>
            </a:solidFill>
          </a:ln>
        </p:spPr>
        <p:txBody>
          <a:bodyPr wrap="square" rtlCol="0">
            <a:spAutoFit/>
          </a:bodyPr>
          <a:lstStyle/>
          <a:p>
            <a:pPr lvl="2"/>
            <a:r>
              <a:rPr lang="en-US" sz="2400">
                <a:latin typeface="Calibri" panose="020F0502020204030204" pitchFamily="34" charset="0"/>
                <a:ea typeface="Calibri" panose="020F0502020204030204" pitchFamily="34" charset="0"/>
                <a:cs typeface="Calibri" panose="020F0502020204030204" pitchFamily="34" charset="0"/>
              </a:rPr>
              <a:t>Thoroughly screen the entire process conducted so far in order to  </a:t>
            </a:r>
          </a:p>
          <a:p>
            <a:pPr lvl="2"/>
            <a:r>
              <a:rPr lang="en-US" sz="2400">
                <a:latin typeface="Calibri" panose="020F0502020204030204" pitchFamily="34" charset="0"/>
                <a:ea typeface="Calibri" panose="020F0502020204030204" pitchFamily="34" charset="0"/>
                <a:cs typeface="Calibri" panose="020F0502020204030204" pitchFamily="34" charset="0"/>
              </a:rPr>
              <a:t>1. </a:t>
            </a:r>
            <a:r>
              <a:rPr lang="en-US" sz="2400" b="1">
                <a:latin typeface="Calibri" panose="020F0502020204030204" pitchFamily="34" charset="0"/>
                <a:ea typeface="Calibri" panose="020F0502020204030204" pitchFamily="34" charset="0"/>
                <a:cs typeface="Calibri" panose="020F0502020204030204" pitchFamily="34" charset="0"/>
              </a:rPr>
              <a:t>identify the problem you want to address</a:t>
            </a:r>
          </a:p>
          <a:p>
            <a:pPr lvl="2"/>
            <a:r>
              <a:rPr lang="en-US" sz="2400">
                <a:latin typeface="Calibri" panose="020F0502020204030204" pitchFamily="34" charset="0"/>
                <a:ea typeface="Calibri" panose="020F0502020204030204" pitchFamily="34" charset="0"/>
                <a:cs typeface="Calibri" panose="020F0502020204030204" pitchFamily="34" charset="0"/>
              </a:rPr>
              <a:t>OR</a:t>
            </a:r>
          </a:p>
          <a:p>
            <a:pPr lvl="2"/>
            <a:r>
              <a:rPr lang="en-US" sz="2400">
                <a:latin typeface="Calibri" panose="020F0502020204030204" pitchFamily="34" charset="0"/>
                <a:ea typeface="Calibri" panose="020F0502020204030204" pitchFamily="34" charset="0"/>
                <a:cs typeface="Calibri" panose="020F0502020204030204" pitchFamily="34" charset="0"/>
              </a:rPr>
              <a:t>2. </a:t>
            </a:r>
            <a:r>
              <a:rPr lang="en-US" sz="2400" b="1">
                <a:latin typeface="Calibri" panose="020F0502020204030204" pitchFamily="34" charset="0"/>
                <a:ea typeface="Calibri" panose="020F0502020204030204" pitchFamily="34" charset="0"/>
                <a:cs typeface="Calibri" panose="020F0502020204030204" pitchFamily="34" charset="0"/>
              </a:rPr>
              <a:t>develop the solutions further </a:t>
            </a:r>
            <a:r>
              <a:rPr lang="en-US" sz="2400">
                <a:latin typeface="Calibri" panose="020F0502020204030204" pitchFamily="34" charset="0"/>
                <a:ea typeface="Calibri" panose="020F0502020204030204" pitchFamily="34" charset="0"/>
                <a:cs typeface="Calibri" panose="020F0502020204030204" pitchFamily="34" charset="0"/>
              </a:rPr>
              <a:t>that were brought forward and discussed to elevate woman’s voices, accelerate gender-responsive NBSAP implementation? </a:t>
            </a:r>
          </a:p>
        </p:txBody>
      </p:sp>
      <p:sp>
        <p:nvSpPr>
          <p:cNvPr id="7" name="Textfeld 6">
            <a:extLst>
              <a:ext uri="{FF2B5EF4-FFF2-40B4-BE49-F238E27FC236}">
                <a16:creationId xmlns:a16="http://schemas.microsoft.com/office/drawing/2014/main" id="{4CAD341C-87DC-7B44-125B-C2262DA1F96B}"/>
              </a:ext>
            </a:extLst>
          </p:cNvPr>
          <p:cNvSpPr txBox="1"/>
          <p:nvPr/>
        </p:nvSpPr>
        <p:spPr>
          <a:xfrm>
            <a:off x="5605670" y="1311965"/>
            <a:ext cx="6207482" cy="1446550"/>
          </a:xfrm>
          <a:prstGeom prst="rect">
            <a:avLst/>
          </a:prstGeom>
          <a:noFill/>
        </p:spPr>
        <p:txBody>
          <a:bodyPr wrap="square" rtlCol="0">
            <a:spAutoFit/>
          </a:bodyPr>
          <a:lstStyle/>
          <a:p>
            <a:r>
              <a:rPr lang="de-DE" sz="2200" i="1">
                <a:latin typeface="Calibri" panose="020F0502020204030204" pitchFamily="34" charset="0"/>
                <a:ea typeface="Calibri" panose="020F0502020204030204" pitchFamily="34" charset="0"/>
                <a:cs typeface="Calibri" panose="020F0502020204030204" pitchFamily="34" charset="0"/>
              </a:rPr>
              <a:t>„</a:t>
            </a:r>
            <a:r>
              <a:rPr lang="de-DE" sz="2200" i="1" err="1">
                <a:latin typeface="Calibri" panose="020F0502020204030204" pitchFamily="34" charset="0"/>
                <a:ea typeface="Calibri" panose="020F0502020204030204" pitchFamily="34" charset="0"/>
                <a:cs typeface="Calibri" panose="020F0502020204030204" pitchFamily="34" charset="0"/>
              </a:rPr>
              <a:t>If</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you</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incorrectly</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understand</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the</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situation</a:t>
            </a:r>
            <a:r>
              <a:rPr lang="de-DE" sz="2200" i="1">
                <a:latin typeface="Calibri" panose="020F0502020204030204" pitchFamily="34" charset="0"/>
                <a:ea typeface="Calibri" panose="020F0502020204030204" pitchFamily="34" charset="0"/>
                <a:cs typeface="Calibri" panose="020F0502020204030204" pitchFamily="34" charset="0"/>
              </a:rPr>
              <a:t> and </a:t>
            </a:r>
            <a:r>
              <a:rPr lang="de-DE" sz="2200" i="1" err="1">
                <a:latin typeface="Calibri" panose="020F0502020204030204" pitchFamily="34" charset="0"/>
                <a:ea typeface="Calibri" panose="020F0502020204030204" pitchFamily="34" charset="0"/>
                <a:cs typeface="Calibri" panose="020F0502020204030204" pitchFamily="34" charset="0"/>
              </a:rPr>
              <a:t>misdiagnose</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the</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problem</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everything</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that</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follows</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is</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likely</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to</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be</a:t>
            </a:r>
            <a:r>
              <a:rPr lang="de-DE" sz="2200" i="1">
                <a:latin typeface="Calibri" panose="020F0502020204030204" pitchFamily="34" charset="0"/>
                <a:ea typeface="Calibri" panose="020F0502020204030204" pitchFamily="34" charset="0"/>
                <a:cs typeface="Calibri" panose="020F0502020204030204" pitchFamily="34" charset="0"/>
              </a:rPr>
              <a:t> </a:t>
            </a:r>
            <a:r>
              <a:rPr lang="de-DE" sz="2200" i="1" err="1">
                <a:latin typeface="Calibri" panose="020F0502020204030204" pitchFamily="34" charset="0"/>
                <a:ea typeface="Calibri" panose="020F0502020204030204" pitchFamily="34" charset="0"/>
                <a:cs typeface="Calibri" panose="020F0502020204030204" pitchFamily="34" charset="0"/>
              </a:rPr>
              <a:t>wrong</a:t>
            </a:r>
            <a:r>
              <a:rPr lang="de-DE" sz="2200" i="1">
                <a:latin typeface="Calibri" panose="020F0502020204030204" pitchFamily="34" charset="0"/>
                <a:ea typeface="Calibri" panose="020F0502020204030204" pitchFamily="34" charset="0"/>
                <a:cs typeface="Calibri" panose="020F0502020204030204" pitchFamily="34" charset="0"/>
              </a:rPr>
              <a:t>.“</a:t>
            </a:r>
          </a:p>
          <a:p>
            <a:r>
              <a:rPr lang="de-DE" sz="2200" i="1">
                <a:latin typeface="Calibri" panose="020F0502020204030204" pitchFamily="34" charset="0"/>
                <a:ea typeface="Calibri" panose="020F0502020204030204" pitchFamily="34" charset="0"/>
                <a:cs typeface="Calibri" panose="020F0502020204030204" pitchFamily="34" charset="0"/>
              </a:rPr>
              <a:t>(Wisconsins </a:t>
            </a:r>
            <a:r>
              <a:rPr lang="de-DE" sz="2200" i="1" err="1">
                <a:latin typeface="Calibri" panose="020F0502020204030204" pitchFamily="34" charset="0"/>
                <a:ea typeface="Calibri" panose="020F0502020204030204" pitchFamily="34" charset="0"/>
                <a:cs typeface="Calibri" panose="020F0502020204030204" pitchFamily="34" charset="0"/>
              </a:rPr>
              <a:t>Logic</a:t>
            </a:r>
            <a:r>
              <a:rPr lang="de-DE" sz="2200" i="1">
                <a:latin typeface="Calibri" panose="020F0502020204030204" pitchFamily="34" charset="0"/>
                <a:ea typeface="Calibri" panose="020F0502020204030204" pitchFamily="34" charset="0"/>
                <a:cs typeface="Calibri" panose="020F0502020204030204" pitchFamily="34" charset="0"/>
              </a:rPr>
              <a:t> Model Tutorial)</a:t>
            </a:r>
          </a:p>
        </p:txBody>
      </p:sp>
      <p:sp>
        <p:nvSpPr>
          <p:cNvPr id="10" name="Textfeld 9">
            <a:extLst>
              <a:ext uri="{FF2B5EF4-FFF2-40B4-BE49-F238E27FC236}">
                <a16:creationId xmlns:a16="http://schemas.microsoft.com/office/drawing/2014/main" id="{B10EADE3-2379-0322-4AA4-8BA82A1C8CAB}"/>
              </a:ext>
            </a:extLst>
          </p:cNvPr>
          <p:cNvSpPr txBox="1"/>
          <p:nvPr/>
        </p:nvSpPr>
        <p:spPr>
          <a:xfrm>
            <a:off x="187258" y="6420975"/>
            <a:ext cx="7591767" cy="307777"/>
          </a:xfrm>
          <a:prstGeom prst="rect">
            <a:avLst/>
          </a:prstGeom>
          <a:noFill/>
        </p:spPr>
        <p:txBody>
          <a:bodyPr wrap="square">
            <a:spAutoFit/>
          </a:bodyPr>
          <a:lstStyle/>
          <a:p>
            <a:r>
              <a:rPr lang="en-US">
                <a:solidFill>
                  <a:schemeClr val="bg1"/>
                </a:solidFill>
              </a:rPr>
              <a:t>Further reading and sources: </a:t>
            </a:r>
            <a:r>
              <a:rPr lang="en-US">
                <a:solidFill>
                  <a:schemeClr val="bg1"/>
                </a:solidFill>
                <a:hlinkClick r:id="rId5">
                  <a:extLst>
                    <a:ext uri="{A12FA001-AC4F-418D-AE19-62706E023703}">
                      <ahyp:hlinkClr xmlns:ahyp="http://schemas.microsoft.com/office/drawing/2018/hyperlinkcolor" val="tx"/>
                    </a:ext>
                  </a:extLst>
                </a:hlinkClick>
              </a:rPr>
              <a:t>Theory of Change Guide No. 1 - The Situation</a:t>
            </a:r>
            <a:endParaRPr lang="de-DE">
              <a:solidFill>
                <a:schemeClr val="bg1"/>
              </a:solidFill>
            </a:endParaRPr>
          </a:p>
        </p:txBody>
      </p:sp>
    </p:spTree>
    <p:extLst>
      <p:ext uri="{BB962C8B-B14F-4D97-AF65-F5344CB8AC3E}">
        <p14:creationId xmlns:p14="http://schemas.microsoft.com/office/powerpoint/2010/main" val="1988865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3D311D4-47A7-4166-9D39-022A586ACA5B}"/>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en-US"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Invest in understanding cause and effect of the problem/solution identified</a:t>
            </a:r>
            <a:r>
              <a:rPr lang="en-US" sz="2500" b="1">
                <a:solidFill>
                  <a:prstClr val="black"/>
                </a:solidFill>
                <a:latin typeface="Calibri Light" panose="020F0302020204030204" pitchFamily="34" charset="0"/>
                <a:cs typeface="Calibri Light" panose="020F0302020204030204" pitchFamily="34" charset="0"/>
              </a:rPr>
              <a:t> </a:t>
            </a:r>
          </a:p>
          <a:p>
            <a:pPr algn="ctr" defTabSz="609660">
              <a:defRPr/>
            </a:pPr>
            <a:r>
              <a:rPr lang="en-US" sz="1800">
                <a:solidFill>
                  <a:prstClr val="white"/>
                </a:solidFill>
                <a:latin typeface="Calibri" panose="020F0502020204030204"/>
              </a:rPr>
              <a:t> </a:t>
            </a:r>
          </a:p>
        </p:txBody>
      </p:sp>
      <p:sp>
        <p:nvSpPr>
          <p:cNvPr id="8" name="Rounded Rectangle 7">
            <a:extLst>
              <a:ext uri="{FF2B5EF4-FFF2-40B4-BE49-F238E27FC236}">
                <a16:creationId xmlns:a16="http://schemas.microsoft.com/office/drawing/2014/main" id="{51E9559D-204A-D153-B355-93AA48C6F012}"/>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en-US" sz="3200">
                <a:solidFill>
                  <a:schemeClr val="tx1"/>
                </a:solidFill>
                <a:latin typeface="Calibri" panose="020F0502020204030204"/>
              </a:rPr>
              <a:t>TIP</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D625EBC0-BFE5-A018-70A9-103E8351BDAB}"/>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6" name="Grafik 5">
            <a:extLst>
              <a:ext uri="{FF2B5EF4-FFF2-40B4-BE49-F238E27FC236}">
                <a16:creationId xmlns:a16="http://schemas.microsoft.com/office/drawing/2014/main" id="{97346466-21F8-8A85-0471-7CAE7A6761C8}"/>
              </a:ext>
            </a:extLst>
          </p:cNvPr>
          <p:cNvPicPr>
            <a:picLocks noChangeAspect="1"/>
          </p:cNvPicPr>
          <p:nvPr/>
        </p:nvPicPr>
        <p:blipFill>
          <a:blip r:embed="rId4"/>
          <a:srcRect t="25946"/>
          <a:stretch>
            <a:fillRect/>
          </a:stretch>
        </p:blipFill>
        <p:spPr>
          <a:xfrm>
            <a:off x="682818" y="1431236"/>
            <a:ext cx="6560084" cy="4838828"/>
          </a:xfrm>
          <a:prstGeom prst="rect">
            <a:avLst/>
          </a:prstGeom>
        </p:spPr>
      </p:pic>
      <p:sp>
        <p:nvSpPr>
          <p:cNvPr id="12" name="Textfeld 11">
            <a:extLst>
              <a:ext uri="{FF2B5EF4-FFF2-40B4-BE49-F238E27FC236}">
                <a16:creationId xmlns:a16="http://schemas.microsoft.com/office/drawing/2014/main" id="{AFB94DA8-3661-C453-351E-710298CF7A9A}"/>
              </a:ext>
            </a:extLst>
          </p:cNvPr>
          <p:cNvSpPr txBox="1"/>
          <p:nvPr/>
        </p:nvSpPr>
        <p:spPr>
          <a:xfrm>
            <a:off x="6679926" y="1641112"/>
            <a:ext cx="4829256" cy="2677656"/>
          </a:xfrm>
          <a:prstGeom prst="rect">
            <a:avLst/>
          </a:prstGeom>
          <a:noFill/>
          <a:ln>
            <a:solidFill>
              <a:schemeClr val="accent3">
                <a:lumMod val="40000"/>
                <a:lumOff val="60000"/>
              </a:schemeClr>
            </a:solidFill>
          </a:ln>
        </p:spPr>
        <p:txBody>
          <a:bodyPr wrap="square" rtlCol="0">
            <a:spAutoFit/>
          </a:bodyPr>
          <a:lstStyle/>
          <a:p>
            <a:pPr lvl="2"/>
            <a:r>
              <a:rPr lang="en-US" sz="2400">
                <a:latin typeface="Calibri" panose="020F0502020204030204" pitchFamily="34" charset="0"/>
                <a:ea typeface="Calibri" panose="020F0502020204030204" pitchFamily="34" charset="0"/>
                <a:cs typeface="Calibri" panose="020F0502020204030204" pitchFamily="34" charset="0"/>
              </a:rPr>
              <a:t>When you have identified the problem you want to address or solutions you want to further develop, think about the causes and effects of this identified problem/solution. This will help you to prioritize action</a:t>
            </a:r>
          </a:p>
        </p:txBody>
      </p:sp>
      <p:sp>
        <p:nvSpPr>
          <p:cNvPr id="15" name="Textfeld 14">
            <a:extLst>
              <a:ext uri="{FF2B5EF4-FFF2-40B4-BE49-F238E27FC236}">
                <a16:creationId xmlns:a16="http://schemas.microsoft.com/office/drawing/2014/main" id="{F8D3D059-9CDE-BDE4-CE9D-BB7D10E68DF5}"/>
              </a:ext>
            </a:extLst>
          </p:cNvPr>
          <p:cNvSpPr txBox="1"/>
          <p:nvPr/>
        </p:nvSpPr>
        <p:spPr>
          <a:xfrm>
            <a:off x="187258" y="6420975"/>
            <a:ext cx="7591767" cy="307777"/>
          </a:xfrm>
          <a:prstGeom prst="rect">
            <a:avLst/>
          </a:prstGeom>
          <a:noFill/>
        </p:spPr>
        <p:txBody>
          <a:bodyPr wrap="square">
            <a:spAutoFit/>
          </a:bodyPr>
          <a:lstStyle/>
          <a:p>
            <a:r>
              <a:rPr lang="en-US">
                <a:solidFill>
                  <a:schemeClr val="bg1"/>
                </a:solidFill>
              </a:rPr>
              <a:t>Further reading and sources: </a:t>
            </a:r>
            <a:r>
              <a:rPr lang="en-US">
                <a:solidFill>
                  <a:schemeClr val="bg1"/>
                </a:solidFill>
                <a:hlinkClick r:id="rId5">
                  <a:extLst>
                    <a:ext uri="{A12FA001-AC4F-418D-AE19-62706E023703}">
                      <ahyp:hlinkClr xmlns:ahyp="http://schemas.microsoft.com/office/drawing/2018/hyperlinkcolor" val="tx"/>
                    </a:ext>
                  </a:extLst>
                </a:hlinkClick>
              </a:rPr>
              <a:t>Theory of Change Guide No. 1 - The Situation</a:t>
            </a:r>
            <a:endParaRPr lang="de-DE">
              <a:solidFill>
                <a:schemeClr val="bg1"/>
              </a:solidFill>
            </a:endParaRPr>
          </a:p>
        </p:txBody>
      </p:sp>
    </p:spTree>
    <p:extLst>
      <p:ext uri="{BB962C8B-B14F-4D97-AF65-F5344CB8AC3E}">
        <p14:creationId xmlns:p14="http://schemas.microsoft.com/office/powerpoint/2010/main" val="1540650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61BDA-800E-A702-6448-B8FB7BF936D7}"/>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799A82A2-D401-336B-254A-6C9A875270B1}"/>
              </a:ext>
            </a:extLst>
          </p:cNvPr>
          <p:cNvSpPr/>
          <p:nvPr/>
        </p:nvSpPr>
        <p:spPr>
          <a:xfrm>
            <a:off x="265044" y="283136"/>
            <a:ext cx="10018644" cy="859864"/>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en-US"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Theory of Change –  selected definition</a:t>
            </a:r>
            <a:endParaRPr lang="en-US" sz="2500" b="1">
              <a:solidFill>
                <a:prstClr val="black"/>
              </a:solidFill>
              <a:latin typeface="Calibri Light" panose="020F0302020204030204" pitchFamily="34" charset="0"/>
              <a:cs typeface="Calibri Light" panose="020F0302020204030204" pitchFamily="34" charset="0"/>
            </a:endParaRPr>
          </a:p>
          <a:p>
            <a:pPr algn="ctr" defTabSz="609660">
              <a:defRPr/>
            </a:pPr>
            <a:r>
              <a:rPr lang="en-US" sz="1800">
                <a:solidFill>
                  <a:prstClr val="white"/>
                </a:solidFill>
                <a:latin typeface="Calibri" panose="020F0502020204030204"/>
              </a:rPr>
              <a:t> </a:t>
            </a:r>
          </a:p>
        </p:txBody>
      </p:sp>
      <p:sp>
        <p:nvSpPr>
          <p:cNvPr id="14" name="Freeform 3">
            <a:extLst>
              <a:ext uri="{FF2B5EF4-FFF2-40B4-BE49-F238E27FC236}">
                <a16:creationId xmlns:a16="http://schemas.microsoft.com/office/drawing/2014/main" id="{141FF736-5ED9-DEDC-90E6-61A8A26D88AD}"/>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A0CF3278-DB77-D594-D76F-7EB5E6ABFFDD}"/>
              </a:ext>
            </a:extLst>
          </p:cNvPr>
          <p:cNvPicPr>
            <a:picLocks noChangeAspect="1"/>
          </p:cNvPicPr>
          <p:nvPr/>
        </p:nvPicPr>
        <p:blipFill>
          <a:blip r:embed="rId4"/>
          <a:stretch>
            <a:fillRect/>
          </a:stretch>
        </p:blipFill>
        <p:spPr>
          <a:xfrm>
            <a:off x="5751443" y="1223510"/>
            <a:ext cx="6308035" cy="5002232"/>
          </a:xfrm>
          <a:prstGeom prst="rect">
            <a:avLst/>
          </a:prstGeom>
        </p:spPr>
      </p:pic>
      <p:sp>
        <p:nvSpPr>
          <p:cNvPr id="7" name="Textfeld 6">
            <a:extLst>
              <a:ext uri="{FF2B5EF4-FFF2-40B4-BE49-F238E27FC236}">
                <a16:creationId xmlns:a16="http://schemas.microsoft.com/office/drawing/2014/main" id="{B29C8FBA-C545-DEB9-DB56-E6F2C0901DE4}"/>
              </a:ext>
            </a:extLst>
          </p:cNvPr>
          <p:cNvSpPr txBox="1"/>
          <p:nvPr/>
        </p:nvSpPr>
        <p:spPr>
          <a:xfrm>
            <a:off x="397565" y="1491304"/>
            <a:ext cx="5075582" cy="4431983"/>
          </a:xfrm>
          <a:prstGeom prst="rect">
            <a:avLst/>
          </a:prstGeom>
          <a:noFill/>
        </p:spPr>
        <p:txBody>
          <a:bodyPr wrap="square">
            <a:spAutoFit/>
          </a:bodyPr>
          <a:lstStyle/>
          <a:p>
            <a:r>
              <a:rPr lang="en-US" sz="2200">
                <a:latin typeface="Calibri" panose="020F0502020204030204" pitchFamily="34" charset="0"/>
                <a:ea typeface="Calibri" panose="020F0502020204030204" pitchFamily="34" charset="0"/>
                <a:cs typeface="Calibri" panose="020F0502020204030204" pitchFamily="34" charset="0"/>
              </a:rPr>
              <a:t>“</a:t>
            </a:r>
            <a:r>
              <a:rPr lang="en-US" sz="2000">
                <a:latin typeface="Calibri" panose="020F0502020204030204" pitchFamily="34" charset="0"/>
                <a:ea typeface="Calibri" panose="020F0502020204030204" pitchFamily="34" charset="0"/>
                <a:cs typeface="Calibri" panose="020F0502020204030204" pitchFamily="34" charset="0"/>
              </a:rPr>
              <a:t>The theory of change approach is a process of project planning and evaluation which </a:t>
            </a:r>
            <a:r>
              <a:rPr lang="en-US" sz="2000" b="1">
                <a:latin typeface="Calibri" panose="020F0502020204030204" pitchFamily="34" charset="0"/>
                <a:ea typeface="Calibri" panose="020F0502020204030204" pitchFamily="34" charset="0"/>
                <a:cs typeface="Calibri" panose="020F0502020204030204" pitchFamily="34" charset="0"/>
              </a:rPr>
              <a:t>maps the relationship between a long-term goal of a project and the intermediate and early changes that are required to bring it about</a:t>
            </a:r>
            <a:r>
              <a:rPr lang="en-US" sz="2000">
                <a:latin typeface="Calibri" panose="020F0502020204030204" pitchFamily="34" charset="0"/>
                <a:ea typeface="Calibri" panose="020F0502020204030204" pitchFamily="34" charset="0"/>
                <a:cs typeface="Calibri" panose="020F0502020204030204" pitchFamily="34" charset="0"/>
              </a:rPr>
              <a:t>. It encourages a project team or group of stakeholders to explain how the project is understood to reach its goals, and the process through which changes will occur. The approach </a:t>
            </a:r>
            <a:r>
              <a:rPr lang="en-US" sz="2000" b="1">
                <a:latin typeface="Calibri" panose="020F0502020204030204" pitchFamily="34" charset="0"/>
                <a:ea typeface="Calibri" panose="020F0502020204030204" pitchFamily="34" charset="0"/>
                <a:cs typeface="Calibri" panose="020F0502020204030204" pitchFamily="34" charset="0"/>
              </a:rPr>
              <a:t>emphasizes the theory and assumptions underlying the pathway of change from the implementation of selected interventions and activities to intended outcomes</a:t>
            </a:r>
            <a:r>
              <a:rPr lang="en-US" sz="2000">
                <a:latin typeface="Calibri" panose="020F0502020204030204" pitchFamily="34" charset="0"/>
                <a:ea typeface="Calibri" panose="020F0502020204030204" pitchFamily="34" charset="0"/>
                <a:cs typeface="Calibri" panose="020F0502020204030204" pitchFamily="34" charset="0"/>
              </a:rPr>
              <a:t>.” (Conservation International, 2013) </a:t>
            </a:r>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3" name="Textfeld 12">
            <a:extLst>
              <a:ext uri="{FF2B5EF4-FFF2-40B4-BE49-F238E27FC236}">
                <a16:creationId xmlns:a16="http://schemas.microsoft.com/office/drawing/2014/main" id="{9E4165A7-7B97-4904-5DB7-98E094F0E6BB}"/>
              </a:ext>
            </a:extLst>
          </p:cNvPr>
          <p:cNvSpPr txBox="1"/>
          <p:nvPr/>
        </p:nvSpPr>
        <p:spPr>
          <a:xfrm>
            <a:off x="265044" y="6457121"/>
            <a:ext cx="10349947" cy="523220"/>
          </a:xfrm>
          <a:prstGeom prst="rect">
            <a:avLst/>
          </a:prstGeom>
          <a:noFill/>
        </p:spPr>
        <p:txBody>
          <a:bodyPr wrap="square">
            <a:spAutoFit/>
          </a:bodyPr>
          <a:lstStyle/>
          <a:p>
            <a:r>
              <a:rPr lang="en-US">
                <a:solidFill>
                  <a:schemeClr val="bg1"/>
                </a:solidFill>
              </a:rPr>
              <a:t>Further reading and sources</a:t>
            </a:r>
            <a:r>
              <a:rPr lang="en-US">
                <a:solidFill>
                  <a:schemeClr val="bg1"/>
                </a:solidFill>
                <a:hlinkClick r:id="rId5">
                  <a:extLst>
                    <a:ext uri="{A12FA001-AC4F-418D-AE19-62706E023703}">
                      <ahyp:hlinkClr xmlns:ahyp="http://schemas.microsoft.com/office/drawing/2018/hyperlinkcolor" val="tx"/>
                    </a:ext>
                  </a:extLst>
                </a:hlinkClick>
              </a:rPr>
              <a:t>: Microsoft Word - Theory of Change Briefing note v8_MH </a:t>
            </a:r>
            <a:r>
              <a:rPr lang="en-US" err="1">
                <a:solidFill>
                  <a:schemeClr val="bg1"/>
                </a:solidFill>
                <a:hlinkClick r:id="rId5">
                  <a:extLst>
                    <a:ext uri="{A12FA001-AC4F-418D-AE19-62706E023703}">
                      <ahyp:hlinkClr xmlns:ahyp="http://schemas.microsoft.com/office/drawing/2018/hyperlinkcolor" val="tx"/>
                    </a:ext>
                  </a:extLst>
                </a:hlinkClick>
              </a:rPr>
              <a:t>edit_IMPACT</a:t>
            </a:r>
            <a:r>
              <a:rPr lang="en-US">
                <a:solidFill>
                  <a:schemeClr val="bg1"/>
                </a:solidFill>
                <a:hlinkClick r:id="rId5">
                  <a:extLst>
                    <a:ext uri="{A12FA001-AC4F-418D-AE19-62706E023703}">
                      <ahyp:hlinkClr xmlns:ahyp="http://schemas.microsoft.com/office/drawing/2018/hyperlinkcolor" val="tx"/>
                    </a:ext>
                  </a:extLst>
                </a:hlinkClick>
              </a:rPr>
              <a:t> format_PP_RA.docx </a:t>
            </a:r>
            <a:br>
              <a:rPr lang="en-US">
                <a:solidFill>
                  <a:schemeClr val="bg1"/>
                </a:solidFill>
                <a:hlinkClick r:id="rId5">
                  <a:extLst>
                    <a:ext uri="{A12FA001-AC4F-418D-AE19-62706E023703}">
                      <ahyp:hlinkClr xmlns:ahyp="http://schemas.microsoft.com/office/drawing/2018/hyperlinkcolor" val="tx"/>
                    </a:ext>
                  </a:extLst>
                </a:hlinkClick>
              </a:rPr>
            </a:br>
            <a:endParaRPr lang="de-DE">
              <a:solidFill>
                <a:schemeClr val="bg1"/>
              </a:solidFill>
            </a:endParaRPr>
          </a:p>
        </p:txBody>
      </p:sp>
    </p:spTree>
    <p:extLst>
      <p:ext uri="{BB962C8B-B14F-4D97-AF65-F5344CB8AC3E}">
        <p14:creationId xmlns:p14="http://schemas.microsoft.com/office/powerpoint/2010/main" val="1655731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61AAC-DC2A-A151-C17E-5C7155E0B5A1}"/>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A88D0D98-9DCF-26B9-C1CF-8243DF64319B}"/>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en-US"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Use backward mapping</a:t>
            </a:r>
            <a:endParaRPr lang="en-US" sz="2500" b="1">
              <a:solidFill>
                <a:prstClr val="black"/>
              </a:solidFill>
              <a:latin typeface="Calibri Light" panose="020F0302020204030204" pitchFamily="34" charset="0"/>
              <a:cs typeface="Calibri Light" panose="020F0302020204030204" pitchFamily="34" charset="0"/>
            </a:endParaRPr>
          </a:p>
          <a:p>
            <a:pPr algn="ctr" defTabSz="609660">
              <a:defRPr/>
            </a:pPr>
            <a:r>
              <a:rPr lang="en-US" sz="1800">
                <a:solidFill>
                  <a:prstClr val="white"/>
                </a:solidFill>
                <a:latin typeface="Calibri" panose="020F0502020204030204"/>
              </a:rPr>
              <a:t> </a:t>
            </a:r>
          </a:p>
        </p:txBody>
      </p:sp>
      <p:sp>
        <p:nvSpPr>
          <p:cNvPr id="8" name="Rounded Rectangle 7">
            <a:extLst>
              <a:ext uri="{FF2B5EF4-FFF2-40B4-BE49-F238E27FC236}">
                <a16:creationId xmlns:a16="http://schemas.microsoft.com/office/drawing/2014/main" id="{E82802D2-A065-FF38-FD45-92FADF3CB67F}"/>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en-US" sz="3200">
                <a:solidFill>
                  <a:schemeClr val="tx1"/>
                </a:solidFill>
                <a:latin typeface="Calibri" panose="020F0502020204030204"/>
              </a:rPr>
              <a:t>TIP</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A3908F39-6FAB-0328-C9ED-CFC80BBD93EA}"/>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
        <p:nvSpPr>
          <p:cNvPr id="12" name="Textfeld 11">
            <a:extLst>
              <a:ext uri="{FF2B5EF4-FFF2-40B4-BE49-F238E27FC236}">
                <a16:creationId xmlns:a16="http://schemas.microsoft.com/office/drawing/2014/main" id="{39067BFD-20C3-175B-44E2-14B15225B406}"/>
              </a:ext>
            </a:extLst>
          </p:cNvPr>
          <p:cNvSpPr txBox="1"/>
          <p:nvPr/>
        </p:nvSpPr>
        <p:spPr>
          <a:xfrm>
            <a:off x="8812696" y="1478310"/>
            <a:ext cx="3157871" cy="4493538"/>
          </a:xfrm>
          <a:prstGeom prst="rect">
            <a:avLst/>
          </a:prstGeom>
          <a:noFill/>
          <a:ln>
            <a:solidFill>
              <a:schemeClr val="accent3">
                <a:lumMod val="40000"/>
                <a:lumOff val="60000"/>
              </a:schemeClr>
            </a:solidFill>
          </a:ln>
        </p:spPr>
        <p:txBody>
          <a:bodyPr wrap="square" rtlCol="0">
            <a:spAutoFit/>
          </a:bodyPr>
          <a:lstStyle/>
          <a:p>
            <a:pPr lvl="2"/>
            <a:r>
              <a:rPr lang="en-US" sz="2200" b="1">
                <a:latin typeface="Calibri" panose="020F0502020204030204" pitchFamily="34" charset="0"/>
                <a:ea typeface="Calibri" panose="020F0502020204030204" pitchFamily="34" charset="0"/>
                <a:cs typeface="Calibri" panose="020F0502020204030204" pitchFamily="34" charset="0"/>
              </a:rPr>
              <a:t>Test your outcome pathway by working backwards from the ultimate outcome/the  change you wish to see: </a:t>
            </a:r>
            <a:r>
              <a:rPr lang="en-US" sz="2200">
                <a:latin typeface="Calibri" panose="020F0502020204030204" pitchFamily="34" charset="0"/>
                <a:ea typeface="Calibri" panose="020F0502020204030204" pitchFamily="34" charset="0"/>
                <a:cs typeface="Calibri" panose="020F0502020204030204" pitchFamily="34" charset="0"/>
              </a:rPr>
              <a:t>place the phrase “In order for this to happen…” between each precondition/outcome.</a:t>
            </a:r>
          </a:p>
          <a:p>
            <a:pPr lvl="2"/>
            <a:endParaRPr lang="en-US" sz="2200">
              <a:latin typeface="Calibri" panose="020F0502020204030204" pitchFamily="34" charset="0"/>
              <a:ea typeface="Calibri" panose="020F0502020204030204" pitchFamily="34" charset="0"/>
              <a:cs typeface="Calibri" panose="020F0502020204030204" pitchFamily="34" charset="0"/>
            </a:endParaRPr>
          </a:p>
          <a:p>
            <a:pPr lvl="2"/>
            <a:r>
              <a:rPr lang="en-US" sz="220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This will lead to a strong </a:t>
            </a:r>
            <a:r>
              <a:rPr lang="en-US" sz="2200" b="1">
                <a:latin typeface="Calibri" panose="020F0502020204030204" pitchFamily="34" charset="0"/>
                <a:ea typeface="Calibri" panose="020F0502020204030204" pitchFamily="34" charset="0"/>
                <a:cs typeface="Calibri" panose="020F0502020204030204" pitchFamily="34" charset="0"/>
              </a:rPr>
              <a:t>“if </a:t>
            </a:r>
            <a:r>
              <a:rPr lang="en-US" sz="2200">
                <a:latin typeface="Calibri" panose="020F0502020204030204" pitchFamily="34" charset="0"/>
                <a:ea typeface="Calibri" panose="020F0502020204030204" pitchFamily="34" charset="0"/>
                <a:cs typeface="Calibri" panose="020F0502020204030204" pitchFamily="34" charset="0"/>
              </a:rPr>
              <a:t>[outcome] </a:t>
            </a:r>
            <a:r>
              <a:rPr lang="en-US" sz="2200" b="1">
                <a:latin typeface="Calibri" panose="020F0502020204030204" pitchFamily="34" charset="0"/>
                <a:ea typeface="Calibri" panose="020F0502020204030204" pitchFamily="34" charset="0"/>
                <a:cs typeface="Calibri" panose="020F0502020204030204" pitchFamily="34" charset="0"/>
              </a:rPr>
              <a:t>then </a:t>
            </a:r>
            <a:r>
              <a:rPr lang="en-US" sz="2200">
                <a:latin typeface="Calibri" panose="020F0502020204030204" pitchFamily="34" charset="0"/>
                <a:ea typeface="Calibri" panose="020F0502020204030204" pitchFamily="34" charset="0"/>
                <a:cs typeface="Calibri" panose="020F0502020204030204" pitchFamily="34" charset="0"/>
              </a:rPr>
              <a:t>[impact] </a:t>
            </a:r>
            <a:r>
              <a:rPr lang="en-US" sz="2200" b="1">
                <a:latin typeface="Calibri" panose="020F0502020204030204" pitchFamily="34" charset="0"/>
                <a:ea typeface="Calibri" panose="020F0502020204030204" pitchFamily="34" charset="0"/>
                <a:cs typeface="Calibri" panose="020F0502020204030204" pitchFamily="34" charset="0"/>
              </a:rPr>
              <a:t>” </a:t>
            </a:r>
            <a:r>
              <a:rPr lang="en-US" sz="2200">
                <a:latin typeface="Calibri" panose="020F0502020204030204" pitchFamily="34" charset="0"/>
                <a:ea typeface="Calibri" panose="020F0502020204030204" pitchFamily="34" charset="0"/>
                <a:cs typeface="Calibri" panose="020F0502020204030204" pitchFamily="34" charset="0"/>
              </a:rPr>
              <a:t>logic </a:t>
            </a:r>
          </a:p>
        </p:txBody>
      </p:sp>
      <p:sp>
        <p:nvSpPr>
          <p:cNvPr id="3" name="Textfeld 2">
            <a:extLst>
              <a:ext uri="{FF2B5EF4-FFF2-40B4-BE49-F238E27FC236}">
                <a16:creationId xmlns:a16="http://schemas.microsoft.com/office/drawing/2014/main" id="{98A3CC72-BDC9-30C0-2D19-5618436710AB}"/>
              </a:ext>
            </a:extLst>
          </p:cNvPr>
          <p:cNvSpPr txBox="1"/>
          <p:nvPr/>
        </p:nvSpPr>
        <p:spPr>
          <a:xfrm>
            <a:off x="0" y="6334780"/>
            <a:ext cx="11534854" cy="523220"/>
          </a:xfrm>
          <a:prstGeom prst="rect">
            <a:avLst/>
          </a:prstGeom>
          <a:noFill/>
        </p:spPr>
        <p:txBody>
          <a:bodyPr wrap="square">
            <a:spAutoFit/>
          </a:bodyPr>
          <a:lstStyle/>
          <a:p>
            <a:r>
              <a:rPr lang="en-US">
                <a:solidFill>
                  <a:schemeClr val="bg1"/>
                </a:solidFill>
                <a:hlinkClick r:id="rId4">
                  <a:extLst>
                    <a:ext uri="{A12FA001-AC4F-418D-AE19-62706E023703}">
                      <ahyp:hlinkClr xmlns:ahyp="http://schemas.microsoft.com/office/drawing/2018/hyperlinkcolor" val="tx"/>
                    </a:ext>
                  </a:extLst>
                </a:hlinkClick>
              </a:rPr>
              <a:t>Further reading and sources: </a:t>
            </a:r>
            <a:br>
              <a:rPr lang="en-US">
                <a:solidFill>
                  <a:schemeClr val="bg1"/>
                </a:solidFill>
                <a:hlinkClick r:id="rId4">
                  <a:extLst>
                    <a:ext uri="{A12FA001-AC4F-418D-AE19-62706E023703}">
                      <ahyp:hlinkClr xmlns:ahyp="http://schemas.microsoft.com/office/drawing/2018/hyperlinkcolor" val="tx"/>
                    </a:ext>
                  </a:extLst>
                </a:hlinkClick>
              </a:rPr>
            </a:br>
            <a:r>
              <a:rPr lang="en-US">
                <a:solidFill>
                  <a:schemeClr val="bg1"/>
                </a:solidFill>
                <a:hlinkClick r:id="rId4">
                  <a:extLst>
                    <a:ext uri="{A12FA001-AC4F-418D-AE19-62706E023703}">
                      <ahyp:hlinkClr xmlns:ahyp="http://schemas.microsoft.com/office/drawing/2018/hyperlinkcolor" val="tx"/>
                    </a:ext>
                  </a:extLst>
                </a:hlinkClick>
              </a:rPr>
              <a:t>Microsoft Word - Theory of Change Briefing note v8_MH </a:t>
            </a:r>
            <a:r>
              <a:rPr lang="en-US" err="1">
                <a:solidFill>
                  <a:schemeClr val="bg1"/>
                </a:solidFill>
                <a:hlinkClick r:id="rId4">
                  <a:extLst>
                    <a:ext uri="{A12FA001-AC4F-418D-AE19-62706E023703}">
                      <ahyp:hlinkClr xmlns:ahyp="http://schemas.microsoft.com/office/drawing/2018/hyperlinkcolor" val="tx"/>
                    </a:ext>
                  </a:extLst>
                </a:hlinkClick>
              </a:rPr>
              <a:t>edit_IMPACT</a:t>
            </a:r>
            <a:r>
              <a:rPr lang="en-US">
                <a:solidFill>
                  <a:schemeClr val="bg1"/>
                </a:solidFill>
                <a:hlinkClick r:id="rId4">
                  <a:extLst>
                    <a:ext uri="{A12FA001-AC4F-418D-AE19-62706E023703}">
                      <ahyp:hlinkClr xmlns:ahyp="http://schemas.microsoft.com/office/drawing/2018/hyperlinkcolor" val="tx"/>
                    </a:ext>
                  </a:extLst>
                </a:hlinkClick>
              </a:rPr>
              <a:t> format_PP_RA.docx</a:t>
            </a:r>
            <a:r>
              <a:rPr lang="en-US">
                <a:solidFill>
                  <a:schemeClr val="bg1"/>
                </a:solidFill>
              </a:rPr>
              <a:t> / </a:t>
            </a:r>
            <a:r>
              <a:rPr lang="en-US">
                <a:solidFill>
                  <a:schemeClr val="bg1"/>
                </a:solidFill>
                <a:hlinkClick r:id="rId5">
                  <a:extLst>
                    <a:ext uri="{A12FA001-AC4F-418D-AE19-62706E023703}">
                      <ahyp:hlinkClr xmlns:ahyp="http://schemas.microsoft.com/office/drawing/2018/hyperlinkcolor" val="tx"/>
                    </a:ext>
                  </a:extLst>
                </a:hlinkClick>
              </a:rPr>
              <a:t>Theory of Change Guide No. 2 - Impact</a:t>
            </a:r>
            <a:endParaRPr lang="de-DE">
              <a:solidFill>
                <a:schemeClr val="bg1"/>
              </a:solidFill>
            </a:endParaRPr>
          </a:p>
        </p:txBody>
      </p:sp>
      <p:pic>
        <p:nvPicPr>
          <p:cNvPr id="5" name="Grafik 4">
            <a:extLst>
              <a:ext uri="{FF2B5EF4-FFF2-40B4-BE49-F238E27FC236}">
                <a16:creationId xmlns:a16="http://schemas.microsoft.com/office/drawing/2014/main" id="{895FE089-A34C-DCB0-6735-5F8691F8569A}"/>
              </a:ext>
            </a:extLst>
          </p:cNvPr>
          <p:cNvPicPr>
            <a:picLocks noChangeAspect="1"/>
          </p:cNvPicPr>
          <p:nvPr/>
        </p:nvPicPr>
        <p:blipFill>
          <a:blip r:embed="rId6"/>
          <a:srcRect l="1766" r="3795" b="4956"/>
          <a:stretch>
            <a:fillRect/>
          </a:stretch>
        </p:blipFill>
        <p:spPr>
          <a:xfrm>
            <a:off x="221433" y="1298154"/>
            <a:ext cx="8413919" cy="4881471"/>
          </a:xfrm>
          <a:prstGeom prst="rect">
            <a:avLst/>
          </a:prstGeom>
        </p:spPr>
      </p:pic>
    </p:spTree>
    <p:extLst>
      <p:ext uri="{BB962C8B-B14F-4D97-AF65-F5344CB8AC3E}">
        <p14:creationId xmlns:p14="http://schemas.microsoft.com/office/powerpoint/2010/main" val="585873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F6DA1-C779-CB76-D7B4-874890A29F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F42EB4-CD5A-CBE8-7205-F413EC1C5F2C}"/>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1A84D76F-6AE2-C9F7-F2EA-CDB7745CDC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312AEFCC-48FB-6894-AE14-A0FC811346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BC0F58C9-172F-22B2-45D2-A02A30E0933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56BB8EB0-3FD3-4617-B749-71926DE67E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7260A643-8CEA-89A6-7ABD-2BD333B28B90}"/>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Part II:</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How to develop a request for the NBSAP AP </a:t>
            </a:r>
            <a:r>
              <a:rPr kumimoji="0" lang="en-US" sz="4000" i="0" u="none" strike="noStrike" kern="100" cap="none" spc="0" normalizeH="0" baseline="0" noProof="0" err="1">
                <a:ln>
                  <a:noFill/>
                </a:ln>
                <a:solidFill>
                  <a:prstClr val="black"/>
                </a:solidFill>
                <a:effectLst/>
                <a:uLnTx/>
                <a:uFillTx/>
                <a:latin typeface="Calibri" panose="020F0502020204030204"/>
                <a:ea typeface="+mn-ea"/>
                <a:cs typeface="+mn-cs"/>
              </a:rPr>
              <a:t>MatchMaking</a:t>
            </a:r>
            <a: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t> Mechanism (MMM)?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DE19429C-2B70-E761-70B8-56E0D1AB031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What</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is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the</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NBSAP AP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MatchMaking</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Mechansim</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Tips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and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success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factors</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for</a:t>
            </a:r>
            <a:r>
              <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strong MMM </a:t>
            </a:r>
            <a:r>
              <a:rPr lang="de-DE"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requests</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en-US" sz="2600">
                <a:solidFill>
                  <a:schemeClr val="tx1"/>
                </a:solidFill>
                <a:latin typeface="Calibri" panose="020F0502020204030204" pitchFamily="34" charset="0"/>
                <a:ea typeface="Calibri" panose="020F0502020204030204" pitchFamily="34" charset="0"/>
                <a:cs typeface="Calibri" panose="020F0502020204030204" pitchFamily="34" charset="0"/>
              </a:rPr>
              <a:t>What is needed from country partners &amp; support we can provide for surfacing ideas and submitting a request to the MMM </a:t>
            </a:r>
            <a:endParaRPr lang="de-DE" sz="2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163078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DE838F-3FEA-525B-AC40-F04B25CE4AF0}"/>
              </a:ext>
            </a:extLst>
          </p:cNvPr>
          <p:cNvPicPr>
            <a:picLocks noChangeAspect="1"/>
          </p:cNvPicPr>
          <p:nvPr/>
        </p:nvPicPr>
        <p:blipFill>
          <a:blip r:embed="rId2">
            <a:extLst>
              <a:ext uri="{28A0092B-C50C-407E-A947-70E740481C1C}">
                <a14:useLocalDpi xmlns:a14="http://schemas.microsoft.com/office/drawing/2010/main" val="0"/>
              </a:ext>
            </a:extLst>
          </a:blip>
          <a:srcRect t="24339" r="27864"/>
          <a:stretch>
            <a:fillRect/>
          </a:stretch>
        </p:blipFill>
        <p:spPr>
          <a:xfrm>
            <a:off x="2531166" y="631654"/>
            <a:ext cx="8534400" cy="5594691"/>
          </a:xfrm>
          <a:prstGeom prst="rect">
            <a:avLst/>
          </a:prstGeom>
        </p:spPr>
      </p:pic>
      <p:sp>
        <p:nvSpPr>
          <p:cNvPr id="5" name="Ellipse 4">
            <a:extLst>
              <a:ext uri="{FF2B5EF4-FFF2-40B4-BE49-F238E27FC236}">
                <a16:creationId xmlns:a16="http://schemas.microsoft.com/office/drawing/2014/main" id="{FF3C928A-4600-843A-0A4D-6D8E1539CDF4}"/>
              </a:ext>
            </a:extLst>
          </p:cNvPr>
          <p:cNvSpPr/>
          <p:nvPr/>
        </p:nvSpPr>
        <p:spPr>
          <a:xfrm>
            <a:off x="4492486" y="3869630"/>
            <a:ext cx="609600" cy="4903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rechts 7">
            <a:extLst>
              <a:ext uri="{FF2B5EF4-FFF2-40B4-BE49-F238E27FC236}">
                <a16:creationId xmlns:a16="http://schemas.microsoft.com/office/drawing/2014/main" id="{84B53C32-511F-B381-79D8-17A0EE9507C7}"/>
              </a:ext>
            </a:extLst>
          </p:cNvPr>
          <p:cNvSpPr/>
          <p:nvPr/>
        </p:nvSpPr>
        <p:spPr>
          <a:xfrm>
            <a:off x="887896" y="3743736"/>
            <a:ext cx="2093843" cy="74212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33408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19D6-D4C4-C2F9-28D6-733ADF1DC4B8}"/>
            </a:ext>
          </a:extLst>
        </p:cNvPr>
        <p:cNvGrpSpPr/>
        <p:nvPr/>
      </p:nvGrpSpPr>
      <p:grpSpPr>
        <a:xfrm>
          <a:off x="0" y="0"/>
          <a:ext cx="0" cy="0"/>
          <a:chOff x="0" y="0"/>
          <a:chExt cx="0" cy="0"/>
        </a:xfrm>
      </p:grpSpPr>
      <p:sp>
        <p:nvSpPr>
          <p:cNvPr id="23" name="Textfeld 22">
            <a:extLst>
              <a:ext uri="{FF2B5EF4-FFF2-40B4-BE49-F238E27FC236}">
                <a16:creationId xmlns:a16="http://schemas.microsoft.com/office/drawing/2014/main" id="{AF1D876D-68FA-138C-AC75-FD87C05C82C5}"/>
              </a:ext>
            </a:extLst>
          </p:cNvPr>
          <p:cNvSpPr txBox="1"/>
          <p:nvPr/>
        </p:nvSpPr>
        <p:spPr>
          <a:xfrm>
            <a:off x="218011" y="4293522"/>
            <a:ext cx="11882451" cy="1998956"/>
          </a:xfrm>
          <a:prstGeom prst="rect">
            <a:avLst/>
          </a:prstGeom>
          <a:solidFill>
            <a:schemeClr val="accent6">
              <a:lumMod val="20000"/>
              <a:lumOff val="80000"/>
            </a:schemeClr>
          </a:solidFill>
          <a:ln>
            <a:solidFill>
              <a:schemeClr val="accent6"/>
            </a:solidFill>
          </a:ln>
        </p:spPr>
        <p:txBody>
          <a:bodyPr wrap="square" rtlCol="0">
            <a:spAutoFit/>
          </a:bodyPr>
          <a:lstStyle/>
          <a:p>
            <a:endParaRPr lang="de-DE"/>
          </a:p>
        </p:txBody>
      </p:sp>
      <p:sp>
        <p:nvSpPr>
          <p:cNvPr id="2" name="Titel 1">
            <a:extLst>
              <a:ext uri="{FF2B5EF4-FFF2-40B4-BE49-F238E27FC236}">
                <a16:creationId xmlns:a16="http://schemas.microsoft.com/office/drawing/2014/main" id="{AC3611BB-CFCD-7860-2F20-89838E38C8AC}"/>
              </a:ext>
            </a:extLst>
          </p:cNvPr>
          <p:cNvSpPr>
            <a:spLocks noGrp="1"/>
          </p:cNvSpPr>
          <p:nvPr>
            <p:ph type="title"/>
          </p:nvPr>
        </p:nvSpPr>
        <p:spPr>
          <a:xfrm>
            <a:off x="159129" y="314757"/>
            <a:ext cx="10552414" cy="903841"/>
          </a:xfrm>
        </p:spPr>
        <p:txBody>
          <a:bodyPr>
            <a:noAutofit/>
          </a:bodyPr>
          <a:lstStyle/>
          <a:p>
            <a:r>
              <a:rPr lang="de-DE" sz="4000"/>
              <a:t>Building on </a:t>
            </a:r>
            <a:r>
              <a:rPr lang="de-DE" sz="4000" err="1"/>
              <a:t>our</a:t>
            </a:r>
            <a:r>
              <a:rPr lang="de-DE" sz="4000"/>
              <a:t> </a:t>
            </a:r>
            <a:r>
              <a:rPr lang="de-DE" sz="4000" err="1"/>
              <a:t>previous</a:t>
            </a:r>
            <a:r>
              <a:rPr lang="de-DE" sz="4000"/>
              <a:t> </a:t>
            </a:r>
            <a:r>
              <a:rPr lang="de-DE" sz="4000" err="1"/>
              <a:t>clinics</a:t>
            </a:r>
            <a:r>
              <a:rPr lang="de-DE" sz="4000"/>
              <a:t> and </a:t>
            </a:r>
            <a:r>
              <a:rPr lang="de-DE" sz="4000" err="1"/>
              <a:t>components</a:t>
            </a:r>
            <a:r>
              <a:rPr lang="de-DE" sz="4000"/>
              <a:t> </a:t>
            </a:r>
            <a:r>
              <a:rPr lang="de-DE" sz="4000" err="1"/>
              <a:t>of</a:t>
            </a:r>
            <a:r>
              <a:rPr lang="de-DE" sz="4000"/>
              <a:t> </a:t>
            </a:r>
            <a:r>
              <a:rPr lang="de-DE" sz="4000" err="1"/>
              <a:t>the</a:t>
            </a:r>
            <a:r>
              <a:rPr lang="de-DE" sz="4000"/>
              <a:t> gender-</a:t>
            </a:r>
            <a:r>
              <a:rPr lang="de-DE" sz="4000" err="1"/>
              <a:t>biodiversity</a:t>
            </a:r>
            <a:r>
              <a:rPr lang="de-DE" sz="4000"/>
              <a:t> </a:t>
            </a:r>
            <a:r>
              <a:rPr lang="de-DE" sz="4000" err="1"/>
              <a:t>project</a:t>
            </a:r>
            <a:r>
              <a:rPr lang="de-DE" sz="4000"/>
              <a:t> </a:t>
            </a:r>
          </a:p>
        </p:txBody>
      </p:sp>
      <p:sp>
        <p:nvSpPr>
          <p:cNvPr id="4" name="Arrow: Chevron 3">
            <a:extLst>
              <a:ext uri="{FF2B5EF4-FFF2-40B4-BE49-F238E27FC236}">
                <a16:creationId xmlns:a16="http://schemas.microsoft.com/office/drawing/2014/main" id="{32E7FEB0-CD62-230E-904C-180DE0DD5193}"/>
              </a:ext>
            </a:extLst>
          </p:cNvPr>
          <p:cNvSpPr/>
          <p:nvPr/>
        </p:nvSpPr>
        <p:spPr>
          <a:xfrm>
            <a:off x="159129" y="2249592"/>
            <a:ext cx="2512819"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Situational analysis</a:t>
            </a:r>
            <a:b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b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(Clinic 1)</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5" name="Arrow: Chevron 4">
            <a:extLst>
              <a:ext uri="{FF2B5EF4-FFF2-40B4-BE49-F238E27FC236}">
                <a16:creationId xmlns:a16="http://schemas.microsoft.com/office/drawing/2014/main" id="{C1DCDCB5-3F16-EA03-BE1C-56EF4A08C8EC}"/>
              </a:ext>
            </a:extLst>
          </p:cNvPr>
          <p:cNvSpPr/>
          <p:nvPr/>
        </p:nvSpPr>
        <p:spPr>
          <a:xfrm>
            <a:off x="218011" y="3241027"/>
            <a:ext cx="2453937"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Stakeholder consultations</a:t>
            </a:r>
          </a:p>
          <a:p>
            <a:pPr lvl="0" algn="ctr" defTabSz="609630">
              <a:defRPr/>
            </a:pPr>
            <a:r>
              <a:rPr lang="en-GB" sz="1800">
                <a:solidFill>
                  <a:prstClr val="black"/>
                </a:solidFill>
                <a:latin typeface="Calibri Light" panose="020F0302020204030204"/>
              </a:rPr>
              <a:t>(Clinic 2)</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6" name="Arrow: Chevron 5">
            <a:extLst>
              <a:ext uri="{FF2B5EF4-FFF2-40B4-BE49-F238E27FC236}">
                <a16:creationId xmlns:a16="http://schemas.microsoft.com/office/drawing/2014/main" id="{75821D77-4180-F95E-7E85-B251EF9B3C96}"/>
              </a:ext>
            </a:extLst>
          </p:cNvPr>
          <p:cNvSpPr/>
          <p:nvPr/>
        </p:nvSpPr>
        <p:spPr>
          <a:xfrm>
            <a:off x="4047012" y="2223796"/>
            <a:ext cx="3241963" cy="189527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National workshops</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9" name="Arrow: Chevron 5">
            <a:extLst>
              <a:ext uri="{FF2B5EF4-FFF2-40B4-BE49-F238E27FC236}">
                <a16:creationId xmlns:a16="http://schemas.microsoft.com/office/drawing/2014/main" id="{16486893-457B-CA6E-D167-F1315068648A}"/>
              </a:ext>
            </a:extLst>
          </p:cNvPr>
          <p:cNvSpPr/>
          <p:nvPr/>
        </p:nvSpPr>
        <p:spPr>
          <a:xfrm>
            <a:off x="6481453" y="2219120"/>
            <a:ext cx="3241963" cy="190462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Gender and biodiversity</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roadmap</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lang="en-GB" sz="1800">
                <a:solidFill>
                  <a:prstClr val="black"/>
                </a:solidFill>
                <a:latin typeface="Calibri Light" panose="020F0302020204030204"/>
              </a:rPr>
              <a:t>(Clinic 4)</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12" name="Textfeld 11">
            <a:extLst>
              <a:ext uri="{FF2B5EF4-FFF2-40B4-BE49-F238E27FC236}">
                <a16:creationId xmlns:a16="http://schemas.microsoft.com/office/drawing/2014/main" id="{C708E8C8-D75E-C970-FF43-1A65E75DFD63}"/>
              </a:ext>
            </a:extLst>
          </p:cNvPr>
          <p:cNvSpPr txBox="1"/>
          <p:nvPr/>
        </p:nvSpPr>
        <p:spPr>
          <a:xfrm>
            <a:off x="2778826" y="2612454"/>
            <a:ext cx="1494312" cy="1169551"/>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ea typeface="Times New Roman" panose="02020603050405020304" pitchFamily="18" charset="0"/>
                <a:cs typeface="Calibri" panose="020F0502020204030204" pitchFamily="34" charset="0"/>
              </a:rPr>
              <a:t>National and local data and information on gender and biodiversity</a:t>
            </a:r>
            <a:endParaRPr lang="de-DE"/>
          </a:p>
        </p:txBody>
      </p:sp>
      <p:sp>
        <p:nvSpPr>
          <p:cNvPr id="13" name="Textfeld 12">
            <a:extLst>
              <a:ext uri="{FF2B5EF4-FFF2-40B4-BE49-F238E27FC236}">
                <a16:creationId xmlns:a16="http://schemas.microsoft.com/office/drawing/2014/main" id="{312D90C9-B11B-8671-86A2-C87A8861B63B}"/>
              </a:ext>
            </a:extLst>
          </p:cNvPr>
          <p:cNvSpPr txBox="1"/>
          <p:nvPr/>
        </p:nvSpPr>
        <p:spPr>
          <a:xfrm>
            <a:off x="9818911" y="2414769"/>
            <a:ext cx="1937657" cy="738664"/>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ea typeface="Times New Roman" panose="02020603050405020304" pitchFamily="18" charset="0"/>
                <a:cs typeface="Calibri" panose="020F0502020204030204" pitchFamily="34" charset="0"/>
              </a:rPr>
              <a:t>National gender and biodiversity goals and expected outcomes</a:t>
            </a:r>
            <a:endParaRPr lang="de-DE"/>
          </a:p>
        </p:txBody>
      </p:sp>
      <p:sp>
        <p:nvSpPr>
          <p:cNvPr id="14" name="Textfeld 13">
            <a:extLst>
              <a:ext uri="{FF2B5EF4-FFF2-40B4-BE49-F238E27FC236}">
                <a16:creationId xmlns:a16="http://schemas.microsoft.com/office/drawing/2014/main" id="{019D4BB7-08C8-CB19-B8E8-B1FD27AAB4FA}"/>
              </a:ext>
            </a:extLst>
          </p:cNvPr>
          <p:cNvSpPr txBox="1"/>
          <p:nvPr/>
        </p:nvSpPr>
        <p:spPr>
          <a:xfrm>
            <a:off x="9818911" y="3251966"/>
            <a:ext cx="1937657" cy="307777"/>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cs typeface="Calibri" panose="020F0502020204030204" pitchFamily="34" charset="0"/>
              </a:rPr>
              <a:t>Validated roadmaps</a:t>
            </a:r>
            <a:endParaRPr lang="de-DE"/>
          </a:p>
        </p:txBody>
      </p:sp>
      <p:sp>
        <p:nvSpPr>
          <p:cNvPr id="15" name="Textfeld 14">
            <a:extLst>
              <a:ext uri="{FF2B5EF4-FFF2-40B4-BE49-F238E27FC236}">
                <a16:creationId xmlns:a16="http://schemas.microsoft.com/office/drawing/2014/main" id="{09EA2069-5942-9708-7CC0-24E72F9B3BEE}"/>
              </a:ext>
            </a:extLst>
          </p:cNvPr>
          <p:cNvSpPr txBox="1"/>
          <p:nvPr/>
        </p:nvSpPr>
        <p:spPr>
          <a:xfrm>
            <a:off x="159129" y="1438630"/>
            <a:ext cx="11649693" cy="707886"/>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Previous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clinics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and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your</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in</a:t>
            </a:r>
            <a:r>
              <a:rPr lang="de-DE" sz="2000" kern="1200">
                <a:solidFill>
                  <a:schemeClr val="tx1"/>
                </a:solidFill>
                <a:latin typeface="Calibri" panose="020F0502020204030204"/>
                <a:ea typeface="+mn-ea"/>
                <a:cs typeface="+mn-cs"/>
              </a:rPr>
              <a:t>-</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country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work</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under</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the</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gender</a:t>
            </a:r>
            <a:r>
              <a:rPr lang="de-DE" sz="2000" kern="1200">
                <a:solidFill>
                  <a:schemeClr val="tx1"/>
                </a:solidFill>
                <a:latin typeface="Calibri" panose="020F0502020204030204"/>
                <a:ea typeface="+mn-ea"/>
                <a:cs typeface="+mn-cs"/>
              </a:rPr>
              <a:t>-</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biodiversity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project</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lang="de-DE" sz="2000" kern="1200" err="1">
                <a:solidFill>
                  <a:schemeClr val="tx1"/>
                </a:solidFill>
                <a:latin typeface="Calibri" panose="020F0502020204030204"/>
                <a:ea typeface="+mn-ea"/>
                <a:cs typeface="+mn-cs"/>
              </a:rPr>
              <a:t>builds</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the</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foundation</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for</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develo</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ping gender-</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biodiversity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projects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a:t>
            </a:r>
          </a:p>
        </p:txBody>
      </p:sp>
      <p:sp>
        <p:nvSpPr>
          <p:cNvPr id="18" name="Pfeil: nach unten 17">
            <a:extLst>
              <a:ext uri="{FF2B5EF4-FFF2-40B4-BE49-F238E27FC236}">
                <a16:creationId xmlns:a16="http://schemas.microsoft.com/office/drawing/2014/main" id="{A936F6EF-B503-288E-5BA2-99B12A95AAF8}"/>
              </a:ext>
            </a:extLst>
          </p:cNvPr>
          <p:cNvSpPr/>
          <p:nvPr/>
        </p:nvSpPr>
        <p:spPr>
          <a:xfrm>
            <a:off x="3875573" y="4507729"/>
            <a:ext cx="3906982" cy="65996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4EE9CBE1-802B-9E0F-30D3-96B1B340216C}"/>
              </a:ext>
            </a:extLst>
          </p:cNvPr>
          <p:cNvSpPr txBox="1"/>
          <p:nvPr/>
        </p:nvSpPr>
        <p:spPr>
          <a:xfrm>
            <a:off x="1431235" y="5270769"/>
            <a:ext cx="4262983" cy="1200329"/>
          </a:xfrm>
          <a:prstGeom prst="rect">
            <a:avLst/>
          </a:prstGeom>
          <a:solidFill>
            <a:schemeClr val="tx2"/>
          </a:solidFill>
        </p:spPr>
        <p:txBody>
          <a:bodyPr wrap="square" rtlCol="0">
            <a:spAutoFit/>
          </a:bodyPr>
          <a:lstStyle/>
          <a:p>
            <a:r>
              <a:rPr lang="en-US" sz="1800" b="1">
                <a:latin typeface="Calibri Light"/>
                <a:ea typeface="Aptos" panose="020B0004020202020204" pitchFamily="34" charset="0"/>
                <a:cs typeface="Times New Roman"/>
              </a:rPr>
              <a:t>Part I:</a:t>
            </a:r>
            <a:br>
              <a:rPr lang="en-US" sz="1800" b="1">
                <a:latin typeface="Calibri Light"/>
                <a:ea typeface="Aptos" panose="020B0004020202020204" pitchFamily="34" charset="0"/>
                <a:cs typeface="Times New Roman"/>
              </a:rPr>
            </a:br>
            <a:r>
              <a:rPr lang="en-US" sz="1800" b="1">
                <a:latin typeface="Calibri Light"/>
                <a:ea typeface="Aptos" panose="020B0004020202020204" pitchFamily="34" charset="0"/>
                <a:cs typeface="Times New Roman"/>
              </a:rPr>
              <a:t>Overview on mobilization support for gender-biodiversity projects</a:t>
            </a:r>
          </a:p>
          <a:p>
            <a:r>
              <a:rPr lang="en-US" sz="1800" b="1">
                <a:latin typeface="Calibri Light"/>
                <a:cs typeface="Times New Roman"/>
              </a:rPr>
              <a:t>Landscape of financing opportunities </a:t>
            </a:r>
            <a:endParaRPr lang="de-DE" b="1"/>
          </a:p>
        </p:txBody>
      </p:sp>
      <p:sp>
        <p:nvSpPr>
          <p:cNvPr id="21" name="Textfeld 20">
            <a:extLst>
              <a:ext uri="{FF2B5EF4-FFF2-40B4-BE49-F238E27FC236}">
                <a16:creationId xmlns:a16="http://schemas.microsoft.com/office/drawing/2014/main" id="{E53911BE-F566-107D-C1F8-61211C48B6B8}"/>
              </a:ext>
            </a:extLst>
          </p:cNvPr>
          <p:cNvSpPr txBox="1"/>
          <p:nvPr/>
        </p:nvSpPr>
        <p:spPr>
          <a:xfrm>
            <a:off x="5983973" y="5268896"/>
            <a:ext cx="6116489" cy="1200329"/>
          </a:xfrm>
          <a:prstGeom prst="rect">
            <a:avLst/>
          </a:prstGeom>
          <a:solidFill>
            <a:schemeClr val="tx2"/>
          </a:solidFill>
        </p:spPr>
        <p:txBody>
          <a:bodyPr wrap="square">
            <a:spAutoFit/>
          </a:bodyPr>
          <a:lstStyle/>
          <a:p>
            <a:r>
              <a:rPr lang="en-US" sz="1800" b="1">
                <a:latin typeface="Calibri Light"/>
                <a:cs typeface="Times New Roman"/>
              </a:rPr>
              <a:t>Part II:</a:t>
            </a:r>
            <a:br>
              <a:rPr lang="en-US" sz="1800" b="1">
                <a:latin typeface="Calibri Light"/>
                <a:cs typeface="Times New Roman"/>
              </a:rPr>
            </a:br>
            <a:r>
              <a:rPr lang="en-US" sz="1800" b="1">
                <a:latin typeface="Calibri Light"/>
                <a:cs typeface="Times New Roman"/>
              </a:rPr>
              <a:t>Develop gender-biodiversity requests for the </a:t>
            </a:r>
            <a:br>
              <a:rPr lang="en-US" sz="1800" b="1">
                <a:latin typeface="Calibri Light"/>
                <a:cs typeface="Times New Roman"/>
              </a:rPr>
            </a:br>
            <a:r>
              <a:rPr lang="en-US" sz="1800" b="1">
                <a:latin typeface="Calibri Light"/>
                <a:cs typeface="Times New Roman"/>
              </a:rPr>
              <a:t>NBSAP Accelerator Partnership </a:t>
            </a:r>
            <a:r>
              <a:rPr lang="en-US" sz="1800" b="1" err="1">
                <a:latin typeface="Calibri Light"/>
                <a:cs typeface="Times New Roman"/>
              </a:rPr>
              <a:t>MatchMaking</a:t>
            </a:r>
            <a:r>
              <a:rPr lang="en-US" sz="1800" b="1">
                <a:latin typeface="Calibri Light"/>
                <a:cs typeface="Times New Roman"/>
              </a:rPr>
              <a:t> Mechanism </a:t>
            </a:r>
            <a:br>
              <a:rPr lang="en-US" sz="1800" b="1">
                <a:latin typeface="Calibri Light"/>
                <a:cs typeface="Times New Roman"/>
              </a:rPr>
            </a:br>
            <a:r>
              <a:rPr lang="en-US" sz="1800" b="1">
                <a:latin typeface="Calibri Light"/>
                <a:cs typeface="Times New Roman"/>
              </a:rPr>
              <a:t>(</a:t>
            </a:r>
            <a:r>
              <a:rPr lang="en-US" sz="1800" b="1" i="1">
                <a:latin typeface="Calibri Light"/>
                <a:cs typeface="Times New Roman"/>
              </a:rPr>
              <a:t>1 request package developed and submitted to NBSAP AP MMM</a:t>
            </a:r>
            <a:r>
              <a:rPr lang="en-US" sz="1800" b="1">
                <a:latin typeface="Calibri Light"/>
                <a:cs typeface="Times New Roman"/>
              </a:rPr>
              <a:t>)</a:t>
            </a:r>
            <a:endParaRPr lang="de-DE" sz="1800" b="1">
              <a:latin typeface="Calibri Light"/>
              <a:cs typeface="Times New Roman"/>
            </a:endParaRPr>
          </a:p>
        </p:txBody>
      </p:sp>
      <p:sp>
        <p:nvSpPr>
          <p:cNvPr id="24" name="Textfeld 23">
            <a:extLst>
              <a:ext uri="{FF2B5EF4-FFF2-40B4-BE49-F238E27FC236}">
                <a16:creationId xmlns:a16="http://schemas.microsoft.com/office/drawing/2014/main" id="{14CED643-EACD-0DE1-258E-259F11EA4DDC}"/>
              </a:ext>
            </a:extLst>
          </p:cNvPr>
          <p:cNvSpPr txBox="1"/>
          <p:nvPr/>
        </p:nvSpPr>
        <p:spPr>
          <a:xfrm>
            <a:off x="218011" y="4353545"/>
            <a:ext cx="2596589" cy="769441"/>
          </a:xfrm>
          <a:prstGeom prst="rect">
            <a:avLst/>
          </a:prstGeom>
          <a:noFill/>
        </p:spPr>
        <p:txBody>
          <a:bodyPr wrap="square" rtlCol="0">
            <a:spAutoFit/>
          </a:bodyPr>
          <a:lstStyle/>
          <a:p>
            <a:r>
              <a:rPr lang="de-DE" sz="2200">
                <a:solidFill>
                  <a:schemeClr val="tx1"/>
                </a:solidFill>
              </a:rPr>
              <a:t>Focus </a:t>
            </a:r>
            <a:r>
              <a:rPr lang="de-DE" sz="2200" err="1">
                <a:solidFill>
                  <a:schemeClr val="tx1"/>
                </a:solidFill>
              </a:rPr>
              <a:t>of</a:t>
            </a:r>
            <a:r>
              <a:rPr lang="de-DE" sz="2200">
                <a:solidFill>
                  <a:schemeClr val="tx1"/>
                </a:solidFill>
              </a:rPr>
              <a:t> </a:t>
            </a:r>
            <a:r>
              <a:rPr lang="de-DE" sz="2200" err="1">
                <a:solidFill>
                  <a:schemeClr val="tx1"/>
                </a:solidFill>
              </a:rPr>
              <a:t>today‘s</a:t>
            </a:r>
            <a:r>
              <a:rPr lang="de-DE" sz="2200">
                <a:solidFill>
                  <a:schemeClr val="tx1"/>
                </a:solidFill>
              </a:rPr>
              <a:t> </a:t>
            </a:r>
            <a:r>
              <a:rPr lang="de-DE" sz="2200" err="1">
                <a:solidFill>
                  <a:schemeClr val="tx1"/>
                </a:solidFill>
              </a:rPr>
              <a:t>clinic</a:t>
            </a:r>
            <a:r>
              <a:rPr lang="de-DE" sz="2200">
                <a:solidFill>
                  <a:schemeClr val="tx1"/>
                </a:solidFill>
              </a:rPr>
              <a:t> </a:t>
            </a:r>
            <a:r>
              <a:rPr lang="de-DE" sz="2200" err="1">
                <a:solidFill>
                  <a:schemeClr val="tx1"/>
                </a:solidFill>
              </a:rPr>
              <a:t>event</a:t>
            </a:r>
            <a:endParaRPr lang="de-DE" sz="2200">
              <a:solidFill>
                <a:schemeClr val="tx1"/>
              </a:solidFill>
            </a:endParaRPr>
          </a:p>
        </p:txBody>
      </p:sp>
    </p:spTree>
    <p:extLst>
      <p:ext uri="{BB962C8B-B14F-4D97-AF65-F5344CB8AC3E}">
        <p14:creationId xmlns:p14="http://schemas.microsoft.com/office/powerpoint/2010/main" val="126182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9" grpId="0" animBg="1"/>
      <p:bldP spid="21" grpId="0" animBg="1"/>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1F593-6383-4902-189E-BBF6EECBCBAB}"/>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63B54952-4B25-0C4A-3928-A6170CF8F27D}"/>
              </a:ext>
            </a:extLst>
          </p:cNvPr>
          <p:cNvSpPr>
            <a:spLocks noGrp="1"/>
          </p:cNvSpPr>
          <p:nvPr>
            <p:ph type="title" idx="4294967295"/>
          </p:nvPr>
        </p:nvSpPr>
        <p:spPr>
          <a:xfrm>
            <a:off x="432816" y="214155"/>
            <a:ext cx="10058400" cy="701675"/>
          </a:xfrm>
        </p:spPr>
        <p:txBody>
          <a:bodyPr>
            <a:normAutofit/>
          </a:bodyPr>
          <a:lstStyle/>
          <a:p>
            <a:r>
              <a:rPr lang="de-DE" sz="4000" err="1"/>
              <a:t>Developing</a:t>
            </a:r>
            <a:r>
              <a:rPr lang="de-DE" sz="4000"/>
              <a:t> and </a:t>
            </a:r>
            <a:r>
              <a:rPr lang="de-DE" sz="4000" err="1"/>
              <a:t>validating</a:t>
            </a:r>
            <a:r>
              <a:rPr lang="de-DE" sz="4000"/>
              <a:t> MMM </a:t>
            </a:r>
            <a:r>
              <a:rPr lang="de-DE" sz="4000" err="1"/>
              <a:t>requests</a:t>
            </a:r>
            <a:endParaRPr lang="de-DE" sz="4000"/>
          </a:p>
        </p:txBody>
      </p:sp>
      <p:sp>
        <p:nvSpPr>
          <p:cNvPr id="7" name="Inhaltsplatzhalter 6">
            <a:extLst>
              <a:ext uri="{FF2B5EF4-FFF2-40B4-BE49-F238E27FC236}">
                <a16:creationId xmlns:a16="http://schemas.microsoft.com/office/drawing/2014/main" id="{3FA0969F-4BE0-E625-A261-741A0716D063}"/>
              </a:ext>
            </a:extLst>
          </p:cNvPr>
          <p:cNvSpPr>
            <a:spLocks noGrp="1"/>
          </p:cNvSpPr>
          <p:nvPr>
            <p:ph idx="4294967295"/>
          </p:nvPr>
        </p:nvSpPr>
        <p:spPr>
          <a:xfrm>
            <a:off x="5869317" y="1241755"/>
            <a:ext cx="6099049" cy="4374489"/>
          </a:xfrm>
        </p:spPr>
        <p:txBody>
          <a:bodyPr>
            <a:normAutofit/>
          </a:bodyPr>
          <a:lstStyle/>
          <a:p>
            <a:pPr marL="0" indent="0">
              <a:buNone/>
            </a:pPr>
            <a:r>
              <a:rPr lang="en-US" sz="2200" b="1">
                <a:latin typeface="Calibri Light" panose="020F0302020204030204" pitchFamily="34" charset="0"/>
                <a:cs typeface="Calibri Light" panose="020F0302020204030204" pitchFamily="34" charset="0"/>
              </a:rPr>
              <a:t>How can we support?</a:t>
            </a:r>
          </a:p>
          <a:p>
            <a:pPr marL="507478" indent="-342900">
              <a:buFont typeface="Arial" panose="020B0604020202020204" pitchFamily="34" charset="0"/>
              <a:buChar char="•"/>
            </a:pPr>
            <a:r>
              <a:rPr lang="en-US" sz="2400">
                <a:solidFill>
                  <a:schemeClr val="tx1"/>
                </a:solidFill>
                <a:latin typeface="Calibri Light" panose="020F0302020204030204" pitchFamily="34" charset="0"/>
                <a:cs typeface="Calibri Light" panose="020F0302020204030204" pitchFamily="34" charset="0"/>
              </a:rPr>
              <a:t>Thematic Work Clinic </a:t>
            </a:r>
            <a:r>
              <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24</a:t>
            </a:r>
            <a:r>
              <a:rPr lang="en-US" sz="2400" baseline="30000">
                <a:solidFill>
                  <a:schemeClr val="tx1"/>
                </a:solidFill>
                <a:latin typeface="Calibri Light" panose="020F0302020204030204" pitchFamily="34" charset="0"/>
                <a:ea typeface="Aptos" panose="020B0004020202020204" pitchFamily="34" charset="0"/>
                <a:cs typeface="Times New Roman" panose="02020603050405020304" pitchFamily="18" charset="0"/>
              </a:rPr>
              <a:t>th</a:t>
            </a:r>
            <a:r>
              <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 Mar</a:t>
            </a:r>
            <a:r>
              <a:rPr lang="en-US" sz="2400">
                <a:solidFill>
                  <a:schemeClr val="tx1"/>
                </a:solidFill>
                <a:latin typeface="Calibri Light" panose="020F0302020204030204" pitchFamily="34" charset="0"/>
                <a:ea typeface="Aptos" panose="020B0004020202020204" pitchFamily="34" charset="0"/>
                <a:cs typeface="Calibri Light" panose="020F0302020204030204" pitchFamily="34" charset="0"/>
              </a:rPr>
              <a:t>ch 2026</a:t>
            </a:r>
            <a:br>
              <a:rPr lang="en-US" sz="2400">
                <a:solidFill>
                  <a:schemeClr val="tx1"/>
                </a:solidFill>
                <a:latin typeface="Calibri Light" panose="020F0302020204030204" pitchFamily="34" charset="0"/>
                <a:ea typeface="Aptos" panose="020B0004020202020204" pitchFamily="34" charset="0"/>
                <a:cs typeface="Calibri Light" panose="020F0302020204030204" pitchFamily="34" charset="0"/>
              </a:rPr>
            </a:br>
            <a:r>
              <a:rPr lang="en-US" sz="2400">
                <a:solidFill>
                  <a:schemeClr val="tx1"/>
                </a:solidFill>
                <a:latin typeface="Calibri Light" panose="020F0302020204030204" pitchFamily="34" charset="0"/>
                <a:cs typeface="Calibri Light" panose="020F0302020204030204" pitchFamily="34" charset="0"/>
              </a:rPr>
              <a:t>“Mobilizing Support: </a:t>
            </a:r>
            <a:r>
              <a:rPr lang="en-US" sz="2400" b="1">
                <a:solidFill>
                  <a:schemeClr val="tx1"/>
                </a:solidFill>
                <a:latin typeface="Calibri Light" panose="020F0302020204030204" pitchFamily="34" charset="0"/>
                <a:ea typeface="Aptos" panose="020B0004020202020204" pitchFamily="34" charset="0"/>
                <a:cs typeface="Times New Roman" panose="02020603050405020304" pitchFamily="18" charset="0"/>
              </a:rPr>
              <a:t>: </a:t>
            </a:r>
            <a:r>
              <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Tips and tools to develop resource mobilization proposals for gender-biodiversity projects” </a:t>
            </a:r>
          </a:p>
          <a:p>
            <a:pPr marL="507478" indent="-342900">
              <a:buFont typeface="Arial" panose="020B0604020202020204" pitchFamily="34" charset="0"/>
              <a:buChar char="•"/>
            </a:pPr>
            <a:r>
              <a:rPr lang="en-US" sz="2400">
                <a:solidFill>
                  <a:schemeClr val="tx1"/>
                </a:solidFill>
                <a:latin typeface="Calibri Light" panose="020F0302020204030204" pitchFamily="34" charset="0"/>
                <a:cs typeface="Calibri Light" panose="020F0302020204030204" pitchFamily="34" charset="0"/>
              </a:rPr>
              <a:t>Guidance brief for developing and validating a </a:t>
            </a:r>
            <a:r>
              <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NBSAP AP </a:t>
            </a:r>
            <a:r>
              <a:rPr lang="en-US" sz="2400" err="1">
                <a:solidFill>
                  <a:schemeClr val="tx1"/>
                </a:solidFill>
                <a:latin typeface="Calibri Light" panose="020F0302020204030204" pitchFamily="34" charset="0"/>
                <a:ea typeface="Aptos" panose="020B0004020202020204" pitchFamily="34" charset="0"/>
                <a:cs typeface="Times New Roman" panose="02020603050405020304" pitchFamily="18" charset="0"/>
              </a:rPr>
              <a:t>MatchMaking</a:t>
            </a:r>
            <a:r>
              <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 Mechanism request incl. </a:t>
            </a:r>
            <a:r>
              <a:rPr lang="en-US" sz="2400">
                <a:solidFill>
                  <a:schemeClr val="tx1"/>
                </a:solidFill>
                <a:latin typeface="Calibri Light" panose="020F0302020204030204" pitchFamily="34" charset="0"/>
                <a:cs typeface="Calibri Light" panose="020F0302020204030204" pitchFamily="34" charset="0"/>
              </a:rPr>
              <a:t>background information on gaps and success factors</a:t>
            </a:r>
          </a:p>
          <a:p>
            <a:pPr marL="507478" indent="-342900">
              <a:buFont typeface="Arial" panose="020B0604020202020204" pitchFamily="34" charset="0"/>
              <a:buChar char="•"/>
            </a:pPr>
            <a:r>
              <a:rPr lang="en-US" sz="2400">
                <a:solidFill>
                  <a:schemeClr val="tx1"/>
                </a:solidFill>
                <a:latin typeface="Calibri Light" panose="020F0302020204030204" pitchFamily="34" charset="0"/>
                <a:cs typeface="Calibri Light" panose="020F0302020204030204" pitchFamily="34" charset="0"/>
              </a:rPr>
              <a:t>Bilateral exchange and support</a:t>
            </a:r>
          </a:p>
          <a:p>
            <a:pPr marL="507478" indent="-342900">
              <a:buFont typeface="Arial" panose="020B0604020202020204" pitchFamily="34" charset="0"/>
              <a:buChar char="•"/>
            </a:pPr>
            <a:endParaRPr lang="en-US" sz="2400">
              <a:solidFill>
                <a:schemeClr val="tx1"/>
              </a:solidFill>
              <a:latin typeface="Calibri Light" panose="020F0302020204030204" pitchFamily="34" charset="0"/>
              <a:cs typeface="Calibri Light" panose="020F0302020204030204" pitchFamily="34" charset="0"/>
            </a:endParaRPr>
          </a:p>
          <a:p>
            <a:pPr marL="507478" indent="-342900">
              <a:buFont typeface="Arial" panose="020B0604020202020204" pitchFamily="34" charset="0"/>
              <a:buChar char="•"/>
            </a:pPr>
            <a:endPar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endParaRPr>
          </a:p>
          <a:p>
            <a:pPr marL="507478" indent="-342900">
              <a:buFont typeface="Arial" panose="020B0604020202020204" pitchFamily="34" charset="0"/>
              <a:buChar char="•"/>
            </a:pPr>
            <a:endParaRPr lang="en-US" sz="2400">
              <a:solidFill>
                <a:schemeClr val="tx1"/>
              </a:solidFill>
              <a:latin typeface="Calibri Light" panose="020F0302020204030204" pitchFamily="34" charset="0"/>
              <a:cs typeface="Calibri Light" panose="020F0302020204030204" pitchFamily="34" charset="0"/>
            </a:endParaRPr>
          </a:p>
          <a:p>
            <a:endParaRPr lang="de-DE"/>
          </a:p>
        </p:txBody>
      </p:sp>
      <p:graphicFrame>
        <p:nvGraphicFramePr>
          <p:cNvPr id="12" name="TextBox 13">
            <a:extLst>
              <a:ext uri="{FF2B5EF4-FFF2-40B4-BE49-F238E27FC236}">
                <a16:creationId xmlns:a16="http://schemas.microsoft.com/office/drawing/2014/main" id="{3B0A7006-987F-015E-B329-CA53D69853DA}"/>
              </a:ext>
            </a:extLst>
          </p:cNvPr>
          <p:cNvGraphicFramePr/>
          <p:nvPr>
            <p:extLst>
              <p:ext uri="{D42A27DB-BD31-4B8C-83A1-F6EECF244321}">
                <p14:modId xmlns:p14="http://schemas.microsoft.com/office/powerpoint/2010/main" val="1120800109"/>
              </p:ext>
            </p:extLst>
          </p:nvPr>
        </p:nvGraphicFramePr>
        <p:xfrm>
          <a:off x="428384" y="1556358"/>
          <a:ext cx="4868011" cy="43744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feld 17">
            <a:extLst>
              <a:ext uri="{FF2B5EF4-FFF2-40B4-BE49-F238E27FC236}">
                <a16:creationId xmlns:a16="http://schemas.microsoft.com/office/drawing/2014/main" id="{4D6771EF-7AFE-B06E-63A3-E5C31A44F385}"/>
              </a:ext>
            </a:extLst>
          </p:cNvPr>
          <p:cNvSpPr txBox="1"/>
          <p:nvPr/>
        </p:nvSpPr>
        <p:spPr>
          <a:xfrm>
            <a:off x="318637" y="1340914"/>
            <a:ext cx="609904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What is needed?</a:t>
            </a:r>
          </a:p>
        </p:txBody>
      </p:sp>
      <p:cxnSp>
        <p:nvCxnSpPr>
          <p:cNvPr id="2" name="Gerader Verbinder 1">
            <a:extLst>
              <a:ext uri="{FF2B5EF4-FFF2-40B4-BE49-F238E27FC236}">
                <a16:creationId xmlns:a16="http://schemas.microsoft.com/office/drawing/2014/main" id="{D45B660C-1E2C-E4C9-182C-27A288120E34}"/>
              </a:ext>
            </a:extLst>
          </p:cNvPr>
          <p:cNvCxnSpPr>
            <a:cxnSpLocks/>
          </p:cNvCxnSpPr>
          <p:nvPr/>
        </p:nvCxnSpPr>
        <p:spPr>
          <a:xfrm>
            <a:off x="5569500" y="1018310"/>
            <a:ext cx="0" cy="4952011"/>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4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Graphic spid="12" grpId="0">
        <p:bldAsOne/>
      </p:bldGraphic>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5177" y="5171771"/>
            <a:ext cx="1619285" cy="1072673"/>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15177" y="3695391"/>
            <a:ext cx="1613491" cy="1209911"/>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5178" y="820845"/>
            <a:ext cx="1613491" cy="107677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4109546" y="2295442"/>
            <a:ext cx="8082455" cy="2263953"/>
          </a:xfrm>
          <a:prstGeom prst="rect">
            <a:avLst/>
          </a:prstGeom>
          <a:noFill/>
        </p:spPr>
        <p:txBody>
          <a:bodyPr wrap="square" rtlCol="0">
            <a:spAutoFit/>
          </a:bodyPr>
          <a:lstStyle/>
          <a:p>
            <a:pPr algn="ctr" defTabSz="914446">
              <a:lnSpc>
                <a:spcPct val="107000"/>
              </a:lnSpc>
              <a:spcAft>
                <a:spcPts val="800"/>
              </a:spcAft>
              <a:defRPr/>
            </a:pPr>
            <a:r>
              <a:rPr lang="en-US" sz="13801" kern="100">
                <a:solidFill>
                  <a:prstClr val="black"/>
                </a:solidFill>
                <a:latin typeface="Calibri" panose="020F0502020204030204"/>
              </a:rPr>
              <a:t>Q &amp; A </a:t>
            </a:r>
            <a:endParaRPr lang="en-US" sz="11501"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2164092"/>
            <a:ext cx="1613491" cy="1214112"/>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85BA6-6DBC-C6F4-3DE6-7A093F32DFD3}"/>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C86AF040-D195-8549-1A7A-C888F43326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5177" y="5171771"/>
            <a:ext cx="1619285" cy="1072673"/>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111AE4D2-AE82-4090-5130-4DA24DE8377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15177" y="3695391"/>
            <a:ext cx="1613491" cy="1209911"/>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4A6389AF-7C53-910C-CA93-539F2A3111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5178" y="820845"/>
            <a:ext cx="1613491" cy="1076779"/>
          </a:xfrm>
          <a:prstGeom prst="rect">
            <a:avLst/>
          </a:prstGeom>
        </p:spPr>
      </p:pic>
      <p:sp>
        <p:nvSpPr>
          <p:cNvPr id="3" name="Content Placeholder 2">
            <a:extLst>
              <a:ext uri="{FF2B5EF4-FFF2-40B4-BE49-F238E27FC236}">
                <a16:creationId xmlns:a16="http://schemas.microsoft.com/office/drawing/2014/main" id="{BD34133D-9E02-C175-864D-A70C5385E858}"/>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A69974E4-9566-B7F8-A579-1FEDBE903BA7}"/>
              </a:ext>
            </a:extLst>
          </p:cNvPr>
          <p:cNvSpPr txBox="1"/>
          <p:nvPr/>
        </p:nvSpPr>
        <p:spPr>
          <a:xfrm>
            <a:off x="4109546" y="2295442"/>
            <a:ext cx="8082455" cy="879087"/>
          </a:xfrm>
          <a:prstGeom prst="rect">
            <a:avLst/>
          </a:prstGeom>
          <a:noFill/>
        </p:spPr>
        <p:txBody>
          <a:bodyPr wrap="square" lIns="91440" tIns="45720" rIns="91440" bIns="45720" rtlCol="0" anchor="t">
            <a:spAutoFit/>
          </a:bodyPr>
          <a:lstStyle/>
          <a:p>
            <a:pPr algn="ctr" defTabSz="914446">
              <a:lnSpc>
                <a:spcPct val="107000"/>
              </a:lnSpc>
              <a:spcAft>
                <a:spcPts val="800"/>
              </a:spcAft>
              <a:defRPr/>
            </a:pPr>
            <a:r>
              <a:rPr lang="en-US" sz="5000" kern="100">
                <a:solidFill>
                  <a:prstClr val="black"/>
                </a:solidFill>
                <a:latin typeface="Calibri"/>
                <a:ea typeface="Calibri"/>
              </a:rPr>
              <a:t>Experience sharing</a:t>
            </a:r>
          </a:p>
        </p:txBody>
      </p:sp>
      <p:pic>
        <p:nvPicPr>
          <p:cNvPr id="16" name="Picture 15" descr="A snake on a branch&#10;&#10;AI-generated content may be incorrect.">
            <a:extLst>
              <a:ext uri="{FF2B5EF4-FFF2-40B4-BE49-F238E27FC236}">
                <a16:creationId xmlns:a16="http://schemas.microsoft.com/office/drawing/2014/main" id="{7C40A3EA-C25F-F088-21CF-8BA124CDED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2164092"/>
            <a:ext cx="1613491" cy="1214112"/>
          </a:xfrm>
          <a:prstGeom prst="rect">
            <a:avLst/>
          </a:prstGeom>
        </p:spPr>
      </p:pic>
    </p:spTree>
    <p:extLst>
      <p:ext uri="{BB962C8B-B14F-4D97-AF65-F5344CB8AC3E}">
        <p14:creationId xmlns:p14="http://schemas.microsoft.com/office/powerpoint/2010/main" val="110007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7052D-BBE7-70D5-027F-D416E18D04F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304815">
              <a:buClrTx/>
            </a:pPr>
            <a:endParaRPr lang="en-US" sz="1200" kern="1200">
              <a:solidFill>
                <a:prstClr val="white"/>
              </a:solidFill>
              <a:latin typeface="Calibri" panose="020F0502020204030204"/>
            </a:endParaRPr>
          </a:p>
        </p:txBody>
      </p:sp>
      <p:sp>
        <p:nvSpPr>
          <p:cNvPr id="24" name="Rectangle 23">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04815">
              <a:buClrTx/>
            </a:pPr>
            <a:endParaRPr lang="de-DE" sz="1200" kern="1200">
              <a:solidFill>
                <a:prstClr val="white"/>
              </a:solidFill>
              <a:latin typeface="Calibri" panose="020F0502020204030204"/>
            </a:endParaRPr>
          </a:p>
        </p:txBody>
      </p:sp>
      <p:sp>
        <p:nvSpPr>
          <p:cNvPr id="17" name="Title 1">
            <a:extLst>
              <a:ext uri="{FF2B5EF4-FFF2-40B4-BE49-F238E27FC236}">
                <a16:creationId xmlns:a16="http://schemas.microsoft.com/office/drawing/2014/main" id="{F141F849-870B-6480-7307-8E0AD890A5A6}"/>
              </a:ext>
            </a:extLst>
          </p:cNvPr>
          <p:cNvSpPr>
            <a:spLocks noGrp="1"/>
          </p:cNvSpPr>
          <p:nvPr>
            <p:ph type="title"/>
          </p:nvPr>
        </p:nvSpPr>
        <p:spPr>
          <a:xfrm>
            <a:off x="234305" y="1718065"/>
            <a:ext cx="3514403" cy="2103875"/>
          </a:xfrm>
        </p:spPr>
        <p:txBody>
          <a:bodyPr vert="horz" lIns="60960" tIns="30480" rIns="60960" bIns="30480" rtlCol="0" anchor="b">
            <a:normAutofit fontScale="90000"/>
          </a:bodyPr>
          <a:lstStyle/>
          <a:p>
            <a:pPr defTabSz="609630"/>
            <a:r>
              <a:rPr lang="en-US" sz="3000" b="1" spc="-33">
                <a:solidFill>
                  <a:srgbClr val="FFFFFF"/>
                </a:solidFill>
              </a:rPr>
              <a:t>Whole-of-society approach in MMM requests</a:t>
            </a:r>
            <a:br>
              <a:rPr lang="en-US" sz="3000" b="1" spc="-33"/>
            </a:br>
            <a:br>
              <a:rPr lang="en-US" sz="2400" b="1" spc="-33"/>
            </a:br>
            <a:r>
              <a:rPr lang="en-US" sz="2200" b="1" spc="-33">
                <a:solidFill>
                  <a:srgbClr val="FFFFFF"/>
                </a:solidFill>
              </a:rPr>
              <a:t> </a:t>
            </a:r>
            <a:r>
              <a:rPr lang="en-US" sz="2200" b="1" spc="-33">
                <a:solidFill>
                  <a:srgbClr val="FFFFFF"/>
                </a:solidFill>
                <a:sym typeface="Wingdings" panose="05000000000000000000" pitchFamily="2" charset="2"/>
              </a:rPr>
              <a:t> </a:t>
            </a:r>
            <a:r>
              <a:rPr lang="en-US" sz="2200" b="1" spc="-33">
                <a:solidFill>
                  <a:srgbClr val="FFFFFF"/>
                </a:solidFill>
              </a:rPr>
              <a:t>Reference to mainstreaming whole-of-society approach, but few requests include gender-responsive or gender-transformative activities</a:t>
            </a:r>
            <a:br>
              <a:rPr lang="en-US" sz="3050" b="1" spc="-33"/>
            </a:br>
            <a:br>
              <a:rPr lang="en-US" sz="3050" b="1" spc="-33"/>
            </a:br>
            <a:endParaRPr lang="en-US" sz="3067" b="1" spc="-33">
              <a:solidFill>
                <a:srgbClr val="FFFFFF"/>
              </a:solidFill>
            </a:endParaRPr>
          </a:p>
        </p:txBody>
      </p:sp>
      <p:sp>
        <p:nvSpPr>
          <p:cNvPr id="26" name="Rectangle 25">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04815">
              <a:buClrTx/>
            </a:pPr>
            <a:endParaRPr lang="de-DE" sz="1200" kern="1200">
              <a:solidFill>
                <a:prstClr val="white"/>
              </a:solidFill>
              <a:latin typeface="Calibri" panose="020F0502020204030204"/>
            </a:endParaRPr>
          </a:p>
        </p:txBody>
      </p:sp>
      <p:sp>
        <p:nvSpPr>
          <p:cNvPr id="5" name="Freeform 3">
            <a:extLst>
              <a:ext uri="{FF2B5EF4-FFF2-40B4-BE49-F238E27FC236}">
                <a16:creationId xmlns:a16="http://schemas.microsoft.com/office/drawing/2014/main" id="{1BE013EE-4497-B236-5C0D-BD5AB506A714}"/>
              </a:ext>
            </a:extLst>
          </p:cNvPr>
          <p:cNvSpPr/>
          <p:nvPr/>
        </p:nvSpPr>
        <p:spPr>
          <a:xfrm>
            <a:off x="10308483" y="305744"/>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a:stretch>
              <a:fillRect/>
            </a:stretch>
          </a:blipFill>
        </p:spPr>
        <p:txBody>
          <a:bodyPr/>
          <a:lstStyle/>
          <a:p>
            <a:pPr defTabSz="304815">
              <a:buClrTx/>
            </a:pPr>
            <a:endParaRPr lang="en-CA" sz="1200" kern="1200">
              <a:solidFill>
                <a:prstClr val="black"/>
              </a:solidFill>
              <a:latin typeface="Calibri" panose="020F0502020204030204" pitchFamily="34" charset="0"/>
              <a:ea typeface="+mn-ea"/>
              <a:cs typeface="Calibri" panose="020F0502020204030204" pitchFamily="34" charset="0"/>
            </a:endParaRPr>
          </a:p>
        </p:txBody>
      </p:sp>
      <p:pic>
        <p:nvPicPr>
          <p:cNvPr id="16" name="Grafik 15">
            <a:extLst>
              <a:ext uri="{FF2B5EF4-FFF2-40B4-BE49-F238E27FC236}">
                <a16:creationId xmlns:a16="http://schemas.microsoft.com/office/drawing/2014/main" id="{956BD9C3-0B45-6919-EEE5-B6234E23B345}"/>
              </a:ext>
            </a:extLst>
          </p:cNvPr>
          <p:cNvPicPr>
            <a:picLocks noChangeAspect="1"/>
          </p:cNvPicPr>
          <p:nvPr/>
        </p:nvPicPr>
        <p:blipFill>
          <a:blip r:embed="rId4"/>
          <a:stretch>
            <a:fillRect/>
          </a:stretch>
        </p:blipFill>
        <p:spPr>
          <a:xfrm>
            <a:off x="5117432" y="0"/>
            <a:ext cx="6786991" cy="6830405"/>
          </a:xfrm>
          <a:prstGeom prst="rect">
            <a:avLst/>
          </a:prstGeom>
        </p:spPr>
      </p:pic>
      <p:sp>
        <p:nvSpPr>
          <p:cNvPr id="18" name="Textfeld 17">
            <a:extLst>
              <a:ext uri="{FF2B5EF4-FFF2-40B4-BE49-F238E27FC236}">
                <a16:creationId xmlns:a16="http://schemas.microsoft.com/office/drawing/2014/main" id="{97863CF5-D75A-FCD7-D953-B4591B378E5F}"/>
              </a:ext>
            </a:extLst>
          </p:cNvPr>
          <p:cNvSpPr txBox="1"/>
          <p:nvPr/>
        </p:nvSpPr>
        <p:spPr>
          <a:xfrm>
            <a:off x="239952" y="3533336"/>
            <a:ext cx="3632478" cy="3170099"/>
          </a:xfrm>
          <a:prstGeom prst="rect">
            <a:avLst/>
          </a:prstGeom>
          <a:solidFill>
            <a:schemeClr val="accent1">
              <a:lumMod val="20000"/>
              <a:lumOff val="80000"/>
            </a:schemeClr>
          </a:solidFill>
        </p:spPr>
        <p:txBody>
          <a:bodyPr wrap="square" lIns="91440" tIns="45720" rIns="91440" bIns="45720" rtlCol="0" anchor="t">
            <a:spAutoFit/>
          </a:bodyPr>
          <a:lstStyle/>
          <a:p>
            <a:pPr marL="457200" indent="-457200" defTabSz="304815">
              <a:buClrTx/>
              <a:buFont typeface="Arial" panose="020B0604020202020204" pitchFamily="34" charset="0"/>
              <a:buChar char="•"/>
            </a:pPr>
            <a:r>
              <a:rPr lang="en-US" sz="2000" kern="1200">
                <a:solidFill>
                  <a:prstClr val="black"/>
                </a:solidFill>
                <a:latin typeface="Calibri" panose="020F0502020204030204"/>
                <a:ea typeface="+mn-ea"/>
                <a:cs typeface="+mn-cs"/>
              </a:rPr>
              <a:t>28 of the 48 project-based MMM requests mention at least one of the three inclusion dimensions in their Proposed Activities section</a:t>
            </a:r>
            <a:endParaRPr lang="en-US" sz="2000" kern="1200">
              <a:solidFill>
                <a:prstClr val="black"/>
              </a:solidFill>
              <a:latin typeface="Calibri" panose="020F0502020204030204"/>
              <a:ea typeface="Calibri"/>
              <a:cs typeface="Calibri"/>
            </a:endParaRPr>
          </a:p>
          <a:p>
            <a:pPr marL="457200" indent="-457200" defTabSz="304815">
              <a:buClrTx/>
              <a:buFont typeface="Arial" panose="020B0604020202020204" pitchFamily="34" charset="0"/>
              <a:buChar char="•"/>
            </a:pPr>
            <a:r>
              <a:rPr lang="en-US" sz="2000" kern="1200">
                <a:solidFill>
                  <a:prstClr val="black"/>
                </a:solidFill>
                <a:latin typeface="Calibri" panose="020F0502020204030204"/>
                <a:ea typeface="+mn-ea"/>
                <a:cs typeface="+mn-cs"/>
              </a:rPr>
              <a:t>Gender is mainly listed together with Youth and IP &amp; LC rights, there are only 6 requests that only mention gender. </a:t>
            </a:r>
            <a:endParaRPr lang="de-DE" sz="2000" kern="1200">
              <a:solidFill>
                <a:prstClr val="black"/>
              </a:solidFill>
              <a:latin typeface="Calibri" panose="020F0502020204030204"/>
              <a:ea typeface="+mn-ea"/>
              <a:cs typeface="+mn-cs"/>
            </a:endParaRPr>
          </a:p>
        </p:txBody>
      </p:sp>
      <p:sp>
        <p:nvSpPr>
          <p:cNvPr id="19" name="Textfeld 22">
            <a:extLst>
              <a:ext uri="{FF2B5EF4-FFF2-40B4-BE49-F238E27FC236}">
                <a16:creationId xmlns:a16="http://schemas.microsoft.com/office/drawing/2014/main" id="{78A220A1-F759-3B9C-EDAB-5541D24C9F77}"/>
              </a:ext>
            </a:extLst>
          </p:cNvPr>
          <p:cNvSpPr txBox="1"/>
          <p:nvPr/>
        </p:nvSpPr>
        <p:spPr>
          <a:xfrm rot="16200000">
            <a:off x="10091076" y="4490730"/>
            <a:ext cx="4071501" cy="35900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04815">
              <a:buClrTx/>
            </a:pPr>
            <a:r>
              <a:rPr lang="de-DE" sz="933" i="1">
                <a:solidFill>
                  <a:prstClr val="black"/>
                </a:solidFill>
                <a:latin typeface="Calibri" panose="020F0502020204030204"/>
              </a:rPr>
              <a:t>AI-</a:t>
            </a:r>
            <a:r>
              <a:rPr lang="de-DE" sz="933" i="1" err="1">
                <a:solidFill>
                  <a:prstClr val="black"/>
                </a:solidFill>
                <a:latin typeface="Calibri" panose="020F0502020204030204"/>
              </a:rPr>
              <a:t>supported</a:t>
            </a:r>
            <a:r>
              <a:rPr lang="de-DE" sz="933" i="1">
                <a:solidFill>
                  <a:prstClr val="black"/>
                </a:solidFill>
                <a:latin typeface="Calibri" panose="020F0502020204030204"/>
              </a:rPr>
              <a:t> </a:t>
            </a:r>
            <a:r>
              <a:rPr lang="de-DE" sz="933" i="1" err="1">
                <a:solidFill>
                  <a:prstClr val="black"/>
                </a:solidFill>
                <a:latin typeface="Calibri" panose="020F0502020204030204"/>
              </a:rPr>
              <a:t>analysis</a:t>
            </a:r>
            <a:r>
              <a:rPr lang="de-DE" sz="933" i="1">
                <a:solidFill>
                  <a:prstClr val="black"/>
                </a:solidFill>
                <a:latin typeface="Calibri" panose="020F0502020204030204"/>
              </a:rPr>
              <a:t> </a:t>
            </a:r>
            <a:r>
              <a:rPr lang="de-DE" sz="933" i="1" err="1">
                <a:solidFill>
                  <a:prstClr val="black"/>
                </a:solidFill>
                <a:latin typeface="Calibri" panose="020F0502020204030204"/>
              </a:rPr>
              <a:t>of</a:t>
            </a:r>
            <a:r>
              <a:rPr lang="de-DE" sz="933" i="1">
                <a:solidFill>
                  <a:prstClr val="black"/>
                </a:solidFill>
                <a:latin typeface="Calibri" panose="020F0502020204030204"/>
              </a:rPr>
              <a:t> </a:t>
            </a:r>
            <a:r>
              <a:rPr lang="de-DE" sz="933" i="1" err="1">
                <a:solidFill>
                  <a:prstClr val="black"/>
                </a:solidFill>
                <a:latin typeface="Calibri" panose="020F0502020204030204"/>
              </a:rPr>
              <a:t>project-based</a:t>
            </a:r>
            <a:r>
              <a:rPr lang="de-DE" sz="933" i="1">
                <a:solidFill>
                  <a:prstClr val="black"/>
                </a:solidFill>
                <a:latin typeface="Calibri" panose="020F0502020204030204"/>
              </a:rPr>
              <a:t> MMM </a:t>
            </a:r>
            <a:r>
              <a:rPr lang="de-DE" sz="933" i="1" err="1">
                <a:solidFill>
                  <a:prstClr val="black"/>
                </a:solidFill>
                <a:latin typeface="Calibri" panose="020F0502020204030204"/>
              </a:rPr>
              <a:t>requests</a:t>
            </a:r>
            <a:r>
              <a:rPr lang="de-DE" sz="933" i="1">
                <a:solidFill>
                  <a:prstClr val="black"/>
                </a:solidFill>
                <a:latin typeface="Calibri" panose="020F0502020204030204"/>
              </a:rPr>
              <a:t> </a:t>
            </a:r>
            <a:r>
              <a:rPr lang="de-DE" sz="933" i="1" err="1">
                <a:solidFill>
                  <a:prstClr val="black"/>
                </a:solidFill>
                <a:latin typeface="Calibri" panose="020F0502020204030204"/>
              </a:rPr>
              <a:t>as</a:t>
            </a:r>
            <a:r>
              <a:rPr lang="de-DE" sz="933" i="1">
                <a:solidFill>
                  <a:prstClr val="black"/>
                </a:solidFill>
                <a:latin typeface="Calibri" panose="020F0502020204030204"/>
              </a:rPr>
              <a:t> </a:t>
            </a:r>
            <a:r>
              <a:rPr lang="de-DE" sz="933" i="1" err="1">
                <a:solidFill>
                  <a:prstClr val="black"/>
                </a:solidFill>
                <a:latin typeface="Calibri" panose="020F0502020204030204"/>
              </a:rPr>
              <a:t>of</a:t>
            </a:r>
            <a:r>
              <a:rPr lang="de-DE" sz="933" i="1">
                <a:solidFill>
                  <a:prstClr val="black"/>
                </a:solidFill>
                <a:latin typeface="Calibri" panose="020F0502020204030204"/>
              </a:rPr>
              <a:t> 3 March 2026</a:t>
            </a:r>
            <a:endParaRPr lang="en-US" sz="933" i="1">
              <a:solidFill>
                <a:prstClr val="black"/>
              </a:solidFill>
              <a:latin typeface="Calibri" panose="020F0502020204030204"/>
            </a:endParaRPr>
          </a:p>
          <a:p>
            <a:pPr defTabSz="304815">
              <a:buClrTx/>
            </a:pPr>
            <a:r>
              <a:rPr lang="en-US" sz="800" i="1">
                <a:solidFill>
                  <a:prstClr val="black"/>
                </a:solidFill>
                <a:latin typeface="Calibri" panose="020F0502020204030204"/>
              </a:rPr>
              <a:t> </a:t>
            </a:r>
            <a:endParaRPr lang="en-AU" sz="800">
              <a:solidFill>
                <a:prstClr val="black"/>
              </a:solidFill>
              <a:latin typeface="Calibri" panose="020F0502020204030204"/>
            </a:endParaRPr>
          </a:p>
        </p:txBody>
      </p:sp>
    </p:spTree>
    <p:extLst>
      <p:ext uri="{BB962C8B-B14F-4D97-AF65-F5344CB8AC3E}">
        <p14:creationId xmlns:p14="http://schemas.microsoft.com/office/powerpoint/2010/main" val="13000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425E48-23BE-2559-E719-D5F1BB71AAD4}"/>
            </a:ext>
          </a:extLst>
        </p:cNvPr>
        <p:cNvGrpSpPr/>
        <p:nvPr/>
      </p:nvGrpSpPr>
      <p:grpSpPr>
        <a:xfrm>
          <a:off x="0" y="0"/>
          <a:ext cx="0" cy="0"/>
          <a:chOff x="0" y="0"/>
          <a:chExt cx="0" cy="0"/>
        </a:xfrm>
      </p:grpSpPr>
      <p:sp useBgFill="1">
        <p:nvSpPr>
          <p:cNvPr id="1066" name="Rectangle 1057">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en-US" sz="800"/>
          </a:p>
        </p:txBody>
      </p:sp>
      <p:sp>
        <p:nvSpPr>
          <p:cNvPr id="1067" name="Rectangle 1059">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de-DE" sz="800"/>
          </a:p>
        </p:txBody>
      </p:sp>
      <p:sp>
        <p:nvSpPr>
          <p:cNvPr id="17" name="Title 1">
            <a:extLst>
              <a:ext uri="{FF2B5EF4-FFF2-40B4-BE49-F238E27FC236}">
                <a16:creationId xmlns:a16="http://schemas.microsoft.com/office/drawing/2014/main" id="{ACF918EF-050D-3EC1-1FD1-AD962ADFA505}"/>
              </a:ext>
            </a:extLst>
          </p:cNvPr>
          <p:cNvSpPr>
            <a:spLocks noGrp="1"/>
          </p:cNvSpPr>
          <p:nvPr>
            <p:ph type="title"/>
          </p:nvPr>
        </p:nvSpPr>
        <p:spPr>
          <a:xfrm>
            <a:off x="492370" y="516835"/>
            <a:ext cx="3084844" cy="2103875"/>
          </a:xfrm>
        </p:spPr>
        <p:txBody>
          <a:bodyPr vert="horz" lIns="60960" tIns="30480" rIns="60960" bIns="30480" rtlCol="0">
            <a:normAutofit fontScale="90000"/>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defTabSz="609630"/>
            <a:r>
              <a:rPr lang="en-US" sz="3067" b="1" spc="-33">
                <a:solidFill>
                  <a:srgbClr val="FFFFFF"/>
                </a:solidFill>
              </a:rPr>
              <a:t>Social inclusion in MMM requests</a:t>
            </a:r>
            <a:br>
              <a:rPr lang="en-US" sz="3067" b="1" spc="-33">
                <a:solidFill>
                  <a:srgbClr val="FFFFFF"/>
                </a:solidFill>
              </a:rPr>
            </a:br>
            <a:br>
              <a:rPr lang="en-US" sz="3067" b="1" spc="-33">
                <a:solidFill>
                  <a:srgbClr val="FFFFFF"/>
                </a:solidFill>
              </a:rPr>
            </a:br>
            <a:r>
              <a:rPr lang="en-US" sz="3067" b="1" spc="-33">
                <a:solidFill>
                  <a:srgbClr val="FFFFFF"/>
                </a:solidFill>
              </a:rPr>
              <a:t>A qualitative view</a:t>
            </a:r>
            <a:br>
              <a:rPr lang="en-US" sz="3067" b="1" spc="-33">
                <a:solidFill>
                  <a:srgbClr val="FFFFFF"/>
                </a:solidFill>
              </a:rPr>
            </a:br>
            <a:br>
              <a:rPr lang="en-US" sz="3067" b="1" spc="-33">
                <a:solidFill>
                  <a:srgbClr val="FFFFFF"/>
                </a:solidFill>
              </a:rPr>
            </a:br>
            <a:endParaRPr lang="en-US" sz="3067" spc="-33">
              <a:solidFill>
                <a:srgbClr val="FFFFFF"/>
              </a:solidFill>
            </a:endParaRPr>
          </a:p>
        </p:txBody>
      </p:sp>
      <p:sp>
        <p:nvSpPr>
          <p:cNvPr id="1068" name="Rectangle 1061">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de-DE" sz="800"/>
          </a:p>
        </p:txBody>
      </p:sp>
      <p:sp>
        <p:nvSpPr>
          <p:cNvPr id="5" name="Freeform 3">
            <a:extLst>
              <a:ext uri="{FF2B5EF4-FFF2-40B4-BE49-F238E27FC236}">
                <a16:creationId xmlns:a16="http://schemas.microsoft.com/office/drawing/2014/main" id="{48763545-E52F-E303-6B34-55636C717014}"/>
              </a:ext>
            </a:extLst>
          </p:cNvPr>
          <p:cNvSpPr/>
          <p:nvPr/>
        </p:nvSpPr>
        <p:spPr>
          <a:xfrm>
            <a:off x="10308483" y="305744"/>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a:stretch>
              <a:fillRect/>
            </a:stretch>
          </a:blipFill>
        </p:spPr>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en-CA" sz="800">
              <a:latin typeface="Calibri" panose="020F0502020204030204" pitchFamily="34" charset="0"/>
              <a:cs typeface="Calibri" panose="020F0502020204030204" pitchFamily="34" charset="0"/>
            </a:endParaRPr>
          </a:p>
        </p:txBody>
      </p:sp>
      <p:pic>
        <p:nvPicPr>
          <p:cNvPr id="1034" name="Picture 10">
            <a:extLst>
              <a:ext uri="{FF2B5EF4-FFF2-40B4-BE49-F238E27FC236}">
                <a16:creationId xmlns:a16="http://schemas.microsoft.com/office/drawing/2014/main" id="{1BD32CA1-A74D-FFB1-9DFE-BBF7C6A4CE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99"/>
          <a:stretch>
            <a:fillRect/>
          </a:stretch>
        </p:blipFill>
        <p:spPr bwMode="auto">
          <a:xfrm>
            <a:off x="4295478" y="69124"/>
            <a:ext cx="7472201" cy="6572694"/>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13">
            <a:extLst>
              <a:ext uri="{FF2B5EF4-FFF2-40B4-BE49-F238E27FC236}">
                <a16:creationId xmlns:a16="http://schemas.microsoft.com/office/drawing/2014/main" id="{5A74FCF2-9316-3FB3-3AF7-AB595D77D2C2}"/>
              </a:ext>
            </a:extLst>
          </p:cNvPr>
          <p:cNvSpPr txBox="1"/>
          <p:nvPr/>
        </p:nvSpPr>
        <p:spPr>
          <a:xfrm>
            <a:off x="287578" y="2919664"/>
            <a:ext cx="3354462" cy="1734064"/>
          </a:xfrm>
          <a:prstGeom prst="rect">
            <a:avLst/>
          </a:prstGeom>
          <a:solidFill>
            <a:schemeClr val="accent1">
              <a:lumMod val="20000"/>
              <a:lumOff val="80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en-US" sz="2667" b="1"/>
              <a:t>Moving from gender-sensitive to gender-responsive and gender-transformative</a:t>
            </a:r>
            <a:endParaRPr lang="de-DE" sz="2667" b="1"/>
          </a:p>
        </p:txBody>
      </p:sp>
      <p:sp>
        <p:nvSpPr>
          <p:cNvPr id="15" name="Textfeld 14">
            <a:extLst>
              <a:ext uri="{FF2B5EF4-FFF2-40B4-BE49-F238E27FC236}">
                <a16:creationId xmlns:a16="http://schemas.microsoft.com/office/drawing/2014/main" id="{479106D2-D3B3-1929-4D06-E4CE5DBDE7C6}"/>
              </a:ext>
            </a:extLst>
          </p:cNvPr>
          <p:cNvSpPr txBox="1"/>
          <p:nvPr/>
        </p:nvSpPr>
        <p:spPr>
          <a:xfrm>
            <a:off x="4348750" y="6572180"/>
            <a:ext cx="1757635" cy="215444"/>
          </a:xfrm>
          <a:prstGeom prst="rect">
            <a:avLst/>
          </a:prstGeom>
          <a:solidFill>
            <a:schemeClr val="bg1">
              <a:lumMod val="8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de-DE" sz="800" b="1"/>
              <a:t>Gender-sensitive</a:t>
            </a:r>
          </a:p>
        </p:txBody>
      </p:sp>
      <p:sp>
        <p:nvSpPr>
          <p:cNvPr id="16" name="Textfeld 15">
            <a:extLst>
              <a:ext uri="{FF2B5EF4-FFF2-40B4-BE49-F238E27FC236}">
                <a16:creationId xmlns:a16="http://schemas.microsoft.com/office/drawing/2014/main" id="{9AA3A1E5-9B0E-D72A-8B08-262C67AFC573}"/>
              </a:ext>
            </a:extLst>
          </p:cNvPr>
          <p:cNvSpPr txBox="1"/>
          <p:nvPr/>
        </p:nvSpPr>
        <p:spPr>
          <a:xfrm>
            <a:off x="6201214" y="6582875"/>
            <a:ext cx="3618985" cy="215444"/>
          </a:xfrm>
          <a:prstGeom prst="rect">
            <a:avLst/>
          </a:prstGeom>
          <a:solidFill>
            <a:srgbClr val="92D050"/>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de-DE" sz="800" b="1"/>
              <a:t>Gender-responsive</a:t>
            </a:r>
          </a:p>
        </p:txBody>
      </p:sp>
      <p:sp>
        <p:nvSpPr>
          <p:cNvPr id="18" name="Textfeld 17">
            <a:extLst>
              <a:ext uri="{FF2B5EF4-FFF2-40B4-BE49-F238E27FC236}">
                <a16:creationId xmlns:a16="http://schemas.microsoft.com/office/drawing/2014/main" id="{8B702DA1-5265-4944-B952-CF7FD3836E67}"/>
              </a:ext>
            </a:extLst>
          </p:cNvPr>
          <p:cNvSpPr txBox="1"/>
          <p:nvPr/>
        </p:nvSpPr>
        <p:spPr>
          <a:xfrm>
            <a:off x="9895196" y="6582875"/>
            <a:ext cx="1789804" cy="215444"/>
          </a:xfrm>
          <a:prstGeom prst="rect">
            <a:avLst/>
          </a:prstGeom>
          <a:solidFill>
            <a:srgbClr val="00B050"/>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de-DE" sz="800" b="1"/>
              <a:t>Gender-transformative</a:t>
            </a:r>
          </a:p>
        </p:txBody>
      </p:sp>
      <p:sp>
        <p:nvSpPr>
          <p:cNvPr id="19" name="Textfeld 22">
            <a:extLst>
              <a:ext uri="{FF2B5EF4-FFF2-40B4-BE49-F238E27FC236}">
                <a16:creationId xmlns:a16="http://schemas.microsoft.com/office/drawing/2014/main" id="{FEE1E6C2-7517-FE85-DF13-EC119ADD1A3A}"/>
              </a:ext>
            </a:extLst>
          </p:cNvPr>
          <p:cNvSpPr txBox="1"/>
          <p:nvPr/>
        </p:nvSpPr>
        <p:spPr>
          <a:xfrm rot="16200000">
            <a:off x="10091076" y="4439402"/>
            <a:ext cx="4071501" cy="461665"/>
          </a:xfrm>
          <a:prstGeom prst="rect">
            <a:avLst/>
          </a:prstGeom>
          <a:no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en-AU" sz="800" i="1"/>
              <a:t>Image sources:</a:t>
            </a:r>
            <a:r>
              <a:rPr lang="en-US" sz="800" i="1"/>
              <a:t> Reach-benefit-empower-transform (R-B-E-T) framework: Adam R and Njogu L (2023) adapted from (Johnson et al., 2017) and (</a:t>
            </a:r>
            <a:r>
              <a:rPr lang="en-US" sz="800" i="1" err="1"/>
              <a:t>Mcdougall</a:t>
            </a:r>
            <a:r>
              <a:rPr lang="en-US" sz="800" i="1"/>
              <a:t> et al., 2021b).</a:t>
            </a:r>
          </a:p>
          <a:p>
            <a:r>
              <a:rPr lang="en-US" sz="800" i="1"/>
              <a:t> </a:t>
            </a:r>
            <a:endParaRPr lang="en-AU" sz="800"/>
          </a:p>
        </p:txBody>
      </p:sp>
      <p:sp>
        <p:nvSpPr>
          <p:cNvPr id="8" name="Textfeld 7">
            <a:extLst>
              <a:ext uri="{FF2B5EF4-FFF2-40B4-BE49-F238E27FC236}">
                <a16:creationId xmlns:a16="http://schemas.microsoft.com/office/drawing/2014/main" id="{3EDB10AA-2962-0A41-E05E-CAB2A7092CEF}"/>
              </a:ext>
            </a:extLst>
          </p:cNvPr>
          <p:cNvSpPr txBox="1"/>
          <p:nvPr/>
        </p:nvSpPr>
        <p:spPr>
          <a:xfrm>
            <a:off x="4349500" y="2460978"/>
            <a:ext cx="1756886" cy="2287806"/>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de-DE" sz="1000"/>
          </a:p>
          <a:p>
            <a:pPr algn="ctr"/>
            <a:endParaRPr lang="de-DE" sz="1600"/>
          </a:p>
          <a:p>
            <a:pPr algn="ctr"/>
            <a:r>
              <a:rPr lang="en-GB" sz="1600" b="1" noProof="0"/>
              <a:t>Include women in project activities.</a:t>
            </a:r>
          </a:p>
          <a:p>
            <a:endParaRPr lang="en-GB" sz="1467" noProof="0"/>
          </a:p>
          <a:p>
            <a:endParaRPr lang="de-DE" sz="1467"/>
          </a:p>
          <a:p>
            <a:endParaRPr lang="de-DE" sz="1467"/>
          </a:p>
          <a:p>
            <a:endParaRPr lang="de-DE" sz="1467"/>
          </a:p>
          <a:p>
            <a:endParaRPr lang="de-DE" sz="800"/>
          </a:p>
        </p:txBody>
      </p:sp>
      <p:sp>
        <p:nvSpPr>
          <p:cNvPr id="9" name="Textfeld 8">
            <a:extLst>
              <a:ext uri="{FF2B5EF4-FFF2-40B4-BE49-F238E27FC236}">
                <a16:creationId xmlns:a16="http://schemas.microsoft.com/office/drawing/2014/main" id="{E53CD752-352F-F963-B79F-DFFA7CFC49C2}"/>
              </a:ext>
            </a:extLst>
          </p:cNvPr>
          <p:cNvSpPr txBox="1"/>
          <p:nvPr/>
        </p:nvSpPr>
        <p:spPr>
          <a:xfrm>
            <a:off x="6201214" y="2054578"/>
            <a:ext cx="1756886" cy="2800767"/>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en-GB" sz="1600" b="1" noProof="0"/>
              <a:t>Consider gender needs, preferences and constraints, to ensure that women benefit from project activities</a:t>
            </a:r>
          </a:p>
          <a:p>
            <a:pPr algn="ctr"/>
            <a:r>
              <a:rPr lang="en-GB" sz="1600" b="1" noProof="0"/>
              <a:t>(e.g. increasing food security, income, health)</a:t>
            </a:r>
            <a:endParaRPr lang="en-GB" sz="1467" b="1" noProof="0"/>
          </a:p>
        </p:txBody>
      </p:sp>
      <p:sp>
        <p:nvSpPr>
          <p:cNvPr id="10" name="Textfeld 9">
            <a:extLst>
              <a:ext uri="{FF2B5EF4-FFF2-40B4-BE49-F238E27FC236}">
                <a16:creationId xmlns:a16="http://schemas.microsoft.com/office/drawing/2014/main" id="{A5ED58BA-E91B-86AB-639F-5A639A52D72A}"/>
              </a:ext>
            </a:extLst>
          </p:cNvPr>
          <p:cNvSpPr txBox="1"/>
          <p:nvPr/>
        </p:nvSpPr>
        <p:spPr>
          <a:xfrm>
            <a:off x="8063313" y="1702108"/>
            <a:ext cx="1756886" cy="3139321"/>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en-GB" sz="1600" noProof="0"/>
          </a:p>
          <a:p>
            <a:pPr algn="ctr"/>
            <a:endParaRPr lang="en-GB" sz="1600" b="1"/>
          </a:p>
          <a:p>
            <a:pPr algn="ctr"/>
            <a:r>
              <a:rPr lang="en-GB" sz="1600" b="1" noProof="0"/>
              <a:t>Strengthen the ability of women to make strategic life choices and put those choices into action</a:t>
            </a:r>
          </a:p>
          <a:p>
            <a:pPr algn="ctr"/>
            <a:endParaRPr lang="en-GB" sz="1467" b="1" noProof="0"/>
          </a:p>
          <a:p>
            <a:pPr algn="ctr"/>
            <a:endParaRPr lang="en-GB" sz="1000" b="1" noProof="0"/>
          </a:p>
          <a:p>
            <a:pPr algn="ctr"/>
            <a:endParaRPr lang="en-GB" sz="1467" b="1" noProof="0"/>
          </a:p>
          <a:p>
            <a:endParaRPr lang="de-DE" sz="800"/>
          </a:p>
        </p:txBody>
      </p:sp>
      <p:sp>
        <p:nvSpPr>
          <p:cNvPr id="11" name="Textfeld 10">
            <a:extLst>
              <a:ext uri="{FF2B5EF4-FFF2-40B4-BE49-F238E27FC236}">
                <a16:creationId xmlns:a16="http://schemas.microsoft.com/office/drawing/2014/main" id="{478EB621-A7A6-AEE4-B425-FEE72E5CFE9C}"/>
              </a:ext>
            </a:extLst>
          </p:cNvPr>
          <p:cNvSpPr txBox="1"/>
          <p:nvPr/>
        </p:nvSpPr>
        <p:spPr>
          <a:xfrm>
            <a:off x="9891538" y="1216781"/>
            <a:ext cx="1789804" cy="3555012"/>
          </a:xfrm>
          <a:prstGeom prst="rect">
            <a:avLst/>
          </a:prstGeom>
          <a:solidFill>
            <a:schemeClr val="bg1">
              <a:lumMod val="95000"/>
            </a:schemeClr>
          </a:solidFill>
        </p:spPr>
        <p:txBody>
          <a:bodyPr wrap="square" lIns="91440" tIns="45720" rIns="91440" bIns="45720" rtlCol="0" anchor="t">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en-GB" sz="1600" noProof="0"/>
          </a:p>
          <a:p>
            <a:pPr algn="ctr"/>
            <a:endParaRPr lang="en-GB" sz="1600" b="1" noProof="0"/>
          </a:p>
          <a:p>
            <a:pPr algn="ctr"/>
            <a:r>
              <a:rPr lang="en-GB" sz="1600" b="1"/>
              <a:t>Works towards deep enduring change including changed gender norms and policies.</a:t>
            </a:r>
            <a:endParaRPr lang="en-GB" sz="1600" b="1" noProof="0"/>
          </a:p>
          <a:p>
            <a:pPr algn="ctr"/>
            <a:endParaRPr lang="en-GB" sz="1467" b="1" noProof="0"/>
          </a:p>
          <a:p>
            <a:pPr algn="ctr"/>
            <a:endParaRPr lang="en-GB" sz="1450" b="1">
              <a:ea typeface="Calibri"/>
              <a:cs typeface="Calibri"/>
            </a:endParaRPr>
          </a:p>
          <a:p>
            <a:pPr algn="ctr"/>
            <a:endParaRPr lang="en-GB" sz="1450" b="1" noProof="0">
              <a:ea typeface="Calibri" panose="020F0502020204030204"/>
              <a:cs typeface="Calibri" panose="020F0502020204030204"/>
            </a:endParaRPr>
          </a:p>
          <a:p>
            <a:pPr algn="ctr"/>
            <a:endParaRPr lang="en-GB" sz="1467" b="1">
              <a:ea typeface="Calibri" panose="020F0502020204030204"/>
              <a:cs typeface="Calibri" panose="020F0502020204030204"/>
            </a:endParaRPr>
          </a:p>
          <a:p>
            <a:pPr algn="ctr"/>
            <a:endParaRPr lang="en-GB" sz="1467">
              <a:ea typeface="Calibri" panose="020F0502020204030204"/>
              <a:cs typeface="Calibri" panose="020F0502020204030204"/>
            </a:endParaRPr>
          </a:p>
          <a:p>
            <a:endParaRPr lang="de-DE" sz="800">
              <a:ea typeface="Calibri" panose="020F0502020204030204"/>
              <a:cs typeface="Calibri" panose="020F0502020204030204"/>
            </a:endParaRPr>
          </a:p>
        </p:txBody>
      </p:sp>
      <p:sp>
        <p:nvSpPr>
          <p:cNvPr id="12" name="Textfeld 11">
            <a:extLst>
              <a:ext uri="{FF2B5EF4-FFF2-40B4-BE49-F238E27FC236}">
                <a16:creationId xmlns:a16="http://schemas.microsoft.com/office/drawing/2014/main" id="{F3C3B5AC-FA00-25B4-A689-39B0BB1ECC86}"/>
              </a:ext>
            </a:extLst>
          </p:cNvPr>
          <p:cNvSpPr txBox="1"/>
          <p:nvPr/>
        </p:nvSpPr>
        <p:spPr>
          <a:xfrm rot="16200000">
            <a:off x="3376131" y="4922684"/>
            <a:ext cx="1678498" cy="297454"/>
          </a:xfrm>
          <a:prstGeom prst="rect">
            <a:avLst/>
          </a:prstGeom>
          <a:no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en-GB" sz="1333" b="1" noProof="0"/>
              <a:t>Indicators</a:t>
            </a:r>
            <a:endParaRPr lang="de-DE" sz="1333" b="1"/>
          </a:p>
        </p:txBody>
      </p:sp>
    </p:spTree>
    <p:extLst>
      <p:ext uri="{BB962C8B-B14F-4D97-AF65-F5344CB8AC3E}">
        <p14:creationId xmlns:p14="http://schemas.microsoft.com/office/powerpoint/2010/main" val="137667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991C5FE-F56A-E346-315C-C18939675ABF}"/>
              </a:ext>
            </a:extLst>
          </p:cNvPr>
          <p:cNvSpPr txBox="1">
            <a:spLocks/>
          </p:cNvSpPr>
          <p:nvPr/>
        </p:nvSpPr>
        <p:spPr>
          <a:xfrm>
            <a:off x="397564" y="121442"/>
            <a:ext cx="10758115" cy="90384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a:lstStyle>
          <a:p>
            <a:r>
              <a:rPr lang="en-US" sz="4000">
                <a:latin typeface="Calibri" panose="020F0502020204030204" pitchFamily="34" charset="0"/>
                <a:ea typeface="Calibri" panose="020F0502020204030204" pitchFamily="34" charset="0"/>
                <a:cs typeface="Calibri" panose="020F0502020204030204" pitchFamily="34" charset="0"/>
              </a:rPr>
              <a:t>Example: Implementing the Women’s Route of Colombia’s Biodiversity Action Plan to 2030 </a:t>
            </a:r>
          </a:p>
        </p:txBody>
      </p:sp>
      <p:graphicFrame>
        <p:nvGraphicFramePr>
          <p:cNvPr id="6" name="Tabelle 5">
            <a:extLst>
              <a:ext uri="{FF2B5EF4-FFF2-40B4-BE49-F238E27FC236}">
                <a16:creationId xmlns:a16="http://schemas.microsoft.com/office/drawing/2014/main" id="{60F4208D-39FD-8137-1E9F-5CEE227325C4}"/>
              </a:ext>
            </a:extLst>
          </p:cNvPr>
          <p:cNvGraphicFramePr>
            <a:graphicFrameLocks noGrp="1"/>
          </p:cNvGraphicFramePr>
          <p:nvPr>
            <p:extLst>
              <p:ext uri="{D42A27DB-BD31-4B8C-83A1-F6EECF244321}">
                <p14:modId xmlns:p14="http://schemas.microsoft.com/office/powerpoint/2010/main" val="722779525"/>
              </p:ext>
            </p:extLst>
          </p:nvPr>
        </p:nvGraphicFramePr>
        <p:xfrm>
          <a:off x="397564" y="1504557"/>
          <a:ext cx="11489635" cy="4328160"/>
        </p:xfrm>
        <a:graphic>
          <a:graphicData uri="http://schemas.openxmlformats.org/drawingml/2006/table">
            <a:tbl>
              <a:tblPr firstRow="1" bandRow="1">
                <a:tableStyleId>{69CF1AB2-1976-4502-BF36-3FF5EA218861}</a:tableStyleId>
              </a:tblPr>
              <a:tblGrid>
                <a:gridCol w="1590262">
                  <a:extLst>
                    <a:ext uri="{9D8B030D-6E8A-4147-A177-3AD203B41FA5}">
                      <a16:colId xmlns:a16="http://schemas.microsoft.com/office/drawing/2014/main" val="3658483879"/>
                    </a:ext>
                  </a:extLst>
                </a:gridCol>
                <a:gridCol w="9899373">
                  <a:extLst>
                    <a:ext uri="{9D8B030D-6E8A-4147-A177-3AD203B41FA5}">
                      <a16:colId xmlns:a16="http://schemas.microsoft.com/office/drawing/2014/main" val="2678724126"/>
                    </a:ext>
                  </a:extLst>
                </a:gridCol>
              </a:tblGrid>
              <a:tr h="370840">
                <a:tc>
                  <a:txBody>
                    <a:bodyPr/>
                    <a:lstStyle/>
                    <a:p>
                      <a:r>
                        <a:rPr kumimoji="0" lang="en-US" sz="2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Suppliers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kumimoji="0" lang="en-US" sz="20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 Women Colombia and financed by the AAA</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97096991"/>
                  </a:ext>
                </a:extLst>
              </a:tr>
              <a:tr h="370840">
                <a:tc>
                  <a:txBody>
                    <a:bodyPr/>
                    <a:lstStyle/>
                    <a:p>
                      <a:r>
                        <a:rPr kumimoji="0" lang="en-US" sz="2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Topic</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58B6C0"/>
                        </a:buClr>
                        <a:buSzTx/>
                        <a:buFont typeface="Arial"/>
                        <a:buNone/>
                        <a:tabLst/>
                        <a:defRPr/>
                      </a:pPr>
                      <a:r>
                        <a:rPr kumimoji="0" lang="en-US" sz="20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Institutionalizing involvement of women’s groups in NBSAP implementation</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23920847"/>
                  </a:ext>
                </a:extLst>
              </a:tr>
              <a:tr h="370840">
                <a:tc>
                  <a:txBody>
                    <a:bodyPr/>
                    <a:lstStyle/>
                    <a:p>
                      <a:r>
                        <a:rPr lang="en-US" sz="2000" b="1">
                          <a:latin typeface="Calibri" panose="020F0502020204030204" pitchFamily="34" charset="0"/>
                          <a:ea typeface="Calibri" panose="020F0502020204030204" pitchFamily="34" charset="0"/>
                          <a:cs typeface="Calibri" panose="020F0502020204030204" pitchFamily="34" charset="0"/>
                        </a:rPr>
                        <a:t>Aim</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US" sz="2000">
                          <a:latin typeface="Calibri" panose="020F0502020204030204" pitchFamily="34" charset="0"/>
                          <a:ea typeface="Calibri" panose="020F0502020204030204" pitchFamily="34" charset="0"/>
                          <a:cs typeface="Calibri" panose="020F0502020204030204" pitchFamily="34" charset="0"/>
                        </a:rPr>
                        <a:t>By empowering women through </a:t>
                      </a:r>
                      <a:r>
                        <a:rPr lang="en-US" sz="2000" b="1">
                          <a:latin typeface="Calibri" panose="020F0502020204030204" pitchFamily="34" charset="0"/>
                          <a:ea typeface="Calibri" panose="020F0502020204030204" pitchFamily="34" charset="0"/>
                          <a:cs typeface="Calibri" panose="020F0502020204030204" pitchFamily="34" charset="0"/>
                        </a:rPr>
                        <a:t>education, networks, and direct support for biodiversity initiatives</a:t>
                      </a:r>
                      <a:r>
                        <a:rPr lang="en-US" sz="2000">
                          <a:latin typeface="Calibri" panose="020F0502020204030204" pitchFamily="34" charset="0"/>
                          <a:ea typeface="Calibri" panose="020F0502020204030204" pitchFamily="34" charset="0"/>
                          <a:cs typeface="Calibri" panose="020F0502020204030204" pitchFamily="34" charset="0"/>
                        </a:rPr>
                        <a:t>, </a:t>
                      </a:r>
                      <a:r>
                        <a:rPr lang="en-US" sz="200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en-US" sz="2000">
                          <a:latin typeface="Calibri" panose="020F0502020204030204" pitchFamily="34" charset="0"/>
                          <a:ea typeface="Calibri" panose="020F0502020204030204" pitchFamily="34" charset="0"/>
                          <a:cs typeface="Calibri" panose="020F0502020204030204" pitchFamily="34" charset="0"/>
                        </a:rPr>
                        <a:t> collective action, strengthening governance, communications, and local implementation so Colombia’s BAP 2030 goals are advanced with measurable community impact and enhanced international commitments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88468549"/>
                  </a:ext>
                </a:extLst>
              </a:tr>
              <a:tr h="370840">
                <a:tc>
                  <a:txBody>
                    <a:bodyPr/>
                    <a:lstStyle/>
                    <a:p>
                      <a:r>
                        <a:rPr lang="en-US" sz="2000" b="1">
                          <a:latin typeface="Calibri" panose="020F0502020204030204" pitchFamily="34" charset="0"/>
                          <a:ea typeface="Calibri" panose="020F0502020204030204" pitchFamily="34" charset="0"/>
                          <a:cs typeface="Calibri" panose="020F0502020204030204" pitchFamily="34" charset="0"/>
                        </a:rPr>
                        <a:t>Selected activities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indent="-342900">
                        <a:buClr>
                          <a:schemeClr val="accent2"/>
                        </a:buClr>
                        <a:buFont typeface="Arial" panose="020B0604020202020204" pitchFamily="34" charset="0"/>
                        <a:buChar char="•"/>
                      </a:pPr>
                      <a:r>
                        <a:rPr lang="en-US"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Pedagogical strategy for the </a:t>
                      </a:r>
                      <a:r>
                        <a:rPr lang="en-US" sz="2000" b="1"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dissemination of the Gender and Biodiversity Action Plan (GBAP) of the NBSAP</a:t>
                      </a:r>
                      <a:r>
                        <a:rPr lang="en-US"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342900" indent="-342900">
                        <a:buClr>
                          <a:schemeClr val="accent2"/>
                        </a:buClr>
                        <a:buFont typeface="Arial" panose="020B0604020202020204" pitchFamily="34" charset="0"/>
                        <a:buChar char="•"/>
                      </a:pPr>
                      <a:r>
                        <a:rPr lang="en-US"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Desing and establish a </a:t>
                      </a:r>
                      <a:r>
                        <a:rPr lang="en-US" sz="2000" b="1"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Women Multipliers School</a:t>
                      </a:r>
                      <a:r>
                        <a:rPr lang="de-DE" sz="1000" b="0" i="0" u="none" strike="noStrike" baseline="0">
                          <a:solidFill>
                            <a:srgbClr val="000000"/>
                          </a:solidFill>
                          <a:latin typeface="Arial" panose="020B0604020202020204" pitchFamily="34" charset="0"/>
                        </a:rPr>
                        <a:t>	</a:t>
                      </a:r>
                    </a:p>
                    <a:p>
                      <a:pPr marL="342900" lvl="7" indent="-342900">
                        <a:buClr>
                          <a:schemeClr val="accent2"/>
                        </a:buClr>
                        <a:buFont typeface="Arial" panose="020B0604020202020204" pitchFamily="34" charset="0"/>
                        <a:buChar char="•"/>
                      </a:pPr>
                      <a:r>
                        <a:rPr lang="en-US"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Consolidate a </a:t>
                      </a:r>
                      <a:r>
                        <a:rPr lang="en-US" sz="2000" b="1"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National Network of Women Biodiversity Caregivers</a:t>
                      </a:r>
                      <a:r>
                        <a:rPr lang="en-US"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 formalizes dialogue, advocacy agendas, and alliances that feed planning instruments and improve coherence </a:t>
                      </a:r>
                    </a:p>
                    <a:p>
                      <a:pPr marL="342900" lvl="7" indent="-342900">
                        <a:buClr>
                          <a:schemeClr val="accent2"/>
                        </a:buClr>
                        <a:buFont typeface="Arial" panose="020B0604020202020204" pitchFamily="34" charset="0"/>
                        <a:buChar char="•"/>
                      </a:pPr>
                      <a:r>
                        <a:rPr lang="en-US"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Strengthen </a:t>
                      </a:r>
                      <a:r>
                        <a:rPr lang="en-US" sz="2000" b="1"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biodiversity conservation community processes led by women </a:t>
                      </a:r>
                      <a:r>
                        <a:rPr lang="en-US"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through funding, technical support, training, experience sharing</a:t>
                      </a:r>
                    </a:p>
                  </a:txBody>
                  <a:tcPr/>
                </a:tc>
                <a:extLst>
                  <a:ext uri="{0D108BD9-81ED-4DB2-BD59-A6C34878D82A}">
                    <a16:rowId xmlns:a16="http://schemas.microsoft.com/office/drawing/2014/main" val="2000451526"/>
                  </a:ext>
                </a:extLst>
              </a:tr>
            </a:tbl>
          </a:graphicData>
        </a:graphic>
      </p:graphicFrame>
    </p:spTree>
    <p:extLst>
      <p:ext uri="{BB962C8B-B14F-4D97-AF65-F5344CB8AC3E}">
        <p14:creationId xmlns:p14="http://schemas.microsoft.com/office/powerpoint/2010/main" val="1007700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7919" y="5215597"/>
            <a:ext cx="1580341" cy="105210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0034" y="3759118"/>
            <a:ext cx="1564483" cy="1041543"/>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55882" y="2325766"/>
            <a:ext cx="1572786" cy="1049614"/>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7512" y="826786"/>
            <a:ext cx="1629246" cy="108465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4120055" y="2138725"/>
            <a:ext cx="8071945" cy="3508653"/>
          </a:xfrm>
          <a:prstGeom prst="rect">
            <a:avLst/>
          </a:prstGeom>
          <a:noFill/>
        </p:spPr>
        <p:txBody>
          <a:bodyPr wrap="square" rtlCol="0">
            <a:spAutoFit/>
          </a:bodyPr>
          <a:lstStyle/>
          <a:p>
            <a:pPr algn="ctr" defTabSz="914446">
              <a:defRPr/>
            </a:pPr>
            <a:r>
              <a:rPr lang="en-US" sz="5400" kern="100">
                <a:solidFill>
                  <a:prstClr val="black"/>
                </a:solidFill>
                <a:latin typeface="Calibri" panose="020F0502020204030204"/>
              </a:rPr>
              <a:t>Next Thematic </a:t>
            </a:r>
          </a:p>
          <a:p>
            <a:pPr algn="ctr" defTabSz="914446">
              <a:defRPr/>
            </a:pPr>
            <a:r>
              <a:rPr lang="en-US" sz="5400" kern="100">
                <a:solidFill>
                  <a:prstClr val="black"/>
                </a:solidFill>
                <a:latin typeface="Calibri" panose="020F0502020204030204"/>
              </a:rPr>
              <a:t>Work Clinic </a:t>
            </a:r>
            <a:endParaRPr lang="en-US" sz="48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914446">
              <a:defRPr/>
            </a:pPr>
            <a:endParaRPr lang="en-US" sz="54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914446">
              <a:defRPr/>
            </a:pPr>
            <a:endParaRPr lang="en-US" sz="6000">
              <a:solidFill>
                <a:prstClr val="black"/>
              </a:solidFill>
              <a:latin typeface="Calibri" panose="020F0502020204030204"/>
            </a:endParaRPr>
          </a:p>
        </p:txBody>
      </p:sp>
    </p:spTree>
    <p:extLst>
      <p:ext uri="{BB962C8B-B14F-4D97-AF65-F5344CB8AC3E}">
        <p14:creationId xmlns:p14="http://schemas.microsoft.com/office/powerpoint/2010/main" val="351651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6172200"/>
            <a:ext cx="12191997" cy="6858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609660">
              <a:defRPr/>
            </a:pPr>
            <a:endParaRPr lang="en-US" sz="933">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3341001" y="8180094"/>
            <a:ext cx="5004142" cy="3746387"/>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914446">
                <a:defRPr/>
              </a:pPr>
              <a:endParaRPr lang="en-US" sz="18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914446">
                <a:defRPr/>
              </a:pPr>
              <a:endParaRPr lang="en-US" sz="18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775802" y="320838"/>
            <a:ext cx="10640393" cy="1169525"/>
          </a:xfrm>
          <a:prstGeom prst="rect">
            <a:avLst/>
          </a:prstGeom>
          <a:noFill/>
          <a:ln>
            <a:noFill/>
          </a:ln>
        </p:spPr>
        <p:txBody>
          <a:bodyPr spcFirstLastPara="1" wrap="square" lIns="60950" tIns="30467" rIns="60950" bIns="30467" anchor="t" anchorCtr="0">
            <a:spAutoFit/>
          </a:bodyPr>
          <a:lstStyle/>
          <a:p>
            <a:pPr defTabSz="609660">
              <a:defRPr/>
            </a:pPr>
            <a:r>
              <a:rPr lang="en-US" sz="3600" b="1">
                <a:solidFill>
                  <a:prstClr val="black"/>
                </a:solidFill>
                <a:latin typeface="Calibri Light" panose="020F0302020204030204" pitchFamily="34" charset="0"/>
                <a:cs typeface="Calibri Light" panose="020F0302020204030204" pitchFamily="34" charset="0"/>
              </a:rPr>
              <a:t>Capacity Building Plan: Thematic Work Clinic</a:t>
            </a:r>
          </a:p>
          <a:p>
            <a:pPr defTabSz="609660">
              <a:defRPr/>
            </a:pPr>
            <a:endParaRPr sz="3600" b="1">
              <a:solidFill>
                <a:prstClr val="black"/>
              </a:solidFill>
              <a:latin typeface="Calibri Light" panose="020F0302020204030204" pitchFamily="34" charset="0"/>
              <a:cs typeface="Calibri Light" panose="020F0302020204030204" pitchFamily="34" charset="0"/>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563147" y="1041400"/>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Rounded Rectangle 19">
            <a:extLst>
              <a:ext uri="{FF2B5EF4-FFF2-40B4-BE49-F238E27FC236}">
                <a16:creationId xmlns:a16="http://schemas.microsoft.com/office/drawing/2014/main" id="{0C8486CD-9C69-9DEE-CBE9-92A2DFA427E5}"/>
              </a:ext>
            </a:extLst>
          </p:cNvPr>
          <p:cNvSpPr/>
          <p:nvPr/>
        </p:nvSpPr>
        <p:spPr>
          <a:xfrm>
            <a:off x="2610282" y="3425825"/>
            <a:ext cx="9103033" cy="101917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4446">
              <a:lnSpc>
                <a:spcPct val="107000"/>
              </a:lnSpc>
              <a:spcAft>
                <a:spcPts val="800"/>
              </a:spcAft>
            </a:pPr>
            <a:endParaRPr lang="en-US" sz="1733"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914446">
              <a:lnSpc>
                <a:spcPct val="107000"/>
              </a:lnSpc>
              <a:spcAft>
                <a:spcPts val="800"/>
              </a:spcAft>
            </a:pPr>
            <a:r>
              <a:rPr lang="en-US" sz="1733" b="1">
                <a:solidFill>
                  <a:srgbClr val="000000"/>
                </a:solidFill>
                <a:latin typeface="Calibri Light" panose="020F0302020204030204" pitchFamily="34" charset="0"/>
                <a:ea typeface="Aptos" panose="020B0004020202020204" pitchFamily="34" charset="0"/>
                <a:cs typeface="Times New Roman" panose="02020603050405020304" pitchFamily="18" charset="0"/>
              </a:rPr>
              <a:t>Highlighting the added value of gender: </a:t>
            </a:r>
            <a:r>
              <a:rPr lang="en-US" sz="1733">
                <a:solidFill>
                  <a:srgbClr val="000000"/>
                </a:solidFill>
                <a:latin typeface="Calibri Light" panose="020F0302020204030204" pitchFamily="34" charset="0"/>
                <a:ea typeface="Aptos" panose="020B0004020202020204" pitchFamily="34" charset="0"/>
                <a:cs typeface="Times New Roman" panose="02020603050405020304" pitchFamily="18" charset="0"/>
              </a:rPr>
              <a:t>Tips to systematize case studies and documenting gender impacts of nature-based solutions</a:t>
            </a:r>
          </a:p>
          <a:p>
            <a:pPr algn="just" defTabSz="914446">
              <a:lnSpc>
                <a:spcPct val="107000"/>
              </a:lnSpc>
              <a:spcAft>
                <a:spcPts val="800"/>
              </a:spcAft>
            </a:pPr>
            <a:endParaRPr lang="en-US" sz="1733">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478685" y="3438253"/>
            <a:ext cx="1908915" cy="95978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en-US" sz="1800" b="1">
                <a:solidFill>
                  <a:prstClr val="black"/>
                </a:solidFill>
                <a:latin typeface="Calibri" panose="020F0502020204030204"/>
              </a:rPr>
              <a:t>March 31th </a:t>
            </a:r>
          </a:p>
        </p:txBody>
      </p:sp>
      <p:sp>
        <p:nvSpPr>
          <p:cNvPr id="10" name="Freeform 3">
            <a:extLst>
              <a:ext uri="{FF2B5EF4-FFF2-40B4-BE49-F238E27FC236}">
                <a16:creationId xmlns:a16="http://schemas.microsoft.com/office/drawing/2014/main" id="{93272496-FC7D-8538-46F1-31723BBB3AFC}"/>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6172200"/>
            <a:ext cx="12191997" cy="6858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609660"/>
            <a:endParaRPr lang="en-US" sz="933">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9963887" y="725688"/>
            <a:ext cx="1382765" cy="1502427"/>
          </a:xfrm>
          <a:prstGeom prst="rect">
            <a:avLst/>
          </a:prstGeom>
        </p:spPr>
        <p:txBody>
          <a:bodyPr lIns="33867" tIns="33867" rIns="33867" bIns="33867" rtlCol="0" anchor="ctr"/>
          <a:lstStyle/>
          <a:p>
            <a:pPr algn="ctr" defTabSz="609660">
              <a:lnSpc>
                <a:spcPts val="2333"/>
              </a:lnSpc>
            </a:pPr>
            <a:endParaRPr sz="933">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0314431" y="146948"/>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endParaRPr lang="en-CA" sz="933">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150549" y="1758094"/>
            <a:ext cx="12191997" cy="4154984"/>
          </a:xfrm>
          <a:prstGeom prst="rect">
            <a:avLst/>
          </a:prstGeom>
        </p:spPr>
        <p:txBody>
          <a:bodyPr wrap="square" lIns="0" tIns="0" rIns="0" bIns="0" rtlCol="0" anchor="t">
            <a:spAutoFit/>
          </a:bodyPr>
          <a:lstStyle/>
          <a:p>
            <a:pPr algn="ctr" defTabSz="609660">
              <a:spcBef>
                <a:spcPct val="0"/>
              </a:spcBef>
            </a:pPr>
            <a:r>
              <a:rPr lang="en-US" sz="5400" b="1">
                <a:solidFill>
                  <a:srgbClr val="134E1A"/>
                </a:solidFill>
                <a:latin typeface="Aptos Display" panose="02110004020202020204"/>
                <a:sym typeface="Akzidenz-Grotesk Heavy"/>
              </a:rPr>
              <a:t>Thank you! </a:t>
            </a:r>
          </a:p>
          <a:p>
            <a:pPr algn="ctr" defTabSz="609660">
              <a:spcBef>
                <a:spcPct val="0"/>
              </a:spcBef>
            </a:pPr>
            <a:r>
              <a:rPr lang="en-US" sz="5400" b="1">
                <a:solidFill>
                  <a:srgbClr val="134E1A"/>
                </a:solidFill>
                <a:latin typeface="Aptos Display" panose="02110004020202020204"/>
                <a:sym typeface="Akzidenz-Grotesk Heavy"/>
              </a:rPr>
              <a:t>Merci! </a:t>
            </a:r>
          </a:p>
          <a:p>
            <a:pPr algn="ctr" defTabSz="609660">
              <a:spcBef>
                <a:spcPct val="0"/>
              </a:spcBef>
            </a:pPr>
            <a:r>
              <a:rPr lang="en-US" sz="5400" b="1">
                <a:solidFill>
                  <a:srgbClr val="134E1A"/>
                </a:solidFill>
                <a:latin typeface="Aptos Display" panose="02110004020202020204"/>
                <a:sym typeface="Akzidenz-Grotesk Heavy"/>
              </a:rPr>
              <a:t>Gracias!</a:t>
            </a:r>
          </a:p>
          <a:p>
            <a:pPr algn="ctr" defTabSz="609660">
              <a:spcBef>
                <a:spcPct val="0"/>
              </a:spcBef>
            </a:pPr>
            <a:r>
              <a:rPr lang="az-Cyrl-AZ" sz="5400" b="1">
                <a:solidFill>
                  <a:srgbClr val="134E1A"/>
                </a:solidFill>
                <a:latin typeface="Aptos Display" panose="02110004020202020204"/>
                <a:sym typeface="Akzidenz-Grotesk Heavy"/>
              </a:rPr>
              <a:t>Спасибо</a:t>
            </a:r>
            <a:r>
              <a:rPr lang="en-US" sz="5400" b="1">
                <a:solidFill>
                  <a:srgbClr val="134E1A"/>
                </a:solidFill>
                <a:latin typeface="Aptos Display" panose="02110004020202020204"/>
                <a:sym typeface="Akzidenz-Grotesk Heavy"/>
              </a:rPr>
              <a:t>!</a:t>
            </a:r>
            <a:r>
              <a:rPr lang="th-TH" sz="5400" b="1">
                <a:solidFill>
                  <a:srgbClr val="134E1A"/>
                </a:solidFill>
                <a:latin typeface="Aptos Display" panose="02110004020202020204"/>
                <a:cs typeface="Cordia New" panose="020B0304020202020204" pitchFamily="34" charset="-34"/>
                <a:sym typeface="Akzidenz-Grotesk Heavy"/>
              </a:rPr>
              <a:t> </a:t>
            </a:r>
            <a:endParaRPr lang="en-US" sz="5400" b="1">
              <a:solidFill>
                <a:srgbClr val="134E1A"/>
              </a:solidFill>
              <a:latin typeface="Aptos Display" panose="02110004020202020204"/>
              <a:sym typeface="Akzidenz-Grotesk Heavy"/>
            </a:endParaRPr>
          </a:p>
          <a:p>
            <a:pPr algn="ctr" defTabSz="609660">
              <a:spcBef>
                <a:spcPct val="0"/>
              </a:spcBef>
            </a:pPr>
            <a:r>
              <a:rPr lang="th-TH" sz="5400" b="1">
                <a:solidFill>
                  <a:srgbClr val="134E1A"/>
                </a:solidFill>
                <a:latin typeface="Aptos Display" panose="02110004020202020204"/>
                <a:cs typeface="Cordia New" panose="020B0304020202020204" pitchFamily="34" charset="-34"/>
                <a:sym typeface="Akzidenz-Grotesk Heavy"/>
              </a:rPr>
              <a:t>ขอบคุณ</a:t>
            </a:r>
            <a:r>
              <a:rPr lang="en-US" sz="54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9214" y="3031548"/>
            <a:ext cx="1572786" cy="1049614"/>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549" y="5092928"/>
            <a:ext cx="1621157" cy="1079272"/>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4" y="1882701"/>
            <a:ext cx="1629246" cy="1079272"/>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704" y="2953172"/>
            <a:ext cx="1613913" cy="1060484"/>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704" y="4023234"/>
            <a:ext cx="1613913" cy="1074450"/>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02622" y="5119411"/>
            <a:ext cx="1580341" cy="105210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619215" y="1982339"/>
            <a:ext cx="1580341" cy="1052101"/>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20325" y="4077869"/>
            <a:ext cx="1564483" cy="1041543"/>
          </a:xfrm>
          <a:prstGeom prst="rect">
            <a:avLst/>
          </a:prstGeom>
        </p:spPr>
      </p:pic>
    </p:spTree>
    <p:extLst>
      <p:ext uri="{BB962C8B-B14F-4D97-AF65-F5344CB8AC3E}">
        <p14:creationId xmlns:p14="http://schemas.microsoft.com/office/powerpoint/2010/main" val="3494974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0024857" y="2576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914446"/>
            <a:endParaRPr lang="en-CA" sz="933">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8630211" y="639098"/>
            <a:ext cx="3401961" cy="3686015"/>
          </a:xfrm>
          <a:prstGeom prst="rect">
            <a:avLst/>
          </a:prstGeom>
        </p:spPr>
        <p:txBody>
          <a:bodyPr vert="horz" lIns="91440" tIns="45720" rIns="91440" bIns="4572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6600">
                <a:solidFill>
                  <a:prstClr val="black">
                    <a:lumMod val="85000"/>
                    <a:lumOff val="15000"/>
                  </a:prstClr>
                </a:solidFill>
                <a:latin typeface="Calibri Light" panose="020F0302020204030204"/>
              </a:rPr>
              <a:t>Agenda </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8388712" y="4404021"/>
            <a:ext cx="334963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204752" y="365196"/>
            <a:ext cx="1595651" cy="1011660"/>
          </a:xfrm>
          <a:prstGeom prst="roundRect">
            <a:avLst/>
          </a:prstGeom>
          <a:solidFill>
            <a:schemeClr val="accent3"/>
          </a:solidFill>
          <a:ln w="25400" cap="flat" cmpd="sng" algn="ctr">
            <a:noFill/>
            <a:prstDash val="solid"/>
          </a:ln>
          <a:effectLst/>
        </p:spPr>
        <p:txBody>
          <a:bodyPr rtlCol="0" anchor="ctr"/>
          <a:lstStyle/>
          <a:p>
            <a:pPr algn="ctr" defTabSz="914446">
              <a:defRPr/>
            </a:pPr>
            <a:r>
              <a:rPr lang="en-US" sz="1800" b="1">
                <a:solidFill>
                  <a:srgbClr val="322929"/>
                </a:solidFill>
                <a:latin typeface="Aptos" panose="02110004020202020204"/>
              </a:rPr>
              <a:t>10:00– 10:05 </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1945058" y="365195"/>
            <a:ext cx="2587670" cy="101166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endParaRPr lang="en-US" sz="1800" b="1">
              <a:solidFill>
                <a:prstClr val="black"/>
              </a:solidFill>
              <a:latin typeface="Calibri" panose="020F0502020204030204"/>
            </a:endParaRPr>
          </a:p>
          <a:p>
            <a:pPr algn="ctr" defTabSz="914446">
              <a:lnSpc>
                <a:spcPct val="107000"/>
              </a:lnSpc>
              <a:spcAft>
                <a:spcPts val="800"/>
              </a:spcAft>
            </a:pPr>
            <a:r>
              <a:rPr lang="en-US" sz="1800" b="1">
                <a:solidFill>
                  <a:prstClr val="black"/>
                </a:solidFill>
                <a:latin typeface="Calibri" panose="020F0502020204030204"/>
              </a:rPr>
              <a:t>Welcome</a:t>
            </a:r>
            <a:endParaRPr lang="en-US" sz="180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6">
              <a:defRPr/>
            </a:pPr>
            <a:endParaRPr lang="en-US" sz="180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4677384" y="365196"/>
            <a:ext cx="3536043" cy="101166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914446"/>
            <a:endParaRPr lang="en-US">
              <a:solidFill>
                <a:prstClr val="black"/>
              </a:solidFill>
              <a:latin typeface="Calibri Light" panose="020F0302020204030204"/>
            </a:endParaRPr>
          </a:p>
          <a:p>
            <a:pPr defTabSz="914446"/>
            <a:r>
              <a:rPr lang="en-US">
                <a:solidFill>
                  <a:prstClr val="black"/>
                </a:solidFill>
                <a:latin typeface="Calibri Light" panose="020F0302020204030204"/>
              </a:rPr>
              <a:t>Welcome and objectives</a:t>
            </a:r>
          </a:p>
          <a:p>
            <a:pPr defTabSz="914446"/>
            <a:r>
              <a:rPr lang="en-US">
                <a:solidFill>
                  <a:prstClr val="black"/>
                </a:solidFill>
                <a:latin typeface="Calibri Light" panose="020F0302020204030204"/>
              </a:rPr>
              <a:t>Brief description of the Work Clinic</a:t>
            </a:r>
          </a:p>
          <a:p>
            <a:pPr algn="ctr" defTabSz="914446">
              <a:defRPr/>
            </a:pPr>
            <a:endParaRPr lang="en-US">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216655" y="1461943"/>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r>
              <a:rPr lang="en-US" sz="1800" b="1">
                <a:solidFill>
                  <a:srgbClr val="322929"/>
                </a:solidFill>
                <a:latin typeface="Aptos" panose="02110004020202020204"/>
              </a:rPr>
              <a:t>10:05– 10:50  </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1956960" y="1461942"/>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en-US" sz="1800" b="1">
                <a:solidFill>
                  <a:prstClr val="black"/>
                </a:solidFill>
                <a:latin typeface="Calibri" panose="020F0502020204030204"/>
              </a:rPr>
              <a:t>Sharing our knowledge: Thematic Work Clinic</a:t>
            </a:r>
            <a:endParaRPr lang="en-US" sz="180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4689287" y="1461943"/>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endParaRPr lang="en-US">
              <a:solidFill>
                <a:prstClr val="black"/>
              </a:solidFill>
              <a:latin typeface="Calibri Light" panose="020F0302020204030204"/>
            </a:endParaRPr>
          </a:p>
          <a:p>
            <a:pPr defTabSz="914446"/>
            <a:r>
              <a:rPr lang="en-US">
                <a:solidFill>
                  <a:prstClr val="black"/>
                </a:solidFill>
                <a:latin typeface="Calibri Light" panose="020F0302020204030204"/>
              </a:rPr>
              <a:t>Interactive presentation to share tips and practical advice to develop a, inclusive multi actor consultation</a:t>
            </a:r>
          </a:p>
          <a:p>
            <a:pPr algn="ctr" defTabSz="914446">
              <a:defRPr/>
            </a:pPr>
            <a:endParaRPr lang="en-US">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216815" y="2569198"/>
            <a:ext cx="1595651" cy="1011660"/>
          </a:xfrm>
          <a:prstGeom prst="roundRect">
            <a:avLst/>
          </a:prstGeom>
          <a:solidFill>
            <a:schemeClr val="accent3"/>
          </a:solidFill>
          <a:ln w="25400" cap="flat" cmpd="sng" algn="ctr">
            <a:noFill/>
            <a:prstDash val="solid"/>
          </a:ln>
          <a:effectLst/>
        </p:spPr>
        <p:txBody>
          <a:bodyPr rtlCol="0" anchor="ctr"/>
          <a:lstStyle/>
          <a:p>
            <a:pPr algn="ctr" defTabSz="914446">
              <a:defRPr/>
            </a:pPr>
            <a:r>
              <a:rPr lang="en-US" sz="1800" b="1">
                <a:solidFill>
                  <a:srgbClr val="322929"/>
                </a:solidFill>
                <a:latin typeface="Aptos" panose="02110004020202020204"/>
              </a:rPr>
              <a:t>10:50 -11:00 </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1957120" y="2569197"/>
            <a:ext cx="2587670" cy="101166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en-US" sz="1800" b="1">
                <a:solidFill>
                  <a:prstClr val="black"/>
                </a:solidFill>
                <a:latin typeface="Calibri" panose="020F0502020204030204"/>
              </a:rPr>
              <a:t>Q&amp;A</a:t>
            </a:r>
            <a:endParaRPr lang="en-US" sz="180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4689447" y="2569198"/>
            <a:ext cx="3536043" cy="101166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914446"/>
            <a:r>
              <a:rPr lang="en-US">
                <a:solidFill>
                  <a:prstClr val="black"/>
                </a:solidFill>
                <a:latin typeface="Calibri Light" panose="020F0302020204030204"/>
              </a:rPr>
              <a:t>Participants will have the opportunity to ask questions on the recommendations presented</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216815" y="3681796"/>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endParaRPr lang="en-US" sz="1800" b="1">
              <a:solidFill>
                <a:srgbClr val="322929"/>
              </a:solidFill>
              <a:latin typeface="Aptos" panose="02110004020202020204"/>
            </a:endParaRPr>
          </a:p>
          <a:p>
            <a:pPr algn="ctr" defTabSz="914446">
              <a:defRPr/>
            </a:pPr>
            <a:r>
              <a:rPr lang="en-US" sz="1800" b="1">
                <a:solidFill>
                  <a:srgbClr val="322929"/>
                </a:solidFill>
                <a:latin typeface="Aptos" panose="02110004020202020204"/>
              </a:rPr>
              <a:t>11:00 -11:25</a:t>
            </a:r>
          </a:p>
          <a:p>
            <a:pPr algn="ctr" defTabSz="914446">
              <a:defRPr/>
            </a:pPr>
            <a:endParaRPr lang="en-US" sz="1800" b="1">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1957120" y="3681795"/>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en-US" sz="1800" b="1">
                <a:solidFill>
                  <a:prstClr val="black"/>
                </a:solidFill>
                <a:latin typeface="Calibri" panose="020F0502020204030204"/>
              </a:rPr>
              <a:t>Together is better:    Peer exchange and troubleshooting</a:t>
            </a:r>
            <a:endParaRPr lang="en-US" sz="180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4689447" y="3681796"/>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r>
              <a:rPr lang="en-US">
                <a:solidFill>
                  <a:prstClr val="black"/>
                </a:solidFill>
                <a:latin typeface="Calibri Light" panose="020F0302020204030204"/>
              </a:rPr>
              <a:t>Countries will share their experiences and challenges in developing a gender analysis to obtain recommendations from participants </a:t>
            </a:r>
            <a:endParaRPr lang="en-US">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218245" y="4782214"/>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endParaRPr lang="en-US" sz="1800" b="1">
              <a:solidFill>
                <a:srgbClr val="322929"/>
              </a:solidFill>
              <a:latin typeface="Aptos" panose="02110004020202020204"/>
            </a:endParaRPr>
          </a:p>
          <a:p>
            <a:pPr algn="ctr" defTabSz="914446">
              <a:defRPr/>
            </a:pPr>
            <a:r>
              <a:rPr lang="en-US" sz="1800" b="1">
                <a:solidFill>
                  <a:srgbClr val="322929"/>
                </a:solidFill>
                <a:latin typeface="Aptos" panose="02110004020202020204"/>
              </a:rPr>
              <a:t>11:25 -11:30</a:t>
            </a:r>
          </a:p>
          <a:p>
            <a:pPr algn="ctr" defTabSz="914446">
              <a:defRPr/>
            </a:pPr>
            <a:endParaRPr lang="en-US" sz="1800" b="1">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1958550" y="4782213"/>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en-US" sz="1800" b="1">
                <a:solidFill>
                  <a:prstClr val="black"/>
                </a:solidFill>
                <a:latin typeface="Calibri" panose="020F0502020204030204"/>
              </a:rPr>
              <a:t>Wrap up </a:t>
            </a:r>
            <a:endParaRPr lang="en-US" sz="180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4690877" y="4782214"/>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r>
              <a:rPr lang="en-US">
                <a:solidFill>
                  <a:prstClr val="black"/>
                </a:solidFill>
                <a:latin typeface="Calibri Light" panose="020F0302020204030204"/>
              </a:rPr>
              <a:t>Planning for the next capacity building session </a:t>
            </a:r>
            <a:endParaRPr lang="en-US">
              <a:solidFill>
                <a:srgbClr val="FFFFFF"/>
              </a:solidFill>
              <a:latin typeface="Aptos" panose="02110004020202020204"/>
            </a:endParaRPr>
          </a:p>
        </p:txBody>
      </p:sp>
    </p:spTree>
    <p:extLst>
      <p:ext uri="{BB962C8B-B14F-4D97-AF65-F5344CB8AC3E}">
        <p14:creationId xmlns:p14="http://schemas.microsoft.com/office/powerpoint/2010/main" val="376350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a:xfrm>
            <a:off x="523460" y="286604"/>
            <a:ext cx="10632220" cy="903841"/>
          </a:xfrm>
        </p:spPr>
        <p:txBody>
          <a:bodyPr>
            <a:normAutofit/>
          </a:bodyPr>
          <a:lstStyle/>
          <a:p>
            <a:r>
              <a:rPr lang="en-GB" sz="5000"/>
              <a:t>Objectives</a:t>
            </a:r>
            <a:endParaRPr lang="en-CH" sz="5000"/>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1"/>
          </p:nvPr>
        </p:nvSpPr>
        <p:spPr>
          <a:xfrm>
            <a:off x="523461" y="1219360"/>
            <a:ext cx="11542643" cy="4004058"/>
          </a:xfrm>
        </p:spPr>
        <p:txBody>
          <a:bodyPr spcFirstLastPara="1" vert="horz" wrap="square" lIns="0" tIns="45720" rIns="0" bIns="45720" rtlCol="0" anchor="t" anchorCtr="0">
            <a:normAutofit/>
          </a:bodyPr>
          <a:lstStyle/>
          <a:p>
            <a:pPr marL="38100" indent="0">
              <a:buNone/>
            </a:pPr>
            <a:r>
              <a:rPr lang="en-US" sz="2400" b="1"/>
              <a:t>Mobilizing support for gender-biodiversity projects </a:t>
            </a:r>
          </a:p>
          <a:p>
            <a:pPr marL="304800" indent="-279400">
              <a:buFont typeface="Arial" panose="020B0604020202020204" pitchFamily="34" charset="0"/>
              <a:buChar char="•"/>
            </a:pPr>
            <a:r>
              <a:rPr lang="en-US" sz="2400"/>
              <a:t>Provide an overview on mobilizing support for gender-biodiversity projects </a:t>
            </a:r>
          </a:p>
          <a:p>
            <a:pPr marL="38100" indent="0">
              <a:buNone/>
            </a:pPr>
            <a:r>
              <a:rPr lang="en-US" sz="2400" b="1"/>
              <a:t>NBSAP Accelerator Partnership </a:t>
            </a:r>
            <a:r>
              <a:rPr lang="en-US" sz="2400" b="1" err="1"/>
              <a:t>MatchMaking</a:t>
            </a:r>
            <a:r>
              <a:rPr lang="en-US" sz="2400" b="1"/>
              <a:t> Mechanism (MMM)</a:t>
            </a:r>
            <a:endParaRPr lang="de-DE" sz="2400"/>
          </a:p>
          <a:p>
            <a:pPr marL="482601" indent="-457200">
              <a:buFont typeface="+mj-lt"/>
              <a:buAutoNum type="arabicPeriod"/>
            </a:pPr>
            <a:r>
              <a:rPr lang="en-US" sz="2400"/>
              <a:t>Provide an overview on the MMM</a:t>
            </a:r>
          </a:p>
          <a:p>
            <a:pPr marL="482600" indent="-457200">
              <a:buFont typeface="+mj-lt"/>
              <a:buAutoNum type="arabicPeriod"/>
            </a:pPr>
            <a:r>
              <a:rPr lang="en-US" sz="2400"/>
              <a:t>Share practical tips on developing request for the NBSAP AP </a:t>
            </a:r>
            <a:r>
              <a:rPr lang="en-US" sz="2400" err="1"/>
              <a:t>MatchMaking</a:t>
            </a:r>
            <a:r>
              <a:rPr lang="en-US" sz="2400"/>
              <a:t> Mechanism </a:t>
            </a:r>
          </a:p>
          <a:p>
            <a:pPr marL="482600" indent="-457200">
              <a:buFont typeface="+mj-lt"/>
              <a:buAutoNum type="arabicPeriod"/>
            </a:pPr>
            <a:r>
              <a:rPr lang="en-US" sz="2400"/>
              <a:t>Introduce the support we can provide for surfacing ideas and submitting a request to the MMM </a:t>
            </a:r>
            <a:endParaRPr lang="de-DE" sz="2400"/>
          </a:p>
          <a:p>
            <a:pPr marL="38100" indent="0">
              <a:buNone/>
            </a:pPr>
            <a:r>
              <a:rPr lang="en-US" sz="2400" b="1"/>
              <a:t>Promote peer-to-peer exchange</a:t>
            </a:r>
            <a:r>
              <a:rPr lang="en-US" sz="2400"/>
              <a:t> on good practices and lessons learned  </a:t>
            </a:r>
          </a:p>
        </p:txBody>
      </p:sp>
      <p:sp>
        <p:nvSpPr>
          <p:cNvPr id="3" name="Textfeld 2">
            <a:extLst>
              <a:ext uri="{FF2B5EF4-FFF2-40B4-BE49-F238E27FC236}">
                <a16:creationId xmlns:a16="http://schemas.microsoft.com/office/drawing/2014/main" id="{3C93866F-2C73-6291-1E2F-6DD3A1F0D30B}"/>
              </a:ext>
            </a:extLst>
          </p:cNvPr>
          <p:cNvSpPr txBox="1"/>
          <p:nvPr/>
        </p:nvSpPr>
        <p:spPr>
          <a:xfrm>
            <a:off x="523460" y="5088835"/>
            <a:ext cx="11217965" cy="1569660"/>
          </a:xfrm>
          <a:prstGeom prst="rect">
            <a:avLst/>
          </a:prstGeom>
          <a:solidFill>
            <a:schemeClr val="accent3">
              <a:lumMod val="40000"/>
              <a:lumOff val="60000"/>
            </a:schemeClr>
          </a:solidFill>
        </p:spPr>
        <p:txBody>
          <a:bodyPr wrap="square" rtlCol="0">
            <a:spAutoFit/>
          </a:bodyPr>
          <a:lstStyle/>
          <a:p>
            <a:r>
              <a:rPr lang="de-DE" sz="2400" b="1" err="1">
                <a:latin typeface="Calibri" panose="020F0502020204030204" pitchFamily="34" charset="0"/>
                <a:ea typeface="Calibri" panose="020F0502020204030204" pitchFamily="34" charset="0"/>
                <a:cs typeface="Calibri" panose="020F0502020204030204" pitchFamily="34" charset="0"/>
              </a:rPr>
              <a:t>Expected</a:t>
            </a:r>
            <a:r>
              <a:rPr lang="de-DE" sz="2400" b="1">
                <a:latin typeface="Calibri" panose="020F0502020204030204" pitchFamily="34" charset="0"/>
                <a:ea typeface="Calibri" panose="020F0502020204030204" pitchFamily="34" charset="0"/>
                <a:cs typeface="Calibri" panose="020F0502020204030204" pitchFamily="34" charset="0"/>
              </a:rPr>
              <a:t> </a:t>
            </a:r>
            <a:r>
              <a:rPr lang="de-DE" sz="2400" b="1" err="1">
                <a:latin typeface="Calibri" panose="020F0502020204030204" pitchFamily="34" charset="0"/>
                <a:ea typeface="Calibri" panose="020F0502020204030204" pitchFamily="34" charset="0"/>
                <a:cs typeface="Calibri" panose="020F0502020204030204" pitchFamily="34" charset="0"/>
              </a:rPr>
              <a:t>outcome</a:t>
            </a:r>
            <a:r>
              <a:rPr lang="de-DE" sz="2400" b="1">
                <a:latin typeface="Calibri" panose="020F0502020204030204" pitchFamily="34" charset="0"/>
                <a:ea typeface="Calibri" panose="020F0502020204030204" pitchFamily="34" charset="0"/>
                <a:cs typeface="Calibri" panose="020F0502020204030204" pitchFamily="34" charset="0"/>
              </a:rPr>
              <a:t> </a:t>
            </a:r>
            <a:r>
              <a:rPr lang="de-DE" sz="2400" b="1" err="1">
                <a:latin typeface="Calibri" panose="020F0502020204030204" pitchFamily="34" charset="0"/>
                <a:ea typeface="Calibri" panose="020F0502020204030204" pitchFamily="34" charset="0"/>
                <a:cs typeface="Calibri" panose="020F0502020204030204" pitchFamily="34" charset="0"/>
              </a:rPr>
              <a:t>of</a:t>
            </a:r>
            <a:r>
              <a:rPr lang="de-DE" sz="2400" b="1">
                <a:latin typeface="Calibri" panose="020F0502020204030204" pitchFamily="34" charset="0"/>
                <a:ea typeface="Calibri" panose="020F0502020204030204" pitchFamily="34" charset="0"/>
                <a:cs typeface="Calibri" panose="020F0502020204030204" pitchFamily="34" charset="0"/>
              </a:rPr>
              <a:t> </a:t>
            </a:r>
            <a:r>
              <a:rPr lang="de-DE" sz="2400" b="1" err="1">
                <a:latin typeface="Calibri" panose="020F0502020204030204" pitchFamily="34" charset="0"/>
                <a:ea typeface="Calibri" panose="020F0502020204030204" pitchFamily="34" charset="0"/>
                <a:cs typeface="Calibri" panose="020F0502020204030204" pitchFamily="34" charset="0"/>
              </a:rPr>
              <a:t>this</a:t>
            </a:r>
            <a:r>
              <a:rPr lang="de-DE" sz="2400" b="1">
                <a:latin typeface="Calibri" panose="020F0502020204030204" pitchFamily="34" charset="0"/>
                <a:ea typeface="Calibri" panose="020F0502020204030204" pitchFamily="34" charset="0"/>
                <a:cs typeface="Calibri" panose="020F0502020204030204" pitchFamily="34" charset="0"/>
              </a:rPr>
              <a:t> </a:t>
            </a:r>
            <a:r>
              <a:rPr lang="de-DE" sz="2400" b="1" err="1">
                <a:latin typeface="Calibri" panose="020F0502020204030204" pitchFamily="34" charset="0"/>
                <a:ea typeface="Calibri" panose="020F0502020204030204" pitchFamily="34" charset="0"/>
                <a:cs typeface="Calibri" panose="020F0502020204030204" pitchFamily="34" charset="0"/>
              </a:rPr>
              <a:t>session</a:t>
            </a:r>
            <a:r>
              <a:rPr lang="de-DE" sz="2400">
                <a:latin typeface="Calibri" panose="020F0502020204030204" pitchFamily="34" charset="0"/>
                <a:ea typeface="Calibri" panose="020F0502020204030204" pitchFamily="34" charset="0"/>
                <a:cs typeface="Calibri" panose="020F0502020204030204" pitchFamily="34" charset="0"/>
              </a:rPr>
              <a:t>:</a:t>
            </a:r>
          </a:p>
          <a:p>
            <a:r>
              <a:rPr lang="de-DE" sz="2400">
                <a:latin typeface="Calibri" panose="020F0502020204030204" pitchFamily="34" charset="0"/>
                <a:ea typeface="Calibri" panose="020F0502020204030204" pitchFamily="34" charset="0"/>
                <a:cs typeface="Calibri" panose="020F0502020204030204" pitchFamily="34" charset="0"/>
              </a:rPr>
              <a:t>Country partners understand better how to fulfill the output </a:t>
            </a:r>
            <a:r>
              <a:rPr lang="de-DE" sz="2400" i="1">
                <a:latin typeface="Calibri" panose="020F0502020204030204" pitchFamily="34" charset="0"/>
                <a:ea typeface="Calibri" panose="020F0502020204030204" pitchFamily="34" charset="0"/>
                <a:cs typeface="Calibri" panose="020F0502020204030204" pitchFamily="34" charset="0"/>
              </a:rPr>
              <a:t>“ 1 request package developed and submitted to NBSAP AP MMM“ and are well aware of the individual support that will be provided by the team</a:t>
            </a:r>
          </a:p>
        </p:txBody>
      </p:sp>
    </p:spTree>
    <p:extLst>
      <p:ext uri="{BB962C8B-B14F-4D97-AF65-F5344CB8AC3E}">
        <p14:creationId xmlns:p14="http://schemas.microsoft.com/office/powerpoint/2010/main" val="2368433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36E21EE0-94B2-AD34-0D7B-D75095ADAD0F}"/>
              </a:ext>
            </a:extLst>
          </p:cNvPr>
          <p:cNvSpPr txBox="1"/>
          <p:nvPr/>
        </p:nvSpPr>
        <p:spPr>
          <a:xfrm>
            <a:off x="218011" y="4293522"/>
            <a:ext cx="11882451" cy="1998956"/>
          </a:xfrm>
          <a:prstGeom prst="rect">
            <a:avLst/>
          </a:prstGeom>
          <a:solidFill>
            <a:schemeClr val="accent6">
              <a:lumMod val="20000"/>
              <a:lumOff val="80000"/>
            </a:schemeClr>
          </a:solidFill>
          <a:ln>
            <a:solidFill>
              <a:schemeClr val="accent6"/>
            </a:solidFill>
          </a:ln>
        </p:spPr>
        <p:txBody>
          <a:bodyPr wrap="square" rtlCol="0">
            <a:spAutoFit/>
          </a:bodyPr>
          <a:lstStyle/>
          <a:p>
            <a:endParaRPr lang="de-DE"/>
          </a:p>
        </p:txBody>
      </p:sp>
      <p:sp>
        <p:nvSpPr>
          <p:cNvPr id="2" name="Titel 1">
            <a:extLst>
              <a:ext uri="{FF2B5EF4-FFF2-40B4-BE49-F238E27FC236}">
                <a16:creationId xmlns:a16="http://schemas.microsoft.com/office/drawing/2014/main" id="{65C069AE-ED33-41CA-D924-B14A30343CEB}"/>
              </a:ext>
            </a:extLst>
          </p:cNvPr>
          <p:cNvSpPr>
            <a:spLocks noGrp="1"/>
          </p:cNvSpPr>
          <p:nvPr>
            <p:ph type="title"/>
          </p:nvPr>
        </p:nvSpPr>
        <p:spPr>
          <a:xfrm>
            <a:off x="159129" y="314757"/>
            <a:ext cx="10552414" cy="903841"/>
          </a:xfrm>
        </p:spPr>
        <p:txBody>
          <a:bodyPr>
            <a:normAutofit fontScale="90000"/>
          </a:bodyPr>
          <a:lstStyle/>
          <a:p>
            <a:r>
              <a:rPr lang="de-DE" sz="4800"/>
              <a:t>Building on </a:t>
            </a:r>
            <a:r>
              <a:rPr lang="de-DE" sz="4800" err="1"/>
              <a:t>our</a:t>
            </a:r>
            <a:r>
              <a:rPr lang="de-DE" sz="4800"/>
              <a:t> </a:t>
            </a:r>
            <a:r>
              <a:rPr lang="de-DE" sz="4800" err="1"/>
              <a:t>previous</a:t>
            </a:r>
            <a:r>
              <a:rPr lang="de-DE" sz="4800"/>
              <a:t> </a:t>
            </a:r>
            <a:r>
              <a:rPr lang="de-DE" sz="4800" err="1"/>
              <a:t>clinics</a:t>
            </a:r>
            <a:r>
              <a:rPr lang="de-DE" sz="4800"/>
              <a:t> and </a:t>
            </a:r>
            <a:r>
              <a:rPr lang="de-DE" sz="4800" err="1"/>
              <a:t>components</a:t>
            </a:r>
            <a:r>
              <a:rPr lang="de-DE" sz="4800"/>
              <a:t> </a:t>
            </a:r>
            <a:r>
              <a:rPr lang="de-DE" sz="4800" err="1"/>
              <a:t>of</a:t>
            </a:r>
            <a:r>
              <a:rPr lang="de-DE" sz="4800"/>
              <a:t> </a:t>
            </a:r>
            <a:r>
              <a:rPr lang="de-DE" sz="4800" err="1"/>
              <a:t>the</a:t>
            </a:r>
            <a:r>
              <a:rPr lang="de-DE" sz="4800"/>
              <a:t> gender-</a:t>
            </a:r>
            <a:r>
              <a:rPr lang="de-DE" sz="4800" err="1"/>
              <a:t>biodiversity</a:t>
            </a:r>
            <a:r>
              <a:rPr lang="de-DE" sz="4800"/>
              <a:t> </a:t>
            </a:r>
            <a:r>
              <a:rPr lang="de-DE" sz="4800" err="1"/>
              <a:t>project</a:t>
            </a:r>
            <a:r>
              <a:rPr lang="de-DE" sz="4800"/>
              <a:t> </a:t>
            </a:r>
          </a:p>
        </p:txBody>
      </p:sp>
      <p:sp>
        <p:nvSpPr>
          <p:cNvPr id="4" name="Arrow: Chevron 3">
            <a:extLst>
              <a:ext uri="{FF2B5EF4-FFF2-40B4-BE49-F238E27FC236}">
                <a16:creationId xmlns:a16="http://schemas.microsoft.com/office/drawing/2014/main" id="{46BEF52F-BBE0-D207-6DDA-07FB29666412}"/>
              </a:ext>
            </a:extLst>
          </p:cNvPr>
          <p:cNvSpPr/>
          <p:nvPr/>
        </p:nvSpPr>
        <p:spPr>
          <a:xfrm>
            <a:off x="159129" y="2249592"/>
            <a:ext cx="2512819"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Situational analysis</a:t>
            </a:r>
            <a:b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b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(Clinic 1)</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5" name="Arrow: Chevron 4">
            <a:extLst>
              <a:ext uri="{FF2B5EF4-FFF2-40B4-BE49-F238E27FC236}">
                <a16:creationId xmlns:a16="http://schemas.microsoft.com/office/drawing/2014/main" id="{35FDF2E3-F598-5077-BAFD-6076F07D0205}"/>
              </a:ext>
            </a:extLst>
          </p:cNvPr>
          <p:cNvSpPr/>
          <p:nvPr/>
        </p:nvSpPr>
        <p:spPr>
          <a:xfrm>
            <a:off x="218011" y="3241027"/>
            <a:ext cx="2453937"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Stakeholder consultations</a:t>
            </a:r>
          </a:p>
          <a:p>
            <a:pPr lvl="0" algn="ctr" defTabSz="609630">
              <a:defRPr/>
            </a:pPr>
            <a:r>
              <a:rPr lang="en-GB" sz="1800">
                <a:solidFill>
                  <a:prstClr val="black"/>
                </a:solidFill>
                <a:latin typeface="Calibri Light" panose="020F0302020204030204"/>
              </a:rPr>
              <a:t>(Clinic 2)</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6" name="Arrow: Chevron 5">
            <a:extLst>
              <a:ext uri="{FF2B5EF4-FFF2-40B4-BE49-F238E27FC236}">
                <a16:creationId xmlns:a16="http://schemas.microsoft.com/office/drawing/2014/main" id="{A1F9FC56-59E0-C020-E48A-9B9361277E7A}"/>
              </a:ext>
            </a:extLst>
          </p:cNvPr>
          <p:cNvSpPr/>
          <p:nvPr/>
        </p:nvSpPr>
        <p:spPr>
          <a:xfrm>
            <a:off x="4047012" y="2223796"/>
            <a:ext cx="3241963" cy="189527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National workshops</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9" name="Arrow: Chevron 5">
            <a:extLst>
              <a:ext uri="{FF2B5EF4-FFF2-40B4-BE49-F238E27FC236}">
                <a16:creationId xmlns:a16="http://schemas.microsoft.com/office/drawing/2014/main" id="{ACC42D61-7104-F408-43E6-F02D45F3ED73}"/>
              </a:ext>
            </a:extLst>
          </p:cNvPr>
          <p:cNvSpPr/>
          <p:nvPr/>
        </p:nvSpPr>
        <p:spPr>
          <a:xfrm>
            <a:off x="6481453" y="2219120"/>
            <a:ext cx="3241963" cy="190462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Gender and biodiversity</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roadmap</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lang="en-GB" sz="1800">
                <a:solidFill>
                  <a:prstClr val="black"/>
                </a:solidFill>
                <a:latin typeface="Calibri Light" panose="020F0302020204030204"/>
              </a:rPr>
              <a:t>(Clinic 4)</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12" name="Textfeld 11">
            <a:extLst>
              <a:ext uri="{FF2B5EF4-FFF2-40B4-BE49-F238E27FC236}">
                <a16:creationId xmlns:a16="http://schemas.microsoft.com/office/drawing/2014/main" id="{63229EFB-6B42-3B1F-5537-D21B465BECDB}"/>
              </a:ext>
            </a:extLst>
          </p:cNvPr>
          <p:cNvSpPr txBox="1"/>
          <p:nvPr/>
        </p:nvSpPr>
        <p:spPr>
          <a:xfrm>
            <a:off x="2778826" y="2612454"/>
            <a:ext cx="1494312" cy="1169551"/>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ea typeface="Times New Roman" panose="02020603050405020304" pitchFamily="18" charset="0"/>
                <a:cs typeface="Calibri" panose="020F0502020204030204" pitchFamily="34" charset="0"/>
              </a:rPr>
              <a:t>National and local data and information on gender and biodiversity</a:t>
            </a:r>
            <a:endParaRPr lang="de-DE"/>
          </a:p>
        </p:txBody>
      </p:sp>
      <p:sp>
        <p:nvSpPr>
          <p:cNvPr id="13" name="Textfeld 12">
            <a:extLst>
              <a:ext uri="{FF2B5EF4-FFF2-40B4-BE49-F238E27FC236}">
                <a16:creationId xmlns:a16="http://schemas.microsoft.com/office/drawing/2014/main" id="{70F06859-DE77-81C7-EEFC-8C6D30FF9A12}"/>
              </a:ext>
            </a:extLst>
          </p:cNvPr>
          <p:cNvSpPr txBox="1"/>
          <p:nvPr/>
        </p:nvSpPr>
        <p:spPr>
          <a:xfrm>
            <a:off x="9818911" y="2414769"/>
            <a:ext cx="1937657" cy="738664"/>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ea typeface="Times New Roman" panose="02020603050405020304" pitchFamily="18" charset="0"/>
                <a:cs typeface="Calibri" panose="020F0502020204030204" pitchFamily="34" charset="0"/>
              </a:rPr>
              <a:t>National gender and biodiversity goals and expected outcomes</a:t>
            </a:r>
            <a:endParaRPr lang="de-DE"/>
          </a:p>
        </p:txBody>
      </p:sp>
      <p:sp>
        <p:nvSpPr>
          <p:cNvPr id="14" name="Textfeld 13">
            <a:extLst>
              <a:ext uri="{FF2B5EF4-FFF2-40B4-BE49-F238E27FC236}">
                <a16:creationId xmlns:a16="http://schemas.microsoft.com/office/drawing/2014/main" id="{0640EFE2-4682-42DA-FD75-692671A07C1D}"/>
              </a:ext>
            </a:extLst>
          </p:cNvPr>
          <p:cNvSpPr txBox="1"/>
          <p:nvPr/>
        </p:nvSpPr>
        <p:spPr>
          <a:xfrm>
            <a:off x="9818911" y="3251966"/>
            <a:ext cx="1937657" cy="307777"/>
          </a:xfrm>
          <a:prstGeom prst="rect">
            <a:avLst/>
          </a:prstGeom>
          <a:solidFill>
            <a:schemeClr val="bg1"/>
          </a:solidFill>
          <a:ln>
            <a:solidFill>
              <a:schemeClr val="accent3"/>
            </a:solidFill>
          </a:ln>
        </p:spPr>
        <p:txBody>
          <a:bodyPr wrap="square" rtlCol="0">
            <a:spAutoFit/>
          </a:bodyPr>
          <a:lstStyle/>
          <a:p>
            <a:r>
              <a:rPr lang="en-US">
                <a:latin typeface="Calibri" panose="020F0502020204030204" pitchFamily="34" charset="0"/>
                <a:cs typeface="Calibri" panose="020F0502020204030204" pitchFamily="34" charset="0"/>
              </a:rPr>
              <a:t>Validated roadmaps</a:t>
            </a:r>
            <a:endParaRPr lang="de-DE"/>
          </a:p>
        </p:txBody>
      </p:sp>
      <p:sp>
        <p:nvSpPr>
          <p:cNvPr id="15" name="Textfeld 14">
            <a:extLst>
              <a:ext uri="{FF2B5EF4-FFF2-40B4-BE49-F238E27FC236}">
                <a16:creationId xmlns:a16="http://schemas.microsoft.com/office/drawing/2014/main" id="{66039537-5D93-BEFC-B3D9-8B8922CFDC2F}"/>
              </a:ext>
            </a:extLst>
          </p:cNvPr>
          <p:cNvSpPr txBox="1"/>
          <p:nvPr/>
        </p:nvSpPr>
        <p:spPr>
          <a:xfrm>
            <a:off x="159129" y="1438630"/>
            <a:ext cx="11649693" cy="707886"/>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Previous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clinics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and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your</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in</a:t>
            </a:r>
            <a:r>
              <a:rPr lang="de-DE" sz="2000" kern="1200">
                <a:solidFill>
                  <a:schemeClr val="tx1"/>
                </a:solidFill>
                <a:latin typeface="Calibri" panose="020F0502020204030204"/>
                <a:ea typeface="+mn-ea"/>
                <a:cs typeface="+mn-cs"/>
              </a:rPr>
              <a:t>-</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country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work</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under</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the</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gender</a:t>
            </a:r>
            <a:r>
              <a:rPr lang="de-DE" sz="2000" kern="1200">
                <a:solidFill>
                  <a:schemeClr val="tx1"/>
                </a:solidFill>
                <a:latin typeface="Calibri" panose="020F0502020204030204"/>
                <a:ea typeface="+mn-ea"/>
                <a:cs typeface="+mn-cs"/>
              </a:rPr>
              <a:t>-</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biodiversity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project</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lang="de-DE" sz="2000" kern="1200" err="1">
                <a:solidFill>
                  <a:schemeClr val="tx1"/>
                </a:solidFill>
                <a:latin typeface="Calibri" panose="020F0502020204030204"/>
                <a:ea typeface="+mn-ea"/>
                <a:cs typeface="+mn-cs"/>
              </a:rPr>
              <a:t>builds</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the</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foundation</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for</a:t>
            </a:r>
            <a:r>
              <a:rPr lang="de-DE" sz="2000" kern="1200">
                <a:solidFill>
                  <a:schemeClr val="tx1"/>
                </a:solidFill>
                <a:latin typeface="Calibri" panose="020F0502020204030204"/>
                <a:ea typeface="+mn-ea"/>
                <a:cs typeface="+mn-cs"/>
              </a:rPr>
              <a:t> </a:t>
            </a:r>
            <a:r>
              <a:rPr lang="de-DE" sz="2000" kern="1200" err="1">
                <a:solidFill>
                  <a:schemeClr val="tx1"/>
                </a:solidFill>
                <a:latin typeface="Calibri" panose="020F0502020204030204"/>
                <a:ea typeface="+mn-ea"/>
                <a:cs typeface="+mn-cs"/>
              </a:rPr>
              <a:t>develo</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ping gender-</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biodiversity</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de-DE" sz="2000" i="0" u="none" strike="noStrike" kern="1200" cap="none" spc="0" normalizeH="0" baseline="0" noProof="0" err="1">
                <a:ln>
                  <a:noFill/>
                </a:ln>
                <a:solidFill>
                  <a:schemeClr val="tx1"/>
                </a:solidFill>
                <a:effectLst/>
                <a:uLnTx/>
                <a:uFillTx/>
                <a:latin typeface="Calibri" panose="020F0502020204030204"/>
                <a:ea typeface="+mn-ea"/>
                <a:cs typeface="+mn-cs"/>
              </a:rPr>
              <a:t>projects</a:t>
            </a:r>
            <a:r>
              <a:rPr kumimoji="0" lang="de-DE" sz="2000" i="0" u="none" strike="noStrike" kern="1200" cap="none" spc="0" normalizeH="0" baseline="0" noProof="0">
                <a:ln>
                  <a:noFill/>
                </a:ln>
                <a:solidFill>
                  <a:schemeClr val="tx1"/>
                </a:solidFill>
                <a:effectLst/>
                <a:uLnTx/>
                <a:uFillTx/>
                <a:latin typeface="Calibri" panose="020F0502020204030204"/>
                <a:ea typeface="+mn-ea"/>
                <a:cs typeface="+mn-cs"/>
              </a:rPr>
              <a:t>:</a:t>
            </a:r>
          </a:p>
        </p:txBody>
      </p:sp>
      <p:sp>
        <p:nvSpPr>
          <p:cNvPr id="18" name="Pfeil: nach unten 17">
            <a:extLst>
              <a:ext uri="{FF2B5EF4-FFF2-40B4-BE49-F238E27FC236}">
                <a16:creationId xmlns:a16="http://schemas.microsoft.com/office/drawing/2014/main" id="{116DA8E1-6B67-76E3-374A-6F7D9475E694}"/>
              </a:ext>
            </a:extLst>
          </p:cNvPr>
          <p:cNvSpPr/>
          <p:nvPr/>
        </p:nvSpPr>
        <p:spPr>
          <a:xfrm>
            <a:off x="3875573" y="4507729"/>
            <a:ext cx="3906982" cy="65996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B4C40BD2-EFBA-2DE6-F628-F4901B617AC4}"/>
              </a:ext>
            </a:extLst>
          </p:cNvPr>
          <p:cNvSpPr txBox="1"/>
          <p:nvPr/>
        </p:nvSpPr>
        <p:spPr>
          <a:xfrm>
            <a:off x="1431235" y="5270769"/>
            <a:ext cx="4262983" cy="1200329"/>
          </a:xfrm>
          <a:prstGeom prst="rect">
            <a:avLst/>
          </a:prstGeom>
          <a:solidFill>
            <a:schemeClr val="tx2"/>
          </a:solidFill>
        </p:spPr>
        <p:txBody>
          <a:bodyPr wrap="square" rtlCol="0">
            <a:spAutoFit/>
          </a:bodyPr>
          <a:lstStyle/>
          <a:p>
            <a:r>
              <a:rPr lang="en-US" sz="1800" b="1">
                <a:latin typeface="Calibri Light"/>
                <a:ea typeface="Aptos" panose="020B0004020202020204" pitchFamily="34" charset="0"/>
                <a:cs typeface="Times New Roman"/>
              </a:rPr>
              <a:t>Part I:</a:t>
            </a:r>
            <a:br>
              <a:rPr lang="en-US" sz="1800" b="1">
                <a:latin typeface="Calibri Light"/>
                <a:ea typeface="Aptos" panose="020B0004020202020204" pitchFamily="34" charset="0"/>
                <a:cs typeface="Times New Roman"/>
              </a:rPr>
            </a:br>
            <a:r>
              <a:rPr lang="en-US" sz="1800" b="1">
                <a:latin typeface="Calibri Light"/>
                <a:ea typeface="Aptos" panose="020B0004020202020204" pitchFamily="34" charset="0"/>
                <a:cs typeface="Times New Roman"/>
              </a:rPr>
              <a:t>Overview on mobilization support for gender-biodiversity projects</a:t>
            </a:r>
          </a:p>
          <a:p>
            <a:r>
              <a:rPr lang="en-US" sz="1800" b="1">
                <a:latin typeface="Calibri Light"/>
                <a:cs typeface="Times New Roman"/>
              </a:rPr>
              <a:t>Landscape of financing opportunities </a:t>
            </a:r>
            <a:endParaRPr lang="de-DE" b="1"/>
          </a:p>
        </p:txBody>
      </p:sp>
      <p:sp>
        <p:nvSpPr>
          <p:cNvPr id="21" name="Textfeld 20">
            <a:extLst>
              <a:ext uri="{FF2B5EF4-FFF2-40B4-BE49-F238E27FC236}">
                <a16:creationId xmlns:a16="http://schemas.microsoft.com/office/drawing/2014/main" id="{8D712095-2022-7F75-9BD2-43204DF9B432}"/>
              </a:ext>
            </a:extLst>
          </p:cNvPr>
          <p:cNvSpPr txBox="1"/>
          <p:nvPr/>
        </p:nvSpPr>
        <p:spPr>
          <a:xfrm>
            <a:off x="5983973" y="5268896"/>
            <a:ext cx="6116489" cy="1200329"/>
          </a:xfrm>
          <a:prstGeom prst="rect">
            <a:avLst/>
          </a:prstGeom>
          <a:solidFill>
            <a:schemeClr val="tx2"/>
          </a:solidFill>
        </p:spPr>
        <p:txBody>
          <a:bodyPr wrap="square">
            <a:spAutoFit/>
          </a:bodyPr>
          <a:lstStyle/>
          <a:p>
            <a:r>
              <a:rPr lang="en-US" sz="1800" b="1">
                <a:latin typeface="Calibri Light"/>
                <a:cs typeface="Times New Roman"/>
              </a:rPr>
              <a:t>Part II:</a:t>
            </a:r>
            <a:br>
              <a:rPr lang="en-US" sz="1800" b="1">
                <a:latin typeface="Calibri Light"/>
                <a:cs typeface="Times New Roman"/>
              </a:rPr>
            </a:br>
            <a:r>
              <a:rPr lang="en-US" sz="1800" b="1">
                <a:latin typeface="Calibri Light"/>
                <a:cs typeface="Times New Roman"/>
              </a:rPr>
              <a:t>Develop gender-biodiversity requests for the </a:t>
            </a:r>
            <a:br>
              <a:rPr lang="en-US" sz="1800" b="1">
                <a:latin typeface="Calibri Light"/>
                <a:cs typeface="Times New Roman"/>
              </a:rPr>
            </a:br>
            <a:r>
              <a:rPr lang="en-US" sz="1800" b="1">
                <a:latin typeface="Calibri Light"/>
                <a:cs typeface="Times New Roman"/>
              </a:rPr>
              <a:t>NBSAP Accelerator Partnership </a:t>
            </a:r>
            <a:r>
              <a:rPr lang="en-US" sz="1800" b="1" err="1">
                <a:latin typeface="Calibri Light"/>
                <a:cs typeface="Times New Roman"/>
              </a:rPr>
              <a:t>MatchMaking</a:t>
            </a:r>
            <a:r>
              <a:rPr lang="en-US" sz="1800" b="1">
                <a:latin typeface="Calibri Light"/>
                <a:cs typeface="Times New Roman"/>
              </a:rPr>
              <a:t> Mechanism </a:t>
            </a:r>
            <a:br>
              <a:rPr lang="en-US" sz="1800" b="1">
                <a:latin typeface="Calibri Light"/>
                <a:cs typeface="Times New Roman"/>
              </a:rPr>
            </a:br>
            <a:r>
              <a:rPr lang="en-US" sz="1800" b="1">
                <a:latin typeface="Calibri Light"/>
                <a:cs typeface="Times New Roman"/>
              </a:rPr>
              <a:t>(</a:t>
            </a:r>
            <a:r>
              <a:rPr lang="en-US" sz="1800" b="1" i="1">
                <a:latin typeface="Calibri Light"/>
                <a:cs typeface="Times New Roman"/>
              </a:rPr>
              <a:t>1 request package developed and submitted to NBSAP AP MMM</a:t>
            </a:r>
            <a:r>
              <a:rPr lang="en-US" sz="1800" b="1">
                <a:latin typeface="Calibri Light"/>
                <a:cs typeface="Times New Roman"/>
              </a:rPr>
              <a:t>)</a:t>
            </a:r>
            <a:endParaRPr lang="de-DE" sz="1800" b="1">
              <a:latin typeface="Calibri Light"/>
              <a:cs typeface="Times New Roman"/>
            </a:endParaRPr>
          </a:p>
        </p:txBody>
      </p:sp>
      <p:sp>
        <p:nvSpPr>
          <p:cNvPr id="24" name="Textfeld 23">
            <a:extLst>
              <a:ext uri="{FF2B5EF4-FFF2-40B4-BE49-F238E27FC236}">
                <a16:creationId xmlns:a16="http://schemas.microsoft.com/office/drawing/2014/main" id="{485CCA29-6C33-86E0-4FA6-209215EE9CAC}"/>
              </a:ext>
            </a:extLst>
          </p:cNvPr>
          <p:cNvSpPr txBox="1"/>
          <p:nvPr/>
        </p:nvSpPr>
        <p:spPr>
          <a:xfrm>
            <a:off x="218011" y="4353545"/>
            <a:ext cx="2596589" cy="769441"/>
          </a:xfrm>
          <a:prstGeom prst="rect">
            <a:avLst/>
          </a:prstGeom>
          <a:noFill/>
        </p:spPr>
        <p:txBody>
          <a:bodyPr wrap="square" rtlCol="0">
            <a:spAutoFit/>
          </a:bodyPr>
          <a:lstStyle/>
          <a:p>
            <a:r>
              <a:rPr lang="de-DE" sz="2200">
                <a:solidFill>
                  <a:schemeClr val="tx1"/>
                </a:solidFill>
              </a:rPr>
              <a:t>Focus </a:t>
            </a:r>
            <a:r>
              <a:rPr lang="de-DE" sz="2200" err="1">
                <a:solidFill>
                  <a:schemeClr val="tx1"/>
                </a:solidFill>
              </a:rPr>
              <a:t>of</a:t>
            </a:r>
            <a:r>
              <a:rPr lang="de-DE" sz="2200">
                <a:solidFill>
                  <a:schemeClr val="tx1"/>
                </a:solidFill>
              </a:rPr>
              <a:t> </a:t>
            </a:r>
            <a:r>
              <a:rPr lang="de-DE" sz="2200" err="1">
                <a:solidFill>
                  <a:schemeClr val="tx1"/>
                </a:solidFill>
              </a:rPr>
              <a:t>today‘s</a:t>
            </a:r>
            <a:r>
              <a:rPr lang="de-DE" sz="2200">
                <a:solidFill>
                  <a:schemeClr val="tx1"/>
                </a:solidFill>
              </a:rPr>
              <a:t> </a:t>
            </a:r>
            <a:r>
              <a:rPr lang="de-DE" sz="2200" err="1">
                <a:solidFill>
                  <a:schemeClr val="tx1"/>
                </a:solidFill>
              </a:rPr>
              <a:t>clinic</a:t>
            </a:r>
            <a:r>
              <a:rPr lang="de-DE" sz="2200">
                <a:solidFill>
                  <a:schemeClr val="tx1"/>
                </a:solidFill>
              </a:rPr>
              <a:t> </a:t>
            </a:r>
            <a:r>
              <a:rPr lang="de-DE" sz="2200" err="1">
                <a:solidFill>
                  <a:schemeClr val="tx1"/>
                </a:solidFill>
              </a:rPr>
              <a:t>event</a:t>
            </a:r>
            <a:endParaRPr lang="de-DE" sz="2200">
              <a:solidFill>
                <a:schemeClr val="tx1"/>
              </a:solidFill>
            </a:endParaRPr>
          </a:p>
        </p:txBody>
      </p:sp>
    </p:spTree>
    <p:extLst>
      <p:ext uri="{BB962C8B-B14F-4D97-AF65-F5344CB8AC3E}">
        <p14:creationId xmlns:p14="http://schemas.microsoft.com/office/powerpoint/2010/main" val="162342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9" grpId="0" animBg="1"/>
      <p:bldP spid="21" grpId="0" animBg="1"/>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BB8D3-BACE-99D7-4D82-37D8A46979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DB2BF6-A3F5-DAD5-C1A0-3EF2658B4801}"/>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C4E435D6-D6B8-D8F2-78FF-D533557CD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797D005D-C60A-5BD4-47E3-80CDFF051A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2A7B465C-8B20-AC83-87A8-1257DB2C05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171CAE16-26DA-71A7-B9FA-A6D6FCCF05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92F4ACA6-EC4B-6A40-F220-6BA38EEEC060}"/>
              </a:ext>
            </a:extLst>
          </p:cNvPr>
          <p:cNvSpPr txBox="1"/>
          <p:nvPr/>
        </p:nvSpPr>
        <p:spPr>
          <a:xfrm>
            <a:off x="4100052" y="2339256"/>
            <a:ext cx="809194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kern="100" dirty="0">
                <a:solidFill>
                  <a:prstClr val="black"/>
                </a:solidFill>
                <a:latin typeface="Calibri" panose="020F0502020204030204"/>
                <a:ea typeface="+mn-ea"/>
                <a:cs typeface="+mn-cs"/>
              </a:rPr>
              <a:t>Part I:</a:t>
            </a:r>
            <a:br>
              <a:rPr lang="en-US" sz="4000" kern="100" dirty="0">
                <a:solidFill>
                  <a:prstClr val="black"/>
                </a:solidFill>
                <a:latin typeface="Calibri" panose="020F0502020204030204"/>
                <a:ea typeface="+mn-ea"/>
                <a:cs typeface="+mn-cs"/>
              </a:rPr>
            </a:br>
            <a:r>
              <a:rPr kumimoji="0" lang="en-US" sz="4000" b="0" i="0" u="none" strike="noStrike" kern="100" cap="none" spc="0" normalizeH="0" baseline="0" noProof="0" dirty="0">
                <a:ln>
                  <a:noFill/>
                </a:ln>
                <a:solidFill>
                  <a:prstClr val="black"/>
                </a:solidFill>
                <a:effectLst/>
                <a:uLnTx/>
                <a:uFillTx/>
                <a:latin typeface="Calibri" panose="020F0502020204030204"/>
                <a:ea typeface="+mn-ea"/>
                <a:cs typeface="+mn-cs"/>
              </a:rPr>
              <a:t>Mobilizing support for gender-biodiversity projects </a:t>
            </a:r>
          </a:p>
        </p:txBody>
      </p:sp>
    </p:spTree>
    <p:extLst>
      <p:ext uri="{BB962C8B-B14F-4D97-AF65-F5344CB8AC3E}">
        <p14:creationId xmlns:p14="http://schemas.microsoft.com/office/powerpoint/2010/main" val="255893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315B159-B40C-75F3-7B3B-66E6B482F34A}"/>
              </a:ext>
            </a:extLst>
          </p:cNvPr>
          <p:cNvSpPr>
            <a:spLocks noGrp="1"/>
          </p:cNvSpPr>
          <p:nvPr>
            <p:ph type="title"/>
          </p:nvPr>
        </p:nvSpPr>
        <p:spPr>
          <a:xfrm>
            <a:off x="1066800" y="193838"/>
            <a:ext cx="10058400" cy="903841"/>
          </a:xfrm>
        </p:spPr>
        <p:txBody>
          <a:bodyPr>
            <a:normAutofit/>
          </a:bodyPr>
          <a:lstStyle/>
          <a:p>
            <a:r>
              <a:rPr lang="de-DE" sz="4000" err="1"/>
              <a:t>Mobilizing</a:t>
            </a:r>
            <a:r>
              <a:rPr lang="de-DE" sz="4000"/>
              <a:t> support </a:t>
            </a:r>
            <a:r>
              <a:rPr lang="de-DE" sz="4000" err="1"/>
              <a:t>means</a:t>
            </a:r>
            <a:endParaRPr lang="de-DE" sz="4000"/>
          </a:p>
        </p:txBody>
      </p:sp>
      <p:sp>
        <p:nvSpPr>
          <p:cNvPr id="3" name="Textplatzhalter 2">
            <a:extLst>
              <a:ext uri="{FF2B5EF4-FFF2-40B4-BE49-F238E27FC236}">
                <a16:creationId xmlns:a16="http://schemas.microsoft.com/office/drawing/2014/main" id="{11B77351-F07C-B6CD-24A3-8B0E4470A9D1}"/>
              </a:ext>
            </a:extLst>
          </p:cNvPr>
          <p:cNvSpPr>
            <a:spLocks noGrp="1"/>
          </p:cNvSpPr>
          <p:nvPr>
            <p:ph type="body" idx="1"/>
          </p:nvPr>
        </p:nvSpPr>
        <p:spPr>
          <a:xfrm>
            <a:off x="620202" y="1370107"/>
            <a:ext cx="4760181" cy="4488868"/>
          </a:xfrm>
        </p:spPr>
        <p:txBody>
          <a:bodyPr>
            <a:normAutofit/>
          </a:bodyPr>
          <a:lstStyle/>
          <a:p>
            <a:pPr>
              <a:buFont typeface="Arial" panose="020B0604020202020204" pitchFamily="34" charset="0"/>
              <a:buChar char="•"/>
            </a:pPr>
            <a:r>
              <a:rPr lang="de-DE" err="1"/>
              <a:t>Securing</a:t>
            </a:r>
            <a:r>
              <a:rPr lang="de-DE"/>
              <a:t> </a:t>
            </a:r>
            <a:r>
              <a:rPr lang="de-DE" err="1"/>
              <a:t>political</a:t>
            </a:r>
            <a:r>
              <a:rPr lang="de-DE"/>
              <a:t> and </a:t>
            </a:r>
            <a:r>
              <a:rPr lang="de-DE" err="1"/>
              <a:t>community</a:t>
            </a:r>
            <a:r>
              <a:rPr lang="de-DE"/>
              <a:t> </a:t>
            </a:r>
            <a:r>
              <a:rPr lang="de-DE" err="1"/>
              <a:t>backing</a:t>
            </a:r>
            <a:endParaRPr lang="de-DE"/>
          </a:p>
          <a:p>
            <a:pPr>
              <a:buFont typeface="Arial" panose="020B0604020202020204" pitchFamily="34" charset="0"/>
              <a:buChar char="•"/>
            </a:pPr>
            <a:r>
              <a:rPr lang="de-DE"/>
              <a:t>Building </a:t>
            </a:r>
            <a:r>
              <a:rPr lang="de-DE" err="1"/>
              <a:t>partnership</a:t>
            </a:r>
            <a:r>
              <a:rPr lang="de-DE"/>
              <a:t> </a:t>
            </a:r>
            <a:r>
              <a:rPr lang="de-DE" err="1"/>
              <a:t>across</a:t>
            </a:r>
            <a:r>
              <a:rPr lang="de-DE"/>
              <a:t> </a:t>
            </a:r>
            <a:r>
              <a:rPr lang="de-DE" err="1"/>
              <a:t>sectors</a:t>
            </a:r>
            <a:endParaRPr lang="de-DE"/>
          </a:p>
          <a:p>
            <a:pPr>
              <a:buFont typeface="Arial" panose="020B0604020202020204" pitchFamily="34" charset="0"/>
              <a:buChar char="•"/>
            </a:pPr>
            <a:r>
              <a:rPr lang="de-DE"/>
              <a:t>Raising </a:t>
            </a:r>
            <a:r>
              <a:rPr lang="de-DE" err="1"/>
              <a:t>awareness</a:t>
            </a:r>
            <a:r>
              <a:rPr lang="de-DE"/>
              <a:t> and </a:t>
            </a:r>
            <a:r>
              <a:rPr lang="de-DE" err="1"/>
              <a:t>demonstrating</a:t>
            </a:r>
            <a:r>
              <a:rPr lang="de-DE"/>
              <a:t> </a:t>
            </a:r>
            <a:r>
              <a:rPr lang="de-DE" err="1"/>
              <a:t>value</a:t>
            </a:r>
            <a:endParaRPr lang="de-DE"/>
          </a:p>
          <a:p>
            <a:pPr>
              <a:buFont typeface="Arial" panose="020B0604020202020204" pitchFamily="34" charset="0"/>
              <a:buChar char="•"/>
            </a:pPr>
            <a:r>
              <a:rPr lang="de-DE"/>
              <a:t>And of course securing technical and financial resources</a:t>
            </a:r>
          </a:p>
        </p:txBody>
      </p:sp>
      <p:pic>
        <p:nvPicPr>
          <p:cNvPr id="4" name="Grafik 3">
            <a:extLst>
              <a:ext uri="{FF2B5EF4-FFF2-40B4-BE49-F238E27FC236}">
                <a16:creationId xmlns:a16="http://schemas.microsoft.com/office/drawing/2014/main" id="{5FD5BE98-CBD3-1998-BF70-617FFC03E63E}"/>
              </a:ext>
            </a:extLst>
          </p:cNvPr>
          <p:cNvPicPr>
            <a:picLocks noChangeAspect="1"/>
          </p:cNvPicPr>
          <p:nvPr/>
        </p:nvPicPr>
        <p:blipFill>
          <a:blip r:embed="rId2"/>
          <a:stretch>
            <a:fillRect/>
          </a:stretch>
        </p:blipFill>
        <p:spPr>
          <a:xfrm>
            <a:off x="5717463" y="1347662"/>
            <a:ext cx="6216970" cy="4521432"/>
          </a:xfrm>
          <a:prstGeom prst="rect">
            <a:avLst/>
          </a:prstGeom>
        </p:spPr>
      </p:pic>
      <p:sp>
        <p:nvSpPr>
          <p:cNvPr id="5" name="Textfeld 4">
            <a:extLst>
              <a:ext uri="{FF2B5EF4-FFF2-40B4-BE49-F238E27FC236}">
                <a16:creationId xmlns:a16="http://schemas.microsoft.com/office/drawing/2014/main" id="{00D54546-D75F-E435-DE6B-0A704A6B5401}"/>
              </a:ext>
            </a:extLst>
          </p:cNvPr>
          <p:cNvSpPr txBox="1"/>
          <p:nvPr/>
        </p:nvSpPr>
        <p:spPr>
          <a:xfrm rot="16200000">
            <a:off x="9890813" y="3579253"/>
            <a:ext cx="4333461" cy="246221"/>
          </a:xfrm>
          <a:prstGeom prst="rect">
            <a:avLst/>
          </a:prstGeom>
          <a:noFill/>
        </p:spPr>
        <p:txBody>
          <a:bodyPr wrap="square" rtlCol="0">
            <a:spAutoFit/>
          </a:bodyPr>
          <a:lstStyle/>
          <a:p>
            <a:r>
              <a:rPr lang="de-DE" sz="1000"/>
              <a:t>Image Source: </a:t>
            </a:r>
            <a:r>
              <a:rPr lang="de-DE" sz="1000" err="1"/>
              <a:t>Unsplash</a:t>
            </a:r>
            <a:r>
              <a:rPr lang="de-DE" sz="1000"/>
              <a:t>/Neil Thomas </a:t>
            </a:r>
            <a:r>
              <a:rPr lang="de-DE" sz="1000">
                <a:hlinkClick r:id="rId3"/>
              </a:rPr>
              <a:t>Link</a:t>
            </a:r>
            <a:endParaRPr lang="de-DE" sz="1000"/>
          </a:p>
        </p:txBody>
      </p:sp>
    </p:spTree>
    <p:extLst>
      <p:ext uri="{BB962C8B-B14F-4D97-AF65-F5344CB8AC3E}">
        <p14:creationId xmlns:p14="http://schemas.microsoft.com/office/powerpoint/2010/main" val="127434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4858B-B3DC-0C79-6BF7-9BEBD84A6480}"/>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A9D8FE77-2BD4-BADD-749B-657E14A6829E}"/>
              </a:ext>
            </a:extLst>
          </p:cNvPr>
          <p:cNvSpPr>
            <a:spLocks noGrp="1"/>
          </p:cNvSpPr>
          <p:nvPr>
            <p:ph type="body" idx="4294967295"/>
          </p:nvPr>
        </p:nvSpPr>
        <p:spPr>
          <a:xfrm>
            <a:off x="261610" y="977612"/>
            <a:ext cx="4781550" cy="4489450"/>
          </a:xfrm>
        </p:spPr>
        <p:txBody>
          <a:bodyPr>
            <a:normAutofit/>
          </a:bodyPr>
          <a:lstStyle/>
          <a:p>
            <a:pPr marL="25400" indent="0">
              <a:buNone/>
            </a:pPr>
            <a:r>
              <a:rPr lang="de-DE" b="1"/>
              <a:t>An Evolving Landscape</a:t>
            </a:r>
            <a:endParaRPr lang="en-US"/>
          </a:p>
          <a:p>
            <a:pPr>
              <a:buFont typeface="Arial" panose="020B0604020202020204" pitchFamily="34" charset="0"/>
              <a:buChar char="•"/>
            </a:pPr>
            <a:r>
              <a:rPr lang="de-DE"/>
              <a:t>International </a:t>
            </a:r>
            <a:r>
              <a:rPr lang="de-DE" err="1"/>
              <a:t>climate</a:t>
            </a:r>
            <a:r>
              <a:rPr lang="de-DE"/>
              <a:t> and </a:t>
            </a:r>
            <a:r>
              <a:rPr lang="de-DE" err="1"/>
              <a:t>biodiversity</a:t>
            </a:r>
            <a:r>
              <a:rPr lang="de-DE"/>
              <a:t> </a:t>
            </a:r>
            <a:r>
              <a:rPr lang="de-DE" err="1"/>
              <a:t>funds</a:t>
            </a:r>
            <a:endParaRPr lang="de-DE"/>
          </a:p>
          <a:p>
            <a:pPr>
              <a:buFont typeface="Arial" panose="020B0604020202020204" pitchFamily="34" charset="0"/>
              <a:buChar char="•"/>
            </a:pPr>
            <a:r>
              <a:rPr lang="de-DE"/>
              <a:t>National </a:t>
            </a:r>
            <a:r>
              <a:rPr lang="de-DE" err="1"/>
              <a:t>budgets</a:t>
            </a:r>
            <a:r>
              <a:rPr lang="de-DE"/>
              <a:t> and </a:t>
            </a:r>
            <a:r>
              <a:rPr lang="de-DE" err="1"/>
              <a:t>development</a:t>
            </a:r>
            <a:r>
              <a:rPr lang="de-DE"/>
              <a:t> </a:t>
            </a:r>
            <a:r>
              <a:rPr lang="de-DE" err="1"/>
              <a:t>programmes</a:t>
            </a:r>
            <a:br>
              <a:rPr lang="de-DE"/>
            </a:br>
            <a:r>
              <a:rPr lang="de-DE"/>
              <a:t>(</a:t>
            </a:r>
            <a:r>
              <a:rPr lang="de-DE" err="1"/>
              <a:t>biodiversity</a:t>
            </a:r>
            <a:r>
              <a:rPr lang="de-DE"/>
              <a:t> </a:t>
            </a:r>
            <a:r>
              <a:rPr lang="de-DE" err="1"/>
              <a:t>finance</a:t>
            </a:r>
            <a:r>
              <a:rPr lang="de-DE"/>
              <a:t> </a:t>
            </a:r>
            <a:r>
              <a:rPr lang="de-DE" err="1"/>
              <a:t>plans</a:t>
            </a:r>
            <a:r>
              <a:rPr lang="de-DE"/>
              <a:t>)</a:t>
            </a:r>
          </a:p>
          <a:p>
            <a:pPr>
              <a:buFont typeface="Arial" panose="020B0604020202020204" pitchFamily="34" charset="0"/>
              <a:buChar char="•"/>
            </a:pPr>
            <a:r>
              <a:rPr lang="de-DE" err="1"/>
              <a:t>Blended</a:t>
            </a:r>
            <a:r>
              <a:rPr lang="de-DE"/>
              <a:t> </a:t>
            </a:r>
            <a:r>
              <a:rPr lang="de-DE" err="1"/>
              <a:t>finance</a:t>
            </a:r>
            <a:r>
              <a:rPr lang="de-DE"/>
              <a:t> and private </a:t>
            </a:r>
            <a:r>
              <a:rPr lang="de-DE" err="1"/>
              <a:t>sector</a:t>
            </a:r>
            <a:r>
              <a:rPr lang="de-DE"/>
              <a:t> </a:t>
            </a:r>
            <a:r>
              <a:rPr lang="de-DE" err="1"/>
              <a:t>investment</a:t>
            </a:r>
            <a:endParaRPr lang="de-DE"/>
          </a:p>
        </p:txBody>
      </p:sp>
      <p:sp>
        <p:nvSpPr>
          <p:cNvPr id="5" name="Rectangle 3">
            <a:extLst>
              <a:ext uri="{FF2B5EF4-FFF2-40B4-BE49-F238E27FC236}">
                <a16:creationId xmlns:a16="http://schemas.microsoft.com/office/drawing/2014/main" id="{32375A31-20A6-BE44-8526-0AF3B3F843AC}"/>
              </a:ext>
            </a:extLst>
          </p:cNvPr>
          <p:cNvSpPr>
            <a:spLocks noChangeArrowheads="1"/>
          </p:cNvSpPr>
          <p:nvPr/>
        </p:nvSpPr>
        <p:spPr bwMode="auto">
          <a:xfrm rot="16200000">
            <a:off x="9230761" y="3305888"/>
            <a:ext cx="564548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Image source: </a:t>
            </a:r>
            <a:r>
              <a:rPr kumimoji="0" lang="en-US" altLang="de-DE" sz="1000" b="0" i="0" u="none" strike="noStrike" cap="none" normalizeH="0" baseline="0" err="1">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UNCCD_Financial</a:t>
            </a:r>
            <a:r>
              <a:rPr kumimoji="0" lang="en-US"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needs assesments-WEB2.pdf</a:t>
            </a:r>
            <a:r>
              <a:rPr kumimoji="0" lang="en-US"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rPr>
              <a:t>, p 34</a:t>
            </a:r>
            <a:endParaRPr kumimoji="0" lang="en-US" altLang="de-DE" sz="1000" b="0" i="0" u="none" strike="noStrike" cap="none" normalizeH="0" baseline="0">
              <a:ln>
                <a:noFill/>
              </a:ln>
              <a:solidFill>
                <a:schemeClr val="tx1"/>
              </a:solidFill>
              <a:effectLst/>
              <a:latin typeface="Arial" panose="020B0604020202020204" pitchFamily="34" charset="0"/>
            </a:endParaRPr>
          </a:p>
        </p:txBody>
      </p:sp>
      <p:cxnSp>
        <p:nvCxnSpPr>
          <p:cNvPr id="7" name="Gerader Verbinder 6">
            <a:extLst>
              <a:ext uri="{FF2B5EF4-FFF2-40B4-BE49-F238E27FC236}">
                <a16:creationId xmlns:a16="http://schemas.microsoft.com/office/drawing/2014/main" id="{607D4FFC-64EC-36D2-B0D8-8C1521BC39E3}"/>
              </a:ext>
            </a:extLst>
          </p:cNvPr>
          <p:cNvCxnSpPr>
            <a:cxnSpLocks/>
          </p:cNvCxnSpPr>
          <p:nvPr/>
        </p:nvCxnSpPr>
        <p:spPr>
          <a:xfrm>
            <a:off x="4916357" y="855024"/>
            <a:ext cx="0" cy="495201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 name="Grafik 1" descr="Ein Bild, das Text, Screenshot, Website, Webseite enthält.&#10;&#10;KI-generierte Inhalte können fehlerhaft sein.">
            <a:extLst>
              <a:ext uri="{FF2B5EF4-FFF2-40B4-BE49-F238E27FC236}">
                <a16:creationId xmlns:a16="http://schemas.microsoft.com/office/drawing/2014/main" id="{09695E59-F830-B8DC-29A2-75EA582154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71" r="3393" b="8173"/>
          <a:stretch>
            <a:fillRect/>
          </a:stretch>
        </p:blipFill>
        <p:spPr bwMode="auto">
          <a:xfrm>
            <a:off x="5094518" y="0"/>
            <a:ext cx="6776496" cy="677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60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5.xml><?xml version="1.0" encoding="utf-8"?>
<a:theme xmlns:a="http://schemas.openxmlformats.org/drawingml/2006/main" name="4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7.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8.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D5EC3A-68B2-4A63-91FC-8F7B323CAE47}">
  <ds:schemaRefs>
    <ds:schemaRef ds:uri="http://purl.org/dc/elements/1.1/"/>
    <ds:schemaRef ds:uri="http://schemas.openxmlformats.org/package/2006/metadata/core-properties"/>
    <ds:schemaRef ds:uri="http://schemas.microsoft.com/office/2006/metadata/properties"/>
    <ds:schemaRef ds:uri="bccaa7d2-b5c2-455f-8377-eecac74d0a7a"/>
    <ds:schemaRef ds:uri="http://www.w3.org/XML/1998/namespace"/>
    <ds:schemaRef ds:uri="http://purl.org/dc/terms/"/>
    <ds:schemaRef ds:uri="http://schemas.microsoft.com/office/2006/documentManagement/types"/>
    <ds:schemaRef ds:uri="http://schemas.microsoft.com/office/infopath/2007/PartnerControls"/>
    <ds:schemaRef ds:uri="f232f10d-0edc-4b5f-b66e-f46ceb4f7549"/>
    <ds:schemaRef ds:uri="http://purl.org/dc/dcmitype/"/>
  </ds:schemaRefs>
</ds:datastoreItem>
</file>

<file path=customXml/itemProps2.xml><?xml version="1.0" encoding="utf-8"?>
<ds:datastoreItem xmlns:ds="http://schemas.openxmlformats.org/officeDocument/2006/customXml" ds:itemID="{65086475-842A-4488-9422-9F0D43A00B2C}">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E5C890-F73F-41A7-BB87-7241FFC693F5}">
  <ds:schemaRefs>
    <ds:schemaRef ds:uri="http://schemas.microsoft.com/sharepoint/v3/contenttype/forms"/>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0</TotalTime>
  <Words>2647</Words>
  <Application>Microsoft Macintosh PowerPoint</Application>
  <PresentationFormat>Widescreen</PresentationFormat>
  <Paragraphs>365</Paragraphs>
  <Slides>39</Slides>
  <Notes>26</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39</vt:i4>
      </vt:variant>
    </vt:vector>
  </HeadingPairs>
  <TitlesOfParts>
    <vt:vector size="57" baseType="lpstr">
      <vt:lpstr>Wingdings</vt:lpstr>
      <vt:lpstr>Nunito Sans</vt:lpstr>
      <vt:lpstr>Aptos</vt:lpstr>
      <vt:lpstr>Arial</vt:lpstr>
      <vt:lpstr>Calibri Light</vt:lpstr>
      <vt:lpstr>WordVisiPilcrow_MSFontService</vt:lpstr>
      <vt:lpstr>Segoe UI</vt:lpstr>
      <vt:lpstr>Aptos Display</vt:lpstr>
      <vt:lpstr>Calibri</vt:lpstr>
      <vt:lpstr>WordVisi_MSFontService</vt:lpstr>
      <vt:lpstr>proxima-nova</vt:lpstr>
      <vt:lpstr>Retrospect</vt:lpstr>
      <vt:lpstr>1_Retrospect</vt:lpstr>
      <vt:lpstr>2_Retrospect</vt:lpstr>
      <vt:lpstr>3_Retrospect</vt:lpstr>
      <vt:lpstr>4_Retrospect</vt:lpstr>
      <vt:lpstr>5_Retrospect</vt:lpstr>
      <vt:lpstr>Retrospect</vt:lpstr>
      <vt:lpstr>PowerPoint Presentation</vt:lpstr>
      <vt:lpstr>PowerPoint Presentation</vt:lpstr>
      <vt:lpstr>PowerPoint Presentation</vt:lpstr>
      <vt:lpstr>PowerPoint Presentation</vt:lpstr>
      <vt:lpstr>Objectives</vt:lpstr>
      <vt:lpstr>Building on our previous clinics and components of the gender-biodiversity project </vt:lpstr>
      <vt:lpstr>PowerPoint Presentation</vt:lpstr>
      <vt:lpstr>Mobilizing support means</vt:lpstr>
      <vt:lpstr>PowerPoint Presentation</vt:lpstr>
      <vt:lpstr>No ‘One Size Fits All‘ Solutions</vt:lpstr>
      <vt:lpstr>PowerPoint Presentation</vt:lpstr>
      <vt:lpstr>PowerPoint Presentation</vt:lpstr>
      <vt:lpstr>NBSAP Accelerator Partnership</vt:lpstr>
      <vt:lpstr>MatchMaking Mechanism</vt:lpstr>
      <vt:lpstr>MatchMaking Mechanism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Building on our previous clinics and components of the gender-biodiversity project </vt:lpstr>
      <vt:lpstr>Developing and validating MMM requests</vt:lpstr>
      <vt:lpstr>PowerPoint Presentation</vt:lpstr>
      <vt:lpstr>PowerPoint Presentation</vt:lpstr>
      <vt:lpstr>Whole-of-society approach in MMM requests    Reference to mainstreaming whole-of-society approach, but few requests include gender-responsive or gender-transformative activities  </vt:lpstr>
      <vt:lpstr>Social inclusion in MMM requests  A qualitative view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Melissa Laverde</dc:creator>
  <cp:lastModifiedBy>Andrea Quesada Aguilar</cp:lastModifiedBy>
  <cp:revision>2</cp:revision>
  <dcterms:created xsi:type="dcterms:W3CDTF">2024-08-21T20:14:49Z</dcterms:created>
  <dcterms:modified xsi:type="dcterms:W3CDTF">2026-04-10T22:22:43Z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