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9" r:id="rId5"/>
    <p:sldMasterId id="2147483687" r:id="rId6"/>
    <p:sldMasterId id="2147483700" r:id="rId7"/>
    <p:sldMasterId id="2147483717" r:id="rId8"/>
  </p:sldMasterIdLst>
  <p:notesMasterIdLst>
    <p:notesMasterId r:id="rId45"/>
  </p:notesMasterIdLst>
  <p:sldIdLst>
    <p:sldId id="2147473591" r:id="rId9"/>
    <p:sldId id="2147473664" r:id="rId10"/>
    <p:sldId id="2147473683" r:id="rId11"/>
    <p:sldId id="2147473560" r:id="rId12"/>
    <p:sldId id="2147473473" r:id="rId13"/>
    <p:sldId id="2147473656" r:id="rId14"/>
    <p:sldId id="2147473646" r:id="rId15"/>
    <p:sldId id="2147473658" r:id="rId16"/>
    <p:sldId id="2147473660" r:id="rId17"/>
    <p:sldId id="2147473665" r:id="rId18"/>
    <p:sldId id="2147473613" r:id="rId19"/>
    <p:sldId id="2147473686" r:id="rId20"/>
    <p:sldId id="2147473527" r:id="rId21"/>
    <p:sldId id="2147473653" r:id="rId22"/>
    <p:sldId id="2147473689" r:id="rId23"/>
    <p:sldId id="2147473559" r:id="rId24"/>
    <p:sldId id="2147473631" r:id="rId25"/>
    <p:sldId id="2147473654" r:id="rId26"/>
    <p:sldId id="271" r:id="rId27"/>
    <p:sldId id="2147473666" r:id="rId28"/>
    <p:sldId id="2147473685" r:id="rId29"/>
    <p:sldId id="2147473693" r:id="rId30"/>
    <p:sldId id="2147473697" r:id="rId31"/>
    <p:sldId id="2147473698" r:id="rId32"/>
    <p:sldId id="2147473699" r:id="rId33"/>
    <p:sldId id="2147473603" r:id="rId34"/>
    <p:sldId id="2147473701" r:id="rId35"/>
    <p:sldId id="2147473700" r:id="rId36"/>
    <p:sldId id="2147473687" r:id="rId37"/>
    <p:sldId id="2147473702" r:id="rId38"/>
    <p:sldId id="2147473618" r:id="rId39"/>
    <p:sldId id="2147473704" r:id="rId40"/>
    <p:sldId id="2147473645" r:id="rId41"/>
    <p:sldId id="2147473638" r:id="rId42"/>
    <p:sldId id="2147473554" r:id="rId43"/>
    <p:sldId id="312" r:id="rId44"/>
  </p:sldIdLst>
  <p:sldSz cx="12192000" cy="6858000"/>
  <p:notesSz cx="6858000" cy="9144000"/>
  <p:embeddedFontLst>
    <p:embeddedFont>
      <p:font typeface="Nunito Sans" pitchFamily="2" charset="77"/>
      <p:regular r:id="rId46"/>
      <p:bold r:id="rId47"/>
      <p:italic r:id="rId48"/>
      <p:boldItalic r:id="rId49"/>
    </p:embeddedFont>
    <p:embeddedFont>
      <p:font typeface="Segoe UI" panose="020B0502040204020203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tandardabschnitt" id="{BD883063-A038-41EE-8F94-5D7C636B5106}">
          <p14:sldIdLst>
            <p14:sldId id="2147473591"/>
            <p14:sldId id="2147473664"/>
            <p14:sldId id="2147473683"/>
            <p14:sldId id="2147473560"/>
            <p14:sldId id="2147473473"/>
            <p14:sldId id="2147473656"/>
            <p14:sldId id="2147473646"/>
            <p14:sldId id="2147473658"/>
            <p14:sldId id="2147473660"/>
            <p14:sldId id="2147473665"/>
          </p14:sldIdLst>
        </p14:section>
        <p14:section name="MMM" id="{62D281CD-30BF-493A-8994-133AA1A77109}">
          <p14:sldIdLst>
            <p14:sldId id="2147473613"/>
            <p14:sldId id="2147473686"/>
            <p14:sldId id="2147473527"/>
            <p14:sldId id="2147473653"/>
            <p14:sldId id="2147473689"/>
            <p14:sldId id="2147473559"/>
            <p14:sldId id="2147473631"/>
            <p14:sldId id="2147473654"/>
            <p14:sldId id="271"/>
            <p14:sldId id="2147473666"/>
            <p14:sldId id="2147473685"/>
            <p14:sldId id="2147473693"/>
            <p14:sldId id="2147473697"/>
            <p14:sldId id="2147473698"/>
            <p14:sldId id="2147473699"/>
            <p14:sldId id="2147473603"/>
            <p14:sldId id="2147473701"/>
            <p14:sldId id="2147473700"/>
            <p14:sldId id="2147473687"/>
            <p14:sldId id="2147473702"/>
            <p14:sldId id="2147473618"/>
            <p14:sldId id="2147473704"/>
          </p14:sldIdLst>
        </p14:section>
        <p14:section name="Sub-chapter slides" id="{6D87EC13-E093-4BFB-82E7-7C3DD8802D9D}">
          <p14:sldIdLst>
            <p14:sldId id="2147473645"/>
          </p14:sldIdLst>
        </p14:section>
        <p14:section name="End slides" id="{D82508BE-A0E3-4499-B5E4-EBF5EA481B82}">
          <p14:sldIdLst>
            <p14:sldId id="2147473638"/>
            <p14:sldId id="2147473554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7" roundtripDataSignature="AMtx7mim7zsQFZCXo3fGvfIAXc8GtyHy9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513D36-DD5F-8676-C734-E04ED5D7415E}" name="Andrea Quesada Aguilar" initials="AQA" userId="S::andrea.quesada@undp.org::56056d13-eee4-4d7a-948f-2cf1ddb799ab" providerId="AD"/>
  <p188:author id="{EFFFD6A9-B2E3-8BDE-DD7C-ADB2C927A1BF}" name="marlene.elias@cgiar.org" initials="ma" userId="S::urn:spo:guest#marlene.elias@cgiar.org::" providerId="AD"/>
  <p188:author id="{A9EBECB4-E917-FD43-DB80-A7C075DF1766}" name="Ederer Waltraud" initials="WE" userId="S::waltraud.ederer@un.org::fe4f9aab-6674-4cad-8e3e-ce72937759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2298F9-C647-4EB6-B6C0-62472E8DD8DA}">
  <a:tblStyle styleId="{792298F9-C647-4EB6-B6C0-62472E8DD8D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EF3"/>
          </a:solidFill>
        </a:fill>
      </a:tcStyle>
    </a:wholeTbl>
    <a:band1H>
      <a:tcTxStyle/>
      <a:tcStyle>
        <a:tcBdr/>
        <a:fill>
          <a:solidFill>
            <a:srgbClr val="CCDC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DC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48A4D20-644C-4EC4-BCC2-EE11F31BB14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20" autoAdjust="0"/>
    <p:restoredTop sz="76463" autoAdjust="0"/>
  </p:normalViewPr>
  <p:slideViewPr>
    <p:cSldViewPr snapToGrid="0">
      <p:cViewPr varScale="1">
        <p:scale>
          <a:sx n="96" d="100"/>
          <a:sy n="96" d="100"/>
        </p:scale>
        <p:origin x="1272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02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tableStyles" Target="tableStyles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3.fntdata"/><Relationship Id="rId8" Type="http://schemas.openxmlformats.org/officeDocument/2006/relationships/slideMaster" Target="slideMasters/slideMaster5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1.fntdata"/><Relationship Id="rId59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4.fntdata"/><Relationship Id="rId57" Type="http://customschemas.google.com/relationships/presentationmetadata" Target="meta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7.fntdata"/><Relationship Id="rId6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4" Type="http://schemas.openxmlformats.org/officeDocument/2006/relationships/image" Target="../media/image6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4" Type="http://schemas.openxmlformats.org/officeDocument/2006/relationships/image" Target="../media/image6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E77ED-75C9-45B1-A986-E4CBC4ED689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2A378DCA-E56F-402C-8712-F82D8FB7A47C}">
      <dgm:prSet/>
      <dgm:spPr/>
      <dgm:t>
        <a:bodyPr/>
        <a:lstStyle/>
        <a:p>
          <a:pPr>
            <a:lnSpc>
              <a:spcPct val="100000"/>
            </a:lnSpc>
          </a:pPr>
          <a:r>
            <a:rPr lang="es" b="1"/>
            <a:t>Temas prioritarios identificados por los países para elaborar propuestas.</a:t>
          </a:r>
        </a:p>
      </dgm:t>
    </dgm:pt>
    <dgm:pt modelId="{45035B84-B455-4937-B2E4-D367875E5F67}" type="parTrans" cxnId="{AD5D7531-D912-4B3D-8B63-C377DB745B63}">
      <dgm:prSet/>
      <dgm:spPr/>
      <dgm:t>
        <a:bodyPr/>
        <a:lstStyle/>
        <a:p>
          <a:endParaRPr lang="en-US"/>
        </a:p>
      </dgm:t>
    </dgm:pt>
    <dgm:pt modelId="{95424030-1970-4EB0-8AC2-C4ECCD36C2A3}" type="sibTrans" cxnId="{AD5D7531-D912-4B3D-8B63-C377DB745B63}">
      <dgm:prSet/>
      <dgm:spPr/>
      <dgm:t>
        <a:bodyPr/>
        <a:lstStyle/>
        <a:p>
          <a:endParaRPr lang="en-US"/>
        </a:p>
      </dgm:t>
    </dgm:pt>
    <dgm:pt modelId="{5F2EB5BA-9ACF-4CA0-ABBF-63B3EE14EEC3}">
      <dgm:prSet/>
      <dgm:spPr/>
      <dgm:t>
        <a:bodyPr/>
        <a:lstStyle/>
        <a:p>
          <a:pPr>
            <a:lnSpc>
              <a:spcPct val="100000"/>
            </a:lnSpc>
          </a:pPr>
          <a:r>
            <a:rPr lang="es" b="1">
              <a:latin typeface="Calibri Light" panose="020F0302020204030204" pitchFamily="34" charset="0"/>
              <a:cs typeface="Calibri Light" panose="020F0302020204030204" pitchFamily="34" charset="0"/>
            </a:rPr>
            <a:t>Los países elaboran y validan las solicitudes de MMM.</a:t>
          </a:r>
          <a:endParaRPr lang="en-US" b="1"/>
        </a:p>
      </dgm:t>
    </dgm:pt>
    <dgm:pt modelId="{48ABA738-63EE-4217-8DD8-B5A81DB14F15}" type="parTrans" cxnId="{1BC66808-65AA-41BA-9DE5-89E45E6F9899}">
      <dgm:prSet/>
      <dgm:spPr/>
      <dgm:t>
        <a:bodyPr/>
        <a:lstStyle/>
        <a:p>
          <a:endParaRPr lang="en-US"/>
        </a:p>
      </dgm:t>
    </dgm:pt>
    <dgm:pt modelId="{71BE2DF0-9028-46C7-B59B-87DAB8DAF8BB}" type="sibTrans" cxnId="{1BC66808-65AA-41BA-9DE5-89E45E6F9899}">
      <dgm:prSet/>
      <dgm:spPr/>
      <dgm:t>
        <a:bodyPr/>
        <a:lstStyle/>
        <a:p>
          <a:endParaRPr lang="en-US"/>
        </a:p>
      </dgm:t>
    </dgm:pt>
    <dgm:pt modelId="{F174D9D2-FC42-4FC0-85CA-21F8DA6D213F}" type="pres">
      <dgm:prSet presAssocID="{058E77ED-75C9-45B1-A986-E4CBC4ED6897}" presName="root" presStyleCnt="0">
        <dgm:presLayoutVars>
          <dgm:dir/>
          <dgm:resizeHandles val="exact"/>
        </dgm:presLayoutVars>
      </dgm:prSet>
      <dgm:spPr/>
    </dgm:pt>
    <dgm:pt modelId="{29AD2F97-7223-4378-8C35-F94B6F20AA96}" type="pres">
      <dgm:prSet presAssocID="{2A378DCA-E56F-402C-8712-F82D8FB7A47C}" presName="compNode" presStyleCnt="0"/>
      <dgm:spPr/>
    </dgm:pt>
    <dgm:pt modelId="{D222B3CB-346D-4983-8400-CC36B29B63AC}" type="pres">
      <dgm:prSet presAssocID="{2A378DCA-E56F-402C-8712-F82D8FB7A47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C1873A08-F598-46D3-9787-EFF7C839EAA3}" type="pres">
      <dgm:prSet presAssocID="{2A378DCA-E56F-402C-8712-F82D8FB7A47C}" presName="spaceRect" presStyleCnt="0"/>
      <dgm:spPr/>
    </dgm:pt>
    <dgm:pt modelId="{63A7E277-6E4C-4666-B77A-70D363A12C9A}" type="pres">
      <dgm:prSet presAssocID="{2A378DCA-E56F-402C-8712-F82D8FB7A47C}" presName="textRect" presStyleLbl="revTx" presStyleIdx="0" presStyleCnt="2">
        <dgm:presLayoutVars>
          <dgm:chMax val="1"/>
          <dgm:chPref val="1"/>
        </dgm:presLayoutVars>
      </dgm:prSet>
      <dgm:spPr/>
    </dgm:pt>
    <dgm:pt modelId="{C8A0FC2E-2D17-423F-A2A2-9FBFFC706F6A}" type="pres">
      <dgm:prSet presAssocID="{95424030-1970-4EB0-8AC2-C4ECCD36C2A3}" presName="sibTrans" presStyleCnt="0"/>
      <dgm:spPr/>
    </dgm:pt>
    <dgm:pt modelId="{D3E6AD65-E930-4FE8-88B9-3E48160E8CCE}" type="pres">
      <dgm:prSet presAssocID="{5F2EB5BA-9ACF-4CA0-ABBF-63B3EE14EEC3}" presName="compNode" presStyleCnt="0"/>
      <dgm:spPr/>
    </dgm:pt>
    <dgm:pt modelId="{98329D9A-A393-4A5A-95DD-E183E51AF7A3}" type="pres">
      <dgm:prSet presAssocID="{5F2EB5BA-9ACF-4CA0-ABBF-63B3EE14EEC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kchen"/>
        </a:ext>
      </dgm:extLst>
    </dgm:pt>
    <dgm:pt modelId="{BF5FED21-2ACF-48FD-99FC-5F101327B5B3}" type="pres">
      <dgm:prSet presAssocID="{5F2EB5BA-9ACF-4CA0-ABBF-63B3EE14EEC3}" presName="spaceRect" presStyleCnt="0"/>
      <dgm:spPr/>
    </dgm:pt>
    <dgm:pt modelId="{174A5AF7-A1A9-4388-81B8-DF9FF875690C}" type="pres">
      <dgm:prSet presAssocID="{5F2EB5BA-9ACF-4CA0-ABBF-63B3EE14EEC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1BC66808-65AA-41BA-9DE5-89E45E6F9899}" srcId="{058E77ED-75C9-45B1-A986-E4CBC4ED6897}" destId="{5F2EB5BA-9ACF-4CA0-ABBF-63B3EE14EEC3}" srcOrd="1" destOrd="0" parTransId="{48ABA738-63EE-4217-8DD8-B5A81DB14F15}" sibTransId="{71BE2DF0-9028-46C7-B59B-87DAB8DAF8BB}"/>
    <dgm:cxn modelId="{C2181217-41CD-4F57-BB06-C35FDFF19B08}" type="presOf" srcId="{058E77ED-75C9-45B1-A986-E4CBC4ED6897}" destId="{F174D9D2-FC42-4FC0-85CA-21F8DA6D213F}" srcOrd="0" destOrd="0" presId="urn:microsoft.com/office/officeart/2018/2/layout/IconLabelList"/>
    <dgm:cxn modelId="{AD5D7531-D912-4B3D-8B63-C377DB745B63}" srcId="{058E77ED-75C9-45B1-A986-E4CBC4ED6897}" destId="{2A378DCA-E56F-402C-8712-F82D8FB7A47C}" srcOrd="0" destOrd="0" parTransId="{45035B84-B455-4937-B2E4-D367875E5F67}" sibTransId="{95424030-1970-4EB0-8AC2-C4ECCD36C2A3}"/>
    <dgm:cxn modelId="{F7FE8A71-80A1-4E1F-80EF-7E2D1C424BF4}" type="presOf" srcId="{5F2EB5BA-9ACF-4CA0-ABBF-63B3EE14EEC3}" destId="{174A5AF7-A1A9-4388-81B8-DF9FF875690C}" srcOrd="0" destOrd="0" presId="urn:microsoft.com/office/officeart/2018/2/layout/IconLabelList"/>
    <dgm:cxn modelId="{2A0EE8F9-CA20-471E-B0E6-249E42816B75}" type="presOf" srcId="{2A378DCA-E56F-402C-8712-F82D8FB7A47C}" destId="{63A7E277-6E4C-4666-B77A-70D363A12C9A}" srcOrd="0" destOrd="0" presId="urn:microsoft.com/office/officeart/2018/2/layout/IconLabelList"/>
    <dgm:cxn modelId="{37CC637B-9112-4CA8-AE7B-C027EDB7E455}" type="presParOf" srcId="{F174D9D2-FC42-4FC0-85CA-21F8DA6D213F}" destId="{29AD2F97-7223-4378-8C35-F94B6F20AA96}" srcOrd="0" destOrd="0" presId="urn:microsoft.com/office/officeart/2018/2/layout/IconLabelList"/>
    <dgm:cxn modelId="{4998DC3E-6402-4D46-83F6-6E632143F33A}" type="presParOf" srcId="{29AD2F97-7223-4378-8C35-F94B6F20AA96}" destId="{D222B3CB-346D-4983-8400-CC36B29B63AC}" srcOrd="0" destOrd="0" presId="urn:microsoft.com/office/officeart/2018/2/layout/IconLabelList"/>
    <dgm:cxn modelId="{AC1B18DE-08C2-4CAC-B5C6-FA364BD9BCD8}" type="presParOf" srcId="{29AD2F97-7223-4378-8C35-F94B6F20AA96}" destId="{C1873A08-F598-46D3-9787-EFF7C839EAA3}" srcOrd="1" destOrd="0" presId="urn:microsoft.com/office/officeart/2018/2/layout/IconLabelList"/>
    <dgm:cxn modelId="{ABDAF13F-CE95-4D21-A813-9110B9C61E50}" type="presParOf" srcId="{29AD2F97-7223-4378-8C35-F94B6F20AA96}" destId="{63A7E277-6E4C-4666-B77A-70D363A12C9A}" srcOrd="2" destOrd="0" presId="urn:microsoft.com/office/officeart/2018/2/layout/IconLabelList"/>
    <dgm:cxn modelId="{2F0121ED-435C-4136-BE1E-5F57EBB0C6F3}" type="presParOf" srcId="{F174D9D2-FC42-4FC0-85CA-21F8DA6D213F}" destId="{C8A0FC2E-2D17-423F-A2A2-9FBFFC706F6A}" srcOrd="1" destOrd="0" presId="urn:microsoft.com/office/officeart/2018/2/layout/IconLabelList"/>
    <dgm:cxn modelId="{D08BCF8D-3BFC-416B-80CB-FACB32E5EAAB}" type="presParOf" srcId="{F174D9D2-FC42-4FC0-85CA-21F8DA6D213F}" destId="{D3E6AD65-E930-4FE8-88B9-3E48160E8CCE}" srcOrd="2" destOrd="0" presId="urn:microsoft.com/office/officeart/2018/2/layout/IconLabelList"/>
    <dgm:cxn modelId="{8079DCAC-F9DF-40F3-990E-280790930EDE}" type="presParOf" srcId="{D3E6AD65-E930-4FE8-88B9-3E48160E8CCE}" destId="{98329D9A-A393-4A5A-95DD-E183E51AF7A3}" srcOrd="0" destOrd="0" presId="urn:microsoft.com/office/officeart/2018/2/layout/IconLabelList"/>
    <dgm:cxn modelId="{7325CE36-9026-431B-BE02-E90904C9C6AC}" type="presParOf" srcId="{D3E6AD65-E930-4FE8-88B9-3E48160E8CCE}" destId="{BF5FED21-2ACF-48FD-99FC-5F101327B5B3}" srcOrd="1" destOrd="0" presId="urn:microsoft.com/office/officeart/2018/2/layout/IconLabelList"/>
    <dgm:cxn modelId="{B5D14DC8-5406-4ECB-8925-C8F0008D76A2}" type="presParOf" srcId="{D3E6AD65-E930-4FE8-88B9-3E48160E8CCE}" destId="{174A5AF7-A1A9-4388-81B8-DF9FF875690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2B3CB-346D-4983-8400-CC36B29B63AC}">
      <dsp:nvSpPr>
        <dsp:cNvPr id="0" name=""/>
        <dsp:cNvSpPr/>
      </dsp:nvSpPr>
      <dsp:spPr>
        <a:xfrm>
          <a:off x="651583" y="1182935"/>
          <a:ext cx="987187" cy="98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7E277-6E4C-4666-B77A-70D363A12C9A}">
      <dsp:nvSpPr>
        <dsp:cNvPr id="0" name=""/>
        <dsp:cNvSpPr/>
      </dsp:nvSpPr>
      <dsp:spPr>
        <a:xfrm>
          <a:off x="48302" y="2471553"/>
          <a:ext cx="21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b="1" kern="1200"/>
            <a:t>Temas prioritarios identificados por los países para elaborar propuestas.</a:t>
          </a:r>
        </a:p>
      </dsp:txBody>
      <dsp:txXfrm>
        <a:off x="48302" y="2471553"/>
        <a:ext cx="2193750" cy="720000"/>
      </dsp:txXfrm>
    </dsp:sp>
    <dsp:sp modelId="{98329D9A-A393-4A5A-95DD-E183E51AF7A3}">
      <dsp:nvSpPr>
        <dsp:cNvPr id="0" name=""/>
        <dsp:cNvSpPr/>
      </dsp:nvSpPr>
      <dsp:spPr>
        <a:xfrm>
          <a:off x="3229239" y="1182935"/>
          <a:ext cx="987187" cy="98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A5AF7-A1A9-4388-81B8-DF9FF875690C}">
      <dsp:nvSpPr>
        <dsp:cNvPr id="0" name=""/>
        <dsp:cNvSpPr/>
      </dsp:nvSpPr>
      <dsp:spPr>
        <a:xfrm>
          <a:off x="2625958" y="2471553"/>
          <a:ext cx="21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b="1" kern="1200">
              <a:latin typeface="Calibri Light" panose="020F0302020204030204" pitchFamily="34" charset="0"/>
              <a:cs typeface="Calibri Light" panose="020F0302020204030204" pitchFamily="34" charset="0"/>
            </a:rPr>
            <a:t>Los países elaboran y validan las solicitudes de MMM.</a:t>
          </a:r>
          <a:endParaRPr lang="en-US" sz="1600" b="1" kern="1200"/>
        </a:p>
      </dsp:txBody>
      <dsp:txXfrm>
        <a:off x="2625958" y="2471553"/>
        <a:ext cx="21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>
          <a:extLst>
            <a:ext uri="{FF2B5EF4-FFF2-40B4-BE49-F238E27FC236}">
              <a16:creationId xmlns:a16="http://schemas.microsoft.com/office/drawing/2014/main" id="{1209C003-5180-B331-BFE6-C31FCB359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>
            <a:extLst>
              <a:ext uri="{FF2B5EF4-FFF2-40B4-BE49-F238E27FC236}">
                <a16:creationId xmlns:a16="http://schemas.microsoft.com/office/drawing/2014/main" id="{15C4898C-936C-C8E1-1F25-915CE48847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>
            <a:extLst>
              <a:ext uri="{FF2B5EF4-FFF2-40B4-BE49-F238E27FC236}">
                <a16:creationId xmlns:a16="http://schemas.microsoft.com/office/drawing/2014/main" id="{2281CFA2-C126-F248-EB39-197D4DAE00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endParaRPr lang="en-US" b="0" i="1" noProof="0">
              <a:solidFill>
                <a:srgbClr val="000000"/>
              </a:solidFill>
              <a:effectLst/>
              <a:latin typeface="proxima-nova"/>
            </a:endParaRPr>
          </a:p>
          <a:p>
            <a:pPr algn="l"/>
            <a:endParaRPr lang="en-US" b="0" i="0" noProof="0">
              <a:solidFill>
                <a:srgbClr val="000000"/>
              </a:solidFill>
              <a:effectLst/>
              <a:latin typeface="proxima-nova"/>
            </a:endParaRPr>
          </a:p>
          <a:p>
            <a:br>
              <a:rPr lang="es-CO"/>
            </a:br>
            <a:endParaRPr sz="1200"/>
          </a:p>
        </p:txBody>
      </p:sp>
      <p:sp>
        <p:nvSpPr>
          <p:cNvPr id="119" name="Google Shape;119;p3:notes">
            <a:extLst>
              <a:ext uri="{FF2B5EF4-FFF2-40B4-BE49-F238E27FC236}">
                <a16:creationId xmlns:a16="http://schemas.microsoft.com/office/drawing/2014/main" id="{7516A8CB-5B48-E2DA-4A74-751752F825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s-CO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8261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1759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15:notes"/>
          <p:cNvSpPr txBox="1">
            <a:spLocks noGrp="1"/>
          </p:cNvSpPr>
          <p:nvPr>
            <p:ph type="body" idx="1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es la plataforma frente al mecanismo frente al total de países?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5:notes"/>
          <p:cNvSpPr txBox="1">
            <a:spLocks noGrp="1"/>
          </p:cNvSpPr>
          <p:nvPr>
            <p:ph type="sldNum" idx="12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F448F-A176-20FC-40E0-8507BE14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BAF9EA-0189-6EC2-F71C-FF71F80610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F10FF2-13E5-FED3-ED4D-B1F757A7C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7865B-FAA0-72C3-1F2C-FBA4741BD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772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15AEB-DF0C-BF86-57B3-D067FC6E7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81679-ACE4-9A07-B47F-D8BDB9F72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AA0A5-9D3D-D64C-EE70-E67AD9917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5394C-9078-391F-6BE6-FC4621175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24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4869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8324-2FAD-9ECA-78A4-34667F07A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0CD03B-C642-E5C6-004A-6770F1956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C28D58-B852-154E-B93D-43EAB7CD9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850C6-08F5-C7B9-C02B-E37E20FAD7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2409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26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4591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BAB9B-DC64-0608-15D8-60938773E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5B4DF-3AD5-C4D6-7BF6-CE1BA5B78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CA9E06-64B7-1DF4-2B32-2FFE03878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22AD6-910D-5006-3490-366F69D0AC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27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4763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49832-E02B-D1D0-A7DC-52FA7E733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1A3F06-973F-9912-1527-BFBEBA24A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87C38-C9C0-460D-2C11-F221B8486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25383-38F5-E1BD-553B-D8E2BBCD28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28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9143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072F4-7F17-2C5F-FE2C-C7F549D77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1A0502-484B-53C5-8EFC-F73345A1BD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D465B3-B9FE-F297-FA7F-F5170D4A6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CDBF5-A9C8-C6F0-DE4D-D06E0B615A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68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A7C5-65DC-7C5A-0DEF-CE45EC2B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5B32D-2C5D-7B68-DFD2-554C5909D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B0B06-F6C2-8FB3-C04F-4920DD583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43C9E-342F-658A-9DB2-3ADDB3204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488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BFF30-7ACC-20C9-5213-E8D83FE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698E1-C9D7-41B1-0E65-53DD838A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5D94ED-4F2D-35BE-F2D8-631215DB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les entusiasma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CEF17-4A25-00F7-4E54-F3AD5F312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494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188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BEAC3-482B-D38A-D583-9AC7296D6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CB187D-0C19-D636-5332-08BEC5A33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EAF735-D060-F190-EA62-420DDAE47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D90DA-88B5-114C-ED1C-E201361F6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981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C1ECE-E1A1-7D7B-2F1B-88FEED0D2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4BF164-22BA-ACA5-15E6-CE6906578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6D372-2B75-2FEB-BBE6-17E4BEAE4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9DF96-B483-42FC-0188-23B94E32E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499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22026-E211-C102-DA21-8323C29D0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E3794-9C12-11EC-B645-4D29B110CA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2C7B00-E98D-FD6B-076F-57BCA569A5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CA456-EC05-5466-8544-2557F14B9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092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842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" dirty="0"/>
              <a:t>El Mecanismo </a:t>
            </a:r>
            <a:r>
              <a:rPr lang="es" dirty="0" err="1"/>
              <a:t>de Conexión de la Alianza Aceleradora del NBSAP </a:t>
            </a:r>
            <a:r>
              <a:rPr lang="es" dirty="0"/>
              <a:t>está diseñado para conectar rápidamente a los países miembros con el apoyo técnico y financiero necesario para acelerar la implementación del NBSAP. Para ello, conecta las solicitudes de apoyo técnico y financiero identificadas por cada país con los servicios institucionales, de actores no estatales y de los países miembros, vinculando de manera eficiente las necesidades con las soluciones. El Mecanismo </a:t>
            </a:r>
            <a:r>
              <a:rPr lang="es" dirty="0" err="1"/>
              <a:t>de Conexión </a:t>
            </a:r>
            <a:r>
              <a:rPr lang="es" dirty="0"/>
              <a:t>es un servicio exclusivo para los miembros de la Alianza Aceleradora del NBSAP.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7309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6C4E3-7146-E0C0-0A76-EC0264164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B284C52-5401-A05D-444D-E872467BA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9DB021-5C95-749A-69B5-860256535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El proceso está impulsado por la demanda y liderado por cada país.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El país envía una solicitud de apoyo por correo electrónico.</a:t>
            </a:r>
            <a:b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</a:b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Recibimos la solicitud, la centralizamos en nuestro sistema y la compartimos con los miembros de la Alianza Aceleradora NBSAP.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Los socios interesados expresan su intención de participar.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El país decide si sigue adelante con el compromiso.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En resumen, el mecanismo </a:t>
            </a:r>
            <a:r>
              <a:rPr lang="es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 emparejamiento </a:t>
            </a:r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: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Actúa como intermediario neutral.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Sirve como plataforma de colaboración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Proporciona un proceso de coordinación estructurado.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Cuenta con el respaldo de infraestructura digital.</a:t>
            </a:r>
            <a:endParaRPr lang="de-DE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156275-A3D3-62C2-4B03-8962C0C2A1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7550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B1E15-EB6F-1464-427D-1526E8B96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6CAFB4-2544-210F-8DF1-9E3B13DD0B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B32AF-98EA-8E60-9351-7A7DB29C0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AE3B0-B355-9911-96F2-608198226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30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304831" lvl="0" indent="-2286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609660" lvl="1" indent="-228623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914492" lvl="2" indent="-22862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219322" lvl="3" indent="-22862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1524152" lvl="4" indent="-22862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1828983" lvl="5" indent="-22862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2133814" lvl="6" indent="-22862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2438644" lvl="7" indent="-22862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2743475" lvl="8" indent="-228623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31" lvl="0" indent="-152416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50"/>
              <a:buNone/>
              <a:defRPr sz="1500">
                <a:solidFill>
                  <a:srgbClr val="FFFFFF"/>
                </a:solidFill>
              </a:defRPr>
            </a:lvl1pPr>
            <a:lvl2pPr marL="609660" lvl="1" indent="-152416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200"/>
            </a:lvl2pPr>
            <a:lvl3pPr marL="914492" lvl="2" indent="-15241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000"/>
            </a:lvl3pPr>
            <a:lvl4pPr marL="1219322" lvl="3" indent="-15241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4pPr>
            <a:lvl5pPr marL="1524152" lvl="4" indent="-15241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5pPr>
            <a:lvl6pPr marL="1828983" lvl="5" indent="-15241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6pPr>
            <a:lvl7pPr marL="2133814" lvl="6" indent="-15241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7pPr>
            <a:lvl8pPr marL="2438644" lvl="7" indent="-15241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8pPr>
            <a:lvl9pPr marL="2743475" lvl="8" indent="-152416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35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465512" y="6459787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4800600" y="6459787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5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3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3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3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3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cxnSp>
        <p:nvCxnSpPr>
          <p:cNvPr id="200" name="Google Shape;200;p33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4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4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07" name="Google Shape;207;p34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4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4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6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6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6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6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/>
          <p:nvPr/>
        </p:nvSpPr>
        <p:spPr>
          <a:xfrm>
            <a:off x="17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7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7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7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26" name="Google Shape;226;p37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27" name="Google Shape;227;p37"/>
          <p:cNvSpPr txBox="1">
            <a:spLocks noGrp="1"/>
          </p:cNvSpPr>
          <p:nvPr>
            <p:ph type="dt" idx="10"/>
          </p:nvPr>
        </p:nvSpPr>
        <p:spPr>
          <a:xfrm>
            <a:off x="465512" y="6459786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7"/>
          <p:cNvSpPr txBox="1">
            <a:spLocks noGrp="1"/>
          </p:cNvSpPr>
          <p:nvPr>
            <p:ph type="ftr" idx="11"/>
          </p:nvPr>
        </p:nvSpPr>
        <p:spPr>
          <a:xfrm>
            <a:off x="4800600" y="6459786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7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>
  <p:cSld name="Picture with Caption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8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8"/>
          <p:cNvSpPr txBox="1">
            <a:spLocks noGrp="1"/>
          </p:cNvSpPr>
          <p:nvPr>
            <p:ph type="title"/>
          </p:nvPr>
        </p:nvSpPr>
        <p:spPr>
          <a:xfrm>
            <a:off x="1097281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8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B1C5D7"/>
          </a:solidFill>
          <a:ln>
            <a:noFill/>
          </a:ln>
        </p:spPr>
      </p:sp>
      <p:sp>
        <p:nvSpPr>
          <p:cNvPr id="235" name="Google Shape;235;p38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6" name="Google Shape;236;p38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8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8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9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70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41" name="Google Shape;241;p39"/>
          <p:cNvSpPr txBox="1">
            <a:spLocks noGrp="1"/>
          </p:cNvSpPr>
          <p:nvPr>
            <p:ph type="body" idx="1"/>
          </p:nvPr>
        </p:nvSpPr>
        <p:spPr>
          <a:xfrm rot="5400000">
            <a:off x="3765302" y="-1482177"/>
            <a:ext cx="4661396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 dirty="0"/>
          </a:p>
        </p:txBody>
      </p:sp>
      <p:sp>
        <p:nvSpPr>
          <p:cNvPr id="242" name="Google Shape;242;p39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9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9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750ECBB6-1A4E-B598-06B3-B655EE47160D}"/>
              </a:ext>
            </a:extLst>
          </p:cNvPr>
          <p:cNvCxnSpPr/>
          <p:nvPr userDrawn="1"/>
        </p:nvCxnSpPr>
        <p:spPr>
          <a:xfrm>
            <a:off x="1156508" y="1019735"/>
            <a:ext cx="993994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0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40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40"/>
          <p:cNvSpPr txBox="1">
            <a:spLocks noGrp="1"/>
          </p:cNvSpPr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0"/>
          <p:cNvSpPr txBox="1">
            <a:spLocks noGrp="1"/>
          </p:cNvSpPr>
          <p:nvPr>
            <p:ph type="body" idx="1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50" name="Google Shape;250;p40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0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01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538C3FA-1F26-675B-A734-213180540AB0}"/>
              </a:ext>
            </a:extLst>
          </p:cNvPr>
          <p:cNvCxnSpPr>
            <a:cxnSpLocks/>
          </p:cNvCxnSpPr>
          <p:nvPr userDrawn="1"/>
        </p:nvCxnSpPr>
        <p:spPr>
          <a:xfrm>
            <a:off x="448574" y="1385660"/>
            <a:ext cx="10915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87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7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7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36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36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6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3000"/>
              <a:buNone/>
              <a:defRPr sz="2000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cxnSp>
        <p:nvCxnSpPr>
          <p:cNvPr id="46" name="Google Shape;46;p27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6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6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6"/>
          <p:cNvSpPr txBox="1">
            <a:spLocks noGrp="1"/>
          </p:cNvSpPr>
          <p:nvPr>
            <p:ph type="title"/>
          </p:nvPr>
        </p:nvSpPr>
        <p:spPr>
          <a:xfrm>
            <a:off x="1097281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B1C5D7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1500">
                <a:solidFill>
                  <a:srgbClr val="FFFFFF"/>
                </a:solidFill>
              </a:defRPr>
            </a:lvl1pPr>
            <a:lvl2pPr marL="609630" lvl="1" indent="-152408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200"/>
            </a:lvl2pPr>
            <a:lvl3pPr marL="914446" lvl="2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000"/>
            </a:lvl3pPr>
            <a:lvl4pPr marL="1219261" lvl="3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4pPr>
            <a:lvl5pPr marL="1524076" lvl="4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5pPr>
            <a:lvl6pPr marL="1828891" lvl="5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6pPr>
            <a:lvl7pPr marL="2133707" lvl="6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7pPr>
            <a:lvl8pPr marL="2438522" lvl="7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8pPr>
            <a:lvl9pPr marL="2743337" lvl="8" indent="-152408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350"/>
              <a:buNone/>
              <a:defRPr sz="900"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903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21"/>
          <p:cNvSpPr txBox="1">
            <a:spLocks noGrp="1"/>
          </p:cNvSpPr>
          <p:nvPr>
            <p:ph type="body" idx="1"/>
          </p:nvPr>
        </p:nvSpPr>
        <p:spPr>
          <a:xfrm>
            <a:off x="1097280" y="1380226"/>
            <a:ext cx="10058400" cy="4488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304815" lvl="0" indent="-279414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3000"/>
              <a:buChar char=" "/>
              <a:defRPr/>
            </a:lvl1pPr>
            <a:lvl2pPr marL="609630" lvl="1" indent="-266713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700"/>
              <a:buChar char="◦"/>
              <a:defRPr/>
            </a:lvl2pPr>
            <a:lvl3pPr marL="914446" lvl="2" indent="-24131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◦"/>
              <a:defRPr/>
            </a:lvl3pPr>
            <a:lvl4pPr marL="1219261" lvl="3" indent="-24131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◦"/>
              <a:defRPr/>
            </a:lvl4pPr>
            <a:lvl5pPr marL="1524076" lvl="4" indent="-24131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◦"/>
              <a:defRPr/>
            </a:lvl5pPr>
            <a:lvl6pPr marL="1828891" lvl="5" indent="-24131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◦"/>
              <a:defRPr/>
            </a:lvl6pPr>
            <a:lvl7pPr marL="2133707" lvl="6" indent="-24131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◦"/>
              <a:defRPr/>
            </a:lvl7pPr>
            <a:lvl8pPr marL="2438522" lvl="7" indent="-24131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Char char="◦"/>
              <a:defRPr/>
            </a:lvl8pPr>
            <a:lvl9pPr marL="2743337" lvl="8" indent="-241312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100"/>
              <a:buChar char="◦"/>
              <a:defRPr/>
            </a:lvl9pPr>
          </a:lstStyle>
          <a:p>
            <a:endParaRPr dirty="0"/>
          </a:p>
        </p:txBody>
      </p:sp>
      <p:sp>
        <p:nvSpPr>
          <p:cNvPr id="31" name="Google Shape;31;p21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07546EBE-98A8-9D96-4625-587B62A17479}"/>
              </a:ext>
            </a:extLst>
          </p:cNvPr>
          <p:cNvCxnSpPr/>
          <p:nvPr userDrawn="1"/>
        </p:nvCxnSpPr>
        <p:spPr>
          <a:xfrm>
            <a:off x="1097280" y="1190445"/>
            <a:ext cx="993994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2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8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8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8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36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36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6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3000"/>
              <a:buNone/>
              <a:defRPr sz="2000"/>
            </a:lvl9pPr>
          </a:lstStyle>
          <a:p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7" name="Google Shape;47;p28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28"/>
          <p:cNvSpPr/>
          <p:nvPr/>
        </p:nvSpPr>
        <p:spPr>
          <a:xfrm>
            <a:off x="10806546" y="436038"/>
            <a:ext cx="933618" cy="573385"/>
          </a:xfrm>
          <a:custGeom>
            <a:avLst/>
            <a:gdLst/>
            <a:ahLst/>
            <a:cxnLst/>
            <a:rect l="l" t="t" r="r" b="b"/>
            <a:pathLst>
              <a:path w="2393477" h="1533858" extrusionOk="0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32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48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38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87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641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4"/>
          <p:cNvSpPr/>
          <p:nvPr/>
        </p:nvSpPr>
        <p:spPr>
          <a:xfrm>
            <a:off x="17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4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4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609630" lvl="1" indent="-228611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914446" lvl="2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219261" lvl="3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1524076" lvl="4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1828891" lvl="5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2133707" lvl="6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2438522" lvl="7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2743337" lvl="8" indent="-228611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50"/>
              <a:buNone/>
              <a:defRPr sz="1500">
                <a:solidFill>
                  <a:srgbClr val="FFFFFF"/>
                </a:solidFill>
              </a:defRPr>
            </a:lvl1pPr>
            <a:lvl2pPr marL="609630" lvl="1" indent="-152408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200"/>
            </a:lvl2pPr>
            <a:lvl3pPr marL="914446" lvl="2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000"/>
            </a:lvl3pPr>
            <a:lvl4pPr marL="1219261" lvl="3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4pPr>
            <a:lvl5pPr marL="1524076" lvl="4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5pPr>
            <a:lvl6pPr marL="1828891" lvl="5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6pPr>
            <a:lvl7pPr marL="2133707" lvl="6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7pPr>
            <a:lvl8pPr marL="2438522" lvl="7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8pPr>
            <a:lvl9pPr marL="2743337" lvl="8" indent="-152408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350"/>
              <a:buNone/>
              <a:defRPr sz="900"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dt" idx="10"/>
          </p:nvPr>
        </p:nvSpPr>
        <p:spPr>
          <a:xfrm>
            <a:off x="465512" y="6459786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ftr" idx="11"/>
          </p:nvPr>
        </p:nvSpPr>
        <p:spPr>
          <a:xfrm>
            <a:off x="4800600" y="6459786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0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5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609630" lvl="1" indent="-228611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914446" lvl="2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219261" lvl="3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1524076" lvl="4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1828891" lvl="5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2133707" lvl="6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2438522" lvl="7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2743337" lvl="8" indent="-228611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5" name="Google Shape;65;p35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36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6"/>
          <p:cNvSpPr txBox="1">
            <a:spLocks noGrp="1"/>
          </p:cNvSpPr>
          <p:nvPr>
            <p:ph type="title"/>
          </p:nvPr>
        </p:nvSpPr>
        <p:spPr>
          <a:xfrm rot="5400000">
            <a:off x="7159402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body" idx="1"/>
          </p:nvPr>
        </p:nvSpPr>
        <p:spPr>
          <a:xfrm rot="5400000">
            <a:off x="1825402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609630" lvl="1" indent="-228611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914446" lvl="2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219261" lvl="3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1524076" lvl="4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1828891" lvl="5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2133707" lvl="6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2438522" lvl="7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2743337" lvl="8" indent="-228611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0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8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36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7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1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1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8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cxnSp>
        <p:nvCxnSpPr>
          <p:cNvPr id="55" name="Google Shape;55;p28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23" indent="0" algn="ctr">
              <a:buNone/>
              <a:defRPr sz="2400"/>
            </a:lvl2pPr>
            <a:lvl3pPr marL="914446" indent="0" algn="ctr">
              <a:buNone/>
              <a:defRPr sz="2400"/>
            </a:lvl3pPr>
            <a:lvl4pPr marL="1371669" indent="0" algn="ctr">
              <a:buNone/>
              <a:defRPr sz="2000"/>
            </a:lvl4pPr>
            <a:lvl5pPr marL="1828891" indent="0" algn="ctr">
              <a:buNone/>
              <a:defRPr sz="2000"/>
            </a:lvl5pPr>
            <a:lvl6pPr marL="2286114" indent="0" algn="ctr">
              <a:buNone/>
              <a:defRPr sz="2000"/>
            </a:lvl6pPr>
            <a:lvl7pPr marL="2743337" indent="0" algn="ctr">
              <a:buNone/>
              <a:defRPr sz="2000"/>
            </a:lvl7pPr>
            <a:lvl8pPr marL="3200560" indent="0" algn="ctr">
              <a:buNone/>
              <a:defRPr sz="2000"/>
            </a:lvl8pPr>
            <a:lvl9pPr marL="3657783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142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19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157216"/>
            <a:ext cx="10058400" cy="47118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D6FF2ADD-DB7B-BD30-19A4-6ED6D9184B84}"/>
              </a:ext>
            </a:extLst>
          </p:cNvPr>
          <p:cNvSpPr txBox="1"/>
          <p:nvPr userDrawn="1"/>
        </p:nvSpPr>
        <p:spPr>
          <a:xfrm>
            <a:off x="775802" y="320837"/>
            <a:ext cx="10640393" cy="96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defTabSz="609660">
              <a:defRPr/>
            </a:pPr>
            <a:r>
              <a:rPr lang="en-US" sz="2933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Key actions to develop a gender and biodiversity roadmap</a:t>
            </a:r>
          </a:p>
          <a:p>
            <a:pPr defTabSz="609660">
              <a:defRPr/>
            </a:pPr>
            <a:endParaRPr sz="2933" b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85097F-933C-5F88-006A-1EC0D159A1AC}"/>
              </a:ext>
            </a:extLst>
          </p:cNvPr>
          <p:cNvCxnSpPr/>
          <p:nvPr userDrawn="1"/>
        </p:nvCxnSpPr>
        <p:spPr>
          <a:xfrm>
            <a:off x="563147" y="1022868"/>
            <a:ext cx="993994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843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9574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68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878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26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64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6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6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27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132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0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9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9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9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KE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712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" name="Google Shape;20;p22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097281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B1C5D7"/>
          </a:solidFill>
          <a:ln>
            <a:noFill/>
          </a:ln>
        </p:spPr>
        <p:txBody>
          <a:bodyPr/>
          <a:lstStyle/>
          <a:p>
            <a:endParaRPr lang="en-KE"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1500">
                <a:solidFill>
                  <a:srgbClr val="FFFFFF"/>
                </a:solidFill>
              </a:defRPr>
            </a:lvl1pPr>
            <a:lvl2pPr marL="609630" lvl="1" indent="-152408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200"/>
            </a:lvl2pPr>
            <a:lvl3pPr marL="914446" lvl="2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000"/>
            </a:lvl3pPr>
            <a:lvl4pPr marL="1219261" lvl="3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4pPr>
            <a:lvl5pPr marL="1524076" lvl="4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5pPr>
            <a:lvl6pPr marL="1828891" lvl="5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6pPr>
            <a:lvl7pPr marL="2133707" lvl="6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7pPr>
            <a:lvl8pPr marL="2438522" lvl="7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8pPr>
            <a:lvl9pPr marL="2743337" lvl="8" indent="-152408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350"/>
              <a:buNone/>
              <a:defRPr sz="90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651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17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304815" lvl="0" indent="-228611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609630" lvl="1" indent="-228611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914446" lvl="2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219261" lvl="3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1524076" lvl="4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1828891" lvl="5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2133707" lvl="6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2438522" lvl="7" indent="-228611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2743337" lvl="8" indent="-228611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50"/>
              <a:buNone/>
              <a:defRPr sz="1500">
                <a:solidFill>
                  <a:srgbClr val="FFFFFF"/>
                </a:solidFill>
              </a:defRPr>
            </a:lvl1pPr>
            <a:lvl2pPr marL="609630" lvl="1" indent="-152408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200"/>
            </a:lvl2pPr>
            <a:lvl3pPr marL="914446" lvl="2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000"/>
            </a:lvl3pPr>
            <a:lvl4pPr marL="1219261" lvl="3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4pPr>
            <a:lvl5pPr marL="1524076" lvl="4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5pPr>
            <a:lvl6pPr marL="1828891" lvl="5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6pPr>
            <a:lvl7pPr marL="2133707" lvl="6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7pPr>
            <a:lvl8pPr marL="2438522" lvl="7" indent="-15240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50"/>
              <a:buNone/>
              <a:defRPr sz="900"/>
            </a:lvl8pPr>
            <a:lvl9pPr marL="2743337" lvl="8" indent="-152408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35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465512" y="6459786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4800600" y="6459786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9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18" name="Google Shape;18;p19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19" name="Google Shape;19;p19"/>
          <p:cNvSpPr txBox="1">
            <a:spLocks noGrp="1"/>
          </p:cNvSpPr>
          <p:nvPr>
            <p:ph type="title"/>
          </p:nvPr>
        </p:nvSpPr>
        <p:spPr>
          <a:xfrm>
            <a:off x="1097281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20" name="Google Shape;20;p19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B1C5D7"/>
          </a:solidFill>
          <a:ln>
            <a:noFill/>
          </a:ln>
        </p:spPr>
        <p:txBody>
          <a:bodyPr/>
          <a:lstStyle/>
          <a:p>
            <a:endParaRPr lang="en-CH"/>
          </a:p>
        </p:txBody>
      </p:sp>
      <p:sp>
        <p:nvSpPr>
          <p:cNvPr id="21" name="Google Shape;21;p19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304815" marR="0" lvl="0" indent="-15240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50"/>
              <a:buFont typeface="Calibri"/>
              <a:buNone/>
              <a:defRPr sz="1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630" marR="0" lvl="1" indent="-15240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  <a:defRPr sz="1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46" marR="0" lvl="2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261" marR="0" lvl="3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076" marR="0" lvl="4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8891" marR="0" lvl="5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3707" marR="0" lvl="6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522" marR="0" lvl="7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337" marR="0" lvl="8" indent="-15240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485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538C3FA-1F26-675B-A734-213180540AB0}"/>
              </a:ext>
            </a:extLst>
          </p:cNvPr>
          <p:cNvCxnSpPr>
            <a:cxnSpLocks/>
          </p:cNvCxnSpPr>
          <p:nvPr userDrawn="1"/>
        </p:nvCxnSpPr>
        <p:spPr>
          <a:xfrm>
            <a:off x="448573" y="1385660"/>
            <a:ext cx="10915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6693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userDrawn="1">
  <p:cSld name="Section Header"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7537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8187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6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68" name="Google Shape;68;p26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46819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/>
          <p:nvPr/>
        </p:nvSpPr>
        <p:spPr>
          <a:xfrm>
            <a:off x="17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74" name="Google Shape;74;p27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04815" marR="0" lvl="0" indent="-279414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630" marR="0" lvl="1" indent="-266713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46" marR="0" lvl="2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261" marR="0" lvl="3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076" marR="0" lvl="4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8891" marR="0" lvl="5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3707" marR="0" lvl="6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522" marR="0" lvl="7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337" marR="0" lvl="8" indent="-24131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marR="0" lvl="0" indent="-15240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250"/>
              <a:buFont typeface="Calibri"/>
              <a:buNone/>
              <a:defRPr sz="15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630" marR="0" lvl="1" indent="-152408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  <a:defRPr sz="1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46" marR="0" lvl="2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261" marR="0" lvl="3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076" marR="0" lvl="4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8891" marR="0" lvl="5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3707" marR="0" lvl="6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522" marR="0" lvl="7" indent="-15240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337" marR="0" lvl="8" indent="-15240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350"/>
              <a:buFont typeface="Calibri"/>
              <a:buNone/>
              <a:defRPr sz="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dt" idx="10"/>
          </p:nvPr>
        </p:nvSpPr>
        <p:spPr>
          <a:xfrm>
            <a:off x="465512" y="6459786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ftr" idx="11"/>
          </p:nvPr>
        </p:nvSpPr>
        <p:spPr>
          <a:xfrm>
            <a:off x="4800600" y="6459786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18486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8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Autofit/>
          </a:bodyPr>
          <a:lstStyle>
            <a:lvl1pPr marL="304815" marR="0" lvl="0" indent="-279414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630" marR="0" lvl="1" indent="-266713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46" marR="0" lvl="2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261" marR="0" lvl="3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076" marR="0" lvl="4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8891" marR="0" lvl="5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3707" marR="0" lvl="6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522" marR="0" lvl="7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337" marR="0" lvl="8" indent="-24131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28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0294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0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0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0"/>
          <p:cNvSpPr txBox="1">
            <a:spLocks noGrp="1"/>
          </p:cNvSpPr>
          <p:nvPr>
            <p:ph type="title"/>
          </p:nvPr>
        </p:nvSpPr>
        <p:spPr>
          <a:xfrm rot="5400000">
            <a:off x="7159402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0"/>
          <p:cNvSpPr txBox="1">
            <a:spLocks noGrp="1"/>
          </p:cNvSpPr>
          <p:nvPr>
            <p:ph type="body" idx="1"/>
          </p:nvPr>
        </p:nvSpPr>
        <p:spPr>
          <a:xfrm rot="5400000">
            <a:off x="1825402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9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89" name="Google Shape;89;p29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90" name="Google Shape;90;p29"/>
          <p:cNvSpPr txBox="1">
            <a:spLocks noGrp="1"/>
          </p:cNvSpPr>
          <p:nvPr>
            <p:ph type="title"/>
          </p:nvPr>
        </p:nvSpPr>
        <p:spPr>
          <a:xfrm rot="5400000">
            <a:off x="7159402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body" idx="1"/>
          </p:nvPr>
        </p:nvSpPr>
        <p:spPr>
          <a:xfrm rot="5400000">
            <a:off x="1825402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Autofit/>
          </a:bodyPr>
          <a:lstStyle>
            <a:lvl1pPr marL="304815" marR="0" lvl="0" indent="-279414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630" marR="0" lvl="1" indent="-266713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46" marR="0" lvl="2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261" marR="0" lvl="3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076" marR="0" lvl="4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8891" marR="0" lvl="5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3707" marR="0" lvl="6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522" marR="0" lvl="7" indent="-24131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337" marR="0" lvl="8" indent="-24131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1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9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9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9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65543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787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302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1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 txBox="1">
            <a:spLocks noGrp="1"/>
          </p:cNvSpPr>
          <p:nvPr>
            <p:ph type="body" idx="1"/>
          </p:nvPr>
        </p:nvSpPr>
        <p:spPr>
          <a:xfrm>
            <a:off x="1097278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3000"/>
              <a:buChar char=" "/>
              <a:defRPr/>
            </a:lvl1pPr>
            <a:lvl2pPr marL="914400" lvl="1" indent="-4000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700"/>
              <a:buChar char="◦"/>
              <a:defRPr/>
            </a:lvl2pPr>
            <a:lvl3pPr marL="1371600" lvl="2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3pPr>
            <a:lvl4pPr marL="1828800" lvl="3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4pPr>
            <a:lvl5pPr marL="2286000" lvl="4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5pPr>
            <a:lvl6pPr marL="2743200" lvl="5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6pPr>
            <a:lvl7pPr marL="3200400" lvl="6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7pPr>
            <a:lvl8pPr marL="3657600" lvl="7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8pPr>
            <a:lvl9pPr marL="4114800" lvl="8" indent="-36195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2100"/>
              <a:buChar char="◦"/>
              <a:defRPr/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3000"/>
              <a:buChar char=" "/>
              <a:defRPr/>
            </a:lvl1pPr>
            <a:lvl2pPr marL="914400" lvl="1" indent="-4000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700"/>
              <a:buChar char="◦"/>
              <a:defRPr/>
            </a:lvl2pPr>
            <a:lvl3pPr marL="1371600" lvl="2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3pPr>
            <a:lvl4pPr marL="1828800" lvl="3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4pPr>
            <a:lvl5pPr marL="2286000" lvl="4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5pPr>
            <a:lvl6pPr marL="2743200" lvl="5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6pPr>
            <a:lvl7pPr marL="3200400" lvl="6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7pPr>
            <a:lvl8pPr marL="3657600" lvl="7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Char char="◦"/>
              <a:defRPr/>
            </a:lvl8pPr>
            <a:lvl9pPr marL="4114800" lvl="8" indent="-36195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21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1pPr>
            <a:lvl2pPr marL="0" marR="0" lvl="1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2pPr>
            <a:lvl3pPr marL="0" marR="0" lvl="2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3pPr>
            <a:lvl4pPr marL="0" marR="0" lvl="3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4pPr>
            <a:lvl5pPr marL="0" marR="0" lvl="4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5pPr>
            <a:lvl6pPr marL="0" marR="0" lvl="5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6pPr>
            <a:lvl7pPr marL="0" marR="0" lvl="6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7pPr>
            <a:lvl8pPr marL="0" marR="0" lvl="7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8pPr>
            <a:lvl9pPr marL="0" marR="0" lvl="8" indent="0" algn="r">
              <a:spcBef>
                <a:spcPts val="0"/>
              </a:spcBef>
              <a:buClr>
                <a:srgbClr val="FFFFFF"/>
              </a:buClr>
              <a:buSzPts val="10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sz="933"/>
          </a:p>
        </p:txBody>
      </p:sp>
      <p:sp>
        <p:nvSpPr>
          <p:cNvPr id="9" name="Rectangle 8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sz="93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2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46" indent="0">
              <a:buNone/>
              <a:defRPr sz="2800"/>
            </a:lvl2pPr>
            <a:lvl3pPr marL="914492" indent="0">
              <a:buNone/>
              <a:defRPr sz="2400"/>
            </a:lvl3pPr>
            <a:lvl4pPr marL="1371738" indent="0">
              <a:buNone/>
              <a:defRPr sz="2000"/>
            </a:lvl4pPr>
            <a:lvl5pPr marL="1828983" indent="0">
              <a:buNone/>
              <a:defRPr sz="2000"/>
            </a:lvl5pPr>
            <a:lvl6pPr marL="2286228" indent="0">
              <a:buNone/>
              <a:defRPr sz="2000"/>
            </a:lvl6pPr>
            <a:lvl7pPr marL="2743475" indent="0">
              <a:buNone/>
              <a:defRPr sz="2000"/>
            </a:lvl7pPr>
            <a:lvl8pPr marL="3200720" indent="0">
              <a:buNone/>
              <a:defRPr sz="2000"/>
            </a:lvl8pPr>
            <a:lvl9pPr marL="3657966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46" indent="0">
              <a:buNone/>
              <a:defRPr sz="1200"/>
            </a:lvl2pPr>
            <a:lvl3pPr marL="914492" indent="0">
              <a:buNone/>
              <a:defRPr sz="1000"/>
            </a:lvl3pPr>
            <a:lvl4pPr marL="1371738" indent="0">
              <a:buNone/>
              <a:defRPr sz="900"/>
            </a:lvl4pPr>
            <a:lvl5pPr marL="1828983" indent="0">
              <a:buNone/>
              <a:defRPr sz="900"/>
            </a:lvl5pPr>
            <a:lvl6pPr marL="2286228" indent="0">
              <a:buNone/>
              <a:defRPr sz="900"/>
            </a:lvl6pPr>
            <a:lvl7pPr marL="2743475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0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46" indent="0">
              <a:buNone/>
              <a:defRPr sz="2000" b="1"/>
            </a:lvl2pPr>
            <a:lvl3pPr marL="914492" indent="0">
              <a:buNone/>
              <a:defRPr sz="1800" b="1"/>
            </a:lvl3pPr>
            <a:lvl4pPr marL="1371738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8" indent="0">
              <a:buNone/>
              <a:defRPr sz="1600" b="1"/>
            </a:lvl6pPr>
            <a:lvl7pPr marL="2743475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46" indent="0">
              <a:buNone/>
              <a:defRPr sz="2000" b="1"/>
            </a:lvl2pPr>
            <a:lvl3pPr marL="914492" indent="0">
              <a:buNone/>
              <a:defRPr sz="1800" b="1"/>
            </a:lvl3pPr>
            <a:lvl4pPr marL="1371738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8" indent="0">
              <a:buNone/>
              <a:defRPr sz="1600" b="1"/>
            </a:lvl6pPr>
            <a:lvl7pPr marL="2743475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31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6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sz="933"/>
          </a:p>
        </p:txBody>
      </p:sp>
      <p:sp>
        <p:nvSpPr>
          <p:cNvPr id="6" name="Rectangle 5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 sz="933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9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7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7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Calibri"/>
              <a:buNone/>
              <a:defRPr sz="7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4191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Char char=" "/>
              <a:defRPr sz="3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00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alibri"/>
              <a:buChar char="◦"/>
              <a:defRPr sz="27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FFFFFF"/>
              </a:buClr>
              <a:buSzPts val="1050"/>
              <a:buFont typeface="Calibri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cxnSp>
        <p:nvCxnSpPr>
          <p:cNvPr id="17" name="Google Shape;17;p17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83" r:id="rId7"/>
    <p:sldLayoutId id="2147483684" r:id="rId8"/>
    <p:sldLayoutId id="2147483685" r:id="rId9"/>
    <p:sldLayoutId id="214748368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2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6" name="Google Shape;156;p22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cxnSp>
        <p:nvCxnSpPr>
          <p:cNvPr id="160" name="Google Shape;160;p22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14" r:id="rId8"/>
    <p:sldLayoutId id="214748371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5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5"/>
          <p:cNvSpPr txBox="1"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Calibri"/>
              <a:buNone/>
              <a:defRPr sz="7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4191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Char char=" "/>
              <a:defRPr sz="3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00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alibri"/>
              <a:buChar char="◦"/>
              <a:defRPr sz="27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21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Google Shape;17;p25"/>
          <p:cNvSpPr/>
          <p:nvPr/>
        </p:nvSpPr>
        <p:spPr>
          <a:xfrm>
            <a:off x="10806546" y="436038"/>
            <a:ext cx="933618" cy="573385"/>
          </a:xfrm>
          <a:custGeom>
            <a:avLst/>
            <a:gdLst/>
            <a:ahLst/>
            <a:cxnLst/>
            <a:rect l="l" t="t" r="r" b="b"/>
            <a:pathLst>
              <a:path w="2393477" h="1533858" extrusionOk="0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29094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90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_trad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53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defTabSz="914446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5" indent="-91445" algn="l" defTabSz="91444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67" indent="-182889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56" indent="-182889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45" indent="-182889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735" indent="-182889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55" indent="-228611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65" indent="-228611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75" indent="-228611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85" indent="-228611" algn="l" defTabSz="91444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11" name="Google Shape;11;p1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1097281" y="6459786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3686185" y="6459786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CO" smtClean="0"/>
              <a:pPr/>
              <a:t>‹#›</a:t>
            </a:fld>
            <a:endParaRPr lang="es-CO"/>
          </a:p>
        </p:txBody>
      </p:sp>
      <p:sp>
        <p:nvSpPr>
          <p:cNvPr id="15" name="Google Shape;15;p18"/>
          <p:cNvSpPr/>
          <p:nvPr/>
        </p:nvSpPr>
        <p:spPr>
          <a:xfrm>
            <a:off x="10806546" y="436038"/>
            <a:ext cx="933618" cy="573385"/>
          </a:xfrm>
          <a:custGeom>
            <a:avLst/>
            <a:gdLst/>
            <a:ahLst/>
            <a:cxnLst/>
            <a:rect l="l" t="t" r="r" b="b"/>
            <a:pathLst>
              <a:path w="2393477" h="1533858" extrusionOk="0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F348DFC4-1B1B-4B1C-B832-048512B559E3}"/>
              </a:ext>
            </a:extLst>
          </p:cNvPr>
          <p:cNvCxnSpPr>
            <a:cxnSpLocks/>
          </p:cNvCxnSpPr>
          <p:nvPr userDrawn="1"/>
        </p:nvCxnSpPr>
        <p:spPr>
          <a:xfrm>
            <a:off x="448573" y="1385660"/>
            <a:ext cx="109152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7499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4.jpeg"/><Relationship Id="rId5" Type="http://schemas.openxmlformats.org/officeDocument/2006/relationships/image" Target="../media/image5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4.jpeg"/><Relationship Id="rId5" Type="http://schemas.openxmlformats.org/officeDocument/2006/relationships/image" Target="../media/image5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4.jpeg"/><Relationship Id="rId5" Type="http://schemas.openxmlformats.org/officeDocument/2006/relationships/image" Target="../media/image5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Relationship Id="rId5" Type="http://schemas.openxmlformats.org/officeDocument/2006/relationships/hyperlink" Target="https://impactinfocus.com/wp-content/uploads/2020/06/Theory-of-Change-Guide-No.-1-The-Situation.pdf" TargetMode="External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Relationship Id="rId5" Type="http://schemas.openxmlformats.org/officeDocument/2006/relationships/hyperlink" Target="https://impactinfocus.com/wp-content/uploads/2020/06/Theory-of-Change-Guide-No.-1-The-Situation.pdf" TargetMode="Externa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5" Type="http://schemas.openxmlformats.org/officeDocument/2006/relationships/hyperlink" Target="https://ca1-clm.edcdn.com/assets/theory_of_change_briefing_note.pdf" TargetMode="Externa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8.png"/><Relationship Id="rId5" Type="http://schemas.openxmlformats.org/officeDocument/2006/relationships/hyperlink" Target="https://impactinfocus.com/wp-content/uploads/2020/06/Theory-of-Change-Guide-No.-2-Impact.pdf" TargetMode="External"/><Relationship Id="rId4" Type="http://schemas.openxmlformats.org/officeDocument/2006/relationships/hyperlink" Target="https://ca1-clm.edcdn.com/assets/theory_of_change_briefing_note.pdf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4.jpeg"/><Relationship Id="rId5" Type="http://schemas.openxmlformats.org/officeDocument/2006/relationships/image" Target="../media/image5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7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11" Type="http://schemas.openxmlformats.org/officeDocument/2006/relationships/image" Target="../media/image68.jpeg"/><Relationship Id="rId5" Type="http://schemas.openxmlformats.org/officeDocument/2006/relationships/image" Target="../media/image22.jpeg"/><Relationship Id="rId10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eg"/><Relationship Id="rId5" Type="http://schemas.openxmlformats.org/officeDocument/2006/relationships/image" Target="../media/image5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fotos/brauner-baum-SIU1Glk6v5k?utm_source=email&amp;utm_medium=referral&amp;utm_content=photos-page-share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unccd.int/sites/default/files/2024-12/58587%20UNCCD_Financial%20needs%20assesments-WEB2.pdf" TargetMode="Externa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042" y="1526844"/>
            <a:ext cx="2802530" cy="187029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8994584" y="2235202"/>
            <a:ext cx="197914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4831"/>
            <a:r>
              <a:rPr lang="es" sz="2933" dirty="0" err="1">
                <a:solidFill>
                  <a:prstClr val="white"/>
                </a:solidFill>
                <a:latin typeface="Calibri" panose="020F0502020204030204"/>
              </a:rPr>
              <a:t>Imagen</a:t>
            </a:r>
            <a:r>
              <a:rPr lang="es" sz="2933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" sz="2933" err="1">
                <a:solidFill>
                  <a:prstClr val="white"/>
                </a:solidFill>
                <a:latin typeface="Calibri" panose="020F0502020204030204"/>
              </a:rPr>
              <a:t>aquí</a:t>
            </a:r>
            <a:endParaRPr lang="es-CO" sz="2933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7534" y="-21380"/>
            <a:ext cx="2596722" cy="1728747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7243" y="-21380"/>
            <a:ext cx="2630921" cy="1728748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0570" y="2"/>
            <a:ext cx="2561584" cy="1705354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1540" y="3360800"/>
            <a:ext cx="2346090" cy="1554136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3221" y="1698917"/>
            <a:ext cx="2504375" cy="1667268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30571" y="1689930"/>
            <a:ext cx="2476679" cy="1676255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30571" y="3362814"/>
            <a:ext cx="2498305" cy="1554137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18164" y="3396558"/>
            <a:ext cx="2064250" cy="1549916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89276" y="29100"/>
            <a:ext cx="5337611" cy="13343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24456" y="1945767"/>
            <a:ext cx="540947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/>
            <a:r>
              <a:rPr lang="es" sz="3600" b="1" dirty="0">
                <a:solidFill>
                  <a:prstClr val="black"/>
                </a:solidFill>
                <a:latin typeface="Calibri" panose="020F0502020204030204"/>
              </a:rPr>
              <a:t>Clínica temática 6</a:t>
            </a:r>
          </a:p>
          <a:p>
            <a:pPr algn="ctr" defTabSz="914446"/>
            <a:endParaRPr lang="en-US" sz="3600" b="1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914446"/>
            <a:r>
              <a:rPr lang="es" sz="2600" b="1" dirty="0">
                <a:solidFill>
                  <a:prstClr val="black"/>
                </a:solidFill>
                <a:latin typeface="Calibri" panose="020F0502020204030204"/>
              </a:rPr>
              <a:t>Movilización de apoyo: </a:t>
            </a:r>
            <a:br>
              <a:rPr lang="en-US" sz="20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s" sz="2000" dirty="0">
                <a:latin typeface="Calibri Light"/>
                <a:ea typeface="Aptos" panose="020B0004020202020204" pitchFamily="34" charset="0"/>
                <a:cs typeface="Times New Roman"/>
              </a:rPr>
              <a:t>Consejos para desarrollar propuestas de movilización de recursos y un mecanismo de emparejamiento. Propuesta de género y desarrollo de un proyecto de biodiversidad de género.</a:t>
            </a:r>
          </a:p>
          <a:p>
            <a:pPr algn="ctr" defTabSz="914446"/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5281448"/>
            <a:ext cx="12192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6"/>
            <a:r>
              <a:rPr lang="es" sz="32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Género y proceso de desarrollo de capacidades e intercambio de información sobre el Plan Nacional de Acción para la Biodiversidad (PNAB)</a:t>
            </a:r>
            <a:br>
              <a:rPr lang="en-US" sz="32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</a:br>
            <a:endParaRPr lang="en-US" sz="3200" b="1" dirty="0">
              <a:solidFill>
                <a:prstClr val="white"/>
              </a:solidFill>
              <a:latin typeface="Calibri Light"/>
              <a:ea typeface="Yu Gothic Light"/>
              <a:cs typeface="Times New Roman"/>
            </a:endParaRPr>
          </a:p>
          <a:p>
            <a:pPr algn="ctr" defTabSz="914446"/>
            <a:r>
              <a:rPr lang="es" sz="24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24 </a:t>
            </a:r>
            <a:r>
              <a:rPr lang="es" sz="2400" b="1" baseline="30000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de </a:t>
            </a:r>
            <a:r>
              <a:rPr lang="es" sz="24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marzo de 2026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86904-AA6A-C300-CF7A-1D0A00CF5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" sz="3500" b="1" dirty="0"/>
              <a:t>No existen soluciones que sirvan para todos los casos.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F0173D-F3DE-36FA-2E54-B0500FE9C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475727"/>
            <a:ext cx="6372225" cy="4629491"/>
          </a:xfrm>
        </p:spPr>
        <p:txBody>
          <a:bodyPr/>
          <a:lstStyle/>
          <a:p>
            <a:r>
              <a:rPr lang="es" dirty="0"/>
              <a:t>Pagos por servicios ecosistémicos</a:t>
            </a:r>
          </a:p>
          <a:p>
            <a:r>
              <a:rPr lang="es" dirty="0"/>
              <a:t>Créditos de biodiversidad</a:t>
            </a:r>
          </a:p>
          <a:p>
            <a:r>
              <a:rPr lang="es" dirty="0"/>
              <a:t>Mercados de carbono</a:t>
            </a:r>
          </a:p>
          <a:p>
            <a:r>
              <a:rPr lang="es" dirty="0"/>
              <a:t>Fondos para Empresas de Biodiversidad</a:t>
            </a:r>
          </a:p>
          <a:p>
            <a:r>
              <a:rPr lang="es" dirty="0"/>
              <a:t>Etiquetado de presupuesto</a:t>
            </a:r>
          </a:p>
          <a:p>
            <a:r>
              <a:rPr lang="es" dirty="0"/>
              <a:t>Incubadoras de empresas </a:t>
            </a:r>
            <a:endParaRPr lang="de-DE" dirty="0"/>
          </a:p>
          <a:p>
            <a:endParaRPr lang="de-DE" dirty="0">
              <a:highlight>
                <a:srgbClr val="FFFF00"/>
              </a:highlight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8ED7430-7CC9-5FA3-0280-7C3FF175AB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464" t="17976" r="34709" b="351"/>
          <a:stretch>
            <a:fillRect/>
          </a:stretch>
        </p:blipFill>
        <p:spPr>
          <a:xfrm>
            <a:off x="7439025" y="907236"/>
            <a:ext cx="4002367" cy="3994643"/>
          </a:xfrm>
          <a:prstGeom prst="rect">
            <a:avLst/>
          </a:prstGeom>
        </p:spPr>
      </p:pic>
      <p:pic>
        <p:nvPicPr>
          <p:cNvPr id="7" name="Picture 6" descr="A screenshot of a website&#10;&#10;AI-generated content may be incorrect.">
            <a:extLst>
              <a:ext uri="{FF2B5EF4-FFF2-40B4-BE49-F238E27FC236}">
                <a16:creationId xmlns:a16="http://schemas.microsoft.com/office/drawing/2014/main" id="{32DE12D8-2E96-7AE3-684B-029297628C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010" t="17523" r="34527" b="39021"/>
          <a:stretch>
            <a:fillRect/>
          </a:stretch>
        </p:blipFill>
        <p:spPr>
          <a:xfrm>
            <a:off x="7564330" y="3893311"/>
            <a:ext cx="3957975" cy="2125433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D04C14B-8969-A1F7-D4B7-CA338F53E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9727" y="5111168"/>
            <a:ext cx="1373837" cy="1142161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862E787-FFD3-E471-D4FD-B975C0D4A2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14161" y="5974516"/>
            <a:ext cx="2878886" cy="27881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28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C7381-D821-B9CE-4884-0CDE172D7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6C4A9-1392-5C75-2DDC-10B8E75E8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453763AC-290B-828F-1871-EB0940B0A0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5188425"/>
            <a:ext cx="1621157" cy="1079272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1B2822A7-C30F-BEEC-1E36-82E81D749A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826785"/>
            <a:ext cx="1629246" cy="1079272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C97B37AB-08BA-8639-E4EB-026407CF92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844" y="2325766"/>
            <a:ext cx="1613913" cy="1060484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677BDB92-8752-4234-C644-F0F9B73B57E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3757219"/>
            <a:ext cx="1613913" cy="10744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D8A2DA-A417-7A29-73F5-5FFE377B0B68}"/>
              </a:ext>
            </a:extLst>
          </p:cNvPr>
          <p:cNvSpPr txBox="1"/>
          <p:nvPr/>
        </p:nvSpPr>
        <p:spPr>
          <a:xfrm>
            <a:off x="4000746" y="279344"/>
            <a:ext cx="80919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Parte II: </a:t>
            </a:r>
            <a:br>
              <a:rPr kumimoji="0" lang="en-U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¿Cómo elaborar una solicitud para el Mecanismo </a:t>
            </a:r>
            <a:r>
              <a:rPr kumimoji="0" lang="es" sz="400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Emparejamiento AP </a:t>
            </a: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(MMM) del NBSAP?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6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A1A6E9-0597-FEF9-3E51-844F600BBDB3}"/>
              </a:ext>
            </a:extLst>
          </p:cNvPr>
          <p:cNvSpPr txBox="1"/>
          <p:nvPr/>
        </p:nvSpPr>
        <p:spPr>
          <a:xfrm>
            <a:off x="4432767" y="3803921"/>
            <a:ext cx="77592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programa de emparejamiento 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 de NBSAP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 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Consejos 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éxito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factores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solicitudes </a:t>
            </a: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¿Qué se necesita de los socios nacionales y qué apoyo podemos brindar para generar ideas y presentar una solicitud al MMM?</a:t>
            </a: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2"/>
              </a:buClr>
            </a:pP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956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4030-895A-4E2B-4E07-FC4B0F30B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3D5DE-3FAA-D53E-4C62-7D1A89B25E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F2D3A23D-B1E7-DA8E-9180-8C85502B95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5188425"/>
            <a:ext cx="1621157" cy="1079272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C1719F3B-3134-B30A-E89B-2F12E0BFB5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826785"/>
            <a:ext cx="1629246" cy="1079272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A50A43DB-BFAA-4B74-B091-496DDEB3C2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844" y="2325766"/>
            <a:ext cx="1613913" cy="1060484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D3EABBE9-B5A8-6546-CB4A-B8A5030E4C5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3757219"/>
            <a:ext cx="1613913" cy="10744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573000-E707-A55F-8ED0-8B621B50299E}"/>
              </a:ext>
            </a:extLst>
          </p:cNvPr>
          <p:cNvSpPr txBox="1"/>
          <p:nvPr/>
        </p:nvSpPr>
        <p:spPr>
          <a:xfrm>
            <a:off x="4000746" y="279344"/>
            <a:ext cx="80919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Parte II: </a:t>
            </a:r>
            <a:br>
              <a:rPr kumimoji="0" lang="en-U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¿Cómo elaborar una solicitud para el Mecanismo </a:t>
            </a:r>
            <a:r>
              <a:rPr kumimoji="0" lang="es" sz="400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Emparejamiento AP </a:t>
            </a: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(MMM) del NBSAP?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6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AE2FA8-3B17-7A4F-D4A8-D7ADFB18D72C}"/>
              </a:ext>
            </a:extLst>
          </p:cNvPr>
          <p:cNvSpPr txBox="1"/>
          <p:nvPr/>
        </p:nvSpPr>
        <p:spPr>
          <a:xfrm>
            <a:off x="4432767" y="3803921"/>
            <a:ext cx="77592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s" sz="2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" sz="2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programa de emparejamiento </a:t>
            </a:r>
            <a:r>
              <a:rPr lang="es" sz="2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 de NBSAP </a:t>
            </a:r>
            <a:r>
              <a:rPr lang="es" sz="2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 </a:t>
            </a:r>
            <a:r>
              <a:rPr lang="es" sz="2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Consejos 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éxito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factores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solicitudes </a:t>
            </a:r>
            <a:endParaRPr lang="de-DE" sz="2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¿Qué se necesita de los socios nacionales y qué apoyo podemos brindar para generar ideas y presentar una solicitud al MMM?</a:t>
            </a:r>
            <a:endParaRPr lang="de-DE" sz="2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2"/>
              </a:buClr>
            </a:pP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579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04D28-8AD6-C731-7CDC-3BE877FB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1" y="198118"/>
            <a:ext cx="10058400" cy="1278050"/>
          </a:xfrm>
        </p:spPr>
        <p:txBody>
          <a:bodyPr>
            <a:normAutofit/>
          </a:bodyPr>
          <a:lstStyle/>
          <a:p>
            <a:r>
              <a:rPr lang="es" sz="4000" kern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Asociación aceleradora de NBSAP</a:t>
            </a:r>
            <a:endParaRPr lang="en-CH" sz="4000" kern="1200" spc="-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5.png">
            <a:extLst>
              <a:ext uri="{FF2B5EF4-FFF2-40B4-BE49-F238E27FC236}">
                <a16:creationId xmlns:a16="http://schemas.microsoft.com/office/drawing/2014/main" id="{0EF67EA1-EF93-70CF-0FA6-7798FBF10D8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470745" y="5733331"/>
            <a:ext cx="1082768" cy="511218"/>
          </a:xfrm>
          <a:prstGeom prst="rect">
            <a:avLst/>
          </a:prstGeom>
          <a:ln/>
        </p:spPr>
      </p:pic>
      <p:pic>
        <p:nvPicPr>
          <p:cNvPr id="14" name="image21.png">
            <a:extLst>
              <a:ext uri="{FF2B5EF4-FFF2-40B4-BE49-F238E27FC236}">
                <a16:creationId xmlns:a16="http://schemas.microsoft.com/office/drawing/2014/main" id="{AC883291-C310-0474-D7C8-061CBBE1EA4C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9439413" y="3992890"/>
            <a:ext cx="1021419" cy="391938"/>
          </a:xfrm>
          <a:prstGeom prst="rect">
            <a:avLst/>
          </a:prstGeom>
          <a:ln/>
        </p:spPr>
      </p:pic>
      <p:pic>
        <p:nvPicPr>
          <p:cNvPr id="15" name="image11.png">
            <a:extLst>
              <a:ext uri="{FF2B5EF4-FFF2-40B4-BE49-F238E27FC236}">
                <a16:creationId xmlns:a16="http://schemas.microsoft.com/office/drawing/2014/main" id="{49F9CCAE-19E6-4C97-E058-DE617ABEC723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2567316" y="5686615"/>
            <a:ext cx="575011" cy="469529"/>
          </a:xfrm>
          <a:prstGeom prst="rect">
            <a:avLst/>
          </a:prstGeom>
          <a:ln/>
        </p:spPr>
      </p:pic>
      <p:pic>
        <p:nvPicPr>
          <p:cNvPr id="16" name="image12.png">
            <a:extLst>
              <a:ext uri="{FF2B5EF4-FFF2-40B4-BE49-F238E27FC236}">
                <a16:creationId xmlns:a16="http://schemas.microsoft.com/office/drawing/2014/main" id="{48767AB2-C01F-535D-5A04-63B78F2A186E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405558" y="5700020"/>
            <a:ext cx="1038108" cy="467050"/>
          </a:xfrm>
          <a:prstGeom prst="rect">
            <a:avLst/>
          </a:prstGeom>
          <a:ln/>
        </p:spPr>
      </p:pic>
      <p:pic>
        <p:nvPicPr>
          <p:cNvPr id="17" name="image22.png">
            <a:extLst>
              <a:ext uri="{FF2B5EF4-FFF2-40B4-BE49-F238E27FC236}">
                <a16:creationId xmlns:a16="http://schemas.microsoft.com/office/drawing/2014/main" id="{FC6DE05D-BE19-3480-E485-9BBF96ABE567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1708191" y="5603405"/>
            <a:ext cx="575011" cy="536125"/>
          </a:xfrm>
          <a:prstGeom prst="rect">
            <a:avLst/>
          </a:prstGeom>
          <a:ln/>
        </p:spPr>
      </p:pic>
      <p:pic>
        <p:nvPicPr>
          <p:cNvPr id="18" name="image7.png">
            <a:extLst>
              <a:ext uri="{FF2B5EF4-FFF2-40B4-BE49-F238E27FC236}">
                <a16:creationId xmlns:a16="http://schemas.microsoft.com/office/drawing/2014/main" id="{4C7A82F7-03E8-D761-4281-A1D2A1F3474A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10470745" y="3886604"/>
            <a:ext cx="1526345" cy="697373"/>
          </a:xfrm>
          <a:prstGeom prst="rect">
            <a:avLst/>
          </a:prstGeom>
          <a:ln/>
        </p:spPr>
      </p:pic>
      <p:pic>
        <p:nvPicPr>
          <p:cNvPr id="19" name="image17.png">
            <a:extLst>
              <a:ext uri="{FF2B5EF4-FFF2-40B4-BE49-F238E27FC236}">
                <a16:creationId xmlns:a16="http://schemas.microsoft.com/office/drawing/2014/main" id="{9B18BCFA-98A8-5AF2-D732-735DA711A1DF}"/>
              </a:ext>
            </a:extLst>
          </p:cNvPr>
          <p:cNvPicPr/>
          <p:nvPr/>
        </p:nvPicPr>
        <p:blipFill>
          <a:blip r:embed="rId9"/>
          <a:srcRect l="50850" b="31854"/>
          <a:stretch>
            <a:fillRect/>
          </a:stretch>
        </p:blipFill>
        <p:spPr>
          <a:xfrm>
            <a:off x="5228061" y="5767623"/>
            <a:ext cx="1131138" cy="382824"/>
          </a:xfrm>
          <a:prstGeom prst="rect">
            <a:avLst/>
          </a:prstGeom>
          <a:ln/>
        </p:spPr>
      </p:pic>
      <p:pic>
        <p:nvPicPr>
          <p:cNvPr id="20" name="image14.png">
            <a:extLst>
              <a:ext uri="{FF2B5EF4-FFF2-40B4-BE49-F238E27FC236}">
                <a16:creationId xmlns:a16="http://schemas.microsoft.com/office/drawing/2014/main" id="{962A92F1-E8DD-EDAB-A819-CFA95B99B429}"/>
              </a:ext>
            </a:extLst>
          </p:cNvPr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6484257" y="5767623"/>
            <a:ext cx="1107003" cy="442635"/>
          </a:xfrm>
          <a:prstGeom prst="rect">
            <a:avLst/>
          </a:prstGeom>
          <a:ln/>
        </p:spPr>
      </p:pic>
      <p:pic>
        <p:nvPicPr>
          <p:cNvPr id="21" name="image19.png">
            <a:extLst>
              <a:ext uri="{FF2B5EF4-FFF2-40B4-BE49-F238E27FC236}">
                <a16:creationId xmlns:a16="http://schemas.microsoft.com/office/drawing/2014/main" id="{1AB659CE-F21C-4D7F-3726-78E3AD121BD4}"/>
              </a:ext>
            </a:extLst>
          </p:cNvPr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7889069" y="5776112"/>
            <a:ext cx="1363357" cy="282669"/>
          </a:xfrm>
          <a:prstGeom prst="rect">
            <a:avLst/>
          </a:prstGeom>
          <a:ln/>
        </p:spPr>
      </p:pic>
      <p:pic>
        <p:nvPicPr>
          <p:cNvPr id="22" name="image18.png">
            <a:extLst>
              <a:ext uri="{FF2B5EF4-FFF2-40B4-BE49-F238E27FC236}">
                <a16:creationId xmlns:a16="http://schemas.microsoft.com/office/drawing/2014/main" id="{A33A1C88-B418-8714-2B7D-587523FB0AF4}"/>
              </a:ext>
            </a:extLst>
          </p:cNvPr>
          <p:cNvPicPr/>
          <p:nvPr/>
        </p:nvPicPr>
        <p:blipFill>
          <a:blip r:embed="rId12"/>
          <a:srcRect/>
          <a:stretch>
            <a:fillRect/>
          </a:stretch>
        </p:blipFill>
        <p:spPr>
          <a:xfrm>
            <a:off x="9578568" y="5764670"/>
            <a:ext cx="743111" cy="282670"/>
          </a:xfrm>
          <a:prstGeom prst="rect">
            <a:avLst/>
          </a:prstGeom>
          <a:ln/>
        </p:spPr>
      </p:pic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FEE9CED8-33AB-B2C6-863C-82F6E7343B8B}"/>
              </a:ext>
            </a:extLst>
          </p:cNvPr>
          <p:cNvSpPr txBox="1">
            <a:spLocks/>
          </p:cNvSpPr>
          <p:nvPr/>
        </p:nvSpPr>
        <p:spPr>
          <a:xfrm>
            <a:off x="2550574" y="3293016"/>
            <a:ext cx="6428326" cy="2000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04815" marR="0" lvl="0" indent="-228611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 "/>
              <a:defRPr sz="3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630" marR="0" lvl="1" indent="-22861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7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46" marR="0" lvl="2" indent="-22861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261" marR="0" lvl="3" indent="-22861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076" marR="0" lvl="4" indent="-22861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8891" marR="0" lvl="5" indent="-22861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3707" marR="0" lvl="6" indent="-22861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522" marR="0" lvl="7" indent="-22861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337" marR="0" lvl="8" indent="-228611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800"/>
              <a:buFont typeface="Calibri"/>
              <a:buChar char="◦"/>
              <a:defRPr sz="2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00582" indent="-300582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" sz="2400" kern="1200" dirty="0">
                <a:solidFill>
                  <a:srgbClr val="000000"/>
                </a:solidFill>
                <a:latin typeface="Calibri" panose="020F0502020204030204" pitchFamily="34" charset="0"/>
              </a:rPr>
              <a:t>Apoyar la implementación de NBSAP</a:t>
            </a:r>
            <a:endParaRPr lang="en-CA" sz="2400" kern="0" dirty="0">
              <a:latin typeface="Arial" panose="020B0604020202020204" pitchFamily="34" charset="0"/>
            </a:endParaRPr>
          </a:p>
          <a:p>
            <a:pPr marL="300582" indent="-300582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" sz="2400" kern="1200" dirty="0">
                <a:solidFill>
                  <a:srgbClr val="000000"/>
                </a:solidFill>
                <a:latin typeface="Calibri" panose="020F0502020204030204" pitchFamily="34" charset="0"/>
              </a:rPr>
              <a:t>Fortalecer la capacidad técnica e institucional</a:t>
            </a:r>
            <a:endParaRPr lang="en-CA" sz="2400" kern="0" dirty="0">
              <a:latin typeface="Arial" panose="020B0604020202020204" pitchFamily="34" charset="0"/>
            </a:endParaRPr>
          </a:p>
          <a:p>
            <a:pPr marL="300582" indent="-300582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" sz="2400" kern="1200" dirty="0">
                <a:solidFill>
                  <a:srgbClr val="000000"/>
                </a:solidFill>
                <a:latin typeface="Calibri" panose="020F0502020204030204" pitchFamily="34" charset="0"/>
              </a:rPr>
              <a:t>Facilitar el acceso a la financiación para la biodiversidad</a:t>
            </a:r>
            <a:endParaRPr lang="en-CA" sz="2400" kern="0" dirty="0">
              <a:latin typeface="Arial" panose="020B0604020202020204" pitchFamily="34" charset="0"/>
            </a:endParaRPr>
          </a:p>
          <a:p>
            <a:pPr marL="300582" indent="-300582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" sz="2400" kern="1200" dirty="0">
                <a:solidFill>
                  <a:srgbClr val="000000"/>
                </a:solidFill>
                <a:latin typeface="Calibri" panose="020F0502020204030204" pitchFamily="34" charset="0"/>
              </a:rPr>
              <a:t>Alinear los flujos financieros para la integración de la biodiversidad.</a:t>
            </a:r>
            <a:endParaRPr lang="en-CA" sz="2400" kern="0" dirty="0">
              <a:latin typeface="Arial" panose="020B0604020202020204" pitchFamily="34" charset="0"/>
            </a:endParaRPr>
          </a:p>
          <a:p>
            <a:pPr marL="300582" indent="-300582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" sz="2400" kern="1200" dirty="0">
                <a:solidFill>
                  <a:srgbClr val="000000"/>
                </a:solidFill>
                <a:latin typeface="Calibri" panose="020F0502020204030204" pitchFamily="34" charset="0"/>
              </a:rPr>
              <a:t>Fomentar el aprendizaje y la colaboración entre pares.</a:t>
            </a:r>
            <a:endParaRPr lang="en-CA" sz="2400" kern="0" dirty="0">
              <a:latin typeface="Arial" panose="020B0604020202020204" pitchFamily="34" charset="0"/>
            </a:endParaRPr>
          </a:p>
          <a:p>
            <a:pPr marL="300582" indent="-300582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" sz="2400" kern="1200" dirty="0">
                <a:solidFill>
                  <a:srgbClr val="000000"/>
                </a:solidFill>
                <a:latin typeface="Calibri" panose="020F0502020204030204" pitchFamily="34" charset="0"/>
              </a:rPr>
              <a:t>Elevar a NBSAPS en la planificación del desarrollo nacional.</a:t>
            </a:r>
            <a:endParaRPr lang="en-CA" sz="2400" kern="0" dirty="0">
              <a:latin typeface="Arial" panose="020B0604020202020204" pitchFamily="34" charset="0"/>
            </a:endParaRPr>
          </a:p>
          <a:p>
            <a:endParaRPr lang="en-CA" sz="3600" kern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673CA-782A-634E-0D5D-79D9B6369A15}"/>
              </a:ext>
            </a:extLst>
          </p:cNvPr>
          <p:cNvSpPr/>
          <p:nvPr/>
        </p:nvSpPr>
        <p:spPr>
          <a:xfrm>
            <a:off x="1179871" y="1958661"/>
            <a:ext cx="9975809" cy="9261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0" rIns="60960" bIns="30480" rtlCol="0" anchor="ctr"/>
          <a:lstStyle/>
          <a:p>
            <a:pPr algn="ctr"/>
            <a:r>
              <a:rPr lang="es" sz="2000" b="1" dirty="0">
                <a:solidFill>
                  <a:schemeClr val="bg1"/>
                </a:solidFill>
                <a:latin typeface="Calibri"/>
                <a:cs typeface="Calibri"/>
              </a:rPr>
              <a:t>En la COP 15 se anunció una alianza liderada por los países para acelerar la implementación de las Estrategias y Planes de Acción Nacionales sobre Biodiversidad, en consonancia con el Marco Mundial de Biodiversidad.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57D146-7F56-E21F-8645-04FB38645D3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0149" t="9910" r="38304" b="42470"/>
          <a:stretch/>
        </p:blipFill>
        <p:spPr>
          <a:xfrm>
            <a:off x="1186571" y="3293016"/>
            <a:ext cx="1080075" cy="200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AE9B3421-E998-F49B-D5B8-5BBA3CC4334C}"/>
              </a:ext>
            </a:extLst>
          </p:cNvPr>
          <p:cNvSpPr/>
          <p:nvPr/>
        </p:nvSpPr>
        <p:spPr>
          <a:xfrm>
            <a:off x="9950124" y="364189"/>
            <a:ext cx="1595651" cy="1022572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defTabSz="609630">
              <a:buClr>
                <a:srgbClr val="000000"/>
              </a:buClr>
            </a:pPr>
            <a:endParaRPr lang="en-CA" sz="933" kern="0">
              <a:solidFill>
                <a:srgbClr val="000000"/>
              </a:solidFill>
              <a:latin typeface="Calibri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208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26D359-E645-A5F7-E460-06A9885A5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" sz="4000" dirty="0" err="1"/>
              <a:t>Casamentero</a:t>
            </a:r>
            <a:r>
              <a:rPr lang="es" sz="4000" dirty="0"/>
              <a:t> </a:t>
            </a:r>
            <a:r>
              <a:rPr lang="es" sz="4000" dirty="0" err="1"/>
              <a:t>Mecanismo</a:t>
            </a:r>
            <a:endParaRPr lang="de-DE" sz="400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BAB1D5-4D2A-E59D-03E1-848E8B2B9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9533" y="1388055"/>
            <a:ext cx="10058400" cy="448886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7399E7B-DE71-EF92-FE0C-B16569BAD92D}"/>
              </a:ext>
            </a:extLst>
          </p:cNvPr>
          <p:cNvSpPr/>
          <p:nvPr/>
        </p:nvSpPr>
        <p:spPr>
          <a:xfrm>
            <a:off x="1097280" y="1466145"/>
            <a:ext cx="10209713" cy="102257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0" rIns="60960" bIns="30480" rtlCol="0" anchor="ctr"/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6" algn="ctr">
              <a:lnSpc>
                <a:spcPct val="90000"/>
              </a:lnSpc>
              <a:spcBef>
                <a:spcPts val="667"/>
              </a:spcBef>
            </a:pPr>
            <a:r>
              <a:rPr lang="es" sz="2400" b="1" dirty="0">
                <a:solidFill>
                  <a:schemeClr val="bg1"/>
                </a:solidFill>
                <a:latin typeface="Calibri Light"/>
              </a:rPr>
              <a:t>Plataforma híbrida impulsada por la demanda para acelerar el acceso de los países a la asistencia técnica, los recursos financieros y los servicios de conocimiento en 23 países objetivo del GBF </a:t>
            </a:r>
            <a:r>
              <a:rPr lang="es" sz="1867" b="1" dirty="0">
                <a:solidFill>
                  <a:schemeClr val="bg1"/>
                </a:solidFill>
                <a:latin typeface="Calibri Light"/>
              </a:rPr>
              <a:t>.</a:t>
            </a:r>
            <a:endParaRPr lang="es-ES" sz="1867" b="1" dirty="0">
              <a:solidFill>
                <a:schemeClr val="bg1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4E470D25-9B7D-F40C-1209-C2C6A295F41A}"/>
              </a:ext>
            </a:extLst>
          </p:cNvPr>
          <p:cNvSpPr>
            <a:spLocks noGrp="1"/>
          </p:cNvSpPr>
          <p:nvPr/>
        </p:nvSpPr>
        <p:spPr>
          <a:xfrm>
            <a:off x="6321260" y="3022513"/>
            <a:ext cx="9917852" cy="48948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defPPr>
              <a:defRPr lang="en-US"/>
            </a:defPPr>
            <a:lvl1pPr marL="0" indent="-137160" algn="l" defTabSz="30477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200" dirty="0">
                <a:solidFill>
                  <a:srgbClr val="3F3F3F"/>
                </a:solidFill>
                <a:latin typeface="Calibri" panose="020F0502020204030204" pitchFamily="34" charset="0"/>
              </a:rPr>
              <a:t>Objetivos</a:t>
            </a:r>
          </a:p>
          <a:p>
            <a:pPr marL="288000" lvl="1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2200" dirty="0">
                <a:solidFill>
                  <a:srgbClr val="3F3F3F"/>
                </a:solidFill>
                <a:latin typeface="Calibri" panose="020F0502020204030204" pitchFamily="34" charset="0"/>
              </a:rPr>
              <a:t>Conexiones de vía rápida</a:t>
            </a:r>
          </a:p>
          <a:p>
            <a:pPr marL="288000" lvl="1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2200" dirty="0">
                <a:solidFill>
                  <a:srgbClr val="3F3F3F"/>
                </a:solidFill>
                <a:latin typeface="Calibri" panose="020F0502020204030204" pitchFamily="34" charset="0"/>
              </a:rPr>
              <a:t>Centralizar las solicitudes de los países</a:t>
            </a:r>
          </a:p>
          <a:p>
            <a:pPr marL="288000" lvl="1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2200" dirty="0">
                <a:solidFill>
                  <a:srgbClr val="3F3F3F"/>
                </a:solidFill>
                <a:latin typeface="Calibri" panose="020F0502020204030204" pitchFamily="34" charset="0"/>
              </a:rPr>
              <a:t>Potenciar las sinergias</a:t>
            </a:r>
          </a:p>
          <a:p>
            <a:pPr marL="288000" lvl="1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2200" dirty="0">
                <a:solidFill>
                  <a:srgbClr val="3F3F3F"/>
                </a:solidFill>
                <a:latin typeface="Calibri" panose="020F0502020204030204" pitchFamily="34" charset="0"/>
              </a:rPr>
              <a:t>Maximizar el impacto</a:t>
            </a:r>
          </a:p>
          <a:p>
            <a:pPr marL="288000" lvl="1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2200" dirty="0">
                <a:solidFill>
                  <a:srgbClr val="3F3F3F"/>
                </a:solidFill>
                <a:latin typeface="Calibri" panose="020F0502020204030204" pitchFamily="34" charset="0"/>
              </a:rPr>
              <a:t>Brindar apoyo personalizado</a:t>
            </a: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33" dirty="0">
              <a:solidFill>
                <a:srgbClr val="3F3F3F"/>
              </a:solidFill>
              <a:latin typeface="Calibri" panose="020F0502020204030204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3F3F3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1" descr="A collage of women cooking&#10;&#10;Description automatically generated">
            <a:extLst>
              <a:ext uri="{FF2B5EF4-FFF2-40B4-BE49-F238E27FC236}">
                <a16:creationId xmlns:a16="http://schemas.microsoft.com/office/drawing/2014/main" id="{99D8264C-4BF9-BE64-F885-CC1E5E425D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9"/>
          <a:stretch/>
        </p:blipFill>
        <p:spPr>
          <a:xfrm>
            <a:off x="9864805" y="2906436"/>
            <a:ext cx="2047731" cy="2970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FFC74603-8F95-74C0-F6DA-ADCFDDA884DC}"/>
              </a:ext>
            </a:extLst>
          </p:cNvPr>
          <p:cNvSpPr>
            <a:spLocks noGrp="1"/>
          </p:cNvSpPr>
          <p:nvPr/>
        </p:nvSpPr>
        <p:spPr>
          <a:xfrm>
            <a:off x="1159533" y="2764418"/>
            <a:ext cx="4650167" cy="3941182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55000" lnSpcReduction="20000"/>
          </a:bodyPr>
          <a:lstStyle>
            <a:defPPr>
              <a:defRPr lang="en-US"/>
            </a:defPPr>
            <a:lvl1pPr marL="0" indent="-137160" algn="l" defTabSz="30477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indent="-27432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indent="-342900" algn="l" defTabSz="30477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3200" dirty="0">
                <a:solidFill>
                  <a:srgbClr val="3F3F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 central del NBSAP AP</a:t>
            </a:r>
          </a:p>
          <a:p>
            <a:pPr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3200" dirty="0">
                <a:solidFill>
                  <a:srgbClr val="3F3F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Teoría del cambio:</a:t>
            </a:r>
          </a:p>
          <a:p>
            <a:pPr lvl="1" fontAlgn="base">
              <a:lnSpc>
                <a:spcPct val="150000"/>
              </a:lnSpc>
              <a:spcBef>
                <a:spcPts val="600"/>
              </a:spcBef>
              <a:buNone/>
            </a:pPr>
            <a:r>
              <a:rPr lang="es" sz="3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las necesidades nacionales se articulan, </a:t>
            </a:r>
            <a:r>
              <a:rPr lang="es" sz="32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centralizan </a:t>
            </a:r>
            <a:r>
              <a:rPr lang="es" sz="32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conectan con los socios adecuados mediante un proceso transparente y coordinado, la colaboración se vuelve más eficiente, menos fragmentada y con mayores probabilidades de generar apoyo técnico y financiero.</a:t>
            </a:r>
            <a:r>
              <a:rPr lang="es" sz="3200" b="0" i="0" dirty="0">
                <a:solidFill>
                  <a:srgbClr val="000000"/>
                </a:solidFill>
                <a:effectLst/>
                <a:latin typeface="WordVisi_MSFontService"/>
              </a:rPr>
              <a:t> </a:t>
            </a:r>
            <a:r>
              <a:rPr lang="es" sz="3200" b="0" i="0" dirty="0">
                <a:solidFill>
                  <a:srgbClr val="000000"/>
                </a:solidFill>
                <a:effectLst/>
                <a:latin typeface="WordVisiPilcrow_MSFontService"/>
              </a:rPr>
              <a:t> 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indent="0" fontAlgn="base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3F3F3F"/>
              </a:solidFill>
              <a:latin typeface="Calibri" panose="020F0502020204030204" pitchFamily="34" charset="0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4D9FA1BE-A4F8-E00E-C0A7-801F63794403}"/>
              </a:ext>
            </a:extLst>
          </p:cNvPr>
          <p:cNvCxnSpPr/>
          <p:nvPr/>
        </p:nvCxnSpPr>
        <p:spPr>
          <a:xfrm>
            <a:off x="6086791" y="3100871"/>
            <a:ext cx="0" cy="2872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66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A3C9B-5620-2C9A-2D2F-4BF573A4C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01D71-D8A0-CB1F-6EF0-1F934B2B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" sz="4000" dirty="0" err="1"/>
              <a:t>Casamentero</a:t>
            </a:r>
            <a:r>
              <a:rPr lang="es" sz="4000" dirty="0"/>
              <a:t> </a:t>
            </a:r>
            <a:r>
              <a:rPr lang="es" sz="4000" dirty="0" err="1"/>
              <a:t>Mecanismo</a:t>
            </a:r>
            <a:endParaRPr lang="de-DE" sz="4000" dirty="0"/>
          </a:p>
        </p:txBody>
      </p:sp>
      <p:sp>
        <p:nvSpPr>
          <p:cNvPr id="3" name="CuadroTexto 10">
            <a:extLst>
              <a:ext uri="{FF2B5EF4-FFF2-40B4-BE49-F238E27FC236}">
                <a16:creationId xmlns:a16="http://schemas.microsoft.com/office/drawing/2014/main" id="{1E612C8C-178E-15B3-B05C-13EDA11CF515}"/>
              </a:ext>
            </a:extLst>
          </p:cNvPr>
          <p:cNvSpPr txBox="1"/>
          <p:nvPr/>
        </p:nvSpPr>
        <p:spPr>
          <a:xfrm>
            <a:off x="7811362" y="2758584"/>
            <a:ext cx="3685309" cy="3077766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lIns="60960" tIns="30480" rIns="60960" bIns="30480" anchor="t">
            <a:spAutoFit/>
          </a:bodyPr>
          <a:lstStyle/>
          <a:p>
            <a:pPr marL="201940" lvl="1" indent="-190510" defTabSz="609630">
              <a:buFont typeface="Arial" panose="020B0604020202020204" pitchFamily="34" charset="0"/>
              <a:buChar char="•"/>
            </a:pPr>
            <a:endParaRPr lang="en-US" sz="2000" dirty="0">
              <a:latin typeface="Calibri"/>
              <a:cs typeface="Calibri"/>
            </a:endParaRPr>
          </a:p>
          <a:p>
            <a:pPr marL="201940" lvl="1" indent="-190510" defTabSz="609630">
              <a:buFont typeface="Arial" panose="020B0604020202020204" pitchFamily="34" charset="0"/>
              <a:buChar char="•"/>
            </a:pPr>
            <a:r>
              <a:rPr lang="es" sz="2000" dirty="0">
                <a:latin typeface="Calibri"/>
                <a:cs typeface="Calibri"/>
              </a:rPr>
              <a:t>intermediario neutral</a:t>
            </a:r>
            <a:br>
              <a:rPr lang="en-US" sz="2000" dirty="0">
                <a:latin typeface="Calibri"/>
                <a:cs typeface="Calibri"/>
              </a:rPr>
            </a:br>
            <a:endParaRPr lang="en-US" sz="2000" dirty="0">
              <a:latin typeface="Calibri"/>
              <a:cs typeface="Calibri"/>
            </a:endParaRPr>
          </a:p>
          <a:p>
            <a:pPr marL="201940" lvl="1" indent="-190510" defTabSz="609630">
              <a:buFont typeface="Arial" panose="020B0604020202020204" pitchFamily="34" charset="0"/>
              <a:buChar char="•"/>
            </a:pPr>
            <a:r>
              <a:rPr lang="es" sz="2000" dirty="0">
                <a:latin typeface="Calibri"/>
                <a:cs typeface="Calibri"/>
              </a:rPr>
              <a:t>Plataforma de colaboración</a:t>
            </a:r>
            <a:br>
              <a:rPr lang="en-US" sz="2000" dirty="0">
                <a:latin typeface="Calibri"/>
                <a:cs typeface="Calibri"/>
              </a:rPr>
            </a:br>
            <a:endParaRPr lang="en-US" sz="2000" dirty="0">
              <a:latin typeface="Calibri"/>
              <a:cs typeface="Calibri"/>
            </a:endParaRPr>
          </a:p>
          <a:p>
            <a:pPr marL="201940" lvl="1" indent="-190510" defTabSz="609630">
              <a:buFont typeface="Arial" panose="020B0604020202020204" pitchFamily="34" charset="0"/>
              <a:buChar char="•"/>
            </a:pPr>
            <a:r>
              <a:rPr lang="es" sz="2000" dirty="0">
                <a:latin typeface="Calibri"/>
                <a:cs typeface="Calibri"/>
              </a:rPr>
              <a:t>Proceso de coordinación estructurado</a:t>
            </a:r>
            <a:br>
              <a:rPr lang="en-US" sz="2000" dirty="0">
                <a:latin typeface="Calibri"/>
                <a:cs typeface="Calibri"/>
              </a:rPr>
            </a:br>
            <a:endParaRPr lang="en-US" sz="2000" dirty="0">
              <a:latin typeface="Calibri"/>
              <a:cs typeface="Calibri"/>
            </a:endParaRPr>
          </a:p>
          <a:p>
            <a:pPr marL="201940" lvl="1" indent="-190510" defTabSz="609630">
              <a:buFont typeface="Arial" panose="020B0604020202020204" pitchFamily="34" charset="0"/>
              <a:buChar char="•"/>
            </a:pPr>
            <a:r>
              <a:rPr lang="es" sz="2000" dirty="0">
                <a:latin typeface="Calibri"/>
                <a:cs typeface="Calibri"/>
              </a:rPr>
              <a:t>Respaldado por infraestructura digital</a:t>
            </a:r>
          </a:p>
          <a:p>
            <a:pPr marL="11431" lvl="1" defTabSz="609630"/>
            <a:endParaRPr lang="en-US" sz="1600" dirty="0">
              <a:latin typeface="Calibri"/>
              <a:cs typeface="Calibri"/>
            </a:endParaRPr>
          </a:p>
        </p:txBody>
      </p:sp>
      <p:sp>
        <p:nvSpPr>
          <p:cNvPr id="8" name="CuadroTexto 13">
            <a:extLst>
              <a:ext uri="{FF2B5EF4-FFF2-40B4-BE49-F238E27FC236}">
                <a16:creationId xmlns:a16="http://schemas.microsoft.com/office/drawing/2014/main" id="{C3CADE0B-3196-506A-0560-FEDF6154AE91}"/>
              </a:ext>
            </a:extLst>
          </p:cNvPr>
          <p:cNvSpPr txBox="1"/>
          <p:nvPr/>
        </p:nvSpPr>
        <p:spPr>
          <a:xfrm>
            <a:off x="7813693" y="2374564"/>
            <a:ext cx="3681251" cy="389787"/>
          </a:xfrm>
          <a:prstGeom prst="rect">
            <a:avLst/>
          </a:prstGeom>
          <a:solidFill>
            <a:schemeClr val="accent1"/>
          </a:solidFill>
          <a:ln>
            <a:solidFill>
              <a:srgbClr val="4472C4"/>
            </a:solidFill>
          </a:ln>
        </p:spPr>
        <p:txBody>
          <a:bodyPr wrap="square" lIns="60960" tIns="30480" rIns="60960" bIns="30480" anchor="t">
            <a:spAutoFit/>
          </a:bodyPr>
          <a:lstStyle/>
          <a:p>
            <a:pPr algn="ctr" defTabSz="609630"/>
            <a:r>
              <a:rPr lang="es" sz="2133" b="1" spc="-20" dirty="0">
                <a:solidFill>
                  <a:srgbClr val="FFFFFF"/>
                </a:solidFill>
                <a:latin typeface="Calibri"/>
                <a:cs typeface="Calibri"/>
              </a:rPr>
              <a:t>Mecanismo de emparejamiento</a:t>
            </a:r>
          </a:p>
        </p:txBody>
      </p:sp>
      <p:cxnSp>
        <p:nvCxnSpPr>
          <p:cNvPr id="9" name="Conector recto de flecha 6">
            <a:extLst>
              <a:ext uri="{FF2B5EF4-FFF2-40B4-BE49-F238E27FC236}">
                <a16:creationId xmlns:a16="http://schemas.microsoft.com/office/drawing/2014/main" id="{C732683B-4BDB-636E-4C6B-8F06A723C86B}"/>
              </a:ext>
            </a:extLst>
          </p:cNvPr>
          <p:cNvCxnSpPr/>
          <p:nvPr/>
        </p:nvCxnSpPr>
        <p:spPr>
          <a:xfrm flipH="1">
            <a:off x="7356763" y="1899903"/>
            <a:ext cx="13855" cy="40178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E17A3E61-B191-6F79-D067-2AE5A267270B}"/>
              </a:ext>
            </a:extLst>
          </p:cNvPr>
          <p:cNvSpPr txBox="1"/>
          <p:nvPr/>
        </p:nvSpPr>
        <p:spPr>
          <a:xfrm>
            <a:off x="1318634" y="1138441"/>
            <a:ext cx="107112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s" sz="2133" b="1" dirty="0">
                <a:solidFill>
                  <a:srgbClr val="75BDA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Misión</a:t>
            </a:r>
          </a:p>
        </p:txBody>
      </p:sp>
      <p:sp>
        <p:nvSpPr>
          <p:cNvPr id="11" name="CuadroTexto 15">
            <a:extLst>
              <a:ext uri="{FF2B5EF4-FFF2-40B4-BE49-F238E27FC236}">
                <a16:creationId xmlns:a16="http://schemas.microsoft.com/office/drawing/2014/main" id="{616AA677-8F56-D09A-CF2E-2596850DAFE3}"/>
              </a:ext>
            </a:extLst>
          </p:cNvPr>
          <p:cNvSpPr txBox="1"/>
          <p:nvPr/>
        </p:nvSpPr>
        <p:spPr>
          <a:xfrm>
            <a:off x="601559" y="2373845"/>
            <a:ext cx="24866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fontAlgn="base"/>
            <a:r>
              <a:rPr lang="e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Conectar las necesidades de biodiversidad de cada país con los socios técnicos y financieros pertinentes.</a:t>
            </a:r>
            <a:endParaRPr lang="en-GB" sz="2000" dirty="0">
              <a:solidFill>
                <a:srgbClr val="3735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uadroTexto 10">
            <a:extLst>
              <a:ext uri="{FF2B5EF4-FFF2-40B4-BE49-F238E27FC236}">
                <a16:creationId xmlns:a16="http://schemas.microsoft.com/office/drawing/2014/main" id="{7357AF12-00F1-F453-3FEB-48A596B922DD}"/>
              </a:ext>
            </a:extLst>
          </p:cNvPr>
          <p:cNvSpPr txBox="1"/>
          <p:nvPr/>
        </p:nvSpPr>
        <p:spPr>
          <a:xfrm>
            <a:off x="3004504" y="3985804"/>
            <a:ext cx="1503938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s" sz="2133" b="1" dirty="0">
                <a:solidFill>
                  <a:srgbClr val="75BDA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Mecanismo</a:t>
            </a:r>
          </a:p>
        </p:txBody>
      </p:sp>
      <p:sp>
        <p:nvSpPr>
          <p:cNvPr id="15" name="CuadroTexto 18">
            <a:extLst>
              <a:ext uri="{FF2B5EF4-FFF2-40B4-BE49-F238E27FC236}">
                <a16:creationId xmlns:a16="http://schemas.microsoft.com/office/drawing/2014/main" id="{6F93F97B-0A06-363C-C452-8543FF9C49C5}"/>
              </a:ext>
            </a:extLst>
          </p:cNvPr>
          <p:cNvSpPr txBox="1"/>
          <p:nvPr/>
        </p:nvSpPr>
        <p:spPr>
          <a:xfrm>
            <a:off x="1413309" y="5074065"/>
            <a:ext cx="4774249" cy="1292662"/>
          </a:xfrm>
          <a:prstGeom prst="rect">
            <a:avLst/>
          </a:prstGeom>
          <a:noFill/>
        </p:spPr>
        <p:txBody>
          <a:bodyPr wrap="square" lIns="60960" tIns="30480" rIns="60960" bIns="30480" anchor="t">
            <a:spAutoFit/>
          </a:bodyPr>
          <a:lstStyle/>
          <a:p>
            <a:pPr algn="ctr" defTabSz="609630" fontAlgn="base"/>
            <a:r>
              <a:rPr lang="e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países presentan solicitudes; el MMM las centraliza y las comparte con los miembros; los socios interesados manifiestan su intención; los países deciden si participan.</a:t>
            </a:r>
            <a:endParaRPr lang="en-GB" sz="2000" dirty="0">
              <a:solidFill>
                <a:srgbClr val="3735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uadroTexto 9">
            <a:extLst>
              <a:ext uri="{FF2B5EF4-FFF2-40B4-BE49-F238E27FC236}">
                <a16:creationId xmlns:a16="http://schemas.microsoft.com/office/drawing/2014/main" id="{4277DE98-1D4C-36E2-17FB-9815CDB4279F}"/>
              </a:ext>
            </a:extLst>
          </p:cNvPr>
          <p:cNvSpPr txBox="1"/>
          <p:nvPr/>
        </p:nvSpPr>
        <p:spPr>
          <a:xfrm>
            <a:off x="5212478" y="1138441"/>
            <a:ext cx="9140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s" sz="2133" b="1" dirty="0">
                <a:solidFill>
                  <a:srgbClr val="75BDA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Fósforo</a:t>
            </a:r>
          </a:p>
        </p:txBody>
      </p:sp>
      <p:sp>
        <p:nvSpPr>
          <p:cNvPr id="17" name="CuadroTexto 15">
            <a:extLst>
              <a:ext uri="{FF2B5EF4-FFF2-40B4-BE49-F238E27FC236}">
                <a16:creationId xmlns:a16="http://schemas.microsoft.com/office/drawing/2014/main" id="{369F3311-48DB-F914-9695-C2A2EBC3D230}"/>
              </a:ext>
            </a:extLst>
          </p:cNvPr>
          <p:cNvSpPr txBox="1"/>
          <p:nvPr/>
        </p:nvSpPr>
        <p:spPr>
          <a:xfrm>
            <a:off x="4252930" y="2373845"/>
            <a:ext cx="28331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fontAlgn="base"/>
            <a:r>
              <a:rPr lang="e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acuerdo es una conexión confirmada entre un país y uno o más socios, no una decisión de financiación.</a:t>
            </a:r>
            <a:endParaRPr lang="en-GB" sz="2000" dirty="0">
              <a:solidFill>
                <a:srgbClr val="37354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Graphic 17" descr="Bullseye with solid fill">
            <a:extLst>
              <a:ext uri="{FF2B5EF4-FFF2-40B4-BE49-F238E27FC236}">
                <a16:creationId xmlns:a16="http://schemas.microsoft.com/office/drawing/2014/main" id="{2E637CF3-1A6F-77AE-65AC-63D0F62B0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0071" y="1620318"/>
            <a:ext cx="609600" cy="609600"/>
          </a:xfrm>
          <a:prstGeom prst="rect">
            <a:avLst/>
          </a:prstGeom>
        </p:spPr>
      </p:pic>
      <p:pic>
        <p:nvPicPr>
          <p:cNvPr id="19" name="Graphic 19" descr="Handshake with solid fill">
            <a:extLst>
              <a:ext uri="{FF2B5EF4-FFF2-40B4-BE49-F238E27FC236}">
                <a16:creationId xmlns:a16="http://schemas.microsoft.com/office/drawing/2014/main" id="{0582F55D-2F19-FEBB-5F95-BE07317C92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64694" y="1620318"/>
            <a:ext cx="609600" cy="609600"/>
          </a:xfrm>
          <a:prstGeom prst="rect">
            <a:avLst/>
          </a:prstGeom>
        </p:spPr>
      </p:pic>
      <p:pic>
        <p:nvPicPr>
          <p:cNvPr id="20" name="Graphic 21" descr="Arrow circle with solid fill">
            <a:extLst>
              <a:ext uri="{FF2B5EF4-FFF2-40B4-BE49-F238E27FC236}">
                <a16:creationId xmlns:a16="http://schemas.microsoft.com/office/drawing/2014/main" id="{198ADEBD-1917-5067-2C23-2BC58913AD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1672" y="44641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5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88706-089D-E8F3-0F7F-6F1A048D7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CDABA7B4-337C-B929-ACB0-E0D89A018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324" y="151410"/>
            <a:ext cx="6821012" cy="6555179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411C084E-5547-46F8-3C40-1C67F095FD17}"/>
              </a:ext>
            </a:extLst>
          </p:cNvPr>
          <p:cNvSpPr/>
          <p:nvPr/>
        </p:nvSpPr>
        <p:spPr>
          <a:xfrm>
            <a:off x="9950125" y="364189"/>
            <a:ext cx="1595651" cy="1022572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60"/>
            <a:endParaRPr lang="en-CA" sz="933" kern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F47A3B3-B93F-B988-A205-77E459FC1BF2}"/>
              </a:ext>
            </a:extLst>
          </p:cNvPr>
          <p:cNvSpPr txBox="1"/>
          <p:nvPr/>
        </p:nvSpPr>
        <p:spPr>
          <a:xfrm>
            <a:off x="444074" y="577945"/>
            <a:ext cx="2406003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defTabSz="457155">
              <a:spcBef>
                <a:spcPts val="2700"/>
              </a:spcBef>
              <a:spcAft>
                <a:spcPts val="450"/>
              </a:spcAft>
              <a:buClr>
                <a:srgbClr val="3494BA"/>
              </a:buClr>
              <a:buNone/>
            </a:pPr>
            <a:r>
              <a:rPr lang="es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Conectar a los países con apoyo técnico y financiero en 23 objetivos del GBF:</a:t>
            </a:r>
          </a:p>
          <a:p>
            <a:pPr marL="285750" indent="-285750" defTabSz="457155">
              <a:spcBef>
                <a:spcPts val="2700"/>
              </a:spcBef>
              <a:spcAft>
                <a:spcPts val="450"/>
              </a:spcAft>
              <a:buClr>
                <a:srgbClr val="3494BA"/>
              </a:buClr>
              <a:buFont typeface="Arial" panose="020B0604020202020204" pitchFamily="34" charset="0"/>
              <a:buChar char="•"/>
            </a:pPr>
            <a:r>
              <a:rPr lang="es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Solicitudes de superficie y captura</a:t>
            </a:r>
          </a:p>
          <a:p>
            <a:pPr marL="285750" indent="-285750" defTabSz="457155">
              <a:spcBef>
                <a:spcPts val="2700"/>
              </a:spcBef>
              <a:spcAft>
                <a:spcPts val="450"/>
              </a:spcAft>
              <a:buClr>
                <a:srgbClr val="3494BA"/>
              </a:buClr>
              <a:buFont typeface="Arial" panose="020B0604020202020204" pitchFamily="34" charset="0"/>
              <a:buChar char="•"/>
            </a:pPr>
            <a:r>
              <a:rPr lang="es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Distribuir a la red de proveedores</a:t>
            </a:r>
          </a:p>
          <a:p>
            <a:pPr marL="285750" indent="-285750" defTabSz="457155">
              <a:spcBef>
                <a:spcPts val="2700"/>
              </a:spcBef>
              <a:spcAft>
                <a:spcPts val="450"/>
              </a:spcAft>
              <a:buClr>
                <a:srgbClr val="3494BA"/>
              </a:buClr>
              <a:buFont typeface="Arial" panose="020B0604020202020204" pitchFamily="34" charset="0"/>
              <a:buChar char="•"/>
            </a:pPr>
            <a:r>
              <a:rPr lang="es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Coincidencia de coordenadas</a:t>
            </a:r>
          </a:p>
        </p:txBody>
      </p:sp>
    </p:spTree>
    <p:extLst>
      <p:ext uri="{BB962C8B-B14F-4D97-AF65-F5344CB8AC3E}">
        <p14:creationId xmlns:p14="http://schemas.microsoft.com/office/powerpoint/2010/main" val="1404668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>
          <a:extLst>
            <a:ext uri="{FF2B5EF4-FFF2-40B4-BE49-F238E27FC236}">
              <a16:creationId xmlns:a16="http://schemas.microsoft.com/office/drawing/2014/main" id="{5E392B1B-BEFE-FA53-D262-FE69446B7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9;g328e14af98b_2_2">
            <a:extLst>
              <a:ext uri="{FF2B5EF4-FFF2-40B4-BE49-F238E27FC236}">
                <a16:creationId xmlns:a16="http://schemas.microsoft.com/office/drawing/2014/main" id="{5AC98740-10CB-651A-6D18-659869EE332F}"/>
              </a:ext>
            </a:extLst>
          </p:cNvPr>
          <p:cNvSpPr txBox="1"/>
          <p:nvPr/>
        </p:nvSpPr>
        <p:spPr>
          <a:xfrm>
            <a:off x="507060" y="442655"/>
            <a:ext cx="8098460" cy="677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defTabSz="609660"/>
            <a:r>
              <a:rPr lang="es" sz="4000" dirty="0">
                <a:latin typeface="Calibri"/>
                <a:ea typeface="+mn-ea"/>
              </a:rPr>
              <a:t>Cuenta de Acción Aceleradora</a:t>
            </a:r>
            <a:endParaRPr lang="es-ES" sz="4000" dirty="0">
              <a:latin typeface="Calibri"/>
              <a:ea typeface="+mn-ea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8C61830-0F9D-8586-4F0F-C829B77A20F5}"/>
              </a:ext>
            </a:extLst>
          </p:cNvPr>
          <p:cNvSpPr txBox="1"/>
          <p:nvPr/>
        </p:nvSpPr>
        <p:spPr>
          <a:xfrm>
            <a:off x="365214" y="1944808"/>
            <a:ext cx="4646647" cy="3611203"/>
          </a:xfrm>
          <a:prstGeom prst="rect">
            <a:avLst/>
          </a:prstGeom>
        </p:spPr>
        <p:txBody>
          <a:bodyPr vert="horz" wrap="square" lIns="0" tIns="40217" rIns="0" bIns="0" rtlCol="0" anchor="t">
            <a:spAutoFit/>
          </a:bodyPr>
          <a:lstStyle/>
          <a:p>
            <a:pPr marL="342900" indent="-342900" defTabSz="609660">
              <a:buFont typeface="Arial" panose="020B0604020202020204" pitchFamily="34" charset="0"/>
              <a:buChar char="•"/>
            </a:pPr>
            <a:r>
              <a:rPr lang="es" sz="1867" dirty="0">
                <a:latin typeface="Calibri"/>
                <a:ea typeface="+mn-ea"/>
                <a:cs typeface="Calibri"/>
              </a:rPr>
              <a:t>Fondo Fiduciario Multiparticipativo (MPTF, por sus siglas en inglés) diseñado para respaldar las solicitudes prometedoras presentadas a través del Mecanismo </a:t>
            </a:r>
            <a:r>
              <a:rPr lang="es" sz="1867" dirty="0" err="1">
                <a:latin typeface="Calibri"/>
                <a:ea typeface="+mn-ea"/>
                <a:cs typeface="Calibri"/>
              </a:rPr>
              <a:t>de Emparejamiento </a:t>
            </a:r>
            <a:r>
              <a:rPr lang="es" sz="1867" dirty="0">
                <a:latin typeface="Calibri"/>
                <a:ea typeface="+mn-ea"/>
                <a:cs typeface="Calibri"/>
              </a:rPr>
              <a:t>que no puedan ser atendidas por otros medios.</a:t>
            </a:r>
          </a:p>
          <a:p>
            <a:pPr marL="342900" indent="-342900" defTabSz="609660">
              <a:buFont typeface="Arial" panose="020B0604020202020204" pitchFamily="34" charset="0"/>
              <a:buChar char="•"/>
            </a:pPr>
            <a:endParaRPr lang="en-US" sz="1867" dirty="0">
              <a:latin typeface="Calibri"/>
              <a:ea typeface="+mn-ea"/>
              <a:cs typeface="Calibri"/>
            </a:endParaRPr>
          </a:p>
          <a:p>
            <a:pPr marL="342900" indent="-342900" defTabSz="609660">
              <a:buFont typeface="Arial" panose="020B0604020202020204" pitchFamily="34" charset="0"/>
              <a:buChar char="•"/>
            </a:pPr>
            <a:r>
              <a:rPr lang="es" sz="1867" dirty="0">
                <a:latin typeface="Calibri"/>
                <a:ea typeface="+mn-ea"/>
                <a:cs typeface="Calibri"/>
              </a:rPr>
              <a:t>Lanzada en la COP16 en Cali, la AAA ayuda a superar las brechas de financiación y permite brindar apoyo técnico cuando no se encuentra un socio que la financie de inmediato. </a:t>
            </a:r>
            <a:br>
              <a:rPr lang="en-US" sz="1867" dirty="0">
                <a:latin typeface="Calibri"/>
                <a:ea typeface="+mn-ea"/>
                <a:cs typeface="Calibri"/>
              </a:rPr>
            </a:br>
            <a:r>
              <a:rPr lang="es" sz="1867" dirty="0">
                <a:latin typeface="Calibri"/>
                <a:ea typeface="+mn-ea"/>
                <a:cs typeface="Calibri"/>
              </a:rPr>
              <a:t>Actualmente cuenta con aproximadamente 20 millones de dólares, disponibles hasta 2030.</a:t>
            </a:r>
            <a:br>
              <a:rPr lang="en-US" sz="2000" dirty="0"/>
            </a:br>
            <a:endParaRPr lang="en-US" sz="1867" dirty="0">
              <a:latin typeface="Calibri"/>
              <a:ea typeface="+mn-ea"/>
              <a:cs typeface="Calibri"/>
            </a:endParaRPr>
          </a:p>
        </p:txBody>
      </p:sp>
      <p:pic>
        <p:nvPicPr>
          <p:cNvPr id="2" name="Google Shape;198;p8">
            <a:extLst>
              <a:ext uri="{FF2B5EF4-FFF2-40B4-BE49-F238E27FC236}">
                <a16:creationId xmlns:a16="http://schemas.microsoft.com/office/drawing/2014/main" id="{13AE2FED-AB68-F1FE-AF7C-2174BF54359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400" t="26861" r="25026" b="3777"/>
          <a:stretch/>
        </p:blipFill>
        <p:spPr>
          <a:xfrm>
            <a:off x="6846594" y="2216245"/>
            <a:ext cx="4742686" cy="309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3949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5750199-54CD-2BD9-CDFA-6705F4CFF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052" y="89106"/>
            <a:ext cx="10208821" cy="66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4B762D-1766-DED3-3BA4-DD5DDC2183C5}"/>
              </a:ext>
            </a:extLst>
          </p:cNvPr>
          <p:cNvSpPr txBox="1"/>
          <p:nvPr/>
        </p:nvSpPr>
        <p:spPr>
          <a:xfrm>
            <a:off x="6594252" y="877754"/>
            <a:ext cx="2546556" cy="4410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46">
              <a:buClrTx/>
              <a:defRPr/>
            </a:pPr>
            <a:r>
              <a:rPr lang="es" sz="1133" b="1" kern="1200" dirty="0">
                <a:latin typeface="Aptos Display" panose="020B0004020202020204" pitchFamily="34" charset="0"/>
                <a:ea typeface="+mn-ea"/>
                <a:cs typeface="+mn-cs"/>
              </a:rPr>
              <a:t>Puntos focales gubernamentales de NBSAP AP </a:t>
            </a:r>
            <a:br>
              <a:rPr lang="en-US" sz="1133" b="1" kern="1200" dirty="0">
                <a:latin typeface="Aptos Display" panose="020B0004020202020204" pitchFamily="34" charset="0"/>
                <a:ea typeface="+mn-ea"/>
                <a:cs typeface="+mn-cs"/>
              </a:rPr>
            </a:br>
            <a:r>
              <a:rPr lang="es" sz="1133" b="1" kern="1200" dirty="0">
                <a:latin typeface="Aptos Display" panose="020B0004020202020204" pitchFamily="34" charset="0"/>
                <a:ea typeface="+mn-ea"/>
                <a:cs typeface="+mn-cs"/>
              </a:rPr>
              <a:t>(+ 24 con apoyo de facilitador)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9D51FA2-09CE-B820-9DD8-CA5FE1E8B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47" y="1828717"/>
            <a:ext cx="3650791" cy="257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34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"/>
          <p:cNvSpPr/>
          <p:nvPr/>
        </p:nvSpPr>
        <p:spPr>
          <a:xfrm>
            <a:off x="8534400" y="1545552"/>
            <a:ext cx="2844800" cy="609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endParaRPr sz="2700">
              <a:solidFill>
                <a:schemeClr val="dk1"/>
              </a:solidFill>
            </a:endParaRPr>
          </a:p>
        </p:txBody>
      </p:sp>
      <p:grpSp>
        <p:nvGrpSpPr>
          <p:cNvPr id="316" name="Google Shape;316;p15"/>
          <p:cNvGrpSpPr/>
          <p:nvPr/>
        </p:nvGrpSpPr>
        <p:grpSpPr>
          <a:xfrm>
            <a:off x="0" y="2131771"/>
            <a:ext cx="12190419" cy="3733241"/>
            <a:chOff x="-332510" y="849635"/>
            <a:chExt cx="18285628" cy="5599861"/>
          </a:xfrm>
        </p:grpSpPr>
        <p:sp>
          <p:nvSpPr>
            <p:cNvPr id="317" name="Google Shape;317;p15"/>
            <p:cNvSpPr/>
            <p:nvPr/>
          </p:nvSpPr>
          <p:spPr>
            <a:xfrm>
              <a:off x="-332510" y="849635"/>
              <a:ext cx="3314764" cy="1382400"/>
            </a:xfrm>
            <a:prstGeom prst="roundRect">
              <a:avLst>
                <a:gd name="adj" fmla="val 10000"/>
              </a:avLst>
            </a:prstGeom>
            <a:solidFill>
              <a:srgbClr val="00B05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18" name="Google Shape;318;p15"/>
            <p:cNvSpPr txBox="1"/>
            <p:nvPr/>
          </p:nvSpPr>
          <p:spPr>
            <a:xfrm>
              <a:off x="-332510" y="849635"/>
              <a:ext cx="3543933" cy="92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81267" anchor="t" anchorCtr="0">
              <a:noAutofit/>
            </a:bodyPr>
            <a:lstStyle/>
            <a:p>
              <a:pPr>
                <a:lnSpc>
                  <a:spcPct val="90000"/>
                </a:lnSpc>
                <a:buSzPts val="3200"/>
              </a:pPr>
              <a:r>
                <a:rPr lang="es" sz="2133" dirty="0">
                  <a:solidFill>
                    <a:schemeClr val="lt1"/>
                  </a:solidFill>
                </a:rPr>
                <a:t>Definir y enviar</a:t>
              </a:r>
              <a:endParaRPr sz="2133" dirty="0">
                <a:solidFill>
                  <a:schemeClr val="lt1"/>
                </a:solidFill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612708" y="1771235"/>
              <a:ext cx="2979883" cy="466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194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20" name="Google Shape;320;p15"/>
            <p:cNvSpPr txBox="1"/>
            <p:nvPr/>
          </p:nvSpPr>
          <p:spPr>
            <a:xfrm>
              <a:off x="699986" y="1858513"/>
              <a:ext cx="2805327" cy="4487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151717" anchor="t" anchorCtr="0">
              <a:noAutofit/>
            </a:bodyPr>
            <a:lstStyle/>
            <a:p>
              <a:pPr marL="190510" lvl="1" indent="-190510">
                <a:lnSpc>
                  <a:spcPct val="90000"/>
                </a:lnSpc>
                <a:buSzPts val="3200"/>
                <a:buFont typeface="Arial"/>
                <a:buChar char="•"/>
              </a:pPr>
              <a:r>
                <a:rPr lang="es" sz="2133"/>
                <a:t>Necesidades de superficie</a:t>
              </a:r>
              <a:endParaRPr sz="2133"/>
            </a:p>
            <a:p>
              <a:pPr marL="190510" lvl="1" indent="-190510">
                <a:lnSpc>
                  <a:spcPct val="90000"/>
                </a:lnSpc>
                <a:spcBef>
                  <a:spcPts val="320"/>
                </a:spcBef>
                <a:buSzPts val="3200"/>
                <a:buFont typeface="Arial"/>
                <a:buChar char="•"/>
              </a:pPr>
              <a:r>
                <a:rPr lang="es" sz="2133"/>
                <a:t>Investigación</a:t>
              </a:r>
              <a:endParaRPr sz="2133"/>
            </a:p>
            <a:p>
              <a:pPr marL="190510" lvl="1" indent="-190510">
                <a:lnSpc>
                  <a:spcPct val="90000"/>
                </a:lnSpc>
                <a:spcBef>
                  <a:spcPts val="320"/>
                </a:spcBef>
                <a:buSzPts val="3200"/>
                <a:buFont typeface="Arial"/>
                <a:buChar char="•"/>
              </a:pPr>
              <a:r>
                <a:rPr lang="es" sz="2133"/>
                <a:t>Comentarios y reseñas</a:t>
              </a:r>
              <a:endParaRPr sz="2133"/>
            </a:p>
            <a:p>
              <a:pPr marL="190510" lvl="1" indent="-190510">
                <a:lnSpc>
                  <a:spcPct val="90000"/>
                </a:lnSpc>
                <a:spcBef>
                  <a:spcPts val="320"/>
                </a:spcBef>
                <a:buSzPts val="3200"/>
                <a:buFont typeface="Arial"/>
                <a:buChar char="•"/>
              </a:pPr>
              <a:r>
                <a:rPr lang="es" sz="2133"/>
                <a:t>Refinar y articular la solicitud</a:t>
              </a:r>
              <a:endParaRPr sz="2133"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3433994" y="939483"/>
              <a:ext cx="957687" cy="74190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CC7D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22" name="Google Shape;322;p15"/>
            <p:cNvSpPr txBox="1"/>
            <p:nvPr/>
          </p:nvSpPr>
          <p:spPr>
            <a:xfrm>
              <a:off x="3433994" y="1087864"/>
              <a:ext cx="735116" cy="445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600"/>
              </a:pPr>
              <a:endParaRPr sz="1733">
                <a:solidFill>
                  <a:schemeClr val="lt1"/>
                </a:solidFill>
              </a:endParaRPr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4789213" y="849635"/>
              <a:ext cx="2979883" cy="1382400"/>
            </a:xfrm>
            <a:prstGeom prst="roundRect">
              <a:avLst>
                <a:gd name="adj" fmla="val 10000"/>
              </a:avLst>
            </a:prstGeom>
            <a:solidFill>
              <a:srgbClr val="00AB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24" name="Google Shape;324;p15"/>
            <p:cNvSpPr txBox="1"/>
            <p:nvPr/>
          </p:nvSpPr>
          <p:spPr>
            <a:xfrm>
              <a:off x="4789213" y="849635"/>
              <a:ext cx="2979883" cy="92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81267" anchor="t" anchorCtr="0">
              <a:noAutofit/>
            </a:bodyPr>
            <a:lstStyle/>
            <a:p>
              <a:pPr>
                <a:lnSpc>
                  <a:spcPct val="90000"/>
                </a:lnSpc>
                <a:buSzPts val="3200"/>
              </a:pPr>
              <a:r>
                <a:rPr lang="es" sz="2133" dirty="0">
                  <a:solidFill>
                    <a:schemeClr val="lt1"/>
                  </a:solidFill>
                </a:rPr>
                <a:t>Compartir</a:t>
              </a:r>
              <a:endParaRPr sz="2133" dirty="0">
                <a:solidFill>
                  <a:schemeClr val="lt1"/>
                </a:solidFill>
              </a:endParaRPr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5050741" y="1771235"/>
              <a:ext cx="3328695" cy="466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194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26" name="Google Shape;326;p15"/>
            <p:cNvSpPr txBox="1"/>
            <p:nvPr/>
          </p:nvSpPr>
          <p:spPr>
            <a:xfrm>
              <a:off x="4989056" y="1962051"/>
              <a:ext cx="3579129" cy="4487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151717" anchor="t" anchorCtr="0">
              <a:noAutofit/>
            </a:bodyPr>
            <a:lstStyle/>
            <a:p>
              <a:pPr marL="190510" lvl="1" indent="-190510">
                <a:lnSpc>
                  <a:spcPct val="90000"/>
                </a:lnSpc>
                <a:buSzPts val="3200"/>
                <a:buFont typeface="Arial"/>
                <a:buChar char="•"/>
              </a:pPr>
              <a:r>
                <a:rPr lang="es" sz="2133" dirty="0" err="1"/>
                <a:t>Solicitudes</a:t>
              </a:r>
              <a:r>
                <a:rPr lang="es" sz="2133" dirty="0"/>
                <a:t> </a:t>
              </a:r>
              <a:r>
                <a:rPr lang="es" sz="2133" dirty="0" err="1"/>
                <a:t>son</a:t>
              </a:r>
              <a:r>
                <a:rPr lang="es" sz="2133" dirty="0"/>
                <a:t> </a:t>
              </a:r>
              <a:r>
                <a:rPr lang="es" sz="2133" dirty="0" err="1"/>
                <a:t>centralizado </a:t>
              </a:r>
              <a:r>
                <a:rPr lang="es" sz="2133" dirty="0"/>
                <a:t>y </a:t>
              </a:r>
              <a:r>
                <a:rPr lang="es" sz="2133" dirty="0" err="1"/>
                <a:t>distribuido</a:t>
              </a:r>
              <a:r>
                <a:rPr lang="es" sz="2133" dirty="0"/>
                <a:t> </a:t>
              </a:r>
              <a:r>
                <a:rPr lang="es" sz="2133" dirty="0" err="1"/>
                <a:t>a </a:t>
              </a:r>
              <a:r>
                <a:rPr lang="es" sz="2133" dirty="0"/>
                <a:t>una red global </a:t>
              </a:r>
              <a:r>
                <a:rPr lang="es" sz="2133" dirty="0" err="1"/>
                <a:t>de</a:t>
              </a:r>
              <a:r>
                <a:rPr lang="es" sz="2133" dirty="0"/>
                <a:t> </a:t>
              </a:r>
              <a:r>
                <a:rPr lang="es" sz="2133" dirty="0" err="1"/>
                <a:t>aspectos técnicos </a:t>
              </a:r>
              <a:r>
                <a:rPr lang="es" sz="2133" dirty="0"/>
                <a:t>, </a:t>
              </a:r>
              <a:r>
                <a:rPr lang="es" sz="2133" dirty="0" err="1"/>
                <a:t>financieros </a:t>
              </a:r>
              <a:r>
                <a:rPr lang="es" sz="2133" dirty="0"/>
                <a:t>y </a:t>
              </a:r>
              <a:r>
                <a:rPr lang="es" sz="2133" dirty="0" err="1"/>
                <a:t>de implementación</a:t>
              </a:r>
              <a:r>
                <a:rPr lang="es" sz="2133" dirty="0"/>
                <a:t> </a:t>
              </a:r>
              <a:r>
                <a:rPr lang="es" sz="2133" dirty="0" err="1"/>
                <a:t>socios </a:t>
              </a:r>
              <a:r>
                <a:rPr lang="es" sz="2133" dirty="0"/>
                <a:t>.</a:t>
              </a:r>
              <a:endParaRPr sz="2133" dirty="0"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8220837" y="939483"/>
              <a:ext cx="957687" cy="74190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CC7D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28" name="Google Shape;328;p15"/>
            <p:cNvSpPr txBox="1"/>
            <p:nvPr/>
          </p:nvSpPr>
          <p:spPr>
            <a:xfrm>
              <a:off x="8220837" y="1087864"/>
              <a:ext cx="735116" cy="445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600"/>
              </a:pPr>
              <a:endParaRPr sz="1733">
                <a:solidFill>
                  <a:schemeClr val="lt1"/>
                </a:solidFill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9576055" y="849635"/>
              <a:ext cx="2979883" cy="1382400"/>
            </a:xfrm>
            <a:prstGeom prst="roundRect">
              <a:avLst>
                <a:gd name="adj" fmla="val 10000"/>
              </a:avLst>
            </a:prstGeom>
            <a:solidFill>
              <a:srgbClr val="294E7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30" name="Google Shape;330;p15"/>
            <p:cNvSpPr txBox="1"/>
            <p:nvPr/>
          </p:nvSpPr>
          <p:spPr>
            <a:xfrm>
              <a:off x="9576055" y="849635"/>
              <a:ext cx="2979883" cy="92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81267" anchor="t" anchorCtr="0">
              <a:noAutofit/>
            </a:bodyPr>
            <a:lstStyle/>
            <a:p>
              <a:pPr>
                <a:lnSpc>
                  <a:spcPct val="90000"/>
                </a:lnSpc>
                <a:buSzPts val="3200"/>
              </a:pPr>
              <a:r>
                <a:rPr lang="es" sz="2133" dirty="0">
                  <a:solidFill>
                    <a:schemeClr val="lt1"/>
                  </a:solidFill>
                </a:rPr>
                <a:t>Fósforo</a:t>
              </a:r>
              <a:endParaRPr sz="2133" dirty="0">
                <a:solidFill>
                  <a:schemeClr val="lt1"/>
                </a:solidFill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10186393" y="1771235"/>
              <a:ext cx="3377415" cy="466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194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32" name="Google Shape;332;p15"/>
            <p:cNvSpPr txBox="1"/>
            <p:nvPr/>
          </p:nvSpPr>
          <p:spPr>
            <a:xfrm>
              <a:off x="10186393" y="1681385"/>
              <a:ext cx="3168636" cy="46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151717" anchor="t" anchorCtr="0">
              <a:noAutofit/>
            </a:bodyPr>
            <a:lstStyle/>
            <a:p>
              <a:pPr marL="190510" lvl="1" indent="-190510">
                <a:lnSpc>
                  <a:spcPct val="90000"/>
                </a:lnSpc>
                <a:buSzPts val="3200"/>
                <a:buFont typeface="Arial"/>
                <a:buChar char="•"/>
              </a:pPr>
              <a:r>
                <a:rPr lang="es" sz="2133" dirty="0" err="1"/>
                <a:t>Los proveedores </a:t>
              </a:r>
              <a:r>
                <a:rPr lang="es" sz="2133" dirty="0"/>
                <a:t>expresan </a:t>
              </a:r>
              <a:r>
                <a:rPr lang="es" sz="2133" dirty="0" err="1"/>
                <a:t>su interés </a:t>
              </a:r>
              <a:r>
                <a:rPr lang="es" sz="2133" dirty="0"/>
                <a:t>.</a:t>
              </a:r>
            </a:p>
            <a:p>
              <a:pPr marL="190510" lvl="1" indent="-190510">
                <a:lnSpc>
                  <a:spcPct val="90000"/>
                </a:lnSpc>
                <a:buSzPts val="3200"/>
                <a:buFont typeface="Arial"/>
                <a:buChar char="•"/>
              </a:pPr>
              <a:r>
                <a:rPr lang="es" sz="2133" dirty="0"/>
                <a:t>Los países revisan </a:t>
              </a:r>
              <a:r>
                <a:rPr lang="es" sz="2133" dirty="0" err="1"/>
                <a:t>la expresión</a:t>
              </a:r>
              <a:r>
                <a:rPr lang="es" sz="2133" dirty="0"/>
                <a:t> </a:t>
              </a:r>
              <a:r>
                <a:rPr lang="es" sz="2133" dirty="0" err="1"/>
                <a:t>de</a:t>
              </a:r>
              <a:r>
                <a:rPr lang="es" sz="2133" dirty="0"/>
                <a:t> </a:t>
              </a:r>
              <a:r>
                <a:rPr lang="es" sz="2133" dirty="0" err="1"/>
                <a:t>interés </a:t>
              </a:r>
              <a:r>
                <a:rPr lang="es" sz="2133" dirty="0"/>
                <a:t>y </a:t>
              </a:r>
              <a:r>
                <a:rPr lang="es" sz="2133" dirty="0" err="1"/>
                <a:t>determinar</a:t>
              </a:r>
              <a:r>
                <a:rPr lang="es" sz="2133" dirty="0"/>
                <a:t> </a:t>
              </a:r>
              <a:r>
                <a:rPr lang="es" sz="2133" dirty="0" err="1"/>
                <a:t>si</a:t>
              </a:r>
              <a:r>
                <a:rPr lang="es" sz="2133" dirty="0"/>
                <a:t> </a:t>
              </a:r>
              <a:r>
                <a:rPr lang="es" sz="2133" dirty="0" err="1"/>
                <a:t>a</a:t>
              </a:r>
              <a:r>
                <a:rPr lang="es" sz="2133" dirty="0"/>
                <a:t> </a:t>
              </a:r>
              <a:r>
                <a:rPr lang="es" sz="2133" dirty="0" err="1"/>
                <a:t>proceder </a:t>
              </a:r>
              <a:r>
                <a:rPr lang="es" sz="2133" dirty="0"/>
                <a:t>.</a:t>
              </a:r>
              <a:endParaRPr sz="2133" dirty="0"/>
            </a:p>
            <a:p>
              <a:pPr marL="190510" lvl="1" indent="-55036">
                <a:lnSpc>
                  <a:spcPct val="90000"/>
                </a:lnSpc>
                <a:spcBef>
                  <a:spcPts val="320"/>
                </a:spcBef>
                <a:buSzPts val="3200"/>
              </a:pPr>
              <a:endParaRPr sz="2133" dirty="0"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13007679" y="939483"/>
              <a:ext cx="957687" cy="74190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CC7D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34" name="Google Shape;334;p15"/>
            <p:cNvSpPr txBox="1"/>
            <p:nvPr/>
          </p:nvSpPr>
          <p:spPr>
            <a:xfrm>
              <a:off x="13007679" y="1087864"/>
              <a:ext cx="735116" cy="445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600"/>
              </a:pPr>
              <a:endParaRPr sz="1733">
                <a:solidFill>
                  <a:schemeClr val="lt1"/>
                </a:solidFill>
              </a:endParaRPr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14362898" y="849635"/>
              <a:ext cx="2979883" cy="1382400"/>
            </a:xfrm>
            <a:prstGeom prst="roundRect">
              <a:avLst>
                <a:gd name="adj" fmla="val 10000"/>
              </a:avLst>
            </a:prstGeom>
            <a:solidFill>
              <a:srgbClr val="C0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36" name="Google Shape;336;p15"/>
            <p:cNvSpPr txBox="1"/>
            <p:nvPr/>
          </p:nvSpPr>
          <p:spPr>
            <a:xfrm>
              <a:off x="14362898" y="849635"/>
              <a:ext cx="2979883" cy="92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81267" anchor="t" anchorCtr="0">
              <a:noAutofit/>
            </a:bodyPr>
            <a:lstStyle/>
            <a:p>
              <a:pPr>
                <a:lnSpc>
                  <a:spcPct val="90000"/>
                </a:lnSpc>
                <a:buSzPts val="3200"/>
              </a:pPr>
              <a:r>
                <a:rPr lang="es" sz="2133" dirty="0">
                  <a:solidFill>
                    <a:schemeClr val="lt1"/>
                  </a:solidFill>
                </a:rPr>
                <a:t>Finalizar</a:t>
              </a:r>
              <a:endParaRPr sz="2133" dirty="0">
                <a:solidFill>
                  <a:schemeClr val="lt1"/>
                </a:solidFill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14973235" y="1771235"/>
              <a:ext cx="2979883" cy="4662000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3194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933"/>
            </a:p>
          </p:txBody>
        </p:sp>
        <p:sp>
          <p:nvSpPr>
            <p:cNvPr id="338" name="Google Shape;338;p15"/>
            <p:cNvSpPr txBox="1"/>
            <p:nvPr/>
          </p:nvSpPr>
          <p:spPr>
            <a:xfrm>
              <a:off x="15060513" y="1858513"/>
              <a:ext cx="2805327" cy="4487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1717" tIns="151717" rIns="151717" bIns="151717" anchor="t" anchorCtr="0">
              <a:noAutofit/>
            </a:bodyPr>
            <a:lstStyle/>
            <a:p>
              <a:pPr marL="190510" lvl="1" indent="-190510">
                <a:lnSpc>
                  <a:spcPct val="90000"/>
                </a:lnSpc>
                <a:buSzPts val="3200"/>
                <a:buFont typeface="Arial"/>
                <a:buChar char="•"/>
              </a:pPr>
              <a:r>
                <a:rPr lang="es" sz="2133" dirty="0" err="1"/>
                <a:t>Los proveedores </a:t>
              </a:r>
              <a:r>
                <a:rPr lang="es" sz="2133" dirty="0"/>
                <a:t>y los países </a:t>
              </a:r>
              <a:r>
                <a:rPr lang="es" sz="2133" dirty="0" err="1"/>
                <a:t>participan</a:t>
              </a:r>
              <a:r>
                <a:rPr lang="es" sz="2133" dirty="0"/>
                <a:t> </a:t>
              </a:r>
              <a:r>
                <a:rPr lang="es" sz="2133" dirty="0" err="1"/>
                <a:t>directamente</a:t>
              </a:r>
              <a:r>
                <a:rPr lang="es" sz="2133" dirty="0"/>
                <a:t> </a:t>
              </a:r>
              <a:r>
                <a:rPr lang="es" sz="2133" dirty="0" err="1"/>
                <a:t>a</a:t>
              </a:r>
              <a:r>
                <a:rPr lang="es" sz="2133" dirty="0"/>
                <a:t> </a:t>
              </a:r>
              <a:r>
                <a:rPr lang="es" sz="2133" dirty="0" err="1"/>
                <a:t>definir</a:t>
              </a:r>
              <a:r>
                <a:rPr lang="es" sz="2133" dirty="0"/>
                <a:t> </a:t>
              </a:r>
              <a:r>
                <a:rPr lang="es" sz="2133" dirty="0" err="1"/>
                <a:t>próximo</a:t>
              </a:r>
              <a:r>
                <a:rPr lang="es" sz="2133" dirty="0"/>
                <a:t> </a:t>
              </a:r>
              <a:r>
                <a:rPr lang="es" sz="2133" dirty="0" err="1"/>
                <a:t>pasos</a:t>
              </a:r>
              <a:endParaRPr sz="2133" dirty="0"/>
            </a:p>
          </p:txBody>
        </p:sp>
      </p:grpSp>
      <p:sp>
        <p:nvSpPr>
          <p:cNvPr id="339" name="Google Shape;339;p15"/>
          <p:cNvSpPr txBox="1"/>
          <p:nvPr/>
        </p:nvSpPr>
        <p:spPr>
          <a:xfrm>
            <a:off x="621920" y="-596225"/>
            <a:ext cx="10655680" cy="1910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b" anchorCtr="0">
            <a:noAutofit/>
          </a:bodyPr>
          <a:lstStyle/>
          <a:p>
            <a:r>
              <a:rPr lang="es" sz="4000" dirty="0">
                <a:latin typeface="Calibri"/>
                <a:ea typeface="+mn-ea"/>
                <a:sym typeface="REM Medium"/>
              </a:rPr>
              <a:t>Cómo funciona: Desde la necesidad de hacer coincidir</a:t>
            </a:r>
            <a:endParaRPr sz="4000" dirty="0">
              <a:latin typeface="Calibri"/>
              <a:ea typeface="+mn-ea"/>
              <a:sym typeface="REM Medium"/>
            </a:endParaRPr>
          </a:p>
        </p:txBody>
      </p:sp>
      <p:sp>
        <p:nvSpPr>
          <p:cNvPr id="340" name="Google Shape;340;p15"/>
          <p:cNvSpPr txBox="1"/>
          <p:nvPr/>
        </p:nvSpPr>
        <p:spPr>
          <a:xfrm>
            <a:off x="2245519" y="1415079"/>
            <a:ext cx="1177636" cy="553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r>
              <a:rPr lang="es" sz="1600" dirty="0"/>
              <a:t>Aprobación del país</a:t>
            </a:r>
            <a:endParaRPr sz="1600" dirty="0"/>
          </a:p>
        </p:txBody>
      </p:sp>
      <p:sp>
        <p:nvSpPr>
          <p:cNvPr id="342" name="Google Shape;342;p15"/>
          <p:cNvSpPr txBox="1"/>
          <p:nvPr/>
        </p:nvSpPr>
        <p:spPr>
          <a:xfrm>
            <a:off x="5603490" y="1374534"/>
            <a:ext cx="1177636" cy="553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r>
              <a:rPr lang="es" sz="1600" dirty="0"/>
              <a:t>Indicación de interés</a:t>
            </a:r>
            <a:endParaRPr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A938-0CEE-496A-3252-80BAECFC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Single gear outline">
            <a:extLst>
              <a:ext uri="{FF2B5EF4-FFF2-40B4-BE49-F238E27FC236}">
                <a16:creationId xmlns:a16="http://schemas.microsoft.com/office/drawing/2014/main" id="{C530DEF1-5398-7E5C-3E03-6EE1B3700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800" y="3544094"/>
            <a:ext cx="914400" cy="914400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E0CD4-450F-E4C6-34D7-792C25594F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36629"/>
            <a:ext cx="6232789" cy="38954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D151C2-3785-3D70-454F-78AF5F28B2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117"/>
            <a:ext cx="6096000" cy="381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6CC163-E9F8-7340-9131-D6E94558FC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698" y="3623759"/>
            <a:ext cx="7664606" cy="47903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517AB1-23EE-B40A-22B9-AAA106F4324A}"/>
              </a:ext>
            </a:extLst>
          </p:cNvPr>
          <p:cNvSpPr/>
          <p:nvPr/>
        </p:nvSpPr>
        <p:spPr>
          <a:xfrm>
            <a:off x="483579" y="566241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CFAE56-E568-9311-782E-ADDC5F77102A}"/>
              </a:ext>
            </a:extLst>
          </p:cNvPr>
          <p:cNvSpPr/>
          <p:nvPr/>
        </p:nvSpPr>
        <p:spPr>
          <a:xfrm>
            <a:off x="2731479" y="4376241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79C926-D20C-95BD-7911-BAACA2E6FF96}"/>
              </a:ext>
            </a:extLst>
          </p:cNvPr>
          <p:cNvSpPr/>
          <p:nvPr/>
        </p:nvSpPr>
        <p:spPr>
          <a:xfrm>
            <a:off x="7286937" y="566241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16C8E8-4B86-4665-CEFD-DA82FAF08686}"/>
              </a:ext>
            </a:extLst>
          </p:cNvPr>
          <p:cNvSpPr/>
          <p:nvPr/>
        </p:nvSpPr>
        <p:spPr>
          <a:xfrm>
            <a:off x="4111316" y="108087"/>
            <a:ext cx="702527" cy="3791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E2A1C41-75AB-AC69-1838-773C16F19617}"/>
              </a:ext>
            </a:extLst>
          </p:cNvPr>
          <p:cNvSpPr/>
          <p:nvPr/>
        </p:nvSpPr>
        <p:spPr>
          <a:xfrm>
            <a:off x="10966716" y="2533650"/>
            <a:ext cx="1362074" cy="7429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Graphic 11" descr="Single gear with solid fill">
            <a:extLst>
              <a:ext uri="{FF2B5EF4-FFF2-40B4-BE49-F238E27FC236}">
                <a16:creationId xmlns:a16="http://schemas.microsoft.com/office/drawing/2014/main" id="{A7182370-0801-8A29-7B6A-AA835C483F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53800" y="1654969"/>
            <a:ext cx="914400" cy="9144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0618FA4-B1C4-2399-CB45-1B4F3D1431BF}"/>
              </a:ext>
            </a:extLst>
          </p:cNvPr>
          <p:cNvSpPr/>
          <p:nvPr/>
        </p:nvSpPr>
        <p:spPr>
          <a:xfrm>
            <a:off x="7294150" y="5114926"/>
            <a:ext cx="2931614" cy="7429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554766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4104B4-5376-8EAA-090C-017ED6A5E23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166191" y="1286773"/>
            <a:ext cx="8560904" cy="4489450"/>
          </a:xfrm>
        </p:spPr>
        <p:txBody>
          <a:bodyPr>
            <a:normAutofit/>
          </a:bodyPr>
          <a:lstStyle/>
          <a:p>
            <a:endParaRPr lang="de-DE" sz="5000" dirty="0">
              <a:solidFill>
                <a:schemeClr val="accent6"/>
              </a:solidFill>
            </a:endParaRPr>
          </a:p>
          <a:p>
            <a:pPr marL="977949" lvl="3" indent="0">
              <a:buNone/>
            </a:pPr>
            <a:r>
              <a:rPr lang="es" sz="6000" dirty="0">
                <a:solidFill>
                  <a:schemeClr val="accent6">
                    <a:lumMod val="75000"/>
                  </a:schemeClr>
                </a:solidFill>
              </a:rPr>
              <a:t>Preguntas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8408FD-796F-7388-7F5F-37A4AFC14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497" y="286604"/>
            <a:ext cx="2698469" cy="56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8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ACA49-402C-6A45-D340-8E9AE5004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D3B94-5263-20C5-6F99-8590D23AF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B0017A15-4A4D-5D06-16B6-6351DCEA3F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5188425"/>
            <a:ext cx="1621157" cy="1079272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1B5E98F2-4F44-3AB3-CEFC-C7F0AD3EE0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826785"/>
            <a:ext cx="1629246" cy="1079272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AE15BEFD-4924-3115-2505-0E90B984D5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844" y="2325766"/>
            <a:ext cx="1613913" cy="1060484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001FD8D3-A9E4-94F9-5834-793B09B4BF7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3757219"/>
            <a:ext cx="1613913" cy="10744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532601-94BB-6F94-169C-50F83B25AB45}"/>
              </a:ext>
            </a:extLst>
          </p:cNvPr>
          <p:cNvSpPr txBox="1"/>
          <p:nvPr/>
        </p:nvSpPr>
        <p:spPr>
          <a:xfrm>
            <a:off x="4000746" y="279344"/>
            <a:ext cx="80919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Parte II: </a:t>
            </a:r>
            <a:br>
              <a:rPr kumimoji="0" lang="en-U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¿Cómo elaborar una solicitud para el Mecanismo </a:t>
            </a:r>
            <a:r>
              <a:rPr kumimoji="0" lang="es" sz="400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Emparejamiento AP </a:t>
            </a: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(MMM) del NBSAP?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6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A39E361-2994-B117-5C71-EBA280EEC8F3}"/>
              </a:ext>
            </a:extLst>
          </p:cNvPr>
          <p:cNvSpPr txBox="1"/>
          <p:nvPr/>
        </p:nvSpPr>
        <p:spPr>
          <a:xfrm>
            <a:off x="4432767" y="3803921"/>
            <a:ext cx="77592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programa de emparejamiento 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 de NBSAP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 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Consejos 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éxito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factores</a:t>
            </a:r>
            <a:r>
              <a:rPr lang="e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solicitudes </a:t>
            </a: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¿Qué se necesita de los socios nacionales y qué apoyo podemos brindar para generar ideas y presentar una solicitud al MMM?</a:t>
            </a:r>
            <a:endParaRPr lang="de-DE" sz="2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2"/>
              </a:buClr>
            </a:pP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343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8">
            <a:extLst>
              <a:ext uri="{FF2B5EF4-FFF2-40B4-BE49-F238E27FC236}">
                <a16:creationId xmlns:a16="http://schemas.microsoft.com/office/drawing/2014/main" id="{3BB6AEA2-774B-B08B-A434-ADEF1A13995D}"/>
              </a:ext>
            </a:extLst>
          </p:cNvPr>
          <p:cNvSpPr/>
          <p:nvPr/>
        </p:nvSpPr>
        <p:spPr>
          <a:xfrm>
            <a:off x="382316" y="1492865"/>
            <a:ext cx="11451875" cy="48019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CBD5E1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Alineación estratégica:</a:t>
            </a:r>
            <a:r>
              <a:rPr kumimoji="0" lang="e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¿Está esta solicitud claramente vinculada a una acción o meta prioritaria en el NBSAP?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" altLang="de-D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¿Tiene alguna relación con las prioridades del NBSAP?</a:t>
            </a:r>
            <a:endParaRPr kumimoji="0" lang="de-DE" alt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Soporte catalítico:</a:t>
            </a:r>
            <a:r>
              <a:rPr kumimoji="0" lang="e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¿Esta intervención desbloqueará, acelerará o eliminará un obstáculo para la implementación más amplia del NBSAP?</a:t>
            </a:r>
            <a:endParaRPr kumimoji="0" lang="de-DE" alt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Preparación: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¿Está el país preparado institucionalmente para implementarlo en un plazo de 12 a 24 meses?</a:t>
            </a:r>
            <a:endParaRPr kumimoji="0" lang="de-DE" alt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Alcance y proporcionalidad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altLang="de-DE" sz="22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¿Existe un alcance claro del apoyo que se necesita?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altLang="de-DE" sz="22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La solicitud tiene el alcance adecuado para la aceleración catalítica ( </a:t>
            </a:r>
            <a:r>
              <a:rPr kumimoji="0" lang="es" altLang="de-DE" sz="220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por ejemplo , no es un programa </a:t>
            </a:r>
            <a:r>
              <a:rPr kumimoji="0" lang="es" altLang="de-DE" sz="22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completo al estilo del GEF )?</a:t>
            </a:r>
            <a:endParaRPr kumimoji="0" lang="de-DE" altLang="de-DE" sz="22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" altLang="de-DE" sz="2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Realismo presupuestario: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alt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¿El presupuesto propuesto es proporcional a los resultados y factible dentro de los parámetros de aceleración?</a:t>
            </a:r>
            <a:endParaRPr kumimoji="0" lang="de-DE" alt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1F31DD-6243-6ED1-82D7-283BF83D305C}"/>
              </a:ext>
            </a:extLst>
          </p:cNvPr>
          <p:cNvSpPr txBox="1"/>
          <p:nvPr/>
        </p:nvSpPr>
        <p:spPr>
          <a:xfrm>
            <a:off x="382316" y="563218"/>
            <a:ext cx="100206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Consideraciones </a:t>
            </a:r>
            <a:r>
              <a:rPr lang="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clave </a:t>
            </a:r>
            <a:r>
              <a:rPr lang="e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solicitud </a:t>
            </a:r>
            <a:endParaRPr lang="de-DE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29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3">
            <a:extLst>
              <a:ext uri="{FF2B5EF4-FFF2-40B4-BE49-F238E27FC236}">
                <a16:creationId xmlns:a16="http://schemas.microsoft.com/office/drawing/2014/main" id="{BE21706F-1DD5-69D7-73D4-2C9E3A6E737A}"/>
              </a:ext>
            </a:extLst>
          </p:cNvPr>
          <p:cNvSpPr/>
          <p:nvPr/>
        </p:nvSpPr>
        <p:spPr>
          <a:xfrm>
            <a:off x="284327" y="1821698"/>
            <a:ext cx="11443847" cy="8309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Proceso participativo para identificar un tema que sea oportuno y relevante.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600" b="1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8">
            <a:extLst>
              <a:ext uri="{FF2B5EF4-FFF2-40B4-BE49-F238E27FC236}">
                <a16:creationId xmlns:a16="http://schemas.microsoft.com/office/drawing/2014/main" id="{D3D33342-00DF-AB0F-AF8D-0287DAF5CBCB}"/>
              </a:ext>
            </a:extLst>
          </p:cNvPr>
          <p:cNvSpPr/>
          <p:nvPr/>
        </p:nvSpPr>
        <p:spPr>
          <a:xfrm>
            <a:off x="384312" y="4205305"/>
            <a:ext cx="5400856" cy="13110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r>
              <a:rPr lang="e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ctr" defTabSz="1371600"/>
            <a:r>
              <a:rPr lang="e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Desarrollar una sólida teoría del cambio.</a:t>
            </a:r>
            <a:endParaRPr lang="de-DE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371600"/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9180FC1-02FA-BB11-F3B4-75EB5AAB5353}"/>
              </a:ext>
            </a:extLst>
          </p:cNvPr>
          <p:cNvSpPr/>
          <p:nvPr/>
        </p:nvSpPr>
        <p:spPr>
          <a:xfrm>
            <a:off x="6096000" y="4205305"/>
            <a:ext cx="5314122" cy="13110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Cuenta una historia fascinante.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E326333-E306-18FC-9AF1-2BD1D2017E01}"/>
              </a:ext>
            </a:extLst>
          </p:cNvPr>
          <p:cNvSpPr txBox="1"/>
          <p:nvPr/>
        </p:nvSpPr>
        <p:spPr>
          <a:xfrm>
            <a:off x="384312" y="556962"/>
            <a:ext cx="9952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Éxito</a:t>
            </a:r>
            <a:r>
              <a:rPr lang="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factores</a:t>
            </a:r>
            <a:r>
              <a:rPr lang="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peticiones </a:t>
            </a:r>
            <a:r>
              <a:rPr lang="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importantes 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C3B3374-92A2-3B34-3ACC-F5FC75DCA93F}"/>
              </a:ext>
            </a:extLst>
          </p:cNvPr>
          <p:cNvSpPr txBox="1"/>
          <p:nvPr/>
        </p:nvSpPr>
        <p:spPr>
          <a:xfrm>
            <a:off x="543339" y="5516392"/>
            <a:ext cx="1085353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Claramente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demostrando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valor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pedido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llave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para concienciar y generar interés entre los proveedores potenciales.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140C818-CB0C-846A-874E-5E22D2D5358B}"/>
              </a:ext>
            </a:extLst>
          </p:cNvPr>
          <p:cNvSpPr txBox="1"/>
          <p:nvPr/>
        </p:nvSpPr>
        <p:spPr>
          <a:xfrm>
            <a:off x="543338" y="2659559"/>
            <a:ext cx="10853531" cy="110799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proceso participativo garantiza la apropiación, un proceso inclusivo (participación plena y efectiva de los titulares de derechos y las partes interesadas), la máxima prioridad para su contexto local, la obtención de respaldo político y comunitario, permite la creación de alianzas entre sectores, etc.</a:t>
            </a:r>
          </a:p>
        </p:txBody>
      </p:sp>
    </p:spTree>
    <p:extLst>
      <p:ext uri="{BB962C8B-B14F-4D97-AF65-F5344CB8AC3E}">
        <p14:creationId xmlns:p14="http://schemas.microsoft.com/office/powerpoint/2010/main" val="3978638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FA4E-B53C-1D28-4A80-B0545CBE7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B2DE5A4-4DBC-62C4-5690-E44A03A2D256}"/>
              </a:ext>
            </a:extLst>
          </p:cNvPr>
          <p:cNvSpPr/>
          <p:nvPr/>
        </p:nvSpPr>
        <p:spPr>
          <a:xfrm>
            <a:off x="238540" y="283136"/>
            <a:ext cx="10045148" cy="859864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/>
            <a:endParaRPr lang="en-US" sz="18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es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Proceso participativo para identificar un tema que sea oportuno y relevante.</a:t>
            </a:r>
          </a:p>
          <a:p>
            <a:pPr algn="ctr" defTabSz="914446"/>
            <a:endParaRPr lang="en-US" sz="1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B8E9CE42-348B-DDDE-A732-31B0438C9B7B}"/>
              </a:ext>
            </a:extLst>
          </p:cNvPr>
          <p:cNvSpPr/>
          <p:nvPr/>
        </p:nvSpPr>
        <p:spPr>
          <a:xfrm>
            <a:off x="10764306" y="201520"/>
            <a:ext cx="1048846" cy="70784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>
              <a:defRPr/>
            </a:pPr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hape 38">
            <a:extLst>
              <a:ext uri="{FF2B5EF4-FFF2-40B4-BE49-F238E27FC236}">
                <a16:creationId xmlns:a16="http://schemas.microsoft.com/office/drawing/2014/main" id="{A0AC0563-A807-AD78-DC9B-6CB4F3E8C5E9}"/>
              </a:ext>
            </a:extLst>
          </p:cNvPr>
          <p:cNvSpPr/>
          <p:nvPr/>
        </p:nvSpPr>
        <p:spPr>
          <a:xfrm>
            <a:off x="382316" y="1492865"/>
            <a:ext cx="11451875" cy="404654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lvl="0"/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Aproveche el análisis de la situación y la hoja de ruta que desarrolló conjuntamente en los procesos de consulta para:</a:t>
            </a:r>
          </a:p>
          <a:p>
            <a:pPr marL="457200" lvl="2" indent="-457200">
              <a:buFont typeface="+mj-lt"/>
              <a:buAutoNum type="arabicPeriod"/>
            </a:pP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Identifique el problema que desea abordar.</a:t>
            </a:r>
          </a:p>
          <a:p>
            <a:pPr lvl="2"/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  <a:p>
            <a:pPr marL="457200" lvl="2" indent="-457200">
              <a:buFont typeface="+mj-lt"/>
              <a:buAutoNum type="arabicPeriod"/>
            </a:pPr>
            <a:r>
              <a:rPr lang="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¿Desarrollar aún más las soluciones que se presentaron y discutieron para dar mayor visibilidad a las voces de las mujeres y acelerar la implementación de las Estrategias Nacionales de Acción contra el Cáncer con perspectiva de género?</a:t>
            </a:r>
          </a:p>
          <a:p>
            <a:pPr lvl="2"/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Demuestran claramente la relevancia de la solicitud de acciones prioritarias y objetivos en los NBSAP.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Muestre claramente cómo la solicitud desbloqueará o acelerará la implementación de las NBSAP.</a:t>
            </a:r>
          </a:p>
        </p:txBody>
      </p:sp>
    </p:spTree>
    <p:extLst>
      <p:ext uri="{BB962C8B-B14F-4D97-AF65-F5344CB8AC3E}">
        <p14:creationId xmlns:p14="http://schemas.microsoft.com/office/powerpoint/2010/main" val="668629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F141F-EEB3-B4B9-5C2E-26D481CD4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0C6876F-B946-7135-69A7-406B09F2DF77}"/>
              </a:ext>
            </a:extLst>
          </p:cNvPr>
          <p:cNvSpPr/>
          <p:nvPr/>
        </p:nvSpPr>
        <p:spPr>
          <a:xfrm>
            <a:off x="2282832" y="283136"/>
            <a:ext cx="8000855" cy="859864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60">
              <a:defRPr/>
            </a:pPr>
            <a:r>
              <a:rPr lang="es" sz="25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Aproveche sus procesos de análisis de la situación y de consulta.</a:t>
            </a:r>
            <a:r>
              <a:rPr lang="es" sz="25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 defTabSz="914446"/>
            <a:endParaRPr lang="en-US" sz="1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C1E5F32-9198-1F96-CF09-B7C7F610302B}"/>
              </a:ext>
            </a:extLst>
          </p:cNvPr>
          <p:cNvSpPr/>
          <p:nvPr/>
        </p:nvSpPr>
        <p:spPr>
          <a:xfrm>
            <a:off x="519385" y="283136"/>
            <a:ext cx="1665015" cy="8598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s" sz="32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18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52F1B050-EFE6-3824-A916-A0D1B5BD4E73}"/>
              </a:ext>
            </a:extLst>
          </p:cNvPr>
          <p:cNvSpPr/>
          <p:nvPr/>
        </p:nvSpPr>
        <p:spPr>
          <a:xfrm>
            <a:off x="10764306" y="201520"/>
            <a:ext cx="1048846" cy="70784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>
              <a:defRPr/>
            </a:pPr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7C027D6-DB83-D92A-33A3-34FF07E003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2635"/>
          <a:stretch>
            <a:fillRect/>
          </a:stretch>
        </p:blipFill>
        <p:spPr>
          <a:xfrm>
            <a:off x="0" y="1166191"/>
            <a:ext cx="5503114" cy="47935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6EB5DDB-61ED-4C51-0D1A-7818A68CF156}"/>
              </a:ext>
            </a:extLst>
          </p:cNvPr>
          <p:cNvSpPr txBox="1"/>
          <p:nvPr/>
        </p:nvSpPr>
        <p:spPr>
          <a:xfrm>
            <a:off x="5187065" y="2935963"/>
            <a:ext cx="6626087" cy="3046988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Examinar minuciosamente todo el proceso realizado hasta el momento para poder</a:t>
            </a:r>
          </a:p>
          <a:p>
            <a:pPr lvl="2"/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Identifique el problema que desea abordar.</a:t>
            </a:r>
          </a:p>
          <a:p>
            <a:pPr lvl="2"/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</a:p>
          <a:p>
            <a:pPr lvl="2"/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¿Desarrollar aún más las soluciones 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se presentaron y discutieron para dar mayor visibilidad a las voces de las mujeres y acelerar la implementación de las Estrategias Nacionales de Acción para la Seguridad y la Salud (NBSAP) con perspectiva de género?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CAD341C-87DC-7B44-125B-C2262DA1F96B}"/>
              </a:ext>
            </a:extLst>
          </p:cNvPr>
          <p:cNvSpPr txBox="1"/>
          <p:nvPr/>
        </p:nvSpPr>
        <p:spPr>
          <a:xfrm>
            <a:off x="5605670" y="1311965"/>
            <a:ext cx="62074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tú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incorrectamente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entender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situación 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diagnóstico erróneo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problema 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eso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sigue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probable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equivocado 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."</a:t>
            </a:r>
          </a:p>
          <a:p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 Tutorial del modelo </a:t>
            </a:r>
            <a:r>
              <a:rPr lang="es" sz="22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lógico de Wisconsin </a:t>
            </a:r>
            <a:r>
              <a:rPr lang="es" sz="2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10EADE3-2379-0322-4AA4-8BA82A1C8CAB}"/>
              </a:ext>
            </a:extLst>
          </p:cNvPr>
          <p:cNvSpPr txBox="1"/>
          <p:nvPr/>
        </p:nvSpPr>
        <p:spPr>
          <a:xfrm>
            <a:off x="187258" y="6420975"/>
            <a:ext cx="75917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dirty="0">
                <a:solidFill>
                  <a:schemeClr val="bg1"/>
                </a:solidFill>
              </a:rPr>
              <a:t>Lecturas y fuentes adicionales: </a:t>
            </a:r>
            <a:r>
              <a:rPr lang="e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Guía de la Teoría del Cambio n.º 1 - La Situación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865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E8985-50D5-3424-C7A8-ADBFFCF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3D311D4-47A7-4166-9D39-022A586ACA5B}"/>
              </a:ext>
            </a:extLst>
          </p:cNvPr>
          <p:cNvSpPr/>
          <p:nvPr/>
        </p:nvSpPr>
        <p:spPr>
          <a:xfrm>
            <a:off x="2282832" y="283136"/>
            <a:ext cx="8000855" cy="859864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/>
            <a:endParaRPr lang="en-US" sz="18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609660">
              <a:defRPr/>
            </a:pPr>
            <a:r>
              <a:rPr lang="es" sz="25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Invierta en comprender la causa y el efecto del problema/solución identificados.</a:t>
            </a:r>
            <a:r>
              <a:rPr lang="es" sz="25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 defTabSz="609660">
              <a:defRPr/>
            </a:pPr>
            <a:r>
              <a:rPr lang="es" sz="1800" dirty="0">
                <a:solidFill>
                  <a:prstClr val="white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E9559D-204A-D153-B355-93AA48C6F012}"/>
              </a:ext>
            </a:extLst>
          </p:cNvPr>
          <p:cNvSpPr/>
          <p:nvPr/>
        </p:nvSpPr>
        <p:spPr>
          <a:xfrm>
            <a:off x="519385" y="283136"/>
            <a:ext cx="1665015" cy="8598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s" sz="32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18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D625EBC0-BFE5-A018-70A9-103E8351BDAB}"/>
              </a:ext>
            </a:extLst>
          </p:cNvPr>
          <p:cNvSpPr/>
          <p:nvPr/>
        </p:nvSpPr>
        <p:spPr>
          <a:xfrm>
            <a:off x="10764306" y="201520"/>
            <a:ext cx="1048846" cy="70784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>
              <a:defRPr/>
            </a:pPr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7346466-21F8-8A85-0471-7CAE7A6761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946"/>
          <a:stretch>
            <a:fillRect/>
          </a:stretch>
        </p:blipFill>
        <p:spPr>
          <a:xfrm>
            <a:off x="682818" y="1431236"/>
            <a:ext cx="6560084" cy="483882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FB94DA8-3661-C453-351E-710298CF7A9A}"/>
              </a:ext>
            </a:extLst>
          </p:cNvPr>
          <p:cNvSpPr txBox="1"/>
          <p:nvPr/>
        </p:nvSpPr>
        <p:spPr>
          <a:xfrm>
            <a:off x="6679926" y="1641112"/>
            <a:ext cx="4829256" cy="2677656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 vez que hayas identificado el problema que quieres abordar o las soluciones que quieres desarrollar, piensa en las causas y los efectos de este problema/solución identificados. Esto te ayudará a priorizar las acciones.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8D3D059-9CDE-BDE4-CE9D-BB7D10E68DF5}"/>
              </a:ext>
            </a:extLst>
          </p:cNvPr>
          <p:cNvSpPr txBox="1"/>
          <p:nvPr/>
        </p:nvSpPr>
        <p:spPr>
          <a:xfrm>
            <a:off x="187258" y="6420975"/>
            <a:ext cx="75917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dirty="0">
                <a:solidFill>
                  <a:schemeClr val="bg1"/>
                </a:solidFill>
              </a:rPr>
              <a:t>Lecturas y fuentes adicionales: </a:t>
            </a:r>
            <a:r>
              <a:rPr lang="e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Guía de la Teoría del Cambio n.º 1 - La Situación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50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61BDA-800E-A702-6448-B8FB7BF93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99A82A2-D401-336B-254A-6C9A875270B1}"/>
              </a:ext>
            </a:extLst>
          </p:cNvPr>
          <p:cNvSpPr/>
          <p:nvPr/>
        </p:nvSpPr>
        <p:spPr>
          <a:xfrm>
            <a:off x="265044" y="283136"/>
            <a:ext cx="10018644" cy="8598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/>
            <a:endParaRPr lang="en-US" sz="18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609660">
              <a:defRPr/>
            </a:pPr>
            <a:r>
              <a:rPr lang="es" sz="25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Teoría del cambio: definición seleccionada</a:t>
            </a:r>
            <a:endParaRPr lang="en-US" sz="2500" b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defTabSz="609660">
              <a:defRPr/>
            </a:pPr>
            <a:r>
              <a:rPr lang="es" sz="1800" dirty="0">
                <a:solidFill>
                  <a:prstClr val="white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141FF736-5ED9-DEDC-90E6-61A8A26D88AD}"/>
              </a:ext>
            </a:extLst>
          </p:cNvPr>
          <p:cNvSpPr/>
          <p:nvPr/>
        </p:nvSpPr>
        <p:spPr>
          <a:xfrm>
            <a:off x="10764306" y="201520"/>
            <a:ext cx="1048846" cy="70784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>
              <a:defRPr/>
            </a:pPr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0CF3278-DB77-D594-D76F-7EB5E6ABF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1443" y="1223510"/>
            <a:ext cx="6308035" cy="500223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29C8FBA-C545-DEB9-DB56-E6F2C0901DE4}"/>
              </a:ext>
            </a:extLst>
          </p:cNvPr>
          <p:cNvSpPr txBox="1"/>
          <p:nvPr/>
        </p:nvSpPr>
        <p:spPr>
          <a:xfrm>
            <a:off x="397565" y="1491304"/>
            <a:ext cx="5075582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e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enfoque de la teoría del cambio es un proceso de planificación y evaluación de proyectos que </a:t>
            </a:r>
            <a:r>
              <a:rPr lang="e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describe la relación entre el objetivo a largo plazo de un proyecto y los cambios intermedios y iniciales necesarios para lograrlo </a:t>
            </a:r>
            <a:r>
              <a:rPr lang="e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Anima al equipo del proyecto o al grupo de partes interesadas a explicar cómo se entiende que el proyecto alcanzará sus objetivos y el proceso mediante el cual se producirán los cambios. Este enfoque </a:t>
            </a:r>
            <a:r>
              <a:rPr lang="e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enfatiza la teoría y los supuestos que subyacen a la trayectoria del cambio, desde la implementación de las intervenciones y actividades seleccionadas hasta los resultados previstos </a:t>
            </a:r>
            <a:r>
              <a:rPr lang="e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 (Conservation International, 2013)</a:t>
            </a: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E4165A7-7B97-4904-5DB7-98E094F0E6BB}"/>
              </a:ext>
            </a:extLst>
          </p:cNvPr>
          <p:cNvSpPr txBox="1"/>
          <p:nvPr/>
        </p:nvSpPr>
        <p:spPr>
          <a:xfrm>
            <a:off x="265044" y="6457121"/>
            <a:ext cx="103499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dirty="0">
                <a:solidFill>
                  <a:schemeClr val="bg1"/>
                </a:solidFill>
              </a:rPr>
              <a:t>Lecturas y fuentes adicionales </a:t>
            </a:r>
            <a:r>
              <a:rPr lang="e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Microsoft Word - Nota informativa sobre la teoría del cambio v8_MH </a:t>
            </a:r>
            <a:r>
              <a:rPr lang="es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edit_IMPACT </a:t>
            </a:r>
            <a:r>
              <a:rPr lang="e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format_PP_RA.docx</a:t>
            </a:r>
            <a:br>
              <a:rPr lang="en-U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731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61AAC-DC2A-A151-C17E-5C7155E0B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88D0D98-9DCF-26B9-C1CF-8243DF64319B}"/>
              </a:ext>
            </a:extLst>
          </p:cNvPr>
          <p:cNvSpPr/>
          <p:nvPr/>
        </p:nvSpPr>
        <p:spPr>
          <a:xfrm>
            <a:off x="2282832" y="283136"/>
            <a:ext cx="8000855" cy="859864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46"/>
            <a:endParaRPr lang="en-US" sz="18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609660">
              <a:defRPr/>
            </a:pPr>
            <a:r>
              <a:rPr lang="es" sz="25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Utilice el mapeo inverso.</a:t>
            </a:r>
            <a:endParaRPr lang="en-US" sz="2500" b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defTabSz="609660">
              <a:defRPr/>
            </a:pPr>
            <a:r>
              <a:rPr lang="es" sz="1800" dirty="0">
                <a:solidFill>
                  <a:prstClr val="white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82802D2-A065-FF38-FD45-92FADF3CB67F}"/>
              </a:ext>
            </a:extLst>
          </p:cNvPr>
          <p:cNvSpPr/>
          <p:nvPr/>
        </p:nvSpPr>
        <p:spPr>
          <a:xfrm>
            <a:off x="519385" y="283136"/>
            <a:ext cx="1665015" cy="8598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s" sz="32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18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A3908F39-6FAB-0328-C9ED-CFC80BBD93EA}"/>
              </a:ext>
            </a:extLst>
          </p:cNvPr>
          <p:cNvSpPr/>
          <p:nvPr/>
        </p:nvSpPr>
        <p:spPr>
          <a:xfrm>
            <a:off x="10764306" y="201520"/>
            <a:ext cx="1048846" cy="70784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>
              <a:defRPr/>
            </a:pPr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9067BFD-20C3-175B-44E2-14B15225B406}"/>
              </a:ext>
            </a:extLst>
          </p:cNvPr>
          <p:cNvSpPr txBox="1"/>
          <p:nvPr/>
        </p:nvSpPr>
        <p:spPr>
          <a:xfrm>
            <a:off x="8812696" y="1478310"/>
            <a:ext cx="3157871" cy="4493538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Prueba tu ruta de resultados trabajando hacia atrás desde el resultado final/el cambio que deseas ver: 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coloca la frase "Para que esto suceda..." entre cada condición previa/resultado.</a:t>
            </a:r>
          </a:p>
          <a:p>
            <a:pPr lvl="2"/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Esto dará lugar a una 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lógica sólida del tipo </a:t>
            </a:r>
            <a:r>
              <a:rPr lang="e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"si 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[resultado] </a:t>
            </a:r>
            <a:r>
              <a:rPr lang="e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entonces </a:t>
            </a:r>
            <a:r>
              <a:rPr lang="e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[impacto] </a:t>
            </a:r>
            <a:r>
              <a:rPr lang="e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8A3CC72-BDC9-30C0-2D19-5618436710AB}"/>
              </a:ext>
            </a:extLst>
          </p:cNvPr>
          <p:cNvSpPr txBox="1"/>
          <p:nvPr/>
        </p:nvSpPr>
        <p:spPr>
          <a:xfrm>
            <a:off x="0" y="6334780"/>
            <a:ext cx="115348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Lecturas y fuentes adicionales: </a:t>
            </a:r>
            <a:b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Word - Nota informativa sobre la teoría del cambio v8_MH </a:t>
            </a:r>
            <a:r>
              <a:rPr lang="es" dirty="0" err="1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edit_IMPACT </a:t>
            </a:r>
            <a:r>
              <a:rPr lang="e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format_PP_RA.docx </a:t>
            </a:r>
            <a:r>
              <a:rPr lang="es" dirty="0">
                <a:solidFill>
                  <a:schemeClr val="bg1"/>
                </a:solidFill>
              </a:rPr>
              <a:t>/ </a:t>
            </a:r>
            <a:r>
              <a:rPr lang="e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Guía sobre la teoría del cambio n.º 2 - Impacto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5FE089-A34C-DCB0-6735-5F8691F856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66" r="3795" b="4956"/>
          <a:stretch>
            <a:fillRect/>
          </a:stretch>
        </p:blipFill>
        <p:spPr>
          <a:xfrm>
            <a:off x="221433" y="1298154"/>
            <a:ext cx="8413919" cy="48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3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F6DA1-C779-CB76-D7B4-874890A2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42EB4-CD5A-CBE8-7205-F413EC1C5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1A84D76F-6AE2-C9F7-F2EA-CDB7745CDC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5188425"/>
            <a:ext cx="1621157" cy="1079272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312AEFCC-48FB-6894-AE14-A0FC811346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826785"/>
            <a:ext cx="1629246" cy="1079272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BC0F58C9-172F-22B2-45D2-A02A30E093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844" y="2325766"/>
            <a:ext cx="1613913" cy="1060484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56BB8EB0-3FD3-4617-B749-71926DE67EE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3757219"/>
            <a:ext cx="1613913" cy="10744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60A643-8CEA-89A6-7ABD-2BD333B28B90}"/>
              </a:ext>
            </a:extLst>
          </p:cNvPr>
          <p:cNvSpPr txBox="1"/>
          <p:nvPr/>
        </p:nvSpPr>
        <p:spPr>
          <a:xfrm>
            <a:off x="4000746" y="279344"/>
            <a:ext cx="80919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Parte II: </a:t>
            </a:r>
            <a:br>
              <a:rPr kumimoji="0" lang="en-U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¿Cómo elaborar una solicitud para el Mecanismo </a:t>
            </a:r>
            <a:r>
              <a:rPr kumimoji="0" lang="es" sz="400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Emparejamiento AP </a:t>
            </a:r>
            <a:r>
              <a:rPr kumimoji="0" lang="es" sz="4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(MMM) del NBSAP?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6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E19429C-2B70-E761-70B8-56E0D1AB0313}"/>
              </a:ext>
            </a:extLst>
          </p:cNvPr>
          <p:cNvSpPr txBox="1"/>
          <p:nvPr/>
        </p:nvSpPr>
        <p:spPr>
          <a:xfrm>
            <a:off x="4432767" y="3803921"/>
            <a:ext cx="77592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programa de emparejamiento 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 de NBSAP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 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Consejos 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éxito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factores</a:t>
            </a:r>
            <a:r>
              <a:rPr lang="es" sz="26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6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solicitudes </a:t>
            </a:r>
            <a:endParaRPr lang="de-DE" sz="2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s" sz="2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¿Qué se necesita de los socios nacionales y qué apoyo podemos brindar para generar ideas y presentar una solicitud al MMM?</a:t>
            </a:r>
            <a:endParaRPr lang="de-DE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2"/>
              </a:buClr>
            </a:pPr>
            <a:endParaRPr lang="de-DE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078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DE838F-3FEA-525B-AC40-F04B25CE4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9" r="27864"/>
          <a:stretch>
            <a:fillRect/>
          </a:stretch>
        </p:blipFill>
        <p:spPr>
          <a:xfrm>
            <a:off x="2531166" y="631654"/>
            <a:ext cx="8534400" cy="559469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F3C928A-4600-843A-0A4D-6D8E1539CDF4}"/>
              </a:ext>
            </a:extLst>
          </p:cNvPr>
          <p:cNvSpPr/>
          <p:nvPr/>
        </p:nvSpPr>
        <p:spPr>
          <a:xfrm>
            <a:off x="4492486" y="3869630"/>
            <a:ext cx="609600" cy="4903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84B53C32-511F-B381-79D8-17A0EE9507C7}"/>
              </a:ext>
            </a:extLst>
          </p:cNvPr>
          <p:cNvSpPr/>
          <p:nvPr/>
        </p:nvSpPr>
        <p:spPr>
          <a:xfrm>
            <a:off x="887896" y="3743736"/>
            <a:ext cx="2093843" cy="74212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3408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719D6-D4C4-C2F9-28D6-733ADF1DC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>
            <a:extLst>
              <a:ext uri="{FF2B5EF4-FFF2-40B4-BE49-F238E27FC236}">
                <a16:creationId xmlns:a16="http://schemas.microsoft.com/office/drawing/2014/main" id="{AF1D876D-68FA-138C-AC75-FD87C05C82C5}"/>
              </a:ext>
            </a:extLst>
          </p:cNvPr>
          <p:cNvSpPr txBox="1"/>
          <p:nvPr/>
        </p:nvSpPr>
        <p:spPr>
          <a:xfrm>
            <a:off x="218011" y="4293522"/>
            <a:ext cx="11882451" cy="19989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C3611BB-CFCD-7860-2F20-89838E38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29" y="314757"/>
            <a:ext cx="10552414" cy="903841"/>
          </a:xfrm>
        </p:spPr>
        <p:txBody>
          <a:bodyPr>
            <a:noAutofit/>
          </a:bodyPr>
          <a:lstStyle/>
          <a:p>
            <a:r>
              <a:rPr lang="es" sz="4000" dirty="0"/>
              <a:t>Aprovechando </a:t>
            </a:r>
            <a:r>
              <a:rPr lang="es" sz="4000" dirty="0" err="1"/>
              <a:t>nuestra</a:t>
            </a:r>
            <a:r>
              <a:rPr lang="es" sz="4000" dirty="0"/>
              <a:t> </a:t>
            </a:r>
            <a:r>
              <a:rPr lang="es" sz="4000" dirty="0" err="1"/>
              <a:t>anterior</a:t>
            </a:r>
            <a:r>
              <a:rPr lang="es" sz="4000" dirty="0"/>
              <a:t> </a:t>
            </a:r>
            <a:r>
              <a:rPr lang="es" sz="4000" dirty="0" err="1"/>
              <a:t>clínicas </a:t>
            </a:r>
            <a:r>
              <a:rPr lang="es" sz="4000" dirty="0"/>
              <a:t>y </a:t>
            </a:r>
            <a:r>
              <a:rPr lang="es" sz="4000" dirty="0" err="1"/>
              <a:t>componentes</a:t>
            </a:r>
            <a:r>
              <a:rPr lang="es" sz="4000" dirty="0"/>
              <a:t> </a:t>
            </a:r>
            <a:r>
              <a:rPr lang="es" sz="4000" dirty="0" err="1"/>
              <a:t>de</a:t>
            </a:r>
            <a:r>
              <a:rPr lang="es" sz="4000" dirty="0"/>
              <a:t> </a:t>
            </a:r>
            <a:r>
              <a:rPr lang="es" sz="4000" dirty="0" err="1"/>
              <a:t>la biodiversidad </a:t>
            </a:r>
            <a:r>
              <a:rPr lang="es" sz="4000" dirty="0"/>
              <a:t>de género </a:t>
            </a:r>
            <a:r>
              <a:rPr lang="es" sz="4000" dirty="0" err="1"/>
              <a:t>proyecto</a:t>
            </a:r>
            <a:r>
              <a:rPr lang="es" sz="4000" dirty="0"/>
              <a:t> 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32E7FEB0-CD62-230E-904C-180DE0DD5193}"/>
              </a:ext>
            </a:extLst>
          </p:cNvPr>
          <p:cNvSpPr/>
          <p:nvPr/>
        </p:nvSpPr>
        <p:spPr>
          <a:xfrm>
            <a:off x="159129" y="2249592"/>
            <a:ext cx="2512819" cy="903841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Análisis situacional </a:t>
            </a:r>
            <a:b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</a:b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(Clínica 1)</a:t>
            </a: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C1DCDCB5-3F16-EA03-BE1C-56EF4A08C8EC}"/>
              </a:ext>
            </a:extLst>
          </p:cNvPr>
          <p:cNvSpPr/>
          <p:nvPr/>
        </p:nvSpPr>
        <p:spPr>
          <a:xfrm>
            <a:off x="218011" y="3241027"/>
            <a:ext cx="2453937" cy="903841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Consultas con las partes interesadas</a:t>
            </a:r>
          </a:p>
          <a:p>
            <a:pPr lvl="0" algn="ctr" defTabSz="609630">
              <a:defRPr/>
            </a:pPr>
            <a:r>
              <a:rPr lang="es" sz="1800" dirty="0">
                <a:solidFill>
                  <a:prstClr val="black"/>
                </a:solidFill>
                <a:latin typeface="Calibri Light" panose="020F0302020204030204"/>
              </a:rPr>
              <a:t>(Clínica 2)</a:t>
            </a: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75821D77-4180-F95E-7E85-B251EF9B3C96}"/>
              </a:ext>
            </a:extLst>
          </p:cNvPr>
          <p:cNvSpPr/>
          <p:nvPr/>
        </p:nvSpPr>
        <p:spPr>
          <a:xfrm>
            <a:off x="4047012" y="2223796"/>
            <a:ext cx="3241963" cy="1895275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Talleres nacionales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9" name="Arrow: Chevron 5">
            <a:extLst>
              <a:ext uri="{FF2B5EF4-FFF2-40B4-BE49-F238E27FC236}">
                <a16:creationId xmlns:a16="http://schemas.microsoft.com/office/drawing/2014/main" id="{16486893-457B-CA6E-D167-F1315068648A}"/>
              </a:ext>
            </a:extLst>
          </p:cNvPr>
          <p:cNvSpPr/>
          <p:nvPr/>
        </p:nvSpPr>
        <p:spPr>
          <a:xfrm>
            <a:off x="6481453" y="2219120"/>
            <a:ext cx="3241963" cy="1904625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Género y biodiversidad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hoja de ruta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s" sz="1800" dirty="0">
                <a:solidFill>
                  <a:prstClr val="black"/>
                </a:solidFill>
                <a:latin typeface="Calibri Light" panose="020F0302020204030204"/>
              </a:rPr>
              <a:t>(Clínica 4)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708E8C8-D75E-C970-FF43-1A65E75DFD63}"/>
              </a:ext>
            </a:extLst>
          </p:cNvPr>
          <p:cNvSpPr txBox="1"/>
          <p:nvPr/>
        </p:nvSpPr>
        <p:spPr>
          <a:xfrm>
            <a:off x="2778826" y="2612454"/>
            <a:ext cx="1494312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Datos e información nacionales y locales sobre género y biodiversidad.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12D90C9-B11B-8671-86A2-C87A8861B63B}"/>
              </a:ext>
            </a:extLst>
          </p:cNvPr>
          <p:cNvSpPr txBox="1"/>
          <p:nvPr/>
        </p:nvSpPr>
        <p:spPr>
          <a:xfrm>
            <a:off x="9818911" y="2414769"/>
            <a:ext cx="193765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Objetivos nacionales de género y biodiversidad y resultados esperados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19D4BB7-08C8-CB19-B8E8-B1FD27AAB4FA}"/>
              </a:ext>
            </a:extLst>
          </p:cNvPr>
          <p:cNvSpPr txBox="1"/>
          <p:nvPr/>
        </p:nvSpPr>
        <p:spPr>
          <a:xfrm>
            <a:off x="9818911" y="3251966"/>
            <a:ext cx="19376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Hojas de ruta validadas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9EA2069-5942-9708-7CC0-24E72F9B3BEE}"/>
              </a:ext>
            </a:extLst>
          </p:cNvPr>
          <p:cNvSpPr txBox="1"/>
          <p:nvPr/>
        </p:nvSpPr>
        <p:spPr>
          <a:xfrm>
            <a:off x="159129" y="1438630"/>
            <a:ext cx="11649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Anterior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clínicas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país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​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trabajar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bajo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género 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biodiversidad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proyecto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construye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el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base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para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desarrollo de la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biodiversidad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género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proyectos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18" name="Pfeil: nach unten 17">
            <a:extLst>
              <a:ext uri="{FF2B5EF4-FFF2-40B4-BE49-F238E27FC236}">
                <a16:creationId xmlns:a16="http://schemas.microsoft.com/office/drawing/2014/main" id="{A936F6EF-B503-288E-5BA2-99B12A95AAF8}"/>
              </a:ext>
            </a:extLst>
          </p:cNvPr>
          <p:cNvSpPr/>
          <p:nvPr/>
        </p:nvSpPr>
        <p:spPr>
          <a:xfrm>
            <a:off x="3875573" y="4507729"/>
            <a:ext cx="3906982" cy="65996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EE9CBE1-802B-9E0F-30D3-96B1B340216C}"/>
              </a:ext>
            </a:extLst>
          </p:cNvPr>
          <p:cNvSpPr txBox="1"/>
          <p:nvPr/>
        </p:nvSpPr>
        <p:spPr>
          <a:xfrm>
            <a:off x="1431235" y="5270769"/>
            <a:ext cx="4262983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s" sz="1800" b="1" dirty="0">
                <a:latin typeface="Calibri Light"/>
                <a:ea typeface="Aptos" panose="020B0004020202020204" pitchFamily="34" charset="0"/>
                <a:cs typeface="Times New Roman"/>
              </a:rPr>
              <a:t>Parte I: </a:t>
            </a:r>
            <a:br>
              <a:rPr lang="en-US" sz="1800" b="1" dirty="0">
                <a:latin typeface="Calibri Light"/>
                <a:ea typeface="Aptos" panose="020B0004020202020204" pitchFamily="34" charset="0"/>
                <a:cs typeface="Times New Roman"/>
              </a:rPr>
            </a:br>
            <a:r>
              <a:rPr lang="es" sz="1800" b="1" dirty="0">
                <a:latin typeface="Calibri Light"/>
                <a:ea typeface="Aptos" panose="020B0004020202020204" pitchFamily="34" charset="0"/>
                <a:cs typeface="Times New Roman"/>
              </a:rPr>
              <a:t>Panorama general del apoyo a la movilización para proyectos de género y biodiversidad</a:t>
            </a:r>
          </a:p>
          <a:p>
            <a:r>
              <a:rPr lang="es" sz="1800" b="1" dirty="0">
                <a:latin typeface="Calibri Light"/>
                <a:cs typeface="Times New Roman"/>
              </a:rPr>
              <a:t>Panorama de oportunidades de financiación</a:t>
            </a:r>
            <a:endParaRPr lang="de-DE" b="1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53911BE-F566-107D-C1F8-61211C48B6B8}"/>
              </a:ext>
            </a:extLst>
          </p:cNvPr>
          <p:cNvSpPr txBox="1"/>
          <p:nvPr/>
        </p:nvSpPr>
        <p:spPr>
          <a:xfrm>
            <a:off x="5983973" y="5268896"/>
            <a:ext cx="6116489" cy="120032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s" sz="1800" b="1" dirty="0">
                <a:latin typeface="Calibri Light"/>
                <a:cs typeface="Times New Roman"/>
              </a:rPr>
              <a:t>Parte II: </a:t>
            </a:r>
            <a:br>
              <a:rPr lang="en-US" sz="1800" b="1" dirty="0">
                <a:latin typeface="Calibri Light"/>
                <a:cs typeface="Times New Roman"/>
              </a:rPr>
            </a:br>
            <a:r>
              <a:rPr lang="es" sz="1800" b="1" dirty="0">
                <a:latin typeface="Calibri Light"/>
                <a:cs typeface="Times New Roman"/>
              </a:rPr>
              <a:t>Desarrollar solicitudes de género y biodiversidad para el </a:t>
            </a:r>
            <a:br>
              <a:rPr lang="en-US" sz="1800" b="1" dirty="0">
                <a:latin typeface="Calibri Light"/>
                <a:cs typeface="Times New Roman"/>
              </a:rPr>
            </a:br>
            <a:r>
              <a:rPr lang="es" sz="1800" b="1" dirty="0">
                <a:latin typeface="Calibri Light"/>
                <a:cs typeface="Times New Roman"/>
              </a:rPr>
              <a:t>Mecanismo </a:t>
            </a:r>
            <a:br>
              <a:rPr lang="en-US" sz="1800" b="1" dirty="0">
                <a:latin typeface="Calibri Light"/>
                <a:cs typeface="Times New Roman"/>
              </a:rPr>
            </a:br>
            <a:r>
              <a:rPr lang="es" sz="1800" b="1" dirty="0" err="1">
                <a:latin typeface="Calibri Light"/>
                <a:cs typeface="Times New Roman"/>
              </a:rPr>
              <a:t>de Emparejamiento de la </a:t>
            </a:r>
            <a:r>
              <a:rPr lang="es" sz="1800" b="1" dirty="0">
                <a:latin typeface="Calibri Light"/>
                <a:cs typeface="Times New Roman"/>
              </a:rPr>
              <a:t>Asociación Aceleradora de NBSAP ( </a:t>
            </a:r>
            <a:r>
              <a:rPr lang="es" sz="1800" b="1" i="1" dirty="0">
                <a:latin typeface="Calibri Light"/>
                <a:cs typeface="Times New Roman"/>
              </a:rPr>
              <a:t>1 paquete de solicitudes desarrollado y presentado al Mecanismo de Emparejamiento de la Asociación Aceleradora de NBSAP </a:t>
            </a:r>
            <a:r>
              <a:rPr lang="es" sz="1800" b="1" dirty="0">
                <a:latin typeface="Calibri Light"/>
                <a:cs typeface="Times New Roman"/>
              </a:rPr>
              <a:t>).</a:t>
            </a:r>
            <a:endParaRPr lang="de-DE" sz="1800" b="1" dirty="0">
              <a:latin typeface="Calibri Light"/>
              <a:cs typeface="Times New Roman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4CED643-EACD-0DE1-258E-259F11EA4DDC}"/>
              </a:ext>
            </a:extLst>
          </p:cNvPr>
          <p:cNvSpPr txBox="1"/>
          <p:nvPr/>
        </p:nvSpPr>
        <p:spPr>
          <a:xfrm>
            <a:off x="218011" y="4353545"/>
            <a:ext cx="25965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200" dirty="0">
                <a:solidFill>
                  <a:schemeClr val="tx1"/>
                </a:solidFill>
              </a:rPr>
              <a:t>Enfoque </a:t>
            </a:r>
            <a:r>
              <a:rPr lang="es" sz="2200" dirty="0" err="1">
                <a:solidFill>
                  <a:schemeClr val="tx1"/>
                </a:solidFill>
              </a:rPr>
              <a:t>de</a:t>
            </a:r>
            <a:r>
              <a:rPr lang="es" sz="2200" dirty="0">
                <a:solidFill>
                  <a:schemeClr val="tx1"/>
                </a:solidFill>
              </a:rPr>
              <a:t> </a:t>
            </a:r>
            <a:r>
              <a:rPr lang="es" sz="2200" dirty="0" err="1">
                <a:solidFill>
                  <a:schemeClr val="tx1"/>
                </a:solidFill>
              </a:rPr>
              <a:t>hoy</a:t>
            </a:r>
            <a:r>
              <a:rPr lang="es" sz="2200" dirty="0">
                <a:solidFill>
                  <a:schemeClr val="tx1"/>
                </a:solidFill>
              </a:rPr>
              <a:t> </a:t>
            </a:r>
            <a:r>
              <a:rPr lang="es" sz="2200" dirty="0" err="1">
                <a:solidFill>
                  <a:schemeClr val="tx1"/>
                </a:solidFill>
              </a:rPr>
              <a:t>clínica</a:t>
            </a:r>
            <a:r>
              <a:rPr lang="es" sz="2200" dirty="0">
                <a:solidFill>
                  <a:schemeClr val="tx1"/>
                </a:solidFill>
              </a:rPr>
              <a:t> </a:t>
            </a:r>
            <a:r>
              <a:rPr lang="es" sz="2200" dirty="0" err="1">
                <a:solidFill>
                  <a:schemeClr val="tx1"/>
                </a:solidFill>
              </a:rPr>
              <a:t>evento</a:t>
            </a:r>
            <a:endParaRPr lang="de-DE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8" grpId="0" animBg="1"/>
      <p:bldP spid="19" grpId="0" animBg="1"/>
      <p:bldP spid="21" grpId="0" animBg="1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1F593-6383-4902-189E-BBF6EECBC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3B54952-4B25-0C4A-3928-A6170CF8F2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2816" y="214155"/>
            <a:ext cx="10058400" cy="701675"/>
          </a:xfrm>
        </p:spPr>
        <p:txBody>
          <a:bodyPr>
            <a:normAutofit/>
          </a:bodyPr>
          <a:lstStyle/>
          <a:p>
            <a:r>
              <a:rPr lang="es" sz="4000" dirty="0" err="1"/>
              <a:t>Desarrollo </a:t>
            </a:r>
            <a:r>
              <a:rPr lang="es" sz="4000" dirty="0"/>
              <a:t>y </a:t>
            </a:r>
            <a:r>
              <a:rPr lang="es" sz="4000" dirty="0" err="1"/>
              <a:t>validación de solicitudes </a:t>
            </a:r>
            <a:endParaRPr lang="de-DE" sz="4000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FA0969F-4BE0-E625-A261-741A0716D0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69317" y="1241755"/>
            <a:ext cx="6099049" cy="43744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" sz="2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¿Cómo podemos ayudar?</a:t>
            </a:r>
          </a:p>
          <a:p>
            <a:pPr marL="507478" indent="-342900">
              <a:buFont typeface="Arial" panose="020B0604020202020204" pitchFamily="34" charset="0"/>
              <a:buChar char="•"/>
            </a:pP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Clínica de Trabajo Temático,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24 </a:t>
            </a:r>
            <a:r>
              <a:rPr lang="es" sz="2400" baseline="300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marzo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de 2026: </a:t>
            </a:r>
            <a:br>
              <a:rPr lang="en-U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</a:b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“Movilización de apoyo: </a:t>
            </a:r>
            <a:r>
              <a:rPr lang="es" sz="2400" b="1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 herramientas para desarrollar propuestas de movilización de recursos para proyectos de género y biodiversidad”.</a:t>
            </a:r>
          </a:p>
          <a:p>
            <a:pPr marL="507478" indent="-342900">
              <a:buFont typeface="Arial" panose="020B0604020202020204" pitchFamily="34" charset="0"/>
              <a:buChar char="•"/>
            </a:pP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Guía para el desarrollo y la validación de una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solicitud del Mecanismo </a:t>
            </a:r>
            <a:r>
              <a:rPr lang="es" sz="2400" dirty="0" err="1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Emparejamiento de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Programas de Asistencia para la Investigación del NBSAP , que incluye </a:t>
            </a: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información general sobre las deficiencias y los factores de éxito.</a:t>
            </a:r>
          </a:p>
          <a:p>
            <a:pPr marL="507478" indent="-342900">
              <a:buFont typeface="Arial" panose="020B0604020202020204" pitchFamily="34" charset="0"/>
              <a:buChar char="•"/>
            </a:pPr>
            <a:r>
              <a:rPr lang="es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Intercambio y apoyo bilateral</a:t>
            </a:r>
          </a:p>
          <a:p>
            <a:pPr marL="507478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507478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07478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dirty="0"/>
          </a:p>
        </p:txBody>
      </p:sp>
      <p:graphicFrame>
        <p:nvGraphicFramePr>
          <p:cNvPr id="12" name="TextBox 13">
            <a:extLst>
              <a:ext uri="{FF2B5EF4-FFF2-40B4-BE49-F238E27FC236}">
                <a16:creationId xmlns:a16="http://schemas.microsoft.com/office/drawing/2014/main" id="{3B0A7006-987F-015E-B329-CA53D69853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800109"/>
              </p:ext>
            </p:extLst>
          </p:nvPr>
        </p:nvGraphicFramePr>
        <p:xfrm>
          <a:off x="428384" y="1556358"/>
          <a:ext cx="4868011" cy="4374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feld 17">
            <a:extLst>
              <a:ext uri="{FF2B5EF4-FFF2-40B4-BE49-F238E27FC236}">
                <a16:creationId xmlns:a16="http://schemas.microsoft.com/office/drawing/2014/main" id="{4D6771EF-7AFE-B06E-63A3-E5C31A44F385}"/>
              </a:ext>
            </a:extLst>
          </p:cNvPr>
          <p:cNvSpPr txBox="1"/>
          <p:nvPr/>
        </p:nvSpPr>
        <p:spPr>
          <a:xfrm>
            <a:off x="318637" y="1340914"/>
            <a:ext cx="60990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¿Qué se necesita?</a:t>
            </a:r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D45B660C-1E2C-E4C9-182C-27A288120E34}"/>
              </a:ext>
            </a:extLst>
          </p:cNvPr>
          <p:cNvCxnSpPr>
            <a:cxnSpLocks/>
          </p:cNvCxnSpPr>
          <p:nvPr/>
        </p:nvCxnSpPr>
        <p:spPr>
          <a:xfrm>
            <a:off x="5569500" y="1018310"/>
            <a:ext cx="0" cy="49520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64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Graphic spid="12" grpId="0">
        <p:bldAsOne/>
      </p:bldGraphic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991C5FE-F56A-E346-315C-C18939675ABF}"/>
              </a:ext>
            </a:extLst>
          </p:cNvPr>
          <p:cNvSpPr txBox="1">
            <a:spLocks/>
          </p:cNvSpPr>
          <p:nvPr/>
        </p:nvSpPr>
        <p:spPr>
          <a:xfrm>
            <a:off x="397564" y="121442"/>
            <a:ext cx="10758115" cy="903841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Ejemplo: Implementación de la Ruta de las Mujeres del Plan de Acción para la Biodiversidad de Colombia hasta 2030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60F4208D-39FD-8137-1E9F-5CEE22732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779525"/>
              </p:ext>
            </p:extLst>
          </p:nvPr>
        </p:nvGraphicFramePr>
        <p:xfrm>
          <a:off x="397564" y="1504557"/>
          <a:ext cx="11489635" cy="4328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90262">
                  <a:extLst>
                    <a:ext uri="{9D8B030D-6E8A-4147-A177-3AD203B41FA5}">
                      <a16:colId xmlns:a16="http://schemas.microsoft.com/office/drawing/2014/main" val="3658483879"/>
                    </a:ext>
                  </a:extLst>
                </a:gridCol>
                <a:gridCol w="9899373">
                  <a:extLst>
                    <a:ext uri="{9D8B030D-6E8A-4147-A177-3AD203B41FA5}">
                      <a16:colId xmlns:a16="http://schemas.microsoft.com/office/drawing/2014/main" val="26787241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Proveedores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ONU Mujeres Colombia y financiado por la AAA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096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Tema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B6C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Institucionalizar la participación de grupos de mujeres en la implementación del NBSAP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92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Apuntar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 empoderar a las mujeres a través de </a:t>
                      </a:r>
                      <a:r>
                        <a:rPr lang="e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educación, las redes y el apoyo directo a las iniciativas de biodiversidad </a:t>
                      </a:r>
                      <a:r>
                        <a:rPr lang="es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s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se </a:t>
                      </a:r>
                      <a:r>
                        <a:rPr lang="es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impulsa la acción colectiva, fortaleciendo la gobernanza, las comunicaciones y la implementación local para que los objetivos del Plan de Acción de Biodiversidad 2030 de Colombia avancen con un impacto comunitario medible y mayores compromisos internacionales.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468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Actividades seleccionadas</a:t>
                      </a:r>
                      <a:endParaRPr lang="de-DE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" sz="2000" b="0" i="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Estrategia pedagógica para la </a:t>
                      </a:r>
                      <a:r>
                        <a:rPr lang="es" sz="2000" b="1" i="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difusión del Plan de Acción de Género y Biodiversidad (PAGB) del NBSAP </a:t>
                      </a:r>
                      <a:r>
                        <a:rPr lang="es" sz="2000" b="0" i="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r>
                        <a:rPr lang="es" sz="2000" b="0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indent="-342900"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" sz="2000" b="0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Diseñar y establecer una </a:t>
                      </a:r>
                      <a:r>
                        <a:rPr lang="es" sz="20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Escuela Multiplicadora de Mujeres</a:t>
                      </a:r>
                      <a:r>
                        <a:rPr lang="es" sz="100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342900" lvl="7" indent="-342900"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" sz="2000" b="0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Consolidar una </a:t>
                      </a:r>
                      <a:r>
                        <a:rPr lang="es" sz="20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Red Nacional de Mujeres Cuidadoras de la Biodiversidad </a:t>
                      </a:r>
                      <a:r>
                        <a:rPr lang="es" sz="2000" b="0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formaliza el diálogo, las agendas de promoción y las alianzas que alimentan los instrumentos de planificación y mejoran la coherencia.</a:t>
                      </a:r>
                    </a:p>
                    <a:p>
                      <a:pPr marL="342900" lvl="7" indent="-342900">
                        <a:buClr>
                          <a:schemeClr val="accent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" sz="2000" b="0" i="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Fortalecer </a:t>
                      </a:r>
                      <a:r>
                        <a:rPr lang="es" sz="2000" b="1" i="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los procesos comunitarios de conservación de la biodiversidad liderados por mujeres </a:t>
                      </a:r>
                      <a:r>
                        <a:rPr lang="es" sz="2000" b="0" i="0" u="none" strike="noStrike" cap="non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 través de financiación, apoyo técnico, capacitación e intercambio de experiencias.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451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700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0075E-894F-D50F-04EC-D16CC85E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ird flying in the sky&#10;&#10;AI-generated content may be incorrect.">
            <a:extLst>
              <a:ext uri="{FF2B5EF4-FFF2-40B4-BE49-F238E27FC236}">
                <a16:creationId xmlns:a16="http://schemas.microsoft.com/office/drawing/2014/main" id="{4AAC3355-B2D2-4861-F3B7-8492D95DA2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5171771"/>
            <a:ext cx="1619285" cy="1072673"/>
          </a:xfrm>
          <a:prstGeom prst="rect">
            <a:avLst/>
          </a:prstGeom>
        </p:spPr>
      </p:pic>
      <p:pic>
        <p:nvPicPr>
          <p:cNvPr id="11" name="Picture 10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B5A23B9D-A1D2-3D89-E78B-FCEA80EACF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5177" y="3695391"/>
            <a:ext cx="1613491" cy="1209911"/>
          </a:xfrm>
          <a:prstGeom prst="rect">
            <a:avLst/>
          </a:prstGeom>
        </p:spPr>
      </p:pic>
      <p:pic>
        <p:nvPicPr>
          <p:cNvPr id="2" name="Picture 1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ACC84D09-D463-967E-608E-0B19893858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8" y="820845"/>
            <a:ext cx="1613491" cy="107677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188E-59FA-95DE-C534-8C8B1BE8F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D5B3-A14E-E6C4-EEAB-509AA54A9F66}"/>
              </a:ext>
            </a:extLst>
          </p:cNvPr>
          <p:cNvSpPr txBox="1"/>
          <p:nvPr/>
        </p:nvSpPr>
        <p:spPr>
          <a:xfrm>
            <a:off x="4109546" y="2295442"/>
            <a:ext cx="8082455" cy="2668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lnSpc>
                <a:spcPct val="107000"/>
              </a:lnSpc>
              <a:spcAft>
                <a:spcPts val="800"/>
              </a:spcAft>
              <a:defRPr/>
            </a:pPr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72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snake on a branch&#10;&#10;AI-generated content may be incorrect.">
            <a:extLst>
              <a:ext uri="{FF2B5EF4-FFF2-40B4-BE49-F238E27FC236}">
                <a16:creationId xmlns:a16="http://schemas.microsoft.com/office/drawing/2014/main" id="{6BEE916D-A3B1-4365-56CB-7A40D739A7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2164092"/>
            <a:ext cx="1613491" cy="121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260-5C9E-40F9-9BB9-744C55CE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563F7F03-9B20-675C-376B-4F47735E98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919" y="5215597"/>
            <a:ext cx="1580341" cy="105210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8BCC448B-F4AA-D0AE-DD58-365E46109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034" y="3759118"/>
            <a:ext cx="1564483" cy="1041543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ACBFD4FD-8436-A278-EBA4-46884C20A1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882" y="2325766"/>
            <a:ext cx="1572786" cy="1049614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6EC70DA2-8FFF-6259-5762-D093463F05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2" y="826786"/>
            <a:ext cx="1629246" cy="108465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A9E-2828-2903-2182-252D95D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342C0-9169-B898-9A76-CE4AA7011716}"/>
              </a:ext>
            </a:extLst>
          </p:cNvPr>
          <p:cNvSpPr txBox="1"/>
          <p:nvPr/>
        </p:nvSpPr>
        <p:spPr>
          <a:xfrm>
            <a:off x="4120055" y="2138725"/>
            <a:ext cx="807194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s" sz="5400" kern="100" dirty="0">
                <a:solidFill>
                  <a:prstClr val="black"/>
                </a:solidFill>
                <a:latin typeface="Calibri" panose="020F0502020204030204"/>
              </a:rPr>
              <a:t>Siguiente tema</a:t>
            </a:r>
          </a:p>
          <a:p>
            <a:pPr algn="ctr" defTabSz="914446">
              <a:defRPr/>
            </a:pPr>
            <a:r>
              <a:rPr lang="es" sz="5400" kern="100" dirty="0">
                <a:solidFill>
                  <a:prstClr val="black"/>
                </a:solidFill>
                <a:latin typeface="Calibri" panose="020F0502020204030204"/>
              </a:rPr>
              <a:t>Clínica de trabajo</a:t>
            </a:r>
            <a:endParaRPr lang="en-US" sz="48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4446">
              <a:defRPr/>
            </a:pPr>
            <a:endParaRPr lang="en-US" sz="54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4446">
              <a:defRPr/>
            </a:pPr>
            <a:endParaRPr lang="en-US" sz="6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651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477EC157-216C-59F1-7A8F-D9473F9B6CCC}"/>
              </a:ext>
            </a:extLst>
          </p:cNvPr>
          <p:cNvSpPr/>
          <p:nvPr/>
        </p:nvSpPr>
        <p:spPr>
          <a:xfrm>
            <a:off x="1" y="6172200"/>
            <a:ext cx="12191997" cy="6858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609660">
              <a:defRPr/>
            </a:pPr>
            <a:endParaRPr lang="en-US" sz="933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3341001" y="8180094"/>
            <a:ext cx="5004142" cy="3746387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914446">
                <a:defRPr/>
              </a:pPr>
              <a:endParaRPr lang="en-US" sz="18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/>
              <a:stretch>
                <a:fillRect/>
              </a:stretch>
            </a:blipFill>
          </p:spPr>
          <p:txBody>
            <a:bodyPr/>
            <a:lstStyle/>
            <a:p>
              <a:pPr defTabSz="914446">
                <a:defRPr/>
              </a:pPr>
              <a:endParaRPr lang="en-US" sz="18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775802" y="320838"/>
            <a:ext cx="10640393" cy="116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defTabSz="609660">
              <a:defRPr/>
            </a:pPr>
            <a:r>
              <a:rPr lang="es" sz="36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Plan de desarrollo de capacidades: Clínica de trabajo temática</a:t>
            </a:r>
          </a:p>
          <a:p>
            <a:pPr defTabSz="609660">
              <a:defRPr/>
            </a:pPr>
            <a:endParaRPr sz="3600" b="1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563147" y="1041400"/>
            <a:ext cx="993994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C8486CD-9C69-9DEE-CBE9-92A2DFA427E5}"/>
              </a:ext>
            </a:extLst>
          </p:cNvPr>
          <p:cNvSpPr/>
          <p:nvPr/>
        </p:nvSpPr>
        <p:spPr>
          <a:xfrm>
            <a:off x="2610282" y="3425825"/>
            <a:ext cx="9103033" cy="10191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46">
              <a:lnSpc>
                <a:spcPct val="107000"/>
              </a:lnSpc>
              <a:spcAft>
                <a:spcPts val="800"/>
              </a:spcAft>
            </a:pPr>
            <a:endParaRPr lang="en-US" sz="1733" b="1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914446">
              <a:lnSpc>
                <a:spcPct val="107000"/>
              </a:lnSpc>
              <a:spcAft>
                <a:spcPts val="800"/>
              </a:spcAft>
            </a:pPr>
            <a:r>
              <a:rPr lang="es" sz="1733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Resaltar el valor añadido del género: </a:t>
            </a:r>
            <a:r>
              <a:rPr lang="es" sz="1733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Consejos para sistematizar estudios de caso y documentar los impactos de género de las soluciones basadas en la naturaleza.</a:t>
            </a:r>
          </a:p>
          <a:p>
            <a:pPr algn="just" defTabSz="914446">
              <a:lnSpc>
                <a:spcPct val="107000"/>
              </a:lnSpc>
              <a:spcAft>
                <a:spcPts val="800"/>
              </a:spcAft>
            </a:pPr>
            <a:endParaRPr lang="en-US" sz="1733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6D45E10-50C3-B5D3-7426-7A1AEBF6A9A6}"/>
              </a:ext>
            </a:extLst>
          </p:cNvPr>
          <p:cNvSpPr/>
          <p:nvPr/>
        </p:nvSpPr>
        <p:spPr>
          <a:xfrm>
            <a:off x="478685" y="3438253"/>
            <a:ext cx="1908915" cy="9597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r>
              <a:rPr lang="es" sz="1800" b="1">
                <a:solidFill>
                  <a:prstClr val="black"/>
                </a:solidFill>
                <a:latin typeface="Calibri" panose="020F0502020204030204"/>
              </a:rPr>
              <a:t>31 de marzo</a:t>
            </a: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93272496-FC7D-8538-46F1-31723BBB3AFC}"/>
              </a:ext>
            </a:extLst>
          </p:cNvPr>
          <p:cNvSpPr/>
          <p:nvPr/>
        </p:nvSpPr>
        <p:spPr>
          <a:xfrm>
            <a:off x="10764306" y="201520"/>
            <a:ext cx="1048846" cy="70784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>
              <a:defRPr/>
            </a:pPr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2654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6172200"/>
            <a:ext cx="12191997" cy="6858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609660"/>
            <a:endParaRPr lang="en-US" sz="933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9963887" y="725688"/>
            <a:ext cx="1382765" cy="1502427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 defTabSz="609660">
              <a:lnSpc>
                <a:spcPts val="2333"/>
              </a:lnSpc>
            </a:pPr>
            <a:endParaRPr sz="933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0314431" y="146948"/>
            <a:ext cx="1379619" cy="8983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04831"/>
            <a:endParaRPr lang="en-CA" sz="933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150549" y="1758094"/>
            <a:ext cx="12191997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60">
              <a:spcBef>
                <a:spcPct val="0"/>
              </a:spcBef>
            </a:pPr>
            <a:r>
              <a:rPr lang="en-US" sz="54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Thank you! </a:t>
            </a:r>
          </a:p>
          <a:p>
            <a:pPr algn="ctr" defTabSz="609660">
              <a:spcBef>
                <a:spcPct val="0"/>
              </a:spcBef>
            </a:pPr>
            <a:r>
              <a:rPr lang="en-US" sz="54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Merci! </a:t>
            </a:r>
          </a:p>
          <a:p>
            <a:pPr algn="ctr" defTabSz="609660">
              <a:spcBef>
                <a:spcPct val="0"/>
              </a:spcBef>
            </a:pPr>
            <a:r>
              <a:rPr lang="en-US" sz="54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Gracias!</a:t>
            </a:r>
          </a:p>
          <a:p>
            <a:pPr algn="ctr" defTabSz="609660">
              <a:spcBef>
                <a:spcPct val="0"/>
              </a:spcBef>
            </a:pPr>
            <a:r>
              <a:rPr lang="az-Cyrl-AZ" sz="54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Спасибо</a:t>
            </a:r>
            <a:r>
              <a:rPr lang="en-US" sz="54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  <a:r>
              <a:rPr lang="th-TH" sz="54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54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609660">
              <a:spcBef>
                <a:spcPct val="0"/>
              </a:spcBef>
            </a:pPr>
            <a:r>
              <a:rPr lang="th-TH" sz="54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</a:t>
            </a:r>
            <a:r>
              <a:rPr lang="en-US" sz="54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pic>
        <p:nvPicPr>
          <p:cNvPr id="13" name="Picture 12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BFF1332-A16C-796F-CB98-F4AC8EAB15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214" y="3031548"/>
            <a:ext cx="1572786" cy="1049614"/>
          </a:xfrm>
          <a:prstGeom prst="rect">
            <a:avLst/>
          </a:prstGeom>
        </p:spPr>
      </p:pic>
      <p:pic>
        <p:nvPicPr>
          <p:cNvPr id="15" name="Picture 14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1199D3B-0B92-EFFD-835D-119C0EDDD1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9" y="5092928"/>
            <a:ext cx="1621157" cy="1079272"/>
          </a:xfrm>
          <a:prstGeom prst="rect">
            <a:avLst/>
          </a:prstGeom>
        </p:spPr>
      </p:pic>
      <p:pic>
        <p:nvPicPr>
          <p:cNvPr id="23" name="Picture 22" descr="A orangutan in the jungle&#10;&#10;AI-generated content may be incorrect.">
            <a:extLst>
              <a:ext uri="{FF2B5EF4-FFF2-40B4-BE49-F238E27FC236}">
                <a16:creationId xmlns:a16="http://schemas.microsoft.com/office/drawing/2014/main" id="{6AD29B8C-AFCA-E40C-AB0E-94E5CFA2D6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04" y="1882701"/>
            <a:ext cx="1629246" cy="1079272"/>
          </a:xfrm>
          <a:prstGeom prst="rect">
            <a:avLst/>
          </a:prstGeom>
        </p:spPr>
      </p:pic>
      <p:pic>
        <p:nvPicPr>
          <p:cNvPr id="31" name="Picture 30" descr="Bribris Rio.tif">
            <a:extLst>
              <a:ext uri="{FF2B5EF4-FFF2-40B4-BE49-F238E27FC236}">
                <a16:creationId xmlns:a16="http://schemas.microsoft.com/office/drawing/2014/main" id="{76D9CD27-D59A-18F5-B63D-1F53511E9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04" y="2953172"/>
            <a:ext cx="1613913" cy="1060484"/>
          </a:xfrm>
          <a:prstGeom prst="rect">
            <a:avLst/>
          </a:prstGeom>
        </p:spPr>
      </p:pic>
      <p:pic>
        <p:nvPicPr>
          <p:cNvPr id="36" name="Picture 35" descr="A crab on a shell&#10;&#10;AI-generated content may be incorrect.">
            <a:extLst>
              <a:ext uri="{FF2B5EF4-FFF2-40B4-BE49-F238E27FC236}">
                <a16:creationId xmlns:a16="http://schemas.microsoft.com/office/drawing/2014/main" id="{6FFCD6A5-9FAB-2D0A-344A-570768F0AD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4" y="4023234"/>
            <a:ext cx="1613913" cy="1074450"/>
          </a:xfrm>
          <a:prstGeom prst="rect">
            <a:avLst/>
          </a:prstGeom>
        </p:spPr>
      </p:pic>
      <p:pic>
        <p:nvPicPr>
          <p:cNvPr id="17" name="Picture 1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1CCE4F5C-7039-36F6-7DBF-8380C254A75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2622" y="5119411"/>
            <a:ext cx="1580341" cy="1052100"/>
          </a:xfrm>
          <a:prstGeom prst="rect">
            <a:avLst/>
          </a:prstGeom>
        </p:spPr>
      </p:pic>
      <p:pic>
        <p:nvPicPr>
          <p:cNvPr id="34" name="Picture 33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39C574A1-BED1-9756-926F-1B41715A0EF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215" y="1982339"/>
            <a:ext cx="1580341" cy="1052101"/>
          </a:xfrm>
          <a:prstGeom prst="rect">
            <a:avLst/>
          </a:prstGeom>
        </p:spPr>
      </p:pic>
      <p:pic>
        <p:nvPicPr>
          <p:cNvPr id="39" name="Picture 38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F07BCCA8-BA56-9769-D97A-C86741B081E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0325" y="4077869"/>
            <a:ext cx="1564483" cy="104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7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0D708A3D-D259-1A19-253E-77819A48D269}"/>
              </a:ext>
            </a:extLst>
          </p:cNvPr>
          <p:cNvSpPr/>
          <p:nvPr/>
        </p:nvSpPr>
        <p:spPr>
          <a:xfrm>
            <a:off x="10024857" y="257689"/>
            <a:ext cx="1595651" cy="1022572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6"/>
            <a:endParaRPr lang="en-CA" sz="933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8630211" y="639098"/>
            <a:ext cx="3401961" cy="36860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66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Agenda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73526A-8952-C759-F61F-8FEFF852B8F7}"/>
              </a:ext>
            </a:extLst>
          </p:cNvPr>
          <p:cNvCxnSpPr>
            <a:cxnSpLocks/>
          </p:cNvCxnSpPr>
          <p:nvPr/>
        </p:nvCxnSpPr>
        <p:spPr>
          <a:xfrm>
            <a:off x="8388712" y="4404021"/>
            <a:ext cx="334963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204752" y="365196"/>
            <a:ext cx="1595651" cy="101166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" sz="1800" b="1">
                <a:solidFill>
                  <a:srgbClr val="322929"/>
                </a:solidFill>
                <a:latin typeface="Aptos" panose="02110004020202020204"/>
              </a:rPr>
              <a:t>10:00–10:05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1945058" y="365195"/>
            <a:ext cx="2587670" cy="10116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lnSpc>
                <a:spcPct val="107000"/>
              </a:lnSpc>
              <a:spcAft>
                <a:spcPts val="800"/>
              </a:spcAft>
            </a:pPr>
            <a:endParaRPr lang="en-US" sz="1800" b="1">
              <a:solidFill>
                <a:prstClr val="black"/>
              </a:solidFill>
              <a:latin typeface="Calibri" panose="020F0502020204030204"/>
            </a:endParaRPr>
          </a:p>
          <a:p>
            <a:pPr algn="ctr" defTabSz="914446">
              <a:lnSpc>
                <a:spcPct val="107000"/>
              </a:lnSpc>
              <a:spcAft>
                <a:spcPts val="800"/>
              </a:spcAft>
            </a:pPr>
            <a:r>
              <a:rPr lang="es" sz="1800" b="1">
                <a:solidFill>
                  <a:prstClr val="black"/>
                </a:solidFill>
                <a:latin typeface="Calibri" panose="020F0502020204030204"/>
              </a:rPr>
              <a:t>Bienvenido</a:t>
            </a:r>
            <a:endParaRPr lang="en-US" sz="1800">
              <a:solidFill>
                <a:srgbClr val="322929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6">
              <a:defRPr/>
            </a:pPr>
            <a:endParaRPr lang="en-US" sz="18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4677384" y="365196"/>
            <a:ext cx="3536043" cy="10116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46"/>
            <a:endParaRPr lang="en-US">
              <a:solidFill>
                <a:prstClr val="black"/>
              </a:solidFill>
              <a:latin typeface="Calibri Light" panose="020F0302020204030204"/>
            </a:endParaRPr>
          </a:p>
          <a:p>
            <a:pPr defTabSz="914446"/>
            <a:r>
              <a:rPr lang="es">
                <a:solidFill>
                  <a:prstClr val="black"/>
                </a:solidFill>
                <a:latin typeface="Calibri Light" panose="020F0302020204030204"/>
              </a:rPr>
              <a:t>Bienvenida y objetivos</a:t>
            </a:r>
          </a:p>
          <a:p>
            <a:pPr defTabSz="914446"/>
            <a:r>
              <a:rPr lang="es">
                <a:solidFill>
                  <a:prstClr val="black"/>
                </a:solidFill>
                <a:latin typeface="Calibri Light" panose="020F0302020204030204"/>
              </a:rPr>
              <a:t>Breve descripción de la Clínica Laboral</a:t>
            </a:r>
          </a:p>
          <a:p>
            <a:pPr algn="ctr" defTabSz="914446">
              <a:defRPr/>
            </a:pPr>
            <a:endParaRPr lang="en-US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216655" y="1461943"/>
            <a:ext cx="1595651" cy="101166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" sz="1800" b="1">
                <a:solidFill>
                  <a:srgbClr val="322929"/>
                </a:solidFill>
                <a:latin typeface="Aptos" panose="02110004020202020204"/>
              </a:rPr>
              <a:t>10:05–10:50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1956960" y="1461942"/>
            <a:ext cx="2587670" cy="10116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lnSpc>
                <a:spcPct val="107000"/>
              </a:lnSpc>
              <a:spcAft>
                <a:spcPts val="800"/>
              </a:spcAft>
            </a:pPr>
            <a:r>
              <a:rPr lang="es" sz="1800" b="1">
                <a:solidFill>
                  <a:prstClr val="black"/>
                </a:solidFill>
                <a:latin typeface="Calibri" panose="020F0502020204030204"/>
              </a:rPr>
              <a:t>Compartiendo nuestros conocimientos: Clínica de Trabajo Temático</a:t>
            </a:r>
            <a:endParaRPr lang="en-US" sz="18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4689287" y="1461943"/>
            <a:ext cx="3536043" cy="10116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46"/>
            <a:endParaRPr lang="en-US">
              <a:solidFill>
                <a:prstClr val="black"/>
              </a:solidFill>
              <a:latin typeface="Calibri Light" panose="020F0302020204030204"/>
            </a:endParaRPr>
          </a:p>
          <a:p>
            <a:pPr defTabSz="914446"/>
            <a:r>
              <a:rPr lang="es">
                <a:solidFill>
                  <a:prstClr val="black"/>
                </a:solidFill>
                <a:latin typeface="Calibri Light" panose="020F0302020204030204"/>
              </a:rPr>
              <a:t>Presentación interactiva para compartir consejos y recomendaciones prácticas para desarrollar una consulta inclusiva con múltiples actores.</a:t>
            </a:r>
          </a:p>
          <a:p>
            <a:pPr algn="ctr" defTabSz="914446">
              <a:defRPr/>
            </a:pPr>
            <a:endParaRPr lang="en-US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216815" y="2569198"/>
            <a:ext cx="1595651" cy="101166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r>
              <a:rPr lang="es" sz="1800" b="1">
                <a:solidFill>
                  <a:srgbClr val="322929"/>
                </a:solidFill>
                <a:latin typeface="Aptos" panose="02110004020202020204"/>
              </a:rPr>
              <a:t>10:50 - 11:00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1957120" y="2569197"/>
            <a:ext cx="2587670" cy="10116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lnSpc>
                <a:spcPct val="107000"/>
              </a:lnSpc>
              <a:spcAft>
                <a:spcPts val="800"/>
              </a:spcAft>
            </a:pPr>
            <a:r>
              <a:rPr lang="es" sz="1800" b="1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18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4689447" y="2569198"/>
            <a:ext cx="3536043" cy="10116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46"/>
            <a:r>
              <a:rPr lang="es">
                <a:solidFill>
                  <a:prstClr val="black"/>
                </a:solidFill>
                <a:latin typeface="Calibri Light" panose="020F0302020204030204"/>
              </a:rPr>
              <a:t>Los participantes tendrán la oportunidad de hacer preguntas sobre las recomendaciones presentadas.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216815" y="3681796"/>
            <a:ext cx="1595651" cy="101166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endParaRPr lang="en-US" sz="1800" b="1">
              <a:solidFill>
                <a:srgbClr val="322929"/>
              </a:solidFill>
              <a:latin typeface="Aptos" panose="02110004020202020204"/>
            </a:endParaRPr>
          </a:p>
          <a:p>
            <a:pPr algn="ctr" defTabSz="914446">
              <a:defRPr/>
            </a:pPr>
            <a:r>
              <a:rPr lang="es" sz="1800" b="1">
                <a:solidFill>
                  <a:srgbClr val="322929"/>
                </a:solidFill>
                <a:latin typeface="Aptos" panose="02110004020202020204"/>
              </a:rPr>
              <a:t>11:00 - 11:25</a:t>
            </a:r>
          </a:p>
          <a:p>
            <a:pPr algn="ctr" defTabSz="914446">
              <a:defRPr/>
            </a:pPr>
            <a:endParaRPr lang="en-US" sz="1800" b="1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1957120" y="3681795"/>
            <a:ext cx="2587670" cy="10116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lnSpc>
                <a:spcPct val="107000"/>
              </a:lnSpc>
              <a:spcAft>
                <a:spcPts val="800"/>
              </a:spcAft>
            </a:pPr>
            <a:r>
              <a:rPr lang="es" sz="1800" b="1">
                <a:solidFill>
                  <a:prstClr val="black"/>
                </a:solidFill>
                <a:latin typeface="Calibri" panose="020F0502020204030204"/>
              </a:rPr>
              <a:t>Juntos es mejor: Intercambio de ideas y resolución de problemas entre pares</a:t>
            </a:r>
            <a:endParaRPr lang="en-US" sz="18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4689447" y="3681796"/>
            <a:ext cx="3536043" cy="10116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46"/>
            <a:r>
              <a:rPr lang="es">
                <a:solidFill>
                  <a:prstClr val="black"/>
                </a:solidFill>
                <a:latin typeface="Calibri Light" panose="020F0302020204030204"/>
              </a:rPr>
              <a:t>Los países compartirán sus experiencias y desafíos en el desarrollo de un análisis de género para obtener recomendaciones de los participantes.</a:t>
            </a:r>
            <a:endParaRPr lang="en-US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218245" y="4782214"/>
            <a:ext cx="1595651" cy="101166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defRPr/>
            </a:pPr>
            <a:endParaRPr lang="en-US" sz="1800" b="1">
              <a:solidFill>
                <a:srgbClr val="322929"/>
              </a:solidFill>
              <a:latin typeface="Aptos" panose="02110004020202020204"/>
            </a:endParaRPr>
          </a:p>
          <a:p>
            <a:pPr algn="ctr" defTabSz="914446">
              <a:defRPr/>
            </a:pPr>
            <a:r>
              <a:rPr lang="es" sz="1800" b="1">
                <a:solidFill>
                  <a:srgbClr val="322929"/>
                </a:solidFill>
                <a:latin typeface="Aptos" panose="02110004020202020204"/>
              </a:rPr>
              <a:t>11:25 - 11:30</a:t>
            </a:r>
          </a:p>
          <a:p>
            <a:pPr algn="ctr" defTabSz="914446">
              <a:defRPr/>
            </a:pPr>
            <a:endParaRPr lang="en-US" sz="1800" b="1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1958550" y="4782213"/>
            <a:ext cx="2587670" cy="10116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46">
              <a:lnSpc>
                <a:spcPct val="107000"/>
              </a:lnSpc>
              <a:spcAft>
                <a:spcPts val="800"/>
              </a:spcAft>
            </a:pPr>
            <a:r>
              <a:rPr lang="es" sz="1800" b="1">
                <a:solidFill>
                  <a:prstClr val="black"/>
                </a:solidFill>
                <a:latin typeface="Calibri" panose="020F0502020204030204"/>
              </a:rPr>
              <a:t>Envolver</a:t>
            </a:r>
            <a:endParaRPr lang="en-US" sz="18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4690877" y="4782214"/>
            <a:ext cx="3536043" cy="10116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46"/>
            <a:r>
              <a:rPr lang="es">
                <a:solidFill>
                  <a:prstClr val="black"/>
                </a:solidFill>
                <a:latin typeface="Calibri Light" panose="020F0302020204030204"/>
              </a:rPr>
              <a:t>Planificación de la próxima sesión de desarrollo de capacidades.</a:t>
            </a:r>
            <a:endParaRPr lang="en-US">
              <a:solidFill>
                <a:srgbClr val="FFFFFF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6350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60" y="286604"/>
            <a:ext cx="10632220" cy="903841"/>
          </a:xfrm>
        </p:spPr>
        <p:txBody>
          <a:bodyPr>
            <a:normAutofit/>
          </a:bodyPr>
          <a:lstStyle/>
          <a:p>
            <a:r>
              <a:rPr lang="es" sz="5000" dirty="0"/>
              <a:t>Objetivos</a:t>
            </a:r>
            <a:endParaRPr lang="en-CH" sz="50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461" y="1219360"/>
            <a:ext cx="11542643" cy="4004058"/>
          </a:xfrm>
        </p:spPr>
        <p:txBody>
          <a:bodyPr spcFirstLastPara="1" vert="horz" wrap="square" lIns="0" tIns="45720" rIns="0" bIns="45720" rtlCol="0" anchor="t" anchorCtr="0">
            <a:normAutofit fontScale="92500"/>
          </a:bodyPr>
          <a:lstStyle/>
          <a:p>
            <a:pPr marL="38100" indent="0">
              <a:buNone/>
            </a:pPr>
            <a:r>
              <a:rPr lang="es" sz="2400" b="1" dirty="0"/>
              <a:t>Movilización de apoyo para proyectos de género y biodiversidad</a:t>
            </a:r>
          </a:p>
          <a:p>
            <a:pPr marL="304800" indent="-279400">
              <a:buFont typeface="Arial" panose="020B0604020202020204" pitchFamily="34" charset="0"/>
              <a:buChar char="•"/>
            </a:pPr>
            <a:r>
              <a:rPr lang="es" sz="2400" dirty="0"/>
              <a:t>Ofrecer una visión general sobre cómo movilizar apoyo para proyectos de género y biodiversidad.</a:t>
            </a:r>
          </a:p>
          <a:p>
            <a:pPr marL="38100" indent="0">
              <a:buNone/>
            </a:pPr>
            <a:r>
              <a:rPr lang="es" sz="2400" b="1" dirty="0" err="1"/>
              <a:t>de emparejamiento </a:t>
            </a:r>
            <a:r>
              <a:rPr lang="es" sz="2400" b="1" dirty="0"/>
              <a:t>de asociaciones aceleradoras de NBSAP (MMM)</a:t>
            </a:r>
            <a:endParaRPr lang="de-DE" sz="2400" dirty="0"/>
          </a:p>
          <a:p>
            <a:pPr marL="482601" indent="-457200">
              <a:buFont typeface="+mj-lt"/>
              <a:buAutoNum type="arabicPeriod"/>
            </a:pPr>
            <a:r>
              <a:rPr lang="es" sz="2400" dirty="0"/>
              <a:t>Proporcione una descripción general del MMM.</a:t>
            </a:r>
          </a:p>
          <a:p>
            <a:pPr marL="482600" indent="-457200">
              <a:buFont typeface="+mj-lt"/>
              <a:buAutoNum type="arabicPeriod"/>
            </a:pPr>
            <a:r>
              <a:rPr lang="es" sz="2400" dirty="0"/>
              <a:t>Comparta consejos prácticos sobre cómo elaborar solicitudes para el Mecanismo </a:t>
            </a:r>
            <a:r>
              <a:rPr lang="es" sz="2400" dirty="0" err="1"/>
              <a:t>de Emparejamiento de NBSAP AP.</a:t>
            </a:r>
          </a:p>
          <a:p>
            <a:pPr marL="482600" indent="-457200">
              <a:buFont typeface="+mj-lt"/>
              <a:buAutoNum type="arabicPeriod"/>
            </a:pPr>
            <a:r>
              <a:rPr lang="es" sz="2400" dirty="0"/>
              <a:t>Presentamos el apoyo que podemos brindar para generar ideas y enviar una solicitud al MMM.</a:t>
            </a:r>
            <a:endParaRPr lang="de-DE" sz="2400" dirty="0"/>
          </a:p>
          <a:p>
            <a:pPr marL="38100" indent="0">
              <a:buNone/>
            </a:pPr>
            <a:r>
              <a:rPr lang="es" sz="2400" b="1" dirty="0"/>
              <a:t>Promover el intercambio entre pares </a:t>
            </a:r>
            <a:r>
              <a:rPr lang="es" sz="2400" dirty="0"/>
              <a:t>sobre buenas prácticas y lecciones aprendidas.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C93866F-2C73-6291-1E2F-6DD3A1F0D30B}"/>
              </a:ext>
            </a:extLst>
          </p:cNvPr>
          <p:cNvSpPr txBox="1"/>
          <p:nvPr/>
        </p:nvSpPr>
        <p:spPr>
          <a:xfrm>
            <a:off x="523460" y="5088835"/>
            <a:ext cx="11217965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Esperado</a:t>
            </a: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resultado</a:t>
            </a: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sesión 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Socios 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nacionales </a:t>
            </a:r>
            <a:r>
              <a:rPr lang="e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entender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mejor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cómo 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cumplir con </a:t>
            </a:r>
            <a:r>
              <a:rPr lang="e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Salida </a:t>
            </a:r>
            <a:r>
              <a:rPr lang="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 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paquete de solicitud desarrollado y enviado a NBSAP AP MMM“ y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Bueno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consciente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individual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brindará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proporcionó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equipo</a:t>
            </a:r>
            <a:endParaRPr lang="de-DE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433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>
            <a:extLst>
              <a:ext uri="{FF2B5EF4-FFF2-40B4-BE49-F238E27FC236}">
                <a16:creationId xmlns:a16="http://schemas.microsoft.com/office/drawing/2014/main" id="{36E21EE0-94B2-AD34-0D7B-D75095ADAD0F}"/>
              </a:ext>
            </a:extLst>
          </p:cNvPr>
          <p:cNvSpPr txBox="1"/>
          <p:nvPr/>
        </p:nvSpPr>
        <p:spPr>
          <a:xfrm>
            <a:off x="218011" y="4293522"/>
            <a:ext cx="11882451" cy="19989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C069AE-ED33-41CA-D924-B14A30343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29" y="314757"/>
            <a:ext cx="10552414" cy="903841"/>
          </a:xfrm>
        </p:spPr>
        <p:txBody>
          <a:bodyPr>
            <a:normAutofit fontScale="90000"/>
          </a:bodyPr>
          <a:lstStyle/>
          <a:p>
            <a:r>
              <a:rPr lang="es" sz="4800" dirty="0"/>
              <a:t>Aprovechando </a:t>
            </a:r>
            <a:r>
              <a:rPr lang="es" sz="4800" dirty="0" err="1"/>
              <a:t>nuestra</a:t>
            </a:r>
            <a:r>
              <a:rPr lang="es" sz="4800" dirty="0"/>
              <a:t> </a:t>
            </a:r>
            <a:r>
              <a:rPr lang="es" sz="4800" dirty="0" err="1"/>
              <a:t>anterior</a:t>
            </a:r>
            <a:r>
              <a:rPr lang="es" sz="4800" dirty="0"/>
              <a:t> </a:t>
            </a:r>
            <a:r>
              <a:rPr lang="es" sz="4800" dirty="0" err="1"/>
              <a:t>clínicas </a:t>
            </a:r>
            <a:r>
              <a:rPr lang="es" sz="4800" dirty="0"/>
              <a:t>y </a:t>
            </a:r>
            <a:r>
              <a:rPr lang="es" sz="4800" dirty="0" err="1"/>
              <a:t>componentes</a:t>
            </a:r>
            <a:r>
              <a:rPr lang="es" sz="4800" dirty="0"/>
              <a:t> </a:t>
            </a:r>
            <a:r>
              <a:rPr lang="es" sz="4800" dirty="0" err="1"/>
              <a:t>de</a:t>
            </a:r>
            <a:r>
              <a:rPr lang="es" sz="4800" dirty="0"/>
              <a:t> </a:t>
            </a:r>
            <a:r>
              <a:rPr lang="es" sz="4800" dirty="0" err="1"/>
              <a:t>la biodiversidad </a:t>
            </a:r>
            <a:r>
              <a:rPr lang="es" sz="4800" dirty="0"/>
              <a:t>de género </a:t>
            </a:r>
            <a:r>
              <a:rPr lang="es" sz="4800" dirty="0" err="1"/>
              <a:t>proyecto</a:t>
            </a:r>
            <a:r>
              <a:rPr lang="es" sz="4800" dirty="0"/>
              <a:t> 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46BEF52F-BBE0-D207-6DDA-07FB29666412}"/>
              </a:ext>
            </a:extLst>
          </p:cNvPr>
          <p:cNvSpPr/>
          <p:nvPr/>
        </p:nvSpPr>
        <p:spPr>
          <a:xfrm>
            <a:off x="159129" y="2249592"/>
            <a:ext cx="2512819" cy="903841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Análisis situacional </a:t>
            </a:r>
            <a:b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</a:b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(Clínica 1)</a:t>
            </a: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35FDF2E3-F598-5077-BAFD-6076F07D0205}"/>
              </a:ext>
            </a:extLst>
          </p:cNvPr>
          <p:cNvSpPr/>
          <p:nvPr/>
        </p:nvSpPr>
        <p:spPr>
          <a:xfrm>
            <a:off x="218011" y="3241027"/>
            <a:ext cx="2453937" cy="903841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Consultas con las partes interesadas</a:t>
            </a:r>
          </a:p>
          <a:p>
            <a:pPr lvl="0" algn="ctr" defTabSz="609630">
              <a:defRPr/>
            </a:pPr>
            <a:r>
              <a:rPr lang="es" sz="1800" dirty="0">
                <a:solidFill>
                  <a:prstClr val="black"/>
                </a:solidFill>
                <a:latin typeface="Calibri Light" panose="020F0302020204030204"/>
              </a:rPr>
              <a:t>(Clínica 2)</a:t>
            </a:r>
            <a:endParaRPr kumimoji="0" lang="en-CH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A1F9FC56-59E0-C020-E48A-9B9361277E7A}"/>
              </a:ext>
            </a:extLst>
          </p:cNvPr>
          <p:cNvSpPr/>
          <p:nvPr/>
        </p:nvSpPr>
        <p:spPr>
          <a:xfrm>
            <a:off x="4047012" y="2223796"/>
            <a:ext cx="3241963" cy="1895275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Talleres nacionales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9" name="Arrow: Chevron 5">
            <a:extLst>
              <a:ext uri="{FF2B5EF4-FFF2-40B4-BE49-F238E27FC236}">
                <a16:creationId xmlns:a16="http://schemas.microsoft.com/office/drawing/2014/main" id="{ACC42D61-7104-F408-43E6-F02D45F3ED73}"/>
              </a:ext>
            </a:extLst>
          </p:cNvPr>
          <p:cNvSpPr/>
          <p:nvPr/>
        </p:nvSpPr>
        <p:spPr>
          <a:xfrm>
            <a:off x="6481453" y="2219120"/>
            <a:ext cx="3241963" cy="1904625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Género y biodiversidad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Arial"/>
              </a:rPr>
              <a:t>hoja de ruta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s" sz="1800" dirty="0">
                <a:solidFill>
                  <a:prstClr val="black"/>
                </a:solidFill>
                <a:latin typeface="Calibri Light" panose="020F0302020204030204"/>
              </a:rPr>
              <a:t>(Clínica 4)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3229EFB-6B42-3B1F-5537-D21B465BECDB}"/>
              </a:ext>
            </a:extLst>
          </p:cNvPr>
          <p:cNvSpPr txBox="1"/>
          <p:nvPr/>
        </p:nvSpPr>
        <p:spPr>
          <a:xfrm>
            <a:off x="2778826" y="2612454"/>
            <a:ext cx="1494312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Datos e información nacionales y locales sobre género y biodiversidad.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0F06859-DE77-81C7-EEFC-8C6D30FF9A12}"/>
              </a:ext>
            </a:extLst>
          </p:cNvPr>
          <p:cNvSpPr txBox="1"/>
          <p:nvPr/>
        </p:nvSpPr>
        <p:spPr>
          <a:xfrm>
            <a:off x="9818911" y="2414769"/>
            <a:ext cx="193765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Objetivos nacionales de género y biodiversidad y resultados esperados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40EFE2-4682-42DA-FD75-692671A07C1D}"/>
              </a:ext>
            </a:extLst>
          </p:cNvPr>
          <p:cNvSpPr txBox="1"/>
          <p:nvPr/>
        </p:nvSpPr>
        <p:spPr>
          <a:xfrm>
            <a:off x="9818911" y="3251966"/>
            <a:ext cx="19376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Hojas de ruta validadas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6039537-5D93-BEFC-B3D9-8B8922CFDC2F}"/>
              </a:ext>
            </a:extLst>
          </p:cNvPr>
          <p:cNvSpPr txBox="1"/>
          <p:nvPr/>
        </p:nvSpPr>
        <p:spPr>
          <a:xfrm>
            <a:off x="159129" y="1438630"/>
            <a:ext cx="11649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Anterior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clínicas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país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​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trabajar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bajo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género 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biodiversidad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proyecto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construye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el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base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para</a:t>
            </a:r>
            <a:r>
              <a:rPr lang="es" sz="2000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" sz="2000" kern="1200" dirty="0" err="1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desarrollo de la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biodiversidad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género </a:t>
            </a:r>
            <a:r>
              <a:rPr kumimoji="0" lang="es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proyectos </a:t>
            </a:r>
            <a:r>
              <a:rPr kumimoji="0" lang="e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18" name="Pfeil: nach unten 17">
            <a:extLst>
              <a:ext uri="{FF2B5EF4-FFF2-40B4-BE49-F238E27FC236}">
                <a16:creationId xmlns:a16="http://schemas.microsoft.com/office/drawing/2014/main" id="{116DA8E1-6B67-76E3-374A-6F7D9475E694}"/>
              </a:ext>
            </a:extLst>
          </p:cNvPr>
          <p:cNvSpPr/>
          <p:nvPr/>
        </p:nvSpPr>
        <p:spPr>
          <a:xfrm>
            <a:off x="3875573" y="4507729"/>
            <a:ext cx="3906982" cy="65996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4C40BD2-EFBA-2DE6-F628-F4901B617AC4}"/>
              </a:ext>
            </a:extLst>
          </p:cNvPr>
          <p:cNvSpPr txBox="1"/>
          <p:nvPr/>
        </p:nvSpPr>
        <p:spPr>
          <a:xfrm>
            <a:off x="1431235" y="5270769"/>
            <a:ext cx="4262983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s" sz="1800" b="1" dirty="0">
                <a:latin typeface="Calibri Light"/>
                <a:ea typeface="Aptos" panose="020B0004020202020204" pitchFamily="34" charset="0"/>
                <a:cs typeface="Times New Roman"/>
              </a:rPr>
              <a:t>Parte I: </a:t>
            </a:r>
            <a:br>
              <a:rPr lang="en-US" sz="1800" b="1" dirty="0">
                <a:latin typeface="Calibri Light"/>
                <a:ea typeface="Aptos" panose="020B0004020202020204" pitchFamily="34" charset="0"/>
                <a:cs typeface="Times New Roman"/>
              </a:rPr>
            </a:br>
            <a:r>
              <a:rPr lang="es" sz="1800" b="1" dirty="0">
                <a:latin typeface="Calibri Light"/>
                <a:ea typeface="Aptos" panose="020B0004020202020204" pitchFamily="34" charset="0"/>
                <a:cs typeface="Times New Roman"/>
              </a:rPr>
              <a:t>Panorama general del apoyo a la movilización para proyectos de género y biodiversidad</a:t>
            </a:r>
          </a:p>
          <a:p>
            <a:r>
              <a:rPr lang="es" sz="1800" b="1" dirty="0">
                <a:latin typeface="Calibri Light"/>
                <a:cs typeface="Times New Roman"/>
              </a:rPr>
              <a:t>Panorama de oportunidades de financiación</a:t>
            </a:r>
            <a:endParaRPr lang="de-DE" b="1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D712095-2022-7F75-9BD2-43204DF9B432}"/>
              </a:ext>
            </a:extLst>
          </p:cNvPr>
          <p:cNvSpPr txBox="1"/>
          <p:nvPr/>
        </p:nvSpPr>
        <p:spPr>
          <a:xfrm>
            <a:off x="5983973" y="5268896"/>
            <a:ext cx="6116489" cy="120032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s" sz="1800" b="1" dirty="0">
                <a:latin typeface="Calibri Light"/>
                <a:cs typeface="Times New Roman"/>
              </a:rPr>
              <a:t>Parte II: </a:t>
            </a:r>
            <a:br>
              <a:rPr lang="en-US" sz="1800" b="1" dirty="0">
                <a:latin typeface="Calibri Light"/>
                <a:cs typeface="Times New Roman"/>
              </a:rPr>
            </a:br>
            <a:r>
              <a:rPr lang="es" sz="1800" b="1" dirty="0">
                <a:latin typeface="Calibri Light"/>
                <a:cs typeface="Times New Roman"/>
              </a:rPr>
              <a:t>Desarrollar solicitudes de género y biodiversidad para el </a:t>
            </a:r>
            <a:br>
              <a:rPr lang="en-US" sz="1800" b="1" dirty="0">
                <a:latin typeface="Calibri Light"/>
                <a:cs typeface="Times New Roman"/>
              </a:rPr>
            </a:br>
            <a:r>
              <a:rPr lang="es" sz="1800" b="1" dirty="0">
                <a:latin typeface="Calibri Light"/>
                <a:cs typeface="Times New Roman"/>
              </a:rPr>
              <a:t>Mecanismo </a:t>
            </a:r>
            <a:br>
              <a:rPr lang="en-US" sz="1800" b="1" dirty="0">
                <a:latin typeface="Calibri Light"/>
                <a:cs typeface="Times New Roman"/>
              </a:rPr>
            </a:br>
            <a:r>
              <a:rPr lang="es" sz="1800" b="1" dirty="0" err="1">
                <a:latin typeface="Calibri Light"/>
                <a:cs typeface="Times New Roman"/>
              </a:rPr>
              <a:t>de Emparejamiento de la </a:t>
            </a:r>
            <a:r>
              <a:rPr lang="es" sz="1800" b="1" dirty="0">
                <a:latin typeface="Calibri Light"/>
                <a:cs typeface="Times New Roman"/>
              </a:rPr>
              <a:t>Asociación Aceleradora de NBSAP ( </a:t>
            </a:r>
            <a:r>
              <a:rPr lang="es" sz="1800" b="1" i="1" dirty="0">
                <a:latin typeface="Calibri Light"/>
                <a:cs typeface="Times New Roman"/>
              </a:rPr>
              <a:t>1 paquete de solicitudes desarrollado y presentado al Mecanismo de Emparejamiento de la Asociación Aceleradora de NBSAP </a:t>
            </a:r>
            <a:r>
              <a:rPr lang="es" sz="1800" b="1" dirty="0">
                <a:latin typeface="Calibri Light"/>
                <a:cs typeface="Times New Roman"/>
              </a:rPr>
              <a:t>).</a:t>
            </a:r>
            <a:endParaRPr lang="de-DE" sz="1800" b="1" dirty="0">
              <a:latin typeface="Calibri Light"/>
              <a:cs typeface="Times New Roman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85CCA29-6C33-86E0-4FA6-209215EE9CAC}"/>
              </a:ext>
            </a:extLst>
          </p:cNvPr>
          <p:cNvSpPr txBox="1"/>
          <p:nvPr/>
        </p:nvSpPr>
        <p:spPr>
          <a:xfrm>
            <a:off x="218011" y="4353545"/>
            <a:ext cx="25965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200" dirty="0">
                <a:solidFill>
                  <a:schemeClr val="tx1"/>
                </a:solidFill>
              </a:rPr>
              <a:t>Enfoque </a:t>
            </a:r>
            <a:r>
              <a:rPr lang="es" sz="2200" dirty="0" err="1">
                <a:solidFill>
                  <a:schemeClr val="tx1"/>
                </a:solidFill>
              </a:rPr>
              <a:t>de</a:t>
            </a:r>
            <a:r>
              <a:rPr lang="es" sz="2200" dirty="0">
                <a:solidFill>
                  <a:schemeClr val="tx1"/>
                </a:solidFill>
              </a:rPr>
              <a:t> </a:t>
            </a:r>
            <a:r>
              <a:rPr lang="es" sz="2200" dirty="0" err="1">
                <a:solidFill>
                  <a:schemeClr val="tx1"/>
                </a:solidFill>
              </a:rPr>
              <a:t>hoy</a:t>
            </a:r>
            <a:r>
              <a:rPr lang="es" sz="2200" dirty="0">
                <a:solidFill>
                  <a:schemeClr val="tx1"/>
                </a:solidFill>
              </a:rPr>
              <a:t> </a:t>
            </a:r>
            <a:r>
              <a:rPr lang="es" sz="2200" dirty="0" err="1">
                <a:solidFill>
                  <a:schemeClr val="tx1"/>
                </a:solidFill>
              </a:rPr>
              <a:t>clínica</a:t>
            </a:r>
            <a:r>
              <a:rPr lang="es" sz="2200" dirty="0">
                <a:solidFill>
                  <a:schemeClr val="tx1"/>
                </a:solidFill>
              </a:rPr>
              <a:t> </a:t>
            </a:r>
            <a:r>
              <a:rPr lang="es" sz="2200" dirty="0" err="1">
                <a:solidFill>
                  <a:schemeClr val="tx1"/>
                </a:solidFill>
              </a:rPr>
              <a:t>evento</a:t>
            </a:r>
            <a:endParaRPr lang="de-DE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42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8" grpId="0" animBg="1"/>
      <p:bldP spid="19" grpId="0" animBg="1"/>
      <p:bldP spid="21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BB8D3-BACE-99D7-4D82-37D8A469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B2BF6-A3F5-DAD5-C1A0-3EF2658B4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800"/>
              </a:spcBef>
              <a:buNone/>
            </a:pPr>
            <a:endParaRPr lang="en-CH" sz="1867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4E435D6-D6B8-D8F2-78FF-D533557CD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5188425"/>
            <a:ext cx="1621157" cy="1079272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797D005D-C60A-5BD4-47E3-80CDFF051A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11" y="826785"/>
            <a:ext cx="1629246" cy="1079272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2A7B465C-8B20-AC83-87A8-1257DB2C05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844" y="2325766"/>
            <a:ext cx="1613913" cy="1060484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171CAE16-26DA-71A7-B9FA-A6D6FCCF05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77" y="3757219"/>
            <a:ext cx="1613913" cy="10744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F4ACA6-EC4B-6A40-F220-6BA38EEEC060}"/>
              </a:ext>
            </a:extLst>
          </p:cNvPr>
          <p:cNvSpPr txBox="1"/>
          <p:nvPr/>
        </p:nvSpPr>
        <p:spPr>
          <a:xfrm>
            <a:off x="4000746" y="1432122"/>
            <a:ext cx="8091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4000" kern="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Parte I: </a:t>
            </a:r>
            <a:br>
              <a:rPr lang="en-US" sz="4000" kern="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kumimoji="0" lang="es" sz="4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Movilización de apoyo para proyectos de género y biodiversidad</a:t>
            </a:r>
          </a:p>
        </p:txBody>
      </p:sp>
    </p:spTree>
    <p:extLst>
      <p:ext uri="{BB962C8B-B14F-4D97-AF65-F5344CB8AC3E}">
        <p14:creationId xmlns:p14="http://schemas.microsoft.com/office/powerpoint/2010/main" val="255893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6315B159-B40C-75F3-7B3B-66E6B482F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93838"/>
            <a:ext cx="10058400" cy="903841"/>
          </a:xfrm>
        </p:spPr>
        <p:txBody>
          <a:bodyPr>
            <a:normAutofit/>
          </a:bodyPr>
          <a:lstStyle/>
          <a:p>
            <a:r>
              <a:rPr lang="es" sz="4000" dirty="0" err="1"/>
              <a:t>Movilizar </a:t>
            </a:r>
            <a:r>
              <a:rPr lang="es" sz="4000" dirty="0"/>
              <a:t>apoyo </a:t>
            </a:r>
            <a:r>
              <a:rPr lang="es" sz="4000" dirty="0" err="1"/>
              <a:t>significa</a:t>
            </a:r>
            <a:endParaRPr 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B77351-F07C-B6CD-24A3-8B0E4470A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202" y="1370107"/>
            <a:ext cx="4760181" cy="44888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" dirty="0" err="1"/>
              <a:t>Asegurar</a:t>
            </a:r>
            <a:r>
              <a:rPr lang="es" dirty="0"/>
              <a:t> </a:t>
            </a:r>
            <a:r>
              <a:rPr lang="es" dirty="0" err="1"/>
              <a:t>política </a:t>
            </a:r>
            <a:r>
              <a:rPr lang="es" dirty="0"/>
              <a:t>y </a:t>
            </a:r>
            <a:r>
              <a:rPr lang="es" dirty="0" err="1"/>
              <a:t>comunidad</a:t>
            </a:r>
            <a:r>
              <a:rPr lang="es" dirty="0"/>
              <a:t> </a:t>
            </a:r>
            <a:r>
              <a:rPr lang="es" dirty="0" err="1"/>
              <a:t>apoyo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es" dirty="0"/>
              <a:t>Construyendo </a:t>
            </a:r>
            <a:r>
              <a:rPr lang="es" dirty="0" err="1"/>
              <a:t>alianzas</a:t>
            </a:r>
            <a:r>
              <a:rPr lang="es" dirty="0"/>
              <a:t> </a:t>
            </a:r>
            <a:r>
              <a:rPr lang="es" dirty="0" err="1"/>
              <a:t>al otro lado de</a:t>
            </a:r>
            <a:r>
              <a:rPr lang="es" dirty="0"/>
              <a:t> </a:t>
            </a:r>
            <a:r>
              <a:rPr lang="es" dirty="0" err="1"/>
              <a:t>sectores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es" dirty="0"/>
              <a:t>Sensibilizar y </a:t>
            </a:r>
            <a:r>
              <a:rPr lang="es" dirty="0" err="1"/>
              <a:t>demostrar​</a:t>
            </a:r>
            <a:r>
              <a:rPr lang="es" dirty="0"/>
              <a:t> </a:t>
            </a:r>
            <a:r>
              <a:rPr lang="es" dirty="0" err="1"/>
              <a:t>valor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es" dirty="0"/>
              <a:t>Y por supuesto, asegurar los recursos técnicos y financieros.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FD5BE98-CBD3-1998-BF70-617FFC03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463" y="1347662"/>
            <a:ext cx="6216970" cy="452143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0D54546-D75F-E435-DE6B-0A704A6B5401}"/>
              </a:ext>
            </a:extLst>
          </p:cNvPr>
          <p:cNvSpPr txBox="1"/>
          <p:nvPr/>
        </p:nvSpPr>
        <p:spPr>
          <a:xfrm rot="16200000">
            <a:off x="9890813" y="3579253"/>
            <a:ext cx="4333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1000" dirty="0"/>
              <a:t>Fuente de la imagen: </a:t>
            </a:r>
            <a:r>
              <a:rPr lang="es" sz="1000" dirty="0" err="1"/>
              <a:t>Unsplash </a:t>
            </a:r>
            <a:r>
              <a:rPr lang="es" sz="1000" dirty="0"/>
              <a:t>/ </a:t>
            </a:r>
            <a:r>
              <a:rPr lang="es" sz="1000" dirty="0">
                <a:hlinkClick r:id="rId3"/>
              </a:rPr>
              <a:t>Enlace de Neil Thomas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27434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4858B-B3DC-0C79-6BF7-9BEBD84A6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D8FE77-2BD4-BADD-749B-657E14A6829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1610" y="977612"/>
            <a:ext cx="4781550" cy="4489450"/>
          </a:xfrm>
        </p:spPr>
        <p:txBody>
          <a:bodyPr>
            <a:normAutofit lnSpcReduction="10000"/>
          </a:bodyPr>
          <a:lstStyle/>
          <a:p>
            <a:pPr marL="25401" indent="0">
              <a:buNone/>
            </a:pPr>
            <a:r>
              <a:rPr lang="es" b="1" dirty="0"/>
              <a:t>Paisaje en evolución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" dirty="0" err="1"/>
              <a:t>Clima </a:t>
            </a:r>
            <a:r>
              <a:rPr lang="es" dirty="0"/>
              <a:t>y </a:t>
            </a:r>
            <a:r>
              <a:rPr lang="es" dirty="0" err="1"/>
              <a:t>biodiversidad </a:t>
            </a:r>
            <a:r>
              <a:rPr lang="es" dirty="0"/>
              <a:t>a nivel internacional </a:t>
            </a:r>
            <a:r>
              <a:rPr lang="es" dirty="0" err="1"/>
              <a:t>fondos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es" dirty="0" err="1"/>
              <a:t>Presupuestos </a:t>
            </a:r>
            <a:r>
              <a:rPr lang="es" dirty="0"/>
              <a:t>nacionales y </a:t>
            </a:r>
            <a:r>
              <a:rPr lang="es" dirty="0" err="1"/>
              <a:t>desarrollo</a:t>
            </a:r>
            <a:r>
              <a:rPr lang="es" dirty="0"/>
              <a:t> </a:t>
            </a:r>
            <a:r>
              <a:rPr lang="es" dirty="0" err="1"/>
              <a:t>programas </a:t>
            </a:r>
            <a:br>
              <a:rPr lang="de-DE" dirty="0"/>
            </a:br>
            <a:r>
              <a:rPr lang="es" dirty="0"/>
              <a:t>( </a:t>
            </a:r>
            <a:r>
              <a:rPr lang="es" dirty="0" err="1"/>
              <a:t>biodiversidad</a:t>
            </a:r>
            <a:r>
              <a:rPr lang="es" dirty="0"/>
              <a:t> </a:t>
            </a:r>
            <a:r>
              <a:rPr lang="es" dirty="0" err="1"/>
              <a:t>finanzas</a:t>
            </a:r>
            <a:r>
              <a:rPr lang="es" dirty="0"/>
              <a:t> </a:t>
            </a:r>
            <a:r>
              <a:rPr lang="es" dirty="0" err="1"/>
              <a:t>planes </a:t>
            </a:r>
            <a:r>
              <a:rPr lang="es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" dirty="0" err="1"/>
              <a:t>Mezclado</a:t>
            </a:r>
            <a:r>
              <a:rPr lang="es" dirty="0"/>
              <a:t> </a:t>
            </a:r>
            <a:r>
              <a:rPr lang="es" dirty="0" err="1"/>
              <a:t>finanzas </a:t>
            </a:r>
            <a:r>
              <a:rPr lang="es" dirty="0"/>
              <a:t>y </a:t>
            </a:r>
            <a:r>
              <a:rPr lang="es" dirty="0" err="1"/>
              <a:t>sector privado</a:t>
            </a:r>
            <a:r>
              <a:rPr lang="es" dirty="0"/>
              <a:t> </a:t>
            </a:r>
            <a:r>
              <a:rPr lang="es" dirty="0" err="1"/>
              <a:t>inversión</a:t>
            </a:r>
            <a:endParaRPr lang="de-DE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2375A31-20A6-BE44-8526-0AF3B3F843A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230761" y="3305888"/>
            <a:ext cx="564548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unito Sans" pitchFamily="2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Fuente de la imagen: </a:t>
            </a:r>
            <a:r>
              <a:rPr kumimoji="0" lang="es" altLang="de-DE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unito Sans" pitchFamily="2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UNCCD_Financial </a:t>
            </a:r>
            <a:r>
              <a:rPr kumimoji="0" lang="es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unito Sans" pitchFamily="2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needs assesments-WEB2.pdf </a:t>
            </a:r>
            <a:r>
              <a:rPr kumimoji="0" lang="es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unito Sans" pitchFamily="2" charset="0"/>
                <a:ea typeface="Calibri" panose="020F0502020204030204" pitchFamily="34" charset="0"/>
                <a:cs typeface="Arial" panose="020B0604020202020204" pitchFamily="34" charset="0"/>
              </a:rPr>
              <a:t>, pág. 34</a:t>
            </a:r>
            <a:endParaRPr kumimoji="0" lang="en-US" altLang="de-D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07D4FFC-64EC-36D2-B0D8-8C1521BC39E3}"/>
              </a:ext>
            </a:extLst>
          </p:cNvPr>
          <p:cNvCxnSpPr>
            <a:cxnSpLocks/>
          </p:cNvCxnSpPr>
          <p:nvPr/>
        </p:nvCxnSpPr>
        <p:spPr>
          <a:xfrm>
            <a:off x="4916357" y="855024"/>
            <a:ext cx="0" cy="49520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1" descr="Ein Bild, das Text, Screenshot, Website, Webseite enthält.&#10;&#10;KI-generierte Inhalte können fehlerhaft sein.">
            <a:extLst>
              <a:ext uri="{FF2B5EF4-FFF2-40B4-BE49-F238E27FC236}">
                <a16:creationId xmlns:a16="http://schemas.microsoft.com/office/drawing/2014/main" id="{09695E59-F830-B8DC-29A2-75EA582154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r="3393" b="8173"/>
          <a:stretch>
            <a:fillRect/>
          </a:stretch>
        </p:blipFill>
        <p:spPr bwMode="auto">
          <a:xfrm>
            <a:off x="5094518" y="0"/>
            <a:ext cx="6776496" cy="677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60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Retrospect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Retrospect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5.xml><?xml version="1.0" encoding="utf-8"?>
<a:theme xmlns:a="http://schemas.openxmlformats.org/drawingml/2006/main" name="4_Retrospect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79EE8DAD1717D488B75E704F055B0DB" ma:contentTypeVersion="17" ma:contentTypeDescription="Ein neues Dokument erstellen." ma:contentTypeScope="" ma:versionID="cd3be706d272509b50c6f0177cc8ea94">
  <xsd:schema xmlns:xsd="http://www.w3.org/2001/XMLSchema" xmlns:xs="http://www.w3.org/2001/XMLSchema" xmlns:p="http://schemas.microsoft.com/office/2006/metadata/properties" xmlns:ns2="f232f10d-0edc-4b5f-b66e-f46ceb4f7549" xmlns:ns3="bccaa7d2-b5c2-455f-8377-eecac74d0a7a" targetNamespace="http://schemas.microsoft.com/office/2006/metadata/properties" ma:root="true" ma:fieldsID="a2a7caa8532b38126536307f8f8103df" ns2:_="" ns3:_="">
    <xsd:import namespace="f232f10d-0edc-4b5f-b66e-f46ceb4f7549"/>
    <xsd:import namespace="bccaa7d2-b5c2-455f-8377-eecac74d0a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Det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2f10d-0edc-4b5f-b66e-f46ceb4f75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Det" ma:index="21" nillable="true" ma:displayName="Det" ma:format="Dropdown" ma:internalName="Det">
      <xsd:simpleType>
        <xsd:restriction base="dms:Text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aa7d2-b5c2-455f-8377-eecac74d0a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4ed2ff6-99f7-4fa9-96fc-1981adf183ee}" ma:internalName="TaxCatchAll" ma:showField="CatchAllData" ma:web="bccaa7d2-b5c2-455f-8377-eecac74d0a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t xmlns="f232f10d-0edc-4b5f-b66e-f46ceb4f7549" xsi:nil="true"/>
    <lcf76f155ced4ddcb4097134ff3c332f xmlns="f232f10d-0edc-4b5f-b66e-f46ceb4f7549">
      <Terms xmlns="http://schemas.microsoft.com/office/infopath/2007/PartnerControls"/>
    </lcf76f155ced4ddcb4097134ff3c332f>
    <TaxCatchAll xmlns="bccaa7d2-b5c2-455f-8377-eecac74d0a7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0DAD8B-F513-4F0D-AB32-6F7D88E4C3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32f10d-0edc-4b5f-b66e-f46ceb4f7549"/>
    <ds:schemaRef ds:uri="bccaa7d2-b5c2-455f-8377-eecac74d0a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D5EC3A-68B2-4A63-91FC-8F7B323CAE47}">
  <ds:schemaRefs>
    <ds:schemaRef ds:uri="http://purl.org/dc/terms/"/>
    <ds:schemaRef ds:uri="http://www.w3.org/XML/1998/namespace"/>
    <ds:schemaRef ds:uri="f232f10d-0edc-4b5f-b66e-f46ceb4f7549"/>
    <ds:schemaRef ds:uri="bccaa7d2-b5c2-455f-8377-eecac74d0a7a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9E5C890-F73F-41A7-BB87-7241FFC693F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2957</Words>
  <Application>Microsoft Macintosh PowerPoint</Application>
  <PresentationFormat>Widescreen</PresentationFormat>
  <Paragraphs>322</Paragraphs>
  <Slides>36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36</vt:i4>
      </vt:variant>
    </vt:vector>
  </HeadingPairs>
  <TitlesOfParts>
    <vt:vector size="52" baseType="lpstr">
      <vt:lpstr>Wingdings</vt:lpstr>
      <vt:lpstr>Nunito Sans</vt:lpstr>
      <vt:lpstr>Aptos</vt:lpstr>
      <vt:lpstr>Arial</vt:lpstr>
      <vt:lpstr>Calibri Light</vt:lpstr>
      <vt:lpstr>WordVisiPilcrow_MSFontService</vt:lpstr>
      <vt:lpstr>Segoe UI</vt:lpstr>
      <vt:lpstr>Aptos Display</vt:lpstr>
      <vt:lpstr>Calibri</vt:lpstr>
      <vt:lpstr>WordVisi_MSFontService</vt:lpstr>
      <vt:lpstr>proxima-nova</vt:lpstr>
      <vt:lpstr>Retrospect</vt:lpstr>
      <vt:lpstr>1_Retrospect</vt:lpstr>
      <vt:lpstr>2_Retrospect</vt:lpstr>
      <vt:lpstr>3_Retrospect</vt:lpstr>
      <vt:lpstr>4_Retrospect</vt:lpstr>
      <vt:lpstr>PowerPoint Presentation</vt:lpstr>
      <vt:lpstr>PowerPoint Presentation</vt:lpstr>
      <vt:lpstr>PowerPoint Presentation</vt:lpstr>
      <vt:lpstr>PowerPoint Presentation</vt:lpstr>
      <vt:lpstr>Objetivos</vt:lpstr>
      <vt:lpstr>Aprovechando nuestra anterior clínicas y componentes de la biodiversidad de género proyecto </vt:lpstr>
      <vt:lpstr>PowerPoint Presentation</vt:lpstr>
      <vt:lpstr>Movilizar apoyo significa</vt:lpstr>
      <vt:lpstr>PowerPoint Presentation</vt:lpstr>
      <vt:lpstr>No existen soluciones que sirvan para todos los casos.</vt:lpstr>
      <vt:lpstr>PowerPoint Presentation</vt:lpstr>
      <vt:lpstr>PowerPoint Presentation</vt:lpstr>
      <vt:lpstr>Asociación aceleradora de NBSAP</vt:lpstr>
      <vt:lpstr>Casamentero Mecanismo</vt:lpstr>
      <vt:lpstr>Casamentero Mecanismo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Aprovechando nuestra anterior clínicas y componentes de la biodiversidad de género proyecto </vt:lpstr>
      <vt:lpstr>Desarrollo y validación de solicitudes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Melissa Laverde</dc:creator>
  <cp:lastModifiedBy>Andrea Quesada Aguilar</cp:lastModifiedBy>
  <cp:revision>106</cp:revision>
  <dcterms:created xsi:type="dcterms:W3CDTF">2024-08-21T20:14:49Z</dcterms:created>
  <dcterms:modified xsi:type="dcterms:W3CDTF">2026-04-10T22:23:05Z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0x010100679EE8DAD1717D488B75E704F055B0DB</vt:lpwstr>
  </property>
  <property fmtid="{D5CDD505-2E9C-101B-9397-08002B2CF9AE}" pid="3" name="MediaServiceImageTags">
    <vt:lpwstr/>
  </property>
</Properties>
</file>