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726" r:id="rId5"/>
    <p:sldMasterId id="2147483740" r:id="rId6"/>
    <p:sldMasterId id="2147483752" r:id="rId7"/>
  </p:sldMasterIdLst>
  <p:notesMasterIdLst>
    <p:notesMasterId r:id="rId33"/>
  </p:notesMasterIdLst>
  <p:sldIdLst>
    <p:sldId id="256" r:id="rId8"/>
    <p:sldId id="2147473643" r:id="rId9"/>
    <p:sldId id="2147473644" r:id="rId10"/>
    <p:sldId id="2147473633" r:id="rId11"/>
    <p:sldId id="2147473619" r:id="rId12"/>
    <p:sldId id="2378" r:id="rId13"/>
    <p:sldId id="2147473587" r:id="rId14"/>
    <p:sldId id="2147473588" r:id="rId15"/>
    <p:sldId id="2147473620" r:id="rId16"/>
    <p:sldId id="2147473603" r:id="rId17"/>
    <p:sldId id="2147473623" r:id="rId18"/>
    <p:sldId id="2147473609" r:id="rId19"/>
    <p:sldId id="2147473624" r:id="rId20"/>
    <p:sldId id="2147473635" r:id="rId21"/>
    <p:sldId id="2147473627" r:id="rId22"/>
    <p:sldId id="2147473608" r:id="rId23"/>
    <p:sldId id="2147473628" r:id="rId24"/>
    <p:sldId id="2147473629" r:id="rId25"/>
    <p:sldId id="2147473626" r:id="rId26"/>
    <p:sldId id="2147473613" r:id="rId27"/>
    <p:sldId id="2147473559" r:id="rId28"/>
    <p:sldId id="2147473354" r:id="rId29"/>
    <p:sldId id="2147473557" r:id="rId30"/>
    <p:sldId id="2147473554" r:id="rId31"/>
    <p:sldId id="312" r:id="rId32"/>
  </p:sldIdLst>
  <p:sldSz cx="18288000" cy="10287000"/>
  <p:notesSz cx="6858000" cy="9144000"/>
  <p:embeddedFontLst>
    <p:embeddedFont>
      <p:font typeface="Montserrat" pitchFamily="2" charset="77"/>
      <p:regular r:id="rId34"/>
      <p:bold r:id="rId35"/>
      <p:italic r:id="rId36"/>
      <p:bold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 id="{EFFFD6A9-B2E3-8BDE-DD7C-ADB2C927A1BF}" name="marlene.elias@cgiar.org" initials="ma" userId="S::urn:spo:guest#marlene.elias@cgiar.org::"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73"/>
    <p:restoredTop sz="94694"/>
  </p:normalViewPr>
  <p:slideViewPr>
    <p:cSldViewPr snapToGrid="0">
      <p:cViewPr varScale="1">
        <p:scale>
          <a:sx n="80" d="100"/>
          <a:sy n="80" d="100"/>
        </p:scale>
        <p:origin x="584" y="2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font" Target="fonts/font1.fntdata"/><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font" Target="fonts/font4.fntdata"/><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3.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font" Target="fonts/font2.fntdata"/><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504DBA-3CCD-F24A-BD7D-083EF62F028B}"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US"/>
        </a:p>
      </dgm:t>
    </dgm:pt>
    <dgm:pt modelId="{9824E1CD-3FF4-1A45-8F53-7363F4CB70BC}">
      <dgm:prSet phldrT="[Text]" custT="1"/>
      <dgm:spPr>
        <a:xfrm>
          <a:off x="3531772" y="4461"/>
          <a:ext cx="2248421" cy="1461474"/>
        </a:xfrm>
        <a:prstGeom prst="roundRect">
          <a:avLst/>
        </a:prstGeom>
        <a:solidFill>
          <a:srgbClr val="FFC000"/>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 sz="2400">
              <a:solidFill>
                <a:sysClr val="window" lastClr="FFFFFF"/>
              </a:solidFill>
              <a:latin typeface="Calibri" panose="020F0502020204030204" pitchFamily="34" charset="0"/>
              <a:ea typeface="+mn-ea"/>
              <a:cs typeface="Calibri" panose="020F0502020204030204" pitchFamily="34" charset="0"/>
            </a:rPr>
            <a:t>Gender and biodiversity working groups</a:t>
          </a:r>
          <a:endParaRPr lang="es-ES_tradnl" sz="2400" noProof="0">
            <a:solidFill>
              <a:sysClr val="window" lastClr="FFFFFF"/>
            </a:solidFill>
            <a:latin typeface="Calibri" panose="020F0502020204030204" pitchFamily="34" charset="0"/>
            <a:ea typeface="+mn-ea"/>
            <a:cs typeface="Calibri" panose="020F0502020204030204" pitchFamily="34" charset="0"/>
          </a:endParaRPr>
        </a:p>
      </dgm:t>
    </dgm:pt>
    <dgm:pt modelId="{7CC43E93-3A52-ED48-B587-204611C6E118}" type="parTrans" cxnId="{4954274D-D0DB-F047-AD75-3D286629A0EA}">
      <dgm:prSet/>
      <dgm:spPr/>
      <dgm:t>
        <a:bodyPr/>
        <a:lstStyle/>
        <a:p>
          <a:endParaRPr lang="es-ES_tradnl" sz="2400" noProof="0">
            <a:solidFill>
              <a:schemeClr val="bg1"/>
            </a:solidFill>
            <a:latin typeface="Calibri" panose="020F0502020204030204" pitchFamily="34" charset="0"/>
            <a:cs typeface="Calibri" panose="020F0502020204030204" pitchFamily="34" charset="0"/>
          </a:endParaRPr>
        </a:p>
      </dgm:t>
    </dgm:pt>
    <dgm:pt modelId="{AA2B7368-4F93-354F-A3A3-DB8AF4429C42}" type="sibTrans" cxnId="{4954274D-D0DB-F047-AD75-3D286629A0EA}">
      <dgm:prSet custT="1"/>
      <dgm:spPr>
        <a:xfrm>
          <a:off x="1737032" y="735199"/>
          <a:ext cx="5837902" cy="5837902"/>
        </a:xfrm>
        <a:custGeom>
          <a:avLst/>
          <a:gdLst/>
          <a:ahLst/>
          <a:cxnLst/>
          <a:rect l="0" t="0" r="0" b="0"/>
          <a:pathLst>
            <a:path>
              <a:moveTo>
                <a:pt x="4344150" y="371583"/>
              </a:moveTo>
              <a:arcTo wR="2918951" hR="2918951" stAng="17953566" swAng="1211331"/>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s-ES_tradnl" sz="2400" noProof="0">
            <a:solidFill>
              <a:schemeClr val="bg1"/>
            </a:solidFill>
            <a:latin typeface="Calibri" panose="020F0502020204030204" pitchFamily="34" charset="0"/>
            <a:cs typeface="Calibri" panose="020F0502020204030204" pitchFamily="34" charset="0"/>
          </a:endParaRPr>
        </a:p>
      </dgm:t>
    </dgm:pt>
    <dgm:pt modelId="{5F602C6E-5E07-CA4A-874F-9F1B276B2922}">
      <dgm:prSet custT="1"/>
      <dgm:spPr>
        <a:xfrm>
          <a:off x="6307860" y="2021407"/>
          <a:ext cx="2248421" cy="1461474"/>
        </a:xfrm>
        <a:prstGeom prst="roundRect">
          <a:avLst/>
        </a:prstGeom>
        <a:solidFill>
          <a:srgbClr val="FF9800"/>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 sz="2400">
              <a:solidFill>
                <a:sysClr val="window" lastClr="FFFFFF"/>
              </a:solidFill>
              <a:latin typeface="Calibri" panose="020F0502020204030204" pitchFamily="34" charset="0"/>
              <a:ea typeface="+mn-ea"/>
              <a:cs typeface="Calibri" panose="020F0502020204030204" pitchFamily="34" charset="0"/>
            </a:rPr>
            <a:t>Capacity building processes</a:t>
          </a:r>
          <a:endParaRPr lang="es-ES_tradnl" sz="2400">
            <a:solidFill>
              <a:sysClr val="window" lastClr="FFFFFF"/>
            </a:solidFill>
            <a:latin typeface="Calibri" panose="020F0502020204030204" pitchFamily="34" charset="0"/>
            <a:ea typeface="+mn-ea"/>
            <a:cs typeface="Calibri" panose="020F0502020204030204" pitchFamily="34" charset="0"/>
          </a:endParaRPr>
        </a:p>
      </dgm:t>
    </dgm:pt>
    <dgm:pt modelId="{6AC2ABC8-ABA8-C94F-966A-4715FF600273}" type="parTrans" cxnId="{3C58DD9B-DCD5-0D4B-B549-1EE157ABBD37}">
      <dgm:prSe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8F7E3336-D353-2645-A7A2-04F1F19EADD6}" type="sibTrans" cxnId="{3C58DD9B-DCD5-0D4B-B549-1EE157ABBD37}">
      <dgm:prSet/>
      <dgm:spPr>
        <a:xfrm>
          <a:off x="1737032" y="735199"/>
          <a:ext cx="5837902" cy="5837902"/>
        </a:xfrm>
        <a:custGeom>
          <a:avLst/>
          <a:gdLst/>
          <a:ahLst/>
          <a:cxnLst/>
          <a:rect l="0" t="0" r="0" b="0"/>
          <a:pathLst>
            <a:path>
              <a:moveTo>
                <a:pt x="5830896" y="3121068"/>
              </a:moveTo>
              <a:arcTo wR="2918951" hR="2918951" stAng="21838231" swAng="1359565"/>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9C8248D7-379F-8D4C-87D8-301A378A83C6}">
      <dgm:prSet custT="1"/>
      <dgm:spPr>
        <a:xfrm>
          <a:off x="755685" y="2021407"/>
          <a:ext cx="2248421" cy="1461474"/>
        </a:xfrm>
        <a:prstGeom prst="roundRect">
          <a:avLst/>
        </a:prstGeom>
        <a:solidFill>
          <a:srgbClr val="29BE2E"/>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sz="2400" noProof="1">
              <a:solidFill>
                <a:sysClr val="window" lastClr="FFFFFF"/>
              </a:solidFill>
              <a:latin typeface="Calibri" panose="020F0502020204030204" pitchFamily="34" charset="0"/>
              <a:ea typeface="+mn-ea"/>
              <a:cs typeface="Calibri" panose="020F0502020204030204" pitchFamily="34" charset="0"/>
            </a:rPr>
            <a:t>Gender and biodiversity  analysis</a:t>
          </a:r>
        </a:p>
      </dgm:t>
    </dgm:pt>
    <dgm:pt modelId="{82AA99B9-2751-174E-97EE-CD331A0CF4AD}" type="parTrans" cxnId="{A9E1CEA0-88ED-BD49-8937-9F2D10786966}">
      <dgm:prSe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081E8AEB-FD3A-7445-9BEE-0214BA069DE9}" type="sibTrans" cxnId="{A9E1CEA0-88ED-BD49-8937-9F2D10786966}">
      <dgm:prSet/>
      <dgm:spPr>
        <a:xfrm>
          <a:off x="1737032" y="735199"/>
          <a:ext cx="5837902" cy="5837902"/>
        </a:xfrm>
        <a:custGeom>
          <a:avLst/>
          <a:gdLst/>
          <a:ahLst/>
          <a:cxnLst/>
          <a:rect l="0" t="0" r="0" b="0"/>
          <a:pathLst>
            <a:path>
              <a:moveTo>
                <a:pt x="702179" y="1019951"/>
              </a:moveTo>
              <a:arcTo wR="2918951" hR="2918951" stAng="13235103" swAng="1211331"/>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CCFCF9B2-464A-7D47-86E5-E5298C04AE89}">
      <dgm:prSet custT="1"/>
      <dgm:spPr>
        <a:xfrm>
          <a:off x="5247489" y="5284894"/>
          <a:ext cx="2248421" cy="1461474"/>
        </a:xfrm>
        <a:prstGeom prst="roundRect">
          <a:avLst/>
        </a:prstGeom>
        <a:solidFill>
          <a:srgbClr val="F14129"/>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 sz="2400">
              <a:solidFill>
                <a:sysClr val="window" lastClr="FFFFFF"/>
              </a:solidFill>
              <a:latin typeface="Calibri" panose="020F0502020204030204" pitchFamily="34" charset="0"/>
              <a:ea typeface="+mn-ea"/>
              <a:cs typeface="Calibri" panose="020F0502020204030204" pitchFamily="34" charset="0"/>
            </a:rPr>
            <a:t>Gender and Biodiversity Action Plans</a:t>
          </a:r>
          <a:endParaRPr lang="es-ES_tradnl" sz="2400" noProof="0">
            <a:solidFill>
              <a:sysClr val="window" lastClr="FFFFFF"/>
            </a:solidFill>
            <a:latin typeface="Calibri" panose="020F0502020204030204" pitchFamily="34" charset="0"/>
            <a:ea typeface="+mn-ea"/>
            <a:cs typeface="Calibri" panose="020F0502020204030204" pitchFamily="34" charset="0"/>
          </a:endParaRPr>
        </a:p>
      </dgm:t>
    </dgm:pt>
    <dgm:pt modelId="{998352BA-AEE1-4C4C-B38E-382945DE4270}" type="parTrans" cxnId="{CA1EB48C-127F-B543-B7C9-33FA4601D67C}">
      <dgm:prSe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0AEA26C7-8DF9-C74C-B9F1-E08E0894E5CE}" type="sibTrans" cxnId="{CA1EB48C-127F-B543-B7C9-33FA4601D67C}">
      <dgm:prSet/>
      <dgm:spPr>
        <a:xfrm>
          <a:off x="1737032" y="735199"/>
          <a:ext cx="5837902" cy="5837902"/>
        </a:xfrm>
        <a:custGeom>
          <a:avLst/>
          <a:gdLst/>
          <a:ahLst/>
          <a:cxnLst/>
          <a:rect l="0" t="0" r="0" b="0"/>
          <a:pathLst>
            <a:path>
              <a:moveTo>
                <a:pt x="3277074" y="5815850"/>
              </a:moveTo>
              <a:arcTo wR="2918951" hR="2918951" stAng="4977160" swAng="845679"/>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A20F167A-AF38-A64B-BD45-99C48F627732}">
      <dgm:prSet custT="1"/>
      <dgm:spPr>
        <a:xfrm>
          <a:off x="1816056" y="5284894"/>
          <a:ext cx="2248421" cy="1461474"/>
        </a:xfrm>
        <a:prstGeom prst="roundRect">
          <a:avLst/>
        </a:prstGeom>
        <a:solidFill>
          <a:srgbClr val="0F9ED5"/>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 sz="2400">
              <a:solidFill>
                <a:sysClr val="window" lastClr="FFFFFF"/>
              </a:solidFill>
              <a:latin typeface="Calibri" panose="020F0502020204030204" pitchFamily="34" charset="0"/>
              <a:ea typeface="+mn-ea"/>
              <a:cs typeface="Calibri" panose="020F0502020204030204" pitchFamily="34" charset="0"/>
            </a:rPr>
            <a:t>Gender responsive information systems </a:t>
          </a:r>
          <a:endParaRPr lang="es-ES_tradnl" sz="2400">
            <a:solidFill>
              <a:sysClr val="window" lastClr="FFFFFF"/>
            </a:solidFill>
            <a:latin typeface="Calibri" panose="020F0502020204030204" pitchFamily="34" charset="0"/>
            <a:ea typeface="+mn-ea"/>
            <a:cs typeface="Calibri" panose="020F0502020204030204" pitchFamily="34" charset="0"/>
          </a:endParaRPr>
        </a:p>
      </dgm:t>
    </dgm:pt>
    <dgm:pt modelId="{ACBBD10E-06C3-EB46-BDD0-DC0A4AD8CBE4}" type="parTrans" cxnId="{CC3CC494-6EC9-964F-A2E1-56335D5ED672}">
      <dgm:prSe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042796B8-43F5-414D-A552-2766C15385EB}" type="sibTrans" cxnId="{CC3CC494-6EC9-964F-A2E1-56335D5ED672}">
      <dgm:prSet/>
      <dgm:spPr>
        <a:xfrm>
          <a:off x="1737032" y="735199"/>
          <a:ext cx="5837902" cy="5837902"/>
        </a:xfrm>
        <a:custGeom>
          <a:avLst/>
          <a:gdLst/>
          <a:ahLst/>
          <a:cxnLst/>
          <a:rect l="0" t="0" r="0" b="0"/>
          <a:pathLst>
            <a:path>
              <a:moveTo>
                <a:pt x="309641" y="4227301"/>
              </a:moveTo>
              <a:arcTo wR="2918951" hR="2918951" stAng="9202204" swAng="1359565"/>
            </a:path>
          </a:pathLst>
        </a:custGeom>
        <a:noFill/>
        <a:ln w="12700" cap="flat" cmpd="sng" algn="ctr">
          <a:solidFill>
            <a:srgbClr val="156082">
              <a:hueOff val="0"/>
              <a:satOff val="0"/>
              <a:lumOff val="0"/>
              <a:alphaOff val="0"/>
            </a:srgbClr>
          </a:solidFill>
          <a:prstDash val="solid"/>
          <a:miter lim="800000"/>
          <a:tailEnd type="arrow"/>
        </a:ln>
        <a:effectLst/>
      </dgm:spPr>
      <dgm:t>
        <a:bodyPr/>
        <a:lstStyle/>
        <a:p>
          <a:endParaRPr lang="en-US" sz="2400">
            <a:solidFill>
              <a:schemeClr val="bg1"/>
            </a:solidFill>
            <a:latin typeface="Calibri" panose="020F0502020204030204" pitchFamily="34" charset="0"/>
            <a:cs typeface="Calibri" panose="020F0502020204030204" pitchFamily="34" charset="0"/>
          </a:endParaRPr>
        </a:p>
      </dgm:t>
    </dgm:pt>
    <dgm:pt modelId="{049ACD6A-A1B2-754C-924C-DD0B7CD02653}" type="pres">
      <dgm:prSet presAssocID="{50504DBA-3CCD-F24A-BD7D-083EF62F028B}" presName="cycle" presStyleCnt="0">
        <dgm:presLayoutVars>
          <dgm:dir/>
          <dgm:resizeHandles val="exact"/>
        </dgm:presLayoutVars>
      </dgm:prSet>
      <dgm:spPr/>
    </dgm:pt>
    <dgm:pt modelId="{DA38FDF6-FE38-EF43-A3AB-C0669978405D}" type="pres">
      <dgm:prSet presAssocID="{9824E1CD-3FF4-1A45-8F53-7363F4CB70BC}" presName="node" presStyleLbl="node1" presStyleIdx="0" presStyleCnt="5">
        <dgm:presLayoutVars>
          <dgm:bulletEnabled val="1"/>
        </dgm:presLayoutVars>
      </dgm:prSet>
      <dgm:spPr/>
    </dgm:pt>
    <dgm:pt modelId="{1B075CF0-434D-254A-9CB5-B9B37B89CC95}" type="pres">
      <dgm:prSet presAssocID="{9824E1CD-3FF4-1A45-8F53-7363F4CB70BC}" presName="spNode" presStyleCnt="0"/>
      <dgm:spPr/>
    </dgm:pt>
    <dgm:pt modelId="{B75726BD-5BD8-BE40-B890-DBD57670AD8B}" type="pres">
      <dgm:prSet presAssocID="{AA2B7368-4F93-354F-A3A3-DB8AF4429C42}" presName="sibTrans" presStyleLbl="sibTrans1D1" presStyleIdx="0" presStyleCnt="5"/>
      <dgm:spPr/>
    </dgm:pt>
    <dgm:pt modelId="{BBBA77B1-762F-BF49-8A5F-39CB85F7383B}" type="pres">
      <dgm:prSet presAssocID="{5F602C6E-5E07-CA4A-874F-9F1B276B2922}" presName="node" presStyleLbl="node1" presStyleIdx="1" presStyleCnt="5">
        <dgm:presLayoutVars>
          <dgm:bulletEnabled val="1"/>
        </dgm:presLayoutVars>
      </dgm:prSet>
      <dgm:spPr/>
    </dgm:pt>
    <dgm:pt modelId="{18163F44-9CA5-3C44-8545-459FE6A2A13C}" type="pres">
      <dgm:prSet presAssocID="{5F602C6E-5E07-CA4A-874F-9F1B276B2922}" presName="spNode" presStyleCnt="0"/>
      <dgm:spPr/>
    </dgm:pt>
    <dgm:pt modelId="{90C05784-CCB3-2F4E-9144-803976E061A1}" type="pres">
      <dgm:prSet presAssocID="{8F7E3336-D353-2645-A7A2-04F1F19EADD6}" presName="sibTrans" presStyleLbl="sibTrans1D1" presStyleIdx="1" presStyleCnt="5"/>
      <dgm:spPr/>
    </dgm:pt>
    <dgm:pt modelId="{3BDFABD0-6665-1B40-85B1-88AB408D5715}" type="pres">
      <dgm:prSet presAssocID="{CCFCF9B2-464A-7D47-86E5-E5298C04AE89}" presName="node" presStyleLbl="node1" presStyleIdx="2" presStyleCnt="5">
        <dgm:presLayoutVars>
          <dgm:bulletEnabled val="1"/>
        </dgm:presLayoutVars>
      </dgm:prSet>
      <dgm:spPr/>
    </dgm:pt>
    <dgm:pt modelId="{7F104313-D843-7644-AB05-0D30A5D02DB4}" type="pres">
      <dgm:prSet presAssocID="{CCFCF9B2-464A-7D47-86E5-E5298C04AE89}" presName="spNode" presStyleCnt="0"/>
      <dgm:spPr/>
    </dgm:pt>
    <dgm:pt modelId="{CA55990D-C01D-774E-9B83-EF6AC002EF24}" type="pres">
      <dgm:prSet presAssocID="{0AEA26C7-8DF9-C74C-B9F1-E08E0894E5CE}" presName="sibTrans" presStyleLbl="sibTrans1D1" presStyleIdx="2" presStyleCnt="5"/>
      <dgm:spPr/>
    </dgm:pt>
    <dgm:pt modelId="{C5686652-58D2-404F-A30F-940EADE0021F}" type="pres">
      <dgm:prSet presAssocID="{A20F167A-AF38-A64B-BD45-99C48F627732}" presName="node" presStyleLbl="node1" presStyleIdx="3" presStyleCnt="5">
        <dgm:presLayoutVars>
          <dgm:bulletEnabled val="1"/>
        </dgm:presLayoutVars>
      </dgm:prSet>
      <dgm:spPr/>
    </dgm:pt>
    <dgm:pt modelId="{F4C6E14A-918D-3043-BCCD-19C06EA41F70}" type="pres">
      <dgm:prSet presAssocID="{A20F167A-AF38-A64B-BD45-99C48F627732}" presName="spNode" presStyleCnt="0"/>
      <dgm:spPr/>
    </dgm:pt>
    <dgm:pt modelId="{A15845E3-E7D3-5646-9CCF-7CCABDB80636}" type="pres">
      <dgm:prSet presAssocID="{042796B8-43F5-414D-A552-2766C15385EB}" presName="sibTrans" presStyleLbl="sibTrans1D1" presStyleIdx="3" presStyleCnt="5"/>
      <dgm:spPr/>
    </dgm:pt>
    <dgm:pt modelId="{742CC29A-EC6A-2D40-AC82-073DEBCE86D3}" type="pres">
      <dgm:prSet presAssocID="{9C8248D7-379F-8D4C-87D8-301A378A83C6}" presName="node" presStyleLbl="node1" presStyleIdx="4" presStyleCnt="5">
        <dgm:presLayoutVars>
          <dgm:bulletEnabled val="1"/>
        </dgm:presLayoutVars>
      </dgm:prSet>
      <dgm:spPr/>
    </dgm:pt>
    <dgm:pt modelId="{7FACCAF4-6304-B54F-B9CF-0C99E78C2313}" type="pres">
      <dgm:prSet presAssocID="{9C8248D7-379F-8D4C-87D8-301A378A83C6}" presName="spNode" presStyleCnt="0"/>
      <dgm:spPr/>
    </dgm:pt>
    <dgm:pt modelId="{0B13466C-C960-C84D-977E-47B0408BE46C}" type="pres">
      <dgm:prSet presAssocID="{081E8AEB-FD3A-7445-9BEE-0214BA069DE9}" presName="sibTrans" presStyleLbl="sibTrans1D1" presStyleIdx="4" presStyleCnt="5"/>
      <dgm:spPr/>
    </dgm:pt>
  </dgm:ptLst>
  <dgm:cxnLst>
    <dgm:cxn modelId="{629F3D3A-F2A0-2148-9DEC-0B818A7C861A}" type="presOf" srcId="{CCFCF9B2-464A-7D47-86E5-E5298C04AE89}" destId="{3BDFABD0-6665-1B40-85B1-88AB408D5715}" srcOrd="0" destOrd="0" presId="urn:microsoft.com/office/officeart/2005/8/layout/cycle5"/>
    <dgm:cxn modelId="{40CBAE43-8609-0B42-8706-E457466FFB60}" type="presOf" srcId="{081E8AEB-FD3A-7445-9BEE-0214BA069DE9}" destId="{0B13466C-C960-C84D-977E-47B0408BE46C}" srcOrd="0" destOrd="0" presId="urn:microsoft.com/office/officeart/2005/8/layout/cycle5"/>
    <dgm:cxn modelId="{4954274D-D0DB-F047-AD75-3D286629A0EA}" srcId="{50504DBA-3CCD-F24A-BD7D-083EF62F028B}" destId="{9824E1CD-3FF4-1A45-8F53-7363F4CB70BC}" srcOrd="0" destOrd="0" parTransId="{7CC43E93-3A52-ED48-B587-204611C6E118}" sibTransId="{AA2B7368-4F93-354F-A3A3-DB8AF4429C42}"/>
    <dgm:cxn modelId="{0F29375B-A29C-DC45-9D4B-ECF237388375}" type="presOf" srcId="{0AEA26C7-8DF9-C74C-B9F1-E08E0894E5CE}" destId="{CA55990D-C01D-774E-9B83-EF6AC002EF24}" srcOrd="0" destOrd="0" presId="urn:microsoft.com/office/officeart/2005/8/layout/cycle5"/>
    <dgm:cxn modelId="{06F58D72-166D-D146-8E21-2BC2D51F99E0}" type="presOf" srcId="{A20F167A-AF38-A64B-BD45-99C48F627732}" destId="{C5686652-58D2-404F-A30F-940EADE0021F}" srcOrd="0" destOrd="0" presId="urn:microsoft.com/office/officeart/2005/8/layout/cycle5"/>
    <dgm:cxn modelId="{CA1EB48C-127F-B543-B7C9-33FA4601D67C}" srcId="{50504DBA-3CCD-F24A-BD7D-083EF62F028B}" destId="{CCFCF9B2-464A-7D47-86E5-E5298C04AE89}" srcOrd="2" destOrd="0" parTransId="{998352BA-AEE1-4C4C-B38E-382945DE4270}" sibTransId="{0AEA26C7-8DF9-C74C-B9F1-E08E0894E5CE}"/>
    <dgm:cxn modelId="{74682F8F-BB1B-6F4C-8FC4-A7FA8E728149}" type="presOf" srcId="{9824E1CD-3FF4-1A45-8F53-7363F4CB70BC}" destId="{DA38FDF6-FE38-EF43-A3AB-C0669978405D}" srcOrd="0" destOrd="0" presId="urn:microsoft.com/office/officeart/2005/8/layout/cycle5"/>
    <dgm:cxn modelId="{CC3CC494-6EC9-964F-A2E1-56335D5ED672}" srcId="{50504DBA-3CCD-F24A-BD7D-083EF62F028B}" destId="{A20F167A-AF38-A64B-BD45-99C48F627732}" srcOrd="3" destOrd="0" parTransId="{ACBBD10E-06C3-EB46-BDD0-DC0A4AD8CBE4}" sibTransId="{042796B8-43F5-414D-A552-2766C15385EB}"/>
    <dgm:cxn modelId="{3C58DD9B-DCD5-0D4B-B549-1EE157ABBD37}" srcId="{50504DBA-3CCD-F24A-BD7D-083EF62F028B}" destId="{5F602C6E-5E07-CA4A-874F-9F1B276B2922}" srcOrd="1" destOrd="0" parTransId="{6AC2ABC8-ABA8-C94F-966A-4715FF600273}" sibTransId="{8F7E3336-D353-2645-A7A2-04F1F19EADD6}"/>
    <dgm:cxn modelId="{A9E1CEA0-88ED-BD49-8937-9F2D10786966}" srcId="{50504DBA-3CCD-F24A-BD7D-083EF62F028B}" destId="{9C8248D7-379F-8D4C-87D8-301A378A83C6}" srcOrd="4" destOrd="0" parTransId="{82AA99B9-2751-174E-97EE-CD331A0CF4AD}" sibTransId="{081E8AEB-FD3A-7445-9BEE-0214BA069DE9}"/>
    <dgm:cxn modelId="{AEF3BCA1-3D07-084B-9A91-26016CEDE496}" type="presOf" srcId="{5F602C6E-5E07-CA4A-874F-9F1B276B2922}" destId="{BBBA77B1-762F-BF49-8A5F-39CB85F7383B}" srcOrd="0" destOrd="0" presId="urn:microsoft.com/office/officeart/2005/8/layout/cycle5"/>
    <dgm:cxn modelId="{D9D333B0-8ED2-094E-9087-535907386191}" type="presOf" srcId="{50504DBA-3CCD-F24A-BD7D-083EF62F028B}" destId="{049ACD6A-A1B2-754C-924C-DD0B7CD02653}" srcOrd="0" destOrd="0" presId="urn:microsoft.com/office/officeart/2005/8/layout/cycle5"/>
    <dgm:cxn modelId="{45FC90D7-FC73-8241-B928-A677B9D21C94}" type="presOf" srcId="{AA2B7368-4F93-354F-A3A3-DB8AF4429C42}" destId="{B75726BD-5BD8-BE40-B890-DBD57670AD8B}" srcOrd="0" destOrd="0" presId="urn:microsoft.com/office/officeart/2005/8/layout/cycle5"/>
    <dgm:cxn modelId="{4F31D6DF-DB8A-B74A-8429-37D29C26AB8D}" type="presOf" srcId="{042796B8-43F5-414D-A552-2766C15385EB}" destId="{A15845E3-E7D3-5646-9CCF-7CCABDB80636}" srcOrd="0" destOrd="0" presId="urn:microsoft.com/office/officeart/2005/8/layout/cycle5"/>
    <dgm:cxn modelId="{A8571EE0-E4CA-5944-BA0F-5AE2A2DF367E}" type="presOf" srcId="{9C8248D7-379F-8D4C-87D8-301A378A83C6}" destId="{742CC29A-EC6A-2D40-AC82-073DEBCE86D3}" srcOrd="0" destOrd="0" presId="urn:microsoft.com/office/officeart/2005/8/layout/cycle5"/>
    <dgm:cxn modelId="{C7288FF5-720B-D340-9BDE-6DF7F03D9F49}" type="presOf" srcId="{8F7E3336-D353-2645-A7A2-04F1F19EADD6}" destId="{90C05784-CCB3-2F4E-9144-803976E061A1}" srcOrd="0" destOrd="0" presId="urn:microsoft.com/office/officeart/2005/8/layout/cycle5"/>
    <dgm:cxn modelId="{54CA73C8-9C8C-1C4B-A520-ABCD81F40F46}" type="presParOf" srcId="{049ACD6A-A1B2-754C-924C-DD0B7CD02653}" destId="{DA38FDF6-FE38-EF43-A3AB-C0669978405D}" srcOrd="0" destOrd="0" presId="urn:microsoft.com/office/officeart/2005/8/layout/cycle5"/>
    <dgm:cxn modelId="{490E19C4-B0DD-F543-8780-23C30753F2F0}" type="presParOf" srcId="{049ACD6A-A1B2-754C-924C-DD0B7CD02653}" destId="{1B075CF0-434D-254A-9CB5-B9B37B89CC95}" srcOrd="1" destOrd="0" presId="urn:microsoft.com/office/officeart/2005/8/layout/cycle5"/>
    <dgm:cxn modelId="{80FE34F0-0F58-9E47-A89F-1DAAF47EFF0D}" type="presParOf" srcId="{049ACD6A-A1B2-754C-924C-DD0B7CD02653}" destId="{B75726BD-5BD8-BE40-B890-DBD57670AD8B}" srcOrd="2" destOrd="0" presId="urn:microsoft.com/office/officeart/2005/8/layout/cycle5"/>
    <dgm:cxn modelId="{DC48ABDF-696D-7F47-BA9E-333AEACFDB9A}" type="presParOf" srcId="{049ACD6A-A1B2-754C-924C-DD0B7CD02653}" destId="{BBBA77B1-762F-BF49-8A5F-39CB85F7383B}" srcOrd="3" destOrd="0" presId="urn:microsoft.com/office/officeart/2005/8/layout/cycle5"/>
    <dgm:cxn modelId="{ED6B337C-AF0A-5743-8AAB-C034BA03D298}" type="presParOf" srcId="{049ACD6A-A1B2-754C-924C-DD0B7CD02653}" destId="{18163F44-9CA5-3C44-8545-459FE6A2A13C}" srcOrd="4" destOrd="0" presId="urn:microsoft.com/office/officeart/2005/8/layout/cycle5"/>
    <dgm:cxn modelId="{1FE393C3-C320-E345-9F79-2F36D1061EEC}" type="presParOf" srcId="{049ACD6A-A1B2-754C-924C-DD0B7CD02653}" destId="{90C05784-CCB3-2F4E-9144-803976E061A1}" srcOrd="5" destOrd="0" presId="urn:microsoft.com/office/officeart/2005/8/layout/cycle5"/>
    <dgm:cxn modelId="{8408E20D-1DE0-9A4E-A755-A4BD8E72685E}" type="presParOf" srcId="{049ACD6A-A1B2-754C-924C-DD0B7CD02653}" destId="{3BDFABD0-6665-1B40-85B1-88AB408D5715}" srcOrd="6" destOrd="0" presId="urn:microsoft.com/office/officeart/2005/8/layout/cycle5"/>
    <dgm:cxn modelId="{4BBD38CF-AB9C-7545-8E7C-D5E426F908CA}" type="presParOf" srcId="{049ACD6A-A1B2-754C-924C-DD0B7CD02653}" destId="{7F104313-D843-7644-AB05-0D30A5D02DB4}" srcOrd="7" destOrd="0" presId="urn:microsoft.com/office/officeart/2005/8/layout/cycle5"/>
    <dgm:cxn modelId="{72533B69-62A4-A243-9610-B1054DDBEB0C}" type="presParOf" srcId="{049ACD6A-A1B2-754C-924C-DD0B7CD02653}" destId="{CA55990D-C01D-774E-9B83-EF6AC002EF24}" srcOrd="8" destOrd="0" presId="urn:microsoft.com/office/officeart/2005/8/layout/cycle5"/>
    <dgm:cxn modelId="{0CD4113A-DA9C-DF48-8611-0DC9D825DE0D}" type="presParOf" srcId="{049ACD6A-A1B2-754C-924C-DD0B7CD02653}" destId="{C5686652-58D2-404F-A30F-940EADE0021F}" srcOrd="9" destOrd="0" presId="urn:microsoft.com/office/officeart/2005/8/layout/cycle5"/>
    <dgm:cxn modelId="{8CB55CB0-7A7C-7742-8AA9-4C48571F566B}" type="presParOf" srcId="{049ACD6A-A1B2-754C-924C-DD0B7CD02653}" destId="{F4C6E14A-918D-3043-BCCD-19C06EA41F70}" srcOrd="10" destOrd="0" presId="urn:microsoft.com/office/officeart/2005/8/layout/cycle5"/>
    <dgm:cxn modelId="{2CB5E466-5163-1D42-9690-A6CE853F1708}" type="presParOf" srcId="{049ACD6A-A1B2-754C-924C-DD0B7CD02653}" destId="{A15845E3-E7D3-5646-9CCF-7CCABDB80636}" srcOrd="11" destOrd="0" presId="urn:microsoft.com/office/officeart/2005/8/layout/cycle5"/>
    <dgm:cxn modelId="{10DF0BAE-A310-D748-84D4-A3992724842B}" type="presParOf" srcId="{049ACD6A-A1B2-754C-924C-DD0B7CD02653}" destId="{742CC29A-EC6A-2D40-AC82-073DEBCE86D3}" srcOrd="12" destOrd="0" presId="urn:microsoft.com/office/officeart/2005/8/layout/cycle5"/>
    <dgm:cxn modelId="{2ACC2CE0-C523-A943-B251-D91FE839EE51}" type="presParOf" srcId="{049ACD6A-A1B2-754C-924C-DD0B7CD02653}" destId="{7FACCAF4-6304-B54F-B9CF-0C99E78C2313}" srcOrd="13" destOrd="0" presId="urn:microsoft.com/office/officeart/2005/8/layout/cycle5"/>
    <dgm:cxn modelId="{229D70C7-D76C-4746-90F2-BF848701A750}" type="presParOf" srcId="{049ACD6A-A1B2-754C-924C-DD0B7CD02653}" destId="{0B13466C-C960-C84D-977E-47B0408BE46C}"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8FDF6-FE38-EF43-A3AB-C0669978405D}">
      <dsp:nvSpPr>
        <dsp:cNvPr id="0" name=""/>
        <dsp:cNvSpPr/>
      </dsp:nvSpPr>
      <dsp:spPr>
        <a:xfrm>
          <a:off x="3941508" y="3828"/>
          <a:ext cx="2251583" cy="1463529"/>
        </a:xfrm>
        <a:prstGeom prst="roundRect">
          <a:avLst/>
        </a:prstGeom>
        <a:solidFill>
          <a:srgbClr val="FFC00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kern="1200">
              <a:solidFill>
                <a:sysClr val="window" lastClr="FFFFFF"/>
              </a:solidFill>
              <a:latin typeface="Calibri" panose="020F0502020204030204" pitchFamily="34" charset="0"/>
              <a:ea typeface="+mn-ea"/>
              <a:cs typeface="Calibri" panose="020F0502020204030204" pitchFamily="34" charset="0"/>
            </a:rPr>
            <a:t>Gender and biodiversity working groups</a:t>
          </a:r>
          <a:endParaRPr lang="es-ES_tradnl" sz="2400" kern="1200" noProof="0">
            <a:solidFill>
              <a:sysClr val="window" lastClr="FFFFFF"/>
            </a:solidFill>
            <a:latin typeface="Calibri" panose="020F0502020204030204" pitchFamily="34" charset="0"/>
            <a:ea typeface="+mn-ea"/>
            <a:cs typeface="Calibri" panose="020F0502020204030204" pitchFamily="34" charset="0"/>
          </a:endParaRPr>
        </a:p>
      </dsp:txBody>
      <dsp:txXfrm>
        <a:off x="4012952" y="75272"/>
        <a:ext cx="2108695" cy="1320641"/>
      </dsp:txXfrm>
    </dsp:sp>
    <dsp:sp modelId="{B75726BD-5BD8-BE40-B890-DBD57670AD8B}">
      <dsp:nvSpPr>
        <dsp:cNvPr id="0" name=""/>
        <dsp:cNvSpPr/>
      </dsp:nvSpPr>
      <dsp:spPr>
        <a:xfrm>
          <a:off x="2142557" y="735593"/>
          <a:ext cx="5849484" cy="5849484"/>
        </a:xfrm>
        <a:custGeom>
          <a:avLst/>
          <a:gdLst/>
          <a:ahLst/>
          <a:cxnLst/>
          <a:rect l="0" t="0" r="0" b="0"/>
          <a:pathLst>
            <a:path>
              <a:moveTo>
                <a:pt x="4344150" y="371583"/>
              </a:moveTo>
              <a:arcTo wR="2918951" hR="2918951" stAng="17953566" swAng="1211331"/>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BBBA77B1-762F-BF49-8A5F-39CB85F7383B}">
      <dsp:nvSpPr>
        <dsp:cNvPr id="0" name=""/>
        <dsp:cNvSpPr/>
      </dsp:nvSpPr>
      <dsp:spPr>
        <a:xfrm>
          <a:off x="6723103" y="2024775"/>
          <a:ext cx="2251583" cy="1463529"/>
        </a:xfrm>
        <a:prstGeom prst="roundRect">
          <a:avLst/>
        </a:prstGeom>
        <a:solidFill>
          <a:srgbClr val="FF9800"/>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kern="1200">
              <a:solidFill>
                <a:sysClr val="window" lastClr="FFFFFF"/>
              </a:solidFill>
              <a:latin typeface="Calibri" panose="020F0502020204030204" pitchFamily="34" charset="0"/>
              <a:ea typeface="+mn-ea"/>
              <a:cs typeface="Calibri" panose="020F0502020204030204" pitchFamily="34" charset="0"/>
            </a:rPr>
            <a:t>Capacity building processes</a:t>
          </a:r>
          <a:endParaRPr lang="es-ES_tradnl" sz="2400" kern="1200">
            <a:solidFill>
              <a:sysClr val="window" lastClr="FFFFFF"/>
            </a:solidFill>
            <a:latin typeface="Calibri" panose="020F0502020204030204" pitchFamily="34" charset="0"/>
            <a:ea typeface="+mn-ea"/>
            <a:cs typeface="Calibri" panose="020F0502020204030204" pitchFamily="34" charset="0"/>
          </a:endParaRPr>
        </a:p>
      </dsp:txBody>
      <dsp:txXfrm>
        <a:off x="6794547" y="2096219"/>
        <a:ext cx="2108695" cy="1320641"/>
      </dsp:txXfrm>
    </dsp:sp>
    <dsp:sp modelId="{90C05784-CCB3-2F4E-9144-803976E061A1}">
      <dsp:nvSpPr>
        <dsp:cNvPr id="0" name=""/>
        <dsp:cNvSpPr/>
      </dsp:nvSpPr>
      <dsp:spPr>
        <a:xfrm>
          <a:off x="2142557" y="735593"/>
          <a:ext cx="5849484" cy="5849484"/>
        </a:xfrm>
        <a:custGeom>
          <a:avLst/>
          <a:gdLst/>
          <a:ahLst/>
          <a:cxnLst/>
          <a:rect l="0" t="0" r="0" b="0"/>
          <a:pathLst>
            <a:path>
              <a:moveTo>
                <a:pt x="5830896" y="3121068"/>
              </a:moveTo>
              <a:arcTo wR="2918951" hR="2918951" stAng="21838231" swAng="1359565"/>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3BDFABD0-6665-1B40-85B1-88AB408D5715}">
      <dsp:nvSpPr>
        <dsp:cNvPr id="0" name=""/>
        <dsp:cNvSpPr/>
      </dsp:nvSpPr>
      <dsp:spPr>
        <a:xfrm>
          <a:off x="5660628" y="5294736"/>
          <a:ext cx="2251583" cy="1463529"/>
        </a:xfrm>
        <a:prstGeom prst="roundRect">
          <a:avLst/>
        </a:prstGeom>
        <a:solidFill>
          <a:srgbClr val="F14129"/>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kern="1200">
              <a:solidFill>
                <a:sysClr val="window" lastClr="FFFFFF"/>
              </a:solidFill>
              <a:latin typeface="Calibri" panose="020F0502020204030204" pitchFamily="34" charset="0"/>
              <a:ea typeface="+mn-ea"/>
              <a:cs typeface="Calibri" panose="020F0502020204030204" pitchFamily="34" charset="0"/>
            </a:rPr>
            <a:t>Gender and Biodiversity Action Plans</a:t>
          </a:r>
          <a:endParaRPr lang="es-ES_tradnl" sz="2400" kern="1200" noProof="0">
            <a:solidFill>
              <a:sysClr val="window" lastClr="FFFFFF"/>
            </a:solidFill>
            <a:latin typeface="Calibri" panose="020F0502020204030204" pitchFamily="34" charset="0"/>
            <a:ea typeface="+mn-ea"/>
            <a:cs typeface="Calibri" panose="020F0502020204030204" pitchFamily="34" charset="0"/>
          </a:endParaRPr>
        </a:p>
      </dsp:txBody>
      <dsp:txXfrm>
        <a:off x="5732072" y="5366180"/>
        <a:ext cx="2108695" cy="1320641"/>
      </dsp:txXfrm>
    </dsp:sp>
    <dsp:sp modelId="{CA55990D-C01D-774E-9B83-EF6AC002EF24}">
      <dsp:nvSpPr>
        <dsp:cNvPr id="0" name=""/>
        <dsp:cNvSpPr/>
      </dsp:nvSpPr>
      <dsp:spPr>
        <a:xfrm>
          <a:off x="2142557" y="735593"/>
          <a:ext cx="5849484" cy="5849484"/>
        </a:xfrm>
        <a:custGeom>
          <a:avLst/>
          <a:gdLst/>
          <a:ahLst/>
          <a:cxnLst/>
          <a:rect l="0" t="0" r="0" b="0"/>
          <a:pathLst>
            <a:path>
              <a:moveTo>
                <a:pt x="3277074" y="5815850"/>
              </a:moveTo>
              <a:arcTo wR="2918951" hR="2918951" stAng="4977160" swAng="845679"/>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C5686652-58D2-404F-A30F-940EADE0021F}">
      <dsp:nvSpPr>
        <dsp:cNvPr id="0" name=""/>
        <dsp:cNvSpPr/>
      </dsp:nvSpPr>
      <dsp:spPr>
        <a:xfrm>
          <a:off x="2222387" y="5294736"/>
          <a:ext cx="2251583" cy="1463529"/>
        </a:xfrm>
        <a:prstGeom prst="roundRect">
          <a:avLst/>
        </a:prstGeom>
        <a:solidFill>
          <a:srgbClr val="0F9ED5"/>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kern="1200">
              <a:solidFill>
                <a:sysClr val="window" lastClr="FFFFFF"/>
              </a:solidFill>
              <a:latin typeface="Calibri" panose="020F0502020204030204" pitchFamily="34" charset="0"/>
              <a:ea typeface="+mn-ea"/>
              <a:cs typeface="Calibri" panose="020F0502020204030204" pitchFamily="34" charset="0"/>
            </a:rPr>
            <a:t>Gender responsive information systems </a:t>
          </a:r>
          <a:endParaRPr lang="es-ES_tradnl" sz="2400" kern="1200">
            <a:solidFill>
              <a:sysClr val="window" lastClr="FFFFFF"/>
            </a:solidFill>
            <a:latin typeface="Calibri" panose="020F0502020204030204" pitchFamily="34" charset="0"/>
            <a:ea typeface="+mn-ea"/>
            <a:cs typeface="Calibri" panose="020F0502020204030204" pitchFamily="34" charset="0"/>
          </a:endParaRPr>
        </a:p>
      </dsp:txBody>
      <dsp:txXfrm>
        <a:off x="2293831" y="5366180"/>
        <a:ext cx="2108695" cy="1320641"/>
      </dsp:txXfrm>
    </dsp:sp>
    <dsp:sp modelId="{A15845E3-E7D3-5646-9CCF-7CCABDB80636}">
      <dsp:nvSpPr>
        <dsp:cNvPr id="0" name=""/>
        <dsp:cNvSpPr/>
      </dsp:nvSpPr>
      <dsp:spPr>
        <a:xfrm>
          <a:off x="2142557" y="735593"/>
          <a:ext cx="5849484" cy="5849484"/>
        </a:xfrm>
        <a:custGeom>
          <a:avLst/>
          <a:gdLst/>
          <a:ahLst/>
          <a:cxnLst/>
          <a:rect l="0" t="0" r="0" b="0"/>
          <a:pathLst>
            <a:path>
              <a:moveTo>
                <a:pt x="309641" y="4227301"/>
              </a:moveTo>
              <a:arcTo wR="2918951" hR="2918951" stAng="9202204" swAng="1359565"/>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742CC29A-EC6A-2D40-AC82-073DEBCE86D3}">
      <dsp:nvSpPr>
        <dsp:cNvPr id="0" name=""/>
        <dsp:cNvSpPr/>
      </dsp:nvSpPr>
      <dsp:spPr>
        <a:xfrm>
          <a:off x="1159913" y="2024775"/>
          <a:ext cx="2251583" cy="1463529"/>
        </a:xfrm>
        <a:prstGeom prst="roundRect">
          <a:avLst/>
        </a:prstGeom>
        <a:solidFill>
          <a:srgbClr val="29BE2E"/>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noProof="1">
              <a:solidFill>
                <a:sysClr val="window" lastClr="FFFFFF"/>
              </a:solidFill>
              <a:latin typeface="Calibri" panose="020F0502020204030204" pitchFamily="34" charset="0"/>
              <a:ea typeface="+mn-ea"/>
              <a:cs typeface="Calibri" panose="020F0502020204030204" pitchFamily="34" charset="0"/>
            </a:rPr>
            <a:t>Gender and biodiversity  analysis</a:t>
          </a:r>
        </a:p>
      </dsp:txBody>
      <dsp:txXfrm>
        <a:off x="1231357" y="2096219"/>
        <a:ext cx="2108695" cy="1320641"/>
      </dsp:txXfrm>
    </dsp:sp>
    <dsp:sp modelId="{0B13466C-C960-C84D-977E-47B0408BE46C}">
      <dsp:nvSpPr>
        <dsp:cNvPr id="0" name=""/>
        <dsp:cNvSpPr/>
      </dsp:nvSpPr>
      <dsp:spPr>
        <a:xfrm>
          <a:off x="2142557" y="735593"/>
          <a:ext cx="5849484" cy="5849484"/>
        </a:xfrm>
        <a:custGeom>
          <a:avLst/>
          <a:gdLst/>
          <a:ahLst/>
          <a:cxnLst/>
          <a:rect l="0" t="0" r="0" b="0"/>
          <a:pathLst>
            <a:path>
              <a:moveTo>
                <a:pt x="702179" y="1019951"/>
              </a:moveTo>
              <a:arcTo wR="2918951" hR="2918951" stAng="13235103" swAng="1211331"/>
            </a:path>
          </a:pathLst>
        </a:custGeom>
        <a:noFill/>
        <a:ln w="12700" cap="flat" cmpd="sng" algn="ctr">
          <a:solidFill>
            <a:srgbClr val="156082">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pitchFamily="2" charset="77"/>
              </a:defRPr>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pitchFamily="2" charset="77"/>
              </a:defRPr>
            </a:lvl1pPr>
          </a:lstStyle>
          <a:p>
            <a:fld id="{B2F7EEF1-9A0F-D649-A1DF-3D2112562733}" type="datetimeFigureOut">
              <a:rPr lang="es-ES_tradnl" smtClean="0"/>
              <a:pPr/>
              <a:t>17/3/26</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pitchFamily="2" charset="77"/>
              </a:defRPr>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pitchFamily="2" charset="77"/>
              </a:defRPr>
            </a:lvl1pPr>
          </a:lstStyle>
          <a:p>
            <a:fld id="{D016F44F-AAE6-7749-A22A-A305A141182D}" type="slidenum">
              <a:rPr lang="es-ES_tradnl" smtClean="0"/>
              <a:pPr/>
              <a:t>‹#›</a:t>
            </a:fld>
            <a:endParaRPr lang="es-ES_tradnl"/>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ontserrat" pitchFamily="2" charset="77"/>
        <a:ea typeface="+mn-ea"/>
        <a:cs typeface="+mn-cs"/>
      </a:defRPr>
    </a:lvl1pPr>
    <a:lvl2pPr marL="457200" algn="l" defTabSz="914400" rtl="0" eaLnBrk="1" latinLnBrk="0" hangingPunct="1">
      <a:defRPr sz="1200" b="0" i="0" kern="1200">
        <a:solidFill>
          <a:schemeClr val="tx1"/>
        </a:solidFill>
        <a:latin typeface="Montserrat" pitchFamily="2" charset="77"/>
        <a:ea typeface="+mn-ea"/>
        <a:cs typeface="+mn-cs"/>
      </a:defRPr>
    </a:lvl2pPr>
    <a:lvl3pPr marL="914400" algn="l" defTabSz="914400" rtl="0" eaLnBrk="1" latinLnBrk="0" hangingPunct="1">
      <a:defRPr sz="1200" b="0" i="0" kern="1200">
        <a:solidFill>
          <a:schemeClr val="tx1"/>
        </a:solidFill>
        <a:latin typeface="Montserrat" pitchFamily="2" charset="77"/>
        <a:ea typeface="+mn-ea"/>
        <a:cs typeface="+mn-cs"/>
      </a:defRPr>
    </a:lvl3pPr>
    <a:lvl4pPr marL="1371600" algn="l" defTabSz="914400" rtl="0" eaLnBrk="1" latinLnBrk="0" hangingPunct="1">
      <a:defRPr sz="1200" b="0" i="0" kern="1200">
        <a:solidFill>
          <a:schemeClr val="tx1"/>
        </a:solidFill>
        <a:latin typeface="Montserrat" pitchFamily="2" charset="77"/>
        <a:ea typeface="+mn-ea"/>
        <a:cs typeface="+mn-cs"/>
      </a:defRPr>
    </a:lvl4pPr>
    <a:lvl5pPr marL="1828800" algn="l" defTabSz="914400" rtl="0" eaLnBrk="1" latinLnBrk="0" hangingPunct="1">
      <a:defRPr sz="1200" b="0" i="0" kern="1200">
        <a:solidFill>
          <a:schemeClr val="tx1"/>
        </a:solidFill>
        <a:latin typeface="Montserra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3ED85-F544-D731-2463-67BE27EEB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5BCD59-674F-DE8D-B5E6-F6CCA6D1A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E38FC-4EC7-B4F8-D9D5-AF91662157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AB36BE-9730-7619-3F21-9AB4EE5A64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0246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6</a:t>
            </a:fld>
            <a:endParaRPr lang="es-ES_tradnl"/>
          </a:p>
        </p:txBody>
      </p:sp>
    </p:spTree>
    <p:extLst>
      <p:ext uri="{BB962C8B-B14F-4D97-AF65-F5344CB8AC3E}">
        <p14:creationId xmlns:p14="http://schemas.microsoft.com/office/powerpoint/2010/main" val="4213601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pPr marL="514350" indent="-514350" algn="just">
              <a:spcBef>
                <a:spcPts val="0"/>
              </a:spcBef>
              <a:buFont typeface="+mj-lt"/>
              <a:buAutoNum type="arabicPeriod"/>
            </a:pPr>
            <a:r>
              <a:rPr lang="en-US" sz="1200" noProof="0">
                <a:latin typeface="Calibri" panose="020F0502020204030204" pitchFamily="34" charset="0"/>
                <a:ea typeface="Times New Roman" panose="02020603050405020304" pitchFamily="18" charset="0"/>
                <a:cs typeface="Calibri" panose="020F0502020204030204" pitchFamily="34" charset="0"/>
              </a:rPr>
              <a:t>Review of main</a:t>
            </a:r>
            <a:r>
              <a:rPr lang="en-US" sz="1200">
                <a:latin typeface="Calibri" panose="020F0502020204030204" pitchFamily="34" charset="0"/>
                <a:ea typeface="Times New Roman" panose="02020603050405020304" pitchFamily="18" charset="0"/>
                <a:cs typeface="Calibri" panose="020F0502020204030204" pitchFamily="34" charset="0"/>
              </a:rPr>
              <a:t> gender and biodiversity</a:t>
            </a:r>
            <a:r>
              <a:rPr lang="en-US" sz="1200" noProof="0">
                <a:latin typeface="Calibri" panose="020F0502020204030204" pitchFamily="34" charset="0"/>
                <a:ea typeface="Times New Roman" panose="02020603050405020304" pitchFamily="18" charset="0"/>
                <a:cs typeface="Calibri" panose="020F0502020204030204" pitchFamily="34" charset="0"/>
              </a:rPr>
              <a:t> laws and national documents.</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a:latin typeface="Calibri" panose="020F0502020204030204" pitchFamily="34" charset="0"/>
                <a:ea typeface="Times New Roman" panose="02020603050405020304" pitchFamily="18" charset="0"/>
                <a:cs typeface="Calibri" panose="020F0502020204030204" pitchFamily="34" charset="0"/>
              </a:rPr>
              <a:t>Review of biodiversity and gender literature relevant to the country context.</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a:latin typeface="Calibri" panose="020F0502020204030204" pitchFamily="34" charset="0"/>
                <a:ea typeface="Times New Roman" panose="02020603050405020304" pitchFamily="18" charset="0"/>
                <a:cs typeface="Calibri" panose="020F0502020204030204" pitchFamily="34" charset="0"/>
              </a:rPr>
              <a:t>Map gender experts, organizations and representatives of women’s machinery, associations and women stakeholders (rural and indigenous women).</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a:latin typeface="Calibri" panose="020F0502020204030204" pitchFamily="34" charset="0"/>
                <a:ea typeface="Times New Roman" panose="02020603050405020304" pitchFamily="18" charset="0"/>
                <a:cs typeface="Calibri" panose="020F0502020204030204" pitchFamily="34" charset="0"/>
              </a:rPr>
              <a:t>Gender analysis of relevant national and local data.  </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a:latin typeface="Calibri" panose="020F0502020204030204" pitchFamily="34" charset="0"/>
                <a:ea typeface="Times New Roman" panose="02020603050405020304" pitchFamily="18" charset="0"/>
                <a:cs typeface="Calibri" panose="020F0502020204030204" pitchFamily="34" charset="0"/>
              </a:rPr>
              <a:t>Meetings with actors from various sectors (government, civil society, etc.) to identify lessons learned or extra data that have not been previously identified. </a:t>
            </a:r>
          </a:p>
          <a:p>
            <a:pPr marL="514350" indent="-514350" algn="just">
              <a:spcBef>
                <a:spcPts val="0"/>
              </a:spcBef>
              <a:buFont typeface="+mj-lt"/>
              <a:buAutoNum type="arabicPeriod"/>
            </a:pPr>
            <a:endParaRPr lang="en-US" sz="1200" noProof="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a:latin typeface="Calibri" panose="020F0502020204030204" pitchFamily="34" charset="0"/>
                <a:ea typeface="Times New Roman" panose="02020603050405020304" pitchFamily="18" charset="0"/>
                <a:cs typeface="Calibri" panose="020F0502020204030204" pitchFamily="34" charset="0"/>
              </a:rPr>
              <a:t>Field visits to rural and indigenous communities.</a:t>
            </a:r>
            <a:endParaRPr lang="en-US" sz="1200" noProof="0">
              <a:highlight>
                <a:srgbClr val="C0C0C0"/>
              </a:highlight>
              <a:latin typeface="Calibri" panose="020F0502020204030204" pitchFamily="34" charset="0"/>
              <a:cs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Montserrat" pitchFamily="2" charset="77"/>
              </a:defRPr>
            </a:lvl1pPr>
          </a:lstStyle>
          <a:p>
            <a:r>
              <a:rPr lang="en-US"/>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Montserrat" pitchFamily="2" charset="77"/>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3/17/26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7609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0354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0634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62342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9507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476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Montserrat" pitchFamily="2" charset="77"/>
              </a:defRPr>
            </a:lvl1pPr>
          </a:lstStyle>
          <a:p>
            <a:r>
              <a:rPr lang="en-US"/>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Montserrat" pitchFamily="2" charset="77"/>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947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6495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65811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2747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76595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46371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998951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677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5106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62556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43730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3/17/26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39671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7526007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1438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17600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61397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011994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4871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Montserrat" pitchFamily="2" charset="77"/>
              </a:defRPr>
            </a:lvl1pPr>
            <a:lvl2pPr>
              <a:defRPr sz="4200" b="0" i="0">
                <a:latin typeface="Montserrat" pitchFamily="2" charset="77"/>
              </a:defRPr>
            </a:lvl2pPr>
            <a:lvl3pPr>
              <a:defRPr sz="3600" b="0" i="0">
                <a:latin typeface="Montserrat" pitchFamily="2" charset="77"/>
              </a:defRPr>
            </a:lvl3pPr>
            <a:lvl4pPr>
              <a:defRPr sz="3000" b="0" i="0">
                <a:latin typeface="Montserrat" pitchFamily="2" charset="77"/>
              </a:defRPr>
            </a:lvl4pPr>
            <a:lvl5pPr>
              <a:defRPr sz="3000" b="0" i="0">
                <a:latin typeface="Montserrat" pitchFamily="2" charset="77"/>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Montserrat" pitchFamily="2" charset="77"/>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a:solidFill>
                  <a:schemeClr val="tx1"/>
                </a:solidFill>
                <a:effectLst/>
                <a:latin typeface="Montserrat" pitchFamily="2" charset="77"/>
                <a:ea typeface="+mn-ea"/>
                <a:cs typeface="+mn-cs"/>
              </a:rPr>
              <a:t>PROGRAMA DE LAS NACIONES UNIDAS PARA EL DESARROLLO</a:t>
            </a:r>
            <a:endParaRPr lang="en-US" sz="150" b="0" i="0">
              <a:solidFill>
                <a:schemeClr val="tx1">
                  <a:alpha val="75000"/>
                </a:schemeClr>
              </a:solidFill>
              <a:latin typeface="Montserrat" pitchFamily="2" charset="77"/>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Montserrat" pitchFamily="2"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Montserrat" pitchFamily="2" charset="77"/>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Montserrat" pitchFamily="2" charset="77"/>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Montserrat" pitchFamily="2" charset="77"/>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3/17/26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3/17/26</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642913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3/17/26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230124"/>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7.jpe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8.jpe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9.jpe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40.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47.jpeg"/><Relationship Id="rId5" Type="http://schemas.openxmlformats.org/officeDocument/2006/relationships/image" Target="../media/image8.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8.png"/><Relationship Id="rId7"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30.xml"/><Relationship Id="rId6" Type="http://schemas.openxmlformats.org/officeDocument/2006/relationships/image" Target="../media/image46.jpeg"/><Relationship Id="rId11" Type="http://schemas.openxmlformats.org/officeDocument/2006/relationships/image" Target="../media/image18.jpeg"/><Relationship Id="rId5" Type="http://schemas.openxmlformats.org/officeDocument/2006/relationships/image" Target="../media/image45.jpeg"/><Relationship Id="rId10"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png"/><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es-CO" sz="4400" err="1">
                <a:solidFill>
                  <a:prstClr val="white"/>
                </a:solidFill>
                <a:latin typeface="Calibri" panose="020F0502020204030204"/>
              </a:rPr>
              <a:t>Image</a:t>
            </a:r>
            <a:r>
              <a:rPr lang="es-CO" sz="4400">
                <a:solidFill>
                  <a:prstClr val="white"/>
                </a:solidFill>
                <a:latin typeface="Calibri" panose="020F0502020204030204"/>
              </a:rPr>
              <a:t> </a:t>
            </a:r>
            <a:r>
              <a:rPr lang="es-CO" sz="4400" err="1">
                <a:solidFill>
                  <a:prstClr val="white"/>
                </a:solidFill>
                <a:latin typeface="Calibri" panose="020F0502020204030204"/>
              </a:rPr>
              <a:t>here</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66809" y="2594860"/>
            <a:ext cx="8103647" cy="3970318"/>
          </a:xfrm>
          <a:prstGeom prst="rect">
            <a:avLst/>
          </a:prstGeom>
          <a:noFill/>
        </p:spPr>
        <p:txBody>
          <a:bodyPr wrap="square" rtlCol="0">
            <a:spAutoFit/>
          </a:bodyPr>
          <a:lstStyle/>
          <a:p>
            <a:pPr algn="ctr" defTabSz="1371600"/>
            <a:r>
              <a:rPr lang="en-US" sz="5400" b="1">
                <a:solidFill>
                  <a:prstClr val="black"/>
                </a:solidFill>
                <a:latin typeface="Calibri" panose="020F0502020204030204"/>
              </a:rPr>
              <a:t>Thematic Clinic 5</a:t>
            </a:r>
          </a:p>
          <a:p>
            <a:pPr algn="ctr" defTabSz="1371600"/>
            <a:endParaRPr lang="en-US" sz="5400" b="1">
              <a:solidFill>
                <a:prstClr val="black"/>
              </a:solidFill>
              <a:latin typeface="Calibri" panose="020F0502020204030204"/>
            </a:endParaRPr>
          </a:p>
          <a:p>
            <a:pPr algn="ctr" defTabSz="1371600"/>
            <a:r>
              <a:rPr lang="en-US" sz="4800" b="1">
                <a:solidFill>
                  <a:prstClr val="black"/>
                </a:solidFill>
                <a:latin typeface="Calibri" panose="020F0502020204030204"/>
              </a:rPr>
              <a:t>Enabling Conditions to ensure the gender responsive implementation of the NBSAPs</a:t>
            </a:r>
            <a:endParaRPr lang="en-US" sz="480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123658"/>
          </a:xfrm>
          <a:prstGeom prst="rect">
            <a:avLst/>
          </a:prstGeom>
          <a:noFill/>
        </p:spPr>
        <p:txBody>
          <a:bodyPr wrap="square">
            <a:spAutoFit/>
          </a:bodyPr>
          <a:lstStyle/>
          <a:p>
            <a:pPr algn="ctr" defTabSz="1371600"/>
            <a:r>
              <a:rPr lang="en-US" sz="4800" b="1">
                <a:solidFill>
                  <a:prstClr val="white"/>
                </a:solidFill>
                <a:latin typeface="Calibri Light"/>
                <a:ea typeface="Yu Gothic Light"/>
                <a:cs typeface="Times New Roman"/>
              </a:rPr>
              <a:t>Gender and NBSAP Capacity Building &amp; Exchange Process</a:t>
            </a:r>
            <a:br>
              <a:rPr lang="en-US" sz="4800" b="1">
                <a:solidFill>
                  <a:prstClr val="white"/>
                </a:solidFill>
                <a:latin typeface="Calibri Light"/>
                <a:ea typeface="Yu Gothic Light"/>
                <a:cs typeface="Times New Roman"/>
              </a:rPr>
            </a:br>
            <a:endParaRPr lang="en-US" sz="4800" b="1">
              <a:solidFill>
                <a:prstClr val="white"/>
              </a:solidFill>
              <a:latin typeface="Calibri Light"/>
              <a:ea typeface="Yu Gothic Light"/>
              <a:cs typeface="Times New Roman"/>
            </a:endParaRPr>
          </a:p>
          <a:p>
            <a:pPr algn="ctr" defTabSz="1371600"/>
            <a:r>
              <a:rPr lang="en-US" sz="3600" b="1">
                <a:solidFill>
                  <a:prstClr val="white"/>
                </a:solidFill>
                <a:latin typeface="Calibri Light"/>
                <a:ea typeface="Yu Gothic Light"/>
                <a:cs typeface="Times New Roman"/>
              </a:rPr>
              <a:t>17th March 2026</a:t>
            </a:r>
            <a:endParaRPr lang="en-US" sz="60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FF63B3F-1B75-EEFF-B33E-5F49AC5A8D3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C7CBD7D-2386-874A-5381-2BD95A762286}"/>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CCTs can be expanded and formalized into national gender and biodiversity working group</a:t>
            </a:r>
          </a:p>
          <a:p>
            <a:pPr algn="ctr" defTabSz="1371600"/>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1</a:t>
                </a:r>
              </a:p>
            </p:txBody>
          </p:sp>
        </p:grpSp>
      </p:grpSp>
      <p:pic>
        <p:nvPicPr>
          <p:cNvPr id="11" name="Picture 10" descr="A group of people in a circle&#10;&#10;AI-generated content may be incorrect.">
            <a:extLst>
              <a:ext uri="{FF2B5EF4-FFF2-40B4-BE49-F238E27FC236}">
                <a16:creationId xmlns:a16="http://schemas.microsoft.com/office/drawing/2014/main" id="{5CE8BD7D-C900-8441-EBC3-34E8CF4F9928}"/>
              </a:ext>
            </a:extLst>
          </p:cNvPr>
          <p:cNvPicPr>
            <a:picLocks noChangeAspect="1"/>
          </p:cNvPicPr>
          <p:nvPr/>
        </p:nvPicPr>
        <p:blipFill>
          <a:blip r:embed="rId4" cstate="print">
            <a:extLst>
              <a:ext uri="{28A0092B-C50C-407E-A947-70E740481C1C}">
                <a14:useLocalDpi xmlns:a14="http://schemas.microsoft.com/office/drawing/2010/main" val="0"/>
              </a:ext>
            </a:extLst>
          </a:blip>
          <a:srcRect l="10039" t="13228" r="12843" b="13228"/>
          <a:stretch>
            <a:fillRect/>
          </a:stretch>
        </p:blipFill>
        <p:spPr>
          <a:xfrm>
            <a:off x="2051793" y="2120297"/>
            <a:ext cx="941678" cy="872196"/>
          </a:xfrm>
          <a:prstGeom prst="rect">
            <a:avLst/>
          </a:prstGeom>
        </p:spPr>
      </p:pic>
      <p:pic>
        <p:nvPicPr>
          <p:cNvPr id="15" name="Imagen 10">
            <a:extLst>
              <a:ext uri="{FF2B5EF4-FFF2-40B4-BE49-F238E27FC236}">
                <a16:creationId xmlns:a16="http://schemas.microsoft.com/office/drawing/2014/main" id="{0DA78700-0AEF-A21C-3340-ECEA4E084D9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34500" y="4163105"/>
            <a:ext cx="6255885" cy="4170590"/>
          </a:xfrm>
          <a:prstGeom prst="rect">
            <a:avLst/>
          </a:prstGeom>
          <a:noFill/>
          <a:ln>
            <a:noFill/>
          </a:ln>
        </p:spPr>
      </p:pic>
      <p:sp>
        <p:nvSpPr>
          <p:cNvPr id="16" name="TextBox 15">
            <a:extLst>
              <a:ext uri="{FF2B5EF4-FFF2-40B4-BE49-F238E27FC236}">
                <a16:creationId xmlns:a16="http://schemas.microsoft.com/office/drawing/2014/main" id="{CFDB6943-1A8A-9900-5E36-73E7F9020AFF}"/>
              </a:ext>
            </a:extLst>
          </p:cNvPr>
          <p:cNvSpPr txBox="1"/>
          <p:nvPr/>
        </p:nvSpPr>
        <p:spPr>
          <a:xfrm>
            <a:off x="2895600" y="3974380"/>
            <a:ext cx="6057900" cy="4832092"/>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US" sz="2800" noProof="1"/>
              <a:t>Identify gender focal points from the government institutions involved  in the implementation of the NBSAP</a:t>
            </a:r>
          </a:p>
          <a:p>
            <a:pPr marL="457200" indent="-457200">
              <a:buFont typeface="Arial" panose="020B0604020202020204" pitchFamily="34" charset="0"/>
              <a:buChar char="•"/>
            </a:pPr>
            <a:endParaRPr lang="en-US" sz="2800" noProof="1"/>
          </a:p>
          <a:p>
            <a:pPr marL="457200" indent="-457200">
              <a:buFont typeface="Arial" panose="020B0604020202020204" pitchFamily="34" charset="0"/>
              <a:buChar char="•"/>
            </a:pPr>
            <a:r>
              <a:rPr lang="en-US" sz="2800" noProof="1"/>
              <a:t>Involve Women’s Mechanism </a:t>
            </a:r>
            <a:endParaRPr lang="en-US" sz="2800" noProof="1">
              <a:ea typeface="Calibri"/>
              <a:cs typeface="Calibri"/>
            </a:endParaRPr>
          </a:p>
          <a:p>
            <a:pPr marL="457200" indent="-457200">
              <a:buFont typeface="Arial" panose="020B0604020202020204" pitchFamily="34" charset="0"/>
              <a:buChar char="•"/>
            </a:pPr>
            <a:endParaRPr lang="en-US" sz="2800" noProof="1"/>
          </a:p>
          <a:p>
            <a:pPr marL="457200" indent="-457200">
              <a:buFont typeface="Arial" panose="020B0604020202020204" pitchFamily="34" charset="0"/>
              <a:buChar char="•"/>
            </a:pPr>
            <a:r>
              <a:rPr lang="en-US" sz="2800" noProof="1"/>
              <a:t>Invite national gender and biodiversity experts</a:t>
            </a:r>
            <a:endParaRPr lang="en-US" sz="2800" noProof="1">
              <a:ea typeface="Calibri"/>
              <a:cs typeface="Calibri"/>
            </a:endParaRPr>
          </a:p>
          <a:p>
            <a:pPr marL="457200" indent="-457200">
              <a:buFont typeface="Arial" panose="020B0604020202020204" pitchFamily="34" charset="0"/>
              <a:buChar char="•"/>
            </a:pPr>
            <a:endParaRPr lang="en-US" sz="2800" noProof="1"/>
          </a:p>
          <a:p>
            <a:pPr marL="457200" indent="-457200">
              <a:buFont typeface="Arial" panose="020B0604020202020204" pitchFamily="34" charset="0"/>
              <a:buChar char="•"/>
            </a:pPr>
            <a:r>
              <a:rPr lang="en-US" sz="2800" noProof="1"/>
              <a:t>Involve women representatives</a:t>
            </a:r>
            <a:endParaRPr lang="en-US" sz="2800" noProof="1">
              <a:ea typeface="Calibri"/>
              <a:cs typeface="Calibri"/>
            </a:endParaRPr>
          </a:p>
          <a:p>
            <a:pPr marL="457200" indent="-457200">
              <a:buFont typeface="Arial" panose="020B0604020202020204" pitchFamily="34" charset="0"/>
              <a:buChar char="•"/>
            </a:pPr>
            <a:endParaRPr lang="en-US" sz="2800" noProof="1"/>
          </a:p>
        </p:txBody>
      </p:sp>
    </p:spTree>
    <p:extLst>
      <p:ext uri="{BB962C8B-B14F-4D97-AF65-F5344CB8AC3E}">
        <p14:creationId xmlns:p14="http://schemas.microsoft.com/office/powerpoint/2010/main" val="1540650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55101D57-FBB3-D3AA-8998-937361CF1F35}"/>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strengthen enabling conditions </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2408908" y="3856253"/>
            <a:ext cx="14050291" cy="627587"/>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390" indent="-453390"/>
            <a:r>
              <a:rPr lang="en-US" noProof="0">
                <a:latin typeface="Calibri"/>
                <a:ea typeface="Calibri"/>
                <a:cs typeface="Calibri"/>
              </a:rPr>
              <a:t>Design </a:t>
            </a:r>
            <a:r>
              <a:rPr lang="en-US">
                <a:latin typeface="Calibri"/>
                <a:ea typeface="Calibri"/>
                <a:cs typeface="Calibri"/>
              </a:rPr>
              <a:t>a comprehensive</a:t>
            </a:r>
            <a:r>
              <a:rPr lang="en-US" noProof="0">
                <a:latin typeface="Calibri"/>
                <a:ea typeface="Calibri"/>
                <a:cs typeface="Calibri"/>
              </a:rPr>
              <a:t> and diverse capacity building </a:t>
            </a:r>
            <a:r>
              <a:rPr lang="en-US">
                <a:latin typeface="Calibri"/>
                <a:ea typeface="Calibri"/>
                <a:cs typeface="Calibri"/>
              </a:rPr>
              <a:t>process</a:t>
            </a:r>
            <a:r>
              <a:rPr lang="en-US" noProof="0">
                <a:latin typeface="Calibri"/>
                <a:ea typeface="Calibri"/>
                <a:cs typeface="Calibri"/>
              </a:rPr>
              <a:t> that includes workshops, awareness-raising processes and national forums</a:t>
            </a:r>
            <a:endParaRPr lang="en-US">
              <a:latin typeface="Calibri"/>
              <a:ea typeface="Calibri"/>
              <a:cs typeface="Calibri"/>
            </a:endParaRPr>
          </a:p>
          <a:p>
            <a:pPr marL="453828" indent="-453828"/>
            <a:endParaRPr lang="en-US" noProof="0">
              <a:latin typeface="Calibri" panose="020F0502020204030204" pitchFamily="34" charset="0"/>
              <a:cs typeface="Calibri" panose="020F0502020204030204" pitchFamily="34" charset="0"/>
            </a:endParaRPr>
          </a:p>
          <a:p>
            <a:pPr marL="453828" indent="-453828"/>
            <a:r>
              <a:rPr lang="en-US" noProof="0">
                <a:latin typeface="Calibri" panose="020F0502020204030204" pitchFamily="34" charset="0"/>
                <a:cs typeface="Calibri" panose="020F0502020204030204" pitchFamily="34" charset="0"/>
              </a:rPr>
              <a:t>Develop gender and biodiversity guidelines for different sectors</a:t>
            </a:r>
          </a:p>
          <a:p>
            <a:pPr marL="453828" indent="-453828"/>
            <a:endParaRPr lang="en-US" noProof="0">
              <a:latin typeface="Calibri" panose="020F0502020204030204" pitchFamily="34" charset="0"/>
              <a:cs typeface="Calibri" panose="020F0502020204030204" pitchFamily="34" charset="0"/>
            </a:endParaRPr>
          </a:p>
          <a:p>
            <a:pPr marL="453828" indent="-453828"/>
            <a:r>
              <a:rPr lang="en-US" noProof="0">
                <a:latin typeface="Calibri" panose="020F0502020204030204" pitchFamily="34" charset="0"/>
                <a:cs typeface="Calibri" panose="020F0502020204030204" pitchFamily="34" charset="0"/>
              </a:rPr>
              <a:t>Develop formal or long-term training with academia, CSOs and women’s groups</a:t>
            </a:r>
          </a:p>
          <a:p>
            <a:pPr marL="453828" indent="-453828"/>
            <a:endParaRPr lang="en-US">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noProof="0">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453828" indent="-453828"/>
            <a:endParaRPr lang="en-US">
              <a:latin typeface="Calibri" panose="020F0502020204030204" pitchFamily="34" charset="0"/>
              <a:cs typeface="Calibri" panose="020F0502020204030204" pitchFamily="34" charset="0"/>
            </a:endParaRPr>
          </a:p>
          <a:p>
            <a:pPr marL="0" indent="0">
              <a:buNone/>
            </a:pPr>
            <a:r>
              <a:rPr lang="en-US" noProof="0">
                <a:latin typeface="Calibri" panose="020F0502020204030204" pitchFamily="34" charset="0"/>
                <a:cs typeface="Calibri" panose="020F0502020204030204" pitchFamily="34" charset="0"/>
              </a:rPr>
              <a:t>
</a:t>
            </a:r>
            <a:endParaRPr lang="en-US" noProof="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2</a:t>
                </a:r>
                <a:endParaRPr lang="en-US" sz="3600" kern="1200"/>
              </a:p>
            </p:txBody>
          </p:sp>
        </p:grpSp>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10753474" cy="553998"/>
          </a:xfrm>
          <a:prstGeom prst="rect">
            <a:avLst/>
          </a:prstGeom>
          <a:noFill/>
        </p:spPr>
        <p:txBody>
          <a:bodyPr wrap="square">
            <a:spAutoFit/>
          </a:bodyPr>
          <a:lstStyle/>
          <a:p>
            <a:pPr algn="just">
              <a:spcBef>
                <a:spcPts val="0"/>
              </a:spcBef>
            </a:pPr>
            <a:r>
              <a:rPr lang="en-US" sz="3000" b="1">
                <a:latin typeface="Calibri" panose="020F0502020204030204" pitchFamily="34" charset="0"/>
                <a:ea typeface="Times New Roman" panose="02020603050405020304" pitchFamily="18" charset="0"/>
                <a:cs typeface="Calibri" panose="020F0502020204030204" pitchFamily="34" charset="0"/>
              </a:rPr>
              <a:t>Conduct tailored capacity building sessions for different sectors</a:t>
            </a:r>
          </a:p>
        </p:txBody>
      </p:sp>
      <p:pic>
        <p:nvPicPr>
          <p:cNvPr id="10" name="Picture 9" descr="A group of people sitting at a table&#10;&#10;AI-generated content may be incorrect.">
            <a:extLst>
              <a:ext uri="{FF2B5EF4-FFF2-40B4-BE49-F238E27FC236}">
                <a16:creationId xmlns:a16="http://schemas.microsoft.com/office/drawing/2014/main" id="{F82D30B2-795B-4999-C81A-F44ECDB02B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67055" y="2186089"/>
            <a:ext cx="833345" cy="823811"/>
          </a:xfrm>
          <a:prstGeom prst="rect">
            <a:avLst/>
          </a:prstGeom>
        </p:spPr>
      </p:pic>
    </p:spTree>
    <p:extLst>
      <p:ext uri="{BB962C8B-B14F-4D97-AF65-F5344CB8AC3E}">
        <p14:creationId xmlns:p14="http://schemas.microsoft.com/office/powerpoint/2010/main" val="1635793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2576C46-049F-724E-32C5-A38878DE262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883D0AA-DBBA-F4DB-167D-9B7934A9E521}"/>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A2483157-30B0-7A47-29CC-89BF5E2F0CF9}"/>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9C01CF84-2AA8-8D08-310F-D5857BD6C8C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Establish an alliance with a national academic institution and develop a technical diploma on gender and biodiversity</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2</a:t>
                </a:r>
                <a:endParaRPr lang="en-US" sz="3600" kern="1200"/>
              </a:p>
            </p:txBody>
          </p:sp>
        </p:grpSp>
      </p:grpSp>
      <p:pic>
        <p:nvPicPr>
          <p:cNvPr id="14" name="Picture 13" descr="A group of people sitting at a table&#10;&#10;AI-generated content may be incorrect.">
            <a:extLst>
              <a:ext uri="{FF2B5EF4-FFF2-40B4-BE49-F238E27FC236}">
                <a16:creationId xmlns:a16="http://schemas.microsoft.com/office/drawing/2014/main" id="{3CA98DBA-5F6D-91C3-EA18-12BC219009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400" y="2171700"/>
            <a:ext cx="833345" cy="823811"/>
          </a:xfrm>
          <a:prstGeom prst="rect">
            <a:avLst/>
          </a:prstGeom>
        </p:spPr>
      </p:pic>
      <p:sp>
        <p:nvSpPr>
          <p:cNvPr id="15" name="TextBox 14">
            <a:extLst>
              <a:ext uri="{FF2B5EF4-FFF2-40B4-BE49-F238E27FC236}">
                <a16:creationId xmlns:a16="http://schemas.microsoft.com/office/drawing/2014/main" id="{09E24E3F-8AA4-6E0F-BA3D-4BFD937D5703}"/>
              </a:ext>
            </a:extLst>
          </p:cNvPr>
          <p:cNvSpPr txBox="1"/>
          <p:nvPr/>
        </p:nvSpPr>
        <p:spPr>
          <a:xfrm>
            <a:off x="3210147" y="4301035"/>
            <a:ext cx="6781800" cy="3970318"/>
          </a:xfrm>
          <a:prstGeom prst="rect">
            <a:avLst/>
          </a:prstGeom>
          <a:noFill/>
        </p:spPr>
        <p:txBody>
          <a:bodyPr wrap="square" rtlCol="0">
            <a:spAutoFit/>
          </a:bodyPr>
          <a:lstStyle/>
          <a:p>
            <a:endParaRPr lang="en-US" sz="2800"/>
          </a:p>
          <a:p>
            <a:pPr marL="342900" indent="-342900">
              <a:buFont typeface="Arial" panose="020B0604020202020204" pitchFamily="34" charset="0"/>
              <a:buChar char="•"/>
            </a:pPr>
            <a:r>
              <a:rPr lang="en-US" sz="2800"/>
              <a:t>A Diploma on Gender and Biodiversity</a:t>
            </a:r>
          </a:p>
          <a:p>
            <a:pPr marL="342900" indent="-342900">
              <a:buFont typeface="Arial" panose="020B0604020202020204" pitchFamily="34" charset="0"/>
              <a:buChar char="•"/>
            </a:pPr>
            <a:endParaRPr lang="en-US" sz="2800"/>
          </a:p>
          <a:p>
            <a:pPr marL="342900" indent="-342900">
              <a:buFont typeface="Arial" panose="020B0604020202020204" pitchFamily="34" charset="0"/>
              <a:buChar char="•"/>
            </a:pPr>
            <a:r>
              <a:rPr lang="en-US" sz="2800"/>
              <a:t>A series of workshops that addressed issues of gender and biodiversity</a:t>
            </a:r>
          </a:p>
          <a:p>
            <a:pPr marL="342900" indent="-342900">
              <a:buFont typeface="Arial" panose="020B0604020202020204" pitchFamily="34" charset="0"/>
              <a:buChar char="•"/>
            </a:pPr>
            <a:endParaRPr lang="en-US" sz="2800"/>
          </a:p>
          <a:p>
            <a:pPr marL="342900" indent="-342900">
              <a:buFont typeface="Arial" panose="020B0604020202020204" pitchFamily="34" charset="0"/>
              <a:buChar char="•"/>
            </a:pPr>
            <a:r>
              <a:rPr lang="en-US" sz="2800"/>
              <a:t>Workshops on Women's Livelihoods and </a:t>
            </a:r>
            <a:r>
              <a:rPr lang="en-US" sz="2800" err="1"/>
              <a:t>NbS</a:t>
            </a:r>
            <a:r>
              <a:rPr lang="en-US" sz="2800"/>
              <a:t> </a:t>
            </a:r>
          </a:p>
          <a:p>
            <a:endParaRPr lang="en-US" sz="2800"/>
          </a:p>
        </p:txBody>
      </p:sp>
      <p:pic>
        <p:nvPicPr>
          <p:cNvPr id="16" name="Picture 2">
            <a:extLst>
              <a:ext uri="{FF2B5EF4-FFF2-40B4-BE49-F238E27FC236}">
                <a16:creationId xmlns:a16="http://schemas.microsoft.com/office/drawing/2014/main" id="{8C61BDB0-523B-2D85-DAA9-1CF8911621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15600" y="4061022"/>
            <a:ext cx="5199201" cy="4379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040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695700"/>
            <a:ext cx="14429925" cy="2757645"/>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lvl="0" indent="-453828"/>
            <a:r>
              <a:rPr lang="en-US" noProof="0">
                <a:latin typeface="Calibri" panose="020F0502020204030204" pitchFamily="34" charset="0"/>
                <a:cs typeface="Calibri" panose="020F0502020204030204" pitchFamily="34" charset="0"/>
              </a:rPr>
              <a:t>Align national gender commitments with gender mandates included KM GBF and the CBD’s GPA</a:t>
            </a:r>
          </a:p>
          <a:p>
            <a:pPr marL="453828" lvl="0" indent="-453828"/>
            <a:endParaRPr lang="en-US" noProof="0">
              <a:latin typeface="Calibri" panose="020F0502020204030204" pitchFamily="34" charset="0"/>
              <a:cs typeface="Calibri" panose="020F0502020204030204" pitchFamily="34" charset="0"/>
            </a:endParaRPr>
          </a:p>
          <a:p>
            <a:pPr marL="453390" lvl="0" indent="-453390"/>
            <a:r>
              <a:rPr lang="en-US">
                <a:latin typeface="Calibri"/>
                <a:ea typeface="Calibri"/>
                <a:cs typeface="Calibri"/>
              </a:rPr>
              <a:t>Incorporate</a:t>
            </a:r>
            <a:r>
              <a:rPr lang="en-US" noProof="0">
                <a:latin typeface="Calibri"/>
                <a:ea typeface="Calibri"/>
                <a:cs typeface="Calibri"/>
              </a:rPr>
              <a:t> gender considerations into the biodiversity policy framework that is developed to implement </a:t>
            </a:r>
            <a:r>
              <a:rPr lang="en-US">
                <a:latin typeface="Calibri"/>
                <a:ea typeface="Calibri"/>
                <a:cs typeface="Calibri"/>
              </a:rPr>
              <a:t>the</a:t>
            </a:r>
            <a:r>
              <a:rPr lang="en-US" noProof="0">
                <a:latin typeface="Calibri"/>
                <a:ea typeface="Calibri"/>
                <a:cs typeface="Calibri"/>
              </a:rPr>
              <a:t> </a:t>
            </a:r>
            <a:r>
              <a:rPr lang="en-US">
                <a:latin typeface="Calibri"/>
                <a:ea typeface="Calibri"/>
                <a:cs typeface="Calibri"/>
              </a:rPr>
              <a:t>NBSAP</a:t>
            </a:r>
            <a:endParaRPr lang="en-US" noProof="0">
              <a:latin typeface="Calibri"/>
              <a:ea typeface="Calibri"/>
              <a:cs typeface="Calibri"/>
            </a:endParaRPr>
          </a:p>
          <a:p>
            <a:pPr marL="453828" lvl="0" indent="-453828"/>
            <a:endParaRPr lang="en-US" noProof="0">
              <a:latin typeface="Calibri" panose="020F0502020204030204" pitchFamily="34" charset="0"/>
              <a:cs typeface="Calibri" panose="020F0502020204030204" pitchFamily="34" charset="0"/>
            </a:endParaRPr>
          </a:p>
          <a:p>
            <a:pPr marL="453828" lvl="0" indent="-453828"/>
            <a:r>
              <a:rPr lang="en-US" noProof="0">
                <a:latin typeface="Calibri" panose="020F0502020204030204" pitchFamily="34" charset="0"/>
                <a:cs typeface="Calibri" panose="020F0502020204030204" pitchFamily="34" charset="0"/>
              </a:rPr>
              <a:t>Incorporate environmental issues in the gender equality policy framework</a:t>
            </a:r>
          </a:p>
          <a:p>
            <a:pPr marL="453828" lvl="0" indent="-453828"/>
            <a:endParaRPr lang="en-US" noProof="0">
              <a:latin typeface="Calibri" panose="020F0502020204030204" pitchFamily="34" charset="0"/>
              <a:cs typeface="Calibri" panose="020F0502020204030204" pitchFamily="34" charset="0"/>
            </a:endParaRPr>
          </a:p>
          <a:p>
            <a:pPr marL="453390" lvl="0" indent="-453390"/>
            <a:r>
              <a:rPr lang="en-US" noProof="0">
                <a:latin typeface="Calibri"/>
                <a:ea typeface="Calibri"/>
                <a:cs typeface="Calibri"/>
              </a:rPr>
              <a:t>Develop gender and biodiversity action plans or roadmaps</a:t>
            </a:r>
          </a:p>
          <a:p>
            <a:pPr marL="453828" lvl="0" indent="-453828"/>
            <a:endParaRPr lang="en-US" noProof="0">
              <a:highlight>
                <a:srgbClr val="C0C0C0"/>
              </a:highlight>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grpSp>
      <p:sp>
        <p:nvSpPr>
          <p:cNvPr id="17" name="TextBox 16">
            <a:extLst>
              <a:ext uri="{FF2B5EF4-FFF2-40B4-BE49-F238E27FC236}">
                <a16:creationId xmlns:a16="http://schemas.microsoft.com/office/drawing/2014/main" id="{175AA88A-F477-1977-A6AF-23535850EF29}"/>
              </a:ext>
            </a:extLst>
          </p:cNvPr>
          <p:cNvSpPr txBox="1"/>
          <p:nvPr/>
        </p:nvSpPr>
        <p:spPr>
          <a:xfrm>
            <a:off x="3894362" y="2221085"/>
            <a:ext cx="13229929" cy="1015663"/>
          </a:xfrm>
          <a:prstGeom prst="rect">
            <a:avLst/>
          </a:prstGeom>
          <a:noFill/>
        </p:spPr>
        <p:txBody>
          <a:bodyPr wrap="square">
            <a:spAutoFit/>
          </a:bodyPr>
          <a:lstStyle/>
          <a:p>
            <a:pPr algn="just">
              <a:spcBef>
                <a:spcPts val="0"/>
              </a:spcBef>
            </a:pPr>
            <a:r>
              <a:rPr lang="en-US" sz="3000" b="1">
                <a:latin typeface="Calibri" panose="020F0502020204030204" pitchFamily="34" charset="0"/>
                <a:ea typeface="Times New Roman" panose="02020603050405020304" pitchFamily="18" charset="0"/>
                <a:cs typeface="Calibri" panose="020F0502020204030204" pitchFamily="34" charset="0"/>
              </a:rPr>
              <a:t>Include comprehensive and ambitious gender commitments in NBSAP implementation plan and sectoral strategies</a:t>
            </a: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E18A3B56-093B-EAAC-E3A3-B953137010AA}"/>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strengthen enabling conditions </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6" name="Picture 5" descr="A drawing of a landscape&#10;&#10;AI-generated content may be incorrect.">
            <a:extLst>
              <a:ext uri="{FF2B5EF4-FFF2-40B4-BE49-F238E27FC236}">
                <a16:creationId xmlns:a16="http://schemas.microsoft.com/office/drawing/2014/main" id="{D0A23107-E285-8706-CC3A-5098A7AB74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76774" y="2071243"/>
            <a:ext cx="934793" cy="827683"/>
          </a:xfrm>
          <a:prstGeom prst="rect">
            <a:avLst/>
          </a:prstGeom>
        </p:spPr>
      </p:pic>
    </p:spTree>
    <p:extLst>
      <p:ext uri="{BB962C8B-B14F-4D97-AF65-F5344CB8AC3E}">
        <p14:creationId xmlns:p14="http://schemas.microsoft.com/office/powerpoint/2010/main" val="1116199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Ensure sectoral policies and strategies include key gender equality and women's empowerment elements </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grpSp>
      <p:pic>
        <p:nvPicPr>
          <p:cNvPr id="2" name="Picture 1" descr="A drawing of a landscape&#10;&#10;AI-generated content may be incorrect.">
            <a:extLst>
              <a:ext uri="{FF2B5EF4-FFF2-40B4-BE49-F238E27FC236}">
                <a16:creationId xmlns:a16="http://schemas.microsoft.com/office/drawing/2014/main" id="{BBBB3163-07BE-B4CE-EB79-F96B3D3E33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8683" y="2153250"/>
            <a:ext cx="934793" cy="827683"/>
          </a:xfrm>
          <a:prstGeom prst="rect">
            <a:avLst/>
          </a:prstGeom>
        </p:spPr>
      </p:pic>
      <p:sp>
        <p:nvSpPr>
          <p:cNvPr id="10" name="Rectangle 9">
            <a:extLst>
              <a:ext uri="{FF2B5EF4-FFF2-40B4-BE49-F238E27FC236}">
                <a16:creationId xmlns:a16="http://schemas.microsoft.com/office/drawing/2014/main" id="{1D97B0C7-19D0-F651-9D25-1F929F3D60C8}"/>
              </a:ext>
            </a:extLst>
          </p:cNvPr>
          <p:cNvSpPr/>
          <p:nvPr/>
        </p:nvSpPr>
        <p:spPr>
          <a:xfrm>
            <a:off x="4463906" y="7641499"/>
            <a:ext cx="9745332" cy="537321"/>
          </a:xfrm>
          <a:prstGeom prst="rect">
            <a:avLst/>
          </a:prstGeom>
          <a:solidFill>
            <a:srgbClr val="EDE4FF"/>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BAC417C6-6F0B-F492-F394-8EA2998333C4}"/>
              </a:ext>
            </a:extLst>
          </p:cNvPr>
          <p:cNvSpPr/>
          <p:nvPr/>
        </p:nvSpPr>
        <p:spPr>
          <a:xfrm>
            <a:off x="4472309" y="6903600"/>
            <a:ext cx="9745332" cy="632650"/>
          </a:xfrm>
          <a:prstGeom prst="rect">
            <a:avLst/>
          </a:prstGeom>
          <a:solidFill>
            <a:srgbClr val="0468B1">
              <a:lumMod val="20000"/>
              <a:lumOff val="80000"/>
            </a:srgbClr>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371FCE8C-8B01-ED66-07BE-10FB52DCE10F}"/>
              </a:ext>
            </a:extLst>
          </p:cNvPr>
          <p:cNvSpPr/>
          <p:nvPr/>
        </p:nvSpPr>
        <p:spPr>
          <a:xfrm>
            <a:off x="4481509" y="6193938"/>
            <a:ext cx="9745332" cy="632650"/>
          </a:xfrm>
          <a:prstGeom prst="rect">
            <a:avLst/>
          </a:prstGeom>
          <a:solidFill>
            <a:srgbClr val="70AD47">
              <a:lumMod val="20000"/>
              <a:lumOff val="80000"/>
            </a:srgbClr>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D7BB252F-CA1B-B417-3EE4-D734389A02FB}"/>
              </a:ext>
            </a:extLst>
          </p:cNvPr>
          <p:cNvSpPr/>
          <p:nvPr/>
        </p:nvSpPr>
        <p:spPr>
          <a:xfrm>
            <a:off x="4488191" y="5379600"/>
            <a:ext cx="9745332" cy="736466"/>
          </a:xfrm>
          <a:prstGeom prst="rect">
            <a:avLst/>
          </a:prstGeom>
          <a:solidFill>
            <a:srgbClr val="FFECEC"/>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8D9C752F-E6F4-3517-6AB5-B44D5E865DCD}"/>
              </a:ext>
            </a:extLst>
          </p:cNvPr>
          <p:cNvSpPr/>
          <p:nvPr/>
        </p:nvSpPr>
        <p:spPr>
          <a:xfrm>
            <a:off x="4485742" y="4516000"/>
            <a:ext cx="9745332" cy="761964"/>
          </a:xfrm>
          <a:prstGeom prst="rect">
            <a:avLst/>
          </a:prstGeom>
          <a:solidFill>
            <a:srgbClr val="ED7D31">
              <a:lumMod val="20000"/>
              <a:lumOff val="80000"/>
            </a:srgbClr>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22FA4694-5694-C775-BE7E-148F47E2AC26}"/>
              </a:ext>
            </a:extLst>
          </p:cNvPr>
          <p:cNvSpPr/>
          <p:nvPr/>
        </p:nvSpPr>
        <p:spPr>
          <a:xfrm>
            <a:off x="4495800" y="3771900"/>
            <a:ext cx="9745332" cy="677362"/>
          </a:xfrm>
          <a:prstGeom prst="rect">
            <a:avLst/>
          </a:prstGeom>
          <a:solidFill>
            <a:srgbClr val="FFC000">
              <a:lumMod val="20000"/>
              <a:lumOff val="80000"/>
            </a:srgbClr>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5C3FEC21-98D3-8266-DA5A-21EE6988E821}"/>
              </a:ext>
            </a:extLst>
          </p:cNvPr>
          <p:cNvSpPr/>
          <p:nvPr/>
        </p:nvSpPr>
        <p:spPr>
          <a:xfrm>
            <a:off x="4987801" y="3932181"/>
            <a:ext cx="8657616" cy="461665"/>
          </a:xfrm>
          <a:prstGeom prst="rect">
            <a:avLst/>
          </a:prstGeom>
        </p:spPr>
        <p:txBody>
          <a:bodyPr wrap="square">
            <a:spAutoFit/>
          </a:bodyPr>
          <a:lstStyle/>
          <a:p>
            <a:pPr algn="ctr" defTabSz="754418"/>
            <a:r>
              <a:rPr lang="en-US"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NBSAP Principles and Vision</a:t>
            </a:r>
            <a:endParaRPr lang="en-US" sz="2400" noProof="0">
              <a:solidFill>
                <a:prstClr val="black"/>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89338D19-5A9E-B272-EC83-8FB0A14E7028}"/>
              </a:ext>
            </a:extLst>
          </p:cNvPr>
          <p:cNvSpPr/>
          <p:nvPr/>
        </p:nvSpPr>
        <p:spPr>
          <a:xfrm>
            <a:off x="4507579" y="4728286"/>
            <a:ext cx="9730349" cy="461665"/>
          </a:xfrm>
          <a:prstGeom prst="rect">
            <a:avLst/>
          </a:prstGeom>
        </p:spPr>
        <p:txBody>
          <a:bodyPr wrap="square">
            <a:spAutoFit/>
          </a:bodyPr>
          <a:lstStyle/>
          <a:p>
            <a:pPr algn="ctr" defTabSz="754418"/>
            <a:r>
              <a:rPr lang="en-US" sz="2400" noProof="0">
                <a:solidFill>
                  <a:prstClr val="black"/>
                </a:solidFill>
                <a:latin typeface="Calibri" panose="020F0502020204030204" pitchFamily="34" charset="0"/>
                <a:cs typeface="Calibri" panose="020F0502020204030204" pitchFamily="34" charset="0"/>
              </a:rPr>
              <a:t>Governance and Inclusion </a:t>
            </a:r>
            <a:r>
              <a:rPr lang="en-US"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for NBSAP update and Implementation</a:t>
            </a:r>
            <a:endParaRPr lang="en-US" sz="2400" noProof="0">
              <a:solidFill>
                <a:prstClr val="black"/>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FC18C499-9FA5-8A37-FF47-D12C1C3C6141}"/>
              </a:ext>
            </a:extLst>
          </p:cNvPr>
          <p:cNvSpPr/>
          <p:nvPr/>
        </p:nvSpPr>
        <p:spPr>
          <a:xfrm>
            <a:off x="4488191" y="5549010"/>
            <a:ext cx="9793605" cy="461665"/>
          </a:xfrm>
          <a:prstGeom prst="rect">
            <a:avLst/>
          </a:prstGeom>
        </p:spPr>
        <p:txBody>
          <a:bodyPr wrap="square">
            <a:spAutoFit/>
          </a:bodyPr>
          <a:lstStyle/>
          <a:p>
            <a:pPr algn="ctr" defTabSz="754418"/>
            <a:r>
              <a:rPr lang="en-US"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Capacity Building for NBSAP Implementation</a:t>
            </a:r>
            <a:endParaRPr lang="en-US" sz="2400" noProof="0">
              <a:solidFill>
                <a:prstClr val="black"/>
              </a:solidFill>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8B4A958A-7730-1D36-3C6F-32BD805B6476}"/>
              </a:ext>
            </a:extLst>
          </p:cNvPr>
          <p:cNvSpPr/>
          <p:nvPr/>
        </p:nvSpPr>
        <p:spPr>
          <a:xfrm>
            <a:off x="4472310" y="7009607"/>
            <a:ext cx="9780170" cy="461665"/>
          </a:xfrm>
          <a:prstGeom prst="rect">
            <a:avLst/>
          </a:prstGeom>
        </p:spPr>
        <p:txBody>
          <a:bodyPr wrap="square">
            <a:spAutoFit/>
          </a:bodyPr>
          <a:lstStyle/>
          <a:p>
            <a:pPr algn="ctr" defTabSz="754418"/>
            <a:r>
              <a:rPr lang="en-US"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NBSAP </a:t>
            </a:r>
            <a:r>
              <a:rPr lang="en-US" sz="2400">
                <a:solidFill>
                  <a:prstClr val="black"/>
                </a:solidFill>
                <a:latin typeface="Calibri" panose="020F0502020204030204" pitchFamily="34" charset="0"/>
                <a:ea typeface="Times New Roman" panose="02020603050405020304" pitchFamily="18" charset="0"/>
                <a:cs typeface="Calibri" panose="020F0502020204030204" pitchFamily="34" charset="0"/>
              </a:rPr>
              <a:t>a</a:t>
            </a:r>
            <a:r>
              <a:rPr lang="en-US" sz="2400" noProof="0" err="1">
                <a:solidFill>
                  <a:prstClr val="black"/>
                </a:solidFill>
                <a:latin typeface="Calibri" panose="020F0502020204030204" pitchFamily="34" charset="0"/>
                <a:ea typeface="Times New Roman" panose="02020603050405020304" pitchFamily="18" charset="0"/>
                <a:cs typeface="Calibri" panose="020F0502020204030204" pitchFamily="34" charset="0"/>
              </a:rPr>
              <a:t>reas</a:t>
            </a:r>
            <a:r>
              <a:rPr lang="en-US"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 or sectors of intervention</a:t>
            </a:r>
            <a:endParaRPr lang="en-US" sz="2400" noProof="0">
              <a:solidFill>
                <a:prstClr val="black"/>
              </a:solidFill>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C814BD57-2206-8FAB-C08F-3FCC9A1B8F24}"/>
              </a:ext>
            </a:extLst>
          </p:cNvPr>
          <p:cNvSpPr/>
          <p:nvPr/>
        </p:nvSpPr>
        <p:spPr>
          <a:xfrm>
            <a:off x="4488192" y="7691443"/>
            <a:ext cx="9752464" cy="461665"/>
          </a:xfrm>
          <a:prstGeom prst="rect">
            <a:avLst/>
          </a:prstGeom>
        </p:spPr>
        <p:txBody>
          <a:bodyPr wrap="square">
            <a:spAutoFit/>
          </a:bodyPr>
          <a:lstStyle/>
          <a:p>
            <a:pPr algn="ctr" defTabSz="754418"/>
            <a:r>
              <a:rPr lang="en-US"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NBSAP Targets and Indicators by Sector</a:t>
            </a:r>
            <a:endParaRPr lang="en-US" sz="2400" noProof="0">
              <a:solidFill>
                <a:prstClr val="black"/>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59E4394F-A033-46BD-80F2-44BC135A4934}"/>
              </a:ext>
            </a:extLst>
          </p:cNvPr>
          <p:cNvSpPr/>
          <p:nvPr/>
        </p:nvSpPr>
        <p:spPr>
          <a:xfrm>
            <a:off x="4460962" y="6304889"/>
            <a:ext cx="9780170" cy="461665"/>
          </a:xfrm>
          <a:prstGeom prst="rect">
            <a:avLst/>
          </a:prstGeom>
        </p:spPr>
        <p:txBody>
          <a:bodyPr wrap="square">
            <a:spAutoFit/>
          </a:bodyPr>
          <a:lstStyle/>
          <a:p>
            <a:pPr algn="ctr" defTabSz="754418"/>
            <a:r>
              <a:rPr lang="en-US" sz="2400" noProof="0">
                <a:solidFill>
                  <a:prstClr val="black"/>
                </a:solidFill>
                <a:latin typeface="Calibri" panose="020F0502020204030204" pitchFamily="34" charset="0"/>
                <a:ea typeface="Times New Roman" panose="02020603050405020304" pitchFamily="18" charset="0"/>
                <a:cs typeface="Calibri" panose="020F0502020204030204" pitchFamily="34" charset="0"/>
              </a:rPr>
              <a:t>Data and situation analysis included in NBSAP</a:t>
            </a:r>
            <a:endParaRPr lang="en-US" sz="2400" noProof="0">
              <a:solidFill>
                <a:prstClr val="black"/>
              </a:solidFill>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CB181F07-F435-5749-D5D8-E1D6B07A09E9}"/>
              </a:ext>
            </a:extLst>
          </p:cNvPr>
          <p:cNvSpPr/>
          <p:nvPr/>
        </p:nvSpPr>
        <p:spPr>
          <a:xfrm>
            <a:off x="4463907" y="8252670"/>
            <a:ext cx="9753735" cy="632650"/>
          </a:xfrm>
          <a:prstGeom prst="rect">
            <a:avLst/>
          </a:prstGeom>
          <a:solidFill>
            <a:srgbClr val="DAE2F2"/>
          </a:solidFill>
          <a:ln w="12700" cap="flat" cmpd="sng" algn="ctr">
            <a:noFill/>
            <a:prstDash val="solid"/>
            <a:miter lim="800000"/>
          </a:ln>
          <a:effectLst/>
        </p:spPr>
        <p:txBody>
          <a:bodyPr rtlCol="0" anchor="ctr"/>
          <a:lstStyle/>
          <a:p>
            <a:pPr algn="ctr" defTabSz="754418">
              <a:defRPr/>
            </a:pPr>
            <a:endParaRPr lang="en-US" sz="1600" kern="0" noProof="0">
              <a:solidFill>
                <a:prstClr val="white"/>
              </a:solidFill>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6B9FB290-632D-1386-5589-BE2F64C8F8FB}"/>
              </a:ext>
            </a:extLst>
          </p:cNvPr>
          <p:cNvSpPr/>
          <p:nvPr/>
        </p:nvSpPr>
        <p:spPr>
          <a:xfrm>
            <a:off x="4473106" y="8402632"/>
            <a:ext cx="9752464" cy="461665"/>
          </a:xfrm>
          <a:prstGeom prst="rect">
            <a:avLst/>
          </a:prstGeom>
        </p:spPr>
        <p:txBody>
          <a:bodyPr wrap="square">
            <a:spAutoFit/>
          </a:bodyPr>
          <a:lstStyle/>
          <a:p>
            <a:pPr algn="ctr" defTabSz="754418"/>
            <a:r>
              <a:rPr lang="en-US" sz="2400" noProof="0">
                <a:solidFill>
                  <a:prstClr val="black"/>
                </a:solidFill>
                <a:latin typeface="Calibri" panose="020F0502020204030204" pitchFamily="34" charset="0"/>
                <a:cs typeface="Calibri" panose="020F0502020204030204" pitchFamily="34" charset="0"/>
              </a:rPr>
              <a:t>Finance to implement gender commitments</a:t>
            </a:r>
          </a:p>
        </p:txBody>
      </p:sp>
    </p:spTree>
    <p:extLst>
      <p:ext uri="{BB962C8B-B14F-4D97-AF65-F5344CB8AC3E}">
        <p14:creationId xmlns:p14="http://schemas.microsoft.com/office/powerpoint/2010/main" val="3434424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238500"/>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lvl="0" indent="-453828"/>
            <a:endParaRPr lang="en-US" sz="3100">
              <a:latin typeface="Calibri" panose="020F0502020204030204" pitchFamily="34" charset="0"/>
              <a:cs typeface="Calibri" panose="020F0502020204030204" pitchFamily="34" charset="0"/>
            </a:endParaRPr>
          </a:p>
          <a:p>
            <a:pPr marL="453828" lvl="0" indent="-453828"/>
            <a:r>
              <a:rPr lang="en-US" sz="3100" noProof="0">
                <a:latin typeface="Calibri" panose="020F0502020204030204" pitchFamily="34" charset="0"/>
                <a:cs typeface="Calibri" panose="020F0502020204030204" pitchFamily="34" charset="0"/>
              </a:rPr>
              <a:t>Include gender considerations in biodiversity finance strategies</a:t>
            </a:r>
          </a:p>
          <a:p>
            <a:pPr marL="453828" lvl="0" indent="-453828"/>
            <a:endParaRPr lang="en-US" sz="3100" noProof="0">
              <a:latin typeface="Calibri" panose="020F0502020204030204" pitchFamily="34" charset="0"/>
              <a:cs typeface="Calibri" panose="020F0502020204030204" pitchFamily="34" charset="0"/>
            </a:endParaRPr>
          </a:p>
          <a:p>
            <a:pPr marL="453828" lvl="0" indent="-453828"/>
            <a:r>
              <a:rPr lang="en-US" sz="3100" noProof="0">
                <a:latin typeface="Calibri" panose="020F0502020204030204" pitchFamily="34" charset="0"/>
                <a:cs typeface="Calibri" panose="020F0502020204030204" pitchFamily="34" charset="0"/>
              </a:rPr>
              <a:t>Conduct gender analysis of financing structures</a:t>
            </a:r>
          </a:p>
          <a:p>
            <a:pPr marL="453828" lvl="0" indent="-453828"/>
            <a:endParaRPr lang="en-US" sz="3100" noProof="0">
              <a:latin typeface="Calibri" panose="020F0502020204030204" pitchFamily="34" charset="0"/>
              <a:cs typeface="Calibri" panose="020F0502020204030204" pitchFamily="34" charset="0"/>
            </a:endParaRPr>
          </a:p>
          <a:p>
            <a:pPr marL="453828" lvl="0" indent="-453828"/>
            <a:r>
              <a:rPr lang="en-US" sz="3100" noProof="0">
                <a:latin typeface="Calibri" panose="020F0502020204030204" pitchFamily="34" charset="0"/>
                <a:cs typeface="Calibri" panose="020F0502020204030204" pitchFamily="34" charset="0"/>
              </a:rPr>
              <a:t>Identify gender classifiers in relation to biodiversity finance (gender budget tagging)</a:t>
            </a:r>
          </a:p>
          <a:p>
            <a:pPr marL="453828" lvl="0" indent="-453828"/>
            <a:endParaRPr lang="en-US" sz="3100">
              <a:latin typeface="Calibri" panose="020F0502020204030204" pitchFamily="34" charset="0"/>
              <a:cs typeface="Calibri" panose="020F0502020204030204" pitchFamily="34" charset="0"/>
            </a:endParaRPr>
          </a:p>
          <a:p>
            <a:pPr marL="453828" lvl="0" indent="-453828"/>
            <a:r>
              <a:rPr lang="en-US" sz="3100" noProof="0">
                <a:latin typeface="Calibri" panose="020F0502020204030204" pitchFamily="34" charset="0"/>
                <a:cs typeface="Calibri" panose="020F0502020204030204" pitchFamily="34" charset="0"/>
              </a:rPr>
              <a:t>Design and implement gender responsive green finance mechanisms</a:t>
            </a:r>
          </a:p>
          <a:p>
            <a:pPr marL="453828" lvl="0" indent="-453828"/>
            <a:endParaRPr lang="en-US" sz="3100" noProof="0">
              <a:highlight>
                <a:srgbClr val="C0C0C0"/>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3840356" y="2158312"/>
            <a:ext cx="13609443" cy="1015663"/>
          </a:xfrm>
          <a:prstGeom prst="rect">
            <a:avLst/>
          </a:prstGeom>
          <a:noFill/>
        </p:spPr>
        <p:txBody>
          <a:bodyPr wrap="square">
            <a:spAutoFit/>
          </a:bodyPr>
          <a:lstStyle/>
          <a:p>
            <a:pPr algn="just">
              <a:spcBef>
                <a:spcPts val="0"/>
              </a:spcBef>
            </a:pPr>
            <a:r>
              <a:rPr lang="en-US" sz="3000" b="1">
                <a:latin typeface="Calibri" panose="020F0502020204030204" pitchFamily="34" charset="0"/>
                <a:ea typeface="Times New Roman" panose="02020603050405020304" pitchFamily="18" charset="0"/>
                <a:cs typeface="Calibri" panose="020F0502020204030204" pitchFamily="34" charset="0"/>
              </a:rPr>
              <a:t>Allocate specific biodiversity finance to implement gender commitments included in NBSAPs , national gender action plans, or biodiversity agenda</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4</a:t>
                </a:r>
              </a:p>
            </p:txBody>
          </p:sp>
        </p:grpSp>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F8DC5845-E403-6E37-5C6F-FE69611C86B9}"/>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strengthen enabling conditions </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D0AD88C3-BE9E-1463-29F8-36AA64BBFC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778" y="2106744"/>
            <a:ext cx="827684" cy="827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946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7AF9373F-9746-4EAE-D217-3A6D9FA92BB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956647"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Ensure national biodiversity incentive mechanisms are gender responsive</a:t>
            </a:r>
            <a:endParaRPr lang="en-US" sz="27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4</a:t>
                </a:r>
              </a:p>
            </p:txBody>
          </p:sp>
        </p:grpSp>
      </p:grpSp>
      <p:pic>
        <p:nvPicPr>
          <p:cNvPr id="20" name="Picture 19">
            <a:extLst>
              <a:ext uri="{FF2B5EF4-FFF2-40B4-BE49-F238E27FC236}">
                <a16:creationId xmlns:a16="http://schemas.microsoft.com/office/drawing/2014/main" id="{D0960BA3-50D2-6269-762C-B279FAFD3A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182216"/>
            <a:ext cx="827684" cy="827684"/>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042EA1A1-A612-30C9-5EF1-F557B14CA86B}"/>
              </a:ext>
            </a:extLst>
          </p:cNvPr>
          <p:cNvSpPr txBox="1"/>
          <p:nvPr/>
        </p:nvSpPr>
        <p:spPr>
          <a:xfrm>
            <a:off x="5570589" y="3817388"/>
            <a:ext cx="12115800" cy="5262979"/>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US" sz="2400" noProof="1"/>
              <a:t>Develop and include gender-sensitive indicators, such as the number of indigenous women and men actively involved in the formulation of the financial plan and the number of women benefiting from employment opportunities due to increased investments in ecotourism;
Ensure women's participation in all BIOFIN consultations and bodies, and teams: Steering Committee, conference panels, etc.;</a:t>
            </a:r>
            <a:endParaRPr lang="en-US"/>
          </a:p>
          <a:p>
            <a:pPr marL="457200" indent="-457200">
              <a:buFont typeface="Arial" panose="020B0604020202020204" pitchFamily="34" charset="0"/>
              <a:buChar char="•"/>
            </a:pPr>
            <a:r>
              <a:rPr lang="en-US" sz="2400" noProof="1"/>
              <a:t>Create an enabling environment for women's participation in all BIOFIN activities, including by rapidly identifying solutions to sensitively address social and cultural factors that may impede their fruitful participation;</a:t>
            </a:r>
            <a:endParaRPr lang="en-US"/>
          </a:p>
          <a:p>
            <a:pPr marL="457200" indent="-457200">
              <a:buFont typeface="Arial" panose="020B0604020202020204" pitchFamily="34" charset="0"/>
              <a:buChar char="•"/>
            </a:pPr>
            <a:r>
              <a:rPr lang="en-US" sz="2400" noProof="1"/>
              <a:t>Be aware of and adopt gender-sensitive language in all documents, including BIOFIN reports, job descriptions, etc.;</a:t>
            </a:r>
            <a:endParaRPr lang="en-US"/>
          </a:p>
          <a:p>
            <a:pPr marL="457200" indent="-457200">
              <a:buFont typeface="Arial" panose="020B0604020202020204" pitchFamily="34" charset="0"/>
              <a:buChar char="•"/>
            </a:pPr>
            <a:r>
              <a:rPr lang="en-US" sz="2400" noProof="1"/>
              <a:t>Engage gender experts for professional advice on the above; </a:t>
            </a:r>
            <a:endParaRPr lang="en-US"/>
          </a:p>
          <a:p>
            <a:pPr marL="457200" indent="-457200">
              <a:buFont typeface="Arial" panose="020B0604020202020204" pitchFamily="34" charset="0"/>
              <a:buChar char="•"/>
            </a:pPr>
            <a:r>
              <a:rPr lang="en-US" sz="2400" noProof="1"/>
              <a:t>Foster partnerships with specialized organizations that promote gender considerations, such as government gender focal points, UN Women, and national women's alliances and organizations.</a:t>
            </a:r>
            <a:endParaRPr lang="en-US">
              <a:ea typeface="Calibri"/>
              <a:cs typeface="Calibri"/>
            </a:endParaRPr>
          </a:p>
        </p:txBody>
      </p:sp>
      <p:pic>
        <p:nvPicPr>
          <p:cNvPr id="22" name="Picture 2" descr="Women +Nature Programme: putting women at the heart of biodiversity finance  in Costa Rica | BIOFIN">
            <a:extLst>
              <a:ext uri="{FF2B5EF4-FFF2-40B4-BE49-F238E27FC236}">
                <a16:creationId xmlns:a16="http://schemas.microsoft.com/office/drawing/2014/main" id="{DB47D477-713B-8324-A91E-BFC9EEB5D04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28637" y="3500275"/>
            <a:ext cx="4445284" cy="530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26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3258800" cy="1477328"/>
          </a:xfrm>
          <a:prstGeom prst="rect">
            <a:avLst/>
          </a:prstGeom>
          <a:noFill/>
        </p:spPr>
        <p:txBody>
          <a:bodyPr wrap="square">
            <a:spAutoFit/>
          </a:bodyPr>
          <a:lstStyle/>
          <a:p>
            <a:pPr algn="just"/>
            <a:r>
              <a:rPr lang="en-US" sz="3000" b="1">
                <a:latin typeface="Calibri" panose="020F0502020204030204" pitchFamily="34" charset="0"/>
                <a:ea typeface="Times New Roman" panose="02020603050405020304" pitchFamily="18" charset="0"/>
                <a:cs typeface="Calibri" panose="020F0502020204030204" pitchFamily="34" charset="0"/>
              </a:rPr>
              <a:t>Establish a national gender and biodiversity </a:t>
            </a:r>
            <a:r>
              <a:rPr lang="en-US" sz="3000" b="1" err="1">
                <a:latin typeface="Calibri" panose="020F0502020204030204" pitchFamily="34" charset="0"/>
                <a:ea typeface="Times New Roman" panose="02020603050405020304" pitchFamily="18" charset="0"/>
                <a:cs typeface="Calibri" panose="020F0502020204030204" pitchFamily="34" charset="0"/>
              </a:rPr>
              <a:t>programme</a:t>
            </a:r>
            <a:r>
              <a:rPr lang="en-US" sz="3000" b="1">
                <a:latin typeface="Calibri" panose="020F0502020204030204" pitchFamily="34" charset="0"/>
                <a:ea typeface="Times New Roman" panose="02020603050405020304" pitchFamily="18" charset="0"/>
                <a:cs typeface="Calibri" panose="020F0502020204030204" pitchFamily="34" charset="0"/>
              </a:rPr>
              <a:t> and design gender specific biodiversity projects </a:t>
            </a:r>
          </a:p>
          <a:p>
            <a:pPr algn="just"/>
            <a:endParaRPr lang="en-US" sz="3000" b="1">
              <a:latin typeface="Calibri" panose="020F0502020204030204" pitchFamily="34" charset="0"/>
              <a:ea typeface="Times New Roman" panose="02020603050405020304" pitchFamily="18" charset="0"/>
              <a:cs typeface="Calibri" panose="020F0502020204030204" pitchFamily="34" charset="0"/>
            </a:endParaRP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5</a:t>
                </a:r>
              </a:p>
            </p:txBody>
          </p:sp>
        </p:grpSp>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a:latin typeface="Calibri" panose="020F0502020204030204" pitchFamily="34" charset="0"/>
                <a:cs typeface="Calibri" panose="020F0502020204030204" pitchFamily="34" charset="0"/>
              </a:rPr>
              <a:t>Develop a series of detailed investigations to understand the gender dimension in different sectors</a:t>
            </a:r>
          </a:p>
          <a:p>
            <a:pPr marL="453828" indent="-453828"/>
            <a:endParaRPr lang="en-US">
              <a:latin typeface="Calibri" panose="020F0502020204030204" pitchFamily="34" charset="0"/>
              <a:cs typeface="Calibri" panose="020F0502020204030204" pitchFamily="34" charset="0"/>
            </a:endParaRPr>
          </a:p>
          <a:p>
            <a:pPr marL="453828" lvl="0" indent="-453828"/>
            <a:r>
              <a:rPr lang="en-US">
                <a:latin typeface="Calibri" panose="020F0502020204030204" pitchFamily="34" charset="0"/>
                <a:cs typeface="Calibri" panose="020F0502020204030204" pitchFamily="34" charset="0"/>
              </a:rPr>
              <a:t>Develop gender specific interventions in different biodiversity sectors </a:t>
            </a:r>
          </a:p>
          <a:p>
            <a:pPr marL="453828" lvl="0" indent="-453828"/>
            <a:endParaRPr lang="en-US">
              <a:latin typeface="Calibri" panose="020F0502020204030204" pitchFamily="34" charset="0"/>
              <a:cs typeface="Calibri" panose="020F0502020204030204" pitchFamily="34" charset="0"/>
            </a:endParaRPr>
          </a:p>
          <a:p>
            <a:pPr marL="453390" indent="-453390"/>
            <a:r>
              <a:rPr lang="en-US">
                <a:latin typeface="Calibri"/>
                <a:ea typeface="Calibri"/>
                <a:cs typeface="Calibri"/>
              </a:rPr>
              <a:t>Co design projects with women’s </a:t>
            </a:r>
            <a:r>
              <a:rPr lang="en-US" err="1">
                <a:latin typeface="Calibri"/>
                <a:ea typeface="Calibri"/>
                <a:cs typeface="Calibri"/>
              </a:rPr>
              <a:t>organisations</a:t>
            </a:r>
            <a:r>
              <a:rPr lang="en-US">
                <a:latin typeface="Calibri"/>
                <a:ea typeface="Calibri"/>
                <a:cs typeface="Calibri"/>
              </a:rPr>
              <a:t>, IP&amp;LCs, cooperatives, ensuring leadership roles throughout planning, governance, implementation and monitoring. </a:t>
            </a:r>
          </a:p>
          <a:p>
            <a:pPr marL="453828" lvl="0" indent="-453828"/>
            <a:endParaRPr lang="en-US">
              <a:latin typeface="Calibri" panose="020F0502020204030204" pitchFamily="34" charset="0"/>
              <a:cs typeface="Calibri" panose="020F0502020204030204" pitchFamily="34" charset="0"/>
            </a:endParaRPr>
          </a:p>
          <a:p>
            <a:pPr marL="453828" indent="-453828"/>
            <a:endParaRPr lang="en-US" noProof="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207BCFCD-7E7E-B415-E8D8-74AEF7E2EA9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strengthen enabling conditions </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6" name="Picture 5" descr="A person holding a rake in a field&#10;&#10;AI-generated content may be incorrect.">
            <a:extLst>
              <a:ext uri="{FF2B5EF4-FFF2-40B4-BE49-F238E27FC236}">
                <a16:creationId xmlns:a16="http://schemas.microsoft.com/office/drawing/2014/main" id="{BFA441A8-B6D8-C82A-DEF6-D56382DD79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9268" y="2064368"/>
            <a:ext cx="902392" cy="789593"/>
          </a:xfrm>
          <a:prstGeom prst="rect">
            <a:avLst/>
          </a:prstGeom>
        </p:spPr>
      </p:pic>
    </p:spTree>
    <p:extLst>
      <p:ext uri="{BB962C8B-B14F-4D97-AF65-F5344CB8AC3E}">
        <p14:creationId xmlns:p14="http://schemas.microsoft.com/office/powerpoint/2010/main" val="277267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930D-34CC-9CE5-2707-2A5766272A2F}"/>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0DCB1135-010C-04C0-4112-99EA43BDAD7C}"/>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2EA34E86-BD2D-C47C-E5A3-738511E6E574}"/>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44B84D7A-0B59-8D96-3A61-105A1879947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Establish a national program on gender and biodiversity in the Ministry of Environment </a:t>
            </a:r>
          </a:p>
        </p:txBody>
      </p:sp>
      <p:sp>
        <p:nvSpPr>
          <p:cNvPr id="8" name="Rounded Rectangle 7">
            <a:extLst>
              <a:ext uri="{FF2B5EF4-FFF2-40B4-BE49-F238E27FC236}">
                <a16:creationId xmlns:a16="http://schemas.microsoft.com/office/drawing/2014/main" id="{63F75296-E26A-CE82-FEDB-4D7E0189A0A6}"/>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15" name="Group 14">
            <a:extLst>
              <a:ext uri="{FF2B5EF4-FFF2-40B4-BE49-F238E27FC236}">
                <a16:creationId xmlns:a16="http://schemas.microsoft.com/office/drawing/2014/main" id="{98D0BAF9-3F1C-4228-DD84-876DA18265F8}"/>
              </a:ext>
            </a:extLst>
          </p:cNvPr>
          <p:cNvGrpSpPr/>
          <p:nvPr/>
        </p:nvGrpSpPr>
        <p:grpSpPr>
          <a:xfrm>
            <a:off x="990600" y="2097830"/>
            <a:ext cx="2525289" cy="1077218"/>
            <a:chOff x="5194075" y="7520669"/>
            <a:chExt cx="3117679" cy="1316682"/>
          </a:xfrm>
        </p:grpSpPr>
        <p:sp>
          <p:nvSpPr>
            <p:cNvPr id="16" name="Pentagon 15">
              <a:extLst>
                <a:ext uri="{FF2B5EF4-FFF2-40B4-BE49-F238E27FC236}">
                  <a16:creationId xmlns:a16="http://schemas.microsoft.com/office/drawing/2014/main" id="{FAECEE3D-4AC3-B77A-5A89-759CE3B39664}"/>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9581526-F0BC-1D59-BF2B-C43E594CC70B}"/>
                </a:ext>
              </a:extLst>
            </p:cNvPr>
            <p:cNvGrpSpPr/>
            <p:nvPr/>
          </p:nvGrpSpPr>
          <p:grpSpPr>
            <a:xfrm>
              <a:off x="5447624" y="7659191"/>
              <a:ext cx="1063394" cy="1011676"/>
              <a:chOff x="10085410" y="3689660"/>
              <a:chExt cx="779859" cy="779859"/>
            </a:xfrm>
          </p:grpSpPr>
          <p:sp>
            <p:nvSpPr>
              <p:cNvPr id="19" name="Oval 18">
                <a:extLst>
                  <a:ext uri="{FF2B5EF4-FFF2-40B4-BE49-F238E27FC236}">
                    <a16:creationId xmlns:a16="http://schemas.microsoft.com/office/drawing/2014/main" id="{7ABFBCAF-E869-0E02-EAEE-069886442E83}"/>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65566393-BABB-AEB2-6ED0-826028F415F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5</a:t>
                </a:r>
              </a:p>
            </p:txBody>
          </p:sp>
        </p:grpSp>
      </p:grpSp>
      <p:pic>
        <p:nvPicPr>
          <p:cNvPr id="2" name="Picture 1" descr="A person holding a rake in a field&#10;&#10;AI-generated content may be incorrect.">
            <a:extLst>
              <a:ext uri="{FF2B5EF4-FFF2-40B4-BE49-F238E27FC236}">
                <a16:creationId xmlns:a16="http://schemas.microsoft.com/office/drawing/2014/main" id="{99534ADF-4756-F339-FE67-C616F9CED3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9407" y="2230203"/>
            <a:ext cx="902392" cy="789593"/>
          </a:xfrm>
          <a:prstGeom prst="rect">
            <a:avLst/>
          </a:prstGeom>
        </p:spPr>
      </p:pic>
      <p:pic>
        <p:nvPicPr>
          <p:cNvPr id="3" name="Picture 2" descr="Logo, company name&#10;&#10;Description automatically generated">
            <a:extLst>
              <a:ext uri="{FF2B5EF4-FFF2-40B4-BE49-F238E27FC236}">
                <a16:creationId xmlns:a16="http://schemas.microsoft.com/office/drawing/2014/main" id="{377C9778-B74F-CF6F-14CB-F35EAE52E10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21221" y="4536784"/>
            <a:ext cx="4419600" cy="2514600"/>
          </a:xfrm>
          <a:prstGeom prst="rect">
            <a:avLst/>
          </a:prstGeom>
        </p:spPr>
      </p:pic>
      <p:sp>
        <p:nvSpPr>
          <p:cNvPr id="10" name="Rectangle 3">
            <a:extLst>
              <a:ext uri="{FF2B5EF4-FFF2-40B4-BE49-F238E27FC236}">
                <a16:creationId xmlns:a16="http://schemas.microsoft.com/office/drawing/2014/main" id="{4ADEF3D8-EC46-8A8B-62B8-A5F404C70269}"/>
              </a:ext>
            </a:extLst>
          </p:cNvPr>
          <p:cNvSpPr>
            <a:spLocks noChangeArrowheads="1"/>
          </p:cNvSpPr>
          <p:nvPr/>
        </p:nvSpPr>
        <p:spPr bwMode="auto">
          <a:xfrm>
            <a:off x="162374" y="-2548336"/>
            <a:ext cx="174757" cy="540147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500" b="0" i="0" u="none" strike="noStrike" cap="none" normalizeH="0" baseline="0">
                <a:ln>
                  <a:noFill/>
                </a:ln>
                <a:solidFill>
                  <a:schemeClr val="tx1"/>
                </a:solidFill>
                <a:effectLst/>
              </a:rPr>
            </a:br>
            <a:endParaRPr kumimoji="0" lang="en-US" altLang="en-US" sz="115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500" b="0" i="0" u="none" strike="noStrike" cap="none" normalizeH="0" baseline="0">
              <a:ln>
                <a:noFill/>
              </a:ln>
              <a:solidFill>
                <a:schemeClr val="tx1"/>
              </a:solidFill>
              <a:effectLst/>
            </a:endParaRPr>
          </a:p>
        </p:txBody>
      </p:sp>
      <p:sp>
        <p:nvSpPr>
          <p:cNvPr id="11" name="Rectangle 4">
            <a:extLst>
              <a:ext uri="{FF2B5EF4-FFF2-40B4-BE49-F238E27FC236}">
                <a16:creationId xmlns:a16="http://schemas.microsoft.com/office/drawing/2014/main" id="{97C9D6D0-6881-EAFD-7F39-4773CAAC392B}"/>
              </a:ext>
            </a:extLst>
          </p:cNvPr>
          <p:cNvSpPr>
            <a:spLocks noChangeArrowheads="1"/>
          </p:cNvSpPr>
          <p:nvPr/>
        </p:nvSpPr>
        <p:spPr bwMode="auto">
          <a:xfrm>
            <a:off x="4650346" y="3771900"/>
            <a:ext cx="12909379" cy="526297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a:ln>
                  <a:noFill/>
                </a:ln>
                <a:solidFill>
                  <a:srgbClr val="3C4043"/>
                </a:solidFill>
                <a:effectLst/>
              </a:rPr>
              <a:t>A multidimensional and multisectoral economic recovery response that promotes women's access to financial instruments.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a:solidFill>
                <a:srgbClr val="3C4043"/>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a:ln>
                  <a:noFill/>
                </a:ln>
                <a:solidFill>
                  <a:srgbClr val="3C4043"/>
                </a:solidFill>
                <a:effectLst/>
              </a:rPr>
              <a:t>Natura Women's Credit: This private capital instrument provides loans from USD $800 to USD $16,000, with an interest rate between 8% and 15% per year and a term of up to 5 years. Between 2020 and 2021, 22 loans totaling USD $105,000 were granted to rural women.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a:solidFill>
                <a:srgbClr val="3C4043"/>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a:ln>
                  <a:noFill/>
                </a:ln>
                <a:solidFill>
                  <a:srgbClr val="3C4043"/>
                </a:solidFill>
                <a:effectLst/>
              </a:rPr>
              <a:t> FONAFIFO by Your Side / Rural Women's Credit: A publicly funded forestry loan with an annual interest rate of 4% to 7%, secured by mortgage, fiduciary, and organizational guarantees, and with a term of up to 10 years. A total of 25 loans totaling nearly USD $200,000 were granted to rural women in 2021.</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a:solidFill>
                <a:srgbClr val="3C4043"/>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a:ln>
                  <a:noFill/>
                </a:ln>
                <a:solidFill>
                  <a:srgbClr val="3C4043"/>
                </a:solidFill>
                <a:effectLst/>
              </a:rPr>
              <a:t> FONAFIFO Women's PSA: Applications submitted by women landowners receive additional points within the program's scoring system.</a:t>
            </a:r>
            <a:endParaRPr kumimoji="0" lang="en-US" altLang="en-US" sz="3600"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610704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07E9-E99E-2B4B-0F95-13AA4B08CD7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B215068-563B-58A8-56A0-69961E69957E}"/>
              </a:ext>
            </a:extLst>
          </p:cNvPr>
          <p:cNvSpPr txBox="1"/>
          <p:nvPr/>
        </p:nvSpPr>
        <p:spPr>
          <a:xfrm>
            <a:off x="3764940" y="2177548"/>
            <a:ext cx="13684860" cy="1015663"/>
          </a:xfrm>
          <a:prstGeom prst="rect">
            <a:avLst/>
          </a:prstGeom>
          <a:noFill/>
        </p:spPr>
        <p:txBody>
          <a:bodyPr wrap="square">
            <a:spAutoFit/>
          </a:bodyPr>
          <a:lstStyle/>
          <a:p>
            <a:pPr algn="just"/>
            <a:r>
              <a:rPr lang="en-US" sz="3000" b="1">
                <a:latin typeface="Calibri" panose="020F0502020204030204" pitchFamily="34" charset="0"/>
                <a:ea typeface="Times New Roman" panose="02020603050405020304" pitchFamily="18" charset="0"/>
                <a:cs typeface="Calibri" panose="020F0502020204030204" pitchFamily="34" charset="0"/>
              </a:rPr>
              <a:t>Ensure national biodiversity information system includes gender data and indicators </a:t>
            </a:r>
          </a:p>
          <a:p>
            <a:pPr algn="just"/>
            <a:endParaRPr lang="en-US" sz="3000" b="1">
              <a:highlight>
                <a:srgbClr val="C0C0C0"/>
              </a:highlight>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465B5B03-66B4-FCBC-7763-CE01C715E714}"/>
              </a:ext>
            </a:extLst>
          </p:cNvPr>
          <p:cNvGrpSpPr/>
          <p:nvPr/>
        </p:nvGrpSpPr>
        <p:grpSpPr>
          <a:xfrm>
            <a:off x="1198645" y="1943007"/>
            <a:ext cx="2525289" cy="1077218"/>
            <a:chOff x="6358632" y="8938076"/>
            <a:chExt cx="3117679" cy="1316682"/>
          </a:xfrm>
        </p:grpSpPr>
        <p:sp>
          <p:nvSpPr>
            <p:cNvPr id="5" name="Pentagon 4">
              <a:extLst>
                <a:ext uri="{FF2B5EF4-FFF2-40B4-BE49-F238E27FC236}">
                  <a16:creationId xmlns:a16="http://schemas.microsoft.com/office/drawing/2014/main" id="{76BB85E0-4E94-25E6-214A-ED555BAC5114}"/>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99398E2-9F19-794C-2446-978B7AD90C6F}"/>
                </a:ext>
              </a:extLst>
            </p:cNvPr>
            <p:cNvGrpSpPr/>
            <p:nvPr/>
          </p:nvGrpSpPr>
          <p:grpSpPr>
            <a:xfrm>
              <a:off x="6612181" y="9076598"/>
              <a:ext cx="1063394" cy="1011676"/>
              <a:chOff x="10085410" y="3689660"/>
              <a:chExt cx="779859" cy="779859"/>
            </a:xfrm>
          </p:grpSpPr>
          <p:sp>
            <p:nvSpPr>
              <p:cNvPr id="12" name="Oval 11">
                <a:extLst>
                  <a:ext uri="{FF2B5EF4-FFF2-40B4-BE49-F238E27FC236}">
                    <a16:creationId xmlns:a16="http://schemas.microsoft.com/office/drawing/2014/main" id="{304E4E30-ED29-C7F5-CE9B-3C69321316CE}"/>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947D9909-AC70-10AE-E81F-A0163F60C2E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6</a:t>
                </a:r>
                <a:endParaRPr lang="en-US" sz="3600" kern="1200"/>
              </a:p>
            </p:txBody>
          </p:sp>
        </p:grpSp>
      </p:grpSp>
      <p:sp>
        <p:nvSpPr>
          <p:cNvPr id="2" name="Text Placeholder 2">
            <a:extLst>
              <a:ext uri="{FF2B5EF4-FFF2-40B4-BE49-F238E27FC236}">
                <a16:creationId xmlns:a16="http://schemas.microsoft.com/office/drawing/2014/main" id="{D845A69A-C886-E372-75E1-DDD635AA99DD}"/>
              </a:ext>
            </a:extLst>
          </p:cNvPr>
          <p:cNvSpPr txBox="1">
            <a:spLocks/>
          </p:cNvSpPr>
          <p:nvPr/>
        </p:nvSpPr>
        <p:spPr>
          <a:xfrm>
            <a:off x="2432714" y="3678535"/>
            <a:ext cx="14452464" cy="2897982"/>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390" lvl="0" indent="-453390"/>
            <a:r>
              <a:rPr lang="en-US">
                <a:latin typeface="Calibri"/>
                <a:ea typeface="Calibri"/>
                <a:cs typeface="Calibri"/>
              </a:rPr>
              <a:t>Establish a national data Registry on Gender and Biodiversity </a:t>
            </a:r>
          </a:p>
          <a:p>
            <a:pPr marL="0" lvl="0" indent="0">
              <a:buNone/>
            </a:pPr>
            <a:endParaRPr lang="en-US">
              <a:latin typeface="Calibri" panose="020F0502020204030204" pitchFamily="34" charset="0"/>
              <a:cs typeface="Calibri" panose="020F0502020204030204" pitchFamily="34" charset="0"/>
            </a:endParaRPr>
          </a:p>
          <a:p>
            <a:pPr marL="453828" lvl="0" indent="-453828"/>
            <a:r>
              <a:rPr lang="en-US">
                <a:latin typeface="Calibri" panose="020F0502020204030204" pitchFamily="34" charset="0"/>
                <a:cs typeface="Calibri" panose="020F0502020204030204" pitchFamily="34" charset="0"/>
              </a:rPr>
              <a:t>Design a gender-responsive national biodiversity information system</a:t>
            </a:r>
          </a:p>
          <a:p>
            <a:pPr marL="453828" lvl="0" indent="-453828"/>
            <a:endParaRPr lang="en-US">
              <a:latin typeface="Calibri" panose="020F0502020204030204" pitchFamily="34" charset="0"/>
              <a:cs typeface="Calibri" panose="020F0502020204030204" pitchFamily="34" charset="0"/>
            </a:endParaRPr>
          </a:p>
          <a:p>
            <a:pPr marL="453828" indent="-453828"/>
            <a:r>
              <a:rPr lang="en-US">
                <a:latin typeface="Calibri" panose="020F0502020204030204" pitchFamily="34" charset="0"/>
                <a:cs typeface="Calibri" panose="020F0502020204030204" pitchFamily="34" charset="0"/>
              </a:rPr>
              <a:t>Develop specific gender indicators for the biodiversity measurement, reporting and verification (MRV) system</a:t>
            </a:r>
          </a:p>
          <a:p>
            <a:pPr marL="453828" lvl="0" indent="-453828"/>
            <a:endParaRPr lang="en-US">
              <a:latin typeface="Calibri" panose="020F0502020204030204" pitchFamily="34" charset="0"/>
              <a:cs typeface="Calibri" panose="020F0502020204030204" pitchFamily="34" charset="0"/>
            </a:endParaRPr>
          </a:p>
          <a:p>
            <a:pPr marL="453828" indent="-453828"/>
            <a:r>
              <a:rPr lang="en-US">
                <a:latin typeface="Calibri" panose="020F0502020204030204" pitchFamily="34" charset="0"/>
                <a:cs typeface="Calibri" panose="020F0502020204030204" pitchFamily="34" charset="0"/>
              </a:rPr>
              <a:t>Design guidance documents for conducting gender responsive monitoring </a:t>
            </a:r>
          </a:p>
          <a:p>
            <a:pPr marL="453828" lvl="0" indent="-453828"/>
            <a:endParaRPr lang="en-US" noProof="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2569935F-7E93-76F4-2283-82BC3F4021DE}"/>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1593EF27-D4BB-5A31-6958-5515213B4E5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strengthen enabling conditions </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E385DCF6-7EE3-451C-F773-6B8CA3A3D5D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FFD1C795-C69A-C283-0CCC-0DF90D420C1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6" name="Picture 5" descr="A graphic of a pie chart and graph&#10;&#10;AI-generated content may be incorrect.">
            <a:extLst>
              <a:ext uri="{FF2B5EF4-FFF2-40B4-BE49-F238E27FC236}">
                <a16:creationId xmlns:a16="http://schemas.microsoft.com/office/drawing/2014/main" id="{0805B52C-7141-B715-DBF4-7D425F9FD1A2}"/>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349775" y="2069619"/>
            <a:ext cx="820860" cy="823993"/>
          </a:xfrm>
          <a:prstGeom prst="rect">
            <a:avLst/>
          </a:prstGeom>
        </p:spPr>
      </p:pic>
    </p:spTree>
    <p:extLst>
      <p:ext uri="{BB962C8B-B14F-4D97-AF65-F5344CB8AC3E}">
        <p14:creationId xmlns:p14="http://schemas.microsoft.com/office/powerpoint/2010/main" val="263293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en-GB"/>
              <a:t>Objectives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2896757"/>
            <a:ext cx="16266074" cy="6437743"/>
          </a:xfrm>
        </p:spPr>
        <p:txBody>
          <a:bodyPr vert="horz" lIns="0" tIns="68580" rIns="0" bIns="68580" rtlCol="0" anchor="t">
            <a:normAutofit/>
          </a:bodyPr>
          <a:lstStyle/>
          <a:p>
            <a:pPr marL="137160" indent="-137160">
              <a:spcBef>
                <a:spcPts val="0"/>
              </a:spcBef>
              <a:spcAft>
                <a:spcPts val="0"/>
              </a:spcAft>
              <a:buFont typeface="Arial" panose="020B0604020202020204" pitchFamily="34" charset="0"/>
              <a:buChar char="•"/>
            </a:pPr>
            <a:r>
              <a:rPr lang="en-US" sz="4200"/>
              <a:t>  Discuss the main steps to strengthen enabling conditions to ensure the gender responsive implementation of the NBSAPs</a:t>
            </a:r>
            <a:endParaRPr lang="en-US"/>
          </a:p>
          <a:p>
            <a:pPr>
              <a:spcBef>
                <a:spcPts val="0"/>
              </a:spcBef>
              <a:spcAft>
                <a:spcPts val="0"/>
              </a:spcAft>
              <a:buFont typeface="Arial" panose="020B0604020202020204" pitchFamily="34" charset="0"/>
              <a:buChar char="•"/>
            </a:pPr>
            <a:endParaRPr lang="en-US" sz="4200"/>
          </a:p>
          <a:p>
            <a:pPr>
              <a:spcBef>
                <a:spcPts val="0"/>
              </a:spcBef>
              <a:spcAft>
                <a:spcPts val="0"/>
              </a:spcAft>
              <a:buFont typeface="Arial" panose="020B0604020202020204" pitchFamily="34" charset="0"/>
              <a:buChar char="•"/>
            </a:pPr>
            <a:r>
              <a:rPr lang="en-US" sz="4200"/>
              <a:t>  Share tips that can be adapted to different country contexts </a:t>
            </a:r>
          </a:p>
          <a:p>
            <a:pPr>
              <a:spcBef>
                <a:spcPts val="0"/>
              </a:spcBef>
              <a:spcAft>
                <a:spcPts val="0"/>
              </a:spcAft>
              <a:buFont typeface="Arial" panose="020B0604020202020204" pitchFamily="34" charset="0"/>
              <a:buChar char="•"/>
            </a:pPr>
            <a:endParaRPr lang="en-US" sz="4200"/>
          </a:p>
          <a:p>
            <a:pPr>
              <a:spcBef>
                <a:spcPts val="0"/>
              </a:spcBef>
              <a:spcAft>
                <a:spcPts val="0"/>
              </a:spcAft>
              <a:buFont typeface="Arial" panose="020B0604020202020204" pitchFamily="34" charset="0"/>
              <a:buChar char="•"/>
            </a:pPr>
            <a:r>
              <a:rPr lang="en-US" sz="4200"/>
              <a:t>  Promote a peer-to-peer exchange on good practices to strengthen enabling conditions</a:t>
            </a:r>
          </a:p>
          <a:p>
            <a:pPr>
              <a:spcBef>
                <a:spcPts val="0"/>
              </a:spcBef>
              <a:spcAft>
                <a:spcPts val="0"/>
              </a:spcAft>
              <a:buFont typeface="Arial" panose="020B0604020202020204" pitchFamily="34" charset="0"/>
              <a:buChar char="•"/>
            </a:pPr>
            <a:endParaRPr lang="en-US" sz="4200"/>
          </a:p>
          <a:p>
            <a:pPr marL="514350" indent="-514350">
              <a:spcBef>
                <a:spcPts val="0"/>
              </a:spcBef>
              <a:spcAft>
                <a:spcPts val="0"/>
              </a:spcAft>
              <a:buFont typeface="Arial" panose="020B0604020202020204" pitchFamily="34" charset="0"/>
              <a:buChar char="•"/>
            </a:pPr>
            <a:r>
              <a:rPr lang="en-US" sz="4200"/>
              <a:t>Obtain recommendations to identify gaps and propose concrete actions to strengthen enabling conditions</a:t>
            </a:r>
          </a:p>
        </p:txBody>
      </p:sp>
      <p:sp>
        <p:nvSpPr>
          <p:cNvPr id="3" name="Freeform 2">
            <a:extLst>
              <a:ext uri="{FF2B5EF4-FFF2-40B4-BE49-F238E27FC236}">
                <a16:creationId xmlns:a16="http://schemas.microsoft.com/office/drawing/2014/main" id="{EDDFEF2A-1DA4-3C62-3AB3-E49255D8A073}"/>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3811430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E7BA-F517-748B-64F2-A713EA452A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E637318-FEAB-DEB0-F687-E86A41829DA5}"/>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78893E5-199B-2B4D-FBE4-64EFAA6FE51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FBE506A-1083-D77F-300A-16EBFA113FC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endParaRPr lang="en-US" sz="3200" b="1" kern="0">
              <a:solidFill>
                <a:prstClr val="black"/>
              </a:solidFill>
              <a:latin typeface="Calibri Light" panose="020F0302020204030204" pitchFamily="34" charset="0"/>
              <a:cs typeface="Calibri Light" panose="020F0302020204030204" pitchFamily="34" charset="0"/>
              <a:sym typeface="Arial"/>
            </a:endParaRPr>
          </a:p>
          <a:p>
            <a:pPr algn="ctr" defTabSz="914445">
              <a:buClr>
                <a:srgbClr val="000000"/>
              </a:buClr>
              <a:defRPr/>
            </a:pPr>
            <a:r>
              <a:rPr lang="en-US" sz="3200" b="1" kern="0">
                <a:solidFill>
                  <a:prstClr val="black"/>
                </a:solidFill>
                <a:latin typeface="Calibri Light" panose="020F0302020204030204" pitchFamily="34" charset="0"/>
                <a:cs typeface="Calibri Light" panose="020F0302020204030204" pitchFamily="34" charset="0"/>
                <a:sym typeface="Arial"/>
              </a:rPr>
              <a:t>Establish a national repository of gender and biodiversity data </a:t>
            </a:r>
          </a:p>
          <a:p>
            <a:pPr algn="ctr" defTabSz="914445">
              <a:buClr>
                <a:srgbClr val="000000"/>
              </a:buClr>
              <a:defRPr/>
            </a:pPr>
            <a:endParaRPr lang="en-US" sz="3200" b="1" kern="0">
              <a:solidFill>
                <a:prstClr val="black"/>
              </a:solidFill>
              <a:latin typeface="Calibri Light" panose="020F0302020204030204" pitchFamily="34" charset="0"/>
              <a:cs typeface="Calibri Light" panose="020F0302020204030204" pitchFamily="34" charset="0"/>
              <a:sym typeface="Arial"/>
            </a:endParaRPr>
          </a:p>
        </p:txBody>
      </p:sp>
      <p:sp>
        <p:nvSpPr>
          <p:cNvPr id="8" name="Rounded Rectangle 7">
            <a:extLst>
              <a:ext uri="{FF2B5EF4-FFF2-40B4-BE49-F238E27FC236}">
                <a16:creationId xmlns:a16="http://schemas.microsoft.com/office/drawing/2014/main" id="{5EC1C851-DFFF-03AD-45FD-1248AC86184A}"/>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2" name="Group 1">
            <a:extLst>
              <a:ext uri="{FF2B5EF4-FFF2-40B4-BE49-F238E27FC236}">
                <a16:creationId xmlns:a16="http://schemas.microsoft.com/office/drawing/2014/main" id="{08EE1D33-7CC4-4876-52D3-B06608A47245}"/>
              </a:ext>
            </a:extLst>
          </p:cNvPr>
          <p:cNvGrpSpPr/>
          <p:nvPr/>
        </p:nvGrpSpPr>
        <p:grpSpPr>
          <a:xfrm>
            <a:off x="990600" y="2052110"/>
            <a:ext cx="2525289" cy="1077218"/>
            <a:chOff x="6358632" y="8938076"/>
            <a:chExt cx="3117679" cy="1316682"/>
          </a:xfrm>
        </p:grpSpPr>
        <p:sp>
          <p:nvSpPr>
            <p:cNvPr id="3" name="Pentagon 2">
              <a:extLst>
                <a:ext uri="{FF2B5EF4-FFF2-40B4-BE49-F238E27FC236}">
                  <a16:creationId xmlns:a16="http://schemas.microsoft.com/office/drawing/2014/main" id="{65EF4092-ECB1-DDDC-D98B-0AFC0140ECCD}"/>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AD1B7942-DB64-D37C-44B3-D9E129778F3E}"/>
                </a:ext>
              </a:extLst>
            </p:cNvPr>
            <p:cNvGrpSpPr/>
            <p:nvPr/>
          </p:nvGrpSpPr>
          <p:grpSpPr>
            <a:xfrm>
              <a:off x="6612181" y="9076598"/>
              <a:ext cx="1063394" cy="1011676"/>
              <a:chOff x="10085410" y="3689660"/>
              <a:chExt cx="779859" cy="779859"/>
            </a:xfrm>
          </p:grpSpPr>
          <p:sp>
            <p:nvSpPr>
              <p:cNvPr id="15" name="Oval 14">
                <a:extLst>
                  <a:ext uri="{FF2B5EF4-FFF2-40B4-BE49-F238E27FC236}">
                    <a16:creationId xmlns:a16="http://schemas.microsoft.com/office/drawing/2014/main" id="{DC027C6E-EB5B-FB03-B149-AB18080FC15E}"/>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76967C11-A724-D0AD-4BD1-7EC0E10336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6</a:t>
                </a:r>
                <a:endParaRPr lang="en-US" sz="3600" kern="1200"/>
              </a:p>
            </p:txBody>
          </p:sp>
        </p:grpSp>
      </p:grpSp>
      <p:pic>
        <p:nvPicPr>
          <p:cNvPr id="18" name="Picture 17" descr="A graphic of a pie chart and graph&#10;&#10;AI-generated content may be incorrect.">
            <a:extLst>
              <a:ext uri="{FF2B5EF4-FFF2-40B4-BE49-F238E27FC236}">
                <a16:creationId xmlns:a16="http://schemas.microsoft.com/office/drawing/2014/main" id="{4EC2CF7C-0B17-DB1D-D1D9-26EDEAB932CF}"/>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178197" y="2183416"/>
            <a:ext cx="820860" cy="823993"/>
          </a:xfrm>
          <a:prstGeom prst="rect">
            <a:avLst/>
          </a:prstGeom>
        </p:spPr>
      </p:pic>
      <p:sp>
        <p:nvSpPr>
          <p:cNvPr id="23" name="Rectangle 22">
            <a:extLst>
              <a:ext uri="{FF2B5EF4-FFF2-40B4-BE49-F238E27FC236}">
                <a16:creationId xmlns:a16="http://schemas.microsoft.com/office/drawing/2014/main" id="{7A1944BA-C84A-F791-EBDB-F01FD775225B}"/>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89BC887-9A23-215F-0A08-A9CECE3296CC}"/>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1F8E07A-47AF-0114-A536-6D1836721CDC}"/>
              </a:ext>
            </a:extLst>
          </p:cNvPr>
          <p:cNvSpPr txBox="1"/>
          <p:nvPr/>
        </p:nvSpPr>
        <p:spPr>
          <a:xfrm>
            <a:off x="2999056" y="4183772"/>
            <a:ext cx="12317145" cy="3970318"/>
          </a:xfrm>
          <a:prstGeom prst="rect">
            <a:avLst/>
          </a:prstGeom>
          <a:noFill/>
        </p:spPr>
        <p:txBody>
          <a:bodyPr wrap="square" rtlCol="0">
            <a:spAutoFit/>
          </a:bodyPr>
          <a:lstStyle/>
          <a:p>
            <a:pPr marL="457200" indent="-457200">
              <a:buFont typeface="+mj-lt"/>
              <a:buAutoNum type="arabicPeriod"/>
            </a:pPr>
            <a:endParaRPr lang="en-US" sz="2800" b="1">
              <a:latin typeface="+mj-lt"/>
            </a:endParaRPr>
          </a:p>
          <a:p>
            <a:pPr marL="457200" indent="-457200">
              <a:buFont typeface="+mj-lt"/>
              <a:buAutoNum type="arabicPeriod"/>
            </a:pPr>
            <a:r>
              <a:rPr lang="en-US" sz="2800">
                <a:latin typeface="+mj-lt"/>
              </a:rPr>
              <a:t>First phase: identify and define gender dimensions of biodiversity agenda</a:t>
            </a:r>
          </a:p>
          <a:p>
            <a:pPr marL="457200" indent="-457200">
              <a:buFont typeface="+mj-lt"/>
              <a:buAutoNum type="arabicPeriod"/>
            </a:pPr>
            <a:r>
              <a:rPr lang="en-US" sz="2800">
                <a:latin typeface="+mj-lt"/>
              </a:rPr>
              <a:t>Second phase: mapping of national data sources and review of secondary data sources (surveys, manuals, reports).</a:t>
            </a:r>
          </a:p>
          <a:p>
            <a:pPr marL="457200" indent="-457200">
              <a:buFont typeface="+mj-lt"/>
              <a:buAutoNum type="arabicPeriod"/>
            </a:pPr>
            <a:r>
              <a:rPr lang="en-US" sz="2800">
                <a:latin typeface="+mj-lt"/>
              </a:rPr>
              <a:t>Management of respective permits for the verification and use of various sources</a:t>
            </a:r>
          </a:p>
          <a:p>
            <a:pPr marL="457200" indent="-457200">
              <a:buFont typeface="+mj-lt"/>
              <a:buAutoNum type="arabicPeriod"/>
            </a:pPr>
            <a:r>
              <a:rPr lang="en-US" sz="2800">
                <a:latin typeface="+mj-lt"/>
              </a:rPr>
              <a:t>Third phase: definition of nominally and operationally indicators.</a:t>
            </a:r>
          </a:p>
          <a:p>
            <a:pPr marL="457200" indent="-457200">
              <a:buFont typeface="+mj-lt"/>
              <a:buAutoNum type="arabicPeriod"/>
            </a:pPr>
            <a:r>
              <a:rPr lang="en-US" sz="2800">
                <a:latin typeface="+mj-lt"/>
              </a:rPr>
              <a:t>Fourth phase: construction of indicators and elaboration of statistical report in Excel.</a:t>
            </a:r>
          </a:p>
          <a:p>
            <a:pPr marL="457200" indent="-457200">
              <a:buFont typeface="+mj-lt"/>
              <a:buAutoNum type="arabicPeriod"/>
            </a:pPr>
            <a:r>
              <a:rPr lang="en-US" sz="2800">
                <a:latin typeface="+mj-lt"/>
              </a:rPr>
              <a:t>Fifth phase: correction and implementation of each of the indicated indicators</a:t>
            </a:r>
            <a:endParaRPr lang="en-US" sz="280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442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3349571"/>
          </a:xfrm>
          <a:prstGeom prst="rect">
            <a:avLst/>
          </a:prstGeom>
          <a:noFill/>
        </p:spPr>
        <p:txBody>
          <a:bodyPr wrap="square" rtlCol="0">
            <a:spAutoFit/>
          </a:bodyPr>
          <a:lstStyle/>
          <a:p>
            <a:pPr algn="ctr" defTabSz="1371600">
              <a:lnSpc>
                <a:spcPct val="107000"/>
              </a:lnSpc>
              <a:spcAft>
                <a:spcPts val="1200"/>
              </a:spcAft>
              <a:defRPr/>
            </a:pPr>
            <a:r>
              <a:rPr lang="en-US" sz="20700" kern="100">
                <a:solidFill>
                  <a:prstClr val="black"/>
                </a:solidFill>
                <a:latin typeface="Calibri" panose="020F0502020204030204"/>
              </a:rPr>
              <a:t>Q &amp; A </a:t>
            </a:r>
            <a:endParaRPr lang="en-US" sz="17250" kern="10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8AEC5B13-6EC6-D1ED-675D-A89E8673A1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D42FD0EB-CA1B-A5D9-FEFE-BF962B97C2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AC0C8647-1EC4-3458-2EB1-D46607B1919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B37F1A24-B316-D47D-8B1A-8A0B2DD131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en-US" sz="9000" kern="100">
                <a:solidFill>
                  <a:prstClr val="black"/>
                </a:solidFill>
                <a:latin typeface="Calibri" panose="020F0502020204030204"/>
              </a:rPr>
              <a:t>Together is better: </a:t>
            </a:r>
          </a:p>
          <a:p>
            <a:pPr algn="ctr" defTabSz="1371600"/>
            <a:r>
              <a:rPr lang="en-US" sz="9000" kern="100">
                <a:solidFill>
                  <a:prstClr val="black"/>
                </a:solidFill>
                <a:latin typeface="Calibri" panose="020F0502020204030204"/>
              </a:rPr>
              <a:t>Peer Exchange and </a:t>
            </a:r>
          </a:p>
          <a:p>
            <a:pPr algn="ctr" defTabSz="1371600"/>
            <a:r>
              <a:rPr lang="en-US" sz="9000" kern="100">
                <a:solidFill>
                  <a:prstClr val="black"/>
                </a:solidFill>
                <a:latin typeface="Calibri" panose="020F0502020204030204"/>
              </a:rPr>
              <a:t>Troubleshoot  </a:t>
            </a:r>
            <a:endParaRPr lang="en-US" sz="9000">
              <a:solidFill>
                <a:prstClr val="black"/>
              </a:solidFill>
              <a:latin typeface="Calibri" panose="020F0502020204030204"/>
            </a:endParaRPr>
          </a:p>
        </p:txBody>
      </p:sp>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en-US" sz="8100" kern="100">
                <a:solidFill>
                  <a:prstClr val="black"/>
                </a:solidFill>
                <a:latin typeface="Calibri" panose="020F0502020204030204"/>
              </a:rPr>
              <a:t>Next Thematic </a:t>
            </a:r>
          </a:p>
          <a:p>
            <a:pPr algn="ctr" defTabSz="1371600">
              <a:defRPr/>
            </a:pPr>
            <a:r>
              <a:rPr lang="en-US" sz="8100" kern="100">
                <a:solidFill>
                  <a:prstClr val="black"/>
                </a:solidFill>
                <a:latin typeface="Calibri" panose="020F0502020204030204"/>
              </a:rPr>
              <a:t>Work Clinics </a:t>
            </a:r>
            <a:endParaRPr lang="en-US" sz="72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a:solidFill>
                <a:prstClr val="black"/>
              </a:solidFill>
              <a:latin typeface="Calibri" panose="020F0502020204030204"/>
            </a:endParaRPr>
          </a:p>
        </p:txBody>
      </p:sp>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b="1" kern="0">
                <a:solidFill>
                  <a:prstClr val="black"/>
                </a:solidFill>
                <a:latin typeface="Calibri Light" panose="020F0302020204030204" pitchFamily="34" charset="0"/>
                <a:cs typeface="Calibri Light" panose="020F0302020204030204" pitchFamily="34" charset="0"/>
                <a:sym typeface="Arial"/>
              </a:rPr>
              <a:t>Capacity Building Plan: Thematic Work Clinics</a:t>
            </a:r>
          </a:p>
          <a:p>
            <a:pPr defTabSz="914445">
              <a:buClr>
                <a:srgbClr val="000000"/>
              </a:buClr>
              <a:defRPr/>
            </a:pPr>
            <a:endParaRPr sz="5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Rounded Rectangle 17">
            <a:extLst>
              <a:ext uri="{FF2B5EF4-FFF2-40B4-BE49-F238E27FC236}">
                <a16:creationId xmlns:a16="http://schemas.microsoft.com/office/drawing/2014/main" id="{2321CEEB-B4EE-0BA9-0883-502C41CF3E34}"/>
              </a:ext>
            </a:extLst>
          </p:cNvPr>
          <p:cNvSpPr/>
          <p:nvPr/>
        </p:nvSpPr>
        <p:spPr>
          <a:xfrm>
            <a:off x="718030" y="3477457"/>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a:solidFill>
                  <a:prstClr val="black"/>
                </a:solidFill>
                <a:latin typeface="Calibri" panose="020F0502020204030204"/>
              </a:rPr>
              <a:t>March 24th </a:t>
            </a:r>
          </a:p>
        </p:txBody>
      </p:sp>
      <p:sp>
        <p:nvSpPr>
          <p:cNvPr id="19" name="Rounded Rectangle 18">
            <a:extLst>
              <a:ext uri="{FF2B5EF4-FFF2-40B4-BE49-F238E27FC236}">
                <a16:creationId xmlns:a16="http://schemas.microsoft.com/office/drawing/2014/main" id="{6EFE5DD5-C554-A8DE-16CC-4D6D2B404FC0}"/>
              </a:ext>
            </a:extLst>
          </p:cNvPr>
          <p:cNvSpPr/>
          <p:nvPr/>
        </p:nvSpPr>
        <p:spPr>
          <a:xfrm>
            <a:off x="3915423" y="3467100"/>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defTabSz="1371600"/>
            <a:endPar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en-US" sz="2600" b="1">
                <a:solidFill>
                  <a:srgbClr val="000000"/>
                </a:solidFill>
                <a:latin typeface="Calibri Light"/>
                <a:ea typeface="Aptos" panose="020B0004020202020204" pitchFamily="34" charset="0"/>
                <a:cs typeface="Times New Roman"/>
              </a:rPr>
              <a:t>Mobilizing Support: </a:t>
            </a:r>
            <a:r>
              <a:rPr lang="en-US" sz="2600">
                <a:solidFill>
                  <a:srgbClr val="000000"/>
                </a:solidFill>
                <a:latin typeface="Calibri Light"/>
                <a:ea typeface="Aptos" panose="020B0004020202020204" pitchFamily="34" charset="0"/>
                <a:cs typeface="Times New Roman"/>
              </a:rPr>
              <a:t>Tips to develop resource mobilization proposals and Match Making Mechanism Gender Proposal and development of a Gender Biodiversity Project   </a:t>
            </a:r>
          </a:p>
          <a:p>
            <a:pPr algn="ctr" defTabSz="1371600"/>
            <a:endParaRPr lang="en-US" sz="260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3915423" y="5138737"/>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b="1">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Highlighting the added value of gender: </a:t>
            </a:r>
            <a:r>
              <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Tips to systematize case studies and documenting gender impacts of nature-based solutions</a:t>
            </a:r>
          </a:p>
          <a:p>
            <a:pPr algn="just" defTabSz="1371600">
              <a:lnSpc>
                <a:spcPct val="107000"/>
              </a:lnSpc>
              <a:spcAft>
                <a:spcPts val="1200"/>
              </a:spcAft>
            </a:pPr>
            <a:endParaRPr lang="en-US" sz="260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718028" y="5157379"/>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a:solidFill>
                  <a:prstClr val="black"/>
                </a:solidFill>
                <a:latin typeface="Calibri" panose="020F0502020204030204"/>
              </a:rPr>
              <a:t>March 31th </a:t>
            </a:r>
          </a:p>
        </p:txBody>
      </p:sp>
      <p:sp>
        <p:nvSpPr>
          <p:cNvPr id="10" name="Freeform 3">
            <a:extLst>
              <a:ext uri="{FF2B5EF4-FFF2-40B4-BE49-F238E27FC236}">
                <a16:creationId xmlns:a16="http://schemas.microsoft.com/office/drawing/2014/main" id="{93272496-FC7D-8538-46F1-31723BBB3AFC}"/>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265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en-US" sz="8100" b="1">
                <a:solidFill>
                  <a:srgbClr val="134E1A"/>
                </a:solidFill>
                <a:latin typeface="Aptos Display" panose="02110004020202020204"/>
                <a:sym typeface="Akzidenz-Grotesk Heavy"/>
              </a:rPr>
              <a:t>Thank you! </a:t>
            </a:r>
          </a:p>
          <a:p>
            <a:pPr algn="ctr" defTabSz="914445">
              <a:spcBef>
                <a:spcPct val="0"/>
              </a:spcBef>
            </a:pPr>
            <a:r>
              <a:rPr lang="en-US" sz="8100" b="1">
                <a:solidFill>
                  <a:srgbClr val="134E1A"/>
                </a:solidFill>
                <a:latin typeface="Aptos Display" panose="02110004020202020204"/>
                <a:sym typeface="Akzidenz-Grotesk Heavy"/>
              </a:rPr>
              <a:t>Merci! </a:t>
            </a:r>
          </a:p>
          <a:p>
            <a:pPr algn="ctr" defTabSz="914445">
              <a:spcBef>
                <a:spcPct val="0"/>
              </a:spcBef>
            </a:pPr>
            <a:r>
              <a:rPr lang="en-US" sz="8100" b="1">
                <a:solidFill>
                  <a:srgbClr val="134E1A"/>
                </a:solidFill>
                <a:latin typeface="Aptos Display" panose="02110004020202020204"/>
                <a:sym typeface="Akzidenz-Grotesk Heavy"/>
              </a:rPr>
              <a:t>Gracias!</a:t>
            </a:r>
          </a:p>
          <a:p>
            <a:pPr algn="ctr" defTabSz="914445">
              <a:spcBef>
                <a:spcPct val="0"/>
              </a:spcBef>
            </a:pPr>
            <a:r>
              <a:rPr lang="az-Cyrl-AZ" sz="8100" b="1">
                <a:solidFill>
                  <a:srgbClr val="134E1A"/>
                </a:solidFill>
                <a:latin typeface="Aptos Display" panose="02110004020202020204"/>
                <a:sym typeface="Akzidenz-Grotesk Heavy"/>
              </a:rPr>
              <a:t>Спасибо</a:t>
            </a:r>
            <a:r>
              <a:rPr lang="en-US" sz="8100" b="1">
                <a:solidFill>
                  <a:srgbClr val="134E1A"/>
                </a:solidFill>
                <a:latin typeface="Aptos Display" panose="02110004020202020204"/>
                <a:sym typeface="Akzidenz-Grotesk Heavy"/>
              </a:rPr>
              <a:t>!</a:t>
            </a:r>
            <a:r>
              <a:rPr lang="th-TH"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th-TH" sz="8100" b="1">
                <a:solidFill>
                  <a:srgbClr val="134E1A"/>
                </a:solidFill>
                <a:latin typeface="Aptos Display" panose="02110004020202020204"/>
                <a:cs typeface="Cordia New" panose="020B0304020202020204" pitchFamily="34" charset="-34"/>
                <a:sym typeface="Akzidenz-Grotesk Heavy"/>
              </a:rPr>
              <a:t>ขอบคุณ</a:t>
            </a:r>
            <a:r>
              <a:rPr lang="en-US"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323"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6555" y="442975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555" y="6034851"/>
            <a:ext cx="2420870"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1674321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1371600" rtl="0" eaLnBrk="1" fontAlgn="auto" latinLnBrk="0" hangingPunct="1">
              <a:lnSpc>
                <a:spcPct val="85000"/>
              </a:lnSpc>
              <a:spcBef>
                <a:spcPct val="0"/>
              </a:spcBef>
              <a:spcAft>
                <a:spcPts val="0"/>
              </a:spcAft>
              <a:buClrTx/>
              <a:buSzTx/>
              <a:buFontTx/>
              <a:buNone/>
              <a:tabLst/>
              <a:defRPr/>
            </a:pPr>
            <a:r>
              <a:rPr kumimoji="0" lang="en-US" sz="9900" b="0" i="0" u="none" strike="noStrike" kern="1200" cap="none" spc="-75" normalizeH="0" baseline="0" noProof="0">
                <a:ln>
                  <a:noFill/>
                </a:ln>
                <a:solidFill>
                  <a:prstClr val="black">
                    <a:lumMod val="85000"/>
                    <a:lumOff val="15000"/>
                  </a:prstClr>
                </a:solidFill>
                <a:effectLst/>
                <a:uLnTx/>
                <a:uFillTx/>
                <a:latin typeface="Calibri Light" panose="020F0302020204030204"/>
                <a:ea typeface="+mj-ea"/>
                <a:cs typeface="+mj-cs"/>
              </a:rPr>
              <a:t>Agenda </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a:ln>
                  <a:noFill/>
                </a:ln>
                <a:solidFill>
                  <a:srgbClr val="322929"/>
                </a:solidFill>
                <a:effectLst/>
                <a:uLnTx/>
                <a:uFillTx/>
                <a:latin typeface="Aptos" panose="02110004020202020204"/>
                <a:ea typeface="+mn-ea"/>
                <a:cs typeface="+mn-cs"/>
              </a:rPr>
              <a:t>10:00– 10:05 </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endParaRPr kumimoji="0" lang="en-US" sz="27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en-US" sz="2700" b="1" i="0" u="none" strike="noStrike" kern="1200" cap="none" spc="0" normalizeH="0" baseline="0" noProof="0">
                <a:ln>
                  <a:noFill/>
                </a:ln>
                <a:solidFill>
                  <a:prstClr val="black"/>
                </a:solidFill>
                <a:effectLst/>
                <a:uLnTx/>
                <a:uFillTx/>
                <a:latin typeface="Calibri" panose="020F0502020204030204"/>
                <a:ea typeface="+mn-ea"/>
                <a:cs typeface="+mn-cs"/>
              </a:rPr>
              <a:t>Welcome</a:t>
            </a:r>
            <a:endParaRPr kumimoji="0" lang="en-US" sz="2700" b="0" i="0" u="none" strike="noStrike" kern="0" cap="none" spc="0" normalizeH="0" baseline="0" noProof="0">
              <a:ln>
                <a:noFill/>
              </a:ln>
              <a:solidFill>
                <a:srgbClr val="322929"/>
              </a:solidFill>
              <a:effectLst/>
              <a:uLnTx/>
              <a:uFillTx/>
              <a:latin typeface="Calibri Light" panose="020F0302020204030204" pitchFamily="34" charset="0"/>
              <a:ea typeface="Aptos" panose="020B0004020202020204" pitchFamily="34" charset="0"/>
              <a:cs typeface="Times New Roman" panose="02020603050405020304" pitchFamily="18" charset="0"/>
            </a:endParaRP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rPr>
              <a:t>Welcome and objectives</a:t>
            </a:r>
          </a:p>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rPr>
              <a:t>Brief description of the Work Clinic</a:t>
            </a: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a:ln>
                  <a:noFill/>
                </a:ln>
                <a:solidFill>
                  <a:srgbClr val="322929"/>
                </a:solidFill>
                <a:effectLst/>
                <a:uLnTx/>
                <a:uFillTx/>
                <a:latin typeface="Aptos" panose="02110004020202020204"/>
                <a:ea typeface="+mn-ea"/>
                <a:cs typeface="+mn-cs"/>
              </a:rPr>
              <a:t>10:05– 10:50  </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en-US" sz="2700" b="1" i="0" u="none" strike="noStrike" kern="1200" cap="none" spc="0" normalizeH="0" baseline="0" noProof="0">
                <a:ln>
                  <a:noFill/>
                </a:ln>
                <a:solidFill>
                  <a:prstClr val="black"/>
                </a:solidFill>
                <a:effectLst/>
                <a:uLnTx/>
                <a:uFillTx/>
                <a:latin typeface="Calibri" panose="020F0502020204030204"/>
                <a:ea typeface="+mn-ea"/>
                <a:cs typeface="+mn-cs"/>
              </a:rPr>
              <a:t>Sharing our knowledge: Thematic Work Clinic</a:t>
            </a: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rPr>
              <a:t>Interactive presentation to share tips and practical advice to develop a, inclusive multi actor consultation</a:t>
            </a: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1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a:ln>
                  <a:noFill/>
                </a:ln>
                <a:solidFill>
                  <a:srgbClr val="322929"/>
                </a:solidFill>
                <a:effectLst/>
                <a:uLnTx/>
                <a:uFillTx/>
                <a:latin typeface="Aptos" panose="02110004020202020204"/>
                <a:ea typeface="+mn-ea"/>
                <a:cs typeface="+mn-cs"/>
              </a:rPr>
              <a:t>10:50 -11:00 </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en-US" sz="2700" b="1" i="0" u="none" strike="noStrike" kern="1200" cap="none" spc="0" normalizeH="0" baseline="0" noProof="0">
                <a:ln>
                  <a:noFill/>
                </a:ln>
                <a:solidFill>
                  <a:prstClr val="black"/>
                </a:solidFill>
                <a:effectLst/>
                <a:uLnTx/>
                <a:uFillTx/>
                <a:latin typeface="Calibri" panose="020F0502020204030204"/>
                <a:ea typeface="+mn-ea"/>
                <a:cs typeface="+mn-cs"/>
              </a:rPr>
              <a:t>Q&amp;A</a:t>
            </a: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rPr>
              <a:t>Participants will have the opportunity to ask questions on the recommendations presented</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1" i="0" u="none" strike="noStrike" kern="0" cap="none" spc="0" normalizeH="0" baseline="0" noProof="0">
              <a:ln>
                <a:noFill/>
              </a:ln>
              <a:solidFill>
                <a:srgbClr val="322929"/>
              </a:solidFill>
              <a:effectLst/>
              <a:uLnTx/>
              <a:uFillTx/>
              <a:latin typeface="Aptos" panose="02110004020202020204"/>
              <a:ea typeface="+mn-ea"/>
              <a:cs typeface="+mn-cs"/>
            </a:endParaRP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a:ln>
                  <a:noFill/>
                </a:ln>
                <a:solidFill>
                  <a:srgbClr val="322929"/>
                </a:solidFill>
                <a:effectLst/>
                <a:uLnTx/>
                <a:uFillTx/>
                <a:latin typeface="Aptos" panose="02110004020202020204"/>
                <a:ea typeface="+mn-ea"/>
                <a:cs typeface="+mn-cs"/>
              </a:rPr>
              <a:t>11:00 -11:25</a:t>
            </a: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1" i="0" u="none" strike="noStrike" kern="0" cap="none" spc="0" normalizeH="0" baseline="0" noProof="0">
              <a:ln>
                <a:noFill/>
              </a:ln>
              <a:solidFill>
                <a:srgbClr val="322929"/>
              </a:solidFill>
              <a:effectLst/>
              <a:uLnTx/>
              <a:uFillTx/>
              <a:latin typeface="Aptos" panose="02110004020202020204"/>
              <a:ea typeface="+mn-ea"/>
              <a:cs typeface="+mn-cs"/>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en-US" sz="2700" b="1" i="0" u="none" strike="noStrike" kern="1200" cap="none" spc="0" normalizeH="0" baseline="0" noProof="0">
                <a:ln>
                  <a:noFill/>
                </a:ln>
                <a:solidFill>
                  <a:prstClr val="black"/>
                </a:solidFill>
                <a:effectLst/>
                <a:uLnTx/>
                <a:uFillTx/>
                <a:latin typeface="Calibri" panose="020F0502020204030204"/>
                <a:ea typeface="+mn-ea"/>
                <a:cs typeface="+mn-cs"/>
              </a:rPr>
              <a:t>Together is better:    Peer exchange and troubleshooting</a:t>
            </a: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lIns="91440" tIns="45720" rIns="91440" bIns="45720" rtlCol="0" anchor="ctr"/>
          <a:lstStyle/>
          <a:p>
            <a:pPr defTabSz="1371600">
              <a:defRPr/>
            </a:pPr>
            <a:r>
              <a:rPr kumimoji="0" lang="en-US" sz="2100" b="0" i="0" u="none" strike="noStrike" kern="1200" cap="none" spc="0" normalizeH="0" baseline="0" noProof="0" dirty="0">
                <a:ln>
                  <a:noFill/>
                </a:ln>
                <a:solidFill>
                  <a:prstClr val="black"/>
                </a:solidFill>
                <a:effectLst/>
                <a:uLnTx/>
                <a:uFillTx/>
                <a:latin typeface="Calibri Light" panose="020F0302020204030204"/>
                <a:ea typeface="+mn-ea"/>
                <a:cs typeface="+mn-cs"/>
              </a:rPr>
              <a:t>Dominican </a:t>
            </a:r>
            <a:r>
              <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rPr>
              <a:t>Republic will </a:t>
            </a:r>
            <a:r>
              <a:rPr kumimoji="0" lang="en-US" sz="2100" b="0" i="0" u="none" strike="noStrike" kern="1200" cap="none" spc="0" normalizeH="0" baseline="0" noProof="0" dirty="0">
                <a:ln>
                  <a:noFill/>
                </a:ln>
                <a:solidFill>
                  <a:prstClr val="black"/>
                </a:solidFill>
                <a:effectLst/>
                <a:uLnTx/>
                <a:uFillTx/>
                <a:latin typeface="Calibri Light" panose="020F0302020204030204"/>
                <a:ea typeface="+mn-ea"/>
                <a:cs typeface="+mn-cs"/>
              </a:rPr>
              <a:t>share their experiences and challenges in developing a national gender </a:t>
            </a:r>
            <a:r>
              <a:rPr lang="en-US" sz="2100" dirty="0">
                <a:solidFill>
                  <a:prstClr val="black"/>
                </a:solidFill>
                <a:latin typeface="Calibri Light" panose="020F0302020204030204"/>
              </a:rPr>
              <a:t>working</a:t>
            </a:r>
            <a:r>
              <a:rPr kumimoji="0" lang="en-US" sz="2100" b="0" i="0" u="none" strike="noStrike" kern="1200" cap="none" spc="0" normalizeH="0" baseline="0" noProof="0" dirty="0">
                <a:ln>
                  <a:noFill/>
                </a:ln>
                <a:solidFill>
                  <a:prstClr val="black"/>
                </a:solidFill>
                <a:effectLst/>
                <a:uLnTx/>
                <a:uFillTx/>
                <a:latin typeface="Calibri Light" panose="020F0302020204030204"/>
                <a:ea typeface="+mn-ea"/>
                <a:cs typeface="+mn-cs"/>
              </a:rPr>
              <a:t> group</a:t>
            </a:r>
            <a:endParaRPr kumimoji="0" lang="en-US" sz="2100" b="0" i="0" u="none" strike="noStrike" kern="0" cap="none" spc="0" normalizeH="0" baseline="0" noProof="0" dirty="0">
              <a:ln>
                <a:noFill/>
              </a:ln>
              <a:solidFill>
                <a:prstClr val="black"/>
              </a:solidFill>
              <a:effectLst/>
              <a:uLnTx/>
              <a:uFillTx/>
              <a:latin typeface="Aptos" panose="02110004020202020204"/>
              <a:ea typeface="+mn-ea"/>
              <a:cs typeface="+mn-cs"/>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1" i="0" u="none" strike="noStrike" kern="0" cap="none" spc="0" normalizeH="0" baseline="0" noProof="0">
              <a:ln>
                <a:noFill/>
              </a:ln>
              <a:solidFill>
                <a:srgbClr val="322929"/>
              </a:solidFill>
              <a:effectLst/>
              <a:uLnTx/>
              <a:uFillTx/>
              <a:latin typeface="Aptos" panose="02110004020202020204"/>
              <a:ea typeface="+mn-ea"/>
              <a:cs typeface="+mn-cs"/>
            </a:endParaRP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a:ln>
                  <a:noFill/>
                </a:ln>
                <a:solidFill>
                  <a:srgbClr val="322929"/>
                </a:solidFill>
                <a:effectLst/>
                <a:uLnTx/>
                <a:uFillTx/>
                <a:latin typeface="Aptos" panose="02110004020202020204"/>
                <a:ea typeface="+mn-ea"/>
                <a:cs typeface="+mn-cs"/>
              </a:rPr>
              <a:t>11:25 -11:30</a:t>
            </a:r>
          </a:p>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1" i="0" u="none" strike="noStrike" kern="0" cap="none" spc="0" normalizeH="0" baseline="0" noProof="0">
              <a:ln>
                <a:noFill/>
              </a:ln>
              <a:solidFill>
                <a:srgbClr val="322929"/>
              </a:solidFill>
              <a:effectLst/>
              <a:uLnTx/>
              <a:uFillTx/>
              <a:latin typeface="Aptos" panose="02110004020202020204"/>
              <a:ea typeface="+mn-ea"/>
              <a:cs typeface="+mn-cs"/>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marL="0" marR="0" lvl="0" indent="0" algn="ctr" defTabSz="1371600" rtl="0" eaLnBrk="1" fontAlgn="auto" latinLnBrk="0" hangingPunct="1">
              <a:lnSpc>
                <a:spcPct val="107000"/>
              </a:lnSpc>
              <a:spcBef>
                <a:spcPts val="0"/>
              </a:spcBef>
              <a:spcAft>
                <a:spcPts val="1200"/>
              </a:spcAft>
              <a:buClrTx/>
              <a:buSzTx/>
              <a:buFontTx/>
              <a:buNone/>
              <a:tabLst/>
              <a:defRPr/>
            </a:pPr>
            <a:r>
              <a:rPr kumimoji="0" lang="en-US" sz="2700" b="1" i="0" u="none" strike="noStrike" kern="1200" cap="none" spc="0" normalizeH="0" baseline="0" noProof="0">
                <a:ln>
                  <a:noFill/>
                </a:ln>
                <a:solidFill>
                  <a:prstClr val="black"/>
                </a:solidFill>
                <a:effectLst/>
                <a:uLnTx/>
                <a:uFillTx/>
                <a:latin typeface="Calibri" panose="020F0502020204030204"/>
                <a:ea typeface="+mn-ea"/>
                <a:cs typeface="+mn-cs"/>
              </a:rPr>
              <a:t>Wrap up </a:t>
            </a:r>
            <a:endParaRPr kumimoji="0" lang="en-US" sz="27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prstClr val="black"/>
                </a:solidFill>
                <a:effectLst/>
                <a:uLnTx/>
                <a:uFillTx/>
                <a:latin typeface="Calibri Light" panose="020F0302020204030204"/>
                <a:ea typeface="+mn-ea"/>
                <a:cs typeface="+mn-cs"/>
              </a:rPr>
              <a:t>Planning for the next capacity building session </a:t>
            </a:r>
            <a:endParaRPr kumimoji="0" lang="en-US" sz="21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3" name="Freeform 2">
            <a:extLst>
              <a:ext uri="{FF2B5EF4-FFF2-40B4-BE49-F238E27FC236}">
                <a16:creationId xmlns:a16="http://schemas.microsoft.com/office/drawing/2014/main" id="{7B8929F7-4346-1481-2726-931BF2FF53B3}"/>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71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CFD8002E-E5BE-1055-16EF-55510F7F2E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65097DD6-D466-D97E-6487-177B130C39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8C99B8DE-D6FE-5A10-3212-962249C20A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9B8AEE8F-55C4-5B19-0C39-18B29A68F63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2867167"/>
            <a:ext cx="12107918" cy="3139321"/>
          </a:xfrm>
          <a:prstGeom prst="rect">
            <a:avLst/>
          </a:prstGeom>
          <a:noFill/>
        </p:spPr>
        <p:txBody>
          <a:bodyPr wrap="square" lIns="91440" tIns="45720" rIns="91440" bIns="45720" rtlCol="0" anchor="t">
            <a:spAutoFit/>
          </a:bodyPr>
          <a:lstStyle/>
          <a:p>
            <a:pPr algn="ctr" defTabSz="1371600">
              <a:defRPr/>
            </a:pPr>
            <a:r>
              <a:rPr lang="en-US" sz="6600" b="1" kern="0">
                <a:solidFill>
                  <a:prstClr val="black"/>
                </a:solidFill>
                <a:latin typeface="Calibri Light"/>
                <a:ea typeface="Calibri Light"/>
                <a:cs typeface="Calibri Light"/>
                <a:sym typeface="Arial"/>
              </a:rPr>
              <a:t>Why are enabling conditions key to ensure the gender responsive implementation of the NBSAPs?</a:t>
            </a:r>
            <a:endParaRPr lang="en-US" sz="6600" kern="100">
              <a:solidFill>
                <a:prstClr val="black"/>
              </a:solidFill>
              <a:latin typeface="Calibri"/>
              <a:ea typeface="Calibri"/>
              <a:cs typeface="Arial"/>
            </a:endParaRPr>
          </a:p>
        </p:txBody>
      </p:sp>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8F4BA9EA-4AE4-0AD5-54CA-BB3672EA59B4}"/>
              </a:ext>
            </a:extLst>
          </p:cNvPr>
          <p:cNvPicPr>
            <a:picLocks noChangeAspect="1"/>
          </p:cNvPicPr>
          <p:nvPr/>
        </p:nvPicPr>
        <p:blipFill>
          <a:blip r:embed="rId2"/>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541EB837-B3F4-5DAE-BE91-FE888709CB8D}"/>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95487" y="571612"/>
            <a:ext cx="15960590" cy="70784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000">
                <a:latin typeface="Calibri"/>
                <a:ea typeface="Calibri"/>
                <a:cs typeface="Calibri"/>
              </a:rPr>
              <a:t>Enabling conditions are needed to implement gender-responsive NBSAPs</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832316" y="2284809"/>
            <a:ext cx="8001000" cy="5717382"/>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sz="3600">
              <a:latin typeface="Calibri" panose="020F0502020204030204" pitchFamily="34" charset="0"/>
              <a:cs typeface="Calibri" panose="020F0502020204030204" pitchFamily="34" charset="0"/>
            </a:endParaRPr>
          </a:p>
          <a:p>
            <a:pPr marL="0" indent="0" algn="just">
              <a:spcBef>
                <a:spcPts val="0"/>
              </a:spcBef>
              <a:buNone/>
            </a:pPr>
            <a:r>
              <a:rPr lang="en-US" sz="3600">
                <a:latin typeface="Calibri"/>
                <a:ea typeface="Calibri"/>
                <a:cs typeface="Calibri"/>
              </a:rPr>
              <a:t>Once the NBSAP is present, countries should:</a:t>
            </a:r>
          </a:p>
          <a:p>
            <a:pPr marL="0" indent="0" algn="just">
              <a:spcBef>
                <a:spcPts val="0"/>
              </a:spcBef>
              <a:buNone/>
            </a:pPr>
            <a:endParaRPr lang="en-US" sz="3600">
              <a:latin typeface="Calibri" panose="020F0502020204030204" pitchFamily="34" charset="0"/>
              <a:cs typeface="Calibri" panose="020F0502020204030204" pitchFamily="34" charset="0"/>
            </a:endParaRPr>
          </a:p>
          <a:p>
            <a:pPr marL="0" indent="0" algn="just">
              <a:spcBef>
                <a:spcPts val="0"/>
              </a:spcBef>
              <a:buNone/>
            </a:pPr>
            <a:r>
              <a:rPr lang="en-US" sz="3600">
                <a:latin typeface="Calibri"/>
                <a:ea typeface="Calibri"/>
                <a:cs typeface="Calibri"/>
              </a:rPr>
              <a:t>Conduct a strengths and gaps analysis of national governance, policies, programs and monitoring structures to determine if the country has the enabling conditions to implement the NBSAP in a gender responsive manner. </a:t>
            </a:r>
          </a:p>
          <a:p>
            <a:pPr lvl="0" algn="just">
              <a:spcBef>
                <a:spcPts val="0"/>
              </a:spcBef>
            </a:pPr>
            <a:endParaRPr lang="en-US" sz="3600">
              <a:latin typeface="Calibri" panose="020F0502020204030204" pitchFamily="34" charset="0"/>
              <a:cs typeface="Calibri" panose="020F0502020204030204" pitchFamily="34" charset="0"/>
            </a:endParaRPr>
          </a:p>
          <a:p>
            <a:pPr marL="0" lvl="0" indent="0" algn="just">
              <a:spcBef>
                <a:spcPts val="0"/>
              </a:spcBef>
              <a:buNone/>
            </a:pPr>
            <a:endParaRPr lang="en-US" sz="3600" noProof="0">
              <a:highlight>
                <a:srgbClr val="C0C0C0"/>
              </a:highlight>
              <a:latin typeface="Calibri" panose="020F0502020204030204" pitchFamily="34" charset="0"/>
              <a:cs typeface="Calibri" panose="020F0502020204030204" pitchFamily="34" charset="0"/>
            </a:endParaRPr>
          </a:p>
        </p:txBody>
      </p:sp>
      <p:graphicFrame>
        <p:nvGraphicFramePr>
          <p:cNvPr id="3" name="Diagram 2">
            <a:extLst>
              <a:ext uri="{FF2B5EF4-FFF2-40B4-BE49-F238E27FC236}">
                <a16:creationId xmlns:a16="http://schemas.microsoft.com/office/drawing/2014/main" id="{9411FEBD-A4DA-EE2D-8989-3615664529C9}"/>
              </a:ext>
            </a:extLst>
          </p:cNvPr>
          <p:cNvGraphicFramePr/>
          <p:nvPr>
            <p:extLst>
              <p:ext uri="{D42A27DB-BD31-4B8C-83A1-F6EECF244321}">
                <p14:modId xmlns:p14="http://schemas.microsoft.com/office/powerpoint/2010/main" val="1597182423"/>
              </p:ext>
            </p:extLst>
          </p:nvPr>
        </p:nvGraphicFramePr>
        <p:xfrm>
          <a:off x="8534400" y="2208455"/>
          <a:ext cx="10134600" cy="6859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0E9EB4D8-FBF5-3BC0-D5A1-290E7C137DA8}"/>
              </a:ext>
            </a:extLst>
          </p:cNvPr>
          <p:cNvSpPr txBox="1"/>
          <p:nvPr/>
        </p:nvSpPr>
        <p:spPr>
          <a:xfrm>
            <a:off x="11691829" y="4853173"/>
            <a:ext cx="3819742" cy="1569660"/>
          </a:xfrm>
          <a:prstGeom prst="rect">
            <a:avLst/>
          </a:prstGeom>
          <a:noFill/>
        </p:spPr>
        <p:txBody>
          <a:bodyPr wrap="square">
            <a:spAutoFit/>
          </a:bodyPr>
          <a:lstStyle/>
          <a:p>
            <a:pPr algn="ctr" defTabSz="1371600"/>
            <a:r>
              <a:rPr lang="en-US" sz="3200" b="1" noProof="1">
                <a:solidFill>
                  <a:prstClr val="black"/>
                </a:solidFill>
                <a:latin typeface="Aptos" panose="02110004020202020204"/>
                <a:ea typeface="Aptos" panose="020B0004020202020204" pitchFamily="34" charset="0"/>
              </a:rPr>
              <a:t>Commitment</a:t>
            </a:r>
          </a:p>
          <a:p>
            <a:pPr algn="ctr" defTabSz="1371600"/>
            <a:r>
              <a:rPr lang="en-US" sz="3200" b="1" noProof="1">
                <a:solidFill>
                  <a:prstClr val="black"/>
                </a:solidFill>
                <a:latin typeface="Aptos" panose="02110004020202020204"/>
                <a:ea typeface="Aptos" panose="020B0004020202020204" pitchFamily="34" charset="0"/>
              </a:rPr>
              <a:t> Ambition </a:t>
            </a:r>
          </a:p>
          <a:p>
            <a:pPr algn="ctr" defTabSz="1371600"/>
            <a:r>
              <a:rPr lang="en-US" sz="3200" b="1" noProof="1">
                <a:solidFill>
                  <a:prstClr val="black"/>
                </a:solidFill>
                <a:latin typeface="Aptos" panose="02110004020202020204"/>
                <a:ea typeface="Aptos" panose="020B0004020202020204" pitchFamily="34" charset="0"/>
              </a:rPr>
              <a:t>Innovation</a:t>
            </a:r>
            <a:endParaRPr lang="en-US" sz="3200" noProof="1">
              <a:solidFill>
                <a:prstClr val="black"/>
              </a:solidFill>
              <a:latin typeface="Aptos" panose="02110004020202020204"/>
            </a:endParaRPr>
          </a:p>
        </p:txBody>
      </p:sp>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479CD3E4-427A-A7B2-58EE-FB6085F6F1D0}"/>
              </a:ext>
            </a:extLst>
          </p:cNvPr>
          <p:cNvPicPr>
            <a:picLocks noChangeAspect="1"/>
          </p:cNvPicPr>
          <p:nvPr/>
        </p:nvPicPr>
        <p:blipFill>
          <a:blip r:embed="rId3"/>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3BC5D367-4D31-2ED7-4914-27DCFB624900}"/>
              </a:ext>
            </a:extLst>
          </p:cNvPr>
          <p:cNvPicPr>
            <a:picLocks noChangeAspect="1"/>
          </p:cNvPicPr>
          <p:nvPr/>
        </p:nvPicPr>
        <p:blipFill>
          <a:blip r:embed="rId3"/>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B98A96C-48DD-B6CA-F41F-A257EBA62B8D}"/>
              </a:ext>
            </a:extLst>
          </p:cNvPr>
          <p:cNvSpPr txBox="1"/>
          <p:nvPr/>
        </p:nvSpPr>
        <p:spPr>
          <a:xfrm>
            <a:off x="495487" y="688900"/>
            <a:ext cx="15960590" cy="615515"/>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3400" b="1" kern="0" noProof="1">
                <a:solidFill>
                  <a:prstClr val="black"/>
                </a:solidFill>
                <a:latin typeface="Calibri Light" panose="020F0302020204030204" pitchFamily="34" charset="0"/>
                <a:cs typeface="Calibri Light" panose="020F0302020204030204" pitchFamily="34" charset="0"/>
                <a:sym typeface="Arial"/>
              </a:rPr>
              <a:t>Create an ecosystem conducive to implement a gender-responsive biodiversity agenda</a:t>
            </a:r>
          </a:p>
        </p:txBody>
      </p:sp>
      <p:cxnSp>
        <p:nvCxnSpPr>
          <p:cNvPr id="13" name="Straight Connector 12">
            <a:extLst>
              <a:ext uri="{FF2B5EF4-FFF2-40B4-BE49-F238E27FC236}">
                <a16:creationId xmlns:a16="http://schemas.microsoft.com/office/drawing/2014/main" id="{6E169CD3-843F-7ACB-D843-313F8406005E}"/>
              </a:ext>
            </a:extLst>
          </p:cNvPr>
          <p:cNvCxnSpPr>
            <a:cxnSpLocks/>
          </p:cNvCxnSpPr>
          <p:nvPr/>
        </p:nvCxnSpPr>
        <p:spPr>
          <a:xfrm>
            <a:off x="685800" y="1333500"/>
            <a:ext cx="1682592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054B3188-2786-68F9-80F3-1FA354D799B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US" noProof="1">
              <a:solidFill>
                <a:prstClr val="black"/>
              </a:solidFill>
              <a:latin typeface="Calibri" panose="020F0502020204030204" pitchFamily="34" charset="0"/>
              <a:cs typeface="Calibri" panose="020F0502020204030204" pitchFamily="34" charset="0"/>
            </a:endParaRPr>
          </a:p>
        </p:txBody>
      </p:sp>
      <p:sp>
        <p:nvSpPr>
          <p:cNvPr id="22" name="Rounded Rectangle 21">
            <a:extLst>
              <a:ext uri="{FF2B5EF4-FFF2-40B4-BE49-F238E27FC236}">
                <a16:creationId xmlns:a16="http://schemas.microsoft.com/office/drawing/2014/main" id="{EFBADC8E-B5FB-287E-53D4-B85355112CA1}"/>
              </a:ext>
            </a:extLst>
          </p:cNvPr>
          <p:cNvSpPr/>
          <p:nvPr/>
        </p:nvSpPr>
        <p:spPr>
          <a:xfrm>
            <a:off x="5610914" y="1686701"/>
            <a:ext cx="3440419" cy="2542399"/>
          </a:xfrm>
          <a:prstGeom prst="roundRect">
            <a:avLst/>
          </a:prstGeom>
          <a:solidFill>
            <a:srgbClr val="4EA72E">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en"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Develop gender-responsive policies</a:t>
            </a:r>
          </a:p>
        </p:txBody>
      </p:sp>
      <p:sp>
        <p:nvSpPr>
          <p:cNvPr id="23" name="Rounded Rectangle 22">
            <a:extLst>
              <a:ext uri="{FF2B5EF4-FFF2-40B4-BE49-F238E27FC236}">
                <a16:creationId xmlns:a16="http://schemas.microsoft.com/office/drawing/2014/main" id="{BE0A0F47-5C81-E39B-7DA8-083819F245BA}"/>
              </a:ext>
            </a:extLst>
          </p:cNvPr>
          <p:cNvSpPr/>
          <p:nvPr/>
        </p:nvSpPr>
        <p:spPr>
          <a:xfrm>
            <a:off x="1790377" y="2544333"/>
            <a:ext cx="3440419" cy="2542399"/>
          </a:xfrm>
          <a:prstGeom prst="roundRect">
            <a:avLst/>
          </a:prstGeom>
          <a:solidFill>
            <a:srgbClr val="0F9ED5">
              <a:lumMod val="20000"/>
              <a:lumOff val="80000"/>
            </a:srgbClr>
          </a:solidFill>
          <a:ln w="19050" cap="flat" cmpd="sng" algn="ctr">
            <a:noFill/>
            <a:prstDash val="solid"/>
            <a:miter lim="800000"/>
          </a:ln>
          <a:effectLst/>
        </p:spPr>
        <p:txBody>
          <a:bodyPr lIns="91440" tIns="45720" rIns="91440" bIns="45720" rtlCol="0" anchor="ctr"/>
          <a:lstStyle/>
          <a:p>
            <a:pPr algn="ctr" defTabSz="2057400">
              <a:lnSpc>
                <a:spcPct val="107000"/>
              </a:lnSpc>
              <a:spcAft>
                <a:spcPts val="1800"/>
              </a:spcAft>
              <a:defRPr/>
            </a:pPr>
            <a:r>
              <a:rPr kumimoji="0" lang="en" sz="2800" b="1" i="0" u="none" strike="noStrike" kern="0" cap="none" spc="0" normalizeH="0" baseline="0" noProof="0">
                <a:ln>
                  <a:noFill/>
                </a:ln>
                <a:solidFill>
                  <a:prstClr val="black"/>
                </a:solidFill>
                <a:effectLst/>
                <a:uLnTx/>
                <a:uFillTx/>
                <a:latin typeface="Calibri"/>
                <a:ea typeface="Aptos" panose="020B0004020202020204" pitchFamily="34" charset="0"/>
                <a:cs typeface="Calibri"/>
              </a:rPr>
              <a:t>Strengthen </a:t>
            </a:r>
            <a:r>
              <a:rPr lang="en" sz="2800" b="1" kern="0">
                <a:solidFill>
                  <a:prstClr val="black"/>
                </a:solidFill>
                <a:latin typeface="Calibri"/>
                <a:ea typeface="Aptos" panose="020B0004020202020204" pitchFamily="34" charset="0"/>
                <a:cs typeface="Calibri"/>
              </a:rPr>
              <a:t>biodiversity governance</a:t>
            </a:r>
            <a:endParaRPr kumimoji="0" lang="en"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endParaRPr>
          </a:p>
        </p:txBody>
      </p:sp>
      <p:sp>
        <p:nvSpPr>
          <p:cNvPr id="24" name="Rounded Rectangle 23">
            <a:extLst>
              <a:ext uri="{FF2B5EF4-FFF2-40B4-BE49-F238E27FC236}">
                <a16:creationId xmlns:a16="http://schemas.microsoft.com/office/drawing/2014/main" id="{5B35471E-26BA-C594-9BDF-3B679B32E21A}"/>
              </a:ext>
            </a:extLst>
          </p:cNvPr>
          <p:cNvSpPr/>
          <p:nvPr/>
        </p:nvSpPr>
        <p:spPr>
          <a:xfrm>
            <a:off x="13176079" y="2544333"/>
            <a:ext cx="3440419" cy="2542399"/>
          </a:xfrm>
          <a:prstGeom prst="roundRect">
            <a:avLst/>
          </a:prstGeom>
          <a:solidFill>
            <a:srgbClr val="4EA72E">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en"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Conduct gender-responsive consultations</a:t>
            </a:r>
          </a:p>
        </p:txBody>
      </p:sp>
      <p:sp>
        <p:nvSpPr>
          <p:cNvPr id="25" name="Rounded Rectangle 24">
            <a:extLst>
              <a:ext uri="{FF2B5EF4-FFF2-40B4-BE49-F238E27FC236}">
                <a16:creationId xmlns:a16="http://schemas.microsoft.com/office/drawing/2014/main" id="{626B1E6E-6EF8-8C5A-95A0-4D6993287B40}"/>
              </a:ext>
            </a:extLst>
          </p:cNvPr>
          <p:cNvSpPr/>
          <p:nvPr/>
        </p:nvSpPr>
        <p:spPr>
          <a:xfrm>
            <a:off x="9310597" y="1686701"/>
            <a:ext cx="3440419" cy="2542399"/>
          </a:xfrm>
          <a:prstGeom prst="roundRect">
            <a:avLst/>
          </a:prstGeom>
          <a:solidFill>
            <a:srgbClr val="0F9ED5">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en"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Collect gender data or information</a:t>
            </a:r>
          </a:p>
        </p:txBody>
      </p:sp>
      <p:sp>
        <p:nvSpPr>
          <p:cNvPr id="26" name="Rounded Rectangle 25">
            <a:extLst>
              <a:ext uri="{FF2B5EF4-FFF2-40B4-BE49-F238E27FC236}">
                <a16:creationId xmlns:a16="http://schemas.microsoft.com/office/drawing/2014/main" id="{04FD4375-74C0-194B-B45B-882AEE8ACE32}"/>
              </a:ext>
            </a:extLst>
          </p:cNvPr>
          <p:cNvSpPr/>
          <p:nvPr/>
        </p:nvSpPr>
        <p:spPr>
          <a:xfrm>
            <a:off x="5696413" y="6667500"/>
            <a:ext cx="3440419" cy="2542399"/>
          </a:xfrm>
          <a:prstGeom prst="roundRect">
            <a:avLst/>
          </a:prstGeom>
          <a:solidFill>
            <a:srgbClr val="0F9ED5">
              <a:lumMod val="20000"/>
              <a:lumOff val="80000"/>
            </a:srgbClr>
          </a:solidFill>
          <a:ln w="19050" cap="flat" cmpd="sng" algn="ctr">
            <a:noFill/>
            <a:prstDash val="solid"/>
            <a:miter lim="800000"/>
          </a:ln>
          <a:effectLst/>
        </p:spPr>
        <p:txBody>
          <a:bodyPr lIns="91440" tIns="45720" rIns="91440" bIns="45720"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en" sz="2800" b="1" i="0" u="none" strike="noStrike" kern="0" cap="none" spc="0" normalizeH="0" baseline="0" noProof="0">
                <a:ln>
                  <a:noFill/>
                </a:ln>
                <a:solidFill>
                  <a:prstClr val="black"/>
                </a:solidFill>
                <a:effectLst/>
                <a:uLnTx/>
                <a:uFillTx/>
                <a:latin typeface="Calibri"/>
                <a:ea typeface="Aptos" panose="020B0004020202020204" pitchFamily="34" charset="0"/>
                <a:cs typeface="Calibri"/>
              </a:rPr>
              <a:t>Promote gender-responsive </a:t>
            </a:r>
            <a:r>
              <a:rPr lang="en" sz="2800" b="1" kern="0">
                <a:solidFill>
                  <a:prstClr val="black"/>
                </a:solidFill>
                <a:latin typeface="Calibri"/>
                <a:ea typeface="Aptos" panose="020B0004020202020204" pitchFamily="34" charset="0"/>
                <a:cs typeface="Calibri"/>
              </a:rPr>
              <a:t>biodiversity</a:t>
            </a:r>
            <a:r>
              <a:rPr kumimoji="0" lang="en" sz="2800" b="1" i="0" u="none" strike="noStrike" kern="0" cap="none" spc="0" normalizeH="0" baseline="0" noProof="0">
                <a:ln>
                  <a:noFill/>
                </a:ln>
                <a:solidFill>
                  <a:prstClr val="black"/>
                </a:solidFill>
                <a:effectLst/>
                <a:uLnTx/>
                <a:uFillTx/>
                <a:latin typeface="Calibri"/>
                <a:ea typeface="Aptos" panose="020B0004020202020204" pitchFamily="34" charset="0"/>
                <a:cs typeface="Calibri"/>
              </a:rPr>
              <a:t> finance</a:t>
            </a:r>
          </a:p>
        </p:txBody>
      </p:sp>
      <p:sp>
        <p:nvSpPr>
          <p:cNvPr id="27" name="Rounded Rectangle 26">
            <a:extLst>
              <a:ext uri="{FF2B5EF4-FFF2-40B4-BE49-F238E27FC236}">
                <a16:creationId xmlns:a16="http://schemas.microsoft.com/office/drawing/2014/main" id="{37A3EAF5-68CF-B3C2-77AA-6FFF7D10FB75}"/>
              </a:ext>
            </a:extLst>
          </p:cNvPr>
          <p:cNvSpPr/>
          <p:nvPr/>
        </p:nvSpPr>
        <p:spPr>
          <a:xfrm>
            <a:off x="1669879" y="5461798"/>
            <a:ext cx="3440419" cy="2542399"/>
          </a:xfrm>
          <a:prstGeom prst="roundRect">
            <a:avLst/>
          </a:prstGeom>
          <a:solidFill>
            <a:srgbClr val="4EA72E">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en"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Strengthen capacities</a:t>
            </a:r>
          </a:p>
        </p:txBody>
      </p:sp>
      <p:sp>
        <p:nvSpPr>
          <p:cNvPr id="28" name="Rounded Rectangle 27">
            <a:extLst>
              <a:ext uri="{FF2B5EF4-FFF2-40B4-BE49-F238E27FC236}">
                <a16:creationId xmlns:a16="http://schemas.microsoft.com/office/drawing/2014/main" id="{D681F8E7-08B7-155B-7ABF-6F003B3D952F}"/>
              </a:ext>
            </a:extLst>
          </p:cNvPr>
          <p:cNvSpPr/>
          <p:nvPr/>
        </p:nvSpPr>
        <p:spPr>
          <a:xfrm>
            <a:off x="13176081" y="5461798"/>
            <a:ext cx="3440419" cy="2542399"/>
          </a:xfrm>
          <a:prstGeom prst="roundRect">
            <a:avLst/>
          </a:prstGeom>
          <a:solidFill>
            <a:srgbClr val="0F9ED5">
              <a:lumMod val="20000"/>
              <a:lumOff val="80000"/>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en" sz="2800" b="1" i="0" u="none" strike="noStrike" kern="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rPr>
              <a:t>Gender-sensitive or responsive climate programs or projects</a:t>
            </a:r>
          </a:p>
        </p:txBody>
      </p:sp>
      <p:sp>
        <p:nvSpPr>
          <p:cNvPr id="29" name="Rounded Rectangle 28">
            <a:extLst>
              <a:ext uri="{FF2B5EF4-FFF2-40B4-BE49-F238E27FC236}">
                <a16:creationId xmlns:a16="http://schemas.microsoft.com/office/drawing/2014/main" id="{A194EA2C-5414-05B3-22D4-DB29134B14EA}"/>
              </a:ext>
            </a:extLst>
          </p:cNvPr>
          <p:cNvSpPr/>
          <p:nvPr/>
        </p:nvSpPr>
        <p:spPr>
          <a:xfrm>
            <a:off x="9425882" y="6667500"/>
            <a:ext cx="3440419" cy="2542399"/>
          </a:xfrm>
          <a:prstGeom prst="roundRect">
            <a:avLst/>
          </a:prstGeom>
          <a:solidFill>
            <a:srgbClr val="4EA72E">
              <a:lumMod val="20000"/>
              <a:lumOff val="80000"/>
            </a:srgbClr>
          </a:solidFill>
          <a:ln w="19050" cap="flat" cmpd="sng" algn="ctr">
            <a:noFill/>
            <a:prstDash val="solid"/>
            <a:miter lim="800000"/>
          </a:ln>
          <a:effectLst/>
        </p:spPr>
        <p:txBody>
          <a:bodyPr lIns="91440" tIns="45720" rIns="91440" bIns="45720" rtlCol="0" anchor="ctr"/>
          <a:lstStyle/>
          <a:p>
            <a:pPr marL="0" marR="0" lvl="0" indent="0" algn="ctr" defTabSz="2057400" eaLnBrk="1" fontAlgn="auto" latinLnBrk="0" hangingPunct="1">
              <a:lnSpc>
                <a:spcPct val="107000"/>
              </a:lnSpc>
              <a:spcBef>
                <a:spcPts val="0"/>
              </a:spcBef>
              <a:spcAft>
                <a:spcPts val="1800"/>
              </a:spcAft>
              <a:buClrTx/>
              <a:buSzTx/>
              <a:buFontTx/>
              <a:buNone/>
              <a:tabLst/>
              <a:defRPr/>
            </a:pPr>
            <a:r>
              <a:rPr kumimoji="0" lang="en" sz="2800" b="1" i="0" u="none" strike="noStrike" kern="0" cap="none" spc="0" normalizeH="0" baseline="0" noProof="0">
                <a:ln>
                  <a:noFill/>
                </a:ln>
                <a:solidFill>
                  <a:prstClr val="black"/>
                </a:solidFill>
                <a:effectLst/>
                <a:uLnTx/>
                <a:uFillTx/>
                <a:latin typeface="Calibri"/>
                <a:ea typeface="Aptos" panose="020B0004020202020204" pitchFamily="34" charset="0"/>
                <a:cs typeface="Calibri"/>
              </a:rPr>
              <a:t>Promote gender-responsive </a:t>
            </a:r>
            <a:r>
              <a:rPr lang="en" sz="2800" b="1" kern="0">
                <a:solidFill>
                  <a:prstClr val="black"/>
                </a:solidFill>
                <a:latin typeface="Calibri"/>
                <a:ea typeface="Aptos" panose="020B0004020202020204" pitchFamily="34" charset="0"/>
                <a:cs typeface="Calibri"/>
              </a:rPr>
              <a:t>biodiversity</a:t>
            </a:r>
            <a:r>
              <a:rPr kumimoji="0" lang="en" sz="2800" b="1" i="0" u="none" strike="noStrike" kern="0" cap="none" spc="0" normalizeH="0" baseline="0" noProof="0">
                <a:ln>
                  <a:noFill/>
                </a:ln>
                <a:solidFill>
                  <a:prstClr val="black"/>
                </a:solidFill>
                <a:effectLst/>
                <a:uLnTx/>
                <a:uFillTx/>
                <a:latin typeface="Calibri"/>
                <a:ea typeface="Aptos" panose="020B0004020202020204" pitchFamily="34" charset="0"/>
                <a:cs typeface="Calibri"/>
              </a:rPr>
              <a:t> monitoring &amp; reporting</a:t>
            </a:r>
          </a:p>
        </p:txBody>
      </p:sp>
      <p:sp>
        <p:nvSpPr>
          <p:cNvPr id="30" name="Rounded Rectangle 29">
            <a:extLst>
              <a:ext uri="{FF2B5EF4-FFF2-40B4-BE49-F238E27FC236}">
                <a16:creationId xmlns:a16="http://schemas.microsoft.com/office/drawing/2014/main" id="{068F0416-52A4-2AD9-2179-4B14888820EA}"/>
              </a:ext>
            </a:extLst>
          </p:cNvPr>
          <p:cNvSpPr/>
          <p:nvPr/>
        </p:nvSpPr>
        <p:spPr>
          <a:xfrm>
            <a:off x="6205523" y="4699637"/>
            <a:ext cx="5585819" cy="1769429"/>
          </a:xfrm>
          <a:prstGeom prst="roundRect">
            <a:avLst/>
          </a:prstGeom>
          <a:solidFill>
            <a:srgbClr val="FFC000">
              <a:alpha val="54118"/>
            </a:srgbClr>
          </a:solidFill>
          <a:ln w="19050" cap="flat" cmpd="sng" algn="ctr">
            <a:noFill/>
            <a:prstDash val="solid"/>
            <a:miter lim="800000"/>
          </a:ln>
          <a:effectLst/>
        </p:spPr>
        <p:txBody>
          <a:bodyPr rtlCol="0" anchor="ctr"/>
          <a:lstStyle/>
          <a:p>
            <a:pPr marL="0" marR="0" lvl="0" indent="0" algn="ctr" defTabSz="2057400" eaLnBrk="1" fontAlgn="auto" latinLnBrk="0" hangingPunct="1">
              <a:lnSpc>
                <a:spcPct val="100000"/>
              </a:lnSpc>
              <a:spcBef>
                <a:spcPts val="0"/>
              </a:spcBef>
              <a:spcAft>
                <a:spcPts val="0"/>
              </a:spcAft>
              <a:buClrTx/>
              <a:buSzTx/>
              <a:buFontTx/>
              <a:buNone/>
              <a:tabLst/>
              <a:defRPr/>
            </a:pPr>
            <a:r>
              <a:rPr kumimoji="0" lang="en" sz="2700"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Creating the right ecosystem</a:t>
            </a:r>
            <a:endParaRPr kumimoji="0" lang="es-ES_tradnl" sz="2700"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2057400" eaLnBrk="1" fontAlgn="auto" latinLnBrk="0" hangingPunct="1">
              <a:lnSpc>
                <a:spcPct val="100000"/>
              </a:lnSpc>
              <a:spcBef>
                <a:spcPts val="0"/>
              </a:spcBef>
              <a:spcAft>
                <a:spcPts val="0"/>
              </a:spcAft>
              <a:buClrTx/>
              <a:buSzTx/>
              <a:buFontTx/>
              <a:buNone/>
              <a:tabLst/>
              <a:defRPr/>
            </a:pPr>
            <a:r>
              <a:rPr kumimoji="0" lang="en" sz="2700"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of enabling conditions</a:t>
            </a:r>
          </a:p>
        </p:txBody>
      </p:sp>
    </p:spTree>
    <p:extLst>
      <p:ext uri="{BB962C8B-B14F-4D97-AF65-F5344CB8AC3E}">
        <p14:creationId xmlns:p14="http://schemas.microsoft.com/office/powerpoint/2010/main" val="339528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E2C4A257-6833-3FC7-7764-72A4DF9C94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0F231666-8273-9CBD-973C-023FA32164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6F471813-3117-9237-3F28-2F44F22AB2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21DCFA7E-8011-1260-60CF-B33CAC897CF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2836733"/>
            <a:ext cx="12104613" cy="5632311"/>
          </a:xfrm>
          <a:prstGeom prst="rect">
            <a:avLst/>
          </a:prstGeom>
          <a:noFill/>
        </p:spPr>
        <p:txBody>
          <a:bodyPr wrap="square" rtlCol="0">
            <a:spAutoFit/>
          </a:bodyPr>
          <a:lstStyle/>
          <a:p>
            <a:pPr algn="ctr" defTabSz="1371600">
              <a:defRPr/>
            </a:pPr>
            <a:r>
              <a:rPr lang="en-US" sz="7200" kern="100">
                <a:solidFill>
                  <a:prstClr val="black"/>
                </a:solidFill>
                <a:latin typeface="Calibri" panose="020F0502020204030204"/>
              </a:rPr>
              <a:t>How to strengthen enabling conditions </a:t>
            </a:r>
            <a:r>
              <a:rPr lang="en-US" sz="7200" b="1" kern="0">
                <a:solidFill>
                  <a:prstClr val="black"/>
                </a:solidFill>
                <a:latin typeface="Calibri Light" panose="020F0302020204030204" pitchFamily="34" charset="0"/>
                <a:cs typeface="Calibri Light" panose="020F0302020204030204" pitchFamily="34" charset="0"/>
                <a:sym typeface="Arial"/>
              </a:rPr>
              <a:t>needed to ensure the gender responsive implementation </a:t>
            </a:r>
          </a:p>
          <a:p>
            <a:pPr algn="ctr" defTabSz="1371600">
              <a:defRPr/>
            </a:pPr>
            <a:r>
              <a:rPr lang="en-US" sz="7200" b="1" kern="0">
                <a:solidFill>
                  <a:prstClr val="black"/>
                </a:solidFill>
                <a:latin typeface="Calibri Light" panose="020F0302020204030204" pitchFamily="34" charset="0"/>
                <a:cs typeface="Calibri Light" panose="020F0302020204030204" pitchFamily="34" charset="0"/>
                <a:sym typeface="Arial"/>
              </a:rPr>
              <a:t>of the NBSAPs</a:t>
            </a:r>
            <a:r>
              <a:rPr lang="en-US" sz="7200" kern="100">
                <a:solidFill>
                  <a:prstClr val="black"/>
                </a:solidFill>
                <a:latin typeface="Calibri" panose="020F0502020204030204"/>
              </a:rPr>
              <a:t>? </a:t>
            </a:r>
            <a:endParaRPr lang="en-US" sz="7200">
              <a:solidFill>
                <a:prstClr val="black"/>
              </a:solidFill>
              <a:latin typeface="Calibri" panose="020F0502020204030204"/>
            </a:endParaRPr>
          </a:p>
        </p:txBody>
      </p:sp>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b="1" kern="0">
                <a:solidFill>
                  <a:prstClr val="black"/>
                </a:solidFill>
                <a:latin typeface="Calibri Light"/>
                <a:ea typeface="Calibri Light"/>
                <a:cs typeface="Calibri Light"/>
                <a:sym typeface="Arial"/>
              </a:rPr>
              <a:t>Recommendations to strengthen enabling conditions</a:t>
            </a:r>
          </a:p>
          <a:p>
            <a:pPr defTabSz="914445">
              <a:buClr>
                <a:srgbClr val="000000"/>
              </a:buClr>
              <a:defRPr/>
            </a:pPr>
            <a:endParaRPr sz="5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2917333" y="1902868"/>
            <a:ext cx="13258800" cy="553998"/>
          </a:xfrm>
          <a:prstGeom prst="rect">
            <a:avLst/>
          </a:prstGeom>
          <a:noFill/>
        </p:spPr>
        <p:txBody>
          <a:bodyPr wrap="square">
            <a:spAutoFit/>
          </a:bodyPr>
          <a:lstStyle/>
          <a:p>
            <a:pPr lvl="0" algn="ctr"/>
            <a:r>
              <a:rPr lang="en-US" sz="3000" noProof="0">
                <a:latin typeface="Calibri" panose="020F0502020204030204" pitchFamily="34" charset="0"/>
                <a:ea typeface="Times New Roman" panose="02020603050405020304" pitchFamily="18" charset="0"/>
                <a:cs typeface="Calibri" panose="020F0502020204030204" pitchFamily="34" charset="0"/>
              </a:rPr>
              <a:t>Establish a formal governance structure to oversee work on gender and biodiversity</a:t>
            </a:r>
            <a:endParaRPr lang="en-US" sz="3000"/>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262186" y="1674264"/>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3589917" y="3153371"/>
            <a:ext cx="11735189" cy="553998"/>
          </a:xfrm>
          <a:prstGeom prst="rect">
            <a:avLst/>
          </a:prstGeom>
          <a:noFill/>
        </p:spPr>
        <p:txBody>
          <a:bodyPr wrap="square">
            <a:spAutoFit/>
          </a:bodyPr>
          <a:lstStyle/>
          <a:p>
            <a:pPr algn="just">
              <a:spcBef>
                <a:spcPts val="0"/>
              </a:spcBef>
            </a:pPr>
            <a:r>
              <a:rPr lang="en-US" sz="3000">
                <a:latin typeface="Calibri" panose="020F0502020204030204" pitchFamily="34" charset="0"/>
                <a:ea typeface="Times New Roman" panose="02020603050405020304" pitchFamily="18" charset="0"/>
                <a:cs typeface="Calibri" panose="020F0502020204030204" pitchFamily="34" charset="0"/>
              </a:rPr>
              <a:t>Conduct tailored capacity building sessions for different sectors</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567911" y="4204037"/>
            <a:ext cx="12660619" cy="1015663"/>
          </a:xfrm>
          <a:prstGeom prst="rect">
            <a:avLst/>
          </a:prstGeom>
          <a:noFill/>
        </p:spPr>
        <p:txBody>
          <a:bodyPr wrap="square">
            <a:spAutoFit/>
          </a:bodyPr>
          <a:lstStyle/>
          <a:p>
            <a:pPr algn="just">
              <a:spcBef>
                <a:spcPts val="0"/>
              </a:spcBef>
            </a:pPr>
            <a:r>
              <a:rPr lang="en-US" sz="3000">
                <a:latin typeface="Calibri" panose="020F0502020204030204" pitchFamily="34" charset="0"/>
                <a:ea typeface="Times New Roman" panose="02020603050405020304" pitchFamily="18" charset="0"/>
                <a:cs typeface="Calibri" panose="020F0502020204030204" pitchFamily="34" charset="0"/>
              </a:rPr>
              <a:t>Include comprehensive and ambitious gender commitments in NBSAP implementation plan and sectoral strategies</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438971" y="5499437"/>
            <a:ext cx="12239429" cy="1015663"/>
          </a:xfrm>
          <a:prstGeom prst="rect">
            <a:avLst/>
          </a:prstGeom>
          <a:noFill/>
        </p:spPr>
        <p:txBody>
          <a:bodyPr wrap="square">
            <a:spAutoFit/>
          </a:bodyPr>
          <a:lstStyle/>
          <a:p>
            <a:pPr algn="just">
              <a:spcBef>
                <a:spcPts val="0"/>
              </a:spcBef>
            </a:pPr>
            <a:r>
              <a:rPr lang="en-US" sz="3000">
                <a:latin typeface="Calibri" panose="020F0502020204030204" pitchFamily="34" charset="0"/>
                <a:ea typeface="Times New Roman" panose="02020603050405020304" pitchFamily="18" charset="0"/>
                <a:cs typeface="Calibri" panose="020F0502020204030204" pitchFamily="34" charset="0"/>
              </a:rPr>
              <a:t>Allocate specific biodiversity finance to implement gender commitments included in NBSAPs , national gender action plans, or biodiversity agenda</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2685082" y="5480724"/>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4</a:t>
                </a:r>
              </a:p>
            </p:txBody>
          </p:sp>
        </p:grpSp>
      </p:grpSp>
      <p:grpSp>
        <p:nvGrpSpPr>
          <p:cNvPr id="94" name="Group 93">
            <a:extLst>
              <a:ext uri="{FF2B5EF4-FFF2-40B4-BE49-F238E27FC236}">
                <a16:creationId xmlns:a16="http://schemas.microsoft.com/office/drawing/2014/main" id="{3D6FB9E0-F37D-4837-9580-2683910B9894}"/>
              </a:ext>
            </a:extLst>
          </p:cNvPr>
          <p:cNvGrpSpPr/>
          <p:nvPr/>
        </p:nvGrpSpPr>
        <p:grpSpPr>
          <a:xfrm>
            <a:off x="1337415" y="1729778"/>
            <a:ext cx="3053477" cy="3555423"/>
            <a:chOff x="2272878" y="1657462"/>
            <a:chExt cx="3769771" cy="4345789"/>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pic>
          <p:nvPicPr>
            <p:cNvPr id="75" name="Picture 74" descr="A group of people in a circle&#10;&#10;AI-generated content may be incorrect.">
              <a:extLst>
                <a:ext uri="{FF2B5EF4-FFF2-40B4-BE49-F238E27FC236}">
                  <a16:creationId xmlns:a16="http://schemas.microsoft.com/office/drawing/2014/main" id="{B0DA106D-A5F4-179A-4D28-CA535AED4639}"/>
                </a:ext>
              </a:extLst>
            </p:cNvPr>
            <p:cNvPicPr>
              <a:picLocks noChangeAspect="1"/>
            </p:cNvPicPr>
            <p:nvPr/>
          </p:nvPicPr>
          <p:blipFill>
            <a:blip r:embed="rId4" cstate="print">
              <a:extLst>
                <a:ext uri="{28A0092B-C50C-407E-A947-70E740481C1C}">
                  <a14:useLocalDpi xmlns:a14="http://schemas.microsoft.com/office/drawing/2010/main" val="0"/>
                </a:ext>
              </a:extLst>
            </a:blip>
            <a:srcRect l="10039" t="13228" r="12843" b="13228"/>
            <a:stretch>
              <a:fillRect/>
            </a:stretch>
          </p:blipFill>
          <p:spPr>
            <a:xfrm>
              <a:off x="2272878" y="1657462"/>
              <a:ext cx="1162580" cy="1066084"/>
            </a:xfrm>
            <a:prstGeom prst="rect">
              <a:avLst/>
            </a:prstGeom>
          </p:spPr>
        </p:pic>
      </p:grpSp>
      <p:grpSp>
        <p:nvGrpSpPr>
          <p:cNvPr id="91" name="Group 90">
            <a:extLst>
              <a:ext uri="{FF2B5EF4-FFF2-40B4-BE49-F238E27FC236}">
                <a16:creationId xmlns:a16="http://schemas.microsoft.com/office/drawing/2014/main" id="{DB68D941-72A2-29B1-3DF4-13EA3C0ED68F}"/>
              </a:ext>
            </a:extLst>
          </p:cNvPr>
          <p:cNvGrpSpPr/>
          <p:nvPr/>
        </p:nvGrpSpPr>
        <p:grpSpPr>
          <a:xfrm>
            <a:off x="1008681" y="2942820"/>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2</a:t>
                </a:r>
                <a:endParaRPr lang="en-US" sz="3600" kern="1200"/>
              </a:p>
            </p:txBody>
          </p:sp>
        </p:grpSp>
      </p:grpSp>
      <p:sp>
        <p:nvSpPr>
          <p:cNvPr id="78" name="TextBox 77">
            <a:extLst>
              <a:ext uri="{FF2B5EF4-FFF2-40B4-BE49-F238E27FC236}">
                <a16:creationId xmlns:a16="http://schemas.microsoft.com/office/drawing/2014/main" id="{A903B8EC-A0DF-83CF-348B-C08F9ECAD961}"/>
              </a:ext>
            </a:extLst>
          </p:cNvPr>
          <p:cNvSpPr txBox="1"/>
          <p:nvPr/>
        </p:nvSpPr>
        <p:spPr>
          <a:xfrm>
            <a:off x="6172886" y="6743700"/>
            <a:ext cx="11247322" cy="1015663"/>
          </a:xfrm>
          <a:prstGeom prst="rect">
            <a:avLst/>
          </a:prstGeom>
          <a:noFill/>
        </p:spPr>
        <p:txBody>
          <a:bodyPr wrap="square">
            <a:spAutoFit/>
          </a:bodyPr>
          <a:lstStyle/>
          <a:p>
            <a:pPr algn="just">
              <a:spcBef>
                <a:spcPts val="0"/>
              </a:spcBef>
            </a:pPr>
            <a:r>
              <a:rPr lang="en-US" sz="3000">
                <a:latin typeface="Calibri" panose="020F0502020204030204" pitchFamily="34" charset="0"/>
                <a:ea typeface="Times New Roman" panose="02020603050405020304" pitchFamily="18" charset="0"/>
                <a:cs typeface="Calibri" panose="020F0502020204030204" pitchFamily="34" charset="0"/>
              </a:rPr>
              <a:t>Establish a national gender and biodiversity </a:t>
            </a:r>
            <a:r>
              <a:rPr lang="en-US" sz="3000" err="1">
                <a:latin typeface="Calibri" panose="020F0502020204030204" pitchFamily="34" charset="0"/>
                <a:ea typeface="Times New Roman" panose="02020603050405020304" pitchFamily="18" charset="0"/>
                <a:cs typeface="Calibri" panose="020F0502020204030204" pitchFamily="34" charset="0"/>
              </a:rPr>
              <a:t>programme</a:t>
            </a:r>
            <a:r>
              <a:rPr lang="en-US" sz="3000">
                <a:latin typeface="Calibri" panose="020F0502020204030204" pitchFamily="34" charset="0"/>
                <a:ea typeface="Times New Roman" panose="02020603050405020304" pitchFamily="18" charset="0"/>
                <a:cs typeface="Calibri" panose="020F0502020204030204" pitchFamily="34" charset="0"/>
              </a:rPr>
              <a:t> and design gender specific biodiversity projects </a:t>
            </a:r>
          </a:p>
        </p:txBody>
      </p:sp>
      <p:sp>
        <p:nvSpPr>
          <p:cNvPr id="83" name="TextBox 82">
            <a:extLst>
              <a:ext uri="{FF2B5EF4-FFF2-40B4-BE49-F238E27FC236}">
                <a16:creationId xmlns:a16="http://schemas.microsoft.com/office/drawing/2014/main" id="{A576C3C0-1033-52EB-4970-75B57BC23A86}"/>
              </a:ext>
            </a:extLst>
          </p:cNvPr>
          <p:cNvSpPr txBox="1"/>
          <p:nvPr/>
        </p:nvSpPr>
        <p:spPr>
          <a:xfrm>
            <a:off x="7004798" y="8039100"/>
            <a:ext cx="10597402" cy="1015663"/>
          </a:xfrm>
          <a:prstGeom prst="rect">
            <a:avLst/>
          </a:prstGeom>
          <a:noFill/>
        </p:spPr>
        <p:txBody>
          <a:bodyPr wrap="square" lIns="91440" tIns="45720" rIns="91440" bIns="45720" anchor="t">
            <a:spAutoFit/>
          </a:bodyPr>
          <a:lstStyle/>
          <a:p>
            <a:pPr algn="just"/>
            <a:r>
              <a:rPr lang="en-US" sz="3000">
                <a:latin typeface="Calibri"/>
                <a:ea typeface="Times New Roman" panose="02020603050405020304" pitchFamily="18" charset="0"/>
                <a:cs typeface="Calibri"/>
              </a:rPr>
              <a:t>Ensure the national biodiversity information system includes gender data and indicators </a:t>
            </a:r>
            <a:endParaRPr lang="en-US" sz="3000">
              <a:highlight>
                <a:srgbClr val="C0C0C0"/>
              </a:highlight>
              <a:latin typeface="Calibri"/>
              <a:cs typeface="Calibri"/>
            </a:endParaRP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2235833" y="3058259"/>
            <a:ext cx="3740540" cy="4760208"/>
            <a:chOff x="3693746" y="3018955"/>
            <a:chExt cx="4618008" cy="5818396"/>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5</a:t>
                </a:r>
              </a:p>
            </p:txBody>
          </p:sp>
        </p:grpSp>
        <p:pic>
          <p:nvPicPr>
            <p:cNvPr id="92" name="Picture 91" descr="A group of people sitting at a table&#10;&#10;AI-generated content may be incorrect.">
              <a:extLst>
                <a:ext uri="{FF2B5EF4-FFF2-40B4-BE49-F238E27FC236}">
                  <a16:creationId xmlns:a16="http://schemas.microsoft.com/office/drawing/2014/main" id="{F558F05E-74A4-D525-2221-91139A7923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93746" y="3018955"/>
              <a:ext cx="1028834" cy="1006943"/>
            </a:xfrm>
            <a:prstGeom prst="rect">
              <a:avLst/>
            </a:prstGeom>
          </p:spPr>
        </p:pic>
      </p:grpSp>
      <p:grpSp>
        <p:nvGrpSpPr>
          <p:cNvPr id="97" name="Group 96">
            <a:extLst>
              <a:ext uri="{FF2B5EF4-FFF2-40B4-BE49-F238E27FC236}">
                <a16:creationId xmlns:a16="http://schemas.microsoft.com/office/drawing/2014/main" id="{1A083AC0-2361-83FA-97F6-9208F0CF8E5B}"/>
              </a:ext>
            </a:extLst>
          </p:cNvPr>
          <p:cNvGrpSpPr/>
          <p:nvPr/>
        </p:nvGrpSpPr>
        <p:grpSpPr>
          <a:xfrm>
            <a:off x="2962893" y="4329541"/>
            <a:ext cx="3818906" cy="4758884"/>
            <a:chOff x="4761554" y="4437981"/>
            <a:chExt cx="4714757" cy="5816777"/>
          </a:xfrm>
        </p:grpSpPr>
        <p:sp>
          <p:nvSpPr>
            <p:cNvPr id="82" name="Pentagon 81">
              <a:extLst>
                <a:ext uri="{FF2B5EF4-FFF2-40B4-BE49-F238E27FC236}">
                  <a16:creationId xmlns:a16="http://schemas.microsoft.com/office/drawing/2014/main" id="{8A26682B-7AAE-11F3-23D5-9A2ED74D433D}"/>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359E6057-05AA-3E65-E314-2A8FBFADA09B}"/>
                </a:ext>
              </a:extLst>
            </p:cNvPr>
            <p:cNvGrpSpPr/>
            <p:nvPr/>
          </p:nvGrpSpPr>
          <p:grpSpPr>
            <a:xfrm>
              <a:off x="6612181" y="9076598"/>
              <a:ext cx="1063394" cy="1011676"/>
              <a:chOff x="10085410" y="3689660"/>
              <a:chExt cx="779859" cy="779859"/>
            </a:xfrm>
          </p:grpSpPr>
          <p:sp>
            <p:nvSpPr>
              <p:cNvPr id="85" name="Oval 84">
                <a:extLst>
                  <a:ext uri="{FF2B5EF4-FFF2-40B4-BE49-F238E27FC236}">
                    <a16:creationId xmlns:a16="http://schemas.microsoft.com/office/drawing/2014/main" id="{4FD014D5-2E68-DE3F-D0CF-A06FFB9A2C5A}"/>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6" name="Oval 5">
                <a:extLst>
                  <a:ext uri="{FF2B5EF4-FFF2-40B4-BE49-F238E27FC236}">
                    <a16:creationId xmlns:a16="http://schemas.microsoft.com/office/drawing/2014/main" id="{A9793541-4187-CBFE-690D-405906B507B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6</a:t>
                </a:r>
                <a:endParaRPr lang="en-US" sz="3600" kern="1200"/>
              </a:p>
            </p:txBody>
          </p:sp>
        </p:grpSp>
        <p:pic>
          <p:nvPicPr>
            <p:cNvPr id="93" name="Picture 92" descr="A drawing of a landscape&#10;&#10;AI-generated content may be incorrect.">
              <a:extLst>
                <a:ext uri="{FF2B5EF4-FFF2-40B4-BE49-F238E27FC236}">
                  <a16:creationId xmlns:a16="http://schemas.microsoft.com/office/drawing/2014/main" id="{09BE8266-B40E-5CD2-B677-0FBDCB523E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1554" y="4437981"/>
              <a:ext cx="1154080" cy="1011676"/>
            </a:xfrm>
            <a:prstGeom prst="rect">
              <a:avLst/>
            </a:prstGeom>
          </p:spPr>
        </p:pic>
      </p:grpSp>
      <p:pic>
        <p:nvPicPr>
          <p:cNvPr id="3" name="Picture 2" descr="A graphic of a pie chart and graph&#10;&#10;AI-generated content may be incorrect.">
            <a:extLst>
              <a:ext uri="{FF2B5EF4-FFF2-40B4-BE49-F238E27FC236}">
                <a16:creationId xmlns:a16="http://schemas.microsoft.com/office/drawing/2014/main" id="{5F7FAAD7-01A5-3F85-B704-CBBD75B20990}"/>
              </a:ext>
            </a:extLst>
          </p:cNvPr>
          <p:cNvPicPr>
            <a:picLocks noChangeAspect="1"/>
          </p:cNvPicPr>
          <p:nvPr/>
        </p:nvPicPr>
        <p:blipFill>
          <a:blip r:embed="rId7" cstate="print">
            <a:extLst>
              <a:ext uri="{28A0092B-C50C-407E-A947-70E740481C1C}">
                <a14:useLocalDpi xmlns:a14="http://schemas.microsoft.com/office/drawing/2010/main" val="0"/>
              </a:ext>
            </a:extLst>
          </a:blip>
          <a:srcRect b="11606"/>
          <a:stretch>
            <a:fillRect/>
          </a:stretch>
        </p:blipFill>
        <p:spPr>
          <a:xfrm>
            <a:off x="5451196" y="8128226"/>
            <a:ext cx="820860" cy="823993"/>
          </a:xfrm>
          <a:prstGeom prst="rect">
            <a:avLst/>
          </a:prstGeom>
        </p:spPr>
      </p:pic>
      <p:pic>
        <p:nvPicPr>
          <p:cNvPr id="1026" name="Picture 2">
            <a:extLst>
              <a:ext uri="{FF2B5EF4-FFF2-40B4-BE49-F238E27FC236}">
                <a16:creationId xmlns:a16="http://schemas.microsoft.com/office/drawing/2014/main" id="{D3F6E27B-7958-140D-F427-5EDD6BB085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0342" y="5611216"/>
            <a:ext cx="827684" cy="8276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rson holding a rake in a field&#10;&#10;AI-generated content may be incorrect.">
            <a:extLst>
              <a:ext uri="{FF2B5EF4-FFF2-40B4-BE49-F238E27FC236}">
                <a16:creationId xmlns:a16="http://schemas.microsoft.com/office/drawing/2014/main" id="{268435CB-56C3-26B4-ED06-015F5DF9E6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0" y="6868507"/>
            <a:ext cx="902392" cy="789593"/>
          </a:xfrm>
          <a:prstGeom prst="rect">
            <a:avLst/>
          </a:prstGeom>
        </p:spPr>
      </p:pic>
    </p:spTree>
    <p:extLst>
      <p:ext uri="{BB962C8B-B14F-4D97-AF65-F5344CB8AC3E}">
        <p14:creationId xmlns:p14="http://schemas.microsoft.com/office/powerpoint/2010/main" val="295202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a:solidFill>
                  <a:prstClr val="black"/>
                </a:solidFill>
                <a:latin typeface="Calibri Light" panose="020F0302020204030204" pitchFamily="34" charset="0"/>
                <a:cs typeface="Calibri Light" panose="020F0302020204030204" pitchFamily="34" charset="0"/>
                <a:sym typeface="Arial"/>
              </a:rPr>
              <a:t>Key actions to strengthen enabling conditions </a:t>
            </a:r>
          </a:p>
          <a:p>
            <a:pPr defTabSz="914445">
              <a:buClr>
                <a:srgbClr val="000000"/>
              </a:buClr>
              <a:defRPr/>
            </a:pPr>
            <a:endParaRPr sz="4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642648" y="3980524"/>
            <a:ext cx="13786256" cy="3475033"/>
          </a:xfrm>
          <a:prstGeom prst="rect">
            <a:avLst/>
          </a:prstGeom>
        </p:spPr>
        <p:txBody>
          <a:bodyPr lIns="91440" tIns="45720" rIns="91440" bIns="45720" anchor="t"/>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390" indent="-453390"/>
            <a:r>
              <a:rPr lang="en-US" noProof="0">
                <a:latin typeface="Calibri"/>
                <a:ea typeface="Calibri"/>
                <a:cs typeface="Calibri"/>
              </a:rPr>
              <a:t>Established multisectoral national gender and biodiversity group that can define and </a:t>
            </a:r>
            <a:r>
              <a:rPr lang="en-US">
                <a:latin typeface="Calibri"/>
                <a:ea typeface="Calibri"/>
                <a:cs typeface="Calibri"/>
              </a:rPr>
              <a:t>monitor national gender and biodiversity priorities and support the gender responsive implementation of the NBSAPs</a:t>
            </a:r>
          </a:p>
          <a:p>
            <a:pPr marL="453828" lvl="0" indent="-453828"/>
            <a:endParaRPr lang="en-US" noProof="0">
              <a:latin typeface="Calibri" panose="020F0502020204030204" pitchFamily="34" charset="0"/>
              <a:cs typeface="Calibri" panose="020F0502020204030204" pitchFamily="34" charset="0"/>
            </a:endParaRPr>
          </a:p>
          <a:p>
            <a:pPr marL="453390" lvl="0" indent="-453390"/>
            <a:r>
              <a:rPr lang="en-US" noProof="0">
                <a:latin typeface="Calibri"/>
                <a:ea typeface="Calibri"/>
                <a:cs typeface="Calibri"/>
              </a:rPr>
              <a:t>Include Women's Mechanism in official biodiversity governance</a:t>
            </a:r>
          </a:p>
          <a:p>
            <a:pPr marL="453828" lvl="0" indent="-453828"/>
            <a:endParaRPr lang="en-US" noProof="0">
              <a:highlight>
                <a:srgbClr val="C0C0C0"/>
              </a:highligh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669745" y="2242561"/>
            <a:ext cx="13703855" cy="553998"/>
          </a:xfrm>
          <a:prstGeom prst="rect">
            <a:avLst/>
          </a:prstGeom>
          <a:noFill/>
        </p:spPr>
        <p:txBody>
          <a:bodyPr wrap="square">
            <a:spAutoFit/>
          </a:bodyPr>
          <a:lstStyle/>
          <a:p>
            <a:pPr lvl="0" algn="ctr"/>
            <a:r>
              <a:rPr lang="en-US" sz="3000" b="1" noProof="0">
                <a:latin typeface="Calibri" panose="020F0502020204030204" pitchFamily="34" charset="0"/>
                <a:ea typeface="Times New Roman" panose="02020603050405020304" pitchFamily="18" charset="0"/>
                <a:cs typeface="Calibri" panose="020F0502020204030204" pitchFamily="34" charset="0"/>
              </a:rPr>
              <a:t>Establish a formal governance structure to oversee work on gender and biodiversity</a:t>
            </a:r>
          </a:p>
        </p:txBody>
      </p:sp>
      <p:pic>
        <p:nvPicPr>
          <p:cNvPr id="2" name="Picture 1" descr="A group of people in a circle&#10;&#10;AI-generated content may be incorrect.">
            <a:extLst>
              <a:ext uri="{FF2B5EF4-FFF2-40B4-BE49-F238E27FC236}">
                <a16:creationId xmlns:a16="http://schemas.microsoft.com/office/drawing/2014/main" id="{10F1A7E3-9F97-1620-2265-29139E55A5A6}"/>
              </a:ext>
            </a:extLst>
          </p:cNvPr>
          <p:cNvPicPr>
            <a:picLocks noChangeAspect="1"/>
          </p:cNvPicPr>
          <p:nvPr/>
        </p:nvPicPr>
        <p:blipFill>
          <a:blip r:embed="rId8" cstate="print">
            <a:extLst>
              <a:ext uri="{28A0092B-C50C-407E-A947-70E740481C1C}">
                <a14:useLocalDpi xmlns:a14="http://schemas.microsoft.com/office/drawing/2010/main" val="0"/>
              </a:ext>
            </a:extLst>
          </a:blip>
          <a:srcRect l="10039" t="13228" r="12843" b="13228"/>
          <a:stretch>
            <a:fillRect/>
          </a:stretch>
        </p:blipFill>
        <p:spPr>
          <a:xfrm>
            <a:off x="2171809" y="2093370"/>
            <a:ext cx="941678" cy="872196"/>
          </a:xfrm>
          <a:prstGeom prst="rect">
            <a:avLst/>
          </a:prstGeom>
        </p:spPr>
      </p:pic>
    </p:spTree>
    <p:extLst>
      <p:ext uri="{BB962C8B-B14F-4D97-AF65-F5344CB8AC3E}">
        <p14:creationId xmlns:p14="http://schemas.microsoft.com/office/powerpoint/2010/main" val="3186635227"/>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Office Theme">
  <a:themeElements>
    <a:clrScheme name="Biodiversity">
      <a:dk1>
        <a:srgbClr val="322929"/>
      </a:dk1>
      <a:lt1>
        <a:srgbClr val="FFFFFF"/>
      </a:lt1>
      <a:dk2>
        <a:srgbClr val="315850"/>
      </a:dk2>
      <a:lt2>
        <a:srgbClr val="D8DFCD"/>
      </a:lt2>
      <a:accent1>
        <a:srgbClr val="328160"/>
      </a:accent1>
      <a:accent2>
        <a:srgbClr val="E46C0B"/>
      </a:accent2>
      <a:accent3>
        <a:srgbClr val="F5F8EE"/>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9EE8DAD1717D488B75E704F055B0DB" ma:contentTypeVersion="17" ma:contentTypeDescription="Create a new document." ma:contentTypeScope="" ma:versionID="894f81645357e802e03f0dad1321f2fd">
  <xsd:schema xmlns:xsd="http://www.w3.org/2001/XMLSchema" xmlns:xs="http://www.w3.org/2001/XMLSchema" xmlns:p="http://schemas.microsoft.com/office/2006/metadata/properties" xmlns:ns2="f232f10d-0edc-4b5f-b66e-f46ceb4f7549" xmlns:ns3="bccaa7d2-b5c2-455f-8377-eecac74d0a7a" targetNamespace="http://schemas.microsoft.com/office/2006/metadata/properties" ma:root="true" ma:fieldsID="09640a142018a54e4639738b7aa3630f" ns2:_="" ns3:_="">
    <xsd:import namespace="f232f10d-0edc-4b5f-b66e-f46ceb4f7549"/>
    <xsd:import namespace="bccaa7d2-b5c2-455f-8377-eecac74d0a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Det"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32f10d-0edc-4b5f-b66e-f46ceb4f75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Det" ma:index="21" nillable="true" ma:displayName="Det" ma:format="Dropdown" ma:internalName="Det">
      <xsd:simpleType>
        <xsd:restriction base="dms:Text">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caa7d2-b5c2-455f-8377-eecac74d0a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4ed2ff6-99f7-4fa9-96fc-1981adf183ee}" ma:internalName="TaxCatchAll" ma:showField="CatchAllData" ma:web="bccaa7d2-b5c2-455f-8377-eecac74d0a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t xmlns="f232f10d-0edc-4b5f-b66e-f46ceb4f7549" xsi:nil="true"/>
    <lcf76f155ced4ddcb4097134ff3c332f xmlns="f232f10d-0edc-4b5f-b66e-f46ceb4f7549">
      <Terms xmlns="http://schemas.microsoft.com/office/infopath/2007/PartnerControls"/>
    </lcf76f155ced4ddcb4097134ff3c332f>
    <TaxCatchAll xmlns="bccaa7d2-b5c2-455f-8377-eecac74d0a7a" xsi:nil="true"/>
  </documentManagement>
</p:properties>
</file>

<file path=customXml/itemProps1.xml><?xml version="1.0" encoding="utf-8"?>
<ds:datastoreItem xmlns:ds="http://schemas.openxmlformats.org/officeDocument/2006/customXml" ds:itemID="{3144A6C1-4017-4F56-AD89-BC2BE08AE653}">
  <ds:schemaRefs>
    <ds:schemaRef ds:uri="bccaa7d2-b5c2-455f-8377-eecac74d0a7a"/>
    <ds:schemaRef ds:uri="f232f10d-0edc-4b5f-b66e-f46ceb4f75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3986D29-5056-4AE0-BE57-F24802B125E9}">
  <ds:schemaRefs>
    <ds:schemaRef ds:uri="http://schemas.microsoft.com/sharepoint/v3/contenttype/forms"/>
  </ds:schemaRefs>
</ds:datastoreItem>
</file>

<file path=customXml/itemProps3.xml><?xml version="1.0" encoding="utf-8"?>
<ds:datastoreItem xmlns:ds="http://schemas.openxmlformats.org/officeDocument/2006/customXml" ds:itemID="{9730BB9B-BA15-4BC3-91D1-5B3F57638E55}">
  <ds:schemaRefs>
    <ds:schemaRef ds:uri="http://purl.org/dc/elements/1.1/"/>
    <ds:schemaRef ds:uri="http://schemas.microsoft.com/office/2006/documentManagement/types"/>
    <ds:schemaRef ds:uri="http://www.w3.org/XML/1998/namespace"/>
    <ds:schemaRef ds:uri="f232f10d-0edc-4b5f-b66e-f46ceb4f7549"/>
    <ds:schemaRef ds:uri="http://purl.org/dc/terms/"/>
    <ds:schemaRef ds:uri="http://schemas.microsoft.com/office/infopath/2007/PartnerControls"/>
    <ds:schemaRef ds:uri="http://schemas.microsoft.com/office/2006/metadata/properties"/>
    <ds:schemaRef ds:uri="http://schemas.openxmlformats.org/package/2006/metadata/core-properties"/>
    <ds:schemaRef ds:uri="bccaa7d2-b5c2-455f-8377-eecac74d0a7a"/>
    <ds:schemaRef ds:uri="http://purl.org/dc/dcmitype/"/>
  </ds:schemaRefs>
</ds:datastoreItem>
</file>

<file path=docMetadata/LabelInfo.xml><?xml version="1.0" encoding="utf-8"?>
<clbl:labelList xmlns:clbl="http://schemas.microsoft.com/office/2020/mipLabelMetadata">
  <clbl:label id="{0f9e35db-544f-4f60-bdcc-5ea416e6dc70}" enabled="0" method="" siteId="{0f9e35db-544f-4f60-bdcc-5ea416e6dc70}" removed="1"/>
</clbl:labelList>
</file>

<file path=docProps/app.xml><?xml version="1.0" encoding="utf-8"?>
<Properties xmlns="http://schemas.openxmlformats.org/officeDocument/2006/extended-properties" xmlns:vt="http://schemas.openxmlformats.org/officeDocument/2006/docPropsVTypes">
  <TotalTime>2</TotalTime>
  <Words>1643</Words>
  <Application>Microsoft Macintosh PowerPoint</Application>
  <PresentationFormat>Custom</PresentationFormat>
  <Paragraphs>258</Paragraphs>
  <Slides>25</Slides>
  <Notes>17</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25</vt:i4>
      </vt:variant>
    </vt:vector>
  </HeadingPairs>
  <TitlesOfParts>
    <vt:vector size="35" baseType="lpstr">
      <vt:lpstr>Calibri Light</vt:lpstr>
      <vt:lpstr>Arial</vt:lpstr>
      <vt:lpstr>Montserrat</vt:lpstr>
      <vt:lpstr>Aptos Display</vt:lpstr>
      <vt:lpstr>Calibri</vt:lpstr>
      <vt:lpstr>Aptos</vt:lpstr>
      <vt:lpstr>Custom Design</vt:lpstr>
      <vt:lpstr>Retrospect</vt:lpstr>
      <vt:lpstr>1_Office Theme</vt:lpstr>
      <vt:lpstr>1_Retrospect</vt:lpstr>
      <vt:lpstr>PowerPoint Presentation</vt:lpstr>
      <vt:lpstr>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4</cp:revision>
  <dcterms:created xsi:type="dcterms:W3CDTF">2006-08-16T00:00:00Z</dcterms:created>
  <dcterms:modified xsi:type="dcterms:W3CDTF">2026-03-17T12:00:41Z</dcterms:modified>
  <dc:identifier>DAFCeAGn4cE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0x010100679EE8DAD1717D488B75E704F055B0DB</vt:lpwstr>
  </property>
  <property fmtid="{D5CDD505-2E9C-101B-9397-08002B2CF9AE}" pid="3" name="MediaServiceImageTags">
    <vt:lpwstr/>
  </property>
</Properties>
</file>