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726" r:id="rId5"/>
    <p:sldMasterId id="2147483752" r:id="rId6"/>
  </p:sldMasterIdLst>
  <p:notesMasterIdLst>
    <p:notesMasterId r:id="rId32"/>
  </p:notesMasterIdLst>
  <p:sldIdLst>
    <p:sldId id="256" r:id="rId7"/>
    <p:sldId id="2147473643" r:id="rId8"/>
    <p:sldId id="2147473644" r:id="rId9"/>
    <p:sldId id="2147473633" r:id="rId10"/>
    <p:sldId id="2147473619" r:id="rId11"/>
    <p:sldId id="2378" r:id="rId12"/>
    <p:sldId id="2147473587" r:id="rId13"/>
    <p:sldId id="2147473588" r:id="rId14"/>
    <p:sldId id="2147473620" r:id="rId15"/>
    <p:sldId id="2147473603" r:id="rId16"/>
    <p:sldId id="2147473623" r:id="rId17"/>
    <p:sldId id="2147473609" r:id="rId18"/>
    <p:sldId id="2147473624" r:id="rId19"/>
    <p:sldId id="2147473635" r:id="rId20"/>
    <p:sldId id="2147473627" r:id="rId21"/>
    <p:sldId id="2147473608" r:id="rId22"/>
    <p:sldId id="2147473628" r:id="rId23"/>
    <p:sldId id="2147473629" r:id="rId24"/>
    <p:sldId id="2147473626" r:id="rId25"/>
    <p:sldId id="2147473613" r:id="rId26"/>
    <p:sldId id="2147473559" r:id="rId27"/>
    <p:sldId id="2147473354" r:id="rId28"/>
    <p:sldId id="2147473557" r:id="rId29"/>
    <p:sldId id="2147473554" r:id="rId30"/>
    <p:sldId id="2147473645" r:id="rId31"/>
  </p:sldIdLst>
  <p:sldSz cx="18288000" cy="10287000"/>
  <p:notesSz cx="6858000" cy="9144000"/>
  <p:embeddedFontLst>
    <p:embeddedFont>
      <p:font typeface="Montserrat" pitchFamily="2" charset="77"/>
      <p:regular r:id="rId33"/>
      <p:bold r:id="rId34"/>
      <p:italic r:id="rId35"/>
      <p:boldItalic r:id="rId36"/>
    </p:embeddedFont>
  </p:embeddedFontLst>
  <p:defaultTextStyle>
    <a:defPPr>
      <a:defRPr lang="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 id="{EFFFD6A9-B2E3-8BDE-DD7C-ADB2C927A1BF}" name="marlene.elias@cgiar.org" initials="ma" userId="S::urn:spo:guest#marlene.elias@cgiar.org::"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5293"/>
    <a:srgbClr val="DA2B35"/>
    <a:srgbClr val="E3F1D9"/>
    <a:srgbClr val="C9E6DD"/>
    <a:srgbClr val="D6F8DF"/>
    <a:srgbClr val="7030A0"/>
    <a:srgbClr val="009F4B"/>
    <a:srgbClr val="B1D0A9"/>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73"/>
    <p:restoredTop sz="94694"/>
  </p:normalViewPr>
  <p:slideViewPr>
    <p:cSldViewPr snapToGrid="0">
      <p:cViewPr varScale="1">
        <p:scale>
          <a:sx n="80" d="100"/>
          <a:sy n="80" d="100"/>
        </p:scale>
        <p:origin x="584" y="2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font" Target="fonts/font2.fntdata"/><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4.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3.fntdata"/><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1.fntdata"/><Relationship Id="rId3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504DBA-3CCD-F24A-BD7D-083EF62F028B}" type="doc">
      <dgm:prSet loTypeId="urn:microsoft.com/office/officeart/2005/8/layout/cycle5" loCatId="" qsTypeId="urn:microsoft.com/office/officeart/2005/8/quickstyle/simple1" qsCatId="simple" csTypeId="urn:microsoft.com/office/officeart/2005/8/colors/accent1_2" csCatId="accent1" phldr="1"/>
      <dgm:spPr/>
      <dgm:t>
        <a:bodyPr/>
        <a:lstStyle/>
        <a:p>
          <a:endParaRPr lang="en-US"/>
        </a:p>
      </dgm:t>
    </dgm:pt>
    <dgm:pt modelId="{9824E1CD-3FF4-1A45-8F53-7363F4CB70BC}">
      <dgm:prSet phldrT="[Text]" custT="1"/>
      <dgm:spPr>
        <a:xfrm>
          <a:off x="3531772" y="4461"/>
          <a:ext cx="2248421" cy="1461474"/>
        </a:xfrm>
        <a:prstGeom prst="roundRect">
          <a:avLst/>
        </a:prstGeom>
        <a:solidFill>
          <a:srgbClr val="FFC000"/>
        </a:solidFill>
        <a:ln w="19050" cap="flat" cmpd="sng" algn="ctr">
          <a:solidFill>
            <a:sysClr val="window" lastClr="FFFFFF">
              <a:hueOff val="0"/>
              <a:satOff val="0"/>
              <a:lumOff val="0"/>
              <a:alphaOff val="0"/>
            </a:sysClr>
          </a:solidFill>
          <a:prstDash val="solid"/>
          <a:miter lim="800000"/>
        </a:ln>
        <a:effectLst/>
      </dgm:spPr>
      <dgm:t>
        <a:bodyPr/>
        <a:lstStyle/>
        <a:p>
          <a:pPr>
            <a:buNone/>
          </a:pPr>
          <a:r>
            <a:rPr lang="fr" sz="2400" dirty="0">
              <a:solidFill>
                <a:sysClr val="window" lastClr="FFFFFF"/>
              </a:solidFill>
              <a:latin typeface="Calibri" panose="020F0502020204030204" pitchFamily="34" charset="0"/>
              <a:ea typeface="+mn-ea"/>
              <a:cs typeface="Calibri" panose="020F0502020204030204" pitchFamily="34" charset="0"/>
            </a:rPr>
            <a:t>Groupes de travail sur le genre et la biodiversité</a:t>
          </a:r>
          <a:endParaRPr lang="es-ES_tradnl" sz="2400" noProof="0" dirty="0">
            <a:solidFill>
              <a:sysClr val="window" lastClr="FFFFFF"/>
            </a:solidFill>
            <a:latin typeface="Calibri" panose="020F0502020204030204" pitchFamily="34" charset="0"/>
            <a:ea typeface="+mn-ea"/>
            <a:cs typeface="Calibri" panose="020F0502020204030204" pitchFamily="34" charset="0"/>
          </a:endParaRPr>
        </a:p>
      </dgm:t>
    </dgm:pt>
    <dgm:pt modelId="{7CC43E93-3A52-ED48-B587-204611C6E118}" type="parTrans" cxnId="{4954274D-D0DB-F047-AD75-3D286629A0EA}">
      <dgm:prSet/>
      <dgm:spPr/>
      <dgm:t>
        <a:bodyPr/>
        <a:lstStyle/>
        <a:p>
          <a:endParaRPr lang="es-ES_tradnl" sz="2400" noProof="0">
            <a:solidFill>
              <a:schemeClr val="bg1"/>
            </a:solidFill>
            <a:latin typeface="Calibri" panose="020F0502020204030204" pitchFamily="34" charset="0"/>
            <a:cs typeface="Calibri" panose="020F0502020204030204" pitchFamily="34" charset="0"/>
          </a:endParaRPr>
        </a:p>
      </dgm:t>
    </dgm:pt>
    <dgm:pt modelId="{AA2B7368-4F93-354F-A3A3-DB8AF4429C42}" type="sibTrans" cxnId="{4954274D-D0DB-F047-AD75-3D286629A0EA}">
      <dgm:prSet custT="1"/>
      <dgm:spPr>
        <a:xfrm>
          <a:off x="1737032" y="735199"/>
          <a:ext cx="5837902" cy="5837902"/>
        </a:xfrm>
        <a:custGeom>
          <a:avLst/>
          <a:gdLst/>
          <a:ahLst/>
          <a:cxnLst/>
          <a:rect l="0" t="0" r="0" b="0"/>
          <a:pathLst>
            <a:path>
              <a:moveTo>
                <a:pt x="4344150" y="371583"/>
              </a:moveTo>
              <a:arcTo wR="2918951" hR="2918951" stAng="17953566" swAng="1211331"/>
            </a:path>
          </a:pathLst>
        </a:custGeom>
        <a:noFill/>
        <a:ln w="12700" cap="flat" cmpd="sng" algn="ctr">
          <a:solidFill>
            <a:srgbClr val="156082">
              <a:hueOff val="0"/>
              <a:satOff val="0"/>
              <a:lumOff val="0"/>
              <a:alphaOff val="0"/>
            </a:srgbClr>
          </a:solidFill>
          <a:prstDash val="solid"/>
          <a:miter lim="800000"/>
          <a:tailEnd type="arrow"/>
        </a:ln>
        <a:effectLst/>
      </dgm:spPr>
      <dgm:t>
        <a:bodyPr/>
        <a:lstStyle/>
        <a:p>
          <a:endParaRPr lang="es-ES_tradnl" sz="2400" noProof="0">
            <a:solidFill>
              <a:schemeClr val="bg1"/>
            </a:solidFill>
            <a:latin typeface="Calibri" panose="020F0502020204030204" pitchFamily="34" charset="0"/>
            <a:cs typeface="Calibri" panose="020F0502020204030204" pitchFamily="34" charset="0"/>
          </a:endParaRPr>
        </a:p>
      </dgm:t>
    </dgm:pt>
    <dgm:pt modelId="{5F602C6E-5E07-CA4A-874F-9F1B276B2922}">
      <dgm:prSet custT="1"/>
      <dgm:spPr>
        <a:xfrm>
          <a:off x="6307860" y="2021407"/>
          <a:ext cx="2248421" cy="1461474"/>
        </a:xfrm>
        <a:prstGeom prst="roundRect">
          <a:avLst/>
        </a:prstGeom>
        <a:solidFill>
          <a:srgbClr val="FF9800"/>
        </a:solidFill>
        <a:ln w="19050" cap="flat" cmpd="sng" algn="ctr">
          <a:solidFill>
            <a:sysClr val="window" lastClr="FFFFFF">
              <a:hueOff val="0"/>
              <a:satOff val="0"/>
              <a:lumOff val="0"/>
              <a:alphaOff val="0"/>
            </a:sysClr>
          </a:solidFill>
          <a:prstDash val="solid"/>
          <a:miter lim="800000"/>
        </a:ln>
        <a:effectLst/>
      </dgm:spPr>
      <dgm:t>
        <a:bodyPr/>
        <a:lstStyle/>
        <a:p>
          <a:pPr>
            <a:buNone/>
          </a:pPr>
          <a:r>
            <a:rPr lang="fr" sz="2400" dirty="0">
              <a:solidFill>
                <a:sysClr val="window" lastClr="FFFFFF"/>
              </a:solidFill>
              <a:latin typeface="Calibri" panose="020F0502020204030204" pitchFamily="34" charset="0"/>
              <a:ea typeface="+mn-ea"/>
              <a:cs typeface="Calibri" panose="020F0502020204030204" pitchFamily="34" charset="0"/>
            </a:rPr>
            <a:t>Processus de renforcement des capacités</a:t>
          </a:r>
          <a:endParaRPr lang="es-ES_tradnl" sz="2400" dirty="0">
            <a:solidFill>
              <a:sysClr val="window" lastClr="FFFFFF"/>
            </a:solidFill>
            <a:latin typeface="Calibri" panose="020F0502020204030204" pitchFamily="34" charset="0"/>
            <a:ea typeface="+mn-ea"/>
            <a:cs typeface="Calibri" panose="020F0502020204030204" pitchFamily="34" charset="0"/>
          </a:endParaRPr>
        </a:p>
      </dgm:t>
    </dgm:pt>
    <dgm:pt modelId="{6AC2ABC8-ABA8-C94F-966A-4715FF600273}" type="parTrans" cxnId="{3C58DD9B-DCD5-0D4B-B549-1EE157ABBD37}">
      <dgm:prSe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8F7E3336-D353-2645-A7A2-04F1F19EADD6}" type="sibTrans" cxnId="{3C58DD9B-DCD5-0D4B-B549-1EE157ABBD37}">
      <dgm:prSet/>
      <dgm:spPr>
        <a:xfrm>
          <a:off x="1737032" y="735199"/>
          <a:ext cx="5837902" cy="5837902"/>
        </a:xfrm>
        <a:custGeom>
          <a:avLst/>
          <a:gdLst/>
          <a:ahLst/>
          <a:cxnLst/>
          <a:rect l="0" t="0" r="0" b="0"/>
          <a:pathLst>
            <a:path>
              <a:moveTo>
                <a:pt x="5830896" y="3121068"/>
              </a:moveTo>
              <a:arcTo wR="2918951" hR="2918951" stAng="21838231" swAng="1359565"/>
            </a:path>
          </a:pathLst>
        </a:custGeom>
        <a:noFill/>
        <a:ln w="12700" cap="flat" cmpd="sng" algn="ctr">
          <a:solidFill>
            <a:srgbClr val="156082">
              <a:hueOff val="0"/>
              <a:satOff val="0"/>
              <a:lumOff val="0"/>
              <a:alphaOff val="0"/>
            </a:srgbClr>
          </a:solidFill>
          <a:prstDash val="solid"/>
          <a:miter lim="800000"/>
          <a:tailEnd type="arrow"/>
        </a:ln>
        <a:effectLs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9C8248D7-379F-8D4C-87D8-301A378A83C6}">
      <dgm:prSet custT="1"/>
      <dgm:spPr>
        <a:xfrm>
          <a:off x="755685" y="2021407"/>
          <a:ext cx="2248421" cy="1461474"/>
        </a:xfrm>
        <a:prstGeom prst="roundRect">
          <a:avLst/>
        </a:prstGeom>
        <a:solidFill>
          <a:srgbClr val="29BE2E"/>
        </a:solidFill>
        <a:ln w="19050" cap="flat" cmpd="sng" algn="ctr">
          <a:solidFill>
            <a:sysClr val="window" lastClr="FFFFFF">
              <a:hueOff val="0"/>
              <a:satOff val="0"/>
              <a:lumOff val="0"/>
              <a:alphaOff val="0"/>
            </a:sysClr>
          </a:solidFill>
          <a:prstDash val="solid"/>
          <a:miter lim="800000"/>
        </a:ln>
        <a:effectLst/>
      </dgm:spPr>
      <dgm:t>
        <a:bodyPr/>
        <a:lstStyle/>
        <a:p>
          <a:pPr>
            <a:buNone/>
          </a:pPr>
          <a:r>
            <a:rPr lang="fr" sz="2400" noProof="1">
              <a:solidFill>
                <a:sysClr val="window" lastClr="FFFFFF"/>
              </a:solidFill>
              <a:latin typeface="Calibri" panose="020F0502020204030204" pitchFamily="34" charset="0"/>
              <a:ea typeface="+mn-ea"/>
              <a:cs typeface="Calibri" panose="020F0502020204030204" pitchFamily="34" charset="0"/>
            </a:rPr>
            <a:t>Analyse du genre et de la biodiversité</a:t>
          </a:r>
        </a:p>
      </dgm:t>
    </dgm:pt>
    <dgm:pt modelId="{82AA99B9-2751-174E-97EE-CD331A0CF4AD}" type="parTrans" cxnId="{A9E1CEA0-88ED-BD49-8937-9F2D10786966}">
      <dgm:prSe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081E8AEB-FD3A-7445-9BEE-0214BA069DE9}" type="sibTrans" cxnId="{A9E1CEA0-88ED-BD49-8937-9F2D10786966}">
      <dgm:prSet/>
      <dgm:spPr>
        <a:xfrm>
          <a:off x="1737032" y="735199"/>
          <a:ext cx="5837902" cy="5837902"/>
        </a:xfrm>
        <a:custGeom>
          <a:avLst/>
          <a:gdLst/>
          <a:ahLst/>
          <a:cxnLst/>
          <a:rect l="0" t="0" r="0" b="0"/>
          <a:pathLst>
            <a:path>
              <a:moveTo>
                <a:pt x="702179" y="1019951"/>
              </a:moveTo>
              <a:arcTo wR="2918951" hR="2918951" stAng="13235103" swAng="1211331"/>
            </a:path>
          </a:pathLst>
        </a:custGeom>
        <a:noFill/>
        <a:ln w="12700" cap="flat" cmpd="sng" algn="ctr">
          <a:solidFill>
            <a:srgbClr val="156082">
              <a:hueOff val="0"/>
              <a:satOff val="0"/>
              <a:lumOff val="0"/>
              <a:alphaOff val="0"/>
            </a:srgbClr>
          </a:solidFill>
          <a:prstDash val="solid"/>
          <a:miter lim="800000"/>
          <a:tailEnd type="arrow"/>
        </a:ln>
        <a:effectLs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CCFCF9B2-464A-7D47-86E5-E5298C04AE89}">
      <dgm:prSet custT="1"/>
      <dgm:spPr>
        <a:xfrm>
          <a:off x="5247489" y="5284894"/>
          <a:ext cx="2248421" cy="1461474"/>
        </a:xfrm>
        <a:prstGeom prst="roundRect">
          <a:avLst/>
        </a:prstGeom>
        <a:solidFill>
          <a:srgbClr val="F14129"/>
        </a:solidFill>
        <a:ln w="19050" cap="flat" cmpd="sng" algn="ctr">
          <a:solidFill>
            <a:sysClr val="window" lastClr="FFFFFF">
              <a:hueOff val="0"/>
              <a:satOff val="0"/>
              <a:lumOff val="0"/>
              <a:alphaOff val="0"/>
            </a:sysClr>
          </a:solidFill>
          <a:prstDash val="solid"/>
          <a:miter lim="800000"/>
        </a:ln>
        <a:effectLst/>
      </dgm:spPr>
      <dgm:t>
        <a:bodyPr/>
        <a:lstStyle/>
        <a:p>
          <a:pPr>
            <a:buNone/>
          </a:pPr>
          <a:r>
            <a:rPr lang="fr" sz="2400">
              <a:solidFill>
                <a:sysClr val="window" lastClr="FFFFFF"/>
              </a:solidFill>
              <a:latin typeface="Calibri" panose="020F0502020204030204" pitchFamily="34" charset="0"/>
              <a:ea typeface="+mn-ea"/>
              <a:cs typeface="Calibri" panose="020F0502020204030204" pitchFamily="34" charset="0"/>
            </a:rPr>
            <a:t>Plans d’action sur le genre et la biodiversité</a:t>
          </a:r>
          <a:endParaRPr lang="es-ES_tradnl" sz="2400" noProof="0">
            <a:solidFill>
              <a:sysClr val="window" lastClr="FFFFFF"/>
            </a:solidFill>
            <a:latin typeface="Calibri" panose="020F0502020204030204" pitchFamily="34" charset="0"/>
            <a:ea typeface="+mn-ea"/>
            <a:cs typeface="Calibri" panose="020F0502020204030204" pitchFamily="34" charset="0"/>
          </a:endParaRPr>
        </a:p>
      </dgm:t>
    </dgm:pt>
    <dgm:pt modelId="{998352BA-AEE1-4C4C-B38E-382945DE4270}" type="parTrans" cxnId="{CA1EB48C-127F-B543-B7C9-33FA4601D67C}">
      <dgm:prSe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0AEA26C7-8DF9-C74C-B9F1-E08E0894E5CE}" type="sibTrans" cxnId="{CA1EB48C-127F-B543-B7C9-33FA4601D67C}">
      <dgm:prSet/>
      <dgm:spPr>
        <a:xfrm>
          <a:off x="1737032" y="735199"/>
          <a:ext cx="5837902" cy="5837902"/>
        </a:xfrm>
        <a:custGeom>
          <a:avLst/>
          <a:gdLst/>
          <a:ahLst/>
          <a:cxnLst/>
          <a:rect l="0" t="0" r="0" b="0"/>
          <a:pathLst>
            <a:path>
              <a:moveTo>
                <a:pt x="3277074" y="5815850"/>
              </a:moveTo>
              <a:arcTo wR="2918951" hR="2918951" stAng="4977160" swAng="845679"/>
            </a:path>
          </a:pathLst>
        </a:custGeom>
        <a:noFill/>
        <a:ln w="12700" cap="flat" cmpd="sng" algn="ctr">
          <a:solidFill>
            <a:srgbClr val="156082">
              <a:hueOff val="0"/>
              <a:satOff val="0"/>
              <a:lumOff val="0"/>
              <a:alphaOff val="0"/>
            </a:srgbClr>
          </a:solidFill>
          <a:prstDash val="solid"/>
          <a:miter lim="800000"/>
          <a:tailEnd type="arrow"/>
        </a:ln>
        <a:effectLs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A20F167A-AF38-A64B-BD45-99C48F627732}">
      <dgm:prSet custT="1"/>
      <dgm:spPr>
        <a:xfrm>
          <a:off x="1816056" y="5284894"/>
          <a:ext cx="2248421" cy="1461474"/>
        </a:xfrm>
        <a:prstGeom prst="roundRect">
          <a:avLst/>
        </a:prstGeom>
        <a:solidFill>
          <a:srgbClr val="0F9ED5"/>
        </a:solidFill>
        <a:ln w="19050" cap="flat" cmpd="sng" algn="ctr">
          <a:solidFill>
            <a:sysClr val="window" lastClr="FFFFFF">
              <a:hueOff val="0"/>
              <a:satOff val="0"/>
              <a:lumOff val="0"/>
              <a:alphaOff val="0"/>
            </a:sysClr>
          </a:solidFill>
          <a:prstDash val="solid"/>
          <a:miter lim="800000"/>
        </a:ln>
        <a:effectLst/>
      </dgm:spPr>
      <dgm:t>
        <a:bodyPr/>
        <a:lstStyle/>
        <a:p>
          <a:pPr>
            <a:buNone/>
          </a:pPr>
          <a:r>
            <a:rPr lang="fr" sz="2400" dirty="0">
              <a:solidFill>
                <a:sysClr val="window" lastClr="FFFFFF"/>
              </a:solidFill>
              <a:latin typeface="Calibri" panose="020F0502020204030204" pitchFamily="34" charset="0"/>
              <a:ea typeface="+mn-ea"/>
              <a:cs typeface="Calibri" panose="020F0502020204030204" pitchFamily="34" charset="0"/>
            </a:rPr>
            <a:t>Systèmes d'information sensibles au genre</a:t>
          </a:r>
          <a:endParaRPr lang="es-ES_tradnl" sz="2400" dirty="0">
            <a:solidFill>
              <a:sysClr val="window" lastClr="FFFFFF"/>
            </a:solidFill>
            <a:latin typeface="Calibri" panose="020F0502020204030204" pitchFamily="34" charset="0"/>
            <a:ea typeface="+mn-ea"/>
            <a:cs typeface="Calibri" panose="020F0502020204030204" pitchFamily="34" charset="0"/>
          </a:endParaRPr>
        </a:p>
      </dgm:t>
    </dgm:pt>
    <dgm:pt modelId="{ACBBD10E-06C3-EB46-BDD0-DC0A4AD8CBE4}" type="parTrans" cxnId="{CC3CC494-6EC9-964F-A2E1-56335D5ED672}">
      <dgm:prSe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042796B8-43F5-414D-A552-2766C15385EB}" type="sibTrans" cxnId="{CC3CC494-6EC9-964F-A2E1-56335D5ED672}">
      <dgm:prSet/>
      <dgm:spPr>
        <a:xfrm>
          <a:off x="1737032" y="735199"/>
          <a:ext cx="5837902" cy="5837902"/>
        </a:xfrm>
        <a:custGeom>
          <a:avLst/>
          <a:gdLst/>
          <a:ahLst/>
          <a:cxnLst/>
          <a:rect l="0" t="0" r="0" b="0"/>
          <a:pathLst>
            <a:path>
              <a:moveTo>
                <a:pt x="309641" y="4227301"/>
              </a:moveTo>
              <a:arcTo wR="2918951" hR="2918951" stAng="9202204" swAng="1359565"/>
            </a:path>
          </a:pathLst>
        </a:custGeom>
        <a:noFill/>
        <a:ln w="12700" cap="flat" cmpd="sng" algn="ctr">
          <a:solidFill>
            <a:srgbClr val="156082">
              <a:hueOff val="0"/>
              <a:satOff val="0"/>
              <a:lumOff val="0"/>
              <a:alphaOff val="0"/>
            </a:srgbClr>
          </a:solidFill>
          <a:prstDash val="solid"/>
          <a:miter lim="800000"/>
          <a:tailEnd type="arrow"/>
        </a:ln>
        <a:effectLs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049ACD6A-A1B2-754C-924C-DD0B7CD02653}" type="pres">
      <dgm:prSet presAssocID="{50504DBA-3CCD-F24A-BD7D-083EF62F028B}" presName="cycle" presStyleCnt="0">
        <dgm:presLayoutVars>
          <dgm:dir/>
          <dgm:resizeHandles val="exact"/>
        </dgm:presLayoutVars>
      </dgm:prSet>
      <dgm:spPr/>
    </dgm:pt>
    <dgm:pt modelId="{DA38FDF6-FE38-EF43-A3AB-C0669978405D}" type="pres">
      <dgm:prSet presAssocID="{9824E1CD-3FF4-1A45-8F53-7363F4CB70BC}" presName="node" presStyleLbl="node1" presStyleIdx="0" presStyleCnt="5">
        <dgm:presLayoutVars>
          <dgm:bulletEnabled val="1"/>
        </dgm:presLayoutVars>
      </dgm:prSet>
      <dgm:spPr/>
    </dgm:pt>
    <dgm:pt modelId="{1B075CF0-434D-254A-9CB5-B9B37B89CC95}" type="pres">
      <dgm:prSet presAssocID="{9824E1CD-3FF4-1A45-8F53-7363F4CB70BC}" presName="spNode" presStyleCnt="0"/>
      <dgm:spPr/>
    </dgm:pt>
    <dgm:pt modelId="{B75726BD-5BD8-BE40-B890-DBD57670AD8B}" type="pres">
      <dgm:prSet presAssocID="{AA2B7368-4F93-354F-A3A3-DB8AF4429C42}" presName="sibTrans" presStyleLbl="sibTrans1D1" presStyleIdx="0" presStyleCnt="5"/>
      <dgm:spPr/>
    </dgm:pt>
    <dgm:pt modelId="{BBBA77B1-762F-BF49-8A5F-39CB85F7383B}" type="pres">
      <dgm:prSet presAssocID="{5F602C6E-5E07-CA4A-874F-9F1B276B2922}" presName="node" presStyleLbl="node1" presStyleIdx="1" presStyleCnt="5">
        <dgm:presLayoutVars>
          <dgm:bulletEnabled val="1"/>
        </dgm:presLayoutVars>
      </dgm:prSet>
      <dgm:spPr/>
    </dgm:pt>
    <dgm:pt modelId="{18163F44-9CA5-3C44-8545-459FE6A2A13C}" type="pres">
      <dgm:prSet presAssocID="{5F602C6E-5E07-CA4A-874F-9F1B276B2922}" presName="spNode" presStyleCnt="0"/>
      <dgm:spPr/>
    </dgm:pt>
    <dgm:pt modelId="{90C05784-CCB3-2F4E-9144-803976E061A1}" type="pres">
      <dgm:prSet presAssocID="{8F7E3336-D353-2645-A7A2-04F1F19EADD6}" presName="sibTrans" presStyleLbl="sibTrans1D1" presStyleIdx="1" presStyleCnt="5"/>
      <dgm:spPr/>
    </dgm:pt>
    <dgm:pt modelId="{3BDFABD0-6665-1B40-85B1-88AB408D5715}" type="pres">
      <dgm:prSet presAssocID="{CCFCF9B2-464A-7D47-86E5-E5298C04AE89}" presName="node" presStyleLbl="node1" presStyleIdx="2" presStyleCnt="5">
        <dgm:presLayoutVars>
          <dgm:bulletEnabled val="1"/>
        </dgm:presLayoutVars>
      </dgm:prSet>
      <dgm:spPr/>
    </dgm:pt>
    <dgm:pt modelId="{7F104313-D843-7644-AB05-0D30A5D02DB4}" type="pres">
      <dgm:prSet presAssocID="{CCFCF9B2-464A-7D47-86E5-E5298C04AE89}" presName="spNode" presStyleCnt="0"/>
      <dgm:spPr/>
    </dgm:pt>
    <dgm:pt modelId="{CA55990D-C01D-774E-9B83-EF6AC002EF24}" type="pres">
      <dgm:prSet presAssocID="{0AEA26C7-8DF9-C74C-B9F1-E08E0894E5CE}" presName="sibTrans" presStyleLbl="sibTrans1D1" presStyleIdx="2" presStyleCnt="5"/>
      <dgm:spPr/>
    </dgm:pt>
    <dgm:pt modelId="{C5686652-58D2-404F-A30F-940EADE0021F}" type="pres">
      <dgm:prSet presAssocID="{A20F167A-AF38-A64B-BD45-99C48F627732}" presName="node" presStyleLbl="node1" presStyleIdx="3" presStyleCnt="5">
        <dgm:presLayoutVars>
          <dgm:bulletEnabled val="1"/>
        </dgm:presLayoutVars>
      </dgm:prSet>
      <dgm:spPr/>
    </dgm:pt>
    <dgm:pt modelId="{F4C6E14A-918D-3043-BCCD-19C06EA41F70}" type="pres">
      <dgm:prSet presAssocID="{A20F167A-AF38-A64B-BD45-99C48F627732}" presName="spNode" presStyleCnt="0"/>
      <dgm:spPr/>
    </dgm:pt>
    <dgm:pt modelId="{A15845E3-E7D3-5646-9CCF-7CCABDB80636}" type="pres">
      <dgm:prSet presAssocID="{042796B8-43F5-414D-A552-2766C15385EB}" presName="sibTrans" presStyleLbl="sibTrans1D1" presStyleIdx="3" presStyleCnt="5"/>
      <dgm:spPr/>
    </dgm:pt>
    <dgm:pt modelId="{742CC29A-EC6A-2D40-AC82-073DEBCE86D3}" type="pres">
      <dgm:prSet presAssocID="{9C8248D7-379F-8D4C-87D8-301A378A83C6}" presName="node" presStyleLbl="node1" presStyleIdx="4" presStyleCnt="5">
        <dgm:presLayoutVars>
          <dgm:bulletEnabled val="1"/>
        </dgm:presLayoutVars>
      </dgm:prSet>
      <dgm:spPr/>
    </dgm:pt>
    <dgm:pt modelId="{7FACCAF4-6304-B54F-B9CF-0C99E78C2313}" type="pres">
      <dgm:prSet presAssocID="{9C8248D7-379F-8D4C-87D8-301A378A83C6}" presName="spNode" presStyleCnt="0"/>
      <dgm:spPr/>
    </dgm:pt>
    <dgm:pt modelId="{0B13466C-C960-C84D-977E-47B0408BE46C}" type="pres">
      <dgm:prSet presAssocID="{081E8AEB-FD3A-7445-9BEE-0214BA069DE9}" presName="sibTrans" presStyleLbl="sibTrans1D1" presStyleIdx="4" presStyleCnt="5"/>
      <dgm:spPr/>
    </dgm:pt>
  </dgm:ptLst>
  <dgm:cxnLst>
    <dgm:cxn modelId="{629F3D3A-F2A0-2148-9DEC-0B818A7C861A}" type="presOf" srcId="{CCFCF9B2-464A-7D47-86E5-E5298C04AE89}" destId="{3BDFABD0-6665-1B40-85B1-88AB408D5715}" srcOrd="0" destOrd="0" presId="urn:microsoft.com/office/officeart/2005/8/layout/cycle5"/>
    <dgm:cxn modelId="{40CBAE43-8609-0B42-8706-E457466FFB60}" type="presOf" srcId="{081E8AEB-FD3A-7445-9BEE-0214BA069DE9}" destId="{0B13466C-C960-C84D-977E-47B0408BE46C}" srcOrd="0" destOrd="0" presId="urn:microsoft.com/office/officeart/2005/8/layout/cycle5"/>
    <dgm:cxn modelId="{4954274D-D0DB-F047-AD75-3D286629A0EA}" srcId="{50504DBA-3CCD-F24A-BD7D-083EF62F028B}" destId="{9824E1CD-3FF4-1A45-8F53-7363F4CB70BC}" srcOrd="0" destOrd="0" parTransId="{7CC43E93-3A52-ED48-B587-204611C6E118}" sibTransId="{AA2B7368-4F93-354F-A3A3-DB8AF4429C42}"/>
    <dgm:cxn modelId="{0F29375B-A29C-DC45-9D4B-ECF237388375}" type="presOf" srcId="{0AEA26C7-8DF9-C74C-B9F1-E08E0894E5CE}" destId="{CA55990D-C01D-774E-9B83-EF6AC002EF24}" srcOrd="0" destOrd="0" presId="urn:microsoft.com/office/officeart/2005/8/layout/cycle5"/>
    <dgm:cxn modelId="{06F58D72-166D-D146-8E21-2BC2D51F99E0}" type="presOf" srcId="{A20F167A-AF38-A64B-BD45-99C48F627732}" destId="{C5686652-58D2-404F-A30F-940EADE0021F}" srcOrd="0" destOrd="0" presId="urn:microsoft.com/office/officeart/2005/8/layout/cycle5"/>
    <dgm:cxn modelId="{CA1EB48C-127F-B543-B7C9-33FA4601D67C}" srcId="{50504DBA-3CCD-F24A-BD7D-083EF62F028B}" destId="{CCFCF9B2-464A-7D47-86E5-E5298C04AE89}" srcOrd="2" destOrd="0" parTransId="{998352BA-AEE1-4C4C-B38E-382945DE4270}" sibTransId="{0AEA26C7-8DF9-C74C-B9F1-E08E0894E5CE}"/>
    <dgm:cxn modelId="{74682F8F-BB1B-6F4C-8FC4-A7FA8E728149}" type="presOf" srcId="{9824E1CD-3FF4-1A45-8F53-7363F4CB70BC}" destId="{DA38FDF6-FE38-EF43-A3AB-C0669978405D}" srcOrd="0" destOrd="0" presId="urn:microsoft.com/office/officeart/2005/8/layout/cycle5"/>
    <dgm:cxn modelId="{CC3CC494-6EC9-964F-A2E1-56335D5ED672}" srcId="{50504DBA-3CCD-F24A-BD7D-083EF62F028B}" destId="{A20F167A-AF38-A64B-BD45-99C48F627732}" srcOrd="3" destOrd="0" parTransId="{ACBBD10E-06C3-EB46-BDD0-DC0A4AD8CBE4}" sibTransId="{042796B8-43F5-414D-A552-2766C15385EB}"/>
    <dgm:cxn modelId="{3C58DD9B-DCD5-0D4B-B549-1EE157ABBD37}" srcId="{50504DBA-3CCD-F24A-BD7D-083EF62F028B}" destId="{5F602C6E-5E07-CA4A-874F-9F1B276B2922}" srcOrd="1" destOrd="0" parTransId="{6AC2ABC8-ABA8-C94F-966A-4715FF600273}" sibTransId="{8F7E3336-D353-2645-A7A2-04F1F19EADD6}"/>
    <dgm:cxn modelId="{A9E1CEA0-88ED-BD49-8937-9F2D10786966}" srcId="{50504DBA-3CCD-F24A-BD7D-083EF62F028B}" destId="{9C8248D7-379F-8D4C-87D8-301A378A83C6}" srcOrd="4" destOrd="0" parTransId="{82AA99B9-2751-174E-97EE-CD331A0CF4AD}" sibTransId="{081E8AEB-FD3A-7445-9BEE-0214BA069DE9}"/>
    <dgm:cxn modelId="{AEF3BCA1-3D07-084B-9A91-26016CEDE496}" type="presOf" srcId="{5F602C6E-5E07-CA4A-874F-9F1B276B2922}" destId="{BBBA77B1-762F-BF49-8A5F-39CB85F7383B}" srcOrd="0" destOrd="0" presId="urn:microsoft.com/office/officeart/2005/8/layout/cycle5"/>
    <dgm:cxn modelId="{D9D333B0-8ED2-094E-9087-535907386191}" type="presOf" srcId="{50504DBA-3CCD-F24A-BD7D-083EF62F028B}" destId="{049ACD6A-A1B2-754C-924C-DD0B7CD02653}" srcOrd="0" destOrd="0" presId="urn:microsoft.com/office/officeart/2005/8/layout/cycle5"/>
    <dgm:cxn modelId="{45FC90D7-FC73-8241-B928-A677B9D21C94}" type="presOf" srcId="{AA2B7368-4F93-354F-A3A3-DB8AF4429C42}" destId="{B75726BD-5BD8-BE40-B890-DBD57670AD8B}" srcOrd="0" destOrd="0" presId="urn:microsoft.com/office/officeart/2005/8/layout/cycle5"/>
    <dgm:cxn modelId="{4F31D6DF-DB8A-B74A-8429-37D29C26AB8D}" type="presOf" srcId="{042796B8-43F5-414D-A552-2766C15385EB}" destId="{A15845E3-E7D3-5646-9CCF-7CCABDB80636}" srcOrd="0" destOrd="0" presId="urn:microsoft.com/office/officeart/2005/8/layout/cycle5"/>
    <dgm:cxn modelId="{A8571EE0-E4CA-5944-BA0F-5AE2A2DF367E}" type="presOf" srcId="{9C8248D7-379F-8D4C-87D8-301A378A83C6}" destId="{742CC29A-EC6A-2D40-AC82-073DEBCE86D3}" srcOrd="0" destOrd="0" presId="urn:microsoft.com/office/officeart/2005/8/layout/cycle5"/>
    <dgm:cxn modelId="{C7288FF5-720B-D340-9BDE-6DF7F03D9F49}" type="presOf" srcId="{8F7E3336-D353-2645-A7A2-04F1F19EADD6}" destId="{90C05784-CCB3-2F4E-9144-803976E061A1}" srcOrd="0" destOrd="0" presId="urn:microsoft.com/office/officeart/2005/8/layout/cycle5"/>
    <dgm:cxn modelId="{54CA73C8-9C8C-1C4B-A520-ABCD81F40F46}" type="presParOf" srcId="{049ACD6A-A1B2-754C-924C-DD0B7CD02653}" destId="{DA38FDF6-FE38-EF43-A3AB-C0669978405D}" srcOrd="0" destOrd="0" presId="urn:microsoft.com/office/officeart/2005/8/layout/cycle5"/>
    <dgm:cxn modelId="{490E19C4-B0DD-F543-8780-23C30753F2F0}" type="presParOf" srcId="{049ACD6A-A1B2-754C-924C-DD0B7CD02653}" destId="{1B075CF0-434D-254A-9CB5-B9B37B89CC95}" srcOrd="1" destOrd="0" presId="urn:microsoft.com/office/officeart/2005/8/layout/cycle5"/>
    <dgm:cxn modelId="{80FE34F0-0F58-9E47-A89F-1DAAF47EFF0D}" type="presParOf" srcId="{049ACD6A-A1B2-754C-924C-DD0B7CD02653}" destId="{B75726BD-5BD8-BE40-B890-DBD57670AD8B}" srcOrd="2" destOrd="0" presId="urn:microsoft.com/office/officeart/2005/8/layout/cycle5"/>
    <dgm:cxn modelId="{DC48ABDF-696D-7F47-BA9E-333AEACFDB9A}" type="presParOf" srcId="{049ACD6A-A1B2-754C-924C-DD0B7CD02653}" destId="{BBBA77B1-762F-BF49-8A5F-39CB85F7383B}" srcOrd="3" destOrd="0" presId="urn:microsoft.com/office/officeart/2005/8/layout/cycle5"/>
    <dgm:cxn modelId="{ED6B337C-AF0A-5743-8AAB-C034BA03D298}" type="presParOf" srcId="{049ACD6A-A1B2-754C-924C-DD0B7CD02653}" destId="{18163F44-9CA5-3C44-8545-459FE6A2A13C}" srcOrd="4" destOrd="0" presId="urn:microsoft.com/office/officeart/2005/8/layout/cycle5"/>
    <dgm:cxn modelId="{1FE393C3-C320-E345-9F79-2F36D1061EEC}" type="presParOf" srcId="{049ACD6A-A1B2-754C-924C-DD0B7CD02653}" destId="{90C05784-CCB3-2F4E-9144-803976E061A1}" srcOrd="5" destOrd="0" presId="urn:microsoft.com/office/officeart/2005/8/layout/cycle5"/>
    <dgm:cxn modelId="{8408E20D-1DE0-9A4E-A755-A4BD8E72685E}" type="presParOf" srcId="{049ACD6A-A1B2-754C-924C-DD0B7CD02653}" destId="{3BDFABD0-6665-1B40-85B1-88AB408D5715}" srcOrd="6" destOrd="0" presId="urn:microsoft.com/office/officeart/2005/8/layout/cycle5"/>
    <dgm:cxn modelId="{4BBD38CF-AB9C-7545-8E7C-D5E426F908CA}" type="presParOf" srcId="{049ACD6A-A1B2-754C-924C-DD0B7CD02653}" destId="{7F104313-D843-7644-AB05-0D30A5D02DB4}" srcOrd="7" destOrd="0" presId="urn:microsoft.com/office/officeart/2005/8/layout/cycle5"/>
    <dgm:cxn modelId="{72533B69-62A4-A243-9610-B1054DDBEB0C}" type="presParOf" srcId="{049ACD6A-A1B2-754C-924C-DD0B7CD02653}" destId="{CA55990D-C01D-774E-9B83-EF6AC002EF24}" srcOrd="8" destOrd="0" presId="urn:microsoft.com/office/officeart/2005/8/layout/cycle5"/>
    <dgm:cxn modelId="{0CD4113A-DA9C-DF48-8611-0DC9D825DE0D}" type="presParOf" srcId="{049ACD6A-A1B2-754C-924C-DD0B7CD02653}" destId="{C5686652-58D2-404F-A30F-940EADE0021F}" srcOrd="9" destOrd="0" presId="urn:microsoft.com/office/officeart/2005/8/layout/cycle5"/>
    <dgm:cxn modelId="{8CB55CB0-7A7C-7742-8AA9-4C48571F566B}" type="presParOf" srcId="{049ACD6A-A1B2-754C-924C-DD0B7CD02653}" destId="{F4C6E14A-918D-3043-BCCD-19C06EA41F70}" srcOrd="10" destOrd="0" presId="urn:microsoft.com/office/officeart/2005/8/layout/cycle5"/>
    <dgm:cxn modelId="{2CB5E466-5163-1D42-9690-A6CE853F1708}" type="presParOf" srcId="{049ACD6A-A1B2-754C-924C-DD0B7CD02653}" destId="{A15845E3-E7D3-5646-9CCF-7CCABDB80636}" srcOrd="11" destOrd="0" presId="urn:microsoft.com/office/officeart/2005/8/layout/cycle5"/>
    <dgm:cxn modelId="{10DF0BAE-A310-D748-84D4-A3992724842B}" type="presParOf" srcId="{049ACD6A-A1B2-754C-924C-DD0B7CD02653}" destId="{742CC29A-EC6A-2D40-AC82-073DEBCE86D3}" srcOrd="12" destOrd="0" presId="urn:microsoft.com/office/officeart/2005/8/layout/cycle5"/>
    <dgm:cxn modelId="{2ACC2CE0-C523-A943-B251-D91FE839EE51}" type="presParOf" srcId="{049ACD6A-A1B2-754C-924C-DD0B7CD02653}" destId="{7FACCAF4-6304-B54F-B9CF-0C99E78C2313}" srcOrd="13" destOrd="0" presId="urn:microsoft.com/office/officeart/2005/8/layout/cycle5"/>
    <dgm:cxn modelId="{229D70C7-D76C-4746-90F2-BF848701A750}" type="presParOf" srcId="{049ACD6A-A1B2-754C-924C-DD0B7CD02653}" destId="{0B13466C-C960-C84D-977E-47B0408BE46C}"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38FDF6-FE38-EF43-A3AB-C0669978405D}">
      <dsp:nvSpPr>
        <dsp:cNvPr id="0" name=""/>
        <dsp:cNvSpPr/>
      </dsp:nvSpPr>
      <dsp:spPr>
        <a:xfrm>
          <a:off x="3941508" y="3828"/>
          <a:ext cx="2251583" cy="1463529"/>
        </a:xfrm>
        <a:prstGeom prst="roundRect">
          <a:avLst/>
        </a:prstGeom>
        <a:solidFill>
          <a:srgbClr val="FFC00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 sz="2400" kern="1200" dirty="0">
              <a:solidFill>
                <a:sysClr val="window" lastClr="FFFFFF"/>
              </a:solidFill>
              <a:latin typeface="Calibri" panose="020F0502020204030204" pitchFamily="34" charset="0"/>
              <a:ea typeface="+mn-ea"/>
              <a:cs typeface="Calibri" panose="020F0502020204030204" pitchFamily="34" charset="0"/>
            </a:rPr>
            <a:t>Groupes de travail sur le genre et la biodiversité</a:t>
          </a:r>
          <a:endParaRPr lang="es-ES_tradnl" sz="2400" kern="1200" noProof="0" dirty="0">
            <a:solidFill>
              <a:sysClr val="window" lastClr="FFFFFF"/>
            </a:solidFill>
            <a:latin typeface="Calibri" panose="020F0502020204030204" pitchFamily="34" charset="0"/>
            <a:ea typeface="+mn-ea"/>
            <a:cs typeface="Calibri" panose="020F0502020204030204" pitchFamily="34" charset="0"/>
          </a:endParaRPr>
        </a:p>
      </dsp:txBody>
      <dsp:txXfrm>
        <a:off x="4012952" y="75272"/>
        <a:ext cx="2108695" cy="1320641"/>
      </dsp:txXfrm>
    </dsp:sp>
    <dsp:sp modelId="{B75726BD-5BD8-BE40-B890-DBD57670AD8B}">
      <dsp:nvSpPr>
        <dsp:cNvPr id="0" name=""/>
        <dsp:cNvSpPr/>
      </dsp:nvSpPr>
      <dsp:spPr>
        <a:xfrm>
          <a:off x="2142557" y="735593"/>
          <a:ext cx="5849484" cy="5849484"/>
        </a:xfrm>
        <a:custGeom>
          <a:avLst/>
          <a:gdLst/>
          <a:ahLst/>
          <a:cxnLst/>
          <a:rect l="0" t="0" r="0" b="0"/>
          <a:pathLst>
            <a:path>
              <a:moveTo>
                <a:pt x="4344150" y="371583"/>
              </a:moveTo>
              <a:arcTo wR="2918951" hR="2918951" stAng="17953566" swAng="1211331"/>
            </a:path>
          </a:pathLst>
        </a:custGeom>
        <a:noFill/>
        <a:ln w="12700" cap="flat" cmpd="sng" algn="ctr">
          <a:solidFill>
            <a:srgbClr val="156082">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BBBA77B1-762F-BF49-8A5F-39CB85F7383B}">
      <dsp:nvSpPr>
        <dsp:cNvPr id="0" name=""/>
        <dsp:cNvSpPr/>
      </dsp:nvSpPr>
      <dsp:spPr>
        <a:xfrm>
          <a:off x="6723103" y="2024775"/>
          <a:ext cx="2251583" cy="1463529"/>
        </a:xfrm>
        <a:prstGeom prst="roundRect">
          <a:avLst/>
        </a:prstGeom>
        <a:solidFill>
          <a:srgbClr val="FF980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 sz="2400" kern="1200" dirty="0">
              <a:solidFill>
                <a:sysClr val="window" lastClr="FFFFFF"/>
              </a:solidFill>
              <a:latin typeface="Calibri" panose="020F0502020204030204" pitchFamily="34" charset="0"/>
              <a:ea typeface="+mn-ea"/>
              <a:cs typeface="Calibri" panose="020F0502020204030204" pitchFamily="34" charset="0"/>
            </a:rPr>
            <a:t>Processus de renforcement des capacités</a:t>
          </a:r>
          <a:endParaRPr lang="es-ES_tradnl" sz="2400" kern="1200" dirty="0">
            <a:solidFill>
              <a:sysClr val="window" lastClr="FFFFFF"/>
            </a:solidFill>
            <a:latin typeface="Calibri" panose="020F0502020204030204" pitchFamily="34" charset="0"/>
            <a:ea typeface="+mn-ea"/>
            <a:cs typeface="Calibri" panose="020F0502020204030204" pitchFamily="34" charset="0"/>
          </a:endParaRPr>
        </a:p>
      </dsp:txBody>
      <dsp:txXfrm>
        <a:off x="6794547" y="2096219"/>
        <a:ext cx="2108695" cy="1320641"/>
      </dsp:txXfrm>
    </dsp:sp>
    <dsp:sp modelId="{90C05784-CCB3-2F4E-9144-803976E061A1}">
      <dsp:nvSpPr>
        <dsp:cNvPr id="0" name=""/>
        <dsp:cNvSpPr/>
      </dsp:nvSpPr>
      <dsp:spPr>
        <a:xfrm>
          <a:off x="2142557" y="735593"/>
          <a:ext cx="5849484" cy="5849484"/>
        </a:xfrm>
        <a:custGeom>
          <a:avLst/>
          <a:gdLst/>
          <a:ahLst/>
          <a:cxnLst/>
          <a:rect l="0" t="0" r="0" b="0"/>
          <a:pathLst>
            <a:path>
              <a:moveTo>
                <a:pt x="5830896" y="3121068"/>
              </a:moveTo>
              <a:arcTo wR="2918951" hR="2918951" stAng="21838231" swAng="1359565"/>
            </a:path>
          </a:pathLst>
        </a:custGeom>
        <a:noFill/>
        <a:ln w="12700" cap="flat" cmpd="sng" algn="ctr">
          <a:solidFill>
            <a:srgbClr val="156082">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3BDFABD0-6665-1B40-85B1-88AB408D5715}">
      <dsp:nvSpPr>
        <dsp:cNvPr id="0" name=""/>
        <dsp:cNvSpPr/>
      </dsp:nvSpPr>
      <dsp:spPr>
        <a:xfrm>
          <a:off x="5660628" y="5294736"/>
          <a:ext cx="2251583" cy="1463529"/>
        </a:xfrm>
        <a:prstGeom prst="roundRect">
          <a:avLst/>
        </a:prstGeom>
        <a:solidFill>
          <a:srgbClr val="F14129"/>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 sz="2400" kern="1200">
              <a:solidFill>
                <a:sysClr val="window" lastClr="FFFFFF"/>
              </a:solidFill>
              <a:latin typeface="Calibri" panose="020F0502020204030204" pitchFamily="34" charset="0"/>
              <a:ea typeface="+mn-ea"/>
              <a:cs typeface="Calibri" panose="020F0502020204030204" pitchFamily="34" charset="0"/>
            </a:rPr>
            <a:t>Plans d’action sur le genre et la biodiversité</a:t>
          </a:r>
          <a:endParaRPr lang="es-ES_tradnl" sz="2400" kern="1200" noProof="0">
            <a:solidFill>
              <a:sysClr val="window" lastClr="FFFFFF"/>
            </a:solidFill>
            <a:latin typeface="Calibri" panose="020F0502020204030204" pitchFamily="34" charset="0"/>
            <a:ea typeface="+mn-ea"/>
            <a:cs typeface="Calibri" panose="020F0502020204030204" pitchFamily="34" charset="0"/>
          </a:endParaRPr>
        </a:p>
      </dsp:txBody>
      <dsp:txXfrm>
        <a:off x="5732072" y="5366180"/>
        <a:ext cx="2108695" cy="1320641"/>
      </dsp:txXfrm>
    </dsp:sp>
    <dsp:sp modelId="{CA55990D-C01D-774E-9B83-EF6AC002EF24}">
      <dsp:nvSpPr>
        <dsp:cNvPr id="0" name=""/>
        <dsp:cNvSpPr/>
      </dsp:nvSpPr>
      <dsp:spPr>
        <a:xfrm>
          <a:off x="2142557" y="735593"/>
          <a:ext cx="5849484" cy="5849484"/>
        </a:xfrm>
        <a:custGeom>
          <a:avLst/>
          <a:gdLst/>
          <a:ahLst/>
          <a:cxnLst/>
          <a:rect l="0" t="0" r="0" b="0"/>
          <a:pathLst>
            <a:path>
              <a:moveTo>
                <a:pt x="3277074" y="5815850"/>
              </a:moveTo>
              <a:arcTo wR="2918951" hR="2918951" stAng="4977160" swAng="845679"/>
            </a:path>
          </a:pathLst>
        </a:custGeom>
        <a:noFill/>
        <a:ln w="12700" cap="flat" cmpd="sng" algn="ctr">
          <a:solidFill>
            <a:srgbClr val="156082">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C5686652-58D2-404F-A30F-940EADE0021F}">
      <dsp:nvSpPr>
        <dsp:cNvPr id="0" name=""/>
        <dsp:cNvSpPr/>
      </dsp:nvSpPr>
      <dsp:spPr>
        <a:xfrm>
          <a:off x="2222387" y="5294736"/>
          <a:ext cx="2251583" cy="1463529"/>
        </a:xfrm>
        <a:prstGeom prst="roundRect">
          <a:avLst/>
        </a:prstGeom>
        <a:solidFill>
          <a:srgbClr val="0F9ED5"/>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 sz="2400" kern="1200" dirty="0">
              <a:solidFill>
                <a:sysClr val="window" lastClr="FFFFFF"/>
              </a:solidFill>
              <a:latin typeface="Calibri" panose="020F0502020204030204" pitchFamily="34" charset="0"/>
              <a:ea typeface="+mn-ea"/>
              <a:cs typeface="Calibri" panose="020F0502020204030204" pitchFamily="34" charset="0"/>
            </a:rPr>
            <a:t>Systèmes d'information sensibles au genre</a:t>
          </a:r>
          <a:endParaRPr lang="es-ES_tradnl" sz="2400" kern="1200" dirty="0">
            <a:solidFill>
              <a:sysClr val="window" lastClr="FFFFFF"/>
            </a:solidFill>
            <a:latin typeface="Calibri" panose="020F0502020204030204" pitchFamily="34" charset="0"/>
            <a:ea typeface="+mn-ea"/>
            <a:cs typeface="Calibri" panose="020F0502020204030204" pitchFamily="34" charset="0"/>
          </a:endParaRPr>
        </a:p>
      </dsp:txBody>
      <dsp:txXfrm>
        <a:off x="2293831" y="5366180"/>
        <a:ext cx="2108695" cy="1320641"/>
      </dsp:txXfrm>
    </dsp:sp>
    <dsp:sp modelId="{A15845E3-E7D3-5646-9CCF-7CCABDB80636}">
      <dsp:nvSpPr>
        <dsp:cNvPr id="0" name=""/>
        <dsp:cNvSpPr/>
      </dsp:nvSpPr>
      <dsp:spPr>
        <a:xfrm>
          <a:off x="2142557" y="735593"/>
          <a:ext cx="5849484" cy="5849484"/>
        </a:xfrm>
        <a:custGeom>
          <a:avLst/>
          <a:gdLst/>
          <a:ahLst/>
          <a:cxnLst/>
          <a:rect l="0" t="0" r="0" b="0"/>
          <a:pathLst>
            <a:path>
              <a:moveTo>
                <a:pt x="309641" y="4227301"/>
              </a:moveTo>
              <a:arcTo wR="2918951" hR="2918951" stAng="9202204" swAng="1359565"/>
            </a:path>
          </a:pathLst>
        </a:custGeom>
        <a:noFill/>
        <a:ln w="12700" cap="flat" cmpd="sng" algn="ctr">
          <a:solidFill>
            <a:srgbClr val="156082">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742CC29A-EC6A-2D40-AC82-073DEBCE86D3}">
      <dsp:nvSpPr>
        <dsp:cNvPr id="0" name=""/>
        <dsp:cNvSpPr/>
      </dsp:nvSpPr>
      <dsp:spPr>
        <a:xfrm>
          <a:off x="1159913" y="2024775"/>
          <a:ext cx="2251583" cy="1463529"/>
        </a:xfrm>
        <a:prstGeom prst="roundRect">
          <a:avLst/>
        </a:prstGeom>
        <a:solidFill>
          <a:srgbClr val="29BE2E"/>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 sz="2400" kern="1200" noProof="1">
              <a:solidFill>
                <a:sysClr val="window" lastClr="FFFFFF"/>
              </a:solidFill>
              <a:latin typeface="Calibri" panose="020F0502020204030204" pitchFamily="34" charset="0"/>
              <a:ea typeface="+mn-ea"/>
              <a:cs typeface="Calibri" panose="020F0502020204030204" pitchFamily="34" charset="0"/>
            </a:rPr>
            <a:t>Analyse du genre et de la biodiversité</a:t>
          </a:r>
        </a:p>
      </dsp:txBody>
      <dsp:txXfrm>
        <a:off x="1231357" y="2096219"/>
        <a:ext cx="2108695" cy="1320641"/>
      </dsp:txXfrm>
    </dsp:sp>
    <dsp:sp modelId="{0B13466C-C960-C84D-977E-47B0408BE46C}">
      <dsp:nvSpPr>
        <dsp:cNvPr id="0" name=""/>
        <dsp:cNvSpPr/>
      </dsp:nvSpPr>
      <dsp:spPr>
        <a:xfrm>
          <a:off x="2142557" y="735593"/>
          <a:ext cx="5849484" cy="5849484"/>
        </a:xfrm>
        <a:custGeom>
          <a:avLst/>
          <a:gdLst/>
          <a:ahLst/>
          <a:cxnLst/>
          <a:rect l="0" t="0" r="0" b="0"/>
          <a:pathLst>
            <a:path>
              <a:moveTo>
                <a:pt x="702179" y="1019951"/>
              </a:moveTo>
              <a:arcTo wR="2918951" hR="2918951" stAng="13235103" swAng="1211331"/>
            </a:path>
          </a:pathLst>
        </a:custGeom>
        <a:noFill/>
        <a:ln w="12700" cap="flat" cmpd="sng" algn="ctr">
          <a:solidFill>
            <a:srgbClr val="156082">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ontserrat" pitchFamily="2" charset="77"/>
              </a:defRPr>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ontserrat" pitchFamily="2" charset="77"/>
              </a:defRPr>
            </a:lvl1pPr>
          </a:lstStyle>
          <a:p>
            <a:fld id="{B2F7EEF1-9A0F-D649-A1DF-3D2112562733}" type="datetimeFigureOut">
              <a:rPr lang="es-ES_tradnl" smtClean="0"/>
              <a:pPr/>
              <a:t>16/3/26</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ontserrat" pitchFamily="2" charset="77"/>
              </a:defRPr>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ontserrat" pitchFamily="2" charset="77"/>
              </a:defRPr>
            </a:lvl1pPr>
          </a:lstStyle>
          <a:p>
            <a:fld id="{D016F44F-AAE6-7749-A22A-A305A141182D}" type="slidenum">
              <a:rPr lang="es-ES_tradnl" smtClean="0"/>
              <a:pPr/>
              <a:t>‹#›</a:t>
            </a:fld>
            <a:endParaRPr lang="es-ES_tradnl"/>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ontserrat" pitchFamily="2" charset="77"/>
        <a:ea typeface="+mn-ea"/>
        <a:cs typeface="+mn-cs"/>
      </a:defRPr>
    </a:lvl1pPr>
    <a:lvl2pPr marL="457200" algn="l" defTabSz="914400" rtl="0" eaLnBrk="1" latinLnBrk="0" hangingPunct="1">
      <a:defRPr sz="1200" b="0" i="0" kern="1200">
        <a:solidFill>
          <a:schemeClr val="tx1"/>
        </a:solidFill>
        <a:latin typeface="Montserrat" pitchFamily="2" charset="77"/>
        <a:ea typeface="+mn-ea"/>
        <a:cs typeface="+mn-cs"/>
      </a:defRPr>
    </a:lvl2pPr>
    <a:lvl3pPr marL="914400" algn="l" defTabSz="914400" rtl="0" eaLnBrk="1" latinLnBrk="0" hangingPunct="1">
      <a:defRPr sz="1200" b="0" i="0" kern="1200">
        <a:solidFill>
          <a:schemeClr val="tx1"/>
        </a:solidFill>
        <a:latin typeface="Montserrat" pitchFamily="2" charset="77"/>
        <a:ea typeface="+mn-ea"/>
        <a:cs typeface="+mn-cs"/>
      </a:defRPr>
    </a:lvl3pPr>
    <a:lvl4pPr marL="1371600" algn="l" defTabSz="914400" rtl="0" eaLnBrk="1" latinLnBrk="0" hangingPunct="1">
      <a:defRPr sz="1200" b="0" i="0" kern="1200">
        <a:solidFill>
          <a:schemeClr val="tx1"/>
        </a:solidFill>
        <a:latin typeface="Montserrat" pitchFamily="2" charset="77"/>
        <a:ea typeface="+mn-ea"/>
        <a:cs typeface="+mn-cs"/>
      </a:defRPr>
    </a:lvl4pPr>
    <a:lvl5pPr marL="1828800" algn="l" defTabSz="914400" rtl="0" eaLnBrk="1" latinLnBrk="0" hangingPunct="1">
      <a:defRPr sz="1200" b="0" i="0" kern="1200">
        <a:solidFill>
          <a:schemeClr val="tx1"/>
        </a:solidFill>
        <a:latin typeface="Montserra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DE96-84EC-5C9F-3DEA-6FF5FC5EB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66214-10DA-4F49-E846-2BD69EEDF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BA95EF-5A98-B4F5-AEA8-EC81E6BCB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C8B16-6284-DA5D-06D1-68ABB9C0F6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417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18F8-25F4-19B1-36B6-F0BE86161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613-70FC-D22A-6B7A-AE24724FE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777A90-F0BE-2C68-55D9-D1A9F6F35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6998D-C676-FF0B-07D6-7D64F4648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890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3ED85-F544-D731-2463-67BE27EEBF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5BCD59-674F-DE8D-B5E6-F6CCA6D1AD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5E38FC-4EC7-B4F8-D9D5-AF91662157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AB36BE-9730-7619-3F21-9AB4EE5A64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0246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6579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7107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6</a:t>
            </a:fld>
            <a:endParaRPr lang="es-ES_tradnl"/>
          </a:p>
        </p:txBody>
      </p:sp>
    </p:spTree>
    <p:extLst>
      <p:ext uri="{BB962C8B-B14F-4D97-AF65-F5344CB8AC3E}">
        <p14:creationId xmlns:p14="http://schemas.microsoft.com/office/powerpoint/2010/main" val="4213601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5809-BAE8-B3CB-FCDC-97AC9E88B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CD6BC-6003-5A0D-7401-B9237FD31D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CE4F0-6FBE-647D-30E5-EA161ACC5ED6}"/>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1E72241-DE2F-925F-4997-EA0E72500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443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4E6E-9D9A-6F11-CDB8-0C01B5AFC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55F24-F19A-A9D6-D923-C7FA83AB96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E4A89-1E49-B03C-9795-363930A0072A}"/>
              </a:ext>
            </a:extLst>
          </p:cNvPr>
          <p:cNvSpPr>
            <a:spLocks noGrp="1"/>
          </p:cNvSpPr>
          <p:nvPr>
            <p:ph type="body" idx="1"/>
          </p:nvPr>
        </p:nvSpPr>
        <p:spPr/>
        <p:txBody>
          <a:bodyPr/>
          <a:lstStyle/>
          <a:p>
            <a:pPr marL="514350" indent="-514350" algn="just">
              <a:spcBef>
                <a:spcPts val="0"/>
              </a:spcBef>
              <a:buFont typeface="+mj-lt"/>
              <a:buAutoNum type="arabicPeriod"/>
            </a:pPr>
            <a:r>
              <a:rPr lang="fr" sz="1200" noProof="0">
                <a:latin typeface="Calibri" panose="020F0502020204030204" pitchFamily="34" charset="0"/>
                <a:ea typeface="Times New Roman" panose="02020603050405020304" pitchFamily="18" charset="0"/>
                <a:cs typeface="Calibri" panose="020F0502020204030204" pitchFamily="34" charset="0"/>
              </a:rPr>
              <a:t>Examen des principales lois et documents nationaux relatifs </a:t>
            </a:r>
            <a:r>
              <a:rPr lang="fr" sz="1200">
                <a:latin typeface="Calibri" panose="020F0502020204030204" pitchFamily="34" charset="0"/>
                <a:ea typeface="Times New Roman" panose="02020603050405020304" pitchFamily="18" charset="0"/>
                <a:cs typeface="Calibri" panose="020F0502020204030204" pitchFamily="34" charset="0"/>
              </a:rPr>
              <a:t>au genre et à la biodiversité .</a:t>
            </a:r>
          </a:p>
          <a:p>
            <a:pPr marL="514350" indent="-514350" algn="just">
              <a:spcBef>
                <a:spcPts val="0"/>
              </a:spcBef>
              <a:buFont typeface="+mj-lt"/>
              <a:buAutoNum type="arabicPeriod"/>
            </a:pPr>
            <a:endParaRPr lang="en-US" sz="1200" noProof="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fr" sz="1200" noProof="0">
                <a:latin typeface="Calibri" panose="020F0502020204030204" pitchFamily="34" charset="0"/>
                <a:ea typeface="Times New Roman" panose="02020603050405020304" pitchFamily="18" charset="0"/>
                <a:cs typeface="Calibri" panose="020F0502020204030204" pitchFamily="34" charset="0"/>
              </a:rPr>
              <a:t>Analyse de la littérature sur la biodiversité et le genre pertinente dans le contexte du pays.</a:t>
            </a:r>
          </a:p>
          <a:p>
            <a:pPr marL="514350" indent="-514350" algn="just">
              <a:spcBef>
                <a:spcPts val="0"/>
              </a:spcBef>
              <a:buFont typeface="+mj-lt"/>
              <a:buAutoNum type="arabicPeriod"/>
            </a:pPr>
            <a:endParaRPr lang="en-US" sz="1200" noProof="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fr" sz="1200" noProof="0">
                <a:latin typeface="Calibri" panose="020F0502020204030204" pitchFamily="34" charset="0"/>
                <a:ea typeface="Times New Roman" panose="02020603050405020304" pitchFamily="18" charset="0"/>
                <a:cs typeface="Calibri" panose="020F0502020204030204" pitchFamily="34" charset="0"/>
              </a:rPr>
              <a:t>Cartographier les experts, organisations et représentants des acteurs, associations et parties prenantes du secteur des genres (femmes rurales et autochtones).</a:t>
            </a:r>
          </a:p>
          <a:p>
            <a:pPr marL="514350" indent="-514350" algn="just">
              <a:spcBef>
                <a:spcPts val="0"/>
              </a:spcBef>
              <a:buFont typeface="+mj-lt"/>
              <a:buAutoNum type="arabicPeriod"/>
            </a:pPr>
            <a:endParaRPr lang="en-US" sz="1200" noProof="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fr" sz="1200" noProof="0">
                <a:latin typeface="Calibri" panose="020F0502020204030204" pitchFamily="34" charset="0"/>
                <a:ea typeface="Times New Roman" panose="02020603050405020304" pitchFamily="18" charset="0"/>
                <a:cs typeface="Calibri" panose="020F0502020204030204" pitchFamily="34" charset="0"/>
              </a:rPr>
              <a:t>Analyse de genre des données nationales et locales pertinentes.</a:t>
            </a:r>
          </a:p>
          <a:p>
            <a:pPr marL="514350" indent="-514350" algn="just">
              <a:spcBef>
                <a:spcPts val="0"/>
              </a:spcBef>
              <a:buFont typeface="+mj-lt"/>
              <a:buAutoNum type="arabicPeriod"/>
            </a:pPr>
            <a:endParaRPr lang="en-US" sz="1200" noProof="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fr" sz="1200" noProof="0">
                <a:latin typeface="Calibri" panose="020F0502020204030204" pitchFamily="34" charset="0"/>
                <a:ea typeface="Times New Roman" panose="02020603050405020304" pitchFamily="18" charset="0"/>
                <a:cs typeface="Calibri" panose="020F0502020204030204" pitchFamily="34" charset="0"/>
              </a:rPr>
              <a:t>Réunions avec des acteurs de différents secteurs (gouvernement, société civile, etc.) afin d'identifier les enseignements tirés ou des données supplémentaires qui n'avaient pas été identifiées auparavant.</a:t>
            </a:r>
          </a:p>
          <a:p>
            <a:pPr marL="514350" indent="-514350" algn="just">
              <a:spcBef>
                <a:spcPts val="0"/>
              </a:spcBef>
              <a:buFont typeface="+mj-lt"/>
              <a:buAutoNum type="arabicPeriod"/>
            </a:pPr>
            <a:endParaRPr lang="en-US" sz="1200" noProof="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fr" sz="1200" noProof="0">
                <a:latin typeface="Calibri" panose="020F0502020204030204" pitchFamily="34" charset="0"/>
                <a:ea typeface="Times New Roman" panose="02020603050405020304" pitchFamily="18" charset="0"/>
                <a:cs typeface="Calibri" panose="020F0502020204030204" pitchFamily="34" charset="0"/>
              </a:rPr>
              <a:t>Visites de terrain auprès des communautés rurales et autochtones.</a:t>
            </a:r>
            <a:endParaRPr lang="en-US" sz="1200" noProof="0">
              <a:highlight>
                <a:srgbClr val="C0C0C0"/>
              </a:highlight>
              <a:latin typeface="Calibri" panose="020F0502020204030204" pitchFamily="34" charset="0"/>
              <a:cs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3B3933F9-7949-9B1F-BC76-1701EB28D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424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4F79-E5FF-3DD1-BD63-32C49744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8E4AC-4359-3216-080C-48C9FFD8B2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21261-28D6-911E-531D-EAA7858B44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F7CAE3-485C-FC07-4316-ED58B8F2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8439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8C92-8956-9C30-ED38-FE50F76AD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43C95-2AC9-1FED-E5C2-3E8183BC67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AA5D8A-D1F7-B4AD-318F-BE496A2AE5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89B47E-3947-10B7-2BE5-EFE8D822B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060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2BDF-CCBC-01B6-99F3-A0678FB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4876-C4E0-38B3-F45B-91AF21D91C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220880-AFEC-0212-509E-3D8B4CF96D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8BD6EA-3B41-E633-9478-32BE14E91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5061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r:embed="rId2"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Montserrat" pitchFamily="2" charset="77"/>
              </a:defRPr>
            </a:lvl1pPr>
          </a:lstStyle>
          <a:p>
            <a:r>
              <a:rPr lang="en-US"/>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Montserrat" pitchFamily="2" charset="77"/>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3/16/26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3/16/26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46371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99895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1677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5106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625562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4373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Montserrat" pitchFamily="2" charset="77"/>
              </a:defRPr>
            </a:lvl1pPr>
          </a:lstStyle>
          <a:p>
            <a:r>
              <a:rPr lang="en-US"/>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Montserrat" pitchFamily="2" charset="77"/>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3/16/26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39671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3/16/26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7526007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1438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17600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61397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txBody>
          <a:bodyPr/>
          <a:lstStyle/>
          <a:p>
            <a:endParaRPr lang="es-ES_tradnl"/>
          </a:p>
        </p:txBody>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011994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4871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Montserrat" pitchFamily="2" charset="77"/>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Montserrat" pitchFamily="2" charset="77"/>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Montserrat" pitchFamily="2" charset="77"/>
              </a:defRPr>
            </a:lvl1pPr>
            <a:lvl2pPr>
              <a:defRPr sz="4200" b="0" i="0">
                <a:latin typeface="Montserrat" pitchFamily="2" charset="77"/>
              </a:defRPr>
            </a:lvl2pPr>
            <a:lvl3pPr>
              <a:defRPr sz="3600" b="0" i="0">
                <a:latin typeface="Montserrat" pitchFamily="2" charset="77"/>
              </a:defRPr>
            </a:lvl3pPr>
            <a:lvl4pPr>
              <a:defRPr sz="3000" b="0" i="0">
                <a:latin typeface="Montserrat" pitchFamily="2" charset="77"/>
              </a:defRPr>
            </a:lvl4pPr>
            <a:lvl5pPr>
              <a:defRPr sz="3000" b="0" i="0">
                <a:latin typeface="Montserrat" pitchFamily="2" charset="77"/>
              </a:defRPr>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Montserrat" pitchFamily="2" charset="77"/>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Montserrat" pitchFamily="2" charset="77"/>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Montserrat" pitchFamily="2" charset="77"/>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a:solidFill>
                  <a:schemeClr val="tx1"/>
                </a:solidFill>
                <a:effectLst/>
                <a:latin typeface="Montserrat" pitchFamily="2" charset="77"/>
                <a:ea typeface="+mn-ea"/>
                <a:cs typeface="+mn-cs"/>
              </a:rPr>
              <a:t>PROGRAMA DE LAS NACIONES UNIDAS PARA EL DESARROLLO</a:t>
            </a:r>
            <a:endParaRPr lang="en-US" sz="150" b="0" i="0">
              <a:solidFill>
                <a:schemeClr val="tx1">
                  <a:alpha val="75000"/>
                </a:schemeClr>
              </a:solidFill>
              <a:latin typeface="Montserrat" pitchFamily="2" charset="77"/>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Montserrat" pitchFamily="2" charset="77"/>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Montserrat" pitchFamily="2" charset="77"/>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Montserrat" pitchFamily="2" charset="77"/>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Montserrat" pitchFamily="2" charset="77"/>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Montserrat" pitchFamily="2" charset="77"/>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Montserrat" pitchFamily="2" charset="77"/>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3/16/26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3/16/26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230124"/>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7.jpe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3.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8.jpe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3.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9.jpe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40.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47.jpeg"/><Relationship Id="rId5" Type="http://schemas.openxmlformats.org/officeDocument/2006/relationships/image" Target="../media/image8.jpe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8.png"/><Relationship Id="rId7"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46.jpeg"/><Relationship Id="rId11" Type="http://schemas.openxmlformats.org/officeDocument/2006/relationships/image" Target="../media/image18.jpeg"/><Relationship Id="rId5" Type="http://schemas.openxmlformats.org/officeDocument/2006/relationships/image" Target="../media/image45.jpeg"/><Relationship Id="rId10"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2.png"/><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3.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defTabSz="457223"/>
            <a:r>
              <a:rPr lang="fr" sz="4400" err="1">
                <a:solidFill>
                  <a:prstClr val="white"/>
                </a:solidFill>
                <a:latin typeface="Calibri" panose="020F0502020204030204"/>
              </a:rPr>
              <a:t>Image</a:t>
            </a:r>
            <a:r>
              <a:rPr lang="fr" sz="4400">
                <a:solidFill>
                  <a:prstClr val="white"/>
                </a:solidFill>
                <a:latin typeface="Calibri" panose="020F0502020204030204"/>
              </a:rPr>
              <a:t> </a:t>
            </a:r>
            <a:r>
              <a:rPr lang="fr" sz="4400" err="1">
                <a:solidFill>
                  <a:prstClr val="white"/>
                </a:solidFill>
                <a:latin typeface="Calibri" panose="020F0502020204030204"/>
              </a:rPr>
              <a:t>ici</a:t>
            </a:r>
            <a:endParaRPr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screen">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66809" y="2594860"/>
            <a:ext cx="8103647" cy="4278094"/>
          </a:xfrm>
          <a:prstGeom prst="rect">
            <a:avLst/>
          </a:prstGeom>
          <a:noFill/>
        </p:spPr>
        <p:txBody>
          <a:bodyPr wrap="square" rtlCol="0">
            <a:spAutoFit/>
          </a:bodyPr>
          <a:lstStyle/>
          <a:p>
            <a:pPr algn="ctr" defTabSz="1371600"/>
            <a:r>
              <a:rPr lang="fr" sz="4800" b="1" dirty="0">
                <a:solidFill>
                  <a:prstClr val="black"/>
                </a:solidFill>
                <a:latin typeface="Calibri" panose="020F0502020204030204"/>
              </a:rPr>
              <a:t>Clinique thématique 5</a:t>
            </a:r>
          </a:p>
          <a:p>
            <a:pPr algn="ctr" defTabSz="1371600"/>
            <a:endParaRPr lang="en-US" sz="4800" b="1" dirty="0">
              <a:solidFill>
                <a:prstClr val="black"/>
              </a:solidFill>
              <a:latin typeface="Calibri" panose="020F0502020204030204"/>
            </a:endParaRPr>
          </a:p>
          <a:p>
            <a:pPr algn="ctr" defTabSz="1371600"/>
            <a:r>
              <a:rPr lang="fr" sz="4400" b="1" dirty="0">
                <a:solidFill>
                  <a:prstClr val="black"/>
                </a:solidFill>
                <a:latin typeface="Calibri" panose="020F0502020204030204"/>
              </a:rPr>
              <a:t>Conditions favorables à la mise en œuvre des plans d’action nationaux pour la sécurité et le bien-être des femmes</a:t>
            </a:r>
            <a:endParaRPr lang="en-US" sz="4400" dirty="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7922172"/>
            <a:ext cx="18288000" cy="2000548"/>
          </a:xfrm>
          <a:prstGeom prst="rect">
            <a:avLst/>
          </a:prstGeom>
          <a:noFill/>
        </p:spPr>
        <p:txBody>
          <a:bodyPr wrap="square">
            <a:spAutoFit/>
          </a:bodyPr>
          <a:lstStyle/>
          <a:p>
            <a:pPr algn="ctr" defTabSz="1371600"/>
            <a:r>
              <a:rPr lang="fr" sz="4400" b="1">
                <a:solidFill>
                  <a:prstClr val="white"/>
                </a:solidFill>
                <a:latin typeface="Calibri Light"/>
                <a:ea typeface="Yu Gothic Light"/>
                <a:cs typeface="Times New Roman"/>
              </a:rPr>
              <a:t>Genre et processus de renforcement des capacités et d'échange du NBSAP</a:t>
            </a:r>
            <a:br>
              <a:rPr lang="en-US" sz="4400" b="1">
                <a:solidFill>
                  <a:prstClr val="white"/>
                </a:solidFill>
                <a:latin typeface="Calibri Light"/>
                <a:ea typeface="Yu Gothic Light"/>
                <a:cs typeface="Times New Roman"/>
              </a:rPr>
            </a:br>
            <a:endParaRPr lang="en-US" sz="4400" b="1">
              <a:solidFill>
                <a:prstClr val="white"/>
              </a:solidFill>
              <a:latin typeface="Calibri Light"/>
              <a:ea typeface="Yu Gothic Light"/>
              <a:cs typeface="Times New Roman"/>
            </a:endParaRPr>
          </a:p>
          <a:p>
            <a:pPr algn="ctr" defTabSz="1371600"/>
            <a:r>
              <a:rPr lang="fr" sz="3200" b="1">
                <a:solidFill>
                  <a:prstClr val="white"/>
                </a:solidFill>
                <a:latin typeface="Calibri Light"/>
                <a:ea typeface="Yu Gothic Light"/>
                <a:cs typeface="Times New Roman"/>
              </a:rPr>
              <a:t>17 mars 2026</a:t>
            </a:r>
            <a:endParaRPr lang="en-US" sz="540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FF63B3F-1B75-EEFF-B33E-5F49AC5A8D35}"/>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C7CBD7D-2386-874A-5381-2BD95A762286}"/>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2BA11E51-8D97-2D56-E05A-B5E611949B0E}"/>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94165B0-2FF9-E9FA-A4DA-EC69FA234FA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3D311D4-47A7-4166-9D39-022A586ACA5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fr" sz="3200" b="1" kern="0">
                <a:solidFill>
                  <a:prstClr val="black"/>
                </a:solidFill>
                <a:latin typeface="Calibri Light" panose="020F0302020204030204" pitchFamily="34" charset="0"/>
                <a:cs typeface="Calibri Light" panose="020F0302020204030204" pitchFamily="34" charset="0"/>
                <a:sym typeface="Arial"/>
              </a:rPr>
              <a:t>Les CCT peuvent être élargis et formalisés en un groupe de travail national sur le genre et la biodiversité</a:t>
            </a:r>
          </a:p>
          <a:p>
            <a:pPr algn="ctr" defTabSz="1371600"/>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1E9559D-204A-D153-B355-93AA48C6F012}"/>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2" name="Group 1">
            <a:extLst>
              <a:ext uri="{FF2B5EF4-FFF2-40B4-BE49-F238E27FC236}">
                <a16:creationId xmlns:a16="http://schemas.microsoft.com/office/drawing/2014/main" id="{355653D1-9DE5-0DA8-D7E3-F8C92C8B6D6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00028AE1-DD7A-5ADE-4380-5EFC7462BABA}"/>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F8E952C9-A252-E167-059D-1EA97CE62CD8}"/>
                </a:ext>
              </a:extLst>
            </p:cNvPr>
            <p:cNvGrpSpPr/>
            <p:nvPr/>
          </p:nvGrpSpPr>
          <p:grpSpPr>
            <a:xfrm>
              <a:off x="1098270" y="2005422"/>
              <a:ext cx="1063394" cy="1011676"/>
              <a:chOff x="10085410" y="3689660"/>
              <a:chExt cx="779859" cy="779859"/>
            </a:xfrm>
          </p:grpSpPr>
          <p:sp>
            <p:nvSpPr>
              <p:cNvPr id="9" name="Oval 8">
                <a:extLst>
                  <a:ext uri="{FF2B5EF4-FFF2-40B4-BE49-F238E27FC236}">
                    <a16:creationId xmlns:a16="http://schemas.microsoft.com/office/drawing/2014/main" id="{ADDBC477-B71F-C77D-F4C5-FE8E0E6D3402}"/>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Oval 5">
                <a:extLst>
                  <a:ext uri="{FF2B5EF4-FFF2-40B4-BE49-F238E27FC236}">
                    <a16:creationId xmlns:a16="http://schemas.microsoft.com/office/drawing/2014/main" id="{4AA446D3-3218-1DE7-6CD7-8DF1E9B1BB8B}"/>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pic>
        <p:nvPicPr>
          <p:cNvPr id="11" name="Picture 10" descr="A group of people in a circle&#10;&#10;AI-generated content may be incorrect.">
            <a:extLst>
              <a:ext uri="{FF2B5EF4-FFF2-40B4-BE49-F238E27FC236}">
                <a16:creationId xmlns:a16="http://schemas.microsoft.com/office/drawing/2014/main" id="{5CE8BD7D-C900-8441-EBC3-34E8CF4F9928}"/>
              </a:ext>
            </a:extLst>
          </p:cNvPr>
          <p:cNvPicPr>
            <a:picLocks noChangeAspect="1"/>
          </p:cNvPicPr>
          <p:nvPr/>
        </p:nvPicPr>
        <p:blipFill>
          <a:blip r:embed="rId4" cstate="print">
            <a:extLst>
              <a:ext uri="{28A0092B-C50C-407E-A947-70E740481C1C}">
                <a14:useLocalDpi xmlns:a14="http://schemas.microsoft.com/office/drawing/2010/main" val="0"/>
              </a:ext>
            </a:extLst>
          </a:blip>
          <a:srcRect l="10039" t="13228" r="12843" b="13228"/>
          <a:stretch>
            <a:fillRect/>
          </a:stretch>
        </p:blipFill>
        <p:spPr>
          <a:xfrm>
            <a:off x="2051793" y="2120297"/>
            <a:ext cx="941678" cy="872196"/>
          </a:xfrm>
          <a:prstGeom prst="rect">
            <a:avLst/>
          </a:prstGeom>
        </p:spPr>
      </p:pic>
      <p:pic>
        <p:nvPicPr>
          <p:cNvPr id="15" name="Imagen 10">
            <a:extLst>
              <a:ext uri="{FF2B5EF4-FFF2-40B4-BE49-F238E27FC236}">
                <a16:creationId xmlns:a16="http://schemas.microsoft.com/office/drawing/2014/main" id="{0DA78700-0AEF-A21C-3340-ECEA4E084D9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34500" y="4163105"/>
            <a:ext cx="6255885" cy="4170590"/>
          </a:xfrm>
          <a:prstGeom prst="rect">
            <a:avLst/>
          </a:prstGeom>
          <a:noFill/>
          <a:ln>
            <a:noFill/>
          </a:ln>
        </p:spPr>
      </p:pic>
      <p:sp>
        <p:nvSpPr>
          <p:cNvPr id="16" name="TextBox 15">
            <a:extLst>
              <a:ext uri="{FF2B5EF4-FFF2-40B4-BE49-F238E27FC236}">
                <a16:creationId xmlns:a16="http://schemas.microsoft.com/office/drawing/2014/main" id="{CFDB6943-1A8A-9900-5E36-73E7F9020AFF}"/>
              </a:ext>
            </a:extLst>
          </p:cNvPr>
          <p:cNvSpPr txBox="1"/>
          <p:nvPr/>
        </p:nvSpPr>
        <p:spPr>
          <a:xfrm>
            <a:off x="2895600" y="3974380"/>
            <a:ext cx="6057900" cy="4524315"/>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r>
              <a:rPr lang="fr" sz="2400" noProof="1"/>
              <a:t>Identifier les points focaux genre au sein des institutions gouvernementales impliquées dans la mise en œuvre de la NBSAP</a:t>
            </a:r>
          </a:p>
          <a:p>
            <a:pPr marL="457200" indent="-457200">
              <a:buFont typeface="Arial" panose="020B0604020202020204" pitchFamily="34" charset="0"/>
              <a:buChar char="•"/>
            </a:pPr>
            <a:endParaRPr lang="en-US" sz="2400" noProof="1"/>
          </a:p>
          <a:p>
            <a:pPr marL="457200" indent="-457200">
              <a:buFont typeface="Arial" panose="020B0604020202020204" pitchFamily="34" charset="0"/>
              <a:buChar char="•"/>
            </a:pPr>
            <a:r>
              <a:rPr lang="fr" sz="2400" noProof="1"/>
              <a:t>Impliquer le mécanisme des femmes</a:t>
            </a:r>
            <a:endParaRPr lang="en-US" sz="2400" noProof="1">
              <a:ea typeface="Calibri"/>
              <a:cs typeface="Calibri"/>
            </a:endParaRPr>
          </a:p>
          <a:p>
            <a:pPr marL="457200" indent="-457200">
              <a:buFont typeface="Arial" panose="020B0604020202020204" pitchFamily="34" charset="0"/>
              <a:buChar char="•"/>
            </a:pPr>
            <a:endParaRPr lang="en-US" sz="2400" noProof="1"/>
          </a:p>
          <a:p>
            <a:pPr marL="457200" indent="-457200">
              <a:buFont typeface="Arial" panose="020B0604020202020204" pitchFamily="34" charset="0"/>
              <a:buChar char="•"/>
            </a:pPr>
            <a:r>
              <a:rPr lang="fr" sz="2400" noProof="1"/>
              <a:t>Inviter des experts nationaux en matière de genre et de biodiversité</a:t>
            </a:r>
            <a:endParaRPr lang="en-US" sz="2400" noProof="1">
              <a:ea typeface="Calibri"/>
              <a:cs typeface="Calibri"/>
            </a:endParaRPr>
          </a:p>
          <a:p>
            <a:pPr marL="457200" indent="-457200">
              <a:buFont typeface="Arial" panose="020B0604020202020204" pitchFamily="34" charset="0"/>
              <a:buChar char="•"/>
            </a:pPr>
            <a:endParaRPr lang="en-US" sz="2400" noProof="1"/>
          </a:p>
          <a:p>
            <a:pPr marL="457200" indent="-457200">
              <a:buFont typeface="Arial" panose="020B0604020202020204" pitchFamily="34" charset="0"/>
              <a:buChar char="•"/>
            </a:pPr>
            <a:r>
              <a:rPr lang="fr" sz="2400" noProof="1"/>
              <a:t>Impliquez les représentantes des femmes</a:t>
            </a:r>
            <a:endParaRPr lang="en-US" sz="2400" noProof="1">
              <a:ea typeface="Calibri"/>
              <a:cs typeface="Calibri"/>
            </a:endParaRPr>
          </a:p>
          <a:p>
            <a:pPr marL="457200" indent="-457200">
              <a:buFont typeface="Arial" panose="020B0604020202020204" pitchFamily="34" charset="0"/>
              <a:buChar char="•"/>
            </a:pPr>
            <a:endParaRPr lang="en-US" sz="2400" noProof="1"/>
          </a:p>
        </p:txBody>
      </p:sp>
    </p:spTree>
    <p:extLst>
      <p:ext uri="{BB962C8B-B14F-4D97-AF65-F5344CB8AC3E}">
        <p14:creationId xmlns:p14="http://schemas.microsoft.com/office/powerpoint/2010/main" val="1540650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88E2-935D-9651-F7CF-8861B3FE31B9}"/>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05150F36-A23F-49E3-3F0F-2FFCC3C5A97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E345DE0E-B223-AE59-F05A-E55EEB144F7B}"/>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4FE83E31-7EBA-4F8D-5F39-380D55428B4C}"/>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CFC291C-91A0-5303-D62D-963D429B241A}"/>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55101D57-FBB3-D3AA-8998-937361CF1F35}"/>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a:solidFill>
                  <a:prstClr val="black"/>
                </a:solidFill>
                <a:latin typeface="Calibri Light" panose="020F0302020204030204" pitchFamily="34" charset="0"/>
                <a:cs typeface="Calibri Light" panose="020F0302020204030204" pitchFamily="34" charset="0"/>
                <a:sym typeface="Arial"/>
              </a:rPr>
              <a:t>Actions clés pour renforcer les conditions favorables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B0ADD6BF-2D72-E9B1-586A-E71FEA2C32C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A1FC2623-8ADC-5C13-A624-5D9E4EDFA8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E33545CC-A68C-699C-B0F5-FF4827058FBA}"/>
              </a:ext>
            </a:extLst>
          </p:cNvPr>
          <p:cNvSpPr txBox="1">
            <a:spLocks/>
          </p:cNvSpPr>
          <p:nvPr/>
        </p:nvSpPr>
        <p:spPr>
          <a:xfrm>
            <a:off x="2408908" y="3856253"/>
            <a:ext cx="14050291" cy="627587"/>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390" indent="-453390"/>
            <a:r>
              <a:rPr lang="fr" noProof="0">
                <a:latin typeface="Calibri"/>
                <a:ea typeface="Calibri"/>
                <a:cs typeface="Calibri"/>
              </a:rPr>
              <a:t>Concevoir un </a:t>
            </a:r>
            <a:r>
              <a:rPr lang="fr">
                <a:latin typeface="Calibri"/>
                <a:ea typeface="Calibri"/>
                <a:cs typeface="Calibri"/>
              </a:rPr>
              <a:t>processus de renforcement des capacités complet </a:t>
            </a:r>
            <a:r>
              <a:rPr lang="fr" noProof="0">
                <a:latin typeface="Calibri"/>
                <a:ea typeface="Calibri"/>
                <a:cs typeface="Calibri"/>
              </a:rPr>
              <a:t>et diversifié comprenant des ateliers, des actions de sensibilisation et des forums nationaux.</a:t>
            </a:r>
            <a:endParaRPr lang="en-US">
              <a:latin typeface="Calibri"/>
              <a:ea typeface="Calibri"/>
              <a:cs typeface="Calibri"/>
            </a:endParaRPr>
          </a:p>
          <a:p>
            <a:pPr marL="453828" indent="-453828"/>
            <a:endParaRPr lang="en-US" noProof="0">
              <a:latin typeface="Calibri" panose="020F0502020204030204" pitchFamily="34" charset="0"/>
              <a:cs typeface="Calibri" panose="020F0502020204030204" pitchFamily="34" charset="0"/>
            </a:endParaRPr>
          </a:p>
          <a:p>
            <a:pPr marL="453828" indent="-453828"/>
            <a:r>
              <a:rPr lang="fr" noProof="0">
                <a:latin typeface="Calibri" panose="020F0502020204030204" pitchFamily="34" charset="0"/>
                <a:cs typeface="Calibri" panose="020F0502020204030204" pitchFamily="34" charset="0"/>
              </a:rPr>
              <a:t>Élaborer des lignes directrices sur le genre et la biodiversité pour différents secteurs</a:t>
            </a:r>
          </a:p>
          <a:p>
            <a:pPr marL="453828" indent="-453828"/>
            <a:endParaRPr lang="en-US" noProof="0">
              <a:latin typeface="Calibri" panose="020F0502020204030204" pitchFamily="34" charset="0"/>
              <a:cs typeface="Calibri" panose="020F0502020204030204" pitchFamily="34" charset="0"/>
            </a:endParaRPr>
          </a:p>
          <a:p>
            <a:pPr marL="453828" indent="-453828"/>
            <a:r>
              <a:rPr lang="fr" noProof="0">
                <a:latin typeface="Calibri" panose="020F0502020204030204" pitchFamily="34" charset="0"/>
                <a:cs typeface="Calibri" panose="020F0502020204030204" pitchFamily="34" charset="0"/>
              </a:rPr>
              <a:t>Développer des formations formelles ou à long terme en collaboration avec le milieu universitaire, les OSC et les groupes de femmes.</a:t>
            </a:r>
          </a:p>
          <a:p>
            <a:pPr marL="453828" indent="-453828"/>
            <a:endParaRPr lang="en-US">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0" indent="0">
              <a:buNone/>
            </a:pPr>
            <a:r>
              <a:rPr lang="fr" noProof="0">
                <a:latin typeface="Calibri" panose="020F0502020204030204" pitchFamily="34" charset="0"/>
                <a:cs typeface="Calibri" panose="020F0502020204030204" pitchFamily="34" charset="0"/>
              </a:rPr>
              <a:t> </a:t>
            </a:r>
            <a:endParaRPr lang="en-US" noProof="0">
              <a:highlight>
                <a:srgbClr val="C0C0C0"/>
              </a:highlight>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144287B-8E8E-512B-01A8-868289403E15}"/>
              </a:ext>
            </a:extLst>
          </p:cNvPr>
          <p:cNvGrpSpPr/>
          <p:nvPr/>
        </p:nvGrpSpPr>
        <p:grpSpPr>
          <a:xfrm>
            <a:off x="1146265" y="2019300"/>
            <a:ext cx="2525289" cy="1077218"/>
            <a:chOff x="1847532" y="3282849"/>
            <a:chExt cx="3117679" cy="1316682"/>
          </a:xfrm>
        </p:grpSpPr>
        <p:sp>
          <p:nvSpPr>
            <p:cNvPr id="18" name="Pentagon 17">
              <a:extLst>
                <a:ext uri="{FF2B5EF4-FFF2-40B4-BE49-F238E27FC236}">
                  <a16:creationId xmlns:a16="http://schemas.microsoft.com/office/drawing/2014/main" id="{279961DA-844E-5D3D-82B7-AAF0CE71CDAA}"/>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E77348EE-8646-8A59-9B55-EABFA82016C1}"/>
                </a:ext>
              </a:extLst>
            </p:cNvPr>
            <p:cNvGrpSpPr/>
            <p:nvPr/>
          </p:nvGrpSpPr>
          <p:grpSpPr>
            <a:xfrm>
              <a:off x="2101081" y="3421371"/>
              <a:ext cx="1063394" cy="1011676"/>
              <a:chOff x="10085410" y="3689660"/>
              <a:chExt cx="779859" cy="779859"/>
            </a:xfrm>
          </p:grpSpPr>
          <p:sp>
            <p:nvSpPr>
              <p:cNvPr id="21" name="Oval 20">
                <a:extLst>
                  <a:ext uri="{FF2B5EF4-FFF2-40B4-BE49-F238E27FC236}">
                    <a16:creationId xmlns:a16="http://schemas.microsoft.com/office/drawing/2014/main" id="{E46AC85B-FBAB-3323-FD5E-9FDF1892ED91}"/>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Oval 5">
                <a:extLst>
                  <a:ext uri="{FF2B5EF4-FFF2-40B4-BE49-F238E27FC236}">
                    <a16:creationId xmlns:a16="http://schemas.microsoft.com/office/drawing/2014/main" id="{D31DCF15-E543-9BBF-2209-279F11E14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2</a:t>
                </a:r>
                <a:endParaRPr lang="en-US" sz="3600" kern="1200"/>
              </a:p>
            </p:txBody>
          </p:sp>
        </p:grpSp>
      </p:grpSp>
      <p:sp>
        <p:nvSpPr>
          <p:cNvPr id="23" name="TextBox 22">
            <a:extLst>
              <a:ext uri="{FF2B5EF4-FFF2-40B4-BE49-F238E27FC236}">
                <a16:creationId xmlns:a16="http://schemas.microsoft.com/office/drawing/2014/main" id="{386FFCE7-9B78-7F1D-515B-237A79B922F3}"/>
              </a:ext>
            </a:extLst>
          </p:cNvPr>
          <p:cNvSpPr txBox="1"/>
          <p:nvPr/>
        </p:nvSpPr>
        <p:spPr>
          <a:xfrm>
            <a:off x="3876926" y="2253841"/>
            <a:ext cx="10753474" cy="553998"/>
          </a:xfrm>
          <a:prstGeom prst="rect">
            <a:avLst/>
          </a:prstGeom>
          <a:noFill/>
        </p:spPr>
        <p:txBody>
          <a:bodyPr wrap="square">
            <a:spAutoFit/>
          </a:bodyPr>
          <a:lstStyle/>
          <a:p>
            <a:pPr algn="just">
              <a:spcBef>
                <a:spcPts val="0"/>
              </a:spcBef>
            </a:pPr>
            <a:r>
              <a:rPr lang="fr" sz="3000" b="1">
                <a:latin typeface="Calibri" panose="020F0502020204030204" pitchFamily="34" charset="0"/>
                <a:ea typeface="Times New Roman" panose="02020603050405020304" pitchFamily="18" charset="0"/>
                <a:cs typeface="Calibri" panose="020F0502020204030204" pitchFamily="34" charset="0"/>
              </a:rPr>
              <a:t>Organiser des sessions de renforcement des capacités sur mesure pour différents secteurs</a:t>
            </a:r>
          </a:p>
        </p:txBody>
      </p:sp>
      <p:pic>
        <p:nvPicPr>
          <p:cNvPr id="10" name="Picture 9" descr="A group of people sitting at a table&#10;&#10;AI-generated content may be incorrect.">
            <a:extLst>
              <a:ext uri="{FF2B5EF4-FFF2-40B4-BE49-F238E27FC236}">
                <a16:creationId xmlns:a16="http://schemas.microsoft.com/office/drawing/2014/main" id="{F82D30B2-795B-4999-C81A-F44ECDB02B3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67055" y="2186089"/>
            <a:ext cx="833345" cy="823811"/>
          </a:xfrm>
          <a:prstGeom prst="rect">
            <a:avLst/>
          </a:prstGeom>
        </p:spPr>
      </p:pic>
    </p:spTree>
    <p:extLst>
      <p:ext uri="{BB962C8B-B14F-4D97-AF65-F5344CB8AC3E}">
        <p14:creationId xmlns:p14="http://schemas.microsoft.com/office/powerpoint/2010/main" val="1635793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26AC9-05D6-8D4B-DE97-BE33E7EE92D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2576C46-049F-724E-32C5-A38878DE2625}"/>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883D0AA-DBBA-F4DB-167D-9B7934A9E521}"/>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A2483157-30B0-7A47-29CC-89BF5E2F0CF9}"/>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9C01CF84-2AA8-8D08-310F-D5857BD6C8C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BE60723-1293-9BF7-7E5F-AE7C02D32CB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a:solidFill>
                  <a:prstClr val="black"/>
                </a:solidFill>
                <a:latin typeface="Calibri Light" panose="020F0302020204030204" pitchFamily="34" charset="0"/>
                <a:cs typeface="Calibri Light" panose="020F0302020204030204" pitchFamily="34" charset="0"/>
                <a:sym typeface="Arial"/>
              </a:rPr>
              <a:t>Établir une alliance avec un établissement d'enseignement supérieur national et développer un diplôme technique sur le genre et la biodiversité</a:t>
            </a:r>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7CE62FB5-BAF3-C372-8EC6-5F11EBB0E72B}"/>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2" name="Group 1">
            <a:extLst>
              <a:ext uri="{FF2B5EF4-FFF2-40B4-BE49-F238E27FC236}">
                <a16:creationId xmlns:a16="http://schemas.microsoft.com/office/drawing/2014/main" id="{540CEA14-D34F-4CC1-C435-2B3775DD44E8}"/>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DFBFE4D8-C96E-D674-58BA-A5F9E3742AC3}"/>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FBB1841-B1BD-770B-3EC3-0CF8577EA796}"/>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84590A57-8F0A-07D4-A180-DE3764C42108}"/>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E7508805-393F-CA83-538D-E558E6733B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2</a:t>
                </a:r>
                <a:endParaRPr lang="en-US" sz="3600" kern="1200"/>
              </a:p>
            </p:txBody>
          </p:sp>
        </p:grpSp>
      </p:grpSp>
      <p:pic>
        <p:nvPicPr>
          <p:cNvPr id="14" name="Picture 13" descr="A group of people sitting at a table&#10;&#10;AI-generated content may be incorrect.">
            <a:extLst>
              <a:ext uri="{FF2B5EF4-FFF2-40B4-BE49-F238E27FC236}">
                <a16:creationId xmlns:a16="http://schemas.microsoft.com/office/drawing/2014/main" id="{3CA98DBA-5F6D-91C3-EA18-12BC219009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7400" y="2171700"/>
            <a:ext cx="833345" cy="823811"/>
          </a:xfrm>
          <a:prstGeom prst="rect">
            <a:avLst/>
          </a:prstGeom>
        </p:spPr>
      </p:pic>
      <p:sp>
        <p:nvSpPr>
          <p:cNvPr id="15" name="TextBox 14">
            <a:extLst>
              <a:ext uri="{FF2B5EF4-FFF2-40B4-BE49-F238E27FC236}">
                <a16:creationId xmlns:a16="http://schemas.microsoft.com/office/drawing/2014/main" id="{09E24E3F-8AA4-6E0F-BA3D-4BFD937D5703}"/>
              </a:ext>
            </a:extLst>
          </p:cNvPr>
          <p:cNvSpPr txBox="1"/>
          <p:nvPr/>
        </p:nvSpPr>
        <p:spPr>
          <a:xfrm>
            <a:off x="3210147" y="4301035"/>
            <a:ext cx="6781800" cy="3970318"/>
          </a:xfrm>
          <a:prstGeom prst="rect">
            <a:avLst/>
          </a:prstGeom>
          <a:noFill/>
        </p:spPr>
        <p:txBody>
          <a:bodyPr wrap="square" rtlCol="0">
            <a:spAutoFit/>
          </a:bodyPr>
          <a:lstStyle/>
          <a:p>
            <a:endParaRPr lang="en-US" sz="2800"/>
          </a:p>
          <a:p>
            <a:pPr marL="342900" indent="-342900">
              <a:buFont typeface="Arial" panose="020B0604020202020204" pitchFamily="34" charset="0"/>
              <a:buChar char="•"/>
            </a:pPr>
            <a:r>
              <a:rPr lang="fr" sz="2800"/>
              <a:t>Diplôme sur le genre et la biodiversité</a:t>
            </a:r>
          </a:p>
          <a:p>
            <a:pPr marL="342900" indent="-342900">
              <a:buFont typeface="Arial" panose="020B0604020202020204" pitchFamily="34" charset="0"/>
              <a:buChar char="•"/>
            </a:pPr>
            <a:endParaRPr lang="en-US" sz="2800"/>
          </a:p>
          <a:p>
            <a:pPr marL="342900" indent="-342900">
              <a:buFont typeface="Arial" panose="020B0604020202020204" pitchFamily="34" charset="0"/>
              <a:buChar char="•"/>
            </a:pPr>
            <a:r>
              <a:rPr lang="fr" sz="2800"/>
              <a:t>Une série d'ateliers abordant les questions de genre et de biodiversité</a:t>
            </a:r>
          </a:p>
          <a:p>
            <a:pPr marL="342900" indent="-342900">
              <a:buFont typeface="Arial" panose="020B0604020202020204" pitchFamily="34" charset="0"/>
              <a:buChar char="•"/>
            </a:pPr>
            <a:endParaRPr lang="en-US" sz="2800"/>
          </a:p>
          <a:p>
            <a:pPr marL="342900" indent="-342900">
              <a:buFont typeface="Arial" panose="020B0604020202020204" pitchFamily="34" charset="0"/>
              <a:buChar char="•"/>
            </a:pPr>
            <a:r>
              <a:rPr lang="fr" sz="2800"/>
              <a:t>Ateliers sur les moyens de subsistance des femmes et </a:t>
            </a:r>
            <a:r>
              <a:rPr lang="fr" sz="2800" err="1"/>
              <a:t>les services numériques</a:t>
            </a:r>
            <a:r>
              <a:rPr lang="fr" sz="2800"/>
              <a:t> </a:t>
            </a:r>
          </a:p>
          <a:p>
            <a:endParaRPr lang="en-US" sz="2800"/>
          </a:p>
        </p:txBody>
      </p:sp>
      <p:pic>
        <p:nvPicPr>
          <p:cNvPr id="16" name="Picture 2">
            <a:extLst>
              <a:ext uri="{FF2B5EF4-FFF2-40B4-BE49-F238E27FC236}">
                <a16:creationId xmlns:a16="http://schemas.microsoft.com/office/drawing/2014/main" id="{8C61BDB0-523B-2D85-DAA9-1CF8911621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15600" y="4061022"/>
            <a:ext cx="5199201" cy="4379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040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64E7-E92A-434D-3607-B72CAB89A8D6}"/>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2A5F3B35-9E26-1349-093F-1009BE0380D1}"/>
              </a:ext>
            </a:extLst>
          </p:cNvPr>
          <p:cNvSpPr txBox="1">
            <a:spLocks/>
          </p:cNvSpPr>
          <p:nvPr/>
        </p:nvSpPr>
        <p:spPr>
          <a:xfrm>
            <a:off x="2334075" y="3695700"/>
            <a:ext cx="14429925" cy="2757645"/>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lvl="0" indent="-453828"/>
            <a:r>
              <a:rPr lang="fr" sz="3000" noProof="0" dirty="0">
                <a:latin typeface="Calibri" panose="020F0502020204030204" pitchFamily="34" charset="0"/>
                <a:cs typeface="Calibri" panose="020F0502020204030204" pitchFamily="34" charset="0"/>
              </a:rPr>
              <a:t>L’harmonisation des engagements nationaux en matière d’égalité des sexes avec les mandats relatifs à l’égalité des sexes, notamment le KM GBF et l’Accord sur l’égalité des sexes de la CDB, est essentielle.</a:t>
            </a:r>
          </a:p>
          <a:p>
            <a:pPr marL="453828" lvl="0" indent="-453828"/>
            <a:endParaRPr lang="en-US" sz="3000" noProof="0" dirty="0">
              <a:latin typeface="Calibri" panose="020F0502020204030204" pitchFamily="34" charset="0"/>
              <a:cs typeface="Calibri" panose="020F0502020204030204" pitchFamily="34" charset="0"/>
            </a:endParaRPr>
          </a:p>
          <a:p>
            <a:pPr marL="453390" lvl="0" indent="-453390"/>
            <a:r>
              <a:rPr lang="fr" sz="3000" dirty="0">
                <a:latin typeface="Calibri"/>
                <a:ea typeface="Calibri"/>
                <a:cs typeface="Calibri"/>
              </a:rPr>
              <a:t>Intégrer </a:t>
            </a:r>
            <a:r>
              <a:rPr lang="fr" sz="3000" noProof="0" dirty="0">
                <a:latin typeface="Calibri"/>
                <a:ea typeface="Calibri"/>
                <a:cs typeface="Calibri"/>
              </a:rPr>
              <a:t>les considérations de genre dans le cadre politique de la biodiversité élaboré pour mettre en </a:t>
            </a:r>
            <a:r>
              <a:rPr lang="fr" sz="3000" dirty="0">
                <a:latin typeface="Calibri"/>
                <a:ea typeface="Calibri"/>
                <a:cs typeface="Calibri"/>
              </a:rPr>
              <a:t>œuvre</a:t>
            </a:r>
            <a:r>
              <a:rPr lang="fr" sz="3000" noProof="0" dirty="0">
                <a:latin typeface="Calibri"/>
                <a:ea typeface="Calibri"/>
                <a:cs typeface="Calibri"/>
              </a:rPr>
              <a:t> </a:t>
            </a:r>
            <a:r>
              <a:rPr lang="fr" sz="3000" dirty="0">
                <a:latin typeface="Calibri"/>
                <a:ea typeface="Calibri"/>
                <a:cs typeface="Calibri"/>
              </a:rPr>
              <a:t>NBSAP</a:t>
            </a:r>
            <a:endParaRPr lang="en-US" sz="3000" noProof="0" dirty="0">
              <a:latin typeface="Calibri"/>
              <a:ea typeface="Calibri"/>
              <a:cs typeface="Calibri"/>
            </a:endParaRPr>
          </a:p>
          <a:p>
            <a:pPr marL="453828" lvl="0" indent="-453828"/>
            <a:endParaRPr lang="en-US" sz="3000" noProof="0" dirty="0">
              <a:latin typeface="Calibri" panose="020F0502020204030204" pitchFamily="34" charset="0"/>
              <a:cs typeface="Calibri" panose="020F0502020204030204" pitchFamily="34" charset="0"/>
            </a:endParaRPr>
          </a:p>
          <a:p>
            <a:pPr marL="453828" lvl="0" indent="-453828"/>
            <a:r>
              <a:rPr lang="fr" sz="3000" noProof="0" dirty="0">
                <a:latin typeface="Calibri" panose="020F0502020204030204" pitchFamily="34" charset="0"/>
                <a:cs typeface="Calibri" panose="020F0502020204030204" pitchFamily="34" charset="0"/>
              </a:rPr>
              <a:t>Intégrer les enjeux environnementaux dans le cadre politique d'égalité des sexes</a:t>
            </a:r>
          </a:p>
          <a:p>
            <a:pPr marL="453828" lvl="0" indent="-453828"/>
            <a:endParaRPr lang="en-US" sz="3000" noProof="0" dirty="0">
              <a:latin typeface="Calibri" panose="020F0502020204030204" pitchFamily="34" charset="0"/>
              <a:cs typeface="Calibri" panose="020F0502020204030204" pitchFamily="34" charset="0"/>
            </a:endParaRPr>
          </a:p>
          <a:p>
            <a:pPr marL="453390" lvl="0" indent="-453390"/>
            <a:r>
              <a:rPr lang="fr" sz="3000" noProof="0" dirty="0">
                <a:latin typeface="Calibri"/>
                <a:ea typeface="Calibri"/>
                <a:cs typeface="Calibri"/>
              </a:rPr>
              <a:t>Élaborer des plans d'action ou des feuilles de route sur le genre et la biodiversité</a:t>
            </a:r>
          </a:p>
          <a:p>
            <a:pPr marL="453828" lvl="0" indent="-453828"/>
            <a:endParaRPr lang="en-US" sz="3000" noProof="0" dirty="0">
              <a:highlight>
                <a:srgbClr val="C0C0C0"/>
              </a:highlight>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189E42F3-D904-689A-353B-D809F623F508}"/>
              </a:ext>
            </a:extLst>
          </p:cNvPr>
          <p:cNvGrpSpPr/>
          <p:nvPr/>
        </p:nvGrpSpPr>
        <p:grpSpPr>
          <a:xfrm>
            <a:off x="1163702" y="1986544"/>
            <a:ext cx="2525289" cy="1077218"/>
            <a:chOff x="2924970" y="4686569"/>
            <a:chExt cx="3117679" cy="1316682"/>
          </a:xfrm>
        </p:grpSpPr>
        <p:sp>
          <p:nvSpPr>
            <p:cNvPr id="12" name="Pentagon 11">
              <a:extLst>
                <a:ext uri="{FF2B5EF4-FFF2-40B4-BE49-F238E27FC236}">
                  <a16:creationId xmlns:a16="http://schemas.microsoft.com/office/drawing/2014/main" id="{D70510BA-2CDA-1877-ECB9-E6FE913635C0}"/>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B5C18C2-C414-9D69-A57F-65A12AFC79EC}"/>
                </a:ext>
              </a:extLst>
            </p:cNvPr>
            <p:cNvGrpSpPr/>
            <p:nvPr/>
          </p:nvGrpSpPr>
          <p:grpSpPr>
            <a:xfrm>
              <a:off x="3178519" y="4825091"/>
              <a:ext cx="1063394" cy="1011676"/>
              <a:chOff x="10085410" y="3689660"/>
              <a:chExt cx="779859" cy="779859"/>
            </a:xfrm>
          </p:grpSpPr>
          <p:sp>
            <p:nvSpPr>
              <p:cNvPr id="15" name="Oval 14">
                <a:extLst>
                  <a:ext uri="{FF2B5EF4-FFF2-40B4-BE49-F238E27FC236}">
                    <a16:creationId xmlns:a16="http://schemas.microsoft.com/office/drawing/2014/main" id="{3CEE8FCD-4CD4-592C-FB2C-70C865DC3A78}"/>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12F7333-A83A-6286-8E7A-9D8D2CA9B1D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grpSp>
      <p:sp>
        <p:nvSpPr>
          <p:cNvPr id="17" name="TextBox 16">
            <a:extLst>
              <a:ext uri="{FF2B5EF4-FFF2-40B4-BE49-F238E27FC236}">
                <a16:creationId xmlns:a16="http://schemas.microsoft.com/office/drawing/2014/main" id="{175AA88A-F477-1977-A6AF-23535850EF29}"/>
              </a:ext>
            </a:extLst>
          </p:cNvPr>
          <p:cNvSpPr txBox="1"/>
          <p:nvPr/>
        </p:nvSpPr>
        <p:spPr>
          <a:xfrm>
            <a:off x="3894362" y="2221085"/>
            <a:ext cx="13229929" cy="1015663"/>
          </a:xfrm>
          <a:prstGeom prst="rect">
            <a:avLst/>
          </a:prstGeom>
          <a:noFill/>
        </p:spPr>
        <p:txBody>
          <a:bodyPr wrap="square">
            <a:spAutoFit/>
          </a:bodyPr>
          <a:lstStyle/>
          <a:p>
            <a:pPr algn="just">
              <a:spcBef>
                <a:spcPts val="0"/>
              </a:spcBef>
            </a:pPr>
            <a:r>
              <a:rPr lang="fr" sz="3000" b="1">
                <a:latin typeface="Calibri" panose="020F0502020204030204" pitchFamily="34" charset="0"/>
                <a:ea typeface="Times New Roman" panose="02020603050405020304" pitchFamily="18" charset="0"/>
                <a:cs typeface="Calibri" panose="020F0502020204030204" pitchFamily="34" charset="0"/>
              </a:rPr>
              <a:t>Intégrer des engagements ambitieux et exhaustifs en matière d'égalité des sexes dans le plan de mise en œuvre et les stratégies sectorielles de la NBSAP</a:t>
            </a:r>
          </a:p>
        </p:txBody>
      </p:sp>
      <p:sp>
        <p:nvSpPr>
          <p:cNvPr id="89" name="Freeform 9">
            <a:extLst>
              <a:ext uri="{FF2B5EF4-FFF2-40B4-BE49-F238E27FC236}">
                <a16:creationId xmlns:a16="http://schemas.microsoft.com/office/drawing/2014/main" id="{BB4A948E-2379-74DF-F45C-3D246B6E39F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850A0A1C-5A1D-41A8-EE9F-E28567ABBC51}"/>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C27E5CC2-47DD-82B4-64B2-B061DF85641F}"/>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AF3F9094-3F3D-A9AD-25C4-B9B14B8E3A5F}"/>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E18A3B56-093B-EAAC-E3A3-B953137010AA}"/>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a:solidFill>
                  <a:prstClr val="black"/>
                </a:solidFill>
                <a:latin typeface="Calibri Light" panose="020F0302020204030204" pitchFamily="34" charset="0"/>
                <a:cs typeface="Calibri Light" panose="020F0302020204030204" pitchFamily="34" charset="0"/>
                <a:sym typeface="Arial"/>
              </a:rPr>
              <a:t>Actions clés pour renforcer les conditions favorables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B921E1E2-4A46-3BFE-7EA4-8A0C3FFD005C}"/>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D2AE9955-CE9C-0438-5A26-A8762786F76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6" name="Picture 5" descr="A drawing of a landscape&#10;&#10;AI-generated content may be incorrect.">
            <a:extLst>
              <a:ext uri="{FF2B5EF4-FFF2-40B4-BE49-F238E27FC236}">
                <a16:creationId xmlns:a16="http://schemas.microsoft.com/office/drawing/2014/main" id="{D0A23107-E285-8706-CC3A-5098A7AB74B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76774" y="2071243"/>
            <a:ext cx="934793" cy="827683"/>
          </a:xfrm>
          <a:prstGeom prst="rect">
            <a:avLst/>
          </a:prstGeom>
        </p:spPr>
      </p:pic>
    </p:spTree>
    <p:extLst>
      <p:ext uri="{BB962C8B-B14F-4D97-AF65-F5344CB8AC3E}">
        <p14:creationId xmlns:p14="http://schemas.microsoft.com/office/powerpoint/2010/main" val="1116199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4046-151C-AF2E-8A8F-7FFE079E872C}"/>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BBF8C614-DD9F-241F-A179-F68FA2DF31BA}"/>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32B94BD-400F-9BAF-D362-CEC6AB72C94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5B6E46F-BE2C-2704-717B-064DD3B71CF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2800" b="1" kern="0" dirty="0">
                <a:solidFill>
                  <a:prstClr val="black"/>
                </a:solidFill>
                <a:latin typeface="Calibri Light" panose="020F0302020204030204" pitchFamily="34" charset="0"/>
                <a:cs typeface="Calibri Light" panose="020F0302020204030204" pitchFamily="34" charset="0"/>
                <a:sym typeface="Arial"/>
              </a:rPr>
              <a:t>Veiller à ce que les politiques et stratégies sectorielles incluent des éléments clés en matière d'égalité des sexes et d'autonomisation des femmes</a:t>
            </a:r>
            <a:endParaRPr lang="en-US" sz="24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B1A78A82-AC98-E791-737D-1F73CC2BF899}"/>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2759FA6C-E7EA-39E3-E307-100C88F5D66C}"/>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140C3203-E2D6-EC1B-C36D-2439A682E01A}"/>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76BD796-10A1-B120-7DCF-A3176A26D64F}"/>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6EC316A1-A72D-DCF2-74DD-1A0109829690}"/>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77BC2F27-4ADA-0690-3A26-8241BDF5C8E0}"/>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grpSp>
      <p:pic>
        <p:nvPicPr>
          <p:cNvPr id="2" name="Picture 1" descr="A drawing of a landscape&#10;&#10;AI-generated content may be incorrect.">
            <a:extLst>
              <a:ext uri="{FF2B5EF4-FFF2-40B4-BE49-F238E27FC236}">
                <a16:creationId xmlns:a16="http://schemas.microsoft.com/office/drawing/2014/main" id="{BBBB3163-07BE-B4CE-EB79-F96B3D3E33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8683" y="2153250"/>
            <a:ext cx="934793" cy="827683"/>
          </a:xfrm>
          <a:prstGeom prst="rect">
            <a:avLst/>
          </a:prstGeom>
        </p:spPr>
      </p:pic>
      <p:sp>
        <p:nvSpPr>
          <p:cNvPr id="10" name="Rectangle 9">
            <a:extLst>
              <a:ext uri="{FF2B5EF4-FFF2-40B4-BE49-F238E27FC236}">
                <a16:creationId xmlns:a16="http://schemas.microsoft.com/office/drawing/2014/main" id="{1D97B0C7-19D0-F651-9D25-1F929F3D60C8}"/>
              </a:ext>
            </a:extLst>
          </p:cNvPr>
          <p:cNvSpPr/>
          <p:nvPr/>
        </p:nvSpPr>
        <p:spPr>
          <a:xfrm>
            <a:off x="4463906" y="7641499"/>
            <a:ext cx="9745332" cy="537321"/>
          </a:xfrm>
          <a:prstGeom prst="rect">
            <a:avLst/>
          </a:prstGeom>
          <a:solidFill>
            <a:srgbClr val="EDE4FF"/>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BAC417C6-6F0B-F492-F394-8EA2998333C4}"/>
              </a:ext>
            </a:extLst>
          </p:cNvPr>
          <p:cNvSpPr/>
          <p:nvPr/>
        </p:nvSpPr>
        <p:spPr>
          <a:xfrm>
            <a:off x="4472309" y="6903600"/>
            <a:ext cx="9745332" cy="632650"/>
          </a:xfrm>
          <a:prstGeom prst="rect">
            <a:avLst/>
          </a:prstGeom>
          <a:solidFill>
            <a:srgbClr val="0468B1">
              <a:lumMod val="20000"/>
              <a:lumOff val="80000"/>
            </a:srgbClr>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371FCE8C-8B01-ED66-07BE-10FB52DCE10F}"/>
              </a:ext>
            </a:extLst>
          </p:cNvPr>
          <p:cNvSpPr/>
          <p:nvPr/>
        </p:nvSpPr>
        <p:spPr>
          <a:xfrm>
            <a:off x="4481509" y="6193938"/>
            <a:ext cx="9745332" cy="632650"/>
          </a:xfrm>
          <a:prstGeom prst="rect">
            <a:avLst/>
          </a:prstGeom>
          <a:solidFill>
            <a:srgbClr val="70AD47">
              <a:lumMod val="20000"/>
              <a:lumOff val="80000"/>
            </a:srgbClr>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D7BB252F-CA1B-B417-3EE4-D734389A02FB}"/>
              </a:ext>
            </a:extLst>
          </p:cNvPr>
          <p:cNvSpPr/>
          <p:nvPr/>
        </p:nvSpPr>
        <p:spPr>
          <a:xfrm>
            <a:off x="4488191" y="5379600"/>
            <a:ext cx="9745332" cy="736466"/>
          </a:xfrm>
          <a:prstGeom prst="rect">
            <a:avLst/>
          </a:prstGeom>
          <a:solidFill>
            <a:srgbClr val="FFECEC"/>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8D9C752F-E6F4-3517-6AB5-B44D5E865DCD}"/>
              </a:ext>
            </a:extLst>
          </p:cNvPr>
          <p:cNvSpPr/>
          <p:nvPr/>
        </p:nvSpPr>
        <p:spPr>
          <a:xfrm>
            <a:off x="4485742" y="4516000"/>
            <a:ext cx="9745332" cy="761964"/>
          </a:xfrm>
          <a:prstGeom prst="rect">
            <a:avLst/>
          </a:prstGeom>
          <a:solidFill>
            <a:srgbClr val="ED7D31">
              <a:lumMod val="20000"/>
              <a:lumOff val="80000"/>
            </a:srgbClr>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22FA4694-5694-C775-BE7E-148F47E2AC26}"/>
              </a:ext>
            </a:extLst>
          </p:cNvPr>
          <p:cNvSpPr/>
          <p:nvPr/>
        </p:nvSpPr>
        <p:spPr>
          <a:xfrm>
            <a:off x="4495800" y="3771900"/>
            <a:ext cx="9745332" cy="677362"/>
          </a:xfrm>
          <a:prstGeom prst="rect">
            <a:avLst/>
          </a:prstGeom>
          <a:solidFill>
            <a:srgbClr val="FFC000">
              <a:lumMod val="20000"/>
              <a:lumOff val="80000"/>
            </a:srgbClr>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5C3FEC21-98D3-8266-DA5A-21EE6988E821}"/>
              </a:ext>
            </a:extLst>
          </p:cNvPr>
          <p:cNvSpPr/>
          <p:nvPr/>
        </p:nvSpPr>
        <p:spPr>
          <a:xfrm>
            <a:off x="4987801" y="3932181"/>
            <a:ext cx="8657616" cy="461665"/>
          </a:xfrm>
          <a:prstGeom prst="rect">
            <a:avLst/>
          </a:prstGeom>
        </p:spPr>
        <p:txBody>
          <a:bodyPr wrap="square">
            <a:spAutoFit/>
          </a:bodyPr>
          <a:lstStyle/>
          <a:p>
            <a:pPr algn="ctr" defTabSz="754418"/>
            <a:r>
              <a:rPr lang="fr"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Principes et vision du NBSAP</a:t>
            </a:r>
            <a:endParaRPr lang="en-US" sz="2400" noProof="0">
              <a:solidFill>
                <a:prstClr val="black"/>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89338D19-5A9E-B272-EC83-8FB0A14E7028}"/>
              </a:ext>
            </a:extLst>
          </p:cNvPr>
          <p:cNvSpPr/>
          <p:nvPr/>
        </p:nvSpPr>
        <p:spPr>
          <a:xfrm>
            <a:off x="4507579" y="4728286"/>
            <a:ext cx="9730349" cy="461665"/>
          </a:xfrm>
          <a:prstGeom prst="rect">
            <a:avLst/>
          </a:prstGeom>
        </p:spPr>
        <p:txBody>
          <a:bodyPr wrap="square">
            <a:spAutoFit/>
          </a:bodyPr>
          <a:lstStyle/>
          <a:p>
            <a:pPr algn="ctr" defTabSz="754418"/>
            <a:r>
              <a:rPr lang="fr" sz="2400" noProof="0">
                <a:solidFill>
                  <a:prstClr val="black"/>
                </a:solidFill>
                <a:latin typeface="Calibri" panose="020F0502020204030204" pitchFamily="34" charset="0"/>
                <a:cs typeface="Calibri" panose="020F0502020204030204" pitchFamily="34" charset="0"/>
              </a:rPr>
              <a:t>Gouvernance et inclusion </a:t>
            </a:r>
            <a:r>
              <a:rPr lang="fr"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pour la mise à jour et la mise en œuvre du NBSAP</a:t>
            </a:r>
            <a:endParaRPr lang="en-US" sz="2400" noProof="0">
              <a:solidFill>
                <a:prstClr val="black"/>
              </a:solidFill>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FC18C499-9FA5-8A37-FF47-D12C1C3C6141}"/>
              </a:ext>
            </a:extLst>
          </p:cNvPr>
          <p:cNvSpPr/>
          <p:nvPr/>
        </p:nvSpPr>
        <p:spPr>
          <a:xfrm>
            <a:off x="4488191" y="5549010"/>
            <a:ext cx="9793605" cy="461665"/>
          </a:xfrm>
          <a:prstGeom prst="rect">
            <a:avLst/>
          </a:prstGeom>
        </p:spPr>
        <p:txBody>
          <a:bodyPr wrap="square">
            <a:spAutoFit/>
          </a:bodyPr>
          <a:lstStyle/>
          <a:p>
            <a:pPr algn="ctr" defTabSz="754418"/>
            <a:r>
              <a:rPr lang="fr"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Renforcement des capacités pour la mise en œuvre du NBSAP</a:t>
            </a:r>
            <a:endParaRPr lang="en-US" sz="2400" noProof="0">
              <a:solidFill>
                <a:prstClr val="black"/>
              </a:solidFill>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8B4A958A-7730-1D36-3C6F-32BD805B6476}"/>
              </a:ext>
            </a:extLst>
          </p:cNvPr>
          <p:cNvSpPr/>
          <p:nvPr/>
        </p:nvSpPr>
        <p:spPr>
          <a:xfrm>
            <a:off x="4472310" y="7009607"/>
            <a:ext cx="9780170" cy="461665"/>
          </a:xfrm>
          <a:prstGeom prst="rect">
            <a:avLst/>
          </a:prstGeom>
        </p:spPr>
        <p:txBody>
          <a:bodyPr wrap="square">
            <a:spAutoFit/>
          </a:bodyPr>
          <a:lstStyle/>
          <a:p>
            <a:pPr algn="ctr" defTabSz="754418"/>
            <a:r>
              <a:rPr lang="fr"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Le NBSAP </a:t>
            </a:r>
            <a:r>
              <a:rPr lang="fr" sz="2400">
                <a:solidFill>
                  <a:prstClr val="black"/>
                </a:solidFill>
                <a:latin typeface="Calibri" panose="020F0502020204030204" pitchFamily="34" charset="0"/>
                <a:ea typeface="Times New Roman" panose="02020603050405020304" pitchFamily="18" charset="0"/>
                <a:cs typeface="Calibri" panose="020F0502020204030204" pitchFamily="34" charset="0"/>
              </a:rPr>
              <a:t>désigne des </a:t>
            </a:r>
            <a:r>
              <a:rPr lang="fr" sz="2400" noProof="0" err="1">
                <a:solidFill>
                  <a:prstClr val="black"/>
                </a:solidFill>
                <a:latin typeface="Calibri" panose="020F0502020204030204" pitchFamily="34" charset="0"/>
                <a:ea typeface="Times New Roman" panose="02020603050405020304" pitchFamily="18" charset="0"/>
                <a:cs typeface="Calibri" panose="020F0502020204030204" pitchFamily="34" charset="0"/>
              </a:rPr>
              <a:t>domaines </a:t>
            </a:r>
            <a:r>
              <a:rPr lang="fr"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ou des secteurs d'intervention</a:t>
            </a:r>
            <a:endParaRPr lang="en-US" sz="2400" noProof="0">
              <a:solidFill>
                <a:prstClr val="black"/>
              </a:solidFill>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C814BD57-2206-8FAB-C08F-3FCC9A1B8F24}"/>
              </a:ext>
            </a:extLst>
          </p:cNvPr>
          <p:cNvSpPr/>
          <p:nvPr/>
        </p:nvSpPr>
        <p:spPr>
          <a:xfrm>
            <a:off x="4488192" y="7691443"/>
            <a:ext cx="9752464" cy="461665"/>
          </a:xfrm>
          <a:prstGeom prst="rect">
            <a:avLst/>
          </a:prstGeom>
        </p:spPr>
        <p:txBody>
          <a:bodyPr wrap="square">
            <a:spAutoFit/>
          </a:bodyPr>
          <a:lstStyle/>
          <a:p>
            <a:pPr algn="ctr" defTabSz="754418"/>
            <a:r>
              <a:rPr lang="fr"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Objectifs et indicateurs du NBSAP par secteur</a:t>
            </a:r>
            <a:endParaRPr lang="en-US" sz="2400" noProof="0">
              <a:solidFill>
                <a:prstClr val="black"/>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59E4394F-A033-46BD-80F2-44BC135A4934}"/>
              </a:ext>
            </a:extLst>
          </p:cNvPr>
          <p:cNvSpPr/>
          <p:nvPr/>
        </p:nvSpPr>
        <p:spPr>
          <a:xfrm>
            <a:off x="4460962" y="6304889"/>
            <a:ext cx="9780170" cy="461665"/>
          </a:xfrm>
          <a:prstGeom prst="rect">
            <a:avLst/>
          </a:prstGeom>
        </p:spPr>
        <p:txBody>
          <a:bodyPr wrap="square">
            <a:spAutoFit/>
          </a:bodyPr>
          <a:lstStyle/>
          <a:p>
            <a:pPr algn="ctr" defTabSz="754418"/>
            <a:r>
              <a:rPr lang="fr"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Analyse des données et de la situation incluse dans le NBSAP</a:t>
            </a:r>
            <a:endParaRPr lang="en-US" sz="2400" noProof="0">
              <a:solidFill>
                <a:prstClr val="black"/>
              </a:solidFill>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CB181F07-F435-5749-D5D8-E1D6B07A09E9}"/>
              </a:ext>
            </a:extLst>
          </p:cNvPr>
          <p:cNvSpPr/>
          <p:nvPr/>
        </p:nvSpPr>
        <p:spPr>
          <a:xfrm>
            <a:off x="4463907" y="8252670"/>
            <a:ext cx="9753735" cy="632650"/>
          </a:xfrm>
          <a:prstGeom prst="rect">
            <a:avLst/>
          </a:prstGeom>
          <a:solidFill>
            <a:srgbClr val="DAE2F2"/>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6B9FB290-632D-1386-5589-BE2F64C8F8FB}"/>
              </a:ext>
            </a:extLst>
          </p:cNvPr>
          <p:cNvSpPr/>
          <p:nvPr/>
        </p:nvSpPr>
        <p:spPr>
          <a:xfrm>
            <a:off x="4473106" y="8402632"/>
            <a:ext cx="9752464" cy="461665"/>
          </a:xfrm>
          <a:prstGeom prst="rect">
            <a:avLst/>
          </a:prstGeom>
        </p:spPr>
        <p:txBody>
          <a:bodyPr wrap="square">
            <a:spAutoFit/>
          </a:bodyPr>
          <a:lstStyle/>
          <a:p>
            <a:pPr algn="ctr" defTabSz="754418"/>
            <a:r>
              <a:rPr lang="fr" sz="2400" noProof="0">
                <a:solidFill>
                  <a:prstClr val="black"/>
                </a:solidFill>
                <a:latin typeface="Calibri" panose="020F0502020204030204" pitchFamily="34" charset="0"/>
                <a:cs typeface="Calibri" panose="020F0502020204030204" pitchFamily="34" charset="0"/>
              </a:rPr>
              <a:t>Financer la mise en œuvre des engagements en matière d'égalité des sexes</a:t>
            </a:r>
          </a:p>
        </p:txBody>
      </p:sp>
    </p:spTree>
    <p:extLst>
      <p:ext uri="{BB962C8B-B14F-4D97-AF65-F5344CB8AC3E}">
        <p14:creationId xmlns:p14="http://schemas.microsoft.com/office/powerpoint/2010/main" val="3434424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4E66-C34B-BC76-0595-F0A3E72D4BC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640D1811-C169-CF7B-B1EA-482ABF025D85}"/>
              </a:ext>
            </a:extLst>
          </p:cNvPr>
          <p:cNvSpPr txBox="1">
            <a:spLocks/>
          </p:cNvSpPr>
          <p:nvPr/>
        </p:nvSpPr>
        <p:spPr>
          <a:xfrm>
            <a:off x="2349775" y="3238500"/>
            <a:ext cx="15557225"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lvl="0" indent="-453828"/>
            <a:endParaRPr lang="en-US" sz="3100">
              <a:latin typeface="Calibri" panose="020F0502020204030204" pitchFamily="34" charset="0"/>
              <a:cs typeface="Calibri" panose="020F0502020204030204" pitchFamily="34" charset="0"/>
            </a:endParaRPr>
          </a:p>
          <a:p>
            <a:pPr marL="453828" lvl="0" indent="-453828"/>
            <a:r>
              <a:rPr lang="fr" sz="3100" noProof="0">
                <a:latin typeface="Calibri" panose="020F0502020204030204" pitchFamily="34" charset="0"/>
                <a:cs typeface="Calibri" panose="020F0502020204030204" pitchFamily="34" charset="0"/>
              </a:rPr>
              <a:t>Intégrer les considérations de genre dans les stratégies de financement de la biodiversité</a:t>
            </a:r>
          </a:p>
          <a:p>
            <a:pPr marL="453828" lvl="0" indent="-453828"/>
            <a:endParaRPr lang="en-US" sz="3100" noProof="0">
              <a:latin typeface="Calibri" panose="020F0502020204030204" pitchFamily="34" charset="0"/>
              <a:cs typeface="Calibri" panose="020F0502020204030204" pitchFamily="34" charset="0"/>
            </a:endParaRPr>
          </a:p>
          <a:p>
            <a:pPr marL="453828" lvl="0" indent="-453828"/>
            <a:r>
              <a:rPr lang="fr" sz="3100" noProof="0">
                <a:latin typeface="Calibri" panose="020F0502020204030204" pitchFamily="34" charset="0"/>
                <a:cs typeface="Calibri" panose="020F0502020204030204" pitchFamily="34" charset="0"/>
              </a:rPr>
              <a:t>Réaliser une analyse de genre des structures de financement</a:t>
            </a:r>
          </a:p>
          <a:p>
            <a:pPr marL="453828" lvl="0" indent="-453828"/>
            <a:endParaRPr lang="en-US" sz="3100" noProof="0">
              <a:latin typeface="Calibri" panose="020F0502020204030204" pitchFamily="34" charset="0"/>
              <a:cs typeface="Calibri" panose="020F0502020204030204" pitchFamily="34" charset="0"/>
            </a:endParaRPr>
          </a:p>
          <a:p>
            <a:pPr marL="453828" lvl="0" indent="-453828"/>
            <a:r>
              <a:rPr lang="fr" sz="3100" noProof="0">
                <a:latin typeface="Calibri" panose="020F0502020204030204" pitchFamily="34" charset="0"/>
                <a:cs typeface="Calibri" panose="020F0502020204030204" pitchFamily="34" charset="0"/>
              </a:rPr>
              <a:t>Identifier les classificateurs de genre en lien avec le financement de la biodiversité (étiquetage budgétaire sensible au genre)</a:t>
            </a:r>
          </a:p>
          <a:p>
            <a:pPr marL="453828" lvl="0" indent="-453828"/>
            <a:endParaRPr lang="en-US" sz="3100">
              <a:latin typeface="Calibri" panose="020F0502020204030204" pitchFamily="34" charset="0"/>
              <a:cs typeface="Calibri" panose="020F0502020204030204" pitchFamily="34" charset="0"/>
            </a:endParaRPr>
          </a:p>
          <a:p>
            <a:pPr marL="453828" lvl="0" indent="-453828"/>
            <a:r>
              <a:rPr lang="fr" sz="3100" noProof="0">
                <a:latin typeface="Calibri" panose="020F0502020204030204" pitchFamily="34" charset="0"/>
                <a:cs typeface="Calibri" panose="020F0502020204030204" pitchFamily="34" charset="0"/>
              </a:rPr>
              <a:t>Concevoir et mettre en œuvre des mécanismes de finance verte sensibles au genre</a:t>
            </a:r>
          </a:p>
          <a:p>
            <a:pPr marL="453828" lvl="0" indent="-453828"/>
            <a:endParaRPr lang="en-US" sz="3100" noProof="0">
              <a:highlight>
                <a:srgbClr val="C0C0C0"/>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641C1BC-57DA-7822-2612-C5C3A718CEA2}"/>
              </a:ext>
            </a:extLst>
          </p:cNvPr>
          <p:cNvSpPr txBox="1"/>
          <p:nvPr/>
        </p:nvSpPr>
        <p:spPr>
          <a:xfrm>
            <a:off x="3840356" y="2158312"/>
            <a:ext cx="13609443" cy="1384995"/>
          </a:xfrm>
          <a:prstGeom prst="rect">
            <a:avLst/>
          </a:prstGeom>
          <a:noFill/>
        </p:spPr>
        <p:txBody>
          <a:bodyPr wrap="square">
            <a:spAutoFit/>
          </a:bodyPr>
          <a:lstStyle/>
          <a:p>
            <a:pPr algn="just">
              <a:spcBef>
                <a:spcPts val="0"/>
              </a:spcBef>
            </a:pPr>
            <a:r>
              <a:rPr lang="fr" sz="2800" b="1" dirty="0">
                <a:latin typeface="Calibri" panose="020F0502020204030204" pitchFamily="34" charset="0"/>
                <a:ea typeface="Times New Roman" panose="02020603050405020304" pitchFamily="18" charset="0"/>
                <a:cs typeface="Calibri" panose="020F0502020204030204" pitchFamily="34" charset="0"/>
              </a:rPr>
              <a:t>Allouer des fonds spécifiques à la biodiversité pour mettre en œuvre les engagements en matière d'égalité des sexes inclus dans les plans d'action nationaux pour la biodiversité, les plans d'action nationaux pour l'égalité des sexes ou le programme de biodiversité</a:t>
            </a:r>
          </a:p>
        </p:txBody>
      </p:sp>
      <p:grpSp>
        <p:nvGrpSpPr>
          <p:cNvPr id="18" name="Group 17">
            <a:extLst>
              <a:ext uri="{FF2B5EF4-FFF2-40B4-BE49-F238E27FC236}">
                <a16:creationId xmlns:a16="http://schemas.microsoft.com/office/drawing/2014/main" id="{44A9BC6F-5E1E-3E00-E88D-686E9DAD15F1}"/>
              </a:ext>
            </a:extLst>
          </p:cNvPr>
          <p:cNvGrpSpPr/>
          <p:nvPr/>
        </p:nvGrpSpPr>
        <p:grpSpPr>
          <a:xfrm>
            <a:off x="1194182" y="1950627"/>
            <a:ext cx="2525289" cy="1077218"/>
            <a:chOff x="4089527" y="6103976"/>
            <a:chExt cx="3117679" cy="1316682"/>
          </a:xfrm>
        </p:grpSpPr>
        <p:sp>
          <p:nvSpPr>
            <p:cNvPr id="19" name="Pentagon 18">
              <a:extLst>
                <a:ext uri="{FF2B5EF4-FFF2-40B4-BE49-F238E27FC236}">
                  <a16:creationId xmlns:a16="http://schemas.microsoft.com/office/drawing/2014/main" id="{332E57E8-F0C6-EAA3-A899-0318F8CA1BE7}"/>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1269CAD-9336-8BEA-1E20-6BBFB4303F1C}"/>
                </a:ext>
              </a:extLst>
            </p:cNvPr>
            <p:cNvGrpSpPr/>
            <p:nvPr/>
          </p:nvGrpSpPr>
          <p:grpSpPr>
            <a:xfrm>
              <a:off x="4343076" y="6242498"/>
              <a:ext cx="1063394" cy="1011676"/>
              <a:chOff x="10085410" y="3689660"/>
              <a:chExt cx="779859" cy="779859"/>
            </a:xfrm>
          </p:grpSpPr>
          <p:sp>
            <p:nvSpPr>
              <p:cNvPr id="22" name="Oval 21">
                <a:extLst>
                  <a:ext uri="{FF2B5EF4-FFF2-40B4-BE49-F238E27FC236}">
                    <a16:creationId xmlns:a16="http://schemas.microsoft.com/office/drawing/2014/main" id="{3FCBB42C-B050-D8F1-1A9B-925B1B0DDD9D}"/>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3" name="Oval 5">
                <a:extLst>
                  <a:ext uri="{FF2B5EF4-FFF2-40B4-BE49-F238E27FC236}">
                    <a16:creationId xmlns:a16="http://schemas.microsoft.com/office/drawing/2014/main" id="{10A9CCDA-C783-D84F-1DD9-96F322A4CA0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sp>
        <p:nvSpPr>
          <p:cNvPr id="89" name="Freeform 9">
            <a:extLst>
              <a:ext uri="{FF2B5EF4-FFF2-40B4-BE49-F238E27FC236}">
                <a16:creationId xmlns:a16="http://schemas.microsoft.com/office/drawing/2014/main" id="{951FD7AB-B56A-AE8A-E110-047FBF985FC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F8DC5845-E403-6E37-5C6F-FE69611C86B9}"/>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a:solidFill>
                  <a:prstClr val="black"/>
                </a:solidFill>
                <a:latin typeface="Calibri Light" panose="020F0302020204030204" pitchFamily="34" charset="0"/>
                <a:cs typeface="Calibri Light" panose="020F0302020204030204" pitchFamily="34" charset="0"/>
                <a:sym typeface="Arial"/>
              </a:rPr>
              <a:t>Actions clés pour renforcer les conditions favorables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97076DA6-033D-48F3-7C84-A39895F868C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8003310-0244-1749-6B44-A0DF82A2FA0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D0AD88C3-BE9E-1463-29F8-36AA64BBFC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1778" y="2106744"/>
            <a:ext cx="827684" cy="827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946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CC94-7920-01F9-435C-ECC372E25DC2}"/>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7AF9373F-9746-4EAE-D217-3A6D9FA92BB3}"/>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A37DAC78-434E-C7D6-AB42-D7738C445FB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AB92016-CFE3-F1ED-E378-62186077B271}"/>
              </a:ext>
            </a:extLst>
          </p:cNvPr>
          <p:cNvSpPr/>
          <p:nvPr/>
        </p:nvSpPr>
        <p:spPr>
          <a:xfrm>
            <a:off x="3276600" y="1945821"/>
            <a:ext cx="12956647"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a:solidFill>
                  <a:prstClr val="black"/>
                </a:solidFill>
                <a:latin typeface="Calibri Light" panose="020F0302020204030204" pitchFamily="34" charset="0"/>
                <a:cs typeface="Calibri Light" panose="020F0302020204030204" pitchFamily="34" charset="0"/>
                <a:sym typeface="Arial"/>
              </a:rPr>
              <a:t>Veiller à ce que les mécanismes nationaux d'incitation à la biodiversité tiennent compte des questions de genre</a:t>
            </a:r>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6560A93-419C-9FF1-1FB7-F7D81DFC3413}"/>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3" name="Group 2">
            <a:extLst>
              <a:ext uri="{FF2B5EF4-FFF2-40B4-BE49-F238E27FC236}">
                <a16:creationId xmlns:a16="http://schemas.microsoft.com/office/drawing/2014/main" id="{217D376F-1DE1-B8AD-2E9B-E0A332CDB87E}"/>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C6AE45F1-1A5D-72C9-C138-9A4850077050}"/>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17B4FC3-A07D-487F-621E-00BAC103FB2B}"/>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E38892E1-5F8C-2C46-31D0-8C368E21E475}"/>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B168102-DB37-E082-D6E1-3B78AF47F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pic>
        <p:nvPicPr>
          <p:cNvPr id="20" name="Picture 19">
            <a:extLst>
              <a:ext uri="{FF2B5EF4-FFF2-40B4-BE49-F238E27FC236}">
                <a16:creationId xmlns:a16="http://schemas.microsoft.com/office/drawing/2014/main" id="{D0960BA3-50D2-6269-762C-B279FAFD3A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182216"/>
            <a:ext cx="827684" cy="827684"/>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042EA1A1-A612-30C9-5EF1-F557B14CA86B}"/>
              </a:ext>
            </a:extLst>
          </p:cNvPr>
          <p:cNvSpPr txBox="1"/>
          <p:nvPr/>
        </p:nvSpPr>
        <p:spPr>
          <a:xfrm>
            <a:off x="5570589" y="3817388"/>
            <a:ext cx="12115800" cy="5170646"/>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r>
              <a:rPr lang="fr" sz="2200" noProof="1"/>
              <a:t>Élaborer et inclure des indicateurs sensibles au genre, tels que le nombre de femmes et d'hommes autochtones participant activement à l'élaboration du plan financier et le nombre de femmes bénéficiant de possibilités d'emploi grâce à l'augmentation des investissements dans l'écotourisme ; assurer la participation des femmes à toutes les consultations et instances de BIOFIN, ainsi qu'à toutes les équipes : comité de pilotage, panels de conférence, etc.</a:t>
            </a:r>
            <a:endParaRPr lang="en-US" sz="2200" dirty="0"/>
          </a:p>
          <a:p>
            <a:pPr marL="457200" indent="-457200">
              <a:buFont typeface="Arial" panose="020B0604020202020204" pitchFamily="34" charset="0"/>
              <a:buChar char="•"/>
            </a:pPr>
            <a:r>
              <a:rPr lang="fr" sz="2200" noProof="1"/>
              <a:t>Créer un environnement favorable à la participation des femmes à toutes les activités de BIOFIN, notamment en identifiant rapidement des solutions pour aborder avec tact les facteurs sociaux et culturels susceptibles d’entraver leur participation fructueuse ;</a:t>
            </a:r>
            <a:endParaRPr lang="en-US" sz="2200" dirty="0"/>
          </a:p>
          <a:p>
            <a:pPr marL="457200" indent="-457200">
              <a:buFont typeface="Arial" panose="020B0604020202020204" pitchFamily="34" charset="0"/>
              <a:buChar char="•"/>
            </a:pPr>
            <a:r>
              <a:rPr lang="fr" sz="2200" noProof="1"/>
              <a:t>Soyez attentif à l'utilisation d'un langage sensible au genre et adoptez-le dans tous les documents, y compris les rapports BIOFIN, les descriptions de poste, etc. ;</a:t>
            </a:r>
            <a:endParaRPr lang="en-US" sz="2200" dirty="0"/>
          </a:p>
          <a:p>
            <a:pPr marL="457200" indent="-457200">
              <a:buFont typeface="Arial" panose="020B0604020202020204" pitchFamily="34" charset="0"/>
              <a:buChar char="•"/>
            </a:pPr>
            <a:r>
              <a:rPr lang="fr" sz="2200" noProof="1"/>
              <a:t>Faites appel à des experts en matière de genre pour obtenir des conseils professionnels sur ce qui précède ;</a:t>
            </a:r>
            <a:endParaRPr lang="en-US" sz="2200" dirty="0"/>
          </a:p>
          <a:p>
            <a:pPr marL="457200" indent="-457200">
              <a:buFont typeface="Arial" panose="020B0604020202020204" pitchFamily="34" charset="0"/>
              <a:buChar char="•"/>
            </a:pPr>
            <a:r>
              <a:rPr lang="fr" sz="2200" noProof="1"/>
              <a:t>Favoriser les partenariats avec des organisations spécialisées qui promeuvent la prise en compte du genre, telles que les points focaux gouvernementaux pour l'égalité des sexes, ONU Femmes et les alliances et organisations nationales de femmes.</a:t>
            </a:r>
            <a:endParaRPr lang="en-US" sz="2200" dirty="0">
              <a:ea typeface="Calibri"/>
              <a:cs typeface="Calibri"/>
            </a:endParaRPr>
          </a:p>
        </p:txBody>
      </p:sp>
      <p:pic>
        <p:nvPicPr>
          <p:cNvPr id="22" name="Picture 2" descr="Women +Nature Programme: putting women at the heart of biodiversity finance  in Costa Rica | BIOFIN">
            <a:extLst>
              <a:ext uri="{FF2B5EF4-FFF2-40B4-BE49-F238E27FC236}">
                <a16:creationId xmlns:a16="http://schemas.microsoft.com/office/drawing/2014/main" id="{DB47D477-713B-8324-A91E-BFC9EEB5D04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28637" y="3500275"/>
            <a:ext cx="4445284" cy="5300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264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CE58-9C21-BB0C-4770-BA770933F8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471EA03-606C-3AD0-B68C-53B95A301A22}"/>
              </a:ext>
            </a:extLst>
          </p:cNvPr>
          <p:cNvSpPr txBox="1"/>
          <p:nvPr/>
        </p:nvSpPr>
        <p:spPr>
          <a:xfrm>
            <a:off x="3739032" y="2140097"/>
            <a:ext cx="13258800" cy="1477328"/>
          </a:xfrm>
          <a:prstGeom prst="rect">
            <a:avLst/>
          </a:prstGeom>
          <a:noFill/>
        </p:spPr>
        <p:txBody>
          <a:bodyPr wrap="square">
            <a:spAutoFit/>
          </a:bodyPr>
          <a:lstStyle/>
          <a:p>
            <a:pPr algn="just"/>
            <a:r>
              <a:rPr lang="fr" sz="3000" b="1" err="1">
                <a:latin typeface="Calibri" panose="020F0502020204030204" pitchFamily="34" charset="0"/>
                <a:ea typeface="Times New Roman" panose="02020603050405020304" pitchFamily="18" charset="0"/>
                <a:cs typeface="Calibri" panose="020F0502020204030204" pitchFamily="34" charset="0"/>
              </a:rPr>
              <a:t>programme </a:t>
            </a:r>
            <a:r>
              <a:rPr lang="fr" sz="3000" b="1">
                <a:latin typeface="Calibri" panose="020F0502020204030204" pitchFamily="34" charset="0"/>
                <a:ea typeface="Times New Roman" panose="02020603050405020304" pitchFamily="18" charset="0"/>
                <a:cs typeface="Calibri" panose="020F0502020204030204" pitchFamily="34" charset="0"/>
              </a:rPr>
              <a:t>national sur le genre et la biodiversité et concevoir des projets de biodiversité tenant compte des spécificités liées au genre.</a:t>
            </a:r>
          </a:p>
          <a:p>
            <a:pPr algn="just"/>
            <a:endParaRPr lang="en-US" sz="3000" b="1">
              <a:latin typeface="Calibri" panose="020F0502020204030204" pitchFamily="34" charset="0"/>
              <a:ea typeface="Times New Roman" panose="02020603050405020304" pitchFamily="18" charset="0"/>
              <a:cs typeface="Calibri" panose="020F0502020204030204" pitchFamily="34" charset="0"/>
            </a:endParaRPr>
          </a:p>
        </p:txBody>
      </p:sp>
      <p:grpSp>
        <p:nvGrpSpPr>
          <p:cNvPr id="4" name="Group 3">
            <a:extLst>
              <a:ext uri="{FF2B5EF4-FFF2-40B4-BE49-F238E27FC236}">
                <a16:creationId xmlns:a16="http://schemas.microsoft.com/office/drawing/2014/main" id="{4C741571-535F-3077-CE01-8D9D6260EC58}"/>
              </a:ext>
            </a:extLst>
          </p:cNvPr>
          <p:cNvGrpSpPr/>
          <p:nvPr/>
        </p:nvGrpSpPr>
        <p:grpSpPr>
          <a:xfrm>
            <a:off x="1194182" y="1931995"/>
            <a:ext cx="2525289" cy="1077218"/>
            <a:chOff x="5194075" y="7520669"/>
            <a:chExt cx="3117679" cy="1316682"/>
          </a:xfrm>
        </p:grpSpPr>
        <p:sp>
          <p:nvSpPr>
            <p:cNvPr id="5" name="Pentagon 4">
              <a:extLst>
                <a:ext uri="{FF2B5EF4-FFF2-40B4-BE49-F238E27FC236}">
                  <a16:creationId xmlns:a16="http://schemas.microsoft.com/office/drawing/2014/main" id="{06366EE2-0057-FF36-1C56-D579588E93F3}"/>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780103B-B43E-F8B8-4EE2-8CA1B81B2C35}"/>
                </a:ext>
              </a:extLst>
            </p:cNvPr>
            <p:cNvGrpSpPr/>
            <p:nvPr/>
          </p:nvGrpSpPr>
          <p:grpSpPr>
            <a:xfrm>
              <a:off x="5447624" y="7659191"/>
              <a:ext cx="1063394" cy="1011676"/>
              <a:chOff x="10085410" y="3689660"/>
              <a:chExt cx="779859" cy="779859"/>
            </a:xfrm>
          </p:grpSpPr>
          <p:sp>
            <p:nvSpPr>
              <p:cNvPr id="12" name="Oval 11">
                <a:extLst>
                  <a:ext uri="{FF2B5EF4-FFF2-40B4-BE49-F238E27FC236}">
                    <a16:creationId xmlns:a16="http://schemas.microsoft.com/office/drawing/2014/main" id="{5B0C50AE-4644-ECB0-49ED-8AB36BC0B555}"/>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8218F928-D287-F4C9-525B-12CBEBF1D354}"/>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5</a:t>
                </a:r>
              </a:p>
            </p:txBody>
          </p:sp>
        </p:grpSp>
      </p:grpSp>
      <p:sp>
        <p:nvSpPr>
          <p:cNvPr id="2" name="Text Placeholder 2">
            <a:extLst>
              <a:ext uri="{FF2B5EF4-FFF2-40B4-BE49-F238E27FC236}">
                <a16:creationId xmlns:a16="http://schemas.microsoft.com/office/drawing/2014/main" id="{82C1B6BB-3CAA-1D1F-9883-EF3303683DD5}"/>
              </a:ext>
            </a:extLst>
          </p:cNvPr>
          <p:cNvSpPr txBox="1">
            <a:spLocks/>
          </p:cNvSpPr>
          <p:nvPr/>
        </p:nvSpPr>
        <p:spPr>
          <a:xfrm>
            <a:off x="2349775" y="3402858"/>
            <a:ext cx="14452464" cy="2897982"/>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fr">
                <a:latin typeface="Calibri" panose="020F0502020204030204" pitchFamily="34" charset="0"/>
                <a:cs typeface="Calibri" panose="020F0502020204030204" pitchFamily="34" charset="0"/>
              </a:rPr>
              <a:t>Développer une série d'enquêtes détaillées pour comprendre la dimension de genre dans différents secteurs</a:t>
            </a:r>
          </a:p>
          <a:p>
            <a:pPr marL="453828" indent="-453828"/>
            <a:endParaRPr lang="en-US">
              <a:latin typeface="Calibri" panose="020F0502020204030204" pitchFamily="34" charset="0"/>
              <a:cs typeface="Calibri" panose="020F0502020204030204" pitchFamily="34" charset="0"/>
            </a:endParaRPr>
          </a:p>
          <a:p>
            <a:pPr marL="453828" lvl="0" indent="-453828"/>
            <a:r>
              <a:rPr lang="fr">
                <a:latin typeface="Calibri" panose="020F0502020204030204" pitchFamily="34" charset="0"/>
                <a:cs typeface="Calibri" panose="020F0502020204030204" pitchFamily="34" charset="0"/>
              </a:rPr>
              <a:t>Développer des interventions adaptées au genre dans différents secteurs de la biodiversité</a:t>
            </a:r>
          </a:p>
          <a:p>
            <a:pPr marL="453828" lvl="0" indent="-453828"/>
            <a:endParaRPr lang="en-US">
              <a:latin typeface="Calibri" panose="020F0502020204030204" pitchFamily="34" charset="0"/>
              <a:cs typeface="Calibri" panose="020F0502020204030204" pitchFamily="34" charset="0"/>
            </a:endParaRPr>
          </a:p>
          <a:p>
            <a:pPr marL="453390" indent="-453390"/>
            <a:r>
              <a:rPr lang="fr">
                <a:latin typeface="Calibri"/>
                <a:ea typeface="Calibri"/>
                <a:cs typeface="Calibri"/>
              </a:rPr>
              <a:t>Concevoir des projets en collaboration avec </a:t>
            </a:r>
            <a:r>
              <a:rPr lang="fr" err="1">
                <a:latin typeface="Calibri"/>
                <a:ea typeface="Calibri"/>
                <a:cs typeface="Calibri"/>
              </a:rPr>
              <a:t>des organisations de femmes </a:t>
            </a:r>
            <a:r>
              <a:rPr lang="fr">
                <a:latin typeface="Calibri"/>
                <a:ea typeface="Calibri"/>
                <a:cs typeface="Calibri"/>
              </a:rPr>
              <a:t>, des PI&amp;LC et des coopératives, en assurant des rôles de leadership tout au long de la planification, de la gouvernance, de la mise en œuvre et du suivi.</a:t>
            </a:r>
          </a:p>
          <a:p>
            <a:pPr marL="453828" lvl="0" indent="-453828"/>
            <a:endParaRPr lang="en-US">
              <a:latin typeface="Calibri" panose="020F0502020204030204" pitchFamily="34" charset="0"/>
              <a:cs typeface="Calibri" panose="020F0502020204030204" pitchFamily="34" charset="0"/>
            </a:endParaRPr>
          </a:p>
          <a:p>
            <a:pPr marL="453828" indent="-453828"/>
            <a:endParaRPr lang="en-US" noProof="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E3125362-08FC-051D-1B9E-755238FF9DC8}"/>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207BCFCD-7E7E-B415-E8D8-74AEF7E2EA9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a:solidFill>
                  <a:prstClr val="black"/>
                </a:solidFill>
                <a:latin typeface="Calibri Light" panose="020F0302020204030204" pitchFamily="34" charset="0"/>
                <a:cs typeface="Calibri Light" panose="020F0302020204030204" pitchFamily="34" charset="0"/>
                <a:sym typeface="Arial"/>
              </a:rPr>
              <a:t>Actions clés pour renforcer les conditions favorables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710494DE-893F-D167-4CF0-7E97AD62B3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09A1FD5-2B8F-DE5F-4BF1-8D446F41FCB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6" name="Picture 5" descr="A person holding a rake in a field&#10;&#10;AI-generated content may be incorrect.">
            <a:extLst>
              <a:ext uri="{FF2B5EF4-FFF2-40B4-BE49-F238E27FC236}">
                <a16:creationId xmlns:a16="http://schemas.microsoft.com/office/drawing/2014/main" id="{BFA441A8-B6D8-C82A-DEF6-D56382DD79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9268" y="2064368"/>
            <a:ext cx="902392" cy="789593"/>
          </a:xfrm>
          <a:prstGeom prst="rect">
            <a:avLst/>
          </a:prstGeom>
        </p:spPr>
      </p:pic>
    </p:spTree>
    <p:extLst>
      <p:ext uri="{BB962C8B-B14F-4D97-AF65-F5344CB8AC3E}">
        <p14:creationId xmlns:p14="http://schemas.microsoft.com/office/powerpoint/2010/main" val="277267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0930D-34CC-9CE5-2707-2A5766272A2F}"/>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0DCB1135-010C-04C0-4112-99EA43BDAD7C}"/>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2EA34E86-BD2D-C47C-E5A3-738511E6E574}"/>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44B84D7A-0B59-8D96-3A61-105A1879947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a:solidFill>
                  <a:prstClr val="black"/>
                </a:solidFill>
                <a:latin typeface="Calibri Light" panose="020F0302020204030204" pitchFamily="34" charset="0"/>
                <a:cs typeface="Calibri Light" panose="020F0302020204030204" pitchFamily="34" charset="0"/>
                <a:sym typeface="Arial"/>
              </a:rPr>
              <a:t>Mettre en place un programme national sur le genre et la biodiversité au sein du ministère de l'Environnement</a:t>
            </a:r>
          </a:p>
        </p:txBody>
      </p:sp>
      <p:sp>
        <p:nvSpPr>
          <p:cNvPr id="8" name="Rounded Rectangle 7">
            <a:extLst>
              <a:ext uri="{FF2B5EF4-FFF2-40B4-BE49-F238E27FC236}">
                <a16:creationId xmlns:a16="http://schemas.microsoft.com/office/drawing/2014/main" id="{63F75296-E26A-CE82-FEDB-4D7E0189A0A6}"/>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15" name="Group 14">
            <a:extLst>
              <a:ext uri="{FF2B5EF4-FFF2-40B4-BE49-F238E27FC236}">
                <a16:creationId xmlns:a16="http://schemas.microsoft.com/office/drawing/2014/main" id="{98D0BAF9-3F1C-4228-DD84-876DA18265F8}"/>
              </a:ext>
            </a:extLst>
          </p:cNvPr>
          <p:cNvGrpSpPr/>
          <p:nvPr/>
        </p:nvGrpSpPr>
        <p:grpSpPr>
          <a:xfrm>
            <a:off x="990600" y="2097830"/>
            <a:ext cx="2525289" cy="1077218"/>
            <a:chOff x="5194075" y="7520669"/>
            <a:chExt cx="3117679" cy="1316682"/>
          </a:xfrm>
        </p:grpSpPr>
        <p:sp>
          <p:nvSpPr>
            <p:cNvPr id="16" name="Pentagon 15">
              <a:extLst>
                <a:ext uri="{FF2B5EF4-FFF2-40B4-BE49-F238E27FC236}">
                  <a16:creationId xmlns:a16="http://schemas.microsoft.com/office/drawing/2014/main" id="{FAECEE3D-4AC3-B77A-5A89-759CE3B39664}"/>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9581526-F0BC-1D59-BF2B-C43E594CC70B}"/>
                </a:ext>
              </a:extLst>
            </p:cNvPr>
            <p:cNvGrpSpPr/>
            <p:nvPr/>
          </p:nvGrpSpPr>
          <p:grpSpPr>
            <a:xfrm>
              <a:off x="5447624" y="7659191"/>
              <a:ext cx="1063394" cy="1011676"/>
              <a:chOff x="10085410" y="3689660"/>
              <a:chExt cx="779859" cy="779859"/>
            </a:xfrm>
          </p:grpSpPr>
          <p:sp>
            <p:nvSpPr>
              <p:cNvPr id="19" name="Oval 18">
                <a:extLst>
                  <a:ext uri="{FF2B5EF4-FFF2-40B4-BE49-F238E27FC236}">
                    <a16:creationId xmlns:a16="http://schemas.microsoft.com/office/drawing/2014/main" id="{7ABFBCAF-E869-0E02-EAEE-069886442E83}"/>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Oval 5">
                <a:extLst>
                  <a:ext uri="{FF2B5EF4-FFF2-40B4-BE49-F238E27FC236}">
                    <a16:creationId xmlns:a16="http://schemas.microsoft.com/office/drawing/2014/main" id="{65566393-BABB-AEB2-6ED0-826028F415F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5</a:t>
                </a:r>
              </a:p>
            </p:txBody>
          </p:sp>
        </p:grpSp>
      </p:grpSp>
      <p:pic>
        <p:nvPicPr>
          <p:cNvPr id="2" name="Picture 1" descr="A person holding a rake in a field&#10;&#10;AI-generated content may be incorrect.">
            <a:extLst>
              <a:ext uri="{FF2B5EF4-FFF2-40B4-BE49-F238E27FC236}">
                <a16:creationId xmlns:a16="http://schemas.microsoft.com/office/drawing/2014/main" id="{99534ADF-4756-F339-FE67-C616F9CED3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9407" y="2230203"/>
            <a:ext cx="902392" cy="789593"/>
          </a:xfrm>
          <a:prstGeom prst="rect">
            <a:avLst/>
          </a:prstGeom>
        </p:spPr>
      </p:pic>
      <p:pic>
        <p:nvPicPr>
          <p:cNvPr id="3" name="Picture 2" descr="Logo, company name&#10;&#10;Description automatically generated">
            <a:extLst>
              <a:ext uri="{FF2B5EF4-FFF2-40B4-BE49-F238E27FC236}">
                <a16:creationId xmlns:a16="http://schemas.microsoft.com/office/drawing/2014/main" id="{377C9778-B74F-CF6F-14CB-F35EAE52E10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21221" y="4536784"/>
            <a:ext cx="4419600" cy="2514600"/>
          </a:xfrm>
          <a:prstGeom prst="rect">
            <a:avLst/>
          </a:prstGeom>
        </p:spPr>
      </p:pic>
      <p:sp>
        <p:nvSpPr>
          <p:cNvPr id="10" name="Rectangle 3">
            <a:extLst>
              <a:ext uri="{FF2B5EF4-FFF2-40B4-BE49-F238E27FC236}">
                <a16:creationId xmlns:a16="http://schemas.microsoft.com/office/drawing/2014/main" id="{4ADEF3D8-EC46-8A8B-62B8-A5F404C70269}"/>
              </a:ext>
            </a:extLst>
          </p:cNvPr>
          <p:cNvSpPr>
            <a:spLocks noChangeArrowheads="1"/>
          </p:cNvSpPr>
          <p:nvPr/>
        </p:nvSpPr>
        <p:spPr bwMode="auto">
          <a:xfrm>
            <a:off x="162374" y="-2548336"/>
            <a:ext cx="174757" cy="540147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500" b="0" i="0" u="none" strike="noStrike" cap="none" normalizeH="0" baseline="0">
                <a:ln>
                  <a:noFill/>
                </a:ln>
                <a:solidFill>
                  <a:schemeClr val="tx1"/>
                </a:solidFill>
                <a:effectLst/>
              </a:rPr>
            </a:br>
            <a:endParaRPr kumimoji="0" lang="en-US" altLang="en-US" sz="115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500" b="0" i="0" u="none" strike="noStrike" cap="none" normalizeH="0" baseline="0">
              <a:ln>
                <a:noFill/>
              </a:ln>
              <a:solidFill>
                <a:schemeClr val="tx1"/>
              </a:solidFill>
              <a:effectLst/>
            </a:endParaRPr>
          </a:p>
        </p:txBody>
      </p:sp>
      <p:sp>
        <p:nvSpPr>
          <p:cNvPr id="11" name="Rectangle 4">
            <a:extLst>
              <a:ext uri="{FF2B5EF4-FFF2-40B4-BE49-F238E27FC236}">
                <a16:creationId xmlns:a16="http://schemas.microsoft.com/office/drawing/2014/main" id="{97C9D6D0-6881-EAFD-7F39-4773CAAC392B}"/>
              </a:ext>
            </a:extLst>
          </p:cNvPr>
          <p:cNvSpPr>
            <a:spLocks noChangeArrowheads="1"/>
          </p:cNvSpPr>
          <p:nvPr/>
        </p:nvSpPr>
        <p:spPr bwMode="auto">
          <a:xfrm>
            <a:off x="4650346" y="3402568"/>
            <a:ext cx="13069381" cy="600164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 altLang="en-US" sz="2400" b="0" i="0" u="none" strike="noStrike" cap="none" normalizeH="0" baseline="0" dirty="0">
                <a:ln>
                  <a:noFill/>
                </a:ln>
                <a:solidFill>
                  <a:srgbClr val="3C4043"/>
                </a:solidFill>
                <a:effectLst/>
              </a:rPr>
              <a:t>Une réponse de relance économique multidimensionnelle et multisectorielle qui favorise l'accès des femmes aux instruments financiers.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400" dirty="0">
              <a:solidFill>
                <a:srgbClr val="3C4043"/>
              </a:solidFill>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 altLang="en-US" sz="2400" b="0" i="0" u="none" strike="noStrike" cap="none" normalizeH="0" baseline="0" dirty="0">
                <a:ln>
                  <a:noFill/>
                </a:ln>
                <a:solidFill>
                  <a:srgbClr val="3C4043"/>
                </a:solidFill>
                <a:effectLst/>
              </a:rPr>
              <a:t>Crédit Natura pour les femmes : Cet instrument de financement privé propose des prêts de 800 à 16 000 USD, avec un taux d’intérêt annuel compris entre 8 % et 15 % et une durée maximale de 5 ans. Entre 2020 et 2021, 22 prêts, pour un montant total de 105 000 USD, ont été accordés à des femmes rurales.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400" dirty="0">
              <a:solidFill>
                <a:srgbClr val="3C4043"/>
              </a:solidFill>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 altLang="en-US" sz="2400" b="0" i="0" u="none" strike="noStrike" cap="none" normalizeH="0" baseline="0" dirty="0">
                <a:ln>
                  <a:noFill/>
                </a:ln>
                <a:solidFill>
                  <a:srgbClr val="3C4043"/>
                </a:solidFill>
                <a:effectLst/>
              </a:rPr>
              <a:t>FONAFIFO à vos côtés / Crédit pour les femmes rurales : Prêt forestier financé par des fonds publics, assorti d’un taux d’intérêt annuel de 4 % à 7 %, garanti par une hypothèque, des garanties fiduciaires et organisationnelles, et d’une durée maximale de 10 ans. Au total, 25 prêts, d’un montant total de près de 200 000 USD, ont été accordés à des femmes rurales en 2021.</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400" dirty="0">
              <a:solidFill>
                <a:srgbClr val="3C4043"/>
              </a:solidFill>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 altLang="en-US" sz="2400" b="0" i="0" u="none" strike="noStrike" cap="none" normalizeH="0" baseline="0" dirty="0">
                <a:ln>
                  <a:noFill/>
                </a:ln>
                <a:solidFill>
                  <a:srgbClr val="3C4043"/>
                </a:solidFill>
                <a:effectLst/>
              </a:rPr>
              <a:t>FONAFIFO – Avis aux femmes propriétaires foncières : Les demandes soumises par des femmes propriétaires foncières reçoivent des points supplémentaires dans le cadre du système de notation du programme.</a:t>
            </a:r>
            <a:endParaRPr kumimoji="0" lang="en-US" altLang="en-US" sz="36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610704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C07E9-E99E-2B4B-0F95-13AA4B08CD7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B215068-563B-58A8-56A0-69961E69957E}"/>
              </a:ext>
            </a:extLst>
          </p:cNvPr>
          <p:cNvSpPr txBox="1"/>
          <p:nvPr/>
        </p:nvSpPr>
        <p:spPr>
          <a:xfrm>
            <a:off x="3764940" y="2177548"/>
            <a:ext cx="13684860" cy="1015663"/>
          </a:xfrm>
          <a:prstGeom prst="rect">
            <a:avLst/>
          </a:prstGeom>
          <a:noFill/>
        </p:spPr>
        <p:txBody>
          <a:bodyPr wrap="square">
            <a:spAutoFit/>
          </a:bodyPr>
          <a:lstStyle/>
          <a:p>
            <a:pPr algn="just"/>
            <a:r>
              <a:rPr lang="fr" sz="3000" b="1">
                <a:latin typeface="Calibri" panose="020F0502020204030204" pitchFamily="34" charset="0"/>
                <a:ea typeface="Times New Roman" panose="02020603050405020304" pitchFamily="18" charset="0"/>
                <a:cs typeface="Calibri" panose="020F0502020204030204" pitchFamily="34" charset="0"/>
              </a:rPr>
              <a:t>Veiller à ce que le système national d'information sur la biodiversité comprenne des données et des indicateurs relatifs au genre</a:t>
            </a:r>
          </a:p>
          <a:p>
            <a:pPr algn="just"/>
            <a:endParaRPr lang="en-US" sz="3000" b="1">
              <a:highlight>
                <a:srgbClr val="C0C0C0"/>
              </a:highlight>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465B5B03-66B4-FCBC-7763-CE01C715E714}"/>
              </a:ext>
            </a:extLst>
          </p:cNvPr>
          <p:cNvGrpSpPr/>
          <p:nvPr/>
        </p:nvGrpSpPr>
        <p:grpSpPr>
          <a:xfrm>
            <a:off x="1198645" y="1943007"/>
            <a:ext cx="2525289" cy="1077218"/>
            <a:chOff x="6358632" y="8938076"/>
            <a:chExt cx="3117679" cy="1316682"/>
          </a:xfrm>
        </p:grpSpPr>
        <p:sp>
          <p:nvSpPr>
            <p:cNvPr id="5" name="Pentagon 4">
              <a:extLst>
                <a:ext uri="{FF2B5EF4-FFF2-40B4-BE49-F238E27FC236}">
                  <a16:creationId xmlns:a16="http://schemas.microsoft.com/office/drawing/2014/main" id="{76BB85E0-4E94-25E6-214A-ED555BAC5114}"/>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E99398E2-9F19-794C-2446-978B7AD90C6F}"/>
                </a:ext>
              </a:extLst>
            </p:cNvPr>
            <p:cNvGrpSpPr/>
            <p:nvPr/>
          </p:nvGrpSpPr>
          <p:grpSpPr>
            <a:xfrm>
              <a:off x="6612181" y="9076598"/>
              <a:ext cx="1063394" cy="1011676"/>
              <a:chOff x="10085410" y="3689660"/>
              <a:chExt cx="779859" cy="779859"/>
            </a:xfrm>
          </p:grpSpPr>
          <p:sp>
            <p:nvSpPr>
              <p:cNvPr id="12" name="Oval 11">
                <a:extLst>
                  <a:ext uri="{FF2B5EF4-FFF2-40B4-BE49-F238E27FC236}">
                    <a16:creationId xmlns:a16="http://schemas.microsoft.com/office/drawing/2014/main" id="{304E4E30-ED29-C7F5-CE9B-3C69321316CE}"/>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947D9909-AC70-10AE-E81F-A0163F60C2E7}"/>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6</a:t>
                </a:r>
                <a:endParaRPr lang="en-US" sz="3600" kern="1200"/>
              </a:p>
            </p:txBody>
          </p:sp>
        </p:grpSp>
      </p:grpSp>
      <p:sp>
        <p:nvSpPr>
          <p:cNvPr id="2" name="Text Placeholder 2">
            <a:extLst>
              <a:ext uri="{FF2B5EF4-FFF2-40B4-BE49-F238E27FC236}">
                <a16:creationId xmlns:a16="http://schemas.microsoft.com/office/drawing/2014/main" id="{D845A69A-C886-E372-75E1-DDD635AA99DD}"/>
              </a:ext>
            </a:extLst>
          </p:cNvPr>
          <p:cNvSpPr txBox="1">
            <a:spLocks/>
          </p:cNvSpPr>
          <p:nvPr/>
        </p:nvSpPr>
        <p:spPr>
          <a:xfrm>
            <a:off x="2461289" y="3442992"/>
            <a:ext cx="14452464" cy="2897982"/>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390" lvl="0" indent="-453390"/>
            <a:r>
              <a:rPr lang="fr" dirty="0">
                <a:latin typeface="Calibri"/>
                <a:ea typeface="Calibri"/>
                <a:cs typeface="Calibri"/>
              </a:rPr>
              <a:t>Créer un registre national de données sur le genre et la biodiversité</a:t>
            </a:r>
          </a:p>
          <a:p>
            <a:pPr marL="0" lvl="0" indent="0">
              <a:buNone/>
            </a:pPr>
            <a:endParaRPr lang="en-US" dirty="0">
              <a:latin typeface="Calibri" panose="020F0502020204030204" pitchFamily="34" charset="0"/>
              <a:cs typeface="Calibri" panose="020F0502020204030204" pitchFamily="34" charset="0"/>
            </a:endParaRPr>
          </a:p>
          <a:p>
            <a:pPr marL="453828" lvl="0" indent="-453828"/>
            <a:r>
              <a:rPr lang="fr" dirty="0">
                <a:latin typeface="Calibri" panose="020F0502020204030204" pitchFamily="34" charset="0"/>
                <a:cs typeface="Calibri" panose="020F0502020204030204" pitchFamily="34" charset="0"/>
              </a:rPr>
              <a:t>Concevoir un système national d'information sur la biodiversité qui tienne compte des questions de genre</a:t>
            </a:r>
          </a:p>
          <a:p>
            <a:pPr marL="453828" lvl="0"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Élaborer des indicateurs de genre spécifiques pour le système de mesure, de notification et de vérification de la biodiversité (MRV)</a:t>
            </a:r>
          </a:p>
          <a:p>
            <a:pPr marL="453828" lvl="0"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Documents d'orientation pour la conception d'un suivi tenant compte des questions de genre</a:t>
            </a:r>
          </a:p>
          <a:p>
            <a:pPr marL="453828" lvl="0" indent="-453828"/>
            <a:endParaRPr lang="en-US" noProof="0" dirty="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2569935F-7E93-76F4-2283-82BC3F4021DE}"/>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1593EF27-D4BB-5A31-6958-5515213B4E5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a:solidFill>
                  <a:prstClr val="black"/>
                </a:solidFill>
                <a:latin typeface="Calibri Light" panose="020F0302020204030204" pitchFamily="34" charset="0"/>
                <a:cs typeface="Calibri Light" panose="020F0302020204030204" pitchFamily="34" charset="0"/>
                <a:sym typeface="Arial"/>
              </a:rPr>
              <a:t>Actions clés pour renforcer les conditions favorables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E385DCF6-7EE3-451C-F773-6B8CA3A3D5D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FFD1C795-C69A-C283-0CCC-0DF90D420C1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6" name="Picture 5" descr="A graphic of a pie chart and graph&#10;&#10;AI-generated content may be incorrect.">
            <a:extLst>
              <a:ext uri="{FF2B5EF4-FFF2-40B4-BE49-F238E27FC236}">
                <a16:creationId xmlns:a16="http://schemas.microsoft.com/office/drawing/2014/main" id="{0805B52C-7141-B715-DBF4-7D425F9FD1A2}"/>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2349775" y="2069619"/>
            <a:ext cx="820860" cy="823993"/>
          </a:xfrm>
          <a:prstGeom prst="rect">
            <a:avLst/>
          </a:prstGeom>
        </p:spPr>
      </p:pic>
    </p:spTree>
    <p:extLst>
      <p:ext uri="{BB962C8B-B14F-4D97-AF65-F5344CB8AC3E}">
        <p14:creationId xmlns:p14="http://schemas.microsoft.com/office/powerpoint/2010/main" val="2632937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p:txBody>
          <a:bodyPr/>
          <a:lstStyle/>
          <a:p>
            <a:r>
              <a:rPr lang="fr"/>
              <a:t>Objectifs</a:t>
            </a:r>
            <a:endParaRPr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485899" y="3201557"/>
            <a:ext cx="16266074" cy="6437743"/>
          </a:xfrm>
        </p:spPr>
        <p:txBody>
          <a:bodyPr vert="horz" lIns="0" tIns="68580" rIns="0" bIns="68580" rtlCol="0" anchor="t">
            <a:noAutofit/>
          </a:bodyPr>
          <a:lstStyle/>
          <a:p>
            <a:pPr marL="137160" indent="-137160">
              <a:spcBef>
                <a:spcPts val="0"/>
              </a:spcBef>
              <a:spcAft>
                <a:spcPts val="0"/>
              </a:spcAft>
              <a:buFont typeface="Arial" panose="020B0604020202020204" pitchFamily="34" charset="0"/>
              <a:buChar char="•"/>
            </a:pPr>
            <a:r>
              <a:rPr lang="fr" sz="3600" dirty="0"/>
              <a:t>Discuter des principales mesures à prendre pour renforcer les conditions favorables à une mise en œuvre des plans d’action nationaux sensibles au genre.</a:t>
            </a:r>
            <a:endParaRPr lang="en-US" sz="2400" dirty="0"/>
          </a:p>
          <a:p>
            <a:pPr>
              <a:spcBef>
                <a:spcPts val="0"/>
              </a:spcBef>
              <a:spcAft>
                <a:spcPts val="0"/>
              </a:spcAft>
              <a:buFont typeface="Arial" panose="020B0604020202020204" pitchFamily="34" charset="0"/>
              <a:buChar char="•"/>
            </a:pPr>
            <a:endParaRPr lang="en-US" sz="3600" dirty="0"/>
          </a:p>
          <a:p>
            <a:pPr>
              <a:spcBef>
                <a:spcPts val="0"/>
              </a:spcBef>
              <a:spcAft>
                <a:spcPts val="0"/>
              </a:spcAft>
              <a:buFont typeface="Arial" panose="020B0604020202020204" pitchFamily="34" charset="0"/>
              <a:buChar char="•"/>
            </a:pPr>
            <a:r>
              <a:rPr lang="fr" sz="3600" dirty="0"/>
              <a:t>Partagez des conseils qui peuvent être adaptés aux différents contextes nationaux.</a:t>
            </a:r>
          </a:p>
          <a:p>
            <a:pPr>
              <a:spcBef>
                <a:spcPts val="0"/>
              </a:spcBef>
              <a:spcAft>
                <a:spcPts val="0"/>
              </a:spcAft>
              <a:buFont typeface="Arial" panose="020B0604020202020204" pitchFamily="34" charset="0"/>
              <a:buChar char="•"/>
            </a:pPr>
            <a:endParaRPr lang="en-US" sz="3600" dirty="0"/>
          </a:p>
          <a:p>
            <a:pPr>
              <a:spcBef>
                <a:spcPts val="0"/>
              </a:spcBef>
              <a:spcAft>
                <a:spcPts val="0"/>
              </a:spcAft>
              <a:buFont typeface="Arial" panose="020B0604020202020204" pitchFamily="34" charset="0"/>
              <a:buChar char="•"/>
            </a:pPr>
            <a:r>
              <a:rPr lang="fr" sz="3600" dirty="0"/>
              <a:t>Promouvoir un échange entre pairs sur les bonnes pratiques afin de renforcer les conditions favorables</a:t>
            </a:r>
          </a:p>
          <a:p>
            <a:pPr>
              <a:spcBef>
                <a:spcPts val="0"/>
              </a:spcBef>
              <a:spcAft>
                <a:spcPts val="0"/>
              </a:spcAft>
              <a:buFont typeface="Arial" panose="020B0604020202020204" pitchFamily="34" charset="0"/>
              <a:buChar char="•"/>
            </a:pPr>
            <a:endParaRPr lang="en-US" sz="3600" dirty="0"/>
          </a:p>
          <a:p>
            <a:pPr marL="514350" indent="-514350">
              <a:spcBef>
                <a:spcPts val="0"/>
              </a:spcBef>
              <a:spcAft>
                <a:spcPts val="0"/>
              </a:spcAft>
              <a:buFont typeface="Arial" panose="020B0604020202020204" pitchFamily="34" charset="0"/>
              <a:buChar char="•"/>
            </a:pPr>
            <a:r>
              <a:rPr lang="fr" sz="3600" dirty="0"/>
              <a:t>Obtenir des recommandations pour identifier les lacunes et proposer des actions concrètes pour renforcer les conditions favorables</a:t>
            </a:r>
          </a:p>
        </p:txBody>
      </p:sp>
      <p:sp>
        <p:nvSpPr>
          <p:cNvPr id="3" name="Freeform 2">
            <a:extLst>
              <a:ext uri="{FF2B5EF4-FFF2-40B4-BE49-F238E27FC236}">
                <a16:creationId xmlns:a16="http://schemas.microsoft.com/office/drawing/2014/main" id="{EDDFEF2A-1DA4-3C62-3AB3-E49255D8A073}"/>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3811430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E7BA-F517-748B-64F2-A713EA452A48}"/>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1E637318-FEAB-DEB0-F687-E86A41829DA5}"/>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478893E5-199B-2B4D-FBE4-64EFAA6FE51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FBE506A-1083-D77F-300A-16EBFA113FC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endParaRPr lang="en-US" sz="3200" b="1" kern="0">
              <a:solidFill>
                <a:prstClr val="black"/>
              </a:solidFill>
              <a:latin typeface="Calibri Light" panose="020F0302020204030204" pitchFamily="34" charset="0"/>
              <a:cs typeface="Calibri Light" panose="020F0302020204030204" pitchFamily="34" charset="0"/>
              <a:sym typeface="Arial"/>
            </a:endParaRPr>
          </a:p>
          <a:p>
            <a:pPr algn="ctr" defTabSz="914445">
              <a:buClr>
                <a:srgbClr val="000000"/>
              </a:buClr>
              <a:defRPr/>
            </a:pPr>
            <a:r>
              <a:rPr lang="fr" sz="3200" b="1" kern="0">
                <a:solidFill>
                  <a:prstClr val="black"/>
                </a:solidFill>
                <a:latin typeface="Calibri Light" panose="020F0302020204030204" pitchFamily="34" charset="0"/>
                <a:cs typeface="Calibri Light" panose="020F0302020204030204" pitchFamily="34" charset="0"/>
                <a:sym typeface="Arial"/>
              </a:rPr>
              <a:t>Créer un répertoire national de données sur le genre et la biodiversité</a:t>
            </a:r>
          </a:p>
          <a:p>
            <a:pPr algn="ctr" defTabSz="914445">
              <a:buClr>
                <a:srgbClr val="000000"/>
              </a:buClr>
              <a:defRPr/>
            </a:pPr>
            <a:endParaRPr lang="en-US" sz="3200" b="1" kern="0">
              <a:solidFill>
                <a:prstClr val="black"/>
              </a:solidFill>
              <a:latin typeface="Calibri Light" panose="020F0302020204030204" pitchFamily="34" charset="0"/>
              <a:cs typeface="Calibri Light" panose="020F0302020204030204" pitchFamily="34" charset="0"/>
              <a:sym typeface="Arial"/>
            </a:endParaRPr>
          </a:p>
        </p:txBody>
      </p:sp>
      <p:sp>
        <p:nvSpPr>
          <p:cNvPr id="8" name="Rounded Rectangle 7">
            <a:extLst>
              <a:ext uri="{FF2B5EF4-FFF2-40B4-BE49-F238E27FC236}">
                <a16:creationId xmlns:a16="http://schemas.microsoft.com/office/drawing/2014/main" id="{5EC1C851-DFFF-03AD-45FD-1248AC86184A}"/>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2" name="Group 1">
            <a:extLst>
              <a:ext uri="{FF2B5EF4-FFF2-40B4-BE49-F238E27FC236}">
                <a16:creationId xmlns:a16="http://schemas.microsoft.com/office/drawing/2014/main" id="{08EE1D33-7CC4-4876-52D3-B06608A47245}"/>
              </a:ext>
            </a:extLst>
          </p:cNvPr>
          <p:cNvGrpSpPr/>
          <p:nvPr/>
        </p:nvGrpSpPr>
        <p:grpSpPr>
          <a:xfrm>
            <a:off x="990600" y="2052110"/>
            <a:ext cx="2525289" cy="1077218"/>
            <a:chOff x="6358632" y="8938076"/>
            <a:chExt cx="3117679" cy="1316682"/>
          </a:xfrm>
        </p:grpSpPr>
        <p:sp>
          <p:nvSpPr>
            <p:cNvPr id="3" name="Pentagon 2">
              <a:extLst>
                <a:ext uri="{FF2B5EF4-FFF2-40B4-BE49-F238E27FC236}">
                  <a16:creationId xmlns:a16="http://schemas.microsoft.com/office/drawing/2014/main" id="{65EF4092-ECB1-DDDC-D98B-0AFC0140ECCD}"/>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AD1B7942-DB64-D37C-44B3-D9E129778F3E}"/>
                </a:ext>
              </a:extLst>
            </p:cNvPr>
            <p:cNvGrpSpPr/>
            <p:nvPr/>
          </p:nvGrpSpPr>
          <p:grpSpPr>
            <a:xfrm>
              <a:off x="6612181" y="9076598"/>
              <a:ext cx="1063394" cy="1011676"/>
              <a:chOff x="10085410" y="3689660"/>
              <a:chExt cx="779859" cy="779859"/>
            </a:xfrm>
          </p:grpSpPr>
          <p:sp>
            <p:nvSpPr>
              <p:cNvPr id="15" name="Oval 14">
                <a:extLst>
                  <a:ext uri="{FF2B5EF4-FFF2-40B4-BE49-F238E27FC236}">
                    <a16:creationId xmlns:a16="http://schemas.microsoft.com/office/drawing/2014/main" id="{DC027C6E-EB5B-FB03-B149-AB18080FC15E}"/>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76967C11-A724-D0AD-4BD1-7EC0E10336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6</a:t>
                </a:r>
                <a:endParaRPr lang="en-US" sz="3600" kern="1200"/>
              </a:p>
            </p:txBody>
          </p:sp>
        </p:grpSp>
      </p:grpSp>
      <p:pic>
        <p:nvPicPr>
          <p:cNvPr id="18" name="Picture 17" descr="A graphic of a pie chart and graph&#10;&#10;AI-generated content may be incorrect.">
            <a:extLst>
              <a:ext uri="{FF2B5EF4-FFF2-40B4-BE49-F238E27FC236}">
                <a16:creationId xmlns:a16="http://schemas.microsoft.com/office/drawing/2014/main" id="{4EC2CF7C-0B17-DB1D-D1D9-26EDEAB932CF}"/>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2178197" y="2183416"/>
            <a:ext cx="820860" cy="823993"/>
          </a:xfrm>
          <a:prstGeom prst="rect">
            <a:avLst/>
          </a:prstGeom>
        </p:spPr>
      </p:pic>
      <p:sp>
        <p:nvSpPr>
          <p:cNvPr id="23" name="Rectangle 22">
            <a:extLst>
              <a:ext uri="{FF2B5EF4-FFF2-40B4-BE49-F238E27FC236}">
                <a16:creationId xmlns:a16="http://schemas.microsoft.com/office/drawing/2014/main" id="{7A1944BA-C84A-F791-EBDB-F01FD775225B}"/>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89BC887-9A23-215F-0A08-A9CECE3296CC}"/>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1F8E07A-47AF-0114-A536-6D1836721CDC}"/>
              </a:ext>
            </a:extLst>
          </p:cNvPr>
          <p:cNvSpPr txBox="1"/>
          <p:nvPr/>
        </p:nvSpPr>
        <p:spPr>
          <a:xfrm>
            <a:off x="2999057" y="3847641"/>
            <a:ext cx="12317145" cy="4493538"/>
          </a:xfrm>
          <a:prstGeom prst="rect">
            <a:avLst/>
          </a:prstGeom>
          <a:noFill/>
        </p:spPr>
        <p:txBody>
          <a:bodyPr wrap="square" rtlCol="0">
            <a:spAutoFit/>
          </a:bodyPr>
          <a:lstStyle/>
          <a:p>
            <a:pPr marL="457200" indent="-457200">
              <a:buFont typeface="+mj-lt"/>
              <a:buAutoNum type="arabicPeriod"/>
            </a:pPr>
            <a:endParaRPr lang="en-US" sz="2600" b="1" dirty="0">
              <a:latin typeface="+mj-lt"/>
            </a:endParaRPr>
          </a:p>
          <a:p>
            <a:pPr marL="457200" indent="-457200">
              <a:buFont typeface="+mj-lt"/>
              <a:buAutoNum type="arabicPeriod"/>
            </a:pPr>
            <a:r>
              <a:rPr lang="fr" sz="2600" dirty="0">
                <a:latin typeface="+mj-lt"/>
              </a:rPr>
              <a:t>Première phase : identifier et définir les dimensions de genre du programme de biodiversité</a:t>
            </a:r>
          </a:p>
          <a:p>
            <a:pPr marL="457200" indent="-457200">
              <a:buFont typeface="+mj-lt"/>
              <a:buAutoNum type="arabicPeriod"/>
            </a:pPr>
            <a:r>
              <a:rPr lang="fr" sz="2600" dirty="0">
                <a:latin typeface="+mj-lt"/>
              </a:rPr>
              <a:t>Deuxième phase : cartographie des sources de données nationales et examen des sources de données secondaires (enquêtes, manuels, rapports).</a:t>
            </a:r>
          </a:p>
          <a:p>
            <a:pPr marL="457200" indent="-457200">
              <a:buFont typeface="+mj-lt"/>
              <a:buAutoNum type="arabicPeriod"/>
            </a:pPr>
            <a:r>
              <a:rPr lang="fr" sz="2600" dirty="0">
                <a:latin typeface="+mj-lt"/>
              </a:rPr>
              <a:t>Gestion des autorisations respectives pour la vérification et l'utilisation des différentes sources</a:t>
            </a:r>
          </a:p>
          <a:p>
            <a:pPr marL="457200" indent="-457200">
              <a:buFont typeface="+mj-lt"/>
              <a:buAutoNum type="arabicPeriod"/>
            </a:pPr>
            <a:r>
              <a:rPr lang="fr" sz="2600" dirty="0">
                <a:latin typeface="+mj-lt"/>
              </a:rPr>
              <a:t>Troisième phase : définition des indicateurs nominaux et opérationnels.</a:t>
            </a:r>
          </a:p>
          <a:p>
            <a:pPr marL="457200" indent="-457200">
              <a:buFont typeface="+mj-lt"/>
              <a:buAutoNum type="arabicPeriod"/>
            </a:pPr>
            <a:r>
              <a:rPr lang="fr" sz="2600" dirty="0">
                <a:latin typeface="+mj-lt"/>
              </a:rPr>
              <a:t>Quatrième phase : construction d'indicateurs et élaboration d'un rapport statistique sous Excel.</a:t>
            </a:r>
          </a:p>
          <a:p>
            <a:pPr marL="457200" indent="-457200">
              <a:buFont typeface="+mj-lt"/>
              <a:buAutoNum type="arabicPeriod"/>
            </a:pPr>
            <a:r>
              <a:rPr lang="fr" sz="2600" dirty="0">
                <a:latin typeface="+mj-lt"/>
              </a:rPr>
              <a:t>Cinquième phase : correction et mise en œuvre de chacun des indicateurs indiqués</a:t>
            </a:r>
            <a:endParaRPr lang="en-US" sz="2600"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2442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4AAC3355-B2D2-4861-F3B7-8492D95DA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B5A23B9D-A1D2-3D89-E78B-FCEA80EACF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ACC84D09-D463-967E-608E-0B19893858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6164318" y="3443162"/>
            <a:ext cx="12123683" cy="3466334"/>
          </a:xfrm>
          <a:prstGeom prst="rect">
            <a:avLst/>
          </a:prstGeom>
          <a:noFill/>
        </p:spPr>
        <p:txBody>
          <a:bodyPr wrap="square" rtlCol="0">
            <a:spAutoFit/>
          </a:bodyPr>
          <a:lstStyle/>
          <a:p>
            <a:pPr algn="ctr" defTabSz="1371600">
              <a:lnSpc>
                <a:spcPct val="107000"/>
              </a:lnSpc>
              <a:spcAft>
                <a:spcPts val="1200"/>
              </a:spcAft>
              <a:defRPr/>
            </a:pPr>
            <a:r>
              <a:rPr lang="fr" sz="10000" kern="100" dirty="0">
                <a:solidFill>
                  <a:prstClr val="black"/>
                </a:solidFill>
                <a:latin typeface="Calibri" panose="020F0502020204030204"/>
              </a:rPr>
              <a:t>Questions </a:t>
            </a:r>
          </a:p>
          <a:p>
            <a:pPr algn="ctr" defTabSz="1371600">
              <a:lnSpc>
                <a:spcPct val="107000"/>
              </a:lnSpc>
              <a:spcAft>
                <a:spcPts val="1200"/>
              </a:spcAft>
              <a:defRPr/>
            </a:pPr>
            <a:r>
              <a:rPr lang="fr" sz="10000" kern="100" dirty="0">
                <a:solidFill>
                  <a:prstClr val="black"/>
                </a:solidFill>
                <a:latin typeface="Calibri" panose="020F0502020204030204"/>
              </a:rPr>
              <a:t>et réponses</a:t>
            </a:r>
            <a:endParaRPr lang="en-US" sz="96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16" name="Picture 15" descr="A snake on a branch&#10;&#10;AI-generated content may be incorrect.">
            <a:extLst>
              <a:ext uri="{FF2B5EF4-FFF2-40B4-BE49-F238E27FC236}">
                <a16:creationId xmlns:a16="http://schemas.microsoft.com/office/drawing/2014/main" id="{6BEE916D-A3B1-4365-56CB-7A40D739A7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6A234-527D-06AC-3DAC-C50664C15FC4}"/>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8AEC5B13-6EC6-D1ED-675D-A89E8673A1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D42FD0EB-CA1B-A5D9-FEFE-BF962B97C2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AC0C8647-1EC4-3458-2EB1-D46607B1919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B37F1A24-B316-D47D-8B1A-8A0B2DD1319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1CA3FA11-DAE3-B811-78C1-34B22F660D16}"/>
              </a:ext>
            </a:extLst>
          </p:cNvPr>
          <p:cNvSpPr txBox="1"/>
          <p:nvPr/>
        </p:nvSpPr>
        <p:spPr>
          <a:xfrm>
            <a:off x="6148551" y="2796426"/>
            <a:ext cx="12139449" cy="4247317"/>
          </a:xfrm>
          <a:prstGeom prst="rect">
            <a:avLst/>
          </a:prstGeom>
          <a:noFill/>
        </p:spPr>
        <p:txBody>
          <a:bodyPr wrap="square" rtlCol="0">
            <a:spAutoFit/>
          </a:bodyPr>
          <a:lstStyle/>
          <a:p>
            <a:pPr algn="ctr" defTabSz="1371600"/>
            <a:r>
              <a:rPr lang="fr" sz="9000" kern="100">
                <a:solidFill>
                  <a:prstClr val="black"/>
                </a:solidFill>
                <a:latin typeface="Calibri" panose="020F0502020204030204"/>
              </a:rPr>
              <a:t>L'union fait la force :</a:t>
            </a:r>
          </a:p>
          <a:p>
            <a:pPr algn="ctr" defTabSz="1371600"/>
            <a:r>
              <a:rPr lang="fr" sz="9000" kern="100">
                <a:solidFill>
                  <a:prstClr val="black"/>
                </a:solidFill>
                <a:latin typeface="Calibri" panose="020F0502020204030204"/>
              </a:rPr>
              <a:t>Échange entre pairs et</a:t>
            </a:r>
          </a:p>
          <a:p>
            <a:pPr algn="ctr" defTabSz="1371600"/>
            <a:r>
              <a:rPr lang="fr" sz="9000" kern="100">
                <a:solidFill>
                  <a:prstClr val="black"/>
                </a:solidFill>
                <a:latin typeface="Calibri" panose="020F0502020204030204"/>
              </a:rPr>
              <a:t>Dépannage</a:t>
            </a:r>
            <a:endParaRPr lang="en-US" sz="9000">
              <a:solidFill>
                <a:prstClr val="black"/>
              </a:solidFill>
              <a:latin typeface="Calibri" panose="020F0502020204030204"/>
            </a:endParaRPr>
          </a:p>
        </p:txBody>
      </p:sp>
    </p:spTree>
    <p:extLst>
      <p:ext uri="{BB962C8B-B14F-4D97-AF65-F5344CB8AC3E}">
        <p14:creationId xmlns:p14="http://schemas.microsoft.com/office/powerpoint/2010/main" val="27349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563F7F03-9B20-675C-376B-4F47735E98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8BCC448B-F4AA-D0AE-DD58-365E46109B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ACBFD4FD-8436-A278-EBA4-46884C20A1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6EC70DA2-8FFF-6259-5762-D093463F050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6180082" y="3208087"/>
            <a:ext cx="12107918" cy="5216813"/>
          </a:xfrm>
          <a:prstGeom prst="rect">
            <a:avLst/>
          </a:prstGeom>
          <a:noFill/>
        </p:spPr>
        <p:txBody>
          <a:bodyPr wrap="square" rtlCol="0">
            <a:spAutoFit/>
          </a:bodyPr>
          <a:lstStyle/>
          <a:p>
            <a:pPr algn="ctr" defTabSz="1371600">
              <a:defRPr/>
            </a:pPr>
            <a:r>
              <a:rPr lang="fr" sz="8100" kern="100">
                <a:solidFill>
                  <a:prstClr val="black"/>
                </a:solidFill>
                <a:latin typeface="Calibri" panose="020F0502020204030204"/>
              </a:rPr>
              <a:t>Prochain thème</a:t>
            </a:r>
          </a:p>
          <a:p>
            <a:pPr algn="ctr" defTabSz="1371600">
              <a:defRPr/>
            </a:pPr>
            <a:r>
              <a:rPr lang="fr" sz="8100" kern="100">
                <a:solidFill>
                  <a:prstClr val="black"/>
                </a:solidFill>
                <a:latin typeface="Calibri" panose="020F0502020204030204"/>
              </a:rPr>
              <a:t>Cliniques du travail</a:t>
            </a:r>
            <a:endParaRPr lang="en-US" sz="72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81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9000">
              <a:solidFill>
                <a:prstClr val="black"/>
              </a:solidFill>
              <a:latin typeface="Calibri" panose="020F0502020204030204"/>
            </a:endParaRPr>
          </a:p>
        </p:txBody>
      </p:sp>
    </p:spTree>
    <p:extLst>
      <p:ext uri="{BB962C8B-B14F-4D97-AF65-F5344CB8AC3E}">
        <p14:creationId xmlns:p14="http://schemas.microsoft.com/office/powerpoint/2010/main" val="70268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5400" b="1" kern="0">
                <a:solidFill>
                  <a:prstClr val="black"/>
                </a:solidFill>
                <a:latin typeface="Calibri Light" panose="020F0302020204030204" pitchFamily="34" charset="0"/>
                <a:cs typeface="Calibri Light" panose="020F0302020204030204" pitchFamily="34" charset="0"/>
                <a:sym typeface="Arial"/>
              </a:rPr>
              <a:t>Plan de renforcement des capacités : Ateliers thématiques</a:t>
            </a:r>
          </a:p>
          <a:p>
            <a:pPr defTabSz="914445">
              <a:buClr>
                <a:srgbClr val="000000"/>
              </a:buClr>
              <a:defRPr/>
            </a:pPr>
            <a:endParaRPr sz="5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621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Rounded Rectangle 17">
            <a:extLst>
              <a:ext uri="{FF2B5EF4-FFF2-40B4-BE49-F238E27FC236}">
                <a16:creationId xmlns:a16="http://schemas.microsoft.com/office/drawing/2014/main" id="{2321CEEB-B4EE-0BA9-0883-502C41CF3E34}"/>
              </a:ext>
            </a:extLst>
          </p:cNvPr>
          <p:cNvSpPr/>
          <p:nvPr/>
        </p:nvSpPr>
        <p:spPr>
          <a:xfrm>
            <a:off x="718030" y="3477457"/>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a:solidFill>
                  <a:prstClr val="black"/>
                </a:solidFill>
                <a:latin typeface="Calibri" panose="020F0502020204030204"/>
              </a:rPr>
              <a:t>24 mars</a:t>
            </a:r>
          </a:p>
        </p:txBody>
      </p:sp>
      <p:sp>
        <p:nvSpPr>
          <p:cNvPr id="19" name="Rounded Rectangle 18">
            <a:extLst>
              <a:ext uri="{FF2B5EF4-FFF2-40B4-BE49-F238E27FC236}">
                <a16:creationId xmlns:a16="http://schemas.microsoft.com/office/drawing/2014/main" id="{6EFE5DD5-C554-A8DE-16CC-4D6D2B404FC0}"/>
              </a:ext>
            </a:extLst>
          </p:cNvPr>
          <p:cNvSpPr/>
          <p:nvPr/>
        </p:nvSpPr>
        <p:spPr>
          <a:xfrm>
            <a:off x="3915423" y="3467100"/>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defTabSz="1371600"/>
            <a:endParaRPr lang="en-US" sz="26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defTabSz="1371600"/>
            <a:r>
              <a:rPr lang="fr" sz="2600" b="1">
                <a:solidFill>
                  <a:srgbClr val="000000"/>
                </a:solidFill>
                <a:latin typeface="Calibri Light"/>
                <a:ea typeface="Aptos" panose="020B0004020202020204" pitchFamily="34" charset="0"/>
                <a:cs typeface="Times New Roman"/>
              </a:rPr>
              <a:t>Mobilisation des soutiens : </a:t>
            </a:r>
            <a:r>
              <a:rPr lang="fr" sz="2600">
                <a:solidFill>
                  <a:srgbClr val="000000"/>
                </a:solidFill>
                <a:latin typeface="Calibri Light"/>
                <a:ea typeface="Aptos" panose="020B0004020202020204" pitchFamily="34" charset="0"/>
                <a:cs typeface="Times New Roman"/>
              </a:rPr>
              <a:t>Conseils pour élaborer des propositions de mobilisation de ressources et un mécanisme de mise en relation ; Proposition sur le genre et élaboration d’un projet sur le genre et la biodiversité</a:t>
            </a:r>
          </a:p>
          <a:p>
            <a:pPr algn="ctr" defTabSz="1371600"/>
            <a:endParaRPr lang="en-US" sz="2600">
              <a:solidFill>
                <a:prstClr val="white"/>
              </a:solidFill>
              <a:latin typeface="Calibri" panose="020F0502020204030204"/>
            </a:endParaRPr>
          </a:p>
        </p:txBody>
      </p:sp>
      <p:sp>
        <p:nvSpPr>
          <p:cNvPr id="20" name="Rounded Rectangle 19">
            <a:extLst>
              <a:ext uri="{FF2B5EF4-FFF2-40B4-BE49-F238E27FC236}">
                <a16:creationId xmlns:a16="http://schemas.microsoft.com/office/drawing/2014/main" id="{0C8486CD-9C69-9DEE-CBE9-92A2DFA427E5}"/>
              </a:ext>
            </a:extLst>
          </p:cNvPr>
          <p:cNvSpPr/>
          <p:nvPr/>
        </p:nvSpPr>
        <p:spPr>
          <a:xfrm>
            <a:off x="3915423" y="5138737"/>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b="1">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fr" sz="2600" b="1">
                <a:solidFill>
                  <a:srgbClr val="000000"/>
                </a:solidFill>
                <a:latin typeface="Calibri Light" panose="020F0302020204030204" pitchFamily="34" charset="0"/>
                <a:ea typeface="Aptos" panose="020B0004020202020204" pitchFamily="34" charset="0"/>
                <a:cs typeface="Times New Roman" panose="02020603050405020304" pitchFamily="18" charset="0"/>
              </a:rPr>
              <a:t>Mettre en lumière la valeur ajoutée du genre : </a:t>
            </a:r>
            <a:r>
              <a:rPr lang="fr"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Conseils pour systématiser les études de cas et documenter les impacts des solutions fondées sur la nature sur le genre</a:t>
            </a:r>
          </a:p>
          <a:p>
            <a:pPr algn="just" defTabSz="1371600">
              <a:lnSpc>
                <a:spcPct val="107000"/>
              </a:lnSpc>
              <a:spcAft>
                <a:spcPts val="1200"/>
              </a:spcAft>
            </a:pPr>
            <a:endParaRPr lang="en-US" sz="260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76D45E10-50C3-B5D3-7426-7A1AEBF6A9A6}"/>
              </a:ext>
            </a:extLst>
          </p:cNvPr>
          <p:cNvSpPr/>
          <p:nvPr/>
        </p:nvSpPr>
        <p:spPr>
          <a:xfrm>
            <a:off x="718028" y="5157379"/>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a:solidFill>
                  <a:prstClr val="black"/>
                </a:solidFill>
                <a:latin typeface="Calibri" panose="020F0502020204030204"/>
              </a:rPr>
              <a:t>31 mars</a:t>
            </a:r>
          </a:p>
        </p:txBody>
      </p:sp>
      <p:sp>
        <p:nvSpPr>
          <p:cNvPr id="10" name="Freeform 3">
            <a:extLst>
              <a:ext uri="{FF2B5EF4-FFF2-40B4-BE49-F238E27FC236}">
                <a16:creationId xmlns:a16="http://schemas.microsoft.com/office/drawing/2014/main" id="{93272496-FC7D-8538-46F1-31723BBB3AFC}"/>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6265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endParaRPr lang="en-US">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algn="ctr" defTabSz="914445">
              <a:lnSpc>
                <a:spcPts val="3499"/>
              </a:lnSpc>
            </a:pPr>
            <a:endParaRPr>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endParaRPr lang="en-CA">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25823" y="2637140"/>
            <a:ext cx="18287996" cy="6232475"/>
          </a:xfrm>
          <a:prstGeom prst="rect">
            <a:avLst/>
          </a:prstGeom>
        </p:spPr>
        <p:txBody>
          <a:bodyPr wrap="square" lIns="0" tIns="0" rIns="0" bIns="0" rtlCol="0" anchor="t">
            <a:spAutoFit/>
          </a:bodyPr>
          <a:lstStyle/>
          <a:p>
            <a:pPr algn="ctr" defTabSz="914445">
              <a:spcBef>
                <a:spcPct val="0"/>
              </a:spcBef>
            </a:pPr>
            <a:r>
              <a:rPr lang="en-US" sz="8100" b="1">
                <a:solidFill>
                  <a:srgbClr val="134E1A"/>
                </a:solidFill>
                <a:latin typeface="Aptos Display" panose="02110004020202020204"/>
                <a:sym typeface="Akzidenz-Grotesk Heavy"/>
              </a:rPr>
              <a:t>Thank you! </a:t>
            </a:r>
          </a:p>
          <a:p>
            <a:pPr algn="ctr" defTabSz="914445">
              <a:spcBef>
                <a:spcPct val="0"/>
              </a:spcBef>
            </a:pPr>
            <a:r>
              <a:rPr lang="en-US" sz="8100" b="1">
                <a:solidFill>
                  <a:srgbClr val="134E1A"/>
                </a:solidFill>
                <a:latin typeface="Aptos Display" panose="02110004020202020204"/>
                <a:sym typeface="Akzidenz-Grotesk Heavy"/>
              </a:rPr>
              <a:t>Merci! </a:t>
            </a:r>
          </a:p>
          <a:p>
            <a:pPr algn="ctr" defTabSz="914445">
              <a:spcBef>
                <a:spcPct val="0"/>
              </a:spcBef>
            </a:pPr>
            <a:r>
              <a:rPr lang="en-US" sz="8100" b="1">
                <a:solidFill>
                  <a:srgbClr val="134E1A"/>
                </a:solidFill>
                <a:latin typeface="Aptos Display" panose="02110004020202020204"/>
                <a:sym typeface="Akzidenz-Grotesk Heavy"/>
              </a:rPr>
              <a:t>Gracias!</a:t>
            </a:r>
          </a:p>
          <a:p>
            <a:pPr algn="ctr" defTabSz="914445">
              <a:spcBef>
                <a:spcPct val="0"/>
              </a:spcBef>
            </a:pPr>
            <a:r>
              <a:rPr lang="az-Cyrl-AZ" sz="8100" b="1">
                <a:solidFill>
                  <a:srgbClr val="134E1A"/>
                </a:solidFill>
                <a:latin typeface="Aptos Display" panose="02110004020202020204"/>
                <a:sym typeface="Akzidenz-Grotesk Heavy"/>
              </a:rPr>
              <a:t>Спасибо</a:t>
            </a:r>
            <a:r>
              <a:rPr lang="en-US" sz="8100" b="1">
                <a:solidFill>
                  <a:srgbClr val="134E1A"/>
                </a:solidFill>
                <a:latin typeface="Aptos Display" panose="02110004020202020204"/>
                <a:sym typeface="Akzidenz-Grotesk Heavy"/>
              </a:rPr>
              <a:t>!</a:t>
            </a:r>
            <a:r>
              <a:rPr lang="th-TH" sz="8100" b="1">
                <a:solidFill>
                  <a:srgbClr val="134E1A"/>
                </a:solidFill>
                <a:latin typeface="Aptos Display" panose="02110004020202020204"/>
                <a:cs typeface="Cordia New" panose="020B0304020202020204" pitchFamily="34" charset="-34"/>
                <a:sym typeface="Akzidenz-Grotesk Heavy"/>
              </a:rPr>
              <a:t> </a:t>
            </a:r>
            <a:endParaRPr lang="en-US" sz="8100" b="1">
              <a:solidFill>
                <a:srgbClr val="134E1A"/>
              </a:solidFill>
              <a:latin typeface="Aptos Display" panose="02110004020202020204"/>
              <a:sym typeface="Akzidenz-Grotesk Heavy"/>
            </a:endParaRPr>
          </a:p>
          <a:p>
            <a:pPr algn="ctr" defTabSz="914445">
              <a:spcBef>
                <a:spcPct val="0"/>
              </a:spcBef>
            </a:pPr>
            <a:r>
              <a:rPr lang="th-TH" sz="8100" b="1">
                <a:solidFill>
                  <a:srgbClr val="134E1A"/>
                </a:solidFill>
                <a:latin typeface="Aptos Display" panose="02110004020202020204"/>
                <a:cs typeface="Cordia New" panose="020B0304020202020204" pitchFamily="34" charset="-34"/>
                <a:sym typeface="Akzidenz-Grotesk Heavy"/>
              </a:rPr>
              <a:t>ขอบคุณ</a:t>
            </a:r>
            <a:r>
              <a:rPr lang="en-US" sz="8100" b="1">
                <a:solidFill>
                  <a:srgbClr val="134E1A"/>
                </a:solidFill>
                <a:latin typeface="Aptos Display" panose="02110004020202020204"/>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28821" y="4547322"/>
            <a:ext cx="2359179" cy="1574421"/>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323" y="7639392"/>
            <a:ext cx="2431736"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06" y="2824052"/>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6555" y="4429758"/>
            <a:ext cx="2420870"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555" y="6034851"/>
            <a:ext cx="2420870" cy="1611675"/>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903932"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928822" y="2973508"/>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930487" y="6116803"/>
            <a:ext cx="2346725" cy="1562315"/>
          </a:xfrm>
          <a:prstGeom prst="rect">
            <a:avLst/>
          </a:prstGeom>
        </p:spPr>
      </p:pic>
    </p:spTree>
    <p:extLst>
      <p:ext uri="{BB962C8B-B14F-4D97-AF65-F5344CB8AC3E}">
        <p14:creationId xmlns:p14="http://schemas.microsoft.com/office/powerpoint/2010/main" val="2470125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776029-7E3E-332B-9C17-F1004DE3F6F8}"/>
              </a:ext>
            </a:extLst>
          </p:cNvPr>
          <p:cNvSpPr txBox="1">
            <a:spLocks/>
          </p:cNvSpPr>
          <p:nvPr/>
        </p:nvSpPr>
        <p:spPr>
          <a:xfrm>
            <a:off x="12945316" y="958646"/>
            <a:ext cx="5102942" cy="5529023"/>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1371600" rtl="0" eaLnBrk="1" fontAlgn="auto" latinLnBrk="0" hangingPunct="1">
              <a:lnSpc>
                <a:spcPct val="85000"/>
              </a:lnSpc>
              <a:spcBef>
                <a:spcPct val="0"/>
              </a:spcBef>
              <a:spcAft>
                <a:spcPts val="0"/>
              </a:spcAft>
              <a:buClrTx/>
              <a:buSzTx/>
              <a:buFontTx/>
              <a:buNone/>
              <a:tabLst/>
              <a:defRPr/>
            </a:pPr>
            <a:r>
              <a:rPr kumimoji="0" lang="fr" sz="9900" b="0" i="0" u="none" strike="noStrike" kern="1200" cap="none" spc="-75" normalizeH="0" baseline="0" noProof="0">
                <a:ln>
                  <a:noFill/>
                </a:ln>
                <a:solidFill>
                  <a:prstClr val="black">
                    <a:lumMod val="85000"/>
                    <a:lumOff val="15000"/>
                  </a:prstClr>
                </a:solidFill>
                <a:effectLst/>
                <a:uLnTx/>
                <a:uFillTx/>
                <a:latin typeface="Calibri Light" panose="020F0302020204030204"/>
                <a:ea typeface="+mj-ea"/>
                <a:cs typeface="+mj-cs"/>
              </a:rPr>
              <a:t>Ordre du jour</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12583068" y="6606032"/>
            <a:ext cx="502445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307127" y="547794"/>
            <a:ext cx="2393477" cy="1517490"/>
          </a:xfrm>
          <a:prstGeom prst="roundRect">
            <a:avLst/>
          </a:prstGeom>
          <a:solidFill>
            <a:schemeClr val="accent3"/>
          </a:solidFill>
          <a:ln w="25400" cap="flat" cmpd="sng" algn="ctr">
            <a:noFill/>
            <a:prstDash val="solid"/>
          </a:ln>
          <a:effectLst/>
        </p:spPr>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 sz="2700" b="1" i="0" u="none" strike="noStrike" kern="0" cap="none" spc="0" normalizeH="0" baseline="0" noProof="0">
                <a:ln>
                  <a:noFill/>
                </a:ln>
                <a:solidFill>
                  <a:srgbClr val="322929"/>
                </a:solidFill>
                <a:effectLst/>
                <a:uLnTx/>
                <a:uFillTx/>
                <a:latin typeface="Aptos" panose="02110004020202020204"/>
                <a:ea typeface="+mn-ea"/>
                <a:cs typeface="+mn-cs"/>
              </a:rPr>
              <a:t>10h00–10h05</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2917586" y="547793"/>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marL="0" marR="0" lvl="0" indent="0" algn="ctr" defTabSz="1371600" rtl="0" eaLnBrk="1" fontAlgn="auto" latinLnBrk="0" hangingPunct="1">
              <a:lnSpc>
                <a:spcPct val="107000"/>
              </a:lnSpc>
              <a:spcBef>
                <a:spcPts val="0"/>
              </a:spcBef>
              <a:spcAft>
                <a:spcPts val="1200"/>
              </a:spcAft>
              <a:buClrTx/>
              <a:buSzTx/>
              <a:buFontTx/>
              <a:buNone/>
              <a:tabLst/>
              <a:defRPr/>
            </a:pPr>
            <a:endParaRPr kumimoji="0" lang="en-US" sz="27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1371600" rtl="0" eaLnBrk="1" fontAlgn="auto" latinLnBrk="0" hangingPunct="1">
              <a:lnSpc>
                <a:spcPct val="107000"/>
              </a:lnSpc>
              <a:spcBef>
                <a:spcPts val="0"/>
              </a:spcBef>
              <a:spcAft>
                <a:spcPts val="1200"/>
              </a:spcAft>
              <a:buClrTx/>
              <a:buSzTx/>
              <a:buFontTx/>
              <a:buNone/>
              <a:tabLst/>
              <a:defRPr/>
            </a:pPr>
            <a:r>
              <a:rPr kumimoji="0" lang="fr" sz="2700" b="1" i="0" u="none" strike="noStrike" kern="1200" cap="none" spc="0" normalizeH="0" baseline="0" noProof="0">
                <a:ln>
                  <a:noFill/>
                </a:ln>
                <a:solidFill>
                  <a:prstClr val="black"/>
                </a:solidFill>
                <a:effectLst/>
                <a:uLnTx/>
                <a:uFillTx/>
                <a:latin typeface="Calibri" panose="020F0502020204030204"/>
                <a:ea typeface="+mn-ea"/>
                <a:cs typeface="+mn-cs"/>
              </a:rPr>
              <a:t>Accueillir</a:t>
            </a:r>
            <a:endParaRPr kumimoji="0" lang="en-US" sz="2700" b="0" i="0" u="none" strike="noStrike" kern="0" cap="none" spc="0" normalizeH="0" baseline="0" noProof="0">
              <a:ln>
                <a:noFill/>
              </a:ln>
              <a:solidFill>
                <a:srgbClr val="322929"/>
              </a:solidFill>
              <a:effectLst/>
              <a:uLnTx/>
              <a:uFillTx/>
              <a:latin typeface="Calibri Light" panose="020F0302020204030204" pitchFamily="34" charset="0"/>
              <a:ea typeface="Aptos" panose="020B0004020202020204" pitchFamily="34" charset="0"/>
              <a:cs typeface="Times New Roman" panose="02020603050405020304" pitchFamily="18" charset="0"/>
            </a:endParaRPr>
          </a:p>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016075"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1371600" rtl="0" eaLnBrk="1" fontAlgn="auto" latinLnBrk="0" hangingPunct="1">
              <a:lnSpc>
                <a:spcPct val="100000"/>
              </a:lnSpc>
              <a:spcBef>
                <a:spcPts val="0"/>
              </a:spcBef>
              <a:spcAft>
                <a:spcPts val="0"/>
              </a:spcAft>
              <a:buClrTx/>
              <a:buSzTx/>
              <a:buFontTx/>
              <a:buNone/>
              <a:tabLst/>
              <a:defRPr/>
            </a:pPr>
            <a:r>
              <a:rPr kumimoji="0" lang="fr" sz="2100" b="0" i="0" u="none" strike="noStrike" kern="1200" cap="none" spc="0" normalizeH="0" baseline="0" noProof="0">
                <a:ln>
                  <a:noFill/>
                </a:ln>
                <a:solidFill>
                  <a:prstClr val="black"/>
                </a:solidFill>
                <a:effectLst/>
                <a:uLnTx/>
                <a:uFillTx/>
                <a:latin typeface="Calibri Light" panose="020F0302020204030204"/>
                <a:ea typeface="+mn-ea"/>
                <a:cs typeface="+mn-cs"/>
              </a:rPr>
              <a:t>Bienvenue et objectifs</a:t>
            </a:r>
          </a:p>
          <a:p>
            <a:pPr marL="0" marR="0" lvl="0" indent="0" algn="l" defTabSz="1371600" rtl="0" eaLnBrk="1" fontAlgn="auto" latinLnBrk="0" hangingPunct="1">
              <a:lnSpc>
                <a:spcPct val="100000"/>
              </a:lnSpc>
              <a:spcBef>
                <a:spcPts val="0"/>
              </a:spcBef>
              <a:spcAft>
                <a:spcPts val="0"/>
              </a:spcAft>
              <a:buClrTx/>
              <a:buSzTx/>
              <a:buFontTx/>
              <a:buNone/>
              <a:tabLst/>
              <a:defRPr/>
            </a:pPr>
            <a:r>
              <a:rPr kumimoji="0" lang="fr" sz="2100" b="0" i="0" u="none" strike="noStrike" kern="1200" cap="none" spc="0" normalizeH="0" baseline="0" noProof="0">
                <a:ln>
                  <a:noFill/>
                </a:ln>
                <a:solidFill>
                  <a:prstClr val="black"/>
                </a:solidFill>
                <a:effectLst/>
                <a:uLnTx/>
                <a:uFillTx/>
                <a:latin typeface="Calibri Light" panose="020F0302020204030204"/>
                <a:ea typeface="+mn-ea"/>
                <a:cs typeface="+mn-cs"/>
              </a:rPr>
              <a:t>Brève description de la clinique du travail</a:t>
            </a:r>
          </a:p>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4" name="Rounded Rectangle 13">
            <a:extLst>
              <a:ext uri="{FF2B5EF4-FFF2-40B4-BE49-F238E27FC236}">
                <a16:creationId xmlns:a16="http://schemas.microsoft.com/office/drawing/2014/main" id="{9B3AD9C6-5C2F-BA2C-4811-15EC0BDE5263}"/>
              </a:ext>
            </a:extLst>
          </p:cNvPr>
          <p:cNvSpPr/>
          <p:nvPr/>
        </p:nvSpPr>
        <p:spPr>
          <a:xfrm>
            <a:off x="324982" y="2192915"/>
            <a:ext cx="2393477" cy="1517490"/>
          </a:xfrm>
          <a:prstGeom prst="roundRect">
            <a:avLst/>
          </a:prstGeom>
          <a:solidFill>
            <a:schemeClr val="accent2"/>
          </a:solidFill>
          <a:ln w="25400" cap="flat" cmpd="sng" algn="ctr">
            <a:noFill/>
            <a:prstDash val="solid"/>
          </a:ln>
          <a:effectLst/>
        </p:spPr>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 sz="2700" b="1" i="0" u="none" strike="noStrike" kern="0" cap="none" spc="0" normalizeH="0" baseline="0" noProof="0">
                <a:ln>
                  <a:noFill/>
                </a:ln>
                <a:solidFill>
                  <a:srgbClr val="322929"/>
                </a:solidFill>
                <a:effectLst/>
                <a:uLnTx/>
                <a:uFillTx/>
                <a:latin typeface="Aptos" panose="02110004020202020204"/>
                <a:ea typeface="+mn-ea"/>
                <a:cs typeface="+mn-cs"/>
              </a:rPr>
              <a:t>10:05–10:50</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2935440" y="219291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marL="0" marR="0" lvl="0" indent="0" algn="ctr" defTabSz="1371600" rtl="0" eaLnBrk="1" fontAlgn="auto" latinLnBrk="0" hangingPunct="1">
              <a:lnSpc>
                <a:spcPct val="107000"/>
              </a:lnSpc>
              <a:spcBef>
                <a:spcPts val="0"/>
              </a:spcBef>
              <a:spcAft>
                <a:spcPts val="1200"/>
              </a:spcAft>
              <a:buClrTx/>
              <a:buSzTx/>
              <a:buFontTx/>
              <a:buNone/>
              <a:tabLst/>
              <a:defRPr/>
            </a:pPr>
            <a:r>
              <a:rPr kumimoji="0" lang="fr" sz="2700" b="1" i="0" u="none" strike="noStrike" kern="1200" cap="none" spc="0" normalizeH="0" baseline="0" noProof="0">
                <a:ln>
                  <a:noFill/>
                </a:ln>
                <a:solidFill>
                  <a:prstClr val="black"/>
                </a:solidFill>
                <a:effectLst/>
                <a:uLnTx/>
                <a:uFillTx/>
                <a:latin typeface="Calibri" panose="020F0502020204030204"/>
                <a:ea typeface="+mn-ea"/>
                <a:cs typeface="+mn-cs"/>
              </a:rPr>
              <a:t>Partage de nos connaissances : Clinique de travail thématique</a:t>
            </a:r>
            <a:endParaRPr kumimoji="0" lang="en-US" sz="27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033930"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1371600" rtl="0" eaLnBrk="1" fontAlgn="auto" latinLnBrk="0" hangingPunct="1">
              <a:lnSpc>
                <a:spcPct val="100000"/>
              </a:lnSpc>
              <a:spcBef>
                <a:spcPts val="0"/>
              </a:spcBef>
              <a:spcAft>
                <a:spcPts val="0"/>
              </a:spcAft>
              <a:buClrTx/>
              <a:buSzTx/>
              <a:buFontTx/>
              <a:buNone/>
              <a:tabLst/>
              <a:defRPr/>
            </a:pPr>
            <a:r>
              <a:rPr kumimoji="0" lang="fr" sz="2100" b="0" i="0" u="none" strike="noStrike" kern="1200" cap="none" spc="0" normalizeH="0" baseline="0" noProof="0">
                <a:ln>
                  <a:noFill/>
                </a:ln>
                <a:solidFill>
                  <a:prstClr val="black"/>
                </a:solidFill>
                <a:effectLst/>
                <a:uLnTx/>
                <a:uFillTx/>
                <a:latin typeface="Calibri Light" panose="020F0302020204030204"/>
                <a:ea typeface="+mn-ea"/>
                <a:cs typeface="+mn-cs"/>
              </a:rPr>
              <a:t>Présentation interactive pour partager des conseils et des astuces pratiques afin de développer une consultation inclusive à plusieurs acteurs</a:t>
            </a:r>
          </a:p>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325222" y="3853797"/>
            <a:ext cx="2393477" cy="1517490"/>
          </a:xfrm>
          <a:prstGeom prst="roundRect">
            <a:avLst/>
          </a:prstGeom>
          <a:solidFill>
            <a:schemeClr val="accent3"/>
          </a:solidFill>
          <a:ln w="25400" cap="flat" cmpd="sng" algn="ctr">
            <a:noFill/>
            <a:prstDash val="solid"/>
          </a:ln>
          <a:effectLst/>
        </p:spPr>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 sz="2700" b="1" i="0" u="none" strike="noStrike" kern="0" cap="none" spc="0" normalizeH="0" baseline="0" noProof="0">
                <a:ln>
                  <a:noFill/>
                </a:ln>
                <a:solidFill>
                  <a:srgbClr val="322929"/>
                </a:solidFill>
                <a:effectLst/>
                <a:uLnTx/>
                <a:uFillTx/>
                <a:latin typeface="Aptos" panose="02110004020202020204"/>
                <a:ea typeface="+mn-ea"/>
                <a:cs typeface="+mn-cs"/>
              </a:rPr>
              <a:t>10:50 - 11:00</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2935680" y="3853796"/>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marL="0" marR="0" lvl="0" indent="0" algn="ctr" defTabSz="1371600" rtl="0" eaLnBrk="1" fontAlgn="auto" latinLnBrk="0" hangingPunct="1">
              <a:lnSpc>
                <a:spcPct val="107000"/>
              </a:lnSpc>
              <a:spcBef>
                <a:spcPts val="0"/>
              </a:spcBef>
              <a:spcAft>
                <a:spcPts val="1200"/>
              </a:spcAft>
              <a:buClrTx/>
              <a:buSzTx/>
              <a:buFontTx/>
              <a:buNone/>
              <a:tabLst/>
              <a:defRPr/>
            </a:pPr>
            <a:r>
              <a:rPr kumimoji="0" lang="fr" sz="2700" b="1" i="0" u="none" strike="noStrike" kern="1200" cap="none" spc="0" normalizeH="0" baseline="0" noProof="0">
                <a:ln>
                  <a:noFill/>
                </a:ln>
                <a:solidFill>
                  <a:prstClr val="black"/>
                </a:solidFill>
                <a:effectLst/>
                <a:uLnTx/>
                <a:uFillTx/>
                <a:latin typeface="Calibri" panose="020F0502020204030204"/>
                <a:ea typeface="+mn-ea"/>
                <a:cs typeface="+mn-cs"/>
              </a:rPr>
              <a:t>Questions et réponses</a:t>
            </a:r>
            <a:endParaRPr kumimoji="0" lang="en-US" sz="27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034170"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fr" sz="2100" b="0" i="0" u="none" strike="noStrike" kern="1200" cap="none" spc="0" normalizeH="0" baseline="0" noProof="0">
                <a:ln>
                  <a:noFill/>
                </a:ln>
                <a:solidFill>
                  <a:prstClr val="black"/>
                </a:solidFill>
                <a:effectLst/>
                <a:uLnTx/>
                <a:uFillTx/>
                <a:latin typeface="Calibri Light" panose="020F0302020204030204"/>
                <a:ea typeface="+mn-ea"/>
                <a:cs typeface="+mn-cs"/>
              </a:rPr>
              <a:t>Les participants auront l'occasion de poser des questions sur les recommandations présentées.</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325222" y="5522694"/>
            <a:ext cx="2393477" cy="1517490"/>
          </a:xfrm>
          <a:prstGeom prst="roundRect">
            <a:avLst/>
          </a:prstGeom>
          <a:solidFill>
            <a:schemeClr val="accent2"/>
          </a:solidFill>
          <a:ln w="25400" cap="flat" cmpd="sng" algn="ctr">
            <a:noFill/>
            <a:prstDash val="solid"/>
          </a:ln>
          <a:effectLst/>
        </p:spPr>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1" i="0" u="none" strike="noStrike" kern="0" cap="none" spc="0" normalizeH="0" baseline="0" noProof="0">
              <a:ln>
                <a:noFill/>
              </a:ln>
              <a:solidFill>
                <a:srgbClr val="322929"/>
              </a:solidFill>
              <a:effectLst/>
              <a:uLnTx/>
              <a:uFillTx/>
              <a:latin typeface="Aptos" panose="02110004020202020204"/>
              <a:ea typeface="+mn-ea"/>
              <a:cs typeface="+mn-cs"/>
            </a:endParaRP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 sz="2700" b="1" i="0" u="none" strike="noStrike" kern="0" cap="none" spc="0" normalizeH="0" baseline="0" noProof="0">
                <a:ln>
                  <a:noFill/>
                </a:ln>
                <a:solidFill>
                  <a:srgbClr val="322929"/>
                </a:solidFill>
                <a:effectLst/>
                <a:uLnTx/>
                <a:uFillTx/>
                <a:latin typeface="Aptos" panose="02110004020202020204"/>
                <a:ea typeface="+mn-ea"/>
                <a:cs typeface="+mn-cs"/>
              </a:rPr>
              <a:t>11h00 - 11h25</a:t>
            </a:r>
          </a:p>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1" i="0" u="none" strike="noStrike" kern="0" cap="none" spc="0" normalizeH="0" baseline="0" noProof="0">
              <a:ln>
                <a:noFill/>
              </a:ln>
              <a:solidFill>
                <a:srgbClr val="322929"/>
              </a:solidFill>
              <a:effectLst/>
              <a:uLnTx/>
              <a:uFillTx/>
              <a:latin typeface="Aptos" panose="02110004020202020204"/>
              <a:ea typeface="+mn-ea"/>
              <a:cs typeface="+mn-cs"/>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2935680" y="552269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marL="0" marR="0" lvl="0" indent="0" algn="ctr" defTabSz="1371600" rtl="0" eaLnBrk="1" fontAlgn="auto" latinLnBrk="0" hangingPunct="1">
              <a:lnSpc>
                <a:spcPct val="107000"/>
              </a:lnSpc>
              <a:spcBef>
                <a:spcPts val="0"/>
              </a:spcBef>
              <a:spcAft>
                <a:spcPts val="1200"/>
              </a:spcAft>
              <a:buClrTx/>
              <a:buSzTx/>
              <a:buFontTx/>
              <a:buNone/>
              <a:tabLst/>
              <a:defRPr/>
            </a:pPr>
            <a:r>
              <a:rPr kumimoji="0" lang="fr" sz="2700" b="1" i="0" u="none" strike="noStrike" kern="1200" cap="none" spc="0" normalizeH="0" baseline="0" noProof="0">
                <a:ln>
                  <a:noFill/>
                </a:ln>
                <a:solidFill>
                  <a:prstClr val="black"/>
                </a:solidFill>
                <a:effectLst/>
                <a:uLnTx/>
                <a:uFillTx/>
                <a:latin typeface="Calibri" panose="020F0502020204030204"/>
                <a:ea typeface="+mn-ea"/>
                <a:cs typeface="+mn-cs"/>
              </a:rPr>
              <a:t>L'union fait la force : échange et dépannage entre pairs</a:t>
            </a:r>
            <a:endParaRPr kumimoji="0" lang="en-US" sz="27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7034170" y="5522694"/>
            <a:ext cx="5304065" cy="1517490"/>
          </a:xfrm>
          <a:prstGeom prst="roundRect">
            <a:avLst/>
          </a:prstGeom>
          <a:solidFill>
            <a:schemeClr val="accent2">
              <a:lumMod val="20000"/>
              <a:lumOff val="80000"/>
            </a:schemeClr>
          </a:solidFill>
          <a:ln w="25400" cap="flat" cmpd="sng" algn="ctr">
            <a:noFill/>
            <a:prstDash val="solid"/>
          </a:ln>
          <a:effectLst/>
        </p:spPr>
        <p:txBody>
          <a:bodyPr lIns="91440" tIns="45720" rIns="91440" bIns="45720" rtlCol="0" anchor="ctr"/>
          <a:lstStyle/>
          <a:p>
            <a:pPr defTabSz="1371600">
              <a:defRPr/>
            </a:pPr>
            <a:r>
              <a:rPr kumimoji="0" lang="fr" sz="2100" b="0" i="0" u="none" strike="noStrike" kern="1200" cap="none" spc="0" normalizeH="0" baseline="0" noProof="0">
                <a:ln>
                  <a:noFill/>
                </a:ln>
                <a:solidFill>
                  <a:prstClr val="black"/>
                </a:solidFill>
                <a:effectLst/>
                <a:uLnTx/>
                <a:uFillTx/>
                <a:latin typeface="Calibri Light" panose="020F0302020204030204"/>
                <a:ea typeface="+mn-ea"/>
                <a:cs typeface="+mn-cs"/>
              </a:rPr>
              <a:t>Les </a:t>
            </a:r>
            <a:r>
              <a:rPr kumimoji="0" lang="fr" sz="2100" b="0" i="0" u="none" strike="noStrike" kern="1200" cap="none" spc="0" normalizeH="0" baseline="0" noProof="0" dirty="0">
                <a:ln>
                  <a:noFill/>
                </a:ln>
                <a:solidFill>
                  <a:prstClr val="black"/>
                </a:solidFill>
                <a:effectLst/>
                <a:uLnTx/>
                <a:uFillTx/>
                <a:latin typeface="Calibri Light" panose="020F0302020204030204"/>
                <a:ea typeface="+mn-ea"/>
                <a:cs typeface="+mn-cs"/>
              </a:rPr>
              <a:t>pays partageront leurs expériences et les défis rencontrés dans la mise en place d'un groupe </a:t>
            </a:r>
            <a:endParaRPr kumimoji="0" lang="en-US" sz="21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26" name="Rounded Rectangle 25">
            <a:extLst>
              <a:ext uri="{FF2B5EF4-FFF2-40B4-BE49-F238E27FC236}">
                <a16:creationId xmlns:a16="http://schemas.microsoft.com/office/drawing/2014/main" id="{AEFA3769-0062-483F-4DC2-E7B31D981AEB}"/>
              </a:ext>
            </a:extLst>
          </p:cNvPr>
          <p:cNvSpPr/>
          <p:nvPr/>
        </p:nvSpPr>
        <p:spPr>
          <a:xfrm>
            <a:off x="327367" y="7173321"/>
            <a:ext cx="2393477" cy="1517490"/>
          </a:xfrm>
          <a:prstGeom prst="roundRect">
            <a:avLst/>
          </a:prstGeom>
          <a:solidFill>
            <a:schemeClr val="accent2"/>
          </a:solidFill>
          <a:ln w="25400" cap="flat" cmpd="sng" algn="ctr">
            <a:noFill/>
            <a:prstDash val="solid"/>
          </a:ln>
          <a:effectLst/>
        </p:spPr>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1" i="0" u="none" strike="noStrike" kern="0" cap="none" spc="0" normalizeH="0" baseline="0" noProof="0">
              <a:ln>
                <a:noFill/>
              </a:ln>
              <a:solidFill>
                <a:srgbClr val="322929"/>
              </a:solidFill>
              <a:effectLst/>
              <a:uLnTx/>
              <a:uFillTx/>
              <a:latin typeface="Aptos" panose="02110004020202020204"/>
              <a:ea typeface="+mn-ea"/>
              <a:cs typeface="+mn-cs"/>
            </a:endParaRP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 sz="2700" b="1" i="0" u="none" strike="noStrike" kern="0" cap="none" spc="0" normalizeH="0" baseline="0" noProof="0">
                <a:ln>
                  <a:noFill/>
                </a:ln>
                <a:solidFill>
                  <a:srgbClr val="322929"/>
                </a:solidFill>
                <a:effectLst/>
                <a:uLnTx/>
                <a:uFillTx/>
                <a:latin typeface="Aptos" panose="02110004020202020204"/>
                <a:ea typeface="+mn-ea"/>
                <a:cs typeface="+mn-cs"/>
              </a:rPr>
              <a:t>11h25 - 11h30</a:t>
            </a:r>
          </a:p>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1" i="0" u="none" strike="noStrike" kern="0" cap="none" spc="0" normalizeH="0" baseline="0" noProof="0">
              <a:ln>
                <a:noFill/>
              </a:ln>
              <a:solidFill>
                <a:srgbClr val="322929"/>
              </a:solidFill>
              <a:effectLst/>
              <a:uLnTx/>
              <a:uFillTx/>
              <a:latin typeface="Aptos" panose="02110004020202020204"/>
              <a:ea typeface="+mn-ea"/>
              <a:cs typeface="+mn-cs"/>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2937825" y="7173320"/>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marL="0" marR="0" lvl="0" indent="0" algn="ctr" defTabSz="1371600" rtl="0" eaLnBrk="1" fontAlgn="auto" latinLnBrk="0" hangingPunct="1">
              <a:lnSpc>
                <a:spcPct val="107000"/>
              </a:lnSpc>
              <a:spcBef>
                <a:spcPts val="0"/>
              </a:spcBef>
              <a:spcAft>
                <a:spcPts val="1200"/>
              </a:spcAft>
              <a:buClrTx/>
              <a:buSzTx/>
              <a:buFontTx/>
              <a:buNone/>
              <a:tabLst/>
              <a:defRPr/>
            </a:pPr>
            <a:r>
              <a:rPr kumimoji="0" lang="fr" sz="2700" b="1" i="0" u="none" strike="noStrike" kern="1200" cap="none" spc="0" normalizeH="0" baseline="0" noProof="0">
                <a:ln>
                  <a:noFill/>
                </a:ln>
                <a:solidFill>
                  <a:prstClr val="black"/>
                </a:solidFill>
                <a:effectLst/>
                <a:uLnTx/>
                <a:uFillTx/>
                <a:latin typeface="Calibri" panose="020F0502020204030204"/>
                <a:ea typeface="+mn-ea"/>
                <a:cs typeface="+mn-cs"/>
              </a:rPr>
              <a:t>Conclure</a:t>
            </a:r>
            <a:endParaRPr kumimoji="0" lang="en-US" sz="27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036315"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fr" sz="2100" b="0" i="0" u="none" strike="noStrike" kern="1200" cap="none" spc="0" normalizeH="0" baseline="0" noProof="0">
                <a:ln>
                  <a:noFill/>
                </a:ln>
                <a:solidFill>
                  <a:prstClr val="black"/>
                </a:solidFill>
                <a:effectLst/>
                <a:uLnTx/>
                <a:uFillTx/>
                <a:latin typeface="Calibri Light" panose="020F0302020204030204"/>
                <a:ea typeface="+mn-ea"/>
                <a:cs typeface="+mn-cs"/>
              </a:rPr>
              <a:t>Planification de la prochaine session de renforcement des capacités</a:t>
            </a:r>
            <a:endParaRPr kumimoji="0" lang="en-US" sz="21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3" name="Freeform 2">
            <a:extLst>
              <a:ext uri="{FF2B5EF4-FFF2-40B4-BE49-F238E27FC236}">
                <a16:creationId xmlns:a16="http://schemas.microsoft.com/office/drawing/2014/main" id="{7B8929F7-4346-1481-2726-931BF2FF53B3}"/>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1710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CFD8002E-E5BE-1055-16EF-55510F7F2E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65097DD6-D466-D97E-6487-177B130C39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8C99B8DE-D6FE-5A10-3212-962249C20A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9B8AEE8F-55C4-5B19-0C39-18B29A68F63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359FF18-9DBF-AD53-758D-641AB724CDA8}"/>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6180082" y="2867167"/>
            <a:ext cx="12107918" cy="3139321"/>
          </a:xfrm>
          <a:prstGeom prst="rect">
            <a:avLst/>
          </a:prstGeom>
          <a:noFill/>
        </p:spPr>
        <p:txBody>
          <a:bodyPr wrap="square" lIns="91440" tIns="45720" rIns="91440" bIns="45720" rtlCol="0" anchor="t">
            <a:spAutoFit/>
          </a:bodyPr>
          <a:lstStyle/>
          <a:p>
            <a:pPr algn="ctr" defTabSz="1371600">
              <a:defRPr/>
            </a:pPr>
            <a:r>
              <a:rPr lang="fr" sz="6600" b="1" kern="0" dirty="0">
                <a:solidFill>
                  <a:prstClr val="black"/>
                </a:solidFill>
                <a:latin typeface="Calibri Light"/>
                <a:ea typeface="Calibri Light"/>
                <a:cs typeface="Calibri Light"/>
                <a:sym typeface="Arial"/>
              </a:rPr>
              <a:t>Pourquoi les conditions favorables sont-elles essentielles pour garantir une mise en œuvre des plans d’action nationaux sensibles au genre ?</a:t>
            </a:r>
            <a:endParaRPr lang="en-US" sz="6600" kern="100" dirty="0">
              <a:solidFill>
                <a:prstClr val="black"/>
              </a:solidFill>
              <a:latin typeface="Calibri"/>
              <a:ea typeface="Calibri"/>
              <a:cs typeface="Arial"/>
            </a:endParaRPr>
          </a:p>
        </p:txBody>
      </p:sp>
    </p:spTree>
    <p:extLst>
      <p:ext uri="{BB962C8B-B14F-4D97-AF65-F5344CB8AC3E}">
        <p14:creationId xmlns:p14="http://schemas.microsoft.com/office/powerpoint/2010/main" val="19233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3FA2-C85C-B746-E0B2-57CD78A16D4D}"/>
            </a:ext>
          </a:extLst>
        </p:cNvPr>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8F4BA9EA-4AE4-0AD5-54CA-BB3672EA59B4}"/>
              </a:ext>
            </a:extLst>
          </p:cNvPr>
          <p:cNvPicPr>
            <a:picLocks noChangeAspect="1"/>
          </p:cNvPicPr>
          <p:nvPr/>
        </p:nvPicPr>
        <p:blipFill>
          <a:blip r:embed="rId2"/>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541EB837-B3F4-5DAE-BE91-FE888709CB8D}"/>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0C403D97-DEFF-3B98-ADC3-C17E3FD78226}"/>
              </a:ext>
            </a:extLst>
          </p:cNvPr>
          <p:cNvSpPr txBox="1"/>
          <p:nvPr/>
        </p:nvSpPr>
        <p:spPr>
          <a:xfrm>
            <a:off x="495487" y="571612"/>
            <a:ext cx="15960590" cy="1200290"/>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3600">
                <a:latin typeface="Calibri"/>
                <a:ea typeface="Calibri"/>
                <a:cs typeface="Calibri"/>
              </a:rPr>
              <a:t>Des conditions favorables sont nécessaires pour mettre en œuvre des plans d’action nationaux pour la sécurité alimentaire (PNSA) sensibles au genre.</a:t>
            </a:r>
          </a:p>
        </p:txBody>
      </p:sp>
      <p:cxnSp>
        <p:nvCxnSpPr>
          <p:cNvPr id="13" name="Straight Connector 12">
            <a:extLst>
              <a:ext uri="{FF2B5EF4-FFF2-40B4-BE49-F238E27FC236}">
                <a16:creationId xmlns:a16="http://schemas.microsoft.com/office/drawing/2014/main" id="{856C4AD2-F274-4B46-BFE1-8E85CDF85C21}"/>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B630399A-A502-E45D-7DDC-6F0B18FE258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7D461AB2-CF76-BF53-8F5B-D4B7F54D46DC}"/>
              </a:ext>
            </a:extLst>
          </p:cNvPr>
          <p:cNvSpPr txBox="1">
            <a:spLocks/>
          </p:cNvSpPr>
          <p:nvPr/>
        </p:nvSpPr>
        <p:spPr>
          <a:xfrm>
            <a:off x="832316" y="2284809"/>
            <a:ext cx="8001000" cy="5717382"/>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en-US" dirty="0">
              <a:latin typeface="Calibri" panose="020F0502020204030204" pitchFamily="34" charset="0"/>
              <a:cs typeface="Calibri" panose="020F0502020204030204" pitchFamily="34" charset="0"/>
            </a:endParaRPr>
          </a:p>
          <a:p>
            <a:pPr marL="0" indent="0" algn="just">
              <a:spcBef>
                <a:spcPts val="0"/>
              </a:spcBef>
              <a:buNone/>
            </a:pPr>
            <a:r>
              <a:rPr lang="fr" dirty="0">
                <a:latin typeface="Calibri"/>
                <a:ea typeface="Calibri"/>
                <a:cs typeface="Calibri"/>
              </a:rPr>
              <a:t>Une fois le PNBAP mis en place, les pays devraient :</a:t>
            </a:r>
          </a:p>
          <a:p>
            <a:pPr marL="0" indent="0" algn="just">
              <a:spcBef>
                <a:spcPts val="0"/>
              </a:spcBef>
              <a:buNone/>
            </a:pPr>
            <a:endParaRPr lang="en-US" dirty="0">
              <a:latin typeface="Calibri" panose="020F0502020204030204" pitchFamily="34" charset="0"/>
              <a:cs typeface="Calibri" panose="020F0502020204030204" pitchFamily="34" charset="0"/>
            </a:endParaRPr>
          </a:p>
          <a:p>
            <a:pPr marL="0" indent="0" algn="just">
              <a:spcBef>
                <a:spcPts val="0"/>
              </a:spcBef>
              <a:buNone/>
            </a:pPr>
            <a:r>
              <a:rPr lang="fr" dirty="0">
                <a:latin typeface="Calibri"/>
                <a:ea typeface="Calibri"/>
                <a:cs typeface="Calibri"/>
              </a:rPr>
              <a:t>Réaliser une analyse des forces et des lacunes de la gouvernance nationale, des politiques, des programmes et des structures de suivi afin de déterminer si le pays dispose des conditions favorables à la mise en œuvre de la Stratégie nationale pour le plan d’action et le soutien aux entreprises (SNPSE) en tenant compte des questions de genre.</a:t>
            </a:r>
          </a:p>
          <a:p>
            <a:pPr lvl="0" algn="just">
              <a:spcBef>
                <a:spcPts val="0"/>
              </a:spcBef>
            </a:pPr>
            <a:endParaRPr lang="en-US" dirty="0">
              <a:latin typeface="Calibri" panose="020F0502020204030204" pitchFamily="34" charset="0"/>
              <a:cs typeface="Calibri" panose="020F0502020204030204" pitchFamily="34" charset="0"/>
            </a:endParaRPr>
          </a:p>
          <a:p>
            <a:pPr marL="0" lvl="0" indent="0" algn="just">
              <a:spcBef>
                <a:spcPts val="0"/>
              </a:spcBef>
              <a:buNone/>
            </a:pPr>
            <a:endParaRPr lang="en-US" noProof="0" dirty="0">
              <a:highlight>
                <a:srgbClr val="C0C0C0"/>
              </a:highlight>
              <a:latin typeface="Calibri" panose="020F0502020204030204" pitchFamily="34" charset="0"/>
              <a:cs typeface="Calibri" panose="020F0502020204030204" pitchFamily="34" charset="0"/>
            </a:endParaRPr>
          </a:p>
        </p:txBody>
      </p:sp>
      <p:graphicFrame>
        <p:nvGraphicFramePr>
          <p:cNvPr id="3" name="Diagram 2">
            <a:extLst>
              <a:ext uri="{FF2B5EF4-FFF2-40B4-BE49-F238E27FC236}">
                <a16:creationId xmlns:a16="http://schemas.microsoft.com/office/drawing/2014/main" id="{9411FEBD-A4DA-EE2D-8989-3615664529C9}"/>
              </a:ext>
            </a:extLst>
          </p:cNvPr>
          <p:cNvGraphicFramePr/>
          <p:nvPr>
            <p:extLst>
              <p:ext uri="{D42A27DB-BD31-4B8C-83A1-F6EECF244321}">
                <p14:modId xmlns:p14="http://schemas.microsoft.com/office/powerpoint/2010/main" val="45083298"/>
              </p:ext>
            </p:extLst>
          </p:nvPr>
        </p:nvGraphicFramePr>
        <p:xfrm>
          <a:off x="8534400" y="2208455"/>
          <a:ext cx="10134600" cy="6859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0E9EB4D8-FBF5-3BC0-D5A1-290E7C137DA8}"/>
              </a:ext>
            </a:extLst>
          </p:cNvPr>
          <p:cNvSpPr txBox="1"/>
          <p:nvPr/>
        </p:nvSpPr>
        <p:spPr>
          <a:xfrm>
            <a:off x="11691829" y="4853173"/>
            <a:ext cx="3819742" cy="1569660"/>
          </a:xfrm>
          <a:prstGeom prst="rect">
            <a:avLst/>
          </a:prstGeom>
          <a:noFill/>
        </p:spPr>
        <p:txBody>
          <a:bodyPr wrap="square">
            <a:spAutoFit/>
          </a:bodyPr>
          <a:lstStyle/>
          <a:p>
            <a:pPr algn="ctr" defTabSz="1371600"/>
            <a:r>
              <a:rPr lang="fr" sz="3200" b="1" noProof="1">
                <a:solidFill>
                  <a:prstClr val="black"/>
                </a:solidFill>
                <a:latin typeface="Aptos" panose="02110004020202020204"/>
                <a:ea typeface="Aptos" panose="020B0004020202020204" pitchFamily="34" charset="0"/>
              </a:rPr>
              <a:t>Engagement</a:t>
            </a:r>
          </a:p>
          <a:p>
            <a:pPr algn="ctr" defTabSz="1371600"/>
            <a:r>
              <a:rPr lang="fr" sz="3200" b="1" noProof="1">
                <a:solidFill>
                  <a:prstClr val="black"/>
                </a:solidFill>
                <a:latin typeface="Aptos" panose="02110004020202020204"/>
                <a:ea typeface="Aptos" panose="020B0004020202020204" pitchFamily="34" charset="0"/>
              </a:rPr>
              <a:t>Ambition</a:t>
            </a:r>
          </a:p>
          <a:p>
            <a:pPr algn="ctr" defTabSz="1371600"/>
            <a:r>
              <a:rPr lang="fr" sz="3200" b="1" noProof="1">
                <a:solidFill>
                  <a:prstClr val="black"/>
                </a:solidFill>
                <a:latin typeface="Aptos" panose="02110004020202020204"/>
                <a:ea typeface="Aptos" panose="020B0004020202020204" pitchFamily="34" charset="0"/>
              </a:rPr>
              <a:t>Innovation</a:t>
            </a:r>
            <a:endParaRPr lang="en-US" sz="3200" noProof="1">
              <a:solidFill>
                <a:prstClr val="black"/>
              </a:solidFill>
              <a:latin typeface="Aptos" panose="02110004020202020204"/>
            </a:endParaRPr>
          </a:p>
        </p:txBody>
      </p:sp>
    </p:spTree>
    <p:extLst>
      <p:ext uri="{BB962C8B-B14F-4D97-AF65-F5344CB8AC3E}">
        <p14:creationId xmlns:p14="http://schemas.microsoft.com/office/powerpoint/2010/main" val="399048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479CD3E4-427A-A7B2-58EE-FB6085F6F1D0}"/>
              </a:ext>
            </a:extLst>
          </p:cNvPr>
          <p:cNvPicPr>
            <a:picLocks noChangeAspect="1"/>
          </p:cNvPicPr>
          <p:nvPr/>
        </p:nvPicPr>
        <p:blipFill>
          <a:blip r:embed="rId3"/>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3BC5D367-4D31-2ED7-4914-27DCFB624900}"/>
              </a:ext>
            </a:extLst>
          </p:cNvPr>
          <p:cNvPicPr>
            <a:picLocks noChangeAspect="1"/>
          </p:cNvPicPr>
          <p:nvPr/>
        </p:nvPicPr>
        <p:blipFill>
          <a:blip r:embed="rId3"/>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0B98A96C-48DD-B6CA-F41F-A257EBA62B8D}"/>
              </a:ext>
            </a:extLst>
          </p:cNvPr>
          <p:cNvSpPr txBox="1"/>
          <p:nvPr/>
        </p:nvSpPr>
        <p:spPr>
          <a:xfrm>
            <a:off x="495487" y="688900"/>
            <a:ext cx="15960590" cy="615515"/>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3400" b="1" kern="0" noProof="1">
                <a:solidFill>
                  <a:prstClr val="black"/>
                </a:solidFill>
                <a:latin typeface="Calibri Light" panose="020F0302020204030204" pitchFamily="34" charset="0"/>
                <a:cs typeface="Calibri Light" panose="020F0302020204030204" pitchFamily="34" charset="0"/>
                <a:sym typeface="Arial"/>
              </a:rPr>
              <a:t>Créer un écosystème propice à la mise en œuvre d'un programme de biodiversité sensible au genre</a:t>
            </a:r>
          </a:p>
        </p:txBody>
      </p:sp>
      <p:cxnSp>
        <p:nvCxnSpPr>
          <p:cNvPr id="13" name="Straight Connector 12">
            <a:extLst>
              <a:ext uri="{FF2B5EF4-FFF2-40B4-BE49-F238E27FC236}">
                <a16:creationId xmlns:a16="http://schemas.microsoft.com/office/drawing/2014/main" id="{6E169CD3-843F-7ACB-D843-313F8406005E}"/>
              </a:ext>
            </a:extLst>
          </p:cNvPr>
          <p:cNvCxnSpPr>
            <a:cxnSpLocks/>
          </p:cNvCxnSpPr>
          <p:nvPr/>
        </p:nvCxnSpPr>
        <p:spPr>
          <a:xfrm>
            <a:off x="685800" y="1333500"/>
            <a:ext cx="1682592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054B3188-2786-68F9-80F3-1FA354D799B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US" noProof="1">
              <a:solidFill>
                <a:prstClr val="black"/>
              </a:solidFill>
              <a:latin typeface="Calibri" panose="020F0502020204030204" pitchFamily="34" charset="0"/>
              <a:cs typeface="Calibri" panose="020F0502020204030204" pitchFamily="34" charset="0"/>
            </a:endParaRPr>
          </a:p>
        </p:txBody>
      </p:sp>
      <p:sp>
        <p:nvSpPr>
          <p:cNvPr id="22" name="Rounded Rectangle 21">
            <a:extLst>
              <a:ext uri="{FF2B5EF4-FFF2-40B4-BE49-F238E27FC236}">
                <a16:creationId xmlns:a16="http://schemas.microsoft.com/office/drawing/2014/main" id="{EFBADC8E-B5FB-287E-53D4-B85355112CA1}"/>
              </a:ext>
            </a:extLst>
          </p:cNvPr>
          <p:cNvSpPr/>
          <p:nvPr/>
        </p:nvSpPr>
        <p:spPr>
          <a:xfrm>
            <a:off x="5610914" y="1686701"/>
            <a:ext cx="3440419" cy="2542399"/>
          </a:xfrm>
          <a:prstGeom prst="roundRect">
            <a:avLst/>
          </a:prstGeom>
          <a:solidFill>
            <a:srgbClr val="4EA72E">
              <a:lumMod val="20000"/>
              <a:lumOff val="80000"/>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fr" sz="2800" b="1" i="0" u="none" strike="noStrike" kern="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Élaborer des politiques tenant compte des questions de genre</a:t>
            </a:r>
          </a:p>
        </p:txBody>
      </p:sp>
      <p:sp>
        <p:nvSpPr>
          <p:cNvPr id="23" name="Rounded Rectangle 22">
            <a:extLst>
              <a:ext uri="{FF2B5EF4-FFF2-40B4-BE49-F238E27FC236}">
                <a16:creationId xmlns:a16="http://schemas.microsoft.com/office/drawing/2014/main" id="{BE0A0F47-5C81-E39B-7DA8-083819F245BA}"/>
              </a:ext>
            </a:extLst>
          </p:cNvPr>
          <p:cNvSpPr/>
          <p:nvPr/>
        </p:nvSpPr>
        <p:spPr>
          <a:xfrm>
            <a:off x="1790377" y="2544333"/>
            <a:ext cx="3440419" cy="2542399"/>
          </a:xfrm>
          <a:prstGeom prst="roundRect">
            <a:avLst/>
          </a:prstGeom>
          <a:solidFill>
            <a:srgbClr val="0F9ED5">
              <a:lumMod val="20000"/>
              <a:lumOff val="80000"/>
            </a:srgbClr>
          </a:solidFill>
          <a:ln w="19050" cap="flat" cmpd="sng" algn="ctr">
            <a:noFill/>
            <a:prstDash val="solid"/>
            <a:miter lim="800000"/>
          </a:ln>
          <a:effectLst/>
        </p:spPr>
        <p:txBody>
          <a:bodyPr lIns="91440" tIns="45720" rIns="91440" bIns="45720" rtlCol="0" anchor="ctr"/>
          <a:lstStyle/>
          <a:p>
            <a:pPr algn="ctr" defTabSz="2057400">
              <a:lnSpc>
                <a:spcPct val="107000"/>
              </a:lnSpc>
              <a:spcAft>
                <a:spcPts val="1800"/>
              </a:spcAft>
              <a:defRPr/>
            </a:pPr>
            <a:r>
              <a:rPr kumimoji="0" lang="fr" sz="2800" b="1" i="0" u="none" strike="noStrike" kern="0" cap="none" spc="0" normalizeH="0" baseline="0" noProof="0">
                <a:ln>
                  <a:noFill/>
                </a:ln>
                <a:solidFill>
                  <a:prstClr val="black"/>
                </a:solidFill>
                <a:effectLst/>
                <a:uLnTx/>
                <a:uFillTx/>
                <a:latin typeface="Calibri"/>
                <a:ea typeface="Aptos" panose="020B0004020202020204" pitchFamily="34" charset="0"/>
                <a:cs typeface="Calibri"/>
              </a:rPr>
              <a:t>Renforcer </a:t>
            </a:r>
            <a:r>
              <a:rPr lang="fr" sz="2800" b="1" kern="0">
                <a:solidFill>
                  <a:prstClr val="black"/>
                </a:solidFill>
                <a:latin typeface="Calibri"/>
                <a:ea typeface="Aptos" panose="020B0004020202020204" pitchFamily="34" charset="0"/>
                <a:cs typeface="Calibri"/>
              </a:rPr>
              <a:t>la gouvernance de la biodiversité</a:t>
            </a:r>
            <a:endParaRPr kumimoji="0" lang="en" sz="2800" b="1" i="0" u="none" strike="noStrike" kern="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endParaRPr>
          </a:p>
        </p:txBody>
      </p:sp>
      <p:sp>
        <p:nvSpPr>
          <p:cNvPr id="24" name="Rounded Rectangle 23">
            <a:extLst>
              <a:ext uri="{FF2B5EF4-FFF2-40B4-BE49-F238E27FC236}">
                <a16:creationId xmlns:a16="http://schemas.microsoft.com/office/drawing/2014/main" id="{5B35471E-26BA-C594-9BDF-3B679B32E21A}"/>
              </a:ext>
            </a:extLst>
          </p:cNvPr>
          <p:cNvSpPr/>
          <p:nvPr/>
        </p:nvSpPr>
        <p:spPr>
          <a:xfrm>
            <a:off x="13176079" y="2544333"/>
            <a:ext cx="3440419" cy="2542399"/>
          </a:xfrm>
          <a:prstGeom prst="roundRect">
            <a:avLst/>
          </a:prstGeom>
          <a:solidFill>
            <a:srgbClr val="4EA72E">
              <a:lumMod val="20000"/>
              <a:lumOff val="80000"/>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fr" sz="2800" b="1" i="0" u="none" strike="noStrike" kern="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Mener des consultations tenant compte des questions de genre</a:t>
            </a:r>
          </a:p>
        </p:txBody>
      </p:sp>
      <p:sp>
        <p:nvSpPr>
          <p:cNvPr id="25" name="Rounded Rectangle 24">
            <a:extLst>
              <a:ext uri="{FF2B5EF4-FFF2-40B4-BE49-F238E27FC236}">
                <a16:creationId xmlns:a16="http://schemas.microsoft.com/office/drawing/2014/main" id="{626B1E6E-6EF8-8C5A-95A0-4D6993287B40}"/>
              </a:ext>
            </a:extLst>
          </p:cNvPr>
          <p:cNvSpPr/>
          <p:nvPr/>
        </p:nvSpPr>
        <p:spPr>
          <a:xfrm>
            <a:off x="9310597" y="1686701"/>
            <a:ext cx="3440419" cy="2542399"/>
          </a:xfrm>
          <a:prstGeom prst="roundRect">
            <a:avLst/>
          </a:prstGeom>
          <a:solidFill>
            <a:srgbClr val="0F9ED5">
              <a:lumMod val="20000"/>
              <a:lumOff val="80000"/>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fr" sz="2800" b="1" i="0" u="none" strike="noStrike" kern="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Collecter des données ou des informations sur le genre</a:t>
            </a:r>
          </a:p>
        </p:txBody>
      </p:sp>
      <p:sp>
        <p:nvSpPr>
          <p:cNvPr id="26" name="Rounded Rectangle 25">
            <a:extLst>
              <a:ext uri="{FF2B5EF4-FFF2-40B4-BE49-F238E27FC236}">
                <a16:creationId xmlns:a16="http://schemas.microsoft.com/office/drawing/2014/main" id="{04FD4375-74C0-194B-B45B-882AEE8ACE32}"/>
              </a:ext>
            </a:extLst>
          </p:cNvPr>
          <p:cNvSpPr/>
          <p:nvPr/>
        </p:nvSpPr>
        <p:spPr>
          <a:xfrm>
            <a:off x="5696413" y="6667500"/>
            <a:ext cx="3440419" cy="2542399"/>
          </a:xfrm>
          <a:prstGeom prst="roundRect">
            <a:avLst/>
          </a:prstGeom>
          <a:solidFill>
            <a:srgbClr val="0F9ED5">
              <a:lumMod val="20000"/>
              <a:lumOff val="80000"/>
            </a:srgbClr>
          </a:solidFill>
          <a:ln w="19050" cap="flat" cmpd="sng" algn="ctr">
            <a:noFill/>
            <a:prstDash val="solid"/>
            <a:miter lim="800000"/>
          </a:ln>
          <a:effectLst/>
        </p:spPr>
        <p:txBody>
          <a:bodyPr lIns="91440" tIns="45720" rIns="91440" bIns="45720"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fr" sz="2800" b="1" i="0" u="none" strike="noStrike" kern="0" cap="none" spc="0" normalizeH="0" baseline="0" noProof="0" dirty="0">
                <a:ln>
                  <a:noFill/>
                </a:ln>
                <a:solidFill>
                  <a:prstClr val="black"/>
                </a:solidFill>
                <a:effectLst/>
                <a:uLnTx/>
                <a:uFillTx/>
                <a:latin typeface="Calibri"/>
                <a:ea typeface="Aptos" panose="020B0004020202020204" pitchFamily="34" charset="0"/>
                <a:cs typeface="Calibri"/>
              </a:rPr>
              <a:t>Financement </a:t>
            </a:r>
            <a:r>
              <a:rPr lang="fr" sz="2800" b="1" kern="0" dirty="0">
                <a:solidFill>
                  <a:prstClr val="black"/>
                </a:solidFill>
                <a:latin typeface="Calibri"/>
                <a:ea typeface="Aptos" panose="020B0004020202020204" pitchFamily="34" charset="0"/>
                <a:cs typeface="Calibri"/>
              </a:rPr>
              <a:t>de la biodiversité </a:t>
            </a:r>
            <a:r>
              <a:rPr kumimoji="0" lang="fr" sz="2800" b="1" i="0" u="none" strike="noStrike" kern="0" cap="none" spc="0" normalizeH="0" baseline="0" noProof="0" dirty="0">
                <a:ln>
                  <a:noFill/>
                </a:ln>
                <a:solidFill>
                  <a:prstClr val="black"/>
                </a:solidFill>
                <a:effectLst/>
                <a:uLnTx/>
                <a:uFillTx/>
                <a:latin typeface="Calibri"/>
                <a:ea typeface="Aptos" panose="020B0004020202020204" pitchFamily="34" charset="0"/>
                <a:cs typeface="Calibri"/>
              </a:rPr>
              <a:t>sensible au genre</a:t>
            </a:r>
          </a:p>
        </p:txBody>
      </p:sp>
      <p:sp>
        <p:nvSpPr>
          <p:cNvPr id="27" name="Rounded Rectangle 26">
            <a:extLst>
              <a:ext uri="{FF2B5EF4-FFF2-40B4-BE49-F238E27FC236}">
                <a16:creationId xmlns:a16="http://schemas.microsoft.com/office/drawing/2014/main" id="{37A3EAF5-68CF-B3C2-77AA-6FFF7D10FB75}"/>
              </a:ext>
            </a:extLst>
          </p:cNvPr>
          <p:cNvSpPr/>
          <p:nvPr/>
        </p:nvSpPr>
        <p:spPr>
          <a:xfrm>
            <a:off x="1669879" y="5461798"/>
            <a:ext cx="3440419" cy="2542399"/>
          </a:xfrm>
          <a:prstGeom prst="roundRect">
            <a:avLst/>
          </a:prstGeom>
          <a:solidFill>
            <a:srgbClr val="4EA72E">
              <a:lumMod val="20000"/>
              <a:lumOff val="80000"/>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fr" sz="2800" b="1" i="0" u="none" strike="noStrike" kern="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Renforcer les capacités</a:t>
            </a:r>
          </a:p>
        </p:txBody>
      </p:sp>
      <p:sp>
        <p:nvSpPr>
          <p:cNvPr id="28" name="Rounded Rectangle 27">
            <a:extLst>
              <a:ext uri="{FF2B5EF4-FFF2-40B4-BE49-F238E27FC236}">
                <a16:creationId xmlns:a16="http://schemas.microsoft.com/office/drawing/2014/main" id="{D681F8E7-08B7-155B-7ABF-6F003B3D952F}"/>
              </a:ext>
            </a:extLst>
          </p:cNvPr>
          <p:cNvSpPr/>
          <p:nvPr/>
        </p:nvSpPr>
        <p:spPr>
          <a:xfrm>
            <a:off x="13176081" y="5461798"/>
            <a:ext cx="3440419" cy="2542399"/>
          </a:xfrm>
          <a:prstGeom prst="roundRect">
            <a:avLst/>
          </a:prstGeom>
          <a:solidFill>
            <a:srgbClr val="0F9ED5">
              <a:lumMod val="20000"/>
              <a:lumOff val="80000"/>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fr" sz="2400" b="1" i="0" u="none" strike="noStrike" kern="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Programmes ou projets climatiques sensibles au genre ou prenant en compte les spécificités liées au genre</a:t>
            </a:r>
          </a:p>
        </p:txBody>
      </p:sp>
      <p:sp>
        <p:nvSpPr>
          <p:cNvPr id="29" name="Rounded Rectangle 28">
            <a:extLst>
              <a:ext uri="{FF2B5EF4-FFF2-40B4-BE49-F238E27FC236}">
                <a16:creationId xmlns:a16="http://schemas.microsoft.com/office/drawing/2014/main" id="{A194EA2C-5414-05B3-22D4-DB29134B14EA}"/>
              </a:ext>
            </a:extLst>
          </p:cNvPr>
          <p:cNvSpPr/>
          <p:nvPr/>
        </p:nvSpPr>
        <p:spPr>
          <a:xfrm>
            <a:off x="9425882" y="6667500"/>
            <a:ext cx="3440419" cy="2542399"/>
          </a:xfrm>
          <a:prstGeom prst="roundRect">
            <a:avLst/>
          </a:prstGeom>
          <a:solidFill>
            <a:srgbClr val="4EA72E">
              <a:lumMod val="20000"/>
              <a:lumOff val="80000"/>
            </a:srgbClr>
          </a:solidFill>
          <a:ln w="19050" cap="flat" cmpd="sng" algn="ctr">
            <a:noFill/>
            <a:prstDash val="solid"/>
            <a:miter lim="800000"/>
          </a:ln>
          <a:effectLst/>
        </p:spPr>
        <p:txBody>
          <a:bodyPr lIns="91440" tIns="45720" rIns="91440" bIns="45720"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fr" sz="2800" b="1" i="0" u="none" strike="noStrike" kern="0" cap="none" spc="0" normalizeH="0" baseline="0" noProof="0" dirty="0">
                <a:ln>
                  <a:noFill/>
                </a:ln>
                <a:solidFill>
                  <a:prstClr val="black"/>
                </a:solidFill>
                <a:effectLst/>
                <a:uLnTx/>
                <a:uFillTx/>
                <a:latin typeface="Calibri"/>
                <a:ea typeface="Aptos" panose="020B0004020202020204" pitchFamily="34" charset="0"/>
                <a:cs typeface="Calibri"/>
              </a:rPr>
              <a:t>Suivi et un </a:t>
            </a:r>
            <a:r>
              <a:rPr kumimoji="0" lang="fr" sz="2800" b="1" i="0" u="none" strike="noStrike" kern="0" cap="none" spc="0" normalizeH="0" baseline="0" noProof="0" dirty="0" err="1">
                <a:ln>
                  <a:noFill/>
                </a:ln>
                <a:solidFill>
                  <a:prstClr val="black"/>
                </a:solidFill>
                <a:effectLst/>
                <a:uLnTx/>
                <a:uFillTx/>
                <a:latin typeface="Calibri"/>
                <a:ea typeface="Aptos" panose="020B0004020202020204" pitchFamily="34" charset="0"/>
                <a:cs typeface="Calibri"/>
              </a:rPr>
              <a:t>reporting</a:t>
            </a:r>
            <a:r>
              <a:rPr kumimoji="0" lang="fr" sz="2800" b="1" i="0" u="none" strike="noStrike" kern="0" cap="none" spc="0" normalizeH="0" baseline="0" noProof="0" dirty="0">
                <a:ln>
                  <a:noFill/>
                </a:ln>
                <a:solidFill>
                  <a:prstClr val="black"/>
                </a:solidFill>
                <a:effectLst/>
                <a:uLnTx/>
                <a:uFillTx/>
                <a:latin typeface="Calibri"/>
                <a:ea typeface="Aptos" panose="020B0004020202020204" pitchFamily="34" charset="0"/>
                <a:cs typeface="Calibri"/>
              </a:rPr>
              <a:t> </a:t>
            </a:r>
            <a:r>
              <a:rPr lang="fr" sz="2800" b="1" kern="0" dirty="0">
                <a:solidFill>
                  <a:prstClr val="black"/>
                </a:solidFill>
                <a:latin typeface="Calibri"/>
                <a:ea typeface="Aptos" panose="020B0004020202020204" pitchFamily="34" charset="0"/>
                <a:cs typeface="Calibri"/>
              </a:rPr>
              <a:t>de la biodiversité </a:t>
            </a:r>
            <a:r>
              <a:rPr kumimoji="0" lang="fr" sz="2800" b="1" i="0" u="none" strike="noStrike" kern="0" cap="none" spc="0" normalizeH="0" baseline="0" noProof="0" dirty="0">
                <a:ln>
                  <a:noFill/>
                </a:ln>
                <a:solidFill>
                  <a:prstClr val="black"/>
                </a:solidFill>
                <a:effectLst/>
                <a:uLnTx/>
                <a:uFillTx/>
                <a:latin typeface="Calibri"/>
                <a:ea typeface="Aptos" panose="020B0004020202020204" pitchFamily="34" charset="0"/>
                <a:cs typeface="Calibri"/>
              </a:rPr>
              <a:t>tenant compte des questions de genre</a:t>
            </a:r>
          </a:p>
        </p:txBody>
      </p:sp>
      <p:sp>
        <p:nvSpPr>
          <p:cNvPr id="30" name="Rounded Rectangle 29">
            <a:extLst>
              <a:ext uri="{FF2B5EF4-FFF2-40B4-BE49-F238E27FC236}">
                <a16:creationId xmlns:a16="http://schemas.microsoft.com/office/drawing/2014/main" id="{068F0416-52A4-2AD9-2179-4B14888820EA}"/>
              </a:ext>
            </a:extLst>
          </p:cNvPr>
          <p:cNvSpPr/>
          <p:nvPr/>
        </p:nvSpPr>
        <p:spPr>
          <a:xfrm>
            <a:off x="6205523" y="4699637"/>
            <a:ext cx="5585819" cy="1769429"/>
          </a:xfrm>
          <a:prstGeom prst="roundRect">
            <a:avLst/>
          </a:prstGeom>
          <a:solidFill>
            <a:srgbClr val="FFC000">
              <a:alpha val="54118"/>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0000"/>
              </a:lnSpc>
              <a:spcBef>
                <a:spcPts val="0"/>
              </a:spcBef>
              <a:spcAft>
                <a:spcPts val="0"/>
              </a:spcAft>
              <a:buClrTx/>
              <a:buSzTx/>
              <a:buFontTx/>
              <a:buNone/>
              <a:tabLst/>
              <a:defRPr/>
            </a:pPr>
            <a:r>
              <a:rPr kumimoji="0" lang="fr" sz="2700" b="1"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Créer le bon écosystème</a:t>
            </a:r>
            <a:endParaRPr kumimoji="0" lang="es-ES_tradnl" sz="2700" b="1"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ctr" defTabSz="2057400" eaLnBrk="1" fontAlgn="auto" latinLnBrk="0" hangingPunct="1">
              <a:lnSpc>
                <a:spcPct val="100000"/>
              </a:lnSpc>
              <a:spcBef>
                <a:spcPts val="0"/>
              </a:spcBef>
              <a:spcAft>
                <a:spcPts val="0"/>
              </a:spcAft>
              <a:buClrTx/>
              <a:buSzTx/>
              <a:buFontTx/>
              <a:buNone/>
              <a:tabLst/>
              <a:defRPr/>
            </a:pPr>
            <a:r>
              <a:rPr kumimoji="0" lang="fr" sz="2700" b="1"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des conditions habilitantes</a:t>
            </a:r>
          </a:p>
        </p:txBody>
      </p:sp>
    </p:spTree>
    <p:extLst>
      <p:ext uri="{BB962C8B-B14F-4D97-AF65-F5344CB8AC3E}">
        <p14:creationId xmlns:p14="http://schemas.microsoft.com/office/powerpoint/2010/main" val="339528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5030-359F-B8E5-36DE-8699CFAB2BE1}"/>
            </a:ext>
          </a:extLst>
        </p:cNvPr>
        <p:cNvGrpSpPr/>
        <p:nvPr/>
      </p:nvGrpSpPr>
      <p:grpSpPr>
        <a:xfrm>
          <a:off x="0" y="0"/>
          <a:ext cx="0" cy="0"/>
          <a:chOff x="0" y="0"/>
          <a:chExt cx="0" cy="0"/>
        </a:xfrm>
      </p:grpSpPr>
      <p:pic>
        <p:nvPicPr>
          <p:cNvPr id="8" name="Picture 2" descr="DSC_0182.JPG">
            <a:extLst>
              <a:ext uri="{FF2B5EF4-FFF2-40B4-BE49-F238E27FC236}">
                <a16:creationId xmlns:a16="http://schemas.microsoft.com/office/drawing/2014/main" id="{E2C4A257-6833-3FC7-7764-72A4DF9C947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descr="A person in a straw hat harvesting grass&#10;&#10;AI-generated content may be incorrect.">
            <a:extLst>
              <a:ext uri="{FF2B5EF4-FFF2-40B4-BE49-F238E27FC236}">
                <a16:creationId xmlns:a16="http://schemas.microsoft.com/office/drawing/2014/main" id="{0F231666-8273-9CBD-973C-023FA32164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7" name="Picture 6" descr="A frog on the ground&#10;&#10;AI-generated content may be incorrect.">
            <a:extLst>
              <a:ext uri="{FF2B5EF4-FFF2-40B4-BE49-F238E27FC236}">
                <a16:creationId xmlns:a16="http://schemas.microsoft.com/office/drawing/2014/main" id="{6F471813-3117-9237-3F28-2F44F22AB2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6" name="Picture 5" descr="A small boat in a body of water&#10;&#10;Description automatically generated">
            <a:extLst>
              <a:ext uri="{FF2B5EF4-FFF2-40B4-BE49-F238E27FC236}">
                <a16:creationId xmlns:a16="http://schemas.microsoft.com/office/drawing/2014/main" id="{21DCFA7E-8011-1260-60CF-B33CAC897CF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
        <p:nvSpPr>
          <p:cNvPr id="3" name="Content Placeholder 2">
            <a:extLst>
              <a:ext uri="{FF2B5EF4-FFF2-40B4-BE49-F238E27FC236}">
                <a16:creationId xmlns:a16="http://schemas.microsoft.com/office/drawing/2014/main" id="{7BE3C576-BFF4-0B5C-97F6-927BE206DB0A}"/>
              </a:ext>
            </a:extLst>
          </p:cNvPr>
          <p:cNvSpPr>
            <a:spLocks noGrp="1"/>
          </p:cNvSpPr>
          <p:nvPr>
            <p:ph type="body" idx="1"/>
          </p:nvPr>
        </p:nvSpPr>
        <p:spPr>
          <a:xfrm>
            <a:off x="6148551" y="1097280"/>
            <a:ext cx="12139449" cy="7886700"/>
          </a:xfrm>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CCB167D1-05A0-9B08-7EBE-90D6726AA012}"/>
              </a:ext>
            </a:extLst>
          </p:cNvPr>
          <p:cNvSpPr txBox="1"/>
          <p:nvPr/>
        </p:nvSpPr>
        <p:spPr>
          <a:xfrm>
            <a:off x="6183389" y="2836733"/>
            <a:ext cx="12104613" cy="5632311"/>
          </a:xfrm>
          <a:prstGeom prst="rect">
            <a:avLst/>
          </a:prstGeom>
          <a:noFill/>
        </p:spPr>
        <p:txBody>
          <a:bodyPr wrap="square" rtlCol="0">
            <a:spAutoFit/>
          </a:bodyPr>
          <a:lstStyle/>
          <a:p>
            <a:pPr algn="ctr" defTabSz="1371600">
              <a:defRPr/>
            </a:pPr>
            <a:r>
              <a:rPr lang="fr" sz="7200" kern="100">
                <a:solidFill>
                  <a:prstClr val="black"/>
                </a:solidFill>
                <a:latin typeface="Calibri" panose="020F0502020204030204"/>
              </a:rPr>
              <a:t>Comment renforcer les conditions favorables </a:t>
            </a:r>
            <a:r>
              <a:rPr lang="fr" sz="7200" b="1" kern="0">
                <a:solidFill>
                  <a:prstClr val="black"/>
                </a:solidFill>
                <a:latin typeface="Calibri Light" panose="020F0302020204030204" pitchFamily="34" charset="0"/>
                <a:cs typeface="Calibri Light" panose="020F0302020204030204" pitchFamily="34" charset="0"/>
                <a:sym typeface="Arial"/>
              </a:rPr>
              <a:t>nécessaires à une mise en œuvre sensible au genre</a:t>
            </a:r>
          </a:p>
          <a:p>
            <a:pPr algn="ctr" defTabSz="1371600">
              <a:defRPr/>
            </a:pPr>
            <a:r>
              <a:rPr lang="fr" sz="7200" b="1" kern="0">
                <a:solidFill>
                  <a:prstClr val="black"/>
                </a:solidFill>
                <a:latin typeface="Calibri Light" panose="020F0302020204030204" pitchFamily="34" charset="0"/>
                <a:cs typeface="Calibri Light" panose="020F0302020204030204" pitchFamily="34" charset="0"/>
                <a:sym typeface="Arial"/>
              </a:rPr>
              <a:t>des NBSAP </a:t>
            </a:r>
            <a:r>
              <a:rPr lang="fr" sz="7200" kern="100">
                <a:solidFill>
                  <a:prstClr val="black"/>
                </a:solidFill>
                <a:latin typeface="Calibri" panose="020F0502020204030204"/>
              </a:rPr>
              <a:t>?</a:t>
            </a:r>
            <a:endParaRPr lang="en-US" sz="7200">
              <a:solidFill>
                <a:prstClr val="black"/>
              </a:solidFill>
              <a:latin typeface="Calibri" panose="020F0502020204030204"/>
            </a:endParaRPr>
          </a:p>
        </p:txBody>
      </p:sp>
    </p:spTree>
    <p:extLst>
      <p:ext uri="{BB962C8B-B14F-4D97-AF65-F5344CB8AC3E}">
        <p14:creationId xmlns:p14="http://schemas.microsoft.com/office/powerpoint/2010/main" val="714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00FE-7690-0EB2-7104-57EDF1DD30E8}"/>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C80F0E6D-15A8-6B58-250C-C5982FB1EDD5}"/>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0E4B6325-1C29-9D15-2A5A-EB9358A7DA78}"/>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a:solidFill>
                  <a:prstClr val="black"/>
                </a:solidFill>
                <a:latin typeface="Calibri Light"/>
                <a:ea typeface="Calibri Light"/>
                <a:cs typeface="Calibri Light"/>
                <a:sym typeface="Arial"/>
              </a:rPr>
              <a:t>Recommandations visant à renforcer les conditions favorables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52E01F21-D67F-17CF-BB33-BE13820E04F1}"/>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BA45076F-AE42-FD89-B566-013D0EBCA3D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1C561527-2CBA-3341-0393-0F4D5E26B988}"/>
              </a:ext>
            </a:extLst>
          </p:cNvPr>
          <p:cNvSpPr txBox="1"/>
          <p:nvPr/>
        </p:nvSpPr>
        <p:spPr>
          <a:xfrm>
            <a:off x="2917333" y="1902868"/>
            <a:ext cx="13258800" cy="830997"/>
          </a:xfrm>
          <a:prstGeom prst="rect">
            <a:avLst/>
          </a:prstGeom>
          <a:noFill/>
        </p:spPr>
        <p:txBody>
          <a:bodyPr wrap="square">
            <a:spAutoFit/>
          </a:bodyPr>
          <a:lstStyle/>
          <a:p>
            <a:pPr lvl="0" algn="ctr"/>
            <a:r>
              <a:rPr lang="fr" sz="2400" noProof="0">
                <a:latin typeface="Calibri" panose="020F0502020204030204" pitchFamily="34" charset="0"/>
                <a:ea typeface="Times New Roman" panose="02020603050405020304" pitchFamily="18" charset="0"/>
                <a:cs typeface="Calibri" panose="020F0502020204030204" pitchFamily="34" charset="0"/>
              </a:rPr>
              <a:t>Mettre en place une structure de gouvernance formelle pour superviser les travaux sur le genre et la biodiversité</a:t>
            </a:r>
            <a:endParaRPr lang="en-US" sz="2400"/>
          </a:p>
        </p:txBody>
      </p:sp>
      <p:grpSp>
        <p:nvGrpSpPr>
          <p:cNvPr id="90" name="Group 89">
            <a:extLst>
              <a:ext uri="{FF2B5EF4-FFF2-40B4-BE49-F238E27FC236}">
                <a16:creationId xmlns:a16="http://schemas.microsoft.com/office/drawing/2014/main" id="{6E1CC818-89E4-29D4-044C-8E11700BCA52}"/>
              </a:ext>
            </a:extLst>
          </p:cNvPr>
          <p:cNvGrpSpPr/>
          <p:nvPr/>
        </p:nvGrpSpPr>
        <p:grpSpPr>
          <a:xfrm>
            <a:off x="262186" y="1674264"/>
            <a:ext cx="2525289" cy="1077218"/>
            <a:chOff x="844721" y="1866900"/>
            <a:chExt cx="3117679" cy="1316682"/>
          </a:xfrm>
        </p:grpSpPr>
        <p:sp>
          <p:nvSpPr>
            <p:cNvPr id="44" name="Pentagon 43">
              <a:extLst>
                <a:ext uri="{FF2B5EF4-FFF2-40B4-BE49-F238E27FC236}">
                  <a16:creationId xmlns:a16="http://schemas.microsoft.com/office/drawing/2014/main" id="{04622B9E-225D-09C4-884D-E3617130C6CB}"/>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2F6186F0-A5F0-5BE9-AF08-57A69F4FF66B}"/>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1FE5AC27-C99E-0247-252D-783C4EE4257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1D859D9C-5B49-E374-7658-19CDBB47D983}"/>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sp>
        <p:nvSpPr>
          <p:cNvPr id="47" name="TextBox 46">
            <a:extLst>
              <a:ext uri="{FF2B5EF4-FFF2-40B4-BE49-F238E27FC236}">
                <a16:creationId xmlns:a16="http://schemas.microsoft.com/office/drawing/2014/main" id="{E04FF371-58FF-F3B9-4F7F-E7FC17DB2D6E}"/>
              </a:ext>
            </a:extLst>
          </p:cNvPr>
          <p:cNvSpPr txBox="1"/>
          <p:nvPr/>
        </p:nvSpPr>
        <p:spPr>
          <a:xfrm>
            <a:off x="3589917" y="3153371"/>
            <a:ext cx="11735189" cy="461665"/>
          </a:xfrm>
          <a:prstGeom prst="rect">
            <a:avLst/>
          </a:prstGeom>
          <a:noFill/>
        </p:spPr>
        <p:txBody>
          <a:bodyPr wrap="square">
            <a:spAutoFit/>
          </a:bodyPr>
          <a:lstStyle/>
          <a:p>
            <a:pPr algn="just">
              <a:spcBef>
                <a:spcPts val="0"/>
              </a:spcBef>
            </a:pPr>
            <a:r>
              <a:rPr lang="fr" sz="2400">
                <a:latin typeface="Calibri" panose="020F0502020204030204" pitchFamily="34" charset="0"/>
                <a:ea typeface="Times New Roman" panose="02020603050405020304" pitchFamily="18" charset="0"/>
                <a:cs typeface="Calibri" panose="020F0502020204030204" pitchFamily="34" charset="0"/>
              </a:rPr>
              <a:t>Organiser des sessions de renforcement des capacités sur mesure pour différents secteurs</a:t>
            </a:r>
          </a:p>
        </p:txBody>
      </p:sp>
      <p:sp>
        <p:nvSpPr>
          <p:cNvPr id="65" name="TextBox 64">
            <a:extLst>
              <a:ext uri="{FF2B5EF4-FFF2-40B4-BE49-F238E27FC236}">
                <a16:creationId xmlns:a16="http://schemas.microsoft.com/office/drawing/2014/main" id="{5D5E1868-886C-A339-C383-A16BE8427252}"/>
              </a:ext>
            </a:extLst>
          </p:cNvPr>
          <p:cNvSpPr txBox="1"/>
          <p:nvPr/>
        </p:nvSpPr>
        <p:spPr>
          <a:xfrm>
            <a:off x="4567911" y="4204037"/>
            <a:ext cx="12660619" cy="830997"/>
          </a:xfrm>
          <a:prstGeom prst="rect">
            <a:avLst/>
          </a:prstGeom>
          <a:noFill/>
        </p:spPr>
        <p:txBody>
          <a:bodyPr wrap="square">
            <a:spAutoFit/>
          </a:bodyPr>
          <a:lstStyle/>
          <a:p>
            <a:pPr algn="just">
              <a:spcBef>
                <a:spcPts val="0"/>
              </a:spcBef>
            </a:pPr>
            <a:r>
              <a:rPr lang="fr" sz="2400">
                <a:latin typeface="Calibri" panose="020F0502020204030204" pitchFamily="34" charset="0"/>
                <a:ea typeface="Times New Roman" panose="02020603050405020304" pitchFamily="18" charset="0"/>
                <a:cs typeface="Calibri" panose="020F0502020204030204" pitchFamily="34" charset="0"/>
              </a:rPr>
              <a:t>Intégrer des engagements ambitieux et exhaustifs en matière d'égalité des sexes dans le plan de mise en œuvre de la NBSAP et les stratégies sectorielles</a:t>
            </a:r>
          </a:p>
        </p:txBody>
      </p:sp>
      <p:sp>
        <p:nvSpPr>
          <p:cNvPr id="70" name="TextBox 69">
            <a:extLst>
              <a:ext uri="{FF2B5EF4-FFF2-40B4-BE49-F238E27FC236}">
                <a16:creationId xmlns:a16="http://schemas.microsoft.com/office/drawing/2014/main" id="{A597FE43-A3C4-2AE7-D329-7880605ED77B}"/>
              </a:ext>
            </a:extLst>
          </p:cNvPr>
          <p:cNvSpPr txBox="1"/>
          <p:nvPr/>
        </p:nvSpPr>
        <p:spPr>
          <a:xfrm>
            <a:off x="5362771" y="5322665"/>
            <a:ext cx="12239429" cy="1200329"/>
          </a:xfrm>
          <a:prstGeom prst="rect">
            <a:avLst/>
          </a:prstGeom>
          <a:noFill/>
        </p:spPr>
        <p:txBody>
          <a:bodyPr wrap="square">
            <a:spAutoFit/>
          </a:bodyPr>
          <a:lstStyle/>
          <a:p>
            <a:pPr algn="just">
              <a:spcBef>
                <a:spcPts val="0"/>
              </a:spcBef>
            </a:pPr>
            <a:r>
              <a:rPr lang="fr" sz="2400" dirty="0">
                <a:latin typeface="Calibri" panose="020F0502020204030204" pitchFamily="34" charset="0"/>
                <a:ea typeface="Times New Roman" panose="02020603050405020304" pitchFamily="18" charset="0"/>
                <a:cs typeface="Calibri" panose="020F0502020204030204" pitchFamily="34" charset="0"/>
              </a:rPr>
              <a:t>Allouer des fonds spécifiques à la biodiversité pour mettre en œuvre les engagements en matière d'égalité des sexes inclus dans les plans d'action nationaux pour la biodiversité, les plans d'action nationaux pour l'égalité des sexes ou le programme de biodiversité</a:t>
            </a:r>
          </a:p>
        </p:txBody>
      </p:sp>
      <p:grpSp>
        <p:nvGrpSpPr>
          <p:cNvPr id="95" name="Group 94">
            <a:extLst>
              <a:ext uri="{FF2B5EF4-FFF2-40B4-BE49-F238E27FC236}">
                <a16:creationId xmlns:a16="http://schemas.microsoft.com/office/drawing/2014/main" id="{D47F3E9A-9466-055C-0BA8-F219C42DC6C7}"/>
              </a:ext>
            </a:extLst>
          </p:cNvPr>
          <p:cNvGrpSpPr/>
          <p:nvPr/>
        </p:nvGrpSpPr>
        <p:grpSpPr>
          <a:xfrm>
            <a:off x="2685082" y="5480724"/>
            <a:ext cx="2525289" cy="1077218"/>
            <a:chOff x="4089527" y="6103976"/>
            <a:chExt cx="3117679" cy="1316682"/>
          </a:xfrm>
        </p:grpSpPr>
        <p:sp>
          <p:nvSpPr>
            <p:cNvPr id="69" name="Pentagon 68">
              <a:extLst>
                <a:ext uri="{FF2B5EF4-FFF2-40B4-BE49-F238E27FC236}">
                  <a16:creationId xmlns:a16="http://schemas.microsoft.com/office/drawing/2014/main" id="{88F19372-A016-620A-87E2-4E5F81424E0E}"/>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FA44BF9B-E512-9C2D-6D27-BCA2B6DD0CE1}"/>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DB123AAF-CF3A-B89A-69E7-3A8050A2B5C0}"/>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3" name="Oval 5">
                <a:extLst>
                  <a:ext uri="{FF2B5EF4-FFF2-40B4-BE49-F238E27FC236}">
                    <a16:creationId xmlns:a16="http://schemas.microsoft.com/office/drawing/2014/main" id="{6884A34C-3272-97C5-AC8C-1485AB16120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grpSp>
        <p:nvGrpSpPr>
          <p:cNvPr id="94" name="Group 93">
            <a:extLst>
              <a:ext uri="{FF2B5EF4-FFF2-40B4-BE49-F238E27FC236}">
                <a16:creationId xmlns:a16="http://schemas.microsoft.com/office/drawing/2014/main" id="{3D6FB9E0-F37D-4837-9580-2683910B9894}"/>
              </a:ext>
            </a:extLst>
          </p:cNvPr>
          <p:cNvGrpSpPr/>
          <p:nvPr/>
        </p:nvGrpSpPr>
        <p:grpSpPr>
          <a:xfrm>
            <a:off x="1337415" y="1729778"/>
            <a:ext cx="3053477" cy="3555423"/>
            <a:chOff x="2272878" y="1657462"/>
            <a:chExt cx="3769771" cy="4345789"/>
          </a:xfrm>
        </p:grpSpPr>
        <p:sp>
          <p:nvSpPr>
            <p:cNvPr id="63" name="Pentagon 62">
              <a:extLst>
                <a:ext uri="{FF2B5EF4-FFF2-40B4-BE49-F238E27FC236}">
                  <a16:creationId xmlns:a16="http://schemas.microsoft.com/office/drawing/2014/main" id="{C646A5EA-2542-4546-A0CD-78BEBE3B9D0D}"/>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8EC4F8F3-4C21-00A5-A6C1-439B374E95E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FFE2DFF-91DC-DF9E-1370-F1AE4596768F}"/>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2CCA2B4B-007A-F394-A02A-ECFD0EF9655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pic>
          <p:nvPicPr>
            <p:cNvPr id="75" name="Picture 74" descr="A group of people in a circle&#10;&#10;AI-generated content may be incorrect.">
              <a:extLst>
                <a:ext uri="{FF2B5EF4-FFF2-40B4-BE49-F238E27FC236}">
                  <a16:creationId xmlns:a16="http://schemas.microsoft.com/office/drawing/2014/main" id="{B0DA106D-A5F4-179A-4D28-CA535AED4639}"/>
                </a:ext>
              </a:extLst>
            </p:cNvPr>
            <p:cNvPicPr>
              <a:picLocks noChangeAspect="1"/>
            </p:cNvPicPr>
            <p:nvPr/>
          </p:nvPicPr>
          <p:blipFill>
            <a:blip r:embed="rId4" cstate="print">
              <a:extLst>
                <a:ext uri="{28A0092B-C50C-407E-A947-70E740481C1C}">
                  <a14:useLocalDpi xmlns:a14="http://schemas.microsoft.com/office/drawing/2010/main" val="0"/>
                </a:ext>
              </a:extLst>
            </a:blip>
            <a:srcRect l="10039" t="13228" r="12843" b="13228"/>
            <a:stretch>
              <a:fillRect/>
            </a:stretch>
          </p:blipFill>
          <p:spPr>
            <a:xfrm>
              <a:off x="2272878" y="1657462"/>
              <a:ext cx="1162580" cy="1066084"/>
            </a:xfrm>
            <a:prstGeom prst="rect">
              <a:avLst/>
            </a:prstGeom>
          </p:spPr>
        </p:pic>
      </p:grpSp>
      <p:grpSp>
        <p:nvGrpSpPr>
          <p:cNvPr id="91" name="Group 90">
            <a:extLst>
              <a:ext uri="{FF2B5EF4-FFF2-40B4-BE49-F238E27FC236}">
                <a16:creationId xmlns:a16="http://schemas.microsoft.com/office/drawing/2014/main" id="{DB68D941-72A2-29B1-3DF4-13EA3C0ED68F}"/>
              </a:ext>
            </a:extLst>
          </p:cNvPr>
          <p:cNvGrpSpPr/>
          <p:nvPr/>
        </p:nvGrpSpPr>
        <p:grpSpPr>
          <a:xfrm>
            <a:off x="1008681" y="2942820"/>
            <a:ext cx="2525289" cy="1077218"/>
            <a:chOff x="1847532" y="3282849"/>
            <a:chExt cx="3117679" cy="1316682"/>
          </a:xfrm>
        </p:grpSpPr>
        <p:sp>
          <p:nvSpPr>
            <p:cNvPr id="45" name="Pentagon 44">
              <a:extLst>
                <a:ext uri="{FF2B5EF4-FFF2-40B4-BE49-F238E27FC236}">
                  <a16:creationId xmlns:a16="http://schemas.microsoft.com/office/drawing/2014/main" id="{75DE8172-2363-EA26-8675-EAABCF308CD6}"/>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76AB68A5-8F96-252E-3B26-61E1390B510A}"/>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A29E5D77-58DB-50FC-D3A5-B542B00114C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0" name="Oval 5">
                <a:extLst>
                  <a:ext uri="{FF2B5EF4-FFF2-40B4-BE49-F238E27FC236}">
                    <a16:creationId xmlns:a16="http://schemas.microsoft.com/office/drawing/2014/main" id="{43B8714A-5332-040F-26B8-0BC07E8675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2</a:t>
                </a:r>
                <a:endParaRPr lang="en-US" sz="3600" kern="1200"/>
              </a:p>
            </p:txBody>
          </p:sp>
        </p:grpSp>
      </p:grpSp>
      <p:sp>
        <p:nvSpPr>
          <p:cNvPr id="78" name="TextBox 77">
            <a:extLst>
              <a:ext uri="{FF2B5EF4-FFF2-40B4-BE49-F238E27FC236}">
                <a16:creationId xmlns:a16="http://schemas.microsoft.com/office/drawing/2014/main" id="{A903B8EC-A0DF-83CF-348B-C08F9ECAD961}"/>
              </a:ext>
            </a:extLst>
          </p:cNvPr>
          <p:cNvSpPr txBox="1"/>
          <p:nvPr/>
        </p:nvSpPr>
        <p:spPr>
          <a:xfrm>
            <a:off x="6172886" y="6743700"/>
            <a:ext cx="11247322" cy="830997"/>
          </a:xfrm>
          <a:prstGeom prst="rect">
            <a:avLst/>
          </a:prstGeom>
          <a:noFill/>
        </p:spPr>
        <p:txBody>
          <a:bodyPr wrap="square">
            <a:spAutoFit/>
          </a:bodyPr>
          <a:lstStyle/>
          <a:p>
            <a:pPr algn="just">
              <a:spcBef>
                <a:spcPts val="0"/>
              </a:spcBef>
            </a:pPr>
            <a:r>
              <a:rPr lang="fr" sz="2400" dirty="0">
                <a:latin typeface="Calibri" panose="020F0502020204030204" pitchFamily="34" charset="0"/>
                <a:ea typeface="Times New Roman" panose="02020603050405020304" pitchFamily="18" charset="0"/>
                <a:cs typeface="Calibri" panose="020F0502020204030204" pitchFamily="34" charset="0"/>
              </a:rPr>
              <a:t>Programme national sur le genre et la biodiversité et concevoir des projets de biodiversité tenant compte des spécificités liées au genre.</a:t>
            </a:r>
          </a:p>
        </p:txBody>
      </p:sp>
      <p:sp>
        <p:nvSpPr>
          <p:cNvPr id="83" name="TextBox 82">
            <a:extLst>
              <a:ext uri="{FF2B5EF4-FFF2-40B4-BE49-F238E27FC236}">
                <a16:creationId xmlns:a16="http://schemas.microsoft.com/office/drawing/2014/main" id="{A576C3C0-1033-52EB-4970-75B57BC23A86}"/>
              </a:ext>
            </a:extLst>
          </p:cNvPr>
          <p:cNvSpPr txBox="1"/>
          <p:nvPr/>
        </p:nvSpPr>
        <p:spPr>
          <a:xfrm>
            <a:off x="7004798" y="8039100"/>
            <a:ext cx="10597402" cy="830997"/>
          </a:xfrm>
          <a:prstGeom prst="rect">
            <a:avLst/>
          </a:prstGeom>
          <a:noFill/>
        </p:spPr>
        <p:txBody>
          <a:bodyPr wrap="square" lIns="91440" tIns="45720" rIns="91440" bIns="45720" anchor="t">
            <a:spAutoFit/>
          </a:bodyPr>
          <a:lstStyle/>
          <a:p>
            <a:pPr algn="just"/>
            <a:r>
              <a:rPr lang="fr" sz="2400">
                <a:latin typeface="Calibri"/>
                <a:ea typeface="Times New Roman" panose="02020603050405020304" pitchFamily="18" charset="0"/>
                <a:cs typeface="Calibri"/>
              </a:rPr>
              <a:t>Veiller à ce que le système national d'information sur la biodiversité comprenne des données et des indicateurs relatifs au genre</a:t>
            </a:r>
            <a:endParaRPr lang="en-US" sz="2400">
              <a:highlight>
                <a:srgbClr val="C0C0C0"/>
              </a:highlight>
              <a:latin typeface="Calibri"/>
              <a:cs typeface="Calibri"/>
            </a:endParaRPr>
          </a:p>
        </p:txBody>
      </p:sp>
      <p:grpSp>
        <p:nvGrpSpPr>
          <p:cNvPr id="96" name="Group 95">
            <a:extLst>
              <a:ext uri="{FF2B5EF4-FFF2-40B4-BE49-F238E27FC236}">
                <a16:creationId xmlns:a16="http://schemas.microsoft.com/office/drawing/2014/main" id="{D0821AB8-6D47-27C0-C6BF-4CCA8B080782}"/>
              </a:ext>
            </a:extLst>
          </p:cNvPr>
          <p:cNvGrpSpPr/>
          <p:nvPr/>
        </p:nvGrpSpPr>
        <p:grpSpPr>
          <a:xfrm>
            <a:off x="2235833" y="3058259"/>
            <a:ext cx="3740540" cy="4760208"/>
            <a:chOff x="3693746" y="3018955"/>
            <a:chExt cx="4618008" cy="5818396"/>
          </a:xfrm>
        </p:grpSpPr>
        <p:sp>
          <p:nvSpPr>
            <p:cNvPr id="77" name="Pentagon 76">
              <a:extLst>
                <a:ext uri="{FF2B5EF4-FFF2-40B4-BE49-F238E27FC236}">
                  <a16:creationId xmlns:a16="http://schemas.microsoft.com/office/drawing/2014/main" id="{C7922F62-C10D-917D-DD3D-3BF359C628BE}"/>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7A4B425-E3C3-F7A6-1D3A-D592855794B5}"/>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E78318C-9FF7-CA20-A0C2-79F4FBA8B211}"/>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99ACF67F-BC1A-9EA6-31F6-5F8F19D4C3E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5</a:t>
                </a:r>
              </a:p>
            </p:txBody>
          </p:sp>
        </p:grpSp>
        <p:pic>
          <p:nvPicPr>
            <p:cNvPr id="92" name="Picture 91" descr="A group of people sitting at a table&#10;&#10;AI-generated content may be incorrect.">
              <a:extLst>
                <a:ext uri="{FF2B5EF4-FFF2-40B4-BE49-F238E27FC236}">
                  <a16:creationId xmlns:a16="http://schemas.microsoft.com/office/drawing/2014/main" id="{F558F05E-74A4-D525-2221-91139A7923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93746" y="3018955"/>
              <a:ext cx="1028834" cy="1006943"/>
            </a:xfrm>
            <a:prstGeom prst="rect">
              <a:avLst/>
            </a:prstGeom>
          </p:spPr>
        </p:pic>
      </p:grpSp>
      <p:grpSp>
        <p:nvGrpSpPr>
          <p:cNvPr id="97" name="Group 96">
            <a:extLst>
              <a:ext uri="{FF2B5EF4-FFF2-40B4-BE49-F238E27FC236}">
                <a16:creationId xmlns:a16="http://schemas.microsoft.com/office/drawing/2014/main" id="{1A083AC0-2361-83FA-97F6-9208F0CF8E5B}"/>
              </a:ext>
            </a:extLst>
          </p:cNvPr>
          <p:cNvGrpSpPr/>
          <p:nvPr/>
        </p:nvGrpSpPr>
        <p:grpSpPr>
          <a:xfrm>
            <a:off x="2962893" y="4329541"/>
            <a:ext cx="3818906" cy="4758884"/>
            <a:chOff x="4761554" y="4437981"/>
            <a:chExt cx="4714757" cy="5816777"/>
          </a:xfrm>
        </p:grpSpPr>
        <p:sp>
          <p:nvSpPr>
            <p:cNvPr id="82" name="Pentagon 81">
              <a:extLst>
                <a:ext uri="{FF2B5EF4-FFF2-40B4-BE49-F238E27FC236}">
                  <a16:creationId xmlns:a16="http://schemas.microsoft.com/office/drawing/2014/main" id="{8A26682B-7AAE-11F3-23D5-9A2ED74D433D}"/>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id="{359E6057-05AA-3E65-E314-2A8FBFADA09B}"/>
                </a:ext>
              </a:extLst>
            </p:cNvPr>
            <p:cNvGrpSpPr/>
            <p:nvPr/>
          </p:nvGrpSpPr>
          <p:grpSpPr>
            <a:xfrm>
              <a:off x="6612181" y="9076598"/>
              <a:ext cx="1063394" cy="1011676"/>
              <a:chOff x="10085410" y="3689660"/>
              <a:chExt cx="779859" cy="779859"/>
            </a:xfrm>
          </p:grpSpPr>
          <p:sp>
            <p:nvSpPr>
              <p:cNvPr id="85" name="Oval 84">
                <a:extLst>
                  <a:ext uri="{FF2B5EF4-FFF2-40B4-BE49-F238E27FC236}">
                    <a16:creationId xmlns:a16="http://schemas.microsoft.com/office/drawing/2014/main" id="{4FD014D5-2E68-DE3F-D0CF-A06FFB9A2C5A}"/>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6" name="Oval 5">
                <a:extLst>
                  <a:ext uri="{FF2B5EF4-FFF2-40B4-BE49-F238E27FC236}">
                    <a16:creationId xmlns:a16="http://schemas.microsoft.com/office/drawing/2014/main" id="{A9793541-4187-CBFE-690D-405906B507B7}"/>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6</a:t>
                </a:r>
                <a:endParaRPr lang="en-US" sz="3600" kern="1200"/>
              </a:p>
            </p:txBody>
          </p:sp>
        </p:grpSp>
        <p:pic>
          <p:nvPicPr>
            <p:cNvPr id="93" name="Picture 92" descr="A drawing of a landscape&#10;&#10;AI-generated content may be incorrect.">
              <a:extLst>
                <a:ext uri="{FF2B5EF4-FFF2-40B4-BE49-F238E27FC236}">
                  <a16:creationId xmlns:a16="http://schemas.microsoft.com/office/drawing/2014/main" id="{09BE8266-B40E-5CD2-B677-0FBDCB523E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1554" y="4437981"/>
              <a:ext cx="1154080" cy="1011676"/>
            </a:xfrm>
            <a:prstGeom prst="rect">
              <a:avLst/>
            </a:prstGeom>
          </p:spPr>
        </p:pic>
      </p:grpSp>
      <p:pic>
        <p:nvPicPr>
          <p:cNvPr id="3" name="Picture 2" descr="A graphic of a pie chart and graph&#10;&#10;AI-generated content may be incorrect.">
            <a:extLst>
              <a:ext uri="{FF2B5EF4-FFF2-40B4-BE49-F238E27FC236}">
                <a16:creationId xmlns:a16="http://schemas.microsoft.com/office/drawing/2014/main" id="{5F7FAAD7-01A5-3F85-B704-CBBD75B20990}"/>
              </a:ext>
            </a:extLst>
          </p:cNvPr>
          <p:cNvPicPr>
            <a:picLocks noChangeAspect="1"/>
          </p:cNvPicPr>
          <p:nvPr/>
        </p:nvPicPr>
        <p:blipFill>
          <a:blip r:embed="rId7" cstate="print">
            <a:extLst>
              <a:ext uri="{28A0092B-C50C-407E-A947-70E740481C1C}">
                <a14:useLocalDpi xmlns:a14="http://schemas.microsoft.com/office/drawing/2010/main" val="0"/>
              </a:ext>
            </a:extLst>
          </a:blip>
          <a:srcRect b="11606"/>
          <a:stretch>
            <a:fillRect/>
          </a:stretch>
        </p:blipFill>
        <p:spPr>
          <a:xfrm>
            <a:off x="5451196" y="8128226"/>
            <a:ext cx="820860" cy="823993"/>
          </a:xfrm>
          <a:prstGeom prst="rect">
            <a:avLst/>
          </a:prstGeom>
        </p:spPr>
      </p:pic>
      <p:pic>
        <p:nvPicPr>
          <p:cNvPr id="1026" name="Picture 2">
            <a:extLst>
              <a:ext uri="{FF2B5EF4-FFF2-40B4-BE49-F238E27FC236}">
                <a16:creationId xmlns:a16="http://schemas.microsoft.com/office/drawing/2014/main" id="{D3F6E27B-7958-140D-F427-5EDD6BB0851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70342" y="5611216"/>
            <a:ext cx="827684" cy="8276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erson holding a rake in a field&#10;&#10;AI-generated content may be incorrect.">
            <a:extLst>
              <a:ext uri="{FF2B5EF4-FFF2-40B4-BE49-F238E27FC236}">
                <a16:creationId xmlns:a16="http://schemas.microsoft.com/office/drawing/2014/main" id="{268435CB-56C3-26B4-ED06-015F5DF9E6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2000" y="6868507"/>
            <a:ext cx="902392" cy="789593"/>
          </a:xfrm>
          <a:prstGeom prst="rect">
            <a:avLst/>
          </a:prstGeom>
        </p:spPr>
      </p:pic>
    </p:spTree>
    <p:extLst>
      <p:ext uri="{BB962C8B-B14F-4D97-AF65-F5344CB8AC3E}">
        <p14:creationId xmlns:p14="http://schemas.microsoft.com/office/powerpoint/2010/main" val="295202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2841-97E8-D436-FB38-E435495F6D77}"/>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51900AF1-55D3-76E4-8534-B0061966C95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F602F0FD-2F24-7977-8E3A-E389DA8A2A05}"/>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D93BA486-CC42-67F0-3241-A01AC64C7F52}"/>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BD68905-CCD1-B458-CE4A-E044A5C73D13}"/>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D303EBD8-83A4-7126-12DE-C0870168FA9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a:solidFill>
                  <a:prstClr val="black"/>
                </a:solidFill>
                <a:latin typeface="Calibri Light" panose="020F0302020204030204" pitchFamily="34" charset="0"/>
                <a:cs typeface="Calibri Light" panose="020F0302020204030204" pitchFamily="34" charset="0"/>
                <a:sym typeface="Arial"/>
              </a:rPr>
              <a:t>Actions clés pour renforcer les conditions favorables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0DE7232F-74B1-2775-3C72-05432E25EDAA}"/>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8E80B303-1181-C0C5-5DC5-F24FFD8EAC8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530B9699-FE77-730D-8E3C-2B9071FF8EF9}"/>
              </a:ext>
            </a:extLst>
          </p:cNvPr>
          <p:cNvGrpSpPr/>
          <p:nvPr/>
        </p:nvGrpSpPr>
        <p:grpSpPr>
          <a:xfrm>
            <a:off x="1102742" y="2029225"/>
            <a:ext cx="2525289" cy="1077218"/>
            <a:chOff x="844721" y="1866900"/>
            <a:chExt cx="3117679" cy="1316682"/>
          </a:xfrm>
        </p:grpSpPr>
        <p:sp>
          <p:nvSpPr>
            <p:cNvPr id="11" name="Pentagon 10">
              <a:extLst>
                <a:ext uri="{FF2B5EF4-FFF2-40B4-BE49-F238E27FC236}">
                  <a16:creationId xmlns:a16="http://schemas.microsoft.com/office/drawing/2014/main" id="{552B64AA-C619-9AC9-FC89-27464B3E2CD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A597F2A-8628-87F6-EEA5-09E92552C7F6}"/>
                </a:ext>
              </a:extLst>
            </p:cNvPr>
            <p:cNvGrpSpPr/>
            <p:nvPr/>
          </p:nvGrpSpPr>
          <p:grpSpPr>
            <a:xfrm>
              <a:off x="1098270" y="2005422"/>
              <a:ext cx="1063394" cy="1011676"/>
              <a:chOff x="10085410" y="3689660"/>
              <a:chExt cx="779859" cy="779859"/>
            </a:xfrm>
          </p:grpSpPr>
          <p:sp>
            <p:nvSpPr>
              <p:cNvPr id="14" name="Oval 13">
                <a:extLst>
                  <a:ext uri="{FF2B5EF4-FFF2-40B4-BE49-F238E27FC236}">
                    <a16:creationId xmlns:a16="http://schemas.microsoft.com/office/drawing/2014/main" id="{AD263FF8-0EC4-5A1F-BA7C-0279D5E33605}"/>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Oval 5">
                <a:extLst>
                  <a:ext uri="{FF2B5EF4-FFF2-40B4-BE49-F238E27FC236}">
                    <a16:creationId xmlns:a16="http://schemas.microsoft.com/office/drawing/2014/main" id="{5E912E36-8D77-D979-80CA-8799CDD9E495}"/>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sp>
        <p:nvSpPr>
          <p:cNvPr id="16" name="Text Placeholder 2">
            <a:extLst>
              <a:ext uri="{FF2B5EF4-FFF2-40B4-BE49-F238E27FC236}">
                <a16:creationId xmlns:a16="http://schemas.microsoft.com/office/drawing/2014/main" id="{C23BC856-2A73-A8FC-D96F-9B29A009F0E0}"/>
              </a:ext>
            </a:extLst>
          </p:cNvPr>
          <p:cNvSpPr txBox="1">
            <a:spLocks/>
          </p:cNvSpPr>
          <p:nvPr/>
        </p:nvSpPr>
        <p:spPr>
          <a:xfrm>
            <a:off x="2642648" y="3980524"/>
            <a:ext cx="13786256" cy="3475033"/>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390" indent="-453390"/>
            <a:r>
              <a:rPr lang="fr" noProof="0">
                <a:latin typeface="Calibri"/>
                <a:ea typeface="Calibri"/>
                <a:cs typeface="Calibri"/>
              </a:rPr>
              <a:t>Création d'un groupe national multisectoriel sur le genre et la biodiversité, capable de définir et </a:t>
            </a:r>
            <a:r>
              <a:rPr lang="fr">
                <a:latin typeface="Calibri"/>
                <a:ea typeface="Calibri"/>
                <a:cs typeface="Calibri"/>
              </a:rPr>
              <a:t>de suivre les priorités nationales en matière de genre et de biodiversité et de soutenir la mise en œuvre des plans d'action nationaux pour la biodiversité (PANB) tenant compte des questions de genre.</a:t>
            </a:r>
          </a:p>
          <a:p>
            <a:pPr marL="453828" lvl="0" indent="-453828"/>
            <a:endParaRPr lang="en-US" noProof="0">
              <a:latin typeface="Calibri" panose="020F0502020204030204" pitchFamily="34" charset="0"/>
              <a:cs typeface="Calibri" panose="020F0502020204030204" pitchFamily="34" charset="0"/>
            </a:endParaRPr>
          </a:p>
          <a:p>
            <a:pPr marL="453390" lvl="0" indent="-453390"/>
            <a:r>
              <a:rPr lang="fr" noProof="0">
                <a:latin typeface="Calibri"/>
                <a:ea typeface="Calibri"/>
                <a:cs typeface="Calibri"/>
              </a:rPr>
              <a:t>Intégrer le mécanisme pour les femmes dans la gouvernance officielle de la biodiversité</a:t>
            </a:r>
          </a:p>
          <a:p>
            <a:pPr marL="453828" lvl="0" indent="-453828"/>
            <a:endParaRPr lang="en-US" noProof="0">
              <a:highlight>
                <a:srgbClr val="C0C0C0"/>
              </a:highlight>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A9B7528A-722E-3A26-F7FF-5CFB44499990}"/>
              </a:ext>
            </a:extLst>
          </p:cNvPr>
          <p:cNvSpPr txBox="1"/>
          <p:nvPr/>
        </p:nvSpPr>
        <p:spPr>
          <a:xfrm>
            <a:off x="3669745" y="2242561"/>
            <a:ext cx="13703855" cy="553998"/>
          </a:xfrm>
          <a:prstGeom prst="rect">
            <a:avLst/>
          </a:prstGeom>
          <a:noFill/>
        </p:spPr>
        <p:txBody>
          <a:bodyPr wrap="square">
            <a:spAutoFit/>
          </a:bodyPr>
          <a:lstStyle/>
          <a:p>
            <a:pPr lvl="0" algn="ctr"/>
            <a:r>
              <a:rPr lang="fr" sz="3000" b="1" noProof="0">
                <a:latin typeface="Calibri" panose="020F0502020204030204" pitchFamily="34" charset="0"/>
                <a:ea typeface="Times New Roman" panose="02020603050405020304" pitchFamily="18" charset="0"/>
                <a:cs typeface="Calibri" panose="020F0502020204030204" pitchFamily="34" charset="0"/>
              </a:rPr>
              <a:t>Mettre en place une structure de gouvernance formelle pour superviser les travaux sur le genre et la biodiversité</a:t>
            </a:r>
          </a:p>
        </p:txBody>
      </p:sp>
      <p:pic>
        <p:nvPicPr>
          <p:cNvPr id="2" name="Picture 1" descr="A group of people in a circle&#10;&#10;AI-generated content may be incorrect.">
            <a:extLst>
              <a:ext uri="{FF2B5EF4-FFF2-40B4-BE49-F238E27FC236}">
                <a16:creationId xmlns:a16="http://schemas.microsoft.com/office/drawing/2014/main" id="{10F1A7E3-9F97-1620-2265-29139E55A5A6}"/>
              </a:ext>
            </a:extLst>
          </p:cNvPr>
          <p:cNvPicPr>
            <a:picLocks noChangeAspect="1"/>
          </p:cNvPicPr>
          <p:nvPr/>
        </p:nvPicPr>
        <p:blipFill>
          <a:blip r:embed="rId8" cstate="print">
            <a:extLst>
              <a:ext uri="{28A0092B-C50C-407E-A947-70E740481C1C}">
                <a14:useLocalDpi xmlns:a14="http://schemas.microsoft.com/office/drawing/2010/main" val="0"/>
              </a:ext>
            </a:extLst>
          </a:blip>
          <a:srcRect l="10039" t="13228" r="12843" b="13228"/>
          <a:stretch>
            <a:fillRect/>
          </a:stretch>
        </p:blipFill>
        <p:spPr>
          <a:xfrm>
            <a:off x="2171809" y="2093370"/>
            <a:ext cx="941678" cy="872196"/>
          </a:xfrm>
          <a:prstGeom prst="rect">
            <a:avLst/>
          </a:prstGeom>
        </p:spPr>
      </p:pic>
    </p:spTree>
    <p:extLst>
      <p:ext uri="{BB962C8B-B14F-4D97-AF65-F5344CB8AC3E}">
        <p14:creationId xmlns:p14="http://schemas.microsoft.com/office/powerpoint/2010/main" val="3186635227"/>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1_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t xmlns="f232f10d-0edc-4b5f-b66e-f46ceb4f7549" xsi:nil="true"/>
    <lcf76f155ced4ddcb4097134ff3c332f xmlns="f232f10d-0edc-4b5f-b66e-f46ceb4f7549">
      <Terms xmlns="http://schemas.microsoft.com/office/infopath/2007/PartnerControls"/>
    </lcf76f155ced4ddcb4097134ff3c332f>
    <TaxCatchAll xmlns="bccaa7d2-b5c2-455f-8377-eecac74d0a7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9EE8DAD1717D488B75E704F055B0DB" ma:contentTypeVersion="17" ma:contentTypeDescription="Create a new document." ma:contentTypeScope="" ma:versionID="894f81645357e802e03f0dad1321f2fd">
  <xsd:schema xmlns:xsd="http://www.w3.org/2001/XMLSchema" xmlns:xs="http://www.w3.org/2001/XMLSchema" xmlns:p="http://schemas.microsoft.com/office/2006/metadata/properties" xmlns:ns2="f232f10d-0edc-4b5f-b66e-f46ceb4f7549" xmlns:ns3="bccaa7d2-b5c2-455f-8377-eecac74d0a7a" targetNamespace="http://schemas.microsoft.com/office/2006/metadata/properties" ma:root="true" ma:fieldsID="09640a142018a54e4639738b7aa3630f" ns2:_="" ns3:_="">
    <xsd:import namespace="f232f10d-0edc-4b5f-b66e-f46ceb4f7549"/>
    <xsd:import namespace="bccaa7d2-b5c2-455f-8377-eecac74d0a7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element ref="ns2:Det"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32f10d-0edc-4b5f-b66e-f46ceb4f75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Det" ma:index="21" nillable="true" ma:displayName="Det" ma:format="Dropdown" ma:internalName="Det">
      <xsd:simpleType>
        <xsd:restriction base="dms:Text">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caa7d2-b5c2-455f-8377-eecac74d0a7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4ed2ff6-99f7-4fa9-96fc-1981adf183ee}" ma:internalName="TaxCatchAll" ma:showField="CatchAllData" ma:web="bccaa7d2-b5c2-455f-8377-eecac74d0a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30BB9B-BA15-4BC3-91D1-5B3F57638E55}">
  <ds:schemaRefs>
    <ds:schemaRef ds:uri="http://purl.org/dc/elements/1.1/"/>
    <ds:schemaRef ds:uri="http://schemas.microsoft.com/office/2006/documentManagement/types"/>
    <ds:schemaRef ds:uri="http://www.w3.org/XML/1998/namespace"/>
    <ds:schemaRef ds:uri="f232f10d-0edc-4b5f-b66e-f46ceb4f7549"/>
    <ds:schemaRef ds:uri="http://purl.org/dc/terms/"/>
    <ds:schemaRef ds:uri="http://schemas.microsoft.com/office/infopath/2007/PartnerControls"/>
    <ds:schemaRef ds:uri="http://schemas.microsoft.com/office/2006/metadata/properties"/>
    <ds:schemaRef ds:uri="http://schemas.openxmlformats.org/package/2006/metadata/core-properties"/>
    <ds:schemaRef ds:uri="bccaa7d2-b5c2-455f-8377-eecac74d0a7a"/>
    <ds:schemaRef ds:uri="http://purl.org/dc/dcmitype/"/>
  </ds:schemaRefs>
</ds:datastoreItem>
</file>

<file path=customXml/itemProps2.xml><?xml version="1.0" encoding="utf-8"?>
<ds:datastoreItem xmlns:ds="http://schemas.openxmlformats.org/officeDocument/2006/customXml" ds:itemID="{3144A6C1-4017-4F56-AD89-BC2BE08AE653}">
  <ds:schemaRefs>
    <ds:schemaRef ds:uri="bccaa7d2-b5c2-455f-8377-eecac74d0a7a"/>
    <ds:schemaRef ds:uri="f232f10d-0edc-4b5f-b66e-f46ceb4f75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3986D29-5056-4AE0-BE57-F24802B125E9}">
  <ds:schemaRefs>
    <ds:schemaRef ds:uri="http://schemas.microsoft.com/sharepoint/v3/contenttype/forms"/>
  </ds:schemaRefs>
</ds:datastoreItem>
</file>

<file path=docMetadata/LabelInfo.xml><?xml version="1.0" encoding="utf-8"?>
<clbl:labelList xmlns:clbl="http://schemas.microsoft.com/office/2020/mipLabelMetadata">
  <clbl:label id="{0f9e35db-544f-4f60-bdcc-5ea416e6dc70}" enabled="0" method="" siteId="{0f9e35db-544f-4f60-bdcc-5ea416e6dc70}" removed="1"/>
</clbl:labelList>
</file>

<file path=docProps/app.xml><?xml version="1.0" encoding="utf-8"?>
<Properties xmlns="http://schemas.openxmlformats.org/officeDocument/2006/extended-properties" xmlns:vt="http://schemas.openxmlformats.org/officeDocument/2006/docPropsVTypes">
  <TotalTime>9</TotalTime>
  <Words>2289</Words>
  <Application>Microsoft Macintosh PowerPoint</Application>
  <PresentationFormat>Custom</PresentationFormat>
  <Paragraphs>259</Paragraphs>
  <Slides>25</Slides>
  <Notes>17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25</vt:i4>
      </vt:variant>
    </vt:vector>
  </HeadingPairs>
  <TitlesOfParts>
    <vt:vector size="34" baseType="lpstr">
      <vt:lpstr>Calibri Light</vt:lpstr>
      <vt:lpstr>Arial</vt:lpstr>
      <vt:lpstr>Montserrat</vt:lpstr>
      <vt:lpstr>Aptos Display</vt:lpstr>
      <vt:lpstr>Calibri</vt:lpstr>
      <vt:lpstr>Aptos</vt:lpstr>
      <vt:lpstr>Custom Design</vt:lpstr>
      <vt:lpstr>Retrospect</vt:lpstr>
      <vt:lpstr>1_Retrospect</vt:lpstr>
      <vt:lpstr>PowerPoint Presentation</vt:lpstr>
      <vt:lpstr>Objectifs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Andrea Quesada Aguilar</cp:lastModifiedBy>
  <cp:revision>4</cp:revision>
  <dcterms:created xsi:type="dcterms:W3CDTF">2006-08-16T00:00:00Z</dcterms:created>
  <dcterms:modified xsi:type="dcterms:W3CDTF">2026-03-16T18:27:26Z</dcterms:modified>
  <dc:identifier>DAFCeAGn4cE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0x010100679EE8DAD1717D488B75E704F055B0DB</vt:lpwstr>
  </property>
  <property fmtid="{D5CDD505-2E9C-101B-9397-08002B2CF9AE}" pid="3" name="MediaServiceImageTags">
    <vt:lpwstr/>
  </property>
</Properties>
</file>