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  <p:sldMasterId id="2147483726" r:id="rId5"/>
    <p:sldMasterId id="2147483752" r:id="rId6"/>
  </p:sldMasterIdLst>
  <p:notesMasterIdLst>
    <p:notesMasterId r:id="rId32"/>
  </p:notesMasterIdLst>
  <p:sldIdLst>
    <p:sldId id="256" r:id="rId7"/>
    <p:sldId id="2147473643" r:id="rId8"/>
    <p:sldId id="2147473644" r:id="rId9"/>
    <p:sldId id="2147473633" r:id="rId10"/>
    <p:sldId id="2147473619" r:id="rId11"/>
    <p:sldId id="2378" r:id="rId12"/>
    <p:sldId id="2147473587" r:id="rId13"/>
    <p:sldId id="2147473588" r:id="rId14"/>
    <p:sldId id="2147473620" r:id="rId15"/>
    <p:sldId id="2147473603" r:id="rId16"/>
    <p:sldId id="2147473623" r:id="rId17"/>
    <p:sldId id="2147473609" r:id="rId18"/>
    <p:sldId id="2147473624" r:id="rId19"/>
    <p:sldId id="2147473635" r:id="rId20"/>
    <p:sldId id="2147473627" r:id="rId21"/>
    <p:sldId id="2147473608" r:id="rId22"/>
    <p:sldId id="2147473628" r:id="rId23"/>
    <p:sldId id="2147473629" r:id="rId24"/>
    <p:sldId id="2147473626" r:id="rId25"/>
    <p:sldId id="2147473613" r:id="rId26"/>
    <p:sldId id="2147473559" r:id="rId27"/>
    <p:sldId id="2147473354" r:id="rId28"/>
    <p:sldId id="2147473557" r:id="rId29"/>
    <p:sldId id="2147473554" r:id="rId30"/>
    <p:sldId id="312" r:id="rId31"/>
  </p:sldIdLst>
  <p:sldSz cx="18288000" cy="10287000"/>
  <p:notesSz cx="6858000" cy="9144000"/>
  <p:embeddedFontLst>
    <p:embeddedFont>
      <p:font typeface="Montserrat" pitchFamily="2" charset="77"/>
      <p:regular r:id="rId33"/>
      <p:bold r:id="rId34"/>
      <p:italic r:id="rId35"/>
      <p:boldItalic r:id="rId36"/>
    </p:embeddedFont>
  </p:embeddedFontLst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BCDC2A-413F-C89A-B741-24A49893AF4D}" name="Morgan, Miranda (Consultant - Alliance Bioversity-CIAT)" initials="MM(ABC" userId="S::M.Morgan@cgiar.org::0cfe2cac-b8de-4565-a5dc-6397ea8bc9dd" providerId="AD"/>
  <p188:author id="{08513D36-DD5F-8676-C734-E04ED5D7415E}" name="Andrea Quesada Aguilar" initials="AQA" userId="S::andrea.quesada@undp.org::56056d13-eee4-4d7a-948f-2cf1ddb799ab" providerId="AD"/>
  <p188:author id="{EFFFD6A9-B2E3-8BDE-DD7C-ADB2C927A1BF}" name="marlene.elias@cgiar.org" initials="ma" userId="S::urn:spo:guest#marlene.elias@cgiar.org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5293"/>
    <a:srgbClr val="DA2B35"/>
    <a:srgbClr val="E3F1D9"/>
    <a:srgbClr val="C9E6DD"/>
    <a:srgbClr val="D6F8DF"/>
    <a:srgbClr val="7030A0"/>
    <a:srgbClr val="009F4B"/>
    <a:srgbClr val="B1D0A9"/>
    <a:srgbClr val="5EBB45"/>
    <a:srgbClr val="EC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85"/>
    <p:restoredTop sz="94694"/>
  </p:normalViewPr>
  <p:slideViewPr>
    <p:cSldViewPr snapToGrid="0">
      <p:cViewPr varScale="1">
        <p:scale>
          <a:sx n="80" d="100"/>
          <a:sy n="80" d="100"/>
        </p:scale>
        <p:origin x="584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font" Target="fonts/font2.fntdata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3.fntdata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1.fntdata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04DBA-3CCD-F24A-BD7D-083EF62F028B}" type="doc">
      <dgm:prSet loTypeId="urn:microsoft.com/office/officeart/2005/8/layout/cycle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24E1CD-3FF4-1A45-8F53-7363F4CB70BC}">
      <dgm:prSet phldrT="[Text]" custT="1"/>
      <dgm:spPr>
        <a:xfrm>
          <a:off x="3531772" y="4461"/>
          <a:ext cx="2248421" cy="1461474"/>
        </a:xfrm>
        <a:prstGeom prst="round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" sz="24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Grupos de trabajo sobre género y biodiversidad</a:t>
          </a:r>
          <a:endParaRPr lang="es-ES_tradnl" sz="2400" noProof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7CC43E93-3A52-ED48-B587-204611C6E118}" type="parTrans" cxnId="{4954274D-D0DB-F047-AD75-3D286629A0EA}">
      <dgm:prSet/>
      <dgm:spPr/>
      <dgm:t>
        <a:bodyPr/>
        <a:lstStyle/>
        <a:p>
          <a:endParaRPr lang="es-ES_tradnl" sz="2400" noProof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A2B7368-4F93-354F-A3A3-DB8AF4429C42}" type="sibTrans" cxnId="{4954274D-D0DB-F047-AD75-3D286629A0EA}">
      <dgm:prSet custT="1"/>
      <dgm:spPr>
        <a:xfrm>
          <a:off x="1737032" y="735199"/>
          <a:ext cx="5837902" cy="5837902"/>
        </a:xfrm>
        <a:custGeom>
          <a:avLst/>
          <a:gdLst/>
          <a:ahLst/>
          <a:cxnLst/>
          <a:rect l="0" t="0" r="0" b="0"/>
          <a:pathLst>
            <a:path>
              <a:moveTo>
                <a:pt x="4344150" y="371583"/>
              </a:moveTo>
              <a:arcTo wR="2918951" hR="2918951" stAng="17953566" swAng="1211331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ES_tradnl" sz="2400" noProof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F602C6E-5E07-CA4A-874F-9F1B276B2922}">
      <dgm:prSet custT="1"/>
      <dgm:spPr>
        <a:xfrm>
          <a:off x="6307860" y="2021407"/>
          <a:ext cx="2248421" cy="1461474"/>
        </a:xfrm>
        <a:prstGeom prst="roundRect">
          <a:avLst/>
        </a:prstGeom>
        <a:solidFill>
          <a:srgbClr val="FF98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" sz="24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Procesos de desarrollo de capacidades</a:t>
          </a:r>
          <a:endParaRPr lang="es-ES_tradnl" sz="24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6AC2ABC8-ABA8-C94F-966A-4715FF600273}" type="parTrans" cxnId="{3C58DD9B-DCD5-0D4B-B549-1EE157ABBD37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F7E3336-D353-2645-A7A2-04F1F19EADD6}" type="sibTrans" cxnId="{3C58DD9B-DCD5-0D4B-B549-1EE157ABBD37}">
      <dgm:prSet/>
      <dgm:spPr>
        <a:xfrm>
          <a:off x="1737032" y="735199"/>
          <a:ext cx="5837902" cy="5837902"/>
        </a:xfrm>
        <a:custGeom>
          <a:avLst/>
          <a:gdLst/>
          <a:ahLst/>
          <a:cxnLst/>
          <a:rect l="0" t="0" r="0" b="0"/>
          <a:pathLst>
            <a:path>
              <a:moveTo>
                <a:pt x="5830896" y="3121068"/>
              </a:moveTo>
              <a:arcTo wR="2918951" hR="2918951" stAng="21838231" swAng="1359565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8248D7-379F-8D4C-87D8-301A378A83C6}">
      <dgm:prSet custT="1"/>
      <dgm:spPr>
        <a:xfrm>
          <a:off x="755685" y="2021407"/>
          <a:ext cx="2248421" cy="1461474"/>
        </a:xfrm>
        <a:prstGeom prst="roundRect">
          <a:avLst/>
        </a:prstGeom>
        <a:solidFill>
          <a:srgbClr val="29BE2E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" sz="2400" noProof="1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Análisis de género y biodiversidad</a:t>
          </a:r>
        </a:p>
      </dgm:t>
    </dgm:pt>
    <dgm:pt modelId="{82AA99B9-2751-174E-97EE-CD331A0CF4AD}" type="parTrans" cxnId="{A9E1CEA0-88ED-BD49-8937-9F2D10786966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81E8AEB-FD3A-7445-9BEE-0214BA069DE9}" type="sibTrans" cxnId="{A9E1CEA0-88ED-BD49-8937-9F2D10786966}">
      <dgm:prSet/>
      <dgm:spPr>
        <a:xfrm>
          <a:off x="1737032" y="735199"/>
          <a:ext cx="5837902" cy="5837902"/>
        </a:xfrm>
        <a:custGeom>
          <a:avLst/>
          <a:gdLst/>
          <a:ahLst/>
          <a:cxnLst/>
          <a:rect l="0" t="0" r="0" b="0"/>
          <a:pathLst>
            <a:path>
              <a:moveTo>
                <a:pt x="702179" y="1019951"/>
              </a:moveTo>
              <a:arcTo wR="2918951" hR="2918951" stAng="13235103" swAng="1211331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FCF9B2-464A-7D47-86E5-E5298C04AE89}">
      <dgm:prSet custT="1"/>
      <dgm:spPr>
        <a:xfrm>
          <a:off x="5247489" y="5284894"/>
          <a:ext cx="2248421" cy="1461474"/>
        </a:xfrm>
        <a:prstGeom prst="roundRect">
          <a:avLst/>
        </a:prstGeom>
        <a:solidFill>
          <a:srgbClr val="F14129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" sz="24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Planes de acción sobre género y biodiversidad</a:t>
          </a:r>
          <a:endParaRPr lang="es-ES_tradnl" sz="2400" noProof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998352BA-AEE1-4C4C-B38E-382945DE4270}" type="parTrans" cxnId="{CA1EB48C-127F-B543-B7C9-33FA4601D67C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AEA26C7-8DF9-C74C-B9F1-E08E0894E5CE}" type="sibTrans" cxnId="{CA1EB48C-127F-B543-B7C9-33FA4601D67C}">
      <dgm:prSet/>
      <dgm:spPr>
        <a:xfrm>
          <a:off x="1737032" y="735199"/>
          <a:ext cx="5837902" cy="5837902"/>
        </a:xfrm>
        <a:custGeom>
          <a:avLst/>
          <a:gdLst/>
          <a:ahLst/>
          <a:cxnLst/>
          <a:rect l="0" t="0" r="0" b="0"/>
          <a:pathLst>
            <a:path>
              <a:moveTo>
                <a:pt x="3277074" y="5815850"/>
              </a:moveTo>
              <a:arcTo wR="2918951" hR="2918951" stAng="4977160" swAng="845679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20F167A-AF38-A64B-BD45-99C48F627732}">
      <dgm:prSet custT="1"/>
      <dgm:spPr>
        <a:xfrm>
          <a:off x="1816056" y="5284894"/>
          <a:ext cx="2248421" cy="1461474"/>
        </a:xfrm>
        <a:prstGeom prst="roundRect">
          <a:avLst/>
        </a:prstGeom>
        <a:solidFill>
          <a:srgbClr val="0F9ED5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" sz="20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Sistemas de información con género responsivos </a:t>
          </a:r>
          <a:endParaRPr lang="es-ES_tradnl" sz="20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ACBBD10E-06C3-EB46-BDD0-DC0A4AD8CBE4}" type="parTrans" cxnId="{CC3CC494-6EC9-964F-A2E1-56335D5ED672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2796B8-43F5-414D-A552-2766C15385EB}" type="sibTrans" cxnId="{CC3CC494-6EC9-964F-A2E1-56335D5ED672}">
      <dgm:prSet/>
      <dgm:spPr>
        <a:xfrm>
          <a:off x="1737032" y="735199"/>
          <a:ext cx="5837902" cy="5837902"/>
        </a:xfrm>
        <a:custGeom>
          <a:avLst/>
          <a:gdLst/>
          <a:ahLst/>
          <a:cxnLst/>
          <a:rect l="0" t="0" r="0" b="0"/>
          <a:pathLst>
            <a:path>
              <a:moveTo>
                <a:pt x="309641" y="4227301"/>
              </a:moveTo>
              <a:arcTo wR="2918951" hR="2918951" stAng="9202204" swAng="1359565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n-US" sz="24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9ACD6A-A1B2-754C-924C-DD0B7CD02653}" type="pres">
      <dgm:prSet presAssocID="{50504DBA-3CCD-F24A-BD7D-083EF62F028B}" presName="cycle" presStyleCnt="0">
        <dgm:presLayoutVars>
          <dgm:dir/>
          <dgm:resizeHandles val="exact"/>
        </dgm:presLayoutVars>
      </dgm:prSet>
      <dgm:spPr/>
    </dgm:pt>
    <dgm:pt modelId="{DA38FDF6-FE38-EF43-A3AB-C0669978405D}" type="pres">
      <dgm:prSet presAssocID="{9824E1CD-3FF4-1A45-8F53-7363F4CB70BC}" presName="node" presStyleLbl="node1" presStyleIdx="0" presStyleCnt="5">
        <dgm:presLayoutVars>
          <dgm:bulletEnabled val="1"/>
        </dgm:presLayoutVars>
      </dgm:prSet>
      <dgm:spPr/>
    </dgm:pt>
    <dgm:pt modelId="{1B075CF0-434D-254A-9CB5-B9B37B89CC95}" type="pres">
      <dgm:prSet presAssocID="{9824E1CD-3FF4-1A45-8F53-7363F4CB70BC}" presName="spNode" presStyleCnt="0"/>
      <dgm:spPr/>
    </dgm:pt>
    <dgm:pt modelId="{B75726BD-5BD8-BE40-B890-DBD57670AD8B}" type="pres">
      <dgm:prSet presAssocID="{AA2B7368-4F93-354F-A3A3-DB8AF4429C42}" presName="sibTrans" presStyleLbl="sibTrans1D1" presStyleIdx="0" presStyleCnt="5"/>
      <dgm:spPr/>
    </dgm:pt>
    <dgm:pt modelId="{BBBA77B1-762F-BF49-8A5F-39CB85F7383B}" type="pres">
      <dgm:prSet presAssocID="{5F602C6E-5E07-CA4A-874F-9F1B276B2922}" presName="node" presStyleLbl="node1" presStyleIdx="1" presStyleCnt="5">
        <dgm:presLayoutVars>
          <dgm:bulletEnabled val="1"/>
        </dgm:presLayoutVars>
      </dgm:prSet>
      <dgm:spPr/>
    </dgm:pt>
    <dgm:pt modelId="{18163F44-9CA5-3C44-8545-459FE6A2A13C}" type="pres">
      <dgm:prSet presAssocID="{5F602C6E-5E07-CA4A-874F-9F1B276B2922}" presName="spNode" presStyleCnt="0"/>
      <dgm:spPr/>
    </dgm:pt>
    <dgm:pt modelId="{90C05784-CCB3-2F4E-9144-803976E061A1}" type="pres">
      <dgm:prSet presAssocID="{8F7E3336-D353-2645-A7A2-04F1F19EADD6}" presName="sibTrans" presStyleLbl="sibTrans1D1" presStyleIdx="1" presStyleCnt="5"/>
      <dgm:spPr/>
    </dgm:pt>
    <dgm:pt modelId="{3BDFABD0-6665-1B40-85B1-88AB408D5715}" type="pres">
      <dgm:prSet presAssocID="{CCFCF9B2-464A-7D47-86E5-E5298C04AE89}" presName="node" presStyleLbl="node1" presStyleIdx="2" presStyleCnt="5">
        <dgm:presLayoutVars>
          <dgm:bulletEnabled val="1"/>
        </dgm:presLayoutVars>
      </dgm:prSet>
      <dgm:spPr/>
    </dgm:pt>
    <dgm:pt modelId="{7F104313-D843-7644-AB05-0D30A5D02DB4}" type="pres">
      <dgm:prSet presAssocID="{CCFCF9B2-464A-7D47-86E5-E5298C04AE89}" presName="spNode" presStyleCnt="0"/>
      <dgm:spPr/>
    </dgm:pt>
    <dgm:pt modelId="{CA55990D-C01D-774E-9B83-EF6AC002EF24}" type="pres">
      <dgm:prSet presAssocID="{0AEA26C7-8DF9-C74C-B9F1-E08E0894E5CE}" presName="sibTrans" presStyleLbl="sibTrans1D1" presStyleIdx="2" presStyleCnt="5"/>
      <dgm:spPr/>
    </dgm:pt>
    <dgm:pt modelId="{C5686652-58D2-404F-A30F-940EADE0021F}" type="pres">
      <dgm:prSet presAssocID="{A20F167A-AF38-A64B-BD45-99C48F627732}" presName="node" presStyleLbl="node1" presStyleIdx="3" presStyleCnt="5">
        <dgm:presLayoutVars>
          <dgm:bulletEnabled val="1"/>
        </dgm:presLayoutVars>
      </dgm:prSet>
      <dgm:spPr/>
    </dgm:pt>
    <dgm:pt modelId="{F4C6E14A-918D-3043-BCCD-19C06EA41F70}" type="pres">
      <dgm:prSet presAssocID="{A20F167A-AF38-A64B-BD45-99C48F627732}" presName="spNode" presStyleCnt="0"/>
      <dgm:spPr/>
    </dgm:pt>
    <dgm:pt modelId="{A15845E3-E7D3-5646-9CCF-7CCABDB80636}" type="pres">
      <dgm:prSet presAssocID="{042796B8-43F5-414D-A552-2766C15385EB}" presName="sibTrans" presStyleLbl="sibTrans1D1" presStyleIdx="3" presStyleCnt="5"/>
      <dgm:spPr/>
    </dgm:pt>
    <dgm:pt modelId="{742CC29A-EC6A-2D40-AC82-073DEBCE86D3}" type="pres">
      <dgm:prSet presAssocID="{9C8248D7-379F-8D4C-87D8-301A378A83C6}" presName="node" presStyleLbl="node1" presStyleIdx="4" presStyleCnt="5">
        <dgm:presLayoutVars>
          <dgm:bulletEnabled val="1"/>
        </dgm:presLayoutVars>
      </dgm:prSet>
      <dgm:spPr/>
    </dgm:pt>
    <dgm:pt modelId="{7FACCAF4-6304-B54F-B9CF-0C99E78C2313}" type="pres">
      <dgm:prSet presAssocID="{9C8248D7-379F-8D4C-87D8-301A378A83C6}" presName="spNode" presStyleCnt="0"/>
      <dgm:spPr/>
    </dgm:pt>
    <dgm:pt modelId="{0B13466C-C960-C84D-977E-47B0408BE46C}" type="pres">
      <dgm:prSet presAssocID="{081E8AEB-FD3A-7445-9BEE-0214BA069DE9}" presName="sibTrans" presStyleLbl="sibTrans1D1" presStyleIdx="4" presStyleCnt="5"/>
      <dgm:spPr/>
    </dgm:pt>
  </dgm:ptLst>
  <dgm:cxnLst>
    <dgm:cxn modelId="{629F3D3A-F2A0-2148-9DEC-0B818A7C861A}" type="presOf" srcId="{CCFCF9B2-464A-7D47-86E5-E5298C04AE89}" destId="{3BDFABD0-6665-1B40-85B1-88AB408D5715}" srcOrd="0" destOrd="0" presId="urn:microsoft.com/office/officeart/2005/8/layout/cycle5"/>
    <dgm:cxn modelId="{40CBAE43-8609-0B42-8706-E457466FFB60}" type="presOf" srcId="{081E8AEB-FD3A-7445-9BEE-0214BA069DE9}" destId="{0B13466C-C960-C84D-977E-47B0408BE46C}" srcOrd="0" destOrd="0" presId="urn:microsoft.com/office/officeart/2005/8/layout/cycle5"/>
    <dgm:cxn modelId="{4954274D-D0DB-F047-AD75-3D286629A0EA}" srcId="{50504DBA-3CCD-F24A-BD7D-083EF62F028B}" destId="{9824E1CD-3FF4-1A45-8F53-7363F4CB70BC}" srcOrd="0" destOrd="0" parTransId="{7CC43E93-3A52-ED48-B587-204611C6E118}" sibTransId="{AA2B7368-4F93-354F-A3A3-DB8AF4429C42}"/>
    <dgm:cxn modelId="{0F29375B-A29C-DC45-9D4B-ECF237388375}" type="presOf" srcId="{0AEA26C7-8DF9-C74C-B9F1-E08E0894E5CE}" destId="{CA55990D-C01D-774E-9B83-EF6AC002EF24}" srcOrd="0" destOrd="0" presId="urn:microsoft.com/office/officeart/2005/8/layout/cycle5"/>
    <dgm:cxn modelId="{06F58D72-166D-D146-8E21-2BC2D51F99E0}" type="presOf" srcId="{A20F167A-AF38-A64B-BD45-99C48F627732}" destId="{C5686652-58D2-404F-A30F-940EADE0021F}" srcOrd="0" destOrd="0" presId="urn:microsoft.com/office/officeart/2005/8/layout/cycle5"/>
    <dgm:cxn modelId="{CA1EB48C-127F-B543-B7C9-33FA4601D67C}" srcId="{50504DBA-3CCD-F24A-BD7D-083EF62F028B}" destId="{CCFCF9B2-464A-7D47-86E5-E5298C04AE89}" srcOrd="2" destOrd="0" parTransId="{998352BA-AEE1-4C4C-B38E-382945DE4270}" sibTransId="{0AEA26C7-8DF9-C74C-B9F1-E08E0894E5CE}"/>
    <dgm:cxn modelId="{74682F8F-BB1B-6F4C-8FC4-A7FA8E728149}" type="presOf" srcId="{9824E1CD-3FF4-1A45-8F53-7363F4CB70BC}" destId="{DA38FDF6-FE38-EF43-A3AB-C0669978405D}" srcOrd="0" destOrd="0" presId="urn:microsoft.com/office/officeart/2005/8/layout/cycle5"/>
    <dgm:cxn modelId="{CC3CC494-6EC9-964F-A2E1-56335D5ED672}" srcId="{50504DBA-3CCD-F24A-BD7D-083EF62F028B}" destId="{A20F167A-AF38-A64B-BD45-99C48F627732}" srcOrd="3" destOrd="0" parTransId="{ACBBD10E-06C3-EB46-BDD0-DC0A4AD8CBE4}" sibTransId="{042796B8-43F5-414D-A552-2766C15385EB}"/>
    <dgm:cxn modelId="{3C58DD9B-DCD5-0D4B-B549-1EE157ABBD37}" srcId="{50504DBA-3CCD-F24A-BD7D-083EF62F028B}" destId="{5F602C6E-5E07-CA4A-874F-9F1B276B2922}" srcOrd="1" destOrd="0" parTransId="{6AC2ABC8-ABA8-C94F-966A-4715FF600273}" sibTransId="{8F7E3336-D353-2645-A7A2-04F1F19EADD6}"/>
    <dgm:cxn modelId="{A9E1CEA0-88ED-BD49-8937-9F2D10786966}" srcId="{50504DBA-3CCD-F24A-BD7D-083EF62F028B}" destId="{9C8248D7-379F-8D4C-87D8-301A378A83C6}" srcOrd="4" destOrd="0" parTransId="{82AA99B9-2751-174E-97EE-CD331A0CF4AD}" sibTransId="{081E8AEB-FD3A-7445-9BEE-0214BA069DE9}"/>
    <dgm:cxn modelId="{AEF3BCA1-3D07-084B-9A91-26016CEDE496}" type="presOf" srcId="{5F602C6E-5E07-CA4A-874F-9F1B276B2922}" destId="{BBBA77B1-762F-BF49-8A5F-39CB85F7383B}" srcOrd="0" destOrd="0" presId="urn:microsoft.com/office/officeart/2005/8/layout/cycle5"/>
    <dgm:cxn modelId="{D9D333B0-8ED2-094E-9087-535907386191}" type="presOf" srcId="{50504DBA-3CCD-F24A-BD7D-083EF62F028B}" destId="{049ACD6A-A1B2-754C-924C-DD0B7CD02653}" srcOrd="0" destOrd="0" presId="urn:microsoft.com/office/officeart/2005/8/layout/cycle5"/>
    <dgm:cxn modelId="{45FC90D7-FC73-8241-B928-A677B9D21C94}" type="presOf" srcId="{AA2B7368-4F93-354F-A3A3-DB8AF4429C42}" destId="{B75726BD-5BD8-BE40-B890-DBD57670AD8B}" srcOrd="0" destOrd="0" presId="urn:microsoft.com/office/officeart/2005/8/layout/cycle5"/>
    <dgm:cxn modelId="{4F31D6DF-DB8A-B74A-8429-37D29C26AB8D}" type="presOf" srcId="{042796B8-43F5-414D-A552-2766C15385EB}" destId="{A15845E3-E7D3-5646-9CCF-7CCABDB80636}" srcOrd="0" destOrd="0" presId="urn:microsoft.com/office/officeart/2005/8/layout/cycle5"/>
    <dgm:cxn modelId="{A8571EE0-E4CA-5944-BA0F-5AE2A2DF367E}" type="presOf" srcId="{9C8248D7-379F-8D4C-87D8-301A378A83C6}" destId="{742CC29A-EC6A-2D40-AC82-073DEBCE86D3}" srcOrd="0" destOrd="0" presId="urn:microsoft.com/office/officeart/2005/8/layout/cycle5"/>
    <dgm:cxn modelId="{C7288FF5-720B-D340-9BDE-6DF7F03D9F49}" type="presOf" srcId="{8F7E3336-D353-2645-A7A2-04F1F19EADD6}" destId="{90C05784-CCB3-2F4E-9144-803976E061A1}" srcOrd="0" destOrd="0" presId="urn:microsoft.com/office/officeart/2005/8/layout/cycle5"/>
    <dgm:cxn modelId="{54CA73C8-9C8C-1C4B-A520-ABCD81F40F46}" type="presParOf" srcId="{049ACD6A-A1B2-754C-924C-DD0B7CD02653}" destId="{DA38FDF6-FE38-EF43-A3AB-C0669978405D}" srcOrd="0" destOrd="0" presId="urn:microsoft.com/office/officeart/2005/8/layout/cycle5"/>
    <dgm:cxn modelId="{490E19C4-B0DD-F543-8780-23C30753F2F0}" type="presParOf" srcId="{049ACD6A-A1B2-754C-924C-DD0B7CD02653}" destId="{1B075CF0-434D-254A-9CB5-B9B37B89CC95}" srcOrd="1" destOrd="0" presId="urn:microsoft.com/office/officeart/2005/8/layout/cycle5"/>
    <dgm:cxn modelId="{80FE34F0-0F58-9E47-A89F-1DAAF47EFF0D}" type="presParOf" srcId="{049ACD6A-A1B2-754C-924C-DD0B7CD02653}" destId="{B75726BD-5BD8-BE40-B890-DBD57670AD8B}" srcOrd="2" destOrd="0" presId="urn:microsoft.com/office/officeart/2005/8/layout/cycle5"/>
    <dgm:cxn modelId="{DC48ABDF-696D-7F47-BA9E-333AEACFDB9A}" type="presParOf" srcId="{049ACD6A-A1B2-754C-924C-DD0B7CD02653}" destId="{BBBA77B1-762F-BF49-8A5F-39CB85F7383B}" srcOrd="3" destOrd="0" presId="urn:microsoft.com/office/officeart/2005/8/layout/cycle5"/>
    <dgm:cxn modelId="{ED6B337C-AF0A-5743-8AAB-C034BA03D298}" type="presParOf" srcId="{049ACD6A-A1B2-754C-924C-DD0B7CD02653}" destId="{18163F44-9CA5-3C44-8545-459FE6A2A13C}" srcOrd="4" destOrd="0" presId="urn:microsoft.com/office/officeart/2005/8/layout/cycle5"/>
    <dgm:cxn modelId="{1FE393C3-C320-E345-9F79-2F36D1061EEC}" type="presParOf" srcId="{049ACD6A-A1B2-754C-924C-DD0B7CD02653}" destId="{90C05784-CCB3-2F4E-9144-803976E061A1}" srcOrd="5" destOrd="0" presId="urn:microsoft.com/office/officeart/2005/8/layout/cycle5"/>
    <dgm:cxn modelId="{8408E20D-1DE0-9A4E-A755-A4BD8E72685E}" type="presParOf" srcId="{049ACD6A-A1B2-754C-924C-DD0B7CD02653}" destId="{3BDFABD0-6665-1B40-85B1-88AB408D5715}" srcOrd="6" destOrd="0" presId="urn:microsoft.com/office/officeart/2005/8/layout/cycle5"/>
    <dgm:cxn modelId="{4BBD38CF-AB9C-7545-8E7C-D5E426F908CA}" type="presParOf" srcId="{049ACD6A-A1B2-754C-924C-DD0B7CD02653}" destId="{7F104313-D843-7644-AB05-0D30A5D02DB4}" srcOrd="7" destOrd="0" presId="urn:microsoft.com/office/officeart/2005/8/layout/cycle5"/>
    <dgm:cxn modelId="{72533B69-62A4-A243-9610-B1054DDBEB0C}" type="presParOf" srcId="{049ACD6A-A1B2-754C-924C-DD0B7CD02653}" destId="{CA55990D-C01D-774E-9B83-EF6AC002EF24}" srcOrd="8" destOrd="0" presId="urn:microsoft.com/office/officeart/2005/8/layout/cycle5"/>
    <dgm:cxn modelId="{0CD4113A-DA9C-DF48-8611-0DC9D825DE0D}" type="presParOf" srcId="{049ACD6A-A1B2-754C-924C-DD0B7CD02653}" destId="{C5686652-58D2-404F-A30F-940EADE0021F}" srcOrd="9" destOrd="0" presId="urn:microsoft.com/office/officeart/2005/8/layout/cycle5"/>
    <dgm:cxn modelId="{8CB55CB0-7A7C-7742-8AA9-4C48571F566B}" type="presParOf" srcId="{049ACD6A-A1B2-754C-924C-DD0B7CD02653}" destId="{F4C6E14A-918D-3043-BCCD-19C06EA41F70}" srcOrd="10" destOrd="0" presId="urn:microsoft.com/office/officeart/2005/8/layout/cycle5"/>
    <dgm:cxn modelId="{2CB5E466-5163-1D42-9690-A6CE853F1708}" type="presParOf" srcId="{049ACD6A-A1B2-754C-924C-DD0B7CD02653}" destId="{A15845E3-E7D3-5646-9CCF-7CCABDB80636}" srcOrd="11" destOrd="0" presId="urn:microsoft.com/office/officeart/2005/8/layout/cycle5"/>
    <dgm:cxn modelId="{10DF0BAE-A310-D748-84D4-A3992724842B}" type="presParOf" srcId="{049ACD6A-A1B2-754C-924C-DD0B7CD02653}" destId="{742CC29A-EC6A-2D40-AC82-073DEBCE86D3}" srcOrd="12" destOrd="0" presId="urn:microsoft.com/office/officeart/2005/8/layout/cycle5"/>
    <dgm:cxn modelId="{2ACC2CE0-C523-A943-B251-D91FE839EE51}" type="presParOf" srcId="{049ACD6A-A1B2-754C-924C-DD0B7CD02653}" destId="{7FACCAF4-6304-B54F-B9CF-0C99E78C2313}" srcOrd="13" destOrd="0" presId="urn:microsoft.com/office/officeart/2005/8/layout/cycle5"/>
    <dgm:cxn modelId="{229D70C7-D76C-4746-90F2-BF848701A750}" type="presParOf" srcId="{049ACD6A-A1B2-754C-924C-DD0B7CD02653}" destId="{0B13466C-C960-C84D-977E-47B0408BE46C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8FDF6-FE38-EF43-A3AB-C0669978405D}">
      <dsp:nvSpPr>
        <dsp:cNvPr id="0" name=""/>
        <dsp:cNvSpPr/>
      </dsp:nvSpPr>
      <dsp:spPr>
        <a:xfrm>
          <a:off x="3941508" y="3828"/>
          <a:ext cx="2251583" cy="1463529"/>
        </a:xfrm>
        <a:prstGeom prst="round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Grupos de trabajo sobre género y biodiversidad</a:t>
          </a:r>
          <a:endParaRPr lang="es-ES_tradnl" sz="2400" kern="1200" noProof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4012952" y="75272"/>
        <a:ext cx="2108695" cy="1320641"/>
      </dsp:txXfrm>
    </dsp:sp>
    <dsp:sp modelId="{B75726BD-5BD8-BE40-B890-DBD57670AD8B}">
      <dsp:nvSpPr>
        <dsp:cNvPr id="0" name=""/>
        <dsp:cNvSpPr/>
      </dsp:nvSpPr>
      <dsp:spPr>
        <a:xfrm>
          <a:off x="2142557" y="735593"/>
          <a:ext cx="5849484" cy="5849484"/>
        </a:xfrm>
        <a:custGeom>
          <a:avLst/>
          <a:gdLst/>
          <a:ahLst/>
          <a:cxnLst/>
          <a:rect l="0" t="0" r="0" b="0"/>
          <a:pathLst>
            <a:path>
              <a:moveTo>
                <a:pt x="4344150" y="371583"/>
              </a:moveTo>
              <a:arcTo wR="2918951" hR="2918951" stAng="17953566" swAng="1211331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A77B1-762F-BF49-8A5F-39CB85F7383B}">
      <dsp:nvSpPr>
        <dsp:cNvPr id="0" name=""/>
        <dsp:cNvSpPr/>
      </dsp:nvSpPr>
      <dsp:spPr>
        <a:xfrm>
          <a:off x="6723103" y="2024775"/>
          <a:ext cx="2251583" cy="1463529"/>
        </a:xfrm>
        <a:prstGeom prst="roundRect">
          <a:avLst/>
        </a:prstGeom>
        <a:solidFill>
          <a:srgbClr val="FF98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Procesos de desarrollo de capacidades</a:t>
          </a:r>
          <a:endParaRPr lang="es-ES_tradnl" sz="2400" kern="12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6794547" y="2096219"/>
        <a:ext cx="2108695" cy="1320641"/>
      </dsp:txXfrm>
    </dsp:sp>
    <dsp:sp modelId="{90C05784-CCB3-2F4E-9144-803976E061A1}">
      <dsp:nvSpPr>
        <dsp:cNvPr id="0" name=""/>
        <dsp:cNvSpPr/>
      </dsp:nvSpPr>
      <dsp:spPr>
        <a:xfrm>
          <a:off x="2142557" y="735593"/>
          <a:ext cx="5849484" cy="5849484"/>
        </a:xfrm>
        <a:custGeom>
          <a:avLst/>
          <a:gdLst/>
          <a:ahLst/>
          <a:cxnLst/>
          <a:rect l="0" t="0" r="0" b="0"/>
          <a:pathLst>
            <a:path>
              <a:moveTo>
                <a:pt x="5830896" y="3121068"/>
              </a:moveTo>
              <a:arcTo wR="2918951" hR="2918951" stAng="21838231" swAng="1359565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FABD0-6665-1B40-85B1-88AB408D5715}">
      <dsp:nvSpPr>
        <dsp:cNvPr id="0" name=""/>
        <dsp:cNvSpPr/>
      </dsp:nvSpPr>
      <dsp:spPr>
        <a:xfrm>
          <a:off x="5660628" y="5294736"/>
          <a:ext cx="2251583" cy="1463529"/>
        </a:xfrm>
        <a:prstGeom prst="roundRect">
          <a:avLst/>
        </a:prstGeom>
        <a:solidFill>
          <a:srgbClr val="F14129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Planes de acción sobre género y biodiversidad</a:t>
          </a:r>
          <a:endParaRPr lang="es-ES_tradnl" sz="2400" kern="1200" noProof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5732072" y="5366180"/>
        <a:ext cx="2108695" cy="1320641"/>
      </dsp:txXfrm>
    </dsp:sp>
    <dsp:sp modelId="{CA55990D-C01D-774E-9B83-EF6AC002EF24}">
      <dsp:nvSpPr>
        <dsp:cNvPr id="0" name=""/>
        <dsp:cNvSpPr/>
      </dsp:nvSpPr>
      <dsp:spPr>
        <a:xfrm>
          <a:off x="2142557" y="735593"/>
          <a:ext cx="5849484" cy="5849484"/>
        </a:xfrm>
        <a:custGeom>
          <a:avLst/>
          <a:gdLst/>
          <a:ahLst/>
          <a:cxnLst/>
          <a:rect l="0" t="0" r="0" b="0"/>
          <a:pathLst>
            <a:path>
              <a:moveTo>
                <a:pt x="3277074" y="5815850"/>
              </a:moveTo>
              <a:arcTo wR="2918951" hR="2918951" stAng="4977160" swAng="845679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86652-58D2-404F-A30F-940EADE0021F}">
      <dsp:nvSpPr>
        <dsp:cNvPr id="0" name=""/>
        <dsp:cNvSpPr/>
      </dsp:nvSpPr>
      <dsp:spPr>
        <a:xfrm>
          <a:off x="2222387" y="5294736"/>
          <a:ext cx="2251583" cy="1463529"/>
        </a:xfrm>
        <a:prstGeom prst="roundRect">
          <a:avLst/>
        </a:prstGeom>
        <a:solidFill>
          <a:srgbClr val="0F9ED5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000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Sistemas de información con género responsivos </a:t>
          </a:r>
          <a:endParaRPr lang="es-ES_tradnl" sz="2000" kern="12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2293831" y="5366180"/>
        <a:ext cx="2108695" cy="1320641"/>
      </dsp:txXfrm>
    </dsp:sp>
    <dsp:sp modelId="{A15845E3-E7D3-5646-9CCF-7CCABDB80636}">
      <dsp:nvSpPr>
        <dsp:cNvPr id="0" name=""/>
        <dsp:cNvSpPr/>
      </dsp:nvSpPr>
      <dsp:spPr>
        <a:xfrm>
          <a:off x="2142557" y="735593"/>
          <a:ext cx="5849484" cy="5849484"/>
        </a:xfrm>
        <a:custGeom>
          <a:avLst/>
          <a:gdLst/>
          <a:ahLst/>
          <a:cxnLst/>
          <a:rect l="0" t="0" r="0" b="0"/>
          <a:pathLst>
            <a:path>
              <a:moveTo>
                <a:pt x="309641" y="4227301"/>
              </a:moveTo>
              <a:arcTo wR="2918951" hR="2918951" stAng="9202204" swAng="1359565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CC29A-EC6A-2D40-AC82-073DEBCE86D3}">
      <dsp:nvSpPr>
        <dsp:cNvPr id="0" name=""/>
        <dsp:cNvSpPr/>
      </dsp:nvSpPr>
      <dsp:spPr>
        <a:xfrm>
          <a:off x="1159913" y="2024775"/>
          <a:ext cx="2251583" cy="1463529"/>
        </a:xfrm>
        <a:prstGeom prst="roundRect">
          <a:avLst/>
        </a:prstGeom>
        <a:solidFill>
          <a:srgbClr val="29BE2E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2400" kern="1200" noProof="1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Análisis de género y biodiversidad</a:t>
          </a:r>
        </a:p>
      </dsp:txBody>
      <dsp:txXfrm>
        <a:off x="1231357" y="2096219"/>
        <a:ext cx="2108695" cy="1320641"/>
      </dsp:txXfrm>
    </dsp:sp>
    <dsp:sp modelId="{0B13466C-C960-C84D-977E-47B0408BE46C}">
      <dsp:nvSpPr>
        <dsp:cNvPr id="0" name=""/>
        <dsp:cNvSpPr/>
      </dsp:nvSpPr>
      <dsp:spPr>
        <a:xfrm>
          <a:off x="2142557" y="735593"/>
          <a:ext cx="5849484" cy="5849484"/>
        </a:xfrm>
        <a:custGeom>
          <a:avLst/>
          <a:gdLst/>
          <a:ahLst/>
          <a:cxnLst/>
          <a:rect l="0" t="0" r="0" b="0"/>
          <a:pathLst>
            <a:path>
              <a:moveTo>
                <a:pt x="702179" y="1019951"/>
              </a:moveTo>
              <a:arcTo wR="2918951" hR="2918951" stAng="13235103" swAng="1211331"/>
            </a:path>
          </a:pathLst>
        </a:custGeom>
        <a:noFill/>
        <a:ln w="12700" cap="flat" cmpd="sng" algn="ctr">
          <a:solidFill>
            <a:srgbClr val="156082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B2F7EEF1-9A0F-D649-A1DF-3D2112562733}" type="datetimeFigureOut">
              <a:rPr lang="es-ES_tradnl" smtClean="0"/>
              <a:pPr/>
              <a:t>16/3/26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D016F44F-AAE6-7749-A22A-A305A141182D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12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DE96-84EC-5C9F-3DEA-6FF5FC5E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66214-10DA-4F49-E846-2BD69EEDF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A95EF-5A98-B4F5-AEA8-EC81E6BCB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C8B16-6284-DA5D-06D1-68ABB9C0F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417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018F8-25F4-19B1-36B6-F0BE8616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FA613-70FC-D22A-6B7A-AE24724FE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77A90-F0BE-2C68-55D9-D1A9F6F35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6998D-C676-FF0B-07D6-7D64F4648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890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3ED85-F544-D731-2463-67BE27EEB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CD59-674F-DE8D-B5E6-F6CCA6D1A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E38FC-4EC7-B4F8-D9D5-AF9166215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B36BE-9730-7619-3F21-9AB4EE5A64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246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A7C5-65DC-7C5A-0DEF-CE45EC2B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5B32D-2C5D-7B68-DFD2-554C5909D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B0B06-F6C2-8FB3-C04F-4920DD583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43C9E-342F-658A-9DB2-3ADDB3204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488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579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BFF30-7ACC-20C9-5213-E8D83FE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698E1-C9D7-41B1-0E65-53DD838A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5D94ED-4F2D-35BE-F2D8-631215DB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CEF17-4A25-00F7-4E54-F3AD5F312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07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817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8517-9C72-AE2D-314D-5264BD8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D3DA4-DA8D-D83B-A688-72E537681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F43D5-DC42-258A-6844-52CB50D8B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7C3B-F36A-3E3C-3139-D363BCDD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484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3601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B5809-BAE8-B3CB-FCDC-97AC9E88B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CD6BC-6003-5A0D-7401-B9237FD31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CE4F0-6FBE-647D-30E5-EA161ACC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72241-DE2F-925F-4997-EA0E72500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443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A4E6E-9D9A-6F11-CDB8-0C01B5AFC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55F24-F19A-A9D6-D923-C7FA83AB9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E4A89-1E49-B03C-9795-363930A00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Revisión de las principales leyes y documentos nacionales sobre </a:t>
            </a:r>
            <a:r>
              <a:rPr lang="es" sz="12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género y biodiversidad 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Revisión de la literatura sobre biodiversidad y género relevante para el contexto del país.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Identificar a expertos en género, organizaciones y representantes de entidades que trabajan con mujeres, asociaciones y partes interesadas (mujeres rurales e indígenas).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Análisis de género de datos nacionales y locales relevantes.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Reuniones con actores de diversos sectores (gobierno, sociedad civil, etc.) para identificar lecciones aprendidas o datos adicionales que no se hayan identificado previamente.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Visitas de campo a comunidades rurales e indígenas.</a:t>
            </a:r>
            <a:endParaRPr lang="en-US" sz="1200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933F9-7949-9B1F-BC76-1701EB28D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242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4F79-E5FF-3DD1-BD63-32C49744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8E4AC-4359-3216-080C-48C9FFD8B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21261-28D6-911E-531D-EAA7858B4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CAE3-485C-FC07-4316-ED58B8F2B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43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78C92-8956-9C30-ED38-FE50F76A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C43C95-2AC9-1FED-E5C2-3E8183BC67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A5D8A-D1F7-B4AD-318F-BE496A2AE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9B47E-3947-10B7-2BE5-EFE8D822B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060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22BDF-CCBC-01B6-99F3-A0678FBE8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44876-C4E0-38B3-F45B-91AF21D91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220880-AFEC-0212-509E-3D8B4CF96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BD6EA-3B41-E633-9478-32BE14E91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506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2623" y="4547153"/>
            <a:ext cx="16246716" cy="1533336"/>
          </a:xfrm>
          <a:prstGeom prst="rect">
            <a:avLst/>
          </a:prstGeom>
        </p:spPr>
        <p:txBody>
          <a:bodyPr anchor="b"/>
          <a:lstStyle>
            <a:lvl1pPr algn="l">
              <a:defRPr sz="9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22624" y="6080489"/>
            <a:ext cx="11738921" cy="938211"/>
          </a:xfrm>
        </p:spPr>
        <p:txBody>
          <a:bodyPr anchor="b"/>
          <a:lstStyle>
            <a:lvl1pPr marL="0" indent="0" algn="l">
              <a:buNone/>
              <a:defRPr sz="3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7444" y="684160"/>
            <a:ext cx="959786" cy="19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348" y="3285354"/>
            <a:ext cx="1827305" cy="37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80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0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86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6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9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181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7200900" y="1097280"/>
            <a:ext cx="973836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23" lvl="0" indent="-342917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 "/>
              <a:defRPr/>
            </a:lvl1pPr>
            <a:lvl2pPr marL="914445" lvl="1" indent="-342917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2pPr>
            <a:lvl3pPr marL="1371669" lvl="2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3pPr>
            <a:lvl4pPr marL="1828892" lvl="3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4pPr>
            <a:lvl5pPr marL="2286114" lvl="4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5pPr>
            <a:lvl6pPr marL="2743337" lvl="5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6pPr>
            <a:lvl7pPr marL="3200561" lvl="6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7pPr>
            <a:lvl8pPr marL="3657783" lvl="7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8pPr>
            <a:lvl9pPr marL="4115006" lvl="8" indent="-342917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685800" y="4389120"/>
            <a:ext cx="4800600" cy="506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698268" y="9689680"/>
            <a:ext cx="39277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7200900" y="9689680"/>
            <a:ext cx="69723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637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951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67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06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56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7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84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671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007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438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600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39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  <p:txBody>
          <a:bodyPr/>
          <a:lstStyle/>
          <a:p>
            <a:endParaRPr lang="es-ES_tradnl"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994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7200900" y="1097280"/>
            <a:ext cx="973836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23" lvl="0" indent="-342917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 "/>
              <a:defRPr/>
            </a:lvl1pPr>
            <a:lvl2pPr marL="914445" lvl="1" indent="-342917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2pPr>
            <a:lvl3pPr marL="1371669" lvl="2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3pPr>
            <a:lvl4pPr marL="1828892" lvl="3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4pPr>
            <a:lvl5pPr marL="2286114" lvl="4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5pPr>
            <a:lvl6pPr marL="2743337" lvl="5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6pPr>
            <a:lvl7pPr marL="3200561" lvl="6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7pPr>
            <a:lvl8pPr marL="3657783" lvl="7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8pPr>
            <a:lvl9pPr marL="4115006" lvl="8" indent="-342917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685800" y="4389120"/>
            <a:ext cx="4800600" cy="506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698268" y="9689680"/>
            <a:ext cx="39277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7200900" y="9689680"/>
            <a:ext cx="69723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0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68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018" y="2289572"/>
            <a:ext cx="9258300" cy="7310438"/>
          </a:xfrm>
        </p:spPr>
        <p:txBody>
          <a:bodyPr/>
          <a:lstStyle>
            <a:lvl1pPr>
              <a:defRPr sz="4800" b="0" i="0">
                <a:latin typeface="Montserrat" pitchFamily="2" charset="77"/>
              </a:defRPr>
            </a:lvl1pPr>
            <a:lvl2pPr>
              <a:defRPr sz="4200" b="0" i="0">
                <a:latin typeface="Montserrat" pitchFamily="2" charset="77"/>
              </a:defRPr>
            </a:lvl2pPr>
            <a:lvl3pPr>
              <a:defRPr sz="3600" b="0" i="0">
                <a:latin typeface="Montserrat" pitchFamily="2" charset="77"/>
              </a:defRPr>
            </a:lvl3pPr>
            <a:lvl4pPr>
              <a:defRPr sz="3000" b="0" i="0">
                <a:latin typeface="Montserrat" pitchFamily="2" charset="77"/>
              </a:defRPr>
            </a:lvl4pPr>
            <a:lvl5pPr>
              <a:defRPr sz="3000" b="0" i="0">
                <a:latin typeface="Montserrat" pitchFamily="2" charset="77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289572"/>
            <a:ext cx="5898356" cy="6513911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45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2370483"/>
            <a:ext cx="9258300" cy="6421092"/>
          </a:xfrm>
        </p:spPr>
        <p:txBody>
          <a:bodyPr/>
          <a:lstStyle>
            <a:lvl1pPr marL="0" indent="0">
              <a:buNone/>
              <a:defRPr sz="4800" b="0" i="0">
                <a:latin typeface="Montserrat" pitchFamily="2" charset="77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370483"/>
            <a:ext cx="5898356" cy="6432999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8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752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0669" y="139400"/>
            <a:ext cx="741017" cy="1506653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4" y="372717"/>
            <a:ext cx="15773400" cy="1215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8378687" y="9769775"/>
            <a:ext cx="927109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75" b="0" i="0" u="none" strike="noStrike" kern="1200">
                <a:solidFill>
                  <a:schemeClr val="tx1"/>
                </a:solidFill>
                <a:effectLst/>
                <a:latin typeface="Montserrat" pitchFamily="2" charset="77"/>
                <a:ea typeface="+mn-ea"/>
                <a:cs typeface="+mn-cs"/>
              </a:rPr>
              <a:t>PROGRAMA DE LAS NACIONES UNIDAS PARA EL DESARROLLO</a:t>
            </a:r>
            <a:endParaRPr lang="en-US" sz="150" b="0" i="0">
              <a:solidFill>
                <a:schemeClr val="tx1">
                  <a:alpha val="7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72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2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23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7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8.jpe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9.jpe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7.jpeg"/><Relationship Id="rId5" Type="http://schemas.openxmlformats.org/officeDocument/2006/relationships/image" Target="../media/image8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8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11" Type="http://schemas.openxmlformats.org/officeDocument/2006/relationships/image" Target="../media/image18.jpeg"/><Relationship Id="rId5" Type="http://schemas.openxmlformats.org/officeDocument/2006/relationships/image" Target="../media/image45.jpeg"/><Relationship Id="rId10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062" y="2290266"/>
            <a:ext cx="4203795" cy="28054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13491876" y="3352802"/>
            <a:ext cx="2968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Imagen</a:t>
            </a:r>
            <a:r>
              <a:rPr lang="es" sz="440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aquí</a:t>
            </a:r>
            <a:endParaRPr lang="es-CO" sz="4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300" y="-32070"/>
            <a:ext cx="3895083" cy="2593121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0864" y="-32070"/>
            <a:ext cx="3946382" cy="2593122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855" y="2"/>
            <a:ext cx="3842376" cy="2558031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2309" y="5041200"/>
            <a:ext cx="3519135" cy="2331204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831" y="2548376"/>
            <a:ext cx="3756563" cy="2500902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2534894"/>
            <a:ext cx="3715019" cy="2514383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5044220"/>
            <a:ext cx="3747458" cy="2331206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7245" y="5094837"/>
            <a:ext cx="3096375" cy="2324874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133913" y="43650"/>
            <a:ext cx="8006417" cy="2001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66809" y="2594860"/>
            <a:ext cx="81036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4400" b="1" dirty="0">
                <a:solidFill>
                  <a:prstClr val="black"/>
                </a:solidFill>
                <a:latin typeface="Calibri" panose="020F0502020204030204"/>
              </a:rPr>
              <a:t>Clínica temática 5</a:t>
            </a:r>
          </a:p>
          <a:p>
            <a:pPr algn="ctr" defTabSz="1371600"/>
            <a:endParaRPr lang="en-US" sz="4400" b="1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/>
            <a:r>
              <a:rPr lang="es" sz="4000" b="1" dirty="0">
                <a:solidFill>
                  <a:prstClr val="black"/>
                </a:solidFill>
                <a:latin typeface="Calibri" panose="020F0502020204030204"/>
              </a:rPr>
              <a:t>Condiciones </a:t>
            </a:r>
            <a:r>
              <a:rPr lang="es-ES_tradnl" sz="4000" b="1" noProof="1">
                <a:solidFill>
                  <a:prstClr val="black"/>
                </a:solidFill>
                <a:latin typeface="Calibri" panose="020F0502020204030204"/>
              </a:rPr>
              <a:t>habilitantes p</a:t>
            </a:r>
            <a:r>
              <a:rPr lang="es" sz="4000" b="1" dirty="0">
                <a:solidFill>
                  <a:prstClr val="black"/>
                </a:solidFill>
                <a:latin typeface="Calibri" panose="020F0502020204030204"/>
              </a:rPr>
              <a:t>ara garantizar la implementación de las Estrategias Nacionales de Biodiversidad (ENB) con perspectiva de género.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7922172"/>
            <a:ext cx="182880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s" sz="40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Género y proceso de desarrollo de capacidades e intercambio de información sobre el Plan Nacional de Acción para la Biodiversidad (PNAB).</a:t>
            </a:r>
            <a:br>
              <a:rPr lang="en-US" sz="40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</a:br>
            <a:endParaRPr lang="en-US" sz="4000" b="1" dirty="0">
              <a:solidFill>
                <a:prstClr val="white"/>
              </a:solidFill>
              <a:latin typeface="Calibri Light"/>
              <a:ea typeface="Yu Gothic Light"/>
              <a:cs typeface="Times New Roman"/>
            </a:endParaRPr>
          </a:p>
          <a:p>
            <a:pPr algn="ctr" defTabSz="1371600"/>
            <a:r>
              <a:rPr lang="es" sz="28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17 de marzo de 2026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E8985-50D5-3424-C7A8-ADBFFCF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FF63B3F-1B75-EEFF-B33E-5F49AC5A8D35}"/>
              </a:ext>
            </a:extLst>
          </p:cNvPr>
          <p:cNvSpPr/>
          <p:nvPr/>
        </p:nvSpPr>
        <p:spPr>
          <a:xfrm>
            <a:off x="2362200" y="3619500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7CBD7D-2386-874A-5381-2BD95A762286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2BA11E51-8D97-2D56-E05A-B5E611949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D94165B0-2FF9-E9FA-A4DA-EC69FA234FA0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3D311D4-47A7-4166-9D39-022A586ACA5B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Los CCT pueden ampliarse y formalizarse en grupos de trabajo nacionales sobre género y biodiversidad.</a:t>
            </a:r>
          </a:p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E9559D-204A-D153-B355-93AA48C6F012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5653D1-9DE5-0DA8-D7E3-F8C92C8B6D6C}"/>
              </a:ext>
            </a:extLst>
          </p:cNvPr>
          <p:cNvGrpSpPr/>
          <p:nvPr/>
        </p:nvGrpSpPr>
        <p:grpSpPr>
          <a:xfrm>
            <a:off x="979911" y="2029225"/>
            <a:ext cx="2525289" cy="1077218"/>
            <a:chOff x="844721" y="1866900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00028AE1-DD7A-5ADE-4380-5EFC7462BABA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8E952C9-A252-E167-059D-1EA97CE62CD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DDBC477-B71F-C77D-F4C5-FE8E0E6D3402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Oval 5">
                <a:extLst>
                  <a:ext uri="{FF2B5EF4-FFF2-40B4-BE49-F238E27FC236}">
                    <a16:creationId xmlns:a16="http://schemas.microsoft.com/office/drawing/2014/main" id="{4AA446D3-3218-1DE7-6CD7-8DF1E9B1BB8B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pic>
        <p:nvPicPr>
          <p:cNvPr id="11" name="Picture 10" descr="A group of people in a circle&#10;&#10;AI-generated content may be incorrect.">
            <a:extLst>
              <a:ext uri="{FF2B5EF4-FFF2-40B4-BE49-F238E27FC236}">
                <a16:creationId xmlns:a16="http://schemas.microsoft.com/office/drawing/2014/main" id="{5CE8BD7D-C900-8441-EBC3-34E8CF4F9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13228" r="12843" b="13228"/>
          <a:stretch>
            <a:fillRect/>
          </a:stretch>
        </p:blipFill>
        <p:spPr>
          <a:xfrm>
            <a:off x="2051793" y="2120297"/>
            <a:ext cx="941678" cy="872196"/>
          </a:xfrm>
          <a:prstGeom prst="rect">
            <a:avLst/>
          </a:prstGeom>
        </p:spPr>
      </p:pic>
      <p:pic>
        <p:nvPicPr>
          <p:cNvPr id="15" name="Imagen 10">
            <a:extLst>
              <a:ext uri="{FF2B5EF4-FFF2-40B4-BE49-F238E27FC236}">
                <a16:creationId xmlns:a16="http://schemas.microsoft.com/office/drawing/2014/main" id="{0DA78700-0AEF-A21C-3340-ECEA4E084D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4163105"/>
            <a:ext cx="6255885" cy="417059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DB6943-1A8A-9900-5E36-73E7F9020AFF}"/>
              </a:ext>
            </a:extLst>
          </p:cNvPr>
          <p:cNvSpPr txBox="1"/>
          <p:nvPr/>
        </p:nvSpPr>
        <p:spPr>
          <a:xfrm>
            <a:off x="2895600" y="3974380"/>
            <a:ext cx="6057900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Identificar los puntos focales de género de las instituciones gubernamentales involucradas en la implementación del NBSAP.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noProof="1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Mecanismo de participación de las mujeres</a:t>
            </a:r>
            <a:endParaRPr lang="en-US" sz="2400" noProof="1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noProof="1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Invitar a expertos nacionales en género y biodiversidad.</a:t>
            </a:r>
            <a:endParaRPr lang="en-US" sz="2400" noProof="1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noProof="1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Involucre a representantes femeninas</a:t>
            </a:r>
            <a:endParaRPr lang="en-US" sz="2400" noProof="1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1540650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88E2-935D-9651-F7CF-8861B3FE3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05150F36-A23F-49E3-3F0F-2FFCC3C5A97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45DE0E-B223-AE59-F05A-E55EEB144F7B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FE83E31-7EBA-4F8D-5F39-380D55428B4C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CFC291C-91A0-5303-D62D-963D429B241A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55101D57-FBB3-D3AA-8998-937361CF1F35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Medidas clave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ADD6BF-2D72-E9B1-586A-E71FEA2C32C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A1FC2623-8ADC-5C13-A624-5D9E4EDFA8A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3545CC-A68C-699C-B0F5-FF4827058FBA}"/>
              </a:ext>
            </a:extLst>
          </p:cNvPr>
          <p:cNvSpPr txBox="1">
            <a:spLocks/>
          </p:cNvSpPr>
          <p:nvPr/>
        </p:nvSpPr>
        <p:spPr>
          <a:xfrm>
            <a:off x="2408908" y="3856253"/>
            <a:ext cx="14050291" cy="6275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390" indent="-453390"/>
            <a:r>
              <a:rPr lang="es" noProof="0">
                <a:latin typeface="Calibri"/>
                <a:ea typeface="Calibri"/>
                <a:cs typeface="Calibri"/>
              </a:rPr>
              <a:t>Diseñar un </a:t>
            </a:r>
            <a:r>
              <a:rPr lang="es">
                <a:latin typeface="Calibri"/>
                <a:ea typeface="Calibri"/>
                <a:cs typeface="Calibri"/>
              </a:rPr>
              <a:t>proceso integral </a:t>
            </a:r>
            <a:r>
              <a:rPr lang="es" noProof="0">
                <a:latin typeface="Calibri"/>
                <a:ea typeface="Calibri"/>
                <a:cs typeface="Calibri"/>
              </a:rPr>
              <a:t>y diverso de desarrollo de capacidades que incluya talleres, procesos de sensibilización y foros nacionales.</a:t>
            </a:r>
            <a:endParaRPr lang="en-US">
              <a:latin typeface="Calibri"/>
              <a:ea typeface="Calibri"/>
              <a:cs typeface="Calibri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noProof="0">
                <a:latin typeface="Calibri" panose="020F0502020204030204" pitchFamily="34" charset="0"/>
                <a:cs typeface="Calibri" panose="020F0502020204030204" pitchFamily="34" charset="0"/>
              </a:rPr>
              <a:t>Elaborar directrices sobre género y biodiversidad para diferentes sectores.</a:t>
            </a: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noProof="0">
                <a:latin typeface="Calibri" panose="020F0502020204030204" pitchFamily="34" charset="0"/>
                <a:cs typeface="Calibri" panose="020F0502020204030204" pitchFamily="34" charset="0"/>
              </a:rPr>
              <a:t>Desarrollar programas de formación formales o a largo plazo con instituciones académicas, organizaciones de la sociedad civil y grupos de mujeres.</a:t>
            </a: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" noProof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44287B-8E8E-512B-01A8-868289403E15}"/>
              </a:ext>
            </a:extLst>
          </p:cNvPr>
          <p:cNvGrpSpPr/>
          <p:nvPr/>
        </p:nvGrpSpPr>
        <p:grpSpPr>
          <a:xfrm>
            <a:off x="1146265" y="2019300"/>
            <a:ext cx="2525289" cy="1077218"/>
            <a:chOff x="1847532" y="3282849"/>
            <a:chExt cx="3117679" cy="1316682"/>
          </a:xfrm>
        </p:grpSpPr>
        <p:sp>
          <p:nvSpPr>
            <p:cNvPr id="18" name="Pentagon 17">
              <a:extLst>
                <a:ext uri="{FF2B5EF4-FFF2-40B4-BE49-F238E27FC236}">
                  <a16:creationId xmlns:a16="http://schemas.microsoft.com/office/drawing/2014/main" id="{279961DA-844E-5D3D-82B7-AAF0CE71CDAA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77348EE-8646-8A59-9B55-EABFA82016C1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46AC85B-FBAB-3323-FD5E-9FDF1892ED9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Oval 5">
                <a:extLst>
                  <a:ext uri="{FF2B5EF4-FFF2-40B4-BE49-F238E27FC236}">
                    <a16:creationId xmlns:a16="http://schemas.microsoft.com/office/drawing/2014/main" id="{D31DCF15-E543-9BBF-2209-279F11E147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2</a:t>
                </a:r>
                <a:endParaRPr lang="en-US" sz="3600" kern="1200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86FFCE7-9B78-7F1D-515B-237A79B922F3}"/>
              </a:ext>
            </a:extLst>
          </p:cNvPr>
          <p:cNvSpPr txBox="1"/>
          <p:nvPr/>
        </p:nvSpPr>
        <p:spPr>
          <a:xfrm>
            <a:off x="3876926" y="2253841"/>
            <a:ext cx="10753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Realizar sesiones de desarrollo de capacidades adaptadas a diferentes sectores.</a:t>
            </a:r>
          </a:p>
        </p:txBody>
      </p:sp>
      <p:pic>
        <p:nvPicPr>
          <p:cNvPr id="10" name="Picture 9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F82D30B2-795B-4999-C81A-F44ECDB0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055" y="2186089"/>
            <a:ext cx="833345" cy="82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9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26AC9-05D6-8D4B-DE97-BE33E7EE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2576C46-049F-724E-32C5-A38878DE2625}"/>
              </a:ext>
            </a:extLst>
          </p:cNvPr>
          <p:cNvSpPr/>
          <p:nvPr/>
        </p:nvSpPr>
        <p:spPr>
          <a:xfrm>
            <a:off x="2362200" y="3619500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83D0AA-DBBA-F4DB-167D-9B7934A9E521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A2483157-30B0-7A47-29CC-89BF5E2F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9C01CF84-2AA8-8D08-310F-D5857BD6C8C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E60723-1293-9BF7-7E5F-AE7C02D32CB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Establecer una alianza con una institución académica nacional y desarrollar un diploma técnico sobre género y biodiversidad.</a:t>
            </a: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CE62FB5-BAF3-C372-8EC6-5F11EBB0E72B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0CEA14-D34F-4CC1-C435-2B3775DD44E8}"/>
              </a:ext>
            </a:extLst>
          </p:cNvPr>
          <p:cNvGrpSpPr/>
          <p:nvPr/>
        </p:nvGrpSpPr>
        <p:grpSpPr>
          <a:xfrm>
            <a:off x="914400" y="2085082"/>
            <a:ext cx="2525289" cy="1077218"/>
            <a:chOff x="1847532" y="3282849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DFBFE4D8-C96E-D674-58BA-A5F9E3742AC3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FBB1841-B1BD-770B-3EC3-0CF8577EA796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4590A57-8F0A-07D4-A180-DE3764C4210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E7508805-393F-CA83-538D-E558E6733B08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2</a:t>
                </a:r>
                <a:endParaRPr lang="en-US" sz="3600" kern="1200"/>
              </a:p>
            </p:txBody>
          </p:sp>
        </p:grpSp>
      </p:grpSp>
      <p:pic>
        <p:nvPicPr>
          <p:cNvPr id="14" name="Picture 13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3CA98DBA-5F6D-91C3-EA18-12BC219009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171700"/>
            <a:ext cx="833345" cy="8238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9E24E3F-8AA4-6E0F-BA3D-4BFD937D5703}"/>
              </a:ext>
            </a:extLst>
          </p:cNvPr>
          <p:cNvSpPr txBox="1"/>
          <p:nvPr/>
        </p:nvSpPr>
        <p:spPr>
          <a:xfrm>
            <a:off x="3210147" y="4301035"/>
            <a:ext cx="6781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" sz="2800"/>
              <a:t>Diploma en Género y Biodiversidad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" sz="2800"/>
              <a:t>Una serie de talleres que abordaron cuestiones de género y biodiversidad.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" sz="2800"/>
              <a:t>Talleres sobre medios de vida de las mujeres y </a:t>
            </a:r>
            <a:r>
              <a:rPr lang="es" sz="2800" err="1"/>
              <a:t>NbS</a:t>
            </a:r>
            <a:r>
              <a:rPr lang="es" sz="2800"/>
              <a:t> </a:t>
            </a:r>
          </a:p>
          <a:p>
            <a:endParaRPr lang="en-US" sz="2800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8C61BDB0-523B-2D85-DAA9-1CF891162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4061022"/>
            <a:ext cx="5199201" cy="437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040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664E7-E92A-434D-3607-B72CAB89A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5F3B35-9E26-1349-093F-1009BE0380D1}"/>
              </a:ext>
            </a:extLst>
          </p:cNvPr>
          <p:cNvSpPr txBox="1">
            <a:spLocks/>
          </p:cNvSpPr>
          <p:nvPr/>
        </p:nvSpPr>
        <p:spPr>
          <a:xfrm>
            <a:off x="2334075" y="3695700"/>
            <a:ext cx="14429925" cy="275764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lvl="0" indent="-453828"/>
            <a:r>
              <a:rPr lang="es" noProof="0">
                <a:latin typeface="Calibri" panose="020F0502020204030204" pitchFamily="34" charset="0"/>
                <a:cs typeface="Calibri" panose="020F0502020204030204" pitchFamily="34" charset="0"/>
              </a:rPr>
              <a:t>Alinear los compromisos nacionales de género con los mandatos de género incluidos en KM GBF y el GPA del CDB</a:t>
            </a:r>
          </a:p>
          <a:p>
            <a:pPr marL="453828" lvl="0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390" lvl="0" indent="-453390"/>
            <a:r>
              <a:rPr lang="es">
                <a:latin typeface="Calibri"/>
                <a:ea typeface="Calibri"/>
                <a:cs typeface="Calibri"/>
              </a:rPr>
              <a:t>Incorporar </a:t>
            </a:r>
            <a:r>
              <a:rPr lang="es" noProof="0">
                <a:latin typeface="Calibri"/>
                <a:ea typeface="Calibri"/>
                <a:cs typeface="Calibri"/>
              </a:rPr>
              <a:t>consideraciones de género en el marco de la política de biodiversidad que se desarrolla para implementar </a:t>
            </a:r>
            <a:r>
              <a:rPr lang="es">
                <a:latin typeface="Calibri"/>
                <a:ea typeface="Calibri"/>
                <a:cs typeface="Calibri"/>
              </a:rPr>
              <a:t>la</a:t>
            </a:r>
            <a:r>
              <a:rPr lang="es" noProof="0">
                <a:latin typeface="Calibri"/>
                <a:ea typeface="Calibri"/>
                <a:cs typeface="Calibri"/>
              </a:rPr>
              <a:t> </a:t>
            </a:r>
            <a:r>
              <a:rPr lang="es">
                <a:latin typeface="Calibri"/>
                <a:ea typeface="Calibri"/>
                <a:cs typeface="Calibri"/>
              </a:rPr>
              <a:t>NBSAP</a:t>
            </a:r>
            <a:endParaRPr lang="en-US" noProof="0">
              <a:latin typeface="Calibri"/>
              <a:ea typeface="Calibri"/>
              <a:cs typeface="Calibri"/>
            </a:endParaRPr>
          </a:p>
          <a:p>
            <a:pPr marL="453828" lvl="0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 noProof="0">
                <a:latin typeface="Calibri" panose="020F0502020204030204" pitchFamily="34" charset="0"/>
                <a:cs typeface="Calibri" panose="020F0502020204030204" pitchFamily="34" charset="0"/>
              </a:rPr>
              <a:t>Incorporar las cuestiones medioambientales en el marco de la política de igualdad de género.</a:t>
            </a:r>
          </a:p>
          <a:p>
            <a:pPr marL="453828" lvl="0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390" lvl="0" indent="-453390"/>
            <a:r>
              <a:rPr lang="es" noProof="0">
                <a:latin typeface="Calibri"/>
                <a:ea typeface="Calibri"/>
                <a:cs typeface="Calibri"/>
              </a:rPr>
              <a:t>Elaborar planes de acción o hojas de ruta sobre género y biodiversidad.</a:t>
            </a:r>
          </a:p>
          <a:p>
            <a:pPr marL="453828" lvl="0" indent="-453828"/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9E42F3-D904-689A-353B-D809F623F508}"/>
              </a:ext>
            </a:extLst>
          </p:cNvPr>
          <p:cNvGrpSpPr/>
          <p:nvPr/>
        </p:nvGrpSpPr>
        <p:grpSpPr>
          <a:xfrm>
            <a:off x="1163702" y="1986544"/>
            <a:ext cx="2525289" cy="1077218"/>
            <a:chOff x="2924970" y="4686569"/>
            <a:chExt cx="3117679" cy="1316682"/>
          </a:xfrm>
        </p:grpSpPr>
        <p:sp>
          <p:nvSpPr>
            <p:cNvPr id="12" name="Pentagon 11">
              <a:extLst>
                <a:ext uri="{FF2B5EF4-FFF2-40B4-BE49-F238E27FC236}">
                  <a16:creationId xmlns:a16="http://schemas.microsoft.com/office/drawing/2014/main" id="{D70510BA-2CDA-1877-ECB9-E6FE913635C0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B5C18C2-C414-9D69-A57F-65A12AFC79EC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CEE8FCD-4CD4-592C-FB2C-70C865DC3A7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812F7333-A83A-6286-8E7A-9D8D2CA9B1D8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75AA88A-F477-1977-A6AF-23535850EF29}"/>
              </a:ext>
            </a:extLst>
          </p:cNvPr>
          <p:cNvSpPr txBox="1"/>
          <p:nvPr/>
        </p:nvSpPr>
        <p:spPr>
          <a:xfrm>
            <a:off x="3894362" y="2221085"/>
            <a:ext cx="132299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Incluir compromisos de género integrales y ambiciosos en el plan de implementación del NBSAP y en las estrategias sectoriales.</a:t>
            </a: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BB4A948E-2379-74DF-F45C-3D246B6E39F2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0A0A1C-5A1D-41A8-EE9F-E28567ABBC51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27E5CC2-47DD-82B4-64B2-B061DF85641F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F3F9094-3F3D-A9AD-25C4-B9B14B8E3A5F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E18A3B56-093B-EAAC-E3A3-B953137010AA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Medidas clave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21E1E2-4A46-3BFE-7EA4-8A0C3FFD005C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D2AE9955-CE9C-0438-5A26-A8762786F76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drawing of a landscape&#10;&#10;AI-generated content may be incorrect.">
            <a:extLst>
              <a:ext uri="{FF2B5EF4-FFF2-40B4-BE49-F238E27FC236}">
                <a16:creationId xmlns:a16="http://schemas.microsoft.com/office/drawing/2014/main" id="{D0A23107-E285-8706-CC3A-5098A7AB74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74" y="2071243"/>
            <a:ext cx="934793" cy="82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99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4046-151C-AF2E-8A8F-7FFE079E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BBF8C614-DD9F-241F-A179-F68FA2DF3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D32B94BD-400F-9BAF-D362-CEC6AB72C94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B6E46F-BE2C-2704-717B-064DD3B71CFB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Asegurar que las políticas y estrategias sectoriales incluyan elementos clave de igualdad de género y empoderamiento de las mujeres.</a:t>
            </a: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1A78A82-AC98-E791-737D-1F73CC2BF899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59FA6C-E7EA-39E3-E307-100C88F5D66C}"/>
              </a:ext>
            </a:extLst>
          </p:cNvPr>
          <p:cNvGrpSpPr/>
          <p:nvPr/>
        </p:nvGrpSpPr>
        <p:grpSpPr>
          <a:xfrm>
            <a:off x="865611" y="2052110"/>
            <a:ext cx="2525289" cy="1077218"/>
            <a:chOff x="2924970" y="4686569"/>
            <a:chExt cx="3117679" cy="1316682"/>
          </a:xfrm>
        </p:grpSpPr>
        <p:sp>
          <p:nvSpPr>
            <p:cNvPr id="17" name="Pentagon 16">
              <a:extLst>
                <a:ext uri="{FF2B5EF4-FFF2-40B4-BE49-F238E27FC236}">
                  <a16:creationId xmlns:a16="http://schemas.microsoft.com/office/drawing/2014/main" id="{140C3203-E2D6-EC1B-C36D-2439A682E01A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76BD796-10A1-B120-7DCF-A3176A26D64F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EC316A1-A72D-DCF2-74DD-1A010982969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77BC2F27-4ADA-0690-3A26-8241BDF5C8E0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</p:grpSp>
      <p:pic>
        <p:nvPicPr>
          <p:cNvPr id="2" name="Picture 1" descr="A drawing of a landscape&#10;&#10;AI-generated content may be incorrect.">
            <a:extLst>
              <a:ext uri="{FF2B5EF4-FFF2-40B4-BE49-F238E27FC236}">
                <a16:creationId xmlns:a16="http://schemas.microsoft.com/office/drawing/2014/main" id="{BBBB3163-07BE-B4CE-EB79-F96B3D3E3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83" y="2153250"/>
            <a:ext cx="934793" cy="8276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D97B0C7-19D0-F651-9D25-1F929F3D60C8}"/>
              </a:ext>
            </a:extLst>
          </p:cNvPr>
          <p:cNvSpPr/>
          <p:nvPr/>
        </p:nvSpPr>
        <p:spPr>
          <a:xfrm>
            <a:off x="4463906" y="7641499"/>
            <a:ext cx="9745332" cy="537321"/>
          </a:xfrm>
          <a:prstGeom prst="rect">
            <a:avLst/>
          </a:prstGeom>
          <a:solidFill>
            <a:srgbClr val="EDE4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C417C6-6F0B-F492-F394-8EA2998333C4}"/>
              </a:ext>
            </a:extLst>
          </p:cNvPr>
          <p:cNvSpPr/>
          <p:nvPr/>
        </p:nvSpPr>
        <p:spPr>
          <a:xfrm>
            <a:off x="4472309" y="6903600"/>
            <a:ext cx="9745332" cy="632650"/>
          </a:xfrm>
          <a:prstGeom prst="rect">
            <a:avLst/>
          </a:prstGeom>
          <a:solidFill>
            <a:srgbClr val="0468B1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1FCE8C-8B01-ED66-07BE-10FB52DCE10F}"/>
              </a:ext>
            </a:extLst>
          </p:cNvPr>
          <p:cNvSpPr/>
          <p:nvPr/>
        </p:nvSpPr>
        <p:spPr>
          <a:xfrm>
            <a:off x="4481509" y="6193938"/>
            <a:ext cx="9745332" cy="632650"/>
          </a:xfrm>
          <a:prstGeom prst="rect">
            <a:avLst/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BB252F-CA1B-B417-3EE4-D734389A02FB}"/>
              </a:ext>
            </a:extLst>
          </p:cNvPr>
          <p:cNvSpPr/>
          <p:nvPr/>
        </p:nvSpPr>
        <p:spPr>
          <a:xfrm>
            <a:off x="4488191" y="5379600"/>
            <a:ext cx="9745332" cy="736466"/>
          </a:xfrm>
          <a:prstGeom prst="rect">
            <a:avLst/>
          </a:prstGeom>
          <a:solidFill>
            <a:srgbClr val="FFECE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9C752F-E6F4-3517-6AB5-B44D5E865DCD}"/>
              </a:ext>
            </a:extLst>
          </p:cNvPr>
          <p:cNvSpPr/>
          <p:nvPr/>
        </p:nvSpPr>
        <p:spPr>
          <a:xfrm>
            <a:off x="4485742" y="4516000"/>
            <a:ext cx="9745332" cy="761964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2FA4694-5694-C775-BE7E-148F47E2AC26}"/>
              </a:ext>
            </a:extLst>
          </p:cNvPr>
          <p:cNvSpPr/>
          <p:nvPr/>
        </p:nvSpPr>
        <p:spPr>
          <a:xfrm>
            <a:off x="4495800" y="3771900"/>
            <a:ext cx="9745332" cy="67736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C3FEC21-98D3-8266-DA5A-21EE6988E821}"/>
              </a:ext>
            </a:extLst>
          </p:cNvPr>
          <p:cNvSpPr/>
          <p:nvPr/>
        </p:nvSpPr>
        <p:spPr>
          <a:xfrm>
            <a:off x="4987801" y="3932181"/>
            <a:ext cx="8657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Principios y visión de NBSAP</a:t>
            </a:r>
            <a:endParaRPr lang="en-US" sz="2400" noProof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338D19-5A9E-B272-EC83-8FB0A14E7028}"/>
              </a:ext>
            </a:extLst>
          </p:cNvPr>
          <p:cNvSpPr/>
          <p:nvPr/>
        </p:nvSpPr>
        <p:spPr>
          <a:xfrm>
            <a:off x="4507579" y="4728286"/>
            <a:ext cx="97303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Gobernanza e inclusión </a:t>
            </a:r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para la actualización e implementación del NBSAP</a:t>
            </a:r>
            <a:endParaRPr lang="en-US" sz="2400" noProof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18C499-9FA5-8A37-FF47-D12C1C3C6141}"/>
              </a:ext>
            </a:extLst>
          </p:cNvPr>
          <p:cNvSpPr/>
          <p:nvPr/>
        </p:nvSpPr>
        <p:spPr>
          <a:xfrm>
            <a:off x="4488191" y="5484842"/>
            <a:ext cx="97936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000" noProof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Desarrollo de capacidades para la implementación del Plan de Acción Nacional de Seguridad Biológica (NBSAP, por sus siglas en inglés)</a:t>
            </a:r>
            <a:endParaRPr lang="en-US" sz="2000" noProof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4A958A-7730-1D36-3C6F-32BD805B6476}"/>
              </a:ext>
            </a:extLst>
          </p:cNvPr>
          <p:cNvSpPr/>
          <p:nvPr/>
        </p:nvSpPr>
        <p:spPr>
          <a:xfrm>
            <a:off x="4472310" y="7009607"/>
            <a:ext cx="9780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NBSAP </a:t>
            </a:r>
            <a:r>
              <a:rPr lang="es" sz="240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áreas o sectores </a:t>
            </a:r>
            <a:r>
              <a:rPr lang="es" sz="2400" noProof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 </a:t>
            </a:r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intervención</a:t>
            </a:r>
            <a:endParaRPr lang="en-US" sz="2400" noProof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814BD57-2206-8FAB-C08F-3FCC9A1B8F24}"/>
              </a:ext>
            </a:extLst>
          </p:cNvPr>
          <p:cNvSpPr/>
          <p:nvPr/>
        </p:nvSpPr>
        <p:spPr>
          <a:xfrm>
            <a:off x="4488192" y="7691443"/>
            <a:ext cx="975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Objetivos e indicadores del NBSAP por sector</a:t>
            </a:r>
            <a:endParaRPr lang="en-US" sz="2400" noProof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9E4394F-A033-46BD-80F2-44BC135A4934}"/>
              </a:ext>
            </a:extLst>
          </p:cNvPr>
          <p:cNvSpPr/>
          <p:nvPr/>
        </p:nvSpPr>
        <p:spPr>
          <a:xfrm>
            <a:off x="4460962" y="6304889"/>
            <a:ext cx="9780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400" noProof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análisis de datos y de la situación está incluido en el NBSAP.</a:t>
            </a:r>
            <a:endParaRPr lang="en-US" sz="2400" noProof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B181F07-F435-5749-D5D8-E1D6B07A09E9}"/>
              </a:ext>
            </a:extLst>
          </p:cNvPr>
          <p:cNvSpPr/>
          <p:nvPr/>
        </p:nvSpPr>
        <p:spPr>
          <a:xfrm>
            <a:off x="4463907" y="8252670"/>
            <a:ext cx="9753735" cy="632650"/>
          </a:xfrm>
          <a:prstGeom prst="rect">
            <a:avLst/>
          </a:prstGeom>
          <a:solidFill>
            <a:srgbClr val="DAE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1600" kern="0" noProof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B9FB290-632D-1386-5589-BE2F64C8F8FB}"/>
              </a:ext>
            </a:extLst>
          </p:cNvPr>
          <p:cNvSpPr/>
          <p:nvPr/>
        </p:nvSpPr>
        <p:spPr>
          <a:xfrm>
            <a:off x="4473106" y="8402632"/>
            <a:ext cx="9752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54418"/>
            <a:r>
              <a:rPr lang="es" sz="2400" noProof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Financiamiento para implementar los compromisos de género</a:t>
            </a:r>
          </a:p>
        </p:txBody>
      </p:sp>
    </p:spTree>
    <p:extLst>
      <p:ext uri="{BB962C8B-B14F-4D97-AF65-F5344CB8AC3E}">
        <p14:creationId xmlns:p14="http://schemas.microsoft.com/office/powerpoint/2010/main" val="3434424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04E66-C34B-BC76-0595-F0A3E72D4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40D1811-C169-CF7B-B1EA-482ABF025D85}"/>
              </a:ext>
            </a:extLst>
          </p:cNvPr>
          <p:cNvSpPr txBox="1">
            <a:spLocks/>
          </p:cNvSpPr>
          <p:nvPr/>
        </p:nvSpPr>
        <p:spPr>
          <a:xfrm>
            <a:off x="2349775" y="3238500"/>
            <a:ext cx="15557225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lvl="0" indent="-453828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 sz="3100" noProof="0" dirty="0">
                <a:latin typeface="Calibri" panose="020F0502020204030204" pitchFamily="34" charset="0"/>
                <a:cs typeface="Calibri" panose="020F0502020204030204" pitchFamily="34" charset="0"/>
              </a:rPr>
              <a:t>Incluir consideraciones de género en las estrategias de financiación de la biodiversidad.</a:t>
            </a:r>
          </a:p>
          <a:p>
            <a:pPr marL="453828" lvl="0" indent="-453828"/>
            <a:endParaRPr lang="en-US" sz="31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 sz="3100" noProof="0" dirty="0">
                <a:latin typeface="Calibri" panose="020F0502020204030204" pitchFamily="34" charset="0"/>
                <a:cs typeface="Calibri" panose="020F0502020204030204" pitchFamily="34" charset="0"/>
              </a:rPr>
              <a:t>Realizar un análisis de género de las estructuras de financiación.</a:t>
            </a:r>
          </a:p>
          <a:p>
            <a:pPr marL="453828" lvl="0" indent="-453828"/>
            <a:endParaRPr lang="en-US" sz="31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 sz="3100" noProof="0" dirty="0">
                <a:latin typeface="Calibri" panose="020F0502020204030204" pitchFamily="34" charset="0"/>
                <a:cs typeface="Calibri" panose="020F0502020204030204" pitchFamily="34" charset="0"/>
              </a:rPr>
              <a:t>Identificar clasificadores de género en relación con la financiación de la biodiversidad (etiquetado de presupuesto por género)</a:t>
            </a:r>
          </a:p>
          <a:p>
            <a:pPr marL="453828" lvl="0" indent="-453828"/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 sz="3100" noProof="0" dirty="0">
                <a:latin typeface="Calibri" panose="020F0502020204030204" pitchFamily="34" charset="0"/>
                <a:cs typeface="Calibri" panose="020F0502020204030204" pitchFamily="34" charset="0"/>
              </a:rPr>
              <a:t>Diseñar e implementar mecanismos de financiammiento género responsivos.</a:t>
            </a:r>
          </a:p>
          <a:p>
            <a:pPr marL="453828" lvl="0" indent="-453828"/>
            <a:endParaRPr lang="en-US" sz="3100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1C1BC-57DA-7822-2612-C5C3A718CEA2}"/>
              </a:ext>
            </a:extLst>
          </p:cNvPr>
          <p:cNvSpPr txBox="1"/>
          <p:nvPr/>
        </p:nvSpPr>
        <p:spPr>
          <a:xfrm>
            <a:off x="3840356" y="2158312"/>
            <a:ext cx="136094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Asignar financiación específica para la biodiversidad a fin de implementar los compromisos de género incluidos en los Planes Nacionales de Acción para la Biodiversidad (PNAB), los planes nacionales de acción de género o la agenda de biodiversidad.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A9BC6F-5E1E-3E00-E88D-686E9DAD15F1}"/>
              </a:ext>
            </a:extLst>
          </p:cNvPr>
          <p:cNvGrpSpPr/>
          <p:nvPr/>
        </p:nvGrpSpPr>
        <p:grpSpPr>
          <a:xfrm>
            <a:off x="1194182" y="1950627"/>
            <a:ext cx="2525289" cy="1077218"/>
            <a:chOff x="4089527" y="6103976"/>
            <a:chExt cx="3117679" cy="1316682"/>
          </a:xfrm>
        </p:grpSpPr>
        <p:sp>
          <p:nvSpPr>
            <p:cNvPr id="19" name="Pentagon 18">
              <a:extLst>
                <a:ext uri="{FF2B5EF4-FFF2-40B4-BE49-F238E27FC236}">
                  <a16:creationId xmlns:a16="http://schemas.microsoft.com/office/drawing/2014/main" id="{332E57E8-F0C6-EAA3-A899-0318F8CA1BE7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269CAD-9336-8BEA-1E20-6BBFB4303F1C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FCBB42C-B050-D8F1-1A9B-925B1B0DDD9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Oval 5">
                <a:extLst>
                  <a:ext uri="{FF2B5EF4-FFF2-40B4-BE49-F238E27FC236}">
                    <a16:creationId xmlns:a16="http://schemas.microsoft.com/office/drawing/2014/main" id="{10A9CCDA-C783-D84F-1DD9-96F322A4CA02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sp>
        <p:nvSpPr>
          <p:cNvPr id="89" name="Freeform 9">
            <a:extLst>
              <a:ext uri="{FF2B5EF4-FFF2-40B4-BE49-F238E27FC236}">
                <a16:creationId xmlns:a16="http://schemas.microsoft.com/office/drawing/2014/main" id="{951FD7AB-B56A-AE8A-E110-047FBF985FC7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F8DC5845-E403-6E37-5C6F-FE69611C86B9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Medidas clave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076DA6-033D-48F3-7C84-A39895F868CF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38003310-0244-1749-6B44-A0DF82A2FA0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D88C3-BE9E-1463-29F8-36AA64BBF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778" y="2106744"/>
            <a:ext cx="827684" cy="82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946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CCC94-7920-01F9-435C-ECC372E25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7AF9373F-9746-4EAE-D217-3A6D9FA92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A37DAC78-434E-C7D6-AB42-D7738C445FB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B92016-CFE3-F1ED-E378-62186077B271}"/>
              </a:ext>
            </a:extLst>
          </p:cNvPr>
          <p:cNvSpPr/>
          <p:nvPr/>
        </p:nvSpPr>
        <p:spPr>
          <a:xfrm>
            <a:off x="3276600" y="1945821"/>
            <a:ext cx="12956647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Garantizar que los mecanismos nacionales de incentivos a la biodiversidad tengan en cuenta la perspectiva de género.</a:t>
            </a: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560A93-419C-9FF1-1FB7-F7D81DFC3413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7D376F-1DE1-B8AD-2E9B-E0A332CDB87E}"/>
              </a:ext>
            </a:extLst>
          </p:cNvPr>
          <p:cNvGrpSpPr/>
          <p:nvPr/>
        </p:nvGrpSpPr>
        <p:grpSpPr>
          <a:xfrm>
            <a:off x="914400" y="2019300"/>
            <a:ext cx="2525289" cy="1077218"/>
            <a:chOff x="4089527" y="61039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C6AE45F1-1A5D-72C9-C138-9A4850077050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17B4FC3-A07D-487F-621E-00BAC103FB2B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38892E1-5F8C-2C46-31D0-8C368E21E47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8B168102-DB37-E082-D6E1-3B78AF47F7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0960BA3-50D2-6269-762C-B279FAFD3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82216"/>
            <a:ext cx="827684" cy="82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42EA1A1-A612-30C9-5EF1-F557B14CA86B}"/>
              </a:ext>
            </a:extLst>
          </p:cNvPr>
          <p:cNvSpPr txBox="1"/>
          <p:nvPr/>
        </p:nvSpPr>
        <p:spPr>
          <a:xfrm>
            <a:off x="5570589" y="3817388"/>
            <a:ext cx="12115800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Desarrollar e incluir indicadores con perspectiva de género, como el número de mujeres y hombres indígenas que participan activamente en la formulación del plan financiero y el número de mujeres que se benefician de oportunidades de empleo gracias al aumento de las inversiones en ecoturismo; garantizar la participación de las mujeres en todas las consultas, órganos y equipos de BIOFIN: Comité Directivo, paneles de conferencias, etc.;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Crear un entorno propicio para la participación de las mujeres en todas las actividades de BIOFIN, incluso mediante la rápida identificación de soluciones para abordar con sensibilidad los factores sociales y culturales que puedan impedir su participación fructífera;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Tenga en cuenta y adopte un lenguaje sensible al género en todos los documentos, incluidos los informes de BIOFIN, las descripciones de puestos de trabajo, etc.;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Consulte con expertos en género para obtener asesoramiento profesional sobre lo anterior;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" sz="2400" noProof="1"/>
              <a:t>Fomentar alianzas con organizaciones especializadas que promuevan la perspectiva de género, como los puntos focales de género del gobierno, ONU Mujeres y las alianzas y organizaciones nacionales de mujeres.</a:t>
            </a:r>
            <a:endParaRPr lang="en-US">
              <a:ea typeface="Calibri"/>
              <a:cs typeface="Calibri"/>
            </a:endParaRPr>
          </a:p>
        </p:txBody>
      </p:sp>
      <p:pic>
        <p:nvPicPr>
          <p:cNvPr id="22" name="Picture 2" descr="Women +Nature Programme: putting women at the heart of biodiversity finance  in Costa Rica | BIOFIN">
            <a:extLst>
              <a:ext uri="{FF2B5EF4-FFF2-40B4-BE49-F238E27FC236}">
                <a16:creationId xmlns:a16="http://schemas.microsoft.com/office/drawing/2014/main" id="{DB47D477-713B-8324-A91E-BFC9EEB5D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8637" y="3500275"/>
            <a:ext cx="4445284" cy="53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264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CE58-9C21-BB0C-4770-BA770933F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71EA03-606C-3AD0-B68C-53B95A301A22}"/>
              </a:ext>
            </a:extLst>
          </p:cNvPr>
          <p:cNvSpPr txBox="1"/>
          <p:nvPr/>
        </p:nvSpPr>
        <p:spPr>
          <a:xfrm>
            <a:off x="3739032" y="2140097"/>
            <a:ext cx="13258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Establecer un </a:t>
            </a:r>
            <a:r>
              <a:rPr lang="es" sz="3000" b="1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programa nacional de género y biodiversidad </a:t>
            </a:r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 diseñar proyectos de biodiversidad específicos para cada género.</a:t>
            </a:r>
          </a:p>
          <a:p>
            <a:pPr algn="just"/>
            <a:endParaRPr lang="en-US" sz="3000" b="1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741571-535F-3077-CE01-8D9D6260EC58}"/>
              </a:ext>
            </a:extLst>
          </p:cNvPr>
          <p:cNvGrpSpPr/>
          <p:nvPr/>
        </p:nvGrpSpPr>
        <p:grpSpPr>
          <a:xfrm>
            <a:off x="1194182" y="1931995"/>
            <a:ext cx="2525289" cy="1077218"/>
            <a:chOff x="5194075" y="7520669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06366EE2-0057-FF36-1C56-D579588E93F3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780103B-B43E-F8B8-4EE2-8CA1B81B2C3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B0C50AE-4644-ECB0-49ED-8AB36BC0B55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8218F928-D287-F4C9-525B-12CBEBF1D354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5</a:t>
                </a:r>
              </a:p>
            </p:txBody>
          </p:sp>
        </p:grpSp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2C1B6BB-3CAA-1D1F-9883-EF3303683DD5}"/>
              </a:ext>
            </a:extLst>
          </p:cNvPr>
          <p:cNvSpPr txBox="1">
            <a:spLocks/>
          </p:cNvSpPr>
          <p:nvPr/>
        </p:nvSpPr>
        <p:spPr>
          <a:xfrm>
            <a:off x="2349775" y="3402858"/>
            <a:ext cx="14452464" cy="289798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Desarrollar una serie de investigaciones detalladas para comprender la dimensión de género en diferentes sectores.</a:t>
            </a:r>
          </a:p>
          <a:p>
            <a:pPr marL="453828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Desarrollar intervenciones específicas de género en diferentes sectores de la biodiversidad.</a:t>
            </a:r>
          </a:p>
          <a:p>
            <a:pPr marL="453828" lvl="0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390" indent="-453390"/>
            <a:r>
              <a:rPr lang="es">
                <a:latin typeface="Calibri"/>
                <a:ea typeface="Calibri"/>
                <a:cs typeface="Calibri"/>
              </a:rPr>
              <a:t>Diseñar proyectos en colaboración con </a:t>
            </a:r>
            <a:r>
              <a:rPr lang="es" err="1">
                <a:latin typeface="Calibri"/>
                <a:ea typeface="Calibri"/>
                <a:cs typeface="Calibri"/>
              </a:rPr>
              <a:t>organizaciones de mujeres </a:t>
            </a:r>
            <a:r>
              <a:rPr lang="es">
                <a:latin typeface="Calibri"/>
                <a:ea typeface="Calibri"/>
                <a:cs typeface="Calibri"/>
              </a:rPr>
              <a:t>, comunidades indígenas y locales, y cooperativas, garantizando roles de liderazgo en la planificación, la gobernanza, la implementación y el seguimiento.</a:t>
            </a:r>
          </a:p>
          <a:p>
            <a:pPr marL="453828" lvl="0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E3125362-08FC-051D-1B9E-755238FF9DC8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7BCFCD-7E7E-B415-E8D8-74AEF7E2EA96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Medidas clave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0494DE-893F-D167-4CF0-7E97AD62B33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309A1FD5-2B8F-DE5F-4BF1-8D446F41FCB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erson holding a rake in a field&#10;&#10;AI-generated content may be incorrect.">
            <a:extLst>
              <a:ext uri="{FF2B5EF4-FFF2-40B4-BE49-F238E27FC236}">
                <a16:creationId xmlns:a16="http://schemas.microsoft.com/office/drawing/2014/main" id="{BFA441A8-B6D8-C82A-DEF6-D56382DD7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268" y="2064368"/>
            <a:ext cx="902392" cy="78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7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0930D-34CC-9CE5-2707-2A576627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DCB1135-010C-04C0-4112-99EA43BD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2EA34E86-BD2D-C47C-E5A3-738511E6E574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4B84D7A-0B59-8D96-3A61-105A1879947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Establecer un programa nacional sobre género y biodiversidad en el Ministerio de Medio Ambiente.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3F75296-E26A-CE82-FEDB-4D7E0189A0A6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0BAF9-3F1C-4228-DD84-876DA18265F8}"/>
              </a:ext>
            </a:extLst>
          </p:cNvPr>
          <p:cNvGrpSpPr/>
          <p:nvPr/>
        </p:nvGrpSpPr>
        <p:grpSpPr>
          <a:xfrm>
            <a:off x="990600" y="2097830"/>
            <a:ext cx="2525289" cy="1077218"/>
            <a:chOff x="5194075" y="7520669"/>
            <a:chExt cx="3117679" cy="1316682"/>
          </a:xfrm>
        </p:grpSpPr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FAECEE3D-4AC3-B77A-5A89-759CE3B39664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9581526-F0BC-1D59-BF2B-C43E594CC70B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ABFBCAF-E869-0E02-EAEE-069886442E8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65566393-BABB-AEB2-6ED0-826028F415F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5</a:t>
                </a:r>
              </a:p>
            </p:txBody>
          </p:sp>
        </p:grpSp>
      </p:grpSp>
      <p:pic>
        <p:nvPicPr>
          <p:cNvPr id="2" name="Picture 1" descr="A person holding a rake in a field&#10;&#10;AI-generated content may be incorrect.">
            <a:extLst>
              <a:ext uri="{FF2B5EF4-FFF2-40B4-BE49-F238E27FC236}">
                <a16:creationId xmlns:a16="http://schemas.microsoft.com/office/drawing/2014/main" id="{99534ADF-4756-F339-FE67-C616F9CED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407" y="2230203"/>
            <a:ext cx="902392" cy="789593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377C9778-B74F-CF6F-14CB-F35EAE52E1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221" y="4536784"/>
            <a:ext cx="4419600" cy="2514600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4ADEF3D8-EC46-8A8B-62B8-A5F404C70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74" y="-2548336"/>
            <a:ext cx="174757" cy="54014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5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97C9D6D0-6881-EAFD-7F39-4773CAAC3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0346" y="3771900"/>
            <a:ext cx="12909379" cy="52629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" altLang="en-US" sz="2400" b="0" i="0" u="none" strike="noStrike" cap="none" normalizeH="0" baseline="0">
                <a:ln>
                  <a:noFill/>
                </a:ln>
                <a:solidFill>
                  <a:srgbClr val="3C4043"/>
                </a:solidFill>
                <a:effectLst/>
              </a:rPr>
              <a:t>Una respuesta de recuperación económica multidimensional y multisectorial que promueva el acceso de las mujeres a los instrumentos financieros.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400">
              <a:solidFill>
                <a:srgbClr val="3C4043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" altLang="en-US" sz="2400" b="0" i="0" u="none" strike="noStrike" cap="none" normalizeH="0" baseline="0">
                <a:ln>
                  <a:noFill/>
                </a:ln>
                <a:solidFill>
                  <a:srgbClr val="3C4043"/>
                </a:solidFill>
                <a:effectLst/>
              </a:rPr>
              <a:t>Crédito Natura para Mujeres: Este instrumento de capital privado ofrece préstamos de entre 800 y 16 000 dólares estadounidenses, con una tasa de interés de entre el 8 % y el 15 % anual y un plazo de hasta 5 años. Entre 2020 y 2021, se otorgaron 22 préstamos por un total de 105 000 dólares estadounidenses a mujeres rurales.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400">
              <a:solidFill>
                <a:srgbClr val="3C4043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" altLang="en-US" sz="2400" b="0" i="0" u="none" strike="noStrike" cap="none" normalizeH="0" baseline="0">
                <a:ln>
                  <a:noFill/>
                </a:ln>
                <a:solidFill>
                  <a:srgbClr val="3C4043"/>
                </a:solidFill>
                <a:effectLst/>
              </a:rPr>
              <a:t>FONAFIFO a tu lado / Crédito para mujeres rurales: Un préstamo forestal financiado con fondos públicos con una tasa de interés anual del 4% al 7%, garantizado mediante hipotecas, avales fiduciarios y de organizaciones, y con un plazo de hasta 10 años. En 2021, se otorgaron un total de 25 préstamos por un monto cercano a los 200 000 USD a mujeres rurales.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sz="2400">
              <a:solidFill>
                <a:srgbClr val="3C4043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" altLang="en-US" sz="2400" b="0" i="0" u="none" strike="noStrike" cap="none" normalizeH="0" baseline="0">
                <a:ln>
                  <a:noFill/>
                </a:ln>
                <a:solidFill>
                  <a:srgbClr val="3C4043"/>
                </a:solidFill>
                <a:effectLst/>
              </a:rPr>
              <a:t>Anuncio de servicio público de FONAFIFO para mujeres: Las solicitudes presentadas por mujeres propietarias de tierras reciben puntos adicionales dentro del sistema de puntuación del programa.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10704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07E9-E99E-2B4B-0F95-13AA4B08C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215068-563B-58A8-56A0-69961E69957E}"/>
              </a:ext>
            </a:extLst>
          </p:cNvPr>
          <p:cNvSpPr txBox="1"/>
          <p:nvPr/>
        </p:nvSpPr>
        <p:spPr>
          <a:xfrm>
            <a:off x="3764940" y="2177548"/>
            <a:ext cx="136848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" sz="3000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Asegurar que el sistema nacional de información sobre biodiversidad incluya datos e indicadores de género.</a:t>
            </a:r>
          </a:p>
          <a:p>
            <a:pPr algn="just"/>
            <a:endParaRPr lang="en-US" sz="3000" b="1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5B5B03-66B4-FCBC-7763-CE01C715E714}"/>
              </a:ext>
            </a:extLst>
          </p:cNvPr>
          <p:cNvGrpSpPr/>
          <p:nvPr/>
        </p:nvGrpSpPr>
        <p:grpSpPr>
          <a:xfrm>
            <a:off x="1198645" y="1943007"/>
            <a:ext cx="2525289" cy="1077218"/>
            <a:chOff x="6358632" y="89380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76BB85E0-4E94-25E6-214A-ED555BAC5114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99398E2-9F19-794C-2446-978B7AD90C6F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04E4E30-ED29-C7F5-CE9B-3C69321316C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947D9909-AC70-10AE-E81F-A0163F60C2E7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6</a:t>
                </a:r>
                <a:endParaRPr lang="en-US" sz="3600" kern="1200"/>
              </a:p>
            </p:txBody>
          </p:sp>
        </p:grpSp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845A69A-C886-E372-75E1-DDD635AA99DD}"/>
              </a:ext>
            </a:extLst>
          </p:cNvPr>
          <p:cNvSpPr txBox="1">
            <a:spLocks/>
          </p:cNvSpPr>
          <p:nvPr/>
        </p:nvSpPr>
        <p:spPr>
          <a:xfrm>
            <a:off x="2432714" y="3678535"/>
            <a:ext cx="14452464" cy="289798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390" lvl="0" indent="-453390"/>
            <a:r>
              <a:rPr lang="es">
                <a:latin typeface="Calibri"/>
                <a:ea typeface="Calibri"/>
                <a:cs typeface="Calibri"/>
              </a:rPr>
              <a:t>Establecer un registro nacional de datos sobre género y biodiversidad.</a:t>
            </a:r>
          </a:p>
          <a:p>
            <a:pPr marL="0" lvl="0" indent="0"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lvl="0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Diseñar un sistema nacional de información sobre biodiversidad con perspectiva de género.</a:t>
            </a:r>
          </a:p>
          <a:p>
            <a:pPr marL="453828" lvl="0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Desarrollar indicadores de género específicos para el sistema de medición, notificación y verificación (MRV) de la biodiversidad.</a:t>
            </a:r>
          </a:p>
          <a:p>
            <a:pPr marL="453828" lvl="0" indent="-453828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>
                <a:latin typeface="Calibri" panose="020F0502020204030204" pitchFamily="34" charset="0"/>
                <a:cs typeface="Calibri" panose="020F0502020204030204" pitchFamily="34" charset="0"/>
              </a:rPr>
              <a:t>Documentos de orientación para el diseño de un seguimiento con perspectiva de género.</a:t>
            </a:r>
          </a:p>
          <a:p>
            <a:pPr marL="453828" lvl="0" indent="-453828"/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2569935F-7E93-76F4-2283-82BC3F4021DE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1593EF27-D4BB-5A31-6958-5515213B4E51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Medidas clave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85DCF6-7EE3-451C-F773-6B8CA3A3D5D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FFD1C795-C69A-C283-0CCC-0DF90D420C1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0805B52C-7141-B715-DBF4-7D425F9FD1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6"/>
          <a:stretch>
            <a:fillRect/>
          </a:stretch>
        </p:blipFill>
        <p:spPr>
          <a:xfrm>
            <a:off x="2349775" y="2069619"/>
            <a:ext cx="820860" cy="82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3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Objetivos</a:t>
            </a:r>
            <a:endParaRPr lang="en-CH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485899" y="2896757"/>
            <a:ext cx="16266074" cy="6437743"/>
          </a:xfrm>
        </p:spPr>
        <p:txBody>
          <a:bodyPr vert="horz" lIns="0" tIns="68580" rIns="0" bIns="68580" rtlCol="0" anchor="t">
            <a:normAutofit lnSpcReduction="10000"/>
          </a:bodyPr>
          <a:lstStyle/>
          <a:p>
            <a:pPr marL="137160" indent="-13716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_tradnl" sz="4200" noProof="1"/>
              <a:t>Analizar los principales pasos para fortalecer las condiciones habilitantes que garanticen la implementación de las Estrategias Nacionales de Biodiversidad (ENB) con perspectiva de género.</a:t>
            </a:r>
            <a:endParaRPr lang="es-ES_tradnl" noProof="1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_tradnl" sz="4200" noProof="1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_tradnl" sz="4200" noProof="1"/>
              <a:t>Comparte consejos que puedan adaptarse a diferentes contextos nacionales.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_tradnl" sz="4200" noProof="1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_tradnl" sz="4200" noProof="1"/>
              <a:t>Promover un intercambio entre pares sobre buenas prácticas para fortalecer las condiciones habilitantes.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_tradnl" sz="4200" noProof="1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_tradnl" sz="4200" noProof="1"/>
              <a:t>Obtener recomendaciones para identificar deficiencias y proponer acciones concretas para fortalecer las condiciones habilitantes.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DDFEF2A-1DA4-3C62-3AB3-E49255D8A073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11430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8E7BA-F517-748B-64F2-A713EA452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1E637318-FEAB-DEB0-F687-E86A41829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478893E5-199B-2B4D-FBE4-64EFAA6FE51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FBE506A-1083-D77F-300A-16EBFA113FC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endParaRPr lang="en-US" sz="32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Establecer un repositorio nacional de datos sobre género y biodiversidad.</a:t>
            </a:r>
          </a:p>
          <a:p>
            <a:pPr algn="ctr" defTabSz="914445">
              <a:buClr>
                <a:srgbClr val="000000"/>
              </a:buClr>
              <a:defRPr/>
            </a:pPr>
            <a:endParaRPr lang="en-US" sz="32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C1C851-DFFF-03AD-45FD-1248AC86184A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80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>
              <a:solidFill>
                <a:schemeClr val="tx1"/>
              </a:solidFill>
              <a:latin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EE1D33-7CC4-4876-52D3-B06608A47245}"/>
              </a:ext>
            </a:extLst>
          </p:cNvPr>
          <p:cNvGrpSpPr/>
          <p:nvPr/>
        </p:nvGrpSpPr>
        <p:grpSpPr>
          <a:xfrm>
            <a:off x="990600" y="2052110"/>
            <a:ext cx="2525289" cy="1077218"/>
            <a:chOff x="6358632" y="8938076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65EF4092-ECB1-DDDC-D98B-0AFC0140ECCD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1B7942-DB64-D37C-44B3-D9E129778F3E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C027C6E-EB5B-FB03-B149-AB18080FC15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76967C11-A724-D0AD-4BD1-7EC0E10336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6</a:t>
                </a:r>
                <a:endParaRPr lang="en-US" sz="3600" kern="1200"/>
              </a:p>
            </p:txBody>
          </p:sp>
        </p:grpSp>
      </p:grpSp>
      <p:pic>
        <p:nvPicPr>
          <p:cNvPr id="18" name="Picture 17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4EC2CF7C-0B17-DB1D-D1D9-26EDEAB932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6"/>
          <a:stretch>
            <a:fillRect/>
          </a:stretch>
        </p:blipFill>
        <p:spPr>
          <a:xfrm>
            <a:off x="2178197" y="2183416"/>
            <a:ext cx="820860" cy="82399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A1944BA-C84A-F791-EBDB-F01FD775225B}"/>
              </a:ext>
            </a:extLst>
          </p:cNvPr>
          <p:cNvSpPr/>
          <p:nvPr/>
        </p:nvSpPr>
        <p:spPr>
          <a:xfrm>
            <a:off x="2362200" y="3619500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9BC887-9A23-215F-0A08-A9CECE3296CC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F8E07A-47AF-0114-A536-6D1836721CDC}"/>
              </a:ext>
            </a:extLst>
          </p:cNvPr>
          <p:cNvSpPr txBox="1"/>
          <p:nvPr/>
        </p:nvSpPr>
        <p:spPr>
          <a:xfrm>
            <a:off x="2999056" y="4183772"/>
            <a:ext cx="123171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600" b="1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s" sz="2600" dirty="0">
                <a:latin typeface="+mj-lt"/>
              </a:rPr>
              <a:t>Primera fase: identificar y definir las dimensiones de género de la agenda de biodiversidad.</a:t>
            </a:r>
          </a:p>
          <a:p>
            <a:pPr marL="457200" indent="-457200">
              <a:buFont typeface="+mj-lt"/>
              <a:buAutoNum type="arabicPeriod"/>
            </a:pPr>
            <a:r>
              <a:rPr lang="es" sz="2600" dirty="0">
                <a:latin typeface="+mj-lt"/>
              </a:rPr>
              <a:t>Segunda fase: mapeo de las fuentes de datos nacionales y revisión de las fuentes de datos secundarias (encuestas, manuales, informes).</a:t>
            </a:r>
          </a:p>
          <a:p>
            <a:pPr marL="457200" indent="-457200">
              <a:buFont typeface="+mj-lt"/>
              <a:buAutoNum type="arabicPeriod"/>
            </a:pPr>
            <a:r>
              <a:rPr lang="es" sz="2600" dirty="0">
                <a:latin typeface="+mj-lt"/>
              </a:rPr>
              <a:t>Gestión de los permisos correspondientes para la verificación y el uso de diversas fuentes.</a:t>
            </a:r>
          </a:p>
          <a:p>
            <a:pPr marL="457200" indent="-457200">
              <a:buFont typeface="+mj-lt"/>
              <a:buAutoNum type="arabicPeriod"/>
            </a:pPr>
            <a:r>
              <a:rPr lang="es" sz="2600" dirty="0">
                <a:latin typeface="+mj-lt"/>
              </a:rPr>
              <a:t>Tercera fase: definición de indicadores nominales y operacionales.</a:t>
            </a:r>
          </a:p>
          <a:p>
            <a:pPr marL="457200" indent="-457200">
              <a:buFont typeface="+mj-lt"/>
              <a:buAutoNum type="arabicPeriod"/>
            </a:pPr>
            <a:r>
              <a:rPr lang="es" sz="2600" dirty="0">
                <a:latin typeface="+mj-lt"/>
              </a:rPr>
              <a:t>Cuarta fase: construcción de indicadores y elaboración del informe estadístico en Excel.</a:t>
            </a:r>
          </a:p>
          <a:p>
            <a:pPr marL="457200" indent="-457200">
              <a:buFont typeface="+mj-lt"/>
              <a:buAutoNum type="arabicPeriod"/>
            </a:pPr>
            <a:r>
              <a:rPr lang="es" sz="2600" dirty="0">
                <a:latin typeface="+mj-lt"/>
              </a:rPr>
              <a:t>Quinta fase: corrección e implementación de cada uno de los indicadores indicados.</a:t>
            </a:r>
            <a:endParaRPr lang="en-US" sz="2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4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0075E-894F-D50F-04EC-D16CC85E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ird flying in the sky&#10;&#10;AI-generated content may be incorrect.">
            <a:extLst>
              <a:ext uri="{FF2B5EF4-FFF2-40B4-BE49-F238E27FC236}">
                <a16:creationId xmlns:a16="http://schemas.microsoft.com/office/drawing/2014/main" id="{4AAC3355-B2D2-4861-F3B7-8492D95DA2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11" name="Picture 10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B5A23B9D-A1D2-3D89-E78B-FCEA80EACF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2" name="Picture 1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ACC84D09-D463-967E-608E-0B19893858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188E-59FA-95DE-C534-8C8B1BE8F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D5B3-A14E-E6C4-EEAB-509AA54A9F66}"/>
              </a:ext>
            </a:extLst>
          </p:cNvPr>
          <p:cNvSpPr txBox="1"/>
          <p:nvPr/>
        </p:nvSpPr>
        <p:spPr>
          <a:xfrm>
            <a:off x="6164318" y="3443162"/>
            <a:ext cx="12123683" cy="1665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  <a:defRPr/>
            </a:pPr>
            <a:r>
              <a:rPr lang="es" sz="10000" kern="100" dirty="0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9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snake on a branch&#10;&#10;AI-generated content may be incorrect.">
            <a:extLst>
              <a:ext uri="{FF2B5EF4-FFF2-40B4-BE49-F238E27FC236}">
                <a16:creationId xmlns:a16="http://schemas.microsoft.com/office/drawing/2014/main" id="{6BEE916D-A3B1-4365-56CB-7A40D739A7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6A234-527D-06AC-3DAC-C50664C15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8AEC5B13-6EC6-D1ED-675D-A89E8673A1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D42FD0EB-CA1B-A5D9-FEFE-BF962B97C2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AC0C8647-1EC4-3458-2EB1-D46607B191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B37F1A24-B316-D47D-8B1A-8A0B2DD1319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A3FA11-DAE3-B811-78C1-34B22F660D16}"/>
              </a:ext>
            </a:extLst>
          </p:cNvPr>
          <p:cNvSpPr txBox="1"/>
          <p:nvPr/>
        </p:nvSpPr>
        <p:spPr>
          <a:xfrm>
            <a:off x="6148551" y="2796426"/>
            <a:ext cx="121394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Juntos es mejor: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Intercambio entre pares y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Solución de problemas</a:t>
            </a:r>
            <a:endParaRPr lang="en-US" sz="8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34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260-5C9E-40F9-9BB9-744C55CE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563F7F03-9B20-675C-376B-4F47735E98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8BCC448B-F4AA-D0AE-DD58-365E46109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ACBFD4FD-8436-A278-EBA4-46884C20A1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6EC70DA2-8FFF-6259-5762-D093463F05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A9E-2828-2903-2182-252D95D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342C0-9169-B898-9A76-CE4AA7011716}"/>
              </a:ext>
            </a:extLst>
          </p:cNvPr>
          <p:cNvSpPr txBox="1"/>
          <p:nvPr/>
        </p:nvSpPr>
        <p:spPr>
          <a:xfrm>
            <a:off x="6180082" y="3208087"/>
            <a:ext cx="1210791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8100" kern="100">
                <a:solidFill>
                  <a:prstClr val="black"/>
                </a:solidFill>
                <a:latin typeface="Calibri" panose="020F0502020204030204"/>
              </a:rPr>
              <a:t>Siguiente tema</a:t>
            </a:r>
          </a:p>
          <a:p>
            <a:pPr algn="ctr" defTabSz="1371600">
              <a:defRPr/>
            </a:pPr>
            <a:r>
              <a:rPr lang="es" sz="8100" kern="100">
                <a:solidFill>
                  <a:prstClr val="black"/>
                </a:solidFill>
                <a:latin typeface="Calibri" panose="020F0502020204030204"/>
              </a:rPr>
              <a:t>Clínicas de trabajo</a:t>
            </a:r>
            <a:endParaRPr lang="en-US" sz="72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8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90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26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477EC157-216C-59F1-7A8F-D9473F9B6CC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1163702" y="481256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Plan de desarrollo de capacidades: Clínicas de trabajo temáticas</a:t>
            </a:r>
          </a:p>
          <a:p>
            <a:pPr defTabSz="914445">
              <a:buClr>
                <a:srgbClr val="000000"/>
              </a:buClr>
              <a:defRPr/>
            </a:pPr>
            <a:endParaRPr sz="5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844721" y="1562100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321CEEB-B4EE-0BA9-0883-502C41CF3E34}"/>
              </a:ext>
            </a:extLst>
          </p:cNvPr>
          <p:cNvSpPr/>
          <p:nvPr/>
        </p:nvSpPr>
        <p:spPr>
          <a:xfrm>
            <a:off x="718030" y="3477457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24 de marzo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EFE5DD5-C554-A8DE-16CC-4D6D2B404FC0}"/>
              </a:ext>
            </a:extLst>
          </p:cNvPr>
          <p:cNvSpPr/>
          <p:nvPr/>
        </p:nvSpPr>
        <p:spPr>
          <a:xfrm>
            <a:off x="3915423" y="3467100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1371600"/>
            <a:endParaRPr lang="en-US" sz="2600" b="1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1371600"/>
            <a:r>
              <a:rPr lang="es" sz="2600" b="1">
                <a:solidFill>
                  <a:srgbClr val="000000"/>
                </a:solidFill>
                <a:latin typeface="Calibri Light"/>
                <a:ea typeface="Aptos" panose="020B0004020202020204" pitchFamily="34" charset="0"/>
                <a:cs typeface="Times New Roman"/>
              </a:rPr>
              <a:t>Movilización de apoyo: </a:t>
            </a:r>
            <a:r>
              <a:rPr lang="es" sz="2600">
                <a:solidFill>
                  <a:srgbClr val="000000"/>
                </a:solidFill>
                <a:latin typeface="Calibri Light"/>
                <a:ea typeface="Aptos" panose="020B0004020202020204" pitchFamily="34" charset="0"/>
                <a:cs typeface="Times New Roman"/>
              </a:rPr>
              <a:t>Consejos para desarrollar propuestas de movilización de recursos y un mecanismo de emparejamiento. Propuesta de género y desarrollo de un proyecto de biodiversidad de género.</a:t>
            </a:r>
          </a:p>
          <a:p>
            <a:pPr algn="ctr" defTabSz="1371600"/>
            <a:endParaRPr lang="en-US" sz="2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C8486CD-9C69-9DEE-CBE9-92A2DFA427E5}"/>
              </a:ext>
            </a:extLst>
          </p:cNvPr>
          <p:cNvSpPr/>
          <p:nvPr/>
        </p:nvSpPr>
        <p:spPr>
          <a:xfrm>
            <a:off x="3915423" y="5138737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b="1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Resaltar el valor añadido del género: </a:t>
            </a:r>
            <a:r>
              <a:rPr lang="es" sz="26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para sistematizar estudios de caso y documentar los impactos de género de las soluciones basadas en la naturaleza.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6D45E10-50C3-B5D3-7426-7A1AEBF6A9A6}"/>
              </a:ext>
            </a:extLst>
          </p:cNvPr>
          <p:cNvSpPr/>
          <p:nvPr/>
        </p:nvSpPr>
        <p:spPr>
          <a:xfrm>
            <a:off x="718028" y="5157379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31 de marzo</a:t>
            </a: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93272496-FC7D-8538-46F1-31723BBB3AFC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265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/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14945830" y="1088531"/>
            <a:ext cx="2074148" cy="2253641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914445">
              <a:lnSpc>
                <a:spcPts val="3499"/>
              </a:lnSpc>
            </a:pPr>
            <a:endParaRPr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5471646" y="220421"/>
            <a:ext cx="2069429" cy="134753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/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225823" y="2637140"/>
            <a:ext cx="18287996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Thank you!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Merci!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Gracias!</a:t>
            </a:r>
          </a:p>
          <a:p>
            <a:pPr algn="ctr" defTabSz="914445">
              <a:spcBef>
                <a:spcPct val="0"/>
              </a:spcBef>
            </a:pPr>
            <a:r>
              <a:rPr lang="az-Cyrl-AZ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Спасибо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81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914445">
              <a:spcBef>
                <a:spcPct val="0"/>
              </a:spcBef>
            </a:pP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pic>
        <p:nvPicPr>
          <p:cNvPr id="13" name="Picture 12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BFF1332-A16C-796F-CB98-F4AC8EAB15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1" y="4547322"/>
            <a:ext cx="2359179" cy="1574421"/>
          </a:xfrm>
          <a:prstGeom prst="rect">
            <a:avLst/>
          </a:prstGeom>
        </p:spPr>
      </p:pic>
      <p:pic>
        <p:nvPicPr>
          <p:cNvPr id="15" name="Picture 14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1199D3B-0B92-EFFD-835D-119C0EDDD1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3" y="7639392"/>
            <a:ext cx="2431736" cy="1618908"/>
          </a:xfrm>
          <a:prstGeom prst="rect">
            <a:avLst/>
          </a:prstGeom>
        </p:spPr>
      </p:pic>
      <p:pic>
        <p:nvPicPr>
          <p:cNvPr id="23" name="Picture 22" descr="A orangutan in the jungle&#10;&#10;AI-generated content may be incorrect.">
            <a:extLst>
              <a:ext uri="{FF2B5EF4-FFF2-40B4-BE49-F238E27FC236}">
                <a16:creationId xmlns:a16="http://schemas.microsoft.com/office/drawing/2014/main" id="{6AD29B8C-AFCA-E40C-AB0E-94E5CFA2D6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6" y="2824052"/>
            <a:ext cx="2443869" cy="1618908"/>
          </a:xfrm>
          <a:prstGeom prst="rect">
            <a:avLst/>
          </a:prstGeom>
        </p:spPr>
      </p:pic>
      <p:pic>
        <p:nvPicPr>
          <p:cNvPr id="31" name="Picture 30" descr="Bribris Rio.tif">
            <a:extLst>
              <a:ext uri="{FF2B5EF4-FFF2-40B4-BE49-F238E27FC236}">
                <a16:creationId xmlns:a16="http://schemas.microsoft.com/office/drawing/2014/main" id="{76D9CD27-D59A-18F5-B63D-1F53511E9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55" y="4429758"/>
            <a:ext cx="2420870" cy="1590726"/>
          </a:xfrm>
          <a:prstGeom prst="rect">
            <a:avLst/>
          </a:prstGeom>
        </p:spPr>
      </p:pic>
      <p:pic>
        <p:nvPicPr>
          <p:cNvPr id="36" name="Picture 35" descr="A crab on a shell&#10;&#10;AI-generated content may be incorrect.">
            <a:extLst>
              <a:ext uri="{FF2B5EF4-FFF2-40B4-BE49-F238E27FC236}">
                <a16:creationId xmlns:a16="http://schemas.microsoft.com/office/drawing/2014/main" id="{6FFCD6A5-9FAB-2D0A-344A-570768F0AD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55" y="6034851"/>
            <a:ext cx="2420870" cy="1611675"/>
          </a:xfrm>
          <a:prstGeom prst="rect">
            <a:avLst/>
          </a:prstGeom>
        </p:spPr>
      </p:pic>
      <p:pic>
        <p:nvPicPr>
          <p:cNvPr id="17" name="Picture 1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1CCE4F5C-7039-36F6-7DBF-8380C254A75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3932" y="7679117"/>
            <a:ext cx="2370512" cy="1578150"/>
          </a:xfrm>
          <a:prstGeom prst="rect">
            <a:avLst/>
          </a:prstGeom>
        </p:spPr>
      </p:pic>
      <p:pic>
        <p:nvPicPr>
          <p:cNvPr id="34" name="Picture 33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39C574A1-BED1-9756-926F-1B41715A0EF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2" y="2973508"/>
            <a:ext cx="2370512" cy="1578152"/>
          </a:xfrm>
          <a:prstGeom prst="rect">
            <a:avLst/>
          </a:prstGeom>
        </p:spPr>
      </p:pic>
      <p:pic>
        <p:nvPicPr>
          <p:cNvPr id="39" name="Picture 38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F07BCCA8-BA56-9769-D97A-C86741B081E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0487" y="6116803"/>
            <a:ext cx="2346725" cy="15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2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12945316" y="958646"/>
            <a:ext cx="5102942" cy="5529023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9900" b="0" i="0" u="none" strike="noStrike" kern="1200" cap="none" spc="-75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Agenda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73526A-8952-C759-F61F-8FEFF852B8F7}"/>
              </a:ext>
            </a:extLst>
          </p:cNvPr>
          <p:cNvCxnSpPr>
            <a:cxnSpLocks/>
          </p:cNvCxnSpPr>
          <p:nvPr/>
        </p:nvCxnSpPr>
        <p:spPr>
          <a:xfrm>
            <a:off x="12583068" y="6606032"/>
            <a:ext cx="502445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307127" y="547794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>
                <a:ln>
                  <a:noFill/>
                </a:ln>
                <a:solidFill>
                  <a:srgbClr val="32292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10:00–10:05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2917586" y="547793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Bienvenido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322929"/>
              </a:solidFill>
              <a:effectLst/>
              <a:uLnTx/>
              <a:uFillTx/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7016075" y="547794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Bienvenida y objetivos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Breve descripción de la Clínica Laboral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324982" y="2192915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>
                <a:ln>
                  <a:noFill/>
                </a:ln>
                <a:solidFill>
                  <a:srgbClr val="32292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10:05–10:50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2935440" y="219291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Compartiendo nuestros conocimientos: Clínica de Trabajo Temático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7033930" y="2192915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Presentación interactiva para compartir consejos y recomendaciones prácticas para desarrollar una consulta inclusiva con múltiples actores.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325222" y="3853797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>
                <a:ln>
                  <a:noFill/>
                </a:ln>
                <a:solidFill>
                  <a:srgbClr val="32292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10:50 - 11:00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2935680" y="3853796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Preguntas y respuestas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7034170" y="3853797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Los participantes tendrán la oportunidad de hacer preguntas sobre las recomendaciones presentadas.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325222" y="5522694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1" i="0" u="none" strike="noStrike" kern="0" cap="none" spc="0" normalizeH="0" baseline="0" noProof="0">
              <a:ln>
                <a:noFill/>
              </a:ln>
              <a:solidFill>
                <a:srgbClr val="32292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>
                <a:ln>
                  <a:noFill/>
                </a:ln>
                <a:solidFill>
                  <a:srgbClr val="32292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11:00 - 11:25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1" i="0" u="none" strike="noStrike" kern="0" cap="none" spc="0" normalizeH="0" baseline="0" noProof="0">
              <a:ln>
                <a:noFill/>
              </a:ln>
              <a:solidFill>
                <a:srgbClr val="32292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2935680" y="552269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Juntos es mejor: Intercambio de ideas y resolución de problemas entre pares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7034170" y="5522694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defTabSz="1371600">
              <a:defRPr/>
            </a:pPr>
            <a:r>
              <a:rPr kumimoji="0" lang="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Los países compartirán sus experiencias y desafíos en el desarrollo de un grupo 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327367" y="7173321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1" i="0" u="none" strike="noStrike" kern="0" cap="none" spc="0" normalizeH="0" baseline="0" noProof="0">
              <a:ln>
                <a:noFill/>
              </a:ln>
              <a:solidFill>
                <a:srgbClr val="32292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>
                <a:ln>
                  <a:noFill/>
                </a:ln>
                <a:solidFill>
                  <a:srgbClr val="32292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11:25 - 11:30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1" i="0" u="none" strike="noStrike" kern="0" cap="none" spc="0" normalizeH="0" baseline="0" noProof="0">
              <a:ln>
                <a:noFill/>
              </a:ln>
              <a:solidFill>
                <a:srgbClr val="32292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2937825" y="7173320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Envolver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7036315" y="7173321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Planificación de la próxima sesión de desarrollo de capacidades.</a:t>
            </a: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7B8929F7-4346-1481-2726-931BF2FF53B3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710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101-0B1B-8097-1E3C-973D976B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CFD8002E-E5BE-1055-16EF-55510F7F2E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65097DD6-D466-D97E-6487-177B130C39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8C99B8DE-D6FE-5A10-3212-962249C20A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9B8AEE8F-55C4-5B19-0C39-18B29A68F6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9FF18-9DBF-AD53-758D-641AB724C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BC937-690A-80D9-37B9-7BDA006F6635}"/>
              </a:ext>
            </a:extLst>
          </p:cNvPr>
          <p:cNvSpPr txBox="1"/>
          <p:nvPr/>
        </p:nvSpPr>
        <p:spPr>
          <a:xfrm>
            <a:off x="6180082" y="2270819"/>
            <a:ext cx="12107918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>
              <a:defRPr/>
            </a:pPr>
            <a:r>
              <a:rPr lang="e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¿Por qué son fundamentales las condiciones </a:t>
            </a:r>
            <a:r>
              <a:rPr lang="en-US" sz="6600" b="1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habilitantes</a:t>
            </a:r>
            <a:r>
              <a:rPr lang="e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 para garantizar una implementación de las Estrategias Nacionales de Biodiversidad (NBSAP) con perspectiva de género?</a:t>
            </a:r>
            <a:endParaRPr lang="en-US" sz="6600" kern="100" dirty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339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53FA2-C85C-B746-E0B2-57CD78A16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8F4BA9EA-4AE4-0AD5-54CA-BB3672EA5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839" y="-4331"/>
            <a:ext cx="1268243" cy="1897914"/>
          </a:xfrm>
          <a:prstGeom prst="rect">
            <a:avLst/>
          </a:prstGeom>
        </p:spPr>
      </p:pic>
      <p:pic>
        <p:nvPicPr>
          <p:cNvPr id="10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541EB837-B3F4-5DAE-BE91-FE888709C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0C403D97-DEFF-3B98-ADC3-C17E3FD78226}"/>
              </a:ext>
            </a:extLst>
          </p:cNvPr>
          <p:cNvSpPr txBox="1"/>
          <p:nvPr/>
        </p:nvSpPr>
        <p:spPr>
          <a:xfrm>
            <a:off x="495487" y="571612"/>
            <a:ext cx="15960590" cy="1200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3600" dirty="0">
                <a:latin typeface="Calibri"/>
                <a:ea typeface="Calibri"/>
                <a:cs typeface="Calibri"/>
              </a:rPr>
              <a:t>Se necesitan condiciones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habilitantes</a:t>
            </a:r>
            <a:r>
              <a:rPr lang="es" sz="3600" dirty="0">
                <a:latin typeface="Calibri"/>
                <a:ea typeface="Calibri"/>
                <a:cs typeface="Calibri"/>
              </a:rPr>
              <a:t> para implementar estrategias de acción basadas en la naturaleza con perspectiva de género.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6C4AD2-F274-4B46-BFE1-8E85CDF85C21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">
            <a:extLst>
              <a:ext uri="{FF2B5EF4-FFF2-40B4-BE49-F238E27FC236}">
                <a16:creationId xmlns:a16="http://schemas.microsoft.com/office/drawing/2014/main" id="{B630399A-A502-E45D-7DDC-6F0B18FE258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D461AB2-CF76-BF53-8F5B-D4B7F54D46DC}"/>
              </a:ext>
            </a:extLst>
          </p:cNvPr>
          <p:cNvSpPr txBox="1">
            <a:spLocks/>
          </p:cNvSpPr>
          <p:nvPr/>
        </p:nvSpPr>
        <p:spPr>
          <a:xfrm>
            <a:off x="832316" y="2284809"/>
            <a:ext cx="8001000" cy="571738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" dirty="0">
                <a:latin typeface="Calibri"/>
                <a:ea typeface="Calibri"/>
                <a:cs typeface="Calibri"/>
              </a:rPr>
              <a:t>Una vez que el Plan de Acción Nacional de Biodiversidad (PNBAP) esté presente, los países deberían: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" dirty="0">
                <a:latin typeface="Calibri"/>
                <a:ea typeface="Calibri"/>
                <a:cs typeface="Calibri"/>
              </a:rPr>
              <a:t>Realizar un análisis de las fortalezas y debilidades de la gobernanza nacional, las políticas, los programas y las estructuras de seguimiento para determinar si el país cuenta con las condiciones necesarias para implementar el Plan de Acción Nacional de Biodiversidad (NBSAP) de manera que responda a las necesidades de género.</a:t>
            </a:r>
          </a:p>
          <a:p>
            <a:pPr lvl="0" algn="just">
              <a:spcBef>
                <a:spcPts val="0"/>
              </a:spcBef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411FEBD-A4DA-EE2D-8989-3615664529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1357488"/>
              </p:ext>
            </p:extLst>
          </p:nvPr>
        </p:nvGraphicFramePr>
        <p:xfrm>
          <a:off x="8534400" y="2208455"/>
          <a:ext cx="10134600" cy="6859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E9EB4D8-FBF5-3BC0-D5A1-290E7C137DA8}"/>
              </a:ext>
            </a:extLst>
          </p:cNvPr>
          <p:cNvSpPr txBox="1"/>
          <p:nvPr/>
        </p:nvSpPr>
        <p:spPr>
          <a:xfrm>
            <a:off x="11691829" y="4853173"/>
            <a:ext cx="38197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s" sz="3200" b="1" noProof="1">
                <a:solidFill>
                  <a:prstClr val="black"/>
                </a:solidFill>
                <a:latin typeface="Aptos" panose="02110004020202020204"/>
                <a:ea typeface="Aptos" panose="020B0004020202020204" pitchFamily="34" charset="0"/>
              </a:rPr>
              <a:t>Compromiso</a:t>
            </a:r>
          </a:p>
          <a:p>
            <a:pPr algn="ctr" defTabSz="1371600"/>
            <a:r>
              <a:rPr lang="es" sz="3200" b="1" noProof="1">
                <a:solidFill>
                  <a:prstClr val="black"/>
                </a:solidFill>
                <a:latin typeface="Aptos" panose="02110004020202020204"/>
                <a:ea typeface="Aptos" panose="020B0004020202020204" pitchFamily="34" charset="0"/>
              </a:rPr>
              <a:t>Ambición</a:t>
            </a:r>
          </a:p>
          <a:p>
            <a:pPr algn="ctr" defTabSz="1371600"/>
            <a:r>
              <a:rPr lang="es" sz="3200" b="1" noProof="1">
                <a:solidFill>
                  <a:prstClr val="black"/>
                </a:solidFill>
                <a:latin typeface="Aptos" panose="02110004020202020204"/>
                <a:ea typeface="Aptos" panose="020B0004020202020204" pitchFamily="34" charset="0"/>
              </a:rPr>
              <a:t>Innovación</a:t>
            </a:r>
            <a:endParaRPr lang="en-US" sz="3200" noProof="1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9048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479CD3E4-427A-A7B2-58EE-FB6085F6F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9839" y="-4331"/>
            <a:ext cx="1268243" cy="1897914"/>
          </a:xfrm>
          <a:prstGeom prst="rect">
            <a:avLst/>
          </a:prstGeom>
        </p:spPr>
      </p:pic>
      <p:pic>
        <p:nvPicPr>
          <p:cNvPr id="10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3BC5D367-4D31-2ED7-4914-27DCFB624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0B98A96C-48DD-B6CA-F41F-A257EBA62B8D}"/>
              </a:ext>
            </a:extLst>
          </p:cNvPr>
          <p:cNvSpPr txBox="1"/>
          <p:nvPr/>
        </p:nvSpPr>
        <p:spPr>
          <a:xfrm>
            <a:off x="495487" y="688900"/>
            <a:ext cx="15960590" cy="615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3400" b="1" kern="0" noProof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Crear un ecosistema propicio para implementar una agenda de biodiversidad con perspectiva de género.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169CD3-843F-7ACB-D843-313F8406005E}"/>
              </a:ext>
            </a:extLst>
          </p:cNvPr>
          <p:cNvCxnSpPr>
            <a:cxnSpLocks/>
          </p:cNvCxnSpPr>
          <p:nvPr/>
        </p:nvCxnSpPr>
        <p:spPr>
          <a:xfrm>
            <a:off x="685800" y="1333500"/>
            <a:ext cx="1682592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">
            <a:extLst>
              <a:ext uri="{FF2B5EF4-FFF2-40B4-BE49-F238E27FC236}">
                <a16:creationId xmlns:a16="http://schemas.microsoft.com/office/drawing/2014/main" id="{054B3188-2786-68F9-80F3-1FA354D799B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US" noProof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FBADC8E-B5FB-287E-53D4-B85355112CA1}"/>
              </a:ext>
            </a:extLst>
          </p:cNvPr>
          <p:cNvSpPr/>
          <p:nvPr/>
        </p:nvSpPr>
        <p:spPr>
          <a:xfrm>
            <a:off x="5610914" y="1686701"/>
            <a:ext cx="3440419" cy="2542399"/>
          </a:xfrm>
          <a:prstGeom prst="round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Desarrollar políticas que tengan en cuenta el género.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E0A0F47-5C81-E39B-7DA8-083819F245BA}"/>
              </a:ext>
            </a:extLst>
          </p:cNvPr>
          <p:cNvSpPr/>
          <p:nvPr/>
        </p:nvSpPr>
        <p:spPr>
          <a:xfrm>
            <a:off x="1790377" y="2544333"/>
            <a:ext cx="3440419" cy="2542399"/>
          </a:xfrm>
          <a:prstGeom prst="roundRect">
            <a:avLst/>
          </a:prstGeom>
          <a:solidFill>
            <a:srgbClr val="0F9ED5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 defTabSz="2057400">
              <a:lnSpc>
                <a:spcPct val="107000"/>
              </a:lnSpc>
              <a:spcAft>
                <a:spcPts val="1800"/>
              </a:spcAft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Calibri"/>
              </a:rPr>
              <a:t>Fortalecer </a:t>
            </a:r>
            <a:r>
              <a:rPr lang="es" sz="2800" b="1" kern="0">
                <a:solidFill>
                  <a:prstClr val="black"/>
                </a:solidFill>
                <a:latin typeface="Calibri"/>
                <a:ea typeface="Aptos" panose="020B0004020202020204" pitchFamily="34" charset="0"/>
                <a:cs typeface="Calibri"/>
              </a:rPr>
              <a:t>la gobernanza de la biodiversidad</a:t>
            </a:r>
            <a:endParaRPr kumimoji="0" lang="en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B35471E-26BA-C594-9BDF-3B679B32E21A}"/>
              </a:ext>
            </a:extLst>
          </p:cNvPr>
          <p:cNvSpPr/>
          <p:nvPr/>
        </p:nvSpPr>
        <p:spPr>
          <a:xfrm>
            <a:off x="13176079" y="2544333"/>
            <a:ext cx="3440419" cy="2542399"/>
          </a:xfrm>
          <a:prstGeom prst="round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Realizar consultas con perspectiva de género.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26B1E6E-6EF8-8C5A-95A0-4D6993287B40}"/>
              </a:ext>
            </a:extLst>
          </p:cNvPr>
          <p:cNvSpPr/>
          <p:nvPr/>
        </p:nvSpPr>
        <p:spPr>
          <a:xfrm>
            <a:off x="9310597" y="1686701"/>
            <a:ext cx="3440419" cy="2542399"/>
          </a:xfrm>
          <a:prstGeom prst="roundRect">
            <a:avLst/>
          </a:prstGeom>
          <a:solidFill>
            <a:srgbClr val="0F9ED5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Recopilar datos o información sobre el género.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4FD4375-74C0-194B-B45B-882AEE8ACE32}"/>
              </a:ext>
            </a:extLst>
          </p:cNvPr>
          <p:cNvSpPr/>
          <p:nvPr/>
        </p:nvSpPr>
        <p:spPr>
          <a:xfrm>
            <a:off x="5696413" y="6667500"/>
            <a:ext cx="3440419" cy="2542399"/>
          </a:xfrm>
          <a:prstGeom prst="roundRect">
            <a:avLst/>
          </a:prstGeom>
          <a:solidFill>
            <a:srgbClr val="0F9ED5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Calibri"/>
              </a:rPr>
              <a:t>Promover la financiación </a:t>
            </a:r>
            <a:r>
              <a:rPr lang="es" sz="2800" b="1" kern="0">
                <a:solidFill>
                  <a:prstClr val="black"/>
                </a:solidFill>
                <a:latin typeface="Calibri"/>
                <a:ea typeface="Aptos" panose="020B0004020202020204" pitchFamily="34" charset="0"/>
                <a:cs typeface="Calibri"/>
              </a:rPr>
              <a:t>de la biodiversidad con perspectiva de género.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7A3EAF5-68CF-B3C2-77AA-6FFF7D10FB75}"/>
              </a:ext>
            </a:extLst>
          </p:cNvPr>
          <p:cNvSpPr/>
          <p:nvPr/>
        </p:nvSpPr>
        <p:spPr>
          <a:xfrm>
            <a:off x="1669879" y="5461798"/>
            <a:ext cx="3440419" cy="2542399"/>
          </a:xfrm>
          <a:prstGeom prst="round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Fortalecer las capacidades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681F8E7-08B7-155B-7ABF-6F003B3D952F}"/>
              </a:ext>
            </a:extLst>
          </p:cNvPr>
          <p:cNvSpPr/>
          <p:nvPr/>
        </p:nvSpPr>
        <p:spPr>
          <a:xfrm>
            <a:off x="13176081" y="5461798"/>
            <a:ext cx="3440419" cy="2542399"/>
          </a:xfrm>
          <a:prstGeom prst="roundRect">
            <a:avLst/>
          </a:prstGeom>
          <a:solidFill>
            <a:srgbClr val="0F9ED5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Programas o proyectos climáticos con perspectiva de género o que respondan a las necesidades de las personas.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194EA2C-5414-05B3-22D4-DB29134B14EA}"/>
              </a:ext>
            </a:extLst>
          </p:cNvPr>
          <p:cNvSpPr/>
          <p:nvPr/>
        </p:nvSpPr>
        <p:spPr>
          <a:xfrm>
            <a:off x="9425882" y="6667500"/>
            <a:ext cx="3440419" cy="2542399"/>
          </a:xfrm>
          <a:prstGeom prst="roundRect">
            <a:avLst/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2057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Calibri"/>
              </a:rPr>
              <a:t>Promover el monitoreo y la presentación de informes </a:t>
            </a:r>
            <a:r>
              <a:rPr lang="es" sz="2400" b="1" kern="0" dirty="0">
                <a:solidFill>
                  <a:prstClr val="black"/>
                </a:solidFill>
                <a:latin typeface="Calibri"/>
                <a:ea typeface="Aptos" panose="020B0004020202020204" pitchFamily="34" charset="0"/>
                <a:cs typeface="Calibri"/>
              </a:rPr>
              <a:t>sobre biodiversidad con perspectiva de género.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68F0416-52A4-2AD9-2179-4B14888820EA}"/>
              </a:ext>
            </a:extLst>
          </p:cNvPr>
          <p:cNvSpPr/>
          <p:nvPr/>
        </p:nvSpPr>
        <p:spPr>
          <a:xfrm>
            <a:off x="6205523" y="4699637"/>
            <a:ext cx="5585819" cy="1769429"/>
          </a:xfrm>
          <a:prstGeom prst="roundRect">
            <a:avLst/>
          </a:prstGeom>
          <a:solidFill>
            <a:srgbClr val="FFC000">
              <a:alpha val="54118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057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Crear el ecosistema adecuado</a:t>
            </a:r>
            <a:endParaRPr kumimoji="0" lang="es-ES_tradnl" sz="27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2057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 condiciones </a:t>
            </a: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habilitantes</a:t>
            </a:r>
            <a:endParaRPr kumimoji="0" lang="es" sz="27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2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E5030-359F-B8E5-36DE-8699CFAB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SC_0182.JPG">
            <a:extLst>
              <a:ext uri="{FF2B5EF4-FFF2-40B4-BE49-F238E27FC236}">
                <a16:creationId xmlns:a16="http://schemas.microsoft.com/office/drawing/2014/main" id="{E2C4A257-6833-3FC7-7764-72A4DF9C94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0F231666-8273-9CBD-973C-023FA32164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7" name="Picture 6" descr="A frog on the ground&#10;&#10;AI-generated content may be incorrect.">
            <a:extLst>
              <a:ext uri="{FF2B5EF4-FFF2-40B4-BE49-F238E27FC236}">
                <a16:creationId xmlns:a16="http://schemas.microsoft.com/office/drawing/2014/main" id="{6F471813-3117-9237-3F28-2F44F22AB2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6" name="Picture 5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21DCFA7E-8011-1260-60CF-B33CAC897CF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3C576-BFF4-0B5C-97F6-927BE206D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167D1-05A0-9B08-7EBE-90D6726AA012}"/>
              </a:ext>
            </a:extLst>
          </p:cNvPr>
          <p:cNvSpPr txBox="1"/>
          <p:nvPr/>
        </p:nvSpPr>
        <p:spPr>
          <a:xfrm>
            <a:off x="6183389" y="2836733"/>
            <a:ext cx="1210461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7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¿ </a:t>
            </a:r>
            <a:r>
              <a:rPr lang="es" sz="7200" kern="100" dirty="0">
                <a:solidFill>
                  <a:prstClr val="black"/>
                </a:solidFill>
                <a:latin typeface="Calibri" panose="020F0502020204030204"/>
              </a:rPr>
              <a:t>Cómo fortalecer las condiciones </a:t>
            </a:r>
            <a:r>
              <a:rPr lang="en-US" sz="7200" kern="100" dirty="0" err="1">
                <a:solidFill>
                  <a:prstClr val="black"/>
                </a:solidFill>
                <a:latin typeface="Calibri" panose="020F0502020204030204"/>
              </a:rPr>
              <a:t>habilitantes</a:t>
            </a:r>
            <a:r>
              <a:rPr lang="es" sz="7200" kern="1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" sz="7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necesarias para garantizar una género responsiva implementación</a:t>
            </a:r>
          </a:p>
          <a:p>
            <a:pPr algn="ctr" defTabSz="1371600">
              <a:defRPr/>
            </a:pPr>
            <a:r>
              <a:rPr lang="es" sz="7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 los NBSAP</a:t>
            </a:r>
            <a:r>
              <a:rPr lang="es" sz="7200" kern="100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en-US" sz="7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14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00FE-7690-0EB2-7104-57EDF1DD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C80F0E6D-15A8-6B58-250C-C5982FB1EDD5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 sz="140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0E4B6325-1C29-9D15-2A5A-EB9358A7DA78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Recomendaciones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/>
              <a:ea typeface="Calibri Light"/>
              <a:cs typeface="Calibri Light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E01F21-D67F-17CF-BB33-BE13820E04F1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BA45076F-AE42-FD89-B566-013D0EBCA3D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 sz="140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561527-2CBA-3341-0393-0F4D5E26B988}"/>
              </a:ext>
            </a:extLst>
          </p:cNvPr>
          <p:cNvSpPr txBox="1"/>
          <p:nvPr/>
        </p:nvSpPr>
        <p:spPr>
          <a:xfrm>
            <a:off x="2917333" y="1902868"/>
            <a:ext cx="13258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" sz="2400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Establecer una estructura de gobernanza formal para supervisar el trabajo en materia de género y biodiversidad.</a:t>
            </a:r>
            <a:endParaRPr lang="en-US" sz="240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E1CC818-89E4-29D4-044C-8E11700BCA52}"/>
              </a:ext>
            </a:extLst>
          </p:cNvPr>
          <p:cNvGrpSpPr/>
          <p:nvPr/>
        </p:nvGrpSpPr>
        <p:grpSpPr>
          <a:xfrm>
            <a:off x="262186" y="1674264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04622B9E-225D-09C4-884D-E3617130C6CB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F6186F0-A5F0-5BE9-AF08-57A69F4FF66B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FE5AC27-C99E-0247-252D-783C4EE4257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1D859D9C-5B49-E374-7658-19CDBB47D983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04FF371-58FF-F3B9-4F7F-E7FC17DB2D6E}"/>
              </a:ext>
            </a:extLst>
          </p:cNvPr>
          <p:cNvSpPr txBox="1"/>
          <p:nvPr/>
        </p:nvSpPr>
        <p:spPr>
          <a:xfrm>
            <a:off x="3589917" y="3153371"/>
            <a:ext cx="11735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24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Realizar sesiones de desarrollo de capacidades adaptadas a diferentes sectores.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5E1868-886C-A339-C383-A16BE8427252}"/>
              </a:ext>
            </a:extLst>
          </p:cNvPr>
          <p:cNvSpPr txBox="1"/>
          <p:nvPr/>
        </p:nvSpPr>
        <p:spPr>
          <a:xfrm>
            <a:off x="4567911" y="4204037"/>
            <a:ext cx="126606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24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Incluir compromisos de género integrales y ambiciosos en el plan de implementación del NBSAP y en las estrategias sectoriales.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597FE43-A3C4-2AE7-D329-7880605ED77B}"/>
              </a:ext>
            </a:extLst>
          </p:cNvPr>
          <p:cNvSpPr txBox="1"/>
          <p:nvPr/>
        </p:nvSpPr>
        <p:spPr>
          <a:xfrm>
            <a:off x="5415743" y="5337149"/>
            <a:ext cx="122394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Asignar financiación específica para la biodiversidad a fin de implementar los compromisos de género incluidos en los Planes Nacionales de Acción para la Biodiversidad (PNAB), los planes nacionales de acción de género o la agenda de biodiversidad.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47F3E9A-9466-055C-0BA8-F219C42DC6C7}"/>
              </a:ext>
            </a:extLst>
          </p:cNvPr>
          <p:cNvGrpSpPr/>
          <p:nvPr/>
        </p:nvGrpSpPr>
        <p:grpSpPr>
          <a:xfrm>
            <a:off x="2685082" y="5480724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88F19372-A016-620A-87E2-4E5F81424E0E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A44BF9B-E512-9C2D-6D27-BCA2B6DD0CE1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DB123AAF-CF3A-B89A-69E7-3A8050A2B5C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6884A34C-3272-97C5-AC8C-1485AB16120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D6FB9E0-F37D-4837-9580-2683910B9894}"/>
              </a:ext>
            </a:extLst>
          </p:cNvPr>
          <p:cNvGrpSpPr/>
          <p:nvPr/>
        </p:nvGrpSpPr>
        <p:grpSpPr>
          <a:xfrm>
            <a:off x="1337415" y="1729778"/>
            <a:ext cx="3053477" cy="3555423"/>
            <a:chOff x="2272878" y="1657462"/>
            <a:chExt cx="3769771" cy="4345789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C646A5EA-2542-4546-A0CD-78BEBE3B9D0D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EC4F8F3-4C21-00A5-A6C1-439B374E95E4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FFE2DFF-91DC-DF9E-1370-F1AE4596768F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CCA2B4B-007A-F394-A02A-ECFD0EF9655E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3</a:t>
                </a:r>
                <a:endParaRPr lang="en-US" sz="3600" kern="120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B0DA106D-A5F4-179A-4D28-CA535AED4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9" t="13228" r="12843" b="13228"/>
            <a:stretch>
              <a:fillRect/>
            </a:stretch>
          </p:blipFill>
          <p:spPr>
            <a:xfrm>
              <a:off x="2272878" y="1657462"/>
              <a:ext cx="1162580" cy="106608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B68D941-72A2-29B1-3DF4-13EA3C0ED68F}"/>
              </a:ext>
            </a:extLst>
          </p:cNvPr>
          <p:cNvGrpSpPr/>
          <p:nvPr/>
        </p:nvGrpSpPr>
        <p:grpSpPr>
          <a:xfrm>
            <a:off x="1008681" y="2942820"/>
            <a:ext cx="2525289" cy="1077218"/>
            <a:chOff x="1847532" y="3282849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75DE8172-2363-EA26-8675-EAABCF308CD6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6AB68A5-8F96-252E-3B26-61E1390B510A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A29E5D77-58DB-50FC-D3A5-B542B00114C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43B8714A-5332-040F-26B8-0BC07E867508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2</a:t>
                </a:r>
                <a:endParaRPr lang="en-US" sz="3600" kern="1200"/>
              </a:p>
            </p:txBody>
          </p:sp>
        </p:grp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903B8EC-A0DF-83CF-348B-C08F9ECAD961}"/>
              </a:ext>
            </a:extLst>
          </p:cNvPr>
          <p:cNvSpPr txBox="1"/>
          <p:nvPr/>
        </p:nvSpPr>
        <p:spPr>
          <a:xfrm>
            <a:off x="6172886" y="6743700"/>
            <a:ext cx="112473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24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Establecer un </a:t>
            </a:r>
            <a:r>
              <a:rPr lang="es" sz="240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programa nacional de género y biodiversidad </a:t>
            </a:r>
            <a:r>
              <a:rPr lang="es" sz="24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 diseñar proyectos de biodiversidad específicos para cada género.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576C3C0-1033-52EB-4970-75B57BC23A86}"/>
              </a:ext>
            </a:extLst>
          </p:cNvPr>
          <p:cNvSpPr txBox="1"/>
          <p:nvPr/>
        </p:nvSpPr>
        <p:spPr>
          <a:xfrm>
            <a:off x="7004798" y="8039100"/>
            <a:ext cx="1059740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s" sz="2400">
                <a:latin typeface="Calibri"/>
                <a:ea typeface="Times New Roman" panose="02020603050405020304" pitchFamily="18" charset="0"/>
                <a:cs typeface="Calibri"/>
              </a:rPr>
              <a:t>Asegurar que el sistema nacional de información sobre biodiversidad incluya datos e indicadores de género.</a:t>
            </a:r>
            <a:endParaRPr lang="en-US" sz="2400">
              <a:highlight>
                <a:srgbClr val="C0C0C0"/>
              </a:highlight>
              <a:latin typeface="Calibri"/>
              <a:cs typeface="Calibri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0821AB8-6D47-27C0-C6BF-4CCA8B080782}"/>
              </a:ext>
            </a:extLst>
          </p:cNvPr>
          <p:cNvGrpSpPr/>
          <p:nvPr/>
        </p:nvGrpSpPr>
        <p:grpSpPr>
          <a:xfrm>
            <a:off x="2235833" y="3058259"/>
            <a:ext cx="3740540" cy="4760208"/>
            <a:chOff x="3693746" y="3018955"/>
            <a:chExt cx="4618008" cy="5818396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C7922F62-C10D-917D-DD3D-3BF359C628BE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7A4B425-E3C3-F7A6-1D3A-D592855794B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E78318C-9FF7-CA20-A0C2-79F4FBA8B21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99ACF67F-BC1A-9EA6-31F6-5F8F19D4C3E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5</a:t>
                </a:r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F558F05E-74A4-D525-2221-91139A79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3746" y="3018955"/>
              <a:ext cx="1028834" cy="1006943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A083AC0-2361-83FA-97F6-9208F0CF8E5B}"/>
              </a:ext>
            </a:extLst>
          </p:cNvPr>
          <p:cNvGrpSpPr/>
          <p:nvPr/>
        </p:nvGrpSpPr>
        <p:grpSpPr>
          <a:xfrm>
            <a:off x="2962893" y="4329541"/>
            <a:ext cx="3818906" cy="4758884"/>
            <a:chOff x="4761554" y="4437981"/>
            <a:chExt cx="4714757" cy="5816777"/>
          </a:xfrm>
        </p:grpSpPr>
        <p:sp>
          <p:nvSpPr>
            <p:cNvPr id="82" name="Pentagon 81">
              <a:extLst>
                <a:ext uri="{FF2B5EF4-FFF2-40B4-BE49-F238E27FC236}">
                  <a16:creationId xmlns:a16="http://schemas.microsoft.com/office/drawing/2014/main" id="{8A26682B-7AAE-11F3-23D5-9A2ED74D433D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59E6057-05AA-3E65-E314-2A8FBFADA09B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FD014D5-2E68-DE3F-D0CF-A06FFB9A2C5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Oval 5">
                <a:extLst>
                  <a:ext uri="{FF2B5EF4-FFF2-40B4-BE49-F238E27FC236}">
                    <a16:creationId xmlns:a16="http://schemas.microsoft.com/office/drawing/2014/main" id="{A9793541-4187-CBFE-690D-405906B507B7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/>
                  <a:t>6</a:t>
                </a:r>
                <a:endParaRPr lang="en-US" sz="3600" kern="1200"/>
              </a:p>
            </p:txBody>
          </p:sp>
        </p:grpSp>
        <p:pic>
          <p:nvPicPr>
            <p:cNvPr id="93" name="Picture 92" descr="A drawing of a landscape&#10;&#10;AI-generated content may be incorrect.">
              <a:extLst>
                <a:ext uri="{FF2B5EF4-FFF2-40B4-BE49-F238E27FC236}">
                  <a16:creationId xmlns:a16="http://schemas.microsoft.com/office/drawing/2014/main" id="{09BE8266-B40E-5CD2-B677-0FBDCB523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1554" y="4437981"/>
              <a:ext cx="1154080" cy="1011676"/>
            </a:xfrm>
            <a:prstGeom prst="rect">
              <a:avLst/>
            </a:prstGeom>
          </p:spPr>
        </p:pic>
      </p:grpSp>
      <p:pic>
        <p:nvPicPr>
          <p:cNvPr id="3" name="Picture 2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5F7FAAD7-01A5-3F85-B704-CBBD75B209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6"/>
          <a:stretch>
            <a:fillRect/>
          </a:stretch>
        </p:blipFill>
        <p:spPr>
          <a:xfrm>
            <a:off x="5451196" y="8128226"/>
            <a:ext cx="820860" cy="82399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3F6E27B-7958-140D-F427-5EDD6BB08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342" y="5611216"/>
            <a:ext cx="827684" cy="82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erson holding a rake in a field&#10;&#10;AI-generated content may be incorrect.">
            <a:extLst>
              <a:ext uri="{FF2B5EF4-FFF2-40B4-BE49-F238E27FC236}">
                <a16:creationId xmlns:a16="http://schemas.microsoft.com/office/drawing/2014/main" id="{268435CB-56C3-26B4-ED06-015F5DF9E6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868507"/>
            <a:ext cx="902392" cy="78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2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2841-97E8-D436-FB38-E435495F6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51900AF1-55D3-76E4-8534-B0061966C95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02F0FD-2F24-7977-8E3A-E389DA8A2A05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93BA486-CC42-67F0-3241-A01AC64C7F52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BD68905-CCD1-B458-CE4A-E044A5C73D13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D303EBD8-83A4-7126-12DE-C0870168FA91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Medidas clave para fortalecer las condiciones </a:t>
            </a:r>
            <a:r>
              <a:rPr lang="en-US" sz="4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habilitantes</a:t>
            </a:r>
            <a:endParaRPr lang="e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E7232F-74B1-2775-3C72-05432E25EDAA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8E80B303-1181-C0C5-5DC5-F24FFD8EAC8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0B9699-FE77-730D-8E3C-2B9071FF8EF9}"/>
              </a:ext>
            </a:extLst>
          </p:cNvPr>
          <p:cNvGrpSpPr/>
          <p:nvPr/>
        </p:nvGrpSpPr>
        <p:grpSpPr>
          <a:xfrm>
            <a:off x="1102742" y="2029225"/>
            <a:ext cx="2525289" cy="1077218"/>
            <a:chOff x="844721" y="1866900"/>
            <a:chExt cx="3117679" cy="1316682"/>
          </a:xfrm>
        </p:grpSpPr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52B64AA-C619-9AC9-FC89-27464B3E2CDF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A597F2A-8628-87F6-EEA5-09E92552C7F6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D263FF8-0EC4-5A1F-BA7C-0279D5E3360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5E912E36-8D77-D979-80CA-8799CDD9E49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/>
                  <a:t>1</a:t>
                </a:r>
              </a:p>
            </p:txBody>
          </p:sp>
        </p:grp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23BC856-2A73-A8FC-D96F-9B29A009F0E0}"/>
              </a:ext>
            </a:extLst>
          </p:cNvPr>
          <p:cNvSpPr txBox="1">
            <a:spLocks/>
          </p:cNvSpPr>
          <p:nvPr/>
        </p:nvSpPr>
        <p:spPr>
          <a:xfrm>
            <a:off x="2642648" y="3980524"/>
            <a:ext cx="13786256" cy="34750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390" indent="-453390"/>
            <a:r>
              <a:rPr lang="es" noProof="0">
                <a:latin typeface="Calibri"/>
                <a:ea typeface="Calibri"/>
                <a:cs typeface="Calibri"/>
              </a:rPr>
              <a:t>Se ha establecido un grupo nacional multisectorial sobre género y biodiversidad que puede definir y </a:t>
            </a:r>
            <a:r>
              <a:rPr lang="es">
                <a:latin typeface="Calibri"/>
                <a:ea typeface="Calibri"/>
                <a:cs typeface="Calibri"/>
              </a:rPr>
              <a:t>monitorear las prioridades nacionales en materia de género y biodiversidad, y apoyar la implementación de los Planes Nacionales de Acción para la Biodiversidad (PNAB) con perspectiva de género.</a:t>
            </a:r>
          </a:p>
          <a:p>
            <a:pPr marL="453828" lvl="0" indent="-453828"/>
            <a:endParaRPr lang="en-US" noProof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390" lvl="0" indent="-453390"/>
            <a:r>
              <a:rPr lang="es" noProof="0">
                <a:latin typeface="Calibri"/>
                <a:ea typeface="Calibri"/>
                <a:cs typeface="Calibri"/>
              </a:rPr>
              <a:t>Incluir el Mecanismo de Mujeres en la gobernanza oficial de la biodiversidad.</a:t>
            </a:r>
          </a:p>
          <a:p>
            <a:pPr marL="453828" lvl="0" indent="-453828"/>
            <a:endParaRPr lang="en-US" noProof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528A-722E-3A26-F7FF-5CFB44499990}"/>
              </a:ext>
            </a:extLst>
          </p:cNvPr>
          <p:cNvSpPr txBox="1"/>
          <p:nvPr/>
        </p:nvSpPr>
        <p:spPr>
          <a:xfrm>
            <a:off x="3669745" y="2242561"/>
            <a:ext cx="137038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" sz="3000" b="1" noProof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Establecer una estructura de gobernanza formal para supervisar el trabajo en materia de género y biodiversidad.</a:t>
            </a:r>
          </a:p>
        </p:txBody>
      </p:sp>
      <p:pic>
        <p:nvPicPr>
          <p:cNvPr id="2" name="Picture 1" descr="A group of people in a circle&#10;&#10;AI-generated content may be incorrect.">
            <a:extLst>
              <a:ext uri="{FF2B5EF4-FFF2-40B4-BE49-F238E27FC236}">
                <a16:creationId xmlns:a16="http://schemas.microsoft.com/office/drawing/2014/main" id="{10F1A7E3-9F97-1620-2265-29139E55A5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13228" r="12843" b="13228"/>
          <a:stretch>
            <a:fillRect/>
          </a:stretch>
        </p:blipFill>
        <p:spPr>
          <a:xfrm>
            <a:off x="2171809" y="2093370"/>
            <a:ext cx="941678" cy="87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352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DP Presentation- Spanish" id="{0B9474DE-4CFE-6741-93BB-8CE2216C385D}" vid="{9F841F3F-E64F-D048-B29D-3A6FEA554966}"/>
    </a:ext>
  </a:extLst>
</a:theme>
</file>

<file path=ppt/theme/theme2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t xmlns="f232f10d-0edc-4b5f-b66e-f46ceb4f7549" xsi:nil="true"/>
    <lcf76f155ced4ddcb4097134ff3c332f xmlns="f232f10d-0edc-4b5f-b66e-f46ceb4f7549">
      <Terms xmlns="http://schemas.microsoft.com/office/infopath/2007/PartnerControls"/>
    </lcf76f155ced4ddcb4097134ff3c332f>
    <TaxCatchAll xmlns="bccaa7d2-b5c2-455f-8377-eecac74d0a7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9EE8DAD1717D488B75E704F055B0DB" ma:contentTypeVersion="17" ma:contentTypeDescription="Create a new document." ma:contentTypeScope="" ma:versionID="894f81645357e802e03f0dad1321f2fd">
  <xsd:schema xmlns:xsd="http://www.w3.org/2001/XMLSchema" xmlns:xs="http://www.w3.org/2001/XMLSchema" xmlns:p="http://schemas.microsoft.com/office/2006/metadata/properties" xmlns:ns2="f232f10d-0edc-4b5f-b66e-f46ceb4f7549" xmlns:ns3="bccaa7d2-b5c2-455f-8377-eecac74d0a7a" targetNamespace="http://schemas.microsoft.com/office/2006/metadata/properties" ma:root="true" ma:fieldsID="09640a142018a54e4639738b7aa3630f" ns2:_="" ns3:_="">
    <xsd:import namespace="f232f10d-0edc-4b5f-b66e-f46ceb4f7549"/>
    <xsd:import namespace="bccaa7d2-b5c2-455f-8377-eecac74d0a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Det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2f10d-0edc-4b5f-b66e-f46ceb4f75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Det" ma:index="21" nillable="true" ma:displayName="Det" ma:format="Dropdown" ma:internalName="Det">
      <xsd:simpleType>
        <xsd:restriction base="dms:Text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aa7d2-b5c2-455f-8377-eecac74d0a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4ed2ff6-99f7-4fa9-96fc-1981adf183ee}" ma:internalName="TaxCatchAll" ma:showField="CatchAllData" ma:web="bccaa7d2-b5c2-455f-8377-eecac74d0a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30BB9B-BA15-4BC3-91D1-5B3F57638E55}">
  <ds:schemaRefs>
    <ds:schemaRef ds:uri="http://purl.org/dc/elements/1.1/"/>
    <ds:schemaRef ds:uri="http://schemas.microsoft.com/office/2006/documentManagement/types"/>
    <ds:schemaRef ds:uri="http://www.w3.org/XML/1998/namespace"/>
    <ds:schemaRef ds:uri="f232f10d-0edc-4b5f-b66e-f46ceb4f7549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bccaa7d2-b5c2-455f-8377-eecac74d0a7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3986D29-5056-4AE0-BE57-F24802B125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44A6C1-4017-4F56-AD89-BC2BE08AE653}">
  <ds:schemaRefs>
    <ds:schemaRef ds:uri="bccaa7d2-b5c2-455f-8377-eecac74d0a7a"/>
    <ds:schemaRef ds:uri="f232f10d-0edc-4b5f-b66e-f46ceb4f75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f9e35db-544f-4f60-bdcc-5ea416e6dc70}" enabled="0" method="" siteId="{0f9e35db-544f-4f60-bdcc-5ea416e6dc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2214</Words>
  <Application>Microsoft Macintosh PowerPoint</Application>
  <PresentationFormat>Custom</PresentationFormat>
  <Paragraphs>258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Calibri Light</vt:lpstr>
      <vt:lpstr>Arial</vt:lpstr>
      <vt:lpstr>Montserrat</vt:lpstr>
      <vt:lpstr>Aptos Display</vt:lpstr>
      <vt:lpstr>Calibri</vt:lpstr>
      <vt:lpstr>Aptos</vt:lpstr>
      <vt:lpstr>Custom Design</vt:lpstr>
      <vt:lpstr>Retrospect</vt:lpstr>
      <vt:lpstr>1_Retrospect</vt:lpstr>
      <vt:lpstr>PowerPoint Presentation</vt:lpstr>
      <vt:lpstr>Objetivos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e implementación de políticas e iniciativas género transformadoras en diversos sectores ambientales.</dc:title>
  <dc:creator>Maria Victoria Colmenares Macia</dc:creator>
  <cp:lastModifiedBy>Andrea Quesada Aguilar</cp:lastModifiedBy>
  <cp:revision>4</cp:revision>
  <dcterms:created xsi:type="dcterms:W3CDTF">2006-08-16T00:00:00Z</dcterms:created>
  <dcterms:modified xsi:type="dcterms:W3CDTF">2026-03-16T18:27:09Z</dcterms:modified>
  <dc:identifier>DAFCeAGn4cE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0x010100679EE8DAD1717D488B75E704F055B0DB</vt:lpwstr>
  </property>
  <property fmtid="{D5CDD505-2E9C-101B-9397-08002B2CF9AE}" pid="3" name="MediaServiceImageTags">
    <vt:lpwstr/>
  </property>
</Properties>
</file>