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726" r:id="rId5"/>
  </p:sldMasterIdLst>
  <p:notesMasterIdLst>
    <p:notesMasterId r:id="rId39"/>
  </p:notesMasterIdLst>
  <p:sldIdLst>
    <p:sldId id="2147473650" r:id="rId6"/>
    <p:sldId id="2147473473" r:id="rId7"/>
    <p:sldId id="2147473560" r:id="rId8"/>
    <p:sldId id="2147473633" r:id="rId9"/>
    <p:sldId id="2147473619" r:id="rId10"/>
    <p:sldId id="2147473643" r:id="rId11"/>
    <p:sldId id="2147473587" r:id="rId12"/>
    <p:sldId id="2147473634" r:id="rId13"/>
    <p:sldId id="2147473588" r:id="rId14"/>
    <p:sldId id="2147473620" r:id="rId15"/>
    <p:sldId id="2147473603" r:id="rId16"/>
    <p:sldId id="2147473623" r:id="rId17"/>
    <p:sldId id="2147473649" r:id="rId18"/>
    <p:sldId id="2147473645" r:id="rId19"/>
    <p:sldId id="2147473609" r:id="rId20"/>
    <p:sldId id="2147473624" r:id="rId21"/>
    <p:sldId id="2147473635" r:id="rId22"/>
    <p:sldId id="2147473646" r:id="rId23"/>
    <p:sldId id="2147473627" r:id="rId24"/>
    <p:sldId id="2147473608" r:id="rId25"/>
    <p:sldId id="2147473628" r:id="rId26"/>
    <p:sldId id="2147473636" r:id="rId27"/>
    <p:sldId id="2147473647" r:id="rId28"/>
    <p:sldId id="2147473653" r:id="rId29"/>
    <p:sldId id="2147473654" r:id="rId30"/>
    <p:sldId id="2147473655" r:id="rId31"/>
    <p:sldId id="2147473656" r:id="rId32"/>
    <p:sldId id="2147473657" r:id="rId33"/>
    <p:sldId id="2147473559" r:id="rId34"/>
    <p:sldId id="2147473354" r:id="rId35"/>
    <p:sldId id="2147473557" r:id="rId36"/>
    <p:sldId id="2147473554" r:id="rId37"/>
    <p:sldId id="2147473651" r:id="rId38"/>
  </p:sldIdLst>
  <p:sldSz cx="18288000" cy="10287000"/>
  <p:notesSz cx="6858000" cy="9144000"/>
  <p:embeddedFontLst>
    <p:embeddedFont>
      <p:font typeface="Montserrat" pitchFamily="2" charset="77"/>
      <p:regular r:id="rId40"/>
      <p:bold r:id="rId41"/>
      <p:italic r:id="rId42"/>
      <p:bold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D00D0E-4A84-6E0A-3E1E-A7EAAF260594}" name="Elias, Marlene (Alliance Bioversity-CIAT)" initials="ME" userId="S::marlene.elias@cgiar.org::b005bc6b-c12f-4155-991c-86f00ab89867" providerId="AD"/>
  <p188:author id="{8EBCDC2A-413F-C89A-B741-24A49893AF4D}" name="Morgan, Miranda (Consultant - Alliance Bioversity-CIAT)" initials="MM(ABC" userId="S::M.Morgan@cgiar.org::0cfe2cac-b8de-4565-a5dc-6397ea8bc9dd" providerId="AD"/>
  <p188:author id="{08513D36-DD5F-8676-C734-E04ED5D7415E}" name="Andrea Quesada Aguilar" initials="AQA" userId="S::andrea.quesada@undp.org::56056d13-eee4-4d7a-948f-2cf1ddb799ab" providerId="AD"/>
  <p188:author id="{A9EBECB4-E917-FD43-DB80-A7C075DF1766}" name="Ederer Waltraud" initials="EW" userId="S::waltraud.ederer@un.org::fe4f9aab-6674-4cad-8e3e-ce72937759f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5293"/>
    <a:srgbClr val="DA2B35"/>
    <a:srgbClr val="E3F1D9"/>
    <a:srgbClr val="C9E6DD"/>
    <a:srgbClr val="D6F8DF"/>
    <a:srgbClr val="7030A0"/>
    <a:srgbClr val="009F4B"/>
    <a:srgbClr val="B1D0A9"/>
    <a:srgbClr val="5EBB45"/>
    <a:srgbClr val="ECF8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80" d="100"/>
          <a:sy n="80" d="100"/>
        </p:scale>
        <p:origin x="824" y="2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4.fntdata"/><Relationship Id="rId48"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font" Target="fonts/font2.fntdata"/></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BDDBA7-4E1E-4776-BACA-CF2CA0F800ED}" type="doc">
      <dgm:prSet loTypeId="urn:microsoft.com/office/officeart/2005/8/layout/hProcess4" loCatId="process" qsTypeId="urn:microsoft.com/office/officeart/2005/8/quickstyle/simple1" qsCatId="simple" csTypeId="urn:microsoft.com/office/officeart/2005/8/colors/colorful3" csCatId="colorful" phldr="1"/>
      <dgm:spPr/>
      <dgm:t>
        <a:bodyPr/>
        <a:lstStyle/>
        <a:p>
          <a:endParaRPr lang="en-GB"/>
        </a:p>
      </dgm:t>
    </dgm:pt>
    <dgm:pt modelId="{9A6520A2-DA56-4281-A4A6-F6272F03AA4F}">
      <dgm:prSet phldrT="[Text]" custT="1"/>
      <dgm:spPr/>
      <dgm:t>
        <a:bodyPr/>
        <a:lstStyle/>
        <a:p>
          <a:r>
            <a:rPr lang="en-GB" sz="4000" b="1"/>
            <a:t>Starting out</a:t>
          </a:r>
        </a:p>
      </dgm:t>
    </dgm:pt>
    <dgm:pt modelId="{6DAF84A4-CA38-4860-9125-3EBA901598C4}" type="parTrans" cxnId="{BF10E528-E04D-4574-8463-878720D79D89}">
      <dgm:prSet/>
      <dgm:spPr/>
      <dgm:t>
        <a:bodyPr/>
        <a:lstStyle/>
        <a:p>
          <a:endParaRPr lang="en-GB"/>
        </a:p>
      </dgm:t>
    </dgm:pt>
    <dgm:pt modelId="{47B9E2DB-2155-47FB-ACC0-D5A56475900E}" type="sibTrans" cxnId="{BF10E528-E04D-4574-8463-878720D79D89}">
      <dgm:prSet/>
      <dgm:spPr/>
      <dgm:t>
        <a:bodyPr/>
        <a:lstStyle/>
        <a:p>
          <a:endParaRPr lang="en-GB"/>
        </a:p>
      </dgm:t>
    </dgm:pt>
    <dgm:pt modelId="{2E8F5D93-61D2-44AF-B1A8-97E113208FEE}">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en-US" sz="2000"/>
            <a:t>Evaluate existing policies, strategies, plans, </a:t>
          </a:r>
          <a:r>
            <a:rPr lang="en-US" sz="2000" err="1"/>
            <a:t>programmes</a:t>
          </a:r>
          <a:r>
            <a:rPr lang="en-US" sz="2000"/>
            <a:t> and projects to identify how they addressed gender considerations </a:t>
          </a:r>
          <a:endParaRPr lang="en-GB" sz="2000"/>
        </a:p>
      </dgm:t>
    </dgm:pt>
    <dgm:pt modelId="{29011746-9764-414F-8C5B-9048ED43A569}" type="parTrans" cxnId="{B9161F88-B2FC-40B9-AD37-ACA05F706D76}">
      <dgm:prSet/>
      <dgm:spPr/>
      <dgm:t>
        <a:bodyPr/>
        <a:lstStyle/>
        <a:p>
          <a:endParaRPr lang="en-GB"/>
        </a:p>
      </dgm:t>
    </dgm:pt>
    <dgm:pt modelId="{F0ADDE86-D295-4439-8CF5-B276EEBA63D0}" type="sibTrans" cxnId="{B9161F88-B2FC-40B9-AD37-ACA05F706D76}">
      <dgm:prSet/>
      <dgm:spPr/>
      <dgm:t>
        <a:bodyPr/>
        <a:lstStyle/>
        <a:p>
          <a:endParaRPr lang="en-GB"/>
        </a:p>
      </dgm:t>
    </dgm:pt>
    <dgm:pt modelId="{024161FD-BB48-48A4-9D8B-73778AF86724}">
      <dgm:prSet phldrT="[Text]" custT="1"/>
      <dgm:spPr/>
      <dgm:t>
        <a:bodyPr/>
        <a:lstStyle/>
        <a:p>
          <a:r>
            <a:rPr lang="en-GB" sz="4000" b="1"/>
            <a:t>Design</a:t>
          </a:r>
        </a:p>
      </dgm:t>
    </dgm:pt>
    <dgm:pt modelId="{DD176A7D-CF28-445E-9034-BE3F4D8358DE}" type="parTrans" cxnId="{2BBBB5D6-4F95-4619-AFCE-7783BB4B78D2}">
      <dgm:prSet/>
      <dgm:spPr/>
      <dgm:t>
        <a:bodyPr/>
        <a:lstStyle/>
        <a:p>
          <a:endParaRPr lang="en-GB"/>
        </a:p>
      </dgm:t>
    </dgm:pt>
    <dgm:pt modelId="{1D1150FD-10ED-4F6E-844E-BB42018A2F46}" type="sibTrans" cxnId="{2BBBB5D6-4F95-4619-AFCE-7783BB4B78D2}">
      <dgm:prSet/>
      <dgm:spPr/>
      <dgm:t>
        <a:bodyPr/>
        <a:lstStyle/>
        <a:p>
          <a:endParaRPr lang="en-GB"/>
        </a:p>
      </dgm:t>
    </dgm:pt>
    <dgm:pt modelId="{4571C5F3-6FA9-407D-8EF7-DB45F39A5B8A}">
      <dgm:prSet phldrT="[Tex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tIns="0" bIns="182880" anchor="b" anchorCtr="1"/>
        <a:lstStyle/>
        <a:p>
          <a:pPr>
            <a:buFont typeface="Symbol" panose="05050102010706020507" pitchFamily="18" charset="2"/>
            <a:buNone/>
          </a:pPr>
          <a:endParaRPr lang="en-GB" sz="1900"/>
        </a:p>
      </dgm:t>
    </dgm:pt>
    <dgm:pt modelId="{5F18FFDB-028F-47A5-876F-6B63C9BB474F}" type="parTrans" cxnId="{3AA287B6-E427-454E-A4C4-135BF5DF8B61}">
      <dgm:prSet/>
      <dgm:spPr/>
      <dgm:t>
        <a:bodyPr/>
        <a:lstStyle/>
        <a:p>
          <a:endParaRPr lang="en-GB"/>
        </a:p>
      </dgm:t>
    </dgm:pt>
    <dgm:pt modelId="{65C17FC1-15BC-42B8-AC00-0FD80FE36AA7}" type="sibTrans" cxnId="{3AA287B6-E427-454E-A4C4-135BF5DF8B61}">
      <dgm:prSet/>
      <dgm:spPr/>
      <dgm:t>
        <a:bodyPr/>
        <a:lstStyle/>
        <a:p>
          <a:endParaRPr lang="en-GB"/>
        </a:p>
      </dgm:t>
    </dgm:pt>
    <dgm:pt modelId="{D12CB2A7-C98C-400F-8178-0EED69575D37}">
      <dgm:prSet phldrT="[Text]" custT="1"/>
      <dgm:spPr/>
      <dgm:t>
        <a:bodyPr/>
        <a:lstStyle/>
        <a:p>
          <a:r>
            <a:rPr lang="en-GB" sz="3600" b="1"/>
            <a:t>Conduct the consultations</a:t>
          </a:r>
        </a:p>
      </dgm:t>
    </dgm:pt>
    <dgm:pt modelId="{4D7A3DEC-053B-4034-A8C1-908594EFD8C3}" type="parTrans" cxnId="{1AA4C24C-C10C-47C9-81D4-987EFEC8DA39}">
      <dgm:prSet/>
      <dgm:spPr/>
      <dgm:t>
        <a:bodyPr/>
        <a:lstStyle/>
        <a:p>
          <a:endParaRPr lang="en-GB"/>
        </a:p>
      </dgm:t>
    </dgm:pt>
    <dgm:pt modelId="{3ADFF171-8465-4814-BA0D-F8792F3A6E9C}" type="sibTrans" cxnId="{1AA4C24C-C10C-47C9-81D4-987EFEC8DA39}">
      <dgm:prSet/>
      <dgm:spPr/>
      <dgm:t>
        <a:bodyPr/>
        <a:lstStyle/>
        <a:p>
          <a:endParaRPr lang="en-GB"/>
        </a:p>
      </dgm:t>
    </dgm:pt>
    <dgm:pt modelId="{A5F57DA6-8BBC-4B75-95B8-8E7469DACC5B}">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lIns="123824" tIns="123824" rIns="123824" bIns="123824" anchor="t" anchorCtr="0"/>
        <a:lstStyle/>
        <a:p>
          <a:pPr>
            <a:buFont typeface="Symbol" panose="05050102010706020507" pitchFamily="18" charset="2"/>
            <a:buChar char=""/>
          </a:pPr>
          <a:r>
            <a:rPr lang="en-US" sz="2000"/>
            <a:t>Conduct a multi-sectoral and multi-stakeholder validation session of the planning instrument </a:t>
          </a:r>
          <a:endParaRPr lang="en-GB" sz="2000"/>
        </a:p>
      </dgm:t>
    </dgm:pt>
    <dgm:pt modelId="{1C2F8CC0-79B4-448A-80D7-F626E48921DB}" type="parTrans" cxnId="{698271CE-5FAD-4623-BA07-CEA38E840AAE}">
      <dgm:prSet/>
      <dgm:spPr/>
      <dgm:t>
        <a:bodyPr/>
        <a:lstStyle/>
        <a:p>
          <a:endParaRPr lang="en-GB"/>
        </a:p>
      </dgm:t>
    </dgm:pt>
    <dgm:pt modelId="{70948429-F704-486D-8A1B-9217D3521701}" type="sibTrans" cxnId="{698271CE-5FAD-4623-BA07-CEA38E840AAE}">
      <dgm:prSet/>
      <dgm:spPr/>
      <dgm:t>
        <a:bodyPr/>
        <a:lstStyle/>
        <a:p>
          <a:endParaRPr lang="en-GB"/>
        </a:p>
      </dgm:t>
    </dgm:pt>
    <dgm:pt modelId="{BD5FBF42-F86F-2044-AB9F-69D34C7D0998}">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tIns="0" bIns="182880" anchor="b" anchorCtr="1"/>
        <a:lstStyle/>
        <a:p>
          <a:pPr>
            <a:buFont typeface="Symbol" panose="05050102010706020507" pitchFamily="18" charset="2"/>
            <a:buChar char=""/>
          </a:pPr>
          <a:r>
            <a:rPr lang="en-US" sz="2000"/>
            <a:t>Develop a methodology that allows obtaining data or information that reflects the gender diversity of the country </a:t>
          </a:r>
          <a:endParaRPr lang="en-GB" sz="2000"/>
        </a:p>
      </dgm:t>
    </dgm:pt>
    <dgm:pt modelId="{19BEA408-55F4-F64F-BDDE-4DA54DFF71A7}" type="parTrans" cxnId="{E332376B-7CB6-FF4F-88A3-4715B05900D9}">
      <dgm:prSet/>
      <dgm:spPr/>
      <dgm:t>
        <a:bodyPr/>
        <a:lstStyle/>
        <a:p>
          <a:endParaRPr lang="en-US"/>
        </a:p>
      </dgm:t>
    </dgm:pt>
    <dgm:pt modelId="{36700E0B-5C31-8C4C-A927-D984AE04C884}" type="sibTrans" cxnId="{E332376B-7CB6-FF4F-88A3-4715B05900D9}">
      <dgm:prSet/>
      <dgm:spPr/>
      <dgm:t>
        <a:bodyPr/>
        <a:lstStyle/>
        <a:p>
          <a:endParaRPr lang="en-US"/>
        </a:p>
      </dgm:t>
    </dgm:pt>
    <dgm:pt modelId="{77ED3445-37E9-E34E-820C-87D531623A66}">
      <dgm:prSet custT="1"/>
      <dgm:spPr/>
      <dgm:t>
        <a:bodyPr/>
        <a:lstStyle/>
        <a:p>
          <a:pPr>
            <a:buFont typeface="Symbol" pitchFamily="2" charset="2"/>
            <a:buChar char=""/>
          </a:pPr>
          <a:r>
            <a:rPr lang="en-US" sz="2000"/>
            <a:t>Conduct a multisectoral gender analysis that identifies gender roles, prevalent inequalities in access to and control of resources, power relations </a:t>
          </a:r>
        </a:p>
      </dgm:t>
    </dgm:pt>
    <dgm:pt modelId="{AA7DAFF1-4C63-D540-8C0F-5D3F66174A6D}" type="parTrans" cxnId="{871B494E-E678-4C44-9583-5FF2C8CC4DB5}">
      <dgm:prSet/>
      <dgm:spPr/>
      <dgm:t>
        <a:bodyPr/>
        <a:lstStyle/>
        <a:p>
          <a:endParaRPr lang="en-US"/>
        </a:p>
      </dgm:t>
    </dgm:pt>
    <dgm:pt modelId="{5F8F89BD-A326-A64D-8FDE-AF0849173EAD}" type="sibTrans" cxnId="{871B494E-E678-4C44-9583-5FF2C8CC4DB5}">
      <dgm:prSet/>
      <dgm:spPr/>
      <dgm:t>
        <a:bodyPr/>
        <a:lstStyle/>
        <a:p>
          <a:endParaRPr lang="en-US"/>
        </a:p>
      </dgm:t>
    </dgm:pt>
    <dgm:pt modelId="{D749495B-E2A3-4349-8DE3-97B588D9A4F0}">
      <dgm:prSet custT="1"/>
      <dgm:spPr/>
      <dgm:t>
        <a:bodyPr/>
        <a:lstStyle/>
        <a:p>
          <a:pPr>
            <a:buFont typeface="Symbol" pitchFamily="2" charset="2"/>
            <a:buChar char=""/>
          </a:pPr>
          <a:r>
            <a:rPr lang="en-US" sz="2000"/>
            <a:t>Identify relevant gender considerations related to the NBSAP</a:t>
          </a:r>
        </a:p>
      </dgm:t>
    </dgm:pt>
    <dgm:pt modelId="{FE92A322-0580-5E47-9EAE-9D58290AED42}" type="parTrans" cxnId="{13023A6F-01FD-7647-9FF7-55757FAEED61}">
      <dgm:prSet/>
      <dgm:spPr/>
      <dgm:t>
        <a:bodyPr/>
        <a:lstStyle/>
        <a:p>
          <a:endParaRPr lang="en-US"/>
        </a:p>
      </dgm:t>
    </dgm:pt>
    <dgm:pt modelId="{2CCB2ACA-37A5-3D4D-BEC3-5CEA19638028}" type="sibTrans" cxnId="{13023A6F-01FD-7647-9FF7-55757FAEED61}">
      <dgm:prSet/>
      <dgm:spPr/>
      <dgm:t>
        <a:bodyPr/>
        <a:lstStyle/>
        <a:p>
          <a:endParaRPr lang="en-US"/>
        </a:p>
      </dgm:t>
    </dgm:pt>
    <dgm:pt modelId="{82349C69-A849-D34B-8ED6-4F8104EFBBF3}">
      <dgm:prSet custT="1"/>
      <dgm:spPr/>
      <dgm:t>
        <a:bodyPr/>
        <a:lstStyle/>
        <a:p>
          <a:pPr>
            <a:buFont typeface="Symbol" pitchFamily="2" charset="2"/>
            <a:buChar char=""/>
          </a:pPr>
          <a:r>
            <a:rPr lang="en-US" sz="2000"/>
            <a:t>Conduct an analysis of gaps and strengths of institutional capacities on gender and biodiversity</a:t>
          </a:r>
        </a:p>
      </dgm:t>
    </dgm:pt>
    <dgm:pt modelId="{5698CAAB-F8E5-DF46-8A98-19CAB6445CB0}" type="parTrans" cxnId="{30FDEFF4-936E-7341-9DB9-61E3ECD7499E}">
      <dgm:prSet/>
      <dgm:spPr/>
      <dgm:t>
        <a:bodyPr/>
        <a:lstStyle/>
        <a:p>
          <a:endParaRPr lang="en-US"/>
        </a:p>
      </dgm:t>
    </dgm:pt>
    <dgm:pt modelId="{993CB37D-4AD9-3543-BD00-321EF310F8DE}" type="sibTrans" cxnId="{30FDEFF4-936E-7341-9DB9-61E3ECD7499E}">
      <dgm:prSet/>
      <dgm:spPr/>
      <dgm:t>
        <a:bodyPr/>
        <a:lstStyle/>
        <a:p>
          <a:endParaRPr lang="en-US"/>
        </a:p>
      </dgm:t>
    </dgm:pt>
    <dgm:pt modelId="{0451FD46-F8F4-C745-960C-02BB347EE117}">
      <dgm:prSet custT="1"/>
      <dgm:spPr/>
      <dgm:t>
        <a:bodyPr/>
        <a:lstStyle/>
        <a:p>
          <a:pPr>
            <a:buFont typeface="Symbol" pitchFamily="2" charset="2"/>
            <a:buChar char=""/>
          </a:pPr>
          <a:r>
            <a:rPr lang="en-US" sz="2000"/>
            <a:t>Articulate the proposed actions with national climate change planning instruments and the international gender mandates of the CBD, CEDAW, among others</a:t>
          </a:r>
        </a:p>
      </dgm:t>
    </dgm:pt>
    <dgm:pt modelId="{85D0D7B6-80D3-2944-813F-93FE740597D0}" type="parTrans" cxnId="{3375061E-0BEE-F14A-8C91-F9ECF9FB95C2}">
      <dgm:prSet/>
      <dgm:spPr/>
      <dgm:t>
        <a:bodyPr/>
        <a:lstStyle/>
        <a:p>
          <a:endParaRPr lang="en-US"/>
        </a:p>
      </dgm:t>
    </dgm:pt>
    <dgm:pt modelId="{B2AEA3B6-FEBF-2D48-A44A-DB8B8384FF2B}" type="sibTrans" cxnId="{3375061E-0BEE-F14A-8C91-F9ECF9FB95C2}">
      <dgm:prSet/>
      <dgm:spPr/>
      <dgm:t>
        <a:bodyPr/>
        <a:lstStyle/>
        <a:p>
          <a:endParaRPr lang="en-US"/>
        </a:p>
      </dgm:t>
    </dgm:pt>
    <dgm:pt modelId="{E3874714-D75F-8143-B804-FB19D03EB4A7}">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itchFamily="2" charset="2"/>
            <a:buChar char=""/>
          </a:pPr>
          <a:r>
            <a:rPr lang="en-US" sz="2000"/>
            <a:t>Establish specific spaces for women in their diversity and young people to share their ideas, perceptions and priorities </a:t>
          </a:r>
        </a:p>
      </dgm:t>
    </dgm:pt>
    <dgm:pt modelId="{D515D8F9-132C-B642-8D9B-671C104288EE}" type="parTrans" cxnId="{1E6AF3AC-2D8F-1F43-925E-225ABDC34056}">
      <dgm:prSet/>
      <dgm:spPr/>
      <dgm:t>
        <a:bodyPr/>
        <a:lstStyle/>
        <a:p>
          <a:endParaRPr lang="en-US"/>
        </a:p>
      </dgm:t>
    </dgm:pt>
    <dgm:pt modelId="{50A999E6-94D9-084D-B420-E496AA33EB49}" type="sibTrans" cxnId="{1E6AF3AC-2D8F-1F43-925E-225ABDC34056}">
      <dgm:prSet/>
      <dgm:spPr/>
      <dgm:t>
        <a:bodyPr/>
        <a:lstStyle/>
        <a:p>
          <a:endParaRPr lang="en-US"/>
        </a:p>
      </dgm:t>
    </dgm:pt>
    <dgm:pt modelId="{CAF7F02A-369C-9643-AAB8-519EA5712175}">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tIns="0" bIns="182880" anchor="b" anchorCtr="1"/>
        <a:lstStyle/>
        <a:p>
          <a:pPr>
            <a:buFont typeface="Symbol" panose="05050102010706020507" pitchFamily="18" charset="2"/>
            <a:buChar char=""/>
          </a:pPr>
          <a:r>
            <a:rPr lang="en-US" sz="2000"/>
            <a:t>Define strategic objectives and a structure that considers expected results, concrete actions, indicators and responsible partners </a:t>
          </a:r>
          <a:endParaRPr lang="en-GB" sz="2000"/>
        </a:p>
      </dgm:t>
    </dgm:pt>
    <dgm:pt modelId="{7CCEC8AE-5F0A-D740-B88C-5488136422C7}" type="parTrans" cxnId="{B90C459C-8066-964C-8824-748E2AA798FF}">
      <dgm:prSet/>
      <dgm:spPr/>
      <dgm:t>
        <a:bodyPr/>
        <a:lstStyle/>
        <a:p>
          <a:endParaRPr lang="en-US"/>
        </a:p>
      </dgm:t>
    </dgm:pt>
    <dgm:pt modelId="{DAD89225-8174-2B46-B680-24CAC4156A06}" type="sibTrans" cxnId="{B90C459C-8066-964C-8824-748E2AA798FF}">
      <dgm:prSet/>
      <dgm:spPr/>
      <dgm:t>
        <a:bodyPr/>
        <a:lstStyle/>
        <a:p>
          <a:endParaRPr lang="en-US"/>
        </a:p>
      </dgm:t>
    </dgm:pt>
    <dgm:pt modelId="{86E985B3-C9A9-1D4E-9520-4EE9D5B333B6}">
      <dgm:prSet custT="1"/>
      <dgm:spPr/>
      <dgm:t>
        <a:bodyPr/>
        <a:lstStyle/>
        <a:p>
          <a:pPr>
            <a:buFont typeface="Symbol" pitchFamily="2" charset="2"/>
            <a:buChar char=""/>
          </a:pPr>
          <a:r>
            <a:rPr lang="en-US" sz="2000"/>
            <a:t>Promote ownership of the instrument at various political levels </a:t>
          </a:r>
        </a:p>
      </dgm:t>
    </dgm:pt>
    <dgm:pt modelId="{9F33802F-A128-0B4D-B4FB-7146035C2D61}" type="parTrans" cxnId="{84240C9D-7665-A242-8D70-C3309E081703}">
      <dgm:prSet/>
      <dgm:spPr/>
      <dgm:t>
        <a:bodyPr/>
        <a:lstStyle/>
        <a:p>
          <a:endParaRPr lang="en-US"/>
        </a:p>
      </dgm:t>
    </dgm:pt>
    <dgm:pt modelId="{22C56217-CE09-214C-A088-416ECD95167A}" type="sibTrans" cxnId="{84240C9D-7665-A242-8D70-C3309E081703}">
      <dgm:prSet/>
      <dgm:spPr/>
      <dgm:t>
        <a:bodyPr/>
        <a:lstStyle/>
        <a:p>
          <a:endParaRPr lang="en-US"/>
        </a:p>
      </dgm:t>
    </dgm:pt>
    <dgm:pt modelId="{F71A8C30-E02F-6D4E-BC5D-6CE5A843129E}">
      <dgm:prSet custT="1"/>
      <dgm:spPr/>
      <dgm:t>
        <a:bodyPr/>
        <a:lstStyle/>
        <a:p>
          <a:pPr>
            <a:buFont typeface="Symbol" pitchFamily="2" charset="2"/>
            <a:buChar char=""/>
          </a:pPr>
          <a:r>
            <a:rPr lang="en-US" sz="2000"/>
            <a:t>Define a roadmap for the implementation of the planning instrument (including gender budgeting) </a:t>
          </a:r>
        </a:p>
      </dgm:t>
    </dgm:pt>
    <dgm:pt modelId="{8B9A1F1D-113B-EB46-8EC3-82F20090F755}" type="parTrans" cxnId="{FAAD2638-B290-5043-AFF5-E6176E24745F}">
      <dgm:prSet/>
      <dgm:spPr/>
      <dgm:t>
        <a:bodyPr/>
        <a:lstStyle/>
        <a:p>
          <a:endParaRPr lang="en-US"/>
        </a:p>
      </dgm:t>
    </dgm:pt>
    <dgm:pt modelId="{3535DBB0-CDF5-6A49-ADC3-B384CDEA3B3B}" type="sibTrans" cxnId="{FAAD2638-B290-5043-AFF5-E6176E24745F}">
      <dgm:prSet/>
      <dgm:spPr/>
      <dgm:t>
        <a:bodyPr/>
        <a:lstStyle/>
        <a:p>
          <a:endParaRPr lang="en-US"/>
        </a:p>
      </dgm:t>
    </dgm:pt>
    <dgm:pt modelId="{82858CD1-5A32-E045-A296-0B124E53A44D}">
      <dgm:prSet custT="1"/>
      <dgm:spPr/>
      <dgm:t>
        <a:bodyPr/>
        <a:lstStyle/>
        <a:p>
          <a:pPr>
            <a:buFont typeface="Symbol" pitchFamily="2" charset="2"/>
            <a:buChar char=""/>
          </a:pPr>
          <a:r>
            <a:rPr lang="en-US" sz="2000"/>
            <a:t>Define the institution responsible for carrying out participatory and inclusive monitoring, evaluation, reporting, and dissemination processes </a:t>
          </a:r>
        </a:p>
      </dgm:t>
    </dgm:pt>
    <dgm:pt modelId="{24AB186C-BDAA-DD4F-BA30-20ACF228B3C5}" type="parTrans" cxnId="{9F88CEF5-8B63-6147-89CC-80547B0E3378}">
      <dgm:prSet/>
      <dgm:spPr/>
      <dgm:t>
        <a:bodyPr/>
        <a:lstStyle/>
        <a:p>
          <a:endParaRPr lang="en-US"/>
        </a:p>
      </dgm:t>
    </dgm:pt>
    <dgm:pt modelId="{19BA036D-915A-2E4C-B958-DA22ECE75F3D}" type="sibTrans" cxnId="{9F88CEF5-8B63-6147-89CC-80547B0E3378}">
      <dgm:prSet/>
      <dgm:spPr/>
      <dgm:t>
        <a:bodyPr/>
        <a:lstStyle/>
        <a:p>
          <a:endParaRPr lang="en-US"/>
        </a:p>
      </dgm:t>
    </dgm:pt>
    <dgm:pt modelId="{92F589FA-5429-49BD-B6CE-2B8B66391489}" type="pres">
      <dgm:prSet presAssocID="{BABDDBA7-4E1E-4776-BACA-CF2CA0F800ED}" presName="Name0" presStyleCnt="0">
        <dgm:presLayoutVars>
          <dgm:dir/>
          <dgm:animLvl val="lvl"/>
          <dgm:resizeHandles val="exact"/>
        </dgm:presLayoutVars>
      </dgm:prSet>
      <dgm:spPr/>
    </dgm:pt>
    <dgm:pt modelId="{30111A10-E937-4A24-9960-9458E105B585}" type="pres">
      <dgm:prSet presAssocID="{BABDDBA7-4E1E-4776-BACA-CF2CA0F800ED}" presName="tSp" presStyleCnt="0"/>
      <dgm:spPr/>
    </dgm:pt>
    <dgm:pt modelId="{BFC0F5E9-C404-4889-9D03-1083A686FC5D}" type="pres">
      <dgm:prSet presAssocID="{BABDDBA7-4E1E-4776-BACA-CF2CA0F800ED}" presName="bSp" presStyleCnt="0"/>
      <dgm:spPr/>
    </dgm:pt>
    <dgm:pt modelId="{1794ADA5-09E5-4B2A-9EC4-411880956039}" type="pres">
      <dgm:prSet presAssocID="{BABDDBA7-4E1E-4776-BACA-CF2CA0F800ED}" presName="process" presStyleCnt="0"/>
      <dgm:spPr/>
    </dgm:pt>
    <dgm:pt modelId="{E67A0A59-F4F3-4518-B184-9D9DE34EC966}" type="pres">
      <dgm:prSet presAssocID="{9A6520A2-DA56-4281-A4A6-F6272F03AA4F}" presName="composite1" presStyleCnt="0"/>
      <dgm:spPr/>
    </dgm:pt>
    <dgm:pt modelId="{A853D1B2-72E7-482A-87E2-524A5EE8726B}" type="pres">
      <dgm:prSet presAssocID="{9A6520A2-DA56-4281-A4A6-F6272F03AA4F}" presName="dummyNode1" presStyleLbl="node1" presStyleIdx="0" presStyleCnt="3"/>
      <dgm:spPr/>
    </dgm:pt>
    <dgm:pt modelId="{A4937ED4-083C-47E1-8F4C-A1891472BCEB}" type="pres">
      <dgm:prSet presAssocID="{9A6520A2-DA56-4281-A4A6-F6272F03AA4F}" presName="childNode1" presStyleLbl="bgAcc1" presStyleIdx="0" presStyleCnt="3" custScaleY="121103" custLinFactNeighborX="-198" custLinFactNeighborY="-13161">
        <dgm:presLayoutVars>
          <dgm:bulletEnabled val="1"/>
        </dgm:presLayoutVars>
      </dgm:prSet>
      <dgm:spPr/>
    </dgm:pt>
    <dgm:pt modelId="{5B43EB78-5089-4A4C-92D9-B94D5DCD8F25}" type="pres">
      <dgm:prSet presAssocID="{9A6520A2-DA56-4281-A4A6-F6272F03AA4F}" presName="childNode1tx" presStyleLbl="bgAcc1" presStyleIdx="0" presStyleCnt="3">
        <dgm:presLayoutVars>
          <dgm:bulletEnabled val="1"/>
        </dgm:presLayoutVars>
      </dgm:prSet>
      <dgm:spPr/>
    </dgm:pt>
    <dgm:pt modelId="{1287C6A3-615B-4228-B8AA-F343D0BFBCF6}" type="pres">
      <dgm:prSet presAssocID="{9A6520A2-DA56-4281-A4A6-F6272F03AA4F}" presName="parentNode1" presStyleLbl="node1" presStyleIdx="0" presStyleCnt="3" custLinFactNeighborX="-2749" custLinFactNeighborY="39201">
        <dgm:presLayoutVars>
          <dgm:chMax val="1"/>
          <dgm:bulletEnabled val="1"/>
        </dgm:presLayoutVars>
      </dgm:prSet>
      <dgm:spPr/>
    </dgm:pt>
    <dgm:pt modelId="{41FBDA5F-97E4-46AB-9F65-93A606756D77}" type="pres">
      <dgm:prSet presAssocID="{9A6520A2-DA56-4281-A4A6-F6272F03AA4F}" presName="connSite1" presStyleCnt="0"/>
      <dgm:spPr/>
    </dgm:pt>
    <dgm:pt modelId="{B3C976E3-3894-44CC-B22A-E4FC4F3F614D}" type="pres">
      <dgm:prSet presAssocID="{47B9E2DB-2155-47FB-ACC0-D5A56475900E}" presName="Name9" presStyleLbl="sibTrans2D1" presStyleIdx="0" presStyleCnt="2" custScaleX="122713" custLinFactNeighborY="-3760"/>
      <dgm:spPr/>
    </dgm:pt>
    <dgm:pt modelId="{2E1BFAC1-F1C2-4587-93EE-4DC8F94D2D9D}" type="pres">
      <dgm:prSet presAssocID="{024161FD-BB48-48A4-9D8B-73778AF86724}" presName="composite2" presStyleCnt="0"/>
      <dgm:spPr/>
    </dgm:pt>
    <dgm:pt modelId="{EE209094-8C0F-4DB5-A164-5156F1998AC2}" type="pres">
      <dgm:prSet presAssocID="{024161FD-BB48-48A4-9D8B-73778AF86724}" presName="dummyNode2" presStyleLbl="node1" presStyleIdx="0" presStyleCnt="3"/>
      <dgm:spPr/>
    </dgm:pt>
    <dgm:pt modelId="{6443C109-6449-4267-B2B5-1DFBB77D93DA}" type="pres">
      <dgm:prSet presAssocID="{024161FD-BB48-48A4-9D8B-73778AF86724}" presName="childNode2" presStyleLbl="bgAcc1" presStyleIdx="1" presStyleCnt="3" custScaleX="114909" custScaleY="152589" custLinFactNeighborX="-2581" custLinFactNeighborY="17930">
        <dgm:presLayoutVars>
          <dgm:bulletEnabled val="1"/>
        </dgm:presLayoutVars>
      </dgm:prSet>
      <dgm:spPr/>
    </dgm:pt>
    <dgm:pt modelId="{0E8ED242-6C41-4679-8452-3157DB5334EB}" type="pres">
      <dgm:prSet presAssocID="{024161FD-BB48-48A4-9D8B-73778AF86724}" presName="childNode2tx" presStyleLbl="bgAcc1" presStyleIdx="1" presStyleCnt="3">
        <dgm:presLayoutVars>
          <dgm:bulletEnabled val="1"/>
        </dgm:presLayoutVars>
      </dgm:prSet>
      <dgm:spPr/>
    </dgm:pt>
    <dgm:pt modelId="{270353C0-0735-41E1-9BD9-F7D89DFABE31}" type="pres">
      <dgm:prSet presAssocID="{024161FD-BB48-48A4-9D8B-73778AF86724}" presName="parentNode2" presStyleLbl="node1" presStyleIdx="1" presStyleCnt="3" custLinFactNeighborX="5662" custLinFactNeighborY="-5153">
        <dgm:presLayoutVars>
          <dgm:chMax val="0"/>
          <dgm:bulletEnabled val="1"/>
        </dgm:presLayoutVars>
      </dgm:prSet>
      <dgm:spPr/>
    </dgm:pt>
    <dgm:pt modelId="{74097F7C-A4C9-40C1-999A-C33842D3E4D0}" type="pres">
      <dgm:prSet presAssocID="{024161FD-BB48-48A4-9D8B-73778AF86724}" presName="connSite2" presStyleCnt="0"/>
      <dgm:spPr/>
    </dgm:pt>
    <dgm:pt modelId="{48483E41-5F28-4948-8112-287B79141353}" type="pres">
      <dgm:prSet presAssocID="{1D1150FD-10ED-4F6E-844E-BB42018A2F46}" presName="Name18" presStyleLbl="sibTrans2D1" presStyleIdx="1" presStyleCnt="2"/>
      <dgm:spPr/>
    </dgm:pt>
    <dgm:pt modelId="{F238BF8B-8912-4C37-8D38-DC712549C47A}" type="pres">
      <dgm:prSet presAssocID="{D12CB2A7-C98C-400F-8178-0EED69575D37}" presName="composite1" presStyleCnt="0"/>
      <dgm:spPr/>
    </dgm:pt>
    <dgm:pt modelId="{88282014-83AA-4ABA-B2DD-1456811D9822}" type="pres">
      <dgm:prSet presAssocID="{D12CB2A7-C98C-400F-8178-0EED69575D37}" presName="dummyNode1" presStyleLbl="node1" presStyleIdx="1" presStyleCnt="3"/>
      <dgm:spPr/>
    </dgm:pt>
    <dgm:pt modelId="{A3057590-52B7-4663-B18B-C0351077CF2B}" type="pres">
      <dgm:prSet presAssocID="{D12CB2A7-C98C-400F-8178-0EED69575D37}" presName="childNode1" presStyleLbl="bgAcc1" presStyleIdx="2" presStyleCnt="3" custScaleX="114909" custScaleY="135635">
        <dgm:presLayoutVars>
          <dgm:bulletEnabled val="1"/>
        </dgm:presLayoutVars>
      </dgm:prSet>
      <dgm:spPr/>
    </dgm:pt>
    <dgm:pt modelId="{2522AC1E-5402-4F96-9DEC-2073473F2D6C}" type="pres">
      <dgm:prSet presAssocID="{D12CB2A7-C98C-400F-8178-0EED69575D37}" presName="childNode1tx" presStyleLbl="bgAcc1" presStyleIdx="2" presStyleCnt="3">
        <dgm:presLayoutVars>
          <dgm:bulletEnabled val="1"/>
        </dgm:presLayoutVars>
      </dgm:prSet>
      <dgm:spPr/>
    </dgm:pt>
    <dgm:pt modelId="{43D6E98C-31DA-4068-8D35-351BEB61B853}" type="pres">
      <dgm:prSet presAssocID="{D12CB2A7-C98C-400F-8178-0EED69575D37}" presName="parentNode1" presStyleLbl="node1" presStyleIdx="2" presStyleCnt="3" custLinFactNeighborX="-910" custLinFactNeighborY="43789">
        <dgm:presLayoutVars>
          <dgm:chMax val="1"/>
          <dgm:bulletEnabled val="1"/>
        </dgm:presLayoutVars>
      </dgm:prSet>
      <dgm:spPr/>
    </dgm:pt>
    <dgm:pt modelId="{9E6CEAEC-BFC5-4EB5-A29F-E6CA0355DF10}" type="pres">
      <dgm:prSet presAssocID="{D12CB2A7-C98C-400F-8178-0EED69575D37}" presName="connSite1" presStyleCnt="0"/>
      <dgm:spPr/>
    </dgm:pt>
  </dgm:ptLst>
  <dgm:cxnLst>
    <dgm:cxn modelId="{248D5412-BA64-CD4E-9C1D-F73C1485CE71}" type="presOf" srcId="{77ED3445-37E9-E34E-820C-87D531623A66}" destId="{5B43EB78-5089-4A4C-92D9-B94D5DCD8F25}" srcOrd="1" destOrd="1" presId="urn:microsoft.com/office/officeart/2005/8/layout/hProcess4"/>
    <dgm:cxn modelId="{3375061E-0BEE-F14A-8C91-F9ECF9FB95C2}" srcId="{024161FD-BB48-48A4-9D8B-73778AF86724}" destId="{0451FD46-F8F4-C745-960C-02BB347EE117}" srcOrd="4" destOrd="0" parTransId="{85D0D7B6-80D3-2944-813F-93FE740597D0}" sibTransId="{B2AEA3B6-FEBF-2D48-A44A-DB8B8384FF2B}"/>
    <dgm:cxn modelId="{899AEC26-ADAE-D14C-8EA8-A91CAD85A504}" type="presOf" srcId="{CAF7F02A-369C-9643-AAB8-519EA5712175}" destId="{6443C109-6449-4267-B2B5-1DFBB77D93DA}" srcOrd="0" destOrd="3" presId="urn:microsoft.com/office/officeart/2005/8/layout/hProcess4"/>
    <dgm:cxn modelId="{BF10E528-E04D-4574-8463-878720D79D89}" srcId="{BABDDBA7-4E1E-4776-BACA-CF2CA0F800ED}" destId="{9A6520A2-DA56-4281-A4A6-F6272F03AA4F}" srcOrd="0" destOrd="0" parTransId="{6DAF84A4-CA38-4860-9125-3EBA901598C4}" sibTransId="{47B9E2DB-2155-47FB-ACC0-D5A56475900E}"/>
    <dgm:cxn modelId="{91A5C72C-A104-4A36-A693-5F193D2B49FA}" type="presOf" srcId="{4571C5F3-6FA9-407D-8EF7-DB45F39A5B8A}" destId="{0E8ED242-6C41-4679-8452-3157DB5334EB}" srcOrd="1" destOrd="0" presId="urn:microsoft.com/office/officeart/2005/8/layout/hProcess4"/>
    <dgm:cxn modelId="{ABCF8D30-5D3F-A643-A10B-117AB3559F56}" type="presOf" srcId="{BD5FBF42-F86F-2044-AB9F-69D34C7D0998}" destId="{0E8ED242-6C41-4679-8452-3157DB5334EB}" srcOrd="1" destOrd="1" presId="urn:microsoft.com/office/officeart/2005/8/layout/hProcess4"/>
    <dgm:cxn modelId="{CDDCCA30-B506-B74A-B713-B0C393F4D9AB}" type="presOf" srcId="{F71A8C30-E02F-6D4E-BC5D-6CE5A843129E}" destId="{A3057590-52B7-4663-B18B-C0351077CF2B}" srcOrd="0" destOrd="2" presId="urn:microsoft.com/office/officeart/2005/8/layout/hProcess4"/>
    <dgm:cxn modelId="{C8128133-E48C-684F-968D-764E56FDF4BC}" type="presOf" srcId="{BD5FBF42-F86F-2044-AB9F-69D34C7D0998}" destId="{6443C109-6449-4267-B2B5-1DFBB77D93DA}" srcOrd="0" destOrd="1" presId="urn:microsoft.com/office/officeart/2005/8/layout/hProcess4"/>
    <dgm:cxn modelId="{FAAD2638-B290-5043-AFF5-E6176E24745F}" srcId="{D12CB2A7-C98C-400F-8178-0EED69575D37}" destId="{F71A8C30-E02F-6D4E-BC5D-6CE5A843129E}" srcOrd="2" destOrd="0" parTransId="{8B9A1F1D-113B-EB46-8EC3-82F20090F755}" sibTransId="{3535DBB0-CDF5-6A49-ADC3-B384CDEA3B3B}"/>
    <dgm:cxn modelId="{CB556141-5E5E-A84A-BC67-ACF33F9DED1C}" type="presOf" srcId="{E3874714-D75F-8143-B804-FB19D03EB4A7}" destId="{0E8ED242-6C41-4679-8452-3157DB5334EB}" srcOrd="1" destOrd="2" presId="urn:microsoft.com/office/officeart/2005/8/layout/hProcess4"/>
    <dgm:cxn modelId="{D29CD241-25F4-694B-9750-F730B7F913C3}" type="presOf" srcId="{0451FD46-F8F4-C745-960C-02BB347EE117}" destId="{0E8ED242-6C41-4679-8452-3157DB5334EB}" srcOrd="1" destOrd="4" presId="urn:microsoft.com/office/officeart/2005/8/layout/hProcess4"/>
    <dgm:cxn modelId="{4D1D8243-7380-A24E-9174-41D00F734827}" type="presOf" srcId="{82858CD1-5A32-E045-A296-0B124E53A44D}" destId="{A3057590-52B7-4663-B18B-C0351077CF2B}" srcOrd="0" destOrd="3" presId="urn:microsoft.com/office/officeart/2005/8/layout/hProcess4"/>
    <dgm:cxn modelId="{1945D747-A5E0-A141-8F46-3135D66E91B8}" type="presOf" srcId="{77ED3445-37E9-E34E-820C-87D531623A66}" destId="{A4937ED4-083C-47E1-8F4C-A1891472BCEB}" srcOrd="0" destOrd="1" presId="urn:microsoft.com/office/officeart/2005/8/layout/hProcess4"/>
    <dgm:cxn modelId="{9CC9AC4C-9508-473E-A8B9-330AAEEDD1EF}" type="presOf" srcId="{A5F57DA6-8BBC-4B75-95B8-8E7469DACC5B}" destId="{A3057590-52B7-4663-B18B-C0351077CF2B}" srcOrd="0" destOrd="0" presId="urn:microsoft.com/office/officeart/2005/8/layout/hProcess4"/>
    <dgm:cxn modelId="{1AA4C24C-C10C-47C9-81D4-987EFEC8DA39}" srcId="{BABDDBA7-4E1E-4776-BACA-CF2CA0F800ED}" destId="{D12CB2A7-C98C-400F-8178-0EED69575D37}" srcOrd="2" destOrd="0" parTransId="{4D7A3DEC-053B-4034-A8C1-908594EFD8C3}" sibTransId="{3ADFF171-8465-4814-BA0D-F8792F3A6E9C}"/>
    <dgm:cxn modelId="{871B494E-E678-4C44-9583-5FF2C8CC4DB5}" srcId="{9A6520A2-DA56-4281-A4A6-F6272F03AA4F}" destId="{77ED3445-37E9-E34E-820C-87D531623A66}" srcOrd="1" destOrd="0" parTransId="{AA7DAFF1-4C63-D540-8C0F-5D3F66174A6D}" sibTransId="{5F8F89BD-A326-A64D-8FDE-AF0849173EAD}"/>
    <dgm:cxn modelId="{E2A4DC53-875D-C443-A136-CE6EC81EB70A}" type="presOf" srcId="{86E985B3-C9A9-1D4E-9520-4EE9D5B333B6}" destId="{2522AC1E-5402-4F96-9DEC-2073473F2D6C}" srcOrd="1" destOrd="1" presId="urn:microsoft.com/office/officeart/2005/8/layout/hProcess4"/>
    <dgm:cxn modelId="{E684AB54-6AE6-4EB7-B3E5-D94B9D554F7F}" type="presOf" srcId="{9A6520A2-DA56-4281-A4A6-F6272F03AA4F}" destId="{1287C6A3-615B-4228-B8AA-F343D0BFBCF6}" srcOrd="0" destOrd="0" presId="urn:microsoft.com/office/officeart/2005/8/layout/hProcess4"/>
    <dgm:cxn modelId="{34AB8A6A-F516-4DAC-9207-49B890E1EC36}" type="presOf" srcId="{47B9E2DB-2155-47FB-ACC0-D5A56475900E}" destId="{B3C976E3-3894-44CC-B22A-E4FC4F3F614D}" srcOrd="0" destOrd="0" presId="urn:microsoft.com/office/officeart/2005/8/layout/hProcess4"/>
    <dgm:cxn modelId="{FB6C926A-01CA-8940-9CA5-1B2EAB9E1BF8}" type="presOf" srcId="{D749495B-E2A3-4349-8DE3-97B588D9A4F0}" destId="{A4937ED4-083C-47E1-8F4C-A1891472BCEB}" srcOrd="0" destOrd="2" presId="urn:microsoft.com/office/officeart/2005/8/layout/hProcess4"/>
    <dgm:cxn modelId="{E332376B-7CB6-FF4F-88A3-4715B05900D9}" srcId="{024161FD-BB48-48A4-9D8B-73778AF86724}" destId="{BD5FBF42-F86F-2044-AB9F-69D34C7D0998}" srcOrd="1" destOrd="0" parTransId="{19BEA408-55F4-F64F-BDDE-4DA54DFF71A7}" sibTransId="{36700E0B-5C31-8C4C-A927-D984AE04C884}"/>
    <dgm:cxn modelId="{B11E916B-15BD-E446-8AE2-950EA8E3D3EB}" type="presOf" srcId="{D749495B-E2A3-4349-8DE3-97B588D9A4F0}" destId="{5B43EB78-5089-4A4C-92D9-B94D5DCD8F25}" srcOrd="1" destOrd="2" presId="urn:microsoft.com/office/officeart/2005/8/layout/hProcess4"/>
    <dgm:cxn modelId="{13023A6F-01FD-7647-9FF7-55757FAEED61}" srcId="{9A6520A2-DA56-4281-A4A6-F6272F03AA4F}" destId="{D749495B-E2A3-4349-8DE3-97B588D9A4F0}" srcOrd="2" destOrd="0" parTransId="{FE92A322-0580-5E47-9EAE-9D58290AED42}" sibTransId="{2CCB2ACA-37A5-3D4D-BEC3-5CEA19638028}"/>
    <dgm:cxn modelId="{1FECFF80-3976-A944-8404-D07EDAE27B6B}" type="presOf" srcId="{0451FD46-F8F4-C745-960C-02BB347EE117}" destId="{6443C109-6449-4267-B2B5-1DFBB77D93DA}" srcOrd="0" destOrd="4" presId="urn:microsoft.com/office/officeart/2005/8/layout/hProcess4"/>
    <dgm:cxn modelId="{5F45E583-063D-0B48-83A9-E6A48675C13D}" type="presOf" srcId="{82349C69-A849-D34B-8ED6-4F8104EFBBF3}" destId="{A4937ED4-083C-47E1-8F4C-A1891472BCEB}" srcOrd="0" destOrd="3" presId="urn:microsoft.com/office/officeart/2005/8/layout/hProcess4"/>
    <dgm:cxn modelId="{A0ACED83-C565-49D0-B095-67B79C3D163D}" type="presOf" srcId="{1D1150FD-10ED-4F6E-844E-BB42018A2F46}" destId="{48483E41-5F28-4948-8112-287B79141353}" srcOrd="0" destOrd="0" presId="urn:microsoft.com/office/officeart/2005/8/layout/hProcess4"/>
    <dgm:cxn modelId="{597A6F84-ADD1-4B44-9A42-DDB5C653BB0B}" type="presOf" srcId="{BABDDBA7-4E1E-4776-BACA-CF2CA0F800ED}" destId="{92F589FA-5429-49BD-B6CE-2B8B66391489}" srcOrd="0" destOrd="0" presId="urn:microsoft.com/office/officeart/2005/8/layout/hProcess4"/>
    <dgm:cxn modelId="{B9161F88-B2FC-40B9-AD37-ACA05F706D76}" srcId="{9A6520A2-DA56-4281-A4A6-F6272F03AA4F}" destId="{2E8F5D93-61D2-44AF-B1A8-97E113208FEE}" srcOrd="0" destOrd="0" parTransId="{29011746-9764-414F-8C5B-9048ED43A569}" sibTransId="{F0ADDE86-D295-4439-8CF5-B276EEBA63D0}"/>
    <dgm:cxn modelId="{4A679291-F193-C440-84CE-EE995D9E46C4}" type="presOf" srcId="{CAF7F02A-369C-9643-AAB8-519EA5712175}" destId="{0E8ED242-6C41-4679-8452-3157DB5334EB}" srcOrd="1" destOrd="3" presId="urn:microsoft.com/office/officeart/2005/8/layout/hProcess4"/>
    <dgm:cxn modelId="{B90C459C-8066-964C-8824-748E2AA798FF}" srcId="{024161FD-BB48-48A4-9D8B-73778AF86724}" destId="{CAF7F02A-369C-9643-AAB8-519EA5712175}" srcOrd="3" destOrd="0" parTransId="{7CCEC8AE-5F0A-D740-B88C-5488136422C7}" sibTransId="{DAD89225-8174-2B46-B680-24CAC4156A06}"/>
    <dgm:cxn modelId="{84240C9D-7665-A242-8D70-C3309E081703}" srcId="{D12CB2A7-C98C-400F-8178-0EED69575D37}" destId="{86E985B3-C9A9-1D4E-9520-4EE9D5B333B6}" srcOrd="1" destOrd="0" parTransId="{9F33802F-A128-0B4D-B4FB-7146035C2D61}" sibTransId="{22C56217-CE09-214C-A088-416ECD95167A}"/>
    <dgm:cxn modelId="{EEF44EA3-3572-4926-886C-09925854763C}" type="presOf" srcId="{2E8F5D93-61D2-44AF-B1A8-97E113208FEE}" destId="{5B43EB78-5089-4A4C-92D9-B94D5DCD8F25}" srcOrd="1" destOrd="0" presId="urn:microsoft.com/office/officeart/2005/8/layout/hProcess4"/>
    <dgm:cxn modelId="{A02BE2A6-09F8-7045-8D7E-D9F312F328B1}" type="presOf" srcId="{E3874714-D75F-8143-B804-FB19D03EB4A7}" destId="{6443C109-6449-4267-B2B5-1DFBB77D93DA}" srcOrd="0" destOrd="2" presId="urn:microsoft.com/office/officeart/2005/8/layout/hProcess4"/>
    <dgm:cxn modelId="{D25210AA-877C-44E3-9F37-075DCF8C76A1}" type="presOf" srcId="{024161FD-BB48-48A4-9D8B-73778AF86724}" destId="{270353C0-0735-41E1-9BD9-F7D89DFABE31}" srcOrd="0" destOrd="0" presId="urn:microsoft.com/office/officeart/2005/8/layout/hProcess4"/>
    <dgm:cxn modelId="{1E6AF3AC-2D8F-1F43-925E-225ABDC34056}" srcId="{024161FD-BB48-48A4-9D8B-73778AF86724}" destId="{E3874714-D75F-8143-B804-FB19D03EB4A7}" srcOrd="2" destOrd="0" parTransId="{D515D8F9-132C-B642-8D9B-671C104288EE}" sibTransId="{50A999E6-94D9-084D-B420-E496AA33EB49}"/>
    <dgm:cxn modelId="{5840D2AE-F818-4A65-9543-59A6B00DAC33}" type="presOf" srcId="{2E8F5D93-61D2-44AF-B1A8-97E113208FEE}" destId="{A4937ED4-083C-47E1-8F4C-A1891472BCEB}" srcOrd="0" destOrd="0" presId="urn:microsoft.com/office/officeart/2005/8/layout/hProcess4"/>
    <dgm:cxn modelId="{3AA287B6-E427-454E-A4C4-135BF5DF8B61}" srcId="{024161FD-BB48-48A4-9D8B-73778AF86724}" destId="{4571C5F3-6FA9-407D-8EF7-DB45F39A5B8A}" srcOrd="0" destOrd="0" parTransId="{5F18FFDB-028F-47A5-876F-6B63C9BB474F}" sibTransId="{65C17FC1-15BC-42B8-AC00-0FD80FE36AA7}"/>
    <dgm:cxn modelId="{1204B6B8-9202-4D28-89F4-D06F6E405EBA}" type="presOf" srcId="{D12CB2A7-C98C-400F-8178-0EED69575D37}" destId="{43D6E98C-31DA-4068-8D35-351BEB61B853}" srcOrd="0" destOrd="0" presId="urn:microsoft.com/office/officeart/2005/8/layout/hProcess4"/>
    <dgm:cxn modelId="{B99E22C0-9D69-4844-8B10-081085751229}" type="presOf" srcId="{F71A8C30-E02F-6D4E-BC5D-6CE5A843129E}" destId="{2522AC1E-5402-4F96-9DEC-2073473F2D6C}" srcOrd="1" destOrd="2" presId="urn:microsoft.com/office/officeart/2005/8/layout/hProcess4"/>
    <dgm:cxn modelId="{698271CE-5FAD-4623-BA07-CEA38E840AAE}" srcId="{D12CB2A7-C98C-400F-8178-0EED69575D37}" destId="{A5F57DA6-8BBC-4B75-95B8-8E7469DACC5B}" srcOrd="0" destOrd="0" parTransId="{1C2F8CC0-79B4-448A-80D7-F626E48921DB}" sibTransId="{70948429-F704-486D-8A1B-9217D3521701}"/>
    <dgm:cxn modelId="{2BBBB5D6-4F95-4619-AFCE-7783BB4B78D2}" srcId="{BABDDBA7-4E1E-4776-BACA-CF2CA0F800ED}" destId="{024161FD-BB48-48A4-9D8B-73778AF86724}" srcOrd="1" destOrd="0" parTransId="{DD176A7D-CF28-445E-9034-BE3F4D8358DE}" sibTransId="{1D1150FD-10ED-4F6E-844E-BB42018A2F46}"/>
    <dgm:cxn modelId="{FAD9CEDB-614A-DC4F-8743-384150EFDA67}" type="presOf" srcId="{82349C69-A849-D34B-8ED6-4F8104EFBBF3}" destId="{5B43EB78-5089-4A4C-92D9-B94D5DCD8F25}" srcOrd="1" destOrd="3" presId="urn:microsoft.com/office/officeart/2005/8/layout/hProcess4"/>
    <dgm:cxn modelId="{2102BADE-0EA7-0547-BD7C-D66BD7734DB9}" type="presOf" srcId="{82858CD1-5A32-E045-A296-0B124E53A44D}" destId="{2522AC1E-5402-4F96-9DEC-2073473F2D6C}" srcOrd="1" destOrd="3" presId="urn:microsoft.com/office/officeart/2005/8/layout/hProcess4"/>
    <dgm:cxn modelId="{98BD30ED-173D-441E-A043-02A005B2A3DF}" type="presOf" srcId="{A5F57DA6-8BBC-4B75-95B8-8E7469DACC5B}" destId="{2522AC1E-5402-4F96-9DEC-2073473F2D6C}" srcOrd="1" destOrd="0" presId="urn:microsoft.com/office/officeart/2005/8/layout/hProcess4"/>
    <dgm:cxn modelId="{A599AAED-787E-4062-BB35-7EF0478ED76F}" type="presOf" srcId="{4571C5F3-6FA9-407D-8EF7-DB45F39A5B8A}" destId="{6443C109-6449-4267-B2B5-1DFBB77D93DA}" srcOrd="0" destOrd="0" presId="urn:microsoft.com/office/officeart/2005/8/layout/hProcess4"/>
    <dgm:cxn modelId="{7208BFEF-F4FA-1E45-B595-2172DF49D337}" type="presOf" srcId="{86E985B3-C9A9-1D4E-9520-4EE9D5B333B6}" destId="{A3057590-52B7-4663-B18B-C0351077CF2B}" srcOrd="0" destOrd="1" presId="urn:microsoft.com/office/officeart/2005/8/layout/hProcess4"/>
    <dgm:cxn modelId="{30FDEFF4-936E-7341-9DB9-61E3ECD7499E}" srcId="{9A6520A2-DA56-4281-A4A6-F6272F03AA4F}" destId="{82349C69-A849-D34B-8ED6-4F8104EFBBF3}" srcOrd="3" destOrd="0" parTransId="{5698CAAB-F8E5-DF46-8A98-19CAB6445CB0}" sibTransId="{993CB37D-4AD9-3543-BD00-321EF310F8DE}"/>
    <dgm:cxn modelId="{9F88CEF5-8B63-6147-89CC-80547B0E3378}" srcId="{D12CB2A7-C98C-400F-8178-0EED69575D37}" destId="{82858CD1-5A32-E045-A296-0B124E53A44D}" srcOrd="3" destOrd="0" parTransId="{24AB186C-BDAA-DD4F-BA30-20ACF228B3C5}" sibTransId="{19BA036D-915A-2E4C-B958-DA22ECE75F3D}"/>
    <dgm:cxn modelId="{7C83704A-4185-4A72-8476-62ED4694FC14}" type="presParOf" srcId="{92F589FA-5429-49BD-B6CE-2B8B66391489}" destId="{30111A10-E937-4A24-9960-9458E105B585}" srcOrd="0" destOrd="0" presId="urn:microsoft.com/office/officeart/2005/8/layout/hProcess4"/>
    <dgm:cxn modelId="{7D7E3089-4DCD-4814-859D-BA17C51AEA53}" type="presParOf" srcId="{92F589FA-5429-49BD-B6CE-2B8B66391489}" destId="{BFC0F5E9-C404-4889-9D03-1083A686FC5D}" srcOrd="1" destOrd="0" presId="urn:microsoft.com/office/officeart/2005/8/layout/hProcess4"/>
    <dgm:cxn modelId="{A6323585-3FFB-4933-B486-0FE69EFE3FE0}" type="presParOf" srcId="{92F589FA-5429-49BD-B6CE-2B8B66391489}" destId="{1794ADA5-09E5-4B2A-9EC4-411880956039}" srcOrd="2" destOrd="0" presId="urn:microsoft.com/office/officeart/2005/8/layout/hProcess4"/>
    <dgm:cxn modelId="{03B27CE6-627C-4C24-B6DA-CD45EAA13471}" type="presParOf" srcId="{1794ADA5-09E5-4B2A-9EC4-411880956039}" destId="{E67A0A59-F4F3-4518-B184-9D9DE34EC966}" srcOrd="0" destOrd="0" presId="urn:microsoft.com/office/officeart/2005/8/layout/hProcess4"/>
    <dgm:cxn modelId="{CF117B4B-EFCC-41D6-B3FB-22DEED0226CA}" type="presParOf" srcId="{E67A0A59-F4F3-4518-B184-9D9DE34EC966}" destId="{A853D1B2-72E7-482A-87E2-524A5EE8726B}" srcOrd="0" destOrd="0" presId="urn:microsoft.com/office/officeart/2005/8/layout/hProcess4"/>
    <dgm:cxn modelId="{63B20763-CCF6-4760-9215-4DCE252C7F08}" type="presParOf" srcId="{E67A0A59-F4F3-4518-B184-9D9DE34EC966}" destId="{A4937ED4-083C-47E1-8F4C-A1891472BCEB}" srcOrd="1" destOrd="0" presId="urn:microsoft.com/office/officeart/2005/8/layout/hProcess4"/>
    <dgm:cxn modelId="{B03EFC96-84E3-4AD4-82E8-53A64BD43399}" type="presParOf" srcId="{E67A0A59-F4F3-4518-B184-9D9DE34EC966}" destId="{5B43EB78-5089-4A4C-92D9-B94D5DCD8F25}" srcOrd="2" destOrd="0" presId="urn:microsoft.com/office/officeart/2005/8/layout/hProcess4"/>
    <dgm:cxn modelId="{550A6C00-E67C-4D62-9BD4-5C29DE3A8EBF}" type="presParOf" srcId="{E67A0A59-F4F3-4518-B184-9D9DE34EC966}" destId="{1287C6A3-615B-4228-B8AA-F343D0BFBCF6}" srcOrd="3" destOrd="0" presId="urn:microsoft.com/office/officeart/2005/8/layout/hProcess4"/>
    <dgm:cxn modelId="{E04EE543-023C-49FF-8422-A9677E30A7CA}" type="presParOf" srcId="{E67A0A59-F4F3-4518-B184-9D9DE34EC966}" destId="{41FBDA5F-97E4-46AB-9F65-93A606756D77}" srcOrd="4" destOrd="0" presId="urn:microsoft.com/office/officeart/2005/8/layout/hProcess4"/>
    <dgm:cxn modelId="{E0E84CB1-91BB-477F-818C-C13BA4D4FDF7}" type="presParOf" srcId="{1794ADA5-09E5-4B2A-9EC4-411880956039}" destId="{B3C976E3-3894-44CC-B22A-E4FC4F3F614D}" srcOrd="1" destOrd="0" presId="urn:microsoft.com/office/officeart/2005/8/layout/hProcess4"/>
    <dgm:cxn modelId="{4921A5ED-FB1E-484E-A168-F6570A6201CA}" type="presParOf" srcId="{1794ADA5-09E5-4B2A-9EC4-411880956039}" destId="{2E1BFAC1-F1C2-4587-93EE-4DC8F94D2D9D}" srcOrd="2" destOrd="0" presId="urn:microsoft.com/office/officeart/2005/8/layout/hProcess4"/>
    <dgm:cxn modelId="{8C39B3D0-1A93-4D8B-8160-AD83938B7984}" type="presParOf" srcId="{2E1BFAC1-F1C2-4587-93EE-4DC8F94D2D9D}" destId="{EE209094-8C0F-4DB5-A164-5156F1998AC2}" srcOrd="0" destOrd="0" presId="urn:microsoft.com/office/officeart/2005/8/layout/hProcess4"/>
    <dgm:cxn modelId="{09919866-BF81-4A56-ACC1-B1785F6E1EC8}" type="presParOf" srcId="{2E1BFAC1-F1C2-4587-93EE-4DC8F94D2D9D}" destId="{6443C109-6449-4267-B2B5-1DFBB77D93DA}" srcOrd="1" destOrd="0" presId="urn:microsoft.com/office/officeart/2005/8/layout/hProcess4"/>
    <dgm:cxn modelId="{732CC36A-A39A-4091-ACF0-4BBBA566EB30}" type="presParOf" srcId="{2E1BFAC1-F1C2-4587-93EE-4DC8F94D2D9D}" destId="{0E8ED242-6C41-4679-8452-3157DB5334EB}" srcOrd="2" destOrd="0" presId="urn:microsoft.com/office/officeart/2005/8/layout/hProcess4"/>
    <dgm:cxn modelId="{96C906AA-7AC7-44A0-909C-20D008A73F4B}" type="presParOf" srcId="{2E1BFAC1-F1C2-4587-93EE-4DC8F94D2D9D}" destId="{270353C0-0735-41E1-9BD9-F7D89DFABE31}" srcOrd="3" destOrd="0" presId="urn:microsoft.com/office/officeart/2005/8/layout/hProcess4"/>
    <dgm:cxn modelId="{AD0167D8-44ED-40B8-861A-4B83555F7870}" type="presParOf" srcId="{2E1BFAC1-F1C2-4587-93EE-4DC8F94D2D9D}" destId="{74097F7C-A4C9-40C1-999A-C33842D3E4D0}" srcOrd="4" destOrd="0" presId="urn:microsoft.com/office/officeart/2005/8/layout/hProcess4"/>
    <dgm:cxn modelId="{A553D4C1-DB42-4CBB-86CA-4D694A2A6D19}" type="presParOf" srcId="{1794ADA5-09E5-4B2A-9EC4-411880956039}" destId="{48483E41-5F28-4948-8112-287B79141353}" srcOrd="3" destOrd="0" presId="urn:microsoft.com/office/officeart/2005/8/layout/hProcess4"/>
    <dgm:cxn modelId="{29DB4522-6C82-46B3-B599-6CE7279261AA}" type="presParOf" srcId="{1794ADA5-09E5-4B2A-9EC4-411880956039}" destId="{F238BF8B-8912-4C37-8D38-DC712549C47A}" srcOrd="4" destOrd="0" presId="urn:microsoft.com/office/officeart/2005/8/layout/hProcess4"/>
    <dgm:cxn modelId="{1049C315-284D-4AFF-A830-1491DB29D220}" type="presParOf" srcId="{F238BF8B-8912-4C37-8D38-DC712549C47A}" destId="{88282014-83AA-4ABA-B2DD-1456811D9822}" srcOrd="0" destOrd="0" presId="urn:microsoft.com/office/officeart/2005/8/layout/hProcess4"/>
    <dgm:cxn modelId="{8FE24377-183E-41B6-925A-4625646F7ADC}" type="presParOf" srcId="{F238BF8B-8912-4C37-8D38-DC712549C47A}" destId="{A3057590-52B7-4663-B18B-C0351077CF2B}" srcOrd="1" destOrd="0" presId="urn:microsoft.com/office/officeart/2005/8/layout/hProcess4"/>
    <dgm:cxn modelId="{2ECD076C-80D5-441C-AFD1-3DC307942524}" type="presParOf" srcId="{F238BF8B-8912-4C37-8D38-DC712549C47A}" destId="{2522AC1E-5402-4F96-9DEC-2073473F2D6C}" srcOrd="2" destOrd="0" presId="urn:microsoft.com/office/officeart/2005/8/layout/hProcess4"/>
    <dgm:cxn modelId="{6DFE6511-CD18-4A0C-A74B-627293265CDB}" type="presParOf" srcId="{F238BF8B-8912-4C37-8D38-DC712549C47A}" destId="{43D6E98C-31DA-4068-8D35-351BEB61B853}" srcOrd="3" destOrd="0" presId="urn:microsoft.com/office/officeart/2005/8/layout/hProcess4"/>
    <dgm:cxn modelId="{00DDB60D-2C30-4DD3-ADD6-B0709AE64EC3}" type="presParOf" srcId="{F238BF8B-8912-4C37-8D38-DC712549C47A}" destId="{9E6CEAEC-BFC5-4EB5-A29F-E6CA0355DF10}"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37ED4-083C-47E1-8F4C-A1891472BCEB}">
      <dsp:nvSpPr>
        <dsp:cNvPr id="0" name=""/>
        <dsp:cNvSpPr/>
      </dsp:nvSpPr>
      <dsp:spPr>
        <a:xfrm>
          <a:off x="13" y="1526536"/>
          <a:ext cx="4577298" cy="4572018"/>
        </a:xfrm>
        <a:prstGeom prst="roundRect">
          <a:avLst>
            <a:gd name="adj" fmla="val 10000"/>
          </a:avLst>
        </a:prstGeom>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889000">
            <a:lnSpc>
              <a:spcPct val="90000"/>
            </a:lnSpc>
            <a:spcBef>
              <a:spcPct val="0"/>
            </a:spcBef>
            <a:spcAft>
              <a:spcPct val="15000"/>
            </a:spcAft>
            <a:buChar char="•"/>
          </a:pPr>
          <a:r>
            <a:rPr lang="en-US" sz="2000" kern="1200"/>
            <a:t>Evaluate existing policies, strategies, plans, </a:t>
          </a:r>
          <a:r>
            <a:rPr lang="en-US" sz="2000" kern="1200" err="1"/>
            <a:t>programmes</a:t>
          </a:r>
          <a:r>
            <a:rPr lang="en-US" sz="2000" kern="1200"/>
            <a:t> and projects to identify how they addressed gender considerations </a:t>
          </a:r>
          <a:endParaRPr lang="en-GB" sz="2000" kern="1200"/>
        </a:p>
        <a:p>
          <a:pPr marL="228600" lvl="1" indent="-228600" algn="l" defTabSz="889000">
            <a:lnSpc>
              <a:spcPct val="90000"/>
            </a:lnSpc>
            <a:spcBef>
              <a:spcPct val="0"/>
            </a:spcBef>
            <a:spcAft>
              <a:spcPct val="15000"/>
            </a:spcAft>
            <a:buFont typeface="Symbol" pitchFamily="2" charset="2"/>
            <a:buChar char=""/>
          </a:pPr>
          <a:r>
            <a:rPr lang="en-US" sz="2000" kern="1200"/>
            <a:t>Conduct a multisectoral gender analysis that identifies gender roles, prevalent inequalities in access to and control of resources, power relations </a:t>
          </a:r>
        </a:p>
        <a:p>
          <a:pPr marL="228600" lvl="1" indent="-228600" algn="l" defTabSz="889000">
            <a:lnSpc>
              <a:spcPct val="90000"/>
            </a:lnSpc>
            <a:spcBef>
              <a:spcPct val="0"/>
            </a:spcBef>
            <a:spcAft>
              <a:spcPct val="15000"/>
            </a:spcAft>
            <a:buFont typeface="Symbol" pitchFamily="2" charset="2"/>
            <a:buChar char=""/>
          </a:pPr>
          <a:r>
            <a:rPr lang="en-US" sz="2000" kern="1200"/>
            <a:t>Identify relevant gender considerations related to the NBSAP</a:t>
          </a:r>
        </a:p>
        <a:p>
          <a:pPr marL="228600" lvl="1" indent="-228600" algn="l" defTabSz="889000">
            <a:lnSpc>
              <a:spcPct val="90000"/>
            </a:lnSpc>
            <a:spcBef>
              <a:spcPct val="0"/>
            </a:spcBef>
            <a:spcAft>
              <a:spcPct val="15000"/>
            </a:spcAft>
            <a:buFont typeface="Symbol" pitchFamily="2" charset="2"/>
            <a:buChar char=""/>
          </a:pPr>
          <a:r>
            <a:rPr lang="en-US" sz="2000" kern="1200"/>
            <a:t>Conduct an analysis of gaps and strengths of institutional capacities on gender and biodiversity</a:t>
          </a:r>
        </a:p>
      </dsp:txBody>
      <dsp:txXfrm>
        <a:off x="105228" y="1631751"/>
        <a:ext cx="4366868" cy="3381870"/>
      </dsp:txXfrm>
    </dsp:sp>
    <dsp:sp modelId="{B3C976E3-3894-44CC-B22A-E4FC4F3F614D}">
      <dsp:nvSpPr>
        <dsp:cNvPr id="0" name=""/>
        <dsp:cNvSpPr/>
      </dsp:nvSpPr>
      <dsp:spPr>
        <a:xfrm>
          <a:off x="1830088" y="3460605"/>
          <a:ext cx="6718054" cy="5474607"/>
        </a:xfrm>
        <a:prstGeom prst="leftCircularArrow">
          <a:avLst>
            <a:gd name="adj1" fmla="val 3007"/>
            <a:gd name="adj2" fmla="val 368751"/>
            <a:gd name="adj3" fmla="val 2185961"/>
            <a:gd name="adj4" fmla="val 9066188"/>
            <a:gd name="adj5" fmla="val 3508"/>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87C6A3-615B-4228-B8AA-F343D0BFBCF6}">
      <dsp:nvSpPr>
        <dsp:cNvPr id="0" name=""/>
        <dsp:cNvSpPr/>
      </dsp:nvSpPr>
      <dsp:spPr>
        <a:xfrm>
          <a:off x="914404" y="6022345"/>
          <a:ext cx="4068710" cy="1617991"/>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GB" sz="4000" b="1" kern="1200"/>
            <a:t>Starting out</a:t>
          </a:r>
        </a:p>
      </dsp:txBody>
      <dsp:txXfrm>
        <a:off x="961793" y="6069734"/>
        <a:ext cx="3973932" cy="1523213"/>
      </dsp:txXfrm>
    </dsp:sp>
    <dsp:sp modelId="{6443C109-6449-4267-B2B5-1DFBB77D93DA}">
      <dsp:nvSpPr>
        <dsp:cNvPr id="0" name=""/>
        <dsp:cNvSpPr/>
      </dsp:nvSpPr>
      <dsp:spPr>
        <a:xfrm>
          <a:off x="5760701" y="2103126"/>
          <a:ext cx="5259728" cy="5760714"/>
        </a:xfrm>
        <a:prstGeom prst="roundRect">
          <a:avLst>
            <a:gd name="adj" fmla="val 10000"/>
          </a:avLst>
        </a:prstGeom>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a:ln w="15875" cap="flat" cmpd="sng" algn="ctr">
          <a:solidFill>
            <a:schemeClr val="accent3">
              <a:hueOff val="730060"/>
              <a:satOff val="-13582"/>
              <a:lumOff val="-41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0" rIns="123825" bIns="182880" numCol="1" spcCol="1270" anchor="b" anchorCtr="1">
          <a:noAutofit/>
        </a:bodyPr>
        <a:lstStyle/>
        <a:p>
          <a:pPr marL="171450" lvl="1" indent="-171450" algn="l" defTabSz="844550">
            <a:lnSpc>
              <a:spcPct val="90000"/>
            </a:lnSpc>
            <a:spcBef>
              <a:spcPct val="0"/>
            </a:spcBef>
            <a:spcAft>
              <a:spcPct val="15000"/>
            </a:spcAft>
            <a:buFont typeface="Symbol" panose="05050102010706020507" pitchFamily="18" charset="2"/>
            <a:buNone/>
          </a:pPr>
          <a:endParaRPr lang="en-GB" sz="1900" kern="1200"/>
        </a:p>
        <a:p>
          <a:pPr marL="228600" lvl="1" indent="-228600" algn="l" defTabSz="889000">
            <a:lnSpc>
              <a:spcPct val="90000"/>
            </a:lnSpc>
            <a:spcBef>
              <a:spcPct val="0"/>
            </a:spcBef>
            <a:spcAft>
              <a:spcPct val="15000"/>
            </a:spcAft>
            <a:buFont typeface="Symbol" panose="05050102010706020507" pitchFamily="18" charset="2"/>
            <a:buChar char=""/>
          </a:pPr>
          <a:r>
            <a:rPr lang="en-US" sz="2000" kern="1200"/>
            <a:t>Develop a methodology that allows obtaining data or information that reflects the gender diversity of the country </a:t>
          </a:r>
          <a:endParaRPr lang="en-GB" sz="2000" kern="1200"/>
        </a:p>
        <a:p>
          <a:pPr marL="228600" lvl="1" indent="-228600" algn="l" defTabSz="889000">
            <a:lnSpc>
              <a:spcPct val="90000"/>
            </a:lnSpc>
            <a:spcBef>
              <a:spcPct val="0"/>
            </a:spcBef>
            <a:spcAft>
              <a:spcPct val="15000"/>
            </a:spcAft>
            <a:buFont typeface="Symbol" pitchFamily="2" charset="2"/>
            <a:buChar char=""/>
          </a:pPr>
          <a:r>
            <a:rPr lang="en-US" sz="2000" kern="1200"/>
            <a:t>Establish specific spaces for women in their diversity and young people to share their ideas, perceptions and priorities </a:t>
          </a:r>
        </a:p>
        <a:p>
          <a:pPr marL="228600" lvl="1" indent="-228600" algn="l" defTabSz="889000">
            <a:lnSpc>
              <a:spcPct val="90000"/>
            </a:lnSpc>
            <a:spcBef>
              <a:spcPct val="0"/>
            </a:spcBef>
            <a:spcAft>
              <a:spcPct val="15000"/>
            </a:spcAft>
            <a:buFont typeface="Symbol" panose="05050102010706020507" pitchFamily="18" charset="2"/>
            <a:buChar char=""/>
          </a:pPr>
          <a:r>
            <a:rPr lang="en-US" sz="2000" kern="1200"/>
            <a:t>Define strategic objectives and a structure that considers expected results, concrete actions, indicators and responsible partners </a:t>
          </a:r>
          <a:endParaRPr lang="en-GB" sz="2000" kern="1200"/>
        </a:p>
        <a:p>
          <a:pPr marL="228600" lvl="1" indent="-228600" algn="l" defTabSz="889000">
            <a:lnSpc>
              <a:spcPct val="90000"/>
            </a:lnSpc>
            <a:spcBef>
              <a:spcPct val="0"/>
            </a:spcBef>
            <a:spcAft>
              <a:spcPct val="15000"/>
            </a:spcAft>
            <a:buFont typeface="Symbol" pitchFamily="2" charset="2"/>
            <a:buChar char=""/>
          </a:pPr>
          <a:r>
            <a:rPr lang="en-US" sz="2000" kern="1200"/>
            <a:t>Articulate the proposed actions with national climate change planning instruments and the international gender mandates of the CBD, CEDAW, among others</a:t>
          </a:r>
        </a:p>
      </dsp:txBody>
      <dsp:txXfrm>
        <a:off x="5893271" y="3470135"/>
        <a:ext cx="4994588" cy="4261135"/>
      </dsp:txXfrm>
    </dsp:sp>
    <dsp:sp modelId="{48483E41-5F28-4948-8112-287B79141353}">
      <dsp:nvSpPr>
        <dsp:cNvPr id="0" name=""/>
        <dsp:cNvSpPr/>
      </dsp:nvSpPr>
      <dsp:spPr>
        <a:xfrm>
          <a:off x="8945849" y="9102"/>
          <a:ext cx="5802166" cy="5802166"/>
        </a:xfrm>
        <a:prstGeom prst="circularArrow">
          <a:avLst>
            <a:gd name="adj1" fmla="val 2837"/>
            <a:gd name="adj2" fmla="val 346550"/>
            <a:gd name="adj3" fmla="val 19534983"/>
            <a:gd name="adj4" fmla="val 12632555"/>
            <a:gd name="adj5" fmla="val 3310"/>
          </a:avLst>
        </a:prstGeom>
        <a:solidFill>
          <a:schemeClr val="accent3">
            <a:hueOff val="1460120"/>
            <a:satOff val="-27164"/>
            <a:lumOff val="-8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0353C0-0735-41E1-9BD9-F7D89DFABE31}">
      <dsp:nvSpPr>
        <dsp:cNvPr id="0" name=""/>
        <dsp:cNvSpPr/>
      </dsp:nvSpPr>
      <dsp:spPr>
        <a:xfrm>
          <a:off x="7467604" y="1526541"/>
          <a:ext cx="4068710" cy="1617991"/>
        </a:xfrm>
        <a:prstGeom prst="roundRect">
          <a:avLst>
            <a:gd name="adj" fmla="val 10000"/>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GB" sz="4000" b="1" kern="1200"/>
            <a:t>Design</a:t>
          </a:r>
        </a:p>
      </dsp:txBody>
      <dsp:txXfrm>
        <a:off x="7514993" y="1573930"/>
        <a:ext cx="3973932" cy="1523213"/>
      </dsp:txXfrm>
    </dsp:sp>
    <dsp:sp modelId="{A3057590-52B7-4663-B18B-C0351077CF2B}">
      <dsp:nvSpPr>
        <dsp:cNvPr id="0" name=""/>
        <dsp:cNvSpPr/>
      </dsp:nvSpPr>
      <dsp:spPr>
        <a:xfrm>
          <a:off x="12089821" y="1751051"/>
          <a:ext cx="5259728" cy="5120647"/>
        </a:xfrm>
        <a:prstGeom prst="roundRect">
          <a:avLst>
            <a:gd name="adj" fmla="val 10000"/>
          </a:avLst>
        </a:prstGeom>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a:ln w="15875" cap="flat" cmpd="sng" algn="ctr">
          <a:solidFill>
            <a:schemeClr val="accent3">
              <a:hueOff val="1460120"/>
              <a:satOff val="-27164"/>
              <a:lumOff val="-82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4" tIns="123824" rIns="123824" bIns="123824" numCol="1" spcCol="1270" anchor="t" anchorCtr="0">
          <a:noAutofit/>
        </a:bodyPr>
        <a:lstStyle/>
        <a:p>
          <a:pPr marL="228600" lvl="1" indent="-228600" algn="l" defTabSz="889000">
            <a:lnSpc>
              <a:spcPct val="90000"/>
            </a:lnSpc>
            <a:spcBef>
              <a:spcPct val="0"/>
            </a:spcBef>
            <a:spcAft>
              <a:spcPct val="15000"/>
            </a:spcAft>
            <a:buFont typeface="Symbol" panose="05050102010706020507" pitchFamily="18" charset="2"/>
            <a:buChar char=""/>
          </a:pPr>
          <a:r>
            <a:rPr lang="en-US" sz="2000" kern="1200"/>
            <a:t>Conduct a multi-sectoral and multi-stakeholder validation session of the planning instrument </a:t>
          </a:r>
          <a:endParaRPr lang="en-GB" sz="2000" kern="1200"/>
        </a:p>
        <a:p>
          <a:pPr marL="228600" lvl="1" indent="-228600" algn="l" defTabSz="889000">
            <a:lnSpc>
              <a:spcPct val="90000"/>
            </a:lnSpc>
            <a:spcBef>
              <a:spcPct val="0"/>
            </a:spcBef>
            <a:spcAft>
              <a:spcPct val="15000"/>
            </a:spcAft>
            <a:buFont typeface="Symbol" pitchFamily="2" charset="2"/>
            <a:buChar char=""/>
          </a:pPr>
          <a:r>
            <a:rPr lang="en-US" sz="2000" kern="1200"/>
            <a:t>Promote ownership of the instrument at various political levels </a:t>
          </a:r>
        </a:p>
        <a:p>
          <a:pPr marL="228600" lvl="1" indent="-228600" algn="l" defTabSz="889000">
            <a:lnSpc>
              <a:spcPct val="90000"/>
            </a:lnSpc>
            <a:spcBef>
              <a:spcPct val="0"/>
            </a:spcBef>
            <a:spcAft>
              <a:spcPct val="15000"/>
            </a:spcAft>
            <a:buFont typeface="Symbol" pitchFamily="2" charset="2"/>
            <a:buChar char=""/>
          </a:pPr>
          <a:r>
            <a:rPr lang="en-US" sz="2000" kern="1200"/>
            <a:t>Define a roadmap for the implementation of the planning instrument (including gender budgeting) </a:t>
          </a:r>
        </a:p>
        <a:p>
          <a:pPr marL="228600" lvl="1" indent="-228600" algn="l" defTabSz="889000">
            <a:lnSpc>
              <a:spcPct val="90000"/>
            </a:lnSpc>
            <a:spcBef>
              <a:spcPct val="0"/>
            </a:spcBef>
            <a:spcAft>
              <a:spcPct val="15000"/>
            </a:spcAft>
            <a:buFont typeface="Symbol" pitchFamily="2" charset="2"/>
            <a:buChar char=""/>
          </a:pPr>
          <a:r>
            <a:rPr lang="en-US" sz="2000" kern="1200"/>
            <a:t>Define the institution responsible for carrying out participatory and inclusive monitoring, evaluation, reporting, and dissemination processes </a:t>
          </a:r>
        </a:p>
      </dsp:txBody>
      <dsp:txXfrm>
        <a:off x="12207661" y="1868891"/>
        <a:ext cx="5024048" cy="3787685"/>
      </dsp:txXfrm>
    </dsp:sp>
    <dsp:sp modelId="{43D6E98C-31DA-4068-8D35-351BEB61B853}">
      <dsp:nvSpPr>
        <dsp:cNvPr id="0" name=""/>
        <dsp:cNvSpPr/>
      </dsp:nvSpPr>
      <dsp:spPr>
        <a:xfrm>
          <a:off x="13411188" y="6098538"/>
          <a:ext cx="4068710" cy="1617991"/>
        </a:xfrm>
        <a:prstGeom prst="roundRect">
          <a:avLst>
            <a:gd name="adj" fmla="val 10000"/>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GB" sz="3600" b="1" kern="1200"/>
            <a:t>Conduct the consultations</a:t>
          </a:r>
        </a:p>
      </dsp:txBody>
      <dsp:txXfrm>
        <a:off x="13458577" y="6145927"/>
        <a:ext cx="3973932" cy="152321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B2F7EEF1-9A0F-D649-A1DF-3D2112562733}" type="datetimeFigureOut">
              <a:rPr lang="es-ES_tradnl" smtClean="0"/>
              <a:pPr/>
              <a:t>3/3/26</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D016F44F-AAE6-7749-A22A-A305A141182D}" type="slidenum">
              <a:rPr lang="es-ES_tradnl" smtClean="0"/>
              <a:pPr/>
              <a:t>‹#›</a:t>
            </a:fld>
            <a:endParaRPr lang="es-ES_tradnl"/>
          </a:p>
        </p:txBody>
      </p:sp>
    </p:spTree>
    <p:extLst>
      <p:ext uri="{BB962C8B-B14F-4D97-AF65-F5344CB8AC3E}">
        <p14:creationId xmlns:p14="http://schemas.microsoft.com/office/powerpoint/2010/main" val="1101256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2BDF-CCBC-01B6-99F3-A0678FBE8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4876-C4E0-38B3-F45B-91AF21D91CA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D0220880-AFEC-0212-509E-3D8B4CF96D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8BD6EA-3B41-E633-9478-32BE14E910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506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EDE96-84EC-5C9F-3DEA-6FF5FC5EB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66214-10DA-4F49-E846-2BD69EEDF56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4BA95EF-5A98-B4F5-AEA8-EC81E6BCB1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CC8B16-6284-DA5D-06D1-68ABB9C0F6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5417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018F8-25F4-19B1-36B6-F0BE86161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FA613-70FC-D22A-6B7A-AE24724FE63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BC777A90-F0BE-2C68-55D9-D1A9F6F358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6998D-C676-FF0B-07D6-7D64F4648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2890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FE8E6-7BA5-40AD-6B35-160F04670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ABFDC-0436-1F23-F479-9183B0D7689F}"/>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E97E6EB-E40C-C1E1-ED6C-6198E9FE75AF}"/>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1664B056-0840-87C8-F52E-95AE568ADD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2606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A7C5-65DC-7C5A-0DEF-CE45EC2B1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5B32D-2C5D-7B68-DFD2-554C5909D02A}"/>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BEB0B06-F6C2-8FB3-C04F-4920DD58368D}"/>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9743C9E-342F-658A-9DB2-3ADDB32041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488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6579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FF30-7ACC-20C9-5213-E8D83FE9F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698E1-C9D7-41B1-0E65-53DD838A2E18}"/>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55D94ED-4F2D-35BE-F2D8-631215DBC87D}"/>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33CEF17-4A25-00F7-4E54-F3AD5F3129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7107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381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8517-9C72-AE2D-314D-5264BD841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D3DA4-DA8D-D83B-A688-72E5376811B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12F43D5-DC42-258A-6844-52CB50D8B2B4}"/>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F277C3B-F36A-3E3C-3139-D363BCDD58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484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5809-BAE8-B3CB-FCDC-97AC9E88B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CD6BC-6003-5A0D-7401-B9237FD31D0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40CE4F0-6FBE-647D-30E5-EA161ACC5ED6}"/>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1E72241-DE2F-925F-4997-EA0E725008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0443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_tradnl" sz="120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2443924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A4E6E-9D9A-6F11-CDB8-0C01B5AFC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55F24-F19A-A9D6-D923-C7FA83AB9651}"/>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7E4E4A89-1E49-B03C-9795-363930A007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3933F9-7949-9B1F-BC76-1701EB28D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4242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4F79-E5FF-3DD1-BD63-32C49744D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8E4AC-4359-3216-080C-48C9FFD8B2E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01B21261-28D6-911E-531D-EAA7858B44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F7CAE3-485C-FC07-4316-ED58B8F2BC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8439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11</a:t>
            </a:fld>
            <a:endParaRPr lang="es-ES_tradnl"/>
          </a:p>
        </p:txBody>
      </p:sp>
    </p:spTree>
    <p:extLst>
      <p:ext uri="{BB962C8B-B14F-4D97-AF65-F5344CB8AC3E}">
        <p14:creationId xmlns:p14="http://schemas.microsoft.com/office/powerpoint/2010/main" val="3244591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78C92-8956-9C30-ED38-FE50F76AD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43C95-2AC9-1FED-E5C2-3E8183BC6744}"/>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37AA5D8A-D1F7-B4AD-318F-BE496A2AE5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89B47E-3947-10B7-2BE5-EFE8D822BD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060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A5B008-0300-494D-8CC7-50F4AE8D4D36}"/>
              </a:ext>
            </a:extLst>
          </p:cNvPr>
          <p:cNvPicPr>
            <a:picLocks noChangeAspect="1"/>
          </p:cNvPicPr>
          <p:nvPr userDrawn="1"/>
        </p:nvPicPr>
        <p:blipFill>
          <a:blip cstate="email">
            <a:alphaModFix amt="75000"/>
            <a:extLst>
              <a:ext uri="{28A0092B-C50C-407E-A947-70E740481C1C}">
                <a14:useLocalDpi xmlns:a14="http://schemas.microsoft.com/office/drawing/2010/main"/>
              </a:ext>
            </a:extLst>
          </a:blip>
          <a:stretch>
            <a:fillRect/>
          </a:stretch>
        </p:blipFill>
        <p:spPr>
          <a:xfrm>
            <a:off x="0" y="0"/>
            <a:ext cx="18288000" cy="10287000"/>
          </a:xfrm>
          <a:prstGeom prst="rect">
            <a:avLst/>
          </a:prstGeom>
          <a:noFill/>
        </p:spPr>
      </p:pic>
      <p:sp>
        <p:nvSpPr>
          <p:cNvPr id="9" name="Title 1">
            <a:extLst>
              <a:ext uri="{FF2B5EF4-FFF2-40B4-BE49-F238E27FC236}">
                <a16:creationId xmlns:a16="http://schemas.microsoft.com/office/drawing/2014/main" id="{F35618AC-FCE5-9545-A06C-F73B94FCF4F5}"/>
              </a:ext>
            </a:extLst>
          </p:cNvPr>
          <p:cNvSpPr>
            <a:spLocks noGrp="1"/>
          </p:cNvSpPr>
          <p:nvPr>
            <p:ph type="ctrTitle"/>
          </p:nvPr>
        </p:nvSpPr>
        <p:spPr>
          <a:xfrm>
            <a:off x="1822623" y="4547153"/>
            <a:ext cx="16246716" cy="1533336"/>
          </a:xfrm>
          <a:prstGeom prst="rect">
            <a:avLst/>
          </a:prstGeom>
        </p:spPr>
        <p:txBody>
          <a:bodyPr anchor="b"/>
          <a:lstStyle>
            <a:lvl1pPr algn="l">
              <a:defRPr sz="9000" b="0" i="0">
                <a:latin typeface="Calibri" panose="020F0502020204030204" pitchFamily="34" charset="0"/>
              </a:defRPr>
            </a:lvl1pPr>
          </a:lstStyle>
          <a:p>
            <a:r>
              <a:rPr lang="en-US"/>
              <a:t>Click to edit Master title style</a:t>
            </a:r>
          </a:p>
        </p:txBody>
      </p:sp>
      <p:sp>
        <p:nvSpPr>
          <p:cNvPr id="10" name="Subtitle 2">
            <a:extLst>
              <a:ext uri="{FF2B5EF4-FFF2-40B4-BE49-F238E27FC236}">
                <a16:creationId xmlns:a16="http://schemas.microsoft.com/office/drawing/2014/main" id="{9972E17F-73DC-4E47-B357-39CB55DCC1AA}"/>
              </a:ext>
            </a:extLst>
          </p:cNvPr>
          <p:cNvSpPr>
            <a:spLocks noGrp="1"/>
          </p:cNvSpPr>
          <p:nvPr>
            <p:ph type="subTitle" idx="1" hasCustomPrompt="1"/>
          </p:nvPr>
        </p:nvSpPr>
        <p:spPr>
          <a:xfrm>
            <a:off x="1822624" y="6080489"/>
            <a:ext cx="11738921" cy="938211"/>
          </a:xfrm>
        </p:spPr>
        <p:txBody>
          <a:bodyPr anchor="b"/>
          <a:lstStyle>
            <a:lvl1pPr marL="0" indent="0" algn="l">
              <a:buNone/>
              <a:defRPr sz="3600" b="0" i="0">
                <a:solidFill>
                  <a:schemeClr val="tx1"/>
                </a:solidFill>
                <a:latin typeface="Calibri" panose="020F050202020403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pic>
        <p:nvPicPr>
          <p:cNvPr id="6" name="Picture 5" descr="A picture containing ball, player, drawing, food&#10;&#10;Description automatically generated">
            <a:extLst>
              <a:ext uri="{FF2B5EF4-FFF2-40B4-BE49-F238E27FC236}">
                <a16:creationId xmlns:a16="http://schemas.microsoft.com/office/drawing/2014/main" id="{27973F4C-9B19-5E43-8911-9A9038271613}"/>
              </a:ext>
            </a:extLst>
          </p:cNvPr>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16457444" y="684160"/>
            <a:ext cx="959786" cy="1951460"/>
          </a:xfrm>
          <a:prstGeom prst="rect">
            <a:avLst/>
          </a:prstGeom>
        </p:spPr>
      </p:pic>
    </p:spTree>
    <p:extLst>
      <p:ext uri="{BB962C8B-B14F-4D97-AF65-F5344CB8AC3E}">
        <p14:creationId xmlns:p14="http://schemas.microsoft.com/office/powerpoint/2010/main" val="216622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537C3-8C67-D940-A567-1C8EDCF82616}"/>
              </a:ext>
            </a:extLst>
          </p:cNvPr>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4" name="Picture 3" descr="A picture containing ball, player, drawing, food&#10;&#10;Description automatically generated">
            <a:extLst>
              <a:ext uri="{FF2B5EF4-FFF2-40B4-BE49-F238E27FC236}">
                <a16:creationId xmlns:a16="http://schemas.microsoft.com/office/drawing/2014/main" id="{0DB4A156-2DB3-1147-B087-6772998E5532}"/>
              </a:ext>
            </a:extLst>
          </p:cNvPr>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8230348" y="3285354"/>
            <a:ext cx="1827305" cy="3715320"/>
          </a:xfrm>
          <a:prstGeom prst="rect">
            <a:avLst/>
          </a:prstGeom>
        </p:spPr>
      </p:pic>
    </p:spTree>
    <p:extLst>
      <p:ext uri="{BB962C8B-B14F-4D97-AF65-F5344CB8AC3E}">
        <p14:creationId xmlns:p14="http://schemas.microsoft.com/office/powerpoint/2010/main" val="324369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00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724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018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6280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123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308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7" name="Date Placeholder 6"/>
          <p:cNvSpPr>
            <a:spLocks noGrp="1"/>
          </p:cNvSpPr>
          <p:nvPr>
            <p:ph type="dt" sz="half" idx="10"/>
          </p:nvPr>
        </p:nvSpPr>
        <p:spPr/>
        <p:txBody>
          <a:bodyPr/>
          <a:lstStyle/>
          <a:p>
            <a:fld id="{1D8BD707-D9CF-40AE-B4C6-C98DA3205C09}" type="datetimeFigureOut">
              <a:rPr lang="en-US" smtClean="0"/>
              <a:pPr/>
              <a:t>3/3/26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3986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3/3/26</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17162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69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EB64-C0C7-6C43-B1A2-51C21FE16E1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F9E65FCF-499D-6E45-B3AF-F414ABF505FB}"/>
              </a:ext>
            </a:extLst>
          </p:cNvPr>
          <p:cNvSpPr>
            <a:spLocks noGrp="1"/>
          </p:cNvSpPr>
          <p:nvPr>
            <p:ph idx="1"/>
          </p:nvPr>
        </p:nvSpPr>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181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064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2166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txBody>
          <a:bodyPr/>
          <a:lstStyle/>
          <a:p>
            <a:endParaRPr lang="es-ES_tradnl"/>
          </a:p>
        </p:txBody>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0638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26" y="0"/>
            <a:ext cx="6076187" cy="10287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4"/>
          <p:cNvSpPr/>
          <p:nvPr/>
        </p:nvSpPr>
        <p:spPr>
          <a:xfrm>
            <a:off x="6060107" y="0"/>
            <a:ext cx="96012" cy="1028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685800" y="891538"/>
            <a:ext cx="4800600" cy="3429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7200900" y="1097280"/>
            <a:ext cx="9738360" cy="7886700"/>
          </a:xfrm>
          <a:prstGeom prst="rect">
            <a:avLst/>
          </a:prstGeom>
          <a:noFill/>
          <a:ln>
            <a:noFill/>
          </a:ln>
        </p:spPr>
        <p:txBody>
          <a:bodyPr spcFirstLastPara="1" wrap="square" lIns="0" tIns="45700" rIns="0" bIns="45700" anchor="t" anchorCtr="0">
            <a:normAutofit/>
          </a:bodyPr>
          <a:lstStyle>
            <a:lvl1pPr marL="457223" lvl="0" indent="-342917" algn="l">
              <a:lnSpc>
                <a:spcPct val="90000"/>
              </a:lnSpc>
              <a:spcBef>
                <a:spcPts val="1800"/>
              </a:spcBef>
              <a:spcAft>
                <a:spcPts val="0"/>
              </a:spcAft>
              <a:buSzPts val="1800"/>
              <a:buChar char=" "/>
              <a:defRPr/>
            </a:lvl1pPr>
            <a:lvl2pPr marL="914445" lvl="1" indent="-342917" algn="l">
              <a:lnSpc>
                <a:spcPct val="90000"/>
              </a:lnSpc>
              <a:spcBef>
                <a:spcPts val="300"/>
              </a:spcBef>
              <a:spcAft>
                <a:spcPts val="0"/>
              </a:spcAft>
              <a:buSzPts val="1800"/>
              <a:buChar char="◦"/>
              <a:defRPr/>
            </a:lvl2pPr>
            <a:lvl3pPr marL="1371669" lvl="2" indent="-342917" algn="l">
              <a:lnSpc>
                <a:spcPct val="90000"/>
              </a:lnSpc>
              <a:spcBef>
                <a:spcPts val="600"/>
              </a:spcBef>
              <a:spcAft>
                <a:spcPts val="0"/>
              </a:spcAft>
              <a:buSzPts val="1800"/>
              <a:buChar char="◦"/>
              <a:defRPr/>
            </a:lvl3pPr>
            <a:lvl4pPr marL="1828892" lvl="3" indent="-342917" algn="l">
              <a:lnSpc>
                <a:spcPct val="90000"/>
              </a:lnSpc>
              <a:spcBef>
                <a:spcPts val="600"/>
              </a:spcBef>
              <a:spcAft>
                <a:spcPts val="0"/>
              </a:spcAft>
              <a:buSzPts val="1800"/>
              <a:buChar char="◦"/>
              <a:defRPr/>
            </a:lvl4pPr>
            <a:lvl5pPr marL="2286114" lvl="4" indent="-342917" algn="l">
              <a:lnSpc>
                <a:spcPct val="90000"/>
              </a:lnSpc>
              <a:spcBef>
                <a:spcPts val="600"/>
              </a:spcBef>
              <a:spcAft>
                <a:spcPts val="0"/>
              </a:spcAft>
              <a:buSzPts val="1800"/>
              <a:buChar char="◦"/>
              <a:defRPr/>
            </a:lvl5pPr>
            <a:lvl6pPr marL="2743337" lvl="5" indent="-342917" algn="l">
              <a:lnSpc>
                <a:spcPct val="90000"/>
              </a:lnSpc>
              <a:spcBef>
                <a:spcPts val="600"/>
              </a:spcBef>
              <a:spcAft>
                <a:spcPts val="0"/>
              </a:spcAft>
              <a:buSzPts val="1800"/>
              <a:buChar char="◦"/>
              <a:defRPr/>
            </a:lvl6pPr>
            <a:lvl7pPr marL="3200561" lvl="6" indent="-342917" algn="l">
              <a:lnSpc>
                <a:spcPct val="90000"/>
              </a:lnSpc>
              <a:spcBef>
                <a:spcPts val="600"/>
              </a:spcBef>
              <a:spcAft>
                <a:spcPts val="0"/>
              </a:spcAft>
              <a:buSzPts val="1800"/>
              <a:buChar char="◦"/>
              <a:defRPr/>
            </a:lvl7pPr>
            <a:lvl8pPr marL="3657783" lvl="7" indent="-342917" algn="l">
              <a:lnSpc>
                <a:spcPct val="90000"/>
              </a:lnSpc>
              <a:spcBef>
                <a:spcPts val="600"/>
              </a:spcBef>
              <a:spcAft>
                <a:spcPts val="0"/>
              </a:spcAft>
              <a:buSzPts val="1800"/>
              <a:buChar char="◦"/>
              <a:defRPr/>
            </a:lvl8pPr>
            <a:lvl9pPr marL="4115006" lvl="8" indent="-342917" algn="l">
              <a:lnSpc>
                <a:spcPct val="90000"/>
              </a:lnSpc>
              <a:spcBef>
                <a:spcPts val="600"/>
              </a:spcBef>
              <a:spcAft>
                <a:spcPts val="600"/>
              </a:spcAft>
              <a:buSzPts val="1800"/>
              <a:buChar char="◦"/>
              <a:defRPr/>
            </a:lvl9pPr>
          </a:lstStyle>
          <a:p>
            <a:endParaRPr/>
          </a:p>
        </p:txBody>
      </p:sp>
      <p:sp>
        <p:nvSpPr>
          <p:cNvPr id="53" name="Google Shape;53;p34"/>
          <p:cNvSpPr txBox="1">
            <a:spLocks noGrp="1"/>
          </p:cNvSpPr>
          <p:nvPr>
            <p:ph type="body" idx="2"/>
          </p:nvPr>
        </p:nvSpPr>
        <p:spPr>
          <a:xfrm>
            <a:off x="685800" y="4389120"/>
            <a:ext cx="4800600" cy="5068686"/>
          </a:xfrm>
          <a:prstGeom prst="rect">
            <a:avLst/>
          </a:prstGeom>
          <a:noFill/>
          <a:ln>
            <a:noFill/>
          </a:ln>
        </p:spPr>
        <p:txBody>
          <a:bodyPr spcFirstLastPara="1" wrap="square" lIns="91425" tIns="45700" rIns="91425" bIns="45700" anchor="t" anchorCtr="0">
            <a:normAutofit/>
          </a:bodyPr>
          <a:lstStyle>
            <a:lvl1pPr marL="457223" lvl="0" indent="-228612" algn="l">
              <a:lnSpc>
                <a:spcPct val="90000"/>
              </a:lnSpc>
              <a:spcBef>
                <a:spcPts val="1800"/>
              </a:spcBef>
              <a:spcAft>
                <a:spcPts val="0"/>
              </a:spcAft>
              <a:buSzPts val="2250"/>
              <a:buNone/>
              <a:defRPr sz="2250">
                <a:solidFill>
                  <a:srgbClr val="FFFFFF"/>
                </a:solidFill>
              </a:defRPr>
            </a:lvl1pPr>
            <a:lvl2pPr marL="914445" lvl="1" indent="-228612" algn="l">
              <a:lnSpc>
                <a:spcPct val="90000"/>
              </a:lnSpc>
              <a:spcBef>
                <a:spcPts val="3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54" name="Google Shape;54;p34"/>
          <p:cNvSpPr txBox="1">
            <a:spLocks noGrp="1"/>
          </p:cNvSpPr>
          <p:nvPr>
            <p:ph type="dt" idx="10"/>
          </p:nvPr>
        </p:nvSpPr>
        <p:spPr>
          <a:xfrm>
            <a:off x="698268" y="9689680"/>
            <a:ext cx="3927765"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7200900" y="9689680"/>
            <a:ext cx="69723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4524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621F9-4398-B14F-B02F-EFA3BCAC7FEE}"/>
              </a:ext>
            </a:extLst>
          </p:cNvPr>
          <p:cNvSpPr>
            <a:spLocks noGrp="1"/>
          </p:cNvSpPr>
          <p:nvPr>
            <p:ph type="title"/>
          </p:nvPr>
        </p:nvSpPr>
        <p:spPr>
          <a:xfrm>
            <a:off x="1247775" y="2564608"/>
            <a:ext cx="15773400" cy="4279106"/>
          </a:xfrm>
          <a:prstGeom prst="rect">
            <a:avLst/>
          </a:prstGeom>
        </p:spPr>
        <p:txBody>
          <a:bodyPr anchor="b"/>
          <a:lstStyle>
            <a:lvl1pPr>
              <a:defRPr sz="9000" b="0" i="0">
                <a:latin typeface="Calibri" panose="020F050202020403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16C7F5E4-EAD3-8B42-9885-D7319185C825}"/>
              </a:ext>
            </a:extLst>
          </p:cNvPr>
          <p:cNvSpPr>
            <a:spLocks noGrp="1"/>
          </p:cNvSpPr>
          <p:nvPr>
            <p:ph type="body" idx="1"/>
          </p:nvPr>
        </p:nvSpPr>
        <p:spPr>
          <a:xfrm>
            <a:off x="1247775" y="6884195"/>
            <a:ext cx="15773400" cy="2250281"/>
          </a:xfrm>
        </p:spPr>
        <p:txBody>
          <a:bodyPr/>
          <a:lstStyle>
            <a:lvl1pPr marL="0" indent="0">
              <a:buNone/>
              <a:defRPr sz="3600" b="0" i="0">
                <a:solidFill>
                  <a:schemeClr val="tx1">
                    <a:tint val="75000"/>
                  </a:schemeClr>
                </a:solidFill>
                <a:latin typeface="Calibri" panose="020F0502020204030204"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7584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9CEA-A734-4A44-92E3-56758F5C5B9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04AA4D1F-F0BD-8B43-9624-DE52BC95A213}"/>
              </a:ext>
            </a:extLst>
          </p:cNvPr>
          <p:cNvSpPr>
            <a:spLocks noGrp="1"/>
          </p:cNvSpPr>
          <p:nvPr>
            <p:ph sz="half" idx="1"/>
          </p:nvPr>
        </p:nvSpPr>
        <p:spPr>
          <a:xfrm>
            <a:off x="1257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626995-C0D3-1C4D-B316-C55A678E7B99}"/>
              </a:ext>
            </a:extLst>
          </p:cNvPr>
          <p:cNvSpPr>
            <a:spLocks noGrp="1"/>
          </p:cNvSpPr>
          <p:nvPr>
            <p:ph sz="half" idx="2"/>
          </p:nvPr>
        </p:nvSpPr>
        <p:spPr>
          <a:xfrm>
            <a:off x="9258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710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3F0D6-21E2-AD40-ADB2-86E6C0E8D271}"/>
              </a:ext>
            </a:extLst>
          </p:cNvPr>
          <p:cNvSpPr>
            <a:spLocks noGrp="1"/>
          </p:cNvSpPr>
          <p:nvPr>
            <p:ph type="body" idx="1"/>
          </p:nvPr>
        </p:nvSpPr>
        <p:spPr>
          <a:xfrm>
            <a:off x="1259683" y="2521745"/>
            <a:ext cx="7736681"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4E4DB3F4-A41E-B74E-81FF-2CE011381D6F}"/>
              </a:ext>
            </a:extLst>
          </p:cNvPr>
          <p:cNvSpPr>
            <a:spLocks noGrp="1"/>
          </p:cNvSpPr>
          <p:nvPr>
            <p:ph sz="half" idx="2"/>
          </p:nvPr>
        </p:nvSpPr>
        <p:spPr>
          <a:xfrm>
            <a:off x="1259683" y="3757613"/>
            <a:ext cx="7736681"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FB1B4E-770D-634E-8CC9-C8F7CDB0E11C}"/>
              </a:ext>
            </a:extLst>
          </p:cNvPr>
          <p:cNvSpPr>
            <a:spLocks noGrp="1"/>
          </p:cNvSpPr>
          <p:nvPr>
            <p:ph type="body" sz="quarter" idx="3"/>
          </p:nvPr>
        </p:nvSpPr>
        <p:spPr>
          <a:xfrm>
            <a:off x="9258300" y="2521745"/>
            <a:ext cx="7774782"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7071D713-21DD-7344-87D9-DD08DE31027D}"/>
              </a:ext>
            </a:extLst>
          </p:cNvPr>
          <p:cNvSpPr>
            <a:spLocks noGrp="1"/>
          </p:cNvSpPr>
          <p:nvPr>
            <p:ph sz="quarter" idx="4"/>
          </p:nvPr>
        </p:nvSpPr>
        <p:spPr>
          <a:xfrm>
            <a:off x="9258300" y="3757613"/>
            <a:ext cx="7774782"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7333EC3E-0F82-FA49-928B-1093BF6AB116}"/>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69181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183A-87FA-904B-B8FC-31D5F4DD7F7E}"/>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702684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6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F9904-060E-9243-9D0A-72C1077A0F60}"/>
              </a:ext>
            </a:extLst>
          </p:cNvPr>
          <p:cNvSpPr>
            <a:spLocks noGrp="1"/>
          </p:cNvSpPr>
          <p:nvPr>
            <p:ph idx="1"/>
          </p:nvPr>
        </p:nvSpPr>
        <p:spPr>
          <a:xfrm>
            <a:off x="7770018" y="2289572"/>
            <a:ext cx="9258300" cy="7310438"/>
          </a:xfrm>
        </p:spPr>
        <p:txBody>
          <a:bodyPr/>
          <a:lstStyle>
            <a:lvl1pPr>
              <a:defRPr sz="4800" b="0" i="0">
                <a:latin typeface="Calibri" panose="020F0502020204030204" pitchFamily="34" charset="0"/>
              </a:defRPr>
            </a:lvl1pPr>
            <a:lvl2pPr>
              <a:defRPr sz="4200" b="0" i="0">
                <a:latin typeface="Calibri" panose="020F0502020204030204" pitchFamily="34" charset="0"/>
              </a:defRPr>
            </a:lvl2pPr>
            <a:lvl3pPr>
              <a:defRPr sz="3600" b="0" i="0">
                <a:latin typeface="Calibri" panose="020F0502020204030204" pitchFamily="34" charset="0"/>
              </a:defRPr>
            </a:lvl3pPr>
            <a:lvl4pPr>
              <a:defRPr sz="3000" b="0" i="0">
                <a:latin typeface="Calibri" panose="020F0502020204030204" pitchFamily="34" charset="0"/>
              </a:defRPr>
            </a:lvl4pPr>
            <a:lvl5pPr>
              <a:defRPr sz="3000" b="0" i="0">
                <a:latin typeface="Calibri" panose="020F0502020204030204" pitchFamily="34" charset="0"/>
              </a:defRPr>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642856-C495-1740-834F-9EEB4CA77862}"/>
              </a:ext>
            </a:extLst>
          </p:cNvPr>
          <p:cNvSpPr>
            <a:spLocks noGrp="1"/>
          </p:cNvSpPr>
          <p:nvPr>
            <p:ph type="body" sz="half" idx="2"/>
          </p:nvPr>
        </p:nvSpPr>
        <p:spPr>
          <a:xfrm>
            <a:off x="1259683" y="2289572"/>
            <a:ext cx="5898356" cy="6513911"/>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70045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4DC307-33D6-2F4C-BE6C-9B3D37B57E9C}"/>
              </a:ext>
            </a:extLst>
          </p:cNvPr>
          <p:cNvSpPr>
            <a:spLocks noGrp="1"/>
          </p:cNvSpPr>
          <p:nvPr>
            <p:ph type="pic" idx="1"/>
          </p:nvPr>
        </p:nvSpPr>
        <p:spPr>
          <a:xfrm>
            <a:off x="7774782" y="2370483"/>
            <a:ext cx="9258300" cy="6421092"/>
          </a:xfrm>
        </p:spPr>
        <p:txBody>
          <a:bodyPr/>
          <a:lstStyle>
            <a:lvl1pPr marL="0" indent="0">
              <a:buNone/>
              <a:defRPr sz="4800" b="0" i="0">
                <a:latin typeface="Calibri" panose="020F0502020204030204" pitchFamily="34" charset="0"/>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a:extLst>
              <a:ext uri="{FF2B5EF4-FFF2-40B4-BE49-F238E27FC236}">
                <a16:creationId xmlns:a16="http://schemas.microsoft.com/office/drawing/2014/main" id="{986DAB67-A291-1945-B3C2-A6150D8EC892}"/>
              </a:ext>
            </a:extLst>
          </p:cNvPr>
          <p:cNvSpPr>
            <a:spLocks noGrp="1"/>
          </p:cNvSpPr>
          <p:nvPr>
            <p:ph type="body" sz="half" idx="2"/>
          </p:nvPr>
        </p:nvSpPr>
        <p:spPr>
          <a:xfrm>
            <a:off x="1259683" y="2370483"/>
            <a:ext cx="5898356" cy="6432999"/>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27198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B126BB-C052-2B43-864C-1221AD1D486E}"/>
              </a:ext>
            </a:extLst>
          </p:cNvPr>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0" y="0"/>
            <a:ext cx="18288000" cy="1752600"/>
          </a:xfrm>
          <a:prstGeom prst="rect">
            <a:avLst/>
          </a:prstGeom>
        </p:spPr>
      </p:pic>
      <p:sp>
        <p:nvSpPr>
          <p:cNvPr id="3" name="Text Placeholder 2">
            <a:extLst>
              <a:ext uri="{FF2B5EF4-FFF2-40B4-BE49-F238E27FC236}">
                <a16:creationId xmlns:a16="http://schemas.microsoft.com/office/drawing/2014/main" id="{0665A9E4-E614-D84D-9314-C67550366B4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ball, player, drawing, food&#10;&#10;Description automatically generated">
            <a:extLst>
              <a:ext uri="{FF2B5EF4-FFF2-40B4-BE49-F238E27FC236}">
                <a16:creationId xmlns:a16="http://schemas.microsoft.com/office/drawing/2014/main" id="{C3784482-F066-7240-A0AF-84F9ACBB961B}"/>
              </a:ext>
            </a:extLst>
          </p:cNvPr>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16990669" y="139400"/>
            <a:ext cx="741017" cy="1506653"/>
          </a:xfrm>
          <a:prstGeom prst="rect">
            <a:avLst/>
          </a:prstGeom>
        </p:spPr>
      </p:pic>
      <p:sp>
        <p:nvSpPr>
          <p:cNvPr id="12" name="Title Placeholder 1">
            <a:extLst>
              <a:ext uri="{FF2B5EF4-FFF2-40B4-BE49-F238E27FC236}">
                <a16:creationId xmlns:a16="http://schemas.microsoft.com/office/drawing/2014/main" id="{CF8B44FA-611E-FC40-916A-FFE5928ECDFC}"/>
              </a:ext>
            </a:extLst>
          </p:cNvPr>
          <p:cNvSpPr>
            <a:spLocks noGrp="1"/>
          </p:cNvSpPr>
          <p:nvPr>
            <p:ph type="title"/>
          </p:nvPr>
        </p:nvSpPr>
        <p:spPr>
          <a:xfrm>
            <a:off x="646044" y="372717"/>
            <a:ext cx="15773400" cy="1215888"/>
          </a:xfrm>
          <a:prstGeom prst="rect">
            <a:avLst/>
          </a:prstGeom>
        </p:spPr>
        <p:txBody>
          <a:bodyPr vert="horz" lIns="91440" tIns="45720" rIns="91440" bIns="45720" rtlCol="0" anchor="b">
            <a:normAutofit/>
          </a:bodyPr>
          <a:lstStyle/>
          <a:p>
            <a:r>
              <a:rPr lang="en-US"/>
              <a:t>Click to edit Master title style</a:t>
            </a:r>
          </a:p>
        </p:txBody>
      </p:sp>
      <p:sp>
        <p:nvSpPr>
          <p:cNvPr id="7" name="TextBox 6">
            <a:extLst>
              <a:ext uri="{FF2B5EF4-FFF2-40B4-BE49-F238E27FC236}">
                <a16:creationId xmlns:a16="http://schemas.microsoft.com/office/drawing/2014/main" id="{D7B3A326-F612-F445-B692-BD382F4DAA63}"/>
              </a:ext>
            </a:extLst>
          </p:cNvPr>
          <p:cNvSpPr txBox="1"/>
          <p:nvPr userDrawn="1"/>
        </p:nvSpPr>
        <p:spPr>
          <a:xfrm>
            <a:off x="8378687" y="9769775"/>
            <a:ext cx="9271097" cy="334707"/>
          </a:xfrm>
          <a:prstGeom prst="rect">
            <a:avLst/>
          </a:prstGeom>
          <a:noFill/>
        </p:spPr>
        <p:txBody>
          <a:bodyPr wrap="square" rtlCol="0">
            <a:spAutoFit/>
          </a:bodyPr>
          <a:lstStyle/>
          <a:p>
            <a:pPr algn="r"/>
            <a:r>
              <a:rPr lang="en-US" sz="1575" b="0" i="0" u="none" strike="noStrike" kern="1200">
                <a:solidFill>
                  <a:schemeClr val="tx1"/>
                </a:solidFill>
                <a:effectLst/>
                <a:latin typeface="Calibri" panose="020F0502020204030204" pitchFamily="34" charset="0"/>
                <a:ea typeface="+mn-ea"/>
                <a:cs typeface="+mn-cs"/>
              </a:rPr>
              <a:t>PROGRAMA DE LAS NACIONES UNIDAS PARA EL DESARROLLO</a:t>
            </a:r>
            <a:endParaRPr lang="en-US" sz="150" b="0" i="0">
              <a:solidFill>
                <a:schemeClr val="tx1">
                  <a:alpha val="75000"/>
                </a:schemeClr>
              </a:solidFill>
              <a:latin typeface="Calibri" panose="020F0502020204030204" pitchFamily="34" charset="0"/>
            </a:endParaRPr>
          </a:p>
        </p:txBody>
      </p:sp>
    </p:spTree>
    <p:extLst>
      <p:ext uri="{BB962C8B-B14F-4D97-AF65-F5344CB8AC3E}">
        <p14:creationId xmlns:p14="http://schemas.microsoft.com/office/powerpoint/2010/main" val="77720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1371600" rtl="0" eaLnBrk="1" latinLnBrk="0" hangingPunct="1">
        <a:lnSpc>
          <a:spcPct val="90000"/>
        </a:lnSpc>
        <a:spcBef>
          <a:spcPct val="0"/>
        </a:spcBef>
        <a:buNone/>
        <a:defRPr sz="6600" b="0" i="0" kern="1200">
          <a:solidFill>
            <a:schemeClr val="tx1"/>
          </a:solidFill>
          <a:latin typeface="Calibri" panose="020F0502020204030204" pitchFamily="34" charset="0"/>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Calibri" panose="020F0502020204030204" pitchFamily="34" charset="0"/>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Calibri" panose="020F0502020204030204" pitchFamily="34" charset="0"/>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Calibri" panose="020F0502020204030204" pitchFamily="34" charset="0"/>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3/3/26</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2561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1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1.png"/><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7.xml"/><Relationship Id="rId5" Type="http://schemas.openxmlformats.org/officeDocument/2006/relationships/image" Target="../media/image18.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36.jpeg"/><Relationship Id="rId5" Type="http://schemas.openxmlformats.org/officeDocument/2006/relationships/image" Target="../media/image3.jpeg"/><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36.jpeg"/><Relationship Id="rId5" Type="http://schemas.openxmlformats.org/officeDocument/2006/relationships/image" Target="../media/image3.jpeg"/><Relationship Id="rId4" Type="http://schemas.openxmlformats.org/officeDocument/2006/relationships/image" Target="../media/image35.jpeg"/></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41.png"/><Relationship Id="rId7"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35.jpeg"/><Relationship Id="rId11" Type="http://schemas.openxmlformats.org/officeDocument/2006/relationships/image" Target="../media/image13.jpeg"/><Relationship Id="rId5" Type="http://schemas.openxmlformats.org/officeDocument/2006/relationships/image" Target="../media/image34.jpeg"/><Relationship Id="rId10"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067062" y="2290266"/>
            <a:ext cx="4203795" cy="2805444"/>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13491876" y="3352802"/>
            <a:ext cx="2968716" cy="769441"/>
          </a:xfrm>
          <a:prstGeom prst="rect">
            <a:avLst/>
          </a:prstGeom>
          <a:noFill/>
        </p:spPr>
        <p:txBody>
          <a:bodyPr wrap="square" rtlCol="0">
            <a:spAutoFit/>
          </a:bodyPr>
          <a:lstStyle/>
          <a:p>
            <a:pPr defTabSz="457223"/>
            <a:r>
              <a:rPr lang="es-CO" sz="4400" err="1">
                <a:solidFill>
                  <a:prstClr val="white"/>
                </a:solidFill>
                <a:latin typeface="Calibri" panose="020F0502020204030204"/>
              </a:rPr>
              <a:t>Image</a:t>
            </a:r>
            <a:r>
              <a:rPr lang="es-CO" sz="4400">
                <a:solidFill>
                  <a:prstClr val="white"/>
                </a:solidFill>
                <a:latin typeface="Calibri" panose="020F0502020204030204"/>
              </a:rPr>
              <a:t> </a:t>
            </a:r>
            <a:r>
              <a:rPr lang="es-CO" sz="4400" err="1">
                <a:solidFill>
                  <a:prstClr val="white"/>
                </a:solidFill>
                <a:latin typeface="Calibri" panose="020F0502020204030204"/>
              </a:rPr>
              <a:t>here</a:t>
            </a:r>
            <a:endParaRPr lang="es-CO" sz="4400">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81300" y="-32070"/>
            <a:ext cx="3895083" cy="2593121"/>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0864" y="-32070"/>
            <a:ext cx="3946382" cy="2593122"/>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45855" y="2"/>
            <a:ext cx="3842376" cy="2558031"/>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732309" y="5041200"/>
            <a:ext cx="3519135" cy="2331204"/>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434831" y="2548376"/>
            <a:ext cx="3756563" cy="2500902"/>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8145856" y="2534894"/>
            <a:ext cx="3715019" cy="2514383"/>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8145856" y="5044220"/>
            <a:ext cx="3747458" cy="2331206"/>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15177245" y="5094837"/>
            <a:ext cx="3096375" cy="2324874"/>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screen">
            <a:extLst>
              <a:ext uri="{28A0092B-C50C-407E-A947-70E740481C1C}">
                <a14:useLocalDpi xmlns:a14="http://schemas.microsoft.com/office/drawing/2010/main"/>
              </a:ext>
            </a:extLst>
          </a:blip>
          <a:srcRect r="-324"/>
          <a:stretch>
            <a:fillRect/>
          </a:stretch>
        </p:blipFill>
        <p:spPr>
          <a:xfrm>
            <a:off x="133913" y="43650"/>
            <a:ext cx="8006417" cy="2001477"/>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36683" y="2918651"/>
            <a:ext cx="8103647" cy="3416320"/>
          </a:xfrm>
          <a:prstGeom prst="rect">
            <a:avLst/>
          </a:prstGeom>
          <a:noFill/>
        </p:spPr>
        <p:txBody>
          <a:bodyPr wrap="square" lIns="91440" tIns="45720" rIns="91440" bIns="45720" rtlCol="0" anchor="t">
            <a:spAutoFit/>
          </a:bodyPr>
          <a:lstStyle/>
          <a:p>
            <a:pPr algn="ctr" defTabSz="1371600"/>
            <a:r>
              <a:rPr lang="en-US" sz="5400" b="1">
                <a:solidFill>
                  <a:prstClr val="black"/>
                </a:solidFill>
              </a:rPr>
              <a:t>Thematic Clinic 4</a:t>
            </a:r>
          </a:p>
          <a:p>
            <a:pPr algn="ctr" defTabSz="1371600"/>
            <a:endParaRPr lang="en-US" sz="5400" b="1">
              <a:solidFill>
                <a:prstClr val="black"/>
              </a:solidFill>
            </a:endParaRPr>
          </a:p>
          <a:p>
            <a:pPr algn="ctr" defTabSz="1371600"/>
            <a:r>
              <a:rPr lang="en-US" sz="5400" b="1">
                <a:solidFill>
                  <a:prstClr val="black"/>
                </a:solidFill>
              </a:rPr>
              <a:t>Gender and Biodiversity National Roadmaps</a:t>
            </a:r>
            <a:endParaRPr lang="en-US" sz="5400">
              <a:solidFill>
                <a:prstClr val="black"/>
              </a:solidFill>
              <a:latin typeface="Calibri" panose="020F0502020204030204"/>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7922172"/>
            <a:ext cx="18288000" cy="2123658"/>
          </a:xfrm>
          <a:prstGeom prst="rect">
            <a:avLst/>
          </a:prstGeom>
          <a:noFill/>
        </p:spPr>
        <p:txBody>
          <a:bodyPr wrap="square">
            <a:spAutoFit/>
          </a:bodyPr>
          <a:lstStyle/>
          <a:p>
            <a:pPr algn="ctr" defTabSz="1371600"/>
            <a:r>
              <a:rPr lang="en-US" sz="4800" b="1">
                <a:solidFill>
                  <a:prstClr val="white"/>
                </a:solidFill>
                <a:latin typeface="Calibri Light"/>
                <a:ea typeface="Yu Gothic Light"/>
                <a:cs typeface="Times New Roman"/>
              </a:rPr>
              <a:t>Gender and NBSAP Capacity Building &amp; Exchange Process</a:t>
            </a:r>
            <a:br>
              <a:rPr lang="en-US" sz="4800" b="1">
                <a:solidFill>
                  <a:prstClr val="white"/>
                </a:solidFill>
                <a:latin typeface="Calibri Light"/>
                <a:ea typeface="Yu Gothic Light"/>
                <a:cs typeface="Times New Roman"/>
              </a:rPr>
            </a:br>
            <a:endParaRPr lang="en-US" sz="4800" b="1">
              <a:solidFill>
                <a:prstClr val="white"/>
              </a:solidFill>
              <a:latin typeface="Calibri Light"/>
              <a:ea typeface="Yu Gothic Light"/>
              <a:cs typeface="Times New Roman"/>
            </a:endParaRPr>
          </a:p>
          <a:p>
            <a:pPr algn="ctr" defTabSz="1371600"/>
            <a:r>
              <a:rPr lang="en-US" sz="3600" b="1">
                <a:solidFill>
                  <a:prstClr val="white"/>
                </a:solidFill>
                <a:latin typeface="Calibri Light"/>
                <a:ea typeface="Yu Gothic Light"/>
                <a:cs typeface="Times New Roman"/>
              </a:rPr>
              <a:t>3rd March 2026</a:t>
            </a:r>
            <a:endParaRPr lang="en-US" sz="6000">
              <a:solidFill>
                <a:prstClr val="black"/>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2841-97E8-D436-FB38-E435495F6D77}"/>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51900AF1-55D3-76E4-8534-B0061966C95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F602F0FD-2F24-7977-8E3A-E389DA8A2A05}"/>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D93BA486-CC42-67F0-3241-A01AC64C7F52}"/>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BD68905-CCD1-B458-CE4A-E044A5C73D13}"/>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D303EBD8-83A4-7126-12DE-C0870168FA9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a:solidFill>
                  <a:prstClr val="black"/>
                </a:solidFill>
                <a:latin typeface="Calibri Light" panose="020F0302020204030204" pitchFamily="34" charset="0"/>
                <a:cs typeface="Calibri Light" panose="020F0302020204030204" pitchFamily="34" charset="0"/>
                <a:sym typeface="Arial"/>
              </a:rPr>
              <a:t>Key actions to develop a gender and biodiversity roadmap</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0DE7232F-74B1-2775-3C72-05432E25EDAA}"/>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530B9699-FE77-730D-8E3C-2B9071FF8EF9}"/>
              </a:ext>
            </a:extLst>
          </p:cNvPr>
          <p:cNvGrpSpPr/>
          <p:nvPr/>
        </p:nvGrpSpPr>
        <p:grpSpPr>
          <a:xfrm>
            <a:off x="1102742" y="2029225"/>
            <a:ext cx="2525289" cy="1077218"/>
            <a:chOff x="844721" y="1866900"/>
            <a:chExt cx="3117679" cy="1316682"/>
          </a:xfrm>
        </p:grpSpPr>
        <p:sp>
          <p:nvSpPr>
            <p:cNvPr id="11" name="Pentagon 10">
              <a:extLst>
                <a:ext uri="{FF2B5EF4-FFF2-40B4-BE49-F238E27FC236}">
                  <a16:creationId xmlns:a16="http://schemas.microsoft.com/office/drawing/2014/main" id="{552B64AA-C619-9AC9-FC89-27464B3E2CDF}"/>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1A597F2A-8628-87F6-EEA5-09E92552C7F6}"/>
                </a:ext>
              </a:extLst>
            </p:cNvPr>
            <p:cNvGrpSpPr/>
            <p:nvPr/>
          </p:nvGrpSpPr>
          <p:grpSpPr>
            <a:xfrm>
              <a:off x="1098270" y="2005422"/>
              <a:ext cx="1063394" cy="1011676"/>
              <a:chOff x="10085410" y="3689660"/>
              <a:chExt cx="779859" cy="779859"/>
            </a:xfrm>
          </p:grpSpPr>
          <p:sp>
            <p:nvSpPr>
              <p:cNvPr id="14" name="Oval 13">
                <a:extLst>
                  <a:ext uri="{FF2B5EF4-FFF2-40B4-BE49-F238E27FC236}">
                    <a16:creationId xmlns:a16="http://schemas.microsoft.com/office/drawing/2014/main" id="{AD263FF8-0EC4-5A1F-BA7C-0279D5E33605}"/>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5" name="Oval 5">
                <a:extLst>
                  <a:ext uri="{FF2B5EF4-FFF2-40B4-BE49-F238E27FC236}">
                    <a16:creationId xmlns:a16="http://schemas.microsoft.com/office/drawing/2014/main" id="{5E912E36-8D77-D979-80CA-8799CDD9E495}"/>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1</a:t>
                </a:r>
              </a:p>
            </p:txBody>
          </p:sp>
        </p:grpSp>
      </p:grpSp>
      <p:sp>
        <p:nvSpPr>
          <p:cNvPr id="16" name="Text Placeholder 2">
            <a:extLst>
              <a:ext uri="{FF2B5EF4-FFF2-40B4-BE49-F238E27FC236}">
                <a16:creationId xmlns:a16="http://schemas.microsoft.com/office/drawing/2014/main" id="{C23BC856-2A73-A8FC-D96F-9B29A009F0E0}"/>
              </a:ext>
            </a:extLst>
          </p:cNvPr>
          <p:cNvSpPr txBox="1">
            <a:spLocks/>
          </p:cNvSpPr>
          <p:nvPr/>
        </p:nvSpPr>
        <p:spPr>
          <a:xfrm>
            <a:off x="2169453" y="3426680"/>
            <a:ext cx="15562038" cy="3475033"/>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en-US" sz="2600">
                <a:solidFill>
                  <a:prstClr val="black"/>
                </a:solidFill>
                <a:latin typeface="Calibri" panose="020F0502020204030204" pitchFamily="34" charset="0"/>
              </a:rPr>
              <a:t>Gender-differentiated use of biological resources and dependance on ecosystem services</a:t>
            </a:r>
          </a:p>
          <a:p>
            <a:pPr marL="453828" indent="-453828"/>
            <a:r>
              <a:rPr lang="en-US" sz="2600">
                <a:solidFill>
                  <a:prstClr val="black"/>
                </a:solidFill>
                <a:latin typeface="Calibri" panose="020F0502020204030204" pitchFamily="34" charset="0"/>
              </a:rPr>
              <a:t>Differentiated roles, knowledge, needs and contributions of women and men in relation to the conservation and sustainable use of biodiversity.</a:t>
            </a:r>
          </a:p>
          <a:p>
            <a:pPr marL="453828" indent="-453828"/>
            <a:r>
              <a:rPr lang="en-US" sz="2600">
                <a:solidFill>
                  <a:prstClr val="black"/>
                </a:solidFill>
                <a:latin typeface="Calibri" panose="020F0502020204030204" pitchFamily="34" charset="0"/>
              </a:rPr>
              <a:t>Main gender inequalities prevalent in the environmental sectors relevant to the NBSAP.</a:t>
            </a:r>
          </a:p>
          <a:p>
            <a:pPr marL="453390" indent="-453390"/>
            <a:r>
              <a:rPr lang="en-US" sz="2600">
                <a:solidFill>
                  <a:prstClr val="black"/>
                </a:solidFill>
                <a:latin typeface="Calibri"/>
                <a:ea typeface="Calibri"/>
                <a:cs typeface="Calibri"/>
              </a:rPr>
              <a:t>Main cultural, institutional, and social barriers that prevent stakeholders, particularly women, from participating fully and effectively in all phases of the NBSAP implementation.</a:t>
            </a:r>
          </a:p>
          <a:p>
            <a:pPr marL="453828" indent="-453828"/>
            <a:r>
              <a:rPr lang="en-US" sz="2600">
                <a:solidFill>
                  <a:prstClr val="black"/>
                </a:solidFill>
                <a:latin typeface="Calibri" panose="020F0502020204030204" pitchFamily="34" charset="0"/>
              </a:rPr>
              <a:t>Gender differential impacts of environmental degradation, pollution, loss of biodiversity or climate change.  </a:t>
            </a:r>
          </a:p>
          <a:p>
            <a:pPr marL="453828" indent="-453828"/>
            <a:r>
              <a:rPr lang="en-US" sz="2600">
                <a:solidFill>
                  <a:prstClr val="black"/>
                </a:solidFill>
                <a:latin typeface="Calibri" panose="020F0502020204030204" pitchFamily="34" charset="0"/>
              </a:rPr>
              <a:t>Strategic environmental and sustainable development interests or priorities of women and men.</a:t>
            </a:r>
          </a:p>
          <a:p>
            <a:pPr marL="453828" indent="-453828"/>
            <a:r>
              <a:rPr lang="en-US" sz="2600">
                <a:solidFill>
                  <a:prstClr val="black"/>
                </a:solidFill>
                <a:latin typeface="Calibri" panose="020F0502020204030204" pitchFamily="34" charset="0"/>
              </a:rPr>
              <a:t>Differentiated environmental stewardship and agency of men and women. </a:t>
            </a:r>
          </a:p>
          <a:p>
            <a:pPr marL="453390" indent="-453390"/>
            <a:r>
              <a:rPr lang="en-US" sz="2600">
                <a:solidFill>
                  <a:prstClr val="black"/>
                </a:solidFill>
                <a:latin typeface="Calibri"/>
                <a:ea typeface="Calibri"/>
                <a:cs typeface="Calibri"/>
              </a:rPr>
              <a:t>Gender differentiated risks, costs, impacts and opportunities associated with the NBSAP implementation.</a:t>
            </a:r>
          </a:p>
          <a:p>
            <a:pPr marL="453390" indent="-453390"/>
            <a:r>
              <a:rPr lang="en-US" sz="2600">
                <a:solidFill>
                  <a:prstClr val="black"/>
                </a:solidFill>
                <a:latin typeface="Calibri"/>
                <a:ea typeface="Calibri"/>
                <a:cs typeface="Calibri"/>
              </a:rPr>
              <a:t>Census of women's needs and preferences in terms of their participation and the sharing of benefits, costs and responsibilities.</a:t>
            </a:r>
          </a:p>
          <a:p>
            <a:pPr marL="453828" indent="-453828"/>
            <a:endParaRPr lang="en-US" sz="2600">
              <a:latin typeface="Calibri" panose="020F0502020204030204" pitchFamily="34" charset="0"/>
              <a:cs typeface="Calibri" panose="020F0502020204030204" pitchFamily="34" charset="0"/>
            </a:endParaRPr>
          </a:p>
          <a:p>
            <a:pPr marL="453828" indent="-453828"/>
            <a:endParaRPr lang="en-US" sz="2600" noProof="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A9B7528A-722E-3A26-F7FF-5CFB44499990}"/>
              </a:ext>
            </a:extLst>
          </p:cNvPr>
          <p:cNvSpPr txBox="1"/>
          <p:nvPr/>
        </p:nvSpPr>
        <p:spPr>
          <a:xfrm>
            <a:off x="3822798" y="2242561"/>
            <a:ext cx="12636402" cy="1015663"/>
          </a:xfrm>
          <a:prstGeom prst="rect">
            <a:avLst/>
          </a:prstGeom>
          <a:noFill/>
        </p:spPr>
        <p:txBody>
          <a:bodyPr wrap="square">
            <a:spAutoFit/>
          </a:bodyPr>
          <a:lstStyle/>
          <a:p>
            <a:pPr algn="just">
              <a:spcBef>
                <a:spcPts val="0"/>
              </a:spcBef>
            </a:pPr>
            <a:r>
              <a:rPr lang="en-US" sz="3000" b="1">
                <a:latin typeface="Calibri" panose="020F0502020204030204" pitchFamily="34" charset="0"/>
                <a:ea typeface="Times New Roman" panose="02020603050405020304" pitchFamily="18" charset="0"/>
                <a:cs typeface="Calibri" panose="020F0502020204030204" pitchFamily="34" charset="0"/>
              </a:rPr>
              <a:t>Compile national and local data and information on gender and biodiversity </a:t>
            </a:r>
          </a:p>
          <a:p>
            <a:pPr algn="ctr"/>
            <a:endParaRPr lang="en-US" sz="3000" b="1"/>
          </a:p>
        </p:txBody>
      </p:sp>
      <p:sp>
        <p:nvSpPr>
          <p:cNvPr id="6" name="Freeform 3">
            <a:extLst>
              <a:ext uri="{FF2B5EF4-FFF2-40B4-BE49-F238E27FC236}">
                <a16:creationId xmlns:a16="http://schemas.microsoft.com/office/drawing/2014/main" id="{AC2EFDF8-B1D7-09E8-786B-7C73F39825C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12" name="Picture 11" descr="A graphic of a pie chart and graph&#10;&#10;AI-generated content may be incorrect.">
            <a:extLst>
              <a:ext uri="{FF2B5EF4-FFF2-40B4-BE49-F238E27FC236}">
                <a16:creationId xmlns:a16="http://schemas.microsoft.com/office/drawing/2014/main" id="{FCE242F0-50BE-B8D7-33BB-40F91F45517F}"/>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2348980" y="2142554"/>
            <a:ext cx="820860" cy="823993"/>
          </a:xfrm>
          <a:prstGeom prst="rect">
            <a:avLst/>
          </a:prstGeom>
        </p:spPr>
      </p:pic>
    </p:spTree>
    <p:extLst>
      <p:ext uri="{BB962C8B-B14F-4D97-AF65-F5344CB8AC3E}">
        <p14:creationId xmlns:p14="http://schemas.microsoft.com/office/powerpoint/2010/main" val="3186635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8985-50D5-3424-C7A8-ADBFFCF163AD}"/>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C3D311D4-47A7-4166-9D39-022A586ACA5B}"/>
              </a:ext>
            </a:extLst>
          </p:cNvPr>
          <p:cNvSpPr/>
          <p:nvPr/>
        </p:nvSpPr>
        <p:spPr>
          <a:xfrm>
            <a:off x="3603152" y="1858829"/>
            <a:ext cx="12992100"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en-US" sz="3200" b="1" kern="0">
                <a:solidFill>
                  <a:prstClr val="black"/>
                </a:solidFill>
                <a:latin typeface="Calibri Light" panose="020F0302020204030204" pitchFamily="34" charset="0"/>
                <a:cs typeface="Calibri Light" panose="020F0302020204030204" pitchFamily="34" charset="0"/>
                <a:sym typeface="Arial"/>
              </a:rPr>
              <a:t>Have a good gender and biodiversity analysis</a:t>
            </a:r>
          </a:p>
          <a:p>
            <a:pPr algn="ctr" defTabSz="1371600"/>
            <a:endParaRPr lang="en-US" sz="27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51E9559D-204A-D153-B355-93AA48C6F012}"/>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grpSp>
        <p:nvGrpSpPr>
          <p:cNvPr id="2" name="Group 1">
            <a:extLst>
              <a:ext uri="{FF2B5EF4-FFF2-40B4-BE49-F238E27FC236}">
                <a16:creationId xmlns:a16="http://schemas.microsoft.com/office/drawing/2014/main" id="{355653D1-9DE5-0DA8-D7E3-F8C92C8B6D6C}"/>
              </a:ext>
            </a:extLst>
          </p:cNvPr>
          <p:cNvGrpSpPr/>
          <p:nvPr/>
        </p:nvGrpSpPr>
        <p:grpSpPr>
          <a:xfrm>
            <a:off x="979911" y="2029225"/>
            <a:ext cx="2525289" cy="1077218"/>
            <a:chOff x="844721" y="1866900"/>
            <a:chExt cx="3117679" cy="1316682"/>
          </a:xfrm>
        </p:grpSpPr>
        <p:sp>
          <p:nvSpPr>
            <p:cNvPr id="3" name="Pentagon 2">
              <a:extLst>
                <a:ext uri="{FF2B5EF4-FFF2-40B4-BE49-F238E27FC236}">
                  <a16:creationId xmlns:a16="http://schemas.microsoft.com/office/drawing/2014/main" id="{00028AE1-DD7A-5ADE-4380-5EFC7462BABA}"/>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F8E952C9-A252-E167-059D-1EA97CE62CD8}"/>
                </a:ext>
              </a:extLst>
            </p:cNvPr>
            <p:cNvGrpSpPr/>
            <p:nvPr/>
          </p:nvGrpSpPr>
          <p:grpSpPr>
            <a:xfrm>
              <a:off x="1098270" y="2005422"/>
              <a:ext cx="1063394" cy="1011676"/>
              <a:chOff x="10085410" y="3689660"/>
              <a:chExt cx="779859" cy="779859"/>
            </a:xfrm>
          </p:grpSpPr>
          <p:sp>
            <p:nvSpPr>
              <p:cNvPr id="9" name="Oval 8">
                <a:extLst>
                  <a:ext uri="{FF2B5EF4-FFF2-40B4-BE49-F238E27FC236}">
                    <a16:creationId xmlns:a16="http://schemas.microsoft.com/office/drawing/2014/main" id="{ADDBC477-B71F-C77D-F4C5-FE8E0E6D3402}"/>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Oval 5">
                <a:extLst>
                  <a:ext uri="{FF2B5EF4-FFF2-40B4-BE49-F238E27FC236}">
                    <a16:creationId xmlns:a16="http://schemas.microsoft.com/office/drawing/2014/main" id="{4AA446D3-3218-1DE7-6CD7-8DF1E9B1BB8B}"/>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1</a:t>
                </a:r>
              </a:p>
            </p:txBody>
          </p:sp>
        </p:grpSp>
      </p:grpSp>
      <p:pic>
        <p:nvPicPr>
          <p:cNvPr id="13" name="Picture 12" descr="A close-up of a list of words&#10;&#10;AI-generated content may be incorrect.">
            <a:extLst>
              <a:ext uri="{FF2B5EF4-FFF2-40B4-BE49-F238E27FC236}">
                <a16:creationId xmlns:a16="http://schemas.microsoft.com/office/drawing/2014/main" id="{2E0E7D88-E5F2-38D3-6F48-E6A736DE1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3848100"/>
            <a:ext cx="12642850" cy="5260783"/>
          </a:xfrm>
          <a:prstGeom prst="rect">
            <a:avLst/>
          </a:prstGeom>
        </p:spPr>
      </p:pic>
      <p:pic>
        <p:nvPicPr>
          <p:cNvPr id="11" name="Picture 10" descr="A graphic of a pie chart and graph&#10;&#10;AI-generated content may be incorrect.">
            <a:extLst>
              <a:ext uri="{FF2B5EF4-FFF2-40B4-BE49-F238E27FC236}">
                <a16:creationId xmlns:a16="http://schemas.microsoft.com/office/drawing/2014/main" id="{D41E8929-4C02-DA44-5B21-B4B2BC0856B9}"/>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2220774" y="2142554"/>
            <a:ext cx="820860" cy="823993"/>
          </a:xfrm>
          <a:prstGeom prst="rect">
            <a:avLst/>
          </a:prstGeom>
        </p:spPr>
      </p:pic>
      <p:sp>
        <p:nvSpPr>
          <p:cNvPr id="14" name="Freeform 3">
            <a:extLst>
              <a:ext uri="{FF2B5EF4-FFF2-40B4-BE49-F238E27FC236}">
                <a16:creationId xmlns:a16="http://schemas.microsoft.com/office/drawing/2014/main" id="{D625EBC0-BFE5-A018-70A9-103E8351BDAB}"/>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40650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88E2-935D-9651-F7CF-8861B3FE31B9}"/>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05150F36-A23F-49E3-3F0F-2FFCC3C5A97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E345DE0E-B223-AE59-F05A-E55EEB144F7B}"/>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4FE83E31-7EBA-4F8D-5F39-380D55428B4C}"/>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CFC291C-91A0-5303-D62D-963D429B241A}"/>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0ADD6BF-2D72-E9B1-586A-E71FEA2C32C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E33545CC-A68C-699C-B0F5-FF4827058FBA}"/>
              </a:ext>
            </a:extLst>
          </p:cNvPr>
          <p:cNvSpPr txBox="1">
            <a:spLocks/>
          </p:cNvSpPr>
          <p:nvPr/>
        </p:nvSpPr>
        <p:spPr>
          <a:xfrm>
            <a:off x="1766166" y="3806480"/>
            <a:ext cx="15879089" cy="627587"/>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solidFill>
                  <a:prstClr val="black"/>
                </a:solidFill>
                <a:latin typeface="Calibri"/>
                <a:ea typeface="Calibri"/>
                <a:cs typeface="Calibri"/>
              </a:rPr>
              <a:t>Ensure that the roadmap is based on a theory of change that addresses the main inequalities or priorities identified in the gender analysis and consultations.</a:t>
            </a:r>
          </a:p>
          <a:p>
            <a:pPr marL="0" indent="0">
              <a:buNone/>
            </a:pPr>
            <a:endParaRPr lang="en">
              <a:solidFill>
                <a:prstClr val="black"/>
              </a:solidFill>
              <a:latin typeface="Calibri" panose="020F0502020204030204" pitchFamily="34" charset="0"/>
            </a:endParaRPr>
          </a:p>
          <a:p>
            <a:r>
              <a:rPr lang="en-US">
                <a:solidFill>
                  <a:prstClr val="black"/>
                </a:solidFill>
                <a:latin typeface="Calibri"/>
                <a:ea typeface="Calibri"/>
                <a:cs typeface="Calibri"/>
              </a:rPr>
              <a:t>Propose expected outcomes that are creative and promote transformative results related to gender equality and women’s empowerment. </a:t>
            </a:r>
            <a:endParaRPr lang="en">
              <a:solidFill>
                <a:prstClr val="black"/>
              </a:solidFill>
              <a:latin typeface="Calibri"/>
              <a:ea typeface="Calibri"/>
              <a:cs typeface="Calibri"/>
            </a:endParaRPr>
          </a:p>
          <a:p>
            <a:endParaRPr lang="en-US">
              <a:latin typeface="Calibri" panose="020F0502020204030204" pitchFamily="34" charset="0"/>
              <a:cs typeface="Calibri" panose="020F0502020204030204" pitchFamily="34" charset="0"/>
            </a:endParaRPr>
          </a:p>
          <a:p>
            <a:pPr lvl="0"/>
            <a:r>
              <a:rPr lang="en-US">
                <a:solidFill>
                  <a:prstClr val="black"/>
                </a:solidFill>
                <a:latin typeface="Calibri"/>
                <a:ea typeface="Calibri"/>
                <a:cs typeface="Calibri"/>
              </a:rPr>
              <a:t>Harmonize priorities included in the roadmap with the NBSAP’s goals and measures. </a:t>
            </a:r>
          </a:p>
          <a:p>
            <a:pPr lvl="0"/>
            <a:endParaRPr lang="en-US">
              <a:solidFill>
                <a:prstClr val="black"/>
              </a:solidFill>
              <a:latin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0" indent="0">
              <a:buNone/>
            </a:pPr>
            <a:r>
              <a:rPr lang="en-US" noProof="0">
                <a:latin typeface="Calibri" panose="020F0502020204030204" pitchFamily="34" charset="0"/>
                <a:cs typeface="Calibri" panose="020F0502020204030204" pitchFamily="34" charset="0"/>
              </a:rPr>
              <a:t>
</a:t>
            </a:r>
            <a:endParaRPr lang="en-US" noProof="0">
              <a:highlight>
                <a:srgbClr val="C0C0C0"/>
              </a:highlight>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5144287B-8E8E-512B-01A8-868289403E15}"/>
              </a:ext>
            </a:extLst>
          </p:cNvPr>
          <p:cNvGrpSpPr/>
          <p:nvPr/>
        </p:nvGrpSpPr>
        <p:grpSpPr>
          <a:xfrm>
            <a:off x="1146265" y="2019300"/>
            <a:ext cx="2525289" cy="1077218"/>
            <a:chOff x="1847532" y="3282849"/>
            <a:chExt cx="3117679" cy="1316682"/>
          </a:xfrm>
        </p:grpSpPr>
        <p:sp>
          <p:nvSpPr>
            <p:cNvPr id="18" name="Pentagon 17">
              <a:extLst>
                <a:ext uri="{FF2B5EF4-FFF2-40B4-BE49-F238E27FC236}">
                  <a16:creationId xmlns:a16="http://schemas.microsoft.com/office/drawing/2014/main" id="{279961DA-844E-5D3D-82B7-AAF0CE71CDAA}"/>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E77348EE-8646-8A59-9B55-EABFA82016C1}"/>
                </a:ext>
              </a:extLst>
            </p:cNvPr>
            <p:cNvGrpSpPr/>
            <p:nvPr/>
          </p:nvGrpSpPr>
          <p:grpSpPr>
            <a:xfrm>
              <a:off x="2101081" y="3421371"/>
              <a:ext cx="1063394" cy="1011676"/>
              <a:chOff x="10085410" y="3689660"/>
              <a:chExt cx="779859" cy="779859"/>
            </a:xfrm>
          </p:grpSpPr>
          <p:sp>
            <p:nvSpPr>
              <p:cNvPr id="21" name="Oval 20">
                <a:extLst>
                  <a:ext uri="{FF2B5EF4-FFF2-40B4-BE49-F238E27FC236}">
                    <a16:creationId xmlns:a16="http://schemas.microsoft.com/office/drawing/2014/main" id="{E46AC85B-FBAB-3323-FD5E-9FDF1892ED91}"/>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Oval 5">
                <a:extLst>
                  <a:ext uri="{FF2B5EF4-FFF2-40B4-BE49-F238E27FC236}">
                    <a16:creationId xmlns:a16="http://schemas.microsoft.com/office/drawing/2014/main" id="{D31DCF15-E543-9BBF-2209-279F11E14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2</a:t>
                </a:r>
                <a:endParaRPr lang="en-US" sz="3600" kern="1200"/>
              </a:p>
            </p:txBody>
          </p:sp>
        </p:grpSp>
      </p:grpSp>
      <p:sp>
        <p:nvSpPr>
          <p:cNvPr id="23" name="TextBox 22">
            <a:extLst>
              <a:ext uri="{FF2B5EF4-FFF2-40B4-BE49-F238E27FC236}">
                <a16:creationId xmlns:a16="http://schemas.microsoft.com/office/drawing/2014/main" id="{386FFCE7-9B78-7F1D-515B-237A79B922F3}"/>
              </a:ext>
            </a:extLst>
          </p:cNvPr>
          <p:cNvSpPr txBox="1"/>
          <p:nvPr/>
        </p:nvSpPr>
        <p:spPr>
          <a:xfrm>
            <a:off x="3876926" y="2253841"/>
            <a:ext cx="12506074" cy="584775"/>
          </a:xfrm>
          <a:prstGeom prst="rect">
            <a:avLst/>
          </a:prstGeom>
          <a:noFill/>
        </p:spPr>
        <p:txBody>
          <a:bodyPr wrap="square">
            <a:spAutoFit/>
          </a:bodyPr>
          <a:lstStyle/>
          <a:p>
            <a:pPr algn="just">
              <a:spcBef>
                <a:spcPts val="0"/>
              </a:spcBef>
            </a:pPr>
            <a:r>
              <a:rPr lang="en-US" sz="3200" b="1">
                <a:latin typeface="Calibri" panose="020F0502020204030204" pitchFamily="34" charset="0"/>
                <a:ea typeface="Times New Roman" panose="02020603050405020304" pitchFamily="18" charset="0"/>
                <a:cs typeface="Calibri" panose="020F0502020204030204" pitchFamily="34" charset="0"/>
              </a:rPr>
              <a:t>Define national gender and biodiversity goals and expected results</a:t>
            </a:r>
          </a:p>
        </p:txBody>
      </p:sp>
      <p:sp>
        <p:nvSpPr>
          <p:cNvPr id="11" name="Google Shape;89;g328e14af98b_2_2">
            <a:extLst>
              <a:ext uri="{FF2B5EF4-FFF2-40B4-BE49-F238E27FC236}">
                <a16:creationId xmlns:a16="http://schemas.microsoft.com/office/drawing/2014/main" id="{3F1B88B5-F769-916D-075A-0E230F08F28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a:solidFill>
                  <a:prstClr val="black"/>
                </a:solidFill>
                <a:latin typeface="Calibri Light" panose="020F0302020204030204" pitchFamily="34" charset="0"/>
                <a:cs typeface="Calibri Light" panose="020F0302020204030204" pitchFamily="34" charset="0"/>
                <a:sym typeface="Arial"/>
              </a:rPr>
              <a:t>Key actions to develop a gender and biodiversity roadmap</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pic>
        <p:nvPicPr>
          <p:cNvPr id="10" name="Picture 9" descr="A magnifying glass over a paper&#10;&#10;AI-generated content may be incorrect.">
            <a:extLst>
              <a:ext uri="{FF2B5EF4-FFF2-40B4-BE49-F238E27FC236}">
                <a16:creationId xmlns:a16="http://schemas.microsoft.com/office/drawing/2014/main" id="{93AF518B-5657-EE4A-BF6B-ABB5ECBD3C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3669" y="2144067"/>
            <a:ext cx="820860" cy="827683"/>
          </a:xfrm>
          <a:prstGeom prst="rect">
            <a:avLst/>
          </a:prstGeom>
        </p:spPr>
      </p:pic>
      <p:sp>
        <p:nvSpPr>
          <p:cNvPr id="12" name="Freeform 3">
            <a:extLst>
              <a:ext uri="{FF2B5EF4-FFF2-40B4-BE49-F238E27FC236}">
                <a16:creationId xmlns:a16="http://schemas.microsoft.com/office/drawing/2014/main" id="{A2E63134-B98F-4B70-05DB-6432406B67D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5793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2614-A58D-FEDD-3CEA-A3D81D05C26D}"/>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3220DCD4-3B28-34FC-6591-6986A6140FDC}"/>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a:solidFill>
                  <a:prstClr val="black"/>
                </a:solidFill>
                <a:latin typeface="Calibri Light" panose="020F0302020204030204" pitchFamily="34" charset="0"/>
                <a:cs typeface="Calibri Light" panose="020F0302020204030204" pitchFamily="34" charset="0"/>
                <a:sym typeface="Arial"/>
              </a:rPr>
              <a:t>Define a comprehensive and long-term theory of change </a:t>
            </a:r>
            <a:endParaRPr lang="en-US" sz="27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FE668200-2F9C-76E7-EFB9-EB6776CB4FEA}"/>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grpSp>
        <p:nvGrpSpPr>
          <p:cNvPr id="2" name="Group 1">
            <a:extLst>
              <a:ext uri="{FF2B5EF4-FFF2-40B4-BE49-F238E27FC236}">
                <a16:creationId xmlns:a16="http://schemas.microsoft.com/office/drawing/2014/main" id="{160A96D0-6BA0-D112-8829-6DFBAB9C5BF8}"/>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1D91F07E-8641-D671-3D8E-11F5063650ED}"/>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85B3575-A61A-6A90-04ED-72DC4A719868}"/>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7D34D287-3B04-A099-884D-3D66FC33850B}"/>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5">
                <a:extLst>
                  <a:ext uri="{FF2B5EF4-FFF2-40B4-BE49-F238E27FC236}">
                    <a16:creationId xmlns:a16="http://schemas.microsoft.com/office/drawing/2014/main" id="{64759413-39C7-FB68-D940-DEF90FB5BF72}"/>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2</a:t>
                </a:r>
                <a:endParaRPr lang="en-US" sz="3600" kern="1200"/>
              </a:p>
            </p:txBody>
          </p:sp>
        </p:grpSp>
      </p:grpSp>
      <p:pic>
        <p:nvPicPr>
          <p:cNvPr id="9" name="Picture 8" descr="A diagram of a diagram&#10;&#10;AI-generated content may be incorrect.">
            <a:extLst>
              <a:ext uri="{FF2B5EF4-FFF2-40B4-BE49-F238E27FC236}">
                <a16:creationId xmlns:a16="http://schemas.microsoft.com/office/drawing/2014/main" id="{D89DF1D1-55C8-7D30-B4ED-8B4B29D0CD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7200" y="3472381"/>
            <a:ext cx="9144000" cy="5953165"/>
          </a:xfrm>
          <a:prstGeom prst="rect">
            <a:avLst/>
          </a:prstGeom>
        </p:spPr>
      </p:pic>
      <p:pic>
        <p:nvPicPr>
          <p:cNvPr id="13" name="Picture 12" descr="A magnifying glass over a paper&#10;&#10;AI-generated content may be incorrect.">
            <a:extLst>
              <a:ext uri="{FF2B5EF4-FFF2-40B4-BE49-F238E27FC236}">
                <a16:creationId xmlns:a16="http://schemas.microsoft.com/office/drawing/2014/main" id="{F8CD1BD1-2BAF-F682-36AB-09D9DD1AFB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2157" y="2209849"/>
            <a:ext cx="820860" cy="827683"/>
          </a:xfrm>
          <a:prstGeom prst="rect">
            <a:avLst/>
          </a:prstGeom>
        </p:spPr>
      </p:pic>
      <p:sp>
        <p:nvSpPr>
          <p:cNvPr id="14" name="Freeform 3">
            <a:extLst>
              <a:ext uri="{FF2B5EF4-FFF2-40B4-BE49-F238E27FC236}">
                <a16:creationId xmlns:a16="http://schemas.microsoft.com/office/drawing/2014/main" id="{34C42419-F33A-BEA0-85C8-C46E4B74477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2458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228A8-117E-A683-A278-FBF821AFEF48}"/>
            </a:ext>
          </a:extLst>
        </p:cNvPr>
        <p:cNvGrpSpPr/>
        <p:nvPr/>
      </p:nvGrpSpPr>
      <p:grpSpPr>
        <a:xfrm>
          <a:off x="0" y="0"/>
          <a:ext cx="0" cy="0"/>
          <a:chOff x="0" y="0"/>
          <a:chExt cx="0" cy="0"/>
        </a:xfrm>
      </p:grpSpPr>
      <p:sp>
        <p:nvSpPr>
          <p:cNvPr id="113" name="Oval 112">
            <a:extLst>
              <a:ext uri="{FF2B5EF4-FFF2-40B4-BE49-F238E27FC236}">
                <a16:creationId xmlns:a16="http://schemas.microsoft.com/office/drawing/2014/main" id="{D3EC3C50-695F-AC0D-D70A-12CBB582765C}"/>
              </a:ext>
            </a:extLst>
          </p:cNvPr>
          <p:cNvSpPr/>
          <p:nvPr/>
        </p:nvSpPr>
        <p:spPr>
          <a:xfrm>
            <a:off x="1600200" y="3624838"/>
            <a:ext cx="3626943" cy="2574115"/>
          </a:xfrm>
          <a:prstGeom prst="ellipse">
            <a:avLst/>
          </a:prstGeom>
          <a:solidFill>
            <a:srgbClr val="84B24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4" name="TextBox 113">
            <a:extLst>
              <a:ext uri="{FF2B5EF4-FFF2-40B4-BE49-F238E27FC236}">
                <a16:creationId xmlns:a16="http://schemas.microsoft.com/office/drawing/2014/main" id="{D7DAB3CF-F5EF-7AD3-2D4A-83BFE23C4C2D}"/>
              </a:ext>
            </a:extLst>
          </p:cNvPr>
          <p:cNvSpPr txBox="1"/>
          <p:nvPr/>
        </p:nvSpPr>
        <p:spPr>
          <a:xfrm>
            <a:off x="1813287" y="4173231"/>
            <a:ext cx="3307541" cy="1477328"/>
          </a:xfrm>
          <a:prstGeom prst="rect">
            <a:avLst/>
          </a:prstGeom>
          <a:noFill/>
        </p:spPr>
        <p:txBody>
          <a:bodyPr wrap="square" rtlCol="0">
            <a:spAutoFit/>
          </a:bodyPr>
          <a:lstStyle/>
          <a:p>
            <a:pPr algn="ctr"/>
            <a:r>
              <a:rPr lang="en-US" sz="3000">
                <a:solidFill>
                  <a:prstClr val="white"/>
                </a:solidFill>
                <a:latin typeface="Montserrat" pitchFamily="2" charset="77"/>
              </a:rPr>
              <a:t>Contributions to biodiversity objectives </a:t>
            </a:r>
          </a:p>
        </p:txBody>
      </p:sp>
      <p:sp>
        <p:nvSpPr>
          <p:cNvPr id="115" name="Oval 114">
            <a:extLst>
              <a:ext uri="{FF2B5EF4-FFF2-40B4-BE49-F238E27FC236}">
                <a16:creationId xmlns:a16="http://schemas.microsoft.com/office/drawing/2014/main" id="{DA668B91-1AB7-F2CE-35EC-C8BE951108F6}"/>
              </a:ext>
            </a:extLst>
          </p:cNvPr>
          <p:cNvSpPr/>
          <p:nvPr/>
        </p:nvSpPr>
        <p:spPr>
          <a:xfrm>
            <a:off x="9530804" y="3712388"/>
            <a:ext cx="3626943" cy="2574115"/>
          </a:xfrm>
          <a:prstGeom prst="ellipse">
            <a:avLst/>
          </a:prstGeom>
          <a:solidFill>
            <a:srgbClr val="4BACC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6" name="TextBox 115">
            <a:extLst>
              <a:ext uri="{FF2B5EF4-FFF2-40B4-BE49-F238E27FC236}">
                <a16:creationId xmlns:a16="http://schemas.microsoft.com/office/drawing/2014/main" id="{CC412E2C-D517-90F6-0451-00248D532BF8}"/>
              </a:ext>
            </a:extLst>
          </p:cNvPr>
          <p:cNvSpPr txBox="1"/>
          <p:nvPr/>
        </p:nvSpPr>
        <p:spPr>
          <a:xfrm>
            <a:off x="9899814" y="4169586"/>
            <a:ext cx="2988137" cy="1938992"/>
          </a:xfrm>
          <a:prstGeom prst="rect">
            <a:avLst/>
          </a:prstGeom>
          <a:noFill/>
        </p:spPr>
        <p:txBody>
          <a:bodyPr wrap="square" rtlCol="0">
            <a:spAutoFit/>
          </a:bodyPr>
          <a:lstStyle/>
          <a:p>
            <a:pPr algn="ctr"/>
            <a:r>
              <a:rPr lang="en-US" sz="3000">
                <a:solidFill>
                  <a:prstClr val="white"/>
                </a:solidFill>
                <a:latin typeface="Montserrat" pitchFamily="2" charset="77"/>
              </a:rPr>
              <a:t>Sustainable and Inclusive Green Jobs</a:t>
            </a:r>
            <a:br>
              <a:rPr lang="en-US" sz="3000">
                <a:solidFill>
                  <a:prstClr val="white"/>
                </a:solidFill>
                <a:latin typeface="Montserrat" pitchFamily="2" charset="77"/>
              </a:rPr>
            </a:br>
            <a:r>
              <a:rPr lang="en-US" sz="3000">
                <a:solidFill>
                  <a:prstClr val="white"/>
                </a:solidFill>
                <a:latin typeface="Montserrat" pitchFamily="2" charset="77"/>
              </a:rPr>
              <a:t> </a:t>
            </a:r>
          </a:p>
        </p:txBody>
      </p:sp>
      <p:sp>
        <p:nvSpPr>
          <p:cNvPr id="117" name="Oval 116">
            <a:extLst>
              <a:ext uri="{FF2B5EF4-FFF2-40B4-BE49-F238E27FC236}">
                <a16:creationId xmlns:a16="http://schemas.microsoft.com/office/drawing/2014/main" id="{E0C2C199-7AF6-5564-749B-5BEA8EE6F776}"/>
              </a:ext>
            </a:extLst>
          </p:cNvPr>
          <p:cNvSpPr/>
          <p:nvPr/>
        </p:nvSpPr>
        <p:spPr>
          <a:xfrm>
            <a:off x="1638312" y="6531785"/>
            <a:ext cx="3626943" cy="2574115"/>
          </a:xfrm>
          <a:prstGeom prst="ellipse">
            <a:avLst/>
          </a:prstGeom>
          <a:solidFill>
            <a:srgbClr val="00B05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1ADD9"/>
              </a:solidFill>
              <a:effectLst/>
              <a:uLnTx/>
              <a:uFillTx/>
              <a:latin typeface="Calibri"/>
              <a:ea typeface="+mn-ea"/>
              <a:cs typeface="+mn-cs"/>
            </a:endParaRPr>
          </a:p>
        </p:txBody>
      </p:sp>
      <p:sp>
        <p:nvSpPr>
          <p:cNvPr id="118" name="TextBox 117">
            <a:extLst>
              <a:ext uri="{FF2B5EF4-FFF2-40B4-BE49-F238E27FC236}">
                <a16:creationId xmlns:a16="http://schemas.microsoft.com/office/drawing/2014/main" id="{C303505C-A02D-253B-1428-730F443A2E77}"/>
              </a:ext>
            </a:extLst>
          </p:cNvPr>
          <p:cNvSpPr txBox="1"/>
          <p:nvPr/>
        </p:nvSpPr>
        <p:spPr>
          <a:xfrm>
            <a:off x="1934680" y="7293785"/>
            <a:ext cx="2988137" cy="1015663"/>
          </a:xfrm>
          <a:prstGeom prst="rect">
            <a:avLst/>
          </a:prstGeom>
          <a:noFill/>
        </p:spPr>
        <p:txBody>
          <a:bodyPr wrap="square" rtlCol="0">
            <a:spAutoFit/>
          </a:bodyPr>
          <a:lstStyle/>
          <a:p>
            <a:pPr algn="ctr"/>
            <a:r>
              <a:rPr lang="en-US" sz="3000">
                <a:solidFill>
                  <a:prstClr val="white"/>
                </a:solidFill>
                <a:latin typeface="Montserrat" pitchFamily="2" charset="77"/>
              </a:rPr>
              <a:t>Efficient and effective NBS</a:t>
            </a:r>
          </a:p>
        </p:txBody>
      </p:sp>
      <p:sp>
        <p:nvSpPr>
          <p:cNvPr id="119" name="Oval 118">
            <a:extLst>
              <a:ext uri="{FF2B5EF4-FFF2-40B4-BE49-F238E27FC236}">
                <a16:creationId xmlns:a16="http://schemas.microsoft.com/office/drawing/2014/main" id="{53EA4D2C-B176-9976-C722-95B4F2E2AB39}"/>
              </a:ext>
            </a:extLst>
          </p:cNvPr>
          <p:cNvSpPr/>
          <p:nvPr/>
        </p:nvSpPr>
        <p:spPr>
          <a:xfrm>
            <a:off x="9530804" y="6531785"/>
            <a:ext cx="3626943" cy="2574115"/>
          </a:xfrm>
          <a:prstGeom prst="ellipse">
            <a:avLst/>
          </a:prstGeom>
          <a:solidFill>
            <a:srgbClr val="1F497D">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0" name="Oval 119">
            <a:extLst>
              <a:ext uri="{FF2B5EF4-FFF2-40B4-BE49-F238E27FC236}">
                <a16:creationId xmlns:a16="http://schemas.microsoft.com/office/drawing/2014/main" id="{047A2403-250C-7AAE-2653-39820D168D22}"/>
              </a:ext>
            </a:extLst>
          </p:cNvPr>
          <p:cNvSpPr/>
          <p:nvPr/>
        </p:nvSpPr>
        <p:spPr>
          <a:xfrm>
            <a:off x="13594257" y="3712388"/>
            <a:ext cx="3626943" cy="2574115"/>
          </a:xfrm>
          <a:prstGeom prst="ellipse">
            <a:avLst/>
          </a:prstGeom>
          <a:solidFill>
            <a:srgbClr val="8064A2">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1" name="TextBox 120">
            <a:extLst>
              <a:ext uri="{FF2B5EF4-FFF2-40B4-BE49-F238E27FC236}">
                <a16:creationId xmlns:a16="http://schemas.microsoft.com/office/drawing/2014/main" id="{E4F8B00D-7AA1-626C-7D19-C2D89F44BC8A}"/>
              </a:ext>
            </a:extLst>
          </p:cNvPr>
          <p:cNvSpPr txBox="1"/>
          <p:nvPr/>
        </p:nvSpPr>
        <p:spPr>
          <a:xfrm>
            <a:off x="13738647" y="4423708"/>
            <a:ext cx="3342275" cy="1938992"/>
          </a:xfrm>
          <a:prstGeom prst="rect">
            <a:avLst/>
          </a:prstGeom>
          <a:noFill/>
        </p:spPr>
        <p:txBody>
          <a:bodyPr wrap="square" rtlCol="0">
            <a:spAutoFit/>
          </a:bodyPr>
          <a:lstStyle/>
          <a:p>
            <a:pPr algn="ctr"/>
            <a:r>
              <a:rPr lang="en-US" sz="3000">
                <a:solidFill>
                  <a:prstClr val="white"/>
                </a:solidFill>
                <a:latin typeface="Montserrat" pitchFamily="2" charset="77"/>
              </a:rPr>
              <a:t>Reduce Inequalities </a:t>
            </a:r>
          </a:p>
          <a:p>
            <a:pPr algn="ctr"/>
            <a:r>
              <a:rPr lang="en-US" sz="3000">
                <a:solidFill>
                  <a:prstClr val="white"/>
                </a:solidFill>
                <a:latin typeface="Montserrat" pitchFamily="2" charset="77"/>
              </a:rPr>
              <a:t>  </a:t>
            </a:r>
            <a:br>
              <a:rPr lang="en-US" sz="3000">
                <a:solidFill>
                  <a:prstClr val="white"/>
                </a:solidFill>
                <a:latin typeface="Montserrat" pitchFamily="2" charset="77"/>
              </a:rPr>
            </a:br>
            <a:r>
              <a:rPr lang="en-US" sz="3000">
                <a:solidFill>
                  <a:prstClr val="white"/>
                </a:solidFill>
                <a:latin typeface="Montserrat" pitchFamily="2" charset="77"/>
              </a:rPr>
              <a:t> </a:t>
            </a:r>
          </a:p>
        </p:txBody>
      </p:sp>
      <p:sp>
        <p:nvSpPr>
          <p:cNvPr id="122" name="Oval 121">
            <a:extLst>
              <a:ext uri="{FF2B5EF4-FFF2-40B4-BE49-F238E27FC236}">
                <a16:creationId xmlns:a16="http://schemas.microsoft.com/office/drawing/2014/main" id="{11537E52-CABA-2B79-A3BF-113FB0341E72}"/>
              </a:ext>
            </a:extLst>
          </p:cNvPr>
          <p:cNvSpPr/>
          <p:nvPr/>
        </p:nvSpPr>
        <p:spPr>
          <a:xfrm>
            <a:off x="13594257" y="6531785"/>
            <a:ext cx="3626943" cy="2574115"/>
          </a:xfrm>
          <a:prstGeom prst="ellipse">
            <a:avLst/>
          </a:prstGeom>
          <a:solidFill>
            <a:srgbClr val="8064A2">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3" name="TextBox 122">
            <a:extLst>
              <a:ext uri="{FF2B5EF4-FFF2-40B4-BE49-F238E27FC236}">
                <a16:creationId xmlns:a16="http://schemas.microsoft.com/office/drawing/2014/main" id="{EC8986D5-6AF2-D5D4-53DB-ED76FED11436}"/>
              </a:ext>
            </a:extLst>
          </p:cNvPr>
          <p:cNvSpPr txBox="1"/>
          <p:nvPr/>
        </p:nvSpPr>
        <p:spPr>
          <a:xfrm>
            <a:off x="13498839" y="7200900"/>
            <a:ext cx="3921476" cy="1477328"/>
          </a:xfrm>
          <a:prstGeom prst="rect">
            <a:avLst/>
          </a:prstGeom>
          <a:noFill/>
        </p:spPr>
        <p:txBody>
          <a:bodyPr wrap="square" rtlCol="0">
            <a:spAutoFit/>
          </a:bodyPr>
          <a:lstStyle/>
          <a:p>
            <a:pPr algn="ctr"/>
            <a:r>
              <a:rPr lang="en-US" sz="3000">
                <a:solidFill>
                  <a:prstClr val="white"/>
                </a:solidFill>
                <a:latin typeface="Montserrat" pitchFamily="2" charset="77"/>
              </a:rPr>
              <a:t>Women’s Empowerment</a:t>
            </a:r>
          </a:p>
          <a:p>
            <a:pPr algn="ctr"/>
            <a:r>
              <a:rPr lang="en-US" sz="3000">
                <a:solidFill>
                  <a:prstClr val="white"/>
                </a:solidFill>
                <a:latin typeface="Montserrat" pitchFamily="2" charset="77"/>
              </a:rPr>
              <a:t> </a:t>
            </a:r>
          </a:p>
        </p:txBody>
      </p:sp>
      <p:sp>
        <p:nvSpPr>
          <p:cNvPr id="124" name="Oval 123">
            <a:extLst>
              <a:ext uri="{FF2B5EF4-FFF2-40B4-BE49-F238E27FC236}">
                <a16:creationId xmlns:a16="http://schemas.microsoft.com/office/drawing/2014/main" id="{40D918B5-D568-483C-2A18-C7CDB576625B}"/>
              </a:ext>
            </a:extLst>
          </p:cNvPr>
          <p:cNvSpPr/>
          <p:nvPr/>
        </p:nvSpPr>
        <p:spPr>
          <a:xfrm>
            <a:off x="5557338" y="3624838"/>
            <a:ext cx="3626943" cy="2574115"/>
          </a:xfrm>
          <a:prstGeom prst="ellipse">
            <a:avLst/>
          </a:prstGeom>
          <a:solidFill>
            <a:srgbClr val="92D05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5" name="TextBox 124">
            <a:extLst>
              <a:ext uri="{FF2B5EF4-FFF2-40B4-BE49-F238E27FC236}">
                <a16:creationId xmlns:a16="http://schemas.microsoft.com/office/drawing/2014/main" id="{15E95FC5-E198-1094-D859-622E6A38FC3E}"/>
              </a:ext>
            </a:extLst>
          </p:cNvPr>
          <p:cNvSpPr txBox="1"/>
          <p:nvPr/>
        </p:nvSpPr>
        <p:spPr>
          <a:xfrm>
            <a:off x="5884905" y="4404063"/>
            <a:ext cx="2988137" cy="1015663"/>
          </a:xfrm>
          <a:prstGeom prst="rect">
            <a:avLst/>
          </a:prstGeom>
          <a:noFill/>
        </p:spPr>
        <p:txBody>
          <a:bodyPr wrap="square" rtlCol="0">
            <a:spAutoFit/>
          </a:bodyPr>
          <a:lstStyle/>
          <a:p>
            <a:pPr algn="ctr"/>
            <a:r>
              <a:rPr lang="en-US" sz="3000">
                <a:solidFill>
                  <a:prstClr val="white"/>
                </a:solidFill>
                <a:latin typeface="Montserrat" pitchFamily="2" charset="77"/>
              </a:rPr>
              <a:t>Promote Innovation</a:t>
            </a:r>
          </a:p>
        </p:txBody>
      </p:sp>
      <p:sp>
        <p:nvSpPr>
          <p:cNvPr id="126" name="Oval 125">
            <a:extLst>
              <a:ext uri="{FF2B5EF4-FFF2-40B4-BE49-F238E27FC236}">
                <a16:creationId xmlns:a16="http://schemas.microsoft.com/office/drawing/2014/main" id="{24031C30-61FA-BD21-9CF2-7AC7BEEBC816}"/>
              </a:ext>
            </a:extLst>
          </p:cNvPr>
          <p:cNvSpPr/>
          <p:nvPr/>
        </p:nvSpPr>
        <p:spPr>
          <a:xfrm>
            <a:off x="5595450" y="6531785"/>
            <a:ext cx="3626943" cy="2574115"/>
          </a:xfrm>
          <a:prstGeom prst="ellipse">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1ADD9"/>
              </a:solidFill>
              <a:effectLst/>
              <a:uLnTx/>
              <a:uFillTx/>
              <a:latin typeface="Calibri"/>
              <a:ea typeface="+mn-ea"/>
              <a:cs typeface="+mn-cs"/>
            </a:endParaRPr>
          </a:p>
        </p:txBody>
      </p:sp>
      <p:sp>
        <p:nvSpPr>
          <p:cNvPr id="127" name="TextBox 126">
            <a:extLst>
              <a:ext uri="{FF2B5EF4-FFF2-40B4-BE49-F238E27FC236}">
                <a16:creationId xmlns:a16="http://schemas.microsoft.com/office/drawing/2014/main" id="{7C51C263-18B5-C916-D5E3-FE869A398D08}"/>
              </a:ext>
            </a:extLst>
          </p:cNvPr>
          <p:cNvSpPr txBox="1"/>
          <p:nvPr/>
        </p:nvSpPr>
        <p:spPr>
          <a:xfrm>
            <a:off x="5919468" y="7065185"/>
            <a:ext cx="2988137" cy="1477328"/>
          </a:xfrm>
          <a:prstGeom prst="rect">
            <a:avLst/>
          </a:prstGeom>
          <a:noFill/>
        </p:spPr>
        <p:txBody>
          <a:bodyPr wrap="square" rtlCol="0">
            <a:spAutoFit/>
          </a:bodyPr>
          <a:lstStyle/>
          <a:p>
            <a:pPr algn="ctr"/>
            <a:r>
              <a:rPr lang="en-US" sz="3000">
                <a:solidFill>
                  <a:prstClr val="white"/>
                </a:solidFill>
                <a:latin typeface="Montserrat" pitchFamily="2" charset="77"/>
              </a:rPr>
              <a:t>Improve livelihoods and resilience</a:t>
            </a:r>
          </a:p>
        </p:txBody>
      </p:sp>
      <p:sp>
        <p:nvSpPr>
          <p:cNvPr id="128" name="TextBox 127">
            <a:extLst>
              <a:ext uri="{FF2B5EF4-FFF2-40B4-BE49-F238E27FC236}">
                <a16:creationId xmlns:a16="http://schemas.microsoft.com/office/drawing/2014/main" id="{33D06D38-3150-75C7-E1BC-660E7ED90884}"/>
              </a:ext>
            </a:extLst>
          </p:cNvPr>
          <p:cNvSpPr txBox="1"/>
          <p:nvPr/>
        </p:nvSpPr>
        <p:spPr>
          <a:xfrm>
            <a:off x="9854822" y="7065186"/>
            <a:ext cx="2988137" cy="1938992"/>
          </a:xfrm>
          <a:prstGeom prst="rect">
            <a:avLst/>
          </a:prstGeom>
          <a:noFill/>
        </p:spPr>
        <p:txBody>
          <a:bodyPr wrap="square" rtlCol="0">
            <a:spAutoFit/>
          </a:bodyPr>
          <a:lstStyle/>
          <a:p>
            <a:pPr algn="ctr"/>
            <a:r>
              <a:rPr lang="en-US" sz="3000">
                <a:solidFill>
                  <a:prstClr val="white"/>
                </a:solidFill>
                <a:latin typeface="Montserrat" pitchFamily="2" charset="77"/>
              </a:rPr>
              <a:t>Sustainable and Inclusive Enterprises</a:t>
            </a:r>
            <a:br>
              <a:rPr lang="en-US" sz="3000">
                <a:solidFill>
                  <a:prstClr val="white"/>
                </a:solidFill>
                <a:latin typeface="Montserrat" pitchFamily="2" charset="77"/>
              </a:rPr>
            </a:br>
            <a:r>
              <a:rPr lang="en-US" sz="3000">
                <a:solidFill>
                  <a:prstClr val="white"/>
                </a:solidFill>
                <a:latin typeface="Montserrat" pitchFamily="2" charset="77"/>
              </a:rPr>
              <a:t> </a:t>
            </a:r>
          </a:p>
        </p:txBody>
      </p:sp>
      <p:sp>
        <p:nvSpPr>
          <p:cNvPr id="130" name="Rounded Rectangle 129">
            <a:extLst>
              <a:ext uri="{FF2B5EF4-FFF2-40B4-BE49-F238E27FC236}">
                <a16:creationId xmlns:a16="http://schemas.microsoft.com/office/drawing/2014/main" id="{05543BA5-99DC-5179-B281-BA3C3BCCBBB8}"/>
              </a:ext>
            </a:extLst>
          </p:cNvPr>
          <p:cNvSpPr/>
          <p:nvPr/>
        </p:nvSpPr>
        <p:spPr>
          <a:xfrm>
            <a:off x="3276600" y="1945821"/>
            <a:ext cx="12039601" cy="1289796"/>
          </a:xfrm>
          <a:prstGeom prst="roundRect">
            <a:avLst/>
          </a:prstGeom>
          <a:solidFill>
            <a:srgbClr val="C9E6DD"/>
          </a:solidFill>
          <a:ln w="15875"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a:ln>
                  <a:noFill/>
                </a:ln>
                <a:solidFill>
                  <a:prstClr val="black"/>
                </a:solidFill>
                <a:effectLst/>
                <a:uLnTx/>
                <a:uFillTx/>
                <a:latin typeface="Calibri Light" panose="020F0302020204030204" pitchFamily="34" charset="0"/>
                <a:cs typeface="Calibri Light" panose="020F0302020204030204" pitchFamily="34" charset="0"/>
                <a:sym typeface="Arial"/>
              </a:rPr>
              <a:t>Propose priorities or expected results that go beyond guaranteeing</a:t>
            </a:r>
          </a:p>
          <a:p>
            <a:pPr marL="0" marR="0" lvl="0" indent="0" algn="ctr" defTabSz="914445"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a:ln>
                  <a:noFill/>
                </a:ln>
                <a:solidFill>
                  <a:prstClr val="black"/>
                </a:solidFill>
                <a:effectLst/>
                <a:uLnTx/>
                <a:uFillTx/>
                <a:latin typeface="Calibri Light" panose="020F0302020204030204" pitchFamily="34" charset="0"/>
                <a:cs typeface="Calibri Light" panose="020F0302020204030204" pitchFamily="34" charset="0"/>
                <a:sym typeface="Arial"/>
              </a:rPr>
              <a:t> the participation or inclusion of women</a:t>
            </a:r>
            <a:endParaRPr kumimoji="0" lang="en-US" sz="2700" b="0" i="0" u="none" strike="noStrike" kern="0" cap="none" spc="0" normalizeH="0" baseline="0" noProof="0">
              <a:ln>
                <a:noFill/>
              </a:ln>
              <a:solidFill>
                <a:prstClr val="white"/>
              </a:solidFill>
              <a:effectLst/>
              <a:uLnTx/>
              <a:uFillTx/>
            </a:endParaRPr>
          </a:p>
        </p:txBody>
      </p:sp>
      <p:sp>
        <p:nvSpPr>
          <p:cNvPr id="131" name="Rounded Rectangle 130">
            <a:extLst>
              <a:ext uri="{FF2B5EF4-FFF2-40B4-BE49-F238E27FC236}">
                <a16:creationId xmlns:a16="http://schemas.microsoft.com/office/drawing/2014/main" id="{1ABFA721-1529-2A99-0347-AD2FF9EF113A}"/>
              </a:ext>
            </a:extLst>
          </p:cNvPr>
          <p:cNvSpPr/>
          <p:nvPr/>
        </p:nvSpPr>
        <p:spPr>
          <a:xfrm>
            <a:off x="779077" y="424704"/>
            <a:ext cx="2497523" cy="1289796"/>
          </a:xfrm>
          <a:prstGeom prst="roundRect">
            <a:avLst/>
          </a:prstGeom>
          <a:solidFill>
            <a:srgbClr val="58B6C0"/>
          </a:solidFill>
          <a:ln w="15875" cap="flat" cmpd="sng" algn="ctr">
            <a:noFill/>
            <a:prstDash val="solid"/>
          </a:ln>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en-US" sz="4800" b="0" i="0" u="none" strike="noStrike" kern="0" cap="none" spc="0" normalizeH="0" baseline="0" noProof="0">
                <a:ln>
                  <a:noFill/>
                </a:ln>
                <a:solidFill>
                  <a:prstClr val="black"/>
                </a:solidFill>
                <a:effectLst/>
                <a:uLnTx/>
                <a:uFillTx/>
              </a:rPr>
              <a:t>TIP</a:t>
            </a:r>
            <a:endParaRPr kumimoji="0" lang="en-US" sz="2700" b="0" i="0" u="none" strike="noStrike" kern="0" cap="none" spc="0" normalizeH="0" baseline="0" noProof="0">
              <a:ln>
                <a:noFill/>
              </a:ln>
              <a:solidFill>
                <a:prstClr val="black"/>
              </a:solidFill>
              <a:effectLst/>
              <a:uLnTx/>
              <a:uFillTx/>
            </a:endParaRPr>
          </a:p>
        </p:txBody>
      </p:sp>
      <p:grpSp>
        <p:nvGrpSpPr>
          <p:cNvPr id="132" name="Group 131">
            <a:extLst>
              <a:ext uri="{FF2B5EF4-FFF2-40B4-BE49-F238E27FC236}">
                <a16:creationId xmlns:a16="http://schemas.microsoft.com/office/drawing/2014/main" id="{E29420A5-B010-8082-7F8D-E2E1A9C2DFDD}"/>
              </a:ext>
            </a:extLst>
          </p:cNvPr>
          <p:cNvGrpSpPr/>
          <p:nvPr/>
        </p:nvGrpSpPr>
        <p:grpSpPr>
          <a:xfrm>
            <a:off x="914400" y="2085082"/>
            <a:ext cx="2525289" cy="1077218"/>
            <a:chOff x="1847532" y="3282849"/>
            <a:chExt cx="3117679" cy="1316682"/>
          </a:xfrm>
        </p:grpSpPr>
        <p:sp>
          <p:nvSpPr>
            <p:cNvPr id="133" name="Pentagon 132">
              <a:extLst>
                <a:ext uri="{FF2B5EF4-FFF2-40B4-BE49-F238E27FC236}">
                  <a16:creationId xmlns:a16="http://schemas.microsoft.com/office/drawing/2014/main" id="{9DA59AA5-D1F0-DE45-3B33-4FBFEB2DEA92}"/>
                </a:ext>
              </a:extLst>
            </p:cNvPr>
            <p:cNvSpPr/>
            <p:nvPr/>
          </p:nvSpPr>
          <p:spPr>
            <a:xfrm>
              <a:off x="1847532" y="3282849"/>
              <a:ext cx="3117679" cy="1316682"/>
            </a:xfrm>
            <a:prstGeom prst="homePlate">
              <a:avLst/>
            </a:prstGeom>
            <a:solidFill>
              <a:sysClr val="window" lastClr="FFFFFF"/>
            </a:solidFill>
            <a:ln w="28575" cap="flat" cmpd="sng" algn="ctr">
              <a:solidFill>
                <a:srgbClr val="00206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grpSp>
          <p:nvGrpSpPr>
            <p:cNvPr id="134" name="Group 133">
              <a:extLst>
                <a:ext uri="{FF2B5EF4-FFF2-40B4-BE49-F238E27FC236}">
                  <a16:creationId xmlns:a16="http://schemas.microsoft.com/office/drawing/2014/main" id="{985709C2-54CC-A23B-A9A6-FC6855BC77DB}"/>
                </a:ext>
              </a:extLst>
            </p:cNvPr>
            <p:cNvGrpSpPr/>
            <p:nvPr/>
          </p:nvGrpSpPr>
          <p:grpSpPr>
            <a:xfrm>
              <a:off x="2101081" y="3421371"/>
              <a:ext cx="1063394" cy="1011676"/>
              <a:chOff x="10085410" y="3689660"/>
              <a:chExt cx="779859" cy="779859"/>
            </a:xfrm>
          </p:grpSpPr>
          <p:sp>
            <p:nvSpPr>
              <p:cNvPr id="135" name="Oval 134">
                <a:extLst>
                  <a:ext uri="{FF2B5EF4-FFF2-40B4-BE49-F238E27FC236}">
                    <a16:creationId xmlns:a16="http://schemas.microsoft.com/office/drawing/2014/main" id="{47F65E30-8FF2-3604-C949-F7084A81A3CA}"/>
                  </a:ext>
                </a:extLst>
              </p:cNvPr>
              <p:cNvSpPr/>
              <p:nvPr/>
            </p:nvSpPr>
            <p:spPr>
              <a:xfrm>
                <a:off x="10085410" y="3689660"/>
                <a:ext cx="779859" cy="779859"/>
              </a:xfrm>
              <a:prstGeom prst="ellipse">
                <a:avLst/>
              </a:prstGeom>
              <a:solidFill>
                <a:srgbClr val="58B6C0"/>
              </a:solidFill>
              <a:ln w="15875" cap="flat" cmpd="sng" algn="ctr">
                <a:solidFill>
                  <a:sysClr val="window" lastClr="FFFFFF">
                    <a:hueOff val="0"/>
                    <a:satOff val="0"/>
                    <a:lumOff val="0"/>
                    <a:alphaOff val="0"/>
                  </a:sysClr>
                </a:solid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136" name="Oval 5">
                <a:extLst>
                  <a:ext uri="{FF2B5EF4-FFF2-40B4-BE49-F238E27FC236}">
                    <a16:creationId xmlns:a16="http://schemas.microsoft.com/office/drawing/2014/main" id="{F3475A6E-30A0-7AA8-31EA-C2980883FFD0}"/>
                  </a:ext>
                </a:extLst>
              </p:cNvPr>
              <p:cNvSpPr txBox="1"/>
              <p:nvPr/>
            </p:nvSpPr>
            <p:spPr>
              <a:xfrm>
                <a:off x="10194861" y="3803868"/>
                <a:ext cx="551443" cy="551443"/>
              </a:xfrm>
              <a:prstGeom prst="rect">
                <a:avLst/>
              </a:prstGeom>
              <a:noFill/>
              <a:ln>
                <a:noFill/>
              </a:ln>
              <a:effectLst/>
            </p:spPr>
            <p:txBody>
              <a:bodyPr spcFirstLastPara="0" vert="horz" wrap="square" lIns="22860" tIns="22860" rIns="22860" bIns="22860" numCol="1" spcCol="1270" anchor="ctr" anchorCtr="0">
                <a:noAutofit/>
              </a:bodyPr>
              <a:lstStyle/>
              <a:p>
                <a:pPr marL="0" marR="0" lvl="0" indent="0" algn="ctr" defTabSz="1600200" eaLnBrk="1" fontAlgn="auto" latinLnBrk="0" hangingPunct="1">
                  <a:lnSpc>
                    <a:spcPct val="90000"/>
                  </a:lnSpc>
                  <a:spcBef>
                    <a:spcPct val="0"/>
                  </a:spcBef>
                  <a:spcAft>
                    <a:spcPct val="35000"/>
                  </a:spcAft>
                  <a:buClrTx/>
                  <a:buSzTx/>
                  <a:buFontTx/>
                  <a:buNone/>
                  <a:tabLst/>
                  <a:defRPr/>
                </a:pPr>
                <a:r>
                  <a:rPr kumimoji="0" lang="en-US" sz="3600" b="0" i="0" u="none" strike="noStrike" kern="0" cap="none" spc="0" normalizeH="0" baseline="0" noProof="0">
                    <a:ln>
                      <a:noFill/>
                    </a:ln>
                    <a:solidFill>
                      <a:prstClr val="white"/>
                    </a:solidFill>
                    <a:effectLst/>
                    <a:uLnTx/>
                    <a:uFillTx/>
                  </a:rPr>
                  <a:t>2</a:t>
                </a:r>
              </a:p>
            </p:txBody>
          </p:sp>
        </p:grpSp>
      </p:grpSp>
      <p:pic>
        <p:nvPicPr>
          <p:cNvPr id="2" name="Picture 1" descr="A magnifying glass over a paper&#10;&#10;AI-generated content may be incorrect.">
            <a:extLst>
              <a:ext uri="{FF2B5EF4-FFF2-40B4-BE49-F238E27FC236}">
                <a16:creationId xmlns:a16="http://schemas.microsoft.com/office/drawing/2014/main" id="{4700ECDD-3DF5-D58B-EDE0-5A8B9045D9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01997" y="2224764"/>
            <a:ext cx="820860" cy="827683"/>
          </a:xfrm>
          <a:prstGeom prst="rect">
            <a:avLst/>
          </a:prstGeom>
        </p:spPr>
      </p:pic>
      <p:sp>
        <p:nvSpPr>
          <p:cNvPr id="3" name="Freeform 3">
            <a:extLst>
              <a:ext uri="{FF2B5EF4-FFF2-40B4-BE49-F238E27FC236}">
                <a16:creationId xmlns:a16="http://schemas.microsoft.com/office/drawing/2014/main" id="{1F136203-0EF3-6ECF-0B3B-8AE617FAFB4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2430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26AC9-05D6-8D4B-DE97-BE33E7EE92D3}"/>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6BE60723-1293-9BF7-7E5F-AE7C02D32CB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noProof="1">
                <a:solidFill>
                  <a:prstClr val="black"/>
                </a:solidFill>
                <a:latin typeface="Calibri Light" panose="020F0302020204030204" pitchFamily="34" charset="0"/>
                <a:cs typeface="Calibri Light" panose="020F0302020204030204" pitchFamily="34" charset="0"/>
                <a:sym typeface="Arial"/>
              </a:rPr>
              <a:t>Including too many expected results is not recommended</a:t>
            </a:r>
            <a:endParaRPr lang="en-US" sz="2700" noProof="1">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7CE62FB5-BAF3-C372-8EC6-5F11EBB0E72B}"/>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noProof="1">
                <a:solidFill>
                  <a:schemeClr val="tx1"/>
                </a:solidFill>
                <a:latin typeface="Calibri" panose="020F0502020204030204"/>
              </a:rPr>
              <a:t>TIP</a:t>
            </a:r>
            <a:endParaRPr lang="en-US" sz="2700" noProof="1">
              <a:solidFill>
                <a:schemeClr val="tx1"/>
              </a:solidFill>
              <a:latin typeface="Calibri" panose="020F0502020204030204"/>
            </a:endParaRPr>
          </a:p>
        </p:txBody>
      </p:sp>
      <p:grpSp>
        <p:nvGrpSpPr>
          <p:cNvPr id="2" name="Group 1">
            <a:extLst>
              <a:ext uri="{FF2B5EF4-FFF2-40B4-BE49-F238E27FC236}">
                <a16:creationId xmlns:a16="http://schemas.microsoft.com/office/drawing/2014/main" id="{540CEA14-D34F-4CC1-C435-2B3775DD44E8}"/>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DFBFE4D8-C96E-D674-58BA-A5F9E3742AC3}"/>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nvGrpSpPr>
            <p:cNvPr id="7" name="Group 6">
              <a:extLst>
                <a:ext uri="{FF2B5EF4-FFF2-40B4-BE49-F238E27FC236}">
                  <a16:creationId xmlns:a16="http://schemas.microsoft.com/office/drawing/2014/main" id="{2FBB1841-B1BD-770B-3EC3-0CF8577EA796}"/>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84590A57-8F0A-07D4-A180-DE3764C42108}"/>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noProof="1"/>
              </a:p>
            </p:txBody>
          </p:sp>
          <p:sp>
            <p:nvSpPr>
              <p:cNvPr id="11" name="Oval 5">
                <a:extLst>
                  <a:ext uri="{FF2B5EF4-FFF2-40B4-BE49-F238E27FC236}">
                    <a16:creationId xmlns:a16="http://schemas.microsoft.com/office/drawing/2014/main" id="{E7508805-393F-CA83-538D-E558E6733B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noProof="1"/>
                  <a:t>2</a:t>
                </a:r>
                <a:endParaRPr lang="en-US" sz="3600" kern="1200" noProof="1"/>
              </a:p>
            </p:txBody>
          </p:sp>
        </p:grpSp>
      </p:grpSp>
      <p:pic>
        <p:nvPicPr>
          <p:cNvPr id="9" name="Imagen 1">
            <a:extLst>
              <a:ext uri="{FF2B5EF4-FFF2-40B4-BE49-F238E27FC236}">
                <a16:creationId xmlns:a16="http://schemas.microsoft.com/office/drawing/2014/main" id="{BB5ED391-8023-8C05-EBB1-56027C054734}"/>
              </a:ext>
            </a:extLst>
          </p:cNvPr>
          <p:cNvPicPr>
            <a:picLocks noChangeAspect="1"/>
          </p:cNvPicPr>
          <p:nvPr/>
        </p:nvPicPr>
        <p:blipFill rotWithShape="1">
          <a:blip r:embed="rId2"/>
          <a:srcRect l="23703" t="6652" r="2163" b="23927"/>
          <a:stretch/>
        </p:blipFill>
        <p:spPr>
          <a:xfrm>
            <a:off x="5371993" y="3695700"/>
            <a:ext cx="10058400" cy="5298136"/>
          </a:xfrm>
          <a:prstGeom prst="rect">
            <a:avLst/>
          </a:prstGeom>
        </p:spPr>
      </p:pic>
      <p:pic>
        <p:nvPicPr>
          <p:cNvPr id="13" name="Imagen 2">
            <a:extLst>
              <a:ext uri="{FF2B5EF4-FFF2-40B4-BE49-F238E27FC236}">
                <a16:creationId xmlns:a16="http://schemas.microsoft.com/office/drawing/2014/main" id="{3FCBAA85-1128-6D8E-8AC2-B97E6FAA937F}"/>
              </a:ext>
            </a:extLst>
          </p:cNvPr>
          <p:cNvPicPr>
            <a:picLocks noChangeAspect="1"/>
          </p:cNvPicPr>
          <p:nvPr/>
        </p:nvPicPr>
        <p:blipFill rotWithShape="1">
          <a:blip r:embed="rId3"/>
          <a:srcRect l="3697" t="9257" r="75361" b="60136"/>
          <a:stretch/>
        </p:blipFill>
        <p:spPr>
          <a:xfrm>
            <a:off x="1505220" y="3924300"/>
            <a:ext cx="3834116" cy="3806870"/>
          </a:xfrm>
          <a:prstGeom prst="rect">
            <a:avLst/>
          </a:prstGeom>
        </p:spPr>
      </p:pic>
      <p:sp>
        <p:nvSpPr>
          <p:cNvPr id="14" name="TextBox 13">
            <a:extLst>
              <a:ext uri="{FF2B5EF4-FFF2-40B4-BE49-F238E27FC236}">
                <a16:creationId xmlns:a16="http://schemas.microsoft.com/office/drawing/2014/main" id="{7F2867F1-8B98-F46B-DB14-A05DC885744E}"/>
              </a:ext>
            </a:extLst>
          </p:cNvPr>
          <p:cNvSpPr txBox="1"/>
          <p:nvPr/>
        </p:nvSpPr>
        <p:spPr>
          <a:xfrm>
            <a:off x="5377436" y="8496300"/>
            <a:ext cx="855619" cy="369332"/>
          </a:xfrm>
          <a:prstGeom prst="rect">
            <a:avLst/>
          </a:prstGeom>
          <a:solidFill>
            <a:schemeClr val="bg1"/>
          </a:solidFill>
        </p:spPr>
        <p:txBody>
          <a:bodyPr wrap="none" rtlCol="0">
            <a:spAutoFit/>
          </a:bodyPr>
          <a:lstStyle/>
          <a:p>
            <a:r>
              <a:rPr lang="en-US" noProof="1"/>
              <a:t>Forests</a:t>
            </a:r>
          </a:p>
        </p:txBody>
      </p:sp>
      <p:sp>
        <p:nvSpPr>
          <p:cNvPr id="19" name="TextBox 18">
            <a:extLst>
              <a:ext uri="{FF2B5EF4-FFF2-40B4-BE49-F238E27FC236}">
                <a16:creationId xmlns:a16="http://schemas.microsoft.com/office/drawing/2014/main" id="{90155447-29AD-ED1B-84D6-DE794C8A7ABF}"/>
              </a:ext>
            </a:extLst>
          </p:cNvPr>
          <p:cNvSpPr txBox="1"/>
          <p:nvPr/>
        </p:nvSpPr>
        <p:spPr>
          <a:xfrm>
            <a:off x="5638800" y="6819900"/>
            <a:ext cx="1443793" cy="646331"/>
          </a:xfrm>
          <a:prstGeom prst="rect">
            <a:avLst/>
          </a:prstGeom>
          <a:solidFill>
            <a:schemeClr val="bg1"/>
          </a:solidFill>
        </p:spPr>
        <p:txBody>
          <a:bodyPr wrap="none" rtlCol="0">
            <a:spAutoFit/>
          </a:bodyPr>
          <a:lstStyle/>
          <a:p>
            <a:pPr algn="ctr"/>
            <a:r>
              <a:rPr lang="en-US" noProof="1"/>
              <a:t>Water </a:t>
            </a:r>
          </a:p>
          <a:p>
            <a:pPr algn="ctr"/>
            <a:r>
              <a:rPr lang="en-US" noProof="1"/>
              <a:t>Management</a:t>
            </a:r>
          </a:p>
        </p:txBody>
      </p:sp>
      <p:sp>
        <p:nvSpPr>
          <p:cNvPr id="20" name="TextBox 19">
            <a:extLst>
              <a:ext uri="{FF2B5EF4-FFF2-40B4-BE49-F238E27FC236}">
                <a16:creationId xmlns:a16="http://schemas.microsoft.com/office/drawing/2014/main" id="{7C9D8707-C577-4150-0F64-095B4A88D506}"/>
              </a:ext>
            </a:extLst>
          </p:cNvPr>
          <p:cNvSpPr txBox="1"/>
          <p:nvPr/>
        </p:nvSpPr>
        <p:spPr>
          <a:xfrm>
            <a:off x="6400800" y="4820334"/>
            <a:ext cx="1151633" cy="646331"/>
          </a:xfrm>
          <a:prstGeom prst="rect">
            <a:avLst/>
          </a:prstGeom>
          <a:solidFill>
            <a:schemeClr val="bg1"/>
          </a:solidFill>
        </p:spPr>
        <p:txBody>
          <a:bodyPr wrap="square" rtlCol="0">
            <a:spAutoFit/>
          </a:bodyPr>
          <a:lstStyle/>
          <a:p>
            <a:pPr algn="ctr"/>
            <a:r>
              <a:rPr lang="en-US" noProof="1"/>
              <a:t>Food </a:t>
            </a:r>
          </a:p>
          <a:p>
            <a:pPr algn="ctr"/>
            <a:r>
              <a:rPr lang="en-US" noProof="1"/>
              <a:t>Security</a:t>
            </a:r>
          </a:p>
        </p:txBody>
      </p:sp>
      <p:sp>
        <p:nvSpPr>
          <p:cNvPr id="21" name="TextBox 20">
            <a:extLst>
              <a:ext uri="{FF2B5EF4-FFF2-40B4-BE49-F238E27FC236}">
                <a16:creationId xmlns:a16="http://schemas.microsoft.com/office/drawing/2014/main" id="{0FF8920B-45EF-5127-E14E-8FF071E05F64}"/>
              </a:ext>
            </a:extLst>
          </p:cNvPr>
          <p:cNvSpPr txBox="1"/>
          <p:nvPr/>
        </p:nvSpPr>
        <p:spPr>
          <a:xfrm>
            <a:off x="11658600" y="4141346"/>
            <a:ext cx="1524000" cy="646331"/>
          </a:xfrm>
          <a:prstGeom prst="rect">
            <a:avLst/>
          </a:prstGeom>
          <a:solidFill>
            <a:schemeClr val="bg1"/>
          </a:solidFill>
        </p:spPr>
        <p:txBody>
          <a:bodyPr wrap="square" rtlCol="0">
            <a:spAutoFit/>
          </a:bodyPr>
          <a:lstStyle/>
          <a:p>
            <a:pPr algn="ctr"/>
            <a:r>
              <a:rPr lang="en-US" noProof="1"/>
              <a:t>Waste </a:t>
            </a:r>
          </a:p>
          <a:p>
            <a:pPr algn="ctr"/>
            <a:r>
              <a:rPr lang="en-US" noProof="1"/>
              <a:t>Management</a:t>
            </a:r>
          </a:p>
        </p:txBody>
      </p:sp>
      <p:sp>
        <p:nvSpPr>
          <p:cNvPr id="22" name="TextBox 21">
            <a:extLst>
              <a:ext uri="{FF2B5EF4-FFF2-40B4-BE49-F238E27FC236}">
                <a16:creationId xmlns:a16="http://schemas.microsoft.com/office/drawing/2014/main" id="{DDFF917B-7745-5D1E-55AD-1E24FC8B31B3}"/>
              </a:ext>
            </a:extLst>
          </p:cNvPr>
          <p:cNvSpPr txBox="1"/>
          <p:nvPr/>
        </p:nvSpPr>
        <p:spPr>
          <a:xfrm>
            <a:off x="9744967" y="4240768"/>
            <a:ext cx="1151633" cy="369332"/>
          </a:xfrm>
          <a:prstGeom prst="rect">
            <a:avLst/>
          </a:prstGeom>
          <a:solidFill>
            <a:schemeClr val="bg1"/>
          </a:solidFill>
        </p:spPr>
        <p:txBody>
          <a:bodyPr wrap="square" rtlCol="0">
            <a:spAutoFit/>
          </a:bodyPr>
          <a:lstStyle/>
          <a:p>
            <a:pPr algn="ctr"/>
            <a:r>
              <a:rPr lang="en-US"/>
              <a:t>Energy</a:t>
            </a:r>
          </a:p>
        </p:txBody>
      </p:sp>
      <p:sp>
        <p:nvSpPr>
          <p:cNvPr id="23" name="TextBox 22">
            <a:extLst>
              <a:ext uri="{FF2B5EF4-FFF2-40B4-BE49-F238E27FC236}">
                <a16:creationId xmlns:a16="http://schemas.microsoft.com/office/drawing/2014/main" id="{511EDB29-D6E7-3007-F790-763D114312C1}"/>
              </a:ext>
            </a:extLst>
          </p:cNvPr>
          <p:cNvSpPr txBox="1"/>
          <p:nvPr/>
        </p:nvSpPr>
        <p:spPr>
          <a:xfrm>
            <a:off x="13250167" y="4863879"/>
            <a:ext cx="1151633" cy="369332"/>
          </a:xfrm>
          <a:prstGeom prst="rect">
            <a:avLst/>
          </a:prstGeom>
          <a:solidFill>
            <a:schemeClr val="bg1"/>
          </a:solidFill>
        </p:spPr>
        <p:txBody>
          <a:bodyPr wrap="square" rtlCol="0">
            <a:spAutoFit/>
          </a:bodyPr>
          <a:lstStyle/>
          <a:p>
            <a:pPr algn="ctr"/>
            <a:r>
              <a:rPr lang="en-US"/>
              <a:t>Education</a:t>
            </a:r>
          </a:p>
        </p:txBody>
      </p:sp>
      <p:sp>
        <p:nvSpPr>
          <p:cNvPr id="24" name="TextBox 23">
            <a:extLst>
              <a:ext uri="{FF2B5EF4-FFF2-40B4-BE49-F238E27FC236}">
                <a16:creationId xmlns:a16="http://schemas.microsoft.com/office/drawing/2014/main" id="{51D23C12-536A-DB8F-50E1-7EC6FBFAC8A5}"/>
              </a:ext>
            </a:extLst>
          </p:cNvPr>
          <p:cNvSpPr txBox="1"/>
          <p:nvPr/>
        </p:nvSpPr>
        <p:spPr>
          <a:xfrm>
            <a:off x="14469367" y="6089891"/>
            <a:ext cx="1151633" cy="646331"/>
          </a:xfrm>
          <a:prstGeom prst="rect">
            <a:avLst/>
          </a:prstGeom>
          <a:solidFill>
            <a:schemeClr val="bg1"/>
          </a:solidFill>
        </p:spPr>
        <p:txBody>
          <a:bodyPr wrap="square" rtlCol="0">
            <a:spAutoFit/>
          </a:bodyPr>
          <a:lstStyle/>
          <a:p>
            <a:pPr algn="ctr"/>
            <a:r>
              <a:rPr lang="en-US"/>
              <a:t>Health</a:t>
            </a:r>
          </a:p>
          <a:p>
            <a:pPr algn="ctr"/>
            <a:r>
              <a:rPr lang="en-US"/>
              <a:t>Wellbeing</a:t>
            </a:r>
          </a:p>
        </p:txBody>
      </p:sp>
      <p:sp>
        <p:nvSpPr>
          <p:cNvPr id="25" name="TextBox 24">
            <a:extLst>
              <a:ext uri="{FF2B5EF4-FFF2-40B4-BE49-F238E27FC236}">
                <a16:creationId xmlns:a16="http://schemas.microsoft.com/office/drawing/2014/main" id="{67F8F283-4092-AF66-E6D3-8BED0716720A}"/>
              </a:ext>
            </a:extLst>
          </p:cNvPr>
          <p:cNvSpPr txBox="1"/>
          <p:nvPr/>
        </p:nvSpPr>
        <p:spPr>
          <a:xfrm>
            <a:off x="13563599" y="8484082"/>
            <a:ext cx="1752601" cy="646331"/>
          </a:xfrm>
          <a:prstGeom prst="rect">
            <a:avLst/>
          </a:prstGeom>
          <a:solidFill>
            <a:schemeClr val="bg1"/>
          </a:solidFill>
        </p:spPr>
        <p:txBody>
          <a:bodyPr wrap="square" rtlCol="0">
            <a:spAutoFit/>
          </a:bodyPr>
          <a:lstStyle/>
          <a:p>
            <a:pPr algn="ctr"/>
            <a:r>
              <a:rPr lang="en-US"/>
              <a:t>Disaster Risk Reduction</a:t>
            </a:r>
          </a:p>
        </p:txBody>
      </p:sp>
      <p:sp>
        <p:nvSpPr>
          <p:cNvPr id="26" name="TextBox 25">
            <a:extLst>
              <a:ext uri="{FF2B5EF4-FFF2-40B4-BE49-F238E27FC236}">
                <a16:creationId xmlns:a16="http://schemas.microsoft.com/office/drawing/2014/main" id="{B8E4BB0F-022E-2452-7DDC-AA0FAB080842}"/>
              </a:ext>
            </a:extLst>
          </p:cNvPr>
          <p:cNvSpPr txBox="1"/>
          <p:nvPr/>
        </p:nvSpPr>
        <p:spPr>
          <a:xfrm>
            <a:off x="2144023" y="5416739"/>
            <a:ext cx="1994520" cy="400110"/>
          </a:xfrm>
          <a:prstGeom prst="rect">
            <a:avLst/>
          </a:prstGeom>
          <a:solidFill>
            <a:schemeClr val="bg1"/>
          </a:solidFill>
        </p:spPr>
        <p:txBody>
          <a:bodyPr wrap="none" rtlCol="0">
            <a:spAutoFit/>
          </a:bodyPr>
          <a:lstStyle/>
          <a:p>
            <a:r>
              <a:rPr lang="en-US" sz="2000" b="1"/>
              <a:t>PRIORITY AREAS </a:t>
            </a:r>
          </a:p>
        </p:txBody>
      </p:sp>
      <p:pic>
        <p:nvPicPr>
          <p:cNvPr id="15" name="Picture 14" descr="A magnifying glass over a paper&#10;&#10;AI-generated content may be incorrect.">
            <a:extLst>
              <a:ext uri="{FF2B5EF4-FFF2-40B4-BE49-F238E27FC236}">
                <a16:creationId xmlns:a16="http://schemas.microsoft.com/office/drawing/2014/main" id="{E6A06537-DF04-BCB9-E9C9-D5CEBB9F80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01997" y="2209849"/>
            <a:ext cx="820860" cy="827683"/>
          </a:xfrm>
          <a:prstGeom prst="rect">
            <a:avLst/>
          </a:prstGeom>
        </p:spPr>
      </p:pic>
      <p:sp>
        <p:nvSpPr>
          <p:cNvPr id="16" name="Freeform 3">
            <a:extLst>
              <a:ext uri="{FF2B5EF4-FFF2-40B4-BE49-F238E27FC236}">
                <a16:creationId xmlns:a16="http://schemas.microsoft.com/office/drawing/2014/main" id="{E270E5FC-4A7B-19B0-45B2-D3C988729F36}"/>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2040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664E7-E92A-434D-3607-B72CAB89A8D6}"/>
            </a:ext>
          </a:extLst>
        </p:cNvPr>
        <p:cNvGrpSpPr/>
        <p:nvPr/>
      </p:nvGrpSpPr>
      <p:grpSpPr>
        <a:xfrm>
          <a:off x="0" y="0"/>
          <a:ext cx="0" cy="0"/>
          <a:chOff x="0" y="0"/>
          <a:chExt cx="0" cy="0"/>
        </a:xfrm>
      </p:grpSpPr>
      <p:sp>
        <p:nvSpPr>
          <p:cNvPr id="10" name="Text Placeholder 2">
            <a:extLst>
              <a:ext uri="{FF2B5EF4-FFF2-40B4-BE49-F238E27FC236}">
                <a16:creationId xmlns:a16="http://schemas.microsoft.com/office/drawing/2014/main" id="{2A5F3B35-9E26-1349-093F-1009BE0380D1}"/>
              </a:ext>
            </a:extLst>
          </p:cNvPr>
          <p:cNvSpPr txBox="1">
            <a:spLocks/>
          </p:cNvSpPr>
          <p:nvPr/>
        </p:nvSpPr>
        <p:spPr>
          <a:xfrm>
            <a:off x="2334075" y="3870086"/>
            <a:ext cx="14048925" cy="2757645"/>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51" indent="-453851" defTabSz="1371600"/>
            <a:r>
              <a:rPr lang="en-US">
                <a:solidFill>
                  <a:prstClr val="black"/>
                </a:solidFill>
                <a:latin typeface="Calibri" panose="020F0502020204030204" pitchFamily="34" charset="0"/>
              </a:rPr>
              <a:t>Include activities that address prevailing inequalities and generate opportunities for women's empowerment (including financing opportunities or the development of alternative livelihoods).</a:t>
            </a:r>
          </a:p>
          <a:p>
            <a:pPr marL="453851" indent="-453851" defTabSz="1371600"/>
            <a:endParaRPr lang="en-US">
              <a:solidFill>
                <a:prstClr val="black"/>
              </a:solidFill>
              <a:latin typeface="Calibri" panose="020F0502020204030204" pitchFamily="34" charset="0"/>
            </a:endParaRPr>
          </a:p>
          <a:p>
            <a:pPr marL="453851" indent="-453851" defTabSz="1371600"/>
            <a:r>
              <a:rPr lang="en-US">
                <a:solidFill>
                  <a:prstClr val="black"/>
                </a:solidFill>
                <a:latin typeface="Calibri" panose="020F0502020204030204" pitchFamily="34" charset="0"/>
              </a:rPr>
              <a:t>Include indicators that allow measuring how addressing inequalities or promoting women’s empowerment and stewardship contributes to the national biodiversity goals. </a:t>
            </a:r>
          </a:p>
          <a:p>
            <a:pPr marL="453851" indent="-453851" defTabSz="1371600"/>
            <a:endParaRPr lang="en-US">
              <a:solidFill>
                <a:prstClr val="black"/>
              </a:solidFill>
              <a:latin typeface="Calibri" panose="020F0502020204030204" pitchFamily="34" charset="0"/>
            </a:endParaRPr>
          </a:p>
          <a:p>
            <a:pPr marL="453851" indent="-453851" defTabSz="1371600"/>
            <a:endParaRPr lang="en">
              <a:solidFill>
                <a:prstClr val="black"/>
              </a:solidFill>
              <a:latin typeface="Calibri" panose="020F0502020204030204" pitchFamily="34" charset="0"/>
            </a:endParaRPr>
          </a:p>
          <a:p>
            <a:pPr marL="453851" indent="-453851" defTabSz="1371600"/>
            <a:endParaRPr lang="es-ES_tradnl">
              <a:solidFill>
                <a:prstClr val="black"/>
              </a:solidFill>
              <a:latin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189E42F3-D904-689A-353B-D809F623F508}"/>
              </a:ext>
            </a:extLst>
          </p:cNvPr>
          <p:cNvGrpSpPr/>
          <p:nvPr/>
        </p:nvGrpSpPr>
        <p:grpSpPr>
          <a:xfrm>
            <a:off x="1163702" y="1986544"/>
            <a:ext cx="2525289" cy="1077218"/>
            <a:chOff x="2924970" y="4686569"/>
            <a:chExt cx="3117679" cy="1316682"/>
          </a:xfrm>
        </p:grpSpPr>
        <p:sp>
          <p:nvSpPr>
            <p:cNvPr id="12" name="Pentagon 11">
              <a:extLst>
                <a:ext uri="{FF2B5EF4-FFF2-40B4-BE49-F238E27FC236}">
                  <a16:creationId xmlns:a16="http://schemas.microsoft.com/office/drawing/2014/main" id="{D70510BA-2CDA-1877-ECB9-E6FE913635C0}"/>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B5C18C2-C414-9D69-A57F-65A12AFC79EC}"/>
                </a:ext>
              </a:extLst>
            </p:cNvPr>
            <p:cNvGrpSpPr/>
            <p:nvPr/>
          </p:nvGrpSpPr>
          <p:grpSpPr>
            <a:xfrm>
              <a:off x="3178519" y="4825091"/>
              <a:ext cx="1063394" cy="1011676"/>
              <a:chOff x="10085410" y="3689660"/>
              <a:chExt cx="779859" cy="779859"/>
            </a:xfrm>
          </p:grpSpPr>
          <p:sp>
            <p:nvSpPr>
              <p:cNvPr id="15" name="Oval 14">
                <a:extLst>
                  <a:ext uri="{FF2B5EF4-FFF2-40B4-BE49-F238E27FC236}">
                    <a16:creationId xmlns:a16="http://schemas.microsoft.com/office/drawing/2014/main" id="{3CEE8FCD-4CD4-592C-FB2C-70C865DC3A78}"/>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12F7333-A83A-6286-8E7A-9D8D2CA9B1D8}"/>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3</a:t>
                </a:r>
                <a:endParaRPr lang="en-US" sz="3600" kern="1200"/>
              </a:p>
            </p:txBody>
          </p:sp>
        </p:grpSp>
      </p:grpSp>
      <p:sp>
        <p:nvSpPr>
          <p:cNvPr id="17" name="TextBox 16">
            <a:extLst>
              <a:ext uri="{FF2B5EF4-FFF2-40B4-BE49-F238E27FC236}">
                <a16:creationId xmlns:a16="http://schemas.microsoft.com/office/drawing/2014/main" id="{175AA88A-F477-1977-A6AF-23535850EF29}"/>
              </a:ext>
            </a:extLst>
          </p:cNvPr>
          <p:cNvSpPr txBox="1"/>
          <p:nvPr/>
        </p:nvSpPr>
        <p:spPr>
          <a:xfrm>
            <a:off x="3894362" y="2221085"/>
            <a:ext cx="12488637" cy="1477328"/>
          </a:xfrm>
          <a:prstGeom prst="rect">
            <a:avLst/>
          </a:prstGeom>
          <a:noFill/>
        </p:spPr>
        <p:txBody>
          <a:bodyPr wrap="square">
            <a:spAutoFit/>
          </a:bodyPr>
          <a:lstStyle/>
          <a:p>
            <a:pPr algn="just"/>
            <a:r>
              <a:rPr lang="en-US" sz="3000" b="1">
                <a:latin typeface="Calibri" panose="020F0502020204030204" pitchFamily="34" charset="0"/>
                <a:ea typeface="Times New Roman" panose="02020603050405020304" pitchFamily="18" charset="0"/>
                <a:cs typeface="Calibri" panose="020F0502020204030204" pitchFamily="34" charset="0"/>
              </a:rPr>
              <a:t>Define activities, indicators and baselines based on the national context  </a:t>
            </a:r>
          </a:p>
          <a:p>
            <a:pPr algn="just"/>
            <a:endParaRPr lang="en-US" sz="3000" b="1">
              <a:latin typeface="Calibri" panose="020F0502020204030204" pitchFamily="34" charset="0"/>
              <a:ea typeface="Times New Roman" panose="02020603050405020304" pitchFamily="18" charset="0"/>
              <a:cs typeface="Calibri" panose="020F0502020204030204" pitchFamily="34" charset="0"/>
            </a:endParaRPr>
          </a:p>
          <a:p>
            <a:pPr algn="just"/>
            <a:endParaRPr lang="en-US" sz="3000" b="1">
              <a:latin typeface="Calibri" panose="020F0502020204030204" pitchFamily="34" charset="0"/>
              <a:ea typeface="Times New Roman" panose="02020603050405020304" pitchFamily="18" charset="0"/>
              <a:cs typeface="Calibri" panose="020F0502020204030204" pitchFamily="34" charset="0"/>
            </a:endParaRPr>
          </a:p>
        </p:txBody>
      </p:sp>
      <p:sp>
        <p:nvSpPr>
          <p:cNvPr id="89" name="Freeform 9">
            <a:extLst>
              <a:ext uri="{FF2B5EF4-FFF2-40B4-BE49-F238E27FC236}">
                <a16:creationId xmlns:a16="http://schemas.microsoft.com/office/drawing/2014/main" id="{BB4A948E-2379-74DF-F45C-3D246B6E39F2}"/>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850A0A1C-5A1D-41A8-EE9F-E28567ABBC51}"/>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C27E5CC2-47DD-82B4-64B2-B061DF85641F}"/>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AF3F9094-3F3D-A9AD-25C4-B9B14B8E3A5F}"/>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921E1E2-4A46-3BFE-7EA4-8A0C3FFD005C}"/>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Google Shape;89;g328e14af98b_2_2">
            <a:extLst>
              <a:ext uri="{FF2B5EF4-FFF2-40B4-BE49-F238E27FC236}">
                <a16:creationId xmlns:a16="http://schemas.microsoft.com/office/drawing/2014/main" id="{95AD74D9-D0C5-4C96-6190-819E9BD13F7C}"/>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a:solidFill>
                  <a:prstClr val="black"/>
                </a:solidFill>
                <a:latin typeface="Calibri Light" panose="020F0302020204030204" pitchFamily="34" charset="0"/>
                <a:cs typeface="Calibri Light" panose="020F0302020204030204" pitchFamily="34" charset="0"/>
                <a:sym typeface="Arial"/>
              </a:rPr>
              <a:t>Key actions to develop a gender and biodiversity roadmap</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pic>
        <p:nvPicPr>
          <p:cNvPr id="6" name="Picture 2" descr="Key performance indicator - Free marketing icons">
            <a:extLst>
              <a:ext uri="{FF2B5EF4-FFF2-40B4-BE49-F238E27FC236}">
                <a16:creationId xmlns:a16="http://schemas.microsoft.com/office/drawing/2014/main" id="{ABA94F03-BBDA-AD53-7E5A-046C24D83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5785" y="2106744"/>
            <a:ext cx="781572" cy="781572"/>
          </a:xfrm>
          <a:prstGeom prst="rect">
            <a:avLst/>
          </a:prstGeom>
          <a:noFill/>
          <a:extLst>
            <a:ext uri="{909E8E84-426E-40DD-AFC4-6F175D3DCCD1}">
              <a14:hiddenFill xmlns:a14="http://schemas.microsoft.com/office/drawing/2010/main">
                <a:solidFill>
                  <a:srgbClr val="FFFFFF"/>
                </a:solidFill>
              </a14:hiddenFill>
            </a:ext>
          </a:extLst>
        </p:spPr>
      </p:pic>
      <p:sp>
        <p:nvSpPr>
          <p:cNvPr id="7" name="Freeform 3">
            <a:extLst>
              <a:ext uri="{FF2B5EF4-FFF2-40B4-BE49-F238E27FC236}">
                <a16:creationId xmlns:a16="http://schemas.microsoft.com/office/drawing/2014/main" id="{31645966-B176-AD1F-A2C1-36085E6587B6}"/>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6199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04046-151C-AF2E-8A8F-7FFE079E872C}"/>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85B6E46F-BE2C-2704-717B-064DD3B71CFB}"/>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 sz="3200">
                <a:solidFill>
                  <a:schemeClr val="tx1"/>
                </a:solidFill>
                <a:ea typeface="Times New Roman" panose="02020603050405020304" pitchFamily="18" charset="0"/>
                <a:cs typeface="Times New Roman" panose="02020603050405020304" pitchFamily="18" charset="0"/>
              </a:rPr>
              <a:t>Propose detailed activities that can be implemented gradually</a:t>
            </a:r>
            <a:endParaRPr lang="en-US" sz="2700">
              <a:solidFill>
                <a:schemeClr val="tx1"/>
              </a:solidFill>
            </a:endParaRPr>
          </a:p>
        </p:txBody>
      </p:sp>
      <p:sp>
        <p:nvSpPr>
          <p:cNvPr id="8" name="Rounded Rectangle 7">
            <a:extLst>
              <a:ext uri="{FF2B5EF4-FFF2-40B4-BE49-F238E27FC236}">
                <a16:creationId xmlns:a16="http://schemas.microsoft.com/office/drawing/2014/main" id="{B1A78A82-AC98-E791-737D-1F73CC2BF899}"/>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grpSp>
        <p:nvGrpSpPr>
          <p:cNvPr id="16" name="Group 15">
            <a:extLst>
              <a:ext uri="{FF2B5EF4-FFF2-40B4-BE49-F238E27FC236}">
                <a16:creationId xmlns:a16="http://schemas.microsoft.com/office/drawing/2014/main" id="{2759FA6C-E7EA-39E3-E307-100C88F5D66C}"/>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140C3203-E2D6-EC1B-C36D-2439A682E01A}"/>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76BD796-10A1-B120-7DCF-A3176A26D64F}"/>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6EC316A1-A72D-DCF2-74DD-1A0109829690}"/>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77BC2F27-4ADA-0690-3A26-8241BDF5C8E0}"/>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3</a:t>
                </a:r>
                <a:endParaRPr lang="en-US" sz="3600" kern="1200"/>
              </a:p>
            </p:txBody>
          </p:sp>
        </p:grpSp>
      </p:grpSp>
      <p:pic>
        <p:nvPicPr>
          <p:cNvPr id="2" name="Picture 2" descr="Key performance indicator - Free marketing icons">
            <a:extLst>
              <a:ext uri="{FF2B5EF4-FFF2-40B4-BE49-F238E27FC236}">
                <a16:creationId xmlns:a16="http://schemas.microsoft.com/office/drawing/2014/main" id="{DC01E7FD-B10D-80A1-2EDC-D959D28011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4326" y="2174842"/>
            <a:ext cx="781572" cy="78157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201407DE-1350-E857-88E6-CFB740400602}"/>
              </a:ext>
            </a:extLst>
          </p:cNvPr>
          <p:cNvGraphicFramePr>
            <a:graphicFrameLocks noGrp="1"/>
          </p:cNvGraphicFramePr>
          <p:nvPr>
            <p:extLst>
              <p:ext uri="{D42A27DB-BD31-4B8C-83A1-F6EECF244321}">
                <p14:modId xmlns:p14="http://schemas.microsoft.com/office/powerpoint/2010/main" val="234849772"/>
              </p:ext>
            </p:extLst>
          </p:nvPr>
        </p:nvGraphicFramePr>
        <p:xfrm>
          <a:off x="1770036" y="3394929"/>
          <a:ext cx="14747928" cy="5952562"/>
        </p:xfrm>
        <a:graphic>
          <a:graphicData uri="http://schemas.openxmlformats.org/drawingml/2006/table">
            <a:tbl>
              <a:tblPr firstRow="1" firstCol="1" bandRow="1">
                <a:tableStyleId>{5C22544A-7EE6-4342-B048-85BDC9FD1C3A}</a:tableStyleId>
              </a:tblPr>
              <a:tblGrid>
                <a:gridCol w="3760916">
                  <a:extLst>
                    <a:ext uri="{9D8B030D-6E8A-4147-A177-3AD203B41FA5}">
                      <a16:colId xmlns:a16="http://schemas.microsoft.com/office/drawing/2014/main" val="2806229337"/>
                    </a:ext>
                  </a:extLst>
                </a:gridCol>
                <a:gridCol w="3760916">
                  <a:extLst>
                    <a:ext uri="{9D8B030D-6E8A-4147-A177-3AD203B41FA5}">
                      <a16:colId xmlns:a16="http://schemas.microsoft.com/office/drawing/2014/main" val="2771670748"/>
                    </a:ext>
                  </a:extLst>
                </a:gridCol>
                <a:gridCol w="7226096">
                  <a:extLst>
                    <a:ext uri="{9D8B030D-6E8A-4147-A177-3AD203B41FA5}">
                      <a16:colId xmlns:a16="http://schemas.microsoft.com/office/drawing/2014/main" val="4040677594"/>
                    </a:ext>
                  </a:extLst>
                </a:gridCol>
              </a:tblGrid>
              <a:tr h="1075762">
                <a:tc>
                  <a:txBody>
                    <a:bodyPr/>
                    <a:lstStyle/>
                    <a:p>
                      <a:pPr marL="0" marR="0" algn="ctr">
                        <a:buNone/>
                      </a:pPr>
                      <a:endParaRPr lang="en-US" sz="3200" kern="100" noProof="0">
                        <a:effectLst/>
                        <a:latin typeface="Calibri" panose="020F0502020204030204" pitchFamily="34" charset="0"/>
                        <a:cs typeface="Calibri" panose="020F0502020204030204" pitchFamily="34" charset="0"/>
                      </a:endParaRPr>
                    </a:p>
                    <a:p>
                      <a:pPr marL="0" marR="0" algn="ctr">
                        <a:buNone/>
                      </a:pPr>
                      <a:r>
                        <a:rPr lang="en-US" sz="3200" kern="100" noProof="0">
                          <a:effectLst/>
                          <a:latin typeface="Calibri" panose="020F0502020204030204" pitchFamily="34" charset="0"/>
                          <a:cs typeface="Calibri" panose="020F0502020204030204" pitchFamily="34" charset="0"/>
                        </a:rPr>
                        <a:t>Goal </a:t>
                      </a:r>
                      <a:endParaRPr lang="en-US" sz="3200" kern="100" noProof="0">
                        <a:effectLst/>
                        <a:latin typeface="Calibri" panose="020F0502020204030204" pitchFamily="34" charset="0"/>
                        <a:ea typeface="Aptos" panose="020B0004020202020204" pitchFamily="34" charset="0"/>
                        <a:cs typeface="Calibri" panose="020F0502020204030204" pitchFamily="34" charset="0"/>
                      </a:endParaRPr>
                    </a:p>
                  </a:txBody>
                  <a:tcPr marL="42224" marR="42224" marT="0" marB="0"/>
                </a:tc>
                <a:tc>
                  <a:txBody>
                    <a:bodyPr/>
                    <a:lstStyle/>
                    <a:p>
                      <a:pPr marL="0" marR="0" algn="ctr">
                        <a:buNone/>
                      </a:pPr>
                      <a:endParaRPr lang="en-US" sz="3200" kern="100">
                        <a:effectLst/>
                        <a:latin typeface="Calibri" panose="020F0502020204030204" pitchFamily="34" charset="0"/>
                        <a:cs typeface="Calibri" panose="020F0502020204030204" pitchFamily="34" charset="0"/>
                      </a:endParaRPr>
                    </a:p>
                    <a:p>
                      <a:pPr marL="0" marR="0" algn="ctr">
                        <a:buNone/>
                      </a:pPr>
                      <a:r>
                        <a:rPr lang="en-US" sz="3200" kern="100">
                          <a:effectLst/>
                          <a:latin typeface="Calibri" panose="020F0502020204030204" pitchFamily="34" charset="0"/>
                          <a:cs typeface="Calibri" panose="020F0502020204030204" pitchFamily="34" charset="0"/>
                        </a:rPr>
                        <a:t>EXPECTED RESULTS</a:t>
                      </a:r>
                      <a:endParaRPr lang="en-US" sz="3200" kern="1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lgn="ctr">
                        <a:buNone/>
                      </a:pPr>
                      <a:r>
                        <a:rPr lang="es-ES" sz="3200" kern="100">
                          <a:effectLst/>
                          <a:latin typeface="Calibri" panose="020F0502020204030204" pitchFamily="34" charset="0"/>
                          <a:cs typeface="Calibri" panose="020F0502020204030204" pitchFamily="34" charset="0"/>
                        </a:rPr>
                        <a:t> </a:t>
                      </a:r>
                      <a:endParaRPr lang="en-US" sz="3200" kern="100">
                        <a:effectLst/>
                        <a:latin typeface="Calibri" panose="020F0502020204030204" pitchFamily="34" charset="0"/>
                        <a:cs typeface="Calibri" panose="020F0502020204030204" pitchFamily="34" charset="0"/>
                      </a:endParaRPr>
                    </a:p>
                    <a:p>
                      <a:pPr marL="0" marR="0" algn="ctr">
                        <a:buNone/>
                      </a:pPr>
                      <a:r>
                        <a:rPr lang="en-US" sz="3200" kern="100">
                          <a:effectLst/>
                          <a:latin typeface="Calibri" panose="020F0502020204030204" pitchFamily="34" charset="0"/>
                          <a:cs typeface="Calibri" panose="020F0502020204030204" pitchFamily="34" charset="0"/>
                        </a:rPr>
                        <a:t>ACTIONS</a:t>
                      </a:r>
                      <a:endParaRPr lang="en-US" sz="3200" kern="1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val="1976427975"/>
                  </a:ext>
                </a:extLst>
              </a:tr>
              <a:tr h="4781162">
                <a:tc>
                  <a:txBody>
                    <a:bodyPr/>
                    <a:lstStyle/>
                    <a:p>
                      <a:pPr marL="0" marR="0">
                        <a:buNone/>
                      </a:pPr>
                      <a:r>
                        <a:rPr lang="en-US" sz="1800" kern="100" noProof="0">
                          <a:effectLst/>
                          <a:latin typeface="Calibri" panose="020F0502020204030204" pitchFamily="34" charset="0"/>
                          <a:cs typeface="Calibri" panose="020F0502020204030204" pitchFamily="34" charset="0"/>
                        </a:rPr>
                        <a:t> </a:t>
                      </a:r>
                    </a:p>
                    <a:p>
                      <a:pPr marL="0" marR="0">
                        <a:buNone/>
                      </a:pPr>
                      <a:r>
                        <a:rPr lang="en-US" sz="1800" kern="100" noProof="0">
                          <a:effectLst/>
                          <a:latin typeface="Calibri" panose="020F0502020204030204" pitchFamily="34" charset="0"/>
                          <a:cs typeface="Calibri" panose="020F0502020204030204" pitchFamily="34" charset="0"/>
                        </a:rPr>
                        <a:t>By 2030, the number of hectares of sustainable agricultural production managed by men and women will increase </a:t>
                      </a:r>
                      <a:r>
                        <a:rPr lang="en-US" sz="2400" kern="100" noProof="0">
                          <a:effectLst/>
                          <a:latin typeface="Calibri" panose="020F0502020204030204" pitchFamily="34" charset="0"/>
                          <a:cs typeface="Calibri" panose="020F0502020204030204" pitchFamily="34" charset="0"/>
                        </a:rPr>
                        <a:t> </a:t>
                      </a:r>
                      <a:endParaRPr lang="en-US" sz="2400" kern="100" noProof="0">
                        <a:effectLst/>
                        <a:latin typeface="Calibri" panose="020F0502020204030204" pitchFamily="34" charset="0"/>
                        <a:ea typeface="Aptos" panose="020B0004020202020204" pitchFamily="34" charset="0"/>
                        <a:cs typeface="Calibri" panose="020F0502020204030204" pitchFamily="34" charset="0"/>
                      </a:endParaRPr>
                    </a:p>
                  </a:txBody>
                  <a:tcPr marL="42224" marR="42224" marT="0" marB="0"/>
                </a:tc>
                <a:tc>
                  <a:txBody>
                    <a:bodyPr/>
                    <a:lstStyle/>
                    <a:p>
                      <a:pPr marL="0" marR="0" algn="ctr">
                        <a:buNone/>
                      </a:pPr>
                      <a:endParaRPr lang="en-US" sz="3600" kern="100">
                        <a:effectLst/>
                        <a:latin typeface="Calibri" panose="020F0502020204030204" pitchFamily="34" charset="0"/>
                        <a:cs typeface="Calibri" panose="020F0502020204030204" pitchFamily="34" charset="0"/>
                      </a:endParaRPr>
                    </a:p>
                    <a:p>
                      <a:pPr marL="0" marR="0" algn="ctr">
                        <a:buNone/>
                      </a:pPr>
                      <a:endParaRPr lang="en-US" sz="3600" kern="100">
                        <a:effectLst/>
                        <a:latin typeface="Calibri" panose="020F0502020204030204" pitchFamily="34" charset="0"/>
                        <a:cs typeface="Calibri" panose="020F0502020204030204" pitchFamily="34" charset="0"/>
                      </a:endParaRPr>
                    </a:p>
                    <a:p>
                      <a:pPr marL="0" marR="0" algn="ctr">
                        <a:buNone/>
                      </a:pPr>
                      <a:r>
                        <a:rPr lang="en-US" sz="2000" kern="100">
                          <a:effectLst/>
                          <a:latin typeface="Calibri" panose="020F0502020204030204" pitchFamily="34" charset="0"/>
                          <a:cs typeface="Calibri" panose="020F0502020204030204" pitchFamily="34" charset="0"/>
                        </a:rPr>
                        <a:t>Increase in the number of sustainable agriculture  solutions led by women. </a:t>
                      </a:r>
                      <a:endParaRPr lang="en-US" sz="3600" kern="100">
                        <a:effectLst/>
                        <a:latin typeface="Calibri" panose="020F0502020204030204" pitchFamily="34" charset="0"/>
                        <a:cs typeface="Calibri" panose="020F0502020204030204" pitchFamily="34" charset="0"/>
                      </a:endParaRPr>
                    </a:p>
                    <a:p>
                      <a:pPr marL="0" marR="0" algn="ctr">
                        <a:buNone/>
                      </a:pPr>
                      <a:endParaRPr lang="en-US" sz="3600" kern="100">
                        <a:effectLst/>
                        <a:latin typeface="Calibri" panose="020F0502020204030204" pitchFamily="34" charset="0"/>
                        <a:cs typeface="Calibri" panose="020F0502020204030204" pitchFamily="34" charset="0"/>
                      </a:endParaRPr>
                    </a:p>
                    <a:p>
                      <a:pPr marL="0" marR="0" algn="ctr">
                        <a:buNone/>
                      </a:pPr>
                      <a:r>
                        <a:rPr lang="en-US" sz="2000" kern="100">
                          <a:effectLst/>
                          <a:latin typeface="Calibri"/>
                          <a:cs typeface="Calibri"/>
                        </a:rPr>
                        <a:t>Empowered women that implement activities that contribute to sustainable agriculture </a:t>
                      </a:r>
                      <a:endParaRPr lang="en-US" sz="3600" kern="100">
                        <a:effectLst/>
                        <a:latin typeface="Calibri"/>
                        <a:cs typeface="Calibri"/>
                      </a:endParaRPr>
                    </a:p>
                    <a:p>
                      <a:pPr marL="0" marR="0" algn="ctr">
                        <a:buNone/>
                      </a:pPr>
                      <a:endParaRPr lang="en-US" sz="3600" kern="1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lgn="l">
                        <a:buNone/>
                      </a:pPr>
                      <a:r>
                        <a:rPr lang="es-ES_tradnl" sz="2000" kern="100">
                          <a:effectLst/>
                          <a:latin typeface="Calibri" panose="020F0502020204030204" pitchFamily="34" charset="0"/>
                          <a:cs typeface="Calibri" panose="020F0502020204030204" pitchFamily="34" charset="0"/>
                        </a:rPr>
                        <a:t> </a:t>
                      </a:r>
                      <a:endParaRPr lang="en-US" sz="3600" kern="100">
                        <a:effectLst/>
                        <a:latin typeface="Calibri" panose="020F0502020204030204" pitchFamily="34" charset="0"/>
                        <a:cs typeface="Calibri" panose="020F0502020204030204" pitchFamily="34" charset="0"/>
                      </a:endParaRPr>
                    </a:p>
                    <a:p>
                      <a:pPr marL="457200" marR="0" indent="-457200" algn="l">
                        <a:buFont typeface="+mj-lt"/>
                        <a:buAutoNum type="arabicPeriod"/>
                      </a:pPr>
                      <a:r>
                        <a:rPr lang="en-US" sz="2000" kern="100">
                          <a:effectLst/>
                          <a:latin typeface="Calibri" panose="020F0502020204030204" pitchFamily="34" charset="0"/>
                          <a:cs typeface="Calibri" panose="020F0502020204030204" pitchFamily="34" charset="0"/>
                        </a:rPr>
                        <a:t>Update the mapping of farms and integral productive units where there is a greater number of women producers.</a:t>
                      </a:r>
                      <a:endParaRPr lang="en-US" sz="3600" kern="100">
                        <a:effectLst/>
                        <a:latin typeface="Calibri" panose="020F0502020204030204" pitchFamily="34" charset="0"/>
                        <a:cs typeface="Calibri" panose="020F0502020204030204" pitchFamily="34" charset="0"/>
                      </a:endParaRPr>
                    </a:p>
                    <a:p>
                      <a:pPr marL="457200" marR="0" indent="-457200" algn="l">
                        <a:buFont typeface="+mj-lt"/>
                        <a:buAutoNum type="arabicPeriod"/>
                      </a:pPr>
                      <a:r>
                        <a:rPr lang="en-US" sz="2000" kern="100">
                          <a:effectLst/>
                          <a:latin typeface="Calibri" panose="020F0502020204030204" pitchFamily="34" charset="0"/>
                          <a:cs typeface="Calibri" panose="020F0502020204030204" pitchFamily="34" charset="0"/>
                        </a:rPr>
                        <a:t>Define the methodology for collecting data on the roles of women and men in productive and conservation activities.</a:t>
                      </a:r>
                      <a:endParaRPr lang="en-US" sz="3600" kern="100">
                        <a:effectLst/>
                        <a:latin typeface="Calibri" panose="020F0502020204030204" pitchFamily="34" charset="0"/>
                        <a:cs typeface="Calibri" panose="020F0502020204030204" pitchFamily="34" charset="0"/>
                      </a:endParaRPr>
                    </a:p>
                    <a:p>
                      <a:pPr marL="457200" marR="0" indent="-457200" algn="l">
                        <a:buFont typeface="+mj-lt"/>
                        <a:buAutoNum type="arabicPeriod"/>
                      </a:pPr>
                      <a:r>
                        <a:rPr lang="en-US" sz="2000" kern="100">
                          <a:effectLst/>
                          <a:latin typeface="Calibri" panose="020F0502020204030204" pitchFamily="34" charset="0"/>
                          <a:cs typeface="Calibri" panose="020F0502020204030204" pitchFamily="34" charset="0"/>
                        </a:rPr>
                        <a:t>Prepare database of farms and integral productive units where there is a greater number of women producers.</a:t>
                      </a:r>
                      <a:endParaRPr lang="en-US" sz="3600" kern="100">
                        <a:effectLst/>
                        <a:latin typeface="Calibri" panose="020F0502020204030204" pitchFamily="34" charset="0"/>
                        <a:cs typeface="Calibri" panose="020F0502020204030204" pitchFamily="34" charset="0"/>
                      </a:endParaRPr>
                    </a:p>
                    <a:p>
                      <a:pPr marL="457200" marR="0" indent="-457200" algn="l">
                        <a:buFont typeface="+mj-lt"/>
                        <a:buAutoNum type="arabicPeriod"/>
                      </a:pPr>
                      <a:r>
                        <a:rPr lang="en-US" sz="2000" kern="100">
                          <a:effectLst/>
                          <a:latin typeface="Calibri" panose="020F0502020204030204" pitchFamily="34" charset="0"/>
                          <a:cs typeface="Calibri" panose="020F0502020204030204" pitchFamily="34" charset="0"/>
                        </a:rPr>
                        <a:t>Promote farms and integral productive units led by women. </a:t>
                      </a:r>
                      <a:endParaRPr lang="en-US" sz="3600" kern="100">
                        <a:effectLst/>
                        <a:latin typeface="Calibri" panose="020F0502020204030204" pitchFamily="34" charset="0"/>
                        <a:cs typeface="Calibri" panose="020F0502020204030204" pitchFamily="34" charset="0"/>
                      </a:endParaRPr>
                    </a:p>
                    <a:p>
                      <a:pPr marL="457200" marR="0" indent="-457200" algn="l">
                        <a:buFont typeface="+mj-lt"/>
                        <a:buAutoNum type="arabicPeriod"/>
                      </a:pPr>
                      <a:r>
                        <a:rPr lang="en-US" sz="2000" kern="100">
                          <a:effectLst/>
                          <a:latin typeface="Calibri" panose="020F0502020204030204" pitchFamily="34" charset="0"/>
                          <a:cs typeface="Calibri" panose="020F0502020204030204" pitchFamily="34" charset="0"/>
                        </a:rPr>
                        <a:t>Establish pilot projects for gender-responsive farms and integral productive units that recognize and value gender-differentiated contributions and provide differentiated technical assistance for women. </a:t>
                      </a:r>
                      <a:endParaRPr lang="en-US" sz="3600" kern="100">
                        <a:effectLst/>
                        <a:latin typeface="Calibri" panose="020F0502020204030204" pitchFamily="34" charset="0"/>
                        <a:cs typeface="Calibri" panose="020F0502020204030204" pitchFamily="34" charset="0"/>
                      </a:endParaRPr>
                    </a:p>
                    <a:p>
                      <a:pPr marL="457200" marR="0" indent="-457200" algn="l">
                        <a:buFont typeface="+mj-lt"/>
                        <a:buAutoNum type="arabicPeriod"/>
                      </a:pPr>
                      <a:r>
                        <a:rPr lang="en-US" sz="2000" kern="100">
                          <a:effectLst/>
                          <a:latin typeface="Calibri" panose="020F0502020204030204" pitchFamily="34" charset="0"/>
                          <a:cs typeface="Calibri" panose="020F0502020204030204" pitchFamily="34" charset="0"/>
                        </a:rPr>
                        <a:t>Increase the coverage of farms and integral productive units led by women through the expansion, improvement and simplification of financial-environmental instruments</a:t>
                      </a:r>
                      <a:endParaRPr lang="en-US" sz="3600" kern="100">
                        <a:effectLst/>
                        <a:latin typeface="Calibri" panose="020F0502020204030204" pitchFamily="34" charset="0"/>
                        <a:cs typeface="Calibri" panose="020F0502020204030204" pitchFamily="34" charset="0"/>
                      </a:endParaRPr>
                    </a:p>
                    <a:p>
                      <a:pPr marL="0" marR="0" algn="l">
                        <a:buNone/>
                      </a:pPr>
                      <a:r>
                        <a:rPr lang="es-ES_tradnl" sz="2000" kern="100">
                          <a:effectLst/>
                          <a:latin typeface="Calibri" panose="020F0502020204030204" pitchFamily="34" charset="0"/>
                          <a:cs typeface="Calibri" panose="020F0502020204030204" pitchFamily="34" charset="0"/>
                        </a:rPr>
                        <a:t> </a:t>
                      </a:r>
                      <a:endParaRPr lang="en-US" sz="3600" kern="1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val="13302190"/>
                  </a:ext>
                </a:extLst>
              </a:tr>
            </a:tbl>
          </a:graphicData>
        </a:graphic>
      </p:graphicFrame>
      <p:sp>
        <p:nvSpPr>
          <p:cNvPr id="5" name="Freeform 3">
            <a:extLst>
              <a:ext uri="{FF2B5EF4-FFF2-40B4-BE49-F238E27FC236}">
                <a16:creationId xmlns:a16="http://schemas.microsoft.com/office/drawing/2014/main" id="{765A6407-52AB-278A-0E2F-CA3287EF402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4424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AF965-1C1C-4783-00B8-518848EBB832}"/>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6487E7F1-5D43-934B-2AF0-712B426C746D}"/>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a:solidFill>
                  <a:prstClr val="black"/>
                </a:solidFill>
                <a:latin typeface="Calibri Light" panose="020F0302020204030204" pitchFamily="34" charset="0"/>
                <a:cs typeface="Calibri Light" panose="020F0302020204030204" pitchFamily="34" charset="0"/>
                <a:sym typeface="Arial"/>
              </a:rPr>
              <a:t>Do not be afraid of considering results and impact indicators </a:t>
            </a:r>
            <a:endParaRPr lang="en-US" sz="2700">
              <a:solidFill>
                <a:prstClr val="white"/>
              </a:solidFill>
            </a:endParaRPr>
          </a:p>
        </p:txBody>
      </p:sp>
      <p:sp>
        <p:nvSpPr>
          <p:cNvPr id="8" name="Rounded Rectangle 7">
            <a:extLst>
              <a:ext uri="{FF2B5EF4-FFF2-40B4-BE49-F238E27FC236}">
                <a16:creationId xmlns:a16="http://schemas.microsoft.com/office/drawing/2014/main" id="{EE100E3F-B5F2-CC0F-BA47-52A836C23481}"/>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grpSp>
        <p:nvGrpSpPr>
          <p:cNvPr id="16" name="Group 15">
            <a:extLst>
              <a:ext uri="{FF2B5EF4-FFF2-40B4-BE49-F238E27FC236}">
                <a16:creationId xmlns:a16="http://schemas.microsoft.com/office/drawing/2014/main" id="{7BE8B6D6-8E8C-2C45-CFA7-AA7E6EB572E5}"/>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9B714DC0-1A55-4934-E0EC-8B8869B8AC35}"/>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5E6753EF-8714-A735-D2C5-CED2755579AC}"/>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843DB105-C04C-6DC4-D3D8-BF30CCAE0262}"/>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65840F27-4FE1-8839-3C22-16B74277EE9C}"/>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3</a:t>
                </a:r>
                <a:endParaRPr lang="en-US" sz="3600" kern="1200"/>
              </a:p>
            </p:txBody>
          </p:sp>
        </p:grpSp>
      </p:grpSp>
      <p:pic>
        <p:nvPicPr>
          <p:cNvPr id="2" name="Picture 2" descr="Key performance indicator - Free marketing icons">
            <a:extLst>
              <a:ext uri="{FF2B5EF4-FFF2-40B4-BE49-F238E27FC236}">
                <a16:creationId xmlns:a16="http://schemas.microsoft.com/office/drawing/2014/main" id="{F3B285CB-1215-35C7-58A3-69DB9C0BD3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4326" y="2174842"/>
            <a:ext cx="781572" cy="78157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e 10">
            <a:extLst>
              <a:ext uri="{FF2B5EF4-FFF2-40B4-BE49-F238E27FC236}">
                <a16:creationId xmlns:a16="http://schemas.microsoft.com/office/drawing/2014/main" id="{A7689CF8-24BF-2AAB-8C60-91CFB40B9E24}"/>
              </a:ext>
            </a:extLst>
          </p:cNvPr>
          <p:cNvGraphicFramePr>
            <a:graphicFrameLocks noGrp="1"/>
          </p:cNvGraphicFramePr>
          <p:nvPr>
            <p:extLst>
              <p:ext uri="{D42A27DB-BD31-4B8C-83A1-F6EECF244321}">
                <p14:modId xmlns:p14="http://schemas.microsoft.com/office/powerpoint/2010/main" val="1758440901"/>
              </p:ext>
            </p:extLst>
          </p:nvPr>
        </p:nvGraphicFramePr>
        <p:xfrm>
          <a:off x="2913112" y="3432361"/>
          <a:ext cx="14986125" cy="5968183"/>
        </p:xfrm>
        <a:graphic>
          <a:graphicData uri="http://schemas.openxmlformats.org/drawingml/2006/table">
            <a:tbl>
              <a:tblPr firstRow="1" firstCol="1" bandRow="1">
                <a:tableStyleId>{5C22544A-7EE6-4342-B048-85BDC9FD1C3A}</a:tableStyleId>
              </a:tblPr>
              <a:tblGrid>
                <a:gridCol w="3030883">
                  <a:extLst>
                    <a:ext uri="{9D8B030D-6E8A-4147-A177-3AD203B41FA5}">
                      <a16:colId xmlns:a16="http://schemas.microsoft.com/office/drawing/2014/main" val="3081039446"/>
                    </a:ext>
                  </a:extLst>
                </a:gridCol>
                <a:gridCol w="3857925">
                  <a:extLst>
                    <a:ext uri="{9D8B030D-6E8A-4147-A177-3AD203B41FA5}">
                      <a16:colId xmlns:a16="http://schemas.microsoft.com/office/drawing/2014/main" val="1264940369"/>
                    </a:ext>
                  </a:extLst>
                </a:gridCol>
                <a:gridCol w="4023014">
                  <a:extLst>
                    <a:ext uri="{9D8B030D-6E8A-4147-A177-3AD203B41FA5}">
                      <a16:colId xmlns:a16="http://schemas.microsoft.com/office/drawing/2014/main" val="2106789220"/>
                    </a:ext>
                  </a:extLst>
                </a:gridCol>
                <a:gridCol w="4074303">
                  <a:extLst>
                    <a:ext uri="{9D8B030D-6E8A-4147-A177-3AD203B41FA5}">
                      <a16:colId xmlns:a16="http://schemas.microsoft.com/office/drawing/2014/main" val="4082909414"/>
                    </a:ext>
                  </a:extLst>
                </a:gridCol>
              </a:tblGrid>
              <a:tr h="817063">
                <a:tc>
                  <a:txBody>
                    <a:bodyPr/>
                    <a:lstStyle/>
                    <a:p>
                      <a:pPr marL="0" marR="0" algn="ctr">
                        <a:buNone/>
                      </a:pPr>
                      <a:r>
                        <a:rPr lang="en-US" sz="2400" b="0" i="0" kern="100" noProof="0">
                          <a:effectLst/>
                          <a:latin typeface="Calibri Light" panose="020F0302020204030204" pitchFamily="34" charset="0"/>
                          <a:cs typeface="Calibri Light" panose="020F0302020204030204" pitchFamily="34" charset="0"/>
                        </a:rPr>
                        <a:t> </a:t>
                      </a:r>
                    </a:p>
                    <a:p>
                      <a:pPr marL="0" marR="0" algn="ctr">
                        <a:buNone/>
                      </a:pPr>
                      <a:r>
                        <a:rPr lang="en-US" sz="2400" b="0" i="0" kern="100" noProof="0">
                          <a:effectLst/>
                          <a:latin typeface="Calibri Light" panose="020F0302020204030204" pitchFamily="34" charset="0"/>
                          <a:cs typeface="Calibri Light" panose="020F0302020204030204" pitchFamily="34" charset="0"/>
                        </a:rPr>
                        <a:t>Goal </a:t>
                      </a:r>
                      <a:endParaRPr lang="en-US" sz="2400" b="0" i="0" kern="100" noProof="0">
                        <a:effectLst/>
                        <a:latin typeface="Calibri Light" panose="020F0302020204030204" pitchFamily="34" charset="0"/>
                        <a:ea typeface="Aptos" panose="020B0004020202020204" pitchFamily="34" charset="0"/>
                        <a:cs typeface="Calibri Light" panose="020F0302020204030204" pitchFamily="34" charset="0"/>
                      </a:endParaRPr>
                    </a:p>
                  </a:txBody>
                  <a:tcPr marL="42224" marR="42224" marT="0" marB="0">
                    <a:solidFill>
                      <a:schemeClr val="accent1">
                        <a:lumMod val="60000"/>
                        <a:lumOff val="40000"/>
                      </a:schemeClr>
                    </a:solidFill>
                  </a:tcPr>
                </a:tc>
                <a:tc>
                  <a:txBody>
                    <a:bodyPr/>
                    <a:lstStyle/>
                    <a:p>
                      <a:pPr marL="0" marR="0" algn="ctr">
                        <a:buNone/>
                      </a:pPr>
                      <a:r>
                        <a:rPr lang="en-US" sz="2400" b="0" i="0" kern="100" noProof="0">
                          <a:effectLst/>
                          <a:latin typeface="Calibri Light" panose="020F0302020204030204" pitchFamily="34" charset="0"/>
                          <a:cs typeface="Calibri Light" panose="020F0302020204030204" pitchFamily="34" charset="0"/>
                        </a:rPr>
                        <a:t> </a:t>
                      </a:r>
                    </a:p>
                    <a:p>
                      <a:pPr marL="0" marR="0" algn="ctr">
                        <a:buNone/>
                      </a:pPr>
                      <a:r>
                        <a:rPr lang="en-US" sz="2400" b="0" i="0" kern="100" noProof="0">
                          <a:effectLst/>
                          <a:latin typeface="Calibri Light" panose="020F0302020204030204" pitchFamily="34" charset="0"/>
                          <a:cs typeface="Calibri Light" panose="020F0302020204030204" pitchFamily="34" charset="0"/>
                        </a:rPr>
                        <a:t>Process Indicators</a:t>
                      </a:r>
                      <a:endParaRPr lang="en-US" sz="2400" b="0" i="0" kern="100" noProof="0">
                        <a:effectLst/>
                        <a:latin typeface="Calibri Light" panose="020F0302020204030204" pitchFamily="34" charset="0"/>
                        <a:ea typeface="Aptos" panose="020B0004020202020204" pitchFamily="34" charset="0"/>
                        <a:cs typeface="Calibri Light" panose="020F0302020204030204" pitchFamily="34" charset="0"/>
                      </a:endParaRPr>
                    </a:p>
                  </a:txBody>
                  <a:tcPr marL="42224" marR="42224" marT="0" marB="0">
                    <a:solidFill>
                      <a:schemeClr val="accent1">
                        <a:lumMod val="60000"/>
                        <a:lumOff val="40000"/>
                      </a:schemeClr>
                    </a:solidFill>
                  </a:tcPr>
                </a:tc>
                <a:tc>
                  <a:txBody>
                    <a:bodyPr/>
                    <a:lstStyle/>
                    <a:p>
                      <a:pPr marL="0" marR="0" algn="ctr">
                        <a:buNone/>
                      </a:pPr>
                      <a:r>
                        <a:rPr lang="en-US" sz="2400" b="0" i="0" kern="100" noProof="0">
                          <a:effectLst/>
                          <a:latin typeface="Calibri Light" panose="020F0302020204030204" pitchFamily="34" charset="0"/>
                          <a:cs typeface="Calibri Light" panose="020F0302020204030204" pitchFamily="34" charset="0"/>
                        </a:rPr>
                        <a:t> </a:t>
                      </a:r>
                    </a:p>
                    <a:p>
                      <a:pPr marL="0" marR="0" algn="ctr">
                        <a:buNone/>
                      </a:pPr>
                      <a:r>
                        <a:rPr lang="en-US" sz="2400" b="0" i="0" kern="100" noProof="0">
                          <a:effectLst/>
                          <a:latin typeface="Calibri Light" panose="020F0302020204030204" pitchFamily="34" charset="0"/>
                          <a:cs typeface="Calibri Light" panose="020F0302020204030204" pitchFamily="34" charset="0"/>
                        </a:rPr>
                        <a:t>Result Indicators</a:t>
                      </a:r>
                      <a:endParaRPr lang="en-US" sz="2400" b="0" i="0" kern="100" noProof="0">
                        <a:effectLst/>
                        <a:latin typeface="Calibri Light" panose="020F0302020204030204" pitchFamily="34" charset="0"/>
                        <a:ea typeface="Aptos" panose="020B0004020202020204" pitchFamily="34" charset="0"/>
                        <a:cs typeface="Calibri Light" panose="020F0302020204030204" pitchFamily="34" charset="0"/>
                      </a:endParaRPr>
                    </a:p>
                  </a:txBody>
                  <a:tcPr marL="42224" marR="42224" marT="0" marB="0">
                    <a:solidFill>
                      <a:schemeClr val="accent1">
                        <a:lumMod val="60000"/>
                        <a:lumOff val="40000"/>
                      </a:schemeClr>
                    </a:solidFill>
                  </a:tcPr>
                </a:tc>
                <a:tc>
                  <a:txBody>
                    <a:bodyPr/>
                    <a:lstStyle/>
                    <a:p>
                      <a:pPr marL="0" marR="0" algn="ctr">
                        <a:buNone/>
                      </a:pPr>
                      <a:r>
                        <a:rPr lang="en-US" sz="2400" b="0" i="0" kern="100" noProof="0">
                          <a:effectLst/>
                          <a:latin typeface="Calibri Light" panose="020F0302020204030204" pitchFamily="34" charset="0"/>
                          <a:cs typeface="Calibri Light" panose="020F0302020204030204" pitchFamily="34" charset="0"/>
                        </a:rPr>
                        <a:t> </a:t>
                      </a:r>
                    </a:p>
                    <a:p>
                      <a:pPr marL="0" marR="0" algn="ctr">
                        <a:buNone/>
                      </a:pPr>
                      <a:r>
                        <a:rPr lang="en-US" sz="2400" b="0" i="0" kern="100" noProof="0">
                          <a:effectLst/>
                          <a:latin typeface="Calibri Light" panose="020F0302020204030204" pitchFamily="34" charset="0"/>
                          <a:cs typeface="Calibri Light" panose="020F0302020204030204" pitchFamily="34" charset="0"/>
                        </a:rPr>
                        <a:t>Environmental Impact Indicators </a:t>
                      </a:r>
                      <a:endParaRPr lang="en-US" sz="2400" b="0" i="0" kern="100" noProof="0">
                        <a:effectLst/>
                        <a:latin typeface="Calibri Light" panose="020F0302020204030204" pitchFamily="34" charset="0"/>
                        <a:ea typeface="Aptos" panose="020B0004020202020204" pitchFamily="34" charset="0"/>
                        <a:cs typeface="Calibri Light" panose="020F0302020204030204" pitchFamily="34" charset="0"/>
                      </a:endParaRPr>
                    </a:p>
                  </a:txBody>
                  <a:tcPr marL="42224" marR="42224" marT="0" marB="0">
                    <a:solidFill>
                      <a:schemeClr val="accent1">
                        <a:lumMod val="60000"/>
                        <a:lumOff val="40000"/>
                      </a:schemeClr>
                    </a:solidFill>
                  </a:tcPr>
                </a:tc>
                <a:extLst>
                  <a:ext uri="{0D108BD9-81ED-4DB2-BD59-A6C34878D82A}">
                    <a16:rowId xmlns:a16="http://schemas.microsoft.com/office/drawing/2014/main" val="405817055"/>
                  </a:ext>
                </a:extLst>
              </a:tr>
              <a:tr h="4450403">
                <a:tc>
                  <a:txBody>
                    <a:bodyPr/>
                    <a:lstStyle/>
                    <a:p>
                      <a:pPr marL="0" marR="0">
                        <a:buNone/>
                      </a:pPr>
                      <a:r>
                        <a:rPr lang="en-US" sz="2400" b="0" i="0" kern="100" noProof="0">
                          <a:effectLst/>
                          <a:latin typeface="Calibri Light" panose="020F0302020204030204" pitchFamily="34" charset="0"/>
                          <a:cs typeface="Calibri Light" panose="020F0302020204030204" pitchFamily="34" charset="0"/>
                        </a:rPr>
                        <a:t> </a:t>
                      </a:r>
                    </a:p>
                    <a:p>
                      <a:pPr marL="0" marR="0">
                        <a:buNone/>
                      </a:pPr>
                      <a:r>
                        <a:rPr lang="en-US" sz="2400" b="0" i="0" kern="100" noProof="0">
                          <a:effectLst/>
                          <a:latin typeface="Calibri Light" panose="020F0302020204030204" pitchFamily="34" charset="0"/>
                          <a:cs typeface="Calibri Light" panose="020F0302020204030204" pitchFamily="34" charset="0"/>
                        </a:rPr>
                        <a:t>By 2030, the number of hectares of sustainable agricultural production managed by men and women will increase </a:t>
                      </a:r>
                      <a:r>
                        <a:rPr lang="en-US" sz="3200" b="0" i="0" kern="100" noProof="0">
                          <a:effectLst/>
                          <a:latin typeface="Calibri Light" panose="020F0302020204030204" pitchFamily="34" charset="0"/>
                          <a:cs typeface="Calibri Light" panose="020F0302020204030204" pitchFamily="34" charset="0"/>
                        </a:rPr>
                        <a:t> </a:t>
                      </a:r>
                      <a:endParaRPr lang="en-US" sz="3200" b="0" i="0" kern="100" noProof="0">
                        <a:effectLst/>
                        <a:latin typeface="Calibri Light" panose="020F0302020204030204" pitchFamily="34" charset="0"/>
                        <a:ea typeface="Aptos" panose="020B0004020202020204" pitchFamily="34" charset="0"/>
                        <a:cs typeface="Calibri Light" panose="020F0302020204030204" pitchFamily="34" charset="0"/>
                      </a:endParaRPr>
                    </a:p>
                  </a:txBody>
                  <a:tcPr marL="42224" marR="42224" marT="0" marB="0"/>
                </a:tc>
                <a:tc>
                  <a:txBody>
                    <a:bodyPr/>
                    <a:lstStyle/>
                    <a:p>
                      <a:pPr marL="0" marR="0">
                        <a:buNone/>
                      </a:pPr>
                      <a:r>
                        <a:rPr lang="en-US" sz="3200" b="0" i="0" kern="100" noProof="0">
                          <a:effectLst/>
                          <a:latin typeface="Calibri Light" panose="020F0302020204030204" pitchFamily="34" charset="0"/>
                          <a:cs typeface="Calibri Light" panose="020F0302020204030204" pitchFamily="34" charset="0"/>
                        </a:rPr>
                        <a:t> </a:t>
                      </a:r>
                    </a:p>
                    <a:p>
                      <a:pPr marL="342900" marR="0" lvl="0" indent="-342900" algn="l" defTabSz="609630" rtl="0" eaLnBrk="1" fontAlgn="auto" latinLnBrk="0" hangingPunct="1">
                        <a:lnSpc>
                          <a:spcPct val="100000"/>
                        </a:lnSpc>
                        <a:spcBef>
                          <a:spcPts val="0"/>
                        </a:spcBef>
                        <a:spcAft>
                          <a:spcPts val="0"/>
                        </a:spcAft>
                        <a:buClrTx/>
                        <a:buSzTx/>
                        <a:buFont typeface="Symbol" pitchFamily="2" charset="2"/>
                        <a:buChar char=""/>
                        <a:tabLst/>
                        <a:defRPr/>
                      </a:pPr>
                      <a:r>
                        <a:rPr lang="en-US" sz="1800" b="0" i="0" kern="100" noProof="0">
                          <a:effectLst/>
                          <a:latin typeface="Calibri Light" panose="020F0302020204030204" pitchFamily="34" charset="0"/>
                          <a:cs typeface="Calibri Light" panose="020F0302020204030204" pitchFamily="34" charset="0"/>
                        </a:rPr>
                        <a:t>Number of studies or tools developed to determine the differentiated conditions and needs of women and men who are producers </a:t>
                      </a:r>
                    </a:p>
                    <a:p>
                      <a:pPr marL="342900" marR="0" lvl="0" indent="-342900" algn="l" defTabSz="609630" rtl="0" eaLnBrk="1" fontAlgn="auto" latinLnBrk="0" hangingPunct="1">
                        <a:lnSpc>
                          <a:spcPct val="100000"/>
                        </a:lnSpc>
                        <a:spcBef>
                          <a:spcPts val="0"/>
                        </a:spcBef>
                        <a:spcAft>
                          <a:spcPts val="0"/>
                        </a:spcAft>
                        <a:buClrTx/>
                        <a:buSzTx/>
                        <a:buFont typeface="Symbol" pitchFamily="2" charset="2"/>
                        <a:buChar char=""/>
                        <a:tabLst/>
                        <a:defRPr/>
                      </a:pPr>
                      <a:r>
                        <a:rPr lang="en-US" sz="1800" b="0" i="0" kern="100" noProof="0">
                          <a:effectLst/>
                          <a:latin typeface="Calibri Light" panose="020F0302020204030204" pitchFamily="34" charset="0"/>
                          <a:cs typeface="Calibri Light" panose="020F0302020204030204" pitchFamily="34" charset="0"/>
                        </a:rPr>
                        <a:t>Number of capacity-building actions on sustainable agricultural practices that address the differentiated needs of women and men </a:t>
                      </a:r>
                    </a:p>
                    <a:p>
                      <a:pPr marL="342900" marR="0" lvl="0" indent="-342900" algn="l" defTabSz="609630" rtl="0" eaLnBrk="1" fontAlgn="auto" latinLnBrk="0" hangingPunct="1">
                        <a:lnSpc>
                          <a:spcPct val="100000"/>
                        </a:lnSpc>
                        <a:spcBef>
                          <a:spcPts val="0"/>
                        </a:spcBef>
                        <a:spcAft>
                          <a:spcPts val="0"/>
                        </a:spcAft>
                        <a:buClrTx/>
                        <a:buSzTx/>
                        <a:buFont typeface="Symbol" pitchFamily="2" charset="2"/>
                        <a:buChar char=""/>
                        <a:tabLst/>
                        <a:defRPr/>
                      </a:pPr>
                      <a:r>
                        <a:rPr lang="en-US" sz="1800" b="0" i="0" kern="100" noProof="0">
                          <a:effectLst/>
                          <a:latin typeface="Calibri Light" panose="020F0302020204030204" pitchFamily="34" charset="0"/>
                          <a:cs typeface="Calibri Light" panose="020F0302020204030204" pitchFamily="34" charset="0"/>
                        </a:rPr>
                        <a:t>Number of women and men with capacities to implement sustainable practices </a:t>
                      </a:r>
                    </a:p>
                    <a:p>
                      <a:pPr marL="342900" marR="0" lvl="0" indent="-342900" algn="l" defTabSz="609630" rtl="0" eaLnBrk="1" fontAlgn="auto" latinLnBrk="0" hangingPunct="1">
                        <a:lnSpc>
                          <a:spcPct val="100000"/>
                        </a:lnSpc>
                        <a:spcBef>
                          <a:spcPts val="0"/>
                        </a:spcBef>
                        <a:spcAft>
                          <a:spcPts val="0"/>
                        </a:spcAft>
                        <a:buClrTx/>
                        <a:buSzTx/>
                        <a:buFont typeface="Symbol" pitchFamily="2" charset="2"/>
                        <a:buChar char=""/>
                        <a:tabLst/>
                        <a:defRPr/>
                      </a:pPr>
                      <a:r>
                        <a:rPr lang="en-US" sz="1800" b="0" i="0" kern="100" noProof="0">
                          <a:effectLst/>
                          <a:latin typeface="Calibri Light" panose="020F0302020204030204" pitchFamily="34" charset="0"/>
                          <a:cs typeface="Calibri Light" panose="020F0302020204030204" pitchFamily="34" charset="0"/>
                        </a:rPr>
                        <a:t>Number of agricultural credits or incentives with criteria that take into account the differentiated conditions and needs of women and men. </a:t>
                      </a:r>
                    </a:p>
                    <a:p>
                      <a:pPr marL="342900" marR="0" lvl="0" indent="-342900" algn="l" defTabSz="609630" rtl="0" eaLnBrk="1" fontAlgn="auto" latinLnBrk="0" hangingPunct="1">
                        <a:lnSpc>
                          <a:spcPct val="100000"/>
                        </a:lnSpc>
                        <a:spcBef>
                          <a:spcPts val="0"/>
                        </a:spcBef>
                        <a:spcAft>
                          <a:spcPts val="0"/>
                        </a:spcAft>
                        <a:buClrTx/>
                        <a:buSzTx/>
                        <a:buFont typeface="Symbol" pitchFamily="2" charset="2"/>
                        <a:buChar char=""/>
                        <a:tabLst/>
                        <a:defRPr/>
                      </a:pPr>
                      <a:endParaRPr lang="en-US" sz="1800" b="0" i="0" kern="100" noProof="0">
                        <a:effectLst/>
                        <a:latin typeface="Calibri Light" panose="020F0302020204030204" pitchFamily="34" charset="0"/>
                        <a:cs typeface="Calibri Light" panose="020F0302020204030204" pitchFamily="34" charset="0"/>
                      </a:endParaRPr>
                    </a:p>
                  </a:txBody>
                  <a:tcPr marL="42224" marR="42224" marT="0" marB="0"/>
                </a:tc>
                <a:tc>
                  <a:txBody>
                    <a:bodyPr/>
                    <a:lstStyle/>
                    <a:p>
                      <a:pPr marL="0" marR="0">
                        <a:buNone/>
                      </a:pPr>
                      <a:r>
                        <a:rPr lang="en-US" sz="2800" b="0" i="0" kern="100" noProof="0">
                          <a:effectLst/>
                          <a:latin typeface="Calibri Light" panose="020F0302020204030204" pitchFamily="34" charset="0"/>
                          <a:cs typeface="Calibri Light" panose="020F0302020204030204" pitchFamily="34" charset="0"/>
                        </a:rPr>
                        <a:t> </a:t>
                      </a:r>
                    </a:p>
                    <a:p>
                      <a:pPr marL="342900" marR="0" lvl="0" indent="-342900">
                        <a:lnSpc>
                          <a:spcPct val="107000"/>
                        </a:lnSpc>
                        <a:spcAft>
                          <a:spcPts val="800"/>
                        </a:spcAft>
                        <a:buFont typeface="Symbol" pitchFamily="2" charset="2"/>
                        <a:buChar char=""/>
                      </a:pPr>
                      <a:r>
                        <a:rPr lang="en-US" sz="1800" b="0" i="0" kern="100" noProof="0">
                          <a:effectLst/>
                          <a:latin typeface="Calibri Light" panose="020F0302020204030204" pitchFamily="34" charset="0"/>
                          <a:cs typeface="Calibri Light" panose="020F0302020204030204" pitchFamily="34" charset="0"/>
                        </a:rPr>
                        <a:t>Percentage of producers adopting sustainable practices (e.g., reduction of pesticide consumption, integrated pest management)</a:t>
                      </a:r>
                    </a:p>
                    <a:p>
                      <a:pPr marL="342900" marR="0" lvl="0" indent="-342900">
                        <a:lnSpc>
                          <a:spcPct val="107000"/>
                        </a:lnSpc>
                        <a:spcAft>
                          <a:spcPts val="800"/>
                        </a:spcAft>
                        <a:buFont typeface="Symbol" pitchFamily="2" charset="2"/>
                        <a:buChar char=""/>
                      </a:pPr>
                      <a:r>
                        <a:rPr lang="en-US" sz="1800" b="0" i="0" kern="100" noProof="0">
                          <a:effectLst/>
                          <a:latin typeface="Calibri Light" panose="020F0302020204030204" pitchFamily="34" charset="0"/>
                          <a:cs typeface="Calibri Light" panose="020F0302020204030204" pitchFamily="34" charset="0"/>
                        </a:rPr>
                        <a:t>Type of sustainable practices adopted (e.g. reduction of pesticide consumption, integrated pest management) (disaggregated by sex and by type of production)</a:t>
                      </a:r>
                    </a:p>
                    <a:p>
                      <a:pPr marL="342900" marR="0" lvl="0" indent="-342900">
                        <a:lnSpc>
                          <a:spcPct val="107000"/>
                        </a:lnSpc>
                        <a:spcAft>
                          <a:spcPts val="800"/>
                        </a:spcAft>
                        <a:buFont typeface="Symbol" pitchFamily="2" charset="2"/>
                        <a:buChar char=""/>
                      </a:pPr>
                      <a:r>
                        <a:rPr lang="en-US" sz="1800" b="0" i="0" kern="100" noProof="0">
                          <a:effectLst/>
                          <a:latin typeface="Calibri Light" panose="020F0302020204030204" pitchFamily="34" charset="0"/>
                          <a:cs typeface="Calibri Light" panose="020F0302020204030204" pitchFamily="34" charset="0"/>
                        </a:rPr>
                        <a:t>Number of hectares and the percentage that is harvested sustainably (disaggregated by sex and by type of production)</a:t>
                      </a:r>
                    </a:p>
                  </a:txBody>
                  <a:tcPr marL="42224" marR="42224" marT="0" marB="0"/>
                </a:tc>
                <a:tc>
                  <a:txBody>
                    <a:bodyPr/>
                    <a:lstStyle/>
                    <a:p>
                      <a:pPr marL="171450" marR="0" lvl="0" indent="-171450" algn="l" defTabSz="60963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b="0" i="0" kern="100" noProof="0">
                        <a:effectLst/>
                        <a:latin typeface="Calibri Light" panose="020F0302020204030204" pitchFamily="34" charset="0"/>
                        <a:cs typeface="Calibri Light" panose="020F0302020204030204" pitchFamily="34" charset="0"/>
                      </a:endParaRPr>
                    </a:p>
                    <a:p>
                      <a:pPr marL="171450" marR="0" lvl="0" indent="-171450" algn="l" defTabSz="60963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kern="100" noProof="0">
                          <a:effectLst/>
                          <a:latin typeface="Calibri Light" panose="020F0302020204030204" pitchFamily="34" charset="0"/>
                          <a:cs typeface="Calibri Light" panose="020F0302020204030204" pitchFamily="34" charset="0"/>
                        </a:rPr>
                        <a:t>Increase in species in sustainable agricultural production plots (disaggregated by sex and by type of production)</a:t>
                      </a:r>
                    </a:p>
                    <a:p>
                      <a:pPr marL="171450" marR="0" lvl="0" indent="-171450" algn="l" defTabSz="60963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kern="100" noProof="0">
                          <a:effectLst/>
                          <a:latin typeface="Calibri Light" panose="020F0302020204030204" pitchFamily="34" charset="0"/>
                          <a:cs typeface="Calibri Light" panose="020F0302020204030204" pitchFamily="34" charset="0"/>
                        </a:rPr>
                        <a:t>Reducing emissions per hectare by adopting sustainable practices (disaggregated by sex and by type of production) </a:t>
                      </a:r>
                    </a:p>
                  </a:txBody>
                  <a:tcPr marL="42224" marR="42224" marT="0" marB="0"/>
                </a:tc>
                <a:extLst>
                  <a:ext uri="{0D108BD9-81ED-4DB2-BD59-A6C34878D82A}">
                    <a16:rowId xmlns:a16="http://schemas.microsoft.com/office/drawing/2014/main" val="603464931"/>
                  </a:ext>
                </a:extLst>
              </a:tr>
            </a:tbl>
          </a:graphicData>
        </a:graphic>
      </p:graphicFrame>
      <p:graphicFrame>
        <p:nvGraphicFramePr>
          <p:cNvPr id="14" name="Table 13">
            <a:extLst>
              <a:ext uri="{FF2B5EF4-FFF2-40B4-BE49-F238E27FC236}">
                <a16:creationId xmlns:a16="http://schemas.microsoft.com/office/drawing/2014/main" id="{2A34CFDD-6479-1F5F-027B-D3CDDB895463}"/>
              </a:ext>
            </a:extLst>
          </p:cNvPr>
          <p:cNvGraphicFramePr>
            <a:graphicFrameLocks noGrp="1"/>
          </p:cNvGraphicFramePr>
          <p:nvPr>
            <p:extLst>
              <p:ext uri="{D42A27DB-BD31-4B8C-83A1-F6EECF244321}">
                <p14:modId xmlns:p14="http://schemas.microsoft.com/office/powerpoint/2010/main" val="2112202451"/>
              </p:ext>
            </p:extLst>
          </p:nvPr>
        </p:nvGraphicFramePr>
        <p:xfrm>
          <a:off x="388374" y="3466938"/>
          <a:ext cx="2497524" cy="2072640"/>
        </p:xfrm>
        <a:graphic>
          <a:graphicData uri="http://schemas.openxmlformats.org/drawingml/2006/table">
            <a:tbl>
              <a:tblPr firstRow="1" firstCol="1" bandRow="1">
                <a:tableStyleId>{5C22544A-7EE6-4342-B048-85BDC9FD1C3A}</a:tableStyleId>
              </a:tblPr>
              <a:tblGrid>
                <a:gridCol w="2497524">
                  <a:extLst>
                    <a:ext uri="{9D8B030D-6E8A-4147-A177-3AD203B41FA5}">
                      <a16:colId xmlns:a16="http://schemas.microsoft.com/office/drawing/2014/main" val="1208556812"/>
                    </a:ext>
                  </a:extLst>
                </a:gridCol>
              </a:tblGrid>
              <a:tr h="903952">
                <a:tc>
                  <a:txBody>
                    <a:bodyPr/>
                    <a:lstStyle/>
                    <a:p>
                      <a:pPr marL="0" marR="0" algn="ctr">
                        <a:buNone/>
                      </a:pPr>
                      <a:r>
                        <a:rPr lang="es-ES" sz="2400" kern="0">
                          <a:effectLst/>
                          <a:latin typeface="Calibri" panose="020F0502020204030204" pitchFamily="34" charset="0"/>
                          <a:cs typeface="Calibri" panose="020F0502020204030204" pitchFamily="34" charset="0"/>
                        </a:rPr>
                        <a:t> </a:t>
                      </a:r>
                      <a:endParaRPr lang="en-US" sz="2000" kern="100">
                        <a:effectLst/>
                        <a:latin typeface="Calibri" panose="020F0502020204030204" pitchFamily="34" charset="0"/>
                        <a:cs typeface="Calibri" panose="020F0502020204030204" pitchFamily="34" charset="0"/>
                      </a:endParaRPr>
                    </a:p>
                    <a:p>
                      <a:pPr marL="0" marR="0" algn="ctr">
                        <a:buNone/>
                      </a:pPr>
                      <a:r>
                        <a:rPr lang="en-US" sz="2400" kern="0" noProof="0">
                          <a:effectLst/>
                          <a:latin typeface="Calibri" panose="020F0502020204030204" pitchFamily="34" charset="0"/>
                          <a:cs typeface="Calibri" panose="020F0502020204030204" pitchFamily="34" charset="0"/>
                        </a:rPr>
                        <a:t>TARGET 10: Improve biodiversity in agriculture </a:t>
                      </a:r>
                    </a:p>
                    <a:p>
                      <a:pPr marL="0" marR="0" algn="ctr">
                        <a:buNone/>
                      </a:pPr>
                      <a:r>
                        <a:rPr lang="es-ES" sz="1600" kern="0">
                          <a:effectLst/>
                          <a:latin typeface="Calibri" panose="020F0502020204030204" pitchFamily="34" charset="0"/>
                          <a:cs typeface="Calibri" panose="020F0502020204030204" pitchFamily="34" charset="0"/>
                        </a:rPr>
                        <a:t> </a:t>
                      </a:r>
                      <a:endParaRPr lang="en-US" sz="2000" kern="100">
                        <a:effectLst/>
                        <a:latin typeface="Calibri" panose="020F0502020204030204" pitchFamily="34" charset="0"/>
                        <a:ea typeface="Aptos" panose="020B0004020202020204" pitchFamily="34" charset="0"/>
                        <a:cs typeface="Calibri" panose="020F0502020204030204" pitchFamily="34" charset="0"/>
                      </a:endParaRPr>
                    </a:p>
                  </a:txBody>
                  <a:tcPr marL="45720" marR="45720" marT="0" marB="0"/>
                </a:tc>
                <a:extLst>
                  <a:ext uri="{0D108BD9-81ED-4DB2-BD59-A6C34878D82A}">
                    <a16:rowId xmlns:a16="http://schemas.microsoft.com/office/drawing/2014/main" val="1405211032"/>
                  </a:ext>
                </a:extLst>
              </a:tr>
            </a:tbl>
          </a:graphicData>
        </a:graphic>
      </p:graphicFrame>
      <p:sp>
        <p:nvSpPr>
          <p:cNvPr id="3" name="Freeform 3">
            <a:extLst>
              <a:ext uri="{FF2B5EF4-FFF2-40B4-BE49-F238E27FC236}">
                <a16:creationId xmlns:a16="http://schemas.microsoft.com/office/drawing/2014/main" id="{CD7932CC-3B0D-3D9E-D69F-EC2EEA8D9EA6}"/>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0263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4E66-C34B-BC76-0595-F0A3E72D4BC8}"/>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640D1811-C169-CF7B-B1EA-482ABF025D85}"/>
              </a:ext>
            </a:extLst>
          </p:cNvPr>
          <p:cNvSpPr txBox="1">
            <a:spLocks/>
          </p:cNvSpPr>
          <p:nvPr/>
        </p:nvSpPr>
        <p:spPr>
          <a:xfrm>
            <a:off x="1905000" y="3258390"/>
            <a:ext cx="15483290"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en-US" sz="3000" noProof="0">
                <a:latin typeface="Calibri" panose="020F0502020204030204" pitchFamily="34" charset="0"/>
                <a:cs typeface="Calibri" panose="020F0502020204030204" pitchFamily="34" charset="0"/>
              </a:rPr>
              <a:t>Goals, priorities, actions and indicators that recognize and measure the differentiated vulnerability of men and women to biodiversity loss</a:t>
            </a:r>
          </a:p>
          <a:p>
            <a:pPr marL="453828" indent="-453828"/>
            <a:endParaRPr lang="en-US" sz="3000" noProof="0">
              <a:latin typeface="Calibri" panose="020F0502020204030204" pitchFamily="34" charset="0"/>
              <a:cs typeface="Calibri" panose="020F0502020204030204" pitchFamily="34" charset="0"/>
            </a:endParaRPr>
          </a:p>
          <a:p>
            <a:pPr marL="453828" indent="-453828"/>
            <a:r>
              <a:rPr lang="en-US" sz="3000">
                <a:latin typeface="Calibri" panose="020F0502020204030204" pitchFamily="34" charset="0"/>
                <a:cs typeface="Calibri" panose="020F0502020204030204" pitchFamily="34" charset="0"/>
              </a:rPr>
              <a:t>Goals, priorities, actions and indicators </a:t>
            </a:r>
            <a:r>
              <a:rPr lang="en-US" sz="3000" noProof="0">
                <a:latin typeface="Calibri" panose="020F0502020204030204" pitchFamily="34" charset="0"/>
                <a:cs typeface="Calibri" panose="020F0502020204030204" pitchFamily="34" charset="0"/>
              </a:rPr>
              <a:t>that recognize and measure the differentiated contributions of men and women to biodiversity actions and nature-based solutions</a:t>
            </a:r>
          </a:p>
          <a:p>
            <a:pPr marL="453828" indent="-453828"/>
            <a:endParaRPr lang="en-US" sz="3000" noProof="0">
              <a:latin typeface="Calibri" panose="020F0502020204030204" pitchFamily="34" charset="0"/>
              <a:cs typeface="Calibri" panose="020F0502020204030204" pitchFamily="34" charset="0"/>
            </a:endParaRPr>
          </a:p>
          <a:p>
            <a:pPr marL="453828" indent="-453828"/>
            <a:r>
              <a:rPr lang="en-US" sz="3000">
                <a:latin typeface="Calibri" panose="020F0502020204030204" pitchFamily="34" charset="0"/>
                <a:cs typeface="Calibri" panose="020F0502020204030204" pitchFamily="34" charset="0"/>
              </a:rPr>
              <a:t>Goals, priorities, actions and indicators </a:t>
            </a:r>
            <a:r>
              <a:rPr lang="en-US" sz="3000" noProof="0">
                <a:latin typeface="Calibri" panose="020F0502020204030204" pitchFamily="34" charset="0"/>
                <a:cs typeface="Calibri" panose="020F0502020204030204" pitchFamily="34" charset="0"/>
              </a:rPr>
              <a:t>that recognize and measure the differentiated contributions of men and women to biodiversity conservation and sustainable use</a:t>
            </a:r>
          </a:p>
          <a:p>
            <a:pPr marL="453828" indent="-453828"/>
            <a:endParaRPr lang="en-US" sz="3000" noProof="0">
              <a:latin typeface="Calibri" panose="020F0502020204030204" pitchFamily="34" charset="0"/>
              <a:cs typeface="Calibri" panose="020F0502020204030204" pitchFamily="34" charset="0"/>
            </a:endParaRPr>
          </a:p>
          <a:p>
            <a:pPr marL="453828" indent="-453828"/>
            <a:r>
              <a:rPr lang="en-US" sz="3000" noProof="0">
                <a:latin typeface="Calibri" panose="020F0502020204030204" pitchFamily="34" charset="0"/>
                <a:cs typeface="Calibri" panose="020F0502020204030204" pitchFamily="34" charset="0"/>
              </a:rPr>
              <a:t>Goals and Indicators recognize and measure how biodiversity solutions or goals contribute to reducing gender inequalities or increasing women's empowerment</a:t>
            </a:r>
          </a:p>
        </p:txBody>
      </p:sp>
      <p:sp>
        <p:nvSpPr>
          <p:cNvPr id="6" name="TextBox 5">
            <a:extLst>
              <a:ext uri="{FF2B5EF4-FFF2-40B4-BE49-F238E27FC236}">
                <a16:creationId xmlns:a16="http://schemas.microsoft.com/office/drawing/2014/main" id="{2641C1BC-57DA-7822-2612-C5C3A718CEA2}"/>
              </a:ext>
            </a:extLst>
          </p:cNvPr>
          <p:cNvSpPr txBox="1"/>
          <p:nvPr/>
        </p:nvSpPr>
        <p:spPr>
          <a:xfrm>
            <a:off x="3840357" y="2158312"/>
            <a:ext cx="11914280" cy="1477328"/>
          </a:xfrm>
          <a:prstGeom prst="rect">
            <a:avLst/>
          </a:prstGeom>
          <a:noFill/>
        </p:spPr>
        <p:txBody>
          <a:bodyPr wrap="square">
            <a:spAutoFit/>
          </a:bodyPr>
          <a:lstStyle/>
          <a:p>
            <a:pPr algn="just"/>
            <a:r>
              <a:rPr lang="en-US" sz="3000" b="1">
                <a:latin typeface="Calibri" panose="020F0502020204030204" pitchFamily="34" charset="0"/>
                <a:ea typeface="Times New Roman" panose="02020603050405020304" pitchFamily="18" charset="0"/>
                <a:cs typeface="Calibri" panose="020F0502020204030204" pitchFamily="34" charset="0"/>
              </a:rPr>
              <a:t>Review roadmap with CDB focal points to ensure it aligns with the NBSAP</a:t>
            </a:r>
          </a:p>
          <a:p>
            <a:pPr algn="just"/>
            <a:r>
              <a:rPr lang="en-US" sz="3000" b="1">
                <a:latin typeface="Calibri" panose="020F0502020204030204" pitchFamily="34" charset="0"/>
                <a:ea typeface="Times New Roman" panose="02020603050405020304" pitchFamily="18" charset="0"/>
                <a:cs typeface="Calibri" panose="020F0502020204030204" pitchFamily="34" charset="0"/>
              </a:rPr>
              <a:t>  </a:t>
            </a:r>
          </a:p>
          <a:p>
            <a:pPr algn="just"/>
            <a:r>
              <a:rPr lang="en-US" sz="3000" b="1">
                <a:latin typeface="Calibri" panose="020F0502020204030204" pitchFamily="34" charset="0"/>
                <a:ea typeface="Times New Roman" panose="02020603050405020304" pitchFamily="18" charset="0"/>
                <a:cs typeface="Calibri" panose="020F0502020204030204" pitchFamily="34" charset="0"/>
              </a:rPr>
              <a:t> </a:t>
            </a:r>
          </a:p>
        </p:txBody>
      </p:sp>
      <p:grpSp>
        <p:nvGrpSpPr>
          <p:cNvPr id="18" name="Group 17">
            <a:extLst>
              <a:ext uri="{FF2B5EF4-FFF2-40B4-BE49-F238E27FC236}">
                <a16:creationId xmlns:a16="http://schemas.microsoft.com/office/drawing/2014/main" id="{44A9BC6F-5E1E-3E00-E88D-686E9DAD15F1}"/>
              </a:ext>
            </a:extLst>
          </p:cNvPr>
          <p:cNvGrpSpPr/>
          <p:nvPr/>
        </p:nvGrpSpPr>
        <p:grpSpPr>
          <a:xfrm>
            <a:off x="1194182" y="1950627"/>
            <a:ext cx="2525289" cy="1077218"/>
            <a:chOff x="4089527" y="6103976"/>
            <a:chExt cx="3117679" cy="1316682"/>
          </a:xfrm>
        </p:grpSpPr>
        <p:sp>
          <p:nvSpPr>
            <p:cNvPr id="19" name="Pentagon 18">
              <a:extLst>
                <a:ext uri="{FF2B5EF4-FFF2-40B4-BE49-F238E27FC236}">
                  <a16:creationId xmlns:a16="http://schemas.microsoft.com/office/drawing/2014/main" id="{332E57E8-F0C6-EAA3-A899-0318F8CA1BE7}"/>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1269CAD-9336-8BEA-1E20-6BBFB4303F1C}"/>
                </a:ext>
              </a:extLst>
            </p:cNvPr>
            <p:cNvGrpSpPr/>
            <p:nvPr/>
          </p:nvGrpSpPr>
          <p:grpSpPr>
            <a:xfrm>
              <a:off x="4343076" y="6242498"/>
              <a:ext cx="1063394" cy="1011676"/>
              <a:chOff x="10085410" y="3689660"/>
              <a:chExt cx="779859" cy="779859"/>
            </a:xfrm>
          </p:grpSpPr>
          <p:sp>
            <p:nvSpPr>
              <p:cNvPr id="22" name="Oval 21">
                <a:extLst>
                  <a:ext uri="{FF2B5EF4-FFF2-40B4-BE49-F238E27FC236}">
                    <a16:creationId xmlns:a16="http://schemas.microsoft.com/office/drawing/2014/main" id="{3FCBB42C-B050-D8F1-1A9B-925B1B0DDD9D}"/>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3" name="Oval 5">
                <a:extLst>
                  <a:ext uri="{FF2B5EF4-FFF2-40B4-BE49-F238E27FC236}">
                    <a16:creationId xmlns:a16="http://schemas.microsoft.com/office/drawing/2014/main" id="{10A9CCDA-C783-D84F-1DD9-96F322A4CA02}"/>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4</a:t>
                </a:r>
              </a:p>
            </p:txBody>
          </p:sp>
        </p:grpSp>
      </p:grpSp>
      <p:sp>
        <p:nvSpPr>
          <p:cNvPr id="89" name="Freeform 9">
            <a:extLst>
              <a:ext uri="{FF2B5EF4-FFF2-40B4-BE49-F238E27FC236}">
                <a16:creationId xmlns:a16="http://schemas.microsoft.com/office/drawing/2014/main" id="{951FD7AB-B56A-AE8A-E110-047FBF985FC7}"/>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97076DA6-033D-48F3-7C84-A39895F868CF}"/>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EF021A7E-EA80-D7AF-0271-817DBF39B816}"/>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a:solidFill>
                  <a:prstClr val="black"/>
                </a:solidFill>
                <a:latin typeface="Calibri Light" panose="020F0302020204030204" pitchFamily="34" charset="0"/>
                <a:cs typeface="Calibri Light" panose="020F0302020204030204" pitchFamily="34" charset="0"/>
                <a:sym typeface="Arial"/>
              </a:rPr>
              <a:t>Key actions to develop gender and biodiversity roadmaps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BE13F264-57F0-8CC4-22CA-D7ACFC42136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7" name="Picture 6" descr="A group of people sitting at a table&#10;&#10;AI-generated content may be incorrect.">
            <a:extLst>
              <a:ext uri="{FF2B5EF4-FFF2-40B4-BE49-F238E27FC236}">
                <a16:creationId xmlns:a16="http://schemas.microsoft.com/office/drawing/2014/main" id="{7ED4FBA5-6BCD-4B2D-F149-506721043A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1939" y="2088964"/>
            <a:ext cx="833345" cy="823811"/>
          </a:xfrm>
          <a:prstGeom prst="rect">
            <a:avLst/>
          </a:prstGeom>
        </p:spPr>
      </p:pic>
    </p:spTree>
    <p:extLst>
      <p:ext uri="{BB962C8B-B14F-4D97-AF65-F5344CB8AC3E}">
        <p14:creationId xmlns:p14="http://schemas.microsoft.com/office/powerpoint/2010/main" val="2484946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p:txBody>
          <a:bodyPr/>
          <a:lstStyle/>
          <a:p>
            <a:r>
              <a:rPr lang="en-GB"/>
              <a:t>Objectives</a:t>
            </a:r>
            <a:endParaRPr lang="en-CH"/>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2"/>
          </p:nvPr>
        </p:nvSpPr>
        <p:spPr>
          <a:xfrm>
            <a:off x="1485899" y="2896757"/>
            <a:ext cx="16266074" cy="6437743"/>
          </a:xfrm>
        </p:spPr>
        <p:txBody>
          <a:bodyPr vert="horz" lIns="0" tIns="68580" rIns="0" bIns="68580" rtlCol="0" anchor="t">
            <a:normAutofit/>
          </a:bodyPr>
          <a:lstStyle/>
          <a:p>
            <a:pPr>
              <a:spcBef>
                <a:spcPts val="0"/>
              </a:spcBef>
              <a:spcAft>
                <a:spcPts val="0"/>
              </a:spcAft>
              <a:buFont typeface="Arial" panose="020B0604020202020204" pitchFamily="34" charset="0"/>
              <a:buChar char="•"/>
            </a:pPr>
            <a:r>
              <a:rPr lang="en-US" sz="4200"/>
              <a:t>  Discuss the main steps to develop gender and biodiversity roadmap</a:t>
            </a:r>
          </a:p>
          <a:p>
            <a:pPr>
              <a:spcBef>
                <a:spcPts val="0"/>
              </a:spcBef>
              <a:spcAft>
                <a:spcPts val="0"/>
              </a:spcAft>
              <a:buFont typeface="Arial" panose="020B0604020202020204" pitchFamily="34" charset="0"/>
              <a:buChar char="•"/>
            </a:pPr>
            <a:endParaRPr lang="en-US" sz="4200"/>
          </a:p>
          <a:p>
            <a:pPr>
              <a:spcBef>
                <a:spcPts val="0"/>
              </a:spcBef>
              <a:spcAft>
                <a:spcPts val="0"/>
              </a:spcAft>
              <a:buFont typeface="Arial" panose="020B0604020202020204" pitchFamily="34" charset="0"/>
              <a:buChar char="•"/>
            </a:pPr>
            <a:r>
              <a:rPr lang="en-US" sz="4200"/>
              <a:t>  Share tips that can be adapted to different country contexts </a:t>
            </a:r>
          </a:p>
          <a:p>
            <a:pPr>
              <a:spcBef>
                <a:spcPts val="0"/>
              </a:spcBef>
              <a:spcAft>
                <a:spcPts val="0"/>
              </a:spcAft>
              <a:buFont typeface="Arial" panose="020B0604020202020204" pitchFamily="34" charset="0"/>
              <a:buChar char="•"/>
            </a:pPr>
            <a:endParaRPr lang="en-US" sz="4200"/>
          </a:p>
          <a:p>
            <a:pPr>
              <a:spcBef>
                <a:spcPts val="0"/>
              </a:spcBef>
              <a:spcAft>
                <a:spcPts val="0"/>
              </a:spcAft>
              <a:buFont typeface="Arial" panose="020B0604020202020204" pitchFamily="34" charset="0"/>
              <a:buChar char="•"/>
            </a:pPr>
            <a:r>
              <a:rPr lang="en-US" sz="4200"/>
              <a:t>  Promote a peer-to-peer exchange on good practices to develop gender and biodiversity roadmaps</a:t>
            </a:r>
          </a:p>
          <a:p>
            <a:pPr>
              <a:spcBef>
                <a:spcPts val="0"/>
              </a:spcBef>
              <a:spcAft>
                <a:spcPts val="0"/>
              </a:spcAft>
              <a:buFont typeface="Arial" panose="020B0604020202020204" pitchFamily="34" charset="0"/>
              <a:buChar char="•"/>
            </a:pPr>
            <a:endParaRPr lang="en-US" sz="4200"/>
          </a:p>
          <a:p>
            <a:pPr marL="514350" indent="-514350">
              <a:spcBef>
                <a:spcPts val="0"/>
              </a:spcBef>
              <a:spcAft>
                <a:spcPts val="0"/>
              </a:spcAft>
              <a:buFont typeface="Arial" panose="020B0604020202020204" pitchFamily="34" charset="0"/>
              <a:buChar char="•"/>
            </a:pPr>
            <a:r>
              <a:rPr lang="en-US" sz="4200"/>
              <a:t>Obtain methodological recommendations for improving processes to develop a national gender and biodiversity roadmap</a:t>
            </a:r>
          </a:p>
        </p:txBody>
      </p:sp>
      <p:sp>
        <p:nvSpPr>
          <p:cNvPr id="3" name="Freeform 2">
            <a:extLst>
              <a:ext uri="{FF2B5EF4-FFF2-40B4-BE49-F238E27FC236}">
                <a16:creationId xmlns:a16="http://schemas.microsoft.com/office/drawing/2014/main" id="{EDDFEF2A-1DA4-3C62-3AB3-E49255D8A073}"/>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2368433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CCC94-7920-01F9-435C-ECC372E25DC2}"/>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AAB92016-CFE3-F1ED-E378-62186077B271}"/>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a:solidFill>
                  <a:prstClr val="black"/>
                </a:solidFill>
                <a:latin typeface="Calibri Light" panose="020F0302020204030204" pitchFamily="34" charset="0"/>
                <a:cs typeface="Calibri Light" panose="020F0302020204030204" pitchFamily="34" charset="0"/>
                <a:sym typeface="Arial"/>
              </a:rPr>
              <a:t>Ensure a diversity of goals, priorities, actions and indicators </a:t>
            </a:r>
            <a:endParaRPr lang="en-US" sz="27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6560A93-419C-9FF1-1FB7-F7D81DFC3413}"/>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sp>
        <p:nvSpPr>
          <p:cNvPr id="9" name="Rectangle 8">
            <a:extLst>
              <a:ext uri="{FF2B5EF4-FFF2-40B4-BE49-F238E27FC236}">
                <a16:creationId xmlns:a16="http://schemas.microsoft.com/office/drawing/2014/main" id="{F8337330-5048-89D2-EE35-E9CA18EAF1AC}"/>
              </a:ext>
            </a:extLst>
          </p:cNvPr>
          <p:cNvSpPr/>
          <p:nvPr/>
        </p:nvSpPr>
        <p:spPr>
          <a:xfrm>
            <a:off x="2209799" y="3848099"/>
            <a:ext cx="13974997" cy="49468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217D376F-1DE1-B8AD-2E9B-E0A332CDB87E}"/>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C6AE45F1-1A5D-72C9-C138-9A4850077050}"/>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17B4FC3-A07D-487F-621E-00BAC103FB2B}"/>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E38892E1-5F8C-2C46-31D0-8C368E21E475}"/>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B168102-DB37-E082-D6E1-3B78AF47F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4</a:t>
                </a:r>
              </a:p>
            </p:txBody>
          </p:sp>
        </p:grpSp>
      </p:grpSp>
      <p:sp>
        <p:nvSpPr>
          <p:cNvPr id="23" name="Rectangle 22">
            <a:extLst>
              <a:ext uri="{FF2B5EF4-FFF2-40B4-BE49-F238E27FC236}">
                <a16:creationId xmlns:a16="http://schemas.microsoft.com/office/drawing/2014/main" id="{70904DBF-36EA-F511-5687-E37880FA2A67}"/>
              </a:ext>
            </a:extLst>
          </p:cNvPr>
          <p:cNvSpPr/>
          <p:nvPr/>
        </p:nvSpPr>
        <p:spPr>
          <a:xfrm>
            <a:off x="2190749" y="3848099"/>
            <a:ext cx="13974997" cy="49468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5EA819E3-3539-D674-2806-5C811A09B734}"/>
              </a:ext>
            </a:extLst>
          </p:cNvPr>
          <p:cNvSpPr/>
          <p:nvPr/>
        </p:nvSpPr>
        <p:spPr>
          <a:xfrm>
            <a:off x="3456018" y="4025298"/>
            <a:ext cx="11164388" cy="4745481"/>
          </a:xfrm>
          <a:prstGeom prst="roundRect">
            <a:avLst/>
          </a:prstGeom>
          <a:solidFill>
            <a:srgbClr val="DAEAFA"/>
          </a:solidFill>
          <a:ln w="76200" cap="flat" cmpd="sng" algn="ctr">
            <a:noFill/>
            <a:prstDash val="solid"/>
          </a:ln>
          <a:effectLst/>
        </p:spPr>
        <p:txBody>
          <a:bodyPr rtlCol="0" anchor="ctr"/>
          <a:lstStyle/>
          <a:p>
            <a:pPr marL="0" marR="0" lvl="0" indent="0" algn="ctr" defTabSz="609660" eaLnBrk="1" fontAlgn="auto" latinLnBrk="0" hangingPunct="1">
              <a:lnSpc>
                <a:spcPct val="100000"/>
              </a:lnSpc>
              <a:spcBef>
                <a:spcPts val="0"/>
              </a:spcBef>
              <a:spcAft>
                <a:spcPts val="0"/>
              </a:spcAft>
              <a:buClrTx/>
              <a:buSzTx/>
              <a:buFontTx/>
              <a:buNone/>
              <a:tabLst/>
              <a:defRPr/>
            </a:pPr>
            <a:endParaRPr kumimoji="0" lang="es-ES_tradnl" sz="1200" b="0" i="0" u="none" strike="noStrike" kern="0" cap="none" spc="0" normalizeH="0" baseline="0" noProof="0">
              <a:ln>
                <a:noFill/>
              </a:ln>
              <a:solidFill>
                <a:prstClr val="white"/>
              </a:solidFill>
              <a:effectLst/>
              <a:uLnTx/>
              <a:uFillTx/>
              <a:latin typeface="Calibri"/>
              <a:ea typeface="+mn-ea"/>
              <a:cs typeface="+mn-cs"/>
            </a:endParaRPr>
          </a:p>
        </p:txBody>
      </p:sp>
      <p:sp>
        <p:nvSpPr>
          <p:cNvPr id="29" name="Rounded Rectangle 28">
            <a:extLst>
              <a:ext uri="{FF2B5EF4-FFF2-40B4-BE49-F238E27FC236}">
                <a16:creationId xmlns:a16="http://schemas.microsoft.com/office/drawing/2014/main" id="{E3E9F71F-45C8-660E-24AC-27EB9B46BD5F}"/>
              </a:ext>
            </a:extLst>
          </p:cNvPr>
          <p:cNvSpPr/>
          <p:nvPr/>
        </p:nvSpPr>
        <p:spPr>
          <a:xfrm>
            <a:off x="3897571" y="4847214"/>
            <a:ext cx="10520767" cy="3472768"/>
          </a:xfrm>
          <a:prstGeom prst="roundRect">
            <a:avLst/>
          </a:prstGeom>
          <a:solidFill>
            <a:srgbClr val="A5D3FF"/>
          </a:solidFill>
          <a:ln w="76200" cap="flat" cmpd="sng" algn="ctr">
            <a:noFill/>
            <a:prstDash val="solid"/>
          </a:ln>
          <a:effectLst/>
        </p:spPr>
        <p:txBody>
          <a:bodyPr rtlCol="0" anchor="ctr"/>
          <a:lstStyle/>
          <a:p>
            <a:pPr marL="0" marR="0" lvl="0" indent="0" algn="ctr" defTabSz="609660" eaLnBrk="1" fontAlgn="auto" latinLnBrk="0" hangingPunct="1">
              <a:lnSpc>
                <a:spcPct val="100000"/>
              </a:lnSpc>
              <a:spcBef>
                <a:spcPts val="0"/>
              </a:spcBef>
              <a:spcAft>
                <a:spcPts val="0"/>
              </a:spcAft>
              <a:buClrTx/>
              <a:buSzTx/>
              <a:buFontTx/>
              <a:buNone/>
              <a:tabLst/>
              <a:defRPr/>
            </a:pPr>
            <a:endParaRPr kumimoji="0" lang="es-ES_tradnl" sz="1200" b="0" i="0" u="none" strike="noStrike" kern="0" cap="none" spc="0" normalizeH="0" baseline="0" noProof="0">
              <a:ln>
                <a:noFill/>
              </a:ln>
              <a:solidFill>
                <a:prstClr val="white"/>
              </a:solidFill>
              <a:effectLst/>
              <a:uLnTx/>
              <a:uFillTx/>
              <a:latin typeface="Calibri"/>
              <a:ea typeface="+mn-ea"/>
              <a:cs typeface="+mn-cs"/>
            </a:endParaRPr>
          </a:p>
        </p:txBody>
      </p:sp>
      <p:sp>
        <p:nvSpPr>
          <p:cNvPr id="30" name="TextBox 29">
            <a:extLst>
              <a:ext uri="{FF2B5EF4-FFF2-40B4-BE49-F238E27FC236}">
                <a16:creationId xmlns:a16="http://schemas.microsoft.com/office/drawing/2014/main" id="{44F444E1-9DFE-0921-BAE6-F42BD9571E3A}"/>
              </a:ext>
            </a:extLst>
          </p:cNvPr>
          <p:cNvSpPr txBox="1"/>
          <p:nvPr/>
        </p:nvSpPr>
        <p:spPr>
          <a:xfrm>
            <a:off x="3556167" y="4195489"/>
            <a:ext cx="10862170" cy="369332"/>
          </a:xfrm>
          <a:prstGeom prst="rect">
            <a:avLst/>
          </a:prstGeom>
          <a:noFill/>
        </p:spPr>
        <p:txBody>
          <a:bodyPr wrap="square" rtlCol="0">
            <a:spAutoFit/>
          </a:bodyPr>
          <a:lstStyle/>
          <a:p>
            <a:pPr algn="ctr" defTabSz="914446"/>
            <a:r>
              <a:rPr lang="en-CR" b="1">
                <a:solidFill>
                  <a:srgbClr val="000000"/>
                </a:solidFill>
                <a:latin typeface="Montserrat" pitchFamily="2" charset="77"/>
              </a:rPr>
              <a:t>NATIONAL CONTEXT </a:t>
            </a:r>
          </a:p>
        </p:txBody>
      </p:sp>
      <p:sp>
        <p:nvSpPr>
          <p:cNvPr id="31" name="Rounded Rectangle 30">
            <a:extLst>
              <a:ext uri="{FF2B5EF4-FFF2-40B4-BE49-F238E27FC236}">
                <a16:creationId xmlns:a16="http://schemas.microsoft.com/office/drawing/2014/main" id="{7E1B449C-2E27-E1A6-5401-672AEC066303}"/>
              </a:ext>
            </a:extLst>
          </p:cNvPr>
          <p:cNvSpPr/>
          <p:nvPr/>
        </p:nvSpPr>
        <p:spPr>
          <a:xfrm>
            <a:off x="4228883" y="6127969"/>
            <a:ext cx="2794000" cy="1727200"/>
          </a:xfrm>
          <a:prstGeom prst="roundRect">
            <a:avLst/>
          </a:prstGeom>
          <a:solidFill>
            <a:sysClr val="window" lastClr="FFFFFF"/>
          </a:solidFill>
          <a:ln w="762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200" b="0" i="0" u="none" strike="noStrike" kern="0" cap="none" spc="0" normalizeH="0" baseline="0" noProof="0">
              <a:ln>
                <a:noFill/>
              </a:ln>
              <a:solidFill>
                <a:prstClr val="white"/>
              </a:solidFill>
              <a:effectLst/>
              <a:uLnTx/>
              <a:uFillTx/>
              <a:latin typeface="Calibri"/>
              <a:ea typeface="+mn-ea"/>
              <a:cs typeface="+mn-cs"/>
            </a:endParaRPr>
          </a:p>
        </p:txBody>
      </p:sp>
      <p:sp>
        <p:nvSpPr>
          <p:cNvPr id="32" name="TextBox 31">
            <a:extLst>
              <a:ext uri="{FF2B5EF4-FFF2-40B4-BE49-F238E27FC236}">
                <a16:creationId xmlns:a16="http://schemas.microsoft.com/office/drawing/2014/main" id="{C4E5DE04-DEA1-1F70-23F6-114DFF23F382}"/>
              </a:ext>
            </a:extLst>
          </p:cNvPr>
          <p:cNvSpPr txBox="1"/>
          <p:nvPr/>
        </p:nvSpPr>
        <p:spPr>
          <a:xfrm>
            <a:off x="4228883" y="6585169"/>
            <a:ext cx="2794000" cy="800219"/>
          </a:xfrm>
          <a:prstGeom prst="rect">
            <a:avLst/>
          </a:prstGeom>
          <a:noFill/>
        </p:spPr>
        <p:txBody>
          <a:bodyPr wrap="square" lIns="60960" tIns="30480" rIns="60960" bIns="30480" rtlCol="0" anchor="t">
            <a:spAutoFit/>
          </a:bodyPr>
          <a:lstStyle/>
          <a:p>
            <a:pPr algn="ctr"/>
            <a:r>
              <a:rPr lang="en-GB" sz="2400">
                <a:solidFill>
                  <a:prstClr val="black"/>
                </a:solidFill>
                <a:latin typeface="Montserrat" pitchFamily="2" charset="77"/>
              </a:rPr>
              <a:t>Recognizes Stewardship</a:t>
            </a:r>
          </a:p>
        </p:txBody>
      </p:sp>
      <p:sp>
        <p:nvSpPr>
          <p:cNvPr id="33" name="Rounded Rectangle 32">
            <a:extLst>
              <a:ext uri="{FF2B5EF4-FFF2-40B4-BE49-F238E27FC236}">
                <a16:creationId xmlns:a16="http://schemas.microsoft.com/office/drawing/2014/main" id="{798F7FD6-6BA8-22A7-E285-1C33EE30EA3C}"/>
              </a:ext>
            </a:extLst>
          </p:cNvPr>
          <p:cNvSpPr/>
          <p:nvPr/>
        </p:nvSpPr>
        <p:spPr>
          <a:xfrm>
            <a:off x="7784883" y="6127969"/>
            <a:ext cx="2794000" cy="1727200"/>
          </a:xfrm>
          <a:prstGeom prst="roundRect">
            <a:avLst/>
          </a:prstGeom>
          <a:solidFill>
            <a:sysClr val="window" lastClr="FFFFFF"/>
          </a:solidFill>
          <a:ln w="76200" cap="flat" cmpd="sng" algn="ctr">
            <a:solidFill>
              <a:srgbClr val="FFC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200" b="0" i="0" u="none" strike="noStrike" kern="0" cap="none" spc="0" normalizeH="0" baseline="0" noProof="0">
              <a:ln>
                <a:noFill/>
              </a:ln>
              <a:solidFill>
                <a:prstClr val="white"/>
              </a:solidFill>
              <a:effectLst/>
              <a:uLnTx/>
              <a:uFillTx/>
              <a:latin typeface="Calibri"/>
              <a:ea typeface="+mn-ea"/>
              <a:cs typeface="+mn-cs"/>
            </a:endParaRPr>
          </a:p>
        </p:txBody>
      </p:sp>
      <p:sp>
        <p:nvSpPr>
          <p:cNvPr id="34" name="TextBox 33">
            <a:extLst>
              <a:ext uri="{FF2B5EF4-FFF2-40B4-BE49-F238E27FC236}">
                <a16:creationId xmlns:a16="http://schemas.microsoft.com/office/drawing/2014/main" id="{F8ED3A61-E47C-B8A6-97F6-FED80D159840}"/>
              </a:ext>
            </a:extLst>
          </p:cNvPr>
          <p:cNvSpPr txBox="1"/>
          <p:nvPr/>
        </p:nvSpPr>
        <p:spPr>
          <a:xfrm>
            <a:off x="7784883" y="6591459"/>
            <a:ext cx="2794000" cy="800219"/>
          </a:xfrm>
          <a:prstGeom prst="rect">
            <a:avLst/>
          </a:prstGeom>
          <a:noFill/>
        </p:spPr>
        <p:txBody>
          <a:bodyPr wrap="square" lIns="60960" tIns="30480" rIns="60960" bIns="30480" rtlCol="0" anchor="t">
            <a:spAutoFit/>
          </a:bodyPr>
          <a:lstStyle/>
          <a:p>
            <a:pPr algn="ctr"/>
            <a:r>
              <a:rPr lang="en-GB" sz="2400">
                <a:solidFill>
                  <a:prstClr val="black"/>
                </a:solidFill>
                <a:latin typeface="Montserrat" pitchFamily="2" charset="77"/>
              </a:rPr>
              <a:t>Addresses Inequalities</a:t>
            </a:r>
          </a:p>
        </p:txBody>
      </p:sp>
      <p:sp>
        <p:nvSpPr>
          <p:cNvPr id="35" name="Rounded Rectangle 34">
            <a:extLst>
              <a:ext uri="{FF2B5EF4-FFF2-40B4-BE49-F238E27FC236}">
                <a16:creationId xmlns:a16="http://schemas.microsoft.com/office/drawing/2014/main" id="{A4EA5A60-D810-332C-6A43-8466DF1B40B9}"/>
              </a:ext>
            </a:extLst>
          </p:cNvPr>
          <p:cNvSpPr/>
          <p:nvPr/>
        </p:nvSpPr>
        <p:spPr>
          <a:xfrm>
            <a:off x="11325118" y="6127969"/>
            <a:ext cx="2794000" cy="1727200"/>
          </a:xfrm>
          <a:prstGeom prst="roundRect">
            <a:avLst/>
          </a:prstGeom>
          <a:solidFill>
            <a:sysClr val="window" lastClr="FFFFFF"/>
          </a:solidFill>
          <a:ln w="76200" cap="flat" cmpd="sng" algn="ctr">
            <a:solidFill>
              <a:srgbClr val="5EBB4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200" b="0" i="0" u="none" strike="noStrike" kern="0" cap="none" spc="0" normalizeH="0" baseline="0" noProof="0">
              <a:ln>
                <a:noFill/>
              </a:ln>
              <a:solidFill>
                <a:prstClr val="white"/>
              </a:solidFill>
              <a:effectLst/>
              <a:uLnTx/>
              <a:uFillTx/>
              <a:latin typeface="Calibri"/>
              <a:ea typeface="+mn-ea"/>
              <a:cs typeface="+mn-cs"/>
            </a:endParaRPr>
          </a:p>
        </p:txBody>
      </p:sp>
      <p:sp>
        <p:nvSpPr>
          <p:cNvPr id="36" name="TextBox 35">
            <a:extLst>
              <a:ext uri="{FF2B5EF4-FFF2-40B4-BE49-F238E27FC236}">
                <a16:creationId xmlns:a16="http://schemas.microsoft.com/office/drawing/2014/main" id="{58B7180D-7F8F-63B6-F2F7-5B93FE599FA5}"/>
              </a:ext>
            </a:extLst>
          </p:cNvPr>
          <p:cNvSpPr txBox="1"/>
          <p:nvPr/>
        </p:nvSpPr>
        <p:spPr>
          <a:xfrm>
            <a:off x="11325118" y="6591459"/>
            <a:ext cx="2794000" cy="800219"/>
          </a:xfrm>
          <a:prstGeom prst="rect">
            <a:avLst/>
          </a:prstGeom>
          <a:noFill/>
        </p:spPr>
        <p:txBody>
          <a:bodyPr wrap="square" lIns="60960" tIns="30480" rIns="60960" bIns="30480" rtlCol="0" anchor="t">
            <a:spAutoFit/>
          </a:bodyPr>
          <a:lstStyle/>
          <a:p>
            <a:pPr algn="ctr"/>
            <a:r>
              <a:rPr lang="en-GB" sz="2400">
                <a:solidFill>
                  <a:prstClr val="black"/>
                </a:solidFill>
                <a:latin typeface="Montserrat" pitchFamily="2" charset="77"/>
              </a:rPr>
              <a:t>Generates Opportunities</a:t>
            </a:r>
          </a:p>
        </p:txBody>
      </p:sp>
      <p:sp>
        <p:nvSpPr>
          <p:cNvPr id="37" name="TextBox 36">
            <a:extLst>
              <a:ext uri="{FF2B5EF4-FFF2-40B4-BE49-F238E27FC236}">
                <a16:creationId xmlns:a16="http://schemas.microsoft.com/office/drawing/2014/main" id="{4F96F5D1-847B-CC6D-9E2A-E3A2DEE16267}"/>
              </a:ext>
            </a:extLst>
          </p:cNvPr>
          <p:cNvSpPr txBox="1"/>
          <p:nvPr/>
        </p:nvSpPr>
        <p:spPr>
          <a:xfrm>
            <a:off x="4139992" y="5067459"/>
            <a:ext cx="10035923" cy="830997"/>
          </a:xfrm>
          <a:prstGeom prst="rect">
            <a:avLst/>
          </a:prstGeom>
          <a:noFill/>
        </p:spPr>
        <p:txBody>
          <a:bodyPr wrap="square" rtlCol="0">
            <a:spAutoFit/>
          </a:bodyPr>
          <a:lstStyle/>
          <a:p>
            <a:pPr algn="ctr"/>
            <a:r>
              <a:rPr lang="en-US" sz="2400">
                <a:solidFill>
                  <a:prstClr val="black"/>
                </a:solidFill>
                <a:latin typeface="Montserrat" pitchFamily="2" charset="77"/>
              </a:rPr>
              <a:t>Nature Positive Action, Action for Nature </a:t>
            </a:r>
          </a:p>
          <a:p>
            <a:pPr algn="ctr"/>
            <a:r>
              <a:rPr lang="en-US" sz="2400">
                <a:solidFill>
                  <a:prstClr val="black"/>
                </a:solidFill>
                <a:latin typeface="Montserrat" pitchFamily="2" charset="77"/>
              </a:rPr>
              <a:t>or Nature-based Solution </a:t>
            </a:r>
          </a:p>
        </p:txBody>
      </p:sp>
      <p:pic>
        <p:nvPicPr>
          <p:cNvPr id="7" name="Picture 6" descr="A group of people sitting at a table&#10;&#10;AI-generated content may be incorrect.">
            <a:extLst>
              <a:ext uri="{FF2B5EF4-FFF2-40B4-BE49-F238E27FC236}">
                <a16:creationId xmlns:a16="http://schemas.microsoft.com/office/drawing/2014/main" id="{856428B8-3EDA-2FF7-4116-2155B8BA45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0117" y="2178813"/>
            <a:ext cx="833345" cy="823811"/>
          </a:xfrm>
          <a:prstGeom prst="rect">
            <a:avLst/>
          </a:prstGeom>
        </p:spPr>
      </p:pic>
      <p:sp>
        <p:nvSpPr>
          <p:cNvPr id="10" name="Freeform 3">
            <a:extLst>
              <a:ext uri="{FF2B5EF4-FFF2-40B4-BE49-F238E27FC236}">
                <a16:creationId xmlns:a16="http://schemas.microsoft.com/office/drawing/2014/main" id="{01F3AA90-EEE4-FB84-F26F-49CA876C28D1}"/>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4264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P spid="33" grpId="0" animBg="1"/>
      <p:bldP spid="34" grpId="0"/>
      <p:bldP spid="35" grpId="0" animBg="1"/>
      <p:bldP spid="3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CE58-9C21-BB0C-4770-BA770933F8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471EA03-606C-3AD0-B68C-53B95A301A22}"/>
              </a:ext>
            </a:extLst>
          </p:cNvPr>
          <p:cNvSpPr txBox="1"/>
          <p:nvPr/>
        </p:nvSpPr>
        <p:spPr>
          <a:xfrm>
            <a:off x="3739032" y="2140097"/>
            <a:ext cx="11881968" cy="1477328"/>
          </a:xfrm>
          <a:prstGeom prst="rect">
            <a:avLst/>
          </a:prstGeom>
          <a:noFill/>
        </p:spPr>
        <p:txBody>
          <a:bodyPr wrap="square">
            <a:spAutoFit/>
          </a:bodyPr>
          <a:lstStyle/>
          <a:p>
            <a:pPr algn="just"/>
            <a:r>
              <a:rPr lang="en-US" sz="3000" b="1">
                <a:latin typeface="Calibri" panose="020F0502020204030204" pitchFamily="34" charset="0"/>
                <a:ea typeface="Times New Roman" panose="02020603050405020304" pitchFamily="18" charset="0"/>
                <a:cs typeface="Calibri" panose="020F0502020204030204" pitchFamily="34" charset="0"/>
              </a:rPr>
              <a:t>Validate </a:t>
            </a:r>
            <a:r>
              <a:rPr lang="en-US" sz="3000" b="1" dirty="0">
                <a:latin typeface="Calibri" panose="020F0502020204030204" pitchFamily="34" charset="0"/>
                <a:ea typeface="Times New Roman" panose="02020603050405020304" pitchFamily="18" charset="0"/>
                <a:cs typeface="Calibri" panose="020F0502020204030204" pitchFamily="34" charset="0"/>
              </a:rPr>
              <a:t>roadmap with different actors </a:t>
            </a:r>
          </a:p>
          <a:p>
            <a:pPr algn="just"/>
            <a:r>
              <a:rPr lang="en-US" sz="3000" b="1" dirty="0">
                <a:latin typeface="Calibri" panose="020F0502020204030204" pitchFamily="34" charset="0"/>
                <a:ea typeface="Times New Roman" panose="02020603050405020304" pitchFamily="18" charset="0"/>
                <a:cs typeface="Calibri" panose="020F0502020204030204" pitchFamily="34" charset="0"/>
              </a:rPr>
              <a:t> </a:t>
            </a:r>
          </a:p>
          <a:p>
            <a:pPr algn="just"/>
            <a:endParaRPr lang="en-US" sz="3000" b="1" dirty="0">
              <a:latin typeface="Calibri" panose="020F0502020204030204" pitchFamily="34" charset="0"/>
              <a:ea typeface="Times New Roman" panose="02020603050405020304" pitchFamily="18" charset="0"/>
              <a:cs typeface="Calibri" panose="020F0502020204030204" pitchFamily="34" charset="0"/>
            </a:endParaRPr>
          </a:p>
        </p:txBody>
      </p:sp>
      <p:grpSp>
        <p:nvGrpSpPr>
          <p:cNvPr id="4" name="Group 3">
            <a:extLst>
              <a:ext uri="{FF2B5EF4-FFF2-40B4-BE49-F238E27FC236}">
                <a16:creationId xmlns:a16="http://schemas.microsoft.com/office/drawing/2014/main" id="{4C741571-535F-3077-CE01-8D9D6260EC58}"/>
              </a:ext>
            </a:extLst>
          </p:cNvPr>
          <p:cNvGrpSpPr/>
          <p:nvPr/>
        </p:nvGrpSpPr>
        <p:grpSpPr>
          <a:xfrm>
            <a:off x="1194182" y="1931995"/>
            <a:ext cx="2525289" cy="1077218"/>
            <a:chOff x="5194075" y="7520669"/>
            <a:chExt cx="3117679" cy="1316682"/>
          </a:xfrm>
        </p:grpSpPr>
        <p:sp>
          <p:nvSpPr>
            <p:cNvPr id="5" name="Pentagon 4">
              <a:extLst>
                <a:ext uri="{FF2B5EF4-FFF2-40B4-BE49-F238E27FC236}">
                  <a16:creationId xmlns:a16="http://schemas.microsoft.com/office/drawing/2014/main" id="{06366EE2-0057-FF36-1C56-D579588E93F3}"/>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780103B-B43E-F8B8-4EE2-8CA1B81B2C35}"/>
                </a:ext>
              </a:extLst>
            </p:cNvPr>
            <p:cNvGrpSpPr/>
            <p:nvPr/>
          </p:nvGrpSpPr>
          <p:grpSpPr>
            <a:xfrm>
              <a:off x="5447624" y="7659191"/>
              <a:ext cx="1063394" cy="1011676"/>
              <a:chOff x="10085410" y="3689660"/>
              <a:chExt cx="779859" cy="779859"/>
            </a:xfrm>
          </p:grpSpPr>
          <p:sp>
            <p:nvSpPr>
              <p:cNvPr id="12" name="Oval 11">
                <a:extLst>
                  <a:ext uri="{FF2B5EF4-FFF2-40B4-BE49-F238E27FC236}">
                    <a16:creationId xmlns:a16="http://schemas.microsoft.com/office/drawing/2014/main" id="{5B0C50AE-4644-ECB0-49ED-8AB36BC0B555}"/>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8218F928-D287-F4C9-525B-12CBEBF1D354}"/>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5</a:t>
                </a:r>
              </a:p>
            </p:txBody>
          </p:sp>
        </p:grpSp>
      </p:grpSp>
      <p:sp>
        <p:nvSpPr>
          <p:cNvPr id="2" name="Text Placeholder 2">
            <a:extLst>
              <a:ext uri="{FF2B5EF4-FFF2-40B4-BE49-F238E27FC236}">
                <a16:creationId xmlns:a16="http://schemas.microsoft.com/office/drawing/2014/main" id="{82C1B6BB-3CAA-1D1F-9883-EF3303683DD5}"/>
              </a:ext>
            </a:extLst>
          </p:cNvPr>
          <p:cNvSpPr txBox="1">
            <a:spLocks/>
          </p:cNvSpPr>
          <p:nvPr/>
        </p:nvSpPr>
        <p:spPr>
          <a:xfrm>
            <a:off x="2349775" y="3402858"/>
            <a:ext cx="14452464"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endParaRPr lang="en-US">
              <a:latin typeface="Calibri" panose="020F0502020204030204" pitchFamily="34" charset="0"/>
              <a:cs typeface="Calibri" panose="020F0502020204030204" pitchFamily="34" charset="0"/>
            </a:endParaRPr>
          </a:p>
          <a:p>
            <a:pPr marL="453828" indent="-453828"/>
            <a:r>
              <a:rPr lang="en-US">
                <a:latin typeface="Calibri" panose="020F0502020204030204" pitchFamily="34" charset="0"/>
                <a:cs typeface="Calibri" panose="020F0502020204030204" pitchFamily="34" charset="0"/>
              </a:rPr>
              <a:t>Identify and invite some of the actors, women leaders or groups that participate in national and local consultations to participate in the validations</a:t>
            </a:r>
          </a:p>
          <a:p>
            <a:pPr marL="453828" indent="-453828"/>
            <a:endParaRPr lang="en-US">
              <a:latin typeface="Calibri" panose="020F0502020204030204" pitchFamily="34" charset="0"/>
              <a:cs typeface="Calibri" panose="020F0502020204030204" pitchFamily="34" charset="0"/>
            </a:endParaRPr>
          </a:p>
          <a:p>
            <a:pPr marL="453828" indent="-453828"/>
            <a:r>
              <a:rPr lang="en-US">
                <a:latin typeface="Calibri" panose="020F0502020204030204" pitchFamily="34" charset="0"/>
                <a:cs typeface="Calibri" panose="020F0502020204030204" pitchFamily="34" charset="0"/>
              </a:rPr>
              <a:t>Validate the expected results and activities with women's groups to determine if their priorities were well captured</a:t>
            </a:r>
          </a:p>
          <a:p>
            <a:pPr marL="453828" indent="-453828"/>
            <a:endParaRPr lang="en-US">
              <a:latin typeface="Calibri" panose="020F0502020204030204" pitchFamily="34" charset="0"/>
              <a:cs typeface="Calibri" panose="020F0502020204030204" pitchFamily="34" charset="0"/>
            </a:endParaRPr>
          </a:p>
          <a:p>
            <a:pPr marL="453828" indent="-453828"/>
            <a:r>
              <a:rPr lang="en-US">
                <a:latin typeface="Calibri" panose="020F0502020204030204" pitchFamily="34" charset="0"/>
                <a:cs typeface="Calibri" panose="020F0502020204030204" pitchFamily="34" charset="0"/>
              </a:rPr>
              <a:t>Build trust, accountability, and willingness of women and women’s groups to engage in future implementation</a:t>
            </a:r>
          </a:p>
          <a:p>
            <a:pPr marL="0" indent="0">
              <a:buNone/>
            </a:pPr>
            <a:endParaRPr lang="en-US">
              <a:latin typeface="Calibri" panose="020F0502020204030204" pitchFamily="34" charset="0"/>
              <a:cs typeface="Calibri" panose="020F0502020204030204" pitchFamily="34" charset="0"/>
            </a:endParaRPr>
          </a:p>
          <a:p>
            <a:pPr marL="453828" indent="-453828"/>
            <a:endParaRPr lang="en-US" noProof="0">
              <a:highlight>
                <a:srgbClr val="C0C0C0"/>
              </a:highlight>
              <a:latin typeface="Calibri" panose="020F0502020204030204" pitchFamily="34" charset="0"/>
              <a:cs typeface="Calibri" panose="020F0502020204030204" pitchFamily="34" charset="0"/>
            </a:endParaRPr>
          </a:p>
          <a:p>
            <a:pPr marL="453828" indent="-453828"/>
            <a:endParaRPr lang="en-US" noProof="0">
              <a:highlight>
                <a:srgbClr val="C0C0C0"/>
              </a:highlight>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E3125362-08FC-051D-1B9E-755238FF9DC8}"/>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710494DE-893F-D167-4CF0-7E97AD62B3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Google Shape;89;g328e14af98b_2_2">
            <a:extLst>
              <a:ext uri="{FF2B5EF4-FFF2-40B4-BE49-F238E27FC236}">
                <a16:creationId xmlns:a16="http://schemas.microsoft.com/office/drawing/2014/main" id="{7A85AE7F-520E-AC35-F0BE-288CF9D1BBA6}"/>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a:solidFill>
                  <a:prstClr val="black"/>
                </a:solidFill>
                <a:latin typeface="Calibri Light" panose="020F0302020204030204" pitchFamily="34" charset="0"/>
                <a:cs typeface="Calibri Light" panose="020F0302020204030204" pitchFamily="34" charset="0"/>
                <a:sym typeface="Arial"/>
              </a:rPr>
              <a:t>Key actions to develop gender and biodiversity roadmaps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pic>
        <p:nvPicPr>
          <p:cNvPr id="7" name="Picture 6" descr="A group of people in a circle&#10;&#10;AI-generated content may be incorrect.">
            <a:extLst>
              <a:ext uri="{FF2B5EF4-FFF2-40B4-BE49-F238E27FC236}">
                <a16:creationId xmlns:a16="http://schemas.microsoft.com/office/drawing/2014/main" id="{00642E9D-FCDD-A97F-3881-50F1F0F6822A}"/>
              </a:ext>
            </a:extLst>
          </p:cNvPr>
          <p:cNvPicPr>
            <a:picLocks noChangeAspect="1"/>
          </p:cNvPicPr>
          <p:nvPr/>
        </p:nvPicPr>
        <p:blipFill>
          <a:blip r:embed="rId3" cstate="print">
            <a:extLst>
              <a:ext uri="{28A0092B-C50C-407E-A947-70E740481C1C}">
                <a14:useLocalDpi xmlns:a14="http://schemas.microsoft.com/office/drawing/2010/main" val="0"/>
              </a:ext>
            </a:extLst>
          </a:blip>
          <a:srcRect l="10039" t="13228" r="12843" b="13228"/>
          <a:stretch>
            <a:fillRect/>
          </a:stretch>
        </p:blipFill>
        <p:spPr>
          <a:xfrm>
            <a:off x="2307254" y="2000811"/>
            <a:ext cx="941678" cy="872196"/>
          </a:xfrm>
          <a:prstGeom prst="rect">
            <a:avLst/>
          </a:prstGeom>
        </p:spPr>
      </p:pic>
      <p:sp>
        <p:nvSpPr>
          <p:cNvPr id="14" name="Freeform 3">
            <a:extLst>
              <a:ext uri="{FF2B5EF4-FFF2-40B4-BE49-F238E27FC236}">
                <a16:creationId xmlns:a16="http://schemas.microsoft.com/office/drawing/2014/main" id="{D97D40E5-7732-6982-A53C-1AB3C4E38B3B}"/>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67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16263-8ABB-8CDA-375D-E87FD26F3C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895812-FE55-D9B0-7282-42083D957E61}"/>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2" name="TextBox 1">
            <a:extLst>
              <a:ext uri="{FF2B5EF4-FFF2-40B4-BE49-F238E27FC236}">
                <a16:creationId xmlns:a16="http://schemas.microsoft.com/office/drawing/2014/main" id="{01DACE8C-15DB-21E7-6E33-417F4E39EFA3}"/>
              </a:ext>
            </a:extLst>
          </p:cNvPr>
          <p:cNvSpPr txBox="1"/>
          <p:nvPr/>
        </p:nvSpPr>
        <p:spPr>
          <a:xfrm>
            <a:off x="6148551" y="2400300"/>
            <a:ext cx="12139449" cy="5632311"/>
          </a:xfrm>
          <a:prstGeom prst="rect">
            <a:avLst/>
          </a:prstGeom>
          <a:noFill/>
        </p:spPr>
        <p:txBody>
          <a:bodyPr wrap="square" rtlCol="0">
            <a:spAutoFit/>
          </a:bodyPr>
          <a:lstStyle/>
          <a:p>
            <a:pPr algn="ctr" defTabSz="1371600"/>
            <a:r>
              <a:rPr lang="en-US" sz="9000" kern="100">
                <a:solidFill>
                  <a:prstClr val="black"/>
                </a:solidFill>
                <a:latin typeface="Calibri" panose="020F0502020204030204"/>
              </a:rPr>
              <a:t>What could be the structure of a</a:t>
            </a:r>
          </a:p>
          <a:p>
            <a:pPr algn="ctr" defTabSz="1371600"/>
            <a:r>
              <a:rPr lang="en-US" sz="9000" kern="100">
                <a:solidFill>
                  <a:prstClr val="black"/>
                </a:solidFill>
                <a:latin typeface="Calibri" panose="020F0502020204030204"/>
              </a:rPr>
              <a:t> gender and biodiversity roadmap?  </a:t>
            </a:r>
            <a:endParaRPr lang="en-US" sz="9000">
              <a:solidFill>
                <a:prstClr val="black"/>
              </a:solidFill>
              <a:latin typeface="Calibri" panose="020F0502020204030204"/>
            </a:endParaRPr>
          </a:p>
        </p:txBody>
      </p:sp>
      <p:pic>
        <p:nvPicPr>
          <p:cNvPr id="4" name="Picture 3" descr="A person sweeping the ground&#10;&#10;AI-generated content may be incorrect.">
            <a:extLst>
              <a:ext uri="{FF2B5EF4-FFF2-40B4-BE49-F238E27FC236}">
                <a16:creationId xmlns:a16="http://schemas.microsoft.com/office/drawing/2014/main" id="{5FEA047E-9D00-77B5-11A5-A9CB14DEA2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5" name="Picture 4" descr="A orangutan in the jungle&#10;&#10;AI-generated content may be incorrect.">
            <a:extLst>
              <a:ext uri="{FF2B5EF4-FFF2-40B4-BE49-F238E27FC236}">
                <a16:creationId xmlns:a16="http://schemas.microsoft.com/office/drawing/2014/main" id="{D8000E5B-A0B1-24FA-CD08-00371AB333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6" name="Picture 5" descr="Bribris Rio.tif">
            <a:extLst>
              <a:ext uri="{FF2B5EF4-FFF2-40B4-BE49-F238E27FC236}">
                <a16:creationId xmlns:a16="http://schemas.microsoft.com/office/drawing/2014/main" id="{16AF95DC-7103-D67C-5983-CA1C4E6A641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7" name="Picture 6" descr="A crab on a shell&#10;&#10;AI-generated content may be incorrect.">
            <a:extLst>
              <a:ext uri="{FF2B5EF4-FFF2-40B4-BE49-F238E27FC236}">
                <a16:creationId xmlns:a16="http://schemas.microsoft.com/office/drawing/2014/main" id="{58B0A92C-F41A-8D0B-1ED4-70450C98AA7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Tree>
    <p:extLst>
      <p:ext uri="{BB962C8B-B14F-4D97-AF65-F5344CB8AC3E}">
        <p14:creationId xmlns:p14="http://schemas.microsoft.com/office/powerpoint/2010/main" val="2640002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A0AD-1EC5-8387-EEDF-833C5237246E}"/>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823DED19-4CCC-2137-1BA1-E53E2E92BABE}"/>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a:solidFill>
                  <a:schemeClr val="bg1"/>
                </a:solidFill>
                <a:latin typeface="Calibri" panose="020F0502020204030204" pitchFamily="34" charset="0"/>
                <a:ea typeface="ＭＳ Ｐゴシック"/>
                <a:cs typeface="Calibri" panose="020F0502020204030204" pitchFamily="34" charset="0"/>
              </a:rPr>
              <a:t>Prevalent gender inequalities in environmental sectors</a:t>
            </a:r>
            <a:endParaRPr lang="en-GB" sz="3600">
              <a:solidFill>
                <a:schemeClr val="bg1"/>
              </a:solidFill>
              <a:latin typeface="Calibri" panose="020F0502020204030204" pitchFamily="34" charset="0"/>
              <a:ea typeface="ＭＳ Ｐゴシック" pitchFamily="-65" charset="-128"/>
              <a:cs typeface="Calibri" panose="020F0502020204030204" pitchFamily="34" charset="0"/>
            </a:endParaRPr>
          </a:p>
        </p:txBody>
      </p:sp>
      <p:cxnSp>
        <p:nvCxnSpPr>
          <p:cNvPr id="5" name="Straight Connector 4">
            <a:extLst>
              <a:ext uri="{FF2B5EF4-FFF2-40B4-BE49-F238E27FC236}">
                <a16:creationId xmlns:a16="http://schemas.microsoft.com/office/drawing/2014/main" id="{2FB1812C-674B-F024-B9CA-3E9222697693}"/>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6975159B-0566-CA6A-AA25-170D88A52F14}"/>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a:solidFill>
                  <a:prstClr val="black"/>
                </a:solidFill>
                <a:latin typeface="Calibri Light" panose="020F0302020204030204" pitchFamily="34" charset="0"/>
                <a:cs typeface="Calibri Light" panose="020F0302020204030204" pitchFamily="34" charset="0"/>
                <a:sym typeface="Arial"/>
              </a:rPr>
              <a:t>Conservation and protection of protected areas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F737F1E8-687B-B4B1-9E59-0724BB023AFB}"/>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A6DED385-7500-AAF6-92D4-2C5E73357ABD}"/>
              </a:ext>
            </a:extLst>
          </p:cNvPr>
          <p:cNvGraphicFramePr>
            <a:graphicFrameLocks noGrp="1"/>
          </p:cNvGraphicFramePr>
          <p:nvPr>
            <p:extLst>
              <p:ext uri="{D42A27DB-BD31-4B8C-83A1-F6EECF244321}">
                <p14:modId xmlns:p14="http://schemas.microsoft.com/office/powerpoint/2010/main" val="1441162145"/>
              </p:ext>
            </p:extLst>
          </p:nvPr>
        </p:nvGraphicFramePr>
        <p:xfrm>
          <a:off x="495298" y="2021695"/>
          <a:ext cx="17297402" cy="7018748"/>
        </p:xfrm>
        <a:graphic>
          <a:graphicData uri="http://schemas.openxmlformats.org/drawingml/2006/table">
            <a:tbl>
              <a:tblPr firstRow="1" firstCol="1" bandRow="1"/>
              <a:tblGrid>
                <a:gridCol w="2110110">
                  <a:extLst>
                    <a:ext uri="{9D8B030D-6E8A-4147-A177-3AD203B41FA5}">
                      <a16:colId xmlns:a16="http://schemas.microsoft.com/office/drawing/2014/main" val="3886701145"/>
                    </a:ext>
                  </a:extLst>
                </a:gridCol>
                <a:gridCol w="4054293">
                  <a:extLst>
                    <a:ext uri="{9D8B030D-6E8A-4147-A177-3AD203B41FA5}">
                      <a16:colId xmlns:a16="http://schemas.microsoft.com/office/drawing/2014/main" val="1912623770"/>
                    </a:ext>
                  </a:extLst>
                </a:gridCol>
                <a:gridCol w="1460140">
                  <a:extLst>
                    <a:ext uri="{9D8B030D-6E8A-4147-A177-3AD203B41FA5}">
                      <a16:colId xmlns:a16="http://schemas.microsoft.com/office/drawing/2014/main" val="2440651539"/>
                    </a:ext>
                  </a:extLst>
                </a:gridCol>
                <a:gridCol w="1939607">
                  <a:extLst>
                    <a:ext uri="{9D8B030D-6E8A-4147-A177-3AD203B41FA5}">
                      <a16:colId xmlns:a16="http://schemas.microsoft.com/office/drawing/2014/main" val="193711645"/>
                    </a:ext>
                  </a:extLst>
                </a:gridCol>
                <a:gridCol w="1783981">
                  <a:extLst>
                    <a:ext uri="{9D8B030D-6E8A-4147-A177-3AD203B41FA5}">
                      <a16:colId xmlns:a16="http://schemas.microsoft.com/office/drawing/2014/main" val="2048612918"/>
                    </a:ext>
                  </a:extLst>
                </a:gridCol>
                <a:gridCol w="1622632">
                  <a:extLst>
                    <a:ext uri="{9D8B030D-6E8A-4147-A177-3AD203B41FA5}">
                      <a16:colId xmlns:a16="http://schemas.microsoft.com/office/drawing/2014/main" val="4031771166"/>
                    </a:ext>
                  </a:extLst>
                </a:gridCol>
                <a:gridCol w="1196949">
                  <a:extLst>
                    <a:ext uri="{9D8B030D-6E8A-4147-A177-3AD203B41FA5}">
                      <a16:colId xmlns:a16="http://schemas.microsoft.com/office/drawing/2014/main" val="1962180564"/>
                    </a:ext>
                  </a:extLst>
                </a:gridCol>
                <a:gridCol w="3129690">
                  <a:extLst>
                    <a:ext uri="{9D8B030D-6E8A-4147-A177-3AD203B41FA5}">
                      <a16:colId xmlns:a16="http://schemas.microsoft.com/office/drawing/2014/main" val="1004039515"/>
                    </a:ext>
                  </a:extLst>
                </a:gridCol>
              </a:tblGrid>
              <a:tr h="708294">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EXPECTED RESULTS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ACTIONS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Indicators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Baseline</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Goal</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Means of Verification</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Risks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extLst>
                  <a:ext uri="{0D108BD9-81ED-4DB2-BD59-A6C34878D82A}">
                    <a16:rowId xmlns:a16="http://schemas.microsoft.com/office/drawing/2014/main" val="2151309838"/>
                  </a:ext>
                </a:extLst>
              </a:tr>
              <a:tr h="6310454">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Women participate fully and effectively in the conservation and use of biodiversity and natural resources in the buffer zones of protected areas and biological corridors.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 </a:t>
                      </a:r>
                      <a:r>
                        <a:rPr lang="en"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Obtain data from participatory biological monitoring groups, local biological corridor councils, brigades and other committees and organized groups related to the protection and conservation of biodiversity and natural resources) to determine the participation of women, their proportion and their contributions.</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 Organize discussion sessions on the importance of the gender issue in committees and in internal and external bodies, in order to identify actions to promote gender equality and the participation of women.</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 Conduct induction and capacity-building processes for internal and external bodies in a gender-responsive manner, to increase the accreditation of women.</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4. Guideline for protected area officials to conduct asynchronous gender training modules.</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 Design an awareness strategy on positive masculinities and good relationships between men and women</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 Link the gender commission with the Interinstitutional Network of Men for Gender Equality</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6. Develop a gender equality policy for the national protected areas institution</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Gender Commission in the institution in charge of protected areas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Gender Policy</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 institution does not have a policy or a committee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 institution has a gender policy and committee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Commission Operating Guidelines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Policy</a:t>
                      </a: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$100,000</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Socio-environmental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NA</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Implementation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Resistance from officials to forming the commission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There is no political will to develop and institutionalize gender policy</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Change of government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6621415"/>
                  </a:ext>
                </a:extLst>
              </a:tr>
            </a:tbl>
          </a:graphicData>
        </a:graphic>
      </p:graphicFrame>
    </p:spTree>
    <p:extLst>
      <p:ext uri="{BB962C8B-B14F-4D97-AF65-F5344CB8AC3E}">
        <p14:creationId xmlns:p14="http://schemas.microsoft.com/office/powerpoint/2010/main" val="700425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A3B68-D28B-8045-0593-651113635DEE}"/>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D5FB77FA-9E19-4204-DBFD-3471A81839F7}"/>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a:solidFill>
                  <a:schemeClr val="bg1"/>
                </a:solidFill>
                <a:latin typeface="Calibri" panose="020F0502020204030204" pitchFamily="34" charset="0"/>
                <a:ea typeface="ＭＳ Ｐゴシック"/>
                <a:cs typeface="Calibri" panose="020F0502020204030204" pitchFamily="34" charset="0"/>
              </a:rPr>
              <a:t>Prevalent gender inequalities in environmental sectors</a:t>
            </a:r>
            <a:endParaRPr lang="en-GB" sz="3600">
              <a:solidFill>
                <a:schemeClr val="bg1"/>
              </a:solidFill>
              <a:latin typeface="Calibri" panose="020F0502020204030204" pitchFamily="34" charset="0"/>
              <a:ea typeface="ＭＳ Ｐゴシック" pitchFamily="-65" charset="-128"/>
              <a:cs typeface="Calibri" panose="020F0502020204030204" pitchFamily="34" charset="0"/>
            </a:endParaRPr>
          </a:p>
        </p:txBody>
      </p:sp>
      <p:cxnSp>
        <p:nvCxnSpPr>
          <p:cNvPr id="5" name="Straight Connector 4">
            <a:extLst>
              <a:ext uri="{FF2B5EF4-FFF2-40B4-BE49-F238E27FC236}">
                <a16:creationId xmlns:a16="http://schemas.microsoft.com/office/drawing/2014/main" id="{829EDCF7-7D0B-D924-B674-B59DBD796ED4}"/>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DA9676FF-6112-46C6-8FD1-6031C55E701D}"/>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a:solidFill>
                  <a:prstClr val="black"/>
                </a:solidFill>
                <a:latin typeface="Calibri Light" panose="020F0302020204030204" pitchFamily="34" charset="0"/>
                <a:cs typeface="Calibri Light" panose="020F0302020204030204" pitchFamily="34" charset="0"/>
                <a:sym typeface="Arial"/>
              </a:rPr>
              <a:t>Fire Prevention</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1A32B642-1881-1FB6-2EE5-5B7DA1795E0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91718700-99E6-8415-3804-4F5D4A28612B}"/>
              </a:ext>
            </a:extLst>
          </p:cNvPr>
          <p:cNvGraphicFramePr>
            <a:graphicFrameLocks noGrp="1"/>
          </p:cNvGraphicFramePr>
          <p:nvPr>
            <p:extLst>
              <p:ext uri="{D42A27DB-BD31-4B8C-83A1-F6EECF244321}">
                <p14:modId xmlns:p14="http://schemas.microsoft.com/office/powerpoint/2010/main" val="212643475"/>
              </p:ext>
            </p:extLst>
          </p:nvPr>
        </p:nvGraphicFramePr>
        <p:xfrm>
          <a:off x="609600" y="1970109"/>
          <a:ext cx="17297402" cy="7018748"/>
        </p:xfrm>
        <a:graphic>
          <a:graphicData uri="http://schemas.openxmlformats.org/drawingml/2006/table">
            <a:tbl>
              <a:tblPr firstRow="1" firstCol="1" bandRow="1"/>
              <a:tblGrid>
                <a:gridCol w="2110110">
                  <a:extLst>
                    <a:ext uri="{9D8B030D-6E8A-4147-A177-3AD203B41FA5}">
                      <a16:colId xmlns:a16="http://schemas.microsoft.com/office/drawing/2014/main" val="3886701145"/>
                    </a:ext>
                  </a:extLst>
                </a:gridCol>
                <a:gridCol w="4054293">
                  <a:extLst>
                    <a:ext uri="{9D8B030D-6E8A-4147-A177-3AD203B41FA5}">
                      <a16:colId xmlns:a16="http://schemas.microsoft.com/office/drawing/2014/main" val="1912623770"/>
                    </a:ext>
                  </a:extLst>
                </a:gridCol>
                <a:gridCol w="1460140">
                  <a:extLst>
                    <a:ext uri="{9D8B030D-6E8A-4147-A177-3AD203B41FA5}">
                      <a16:colId xmlns:a16="http://schemas.microsoft.com/office/drawing/2014/main" val="2440651539"/>
                    </a:ext>
                  </a:extLst>
                </a:gridCol>
                <a:gridCol w="1939607">
                  <a:extLst>
                    <a:ext uri="{9D8B030D-6E8A-4147-A177-3AD203B41FA5}">
                      <a16:colId xmlns:a16="http://schemas.microsoft.com/office/drawing/2014/main" val="193711645"/>
                    </a:ext>
                  </a:extLst>
                </a:gridCol>
                <a:gridCol w="1783981">
                  <a:extLst>
                    <a:ext uri="{9D8B030D-6E8A-4147-A177-3AD203B41FA5}">
                      <a16:colId xmlns:a16="http://schemas.microsoft.com/office/drawing/2014/main" val="2048612918"/>
                    </a:ext>
                  </a:extLst>
                </a:gridCol>
                <a:gridCol w="1622632">
                  <a:extLst>
                    <a:ext uri="{9D8B030D-6E8A-4147-A177-3AD203B41FA5}">
                      <a16:colId xmlns:a16="http://schemas.microsoft.com/office/drawing/2014/main" val="4031771166"/>
                    </a:ext>
                  </a:extLst>
                </a:gridCol>
                <a:gridCol w="1196949">
                  <a:extLst>
                    <a:ext uri="{9D8B030D-6E8A-4147-A177-3AD203B41FA5}">
                      <a16:colId xmlns:a16="http://schemas.microsoft.com/office/drawing/2014/main" val="1962180564"/>
                    </a:ext>
                  </a:extLst>
                </a:gridCol>
                <a:gridCol w="3129690">
                  <a:extLst>
                    <a:ext uri="{9D8B030D-6E8A-4147-A177-3AD203B41FA5}">
                      <a16:colId xmlns:a16="http://schemas.microsoft.com/office/drawing/2014/main" val="1004039515"/>
                    </a:ext>
                  </a:extLst>
                </a:gridCol>
              </a:tblGrid>
              <a:tr h="708294">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EXPECTED RESULTS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ACTIONS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Indicators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Baseline</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Goal</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Means of Verification</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en"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Risks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extLst>
                  <a:ext uri="{0D108BD9-81ED-4DB2-BD59-A6C34878D82A}">
                    <a16:rowId xmlns:a16="http://schemas.microsoft.com/office/drawing/2014/main" val="2151309838"/>
                  </a:ext>
                </a:extLst>
              </a:tr>
              <a:tr h="6310454">
                <a:tc>
                  <a:txBody>
                    <a:bodyPr/>
                    <a:lstStyle/>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Fire control and prevention program incorporates gender-responsive actions.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 program for prevention, protection and control, as well as comprehensive fire management, has human, logistical and financial resources to improve its response capacity with gender-responsive actions.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 Document the experiences and lessons learned of forest firefighters and their contributions to fire prevention, control and management.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 Systematize the experiences and lessons learned when establishing mixed fire control brigades.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 Implement a training process to conduct training on gender, harassment and IP asynchronously and online.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4. Implement gender-responsive training processes for target populations identified in the training plan for forest firefighters.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 Design and implement a gender-responsive communication and outreach strategy that highlights women's contributions and does not reinforce negative gender stereotypes.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6. Incorporate gender considerations into the regulations for volunteer forest brigades and into the guidelines for the development of fire management plans for protected areas.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Gender-responsive regulations for volunteer forest brigades.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Number of people trained</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Lessons learned report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Level of satisfaction of men and women in the workshops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Gender-responsive communication strategies and materials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There are no regulations.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There is no publication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No training has been provided</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Publication of lessons learned</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Communication strategy and materials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80% of trained officials increase their gender skills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Adjusted regulations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Publication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Communication strategy and materials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Participation lists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$250,000</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Socio-environmental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Female forest firefighters are marginalized when guidelines are changed and actions are implemented to promote gender equality.</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Implementation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Resistance from officials to participate in training and integrate gender guidelines and mandates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Program staff are overworked and their responses are slow.</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Change of government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Turnover</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6621415"/>
                  </a:ext>
                </a:extLst>
              </a:tr>
            </a:tbl>
          </a:graphicData>
        </a:graphic>
      </p:graphicFrame>
    </p:spTree>
    <p:extLst>
      <p:ext uri="{BB962C8B-B14F-4D97-AF65-F5344CB8AC3E}">
        <p14:creationId xmlns:p14="http://schemas.microsoft.com/office/powerpoint/2010/main" val="3481688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68EF2-71B8-41CC-AC71-F872B892CD12}"/>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BC6E0E87-86C2-B154-7543-099A51F64668}"/>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a:solidFill>
                  <a:schemeClr val="bg1"/>
                </a:solidFill>
                <a:latin typeface="Calibri" panose="020F0502020204030204" pitchFamily="34" charset="0"/>
                <a:ea typeface="ＭＳ Ｐゴシック"/>
                <a:cs typeface="Calibri" panose="020F0502020204030204" pitchFamily="34" charset="0"/>
              </a:rPr>
              <a:t>Prevalent gender inequalities in environmental sectors</a:t>
            </a:r>
            <a:endParaRPr lang="en-GB" sz="3600">
              <a:solidFill>
                <a:schemeClr val="bg1"/>
              </a:solidFill>
              <a:latin typeface="Calibri" panose="020F0502020204030204" pitchFamily="34" charset="0"/>
              <a:ea typeface="ＭＳ Ｐゴシック" pitchFamily="-65" charset="-128"/>
              <a:cs typeface="Calibri" panose="020F0502020204030204" pitchFamily="34" charset="0"/>
            </a:endParaRPr>
          </a:p>
        </p:txBody>
      </p:sp>
      <p:cxnSp>
        <p:nvCxnSpPr>
          <p:cNvPr id="5" name="Straight Connector 4">
            <a:extLst>
              <a:ext uri="{FF2B5EF4-FFF2-40B4-BE49-F238E27FC236}">
                <a16:creationId xmlns:a16="http://schemas.microsoft.com/office/drawing/2014/main" id="{4497669E-B0A2-D395-1653-43BE0C781A75}"/>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B9036801-7650-DA99-A6E0-46A76F52716C}"/>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r>
              <a:rPr lang="en" sz="4400"/>
              <a:t>Restoration</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8C1083EF-E9CD-3C97-32AB-6B6878039A9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F7D88F65-7B7C-5F07-118E-D0B4813D5E58}"/>
              </a:ext>
            </a:extLst>
          </p:cNvPr>
          <p:cNvGraphicFramePr>
            <a:graphicFrameLocks noGrp="1"/>
          </p:cNvGraphicFramePr>
          <p:nvPr>
            <p:extLst>
              <p:ext uri="{D42A27DB-BD31-4B8C-83A1-F6EECF244321}">
                <p14:modId xmlns:p14="http://schemas.microsoft.com/office/powerpoint/2010/main" val="813270403"/>
              </p:ext>
            </p:extLst>
          </p:nvPr>
        </p:nvGraphicFramePr>
        <p:xfrm>
          <a:off x="495298" y="2005367"/>
          <a:ext cx="17297402" cy="7018748"/>
        </p:xfrm>
        <a:graphic>
          <a:graphicData uri="http://schemas.openxmlformats.org/drawingml/2006/table">
            <a:tbl>
              <a:tblPr firstRow="1" firstCol="1" bandRow="1"/>
              <a:tblGrid>
                <a:gridCol w="2110110">
                  <a:extLst>
                    <a:ext uri="{9D8B030D-6E8A-4147-A177-3AD203B41FA5}">
                      <a16:colId xmlns:a16="http://schemas.microsoft.com/office/drawing/2014/main" val="3886701145"/>
                    </a:ext>
                  </a:extLst>
                </a:gridCol>
                <a:gridCol w="4054293">
                  <a:extLst>
                    <a:ext uri="{9D8B030D-6E8A-4147-A177-3AD203B41FA5}">
                      <a16:colId xmlns:a16="http://schemas.microsoft.com/office/drawing/2014/main" val="1912623770"/>
                    </a:ext>
                  </a:extLst>
                </a:gridCol>
                <a:gridCol w="1460140">
                  <a:extLst>
                    <a:ext uri="{9D8B030D-6E8A-4147-A177-3AD203B41FA5}">
                      <a16:colId xmlns:a16="http://schemas.microsoft.com/office/drawing/2014/main" val="2440651539"/>
                    </a:ext>
                  </a:extLst>
                </a:gridCol>
                <a:gridCol w="1939607">
                  <a:extLst>
                    <a:ext uri="{9D8B030D-6E8A-4147-A177-3AD203B41FA5}">
                      <a16:colId xmlns:a16="http://schemas.microsoft.com/office/drawing/2014/main" val="193711645"/>
                    </a:ext>
                  </a:extLst>
                </a:gridCol>
                <a:gridCol w="1783981">
                  <a:extLst>
                    <a:ext uri="{9D8B030D-6E8A-4147-A177-3AD203B41FA5}">
                      <a16:colId xmlns:a16="http://schemas.microsoft.com/office/drawing/2014/main" val="2048612918"/>
                    </a:ext>
                  </a:extLst>
                </a:gridCol>
                <a:gridCol w="1622632">
                  <a:extLst>
                    <a:ext uri="{9D8B030D-6E8A-4147-A177-3AD203B41FA5}">
                      <a16:colId xmlns:a16="http://schemas.microsoft.com/office/drawing/2014/main" val="4031771166"/>
                    </a:ext>
                  </a:extLst>
                </a:gridCol>
                <a:gridCol w="1196949">
                  <a:extLst>
                    <a:ext uri="{9D8B030D-6E8A-4147-A177-3AD203B41FA5}">
                      <a16:colId xmlns:a16="http://schemas.microsoft.com/office/drawing/2014/main" val="1962180564"/>
                    </a:ext>
                  </a:extLst>
                </a:gridCol>
                <a:gridCol w="3129690">
                  <a:extLst>
                    <a:ext uri="{9D8B030D-6E8A-4147-A177-3AD203B41FA5}">
                      <a16:colId xmlns:a16="http://schemas.microsoft.com/office/drawing/2014/main" val="1004039515"/>
                    </a:ext>
                  </a:extLst>
                </a:gridCol>
              </a:tblGrid>
              <a:tr h="708294">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EXPECTED RESULTS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ACTIONS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endParaRPr lang="en-CR" sz="2000" kern="100">
                        <a:effectLst/>
                        <a:latin typeface="Calibri Light"/>
                        <a:ea typeface="Times New Roman" panose="02020603050405020304" pitchFamily="18" charset="0"/>
                        <a:cs typeface="Times New Roman"/>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Indicators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endParaRPr lang="en-CR" sz="2000" kern="100">
                        <a:effectLst/>
                        <a:latin typeface="Calibri Light"/>
                        <a:ea typeface="Times New Roman" panose="02020603050405020304" pitchFamily="18" charset="0"/>
                        <a:cs typeface="Times New Roman"/>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Baseline</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endParaRPr lang="en-CR" sz="2000" kern="100">
                        <a:effectLst/>
                        <a:latin typeface="Calibri Light"/>
                        <a:ea typeface="Times New Roman" panose="02020603050405020304" pitchFamily="18" charset="0"/>
                        <a:cs typeface="Times New Roman"/>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Goal</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Means of Verification</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en"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Risks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51309838"/>
                  </a:ext>
                </a:extLst>
              </a:tr>
              <a:tr h="6310454">
                <a:tc>
                  <a:txBody>
                    <a:bodyPr/>
                    <a:lstStyle/>
                    <a:p>
                      <a:pPr algn="ctr"/>
                      <a:endParaRPr lang="en-CR" sz="1600" kern="100">
                        <a:effectLst/>
                        <a:latin typeface="Calibri Light"/>
                        <a:ea typeface="Times New Roman" panose="02020603050405020304" pitchFamily="18" charset="0"/>
                        <a:cs typeface="Times New Roman"/>
                      </a:endParaRPr>
                    </a:p>
                    <a:p>
                      <a:pPr algn="ctr"/>
                      <a:r>
                        <a:rPr lang="en" sz="1600" kern="100">
                          <a:solidFill>
                            <a:srgbClr val="000000"/>
                          </a:solidFill>
                          <a:effectLst/>
                          <a:latin typeface="Calibri Light"/>
                          <a:ea typeface="Times New Roman" panose="02020603050405020304" pitchFamily="18" charset="0"/>
                          <a:cs typeface="Times New Roman"/>
                        </a:rPr>
                        <a:t>Women participate fully and effectively in the restoration of forest landscapes and ecosystems</a:t>
                      </a:r>
                      <a:endParaRPr lang="en-CR" sz="1600" kern="100">
                        <a:effectLst/>
                        <a:latin typeface="Calibri Light"/>
                        <a:ea typeface="Times New Roman" panose="02020603050405020304" pitchFamily="18"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CR" sz="1600" kern="100">
                        <a:effectLst/>
                        <a:latin typeface="Calibri Light"/>
                        <a:ea typeface="Times New Roman" panose="02020603050405020304" pitchFamily="18" charset="0"/>
                        <a:cs typeface="Times New Roman"/>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 To recognize and document the contribution and knowledge of women in relation to restoration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a:ea typeface="Times New Roman" panose="02020603050405020304" pitchFamily="18" charset="0"/>
                          <a:cs typeface="Times New Roman"/>
                        </a:rPr>
                        <a:t>2. Identify forest products that can generate economic alternatives for women and maintain the forest for the future.</a:t>
                      </a:r>
                      <a:endParaRPr lang="en-CR" sz="1600" kern="100">
                        <a:effectLst/>
                        <a:latin typeface="Calibri Light"/>
                        <a:ea typeface="Times New Roman" panose="02020603050405020304" pitchFamily="18" charset="0"/>
                        <a:cs typeface="Times New Roman"/>
                      </a:endParaRPr>
                    </a:p>
                    <a:p>
                      <a:pPr algn="l"/>
                      <a:r>
                        <a:rPr lang="en" sz="1600" kern="100">
                          <a:solidFill>
                            <a:srgbClr val="000000"/>
                          </a:solidFill>
                          <a:effectLst/>
                          <a:latin typeface="Calibri Light"/>
                          <a:ea typeface="Times New Roman" panose="02020603050405020304" pitchFamily="18" charset="0"/>
                          <a:cs typeface="Times New Roman"/>
                        </a:rPr>
                        <a:t>3. Identify women leaders who are interested in carrying out restoration activities.</a:t>
                      </a:r>
                      <a:endParaRPr lang="en-CR" sz="1600" kern="100">
                        <a:effectLst/>
                        <a:latin typeface="Calibri Light"/>
                        <a:ea typeface="Times New Roman" panose="02020603050405020304" pitchFamily="18" charset="0"/>
                        <a:cs typeface="Times New Roman"/>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4. Promote a network of women who restore and protect forest ecosystems where they can share experiences, carry out field practices and apply knowledge.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a:ea typeface="Times New Roman" panose="02020603050405020304" pitchFamily="18" charset="0"/>
                          <a:cs typeface="Times New Roman"/>
                        </a:rPr>
                        <a:t>5. Promote the implementation of green infrastructure initiatives, regenerative agroforestry, watershed restoration, domestic agroforestry systems, home gardens and other agroforestry systems led by women that involve the family and the community.</a:t>
                      </a:r>
                      <a:endParaRPr lang="en-CR" sz="1600" kern="100">
                        <a:effectLst/>
                        <a:latin typeface="Calibri Light"/>
                        <a:ea typeface="Times New Roman" panose="02020603050405020304" pitchFamily="18" charset="0"/>
                        <a:cs typeface="Times New Roman"/>
                      </a:endParaRPr>
                    </a:p>
                    <a:p>
                      <a:pPr algn="l"/>
                      <a:r>
                        <a:rPr lang="en" sz="1600" kern="100">
                          <a:solidFill>
                            <a:srgbClr val="000000"/>
                          </a:solidFill>
                          <a:effectLst/>
                          <a:latin typeface="Calibri Light"/>
                          <a:ea typeface="Times New Roman" panose="02020603050405020304" pitchFamily="18" charset="0"/>
                          <a:cs typeface="Times New Roman"/>
                        </a:rPr>
                        <a:t>6. Facilitate credit to establish individual and communal nurseries that reproduce native timber species and ornamental plants, which can supplement restoration efforts.</a:t>
                      </a: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a:ea typeface="Times New Roman" panose="02020603050405020304" pitchFamily="18" charset="0"/>
                          <a:cs typeface="Times New Roman"/>
                        </a:rPr>
                        <a:t>Number of restoration initiatives led by women and generating economic alternatives</a:t>
                      </a:r>
                      <a:endParaRPr lang="en" sz="1600" b="1" kern="100">
                        <a:solidFill>
                          <a:srgbClr val="000000"/>
                        </a:solidFill>
                        <a:effectLst/>
                        <a:latin typeface="Calibri Light"/>
                        <a:ea typeface="Times New Roman" panose="02020603050405020304" pitchFamily="18" charset="0"/>
                        <a:cs typeface="Times New Roman"/>
                      </a:endParaRPr>
                    </a:p>
                    <a:p>
                      <a:pPr algn="ct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CR" sz="1600" kern="100">
                        <a:effectLst/>
                        <a:latin typeface="Calibri Light"/>
                        <a:ea typeface="Times New Roman" panose="02020603050405020304" pitchFamily="18" charset="0"/>
                        <a:cs typeface="Times New Roman"/>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Number of women's restoration initiatives that were documented</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CR" sz="1600" kern="100">
                        <a:effectLst/>
                        <a:latin typeface="Calibri Light"/>
                        <a:ea typeface="Times New Roman" panose="02020603050405020304" pitchFamily="18" charset="0"/>
                        <a:cs typeface="Times New Roman"/>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Network of women restoring forests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Calibri Light"/>
                        <a:ea typeface="Times New Roman" panose="02020603050405020304" pitchFamily="18" charset="0"/>
                        <a:cs typeface="Times New Roman"/>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Five women's groups receive loans to carry out restoration activities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endParaRPr lang="en-CR" sz="1600" kern="100">
                        <a:effectLst/>
                        <a:latin typeface="Calibri Light"/>
                        <a:ea typeface="Times New Roman" panose="02020603050405020304" pitchFamily="18" charset="0"/>
                        <a:cs typeface="Times New Roman"/>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Systematization document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endParaRPr lang="en-CR" sz="1600" kern="100">
                        <a:effectLst/>
                        <a:latin typeface="Calibri Light"/>
                        <a:ea typeface="Times New Roman" panose="02020603050405020304" pitchFamily="18" charset="0"/>
                        <a:cs typeface="Times New Roman"/>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Women's Network</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endParaRPr lang="en-CR" sz="1600" kern="100">
                        <a:effectLst/>
                        <a:latin typeface="Calibri Light"/>
                        <a:ea typeface="Times New Roman" panose="02020603050405020304" pitchFamily="18" charset="0"/>
                        <a:cs typeface="Times New Roman"/>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Loans granted to women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Calibri Light"/>
                        <a:ea typeface="Times New Roman" panose="02020603050405020304" pitchFamily="18" charset="0"/>
                        <a:cs typeface="Times New Roman"/>
                      </a:endParaRPr>
                    </a:p>
                    <a:p>
                      <a:pPr algn="l"/>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l"/>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CR" sz="1600" kern="100">
                        <a:effectLst/>
                        <a:latin typeface="Calibri Light"/>
                        <a:ea typeface="Times New Roman" panose="02020603050405020304" pitchFamily="18" charset="0"/>
                        <a:cs typeface="Times New Roman"/>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$500,000</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l"/>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Socio-environmental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Increased burdens and responsibilities for women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Increase in the economic resources that women must generate to participate in restoration activities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Negative repercussions in the home as women's responsibilities increase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Women who do not own land lose investment by losing the right to use the land</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Implementation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Women cannot participate in restoration initiatives due to lack of interest/resources/time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6621415"/>
                  </a:ext>
                </a:extLst>
              </a:tr>
            </a:tbl>
          </a:graphicData>
        </a:graphic>
      </p:graphicFrame>
    </p:spTree>
    <p:extLst>
      <p:ext uri="{BB962C8B-B14F-4D97-AF65-F5344CB8AC3E}">
        <p14:creationId xmlns:p14="http://schemas.microsoft.com/office/powerpoint/2010/main" val="1694761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0FABD-66CC-1E30-9E21-BC46909CA3BA}"/>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9521827B-03E3-A91F-8448-7FB8CA3EBD14}"/>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a:solidFill>
                  <a:schemeClr val="bg1"/>
                </a:solidFill>
                <a:latin typeface="Calibri" panose="020F0502020204030204" pitchFamily="34" charset="0"/>
                <a:ea typeface="ＭＳ Ｐゴシック"/>
                <a:cs typeface="Calibri" panose="020F0502020204030204" pitchFamily="34" charset="0"/>
              </a:rPr>
              <a:t>Prevalent gender inequalities in environmental sectors</a:t>
            </a:r>
            <a:endParaRPr lang="en-GB" sz="3600">
              <a:solidFill>
                <a:schemeClr val="bg1"/>
              </a:solidFill>
              <a:latin typeface="Calibri" panose="020F0502020204030204" pitchFamily="34" charset="0"/>
              <a:ea typeface="ＭＳ Ｐゴシック" pitchFamily="-65" charset="-128"/>
              <a:cs typeface="Calibri" panose="020F0502020204030204" pitchFamily="34" charset="0"/>
            </a:endParaRPr>
          </a:p>
        </p:txBody>
      </p:sp>
      <p:cxnSp>
        <p:nvCxnSpPr>
          <p:cNvPr id="5" name="Straight Connector 4">
            <a:extLst>
              <a:ext uri="{FF2B5EF4-FFF2-40B4-BE49-F238E27FC236}">
                <a16:creationId xmlns:a16="http://schemas.microsoft.com/office/drawing/2014/main" id="{D7964318-7073-2BE0-C80D-C6658F99CE5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6D189A28-A2EE-1E21-632B-DDEB7816956A}"/>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r>
              <a:rPr lang="en" sz="4400"/>
              <a:t>Finance Incentives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A45F7C4E-077B-0947-AD4A-C606F0D16A3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7BC1653A-20A8-3164-9628-1ECE41BC4C6C}"/>
              </a:ext>
            </a:extLst>
          </p:cNvPr>
          <p:cNvGraphicFramePr>
            <a:graphicFrameLocks noGrp="1"/>
          </p:cNvGraphicFramePr>
          <p:nvPr>
            <p:extLst>
              <p:ext uri="{D42A27DB-BD31-4B8C-83A1-F6EECF244321}">
                <p14:modId xmlns:p14="http://schemas.microsoft.com/office/powerpoint/2010/main" val="1785563249"/>
              </p:ext>
            </p:extLst>
          </p:nvPr>
        </p:nvGraphicFramePr>
        <p:xfrm>
          <a:off x="495298" y="1994481"/>
          <a:ext cx="17297402" cy="7018748"/>
        </p:xfrm>
        <a:graphic>
          <a:graphicData uri="http://schemas.openxmlformats.org/drawingml/2006/table">
            <a:tbl>
              <a:tblPr firstRow="1" firstCol="1" bandRow="1"/>
              <a:tblGrid>
                <a:gridCol w="2110110">
                  <a:extLst>
                    <a:ext uri="{9D8B030D-6E8A-4147-A177-3AD203B41FA5}">
                      <a16:colId xmlns:a16="http://schemas.microsoft.com/office/drawing/2014/main" val="3886701145"/>
                    </a:ext>
                  </a:extLst>
                </a:gridCol>
                <a:gridCol w="4054293">
                  <a:extLst>
                    <a:ext uri="{9D8B030D-6E8A-4147-A177-3AD203B41FA5}">
                      <a16:colId xmlns:a16="http://schemas.microsoft.com/office/drawing/2014/main" val="1912623770"/>
                    </a:ext>
                  </a:extLst>
                </a:gridCol>
                <a:gridCol w="1460140">
                  <a:extLst>
                    <a:ext uri="{9D8B030D-6E8A-4147-A177-3AD203B41FA5}">
                      <a16:colId xmlns:a16="http://schemas.microsoft.com/office/drawing/2014/main" val="2440651539"/>
                    </a:ext>
                  </a:extLst>
                </a:gridCol>
                <a:gridCol w="1939607">
                  <a:extLst>
                    <a:ext uri="{9D8B030D-6E8A-4147-A177-3AD203B41FA5}">
                      <a16:colId xmlns:a16="http://schemas.microsoft.com/office/drawing/2014/main" val="193711645"/>
                    </a:ext>
                  </a:extLst>
                </a:gridCol>
                <a:gridCol w="1783981">
                  <a:extLst>
                    <a:ext uri="{9D8B030D-6E8A-4147-A177-3AD203B41FA5}">
                      <a16:colId xmlns:a16="http://schemas.microsoft.com/office/drawing/2014/main" val="2048612918"/>
                    </a:ext>
                  </a:extLst>
                </a:gridCol>
                <a:gridCol w="1622632">
                  <a:extLst>
                    <a:ext uri="{9D8B030D-6E8A-4147-A177-3AD203B41FA5}">
                      <a16:colId xmlns:a16="http://schemas.microsoft.com/office/drawing/2014/main" val="4031771166"/>
                    </a:ext>
                  </a:extLst>
                </a:gridCol>
                <a:gridCol w="1196949">
                  <a:extLst>
                    <a:ext uri="{9D8B030D-6E8A-4147-A177-3AD203B41FA5}">
                      <a16:colId xmlns:a16="http://schemas.microsoft.com/office/drawing/2014/main" val="1962180564"/>
                    </a:ext>
                  </a:extLst>
                </a:gridCol>
                <a:gridCol w="3129690">
                  <a:extLst>
                    <a:ext uri="{9D8B030D-6E8A-4147-A177-3AD203B41FA5}">
                      <a16:colId xmlns:a16="http://schemas.microsoft.com/office/drawing/2014/main" val="1004039515"/>
                    </a:ext>
                  </a:extLst>
                </a:gridCol>
              </a:tblGrid>
              <a:tr h="708294">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EXPECTED RESULTS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ACTIONS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Indicators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Baseline</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Goal</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Means of Verification</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en"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Risks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extLst>
                  <a:ext uri="{0D108BD9-81ED-4DB2-BD59-A6C34878D82A}">
                    <a16:rowId xmlns:a16="http://schemas.microsoft.com/office/drawing/2014/main" val="2151309838"/>
                  </a:ext>
                </a:extLst>
              </a:tr>
              <a:tr h="6310454">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Simplified financing modality that facilitates the entry of women who are carrying out forest conservation and management activities.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 Identify the profile of women who own and do not own the forest.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 Systematize the sex-differentiated characteristics of farms and productive spaces that are not farms and that do not meet the criteria of current financing mechanisms, in order to create robust databases and build baselines.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 Develop a tool to identify the types of requirements and expectations of women owners and non-owners who do not receive financing.</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4. Identify the service offerings in financial mechanisms to compile information and disseminate it to women.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 Implement a gender-responsive training and technical assistance system for managing forms and requirements.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8. Design an induction and support process so that women can access financing.</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Increase in the number of women producers benefiting from environmental financing mechanisms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Number of women currently involved in PSA and CREF</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50 women producers benefited from environmental financing mechanisms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Applications from women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Women's contracts signed</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$3,000,000</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Socio-environmental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Women who receive the incentives do not have control over the use of the resources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Implementation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There is no political or institutional support to implement CREF-women and PSA-gender responsive modalities.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Women lack the information or resources to access credit and incentives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 process for accessing credit is complex, and women cannot easily participate.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6621415"/>
                  </a:ext>
                </a:extLst>
              </a:tr>
            </a:tbl>
          </a:graphicData>
        </a:graphic>
      </p:graphicFrame>
    </p:spTree>
    <p:extLst>
      <p:ext uri="{BB962C8B-B14F-4D97-AF65-F5344CB8AC3E}">
        <p14:creationId xmlns:p14="http://schemas.microsoft.com/office/powerpoint/2010/main" val="979123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BE33C-9205-9883-0854-26E113C0689A}"/>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99A69943-5142-7615-5D43-CBD25C7EE958}"/>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a:solidFill>
                  <a:schemeClr val="bg1"/>
                </a:solidFill>
                <a:latin typeface="Calibri" panose="020F0502020204030204" pitchFamily="34" charset="0"/>
                <a:ea typeface="ＭＳ Ｐゴシック"/>
                <a:cs typeface="Calibri" panose="020F0502020204030204" pitchFamily="34" charset="0"/>
              </a:rPr>
              <a:t>Prevalent gender inequalities in environmental sectors</a:t>
            </a:r>
            <a:endParaRPr lang="en-GB" sz="3600">
              <a:solidFill>
                <a:schemeClr val="bg1"/>
              </a:solidFill>
              <a:latin typeface="Calibri" panose="020F0502020204030204" pitchFamily="34" charset="0"/>
              <a:ea typeface="ＭＳ Ｐゴシック" pitchFamily="-65" charset="-128"/>
              <a:cs typeface="Calibri" panose="020F0502020204030204" pitchFamily="34" charset="0"/>
            </a:endParaRPr>
          </a:p>
        </p:txBody>
      </p:sp>
      <p:cxnSp>
        <p:nvCxnSpPr>
          <p:cNvPr id="5" name="Straight Connector 4">
            <a:extLst>
              <a:ext uri="{FF2B5EF4-FFF2-40B4-BE49-F238E27FC236}">
                <a16:creationId xmlns:a16="http://schemas.microsoft.com/office/drawing/2014/main" id="{E9CF8717-6582-4052-7DA8-E7931523476D}"/>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E191BF8D-0A12-32DF-5E50-5E39CBC9CCE9}"/>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r>
              <a:rPr lang="en" sz="4400"/>
              <a:t>Indigenous Women</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26591BEE-1893-F72C-FA76-2B2235C6B6D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aphicFrame>
        <p:nvGraphicFramePr>
          <p:cNvPr id="7" name="Table 6">
            <a:extLst>
              <a:ext uri="{FF2B5EF4-FFF2-40B4-BE49-F238E27FC236}">
                <a16:creationId xmlns:a16="http://schemas.microsoft.com/office/drawing/2014/main" id="{79DDA4B3-9422-BCB9-109F-94D0B07A6EA7}"/>
              </a:ext>
            </a:extLst>
          </p:cNvPr>
          <p:cNvGraphicFramePr>
            <a:graphicFrameLocks noGrp="1"/>
          </p:cNvGraphicFramePr>
          <p:nvPr>
            <p:extLst>
              <p:ext uri="{D42A27DB-BD31-4B8C-83A1-F6EECF244321}">
                <p14:modId xmlns:p14="http://schemas.microsoft.com/office/powerpoint/2010/main" val="2760134648"/>
              </p:ext>
            </p:extLst>
          </p:nvPr>
        </p:nvGraphicFramePr>
        <p:xfrm>
          <a:off x="495298" y="1980995"/>
          <a:ext cx="17297402" cy="7018748"/>
        </p:xfrm>
        <a:graphic>
          <a:graphicData uri="http://schemas.openxmlformats.org/drawingml/2006/table">
            <a:tbl>
              <a:tblPr firstRow="1" firstCol="1" bandRow="1"/>
              <a:tblGrid>
                <a:gridCol w="2110110">
                  <a:extLst>
                    <a:ext uri="{9D8B030D-6E8A-4147-A177-3AD203B41FA5}">
                      <a16:colId xmlns:a16="http://schemas.microsoft.com/office/drawing/2014/main" val="3886701145"/>
                    </a:ext>
                  </a:extLst>
                </a:gridCol>
                <a:gridCol w="4054293">
                  <a:extLst>
                    <a:ext uri="{9D8B030D-6E8A-4147-A177-3AD203B41FA5}">
                      <a16:colId xmlns:a16="http://schemas.microsoft.com/office/drawing/2014/main" val="1912623770"/>
                    </a:ext>
                  </a:extLst>
                </a:gridCol>
                <a:gridCol w="1460140">
                  <a:extLst>
                    <a:ext uri="{9D8B030D-6E8A-4147-A177-3AD203B41FA5}">
                      <a16:colId xmlns:a16="http://schemas.microsoft.com/office/drawing/2014/main" val="2440651539"/>
                    </a:ext>
                  </a:extLst>
                </a:gridCol>
                <a:gridCol w="1939607">
                  <a:extLst>
                    <a:ext uri="{9D8B030D-6E8A-4147-A177-3AD203B41FA5}">
                      <a16:colId xmlns:a16="http://schemas.microsoft.com/office/drawing/2014/main" val="193711645"/>
                    </a:ext>
                  </a:extLst>
                </a:gridCol>
                <a:gridCol w="1783981">
                  <a:extLst>
                    <a:ext uri="{9D8B030D-6E8A-4147-A177-3AD203B41FA5}">
                      <a16:colId xmlns:a16="http://schemas.microsoft.com/office/drawing/2014/main" val="2048612918"/>
                    </a:ext>
                  </a:extLst>
                </a:gridCol>
                <a:gridCol w="1622632">
                  <a:extLst>
                    <a:ext uri="{9D8B030D-6E8A-4147-A177-3AD203B41FA5}">
                      <a16:colId xmlns:a16="http://schemas.microsoft.com/office/drawing/2014/main" val="4031771166"/>
                    </a:ext>
                  </a:extLst>
                </a:gridCol>
                <a:gridCol w="1196949">
                  <a:extLst>
                    <a:ext uri="{9D8B030D-6E8A-4147-A177-3AD203B41FA5}">
                      <a16:colId xmlns:a16="http://schemas.microsoft.com/office/drawing/2014/main" val="1962180564"/>
                    </a:ext>
                  </a:extLst>
                </a:gridCol>
                <a:gridCol w="3129690">
                  <a:extLst>
                    <a:ext uri="{9D8B030D-6E8A-4147-A177-3AD203B41FA5}">
                      <a16:colId xmlns:a16="http://schemas.microsoft.com/office/drawing/2014/main" val="1004039515"/>
                    </a:ext>
                  </a:extLst>
                </a:gridCol>
              </a:tblGrid>
              <a:tr h="708294">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EXPECTED RESULTS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ACTIONS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Indicators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Baseline</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Goal</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Means of Verification</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Risks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extLst>
                  <a:ext uri="{0D108BD9-81ED-4DB2-BD59-A6C34878D82A}">
                    <a16:rowId xmlns:a16="http://schemas.microsoft.com/office/drawing/2014/main" val="2151309838"/>
                  </a:ext>
                </a:extLst>
              </a:tr>
              <a:tr h="6310454">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Resource guardian program involves both men and women and recognizes and strengthens their capabilities equally.</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 Identify indigenous women who wish to participate in the resource guard programs.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 Promote a dialogue with a cultural focus that highlights the participation and monitoring from the perspective of indigenous women as guardians and protectors of the forest.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 Promote the integration of a comprehensive vision that fosters teamwork and collective action in the resource guard program.</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4. To train and provide materials equally to indigenous men and women of various ages, so that they can monitor protected areas, forests, rivers and mountains.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 Design a training process for new generations of resource wardens where the contributions of both women and men are recognized and valued.</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Increase in the number of women, young indigenous people and older adults trained as resource guards </a:t>
                      </a: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Obtain information from INDER on the number of male and female resource guards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20 women and young people join as resource guards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Participant list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List of recognized resources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$250,000</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Socio-environmental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They generate conflicts in the territories by focusing on women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Women who do not participate in the ADI are excluded</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To create conflict between the ADI and women's groups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Implementation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 ADIs are not willing to carry out activities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Women do not want to participate as guardians of resources/interest/resources/time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There is no political will on the part of the institutions to carry out the activities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6621415"/>
                  </a:ext>
                </a:extLst>
              </a:tr>
            </a:tbl>
          </a:graphicData>
        </a:graphic>
      </p:graphicFrame>
    </p:spTree>
    <p:extLst>
      <p:ext uri="{BB962C8B-B14F-4D97-AF65-F5344CB8AC3E}">
        <p14:creationId xmlns:p14="http://schemas.microsoft.com/office/powerpoint/2010/main" val="1957906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D2636-29DD-B3CB-017F-CC5F390863F6}"/>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E37924A9-48D5-CB06-E163-405D13757401}"/>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a:solidFill>
                  <a:schemeClr val="bg1"/>
                </a:solidFill>
                <a:latin typeface="Calibri" panose="020F0502020204030204" pitchFamily="34" charset="0"/>
                <a:ea typeface="ＭＳ Ｐゴシック"/>
                <a:cs typeface="Calibri" panose="020F0502020204030204" pitchFamily="34" charset="0"/>
              </a:rPr>
              <a:t>Prevalent gender inequalities in environmental sectors</a:t>
            </a:r>
            <a:endParaRPr lang="en-GB" sz="3600">
              <a:solidFill>
                <a:schemeClr val="bg1"/>
              </a:solidFill>
              <a:latin typeface="Calibri" panose="020F0502020204030204" pitchFamily="34" charset="0"/>
              <a:ea typeface="ＭＳ Ｐゴシック" pitchFamily="-65" charset="-128"/>
              <a:cs typeface="Calibri" panose="020F0502020204030204" pitchFamily="34" charset="0"/>
            </a:endParaRPr>
          </a:p>
        </p:txBody>
      </p:sp>
      <p:cxnSp>
        <p:nvCxnSpPr>
          <p:cNvPr id="5" name="Straight Connector 4">
            <a:extLst>
              <a:ext uri="{FF2B5EF4-FFF2-40B4-BE49-F238E27FC236}">
                <a16:creationId xmlns:a16="http://schemas.microsoft.com/office/drawing/2014/main" id="{25D51729-DF12-49B0-0B95-58952207B28F}"/>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2277A5D3-B87E-029F-1744-E64ACCA3F593}"/>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r>
              <a:rPr lang="en" sz="4400"/>
              <a:t>W</a:t>
            </a:r>
            <a:r>
              <a:rPr lang="en-US" sz="4400"/>
              <a:t>a</a:t>
            </a:r>
            <a:r>
              <a:rPr lang="en" sz="4400" err="1"/>
              <a:t>ste</a:t>
            </a:r>
            <a:r>
              <a:rPr lang="en" sz="4400"/>
              <a:t> Management </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C748AB63-9D23-E2BE-315F-F31290E338A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CD394F2C-802B-5F1A-B0D9-AF4718F76AE3}"/>
              </a:ext>
            </a:extLst>
          </p:cNvPr>
          <p:cNvGraphicFramePr>
            <a:graphicFrameLocks noGrp="1"/>
          </p:cNvGraphicFramePr>
          <p:nvPr>
            <p:extLst>
              <p:ext uri="{D42A27DB-BD31-4B8C-83A1-F6EECF244321}">
                <p14:modId xmlns:p14="http://schemas.microsoft.com/office/powerpoint/2010/main" val="3304367374"/>
              </p:ext>
            </p:extLst>
          </p:nvPr>
        </p:nvGraphicFramePr>
        <p:xfrm>
          <a:off x="495298" y="1922755"/>
          <a:ext cx="17297402" cy="7018748"/>
        </p:xfrm>
        <a:graphic>
          <a:graphicData uri="http://schemas.openxmlformats.org/drawingml/2006/table">
            <a:tbl>
              <a:tblPr firstRow="1" firstCol="1" bandRow="1"/>
              <a:tblGrid>
                <a:gridCol w="2110110">
                  <a:extLst>
                    <a:ext uri="{9D8B030D-6E8A-4147-A177-3AD203B41FA5}">
                      <a16:colId xmlns:a16="http://schemas.microsoft.com/office/drawing/2014/main" val="3886701145"/>
                    </a:ext>
                  </a:extLst>
                </a:gridCol>
                <a:gridCol w="4054293">
                  <a:extLst>
                    <a:ext uri="{9D8B030D-6E8A-4147-A177-3AD203B41FA5}">
                      <a16:colId xmlns:a16="http://schemas.microsoft.com/office/drawing/2014/main" val="1912623770"/>
                    </a:ext>
                  </a:extLst>
                </a:gridCol>
                <a:gridCol w="1460140">
                  <a:extLst>
                    <a:ext uri="{9D8B030D-6E8A-4147-A177-3AD203B41FA5}">
                      <a16:colId xmlns:a16="http://schemas.microsoft.com/office/drawing/2014/main" val="2440651539"/>
                    </a:ext>
                  </a:extLst>
                </a:gridCol>
                <a:gridCol w="1939607">
                  <a:extLst>
                    <a:ext uri="{9D8B030D-6E8A-4147-A177-3AD203B41FA5}">
                      <a16:colId xmlns:a16="http://schemas.microsoft.com/office/drawing/2014/main" val="193711645"/>
                    </a:ext>
                  </a:extLst>
                </a:gridCol>
                <a:gridCol w="1783981">
                  <a:extLst>
                    <a:ext uri="{9D8B030D-6E8A-4147-A177-3AD203B41FA5}">
                      <a16:colId xmlns:a16="http://schemas.microsoft.com/office/drawing/2014/main" val="2048612918"/>
                    </a:ext>
                  </a:extLst>
                </a:gridCol>
                <a:gridCol w="1622632">
                  <a:extLst>
                    <a:ext uri="{9D8B030D-6E8A-4147-A177-3AD203B41FA5}">
                      <a16:colId xmlns:a16="http://schemas.microsoft.com/office/drawing/2014/main" val="4031771166"/>
                    </a:ext>
                  </a:extLst>
                </a:gridCol>
                <a:gridCol w="1196949">
                  <a:extLst>
                    <a:ext uri="{9D8B030D-6E8A-4147-A177-3AD203B41FA5}">
                      <a16:colId xmlns:a16="http://schemas.microsoft.com/office/drawing/2014/main" val="1962180564"/>
                    </a:ext>
                  </a:extLst>
                </a:gridCol>
                <a:gridCol w="3129690">
                  <a:extLst>
                    <a:ext uri="{9D8B030D-6E8A-4147-A177-3AD203B41FA5}">
                      <a16:colId xmlns:a16="http://schemas.microsoft.com/office/drawing/2014/main" val="1004039515"/>
                    </a:ext>
                  </a:extLst>
                </a:gridCol>
              </a:tblGrid>
              <a:tr h="708294">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EXPECTED RESULTS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ACTIONS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Indicators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Baseline</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Goal</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Means of Verification</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Risks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extLst>
                  <a:ext uri="{0D108BD9-81ED-4DB2-BD59-A6C34878D82A}">
                    <a16:rowId xmlns:a16="http://schemas.microsoft.com/office/drawing/2014/main" val="2151309838"/>
                  </a:ext>
                </a:extLst>
              </a:tr>
              <a:tr h="6310454">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Promote access</a:t>
                      </a: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equitable for women</a:t>
                      </a: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and men to jobs</a:t>
                      </a: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green related to waste man</a:t>
                      </a:r>
                      <a:r>
                        <a:rPr lang="en-US"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a:t>
                      </a:r>
                      <a:r>
                        <a:rPr lang="en" sz="1600" kern="100" err="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gement</a:t>
                      </a: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s-ES_tradnl"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 </a:t>
                      </a:r>
                      <a:r>
                        <a:rPr lang="en"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Identification and creation of financial mechanisms to provide equipment and infrastructure to domestic recycling centers and alternative projects led by associations of recyclers and </a:t>
                      </a:r>
                      <a:r>
                        <a:rPr lang="en" sz="1400" kern="100" err="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MSMEs</a:t>
                      </a:r>
                      <a:endParaRPr lang="es-ES"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l"/>
                      <a:r>
                        <a:rPr lang="en"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 Organize technical workshops to provide training to women and men in alternative trades that revolve around the management of post-consumer inorganic materials (plastics, metals, etc.).</a:t>
                      </a:r>
                    </a:p>
                    <a:p>
                      <a:pPr algn="l"/>
                      <a:r>
                        <a:rPr lang="en"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 Organize workshops to train women and men in repairing items to extend their useful life and thus reduce consumption and waste generation</a:t>
                      </a:r>
                    </a:p>
                    <a:p>
                      <a:pPr algn="l"/>
                      <a:r>
                        <a:rPr lang="en"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4. Organize technical education projects aimed at women to teach them how to build community infrastructure from waste materials</a:t>
                      </a:r>
                    </a:p>
                    <a:p>
                      <a:pPr algn="l"/>
                      <a:r>
                        <a:rPr lang="en"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Promote organic waste recovery projects in soup kitchens and educational centers</a:t>
                      </a:r>
                    </a:p>
                    <a:p>
                      <a:pPr algn="l"/>
                      <a:r>
                        <a:rPr lang="en"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 Strengthen initiatives being carried out in shelters and daycare centers to guarantee the comprehensive development of the sons and daughters of recycling families.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Number of non-traditional businesses created by women</a:t>
                      </a: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Feasibility study of alternative sources of income</a:t>
                      </a: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Number of financial institutions and preferential products aimed at the sector, broken down</a:t>
                      </a:r>
                    </a:p>
                    <a:p>
                      <a:pPr algn="l"/>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those aimed at women and men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non-traditional businesses led by women</a:t>
                      </a:r>
                    </a:p>
                    <a:p>
                      <a:pPr algn="ctr"/>
                      <a:endParaRPr lang="es-ES"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of funding for women in the recycling sector</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20 non-traditional companies led by women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Report of loans </a:t>
                      </a:r>
                      <a:r>
                        <a:rPr lang="en" sz="1600" b="1" kern="100" err="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granted</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$250,000</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Socio-environmental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Increased burdens and responsibilities for women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Increase in the economic resources that women must generate to participate in training processes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Negative repercussions at home from having to travel to </a:t>
                      </a:r>
                      <a:r>
                        <a:rPr lang="en" sz="1600" kern="100" err="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a:t>
                      </a: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 sz="1600" kern="100" err="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workshops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Implementation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en"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Women cannot start businesses due to lack of resources /time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6621415"/>
                  </a:ext>
                </a:extLst>
              </a:tr>
            </a:tbl>
          </a:graphicData>
        </a:graphic>
      </p:graphicFrame>
    </p:spTree>
    <p:extLst>
      <p:ext uri="{BB962C8B-B14F-4D97-AF65-F5344CB8AC3E}">
        <p14:creationId xmlns:p14="http://schemas.microsoft.com/office/powerpoint/2010/main" val="394467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0075E-894F-D50F-04EC-D16CC85E37B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7C188E-59FA-95DE-C534-8C8B1BE8F113}"/>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2D40D5B3-A14E-E6C4-EEAB-509AA54A9F66}"/>
              </a:ext>
            </a:extLst>
          </p:cNvPr>
          <p:cNvSpPr txBox="1"/>
          <p:nvPr/>
        </p:nvSpPr>
        <p:spPr>
          <a:xfrm>
            <a:off x="6164318" y="3443162"/>
            <a:ext cx="12123683" cy="3349571"/>
          </a:xfrm>
          <a:prstGeom prst="rect">
            <a:avLst/>
          </a:prstGeom>
          <a:noFill/>
        </p:spPr>
        <p:txBody>
          <a:bodyPr wrap="square" rtlCol="0">
            <a:spAutoFit/>
          </a:bodyPr>
          <a:lstStyle/>
          <a:p>
            <a:pPr algn="ctr" defTabSz="1371600">
              <a:lnSpc>
                <a:spcPct val="107000"/>
              </a:lnSpc>
              <a:spcAft>
                <a:spcPts val="1200"/>
              </a:spcAft>
              <a:defRPr/>
            </a:pPr>
            <a:r>
              <a:rPr lang="en-US" sz="20700" kern="100">
                <a:solidFill>
                  <a:prstClr val="black"/>
                </a:solidFill>
                <a:latin typeface="Calibri" panose="020F0502020204030204"/>
              </a:rPr>
              <a:t>Q &amp; A </a:t>
            </a:r>
            <a:endParaRPr lang="en-US" sz="17250" kern="10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4" name="Picture 3" descr="A bird flying in the sky&#10;&#10;AI-generated content may be incorrect.">
            <a:extLst>
              <a:ext uri="{FF2B5EF4-FFF2-40B4-BE49-F238E27FC236}">
                <a16:creationId xmlns:a16="http://schemas.microsoft.com/office/drawing/2014/main" id="{F6A06CB6-5A7D-81DC-CE2C-4F97B473098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5" name="Picture 4" descr="An old person smiling at the camera&#10;&#10;AI-generated content may be incorrect.">
            <a:extLst>
              <a:ext uri="{FF2B5EF4-FFF2-40B4-BE49-F238E27FC236}">
                <a16:creationId xmlns:a16="http://schemas.microsoft.com/office/drawing/2014/main" id="{58242692-DEAF-6724-E6DB-D051321D1E6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6" name="Picture 5" descr="A person standing in front of a sign&#10;&#10;AI-generated content may be incorrect.">
            <a:extLst>
              <a:ext uri="{FF2B5EF4-FFF2-40B4-BE49-F238E27FC236}">
                <a16:creationId xmlns:a16="http://schemas.microsoft.com/office/drawing/2014/main" id="{3EA30F31-6796-ED8A-C125-A7E1E51FBCE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pic>
        <p:nvPicPr>
          <p:cNvPr id="7" name="Picture 6" descr="A snake on a branch&#10;&#10;AI-generated content may be incorrect.">
            <a:extLst>
              <a:ext uri="{FF2B5EF4-FFF2-40B4-BE49-F238E27FC236}">
                <a16:creationId xmlns:a16="http://schemas.microsoft.com/office/drawing/2014/main" id="{7F32B9D1-7CB9-82DA-3BC4-ABAA7A03506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83843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9776029-7E3E-332B-9C17-F1004DE3F6F8}"/>
              </a:ext>
            </a:extLst>
          </p:cNvPr>
          <p:cNvSpPr txBox="1">
            <a:spLocks/>
          </p:cNvSpPr>
          <p:nvPr/>
        </p:nvSpPr>
        <p:spPr>
          <a:xfrm>
            <a:off x="12945316" y="958646"/>
            <a:ext cx="5102942" cy="5529023"/>
          </a:xfrm>
          <a:prstGeom prst="rect">
            <a:avLst/>
          </a:prstGeom>
        </p:spPr>
        <p:txBody>
          <a:bodyPr vert="horz" lIns="137160" tIns="68580" rIns="137160" bIns="6858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defTabSz="1371600"/>
            <a:r>
              <a:rPr lang="en-US" sz="9900" spc="-75">
                <a:solidFill>
                  <a:prstClr val="black">
                    <a:lumMod val="85000"/>
                    <a:lumOff val="15000"/>
                  </a:prstClr>
                </a:solidFill>
                <a:latin typeface="Calibri Light" panose="020F0302020204030204"/>
              </a:rPr>
              <a:t>Agenda </a:t>
            </a:r>
          </a:p>
        </p:txBody>
      </p:sp>
      <p:cxnSp>
        <p:nvCxnSpPr>
          <p:cNvPr id="5" name="Straight Connector 4">
            <a:extLst>
              <a:ext uri="{FF2B5EF4-FFF2-40B4-BE49-F238E27FC236}">
                <a16:creationId xmlns:a16="http://schemas.microsoft.com/office/drawing/2014/main" id="{3B73526A-8952-C759-F61F-8FEFF852B8F7}"/>
              </a:ext>
            </a:extLst>
          </p:cNvPr>
          <p:cNvCxnSpPr>
            <a:cxnSpLocks/>
          </p:cNvCxnSpPr>
          <p:nvPr/>
        </p:nvCxnSpPr>
        <p:spPr>
          <a:xfrm>
            <a:off x="12583068" y="6606032"/>
            <a:ext cx="502445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6BCE17E6-902B-8BCB-8DAF-DFCC37E8F4B4}"/>
              </a:ext>
            </a:extLst>
          </p:cNvPr>
          <p:cNvSpPr/>
          <p:nvPr/>
        </p:nvSpPr>
        <p:spPr>
          <a:xfrm>
            <a:off x="307127" y="547794"/>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en-US" sz="2700" b="1" kern="0">
                <a:solidFill>
                  <a:srgbClr val="322929"/>
                </a:solidFill>
                <a:latin typeface="Aptos" panose="02110004020202020204"/>
              </a:rPr>
              <a:t>10:00– 10:05 </a:t>
            </a:r>
          </a:p>
        </p:txBody>
      </p:sp>
      <p:sp>
        <p:nvSpPr>
          <p:cNvPr id="11" name="Rounded Rectangle 10">
            <a:extLst>
              <a:ext uri="{FF2B5EF4-FFF2-40B4-BE49-F238E27FC236}">
                <a16:creationId xmlns:a16="http://schemas.microsoft.com/office/drawing/2014/main" id="{C251113F-A499-2B74-F542-993E7A20A5D1}"/>
              </a:ext>
            </a:extLst>
          </p:cNvPr>
          <p:cNvSpPr/>
          <p:nvPr/>
        </p:nvSpPr>
        <p:spPr>
          <a:xfrm>
            <a:off x="2917586" y="547793"/>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endParaRPr lang="en-US" sz="2700" b="1">
              <a:solidFill>
                <a:prstClr val="black"/>
              </a:solidFill>
              <a:latin typeface="Calibri" panose="020F0502020204030204"/>
            </a:endParaRPr>
          </a:p>
          <a:p>
            <a:pPr algn="ctr" defTabSz="1371600">
              <a:lnSpc>
                <a:spcPct val="107000"/>
              </a:lnSpc>
              <a:spcAft>
                <a:spcPts val="1200"/>
              </a:spcAft>
            </a:pPr>
            <a:r>
              <a:rPr lang="en-US" sz="2700" b="1">
                <a:solidFill>
                  <a:prstClr val="black"/>
                </a:solidFill>
                <a:latin typeface="Calibri" panose="020F0502020204030204"/>
              </a:rPr>
              <a:t>Welcome</a:t>
            </a:r>
            <a:endParaRPr lang="en-US" sz="2700" kern="0">
              <a:solidFill>
                <a:srgbClr val="322929"/>
              </a:solidFill>
              <a:latin typeface="Calibri Light" panose="020F0302020204030204" pitchFamily="34" charset="0"/>
              <a:ea typeface="Aptos" panose="020B0004020202020204" pitchFamily="34" charset="0"/>
              <a:cs typeface="Times New Roman" panose="02020603050405020304" pitchFamily="18" charset="0"/>
            </a:endParaRPr>
          </a:p>
          <a:p>
            <a:pPr algn="ctr" defTabSz="1371600">
              <a:defRPr/>
            </a:pPr>
            <a:endParaRPr lang="en-US" sz="2700" kern="0">
              <a:solidFill>
                <a:srgbClr val="FFFFFF"/>
              </a:solidFill>
              <a:latin typeface="Aptos" panose="02110004020202020204"/>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7016075" y="547794"/>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endParaRPr lang="en-US" sz="2100">
              <a:solidFill>
                <a:prstClr val="black"/>
              </a:solidFill>
              <a:latin typeface="Calibri Light" panose="020F0302020204030204"/>
            </a:endParaRPr>
          </a:p>
          <a:p>
            <a:pPr defTabSz="1371600"/>
            <a:r>
              <a:rPr lang="en-US" sz="2100">
                <a:solidFill>
                  <a:prstClr val="black"/>
                </a:solidFill>
                <a:latin typeface="Calibri Light" panose="020F0302020204030204"/>
              </a:rPr>
              <a:t>Welcome and objectives</a:t>
            </a:r>
          </a:p>
          <a:p>
            <a:pPr defTabSz="1371600"/>
            <a:r>
              <a:rPr lang="en-US" sz="2100">
                <a:solidFill>
                  <a:prstClr val="black"/>
                </a:solidFill>
                <a:latin typeface="Calibri Light" panose="020F0302020204030204"/>
              </a:rPr>
              <a:t>Brief description of the Work Clinic</a:t>
            </a:r>
          </a:p>
          <a:p>
            <a:pPr algn="ctr" defTabSz="1371600">
              <a:defRPr/>
            </a:pPr>
            <a:endParaRPr lang="en-US" sz="2100" kern="0">
              <a:solidFill>
                <a:srgbClr val="FFFFFF"/>
              </a:solidFill>
              <a:latin typeface="Aptos" panose="02110004020202020204"/>
            </a:endParaRPr>
          </a:p>
        </p:txBody>
      </p:sp>
      <p:sp>
        <p:nvSpPr>
          <p:cNvPr id="14" name="Rounded Rectangle 13">
            <a:extLst>
              <a:ext uri="{FF2B5EF4-FFF2-40B4-BE49-F238E27FC236}">
                <a16:creationId xmlns:a16="http://schemas.microsoft.com/office/drawing/2014/main" id="{9B3AD9C6-5C2F-BA2C-4811-15EC0BDE5263}"/>
              </a:ext>
            </a:extLst>
          </p:cNvPr>
          <p:cNvSpPr/>
          <p:nvPr/>
        </p:nvSpPr>
        <p:spPr>
          <a:xfrm>
            <a:off x="324982" y="2192915"/>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r>
              <a:rPr lang="en-US" sz="2700" b="1" kern="0">
                <a:solidFill>
                  <a:srgbClr val="322929"/>
                </a:solidFill>
                <a:latin typeface="Aptos" panose="02110004020202020204"/>
              </a:rPr>
              <a:t>10:05– 10:50  </a:t>
            </a:r>
          </a:p>
        </p:txBody>
      </p:sp>
      <p:sp>
        <p:nvSpPr>
          <p:cNvPr id="15" name="Rounded Rectangle 14">
            <a:extLst>
              <a:ext uri="{FF2B5EF4-FFF2-40B4-BE49-F238E27FC236}">
                <a16:creationId xmlns:a16="http://schemas.microsoft.com/office/drawing/2014/main" id="{B727C327-BFFA-5182-5537-094F6FB8FA63}"/>
              </a:ext>
            </a:extLst>
          </p:cNvPr>
          <p:cNvSpPr/>
          <p:nvPr/>
        </p:nvSpPr>
        <p:spPr>
          <a:xfrm>
            <a:off x="2935440" y="219291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n-US" sz="2700" b="1">
                <a:solidFill>
                  <a:prstClr val="black"/>
                </a:solidFill>
                <a:latin typeface="Calibri" panose="020F0502020204030204"/>
              </a:rPr>
              <a:t>Sharing our knowledge: Thematic Work Clinic</a:t>
            </a:r>
            <a:endParaRPr lang="en-US" sz="2700" kern="0">
              <a:solidFill>
                <a:srgbClr val="FFFFFF"/>
              </a:solidFill>
              <a:latin typeface="Aptos" panose="02110004020202020204"/>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7033930" y="2192915"/>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endParaRPr lang="en-US" sz="2100">
              <a:solidFill>
                <a:prstClr val="black"/>
              </a:solidFill>
              <a:latin typeface="Calibri Light" panose="020F0302020204030204"/>
            </a:endParaRPr>
          </a:p>
          <a:p>
            <a:pPr defTabSz="1371600"/>
            <a:r>
              <a:rPr lang="en-US" sz="2100">
                <a:solidFill>
                  <a:prstClr val="black"/>
                </a:solidFill>
                <a:latin typeface="Calibri Light" panose="020F0302020204030204"/>
              </a:rPr>
              <a:t>Interactive presentation to share tips and practical advice to develop a, inclusive multi actor consultation</a:t>
            </a:r>
          </a:p>
          <a:p>
            <a:pPr algn="ctr" defTabSz="1371600">
              <a:defRPr/>
            </a:pPr>
            <a:endParaRPr lang="en-US" sz="2100" kern="0">
              <a:solidFill>
                <a:srgbClr val="FFFFFF"/>
              </a:solidFill>
              <a:latin typeface="Aptos" panose="02110004020202020204"/>
            </a:endParaRPr>
          </a:p>
        </p:txBody>
      </p:sp>
      <p:sp>
        <p:nvSpPr>
          <p:cNvPr id="17" name="Rounded Rectangle 16">
            <a:extLst>
              <a:ext uri="{FF2B5EF4-FFF2-40B4-BE49-F238E27FC236}">
                <a16:creationId xmlns:a16="http://schemas.microsoft.com/office/drawing/2014/main" id="{C94D00D9-1768-114F-88E5-360045FE58EC}"/>
              </a:ext>
            </a:extLst>
          </p:cNvPr>
          <p:cNvSpPr/>
          <p:nvPr/>
        </p:nvSpPr>
        <p:spPr>
          <a:xfrm>
            <a:off x="325222" y="3853797"/>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en-US" sz="2700" b="1" kern="0">
                <a:solidFill>
                  <a:srgbClr val="322929"/>
                </a:solidFill>
                <a:latin typeface="Aptos" panose="02110004020202020204"/>
              </a:rPr>
              <a:t>10:50 -11:00 </a:t>
            </a:r>
          </a:p>
        </p:txBody>
      </p:sp>
      <p:sp>
        <p:nvSpPr>
          <p:cNvPr id="18" name="Rounded Rectangle 17">
            <a:extLst>
              <a:ext uri="{FF2B5EF4-FFF2-40B4-BE49-F238E27FC236}">
                <a16:creationId xmlns:a16="http://schemas.microsoft.com/office/drawing/2014/main" id="{D26717E7-03A0-8BBF-917D-05BB38C1EBF1}"/>
              </a:ext>
            </a:extLst>
          </p:cNvPr>
          <p:cNvSpPr/>
          <p:nvPr/>
        </p:nvSpPr>
        <p:spPr>
          <a:xfrm>
            <a:off x="2935680" y="3853796"/>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n-US" sz="2700" b="1">
                <a:solidFill>
                  <a:prstClr val="black"/>
                </a:solidFill>
                <a:latin typeface="Calibri" panose="020F0502020204030204"/>
              </a:rPr>
              <a:t>Q&amp;A</a:t>
            </a:r>
            <a:endParaRPr lang="en-US" sz="2700" kern="0">
              <a:solidFill>
                <a:srgbClr val="FFFFFF"/>
              </a:solidFill>
              <a:latin typeface="Aptos" panose="02110004020202020204"/>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7034170" y="3853797"/>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r>
              <a:rPr lang="en-US" sz="2100">
                <a:solidFill>
                  <a:prstClr val="black"/>
                </a:solidFill>
                <a:latin typeface="Calibri Light" panose="020F0302020204030204"/>
              </a:rPr>
              <a:t>Participants will have the opportunity to ask questions on the recommendations presented</a:t>
            </a:r>
          </a:p>
        </p:txBody>
      </p:sp>
      <p:sp>
        <p:nvSpPr>
          <p:cNvPr id="20" name="Rounded Rectangle 19">
            <a:extLst>
              <a:ext uri="{FF2B5EF4-FFF2-40B4-BE49-F238E27FC236}">
                <a16:creationId xmlns:a16="http://schemas.microsoft.com/office/drawing/2014/main" id="{4B6C7EE3-CEE7-73B2-93AF-FDE18BF3B7F3}"/>
              </a:ext>
            </a:extLst>
          </p:cNvPr>
          <p:cNvSpPr/>
          <p:nvPr/>
        </p:nvSpPr>
        <p:spPr>
          <a:xfrm>
            <a:off x="325222" y="5522694"/>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a:solidFill>
                <a:srgbClr val="322929"/>
              </a:solidFill>
              <a:latin typeface="Aptos" panose="02110004020202020204"/>
            </a:endParaRPr>
          </a:p>
          <a:p>
            <a:pPr algn="ctr" defTabSz="1371600">
              <a:defRPr/>
            </a:pPr>
            <a:r>
              <a:rPr lang="en-US" sz="2700" b="1" kern="0">
                <a:solidFill>
                  <a:srgbClr val="322929"/>
                </a:solidFill>
                <a:latin typeface="Aptos" panose="02110004020202020204"/>
              </a:rPr>
              <a:t>11:00 -11:25</a:t>
            </a:r>
          </a:p>
          <a:p>
            <a:pPr algn="ctr" defTabSz="1371600">
              <a:defRPr/>
            </a:pPr>
            <a:endParaRPr lang="en-US" sz="2700" b="1" kern="0">
              <a:solidFill>
                <a:srgbClr val="322929"/>
              </a:solidFill>
              <a:latin typeface="Aptos" panose="02110004020202020204"/>
            </a:endParaRPr>
          </a:p>
        </p:txBody>
      </p:sp>
      <p:sp>
        <p:nvSpPr>
          <p:cNvPr id="21" name="Rounded Rectangle 20">
            <a:extLst>
              <a:ext uri="{FF2B5EF4-FFF2-40B4-BE49-F238E27FC236}">
                <a16:creationId xmlns:a16="http://schemas.microsoft.com/office/drawing/2014/main" id="{CB55A817-7AC6-8733-0AAD-E77D32D5260B}"/>
              </a:ext>
            </a:extLst>
          </p:cNvPr>
          <p:cNvSpPr/>
          <p:nvPr/>
        </p:nvSpPr>
        <p:spPr>
          <a:xfrm>
            <a:off x="2935680" y="552269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n-US" sz="2700" b="1">
                <a:solidFill>
                  <a:prstClr val="black"/>
                </a:solidFill>
                <a:latin typeface="Calibri" panose="020F0502020204030204"/>
              </a:rPr>
              <a:t>Together is better:    Peer exchange and troubleshooting</a:t>
            </a:r>
            <a:endParaRPr lang="en-US" sz="2700" kern="0">
              <a:solidFill>
                <a:srgbClr val="FFFFFF"/>
              </a:solidFill>
              <a:latin typeface="Aptos" panose="02110004020202020204"/>
            </a:endParaRPr>
          </a:p>
        </p:txBody>
      </p:sp>
      <p:sp>
        <p:nvSpPr>
          <p:cNvPr id="22" name="Rounded Rectangle 21">
            <a:extLst>
              <a:ext uri="{FF2B5EF4-FFF2-40B4-BE49-F238E27FC236}">
                <a16:creationId xmlns:a16="http://schemas.microsoft.com/office/drawing/2014/main" id="{00D93FD1-B972-F807-9297-692B87A18476}"/>
              </a:ext>
            </a:extLst>
          </p:cNvPr>
          <p:cNvSpPr/>
          <p:nvPr/>
        </p:nvSpPr>
        <p:spPr>
          <a:xfrm>
            <a:off x="7034170" y="5522694"/>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en-US" sz="2100">
                <a:solidFill>
                  <a:prstClr val="black"/>
                </a:solidFill>
                <a:latin typeface="Calibri Light" panose="020F0302020204030204"/>
              </a:rPr>
              <a:t>Costa Rica will present their experience (10 min) Countries will share their experiences and challenges in developing a consultations to obtain recommendations from participants </a:t>
            </a:r>
            <a:endParaRPr lang="en-US" sz="2100" kern="0">
              <a:solidFill>
                <a:srgbClr val="FFFFFF"/>
              </a:solidFill>
              <a:latin typeface="Aptos" panose="02110004020202020204"/>
            </a:endParaRPr>
          </a:p>
        </p:txBody>
      </p:sp>
      <p:sp>
        <p:nvSpPr>
          <p:cNvPr id="26" name="Rounded Rectangle 25">
            <a:extLst>
              <a:ext uri="{FF2B5EF4-FFF2-40B4-BE49-F238E27FC236}">
                <a16:creationId xmlns:a16="http://schemas.microsoft.com/office/drawing/2014/main" id="{AEFA3769-0062-483F-4DC2-E7B31D981AEB}"/>
              </a:ext>
            </a:extLst>
          </p:cNvPr>
          <p:cNvSpPr/>
          <p:nvPr/>
        </p:nvSpPr>
        <p:spPr>
          <a:xfrm>
            <a:off x="327367" y="7173321"/>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a:solidFill>
                <a:srgbClr val="322929"/>
              </a:solidFill>
              <a:latin typeface="Aptos" panose="02110004020202020204"/>
            </a:endParaRPr>
          </a:p>
          <a:p>
            <a:pPr algn="ctr" defTabSz="1371600">
              <a:defRPr/>
            </a:pPr>
            <a:r>
              <a:rPr lang="en-US" sz="2700" b="1" kern="0">
                <a:solidFill>
                  <a:srgbClr val="322929"/>
                </a:solidFill>
                <a:latin typeface="Aptos" panose="02110004020202020204"/>
              </a:rPr>
              <a:t>11:25 -11:30</a:t>
            </a:r>
          </a:p>
          <a:p>
            <a:pPr algn="ctr" defTabSz="1371600">
              <a:defRPr/>
            </a:pPr>
            <a:endParaRPr lang="en-US" sz="2700" b="1" kern="0">
              <a:solidFill>
                <a:srgbClr val="322929"/>
              </a:solidFill>
              <a:latin typeface="Aptos" panose="02110004020202020204"/>
            </a:endParaRPr>
          </a:p>
        </p:txBody>
      </p:sp>
      <p:sp>
        <p:nvSpPr>
          <p:cNvPr id="27" name="Rounded Rectangle 26">
            <a:extLst>
              <a:ext uri="{FF2B5EF4-FFF2-40B4-BE49-F238E27FC236}">
                <a16:creationId xmlns:a16="http://schemas.microsoft.com/office/drawing/2014/main" id="{91EDD141-CCC1-EC99-9E78-169BB52DEFF3}"/>
              </a:ext>
            </a:extLst>
          </p:cNvPr>
          <p:cNvSpPr/>
          <p:nvPr/>
        </p:nvSpPr>
        <p:spPr>
          <a:xfrm>
            <a:off x="2937825" y="7173320"/>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n-US" sz="2700" b="1">
                <a:solidFill>
                  <a:prstClr val="black"/>
                </a:solidFill>
                <a:latin typeface="Calibri" panose="020F0502020204030204"/>
              </a:rPr>
              <a:t>Wrap up </a:t>
            </a:r>
            <a:endParaRPr lang="en-US" sz="2700" kern="0">
              <a:solidFill>
                <a:srgbClr val="FFFFFF"/>
              </a:solidFill>
              <a:latin typeface="Aptos" panose="02110004020202020204"/>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7036315" y="7173321"/>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en-US" sz="2100">
                <a:solidFill>
                  <a:prstClr val="black"/>
                </a:solidFill>
                <a:latin typeface="Calibri Light" panose="020F0302020204030204"/>
              </a:rPr>
              <a:t>Planning for the next capacity building session </a:t>
            </a:r>
            <a:endParaRPr lang="en-US" sz="2100" kern="0">
              <a:solidFill>
                <a:srgbClr val="FFFFFF"/>
              </a:solidFill>
              <a:latin typeface="Aptos" panose="02110004020202020204"/>
            </a:endParaRPr>
          </a:p>
        </p:txBody>
      </p:sp>
      <p:sp>
        <p:nvSpPr>
          <p:cNvPr id="3" name="Freeform 2">
            <a:extLst>
              <a:ext uri="{FF2B5EF4-FFF2-40B4-BE49-F238E27FC236}">
                <a16:creationId xmlns:a16="http://schemas.microsoft.com/office/drawing/2014/main" id="{7B8929F7-4346-1481-2726-931BF2FF53B3}"/>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30830513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6A234-527D-06AC-3DAC-C50664C15FC4}"/>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2" name="TextBox 1">
            <a:extLst>
              <a:ext uri="{FF2B5EF4-FFF2-40B4-BE49-F238E27FC236}">
                <a16:creationId xmlns:a16="http://schemas.microsoft.com/office/drawing/2014/main" id="{1CA3FA11-DAE3-B811-78C1-34B22F660D16}"/>
              </a:ext>
            </a:extLst>
          </p:cNvPr>
          <p:cNvSpPr txBox="1"/>
          <p:nvPr/>
        </p:nvSpPr>
        <p:spPr>
          <a:xfrm>
            <a:off x="6148551" y="2796426"/>
            <a:ext cx="12139449" cy="4247317"/>
          </a:xfrm>
          <a:prstGeom prst="rect">
            <a:avLst/>
          </a:prstGeom>
          <a:noFill/>
        </p:spPr>
        <p:txBody>
          <a:bodyPr wrap="square" rtlCol="0">
            <a:spAutoFit/>
          </a:bodyPr>
          <a:lstStyle/>
          <a:p>
            <a:pPr algn="ctr" defTabSz="1371600"/>
            <a:r>
              <a:rPr lang="en-US" sz="9000" kern="100">
                <a:solidFill>
                  <a:prstClr val="black"/>
                </a:solidFill>
                <a:latin typeface="Calibri" panose="020F0502020204030204"/>
              </a:rPr>
              <a:t>Together is better: </a:t>
            </a:r>
          </a:p>
          <a:p>
            <a:pPr algn="ctr" defTabSz="1371600"/>
            <a:r>
              <a:rPr lang="en-US" sz="9000" kern="100">
                <a:solidFill>
                  <a:prstClr val="black"/>
                </a:solidFill>
                <a:latin typeface="Calibri" panose="020F0502020204030204"/>
              </a:rPr>
              <a:t>Peer Exchange and </a:t>
            </a:r>
          </a:p>
          <a:p>
            <a:pPr algn="ctr" defTabSz="1371600"/>
            <a:r>
              <a:rPr lang="en-US" sz="9000" kern="100">
                <a:solidFill>
                  <a:prstClr val="black"/>
                </a:solidFill>
                <a:latin typeface="Calibri" panose="020F0502020204030204"/>
              </a:rPr>
              <a:t>Troubleshoot  </a:t>
            </a:r>
            <a:endParaRPr lang="en-US" sz="9000">
              <a:solidFill>
                <a:prstClr val="black"/>
              </a:solidFill>
              <a:latin typeface="Calibri" panose="020F0502020204030204"/>
            </a:endParaRPr>
          </a:p>
        </p:txBody>
      </p:sp>
      <p:pic>
        <p:nvPicPr>
          <p:cNvPr id="4" name="Picture 3" descr="A person sweeping the ground&#10;&#10;AI-generated content may be incorrect.">
            <a:extLst>
              <a:ext uri="{FF2B5EF4-FFF2-40B4-BE49-F238E27FC236}">
                <a16:creationId xmlns:a16="http://schemas.microsoft.com/office/drawing/2014/main" id="{469145CF-CF44-123E-7FBF-91FCD35087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5" name="Picture 4" descr="A orangutan in the jungle&#10;&#10;AI-generated content may be incorrect.">
            <a:extLst>
              <a:ext uri="{FF2B5EF4-FFF2-40B4-BE49-F238E27FC236}">
                <a16:creationId xmlns:a16="http://schemas.microsoft.com/office/drawing/2014/main" id="{7A5116CD-F042-3BA7-4DB7-5602FE9F0D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6" name="Picture 5" descr="Bribris Rio.tif">
            <a:extLst>
              <a:ext uri="{FF2B5EF4-FFF2-40B4-BE49-F238E27FC236}">
                <a16:creationId xmlns:a16="http://schemas.microsoft.com/office/drawing/2014/main" id="{FBE5B8B8-4729-E9A7-98B0-3CD2C690EE8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7" name="Picture 6" descr="A crab on a shell&#10;&#10;AI-generated content may be incorrect.">
            <a:extLst>
              <a:ext uri="{FF2B5EF4-FFF2-40B4-BE49-F238E27FC236}">
                <a16:creationId xmlns:a16="http://schemas.microsoft.com/office/drawing/2014/main" id="{4EFC5DCC-610F-675E-9338-F631F374F69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Tree>
    <p:extLst>
      <p:ext uri="{BB962C8B-B14F-4D97-AF65-F5344CB8AC3E}">
        <p14:creationId xmlns:p14="http://schemas.microsoft.com/office/powerpoint/2010/main" val="27349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72260-5C9E-40F9-9BB9-744C55CE9E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244A9E-2828-2903-2182-252D95D6A0F2}"/>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40342C0-9169-B898-9A76-CE4AA7011716}"/>
              </a:ext>
            </a:extLst>
          </p:cNvPr>
          <p:cNvSpPr txBox="1"/>
          <p:nvPr/>
        </p:nvSpPr>
        <p:spPr>
          <a:xfrm>
            <a:off x="6180082" y="3208087"/>
            <a:ext cx="12107918" cy="5216813"/>
          </a:xfrm>
          <a:prstGeom prst="rect">
            <a:avLst/>
          </a:prstGeom>
          <a:noFill/>
        </p:spPr>
        <p:txBody>
          <a:bodyPr wrap="square" rtlCol="0">
            <a:spAutoFit/>
          </a:bodyPr>
          <a:lstStyle/>
          <a:p>
            <a:pPr algn="ctr" defTabSz="1371600">
              <a:defRPr/>
            </a:pPr>
            <a:r>
              <a:rPr lang="en-US" sz="8100" kern="100">
                <a:solidFill>
                  <a:prstClr val="black"/>
                </a:solidFill>
                <a:latin typeface="Calibri" panose="020F0502020204030204"/>
              </a:rPr>
              <a:t>Next Thematic </a:t>
            </a:r>
          </a:p>
          <a:p>
            <a:pPr algn="ctr" defTabSz="1371600">
              <a:defRPr/>
            </a:pPr>
            <a:r>
              <a:rPr lang="en-US" sz="8100" kern="100">
                <a:solidFill>
                  <a:prstClr val="black"/>
                </a:solidFill>
                <a:latin typeface="Calibri" panose="020F0502020204030204"/>
              </a:rPr>
              <a:t>Work Clinics </a:t>
            </a:r>
            <a:endParaRPr lang="en-US" sz="72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81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9000">
              <a:solidFill>
                <a:prstClr val="black"/>
              </a:solidFill>
              <a:latin typeface="Calibri" panose="020F0502020204030204"/>
            </a:endParaRPr>
          </a:p>
        </p:txBody>
      </p:sp>
      <p:pic>
        <p:nvPicPr>
          <p:cNvPr id="7" name="Picture 6" descr="A person feeding sheep in a pen&#10;&#10;AI-generated content may be incorrect.">
            <a:extLst>
              <a:ext uri="{FF2B5EF4-FFF2-40B4-BE49-F238E27FC236}">
                <a16:creationId xmlns:a16="http://schemas.microsoft.com/office/drawing/2014/main" id="{AE7B1020-D5C5-EA66-ED00-115E5AC8B8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8" name="Picture 7" descr="A swampy area with trees and water&#10;&#10;AI-generated content may be incorrect.">
            <a:extLst>
              <a:ext uri="{FF2B5EF4-FFF2-40B4-BE49-F238E27FC236}">
                <a16:creationId xmlns:a16="http://schemas.microsoft.com/office/drawing/2014/main" id="{3AA32DB1-5712-E336-8712-C3FC4D3E1D8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10" name="Picture 9" descr="A group of women in yellow shirts&#10;&#10;AI-generated content may be incorrect.">
            <a:extLst>
              <a:ext uri="{FF2B5EF4-FFF2-40B4-BE49-F238E27FC236}">
                <a16:creationId xmlns:a16="http://schemas.microsoft.com/office/drawing/2014/main" id="{C1D2452A-A218-19AE-457A-41F69893729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11" name="Picture 10" descr="A person preparing fish on the beach&#10;&#10;AI-generated content may be incorrect.">
            <a:extLst>
              <a:ext uri="{FF2B5EF4-FFF2-40B4-BE49-F238E27FC236}">
                <a16:creationId xmlns:a16="http://schemas.microsoft.com/office/drawing/2014/main" id="{1C2E1827-8B8E-678D-5FA0-B43CB4677D0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Tree>
    <p:extLst>
      <p:ext uri="{BB962C8B-B14F-4D97-AF65-F5344CB8AC3E}">
        <p14:creationId xmlns:p14="http://schemas.microsoft.com/office/powerpoint/2010/main" val="70268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477EC157-216C-59F1-7A8F-D9473F9B6CC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5400" b="1" kern="0">
                <a:solidFill>
                  <a:prstClr val="black"/>
                </a:solidFill>
                <a:latin typeface="Calibri Light" panose="020F0302020204030204" pitchFamily="34" charset="0"/>
                <a:cs typeface="Calibri Light" panose="020F0302020204030204" pitchFamily="34" charset="0"/>
                <a:sym typeface="Arial"/>
              </a:rPr>
              <a:t>Capacity Building Plan: Thematic Work Clinics</a:t>
            </a:r>
          </a:p>
          <a:p>
            <a:pPr defTabSz="914445">
              <a:buClr>
                <a:srgbClr val="000000"/>
              </a:buClr>
              <a:defRPr/>
            </a:pPr>
            <a:endParaRPr sz="5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844721" y="15621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9908EBFC-7093-2D1D-805F-A6DB37DEC697}"/>
              </a:ext>
            </a:extLst>
          </p:cNvPr>
          <p:cNvSpPr/>
          <p:nvPr/>
        </p:nvSpPr>
        <p:spPr>
          <a:xfrm>
            <a:off x="3915423" y="3009900"/>
            <a:ext cx="13654549"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en-US" sz="2600" b="1">
                <a:solidFill>
                  <a:srgbClr val="000000"/>
                </a:solidFill>
                <a:latin typeface="Calibri Light" panose="020F0302020204030204" pitchFamily="34" charset="0"/>
                <a:ea typeface="Aptos" panose="020B0004020202020204" pitchFamily="34" charset="0"/>
                <a:cs typeface="Times New Roman" panose="02020603050405020304" pitchFamily="18" charset="0"/>
              </a:rPr>
              <a:t>A Strong National Foundation</a:t>
            </a:r>
            <a:r>
              <a:rPr lang="en-US"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 Tips to establish a national gender and biodiversity </a:t>
            </a:r>
            <a:r>
              <a:rPr lang="en-US" sz="2600" err="1">
                <a:solidFill>
                  <a:srgbClr val="000000"/>
                </a:solidFill>
                <a:latin typeface="Calibri Light" panose="020F0302020204030204" pitchFamily="34" charset="0"/>
                <a:ea typeface="Aptos" panose="020B0004020202020204" pitchFamily="34" charset="0"/>
                <a:cs typeface="Times New Roman" panose="02020603050405020304" pitchFamily="18" charset="0"/>
              </a:rPr>
              <a:t>programme</a:t>
            </a:r>
            <a:r>
              <a:rPr lang="en-US"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 and strengthening institutional capacities</a:t>
            </a:r>
          </a:p>
          <a:p>
            <a:pPr algn="just" defTabSz="1371600">
              <a:lnSpc>
                <a:spcPct val="107000"/>
              </a:lnSpc>
              <a:spcAft>
                <a:spcPts val="1200"/>
              </a:spcAft>
            </a:pPr>
            <a:r>
              <a:rPr lang="en-US" sz="2600" b="1">
                <a:solidFill>
                  <a:prstClr val="black"/>
                </a:solidFill>
                <a:latin typeface="Calibri Light" panose="020F0302020204030204" pitchFamily="34" charset="0"/>
                <a:ea typeface="Aptos" panose="020B0004020202020204" pitchFamily="34" charset="0"/>
                <a:cs typeface="Times New Roman" panose="02020603050405020304" pitchFamily="18" charset="0"/>
              </a:rPr>
              <a:t> </a:t>
            </a:r>
            <a:endParaRPr lang="en-US" sz="2600">
              <a:solidFill>
                <a:prstClr val="white"/>
              </a:solidFill>
              <a:latin typeface="Aptos" panose="020B0004020202020204" pitchFamily="34" charset="0"/>
              <a:ea typeface="Aptos" panose="020B0004020202020204" pitchFamily="34" charset="0"/>
              <a:cs typeface="Times New Roman" panose="02020603050405020304" pitchFamily="18" charset="0"/>
            </a:endParaRPr>
          </a:p>
        </p:txBody>
      </p:sp>
      <p:sp>
        <p:nvSpPr>
          <p:cNvPr id="16" name="Rounded Rectangle 15">
            <a:extLst>
              <a:ext uri="{FF2B5EF4-FFF2-40B4-BE49-F238E27FC236}">
                <a16:creationId xmlns:a16="http://schemas.microsoft.com/office/drawing/2014/main" id="{617291CF-F09A-0C18-63C7-99483DC34C1A}"/>
              </a:ext>
            </a:extLst>
          </p:cNvPr>
          <p:cNvSpPr/>
          <p:nvPr/>
        </p:nvSpPr>
        <p:spPr>
          <a:xfrm>
            <a:off x="718027" y="3021674"/>
            <a:ext cx="2863372"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a:solidFill>
                  <a:prstClr val="black"/>
                </a:solidFill>
                <a:latin typeface="Calibri" panose="020F0502020204030204"/>
              </a:rPr>
              <a:t>March 17th</a:t>
            </a:r>
          </a:p>
        </p:txBody>
      </p:sp>
      <p:sp>
        <p:nvSpPr>
          <p:cNvPr id="18" name="Rounded Rectangle 17">
            <a:extLst>
              <a:ext uri="{FF2B5EF4-FFF2-40B4-BE49-F238E27FC236}">
                <a16:creationId xmlns:a16="http://schemas.microsoft.com/office/drawing/2014/main" id="{2321CEEB-B4EE-0BA9-0883-502C41CF3E34}"/>
              </a:ext>
            </a:extLst>
          </p:cNvPr>
          <p:cNvSpPr/>
          <p:nvPr/>
        </p:nvSpPr>
        <p:spPr>
          <a:xfrm>
            <a:off x="718030" y="4632231"/>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a:solidFill>
                  <a:prstClr val="black"/>
                </a:solidFill>
                <a:latin typeface="Calibri" panose="020F0502020204030204"/>
              </a:rPr>
              <a:t>March 24th </a:t>
            </a:r>
          </a:p>
        </p:txBody>
      </p:sp>
      <p:sp>
        <p:nvSpPr>
          <p:cNvPr id="19" name="Rounded Rectangle 18">
            <a:extLst>
              <a:ext uri="{FF2B5EF4-FFF2-40B4-BE49-F238E27FC236}">
                <a16:creationId xmlns:a16="http://schemas.microsoft.com/office/drawing/2014/main" id="{6EFE5DD5-C554-A8DE-16CC-4D6D2B404FC0}"/>
              </a:ext>
            </a:extLst>
          </p:cNvPr>
          <p:cNvSpPr/>
          <p:nvPr/>
        </p:nvSpPr>
        <p:spPr>
          <a:xfrm>
            <a:off x="3915423" y="4621874"/>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6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defTabSz="1371600"/>
            <a:r>
              <a:rPr lang="en-US" sz="2600" b="1">
                <a:solidFill>
                  <a:srgbClr val="000000"/>
                </a:solidFill>
                <a:latin typeface="Calibri Light" panose="020F0302020204030204" pitchFamily="34" charset="0"/>
                <a:ea typeface="Aptos" panose="020B0004020202020204" pitchFamily="34" charset="0"/>
                <a:cs typeface="Times New Roman" panose="02020603050405020304" pitchFamily="18" charset="0"/>
              </a:rPr>
              <a:t>Mobilizing Support: </a:t>
            </a:r>
            <a:r>
              <a:rPr lang="en-US"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Tips to develop resource mobilization proposals and Match Making Mechanism Gender Proposal  and development of a Gender Biodiversity Project   </a:t>
            </a:r>
          </a:p>
          <a:p>
            <a:pPr algn="ctr" defTabSz="1371600"/>
            <a:endParaRPr lang="en-US" sz="2600">
              <a:solidFill>
                <a:prstClr val="white"/>
              </a:solidFill>
              <a:latin typeface="Calibri" panose="020F0502020204030204"/>
            </a:endParaRPr>
          </a:p>
        </p:txBody>
      </p:sp>
      <p:sp>
        <p:nvSpPr>
          <p:cNvPr id="20" name="Rounded Rectangle 19">
            <a:extLst>
              <a:ext uri="{FF2B5EF4-FFF2-40B4-BE49-F238E27FC236}">
                <a16:creationId xmlns:a16="http://schemas.microsoft.com/office/drawing/2014/main" id="{0C8486CD-9C69-9DEE-CBE9-92A2DFA427E5}"/>
              </a:ext>
            </a:extLst>
          </p:cNvPr>
          <p:cNvSpPr/>
          <p:nvPr/>
        </p:nvSpPr>
        <p:spPr>
          <a:xfrm>
            <a:off x="3915423" y="6293511"/>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b="1">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en-US" sz="2600" b="1">
                <a:solidFill>
                  <a:srgbClr val="000000"/>
                </a:solidFill>
                <a:latin typeface="Calibri Light" panose="020F0302020204030204" pitchFamily="34" charset="0"/>
                <a:ea typeface="Aptos" panose="020B0004020202020204" pitchFamily="34" charset="0"/>
                <a:cs typeface="Times New Roman" panose="02020603050405020304" pitchFamily="18" charset="0"/>
              </a:rPr>
              <a:t>Gender Highlighting the added value of gender: </a:t>
            </a:r>
            <a:r>
              <a:rPr lang="en-US"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Tips to systematize case studies and documenting gender impacts of nature-based solutions</a:t>
            </a:r>
          </a:p>
          <a:p>
            <a:pPr algn="just" defTabSz="1371600">
              <a:lnSpc>
                <a:spcPct val="107000"/>
              </a:lnSpc>
              <a:spcAft>
                <a:spcPts val="1200"/>
              </a:spcAft>
            </a:pPr>
            <a:endParaRPr lang="en-US" sz="260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sp>
        <p:nvSpPr>
          <p:cNvPr id="21" name="Rounded Rectangle 20">
            <a:extLst>
              <a:ext uri="{FF2B5EF4-FFF2-40B4-BE49-F238E27FC236}">
                <a16:creationId xmlns:a16="http://schemas.microsoft.com/office/drawing/2014/main" id="{76D45E10-50C3-B5D3-7426-7A1AEBF6A9A6}"/>
              </a:ext>
            </a:extLst>
          </p:cNvPr>
          <p:cNvSpPr/>
          <p:nvPr/>
        </p:nvSpPr>
        <p:spPr>
          <a:xfrm>
            <a:off x="718028" y="6312153"/>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a:solidFill>
                  <a:prstClr val="black"/>
                </a:solidFill>
                <a:latin typeface="Calibri" panose="020F0502020204030204"/>
              </a:rPr>
              <a:t>March 31th </a:t>
            </a:r>
          </a:p>
        </p:txBody>
      </p:sp>
      <p:sp>
        <p:nvSpPr>
          <p:cNvPr id="10" name="Freeform 3">
            <a:extLst>
              <a:ext uri="{FF2B5EF4-FFF2-40B4-BE49-F238E27FC236}">
                <a16:creationId xmlns:a16="http://schemas.microsoft.com/office/drawing/2014/main" id="{93272496-FC7D-8538-46F1-31723BBB3AFC}"/>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62654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endParaRPr lang="en-US">
              <a:solidFill>
                <a:srgbClr val="322929"/>
              </a:solidFill>
              <a:latin typeface="Aptos" panose="02110004020202020204"/>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14945830" y="1088531"/>
            <a:ext cx="2074148" cy="2253641"/>
          </a:xfrm>
          <a:prstGeom prst="rect">
            <a:avLst/>
          </a:prstGeom>
        </p:spPr>
        <p:txBody>
          <a:bodyPr lIns="50801" tIns="50801" rIns="50801" bIns="50801" rtlCol="0" anchor="ctr"/>
          <a:lstStyle/>
          <a:p>
            <a:pPr algn="ctr" defTabSz="914445">
              <a:lnSpc>
                <a:spcPts val="3499"/>
              </a:lnSpc>
            </a:pPr>
            <a:endParaRPr>
              <a:solidFill>
                <a:srgbClr val="322929"/>
              </a:solidFill>
              <a:latin typeface="Aptos" panose="02110004020202020204"/>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5471646" y="220421"/>
            <a:ext cx="2069429" cy="134753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endParaRPr lang="en-CA">
              <a:solidFill>
                <a:prstClr val="black"/>
              </a:solidFill>
              <a:latin typeface="Calibri" panose="020F0502020204030204" pitchFamily="34" charset="0"/>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225823" y="2637140"/>
            <a:ext cx="18287996" cy="6232475"/>
          </a:xfrm>
          <a:prstGeom prst="rect">
            <a:avLst/>
          </a:prstGeom>
        </p:spPr>
        <p:txBody>
          <a:bodyPr wrap="square" lIns="0" tIns="0" rIns="0" bIns="0" rtlCol="0" anchor="t">
            <a:spAutoFit/>
          </a:bodyPr>
          <a:lstStyle/>
          <a:p>
            <a:pPr algn="ctr" defTabSz="914445">
              <a:spcBef>
                <a:spcPct val="0"/>
              </a:spcBef>
            </a:pPr>
            <a:r>
              <a:rPr lang="en-US" sz="8100" b="1">
                <a:solidFill>
                  <a:srgbClr val="134E1A"/>
                </a:solidFill>
                <a:latin typeface="Aptos Display" panose="02110004020202020204"/>
                <a:sym typeface="Akzidenz-Grotesk Heavy"/>
              </a:rPr>
              <a:t>Thank you! </a:t>
            </a:r>
          </a:p>
          <a:p>
            <a:pPr algn="ctr" defTabSz="914445">
              <a:spcBef>
                <a:spcPct val="0"/>
              </a:spcBef>
            </a:pPr>
            <a:r>
              <a:rPr lang="en-US" sz="8100" b="1">
                <a:solidFill>
                  <a:srgbClr val="134E1A"/>
                </a:solidFill>
                <a:latin typeface="Aptos Display" panose="02110004020202020204"/>
                <a:sym typeface="Akzidenz-Grotesk Heavy"/>
              </a:rPr>
              <a:t>Merci! </a:t>
            </a:r>
          </a:p>
          <a:p>
            <a:pPr algn="ctr" defTabSz="914445">
              <a:spcBef>
                <a:spcPct val="0"/>
              </a:spcBef>
            </a:pPr>
            <a:r>
              <a:rPr lang="en-US" sz="8100" b="1">
                <a:solidFill>
                  <a:srgbClr val="134E1A"/>
                </a:solidFill>
                <a:latin typeface="Aptos Display" panose="02110004020202020204"/>
                <a:sym typeface="Akzidenz-Grotesk Heavy"/>
              </a:rPr>
              <a:t>Gracias!</a:t>
            </a:r>
          </a:p>
          <a:p>
            <a:pPr algn="ctr" defTabSz="914445">
              <a:spcBef>
                <a:spcPct val="0"/>
              </a:spcBef>
            </a:pPr>
            <a:r>
              <a:rPr lang="az-Cyrl-AZ" sz="8100" b="1">
                <a:solidFill>
                  <a:srgbClr val="134E1A"/>
                </a:solidFill>
                <a:latin typeface="Aptos Display" panose="02110004020202020204"/>
                <a:sym typeface="Akzidenz-Grotesk Heavy"/>
              </a:rPr>
              <a:t>Спасибо</a:t>
            </a:r>
            <a:r>
              <a:rPr lang="en-US" sz="8100" b="1">
                <a:solidFill>
                  <a:srgbClr val="134E1A"/>
                </a:solidFill>
                <a:latin typeface="Aptos Display" panose="02110004020202020204"/>
                <a:sym typeface="Akzidenz-Grotesk Heavy"/>
              </a:rPr>
              <a:t>!</a:t>
            </a:r>
            <a:r>
              <a:rPr lang="th-TH" sz="8100" b="1">
                <a:solidFill>
                  <a:srgbClr val="134E1A"/>
                </a:solidFill>
                <a:latin typeface="Aptos Display" panose="02110004020202020204"/>
                <a:cs typeface="Cordia New" panose="020B0304020202020204" pitchFamily="34" charset="-34"/>
                <a:sym typeface="Akzidenz-Grotesk Heavy"/>
              </a:rPr>
              <a:t> </a:t>
            </a:r>
            <a:endParaRPr lang="en-US" sz="8100" b="1">
              <a:solidFill>
                <a:srgbClr val="134E1A"/>
              </a:solidFill>
              <a:latin typeface="Aptos Display" panose="02110004020202020204"/>
              <a:sym typeface="Akzidenz-Grotesk Heavy"/>
            </a:endParaRPr>
          </a:p>
          <a:p>
            <a:pPr algn="ctr" defTabSz="914445">
              <a:spcBef>
                <a:spcPct val="0"/>
              </a:spcBef>
            </a:pPr>
            <a:r>
              <a:rPr lang="th-TH" sz="8100" b="1">
                <a:solidFill>
                  <a:srgbClr val="134E1A"/>
                </a:solidFill>
                <a:latin typeface="Aptos Display" panose="02110004020202020204"/>
                <a:cs typeface="Cordia New" panose="020B0304020202020204" pitchFamily="34" charset="-34"/>
                <a:sym typeface="Akzidenz-Grotesk Heavy"/>
              </a:rPr>
              <a:t>ขอบคุณ</a:t>
            </a:r>
            <a:r>
              <a:rPr lang="en-US" sz="8100" b="1">
                <a:solidFill>
                  <a:srgbClr val="134E1A"/>
                </a:solidFill>
                <a:latin typeface="Aptos Display" panose="02110004020202020204"/>
                <a:sym typeface="Akzidenz-Grotesk Heavy"/>
              </a:rPr>
              <a:t>!</a:t>
            </a:r>
          </a:p>
        </p:txBody>
      </p:sp>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928821" y="4547322"/>
            <a:ext cx="2359179" cy="1574421"/>
          </a:xfrm>
          <a:prstGeom prst="rect">
            <a:avLst/>
          </a:prstGeom>
        </p:spPr>
      </p:pic>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37" y="7639392"/>
            <a:ext cx="2459622" cy="1618908"/>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06" y="2824052"/>
            <a:ext cx="2443869" cy="1618908"/>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206" y="4429758"/>
            <a:ext cx="2448631" cy="1590726"/>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206" y="6034851"/>
            <a:ext cx="2448631" cy="1611675"/>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903932" y="7679117"/>
            <a:ext cx="2370512" cy="157815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928822" y="2973508"/>
            <a:ext cx="2370512" cy="1578152"/>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5930487" y="6116803"/>
            <a:ext cx="2346725" cy="1562315"/>
          </a:xfrm>
          <a:prstGeom prst="rect">
            <a:avLst/>
          </a:prstGeom>
        </p:spPr>
      </p:pic>
    </p:spTree>
    <p:extLst>
      <p:ext uri="{BB962C8B-B14F-4D97-AF65-F5344CB8AC3E}">
        <p14:creationId xmlns:p14="http://schemas.microsoft.com/office/powerpoint/2010/main" val="3508974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AF101-0B1B-8097-1E3C-973D976B6F2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59FF18-9DBF-AD53-758D-641AB724CDA8}"/>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1CBC937-690A-80D9-37B9-7BDA006F6635}"/>
              </a:ext>
            </a:extLst>
          </p:cNvPr>
          <p:cNvSpPr txBox="1"/>
          <p:nvPr/>
        </p:nvSpPr>
        <p:spPr>
          <a:xfrm>
            <a:off x="6180082" y="3451979"/>
            <a:ext cx="12107918" cy="3139321"/>
          </a:xfrm>
          <a:prstGeom prst="rect">
            <a:avLst/>
          </a:prstGeom>
          <a:noFill/>
        </p:spPr>
        <p:txBody>
          <a:bodyPr wrap="square" rtlCol="0">
            <a:spAutoFit/>
          </a:bodyPr>
          <a:lstStyle/>
          <a:p>
            <a:pPr algn="ctr" defTabSz="1371600">
              <a:defRPr/>
            </a:pPr>
            <a:r>
              <a:rPr lang="en-US" sz="6600" b="1" kern="0">
                <a:solidFill>
                  <a:prstClr val="black"/>
                </a:solidFill>
                <a:latin typeface="Calibri Light" panose="020F0302020204030204" pitchFamily="34" charset="0"/>
                <a:cs typeface="Calibri Light" panose="020F0302020204030204" pitchFamily="34" charset="0"/>
                <a:sym typeface="Arial"/>
              </a:rPr>
              <a:t>Why develop a national </a:t>
            </a:r>
          </a:p>
          <a:p>
            <a:pPr algn="ctr" defTabSz="1371600">
              <a:defRPr/>
            </a:pPr>
            <a:r>
              <a:rPr lang="en-US" sz="6600" b="1" kern="0">
                <a:solidFill>
                  <a:prstClr val="black"/>
                </a:solidFill>
                <a:latin typeface="Calibri Light" panose="020F0302020204030204" pitchFamily="34" charset="0"/>
                <a:cs typeface="Calibri Light" panose="020F0302020204030204" pitchFamily="34" charset="0"/>
                <a:sym typeface="Arial"/>
              </a:rPr>
              <a:t>gender and biodiversity</a:t>
            </a:r>
          </a:p>
          <a:p>
            <a:pPr algn="ctr" defTabSz="1371600">
              <a:defRPr/>
            </a:pPr>
            <a:r>
              <a:rPr lang="en-US" sz="6600" b="1" kern="0">
                <a:solidFill>
                  <a:prstClr val="black"/>
                </a:solidFill>
                <a:latin typeface="Calibri Light" panose="020F0302020204030204" pitchFamily="34" charset="0"/>
                <a:cs typeface="Calibri Light" panose="020F0302020204030204" pitchFamily="34" charset="0"/>
                <a:sym typeface="Arial"/>
              </a:rPr>
              <a:t> roadmap?</a:t>
            </a:r>
            <a:endParaRPr lang="en-US" sz="6600" kern="10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7" name="Picture 6" descr="A person feeding sheep in a pen&#10;&#10;AI-generated content may be incorrect.">
            <a:extLst>
              <a:ext uri="{FF2B5EF4-FFF2-40B4-BE49-F238E27FC236}">
                <a16:creationId xmlns:a16="http://schemas.microsoft.com/office/drawing/2014/main" id="{EA144916-DD64-9689-1DA3-7306FA5D7D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8" name="Picture 7" descr="A swampy area with trees and water&#10;&#10;AI-generated content may be incorrect.">
            <a:extLst>
              <a:ext uri="{FF2B5EF4-FFF2-40B4-BE49-F238E27FC236}">
                <a16:creationId xmlns:a16="http://schemas.microsoft.com/office/drawing/2014/main" id="{3AADEB87-3898-B7AD-B0F6-1F2DAF9690C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10" name="Picture 9" descr="A group of women in yellow shirts&#10;&#10;AI-generated content may be incorrect.">
            <a:extLst>
              <a:ext uri="{FF2B5EF4-FFF2-40B4-BE49-F238E27FC236}">
                <a16:creationId xmlns:a16="http://schemas.microsoft.com/office/drawing/2014/main" id="{29E8A136-4C9C-A6BF-6025-7CB78B654BC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11" name="Picture 10" descr="A person preparing fish on the beach&#10;&#10;AI-generated content may be incorrect.">
            <a:extLst>
              <a:ext uri="{FF2B5EF4-FFF2-40B4-BE49-F238E27FC236}">
                <a16:creationId xmlns:a16="http://schemas.microsoft.com/office/drawing/2014/main" id="{A255B8C9-7E71-5A13-3571-ED7C23920AB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Tree>
    <p:extLst>
      <p:ext uri="{BB962C8B-B14F-4D97-AF65-F5344CB8AC3E}">
        <p14:creationId xmlns:p14="http://schemas.microsoft.com/office/powerpoint/2010/main" val="192339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3FA2-C85C-B746-E0B2-57CD78A16D4D}"/>
            </a:ext>
          </a:extLst>
        </p:cNvPr>
        <p:cNvGrpSpPr/>
        <p:nvPr/>
      </p:nvGrpSpPr>
      <p:grpSpPr>
        <a:xfrm>
          <a:off x="0" y="0"/>
          <a:ext cx="0" cy="0"/>
          <a:chOff x="0" y="0"/>
          <a:chExt cx="0" cy="0"/>
        </a:xfrm>
      </p:grpSpPr>
      <p:sp>
        <p:nvSpPr>
          <p:cNvPr id="12" name="Google Shape;89;g328e14af98b_2_2">
            <a:extLst>
              <a:ext uri="{FF2B5EF4-FFF2-40B4-BE49-F238E27FC236}">
                <a16:creationId xmlns:a16="http://schemas.microsoft.com/office/drawing/2014/main" id="{0C403D97-DEFF-3B98-ADC3-C17E3FD78226}"/>
              </a:ext>
            </a:extLst>
          </p:cNvPr>
          <p:cNvSpPr txBox="1"/>
          <p:nvPr/>
        </p:nvSpPr>
        <p:spPr>
          <a:xfrm>
            <a:off x="422410" y="419100"/>
            <a:ext cx="15960590" cy="1200290"/>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3600">
                <a:latin typeface="Calibri" panose="020F0502020204030204" pitchFamily="34" charset="0"/>
                <a:cs typeface="Calibri" panose="020F0502020204030204" pitchFamily="34" charset="0"/>
              </a:rPr>
              <a:t>Developing a national long-term strategy is essential to ensure the </a:t>
            </a:r>
          </a:p>
          <a:p>
            <a:pPr defTabSz="914445">
              <a:buClr>
                <a:srgbClr val="000000"/>
              </a:buClr>
              <a:defRPr/>
            </a:pPr>
            <a:r>
              <a:rPr lang="en-US" sz="3600">
                <a:latin typeface="Calibri" panose="020F0502020204030204" pitchFamily="34" charset="0"/>
                <a:cs typeface="Calibri" panose="020F0502020204030204" pitchFamily="34" charset="0"/>
              </a:rPr>
              <a:t>gender responsive implementation of the NBSAP</a:t>
            </a:r>
          </a:p>
        </p:txBody>
      </p:sp>
      <p:cxnSp>
        <p:nvCxnSpPr>
          <p:cNvPr id="13" name="Straight Connector 12">
            <a:extLst>
              <a:ext uri="{FF2B5EF4-FFF2-40B4-BE49-F238E27FC236}">
                <a16:creationId xmlns:a16="http://schemas.microsoft.com/office/drawing/2014/main" id="{856C4AD2-F274-4B46-BFE1-8E85CDF85C21}"/>
              </a:ext>
            </a:extLst>
          </p:cNvPr>
          <p:cNvCxnSpPr/>
          <p:nvPr/>
        </p:nvCxnSpPr>
        <p:spPr>
          <a:xfrm>
            <a:off x="844721" y="1696896"/>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7D461AB2-CF76-BF53-8F5B-D4B7F54D46DC}"/>
              </a:ext>
            </a:extLst>
          </p:cNvPr>
          <p:cNvSpPr txBox="1">
            <a:spLocks/>
          </p:cNvSpPr>
          <p:nvPr/>
        </p:nvSpPr>
        <p:spPr>
          <a:xfrm>
            <a:off x="5799682" y="1710903"/>
            <a:ext cx="11920045" cy="7543007"/>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en-US" sz="2800">
              <a:latin typeface="Calibri" panose="020F0502020204030204" pitchFamily="34" charset="0"/>
              <a:cs typeface="Calibri" panose="020F0502020204030204" pitchFamily="34" charset="0"/>
            </a:endParaRPr>
          </a:p>
          <a:p>
            <a:pPr marL="0" indent="0" algn="just">
              <a:spcBef>
                <a:spcPts val="0"/>
              </a:spcBef>
              <a:buNone/>
            </a:pPr>
            <a:r>
              <a:rPr lang="en-US" sz="2800">
                <a:latin typeface="Calibri"/>
                <a:ea typeface="Calibri"/>
                <a:cs typeface="Calibri"/>
              </a:rPr>
              <a:t>Developing a national gender and biodiversity roadmap can allow countries to:</a:t>
            </a:r>
          </a:p>
          <a:p>
            <a:pPr marL="0" indent="0" algn="just">
              <a:spcBef>
                <a:spcPts val="0"/>
              </a:spcBef>
              <a:buNone/>
            </a:pPr>
            <a:endParaRPr lang="en-US" sz="2800">
              <a:latin typeface="Calibri" panose="020F0502020204030204" pitchFamily="34" charset="0"/>
              <a:cs typeface="Calibri" panose="020F0502020204030204" pitchFamily="34" charset="0"/>
            </a:endParaRPr>
          </a:p>
          <a:p>
            <a:pPr algn="just">
              <a:spcBef>
                <a:spcPts val="0"/>
              </a:spcBef>
            </a:pPr>
            <a:r>
              <a:rPr lang="en-US" sz="2800">
                <a:latin typeface="Calibri" panose="020F0502020204030204" pitchFamily="34" charset="0"/>
                <a:cs typeface="Calibri" panose="020F0502020204030204" pitchFamily="34" charset="0"/>
              </a:rPr>
              <a:t>Translate global commitments (CDB GPA and COP decisions) into concrete national actions</a:t>
            </a:r>
          </a:p>
          <a:p>
            <a:pPr algn="just">
              <a:spcBef>
                <a:spcPts val="0"/>
              </a:spcBef>
            </a:pPr>
            <a:endParaRPr lang="en-US" sz="2800">
              <a:latin typeface="Calibri" panose="020F0502020204030204" pitchFamily="34" charset="0"/>
              <a:cs typeface="Calibri" panose="020F0502020204030204" pitchFamily="34" charset="0"/>
            </a:endParaRPr>
          </a:p>
          <a:p>
            <a:pPr algn="just">
              <a:spcBef>
                <a:spcPts val="0"/>
              </a:spcBef>
            </a:pPr>
            <a:r>
              <a:rPr lang="en-US" sz="2800">
                <a:latin typeface="Calibri"/>
                <a:ea typeface="Calibri"/>
                <a:cs typeface="Calibri"/>
              </a:rPr>
              <a:t>Identify national gender and biodiversity priorities aligned with the KM GBF, national biodiversity goals and NBSAP</a:t>
            </a:r>
          </a:p>
          <a:p>
            <a:pPr algn="just">
              <a:spcBef>
                <a:spcPts val="0"/>
              </a:spcBef>
            </a:pPr>
            <a:endParaRPr lang="en-US" sz="2800">
              <a:latin typeface="Calibri" panose="020F0502020204030204" pitchFamily="34" charset="0"/>
              <a:cs typeface="Calibri" panose="020F0502020204030204" pitchFamily="34" charset="0"/>
            </a:endParaRPr>
          </a:p>
          <a:p>
            <a:pPr algn="just">
              <a:spcBef>
                <a:spcPts val="0"/>
              </a:spcBef>
            </a:pPr>
            <a:r>
              <a:rPr lang="en-US" sz="2800">
                <a:latin typeface="Calibri" panose="020F0502020204030204" pitchFamily="34" charset="0"/>
                <a:cs typeface="Calibri" panose="020F0502020204030204" pitchFamily="34" charset="0"/>
              </a:rPr>
              <a:t>Define concrete expected results and activities based on the country context, and national capacities </a:t>
            </a:r>
          </a:p>
          <a:p>
            <a:pPr algn="just">
              <a:spcBef>
                <a:spcPts val="0"/>
              </a:spcBef>
            </a:pPr>
            <a:endParaRPr lang="en-US" sz="2800">
              <a:latin typeface="Calibri" panose="020F0502020204030204" pitchFamily="34" charset="0"/>
              <a:cs typeface="Calibri" panose="020F0502020204030204" pitchFamily="34" charset="0"/>
            </a:endParaRPr>
          </a:p>
          <a:p>
            <a:pPr algn="just">
              <a:spcBef>
                <a:spcPts val="0"/>
              </a:spcBef>
            </a:pPr>
            <a:r>
              <a:rPr lang="en-US" sz="2800">
                <a:latin typeface="Calibri" panose="020F0502020204030204" pitchFamily="34" charset="0"/>
                <a:cs typeface="Calibri" panose="020F0502020204030204" pitchFamily="34" charset="0"/>
              </a:rPr>
              <a:t>Propose concrete actions to address gender differentiated needs and priorities in different biodiversity sectors</a:t>
            </a:r>
          </a:p>
          <a:p>
            <a:pPr marL="0" indent="0" algn="just">
              <a:spcBef>
                <a:spcPts val="0"/>
              </a:spcBef>
              <a:buNone/>
            </a:pPr>
            <a:endParaRPr lang="en-US" sz="2800">
              <a:latin typeface="Calibri" panose="020F0502020204030204" pitchFamily="34" charset="0"/>
              <a:cs typeface="Calibri" panose="020F0502020204030204" pitchFamily="34" charset="0"/>
            </a:endParaRPr>
          </a:p>
          <a:p>
            <a:pPr algn="just">
              <a:spcBef>
                <a:spcPts val="0"/>
              </a:spcBef>
            </a:pPr>
            <a:r>
              <a:rPr lang="en-US" sz="2800">
                <a:latin typeface="Calibri"/>
                <a:ea typeface="Calibri"/>
                <a:cs typeface="Calibri"/>
              </a:rPr>
              <a:t>Adopt a long-term commitment and monitor the implementation of the gender commitments included in the NBSAP</a:t>
            </a:r>
          </a:p>
          <a:p>
            <a:pPr algn="just">
              <a:spcBef>
                <a:spcPts val="0"/>
              </a:spcBef>
            </a:pPr>
            <a:endParaRPr lang="en-US" sz="2800">
              <a:latin typeface="Calibri" panose="020F0502020204030204" pitchFamily="34" charset="0"/>
              <a:cs typeface="Calibri" panose="020F0502020204030204" pitchFamily="34" charset="0"/>
            </a:endParaRPr>
          </a:p>
          <a:p>
            <a:pPr algn="just">
              <a:spcBef>
                <a:spcPts val="0"/>
              </a:spcBef>
            </a:pPr>
            <a:endParaRPr lang="en-US" sz="2800">
              <a:latin typeface="Calibri" panose="020F0502020204030204" pitchFamily="34" charset="0"/>
              <a:cs typeface="Calibri" panose="020F0502020204030204" pitchFamily="34" charset="0"/>
            </a:endParaRPr>
          </a:p>
          <a:p>
            <a:pPr algn="just">
              <a:spcBef>
                <a:spcPts val="0"/>
              </a:spcBef>
            </a:pPr>
            <a:endParaRPr lang="en-US" sz="2800">
              <a:latin typeface="Calibri" panose="020F0502020204030204" pitchFamily="34" charset="0"/>
              <a:cs typeface="Calibri" panose="020F0502020204030204" pitchFamily="34" charset="0"/>
            </a:endParaRPr>
          </a:p>
          <a:p>
            <a:pPr algn="just">
              <a:spcBef>
                <a:spcPts val="0"/>
              </a:spcBef>
            </a:pPr>
            <a:endParaRPr lang="en-US" sz="2800">
              <a:latin typeface="Calibri" panose="020F0502020204030204" pitchFamily="34" charset="0"/>
              <a:cs typeface="Calibri" panose="020F0502020204030204" pitchFamily="34" charset="0"/>
            </a:endParaRPr>
          </a:p>
          <a:p>
            <a:pPr algn="just">
              <a:spcBef>
                <a:spcPts val="0"/>
              </a:spcBef>
            </a:pPr>
            <a:endParaRPr lang="en-US" sz="2800">
              <a:latin typeface="Calibri" panose="020F0502020204030204" pitchFamily="34" charset="0"/>
              <a:cs typeface="Calibri" panose="020F0502020204030204" pitchFamily="34" charset="0"/>
            </a:endParaRPr>
          </a:p>
          <a:p>
            <a:pPr algn="just">
              <a:spcBef>
                <a:spcPts val="0"/>
              </a:spcBef>
            </a:pPr>
            <a:endParaRPr lang="en-US" sz="2800">
              <a:latin typeface="Calibri" panose="020F0502020204030204" pitchFamily="34" charset="0"/>
              <a:cs typeface="Calibri" panose="020F0502020204030204" pitchFamily="34" charset="0"/>
            </a:endParaRPr>
          </a:p>
          <a:p>
            <a:pPr algn="just">
              <a:spcBef>
                <a:spcPts val="0"/>
              </a:spcBef>
            </a:pPr>
            <a:endParaRPr lang="en-US" sz="2800">
              <a:latin typeface="Calibri" panose="020F0502020204030204" pitchFamily="34" charset="0"/>
              <a:cs typeface="Calibri" panose="020F0502020204030204" pitchFamily="34" charset="0"/>
            </a:endParaRPr>
          </a:p>
          <a:p>
            <a:pPr lvl="0" algn="just">
              <a:spcBef>
                <a:spcPts val="0"/>
              </a:spcBef>
            </a:pPr>
            <a:endParaRPr lang="en-US" sz="2800">
              <a:latin typeface="Calibri" panose="020F0502020204030204" pitchFamily="34" charset="0"/>
              <a:cs typeface="Calibri" panose="020F0502020204030204" pitchFamily="34" charset="0"/>
            </a:endParaRPr>
          </a:p>
          <a:p>
            <a:pPr lvl="0" algn="just">
              <a:spcBef>
                <a:spcPts val="0"/>
              </a:spcBef>
            </a:pPr>
            <a:endParaRPr lang="en-US" sz="2800" noProof="0">
              <a:highlight>
                <a:srgbClr val="C0C0C0"/>
              </a:highlight>
              <a:latin typeface="Calibri" panose="020F0502020204030204" pitchFamily="34" charset="0"/>
              <a:cs typeface="Calibri" panose="020F0502020204030204" pitchFamily="34" charset="0"/>
            </a:endParaRPr>
          </a:p>
        </p:txBody>
      </p:sp>
      <p:pic>
        <p:nvPicPr>
          <p:cNvPr id="3" name="Picture 2" descr="DSC_3139.JPG">
            <a:extLst>
              <a:ext uri="{FF2B5EF4-FFF2-40B4-BE49-F238E27FC236}">
                <a16:creationId xmlns:a16="http://schemas.microsoft.com/office/drawing/2014/main" id="{2763902F-6440-0C5D-445E-8F3BF44A537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60036" y="2288733"/>
            <a:ext cx="4216764" cy="3159547"/>
          </a:xfrm>
          <a:prstGeom prst="rect">
            <a:avLst/>
          </a:prstGeom>
        </p:spPr>
      </p:pic>
      <p:pic>
        <p:nvPicPr>
          <p:cNvPr id="6" name="Picture 5" descr="DSC_1144-REDD or Techcology.JPG">
            <a:extLst>
              <a:ext uri="{FF2B5EF4-FFF2-40B4-BE49-F238E27FC236}">
                <a16:creationId xmlns:a16="http://schemas.microsoft.com/office/drawing/2014/main" id="{C90AB614-05F3-2C26-6680-7D4B89E6471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29604" y="5829300"/>
            <a:ext cx="4077628" cy="3111500"/>
          </a:xfrm>
          <a:prstGeom prst="rect">
            <a:avLst/>
          </a:prstGeom>
        </p:spPr>
      </p:pic>
      <p:sp>
        <p:nvSpPr>
          <p:cNvPr id="5" name="Freeform 3">
            <a:extLst>
              <a:ext uri="{FF2B5EF4-FFF2-40B4-BE49-F238E27FC236}">
                <a16:creationId xmlns:a16="http://schemas.microsoft.com/office/drawing/2014/main" id="{91542BF8-BABC-B48D-005A-071DC48F979E}"/>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048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8911-4933-7ED0-E885-471D9862DC87}"/>
            </a:ext>
          </a:extLst>
        </p:cNvPr>
        <p:cNvGrpSpPr/>
        <p:nvPr/>
      </p:nvGrpSpPr>
      <p:grpSpPr>
        <a:xfrm>
          <a:off x="0" y="0"/>
          <a:ext cx="0" cy="0"/>
          <a:chOff x="0" y="0"/>
          <a:chExt cx="0" cy="0"/>
        </a:xfrm>
      </p:grpSpPr>
      <p:sp>
        <p:nvSpPr>
          <p:cNvPr id="12" name="Google Shape;89;g328e14af98b_2_2">
            <a:extLst>
              <a:ext uri="{FF2B5EF4-FFF2-40B4-BE49-F238E27FC236}">
                <a16:creationId xmlns:a16="http://schemas.microsoft.com/office/drawing/2014/main" id="{E6B3ABDA-4421-089E-9046-1502FC2FE8DE}"/>
              </a:ext>
            </a:extLst>
          </p:cNvPr>
          <p:cNvSpPr txBox="1"/>
          <p:nvPr/>
        </p:nvSpPr>
        <p:spPr>
          <a:xfrm>
            <a:off x="746956" y="568468"/>
            <a:ext cx="15960590" cy="769403"/>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a:latin typeface="Calibri" panose="020F0502020204030204" pitchFamily="34" charset="0"/>
                <a:cs typeface="Calibri" panose="020F0502020204030204" pitchFamily="34" charset="0"/>
              </a:rPr>
              <a:t>What are the key elements of an ambitious roadmap?</a:t>
            </a:r>
          </a:p>
        </p:txBody>
      </p:sp>
      <p:cxnSp>
        <p:nvCxnSpPr>
          <p:cNvPr id="13" name="Straight Connector 12">
            <a:extLst>
              <a:ext uri="{FF2B5EF4-FFF2-40B4-BE49-F238E27FC236}">
                <a16:creationId xmlns:a16="http://schemas.microsoft.com/office/drawing/2014/main" id="{66D91AA4-423B-5D5E-7827-3295CB2AB4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Marcador de Posição de Conteúdo 5">
            <a:extLst>
              <a:ext uri="{FF2B5EF4-FFF2-40B4-BE49-F238E27FC236}">
                <a16:creationId xmlns:a16="http://schemas.microsoft.com/office/drawing/2014/main" id="{8E2CEC00-A780-05C4-46F1-F5EAFEEDB69B}"/>
              </a:ext>
            </a:extLst>
          </p:cNvPr>
          <p:cNvSpPr txBox="1">
            <a:spLocks/>
          </p:cNvSpPr>
          <p:nvPr/>
        </p:nvSpPr>
        <p:spPr>
          <a:xfrm>
            <a:off x="859960" y="1730734"/>
            <a:ext cx="11484439" cy="7717366"/>
          </a:xfrm>
          <a:prstGeom prst="rect">
            <a:avLst/>
          </a:prstGeom>
        </p:spPr>
        <p:txBody>
          <a:bodyPr vert="horz" lIns="137160" tIns="68580" rIns="137160" bIns="68580" rtlCol="0" anchor="t">
            <a:normAutofit/>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a:buFont typeface="Arial" panose="020F0502020204030204" pitchFamily="34" charset="0"/>
              <a:buChar char="•"/>
            </a:pPr>
            <a:endParaRPr lang="es-ES_tradnl" sz="2800">
              <a:ea typeface="Calibri" panose="020F0502020204030204"/>
              <a:cs typeface="Calibri" panose="020F0502020204030204"/>
            </a:endParaRPr>
          </a:p>
          <a:p>
            <a:pPr marL="342900" indent="-342900">
              <a:buFont typeface="Arial" panose="020F0502020204030204" pitchFamily="34" charset="0"/>
              <a:buChar char="•"/>
            </a:pPr>
            <a:r>
              <a:rPr lang="en-US" sz="2800"/>
              <a:t>T</a:t>
            </a:r>
            <a:r>
              <a:rPr lang="en-US" sz="2800">
                <a:solidFill>
                  <a:schemeClr val="tx1"/>
                </a:solidFill>
              </a:rPr>
              <a:t>argets with diverse impacts (impacts on inequalities, gender relations, empowerment opportunities for women)</a:t>
            </a:r>
            <a:endParaRPr lang="en-US" sz="2800">
              <a:solidFill>
                <a:schemeClr val="tx1"/>
              </a:solidFill>
              <a:ea typeface="Calibri" panose="020F0502020204030204"/>
              <a:cs typeface="Calibri" panose="020F0502020204030204"/>
            </a:endParaRPr>
          </a:p>
          <a:p>
            <a:pPr marL="342900" lvl="0" indent="-342900">
              <a:buFont typeface="Arial" panose="020F0502020204030204" pitchFamily="34" charset="0"/>
              <a:buChar char="•"/>
            </a:pPr>
            <a:r>
              <a:rPr lang="en-US" sz="2800">
                <a:solidFill>
                  <a:schemeClr val="tx1"/>
                </a:solidFill>
              </a:rPr>
              <a:t>Specific activities based on the national context and the local context where the project will be implemented</a:t>
            </a:r>
            <a:endParaRPr lang="en-US" sz="2800">
              <a:solidFill>
                <a:schemeClr val="tx1"/>
              </a:solidFill>
              <a:ea typeface="Calibri" panose="020F0502020204030204"/>
              <a:cs typeface="Calibri" panose="020F0502020204030204"/>
            </a:endParaRPr>
          </a:p>
          <a:p>
            <a:pPr marL="342900" lvl="0" indent="-342900">
              <a:buFont typeface="Arial" panose="020F0502020204030204" pitchFamily="34" charset="0"/>
              <a:buChar char="•"/>
            </a:pPr>
            <a:r>
              <a:rPr lang="en-US" sz="2800">
                <a:solidFill>
                  <a:schemeClr val="tx1"/>
                </a:solidFill>
              </a:rPr>
              <a:t>Process, results and impacts indicators</a:t>
            </a:r>
            <a:endParaRPr lang="en-US" sz="2800">
              <a:solidFill>
                <a:schemeClr val="tx1"/>
              </a:solidFill>
              <a:ea typeface="Calibri"/>
              <a:cs typeface="Calibri"/>
            </a:endParaRPr>
          </a:p>
          <a:p>
            <a:pPr marL="342900" lvl="0" indent="-342900">
              <a:buFont typeface="Arial" panose="020F0502020204030204" pitchFamily="34" charset="0"/>
              <a:buChar char="•"/>
            </a:pPr>
            <a:r>
              <a:rPr lang="en-US" sz="2800">
                <a:solidFill>
                  <a:schemeClr val="tx1"/>
                </a:solidFill>
              </a:rPr>
              <a:t>A baseline to be able to measure progress in quantitative and qualitative terms for each expected result</a:t>
            </a:r>
            <a:endParaRPr lang="en-US" sz="2800">
              <a:solidFill>
                <a:schemeClr val="tx1"/>
              </a:solidFill>
              <a:ea typeface="Calibri" panose="020F0502020204030204"/>
              <a:cs typeface="Calibri" panose="020F0502020204030204"/>
            </a:endParaRPr>
          </a:p>
          <a:p>
            <a:pPr marL="342900" lvl="0" indent="-342900">
              <a:buFont typeface="Arial" panose="020F0502020204030204" pitchFamily="34" charset="0"/>
              <a:buChar char="•"/>
            </a:pPr>
            <a:r>
              <a:rPr lang="en-US" sz="2800">
                <a:solidFill>
                  <a:schemeClr val="tx1"/>
                </a:solidFill>
              </a:rPr>
              <a:t>Means of verification aligned with the NBSAP's monitoring and evaluation proposal and national information systems</a:t>
            </a:r>
            <a:endParaRPr lang="en-US" sz="2800">
              <a:solidFill>
                <a:schemeClr val="tx1"/>
              </a:solidFill>
              <a:ea typeface="Calibri" panose="020F0502020204030204"/>
              <a:cs typeface="Calibri" panose="020F0502020204030204"/>
            </a:endParaRPr>
          </a:p>
          <a:p>
            <a:pPr marL="342900" lvl="0" indent="-342900">
              <a:buFont typeface="Arial" panose="020F0502020204030204" pitchFamily="34" charset="0"/>
              <a:buChar char="•"/>
            </a:pPr>
            <a:r>
              <a:rPr lang="en-US" sz="2800">
                <a:solidFill>
                  <a:schemeClr val="tx1"/>
                </a:solidFill>
              </a:rPr>
              <a:t>Budget required to implement the activities </a:t>
            </a:r>
            <a:endParaRPr lang="en-US" sz="2800">
              <a:solidFill>
                <a:schemeClr val="tx1"/>
              </a:solidFill>
              <a:ea typeface="Calibri" panose="020F0502020204030204"/>
              <a:cs typeface="Calibri" panose="020F0502020204030204"/>
            </a:endParaRPr>
          </a:p>
          <a:p>
            <a:pPr marL="342900" lvl="0" indent="-342900">
              <a:buFont typeface="Arial" panose="020F0502020204030204" pitchFamily="34" charset="0"/>
              <a:buChar char="•"/>
            </a:pPr>
            <a:r>
              <a:rPr lang="en-US" sz="2800">
                <a:solidFill>
                  <a:schemeClr val="tx1"/>
                </a:solidFill>
              </a:rPr>
              <a:t>An analysis of social and environmental risks associated with the proposed </a:t>
            </a:r>
            <a:r>
              <a:rPr lang="en-US" sz="2800"/>
              <a:t>activities </a:t>
            </a:r>
            <a:endParaRPr lang="en-US" sz="2800">
              <a:ea typeface="Calibri" panose="020F0502020204030204"/>
              <a:cs typeface="Calibri" panose="020F0502020204030204"/>
            </a:endParaRPr>
          </a:p>
        </p:txBody>
      </p:sp>
      <p:pic>
        <p:nvPicPr>
          <p:cNvPr id="2" name="Picture 1" descr="DSC_1865.JPG">
            <a:extLst>
              <a:ext uri="{FF2B5EF4-FFF2-40B4-BE49-F238E27FC236}">
                <a16:creationId xmlns:a16="http://schemas.microsoft.com/office/drawing/2014/main" id="{FCB16516-97A6-5F29-5A1A-3792CCCF18F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725400" y="2056994"/>
            <a:ext cx="4446216" cy="3411742"/>
          </a:xfrm>
          <a:prstGeom prst="rect">
            <a:avLst/>
          </a:prstGeom>
        </p:spPr>
      </p:pic>
      <p:pic>
        <p:nvPicPr>
          <p:cNvPr id="5" name="Picture 4" descr="DSC_1822.JPG">
            <a:extLst>
              <a:ext uri="{FF2B5EF4-FFF2-40B4-BE49-F238E27FC236}">
                <a16:creationId xmlns:a16="http://schemas.microsoft.com/office/drawing/2014/main" id="{22418694-7E5F-7868-9078-C6814E165BC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25400" y="5988887"/>
            <a:ext cx="4446216" cy="2968086"/>
          </a:xfrm>
          <a:prstGeom prst="rect">
            <a:avLst/>
          </a:prstGeom>
        </p:spPr>
      </p:pic>
      <p:sp>
        <p:nvSpPr>
          <p:cNvPr id="6" name="Freeform 3">
            <a:extLst>
              <a:ext uri="{FF2B5EF4-FFF2-40B4-BE49-F238E27FC236}">
                <a16:creationId xmlns:a16="http://schemas.microsoft.com/office/drawing/2014/main" id="{913103D5-C239-D1B2-F3B2-B63395BA637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5030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5030-359F-B8E5-36DE-8699CFAB2B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E3C576-BFF4-0B5C-97F6-927BE206DB0A}"/>
              </a:ext>
            </a:extLst>
          </p:cNvPr>
          <p:cNvSpPr>
            <a:spLocks noGrp="1"/>
          </p:cNvSpPr>
          <p:nvPr>
            <p:ph type="body" idx="1"/>
          </p:nvPr>
        </p:nvSpPr>
        <p:spPr>
          <a:xfrm>
            <a:off x="6148551" y="1097280"/>
            <a:ext cx="12139449" cy="7886700"/>
          </a:xfrm>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CCB167D1-05A0-9B08-7EBE-90D6726AA012}"/>
              </a:ext>
            </a:extLst>
          </p:cNvPr>
          <p:cNvSpPr txBox="1"/>
          <p:nvPr/>
        </p:nvSpPr>
        <p:spPr>
          <a:xfrm>
            <a:off x="6183389" y="3251180"/>
            <a:ext cx="12104613" cy="3416320"/>
          </a:xfrm>
          <a:prstGeom prst="rect">
            <a:avLst/>
          </a:prstGeom>
          <a:noFill/>
        </p:spPr>
        <p:txBody>
          <a:bodyPr wrap="square" rtlCol="0">
            <a:spAutoFit/>
          </a:bodyPr>
          <a:lstStyle/>
          <a:p>
            <a:pPr algn="ctr" defTabSz="1371600"/>
            <a:r>
              <a:rPr lang="en-US" sz="7200" kern="100">
                <a:solidFill>
                  <a:prstClr val="black"/>
                </a:solidFill>
                <a:latin typeface="Calibri" panose="020F0502020204030204"/>
              </a:rPr>
              <a:t>How to develop a </a:t>
            </a:r>
          </a:p>
          <a:p>
            <a:pPr algn="ctr" defTabSz="1371600"/>
            <a:r>
              <a:rPr lang="en-US" sz="7200" kern="100">
                <a:solidFill>
                  <a:prstClr val="black"/>
                </a:solidFill>
                <a:latin typeface="Calibri" panose="020F0502020204030204"/>
              </a:rPr>
              <a:t>gender and biodiversity roadmap ? </a:t>
            </a:r>
            <a:endParaRPr lang="en-US" sz="7200">
              <a:solidFill>
                <a:prstClr val="black"/>
              </a:solidFill>
              <a:latin typeface="Calibri" panose="020F0502020204030204"/>
            </a:endParaRPr>
          </a:p>
        </p:txBody>
      </p:sp>
      <p:pic>
        <p:nvPicPr>
          <p:cNvPr id="2" name="Picture 2" descr="DSC_0182.JPG">
            <a:extLst>
              <a:ext uri="{FF2B5EF4-FFF2-40B4-BE49-F238E27FC236}">
                <a16:creationId xmlns:a16="http://schemas.microsoft.com/office/drawing/2014/main" id="{A5B06C5A-77D6-D62B-D1EB-8534404258C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2766" y="7782638"/>
            <a:ext cx="2420237" cy="1609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A person in a straw hat harvesting grass&#10;&#10;AI-generated content may be incorrect.">
            <a:extLst>
              <a:ext uri="{FF2B5EF4-FFF2-40B4-BE49-F238E27FC236}">
                <a16:creationId xmlns:a16="http://schemas.microsoft.com/office/drawing/2014/main" id="{B9E79EA3-EE51-D4C2-34FE-AE9615C040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2766" y="5635665"/>
            <a:ext cx="2420870" cy="1611675"/>
          </a:xfrm>
          <a:prstGeom prst="rect">
            <a:avLst/>
          </a:prstGeom>
        </p:spPr>
      </p:pic>
      <p:pic>
        <p:nvPicPr>
          <p:cNvPr id="10" name="Picture 9" descr="A frog on the ground&#10;&#10;AI-generated content may be incorrect.">
            <a:extLst>
              <a:ext uri="{FF2B5EF4-FFF2-40B4-BE49-F238E27FC236}">
                <a16:creationId xmlns:a16="http://schemas.microsoft.com/office/drawing/2014/main" id="{0E592EF4-8242-330B-394C-088165DEA0A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11267" y="3521289"/>
            <a:ext cx="2467205" cy="1519911"/>
          </a:xfrm>
          <a:prstGeom prst="rect">
            <a:avLst/>
          </a:prstGeom>
        </p:spPr>
      </p:pic>
      <p:pic>
        <p:nvPicPr>
          <p:cNvPr id="11" name="Picture 10" descr="A small boat in a body of water&#10;&#10;Description automatically generated">
            <a:extLst>
              <a:ext uri="{FF2B5EF4-FFF2-40B4-BE49-F238E27FC236}">
                <a16:creationId xmlns:a16="http://schemas.microsoft.com/office/drawing/2014/main" id="{CCDFD03E-F868-DE5B-3FE2-7F8079EFC1D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1811268" y="1240178"/>
            <a:ext cx="2443869" cy="1654049"/>
          </a:xfrm>
          <a:prstGeom prst="rect">
            <a:avLst/>
          </a:prstGeom>
        </p:spPr>
      </p:pic>
    </p:spTree>
    <p:extLst>
      <p:ext uri="{BB962C8B-B14F-4D97-AF65-F5344CB8AC3E}">
        <p14:creationId xmlns:p14="http://schemas.microsoft.com/office/powerpoint/2010/main" val="714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4567B6C-4835-D238-0F9C-958497E6FA42}"/>
              </a:ext>
            </a:extLst>
          </p:cNvPr>
          <p:cNvGraphicFramePr/>
          <p:nvPr>
            <p:extLst>
              <p:ext uri="{D42A27DB-BD31-4B8C-83A1-F6EECF244321}">
                <p14:modId xmlns:p14="http://schemas.microsoft.com/office/powerpoint/2010/main" val="501695471"/>
              </p:ext>
            </p:extLst>
          </p:nvPr>
        </p:nvGraphicFramePr>
        <p:xfrm>
          <a:off x="381000" y="568960"/>
          <a:ext cx="17526000" cy="8613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8B8DBE1E-048A-D6E9-D394-39242A73CA23}"/>
              </a:ext>
            </a:extLst>
          </p:cNvPr>
          <p:cNvSpPr>
            <a:spLocks noGrp="1"/>
          </p:cNvSpPr>
          <p:nvPr>
            <p:ph type="title" idx="4294967295"/>
          </p:nvPr>
        </p:nvSpPr>
        <p:spPr>
          <a:xfrm>
            <a:off x="914400" y="266700"/>
            <a:ext cx="15087600" cy="1295400"/>
          </a:xfrm>
        </p:spPr>
        <p:txBody>
          <a:bodyPr/>
          <a:lstStyle/>
          <a:p>
            <a:r>
              <a:rPr lang="en-GB"/>
              <a:t>Recommended Steps</a:t>
            </a:r>
          </a:p>
        </p:txBody>
      </p:sp>
      <p:sp>
        <p:nvSpPr>
          <p:cNvPr id="4" name="Freeform 3">
            <a:extLst>
              <a:ext uri="{FF2B5EF4-FFF2-40B4-BE49-F238E27FC236}">
                <a16:creationId xmlns:a16="http://schemas.microsoft.com/office/drawing/2014/main" id="{CBEC2EF7-D6A5-F47C-BBDB-9FCADCE6723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8"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2990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700FE-7690-0EB2-7104-57EDF1DD30E8}"/>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C80F0E6D-15A8-6B58-250C-C5982FB1EDD5}"/>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0E4B6325-1C29-9D15-2A5A-EB9358A7DA78}"/>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5400" b="1" kern="0">
                <a:solidFill>
                  <a:prstClr val="black"/>
                </a:solidFill>
                <a:latin typeface="Calibri Light" panose="020F0302020204030204" pitchFamily="34" charset="0"/>
                <a:cs typeface="Calibri Light" panose="020F0302020204030204" pitchFamily="34" charset="0"/>
                <a:sym typeface="Arial"/>
              </a:rPr>
              <a:t>Methodology to develop a gender roadmap</a:t>
            </a:r>
          </a:p>
          <a:p>
            <a:pPr defTabSz="914445">
              <a:buClr>
                <a:srgbClr val="000000"/>
              </a:buClr>
              <a:defRPr/>
            </a:pPr>
            <a:endParaRPr sz="5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52E01F21-D67F-17CF-BB33-BE13820E04F1}"/>
              </a:ext>
            </a:extLst>
          </p:cNvPr>
          <p:cNvCxnSpPr/>
          <p:nvPr/>
        </p:nvCxnSpPr>
        <p:spPr>
          <a:xfrm>
            <a:off x="1325786" y="2059734"/>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6E1CC818-89E4-29D4-044C-8E11700BCA52}"/>
              </a:ext>
            </a:extLst>
          </p:cNvPr>
          <p:cNvGrpSpPr/>
          <p:nvPr/>
        </p:nvGrpSpPr>
        <p:grpSpPr>
          <a:xfrm>
            <a:off x="743251" y="2199696"/>
            <a:ext cx="2525289" cy="1077218"/>
            <a:chOff x="844721" y="1866900"/>
            <a:chExt cx="3117679" cy="1316682"/>
          </a:xfrm>
        </p:grpSpPr>
        <p:sp>
          <p:nvSpPr>
            <p:cNvPr id="44" name="Pentagon 43">
              <a:extLst>
                <a:ext uri="{FF2B5EF4-FFF2-40B4-BE49-F238E27FC236}">
                  <a16:creationId xmlns:a16="http://schemas.microsoft.com/office/drawing/2014/main" id="{04622B9E-225D-09C4-884D-E3617130C6CB}"/>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2F6186F0-A5F0-5BE9-AF08-57A69F4FF66B}"/>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1FE5AC27-C99E-0247-252D-783C4EE42579}"/>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1D859D9C-5B49-E374-7658-19CDBB47D983}"/>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1</a:t>
                </a:r>
              </a:p>
            </p:txBody>
          </p:sp>
        </p:grpSp>
      </p:grpSp>
      <p:sp>
        <p:nvSpPr>
          <p:cNvPr id="47" name="TextBox 46">
            <a:extLst>
              <a:ext uri="{FF2B5EF4-FFF2-40B4-BE49-F238E27FC236}">
                <a16:creationId xmlns:a16="http://schemas.microsoft.com/office/drawing/2014/main" id="{E04FF371-58FF-F3B9-4F7F-E7FC17DB2D6E}"/>
              </a:ext>
            </a:extLst>
          </p:cNvPr>
          <p:cNvSpPr txBox="1"/>
          <p:nvPr/>
        </p:nvSpPr>
        <p:spPr>
          <a:xfrm>
            <a:off x="4070982" y="3678803"/>
            <a:ext cx="12401014" cy="553998"/>
          </a:xfrm>
          <a:prstGeom prst="rect">
            <a:avLst/>
          </a:prstGeom>
          <a:noFill/>
        </p:spPr>
        <p:txBody>
          <a:bodyPr wrap="square">
            <a:spAutoFit/>
          </a:bodyPr>
          <a:lstStyle/>
          <a:p>
            <a:pPr algn="just">
              <a:spcBef>
                <a:spcPts val="0"/>
              </a:spcBef>
            </a:pPr>
            <a:r>
              <a:rPr lang="en-US" sz="3000">
                <a:latin typeface="Calibri" panose="020F0502020204030204" pitchFamily="34" charset="0"/>
                <a:ea typeface="Times New Roman" panose="02020603050405020304" pitchFamily="18" charset="0"/>
                <a:cs typeface="Calibri" panose="020F0502020204030204" pitchFamily="34" charset="0"/>
              </a:rPr>
              <a:t>Define national gender and biodiversity goals and expected results</a:t>
            </a:r>
          </a:p>
        </p:txBody>
      </p:sp>
      <p:sp>
        <p:nvSpPr>
          <p:cNvPr id="65" name="TextBox 64">
            <a:extLst>
              <a:ext uri="{FF2B5EF4-FFF2-40B4-BE49-F238E27FC236}">
                <a16:creationId xmlns:a16="http://schemas.microsoft.com/office/drawing/2014/main" id="{5D5E1868-886C-A339-C383-A16BE8427252}"/>
              </a:ext>
            </a:extLst>
          </p:cNvPr>
          <p:cNvSpPr txBox="1"/>
          <p:nvPr/>
        </p:nvSpPr>
        <p:spPr>
          <a:xfrm>
            <a:off x="4944737" y="4923348"/>
            <a:ext cx="11834565" cy="553998"/>
          </a:xfrm>
          <a:prstGeom prst="rect">
            <a:avLst/>
          </a:prstGeom>
          <a:noFill/>
        </p:spPr>
        <p:txBody>
          <a:bodyPr wrap="square">
            <a:spAutoFit/>
          </a:bodyPr>
          <a:lstStyle/>
          <a:p>
            <a:pPr algn="just"/>
            <a:r>
              <a:rPr lang="en-US" sz="3000">
                <a:latin typeface="Calibri" panose="020F0502020204030204" pitchFamily="34" charset="0"/>
                <a:ea typeface="Times New Roman" panose="02020603050405020304" pitchFamily="18" charset="0"/>
                <a:cs typeface="Calibri" panose="020F0502020204030204" pitchFamily="34" charset="0"/>
              </a:rPr>
              <a:t>Define activities, indicators and baselines based on the national context  </a:t>
            </a:r>
          </a:p>
        </p:txBody>
      </p:sp>
      <p:sp>
        <p:nvSpPr>
          <p:cNvPr id="70" name="TextBox 69">
            <a:extLst>
              <a:ext uri="{FF2B5EF4-FFF2-40B4-BE49-F238E27FC236}">
                <a16:creationId xmlns:a16="http://schemas.microsoft.com/office/drawing/2014/main" id="{A597FE43-A3C4-2AE7-D329-7880605ED77B}"/>
              </a:ext>
            </a:extLst>
          </p:cNvPr>
          <p:cNvSpPr txBox="1"/>
          <p:nvPr/>
        </p:nvSpPr>
        <p:spPr>
          <a:xfrm>
            <a:off x="5691435" y="6218196"/>
            <a:ext cx="11834565" cy="553998"/>
          </a:xfrm>
          <a:prstGeom prst="rect">
            <a:avLst/>
          </a:prstGeom>
          <a:noFill/>
        </p:spPr>
        <p:txBody>
          <a:bodyPr wrap="square">
            <a:spAutoFit/>
          </a:bodyPr>
          <a:lstStyle/>
          <a:p>
            <a:pPr algn="just"/>
            <a:r>
              <a:rPr lang="en-US" sz="3000">
                <a:latin typeface="Calibri" panose="020F0502020204030204" pitchFamily="34" charset="0"/>
                <a:ea typeface="Times New Roman" panose="02020603050405020304" pitchFamily="18" charset="0"/>
                <a:cs typeface="Calibri" panose="020F0502020204030204" pitchFamily="34" charset="0"/>
              </a:rPr>
              <a:t> Review roadmap with CDB focal points to ensure it aligns with the NBSAP</a:t>
            </a:r>
          </a:p>
        </p:txBody>
      </p:sp>
      <p:grpSp>
        <p:nvGrpSpPr>
          <p:cNvPr id="95" name="Group 94">
            <a:extLst>
              <a:ext uri="{FF2B5EF4-FFF2-40B4-BE49-F238E27FC236}">
                <a16:creationId xmlns:a16="http://schemas.microsoft.com/office/drawing/2014/main" id="{D47F3E9A-9466-055C-0BA8-F219C42DC6C7}"/>
              </a:ext>
            </a:extLst>
          </p:cNvPr>
          <p:cNvGrpSpPr/>
          <p:nvPr/>
        </p:nvGrpSpPr>
        <p:grpSpPr>
          <a:xfrm>
            <a:off x="3166147" y="6006156"/>
            <a:ext cx="2525289" cy="1077218"/>
            <a:chOff x="4089527" y="6103976"/>
            <a:chExt cx="3117679" cy="1316682"/>
          </a:xfrm>
        </p:grpSpPr>
        <p:sp>
          <p:nvSpPr>
            <p:cNvPr id="69" name="Pentagon 68">
              <a:extLst>
                <a:ext uri="{FF2B5EF4-FFF2-40B4-BE49-F238E27FC236}">
                  <a16:creationId xmlns:a16="http://schemas.microsoft.com/office/drawing/2014/main" id="{88F19372-A016-620A-87E2-4E5F81424E0E}"/>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FA44BF9B-E512-9C2D-6D27-BCA2B6DD0CE1}"/>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DB123AAF-CF3A-B89A-69E7-3A8050A2B5C0}"/>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3" name="Oval 5">
                <a:extLst>
                  <a:ext uri="{FF2B5EF4-FFF2-40B4-BE49-F238E27FC236}">
                    <a16:creationId xmlns:a16="http://schemas.microsoft.com/office/drawing/2014/main" id="{6884A34C-3272-97C5-AC8C-1485AB16120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4</a:t>
                </a:r>
              </a:p>
            </p:txBody>
          </p:sp>
        </p:grpSp>
      </p:grpSp>
      <p:grpSp>
        <p:nvGrpSpPr>
          <p:cNvPr id="94" name="Group 93">
            <a:extLst>
              <a:ext uri="{FF2B5EF4-FFF2-40B4-BE49-F238E27FC236}">
                <a16:creationId xmlns:a16="http://schemas.microsoft.com/office/drawing/2014/main" id="{3D6FB9E0-F37D-4837-9580-2683910B9894}"/>
              </a:ext>
            </a:extLst>
          </p:cNvPr>
          <p:cNvGrpSpPr/>
          <p:nvPr/>
        </p:nvGrpSpPr>
        <p:grpSpPr>
          <a:xfrm>
            <a:off x="2346668" y="4733415"/>
            <a:ext cx="2525289" cy="1077218"/>
            <a:chOff x="2924970" y="4686569"/>
            <a:chExt cx="3117679" cy="1316682"/>
          </a:xfrm>
        </p:grpSpPr>
        <p:sp>
          <p:nvSpPr>
            <p:cNvPr id="63" name="Pentagon 62">
              <a:extLst>
                <a:ext uri="{FF2B5EF4-FFF2-40B4-BE49-F238E27FC236}">
                  <a16:creationId xmlns:a16="http://schemas.microsoft.com/office/drawing/2014/main" id="{C646A5EA-2542-4546-A0CD-78BEBE3B9D0D}"/>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8EC4F8F3-4C21-00A5-A6C1-439B374E95E4}"/>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0FFE2DFF-91DC-DF9E-1370-F1AE4596768F}"/>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8" name="Oval 5">
                <a:extLst>
                  <a:ext uri="{FF2B5EF4-FFF2-40B4-BE49-F238E27FC236}">
                    <a16:creationId xmlns:a16="http://schemas.microsoft.com/office/drawing/2014/main" id="{2CCA2B4B-007A-F394-A02A-ECFD0EF9655E}"/>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3</a:t>
                </a:r>
                <a:endParaRPr lang="en-US" sz="3600" kern="1200"/>
              </a:p>
            </p:txBody>
          </p:sp>
        </p:grpSp>
      </p:grpSp>
      <p:grpSp>
        <p:nvGrpSpPr>
          <p:cNvPr id="91" name="Group 90">
            <a:extLst>
              <a:ext uri="{FF2B5EF4-FFF2-40B4-BE49-F238E27FC236}">
                <a16:creationId xmlns:a16="http://schemas.microsoft.com/office/drawing/2014/main" id="{DB68D941-72A2-29B1-3DF4-13EA3C0ED68F}"/>
              </a:ext>
            </a:extLst>
          </p:cNvPr>
          <p:cNvGrpSpPr/>
          <p:nvPr/>
        </p:nvGrpSpPr>
        <p:grpSpPr>
          <a:xfrm>
            <a:off x="1489746" y="3468252"/>
            <a:ext cx="2525289" cy="1077218"/>
            <a:chOff x="1847532" y="3282849"/>
            <a:chExt cx="3117679" cy="1316682"/>
          </a:xfrm>
        </p:grpSpPr>
        <p:sp>
          <p:nvSpPr>
            <p:cNvPr id="45" name="Pentagon 44">
              <a:extLst>
                <a:ext uri="{FF2B5EF4-FFF2-40B4-BE49-F238E27FC236}">
                  <a16:creationId xmlns:a16="http://schemas.microsoft.com/office/drawing/2014/main" id="{75DE8172-2363-EA26-8675-EAABCF308CD6}"/>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76AB68A5-8F96-252E-3B26-61E1390B510A}"/>
                </a:ext>
              </a:extLst>
            </p:cNvPr>
            <p:cNvGrpSpPr/>
            <p:nvPr/>
          </p:nvGrpSpPr>
          <p:grpSpPr>
            <a:xfrm>
              <a:off x="2101081" y="3421371"/>
              <a:ext cx="1063394" cy="1011676"/>
              <a:chOff x="10085410" y="3689660"/>
              <a:chExt cx="779859" cy="779859"/>
            </a:xfrm>
          </p:grpSpPr>
          <p:sp>
            <p:nvSpPr>
              <p:cNvPr id="49" name="Oval 48">
                <a:extLst>
                  <a:ext uri="{FF2B5EF4-FFF2-40B4-BE49-F238E27FC236}">
                    <a16:creationId xmlns:a16="http://schemas.microsoft.com/office/drawing/2014/main" id="{A29E5D77-58DB-50FC-D3A5-B542B00114CE}"/>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0" name="Oval 5">
                <a:extLst>
                  <a:ext uri="{FF2B5EF4-FFF2-40B4-BE49-F238E27FC236}">
                    <a16:creationId xmlns:a16="http://schemas.microsoft.com/office/drawing/2014/main" id="{43B8714A-5332-040F-26B8-0BC07E8675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2</a:t>
                </a:r>
                <a:endParaRPr lang="en-US" sz="3600" kern="1200"/>
              </a:p>
            </p:txBody>
          </p:sp>
        </p:grpSp>
      </p:grpSp>
      <p:sp>
        <p:nvSpPr>
          <p:cNvPr id="78" name="TextBox 77">
            <a:extLst>
              <a:ext uri="{FF2B5EF4-FFF2-40B4-BE49-F238E27FC236}">
                <a16:creationId xmlns:a16="http://schemas.microsoft.com/office/drawing/2014/main" id="{A903B8EC-A0DF-83CF-348B-C08F9ECAD961}"/>
              </a:ext>
            </a:extLst>
          </p:cNvPr>
          <p:cNvSpPr txBox="1"/>
          <p:nvPr/>
        </p:nvSpPr>
        <p:spPr>
          <a:xfrm>
            <a:off x="6477000" y="7353300"/>
            <a:ext cx="10900786" cy="553998"/>
          </a:xfrm>
          <a:prstGeom prst="rect">
            <a:avLst/>
          </a:prstGeom>
          <a:noFill/>
        </p:spPr>
        <p:txBody>
          <a:bodyPr wrap="square">
            <a:spAutoFit/>
          </a:bodyPr>
          <a:lstStyle/>
          <a:p>
            <a:pPr algn="just"/>
            <a:r>
              <a:rPr lang="en-US" sz="3000" dirty="0">
                <a:latin typeface="Calibri" panose="020F0502020204030204" pitchFamily="34" charset="0"/>
                <a:ea typeface="Times New Roman" panose="02020603050405020304" pitchFamily="18" charset="0"/>
                <a:cs typeface="Calibri" panose="020F0502020204030204" pitchFamily="34" charset="0"/>
              </a:rPr>
              <a:t>Validate roadmap with different actors </a:t>
            </a:r>
          </a:p>
        </p:txBody>
      </p:sp>
      <p:grpSp>
        <p:nvGrpSpPr>
          <p:cNvPr id="96" name="Group 95">
            <a:extLst>
              <a:ext uri="{FF2B5EF4-FFF2-40B4-BE49-F238E27FC236}">
                <a16:creationId xmlns:a16="http://schemas.microsoft.com/office/drawing/2014/main" id="{D0821AB8-6D47-27C0-C6BF-4CCA8B080782}"/>
              </a:ext>
            </a:extLst>
          </p:cNvPr>
          <p:cNvGrpSpPr/>
          <p:nvPr/>
        </p:nvGrpSpPr>
        <p:grpSpPr>
          <a:xfrm>
            <a:off x="3932150" y="7266682"/>
            <a:ext cx="2525289" cy="1077218"/>
            <a:chOff x="5194075" y="7520669"/>
            <a:chExt cx="3117679" cy="1316682"/>
          </a:xfrm>
        </p:grpSpPr>
        <p:sp>
          <p:nvSpPr>
            <p:cNvPr id="77" name="Pentagon 76">
              <a:extLst>
                <a:ext uri="{FF2B5EF4-FFF2-40B4-BE49-F238E27FC236}">
                  <a16:creationId xmlns:a16="http://schemas.microsoft.com/office/drawing/2014/main" id="{C7922F62-C10D-917D-DD3D-3BF359C628BE}"/>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E7A4B425-E3C3-F7A6-1D3A-D592855794B5}"/>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BE78318C-9FF7-CA20-A0C2-79F4FBA8B211}"/>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Oval 5">
                <a:extLst>
                  <a:ext uri="{FF2B5EF4-FFF2-40B4-BE49-F238E27FC236}">
                    <a16:creationId xmlns:a16="http://schemas.microsoft.com/office/drawing/2014/main" id="{99ACF67F-BC1A-9EA6-31F6-5F8F19D4C3E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5</a:t>
                </a:r>
              </a:p>
            </p:txBody>
          </p:sp>
        </p:grpSp>
      </p:grpSp>
      <p:sp>
        <p:nvSpPr>
          <p:cNvPr id="6" name="TextBox 5">
            <a:extLst>
              <a:ext uri="{FF2B5EF4-FFF2-40B4-BE49-F238E27FC236}">
                <a16:creationId xmlns:a16="http://schemas.microsoft.com/office/drawing/2014/main" id="{7A7CBAAE-6763-8861-3086-8FD7507D8994}"/>
              </a:ext>
            </a:extLst>
          </p:cNvPr>
          <p:cNvSpPr txBox="1"/>
          <p:nvPr/>
        </p:nvSpPr>
        <p:spPr>
          <a:xfrm>
            <a:off x="3521426" y="2469586"/>
            <a:ext cx="12099574" cy="553998"/>
          </a:xfrm>
          <a:prstGeom prst="rect">
            <a:avLst/>
          </a:prstGeom>
          <a:noFill/>
        </p:spPr>
        <p:txBody>
          <a:bodyPr wrap="square">
            <a:spAutoFit/>
          </a:bodyPr>
          <a:lstStyle/>
          <a:p>
            <a:pPr algn="just">
              <a:spcBef>
                <a:spcPts val="0"/>
              </a:spcBef>
            </a:pPr>
            <a:r>
              <a:rPr lang="en-US" sz="3000">
                <a:latin typeface="Calibri" panose="020F0502020204030204" pitchFamily="34" charset="0"/>
                <a:ea typeface="Times New Roman" panose="02020603050405020304" pitchFamily="18" charset="0"/>
                <a:cs typeface="Calibri" panose="020F0502020204030204" pitchFamily="34" charset="0"/>
              </a:rPr>
              <a:t>Compile national and local data and information on gender and biodiversity </a:t>
            </a:r>
          </a:p>
        </p:txBody>
      </p:sp>
      <p:pic>
        <p:nvPicPr>
          <p:cNvPr id="1026" name="Picture 2" descr="Key performance indicator - Free marketing icons">
            <a:extLst>
              <a:ext uri="{FF2B5EF4-FFF2-40B4-BE49-F238E27FC236}">
                <a16:creationId xmlns:a16="http://schemas.microsoft.com/office/drawing/2014/main" id="{B234D5B2-43A0-AF4C-C118-9DB45487E1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700" y="4848342"/>
            <a:ext cx="781572" cy="781572"/>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3">
            <a:extLst>
              <a:ext uri="{FF2B5EF4-FFF2-40B4-BE49-F238E27FC236}">
                <a16:creationId xmlns:a16="http://schemas.microsoft.com/office/drawing/2014/main" id="{CA90AAA4-FC58-ACBE-BC15-BC1D7B676411}"/>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4" name="Picture 3" descr="A magnifying glass over a paper&#10;&#10;AI-generated content may be incorrect.">
            <a:extLst>
              <a:ext uri="{FF2B5EF4-FFF2-40B4-BE49-F238E27FC236}">
                <a16:creationId xmlns:a16="http://schemas.microsoft.com/office/drawing/2014/main" id="{9AB17EC4-98B9-57DE-EE0E-3AB72BE1BF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18251" y="3595057"/>
            <a:ext cx="820860" cy="827683"/>
          </a:xfrm>
          <a:prstGeom prst="rect">
            <a:avLst/>
          </a:prstGeom>
        </p:spPr>
      </p:pic>
      <p:pic>
        <p:nvPicPr>
          <p:cNvPr id="5" name="Picture 4" descr="A graphic of a pie chart and graph&#10;&#10;AI-generated content may be incorrect.">
            <a:extLst>
              <a:ext uri="{FF2B5EF4-FFF2-40B4-BE49-F238E27FC236}">
                <a16:creationId xmlns:a16="http://schemas.microsoft.com/office/drawing/2014/main" id="{F116D53E-6D86-9431-90BE-97532324F7D1}"/>
              </a:ext>
            </a:extLst>
          </p:cNvPr>
          <p:cNvPicPr>
            <a:picLocks noChangeAspect="1"/>
          </p:cNvPicPr>
          <p:nvPr/>
        </p:nvPicPr>
        <p:blipFill>
          <a:blip r:embed="rId6" cstate="print">
            <a:extLst>
              <a:ext uri="{28A0092B-C50C-407E-A947-70E740481C1C}">
                <a14:useLocalDpi xmlns:a14="http://schemas.microsoft.com/office/drawing/2010/main" val="0"/>
              </a:ext>
            </a:extLst>
          </a:blip>
          <a:srcRect b="11606"/>
          <a:stretch>
            <a:fillRect/>
          </a:stretch>
        </p:blipFill>
        <p:spPr>
          <a:xfrm>
            <a:off x="1948077" y="2324161"/>
            <a:ext cx="820860" cy="823993"/>
          </a:xfrm>
          <a:prstGeom prst="rect">
            <a:avLst/>
          </a:prstGeom>
        </p:spPr>
      </p:pic>
      <p:pic>
        <p:nvPicPr>
          <p:cNvPr id="12" name="Picture 11" descr="A group of people sitting at a table&#10;&#10;AI-generated content may be incorrect.">
            <a:extLst>
              <a:ext uri="{FF2B5EF4-FFF2-40B4-BE49-F238E27FC236}">
                <a16:creationId xmlns:a16="http://schemas.microsoft.com/office/drawing/2014/main" id="{1BB70DBB-1D0F-1A35-CB58-D6C6ED37231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61449" y="6132859"/>
            <a:ext cx="833345" cy="823811"/>
          </a:xfrm>
          <a:prstGeom prst="rect">
            <a:avLst/>
          </a:prstGeom>
        </p:spPr>
      </p:pic>
      <p:pic>
        <p:nvPicPr>
          <p:cNvPr id="13" name="Picture 12" descr="A group of people in a circle&#10;&#10;AI-generated content may be incorrect.">
            <a:extLst>
              <a:ext uri="{FF2B5EF4-FFF2-40B4-BE49-F238E27FC236}">
                <a16:creationId xmlns:a16="http://schemas.microsoft.com/office/drawing/2014/main" id="{B1C2EF09-ABD0-0E55-E74E-2E7162DE44A2}"/>
              </a:ext>
            </a:extLst>
          </p:cNvPr>
          <p:cNvPicPr>
            <a:picLocks noChangeAspect="1"/>
          </p:cNvPicPr>
          <p:nvPr/>
        </p:nvPicPr>
        <p:blipFill>
          <a:blip r:embed="rId8" cstate="print">
            <a:extLst>
              <a:ext uri="{28A0092B-C50C-407E-A947-70E740481C1C}">
                <a14:useLocalDpi xmlns:a14="http://schemas.microsoft.com/office/drawing/2010/main" val="0"/>
              </a:ext>
            </a:extLst>
          </a:blip>
          <a:srcRect l="10039" t="13228" r="12843" b="13228"/>
          <a:stretch>
            <a:fillRect/>
          </a:stretch>
        </p:blipFill>
        <p:spPr>
          <a:xfrm>
            <a:off x="5031176" y="7343257"/>
            <a:ext cx="941678" cy="872196"/>
          </a:xfrm>
          <a:prstGeom prst="rect">
            <a:avLst/>
          </a:prstGeom>
        </p:spPr>
      </p:pic>
    </p:spTree>
    <p:extLst>
      <p:ext uri="{BB962C8B-B14F-4D97-AF65-F5344CB8AC3E}">
        <p14:creationId xmlns:p14="http://schemas.microsoft.com/office/powerpoint/2010/main" val="295202641"/>
      </p:ext>
    </p:extLst>
  </p:cSld>
  <p:clrMapOvr>
    <a:masterClrMapping/>
  </p:clrMapOvr>
</p:sld>
</file>

<file path=ppt/theme/theme1.xml><?xml version="1.0" encoding="utf-8"?>
<a:theme xmlns:a="http://schemas.openxmlformats.org/drawingml/2006/main" name="Custom Design">
  <a:themeElements>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DP Presentation- Spanish" id="{0B9474DE-4CFE-6741-93BB-8CE2216C385D}" vid="{9F841F3F-E64F-D048-B29D-3A6FEA554966}"/>
    </a:ext>
  </a:extLst>
</a:theme>
</file>

<file path=ppt/theme/theme2.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t xmlns="f232f10d-0edc-4b5f-b66e-f46ceb4f7549" xsi:nil="true"/>
    <lcf76f155ced4ddcb4097134ff3c332f xmlns="f232f10d-0edc-4b5f-b66e-f46ceb4f7549">
      <Terms xmlns="http://schemas.microsoft.com/office/infopath/2007/PartnerControls"/>
    </lcf76f155ced4ddcb4097134ff3c332f>
    <TaxCatchAll xmlns="bccaa7d2-b5c2-455f-8377-eecac74d0a7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9EE8DAD1717D488B75E704F055B0DB" ma:contentTypeVersion="17" ma:contentTypeDescription="Create a new document." ma:contentTypeScope="" ma:versionID="894f81645357e802e03f0dad1321f2fd">
  <xsd:schema xmlns:xsd="http://www.w3.org/2001/XMLSchema" xmlns:xs="http://www.w3.org/2001/XMLSchema" xmlns:p="http://schemas.microsoft.com/office/2006/metadata/properties" xmlns:ns2="f232f10d-0edc-4b5f-b66e-f46ceb4f7549" xmlns:ns3="bccaa7d2-b5c2-455f-8377-eecac74d0a7a" targetNamespace="http://schemas.microsoft.com/office/2006/metadata/properties" ma:root="true" ma:fieldsID="09640a142018a54e4639738b7aa3630f" ns2:_="" ns3:_="">
    <xsd:import namespace="f232f10d-0edc-4b5f-b66e-f46ceb4f7549"/>
    <xsd:import namespace="bccaa7d2-b5c2-455f-8377-eecac74d0a7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element ref="ns2:Det"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32f10d-0edc-4b5f-b66e-f46ceb4f75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Det" ma:index="21" nillable="true" ma:displayName="Det" ma:format="Dropdown" ma:internalName="Det">
      <xsd:simpleType>
        <xsd:restriction base="dms:Text">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caa7d2-b5c2-455f-8377-eecac74d0a7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04ed2ff6-99f7-4fa9-96fc-1981adf183ee}" ma:internalName="TaxCatchAll" ma:showField="CatchAllData" ma:web="bccaa7d2-b5c2-455f-8377-eecac74d0a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1657A0-8D36-4BD2-A532-E090327C0FEE}">
  <ds:schemaRefs>
    <ds:schemaRef ds:uri="http://purl.org/dc/terms/"/>
    <ds:schemaRef ds:uri="http://schemas.microsoft.com/office/2006/metadata/properties"/>
    <ds:schemaRef ds:uri="http://www.w3.org/XML/1998/namespace"/>
    <ds:schemaRef ds:uri="http://schemas.microsoft.com/office/2006/documentManagement/types"/>
    <ds:schemaRef ds:uri="http://purl.org/dc/elements/1.1/"/>
    <ds:schemaRef ds:uri="http://purl.org/dc/dcmitype/"/>
    <ds:schemaRef ds:uri="bccaa7d2-b5c2-455f-8377-eecac74d0a7a"/>
    <ds:schemaRef ds:uri="http://schemas.microsoft.com/office/infopath/2007/PartnerControls"/>
    <ds:schemaRef ds:uri="http://schemas.openxmlformats.org/package/2006/metadata/core-properties"/>
    <ds:schemaRef ds:uri="f232f10d-0edc-4b5f-b66e-f46ceb4f7549"/>
  </ds:schemaRefs>
</ds:datastoreItem>
</file>

<file path=customXml/itemProps2.xml><?xml version="1.0" encoding="utf-8"?>
<ds:datastoreItem xmlns:ds="http://schemas.openxmlformats.org/officeDocument/2006/customXml" ds:itemID="{1C75C5D8-5746-484E-BB11-9CEFFC7DA7DF}">
  <ds:schemaRefs>
    <ds:schemaRef ds:uri="bccaa7d2-b5c2-455f-8377-eecac74d0a7a"/>
    <ds:schemaRef ds:uri="f232f10d-0edc-4b5f-b66e-f46ceb4f75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484ED55-CEA3-40A0-A3A2-DA77D85E8B1E}">
  <ds:schemaRefs>
    <ds:schemaRef ds:uri="http://schemas.microsoft.com/sharepoint/v3/contenttype/forms"/>
  </ds:schemaRefs>
</ds:datastoreItem>
</file>

<file path=docMetadata/LabelInfo.xml><?xml version="1.0" encoding="utf-8"?>
<clbl:labelList xmlns:clbl="http://schemas.microsoft.com/office/2020/mipLabelMetadata">
  <clbl:label id="{8b77875e-5908-45a0-9cb4-dec9ae074618}" enabled="1" method="Privileged" siteId="{0f9e35db-544f-4f60-bdcc-5ea416e6dc70}" removed="0"/>
</clbl:labelList>
</file>

<file path=docProps/app.xml><?xml version="1.0" encoding="utf-8"?>
<Properties xmlns="http://schemas.openxmlformats.org/officeDocument/2006/extended-properties" xmlns:vt="http://schemas.openxmlformats.org/officeDocument/2006/docPropsVTypes">
  <TotalTime>121</TotalTime>
  <Words>3773</Words>
  <Application>Microsoft Macintosh PowerPoint</Application>
  <PresentationFormat>Custom</PresentationFormat>
  <Paragraphs>744</Paragraphs>
  <Slides>33</Slides>
  <Notes>18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33</vt:i4>
      </vt:variant>
    </vt:vector>
  </HeadingPairs>
  <TitlesOfParts>
    <vt:vector size="43" baseType="lpstr">
      <vt:lpstr>Arial</vt:lpstr>
      <vt:lpstr>Aptos Display</vt:lpstr>
      <vt:lpstr>Montserrat</vt:lpstr>
      <vt:lpstr>Symbol</vt:lpstr>
      <vt:lpstr>Calibri</vt:lpstr>
      <vt:lpstr>Aptos</vt:lpstr>
      <vt:lpstr>Times New Roman</vt:lpstr>
      <vt:lpstr>Calibri Light</vt:lpstr>
      <vt:lpstr>Custom Design</vt:lpstr>
      <vt:lpstr>Retrospect</vt:lpstr>
      <vt:lpstr>PowerPoint Presentation</vt:lpstr>
      <vt:lpstr>Objectives</vt:lpstr>
      <vt:lpstr>PowerPoint Presentation</vt:lpstr>
      <vt:lpstr>PowerPoint Presentation</vt:lpstr>
      <vt:lpstr>PowerPoint Presentation</vt:lpstr>
      <vt:lpstr>PowerPoint Presentation</vt:lpstr>
      <vt:lpstr>PowerPoint Presentation</vt:lpstr>
      <vt:lpstr>Recommended Steps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e implementación de políticas e iniciativas género transformadoras en diversos sectores ambientales.</dc:title>
  <dc:creator>Maria Victoria Colmenares Macia</dc:creator>
  <cp:lastModifiedBy>Andrea Quesada Aguilar</cp:lastModifiedBy>
  <cp:revision>4</cp:revision>
  <dcterms:created xsi:type="dcterms:W3CDTF">2006-08-16T00:00:00Z</dcterms:created>
  <dcterms:modified xsi:type="dcterms:W3CDTF">2026-03-03T13:53:10Z</dcterms:modified>
  <dc:identifier>DAFCeAGn4cE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0x010100679EE8DAD1717D488B75E704F055B0DB</vt:lpwstr>
  </property>
  <property fmtid="{D5CDD505-2E9C-101B-9397-08002B2CF9AE}" pid="3" name="MediaServiceImageTags">
    <vt:lpwstr/>
  </property>
</Properties>
</file>