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 id="2147483726" r:id="rId5"/>
  </p:sldMasterIdLst>
  <p:notesMasterIdLst>
    <p:notesMasterId r:id="rId39"/>
  </p:notesMasterIdLst>
  <p:sldIdLst>
    <p:sldId id="2147473650" r:id="rId6"/>
    <p:sldId id="2147473473" r:id="rId7"/>
    <p:sldId id="2147473560" r:id="rId8"/>
    <p:sldId id="2147473633" r:id="rId9"/>
    <p:sldId id="2147473619" r:id="rId10"/>
    <p:sldId id="2147473643" r:id="rId11"/>
    <p:sldId id="2147473587" r:id="rId12"/>
    <p:sldId id="2147473634" r:id="rId13"/>
    <p:sldId id="2147473588" r:id="rId14"/>
    <p:sldId id="2147473620" r:id="rId15"/>
    <p:sldId id="2147473603" r:id="rId16"/>
    <p:sldId id="2147473623" r:id="rId17"/>
    <p:sldId id="2147473649" r:id="rId18"/>
    <p:sldId id="2147473645" r:id="rId19"/>
    <p:sldId id="2147473609" r:id="rId20"/>
    <p:sldId id="2147473624" r:id="rId21"/>
    <p:sldId id="2147473635" r:id="rId22"/>
    <p:sldId id="2147473646" r:id="rId23"/>
    <p:sldId id="2147473627" r:id="rId24"/>
    <p:sldId id="2147473608" r:id="rId25"/>
    <p:sldId id="2147473628" r:id="rId26"/>
    <p:sldId id="2147473636" r:id="rId27"/>
    <p:sldId id="2147473647" r:id="rId28"/>
    <p:sldId id="2147473653" r:id="rId29"/>
    <p:sldId id="2147473654" r:id="rId30"/>
    <p:sldId id="2147473655" r:id="rId31"/>
    <p:sldId id="2147473656" r:id="rId32"/>
    <p:sldId id="2147473657" r:id="rId33"/>
    <p:sldId id="2147473559" r:id="rId34"/>
    <p:sldId id="2147473354" r:id="rId35"/>
    <p:sldId id="2147473557" r:id="rId36"/>
    <p:sldId id="2147473554" r:id="rId37"/>
    <p:sldId id="2147473651" r:id="rId38"/>
  </p:sldIdLst>
  <p:sldSz cx="18288000" cy="10287000"/>
  <p:notesSz cx="6858000" cy="9144000"/>
  <p:embeddedFontLst>
    <p:embeddedFont>
      <p:font typeface="Montserrat" pitchFamily="2" charset="77"/>
      <p:regular r:id="rId40"/>
      <p:bold r:id="rId41"/>
      <p:italic r:id="rId42"/>
      <p:boldItalic r:id="rId43"/>
    </p:embeddedFont>
  </p:embeddedFontLst>
  <p:defaultTextStyle>
    <a:defPPr>
      <a:defRPr lang="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FD00D0E-4A84-6E0A-3E1E-A7EAAF260594}" name="Elias, Marlene (Alliance Bioversity-CIAT)" initials="ME" userId="S::marlene.elias@cgiar.org::b005bc6b-c12f-4155-991c-86f00ab89867" providerId="AD"/>
  <p188:author id="{8EBCDC2A-413F-C89A-B741-24A49893AF4D}" name="Morgan, Miranda (Consultant - Alliance Bioversity-CIAT)" initials="MM(ABC" userId="S::M.Morgan@cgiar.org::0cfe2cac-b8de-4565-a5dc-6397ea8bc9dd" providerId="AD"/>
  <p188:author id="{08513D36-DD5F-8676-C734-E04ED5D7415E}" name="Andrea Quesada Aguilar" initials="AQA" userId="S::andrea.quesada@undp.org::56056d13-eee4-4d7a-948f-2cf1ddb799ab" providerId="AD"/>
  <p188:author id="{A9EBECB4-E917-FD43-DB80-A7C075DF1766}" name="Ederer Waltraud" initials="EW" userId="S::waltraud.ederer@un.org::fe4f9aab-6674-4cad-8e3e-ce72937759f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5293"/>
    <a:srgbClr val="DA2B35"/>
    <a:srgbClr val="E3F1D9"/>
    <a:srgbClr val="C9E6DD"/>
    <a:srgbClr val="D6F8DF"/>
    <a:srgbClr val="7030A0"/>
    <a:srgbClr val="009F4B"/>
    <a:srgbClr val="B1D0A9"/>
    <a:srgbClr val="5EBB45"/>
    <a:srgbClr val="ECF8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80" d="100"/>
          <a:sy n="80" d="100"/>
        </p:scale>
        <p:origin x="824" y="22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3.fntdata"/><Relationship Id="rId47"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font" Target="fonts/font1.fntdata"/><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4.fntdata"/><Relationship Id="rId48" Type="http://schemas.microsoft.com/office/2018/10/relationships/authors" Target="author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font" Target="fonts/font2.fntdata"/></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BDDBA7-4E1E-4776-BACA-CF2CA0F800ED}" type="doc">
      <dgm:prSet loTypeId="urn:microsoft.com/office/officeart/2005/8/layout/hProcess4" loCatId="process" qsTypeId="urn:microsoft.com/office/officeart/2005/8/quickstyle/simple1" qsCatId="simple" csTypeId="urn:microsoft.com/office/officeart/2005/8/colors/colorful3" csCatId="colorful" phldr="1"/>
      <dgm:spPr/>
      <dgm:t>
        <a:bodyPr/>
        <a:lstStyle/>
        <a:p>
          <a:endParaRPr lang="en-GB"/>
        </a:p>
      </dgm:t>
    </dgm:pt>
    <dgm:pt modelId="{9A6520A2-DA56-4281-A4A6-F6272F03AA4F}">
      <dgm:prSet phldrT="[Text]" custT="1"/>
      <dgm:spPr/>
      <dgm:t>
        <a:bodyPr/>
        <a:lstStyle/>
        <a:p>
          <a:r>
            <a:rPr lang="fr" sz="4000" b="1"/>
            <a:t>Début</a:t>
          </a:r>
        </a:p>
      </dgm:t>
    </dgm:pt>
    <dgm:pt modelId="{6DAF84A4-CA38-4860-9125-3EBA901598C4}" type="parTrans" cxnId="{BF10E528-E04D-4574-8463-878720D79D89}">
      <dgm:prSet/>
      <dgm:spPr/>
      <dgm:t>
        <a:bodyPr/>
        <a:lstStyle/>
        <a:p>
          <a:endParaRPr lang="en-GB"/>
        </a:p>
      </dgm:t>
    </dgm:pt>
    <dgm:pt modelId="{47B9E2DB-2155-47FB-ACC0-D5A56475900E}" type="sibTrans" cxnId="{BF10E528-E04D-4574-8463-878720D79D89}">
      <dgm:prSet/>
      <dgm:spPr/>
      <dgm:t>
        <a:bodyPr/>
        <a:lstStyle/>
        <a:p>
          <a:endParaRPr lang="en-GB"/>
        </a:p>
      </dgm:t>
    </dgm:pt>
    <dgm:pt modelId="{2E8F5D93-61D2-44AF-B1A8-97E113208FEE}">
      <dgm:prSet phldrT="[Text]" custT="1"/>
      <dgm:spPr>
        <a:gradFill flip="none" rotWithShape="0">
          <a:gsLst>
            <a:gs pos="0">
              <a:schemeClr val="accent3">
                <a:tint val="66000"/>
                <a:satMod val="160000"/>
              </a:schemeClr>
            </a:gs>
            <a:gs pos="50000">
              <a:schemeClr val="accent3">
                <a:tint val="44500"/>
                <a:satMod val="160000"/>
              </a:schemeClr>
            </a:gs>
            <a:gs pos="100000">
              <a:schemeClr val="accent3">
                <a:tint val="23500"/>
                <a:satMod val="160000"/>
              </a:schemeClr>
            </a:gs>
          </a:gsLst>
          <a:lin ang="2700000" scaled="1"/>
          <a:tileRect/>
        </a:gradFill>
      </dgm:spPr>
      <dgm:t>
        <a:bodyPr/>
        <a:lstStyle/>
        <a:p>
          <a:r>
            <a:rPr lang="fr" sz="1800" dirty="0"/>
            <a:t>Évaluer les politiques, stratégies, plans, programmes et projets existants afin de déterminer comment ils ont pris en compte les questions de genre.</a:t>
          </a:r>
          <a:endParaRPr lang="en-GB" sz="1800" dirty="0"/>
        </a:p>
      </dgm:t>
    </dgm:pt>
    <dgm:pt modelId="{29011746-9764-414F-8C5B-9048ED43A569}" type="parTrans" cxnId="{B9161F88-B2FC-40B9-AD37-ACA05F706D76}">
      <dgm:prSet/>
      <dgm:spPr/>
      <dgm:t>
        <a:bodyPr/>
        <a:lstStyle/>
        <a:p>
          <a:endParaRPr lang="en-GB"/>
        </a:p>
      </dgm:t>
    </dgm:pt>
    <dgm:pt modelId="{F0ADDE86-D295-4439-8CF5-B276EEBA63D0}" type="sibTrans" cxnId="{B9161F88-B2FC-40B9-AD37-ACA05F706D76}">
      <dgm:prSet/>
      <dgm:spPr/>
      <dgm:t>
        <a:bodyPr/>
        <a:lstStyle/>
        <a:p>
          <a:endParaRPr lang="en-GB"/>
        </a:p>
      </dgm:t>
    </dgm:pt>
    <dgm:pt modelId="{024161FD-BB48-48A4-9D8B-73778AF86724}">
      <dgm:prSet phldrT="[Text]" custT="1"/>
      <dgm:spPr/>
      <dgm:t>
        <a:bodyPr/>
        <a:lstStyle/>
        <a:p>
          <a:r>
            <a:rPr lang="fr" sz="4000" b="1"/>
            <a:t>Conception</a:t>
          </a:r>
        </a:p>
      </dgm:t>
    </dgm:pt>
    <dgm:pt modelId="{DD176A7D-CF28-445E-9034-BE3F4D8358DE}" type="parTrans" cxnId="{2BBBB5D6-4F95-4619-AFCE-7783BB4B78D2}">
      <dgm:prSet/>
      <dgm:spPr/>
      <dgm:t>
        <a:bodyPr/>
        <a:lstStyle/>
        <a:p>
          <a:endParaRPr lang="en-GB"/>
        </a:p>
      </dgm:t>
    </dgm:pt>
    <dgm:pt modelId="{1D1150FD-10ED-4F6E-844E-BB42018A2F46}" type="sibTrans" cxnId="{2BBBB5D6-4F95-4619-AFCE-7783BB4B78D2}">
      <dgm:prSet/>
      <dgm:spPr/>
      <dgm:t>
        <a:bodyPr/>
        <a:lstStyle/>
        <a:p>
          <a:endParaRPr lang="en-GB"/>
        </a:p>
      </dgm:t>
    </dgm:pt>
    <dgm:pt modelId="{4571C5F3-6FA9-407D-8EF7-DB45F39A5B8A}">
      <dgm:prSet phldrT="[Text]" custT="1"/>
      <dgm:spPr>
        <a:gradFill flip="none" rotWithShape="0">
          <a:gsLst>
            <a:gs pos="0">
              <a:srgbClr val="76A7A2">
                <a:tint val="66000"/>
                <a:satMod val="160000"/>
              </a:srgbClr>
            </a:gs>
            <a:gs pos="50000">
              <a:srgbClr val="76A7A2">
                <a:tint val="44500"/>
                <a:satMod val="160000"/>
              </a:srgbClr>
            </a:gs>
            <a:gs pos="100000">
              <a:srgbClr val="76A7A2">
                <a:tint val="23500"/>
                <a:satMod val="160000"/>
              </a:srgbClr>
            </a:gs>
          </a:gsLst>
          <a:path path="circle">
            <a:fillToRect t="100000" r="100000"/>
          </a:path>
          <a:tileRect l="-100000" b="-100000"/>
        </a:gradFill>
      </dgm:spPr>
      <dgm:t>
        <a:bodyPr tIns="0" bIns="182880" anchor="b" anchorCtr="1"/>
        <a:lstStyle/>
        <a:p>
          <a:pPr>
            <a:buFont typeface="Symbol" panose="05050102010706020507" pitchFamily="18" charset="2"/>
            <a:buNone/>
          </a:pPr>
          <a:endParaRPr lang="en-GB" sz="1800"/>
        </a:p>
      </dgm:t>
    </dgm:pt>
    <dgm:pt modelId="{5F18FFDB-028F-47A5-876F-6B63C9BB474F}" type="parTrans" cxnId="{3AA287B6-E427-454E-A4C4-135BF5DF8B61}">
      <dgm:prSet/>
      <dgm:spPr/>
      <dgm:t>
        <a:bodyPr/>
        <a:lstStyle/>
        <a:p>
          <a:endParaRPr lang="en-GB"/>
        </a:p>
      </dgm:t>
    </dgm:pt>
    <dgm:pt modelId="{65C17FC1-15BC-42B8-AC00-0FD80FE36AA7}" type="sibTrans" cxnId="{3AA287B6-E427-454E-A4C4-135BF5DF8B61}">
      <dgm:prSet/>
      <dgm:spPr/>
      <dgm:t>
        <a:bodyPr/>
        <a:lstStyle/>
        <a:p>
          <a:endParaRPr lang="en-GB"/>
        </a:p>
      </dgm:t>
    </dgm:pt>
    <dgm:pt modelId="{D12CB2A7-C98C-400F-8178-0EED69575D37}">
      <dgm:prSet phldrT="[Text]" custT="1"/>
      <dgm:spPr/>
      <dgm:t>
        <a:bodyPr/>
        <a:lstStyle/>
        <a:p>
          <a:r>
            <a:rPr lang="fr" sz="3600" b="1"/>
            <a:t>Mener les consultations</a:t>
          </a:r>
        </a:p>
      </dgm:t>
    </dgm:pt>
    <dgm:pt modelId="{4D7A3DEC-053B-4034-A8C1-908594EFD8C3}" type="parTrans" cxnId="{1AA4C24C-C10C-47C9-81D4-987EFEC8DA39}">
      <dgm:prSet/>
      <dgm:spPr/>
      <dgm:t>
        <a:bodyPr/>
        <a:lstStyle/>
        <a:p>
          <a:endParaRPr lang="en-GB"/>
        </a:p>
      </dgm:t>
    </dgm:pt>
    <dgm:pt modelId="{3ADFF171-8465-4814-BA0D-F8792F3A6E9C}" type="sibTrans" cxnId="{1AA4C24C-C10C-47C9-81D4-987EFEC8DA39}">
      <dgm:prSet/>
      <dgm:spPr/>
      <dgm:t>
        <a:bodyPr/>
        <a:lstStyle/>
        <a:p>
          <a:endParaRPr lang="en-GB"/>
        </a:p>
      </dgm:t>
    </dgm:pt>
    <dgm:pt modelId="{A5F57DA6-8BBC-4B75-95B8-8E7469DACC5B}">
      <dgm:prSet phldrT="[Text]" custT="1"/>
      <dgm:spPr>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dgm:spPr>
      <dgm:t>
        <a:bodyPr lIns="123824" tIns="123824" rIns="123824" bIns="123824" anchor="t" anchorCtr="0"/>
        <a:lstStyle/>
        <a:p>
          <a:pPr>
            <a:buFont typeface="Symbol" panose="05050102010706020507" pitchFamily="18" charset="2"/>
            <a:buChar char=""/>
          </a:pPr>
          <a:r>
            <a:rPr lang="fr" sz="2000"/>
            <a:t>Organiser une séance de validation multisectorielle et multipartite de l'instrument de planification</a:t>
          </a:r>
          <a:endParaRPr lang="en-GB" sz="2000"/>
        </a:p>
      </dgm:t>
    </dgm:pt>
    <dgm:pt modelId="{1C2F8CC0-79B4-448A-80D7-F626E48921DB}" type="parTrans" cxnId="{698271CE-5FAD-4623-BA07-CEA38E840AAE}">
      <dgm:prSet/>
      <dgm:spPr/>
      <dgm:t>
        <a:bodyPr/>
        <a:lstStyle/>
        <a:p>
          <a:endParaRPr lang="en-GB"/>
        </a:p>
      </dgm:t>
    </dgm:pt>
    <dgm:pt modelId="{70948429-F704-486D-8A1B-9217D3521701}" type="sibTrans" cxnId="{698271CE-5FAD-4623-BA07-CEA38E840AAE}">
      <dgm:prSet/>
      <dgm:spPr/>
      <dgm:t>
        <a:bodyPr/>
        <a:lstStyle/>
        <a:p>
          <a:endParaRPr lang="en-GB"/>
        </a:p>
      </dgm:t>
    </dgm:pt>
    <dgm:pt modelId="{BD5FBF42-F86F-2044-AB9F-69D34C7D0998}">
      <dgm:prSet phldrT="[Text]" custT="1"/>
      <dgm:spPr>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dgm:spPr>
      <dgm:t>
        <a:bodyPr tIns="0" bIns="182880" anchor="b" anchorCtr="1"/>
        <a:lstStyle/>
        <a:p>
          <a:pPr>
            <a:buFont typeface="Symbol" panose="05050102010706020507" pitchFamily="18" charset="2"/>
            <a:buChar char=""/>
          </a:pPr>
          <a:r>
            <a:rPr lang="fr" sz="1800"/>
            <a:t>Élaborer une méthodologie permettant d'obtenir des données ou des informations reflétant la diversité des genres du pays.</a:t>
          </a:r>
          <a:endParaRPr lang="en-GB" sz="1800"/>
        </a:p>
      </dgm:t>
    </dgm:pt>
    <dgm:pt modelId="{19BEA408-55F4-F64F-BDDE-4DA54DFF71A7}" type="parTrans" cxnId="{E332376B-7CB6-FF4F-88A3-4715B05900D9}">
      <dgm:prSet/>
      <dgm:spPr/>
      <dgm:t>
        <a:bodyPr/>
        <a:lstStyle/>
        <a:p>
          <a:endParaRPr lang="en-US"/>
        </a:p>
      </dgm:t>
    </dgm:pt>
    <dgm:pt modelId="{36700E0B-5C31-8C4C-A927-D984AE04C884}" type="sibTrans" cxnId="{E332376B-7CB6-FF4F-88A3-4715B05900D9}">
      <dgm:prSet/>
      <dgm:spPr/>
      <dgm:t>
        <a:bodyPr/>
        <a:lstStyle/>
        <a:p>
          <a:endParaRPr lang="en-US"/>
        </a:p>
      </dgm:t>
    </dgm:pt>
    <dgm:pt modelId="{77ED3445-37E9-E34E-820C-87D531623A66}">
      <dgm:prSet custT="1"/>
      <dgm:spPr/>
      <dgm:t>
        <a:bodyPr/>
        <a:lstStyle/>
        <a:p>
          <a:pPr>
            <a:buFont typeface="Symbol" pitchFamily="2" charset="2"/>
            <a:buChar char=""/>
          </a:pPr>
          <a:r>
            <a:rPr lang="fr" sz="1800" dirty="0"/>
            <a:t>Réaliser une analyse multisectorielle de genre qui identifie les rôles de genre, les inégalités persistantes en matière d'accès aux ressources et de contrôle de celles-ci, ainsi que les rapports de pouvoir.</a:t>
          </a:r>
        </a:p>
      </dgm:t>
    </dgm:pt>
    <dgm:pt modelId="{AA7DAFF1-4C63-D540-8C0F-5D3F66174A6D}" type="parTrans" cxnId="{871B494E-E678-4C44-9583-5FF2C8CC4DB5}">
      <dgm:prSet/>
      <dgm:spPr/>
      <dgm:t>
        <a:bodyPr/>
        <a:lstStyle/>
        <a:p>
          <a:endParaRPr lang="en-US"/>
        </a:p>
      </dgm:t>
    </dgm:pt>
    <dgm:pt modelId="{5F8F89BD-A326-A64D-8FDE-AF0849173EAD}" type="sibTrans" cxnId="{871B494E-E678-4C44-9583-5FF2C8CC4DB5}">
      <dgm:prSet/>
      <dgm:spPr/>
      <dgm:t>
        <a:bodyPr/>
        <a:lstStyle/>
        <a:p>
          <a:endParaRPr lang="en-US"/>
        </a:p>
      </dgm:t>
    </dgm:pt>
    <dgm:pt modelId="{D749495B-E2A3-4349-8DE3-97B588D9A4F0}">
      <dgm:prSet custT="1"/>
      <dgm:spPr/>
      <dgm:t>
        <a:bodyPr/>
        <a:lstStyle/>
        <a:p>
          <a:pPr>
            <a:buFont typeface="Symbol" pitchFamily="2" charset="2"/>
            <a:buChar char=""/>
          </a:pPr>
          <a:r>
            <a:rPr lang="fr" sz="1800"/>
            <a:t>Identifier les considérations de genre pertinentes liées au NBSAP</a:t>
          </a:r>
        </a:p>
      </dgm:t>
    </dgm:pt>
    <dgm:pt modelId="{FE92A322-0580-5E47-9EAE-9D58290AED42}" type="parTrans" cxnId="{13023A6F-01FD-7647-9FF7-55757FAEED61}">
      <dgm:prSet/>
      <dgm:spPr/>
      <dgm:t>
        <a:bodyPr/>
        <a:lstStyle/>
        <a:p>
          <a:endParaRPr lang="en-US"/>
        </a:p>
      </dgm:t>
    </dgm:pt>
    <dgm:pt modelId="{2CCB2ACA-37A5-3D4D-BEC3-5CEA19638028}" type="sibTrans" cxnId="{13023A6F-01FD-7647-9FF7-55757FAEED61}">
      <dgm:prSet/>
      <dgm:spPr/>
      <dgm:t>
        <a:bodyPr/>
        <a:lstStyle/>
        <a:p>
          <a:endParaRPr lang="en-US"/>
        </a:p>
      </dgm:t>
    </dgm:pt>
    <dgm:pt modelId="{82349C69-A849-D34B-8ED6-4F8104EFBBF3}">
      <dgm:prSet custT="1"/>
      <dgm:spPr/>
      <dgm:t>
        <a:bodyPr/>
        <a:lstStyle/>
        <a:p>
          <a:pPr>
            <a:buFont typeface="Symbol" pitchFamily="2" charset="2"/>
            <a:buChar char=""/>
          </a:pPr>
          <a:r>
            <a:rPr lang="fr" sz="1800" dirty="0"/>
            <a:t>Réaliser une analyse des lacunes et des atouts des capacités institutionnelles en matière de genre et de biodiversité</a:t>
          </a:r>
        </a:p>
      </dgm:t>
    </dgm:pt>
    <dgm:pt modelId="{5698CAAB-F8E5-DF46-8A98-19CAB6445CB0}" type="parTrans" cxnId="{30FDEFF4-936E-7341-9DB9-61E3ECD7499E}">
      <dgm:prSet/>
      <dgm:spPr/>
      <dgm:t>
        <a:bodyPr/>
        <a:lstStyle/>
        <a:p>
          <a:endParaRPr lang="en-US"/>
        </a:p>
      </dgm:t>
    </dgm:pt>
    <dgm:pt modelId="{993CB37D-4AD9-3543-BD00-321EF310F8DE}" type="sibTrans" cxnId="{30FDEFF4-936E-7341-9DB9-61E3ECD7499E}">
      <dgm:prSet/>
      <dgm:spPr/>
      <dgm:t>
        <a:bodyPr/>
        <a:lstStyle/>
        <a:p>
          <a:endParaRPr lang="en-US"/>
        </a:p>
      </dgm:t>
    </dgm:pt>
    <dgm:pt modelId="{0451FD46-F8F4-C745-960C-02BB347EE117}">
      <dgm:prSet custT="1"/>
      <dgm:spPr/>
      <dgm:t>
        <a:bodyPr/>
        <a:lstStyle/>
        <a:p>
          <a:pPr>
            <a:buFont typeface="Symbol" pitchFamily="2" charset="2"/>
            <a:buChar char=""/>
          </a:pPr>
          <a:r>
            <a:rPr lang="fr" sz="1800" dirty="0"/>
            <a:t>Articuler les actions proposées avec les instruments nationaux de planification en matière de changement climatique et les mandats internationaux relatifs à l’égalité des sexes de la CDB, de la CEDAW, entre autres.</a:t>
          </a:r>
        </a:p>
      </dgm:t>
    </dgm:pt>
    <dgm:pt modelId="{85D0D7B6-80D3-2944-813F-93FE740597D0}" type="parTrans" cxnId="{3375061E-0BEE-F14A-8C91-F9ECF9FB95C2}">
      <dgm:prSet/>
      <dgm:spPr/>
      <dgm:t>
        <a:bodyPr/>
        <a:lstStyle/>
        <a:p>
          <a:endParaRPr lang="en-US"/>
        </a:p>
      </dgm:t>
    </dgm:pt>
    <dgm:pt modelId="{B2AEA3B6-FEBF-2D48-A44A-DB8B8384FF2B}" type="sibTrans" cxnId="{3375061E-0BEE-F14A-8C91-F9ECF9FB95C2}">
      <dgm:prSet/>
      <dgm:spPr/>
      <dgm:t>
        <a:bodyPr/>
        <a:lstStyle/>
        <a:p>
          <a:endParaRPr lang="en-US"/>
        </a:p>
      </dgm:t>
    </dgm:pt>
    <dgm:pt modelId="{E3874714-D75F-8143-B804-FB19D03EB4A7}">
      <dgm:prSet phldrT="[Text]" custT="1"/>
      <dgm:spPr>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dgm:spPr>
      <dgm:t>
        <a:bodyPr/>
        <a:lstStyle/>
        <a:p>
          <a:pPr>
            <a:buFont typeface="Symbol" pitchFamily="2" charset="2"/>
            <a:buChar char=""/>
          </a:pPr>
          <a:r>
            <a:rPr lang="fr" sz="1800"/>
            <a:t>Créer des espaces spécifiques pour les femmes, dans toute leur diversité, et pour les jeunes afin qu'ils puissent partager leurs idées, leurs perceptions et leurs priorités.</a:t>
          </a:r>
        </a:p>
      </dgm:t>
    </dgm:pt>
    <dgm:pt modelId="{D515D8F9-132C-B642-8D9B-671C104288EE}" type="parTrans" cxnId="{1E6AF3AC-2D8F-1F43-925E-225ABDC34056}">
      <dgm:prSet/>
      <dgm:spPr/>
      <dgm:t>
        <a:bodyPr/>
        <a:lstStyle/>
        <a:p>
          <a:endParaRPr lang="en-US"/>
        </a:p>
      </dgm:t>
    </dgm:pt>
    <dgm:pt modelId="{50A999E6-94D9-084D-B420-E496AA33EB49}" type="sibTrans" cxnId="{1E6AF3AC-2D8F-1F43-925E-225ABDC34056}">
      <dgm:prSet/>
      <dgm:spPr/>
      <dgm:t>
        <a:bodyPr/>
        <a:lstStyle/>
        <a:p>
          <a:endParaRPr lang="en-US"/>
        </a:p>
      </dgm:t>
    </dgm:pt>
    <dgm:pt modelId="{CAF7F02A-369C-9643-AAB8-519EA5712175}">
      <dgm:prSet phldrT="[Text]" custT="1"/>
      <dgm:spPr>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dgm:spPr>
      <dgm:t>
        <a:bodyPr tIns="0" bIns="182880" anchor="b" anchorCtr="1"/>
        <a:lstStyle/>
        <a:p>
          <a:pPr>
            <a:buFont typeface="Symbol" panose="05050102010706020507" pitchFamily="18" charset="2"/>
            <a:buChar char=""/>
          </a:pPr>
          <a:r>
            <a:rPr lang="fr" sz="1800" dirty="0"/>
            <a:t>Définir des objectifs stratégiques et une structure qui prenne en compte les résultats attendus, les actions concrètes, les indicateurs et les partenaires responsables.</a:t>
          </a:r>
          <a:endParaRPr lang="en-GB" sz="1800" dirty="0"/>
        </a:p>
      </dgm:t>
    </dgm:pt>
    <dgm:pt modelId="{7CCEC8AE-5F0A-D740-B88C-5488136422C7}" type="parTrans" cxnId="{B90C459C-8066-964C-8824-748E2AA798FF}">
      <dgm:prSet/>
      <dgm:spPr/>
      <dgm:t>
        <a:bodyPr/>
        <a:lstStyle/>
        <a:p>
          <a:endParaRPr lang="en-US"/>
        </a:p>
      </dgm:t>
    </dgm:pt>
    <dgm:pt modelId="{DAD89225-8174-2B46-B680-24CAC4156A06}" type="sibTrans" cxnId="{B90C459C-8066-964C-8824-748E2AA798FF}">
      <dgm:prSet/>
      <dgm:spPr/>
      <dgm:t>
        <a:bodyPr/>
        <a:lstStyle/>
        <a:p>
          <a:endParaRPr lang="en-US"/>
        </a:p>
      </dgm:t>
    </dgm:pt>
    <dgm:pt modelId="{86E985B3-C9A9-1D4E-9520-4EE9D5B333B6}">
      <dgm:prSet custT="1"/>
      <dgm:spPr/>
      <dgm:t>
        <a:bodyPr/>
        <a:lstStyle/>
        <a:p>
          <a:pPr>
            <a:buFont typeface="Symbol" pitchFamily="2" charset="2"/>
            <a:buChar char=""/>
          </a:pPr>
          <a:r>
            <a:rPr lang="fr" sz="2000"/>
            <a:t>Promouvoir l'appropriation de l'instrument à différents niveaux politiques</a:t>
          </a:r>
        </a:p>
      </dgm:t>
    </dgm:pt>
    <dgm:pt modelId="{9F33802F-A128-0B4D-B4FB-7146035C2D61}" type="parTrans" cxnId="{84240C9D-7665-A242-8D70-C3309E081703}">
      <dgm:prSet/>
      <dgm:spPr/>
      <dgm:t>
        <a:bodyPr/>
        <a:lstStyle/>
        <a:p>
          <a:endParaRPr lang="en-US"/>
        </a:p>
      </dgm:t>
    </dgm:pt>
    <dgm:pt modelId="{22C56217-CE09-214C-A088-416ECD95167A}" type="sibTrans" cxnId="{84240C9D-7665-A242-8D70-C3309E081703}">
      <dgm:prSet/>
      <dgm:spPr/>
      <dgm:t>
        <a:bodyPr/>
        <a:lstStyle/>
        <a:p>
          <a:endParaRPr lang="en-US"/>
        </a:p>
      </dgm:t>
    </dgm:pt>
    <dgm:pt modelId="{F71A8C30-E02F-6D4E-BC5D-6CE5A843129E}">
      <dgm:prSet custT="1"/>
      <dgm:spPr/>
      <dgm:t>
        <a:bodyPr/>
        <a:lstStyle/>
        <a:p>
          <a:pPr>
            <a:buFont typeface="Symbol" pitchFamily="2" charset="2"/>
            <a:buChar char=""/>
          </a:pPr>
          <a:r>
            <a:rPr lang="fr" sz="2000"/>
            <a:t>Définir une feuille de route pour la mise en œuvre de l'instrument de planification (y compris la budgétisation sensible au genre).</a:t>
          </a:r>
        </a:p>
      </dgm:t>
    </dgm:pt>
    <dgm:pt modelId="{8B9A1F1D-113B-EB46-8EC3-82F20090F755}" type="parTrans" cxnId="{FAAD2638-B290-5043-AFF5-E6176E24745F}">
      <dgm:prSet/>
      <dgm:spPr/>
      <dgm:t>
        <a:bodyPr/>
        <a:lstStyle/>
        <a:p>
          <a:endParaRPr lang="en-US"/>
        </a:p>
      </dgm:t>
    </dgm:pt>
    <dgm:pt modelId="{3535DBB0-CDF5-6A49-ADC3-B384CDEA3B3B}" type="sibTrans" cxnId="{FAAD2638-B290-5043-AFF5-E6176E24745F}">
      <dgm:prSet/>
      <dgm:spPr/>
      <dgm:t>
        <a:bodyPr/>
        <a:lstStyle/>
        <a:p>
          <a:endParaRPr lang="en-US"/>
        </a:p>
      </dgm:t>
    </dgm:pt>
    <dgm:pt modelId="{82858CD1-5A32-E045-A296-0B124E53A44D}">
      <dgm:prSet custT="1"/>
      <dgm:spPr/>
      <dgm:t>
        <a:bodyPr/>
        <a:lstStyle/>
        <a:p>
          <a:pPr>
            <a:buFont typeface="Symbol" pitchFamily="2" charset="2"/>
            <a:buChar char=""/>
          </a:pPr>
          <a:r>
            <a:rPr lang="fr" sz="2000"/>
            <a:t>Définir l'institution responsable de la mise en œuvre de processus de suivi, d'évaluation, de rapportage et de diffusion participatifs et inclusifs</a:t>
          </a:r>
        </a:p>
      </dgm:t>
    </dgm:pt>
    <dgm:pt modelId="{24AB186C-BDAA-DD4F-BA30-20ACF228B3C5}" type="parTrans" cxnId="{9F88CEF5-8B63-6147-89CC-80547B0E3378}">
      <dgm:prSet/>
      <dgm:spPr/>
      <dgm:t>
        <a:bodyPr/>
        <a:lstStyle/>
        <a:p>
          <a:endParaRPr lang="en-US"/>
        </a:p>
      </dgm:t>
    </dgm:pt>
    <dgm:pt modelId="{19BA036D-915A-2E4C-B958-DA22ECE75F3D}" type="sibTrans" cxnId="{9F88CEF5-8B63-6147-89CC-80547B0E3378}">
      <dgm:prSet/>
      <dgm:spPr/>
      <dgm:t>
        <a:bodyPr/>
        <a:lstStyle/>
        <a:p>
          <a:endParaRPr lang="en-US"/>
        </a:p>
      </dgm:t>
    </dgm:pt>
    <dgm:pt modelId="{92F589FA-5429-49BD-B6CE-2B8B66391489}" type="pres">
      <dgm:prSet presAssocID="{BABDDBA7-4E1E-4776-BACA-CF2CA0F800ED}" presName="Name0" presStyleCnt="0">
        <dgm:presLayoutVars>
          <dgm:dir/>
          <dgm:animLvl val="lvl"/>
          <dgm:resizeHandles val="exact"/>
        </dgm:presLayoutVars>
      </dgm:prSet>
      <dgm:spPr/>
    </dgm:pt>
    <dgm:pt modelId="{30111A10-E937-4A24-9960-9458E105B585}" type="pres">
      <dgm:prSet presAssocID="{BABDDBA7-4E1E-4776-BACA-CF2CA0F800ED}" presName="tSp" presStyleCnt="0"/>
      <dgm:spPr/>
    </dgm:pt>
    <dgm:pt modelId="{BFC0F5E9-C404-4889-9D03-1083A686FC5D}" type="pres">
      <dgm:prSet presAssocID="{BABDDBA7-4E1E-4776-BACA-CF2CA0F800ED}" presName="bSp" presStyleCnt="0"/>
      <dgm:spPr/>
    </dgm:pt>
    <dgm:pt modelId="{1794ADA5-09E5-4B2A-9EC4-411880956039}" type="pres">
      <dgm:prSet presAssocID="{BABDDBA7-4E1E-4776-BACA-CF2CA0F800ED}" presName="process" presStyleCnt="0"/>
      <dgm:spPr/>
    </dgm:pt>
    <dgm:pt modelId="{E67A0A59-F4F3-4518-B184-9D9DE34EC966}" type="pres">
      <dgm:prSet presAssocID="{9A6520A2-DA56-4281-A4A6-F6272F03AA4F}" presName="composite1" presStyleCnt="0"/>
      <dgm:spPr/>
    </dgm:pt>
    <dgm:pt modelId="{A853D1B2-72E7-482A-87E2-524A5EE8726B}" type="pres">
      <dgm:prSet presAssocID="{9A6520A2-DA56-4281-A4A6-F6272F03AA4F}" presName="dummyNode1" presStyleLbl="node1" presStyleIdx="0" presStyleCnt="3"/>
      <dgm:spPr/>
    </dgm:pt>
    <dgm:pt modelId="{A4937ED4-083C-47E1-8F4C-A1891472BCEB}" type="pres">
      <dgm:prSet presAssocID="{9A6520A2-DA56-4281-A4A6-F6272F03AA4F}" presName="childNode1" presStyleLbl="bgAcc1" presStyleIdx="0" presStyleCnt="3" custScaleY="121103" custLinFactNeighborX="-198" custLinFactNeighborY="-13161">
        <dgm:presLayoutVars>
          <dgm:bulletEnabled val="1"/>
        </dgm:presLayoutVars>
      </dgm:prSet>
      <dgm:spPr/>
    </dgm:pt>
    <dgm:pt modelId="{5B43EB78-5089-4A4C-92D9-B94D5DCD8F25}" type="pres">
      <dgm:prSet presAssocID="{9A6520A2-DA56-4281-A4A6-F6272F03AA4F}" presName="childNode1tx" presStyleLbl="bgAcc1" presStyleIdx="0" presStyleCnt="3">
        <dgm:presLayoutVars>
          <dgm:bulletEnabled val="1"/>
        </dgm:presLayoutVars>
      </dgm:prSet>
      <dgm:spPr/>
    </dgm:pt>
    <dgm:pt modelId="{1287C6A3-615B-4228-B8AA-F343D0BFBCF6}" type="pres">
      <dgm:prSet presAssocID="{9A6520A2-DA56-4281-A4A6-F6272F03AA4F}" presName="parentNode1" presStyleLbl="node1" presStyleIdx="0" presStyleCnt="3" custLinFactNeighborX="-2749" custLinFactNeighborY="39201">
        <dgm:presLayoutVars>
          <dgm:chMax val="1"/>
          <dgm:bulletEnabled val="1"/>
        </dgm:presLayoutVars>
      </dgm:prSet>
      <dgm:spPr/>
    </dgm:pt>
    <dgm:pt modelId="{41FBDA5F-97E4-46AB-9F65-93A606756D77}" type="pres">
      <dgm:prSet presAssocID="{9A6520A2-DA56-4281-A4A6-F6272F03AA4F}" presName="connSite1" presStyleCnt="0"/>
      <dgm:spPr/>
    </dgm:pt>
    <dgm:pt modelId="{B3C976E3-3894-44CC-B22A-E4FC4F3F614D}" type="pres">
      <dgm:prSet presAssocID="{47B9E2DB-2155-47FB-ACC0-D5A56475900E}" presName="Name9" presStyleLbl="sibTrans2D1" presStyleIdx="0" presStyleCnt="2" custScaleX="122713" custLinFactNeighborY="-3760"/>
      <dgm:spPr/>
    </dgm:pt>
    <dgm:pt modelId="{2E1BFAC1-F1C2-4587-93EE-4DC8F94D2D9D}" type="pres">
      <dgm:prSet presAssocID="{024161FD-BB48-48A4-9D8B-73778AF86724}" presName="composite2" presStyleCnt="0"/>
      <dgm:spPr/>
    </dgm:pt>
    <dgm:pt modelId="{EE209094-8C0F-4DB5-A164-5156F1998AC2}" type="pres">
      <dgm:prSet presAssocID="{024161FD-BB48-48A4-9D8B-73778AF86724}" presName="dummyNode2" presStyleLbl="node1" presStyleIdx="0" presStyleCnt="3"/>
      <dgm:spPr/>
    </dgm:pt>
    <dgm:pt modelId="{6443C109-6449-4267-B2B5-1DFBB77D93DA}" type="pres">
      <dgm:prSet presAssocID="{024161FD-BB48-48A4-9D8B-73778AF86724}" presName="childNode2" presStyleLbl="bgAcc1" presStyleIdx="1" presStyleCnt="3" custScaleX="114909" custScaleY="152589" custLinFactNeighborX="-2581" custLinFactNeighborY="17930">
        <dgm:presLayoutVars>
          <dgm:bulletEnabled val="1"/>
        </dgm:presLayoutVars>
      </dgm:prSet>
      <dgm:spPr/>
    </dgm:pt>
    <dgm:pt modelId="{0E8ED242-6C41-4679-8452-3157DB5334EB}" type="pres">
      <dgm:prSet presAssocID="{024161FD-BB48-48A4-9D8B-73778AF86724}" presName="childNode2tx" presStyleLbl="bgAcc1" presStyleIdx="1" presStyleCnt="3">
        <dgm:presLayoutVars>
          <dgm:bulletEnabled val="1"/>
        </dgm:presLayoutVars>
      </dgm:prSet>
      <dgm:spPr/>
    </dgm:pt>
    <dgm:pt modelId="{270353C0-0735-41E1-9BD9-F7D89DFABE31}" type="pres">
      <dgm:prSet presAssocID="{024161FD-BB48-48A4-9D8B-73778AF86724}" presName="parentNode2" presStyleLbl="node1" presStyleIdx="1" presStyleCnt="3" custLinFactNeighborX="5662" custLinFactNeighborY="-5153">
        <dgm:presLayoutVars>
          <dgm:chMax val="0"/>
          <dgm:bulletEnabled val="1"/>
        </dgm:presLayoutVars>
      </dgm:prSet>
      <dgm:spPr/>
    </dgm:pt>
    <dgm:pt modelId="{74097F7C-A4C9-40C1-999A-C33842D3E4D0}" type="pres">
      <dgm:prSet presAssocID="{024161FD-BB48-48A4-9D8B-73778AF86724}" presName="connSite2" presStyleCnt="0"/>
      <dgm:spPr/>
    </dgm:pt>
    <dgm:pt modelId="{48483E41-5F28-4948-8112-287B79141353}" type="pres">
      <dgm:prSet presAssocID="{1D1150FD-10ED-4F6E-844E-BB42018A2F46}" presName="Name18" presStyleLbl="sibTrans2D1" presStyleIdx="1" presStyleCnt="2"/>
      <dgm:spPr/>
    </dgm:pt>
    <dgm:pt modelId="{F238BF8B-8912-4C37-8D38-DC712549C47A}" type="pres">
      <dgm:prSet presAssocID="{D12CB2A7-C98C-400F-8178-0EED69575D37}" presName="composite1" presStyleCnt="0"/>
      <dgm:spPr/>
    </dgm:pt>
    <dgm:pt modelId="{88282014-83AA-4ABA-B2DD-1456811D9822}" type="pres">
      <dgm:prSet presAssocID="{D12CB2A7-C98C-400F-8178-0EED69575D37}" presName="dummyNode1" presStyleLbl="node1" presStyleIdx="1" presStyleCnt="3"/>
      <dgm:spPr/>
    </dgm:pt>
    <dgm:pt modelId="{A3057590-52B7-4663-B18B-C0351077CF2B}" type="pres">
      <dgm:prSet presAssocID="{D12CB2A7-C98C-400F-8178-0EED69575D37}" presName="childNode1" presStyleLbl="bgAcc1" presStyleIdx="2" presStyleCnt="3" custScaleX="114909" custScaleY="135635">
        <dgm:presLayoutVars>
          <dgm:bulletEnabled val="1"/>
        </dgm:presLayoutVars>
      </dgm:prSet>
      <dgm:spPr/>
    </dgm:pt>
    <dgm:pt modelId="{2522AC1E-5402-4F96-9DEC-2073473F2D6C}" type="pres">
      <dgm:prSet presAssocID="{D12CB2A7-C98C-400F-8178-0EED69575D37}" presName="childNode1tx" presStyleLbl="bgAcc1" presStyleIdx="2" presStyleCnt="3">
        <dgm:presLayoutVars>
          <dgm:bulletEnabled val="1"/>
        </dgm:presLayoutVars>
      </dgm:prSet>
      <dgm:spPr/>
    </dgm:pt>
    <dgm:pt modelId="{43D6E98C-31DA-4068-8D35-351BEB61B853}" type="pres">
      <dgm:prSet presAssocID="{D12CB2A7-C98C-400F-8178-0EED69575D37}" presName="parentNode1" presStyleLbl="node1" presStyleIdx="2" presStyleCnt="3" custLinFactNeighborX="-910" custLinFactNeighborY="43789">
        <dgm:presLayoutVars>
          <dgm:chMax val="1"/>
          <dgm:bulletEnabled val="1"/>
        </dgm:presLayoutVars>
      </dgm:prSet>
      <dgm:spPr/>
    </dgm:pt>
    <dgm:pt modelId="{9E6CEAEC-BFC5-4EB5-A29F-E6CA0355DF10}" type="pres">
      <dgm:prSet presAssocID="{D12CB2A7-C98C-400F-8178-0EED69575D37}" presName="connSite1" presStyleCnt="0"/>
      <dgm:spPr/>
    </dgm:pt>
  </dgm:ptLst>
  <dgm:cxnLst>
    <dgm:cxn modelId="{248D5412-BA64-CD4E-9C1D-F73C1485CE71}" type="presOf" srcId="{77ED3445-37E9-E34E-820C-87D531623A66}" destId="{5B43EB78-5089-4A4C-92D9-B94D5DCD8F25}" srcOrd="1" destOrd="1" presId="urn:microsoft.com/office/officeart/2005/8/layout/hProcess4"/>
    <dgm:cxn modelId="{3375061E-0BEE-F14A-8C91-F9ECF9FB95C2}" srcId="{024161FD-BB48-48A4-9D8B-73778AF86724}" destId="{0451FD46-F8F4-C745-960C-02BB347EE117}" srcOrd="4" destOrd="0" parTransId="{85D0D7B6-80D3-2944-813F-93FE740597D0}" sibTransId="{B2AEA3B6-FEBF-2D48-A44A-DB8B8384FF2B}"/>
    <dgm:cxn modelId="{899AEC26-ADAE-D14C-8EA8-A91CAD85A504}" type="presOf" srcId="{CAF7F02A-369C-9643-AAB8-519EA5712175}" destId="{6443C109-6449-4267-B2B5-1DFBB77D93DA}" srcOrd="0" destOrd="3" presId="urn:microsoft.com/office/officeart/2005/8/layout/hProcess4"/>
    <dgm:cxn modelId="{BF10E528-E04D-4574-8463-878720D79D89}" srcId="{BABDDBA7-4E1E-4776-BACA-CF2CA0F800ED}" destId="{9A6520A2-DA56-4281-A4A6-F6272F03AA4F}" srcOrd="0" destOrd="0" parTransId="{6DAF84A4-CA38-4860-9125-3EBA901598C4}" sibTransId="{47B9E2DB-2155-47FB-ACC0-D5A56475900E}"/>
    <dgm:cxn modelId="{91A5C72C-A104-4A36-A693-5F193D2B49FA}" type="presOf" srcId="{4571C5F3-6FA9-407D-8EF7-DB45F39A5B8A}" destId="{0E8ED242-6C41-4679-8452-3157DB5334EB}" srcOrd="1" destOrd="0" presId="urn:microsoft.com/office/officeart/2005/8/layout/hProcess4"/>
    <dgm:cxn modelId="{ABCF8D30-5D3F-A643-A10B-117AB3559F56}" type="presOf" srcId="{BD5FBF42-F86F-2044-AB9F-69D34C7D0998}" destId="{0E8ED242-6C41-4679-8452-3157DB5334EB}" srcOrd="1" destOrd="1" presId="urn:microsoft.com/office/officeart/2005/8/layout/hProcess4"/>
    <dgm:cxn modelId="{CDDCCA30-B506-B74A-B713-B0C393F4D9AB}" type="presOf" srcId="{F71A8C30-E02F-6D4E-BC5D-6CE5A843129E}" destId="{A3057590-52B7-4663-B18B-C0351077CF2B}" srcOrd="0" destOrd="2" presId="urn:microsoft.com/office/officeart/2005/8/layout/hProcess4"/>
    <dgm:cxn modelId="{C8128133-E48C-684F-968D-764E56FDF4BC}" type="presOf" srcId="{BD5FBF42-F86F-2044-AB9F-69D34C7D0998}" destId="{6443C109-6449-4267-B2B5-1DFBB77D93DA}" srcOrd="0" destOrd="1" presId="urn:microsoft.com/office/officeart/2005/8/layout/hProcess4"/>
    <dgm:cxn modelId="{FAAD2638-B290-5043-AFF5-E6176E24745F}" srcId="{D12CB2A7-C98C-400F-8178-0EED69575D37}" destId="{F71A8C30-E02F-6D4E-BC5D-6CE5A843129E}" srcOrd="2" destOrd="0" parTransId="{8B9A1F1D-113B-EB46-8EC3-82F20090F755}" sibTransId="{3535DBB0-CDF5-6A49-ADC3-B384CDEA3B3B}"/>
    <dgm:cxn modelId="{CB556141-5E5E-A84A-BC67-ACF33F9DED1C}" type="presOf" srcId="{E3874714-D75F-8143-B804-FB19D03EB4A7}" destId="{0E8ED242-6C41-4679-8452-3157DB5334EB}" srcOrd="1" destOrd="2" presId="urn:microsoft.com/office/officeart/2005/8/layout/hProcess4"/>
    <dgm:cxn modelId="{D29CD241-25F4-694B-9750-F730B7F913C3}" type="presOf" srcId="{0451FD46-F8F4-C745-960C-02BB347EE117}" destId="{0E8ED242-6C41-4679-8452-3157DB5334EB}" srcOrd="1" destOrd="4" presId="urn:microsoft.com/office/officeart/2005/8/layout/hProcess4"/>
    <dgm:cxn modelId="{4D1D8243-7380-A24E-9174-41D00F734827}" type="presOf" srcId="{82858CD1-5A32-E045-A296-0B124E53A44D}" destId="{A3057590-52B7-4663-B18B-C0351077CF2B}" srcOrd="0" destOrd="3" presId="urn:microsoft.com/office/officeart/2005/8/layout/hProcess4"/>
    <dgm:cxn modelId="{1945D747-A5E0-A141-8F46-3135D66E91B8}" type="presOf" srcId="{77ED3445-37E9-E34E-820C-87D531623A66}" destId="{A4937ED4-083C-47E1-8F4C-A1891472BCEB}" srcOrd="0" destOrd="1" presId="urn:microsoft.com/office/officeart/2005/8/layout/hProcess4"/>
    <dgm:cxn modelId="{9CC9AC4C-9508-473E-A8B9-330AAEEDD1EF}" type="presOf" srcId="{A5F57DA6-8BBC-4B75-95B8-8E7469DACC5B}" destId="{A3057590-52B7-4663-B18B-C0351077CF2B}" srcOrd="0" destOrd="0" presId="urn:microsoft.com/office/officeart/2005/8/layout/hProcess4"/>
    <dgm:cxn modelId="{1AA4C24C-C10C-47C9-81D4-987EFEC8DA39}" srcId="{BABDDBA7-4E1E-4776-BACA-CF2CA0F800ED}" destId="{D12CB2A7-C98C-400F-8178-0EED69575D37}" srcOrd="2" destOrd="0" parTransId="{4D7A3DEC-053B-4034-A8C1-908594EFD8C3}" sibTransId="{3ADFF171-8465-4814-BA0D-F8792F3A6E9C}"/>
    <dgm:cxn modelId="{871B494E-E678-4C44-9583-5FF2C8CC4DB5}" srcId="{9A6520A2-DA56-4281-A4A6-F6272F03AA4F}" destId="{77ED3445-37E9-E34E-820C-87D531623A66}" srcOrd="1" destOrd="0" parTransId="{AA7DAFF1-4C63-D540-8C0F-5D3F66174A6D}" sibTransId="{5F8F89BD-A326-A64D-8FDE-AF0849173EAD}"/>
    <dgm:cxn modelId="{E2A4DC53-875D-C443-A136-CE6EC81EB70A}" type="presOf" srcId="{86E985B3-C9A9-1D4E-9520-4EE9D5B333B6}" destId="{2522AC1E-5402-4F96-9DEC-2073473F2D6C}" srcOrd="1" destOrd="1" presId="urn:microsoft.com/office/officeart/2005/8/layout/hProcess4"/>
    <dgm:cxn modelId="{E684AB54-6AE6-4EB7-B3E5-D94B9D554F7F}" type="presOf" srcId="{9A6520A2-DA56-4281-A4A6-F6272F03AA4F}" destId="{1287C6A3-615B-4228-B8AA-F343D0BFBCF6}" srcOrd="0" destOrd="0" presId="urn:microsoft.com/office/officeart/2005/8/layout/hProcess4"/>
    <dgm:cxn modelId="{34AB8A6A-F516-4DAC-9207-49B890E1EC36}" type="presOf" srcId="{47B9E2DB-2155-47FB-ACC0-D5A56475900E}" destId="{B3C976E3-3894-44CC-B22A-E4FC4F3F614D}" srcOrd="0" destOrd="0" presId="urn:microsoft.com/office/officeart/2005/8/layout/hProcess4"/>
    <dgm:cxn modelId="{FB6C926A-01CA-8940-9CA5-1B2EAB9E1BF8}" type="presOf" srcId="{D749495B-E2A3-4349-8DE3-97B588D9A4F0}" destId="{A4937ED4-083C-47E1-8F4C-A1891472BCEB}" srcOrd="0" destOrd="2" presId="urn:microsoft.com/office/officeart/2005/8/layout/hProcess4"/>
    <dgm:cxn modelId="{E332376B-7CB6-FF4F-88A3-4715B05900D9}" srcId="{024161FD-BB48-48A4-9D8B-73778AF86724}" destId="{BD5FBF42-F86F-2044-AB9F-69D34C7D0998}" srcOrd="1" destOrd="0" parTransId="{19BEA408-55F4-F64F-BDDE-4DA54DFF71A7}" sibTransId="{36700E0B-5C31-8C4C-A927-D984AE04C884}"/>
    <dgm:cxn modelId="{B11E916B-15BD-E446-8AE2-950EA8E3D3EB}" type="presOf" srcId="{D749495B-E2A3-4349-8DE3-97B588D9A4F0}" destId="{5B43EB78-5089-4A4C-92D9-B94D5DCD8F25}" srcOrd="1" destOrd="2" presId="urn:microsoft.com/office/officeart/2005/8/layout/hProcess4"/>
    <dgm:cxn modelId="{13023A6F-01FD-7647-9FF7-55757FAEED61}" srcId="{9A6520A2-DA56-4281-A4A6-F6272F03AA4F}" destId="{D749495B-E2A3-4349-8DE3-97B588D9A4F0}" srcOrd="2" destOrd="0" parTransId="{FE92A322-0580-5E47-9EAE-9D58290AED42}" sibTransId="{2CCB2ACA-37A5-3D4D-BEC3-5CEA19638028}"/>
    <dgm:cxn modelId="{1FECFF80-3976-A944-8404-D07EDAE27B6B}" type="presOf" srcId="{0451FD46-F8F4-C745-960C-02BB347EE117}" destId="{6443C109-6449-4267-B2B5-1DFBB77D93DA}" srcOrd="0" destOrd="4" presId="urn:microsoft.com/office/officeart/2005/8/layout/hProcess4"/>
    <dgm:cxn modelId="{5F45E583-063D-0B48-83A9-E6A48675C13D}" type="presOf" srcId="{82349C69-A849-D34B-8ED6-4F8104EFBBF3}" destId="{A4937ED4-083C-47E1-8F4C-A1891472BCEB}" srcOrd="0" destOrd="3" presId="urn:microsoft.com/office/officeart/2005/8/layout/hProcess4"/>
    <dgm:cxn modelId="{A0ACED83-C565-49D0-B095-67B79C3D163D}" type="presOf" srcId="{1D1150FD-10ED-4F6E-844E-BB42018A2F46}" destId="{48483E41-5F28-4948-8112-287B79141353}" srcOrd="0" destOrd="0" presId="urn:microsoft.com/office/officeart/2005/8/layout/hProcess4"/>
    <dgm:cxn modelId="{597A6F84-ADD1-4B44-9A42-DDB5C653BB0B}" type="presOf" srcId="{BABDDBA7-4E1E-4776-BACA-CF2CA0F800ED}" destId="{92F589FA-5429-49BD-B6CE-2B8B66391489}" srcOrd="0" destOrd="0" presId="urn:microsoft.com/office/officeart/2005/8/layout/hProcess4"/>
    <dgm:cxn modelId="{B9161F88-B2FC-40B9-AD37-ACA05F706D76}" srcId="{9A6520A2-DA56-4281-A4A6-F6272F03AA4F}" destId="{2E8F5D93-61D2-44AF-B1A8-97E113208FEE}" srcOrd="0" destOrd="0" parTransId="{29011746-9764-414F-8C5B-9048ED43A569}" sibTransId="{F0ADDE86-D295-4439-8CF5-B276EEBA63D0}"/>
    <dgm:cxn modelId="{4A679291-F193-C440-84CE-EE995D9E46C4}" type="presOf" srcId="{CAF7F02A-369C-9643-AAB8-519EA5712175}" destId="{0E8ED242-6C41-4679-8452-3157DB5334EB}" srcOrd="1" destOrd="3" presId="urn:microsoft.com/office/officeart/2005/8/layout/hProcess4"/>
    <dgm:cxn modelId="{B90C459C-8066-964C-8824-748E2AA798FF}" srcId="{024161FD-BB48-48A4-9D8B-73778AF86724}" destId="{CAF7F02A-369C-9643-AAB8-519EA5712175}" srcOrd="3" destOrd="0" parTransId="{7CCEC8AE-5F0A-D740-B88C-5488136422C7}" sibTransId="{DAD89225-8174-2B46-B680-24CAC4156A06}"/>
    <dgm:cxn modelId="{84240C9D-7665-A242-8D70-C3309E081703}" srcId="{D12CB2A7-C98C-400F-8178-0EED69575D37}" destId="{86E985B3-C9A9-1D4E-9520-4EE9D5B333B6}" srcOrd="1" destOrd="0" parTransId="{9F33802F-A128-0B4D-B4FB-7146035C2D61}" sibTransId="{22C56217-CE09-214C-A088-416ECD95167A}"/>
    <dgm:cxn modelId="{EEF44EA3-3572-4926-886C-09925854763C}" type="presOf" srcId="{2E8F5D93-61D2-44AF-B1A8-97E113208FEE}" destId="{5B43EB78-5089-4A4C-92D9-B94D5DCD8F25}" srcOrd="1" destOrd="0" presId="urn:microsoft.com/office/officeart/2005/8/layout/hProcess4"/>
    <dgm:cxn modelId="{A02BE2A6-09F8-7045-8D7E-D9F312F328B1}" type="presOf" srcId="{E3874714-D75F-8143-B804-FB19D03EB4A7}" destId="{6443C109-6449-4267-B2B5-1DFBB77D93DA}" srcOrd="0" destOrd="2" presId="urn:microsoft.com/office/officeart/2005/8/layout/hProcess4"/>
    <dgm:cxn modelId="{D25210AA-877C-44E3-9F37-075DCF8C76A1}" type="presOf" srcId="{024161FD-BB48-48A4-9D8B-73778AF86724}" destId="{270353C0-0735-41E1-9BD9-F7D89DFABE31}" srcOrd="0" destOrd="0" presId="urn:microsoft.com/office/officeart/2005/8/layout/hProcess4"/>
    <dgm:cxn modelId="{1E6AF3AC-2D8F-1F43-925E-225ABDC34056}" srcId="{024161FD-BB48-48A4-9D8B-73778AF86724}" destId="{E3874714-D75F-8143-B804-FB19D03EB4A7}" srcOrd="2" destOrd="0" parTransId="{D515D8F9-132C-B642-8D9B-671C104288EE}" sibTransId="{50A999E6-94D9-084D-B420-E496AA33EB49}"/>
    <dgm:cxn modelId="{5840D2AE-F818-4A65-9543-59A6B00DAC33}" type="presOf" srcId="{2E8F5D93-61D2-44AF-B1A8-97E113208FEE}" destId="{A4937ED4-083C-47E1-8F4C-A1891472BCEB}" srcOrd="0" destOrd="0" presId="urn:microsoft.com/office/officeart/2005/8/layout/hProcess4"/>
    <dgm:cxn modelId="{3AA287B6-E427-454E-A4C4-135BF5DF8B61}" srcId="{024161FD-BB48-48A4-9D8B-73778AF86724}" destId="{4571C5F3-6FA9-407D-8EF7-DB45F39A5B8A}" srcOrd="0" destOrd="0" parTransId="{5F18FFDB-028F-47A5-876F-6B63C9BB474F}" sibTransId="{65C17FC1-15BC-42B8-AC00-0FD80FE36AA7}"/>
    <dgm:cxn modelId="{1204B6B8-9202-4D28-89F4-D06F6E405EBA}" type="presOf" srcId="{D12CB2A7-C98C-400F-8178-0EED69575D37}" destId="{43D6E98C-31DA-4068-8D35-351BEB61B853}" srcOrd="0" destOrd="0" presId="urn:microsoft.com/office/officeart/2005/8/layout/hProcess4"/>
    <dgm:cxn modelId="{B99E22C0-9D69-4844-8B10-081085751229}" type="presOf" srcId="{F71A8C30-E02F-6D4E-BC5D-6CE5A843129E}" destId="{2522AC1E-5402-4F96-9DEC-2073473F2D6C}" srcOrd="1" destOrd="2" presId="urn:microsoft.com/office/officeart/2005/8/layout/hProcess4"/>
    <dgm:cxn modelId="{698271CE-5FAD-4623-BA07-CEA38E840AAE}" srcId="{D12CB2A7-C98C-400F-8178-0EED69575D37}" destId="{A5F57DA6-8BBC-4B75-95B8-8E7469DACC5B}" srcOrd="0" destOrd="0" parTransId="{1C2F8CC0-79B4-448A-80D7-F626E48921DB}" sibTransId="{70948429-F704-486D-8A1B-9217D3521701}"/>
    <dgm:cxn modelId="{2BBBB5D6-4F95-4619-AFCE-7783BB4B78D2}" srcId="{BABDDBA7-4E1E-4776-BACA-CF2CA0F800ED}" destId="{024161FD-BB48-48A4-9D8B-73778AF86724}" srcOrd="1" destOrd="0" parTransId="{DD176A7D-CF28-445E-9034-BE3F4D8358DE}" sibTransId="{1D1150FD-10ED-4F6E-844E-BB42018A2F46}"/>
    <dgm:cxn modelId="{FAD9CEDB-614A-DC4F-8743-384150EFDA67}" type="presOf" srcId="{82349C69-A849-D34B-8ED6-4F8104EFBBF3}" destId="{5B43EB78-5089-4A4C-92D9-B94D5DCD8F25}" srcOrd="1" destOrd="3" presId="urn:microsoft.com/office/officeart/2005/8/layout/hProcess4"/>
    <dgm:cxn modelId="{2102BADE-0EA7-0547-BD7C-D66BD7734DB9}" type="presOf" srcId="{82858CD1-5A32-E045-A296-0B124E53A44D}" destId="{2522AC1E-5402-4F96-9DEC-2073473F2D6C}" srcOrd="1" destOrd="3" presId="urn:microsoft.com/office/officeart/2005/8/layout/hProcess4"/>
    <dgm:cxn modelId="{98BD30ED-173D-441E-A043-02A005B2A3DF}" type="presOf" srcId="{A5F57DA6-8BBC-4B75-95B8-8E7469DACC5B}" destId="{2522AC1E-5402-4F96-9DEC-2073473F2D6C}" srcOrd="1" destOrd="0" presId="urn:microsoft.com/office/officeart/2005/8/layout/hProcess4"/>
    <dgm:cxn modelId="{A599AAED-787E-4062-BB35-7EF0478ED76F}" type="presOf" srcId="{4571C5F3-6FA9-407D-8EF7-DB45F39A5B8A}" destId="{6443C109-6449-4267-B2B5-1DFBB77D93DA}" srcOrd="0" destOrd="0" presId="urn:microsoft.com/office/officeart/2005/8/layout/hProcess4"/>
    <dgm:cxn modelId="{7208BFEF-F4FA-1E45-B595-2172DF49D337}" type="presOf" srcId="{86E985B3-C9A9-1D4E-9520-4EE9D5B333B6}" destId="{A3057590-52B7-4663-B18B-C0351077CF2B}" srcOrd="0" destOrd="1" presId="urn:microsoft.com/office/officeart/2005/8/layout/hProcess4"/>
    <dgm:cxn modelId="{30FDEFF4-936E-7341-9DB9-61E3ECD7499E}" srcId="{9A6520A2-DA56-4281-A4A6-F6272F03AA4F}" destId="{82349C69-A849-D34B-8ED6-4F8104EFBBF3}" srcOrd="3" destOrd="0" parTransId="{5698CAAB-F8E5-DF46-8A98-19CAB6445CB0}" sibTransId="{993CB37D-4AD9-3543-BD00-321EF310F8DE}"/>
    <dgm:cxn modelId="{9F88CEF5-8B63-6147-89CC-80547B0E3378}" srcId="{D12CB2A7-C98C-400F-8178-0EED69575D37}" destId="{82858CD1-5A32-E045-A296-0B124E53A44D}" srcOrd="3" destOrd="0" parTransId="{24AB186C-BDAA-DD4F-BA30-20ACF228B3C5}" sibTransId="{19BA036D-915A-2E4C-B958-DA22ECE75F3D}"/>
    <dgm:cxn modelId="{7C83704A-4185-4A72-8476-62ED4694FC14}" type="presParOf" srcId="{92F589FA-5429-49BD-B6CE-2B8B66391489}" destId="{30111A10-E937-4A24-9960-9458E105B585}" srcOrd="0" destOrd="0" presId="urn:microsoft.com/office/officeart/2005/8/layout/hProcess4"/>
    <dgm:cxn modelId="{7D7E3089-4DCD-4814-859D-BA17C51AEA53}" type="presParOf" srcId="{92F589FA-5429-49BD-B6CE-2B8B66391489}" destId="{BFC0F5E9-C404-4889-9D03-1083A686FC5D}" srcOrd="1" destOrd="0" presId="urn:microsoft.com/office/officeart/2005/8/layout/hProcess4"/>
    <dgm:cxn modelId="{A6323585-3FFB-4933-B486-0FE69EFE3FE0}" type="presParOf" srcId="{92F589FA-5429-49BD-B6CE-2B8B66391489}" destId="{1794ADA5-09E5-4B2A-9EC4-411880956039}" srcOrd="2" destOrd="0" presId="urn:microsoft.com/office/officeart/2005/8/layout/hProcess4"/>
    <dgm:cxn modelId="{03B27CE6-627C-4C24-B6DA-CD45EAA13471}" type="presParOf" srcId="{1794ADA5-09E5-4B2A-9EC4-411880956039}" destId="{E67A0A59-F4F3-4518-B184-9D9DE34EC966}" srcOrd="0" destOrd="0" presId="urn:microsoft.com/office/officeart/2005/8/layout/hProcess4"/>
    <dgm:cxn modelId="{CF117B4B-EFCC-41D6-B3FB-22DEED0226CA}" type="presParOf" srcId="{E67A0A59-F4F3-4518-B184-9D9DE34EC966}" destId="{A853D1B2-72E7-482A-87E2-524A5EE8726B}" srcOrd="0" destOrd="0" presId="urn:microsoft.com/office/officeart/2005/8/layout/hProcess4"/>
    <dgm:cxn modelId="{63B20763-CCF6-4760-9215-4DCE252C7F08}" type="presParOf" srcId="{E67A0A59-F4F3-4518-B184-9D9DE34EC966}" destId="{A4937ED4-083C-47E1-8F4C-A1891472BCEB}" srcOrd="1" destOrd="0" presId="urn:microsoft.com/office/officeart/2005/8/layout/hProcess4"/>
    <dgm:cxn modelId="{B03EFC96-84E3-4AD4-82E8-53A64BD43399}" type="presParOf" srcId="{E67A0A59-F4F3-4518-B184-9D9DE34EC966}" destId="{5B43EB78-5089-4A4C-92D9-B94D5DCD8F25}" srcOrd="2" destOrd="0" presId="urn:microsoft.com/office/officeart/2005/8/layout/hProcess4"/>
    <dgm:cxn modelId="{550A6C00-E67C-4D62-9BD4-5C29DE3A8EBF}" type="presParOf" srcId="{E67A0A59-F4F3-4518-B184-9D9DE34EC966}" destId="{1287C6A3-615B-4228-B8AA-F343D0BFBCF6}" srcOrd="3" destOrd="0" presId="urn:microsoft.com/office/officeart/2005/8/layout/hProcess4"/>
    <dgm:cxn modelId="{E04EE543-023C-49FF-8422-A9677E30A7CA}" type="presParOf" srcId="{E67A0A59-F4F3-4518-B184-9D9DE34EC966}" destId="{41FBDA5F-97E4-46AB-9F65-93A606756D77}" srcOrd="4" destOrd="0" presId="urn:microsoft.com/office/officeart/2005/8/layout/hProcess4"/>
    <dgm:cxn modelId="{E0E84CB1-91BB-477F-818C-C13BA4D4FDF7}" type="presParOf" srcId="{1794ADA5-09E5-4B2A-9EC4-411880956039}" destId="{B3C976E3-3894-44CC-B22A-E4FC4F3F614D}" srcOrd="1" destOrd="0" presId="urn:microsoft.com/office/officeart/2005/8/layout/hProcess4"/>
    <dgm:cxn modelId="{4921A5ED-FB1E-484E-A168-F6570A6201CA}" type="presParOf" srcId="{1794ADA5-09E5-4B2A-9EC4-411880956039}" destId="{2E1BFAC1-F1C2-4587-93EE-4DC8F94D2D9D}" srcOrd="2" destOrd="0" presId="urn:microsoft.com/office/officeart/2005/8/layout/hProcess4"/>
    <dgm:cxn modelId="{8C39B3D0-1A93-4D8B-8160-AD83938B7984}" type="presParOf" srcId="{2E1BFAC1-F1C2-4587-93EE-4DC8F94D2D9D}" destId="{EE209094-8C0F-4DB5-A164-5156F1998AC2}" srcOrd="0" destOrd="0" presId="urn:microsoft.com/office/officeart/2005/8/layout/hProcess4"/>
    <dgm:cxn modelId="{09919866-BF81-4A56-ACC1-B1785F6E1EC8}" type="presParOf" srcId="{2E1BFAC1-F1C2-4587-93EE-4DC8F94D2D9D}" destId="{6443C109-6449-4267-B2B5-1DFBB77D93DA}" srcOrd="1" destOrd="0" presId="urn:microsoft.com/office/officeart/2005/8/layout/hProcess4"/>
    <dgm:cxn modelId="{732CC36A-A39A-4091-ACF0-4BBBA566EB30}" type="presParOf" srcId="{2E1BFAC1-F1C2-4587-93EE-4DC8F94D2D9D}" destId="{0E8ED242-6C41-4679-8452-3157DB5334EB}" srcOrd="2" destOrd="0" presId="urn:microsoft.com/office/officeart/2005/8/layout/hProcess4"/>
    <dgm:cxn modelId="{96C906AA-7AC7-44A0-909C-20D008A73F4B}" type="presParOf" srcId="{2E1BFAC1-F1C2-4587-93EE-4DC8F94D2D9D}" destId="{270353C0-0735-41E1-9BD9-F7D89DFABE31}" srcOrd="3" destOrd="0" presId="urn:microsoft.com/office/officeart/2005/8/layout/hProcess4"/>
    <dgm:cxn modelId="{AD0167D8-44ED-40B8-861A-4B83555F7870}" type="presParOf" srcId="{2E1BFAC1-F1C2-4587-93EE-4DC8F94D2D9D}" destId="{74097F7C-A4C9-40C1-999A-C33842D3E4D0}" srcOrd="4" destOrd="0" presId="urn:microsoft.com/office/officeart/2005/8/layout/hProcess4"/>
    <dgm:cxn modelId="{A553D4C1-DB42-4CBB-86CA-4D694A2A6D19}" type="presParOf" srcId="{1794ADA5-09E5-4B2A-9EC4-411880956039}" destId="{48483E41-5F28-4948-8112-287B79141353}" srcOrd="3" destOrd="0" presId="urn:microsoft.com/office/officeart/2005/8/layout/hProcess4"/>
    <dgm:cxn modelId="{29DB4522-6C82-46B3-B599-6CE7279261AA}" type="presParOf" srcId="{1794ADA5-09E5-4B2A-9EC4-411880956039}" destId="{F238BF8B-8912-4C37-8D38-DC712549C47A}" srcOrd="4" destOrd="0" presId="urn:microsoft.com/office/officeart/2005/8/layout/hProcess4"/>
    <dgm:cxn modelId="{1049C315-284D-4AFF-A830-1491DB29D220}" type="presParOf" srcId="{F238BF8B-8912-4C37-8D38-DC712549C47A}" destId="{88282014-83AA-4ABA-B2DD-1456811D9822}" srcOrd="0" destOrd="0" presId="urn:microsoft.com/office/officeart/2005/8/layout/hProcess4"/>
    <dgm:cxn modelId="{8FE24377-183E-41B6-925A-4625646F7ADC}" type="presParOf" srcId="{F238BF8B-8912-4C37-8D38-DC712549C47A}" destId="{A3057590-52B7-4663-B18B-C0351077CF2B}" srcOrd="1" destOrd="0" presId="urn:microsoft.com/office/officeart/2005/8/layout/hProcess4"/>
    <dgm:cxn modelId="{2ECD076C-80D5-441C-AFD1-3DC307942524}" type="presParOf" srcId="{F238BF8B-8912-4C37-8D38-DC712549C47A}" destId="{2522AC1E-5402-4F96-9DEC-2073473F2D6C}" srcOrd="2" destOrd="0" presId="urn:microsoft.com/office/officeart/2005/8/layout/hProcess4"/>
    <dgm:cxn modelId="{6DFE6511-CD18-4A0C-A74B-627293265CDB}" type="presParOf" srcId="{F238BF8B-8912-4C37-8D38-DC712549C47A}" destId="{43D6E98C-31DA-4068-8D35-351BEB61B853}" srcOrd="3" destOrd="0" presId="urn:microsoft.com/office/officeart/2005/8/layout/hProcess4"/>
    <dgm:cxn modelId="{00DDB60D-2C30-4DD3-ADD6-B0709AE64EC3}" type="presParOf" srcId="{F238BF8B-8912-4C37-8D38-DC712549C47A}" destId="{9E6CEAEC-BFC5-4EB5-A29F-E6CA0355DF10}"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37ED4-083C-47E1-8F4C-A1891472BCEB}">
      <dsp:nvSpPr>
        <dsp:cNvPr id="0" name=""/>
        <dsp:cNvSpPr/>
      </dsp:nvSpPr>
      <dsp:spPr>
        <a:xfrm>
          <a:off x="13" y="1526536"/>
          <a:ext cx="4577298" cy="4572018"/>
        </a:xfrm>
        <a:prstGeom prst="roundRect">
          <a:avLst>
            <a:gd name="adj" fmla="val 10000"/>
          </a:avLst>
        </a:prstGeom>
        <a:gradFill flip="none" rotWithShape="0">
          <a:gsLst>
            <a:gs pos="0">
              <a:schemeClr val="accent3">
                <a:tint val="66000"/>
                <a:satMod val="160000"/>
              </a:schemeClr>
            </a:gs>
            <a:gs pos="50000">
              <a:schemeClr val="accent3">
                <a:tint val="44500"/>
                <a:satMod val="160000"/>
              </a:schemeClr>
            </a:gs>
            <a:gs pos="100000">
              <a:schemeClr val="accent3">
                <a:tint val="23500"/>
                <a:satMod val="160000"/>
              </a:schemeClr>
            </a:gs>
          </a:gsLst>
          <a:lin ang="2700000" scaled="1"/>
          <a:tileRect/>
        </a:gra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800100">
            <a:lnSpc>
              <a:spcPct val="90000"/>
            </a:lnSpc>
            <a:spcBef>
              <a:spcPct val="0"/>
            </a:spcBef>
            <a:spcAft>
              <a:spcPct val="15000"/>
            </a:spcAft>
            <a:buChar char="•"/>
          </a:pPr>
          <a:r>
            <a:rPr lang="fr" sz="1800" kern="1200" dirty="0"/>
            <a:t>Évaluer les politiques, stratégies, plans, programmes et projets existants afin de déterminer comment ils ont pris en compte les questions de genre.</a:t>
          </a:r>
          <a:endParaRPr lang="en-GB" sz="1800" kern="1200" dirty="0"/>
        </a:p>
        <a:p>
          <a:pPr marL="171450" lvl="1" indent="-171450" algn="l" defTabSz="800100">
            <a:lnSpc>
              <a:spcPct val="90000"/>
            </a:lnSpc>
            <a:spcBef>
              <a:spcPct val="0"/>
            </a:spcBef>
            <a:spcAft>
              <a:spcPct val="15000"/>
            </a:spcAft>
            <a:buFont typeface="Symbol" pitchFamily="2" charset="2"/>
            <a:buChar char=""/>
          </a:pPr>
          <a:r>
            <a:rPr lang="fr" sz="1800" kern="1200" dirty="0"/>
            <a:t>Réaliser une analyse multisectorielle de genre qui identifie les rôles de genre, les inégalités persistantes en matière d'accès aux ressources et de contrôle de celles-ci, ainsi que les rapports de pouvoir.</a:t>
          </a:r>
        </a:p>
        <a:p>
          <a:pPr marL="171450" lvl="1" indent="-171450" algn="l" defTabSz="800100">
            <a:lnSpc>
              <a:spcPct val="90000"/>
            </a:lnSpc>
            <a:spcBef>
              <a:spcPct val="0"/>
            </a:spcBef>
            <a:spcAft>
              <a:spcPct val="15000"/>
            </a:spcAft>
            <a:buFont typeface="Symbol" pitchFamily="2" charset="2"/>
            <a:buChar char=""/>
          </a:pPr>
          <a:r>
            <a:rPr lang="fr" sz="1800" kern="1200"/>
            <a:t>Identifier les considérations de genre pertinentes liées au NBSAP</a:t>
          </a:r>
        </a:p>
        <a:p>
          <a:pPr marL="171450" lvl="1" indent="-171450" algn="l" defTabSz="800100">
            <a:lnSpc>
              <a:spcPct val="90000"/>
            </a:lnSpc>
            <a:spcBef>
              <a:spcPct val="0"/>
            </a:spcBef>
            <a:spcAft>
              <a:spcPct val="15000"/>
            </a:spcAft>
            <a:buFont typeface="Symbol" pitchFamily="2" charset="2"/>
            <a:buChar char=""/>
          </a:pPr>
          <a:r>
            <a:rPr lang="fr" sz="1800" kern="1200" dirty="0"/>
            <a:t>Réaliser une analyse des lacunes et des atouts des capacités institutionnelles en matière de genre et de biodiversité</a:t>
          </a:r>
        </a:p>
      </dsp:txBody>
      <dsp:txXfrm>
        <a:off x="105228" y="1631751"/>
        <a:ext cx="4366868" cy="3381870"/>
      </dsp:txXfrm>
    </dsp:sp>
    <dsp:sp modelId="{B3C976E3-3894-44CC-B22A-E4FC4F3F614D}">
      <dsp:nvSpPr>
        <dsp:cNvPr id="0" name=""/>
        <dsp:cNvSpPr/>
      </dsp:nvSpPr>
      <dsp:spPr>
        <a:xfrm>
          <a:off x="1830088" y="3460605"/>
          <a:ext cx="6718054" cy="5474607"/>
        </a:xfrm>
        <a:prstGeom prst="leftCircularArrow">
          <a:avLst>
            <a:gd name="adj1" fmla="val 3007"/>
            <a:gd name="adj2" fmla="val 368751"/>
            <a:gd name="adj3" fmla="val 2185961"/>
            <a:gd name="adj4" fmla="val 9066188"/>
            <a:gd name="adj5" fmla="val 3508"/>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287C6A3-615B-4228-B8AA-F343D0BFBCF6}">
      <dsp:nvSpPr>
        <dsp:cNvPr id="0" name=""/>
        <dsp:cNvSpPr/>
      </dsp:nvSpPr>
      <dsp:spPr>
        <a:xfrm>
          <a:off x="914404" y="6022345"/>
          <a:ext cx="4068710" cy="1617991"/>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fr" sz="4000" b="1" kern="1200"/>
            <a:t>Début</a:t>
          </a:r>
        </a:p>
      </dsp:txBody>
      <dsp:txXfrm>
        <a:off x="961793" y="6069734"/>
        <a:ext cx="3973932" cy="1523213"/>
      </dsp:txXfrm>
    </dsp:sp>
    <dsp:sp modelId="{6443C109-6449-4267-B2B5-1DFBB77D93DA}">
      <dsp:nvSpPr>
        <dsp:cNvPr id="0" name=""/>
        <dsp:cNvSpPr/>
      </dsp:nvSpPr>
      <dsp:spPr>
        <a:xfrm>
          <a:off x="5760701" y="2103126"/>
          <a:ext cx="5259728" cy="5760714"/>
        </a:xfrm>
        <a:prstGeom prst="roundRect">
          <a:avLst>
            <a:gd name="adj" fmla="val 10000"/>
          </a:avLst>
        </a:prstGeom>
        <a:gradFill flip="none" rotWithShape="0">
          <a:gsLst>
            <a:gs pos="0">
              <a:srgbClr val="76A7A2">
                <a:tint val="66000"/>
                <a:satMod val="160000"/>
              </a:srgbClr>
            </a:gs>
            <a:gs pos="50000">
              <a:srgbClr val="76A7A2">
                <a:tint val="44500"/>
                <a:satMod val="160000"/>
              </a:srgbClr>
            </a:gs>
            <a:gs pos="100000">
              <a:srgbClr val="76A7A2">
                <a:tint val="23500"/>
                <a:satMod val="160000"/>
              </a:srgbClr>
            </a:gs>
          </a:gsLst>
          <a:path path="circle">
            <a:fillToRect t="100000" r="100000"/>
          </a:path>
          <a:tileRect l="-100000" b="-100000"/>
        </a:gradFill>
        <a:ln w="15875" cap="flat" cmpd="sng" algn="ctr">
          <a:solidFill>
            <a:schemeClr val="accent3">
              <a:hueOff val="730060"/>
              <a:satOff val="-13582"/>
              <a:lumOff val="-411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0" rIns="123825" bIns="182880" numCol="1" spcCol="1270" anchor="b" anchorCtr="1">
          <a:noAutofit/>
        </a:bodyPr>
        <a:lstStyle/>
        <a:p>
          <a:pPr marL="171450" lvl="1" indent="-171450" algn="l" defTabSz="800100">
            <a:lnSpc>
              <a:spcPct val="90000"/>
            </a:lnSpc>
            <a:spcBef>
              <a:spcPct val="0"/>
            </a:spcBef>
            <a:spcAft>
              <a:spcPct val="15000"/>
            </a:spcAft>
            <a:buFont typeface="Symbol" panose="05050102010706020507" pitchFamily="18" charset="2"/>
            <a:buNone/>
          </a:pPr>
          <a:endParaRPr lang="en-GB" sz="1800" kern="1200"/>
        </a:p>
        <a:p>
          <a:pPr marL="171450" lvl="1" indent="-171450" algn="l" defTabSz="800100">
            <a:lnSpc>
              <a:spcPct val="90000"/>
            </a:lnSpc>
            <a:spcBef>
              <a:spcPct val="0"/>
            </a:spcBef>
            <a:spcAft>
              <a:spcPct val="15000"/>
            </a:spcAft>
            <a:buFont typeface="Symbol" panose="05050102010706020507" pitchFamily="18" charset="2"/>
            <a:buChar char=""/>
          </a:pPr>
          <a:r>
            <a:rPr lang="fr" sz="1800" kern="1200"/>
            <a:t>Élaborer une méthodologie permettant d'obtenir des données ou des informations reflétant la diversité des genres du pays.</a:t>
          </a:r>
          <a:endParaRPr lang="en-GB" sz="1800" kern="1200"/>
        </a:p>
        <a:p>
          <a:pPr marL="171450" lvl="1" indent="-171450" algn="l" defTabSz="800100">
            <a:lnSpc>
              <a:spcPct val="90000"/>
            </a:lnSpc>
            <a:spcBef>
              <a:spcPct val="0"/>
            </a:spcBef>
            <a:spcAft>
              <a:spcPct val="15000"/>
            </a:spcAft>
            <a:buFont typeface="Symbol" pitchFamily="2" charset="2"/>
            <a:buChar char=""/>
          </a:pPr>
          <a:r>
            <a:rPr lang="fr" sz="1800" kern="1200"/>
            <a:t>Créer des espaces spécifiques pour les femmes, dans toute leur diversité, et pour les jeunes afin qu'ils puissent partager leurs idées, leurs perceptions et leurs priorités.</a:t>
          </a:r>
        </a:p>
        <a:p>
          <a:pPr marL="171450" lvl="1" indent="-171450" algn="l" defTabSz="800100">
            <a:lnSpc>
              <a:spcPct val="90000"/>
            </a:lnSpc>
            <a:spcBef>
              <a:spcPct val="0"/>
            </a:spcBef>
            <a:spcAft>
              <a:spcPct val="15000"/>
            </a:spcAft>
            <a:buFont typeface="Symbol" panose="05050102010706020507" pitchFamily="18" charset="2"/>
            <a:buChar char=""/>
          </a:pPr>
          <a:r>
            <a:rPr lang="fr" sz="1800" kern="1200" dirty="0"/>
            <a:t>Définir des objectifs stratégiques et une structure qui prenne en compte les résultats attendus, les actions concrètes, les indicateurs et les partenaires responsables.</a:t>
          </a:r>
          <a:endParaRPr lang="en-GB" sz="1800" kern="1200" dirty="0"/>
        </a:p>
        <a:p>
          <a:pPr marL="171450" lvl="1" indent="-171450" algn="l" defTabSz="800100">
            <a:lnSpc>
              <a:spcPct val="90000"/>
            </a:lnSpc>
            <a:spcBef>
              <a:spcPct val="0"/>
            </a:spcBef>
            <a:spcAft>
              <a:spcPct val="15000"/>
            </a:spcAft>
            <a:buFont typeface="Symbol" pitchFamily="2" charset="2"/>
            <a:buChar char=""/>
          </a:pPr>
          <a:r>
            <a:rPr lang="fr" sz="1800" kern="1200" dirty="0"/>
            <a:t>Articuler les actions proposées avec les instruments nationaux de planification en matière de changement climatique et les mandats internationaux relatifs à l’égalité des sexes de la CDB, de la CEDAW, entre autres.</a:t>
          </a:r>
        </a:p>
      </dsp:txBody>
      <dsp:txXfrm>
        <a:off x="5893271" y="3470135"/>
        <a:ext cx="4994588" cy="4261135"/>
      </dsp:txXfrm>
    </dsp:sp>
    <dsp:sp modelId="{48483E41-5F28-4948-8112-287B79141353}">
      <dsp:nvSpPr>
        <dsp:cNvPr id="0" name=""/>
        <dsp:cNvSpPr/>
      </dsp:nvSpPr>
      <dsp:spPr>
        <a:xfrm>
          <a:off x="8945849" y="9102"/>
          <a:ext cx="5802166" cy="5802166"/>
        </a:xfrm>
        <a:prstGeom prst="circularArrow">
          <a:avLst>
            <a:gd name="adj1" fmla="val 2837"/>
            <a:gd name="adj2" fmla="val 346550"/>
            <a:gd name="adj3" fmla="val 19534983"/>
            <a:gd name="adj4" fmla="val 12632555"/>
            <a:gd name="adj5" fmla="val 3310"/>
          </a:avLst>
        </a:prstGeom>
        <a:solidFill>
          <a:schemeClr val="accent3">
            <a:hueOff val="1460120"/>
            <a:satOff val="-27164"/>
            <a:lumOff val="-823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70353C0-0735-41E1-9BD9-F7D89DFABE31}">
      <dsp:nvSpPr>
        <dsp:cNvPr id="0" name=""/>
        <dsp:cNvSpPr/>
      </dsp:nvSpPr>
      <dsp:spPr>
        <a:xfrm>
          <a:off x="7467604" y="1526541"/>
          <a:ext cx="4068710" cy="1617991"/>
        </a:xfrm>
        <a:prstGeom prst="roundRect">
          <a:avLst>
            <a:gd name="adj" fmla="val 10000"/>
          </a:avLst>
        </a:prstGeom>
        <a:solidFill>
          <a:schemeClr val="accent3">
            <a:hueOff val="730060"/>
            <a:satOff val="-13582"/>
            <a:lumOff val="-4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fr" sz="4000" b="1" kern="1200"/>
            <a:t>Conception</a:t>
          </a:r>
        </a:p>
      </dsp:txBody>
      <dsp:txXfrm>
        <a:off x="7514993" y="1573930"/>
        <a:ext cx="3973932" cy="1523213"/>
      </dsp:txXfrm>
    </dsp:sp>
    <dsp:sp modelId="{A3057590-52B7-4663-B18B-C0351077CF2B}">
      <dsp:nvSpPr>
        <dsp:cNvPr id="0" name=""/>
        <dsp:cNvSpPr/>
      </dsp:nvSpPr>
      <dsp:spPr>
        <a:xfrm>
          <a:off x="12089821" y="1751051"/>
          <a:ext cx="5259728" cy="5120647"/>
        </a:xfrm>
        <a:prstGeom prst="roundRect">
          <a:avLst>
            <a:gd name="adj" fmla="val 10000"/>
          </a:avLst>
        </a:prstGeom>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a:ln w="15875" cap="flat" cmpd="sng" algn="ctr">
          <a:solidFill>
            <a:schemeClr val="accent3">
              <a:hueOff val="1460120"/>
              <a:satOff val="-27164"/>
              <a:lumOff val="-823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4" tIns="123824" rIns="123824" bIns="123824" numCol="1" spcCol="1270" anchor="t" anchorCtr="0">
          <a:noAutofit/>
        </a:bodyPr>
        <a:lstStyle/>
        <a:p>
          <a:pPr marL="228600" lvl="1" indent="-228600" algn="l" defTabSz="889000">
            <a:lnSpc>
              <a:spcPct val="90000"/>
            </a:lnSpc>
            <a:spcBef>
              <a:spcPct val="0"/>
            </a:spcBef>
            <a:spcAft>
              <a:spcPct val="15000"/>
            </a:spcAft>
            <a:buFont typeface="Symbol" panose="05050102010706020507" pitchFamily="18" charset="2"/>
            <a:buChar char=""/>
          </a:pPr>
          <a:r>
            <a:rPr lang="fr" sz="2000" kern="1200"/>
            <a:t>Organiser une séance de validation multisectorielle et multipartite de l'instrument de planification</a:t>
          </a:r>
          <a:endParaRPr lang="en-GB" sz="2000" kern="1200"/>
        </a:p>
        <a:p>
          <a:pPr marL="228600" lvl="1" indent="-228600" algn="l" defTabSz="889000">
            <a:lnSpc>
              <a:spcPct val="90000"/>
            </a:lnSpc>
            <a:spcBef>
              <a:spcPct val="0"/>
            </a:spcBef>
            <a:spcAft>
              <a:spcPct val="15000"/>
            </a:spcAft>
            <a:buFont typeface="Symbol" pitchFamily="2" charset="2"/>
            <a:buChar char=""/>
          </a:pPr>
          <a:r>
            <a:rPr lang="fr" sz="2000" kern="1200"/>
            <a:t>Promouvoir l'appropriation de l'instrument à différents niveaux politiques</a:t>
          </a:r>
        </a:p>
        <a:p>
          <a:pPr marL="228600" lvl="1" indent="-228600" algn="l" defTabSz="889000">
            <a:lnSpc>
              <a:spcPct val="90000"/>
            </a:lnSpc>
            <a:spcBef>
              <a:spcPct val="0"/>
            </a:spcBef>
            <a:spcAft>
              <a:spcPct val="15000"/>
            </a:spcAft>
            <a:buFont typeface="Symbol" pitchFamily="2" charset="2"/>
            <a:buChar char=""/>
          </a:pPr>
          <a:r>
            <a:rPr lang="fr" sz="2000" kern="1200"/>
            <a:t>Définir une feuille de route pour la mise en œuvre de l'instrument de planification (y compris la budgétisation sensible au genre).</a:t>
          </a:r>
        </a:p>
        <a:p>
          <a:pPr marL="228600" lvl="1" indent="-228600" algn="l" defTabSz="889000">
            <a:lnSpc>
              <a:spcPct val="90000"/>
            </a:lnSpc>
            <a:spcBef>
              <a:spcPct val="0"/>
            </a:spcBef>
            <a:spcAft>
              <a:spcPct val="15000"/>
            </a:spcAft>
            <a:buFont typeface="Symbol" pitchFamily="2" charset="2"/>
            <a:buChar char=""/>
          </a:pPr>
          <a:r>
            <a:rPr lang="fr" sz="2000" kern="1200"/>
            <a:t>Définir l'institution responsable de la mise en œuvre de processus de suivi, d'évaluation, de rapportage et de diffusion participatifs et inclusifs</a:t>
          </a:r>
        </a:p>
      </dsp:txBody>
      <dsp:txXfrm>
        <a:off x="12207661" y="1868891"/>
        <a:ext cx="5024048" cy="3787685"/>
      </dsp:txXfrm>
    </dsp:sp>
    <dsp:sp modelId="{43D6E98C-31DA-4068-8D35-351BEB61B853}">
      <dsp:nvSpPr>
        <dsp:cNvPr id="0" name=""/>
        <dsp:cNvSpPr/>
      </dsp:nvSpPr>
      <dsp:spPr>
        <a:xfrm>
          <a:off x="13411188" y="6098538"/>
          <a:ext cx="4068710" cy="1617991"/>
        </a:xfrm>
        <a:prstGeom prst="roundRect">
          <a:avLst>
            <a:gd name="adj" fmla="val 10000"/>
          </a:avLst>
        </a:prstGeom>
        <a:solidFill>
          <a:schemeClr val="accent3">
            <a:hueOff val="1460120"/>
            <a:satOff val="-27164"/>
            <a:lumOff val="-823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fr" sz="3600" b="1" kern="1200"/>
            <a:t>Mener les consultations</a:t>
          </a:r>
        </a:p>
      </dsp:txBody>
      <dsp:txXfrm>
        <a:off x="13458577" y="6145927"/>
        <a:ext cx="3973932" cy="152321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panose="020F0502020204030204" pitchFamily="34" charset="0"/>
              </a:defRPr>
            </a:lvl1pPr>
          </a:lstStyle>
          <a:p>
            <a:endParaRPr lang="es-ES_trad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panose="020F0502020204030204" pitchFamily="34" charset="0"/>
              </a:defRPr>
            </a:lvl1pPr>
          </a:lstStyle>
          <a:p>
            <a:fld id="{B2F7EEF1-9A0F-D649-A1DF-3D2112562733}" type="datetimeFigureOut">
              <a:rPr lang="es-ES_tradnl" smtClean="0"/>
              <a:pPr/>
              <a:t>2/3/26</a:t>
            </a:fld>
            <a:endParaRPr lang="es-ES_trad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panose="020F0502020204030204" pitchFamily="34" charset="0"/>
              </a:defRPr>
            </a:lvl1pPr>
          </a:lstStyle>
          <a:p>
            <a:endParaRPr lang="es-ES_trad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panose="020F0502020204030204" pitchFamily="34" charset="0"/>
              </a:defRPr>
            </a:lvl1pPr>
          </a:lstStyle>
          <a:p>
            <a:fld id="{D016F44F-AAE6-7749-A22A-A305A141182D}" type="slidenum">
              <a:rPr lang="es-ES_tradnl" smtClean="0"/>
              <a:pPr/>
              <a:t>‹#›</a:t>
            </a:fld>
            <a:endParaRPr lang="es-ES_tradnl"/>
          </a:p>
        </p:txBody>
      </p:sp>
    </p:spTree>
    <p:extLst>
      <p:ext uri="{BB962C8B-B14F-4D97-AF65-F5344CB8AC3E}">
        <p14:creationId xmlns:p14="http://schemas.microsoft.com/office/powerpoint/2010/main" val="1101256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panose="020F050202020403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308"/>
          </a:xfrm>
          <a:prstGeom prst="rect">
            <a:avLst/>
          </a:prstGeom>
        </p:spPr>
        <p:txBody>
          <a:bodyPr vert="horz" lIns="91440" tIns="45720" rIns="91440" bIns="45720" rtlCol="0"/>
          <a:lstStyle>
            <a:lvl1pPr algn="l">
              <a:defRPr sz="1200"/>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34448" y="0"/>
            <a:ext cx="3927546" cy="372308"/>
          </a:xfrm>
          <a:prstGeom prst="rect">
            <a:avLst/>
          </a:prstGeom>
        </p:spPr>
        <p:txBody>
          <a:bodyPr vert="horz" lIns="91440" tIns="45720" rIns="91440" bIns="45720" rtlCol="0"/>
          <a:lstStyle>
            <a:lvl1pPr algn="r">
              <a:defRPr sz="1200"/>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fr"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055813" y="557213"/>
            <a:ext cx="4951412"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30035"/>
            <a:ext cx="7250853" cy="3345606"/>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7060072"/>
            <a:ext cx="3927546" cy="370585"/>
          </a:xfrm>
          <a:prstGeom prst="rect">
            <a:avLst/>
          </a:prstGeom>
        </p:spPr>
        <p:txBody>
          <a:bodyPr vert="horz" lIns="91440" tIns="45720" rIns="91440" bIns="45720" rtlCol="0" anchor="b"/>
          <a:lstStyle>
            <a:lvl1pPr algn="l">
              <a:defRPr sz="1200"/>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34448" y="7060072"/>
            <a:ext cx="3927546" cy="370585"/>
          </a:xfrm>
          <a:prstGeom prst="rect">
            <a:avLst/>
          </a:prstGeom>
        </p:spPr>
        <p:txBody>
          <a:bodyPr vert="horz" lIns="91440" tIns="45720" rIns="91440" bIns="45720" rtlCol="0" anchor="b"/>
          <a:lstStyle>
            <a:lvl1pPr algn="r">
              <a:defRPr sz="1200"/>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fr"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22BDF-CCBC-01B6-99F3-A0678FBE87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844876-C4E0-38B3-F45B-91AF21D91CA0}"/>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D0220880-AFEC-0212-509E-3D8B4CF96D1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A8BD6EA-3B41-E633-9478-32BE14E910A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925061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EDE96-84EC-5C9F-3DEA-6FF5FC5EBE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466214-10DA-4F49-E846-2BD69EEDF56C}"/>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F4BA95EF-5A98-B4F5-AEA8-EC81E6BCB1C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8CC8B16-6284-DA5D-06D1-68ABB9C0F68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55417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018F8-25F4-19B1-36B6-F0BE861615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7FA613-70FC-D22A-6B7A-AE24724FE63E}"/>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BC777A90-F0BE-2C68-55D9-D1A9F6F358C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9E6998D-C676-FF0B-07D6-7D64F46487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62890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FE8E6-7BA5-40AD-6B35-160F04670E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EABFDC-0436-1F23-F479-9183B0D7689F}"/>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FE97E6EB-E40C-C1E1-ED6C-6198E9FE75AF}"/>
              </a:ext>
            </a:extLst>
          </p:cNvPr>
          <p:cNvSpPr>
            <a:spLocks noGrp="1"/>
          </p:cNvSpPr>
          <p:nvPr>
            <p:ph type="body" idx="1"/>
          </p:nvPr>
        </p:nvSpPr>
        <p:spPr/>
        <p:txBody>
          <a:bodyPr/>
          <a:lstStyle/>
          <a:p>
            <a:pPr marL="0" indent="0">
              <a:buFont typeface="Arial" panose="020B0604020202020204" pitchFamily="34" charset="0"/>
              <a:buNone/>
            </a:pPr>
            <a:r>
              <a:rPr lang="fr" sz="1000"/>
              <a:t>Bienvenue 5 min</a:t>
            </a:r>
          </a:p>
          <a:p>
            <a:pPr algn="l" rtl="0" fontAlgn="base">
              <a:buFont typeface="Arial" panose="020B0604020202020204" pitchFamily="34" charset="0"/>
              <a:buChar char="•"/>
            </a:pPr>
            <a:r>
              <a:rPr lang="fr" sz="1800" b="0" i="0">
                <a:solidFill>
                  <a:srgbClr val="000000"/>
                </a:solidFill>
                <a:effectLst/>
                <a:latin typeface="Calibri" panose="020F0502020204030204" pitchFamily="34" charset="0"/>
              </a:rPr>
              <a:t>Objectifs et structure de la réunion</a:t>
            </a:r>
            <a:r>
              <a:rPr lang="fr"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fr" sz="1800" b="0" i="0" u="sng">
                <a:solidFill>
                  <a:srgbClr val="D13438"/>
                </a:solidFill>
                <a:effectLst/>
                <a:latin typeface="Calibri" panose="020F0502020204030204" pitchFamily="34" charset="0"/>
              </a:rPr>
              <a:t>Présentation des participants (question d'introduction : pourquoi êtes-vous enthousiaste à l'idée d'être ici ?)</a:t>
            </a:r>
            <a:r>
              <a:rPr lang="fr"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1664B056-0840-87C8-F52E-95AE568ADD9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526063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5A7C5-65DC-7C5A-0DEF-CE45EC2B11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75B32D-2C5D-7B68-DFD2-554C5909D02A}"/>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6BEB0B06-F6C2-8FB3-C04F-4920DD58368D}"/>
              </a:ext>
            </a:extLst>
          </p:cNvPr>
          <p:cNvSpPr>
            <a:spLocks noGrp="1"/>
          </p:cNvSpPr>
          <p:nvPr>
            <p:ph type="body" idx="1"/>
          </p:nvPr>
        </p:nvSpPr>
        <p:spPr/>
        <p:txBody>
          <a:bodyPr/>
          <a:lstStyle/>
          <a:p>
            <a:pPr marL="0" indent="0">
              <a:buFont typeface="Arial" panose="020B0604020202020204" pitchFamily="34" charset="0"/>
              <a:buNone/>
            </a:pPr>
            <a:r>
              <a:rPr lang="fr" sz="1000"/>
              <a:t>Bienvenue 5 min</a:t>
            </a:r>
          </a:p>
          <a:p>
            <a:pPr algn="l" rtl="0" fontAlgn="base">
              <a:buFont typeface="Arial" panose="020B0604020202020204" pitchFamily="34" charset="0"/>
              <a:buChar char="•"/>
            </a:pPr>
            <a:r>
              <a:rPr lang="fr" sz="1800" b="0" i="0">
                <a:solidFill>
                  <a:srgbClr val="000000"/>
                </a:solidFill>
                <a:effectLst/>
                <a:latin typeface="Calibri" panose="020F0502020204030204" pitchFamily="34" charset="0"/>
              </a:rPr>
              <a:t>Objectifs et structure de la réunion</a:t>
            </a:r>
            <a:r>
              <a:rPr lang="fr"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fr" sz="1800" b="0" i="0" u="sng">
                <a:solidFill>
                  <a:srgbClr val="D13438"/>
                </a:solidFill>
                <a:effectLst/>
                <a:latin typeface="Calibri" panose="020F0502020204030204" pitchFamily="34" charset="0"/>
              </a:rPr>
              <a:t>Présentation des participants (question d'introduction : pourquoi êtes-vous enthousiaste à l'idée d'être ici ?)</a:t>
            </a:r>
            <a:r>
              <a:rPr lang="fr"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C9743C9E-342F-658A-9DB2-3ADDB320410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894883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_tradnl"/>
          </a:p>
        </p:txBody>
      </p:sp>
      <p:sp>
        <p:nvSpPr>
          <p:cNvPr id="3" name="Notes Placeholder 2"/>
          <p:cNvSpPr>
            <a:spLocks noGrp="1"/>
          </p:cNvSpPr>
          <p:nvPr>
            <p:ph type="body" idx="1"/>
          </p:nvPr>
        </p:nvSpPr>
        <p:spPr/>
        <p:txBody>
          <a:bodyPr/>
          <a:lstStyle/>
          <a:p>
            <a:pPr marL="0" indent="0">
              <a:buFont typeface="Arial" panose="020B0604020202020204" pitchFamily="34" charset="0"/>
              <a:buNone/>
            </a:pPr>
            <a:r>
              <a:rPr lang="fr" sz="1000"/>
              <a:t>Bienvenue 5 min</a:t>
            </a:r>
          </a:p>
          <a:p>
            <a:pPr algn="l" rtl="0" fontAlgn="base">
              <a:buFont typeface="Arial" panose="020B0604020202020204" pitchFamily="34" charset="0"/>
              <a:buChar char="•"/>
            </a:pPr>
            <a:r>
              <a:rPr lang="fr" sz="1800" b="0" i="0">
                <a:solidFill>
                  <a:srgbClr val="000000"/>
                </a:solidFill>
                <a:effectLst/>
                <a:latin typeface="Calibri" panose="020F0502020204030204" pitchFamily="34" charset="0"/>
              </a:rPr>
              <a:t>Objectifs et structure de la réunion</a:t>
            </a:r>
            <a:r>
              <a:rPr lang="fr"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fr" sz="1800" b="0" i="0" u="sng">
                <a:solidFill>
                  <a:srgbClr val="D13438"/>
                </a:solidFill>
                <a:effectLst/>
                <a:latin typeface="Calibri" panose="020F0502020204030204" pitchFamily="34" charset="0"/>
              </a:rPr>
              <a:t>Présentation des participants (question d'introduction : pourquoi êtes-vous enthousiaste à l'idée d'être ici ?)</a:t>
            </a:r>
            <a:r>
              <a:rPr lang="fr"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865795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BFF30-7ACC-20C9-5213-E8D83FE9F1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C698E1-C9D7-41B1-0E65-53DD838A2E18}"/>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F55D94ED-4F2D-35BE-F2D8-631215DBC87D}"/>
              </a:ext>
            </a:extLst>
          </p:cNvPr>
          <p:cNvSpPr>
            <a:spLocks noGrp="1"/>
          </p:cNvSpPr>
          <p:nvPr>
            <p:ph type="body" idx="1"/>
          </p:nvPr>
        </p:nvSpPr>
        <p:spPr/>
        <p:txBody>
          <a:bodyPr/>
          <a:lstStyle/>
          <a:p>
            <a:pPr marL="0" indent="0">
              <a:buFont typeface="Arial" panose="020B0604020202020204" pitchFamily="34" charset="0"/>
              <a:buNone/>
            </a:pPr>
            <a:r>
              <a:rPr lang="fr" sz="1000"/>
              <a:t>Bienvenue 5 min</a:t>
            </a:r>
          </a:p>
          <a:p>
            <a:pPr algn="l" rtl="0" fontAlgn="base">
              <a:buFont typeface="Arial" panose="020B0604020202020204" pitchFamily="34" charset="0"/>
              <a:buChar char="•"/>
            </a:pPr>
            <a:r>
              <a:rPr lang="fr" sz="1800" b="0" i="0">
                <a:solidFill>
                  <a:srgbClr val="000000"/>
                </a:solidFill>
                <a:effectLst/>
                <a:latin typeface="Calibri" panose="020F0502020204030204" pitchFamily="34" charset="0"/>
              </a:rPr>
              <a:t>Objectifs et structure de la réunion</a:t>
            </a:r>
            <a:r>
              <a:rPr lang="fr"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fr" sz="1800" b="0" i="0" u="sng">
                <a:solidFill>
                  <a:srgbClr val="D13438"/>
                </a:solidFill>
                <a:effectLst/>
                <a:latin typeface="Calibri" panose="020F0502020204030204" pitchFamily="34" charset="0"/>
              </a:rPr>
              <a:t>Présentation des participants (question d'introduction : pourquoi êtes-vous enthousiaste à l'idée d'être ici ?)</a:t>
            </a:r>
            <a:r>
              <a:rPr lang="fr"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533CEF17-4A25-00F7-4E54-F3AD5F3129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471073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B5EF6-A251-A6C0-87AD-5E4729EA58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5567B5-12E2-9F57-78B5-DECDA4D895FC}"/>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C931666B-F542-F8DD-EC39-0595959F1B9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27D7C70-1EA6-BFE6-6200-B22D077C71F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785197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CAE87-0997-D576-B111-76CCEAD4CD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C59C92-9E11-BF91-87CA-6D1BD29DB4BD}"/>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436389A5-0D2A-0891-49A4-D4BF0169D23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0266B13-C35D-E8F3-6277-E1B5EE83D9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3817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_tradnl"/>
          </a:p>
        </p:txBody>
      </p:sp>
      <p:sp>
        <p:nvSpPr>
          <p:cNvPr id="3" name="Notes Placeholder 2"/>
          <p:cNvSpPr>
            <a:spLocks noGrp="1"/>
          </p:cNvSpPr>
          <p:nvPr>
            <p:ph type="body" idx="1"/>
          </p:nvPr>
        </p:nvSpPr>
        <p:spPr/>
        <p:txBody>
          <a:bodyPr/>
          <a:lstStyle/>
          <a:p>
            <a:endParaRPr lang="en-CH" sz="120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451340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8517-9C72-AE2D-314D-5264BD8413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FD3DA4-DA8D-D83B-A688-72E5376811B0}"/>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612F43D5-DC42-258A-6844-52CB50D8B2B4}"/>
              </a:ext>
            </a:extLst>
          </p:cNvPr>
          <p:cNvSpPr>
            <a:spLocks noGrp="1"/>
          </p:cNvSpPr>
          <p:nvPr>
            <p:ph type="body" idx="1"/>
          </p:nvPr>
        </p:nvSpPr>
        <p:spPr/>
        <p:txBody>
          <a:bodyPr/>
          <a:lstStyle/>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7F277C3B-F36A-3E3C-3139-D363BCDD586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1484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B5809-BAE8-B3CB-FCDC-97AC9E88B1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CCD6BC-6003-5A0D-7401-B9237FD31D00}"/>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C40CE4F0-6FBE-647D-30E5-EA161ACC5ED6}"/>
              </a:ext>
            </a:extLst>
          </p:cNvPr>
          <p:cNvSpPr>
            <a:spLocks noGrp="1"/>
          </p:cNvSpPr>
          <p:nvPr>
            <p:ph type="body" idx="1"/>
          </p:nvPr>
        </p:nvSpPr>
        <p:spPr/>
        <p:txBody>
          <a:bodyPr/>
          <a:lstStyle/>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71E72241-DE2F-925F-4997-EA0E725008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90443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_tradnl"/>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16F44F-AAE6-7749-A22A-A305A141182D}" type="slidenum">
              <a:rPr kumimoji="0" lang="es-ES_tradnl" sz="120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s-ES_tradnl" sz="120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2443924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A4E6E-9D9A-6F11-CDB8-0C01B5AFCA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B55F24-F19A-A9D6-D923-C7FA83AB9651}"/>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7E4E4A89-1E49-B03C-9795-363930A0072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B3933F9-7949-9B1F-BC76-1701EB28DB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24242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64F79-E5FF-3DD1-BD63-32C49744D5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88E4AC-4359-3216-080C-48C9FFD8B2EE}"/>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01B21261-28D6-911E-531D-EAA7858B44D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5F7CAE3-485C-FC07-4316-ED58B8F2BC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984395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a:p>
        </p:txBody>
      </p:sp>
      <p:sp>
        <p:nvSpPr>
          <p:cNvPr id="4" name="Slide Number Placeholder 3"/>
          <p:cNvSpPr>
            <a:spLocks noGrp="1"/>
          </p:cNvSpPr>
          <p:nvPr>
            <p:ph type="sldNum" sz="quarter" idx="5"/>
          </p:nvPr>
        </p:nvSpPr>
        <p:spPr/>
        <p:txBody>
          <a:bodyPr/>
          <a:lstStyle/>
          <a:p>
            <a:fld id="{D016F44F-AAE6-7749-A22A-A305A141182D}" type="slidenum">
              <a:rPr lang="es-ES_tradnl" smtClean="0"/>
              <a:pPr/>
              <a:t>11</a:t>
            </a:fld>
            <a:endParaRPr lang="es-ES_tradnl"/>
          </a:p>
        </p:txBody>
      </p:sp>
    </p:spTree>
    <p:extLst>
      <p:ext uri="{BB962C8B-B14F-4D97-AF65-F5344CB8AC3E}">
        <p14:creationId xmlns:p14="http://schemas.microsoft.com/office/powerpoint/2010/main" val="32445919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78C92-8956-9C30-ED38-FE50F76ADB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C43C95-2AC9-1FED-E5C2-3E8183BC6744}"/>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37AA5D8A-D1F7-B4AD-318F-BE496A2AE5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F89B47E-3947-10B7-2BE5-EFE8D822BD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20060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CA5B008-0300-494D-8CC7-50F4AE8D4D36}"/>
              </a:ext>
            </a:extLst>
          </p:cNvPr>
          <p:cNvPicPr>
            <a:picLocks noChangeAspect="1"/>
          </p:cNvPicPr>
          <p:nvPr userDrawn="1"/>
        </p:nvPicPr>
        <p:blipFill>
          <a:blip cstate="email">
            <a:alphaModFix amt="75000"/>
            <a:extLst>
              <a:ext uri="{28A0092B-C50C-407E-A947-70E740481C1C}">
                <a14:useLocalDpi xmlns:a14="http://schemas.microsoft.com/office/drawing/2010/main"/>
              </a:ext>
            </a:extLst>
          </a:blip>
          <a:stretch>
            <a:fillRect/>
          </a:stretch>
        </p:blipFill>
        <p:spPr>
          <a:xfrm>
            <a:off x="0" y="0"/>
            <a:ext cx="18288000" cy="10287000"/>
          </a:xfrm>
          <a:prstGeom prst="rect">
            <a:avLst/>
          </a:prstGeom>
          <a:noFill/>
        </p:spPr>
      </p:pic>
      <p:sp>
        <p:nvSpPr>
          <p:cNvPr id="9" name="Title 1">
            <a:extLst>
              <a:ext uri="{FF2B5EF4-FFF2-40B4-BE49-F238E27FC236}">
                <a16:creationId xmlns:a16="http://schemas.microsoft.com/office/drawing/2014/main" id="{F35618AC-FCE5-9545-A06C-F73B94FCF4F5}"/>
              </a:ext>
            </a:extLst>
          </p:cNvPr>
          <p:cNvSpPr>
            <a:spLocks noGrp="1"/>
          </p:cNvSpPr>
          <p:nvPr>
            <p:ph type="ctrTitle"/>
          </p:nvPr>
        </p:nvSpPr>
        <p:spPr>
          <a:xfrm>
            <a:off x="1822623" y="4547153"/>
            <a:ext cx="16246716" cy="1533336"/>
          </a:xfrm>
          <a:prstGeom prst="rect">
            <a:avLst/>
          </a:prstGeom>
        </p:spPr>
        <p:txBody>
          <a:bodyPr anchor="b"/>
          <a:lstStyle>
            <a:lvl1pPr algn="l">
              <a:defRPr sz="9000" b="0" i="0">
                <a:latin typeface="Calibri" panose="020F0502020204030204" pitchFamily="34" charset="0"/>
              </a:defRPr>
            </a:lvl1pPr>
          </a:lstStyle>
          <a:p>
            <a:r>
              <a:rPr lang="en-US"/>
              <a:t>Click to edit Master title style</a:t>
            </a:r>
          </a:p>
        </p:txBody>
      </p:sp>
      <p:sp>
        <p:nvSpPr>
          <p:cNvPr id="10" name="Subtitle 2">
            <a:extLst>
              <a:ext uri="{FF2B5EF4-FFF2-40B4-BE49-F238E27FC236}">
                <a16:creationId xmlns:a16="http://schemas.microsoft.com/office/drawing/2014/main" id="{9972E17F-73DC-4E47-B357-39CB55DCC1AA}"/>
              </a:ext>
            </a:extLst>
          </p:cNvPr>
          <p:cNvSpPr>
            <a:spLocks noGrp="1"/>
          </p:cNvSpPr>
          <p:nvPr>
            <p:ph type="subTitle" idx="1" hasCustomPrompt="1"/>
          </p:nvPr>
        </p:nvSpPr>
        <p:spPr>
          <a:xfrm>
            <a:off x="1822624" y="6080489"/>
            <a:ext cx="11738921" cy="938211"/>
          </a:xfrm>
        </p:spPr>
        <p:txBody>
          <a:bodyPr anchor="b"/>
          <a:lstStyle>
            <a:lvl1pPr marL="0" indent="0" algn="l">
              <a:buNone/>
              <a:defRPr sz="3600" b="0" i="0">
                <a:solidFill>
                  <a:schemeClr val="tx1"/>
                </a:solidFill>
                <a:latin typeface="Calibri" panose="020F0502020204030204" pitchFamily="34" charset="0"/>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pic>
        <p:nvPicPr>
          <p:cNvPr id="6" name="Picture 5" descr="A picture containing ball, player, drawing, food&#10;&#10;Description automatically generated">
            <a:extLst>
              <a:ext uri="{FF2B5EF4-FFF2-40B4-BE49-F238E27FC236}">
                <a16:creationId xmlns:a16="http://schemas.microsoft.com/office/drawing/2014/main" id="{27973F4C-9B19-5E43-8911-9A9038271613}"/>
              </a:ext>
            </a:extLst>
          </p:cNvPr>
          <p:cNvPicPr>
            <a:picLocks noChangeAspect="1"/>
          </p:cNvPicPr>
          <p:nvPr userDrawn="1"/>
        </p:nvPicPr>
        <p:blipFill>
          <a:blip cstate="email">
            <a:extLst>
              <a:ext uri="{28A0092B-C50C-407E-A947-70E740481C1C}">
                <a14:useLocalDpi xmlns:a14="http://schemas.microsoft.com/office/drawing/2010/main"/>
              </a:ext>
            </a:extLst>
          </a:blip>
          <a:stretch>
            <a:fillRect/>
          </a:stretch>
        </p:blipFill>
        <p:spPr>
          <a:xfrm>
            <a:off x="16457444" y="684160"/>
            <a:ext cx="959786" cy="1951460"/>
          </a:xfrm>
          <a:prstGeom prst="rect">
            <a:avLst/>
          </a:prstGeom>
        </p:spPr>
      </p:pic>
    </p:spTree>
    <p:extLst>
      <p:ext uri="{BB962C8B-B14F-4D97-AF65-F5344CB8AC3E}">
        <p14:creationId xmlns:p14="http://schemas.microsoft.com/office/powerpoint/2010/main" val="2166229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4537C3-8C67-D940-A567-1C8EDCF82616}"/>
              </a:ext>
            </a:extLst>
          </p:cNvPr>
          <p:cNvPicPr>
            <a:picLocks noChangeAspect="1"/>
          </p:cNvPicPr>
          <p:nvPr userDrawn="1"/>
        </p:nvPicPr>
        <p:blipFill>
          <a:blip cstate="email">
            <a:extLst>
              <a:ext uri="{28A0092B-C50C-407E-A947-70E740481C1C}">
                <a14:useLocalDpi xmlns:a14="http://schemas.microsoft.com/office/drawing/2010/main"/>
              </a:ext>
            </a:extLst>
          </a:blip>
          <a:stretch>
            <a:fillRect/>
          </a:stretch>
        </p:blipFill>
        <p:spPr>
          <a:xfrm>
            <a:off x="0" y="0"/>
            <a:ext cx="18288000" cy="10287000"/>
          </a:xfrm>
          <a:prstGeom prst="rect">
            <a:avLst/>
          </a:prstGeom>
        </p:spPr>
      </p:pic>
      <p:pic>
        <p:nvPicPr>
          <p:cNvPr id="4" name="Picture 3" descr="A picture containing ball, player, drawing, food&#10;&#10;Description automatically generated">
            <a:extLst>
              <a:ext uri="{FF2B5EF4-FFF2-40B4-BE49-F238E27FC236}">
                <a16:creationId xmlns:a16="http://schemas.microsoft.com/office/drawing/2014/main" id="{0DB4A156-2DB3-1147-B087-6772998E5532}"/>
              </a:ext>
            </a:extLst>
          </p:cNvPr>
          <p:cNvPicPr>
            <a:picLocks noChangeAspect="1"/>
          </p:cNvPicPr>
          <p:nvPr userDrawn="1"/>
        </p:nvPicPr>
        <p:blipFill>
          <a:blip cstate="email">
            <a:extLst>
              <a:ext uri="{28A0092B-C50C-407E-A947-70E740481C1C}">
                <a14:useLocalDpi xmlns:a14="http://schemas.microsoft.com/office/drawing/2010/main"/>
              </a:ext>
            </a:extLst>
          </a:blip>
          <a:stretch>
            <a:fillRect/>
          </a:stretch>
        </p:blipFill>
        <p:spPr>
          <a:xfrm>
            <a:off x="8230348" y="3285354"/>
            <a:ext cx="1827305" cy="3715320"/>
          </a:xfrm>
          <a:prstGeom prst="rect">
            <a:avLst/>
          </a:prstGeom>
        </p:spPr>
      </p:pic>
    </p:spTree>
    <p:extLst>
      <p:ext uri="{BB962C8B-B14F-4D97-AF65-F5344CB8AC3E}">
        <p14:creationId xmlns:p14="http://schemas.microsoft.com/office/powerpoint/2010/main" val="3243690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ctrTitle"/>
          </p:nvPr>
        </p:nvSpPr>
        <p:spPr>
          <a:xfrm>
            <a:off x="1645920" y="1138428"/>
            <a:ext cx="15087600" cy="5349240"/>
          </a:xfrm>
        </p:spPr>
        <p:txBody>
          <a:bodyPr anchor="b">
            <a:normAutofit/>
          </a:bodyPr>
          <a:lstStyle>
            <a:lvl1pPr algn="l">
              <a:lnSpc>
                <a:spcPct val="85000"/>
              </a:lnSpc>
              <a:defRPr sz="12000" spc="-75"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650077" y="6683432"/>
            <a:ext cx="15087600" cy="1714500"/>
          </a:xfrm>
        </p:spPr>
        <p:txBody>
          <a:bodyPr lIns="91440" rIns="91440">
            <a:normAutofit/>
          </a:bodyPr>
          <a:lstStyle>
            <a:lvl1pPr marL="0" indent="0" algn="l">
              <a:buNone/>
              <a:defRPr sz="3600" cap="all" spc="300" baseline="0">
                <a:solidFill>
                  <a:schemeClr val="tx2"/>
                </a:solidFill>
                <a:latin typeface="+mj-lt"/>
              </a:defRPr>
            </a:lvl1pPr>
            <a:lvl2pPr marL="685835" indent="0" algn="ctr">
              <a:buNone/>
              <a:defRPr sz="3600"/>
            </a:lvl2pPr>
            <a:lvl3pPr marL="1371669" indent="0" algn="ctr">
              <a:buNone/>
              <a:defRPr sz="3600"/>
            </a:lvl3pPr>
            <a:lvl4pPr marL="2057504" indent="0" algn="ctr">
              <a:buNone/>
              <a:defRPr sz="3000"/>
            </a:lvl4pPr>
            <a:lvl5pPr marL="2743337" indent="0" algn="ctr">
              <a:buNone/>
              <a:defRPr sz="3000"/>
            </a:lvl5pPr>
            <a:lvl6pPr marL="3429171" indent="0" algn="ctr">
              <a:buNone/>
              <a:defRPr sz="3000"/>
            </a:lvl6pPr>
            <a:lvl7pPr marL="4115006" indent="0" algn="ctr">
              <a:buNone/>
              <a:defRPr sz="3000"/>
            </a:lvl7pPr>
            <a:lvl8pPr marL="4800840" indent="0" algn="ctr">
              <a:buNone/>
              <a:defRPr sz="3000"/>
            </a:lvl8pPr>
            <a:lvl9pPr marL="5486675" indent="0" algn="ctr">
              <a:buNone/>
              <a:defRPr sz="3000"/>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811487" y="6515100"/>
            <a:ext cx="148132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100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877245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title"/>
          </p:nvPr>
        </p:nvSpPr>
        <p:spPr>
          <a:xfrm>
            <a:off x="1645920" y="1138428"/>
            <a:ext cx="15087600" cy="5349240"/>
          </a:xfrm>
        </p:spPr>
        <p:txBody>
          <a:bodyPr anchor="b" anchorCtr="0">
            <a:normAutofit/>
          </a:bodyPr>
          <a:lstStyle>
            <a:lvl1pPr>
              <a:lnSpc>
                <a:spcPct val="85000"/>
              </a:lnSpc>
              <a:defRPr sz="12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645920" y="6679692"/>
            <a:ext cx="15087600" cy="1714500"/>
          </a:xfrm>
        </p:spPr>
        <p:txBody>
          <a:bodyPr lIns="91440" rIns="91440" anchor="t" anchorCtr="0">
            <a:normAutofit/>
          </a:bodyPr>
          <a:lstStyle>
            <a:lvl1pPr marL="0" indent="0">
              <a:buNone/>
              <a:defRPr sz="3600" cap="all" spc="300" baseline="0">
                <a:solidFill>
                  <a:schemeClr val="tx2"/>
                </a:solidFill>
                <a:latin typeface="+mj-lt"/>
              </a:defRPr>
            </a:lvl1pPr>
            <a:lvl2pPr marL="685835" indent="0">
              <a:buNone/>
              <a:defRPr sz="2700">
                <a:solidFill>
                  <a:schemeClr val="tx1">
                    <a:tint val="75000"/>
                  </a:schemeClr>
                </a:solidFill>
              </a:defRPr>
            </a:lvl2pPr>
            <a:lvl3pPr marL="1371669" indent="0">
              <a:buNone/>
              <a:defRPr sz="2400">
                <a:solidFill>
                  <a:schemeClr val="tx1">
                    <a:tint val="75000"/>
                  </a:schemeClr>
                </a:solidFill>
              </a:defRPr>
            </a:lvl3pPr>
            <a:lvl4pPr marL="2057504" indent="0">
              <a:buNone/>
              <a:defRPr sz="2100">
                <a:solidFill>
                  <a:schemeClr val="tx1">
                    <a:tint val="75000"/>
                  </a:schemeClr>
                </a:solidFill>
              </a:defRPr>
            </a:lvl4pPr>
            <a:lvl5pPr marL="2743337" indent="0">
              <a:buNone/>
              <a:defRPr sz="2100">
                <a:solidFill>
                  <a:schemeClr val="tx1">
                    <a:tint val="75000"/>
                  </a:schemeClr>
                </a:solidFill>
              </a:defRPr>
            </a:lvl5pPr>
            <a:lvl6pPr marL="3429171" indent="0">
              <a:buNone/>
              <a:defRPr sz="2100">
                <a:solidFill>
                  <a:schemeClr val="tx1">
                    <a:tint val="75000"/>
                  </a:schemeClr>
                </a:solidFill>
              </a:defRPr>
            </a:lvl6pPr>
            <a:lvl7pPr marL="4115006" indent="0">
              <a:buNone/>
              <a:defRPr sz="2100">
                <a:solidFill>
                  <a:schemeClr val="tx1">
                    <a:tint val="75000"/>
                  </a:schemeClr>
                </a:solidFill>
              </a:defRPr>
            </a:lvl7pPr>
            <a:lvl8pPr marL="4800840" indent="0">
              <a:buNone/>
              <a:defRPr sz="2100">
                <a:solidFill>
                  <a:schemeClr val="tx1">
                    <a:tint val="75000"/>
                  </a:schemeClr>
                </a:solidFill>
              </a:defRPr>
            </a:lvl8pPr>
            <a:lvl9pPr marL="5486675"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811487" y="6515100"/>
            <a:ext cx="148132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30183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645920" y="429906"/>
            <a:ext cx="15087600" cy="2176136"/>
          </a:xfrm>
        </p:spPr>
        <p:txBody>
          <a:bodyPr/>
          <a:lstStyle/>
          <a:p>
            <a:r>
              <a:rPr lang="en-US"/>
              <a:t>Click to edit Master title style</a:t>
            </a:r>
          </a:p>
        </p:txBody>
      </p:sp>
      <p:sp>
        <p:nvSpPr>
          <p:cNvPr id="3" name="Content Placeholder 2"/>
          <p:cNvSpPr>
            <a:spLocks noGrp="1"/>
          </p:cNvSpPr>
          <p:nvPr>
            <p:ph sz="half" idx="1"/>
          </p:nvPr>
        </p:nvSpPr>
        <p:spPr>
          <a:xfrm>
            <a:off x="1645917" y="2768601"/>
            <a:ext cx="740664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26880" y="2768603"/>
            <a:ext cx="740664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962800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645920" y="429906"/>
            <a:ext cx="15087600" cy="2176136"/>
          </a:xfrm>
        </p:spPr>
        <p:txBody>
          <a:bodyPr/>
          <a:lstStyle/>
          <a:p>
            <a:r>
              <a:rPr lang="en-US"/>
              <a:t>Click to edit Master title style</a:t>
            </a:r>
          </a:p>
        </p:txBody>
      </p:sp>
      <p:sp>
        <p:nvSpPr>
          <p:cNvPr id="3" name="Text Placeholder 2"/>
          <p:cNvSpPr>
            <a:spLocks noGrp="1"/>
          </p:cNvSpPr>
          <p:nvPr>
            <p:ph type="body" idx="1"/>
          </p:nvPr>
        </p:nvSpPr>
        <p:spPr>
          <a:xfrm>
            <a:off x="1645920" y="2769078"/>
            <a:ext cx="7406640" cy="1104423"/>
          </a:xfrm>
        </p:spPr>
        <p:txBody>
          <a:bodyPr lIns="91440" rIns="91440" anchor="ctr">
            <a:normAutofit/>
          </a:bodyPr>
          <a:lstStyle>
            <a:lvl1pPr marL="0" indent="0">
              <a:buNone/>
              <a:defRPr sz="3000" b="0" cap="all" baseline="0">
                <a:solidFill>
                  <a:schemeClr val="tx2"/>
                </a:solidFill>
              </a:defRPr>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4" name="Content Placeholder 3"/>
          <p:cNvSpPr>
            <a:spLocks noGrp="1"/>
          </p:cNvSpPr>
          <p:nvPr>
            <p:ph sz="half" idx="2"/>
          </p:nvPr>
        </p:nvSpPr>
        <p:spPr>
          <a:xfrm>
            <a:off x="1645920" y="3873501"/>
            <a:ext cx="7406640" cy="506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326880" y="2769078"/>
            <a:ext cx="7406640" cy="1104423"/>
          </a:xfrm>
        </p:spPr>
        <p:txBody>
          <a:bodyPr lIns="91440" rIns="91440" anchor="ctr">
            <a:normAutofit/>
          </a:bodyPr>
          <a:lstStyle>
            <a:lvl1pPr marL="0" indent="0">
              <a:buNone/>
              <a:defRPr sz="3000" b="0" cap="all" baseline="0">
                <a:solidFill>
                  <a:schemeClr val="tx2"/>
                </a:solidFill>
              </a:defRPr>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326880" y="3873501"/>
            <a:ext cx="7406640" cy="506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31231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073083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6" name="Rectangle 5"/>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7" name="Date Placeholder 6"/>
          <p:cNvSpPr>
            <a:spLocks noGrp="1"/>
          </p:cNvSpPr>
          <p:nvPr>
            <p:ph type="dt" sz="half" idx="10"/>
          </p:nvPr>
        </p:nvSpPr>
        <p:spPr/>
        <p:txBody>
          <a:bodyPr/>
          <a:lstStyle/>
          <a:p>
            <a:fld id="{1D8BD707-D9CF-40AE-B4C6-C98DA3205C09}" type="datetimeFigureOut">
              <a:rPr lang="en-US" smtClean="0"/>
              <a:pPr/>
              <a:t>3/2/26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839861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6" y="0"/>
            <a:ext cx="6076187" cy="10287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6060107" y="0"/>
            <a:ext cx="96012" cy="10287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title"/>
          </p:nvPr>
        </p:nvSpPr>
        <p:spPr>
          <a:xfrm>
            <a:off x="685800" y="891538"/>
            <a:ext cx="4800600" cy="3429000"/>
          </a:xfrm>
        </p:spPr>
        <p:txBody>
          <a:bodyPr anchor="b">
            <a:normAutofit/>
          </a:bodyPr>
          <a:lstStyle>
            <a:lvl1pPr>
              <a:defRPr sz="5400" b="0">
                <a:solidFill>
                  <a:srgbClr val="FFFFFF"/>
                </a:solidFill>
              </a:defRPr>
            </a:lvl1pPr>
          </a:lstStyle>
          <a:p>
            <a:r>
              <a:rPr lang="en-US"/>
              <a:t>Click to edit Master title style</a:t>
            </a:r>
          </a:p>
        </p:txBody>
      </p:sp>
      <p:sp>
        <p:nvSpPr>
          <p:cNvPr id="3" name="Content Placeholder 2"/>
          <p:cNvSpPr>
            <a:spLocks noGrp="1"/>
          </p:cNvSpPr>
          <p:nvPr>
            <p:ph idx="1"/>
          </p:nvPr>
        </p:nvSpPr>
        <p:spPr>
          <a:xfrm>
            <a:off x="7200900" y="1097280"/>
            <a:ext cx="9738360" cy="7886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5800" y="4389120"/>
            <a:ext cx="4800600" cy="5068686"/>
          </a:xfrm>
        </p:spPr>
        <p:txBody>
          <a:bodyPr lIns="91440" rIns="91440">
            <a:normAutofit/>
          </a:bodyPr>
          <a:lstStyle>
            <a:lvl1pPr marL="0" indent="0">
              <a:buNone/>
              <a:defRPr sz="2250">
                <a:solidFill>
                  <a:srgbClr val="FFFFFF"/>
                </a:solidFill>
              </a:defRPr>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a:xfrm>
            <a:off x="698268" y="9689680"/>
            <a:ext cx="3927765" cy="547688"/>
          </a:xfrm>
        </p:spPr>
        <p:txBody>
          <a:bodyPr/>
          <a:lstStyle>
            <a:lvl1pPr algn="l">
              <a:defRPr/>
            </a:lvl1pPr>
          </a:lstStyle>
          <a:p>
            <a:fld id="{1D8BD707-D9CF-40AE-B4C6-C98DA3205C09}" type="datetimeFigureOut">
              <a:rPr lang="en-US" smtClean="0"/>
              <a:pPr/>
              <a:t>3/2/26</a:t>
            </a:fld>
            <a:endParaRPr lang="en-US"/>
          </a:p>
        </p:txBody>
      </p:sp>
      <p:sp>
        <p:nvSpPr>
          <p:cNvPr id="6" name="Footer Placeholder 5"/>
          <p:cNvSpPr>
            <a:spLocks noGrp="1"/>
          </p:cNvSpPr>
          <p:nvPr>
            <p:ph type="ftr" sz="quarter" idx="11"/>
          </p:nvPr>
        </p:nvSpPr>
        <p:spPr>
          <a:xfrm>
            <a:off x="7200900" y="9689680"/>
            <a:ext cx="6972300" cy="547688"/>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3171624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2" y="7429500"/>
            <a:ext cx="18283238" cy="2857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23" y="737261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title"/>
          </p:nvPr>
        </p:nvSpPr>
        <p:spPr>
          <a:xfrm>
            <a:off x="1645922" y="7612380"/>
            <a:ext cx="15170468" cy="1234440"/>
          </a:xfrm>
        </p:spPr>
        <p:txBody>
          <a:bodyPr lIns="91440" tIns="0" rIns="91440" bIns="0" anchor="b">
            <a:noAutofit/>
          </a:bodyPr>
          <a:lstStyle>
            <a:lvl1pPr>
              <a:defRPr sz="54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23" y="0"/>
            <a:ext cx="18287978" cy="7372614"/>
          </a:xfrm>
          <a:solidFill>
            <a:schemeClr val="bg2">
              <a:lumMod val="90000"/>
            </a:schemeClr>
          </a:solidFill>
        </p:spPr>
        <p:txBody>
          <a:bodyPr lIns="457200" tIns="457200" anchor="t"/>
          <a:lstStyle>
            <a:lvl1pPr marL="0" indent="0">
              <a:buNone/>
              <a:defRPr sz="4800"/>
            </a:lvl1pPr>
            <a:lvl2pPr marL="685835" indent="0">
              <a:buNone/>
              <a:defRPr sz="4200"/>
            </a:lvl2pPr>
            <a:lvl3pPr marL="1371669" indent="0">
              <a:buNone/>
              <a:defRPr sz="3600"/>
            </a:lvl3pPr>
            <a:lvl4pPr marL="2057504" indent="0">
              <a:buNone/>
              <a:defRPr sz="3000"/>
            </a:lvl4pPr>
            <a:lvl5pPr marL="2743337" indent="0">
              <a:buNone/>
              <a:defRPr sz="3000"/>
            </a:lvl5pPr>
            <a:lvl6pPr marL="3429171" indent="0">
              <a:buNone/>
              <a:defRPr sz="3000"/>
            </a:lvl6pPr>
            <a:lvl7pPr marL="4115006" indent="0">
              <a:buNone/>
              <a:defRPr sz="3000"/>
            </a:lvl7pPr>
            <a:lvl8pPr marL="4800840" indent="0">
              <a:buNone/>
              <a:defRPr sz="3000"/>
            </a:lvl8pPr>
            <a:lvl9pPr marL="5486675" indent="0">
              <a:buNone/>
              <a:defRPr sz="3000"/>
            </a:lvl9pPr>
          </a:lstStyle>
          <a:p>
            <a:r>
              <a:rPr lang="en-US"/>
              <a:t>Click icon to add picture</a:t>
            </a:r>
          </a:p>
        </p:txBody>
      </p:sp>
      <p:sp>
        <p:nvSpPr>
          <p:cNvPr id="4" name="Text Placeholder 3"/>
          <p:cNvSpPr>
            <a:spLocks noGrp="1"/>
          </p:cNvSpPr>
          <p:nvPr>
            <p:ph type="body" sz="half" idx="2"/>
          </p:nvPr>
        </p:nvSpPr>
        <p:spPr>
          <a:xfrm>
            <a:off x="1645920" y="8860536"/>
            <a:ext cx="15169896" cy="891540"/>
          </a:xfrm>
        </p:spPr>
        <p:txBody>
          <a:bodyPr lIns="91440" tIns="0" rIns="91440" bIns="0">
            <a:normAutofit/>
          </a:bodyPr>
          <a:lstStyle>
            <a:lvl1pPr marL="0" indent="0">
              <a:spcBef>
                <a:spcPts val="0"/>
              </a:spcBef>
              <a:spcAft>
                <a:spcPts val="900"/>
              </a:spcAft>
              <a:buNone/>
              <a:defRPr sz="2250">
                <a:solidFill>
                  <a:srgbClr val="FFFFFF"/>
                </a:solidFill>
              </a:defRPr>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37690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DEB64-C0C7-6C43-B1A2-51C21FE16E12}"/>
              </a:ext>
            </a:extLst>
          </p:cNvPr>
          <p:cNvSpPr>
            <a:spLocks noGrp="1"/>
          </p:cNvSpPr>
          <p:nvPr>
            <p:ph type="title"/>
          </p:nvPr>
        </p:nvSpPr>
        <p:spPr>
          <a:xfrm>
            <a:off x="660953" y="132419"/>
            <a:ext cx="15773400" cy="1507539"/>
          </a:xfrm>
          <a:prstGeom prst="rect">
            <a:avLst/>
          </a:prstGeom>
        </p:spPr>
        <p:txBody>
          <a:bodyPr/>
          <a:lstStyle>
            <a:lvl1pPr>
              <a:defRPr b="0" i="0">
                <a:latin typeface="Calibri" panose="020F050202020403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F9E65FCF-499D-6E45-B3AF-F414ABF505FB}"/>
              </a:ext>
            </a:extLst>
          </p:cNvPr>
          <p:cNvSpPr>
            <a:spLocks noGrp="1"/>
          </p:cNvSpPr>
          <p:nvPr>
            <p:ph idx="1"/>
          </p:nvPr>
        </p:nvSpPr>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01818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540642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Vertical Title 1"/>
          <p:cNvSpPr>
            <a:spLocks noGrp="1"/>
          </p:cNvSpPr>
          <p:nvPr>
            <p:ph type="title" orient="vert"/>
          </p:nvPr>
        </p:nvSpPr>
        <p:spPr>
          <a:xfrm>
            <a:off x="13087350" y="618453"/>
            <a:ext cx="3943350" cy="863984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0" y="618453"/>
            <a:ext cx="11601450" cy="8639847"/>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821660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1_Picture with Caption">
    <p:spTree>
      <p:nvGrpSpPr>
        <p:cNvPr id="1" name="Shape 18"/>
        <p:cNvGrpSpPr/>
        <p:nvPr/>
      </p:nvGrpSpPr>
      <p:grpSpPr>
        <a:xfrm>
          <a:off x="0" y="0"/>
          <a:ext cx="0" cy="0"/>
          <a:chOff x="0" y="0"/>
          <a:chExt cx="0" cy="0"/>
        </a:xfrm>
      </p:grpSpPr>
      <p:sp>
        <p:nvSpPr>
          <p:cNvPr id="19" name="Google Shape;19;p22"/>
          <p:cNvSpPr/>
          <p:nvPr/>
        </p:nvSpPr>
        <p:spPr>
          <a:xfrm>
            <a:off x="2" y="7429500"/>
            <a:ext cx="18283238" cy="2857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 name="Google Shape;20;p22"/>
          <p:cNvSpPr/>
          <p:nvPr/>
        </p:nvSpPr>
        <p:spPr>
          <a:xfrm>
            <a:off x="23" y="7372614"/>
            <a:ext cx="18283238" cy="9601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 name="Google Shape;21;p22"/>
          <p:cNvSpPr txBox="1">
            <a:spLocks noGrp="1"/>
          </p:cNvSpPr>
          <p:nvPr>
            <p:ph type="title"/>
          </p:nvPr>
        </p:nvSpPr>
        <p:spPr>
          <a:xfrm>
            <a:off x="1645922" y="7612380"/>
            <a:ext cx="15170468" cy="123444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5400"/>
              <a:buFont typeface="Calibri"/>
              <a:buNone/>
              <a:defRPr sz="54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22"/>
          <p:cNvSpPr>
            <a:spLocks noGrp="1"/>
          </p:cNvSpPr>
          <p:nvPr>
            <p:ph type="pic" idx="2"/>
          </p:nvPr>
        </p:nvSpPr>
        <p:spPr>
          <a:xfrm>
            <a:off x="23" y="0"/>
            <a:ext cx="18287978" cy="7372614"/>
          </a:xfrm>
          <a:prstGeom prst="rect">
            <a:avLst/>
          </a:prstGeom>
          <a:solidFill>
            <a:srgbClr val="B1C5D7"/>
          </a:solidFill>
          <a:ln>
            <a:noFill/>
          </a:ln>
        </p:spPr>
        <p:txBody>
          <a:bodyPr/>
          <a:lstStyle/>
          <a:p>
            <a:endParaRPr lang="es-ES_tradnl"/>
          </a:p>
        </p:txBody>
      </p:sp>
      <p:sp>
        <p:nvSpPr>
          <p:cNvPr id="23" name="Google Shape;23;p22"/>
          <p:cNvSpPr txBox="1">
            <a:spLocks noGrp="1"/>
          </p:cNvSpPr>
          <p:nvPr>
            <p:ph type="body" idx="1"/>
          </p:nvPr>
        </p:nvSpPr>
        <p:spPr>
          <a:xfrm>
            <a:off x="1645920" y="8860536"/>
            <a:ext cx="15169896" cy="891540"/>
          </a:xfrm>
          <a:prstGeom prst="rect">
            <a:avLst/>
          </a:prstGeom>
          <a:noFill/>
          <a:ln>
            <a:noFill/>
          </a:ln>
        </p:spPr>
        <p:txBody>
          <a:bodyPr spcFirstLastPara="1" wrap="square" lIns="91425" tIns="0" rIns="91425" bIns="0" anchor="t" anchorCtr="0">
            <a:normAutofit/>
          </a:bodyPr>
          <a:lstStyle>
            <a:lvl1pPr marL="457223" lvl="0" indent="-228612" algn="l">
              <a:lnSpc>
                <a:spcPct val="90000"/>
              </a:lnSpc>
              <a:spcBef>
                <a:spcPts val="0"/>
              </a:spcBef>
              <a:spcAft>
                <a:spcPts val="0"/>
              </a:spcAft>
              <a:buSzPts val="2250"/>
              <a:buNone/>
              <a:defRPr sz="2250">
                <a:solidFill>
                  <a:srgbClr val="FFFFFF"/>
                </a:solidFill>
              </a:defRPr>
            </a:lvl1pPr>
            <a:lvl2pPr marL="914445" lvl="1" indent="-228612" algn="l">
              <a:lnSpc>
                <a:spcPct val="90000"/>
              </a:lnSpc>
              <a:spcBef>
                <a:spcPts val="900"/>
              </a:spcBef>
              <a:spcAft>
                <a:spcPts val="0"/>
              </a:spcAft>
              <a:buSzPts val="1800"/>
              <a:buNone/>
              <a:defRPr sz="1800"/>
            </a:lvl2pPr>
            <a:lvl3pPr marL="1371669" lvl="2" indent="-228612" algn="l">
              <a:lnSpc>
                <a:spcPct val="90000"/>
              </a:lnSpc>
              <a:spcBef>
                <a:spcPts val="600"/>
              </a:spcBef>
              <a:spcAft>
                <a:spcPts val="0"/>
              </a:spcAft>
              <a:buSzPts val="1500"/>
              <a:buNone/>
              <a:defRPr sz="1500"/>
            </a:lvl3pPr>
            <a:lvl4pPr marL="1828892" lvl="3" indent="-228612" algn="l">
              <a:lnSpc>
                <a:spcPct val="90000"/>
              </a:lnSpc>
              <a:spcBef>
                <a:spcPts val="600"/>
              </a:spcBef>
              <a:spcAft>
                <a:spcPts val="0"/>
              </a:spcAft>
              <a:buSzPts val="1350"/>
              <a:buNone/>
              <a:defRPr sz="1350"/>
            </a:lvl4pPr>
            <a:lvl5pPr marL="2286114" lvl="4" indent="-228612" algn="l">
              <a:lnSpc>
                <a:spcPct val="90000"/>
              </a:lnSpc>
              <a:spcBef>
                <a:spcPts val="600"/>
              </a:spcBef>
              <a:spcAft>
                <a:spcPts val="0"/>
              </a:spcAft>
              <a:buSzPts val="1350"/>
              <a:buNone/>
              <a:defRPr sz="1350"/>
            </a:lvl5pPr>
            <a:lvl6pPr marL="2743337" lvl="5" indent="-228612" algn="l">
              <a:lnSpc>
                <a:spcPct val="90000"/>
              </a:lnSpc>
              <a:spcBef>
                <a:spcPts val="600"/>
              </a:spcBef>
              <a:spcAft>
                <a:spcPts val="0"/>
              </a:spcAft>
              <a:buSzPts val="1350"/>
              <a:buNone/>
              <a:defRPr sz="1350"/>
            </a:lvl6pPr>
            <a:lvl7pPr marL="3200561" lvl="6" indent="-228612" algn="l">
              <a:lnSpc>
                <a:spcPct val="90000"/>
              </a:lnSpc>
              <a:spcBef>
                <a:spcPts val="600"/>
              </a:spcBef>
              <a:spcAft>
                <a:spcPts val="0"/>
              </a:spcAft>
              <a:buSzPts val="1350"/>
              <a:buNone/>
              <a:defRPr sz="1350"/>
            </a:lvl7pPr>
            <a:lvl8pPr marL="3657783" lvl="7" indent="-228612" algn="l">
              <a:lnSpc>
                <a:spcPct val="90000"/>
              </a:lnSpc>
              <a:spcBef>
                <a:spcPts val="600"/>
              </a:spcBef>
              <a:spcAft>
                <a:spcPts val="0"/>
              </a:spcAft>
              <a:buSzPts val="1350"/>
              <a:buNone/>
              <a:defRPr sz="1350"/>
            </a:lvl8pPr>
            <a:lvl9pPr marL="4115006" lvl="8" indent="-228612" algn="l">
              <a:lnSpc>
                <a:spcPct val="90000"/>
              </a:lnSpc>
              <a:spcBef>
                <a:spcPts val="600"/>
              </a:spcBef>
              <a:spcAft>
                <a:spcPts val="600"/>
              </a:spcAft>
              <a:buSzPts val="1350"/>
              <a:buNone/>
              <a:defRPr sz="1350"/>
            </a:lvl9pPr>
          </a:lstStyle>
          <a:p>
            <a:endParaRPr/>
          </a:p>
        </p:txBody>
      </p:sp>
      <p:sp>
        <p:nvSpPr>
          <p:cNvPr id="24" name="Google Shape;24;p22"/>
          <p:cNvSpPr txBox="1">
            <a:spLocks noGrp="1"/>
          </p:cNvSpPr>
          <p:nvPr>
            <p:ph type="dt" idx="10"/>
          </p:nvPr>
        </p:nvSpPr>
        <p:spPr>
          <a:xfrm>
            <a:off x="1645922" y="9689680"/>
            <a:ext cx="3708407"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2"/>
          <p:cNvSpPr txBox="1">
            <a:spLocks noGrp="1"/>
          </p:cNvSpPr>
          <p:nvPr>
            <p:ph type="ftr" idx="11"/>
          </p:nvPr>
        </p:nvSpPr>
        <p:spPr>
          <a:xfrm>
            <a:off x="5529278" y="9689680"/>
            <a:ext cx="7234206"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2"/>
          <p:cNvSpPr txBox="1">
            <a:spLocks noGrp="1"/>
          </p:cNvSpPr>
          <p:nvPr>
            <p:ph type="sldNum" idx="12"/>
          </p:nvPr>
        </p:nvSpPr>
        <p:spPr>
          <a:xfrm>
            <a:off x="14850689" y="9689680"/>
            <a:ext cx="1968038"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2606382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Content with Caption">
  <p:cSld name="1_Content with Caption">
    <p:spTree>
      <p:nvGrpSpPr>
        <p:cNvPr id="1" name="Shape 48"/>
        <p:cNvGrpSpPr/>
        <p:nvPr/>
      </p:nvGrpSpPr>
      <p:grpSpPr>
        <a:xfrm>
          <a:off x="0" y="0"/>
          <a:ext cx="0" cy="0"/>
          <a:chOff x="0" y="0"/>
          <a:chExt cx="0" cy="0"/>
        </a:xfrm>
      </p:grpSpPr>
      <p:sp>
        <p:nvSpPr>
          <p:cNvPr id="49" name="Google Shape;49;p34"/>
          <p:cNvSpPr/>
          <p:nvPr/>
        </p:nvSpPr>
        <p:spPr>
          <a:xfrm>
            <a:off x="26" y="0"/>
            <a:ext cx="6076187" cy="10287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34"/>
          <p:cNvSpPr/>
          <p:nvPr/>
        </p:nvSpPr>
        <p:spPr>
          <a:xfrm>
            <a:off x="6060107" y="0"/>
            <a:ext cx="96012" cy="10287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34"/>
          <p:cNvSpPr txBox="1">
            <a:spLocks noGrp="1"/>
          </p:cNvSpPr>
          <p:nvPr>
            <p:ph type="title"/>
          </p:nvPr>
        </p:nvSpPr>
        <p:spPr>
          <a:xfrm>
            <a:off x="685800" y="891538"/>
            <a:ext cx="4800600" cy="34290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FFFFFF"/>
              </a:buClr>
              <a:buSzPts val="5400"/>
              <a:buFont typeface="Calibri"/>
              <a:buNone/>
              <a:defRPr sz="54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4"/>
          <p:cNvSpPr txBox="1">
            <a:spLocks noGrp="1"/>
          </p:cNvSpPr>
          <p:nvPr>
            <p:ph type="body" idx="1"/>
          </p:nvPr>
        </p:nvSpPr>
        <p:spPr>
          <a:xfrm>
            <a:off x="7200900" y="1097280"/>
            <a:ext cx="9738360" cy="7886700"/>
          </a:xfrm>
          <a:prstGeom prst="rect">
            <a:avLst/>
          </a:prstGeom>
          <a:noFill/>
          <a:ln>
            <a:noFill/>
          </a:ln>
        </p:spPr>
        <p:txBody>
          <a:bodyPr spcFirstLastPara="1" wrap="square" lIns="0" tIns="45700" rIns="0" bIns="45700" anchor="t" anchorCtr="0">
            <a:normAutofit/>
          </a:bodyPr>
          <a:lstStyle>
            <a:lvl1pPr marL="457223" lvl="0" indent="-342917" algn="l">
              <a:lnSpc>
                <a:spcPct val="90000"/>
              </a:lnSpc>
              <a:spcBef>
                <a:spcPts val="1800"/>
              </a:spcBef>
              <a:spcAft>
                <a:spcPts val="0"/>
              </a:spcAft>
              <a:buSzPts val="1800"/>
              <a:buChar char=" "/>
              <a:defRPr/>
            </a:lvl1pPr>
            <a:lvl2pPr marL="914445" lvl="1" indent="-342917" algn="l">
              <a:lnSpc>
                <a:spcPct val="90000"/>
              </a:lnSpc>
              <a:spcBef>
                <a:spcPts val="300"/>
              </a:spcBef>
              <a:spcAft>
                <a:spcPts val="0"/>
              </a:spcAft>
              <a:buSzPts val="1800"/>
              <a:buChar char="◦"/>
              <a:defRPr/>
            </a:lvl2pPr>
            <a:lvl3pPr marL="1371669" lvl="2" indent="-342917" algn="l">
              <a:lnSpc>
                <a:spcPct val="90000"/>
              </a:lnSpc>
              <a:spcBef>
                <a:spcPts val="600"/>
              </a:spcBef>
              <a:spcAft>
                <a:spcPts val="0"/>
              </a:spcAft>
              <a:buSzPts val="1800"/>
              <a:buChar char="◦"/>
              <a:defRPr/>
            </a:lvl3pPr>
            <a:lvl4pPr marL="1828892" lvl="3" indent="-342917" algn="l">
              <a:lnSpc>
                <a:spcPct val="90000"/>
              </a:lnSpc>
              <a:spcBef>
                <a:spcPts val="600"/>
              </a:spcBef>
              <a:spcAft>
                <a:spcPts val="0"/>
              </a:spcAft>
              <a:buSzPts val="1800"/>
              <a:buChar char="◦"/>
              <a:defRPr/>
            </a:lvl4pPr>
            <a:lvl5pPr marL="2286114" lvl="4" indent="-342917" algn="l">
              <a:lnSpc>
                <a:spcPct val="90000"/>
              </a:lnSpc>
              <a:spcBef>
                <a:spcPts val="600"/>
              </a:spcBef>
              <a:spcAft>
                <a:spcPts val="0"/>
              </a:spcAft>
              <a:buSzPts val="1800"/>
              <a:buChar char="◦"/>
              <a:defRPr/>
            </a:lvl5pPr>
            <a:lvl6pPr marL="2743337" lvl="5" indent="-342917" algn="l">
              <a:lnSpc>
                <a:spcPct val="90000"/>
              </a:lnSpc>
              <a:spcBef>
                <a:spcPts val="600"/>
              </a:spcBef>
              <a:spcAft>
                <a:spcPts val="0"/>
              </a:spcAft>
              <a:buSzPts val="1800"/>
              <a:buChar char="◦"/>
              <a:defRPr/>
            </a:lvl6pPr>
            <a:lvl7pPr marL="3200561" lvl="6" indent="-342917" algn="l">
              <a:lnSpc>
                <a:spcPct val="90000"/>
              </a:lnSpc>
              <a:spcBef>
                <a:spcPts val="600"/>
              </a:spcBef>
              <a:spcAft>
                <a:spcPts val="0"/>
              </a:spcAft>
              <a:buSzPts val="1800"/>
              <a:buChar char="◦"/>
              <a:defRPr/>
            </a:lvl7pPr>
            <a:lvl8pPr marL="3657783" lvl="7" indent="-342917" algn="l">
              <a:lnSpc>
                <a:spcPct val="90000"/>
              </a:lnSpc>
              <a:spcBef>
                <a:spcPts val="600"/>
              </a:spcBef>
              <a:spcAft>
                <a:spcPts val="0"/>
              </a:spcAft>
              <a:buSzPts val="1800"/>
              <a:buChar char="◦"/>
              <a:defRPr/>
            </a:lvl8pPr>
            <a:lvl9pPr marL="4115006" lvl="8" indent="-342917" algn="l">
              <a:lnSpc>
                <a:spcPct val="90000"/>
              </a:lnSpc>
              <a:spcBef>
                <a:spcPts val="600"/>
              </a:spcBef>
              <a:spcAft>
                <a:spcPts val="600"/>
              </a:spcAft>
              <a:buSzPts val="1800"/>
              <a:buChar char="◦"/>
              <a:defRPr/>
            </a:lvl9pPr>
          </a:lstStyle>
          <a:p>
            <a:endParaRPr/>
          </a:p>
        </p:txBody>
      </p:sp>
      <p:sp>
        <p:nvSpPr>
          <p:cNvPr id="53" name="Google Shape;53;p34"/>
          <p:cNvSpPr txBox="1">
            <a:spLocks noGrp="1"/>
          </p:cNvSpPr>
          <p:nvPr>
            <p:ph type="body" idx="2"/>
          </p:nvPr>
        </p:nvSpPr>
        <p:spPr>
          <a:xfrm>
            <a:off x="685800" y="4389120"/>
            <a:ext cx="4800600" cy="5068686"/>
          </a:xfrm>
          <a:prstGeom prst="rect">
            <a:avLst/>
          </a:prstGeom>
          <a:noFill/>
          <a:ln>
            <a:noFill/>
          </a:ln>
        </p:spPr>
        <p:txBody>
          <a:bodyPr spcFirstLastPara="1" wrap="square" lIns="91425" tIns="45700" rIns="91425" bIns="45700" anchor="t" anchorCtr="0">
            <a:normAutofit/>
          </a:bodyPr>
          <a:lstStyle>
            <a:lvl1pPr marL="457223" lvl="0" indent="-228612" algn="l">
              <a:lnSpc>
                <a:spcPct val="90000"/>
              </a:lnSpc>
              <a:spcBef>
                <a:spcPts val="1800"/>
              </a:spcBef>
              <a:spcAft>
                <a:spcPts val="0"/>
              </a:spcAft>
              <a:buSzPts val="2250"/>
              <a:buNone/>
              <a:defRPr sz="2250">
                <a:solidFill>
                  <a:srgbClr val="FFFFFF"/>
                </a:solidFill>
              </a:defRPr>
            </a:lvl1pPr>
            <a:lvl2pPr marL="914445" lvl="1" indent="-228612" algn="l">
              <a:lnSpc>
                <a:spcPct val="90000"/>
              </a:lnSpc>
              <a:spcBef>
                <a:spcPts val="300"/>
              </a:spcBef>
              <a:spcAft>
                <a:spcPts val="0"/>
              </a:spcAft>
              <a:buSzPts val="1800"/>
              <a:buNone/>
              <a:defRPr sz="1800"/>
            </a:lvl2pPr>
            <a:lvl3pPr marL="1371669" lvl="2" indent="-228612" algn="l">
              <a:lnSpc>
                <a:spcPct val="90000"/>
              </a:lnSpc>
              <a:spcBef>
                <a:spcPts val="600"/>
              </a:spcBef>
              <a:spcAft>
                <a:spcPts val="0"/>
              </a:spcAft>
              <a:buSzPts val="1500"/>
              <a:buNone/>
              <a:defRPr sz="1500"/>
            </a:lvl3pPr>
            <a:lvl4pPr marL="1828892" lvl="3" indent="-228612" algn="l">
              <a:lnSpc>
                <a:spcPct val="90000"/>
              </a:lnSpc>
              <a:spcBef>
                <a:spcPts val="600"/>
              </a:spcBef>
              <a:spcAft>
                <a:spcPts val="0"/>
              </a:spcAft>
              <a:buSzPts val="1350"/>
              <a:buNone/>
              <a:defRPr sz="1350"/>
            </a:lvl4pPr>
            <a:lvl5pPr marL="2286114" lvl="4" indent="-228612" algn="l">
              <a:lnSpc>
                <a:spcPct val="90000"/>
              </a:lnSpc>
              <a:spcBef>
                <a:spcPts val="600"/>
              </a:spcBef>
              <a:spcAft>
                <a:spcPts val="0"/>
              </a:spcAft>
              <a:buSzPts val="1350"/>
              <a:buNone/>
              <a:defRPr sz="1350"/>
            </a:lvl5pPr>
            <a:lvl6pPr marL="2743337" lvl="5" indent="-228612" algn="l">
              <a:lnSpc>
                <a:spcPct val="90000"/>
              </a:lnSpc>
              <a:spcBef>
                <a:spcPts val="600"/>
              </a:spcBef>
              <a:spcAft>
                <a:spcPts val="0"/>
              </a:spcAft>
              <a:buSzPts val="1350"/>
              <a:buNone/>
              <a:defRPr sz="1350"/>
            </a:lvl6pPr>
            <a:lvl7pPr marL="3200561" lvl="6" indent="-228612" algn="l">
              <a:lnSpc>
                <a:spcPct val="90000"/>
              </a:lnSpc>
              <a:spcBef>
                <a:spcPts val="600"/>
              </a:spcBef>
              <a:spcAft>
                <a:spcPts val="0"/>
              </a:spcAft>
              <a:buSzPts val="1350"/>
              <a:buNone/>
              <a:defRPr sz="1350"/>
            </a:lvl7pPr>
            <a:lvl8pPr marL="3657783" lvl="7" indent="-228612" algn="l">
              <a:lnSpc>
                <a:spcPct val="90000"/>
              </a:lnSpc>
              <a:spcBef>
                <a:spcPts val="600"/>
              </a:spcBef>
              <a:spcAft>
                <a:spcPts val="0"/>
              </a:spcAft>
              <a:buSzPts val="1350"/>
              <a:buNone/>
              <a:defRPr sz="1350"/>
            </a:lvl8pPr>
            <a:lvl9pPr marL="4115006" lvl="8" indent="-228612" algn="l">
              <a:lnSpc>
                <a:spcPct val="90000"/>
              </a:lnSpc>
              <a:spcBef>
                <a:spcPts val="600"/>
              </a:spcBef>
              <a:spcAft>
                <a:spcPts val="600"/>
              </a:spcAft>
              <a:buSzPts val="1350"/>
              <a:buNone/>
              <a:defRPr sz="1350"/>
            </a:lvl9pPr>
          </a:lstStyle>
          <a:p>
            <a:endParaRPr/>
          </a:p>
        </p:txBody>
      </p:sp>
      <p:sp>
        <p:nvSpPr>
          <p:cNvPr id="54" name="Google Shape;54;p34"/>
          <p:cNvSpPr txBox="1">
            <a:spLocks noGrp="1"/>
          </p:cNvSpPr>
          <p:nvPr>
            <p:ph type="dt" idx="10"/>
          </p:nvPr>
        </p:nvSpPr>
        <p:spPr>
          <a:xfrm>
            <a:off x="698268" y="9689680"/>
            <a:ext cx="3927765"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4"/>
          <p:cNvSpPr txBox="1">
            <a:spLocks noGrp="1"/>
          </p:cNvSpPr>
          <p:nvPr>
            <p:ph type="ftr" idx="11"/>
          </p:nvPr>
        </p:nvSpPr>
        <p:spPr>
          <a:xfrm>
            <a:off x="7200900" y="9689680"/>
            <a:ext cx="69723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4"/>
          <p:cNvSpPr txBox="1">
            <a:spLocks noGrp="1"/>
          </p:cNvSpPr>
          <p:nvPr>
            <p:ph type="sldNum" idx="12"/>
          </p:nvPr>
        </p:nvSpPr>
        <p:spPr>
          <a:xfrm>
            <a:off x="14850689" y="9689680"/>
            <a:ext cx="1968038" cy="54768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245243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621F9-4398-B14F-B02F-EFA3BCAC7FEE}"/>
              </a:ext>
            </a:extLst>
          </p:cNvPr>
          <p:cNvSpPr>
            <a:spLocks noGrp="1"/>
          </p:cNvSpPr>
          <p:nvPr>
            <p:ph type="title"/>
          </p:nvPr>
        </p:nvSpPr>
        <p:spPr>
          <a:xfrm>
            <a:off x="1247775" y="2564608"/>
            <a:ext cx="15773400" cy="4279106"/>
          </a:xfrm>
          <a:prstGeom prst="rect">
            <a:avLst/>
          </a:prstGeom>
        </p:spPr>
        <p:txBody>
          <a:bodyPr anchor="b"/>
          <a:lstStyle>
            <a:lvl1pPr>
              <a:defRPr sz="9000" b="0" i="0">
                <a:latin typeface="Calibri" panose="020F050202020403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16C7F5E4-EAD3-8B42-9885-D7319185C825}"/>
              </a:ext>
            </a:extLst>
          </p:cNvPr>
          <p:cNvSpPr>
            <a:spLocks noGrp="1"/>
          </p:cNvSpPr>
          <p:nvPr>
            <p:ph type="body" idx="1"/>
          </p:nvPr>
        </p:nvSpPr>
        <p:spPr>
          <a:xfrm>
            <a:off x="1247775" y="6884195"/>
            <a:ext cx="15773400" cy="2250281"/>
          </a:xfrm>
        </p:spPr>
        <p:txBody>
          <a:bodyPr/>
          <a:lstStyle>
            <a:lvl1pPr marL="0" indent="0">
              <a:buNone/>
              <a:defRPr sz="3600" b="0" i="0">
                <a:solidFill>
                  <a:schemeClr val="tx1">
                    <a:tint val="75000"/>
                  </a:schemeClr>
                </a:solidFill>
                <a:latin typeface="Calibri" panose="020F0502020204030204" pitchFamily="34" charset="0"/>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37584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09CEA-A734-4A44-92E3-56758F5C5B92}"/>
              </a:ext>
            </a:extLst>
          </p:cNvPr>
          <p:cNvSpPr>
            <a:spLocks noGrp="1"/>
          </p:cNvSpPr>
          <p:nvPr>
            <p:ph type="title"/>
          </p:nvPr>
        </p:nvSpPr>
        <p:spPr>
          <a:xfrm>
            <a:off x="660953" y="132419"/>
            <a:ext cx="15773400" cy="1507539"/>
          </a:xfrm>
          <a:prstGeom prst="rect">
            <a:avLst/>
          </a:prstGeom>
        </p:spPr>
        <p:txBody>
          <a:bodyPr/>
          <a:lstStyle>
            <a:lvl1pPr>
              <a:defRPr b="0" i="0">
                <a:latin typeface="Calibri" panose="020F050202020403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04AA4D1F-F0BD-8B43-9624-DE52BC95A213}"/>
              </a:ext>
            </a:extLst>
          </p:cNvPr>
          <p:cNvSpPr>
            <a:spLocks noGrp="1"/>
          </p:cNvSpPr>
          <p:nvPr>
            <p:ph sz="half" idx="1"/>
          </p:nvPr>
        </p:nvSpPr>
        <p:spPr>
          <a:xfrm>
            <a:off x="1257300" y="2738438"/>
            <a:ext cx="7772400" cy="6527007"/>
          </a:xfrm>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626995-C0D3-1C4D-B316-C55A678E7B99}"/>
              </a:ext>
            </a:extLst>
          </p:cNvPr>
          <p:cNvSpPr>
            <a:spLocks noGrp="1"/>
          </p:cNvSpPr>
          <p:nvPr>
            <p:ph sz="half" idx="2"/>
          </p:nvPr>
        </p:nvSpPr>
        <p:spPr>
          <a:xfrm>
            <a:off x="9258300" y="2738438"/>
            <a:ext cx="7772400" cy="6527007"/>
          </a:xfrm>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77109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0D3F0D6-21E2-AD40-ADB2-86E6C0E8D271}"/>
              </a:ext>
            </a:extLst>
          </p:cNvPr>
          <p:cNvSpPr>
            <a:spLocks noGrp="1"/>
          </p:cNvSpPr>
          <p:nvPr>
            <p:ph type="body" idx="1"/>
          </p:nvPr>
        </p:nvSpPr>
        <p:spPr>
          <a:xfrm>
            <a:off x="1259683" y="2521745"/>
            <a:ext cx="7736681" cy="1235868"/>
          </a:xfrm>
        </p:spPr>
        <p:txBody>
          <a:bodyPr anchor="b"/>
          <a:lstStyle>
            <a:lvl1pPr marL="0" indent="0">
              <a:buNone/>
              <a:defRPr sz="3600" b="0" i="0">
                <a:latin typeface="Calibri" panose="020F050202020403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4E4DB3F4-A41E-B74E-81FF-2CE011381D6F}"/>
              </a:ext>
            </a:extLst>
          </p:cNvPr>
          <p:cNvSpPr>
            <a:spLocks noGrp="1"/>
          </p:cNvSpPr>
          <p:nvPr>
            <p:ph sz="half" idx="2"/>
          </p:nvPr>
        </p:nvSpPr>
        <p:spPr>
          <a:xfrm>
            <a:off x="1259683" y="3757613"/>
            <a:ext cx="7736681" cy="5526882"/>
          </a:xfrm>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FFB1B4E-770D-634E-8CC9-C8F7CDB0E11C}"/>
              </a:ext>
            </a:extLst>
          </p:cNvPr>
          <p:cNvSpPr>
            <a:spLocks noGrp="1"/>
          </p:cNvSpPr>
          <p:nvPr>
            <p:ph type="body" sz="quarter" idx="3"/>
          </p:nvPr>
        </p:nvSpPr>
        <p:spPr>
          <a:xfrm>
            <a:off x="9258300" y="2521745"/>
            <a:ext cx="7774782" cy="1235868"/>
          </a:xfrm>
        </p:spPr>
        <p:txBody>
          <a:bodyPr anchor="b"/>
          <a:lstStyle>
            <a:lvl1pPr marL="0" indent="0">
              <a:buNone/>
              <a:defRPr sz="3600" b="0" i="0">
                <a:latin typeface="Calibri" panose="020F050202020403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7071D713-21DD-7344-87D9-DD08DE31027D}"/>
              </a:ext>
            </a:extLst>
          </p:cNvPr>
          <p:cNvSpPr>
            <a:spLocks noGrp="1"/>
          </p:cNvSpPr>
          <p:nvPr>
            <p:ph sz="quarter" idx="4"/>
          </p:nvPr>
        </p:nvSpPr>
        <p:spPr>
          <a:xfrm>
            <a:off x="9258300" y="3757613"/>
            <a:ext cx="7774782" cy="5526882"/>
          </a:xfrm>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7333EC3E-0F82-FA49-928B-1093BF6AB116}"/>
              </a:ext>
            </a:extLst>
          </p:cNvPr>
          <p:cNvSpPr>
            <a:spLocks noGrp="1"/>
          </p:cNvSpPr>
          <p:nvPr>
            <p:ph type="title"/>
          </p:nvPr>
        </p:nvSpPr>
        <p:spPr>
          <a:xfrm>
            <a:off x="660953" y="132419"/>
            <a:ext cx="15773400" cy="1507539"/>
          </a:xfrm>
          <a:prstGeom prst="rect">
            <a:avLst/>
          </a:prstGeom>
        </p:spPr>
        <p:txBody>
          <a:bodyPr/>
          <a:lstStyle>
            <a:lvl1pPr>
              <a:defRPr b="0" i="0">
                <a:latin typeface="Calibri" panose="020F0502020204030204" pitchFamily="34" charset="0"/>
              </a:defRPr>
            </a:lvl1pPr>
          </a:lstStyle>
          <a:p>
            <a:r>
              <a:rPr lang="en-US"/>
              <a:t>Click to edit Master title style</a:t>
            </a:r>
          </a:p>
        </p:txBody>
      </p:sp>
    </p:spTree>
    <p:extLst>
      <p:ext uri="{BB962C8B-B14F-4D97-AF65-F5344CB8AC3E}">
        <p14:creationId xmlns:p14="http://schemas.microsoft.com/office/powerpoint/2010/main" val="3691818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0183A-87FA-904B-B8FC-31D5F4DD7F7E}"/>
              </a:ext>
            </a:extLst>
          </p:cNvPr>
          <p:cNvSpPr>
            <a:spLocks noGrp="1"/>
          </p:cNvSpPr>
          <p:nvPr>
            <p:ph type="title"/>
          </p:nvPr>
        </p:nvSpPr>
        <p:spPr>
          <a:xfrm>
            <a:off x="660953" y="132419"/>
            <a:ext cx="15773400" cy="1507539"/>
          </a:xfrm>
          <a:prstGeom prst="rect">
            <a:avLst/>
          </a:prstGeom>
        </p:spPr>
        <p:txBody>
          <a:bodyPr/>
          <a:lstStyle>
            <a:lvl1pPr>
              <a:defRPr b="0" i="0">
                <a:latin typeface="Calibri" panose="020F0502020204030204" pitchFamily="34" charset="0"/>
              </a:defRPr>
            </a:lvl1pPr>
          </a:lstStyle>
          <a:p>
            <a:r>
              <a:rPr lang="en-US"/>
              <a:t>Click to edit Master title style</a:t>
            </a:r>
          </a:p>
        </p:txBody>
      </p:sp>
    </p:spTree>
    <p:extLst>
      <p:ext uri="{BB962C8B-B14F-4D97-AF65-F5344CB8AC3E}">
        <p14:creationId xmlns:p14="http://schemas.microsoft.com/office/powerpoint/2010/main" val="3702684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3363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5F9904-060E-9243-9D0A-72C1077A0F60}"/>
              </a:ext>
            </a:extLst>
          </p:cNvPr>
          <p:cNvSpPr>
            <a:spLocks noGrp="1"/>
          </p:cNvSpPr>
          <p:nvPr>
            <p:ph idx="1"/>
          </p:nvPr>
        </p:nvSpPr>
        <p:spPr>
          <a:xfrm>
            <a:off x="7770018" y="2289572"/>
            <a:ext cx="9258300" cy="7310438"/>
          </a:xfrm>
        </p:spPr>
        <p:txBody>
          <a:bodyPr/>
          <a:lstStyle>
            <a:lvl1pPr>
              <a:defRPr sz="4800" b="0" i="0">
                <a:latin typeface="Calibri" panose="020F0502020204030204" pitchFamily="34" charset="0"/>
              </a:defRPr>
            </a:lvl1pPr>
            <a:lvl2pPr>
              <a:defRPr sz="4200" b="0" i="0">
                <a:latin typeface="Calibri" panose="020F0502020204030204" pitchFamily="34" charset="0"/>
              </a:defRPr>
            </a:lvl2pPr>
            <a:lvl3pPr>
              <a:defRPr sz="3600" b="0" i="0">
                <a:latin typeface="Calibri" panose="020F0502020204030204" pitchFamily="34" charset="0"/>
              </a:defRPr>
            </a:lvl3pPr>
            <a:lvl4pPr>
              <a:defRPr sz="3000" b="0" i="0">
                <a:latin typeface="Calibri" panose="020F0502020204030204" pitchFamily="34" charset="0"/>
              </a:defRPr>
            </a:lvl4pPr>
            <a:lvl5pPr>
              <a:defRPr sz="3000" b="0" i="0">
                <a:latin typeface="Calibri" panose="020F0502020204030204" pitchFamily="34" charset="0"/>
              </a:defRPr>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6642856-C495-1740-834F-9EEB4CA77862}"/>
              </a:ext>
            </a:extLst>
          </p:cNvPr>
          <p:cNvSpPr>
            <a:spLocks noGrp="1"/>
          </p:cNvSpPr>
          <p:nvPr>
            <p:ph type="body" sz="half" idx="2"/>
          </p:nvPr>
        </p:nvSpPr>
        <p:spPr>
          <a:xfrm>
            <a:off x="1259683" y="2289572"/>
            <a:ext cx="5898356" cy="6513911"/>
          </a:xfrm>
        </p:spPr>
        <p:txBody>
          <a:bodyPr/>
          <a:lstStyle>
            <a:lvl1pPr marL="0" indent="0">
              <a:buNone/>
              <a:defRPr sz="2400" b="0" i="0">
                <a:latin typeface="Calibri" panose="020F0502020204030204" pitchFamily="34" charset="0"/>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Tree>
    <p:extLst>
      <p:ext uri="{BB962C8B-B14F-4D97-AF65-F5344CB8AC3E}">
        <p14:creationId xmlns:p14="http://schemas.microsoft.com/office/powerpoint/2010/main" val="700455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14DC307-33D6-2F4C-BE6C-9B3D37B57E9C}"/>
              </a:ext>
            </a:extLst>
          </p:cNvPr>
          <p:cNvSpPr>
            <a:spLocks noGrp="1"/>
          </p:cNvSpPr>
          <p:nvPr>
            <p:ph type="pic" idx="1"/>
          </p:nvPr>
        </p:nvSpPr>
        <p:spPr>
          <a:xfrm>
            <a:off x="7774782" y="2370483"/>
            <a:ext cx="9258300" cy="6421092"/>
          </a:xfrm>
        </p:spPr>
        <p:txBody>
          <a:bodyPr/>
          <a:lstStyle>
            <a:lvl1pPr marL="0" indent="0">
              <a:buNone/>
              <a:defRPr sz="4800" b="0" i="0">
                <a:latin typeface="Calibri" panose="020F0502020204030204" pitchFamily="34" charset="0"/>
              </a:defRPr>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p>
        </p:txBody>
      </p:sp>
      <p:sp>
        <p:nvSpPr>
          <p:cNvPr id="4" name="Text Placeholder 3">
            <a:extLst>
              <a:ext uri="{FF2B5EF4-FFF2-40B4-BE49-F238E27FC236}">
                <a16:creationId xmlns:a16="http://schemas.microsoft.com/office/drawing/2014/main" id="{986DAB67-A291-1945-B3C2-A6150D8EC892}"/>
              </a:ext>
            </a:extLst>
          </p:cNvPr>
          <p:cNvSpPr>
            <a:spLocks noGrp="1"/>
          </p:cNvSpPr>
          <p:nvPr>
            <p:ph type="body" sz="half" idx="2"/>
          </p:nvPr>
        </p:nvSpPr>
        <p:spPr>
          <a:xfrm>
            <a:off x="1259683" y="2370483"/>
            <a:ext cx="5898356" cy="6432999"/>
          </a:xfrm>
        </p:spPr>
        <p:txBody>
          <a:bodyPr/>
          <a:lstStyle>
            <a:lvl1pPr marL="0" indent="0">
              <a:buNone/>
              <a:defRPr sz="2400" b="0" i="0">
                <a:latin typeface="Calibri" panose="020F0502020204030204" pitchFamily="34" charset="0"/>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Tree>
    <p:extLst>
      <p:ext uri="{BB962C8B-B14F-4D97-AF65-F5344CB8AC3E}">
        <p14:creationId xmlns:p14="http://schemas.microsoft.com/office/powerpoint/2010/main" val="2719838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0B126BB-C052-2B43-864C-1221AD1D486E}"/>
              </a:ext>
            </a:extLst>
          </p:cNvPr>
          <p:cNvPicPr>
            <a:picLocks noChangeAspect="1"/>
          </p:cNvPicPr>
          <p:nvPr userDrawn="1"/>
        </p:nvPicPr>
        <p:blipFill>
          <a:blip cstate="email">
            <a:extLst>
              <a:ext uri="{28A0092B-C50C-407E-A947-70E740481C1C}">
                <a14:useLocalDpi xmlns:a14="http://schemas.microsoft.com/office/drawing/2010/main"/>
              </a:ext>
            </a:extLst>
          </a:blip>
          <a:stretch>
            <a:fillRect/>
          </a:stretch>
        </p:blipFill>
        <p:spPr>
          <a:xfrm>
            <a:off x="0" y="0"/>
            <a:ext cx="18288000" cy="1752600"/>
          </a:xfrm>
          <a:prstGeom prst="rect">
            <a:avLst/>
          </a:prstGeom>
        </p:spPr>
      </p:pic>
      <p:sp>
        <p:nvSpPr>
          <p:cNvPr id="3" name="Text Placeholder 2">
            <a:extLst>
              <a:ext uri="{FF2B5EF4-FFF2-40B4-BE49-F238E27FC236}">
                <a16:creationId xmlns:a16="http://schemas.microsoft.com/office/drawing/2014/main" id="{0665A9E4-E614-D84D-9314-C67550366B41}"/>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A picture containing ball, player, drawing, food&#10;&#10;Description automatically generated">
            <a:extLst>
              <a:ext uri="{FF2B5EF4-FFF2-40B4-BE49-F238E27FC236}">
                <a16:creationId xmlns:a16="http://schemas.microsoft.com/office/drawing/2014/main" id="{C3784482-F066-7240-A0AF-84F9ACBB961B}"/>
              </a:ext>
            </a:extLst>
          </p:cNvPr>
          <p:cNvPicPr>
            <a:picLocks noChangeAspect="1"/>
          </p:cNvPicPr>
          <p:nvPr userDrawn="1"/>
        </p:nvPicPr>
        <p:blipFill>
          <a:blip cstate="email">
            <a:extLst>
              <a:ext uri="{28A0092B-C50C-407E-A947-70E740481C1C}">
                <a14:useLocalDpi xmlns:a14="http://schemas.microsoft.com/office/drawing/2010/main"/>
              </a:ext>
            </a:extLst>
          </a:blip>
          <a:stretch>
            <a:fillRect/>
          </a:stretch>
        </p:blipFill>
        <p:spPr>
          <a:xfrm>
            <a:off x="16990669" y="139400"/>
            <a:ext cx="741017" cy="1506653"/>
          </a:xfrm>
          <a:prstGeom prst="rect">
            <a:avLst/>
          </a:prstGeom>
        </p:spPr>
      </p:pic>
      <p:sp>
        <p:nvSpPr>
          <p:cNvPr id="12" name="Title Placeholder 1">
            <a:extLst>
              <a:ext uri="{FF2B5EF4-FFF2-40B4-BE49-F238E27FC236}">
                <a16:creationId xmlns:a16="http://schemas.microsoft.com/office/drawing/2014/main" id="{CF8B44FA-611E-FC40-916A-FFE5928ECDFC}"/>
              </a:ext>
            </a:extLst>
          </p:cNvPr>
          <p:cNvSpPr>
            <a:spLocks noGrp="1"/>
          </p:cNvSpPr>
          <p:nvPr>
            <p:ph type="title"/>
          </p:nvPr>
        </p:nvSpPr>
        <p:spPr>
          <a:xfrm>
            <a:off x="646044" y="372717"/>
            <a:ext cx="15773400" cy="1215888"/>
          </a:xfrm>
          <a:prstGeom prst="rect">
            <a:avLst/>
          </a:prstGeom>
        </p:spPr>
        <p:txBody>
          <a:bodyPr vert="horz" lIns="91440" tIns="45720" rIns="91440" bIns="45720" rtlCol="0" anchor="b">
            <a:normAutofit/>
          </a:bodyPr>
          <a:lstStyle/>
          <a:p>
            <a:r>
              <a:rPr lang="en-US"/>
              <a:t>Click to edit Master title style</a:t>
            </a:r>
          </a:p>
        </p:txBody>
      </p:sp>
      <p:sp>
        <p:nvSpPr>
          <p:cNvPr id="7" name="TextBox 6">
            <a:extLst>
              <a:ext uri="{FF2B5EF4-FFF2-40B4-BE49-F238E27FC236}">
                <a16:creationId xmlns:a16="http://schemas.microsoft.com/office/drawing/2014/main" id="{D7B3A326-F612-F445-B692-BD382F4DAA63}"/>
              </a:ext>
            </a:extLst>
          </p:cNvPr>
          <p:cNvSpPr txBox="1"/>
          <p:nvPr userDrawn="1"/>
        </p:nvSpPr>
        <p:spPr>
          <a:xfrm>
            <a:off x="8378687" y="9769775"/>
            <a:ext cx="9271097" cy="334707"/>
          </a:xfrm>
          <a:prstGeom prst="rect">
            <a:avLst/>
          </a:prstGeom>
          <a:noFill/>
        </p:spPr>
        <p:txBody>
          <a:bodyPr wrap="square" rtlCol="0">
            <a:spAutoFit/>
          </a:bodyPr>
          <a:lstStyle/>
          <a:p>
            <a:pPr algn="r"/>
            <a:r>
              <a:rPr lang="en-US" sz="1575" b="0" i="0" u="none" strike="noStrike" kern="1200">
                <a:solidFill>
                  <a:schemeClr val="tx1"/>
                </a:solidFill>
                <a:effectLst/>
                <a:latin typeface="Calibri" panose="020F0502020204030204" pitchFamily="34" charset="0"/>
                <a:ea typeface="+mn-ea"/>
                <a:cs typeface="+mn-cs"/>
              </a:rPr>
              <a:t>PROGRAMA DE LAS NACIONES UNIDAS PARA EL DESARROLLO</a:t>
            </a:r>
            <a:endParaRPr lang="en-US" sz="150" b="0" i="0">
              <a:solidFill>
                <a:schemeClr val="tx1">
                  <a:alpha val="75000"/>
                </a:schemeClr>
              </a:solidFill>
              <a:latin typeface="Calibri" panose="020F0502020204030204" pitchFamily="34" charset="0"/>
            </a:endParaRPr>
          </a:p>
        </p:txBody>
      </p:sp>
    </p:spTree>
    <p:extLst>
      <p:ext uri="{BB962C8B-B14F-4D97-AF65-F5344CB8AC3E}">
        <p14:creationId xmlns:p14="http://schemas.microsoft.com/office/powerpoint/2010/main" val="7772056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1371600" rtl="0" eaLnBrk="1" latinLnBrk="0" hangingPunct="1">
        <a:lnSpc>
          <a:spcPct val="90000"/>
        </a:lnSpc>
        <a:spcBef>
          <a:spcPct val="0"/>
        </a:spcBef>
        <a:buNone/>
        <a:defRPr sz="6600" b="0" i="0" kern="1200">
          <a:solidFill>
            <a:schemeClr val="tx1"/>
          </a:solidFill>
          <a:latin typeface="Calibri" panose="020F0502020204030204" pitchFamily="34" charset="0"/>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b="0" i="0" kern="1200">
          <a:solidFill>
            <a:schemeClr val="tx1"/>
          </a:solidFill>
          <a:latin typeface="Calibri" panose="020F0502020204030204" pitchFamily="34" charset="0"/>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b="0" i="0" kern="1200">
          <a:solidFill>
            <a:schemeClr val="tx1"/>
          </a:solidFill>
          <a:latin typeface="Calibri" panose="020F0502020204030204" pitchFamily="34" charset="0"/>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b="0" i="0" kern="1200">
          <a:solidFill>
            <a:schemeClr val="tx1"/>
          </a:solidFill>
          <a:latin typeface="Calibri" panose="020F0502020204030204" pitchFamily="34" charset="0"/>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tx1"/>
          </a:solidFill>
          <a:latin typeface="Calibri" panose="020F0502020204030204" pitchFamily="34" charset="0"/>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tx1"/>
          </a:solidFill>
          <a:latin typeface="Calibri" panose="020F0502020204030204" pitchFamily="34" charset="0"/>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9601200"/>
            <a:ext cx="18288000"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23" y="9501474"/>
            <a:ext cx="18287978" cy="99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Placeholder 1"/>
          <p:cNvSpPr>
            <a:spLocks noGrp="1"/>
          </p:cNvSpPr>
          <p:nvPr>
            <p:ph type="title"/>
          </p:nvPr>
        </p:nvSpPr>
        <p:spPr>
          <a:xfrm>
            <a:off x="1645920" y="429906"/>
            <a:ext cx="15087600" cy="2176136"/>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645920" y="2768601"/>
            <a:ext cx="15087600" cy="603504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45922" y="9689680"/>
            <a:ext cx="3708407" cy="547688"/>
          </a:xfrm>
          <a:prstGeom prst="rect">
            <a:avLst/>
          </a:prstGeom>
        </p:spPr>
        <p:txBody>
          <a:bodyPr vert="horz" lIns="91440" tIns="45720" rIns="91440" bIns="45720" rtlCol="0" anchor="ctr"/>
          <a:lstStyle>
            <a:lvl1pPr algn="l">
              <a:defRPr sz="1350">
                <a:solidFill>
                  <a:srgbClr val="FFFFFF"/>
                </a:solidFill>
              </a:defRPr>
            </a:lvl1pPr>
          </a:lstStyle>
          <a:p>
            <a:fld id="{1D8BD707-D9CF-40AE-B4C6-C98DA3205C09}" type="datetimeFigureOut">
              <a:rPr lang="en-US" smtClean="0"/>
              <a:pPr/>
              <a:t>3/2/26</a:t>
            </a:fld>
            <a:endParaRPr lang="en-US"/>
          </a:p>
        </p:txBody>
      </p:sp>
      <p:sp>
        <p:nvSpPr>
          <p:cNvPr id="5" name="Footer Placeholder 4"/>
          <p:cNvSpPr>
            <a:spLocks noGrp="1"/>
          </p:cNvSpPr>
          <p:nvPr>
            <p:ph type="ftr" sz="quarter" idx="3"/>
          </p:nvPr>
        </p:nvSpPr>
        <p:spPr>
          <a:xfrm>
            <a:off x="5529278" y="9689680"/>
            <a:ext cx="7234206" cy="547688"/>
          </a:xfrm>
          <a:prstGeom prst="rect">
            <a:avLst/>
          </a:prstGeom>
        </p:spPr>
        <p:txBody>
          <a:bodyPr vert="horz" lIns="91440" tIns="45720" rIns="91440" bIns="45720" rtlCol="0" anchor="ctr"/>
          <a:lstStyle>
            <a:lvl1pPr algn="ctr">
              <a:defRPr sz="135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14850689" y="9689680"/>
            <a:ext cx="1968038" cy="547688"/>
          </a:xfrm>
          <a:prstGeom prst="rect">
            <a:avLst/>
          </a:prstGeom>
        </p:spPr>
        <p:txBody>
          <a:bodyPr vert="horz" lIns="91440" tIns="45720" rIns="91440" bIns="45720" rtlCol="0" anchor="ctr"/>
          <a:lstStyle>
            <a:lvl1pPr algn="r">
              <a:defRPr sz="1575">
                <a:solidFill>
                  <a:srgbClr val="FFFFFF"/>
                </a:solidFill>
              </a:defRPr>
            </a:lvl1pPr>
          </a:lstStyle>
          <a:p>
            <a:fld id="{B6F15528-21DE-4FAA-801E-634DDDAF4B2B}" type="slidenum">
              <a:rPr lang="en-US" smtClean="0"/>
              <a:pPr/>
              <a:t>‹#›</a:t>
            </a:fld>
            <a:endParaRPr lang="en-US"/>
          </a:p>
        </p:txBody>
      </p:sp>
      <p:cxnSp>
        <p:nvCxnSpPr>
          <p:cNvPr id="10" name="Straight Connector 9"/>
          <p:cNvCxnSpPr/>
          <p:nvPr/>
        </p:nvCxnSpPr>
        <p:spPr>
          <a:xfrm>
            <a:off x="1790298" y="2606768"/>
            <a:ext cx="149504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8256141"/>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Lst>
  <p:txStyles>
    <p:titleStyle>
      <a:lvl1pPr algn="l" defTabSz="1371669" rtl="0" eaLnBrk="1" latinLnBrk="0" hangingPunct="1">
        <a:lnSpc>
          <a:spcPct val="85000"/>
        </a:lnSpc>
        <a:spcBef>
          <a:spcPct val="0"/>
        </a:spcBef>
        <a:buNone/>
        <a:defRPr sz="7200" kern="1200" spc="-75" baseline="0">
          <a:solidFill>
            <a:schemeClr val="tx1">
              <a:lumMod val="75000"/>
              <a:lumOff val="25000"/>
            </a:schemeClr>
          </a:solidFill>
          <a:latin typeface="+mj-lt"/>
          <a:ea typeface="+mj-ea"/>
          <a:cs typeface="+mj-cs"/>
        </a:defRPr>
      </a:lvl1pPr>
    </p:titleStyle>
    <p:bodyStyle>
      <a:lvl1pPr marL="137168" indent="-137168" algn="l" defTabSz="1371669"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101" indent="-274334" algn="l" defTabSz="1371669"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434"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68"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103"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8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9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11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12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p:bodyStyle>
    <p:otherStyle>
      <a:defPPr>
        <a:defRPr lang="en-US"/>
      </a:defPPr>
      <a:lvl1pPr marL="0" algn="l" defTabSz="1371669" rtl="0" eaLnBrk="1" latinLnBrk="0" hangingPunct="1">
        <a:defRPr sz="2700" kern="1200">
          <a:solidFill>
            <a:schemeClr val="tx1"/>
          </a:solidFill>
          <a:latin typeface="+mn-lt"/>
          <a:ea typeface="+mn-ea"/>
          <a:cs typeface="+mn-cs"/>
        </a:defRPr>
      </a:lvl1pPr>
      <a:lvl2pPr marL="685835" algn="l" defTabSz="1371669" rtl="0" eaLnBrk="1" latinLnBrk="0" hangingPunct="1">
        <a:defRPr sz="2700" kern="1200">
          <a:solidFill>
            <a:schemeClr val="tx1"/>
          </a:solidFill>
          <a:latin typeface="+mn-lt"/>
          <a:ea typeface="+mn-ea"/>
          <a:cs typeface="+mn-cs"/>
        </a:defRPr>
      </a:lvl2pPr>
      <a:lvl3pPr marL="1371669" algn="l" defTabSz="1371669" rtl="0" eaLnBrk="1" latinLnBrk="0" hangingPunct="1">
        <a:defRPr sz="2700" kern="1200">
          <a:solidFill>
            <a:schemeClr val="tx1"/>
          </a:solidFill>
          <a:latin typeface="+mn-lt"/>
          <a:ea typeface="+mn-ea"/>
          <a:cs typeface="+mn-cs"/>
        </a:defRPr>
      </a:lvl3pPr>
      <a:lvl4pPr marL="2057504" algn="l" defTabSz="1371669" rtl="0" eaLnBrk="1" latinLnBrk="0" hangingPunct="1">
        <a:defRPr sz="2700" kern="1200">
          <a:solidFill>
            <a:schemeClr val="tx1"/>
          </a:solidFill>
          <a:latin typeface="+mn-lt"/>
          <a:ea typeface="+mn-ea"/>
          <a:cs typeface="+mn-cs"/>
        </a:defRPr>
      </a:lvl4pPr>
      <a:lvl5pPr marL="2743337" algn="l" defTabSz="1371669" rtl="0" eaLnBrk="1" latinLnBrk="0" hangingPunct="1">
        <a:defRPr sz="2700" kern="1200">
          <a:solidFill>
            <a:schemeClr val="tx1"/>
          </a:solidFill>
          <a:latin typeface="+mn-lt"/>
          <a:ea typeface="+mn-ea"/>
          <a:cs typeface="+mn-cs"/>
        </a:defRPr>
      </a:lvl5pPr>
      <a:lvl6pPr marL="3429171" algn="l" defTabSz="1371669" rtl="0" eaLnBrk="1" latinLnBrk="0" hangingPunct="1">
        <a:defRPr sz="2700" kern="1200">
          <a:solidFill>
            <a:schemeClr val="tx1"/>
          </a:solidFill>
          <a:latin typeface="+mn-lt"/>
          <a:ea typeface="+mn-ea"/>
          <a:cs typeface="+mn-cs"/>
        </a:defRPr>
      </a:lvl6pPr>
      <a:lvl7pPr marL="4115006" algn="l" defTabSz="1371669" rtl="0" eaLnBrk="1" latinLnBrk="0" hangingPunct="1">
        <a:defRPr sz="2700" kern="1200">
          <a:solidFill>
            <a:schemeClr val="tx1"/>
          </a:solidFill>
          <a:latin typeface="+mn-lt"/>
          <a:ea typeface="+mn-ea"/>
          <a:cs typeface="+mn-cs"/>
        </a:defRPr>
      </a:lvl7pPr>
      <a:lvl8pPr marL="4800840" algn="l" defTabSz="1371669" rtl="0" eaLnBrk="1" latinLnBrk="0" hangingPunct="1">
        <a:defRPr sz="2700" kern="1200">
          <a:solidFill>
            <a:schemeClr val="tx1"/>
          </a:solidFill>
          <a:latin typeface="+mn-lt"/>
          <a:ea typeface="+mn-ea"/>
          <a:cs typeface="+mn-cs"/>
        </a:defRPr>
      </a:lvl8pPr>
      <a:lvl9pPr marL="5486675" algn="l" defTabSz="1371669"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e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jpeg"/><Relationship Id="rId10" Type="http://schemas.openxmlformats.org/officeDocument/2006/relationships/image" Target="../media/image8.jpeg"/><Relationship Id="rId4" Type="http://schemas.openxmlformats.org/officeDocument/2006/relationships/image" Target="../media/image2.jpeg"/><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17.xml"/><Relationship Id="rId5" Type="http://schemas.openxmlformats.org/officeDocument/2006/relationships/image" Target="../media/image1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7.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1.png"/><Relationship Id="rId1" Type="http://schemas.openxmlformats.org/officeDocument/2006/relationships/slideLayout" Target="../slideLayouts/slideLayout17.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6.pn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7.xml"/><Relationship Id="rId5" Type="http://schemas.openxmlformats.org/officeDocument/2006/relationships/image" Target="../media/image18.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7.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5.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5.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8.pn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7.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3.xml"/><Relationship Id="rId1" Type="http://schemas.openxmlformats.org/officeDocument/2006/relationships/slideLayout" Target="../slideLayouts/slideLayout23.xml"/><Relationship Id="rId6" Type="http://schemas.openxmlformats.org/officeDocument/2006/relationships/image" Target="../media/image36.jpeg"/><Relationship Id="rId5" Type="http://schemas.openxmlformats.org/officeDocument/2006/relationships/image" Target="../media/image3.jpeg"/><Relationship Id="rId4" Type="http://schemas.openxmlformats.org/officeDocument/2006/relationships/image" Target="../media/image35.jpeg"/></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4.xml"/><Relationship Id="rId1" Type="http://schemas.openxmlformats.org/officeDocument/2006/relationships/slideLayout" Target="../slideLayouts/slideLayout23.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23.xml"/><Relationship Id="rId6" Type="http://schemas.openxmlformats.org/officeDocument/2006/relationships/image" Target="../media/image36.jpeg"/><Relationship Id="rId5" Type="http://schemas.openxmlformats.org/officeDocument/2006/relationships/image" Target="../media/image3.jpeg"/><Relationship Id="rId4" Type="http://schemas.openxmlformats.org/officeDocument/2006/relationships/image" Target="../media/image35.jpeg"/></Relationships>
</file>

<file path=ppt/slides/_rels/slide3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23.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41.png"/><Relationship Id="rId7"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17.xml"/><Relationship Id="rId6" Type="http://schemas.openxmlformats.org/officeDocument/2006/relationships/image" Target="../media/image35.jpeg"/><Relationship Id="rId11" Type="http://schemas.openxmlformats.org/officeDocument/2006/relationships/image" Target="../media/image13.jpeg"/><Relationship Id="rId5" Type="http://schemas.openxmlformats.org/officeDocument/2006/relationships/image" Target="../media/image34.jpeg"/><Relationship Id="rId10" Type="http://schemas.openxmlformats.org/officeDocument/2006/relationships/image" Target="../media/image15.jpeg"/><Relationship Id="rId4" Type="http://schemas.openxmlformats.org/officeDocument/2006/relationships/image" Target="../media/image14.jpeg"/><Relationship Id="rId9" Type="http://schemas.openxmlformats.org/officeDocument/2006/relationships/image" Target="../media/image12.jpe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7.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7.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person standing in front of a sign&#10;&#10;AI-generated content may be incorrect.">
            <a:extLst>
              <a:ext uri="{FF2B5EF4-FFF2-40B4-BE49-F238E27FC236}">
                <a16:creationId xmlns:a16="http://schemas.microsoft.com/office/drawing/2014/main" id="{24EC9611-9115-97A9-B89B-C60329CCF90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067062" y="2290266"/>
            <a:ext cx="4203795" cy="2805444"/>
          </a:xfrm>
          <a:prstGeom prst="rect">
            <a:avLst/>
          </a:prstGeom>
        </p:spPr>
      </p:pic>
      <p:sp>
        <p:nvSpPr>
          <p:cNvPr id="7" name="CuadroTexto 6">
            <a:extLst>
              <a:ext uri="{FF2B5EF4-FFF2-40B4-BE49-F238E27FC236}">
                <a16:creationId xmlns:a16="http://schemas.microsoft.com/office/drawing/2014/main" id="{546556F9-DDEE-7D3A-9292-3E1C54E12601}"/>
              </a:ext>
            </a:extLst>
          </p:cNvPr>
          <p:cNvSpPr txBox="1"/>
          <p:nvPr/>
        </p:nvSpPr>
        <p:spPr>
          <a:xfrm>
            <a:off x="13491876" y="3352802"/>
            <a:ext cx="2968716" cy="769441"/>
          </a:xfrm>
          <a:prstGeom prst="rect">
            <a:avLst/>
          </a:prstGeom>
          <a:noFill/>
        </p:spPr>
        <p:txBody>
          <a:bodyPr wrap="square" rtlCol="0">
            <a:spAutoFit/>
          </a:bodyPr>
          <a:lstStyle/>
          <a:p>
            <a:pPr defTabSz="457223"/>
            <a:r>
              <a:rPr lang="fr" sz="4400" err="1">
                <a:solidFill>
                  <a:prstClr val="white"/>
                </a:solidFill>
                <a:latin typeface="Calibri" panose="020F0502020204030204"/>
              </a:rPr>
              <a:t>Image</a:t>
            </a:r>
            <a:r>
              <a:rPr lang="fr" sz="4400">
                <a:solidFill>
                  <a:prstClr val="white"/>
                </a:solidFill>
                <a:latin typeface="Calibri" panose="020F0502020204030204"/>
              </a:rPr>
              <a:t> </a:t>
            </a:r>
            <a:r>
              <a:rPr lang="fr" sz="4400" err="1">
                <a:solidFill>
                  <a:prstClr val="white"/>
                </a:solidFill>
                <a:latin typeface="Calibri" panose="020F0502020204030204"/>
              </a:rPr>
              <a:t>ici</a:t>
            </a:r>
            <a:endParaRPr lang="es-CO" sz="4400">
              <a:solidFill>
                <a:prstClr val="white"/>
              </a:solidFill>
              <a:latin typeface="Calibri" panose="020F0502020204030204"/>
            </a:endParaRPr>
          </a:p>
        </p:txBody>
      </p:sp>
      <p:pic>
        <p:nvPicPr>
          <p:cNvPr id="15" name="Picture 14" descr="A person in a straw hat harvesting grass&#10;&#10;AI-generated content may be incorrect.">
            <a:extLst>
              <a:ext uri="{FF2B5EF4-FFF2-40B4-BE49-F238E27FC236}">
                <a16:creationId xmlns:a16="http://schemas.microsoft.com/office/drawing/2014/main" id="{BE77C441-F6DF-EC54-0A7F-69C4812A281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381300" y="-32070"/>
            <a:ext cx="3895083" cy="2593121"/>
          </a:xfrm>
          <a:prstGeom prst="rect">
            <a:avLst/>
          </a:prstGeom>
        </p:spPr>
      </p:pic>
      <p:pic>
        <p:nvPicPr>
          <p:cNvPr id="16" name="Picture 15" descr="Bribris Rio.tif">
            <a:extLst>
              <a:ext uri="{FF2B5EF4-FFF2-40B4-BE49-F238E27FC236}">
                <a16:creationId xmlns:a16="http://schemas.microsoft.com/office/drawing/2014/main" id="{7785FCC5-1979-65BC-5917-E32FC95CF42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230864" y="-32070"/>
            <a:ext cx="3946382" cy="2593122"/>
          </a:xfrm>
          <a:prstGeom prst="rect">
            <a:avLst/>
          </a:prstGeom>
        </p:spPr>
      </p:pic>
      <p:pic>
        <p:nvPicPr>
          <p:cNvPr id="13" name="Picture 12" descr="A person feeding sheep in a pen&#10;&#10;AI-generated content may be incorrect.">
            <a:extLst>
              <a:ext uri="{FF2B5EF4-FFF2-40B4-BE49-F238E27FC236}">
                <a16:creationId xmlns:a16="http://schemas.microsoft.com/office/drawing/2014/main" id="{D7470C08-342F-0E1C-F6A2-C8096608062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145855" y="2"/>
            <a:ext cx="3842376" cy="2558031"/>
          </a:xfrm>
          <a:prstGeom prst="rect">
            <a:avLst/>
          </a:prstGeom>
        </p:spPr>
      </p:pic>
      <p:pic>
        <p:nvPicPr>
          <p:cNvPr id="26" name="Picture 25" descr="A group of women with their eyes closed&#10;&#10;AI-generated content may be incorrect.">
            <a:extLst>
              <a:ext uri="{FF2B5EF4-FFF2-40B4-BE49-F238E27FC236}">
                <a16:creationId xmlns:a16="http://schemas.microsoft.com/office/drawing/2014/main" id="{44EE74DC-54F1-3B6F-4F67-66847C27C36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732309" y="5041200"/>
            <a:ext cx="3519135" cy="2331204"/>
          </a:xfrm>
          <a:prstGeom prst="rect">
            <a:avLst/>
          </a:prstGeom>
        </p:spPr>
      </p:pic>
      <p:pic>
        <p:nvPicPr>
          <p:cNvPr id="21" name="Picture 20" descr="A person preparing fish on the beach&#10;&#10;AI-generated content may be incorrect.">
            <a:extLst>
              <a:ext uri="{FF2B5EF4-FFF2-40B4-BE49-F238E27FC236}">
                <a16:creationId xmlns:a16="http://schemas.microsoft.com/office/drawing/2014/main" id="{77611F41-39E3-C63C-9358-712A6E18EDC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1434831" y="2548376"/>
            <a:ext cx="3756563" cy="2500902"/>
          </a:xfrm>
          <a:prstGeom prst="rect">
            <a:avLst/>
          </a:prstGeom>
        </p:spPr>
      </p:pic>
      <p:pic>
        <p:nvPicPr>
          <p:cNvPr id="19" name="Picture 18" descr="A small boat in a body of water&#10;&#10;Description automatically generated">
            <a:extLst>
              <a:ext uri="{FF2B5EF4-FFF2-40B4-BE49-F238E27FC236}">
                <a16:creationId xmlns:a16="http://schemas.microsoft.com/office/drawing/2014/main" id="{D8C5ADCC-BFBD-D01B-C363-400CD420D1D9}"/>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a:fillRect/>
          </a:stretch>
        </p:blipFill>
        <p:spPr>
          <a:xfrm>
            <a:off x="8145856" y="2534894"/>
            <a:ext cx="3715019" cy="2514383"/>
          </a:xfrm>
          <a:prstGeom prst="rect">
            <a:avLst/>
          </a:prstGeom>
        </p:spPr>
      </p:pic>
      <p:pic>
        <p:nvPicPr>
          <p:cNvPr id="28" name="Picture 27" descr="A group of women in yellow shirts&#10;&#10;AI-generated content may be incorrect.">
            <a:extLst>
              <a:ext uri="{FF2B5EF4-FFF2-40B4-BE49-F238E27FC236}">
                <a16:creationId xmlns:a16="http://schemas.microsoft.com/office/drawing/2014/main" id="{7520F726-E9C7-AF3D-3E45-2584430BE996}"/>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a:xfrm>
            <a:off x="8145856" y="5044220"/>
            <a:ext cx="3747458" cy="2331206"/>
          </a:xfrm>
          <a:prstGeom prst="rect">
            <a:avLst/>
          </a:prstGeom>
        </p:spPr>
      </p:pic>
      <p:pic>
        <p:nvPicPr>
          <p:cNvPr id="30" name="Picture 29" descr="A person wearing a blue hat&#10;&#10;AI-generated content may be incorrect.">
            <a:extLst>
              <a:ext uri="{FF2B5EF4-FFF2-40B4-BE49-F238E27FC236}">
                <a16:creationId xmlns:a16="http://schemas.microsoft.com/office/drawing/2014/main" id="{3F22FE53-64E0-8BCB-B492-D355FD83EB16}"/>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a:xfrm>
            <a:off x="15177245" y="5094837"/>
            <a:ext cx="3096375" cy="2324874"/>
          </a:xfrm>
          <a:prstGeom prst="rect">
            <a:avLst/>
          </a:prstGeom>
        </p:spPr>
      </p:pic>
      <p:pic>
        <p:nvPicPr>
          <p:cNvPr id="4" name="Picture 3" descr="A group of logos with text&#10;&#10;AI-generated content may be incorrect.">
            <a:extLst>
              <a:ext uri="{FF2B5EF4-FFF2-40B4-BE49-F238E27FC236}">
                <a16:creationId xmlns:a16="http://schemas.microsoft.com/office/drawing/2014/main" id="{F1EBFB97-3A24-BEEA-49BB-FDF117265E04}"/>
              </a:ext>
            </a:extLst>
          </p:cNvPr>
          <p:cNvPicPr>
            <a:picLocks noChangeAspect="1"/>
          </p:cNvPicPr>
          <p:nvPr/>
        </p:nvPicPr>
        <p:blipFill>
          <a:blip r:embed="rId12" cstate="screen">
            <a:extLst>
              <a:ext uri="{28A0092B-C50C-407E-A947-70E740481C1C}">
                <a14:useLocalDpi xmlns:a14="http://schemas.microsoft.com/office/drawing/2010/main"/>
              </a:ext>
            </a:extLst>
          </a:blip>
          <a:srcRect r="-324"/>
          <a:stretch>
            <a:fillRect/>
          </a:stretch>
        </p:blipFill>
        <p:spPr>
          <a:xfrm>
            <a:off x="133913" y="43650"/>
            <a:ext cx="8006417" cy="2001477"/>
          </a:xfrm>
          <a:prstGeom prst="rect">
            <a:avLst/>
          </a:prstGeom>
        </p:spPr>
      </p:pic>
      <p:sp>
        <p:nvSpPr>
          <p:cNvPr id="5" name="TextBox 4">
            <a:extLst>
              <a:ext uri="{FF2B5EF4-FFF2-40B4-BE49-F238E27FC236}">
                <a16:creationId xmlns:a16="http://schemas.microsoft.com/office/drawing/2014/main" id="{91509D89-53F3-B970-EA74-3993CBCE3109}"/>
              </a:ext>
            </a:extLst>
          </p:cNvPr>
          <p:cNvSpPr txBox="1"/>
          <p:nvPr/>
        </p:nvSpPr>
        <p:spPr>
          <a:xfrm>
            <a:off x="36683" y="2918651"/>
            <a:ext cx="8103647" cy="3416320"/>
          </a:xfrm>
          <a:prstGeom prst="rect">
            <a:avLst/>
          </a:prstGeom>
          <a:noFill/>
        </p:spPr>
        <p:txBody>
          <a:bodyPr wrap="square" lIns="91440" tIns="45720" rIns="91440" bIns="45720" rtlCol="0" anchor="t">
            <a:spAutoFit/>
          </a:bodyPr>
          <a:lstStyle/>
          <a:p>
            <a:pPr algn="ctr" defTabSz="1371600"/>
            <a:r>
              <a:rPr lang="fr" sz="5400" b="1">
                <a:solidFill>
                  <a:prstClr val="black"/>
                </a:solidFill>
              </a:rPr>
              <a:t>Clinique thématique 4</a:t>
            </a:r>
          </a:p>
          <a:p>
            <a:pPr algn="ctr" defTabSz="1371600"/>
            <a:endParaRPr lang="en-US" sz="5400" b="1">
              <a:solidFill>
                <a:prstClr val="black"/>
              </a:solidFill>
            </a:endParaRPr>
          </a:p>
          <a:p>
            <a:pPr algn="ctr" defTabSz="1371600"/>
            <a:r>
              <a:rPr lang="fr" sz="5400" b="1">
                <a:solidFill>
                  <a:prstClr val="black"/>
                </a:solidFill>
              </a:rPr>
              <a:t>Feuilles de route nationales sur le genre et la biodiversité</a:t>
            </a:r>
            <a:endParaRPr lang="en-US" sz="5400">
              <a:solidFill>
                <a:prstClr val="black"/>
              </a:solidFill>
              <a:latin typeface="Calibri" panose="020F0502020204030204"/>
            </a:endParaRPr>
          </a:p>
        </p:txBody>
      </p:sp>
      <p:sp>
        <p:nvSpPr>
          <p:cNvPr id="9" name="TextBox 8">
            <a:extLst>
              <a:ext uri="{FF2B5EF4-FFF2-40B4-BE49-F238E27FC236}">
                <a16:creationId xmlns:a16="http://schemas.microsoft.com/office/drawing/2014/main" id="{1422A8BA-7E0B-C0A1-2F81-0D3A28E9E169}"/>
              </a:ext>
            </a:extLst>
          </p:cNvPr>
          <p:cNvSpPr txBox="1"/>
          <p:nvPr/>
        </p:nvSpPr>
        <p:spPr>
          <a:xfrm>
            <a:off x="0" y="7922172"/>
            <a:ext cx="18288000" cy="2000548"/>
          </a:xfrm>
          <a:prstGeom prst="rect">
            <a:avLst/>
          </a:prstGeom>
          <a:noFill/>
        </p:spPr>
        <p:txBody>
          <a:bodyPr wrap="square">
            <a:spAutoFit/>
          </a:bodyPr>
          <a:lstStyle/>
          <a:p>
            <a:pPr algn="ctr" defTabSz="1371600"/>
            <a:r>
              <a:rPr lang="fr" sz="4400" b="1" dirty="0">
                <a:solidFill>
                  <a:prstClr val="white"/>
                </a:solidFill>
                <a:latin typeface="Calibri Light"/>
                <a:ea typeface="Yu Gothic Light"/>
                <a:cs typeface="Times New Roman"/>
              </a:rPr>
              <a:t>Genre et processus de renforcement des capacités et d'échange du NBSAP</a:t>
            </a:r>
            <a:br>
              <a:rPr lang="en-US" sz="4400" b="1" dirty="0">
                <a:solidFill>
                  <a:prstClr val="white"/>
                </a:solidFill>
                <a:latin typeface="Calibri Light"/>
                <a:ea typeface="Yu Gothic Light"/>
                <a:cs typeface="Times New Roman"/>
              </a:rPr>
            </a:br>
            <a:endParaRPr lang="en-US" sz="4400" b="1" dirty="0">
              <a:solidFill>
                <a:prstClr val="white"/>
              </a:solidFill>
              <a:latin typeface="Calibri Light"/>
              <a:ea typeface="Yu Gothic Light"/>
              <a:cs typeface="Times New Roman"/>
            </a:endParaRPr>
          </a:p>
          <a:p>
            <a:pPr algn="ctr" defTabSz="1371600"/>
            <a:r>
              <a:rPr lang="fr" sz="3200" b="1" dirty="0">
                <a:solidFill>
                  <a:prstClr val="white"/>
                </a:solidFill>
                <a:latin typeface="Calibri Light"/>
                <a:ea typeface="Yu Gothic Light"/>
                <a:cs typeface="Times New Roman"/>
              </a:rPr>
              <a:t>3 mars 2026</a:t>
            </a:r>
            <a:endParaRPr lang="en-US" sz="5400" dirty="0">
              <a:solidFill>
                <a:prstClr val="black"/>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42841-97E8-D436-FB38-E435495F6D77}"/>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51900AF1-55D3-76E4-8534-B0061966C951}"/>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F602F0FD-2F24-7977-8E3A-E389DA8A2A05}"/>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D93BA486-CC42-67F0-3241-A01AC64C7F52}"/>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0BD68905-CCD1-B458-CE4A-E044A5C73D13}"/>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a:stretch>
                <a:fillRect/>
              </a:stretch>
            </a:blipFill>
          </p:spPr>
          <p:txBody>
            <a:bodyPr/>
            <a:lstStyle/>
            <a:p>
              <a:pPr defTabSz="1371600">
                <a:defRPr/>
              </a:pPr>
              <a:endParaRPr lang="en-US" sz="270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D303EBD8-83A4-7126-12DE-C0870168FA91}"/>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b="1" kern="0">
                <a:solidFill>
                  <a:prstClr val="black"/>
                </a:solidFill>
                <a:latin typeface="Calibri Light" panose="020F0302020204030204" pitchFamily="34" charset="0"/>
                <a:cs typeface="Calibri Light" panose="020F0302020204030204" pitchFamily="34" charset="0"/>
                <a:sym typeface="Arial"/>
              </a:rPr>
              <a:t>Actions clés pour élaborer une feuille de route sur le genre et la biodiversité</a:t>
            </a:r>
          </a:p>
          <a:p>
            <a:pPr defTabSz="914445">
              <a:buClr>
                <a:srgbClr val="000000"/>
              </a:buClr>
              <a:defRPr/>
            </a:pPr>
            <a:endParaRPr sz="4400" b="1" kern="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0DE7232F-74B1-2775-3C72-05432E25EDAA}"/>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530B9699-FE77-730D-8E3C-2B9071FF8EF9}"/>
              </a:ext>
            </a:extLst>
          </p:cNvPr>
          <p:cNvGrpSpPr/>
          <p:nvPr/>
        </p:nvGrpSpPr>
        <p:grpSpPr>
          <a:xfrm>
            <a:off x="1102742" y="2029225"/>
            <a:ext cx="2525289" cy="1077218"/>
            <a:chOff x="844721" y="1866900"/>
            <a:chExt cx="3117679" cy="1316682"/>
          </a:xfrm>
        </p:grpSpPr>
        <p:sp>
          <p:nvSpPr>
            <p:cNvPr id="11" name="Pentagon 10">
              <a:extLst>
                <a:ext uri="{FF2B5EF4-FFF2-40B4-BE49-F238E27FC236}">
                  <a16:creationId xmlns:a16="http://schemas.microsoft.com/office/drawing/2014/main" id="{552B64AA-C619-9AC9-FC89-27464B3E2CDF}"/>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1A597F2A-8628-87F6-EEA5-09E92552C7F6}"/>
                </a:ext>
              </a:extLst>
            </p:cNvPr>
            <p:cNvGrpSpPr/>
            <p:nvPr/>
          </p:nvGrpSpPr>
          <p:grpSpPr>
            <a:xfrm>
              <a:off x="1098270" y="2005422"/>
              <a:ext cx="1063394" cy="1011676"/>
              <a:chOff x="10085410" y="3689660"/>
              <a:chExt cx="779859" cy="779859"/>
            </a:xfrm>
          </p:grpSpPr>
          <p:sp>
            <p:nvSpPr>
              <p:cNvPr id="14" name="Oval 13">
                <a:extLst>
                  <a:ext uri="{FF2B5EF4-FFF2-40B4-BE49-F238E27FC236}">
                    <a16:creationId xmlns:a16="http://schemas.microsoft.com/office/drawing/2014/main" id="{AD263FF8-0EC4-5A1F-BA7C-0279D5E33605}"/>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5" name="Oval 5">
                <a:extLst>
                  <a:ext uri="{FF2B5EF4-FFF2-40B4-BE49-F238E27FC236}">
                    <a16:creationId xmlns:a16="http://schemas.microsoft.com/office/drawing/2014/main" id="{5E912E36-8D77-D979-80CA-8799CDD9E495}"/>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1</a:t>
                </a:r>
              </a:p>
            </p:txBody>
          </p:sp>
        </p:grpSp>
      </p:grpSp>
      <p:sp>
        <p:nvSpPr>
          <p:cNvPr id="16" name="Text Placeholder 2">
            <a:extLst>
              <a:ext uri="{FF2B5EF4-FFF2-40B4-BE49-F238E27FC236}">
                <a16:creationId xmlns:a16="http://schemas.microsoft.com/office/drawing/2014/main" id="{C23BC856-2A73-A8FC-D96F-9B29A009F0E0}"/>
              </a:ext>
            </a:extLst>
          </p:cNvPr>
          <p:cNvSpPr txBox="1">
            <a:spLocks/>
          </p:cNvSpPr>
          <p:nvPr/>
        </p:nvSpPr>
        <p:spPr>
          <a:xfrm>
            <a:off x="2169453" y="3426680"/>
            <a:ext cx="15562038" cy="3475033"/>
          </a:xfrm>
          <a:prstGeom prst="rect">
            <a:avLst/>
          </a:prstGeom>
        </p:spPr>
        <p:txBody>
          <a:bodyPr lIns="91440" tIns="45720" rIns="91440" bIns="45720" anchor="t"/>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indent="-453828"/>
            <a:r>
              <a:rPr lang="fr" sz="2400" dirty="0">
                <a:solidFill>
                  <a:prstClr val="black"/>
                </a:solidFill>
                <a:latin typeface="Calibri" panose="020F0502020204030204" pitchFamily="34" charset="0"/>
              </a:rPr>
              <a:t>Utilisation différenciée des ressources biologiques selon le sexe et dépendance aux services écosystémiques</a:t>
            </a:r>
          </a:p>
          <a:p>
            <a:pPr marL="453828" indent="-453828"/>
            <a:r>
              <a:rPr lang="fr" sz="2400" dirty="0">
                <a:solidFill>
                  <a:prstClr val="black"/>
                </a:solidFill>
                <a:latin typeface="Calibri" panose="020F0502020204030204" pitchFamily="34" charset="0"/>
              </a:rPr>
              <a:t>Rôles, connaissances, besoins et contributions différenciés des femmes et des hommes en matière de conservation et d’utilisation durable de la biodiversité.</a:t>
            </a:r>
          </a:p>
          <a:p>
            <a:pPr marL="453828" indent="-453828"/>
            <a:r>
              <a:rPr lang="fr" sz="2400" dirty="0">
                <a:solidFill>
                  <a:prstClr val="black"/>
                </a:solidFill>
                <a:latin typeface="Calibri" panose="020F0502020204030204" pitchFamily="34" charset="0"/>
              </a:rPr>
              <a:t>Principales inégalités entre les sexes prévalant dans les secteurs environnementaux pertinents pour le PNBAP.</a:t>
            </a:r>
          </a:p>
          <a:p>
            <a:pPr marL="453390" indent="-453390"/>
            <a:r>
              <a:rPr lang="fr" sz="2400" dirty="0">
                <a:solidFill>
                  <a:prstClr val="black"/>
                </a:solidFill>
                <a:latin typeface="Calibri"/>
                <a:ea typeface="Calibri"/>
                <a:cs typeface="Calibri"/>
              </a:rPr>
              <a:t>Principaux obstacles culturels, institutionnels et sociaux qui empêchent les parties prenantes, en particulier les femmes, de participer pleinement et efficacement à toutes les phases de la mise en œuvre du PANB.</a:t>
            </a:r>
          </a:p>
          <a:p>
            <a:pPr marL="453828" indent="-453828"/>
            <a:r>
              <a:rPr lang="fr" sz="2400" dirty="0">
                <a:solidFill>
                  <a:prstClr val="black"/>
                </a:solidFill>
                <a:latin typeface="Calibri" panose="020F0502020204030204" pitchFamily="34" charset="0"/>
              </a:rPr>
              <a:t>Impacts différenciés selon le sexe de la dégradation de l'environnement, de la pollution, de la perte de biodiversité ou du changement climatique.</a:t>
            </a:r>
          </a:p>
          <a:p>
            <a:pPr marL="453828" indent="-453828"/>
            <a:r>
              <a:rPr lang="fr" sz="2400" dirty="0">
                <a:solidFill>
                  <a:prstClr val="black"/>
                </a:solidFill>
                <a:latin typeface="Calibri" panose="020F0502020204030204" pitchFamily="34" charset="0"/>
              </a:rPr>
              <a:t>Intérêts ou priorités stratégiques des femmes et des hommes en matière d'environnement et de développement durable.</a:t>
            </a:r>
          </a:p>
          <a:p>
            <a:pPr marL="453828" indent="-453828"/>
            <a:r>
              <a:rPr lang="fr" sz="2400" dirty="0">
                <a:solidFill>
                  <a:prstClr val="black"/>
                </a:solidFill>
                <a:latin typeface="Calibri" panose="020F0502020204030204" pitchFamily="34" charset="0"/>
              </a:rPr>
              <a:t>Gestion environnementale différenciée et rôle des hommes et des femmes.</a:t>
            </a:r>
          </a:p>
          <a:p>
            <a:pPr marL="453390" indent="-453390"/>
            <a:r>
              <a:rPr lang="fr" sz="2400" dirty="0">
                <a:solidFill>
                  <a:prstClr val="black"/>
                </a:solidFill>
                <a:latin typeface="Calibri"/>
                <a:ea typeface="Calibri"/>
                <a:cs typeface="Calibri"/>
              </a:rPr>
              <a:t>Risques, coûts, impacts et opportunités différenciés selon le sexe associés à la mise en œuvre du PANB.</a:t>
            </a:r>
          </a:p>
          <a:p>
            <a:pPr marL="453390" indent="-453390"/>
            <a:r>
              <a:rPr lang="fr" sz="2400" dirty="0">
                <a:solidFill>
                  <a:prstClr val="black"/>
                </a:solidFill>
                <a:latin typeface="Calibri"/>
                <a:ea typeface="Calibri"/>
                <a:cs typeface="Calibri"/>
              </a:rPr>
              <a:t>Recensement des besoins et des préférences des femmes en matière de participation et de partage des avantages, des coûts et des responsabilités.</a:t>
            </a:r>
          </a:p>
          <a:p>
            <a:pPr marL="453828" indent="-453828"/>
            <a:endParaRPr lang="en-US" sz="2400" dirty="0">
              <a:latin typeface="Calibri" panose="020F0502020204030204" pitchFamily="34" charset="0"/>
              <a:cs typeface="Calibri" panose="020F0502020204030204" pitchFamily="34" charset="0"/>
            </a:endParaRPr>
          </a:p>
          <a:p>
            <a:pPr marL="453828" indent="-453828"/>
            <a:endParaRPr lang="en-US" sz="2400" noProof="0" dirty="0">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A9B7528A-722E-3A26-F7FF-5CFB44499990}"/>
              </a:ext>
            </a:extLst>
          </p:cNvPr>
          <p:cNvSpPr txBox="1"/>
          <p:nvPr/>
        </p:nvSpPr>
        <p:spPr>
          <a:xfrm>
            <a:off x="3822798" y="2242561"/>
            <a:ext cx="12636402" cy="1015663"/>
          </a:xfrm>
          <a:prstGeom prst="rect">
            <a:avLst/>
          </a:prstGeom>
          <a:noFill/>
        </p:spPr>
        <p:txBody>
          <a:bodyPr wrap="square">
            <a:spAutoFit/>
          </a:bodyPr>
          <a:lstStyle/>
          <a:p>
            <a:pPr algn="just">
              <a:spcBef>
                <a:spcPts val="0"/>
              </a:spcBef>
            </a:pPr>
            <a:r>
              <a:rPr lang="fr" sz="3000" b="1">
                <a:latin typeface="Calibri" panose="020F0502020204030204" pitchFamily="34" charset="0"/>
                <a:ea typeface="Times New Roman" panose="02020603050405020304" pitchFamily="18" charset="0"/>
                <a:cs typeface="Calibri" panose="020F0502020204030204" pitchFamily="34" charset="0"/>
              </a:rPr>
              <a:t>Compiler des données et des informations nationales et locales sur le genre et la biodiversité</a:t>
            </a:r>
          </a:p>
          <a:p>
            <a:pPr algn="ctr"/>
            <a:endParaRPr lang="en-US" sz="3000" b="1"/>
          </a:p>
        </p:txBody>
      </p:sp>
      <p:sp>
        <p:nvSpPr>
          <p:cNvPr id="6" name="Freeform 3">
            <a:extLst>
              <a:ext uri="{FF2B5EF4-FFF2-40B4-BE49-F238E27FC236}">
                <a16:creationId xmlns:a16="http://schemas.microsoft.com/office/drawing/2014/main" id="{AC2EFDF8-B1D7-09E8-786B-7C73F39825C5}"/>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pic>
        <p:nvPicPr>
          <p:cNvPr id="12" name="Picture 11" descr="A graphic of a pie chart and graph&#10;&#10;AI-generated content may be incorrect.">
            <a:extLst>
              <a:ext uri="{FF2B5EF4-FFF2-40B4-BE49-F238E27FC236}">
                <a16:creationId xmlns:a16="http://schemas.microsoft.com/office/drawing/2014/main" id="{FCE242F0-50BE-B8D7-33BB-40F91F45517F}"/>
              </a:ext>
            </a:extLst>
          </p:cNvPr>
          <p:cNvPicPr>
            <a:picLocks noChangeAspect="1"/>
          </p:cNvPicPr>
          <p:nvPr/>
        </p:nvPicPr>
        <p:blipFill>
          <a:blip r:embed="rId4" cstate="print">
            <a:extLst>
              <a:ext uri="{28A0092B-C50C-407E-A947-70E740481C1C}">
                <a14:useLocalDpi xmlns:a14="http://schemas.microsoft.com/office/drawing/2010/main" val="0"/>
              </a:ext>
            </a:extLst>
          </a:blip>
          <a:srcRect b="11606"/>
          <a:stretch>
            <a:fillRect/>
          </a:stretch>
        </p:blipFill>
        <p:spPr>
          <a:xfrm>
            <a:off x="2348980" y="2142554"/>
            <a:ext cx="820860" cy="823993"/>
          </a:xfrm>
          <a:prstGeom prst="rect">
            <a:avLst/>
          </a:prstGeom>
        </p:spPr>
      </p:pic>
    </p:spTree>
    <p:extLst>
      <p:ext uri="{BB962C8B-B14F-4D97-AF65-F5344CB8AC3E}">
        <p14:creationId xmlns:p14="http://schemas.microsoft.com/office/powerpoint/2010/main" val="3186635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E8985-50D5-3424-C7A8-ADBFFCF163AD}"/>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C3D311D4-47A7-4166-9D39-022A586ACA5B}"/>
              </a:ext>
            </a:extLst>
          </p:cNvPr>
          <p:cNvSpPr/>
          <p:nvPr/>
        </p:nvSpPr>
        <p:spPr>
          <a:xfrm>
            <a:off x="3603152" y="1858829"/>
            <a:ext cx="12992100"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endParaRPr lang="en-US" sz="2700" b="1">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algn="ctr" defTabSz="914445">
              <a:buClr>
                <a:srgbClr val="000000"/>
              </a:buClr>
              <a:defRPr/>
            </a:pPr>
            <a:r>
              <a:rPr lang="fr" sz="3200" b="1" kern="0">
                <a:solidFill>
                  <a:prstClr val="black"/>
                </a:solidFill>
                <a:latin typeface="Calibri Light" panose="020F0302020204030204" pitchFamily="34" charset="0"/>
                <a:cs typeface="Calibri Light" panose="020F0302020204030204" pitchFamily="34" charset="0"/>
                <a:sym typeface="Arial"/>
              </a:rPr>
              <a:t>Avoir une bonne analyse du genre et de la biodiversité</a:t>
            </a:r>
          </a:p>
          <a:p>
            <a:pPr algn="ctr" defTabSz="1371600"/>
            <a:endParaRPr lang="en-US" sz="270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51E9559D-204A-D153-B355-93AA48C6F012}"/>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a:solidFill>
                  <a:schemeClr val="tx1"/>
                </a:solidFill>
                <a:latin typeface="Calibri" panose="020F0502020204030204"/>
              </a:rPr>
              <a:t>CONSEIL</a:t>
            </a:r>
            <a:endParaRPr lang="en-US" sz="2700">
              <a:solidFill>
                <a:schemeClr val="tx1"/>
              </a:solidFill>
              <a:latin typeface="Calibri" panose="020F0502020204030204"/>
            </a:endParaRPr>
          </a:p>
        </p:txBody>
      </p:sp>
      <p:grpSp>
        <p:nvGrpSpPr>
          <p:cNvPr id="2" name="Group 1">
            <a:extLst>
              <a:ext uri="{FF2B5EF4-FFF2-40B4-BE49-F238E27FC236}">
                <a16:creationId xmlns:a16="http://schemas.microsoft.com/office/drawing/2014/main" id="{355653D1-9DE5-0DA8-D7E3-F8C92C8B6D6C}"/>
              </a:ext>
            </a:extLst>
          </p:cNvPr>
          <p:cNvGrpSpPr/>
          <p:nvPr/>
        </p:nvGrpSpPr>
        <p:grpSpPr>
          <a:xfrm>
            <a:off x="979911" y="2029225"/>
            <a:ext cx="2525289" cy="1077218"/>
            <a:chOff x="844721" y="1866900"/>
            <a:chExt cx="3117679" cy="1316682"/>
          </a:xfrm>
        </p:grpSpPr>
        <p:sp>
          <p:nvSpPr>
            <p:cNvPr id="3" name="Pentagon 2">
              <a:extLst>
                <a:ext uri="{FF2B5EF4-FFF2-40B4-BE49-F238E27FC236}">
                  <a16:creationId xmlns:a16="http://schemas.microsoft.com/office/drawing/2014/main" id="{00028AE1-DD7A-5ADE-4380-5EFC7462BABA}"/>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F8E952C9-A252-E167-059D-1EA97CE62CD8}"/>
                </a:ext>
              </a:extLst>
            </p:cNvPr>
            <p:cNvGrpSpPr/>
            <p:nvPr/>
          </p:nvGrpSpPr>
          <p:grpSpPr>
            <a:xfrm>
              <a:off x="1098270" y="2005422"/>
              <a:ext cx="1063394" cy="1011676"/>
              <a:chOff x="10085410" y="3689660"/>
              <a:chExt cx="779859" cy="779859"/>
            </a:xfrm>
          </p:grpSpPr>
          <p:sp>
            <p:nvSpPr>
              <p:cNvPr id="9" name="Oval 8">
                <a:extLst>
                  <a:ext uri="{FF2B5EF4-FFF2-40B4-BE49-F238E27FC236}">
                    <a16:creationId xmlns:a16="http://schemas.microsoft.com/office/drawing/2014/main" id="{ADDBC477-B71F-C77D-F4C5-FE8E0E6D3402}"/>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0" name="Oval 5">
                <a:extLst>
                  <a:ext uri="{FF2B5EF4-FFF2-40B4-BE49-F238E27FC236}">
                    <a16:creationId xmlns:a16="http://schemas.microsoft.com/office/drawing/2014/main" id="{4AA446D3-3218-1DE7-6CD7-8DF1E9B1BB8B}"/>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1</a:t>
                </a:r>
              </a:p>
            </p:txBody>
          </p:sp>
        </p:grpSp>
      </p:grpSp>
      <p:pic>
        <p:nvPicPr>
          <p:cNvPr id="13" name="Picture 12" descr="A close-up of a list of words&#10;&#10;AI-generated content may be incorrect.">
            <a:extLst>
              <a:ext uri="{FF2B5EF4-FFF2-40B4-BE49-F238E27FC236}">
                <a16:creationId xmlns:a16="http://schemas.microsoft.com/office/drawing/2014/main" id="{2E0E7D88-E5F2-38D3-6F48-E6A736DE13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4200" y="3848100"/>
            <a:ext cx="12642850" cy="5260783"/>
          </a:xfrm>
          <a:prstGeom prst="rect">
            <a:avLst/>
          </a:prstGeom>
        </p:spPr>
      </p:pic>
      <p:pic>
        <p:nvPicPr>
          <p:cNvPr id="11" name="Picture 10" descr="A graphic of a pie chart and graph&#10;&#10;AI-generated content may be incorrect.">
            <a:extLst>
              <a:ext uri="{FF2B5EF4-FFF2-40B4-BE49-F238E27FC236}">
                <a16:creationId xmlns:a16="http://schemas.microsoft.com/office/drawing/2014/main" id="{D41E8929-4C02-DA44-5B21-B4B2BC0856B9}"/>
              </a:ext>
            </a:extLst>
          </p:cNvPr>
          <p:cNvPicPr>
            <a:picLocks noChangeAspect="1"/>
          </p:cNvPicPr>
          <p:nvPr/>
        </p:nvPicPr>
        <p:blipFill>
          <a:blip r:embed="rId4" cstate="print">
            <a:extLst>
              <a:ext uri="{28A0092B-C50C-407E-A947-70E740481C1C}">
                <a14:useLocalDpi xmlns:a14="http://schemas.microsoft.com/office/drawing/2010/main" val="0"/>
              </a:ext>
            </a:extLst>
          </a:blip>
          <a:srcRect b="11606"/>
          <a:stretch>
            <a:fillRect/>
          </a:stretch>
        </p:blipFill>
        <p:spPr>
          <a:xfrm>
            <a:off x="2220774" y="2142554"/>
            <a:ext cx="820860" cy="823993"/>
          </a:xfrm>
          <a:prstGeom prst="rect">
            <a:avLst/>
          </a:prstGeom>
        </p:spPr>
      </p:pic>
      <p:sp>
        <p:nvSpPr>
          <p:cNvPr id="14" name="Freeform 3">
            <a:extLst>
              <a:ext uri="{FF2B5EF4-FFF2-40B4-BE49-F238E27FC236}">
                <a16:creationId xmlns:a16="http://schemas.microsoft.com/office/drawing/2014/main" id="{D625EBC0-BFE5-A018-70A9-103E8351BDAB}"/>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40650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588E2-935D-9651-F7CF-8861B3FE31B9}"/>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05150F36-A23F-49E3-3F0F-2FFCC3C5A971}"/>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E345DE0E-B223-AE59-F05A-E55EEB144F7B}"/>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4FE83E31-7EBA-4F8D-5F39-380D55428B4C}"/>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0CFC291C-91A0-5303-D62D-963D429B241A}"/>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a:stretch>
                <a:fillRect/>
              </a:stretch>
            </a:blipFill>
          </p:spPr>
          <p:txBody>
            <a:bodyPr/>
            <a:lstStyle/>
            <a:p>
              <a:pPr defTabSz="1371600">
                <a:defRPr/>
              </a:pPr>
              <a:endParaRPr lang="en-US" sz="2700">
                <a:solidFill>
                  <a:srgbClr val="322929"/>
                </a:solidFill>
                <a:latin typeface="Aptos" panose="02110004020202020204"/>
              </a:endParaRPr>
            </a:p>
          </p:txBody>
        </p:sp>
      </p:grpSp>
      <p:cxnSp>
        <p:nvCxnSpPr>
          <p:cNvPr id="8" name="Straight Connector 7">
            <a:extLst>
              <a:ext uri="{FF2B5EF4-FFF2-40B4-BE49-F238E27FC236}">
                <a16:creationId xmlns:a16="http://schemas.microsoft.com/office/drawing/2014/main" id="{B0ADD6BF-2D72-E9B1-586A-E71FEA2C32C2}"/>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ext Placeholder 2">
            <a:extLst>
              <a:ext uri="{FF2B5EF4-FFF2-40B4-BE49-F238E27FC236}">
                <a16:creationId xmlns:a16="http://schemas.microsoft.com/office/drawing/2014/main" id="{E33545CC-A68C-699C-B0F5-FF4827058FBA}"/>
              </a:ext>
            </a:extLst>
          </p:cNvPr>
          <p:cNvSpPr txBox="1">
            <a:spLocks/>
          </p:cNvSpPr>
          <p:nvPr/>
        </p:nvSpPr>
        <p:spPr>
          <a:xfrm>
            <a:off x="1766166" y="3806480"/>
            <a:ext cx="15879089" cy="627587"/>
          </a:xfrm>
          <a:prstGeom prst="rect">
            <a:avLst/>
          </a:prstGeom>
        </p:spPr>
        <p:txBody>
          <a:bodyPr lIns="91440" tIns="45720" rIns="91440" bIns="45720" anchor="t"/>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
                <a:solidFill>
                  <a:prstClr val="black"/>
                </a:solidFill>
                <a:latin typeface="Calibri"/>
                <a:ea typeface="Calibri"/>
                <a:cs typeface="Calibri"/>
              </a:rPr>
              <a:t>Veillez à ce que la feuille de route soit fondée sur une théorie du changement qui prenne en compte les principales inégalités ou priorités identifiées dans l'analyse et les consultations sur le genre.</a:t>
            </a:r>
          </a:p>
          <a:p>
            <a:pPr marL="0" indent="0">
              <a:buNone/>
            </a:pPr>
            <a:endParaRPr lang="en">
              <a:solidFill>
                <a:prstClr val="black"/>
              </a:solidFill>
              <a:latin typeface="Calibri" panose="020F0502020204030204" pitchFamily="34" charset="0"/>
            </a:endParaRPr>
          </a:p>
          <a:p>
            <a:r>
              <a:rPr lang="fr">
                <a:solidFill>
                  <a:prstClr val="black"/>
                </a:solidFill>
                <a:latin typeface="Calibri"/>
                <a:ea typeface="Calibri"/>
                <a:cs typeface="Calibri"/>
              </a:rPr>
              <a:t>Proposer des résultats attendus qui soient créatifs et favorisent des transformations en matière d'égalité des sexes et d'autonomisation des femmes.</a:t>
            </a:r>
            <a:endParaRPr lang="en">
              <a:solidFill>
                <a:prstClr val="black"/>
              </a:solidFill>
              <a:latin typeface="Calibri"/>
              <a:ea typeface="Calibri"/>
              <a:cs typeface="Calibri"/>
            </a:endParaRPr>
          </a:p>
          <a:p>
            <a:endParaRPr lang="en-US">
              <a:latin typeface="Calibri" panose="020F0502020204030204" pitchFamily="34" charset="0"/>
              <a:cs typeface="Calibri" panose="020F0502020204030204" pitchFamily="34" charset="0"/>
            </a:endParaRPr>
          </a:p>
          <a:p>
            <a:pPr lvl="0"/>
            <a:r>
              <a:rPr lang="fr">
                <a:solidFill>
                  <a:prstClr val="black"/>
                </a:solidFill>
                <a:latin typeface="Calibri"/>
                <a:ea typeface="Calibri"/>
                <a:cs typeface="Calibri"/>
              </a:rPr>
              <a:t>Harmoniser les priorités incluses dans la feuille de route avec les objectifs et les mesures du NBSAP.</a:t>
            </a:r>
          </a:p>
          <a:p>
            <a:pPr lvl="0"/>
            <a:endParaRPr lang="en-US">
              <a:solidFill>
                <a:prstClr val="black"/>
              </a:solidFill>
              <a:latin typeface="Calibri" panose="020F0502020204030204" pitchFamily="34" charset="0"/>
            </a:endParaRPr>
          </a:p>
          <a:p>
            <a:pPr marL="453828" indent="-453828"/>
            <a:endParaRPr lang="en-US" noProof="0">
              <a:latin typeface="Calibri" panose="020F0502020204030204" pitchFamily="34" charset="0"/>
              <a:cs typeface="Calibri" panose="020F0502020204030204" pitchFamily="34" charset="0"/>
            </a:endParaRPr>
          </a:p>
          <a:p>
            <a:pPr marL="453828" indent="-453828"/>
            <a:endParaRPr lang="en-US">
              <a:latin typeface="Calibri" panose="020F0502020204030204" pitchFamily="34" charset="0"/>
              <a:cs typeface="Calibri" panose="020F0502020204030204" pitchFamily="34" charset="0"/>
            </a:endParaRPr>
          </a:p>
          <a:p>
            <a:pPr marL="453828" indent="-453828"/>
            <a:endParaRPr lang="en-US">
              <a:latin typeface="Calibri" panose="020F0502020204030204" pitchFamily="34" charset="0"/>
              <a:cs typeface="Calibri" panose="020F0502020204030204" pitchFamily="34" charset="0"/>
            </a:endParaRPr>
          </a:p>
          <a:p>
            <a:pPr marL="453828" indent="-453828"/>
            <a:endParaRPr lang="en-US" noProof="0">
              <a:latin typeface="Calibri" panose="020F0502020204030204" pitchFamily="34" charset="0"/>
              <a:cs typeface="Calibri" panose="020F0502020204030204" pitchFamily="34" charset="0"/>
            </a:endParaRPr>
          </a:p>
          <a:p>
            <a:pPr marL="453828" indent="-453828"/>
            <a:endParaRPr lang="en-US" noProof="0">
              <a:latin typeface="Calibri" panose="020F0502020204030204" pitchFamily="34" charset="0"/>
              <a:cs typeface="Calibri" panose="020F0502020204030204" pitchFamily="34" charset="0"/>
            </a:endParaRPr>
          </a:p>
          <a:p>
            <a:pPr marL="453828" indent="-453828"/>
            <a:endParaRPr lang="en-US">
              <a:latin typeface="Calibri" panose="020F0502020204030204" pitchFamily="34" charset="0"/>
              <a:cs typeface="Calibri" panose="020F0502020204030204" pitchFamily="34" charset="0"/>
            </a:endParaRPr>
          </a:p>
          <a:p>
            <a:pPr marL="453828" indent="-453828"/>
            <a:endParaRPr lang="en-US">
              <a:latin typeface="Calibri" panose="020F0502020204030204" pitchFamily="34" charset="0"/>
              <a:cs typeface="Calibri" panose="020F0502020204030204" pitchFamily="34" charset="0"/>
            </a:endParaRPr>
          </a:p>
          <a:p>
            <a:pPr marL="0" indent="0">
              <a:buNone/>
            </a:pPr>
            <a:r>
              <a:rPr lang="fr" noProof="0">
                <a:latin typeface="Calibri" panose="020F0502020204030204" pitchFamily="34" charset="0"/>
                <a:cs typeface="Calibri" panose="020F0502020204030204" pitchFamily="34" charset="0"/>
              </a:rPr>
              <a:t> </a:t>
            </a:r>
            <a:endParaRPr lang="en-US" noProof="0">
              <a:highlight>
                <a:srgbClr val="C0C0C0"/>
              </a:highlight>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5144287B-8E8E-512B-01A8-868289403E15}"/>
              </a:ext>
            </a:extLst>
          </p:cNvPr>
          <p:cNvGrpSpPr/>
          <p:nvPr/>
        </p:nvGrpSpPr>
        <p:grpSpPr>
          <a:xfrm>
            <a:off x="1146265" y="2019300"/>
            <a:ext cx="2525289" cy="1077218"/>
            <a:chOff x="1847532" y="3282849"/>
            <a:chExt cx="3117679" cy="1316682"/>
          </a:xfrm>
        </p:grpSpPr>
        <p:sp>
          <p:nvSpPr>
            <p:cNvPr id="18" name="Pentagon 17">
              <a:extLst>
                <a:ext uri="{FF2B5EF4-FFF2-40B4-BE49-F238E27FC236}">
                  <a16:creationId xmlns:a16="http://schemas.microsoft.com/office/drawing/2014/main" id="{279961DA-844E-5D3D-82B7-AAF0CE71CDAA}"/>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E77348EE-8646-8A59-9B55-EABFA82016C1}"/>
                </a:ext>
              </a:extLst>
            </p:cNvPr>
            <p:cNvGrpSpPr/>
            <p:nvPr/>
          </p:nvGrpSpPr>
          <p:grpSpPr>
            <a:xfrm>
              <a:off x="2101081" y="3421371"/>
              <a:ext cx="1063394" cy="1011676"/>
              <a:chOff x="10085410" y="3689660"/>
              <a:chExt cx="779859" cy="779859"/>
            </a:xfrm>
          </p:grpSpPr>
          <p:sp>
            <p:nvSpPr>
              <p:cNvPr id="21" name="Oval 20">
                <a:extLst>
                  <a:ext uri="{FF2B5EF4-FFF2-40B4-BE49-F238E27FC236}">
                    <a16:creationId xmlns:a16="http://schemas.microsoft.com/office/drawing/2014/main" id="{E46AC85B-FBAB-3323-FD5E-9FDF1892ED91}"/>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2" name="Oval 5">
                <a:extLst>
                  <a:ext uri="{FF2B5EF4-FFF2-40B4-BE49-F238E27FC236}">
                    <a16:creationId xmlns:a16="http://schemas.microsoft.com/office/drawing/2014/main" id="{D31DCF15-E543-9BBF-2209-279F11E147C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a:t>2</a:t>
                </a:r>
                <a:endParaRPr lang="en-US" sz="3600" kern="1200"/>
              </a:p>
            </p:txBody>
          </p:sp>
        </p:grpSp>
      </p:grpSp>
      <p:sp>
        <p:nvSpPr>
          <p:cNvPr id="23" name="TextBox 22">
            <a:extLst>
              <a:ext uri="{FF2B5EF4-FFF2-40B4-BE49-F238E27FC236}">
                <a16:creationId xmlns:a16="http://schemas.microsoft.com/office/drawing/2014/main" id="{386FFCE7-9B78-7F1D-515B-237A79B922F3}"/>
              </a:ext>
            </a:extLst>
          </p:cNvPr>
          <p:cNvSpPr txBox="1"/>
          <p:nvPr/>
        </p:nvSpPr>
        <p:spPr>
          <a:xfrm>
            <a:off x="3876926" y="2253841"/>
            <a:ext cx="12506074" cy="584775"/>
          </a:xfrm>
          <a:prstGeom prst="rect">
            <a:avLst/>
          </a:prstGeom>
          <a:noFill/>
        </p:spPr>
        <p:txBody>
          <a:bodyPr wrap="square">
            <a:spAutoFit/>
          </a:bodyPr>
          <a:lstStyle/>
          <a:p>
            <a:pPr algn="just">
              <a:spcBef>
                <a:spcPts val="0"/>
              </a:spcBef>
            </a:pPr>
            <a:r>
              <a:rPr lang="fr" sz="3200" b="1">
                <a:latin typeface="Calibri" panose="020F0502020204030204" pitchFamily="34" charset="0"/>
                <a:ea typeface="Times New Roman" panose="02020603050405020304" pitchFamily="18" charset="0"/>
                <a:cs typeface="Calibri" panose="020F0502020204030204" pitchFamily="34" charset="0"/>
              </a:rPr>
              <a:t>Définir les objectifs nationaux en matière d'égalité des sexes et de biodiversité, ainsi que les résultats attendus.</a:t>
            </a:r>
          </a:p>
        </p:txBody>
      </p:sp>
      <p:sp>
        <p:nvSpPr>
          <p:cNvPr id="11" name="Google Shape;89;g328e14af98b_2_2">
            <a:extLst>
              <a:ext uri="{FF2B5EF4-FFF2-40B4-BE49-F238E27FC236}">
                <a16:creationId xmlns:a16="http://schemas.microsoft.com/office/drawing/2014/main" id="{3F1B88B5-F769-916D-075A-0E230F08F281}"/>
              </a:ext>
            </a:extLst>
          </p:cNvPr>
          <p:cNvSpPr txBox="1"/>
          <p:nvPr/>
        </p:nvSpPr>
        <p:spPr>
          <a:xfrm>
            <a:off x="1163702" y="481256"/>
            <a:ext cx="15960590" cy="1200290"/>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3600" b="1" kern="0" dirty="0">
                <a:solidFill>
                  <a:prstClr val="black"/>
                </a:solidFill>
                <a:latin typeface="Calibri Light" panose="020F0302020204030204" pitchFamily="34" charset="0"/>
                <a:cs typeface="Calibri Light" panose="020F0302020204030204" pitchFamily="34" charset="0"/>
                <a:sym typeface="Arial"/>
              </a:rPr>
              <a:t>Actions clés pour élaborer une feuille de route sur le genre et la biodiversité</a:t>
            </a:r>
          </a:p>
          <a:p>
            <a:pPr defTabSz="914445">
              <a:buClr>
                <a:srgbClr val="000000"/>
              </a:buClr>
              <a:defRPr/>
            </a:pPr>
            <a:endParaRPr sz="3600" b="1" kern="0" dirty="0">
              <a:solidFill>
                <a:prstClr val="black"/>
              </a:solidFill>
              <a:latin typeface="Calibri Light" panose="020F0302020204030204" pitchFamily="34" charset="0"/>
              <a:cs typeface="Calibri Light" panose="020F0302020204030204" pitchFamily="34" charset="0"/>
              <a:sym typeface="Arial"/>
            </a:endParaRPr>
          </a:p>
        </p:txBody>
      </p:sp>
      <p:pic>
        <p:nvPicPr>
          <p:cNvPr id="10" name="Picture 9" descr="A magnifying glass over a paper&#10;&#10;AI-generated content may be incorrect.">
            <a:extLst>
              <a:ext uri="{FF2B5EF4-FFF2-40B4-BE49-F238E27FC236}">
                <a16:creationId xmlns:a16="http://schemas.microsoft.com/office/drawing/2014/main" id="{93AF518B-5657-EE4A-BF6B-ABB5ECBD3C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3669" y="2144067"/>
            <a:ext cx="820860" cy="827683"/>
          </a:xfrm>
          <a:prstGeom prst="rect">
            <a:avLst/>
          </a:prstGeom>
        </p:spPr>
      </p:pic>
      <p:sp>
        <p:nvSpPr>
          <p:cNvPr id="12" name="Freeform 3">
            <a:extLst>
              <a:ext uri="{FF2B5EF4-FFF2-40B4-BE49-F238E27FC236}">
                <a16:creationId xmlns:a16="http://schemas.microsoft.com/office/drawing/2014/main" id="{A2E63134-B98F-4B70-05DB-6432406B67D9}"/>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35793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A2614-A58D-FEDD-3CEA-A3D81D05C26D}"/>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3220DCD4-3B28-34FC-6591-6986A6140FDC}"/>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3200" b="1" kern="0">
                <a:solidFill>
                  <a:prstClr val="black"/>
                </a:solidFill>
                <a:latin typeface="Calibri Light" panose="020F0302020204030204" pitchFamily="34" charset="0"/>
                <a:cs typeface="Calibri Light" panose="020F0302020204030204" pitchFamily="34" charset="0"/>
                <a:sym typeface="Arial"/>
              </a:rPr>
              <a:t>Définir une théorie du changement globale et à long terme</a:t>
            </a:r>
            <a:endParaRPr lang="en-US" sz="270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FE668200-2F9C-76E7-EFB9-EB6776CB4FEA}"/>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a:solidFill>
                  <a:schemeClr val="tx1"/>
                </a:solidFill>
                <a:latin typeface="Calibri" panose="020F0502020204030204"/>
              </a:rPr>
              <a:t>CONSEIL</a:t>
            </a:r>
            <a:endParaRPr lang="en-US" sz="2700">
              <a:solidFill>
                <a:schemeClr val="tx1"/>
              </a:solidFill>
              <a:latin typeface="Calibri" panose="020F0502020204030204"/>
            </a:endParaRPr>
          </a:p>
        </p:txBody>
      </p:sp>
      <p:grpSp>
        <p:nvGrpSpPr>
          <p:cNvPr id="2" name="Group 1">
            <a:extLst>
              <a:ext uri="{FF2B5EF4-FFF2-40B4-BE49-F238E27FC236}">
                <a16:creationId xmlns:a16="http://schemas.microsoft.com/office/drawing/2014/main" id="{160A96D0-6BA0-D112-8829-6DFBAB9C5BF8}"/>
              </a:ext>
            </a:extLst>
          </p:cNvPr>
          <p:cNvGrpSpPr/>
          <p:nvPr/>
        </p:nvGrpSpPr>
        <p:grpSpPr>
          <a:xfrm>
            <a:off x="914400" y="2085082"/>
            <a:ext cx="2525289" cy="1077218"/>
            <a:chOff x="1847532" y="3282849"/>
            <a:chExt cx="3117679" cy="1316682"/>
          </a:xfrm>
        </p:grpSpPr>
        <p:sp>
          <p:nvSpPr>
            <p:cNvPr id="3" name="Pentagon 2">
              <a:extLst>
                <a:ext uri="{FF2B5EF4-FFF2-40B4-BE49-F238E27FC236}">
                  <a16:creationId xmlns:a16="http://schemas.microsoft.com/office/drawing/2014/main" id="{1D91F07E-8641-D671-3D8E-11F5063650ED}"/>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85B3575-A61A-6A90-04ED-72DC4A719868}"/>
                </a:ext>
              </a:extLst>
            </p:cNvPr>
            <p:cNvGrpSpPr/>
            <p:nvPr/>
          </p:nvGrpSpPr>
          <p:grpSpPr>
            <a:xfrm>
              <a:off x="2101081" y="3421371"/>
              <a:ext cx="1063394" cy="1011676"/>
              <a:chOff x="10085410" y="3689660"/>
              <a:chExt cx="779859" cy="779859"/>
            </a:xfrm>
          </p:grpSpPr>
          <p:sp>
            <p:nvSpPr>
              <p:cNvPr id="10" name="Oval 9">
                <a:extLst>
                  <a:ext uri="{FF2B5EF4-FFF2-40B4-BE49-F238E27FC236}">
                    <a16:creationId xmlns:a16="http://schemas.microsoft.com/office/drawing/2014/main" id="{7D34D287-3B04-A099-884D-3D66FC33850B}"/>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1" name="Oval 5">
                <a:extLst>
                  <a:ext uri="{FF2B5EF4-FFF2-40B4-BE49-F238E27FC236}">
                    <a16:creationId xmlns:a16="http://schemas.microsoft.com/office/drawing/2014/main" id="{64759413-39C7-FB68-D940-DEF90FB5BF72}"/>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a:t>2</a:t>
                </a:r>
                <a:endParaRPr lang="en-US" sz="3600" kern="1200"/>
              </a:p>
            </p:txBody>
          </p:sp>
        </p:grpSp>
      </p:grpSp>
      <p:pic>
        <p:nvPicPr>
          <p:cNvPr id="9" name="Picture 8" descr="A diagram of a diagram&#10;&#10;AI-generated content may be incorrect.">
            <a:extLst>
              <a:ext uri="{FF2B5EF4-FFF2-40B4-BE49-F238E27FC236}">
                <a16:creationId xmlns:a16="http://schemas.microsoft.com/office/drawing/2014/main" id="{D89DF1D1-55C8-7D30-B4ED-8B4B29D0CD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7200" y="3472381"/>
            <a:ext cx="9144000" cy="5953165"/>
          </a:xfrm>
          <a:prstGeom prst="rect">
            <a:avLst/>
          </a:prstGeom>
        </p:spPr>
      </p:pic>
      <p:pic>
        <p:nvPicPr>
          <p:cNvPr id="13" name="Picture 12" descr="A magnifying glass over a paper&#10;&#10;AI-generated content may be incorrect.">
            <a:extLst>
              <a:ext uri="{FF2B5EF4-FFF2-40B4-BE49-F238E27FC236}">
                <a16:creationId xmlns:a16="http://schemas.microsoft.com/office/drawing/2014/main" id="{F8CD1BD1-2BAF-F682-36AB-09D9DD1AFB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12157" y="2209849"/>
            <a:ext cx="820860" cy="827683"/>
          </a:xfrm>
          <a:prstGeom prst="rect">
            <a:avLst/>
          </a:prstGeom>
        </p:spPr>
      </p:pic>
      <p:sp>
        <p:nvSpPr>
          <p:cNvPr id="14" name="Freeform 3">
            <a:extLst>
              <a:ext uri="{FF2B5EF4-FFF2-40B4-BE49-F238E27FC236}">
                <a16:creationId xmlns:a16="http://schemas.microsoft.com/office/drawing/2014/main" id="{34C42419-F33A-BEA0-85C8-C46E4B74477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92458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228A8-117E-A683-A278-FBF821AFEF48}"/>
            </a:ext>
          </a:extLst>
        </p:cNvPr>
        <p:cNvGrpSpPr/>
        <p:nvPr/>
      </p:nvGrpSpPr>
      <p:grpSpPr>
        <a:xfrm>
          <a:off x="0" y="0"/>
          <a:ext cx="0" cy="0"/>
          <a:chOff x="0" y="0"/>
          <a:chExt cx="0" cy="0"/>
        </a:xfrm>
      </p:grpSpPr>
      <p:sp>
        <p:nvSpPr>
          <p:cNvPr id="113" name="Oval 112">
            <a:extLst>
              <a:ext uri="{FF2B5EF4-FFF2-40B4-BE49-F238E27FC236}">
                <a16:creationId xmlns:a16="http://schemas.microsoft.com/office/drawing/2014/main" id="{D3EC3C50-695F-AC0D-D70A-12CBB582765C}"/>
              </a:ext>
            </a:extLst>
          </p:cNvPr>
          <p:cNvSpPr/>
          <p:nvPr/>
        </p:nvSpPr>
        <p:spPr>
          <a:xfrm>
            <a:off x="1600200" y="3624838"/>
            <a:ext cx="3626943" cy="2574115"/>
          </a:xfrm>
          <a:prstGeom prst="ellipse">
            <a:avLst/>
          </a:prstGeom>
          <a:solidFill>
            <a:srgbClr val="84B24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14" name="TextBox 113">
            <a:extLst>
              <a:ext uri="{FF2B5EF4-FFF2-40B4-BE49-F238E27FC236}">
                <a16:creationId xmlns:a16="http://schemas.microsoft.com/office/drawing/2014/main" id="{D7DAB3CF-F5EF-7AD3-2D4A-83BFE23C4C2D}"/>
              </a:ext>
            </a:extLst>
          </p:cNvPr>
          <p:cNvSpPr txBox="1"/>
          <p:nvPr/>
        </p:nvSpPr>
        <p:spPr>
          <a:xfrm>
            <a:off x="1813287" y="4173231"/>
            <a:ext cx="3307541" cy="1477328"/>
          </a:xfrm>
          <a:prstGeom prst="rect">
            <a:avLst/>
          </a:prstGeom>
          <a:noFill/>
        </p:spPr>
        <p:txBody>
          <a:bodyPr wrap="square" rtlCol="0">
            <a:spAutoFit/>
          </a:bodyPr>
          <a:lstStyle/>
          <a:p>
            <a:pPr algn="ctr"/>
            <a:r>
              <a:rPr lang="fr" sz="3000">
                <a:solidFill>
                  <a:prstClr val="white"/>
                </a:solidFill>
                <a:latin typeface="Montserrat" pitchFamily="2" charset="77"/>
              </a:rPr>
              <a:t>Contributions aux objectifs de biodiversité</a:t>
            </a:r>
          </a:p>
        </p:txBody>
      </p:sp>
      <p:sp>
        <p:nvSpPr>
          <p:cNvPr id="115" name="Oval 114">
            <a:extLst>
              <a:ext uri="{FF2B5EF4-FFF2-40B4-BE49-F238E27FC236}">
                <a16:creationId xmlns:a16="http://schemas.microsoft.com/office/drawing/2014/main" id="{DA668B91-1AB7-F2CE-35EC-C8BE951108F6}"/>
              </a:ext>
            </a:extLst>
          </p:cNvPr>
          <p:cNvSpPr/>
          <p:nvPr/>
        </p:nvSpPr>
        <p:spPr>
          <a:xfrm>
            <a:off x="9530804" y="3712388"/>
            <a:ext cx="3626943" cy="2574115"/>
          </a:xfrm>
          <a:prstGeom prst="ellipse">
            <a:avLst/>
          </a:prstGeom>
          <a:solidFill>
            <a:srgbClr val="4BACC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16" name="TextBox 115">
            <a:extLst>
              <a:ext uri="{FF2B5EF4-FFF2-40B4-BE49-F238E27FC236}">
                <a16:creationId xmlns:a16="http://schemas.microsoft.com/office/drawing/2014/main" id="{CC412E2C-D517-90F6-0451-00248D532BF8}"/>
              </a:ext>
            </a:extLst>
          </p:cNvPr>
          <p:cNvSpPr txBox="1"/>
          <p:nvPr/>
        </p:nvSpPr>
        <p:spPr>
          <a:xfrm>
            <a:off x="9899814" y="4169586"/>
            <a:ext cx="2988137" cy="1938992"/>
          </a:xfrm>
          <a:prstGeom prst="rect">
            <a:avLst/>
          </a:prstGeom>
          <a:noFill/>
        </p:spPr>
        <p:txBody>
          <a:bodyPr wrap="square" rtlCol="0">
            <a:spAutoFit/>
          </a:bodyPr>
          <a:lstStyle/>
          <a:p>
            <a:pPr algn="ctr"/>
            <a:r>
              <a:rPr lang="fr" sz="3000">
                <a:solidFill>
                  <a:prstClr val="white"/>
                </a:solidFill>
                <a:latin typeface="Montserrat" pitchFamily="2" charset="77"/>
              </a:rPr>
              <a:t>Emplois verts durables et inclusifs</a:t>
            </a:r>
            <a:br>
              <a:rPr lang="en-US" sz="3000">
                <a:solidFill>
                  <a:prstClr val="white"/>
                </a:solidFill>
                <a:latin typeface="Montserrat" pitchFamily="2" charset="77"/>
              </a:rPr>
            </a:br>
            <a:r>
              <a:rPr lang="fr" sz="3000">
                <a:solidFill>
                  <a:prstClr val="white"/>
                </a:solidFill>
                <a:latin typeface="Montserrat" pitchFamily="2" charset="77"/>
              </a:rPr>
              <a:t> </a:t>
            </a:r>
          </a:p>
        </p:txBody>
      </p:sp>
      <p:sp>
        <p:nvSpPr>
          <p:cNvPr id="117" name="Oval 116">
            <a:extLst>
              <a:ext uri="{FF2B5EF4-FFF2-40B4-BE49-F238E27FC236}">
                <a16:creationId xmlns:a16="http://schemas.microsoft.com/office/drawing/2014/main" id="{E0C2C199-7AF6-5564-749B-5BEA8EE6F776}"/>
              </a:ext>
            </a:extLst>
          </p:cNvPr>
          <p:cNvSpPr/>
          <p:nvPr/>
        </p:nvSpPr>
        <p:spPr>
          <a:xfrm>
            <a:off x="1638312" y="6531785"/>
            <a:ext cx="3626943" cy="2574115"/>
          </a:xfrm>
          <a:prstGeom prst="ellipse">
            <a:avLst/>
          </a:prstGeom>
          <a:solidFill>
            <a:srgbClr val="00B05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1ADD9"/>
              </a:solidFill>
              <a:effectLst/>
              <a:uLnTx/>
              <a:uFillTx/>
              <a:latin typeface="Calibri"/>
              <a:ea typeface="+mn-ea"/>
              <a:cs typeface="+mn-cs"/>
            </a:endParaRPr>
          </a:p>
        </p:txBody>
      </p:sp>
      <p:sp>
        <p:nvSpPr>
          <p:cNvPr id="118" name="TextBox 117">
            <a:extLst>
              <a:ext uri="{FF2B5EF4-FFF2-40B4-BE49-F238E27FC236}">
                <a16:creationId xmlns:a16="http://schemas.microsoft.com/office/drawing/2014/main" id="{C303505C-A02D-253B-1428-730F443A2E77}"/>
              </a:ext>
            </a:extLst>
          </p:cNvPr>
          <p:cNvSpPr txBox="1"/>
          <p:nvPr/>
        </p:nvSpPr>
        <p:spPr>
          <a:xfrm>
            <a:off x="1934680" y="7293785"/>
            <a:ext cx="2988137" cy="1015663"/>
          </a:xfrm>
          <a:prstGeom prst="rect">
            <a:avLst/>
          </a:prstGeom>
          <a:noFill/>
        </p:spPr>
        <p:txBody>
          <a:bodyPr wrap="square" rtlCol="0">
            <a:spAutoFit/>
          </a:bodyPr>
          <a:lstStyle/>
          <a:p>
            <a:pPr algn="ctr"/>
            <a:r>
              <a:rPr lang="fr" sz="3000">
                <a:solidFill>
                  <a:prstClr val="white"/>
                </a:solidFill>
                <a:latin typeface="Montserrat" pitchFamily="2" charset="77"/>
              </a:rPr>
              <a:t>NBS efficace et efficient</a:t>
            </a:r>
          </a:p>
        </p:txBody>
      </p:sp>
      <p:sp>
        <p:nvSpPr>
          <p:cNvPr id="119" name="Oval 118">
            <a:extLst>
              <a:ext uri="{FF2B5EF4-FFF2-40B4-BE49-F238E27FC236}">
                <a16:creationId xmlns:a16="http://schemas.microsoft.com/office/drawing/2014/main" id="{53EA4D2C-B176-9976-C722-95B4F2E2AB39}"/>
              </a:ext>
            </a:extLst>
          </p:cNvPr>
          <p:cNvSpPr/>
          <p:nvPr/>
        </p:nvSpPr>
        <p:spPr>
          <a:xfrm>
            <a:off x="9530804" y="6531785"/>
            <a:ext cx="3626943" cy="2574115"/>
          </a:xfrm>
          <a:prstGeom prst="ellipse">
            <a:avLst/>
          </a:prstGeom>
          <a:solidFill>
            <a:srgbClr val="1F497D">
              <a:lumMod val="40000"/>
              <a:lumOff val="6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20" name="Oval 119">
            <a:extLst>
              <a:ext uri="{FF2B5EF4-FFF2-40B4-BE49-F238E27FC236}">
                <a16:creationId xmlns:a16="http://schemas.microsoft.com/office/drawing/2014/main" id="{047A2403-250C-7AAE-2653-39820D168D22}"/>
              </a:ext>
            </a:extLst>
          </p:cNvPr>
          <p:cNvSpPr/>
          <p:nvPr/>
        </p:nvSpPr>
        <p:spPr>
          <a:xfrm>
            <a:off x="13594257" y="3712388"/>
            <a:ext cx="3626943" cy="2574115"/>
          </a:xfrm>
          <a:prstGeom prst="ellipse">
            <a:avLst/>
          </a:prstGeom>
          <a:solidFill>
            <a:srgbClr val="8064A2">
              <a:lumMod val="60000"/>
              <a:lumOff val="4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21" name="TextBox 120">
            <a:extLst>
              <a:ext uri="{FF2B5EF4-FFF2-40B4-BE49-F238E27FC236}">
                <a16:creationId xmlns:a16="http://schemas.microsoft.com/office/drawing/2014/main" id="{E4F8B00D-7AA1-626C-7D19-C2D89F44BC8A}"/>
              </a:ext>
            </a:extLst>
          </p:cNvPr>
          <p:cNvSpPr txBox="1"/>
          <p:nvPr/>
        </p:nvSpPr>
        <p:spPr>
          <a:xfrm>
            <a:off x="13738647" y="4423708"/>
            <a:ext cx="3342275" cy="1938992"/>
          </a:xfrm>
          <a:prstGeom prst="rect">
            <a:avLst/>
          </a:prstGeom>
          <a:noFill/>
        </p:spPr>
        <p:txBody>
          <a:bodyPr wrap="square" rtlCol="0">
            <a:spAutoFit/>
          </a:bodyPr>
          <a:lstStyle/>
          <a:p>
            <a:pPr algn="ctr"/>
            <a:r>
              <a:rPr lang="fr" sz="3000">
                <a:solidFill>
                  <a:prstClr val="white"/>
                </a:solidFill>
                <a:latin typeface="Montserrat" pitchFamily="2" charset="77"/>
              </a:rPr>
              <a:t>Réduire les inégalités</a:t>
            </a:r>
          </a:p>
          <a:p>
            <a:pPr algn="ctr"/>
            <a:r>
              <a:rPr lang="fr" sz="3000">
                <a:solidFill>
                  <a:prstClr val="white"/>
                </a:solidFill>
                <a:latin typeface="Montserrat" pitchFamily="2" charset="77"/>
              </a:rPr>
              <a:t>  </a:t>
            </a:r>
            <a:br>
              <a:rPr lang="en-US" sz="3000">
                <a:solidFill>
                  <a:prstClr val="white"/>
                </a:solidFill>
                <a:latin typeface="Montserrat" pitchFamily="2" charset="77"/>
              </a:rPr>
            </a:br>
            <a:r>
              <a:rPr lang="fr" sz="3000">
                <a:solidFill>
                  <a:prstClr val="white"/>
                </a:solidFill>
                <a:latin typeface="Montserrat" pitchFamily="2" charset="77"/>
              </a:rPr>
              <a:t> </a:t>
            </a:r>
          </a:p>
        </p:txBody>
      </p:sp>
      <p:sp>
        <p:nvSpPr>
          <p:cNvPr id="122" name="Oval 121">
            <a:extLst>
              <a:ext uri="{FF2B5EF4-FFF2-40B4-BE49-F238E27FC236}">
                <a16:creationId xmlns:a16="http://schemas.microsoft.com/office/drawing/2014/main" id="{11537E52-CABA-2B79-A3BF-113FB0341E72}"/>
              </a:ext>
            </a:extLst>
          </p:cNvPr>
          <p:cNvSpPr/>
          <p:nvPr/>
        </p:nvSpPr>
        <p:spPr>
          <a:xfrm>
            <a:off x="13594257" y="6531785"/>
            <a:ext cx="3626943" cy="2574115"/>
          </a:xfrm>
          <a:prstGeom prst="ellipse">
            <a:avLst/>
          </a:prstGeom>
          <a:solidFill>
            <a:srgbClr val="8064A2">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23" name="TextBox 122">
            <a:extLst>
              <a:ext uri="{FF2B5EF4-FFF2-40B4-BE49-F238E27FC236}">
                <a16:creationId xmlns:a16="http://schemas.microsoft.com/office/drawing/2014/main" id="{EC8986D5-6AF2-D5D4-53DB-ED76FED11436}"/>
              </a:ext>
            </a:extLst>
          </p:cNvPr>
          <p:cNvSpPr txBox="1"/>
          <p:nvPr/>
        </p:nvSpPr>
        <p:spPr>
          <a:xfrm>
            <a:off x="13498839" y="7200900"/>
            <a:ext cx="3921476" cy="1477328"/>
          </a:xfrm>
          <a:prstGeom prst="rect">
            <a:avLst/>
          </a:prstGeom>
          <a:noFill/>
        </p:spPr>
        <p:txBody>
          <a:bodyPr wrap="square" rtlCol="0">
            <a:spAutoFit/>
          </a:bodyPr>
          <a:lstStyle/>
          <a:p>
            <a:pPr algn="ctr"/>
            <a:r>
              <a:rPr lang="fr" sz="3000">
                <a:solidFill>
                  <a:prstClr val="white"/>
                </a:solidFill>
                <a:latin typeface="Montserrat" pitchFamily="2" charset="77"/>
              </a:rPr>
              <a:t>L'autonomisation des femmes</a:t>
            </a:r>
          </a:p>
          <a:p>
            <a:pPr algn="ctr"/>
            <a:r>
              <a:rPr lang="fr" sz="3000">
                <a:solidFill>
                  <a:prstClr val="white"/>
                </a:solidFill>
                <a:latin typeface="Montserrat" pitchFamily="2" charset="77"/>
              </a:rPr>
              <a:t> </a:t>
            </a:r>
          </a:p>
        </p:txBody>
      </p:sp>
      <p:sp>
        <p:nvSpPr>
          <p:cNvPr id="124" name="Oval 123">
            <a:extLst>
              <a:ext uri="{FF2B5EF4-FFF2-40B4-BE49-F238E27FC236}">
                <a16:creationId xmlns:a16="http://schemas.microsoft.com/office/drawing/2014/main" id="{40D918B5-D568-483C-2A18-C7CDB576625B}"/>
              </a:ext>
            </a:extLst>
          </p:cNvPr>
          <p:cNvSpPr/>
          <p:nvPr/>
        </p:nvSpPr>
        <p:spPr>
          <a:xfrm>
            <a:off x="5557338" y="3624838"/>
            <a:ext cx="3626943" cy="2574115"/>
          </a:xfrm>
          <a:prstGeom prst="ellipse">
            <a:avLst/>
          </a:prstGeom>
          <a:solidFill>
            <a:srgbClr val="92D05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25" name="TextBox 124">
            <a:extLst>
              <a:ext uri="{FF2B5EF4-FFF2-40B4-BE49-F238E27FC236}">
                <a16:creationId xmlns:a16="http://schemas.microsoft.com/office/drawing/2014/main" id="{15E95FC5-E198-1094-D859-622E6A38FC3E}"/>
              </a:ext>
            </a:extLst>
          </p:cNvPr>
          <p:cNvSpPr txBox="1"/>
          <p:nvPr/>
        </p:nvSpPr>
        <p:spPr>
          <a:xfrm>
            <a:off x="5884905" y="4404063"/>
            <a:ext cx="2988137" cy="1015663"/>
          </a:xfrm>
          <a:prstGeom prst="rect">
            <a:avLst/>
          </a:prstGeom>
          <a:noFill/>
        </p:spPr>
        <p:txBody>
          <a:bodyPr wrap="square" rtlCol="0">
            <a:spAutoFit/>
          </a:bodyPr>
          <a:lstStyle/>
          <a:p>
            <a:pPr algn="ctr"/>
            <a:r>
              <a:rPr lang="fr" sz="3000">
                <a:solidFill>
                  <a:prstClr val="white"/>
                </a:solidFill>
                <a:latin typeface="Montserrat" pitchFamily="2" charset="77"/>
              </a:rPr>
              <a:t>Promouvoir l'innovation</a:t>
            </a:r>
          </a:p>
        </p:txBody>
      </p:sp>
      <p:sp>
        <p:nvSpPr>
          <p:cNvPr id="126" name="Oval 125">
            <a:extLst>
              <a:ext uri="{FF2B5EF4-FFF2-40B4-BE49-F238E27FC236}">
                <a16:creationId xmlns:a16="http://schemas.microsoft.com/office/drawing/2014/main" id="{24031C30-61FA-BD21-9CF2-7AC7BEEBC816}"/>
              </a:ext>
            </a:extLst>
          </p:cNvPr>
          <p:cNvSpPr/>
          <p:nvPr/>
        </p:nvSpPr>
        <p:spPr>
          <a:xfrm>
            <a:off x="5595450" y="6531785"/>
            <a:ext cx="3626943" cy="2574115"/>
          </a:xfrm>
          <a:prstGeom prst="ellipse">
            <a:avLst/>
          </a:prstGeom>
          <a:solidFill>
            <a:srgbClr val="FFC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1ADD9"/>
              </a:solidFill>
              <a:effectLst/>
              <a:uLnTx/>
              <a:uFillTx/>
              <a:latin typeface="Calibri"/>
              <a:ea typeface="+mn-ea"/>
              <a:cs typeface="+mn-cs"/>
            </a:endParaRPr>
          </a:p>
        </p:txBody>
      </p:sp>
      <p:sp>
        <p:nvSpPr>
          <p:cNvPr id="127" name="TextBox 126">
            <a:extLst>
              <a:ext uri="{FF2B5EF4-FFF2-40B4-BE49-F238E27FC236}">
                <a16:creationId xmlns:a16="http://schemas.microsoft.com/office/drawing/2014/main" id="{7C51C263-18B5-C916-D5E3-FE869A398D08}"/>
              </a:ext>
            </a:extLst>
          </p:cNvPr>
          <p:cNvSpPr txBox="1"/>
          <p:nvPr/>
        </p:nvSpPr>
        <p:spPr>
          <a:xfrm>
            <a:off x="5919468" y="7065185"/>
            <a:ext cx="2988137" cy="1477328"/>
          </a:xfrm>
          <a:prstGeom prst="rect">
            <a:avLst/>
          </a:prstGeom>
          <a:noFill/>
        </p:spPr>
        <p:txBody>
          <a:bodyPr wrap="square" rtlCol="0">
            <a:spAutoFit/>
          </a:bodyPr>
          <a:lstStyle/>
          <a:p>
            <a:pPr algn="ctr"/>
            <a:r>
              <a:rPr lang="fr" sz="3000">
                <a:solidFill>
                  <a:prstClr val="white"/>
                </a:solidFill>
                <a:latin typeface="Montserrat" pitchFamily="2" charset="77"/>
              </a:rPr>
              <a:t>Améliorer les moyens de subsistance et la résilience</a:t>
            </a:r>
          </a:p>
        </p:txBody>
      </p:sp>
      <p:sp>
        <p:nvSpPr>
          <p:cNvPr id="128" name="TextBox 127">
            <a:extLst>
              <a:ext uri="{FF2B5EF4-FFF2-40B4-BE49-F238E27FC236}">
                <a16:creationId xmlns:a16="http://schemas.microsoft.com/office/drawing/2014/main" id="{33D06D38-3150-75C7-E1BC-660E7ED90884}"/>
              </a:ext>
            </a:extLst>
          </p:cNvPr>
          <p:cNvSpPr txBox="1"/>
          <p:nvPr/>
        </p:nvSpPr>
        <p:spPr>
          <a:xfrm>
            <a:off x="9854822" y="7065186"/>
            <a:ext cx="2988137" cy="1938992"/>
          </a:xfrm>
          <a:prstGeom prst="rect">
            <a:avLst/>
          </a:prstGeom>
          <a:noFill/>
        </p:spPr>
        <p:txBody>
          <a:bodyPr wrap="square" rtlCol="0">
            <a:spAutoFit/>
          </a:bodyPr>
          <a:lstStyle/>
          <a:p>
            <a:pPr algn="ctr"/>
            <a:r>
              <a:rPr lang="fr" sz="3000">
                <a:solidFill>
                  <a:prstClr val="white"/>
                </a:solidFill>
                <a:latin typeface="Montserrat" pitchFamily="2" charset="77"/>
              </a:rPr>
              <a:t>Entreprises durables et inclusives</a:t>
            </a:r>
            <a:br>
              <a:rPr lang="en-US" sz="3000">
                <a:solidFill>
                  <a:prstClr val="white"/>
                </a:solidFill>
                <a:latin typeface="Montserrat" pitchFamily="2" charset="77"/>
              </a:rPr>
            </a:br>
            <a:r>
              <a:rPr lang="fr" sz="3000">
                <a:solidFill>
                  <a:prstClr val="white"/>
                </a:solidFill>
                <a:latin typeface="Montserrat" pitchFamily="2" charset="77"/>
              </a:rPr>
              <a:t> </a:t>
            </a:r>
          </a:p>
        </p:txBody>
      </p:sp>
      <p:sp>
        <p:nvSpPr>
          <p:cNvPr id="130" name="Rounded Rectangle 129">
            <a:extLst>
              <a:ext uri="{FF2B5EF4-FFF2-40B4-BE49-F238E27FC236}">
                <a16:creationId xmlns:a16="http://schemas.microsoft.com/office/drawing/2014/main" id="{05543BA5-99DC-5179-B281-BA3C3BCCBBB8}"/>
              </a:ext>
            </a:extLst>
          </p:cNvPr>
          <p:cNvSpPr/>
          <p:nvPr/>
        </p:nvSpPr>
        <p:spPr>
          <a:xfrm>
            <a:off x="3276600" y="1945821"/>
            <a:ext cx="12039601" cy="1289796"/>
          </a:xfrm>
          <a:prstGeom prst="roundRect">
            <a:avLst/>
          </a:prstGeom>
          <a:solidFill>
            <a:srgbClr val="C9E6DD"/>
          </a:solidFill>
          <a:ln w="15875"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
                <a:srgbClr val="000000"/>
              </a:buClr>
              <a:buSzTx/>
              <a:buFontTx/>
              <a:buNone/>
              <a:tabLst/>
              <a:defRPr/>
            </a:pPr>
            <a:r>
              <a:rPr kumimoji="0" lang="fr" sz="2400" b="1" i="0" u="none" strike="noStrike" kern="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sym typeface="Arial"/>
              </a:rPr>
              <a:t>Proposer des priorités ou des résultats attendus qui vont au-delà de la simple garantie</a:t>
            </a:r>
          </a:p>
          <a:p>
            <a:pPr marL="0" marR="0" lvl="0" indent="0" algn="ctr" defTabSz="914445" eaLnBrk="1" fontAlgn="auto" latinLnBrk="0" hangingPunct="1">
              <a:lnSpc>
                <a:spcPct val="100000"/>
              </a:lnSpc>
              <a:spcBef>
                <a:spcPts val="0"/>
              </a:spcBef>
              <a:spcAft>
                <a:spcPts val="0"/>
              </a:spcAft>
              <a:buClr>
                <a:srgbClr val="000000"/>
              </a:buClr>
              <a:buSzTx/>
              <a:buFontTx/>
              <a:buNone/>
              <a:tabLst/>
              <a:defRPr/>
            </a:pPr>
            <a:r>
              <a:rPr kumimoji="0" lang="fr" sz="2400" b="1" i="0" u="none" strike="noStrike" kern="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sym typeface="Arial"/>
              </a:rPr>
              <a:t>la participation ou l'inclusion des femmes</a:t>
            </a:r>
            <a:endParaRPr kumimoji="0" lang="en-US" sz="2000" b="0" i="0" u="none" strike="noStrike" kern="0" cap="none" spc="0" normalizeH="0" baseline="0" noProof="0" dirty="0">
              <a:ln>
                <a:noFill/>
              </a:ln>
              <a:solidFill>
                <a:prstClr val="white"/>
              </a:solidFill>
              <a:effectLst/>
              <a:uLnTx/>
              <a:uFillTx/>
            </a:endParaRPr>
          </a:p>
        </p:txBody>
      </p:sp>
      <p:sp>
        <p:nvSpPr>
          <p:cNvPr id="131" name="Rounded Rectangle 130">
            <a:extLst>
              <a:ext uri="{FF2B5EF4-FFF2-40B4-BE49-F238E27FC236}">
                <a16:creationId xmlns:a16="http://schemas.microsoft.com/office/drawing/2014/main" id="{1ABFA721-1529-2A99-0347-AD2FF9EF113A}"/>
              </a:ext>
            </a:extLst>
          </p:cNvPr>
          <p:cNvSpPr/>
          <p:nvPr/>
        </p:nvSpPr>
        <p:spPr>
          <a:xfrm>
            <a:off x="779077" y="424704"/>
            <a:ext cx="2497523" cy="1289796"/>
          </a:xfrm>
          <a:prstGeom prst="roundRect">
            <a:avLst/>
          </a:prstGeom>
          <a:solidFill>
            <a:srgbClr val="58B6C0"/>
          </a:solidFill>
          <a:ln w="15875" cap="flat" cmpd="sng" algn="ctr">
            <a:noFill/>
            <a:prstDash val="solid"/>
          </a:ln>
          <a:effectLst/>
        </p:spPr>
        <p:txBody>
          <a:bodyPr rtlCol="0" anchor="ctr"/>
          <a:lstStyle/>
          <a:p>
            <a:pPr marL="0" marR="0" lvl="0" indent="0" algn="ctr" defTabSz="1371600" eaLnBrk="1" fontAlgn="auto" latinLnBrk="0" hangingPunct="1">
              <a:lnSpc>
                <a:spcPct val="100000"/>
              </a:lnSpc>
              <a:spcBef>
                <a:spcPts val="0"/>
              </a:spcBef>
              <a:spcAft>
                <a:spcPts val="0"/>
              </a:spcAft>
              <a:buClrTx/>
              <a:buSzTx/>
              <a:buFontTx/>
              <a:buNone/>
              <a:tabLst/>
              <a:defRPr/>
            </a:pPr>
            <a:r>
              <a:rPr kumimoji="0" lang="fr" sz="4800" b="0" i="0" u="none" strike="noStrike" kern="0" cap="none" spc="0" normalizeH="0" baseline="0" noProof="0">
                <a:ln>
                  <a:noFill/>
                </a:ln>
                <a:solidFill>
                  <a:prstClr val="black"/>
                </a:solidFill>
                <a:effectLst/>
                <a:uLnTx/>
                <a:uFillTx/>
              </a:rPr>
              <a:t>CONSEIL</a:t>
            </a:r>
            <a:endParaRPr kumimoji="0" lang="en-US" sz="2700" b="0" i="0" u="none" strike="noStrike" kern="0" cap="none" spc="0" normalizeH="0" baseline="0" noProof="0">
              <a:ln>
                <a:noFill/>
              </a:ln>
              <a:solidFill>
                <a:prstClr val="black"/>
              </a:solidFill>
              <a:effectLst/>
              <a:uLnTx/>
              <a:uFillTx/>
            </a:endParaRPr>
          </a:p>
        </p:txBody>
      </p:sp>
      <p:grpSp>
        <p:nvGrpSpPr>
          <p:cNvPr id="132" name="Group 131">
            <a:extLst>
              <a:ext uri="{FF2B5EF4-FFF2-40B4-BE49-F238E27FC236}">
                <a16:creationId xmlns:a16="http://schemas.microsoft.com/office/drawing/2014/main" id="{E29420A5-B010-8082-7F8D-E2E1A9C2DFDD}"/>
              </a:ext>
            </a:extLst>
          </p:cNvPr>
          <p:cNvGrpSpPr/>
          <p:nvPr/>
        </p:nvGrpSpPr>
        <p:grpSpPr>
          <a:xfrm>
            <a:off x="914400" y="2085082"/>
            <a:ext cx="2525289" cy="1077218"/>
            <a:chOff x="1847532" y="3282849"/>
            <a:chExt cx="3117679" cy="1316682"/>
          </a:xfrm>
        </p:grpSpPr>
        <p:sp>
          <p:nvSpPr>
            <p:cNvPr id="133" name="Pentagon 132">
              <a:extLst>
                <a:ext uri="{FF2B5EF4-FFF2-40B4-BE49-F238E27FC236}">
                  <a16:creationId xmlns:a16="http://schemas.microsoft.com/office/drawing/2014/main" id="{9DA59AA5-D1F0-DE45-3B33-4FBFEB2DEA92}"/>
                </a:ext>
              </a:extLst>
            </p:cNvPr>
            <p:cNvSpPr/>
            <p:nvPr/>
          </p:nvSpPr>
          <p:spPr>
            <a:xfrm>
              <a:off x="1847532" y="3282849"/>
              <a:ext cx="3117679" cy="1316682"/>
            </a:xfrm>
            <a:prstGeom prst="homePlate">
              <a:avLst/>
            </a:prstGeom>
            <a:solidFill>
              <a:sysClr val="window" lastClr="FFFFFF"/>
            </a:solidFill>
            <a:ln w="28575" cap="flat" cmpd="sng" algn="ctr">
              <a:solidFill>
                <a:srgbClr val="00206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ndParaRPr>
            </a:p>
          </p:txBody>
        </p:sp>
        <p:grpSp>
          <p:nvGrpSpPr>
            <p:cNvPr id="134" name="Group 133">
              <a:extLst>
                <a:ext uri="{FF2B5EF4-FFF2-40B4-BE49-F238E27FC236}">
                  <a16:creationId xmlns:a16="http://schemas.microsoft.com/office/drawing/2014/main" id="{985709C2-54CC-A23B-A9A6-FC6855BC77DB}"/>
                </a:ext>
              </a:extLst>
            </p:cNvPr>
            <p:cNvGrpSpPr/>
            <p:nvPr/>
          </p:nvGrpSpPr>
          <p:grpSpPr>
            <a:xfrm>
              <a:off x="2101081" y="3421371"/>
              <a:ext cx="1063394" cy="1011676"/>
              <a:chOff x="10085410" y="3689660"/>
              <a:chExt cx="779859" cy="779859"/>
            </a:xfrm>
          </p:grpSpPr>
          <p:sp>
            <p:nvSpPr>
              <p:cNvPr id="135" name="Oval 134">
                <a:extLst>
                  <a:ext uri="{FF2B5EF4-FFF2-40B4-BE49-F238E27FC236}">
                    <a16:creationId xmlns:a16="http://schemas.microsoft.com/office/drawing/2014/main" id="{47F65E30-8FF2-3604-C949-F7084A81A3CA}"/>
                  </a:ext>
                </a:extLst>
              </p:cNvPr>
              <p:cNvSpPr/>
              <p:nvPr/>
            </p:nvSpPr>
            <p:spPr>
              <a:xfrm>
                <a:off x="10085410" y="3689660"/>
                <a:ext cx="779859" cy="779859"/>
              </a:xfrm>
              <a:prstGeom prst="ellipse">
                <a:avLst/>
              </a:prstGeom>
              <a:solidFill>
                <a:srgbClr val="58B6C0"/>
              </a:solidFill>
              <a:ln w="15875" cap="flat" cmpd="sng" algn="ctr">
                <a:solidFill>
                  <a:sysClr val="window" lastClr="FFFFFF">
                    <a:hueOff val="0"/>
                    <a:satOff val="0"/>
                    <a:lumOff val="0"/>
                    <a:alphaOff val="0"/>
                  </a:sysClr>
                </a:solid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endParaRPr>
              </a:p>
            </p:txBody>
          </p:sp>
          <p:sp>
            <p:nvSpPr>
              <p:cNvPr id="136" name="Oval 5">
                <a:extLst>
                  <a:ext uri="{FF2B5EF4-FFF2-40B4-BE49-F238E27FC236}">
                    <a16:creationId xmlns:a16="http://schemas.microsoft.com/office/drawing/2014/main" id="{F3475A6E-30A0-7AA8-31EA-C2980883FFD0}"/>
                  </a:ext>
                </a:extLst>
              </p:cNvPr>
              <p:cNvSpPr txBox="1"/>
              <p:nvPr/>
            </p:nvSpPr>
            <p:spPr>
              <a:xfrm>
                <a:off x="10194861" y="3803868"/>
                <a:ext cx="551443" cy="551443"/>
              </a:xfrm>
              <a:prstGeom prst="rect">
                <a:avLst/>
              </a:prstGeom>
              <a:noFill/>
              <a:ln>
                <a:noFill/>
              </a:ln>
              <a:effectLst/>
            </p:spPr>
            <p:txBody>
              <a:bodyPr spcFirstLastPara="0" vert="horz" wrap="square" lIns="22860" tIns="22860" rIns="22860" bIns="22860" numCol="1" spcCol="1270" anchor="ctr" anchorCtr="0">
                <a:noAutofit/>
              </a:bodyPr>
              <a:lstStyle/>
              <a:p>
                <a:pPr marL="0" marR="0" lvl="0" indent="0" algn="ctr" defTabSz="1600200" eaLnBrk="1" fontAlgn="auto" latinLnBrk="0" hangingPunct="1">
                  <a:lnSpc>
                    <a:spcPct val="90000"/>
                  </a:lnSpc>
                  <a:spcBef>
                    <a:spcPct val="0"/>
                  </a:spcBef>
                  <a:spcAft>
                    <a:spcPct val="35000"/>
                  </a:spcAft>
                  <a:buClrTx/>
                  <a:buSzTx/>
                  <a:buFontTx/>
                  <a:buNone/>
                  <a:tabLst/>
                  <a:defRPr/>
                </a:pPr>
                <a:r>
                  <a:rPr kumimoji="0" lang="fr" sz="3600" b="0" i="0" u="none" strike="noStrike" kern="0" cap="none" spc="0" normalizeH="0" baseline="0" noProof="0">
                    <a:ln>
                      <a:noFill/>
                    </a:ln>
                    <a:solidFill>
                      <a:prstClr val="white"/>
                    </a:solidFill>
                    <a:effectLst/>
                    <a:uLnTx/>
                    <a:uFillTx/>
                  </a:rPr>
                  <a:t>2</a:t>
                </a:r>
              </a:p>
            </p:txBody>
          </p:sp>
        </p:grpSp>
      </p:grpSp>
      <p:pic>
        <p:nvPicPr>
          <p:cNvPr id="2" name="Picture 1" descr="A magnifying glass over a paper&#10;&#10;AI-generated content may be incorrect.">
            <a:extLst>
              <a:ext uri="{FF2B5EF4-FFF2-40B4-BE49-F238E27FC236}">
                <a16:creationId xmlns:a16="http://schemas.microsoft.com/office/drawing/2014/main" id="{4700ECDD-3DF5-D58B-EDE0-5A8B9045D98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01997" y="2224764"/>
            <a:ext cx="820860" cy="827683"/>
          </a:xfrm>
          <a:prstGeom prst="rect">
            <a:avLst/>
          </a:prstGeom>
        </p:spPr>
      </p:pic>
      <p:sp>
        <p:nvSpPr>
          <p:cNvPr id="3" name="Freeform 3">
            <a:extLst>
              <a:ext uri="{FF2B5EF4-FFF2-40B4-BE49-F238E27FC236}">
                <a16:creationId xmlns:a16="http://schemas.microsoft.com/office/drawing/2014/main" id="{1F136203-0EF3-6ECF-0B3B-8AE617FAFB4D}"/>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124307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26AC9-05D6-8D4B-DE97-BE33E7EE92D3}"/>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6BE60723-1293-9BF7-7E5F-AE7C02D32CBE}"/>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3200" b="1" kern="0" noProof="1">
                <a:solidFill>
                  <a:prstClr val="black"/>
                </a:solidFill>
                <a:latin typeface="Calibri Light" panose="020F0302020204030204" pitchFamily="34" charset="0"/>
                <a:cs typeface="Calibri Light" panose="020F0302020204030204" pitchFamily="34" charset="0"/>
                <a:sym typeface="Arial"/>
              </a:rPr>
              <a:t>Il n'est pas recommandé d'inclure trop de résultats attendus</a:t>
            </a:r>
            <a:endParaRPr lang="en-US" sz="2700" noProof="1">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7CE62FB5-BAF3-C372-8EC6-5F11EBB0E72B}"/>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noProof="1">
                <a:solidFill>
                  <a:schemeClr val="tx1"/>
                </a:solidFill>
                <a:latin typeface="Calibri" panose="020F0502020204030204"/>
              </a:rPr>
              <a:t>CONSEIL</a:t>
            </a:r>
            <a:endParaRPr lang="en-US" sz="2700" noProof="1">
              <a:solidFill>
                <a:schemeClr val="tx1"/>
              </a:solidFill>
              <a:latin typeface="Calibri" panose="020F0502020204030204"/>
            </a:endParaRPr>
          </a:p>
        </p:txBody>
      </p:sp>
      <p:grpSp>
        <p:nvGrpSpPr>
          <p:cNvPr id="2" name="Group 1">
            <a:extLst>
              <a:ext uri="{FF2B5EF4-FFF2-40B4-BE49-F238E27FC236}">
                <a16:creationId xmlns:a16="http://schemas.microsoft.com/office/drawing/2014/main" id="{540CEA14-D34F-4CC1-C435-2B3775DD44E8}"/>
              </a:ext>
            </a:extLst>
          </p:cNvPr>
          <p:cNvGrpSpPr/>
          <p:nvPr/>
        </p:nvGrpSpPr>
        <p:grpSpPr>
          <a:xfrm>
            <a:off x="914400" y="2085082"/>
            <a:ext cx="2525289" cy="1077218"/>
            <a:chOff x="1847532" y="3282849"/>
            <a:chExt cx="3117679" cy="1316682"/>
          </a:xfrm>
        </p:grpSpPr>
        <p:sp>
          <p:nvSpPr>
            <p:cNvPr id="3" name="Pentagon 2">
              <a:extLst>
                <a:ext uri="{FF2B5EF4-FFF2-40B4-BE49-F238E27FC236}">
                  <a16:creationId xmlns:a16="http://schemas.microsoft.com/office/drawing/2014/main" id="{DFBFE4D8-C96E-D674-58BA-A5F9E3742AC3}"/>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1"/>
            </a:p>
          </p:txBody>
        </p:sp>
        <p:grpSp>
          <p:nvGrpSpPr>
            <p:cNvPr id="7" name="Group 6">
              <a:extLst>
                <a:ext uri="{FF2B5EF4-FFF2-40B4-BE49-F238E27FC236}">
                  <a16:creationId xmlns:a16="http://schemas.microsoft.com/office/drawing/2014/main" id="{2FBB1841-B1BD-770B-3EC3-0CF8577EA796}"/>
                </a:ext>
              </a:extLst>
            </p:cNvPr>
            <p:cNvGrpSpPr/>
            <p:nvPr/>
          </p:nvGrpSpPr>
          <p:grpSpPr>
            <a:xfrm>
              <a:off x="2101081" y="3421371"/>
              <a:ext cx="1063394" cy="1011676"/>
              <a:chOff x="10085410" y="3689660"/>
              <a:chExt cx="779859" cy="779859"/>
            </a:xfrm>
          </p:grpSpPr>
          <p:sp>
            <p:nvSpPr>
              <p:cNvPr id="10" name="Oval 9">
                <a:extLst>
                  <a:ext uri="{FF2B5EF4-FFF2-40B4-BE49-F238E27FC236}">
                    <a16:creationId xmlns:a16="http://schemas.microsoft.com/office/drawing/2014/main" id="{84590A57-8F0A-07D4-A180-DE3764C42108}"/>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noProof="1"/>
              </a:p>
            </p:txBody>
          </p:sp>
          <p:sp>
            <p:nvSpPr>
              <p:cNvPr id="11" name="Oval 5">
                <a:extLst>
                  <a:ext uri="{FF2B5EF4-FFF2-40B4-BE49-F238E27FC236}">
                    <a16:creationId xmlns:a16="http://schemas.microsoft.com/office/drawing/2014/main" id="{E7508805-393F-CA83-538D-E558E6733B08}"/>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noProof="1"/>
                  <a:t>2</a:t>
                </a:r>
                <a:endParaRPr lang="en-US" sz="3600" kern="1200" noProof="1"/>
              </a:p>
            </p:txBody>
          </p:sp>
        </p:grpSp>
      </p:grpSp>
      <p:pic>
        <p:nvPicPr>
          <p:cNvPr id="9" name="Imagen 1">
            <a:extLst>
              <a:ext uri="{FF2B5EF4-FFF2-40B4-BE49-F238E27FC236}">
                <a16:creationId xmlns:a16="http://schemas.microsoft.com/office/drawing/2014/main" id="{BB5ED391-8023-8C05-EBB1-56027C054734}"/>
              </a:ext>
            </a:extLst>
          </p:cNvPr>
          <p:cNvPicPr>
            <a:picLocks noChangeAspect="1"/>
          </p:cNvPicPr>
          <p:nvPr/>
        </p:nvPicPr>
        <p:blipFill rotWithShape="1">
          <a:blip r:embed="rId2"/>
          <a:srcRect l="23703" t="6652" r="2163" b="23927"/>
          <a:stretch/>
        </p:blipFill>
        <p:spPr>
          <a:xfrm>
            <a:off x="5371993" y="3695700"/>
            <a:ext cx="10058400" cy="5298136"/>
          </a:xfrm>
          <a:prstGeom prst="rect">
            <a:avLst/>
          </a:prstGeom>
        </p:spPr>
      </p:pic>
      <p:pic>
        <p:nvPicPr>
          <p:cNvPr id="13" name="Imagen 2">
            <a:extLst>
              <a:ext uri="{FF2B5EF4-FFF2-40B4-BE49-F238E27FC236}">
                <a16:creationId xmlns:a16="http://schemas.microsoft.com/office/drawing/2014/main" id="{3FCBAA85-1128-6D8E-8AC2-B97E6FAA937F}"/>
              </a:ext>
            </a:extLst>
          </p:cNvPr>
          <p:cNvPicPr>
            <a:picLocks noChangeAspect="1"/>
          </p:cNvPicPr>
          <p:nvPr/>
        </p:nvPicPr>
        <p:blipFill rotWithShape="1">
          <a:blip r:embed="rId3"/>
          <a:srcRect l="3697" t="9257" r="75361" b="60136"/>
          <a:stretch/>
        </p:blipFill>
        <p:spPr>
          <a:xfrm>
            <a:off x="1505220" y="3924300"/>
            <a:ext cx="3834116" cy="3806870"/>
          </a:xfrm>
          <a:prstGeom prst="rect">
            <a:avLst/>
          </a:prstGeom>
        </p:spPr>
      </p:pic>
      <p:sp>
        <p:nvSpPr>
          <p:cNvPr id="14" name="TextBox 13">
            <a:extLst>
              <a:ext uri="{FF2B5EF4-FFF2-40B4-BE49-F238E27FC236}">
                <a16:creationId xmlns:a16="http://schemas.microsoft.com/office/drawing/2014/main" id="{7F2867F1-8B98-F46B-DB14-A05DC885744E}"/>
              </a:ext>
            </a:extLst>
          </p:cNvPr>
          <p:cNvSpPr txBox="1"/>
          <p:nvPr/>
        </p:nvSpPr>
        <p:spPr>
          <a:xfrm>
            <a:off x="5377436" y="8496300"/>
            <a:ext cx="855619" cy="369332"/>
          </a:xfrm>
          <a:prstGeom prst="rect">
            <a:avLst/>
          </a:prstGeom>
          <a:solidFill>
            <a:schemeClr val="bg1"/>
          </a:solidFill>
        </p:spPr>
        <p:txBody>
          <a:bodyPr wrap="none" rtlCol="0">
            <a:spAutoFit/>
          </a:bodyPr>
          <a:lstStyle/>
          <a:p>
            <a:r>
              <a:rPr lang="fr" noProof="1"/>
              <a:t>Forêts</a:t>
            </a:r>
          </a:p>
        </p:txBody>
      </p:sp>
      <p:sp>
        <p:nvSpPr>
          <p:cNvPr id="19" name="TextBox 18">
            <a:extLst>
              <a:ext uri="{FF2B5EF4-FFF2-40B4-BE49-F238E27FC236}">
                <a16:creationId xmlns:a16="http://schemas.microsoft.com/office/drawing/2014/main" id="{90155447-29AD-ED1B-84D6-DE794C8A7ABF}"/>
              </a:ext>
            </a:extLst>
          </p:cNvPr>
          <p:cNvSpPr txBox="1"/>
          <p:nvPr/>
        </p:nvSpPr>
        <p:spPr>
          <a:xfrm>
            <a:off x="5638800" y="6819900"/>
            <a:ext cx="1443793" cy="646331"/>
          </a:xfrm>
          <a:prstGeom prst="rect">
            <a:avLst/>
          </a:prstGeom>
          <a:solidFill>
            <a:schemeClr val="bg1"/>
          </a:solidFill>
        </p:spPr>
        <p:txBody>
          <a:bodyPr wrap="none" rtlCol="0">
            <a:spAutoFit/>
          </a:bodyPr>
          <a:lstStyle/>
          <a:p>
            <a:pPr algn="ctr"/>
            <a:r>
              <a:rPr lang="fr" noProof="1"/>
              <a:t>Eau</a:t>
            </a:r>
          </a:p>
          <a:p>
            <a:pPr algn="ctr"/>
            <a:r>
              <a:rPr lang="fr" noProof="1"/>
              <a:t>Gestion</a:t>
            </a:r>
          </a:p>
        </p:txBody>
      </p:sp>
      <p:sp>
        <p:nvSpPr>
          <p:cNvPr id="20" name="TextBox 19">
            <a:extLst>
              <a:ext uri="{FF2B5EF4-FFF2-40B4-BE49-F238E27FC236}">
                <a16:creationId xmlns:a16="http://schemas.microsoft.com/office/drawing/2014/main" id="{7C9D8707-C577-4150-0F64-095B4A88D506}"/>
              </a:ext>
            </a:extLst>
          </p:cNvPr>
          <p:cNvSpPr txBox="1"/>
          <p:nvPr/>
        </p:nvSpPr>
        <p:spPr>
          <a:xfrm>
            <a:off x="6400800" y="4820334"/>
            <a:ext cx="1151633" cy="646331"/>
          </a:xfrm>
          <a:prstGeom prst="rect">
            <a:avLst/>
          </a:prstGeom>
          <a:solidFill>
            <a:schemeClr val="bg1"/>
          </a:solidFill>
        </p:spPr>
        <p:txBody>
          <a:bodyPr wrap="square" rtlCol="0">
            <a:spAutoFit/>
          </a:bodyPr>
          <a:lstStyle/>
          <a:p>
            <a:pPr algn="ctr"/>
            <a:r>
              <a:rPr lang="fr" noProof="1"/>
              <a:t>Nourriture</a:t>
            </a:r>
          </a:p>
          <a:p>
            <a:pPr algn="ctr"/>
            <a:r>
              <a:rPr lang="fr" noProof="1"/>
              <a:t>Sécurité</a:t>
            </a:r>
          </a:p>
        </p:txBody>
      </p:sp>
      <p:sp>
        <p:nvSpPr>
          <p:cNvPr id="21" name="TextBox 20">
            <a:extLst>
              <a:ext uri="{FF2B5EF4-FFF2-40B4-BE49-F238E27FC236}">
                <a16:creationId xmlns:a16="http://schemas.microsoft.com/office/drawing/2014/main" id="{0FF8920B-45EF-5127-E14E-8FF071E05F64}"/>
              </a:ext>
            </a:extLst>
          </p:cNvPr>
          <p:cNvSpPr txBox="1"/>
          <p:nvPr/>
        </p:nvSpPr>
        <p:spPr>
          <a:xfrm>
            <a:off x="11658600" y="4141346"/>
            <a:ext cx="1524000" cy="646331"/>
          </a:xfrm>
          <a:prstGeom prst="rect">
            <a:avLst/>
          </a:prstGeom>
          <a:solidFill>
            <a:schemeClr val="bg1"/>
          </a:solidFill>
        </p:spPr>
        <p:txBody>
          <a:bodyPr wrap="square" rtlCol="0">
            <a:spAutoFit/>
          </a:bodyPr>
          <a:lstStyle/>
          <a:p>
            <a:pPr algn="ctr"/>
            <a:r>
              <a:rPr lang="fr" noProof="1"/>
              <a:t>Déchets</a:t>
            </a:r>
          </a:p>
          <a:p>
            <a:pPr algn="ctr"/>
            <a:r>
              <a:rPr lang="fr" noProof="1"/>
              <a:t>Gestion</a:t>
            </a:r>
          </a:p>
        </p:txBody>
      </p:sp>
      <p:sp>
        <p:nvSpPr>
          <p:cNvPr id="22" name="TextBox 21">
            <a:extLst>
              <a:ext uri="{FF2B5EF4-FFF2-40B4-BE49-F238E27FC236}">
                <a16:creationId xmlns:a16="http://schemas.microsoft.com/office/drawing/2014/main" id="{DDFF917B-7745-5D1E-55AD-1E24FC8B31B3}"/>
              </a:ext>
            </a:extLst>
          </p:cNvPr>
          <p:cNvSpPr txBox="1"/>
          <p:nvPr/>
        </p:nvSpPr>
        <p:spPr>
          <a:xfrm>
            <a:off x="9744967" y="4240768"/>
            <a:ext cx="1151633" cy="369332"/>
          </a:xfrm>
          <a:prstGeom prst="rect">
            <a:avLst/>
          </a:prstGeom>
          <a:solidFill>
            <a:schemeClr val="bg1"/>
          </a:solidFill>
        </p:spPr>
        <p:txBody>
          <a:bodyPr wrap="square" rtlCol="0">
            <a:spAutoFit/>
          </a:bodyPr>
          <a:lstStyle/>
          <a:p>
            <a:pPr algn="ctr"/>
            <a:r>
              <a:rPr lang="fr"/>
              <a:t>Énergie</a:t>
            </a:r>
          </a:p>
        </p:txBody>
      </p:sp>
      <p:sp>
        <p:nvSpPr>
          <p:cNvPr id="23" name="TextBox 22">
            <a:extLst>
              <a:ext uri="{FF2B5EF4-FFF2-40B4-BE49-F238E27FC236}">
                <a16:creationId xmlns:a16="http://schemas.microsoft.com/office/drawing/2014/main" id="{511EDB29-D6E7-3007-F790-763D114312C1}"/>
              </a:ext>
            </a:extLst>
          </p:cNvPr>
          <p:cNvSpPr txBox="1"/>
          <p:nvPr/>
        </p:nvSpPr>
        <p:spPr>
          <a:xfrm>
            <a:off x="13250167" y="4863879"/>
            <a:ext cx="1151633" cy="369332"/>
          </a:xfrm>
          <a:prstGeom prst="rect">
            <a:avLst/>
          </a:prstGeom>
          <a:solidFill>
            <a:schemeClr val="bg1"/>
          </a:solidFill>
        </p:spPr>
        <p:txBody>
          <a:bodyPr wrap="square" rtlCol="0">
            <a:spAutoFit/>
          </a:bodyPr>
          <a:lstStyle/>
          <a:p>
            <a:pPr algn="ctr"/>
            <a:r>
              <a:rPr lang="fr"/>
              <a:t>Éducation</a:t>
            </a:r>
          </a:p>
        </p:txBody>
      </p:sp>
      <p:sp>
        <p:nvSpPr>
          <p:cNvPr id="24" name="TextBox 23">
            <a:extLst>
              <a:ext uri="{FF2B5EF4-FFF2-40B4-BE49-F238E27FC236}">
                <a16:creationId xmlns:a16="http://schemas.microsoft.com/office/drawing/2014/main" id="{51D23C12-536A-DB8F-50E1-7EC6FBFAC8A5}"/>
              </a:ext>
            </a:extLst>
          </p:cNvPr>
          <p:cNvSpPr txBox="1"/>
          <p:nvPr/>
        </p:nvSpPr>
        <p:spPr>
          <a:xfrm>
            <a:off x="14469367" y="6089891"/>
            <a:ext cx="1151633" cy="646331"/>
          </a:xfrm>
          <a:prstGeom prst="rect">
            <a:avLst/>
          </a:prstGeom>
          <a:solidFill>
            <a:schemeClr val="bg1"/>
          </a:solidFill>
        </p:spPr>
        <p:txBody>
          <a:bodyPr wrap="square" rtlCol="0">
            <a:spAutoFit/>
          </a:bodyPr>
          <a:lstStyle/>
          <a:p>
            <a:pPr algn="ctr"/>
            <a:r>
              <a:rPr lang="fr"/>
              <a:t>Santé</a:t>
            </a:r>
          </a:p>
          <a:p>
            <a:pPr algn="ctr"/>
            <a:r>
              <a:rPr lang="fr"/>
              <a:t>Bien-être</a:t>
            </a:r>
          </a:p>
        </p:txBody>
      </p:sp>
      <p:sp>
        <p:nvSpPr>
          <p:cNvPr id="25" name="TextBox 24">
            <a:extLst>
              <a:ext uri="{FF2B5EF4-FFF2-40B4-BE49-F238E27FC236}">
                <a16:creationId xmlns:a16="http://schemas.microsoft.com/office/drawing/2014/main" id="{67F8F283-4092-AF66-E6D3-8BED0716720A}"/>
              </a:ext>
            </a:extLst>
          </p:cNvPr>
          <p:cNvSpPr txBox="1"/>
          <p:nvPr/>
        </p:nvSpPr>
        <p:spPr>
          <a:xfrm>
            <a:off x="13563599" y="8484082"/>
            <a:ext cx="1752601" cy="646331"/>
          </a:xfrm>
          <a:prstGeom prst="rect">
            <a:avLst/>
          </a:prstGeom>
          <a:solidFill>
            <a:schemeClr val="bg1"/>
          </a:solidFill>
        </p:spPr>
        <p:txBody>
          <a:bodyPr wrap="square" rtlCol="0">
            <a:spAutoFit/>
          </a:bodyPr>
          <a:lstStyle/>
          <a:p>
            <a:pPr algn="ctr"/>
            <a:r>
              <a:rPr lang="fr"/>
              <a:t>Réduction des risques de catastrophe</a:t>
            </a:r>
          </a:p>
        </p:txBody>
      </p:sp>
      <p:sp>
        <p:nvSpPr>
          <p:cNvPr id="26" name="TextBox 25">
            <a:extLst>
              <a:ext uri="{FF2B5EF4-FFF2-40B4-BE49-F238E27FC236}">
                <a16:creationId xmlns:a16="http://schemas.microsoft.com/office/drawing/2014/main" id="{B8E4BB0F-022E-2452-7DDC-AA0FAB080842}"/>
              </a:ext>
            </a:extLst>
          </p:cNvPr>
          <p:cNvSpPr txBox="1"/>
          <p:nvPr/>
        </p:nvSpPr>
        <p:spPr>
          <a:xfrm>
            <a:off x="2144023" y="5416739"/>
            <a:ext cx="1994520" cy="400110"/>
          </a:xfrm>
          <a:prstGeom prst="rect">
            <a:avLst/>
          </a:prstGeom>
          <a:solidFill>
            <a:schemeClr val="bg1"/>
          </a:solidFill>
        </p:spPr>
        <p:txBody>
          <a:bodyPr wrap="none" rtlCol="0">
            <a:spAutoFit/>
          </a:bodyPr>
          <a:lstStyle/>
          <a:p>
            <a:r>
              <a:rPr lang="fr" sz="2000" b="1"/>
              <a:t>DOMAINES PRIORITAIRES</a:t>
            </a:r>
          </a:p>
        </p:txBody>
      </p:sp>
      <p:pic>
        <p:nvPicPr>
          <p:cNvPr id="15" name="Picture 14" descr="A magnifying glass over a paper&#10;&#10;AI-generated content may be incorrect.">
            <a:extLst>
              <a:ext uri="{FF2B5EF4-FFF2-40B4-BE49-F238E27FC236}">
                <a16:creationId xmlns:a16="http://schemas.microsoft.com/office/drawing/2014/main" id="{E6A06537-DF04-BCB9-E9C9-D5CEBB9F80A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01997" y="2209849"/>
            <a:ext cx="820860" cy="827683"/>
          </a:xfrm>
          <a:prstGeom prst="rect">
            <a:avLst/>
          </a:prstGeom>
        </p:spPr>
      </p:pic>
      <p:sp>
        <p:nvSpPr>
          <p:cNvPr id="16" name="Freeform 3">
            <a:extLst>
              <a:ext uri="{FF2B5EF4-FFF2-40B4-BE49-F238E27FC236}">
                <a16:creationId xmlns:a16="http://schemas.microsoft.com/office/drawing/2014/main" id="{E270E5FC-4A7B-19B0-45B2-D3C988729F36}"/>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820408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664E7-E92A-434D-3607-B72CAB89A8D6}"/>
            </a:ext>
          </a:extLst>
        </p:cNvPr>
        <p:cNvGrpSpPr/>
        <p:nvPr/>
      </p:nvGrpSpPr>
      <p:grpSpPr>
        <a:xfrm>
          <a:off x="0" y="0"/>
          <a:ext cx="0" cy="0"/>
          <a:chOff x="0" y="0"/>
          <a:chExt cx="0" cy="0"/>
        </a:xfrm>
      </p:grpSpPr>
      <p:sp>
        <p:nvSpPr>
          <p:cNvPr id="10" name="Text Placeholder 2">
            <a:extLst>
              <a:ext uri="{FF2B5EF4-FFF2-40B4-BE49-F238E27FC236}">
                <a16:creationId xmlns:a16="http://schemas.microsoft.com/office/drawing/2014/main" id="{2A5F3B35-9E26-1349-093F-1009BE0380D1}"/>
              </a:ext>
            </a:extLst>
          </p:cNvPr>
          <p:cNvSpPr txBox="1">
            <a:spLocks/>
          </p:cNvSpPr>
          <p:nvPr/>
        </p:nvSpPr>
        <p:spPr>
          <a:xfrm>
            <a:off x="2334075" y="3870086"/>
            <a:ext cx="14048925" cy="2757645"/>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51" indent="-453851" defTabSz="1371600"/>
            <a:r>
              <a:rPr lang="fr">
                <a:solidFill>
                  <a:prstClr val="black"/>
                </a:solidFill>
                <a:latin typeface="Calibri" panose="020F0502020204030204" pitchFamily="34" charset="0"/>
              </a:rPr>
              <a:t>Inclure des activités qui s'attaquent aux inégalités existantes et créent des opportunités d'autonomisation des femmes (y compris des opportunités de financement ou le développement de moyens de subsistance alternatifs).</a:t>
            </a:r>
          </a:p>
          <a:p>
            <a:pPr marL="453851" indent="-453851" defTabSz="1371600"/>
            <a:endParaRPr lang="en-US">
              <a:solidFill>
                <a:prstClr val="black"/>
              </a:solidFill>
              <a:latin typeface="Calibri" panose="020F0502020204030204" pitchFamily="34" charset="0"/>
            </a:endParaRPr>
          </a:p>
          <a:p>
            <a:pPr marL="453851" indent="-453851" defTabSz="1371600"/>
            <a:r>
              <a:rPr lang="fr">
                <a:solidFill>
                  <a:prstClr val="black"/>
                </a:solidFill>
                <a:latin typeface="Calibri" panose="020F0502020204030204" pitchFamily="34" charset="0"/>
              </a:rPr>
              <a:t>Inclure des indicateurs permettant de mesurer comment la lutte contre les inégalités ou la promotion de l'autonomisation et de la gestion des femmes contribuent aux objectifs nationaux en matière de biodiversité.</a:t>
            </a:r>
          </a:p>
          <a:p>
            <a:pPr marL="453851" indent="-453851" defTabSz="1371600"/>
            <a:endParaRPr lang="en-US">
              <a:solidFill>
                <a:prstClr val="black"/>
              </a:solidFill>
              <a:latin typeface="Calibri" panose="020F0502020204030204" pitchFamily="34" charset="0"/>
            </a:endParaRPr>
          </a:p>
          <a:p>
            <a:pPr marL="453851" indent="-453851" defTabSz="1371600"/>
            <a:endParaRPr lang="en">
              <a:solidFill>
                <a:prstClr val="black"/>
              </a:solidFill>
              <a:latin typeface="Calibri" panose="020F0502020204030204" pitchFamily="34" charset="0"/>
            </a:endParaRPr>
          </a:p>
          <a:p>
            <a:pPr marL="453851" indent="-453851" defTabSz="1371600"/>
            <a:endParaRPr lang="es-ES_tradnl">
              <a:solidFill>
                <a:prstClr val="black"/>
              </a:solidFill>
              <a:latin typeface="Calibri" panose="020F0502020204030204" pitchFamily="34" charset="0"/>
            </a:endParaRPr>
          </a:p>
          <a:p>
            <a:pPr marL="453828" indent="-453828"/>
            <a:endParaRPr lang="en-US" noProof="0">
              <a:latin typeface="Calibri" panose="020F0502020204030204" pitchFamily="34" charset="0"/>
              <a:cs typeface="Calibri" panose="020F0502020204030204" pitchFamily="34" charset="0"/>
            </a:endParaRPr>
          </a:p>
          <a:p>
            <a:pPr marL="453828" indent="-453828"/>
            <a:endParaRPr lang="en-US" noProof="0">
              <a:latin typeface="Calibri" panose="020F0502020204030204" pitchFamily="34" charset="0"/>
              <a:cs typeface="Calibri" panose="020F0502020204030204" pitchFamily="34" charset="0"/>
            </a:endParaRPr>
          </a:p>
        </p:txBody>
      </p:sp>
      <p:grpSp>
        <p:nvGrpSpPr>
          <p:cNvPr id="11" name="Group 10">
            <a:extLst>
              <a:ext uri="{FF2B5EF4-FFF2-40B4-BE49-F238E27FC236}">
                <a16:creationId xmlns:a16="http://schemas.microsoft.com/office/drawing/2014/main" id="{189E42F3-D904-689A-353B-D809F623F508}"/>
              </a:ext>
            </a:extLst>
          </p:cNvPr>
          <p:cNvGrpSpPr/>
          <p:nvPr/>
        </p:nvGrpSpPr>
        <p:grpSpPr>
          <a:xfrm>
            <a:off x="1163702" y="1986544"/>
            <a:ext cx="2525289" cy="1077218"/>
            <a:chOff x="2924970" y="4686569"/>
            <a:chExt cx="3117679" cy="1316682"/>
          </a:xfrm>
        </p:grpSpPr>
        <p:sp>
          <p:nvSpPr>
            <p:cNvPr id="12" name="Pentagon 11">
              <a:extLst>
                <a:ext uri="{FF2B5EF4-FFF2-40B4-BE49-F238E27FC236}">
                  <a16:creationId xmlns:a16="http://schemas.microsoft.com/office/drawing/2014/main" id="{D70510BA-2CDA-1877-ECB9-E6FE913635C0}"/>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2B5C18C2-C414-9D69-A57F-65A12AFC79EC}"/>
                </a:ext>
              </a:extLst>
            </p:cNvPr>
            <p:cNvGrpSpPr/>
            <p:nvPr/>
          </p:nvGrpSpPr>
          <p:grpSpPr>
            <a:xfrm>
              <a:off x="3178519" y="4825091"/>
              <a:ext cx="1063394" cy="1011676"/>
              <a:chOff x="10085410" y="3689660"/>
              <a:chExt cx="779859" cy="779859"/>
            </a:xfrm>
          </p:grpSpPr>
          <p:sp>
            <p:nvSpPr>
              <p:cNvPr id="15" name="Oval 14">
                <a:extLst>
                  <a:ext uri="{FF2B5EF4-FFF2-40B4-BE49-F238E27FC236}">
                    <a16:creationId xmlns:a16="http://schemas.microsoft.com/office/drawing/2014/main" id="{3CEE8FCD-4CD4-592C-FB2C-70C865DC3A78}"/>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Oval 5">
                <a:extLst>
                  <a:ext uri="{FF2B5EF4-FFF2-40B4-BE49-F238E27FC236}">
                    <a16:creationId xmlns:a16="http://schemas.microsoft.com/office/drawing/2014/main" id="{812F7333-A83A-6286-8E7A-9D8D2CA9B1D8}"/>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a:t>3</a:t>
                </a:r>
                <a:endParaRPr lang="en-US" sz="3600" kern="1200"/>
              </a:p>
            </p:txBody>
          </p:sp>
        </p:grpSp>
      </p:grpSp>
      <p:sp>
        <p:nvSpPr>
          <p:cNvPr id="17" name="TextBox 16">
            <a:extLst>
              <a:ext uri="{FF2B5EF4-FFF2-40B4-BE49-F238E27FC236}">
                <a16:creationId xmlns:a16="http://schemas.microsoft.com/office/drawing/2014/main" id="{175AA88A-F477-1977-A6AF-23535850EF29}"/>
              </a:ext>
            </a:extLst>
          </p:cNvPr>
          <p:cNvSpPr txBox="1"/>
          <p:nvPr/>
        </p:nvSpPr>
        <p:spPr>
          <a:xfrm>
            <a:off x="3894362" y="2221085"/>
            <a:ext cx="12488637" cy="1477328"/>
          </a:xfrm>
          <a:prstGeom prst="rect">
            <a:avLst/>
          </a:prstGeom>
          <a:noFill/>
        </p:spPr>
        <p:txBody>
          <a:bodyPr wrap="square">
            <a:spAutoFit/>
          </a:bodyPr>
          <a:lstStyle/>
          <a:p>
            <a:pPr algn="just"/>
            <a:r>
              <a:rPr lang="fr" sz="3000" b="1">
                <a:latin typeface="Calibri" panose="020F0502020204030204" pitchFamily="34" charset="0"/>
                <a:ea typeface="Times New Roman" panose="02020603050405020304" pitchFamily="18" charset="0"/>
                <a:cs typeface="Calibri" panose="020F0502020204030204" pitchFamily="34" charset="0"/>
              </a:rPr>
              <a:t>Définir les activités, les indicateurs et les données de référence en fonction du contexte national</a:t>
            </a:r>
          </a:p>
          <a:p>
            <a:pPr algn="just"/>
            <a:endParaRPr lang="en-US" sz="3000" b="1">
              <a:latin typeface="Calibri" panose="020F0502020204030204" pitchFamily="34" charset="0"/>
              <a:ea typeface="Times New Roman" panose="02020603050405020304" pitchFamily="18" charset="0"/>
              <a:cs typeface="Calibri" panose="020F0502020204030204" pitchFamily="34" charset="0"/>
            </a:endParaRPr>
          </a:p>
          <a:p>
            <a:pPr algn="just"/>
            <a:endParaRPr lang="en-US" sz="3000" b="1">
              <a:latin typeface="Calibri" panose="020F0502020204030204" pitchFamily="34" charset="0"/>
              <a:ea typeface="Times New Roman" panose="02020603050405020304" pitchFamily="18" charset="0"/>
              <a:cs typeface="Calibri" panose="020F0502020204030204" pitchFamily="34" charset="0"/>
            </a:endParaRPr>
          </a:p>
        </p:txBody>
      </p:sp>
      <p:sp>
        <p:nvSpPr>
          <p:cNvPr id="89" name="Freeform 9">
            <a:extLst>
              <a:ext uri="{FF2B5EF4-FFF2-40B4-BE49-F238E27FC236}">
                <a16:creationId xmlns:a16="http://schemas.microsoft.com/office/drawing/2014/main" id="{BB4A948E-2379-74DF-F45C-3D246B6E39F2}"/>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850A0A1C-5A1D-41A8-EE9F-E28567ABBC51}"/>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C27E5CC2-47DD-82B4-64B2-B061DF85641F}"/>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AF3F9094-3F3D-A9AD-25C4-B9B14B8E3A5F}"/>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a:stretch>
                <a:fillRect/>
              </a:stretch>
            </a:blipFill>
          </p:spPr>
          <p:txBody>
            <a:bodyPr/>
            <a:lstStyle/>
            <a:p>
              <a:pPr defTabSz="1371600">
                <a:defRPr/>
              </a:pPr>
              <a:endParaRPr lang="en-US" sz="2700">
                <a:solidFill>
                  <a:srgbClr val="322929"/>
                </a:solidFill>
                <a:latin typeface="Aptos" panose="02110004020202020204"/>
              </a:endParaRPr>
            </a:p>
          </p:txBody>
        </p:sp>
      </p:grpSp>
      <p:cxnSp>
        <p:nvCxnSpPr>
          <p:cNvPr id="8" name="Straight Connector 7">
            <a:extLst>
              <a:ext uri="{FF2B5EF4-FFF2-40B4-BE49-F238E27FC236}">
                <a16:creationId xmlns:a16="http://schemas.microsoft.com/office/drawing/2014/main" id="{B921E1E2-4A46-3BFE-7EA4-8A0C3FFD005C}"/>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Google Shape;89;g328e14af98b_2_2">
            <a:extLst>
              <a:ext uri="{FF2B5EF4-FFF2-40B4-BE49-F238E27FC236}">
                <a16:creationId xmlns:a16="http://schemas.microsoft.com/office/drawing/2014/main" id="{95AD74D9-D0C5-4C96-6190-819E9BD13F7C}"/>
              </a:ext>
            </a:extLst>
          </p:cNvPr>
          <p:cNvSpPr txBox="1"/>
          <p:nvPr/>
        </p:nvSpPr>
        <p:spPr>
          <a:xfrm>
            <a:off x="1163702" y="481256"/>
            <a:ext cx="15960590" cy="1200290"/>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3600" b="1" kern="0" dirty="0">
                <a:solidFill>
                  <a:prstClr val="black"/>
                </a:solidFill>
                <a:latin typeface="Calibri Light" panose="020F0302020204030204" pitchFamily="34" charset="0"/>
                <a:cs typeface="Calibri Light" panose="020F0302020204030204" pitchFamily="34" charset="0"/>
                <a:sym typeface="Arial"/>
              </a:rPr>
              <a:t>Actions clés pour élaborer une feuille de route sur le genre et la biodiversité</a:t>
            </a:r>
          </a:p>
          <a:p>
            <a:pPr defTabSz="914445">
              <a:buClr>
                <a:srgbClr val="000000"/>
              </a:buClr>
              <a:defRPr/>
            </a:pPr>
            <a:endParaRPr sz="3600" b="1" kern="0" dirty="0">
              <a:solidFill>
                <a:prstClr val="black"/>
              </a:solidFill>
              <a:latin typeface="Calibri Light" panose="020F0302020204030204" pitchFamily="34" charset="0"/>
              <a:cs typeface="Calibri Light" panose="020F0302020204030204" pitchFamily="34" charset="0"/>
              <a:sym typeface="Arial"/>
            </a:endParaRPr>
          </a:p>
        </p:txBody>
      </p:sp>
      <p:pic>
        <p:nvPicPr>
          <p:cNvPr id="6" name="Picture 2" descr="Key performance indicator - Free marketing icons">
            <a:extLst>
              <a:ext uri="{FF2B5EF4-FFF2-40B4-BE49-F238E27FC236}">
                <a16:creationId xmlns:a16="http://schemas.microsoft.com/office/drawing/2014/main" id="{ABA94F03-BBDA-AD53-7E5A-046C24D832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5785" y="2106744"/>
            <a:ext cx="781572" cy="781572"/>
          </a:xfrm>
          <a:prstGeom prst="rect">
            <a:avLst/>
          </a:prstGeom>
          <a:noFill/>
          <a:extLst>
            <a:ext uri="{909E8E84-426E-40DD-AFC4-6F175D3DCCD1}">
              <a14:hiddenFill xmlns:a14="http://schemas.microsoft.com/office/drawing/2010/main">
                <a:solidFill>
                  <a:srgbClr val="FFFFFF"/>
                </a:solidFill>
              </a14:hiddenFill>
            </a:ext>
          </a:extLst>
        </p:spPr>
      </p:pic>
      <p:sp>
        <p:nvSpPr>
          <p:cNvPr id="7" name="Freeform 3">
            <a:extLst>
              <a:ext uri="{FF2B5EF4-FFF2-40B4-BE49-F238E27FC236}">
                <a16:creationId xmlns:a16="http://schemas.microsoft.com/office/drawing/2014/main" id="{31645966-B176-AD1F-A2C1-36085E6587B6}"/>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161999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04046-151C-AF2E-8A8F-7FFE079E872C}"/>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85B6E46F-BE2C-2704-717B-064DD3B71CFB}"/>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3200">
                <a:solidFill>
                  <a:schemeClr val="tx1"/>
                </a:solidFill>
                <a:ea typeface="Times New Roman" panose="02020603050405020304" pitchFamily="18" charset="0"/>
                <a:cs typeface="Times New Roman" panose="02020603050405020304" pitchFamily="18" charset="0"/>
              </a:rPr>
              <a:t>Proposer des activités détaillées pouvant être mises en œuvre progressivement</a:t>
            </a:r>
            <a:endParaRPr lang="en-US" sz="2700">
              <a:solidFill>
                <a:schemeClr val="tx1"/>
              </a:solidFill>
            </a:endParaRPr>
          </a:p>
        </p:txBody>
      </p:sp>
      <p:sp>
        <p:nvSpPr>
          <p:cNvPr id="8" name="Rounded Rectangle 7">
            <a:extLst>
              <a:ext uri="{FF2B5EF4-FFF2-40B4-BE49-F238E27FC236}">
                <a16:creationId xmlns:a16="http://schemas.microsoft.com/office/drawing/2014/main" id="{B1A78A82-AC98-E791-737D-1F73CC2BF899}"/>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a:solidFill>
                  <a:schemeClr val="tx1"/>
                </a:solidFill>
                <a:latin typeface="Calibri" panose="020F0502020204030204"/>
              </a:rPr>
              <a:t>CONSEIL</a:t>
            </a:r>
            <a:endParaRPr lang="en-US" sz="2700">
              <a:solidFill>
                <a:schemeClr val="tx1"/>
              </a:solidFill>
              <a:latin typeface="Calibri" panose="020F0502020204030204"/>
            </a:endParaRPr>
          </a:p>
        </p:txBody>
      </p:sp>
      <p:grpSp>
        <p:nvGrpSpPr>
          <p:cNvPr id="16" name="Group 15">
            <a:extLst>
              <a:ext uri="{FF2B5EF4-FFF2-40B4-BE49-F238E27FC236}">
                <a16:creationId xmlns:a16="http://schemas.microsoft.com/office/drawing/2014/main" id="{2759FA6C-E7EA-39E3-E307-100C88F5D66C}"/>
              </a:ext>
            </a:extLst>
          </p:cNvPr>
          <p:cNvGrpSpPr/>
          <p:nvPr/>
        </p:nvGrpSpPr>
        <p:grpSpPr>
          <a:xfrm>
            <a:off x="865611" y="2052110"/>
            <a:ext cx="2525289" cy="1077218"/>
            <a:chOff x="2924970" y="4686569"/>
            <a:chExt cx="3117679" cy="1316682"/>
          </a:xfrm>
        </p:grpSpPr>
        <p:sp>
          <p:nvSpPr>
            <p:cNvPr id="17" name="Pentagon 16">
              <a:extLst>
                <a:ext uri="{FF2B5EF4-FFF2-40B4-BE49-F238E27FC236}">
                  <a16:creationId xmlns:a16="http://schemas.microsoft.com/office/drawing/2014/main" id="{140C3203-E2D6-EC1B-C36D-2439A682E01A}"/>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876BD796-10A1-B120-7DCF-A3176A26D64F}"/>
                </a:ext>
              </a:extLst>
            </p:cNvPr>
            <p:cNvGrpSpPr/>
            <p:nvPr/>
          </p:nvGrpSpPr>
          <p:grpSpPr>
            <a:xfrm>
              <a:off x="3178519" y="4825091"/>
              <a:ext cx="1063394" cy="1011676"/>
              <a:chOff x="10085410" y="3689660"/>
              <a:chExt cx="779859" cy="779859"/>
            </a:xfrm>
          </p:grpSpPr>
          <p:sp>
            <p:nvSpPr>
              <p:cNvPr id="20" name="Oval 19">
                <a:extLst>
                  <a:ext uri="{FF2B5EF4-FFF2-40B4-BE49-F238E27FC236}">
                    <a16:creationId xmlns:a16="http://schemas.microsoft.com/office/drawing/2014/main" id="{6EC316A1-A72D-DCF2-74DD-1A0109829690}"/>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1" name="Oval 5">
                <a:extLst>
                  <a:ext uri="{FF2B5EF4-FFF2-40B4-BE49-F238E27FC236}">
                    <a16:creationId xmlns:a16="http://schemas.microsoft.com/office/drawing/2014/main" id="{77BC2F27-4ADA-0690-3A26-8241BDF5C8E0}"/>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a:t>3</a:t>
                </a:r>
                <a:endParaRPr lang="en-US" sz="3600" kern="1200"/>
              </a:p>
            </p:txBody>
          </p:sp>
        </p:grpSp>
      </p:grpSp>
      <p:pic>
        <p:nvPicPr>
          <p:cNvPr id="2" name="Picture 2" descr="Key performance indicator - Free marketing icons">
            <a:extLst>
              <a:ext uri="{FF2B5EF4-FFF2-40B4-BE49-F238E27FC236}">
                <a16:creationId xmlns:a16="http://schemas.microsoft.com/office/drawing/2014/main" id="{DC01E7FD-B10D-80A1-2EDC-D959D28011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4326" y="2174842"/>
            <a:ext cx="781572" cy="78157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2">
            <a:extLst>
              <a:ext uri="{FF2B5EF4-FFF2-40B4-BE49-F238E27FC236}">
                <a16:creationId xmlns:a16="http://schemas.microsoft.com/office/drawing/2014/main" id="{201407DE-1350-E857-88E6-CFB740400602}"/>
              </a:ext>
            </a:extLst>
          </p:cNvPr>
          <p:cNvGraphicFramePr>
            <a:graphicFrameLocks noGrp="1"/>
          </p:cNvGraphicFramePr>
          <p:nvPr>
            <p:extLst>
              <p:ext uri="{D42A27DB-BD31-4B8C-83A1-F6EECF244321}">
                <p14:modId xmlns:p14="http://schemas.microsoft.com/office/powerpoint/2010/main" val="234849772"/>
              </p:ext>
            </p:extLst>
          </p:nvPr>
        </p:nvGraphicFramePr>
        <p:xfrm>
          <a:off x="1770036" y="3394929"/>
          <a:ext cx="14747928" cy="8168640"/>
        </p:xfrm>
        <a:graphic>
          <a:graphicData uri="http://schemas.openxmlformats.org/drawingml/2006/table">
            <a:tbl>
              <a:tblPr firstRow="1" firstCol="1" bandRow="1">
                <a:tableStyleId>{5C22544A-7EE6-4342-B048-85BDC9FD1C3A}</a:tableStyleId>
              </a:tblPr>
              <a:tblGrid>
                <a:gridCol w="3760916">
                  <a:extLst>
                    <a:ext uri="{9D8B030D-6E8A-4147-A177-3AD203B41FA5}">
                      <a16:colId xmlns:a16="http://schemas.microsoft.com/office/drawing/2014/main" val="2806229337"/>
                    </a:ext>
                  </a:extLst>
                </a:gridCol>
                <a:gridCol w="3760916">
                  <a:extLst>
                    <a:ext uri="{9D8B030D-6E8A-4147-A177-3AD203B41FA5}">
                      <a16:colId xmlns:a16="http://schemas.microsoft.com/office/drawing/2014/main" val="2771670748"/>
                    </a:ext>
                  </a:extLst>
                </a:gridCol>
                <a:gridCol w="7226096">
                  <a:extLst>
                    <a:ext uri="{9D8B030D-6E8A-4147-A177-3AD203B41FA5}">
                      <a16:colId xmlns:a16="http://schemas.microsoft.com/office/drawing/2014/main" val="4040677594"/>
                    </a:ext>
                  </a:extLst>
                </a:gridCol>
              </a:tblGrid>
              <a:tr h="1075762">
                <a:tc>
                  <a:txBody>
                    <a:bodyPr/>
                    <a:lstStyle/>
                    <a:p>
                      <a:pPr marL="0" marR="0" algn="ctr">
                        <a:buNone/>
                      </a:pPr>
                      <a:endParaRPr lang="en-US" sz="3200" kern="100" noProof="0">
                        <a:effectLst/>
                        <a:latin typeface="Calibri" panose="020F0502020204030204" pitchFamily="34" charset="0"/>
                        <a:cs typeface="Calibri" panose="020F0502020204030204" pitchFamily="34" charset="0"/>
                      </a:endParaRPr>
                    </a:p>
                    <a:p>
                      <a:pPr marL="0" marR="0" algn="ctr">
                        <a:buNone/>
                      </a:pPr>
                      <a:r>
                        <a:rPr lang="fr" sz="3200" kern="100" noProof="0">
                          <a:effectLst/>
                          <a:latin typeface="Calibri" panose="020F0502020204030204" pitchFamily="34" charset="0"/>
                          <a:cs typeface="Calibri" panose="020F0502020204030204" pitchFamily="34" charset="0"/>
                        </a:rPr>
                        <a:t>But</a:t>
                      </a:r>
                      <a:endParaRPr lang="en-US" sz="3200" kern="100" noProof="0">
                        <a:effectLst/>
                        <a:latin typeface="Calibri" panose="020F0502020204030204" pitchFamily="34" charset="0"/>
                        <a:ea typeface="Aptos" panose="020B0004020202020204" pitchFamily="34" charset="0"/>
                        <a:cs typeface="Calibri" panose="020F0502020204030204" pitchFamily="34" charset="0"/>
                      </a:endParaRPr>
                    </a:p>
                  </a:txBody>
                  <a:tcPr marL="42224" marR="42224" marT="0" marB="0"/>
                </a:tc>
                <a:tc>
                  <a:txBody>
                    <a:bodyPr/>
                    <a:lstStyle/>
                    <a:p>
                      <a:pPr marL="0" marR="0" algn="ctr">
                        <a:buNone/>
                      </a:pPr>
                      <a:endParaRPr lang="en-US" sz="3200" kern="100">
                        <a:effectLst/>
                        <a:latin typeface="Calibri" panose="020F0502020204030204" pitchFamily="34" charset="0"/>
                        <a:cs typeface="Calibri" panose="020F0502020204030204" pitchFamily="34" charset="0"/>
                      </a:endParaRPr>
                    </a:p>
                    <a:p>
                      <a:pPr marL="0" marR="0" algn="ctr">
                        <a:buNone/>
                      </a:pPr>
                      <a:r>
                        <a:rPr lang="fr" sz="3200" kern="100">
                          <a:effectLst/>
                          <a:latin typeface="Calibri" panose="020F0502020204030204" pitchFamily="34" charset="0"/>
                          <a:cs typeface="Calibri" panose="020F0502020204030204" pitchFamily="34" charset="0"/>
                        </a:rPr>
                        <a:t>RÉSULTATS ATTENDUS</a:t>
                      </a:r>
                      <a:endParaRPr lang="en-US" sz="3200" kern="1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marL="0" marR="0" algn="ctr">
                        <a:buNone/>
                      </a:pPr>
                      <a:r>
                        <a:rPr lang="fr" sz="3200" kern="100">
                          <a:effectLst/>
                          <a:latin typeface="Calibri" panose="020F0502020204030204" pitchFamily="34" charset="0"/>
                          <a:cs typeface="Calibri" panose="020F0502020204030204" pitchFamily="34" charset="0"/>
                        </a:rPr>
                        <a:t> </a:t>
                      </a:r>
                      <a:endParaRPr lang="en-US" sz="3200" kern="100">
                        <a:effectLst/>
                        <a:latin typeface="Calibri" panose="020F0502020204030204" pitchFamily="34" charset="0"/>
                        <a:cs typeface="Calibri" panose="020F0502020204030204" pitchFamily="34" charset="0"/>
                      </a:endParaRPr>
                    </a:p>
                    <a:p>
                      <a:pPr marL="0" marR="0" algn="ctr">
                        <a:buNone/>
                      </a:pPr>
                      <a:r>
                        <a:rPr lang="fr" sz="3200" kern="100">
                          <a:effectLst/>
                          <a:latin typeface="Calibri" panose="020F0502020204030204" pitchFamily="34" charset="0"/>
                          <a:cs typeface="Calibri" panose="020F0502020204030204" pitchFamily="34" charset="0"/>
                        </a:rPr>
                        <a:t>ACTES</a:t>
                      </a:r>
                      <a:endParaRPr lang="en-US" sz="3200" kern="1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extLst>
                  <a:ext uri="{0D108BD9-81ED-4DB2-BD59-A6C34878D82A}">
                    <a16:rowId xmlns:a16="http://schemas.microsoft.com/office/drawing/2014/main" val="1976427975"/>
                  </a:ext>
                </a:extLst>
              </a:tr>
              <a:tr h="4781162">
                <a:tc>
                  <a:txBody>
                    <a:bodyPr/>
                    <a:lstStyle/>
                    <a:p>
                      <a:pPr marL="0" marR="0">
                        <a:buNone/>
                      </a:pPr>
                      <a:r>
                        <a:rPr lang="fr" sz="1800" kern="100" noProof="0">
                          <a:effectLst/>
                          <a:latin typeface="Calibri" panose="020F0502020204030204" pitchFamily="34" charset="0"/>
                          <a:cs typeface="Calibri" panose="020F0502020204030204" pitchFamily="34" charset="0"/>
                        </a:rPr>
                        <a:t> </a:t>
                      </a:r>
                    </a:p>
                    <a:p>
                      <a:pPr marL="0" marR="0">
                        <a:buNone/>
                      </a:pPr>
                      <a:r>
                        <a:rPr lang="fr" sz="1800" kern="100" noProof="0">
                          <a:effectLst/>
                          <a:latin typeface="Calibri" panose="020F0502020204030204" pitchFamily="34" charset="0"/>
                          <a:cs typeface="Calibri" panose="020F0502020204030204" pitchFamily="34" charset="0"/>
                        </a:rPr>
                        <a:t>D’ici 2030, le nombre d’hectares de production agricole durable gérés par des hommes et des femmes augmentera.</a:t>
                      </a:r>
                      <a:r>
                        <a:rPr lang="fr" sz="2400" kern="100" noProof="0">
                          <a:effectLst/>
                          <a:latin typeface="Calibri" panose="020F0502020204030204" pitchFamily="34" charset="0"/>
                          <a:cs typeface="Calibri" panose="020F0502020204030204" pitchFamily="34" charset="0"/>
                        </a:rPr>
                        <a:t> </a:t>
                      </a:r>
                      <a:endParaRPr lang="en-US" sz="2400" kern="100" noProof="0">
                        <a:effectLst/>
                        <a:latin typeface="Calibri" panose="020F0502020204030204" pitchFamily="34" charset="0"/>
                        <a:ea typeface="Aptos" panose="020B0004020202020204" pitchFamily="34" charset="0"/>
                        <a:cs typeface="Calibri" panose="020F0502020204030204" pitchFamily="34" charset="0"/>
                      </a:endParaRPr>
                    </a:p>
                  </a:txBody>
                  <a:tcPr marL="42224" marR="42224" marT="0" marB="0"/>
                </a:tc>
                <a:tc>
                  <a:txBody>
                    <a:bodyPr/>
                    <a:lstStyle/>
                    <a:p>
                      <a:pPr marL="0" marR="0" algn="ctr">
                        <a:buNone/>
                      </a:pPr>
                      <a:endParaRPr lang="en-US" sz="3600" kern="100">
                        <a:effectLst/>
                        <a:latin typeface="Calibri" panose="020F0502020204030204" pitchFamily="34" charset="0"/>
                        <a:cs typeface="Calibri" panose="020F0502020204030204" pitchFamily="34" charset="0"/>
                      </a:endParaRPr>
                    </a:p>
                    <a:p>
                      <a:pPr marL="0" marR="0" algn="ctr">
                        <a:buNone/>
                      </a:pPr>
                      <a:endParaRPr lang="en-US" sz="3600" kern="100">
                        <a:effectLst/>
                        <a:latin typeface="Calibri" panose="020F0502020204030204" pitchFamily="34" charset="0"/>
                        <a:cs typeface="Calibri" panose="020F0502020204030204" pitchFamily="34" charset="0"/>
                      </a:endParaRPr>
                    </a:p>
                    <a:p>
                      <a:pPr marL="0" marR="0" algn="ctr">
                        <a:buNone/>
                      </a:pPr>
                      <a:r>
                        <a:rPr lang="fr" sz="2000" kern="100">
                          <a:effectLst/>
                          <a:latin typeface="Calibri" panose="020F0502020204030204" pitchFamily="34" charset="0"/>
                          <a:cs typeface="Calibri" panose="020F0502020204030204" pitchFamily="34" charset="0"/>
                        </a:rPr>
                        <a:t>Augmentation du nombre de solutions agricoles durables menées par des femmes.</a:t>
                      </a:r>
                      <a:endParaRPr lang="en-US" sz="3600" kern="100">
                        <a:effectLst/>
                        <a:latin typeface="Calibri" panose="020F0502020204030204" pitchFamily="34" charset="0"/>
                        <a:cs typeface="Calibri" panose="020F0502020204030204" pitchFamily="34" charset="0"/>
                      </a:endParaRPr>
                    </a:p>
                    <a:p>
                      <a:pPr marL="0" marR="0" algn="ctr">
                        <a:buNone/>
                      </a:pPr>
                      <a:endParaRPr lang="en-US" sz="3600" kern="100">
                        <a:effectLst/>
                        <a:latin typeface="Calibri" panose="020F0502020204030204" pitchFamily="34" charset="0"/>
                        <a:cs typeface="Calibri" panose="020F0502020204030204" pitchFamily="34" charset="0"/>
                      </a:endParaRPr>
                    </a:p>
                    <a:p>
                      <a:pPr marL="0" marR="0" algn="ctr">
                        <a:buNone/>
                      </a:pPr>
                      <a:r>
                        <a:rPr lang="fr" sz="2000" kern="100">
                          <a:effectLst/>
                          <a:latin typeface="Calibri"/>
                          <a:cs typeface="Calibri"/>
                        </a:rPr>
                        <a:t>Des femmes autonomes qui mettent en œuvre des activités contribuant à une agriculture durable</a:t>
                      </a:r>
                      <a:endParaRPr lang="en-US" sz="3600" kern="100">
                        <a:effectLst/>
                        <a:latin typeface="Calibri"/>
                        <a:cs typeface="Calibri"/>
                      </a:endParaRPr>
                    </a:p>
                    <a:p>
                      <a:pPr marL="0" marR="0" algn="ctr">
                        <a:buNone/>
                      </a:pPr>
                      <a:endParaRPr lang="en-US" sz="3600" kern="1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marL="0" marR="0" algn="l">
                        <a:buNone/>
                      </a:pPr>
                      <a:r>
                        <a:rPr lang="fr" sz="2000" kern="100">
                          <a:effectLst/>
                          <a:latin typeface="Calibri" panose="020F0502020204030204" pitchFamily="34" charset="0"/>
                          <a:cs typeface="Calibri" panose="020F0502020204030204" pitchFamily="34" charset="0"/>
                        </a:rPr>
                        <a:t> </a:t>
                      </a:r>
                      <a:endParaRPr lang="en-US" sz="3600" kern="100">
                        <a:effectLst/>
                        <a:latin typeface="Calibri" panose="020F0502020204030204" pitchFamily="34" charset="0"/>
                        <a:cs typeface="Calibri" panose="020F0502020204030204" pitchFamily="34" charset="0"/>
                      </a:endParaRPr>
                    </a:p>
                    <a:p>
                      <a:pPr marL="457200" marR="0" indent="-457200" algn="l">
                        <a:buFont typeface="+mj-lt"/>
                        <a:buAutoNum type="arabicPeriod"/>
                      </a:pPr>
                      <a:r>
                        <a:rPr lang="fr" sz="2000" kern="100">
                          <a:effectLst/>
                          <a:latin typeface="Calibri" panose="020F0502020204030204" pitchFamily="34" charset="0"/>
                          <a:cs typeface="Calibri" panose="020F0502020204030204" pitchFamily="34" charset="0"/>
                        </a:rPr>
                        <a:t>Mettre à jour la cartographie des exploitations agricoles et des unités de production intégrées où l'on observe un plus grand nombre de productrices.</a:t>
                      </a:r>
                      <a:endParaRPr lang="en-US" sz="3600" kern="100">
                        <a:effectLst/>
                        <a:latin typeface="Calibri" panose="020F0502020204030204" pitchFamily="34" charset="0"/>
                        <a:cs typeface="Calibri" panose="020F0502020204030204" pitchFamily="34" charset="0"/>
                      </a:endParaRPr>
                    </a:p>
                    <a:p>
                      <a:pPr marL="457200" marR="0" indent="-457200" algn="l">
                        <a:buFont typeface="+mj-lt"/>
                        <a:buAutoNum type="arabicPeriod"/>
                      </a:pPr>
                      <a:r>
                        <a:rPr lang="fr" sz="2000" kern="100">
                          <a:effectLst/>
                          <a:latin typeface="Calibri" panose="020F0502020204030204" pitchFamily="34" charset="0"/>
                          <a:cs typeface="Calibri" panose="020F0502020204030204" pitchFamily="34" charset="0"/>
                        </a:rPr>
                        <a:t>Définir la méthodologie de collecte de données sur les rôles des femmes et des hommes dans les activités productives et de conservation.</a:t>
                      </a:r>
                      <a:endParaRPr lang="en-US" sz="3600" kern="100">
                        <a:effectLst/>
                        <a:latin typeface="Calibri" panose="020F0502020204030204" pitchFamily="34" charset="0"/>
                        <a:cs typeface="Calibri" panose="020F0502020204030204" pitchFamily="34" charset="0"/>
                      </a:endParaRPr>
                    </a:p>
                    <a:p>
                      <a:pPr marL="457200" marR="0" indent="-457200" algn="l">
                        <a:buFont typeface="+mj-lt"/>
                        <a:buAutoNum type="arabicPeriod"/>
                      </a:pPr>
                      <a:r>
                        <a:rPr lang="fr" sz="2000" kern="100">
                          <a:effectLst/>
                          <a:latin typeface="Calibri" panose="020F0502020204030204" pitchFamily="34" charset="0"/>
                          <a:cs typeface="Calibri" panose="020F0502020204030204" pitchFamily="34" charset="0"/>
                        </a:rPr>
                        <a:t>Constituer une base de données des exploitations agricoles et des unités de production intégrées où l'on observe un plus grand nombre de productrices.</a:t>
                      </a:r>
                      <a:endParaRPr lang="en-US" sz="3600" kern="100">
                        <a:effectLst/>
                        <a:latin typeface="Calibri" panose="020F0502020204030204" pitchFamily="34" charset="0"/>
                        <a:cs typeface="Calibri" panose="020F0502020204030204" pitchFamily="34" charset="0"/>
                      </a:endParaRPr>
                    </a:p>
                    <a:p>
                      <a:pPr marL="457200" marR="0" indent="-457200" algn="l">
                        <a:buFont typeface="+mj-lt"/>
                        <a:buAutoNum type="arabicPeriod"/>
                      </a:pPr>
                      <a:r>
                        <a:rPr lang="fr" sz="2000" kern="100">
                          <a:effectLst/>
                          <a:latin typeface="Calibri" panose="020F0502020204030204" pitchFamily="34" charset="0"/>
                          <a:cs typeface="Calibri" panose="020F0502020204030204" pitchFamily="34" charset="0"/>
                        </a:rPr>
                        <a:t>Promouvoir les exploitations agricoles et les unités de production intégrées dirigées par des femmes.</a:t>
                      </a:r>
                      <a:endParaRPr lang="en-US" sz="3600" kern="100">
                        <a:effectLst/>
                        <a:latin typeface="Calibri" panose="020F0502020204030204" pitchFamily="34" charset="0"/>
                        <a:cs typeface="Calibri" panose="020F0502020204030204" pitchFamily="34" charset="0"/>
                      </a:endParaRPr>
                    </a:p>
                    <a:p>
                      <a:pPr marL="457200" marR="0" indent="-457200" algn="l">
                        <a:buFont typeface="+mj-lt"/>
                        <a:buAutoNum type="arabicPeriod"/>
                      </a:pPr>
                      <a:r>
                        <a:rPr lang="fr" sz="2000" kern="100">
                          <a:effectLst/>
                          <a:latin typeface="Calibri" panose="020F0502020204030204" pitchFamily="34" charset="0"/>
                          <a:cs typeface="Calibri" panose="020F0502020204030204" pitchFamily="34" charset="0"/>
                        </a:rPr>
                        <a:t>Mettre en place des projets pilotes pour des exploitations agricoles sensibles au genre et des unités de production intégrées qui reconnaissent et valorisent les contributions différenciées des femmes et fournissent une assistance technique différenciée aux femmes.</a:t>
                      </a:r>
                      <a:endParaRPr lang="en-US" sz="3600" kern="100">
                        <a:effectLst/>
                        <a:latin typeface="Calibri" panose="020F0502020204030204" pitchFamily="34" charset="0"/>
                        <a:cs typeface="Calibri" panose="020F0502020204030204" pitchFamily="34" charset="0"/>
                      </a:endParaRPr>
                    </a:p>
                    <a:p>
                      <a:pPr marL="457200" marR="0" indent="-457200" algn="l">
                        <a:buFont typeface="+mj-lt"/>
                        <a:buAutoNum type="arabicPeriod"/>
                      </a:pPr>
                      <a:r>
                        <a:rPr lang="fr" sz="2000" kern="100">
                          <a:effectLst/>
                          <a:latin typeface="Calibri" panose="020F0502020204030204" pitchFamily="34" charset="0"/>
                          <a:cs typeface="Calibri" panose="020F0502020204030204" pitchFamily="34" charset="0"/>
                        </a:rPr>
                        <a:t>Accroître la couverture des exploitations agricoles et des unités de production intégrées dirigées par des femmes grâce à l'élargissement, à l'amélioration et à la simplification des instruments financiers et environnementaux</a:t>
                      </a:r>
                      <a:endParaRPr lang="en-US" sz="3600" kern="100">
                        <a:effectLst/>
                        <a:latin typeface="Calibri" panose="020F0502020204030204" pitchFamily="34" charset="0"/>
                        <a:cs typeface="Calibri" panose="020F0502020204030204" pitchFamily="34" charset="0"/>
                      </a:endParaRPr>
                    </a:p>
                    <a:p>
                      <a:pPr marL="0" marR="0" algn="l">
                        <a:buNone/>
                      </a:pPr>
                      <a:r>
                        <a:rPr lang="fr" sz="2000" kern="100">
                          <a:effectLst/>
                          <a:latin typeface="Calibri" panose="020F0502020204030204" pitchFamily="34" charset="0"/>
                          <a:cs typeface="Calibri" panose="020F0502020204030204" pitchFamily="34" charset="0"/>
                        </a:rPr>
                        <a:t> </a:t>
                      </a:r>
                      <a:endParaRPr lang="en-US" sz="3600" kern="1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extLst>
                  <a:ext uri="{0D108BD9-81ED-4DB2-BD59-A6C34878D82A}">
                    <a16:rowId xmlns:a16="http://schemas.microsoft.com/office/drawing/2014/main" val="13302190"/>
                  </a:ext>
                </a:extLst>
              </a:tr>
            </a:tbl>
          </a:graphicData>
        </a:graphic>
      </p:graphicFrame>
      <p:sp>
        <p:nvSpPr>
          <p:cNvPr id="5" name="Freeform 3">
            <a:extLst>
              <a:ext uri="{FF2B5EF4-FFF2-40B4-BE49-F238E27FC236}">
                <a16:creationId xmlns:a16="http://schemas.microsoft.com/office/drawing/2014/main" id="{765A6407-52AB-278A-0E2F-CA3287EF402A}"/>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344246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AF965-1C1C-4783-00B8-518848EBB832}"/>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6487E7F1-5D43-934B-2AF0-712B426C746D}"/>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3200" b="1" kern="0">
                <a:solidFill>
                  <a:prstClr val="black"/>
                </a:solidFill>
                <a:latin typeface="Calibri Light" panose="020F0302020204030204" pitchFamily="34" charset="0"/>
                <a:cs typeface="Calibri Light" panose="020F0302020204030204" pitchFamily="34" charset="0"/>
                <a:sym typeface="Arial"/>
              </a:rPr>
              <a:t>N’ayez pas peur de prendre en compte les résultats et les indicateurs d’impact</a:t>
            </a:r>
            <a:endParaRPr lang="en-US" sz="2700">
              <a:solidFill>
                <a:prstClr val="white"/>
              </a:solidFill>
            </a:endParaRPr>
          </a:p>
        </p:txBody>
      </p:sp>
      <p:sp>
        <p:nvSpPr>
          <p:cNvPr id="8" name="Rounded Rectangle 7">
            <a:extLst>
              <a:ext uri="{FF2B5EF4-FFF2-40B4-BE49-F238E27FC236}">
                <a16:creationId xmlns:a16="http://schemas.microsoft.com/office/drawing/2014/main" id="{EE100E3F-B5F2-CC0F-BA47-52A836C23481}"/>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a:solidFill>
                  <a:schemeClr val="tx1"/>
                </a:solidFill>
                <a:latin typeface="Calibri" panose="020F0502020204030204"/>
              </a:rPr>
              <a:t>CONSEIL</a:t>
            </a:r>
            <a:endParaRPr lang="en-US" sz="2700">
              <a:solidFill>
                <a:schemeClr val="tx1"/>
              </a:solidFill>
              <a:latin typeface="Calibri" panose="020F0502020204030204"/>
            </a:endParaRPr>
          </a:p>
        </p:txBody>
      </p:sp>
      <p:grpSp>
        <p:nvGrpSpPr>
          <p:cNvPr id="16" name="Group 15">
            <a:extLst>
              <a:ext uri="{FF2B5EF4-FFF2-40B4-BE49-F238E27FC236}">
                <a16:creationId xmlns:a16="http://schemas.microsoft.com/office/drawing/2014/main" id="{7BE8B6D6-8E8C-2C45-CFA7-AA7E6EB572E5}"/>
              </a:ext>
            </a:extLst>
          </p:cNvPr>
          <p:cNvGrpSpPr/>
          <p:nvPr/>
        </p:nvGrpSpPr>
        <p:grpSpPr>
          <a:xfrm>
            <a:off x="865611" y="2052110"/>
            <a:ext cx="2525289" cy="1077218"/>
            <a:chOff x="2924970" y="4686569"/>
            <a:chExt cx="3117679" cy="1316682"/>
          </a:xfrm>
        </p:grpSpPr>
        <p:sp>
          <p:nvSpPr>
            <p:cNvPr id="17" name="Pentagon 16">
              <a:extLst>
                <a:ext uri="{FF2B5EF4-FFF2-40B4-BE49-F238E27FC236}">
                  <a16:creationId xmlns:a16="http://schemas.microsoft.com/office/drawing/2014/main" id="{9B714DC0-1A55-4934-E0EC-8B8869B8AC35}"/>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5E6753EF-8714-A735-D2C5-CED2755579AC}"/>
                </a:ext>
              </a:extLst>
            </p:cNvPr>
            <p:cNvGrpSpPr/>
            <p:nvPr/>
          </p:nvGrpSpPr>
          <p:grpSpPr>
            <a:xfrm>
              <a:off x="3178519" y="4825091"/>
              <a:ext cx="1063394" cy="1011676"/>
              <a:chOff x="10085410" y="3689660"/>
              <a:chExt cx="779859" cy="779859"/>
            </a:xfrm>
          </p:grpSpPr>
          <p:sp>
            <p:nvSpPr>
              <p:cNvPr id="20" name="Oval 19">
                <a:extLst>
                  <a:ext uri="{FF2B5EF4-FFF2-40B4-BE49-F238E27FC236}">
                    <a16:creationId xmlns:a16="http://schemas.microsoft.com/office/drawing/2014/main" id="{843DB105-C04C-6DC4-D3D8-BF30CCAE0262}"/>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1" name="Oval 5">
                <a:extLst>
                  <a:ext uri="{FF2B5EF4-FFF2-40B4-BE49-F238E27FC236}">
                    <a16:creationId xmlns:a16="http://schemas.microsoft.com/office/drawing/2014/main" id="{65840F27-4FE1-8839-3C22-16B74277EE9C}"/>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a:t>3</a:t>
                </a:r>
                <a:endParaRPr lang="en-US" sz="3600" kern="1200"/>
              </a:p>
            </p:txBody>
          </p:sp>
        </p:grpSp>
      </p:grpSp>
      <p:pic>
        <p:nvPicPr>
          <p:cNvPr id="2" name="Picture 2" descr="Key performance indicator - Free marketing icons">
            <a:extLst>
              <a:ext uri="{FF2B5EF4-FFF2-40B4-BE49-F238E27FC236}">
                <a16:creationId xmlns:a16="http://schemas.microsoft.com/office/drawing/2014/main" id="{F3B285CB-1215-35C7-58A3-69DB9C0BD3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4326" y="2174842"/>
            <a:ext cx="781572" cy="78157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le 10">
            <a:extLst>
              <a:ext uri="{FF2B5EF4-FFF2-40B4-BE49-F238E27FC236}">
                <a16:creationId xmlns:a16="http://schemas.microsoft.com/office/drawing/2014/main" id="{A7689CF8-24BF-2AAB-8C60-91CFB40B9E24}"/>
              </a:ext>
            </a:extLst>
          </p:cNvPr>
          <p:cNvGraphicFramePr>
            <a:graphicFrameLocks noGrp="1"/>
          </p:cNvGraphicFramePr>
          <p:nvPr>
            <p:extLst>
              <p:ext uri="{D42A27DB-BD31-4B8C-83A1-F6EECF244321}">
                <p14:modId xmlns:p14="http://schemas.microsoft.com/office/powerpoint/2010/main" val="1758440901"/>
              </p:ext>
            </p:extLst>
          </p:nvPr>
        </p:nvGraphicFramePr>
        <p:xfrm>
          <a:off x="2913112" y="3432361"/>
          <a:ext cx="14986125" cy="6797040"/>
        </p:xfrm>
        <a:graphic>
          <a:graphicData uri="http://schemas.openxmlformats.org/drawingml/2006/table">
            <a:tbl>
              <a:tblPr firstRow="1" firstCol="1" bandRow="1">
                <a:tableStyleId>{5C22544A-7EE6-4342-B048-85BDC9FD1C3A}</a:tableStyleId>
              </a:tblPr>
              <a:tblGrid>
                <a:gridCol w="3030883">
                  <a:extLst>
                    <a:ext uri="{9D8B030D-6E8A-4147-A177-3AD203B41FA5}">
                      <a16:colId xmlns:a16="http://schemas.microsoft.com/office/drawing/2014/main" val="3081039446"/>
                    </a:ext>
                  </a:extLst>
                </a:gridCol>
                <a:gridCol w="3857925">
                  <a:extLst>
                    <a:ext uri="{9D8B030D-6E8A-4147-A177-3AD203B41FA5}">
                      <a16:colId xmlns:a16="http://schemas.microsoft.com/office/drawing/2014/main" val="1264940369"/>
                    </a:ext>
                  </a:extLst>
                </a:gridCol>
                <a:gridCol w="4023014">
                  <a:extLst>
                    <a:ext uri="{9D8B030D-6E8A-4147-A177-3AD203B41FA5}">
                      <a16:colId xmlns:a16="http://schemas.microsoft.com/office/drawing/2014/main" val="2106789220"/>
                    </a:ext>
                  </a:extLst>
                </a:gridCol>
                <a:gridCol w="4074303">
                  <a:extLst>
                    <a:ext uri="{9D8B030D-6E8A-4147-A177-3AD203B41FA5}">
                      <a16:colId xmlns:a16="http://schemas.microsoft.com/office/drawing/2014/main" val="4082909414"/>
                    </a:ext>
                  </a:extLst>
                </a:gridCol>
              </a:tblGrid>
              <a:tr h="817063">
                <a:tc>
                  <a:txBody>
                    <a:bodyPr/>
                    <a:lstStyle/>
                    <a:p>
                      <a:pPr marL="0" marR="0" algn="ctr">
                        <a:buNone/>
                      </a:pPr>
                      <a:r>
                        <a:rPr lang="fr" sz="2400" b="0" i="0" kern="100" noProof="0">
                          <a:effectLst/>
                          <a:latin typeface="Calibri Light" panose="020F0302020204030204" pitchFamily="34" charset="0"/>
                          <a:cs typeface="Calibri Light" panose="020F0302020204030204" pitchFamily="34" charset="0"/>
                        </a:rPr>
                        <a:t> </a:t>
                      </a:r>
                    </a:p>
                    <a:p>
                      <a:pPr marL="0" marR="0" algn="ctr">
                        <a:buNone/>
                      </a:pPr>
                      <a:r>
                        <a:rPr lang="fr" sz="2400" b="0" i="0" kern="100" noProof="0">
                          <a:effectLst/>
                          <a:latin typeface="Calibri Light" panose="020F0302020204030204" pitchFamily="34" charset="0"/>
                          <a:cs typeface="Calibri Light" panose="020F0302020204030204" pitchFamily="34" charset="0"/>
                        </a:rPr>
                        <a:t>But</a:t>
                      </a:r>
                      <a:endParaRPr lang="en-US" sz="2400" b="0" i="0" kern="100" noProof="0">
                        <a:effectLst/>
                        <a:latin typeface="Calibri Light" panose="020F0302020204030204" pitchFamily="34" charset="0"/>
                        <a:ea typeface="Aptos" panose="020B0004020202020204" pitchFamily="34" charset="0"/>
                        <a:cs typeface="Calibri Light" panose="020F0302020204030204" pitchFamily="34" charset="0"/>
                      </a:endParaRPr>
                    </a:p>
                  </a:txBody>
                  <a:tcPr marL="42224" marR="42224" marT="0" marB="0">
                    <a:solidFill>
                      <a:schemeClr val="accent1">
                        <a:lumMod val="60000"/>
                        <a:lumOff val="40000"/>
                      </a:schemeClr>
                    </a:solidFill>
                  </a:tcPr>
                </a:tc>
                <a:tc>
                  <a:txBody>
                    <a:bodyPr/>
                    <a:lstStyle/>
                    <a:p>
                      <a:pPr marL="0" marR="0" algn="ctr">
                        <a:buNone/>
                      </a:pPr>
                      <a:r>
                        <a:rPr lang="fr" sz="2400" b="0" i="0" kern="100" noProof="0">
                          <a:effectLst/>
                          <a:latin typeface="Calibri Light" panose="020F0302020204030204" pitchFamily="34" charset="0"/>
                          <a:cs typeface="Calibri Light" panose="020F0302020204030204" pitchFamily="34" charset="0"/>
                        </a:rPr>
                        <a:t> </a:t>
                      </a:r>
                    </a:p>
                    <a:p>
                      <a:pPr marL="0" marR="0" algn="ctr">
                        <a:buNone/>
                      </a:pPr>
                      <a:r>
                        <a:rPr lang="fr" sz="2400" b="0" i="0" kern="100" noProof="0">
                          <a:effectLst/>
                          <a:latin typeface="Calibri Light" panose="020F0302020204030204" pitchFamily="34" charset="0"/>
                          <a:cs typeface="Calibri Light" panose="020F0302020204030204" pitchFamily="34" charset="0"/>
                        </a:rPr>
                        <a:t>Indicateurs de processus</a:t>
                      </a:r>
                      <a:endParaRPr lang="en-US" sz="2400" b="0" i="0" kern="100" noProof="0">
                        <a:effectLst/>
                        <a:latin typeface="Calibri Light" panose="020F0302020204030204" pitchFamily="34" charset="0"/>
                        <a:ea typeface="Aptos" panose="020B0004020202020204" pitchFamily="34" charset="0"/>
                        <a:cs typeface="Calibri Light" panose="020F0302020204030204" pitchFamily="34" charset="0"/>
                      </a:endParaRPr>
                    </a:p>
                  </a:txBody>
                  <a:tcPr marL="42224" marR="42224" marT="0" marB="0">
                    <a:solidFill>
                      <a:schemeClr val="accent1">
                        <a:lumMod val="60000"/>
                        <a:lumOff val="40000"/>
                      </a:schemeClr>
                    </a:solidFill>
                  </a:tcPr>
                </a:tc>
                <a:tc>
                  <a:txBody>
                    <a:bodyPr/>
                    <a:lstStyle/>
                    <a:p>
                      <a:pPr marL="0" marR="0" algn="ctr">
                        <a:buNone/>
                      </a:pPr>
                      <a:r>
                        <a:rPr lang="fr" sz="2400" b="0" i="0" kern="100" noProof="0">
                          <a:effectLst/>
                          <a:latin typeface="Calibri Light" panose="020F0302020204030204" pitchFamily="34" charset="0"/>
                          <a:cs typeface="Calibri Light" panose="020F0302020204030204" pitchFamily="34" charset="0"/>
                        </a:rPr>
                        <a:t> </a:t>
                      </a:r>
                    </a:p>
                    <a:p>
                      <a:pPr marL="0" marR="0" algn="ctr">
                        <a:buNone/>
                      </a:pPr>
                      <a:r>
                        <a:rPr lang="fr" sz="2400" b="0" i="0" kern="100" noProof="0">
                          <a:effectLst/>
                          <a:latin typeface="Calibri Light" panose="020F0302020204030204" pitchFamily="34" charset="0"/>
                          <a:cs typeface="Calibri Light" panose="020F0302020204030204" pitchFamily="34" charset="0"/>
                        </a:rPr>
                        <a:t>Indicateurs de résultats</a:t>
                      </a:r>
                      <a:endParaRPr lang="en-US" sz="2400" b="0" i="0" kern="100" noProof="0">
                        <a:effectLst/>
                        <a:latin typeface="Calibri Light" panose="020F0302020204030204" pitchFamily="34" charset="0"/>
                        <a:ea typeface="Aptos" panose="020B0004020202020204" pitchFamily="34" charset="0"/>
                        <a:cs typeface="Calibri Light" panose="020F0302020204030204" pitchFamily="34" charset="0"/>
                      </a:endParaRPr>
                    </a:p>
                  </a:txBody>
                  <a:tcPr marL="42224" marR="42224" marT="0" marB="0">
                    <a:solidFill>
                      <a:schemeClr val="accent1">
                        <a:lumMod val="60000"/>
                        <a:lumOff val="40000"/>
                      </a:schemeClr>
                    </a:solidFill>
                  </a:tcPr>
                </a:tc>
                <a:tc>
                  <a:txBody>
                    <a:bodyPr/>
                    <a:lstStyle/>
                    <a:p>
                      <a:pPr marL="0" marR="0" algn="ctr">
                        <a:buNone/>
                      </a:pPr>
                      <a:r>
                        <a:rPr lang="fr" sz="2400" b="0" i="0" kern="100" noProof="0">
                          <a:effectLst/>
                          <a:latin typeface="Calibri Light" panose="020F0302020204030204" pitchFamily="34" charset="0"/>
                          <a:cs typeface="Calibri Light" panose="020F0302020204030204" pitchFamily="34" charset="0"/>
                        </a:rPr>
                        <a:t> </a:t>
                      </a:r>
                    </a:p>
                    <a:p>
                      <a:pPr marL="0" marR="0" algn="ctr">
                        <a:buNone/>
                      </a:pPr>
                      <a:r>
                        <a:rPr lang="fr" sz="2400" b="0" i="0" kern="100" noProof="0">
                          <a:effectLst/>
                          <a:latin typeface="Calibri Light" panose="020F0302020204030204" pitchFamily="34" charset="0"/>
                          <a:cs typeface="Calibri Light" panose="020F0302020204030204" pitchFamily="34" charset="0"/>
                        </a:rPr>
                        <a:t>Indicateurs d'impact environnemental</a:t>
                      </a:r>
                      <a:endParaRPr lang="en-US" sz="2400" b="0" i="0" kern="100" noProof="0">
                        <a:effectLst/>
                        <a:latin typeface="Calibri Light" panose="020F0302020204030204" pitchFamily="34" charset="0"/>
                        <a:ea typeface="Aptos" panose="020B0004020202020204" pitchFamily="34" charset="0"/>
                        <a:cs typeface="Calibri Light" panose="020F0302020204030204" pitchFamily="34" charset="0"/>
                      </a:endParaRPr>
                    </a:p>
                  </a:txBody>
                  <a:tcPr marL="42224" marR="42224" marT="0" marB="0">
                    <a:solidFill>
                      <a:schemeClr val="accent1">
                        <a:lumMod val="60000"/>
                        <a:lumOff val="40000"/>
                      </a:schemeClr>
                    </a:solidFill>
                  </a:tcPr>
                </a:tc>
                <a:extLst>
                  <a:ext uri="{0D108BD9-81ED-4DB2-BD59-A6C34878D82A}">
                    <a16:rowId xmlns:a16="http://schemas.microsoft.com/office/drawing/2014/main" val="405817055"/>
                  </a:ext>
                </a:extLst>
              </a:tr>
              <a:tr h="4450403">
                <a:tc>
                  <a:txBody>
                    <a:bodyPr/>
                    <a:lstStyle/>
                    <a:p>
                      <a:pPr marL="0" marR="0">
                        <a:buNone/>
                      </a:pPr>
                      <a:r>
                        <a:rPr lang="fr" sz="2400" b="0" i="0" kern="100" noProof="0">
                          <a:effectLst/>
                          <a:latin typeface="Calibri Light" panose="020F0302020204030204" pitchFamily="34" charset="0"/>
                          <a:cs typeface="Calibri Light" panose="020F0302020204030204" pitchFamily="34" charset="0"/>
                        </a:rPr>
                        <a:t> </a:t>
                      </a:r>
                    </a:p>
                    <a:p>
                      <a:pPr marL="0" marR="0">
                        <a:buNone/>
                      </a:pPr>
                      <a:r>
                        <a:rPr lang="fr" sz="2400" b="0" i="0" kern="100" noProof="0">
                          <a:effectLst/>
                          <a:latin typeface="Calibri Light" panose="020F0302020204030204" pitchFamily="34" charset="0"/>
                          <a:cs typeface="Calibri Light" panose="020F0302020204030204" pitchFamily="34" charset="0"/>
                        </a:rPr>
                        <a:t>D’ici 2030, le nombre d’hectares de production agricole durable gérés par des hommes et des femmes augmentera.</a:t>
                      </a:r>
                      <a:r>
                        <a:rPr lang="fr" sz="3200" b="0" i="0" kern="100" noProof="0">
                          <a:effectLst/>
                          <a:latin typeface="Calibri Light" panose="020F0302020204030204" pitchFamily="34" charset="0"/>
                          <a:cs typeface="Calibri Light" panose="020F0302020204030204" pitchFamily="34" charset="0"/>
                        </a:rPr>
                        <a:t> </a:t>
                      </a:r>
                      <a:endParaRPr lang="en-US" sz="3200" b="0" i="0" kern="100" noProof="0">
                        <a:effectLst/>
                        <a:latin typeface="Calibri Light" panose="020F0302020204030204" pitchFamily="34" charset="0"/>
                        <a:ea typeface="Aptos" panose="020B0004020202020204" pitchFamily="34" charset="0"/>
                        <a:cs typeface="Calibri Light" panose="020F0302020204030204" pitchFamily="34" charset="0"/>
                      </a:endParaRPr>
                    </a:p>
                  </a:txBody>
                  <a:tcPr marL="42224" marR="42224" marT="0" marB="0"/>
                </a:tc>
                <a:tc>
                  <a:txBody>
                    <a:bodyPr/>
                    <a:lstStyle/>
                    <a:p>
                      <a:pPr marL="0" marR="0">
                        <a:buNone/>
                      </a:pPr>
                      <a:r>
                        <a:rPr lang="fr" sz="3200" b="0" i="0" kern="100" noProof="0">
                          <a:effectLst/>
                          <a:latin typeface="Calibri Light" panose="020F0302020204030204" pitchFamily="34" charset="0"/>
                          <a:cs typeface="Calibri Light" panose="020F0302020204030204" pitchFamily="34" charset="0"/>
                        </a:rPr>
                        <a:t> </a:t>
                      </a:r>
                    </a:p>
                    <a:p>
                      <a:pPr marL="342900" marR="0" lvl="0" indent="-342900" algn="l" defTabSz="609630" rtl="0" eaLnBrk="1" fontAlgn="auto" latinLnBrk="0" hangingPunct="1">
                        <a:lnSpc>
                          <a:spcPct val="100000"/>
                        </a:lnSpc>
                        <a:spcBef>
                          <a:spcPts val="0"/>
                        </a:spcBef>
                        <a:spcAft>
                          <a:spcPts val="0"/>
                        </a:spcAft>
                        <a:buClrTx/>
                        <a:buSzTx/>
                        <a:buFont typeface="Symbol" pitchFamily="2" charset="2"/>
                        <a:buChar char=""/>
                        <a:tabLst/>
                        <a:defRPr/>
                      </a:pPr>
                      <a:r>
                        <a:rPr lang="fr" sz="1800" b="0" i="0" kern="100" noProof="0">
                          <a:effectLst/>
                          <a:latin typeface="Calibri Light" panose="020F0302020204030204" pitchFamily="34" charset="0"/>
                          <a:cs typeface="Calibri Light" panose="020F0302020204030204" pitchFamily="34" charset="0"/>
                        </a:rPr>
                        <a:t>Nombre d'études ou d'outils développés pour déterminer les conditions et les besoins différenciés des femmes et des hommes qui sont producteurs</a:t>
                      </a:r>
                    </a:p>
                    <a:p>
                      <a:pPr marL="342900" marR="0" lvl="0" indent="-342900" algn="l" defTabSz="609630" rtl="0" eaLnBrk="1" fontAlgn="auto" latinLnBrk="0" hangingPunct="1">
                        <a:lnSpc>
                          <a:spcPct val="100000"/>
                        </a:lnSpc>
                        <a:spcBef>
                          <a:spcPts val="0"/>
                        </a:spcBef>
                        <a:spcAft>
                          <a:spcPts val="0"/>
                        </a:spcAft>
                        <a:buClrTx/>
                        <a:buSzTx/>
                        <a:buFont typeface="Symbol" pitchFamily="2" charset="2"/>
                        <a:buChar char=""/>
                        <a:tabLst/>
                        <a:defRPr/>
                      </a:pPr>
                      <a:r>
                        <a:rPr lang="fr" sz="1800" b="0" i="0" kern="100" noProof="0">
                          <a:effectLst/>
                          <a:latin typeface="Calibri Light" panose="020F0302020204030204" pitchFamily="34" charset="0"/>
                          <a:cs typeface="Calibri Light" panose="020F0302020204030204" pitchFamily="34" charset="0"/>
                        </a:rPr>
                        <a:t>Nombre d’actions de renforcement des capacités en matière de pratiques agricoles durables qui répondent aux besoins différenciés des femmes et des hommes</a:t>
                      </a:r>
                    </a:p>
                    <a:p>
                      <a:pPr marL="342900" marR="0" lvl="0" indent="-342900" algn="l" defTabSz="609630" rtl="0" eaLnBrk="1" fontAlgn="auto" latinLnBrk="0" hangingPunct="1">
                        <a:lnSpc>
                          <a:spcPct val="100000"/>
                        </a:lnSpc>
                        <a:spcBef>
                          <a:spcPts val="0"/>
                        </a:spcBef>
                        <a:spcAft>
                          <a:spcPts val="0"/>
                        </a:spcAft>
                        <a:buClrTx/>
                        <a:buSzTx/>
                        <a:buFont typeface="Symbol" pitchFamily="2" charset="2"/>
                        <a:buChar char=""/>
                        <a:tabLst/>
                        <a:defRPr/>
                      </a:pPr>
                      <a:r>
                        <a:rPr lang="fr" sz="1800" b="0" i="0" kern="100" noProof="0">
                          <a:effectLst/>
                          <a:latin typeface="Calibri Light" panose="020F0302020204030204" pitchFamily="34" charset="0"/>
                          <a:cs typeface="Calibri Light" panose="020F0302020204030204" pitchFamily="34" charset="0"/>
                        </a:rPr>
                        <a:t>Nombre de femmes et d'hommes ayant les capacités de mettre en œuvre des pratiques durables</a:t>
                      </a:r>
                    </a:p>
                    <a:p>
                      <a:pPr marL="342900" marR="0" lvl="0" indent="-342900" algn="l" defTabSz="609630" rtl="0" eaLnBrk="1" fontAlgn="auto" latinLnBrk="0" hangingPunct="1">
                        <a:lnSpc>
                          <a:spcPct val="100000"/>
                        </a:lnSpc>
                        <a:spcBef>
                          <a:spcPts val="0"/>
                        </a:spcBef>
                        <a:spcAft>
                          <a:spcPts val="0"/>
                        </a:spcAft>
                        <a:buClrTx/>
                        <a:buSzTx/>
                        <a:buFont typeface="Symbol" pitchFamily="2" charset="2"/>
                        <a:buChar char=""/>
                        <a:tabLst/>
                        <a:defRPr/>
                      </a:pPr>
                      <a:r>
                        <a:rPr lang="fr" sz="1800" b="0" i="0" kern="100" noProof="0">
                          <a:effectLst/>
                          <a:latin typeface="Calibri Light" panose="020F0302020204030204" pitchFamily="34" charset="0"/>
                          <a:cs typeface="Calibri Light" panose="020F0302020204030204" pitchFamily="34" charset="0"/>
                        </a:rPr>
                        <a:t>Nombre de crédits ou d’incitations agricoles assortis de critères tenant compte des conditions et des besoins différenciés des femmes et des hommes.</a:t>
                      </a:r>
                    </a:p>
                    <a:p>
                      <a:pPr marL="342900" marR="0" lvl="0" indent="-342900" algn="l" defTabSz="609630" rtl="0" eaLnBrk="1" fontAlgn="auto" latinLnBrk="0" hangingPunct="1">
                        <a:lnSpc>
                          <a:spcPct val="100000"/>
                        </a:lnSpc>
                        <a:spcBef>
                          <a:spcPts val="0"/>
                        </a:spcBef>
                        <a:spcAft>
                          <a:spcPts val="0"/>
                        </a:spcAft>
                        <a:buClrTx/>
                        <a:buSzTx/>
                        <a:buFont typeface="Symbol" pitchFamily="2" charset="2"/>
                        <a:buChar char=""/>
                        <a:tabLst/>
                        <a:defRPr/>
                      </a:pPr>
                      <a:endParaRPr lang="en-US" sz="1800" b="0" i="0" kern="100" noProof="0">
                        <a:effectLst/>
                        <a:latin typeface="Calibri Light" panose="020F0302020204030204" pitchFamily="34" charset="0"/>
                        <a:cs typeface="Calibri Light" panose="020F0302020204030204" pitchFamily="34" charset="0"/>
                      </a:endParaRPr>
                    </a:p>
                  </a:txBody>
                  <a:tcPr marL="42224" marR="42224" marT="0" marB="0"/>
                </a:tc>
                <a:tc>
                  <a:txBody>
                    <a:bodyPr/>
                    <a:lstStyle/>
                    <a:p>
                      <a:pPr marL="0" marR="0">
                        <a:buNone/>
                      </a:pPr>
                      <a:r>
                        <a:rPr lang="fr" sz="2800" b="0" i="0" kern="100" noProof="0">
                          <a:effectLst/>
                          <a:latin typeface="Calibri Light" panose="020F0302020204030204" pitchFamily="34" charset="0"/>
                          <a:cs typeface="Calibri Light" panose="020F0302020204030204" pitchFamily="34" charset="0"/>
                        </a:rPr>
                        <a:t> </a:t>
                      </a:r>
                    </a:p>
                    <a:p>
                      <a:pPr marL="342900" marR="0" lvl="0" indent="-342900">
                        <a:lnSpc>
                          <a:spcPct val="107000"/>
                        </a:lnSpc>
                        <a:spcAft>
                          <a:spcPts val="800"/>
                        </a:spcAft>
                        <a:buFont typeface="Symbol" pitchFamily="2" charset="2"/>
                        <a:buChar char=""/>
                      </a:pPr>
                      <a:r>
                        <a:rPr lang="fr" sz="1800" b="0" i="0" kern="100" noProof="0">
                          <a:effectLst/>
                          <a:latin typeface="Calibri Light" panose="020F0302020204030204" pitchFamily="34" charset="0"/>
                          <a:cs typeface="Calibri Light" panose="020F0302020204030204" pitchFamily="34" charset="0"/>
                        </a:rPr>
                        <a:t>Pourcentage de producteurs adoptant des pratiques durables (par exemple, réduction de la consommation de pesticides, lutte intégrée contre les ravageurs)</a:t>
                      </a:r>
                    </a:p>
                    <a:p>
                      <a:pPr marL="342900" marR="0" lvl="0" indent="-342900">
                        <a:lnSpc>
                          <a:spcPct val="107000"/>
                        </a:lnSpc>
                        <a:spcAft>
                          <a:spcPts val="800"/>
                        </a:spcAft>
                        <a:buFont typeface="Symbol" pitchFamily="2" charset="2"/>
                        <a:buChar char=""/>
                      </a:pPr>
                      <a:r>
                        <a:rPr lang="fr" sz="1800" b="0" i="0" kern="100" noProof="0">
                          <a:effectLst/>
                          <a:latin typeface="Calibri Light" panose="020F0302020204030204" pitchFamily="34" charset="0"/>
                          <a:cs typeface="Calibri Light" panose="020F0302020204030204" pitchFamily="34" charset="0"/>
                        </a:rPr>
                        <a:t>Type de pratiques durables adoptées (par exemple, réduction de la consommation de pesticides, lutte intégrée contre les ravageurs) (ventilées par sexe et par type de production)</a:t>
                      </a:r>
                    </a:p>
                    <a:p>
                      <a:pPr marL="342900" marR="0" lvl="0" indent="-342900">
                        <a:lnSpc>
                          <a:spcPct val="107000"/>
                        </a:lnSpc>
                        <a:spcAft>
                          <a:spcPts val="800"/>
                        </a:spcAft>
                        <a:buFont typeface="Symbol" pitchFamily="2" charset="2"/>
                        <a:buChar char=""/>
                      </a:pPr>
                      <a:r>
                        <a:rPr lang="fr" sz="1800" b="0" i="0" kern="100" noProof="0">
                          <a:effectLst/>
                          <a:latin typeface="Calibri Light" panose="020F0302020204030204" pitchFamily="34" charset="0"/>
                          <a:cs typeface="Calibri Light" panose="020F0302020204030204" pitchFamily="34" charset="0"/>
                        </a:rPr>
                        <a:t>Nombre d'hectares et pourcentage récolté de manière durable (ventilés par sexe et par type de production)</a:t>
                      </a:r>
                    </a:p>
                  </a:txBody>
                  <a:tcPr marL="42224" marR="42224" marT="0" marB="0"/>
                </a:tc>
                <a:tc>
                  <a:txBody>
                    <a:bodyPr/>
                    <a:lstStyle/>
                    <a:p>
                      <a:pPr marL="171450" marR="0" lvl="0" indent="-171450" algn="l" defTabSz="60963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b="0" i="0" kern="100" noProof="0">
                        <a:effectLst/>
                        <a:latin typeface="Calibri Light" panose="020F0302020204030204" pitchFamily="34" charset="0"/>
                        <a:cs typeface="Calibri Light" panose="020F0302020204030204" pitchFamily="34" charset="0"/>
                      </a:endParaRPr>
                    </a:p>
                    <a:p>
                      <a:pPr marL="171450" marR="0" lvl="0" indent="-171450" algn="l" defTabSz="60963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 sz="1800" b="0" i="0" kern="100" noProof="0">
                          <a:effectLst/>
                          <a:latin typeface="Calibri Light" panose="020F0302020204030204" pitchFamily="34" charset="0"/>
                          <a:cs typeface="Calibri Light" panose="020F0302020204030204" pitchFamily="34" charset="0"/>
                        </a:rPr>
                        <a:t>Augmentation du nombre d'espèces dans les parcelles de production agricole durable (ventilées par sexe et par type de production)</a:t>
                      </a:r>
                    </a:p>
                    <a:p>
                      <a:pPr marL="171450" marR="0" lvl="0" indent="-171450" algn="l" defTabSz="60963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 sz="1800" b="0" i="0" kern="100" noProof="0">
                          <a:effectLst/>
                          <a:latin typeface="Calibri Light" panose="020F0302020204030204" pitchFamily="34" charset="0"/>
                          <a:cs typeface="Calibri Light" panose="020F0302020204030204" pitchFamily="34" charset="0"/>
                        </a:rPr>
                        <a:t>Réduire les émissions par hectare en adoptant des pratiques durables (données ventilées par sexe et par type de production)</a:t>
                      </a:r>
                    </a:p>
                  </a:txBody>
                  <a:tcPr marL="42224" marR="42224" marT="0" marB="0"/>
                </a:tc>
                <a:extLst>
                  <a:ext uri="{0D108BD9-81ED-4DB2-BD59-A6C34878D82A}">
                    <a16:rowId xmlns:a16="http://schemas.microsoft.com/office/drawing/2014/main" val="603464931"/>
                  </a:ext>
                </a:extLst>
              </a:tr>
            </a:tbl>
          </a:graphicData>
        </a:graphic>
      </p:graphicFrame>
      <p:graphicFrame>
        <p:nvGraphicFramePr>
          <p:cNvPr id="14" name="Table 13">
            <a:extLst>
              <a:ext uri="{FF2B5EF4-FFF2-40B4-BE49-F238E27FC236}">
                <a16:creationId xmlns:a16="http://schemas.microsoft.com/office/drawing/2014/main" id="{2A34CFDD-6479-1F5F-027B-D3CDDB895463}"/>
              </a:ext>
            </a:extLst>
          </p:cNvPr>
          <p:cNvGraphicFramePr>
            <a:graphicFrameLocks noGrp="1"/>
          </p:cNvGraphicFramePr>
          <p:nvPr>
            <p:extLst>
              <p:ext uri="{D42A27DB-BD31-4B8C-83A1-F6EECF244321}">
                <p14:modId xmlns:p14="http://schemas.microsoft.com/office/powerpoint/2010/main" val="2112202451"/>
              </p:ext>
            </p:extLst>
          </p:nvPr>
        </p:nvGraphicFramePr>
        <p:xfrm>
          <a:off x="388374" y="3466938"/>
          <a:ext cx="2497524" cy="2072640"/>
        </p:xfrm>
        <a:graphic>
          <a:graphicData uri="http://schemas.openxmlformats.org/drawingml/2006/table">
            <a:tbl>
              <a:tblPr firstRow="1" firstCol="1" bandRow="1">
                <a:tableStyleId>{5C22544A-7EE6-4342-B048-85BDC9FD1C3A}</a:tableStyleId>
              </a:tblPr>
              <a:tblGrid>
                <a:gridCol w="2497524">
                  <a:extLst>
                    <a:ext uri="{9D8B030D-6E8A-4147-A177-3AD203B41FA5}">
                      <a16:colId xmlns:a16="http://schemas.microsoft.com/office/drawing/2014/main" val="1208556812"/>
                    </a:ext>
                  </a:extLst>
                </a:gridCol>
              </a:tblGrid>
              <a:tr h="903952">
                <a:tc>
                  <a:txBody>
                    <a:bodyPr/>
                    <a:lstStyle/>
                    <a:p>
                      <a:pPr marL="0" marR="0" algn="ctr">
                        <a:buNone/>
                      </a:pPr>
                      <a:r>
                        <a:rPr lang="fr" sz="2400" kern="0">
                          <a:effectLst/>
                          <a:latin typeface="Calibri" panose="020F0502020204030204" pitchFamily="34" charset="0"/>
                          <a:cs typeface="Calibri" panose="020F0502020204030204" pitchFamily="34" charset="0"/>
                        </a:rPr>
                        <a:t> </a:t>
                      </a:r>
                      <a:endParaRPr lang="en-US" sz="2000" kern="100">
                        <a:effectLst/>
                        <a:latin typeface="Calibri" panose="020F0502020204030204" pitchFamily="34" charset="0"/>
                        <a:cs typeface="Calibri" panose="020F0502020204030204" pitchFamily="34" charset="0"/>
                      </a:endParaRPr>
                    </a:p>
                    <a:p>
                      <a:pPr marL="0" marR="0" algn="ctr">
                        <a:buNone/>
                      </a:pPr>
                      <a:r>
                        <a:rPr lang="fr" sz="2400" kern="0" noProof="0">
                          <a:effectLst/>
                          <a:latin typeface="Calibri" panose="020F0502020204030204" pitchFamily="34" charset="0"/>
                          <a:cs typeface="Calibri" panose="020F0502020204030204" pitchFamily="34" charset="0"/>
                        </a:rPr>
                        <a:t>OBJECTIF 10 : Améliorer la biodiversité en agriculture</a:t>
                      </a:r>
                    </a:p>
                    <a:p>
                      <a:pPr marL="0" marR="0" algn="ctr">
                        <a:buNone/>
                      </a:pPr>
                      <a:r>
                        <a:rPr lang="fr" sz="1600" kern="0">
                          <a:effectLst/>
                          <a:latin typeface="Calibri" panose="020F0502020204030204" pitchFamily="34" charset="0"/>
                          <a:cs typeface="Calibri" panose="020F0502020204030204" pitchFamily="34" charset="0"/>
                        </a:rPr>
                        <a:t> </a:t>
                      </a:r>
                      <a:endParaRPr lang="en-US" sz="2000" kern="100">
                        <a:effectLst/>
                        <a:latin typeface="Calibri" panose="020F0502020204030204" pitchFamily="34" charset="0"/>
                        <a:ea typeface="Aptos" panose="020B0004020202020204" pitchFamily="34" charset="0"/>
                        <a:cs typeface="Calibri" panose="020F0502020204030204" pitchFamily="34" charset="0"/>
                      </a:endParaRPr>
                    </a:p>
                  </a:txBody>
                  <a:tcPr marL="45720" marR="45720" marT="0" marB="0"/>
                </a:tc>
                <a:extLst>
                  <a:ext uri="{0D108BD9-81ED-4DB2-BD59-A6C34878D82A}">
                    <a16:rowId xmlns:a16="http://schemas.microsoft.com/office/drawing/2014/main" val="1405211032"/>
                  </a:ext>
                </a:extLst>
              </a:tr>
            </a:tbl>
          </a:graphicData>
        </a:graphic>
      </p:graphicFrame>
      <p:sp>
        <p:nvSpPr>
          <p:cNvPr id="3" name="Freeform 3">
            <a:extLst>
              <a:ext uri="{FF2B5EF4-FFF2-40B4-BE49-F238E27FC236}">
                <a16:creationId xmlns:a16="http://schemas.microsoft.com/office/drawing/2014/main" id="{CD7932CC-3B0D-3D9E-D69F-EC2EEA8D9EA6}"/>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302636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04E66-C34B-BC76-0595-F0A3E72D4BC8}"/>
            </a:ext>
          </a:extLst>
        </p:cNvPr>
        <p:cNvGrpSpPr/>
        <p:nvPr/>
      </p:nvGrpSpPr>
      <p:grpSpPr>
        <a:xfrm>
          <a:off x="0" y="0"/>
          <a:ext cx="0" cy="0"/>
          <a:chOff x="0" y="0"/>
          <a:chExt cx="0" cy="0"/>
        </a:xfrm>
      </p:grpSpPr>
      <p:sp>
        <p:nvSpPr>
          <p:cNvPr id="2" name="Text Placeholder 2">
            <a:extLst>
              <a:ext uri="{FF2B5EF4-FFF2-40B4-BE49-F238E27FC236}">
                <a16:creationId xmlns:a16="http://schemas.microsoft.com/office/drawing/2014/main" id="{640D1811-C169-CF7B-B1EA-482ABF025D85}"/>
              </a:ext>
            </a:extLst>
          </p:cNvPr>
          <p:cNvSpPr txBox="1">
            <a:spLocks/>
          </p:cNvSpPr>
          <p:nvPr/>
        </p:nvSpPr>
        <p:spPr>
          <a:xfrm>
            <a:off x="1905000" y="3258390"/>
            <a:ext cx="15483290" cy="2897982"/>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indent="-453828"/>
            <a:r>
              <a:rPr lang="fr" sz="2600" noProof="0" dirty="0">
                <a:latin typeface="Calibri" panose="020F0502020204030204" pitchFamily="34" charset="0"/>
                <a:cs typeface="Calibri" panose="020F0502020204030204" pitchFamily="34" charset="0"/>
              </a:rPr>
              <a:t>Objectifs, priorités, actions et indicateurs qui reconnaissent et mesurent la vulnérabilité différenciée des hommes et des femmes à la perte de biodiversité</a:t>
            </a:r>
          </a:p>
          <a:p>
            <a:pPr marL="453828" indent="-453828"/>
            <a:endParaRPr lang="en-US" sz="2600" noProof="0" dirty="0">
              <a:latin typeface="Calibri" panose="020F0502020204030204" pitchFamily="34" charset="0"/>
              <a:cs typeface="Calibri" panose="020F0502020204030204" pitchFamily="34" charset="0"/>
            </a:endParaRPr>
          </a:p>
          <a:p>
            <a:pPr marL="453828" indent="-453828"/>
            <a:r>
              <a:rPr lang="fr" sz="2600" dirty="0">
                <a:latin typeface="Calibri" panose="020F0502020204030204" pitchFamily="34" charset="0"/>
                <a:cs typeface="Calibri" panose="020F0502020204030204" pitchFamily="34" charset="0"/>
              </a:rPr>
              <a:t>Objectifs, priorités, actions et indicateurs </a:t>
            </a:r>
            <a:r>
              <a:rPr lang="fr" sz="2600" noProof="0" dirty="0">
                <a:latin typeface="Calibri" panose="020F0502020204030204" pitchFamily="34" charset="0"/>
                <a:cs typeface="Calibri" panose="020F0502020204030204" pitchFamily="34" charset="0"/>
              </a:rPr>
              <a:t>qui reconnaissent et mesurent les contributions différenciées des hommes et des femmes aux actions en faveur de la biodiversité et aux solutions fondées sur la nature</a:t>
            </a:r>
          </a:p>
          <a:p>
            <a:pPr marL="453828" indent="-453828"/>
            <a:endParaRPr lang="en-US" sz="2600" noProof="0" dirty="0">
              <a:latin typeface="Calibri" panose="020F0502020204030204" pitchFamily="34" charset="0"/>
              <a:cs typeface="Calibri" panose="020F0502020204030204" pitchFamily="34" charset="0"/>
            </a:endParaRPr>
          </a:p>
          <a:p>
            <a:pPr marL="453828" indent="-453828"/>
            <a:r>
              <a:rPr lang="fr" sz="2600" dirty="0">
                <a:latin typeface="Calibri" panose="020F0502020204030204" pitchFamily="34" charset="0"/>
                <a:cs typeface="Calibri" panose="020F0502020204030204" pitchFamily="34" charset="0"/>
              </a:rPr>
              <a:t>Objectifs, priorités, actions et indicateurs </a:t>
            </a:r>
            <a:r>
              <a:rPr lang="fr" sz="2600" noProof="0" dirty="0">
                <a:latin typeface="Calibri" panose="020F0502020204030204" pitchFamily="34" charset="0"/>
                <a:cs typeface="Calibri" panose="020F0502020204030204" pitchFamily="34" charset="0"/>
              </a:rPr>
              <a:t>qui reconnaissent et mesurent les contributions différenciées des hommes et des femmes à la conservation de la biodiversité et à son utilisation durable</a:t>
            </a:r>
          </a:p>
          <a:p>
            <a:pPr marL="453828" indent="-453828"/>
            <a:endParaRPr lang="en-US" sz="2600" noProof="0" dirty="0">
              <a:latin typeface="Calibri" panose="020F0502020204030204" pitchFamily="34" charset="0"/>
              <a:cs typeface="Calibri" panose="020F0502020204030204" pitchFamily="34" charset="0"/>
            </a:endParaRPr>
          </a:p>
          <a:p>
            <a:pPr marL="453828" indent="-453828"/>
            <a:r>
              <a:rPr lang="fr" sz="2600" noProof="0" dirty="0">
                <a:latin typeface="Calibri" panose="020F0502020204030204" pitchFamily="34" charset="0"/>
                <a:cs typeface="Calibri" panose="020F0502020204030204" pitchFamily="34" charset="0"/>
              </a:rPr>
              <a:t>Les objectifs et indicateurs permettent de reconnaître et de mesurer comment les solutions ou objectifs en matière de biodiversité contribuent à réduire les inégalités entre les sexes ou à renforcer l'autonomisation des femmes.</a:t>
            </a:r>
          </a:p>
        </p:txBody>
      </p:sp>
      <p:sp>
        <p:nvSpPr>
          <p:cNvPr id="6" name="TextBox 5">
            <a:extLst>
              <a:ext uri="{FF2B5EF4-FFF2-40B4-BE49-F238E27FC236}">
                <a16:creationId xmlns:a16="http://schemas.microsoft.com/office/drawing/2014/main" id="{2641C1BC-57DA-7822-2612-C5C3A718CEA2}"/>
              </a:ext>
            </a:extLst>
          </p:cNvPr>
          <p:cNvSpPr txBox="1"/>
          <p:nvPr/>
        </p:nvSpPr>
        <p:spPr>
          <a:xfrm>
            <a:off x="3840357" y="2158312"/>
            <a:ext cx="11914280" cy="1477328"/>
          </a:xfrm>
          <a:prstGeom prst="rect">
            <a:avLst/>
          </a:prstGeom>
          <a:noFill/>
        </p:spPr>
        <p:txBody>
          <a:bodyPr wrap="square">
            <a:spAutoFit/>
          </a:bodyPr>
          <a:lstStyle/>
          <a:p>
            <a:pPr algn="just"/>
            <a:r>
              <a:rPr lang="fr" sz="3000" b="1">
                <a:latin typeface="Calibri" panose="020F0502020204030204" pitchFamily="34" charset="0"/>
                <a:ea typeface="Times New Roman" panose="02020603050405020304" pitchFamily="18" charset="0"/>
                <a:cs typeface="Calibri" panose="020F0502020204030204" pitchFamily="34" charset="0"/>
              </a:rPr>
              <a:t>Examiner la feuille de route avec les points focaux de la CDB pour s'assurer de sa conformité avec le PNBAP</a:t>
            </a:r>
          </a:p>
          <a:p>
            <a:pPr algn="just"/>
            <a:r>
              <a:rPr lang="fr" sz="3000" b="1">
                <a:latin typeface="Calibri" panose="020F0502020204030204" pitchFamily="34" charset="0"/>
                <a:ea typeface="Times New Roman" panose="02020603050405020304" pitchFamily="18" charset="0"/>
                <a:cs typeface="Calibri" panose="020F0502020204030204" pitchFamily="34" charset="0"/>
              </a:rPr>
              <a:t>  </a:t>
            </a:r>
          </a:p>
          <a:p>
            <a:pPr algn="just"/>
            <a:r>
              <a:rPr lang="fr" sz="3000" b="1">
                <a:latin typeface="Calibri" panose="020F0502020204030204" pitchFamily="34" charset="0"/>
                <a:ea typeface="Times New Roman" panose="02020603050405020304" pitchFamily="18" charset="0"/>
                <a:cs typeface="Calibri" panose="020F0502020204030204" pitchFamily="34" charset="0"/>
              </a:rPr>
              <a:t> </a:t>
            </a:r>
          </a:p>
        </p:txBody>
      </p:sp>
      <p:grpSp>
        <p:nvGrpSpPr>
          <p:cNvPr id="18" name="Group 17">
            <a:extLst>
              <a:ext uri="{FF2B5EF4-FFF2-40B4-BE49-F238E27FC236}">
                <a16:creationId xmlns:a16="http://schemas.microsoft.com/office/drawing/2014/main" id="{44A9BC6F-5E1E-3E00-E88D-686E9DAD15F1}"/>
              </a:ext>
            </a:extLst>
          </p:cNvPr>
          <p:cNvGrpSpPr/>
          <p:nvPr/>
        </p:nvGrpSpPr>
        <p:grpSpPr>
          <a:xfrm>
            <a:off x="1194182" y="1950627"/>
            <a:ext cx="2525289" cy="1077218"/>
            <a:chOff x="4089527" y="6103976"/>
            <a:chExt cx="3117679" cy="1316682"/>
          </a:xfrm>
        </p:grpSpPr>
        <p:sp>
          <p:nvSpPr>
            <p:cNvPr id="19" name="Pentagon 18">
              <a:extLst>
                <a:ext uri="{FF2B5EF4-FFF2-40B4-BE49-F238E27FC236}">
                  <a16:creationId xmlns:a16="http://schemas.microsoft.com/office/drawing/2014/main" id="{332E57E8-F0C6-EAA3-A899-0318F8CA1BE7}"/>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D1269CAD-9336-8BEA-1E20-6BBFB4303F1C}"/>
                </a:ext>
              </a:extLst>
            </p:cNvPr>
            <p:cNvGrpSpPr/>
            <p:nvPr/>
          </p:nvGrpSpPr>
          <p:grpSpPr>
            <a:xfrm>
              <a:off x="4343076" y="6242498"/>
              <a:ext cx="1063394" cy="1011676"/>
              <a:chOff x="10085410" y="3689660"/>
              <a:chExt cx="779859" cy="779859"/>
            </a:xfrm>
          </p:grpSpPr>
          <p:sp>
            <p:nvSpPr>
              <p:cNvPr id="22" name="Oval 21">
                <a:extLst>
                  <a:ext uri="{FF2B5EF4-FFF2-40B4-BE49-F238E27FC236}">
                    <a16:creationId xmlns:a16="http://schemas.microsoft.com/office/drawing/2014/main" id="{3FCBB42C-B050-D8F1-1A9B-925B1B0DDD9D}"/>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3" name="Oval 5">
                <a:extLst>
                  <a:ext uri="{FF2B5EF4-FFF2-40B4-BE49-F238E27FC236}">
                    <a16:creationId xmlns:a16="http://schemas.microsoft.com/office/drawing/2014/main" id="{10A9CCDA-C783-D84F-1DD9-96F322A4CA02}"/>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4</a:t>
                </a:r>
              </a:p>
            </p:txBody>
          </p:sp>
        </p:grpSp>
      </p:grpSp>
      <p:sp>
        <p:nvSpPr>
          <p:cNvPr id="89" name="Freeform 9">
            <a:extLst>
              <a:ext uri="{FF2B5EF4-FFF2-40B4-BE49-F238E27FC236}">
                <a16:creationId xmlns:a16="http://schemas.microsoft.com/office/drawing/2014/main" id="{951FD7AB-B56A-AE8A-E110-047FBF985FC7}"/>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cxnSp>
        <p:nvCxnSpPr>
          <p:cNvPr id="8" name="Straight Connector 7">
            <a:extLst>
              <a:ext uri="{FF2B5EF4-FFF2-40B4-BE49-F238E27FC236}">
                <a16:creationId xmlns:a16="http://schemas.microsoft.com/office/drawing/2014/main" id="{97076DA6-033D-48F3-7C84-A39895F868CF}"/>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Google Shape;89;g328e14af98b_2_2">
            <a:extLst>
              <a:ext uri="{FF2B5EF4-FFF2-40B4-BE49-F238E27FC236}">
                <a16:creationId xmlns:a16="http://schemas.microsoft.com/office/drawing/2014/main" id="{EF021A7E-EA80-D7AF-0271-817DBF39B816}"/>
              </a:ext>
            </a:extLst>
          </p:cNvPr>
          <p:cNvSpPr txBox="1"/>
          <p:nvPr/>
        </p:nvSpPr>
        <p:spPr>
          <a:xfrm>
            <a:off x="1163702" y="481256"/>
            <a:ext cx="15960590" cy="1200290"/>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3600" b="1" kern="0" dirty="0">
                <a:solidFill>
                  <a:prstClr val="black"/>
                </a:solidFill>
                <a:latin typeface="Calibri Light" panose="020F0302020204030204" pitchFamily="34" charset="0"/>
                <a:cs typeface="Calibri Light" panose="020F0302020204030204" pitchFamily="34" charset="0"/>
                <a:sym typeface="Arial"/>
              </a:rPr>
              <a:t>Actions clés pour élaborer des feuilles de route sur le genre et la biodiversité</a:t>
            </a:r>
          </a:p>
          <a:p>
            <a:pPr defTabSz="914445">
              <a:buClr>
                <a:srgbClr val="000000"/>
              </a:buClr>
              <a:defRPr/>
            </a:pPr>
            <a:endParaRPr sz="3600" b="1" kern="0" dirty="0">
              <a:solidFill>
                <a:prstClr val="black"/>
              </a:solidFill>
              <a:latin typeface="Calibri Light" panose="020F0302020204030204" pitchFamily="34" charset="0"/>
              <a:cs typeface="Calibri Light" panose="020F0302020204030204" pitchFamily="34" charset="0"/>
              <a:sym typeface="Arial"/>
            </a:endParaRPr>
          </a:p>
        </p:txBody>
      </p:sp>
      <p:sp>
        <p:nvSpPr>
          <p:cNvPr id="3" name="Freeform 3">
            <a:extLst>
              <a:ext uri="{FF2B5EF4-FFF2-40B4-BE49-F238E27FC236}">
                <a16:creationId xmlns:a16="http://schemas.microsoft.com/office/drawing/2014/main" id="{BE13F264-57F0-8CC4-22CA-D7ACFC42136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pic>
        <p:nvPicPr>
          <p:cNvPr id="7" name="Picture 6" descr="A group of people sitting at a table&#10;&#10;AI-generated content may be incorrect.">
            <a:extLst>
              <a:ext uri="{FF2B5EF4-FFF2-40B4-BE49-F238E27FC236}">
                <a16:creationId xmlns:a16="http://schemas.microsoft.com/office/drawing/2014/main" id="{7ED4FBA5-6BCD-4B2D-F149-506721043A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91939" y="2088964"/>
            <a:ext cx="833345" cy="823811"/>
          </a:xfrm>
          <a:prstGeom prst="rect">
            <a:avLst/>
          </a:prstGeom>
        </p:spPr>
      </p:pic>
    </p:spTree>
    <p:extLst>
      <p:ext uri="{BB962C8B-B14F-4D97-AF65-F5344CB8AC3E}">
        <p14:creationId xmlns:p14="http://schemas.microsoft.com/office/powerpoint/2010/main" val="2484946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CAB9C-4BCC-8D69-CD94-526704412486}"/>
              </a:ext>
            </a:extLst>
          </p:cNvPr>
          <p:cNvSpPr>
            <a:spLocks noGrp="1"/>
          </p:cNvSpPr>
          <p:nvPr>
            <p:ph type="title"/>
          </p:nvPr>
        </p:nvSpPr>
        <p:spPr/>
        <p:txBody>
          <a:bodyPr/>
          <a:lstStyle/>
          <a:p>
            <a:r>
              <a:rPr lang="fr"/>
              <a:t>Objectifs</a:t>
            </a:r>
            <a:endParaRPr lang="en-CH"/>
          </a:p>
        </p:txBody>
      </p:sp>
      <p:sp>
        <p:nvSpPr>
          <p:cNvPr id="16" name="Text Placeholder 15">
            <a:extLst>
              <a:ext uri="{FF2B5EF4-FFF2-40B4-BE49-F238E27FC236}">
                <a16:creationId xmlns:a16="http://schemas.microsoft.com/office/drawing/2014/main" id="{C5CB444F-C642-C0A3-C7C3-D685B756AEAF}"/>
              </a:ext>
            </a:extLst>
          </p:cNvPr>
          <p:cNvSpPr>
            <a:spLocks noGrp="1"/>
          </p:cNvSpPr>
          <p:nvPr>
            <p:ph type="body" idx="2"/>
          </p:nvPr>
        </p:nvSpPr>
        <p:spPr>
          <a:xfrm>
            <a:off x="1485899" y="2896757"/>
            <a:ext cx="16266074" cy="6437743"/>
          </a:xfrm>
        </p:spPr>
        <p:txBody>
          <a:bodyPr vert="horz" lIns="0" tIns="68580" rIns="0" bIns="68580" rtlCol="0" anchor="t">
            <a:noAutofit/>
          </a:bodyPr>
          <a:lstStyle/>
          <a:p>
            <a:pPr>
              <a:spcBef>
                <a:spcPts val="0"/>
              </a:spcBef>
              <a:spcAft>
                <a:spcPts val="0"/>
              </a:spcAft>
              <a:buFont typeface="Arial" panose="020B0604020202020204" pitchFamily="34" charset="0"/>
              <a:buChar char="•"/>
            </a:pPr>
            <a:r>
              <a:rPr lang="fr" sz="3600" dirty="0"/>
              <a:t>Discuter des principales étapes de l'élaboration d'une feuille de route sur le genre et la biodiversité</a:t>
            </a:r>
          </a:p>
          <a:p>
            <a:pPr>
              <a:spcBef>
                <a:spcPts val="0"/>
              </a:spcBef>
              <a:spcAft>
                <a:spcPts val="0"/>
              </a:spcAft>
              <a:buFont typeface="Arial" panose="020B0604020202020204" pitchFamily="34" charset="0"/>
              <a:buChar char="•"/>
            </a:pPr>
            <a:endParaRPr lang="en-US" sz="3600" dirty="0"/>
          </a:p>
          <a:p>
            <a:pPr>
              <a:spcBef>
                <a:spcPts val="0"/>
              </a:spcBef>
              <a:spcAft>
                <a:spcPts val="0"/>
              </a:spcAft>
              <a:buFont typeface="Arial" panose="020B0604020202020204" pitchFamily="34" charset="0"/>
              <a:buChar char="•"/>
            </a:pPr>
            <a:r>
              <a:rPr lang="fr" sz="3600" dirty="0"/>
              <a:t>Partagez des conseils qui peuvent être adaptés aux différents contextes nationaux.</a:t>
            </a:r>
          </a:p>
          <a:p>
            <a:pPr>
              <a:spcBef>
                <a:spcPts val="0"/>
              </a:spcBef>
              <a:spcAft>
                <a:spcPts val="0"/>
              </a:spcAft>
              <a:buFont typeface="Arial" panose="020B0604020202020204" pitchFamily="34" charset="0"/>
              <a:buChar char="•"/>
            </a:pPr>
            <a:endParaRPr lang="en-US" sz="3600" dirty="0"/>
          </a:p>
          <a:p>
            <a:pPr>
              <a:spcBef>
                <a:spcPts val="0"/>
              </a:spcBef>
              <a:spcAft>
                <a:spcPts val="0"/>
              </a:spcAft>
              <a:buFont typeface="Arial" panose="020B0604020202020204" pitchFamily="34" charset="0"/>
              <a:buChar char="•"/>
            </a:pPr>
            <a:r>
              <a:rPr lang="fr" sz="3600" dirty="0"/>
              <a:t>Promouvoir un échange entre pairs sur les bonnes pratiques afin d’élaborer des feuilles de route sur le genre et la biodiversité</a:t>
            </a:r>
          </a:p>
          <a:p>
            <a:pPr>
              <a:spcBef>
                <a:spcPts val="0"/>
              </a:spcBef>
              <a:spcAft>
                <a:spcPts val="0"/>
              </a:spcAft>
              <a:buFont typeface="Arial" panose="020B0604020202020204" pitchFamily="34" charset="0"/>
              <a:buChar char="•"/>
            </a:pPr>
            <a:endParaRPr lang="en-US" sz="3600" dirty="0"/>
          </a:p>
          <a:p>
            <a:pPr marL="514350" indent="-514350">
              <a:spcBef>
                <a:spcPts val="0"/>
              </a:spcBef>
              <a:spcAft>
                <a:spcPts val="0"/>
              </a:spcAft>
              <a:buFont typeface="Arial" panose="020B0604020202020204" pitchFamily="34" charset="0"/>
              <a:buChar char="•"/>
            </a:pPr>
            <a:r>
              <a:rPr lang="fr" sz="3600" dirty="0"/>
              <a:t>Obtenir des recommandations méthodologiques pour améliorer les processus d'élaboration d'une feuille de route nationale sur le genre et la biodiversité</a:t>
            </a:r>
          </a:p>
        </p:txBody>
      </p:sp>
      <p:sp>
        <p:nvSpPr>
          <p:cNvPr id="3" name="Freeform 2">
            <a:extLst>
              <a:ext uri="{FF2B5EF4-FFF2-40B4-BE49-F238E27FC236}">
                <a16:creationId xmlns:a16="http://schemas.microsoft.com/office/drawing/2014/main" id="{EDDFEF2A-1DA4-3C62-3AB3-E49255D8A073}"/>
              </a:ext>
            </a:extLst>
          </p:cNvPr>
          <p:cNvSpPr/>
          <p:nvPr/>
        </p:nvSpPr>
        <p:spPr>
          <a:xfrm>
            <a:off x="15037285" y="386534"/>
            <a:ext cx="2393477" cy="1533858"/>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1371600"/>
            <a:endParaRPr lang="en-CA">
              <a:solidFill>
                <a:prstClr val="black"/>
              </a:solidFill>
              <a:latin typeface="Calibri" panose="020F0502020204030204"/>
            </a:endParaRPr>
          </a:p>
        </p:txBody>
      </p:sp>
    </p:spTree>
    <p:extLst>
      <p:ext uri="{BB962C8B-B14F-4D97-AF65-F5344CB8AC3E}">
        <p14:creationId xmlns:p14="http://schemas.microsoft.com/office/powerpoint/2010/main" val="23684335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CCC94-7920-01F9-435C-ECC372E25DC2}"/>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AAB92016-CFE3-F1ED-E378-62186077B271}"/>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3200" b="1" kern="0">
                <a:solidFill>
                  <a:prstClr val="black"/>
                </a:solidFill>
                <a:latin typeface="Calibri Light" panose="020F0302020204030204" pitchFamily="34" charset="0"/>
                <a:cs typeface="Calibri Light" panose="020F0302020204030204" pitchFamily="34" charset="0"/>
                <a:sym typeface="Arial"/>
              </a:rPr>
              <a:t>Garantir une diversité d'objectifs, de priorités, d'actions et d'indicateurs</a:t>
            </a:r>
            <a:endParaRPr lang="en-US" sz="270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16560A93-419C-9FF1-1FB7-F7D81DFC3413}"/>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a:solidFill>
                  <a:schemeClr val="tx1"/>
                </a:solidFill>
                <a:latin typeface="Calibri" panose="020F0502020204030204"/>
              </a:rPr>
              <a:t>CONSEIL</a:t>
            </a:r>
            <a:endParaRPr lang="en-US" sz="2700">
              <a:solidFill>
                <a:schemeClr val="tx1"/>
              </a:solidFill>
              <a:latin typeface="Calibri" panose="020F0502020204030204"/>
            </a:endParaRPr>
          </a:p>
        </p:txBody>
      </p:sp>
      <p:sp>
        <p:nvSpPr>
          <p:cNvPr id="9" name="Rectangle 8">
            <a:extLst>
              <a:ext uri="{FF2B5EF4-FFF2-40B4-BE49-F238E27FC236}">
                <a16:creationId xmlns:a16="http://schemas.microsoft.com/office/drawing/2014/main" id="{F8337330-5048-89D2-EE35-E9CA18EAF1AC}"/>
              </a:ext>
            </a:extLst>
          </p:cNvPr>
          <p:cNvSpPr/>
          <p:nvPr/>
        </p:nvSpPr>
        <p:spPr>
          <a:xfrm>
            <a:off x="2209799" y="3848099"/>
            <a:ext cx="13974997" cy="49468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217D376F-1DE1-B8AD-2E9B-E0A332CDB87E}"/>
              </a:ext>
            </a:extLst>
          </p:cNvPr>
          <p:cNvGrpSpPr/>
          <p:nvPr/>
        </p:nvGrpSpPr>
        <p:grpSpPr>
          <a:xfrm>
            <a:off x="914400" y="2019300"/>
            <a:ext cx="2525289" cy="1077218"/>
            <a:chOff x="4089527" y="6103976"/>
            <a:chExt cx="3117679" cy="1316682"/>
          </a:xfrm>
        </p:grpSpPr>
        <p:sp>
          <p:nvSpPr>
            <p:cNvPr id="5" name="Pentagon 4">
              <a:extLst>
                <a:ext uri="{FF2B5EF4-FFF2-40B4-BE49-F238E27FC236}">
                  <a16:creationId xmlns:a16="http://schemas.microsoft.com/office/drawing/2014/main" id="{C6AE45F1-1A5D-72C9-C138-9A4850077050}"/>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17B4FC3-A07D-487F-621E-00BAC103FB2B}"/>
                </a:ext>
              </a:extLst>
            </p:cNvPr>
            <p:cNvGrpSpPr/>
            <p:nvPr/>
          </p:nvGrpSpPr>
          <p:grpSpPr>
            <a:xfrm>
              <a:off x="4343076" y="6242498"/>
              <a:ext cx="1063394" cy="1011676"/>
              <a:chOff x="10085410" y="3689660"/>
              <a:chExt cx="779859" cy="779859"/>
            </a:xfrm>
          </p:grpSpPr>
          <p:sp>
            <p:nvSpPr>
              <p:cNvPr id="15" name="Oval 14">
                <a:extLst>
                  <a:ext uri="{FF2B5EF4-FFF2-40B4-BE49-F238E27FC236}">
                    <a16:creationId xmlns:a16="http://schemas.microsoft.com/office/drawing/2014/main" id="{E38892E1-5F8C-2C46-31D0-8C368E21E475}"/>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Oval 5">
                <a:extLst>
                  <a:ext uri="{FF2B5EF4-FFF2-40B4-BE49-F238E27FC236}">
                    <a16:creationId xmlns:a16="http://schemas.microsoft.com/office/drawing/2014/main" id="{8B168102-DB37-E082-D6E1-3B78AF47F7C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4</a:t>
                </a:r>
              </a:p>
            </p:txBody>
          </p:sp>
        </p:grpSp>
      </p:grpSp>
      <p:sp>
        <p:nvSpPr>
          <p:cNvPr id="23" name="Rectangle 22">
            <a:extLst>
              <a:ext uri="{FF2B5EF4-FFF2-40B4-BE49-F238E27FC236}">
                <a16:creationId xmlns:a16="http://schemas.microsoft.com/office/drawing/2014/main" id="{70904DBF-36EA-F511-5687-E37880FA2A67}"/>
              </a:ext>
            </a:extLst>
          </p:cNvPr>
          <p:cNvSpPr/>
          <p:nvPr/>
        </p:nvSpPr>
        <p:spPr>
          <a:xfrm>
            <a:off x="2190749" y="3848099"/>
            <a:ext cx="13974997" cy="49468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7">
            <a:extLst>
              <a:ext uri="{FF2B5EF4-FFF2-40B4-BE49-F238E27FC236}">
                <a16:creationId xmlns:a16="http://schemas.microsoft.com/office/drawing/2014/main" id="{5EA819E3-3539-D674-2806-5C811A09B734}"/>
              </a:ext>
            </a:extLst>
          </p:cNvPr>
          <p:cNvSpPr/>
          <p:nvPr/>
        </p:nvSpPr>
        <p:spPr>
          <a:xfrm>
            <a:off x="3456018" y="4025298"/>
            <a:ext cx="11164388" cy="4745481"/>
          </a:xfrm>
          <a:prstGeom prst="roundRect">
            <a:avLst/>
          </a:prstGeom>
          <a:solidFill>
            <a:srgbClr val="DAEAFA"/>
          </a:solidFill>
          <a:ln w="76200" cap="flat" cmpd="sng" algn="ctr">
            <a:noFill/>
            <a:prstDash val="solid"/>
          </a:ln>
          <a:effectLst/>
        </p:spPr>
        <p:txBody>
          <a:bodyPr rtlCol="0" anchor="ctr"/>
          <a:lstStyle/>
          <a:p>
            <a:pPr marL="0" marR="0" lvl="0" indent="0" algn="ctr" defTabSz="609660" eaLnBrk="1" fontAlgn="auto" latinLnBrk="0" hangingPunct="1">
              <a:lnSpc>
                <a:spcPct val="100000"/>
              </a:lnSpc>
              <a:spcBef>
                <a:spcPts val="0"/>
              </a:spcBef>
              <a:spcAft>
                <a:spcPts val="0"/>
              </a:spcAft>
              <a:buClrTx/>
              <a:buSzTx/>
              <a:buFontTx/>
              <a:buNone/>
              <a:tabLst/>
              <a:defRPr/>
            </a:pPr>
            <a:endParaRPr kumimoji="0" lang="es-ES_tradnl" sz="1200" b="0" i="0" u="none" strike="noStrike" kern="0" cap="none" spc="0" normalizeH="0" baseline="0" noProof="0">
              <a:ln>
                <a:noFill/>
              </a:ln>
              <a:solidFill>
                <a:prstClr val="white"/>
              </a:solidFill>
              <a:effectLst/>
              <a:uLnTx/>
              <a:uFillTx/>
              <a:latin typeface="Calibri"/>
              <a:ea typeface="+mn-ea"/>
              <a:cs typeface="+mn-cs"/>
            </a:endParaRPr>
          </a:p>
        </p:txBody>
      </p:sp>
      <p:sp>
        <p:nvSpPr>
          <p:cNvPr id="29" name="Rounded Rectangle 28">
            <a:extLst>
              <a:ext uri="{FF2B5EF4-FFF2-40B4-BE49-F238E27FC236}">
                <a16:creationId xmlns:a16="http://schemas.microsoft.com/office/drawing/2014/main" id="{E3E9F71F-45C8-660E-24AC-27EB9B46BD5F}"/>
              </a:ext>
            </a:extLst>
          </p:cNvPr>
          <p:cNvSpPr/>
          <p:nvPr/>
        </p:nvSpPr>
        <p:spPr>
          <a:xfrm>
            <a:off x="3897571" y="4847214"/>
            <a:ext cx="10520767" cy="3472768"/>
          </a:xfrm>
          <a:prstGeom prst="roundRect">
            <a:avLst/>
          </a:prstGeom>
          <a:solidFill>
            <a:srgbClr val="A5D3FF"/>
          </a:solidFill>
          <a:ln w="76200" cap="flat" cmpd="sng" algn="ctr">
            <a:noFill/>
            <a:prstDash val="solid"/>
          </a:ln>
          <a:effectLst/>
        </p:spPr>
        <p:txBody>
          <a:bodyPr rtlCol="0" anchor="ctr"/>
          <a:lstStyle/>
          <a:p>
            <a:pPr marL="0" marR="0" lvl="0" indent="0" algn="ctr" defTabSz="609660" eaLnBrk="1" fontAlgn="auto" latinLnBrk="0" hangingPunct="1">
              <a:lnSpc>
                <a:spcPct val="100000"/>
              </a:lnSpc>
              <a:spcBef>
                <a:spcPts val="0"/>
              </a:spcBef>
              <a:spcAft>
                <a:spcPts val="0"/>
              </a:spcAft>
              <a:buClrTx/>
              <a:buSzTx/>
              <a:buFontTx/>
              <a:buNone/>
              <a:tabLst/>
              <a:defRPr/>
            </a:pPr>
            <a:endParaRPr kumimoji="0" lang="es-ES_tradnl" sz="1200" b="0" i="0" u="none" strike="noStrike" kern="0" cap="none" spc="0" normalizeH="0" baseline="0" noProof="0">
              <a:ln>
                <a:noFill/>
              </a:ln>
              <a:solidFill>
                <a:prstClr val="white"/>
              </a:solidFill>
              <a:effectLst/>
              <a:uLnTx/>
              <a:uFillTx/>
              <a:latin typeface="Calibri"/>
              <a:ea typeface="+mn-ea"/>
              <a:cs typeface="+mn-cs"/>
            </a:endParaRPr>
          </a:p>
        </p:txBody>
      </p:sp>
      <p:sp>
        <p:nvSpPr>
          <p:cNvPr id="30" name="TextBox 29">
            <a:extLst>
              <a:ext uri="{FF2B5EF4-FFF2-40B4-BE49-F238E27FC236}">
                <a16:creationId xmlns:a16="http://schemas.microsoft.com/office/drawing/2014/main" id="{44F444E1-9DFE-0921-BAE6-F42BD9571E3A}"/>
              </a:ext>
            </a:extLst>
          </p:cNvPr>
          <p:cNvSpPr txBox="1"/>
          <p:nvPr/>
        </p:nvSpPr>
        <p:spPr>
          <a:xfrm>
            <a:off x="3556167" y="4195489"/>
            <a:ext cx="10862170" cy="369332"/>
          </a:xfrm>
          <a:prstGeom prst="rect">
            <a:avLst/>
          </a:prstGeom>
          <a:noFill/>
        </p:spPr>
        <p:txBody>
          <a:bodyPr wrap="square" rtlCol="0">
            <a:spAutoFit/>
          </a:bodyPr>
          <a:lstStyle/>
          <a:p>
            <a:pPr algn="ctr" defTabSz="914446"/>
            <a:r>
              <a:rPr lang="fr" b="1">
                <a:solidFill>
                  <a:srgbClr val="000000"/>
                </a:solidFill>
                <a:latin typeface="Montserrat" pitchFamily="2" charset="77"/>
              </a:rPr>
              <a:t>CONTEXTE NATIONAL</a:t>
            </a:r>
          </a:p>
        </p:txBody>
      </p:sp>
      <p:sp>
        <p:nvSpPr>
          <p:cNvPr id="31" name="Rounded Rectangle 30">
            <a:extLst>
              <a:ext uri="{FF2B5EF4-FFF2-40B4-BE49-F238E27FC236}">
                <a16:creationId xmlns:a16="http://schemas.microsoft.com/office/drawing/2014/main" id="{7E1B449C-2E27-E1A6-5401-672AEC066303}"/>
              </a:ext>
            </a:extLst>
          </p:cNvPr>
          <p:cNvSpPr/>
          <p:nvPr/>
        </p:nvSpPr>
        <p:spPr>
          <a:xfrm>
            <a:off x="4228883" y="6127969"/>
            <a:ext cx="2794000" cy="1727200"/>
          </a:xfrm>
          <a:prstGeom prst="roundRect">
            <a:avLst/>
          </a:prstGeom>
          <a:solidFill>
            <a:sysClr val="window" lastClr="FFFFFF"/>
          </a:solidFill>
          <a:ln w="76200" cap="flat" cmpd="sng" algn="ctr">
            <a:solidFill>
              <a:srgbClr val="C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200" b="0" i="0" u="none" strike="noStrike" kern="0" cap="none" spc="0" normalizeH="0" baseline="0" noProof="0">
              <a:ln>
                <a:noFill/>
              </a:ln>
              <a:solidFill>
                <a:prstClr val="white"/>
              </a:solidFill>
              <a:effectLst/>
              <a:uLnTx/>
              <a:uFillTx/>
              <a:latin typeface="Calibri"/>
              <a:ea typeface="+mn-ea"/>
              <a:cs typeface="+mn-cs"/>
            </a:endParaRPr>
          </a:p>
        </p:txBody>
      </p:sp>
      <p:sp>
        <p:nvSpPr>
          <p:cNvPr id="32" name="TextBox 31">
            <a:extLst>
              <a:ext uri="{FF2B5EF4-FFF2-40B4-BE49-F238E27FC236}">
                <a16:creationId xmlns:a16="http://schemas.microsoft.com/office/drawing/2014/main" id="{C4E5DE04-DEA1-1F70-23F6-114DFF23F382}"/>
              </a:ext>
            </a:extLst>
          </p:cNvPr>
          <p:cNvSpPr txBox="1"/>
          <p:nvPr/>
        </p:nvSpPr>
        <p:spPr>
          <a:xfrm>
            <a:off x="4228883" y="6585169"/>
            <a:ext cx="2794000" cy="800219"/>
          </a:xfrm>
          <a:prstGeom prst="rect">
            <a:avLst/>
          </a:prstGeom>
          <a:noFill/>
        </p:spPr>
        <p:txBody>
          <a:bodyPr wrap="square" lIns="60960" tIns="30480" rIns="60960" bIns="30480" rtlCol="0" anchor="t">
            <a:spAutoFit/>
          </a:bodyPr>
          <a:lstStyle/>
          <a:p>
            <a:pPr algn="ctr"/>
            <a:r>
              <a:rPr lang="fr" sz="2400">
                <a:solidFill>
                  <a:prstClr val="black"/>
                </a:solidFill>
                <a:latin typeface="Montserrat" pitchFamily="2" charset="77"/>
              </a:rPr>
              <a:t>Reconnaît la gestion responsable</a:t>
            </a:r>
          </a:p>
        </p:txBody>
      </p:sp>
      <p:sp>
        <p:nvSpPr>
          <p:cNvPr id="33" name="Rounded Rectangle 32">
            <a:extLst>
              <a:ext uri="{FF2B5EF4-FFF2-40B4-BE49-F238E27FC236}">
                <a16:creationId xmlns:a16="http://schemas.microsoft.com/office/drawing/2014/main" id="{798F7FD6-6BA8-22A7-E285-1C33EE30EA3C}"/>
              </a:ext>
            </a:extLst>
          </p:cNvPr>
          <p:cNvSpPr/>
          <p:nvPr/>
        </p:nvSpPr>
        <p:spPr>
          <a:xfrm>
            <a:off x="7784883" y="6127969"/>
            <a:ext cx="2794000" cy="1727200"/>
          </a:xfrm>
          <a:prstGeom prst="roundRect">
            <a:avLst/>
          </a:prstGeom>
          <a:solidFill>
            <a:sysClr val="window" lastClr="FFFFFF"/>
          </a:solidFill>
          <a:ln w="76200" cap="flat" cmpd="sng" algn="ctr">
            <a:solidFill>
              <a:srgbClr val="FFC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200" b="0" i="0" u="none" strike="noStrike" kern="0" cap="none" spc="0" normalizeH="0" baseline="0" noProof="0">
              <a:ln>
                <a:noFill/>
              </a:ln>
              <a:solidFill>
                <a:prstClr val="white"/>
              </a:solidFill>
              <a:effectLst/>
              <a:uLnTx/>
              <a:uFillTx/>
              <a:latin typeface="Calibri"/>
              <a:ea typeface="+mn-ea"/>
              <a:cs typeface="+mn-cs"/>
            </a:endParaRPr>
          </a:p>
        </p:txBody>
      </p:sp>
      <p:sp>
        <p:nvSpPr>
          <p:cNvPr id="34" name="TextBox 33">
            <a:extLst>
              <a:ext uri="{FF2B5EF4-FFF2-40B4-BE49-F238E27FC236}">
                <a16:creationId xmlns:a16="http://schemas.microsoft.com/office/drawing/2014/main" id="{F8ED3A61-E47C-B8A6-97F6-FED80D159840}"/>
              </a:ext>
            </a:extLst>
          </p:cNvPr>
          <p:cNvSpPr txBox="1"/>
          <p:nvPr/>
        </p:nvSpPr>
        <p:spPr>
          <a:xfrm>
            <a:off x="7784883" y="6591459"/>
            <a:ext cx="2794000" cy="800219"/>
          </a:xfrm>
          <a:prstGeom prst="rect">
            <a:avLst/>
          </a:prstGeom>
          <a:noFill/>
        </p:spPr>
        <p:txBody>
          <a:bodyPr wrap="square" lIns="60960" tIns="30480" rIns="60960" bIns="30480" rtlCol="0" anchor="t">
            <a:spAutoFit/>
          </a:bodyPr>
          <a:lstStyle/>
          <a:p>
            <a:pPr algn="ctr"/>
            <a:r>
              <a:rPr lang="fr" sz="2400">
                <a:solidFill>
                  <a:prstClr val="black"/>
                </a:solidFill>
                <a:latin typeface="Montserrat" pitchFamily="2" charset="77"/>
              </a:rPr>
              <a:t>Lutter contre les inégalités</a:t>
            </a:r>
          </a:p>
        </p:txBody>
      </p:sp>
      <p:sp>
        <p:nvSpPr>
          <p:cNvPr id="35" name="Rounded Rectangle 34">
            <a:extLst>
              <a:ext uri="{FF2B5EF4-FFF2-40B4-BE49-F238E27FC236}">
                <a16:creationId xmlns:a16="http://schemas.microsoft.com/office/drawing/2014/main" id="{A4EA5A60-D810-332C-6A43-8466DF1B40B9}"/>
              </a:ext>
            </a:extLst>
          </p:cNvPr>
          <p:cNvSpPr/>
          <p:nvPr/>
        </p:nvSpPr>
        <p:spPr>
          <a:xfrm>
            <a:off x="11325118" y="6127969"/>
            <a:ext cx="2794000" cy="1727200"/>
          </a:xfrm>
          <a:prstGeom prst="roundRect">
            <a:avLst/>
          </a:prstGeom>
          <a:solidFill>
            <a:sysClr val="window" lastClr="FFFFFF"/>
          </a:solidFill>
          <a:ln w="76200" cap="flat" cmpd="sng" algn="ctr">
            <a:solidFill>
              <a:srgbClr val="5EBB45"/>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200" b="0" i="0" u="none" strike="noStrike" kern="0" cap="none" spc="0" normalizeH="0" baseline="0" noProof="0">
              <a:ln>
                <a:noFill/>
              </a:ln>
              <a:solidFill>
                <a:prstClr val="white"/>
              </a:solidFill>
              <a:effectLst/>
              <a:uLnTx/>
              <a:uFillTx/>
              <a:latin typeface="Calibri"/>
              <a:ea typeface="+mn-ea"/>
              <a:cs typeface="+mn-cs"/>
            </a:endParaRPr>
          </a:p>
        </p:txBody>
      </p:sp>
      <p:sp>
        <p:nvSpPr>
          <p:cNvPr id="36" name="TextBox 35">
            <a:extLst>
              <a:ext uri="{FF2B5EF4-FFF2-40B4-BE49-F238E27FC236}">
                <a16:creationId xmlns:a16="http://schemas.microsoft.com/office/drawing/2014/main" id="{58B7180D-7F8F-63B6-F2F7-5B93FE599FA5}"/>
              </a:ext>
            </a:extLst>
          </p:cNvPr>
          <p:cNvSpPr txBox="1"/>
          <p:nvPr/>
        </p:nvSpPr>
        <p:spPr>
          <a:xfrm>
            <a:off x="11325118" y="6591459"/>
            <a:ext cx="2794000" cy="800219"/>
          </a:xfrm>
          <a:prstGeom prst="rect">
            <a:avLst/>
          </a:prstGeom>
          <a:noFill/>
        </p:spPr>
        <p:txBody>
          <a:bodyPr wrap="square" lIns="60960" tIns="30480" rIns="60960" bIns="30480" rtlCol="0" anchor="t">
            <a:spAutoFit/>
          </a:bodyPr>
          <a:lstStyle/>
          <a:p>
            <a:pPr algn="ctr"/>
            <a:r>
              <a:rPr lang="fr" sz="2400">
                <a:solidFill>
                  <a:prstClr val="black"/>
                </a:solidFill>
                <a:latin typeface="Montserrat" pitchFamily="2" charset="77"/>
              </a:rPr>
              <a:t>Génère des opportunités</a:t>
            </a:r>
          </a:p>
        </p:txBody>
      </p:sp>
      <p:sp>
        <p:nvSpPr>
          <p:cNvPr id="37" name="TextBox 36">
            <a:extLst>
              <a:ext uri="{FF2B5EF4-FFF2-40B4-BE49-F238E27FC236}">
                <a16:creationId xmlns:a16="http://schemas.microsoft.com/office/drawing/2014/main" id="{4F96F5D1-847B-CC6D-9E2A-E3A2DEE16267}"/>
              </a:ext>
            </a:extLst>
          </p:cNvPr>
          <p:cNvSpPr txBox="1"/>
          <p:nvPr/>
        </p:nvSpPr>
        <p:spPr>
          <a:xfrm>
            <a:off x="4139992" y="5067459"/>
            <a:ext cx="10035923" cy="830997"/>
          </a:xfrm>
          <a:prstGeom prst="rect">
            <a:avLst/>
          </a:prstGeom>
          <a:noFill/>
        </p:spPr>
        <p:txBody>
          <a:bodyPr wrap="square" rtlCol="0">
            <a:spAutoFit/>
          </a:bodyPr>
          <a:lstStyle/>
          <a:p>
            <a:pPr algn="ctr"/>
            <a:r>
              <a:rPr lang="fr" sz="2400">
                <a:solidFill>
                  <a:prstClr val="black"/>
                </a:solidFill>
                <a:latin typeface="Montserrat" pitchFamily="2" charset="77"/>
              </a:rPr>
              <a:t>Action positive pour la nature, agir pour la nature</a:t>
            </a:r>
          </a:p>
          <a:p>
            <a:pPr algn="ctr"/>
            <a:r>
              <a:rPr lang="fr" sz="2400">
                <a:solidFill>
                  <a:prstClr val="black"/>
                </a:solidFill>
                <a:latin typeface="Montserrat" pitchFamily="2" charset="77"/>
              </a:rPr>
              <a:t>ou solution fondée sur la nature</a:t>
            </a:r>
          </a:p>
        </p:txBody>
      </p:sp>
      <p:pic>
        <p:nvPicPr>
          <p:cNvPr id="7" name="Picture 6" descr="A group of people sitting at a table&#10;&#10;AI-generated content may be incorrect.">
            <a:extLst>
              <a:ext uri="{FF2B5EF4-FFF2-40B4-BE49-F238E27FC236}">
                <a16:creationId xmlns:a16="http://schemas.microsoft.com/office/drawing/2014/main" id="{856428B8-3EDA-2FF7-4116-2155B8BA45A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50117" y="2178813"/>
            <a:ext cx="833345" cy="823811"/>
          </a:xfrm>
          <a:prstGeom prst="rect">
            <a:avLst/>
          </a:prstGeom>
        </p:spPr>
      </p:pic>
      <p:sp>
        <p:nvSpPr>
          <p:cNvPr id="10" name="Freeform 3">
            <a:extLst>
              <a:ext uri="{FF2B5EF4-FFF2-40B4-BE49-F238E27FC236}">
                <a16:creationId xmlns:a16="http://schemas.microsoft.com/office/drawing/2014/main" id="{01F3AA90-EEE4-FB84-F26F-49CA876C28D1}"/>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04264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p:bldP spid="33" grpId="0" animBg="1"/>
      <p:bldP spid="34" grpId="0"/>
      <p:bldP spid="35" grpId="0" animBg="1"/>
      <p:bldP spid="3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ACE58-9C21-BB0C-4770-BA770933F8C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471EA03-606C-3AD0-B68C-53B95A301A22}"/>
              </a:ext>
            </a:extLst>
          </p:cNvPr>
          <p:cNvSpPr txBox="1"/>
          <p:nvPr/>
        </p:nvSpPr>
        <p:spPr>
          <a:xfrm>
            <a:off x="3739032" y="2140097"/>
            <a:ext cx="11881968" cy="1477328"/>
          </a:xfrm>
          <a:prstGeom prst="rect">
            <a:avLst/>
          </a:prstGeom>
          <a:noFill/>
        </p:spPr>
        <p:txBody>
          <a:bodyPr wrap="square">
            <a:spAutoFit/>
          </a:bodyPr>
          <a:lstStyle/>
          <a:p>
            <a:pPr algn="just"/>
            <a:r>
              <a:rPr lang="fr" sz="3000" b="1">
                <a:latin typeface="Calibri" panose="020F0502020204030204" pitchFamily="34" charset="0"/>
                <a:ea typeface="Times New Roman" panose="02020603050405020304" pitchFamily="18" charset="0"/>
                <a:cs typeface="Calibri" panose="020F0502020204030204" pitchFamily="34" charset="0"/>
              </a:rPr>
              <a:t>Communiquer les résultats aux participants et expliquer comment leurs contributions influenceront le PNB</a:t>
            </a:r>
          </a:p>
          <a:p>
            <a:pPr algn="just"/>
            <a:endParaRPr lang="en-US" sz="3000" b="1">
              <a:latin typeface="Calibri" panose="020F0502020204030204" pitchFamily="34" charset="0"/>
              <a:ea typeface="Times New Roman" panose="02020603050405020304" pitchFamily="18" charset="0"/>
              <a:cs typeface="Calibri" panose="020F0502020204030204" pitchFamily="34" charset="0"/>
            </a:endParaRPr>
          </a:p>
        </p:txBody>
      </p:sp>
      <p:grpSp>
        <p:nvGrpSpPr>
          <p:cNvPr id="4" name="Group 3">
            <a:extLst>
              <a:ext uri="{FF2B5EF4-FFF2-40B4-BE49-F238E27FC236}">
                <a16:creationId xmlns:a16="http://schemas.microsoft.com/office/drawing/2014/main" id="{4C741571-535F-3077-CE01-8D9D6260EC58}"/>
              </a:ext>
            </a:extLst>
          </p:cNvPr>
          <p:cNvGrpSpPr/>
          <p:nvPr/>
        </p:nvGrpSpPr>
        <p:grpSpPr>
          <a:xfrm>
            <a:off x="1194182" y="1931995"/>
            <a:ext cx="2525289" cy="1077218"/>
            <a:chOff x="5194075" y="7520669"/>
            <a:chExt cx="3117679" cy="1316682"/>
          </a:xfrm>
        </p:grpSpPr>
        <p:sp>
          <p:nvSpPr>
            <p:cNvPr id="5" name="Pentagon 4">
              <a:extLst>
                <a:ext uri="{FF2B5EF4-FFF2-40B4-BE49-F238E27FC236}">
                  <a16:creationId xmlns:a16="http://schemas.microsoft.com/office/drawing/2014/main" id="{06366EE2-0057-FF36-1C56-D579588E93F3}"/>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2780103B-B43E-F8B8-4EE2-8CA1B81B2C35}"/>
                </a:ext>
              </a:extLst>
            </p:cNvPr>
            <p:cNvGrpSpPr/>
            <p:nvPr/>
          </p:nvGrpSpPr>
          <p:grpSpPr>
            <a:xfrm>
              <a:off x="5447624" y="7659191"/>
              <a:ext cx="1063394" cy="1011676"/>
              <a:chOff x="10085410" y="3689660"/>
              <a:chExt cx="779859" cy="779859"/>
            </a:xfrm>
          </p:grpSpPr>
          <p:sp>
            <p:nvSpPr>
              <p:cNvPr id="12" name="Oval 11">
                <a:extLst>
                  <a:ext uri="{FF2B5EF4-FFF2-40B4-BE49-F238E27FC236}">
                    <a16:creationId xmlns:a16="http://schemas.microsoft.com/office/drawing/2014/main" id="{5B0C50AE-4644-ECB0-49ED-8AB36BC0B555}"/>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3" name="Oval 5">
                <a:extLst>
                  <a:ext uri="{FF2B5EF4-FFF2-40B4-BE49-F238E27FC236}">
                    <a16:creationId xmlns:a16="http://schemas.microsoft.com/office/drawing/2014/main" id="{8218F928-D287-F4C9-525B-12CBEBF1D354}"/>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5</a:t>
                </a:r>
              </a:p>
            </p:txBody>
          </p:sp>
        </p:grpSp>
      </p:grpSp>
      <p:sp>
        <p:nvSpPr>
          <p:cNvPr id="2" name="Text Placeholder 2">
            <a:extLst>
              <a:ext uri="{FF2B5EF4-FFF2-40B4-BE49-F238E27FC236}">
                <a16:creationId xmlns:a16="http://schemas.microsoft.com/office/drawing/2014/main" id="{82C1B6BB-3CAA-1D1F-9883-EF3303683DD5}"/>
              </a:ext>
            </a:extLst>
          </p:cNvPr>
          <p:cNvSpPr txBox="1">
            <a:spLocks/>
          </p:cNvSpPr>
          <p:nvPr/>
        </p:nvSpPr>
        <p:spPr>
          <a:xfrm>
            <a:off x="2349775" y="3402858"/>
            <a:ext cx="14452464" cy="2897982"/>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indent="-453828"/>
            <a:endParaRPr lang="en-US">
              <a:latin typeface="Calibri" panose="020F0502020204030204" pitchFamily="34" charset="0"/>
              <a:cs typeface="Calibri" panose="020F0502020204030204" pitchFamily="34" charset="0"/>
            </a:endParaRPr>
          </a:p>
          <a:p>
            <a:pPr marL="453828" indent="-453828"/>
            <a:r>
              <a:rPr lang="fr">
                <a:latin typeface="Calibri" panose="020F0502020204030204" pitchFamily="34" charset="0"/>
                <a:cs typeface="Calibri" panose="020F0502020204030204" pitchFamily="34" charset="0"/>
              </a:rPr>
              <a:t>Identifier et inviter certains acteurs, femmes leaders ou groupes participant aux consultations nationales et locales à participer aux validations.</a:t>
            </a:r>
          </a:p>
          <a:p>
            <a:pPr marL="453828" indent="-453828"/>
            <a:endParaRPr lang="en-US">
              <a:latin typeface="Calibri" panose="020F0502020204030204" pitchFamily="34" charset="0"/>
              <a:cs typeface="Calibri" panose="020F0502020204030204" pitchFamily="34" charset="0"/>
            </a:endParaRPr>
          </a:p>
          <a:p>
            <a:pPr marL="453828" indent="-453828"/>
            <a:r>
              <a:rPr lang="fr">
                <a:latin typeface="Calibri" panose="020F0502020204030204" pitchFamily="34" charset="0"/>
                <a:cs typeface="Calibri" panose="020F0502020204030204" pitchFamily="34" charset="0"/>
              </a:rPr>
              <a:t>Valider les résultats et activités attendus auprès des groupes de femmes afin de déterminer si leurs priorités ont été correctement prises en compte.</a:t>
            </a:r>
          </a:p>
          <a:p>
            <a:pPr marL="453828" indent="-453828"/>
            <a:endParaRPr lang="en-US">
              <a:latin typeface="Calibri" panose="020F0502020204030204" pitchFamily="34" charset="0"/>
              <a:cs typeface="Calibri" panose="020F0502020204030204" pitchFamily="34" charset="0"/>
            </a:endParaRPr>
          </a:p>
          <a:p>
            <a:pPr marL="453828" indent="-453828"/>
            <a:r>
              <a:rPr lang="fr">
                <a:latin typeface="Calibri" panose="020F0502020204030204" pitchFamily="34" charset="0"/>
                <a:cs typeface="Calibri" panose="020F0502020204030204" pitchFamily="34" charset="0"/>
              </a:rPr>
              <a:t>Instaurer la confiance, la responsabilisation et la volonté des femmes et des groupes de femmes de s'engager dans la mise en œuvre future</a:t>
            </a:r>
          </a:p>
          <a:p>
            <a:pPr marL="0" indent="0">
              <a:buNone/>
            </a:pPr>
            <a:endParaRPr lang="en-US">
              <a:latin typeface="Calibri" panose="020F0502020204030204" pitchFamily="34" charset="0"/>
              <a:cs typeface="Calibri" panose="020F0502020204030204" pitchFamily="34" charset="0"/>
            </a:endParaRPr>
          </a:p>
          <a:p>
            <a:pPr marL="453828" indent="-453828"/>
            <a:endParaRPr lang="en-US" noProof="0">
              <a:highlight>
                <a:srgbClr val="C0C0C0"/>
              </a:highlight>
              <a:latin typeface="Calibri" panose="020F0502020204030204" pitchFamily="34" charset="0"/>
              <a:cs typeface="Calibri" panose="020F0502020204030204" pitchFamily="34" charset="0"/>
            </a:endParaRPr>
          </a:p>
          <a:p>
            <a:pPr marL="453828" indent="-453828"/>
            <a:endParaRPr lang="en-US" noProof="0">
              <a:highlight>
                <a:srgbClr val="C0C0C0"/>
              </a:highlight>
              <a:latin typeface="Calibri" panose="020F0502020204030204" pitchFamily="34" charset="0"/>
              <a:cs typeface="Calibri" panose="020F0502020204030204" pitchFamily="34" charset="0"/>
            </a:endParaRPr>
          </a:p>
        </p:txBody>
      </p:sp>
      <p:sp>
        <p:nvSpPr>
          <p:cNvPr id="89" name="Freeform 9">
            <a:extLst>
              <a:ext uri="{FF2B5EF4-FFF2-40B4-BE49-F238E27FC236}">
                <a16:creationId xmlns:a16="http://schemas.microsoft.com/office/drawing/2014/main" id="{E3125362-08FC-051D-1B9E-755238FF9DC8}"/>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cxnSp>
        <p:nvCxnSpPr>
          <p:cNvPr id="8" name="Straight Connector 7">
            <a:extLst>
              <a:ext uri="{FF2B5EF4-FFF2-40B4-BE49-F238E27FC236}">
                <a16:creationId xmlns:a16="http://schemas.microsoft.com/office/drawing/2014/main" id="{710494DE-893F-D167-4CF0-7E97AD62B33E}"/>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Google Shape;89;g328e14af98b_2_2">
            <a:extLst>
              <a:ext uri="{FF2B5EF4-FFF2-40B4-BE49-F238E27FC236}">
                <a16:creationId xmlns:a16="http://schemas.microsoft.com/office/drawing/2014/main" id="{7A85AE7F-520E-AC35-F0BE-288CF9D1BBA6}"/>
              </a:ext>
            </a:extLst>
          </p:cNvPr>
          <p:cNvSpPr txBox="1"/>
          <p:nvPr/>
        </p:nvSpPr>
        <p:spPr>
          <a:xfrm>
            <a:off x="1163702" y="481256"/>
            <a:ext cx="15960590" cy="1200290"/>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3600" b="1" kern="0" dirty="0">
                <a:solidFill>
                  <a:prstClr val="black"/>
                </a:solidFill>
                <a:latin typeface="Calibri Light" panose="020F0302020204030204" pitchFamily="34" charset="0"/>
                <a:cs typeface="Calibri Light" panose="020F0302020204030204" pitchFamily="34" charset="0"/>
                <a:sym typeface="Arial"/>
              </a:rPr>
              <a:t>Actions clés pour élaborer des feuilles de route sur le genre et la biodiversité</a:t>
            </a:r>
          </a:p>
          <a:p>
            <a:pPr defTabSz="914445">
              <a:buClr>
                <a:srgbClr val="000000"/>
              </a:buClr>
              <a:defRPr/>
            </a:pPr>
            <a:endParaRPr sz="3600" b="1" kern="0" dirty="0">
              <a:solidFill>
                <a:prstClr val="black"/>
              </a:solidFill>
              <a:latin typeface="Calibri Light" panose="020F0302020204030204" pitchFamily="34" charset="0"/>
              <a:cs typeface="Calibri Light" panose="020F0302020204030204" pitchFamily="34" charset="0"/>
              <a:sym typeface="Arial"/>
            </a:endParaRPr>
          </a:p>
        </p:txBody>
      </p:sp>
      <p:pic>
        <p:nvPicPr>
          <p:cNvPr id="7" name="Picture 6" descr="A group of people in a circle&#10;&#10;AI-generated content may be incorrect.">
            <a:extLst>
              <a:ext uri="{FF2B5EF4-FFF2-40B4-BE49-F238E27FC236}">
                <a16:creationId xmlns:a16="http://schemas.microsoft.com/office/drawing/2014/main" id="{00642E9D-FCDD-A97F-3881-50F1F0F6822A}"/>
              </a:ext>
            </a:extLst>
          </p:cNvPr>
          <p:cNvPicPr>
            <a:picLocks noChangeAspect="1"/>
          </p:cNvPicPr>
          <p:nvPr/>
        </p:nvPicPr>
        <p:blipFill>
          <a:blip r:embed="rId3" cstate="print">
            <a:extLst>
              <a:ext uri="{28A0092B-C50C-407E-A947-70E740481C1C}">
                <a14:useLocalDpi xmlns:a14="http://schemas.microsoft.com/office/drawing/2010/main" val="0"/>
              </a:ext>
            </a:extLst>
          </a:blip>
          <a:srcRect l="10039" t="13228" r="12843" b="13228"/>
          <a:stretch>
            <a:fillRect/>
          </a:stretch>
        </p:blipFill>
        <p:spPr>
          <a:xfrm>
            <a:off x="2307254" y="2000811"/>
            <a:ext cx="941678" cy="872196"/>
          </a:xfrm>
          <a:prstGeom prst="rect">
            <a:avLst/>
          </a:prstGeom>
        </p:spPr>
      </p:pic>
      <p:sp>
        <p:nvSpPr>
          <p:cNvPr id="14" name="Freeform 3">
            <a:extLst>
              <a:ext uri="{FF2B5EF4-FFF2-40B4-BE49-F238E27FC236}">
                <a16:creationId xmlns:a16="http://schemas.microsoft.com/office/drawing/2014/main" id="{D97D40E5-7732-6982-A53C-1AB3C4E38B3B}"/>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72670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16263-8ABB-8CDA-375D-E87FD26F3CA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895812-FE55-D9B0-7282-42083D957E61}"/>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2" name="TextBox 1">
            <a:extLst>
              <a:ext uri="{FF2B5EF4-FFF2-40B4-BE49-F238E27FC236}">
                <a16:creationId xmlns:a16="http://schemas.microsoft.com/office/drawing/2014/main" id="{01DACE8C-15DB-21E7-6E33-417F4E39EFA3}"/>
              </a:ext>
            </a:extLst>
          </p:cNvPr>
          <p:cNvSpPr txBox="1"/>
          <p:nvPr/>
        </p:nvSpPr>
        <p:spPr>
          <a:xfrm>
            <a:off x="6148551" y="2400300"/>
            <a:ext cx="12139449" cy="5632311"/>
          </a:xfrm>
          <a:prstGeom prst="rect">
            <a:avLst/>
          </a:prstGeom>
          <a:noFill/>
        </p:spPr>
        <p:txBody>
          <a:bodyPr wrap="square" rtlCol="0">
            <a:spAutoFit/>
          </a:bodyPr>
          <a:lstStyle/>
          <a:p>
            <a:pPr algn="ctr" defTabSz="1371600"/>
            <a:r>
              <a:rPr lang="fr" sz="9000" kern="100">
                <a:solidFill>
                  <a:prstClr val="black"/>
                </a:solidFill>
                <a:latin typeface="Calibri" panose="020F0502020204030204"/>
              </a:rPr>
              <a:t>Quelle pourrait être la structure d'un</a:t>
            </a:r>
          </a:p>
          <a:p>
            <a:pPr algn="ctr" defTabSz="1371600"/>
            <a:r>
              <a:rPr lang="fr" sz="9000" kern="100">
                <a:solidFill>
                  <a:prstClr val="black"/>
                </a:solidFill>
                <a:latin typeface="Calibri" panose="020F0502020204030204"/>
              </a:rPr>
              <a:t>Feuille de route pour le genre et la biodiversité ?</a:t>
            </a:r>
            <a:endParaRPr lang="en-US" sz="9000">
              <a:solidFill>
                <a:prstClr val="black"/>
              </a:solidFill>
              <a:latin typeface="Calibri" panose="020F0502020204030204"/>
            </a:endParaRPr>
          </a:p>
        </p:txBody>
      </p:sp>
      <p:pic>
        <p:nvPicPr>
          <p:cNvPr id="4" name="Picture 3" descr="A person sweeping the ground&#10;&#10;AI-generated content may be incorrect.">
            <a:extLst>
              <a:ext uri="{FF2B5EF4-FFF2-40B4-BE49-F238E27FC236}">
                <a16:creationId xmlns:a16="http://schemas.microsoft.com/office/drawing/2014/main" id="{5FEA047E-9D00-77B5-11A5-A9CB14DEA22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11267" y="7782638"/>
            <a:ext cx="2431736" cy="1618908"/>
          </a:xfrm>
          <a:prstGeom prst="rect">
            <a:avLst/>
          </a:prstGeom>
        </p:spPr>
      </p:pic>
      <p:pic>
        <p:nvPicPr>
          <p:cNvPr id="5" name="Picture 4" descr="A orangutan in the jungle&#10;&#10;AI-generated content may be incorrect.">
            <a:extLst>
              <a:ext uri="{FF2B5EF4-FFF2-40B4-BE49-F238E27FC236}">
                <a16:creationId xmlns:a16="http://schemas.microsoft.com/office/drawing/2014/main" id="{D8000E5B-A0B1-24FA-CD08-00371AB333A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11267" y="1240178"/>
            <a:ext cx="2443869" cy="1618908"/>
          </a:xfrm>
          <a:prstGeom prst="rect">
            <a:avLst/>
          </a:prstGeom>
        </p:spPr>
      </p:pic>
      <p:pic>
        <p:nvPicPr>
          <p:cNvPr id="6" name="Picture 5" descr="Bribris Rio.tif">
            <a:extLst>
              <a:ext uri="{FF2B5EF4-FFF2-40B4-BE49-F238E27FC236}">
                <a16:creationId xmlns:a16="http://schemas.microsoft.com/office/drawing/2014/main" id="{16AF95DC-7103-D67C-5983-CA1C4E6A641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834267" y="3488649"/>
            <a:ext cx="2420870" cy="1590726"/>
          </a:xfrm>
          <a:prstGeom prst="rect">
            <a:avLst/>
          </a:prstGeom>
        </p:spPr>
      </p:pic>
      <p:pic>
        <p:nvPicPr>
          <p:cNvPr id="7" name="Picture 6" descr="A crab on a shell&#10;&#10;AI-generated content may be incorrect.">
            <a:extLst>
              <a:ext uri="{FF2B5EF4-FFF2-40B4-BE49-F238E27FC236}">
                <a16:creationId xmlns:a16="http://schemas.microsoft.com/office/drawing/2014/main" id="{58B0A92C-F41A-8D0B-1ED4-70450C98AA7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22766" y="5635829"/>
            <a:ext cx="2420870" cy="1611675"/>
          </a:xfrm>
          <a:prstGeom prst="rect">
            <a:avLst/>
          </a:prstGeom>
        </p:spPr>
      </p:pic>
    </p:spTree>
    <p:extLst>
      <p:ext uri="{BB962C8B-B14F-4D97-AF65-F5344CB8AC3E}">
        <p14:creationId xmlns:p14="http://schemas.microsoft.com/office/powerpoint/2010/main" val="2640002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5A0AD-1EC5-8387-EEDF-833C5237246E}"/>
            </a:ext>
          </a:extLst>
        </p:cNvPr>
        <p:cNvGrpSpPr/>
        <p:nvPr/>
      </p:nvGrpSpPr>
      <p:grpSpPr>
        <a:xfrm>
          <a:off x="0" y="0"/>
          <a:ext cx="0" cy="0"/>
          <a:chOff x="0" y="0"/>
          <a:chExt cx="0" cy="0"/>
        </a:xfrm>
      </p:grpSpPr>
      <p:sp>
        <p:nvSpPr>
          <p:cNvPr id="14" name="Title 1">
            <a:extLst>
              <a:ext uri="{FF2B5EF4-FFF2-40B4-BE49-F238E27FC236}">
                <a16:creationId xmlns:a16="http://schemas.microsoft.com/office/drawing/2014/main" id="{823DED19-4CCC-2137-1BA1-E53E2E92BABE}"/>
              </a:ext>
            </a:extLst>
          </p:cNvPr>
          <p:cNvSpPr txBox="1">
            <a:spLocks/>
          </p:cNvSpPr>
          <p:nvPr/>
        </p:nvSpPr>
        <p:spPr>
          <a:xfrm>
            <a:off x="-3" y="277907"/>
            <a:ext cx="18288005" cy="1512794"/>
          </a:xfrm>
          <a:prstGeom prst="rect">
            <a:avLst/>
          </a:prstGeom>
        </p:spPr>
        <p:txBody>
          <a:bodyPr vert="horz" lIns="121025" tIns="60512" rIns="121025" bIns="60512"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fr" sz="3600">
                <a:solidFill>
                  <a:schemeClr val="bg1"/>
                </a:solidFill>
                <a:latin typeface="Calibri" panose="020F0502020204030204" pitchFamily="34" charset="0"/>
                <a:ea typeface="ＭＳ Ｐゴシック"/>
                <a:cs typeface="Calibri" panose="020F0502020204030204" pitchFamily="34" charset="0"/>
              </a:rPr>
              <a:t>Inégalités de genre répandues dans les secteurs environnementaux</a:t>
            </a:r>
            <a:endParaRPr lang="en-GB" sz="3600">
              <a:solidFill>
                <a:schemeClr val="bg1"/>
              </a:solidFill>
              <a:latin typeface="Calibri" panose="020F0502020204030204" pitchFamily="34" charset="0"/>
              <a:ea typeface="ＭＳ Ｐゴシック" pitchFamily="-65" charset="-128"/>
              <a:cs typeface="Calibri" panose="020F0502020204030204" pitchFamily="34" charset="0"/>
            </a:endParaRPr>
          </a:p>
        </p:txBody>
      </p:sp>
      <p:cxnSp>
        <p:nvCxnSpPr>
          <p:cNvPr id="5" name="Straight Connector 4">
            <a:extLst>
              <a:ext uri="{FF2B5EF4-FFF2-40B4-BE49-F238E27FC236}">
                <a16:creationId xmlns:a16="http://schemas.microsoft.com/office/drawing/2014/main" id="{2FB1812C-674B-F024-B9CA-3E9222697693}"/>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Google Shape;89;g328e14af98b_2_2">
            <a:extLst>
              <a:ext uri="{FF2B5EF4-FFF2-40B4-BE49-F238E27FC236}">
                <a16:creationId xmlns:a16="http://schemas.microsoft.com/office/drawing/2014/main" id="{6975159B-0566-CA6A-AA25-170D88A52F14}"/>
              </a:ext>
            </a:extLst>
          </p:cNvPr>
          <p:cNvSpPr txBox="1"/>
          <p:nvPr/>
        </p:nvSpPr>
        <p:spPr>
          <a:xfrm>
            <a:off x="830399" y="481687"/>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b="1" kern="0">
                <a:solidFill>
                  <a:prstClr val="black"/>
                </a:solidFill>
                <a:latin typeface="Calibri Light" panose="020F0302020204030204" pitchFamily="34" charset="0"/>
                <a:cs typeface="Calibri Light" panose="020F0302020204030204" pitchFamily="34" charset="0"/>
                <a:sym typeface="Arial"/>
              </a:rPr>
              <a:t>Conservation et protection des aires protégées</a:t>
            </a:r>
          </a:p>
          <a:p>
            <a:pPr defTabSz="914445">
              <a:buClr>
                <a:srgbClr val="000000"/>
              </a:buClr>
              <a:defRPr/>
            </a:pPr>
            <a:endParaRPr sz="4400" b="1" kern="0">
              <a:solidFill>
                <a:prstClr val="black"/>
              </a:solidFill>
              <a:latin typeface="Calibri Light" panose="020F0302020204030204" pitchFamily="34" charset="0"/>
              <a:cs typeface="Calibri Light" panose="020F0302020204030204" pitchFamily="34" charset="0"/>
              <a:sym typeface="Arial"/>
            </a:endParaRPr>
          </a:p>
        </p:txBody>
      </p:sp>
      <p:sp>
        <p:nvSpPr>
          <p:cNvPr id="3" name="Freeform 3">
            <a:extLst>
              <a:ext uri="{FF2B5EF4-FFF2-40B4-BE49-F238E27FC236}">
                <a16:creationId xmlns:a16="http://schemas.microsoft.com/office/drawing/2014/main" id="{F737F1E8-687B-B4B1-9E59-0724BB023AFB}"/>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graphicFrame>
        <p:nvGraphicFramePr>
          <p:cNvPr id="2" name="Table 1">
            <a:extLst>
              <a:ext uri="{FF2B5EF4-FFF2-40B4-BE49-F238E27FC236}">
                <a16:creationId xmlns:a16="http://schemas.microsoft.com/office/drawing/2014/main" id="{A6DED385-7500-AAF6-92D4-2C5E73357ABD}"/>
              </a:ext>
            </a:extLst>
          </p:cNvPr>
          <p:cNvGraphicFramePr>
            <a:graphicFrameLocks noGrp="1"/>
          </p:cNvGraphicFramePr>
          <p:nvPr>
            <p:extLst>
              <p:ext uri="{D42A27DB-BD31-4B8C-83A1-F6EECF244321}">
                <p14:modId xmlns:p14="http://schemas.microsoft.com/office/powerpoint/2010/main" val="1441162145"/>
              </p:ext>
            </p:extLst>
          </p:nvPr>
        </p:nvGraphicFramePr>
        <p:xfrm>
          <a:off x="495298" y="2021695"/>
          <a:ext cx="17297402" cy="7018748"/>
        </p:xfrm>
        <a:graphic>
          <a:graphicData uri="http://schemas.openxmlformats.org/drawingml/2006/table">
            <a:tbl>
              <a:tblPr firstRow="1" firstCol="1" bandRow="1"/>
              <a:tblGrid>
                <a:gridCol w="2110110">
                  <a:extLst>
                    <a:ext uri="{9D8B030D-6E8A-4147-A177-3AD203B41FA5}">
                      <a16:colId xmlns:a16="http://schemas.microsoft.com/office/drawing/2014/main" val="3886701145"/>
                    </a:ext>
                  </a:extLst>
                </a:gridCol>
                <a:gridCol w="4054293">
                  <a:extLst>
                    <a:ext uri="{9D8B030D-6E8A-4147-A177-3AD203B41FA5}">
                      <a16:colId xmlns:a16="http://schemas.microsoft.com/office/drawing/2014/main" val="1912623770"/>
                    </a:ext>
                  </a:extLst>
                </a:gridCol>
                <a:gridCol w="1460140">
                  <a:extLst>
                    <a:ext uri="{9D8B030D-6E8A-4147-A177-3AD203B41FA5}">
                      <a16:colId xmlns:a16="http://schemas.microsoft.com/office/drawing/2014/main" val="2440651539"/>
                    </a:ext>
                  </a:extLst>
                </a:gridCol>
                <a:gridCol w="1939607">
                  <a:extLst>
                    <a:ext uri="{9D8B030D-6E8A-4147-A177-3AD203B41FA5}">
                      <a16:colId xmlns:a16="http://schemas.microsoft.com/office/drawing/2014/main" val="193711645"/>
                    </a:ext>
                  </a:extLst>
                </a:gridCol>
                <a:gridCol w="1783981">
                  <a:extLst>
                    <a:ext uri="{9D8B030D-6E8A-4147-A177-3AD203B41FA5}">
                      <a16:colId xmlns:a16="http://schemas.microsoft.com/office/drawing/2014/main" val="2048612918"/>
                    </a:ext>
                  </a:extLst>
                </a:gridCol>
                <a:gridCol w="1622632">
                  <a:extLst>
                    <a:ext uri="{9D8B030D-6E8A-4147-A177-3AD203B41FA5}">
                      <a16:colId xmlns:a16="http://schemas.microsoft.com/office/drawing/2014/main" val="4031771166"/>
                    </a:ext>
                  </a:extLst>
                </a:gridCol>
                <a:gridCol w="1196949">
                  <a:extLst>
                    <a:ext uri="{9D8B030D-6E8A-4147-A177-3AD203B41FA5}">
                      <a16:colId xmlns:a16="http://schemas.microsoft.com/office/drawing/2014/main" val="1962180564"/>
                    </a:ext>
                  </a:extLst>
                </a:gridCol>
                <a:gridCol w="3129690">
                  <a:extLst>
                    <a:ext uri="{9D8B030D-6E8A-4147-A177-3AD203B41FA5}">
                      <a16:colId xmlns:a16="http://schemas.microsoft.com/office/drawing/2014/main" val="1004039515"/>
                    </a:ext>
                  </a:extLst>
                </a:gridCol>
              </a:tblGrid>
              <a:tr h="708294">
                <a:tc>
                  <a:txBody>
                    <a:body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RÉSULTATS ATTENDUS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tc>
                  <a:txBody>
                    <a:body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ACTES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tc>
                  <a:txBody>
                    <a:body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Indicateurs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tc>
                  <a:txBody>
                    <a:body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Ligne de base</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tc>
                  <a:txBody>
                    <a:body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But</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tc>
                  <a:txBody>
                    <a:body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Moyens de vérification</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tc>
                  <a:txBody>
                    <a:body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tc>
                  <a:txBody>
                    <a:bodyPr/>
                    <a:lstStyle/>
                    <a:p>
                      <a:pPr algn="ctr"/>
                      <a:r>
                        <a:rPr lang="fr" sz="18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8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Risques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extLst>
                  <a:ext uri="{0D108BD9-81ED-4DB2-BD59-A6C34878D82A}">
                    <a16:rowId xmlns:a16="http://schemas.microsoft.com/office/drawing/2014/main" val="2151309838"/>
                  </a:ext>
                </a:extLst>
              </a:tr>
              <a:tr h="6310454">
                <a:tc>
                  <a:txBody>
                    <a:bodyPr/>
                    <a:lstStyle/>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Les femmes participent pleinement et efficacement à la conservation et à l'utilisation de la biodiversité et des ressources naturelles dans les zones tampons des aires protégées et des corridors biologiques.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1. </a:t>
                      </a:r>
                      <a:r>
                        <a:rPr lang="fr" sz="14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Obtenir des données auprès des groupes de suivi biologique participatif, des conseils locaux de corridors biologiques, des brigades et autres comités et groupes organisés liés à la protection et à la conservation de la biodiversité et des ressources naturelles) afin de déterminer la participation des femmes, leur proportion et leurs contributions.</a:t>
                      </a:r>
                      <a:endParaRPr lang="en-CR" sz="14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4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2. Organiser des séances de discussion sur l'importance de la question du genre au sein des comités et des instances internes et externes, afin d'identifier les actions à entreprendre pour promouvoir l'égalité des sexes et la participation des femmes.</a:t>
                      </a:r>
                      <a:endParaRPr lang="en-CR" sz="14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4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3. Mener des processus d’intégration et de renforcement des capacités pour les instances internes et externes, en tenant compte des questions de genre, afin d’accroître l’accréditation des femmes.</a:t>
                      </a:r>
                      <a:endParaRPr lang="en-CR" sz="14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4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4. Lignes directrices à l’intention des responsables des aires protégées pour la mise en œuvre de modules de formation asynchrones sur le genre.</a:t>
                      </a:r>
                      <a:endParaRPr lang="en-CR" sz="14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4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3. Concevoir une stratégie de sensibilisation aux masculinités positives et aux bonnes relations entre hommes et femmes</a:t>
                      </a:r>
                      <a:endParaRPr lang="en-CR" sz="14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4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5. Lier la commission sur l'égalité des sexes au Réseau interinstitutionnel des hommes pour l'égalité des sexes</a:t>
                      </a:r>
                      <a:endParaRPr lang="en-CR" sz="14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4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6. Élaborer une politique d'égalité des sexes pour l'institution nationale des aires protégées</a:t>
                      </a:r>
                      <a:endParaRPr lang="en-CR" sz="14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Commission pour l'égalité des sexes au sein de l'institution chargée des aires protégées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Politique de genre</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L'institution n'a ni politique ni comité</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L'institution dispose d'une politique et d'un comité sur l'égalité des sexes.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Directives de fonctionnement de la Commission</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Politique</a:t>
                      </a: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100 000 $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socio-environnemental</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N / A</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Mise en œuvre</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Résistance des responsables à la formation de la commission</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Il n'existe aucune volonté politique de développer et d'institutionnaliser une politique de genre.</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Changement de gouvernement</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46621415"/>
                  </a:ext>
                </a:extLst>
              </a:tr>
            </a:tbl>
          </a:graphicData>
        </a:graphic>
      </p:graphicFrame>
    </p:spTree>
    <p:extLst>
      <p:ext uri="{BB962C8B-B14F-4D97-AF65-F5344CB8AC3E}">
        <p14:creationId xmlns:p14="http://schemas.microsoft.com/office/powerpoint/2010/main" val="7004258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A3B68-D28B-8045-0593-651113635DEE}"/>
            </a:ext>
          </a:extLst>
        </p:cNvPr>
        <p:cNvGrpSpPr/>
        <p:nvPr/>
      </p:nvGrpSpPr>
      <p:grpSpPr>
        <a:xfrm>
          <a:off x="0" y="0"/>
          <a:ext cx="0" cy="0"/>
          <a:chOff x="0" y="0"/>
          <a:chExt cx="0" cy="0"/>
        </a:xfrm>
      </p:grpSpPr>
      <p:sp>
        <p:nvSpPr>
          <p:cNvPr id="14" name="Title 1">
            <a:extLst>
              <a:ext uri="{FF2B5EF4-FFF2-40B4-BE49-F238E27FC236}">
                <a16:creationId xmlns:a16="http://schemas.microsoft.com/office/drawing/2014/main" id="{D5FB77FA-9E19-4204-DBFD-3471A81839F7}"/>
              </a:ext>
            </a:extLst>
          </p:cNvPr>
          <p:cNvSpPr txBox="1">
            <a:spLocks/>
          </p:cNvSpPr>
          <p:nvPr/>
        </p:nvSpPr>
        <p:spPr>
          <a:xfrm>
            <a:off x="-3" y="277907"/>
            <a:ext cx="18288005" cy="1512794"/>
          </a:xfrm>
          <a:prstGeom prst="rect">
            <a:avLst/>
          </a:prstGeom>
        </p:spPr>
        <p:txBody>
          <a:bodyPr vert="horz" lIns="121025" tIns="60512" rIns="121025" bIns="60512"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fr" sz="3600">
                <a:solidFill>
                  <a:schemeClr val="bg1"/>
                </a:solidFill>
                <a:latin typeface="Calibri" panose="020F0502020204030204" pitchFamily="34" charset="0"/>
                <a:ea typeface="ＭＳ Ｐゴシック"/>
                <a:cs typeface="Calibri" panose="020F0502020204030204" pitchFamily="34" charset="0"/>
              </a:rPr>
              <a:t>Inégalités de genre répandues dans les secteurs environnementaux</a:t>
            </a:r>
            <a:endParaRPr lang="en-GB" sz="3600">
              <a:solidFill>
                <a:schemeClr val="bg1"/>
              </a:solidFill>
              <a:latin typeface="Calibri" panose="020F0502020204030204" pitchFamily="34" charset="0"/>
              <a:ea typeface="ＭＳ Ｐゴシック" pitchFamily="-65" charset="-128"/>
              <a:cs typeface="Calibri" panose="020F0502020204030204" pitchFamily="34" charset="0"/>
            </a:endParaRPr>
          </a:p>
        </p:txBody>
      </p:sp>
      <p:cxnSp>
        <p:nvCxnSpPr>
          <p:cNvPr id="5" name="Straight Connector 4">
            <a:extLst>
              <a:ext uri="{FF2B5EF4-FFF2-40B4-BE49-F238E27FC236}">
                <a16:creationId xmlns:a16="http://schemas.microsoft.com/office/drawing/2014/main" id="{829EDCF7-7D0B-D924-B674-B59DBD796ED4}"/>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Google Shape;89;g328e14af98b_2_2">
            <a:extLst>
              <a:ext uri="{FF2B5EF4-FFF2-40B4-BE49-F238E27FC236}">
                <a16:creationId xmlns:a16="http://schemas.microsoft.com/office/drawing/2014/main" id="{DA9676FF-6112-46C6-8FD1-6031C55E701D}"/>
              </a:ext>
            </a:extLst>
          </p:cNvPr>
          <p:cNvSpPr txBox="1"/>
          <p:nvPr/>
        </p:nvSpPr>
        <p:spPr>
          <a:xfrm>
            <a:off x="830399" y="481687"/>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b="1" kern="0">
                <a:solidFill>
                  <a:prstClr val="black"/>
                </a:solidFill>
                <a:latin typeface="Calibri Light" panose="020F0302020204030204" pitchFamily="34" charset="0"/>
                <a:cs typeface="Calibri Light" panose="020F0302020204030204" pitchFamily="34" charset="0"/>
                <a:sym typeface="Arial"/>
              </a:rPr>
              <a:t>Prévention des incendies</a:t>
            </a:r>
          </a:p>
          <a:p>
            <a:pPr defTabSz="914445">
              <a:buClr>
                <a:srgbClr val="000000"/>
              </a:buClr>
              <a:defRPr/>
            </a:pPr>
            <a:endParaRPr sz="4400" b="1" kern="0">
              <a:solidFill>
                <a:prstClr val="black"/>
              </a:solidFill>
              <a:latin typeface="Calibri Light" panose="020F0302020204030204" pitchFamily="34" charset="0"/>
              <a:cs typeface="Calibri Light" panose="020F0302020204030204" pitchFamily="34" charset="0"/>
              <a:sym typeface="Arial"/>
            </a:endParaRPr>
          </a:p>
        </p:txBody>
      </p:sp>
      <p:sp>
        <p:nvSpPr>
          <p:cNvPr id="3" name="Freeform 3">
            <a:extLst>
              <a:ext uri="{FF2B5EF4-FFF2-40B4-BE49-F238E27FC236}">
                <a16:creationId xmlns:a16="http://schemas.microsoft.com/office/drawing/2014/main" id="{1A32B642-1881-1FB6-2EE5-5B7DA1795E05}"/>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graphicFrame>
        <p:nvGraphicFramePr>
          <p:cNvPr id="6" name="Table 5">
            <a:extLst>
              <a:ext uri="{FF2B5EF4-FFF2-40B4-BE49-F238E27FC236}">
                <a16:creationId xmlns:a16="http://schemas.microsoft.com/office/drawing/2014/main" id="{91718700-99E6-8415-3804-4F5D4A28612B}"/>
              </a:ext>
            </a:extLst>
          </p:cNvPr>
          <p:cNvGraphicFramePr>
            <a:graphicFrameLocks noGrp="1"/>
          </p:cNvGraphicFramePr>
          <p:nvPr>
            <p:extLst>
              <p:ext uri="{D42A27DB-BD31-4B8C-83A1-F6EECF244321}">
                <p14:modId xmlns:p14="http://schemas.microsoft.com/office/powerpoint/2010/main" val="212643475"/>
              </p:ext>
            </p:extLst>
          </p:nvPr>
        </p:nvGraphicFramePr>
        <p:xfrm>
          <a:off x="609600" y="1970109"/>
          <a:ext cx="17297402" cy="7018748"/>
        </p:xfrm>
        <a:graphic>
          <a:graphicData uri="http://schemas.openxmlformats.org/drawingml/2006/table">
            <a:tbl>
              <a:tblPr firstRow="1" firstCol="1" bandRow="1"/>
              <a:tblGrid>
                <a:gridCol w="2110110">
                  <a:extLst>
                    <a:ext uri="{9D8B030D-6E8A-4147-A177-3AD203B41FA5}">
                      <a16:colId xmlns:a16="http://schemas.microsoft.com/office/drawing/2014/main" val="3886701145"/>
                    </a:ext>
                  </a:extLst>
                </a:gridCol>
                <a:gridCol w="4054293">
                  <a:extLst>
                    <a:ext uri="{9D8B030D-6E8A-4147-A177-3AD203B41FA5}">
                      <a16:colId xmlns:a16="http://schemas.microsoft.com/office/drawing/2014/main" val="1912623770"/>
                    </a:ext>
                  </a:extLst>
                </a:gridCol>
                <a:gridCol w="1460140">
                  <a:extLst>
                    <a:ext uri="{9D8B030D-6E8A-4147-A177-3AD203B41FA5}">
                      <a16:colId xmlns:a16="http://schemas.microsoft.com/office/drawing/2014/main" val="2440651539"/>
                    </a:ext>
                  </a:extLst>
                </a:gridCol>
                <a:gridCol w="1939607">
                  <a:extLst>
                    <a:ext uri="{9D8B030D-6E8A-4147-A177-3AD203B41FA5}">
                      <a16:colId xmlns:a16="http://schemas.microsoft.com/office/drawing/2014/main" val="193711645"/>
                    </a:ext>
                  </a:extLst>
                </a:gridCol>
                <a:gridCol w="1783981">
                  <a:extLst>
                    <a:ext uri="{9D8B030D-6E8A-4147-A177-3AD203B41FA5}">
                      <a16:colId xmlns:a16="http://schemas.microsoft.com/office/drawing/2014/main" val="2048612918"/>
                    </a:ext>
                  </a:extLst>
                </a:gridCol>
                <a:gridCol w="1622632">
                  <a:extLst>
                    <a:ext uri="{9D8B030D-6E8A-4147-A177-3AD203B41FA5}">
                      <a16:colId xmlns:a16="http://schemas.microsoft.com/office/drawing/2014/main" val="4031771166"/>
                    </a:ext>
                  </a:extLst>
                </a:gridCol>
                <a:gridCol w="1196949">
                  <a:extLst>
                    <a:ext uri="{9D8B030D-6E8A-4147-A177-3AD203B41FA5}">
                      <a16:colId xmlns:a16="http://schemas.microsoft.com/office/drawing/2014/main" val="1962180564"/>
                    </a:ext>
                  </a:extLst>
                </a:gridCol>
                <a:gridCol w="3129690">
                  <a:extLst>
                    <a:ext uri="{9D8B030D-6E8A-4147-A177-3AD203B41FA5}">
                      <a16:colId xmlns:a16="http://schemas.microsoft.com/office/drawing/2014/main" val="1004039515"/>
                    </a:ext>
                  </a:extLst>
                </a:gridCol>
              </a:tblGrid>
              <a:tr h="708294">
                <a:tc>
                  <a:txBody>
                    <a:body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RÉSULTATS ATTENDUS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tc>
                  <a:txBody>
                    <a:body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ACTES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tc>
                  <a:txBody>
                    <a:body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Indicateurs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tc>
                  <a:txBody>
                    <a:body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Ligne de base</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tc>
                  <a:txBody>
                    <a:body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But</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tc>
                  <a:txBody>
                    <a:body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Moyens de vérification</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tc>
                  <a:txBody>
                    <a:body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tc>
                  <a:txBody>
                    <a:bodyPr/>
                    <a:lstStyle/>
                    <a:p>
                      <a:pPr algn="ctr"/>
                      <a:r>
                        <a:rPr lang="fr" sz="18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8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Risques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extLst>
                  <a:ext uri="{0D108BD9-81ED-4DB2-BD59-A6C34878D82A}">
                    <a16:rowId xmlns:a16="http://schemas.microsoft.com/office/drawing/2014/main" val="2151309838"/>
                  </a:ext>
                </a:extLst>
              </a:tr>
              <a:tr h="6310454">
                <a:tc>
                  <a:txBody>
                    <a:bodyPr/>
                    <a:lstStyle/>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Le programme de lutte contre les incendies et de prévention intègre des mesures tenant compte des différences entre les sexes.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Le programme de prévention, de protection et de contrôle, ainsi que de gestion globale des incendies, dispose de ressources humaines, logistiques et financières pour améliorer sa capacité de réponse grâce à des actions tenant compte des spécificités de genre.</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1. Documenter les expériences et les leçons tirées par les pompiers forestiers et leurs contributions à la prévention, au contrôle et à la gestion des incendies.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2. Systématiser les expériences et les leçons tirées de la mise en place de brigades mixtes de lutte contre les incendies.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3. Mettre en œuvre un processus de formation pour dispenser des formations sur le genre, le harcèlement et la propriété intellectuelle de manière asynchrone et en ligne.</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4. Mettre en œuvre des processus de formation tenant compte des différences entre les sexes pour les populations cibles identifiées dans le plan de formation des pompiers forestiers.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5. Concevoir et mettre en œuvre une stratégie de communication et de sensibilisation tenant compte des différences entre les sexes, qui mette en valeur les contributions des femmes et ne renforce pas les stéréotypes de genre négatifs.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6. Intégrer les considérations de genre dans la réglementation relative aux brigades forestières de volontaires et dans les lignes directrices pour l’élaboration de plans de gestion des incendies dans les zones protégées.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Réglementation tenant compte des différences de genre pour les brigades forestières de bénévoles.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Nombre de personnes formées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Rapport sur les leçons apprises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Niveau de satisfaction des hommes et des femmes dans les ateliers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Stratégies et outils de communication tenant compte des questions de genre</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Il n'existe aucune réglementation.</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Il n'y a pas de publication</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Aucune formation n'a été dispensée</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Publication des leçons apprises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Stratégie et outils de communication</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80 % des fonctionnaires formés améliorent leurs compétences en matière de genre</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Réglementation modifiée</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Publication</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Stratégie et outils de communication</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Listes de participation</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250 000 $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socio-environnemental</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Les femmes pompières forestières sont marginalisées lorsque les directives sont modifiées et que des mesures sont mises en œuvre pour promouvoir l'égalité des sexes.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Mise en œuvre</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Résistance des fonctionnaires à participer à la formation et à intégrer les directives et les mandats en matière de genre</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Le personnel du programme est surchargé de travail et ses réponses sont lentes.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Changement de gouvernement</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Chiffre d'affaires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46621415"/>
                  </a:ext>
                </a:extLst>
              </a:tr>
            </a:tbl>
          </a:graphicData>
        </a:graphic>
      </p:graphicFrame>
    </p:spTree>
    <p:extLst>
      <p:ext uri="{BB962C8B-B14F-4D97-AF65-F5344CB8AC3E}">
        <p14:creationId xmlns:p14="http://schemas.microsoft.com/office/powerpoint/2010/main" val="34816884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68EF2-71B8-41CC-AC71-F872B892CD12}"/>
            </a:ext>
          </a:extLst>
        </p:cNvPr>
        <p:cNvGrpSpPr/>
        <p:nvPr/>
      </p:nvGrpSpPr>
      <p:grpSpPr>
        <a:xfrm>
          <a:off x="0" y="0"/>
          <a:ext cx="0" cy="0"/>
          <a:chOff x="0" y="0"/>
          <a:chExt cx="0" cy="0"/>
        </a:xfrm>
      </p:grpSpPr>
      <p:sp>
        <p:nvSpPr>
          <p:cNvPr id="14" name="Title 1">
            <a:extLst>
              <a:ext uri="{FF2B5EF4-FFF2-40B4-BE49-F238E27FC236}">
                <a16:creationId xmlns:a16="http://schemas.microsoft.com/office/drawing/2014/main" id="{BC6E0E87-86C2-B154-7543-099A51F64668}"/>
              </a:ext>
            </a:extLst>
          </p:cNvPr>
          <p:cNvSpPr txBox="1">
            <a:spLocks/>
          </p:cNvSpPr>
          <p:nvPr/>
        </p:nvSpPr>
        <p:spPr>
          <a:xfrm>
            <a:off x="-3" y="277907"/>
            <a:ext cx="18288005" cy="1512794"/>
          </a:xfrm>
          <a:prstGeom prst="rect">
            <a:avLst/>
          </a:prstGeom>
        </p:spPr>
        <p:txBody>
          <a:bodyPr vert="horz" lIns="121025" tIns="60512" rIns="121025" bIns="60512"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fr" sz="3600">
                <a:solidFill>
                  <a:schemeClr val="bg1"/>
                </a:solidFill>
                <a:latin typeface="Calibri" panose="020F0502020204030204" pitchFamily="34" charset="0"/>
                <a:ea typeface="ＭＳ Ｐゴシック"/>
                <a:cs typeface="Calibri" panose="020F0502020204030204" pitchFamily="34" charset="0"/>
              </a:rPr>
              <a:t>Inégalités de genre répandues dans les secteurs environnementaux</a:t>
            </a:r>
            <a:endParaRPr lang="en-GB" sz="3600">
              <a:solidFill>
                <a:schemeClr val="bg1"/>
              </a:solidFill>
              <a:latin typeface="Calibri" panose="020F0502020204030204" pitchFamily="34" charset="0"/>
              <a:ea typeface="ＭＳ Ｐゴシック" pitchFamily="-65" charset="-128"/>
              <a:cs typeface="Calibri" panose="020F0502020204030204" pitchFamily="34" charset="0"/>
            </a:endParaRPr>
          </a:p>
        </p:txBody>
      </p:sp>
      <p:cxnSp>
        <p:nvCxnSpPr>
          <p:cNvPr id="5" name="Straight Connector 4">
            <a:extLst>
              <a:ext uri="{FF2B5EF4-FFF2-40B4-BE49-F238E27FC236}">
                <a16:creationId xmlns:a16="http://schemas.microsoft.com/office/drawing/2014/main" id="{4497669E-B0A2-D395-1653-43BE0C781A75}"/>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Google Shape;89;g328e14af98b_2_2">
            <a:extLst>
              <a:ext uri="{FF2B5EF4-FFF2-40B4-BE49-F238E27FC236}">
                <a16:creationId xmlns:a16="http://schemas.microsoft.com/office/drawing/2014/main" id="{B9036801-7650-DA99-A6E0-46A76F52716C}"/>
              </a:ext>
            </a:extLst>
          </p:cNvPr>
          <p:cNvSpPr txBox="1"/>
          <p:nvPr/>
        </p:nvSpPr>
        <p:spPr>
          <a:xfrm>
            <a:off x="830399" y="481687"/>
            <a:ext cx="15960590" cy="1446511"/>
          </a:xfrm>
          <a:prstGeom prst="rect">
            <a:avLst/>
          </a:prstGeom>
          <a:noFill/>
          <a:ln>
            <a:noFill/>
          </a:ln>
        </p:spPr>
        <p:txBody>
          <a:bodyPr spcFirstLastPara="1" wrap="square" lIns="91425" tIns="45701" rIns="91425" bIns="45701" anchor="t" anchorCtr="0">
            <a:spAutoFit/>
          </a:bodyPr>
          <a:lstStyle/>
          <a:p>
            <a:r>
              <a:rPr lang="fr" sz="4400"/>
              <a:t>Restauration</a:t>
            </a:r>
          </a:p>
          <a:p>
            <a:pPr defTabSz="914445">
              <a:buClr>
                <a:srgbClr val="000000"/>
              </a:buClr>
              <a:defRPr/>
            </a:pPr>
            <a:endParaRPr sz="4400" b="1" kern="0">
              <a:solidFill>
                <a:prstClr val="black"/>
              </a:solidFill>
              <a:latin typeface="Calibri Light" panose="020F0302020204030204" pitchFamily="34" charset="0"/>
              <a:cs typeface="Calibri Light" panose="020F0302020204030204" pitchFamily="34" charset="0"/>
              <a:sym typeface="Arial"/>
            </a:endParaRPr>
          </a:p>
        </p:txBody>
      </p:sp>
      <p:sp>
        <p:nvSpPr>
          <p:cNvPr id="3" name="Freeform 3">
            <a:extLst>
              <a:ext uri="{FF2B5EF4-FFF2-40B4-BE49-F238E27FC236}">
                <a16:creationId xmlns:a16="http://schemas.microsoft.com/office/drawing/2014/main" id="{8C1083EF-E9CD-3C97-32AB-6B6878039A90}"/>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graphicFrame>
        <p:nvGraphicFramePr>
          <p:cNvPr id="2" name="Table 1">
            <a:extLst>
              <a:ext uri="{FF2B5EF4-FFF2-40B4-BE49-F238E27FC236}">
                <a16:creationId xmlns:a16="http://schemas.microsoft.com/office/drawing/2014/main" id="{F7D88F65-7B7C-5F07-118E-D0B4813D5E58}"/>
              </a:ext>
            </a:extLst>
          </p:cNvPr>
          <p:cNvGraphicFramePr>
            <a:graphicFrameLocks noGrp="1"/>
          </p:cNvGraphicFramePr>
          <p:nvPr>
            <p:extLst>
              <p:ext uri="{D42A27DB-BD31-4B8C-83A1-F6EECF244321}">
                <p14:modId xmlns:p14="http://schemas.microsoft.com/office/powerpoint/2010/main" val="813270403"/>
              </p:ext>
            </p:extLst>
          </p:nvPr>
        </p:nvGraphicFramePr>
        <p:xfrm>
          <a:off x="495298" y="2005367"/>
          <a:ext cx="17297402" cy="7018748"/>
        </p:xfrm>
        <a:graphic>
          <a:graphicData uri="http://schemas.openxmlformats.org/drawingml/2006/table">
            <a:tbl>
              <a:tblPr firstRow="1" firstCol="1" bandRow="1"/>
              <a:tblGrid>
                <a:gridCol w="2110110">
                  <a:extLst>
                    <a:ext uri="{9D8B030D-6E8A-4147-A177-3AD203B41FA5}">
                      <a16:colId xmlns:a16="http://schemas.microsoft.com/office/drawing/2014/main" val="3886701145"/>
                    </a:ext>
                  </a:extLst>
                </a:gridCol>
                <a:gridCol w="4054293">
                  <a:extLst>
                    <a:ext uri="{9D8B030D-6E8A-4147-A177-3AD203B41FA5}">
                      <a16:colId xmlns:a16="http://schemas.microsoft.com/office/drawing/2014/main" val="1912623770"/>
                    </a:ext>
                  </a:extLst>
                </a:gridCol>
                <a:gridCol w="1460140">
                  <a:extLst>
                    <a:ext uri="{9D8B030D-6E8A-4147-A177-3AD203B41FA5}">
                      <a16:colId xmlns:a16="http://schemas.microsoft.com/office/drawing/2014/main" val="2440651539"/>
                    </a:ext>
                  </a:extLst>
                </a:gridCol>
                <a:gridCol w="1939607">
                  <a:extLst>
                    <a:ext uri="{9D8B030D-6E8A-4147-A177-3AD203B41FA5}">
                      <a16:colId xmlns:a16="http://schemas.microsoft.com/office/drawing/2014/main" val="193711645"/>
                    </a:ext>
                  </a:extLst>
                </a:gridCol>
                <a:gridCol w="1783981">
                  <a:extLst>
                    <a:ext uri="{9D8B030D-6E8A-4147-A177-3AD203B41FA5}">
                      <a16:colId xmlns:a16="http://schemas.microsoft.com/office/drawing/2014/main" val="2048612918"/>
                    </a:ext>
                  </a:extLst>
                </a:gridCol>
                <a:gridCol w="1622632">
                  <a:extLst>
                    <a:ext uri="{9D8B030D-6E8A-4147-A177-3AD203B41FA5}">
                      <a16:colId xmlns:a16="http://schemas.microsoft.com/office/drawing/2014/main" val="4031771166"/>
                    </a:ext>
                  </a:extLst>
                </a:gridCol>
                <a:gridCol w="1196949">
                  <a:extLst>
                    <a:ext uri="{9D8B030D-6E8A-4147-A177-3AD203B41FA5}">
                      <a16:colId xmlns:a16="http://schemas.microsoft.com/office/drawing/2014/main" val="1962180564"/>
                    </a:ext>
                  </a:extLst>
                </a:gridCol>
                <a:gridCol w="3129690">
                  <a:extLst>
                    <a:ext uri="{9D8B030D-6E8A-4147-A177-3AD203B41FA5}">
                      <a16:colId xmlns:a16="http://schemas.microsoft.com/office/drawing/2014/main" val="1004039515"/>
                    </a:ext>
                  </a:extLst>
                </a:gridCol>
              </a:tblGrid>
              <a:tr h="708294">
                <a:tc>
                  <a:txBody>
                    <a:body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RÉSULTATS ATTENDUS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ACTES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endParaRPr lang="en-CR" sz="2000" kern="100">
                        <a:effectLst/>
                        <a:latin typeface="Calibri Light"/>
                        <a:ea typeface="Times New Roman" panose="02020603050405020304" pitchFamily="18" charset="0"/>
                        <a:cs typeface="Times New Roman"/>
                      </a:endParaRPr>
                    </a:p>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Indicateurs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endParaRPr lang="en-CR" sz="2000" kern="100">
                        <a:effectLst/>
                        <a:latin typeface="Calibri Light"/>
                        <a:ea typeface="Times New Roman" panose="02020603050405020304" pitchFamily="18" charset="0"/>
                        <a:cs typeface="Times New Roman"/>
                      </a:endParaRPr>
                    </a:p>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Ligne de base</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endParaRPr lang="en-CR" sz="2000" kern="100">
                        <a:effectLst/>
                        <a:latin typeface="Calibri Light"/>
                        <a:ea typeface="Times New Roman" panose="02020603050405020304" pitchFamily="18" charset="0"/>
                        <a:cs typeface="Times New Roman"/>
                      </a:endParaRPr>
                    </a:p>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But</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Moyens de vérification</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r>
                        <a:rPr lang="fr" sz="18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8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Risques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51309838"/>
                  </a:ext>
                </a:extLst>
              </a:tr>
              <a:tr h="6310454">
                <a:tc>
                  <a:txBody>
                    <a:bodyPr/>
                    <a:lstStyle/>
                    <a:p>
                      <a:pPr algn="ctr"/>
                      <a:endParaRPr lang="en-CR" sz="1600" kern="100">
                        <a:effectLst/>
                        <a:latin typeface="Calibri Light"/>
                        <a:ea typeface="Times New Roman" panose="02020603050405020304" pitchFamily="18" charset="0"/>
                        <a:cs typeface="Times New Roman"/>
                      </a:endParaRPr>
                    </a:p>
                    <a:p>
                      <a:pPr algn="ctr"/>
                      <a:r>
                        <a:rPr lang="fr" sz="1600" kern="100">
                          <a:solidFill>
                            <a:srgbClr val="000000"/>
                          </a:solidFill>
                          <a:effectLst/>
                          <a:latin typeface="Calibri Light"/>
                          <a:ea typeface="Times New Roman" panose="02020603050405020304" pitchFamily="18" charset="0"/>
                          <a:cs typeface="Times New Roman"/>
                        </a:rPr>
                        <a:t>Les femmes participent pleinement et efficacement à la restauration des paysages et des écosystèmes forestiers.</a:t>
                      </a:r>
                      <a:endParaRPr lang="en-CR" sz="1600" kern="100">
                        <a:effectLst/>
                        <a:latin typeface="Calibri Light"/>
                        <a:ea typeface="Times New Roman" panose="02020603050405020304" pitchFamily="18"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CR" sz="1600" kern="100">
                        <a:effectLst/>
                        <a:latin typeface="Calibri Light"/>
                        <a:ea typeface="Times New Roman" panose="02020603050405020304" pitchFamily="18" charset="0"/>
                        <a:cs typeface="Times New Roman"/>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1. Reconnaître et documenter la contribution et les connaissances des femmes en matière de restauration</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a:ea typeface="Times New Roman" panose="02020603050405020304" pitchFamily="18" charset="0"/>
                          <a:cs typeface="Times New Roman"/>
                        </a:rPr>
                        <a:t>2. Identifier les produits forestiers susceptibles de générer des alternatives économiques pour les femmes et de préserver la forêt pour l'avenir.</a:t>
                      </a:r>
                      <a:endParaRPr lang="en-CR" sz="1600" kern="100">
                        <a:effectLst/>
                        <a:latin typeface="Calibri Light"/>
                        <a:ea typeface="Times New Roman" panose="02020603050405020304" pitchFamily="18" charset="0"/>
                        <a:cs typeface="Times New Roman"/>
                      </a:endParaRPr>
                    </a:p>
                    <a:p>
                      <a:pPr algn="l"/>
                      <a:r>
                        <a:rPr lang="fr" sz="1600" kern="100">
                          <a:solidFill>
                            <a:srgbClr val="000000"/>
                          </a:solidFill>
                          <a:effectLst/>
                          <a:latin typeface="Calibri Light"/>
                          <a:ea typeface="Times New Roman" panose="02020603050405020304" pitchFamily="18" charset="0"/>
                          <a:cs typeface="Times New Roman"/>
                        </a:rPr>
                        <a:t>3. Identifier les femmes leaders intéressées par la réalisation d'activités de restauration.</a:t>
                      </a:r>
                      <a:endParaRPr lang="en-CR" sz="1600" kern="100">
                        <a:effectLst/>
                        <a:latin typeface="Calibri Light"/>
                        <a:ea typeface="Times New Roman" panose="02020603050405020304" pitchFamily="18" charset="0"/>
                        <a:cs typeface="Times New Roman"/>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4. Promouvoir un réseau de femmes qui restaurent et protègent les écosystèmes forestiers où elles peuvent partager leurs expériences, mettre en œuvre des pratiques sur le terrain et appliquer leurs connaissances.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a:ea typeface="Times New Roman" panose="02020603050405020304" pitchFamily="18" charset="0"/>
                          <a:cs typeface="Times New Roman"/>
                        </a:rPr>
                        <a:t>5. Promouvoir la mise en œuvre d’initiatives d’infrastructures vertes, d’agroforesterie régénératrice, de restauration des bassins versants, de systèmes agroforestiers domestiques, de jardins familiaux et d’autres systèmes agroforestiers dirigés par des femmes qui impliquent la famille et la communauté.</a:t>
                      </a:r>
                      <a:endParaRPr lang="en-CR" sz="1600" kern="100">
                        <a:effectLst/>
                        <a:latin typeface="Calibri Light"/>
                        <a:ea typeface="Times New Roman" panose="02020603050405020304" pitchFamily="18" charset="0"/>
                        <a:cs typeface="Times New Roman"/>
                      </a:endParaRPr>
                    </a:p>
                    <a:p>
                      <a:pPr algn="l"/>
                      <a:r>
                        <a:rPr lang="fr" sz="1600" kern="100">
                          <a:solidFill>
                            <a:srgbClr val="000000"/>
                          </a:solidFill>
                          <a:effectLst/>
                          <a:latin typeface="Calibri Light"/>
                          <a:ea typeface="Times New Roman" panose="02020603050405020304" pitchFamily="18" charset="0"/>
                          <a:cs typeface="Times New Roman"/>
                        </a:rPr>
                        <a:t>6. Faciliter l’accès au crédit pour la création de pépinières individuelles et collectives reproduisant des espèces de bois indigènes et des plantes ornementales, qui peuvent compléter les efforts de restauration.</a:t>
                      </a: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a:ea typeface="Times New Roman" panose="02020603050405020304" pitchFamily="18" charset="0"/>
                          <a:cs typeface="Times New Roman"/>
                        </a:rPr>
                        <a:t>Nombre d'initiatives de restauration menées par des femmes et génératrices d'alternatives économiques</a:t>
                      </a:r>
                      <a:endParaRPr lang="en" sz="1600" b="1" kern="100">
                        <a:solidFill>
                          <a:srgbClr val="000000"/>
                        </a:solidFill>
                        <a:effectLst/>
                        <a:latin typeface="Calibri Light"/>
                        <a:ea typeface="Times New Roman" panose="02020603050405020304" pitchFamily="18" charset="0"/>
                        <a:cs typeface="Times New Roman"/>
                      </a:endParaRPr>
                    </a:p>
                    <a:p>
                      <a:pPr algn="ct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CR" sz="1600" kern="100">
                        <a:effectLst/>
                        <a:latin typeface="Calibri Light"/>
                        <a:ea typeface="Times New Roman" panose="02020603050405020304" pitchFamily="18" charset="0"/>
                        <a:cs typeface="Times New Roman"/>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Nombre d'initiatives de réinsertion menées par des femmes et documentées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CR" sz="1600" kern="100">
                        <a:effectLst/>
                        <a:latin typeface="Calibri Light"/>
                        <a:ea typeface="Times New Roman" panose="02020603050405020304" pitchFamily="18" charset="0"/>
                        <a:cs typeface="Times New Roman"/>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Réseau de femmes restaurant les forêts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lang="en-CR" sz="1600" kern="100">
                        <a:effectLst/>
                        <a:latin typeface="Calibri Light"/>
                        <a:ea typeface="Times New Roman" panose="02020603050405020304" pitchFamily="18" charset="0"/>
                        <a:cs typeface="Times New Roman"/>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Cinq groupes de femmes reçoivent des prêts pour mener à bien des activités de restauration</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endParaRPr lang="en-CR" sz="1600" kern="100">
                        <a:effectLst/>
                        <a:latin typeface="Calibri Light"/>
                        <a:ea typeface="Times New Roman" panose="02020603050405020304" pitchFamily="18" charset="0"/>
                        <a:cs typeface="Times New Roman"/>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Document de systématisation</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endParaRPr lang="en-CR" sz="1600" kern="100">
                        <a:effectLst/>
                        <a:latin typeface="Calibri Light"/>
                        <a:ea typeface="Times New Roman" panose="02020603050405020304" pitchFamily="18" charset="0"/>
                        <a:cs typeface="Times New Roman"/>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Réseau des femmes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endParaRPr lang="en-CR" sz="1600" kern="100">
                        <a:effectLst/>
                        <a:latin typeface="Calibri Light"/>
                        <a:ea typeface="Times New Roman" panose="02020603050405020304" pitchFamily="18" charset="0"/>
                        <a:cs typeface="Times New Roman"/>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Prêts accordés aux femmes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lang="en-CR" sz="1600" kern="100">
                        <a:effectLst/>
                        <a:latin typeface="Calibri Light"/>
                        <a:ea typeface="Times New Roman" panose="02020603050405020304" pitchFamily="18" charset="0"/>
                        <a:cs typeface="Times New Roman"/>
                      </a:endParaRPr>
                    </a:p>
                    <a:p>
                      <a:pPr algn="l"/>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l"/>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CR" sz="1600" kern="100">
                        <a:effectLst/>
                        <a:latin typeface="Calibri Light"/>
                        <a:ea typeface="Times New Roman" panose="02020603050405020304" pitchFamily="18" charset="0"/>
                        <a:cs typeface="Times New Roman"/>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500 000 $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l"/>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p>
                      <a:pPr algn="ctr"/>
                      <a:endParaRPr lang="en-CR" sz="1600" kern="100">
                        <a:effectLst/>
                        <a:latin typeface="Calibri Light"/>
                        <a:ea typeface="Times New Roman" panose="02020603050405020304" pitchFamily="18" charset="0"/>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socio-environnemental</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Augmentation des charges et des responsabilités pour les femmes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Augmentation des ressources économiques que les femmes doivent générer pour participer aux activités de restauration</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Les répercussions négatives au sein du foyer s'accentuent avec l'augmentation des responsabilités des femmes.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Les femmes qui ne possèdent pas de terres subissent une perte d'investissement en perdant le droit d'utiliser ces terres.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Mise en œuvre</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Les femmes ne peuvent pas participer aux initiatives de restauration faute d'intérêt, de ressources ou de temps.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46621415"/>
                  </a:ext>
                </a:extLst>
              </a:tr>
            </a:tbl>
          </a:graphicData>
        </a:graphic>
      </p:graphicFrame>
    </p:spTree>
    <p:extLst>
      <p:ext uri="{BB962C8B-B14F-4D97-AF65-F5344CB8AC3E}">
        <p14:creationId xmlns:p14="http://schemas.microsoft.com/office/powerpoint/2010/main" val="16947615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0FABD-66CC-1E30-9E21-BC46909CA3BA}"/>
            </a:ext>
          </a:extLst>
        </p:cNvPr>
        <p:cNvGrpSpPr/>
        <p:nvPr/>
      </p:nvGrpSpPr>
      <p:grpSpPr>
        <a:xfrm>
          <a:off x="0" y="0"/>
          <a:ext cx="0" cy="0"/>
          <a:chOff x="0" y="0"/>
          <a:chExt cx="0" cy="0"/>
        </a:xfrm>
      </p:grpSpPr>
      <p:sp>
        <p:nvSpPr>
          <p:cNvPr id="14" name="Title 1">
            <a:extLst>
              <a:ext uri="{FF2B5EF4-FFF2-40B4-BE49-F238E27FC236}">
                <a16:creationId xmlns:a16="http://schemas.microsoft.com/office/drawing/2014/main" id="{9521827B-03E3-A91F-8448-7FB8CA3EBD14}"/>
              </a:ext>
            </a:extLst>
          </p:cNvPr>
          <p:cNvSpPr txBox="1">
            <a:spLocks/>
          </p:cNvSpPr>
          <p:nvPr/>
        </p:nvSpPr>
        <p:spPr>
          <a:xfrm>
            <a:off x="-3" y="277907"/>
            <a:ext cx="18288005" cy="1512794"/>
          </a:xfrm>
          <a:prstGeom prst="rect">
            <a:avLst/>
          </a:prstGeom>
        </p:spPr>
        <p:txBody>
          <a:bodyPr vert="horz" lIns="121025" tIns="60512" rIns="121025" bIns="60512"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fr" sz="3600">
                <a:solidFill>
                  <a:schemeClr val="bg1"/>
                </a:solidFill>
                <a:latin typeface="Calibri" panose="020F0502020204030204" pitchFamily="34" charset="0"/>
                <a:ea typeface="ＭＳ Ｐゴシック"/>
                <a:cs typeface="Calibri" panose="020F0502020204030204" pitchFamily="34" charset="0"/>
              </a:rPr>
              <a:t>Inégalités de genre répandues dans les secteurs environnementaux</a:t>
            </a:r>
            <a:endParaRPr lang="en-GB" sz="3600">
              <a:solidFill>
                <a:schemeClr val="bg1"/>
              </a:solidFill>
              <a:latin typeface="Calibri" panose="020F0502020204030204" pitchFamily="34" charset="0"/>
              <a:ea typeface="ＭＳ Ｐゴシック" pitchFamily="-65" charset="-128"/>
              <a:cs typeface="Calibri" panose="020F0502020204030204" pitchFamily="34" charset="0"/>
            </a:endParaRPr>
          </a:p>
        </p:txBody>
      </p:sp>
      <p:cxnSp>
        <p:nvCxnSpPr>
          <p:cNvPr id="5" name="Straight Connector 4">
            <a:extLst>
              <a:ext uri="{FF2B5EF4-FFF2-40B4-BE49-F238E27FC236}">
                <a16:creationId xmlns:a16="http://schemas.microsoft.com/office/drawing/2014/main" id="{D7964318-7073-2BE0-C80D-C6658F99CE52}"/>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Google Shape;89;g328e14af98b_2_2">
            <a:extLst>
              <a:ext uri="{FF2B5EF4-FFF2-40B4-BE49-F238E27FC236}">
                <a16:creationId xmlns:a16="http://schemas.microsoft.com/office/drawing/2014/main" id="{6D189A28-A2EE-1E21-632B-DDEB7816956A}"/>
              </a:ext>
            </a:extLst>
          </p:cNvPr>
          <p:cNvSpPr txBox="1"/>
          <p:nvPr/>
        </p:nvSpPr>
        <p:spPr>
          <a:xfrm>
            <a:off x="830399" y="481687"/>
            <a:ext cx="15960590" cy="1446511"/>
          </a:xfrm>
          <a:prstGeom prst="rect">
            <a:avLst/>
          </a:prstGeom>
          <a:noFill/>
          <a:ln>
            <a:noFill/>
          </a:ln>
        </p:spPr>
        <p:txBody>
          <a:bodyPr spcFirstLastPara="1" wrap="square" lIns="91425" tIns="45701" rIns="91425" bIns="45701" anchor="t" anchorCtr="0">
            <a:spAutoFit/>
          </a:bodyPr>
          <a:lstStyle/>
          <a:p>
            <a:r>
              <a:rPr lang="fr" sz="4400"/>
              <a:t>Incitations financières</a:t>
            </a:r>
          </a:p>
          <a:p>
            <a:pPr defTabSz="914445">
              <a:buClr>
                <a:srgbClr val="000000"/>
              </a:buClr>
              <a:defRPr/>
            </a:pPr>
            <a:endParaRPr sz="4400" b="1" kern="0">
              <a:solidFill>
                <a:prstClr val="black"/>
              </a:solidFill>
              <a:latin typeface="Calibri Light" panose="020F0302020204030204" pitchFamily="34" charset="0"/>
              <a:cs typeface="Calibri Light" panose="020F0302020204030204" pitchFamily="34" charset="0"/>
              <a:sym typeface="Arial"/>
            </a:endParaRPr>
          </a:p>
        </p:txBody>
      </p:sp>
      <p:sp>
        <p:nvSpPr>
          <p:cNvPr id="3" name="Freeform 3">
            <a:extLst>
              <a:ext uri="{FF2B5EF4-FFF2-40B4-BE49-F238E27FC236}">
                <a16:creationId xmlns:a16="http://schemas.microsoft.com/office/drawing/2014/main" id="{A45F7C4E-077B-0947-AD4A-C606F0D16A35}"/>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graphicFrame>
        <p:nvGraphicFramePr>
          <p:cNvPr id="6" name="Table 5">
            <a:extLst>
              <a:ext uri="{FF2B5EF4-FFF2-40B4-BE49-F238E27FC236}">
                <a16:creationId xmlns:a16="http://schemas.microsoft.com/office/drawing/2014/main" id="{7BC1653A-20A8-3164-9628-1ECE41BC4C6C}"/>
              </a:ext>
            </a:extLst>
          </p:cNvPr>
          <p:cNvGraphicFramePr>
            <a:graphicFrameLocks noGrp="1"/>
          </p:cNvGraphicFramePr>
          <p:nvPr>
            <p:extLst>
              <p:ext uri="{D42A27DB-BD31-4B8C-83A1-F6EECF244321}">
                <p14:modId xmlns:p14="http://schemas.microsoft.com/office/powerpoint/2010/main" val="1785563249"/>
              </p:ext>
            </p:extLst>
          </p:nvPr>
        </p:nvGraphicFramePr>
        <p:xfrm>
          <a:off x="495298" y="1994481"/>
          <a:ext cx="17297402" cy="7018748"/>
        </p:xfrm>
        <a:graphic>
          <a:graphicData uri="http://schemas.openxmlformats.org/drawingml/2006/table">
            <a:tbl>
              <a:tblPr firstRow="1" firstCol="1" bandRow="1"/>
              <a:tblGrid>
                <a:gridCol w="2110110">
                  <a:extLst>
                    <a:ext uri="{9D8B030D-6E8A-4147-A177-3AD203B41FA5}">
                      <a16:colId xmlns:a16="http://schemas.microsoft.com/office/drawing/2014/main" val="3886701145"/>
                    </a:ext>
                  </a:extLst>
                </a:gridCol>
                <a:gridCol w="4054293">
                  <a:extLst>
                    <a:ext uri="{9D8B030D-6E8A-4147-A177-3AD203B41FA5}">
                      <a16:colId xmlns:a16="http://schemas.microsoft.com/office/drawing/2014/main" val="1912623770"/>
                    </a:ext>
                  </a:extLst>
                </a:gridCol>
                <a:gridCol w="1460140">
                  <a:extLst>
                    <a:ext uri="{9D8B030D-6E8A-4147-A177-3AD203B41FA5}">
                      <a16:colId xmlns:a16="http://schemas.microsoft.com/office/drawing/2014/main" val="2440651539"/>
                    </a:ext>
                  </a:extLst>
                </a:gridCol>
                <a:gridCol w="1939607">
                  <a:extLst>
                    <a:ext uri="{9D8B030D-6E8A-4147-A177-3AD203B41FA5}">
                      <a16:colId xmlns:a16="http://schemas.microsoft.com/office/drawing/2014/main" val="193711645"/>
                    </a:ext>
                  </a:extLst>
                </a:gridCol>
                <a:gridCol w="1783981">
                  <a:extLst>
                    <a:ext uri="{9D8B030D-6E8A-4147-A177-3AD203B41FA5}">
                      <a16:colId xmlns:a16="http://schemas.microsoft.com/office/drawing/2014/main" val="2048612918"/>
                    </a:ext>
                  </a:extLst>
                </a:gridCol>
                <a:gridCol w="1622632">
                  <a:extLst>
                    <a:ext uri="{9D8B030D-6E8A-4147-A177-3AD203B41FA5}">
                      <a16:colId xmlns:a16="http://schemas.microsoft.com/office/drawing/2014/main" val="4031771166"/>
                    </a:ext>
                  </a:extLst>
                </a:gridCol>
                <a:gridCol w="1196949">
                  <a:extLst>
                    <a:ext uri="{9D8B030D-6E8A-4147-A177-3AD203B41FA5}">
                      <a16:colId xmlns:a16="http://schemas.microsoft.com/office/drawing/2014/main" val="1962180564"/>
                    </a:ext>
                  </a:extLst>
                </a:gridCol>
                <a:gridCol w="3129690">
                  <a:extLst>
                    <a:ext uri="{9D8B030D-6E8A-4147-A177-3AD203B41FA5}">
                      <a16:colId xmlns:a16="http://schemas.microsoft.com/office/drawing/2014/main" val="1004039515"/>
                    </a:ext>
                  </a:extLst>
                </a:gridCol>
              </a:tblGrid>
              <a:tr h="708294">
                <a:tc>
                  <a:txBody>
                    <a:body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RÉSULTATS ATTENDUS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DF7"/>
                    </a:solidFill>
                  </a:tcPr>
                </a:tc>
                <a:tc>
                  <a:txBody>
                    <a:body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ACTES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DF7"/>
                    </a:solidFill>
                  </a:tcPr>
                </a:tc>
                <a:tc>
                  <a:txBody>
                    <a:body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Indicateurs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DF7"/>
                    </a:solidFill>
                  </a:tcPr>
                </a:tc>
                <a:tc>
                  <a:txBody>
                    <a:body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Ligne de base</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DF7"/>
                    </a:solidFill>
                  </a:tcPr>
                </a:tc>
                <a:tc>
                  <a:txBody>
                    <a:body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But</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DF7"/>
                    </a:solidFill>
                  </a:tcPr>
                </a:tc>
                <a:tc>
                  <a:txBody>
                    <a:body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Moyens de vérification</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DF7"/>
                    </a:solidFill>
                  </a:tcPr>
                </a:tc>
                <a:tc>
                  <a:txBody>
                    <a:body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DF7"/>
                    </a:solidFill>
                  </a:tcPr>
                </a:tc>
                <a:tc>
                  <a:txBody>
                    <a:bodyPr/>
                    <a:lstStyle/>
                    <a:p>
                      <a:pPr algn="ctr"/>
                      <a:r>
                        <a:rPr lang="fr" sz="18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8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Risques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DF7"/>
                    </a:solidFill>
                  </a:tcPr>
                </a:tc>
                <a:extLst>
                  <a:ext uri="{0D108BD9-81ED-4DB2-BD59-A6C34878D82A}">
                    <a16:rowId xmlns:a16="http://schemas.microsoft.com/office/drawing/2014/main" val="2151309838"/>
                  </a:ext>
                </a:extLst>
              </a:tr>
              <a:tr h="6310454">
                <a:tc>
                  <a:txBody>
                    <a:bodyPr/>
                    <a:lstStyle/>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Modalités de financement simplifiées facilitant l'accès au marché pour les femmes menant des activités de conservation et de gestion des forêts.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1. Identifier le profil des femmes qui possèdent et de celles qui ne possèdent pas la forêt.</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2. Systématiser les caractéristiques différenciées selon le sexe des exploitations agricoles et des espaces productifs qui ne sont pas des exploitations agricoles et qui ne répondent pas aux critères des mécanismes de financement actuels, afin de créer des bases de données robustes et d’établir des références.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3. Élaborer un outil permettant d'identifier les types d'exigences et d'attentes des femmes propriétaires et des femmes non propriétaires qui ne reçoivent pas de financement.</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4. Identifier les services offerts par les mécanismes financiers pour compiler des informations et les diffuser aux femmes.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5. Mettre en œuvre un système de formation et d’assistance technique tenant compte des questions de genre pour la gestion des formulaires et des exigences.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8. Concevoir un processus d’accueil et de soutien pour que les femmes puissent accéder au financement.</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Augmentation du nombre de productrices bénéficiant de mécanismes de financement environnemental</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Nombre de femmes actuellement impliquées dans PSA et CREF</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50 productrices ont bénéficié de mécanismes de financement environnemental</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Candidatures de femmes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Contrats signés par les femmes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3 000 000 $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socio-environnemental</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Les femmes qui reçoivent ces incitations n'ont aucun contrôle sur l'utilisation des ressources.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Mise en œuvre</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Il n'existe aucun soutien politique ou institutionnel pour mettre en œuvre les modalités CREF-femmes et PSA-sens du genre.</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Les femmes manquent d'informations ou de ressources pour accéder au crédit et aux incitations.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Le processus d'accès au crédit est complexe et les femmes ne peuvent pas y participer facilement.</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46621415"/>
                  </a:ext>
                </a:extLst>
              </a:tr>
            </a:tbl>
          </a:graphicData>
        </a:graphic>
      </p:graphicFrame>
    </p:spTree>
    <p:extLst>
      <p:ext uri="{BB962C8B-B14F-4D97-AF65-F5344CB8AC3E}">
        <p14:creationId xmlns:p14="http://schemas.microsoft.com/office/powerpoint/2010/main" val="9791233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BE33C-9205-9883-0854-26E113C0689A}"/>
            </a:ext>
          </a:extLst>
        </p:cNvPr>
        <p:cNvGrpSpPr/>
        <p:nvPr/>
      </p:nvGrpSpPr>
      <p:grpSpPr>
        <a:xfrm>
          <a:off x="0" y="0"/>
          <a:ext cx="0" cy="0"/>
          <a:chOff x="0" y="0"/>
          <a:chExt cx="0" cy="0"/>
        </a:xfrm>
      </p:grpSpPr>
      <p:sp>
        <p:nvSpPr>
          <p:cNvPr id="14" name="Title 1">
            <a:extLst>
              <a:ext uri="{FF2B5EF4-FFF2-40B4-BE49-F238E27FC236}">
                <a16:creationId xmlns:a16="http://schemas.microsoft.com/office/drawing/2014/main" id="{99A69943-5142-7615-5D43-CBD25C7EE958}"/>
              </a:ext>
            </a:extLst>
          </p:cNvPr>
          <p:cNvSpPr txBox="1">
            <a:spLocks/>
          </p:cNvSpPr>
          <p:nvPr/>
        </p:nvSpPr>
        <p:spPr>
          <a:xfrm>
            <a:off x="-3" y="277907"/>
            <a:ext cx="18288005" cy="1512794"/>
          </a:xfrm>
          <a:prstGeom prst="rect">
            <a:avLst/>
          </a:prstGeom>
        </p:spPr>
        <p:txBody>
          <a:bodyPr vert="horz" lIns="121025" tIns="60512" rIns="121025" bIns="60512"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fr" sz="3600">
                <a:solidFill>
                  <a:schemeClr val="bg1"/>
                </a:solidFill>
                <a:latin typeface="Calibri" panose="020F0502020204030204" pitchFamily="34" charset="0"/>
                <a:ea typeface="ＭＳ Ｐゴシック"/>
                <a:cs typeface="Calibri" panose="020F0502020204030204" pitchFamily="34" charset="0"/>
              </a:rPr>
              <a:t>Inégalités de genre répandues dans les secteurs environnementaux</a:t>
            </a:r>
            <a:endParaRPr lang="en-GB" sz="3600">
              <a:solidFill>
                <a:schemeClr val="bg1"/>
              </a:solidFill>
              <a:latin typeface="Calibri" panose="020F0502020204030204" pitchFamily="34" charset="0"/>
              <a:ea typeface="ＭＳ Ｐゴシック" pitchFamily="-65" charset="-128"/>
              <a:cs typeface="Calibri" panose="020F0502020204030204" pitchFamily="34" charset="0"/>
            </a:endParaRPr>
          </a:p>
        </p:txBody>
      </p:sp>
      <p:cxnSp>
        <p:nvCxnSpPr>
          <p:cNvPr id="5" name="Straight Connector 4">
            <a:extLst>
              <a:ext uri="{FF2B5EF4-FFF2-40B4-BE49-F238E27FC236}">
                <a16:creationId xmlns:a16="http://schemas.microsoft.com/office/drawing/2014/main" id="{E9CF8717-6582-4052-7DA8-E7931523476D}"/>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Google Shape;89;g328e14af98b_2_2">
            <a:extLst>
              <a:ext uri="{FF2B5EF4-FFF2-40B4-BE49-F238E27FC236}">
                <a16:creationId xmlns:a16="http://schemas.microsoft.com/office/drawing/2014/main" id="{E191BF8D-0A12-32DF-5E50-5E39CBC9CCE9}"/>
              </a:ext>
            </a:extLst>
          </p:cNvPr>
          <p:cNvSpPr txBox="1"/>
          <p:nvPr/>
        </p:nvSpPr>
        <p:spPr>
          <a:xfrm>
            <a:off x="830399" y="481687"/>
            <a:ext cx="15960590" cy="1446511"/>
          </a:xfrm>
          <a:prstGeom prst="rect">
            <a:avLst/>
          </a:prstGeom>
          <a:noFill/>
          <a:ln>
            <a:noFill/>
          </a:ln>
        </p:spPr>
        <p:txBody>
          <a:bodyPr spcFirstLastPara="1" wrap="square" lIns="91425" tIns="45701" rIns="91425" bIns="45701" anchor="t" anchorCtr="0">
            <a:spAutoFit/>
          </a:bodyPr>
          <a:lstStyle/>
          <a:p>
            <a:r>
              <a:rPr lang="fr" sz="4400"/>
              <a:t>Femmes autochtones</a:t>
            </a:r>
          </a:p>
          <a:p>
            <a:pPr defTabSz="914445">
              <a:buClr>
                <a:srgbClr val="000000"/>
              </a:buClr>
              <a:defRPr/>
            </a:pPr>
            <a:endParaRPr sz="4400" b="1" kern="0">
              <a:solidFill>
                <a:prstClr val="black"/>
              </a:solidFill>
              <a:latin typeface="Calibri Light" panose="020F0302020204030204" pitchFamily="34" charset="0"/>
              <a:cs typeface="Calibri Light" panose="020F0302020204030204" pitchFamily="34" charset="0"/>
              <a:sym typeface="Arial"/>
            </a:endParaRPr>
          </a:p>
        </p:txBody>
      </p:sp>
      <p:sp>
        <p:nvSpPr>
          <p:cNvPr id="3" name="Freeform 3">
            <a:extLst>
              <a:ext uri="{FF2B5EF4-FFF2-40B4-BE49-F238E27FC236}">
                <a16:creationId xmlns:a16="http://schemas.microsoft.com/office/drawing/2014/main" id="{26591BEE-1893-F72C-FA76-2B2235C6B6D3}"/>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graphicFrame>
        <p:nvGraphicFramePr>
          <p:cNvPr id="7" name="Table 6">
            <a:extLst>
              <a:ext uri="{FF2B5EF4-FFF2-40B4-BE49-F238E27FC236}">
                <a16:creationId xmlns:a16="http://schemas.microsoft.com/office/drawing/2014/main" id="{79DDA4B3-9422-BCB9-109F-94D0B07A6EA7}"/>
              </a:ext>
            </a:extLst>
          </p:cNvPr>
          <p:cNvGraphicFramePr>
            <a:graphicFrameLocks noGrp="1"/>
          </p:cNvGraphicFramePr>
          <p:nvPr>
            <p:extLst>
              <p:ext uri="{D42A27DB-BD31-4B8C-83A1-F6EECF244321}">
                <p14:modId xmlns:p14="http://schemas.microsoft.com/office/powerpoint/2010/main" val="2760134648"/>
              </p:ext>
            </p:extLst>
          </p:nvPr>
        </p:nvGraphicFramePr>
        <p:xfrm>
          <a:off x="495298" y="1980995"/>
          <a:ext cx="17297402" cy="7018748"/>
        </p:xfrm>
        <a:graphic>
          <a:graphicData uri="http://schemas.openxmlformats.org/drawingml/2006/table">
            <a:tbl>
              <a:tblPr firstRow="1" firstCol="1" bandRow="1"/>
              <a:tblGrid>
                <a:gridCol w="2110110">
                  <a:extLst>
                    <a:ext uri="{9D8B030D-6E8A-4147-A177-3AD203B41FA5}">
                      <a16:colId xmlns:a16="http://schemas.microsoft.com/office/drawing/2014/main" val="3886701145"/>
                    </a:ext>
                  </a:extLst>
                </a:gridCol>
                <a:gridCol w="4054293">
                  <a:extLst>
                    <a:ext uri="{9D8B030D-6E8A-4147-A177-3AD203B41FA5}">
                      <a16:colId xmlns:a16="http://schemas.microsoft.com/office/drawing/2014/main" val="1912623770"/>
                    </a:ext>
                  </a:extLst>
                </a:gridCol>
                <a:gridCol w="1460140">
                  <a:extLst>
                    <a:ext uri="{9D8B030D-6E8A-4147-A177-3AD203B41FA5}">
                      <a16:colId xmlns:a16="http://schemas.microsoft.com/office/drawing/2014/main" val="2440651539"/>
                    </a:ext>
                  </a:extLst>
                </a:gridCol>
                <a:gridCol w="1939607">
                  <a:extLst>
                    <a:ext uri="{9D8B030D-6E8A-4147-A177-3AD203B41FA5}">
                      <a16:colId xmlns:a16="http://schemas.microsoft.com/office/drawing/2014/main" val="193711645"/>
                    </a:ext>
                  </a:extLst>
                </a:gridCol>
                <a:gridCol w="1783981">
                  <a:extLst>
                    <a:ext uri="{9D8B030D-6E8A-4147-A177-3AD203B41FA5}">
                      <a16:colId xmlns:a16="http://schemas.microsoft.com/office/drawing/2014/main" val="2048612918"/>
                    </a:ext>
                  </a:extLst>
                </a:gridCol>
                <a:gridCol w="1622632">
                  <a:extLst>
                    <a:ext uri="{9D8B030D-6E8A-4147-A177-3AD203B41FA5}">
                      <a16:colId xmlns:a16="http://schemas.microsoft.com/office/drawing/2014/main" val="4031771166"/>
                    </a:ext>
                  </a:extLst>
                </a:gridCol>
                <a:gridCol w="1196949">
                  <a:extLst>
                    <a:ext uri="{9D8B030D-6E8A-4147-A177-3AD203B41FA5}">
                      <a16:colId xmlns:a16="http://schemas.microsoft.com/office/drawing/2014/main" val="1962180564"/>
                    </a:ext>
                  </a:extLst>
                </a:gridCol>
                <a:gridCol w="3129690">
                  <a:extLst>
                    <a:ext uri="{9D8B030D-6E8A-4147-A177-3AD203B41FA5}">
                      <a16:colId xmlns:a16="http://schemas.microsoft.com/office/drawing/2014/main" val="1004039515"/>
                    </a:ext>
                  </a:extLst>
                </a:gridCol>
              </a:tblGrid>
              <a:tr h="708294">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RÉSULTATS ATTENDUS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064A2">
                        <a:lumMod val="20000"/>
                        <a:lumOff val="80000"/>
                      </a:srgbClr>
                    </a:solid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ACTES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064A2">
                        <a:lumMod val="20000"/>
                        <a:lumOff val="80000"/>
                      </a:srgbClr>
                    </a:solid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Indicateurs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064A2">
                        <a:lumMod val="20000"/>
                        <a:lumOff val="80000"/>
                      </a:srgbClr>
                    </a:solid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Ligne de base</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064A2">
                        <a:lumMod val="20000"/>
                        <a:lumOff val="80000"/>
                      </a:srgbClr>
                    </a:solid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But</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064A2">
                        <a:lumMod val="20000"/>
                        <a:lumOff val="80000"/>
                      </a:srgbClr>
                    </a:solid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Moyens de vérification</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064A2">
                        <a:lumMod val="20000"/>
                        <a:lumOff val="80000"/>
                      </a:srgbClr>
                    </a:solid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064A2">
                        <a:lumMod val="20000"/>
                        <a:lumOff val="80000"/>
                      </a:srgbClr>
                    </a:solid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fr" sz="18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8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Risques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064A2">
                        <a:lumMod val="20000"/>
                        <a:lumOff val="80000"/>
                      </a:srgbClr>
                    </a:solidFill>
                  </a:tcPr>
                </a:tc>
                <a:extLst>
                  <a:ext uri="{0D108BD9-81ED-4DB2-BD59-A6C34878D82A}">
                    <a16:rowId xmlns:a16="http://schemas.microsoft.com/office/drawing/2014/main" val="2151309838"/>
                  </a:ext>
                </a:extLst>
              </a:tr>
              <a:tr h="6310454">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Le programme de gardiens des ressources implique les hommes et les femmes et reconnaît et renforce leurs capacités de manière égale.</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1. Identifier les femmes autochtones qui souhaitent participer aux programmes de protection des ressources.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2. Promouvoir un dialogue à vocation culturelle qui mette en lumière la participation et le suivi du point de vue des femmes autochtones en tant que gardiennes et protectrices de la forêt.</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3. Promouvoir l’intégration d’une vision globale qui favorise le travail d’équipe et l’action collective dans le programme de protection des ressources.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4. Former et fournir du matériel de manière égale aux hommes et aux femmes autochtones de tous âges, afin qu’ils puissent surveiller les zones protégées, les forêts, les rivières et les montagnes.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5. Concevoir un processus de formation pour les nouvelles générations de gardiens des ressources où les contributions des femmes et des hommes sont reconnues et valorisées.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Augmentation du nombre de femmes, de jeunes autochtones et de personnes âgées formés comme gardiens de ressources </a:t>
                      </a: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Obtenez des informations auprès d'INDER sur le nombre de gardiens de ressources hommes et femmes.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20 femmes et jeunes rejoignent l'équipe en tant que gardiennes de ressources.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Liste des participants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Liste des ressources reconnues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250 000 $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socio-environnemental</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Elles génèrent des conflits sur les territoires en se concentrant sur les femmes.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Les femmes qui ne participent pas à l'ADI sont exclues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Créer un conflit entre l'ADI et les groupes de femmes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Mise en œuvre</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Les ADI ne sont pas disposés à mener des activités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Les femmes ne souhaitent pas participer en tant que gardiennes des ressources/intérêts/temps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Les institutions ne manifestent aucune volonté politique pour mener à bien ces activités.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6621415"/>
                  </a:ext>
                </a:extLst>
              </a:tr>
            </a:tbl>
          </a:graphicData>
        </a:graphic>
      </p:graphicFrame>
    </p:spTree>
    <p:extLst>
      <p:ext uri="{BB962C8B-B14F-4D97-AF65-F5344CB8AC3E}">
        <p14:creationId xmlns:p14="http://schemas.microsoft.com/office/powerpoint/2010/main" val="19579069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D2636-29DD-B3CB-017F-CC5F390863F6}"/>
            </a:ext>
          </a:extLst>
        </p:cNvPr>
        <p:cNvGrpSpPr/>
        <p:nvPr/>
      </p:nvGrpSpPr>
      <p:grpSpPr>
        <a:xfrm>
          <a:off x="0" y="0"/>
          <a:ext cx="0" cy="0"/>
          <a:chOff x="0" y="0"/>
          <a:chExt cx="0" cy="0"/>
        </a:xfrm>
      </p:grpSpPr>
      <p:sp>
        <p:nvSpPr>
          <p:cNvPr id="14" name="Title 1">
            <a:extLst>
              <a:ext uri="{FF2B5EF4-FFF2-40B4-BE49-F238E27FC236}">
                <a16:creationId xmlns:a16="http://schemas.microsoft.com/office/drawing/2014/main" id="{E37924A9-48D5-CB06-E163-405D13757401}"/>
              </a:ext>
            </a:extLst>
          </p:cNvPr>
          <p:cNvSpPr txBox="1">
            <a:spLocks/>
          </p:cNvSpPr>
          <p:nvPr/>
        </p:nvSpPr>
        <p:spPr>
          <a:xfrm>
            <a:off x="-3" y="277907"/>
            <a:ext cx="18288005" cy="1512794"/>
          </a:xfrm>
          <a:prstGeom prst="rect">
            <a:avLst/>
          </a:prstGeom>
        </p:spPr>
        <p:txBody>
          <a:bodyPr vert="horz" lIns="121025" tIns="60512" rIns="121025" bIns="60512"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fr" sz="3600">
                <a:solidFill>
                  <a:schemeClr val="bg1"/>
                </a:solidFill>
                <a:latin typeface="Calibri" panose="020F0502020204030204" pitchFamily="34" charset="0"/>
                <a:ea typeface="ＭＳ Ｐゴシック"/>
                <a:cs typeface="Calibri" panose="020F0502020204030204" pitchFamily="34" charset="0"/>
              </a:rPr>
              <a:t>Inégalités de genre répandues dans les secteurs environnementaux</a:t>
            </a:r>
            <a:endParaRPr lang="en-GB" sz="3600">
              <a:solidFill>
                <a:schemeClr val="bg1"/>
              </a:solidFill>
              <a:latin typeface="Calibri" panose="020F0502020204030204" pitchFamily="34" charset="0"/>
              <a:ea typeface="ＭＳ Ｐゴシック" pitchFamily="-65" charset="-128"/>
              <a:cs typeface="Calibri" panose="020F0502020204030204" pitchFamily="34" charset="0"/>
            </a:endParaRPr>
          </a:p>
        </p:txBody>
      </p:sp>
      <p:cxnSp>
        <p:nvCxnSpPr>
          <p:cNvPr id="5" name="Straight Connector 4">
            <a:extLst>
              <a:ext uri="{FF2B5EF4-FFF2-40B4-BE49-F238E27FC236}">
                <a16:creationId xmlns:a16="http://schemas.microsoft.com/office/drawing/2014/main" id="{25D51729-DF12-49B0-0B95-58952207B28F}"/>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Google Shape;89;g328e14af98b_2_2">
            <a:extLst>
              <a:ext uri="{FF2B5EF4-FFF2-40B4-BE49-F238E27FC236}">
                <a16:creationId xmlns:a16="http://schemas.microsoft.com/office/drawing/2014/main" id="{2277A5D3-B87E-029F-1744-E64ACCA3F593}"/>
              </a:ext>
            </a:extLst>
          </p:cNvPr>
          <p:cNvSpPr txBox="1"/>
          <p:nvPr/>
        </p:nvSpPr>
        <p:spPr>
          <a:xfrm>
            <a:off x="830399" y="481687"/>
            <a:ext cx="15960590" cy="1446511"/>
          </a:xfrm>
          <a:prstGeom prst="rect">
            <a:avLst/>
          </a:prstGeom>
          <a:noFill/>
          <a:ln>
            <a:noFill/>
          </a:ln>
        </p:spPr>
        <p:txBody>
          <a:bodyPr spcFirstLastPara="1" wrap="square" lIns="91425" tIns="45701" rIns="91425" bIns="45701" anchor="t" anchorCtr="0">
            <a:spAutoFit/>
          </a:bodyPr>
          <a:lstStyle/>
          <a:p>
            <a:r>
              <a:rPr lang="fr" sz="4400"/>
              <a:t>Gestion des </a:t>
            </a:r>
            <a:r>
              <a:rPr lang="fr" sz="4400" err="1"/>
              <a:t>déchets</a:t>
            </a:r>
            <a:r>
              <a:rPr lang="fr" sz="4400"/>
              <a:t>​</a:t>
            </a:r>
          </a:p>
          <a:p>
            <a:pPr defTabSz="914445">
              <a:buClr>
                <a:srgbClr val="000000"/>
              </a:buClr>
              <a:defRPr/>
            </a:pPr>
            <a:endParaRPr sz="4400" b="1" kern="0">
              <a:solidFill>
                <a:prstClr val="black"/>
              </a:solidFill>
              <a:latin typeface="Calibri Light" panose="020F0302020204030204" pitchFamily="34" charset="0"/>
              <a:cs typeface="Calibri Light" panose="020F0302020204030204" pitchFamily="34" charset="0"/>
              <a:sym typeface="Arial"/>
            </a:endParaRPr>
          </a:p>
        </p:txBody>
      </p:sp>
      <p:sp>
        <p:nvSpPr>
          <p:cNvPr id="3" name="Freeform 3">
            <a:extLst>
              <a:ext uri="{FF2B5EF4-FFF2-40B4-BE49-F238E27FC236}">
                <a16:creationId xmlns:a16="http://schemas.microsoft.com/office/drawing/2014/main" id="{C748AB63-9D23-E2BE-315F-F31290E338AF}"/>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graphicFrame>
        <p:nvGraphicFramePr>
          <p:cNvPr id="6" name="Table 5">
            <a:extLst>
              <a:ext uri="{FF2B5EF4-FFF2-40B4-BE49-F238E27FC236}">
                <a16:creationId xmlns:a16="http://schemas.microsoft.com/office/drawing/2014/main" id="{CD394F2C-802B-5F1A-B0D9-AF4718F76AE3}"/>
              </a:ext>
            </a:extLst>
          </p:cNvPr>
          <p:cNvGraphicFramePr>
            <a:graphicFrameLocks noGrp="1"/>
          </p:cNvGraphicFramePr>
          <p:nvPr>
            <p:extLst>
              <p:ext uri="{D42A27DB-BD31-4B8C-83A1-F6EECF244321}">
                <p14:modId xmlns:p14="http://schemas.microsoft.com/office/powerpoint/2010/main" val="3304367374"/>
              </p:ext>
            </p:extLst>
          </p:nvPr>
        </p:nvGraphicFramePr>
        <p:xfrm>
          <a:off x="495298" y="1922755"/>
          <a:ext cx="17297402" cy="7018748"/>
        </p:xfrm>
        <a:graphic>
          <a:graphicData uri="http://schemas.openxmlformats.org/drawingml/2006/table">
            <a:tbl>
              <a:tblPr firstRow="1" firstCol="1" bandRow="1"/>
              <a:tblGrid>
                <a:gridCol w="2110110">
                  <a:extLst>
                    <a:ext uri="{9D8B030D-6E8A-4147-A177-3AD203B41FA5}">
                      <a16:colId xmlns:a16="http://schemas.microsoft.com/office/drawing/2014/main" val="3886701145"/>
                    </a:ext>
                  </a:extLst>
                </a:gridCol>
                <a:gridCol w="4054293">
                  <a:extLst>
                    <a:ext uri="{9D8B030D-6E8A-4147-A177-3AD203B41FA5}">
                      <a16:colId xmlns:a16="http://schemas.microsoft.com/office/drawing/2014/main" val="1912623770"/>
                    </a:ext>
                  </a:extLst>
                </a:gridCol>
                <a:gridCol w="1460140">
                  <a:extLst>
                    <a:ext uri="{9D8B030D-6E8A-4147-A177-3AD203B41FA5}">
                      <a16:colId xmlns:a16="http://schemas.microsoft.com/office/drawing/2014/main" val="2440651539"/>
                    </a:ext>
                  </a:extLst>
                </a:gridCol>
                <a:gridCol w="1939607">
                  <a:extLst>
                    <a:ext uri="{9D8B030D-6E8A-4147-A177-3AD203B41FA5}">
                      <a16:colId xmlns:a16="http://schemas.microsoft.com/office/drawing/2014/main" val="193711645"/>
                    </a:ext>
                  </a:extLst>
                </a:gridCol>
                <a:gridCol w="1783981">
                  <a:extLst>
                    <a:ext uri="{9D8B030D-6E8A-4147-A177-3AD203B41FA5}">
                      <a16:colId xmlns:a16="http://schemas.microsoft.com/office/drawing/2014/main" val="2048612918"/>
                    </a:ext>
                  </a:extLst>
                </a:gridCol>
                <a:gridCol w="1622632">
                  <a:extLst>
                    <a:ext uri="{9D8B030D-6E8A-4147-A177-3AD203B41FA5}">
                      <a16:colId xmlns:a16="http://schemas.microsoft.com/office/drawing/2014/main" val="4031771166"/>
                    </a:ext>
                  </a:extLst>
                </a:gridCol>
                <a:gridCol w="1196949">
                  <a:extLst>
                    <a:ext uri="{9D8B030D-6E8A-4147-A177-3AD203B41FA5}">
                      <a16:colId xmlns:a16="http://schemas.microsoft.com/office/drawing/2014/main" val="1962180564"/>
                    </a:ext>
                  </a:extLst>
                </a:gridCol>
                <a:gridCol w="3129690">
                  <a:extLst>
                    <a:ext uri="{9D8B030D-6E8A-4147-A177-3AD203B41FA5}">
                      <a16:colId xmlns:a16="http://schemas.microsoft.com/office/drawing/2014/main" val="1004039515"/>
                    </a:ext>
                  </a:extLst>
                </a:gridCol>
              </a:tblGrid>
              <a:tr h="708294">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RÉSULTATS ATTENDUS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BACC6">
                        <a:lumMod val="20000"/>
                        <a:lumOff val="80000"/>
                      </a:srgbClr>
                    </a:solid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ACTES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BACC6">
                        <a:lumMod val="20000"/>
                        <a:lumOff val="80000"/>
                      </a:srgbClr>
                    </a:solid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Indicateurs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BACC6">
                        <a:lumMod val="20000"/>
                        <a:lumOff val="80000"/>
                      </a:srgbClr>
                    </a:solid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Ligne de base</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BACC6">
                        <a:lumMod val="20000"/>
                        <a:lumOff val="80000"/>
                      </a:srgbClr>
                    </a:solid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But</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BACC6">
                        <a:lumMod val="20000"/>
                        <a:lumOff val="80000"/>
                      </a:srgbClr>
                    </a:solid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Moyens de vérification</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BACC6">
                        <a:lumMod val="20000"/>
                        <a:lumOff val="80000"/>
                      </a:srgbClr>
                    </a:solid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20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BACC6">
                        <a:lumMod val="20000"/>
                        <a:lumOff val="80000"/>
                      </a:srgbClr>
                    </a:solid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fr" sz="18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8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Risques</a:t>
                      </a:r>
                      <a:endParaRPr lang="en-CR"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575" marR="56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BACC6">
                        <a:lumMod val="20000"/>
                        <a:lumOff val="80000"/>
                      </a:srgbClr>
                    </a:solidFill>
                  </a:tcPr>
                </a:tc>
                <a:extLst>
                  <a:ext uri="{0D108BD9-81ED-4DB2-BD59-A6C34878D82A}">
                    <a16:rowId xmlns:a16="http://schemas.microsoft.com/office/drawing/2014/main" val="2151309838"/>
                  </a:ext>
                </a:extLst>
              </a:tr>
              <a:tr h="6310454">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Promouvoir l'accès</a:t>
                      </a: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équitable pour les femmes</a:t>
                      </a: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et les hommes à des emplois</a:t>
                      </a: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vert lié à la </a:t>
                      </a:r>
                      <a:r>
                        <a:rPr lang="fr" sz="1600" kern="100" err="1">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gestion des déchets </a:t>
                      </a: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un engagement </a:t>
                      </a:r>
                      <a:endParaRPr lang="es-ES_tradnl"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1. </a:t>
                      </a:r>
                      <a:r>
                        <a:rPr lang="fr" sz="14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Identification et création de mécanismes financiers pour fournir des équipements et des infrastructures aux centres de recyclage nationaux et aux projets alternatifs menés par des associations de recycleurs et </a:t>
                      </a:r>
                      <a:r>
                        <a:rPr lang="fr" sz="1400" kern="100" err="1">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de PME.</a:t>
                      </a:r>
                      <a:endParaRPr lang="es-ES" sz="14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gn="l"/>
                      <a:r>
                        <a:rPr lang="fr" sz="14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2. Organiser des ateliers techniques pour former les femmes et les hommes à des métiers alternatifs liés à la gestion des matériaux inorganiques post-consommation (plastiques, métaux, etc.).</a:t>
                      </a:r>
                    </a:p>
                    <a:p>
                      <a:pPr algn="l"/>
                      <a:r>
                        <a:rPr lang="fr" sz="14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3. Organiser des ateliers pour former les femmes et les hommes à la réparation d'objets afin d'en prolonger la durée de vie et ainsi réduire la consommation et la production de déchets.</a:t>
                      </a:r>
                    </a:p>
                    <a:p>
                      <a:pPr algn="l"/>
                      <a:r>
                        <a:rPr lang="fr" sz="14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4. Organiser des projets de formation technique destinés aux femmes afin de leur apprendre à construire des infrastructures communautaires à partir de matériaux de récupération.</a:t>
                      </a:r>
                    </a:p>
                    <a:p>
                      <a:pPr algn="l"/>
                      <a:r>
                        <a:rPr lang="fr" sz="14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Promouvoir les projets de valorisation des déchets organiques dans les soupes populaires et les centres éducatifs.</a:t>
                      </a:r>
                    </a:p>
                    <a:p>
                      <a:pPr algn="l"/>
                      <a:r>
                        <a:rPr lang="fr" sz="14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5. Renforcer les initiatives mises en œuvre dans les centres d’hébergement et les garderies afin de garantir le développement global des fils et des filles des familles de recyclage.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Nombre d'entreprises non traditionnelles créées par des femmes</a:t>
                      </a: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Étude de faisabilité des sources de revenus alternatives</a:t>
                      </a: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Nombre d'établissements financiers et de produits préférentiels destinés au secteur, ventilés</a:t>
                      </a:r>
                    </a:p>
                    <a:p>
                      <a:pPr algn="l"/>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ceux destinés aux femmes et aux hommes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entreprises non traditionnelles dirigées par des femmes</a:t>
                      </a:r>
                    </a:p>
                    <a:p>
                      <a:pPr algn="ctr"/>
                      <a:endParaRPr lang="es-ES"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du financement destiné aux femmes dans le secteur du recyclage</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20 entreprises non traditionnelles dirigées par des femmes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Rapport sur les prêts </a:t>
                      </a:r>
                      <a:r>
                        <a:rPr lang="fr" sz="1600" b="1" kern="100" err="1">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accordés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250 000 $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371669" rtl="0" eaLnBrk="1" latinLnBrk="0" hangingPunct="1">
                        <a:defRPr sz="2700" kern="1200">
                          <a:solidFill>
                            <a:schemeClr val="tx1"/>
                          </a:solidFill>
                          <a:latin typeface="Calibri"/>
                        </a:defRPr>
                      </a:lvl1pPr>
                      <a:lvl2pPr marL="685835" algn="l" defTabSz="1371669" rtl="0" eaLnBrk="1" latinLnBrk="0" hangingPunct="1">
                        <a:defRPr sz="2700" kern="1200">
                          <a:solidFill>
                            <a:schemeClr val="tx1"/>
                          </a:solidFill>
                          <a:latin typeface="Calibri"/>
                        </a:defRPr>
                      </a:lvl2pPr>
                      <a:lvl3pPr marL="1371669" algn="l" defTabSz="1371669" rtl="0" eaLnBrk="1" latinLnBrk="0" hangingPunct="1">
                        <a:defRPr sz="2700" kern="1200">
                          <a:solidFill>
                            <a:schemeClr val="tx1"/>
                          </a:solidFill>
                          <a:latin typeface="Calibri"/>
                        </a:defRPr>
                      </a:lvl3pPr>
                      <a:lvl4pPr marL="2057504" algn="l" defTabSz="1371669" rtl="0" eaLnBrk="1" latinLnBrk="0" hangingPunct="1">
                        <a:defRPr sz="2700" kern="1200">
                          <a:solidFill>
                            <a:schemeClr val="tx1"/>
                          </a:solidFill>
                          <a:latin typeface="Calibri"/>
                        </a:defRPr>
                      </a:lvl4pPr>
                      <a:lvl5pPr marL="2743337" algn="l" defTabSz="1371669" rtl="0" eaLnBrk="1" latinLnBrk="0" hangingPunct="1">
                        <a:defRPr sz="2700" kern="1200">
                          <a:solidFill>
                            <a:schemeClr val="tx1"/>
                          </a:solidFill>
                          <a:latin typeface="Calibri"/>
                        </a:defRPr>
                      </a:lvl5pPr>
                      <a:lvl6pPr marL="3429171" algn="l" defTabSz="1371669" rtl="0" eaLnBrk="1" latinLnBrk="0" hangingPunct="1">
                        <a:defRPr sz="2700" kern="1200">
                          <a:solidFill>
                            <a:schemeClr val="tx1"/>
                          </a:solidFill>
                          <a:latin typeface="Calibri"/>
                        </a:defRPr>
                      </a:lvl6pPr>
                      <a:lvl7pPr marL="4115006" algn="l" defTabSz="1371669" rtl="0" eaLnBrk="1" latinLnBrk="0" hangingPunct="1">
                        <a:defRPr sz="2700" kern="1200">
                          <a:solidFill>
                            <a:schemeClr val="tx1"/>
                          </a:solidFill>
                          <a:latin typeface="Calibri"/>
                        </a:defRPr>
                      </a:lvl7pPr>
                      <a:lvl8pPr marL="4800840" algn="l" defTabSz="1371669" rtl="0" eaLnBrk="1" latinLnBrk="0" hangingPunct="1">
                        <a:defRPr sz="2700" kern="1200">
                          <a:solidFill>
                            <a:schemeClr val="tx1"/>
                          </a:solidFill>
                          <a:latin typeface="Calibri"/>
                        </a:defRPr>
                      </a:lvl8pPr>
                      <a:lvl9pPr marL="5486675" algn="l" defTabSz="1371669" rtl="0" eaLnBrk="1" latinLnBrk="0" hangingPunct="1">
                        <a:defRPr sz="2700" kern="1200">
                          <a:solidFill>
                            <a:schemeClr val="tx1"/>
                          </a:solidFill>
                          <a:latin typeface="Calibri"/>
                        </a:defRPr>
                      </a:lvl9pPr>
                    </a:lstStyle>
                    <a:p>
                      <a:pPr algn="ctr"/>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socio-environnemental</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Augmentation des charges et des responsabilités pour les femmes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Augmentation des ressources économiques que les femmes doivent générer pour participer aux processus de formation</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Les répercussions négatives à domicile dues au déplacement vers </a:t>
                      </a:r>
                      <a:r>
                        <a:rPr lang="fr" sz="1600" kern="100" err="1">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le</a:t>
                      </a: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fr" sz="1600" kern="100" err="1">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ateliers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Mise en œuvre</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r>
                        <a:rPr lang="fr" sz="1600" b="1"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buFont typeface="Symbol" pitchFamily="2" charset="2"/>
                        <a:buChar char=""/>
                      </a:pPr>
                      <a:r>
                        <a:rPr lang="fr" sz="1600" kern="10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Les femmes ne peuvent pas créer d'entreprises par manque de ressources et de temps.</a:t>
                      </a:r>
                      <a:endParaRPr lang="en-CR" sz="16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6621415"/>
                  </a:ext>
                </a:extLst>
              </a:tr>
            </a:tbl>
          </a:graphicData>
        </a:graphic>
      </p:graphicFrame>
    </p:spTree>
    <p:extLst>
      <p:ext uri="{BB962C8B-B14F-4D97-AF65-F5344CB8AC3E}">
        <p14:creationId xmlns:p14="http://schemas.microsoft.com/office/powerpoint/2010/main" val="3944673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0075E-894F-D50F-04EC-D16CC85E37B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7C188E-59FA-95DE-C534-8C8B1BE8F113}"/>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2D40D5B3-A14E-E6C4-EEAB-509AA54A9F66}"/>
              </a:ext>
            </a:extLst>
          </p:cNvPr>
          <p:cNvSpPr txBox="1"/>
          <p:nvPr/>
        </p:nvSpPr>
        <p:spPr>
          <a:xfrm>
            <a:off x="6164318" y="3443162"/>
            <a:ext cx="12123683" cy="3956468"/>
          </a:xfrm>
          <a:prstGeom prst="rect">
            <a:avLst/>
          </a:prstGeom>
          <a:noFill/>
        </p:spPr>
        <p:txBody>
          <a:bodyPr wrap="square" rtlCol="0">
            <a:spAutoFit/>
          </a:bodyPr>
          <a:lstStyle/>
          <a:p>
            <a:pPr algn="ctr" defTabSz="1371600">
              <a:lnSpc>
                <a:spcPct val="107000"/>
              </a:lnSpc>
              <a:spcAft>
                <a:spcPts val="1200"/>
              </a:spcAft>
              <a:defRPr/>
            </a:pPr>
            <a:r>
              <a:rPr lang="fr" sz="12000" kern="100" dirty="0">
                <a:solidFill>
                  <a:prstClr val="black"/>
                </a:solidFill>
                <a:latin typeface="Calibri" panose="020F0502020204030204"/>
              </a:rPr>
              <a:t>Questions et réponses</a:t>
            </a:r>
            <a:endParaRPr lang="en-US" sz="11500" kern="1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pic>
        <p:nvPicPr>
          <p:cNvPr id="4" name="Picture 3" descr="A bird flying in the sky&#10;&#10;AI-generated content may be incorrect.">
            <a:extLst>
              <a:ext uri="{FF2B5EF4-FFF2-40B4-BE49-F238E27FC236}">
                <a16:creationId xmlns:a16="http://schemas.microsoft.com/office/drawing/2014/main" id="{F6A06CB6-5A7D-81DC-CE2C-4F97B473098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2765" y="7757656"/>
            <a:ext cx="2428928" cy="1609010"/>
          </a:xfrm>
          <a:prstGeom prst="rect">
            <a:avLst/>
          </a:prstGeom>
        </p:spPr>
      </p:pic>
      <p:pic>
        <p:nvPicPr>
          <p:cNvPr id="5" name="Picture 4" descr="An old person smiling at the camera&#10;&#10;AI-generated content may be incorrect.">
            <a:extLst>
              <a:ext uri="{FF2B5EF4-FFF2-40B4-BE49-F238E27FC236}">
                <a16:creationId xmlns:a16="http://schemas.microsoft.com/office/drawing/2014/main" id="{58242692-DEAF-6724-E6DB-D051321D1E6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822765" y="5543086"/>
            <a:ext cx="2420237" cy="1814867"/>
          </a:xfrm>
          <a:prstGeom prst="rect">
            <a:avLst/>
          </a:prstGeom>
        </p:spPr>
      </p:pic>
      <p:pic>
        <p:nvPicPr>
          <p:cNvPr id="6" name="Picture 5" descr="A person standing in front of a sign&#10;&#10;AI-generated content may be incorrect.">
            <a:extLst>
              <a:ext uri="{FF2B5EF4-FFF2-40B4-BE49-F238E27FC236}">
                <a16:creationId xmlns:a16="http://schemas.microsoft.com/office/drawing/2014/main" id="{3EA30F31-6796-ED8A-C125-A7E1E51FBCE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22766" y="1231267"/>
            <a:ext cx="2420237" cy="1615169"/>
          </a:xfrm>
          <a:prstGeom prst="rect">
            <a:avLst/>
          </a:prstGeom>
        </p:spPr>
      </p:pic>
      <p:pic>
        <p:nvPicPr>
          <p:cNvPr id="7" name="Picture 6" descr="A snake on a branch&#10;&#10;AI-generated content may be incorrect.">
            <a:extLst>
              <a:ext uri="{FF2B5EF4-FFF2-40B4-BE49-F238E27FC236}">
                <a16:creationId xmlns:a16="http://schemas.microsoft.com/office/drawing/2014/main" id="{7F32B9D1-7CB9-82DA-3BC4-ABAA7A03506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22765" y="3246138"/>
            <a:ext cx="2420237" cy="1821168"/>
          </a:xfrm>
          <a:prstGeom prst="rect">
            <a:avLst/>
          </a:prstGeom>
        </p:spPr>
      </p:pic>
    </p:spTree>
    <p:extLst>
      <p:ext uri="{BB962C8B-B14F-4D97-AF65-F5344CB8AC3E}">
        <p14:creationId xmlns:p14="http://schemas.microsoft.com/office/powerpoint/2010/main" val="838436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9776029-7E3E-332B-9C17-F1004DE3F6F8}"/>
              </a:ext>
            </a:extLst>
          </p:cNvPr>
          <p:cNvSpPr txBox="1">
            <a:spLocks/>
          </p:cNvSpPr>
          <p:nvPr/>
        </p:nvSpPr>
        <p:spPr>
          <a:xfrm>
            <a:off x="12945316" y="958646"/>
            <a:ext cx="5102942" cy="5529023"/>
          </a:xfrm>
          <a:prstGeom prst="rect">
            <a:avLst/>
          </a:prstGeom>
        </p:spPr>
        <p:txBody>
          <a:bodyPr vert="horz" lIns="137160" tIns="68580" rIns="137160" bIns="68580" rtlCol="0" anchor="b">
            <a:normAutofit/>
          </a:bodyPr>
          <a:lstStyle>
            <a:lvl1pPr algn="l" defTabSz="914446"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defTabSz="1371600"/>
            <a:r>
              <a:rPr lang="fr" sz="9900" spc="-75">
                <a:solidFill>
                  <a:prstClr val="black">
                    <a:lumMod val="85000"/>
                    <a:lumOff val="15000"/>
                  </a:prstClr>
                </a:solidFill>
                <a:latin typeface="Calibri Light" panose="020F0302020204030204"/>
              </a:rPr>
              <a:t>Ordre du jour</a:t>
            </a:r>
          </a:p>
        </p:txBody>
      </p:sp>
      <p:cxnSp>
        <p:nvCxnSpPr>
          <p:cNvPr id="5" name="Straight Connector 4">
            <a:extLst>
              <a:ext uri="{FF2B5EF4-FFF2-40B4-BE49-F238E27FC236}">
                <a16:creationId xmlns:a16="http://schemas.microsoft.com/office/drawing/2014/main" id="{3B73526A-8952-C759-F61F-8FEFF852B8F7}"/>
              </a:ext>
            </a:extLst>
          </p:cNvPr>
          <p:cNvCxnSpPr>
            <a:cxnSpLocks/>
          </p:cNvCxnSpPr>
          <p:nvPr/>
        </p:nvCxnSpPr>
        <p:spPr>
          <a:xfrm>
            <a:off x="12583068" y="6606032"/>
            <a:ext cx="5024451"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ounded Rectangle 9">
            <a:extLst>
              <a:ext uri="{FF2B5EF4-FFF2-40B4-BE49-F238E27FC236}">
                <a16:creationId xmlns:a16="http://schemas.microsoft.com/office/drawing/2014/main" id="{6BCE17E6-902B-8BCB-8DAF-DFCC37E8F4B4}"/>
              </a:ext>
            </a:extLst>
          </p:cNvPr>
          <p:cNvSpPr/>
          <p:nvPr/>
        </p:nvSpPr>
        <p:spPr>
          <a:xfrm>
            <a:off x="307127" y="547794"/>
            <a:ext cx="2393477" cy="1517490"/>
          </a:xfrm>
          <a:prstGeom prst="roundRect">
            <a:avLst/>
          </a:prstGeom>
          <a:solidFill>
            <a:schemeClr val="accent3"/>
          </a:solidFill>
          <a:ln w="25400" cap="flat" cmpd="sng" algn="ctr">
            <a:noFill/>
            <a:prstDash val="solid"/>
          </a:ln>
          <a:effectLst/>
        </p:spPr>
        <p:txBody>
          <a:bodyPr rtlCol="0" anchor="ctr"/>
          <a:lstStyle/>
          <a:p>
            <a:pPr algn="ctr" defTabSz="1371600">
              <a:defRPr/>
            </a:pPr>
            <a:r>
              <a:rPr lang="fr" sz="2700" b="1" kern="0">
                <a:solidFill>
                  <a:srgbClr val="322929"/>
                </a:solidFill>
                <a:latin typeface="Aptos" panose="02110004020202020204"/>
              </a:rPr>
              <a:t>10h00–10h05</a:t>
            </a:r>
          </a:p>
        </p:txBody>
      </p:sp>
      <p:sp>
        <p:nvSpPr>
          <p:cNvPr id="11" name="Rounded Rectangle 10">
            <a:extLst>
              <a:ext uri="{FF2B5EF4-FFF2-40B4-BE49-F238E27FC236}">
                <a16:creationId xmlns:a16="http://schemas.microsoft.com/office/drawing/2014/main" id="{C251113F-A499-2B74-F542-993E7A20A5D1}"/>
              </a:ext>
            </a:extLst>
          </p:cNvPr>
          <p:cNvSpPr/>
          <p:nvPr/>
        </p:nvSpPr>
        <p:spPr>
          <a:xfrm>
            <a:off x="2917586" y="547793"/>
            <a:ext cx="3881505" cy="1517490"/>
          </a:xfrm>
          <a:prstGeom prst="roundRect">
            <a:avLst/>
          </a:prstGeom>
          <a:solidFill>
            <a:schemeClr val="accent3">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endParaRPr lang="en-US" sz="2700" b="1">
              <a:solidFill>
                <a:prstClr val="black"/>
              </a:solidFill>
              <a:latin typeface="Calibri" panose="020F0502020204030204"/>
            </a:endParaRPr>
          </a:p>
          <a:p>
            <a:pPr algn="ctr" defTabSz="1371600">
              <a:lnSpc>
                <a:spcPct val="107000"/>
              </a:lnSpc>
              <a:spcAft>
                <a:spcPts val="1200"/>
              </a:spcAft>
            </a:pPr>
            <a:r>
              <a:rPr lang="fr" sz="2700" b="1">
                <a:solidFill>
                  <a:prstClr val="black"/>
                </a:solidFill>
                <a:latin typeface="Calibri" panose="020F0502020204030204"/>
              </a:rPr>
              <a:t>Accueillir</a:t>
            </a:r>
            <a:endParaRPr lang="en-US" sz="2700" kern="0">
              <a:solidFill>
                <a:srgbClr val="322929"/>
              </a:solidFill>
              <a:latin typeface="Calibri Light" panose="020F0302020204030204" pitchFamily="34" charset="0"/>
              <a:ea typeface="Aptos" panose="020B0004020202020204" pitchFamily="34" charset="0"/>
              <a:cs typeface="Times New Roman" panose="02020603050405020304" pitchFamily="18" charset="0"/>
            </a:endParaRPr>
          </a:p>
          <a:p>
            <a:pPr algn="ctr" defTabSz="1371600">
              <a:defRPr/>
            </a:pPr>
            <a:endParaRPr lang="en-US" sz="2700" kern="0">
              <a:solidFill>
                <a:srgbClr val="FFFFFF"/>
              </a:solidFill>
              <a:latin typeface="Aptos" panose="02110004020202020204"/>
            </a:endParaRPr>
          </a:p>
        </p:txBody>
      </p:sp>
      <p:sp>
        <p:nvSpPr>
          <p:cNvPr id="13" name="Rounded Rectangle 12">
            <a:extLst>
              <a:ext uri="{FF2B5EF4-FFF2-40B4-BE49-F238E27FC236}">
                <a16:creationId xmlns:a16="http://schemas.microsoft.com/office/drawing/2014/main" id="{AE4E8065-99EB-5B94-FB8A-4E9710D5A4DB}"/>
              </a:ext>
            </a:extLst>
          </p:cNvPr>
          <p:cNvSpPr/>
          <p:nvPr/>
        </p:nvSpPr>
        <p:spPr>
          <a:xfrm>
            <a:off x="7016075" y="547794"/>
            <a:ext cx="5304065" cy="1517490"/>
          </a:xfrm>
          <a:prstGeom prst="roundRect">
            <a:avLst/>
          </a:prstGeom>
          <a:solidFill>
            <a:schemeClr val="accent3">
              <a:lumMod val="20000"/>
              <a:lumOff val="80000"/>
            </a:schemeClr>
          </a:solidFill>
          <a:ln w="25400" cap="flat" cmpd="sng" algn="ctr">
            <a:noFill/>
            <a:prstDash val="solid"/>
          </a:ln>
          <a:effectLst/>
        </p:spPr>
        <p:txBody>
          <a:bodyPr rtlCol="0" anchor="ctr"/>
          <a:lstStyle/>
          <a:p>
            <a:pPr defTabSz="1371600"/>
            <a:endParaRPr lang="en-US" sz="2100">
              <a:solidFill>
                <a:prstClr val="black"/>
              </a:solidFill>
              <a:latin typeface="Calibri Light" panose="020F0302020204030204"/>
            </a:endParaRPr>
          </a:p>
          <a:p>
            <a:pPr defTabSz="1371600"/>
            <a:r>
              <a:rPr lang="fr" sz="2100">
                <a:solidFill>
                  <a:prstClr val="black"/>
                </a:solidFill>
                <a:latin typeface="Calibri Light" panose="020F0302020204030204"/>
              </a:rPr>
              <a:t>Bienvenue et objectifs</a:t>
            </a:r>
          </a:p>
          <a:p>
            <a:pPr defTabSz="1371600"/>
            <a:r>
              <a:rPr lang="fr" sz="2100">
                <a:solidFill>
                  <a:prstClr val="black"/>
                </a:solidFill>
                <a:latin typeface="Calibri Light" panose="020F0302020204030204"/>
              </a:rPr>
              <a:t>Brève description de la clinique du travail</a:t>
            </a:r>
          </a:p>
          <a:p>
            <a:pPr algn="ctr" defTabSz="1371600">
              <a:defRPr/>
            </a:pPr>
            <a:endParaRPr lang="en-US" sz="2100" kern="0">
              <a:solidFill>
                <a:srgbClr val="FFFFFF"/>
              </a:solidFill>
              <a:latin typeface="Aptos" panose="02110004020202020204"/>
            </a:endParaRPr>
          </a:p>
        </p:txBody>
      </p:sp>
      <p:sp>
        <p:nvSpPr>
          <p:cNvPr id="14" name="Rounded Rectangle 13">
            <a:extLst>
              <a:ext uri="{FF2B5EF4-FFF2-40B4-BE49-F238E27FC236}">
                <a16:creationId xmlns:a16="http://schemas.microsoft.com/office/drawing/2014/main" id="{9B3AD9C6-5C2F-BA2C-4811-15EC0BDE5263}"/>
              </a:ext>
            </a:extLst>
          </p:cNvPr>
          <p:cNvSpPr/>
          <p:nvPr/>
        </p:nvSpPr>
        <p:spPr>
          <a:xfrm>
            <a:off x="324982" y="2192915"/>
            <a:ext cx="2393477" cy="1517490"/>
          </a:xfrm>
          <a:prstGeom prst="roundRect">
            <a:avLst/>
          </a:prstGeom>
          <a:solidFill>
            <a:schemeClr val="accent2"/>
          </a:solidFill>
          <a:ln w="25400" cap="flat" cmpd="sng" algn="ctr">
            <a:noFill/>
            <a:prstDash val="solid"/>
          </a:ln>
          <a:effectLst/>
        </p:spPr>
        <p:txBody>
          <a:bodyPr rtlCol="0" anchor="ctr"/>
          <a:lstStyle/>
          <a:p>
            <a:pPr algn="ctr" defTabSz="1371600">
              <a:defRPr/>
            </a:pPr>
            <a:r>
              <a:rPr lang="fr" sz="2700" b="1" kern="0">
                <a:solidFill>
                  <a:srgbClr val="322929"/>
                </a:solidFill>
                <a:latin typeface="Aptos" panose="02110004020202020204"/>
              </a:rPr>
              <a:t>10:05–10:50</a:t>
            </a:r>
          </a:p>
        </p:txBody>
      </p:sp>
      <p:sp>
        <p:nvSpPr>
          <p:cNvPr id="15" name="Rounded Rectangle 14">
            <a:extLst>
              <a:ext uri="{FF2B5EF4-FFF2-40B4-BE49-F238E27FC236}">
                <a16:creationId xmlns:a16="http://schemas.microsoft.com/office/drawing/2014/main" id="{B727C327-BFFA-5182-5537-094F6FB8FA63}"/>
              </a:ext>
            </a:extLst>
          </p:cNvPr>
          <p:cNvSpPr/>
          <p:nvPr/>
        </p:nvSpPr>
        <p:spPr>
          <a:xfrm>
            <a:off x="2935440" y="2192913"/>
            <a:ext cx="3881505" cy="1517490"/>
          </a:xfrm>
          <a:prstGeom prst="roundRect">
            <a:avLst/>
          </a:prstGeom>
          <a:solidFill>
            <a:schemeClr val="accent2">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r>
              <a:rPr lang="fr" sz="2700" b="1">
                <a:solidFill>
                  <a:prstClr val="black"/>
                </a:solidFill>
                <a:latin typeface="Calibri" panose="020F0502020204030204"/>
              </a:rPr>
              <a:t>Partage de nos connaissances : Clinique de travail thématique</a:t>
            </a:r>
            <a:endParaRPr lang="en-US" sz="2700" kern="0">
              <a:solidFill>
                <a:srgbClr val="FFFFFF"/>
              </a:solidFill>
              <a:latin typeface="Aptos" panose="02110004020202020204"/>
            </a:endParaRPr>
          </a:p>
        </p:txBody>
      </p:sp>
      <p:sp>
        <p:nvSpPr>
          <p:cNvPr id="16" name="Rounded Rectangle 15">
            <a:extLst>
              <a:ext uri="{FF2B5EF4-FFF2-40B4-BE49-F238E27FC236}">
                <a16:creationId xmlns:a16="http://schemas.microsoft.com/office/drawing/2014/main" id="{3AB968AF-DE55-C2B8-BE96-A3817D04012C}"/>
              </a:ext>
            </a:extLst>
          </p:cNvPr>
          <p:cNvSpPr/>
          <p:nvPr/>
        </p:nvSpPr>
        <p:spPr>
          <a:xfrm>
            <a:off x="7033930" y="2192915"/>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1371600"/>
            <a:endParaRPr lang="en-US" sz="2100">
              <a:solidFill>
                <a:prstClr val="black"/>
              </a:solidFill>
              <a:latin typeface="Calibri Light" panose="020F0302020204030204"/>
            </a:endParaRPr>
          </a:p>
          <a:p>
            <a:pPr defTabSz="1371600"/>
            <a:r>
              <a:rPr lang="fr" sz="2100">
                <a:solidFill>
                  <a:prstClr val="black"/>
                </a:solidFill>
                <a:latin typeface="Calibri Light" panose="020F0302020204030204"/>
              </a:rPr>
              <a:t>Présentation interactive pour partager des conseils et des astuces pratiques afin de développer une consultation inclusive à plusieurs acteurs</a:t>
            </a:r>
          </a:p>
          <a:p>
            <a:pPr algn="ctr" defTabSz="1371600">
              <a:defRPr/>
            </a:pPr>
            <a:endParaRPr lang="en-US" sz="2100" kern="0">
              <a:solidFill>
                <a:srgbClr val="FFFFFF"/>
              </a:solidFill>
              <a:latin typeface="Aptos" panose="02110004020202020204"/>
            </a:endParaRPr>
          </a:p>
        </p:txBody>
      </p:sp>
      <p:sp>
        <p:nvSpPr>
          <p:cNvPr id="17" name="Rounded Rectangle 16">
            <a:extLst>
              <a:ext uri="{FF2B5EF4-FFF2-40B4-BE49-F238E27FC236}">
                <a16:creationId xmlns:a16="http://schemas.microsoft.com/office/drawing/2014/main" id="{C94D00D9-1768-114F-88E5-360045FE58EC}"/>
              </a:ext>
            </a:extLst>
          </p:cNvPr>
          <p:cNvSpPr/>
          <p:nvPr/>
        </p:nvSpPr>
        <p:spPr>
          <a:xfrm>
            <a:off x="325222" y="3853797"/>
            <a:ext cx="2393477" cy="1517490"/>
          </a:xfrm>
          <a:prstGeom prst="roundRect">
            <a:avLst/>
          </a:prstGeom>
          <a:solidFill>
            <a:schemeClr val="accent3"/>
          </a:solidFill>
          <a:ln w="25400" cap="flat" cmpd="sng" algn="ctr">
            <a:noFill/>
            <a:prstDash val="solid"/>
          </a:ln>
          <a:effectLst/>
        </p:spPr>
        <p:txBody>
          <a:bodyPr rtlCol="0" anchor="ctr"/>
          <a:lstStyle/>
          <a:p>
            <a:pPr algn="ctr" defTabSz="1371600">
              <a:defRPr/>
            </a:pPr>
            <a:r>
              <a:rPr lang="fr" sz="2700" b="1" kern="0">
                <a:solidFill>
                  <a:srgbClr val="322929"/>
                </a:solidFill>
                <a:latin typeface="Aptos" panose="02110004020202020204"/>
              </a:rPr>
              <a:t>10:50 - 11:00</a:t>
            </a:r>
          </a:p>
        </p:txBody>
      </p:sp>
      <p:sp>
        <p:nvSpPr>
          <p:cNvPr id="18" name="Rounded Rectangle 17">
            <a:extLst>
              <a:ext uri="{FF2B5EF4-FFF2-40B4-BE49-F238E27FC236}">
                <a16:creationId xmlns:a16="http://schemas.microsoft.com/office/drawing/2014/main" id="{D26717E7-03A0-8BBF-917D-05BB38C1EBF1}"/>
              </a:ext>
            </a:extLst>
          </p:cNvPr>
          <p:cNvSpPr/>
          <p:nvPr/>
        </p:nvSpPr>
        <p:spPr>
          <a:xfrm>
            <a:off x="2935680" y="3853796"/>
            <a:ext cx="3881505" cy="1517490"/>
          </a:xfrm>
          <a:prstGeom prst="roundRect">
            <a:avLst/>
          </a:prstGeom>
          <a:solidFill>
            <a:schemeClr val="accent3">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r>
              <a:rPr lang="fr" sz="2700" b="1">
                <a:solidFill>
                  <a:prstClr val="black"/>
                </a:solidFill>
                <a:latin typeface="Calibri" panose="020F0502020204030204"/>
              </a:rPr>
              <a:t>Questions et réponses</a:t>
            </a:r>
            <a:endParaRPr lang="en-US" sz="2700" kern="0">
              <a:solidFill>
                <a:srgbClr val="FFFFFF"/>
              </a:solidFill>
              <a:latin typeface="Aptos" panose="02110004020202020204"/>
            </a:endParaRPr>
          </a:p>
        </p:txBody>
      </p:sp>
      <p:sp>
        <p:nvSpPr>
          <p:cNvPr id="19" name="Rounded Rectangle 18">
            <a:extLst>
              <a:ext uri="{FF2B5EF4-FFF2-40B4-BE49-F238E27FC236}">
                <a16:creationId xmlns:a16="http://schemas.microsoft.com/office/drawing/2014/main" id="{89976AA9-36B4-B15C-420A-A7558A4655CA}"/>
              </a:ext>
            </a:extLst>
          </p:cNvPr>
          <p:cNvSpPr/>
          <p:nvPr/>
        </p:nvSpPr>
        <p:spPr>
          <a:xfrm>
            <a:off x="7034170" y="3853797"/>
            <a:ext cx="5304065" cy="1517490"/>
          </a:xfrm>
          <a:prstGeom prst="roundRect">
            <a:avLst/>
          </a:prstGeom>
          <a:solidFill>
            <a:schemeClr val="accent3">
              <a:lumMod val="20000"/>
              <a:lumOff val="80000"/>
            </a:schemeClr>
          </a:solidFill>
          <a:ln w="25400" cap="flat" cmpd="sng" algn="ctr">
            <a:noFill/>
            <a:prstDash val="solid"/>
          </a:ln>
          <a:effectLst/>
        </p:spPr>
        <p:txBody>
          <a:bodyPr rtlCol="0" anchor="ctr"/>
          <a:lstStyle/>
          <a:p>
            <a:pPr defTabSz="1371600"/>
            <a:r>
              <a:rPr lang="fr" sz="2100">
                <a:solidFill>
                  <a:prstClr val="black"/>
                </a:solidFill>
                <a:latin typeface="Calibri Light" panose="020F0302020204030204"/>
              </a:rPr>
              <a:t>Les participants auront l'occasion de poser des questions sur les recommandations présentées.</a:t>
            </a:r>
          </a:p>
        </p:txBody>
      </p:sp>
      <p:sp>
        <p:nvSpPr>
          <p:cNvPr id="20" name="Rounded Rectangle 19">
            <a:extLst>
              <a:ext uri="{FF2B5EF4-FFF2-40B4-BE49-F238E27FC236}">
                <a16:creationId xmlns:a16="http://schemas.microsoft.com/office/drawing/2014/main" id="{4B6C7EE3-CEE7-73B2-93AF-FDE18BF3B7F3}"/>
              </a:ext>
            </a:extLst>
          </p:cNvPr>
          <p:cNvSpPr/>
          <p:nvPr/>
        </p:nvSpPr>
        <p:spPr>
          <a:xfrm>
            <a:off x="325222" y="5522694"/>
            <a:ext cx="2393477" cy="1517490"/>
          </a:xfrm>
          <a:prstGeom prst="roundRect">
            <a:avLst/>
          </a:prstGeom>
          <a:solidFill>
            <a:schemeClr val="accent2"/>
          </a:solidFill>
          <a:ln w="25400" cap="flat" cmpd="sng" algn="ctr">
            <a:noFill/>
            <a:prstDash val="solid"/>
          </a:ln>
          <a:effectLst/>
        </p:spPr>
        <p:txBody>
          <a:bodyPr rtlCol="0" anchor="ctr"/>
          <a:lstStyle/>
          <a:p>
            <a:pPr algn="ctr" defTabSz="1371600">
              <a:defRPr/>
            </a:pPr>
            <a:endParaRPr lang="en-US" sz="2700" b="1" kern="0">
              <a:solidFill>
                <a:srgbClr val="322929"/>
              </a:solidFill>
              <a:latin typeface="Aptos" panose="02110004020202020204"/>
            </a:endParaRPr>
          </a:p>
          <a:p>
            <a:pPr algn="ctr" defTabSz="1371600">
              <a:defRPr/>
            </a:pPr>
            <a:r>
              <a:rPr lang="fr" sz="2700" b="1" kern="0">
                <a:solidFill>
                  <a:srgbClr val="322929"/>
                </a:solidFill>
                <a:latin typeface="Aptos" panose="02110004020202020204"/>
              </a:rPr>
              <a:t>11h00 - 11h25</a:t>
            </a:r>
          </a:p>
          <a:p>
            <a:pPr algn="ctr" defTabSz="1371600">
              <a:defRPr/>
            </a:pPr>
            <a:endParaRPr lang="en-US" sz="2700" b="1" kern="0">
              <a:solidFill>
                <a:srgbClr val="322929"/>
              </a:solidFill>
              <a:latin typeface="Aptos" panose="02110004020202020204"/>
            </a:endParaRPr>
          </a:p>
        </p:txBody>
      </p:sp>
      <p:sp>
        <p:nvSpPr>
          <p:cNvPr id="21" name="Rounded Rectangle 20">
            <a:extLst>
              <a:ext uri="{FF2B5EF4-FFF2-40B4-BE49-F238E27FC236}">
                <a16:creationId xmlns:a16="http://schemas.microsoft.com/office/drawing/2014/main" id="{CB55A817-7AC6-8733-0AAD-E77D32D5260B}"/>
              </a:ext>
            </a:extLst>
          </p:cNvPr>
          <p:cNvSpPr/>
          <p:nvPr/>
        </p:nvSpPr>
        <p:spPr>
          <a:xfrm>
            <a:off x="2935680" y="5522693"/>
            <a:ext cx="3881505" cy="1517490"/>
          </a:xfrm>
          <a:prstGeom prst="roundRect">
            <a:avLst/>
          </a:prstGeom>
          <a:solidFill>
            <a:schemeClr val="accent2">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r>
              <a:rPr lang="fr" sz="2700" b="1">
                <a:solidFill>
                  <a:prstClr val="black"/>
                </a:solidFill>
                <a:latin typeface="Calibri" panose="020F0502020204030204"/>
              </a:rPr>
              <a:t>L'union fait la force : échange et dépannage entre pairs</a:t>
            </a:r>
            <a:endParaRPr lang="en-US" sz="2700" kern="0">
              <a:solidFill>
                <a:srgbClr val="FFFFFF"/>
              </a:solidFill>
              <a:latin typeface="Aptos" panose="02110004020202020204"/>
            </a:endParaRPr>
          </a:p>
        </p:txBody>
      </p:sp>
      <p:sp>
        <p:nvSpPr>
          <p:cNvPr id="22" name="Rounded Rectangle 21">
            <a:extLst>
              <a:ext uri="{FF2B5EF4-FFF2-40B4-BE49-F238E27FC236}">
                <a16:creationId xmlns:a16="http://schemas.microsoft.com/office/drawing/2014/main" id="{00D93FD1-B972-F807-9297-692B87A18476}"/>
              </a:ext>
            </a:extLst>
          </p:cNvPr>
          <p:cNvSpPr/>
          <p:nvPr/>
        </p:nvSpPr>
        <p:spPr>
          <a:xfrm>
            <a:off x="7034170" y="5522694"/>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1371600"/>
            <a:r>
              <a:rPr lang="fr" sz="2100">
                <a:solidFill>
                  <a:prstClr val="black"/>
                </a:solidFill>
                <a:latin typeface="Calibri Light" panose="020F0302020204030204"/>
              </a:rPr>
              <a:t>Le Costa Rica présentera son expérience (10 min). Les pays partageront leurs expériences et les difficultés rencontrées lors de la mise en place de consultations visant à recueillir les recommandations des participants.</a:t>
            </a:r>
            <a:endParaRPr lang="en-US" sz="2100" kern="0">
              <a:solidFill>
                <a:srgbClr val="FFFFFF"/>
              </a:solidFill>
              <a:latin typeface="Aptos" panose="02110004020202020204"/>
            </a:endParaRPr>
          </a:p>
        </p:txBody>
      </p:sp>
      <p:sp>
        <p:nvSpPr>
          <p:cNvPr id="26" name="Rounded Rectangle 25">
            <a:extLst>
              <a:ext uri="{FF2B5EF4-FFF2-40B4-BE49-F238E27FC236}">
                <a16:creationId xmlns:a16="http://schemas.microsoft.com/office/drawing/2014/main" id="{AEFA3769-0062-483F-4DC2-E7B31D981AEB}"/>
              </a:ext>
            </a:extLst>
          </p:cNvPr>
          <p:cNvSpPr/>
          <p:nvPr/>
        </p:nvSpPr>
        <p:spPr>
          <a:xfrm>
            <a:off x="327367" y="7173321"/>
            <a:ext cx="2393477" cy="1517490"/>
          </a:xfrm>
          <a:prstGeom prst="roundRect">
            <a:avLst/>
          </a:prstGeom>
          <a:solidFill>
            <a:schemeClr val="accent2"/>
          </a:solidFill>
          <a:ln w="25400" cap="flat" cmpd="sng" algn="ctr">
            <a:noFill/>
            <a:prstDash val="solid"/>
          </a:ln>
          <a:effectLst/>
        </p:spPr>
        <p:txBody>
          <a:bodyPr rtlCol="0" anchor="ctr"/>
          <a:lstStyle/>
          <a:p>
            <a:pPr algn="ctr" defTabSz="1371600">
              <a:defRPr/>
            </a:pPr>
            <a:endParaRPr lang="en-US" sz="2700" b="1" kern="0">
              <a:solidFill>
                <a:srgbClr val="322929"/>
              </a:solidFill>
              <a:latin typeface="Aptos" panose="02110004020202020204"/>
            </a:endParaRPr>
          </a:p>
          <a:p>
            <a:pPr algn="ctr" defTabSz="1371600">
              <a:defRPr/>
            </a:pPr>
            <a:r>
              <a:rPr lang="fr" sz="2700" b="1" kern="0">
                <a:solidFill>
                  <a:srgbClr val="322929"/>
                </a:solidFill>
                <a:latin typeface="Aptos" panose="02110004020202020204"/>
              </a:rPr>
              <a:t>11h25 - 11h30</a:t>
            </a:r>
          </a:p>
          <a:p>
            <a:pPr algn="ctr" defTabSz="1371600">
              <a:defRPr/>
            </a:pPr>
            <a:endParaRPr lang="en-US" sz="2700" b="1" kern="0">
              <a:solidFill>
                <a:srgbClr val="322929"/>
              </a:solidFill>
              <a:latin typeface="Aptos" panose="02110004020202020204"/>
            </a:endParaRPr>
          </a:p>
        </p:txBody>
      </p:sp>
      <p:sp>
        <p:nvSpPr>
          <p:cNvPr id="27" name="Rounded Rectangle 26">
            <a:extLst>
              <a:ext uri="{FF2B5EF4-FFF2-40B4-BE49-F238E27FC236}">
                <a16:creationId xmlns:a16="http://schemas.microsoft.com/office/drawing/2014/main" id="{91EDD141-CCC1-EC99-9E78-169BB52DEFF3}"/>
              </a:ext>
            </a:extLst>
          </p:cNvPr>
          <p:cNvSpPr/>
          <p:nvPr/>
        </p:nvSpPr>
        <p:spPr>
          <a:xfrm>
            <a:off x="2937825" y="7173320"/>
            <a:ext cx="3881505" cy="1517490"/>
          </a:xfrm>
          <a:prstGeom prst="roundRect">
            <a:avLst/>
          </a:prstGeom>
          <a:solidFill>
            <a:schemeClr val="accent2">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r>
              <a:rPr lang="fr" sz="2700" b="1">
                <a:solidFill>
                  <a:prstClr val="black"/>
                </a:solidFill>
                <a:latin typeface="Calibri" panose="020F0502020204030204"/>
              </a:rPr>
              <a:t>Conclure</a:t>
            </a:r>
            <a:endParaRPr lang="en-US" sz="2700" kern="0">
              <a:solidFill>
                <a:srgbClr val="FFFFFF"/>
              </a:solidFill>
              <a:latin typeface="Aptos" panose="02110004020202020204"/>
            </a:endParaRPr>
          </a:p>
        </p:txBody>
      </p:sp>
      <p:sp>
        <p:nvSpPr>
          <p:cNvPr id="28" name="Rounded Rectangle 27">
            <a:extLst>
              <a:ext uri="{FF2B5EF4-FFF2-40B4-BE49-F238E27FC236}">
                <a16:creationId xmlns:a16="http://schemas.microsoft.com/office/drawing/2014/main" id="{35C23FD9-2C92-9D17-808A-CB35E4085A22}"/>
              </a:ext>
            </a:extLst>
          </p:cNvPr>
          <p:cNvSpPr/>
          <p:nvPr/>
        </p:nvSpPr>
        <p:spPr>
          <a:xfrm>
            <a:off x="7036315" y="7173321"/>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1371600"/>
            <a:r>
              <a:rPr lang="fr" sz="2100">
                <a:solidFill>
                  <a:prstClr val="black"/>
                </a:solidFill>
                <a:latin typeface="Calibri Light" panose="020F0302020204030204"/>
              </a:rPr>
              <a:t>Planification de la prochaine session de renforcement des capacités</a:t>
            </a:r>
            <a:endParaRPr lang="en-US" sz="2100" kern="0">
              <a:solidFill>
                <a:srgbClr val="FFFFFF"/>
              </a:solidFill>
              <a:latin typeface="Aptos" panose="02110004020202020204"/>
            </a:endParaRPr>
          </a:p>
        </p:txBody>
      </p:sp>
      <p:sp>
        <p:nvSpPr>
          <p:cNvPr id="3" name="Freeform 2">
            <a:extLst>
              <a:ext uri="{FF2B5EF4-FFF2-40B4-BE49-F238E27FC236}">
                <a16:creationId xmlns:a16="http://schemas.microsoft.com/office/drawing/2014/main" id="{7B8929F7-4346-1481-2726-931BF2FF53B3}"/>
              </a:ext>
            </a:extLst>
          </p:cNvPr>
          <p:cNvSpPr/>
          <p:nvPr/>
        </p:nvSpPr>
        <p:spPr>
          <a:xfrm>
            <a:off x="15037285" y="386534"/>
            <a:ext cx="2393477" cy="1533858"/>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pPr defTabSz="1371600"/>
            <a:endParaRPr lang="en-CA">
              <a:solidFill>
                <a:prstClr val="black"/>
              </a:solidFill>
              <a:latin typeface="Calibri" panose="020F0502020204030204"/>
            </a:endParaRPr>
          </a:p>
        </p:txBody>
      </p:sp>
    </p:spTree>
    <p:extLst>
      <p:ext uri="{BB962C8B-B14F-4D97-AF65-F5344CB8AC3E}">
        <p14:creationId xmlns:p14="http://schemas.microsoft.com/office/powerpoint/2010/main" val="30830513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D6A234-527D-06AC-3DAC-C50664C15FC4}"/>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2" name="TextBox 1">
            <a:extLst>
              <a:ext uri="{FF2B5EF4-FFF2-40B4-BE49-F238E27FC236}">
                <a16:creationId xmlns:a16="http://schemas.microsoft.com/office/drawing/2014/main" id="{1CA3FA11-DAE3-B811-78C1-34B22F660D16}"/>
              </a:ext>
            </a:extLst>
          </p:cNvPr>
          <p:cNvSpPr txBox="1"/>
          <p:nvPr/>
        </p:nvSpPr>
        <p:spPr>
          <a:xfrm>
            <a:off x="6148551" y="2796426"/>
            <a:ext cx="12139449" cy="4247317"/>
          </a:xfrm>
          <a:prstGeom prst="rect">
            <a:avLst/>
          </a:prstGeom>
          <a:noFill/>
        </p:spPr>
        <p:txBody>
          <a:bodyPr wrap="square" rtlCol="0">
            <a:spAutoFit/>
          </a:bodyPr>
          <a:lstStyle/>
          <a:p>
            <a:pPr algn="ctr" defTabSz="1371600"/>
            <a:r>
              <a:rPr lang="fr" sz="9000" kern="100">
                <a:solidFill>
                  <a:prstClr val="black"/>
                </a:solidFill>
                <a:latin typeface="Calibri" panose="020F0502020204030204"/>
              </a:rPr>
              <a:t>L'union fait la force :</a:t>
            </a:r>
          </a:p>
          <a:p>
            <a:pPr algn="ctr" defTabSz="1371600"/>
            <a:r>
              <a:rPr lang="fr" sz="9000" kern="100">
                <a:solidFill>
                  <a:prstClr val="black"/>
                </a:solidFill>
                <a:latin typeface="Calibri" panose="020F0502020204030204"/>
              </a:rPr>
              <a:t>Échange entre pairs et</a:t>
            </a:r>
          </a:p>
          <a:p>
            <a:pPr algn="ctr" defTabSz="1371600"/>
            <a:r>
              <a:rPr lang="fr" sz="9000" kern="100">
                <a:solidFill>
                  <a:prstClr val="black"/>
                </a:solidFill>
                <a:latin typeface="Calibri" panose="020F0502020204030204"/>
              </a:rPr>
              <a:t>Dépannage</a:t>
            </a:r>
            <a:endParaRPr lang="en-US" sz="9000">
              <a:solidFill>
                <a:prstClr val="black"/>
              </a:solidFill>
              <a:latin typeface="Calibri" panose="020F0502020204030204"/>
            </a:endParaRPr>
          </a:p>
        </p:txBody>
      </p:sp>
      <p:pic>
        <p:nvPicPr>
          <p:cNvPr id="4" name="Picture 3" descr="A person sweeping the ground&#10;&#10;AI-generated content may be incorrect.">
            <a:extLst>
              <a:ext uri="{FF2B5EF4-FFF2-40B4-BE49-F238E27FC236}">
                <a16:creationId xmlns:a16="http://schemas.microsoft.com/office/drawing/2014/main" id="{469145CF-CF44-123E-7FBF-91FCD35087F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11267" y="7782638"/>
            <a:ext cx="2431736" cy="1618908"/>
          </a:xfrm>
          <a:prstGeom prst="rect">
            <a:avLst/>
          </a:prstGeom>
        </p:spPr>
      </p:pic>
      <p:pic>
        <p:nvPicPr>
          <p:cNvPr id="5" name="Picture 4" descr="A orangutan in the jungle&#10;&#10;AI-generated content may be incorrect.">
            <a:extLst>
              <a:ext uri="{FF2B5EF4-FFF2-40B4-BE49-F238E27FC236}">
                <a16:creationId xmlns:a16="http://schemas.microsoft.com/office/drawing/2014/main" id="{7A5116CD-F042-3BA7-4DB7-5602FE9F0DF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11267" y="1240178"/>
            <a:ext cx="2443869" cy="1618908"/>
          </a:xfrm>
          <a:prstGeom prst="rect">
            <a:avLst/>
          </a:prstGeom>
        </p:spPr>
      </p:pic>
      <p:pic>
        <p:nvPicPr>
          <p:cNvPr id="6" name="Picture 5" descr="Bribris Rio.tif">
            <a:extLst>
              <a:ext uri="{FF2B5EF4-FFF2-40B4-BE49-F238E27FC236}">
                <a16:creationId xmlns:a16="http://schemas.microsoft.com/office/drawing/2014/main" id="{FBE5B8B8-4729-E9A7-98B0-3CD2C690EE8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834267" y="3488649"/>
            <a:ext cx="2420870" cy="1590726"/>
          </a:xfrm>
          <a:prstGeom prst="rect">
            <a:avLst/>
          </a:prstGeom>
        </p:spPr>
      </p:pic>
      <p:pic>
        <p:nvPicPr>
          <p:cNvPr id="7" name="Picture 6" descr="A crab on a shell&#10;&#10;AI-generated content may be incorrect.">
            <a:extLst>
              <a:ext uri="{FF2B5EF4-FFF2-40B4-BE49-F238E27FC236}">
                <a16:creationId xmlns:a16="http://schemas.microsoft.com/office/drawing/2014/main" id="{4EFC5DCC-610F-675E-9338-F631F374F69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22766" y="5635829"/>
            <a:ext cx="2420870" cy="1611675"/>
          </a:xfrm>
          <a:prstGeom prst="rect">
            <a:avLst/>
          </a:prstGeom>
        </p:spPr>
      </p:pic>
    </p:spTree>
    <p:extLst>
      <p:ext uri="{BB962C8B-B14F-4D97-AF65-F5344CB8AC3E}">
        <p14:creationId xmlns:p14="http://schemas.microsoft.com/office/powerpoint/2010/main" val="273494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72260-5C9E-40F9-9BB9-744C55CE9EF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244A9E-2828-2903-2182-252D95D6A0F2}"/>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040342C0-9169-B898-9A76-CE4AA7011716}"/>
              </a:ext>
            </a:extLst>
          </p:cNvPr>
          <p:cNvSpPr txBox="1"/>
          <p:nvPr/>
        </p:nvSpPr>
        <p:spPr>
          <a:xfrm>
            <a:off x="6180082" y="3208087"/>
            <a:ext cx="12107918" cy="5216813"/>
          </a:xfrm>
          <a:prstGeom prst="rect">
            <a:avLst/>
          </a:prstGeom>
          <a:noFill/>
        </p:spPr>
        <p:txBody>
          <a:bodyPr wrap="square" rtlCol="0">
            <a:spAutoFit/>
          </a:bodyPr>
          <a:lstStyle/>
          <a:p>
            <a:pPr algn="ctr" defTabSz="1371600">
              <a:defRPr/>
            </a:pPr>
            <a:r>
              <a:rPr lang="fr" sz="8100" kern="100">
                <a:solidFill>
                  <a:prstClr val="black"/>
                </a:solidFill>
                <a:latin typeface="Calibri" panose="020F0502020204030204"/>
              </a:rPr>
              <a:t>Prochain thème</a:t>
            </a:r>
          </a:p>
          <a:p>
            <a:pPr algn="ctr" defTabSz="1371600">
              <a:defRPr/>
            </a:pPr>
            <a:r>
              <a:rPr lang="fr" sz="8100" kern="100">
                <a:solidFill>
                  <a:prstClr val="black"/>
                </a:solidFill>
                <a:latin typeface="Calibri" panose="020F0502020204030204"/>
              </a:rPr>
              <a:t>Cliniques du travail</a:t>
            </a:r>
            <a:endParaRPr lang="en-US" sz="7200" kern="10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ctr" defTabSz="1371600">
              <a:defRPr/>
            </a:pPr>
            <a:endParaRPr lang="en-US" sz="8100" kern="10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ctr" defTabSz="1371600">
              <a:defRPr/>
            </a:pPr>
            <a:endParaRPr lang="en-US" sz="9000">
              <a:solidFill>
                <a:prstClr val="black"/>
              </a:solidFill>
              <a:latin typeface="Calibri" panose="020F0502020204030204"/>
            </a:endParaRPr>
          </a:p>
        </p:txBody>
      </p:sp>
      <p:pic>
        <p:nvPicPr>
          <p:cNvPr id="7" name="Picture 6" descr="A person feeding sheep in a pen&#10;&#10;AI-generated content may be incorrect.">
            <a:extLst>
              <a:ext uri="{FF2B5EF4-FFF2-40B4-BE49-F238E27FC236}">
                <a16:creationId xmlns:a16="http://schemas.microsoft.com/office/drawing/2014/main" id="{AE7B1020-D5C5-EA66-ED00-115E5AC8B8D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41878" y="7823396"/>
            <a:ext cx="2370512" cy="1578150"/>
          </a:xfrm>
          <a:prstGeom prst="rect">
            <a:avLst/>
          </a:prstGeom>
        </p:spPr>
      </p:pic>
      <p:pic>
        <p:nvPicPr>
          <p:cNvPr id="8" name="Picture 7" descr="A swampy area with trees and water&#10;&#10;AI-generated content may be incorrect.">
            <a:extLst>
              <a:ext uri="{FF2B5EF4-FFF2-40B4-BE49-F238E27FC236}">
                <a16:creationId xmlns:a16="http://schemas.microsoft.com/office/drawing/2014/main" id="{3AA32DB1-5712-E336-8712-C3FC4D3E1D8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90050" y="5638676"/>
            <a:ext cx="2346725" cy="1562315"/>
          </a:xfrm>
          <a:prstGeom prst="rect">
            <a:avLst/>
          </a:prstGeom>
        </p:spPr>
      </p:pic>
      <p:pic>
        <p:nvPicPr>
          <p:cNvPr id="10" name="Picture 9" descr="A group of women in yellow shirts&#10;&#10;AI-generated content may be incorrect.">
            <a:extLst>
              <a:ext uri="{FF2B5EF4-FFF2-40B4-BE49-F238E27FC236}">
                <a16:creationId xmlns:a16="http://schemas.microsoft.com/office/drawing/2014/main" id="{C1D2452A-A218-19AE-457A-41F69893729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83823" y="3488649"/>
            <a:ext cx="2359179" cy="1574421"/>
          </a:xfrm>
          <a:prstGeom prst="rect">
            <a:avLst/>
          </a:prstGeom>
        </p:spPr>
      </p:pic>
      <p:pic>
        <p:nvPicPr>
          <p:cNvPr id="11" name="Picture 10" descr="A person preparing fish on the beach&#10;&#10;AI-generated content may be incorrect.">
            <a:extLst>
              <a:ext uri="{FF2B5EF4-FFF2-40B4-BE49-F238E27FC236}">
                <a16:creationId xmlns:a16="http://schemas.microsoft.com/office/drawing/2014/main" id="{1C2E1827-8B8E-678D-5FA0-B43CB4677D0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11267" y="1240178"/>
            <a:ext cx="2443869" cy="1626989"/>
          </a:xfrm>
          <a:prstGeom prst="rect">
            <a:avLst/>
          </a:prstGeom>
        </p:spPr>
      </p:pic>
    </p:spTree>
    <p:extLst>
      <p:ext uri="{BB962C8B-B14F-4D97-AF65-F5344CB8AC3E}">
        <p14:creationId xmlns:p14="http://schemas.microsoft.com/office/powerpoint/2010/main" val="702684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F2EC9-3AF4-56D3-030E-2F8FC39C0010}"/>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477EC157-216C-59F1-7A8F-D9473F9B6CCC}"/>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51232314-50E6-D4CD-74E7-1A956B916F67}"/>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131AE5B9-2BBE-ACDC-BDB1-391D856F772B}"/>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237D6ACA-ABDC-5C51-93E0-D379AE416666}"/>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a:stretch>
                <a:fillRect/>
              </a:stretch>
            </a:blipFill>
          </p:spPr>
          <p:txBody>
            <a:bodyPr/>
            <a:lstStyle/>
            <a:p>
              <a:pPr defTabSz="1371600">
                <a:defRPr/>
              </a:pPr>
              <a:endParaRPr lang="en-US" sz="270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200344A0-3DA5-B2D0-4738-E355027DF0BC}"/>
              </a:ext>
            </a:extLst>
          </p:cNvPr>
          <p:cNvSpPr txBox="1"/>
          <p:nvPr/>
        </p:nvSpPr>
        <p:spPr>
          <a:xfrm>
            <a:off x="1163702" y="481256"/>
            <a:ext cx="15960590" cy="1569622"/>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800" b="1" kern="0" dirty="0">
                <a:solidFill>
                  <a:prstClr val="black"/>
                </a:solidFill>
                <a:latin typeface="Calibri Light" panose="020F0302020204030204" pitchFamily="34" charset="0"/>
                <a:cs typeface="Calibri Light" panose="020F0302020204030204" pitchFamily="34" charset="0"/>
                <a:sym typeface="Arial"/>
              </a:rPr>
              <a:t>Plan de renforcement des capacités : Ateliers thématiques</a:t>
            </a:r>
          </a:p>
          <a:p>
            <a:pPr defTabSz="914445">
              <a:buClr>
                <a:srgbClr val="000000"/>
              </a:buClr>
              <a:defRPr/>
            </a:pPr>
            <a:endParaRPr sz="48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12395A8A-0257-BF71-59F0-C66F6CFB2F07}"/>
              </a:ext>
            </a:extLst>
          </p:cNvPr>
          <p:cNvCxnSpPr/>
          <p:nvPr/>
        </p:nvCxnSpPr>
        <p:spPr>
          <a:xfrm>
            <a:off x="844721" y="1562100"/>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Rounded Rectangle 13">
            <a:extLst>
              <a:ext uri="{FF2B5EF4-FFF2-40B4-BE49-F238E27FC236}">
                <a16:creationId xmlns:a16="http://schemas.microsoft.com/office/drawing/2014/main" id="{9908EBFC-7093-2D1D-805F-A6DB37DEC697}"/>
              </a:ext>
            </a:extLst>
          </p:cNvPr>
          <p:cNvSpPr/>
          <p:nvPr/>
        </p:nvSpPr>
        <p:spPr>
          <a:xfrm>
            <a:off x="3915423" y="3009900"/>
            <a:ext cx="13654549" cy="1528763"/>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1371600">
              <a:lnSpc>
                <a:spcPct val="107000"/>
              </a:lnSpc>
              <a:spcAft>
                <a:spcPts val="1200"/>
              </a:spcAft>
            </a:pPr>
            <a:endParaRPr lang="en-US" sz="2600">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algn="just" defTabSz="1371600">
              <a:lnSpc>
                <a:spcPct val="107000"/>
              </a:lnSpc>
              <a:spcAft>
                <a:spcPts val="1200"/>
              </a:spcAft>
            </a:pPr>
            <a:r>
              <a:rPr lang="fr" sz="2600" b="1">
                <a:solidFill>
                  <a:srgbClr val="000000"/>
                </a:solidFill>
                <a:latin typeface="Calibri Light" panose="020F0302020204030204" pitchFamily="34" charset="0"/>
                <a:ea typeface="Aptos" panose="020B0004020202020204" pitchFamily="34" charset="0"/>
                <a:cs typeface="Times New Roman" panose="02020603050405020304" pitchFamily="18" charset="0"/>
              </a:rPr>
              <a:t>Une base nationale solide </a:t>
            </a:r>
            <a:r>
              <a:rPr lang="fr" sz="2600">
                <a:solidFill>
                  <a:srgbClr val="000000"/>
                </a:solidFill>
                <a:latin typeface="Calibri Light" panose="020F0302020204030204" pitchFamily="34" charset="0"/>
                <a:ea typeface="Aptos" panose="020B0004020202020204" pitchFamily="34" charset="0"/>
                <a:cs typeface="Times New Roman" panose="02020603050405020304" pitchFamily="18" charset="0"/>
              </a:rPr>
              <a:t>: Conseils pour établir un </a:t>
            </a:r>
            <a:r>
              <a:rPr lang="fr" sz="2600" err="1">
                <a:solidFill>
                  <a:srgbClr val="000000"/>
                </a:solidFill>
                <a:latin typeface="Calibri Light" panose="020F0302020204030204" pitchFamily="34" charset="0"/>
                <a:ea typeface="Aptos" panose="020B0004020202020204" pitchFamily="34" charset="0"/>
                <a:cs typeface="Times New Roman" panose="02020603050405020304" pitchFamily="18" charset="0"/>
              </a:rPr>
              <a:t>programme national sur le genre et la biodiversité </a:t>
            </a:r>
            <a:r>
              <a:rPr lang="fr" sz="2600">
                <a:solidFill>
                  <a:srgbClr val="000000"/>
                </a:solidFill>
                <a:latin typeface="Calibri Light" panose="020F0302020204030204" pitchFamily="34" charset="0"/>
                <a:ea typeface="Aptos" panose="020B0004020202020204" pitchFamily="34" charset="0"/>
                <a:cs typeface="Times New Roman" panose="02020603050405020304" pitchFamily="18" charset="0"/>
              </a:rPr>
              <a:t>et renforcer les capacités institutionnelles</a:t>
            </a:r>
          </a:p>
          <a:p>
            <a:pPr algn="just" defTabSz="1371600">
              <a:lnSpc>
                <a:spcPct val="107000"/>
              </a:lnSpc>
              <a:spcAft>
                <a:spcPts val="1200"/>
              </a:spcAft>
            </a:pPr>
            <a:r>
              <a:rPr lang="fr" sz="2600" b="1">
                <a:solidFill>
                  <a:prstClr val="black"/>
                </a:solidFill>
                <a:latin typeface="Calibri Light" panose="020F0302020204030204" pitchFamily="34" charset="0"/>
                <a:ea typeface="Aptos" panose="020B0004020202020204" pitchFamily="34" charset="0"/>
                <a:cs typeface="Times New Roman" panose="02020603050405020304" pitchFamily="18" charset="0"/>
              </a:rPr>
              <a:t> </a:t>
            </a:r>
            <a:endParaRPr lang="en-US" sz="2600">
              <a:solidFill>
                <a:prstClr val="white"/>
              </a:solidFill>
              <a:latin typeface="Aptos" panose="020B0004020202020204" pitchFamily="34" charset="0"/>
              <a:ea typeface="Aptos" panose="020B0004020202020204" pitchFamily="34" charset="0"/>
              <a:cs typeface="Times New Roman" panose="02020603050405020304" pitchFamily="18" charset="0"/>
            </a:endParaRPr>
          </a:p>
        </p:txBody>
      </p:sp>
      <p:sp>
        <p:nvSpPr>
          <p:cNvPr id="16" name="Rounded Rectangle 15">
            <a:extLst>
              <a:ext uri="{FF2B5EF4-FFF2-40B4-BE49-F238E27FC236}">
                <a16:creationId xmlns:a16="http://schemas.microsoft.com/office/drawing/2014/main" id="{617291CF-F09A-0C18-63C7-99483DC34C1A}"/>
              </a:ext>
            </a:extLst>
          </p:cNvPr>
          <p:cNvSpPr/>
          <p:nvPr/>
        </p:nvSpPr>
        <p:spPr>
          <a:xfrm>
            <a:off x="718027" y="3021674"/>
            <a:ext cx="2863372" cy="1439684"/>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2700" b="1">
                <a:solidFill>
                  <a:prstClr val="black"/>
                </a:solidFill>
                <a:latin typeface="Calibri" panose="020F0502020204030204"/>
              </a:rPr>
              <a:t>17 </a:t>
            </a:r>
            <a:r>
              <a:rPr lang="fr" sz="2700" b="1" dirty="0">
                <a:solidFill>
                  <a:prstClr val="black"/>
                </a:solidFill>
                <a:latin typeface="Calibri" panose="020F0502020204030204"/>
              </a:rPr>
              <a:t>mars</a:t>
            </a:r>
          </a:p>
        </p:txBody>
      </p:sp>
      <p:sp>
        <p:nvSpPr>
          <p:cNvPr id="18" name="Rounded Rectangle 17">
            <a:extLst>
              <a:ext uri="{FF2B5EF4-FFF2-40B4-BE49-F238E27FC236}">
                <a16:creationId xmlns:a16="http://schemas.microsoft.com/office/drawing/2014/main" id="{2321CEEB-B4EE-0BA9-0883-502C41CF3E34}"/>
              </a:ext>
            </a:extLst>
          </p:cNvPr>
          <p:cNvSpPr/>
          <p:nvPr/>
        </p:nvSpPr>
        <p:spPr>
          <a:xfrm>
            <a:off x="718030" y="4632231"/>
            <a:ext cx="2863372" cy="1439684"/>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2700" b="1">
                <a:solidFill>
                  <a:prstClr val="black"/>
                </a:solidFill>
                <a:latin typeface="Calibri" panose="020F0502020204030204"/>
              </a:rPr>
              <a:t>24 mars</a:t>
            </a:r>
          </a:p>
        </p:txBody>
      </p:sp>
      <p:sp>
        <p:nvSpPr>
          <p:cNvPr id="19" name="Rounded Rectangle 18">
            <a:extLst>
              <a:ext uri="{FF2B5EF4-FFF2-40B4-BE49-F238E27FC236}">
                <a16:creationId xmlns:a16="http://schemas.microsoft.com/office/drawing/2014/main" id="{6EFE5DD5-C554-A8DE-16CC-4D6D2B404FC0}"/>
              </a:ext>
            </a:extLst>
          </p:cNvPr>
          <p:cNvSpPr/>
          <p:nvPr/>
        </p:nvSpPr>
        <p:spPr>
          <a:xfrm>
            <a:off x="3915423" y="4621874"/>
            <a:ext cx="13654549" cy="1528763"/>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endParaRPr lang="en-US" sz="2600" b="1">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defTabSz="1371600"/>
            <a:r>
              <a:rPr lang="fr" sz="2600" b="1">
                <a:solidFill>
                  <a:srgbClr val="000000"/>
                </a:solidFill>
                <a:latin typeface="Calibri Light" panose="020F0302020204030204" pitchFamily="34" charset="0"/>
                <a:ea typeface="Aptos" panose="020B0004020202020204" pitchFamily="34" charset="0"/>
                <a:cs typeface="Times New Roman" panose="02020603050405020304" pitchFamily="18" charset="0"/>
              </a:rPr>
              <a:t>Mobilisation des soutiens : </a:t>
            </a:r>
            <a:r>
              <a:rPr lang="fr" sz="2600">
                <a:solidFill>
                  <a:srgbClr val="000000"/>
                </a:solidFill>
                <a:latin typeface="Calibri Light" panose="020F0302020204030204" pitchFamily="34" charset="0"/>
                <a:ea typeface="Aptos" panose="020B0004020202020204" pitchFamily="34" charset="0"/>
                <a:cs typeface="Times New Roman" panose="02020603050405020304" pitchFamily="18" charset="0"/>
              </a:rPr>
              <a:t>Conseils pour élaborer des propositions de mobilisation de ressources et un mécanisme de mise en relation ; Proposition sur le genre et élaboration d’un projet sur le genre et la biodiversité</a:t>
            </a:r>
          </a:p>
          <a:p>
            <a:pPr algn="ctr" defTabSz="1371600"/>
            <a:endParaRPr lang="en-US" sz="2600">
              <a:solidFill>
                <a:prstClr val="white"/>
              </a:solidFill>
              <a:latin typeface="Calibri" panose="020F0502020204030204"/>
            </a:endParaRPr>
          </a:p>
        </p:txBody>
      </p:sp>
      <p:sp>
        <p:nvSpPr>
          <p:cNvPr id="20" name="Rounded Rectangle 19">
            <a:extLst>
              <a:ext uri="{FF2B5EF4-FFF2-40B4-BE49-F238E27FC236}">
                <a16:creationId xmlns:a16="http://schemas.microsoft.com/office/drawing/2014/main" id="{0C8486CD-9C69-9DEE-CBE9-92A2DFA427E5}"/>
              </a:ext>
            </a:extLst>
          </p:cNvPr>
          <p:cNvSpPr/>
          <p:nvPr/>
        </p:nvSpPr>
        <p:spPr>
          <a:xfrm>
            <a:off x="3915423" y="6293511"/>
            <a:ext cx="13654549" cy="1528763"/>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1371600">
              <a:lnSpc>
                <a:spcPct val="107000"/>
              </a:lnSpc>
              <a:spcAft>
                <a:spcPts val="1200"/>
              </a:spcAft>
            </a:pPr>
            <a:endParaRPr lang="en-US" sz="2600" b="1">
              <a:solidFill>
                <a:prstClr val="black"/>
              </a:solidFill>
              <a:latin typeface="Calibri Light" panose="020F0302020204030204" pitchFamily="34" charset="0"/>
              <a:ea typeface="Aptos" panose="020B0004020202020204" pitchFamily="34" charset="0"/>
              <a:cs typeface="Times New Roman" panose="02020603050405020304" pitchFamily="18" charset="0"/>
            </a:endParaRPr>
          </a:p>
          <a:p>
            <a:pPr algn="just" defTabSz="1371600">
              <a:lnSpc>
                <a:spcPct val="107000"/>
              </a:lnSpc>
              <a:spcAft>
                <a:spcPts val="1200"/>
              </a:spcAft>
            </a:pPr>
            <a:r>
              <a:rPr lang="fr" sz="2600" b="1">
                <a:solidFill>
                  <a:srgbClr val="000000"/>
                </a:solidFill>
                <a:latin typeface="Calibri Light" panose="020F0302020204030204" pitchFamily="34" charset="0"/>
                <a:ea typeface="Aptos" panose="020B0004020202020204" pitchFamily="34" charset="0"/>
                <a:cs typeface="Times New Roman" panose="02020603050405020304" pitchFamily="18" charset="0"/>
              </a:rPr>
              <a:t>Le genre : mettre en lumière la valeur ajoutée du genre : </a:t>
            </a:r>
            <a:r>
              <a:rPr lang="fr" sz="2600">
                <a:solidFill>
                  <a:srgbClr val="000000"/>
                </a:solidFill>
                <a:latin typeface="Calibri Light" panose="020F0302020204030204" pitchFamily="34" charset="0"/>
                <a:ea typeface="Aptos" panose="020B0004020202020204" pitchFamily="34" charset="0"/>
                <a:cs typeface="Times New Roman" panose="02020603050405020304" pitchFamily="18" charset="0"/>
              </a:rPr>
              <a:t>conseils pour systématiser les études de cas et documenter les impacts des solutions fondées sur la nature sur le genre</a:t>
            </a:r>
          </a:p>
          <a:p>
            <a:pPr algn="just" defTabSz="1371600">
              <a:lnSpc>
                <a:spcPct val="107000"/>
              </a:lnSpc>
              <a:spcAft>
                <a:spcPts val="1200"/>
              </a:spcAft>
            </a:pPr>
            <a:endParaRPr lang="en-US" sz="2600">
              <a:solidFill>
                <a:prstClr val="black"/>
              </a:solidFill>
              <a:latin typeface="Calibri Light" panose="020F0302020204030204" pitchFamily="34" charset="0"/>
              <a:ea typeface="Aptos" panose="020B0004020202020204" pitchFamily="34" charset="0"/>
              <a:cs typeface="Times New Roman" panose="02020603050405020304" pitchFamily="18" charset="0"/>
            </a:endParaRPr>
          </a:p>
        </p:txBody>
      </p:sp>
      <p:sp>
        <p:nvSpPr>
          <p:cNvPr id="21" name="Rounded Rectangle 20">
            <a:extLst>
              <a:ext uri="{FF2B5EF4-FFF2-40B4-BE49-F238E27FC236}">
                <a16:creationId xmlns:a16="http://schemas.microsoft.com/office/drawing/2014/main" id="{76D45E10-50C3-B5D3-7426-7A1AEBF6A9A6}"/>
              </a:ext>
            </a:extLst>
          </p:cNvPr>
          <p:cNvSpPr/>
          <p:nvPr/>
        </p:nvSpPr>
        <p:spPr>
          <a:xfrm>
            <a:off x="718028" y="6312153"/>
            <a:ext cx="2863372" cy="1439684"/>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2700" b="1">
                <a:solidFill>
                  <a:prstClr val="black"/>
                </a:solidFill>
                <a:latin typeface="Calibri" panose="020F0502020204030204"/>
              </a:rPr>
              <a:t>31 mars</a:t>
            </a:r>
          </a:p>
        </p:txBody>
      </p:sp>
      <p:sp>
        <p:nvSpPr>
          <p:cNvPr id="10" name="Freeform 3">
            <a:extLst>
              <a:ext uri="{FF2B5EF4-FFF2-40B4-BE49-F238E27FC236}">
                <a16:creationId xmlns:a16="http://schemas.microsoft.com/office/drawing/2014/main" id="{93272496-FC7D-8538-46F1-31723BBB3AFC}"/>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862654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3F665-BBC3-EFDF-68BC-16348D7D38FF}"/>
            </a:ext>
          </a:extLst>
        </p:cNvPr>
        <p:cNvGrpSpPr/>
        <p:nvPr/>
      </p:nvGrpSpPr>
      <p:grpSpPr>
        <a:xfrm>
          <a:off x="0" y="0"/>
          <a:ext cx="0" cy="0"/>
          <a:chOff x="0" y="0"/>
          <a:chExt cx="0" cy="0"/>
        </a:xfrm>
      </p:grpSpPr>
      <p:sp>
        <p:nvSpPr>
          <p:cNvPr id="8" name="Freeform 9">
            <a:extLst>
              <a:ext uri="{FF2B5EF4-FFF2-40B4-BE49-F238E27FC236}">
                <a16:creationId xmlns:a16="http://schemas.microsoft.com/office/drawing/2014/main" id="{1B72CDAD-05F5-4FF5-838C-2971C54F9E4C}"/>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endParaRPr lang="en-US">
              <a:solidFill>
                <a:srgbClr val="322929"/>
              </a:solidFill>
              <a:latin typeface="Aptos" panose="02110004020202020204"/>
            </a:endParaRPr>
          </a:p>
        </p:txBody>
      </p:sp>
      <p:sp>
        <p:nvSpPr>
          <p:cNvPr id="25" name="TextBox 25">
            <a:extLst>
              <a:ext uri="{FF2B5EF4-FFF2-40B4-BE49-F238E27FC236}">
                <a16:creationId xmlns:a16="http://schemas.microsoft.com/office/drawing/2014/main" id="{6A2DE3D8-D10C-4116-50D3-C6D973693989}"/>
              </a:ext>
            </a:extLst>
          </p:cNvPr>
          <p:cNvSpPr txBox="1"/>
          <p:nvPr/>
        </p:nvSpPr>
        <p:spPr>
          <a:xfrm>
            <a:off x="14945830" y="1088531"/>
            <a:ext cx="2074148" cy="2253641"/>
          </a:xfrm>
          <a:prstGeom prst="rect">
            <a:avLst/>
          </a:prstGeom>
        </p:spPr>
        <p:txBody>
          <a:bodyPr lIns="50801" tIns="50801" rIns="50801" bIns="50801" rtlCol="0" anchor="ctr"/>
          <a:lstStyle/>
          <a:p>
            <a:pPr algn="ctr" defTabSz="914445">
              <a:lnSpc>
                <a:spcPts val="3499"/>
              </a:lnSpc>
            </a:pPr>
            <a:endParaRPr>
              <a:solidFill>
                <a:srgbClr val="322929"/>
              </a:solidFill>
              <a:latin typeface="Aptos" panose="02110004020202020204"/>
            </a:endParaRPr>
          </a:p>
        </p:txBody>
      </p:sp>
      <p:sp>
        <p:nvSpPr>
          <p:cNvPr id="10" name="Freeform 3">
            <a:extLst>
              <a:ext uri="{FF2B5EF4-FFF2-40B4-BE49-F238E27FC236}">
                <a16:creationId xmlns:a16="http://schemas.microsoft.com/office/drawing/2014/main" id="{CB210E33-B894-B1B2-2791-CB3389F2D36A}"/>
              </a:ext>
            </a:extLst>
          </p:cNvPr>
          <p:cNvSpPr/>
          <p:nvPr/>
        </p:nvSpPr>
        <p:spPr>
          <a:xfrm>
            <a:off x="15471646" y="220421"/>
            <a:ext cx="2069429" cy="1347537"/>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endParaRPr lang="en-CA">
              <a:solidFill>
                <a:prstClr val="black"/>
              </a:solidFill>
              <a:latin typeface="Calibri" panose="020F0502020204030204" pitchFamily="34" charset="0"/>
              <a:cs typeface="Calibri" panose="020F0502020204030204" pitchFamily="34" charset="0"/>
            </a:endParaRPr>
          </a:p>
        </p:txBody>
      </p:sp>
      <p:sp>
        <p:nvSpPr>
          <p:cNvPr id="11" name="TextBox 27">
            <a:extLst>
              <a:ext uri="{FF2B5EF4-FFF2-40B4-BE49-F238E27FC236}">
                <a16:creationId xmlns:a16="http://schemas.microsoft.com/office/drawing/2014/main" id="{E47BB207-CC99-D765-7BA1-801640345C1C}"/>
              </a:ext>
            </a:extLst>
          </p:cNvPr>
          <p:cNvSpPr txBox="1"/>
          <p:nvPr/>
        </p:nvSpPr>
        <p:spPr>
          <a:xfrm>
            <a:off x="-225823" y="2637140"/>
            <a:ext cx="18287996" cy="6232475"/>
          </a:xfrm>
          <a:prstGeom prst="rect">
            <a:avLst/>
          </a:prstGeom>
        </p:spPr>
        <p:txBody>
          <a:bodyPr wrap="square" lIns="0" tIns="0" rIns="0" bIns="0" rtlCol="0" anchor="t">
            <a:spAutoFit/>
          </a:bodyPr>
          <a:lstStyle/>
          <a:p>
            <a:pPr algn="ctr" defTabSz="914445">
              <a:spcBef>
                <a:spcPct val="0"/>
              </a:spcBef>
            </a:pPr>
            <a:r>
              <a:rPr lang="en-US" sz="8100" b="1">
                <a:solidFill>
                  <a:srgbClr val="134E1A"/>
                </a:solidFill>
                <a:latin typeface="Aptos Display" panose="02110004020202020204"/>
                <a:sym typeface="Akzidenz-Grotesk Heavy"/>
              </a:rPr>
              <a:t>Thank you! </a:t>
            </a:r>
          </a:p>
          <a:p>
            <a:pPr algn="ctr" defTabSz="914445">
              <a:spcBef>
                <a:spcPct val="0"/>
              </a:spcBef>
            </a:pPr>
            <a:r>
              <a:rPr lang="en-US" sz="8100" b="1">
                <a:solidFill>
                  <a:srgbClr val="134E1A"/>
                </a:solidFill>
                <a:latin typeface="Aptos Display" panose="02110004020202020204"/>
                <a:sym typeface="Akzidenz-Grotesk Heavy"/>
              </a:rPr>
              <a:t>Merci! </a:t>
            </a:r>
          </a:p>
          <a:p>
            <a:pPr algn="ctr" defTabSz="914445">
              <a:spcBef>
                <a:spcPct val="0"/>
              </a:spcBef>
            </a:pPr>
            <a:r>
              <a:rPr lang="en-US" sz="8100" b="1">
                <a:solidFill>
                  <a:srgbClr val="134E1A"/>
                </a:solidFill>
                <a:latin typeface="Aptos Display" panose="02110004020202020204"/>
                <a:sym typeface="Akzidenz-Grotesk Heavy"/>
              </a:rPr>
              <a:t>Gracias!</a:t>
            </a:r>
          </a:p>
          <a:p>
            <a:pPr algn="ctr" defTabSz="914445">
              <a:spcBef>
                <a:spcPct val="0"/>
              </a:spcBef>
            </a:pPr>
            <a:r>
              <a:rPr lang="az-Cyrl-AZ" sz="8100" b="1">
                <a:solidFill>
                  <a:srgbClr val="134E1A"/>
                </a:solidFill>
                <a:latin typeface="Aptos Display" panose="02110004020202020204"/>
                <a:sym typeface="Akzidenz-Grotesk Heavy"/>
              </a:rPr>
              <a:t>Спасибо</a:t>
            </a:r>
            <a:r>
              <a:rPr lang="en-US" sz="8100" b="1">
                <a:solidFill>
                  <a:srgbClr val="134E1A"/>
                </a:solidFill>
                <a:latin typeface="Aptos Display" panose="02110004020202020204"/>
                <a:sym typeface="Akzidenz-Grotesk Heavy"/>
              </a:rPr>
              <a:t>!</a:t>
            </a:r>
            <a:r>
              <a:rPr lang="th-TH" sz="8100" b="1">
                <a:solidFill>
                  <a:srgbClr val="134E1A"/>
                </a:solidFill>
                <a:latin typeface="Aptos Display" panose="02110004020202020204"/>
                <a:cs typeface="Cordia New" panose="020B0304020202020204" pitchFamily="34" charset="-34"/>
                <a:sym typeface="Akzidenz-Grotesk Heavy"/>
              </a:rPr>
              <a:t> </a:t>
            </a:r>
            <a:endParaRPr lang="en-US" sz="8100" b="1">
              <a:solidFill>
                <a:srgbClr val="134E1A"/>
              </a:solidFill>
              <a:latin typeface="Aptos Display" panose="02110004020202020204"/>
              <a:sym typeface="Akzidenz-Grotesk Heavy"/>
            </a:endParaRPr>
          </a:p>
          <a:p>
            <a:pPr algn="ctr" defTabSz="914445">
              <a:spcBef>
                <a:spcPct val="0"/>
              </a:spcBef>
            </a:pPr>
            <a:r>
              <a:rPr lang="th-TH" sz="8100" b="1">
                <a:solidFill>
                  <a:srgbClr val="134E1A"/>
                </a:solidFill>
                <a:latin typeface="Aptos Display" panose="02110004020202020204"/>
                <a:cs typeface="Cordia New" panose="020B0304020202020204" pitchFamily="34" charset="-34"/>
                <a:sym typeface="Akzidenz-Grotesk Heavy"/>
              </a:rPr>
              <a:t>ขอบคุณ</a:t>
            </a:r>
            <a:r>
              <a:rPr lang="en-US" sz="8100" b="1">
                <a:solidFill>
                  <a:srgbClr val="134E1A"/>
                </a:solidFill>
                <a:latin typeface="Aptos Display" panose="02110004020202020204"/>
                <a:sym typeface="Akzidenz-Grotesk Heavy"/>
              </a:rPr>
              <a:t>!</a:t>
            </a:r>
          </a:p>
        </p:txBody>
      </p:sp>
      <p:pic>
        <p:nvPicPr>
          <p:cNvPr id="13" name="Picture 12" descr="A group of women in yellow shirts&#10;&#10;AI-generated content may be incorrect.">
            <a:extLst>
              <a:ext uri="{FF2B5EF4-FFF2-40B4-BE49-F238E27FC236}">
                <a16:creationId xmlns:a16="http://schemas.microsoft.com/office/drawing/2014/main" id="{CBFF1332-A16C-796F-CB98-F4AC8EAB155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928821" y="4547322"/>
            <a:ext cx="2359179" cy="1574421"/>
          </a:xfrm>
          <a:prstGeom prst="rect">
            <a:avLst/>
          </a:prstGeom>
        </p:spPr>
      </p:pic>
      <p:pic>
        <p:nvPicPr>
          <p:cNvPr id="15" name="Picture 14" descr="A person sweeping the ground&#10;&#10;AI-generated content may be incorrect.">
            <a:extLst>
              <a:ext uri="{FF2B5EF4-FFF2-40B4-BE49-F238E27FC236}">
                <a16:creationId xmlns:a16="http://schemas.microsoft.com/office/drawing/2014/main" id="{C1199D3B-0B92-EFFD-835D-119C0EDDD17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37" y="7639392"/>
            <a:ext cx="2459622" cy="1618908"/>
          </a:xfrm>
          <a:prstGeom prst="rect">
            <a:avLst/>
          </a:prstGeom>
        </p:spPr>
      </p:pic>
      <p:pic>
        <p:nvPicPr>
          <p:cNvPr id="23" name="Picture 22" descr="A orangutan in the jungle&#10;&#10;AI-generated content may be incorrect.">
            <a:extLst>
              <a:ext uri="{FF2B5EF4-FFF2-40B4-BE49-F238E27FC236}">
                <a16:creationId xmlns:a16="http://schemas.microsoft.com/office/drawing/2014/main" id="{6AD29B8C-AFCA-E40C-AB0E-94E5CFA2D61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06" y="2824052"/>
            <a:ext cx="2443869" cy="1618908"/>
          </a:xfrm>
          <a:prstGeom prst="rect">
            <a:avLst/>
          </a:prstGeom>
        </p:spPr>
      </p:pic>
      <p:pic>
        <p:nvPicPr>
          <p:cNvPr id="31" name="Picture 30" descr="Bribris Rio.tif">
            <a:extLst>
              <a:ext uri="{FF2B5EF4-FFF2-40B4-BE49-F238E27FC236}">
                <a16:creationId xmlns:a16="http://schemas.microsoft.com/office/drawing/2014/main" id="{76D9CD27-D59A-18F5-B63D-1F53511E97F7}"/>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206" y="4429758"/>
            <a:ext cx="2448631" cy="1590726"/>
          </a:xfrm>
          <a:prstGeom prst="rect">
            <a:avLst/>
          </a:prstGeom>
        </p:spPr>
      </p:pic>
      <p:pic>
        <p:nvPicPr>
          <p:cNvPr id="36" name="Picture 35" descr="A crab on a shell&#10;&#10;AI-generated content may be incorrect.">
            <a:extLst>
              <a:ext uri="{FF2B5EF4-FFF2-40B4-BE49-F238E27FC236}">
                <a16:creationId xmlns:a16="http://schemas.microsoft.com/office/drawing/2014/main" id="{6FFCD6A5-9FAB-2D0A-344A-570768F0AD0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206" y="6034851"/>
            <a:ext cx="2448631" cy="1611675"/>
          </a:xfrm>
          <a:prstGeom prst="rect">
            <a:avLst/>
          </a:prstGeom>
        </p:spPr>
      </p:pic>
      <p:pic>
        <p:nvPicPr>
          <p:cNvPr id="17" name="Picture 16" descr="A person feeding sheep in a pen&#10;&#10;AI-generated content may be incorrect.">
            <a:extLst>
              <a:ext uri="{FF2B5EF4-FFF2-40B4-BE49-F238E27FC236}">
                <a16:creationId xmlns:a16="http://schemas.microsoft.com/office/drawing/2014/main" id="{1CCE4F5C-7039-36F6-7DBF-8380C254A75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5903932" y="7679117"/>
            <a:ext cx="2370512" cy="1578150"/>
          </a:xfrm>
          <a:prstGeom prst="rect">
            <a:avLst/>
          </a:prstGeom>
        </p:spPr>
      </p:pic>
      <p:pic>
        <p:nvPicPr>
          <p:cNvPr id="34" name="Picture 33" descr="A person preparing fish on the beach&#10;&#10;AI-generated content may be incorrect.">
            <a:extLst>
              <a:ext uri="{FF2B5EF4-FFF2-40B4-BE49-F238E27FC236}">
                <a16:creationId xmlns:a16="http://schemas.microsoft.com/office/drawing/2014/main" id="{39C574A1-BED1-9756-926F-1B41715A0EF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5928822" y="2973508"/>
            <a:ext cx="2370512" cy="1578152"/>
          </a:xfrm>
          <a:prstGeom prst="rect">
            <a:avLst/>
          </a:prstGeom>
        </p:spPr>
      </p:pic>
      <p:pic>
        <p:nvPicPr>
          <p:cNvPr id="39" name="Picture 38" descr="A swampy area with trees and water&#10;&#10;AI-generated content may be incorrect.">
            <a:extLst>
              <a:ext uri="{FF2B5EF4-FFF2-40B4-BE49-F238E27FC236}">
                <a16:creationId xmlns:a16="http://schemas.microsoft.com/office/drawing/2014/main" id="{F07BCCA8-BA56-9769-D97A-C86741B081E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5930487" y="6116803"/>
            <a:ext cx="2346725" cy="1562315"/>
          </a:xfrm>
          <a:prstGeom prst="rect">
            <a:avLst/>
          </a:prstGeom>
        </p:spPr>
      </p:pic>
    </p:spTree>
    <p:extLst>
      <p:ext uri="{BB962C8B-B14F-4D97-AF65-F5344CB8AC3E}">
        <p14:creationId xmlns:p14="http://schemas.microsoft.com/office/powerpoint/2010/main" val="3508974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AF101-0B1B-8097-1E3C-973D976B6F2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59FF18-9DBF-AD53-758D-641AB724CDA8}"/>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F1CBC937-690A-80D9-37B9-7BDA006F6635}"/>
              </a:ext>
            </a:extLst>
          </p:cNvPr>
          <p:cNvSpPr txBox="1"/>
          <p:nvPr/>
        </p:nvSpPr>
        <p:spPr>
          <a:xfrm>
            <a:off x="6180082" y="3451979"/>
            <a:ext cx="12107918" cy="3139321"/>
          </a:xfrm>
          <a:prstGeom prst="rect">
            <a:avLst/>
          </a:prstGeom>
          <a:noFill/>
        </p:spPr>
        <p:txBody>
          <a:bodyPr wrap="square" rtlCol="0">
            <a:spAutoFit/>
          </a:bodyPr>
          <a:lstStyle/>
          <a:p>
            <a:pPr algn="ctr" defTabSz="1371600">
              <a:defRPr/>
            </a:pPr>
            <a:r>
              <a:rPr lang="fr" sz="6600" b="1" kern="0">
                <a:solidFill>
                  <a:prstClr val="black"/>
                </a:solidFill>
                <a:latin typeface="Calibri Light" panose="020F0302020204030204" pitchFamily="34" charset="0"/>
                <a:cs typeface="Calibri Light" panose="020F0302020204030204" pitchFamily="34" charset="0"/>
                <a:sym typeface="Arial"/>
              </a:rPr>
              <a:t>Pourquoi développer un système national</a:t>
            </a:r>
          </a:p>
          <a:p>
            <a:pPr algn="ctr" defTabSz="1371600">
              <a:defRPr/>
            </a:pPr>
            <a:r>
              <a:rPr lang="fr" sz="6600" b="1" kern="0">
                <a:solidFill>
                  <a:prstClr val="black"/>
                </a:solidFill>
                <a:latin typeface="Calibri Light" panose="020F0302020204030204" pitchFamily="34" charset="0"/>
                <a:cs typeface="Calibri Light" panose="020F0302020204030204" pitchFamily="34" charset="0"/>
                <a:sym typeface="Arial"/>
              </a:rPr>
              <a:t>genre et biodiversité</a:t>
            </a:r>
          </a:p>
          <a:p>
            <a:pPr algn="ctr" defTabSz="1371600">
              <a:defRPr/>
            </a:pPr>
            <a:r>
              <a:rPr lang="fr" sz="6600" b="1" kern="0">
                <a:solidFill>
                  <a:prstClr val="black"/>
                </a:solidFill>
                <a:latin typeface="Calibri Light" panose="020F0302020204030204" pitchFamily="34" charset="0"/>
                <a:cs typeface="Calibri Light" panose="020F0302020204030204" pitchFamily="34" charset="0"/>
                <a:sym typeface="Arial"/>
              </a:rPr>
              <a:t>feuille de route ?</a:t>
            </a:r>
            <a:endParaRPr lang="en-US" sz="6600" kern="10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pic>
        <p:nvPicPr>
          <p:cNvPr id="7" name="Picture 6" descr="A person feeding sheep in a pen&#10;&#10;AI-generated content may be incorrect.">
            <a:extLst>
              <a:ext uri="{FF2B5EF4-FFF2-40B4-BE49-F238E27FC236}">
                <a16:creationId xmlns:a16="http://schemas.microsoft.com/office/drawing/2014/main" id="{EA144916-DD64-9689-1DA3-7306FA5D7DA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41878" y="7823396"/>
            <a:ext cx="2370512" cy="1578150"/>
          </a:xfrm>
          <a:prstGeom prst="rect">
            <a:avLst/>
          </a:prstGeom>
        </p:spPr>
      </p:pic>
      <p:pic>
        <p:nvPicPr>
          <p:cNvPr id="8" name="Picture 7" descr="A swampy area with trees and water&#10;&#10;AI-generated content may be incorrect.">
            <a:extLst>
              <a:ext uri="{FF2B5EF4-FFF2-40B4-BE49-F238E27FC236}">
                <a16:creationId xmlns:a16="http://schemas.microsoft.com/office/drawing/2014/main" id="{3AADEB87-3898-B7AD-B0F6-1F2DAF9690C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90050" y="5638676"/>
            <a:ext cx="2346725" cy="1562315"/>
          </a:xfrm>
          <a:prstGeom prst="rect">
            <a:avLst/>
          </a:prstGeom>
        </p:spPr>
      </p:pic>
      <p:pic>
        <p:nvPicPr>
          <p:cNvPr id="10" name="Picture 9" descr="A group of women in yellow shirts&#10;&#10;AI-generated content may be incorrect.">
            <a:extLst>
              <a:ext uri="{FF2B5EF4-FFF2-40B4-BE49-F238E27FC236}">
                <a16:creationId xmlns:a16="http://schemas.microsoft.com/office/drawing/2014/main" id="{29E8A136-4C9C-A6BF-6025-7CB78B654BC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83823" y="3488649"/>
            <a:ext cx="2359179" cy="1574421"/>
          </a:xfrm>
          <a:prstGeom prst="rect">
            <a:avLst/>
          </a:prstGeom>
        </p:spPr>
      </p:pic>
      <p:pic>
        <p:nvPicPr>
          <p:cNvPr id="11" name="Picture 10" descr="A person preparing fish on the beach&#10;&#10;AI-generated content may be incorrect.">
            <a:extLst>
              <a:ext uri="{FF2B5EF4-FFF2-40B4-BE49-F238E27FC236}">
                <a16:creationId xmlns:a16="http://schemas.microsoft.com/office/drawing/2014/main" id="{A255B8C9-7E71-5A13-3571-ED7C23920AB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11267" y="1240178"/>
            <a:ext cx="2443869" cy="1626989"/>
          </a:xfrm>
          <a:prstGeom prst="rect">
            <a:avLst/>
          </a:prstGeom>
        </p:spPr>
      </p:pic>
    </p:spTree>
    <p:extLst>
      <p:ext uri="{BB962C8B-B14F-4D97-AF65-F5344CB8AC3E}">
        <p14:creationId xmlns:p14="http://schemas.microsoft.com/office/powerpoint/2010/main" val="1923391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53FA2-C85C-B746-E0B2-57CD78A16D4D}"/>
            </a:ext>
          </a:extLst>
        </p:cNvPr>
        <p:cNvGrpSpPr/>
        <p:nvPr/>
      </p:nvGrpSpPr>
      <p:grpSpPr>
        <a:xfrm>
          <a:off x="0" y="0"/>
          <a:ext cx="0" cy="0"/>
          <a:chOff x="0" y="0"/>
          <a:chExt cx="0" cy="0"/>
        </a:xfrm>
      </p:grpSpPr>
      <p:sp>
        <p:nvSpPr>
          <p:cNvPr id="12" name="Google Shape;89;g328e14af98b_2_2">
            <a:extLst>
              <a:ext uri="{FF2B5EF4-FFF2-40B4-BE49-F238E27FC236}">
                <a16:creationId xmlns:a16="http://schemas.microsoft.com/office/drawing/2014/main" id="{0C403D97-DEFF-3B98-ADC3-C17E3FD78226}"/>
              </a:ext>
            </a:extLst>
          </p:cNvPr>
          <p:cNvSpPr txBox="1"/>
          <p:nvPr/>
        </p:nvSpPr>
        <p:spPr>
          <a:xfrm>
            <a:off x="422410" y="419100"/>
            <a:ext cx="15960590" cy="1200290"/>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3600">
                <a:latin typeface="Calibri" panose="020F0502020204030204" pitchFamily="34" charset="0"/>
                <a:cs typeface="Calibri" panose="020F0502020204030204" pitchFamily="34" charset="0"/>
              </a:rPr>
              <a:t>L’élaboration d’une stratégie nationale à long terme est essentielle pour garantir</a:t>
            </a:r>
          </a:p>
          <a:p>
            <a:pPr defTabSz="914445">
              <a:buClr>
                <a:srgbClr val="000000"/>
              </a:buClr>
              <a:defRPr/>
            </a:pPr>
            <a:r>
              <a:rPr lang="fr" sz="3600">
                <a:latin typeface="Calibri" panose="020F0502020204030204" pitchFamily="34" charset="0"/>
                <a:cs typeface="Calibri" panose="020F0502020204030204" pitchFamily="34" charset="0"/>
              </a:rPr>
              <a:t>Mise en œuvre de la NBSAP tenant compte des questions de genre</a:t>
            </a:r>
          </a:p>
        </p:txBody>
      </p:sp>
      <p:cxnSp>
        <p:nvCxnSpPr>
          <p:cNvPr id="13" name="Straight Connector 12">
            <a:extLst>
              <a:ext uri="{FF2B5EF4-FFF2-40B4-BE49-F238E27FC236}">
                <a16:creationId xmlns:a16="http://schemas.microsoft.com/office/drawing/2014/main" id="{856C4AD2-F274-4B46-BFE1-8E85CDF85C21}"/>
              </a:ext>
            </a:extLst>
          </p:cNvPr>
          <p:cNvCxnSpPr/>
          <p:nvPr/>
        </p:nvCxnSpPr>
        <p:spPr>
          <a:xfrm>
            <a:off x="844721" y="1696896"/>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ext Placeholder 2">
            <a:extLst>
              <a:ext uri="{FF2B5EF4-FFF2-40B4-BE49-F238E27FC236}">
                <a16:creationId xmlns:a16="http://schemas.microsoft.com/office/drawing/2014/main" id="{7D461AB2-CF76-BF53-8F5B-D4B7F54D46DC}"/>
              </a:ext>
            </a:extLst>
          </p:cNvPr>
          <p:cNvSpPr txBox="1">
            <a:spLocks/>
          </p:cNvSpPr>
          <p:nvPr/>
        </p:nvSpPr>
        <p:spPr>
          <a:xfrm>
            <a:off x="5799682" y="1710903"/>
            <a:ext cx="11920045" cy="7543007"/>
          </a:xfrm>
          <a:prstGeom prst="rect">
            <a:avLst/>
          </a:prstGeom>
        </p:spPr>
        <p:txBody>
          <a:bodyPr lIns="91440" tIns="45720" rIns="91440" bIns="45720" anchor="t"/>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en-US" sz="2400" dirty="0">
              <a:latin typeface="Calibri" panose="020F0502020204030204" pitchFamily="34" charset="0"/>
              <a:cs typeface="Calibri" panose="020F0502020204030204" pitchFamily="34" charset="0"/>
            </a:endParaRPr>
          </a:p>
          <a:p>
            <a:pPr marL="0" indent="0" algn="just">
              <a:spcBef>
                <a:spcPts val="0"/>
              </a:spcBef>
              <a:buNone/>
            </a:pPr>
            <a:r>
              <a:rPr lang="fr" sz="2400" dirty="0">
                <a:latin typeface="Calibri"/>
                <a:ea typeface="Calibri"/>
                <a:cs typeface="Calibri"/>
              </a:rPr>
              <a:t>L’élaboration d’une feuille de route nationale sur le genre et la biodiversité peut permettre aux pays de :</a:t>
            </a:r>
          </a:p>
          <a:p>
            <a:pPr marL="0" indent="0" algn="just">
              <a:spcBef>
                <a:spcPts val="0"/>
              </a:spcBef>
              <a:buNone/>
            </a:pPr>
            <a:endParaRPr lang="en-US" sz="2400" dirty="0">
              <a:latin typeface="Calibri" panose="020F0502020204030204" pitchFamily="34" charset="0"/>
              <a:cs typeface="Calibri" panose="020F0502020204030204" pitchFamily="34" charset="0"/>
            </a:endParaRPr>
          </a:p>
          <a:p>
            <a:pPr algn="just">
              <a:spcBef>
                <a:spcPts val="0"/>
              </a:spcBef>
            </a:pPr>
            <a:r>
              <a:rPr lang="fr" sz="2400" dirty="0">
                <a:latin typeface="Calibri" panose="020F0502020204030204" pitchFamily="34" charset="0"/>
                <a:cs typeface="Calibri" panose="020F0502020204030204" pitchFamily="34" charset="0"/>
              </a:rPr>
              <a:t>Traduire les engagements mondiaux (Accord global de partenariat de la BCD et décisions de la COP) en actions nationales concrètes</a:t>
            </a:r>
          </a:p>
          <a:p>
            <a:pPr algn="just">
              <a:spcBef>
                <a:spcPts val="0"/>
              </a:spcBef>
            </a:pPr>
            <a:endParaRPr lang="en-US" sz="2400" dirty="0">
              <a:latin typeface="Calibri" panose="020F0502020204030204" pitchFamily="34" charset="0"/>
              <a:cs typeface="Calibri" panose="020F0502020204030204" pitchFamily="34" charset="0"/>
            </a:endParaRPr>
          </a:p>
          <a:p>
            <a:pPr algn="just">
              <a:spcBef>
                <a:spcPts val="0"/>
              </a:spcBef>
            </a:pPr>
            <a:r>
              <a:rPr lang="fr" sz="2400" dirty="0">
                <a:latin typeface="Calibri"/>
                <a:ea typeface="Calibri"/>
                <a:cs typeface="Calibri"/>
              </a:rPr>
              <a:t>Identifier les priorités nationales en matière d'égalité des sexes et de biodiversité, en accord avec le KM GBF, les objectifs nationaux en matière de biodiversité et le PANB.</a:t>
            </a:r>
          </a:p>
          <a:p>
            <a:pPr algn="just">
              <a:spcBef>
                <a:spcPts val="0"/>
              </a:spcBef>
            </a:pPr>
            <a:endParaRPr lang="en-US" sz="2400" dirty="0">
              <a:latin typeface="Calibri" panose="020F0502020204030204" pitchFamily="34" charset="0"/>
              <a:cs typeface="Calibri" panose="020F0502020204030204" pitchFamily="34" charset="0"/>
            </a:endParaRPr>
          </a:p>
          <a:p>
            <a:pPr algn="just">
              <a:spcBef>
                <a:spcPts val="0"/>
              </a:spcBef>
            </a:pPr>
            <a:r>
              <a:rPr lang="fr" sz="2400" dirty="0">
                <a:latin typeface="Calibri" panose="020F0502020204030204" pitchFamily="34" charset="0"/>
                <a:cs typeface="Calibri" panose="020F0502020204030204" pitchFamily="34" charset="0"/>
              </a:rPr>
              <a:t>Définir des résultats et des activités concrets attendus en fonction du contexte national et des capacités nationales</a:t>
            </a:r>
          </a:p>
          <a:p>
            <a:pPr algn="just">
              <a:spcBef>
                <a:spcPts val="0"/>
              </a:spcBef>
            </a:pPr>
            <a:endParaRPr lang="en-US" sz="2400" dirty="0">
              <a:latin typeface="Calibri" panose="020F0502020204030204" pitchFamily="34" charset="0"/>
              <a:cs typeface="Calibri" panose="020F0502020204030204" pitchFamily="34" charset="0"/>
            </a:endParaRPr>
          </a:p>
          <a:p>
            <a:pPr algn="just">
              <a:spcBef>
                <a:spcPts val="0"/>
              </a:spcBef>
            </a:pPr>
            <a:r>
              <a:rPr lang="fr" sz="2400" dirty="0">
                <a:latin typeface="Calibri" panose="020F0502020204030204" pitchFamily="34" charset="0"/>
                <a:cs typeface="Calibri" panose="020F0502020204030204" pitchFamily="34" charset="0"/>
              </a:rPr>
              <a:t>Proposer des actions concrètes pour répondre aux besoins et priorités différenciés selon le sexe dans différents secteurs de la biodiversité</a:t>
            </a:r>
          </a:p>
          <a:p>
            <a:pPr marL="0" indent="0" algn="just">
              <a:spcBef>
                <a:spcPts val="0"/>
              </a:spcBef>
              <a:buNone/>
            </a:pPr>
            <a:endParaRPr lang="en-US" sz="2400" dirty="0">
              <a:latin typeface="Calibri" panose="020F0502020204030204" pitchFamily="34" charset="0"/>
              <a:cs typeface="Calibri" panose="020F0502020204030204" pitchFamily="34" charset="0"/>
            </a:endParaRPr>
          </a:p>
          <a:p>
            <a:pPr algn="just">
              <a:spcBef>
                <a:spcPts val="0"/>
              </a:spcBef>
            </a:pPr>
            <a:r>
              <a:rPr lang="fr" sz="2400" dirty="0">
                <a:latin typeface="Calibri"/>
                <a:ea typeface="Calibri"/>
                <a:cs typeface="Calibri"/>
              </a:rPr>
              <a:t>Adopter un engagement à long terme et suivre la mise en œuvre des engagements en matière d’égalité des sexes inclus dans la Stratégie nationale pour le plan d’action pour le genre (SNPAP)</a:t>
            </a:r>
          </a:p>
          <a:p>
            <a:pPr algn="just">
              <a:spcBef>
                <a:spcPts val="0"/>
              </a:spcBef>
            </a:pPr>
            <a:endParaRPr lang="en-US" sz="2400" dirty="0">
              <a:latin typeface="Calibri" panose="020F0502020204030204" pitchFamily="34" charset="0"/>
              <a:cs typeface="Calibri" panose="020F0502020204030204" pitchFamily="34" charset="0"/>
            </a:endParaRPr>
          </a:p>
          <a:p>
            <a:pPr algn="just">
              <a:spcBef>
                <a:spcPts val="0"/>
              </a:spcBef>
            </a:pPr>
            <a:endParaRPr lang="en-US" sz="2400" dirty="0">
              <a:latin typeface="Calibri" panose="020F0502020204030204" pitchFamily="34" charset="0"/>
              <a:cs typeface="Calibri" panose="020F0502020204030204" pitchFamily="34" charset="0"/>
            </a:endParaRPr>
          </a:p>
          <a:p>
            <a:pPr algn="just">
              <a:spcBef>
                <a:spcPts val="0"/>
              </a:spcBef>
            </a:pPr>
            <a:endParaRPr lang="en-US" sz="2400" dirty="0">
              <a:latin typeface="Calibri" panose="020F0502020204030204" pitchFamily="34" charset="0"/>
              <a:cs typeface="Calibri" panose="020F0502020204030204" pitchFamily="34" charset="0"/>
            </a:endParaRPr>
          </a:p>
          <a:p>
            <a:pPr algn="just">
              <a:spcBef>
                <a:spcPts val="0"/>
              </a:spcBef>
            </a:pPr>
            <a:endParaRPr lang="en-US" sz="2400" dirty="0">
              <a:latin typeface="Calibri" panose="020F0502020204030204" pitchFamily="34" charset="0"/>
              <a:cs typeface="Calibri" panose="020F0502020204030204" pitchFamily="34" charset="0"/>
            </a:endParaRPr>
          </a:p>
          <a:p>
            <a:pPr algn="just">
              <a:spcBef>
                <a:spcPts val="0"/>
              </a:spcBef>
            </a:pPr>
            <a:endParaRPr lang="en-US" sz="2400" dirty="0">
              <a:latin typeface="Calibri" panose="020F0502020204030204" pitchFamily="34" charset="0"/>
              <a:cs typeface="Calibri" panose="020F0502020204030204" pitchFamily="34" charset="0"/>
            </a:endParaRPr>
          </a:p>
          <a:p>
            <a:pPr algn="just">
              <a:spcBef>
                <a:spcPts val="0"/>
              </a:spcBef>
            </a:pPr>
            <a:endParaRPr lang="en-US" sz="2400" dirty="0">
              <a:latin typeface="Calibri" panose="020F0502020204030204" pitchFamily="34" charset="0"/>
              <a:cs typeface="Calibri" panose="020F0502020204030204" pitchFamily="34" charset="0"/>
            </a:endParaRPr>
          </a:p>
          <a:p>
            <a:pPr algn="just">
              <a:spcBef>
                <a:spcPts val="0"/>
              </a:spcBef>
            </a:pPr>
            <a:endParaRPr lang="en-US" sz="2400" dirty="0">
              <a:latin typeface="Calibri" panose="020F0502020204030204" pitchFamily="34" charset="0"/>
              <a:cs typeface="Calibri" panose="020F0502020204030204" pitchFamily="34" charset="0"/>
            </a:endParaRPr>
          </a:p>
          <a:p>
            <a:pPr lvl="0" algn="just">
              <a:spcBef>
                <a:spcPts val="0"/>
              </a:spcBef>
            </a:pPr>
            <a:endParaRPr lang="en-US" sz="2400" dirty="0">
              <a:latin typeface="Calibri" panose="020F0502020204030204" pitchFamily="34" charset="0"/>
              <a:cs typeface="Calibri" panose="020F0502020204030204" pitchFamily="34" charset="0"/>
            </a:endParaRPr>
          </a:p>
          <a:p>
            <a:pPr lvl="0" algn="just">
              <a:spcBef>
                <a:spcPts val="0"/>
              </a:spcBef>
            </a:pPr>
            <a:endParaRPr lang="en-US" sz="2400" noProof="0" dirty="0">
              <a:highlight>
                <a:srgbClr val="C0C0C0"/>
              </a:highlight>
              <a:latin typeface="Calibri" panose="020F0502020204030204" pitchFamily="34" charset="0"/>
              <a:cs typeface="Calibri" panose="020F0502020204030204" pitchFamily="34" charset="0"/>
            </a:endParaRPr>
          </a:p>
        </p:txBody>
      </p:sp>
      <p:pic>
        <p:nvPicPr>
          <p:cNvPr id="3" name="Picture 2" descr="DSC_3139.JPG">
            <a:extLst>
              <a:ext uri="{FF2B5EF4-FFF2-40B4-BE49-F238E27FC236}">
                <a16:creationId xmlns:a16="http://schemas.microsoft.com/office/drawing/2014/main" id="{2763902F-6440-0C5D-445E-8F3BF44A537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60036" y="2288733"/>
            <a:ext cx="4216764" cy="3159547"/>
          </a:xfrm>
          <a:prstGeom prst="rect">
            <a:avLst/>
          </a:prstGeom>
        </p:spPr>
      </p:pic>
      <p:pic>
        <p:nvPicPr>
          <p:cNvPr id="6" name="Picture 5" descr="DSC_1144-REDD or Techcology.JPG">
            <a:extLst>
              <a:ext uri="{FF2B5EF4-FFF2-40B4-BE49-F238E27FC236}">
                <a16:creationId xmlns:a16="http://schemas.microsoft.com/office/drawing/2014/main" id="{C90AB614-05F3-2C26-6680-7D4B89E6471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29604" y="5829300"/>
            <a:ext cx="4077628" cy="3111500"/>
          </a:xfrm>
          <a:prstGeom prst="rect">
            <a:avLst/>
          </a:prstGeom>
        </p:spPr>
      </p:pic>
      <p:sp>
        <p:nvSpPr>
          <p:cNvPr id="5" name="Freeform 3">
            <a:extLst>
              <a:ext uri="{FF2B5EF4-FFF2-40B4-BE49-F238E27FC236}">
                <a16:creationId xmlns:a16="http://schemas.microsoft.com/office/drawing/2014/main" id="{91542BF8-BABC-B48D-005A-071DC48F979E}"/>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90488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A8911-4933-7ED0-E885-471D9862DC87}"/>
            </a:ext>
          </a:extLst>
        </p:cNvPr>
        <p:cNvGrpSpPr/>
        <p:nvPr/>
      </p:nvGrpSpPr>
      <p:grpSpPr>
        <a:xfrm>
          <a:off x="0" y="0"/>
          <a:ext cx="0" cy="0"/>
          <a:chOff x="0" y="0"/>
          <a:chExt cx="0" cy="0"/>
        </a:xfrm>
      </p:grpSpPr>
      <p:sp>
        <p:nvSpPr>
          <p:cNvPr id="12" name="Google Shape;89;g328e14af98b_2_2">
            <a:extLst>
              <a:ext uri="{FF2B5EF4-FFF2-40B4-BE49-F238E27FC236}">
                <a16:creationId xmlns:a16="http://schemas.microsoft.com/office/drawing/2014/main" id="{E6B3ABDA-4421-089E-9046-1502FC2FE8DE}"/>
              </a:ext>
            </a:extLst>
          </p:cNvPr>
          <p:cNvSpPr txBox="1"/>
          <p:nvPr/>
        </p:nvSpPr>
        <p:spPr>
          <a:xfrm>
            <a:off x="746956" y="568468"/>
            <a:ext cx="15960590" cy="769403"/>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400">
                <a:latin typeface="Calibri" panose="020F0502020204030204" pitchFamily="34" charset="0"/>
                <a:cs typeface="Calibri" panose="020F0502020204030204" pitchFamily="34" charset="0"/>
              </a:rPr>
              <a:t>Quels sont les éléments clés d'une feuille de route ambitieuse ?</a:t>
            </a:r>
          </a:p>
        </p:txBody>
      </p:sp>
      <p:cxnSp>
        <p:nvCxnSpPr>
          <p:cNvPr id="13" name="Straight Connector 12">
            <a:extLst>
              <a:ext uri="{FF2B5EF4-FFF2-40B4-BE49-F238E27FC236}">
                <a16:creationId xmlns:a16="http://schemas.microsoft.com/office/drawing/2014/main" id="{66D91AA4-423B-5D5E-7827-3295CB2AB43E}"/>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Marcador de Posição de Conteúdo 5">
            <a:extLst>
              <a:ext uri="{FF2B5EF4-FFF2-40B4-BE49-F238E27FC236}">
                <a16:creationId xmlns:a16="http://schemas.microsoft.com/office/drawing/2014/main" id="{8E2CEC00-A780-05C4-46F1-F5EAFEEDB69B}"/>
              </a:ext>
            </a:extLst>
          </p:cNvPr>
          <p:cNvSpPr txBox="1">
            <a:spLocks/>
          </p:cNvSpPr>
          <p:nvPr/>
        </p:nvSpPr>
        <p:spPr>
          <a:xfrm>
            <a:off x="859960" y="1730734"/>
            <a:ext cx="11484439" cy="7717366"/>
          </a:xfrm>
          <a:prstGeom prst="rect">
            <a:avLst/>
          </a:prstGeom>
        </p:spPr>
        <p:txBody>
          <a:bodyPr vert="horz" lIns="137160" tIns="68580" rIns="137160" bIns="68580" rtlCol="0" anchor="t">
            <a:normAutofit/>
          </a:bodyPr>
          <a:lstStyle>
            <a:lvl1pPr marL="137168" indent="-137168" algn="l" defTabSz="1371669"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101" indent="-274334" algn="l" defTabSz="1371669"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434"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68"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103"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8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9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11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12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a:lstStyle>
          <a:p>
            <a:pPr>
              <a:buFont typeface="Arial" panose="020F0502020204030204" pitchFamily="34" charset="0"/>
              <a:buChar char="•"/>
            </a:pPr>
            <a:endParaRPr lang="es-ES_tradnl" sz="2800">
              <a:ea typeface="Calibri" panose="020F0502020204030204"/>
              <a:cs typeface="Calibri" panose="020F0502020204030204"/>
            </a:endParaRPr>
          </a:p>
          <a:p>
            <a:pPr marL="342900" indent="-342900">
              <a:buFont typeface="Arial" panose="020F0502020204030204" pitchFamily="34" charset="0"/>
              <a:buChar char="•"/>
            </a:pPr>
            <a:r>
              <a:rPr lang="fr" sz="2800"/>
              <a:t>Cibles </a:t>
            </a:r>
            <a:r>
              <a:rPr lang="fr" sz="2800">
                <a:solidFill>
                  <a:schemeClr val="tx1"/>
                </a:solidFill>
              </a:rPr>
              <a:t>ayant des impacts divers (impacts sur les inégalités, les relations entre les sexes, les possibilités d'autonomisation des femmes)</a:t>
            </a:r>
            <a:endParaRPr lang="en-US" sz="2800">
              <a:solidFill>
                <a:schemeClr val="tx1"/>
              </a:solidFill>
              <a:ea typeface="Calibri" panose="020F0502020204030204"/>
              <a:cs typeface="Calibri" panose="020F0502020204030204"/>
            </a:endParaRPr>
          </a:p>
          <a:p>
            <a:pPr marL="342900" lvl="0" indent="-342900">
              <a:buFont typeface="Arial" panose="020F0502020204030204" pitchFamily="34" charset="0"/>
              <a:buChar char="•"/>
            </a:pPr>
            <a:r>
              <a:rPr lang="fr" sz="2800">
                <a:solidFill>
                  <a:schemeClr val="tx1"/>
                </a:solidFill>
              </a:rPr>
              <a:t>Activités spécifiques en fonction du contexte national et du contexte local où le projet sera mis en œuvre.</a:t>
            </a:r>
            <a:endParaRPr lang="en-US" sz="2800">
              <a:solidFill>
                <a:schemeClr val="tx1"/>
              </a:solidFill>
              <a:ea typeface="Calibri" panose="020F0502020204030204"/>
              <a:cs typeface="Calibri" panose="020F0502020204030204"/>
            </a:endParaRPr>
          </a:p>
          <a:p>
            <a:pPr marL="342900" lvl="0" indent="-342900">
              <a:buFont typeface="Arial" panose="020F0502020204030204" pitchFamily="34" charset="0"/>
              <a:buChar char="•"/>
            </a:pPr>
            <a:r>
              <a:rPr lang="fr" sz="2800">
                <a:solidFill>
                  <a:schemeClr val="tx1"/>
                </a:solidFill>
              </a:rPr>
              <a:t>Indicateurs de processus, de résultats et d'impacts</a:t>
            </a:r>
            <a:endParaRPr lang="en-US" sz="2800">
              <a:solidFill>
                <a:schemeClr val="tx1"/>
              </a:solidFill>
              <a:ea typeface="Calibri"/>
              <a:cs typeface="Calibri"/>
            </a:endParaRPr>
          </a:p>
          <a:p>
            <a:pPr marL="342900" lvl="0" indent="-342900">
              <a:buFont typeface="Arial" panose="020F0502020204030204" pitchFamily="34" charset="0"/>
              <a:buChar char="•"/>
            </a:pPr>
            <a:r>
              <a:rPr lang="fr" sz="2800">
                <a:solidFill>
                  <a:schemeClr val="tx1"/>
                </a:solidFill>
              </a:rPr>
              <a:t>Une base de référence permettant de mesurer les progrès, tant quantitativement que qualitativement, pour chaque résultat attendu.</a:t>
            </a:r>
            <a:endParaRPr lang="en-US" sz="2800">
              <a:solidFill>
                <a:schemeClr val="tx1"/>
              </a:solidFill>
              <a:ea typeface="Calibri" panose="020F0502020204030204"/>
              <a:cs typeface="Calibri" panose="020F0502020204030204"/>
            </a:endParaRPr>
          </a:p>
          <a:p>
            <a:pPr marL="342900" lvl="0" indent="-342900">
              <a:buFont typeface="Arial" panose="020F0502020204030204" pitchFamily="34" charset="0"/>
              <a:buChar char="•"/>
            </a:pPr>
            <a:r>
              <a:rPr lang="fr" sz="2800">
                <a:solidFill>
                  <a:schemeClr val="tx1"/>
                </a:solidFill>
              </a:rPr>
              <a:t>Moyens de vérification conformes à la proposition de suivi et d'évaluation du NBSAP et aux systèmes d'information nationaux</a:t>
            </a:r>
            <a:endParaRPr lang="en-US" sz="2800">
              <a:solidFill>
                <a:schemeClr val="tx1"/>
              </a:solidFill>
              <a:ea typeface="Calibri" panose="020F0502020204030204"/>
              <a:cs typeface="Calibri" panose="020F0502020204030204"/>
            </a:endParaRPr>
          </a:p>
          <a:p>
            <a:pPr marL="342900" lvl="0" indent="-342900">
              <a:buFont typeface="Arial" panose="020F0502020204030204" pitchFamily="34" charset="0"/>
              <a:buChar char="•"/>
            </a:pPr>
            <a:r>
              <a:rPr lang="fr" sz="2800">
                <a:solidFill>
                  <a:schemeClr val="tx1"/>
                </a:solidFill>
              </a:rPr>
              <a:t>Budget nécessaire à la mise en œuvre des activités</a:t>
            </a:r>
            <a:endParaRPr lang="en-US" sz="2800">
              <a:solidFill>
                <a:schemeClr val="tx1"/>
              </a:solidFill>
              <a:ea typeface="Calibri" panose="020F0502020204030204"/>
              <a:cs typeface="Calibri" panose="020F0502020204030204"/>
            </a:endParaRPr>
          </a:p>
          <a:p>
            <a:pPr marL="342900" lvl="0" indent="-342900">
              <a:buFont typeface="Arial" panose="020F0502020204030204" pitchFamily="34" charset="0"/>
              <a:buChar char="•"/>
            </a:pPr>
            <a:r>
              <a:rPr lang="fr" sz="2800">
                <a:solidFill>
                  <a:schemeClr val="tx1"/>
                </a:solidFill>
              </a:rPr>
              <a:t>Une analyse des risques sociaux et environnementaux associés aux </a:t>
            </a:r>
            <a:r>
              <a:rPr lang="fr" sz="2800"/>
              <a:t>activités proposées</a:t>
            </a:r>
            <a:endParaRPr lang="en-US" sz="2800">
              <a:ea typeface="Calibri" panose="020F0502020204030204"/>
              <a:cs typeface="Calibri" panose="020F0502020204030204"/>
            </a:endParaRPr>
          </a:p>
        </p:txBody>
      </p:sp>
      <p:pic>
        <p:nvPicPr>
          <p:cNvPr id="2" name="Picture 1" descr="DSC_1865.JPG">
            <a:extLst>
              <a:ext uri="{FF2B5EF4-FFF2-40B4-BE49-F238E27FC236}">
                <a16:creationId xmlns:a16="http://schemas.microsoft.com/office/drawing/2014/main" id="{FCB16516-97A6-5F29-5A1A-3792CCCF18F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2725400" y="2056994"/>
            <a:ext cx="4446216" cy="3411742"/>
          </a:xfrm>
          <a:prstGeom prst="rect">
            <a:avLst/>
          </a:prstGeom>
        </p:spPr>
      </p:pic>
      <p:pic>
        <p:nvPicPr>
          <p:cNvPr id="5" name="Picture 4" descr="DSC_1822.JPG">
            <a:extLst>
              <a:ext uri="{FF2B5EF4-FFF2-40B4-BE49-F238E27FC236}">
                <a16:creationId xmlns:a16="http://schemas.microsoft.com/office/drawing/2014/main" id="{22418694-7E5F-7868-9078-C6814E165BC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725400" y="5988887"/>
            <a:ext cx="4446216" cy="2968086"/>
          </a:xfrm>
          <a:prstGeom prst="rect">
            <a:avLst/>
          </a:prstGeom>
        </p:spPr>
      </p:pic>
      <p:sp>
        <p:nvSpPr>
          <p:cNvPr id="6" name="Freeform 3">
            <a:extLst>
              <a:ext uri="{FF2B5EF4-FFF2-40B4-BE49-F238E27FC236}">
                <a16:creationId xmlns:a16="http://schemas.microsoft.com/office/drawing/2014/main" id="{913103D5-C239-D1B2-F3B2-B63395BA6373}"/>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75030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E5030-359F-B8E5-36DE-8699CFAB2BE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E3C576-BFF4-0B5C-97F6-927BE206DB0A}"/>
              </a:ext>
            </a:extLst>
          </p:cNvPr>
          <p:cNvSpPr>
            <a:spLocks noGrp="1"/>
          </p:cNvSpPr>
          <p:nvPr>
            <p:ph type="body" idx="1"/>
          </p:nvPr>
        </p:nvSpPr>
        <p:spPr>
          <a:xfrm>
            <a:off x="6148551" y="1097280"/>
            <a:ext cx="12139449" cy="7886700"/>
          </a:xfrm>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CCB167D1-05A0-9B08-7EBE-90D6726AA012}"/>
              </a:ext>
            </a:extLst>
          </p:cNvPr>
          <p:cNvSpPr txBox="1"/>
          <p:nvPr/>
        </p:nvSpPr>
        <p:spPr>
          <a:xfrm>
            <a:off x="6183389" y="3251180"/>
            <a:ext cx="12104613" cy="3416320"/>
          </a:xfrm>
          <a:prstGeom prst="rect">
            <a:avLst/>
          </a:prstGeom>
          <a:noFill/>
        </p:spPr>
        <p:txBody>
          <a:bodyPr wrap="square" rtlCol="0">
            <a:spAutoFit/>
          </a:bodyPr>
          <a:lstStyle/>
          <a:p>
            <a:pPr algn="ctr" defTabSz="1371600"/>
            <a:r>
              <a:rPr lang="fr" sz="7200" kern="100">
                <a:solidFill>
                  <a:prstClr val="black"/>
                </a:solidFill>
                <a:latin typeface="Calibri" panose="020F0502020204030204"/>
              </a:rPr>
              <a:t>Comment développer un</a:t>
            </a:r>
          </a:p>
          <a:p>
            <a:pPr algn="ctr" defTabSz="1371600"/>
            <a:r>
              <a:rPr lang="fr" sz="7200" kern="100">
                <a:solidFill>
                  <a:prstClr val="black"/>
                </a:solidFill>
                <a:latin typeface="Calibri" panose="020F0502020204030204"/>
              </a:rPr>
              <a:t>feuille de route genre et biodiversité ?</a:t>
            </a:r>
            <a:endParaRPr lang="en-US" sz="7200">
              <a:solidFill>
                <a:prstClr val="black"/>
              </a:solidFill>
              <a:latin typeface="Calibri" panose="020F0502020204030204"/>
            </a:endParaRPr>
          </a:p>
        </p:txBody>
      </p:sp>
      <p:pic>
        <p:nvPicPr>
          <p:cNvPr id="2" name="Picture 2" descr="DSC_0182.JPG">
            <a:extLst>
              <a:ext uri="{FF2B5EF4-FFF2-40B4-BE49-F238E27FC236}">
                <a16:creationId xmlns:a16="http://schemas.microsoft.com/office/drawing/2014/main" id="{A5B06C5A-77D6-D62B-D1EB-8534404258C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22766" y="7782638"/>
            <a:ext cx="2420237" cy="16090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4" descr="A person in a straw hat harvesting grass&#10;&#10;AI-generated content may be incorrect.">
            <a:extLst>
              <a:ext uri="{FF2B5EF4-FFF2-40B4-BE49-F238E27FC236}">
                <a16:creationId xmlns:a16="http://schemas.microsoft.com/office/drawing/2014/main" id="{B9E79EA3-EE51-D4C2-34FE-AE9615C040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2766" y="5635665"/>
            <a:ext cx="2420870" cy="1611675"/>
          </a:xfrm>
          <a:prstGeom prst="rect">
            <a:avLst/>
          </a:prstGeom>
        </p:spPr>
      </p:pic>
      <p:pic>
        <p:nvPicPr>
          <p:cNvPr id="10" name="Picture 9" descr="A frog on the ground&#10;&#10;AI-generated content may be incorrect.">
            <a:extLst>
              <a:ext uri="{FF2B5EF4-FFF2-40B4-BE49-F238E27FC236}">
                <a16:creationId xmlns:a16="http://schemas.microsoft.com/office/drawing/2014/main" id="{0E592EF4-8242-330B-394C-088165DEA0A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11267" y="3521289"/>
            <a:ext cx="2467205" cy="1519911"/>
          </a:xfrm>
          <a:prstGeom prst="rect">
            <a:avLst/>
          </a:prstGeom>
        </p:spPr>
      </p:pic>
      <p:pic>
        <p:nvPicPr>
          <p:cNvPr id="11" name="Picture 10" descr="A small boat in a body of water&#10;&#10;Description automatically generated">
            <a:extLst>
              <a:ext uri="{FF2B5EF4-FFF2-40B4-BE49-F238E27FC236}">
                <a16:creationId xmlns:a16="http://schemas.microsoft.com/office/drawing/2014/main" id="{CCDFD03E-F868-DE5B-3FE2-7F8079EFC1D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a:fillRect/>
          </a:stretch>
        </p:blipFill>
        <p:spPr>
          <a:xfrm>
            <a:off x="1811268" y="1240178"/>
            <a:ext cx="2443869" cy="1654049"/>
          </a:xfrm>
          <a:prstGeom prst="rect">
            <a:avLst/>
          </a:prstGeom>
        </p:spPr>
      </p:pic>
    </p:spTree>
    <p:extLst>
      <p:ext uri="{BB962C8B-B14F-4D97-AF65-F5344CB8AC3E}">
        <p14:creationId xmlns:p14="http://schemas.microsoft.com/office/powerpoint/2010/main" val="7147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94567B6C-4835-D238-0F9C-958497E6FA42}"/>
              </a:ext>
            </a:extLst>
          </p:cNvPr>
          <p:cNvGraphicFramePr/>
          <p:nvPr>
            <p:extLst>
              <p:ext uri="{D42A27DB-BD31-4B8C-83A1-F6EECF244321}">
                <p14:modId xmlns:p14="http://schemas.microsoft.com/office/powerpoint/2010/main" val="358499278"/>
              </p:ext>
            </p:extLst>
          </p:nvPr>
        </p:nvGraphicFramePr>
        <p:xfrm>
          <a:off x="381000" y="568960"/>
          <a:ext cx="17526000" cy="86131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8B8DBE1E-048A-D6E9-D394-39242A73CA23}"/>
              </a:ext>
            </a:extLst>
          </p:cNvPr>
          <p:cNvSpPr>
            <a:spLocks noGrp="1"/>
          </p:cNvSpPr>
          <p:nvPr>
            <p:ph type="title" idx="4294967295"/>
          </p:nvPr>
        </p:nvSpPr>
        <p:spPr>
          <a:xfrm>
            <a:off x="914400" y="266700"/>
            <a:ext cx="15087600" cy="1295400"/>
          </a:xfrm>
        </p:spPr>
        <p:txBody>
          <a:bodyPr/>
          <a:lstStyle/>
          <a:p>
            <a:r>
              <a:rPr lang="fr"/>
              <a:t>Étapes recommandées</a:t>
            </a:r>
          </a:p>
        </p:txBody>
      </p:sp>
      <p:sp>
        <p:nvSpPr>
          <p:cNvPr id="4" name="Freeform 3">
            <a:extLst>
              <a:ext uri="{FF2B5EF4-FFF2-40B4-BE49-F238E27FC236}">
                <a16:creationId xmlns:a16="http://schemas.microsoft.com/office/drawing/2014/main" id="{CBEC2EF7-D6A5-F47C-BBDB-9FCADCE67233}"/>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8"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12990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700FE-7690-0EB2-7104-57EDF1DD30E8}"/>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C80F0E6D-15A8-6B58-250C-C5982FB1EDD5}"/>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sp>
        <p:nvSpPr>
          <p:cNvPr id="7" name="Google Shape;89;g328e14af98b_2_2">
            <a:extLst>
              <a:ext uri="{FF2B5EF4-FFF2-40B4-BE49-F238E27FC236}">
                <a16:creationId xmlns:a16="http://schemas.microsoft.com/office/drawing/2014/main" id="{0E4B6325-1C29-9D15-2A5A-EB9358A7DA78}"/>
              </a:ext>
            </a:extLst>
          </p:cNvPr>
          <p:cNvSpPr txBox="1"/>
          <p:nvPr/>
        </p:nvSpPr>
        <p:spPr>
          <a:xfrm>
            <a:off x="1163702" y="481256"/>
            <a:ext cx="15960590" cy="1569622"/>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800" b="1" kern="0" dirty="0">
                <a:solidFill>
                  <a:prstClr val="black"/>
                </a:solidFill>
                <a:latin typeface="Calibri Light" panose="020F0302020204030204" pitchFamily="34" charset="0"/>
                <a:cs typeface="Calibri Light" panose="020F0302020204030204" pitchFamily="34" charset="0"/>
                <a:sym typeface="Arial"/>
              </a:rPr>
              <a:t>Méthodologie pour élaborer une feuille de route sur le genre</a:t>
            </a:r>
          </a:p>
          <a:p>
            <a:pPr defTabSz="914445">
              <a:buClr>
                <a:srgbClr val="000000"/>
              </a:buClr>
              <a:defRPr/>
            </a:pPr>
            <a:endParaRPr sz="48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52E01F21-D67F-17CF-BB33-BE13820E04F1}"/>
              </a:ext>
            </a:extLst>
          </p:cNvPr>
          <p:cNvCxnSpPr/>
          <p:nvPr/>
        </p:nvCxnSpPr>
        <p:spPr>
          <a:xfrm>
            <a:off x="1325786" y="2059734"/>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6E1CC818-89E4-29D4-044C-8E11700BCA52}"/>
              </a:ext>
            </a:extLst>
          </p:cNvPr>
          <p:cNvGrpSpPr/>
          <p:nvPr/>
        </p:nvGrpSpPr>
        <p:grpSpPr>
          <a:xfrm>
            <a:off x="743251" y="2199696"/>
            <a:ext cx="2525289" cy="1077218"/>
            <a:chOff x="844721" y="1866900"/>
            <a:chExt cx="3117679" cy="1316682"/>
          </a:xfrm>
        </p:grpSpPr>
        <p:sp>
          <p:nvSpPr>
            <p:cNvPr id="44" name="Pentagon 43">
              <a:extLst>
                <a:ext uri="{FF2B5EF4-FFF2-40B4-BE49-F238E27FC236}">
                  <a16:creationId xmlns:a16="http://schemas.microsoft.com/office/drawing/2014/main" id="{04622B9E-225D-09C4-884D-E3617130C6CB}"/>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a:extLst>
                <a:ext uri="{FF2B5EF4-FFF2-40B4-BE49-F238E27FC236}">
                  <a16:creationId xmlns:a16="http://schemas.microsoft.com/office/drawing/2014/main" id="{2F6186F0-A5F0-5BE9-AF08-57A69F4FF66B}"/>
                </a:ext>
              </a:extLst>
            </p:cNvPr>
            <p:cNvGrpSpPr/>
            <p:nvPr/>
          </p:nvGrpSpPr>
          <p:grpSpPr>
            <a:xfrm>
              <a:off x="1098270" y="2005422"/>
              <a:ext cx="1063394" cy="1011676"/>
              <a:chOff x="10085410" y="3689660"/>
              <a:chExt cx="779859" cy="779859"/>
            </a:xfrm>
          </p:grpSpPr>
          <p:sp>
            <p:nvSpPr>
              <p:cNvPr id="33" name="Oval 32">
                <a:extLst>
                  <a:ext uri="{FF2B5EF4-FFF2-40B4-BE49-F238E27FC236}">
                    <a16:creationId xmlns:a16="http://schemas.microsoft.com/office/drawing/2014/main" id="{1FE5AC27-C99E-0247-252D-783C4EE42579}"/>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34" name="Oval 5">
                <a:extLst>
                  <a:ext uri="{FF2B5EF4-FFF2-40B4-BE49-F238E27FC236}">
                    <a16:creationId xmlns:a16="http://schemas.microsoft.com/office/drawing/2014/main" id="{1D859D9C-5B49-E374-7658-19CDBB47D983}"/>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1</a:t>
                </a:r>
              </a:p>
            </p:txBody>
          </p:sp>
        </p:grpSp>
      </p:grpSp>
      <p:sp>
        <p:nvSpPr>
          <p:cNvPr id="47" name="TextBox 46">
            <a:extLst>
              <a:ext uri="{FF2B5EF4-FFF2-40B4-BE49-F238E27FC236}">
                <a16:creationId xmlns:a16="http://schemas.microsoft.com/office/drawing/2014/main" id="{E04FF371-58FF-F3B9-4F7F-E7FC17DB2D6E}"/>
              </a:ext>
            </a:extLst>
          </p:cNvPr>
          <p:cNvSpPr txBox="1"/>
          <p:nvPr/>
        </p:nvSpPr>
        <p:spPr>
          <a:xfrm>
            <a:off x="4070982" y="3678803"/>
            <a:ext cx="12401014" cy="553998"/>
          </a:xfrm>
          <a:prstGeom prst="rect">
            <a:avLst/>
          </a:prstGeom>
          <a:noFill/>
        </p:spPr>
        <p:txBody>
          <a:bodyPr wrap="square">
            <a:spAutoFit/>
          </a:bodyPr>
          <a:lstStyle/>
          <a:p>
            <a:pPr algn="just">
              <a:spcBef>
                <a:spcPts val="0"/>
              </a:spcBef>
            </a:pPr>
            <a:r>
              <a:rPr lang="fr" sz="3000">
                <a:latin typeface="Calibri" panose="020F0502020204030204" pitchFamily="34" charset="0"/>
                <a:ea typeface="Times New Roman" panose="02020603050405020304" pitchFamily="18" charset="0"/>
                <a:cs typeface="Calibri" panose="020F0502020204030204" pitchFamily="34" charset="0"/>
              </a:rPr>
              <a:t>Définir les objectifs nationaux en matière d'égalité des sexes et de biodiversité, ainsi que les résultats attendus.</a:t>
            </a:r>
          </a:p>
        </p:txBody>
      </p:sp>
      <p:sp>
        <p:nvSpPr>
          <p:cNvPr id="65" name="TextBox 64">
            <a:extLst>
              <a:ext uri="{FF2B5EF4-FFF2-40B4-BE49-F238E27FC236}">
                <a16:creationId xmlns:a16="http://schemas.microsoft.com/office/drawing/2014/main" id="{5D5E1868-886C-A339-C383-A16BE8427252}"/>
              </a:ext>
            </a:extLst>
          </p:cNvPr>
          <p:cNvSpPr txBox="1"/>
          <p:nvPr/>
        </p:nvSpPr>
        <p:spPr>
          <a:xfrm>
            <a:off x="4944737" y="4923348"/>
            <a:ext cx="11834565" cy="553998"/>
          </a:xfrm>
          <a:prstGeom prst="rect">
            <a:avLst/>
          </a:prstGeom>
          <a:noFill/>
        </p:spPr>
        <p:txBody>
          <a:bodyPr wrap="square">
            <a:spAutoFit/>
          </a:bodyPr>
          <a:lstStyle/>
          <a:p>
            <a:pPr algn="just"/>
            <a:r>
              <a:rPr lang="fr" sz="3000">
                <a:latin typeface="Calibri" panose="020F0502020204030204" pitchFamily="34" charset="0"/>
                <a:ea typeface="Times New Roman" panose="02020603050405020304" pitchFamily="18" charset="0"/>
                <a:cs typeface="Calibri" panose="020F0502020204030204" pitchFamily="34" charset="0"/>
              </a:rPr>
              <a:t>Définir les activités, les indicateurs et les données de référence en fonction du contexte national</a:t>
            </a:r>
          </a:p>
        </p:txBody>
      </p:sp>
      <p:sp>
        <p:nvSpPr>
          <p:cNvPr id="70" name="TextBox 69">
            <a:extLst>
              <a:ext uri="{FF2B5EF4-FFF2-40B4-BE49-F238E27FC236}">
                <a16:creationId xmlns:a16="http://schemas.microsoft.com/office/drawing/2014/main" id="{A597FE43-A3C4-2AE7-D329-7880605ED77B}"/>
              </a:ext>
            </a:extLst>
          </p:cNvPr>
          <p:cNvSpPr txBox="1"/>
          <p:nvPr/>
        </p:nvSpPr>
        <p:spPr>
          <a:xfrm>
            <a:off x="5691435" y="6218196"/>
            <a:ext cx="11834565" cy="553998"/>
          </a:xfrm>
          <a:prstGeom prst="rect">
            <a:avLst/>
          </a:prstGeom>
          <a:noFill/>
        </p:spPr>
        <p:txBody>
          <a:bodyPr wrap="square">
            <a:spAutoFit/>
          </a:bodyPr>
          <a:lstStyle/>
          <a:p>
            <a:pPr algn="just"/>
            <a:r>
              <a:rPr lang="fr" sz="3000">
                <a:latin typeface="Calibri" panose="020F0502020204030204" pitchFamily="34" charset="0"/>
                <a:ea typeface="Times New Roman" panose="02020603050405020304" pitchFamily="18" charset="0"/>
                <a:cs typeface="Calibri" panose="020F0502020204030204" pitchFamily="34" charset="0"/>
              </a:rPr>
              <a:t>Examiner la feuille de route avec les points focaux de la CDB pour s'assurer de sa conformité avec le NBSAP</a:t>
            </a:r>
          </a:p>
        </p:txBody>
      </p:sp>
      <p:grpSp>
        <p:nvGrpSpPr>
          <p:cNvPr id="95" name="Group 94">
            <a:extLst>
              <a:ext uri="{FF2B5EF4-FFF2-40B4-BE49-F238E27FC236}">
                <a16:creationId xmlns:a16="http://schemas.microsoft.com/office/drawing/2014/main" id="{D47F3E9A-9466-055C-0BA8-F219C42DC6C7}"/>
              </a:ext>
            </a:extLst>
          </p:cNvPr>
          <p:cNvGrpSpPr/>
          <p:nvPr/>
        </p:nvGrpSpPr>
        <p:grpSpPr>
          <a:xfrm>
            <a:off x="3166147" y="6006156"/>
            <a:ext cx="2525289" cy="1077218"/>
            <a:chOff x="4089527" y="6103976"/>
            <a:chExt cx="3117679" cy="1316682"/>
          </a:xfrm>
        </p:grpSpPr>
        <p:sp>
          <p:nvSpPr>
            <p:cNvPr id="69" name="Pentagon 68">
              <a:extLst>
                <a:ext uri="{FF2B5EF4-FFF2-40B4-BE49-F238E27FC236}">
                  <a16:creationId xmlns:a16="http://schemas.microsoft.com/office/drawing/2014/main" id="{88F19372-A016-620A-87E2-4E5F81424E0E}"/>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70">
              <a:extLst>
                <a:ext uri="{FF2B5EF4-FFF2-40B4-BE49-F238E27FC236}">
                  <a16:creationId xmlns:a16="http://schemas.microsoft.com/office/drawing/2014/main" id="{FA44BF9B-E512-9C2D-6D27-BCA2B6DD0CE1}"/>
                </a:ext>
              </a:extLst>
            </p:cNvPr>
            <p:cNvGrpSpPr/>
            <p:nvPr/>
          </p:nvGrpSpPr>
          <p:grpSpPr>
            <a:xfrm>
              <a:off x="4343076" y="6242498"/>
              <a:ext cx="1063394" cy="1011676"/>
              <a:chOff x="10085410" y="3689660"/>
              <a:chExt cx="779859" cy="779859"/>
            </a:xfrm>
          </p:grpSpPr>
          <p:sp>
            <p:nvSpPr>
              <p:cNvPr id="72" name="Oval 71">
                <a:extLst>
                  <a:ext uri="{FF2B5EF4-FFF2-40B4-BE49-F238E27FC236}">
                    <a16:creationId xmlns:a16="http://schemas.microsoft.com/office/drawing/2014/main" id="{DB123AAF-CF3A-B89A-69E7-3A8050A2B5C0}"/>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73" name="Oval 5">
                <a:extLst>
                  <a:ext uri="{FF2B5EF4-FFF2-40B4-BE49-F238E27FC236}">
                    <a16:creationId xmlns:a16="http://schemas.microsoft.com/office/drawing/2014/main" id="{6884A34C-3272-97C5-AC8C-1485AB16120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4</a:t>
                </a:r>
              </a:p>
            </p:txBody>
          </p:sp>
        </p:grpSp>
      </p:grpSp>
      <p:grpSp>
        <p:nvGrpSpPr>
          <p:cNvPr id="94" name="Group 93">
            <a:extLst>
              <a:ext uri="{FF2B5EF4-FFF2-40B4-BE49-F238E27FC236}">
                <a16:creationId xmlns:a16="http://schemas.microsoft.com/office/drawing/2014/main" id="{3D6FB9E0-F37D-4837-9580-2683910B9894}"/>
              </a:ext>
            </a:extLst>
          </p:cNvPr>
          <p:cNvGrpSpPr/>
          <p:nvPr/>
        </p:nvGrpSpPr>
        <p:grpSpPr>
          <a:xfrm>
            <a:off x="2346668" y="4733415"/>
            <a:ext cx="2525289" cy="1077218"/>
            <a:chOff x="2924970" y="4686569"/>
            <a:chExt cx="3117679" cy="1316682"/>
          </a:xfrm>
        </p:grpSpPr>
        <p:sp>
          <p:nvSpPr>
            <p:cNvPr id="63" name="Pentagon 62">
              <a:extLst>
                <a:ext uri="{FF2B5EF4-FFF2-40B4-BE49-F238E27FC236}">
                  <a16:creationId xmlns:a16="http://schemas.microsoft.com/office/drawing/2014/main" id="{C646A5EA-2542-4546-A0CD-78BEBE3B9D0D}"/>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6" name="Group 65">
              <a:extLst>
                <a:ext uri="{FF2B5EF4-FFF2-40B4-BE49-F238E27FC236}">
                  <a16:creationId xmlns:a16="http://schemas.microsoft.com/office/drawing/2014/main" id="{8EC4F8F3-4C21-00A5-A6C1-439B374E95E4}"/>
                </a:ext>
              </a:extLst>
            </p:cNvPr>
            <p:cNvGrpSpPr/>
            <p:nvPr/>
          </p:nvGrpSpPr>
          <p:grpSpPr>
            <a:xfrm>
              <a:off x="3178519" y="4825091"/>
              <a:ext cx="1063394" cy="1011676"/>
              <a:chOff x="10085410" y="3689660"/>
              <a:chExt cx="779859" cy="779859"/>
            </a:xfrm>
          </p:grpSpPr>
          <p:sp>
            <p:nvSpPr>
              <p:cNvPr id="67" name="Oval 66">
                <a:extLst>
                  <a:ext uri="{FF2B5EF4-FFF2-40B4-BE49-F238E27FC236}">
                    <a16:creationId xmlns:a16="http://schemas.microsoft.com/office/drawing/2014/main" id="{0FFE2DFF-91DC-DF9E-1370-F1AE4596768F}"/>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68" name="Oval 5">
                <a:extLst>
                  <a:ext uri="{FF2B5EF4-FFF2-40B4-BE49-F238E27FC236}">
                    <a16:creationId xmlns:a16="http://schemas.microsoft.com/office/drawing/2014/main" id="{2CCA2B4B-007A-F394-A02A-ECFD0EF9655E}"/>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a:t>3</a:t>
                </a:r>
                <a:endParaRPr lang="en-US" sz="3600" kern="1200"/>
              </a:p>
            </p:txBody>
          </p:sp>
        </p:grpSp>
      </p:grpSp>
      <p:grpSp>
        <p:nvGrpSpPr>
          <p:cNvPr id="91" name="Group 90">
            <a:extLst>
              <a:ext uri="{FF2B5EF4-FFF2-40B4-BE49-F238E27FC236}">
                <a16:creationId xmlns:a16="http://schemas.microsoft.com/office/drawing/2014/main" id="{DB68D941-72A2-29B1-3DF4-13EA3C0ED68F}"/>
              </a:ext>
            </a:extLst>
          </p:cNvPr>
          <p:cNvGrpSpPr/>
          <p:nvPr/>
        </p:nvGrpSpPr>
        <p:grpSpPr>
          <a:xfrm>
            <a:off x="1489746" y="3468252"/>
            <a:ext cx="2525289" cy="1077218"/>
            <a:chOff x="1847532" y="3282849"/>
            <a:chExt cx="3117679" cy="1316682"/>
          </a:xfrm>
        </p:grpSpPr>
        <p:sp>
          <p:nvSpPr>
            <p:cNvPr id="45" name="Pentagon 44">
              <a:extLst>
                <a:ext uri="{FF2B5EF4-FFF2-40B4-BE49-F238E27FC236}">
                  <a16:creationId xmlns:a16="http://schemas.microsoft.com/office/drawing/2014/main" id="{75DE8172-2363-EA26-8675-EAABCF308CD6}"/>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 name="Group 47">
              <a:extLst>
                <a:ext uri="{FF2B5EF4-FFF2-40B4-BE49-F238E27FC236}">
                  <a16:creationId xmlns:a16="http://schemas.microsoft.com/office/drawing/2014/main" id="{76AB68A5-8F96-252E-3B26-61E1390B510A}"/>
                </a:ext>
              </a:extLst>
            </p:cNvPr>
            <p:cNvGrpSpPr/>
            <p:nvPr/>
          </p:nvGrpSpPr>
          <p:grpSpPr>
            <a:xfrm>
              <a:off x="2101081" y="3421371"/>
              <a:ext cx="1063394" cy="1011676"/>
              <a:chOff x="10085410" y="3689660"/>
              <a:chExt cx="779859" cy="779859"/>
            </a:xfrm>
          </p:grpSpPr>
          <p:sp>
            <p:nvSpPr>
              <p:cNvPr id="49" name="Oval 48">
                <a:extLst>
                  <a:ext uri="{FF2B5EF4-FFF2-40B4-BE49-F238E27FC236}">
                    <a16:creationId xmlns:a16="http://schemas.microsoft.com/office/drawing/2014/main" id="{A29E5D77-58DB-50FC-D3A5-B542B00114CE}"/>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50" name="Oval 5">
                <a:extLst>
                  <a:ext uri="{FF2B5EF4-FFF2-40B4-BE49-F238E27FC236}">
                    <a16:creationId xmlns:a16="http://schemas.microsoft.com/office/drawing/2014/main" id="{43B8714A-5332-040F-26B8-0BC07E867508}"/>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a:t>2</a:t>
                </a:r>
                <a:endParaRPr lang="en-US" sz="3600" kern="1200"/>
              </a:p>
            </p:txBody>
          </p:sp>
        </p:grpSp>
      </p:grpSp>
      <p:sp>
        <p:nvSpPr>
          <p:cNvPr id="78" name="TextBox 77">
            <a:extLst>
              <a:ext uri="{FF2B5EF4-FFF2-40B4-BE49-F238E27FC236}">
                <a16:creationId xmlns:a16="http://schemas.microsoft.com/office/drawing/2014/main" id="{A903B8EC-A0DF-83CF-348B-C08F9ECAD961}"/>
              </a:ext>
            </a:extLst>
          </p:cNvPr>
          <p:cNvSpPr txBox="1"/>
          <p:nvPr/>
        </p:nvSpPr>
        <p:spPr>
          <a:xfrm>
            <a:off x="6477000" y="7353300"/>
            <a:ext cx="10900786" cy="553998"/>
          </a:xfrm>
          <a:prstGeom prst="rect">
            <a:avLst/>
          </a:prstGeom>
          <a:noFill/>
        </p:spPr>
        <p:txBody>
          <a:bodyPr wrap="square">
            <a:spAutoFit/>
          </a:bodyPr>
          <a:lstStyle/>
          <a:p>
            <a:pPr algn="just"/>
            <a:r>
              <a:rPr lang="fr" sz="3000">
                <a:latin typeface="Calibri" panose="020F0502020204030204" pitchFamily="34" charset="0"/>
                <a:ea typeface="Times New Roman" panose="02020603050405020304" pitchFamily="18" charset="0"/>
                <a:cs typeface="Calibri" panose="020F0502020204030204" pitchFamily="34" charset="0"/>
              </a:rPr>
              <a:t>Valider la feuille de route auprès de différents acteurs</a:t>
            </a:r>
          </a:p>
        </p:txBody>
      </p:sp>
      <p:grpSp>
        <p:nvGrpSpPr>
          <p:cNvPr id="96" name="Group 95">
            <a:extLst>
              <a:ext uri="{FF2B5EF4-FFF2-40B4-BE49-F238E27FC236}">
                <a16:creationId xmlns:a16="http://schemas.microsoft.com/office/drawing/2014/main" id="{D0821AB8-6D47-27C0-C6BF-4CCA8B080782}"/>
              </a:ext>
            </a:extLst>
          </p:cNvPr>
          <p:cNvGrpSpPr/>
          <p:nvPr/>
        </p:nvGrpSpPr>
        <p:grpSpPr>
          <a:xfrm>
            <a:off x="3932150" y="7266682"/>
            <a:ext cx="2525289" cy="1077218"/>
            <a:chOff x="5194075" y="7520669"/>
            <a:chExt cx="3117679" cy="1316682"/>
          </a:xfrm>
        </p:grpSpPr>
        <p:sp>
          <p:nvSpPr>
            <p:cNvPr id="77" name="Pentagon 76">
              <a:extLst>
                <a:ext uri="{FF2B5EF4-FFF2-40B4-BE49-F238E27FC236}">
                  <a16:creationId xmlns:a16="http://schemas.microsoft.com/office/drawing/2014/main" id="{C7922F62-C10D-917D-DD3D-3BF359C628BE}"/>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9" name="Group 78">
              <a:extLst>
                <a:ext uri="{FF2B5EF4-FFF2-40B4-BE49-F238E27FC236}">
                  <a16:creationId xmlns:a16="http://schemas.microsoft.com/office/drawing/2014/main" id="{E7A4B425-E3C3-F7A6-1D3A-D592855794B5}"/>
                </a:ext>
              </a:extLst>
            </p:cNvPr>
            <p:cNvGrpSpPr/>
            <p:nvPr/>
          </p:nvGrpSpPr>
          <p:grpSpPr>
            <a:xfrm>
              <a:off x="5447624" y="7659191"/>
              <a:ext cx="1063394" cy="1011676"/>
              <a:chOff x="10085410" y="3689660"/>
              <a:chExt cx="779859" cy="779859"/>
            </a:xfrm>
          </p:grpSpPr>
          <p:sp>
            <p:nvSpPr>
              <p:cNvPr id="80" name="Oval 79">
                <a:extLst>
                  <a:ext uri="{FF2B5EF4-FFF2-40B4-BE49-F238E27FC236}">
                    <a16:creationId xmlns:a16="http://schemas.microsoft.com/office/drawing/2014/main" id="{BE78318C-9FF7-CA20-A0C2-79F4FBA8B211}"/>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81" name="Oval 5">
                <a:extLst>
                  <a:ext uri="{FF2B5EF4-FFF2-40B4-BE49-F238E27FC236}">
                    <a16:creationId xmlns:a16="http://schemas.microsoft.com/office/drawing/2014/main" id="{99ACF67F-BC1A-9EA6-31F6-5F8F19D4C3E9}"/>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5</a:t>
                </a:r>
              </a:p>
            </p:txBody>
          </p:sp>
        </p:grpSp>
      </p:grpSp>
      <p:sp>
        <p:nvSpPr>
          <p:cNvPr id="6" name="TextBox 5">
            <a:extLst>
              <a:ext uri="{FF2B5EF4-FFF2-40B4-BE49-F238E27FC236}">
                <a16:creationId xmlns:a16="http://schemas.microsoft.com/office/drawing/2014/main" id="{7A7CBAAE-6763-8861-3086-8FD7507D8994}"/>
              </a:ext>
            </a:extLst>
          </p:cNvPr>
          <p:cNvSpPr txBox="1"/>
          <p:nvPr/>
        </p:nvSpPr>
        <p:spPr>
          <a:xfrm>
            <a:off x="3521426" y="2469586"/>
            <a:ext cx="12099574" cy="553998"/>
          </a:xfrm>
          <a:prstGeom prst="rect">
            <a:avLst/>
          </a:prstGeom>
          <a:noFill/>
        </p:spPr>
        <p:txBody>
          <a:bodyPr wrap="square">
            <a:spAutoFit/>
          </a:bodyPr>
          <a:lstStyle/>
          <a:p>
            <a:pPr algn="just">
              <a:spcBef>
                <a:spcPts val="0"/>
              </a:spcBef>
            </a:pPr>
            <a:r>
              <a:rPr lang="fr" sz="3000">
                <a:latin typeface="Calibri" panose="020F0502020204030204" pitchFamily="34" charset="0"/>
                <a:ea typeface="Times New Roman" panose="02020603050405020304" pitchFamily="18" charset="0"/>
                <a:cs typeface="Calibri" panose="020F0502020204030204" pitchFamily="34" charset="0"/>
              </a:rPr>
              <a:t>Compiler des données et des informations nationales et locales sur le genre et la biodiversité</a:t>
            </a:r>
          </a:p>
        </p:txBody>
      </p:sp>
      <p:pic>
        <p:nvPicPr>
          <p:cNvPr id="1026" name="Picture 2" descr="Key performance indicator - Free marketing icons">
            <a:extLst>
              <a:ext uri="{FF2B5EF4-FFF2-40B4-BE49-F238E27FC236}">
                <a16:creationId xmlns:a16="http://schemas.microsoft.com/office/drawing/2014/main" id="{B234D5B2-43A0-AF4C-C118-9DB45487E1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2700" y="4848342"/>
            <a:ext cx="781572" cy="781572"/>
          </a:xfrm>
          <a:prstGeom prst="rect">
            <a:avLst/>
          </a:prstGeom>
          <a:noFill/>
          <a:extLst>
            <a:ext uri="{909E8E84-426E-40DD-AFC4-6F175D3DCCD1}">
              <a14:hiddenFill xmlns:a14="http://schemas.microsoft.com/office/drawing/2010/main">
                <a:solidFill>
                  <a:srgbClr val="FFFFFF"/>
                </a:solidFill>
              </a14:hiddenFill>
            </a:ext>
          </a:extLst>
        </p:spPr>
      </p:pic>
      <p:sp>
        <p:nvSpPr>
          <p:cNvPr id="3" name="Freeform 3">
            <a:extLst>
              <a:ext uri="{FF2B5EF4-FFF2-40B4-BE49-F238E27FC236}">
                <a16:creationId xmlns:a16="http://schemas.microsoft.com/office/drawing/2014/main" id="{CA90AAA4-FC58-ACBE-BC15-BC1D7B676411}"/>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pic>
        <p:nvPicPr>
          <p:cNvPr id="4" name="Picture 3" descr="A magnifying glass over a paper&#10;&#10;AI-generated content may be incorrect.">
            <a:extLst>
              <a:ext uri="{FF2B5EF4-FFF2-40B4-BE49-F238E27FC236}">
                <a16:creationId xmlns:a16="http://schemas.microsoft.com/office/drawing/2014/main" id="{9AB17EC4-98B9-57DE-EE0E-3AB72BE1BFB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18251" y="3595057"/>
            <a:ext cx="820860" cy="827683"/>
          </a:xfrm>
          <a:prstGeom prst="rect">
            <a:avLst/>
          </a:prstGeom>
        </p:spPr>
      </p:pic>
      <p:pic>
        <p:nvPicPr>
          <p:cNvPr id="5" name="Picture 4" descr="A graphic of a pie chart and graph&#10;&#10;AI-generated content may be incorrect.">
            <a:extLst>
              <a:ext uri="{FF2B5EF4-FFF2-40B4-BE49-F238E27FC236}">
                <a16:creationId xmlns:a16="http://schemas.microsoft.com/office/drawing/2014/main" id="{F116D53E-6D86-9431-90BE-97532324F7D1}"/>
              </a:ext>
            </a:extLst>
          </p:cNvPr>
          <p:cNvPicPr>
            <a:picLocks noChangeAspect="1"/>
          </p:cNvPicPr>
          <p:nvPr/>
        </p:nvPicPr>
        <p:blipFill>
          <a:blip r:embed="rId6" cstate="print">
            <a:extLst>
              <a:ext uri="{28A0092B-C50C-407E-A947-70E740481C1C}">
                <a14:useLocalDpi xmlns:a14="http://schemas.microsoft.com/office/drawing/2010/main" val="0"/>
              </a:ext>
            </a:extLst>
          </a:blip>
          <a:srcRect b="11606"/>
          <a:stretch>
            <a:fillRect/>
          </a:stretch>
        </p:blipFill>
        <p:spPr>
          <a:xfrm>
            <a:off x="1948077" y="2324161"/>
            <a:ext cx="820860" cy="823993"/>
          </a:xfrm>
          <a:prstGeom prst="rect">
            <a:avLst/>
          </a:prstGeom>
        </p:spPr>
      </p:pic>
      <p:pic>
        <p:nvPicPr>
          <p:cNvPr id="12" name="Picture 11" descr="A group of people sitting at a table&#10;&#10;AI-generated content may be incorrect.">
            <a:extLst>
              <a:ext uri="{FF2B5EF4-FFF2-40B4-BE49-F238E27FC236}">
                <a16:creationId xmlns:a16="http://schemas.microsoft.com/office/drawing/2014/main" id="{1BB70DBB-1D0F-1A35-CB58-D6C6ED37231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61449" y="6132859"/>
            <a:ext cx="833345" cy="823811"/>
          </a:xfrm>
          <a:prstGeom prst="rect">
            <a:avLst/>
          </a:prstGeom>
        </p:spPr>
      </p:pic>
      <p:pic>
        <p:nvPicPr>
          <p:cNvPr id="13" name="Picture 12" descr="A group of people in a circle&#10;&#10;AI-generated content may be incorrect.">
            <a:extLst>
              <a:ext uri="{FF2B5EF4-FFF2-40B4-BE49-F238E27FC236}">
                <a16:creationId xmlns:a16="http://schemas.microsoft.com/office/drawing/2014/main" id="{B1C2EF09-ABD0-0E55-E74E-2E7162DE44A2}"/>
              </a:ext>
            </a:extLst>
          </p:cNvPr>
          <p:cNvPicPr>
            <a:picLocks noChangeAspect="1"/>
          </p:cNvPicPr>
          <p:nvPr/>
        </p:nvPicPr>
        <p:blipFill>
          <a:blip r:embed="rId8" cstate="print">
            <a:extLst>
              <a:ext uri="{28A0092B-C50C-407E-A947-70E740481C1C}">
                <a14:useLocalDpi xmlns:a14="http://schemas.microsoft.com/office/drawing/2010/main" val="0"/>
              </a:ext>
            </a:extLst>
          </a:blip>
          <a:srcRect l="10039" t="13228" r="12843" b="13228"/>
          <a:stretch>
            <a:fillRect/>
          </a:stretch>
        </p:blipFill>
        <p:spPr>
          <a:xfrm>
            <a:off x="5031176" y="7343257"/>
            <a:ext cx="941678" cy="872196"/>
          </a:xfrm>
          <a:prstGeom prst="rect">
            <a:avLst/>
          </a:prstGeom>
        </p:spPr>
      </p:pic>
    </p:spTree>
    <p:extLst>
      <p:ext uri="{BB962C8B-B14F-4D97-AF65-F5344CB8AC3E}">
        <p14:creationId xmlns:p14="http://schemas.microsoft.com/office/powerpoint/2010/main" val="295202641"/>
      </p:ext>
    </p:extLst>
  </p:cSld>
  <p:clrMapOvr>
    <a:masterClrMapping/>
  </p:clrMapOvr>
</p:sld>
</file>

<file path=ppt/theme/theme1.xml><?xml version="1.0" encoding="utf-8"?>
<a:theme xmlns:a="http://schemas.openxmlformats.org/drawingml/2006/main" name="Custom Design">
  <a:themeElements>
    <a:clrScheme name="UNDP">
      <a:dk1>
        <a:srgbClr val="0468B1"/>
      </a:dk1>
      <a:lt1>
        <a:srgbClr val="FFFFFF"/>
      </a:lt1>
      <a:dk2>
        <a:srgbClr val="44546A"/>
      </a:dk2>
      <a:lt2>
        <a:srgbClr val="E7E6E6"/>
      </a:lt2>
      <a:accent1>
        <a:srgbClr val="0468B1"/>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DP Presentation- Spanish" id="{0B9474DE-4CFE-6741-93BB-8CE2216C385D}" vid="{9F841F3F-E64F-D048-B29D-3A6FEA554966}"/>
    </a:ext>
  </a:extLst>
</a:theme>
</file>

<file path=ppt/theme/theme2.xml><?xml version="1.0" encoding="utf-8"?>
<a:theme xmlns:a="http://schemas.openxmlformats.org/drawingml/2006/main" name="Retrospec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et xmlns="f232f10d-0edc-4b5f-b66e-f46ceb4f7549" xsi:nil="true"/>
    <lcf76f155ced4ddcb4097134ff3c332f xmlns="f232f10d-0edc-4b5f-b66e-f46ceb4f7549">
      <Terms xmlns="http://schemas.microsoft.com/office/infopath/2007/PartnerControls"/>
    </lcf76f155ced4ddcb4097134ff3c332f>
    <TaxCatchAll xmlns="bccaa7d2-b5c2-455f-8377-eecac74d0a7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79EE8DAD1717D488B75E704F055B0DB" ma:contentTypeVersion="17" ma:contentTypeDescription="Create a new document." ma:contentTypeScope="" ma:versionID="894f81645357e802e03f0dad1321f2fd">
  <xsd:schema xmlns:xsd="http://www.w3.org/2001/XMLSchema" xmlns:xs="http://www.w3.org/2001/XMLSchema" xmlns:p="http://schemas.microsoft.com/office/2006/metadata/properties" xmlns:ns2="f232f10d-0edc-4b5f-b66e-f46ceb4f7549" xmlns:ns3="bccaa7d2-b5c2-455f-8377-eecac74d0a7a" targetNamespace="http://schemas.microsoft.com/office/2006/metadata/properties" ma:root="true" ma:fieldsID="09640a142018a54e4639738b7aa3630f" ns2:_="" ns3:_="">
    <xsd:import namespace="f232f10d-0edc-4b5f-b66e-f46ceb4f7549"/>
    <xsd:import namespace="bccaa7d2-b5c2-455f-8377-eecac74d0a7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DateTaken" minOccurs="0"/>
                <xsd:element ref="ns2:Det"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32f10d-0edc-4b5f-b66e-f46ceb4f75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Det" ma:index="21" nillable="true" ma:displayName="Det" ma:format="Dropdown" ma:internalName="Det">
      <xsd:simpleType>
        <xsd:restriction base="dms:Text">
          <xsd:maxLength value="255"/>
        </xsd:restriction>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caa7d2-b5c2-455f-8377-eecac74d0a7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04ed2ff6-99f7-4fa9-96fc-1981adf183ee}" ma:internalName="TaxCatchAll" ma:showField="CatchAllData" ma:web="bccaa7d2-b5c2-455f-8377-eecac74d0a7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1657A0-8D36-4BD2-A532-E090327C0FEE}">
  <ds:schemaRefs>
    <ds:schemaRef ds:uri="http://purl.org/dc/terms/"/>
    <ds:schemaRef ds:uri="http://schemas.microsoft.com/office/2006/metadata/properties"/>
    <ds:schemaRef ds:uri="http://www.w3.org/XML/1998/namespace"/>
    <ds:schemaRef ds:uri="http://schemas.microsoft.com/office/2006/documentManagement/types"/>
    <ds:schemaRef ds:uri="http://purl.org/dc/elements/1.1/"/>
    <ds:schemaRef ds:uri="http://purl.org/dc/dcmitype/"/>
    <ds:schemaRef ds:uri="bccaa7d2-b5c2-455f-8377-eecac74d0a7a"/>
    <ds:schemaRef ds:uri="http://schemas.microsoft.com/office/infopath/2007/PartnerControls"/>
    <ds:schemaRef ds:uri="http://schemas.openxmlformats.org/package/2006/metadata/core-properties"/>
    <ds:schemaRef ds:uri="f232f10d-0edc-4b5f-b66e-f46ceb4f7549"/>
  </ds:schemaRefs>
</ds:datastoreItem>
</file>

<file path=customXml/itemProps2.xml><?xml version="1.0" encoding="utf-8"?>
<ds:datastoreItem xmlns:ds="http://schemas.openxmlformats.org/officeDocument/2006/customXml" ds:itemID="{1C75C5D8-5746-484E-BB11-9CEFFC7DA7DF}">
  <ds:schemaRefs>
    <ds:schemaRef ds:uri="bccaa7d2-b5c2-455f-8377-eecac74d0a7a"/>
    <ds:schemaRef ds:uri="f232f10d-0edc-4b5f-b66e-f46ceb4f754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484ED55-CEA3-40A0-A3A2-DA77D85E8B1E}">
  <ds:schemaRefs>
    <ds:schemaRef ds:uri="http://schemas.microsoft.com/sharepoint/v3/contenttype/forms"/>
  </ds:schemaRefs>
</ds:datastoreItem>
</file>

<file path=docMetadata/LabelInfo.xml><?xml version="1.0" encoding="utf-8"?>
<clbl:labelList xmlns:clbl="http://schemas.microsoft.com/office/2020/mipLabelMetadata">
  <clbl:label id="{8b77875e-5908-45a0-9cb4-dec9ae074618}" enabled="1" method="Privileged" siteId="{0f9e35db-544f-4f60-bdcc-5ea416e6dc70}" removed="0"/>
</clbl:labelList>
</file>

<file path=docProps/app.xml><?xml version="1.0" encoding="utf-8"?>
<Properties xmlns="http://schemas.openxmlformats.org/officeDocument/2006/extended-properties" xmlns:vt="http://schemas.openxmlformats.org/officeDocument/2006/docPropsVTypes">
  <TotalTime>4</TotalTime>
  <Words>4754</Words>
  <Application>Microsoft Macintosh PowerPoint</Application>
  <PresentationFormat>Custom</PresentationFormat>
  <Paragraphs>743</Paragraphs>
  <Slides>33</Slides>
  <Notes>18</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33</vt:i4>
      </vt:variant>
    </vt:vector>
  </HeadingPairs>
  <TitlesOfParts>
    <vt:vector size="43" baseType="lpstr">
      <vt:lpstr>Arial</vt:lpstr>
      <vt:lpstr>Aptos Display</vt:lpstr>
      <vt:lpstr>Montserrat</vt:lpstr>
      <vt:lpstr>Symbol</vt:lpstr>
      <vt:lpstr>Calibri</vt:lpstr>
      <vt:lpstr>Aptos</vt:lpstr>
      <vt:lpstr>Times New Roman</vt:lpstr>
      <vt:lpstr>Calibri Light</vt:lpstr>
      <vt:lpstr>Custom Design</vt:lpstr>
      <vt:lpstr>Retrospect</vt:lpstr>
      <vt:lpstr>PowerPoint Presentation</vt:lpstr>
      <vt:lpstr>Objectifs</vt:lpstr>
      <vt:lpstr>PowerPoint Presentation</vt:lpstr>
      <vt:lpstr>PowerPoint Presentation</vt:lpstr>
      <vt:lpstr>PowerPoint Presentation</vt:lpstr>
      <vt:lpstr>PowerPoint Presentation</vt:lpstr>
      <vt:lpstr>PowerPoint Presentation</vt:lpstr>
      <vt:lpstr>Étapes recommandées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Diseño e implementación de políticas e iniciativas género transformadoras en diversos sectores ambientales.</dc:title>
  <dc:creator>Maria Victoria Colmenares Macia</dc:creator>
  <cp:lastModifiedBy>Andrea Quesada Aguilar</cp:lastModifiedBy>
  <cp:revision>4</cp:revision>
  <dcterms:created xsi:type="dcterms:W3CDTF">2006-08-16T00:00:00Z</dcterms:created>
  <dcterms:modified xsi:type="dcterms:W3CDTF">2026-03-02T21:52:27Z</dcterms:modified>
  <dc:identifier>DAFCeAGn4cE</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0x010100679EE8DAD1717D488B75E704F055B0DB</vt:lpwstr>
  </property>
  <property fmtid="{D5CDD505-2E9C-101B-9397-08002B2CF9AE}" pid="3" name="MediaServiceImageTags">
    <vt:lpwstr/>
  </property>
</Properties>
</file>