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  <p:sldMasterId id="2147483726" r:id="rId5"/>
  </p:sldMasterIdLst>
  <p:notesMasterIdLst>
    <p:notesMasterId r:id="rId39"/>
  </p:notesMasterIdLst>
  <p:sldIdLst>
    <p:sldId id="2147473650" r:id="rId6"/>
    <p:sldId id="2147473473" r:id="rId7"/>
    <p:sldId id="2147473560" r:id="rId8"/>
    <p:sldId id="2147473633" r:id="rId9"/>
    <p:sldId id="2147473619" r:id="rId10"/>
    <p:sldId id="2147473643" r:id="rId11"/>
    <p:sldId id="2147473587" r:id="rId12"/>
    <p:sldId id="2147473634" r:id="rId13"/>
    <p:sldId id="2147473588" r:id="rId14"/>
    <p:sldId id="2147473620" r:id="rId15"/>
    <p:sldId id="2147473603" r:id="rId16"/>
    <p:sldId id="2147473623" r:id="rId17"/>
    <p:sldId id="2147473649" r:id="rId18"/>
    <p:sldId id="2147473645" r:id="rId19"/>
    <p:sldId id="2147473609" r:id="rId20"/>
    <p:sldId id="2147473624" r:id="rId21"/>
    <p:sldId id="2147473635" r:id="rId22"/>
    <p:sldId id="2147473646" r:id="rId23"/>
    <p:sldId id="2147473627" r:id="rId24"/>
    <p:sldId id="2147473608" r:id="rId25"/>
    <p:sldId id="2147473628" r:id="rId26"/>
    <p:sldId id="2147473636" r:id="rId27"/>
    <p:sldId id="2147473647" r:id="rId28"/>
    <p:sldId id="2147473653" r:id="rId29"/>
    <p:sldId id="2147473654" r:id="rId30"/>
    <p:sldId id="2147473655" r:id="rId31"/>
    <p:sldId id="2147473656" r:id="rId32"/>
    <p:sldId id="2147473657" r:id="rId33"/>
    <p:sldId id="2147473559" r:id="rId34"/>
    <p:sldId id="2147473354" r:id="rId35"/>
    <p:sldId id="2147473557" r:id="rId36"/>
    <p:sldId id="2147473554" r:id="rId37"/>
    <p:sldId id="2147473651" r:id="rId38"/>
  </p:sldIdLst>
  <p:sldSz cx="18288000" cy="10287000"/>
  <p:notesSz cx="6858000" cy="9144000"/>
  <p:embeddedFontLst>
    <p:embeddedFont>
      <p:font typeface="Montserrat" pitchFamily="2" charset="77"/>
      <p:regular r:id="rId40"/>
      <p:bold r:id="rId41"/>
      <p:italic r:id="rId42"/>
      <p:boldItalic r:id="rId43"/>
    </p:embeddedFont>
  </p:embeddedFontLst>
  <p:defaultTextStyle>
    <a:defPPr>
      <a:defRPr lang="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FD00D0E-4A84-6E0A-3E1E-A7EAAF260594}" name="Elias, Marlene (Alliance Bioversity-CIAT)" initials="ME" userId="S::marlene.elias@cgiar.org::b005bc6b-c12f-4155-991c-86f00ab89867" providerId="AD"/>
  <p188:author id="{8EBCDC2A-413F-C89A-B741-24A49893AF4D}" name="Morgan, Miranda (Consultant - Alliance Bioversity-CIAT)" initials="MM(ABC" userId="S::M.Morgan@cgiar.org::0cfe2cac-b8de-4565-a5dc-6397ea8bc9dd" providerId="AD"/>
  <p188:author id="{08513D36-DD5F-8676-C734-E04ED5D7415E}" name="Andrea Quesada Aguilar" initials="AQA" userId="S::andrea.quesada@undp.org::56056d13-eee4-4d7a-948f-2cf1ddb799ab" providerId="AD"/>
  <p188:author id="{A9EBECB4-E917-FD43-DB80-A7C075DF1766}" name="Ederer Waltraud" initials="EW" userId="S::waltraud.ederer@un.org::fe4f9aab-6674-4cad-8e3e-ce72937759f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5293"/>
    <a:srgbClr val="DA2B35"/>
    <a:srgbClr val="E3F1D9"/>
    <a:srgbClr val="C9E6DD"/>
    <a:srgbClr val="D6F8DF"/>
    <a:srgbClr val="7030A0"/>
    <a:srgbClr val="009F4B"/>
    <a:srgbClr val="B1D0A9"/>
    <a:srgbClr val="5EBB45"/>
    <a:srgbClr val="ECF8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80" d="100"/>
          <a:sy n="80" d="100"/>
        </p:scale>
        <p:origin x="824" y="2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3.fntdata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font" Target="fonts/font1.fntdata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4.fntdata"/><Relationship Id="rId48" Type="http://schemas.microsoft.com/office/2018/10/relationships/authors" Target="author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font" Target="fonts/font2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BDDBA7-4E1E-4776-BACA-CF2CA0F800ED}" type="doc">
      <dgm:prSet loTypeId="urn:microsoft.com/office/officeart/2005/8/layout/h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9A6520A2-DA56-4281-A4A6-F6272F03AA4F}">
      <dgm:prSet phldrT="[Text]" custT="1"/>
      <dgm:spPr/>
      <dgm:t>
        <a:bodyPr/>
        <a:lstStyle/>
        <a:p>
          <a:r>
            <a:rPr lang="es" sz="4000" b="1"/>
            <a:t>Empezando</a:t>
          </a:r>
        </a:p>
      </dgm:t>
    </dgm:pt>
    <dgm:pt modelId="{6DAF84A4-CA38-4860-9125-3EBA901598C4}" type="parTrans" cxnId="{BF10E528-E04D-4574-8463-878720D79D89}">
      <dgm:prSet/>
      <dgm:spPr/>
      <dgm:t>
        <a:bodyPr/>
        <a:lstStyle/>
        <a:p>
          <a:endParaRPr lang="en-GB"/>
        </a:p>
      </dgm:t>
    </dgm:pt>
    <dgm:pt modelId="{47B9E2DB-2155-47FB-ACC0-D5A56475900E}" type="sibTrans" cxnId="{BF10E528-E04D-4574-8463-878720D79D89}">
      <dgm:prSet/>
      <dgm:spPr/>
      <dgm:t>
        <a:bodyPr/>
        <a:lstStyle/>
        <a:p>
          <a:endParaRPr lang="en-GB"/>
        </a:p>
      </dgm:t>
    </dgm:pt>
    <dgm:pt modelId="{2E8F5D93-61D2-44AF-B1A8-97E113208FEE}">
      <dgm:prSet phldrT="[Text]" custT="1"/>
      <dgm:spPr>
        <a:gradFill flip="none" rotWithShape="0">
          <a:gsLst>
            <a:gs pos="0">
              <a:schemeClr val="accent3">
                <a:tint val="66000"/>
                <a:satMod val="160000"/>
              </a:schemeClr>
            </a:gs>
            <a:gs pos="50000">
              <a:schemeClr val="accent3">
                <a:tint val="44500"/>
                <a:satMod val="160000"/>
              </a:schemeClr>
            </a:gs>
            <a:gs pos="100000">
              <a:schemeClr val="accent3"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es" sz="1800"/>
            <a:t>Evaluar las políticas, estrategias, planes, </a:t>
          </a:r>
          <a:r>
            <a:rPr lang="es" sz="1800" err="1"/>
            <a:t>programas </a:t>
          </a:r>
          <a:r>
            <a:rPr lang="es" sz="1800"/>
            <a:t>y proyectos existentes para identificar cómo abordaron las consideraciones de género</a:t>
          </a:r>
          <a:endParaRPr lang="en-GB" sz="1800"/>
        </a:p>
      </dgm:t>
    </dgm:pt>
    <dgm:pt modelId="{29011746-9764-414F-8C5B-9048ED43A569}" type="parTrans" cxnId="{B9161F88-B2FC-40B9-AD37-ACA05F706D76}">
      <dgm:prSet/>
      <dgm:spPr/>
      <dgm:t>
        <a:bodyPr/>
        <a:lstStyle/>
        <a:p>
          <a:endParaRPr lang="en-GB"/>
        </a:p>
      </dgm:t>
    </dgm:pt>
    <dgm:pt modelId="{F0ADDE86-D295-4439-8CF5-B276EEBA63D0}" type="sibTrans" cxnId="{B9161F88-B2FC-40B9-AD37-ACA05F706D76}">
      <dgm:prSet/>
      <dgm:spPr/>
      <dgm:t>
        <a:bodyPr/>
        <a:lstStyle/>
        <a:p>
          <a:endParaRPr lang="en-GB"/>
        </a:p>
      </dgm:t>
    </dgm:pt>
    <dgm:pt modelId="{024161FD-BB48-48A4-9D8B-73778AF86724}">
      <dgm:prSet phldrT="[Text]" custT="1"/>
      <dgm:spPr/>
      <dgm:t>
        <a:bodyPr/>
        <a:lstStyle/>
        <a:p>
          <a:r>
            <a:rPr lang="es" sz="4000" b="1"/>
            <a:t>Diseño</a:t>
          </a:r>
        </a:p>
      </dgm:t>
    </dgm:pt>
    <dgm:pt modelId="{DD176A7D-CF28-445E-9034-BE3F4D8358DE}" type="parTrans" cxnId="{2BBBB5D6-4F95-4619-AFCE-7783BB4B78D2}">
      <dgm:prSet/>
      <dgm:spPr/>
      <dgm:t>
        <a:bodyPr/>
        <a:lstStyle/>
        <a:p>
          <a:endParaRPr lang="en-GB"/>
        </a:p>
      </dgm:t>
    </dgm:pt>
    <dgm:pt modelId="{1D1150FD-10ED-4F6E-844E-BB42018A2F46}" type="sibTrans" cxnId="{2BBBB5D6-4F95-4619-AFCE-7783BB4B78D2}">
      <dgm:prSet/>
      <dgm:spPr/>
      <dgm:t>
        <a:bodyPr/>
        <a:lstStyle/>
        <a:p>
          <a:endParaRPr lang="en-GB"/>
        </a:p>
      </dgm:t>
    </dgm:pt>
    <dgm:pt modelId="{4571C5F3-6FA9-407D-8EF7-DB45F39A5B8A}">
      <dgm:prSet phldrT="[Text]" custT="1"/>
      <dgm:spPr>
        <a:gradFill flip="none" rotWithShape="0">
          <a:gsLst>
            <a:gs pos="0">
              <a:srgbClr val="76A7A2">
                <a:tint val="66000"/>
                <a:satMod val="160000"/>
              </a:srgbClr>
            </a:gs>
            <a:gs pos="50000">
              <a:srgbClr val="76A7A2">
                <a:tint val="44500"/>
                <a:satMod val="160000"/>
              </a:srgbClr>
            </a:gs>
            <a:gs pos="100000">
              <a:srgbClr val="76A7A2">
                <a:tint val="23500"/>
                <a:satMod val="160000"/>
              </a:srgbClr>
            </a:gs>
          </a:gsLst>
          <a:path path="circle">
            <a:fillToRect t="100000" r="100000"/>
          </a:path>
          <a:tileRect l="-100000" b="-100000"/>
        </a:gradFill>
      </dgm:spPr>
      <dgm:t>
        <a:bodyPr tIns="0" bIns="182880" anchor="b" anchorCtr="1"/>
        <a:lstStyle/>
        <a:p>
          <a:pPr>
            <a:buFont typeface="Symbol" panose="05050102010706020507" pitchFamily="18" charset="2"/>
            <a:buNone/>
          </a:pPr>
          <a:endParaRPr lang="en-GB" sz="1800"/>
        </a:p>
      </dgm:t>
    </dgm:pt>
    <dgm:pt modelId="{5F18FFDB-028F-47A5-876F-6B63C9BB474F}" type="parTrans" cxnId="{3AA287B6-E427-454E-A4C4-135BF5DF8B61}">
      <dgm:prSet/>
      <dgm:spPr/>
      <dgm:t>
        <a:bodyPr/>
        <a:lstStyle/>
        <a:p>
          <a:endParaRPr lang="en-GB"/>
        </a:p>
      </dgm:t>
    </dgm:pt>
    <dgm:pt modelId="{65C17FC1-15BC-42B8-AC00-0FD80FE36AA7}" type="sibTrans" cxnId="{3AA287B6-E427-454E-A4C4-135BF5DF8B61}">
      <dgm:prSet/>
      <dgm:spPr/>
      <dgm:t>
        <a:bodyPr/>
        <a:lstStyle/>
        <a:p>
          <a:endParaRPr lang="en-GB"/>
        </a:p>
      </dgm:t>
    </dgm:pt>
    <dgm:pt modelId="{D12CB2A7-C98C-400F-8178-0EED69575D37}">
      <dgm:prSet phldrT="[Text]" custT="1"/>
      <dgm:spPr/>
      <dgm:t>
        <a:bodyPr/>
        <a:lstStyle/>
        <a:p>
          <a:r>
            <a:rPr lang="es" sz="3600" b="1"/>
            <a:t>Realizar las consultas</a:t>
          </a:r>
        </a:p>
      </dgm:t>
    </dgm:pt>
    <dgm:pt modelId="{4D7A3DEC-053B-4034-A8C1-908594EFD8C3}" type="parTrans" cxnId="{1AA4C24C-C10C-47C9-81D4-987EFEC8DA39}">
      <dgm:prSet/>
      <dgm:spPr/>
      <dgm:t>
        <a:bodyPr/>
        <a:lstStyle/>
        <a:p>
          <a:endParaRPr lang="en-GB"/>
        </a:p>
      </dgm:t>
    </dgm:pt>
    <dgm:pt modelId="{3ADFF171-8465-4814-BA0D-F8792F3A6E9C}" type="sibTrans" cxnId="{1AA4C24C-C10C-47C9-81D4-987EFEC8DA39}">
      <dgm:prSet/>
      <dgm:spPr/>
      <dgm:t>
        <a:bodyPr/>
        <a:lstStyle/>
        <a:p>
          <a:endParaRPr lang="en-GB"/>
        </a:p>
      </dgm:t>
    </dgm:pt>
    <dgm:pt modelId="{A5F57DA6-8BBC-4B75-95B8-8E7469DACC5B}">
      <dgm:prSet phldrT="[Text]" custT="1"/>
      <dgm:spPr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 lIns="123824" tIns="123824" rIns="123824" bIns="123824" anchor="t" anchorCtr="0"/>
        <a:lstStyle/>
        <a:p>
          <a:pPr>
            <a:buFont typeface="Symbol" panose="05050102010706020507" pitchFamily="18" charset="2"/>
            <a:buChar char=""/>
          </a:pPr>
          <a:r>
            <a:rPr lang="es" sz="2000"/>
            <a:t>Realizar una sesión de validación multisectorial y de múltiples partes interesadas del instrumento de planificación</a:t>
          </a:r>
          <a:endParaRPr lang="en-GB" sz="2000"/>
        </a:p>
      </dgm:t>
    </dgm:pt>
    <dgm:pt modelId="{1C2F8CC0-79B4-448A-80D7-F626E48921DB}" type="parTrans" cxnId="{698271CE-5FAD-4623-BA07-CEA38E840AAE}">
      <dgm:prSet/>
      <dgm:spPr/>
      <dgm:t>
        <a:bodyPr/>
        <a:lstStyle/>
        <a:p>
          <a:endParaRPr lang="en-GB"/>
        </a:p>
      </dgm:t>
    </dgm:pt>
    <dgm:pt modelId="{70948429-F704-486D-8A1B-9217D3521701}" type="sibTrans" cxnId="{698271CE-5FAD-4623-BA07-CEA38E840AAE}">
      <dgm:prSet/>
      <dgm:spPr/>
      <dgm:t>
        <a:bodyPr/>
        <a:lstStyle/>
        <a:p>
          <a:endParaRPr lang="en-GB"/>
        </a:p>
      </dgm:t>
    </dgm:pt>
    <dgm:pt modelId="{BD5FBF42-F86F-2044-AB9F-69D34C7D0998}">
      <dgm:prSet phldrT="[Text]" custT="1"/>
      <dgm:spPr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 tIns="0" bIns="182880" anchor="b" anchorCtr="1"/>
        <a:lstStyle/>
        <a:p>
          <a:pPr>
            <a:buFont typeface="Symbol" panose="05050102010706020507" pitchFamily="18" charset="2"/>
            <a:buChar char=""/>
          </a:pPr>
          <a:r>
            <a:rPr lang="es" sz="1800"/>
            <a:t>Desarrollar una metodología que permita obtener datos o información que refleje la diversidad de género del país</a:t>
          </a:r>
          <a:endParaRPr lang="en-GB" sz="1800"/>
        </a:p>
      </dgm:t>
    </dgm:pt>
    <dgm:pt modelId="{19BEA408-55F4-F64F-BDDE-4DA54DFF71A7}" type="parTrans" cxnId="{E332376B-7CB6-FF4F-88A3-4715B05900D9}">
      <dgm:prSet/>
      <dgm:spPr/>
      <dgm:t>
        <a:bodyPr/>
        <a:lstStyle/>
        <a:p>
          <a:endParaRPr lang="en-US"/>
        </a:p>
      </dgm:t>
    </dgm:pt>
    <dgm:pt modelId="{36700E0B-5C31-8C4C-A927-D984AE04C884}" type="sibTrans" cxnId="{E332376B-7CB6-FF4F-88A3-4715B05900D9}">
      <dgm:prSet/>
      <dgm:spPr/>
      <dgm:t>
        <a:bodyPr/>
        <a:lstStyle/>
        <a:p>
          <a:endParaRPr lang="en-US"/>
        </a:p>
      </dgm:t>
    </dgm:pt>
    <dgm:pt modelId="{77ED3445-37E9-E34E-820C-87D531623A66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s" sz="1800" dirty="0"/>
            <a:t>Realizar un análisis multisectorial de género que identifique los roles de género, las desigualdades prevalecientes en el acceso y control de los recursos, las relaciones de poder</a:t>
          </a:r>
        </a:p>
      </dgm:t>
    </dgm:pt>
    <dgm:pt modelId="{AA7DAFF1-4C63-D540-8C0F-5D3F66174A6D}" type="parTrans" cxnId="{871B494E-E678-4C44-9583-5FF2C8CC4DB5}">
      <dgm:prSet/>
      <dgm:spPr/>
      <dgm:t>
        <a:bodyPr/>
        <a:lstStyle/>
        <a:p>
          <a:endParaRPr lang="en-US"/>
        </a:p>
      </dgm:t>
    </dgm:pt>
    <dgm:pt modelId="{5F8F89BD-A326-A64D-8FDE-AF0849173EAD}" type="sibTrans" cxnId="{871B494E-E678-4C44-9583-5FF2C8CC4DB5}">
      <dgm:prSet/>
      <dgm:spPr/>
      <dgm:t>
        <a:bodyPr/>
        <a:lstStyle/>
        <a:p>
          <a:endParaRPr lang="en-US"/>
        </a:p>
      </dgm:t>
    </dgm:pt>
    <dgm:pt modelId="{D749495B-E2A3-4349-8DE3-97B588D9A4F0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s" sz="1800"/>
            <a:t>Identificar consideraciones de género relevantes relacionadas con la ENBPA</a:t>
          </a:r>
        </a:p>
      </dgm:t>
    </dgm:pt>
    <dgm:pt modelId="{FE92A322-0580-5E47-9EAE-9D58290AED42}" type="parTrans" cxnId="{13023A6F-01FD-7647-9FF7-55757FAEED61}">
      <dgm:prSet/>
      <dgm:spPr/>
      <dgm:t>
        <a:bodyPr/>
        <a:lstStyle/>
        <a:p>
          <a:endParaRPr lang="en-US"/>
        </a:p>
      </dgm:t>
    </dgm:pt>
    <dgm:pt modelId="{2CCB2ACA-37A5-3D4D-BEC3-5CEA19638028}" type="sibTrans" cxnId="{13023A6F-01FD-7647-9FF7-55757FAEED61}">
      <dgm:prSet/>
      <dgm:spPr/>
      <dgm:t>
        <a:bodyPr/>
        <a:lstStyle/>
        <a:p>
          <a:endParaRPr lang="en-US"/>
        </a:p>
      </dgm:t>
    </dgm:pt>
    <dgm:pt modelId="{82349C69-A849-D34B-8ED6-4F8104EFBBF3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s" sz="1800" dirty="0"/>
            <a:t>Realizar un análisis de brechas y fortalezas de las capacidades institucionales en materia de género y biodiversidad</a:t>
          </a:r>
        </a:p>
      </dgm:t>
    </dgm:pt>
    <dgm:pt modelId="{5698CAAB-F8E5-DF46-8A98-19CAB6445CB0}" type="parTrans" cxnId="{30FDEFF4-936E-7341-9DB9-61E3ECD7499E}">
      <dgm:prSet/>
      <dgm:spPr/>
      <dgm:t>
        <a:bodyPr/>
        <a:lstStyle/>
        <a:p>
          <a:endParaRPr lang="en-US"/>
        </a:p>
      </dgm:t>
    </dgm:pt>
    <dgm:pt modelId="{993CB37D-4AD9-3543-BD00-321EF310F8DE}" type="sibTrans" cxnId="{30FDEFF4-936E-7341-9DB9-61E3ECD7499E}">
      <dgm:prSet/>
      <dgm:spPr/>
      <dgm:t>
        <a:bodyPr/>
        <a:lstStyle/>
        <a:p>
          <a:endParaRPr lang="en-US"/>
        </a:p>
      </dgm:t>
    </dgm:pt>
    <dgm:pt modelId="{0451FD46-F8F4-C745-960C-02BB347EE117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s" sz="1800" dirty="0"/>
            <a:t>Articular las acciones propuestas con los instrumentos nacionales de planificación del cambio climático y los mandatos internacionales de género del CDB, CEDAW, entre otros.</a:t>
          </a:r>
        </a:p>
      </dgm:t>
    </dgm:pt>
    <dgm:pt modelId="{85D0D7B6-80D3-2944-813F-93FE740597D0}" type="parTrans" cxnId="{3375061E-0BEE-F14A-8C91-F9ECF9FB95C2}">
      <dgm:prSet/>
      <dgm:spPr/>
      <dgm:t>
        <a:bodyPr/>
        <a:lstStyle/>
        <a:p>
          <a:endParaRPr lang="en-US"/>
        </a:p>
      </dgm:t>
    </dgm:pt>
    <dgm:pt modelId="{B2AEA3B6-FEBF-2D48-A44A-DB8B8384FF2B}" type="sibTrans" cxnId="{3375061E-0BEE-F14A-8C91-F9ECF9FB95C2}">
      <dgm:prSet/>
      <dgm:spPr/>
      <dgm:t>
        <a:bodyPr/>
        <a:lstStyle/>
        <a:p>
          <a:endParaRPr lang="en-US"/>
        </a:p>
      </dgm:t>
    </dgm:pt>
    <dgm:pt modelId="{E3874714-D75F-8143-B804-FB19D03EB4A7}">
      <dgm:prSet phldrT="[Text]" custT="1"/>
      <dgm:spPr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/>
        <a:lstStyle/>
        <a:p>
          <a:pPr>
            <a:buFont typeface="Symbol" pitchFamily="2" charset="2"/>
            <a:buChar char=""/>
          </a:pPr>
          <a:r>
            <a:rPr lang="es" sz="1800"/>
            <a:t>Establecer espacios específicos para que las mujeres en su diversidad y los jóvenes compartan sus ideas, percepciones y prioridades.</a:t>
          </a:r>
        </a:p>
      </dgm:t>
    </dgm:pt>
    <dgm:pt modelId="{D515D8F9-132C-B642-8D9B-671C104288EE}" type="parTrans" cxnId="{1E6AF3AC-2D8F-1F43-925E-225ABDC34056}">
      <dgm:prSet/>
      <dgm:spPr/>
      <dgm:t>
        <a:bodyPr/>
        <a:lstStyle/>
        <a:p>
          <a:endParaRPr lang="en-US"/>
        </a:p>
      </dgm:t>
    </dgm:pt>
    <dgm:pt modelId="{50A999E6-94D9-084D-B420-E496AA33EB49}" type="sibTrans" cxnId="{1E6AF3AC-2D8F-1F43-925E-225ABDC34056}">
      <dgm:prSet/>
      <dgm:spPr/>
      <dgm:t>
        <a:bodyPr/>
        <a:lstStyle/>
        <a:p>
          <a:endParaRPr lang="en-US"/>
        </a:p>
      </dgm:t>
    </dgm:pt>
    <dgm:pt modelId="{CAF7F02A-369C-9643-AAB8-519EA5712175}">
      <dgm:prSet phldrT="[Text]" custT="1"/>
      <dgm:spPr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 tIns="0" bIns="182880" anchor="b" anchorCtr="1"/>
        <a:lstStyle/>
        <a:p>
          <a:pPr>
            <a:buFont typeface="Symbol" panose="05050102010706020507" pitchFamily="18" charset="2"/>
            <a:buChar char=""/>
          </a:pPr>
          <a:r>
            <a:rPr lang="es" sz="1800" dirty="0"/>
            <a:t>Definir objetivos estratégicos y una estructura que considere resultados esperados, acciones concretas, indicadores y socios responsables</a:t>
          </a:r>
          <a:endParaRPr lang="en-GB" sz="1800" dirty="0"/>
        </a:p>
      </dgm:t>
    </dgm:pt>
    <dgm:pt modelId="{7CCEC8AE-5F0A-D740-B88C-5488136422C7}" type="parTrans" cxnId="{B90C459C-8066-964C-8824-748E2AA798FF}">
      <dgm:prSet/>
      <dgm:spPr/>
      <dgm:t>
        <a:bodyPr/>
        <a:lstStyle/>
        <a:p>
          <a:endParaRPr lang="en-US"/>
        </a:p>
      </dgm:t>
    </dgm:pt>
    <dgm:pt modelId="{DAD89225-8174-2B46-B680-24CAC4156A06}" type="sibTrans" cxnId="{B90C459C-8066-964C-8824-748E2AA798FF}">
      <dgm:prSet/>
      <dgm:spPr/>
      <dgm:t>
        <a:bodyPr/>
        <a:lstStyle/>
        <a:p>
          <a:endParaRPr lang="en-US"/>
        </a:p>
      </dgm:t>
    </dgm:pt>
    <dgm:pt modelId="{86E985B3-C9A9-1D4E-9520-4EE9D5B333B6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s" sz="2000"/>
            <a:t>Promover la apropiación del instrumento en distintos niveles políticos</a:t>
          </a:r>
        </a:p>
      </dgm:t>
    </dgm:pt>
    <dgm:pt modelId="{9F33802F-A128-0B4D-B4FB-7146035C2D61}" type="parTrans" cxnId="{84240C9D-7665-A242-8D70-C3309E081703}">
      <dgm:prSet/>
      <dgm:spPr/>
      <dgm:t>
        <a:bodyPr/>
        <a:lstStyle/>
        <a:p>
          <a:endParaRPr lang="en-US"/>
        </a:p>
      </dgm:t>
    </dgm:pt>
    <dgm:pt modelId="{22C56217-CE09-214C-A088-416ECD95167A}" type="sibTrans" cxnId="{84240C9D-7665-A242-8D70-C3309E081703}">
      <dgm:prSet/>
      <dgm:spPr/>
      <dgm:t>
        <a:bodyPr/>
        <a:lstStyle/>
        <a:p>
          <a:endParaRPr lang="en-US"/>
        </a:p>
      </dgm:t>
    </dgm:pt>
    <dgm:pt modelId="{F71A8C30-E02F-6D4E-BC5D-6CE5A843129E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s" sz="2000"/>
            <a:t>Definir una hoja de ruta para la implementación del instrumento de planificación (incluyendo la presupuestación con perspectiva de género)</a:t>
          </a:r>
        </a:p>
      </dgm:t>
    </dgm:pt>
    <dgm:pt modelId="{8B9A1F1D-113B-EB46-8EC3-82F20090F755}" type="parTrans" cxnId="{FAAD2638-B290-5043-AFF5-E6176E24745F}">
      <dgm:prSet/>
      <dgm:spPr/>
      <dgm:t>
        <a:bodyPr/>
        <a:lstStyle/>
        <a:p>
          <a:endParaRPr lang="en-US"/>
        </a:p>
      </dgm:t>
    </dgm:pt>
    <dgm:pt modelId="{3535DBB0-CDF5-6A49-ADC3-B384CDEA3B3B}" type="sibTrans" cxnId="{FAAD2638-B290-5043-AFF5-E6176E24745F}">
      <dgm:prSet/>
      <dgm:spPr/>
      <dgm:t>
        <a:bodyPr/>
        <a:lstStyle/>
        <a:p>
          <a:endParaRPr lang="en-US"/>
        </a:p>
      </dgm:t>
    </dgm:pt>
    <dgm:pt modelId="{82858CD1-5A32-E045-A296-0B124E53A44D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s" sz="2000"/>
            <a:t>Definir la institución responsable de llevar a cabo procesos participativos e inclusivos de monitoreo, evaluación, reporte y difusión</a:t>
          </a:r>
        </a:p>
      </dgm:t>
    </dgm:pt>
    <dgm:pt modelId="{24AB186C-BDAA-DD4F-BA30-20ACF228B3C5}" type="parTrans" cxnId="{9F88CEF5-8B63-6147-89CC-80547B0E3378}">
      <dgm:prSet/>
      <dgm:spPr/>
      <dgm:t>
        <a:bodyPr/>
        <a:lstStyle/>
        <a:p>
          <a:endParaRPr lang="en-US"/>
        </a:p>
      </dgm:t>
    </dgm:pt>
    <dgm:pt modelId="{19BA036D-915A-2E4C-B958-DA22ECE75F3D}" type="sibTrans" cxnId="{9F88CEF5-8B63-6147-89CC-80547B0E3378}">
      <dgm:prSet/>
      <dgm:spPr/>
      <dgm:t>
        <a:bodyPr/>
        <a:lstStyle/>
        <a:p>
          <a:endParaRPr lang="en-US"/>
        </a:p>
      </dgm:t>
    </dgm:pt>
    <dgm:pt modelId="{92F589FA-5429-49BD-B6CE-2B8B66391489}" type="pres">
      <dgm:prSet presAssocID="{BABDDBA7-4E1E-4776-BACA-CF2CA0F800ED}" presName="Name0" presStyleCnt="0">
        <dgm:presLayoutVars>
          <dgm:dir/>
          <dgm:animLvl val="lvl"/>
          <dgm:resizeHandles val="exact"/>
        </dgm:presLayoutVars>
      </dgm:prSet>
      <dgm:spPr/>
    </dgm:pt>
    <dgm:pt modelId="{30111A10-E937-4A24-9960-9458E105B585}" type="pres">
      <dgm:prSet presAssocID="{BABDDBA7-4E1E-4776-BACA-CF2CA0F800ED}" presName="tSp" presStyleCnt="0"/>
      <dgm:spPr/>
    </dgm:pt>
    <dgm:pt modelId="{BFC0F5E9-C404-4889-9D03-1083A686FC5D}" type="pres">
      <dgm:prSet presAssocID="{BABDDBA7-4E1E-4776-BACA-CF2CA0F800ED}" presName="bSp" presStyleCnt="0"/>
      <dgm:spPr/>
    </dgm:pt>
    <dgm:pt modelId="{1794ADA5-09E5-4B2A-9EC4-411880956039}" type="pres">
      <dgm:prSet presAssocID="{BABDDBA7-4E1E-4776-BACA-CF2CA0F800ED}" presName="process" presStyleCnt="0"/>
      <dgm:spPr/>
    </dgm:pt>
    <dgm:pt modelId="{E67A0A59-F4F3-4518-B184-9D9DE34EC966}" type="pres">
      <dgm:prSet presAssocID="{9A6520A2-DA56-4281-A4A6-F6272F03AA4F}" presName="composite1" presStyleCnt="0"/>
      <dgm:spPr/>
    </dgm:pt>
    <dgm:pt modelId="{A853D1B2-72E7-482A-87E2-524A5EE8726B}" type="pres">
      <dgm:prSet presAssocID="{9A6520A2-DA56-4281-A4A6-F6272F03AA4F}" presName="dummyNode1" presStyleLbl="node1" presStyleIdx="0" presStyleCnt="3"/>
      <dgm:spPr/>
    </dgm:pt>
    <dgm:pt modelId="{A4937ED4-083C-47E1-8F4C-A1891472BCEB}" type="pres">
      <dgm:prSet presAssocID="{9A6520A2-DA56-4281-A4A6-F6272F03AA4F}" presName="childNode1" presStyleLbl="bgAcc1" presStyleIdx="0" presStyleCnt="3" custScaleY="121103" custLinFactNeighborX="-198" custLinFactNeighborY="-13161">
        <dgm:presLayoutVars>
          <dgm:bulletEnabled val="1"/>
        </dgm:presLayoutVars>
      </dgm:prSet>
      <dgm:spPr/>
    </dgm:pt>
    <dgm:pt modelId="{5B43EB78-5089-4A4C-92D9-B94D5DCD8F25}" type="pres">
      <dgm:prSet presAssocID="{9A6520A2-DA56-4281-A4A6-F6272F03AA4F}" presName="childNode1tx" presStyleLbl="bgAcc1" presStyleIdx="0" presStyleCnt="3">
        <dgm:presLayoutVars>
          <dgm:bulletEnabled val="1"/>
        </dgm:presLayoutVars>
      </dgm:prSet>
      <dgm:spPr/>
    </dgm:pt>
    <dgm:pt modelId="{1287C6A3-615B-4228-B8AA-F343D0BFBCF6}" type="pres">
      <dgm:prSet presAssocID="{9A6520A2-DA56-4281-A4A6-F6272F03AA4F}" presName="parentNode1" presStyleLbl="node1" presStyleIdx="0" presStyleCnt="3" custLinFactNeighborX="-2749" custLinFactNeighborY="39201">
        <dgm:presLayoutVars>
          <dgm:chMax val="1"/>
          <dgm:bulletEnabled val="1"/>
        </dgm:presLayoutVars>
      </dgm:prSet>
      <dgm:spPr/>
    </dgm:pt>
    <dgm:pt modelId="{41FBDA5F-97E4-46AB-9F65-93A606756D77}" type="pres">
      <dgm:prSet presAssocID="{9A6520A2-DA56-4281-A4A6-F6272F03AA4F}" presName="connSite1" presStyleCnt="0"/>
      <dgm:spPr/>
    </dgm:pt>
    <dgm:pt modelId="{B3C976E3-3894-44CC-B22A-E4FC4F3F614D}" type="pres">
      <dgm:prSet presAssocID="{47B9E2DB-2155-47FB-ACC0-D5A56475900E}" presName="Name9" presStyleLbl="sibTrans2D1" presStyleIdx="0" presStyleCnt="2" custScaleX="122713" custLinFactNeighborY="-3760"/>
      <dgm:spPr/>
    </dgm:pt>
    <dgm:pt modelId="{2E1BFAC1-F1C2-4587-93EE-4DC8F94D2D9D}" type="pres">
      <dgm:prSet presAssocID="{024161FD-BB48-48A4-9D8B-73778AF86724}" presName="composite2" presStyleCnt="0"/>
      <dgm:spPr/>
    </dgm:pt>
    <dgm:pt modelId="{EE209094-8C0F-4DB5-A164-5156F1998AC2}" type="pres">
      <dgm:prSet presAssocID="{024161FD-BB48-48A4-9D8B-73778AF86724}" presName="dummyNode2" presStyleLbl="node1" presStyleIdx="0" presStyleCnt="3"/>
      <dgm:spPr/>
    </dgm:pt>
    <dgm:pt modelId="{6443C109-6449-4267-B2B5-1DFBB77D93DA}" type="pres">
      <dgm:prSet presAssocID="{024161FD-BB48-48A4-9D8B-73778AF86724}" presName="childNode2" presStyleLbl="bgAcc1" presStyleIdx="1" presStyleCnt="3" custScaleX="114909" custScaleY="152589" custLinFactNeighborX="-2581" custLinFactNeighborY="17930">
        <dgm:presLayoutVars>
          <dgm:bulletEnabled val="1"/>
        </dgm:presLayoutVars>
      </dgm:prSet>
      <dgm:spPr/>
    </dgm:pt>
    <dgm:pt modelId="{0E8ED242-6C41-4679-8452-3157DB5334EB}" type="pres">
      <dgm:prSet presAssocID="{024161FD-BB48-48A4-9D8B-73778AF86724}" presName="childNode2tx" presStyleLbl="bgAcc1" presStyleIdx="1" presStyleCnt="3">
        <dgm:presLayoutVars>
          <dgm:bulletEnabled val="1"/>
        </dgm:presLayoutVars>
      </dgm:prSet>
      <dgm:spPr/>
    </dgm:pt>
    <dgm:pt modelId="{270353C0-0735-41E1-9BD9-F7D89DFABE31}" type="pres">
      <dgm:prSet presAssocID="{024161FD-BB48-48A4-9D8B-73778AF86724}" presName="parentNode2" presStyleLbl="node1" presStyleIdx="1" presStyleCnt="3" custLinFactNeighborX="5662" custLinFactNeighborY="-5153">
        <dgm:presLayoutVars>
          <dgm:chMax val="0"/>
          <dgm:bulletEnabled val="1"/>
        </dgm:presLayoutVars>
      </dgm:prSet>
      <dgm:spPr/>
    </dgm:pt>
    <dgm:pt modelId="{74097F7C-A4C9-40C1-999A-C33842D3E4D0}" type="pres">
      <dgm:prSet presAssocID="{024161FD-BB48-48A4-9D8B-73778AF86724}" presName="connSite2" presStyleCnt="0"/>
      <dgm:spPr/>
    </dgm:pt>
    <dgm:pt modelId="{48483E41-5F28-4948-8112-287B79141353}" type="pres">
      <dgm:prSet presAssocID="{1D1150FD-10ED-4F6E-844E-BB42018A2F46}" presName="Name18" presStyleLbl="sibTrans2D1" presStyleIdx="1" presStyleCnt="2"/>
      <dgm:spPr/>
    </dgm:pt>
    <dgm:pt modelId="{F238BF8B-8912-4C37-8D38-DC712549C47A}" type="pres">
      <dgm:prSet presAssocID="{D12CB2A7-C98C-400F-8178-0EED69575D37}" presName="composite1" presStyleCnt="0"/>
      <dgm:spPr/>
    </dgm:pt>
    <dgm:pt modelId="{88282014-83AA-4ABA-B2DD-1456811D9822}" type="pres">
      <dgm:prSet presAssocID="{D12CB2A7-C98C-400F-8178-0EED69575D37}" presName="dummyNode1" presStyleLbl="node1" presStyleIdx="1" presStyleCnt="3"/>
      <dgm:spPr/>
    </dgm:pt>
    <dgm:pt modelId="{A3057590-52B7-4663-B18B-C0351077CF2B}" type="pres">
      <dgm:prSet presAssocID="{D12CB2A7-C98C-400F-8178-0EED69575D37}" presName="childNode1" presStyleLbl="bgAcc1" presStyleIdx="2" presStyleCnt="3" custScaleX="114909" custScaleY="135635">
        <dgm:presLayoutVars>
          <dgm:bulletEnabled val="1"/>
        </dgm:presLayoutVars>
      </dgm:prSet>
      <dgm:spPr/>
    </dgm:pt>
    <dgm:pt modelId="{2522AC1E-5402-4F96-9DEC-2073473F2D6C}" type="pres">
      <dgm:prSet presAssocID="{D12CB2A7-C98C-400F-8178-0EED69575D37}" presName="childNode1tx" presStyleLbl="bgAcc1" presStyleIdx="2" presStyleCnt="3">
        <dgm:presLayoutVars>
          <dgm:bulletEnabled val="1"/>
        </dgm:presLayoutVars>
      </dgm:prSet>
      <dgm:spPr/>
    </dgm:pt>
    <dgm:pt modelId="{43D6E98C-31DA-4068-8D35-351BEB61B853}" type="pres">
      <dgm:prSet presAssocID="{D12CB2A7-C98C-400F-8178-0EED69575D37}" presName="parentNode1" presStyleLbl="node1" presStyleIdx="2" presStyleCnt="3" custLinFactNeighborX="-910" custLinFactNeighborY="43789">
        <dgm:presLayoutVars>
          <dgm:chMax val="1"/>
          <dgm:bulletEnabled val="1"/>
        </dgm:presLayoutVars>
      </dgm:prSet>
      <dgm:spPr/>
    </dgm:pt>
    <dgm:pt modelId="{9E6CEAEC-BFC5-4EB5-A29F-E6CA0355DF10}" type="pres">
      <dgm:prSet presAssocID="{D12CB2A7-C98C-400F-8178-0EED69575D37}" presName="connSite1" presStyleCnt="0"/>
      <dgm:spPr/>
    </dgm:pt>
  </dgm:ptLst>
  <dgm:cxnLst>
    <dgm:cxn modelId="{248D5412-BA64-CD4E-9C1D-F73C1485CE71}" type="presOf" srcId="{77ED3445-37E9-E34E-820C-87D531623A66}" destId="{5B43EB78-5089-4A4C-92D9-B94D5DCD8F25}" srcOrd="1" destOrd="1" presId="urn:microsoft.com/office/officeart/2005/8/layout/hProcess4"/>
    <dgm:cxn modelId="{3375061E-0BEE-F14A-8C91-F9ECF9FB95C2}" srcId="{024161FD-BB48-48A4-9D8B-73778AF86724}" destId="{0451FD46-F8F4-C745-960C-02BB347EE117}" srcOrd="4" destOrd="0" parTransId="{85D0D7B6-80D3-2944-813F-93FE740597D0}" sibTransId="{B2AEA3B6-FEBF-2D48-A44A-DB8B8384FF2B}"/>
    <dgm:cxn modelId="{899AEC26-ADAE-D14C-8EA8-A91CAD85A504}" type="presOf" srcId="{CAF7F02A-369C-9643-AAB8-519EA5712175}" destId="{6443C109-6449-4267-B2B5-1DFBB77D93DA}" srcOrd="0" destOrd="3" presId="urn:microsoft.com/office/officeart/2005/8/layout/hProcess4"/>
    <dgm:cxn modelId="{BF10E528-E04D-4574-8463-878720D79D89}" srcId="{BABDDBA7-4E1E-4776-BACA-CF2CA0F800ED}" destId="{9A6520A2-DA56-4281-A4A6-F6272F03AA4F}" srcOrd="0" destOrd="0" parTransId="{6DAF84A4-CA38-4860-9125-3EBA901598C4}" sibTransId="{47B9E2DB-2155-47FB-ACC0-D5A56475900E}"/>
    <dgm:cxn modelId="{91A5C72C-A104-4A36-A693-5F193D2B49FA}" type="presOf" srcId="{4571C5F3-6FA9-407D-8EF7-DB45F39A5B8A}" destId="{0E8ED242-6C41-4679-8452-3157DB5334EB}" srcOrd="1" destOrd="0" presId="urn:microsoft.com/office/officeart/2005/8/layout/hProcess4"/>
    <dgm:cxn modelId="{ABCF8D30-5D3F-A643-A10B-117AB3559F56}" type="presOf" srcId="{BD5FBF42-F86F-2044-AB9F-69D34C7D0998}" destId="{0E8ED242-6C41-4679-8452-3157DB5334EB}" srcOrd="1" destOrd="1" presId="urn:microsoft.com/office/officeart/2005/8/layout/hProcess4"/>
    <dgm:cxn modelId="{CDDCCA30-B506-B74A-B713-B0C393F4D9AB}" type="presOf" srcId="{F71A8C30-E02F-6D4E-BC5D-6CE5A843129E}" destId="{A3057590-52B7-4663-B18B-C0351077CF2B}" srcOrd="0" destOrd="2" presId="urn:microsoft.com/office/officeart/2005/8/layout/hProcess4"/>
    <dgm:cxn modelId="{C8128133-E48C-684F-968D-764E56FDF4BC}" type="presOf" srcId="{BD5FBF42-F86F-2044-AB9F-69D34C7D0998}" destId="{6443C109-6449-4267-B2B5-1DFBB77D93DA}" srcOrd="0" destOrd="1" presId="urn:microsoft.com/office/officeart/2005/8/layout/hProcess4"/>
    <dgm:cxn modelId="{FAAD2638-B290-5043-AFF5-E6176E24745F}" srcId="{D12CB2A7-C98C-400F-8178-0EED69575D37}" destId="{F71A8C30-E02F-6D4E-BC5D-6CE5A843129E}" srcOrd="2" destOrd="0" parTransId="{8B9A1F1D-113B-EB46-8EC3-82F20090F755}" sibTransId="{3535DBB0-CDF5-6A49-ADC3-B384CDEA3B3B}"/>
    <dgm:cxn modelId="{CB556141-5E5E-A84A-BC67-ACF33F9DED1C}" type="presOf" srcId="{E3874714-D75F-8143-B804-FB19D03EB4A7}" destId="{0E8ED242-6C41-4679-8452-3157DB5334EB}" srcOrd="1" destOrd="2" presId="urn:microsoft.com/office/officeart/2005/8/layout/hProcess4"/>
    <dgm:cxn modelId="{D29CD241-25F4-694B-9750-F730B7F913C3}" type="presOf" srcId="{0451FD46-F8F4-C745-960C-02BB347EE117}" destId="{0E8ED242-6C41-4679-8452-3157DB5334EB}" srcOrd="1" destOrd="4" presId="urn:microsoft.com/office/officeart/2005/8/layout/hProcess4"/>
    <dgm:cxn modelId="{4D1D8243-7380-A24E-9174-41D00F734827}" type="presOf" srcId="{82858CD1-5A32-E045-A296-0B124E53A44D}" destId="{A3057590-52B7-4663-B18B-C0351077CF2B}" srcOrd="0" destOrd="3" presId="urn:microsoft.com/office/officeart/2005/8/layout/hProcess4"/>
    <dgm:cxn modelId="{1945D747-A5E0-A141-8F46-3135D66E91B8}" type="presOf" srcId="{77ED3445-37E9-E34E-820C-87D531623A66}" destId="{A4937ED4-083C-47E1-8F4C-A1891472BCEB}" srcOrd="0" destOrd="1" presId="urn:microsoft.com/office/officeart/2005/8/layout/hProcess4"/>
    <dgm:cxn modelId="{9CC9AC4C-9508-473E-A8B9-330AAEEDD1EF}" type="presOf" srcId="{A5F57DA6-8BBC-4B75-95B8-8E7469DACC5B}" destId="{A3057590-52B7-4663-B18B-C0351077CF2B}" srcOrd="0" destOrd="0" presId="urn:microsoft.com/office/officeart/2005/8/layout/hProcess4"/>
    <dgm:cxn modelId="{1AA4C24C-C10C-47C9-81D4-987EFEC8DA39}" srcId="{BABDDBA7-4E1E-4776-BACA-CF2CA0F800ED}" destId="{D12CB2A7-C98C-400F-8178-0EED69575D37}" srcOrd="2" destOrd="0" parTransId="{4D7A3DEC-053B-4034-A8C1-908594EFD8C3}" sibTransId="{3ADFF171-8465-4814-BA0D-F8792F3A6E9C}"/>
    <dgm:cxn modelId="{871B494E-E678-4C44-9583-5FF2C8CC4DB5}" srcId="{9A6520A2-DA56-4281-A4A6-F6272F03AA4F}" destId="{77ED3445-37E9-E34E-820C-87D531623A66}" srcOrd="1" destOrd="0" parTransId="{AA7DAFF1-4C63-D540-8C0F-5D3F66174A6D}" sibTransId="{5F8F89BD-A326-A64D-8FDE-AF0849173EAD}"/>
    <dgm:cxn modelId="{E2A4DC53-875D-C443-A136-CE6EC81EB70A}" type="presOf" srcId="{86E985B3-C9A9-1D4E-9520-4EE9D5B333B6}" destId="{2522AC1E-5402-4F96-9DEC-2073473F2D6C}" srcOrd="1" destOrd="1" presId="urn:microsoft.com/office/officeart/2005/8/layout/hProcess4"/>
    <dgm:cxn modelId="{E684AB54-6AE6-4EB7-B3E5-D94B9D554F7F}" type="presOf" srcId="{9A6520A2-DA56-4281-A4A6-F6272F03AA4F}" destId="{1287C6A3-615B-4228-B8AA-F343D0BFBCF6}" srcOrd="0" destOrd="0" presId="urn:microsoft.com/office/officeart/2005/8/layout/hProcess4"/>
    <dgm:cxn modelId="{34AB8A6A-F516-4DAC-9207-49B890E1EC36}" type="presOf" srcId="{47B9E2DB-2155-47FB-ACC0-D5A56475900E}" destId="{B3C976E3-3894-44CC-B22A-E4FC4F3F614D}" srcOrd="0" destOrd="0" presId="urn:microsoft.com/office/officeart/2005/8/layout/hProcess4"/>
    <dgm:cxn modelId="{FB6C926A-01CA-8940-9CA5-1B2EAB9E1BF8}" type="presOf" srcId="{D749495B-E2A3-4349-8DE3-97B588D9A4F0}" destId="{A4937ED4-083C-47E1-8F4C-A1891472BCEB}" srcOrd="0" destOrd="2" presId="urn:microsoft.com/office/officeart/2005/8/layout/hProcess4"/>
    <dgm:cxn modelId="{E332376B-7CB6-FF4F-88A3-4715B05900D9}" srcId="{024161FD-BB48-48A4-9D8B-73778AF86724}" destId="{BD5FBF42-F86F-2044-AB9F-69D34C7D0998}" srcOrd="1" destOrd="0" parTransId="{19BEA408-55F4-F64F-BDDE-4DA54DFF71A7}" sibTransId="{36700E0B-5C31-8C4C-A927-D984AE04C884}"/>
    <dgm:cxn modelId="{B11E916B-15BD-E446-8AE2-950EA8E3D3EB}" type="presOf" srcId="{D749495B-E2A3-4349-8DE3-97B588D9A4F0}" destId="{5B43EB78-5089-4A4C-92D9-B94D5DCD8F25}" srcOrd="1" destOrd="2" presId="urn:microsoft.com/office/officeart/2005/8/layout/hProcess4"/>
    <dgm:cxn modelId="{13023A6F-01FD-7647-9FF7-55757FAEED61}" srcId="{9A6520A2-DA56-4281-A4A6-F6272F03AA4F}" destId="{D749495B-E2A3-4349-8DE3-97B588D9A4F0}" srcOrd="2" destOrd="0" parTransId="{FE92A322-0580-5E47-9EAE-9D58290AED42}" sibTransId="{2CCB2ACA-37A5-3D4D-BEC3-5CEA19638028}"/>
    <dgm:cxn modelId="{1FECFF80-3976-A944-8404-D07EDAE27B6B}" type="presOf" srcId="{0451FD46-F8F4-C745-960C-02BB347EE117}" destId="{6443C109-6449-4267-B2B5-1DFBB77D93DA}" srcOrd="0" destOrd="4" presId="urn:microsoft.com/office/officeart/2005/8/layout/hProcess4"/>
    <dgm:cxn modelId="{5F45E583-063D-0B48-83A9-E6A48675C13D}" type="presOf" srcId="{82349C69-A849-D34B-8ED6-4F8104EFBBF3}" destId="{A4937ED4-083C-47E1-8F4C-A1891472BCEB}" srcOrd="0" destOrd="3" presId="urn:microsoft.com/office/officeart/2005/8/layout/hProcess4"/>
    <dgm:cxn modelId="{A0ACED83-C565-49D0-B095-67B79C3D163D}" type="presOf" srcId="{1D1150FD-10ED-4F6E-844E-BB42018A2F46}" destId="{48483E41-5F28-4948-8112-287B79141353}" srcOrd="0" destOrd="0" presId="urn:microsoft.com/office/officeart/2005/8/layout/hProcess4"/>
    <dgm:cxn modelId="{597A6F84-ADD1-4B44-9A42-DDB5C653BB0B}" type="presOf" srcId="{BABDDBA7-4E1E-4776-BACA-CF2CA0F800ED}" destId="{92F589FA-5429-49BD-B6CE-2B8B66391489}" srcOrd="0" destOrd="0" presId="urn:microsoft.com/office/officeart/2005/8/layout/hProcess4"/>
    <dgm:cxn modelId="{B9161F88-B2FC-40B9-AD37-ACA05F706D76}" srcId="{9A6520A2-DA56-4281-A4A6-F6272F03AA4F}" destId="{2E8F5D93-61D2-44AF-B1A8-97E113208FEE}" srcOrd="0" destOrd="0" parTransId="{29011746-9764-414F-8C5B-9048ED43A569}" sibTransId="{F0ADDE86-D295-4439-8CF5-B276EEBA63D0}"/>
    <dgm:cxn modelId="{4A679291-F193-C440-84CE-EE995D9E46C4}" type="presOf" srcId="{CAF7F02A-369C-9643-AAB8-519EA5712175}" destId="{0E8ED242-6C41-4679-8452-3157DB5334EB}" srcOrd="1" destOrd="3" presId="urn:microsoft.com/office/officeart/2005/8/layout/hProcess4"/>
    <dgm:cxn modelId="{B90C459C-8066-964C-8824-748E2AA798FF}" srcId="{024161FD-BB48-48A4-9D8B-73778AF86724}" destId="{CAF7F02A-369C-9643-AAB8-519EA5712175}" srcOrd="3" destOrd="0" parTransId="{7CCEC8AE-5F0A-D740-B88C-5488136422C7}" sibTransId="{DAD89225-8174-2B46-B680-24CAC4156A06}"/>
    <dgm:cxn modelId="{84240C9D-7665-A242-8D70-C3309E081703}" srcId="{D12CB2A7-C98C-400F-8178-0EED69575D37}" destId="{86E985B3-C9A9-1D4E-9520-4EE9D5B333B6}" srcOrd="1" destOrd="0" parTransId="{9F33802F-A128-0B4D-B4FB-7146035C2D61}" sibTransId="{22C56217-CE09-214C-A088-416ECD95167A}"/>
    <dgm:cxn modelId="{EEF44EA3-3572-4926-886C-09925854763C}" type="presOf" srcId="{2E8F5D93-61D2-44AF-B1A8-97E113208FEE}" destId="{5B43EB78-5089-4A4C-92D9-B94D5DCD8F25}" srcOrd="1" destOrd="0" presId="urn:microsoft.com/office/officeart/2005/8/layout/hProcess4"/>
    <dgm:cxn modelId="{A02BE2A6-09F8-7045-8D7E-D9F312F328B1}" type="presOf" srcId="{E3874714-D75F-8143-B804-FB19D03EB4A7}" destId="{6443C109-6449-4267-B2B5-1DFBB77D93DA}" srcOrd="0" destOrd="2" presId="urn:microsoft.com/office/officeart/2005/8/layout/hProcess4"/>
    <dgm:cxn modelId="{D25210AA-877C-44E3-9F37-075DCF8C76A1}" type="presOf" srcId="{024161FD-BB48-48A4-9D8B-73778AF86724}" destId="{270353C0-0735-41E1-9BD9-F7D89DFABE31}" srcOrd="0" destOrd="0" presId="urn:microsoft.com/office/officeart/2005/8/layout/hProcess4"/>
    <dgm:cxn modelId="{1E6AF3AC-2D8F-1F43-925E-225ABDC34056}" srcId="{024161FD-BB48-48A4-9D8B-73778AF86724}" destId="{E3874714-D75F-8143-B804-FB19D03EB4A7}" srcOrd="2" destOrd="0" parTransId="{D515D8F9-132C-B642-8D9B-671C104288EE}" sibTransId="{50A999E6-94D9-084D-B420-E496AA33EB49}"/>
    <dgm:cxn modelId="{5840D2AE-F818-4A65-9543-59A6B00DAC33}" type="presOf" srcId="{2E8F5D93-61D2-44AF-B1A8-97E113208FEE}" destId="{A4937ED4-083C-47E1-8F4C-A1891472BCEB}" srcOrd="0" destOrd="0" presId="urn:microsoft.com/office/officeart/2005/8/layout/hProcess4"/>
    <dgm:cxn modelId="{3AA287B6-E427-454E-A4C4-135BF5DF8B61}" srcId="{024161FD-BB48-48A4-9D8B-73778AF86724}" destId="{4571C5F3-6FA9-407D-8EF7-DB45F39A5B8A}" srcOrd="0" destOrd="0" parTransId="{5F18FFDB-028F-47A5-876F-6B63C9BB474F}" sibTransId="{65C17FC1-15BC-42B8-AC00-0FD80FE36AA7}"/>
    <dgm:cxn modelId="{1204B6B8-9202-4D28-89F4-D06F6E405EBA}" type="presOf" srcId="{D12CB2A7-C98C-400F-8178-0EED69575D37}" destId="{43D6E98C-31DA-4068-8D35-351BEB61B853}" srcOrd="0" destOrd="0" presId="urn:microsoft.com/office/officeart/2005/8/layout/hProcess4"/>
    <dgm:cxn modelId="{B99E22C0-9D69-4844-8B10-081085751229}" type="presOf" srcId="{F71A8C30-E02F-6D4E-BC5D-6CE5A843129E}" destId="{2522AC1E-5402-4F96-9DEC-2073473F2D6C}" srcOrd="1" destOrd="2" presId="urn:microsoft.com/office/officeart/2005/8/layout/hProcess4"/>
    <dgm:cxn modelId="{698271CE-5FAD-4623-BA07-CEA38E840AAE}" srcId="{D12CB2A7-C98C-400F-8178-0EED69575D37}" destId="{A5F57DA6-8BBC-4B75-95B8-8E7469DACC5B}" srcOrd="0" destOrd="0" parTransId="{1C2F8CC0-79B4-448A-80D7-F626E48921DB}" sibTransId="{70948429-F704-486D-8A1B-9217D3521701}"/>
    <dgm:cxn modelId="{2BBBB5D6-4F95-4619-AFCE-7783BB4B78D2}" srcId="{BABDDBA7-4E1E-4776-BACA-CF2CA0F800ED}" destId="{024161FD-BB48-48A4-9D8B-73778AF86724}" srcOrd="1" destOrd="0" parTransId="{DD176A7D-CF28-445E-9034-BE3F4D8358DE}" sibTransId="{1D1150FD-10ED-4F6E-844E-BB42018A2F46}"/>
    <dgm:cxn modelId="{FAD9CEDB-614A-DC4F-8743-384150EFDA67}" type="presOf" srcId="{82349C69-A849-D34B-8ED6-4F8104EFBBF3}" destId="{5B43EB78-5089-4A4C-92D9-B94D5DCD8F25}" srcOrd="1" destOrd="3" presId="urn:microsoft.com/office/officeart/2005/8/layout/hProcess4"/>
    <dgm:cxn modelId="{2102BADE-0EA7-0547-BD7C-D66BD7734DB9}" type="presOf" srcId="{82858CD1-5A32-E045-A296-0B124E53A44D}" destId="{2522AC1E-5402-4F96-9DEC-2073473F2D6C}" srcOrd="1" destOrd="3" presId="urn:microsoft.com/office/officeart/2005/8/layout/hProcess4"/>
    <dgm:cxn modelId="{98BD30ED-173D-441E-A043-02A005B2A3DF}" type="presOf" srcId="{A5F57DA6-8BBC-4B75-95B8-8E7469DACC5B}" destId="{2522AC1E-5402-4F96-9DEC-2073473F2D6C}" srcOrd="1" destOrd="0" presId="urn:microsoft.com/office/officeart/2005/8/layout/hProcess4"/>
    <dgm:cxn modelId="{A599AAED-787E-4062-BB35-7EF0478ED76F}" type="presOf" srcId="{4571C5F3-6FA9-407D-8EF7-DB45F39A5B8A}" destId="{6443C109-6449-4267-B2B5-1DFBB77D93DA}" srcOrd="0" destOrd="0" presId="urn:microsoft.com/office/officeart/2005/8/layout/hProcess4"/>
    <dgm:cxn modelId="{7208BFEF-F4FA-1E45-B595-2172DF49D337}" type="presOf" srcId="{86E985B3-C9A9-1D4E-9520-4EE9D5B333B6}" destId="{A3057590-52B7-4663-B18B-C0351077CF2B}" srcOrd="0" destOrd="1" presId="urn:microsoft.com/office/officeart/2005/8/layout/hProcess4"/>
    <dgm:cxn modelId="{30FDEFF4-936E-7341-9DB9-61E3ECD7499E}" srcId="{9A6520A2-DA56-4281-A4A6-F6272F03AA4F}" destId="{82349C69-A849-D34B-8ED6-4F8104EFBBF3}" srcOrd="3" destOrd="0" parTransId="{5698CAAB-F8E5-DF46-8A98-19CAB6445CB0}" sibTransId="{993CB37D-4AD9-3543-BD00-321EF310F8DE}"/>
    <dgm:cxn modelId="{9F88CEF5-8B63-6147-89CC-80547B0E3378}" srcId="{D12CB2A7-C98C-400F-8178-0EED69575D37}" destId="{82858CD1-5A32-E045-A296-0B124E53A44D}" srcOrd="3" destOrd="0" parTransId="{24AB186C-BDAA-DD4F-BA30-20ACF228B3C5}" sibTransId="{19BA036D-915A-2E4C-B958-DA22ECE75F3D}"/>
    <dgm:cxn modelId="{7C83704A-4185-4A72-8476-62ED4694FC14}" type="presParOf" srcId="{92F589FA-5429-49BD-B6CE-2B8B66391489}" destId="{30111A10-E937-4A24-9960-9458E105B585}" srcOrd="0" destOrd="0" presId="urn:microsoft.com/office/officeart/2005/8/layout/hProcess4"/>
    <dgm:cxn modelId="{7D7E3089-4DCD-4814-859D-BA17C51AEA53}" type="presParOf" srcId="{92F589FA-5429-49BD-B6CE-2B8B66391489}" destId="{BFC0F5E9-C404-4889-9D03-1083A686FC5D}" srcOrd="1" destOrd="0" presId="urn:microsoft.com/office/officeart/2005/8/layout/hProcess4"/>
    <dgm:cxn modelId="{A6323585-3FFB-4933-B486-0FE69EFE3FE0}" type="presParOf" srcId="{92F589FA-5429-49BD-B6CE-2B8B66391489}" destId="{1794ADA5-09E5-4B2A-9EC4-411880956039}" srcOrd="2" destOrd="0" presId="urn:microsoft.com/office/officeart/2005/8/layout/hProcess4"/>
    <dgm:cxn modelId="{03B27CE6-627C-4C24-B6DA-CD45EAA13471}" type="presParOf" srcId="{1794ADA5-09E5-4B2A-9EC4-411880956039}" destId="{E67A0A59-F4F3-4518-B184-9D9DE34EC966}" srcOrd="0" destOrd="0" presId="urn:microsoft.com/office/officeart/2005/8/layout/hProcess4"/>
    <dgm:cxn modelId="{CF117B4B-EFCC-41D6-B3FB-22DEED0226CA}" type="presParOf" srcId="{E67A0A59-F4F3-4518-B184-9D9DE34EC966}" destId="{A853D1B2-72E7-482A-87E2-524A5EE8726B}" srcOrd="0" destOrd="0" presId="urn:microsoft.com/office/officeart/2005/8/layout/hProcess4"/>
    <dgm:cxn modelId="{63B20763-CCF6-4760-9215-4DCE252C7F08}" type="presParOf" srcId="{E67A0A59-F4F3-4518-B184-9D9DE34EC966}" destId="{A4937ED4-083C-47E1-8F4C-A1891472BCEB}" srcOrd="1" destOrd="0" presId="urn:microsoft.com/office/officeart/2005/8/layout/hProcess4"/>
    <dgm:cxn modelId="{B03EFC96-84E3-4AD4-82E8-53A64BD43399}" type="presParOf" srcId="{E67A0A59-F4F3-4518-B184-9D9DE34EC966}" destId="{5B43EB78-5089-4A4C-92D9-B94D5DCD8F25}" srcOrd="2" destOrd="0" presId="urn:microsoft.com/office/officeart/2005/8/layout/hProcess4"/>
    <dgm:cxn modelId="{550A6C00-E67C-4D62-9BD4-5C29DE3A8EBF}" type="presParOf" srcId="{E67A0A59-F4F3-4518-B184-9D9DE34EC966}" destId="{1287C6A3-615B-4228-B8AA-F343D0BFBCF6}" srcOrd="3" destOrd="0" presId="urn:microsoft.com/office/officeart/2005/8/layout/hProcess4"/>
    <dgm:cxn modelId="{E04EE543-023C-49FF-8422-A9677E30A7CA}" type="presParOf" srcId="{E67A0A59-F4F3-4518-B184-9D9DE34EC966}" destId="{41FBDA5F-97E4-46AB-9F65-93A606756D77}" srcOrd="4" destOrd="0" presId="urn:microsoft.com/office/officeart/2005/8/layout/hProcess4"/>
    <dgm:cxn modelId="{E0E84CB1-91BB-477F-818C-C13BA4D4FDF7}" type="presParOf" srcId="{1794ADA5-09E5-4B2A-9EC4-411880956039}" destId="{B3C976E3-3894-44CC-B22A-E4FC4F3F614D}" srcOrd="1" destOrd="0" presId="urn:microsoft.com/office/officeart/2005/8/layout/hProcess4"/>
    <dgm:cxn modelId="{4921A5ED-FB1E-484E-A168-F6570A6201CA}" type="presParOf" srcId="{1794ADA5-09E5-4B2A-9EC4-411880956039}" destId="{2E1BFAC1-F1C2-4587-93EE-4DC8F94D2D9D}" srcOrd="2" destOrd="0" presId="urn:microsoft.com/office/officeart/2005/8/layout/hProcess4"/>
    <dgm:cxn modelId="{8C39B3D0-1A93-4D8B-8160-AD83938B7984}" type="presParOf" srcId="{2E1BFAC1-F1C2-4587-93EE-4DC8F94D2D9D}" destId="{EE209094-8C0F-4DB5-A164-5156F1998AC2}" srcOrd="0" destOrd="0" presId="urn:microsoft.com/office/officeart/2005/8/layout/hProcess4"/>
    <dgm:cxn modelId="{09919866-BF81-4A56-ACC1-B1785F6E1EC8}" type="presParOf" srcId="{2E1BFAC1-F1C2-4587-93EE-4DC8F94D2D9D}" destId="{6443C109-6449-4267-B2B5-1DFBB77D93DA}" srcOrd="1" destOrd="0" presId="urn:microsoft.com/office/officeart/2005/8/layout/hProcess4"/>
    <dgm:cxn modelId="{732CC36A-A39A-4091-ACF0-4BBBA566EB30}" type="presParOf" srcId="{2E1BFAC1-F1C2-4587-93EE-4DC8F94D2D9D}" destId="{0E8ED242-6C41-4679-8452-3157DB5334EB}" srcOrd="2" destOrd="0" presId="urn:microsoft.com/office/officeart/2005/8/layout/hProcess4"/>
    <dgm:cxn modelId="{96C906AA-7AC7-44A0-909C-20D008A73F4B}" type="presParOf" srcId="{2E1BFAC1-F1C2-4587-93EE-4DC8F94D2D9D}" destId="{270353C0-0735-41E1-9BD9-F7D89DFABE31}" srcOrd="3" destOrd="0" presId="urn:microsoft.com/office/officeart/2005/8/layout/hProcess4"/>
    <dgm:cxn modelId="{AD0167D8-44ED-40B8-861A-4B83555F7870}" type="presParOf" srcId="{2E1BFAC1-F1C2-4587-93EE-4DC8F94D2D9D}" destId="{74097F7C-A4C9-40C1-999A-C33842D3E4D0}" srcOrd="4" destOrd="0" presId="urn:microsoft.com/office/officeart/2005/8/layout/hProcess4"/>
    <dgm:cxn modelId="{A553D4C1-DB42-4CBB-86CA-4D694A2A6D19}" type="presParOf" srcId="{1794ADA5-09E5-4B2A-9EC4-411880956039}" destId="{48483E41-5F28-4948-8112-287B79141353}" srcOrd="3" destOrd="0" presId="urn:microsoft.com/office/officeart/2005/8/layout/hProcess4"/>
    <dgm:cxn modelId="{29DB4522-6C82-46B3-B599-6CE7279261AA}" type="presParOf" srcId="{1794ADA5-09E5-4B2A-9EC4-411880956039}" destId="{F238BF8B-8912-4C37-8D38-DC712549C47A}" srcOrd="4" destOrd="0" presId="urn:microsoft.com/office/officeart/2005/8/layout/hProcess4"/>
    <dgm:cxn modelId="{1049C315-284D-4AFF-A830-1491DB29D220}" type="presParOf" srcId="{F238BF8B-8912-4C37-8D38-DC712549C47A}" destId="{88282014-83AA-4ABA-B2DD-1456811D9822}" srcOrd="0" destOrd="0" presId="urn:microsoft.com/office/officeart/2005/8/layout/hProcess4"/>
    <dgm:cxn modelId="{8FE24377-183E-41B6-925A-4625646F7ADC}" type="presParOf" srcId="{F238BF8B-8912-4C37-8D38-DC712549C47A}" destId="{A3057590-52B7-4663-B18B-C0351077CF2B}" srcOrd="1" destOrd="0" presId="urn:microsoft.com/office/officeart/2005/8/layout/hProcess4"/>
    <dgm:cxn modelId="{2ECD076C-80D5-441C-AFD1-3DC307942524}" type="presParOf" srcId="{F238BF8B-8912-4C37-8D38-DC712549C47A}" destId="{2522AC1E-5402-4F96-9DEC-2073473F2D6C}" srcOrd="2" destOrd="0" presId="urn:microsoft.com/office/officeart/2005/8/layout/hProcess4"/>
    <dgm:cxn modelId="{6DFE6511-CD18-4A0C-A74B-627293265CDB}" type="presParOf" srcId="{F238BF8B-8912-4C37-8D38-DC712549C47A}" destId="{43D6E98C-31DA-4068-8D35-351BEB61B853}" srcOrd="3" destOrd="0" presId="urn:microsoft.com/office/officeart/2005/8/layout/hProcess4"/>
    <dgm:cxn modelId="{00DDB60D-2C30-4DD3-ADD6-B0709AE64EC3}" type="presParOf" srcId="{F238BF8B-8912-4C37-8D38-DC712549C47A}" destId="{9E6CEAEC-BFC5-4EB5-A29F-E6CA0355DF10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37ED4-083C-47E1-8F4C-A1891472BCEB}">
      <dsp:nvSpPr>
        <dsp:cNvPr id="0" name=""/>
        <dsp:cNvSpPr/>
      </dsp:nvSpPr>
      <dsp:spPr>
        <a:xfrm>
          <a:off x="13" y="1526536"/>
          <a:ext cx="4577298" cy="4572018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3">
                <a:tint val="66000"/>
                <a:satMod val="160000"/>
              </a:schemeClr>
            </a:gs>
            <a:gs pos="50000">
              <a:schemeClr val="accent3">
                <a:tint val="44500"/>
                <a:satMod val="160000"/>
              </a:schemeClr>
            </a:gs>
            <a:gs pos="100000">
              <a:schemeClr val="accent3">
                <a:tint val="23500"/>
                <a:satMod val="160000"/>
              </a:schemeClr>
            </a:gs>
          </a:gsLst>
          <a:lin ang="2700000" scaled="1"/>
          <a:tileRect/>
        </a:gra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800" kern="1200"/>
            <a:t>Evaluar las políticas, estrategias, planes, </a:t>
          </a:r>
          <a:r>
            <a:rPr lang="es" sz="1800" kern="1200" err="1"/>
            <a:t>programas </a:t>
          </a:r>
          <a:r>
            <a:rPr lang="es" sz="1800" kern="1200"/>
            <a:t>y proyectos existentes para identificar cómo abordaron las consideraciones de género</a:t>
          </a:r>
          <a:endParaRPr lang="en-GB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s" sz="1800" kern="1200" dirty="0"/>
            <a:t>Realizar un análisis multisectorial de género que identifique los roles de género, las desigualdades prevalecientes en el acceso y control de los recursos, las relaciones de poder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s" sz="1800" kern="1200"/>
            <a:t>Identificar consideraciones de género relevantes relacionadas con la ENBPA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s" sz="1800" kern="1200" dirty="0"/>
            <a:t>Realizar un análisis de brechas y fortalezas de las capacidades institucionales en materia de género y biodiversidad</a:t>
          </a:r>
        </a:p>
      </dsp:txBody>
      <dsp:txXfrm>
        <a:off x="105228" y="1631751"/>
        <a:ext cx="4366868" cy="3381870"/>
      </dsp:txXfrm>
    </dsp:sp>
    <dsp:sp modelId="{B3C976E3-3894-44CC-B22A-E4FC4F3F614D}">
      <dsp:nvSpPr>
        <dsp:cNvPr id="0" name=""/>
        <dsp:cNvSpPr/>
      </dsp:nvSpPr>
      <dsp:spPr>
        <a:xfrm>
          <a:off x="1830088" y="3460605"/>
          <a:ext cx="6718054" cy="5474607"/>
        </a:xfrm>
        <a:prstGeom prst="leftCircularArrow">
          <a:avLst>
            <a:gd name="adj1" fmla="val 3007"/>
            <a:gd name="adj2" fmla="val 368751"/>
            <a:gd name="adj3" fmla="val 2185961"/>
            <a:gd name="adj4" fmla="val 9066188"/>
            <a:gd name="adj5" fmla="val 350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87C6A3-615B-4228-B8AA-F343D0BFBCF6}">
      <dsp:nvSpPr>
        <dsp:cNvPr id="0" name=""/>
        <dsp:cNvSpPr/>
      </dsp:nvSpPr>
      <dsp:spPr>
        <a:xfrm>
          <a:off x="914404" y="6022345"/>
          <a:ext cx="4068710" cy="161799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4000" b="1" kern="1200"/>
            <a:t>Empezando</a:t>
          </a:r>
        </a:p>
      </dsp:txBody>
      <dsp:txXfrm>
        <a:off x="961793" y="6069734"/>
        <a:ext cx="3973932" cy="1523213"/>
      </dsp:txXfrm>
    </dsp:sp>
    <dsp:sp modelId="{6443C109-6449-4267-B2B5-1DFBB77D93DA}">
      <dsp:nvSpPr>
        <dsp:cNvPr id="0" name=""/>
        <dsp:cNvSpPr/>
      </dsp:nvSpPr>
      <dsp:spPr>
        <a:xfrm>
          <a:off x="5760701" y="2103126"/>
          <a:ext cx="5259728" cy="5760714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76A7A2">
                <a:tint val="66000"/>
                <a:satMod val="160000"/>
              </a:srgbClr>
            </a:gs>
            <a:gs pos="50000">
              <a:srgbClr val="76A7A2">
                <a:tint val="44500"/>
                <a:satMod val="160000"/>
              </a:srgbClr>
            </a:gs>
            <a:gs pos="100000">
              <a:srgbClr val="76A7A2">
                <a:tint val="23500"/>
                <a:satMod val="160000"/>
              </a:srgbClr>
            </a:gs>
          </a:gsLst>
          <a:path path="circle">
            <a:fillToRect t="100000" r="100000"/>
          </a:path>
          <a:tileRect l="-100000" b="-100000"/>
        </a:gradFill>
        <a:ln w="15875" cap="flat" cmpd="sng" algn="ctr">
          <a:solidFill>
            <a:schemeClr val="accent3">
              <a:hueOff val="730060"/>
              <a:satOff val="-13582"/>
              <a:lumOff val="-41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0" rIns="123825" bIns="182880" numCol="1" spcCol="1270" anchor="b" anchorCtr="1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None/>
          </a:pPr>
          <a:endParaRPr lang="en-GB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800" kern="1200"/>
            <a:t>Desarrollar una metodología que permita obtener datos o información que refleje la diversidad de género del país</a:t>
          </a:r>
          <a:endParaRPr lang="en-GB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s" sz="1800" kern="1200"/>
            <a:t>Establecer espacios específicos para que las mujeres en su diversidad y los jóvenes compartan sus ideas, percepciones y prioridades.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800" kern="1200" dirty="0"/>
            <a:t>Definir objetivos estratégicos y una estructura que considere resultados esperados, acciones concretas, indicadores y socios responsables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s" sz="1800" kern="1200" dirty="0"/>
            <a:t>Articular las acciones propuestas con los instrumentos nacionales de planificación del cambio climático y los mandatos internacionales de género del CDB, CEDAW, entre otros.</a:t>
          </a:r>
        </a:p>
      </dsp:txBody>
      <dsp:txXfrm>
        <a:off x="5893271" y="3470135"/>
        <a:ext cx="4994588" cy="4261135"/>
      </dsp:txXfrm>
    </dsp:sp>
    <dsp:sp modelId="{48483E41-5F28-4948-8112-287B79141353}">
      <dsp:nvSpPr>
        <dsp:cNvPr id="0" name=""/>
        <dsp:cNvSpPr/>
      </dsp:nvSpPr>
      <dsp:spPr>
        <a:xfrm>
          <a:off x="8945849" y="9102"/>
          <a:ext cx="5802166" cy="5802166"/>
        </a:xfrm>
        <a:prstGeom prst="circularArrow">
          <a:avLst>
            <a:gd name="adj1" fmla="val 2837"/>
            <a:gd name="adj2" fmla="val 346550"/>
            <a:gd name="adj3" fmla="val 19534983"/>
            <a:gd name="adj4" fmla="val 12632555"/>
            <a:gd name="adj5" fmla="val 3310"/>
          </a:avLst>
        </a:prstGeom>
        <a:solidFill>
          <a:schemeClr val="accent3">
            <a:hueOff val="1460120"/>
            <a:satOff val="-27164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0353C0-0735-41E1-9BD9-F7D89DFABE31}">
      <dsp:nvSpPr>
        <dsp:cNvPr id="0" name=""/>
        <dsp:cNvSpPr/>
      </dsp:nvSpPr>
      <dsp:spPr>
        <a:xfrm>
          <a:off x="7467604" y="1526541"/>
          <a:ext cx="4068710" cy="1617991"/>
        </a:xfrm>
        <a:prstGeom prst="roundRect">
          <a:avLst>
            <a:gd name="adj" fmla="val 10000"/>
          </a:avLst>
        </a:prstGeom>
        <a:solidFill>
          <a:schemeClr val="accent3">
            <a:hueOff val="730060"/>
            <a:satOff val="-13582"/>
            <a:lumOff val="-41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4000" b="1" kern="1200"/>
            <a:t>Diseño</a:t>
          </a:r>
        </a:p>
      </dsp:txBody>
      <dsp:txXfrm>
        <a:off x="7514993" y="1573930"/>
        <a:ext cx="3973932" cy="1523213"/>
      </dsp:txXfrm>
    </dsp:sp>
    <dsp:sp modelId="{A3057590-52B7-4663-B18B-C0351077CF2B}">
      <dsp:nvSpPr>
        <dsp:cNvPr id="0" name=""/>
        <dsp:cNvSpPr/>
      </dsp:nvSpPr>
      <dsp:spPr>
        <a:xfrm>
          <a:off x="12089821" y="1751051"/>
          <a:ext cx="5259728" cy="5120647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  <a:ln w="15875" cap="flat" cmpd="sng" algn="ctr">
          <a:solidFill>
            <a:schemeClr val="accent3">
              <a:hueOff val="1460120"/>
              <a:satOff val="-27164"/>
              <a:lumOff val="-8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4" tIns="123824" rIns="123824" bIns="123824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2000" kern="1200"/>
            <a:t>Realizar una sesión de validación multisectorial y de múltiples partes interesadas del instrumento de planificación</a:t>
          </a:r>
          <a:endParaRPr lang="en-GB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s" sz="2000" kern="1200"/>
            <a:t>Promover la apropiación del instrumento en distintos niveles políticos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s" sz="2000" kern="1200"/>
            <a:t>Definir una hoja de ruta para la implementación del instrumento de planificación (incluyendo la presupuestación con perspectiva de género)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s" sz="2000" kern="1200"/>
            <a:t>Definir la institución responsable de llevar a cabo procesos participativos e inclusivos de monitoreo, evaluación, reporte y difusión</a:t>
          </a:r>
        </a:p>
      </dsp:txBody>
      <dsp:txXfrm>
        <a:off x="12207661" y="1868891"/>
        <a:ext cx="5024048" cy="3787685"/>
      </dsp:txXfrm>
    </dsp:sp>
    <dsp:sp modelId="{43D6E98C-31DA-4068-8D35-351BEB61B853}">
      <dsp:nvSpPr>
        <dsp:cNvPr id="0" name=""/>
        <dsp:cNvSpPr/>
      </dsp:nvSpPr>
      <dsp:spPr>
        <a:xfrm>
          <a:off x="13411188" y="6098538"/>
          <a:ext cx="4068710" cy="1617991"/>
        </a:xfrm>
        <a:prstGeom prst="roundRect">
          <a:avLst>
            <a:gd name="adj" fmla="val 10000"/>
          </a:avLst>
        </a:prstGeom>
        <a:solidFill>
          <a:schemeClr val="accent3">
            <a:hueOff val="1460120"/>
            <a:satOff val="-27164"/>
            <a:lumOff val="-823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3600" b="1" kern="1200"/>
            <a:t>Realizar las consultas</a:t>
          </a:r>
        </a:p>
      </dsp:txBody>
      <dsp:txXfrm>
        <a:off x="13458577" y="6145927"/>
        <a:ext cx="3973932" cy="15232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B2F7EEF1-9A0F-D649-A1DF-3D2112562733}" type="datetimeFigureOut">
              <a:rPr lang="es-ES_tradnl" smtClean="0"/>
              <a:pPr/>
              <a:t>2/3/26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D016F44F-AAE6-7749-A22A-A305A141182D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01256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30035"/>
            <a:ext cx="7250853" cy="3345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22BDF-CCBC-01B6-99F3-A0678FBE8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844876-C4E0-38B3-F45B-91AF21D91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220880-AFEC-0212-509E-3D8B4CF96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BD6EA-3B41-E633-9478-32BE14E910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506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EDE96-84EC-5C9F-3DEA-6FF5FC5EB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466214-10DA-4F49-E846-2BD69EEDF5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A95EF-5A98-B4F5-AEA8-EC81E6BCB1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C8B16-6284-DA5D-06D1-68ABB9C0F6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417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018F8-25F4-19B1-36B6-F0BE86161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7FA613-70FC-D22A-6B7A-AE24724FE6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777A90-F0BE-2C68-55D9-D1A9F6F35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6998D-C676-FF0B-07D6-7D64F46487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890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FE8E6-7BA5-40AD-6B35-160F04670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EABFDC-0436-1F23-F479-9183B0D768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97E6EB-E40C-C1E1-ED6C-6198E9FE75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Bienvenidos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estás emocionado de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64B056-0840-87C8-F52E-95AE568ADD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6063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5A7C5-65DC-7C5A-0DEF-CE45EC2B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75B32D-2C5D-7B68-DFD2-554C5909D0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EB0B06-F6C2-8FB3-C04F-4920DD583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Bienvenidos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estás emocionado de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743C9E-342F-658A-9DB2-3ADDB32041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4883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Bienvenidos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estás emocionado de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5795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BFF30-7ACC-20C9-5213-E8D83FE9F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C698E1-C9D7-41B1-0E65-53DD838A2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5D94ED-4F2D-35BE-F2D8-631215DBC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Bienvenidos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estás emocionado de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CEF17-4A25-00F7-4E54-F3AD5F312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1073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B5EF6-A251-A6C0-87AD-5E4729EA5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5567B5-12E2-9F57-78B5-DECDA4D89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31666B-F542-F8DD-EC39-0595959F1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D7C70-1EA6-BFE6-6200-B22D077C7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5197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CAE87-0997-D576-B111-76CCEAD4C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C59C92-9E11-BF91-87CA-6D1BD29DB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6389A5-0D2A-0891-49A4-D4BF0169D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66B13-C35D-E8F3-6277-E1B5EE83D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817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1340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38517-9C72-AE2D-314D-5264BD841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FD3DA4-DA8D-D83B-A688-72E537681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2F43D5-DC42-258A-6844-52CB50D8B2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77C3B-F36A-3E3C-3139-D363BCDD58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484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B5809-BAE8-B3CB-FCDC-97AC9E88B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CCD6BC-6003-5A0D-7401-B9237FD31D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0CE4F0-6FBE-647D-30E5-EA161ACC5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72241-DE2F-925F-4997-EA0E725008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0443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_tradnl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924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A4E6E-9D9A-6F11-CDB8-0C01B5AFC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B55F24-F19A-A9D6-D923-C7FA83AB9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4E4A89-1E49-B03C-9795-363930A007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933F9-7949-9B1F-BC76-1701EB28DB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242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64F79-E5FF-3DD1-BD63-32C49744D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88E4AC-4359-3216-080C-48C9FFD8B2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B21261-28D6-911E-531D-EAA7858B44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7CAE3-485C-FC07-4316-ED58B8F2B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439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4591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78C92-8956-9C30-ED38-FE50F76AD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C43C95-2AC9-1FED-E5C2-3E8183BC67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AA5D8A-D1F7-B4AD-318F-BE496A2AE5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9B47E-3947-10B7-2BE5-EFE8D822B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060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A5B008-0300-494D-8CC7-50F4AE8D4D36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35618AC-FCE5-9545-A06C-F73B94FCF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2623" y="4547153"/>
            <a:ext cx="16246716" cy="1533336"/>
          </a:xfrm>
          <a:prstGeom prst="rect">
            <a:avLst/>
          </a:prstGeom>
        </p:spPr>
        <p:txBody>
          <a:bodyPr anchor="b"/>
          <a:lstStyle>
            <a:lvl1pPr algn="l">
              <a:defRPr sz="9000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972E17F-73DC-4E47-B357-39CB55DCC1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22624" y="6080489"/>
            <a:ext cx="11738921" cy="938211"/>
          </a:xfrm>
        </p:spPr>
        <p:txBody>
          <a:bodyPr anchor="b"/>
          <a:lstStyle>
            <a:lvl1pPr marL="0" indent="0" algn="l">
              <a:buNone/>
              <a:defRPr sz="36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27973F4C-9B19-5E43-8911-9A9038271613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57444" y="684160"/>
            <a:ext cx="959786" cy="195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4537C3-8C67-D940-A567-1C8EDCF82616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3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0DB4A156-2DB3-1147-B087-6772998E5532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0348" y="3285354"/>
            <a:ext cx="1827305" cy="371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90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1138428"/>
            <a:ext cx="15087600" cy="534924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2000" spc="-7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0077" y="6683432"/>
            <a:ext cx="15087600" cy="17145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 algn="ctr">
              <a:buNone/>
              <a:defRPr sz="3600"/>
            </a:lvl2pPr>
            <a:lvl3pPr marL="1371669" indent="0" algn="ctr">
              <a:buNone/>
              <a:defRPr sz="3600"/>
            </a:lvl3pPr>
            <a:lvl4pPr marL="2057504" indent="0" algn="ctr">
              <a:buNone/>
              <a:defRPr sz="3000"/>
            </a:lvl4pPr>
            <a:lvl5pPr marL="2743337" indent="0" algn="ctr">
              <a:buNone/>
              <a:defRPr sz="3000"/>
            </a:lvl5pPr>
            <a:lvl6pPr marL="3429171" indent="0" algn="ctr">
              <a:buNone/>
              <a:defRPr sz="3000"/>
            </a:lvl6pPr>
            <a:lvl7pPr marL="4115006" indent="0" algn="ctr">
              <a:buNone/>
              <a:defRPr sz="3000"/>
            </a:lvl7pPr>
            <a:lvl8pPr marL="4800840" indent="0" algn="ctr">
              <a:buNone/>
              <a:defRPr sz="3000"/>
            </a:lvl8pPr>
            <a:lvl9pPr marL="5486675" indent="0" algn="ctr">
              <a:buNone/>
              <a:defRPr sz="3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00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24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138428"/>
            <a:ext cx="15087600" cy="534924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2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6679692"/>
            <a:ext cx="15087600" cy="17145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6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50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3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1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500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8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67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018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17" y="2768601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26880" y="2768603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80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688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2688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3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08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861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6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</p:spPr>
        <p:txBody>
          <a:bodyPr anchor="b">
            <a:norm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900" y="1097280"/>
            <a:ext cx="9738360" cy="7886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89120"/>
            <a:ext cx="4800600" cy="506868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8268" y="9689680"/>
            <a:ext cx="3927765" cy="54768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00900" y="9689680"/>
            <a:ext cx="6972300" cy="54768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62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</p:spPr>
        <p:txBody>
          <a:bodyPr lIns="91440" tIns="0" rIns="91440" bIns="0" anchor="b">
            <a:no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" y="0"/>
            <a:ext cx="18287978" cy="7372614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4800"/>
            </a:lvl1pPr>
            <a:lvl2pPr marL="685835" indent="0">
              <a:buNone/>
              <a:defRPr sz="4200"/>
            </a:lvl2pPr>
            <a:lvl3pPr marL="1371669" indent="0">
              <a:buNone/>
              <a:defRPr sz="3600"/>
            </a:lvl3pPr>
            <a:lvl4pPr marL="2057504" indent="0">
              <a:buNone/>
              <a:defRPr sz="3000"/>
            </a:lvl4pPr>
            <a:lvl5pPr marL="2743337" indent="0">
              <a:buNone/>
              <a:defRPr sz="3000"/>
            </a:lvl5pPr>
            <a:lvl6pPr marL="3429171" indent="0">
              <a:buNone/>
              <a:defRPr sz="3000"/>
            </a:lvl6pPr>
            <a:lvl7pPr marL="4115006" indent="0">
              <a:buNone/>
              <a:defRPr sz="3000"/>
            </a:lvl7pPr>
            <a:lvl8pPr marL="4800840" indent="0">
              <a:buNone/>
              <a:defRPr sz="3000"/>
            </a:lvl8pPr>
            <a:lvl9pPr marL="5486675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0" y="8860536"/>
            <a:ext cx="15169896" cy="89154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90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EB64-C0C7-6C43-B1A2-51C21FE1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65FCF-499D-6E45-B3AF-F414ABF50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01818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64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618453"/>
            <a:ext cx="3943350" cy="86398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618453"/>
            <a:ext cx="11601450" cy="863984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66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1_Picture with Caption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2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2"/>
          <p:cNvSpPr txBox="1"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>
            <a:spLocks noGrp="1"/>
          </p:cNvSpPr>
          <p:nvPr>
            <p:ph type="pic" idx="2"/>
          </p:nvPr>
        </p:nvSpPr>
        <p:spPr>
          <a:xfrm>
            <a:off x="23" y="0"/>
            <a:ext cx="18287978" cy="7372614"/>
          </a:xfrm>
          <a:prstGeom prst="rect">
            <a:avLst/>
          </a:prstGeom>
          <a:solidFill>
            <a:srgbClr val="B1C5D7"/>
          </a:solidFill>
          <a:ln>
            <a:noFill/>
          </a:ln>
        </p:spPr>
        <p:txBody>
          <a:bodyPr/>
          <a:lstStyle/>
          <a:p>
            <a:endParaRPr lang="es-ES_tradnl"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1645920" y="8860536"/>
            <a:ext cx="15169896" cy="89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23" lvl="0" indent="-22861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  <a:defRPr sz="2250">
                <a:solidFill>
                  <a:srgbClr val="FFFFFF"/>
                </a:solidFill>
              </a:defRPr>
            </a:lvl1pPr>
            <a:lvl2pPr marL="914445" lvl="1" indent="-228612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/>
            </a:lvl2pPr>
            <a:lvl3pPr marL="1371669" lvl="2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  <a:defRPr sz="1500"/>
            </a:lvl3pPr>
            <a:lvl4pPr marL="1828892" lvl="3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4pPr>
            <a:lvl5pPr marL="2286114" lvl="4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5pPr>
            <a:lvl6pPr marL="2743337" lvl="5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6pPr>
            <a:lvl7pPr marL="3200561" lvl="6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7pPr>
            <a:lvl8pPr marL="3657783" lvl="7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8pPr>
            <a:lvl9pPr marL="4115006" lvl="8" indent="-228612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6382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1_Content with 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/>
          <p:nvPr/>
        </p:nvSpPr>
        <p:spPr>
          <a:xfrm>
            <a:off x="26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4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4"/>
          <p:cNvSpPr txBox="1"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body" idx="1"/>
          </p:nvPr>
        </p:nvSpPr>
        <p:spPr>
          <a:xfrm>
            <a:off x="7200900" y="1097280"/>
            <a:ext cx="973836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23" lvl="0" indent="-342917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 "/>
              <a:defRPr/>
            </a:lvl1pPr>
            <a:lvl2pPr marL="914445" lvl="1" indent="-342917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2pPr>
            <a:lvl3pPr marL="1371669" lvl="2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3pPr>
            <a:lvl4pPr marL="1828892" lvl="3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4pPr>
            <a:lvl5pPr marL="2286114" lvl="4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5pPr>
            <a:lvl6pPr marL="2743337" lvl="5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6pPr>
            <a:lvl7pPr marL="3200561" lvl="6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7pPr>
            <a:lvl8pPr marL="3657783" lvl="7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8pPr>
            <a:lvl9pPr marL="4115006" lvl="8" indent="-342917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body" idx="2"/>
          </p:nvPr>
        </p:nvSpPr>
        <p:spPr>
          <a:xfrm>
            <a:off x="685800" y="4389120"/>
            <a:ext cx="4800600" cy="5068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228612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250"/>
              <a:buNone/>
              <a:defRPr sz="2250">
                <a:solidFill>
                  <a:srgbClr val="FFFFFF"/>
                </a:solidFill>
              </a:defRPr>
            </a:lvl1pPr>
            <a:lvl2pPr marL="914445" lvl="1" indent="-22861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2pPr>
            <a:lvl3pPr marL="1371669" lvl="2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  <a:defRPr sz="1500"/>
            </a:lvl3pPr>
            <a:lvl4pPr marL="1828892" lvl="3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4pPr>
            <a:lvl5pPr marL="2286114" lvl="4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5pPr>
            <a:lvl6pPr marL="2743337" lvl="5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6pPr>
            <a:lvl7pPr marL="3200561" lvl="6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7pPr>
            <a:lvl8pPr marL="3657783" lvl="7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8pPr>
            <a:lvl9pPr marL="4115006" lvl="8" indent="-228612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dt" idx="10"/>
          </p:nvPr>
        </p:nvSpPr>
        <p:spPr>
          <a:xfrm>
            <a:off x="698268" y="9689680"/>
            <a:ext cx="3927765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4"/>
          <p:cNvSpPr txBox="1">
            <a:spLocks noGrp="1"/>
          </p:cNvSpPr>
          <p:nvPr>
            <p:ph type="ftr" idx="11"/>
          </p:nvPr>
        </p:nvSpPr>
        <p:spPr>
          <a:xfrm>
            <a:off x="7200900" y="9689680"/>
            <a:ext cx="69723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sldNum" idx="12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4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621F9-4398-B14F-B02F-EFA3BCAC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  <a:prstGeom prst="rect">
            <a:avLst/>
          </a:prstGeom>
        </p:spPr>
        <p:txBody>
          <a:bodyPr anchor="b"/>
          <a:lstStyle>
            <a:lvl1pPr>
              <a:defRPr sz="9000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7F5E4-EAD3-8B42-9885-D7319185C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584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9CEA-A734-4A44-92E3-56758F5C5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A4D1F-F0BD-8B43-9624-DE52BC95A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26995-C0D3-1C4D-B316-C55A678E7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7109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3F0D6-21E2-AD40-ADB2-86E6C0E8D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0" i="0">
                <a:latin typeface="Calibri" panose="020F0502020204030204" pitchFamily="34" charset="0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DB3F4-A41E-B74E-81FF-2CE011381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B1B4E-770D-634E-8CC9-C8F7CDB0E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0" i="0">
                <a:latin typeface="Calibri" panose="020F0502020204030204" pitchFamily="34" charset="0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1D713-21DD-7344-87D9-DD08DE3102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333EC3E-0F82-FA49-928B-1093BF6AB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1818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183A-87FA-904B-B8FC-31D5F4DD7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2684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36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F9904-060E-9243-9D0A-72C1077A0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0018" y="2289572"/>
            <a:ext cx="9258300" cy="7310438"/>
          </a:xfrm>
        </p:spPr>
        <p:txBody>
          <a:bodyPr/>
          <a:lstStyle>
            <a:lvl1pPr>
              <a:defRPr sz="4800" b="0" i="0">
                <a:latin typeface="Calibri" panose="020F0502020204030204" pitchFamily="34" charset="0"/>
              </a:defRPr>
            </a:lvl1pPr>
            <a:lvl2pPr>
              <a:defRPr sz="4200" b="0" i="0">
                <a:latin typeface="Calibri" panose="020F0502020204030204" pitchFamily="34" charset="0"/>
              </a:defRPr>
            </a:lvl2pPr>
            <a:lvl3pPr>
              <a:defRPr sz="3600" b="0" i="0">
                <a:latin typeface="Calibri" panose="020F0502020204030204" pitchFamily="34" charset="0"/>
              </a:defRPr>
            </a:lvl3pPr>
            <a:lvl4pPr>
              <a:defRPr sz="3000" b="0" i="0">
                <a:latin typeface="Calibri" panose="020F0502020204030204" pitchFamily="34" charset="0"/>
              </a:defRPr>
            </a:lvl4pPr>
            <a:lvl5pPr>
              <a:defRPr sz="3000" b="0" i="0">
                <a:latin typeface="Calibri" panose="020F0502020204030204" pitchFamily="34" charset="0"/>
              </a:defRPr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42856-C495-1740-834F-9EEB4CA77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289572"/>
            <a:ext cx="5898356" cy="6513911"/>
          </a:xfrm>
        </p:spPr>
        <p:txBody>
          <a:bodyPr/>
          <a:lstStyle>
            <a:lvl1pPr marL="0" indent="0">
              <a:buNone/>
              <a:defRPr sz="2400" b="0" i="0">
                <a:latin typeface="Calibri" panose="020F0502020204030204" pitchFamily="34" charset="0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45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4DC307-33D6-2F4C-BE6C-9B3D37B57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2370483"/>
            <a:ext cx="9258300" cy="6421092"/>
          </a:xfrm>
        </p:spPr>
        <p:txBody>
          <a:bodyPr/>
          <a:lstStyle>
            <a:lvl1pPr marL="0" indent="0">
              <a:buNone/>
              <a:defRPr sz="4800" b="0" i="0">
                <a:latin typeface="Calibri" panose="020F050202020403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DAB67-A291-1945-B3C2-A6150D8EC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370483"/>
            <a:ext cx="5898356" cy="6432999"/>
          </a:xfrm>
        </p:spPr>
        <p:txBody>
          <a:bodyPr/>
          <a:lstStyle>
            <a:lvl1pPr marL="0" indent="0">
              <a:buNone/>
              <a:defRPr sz="2400" b="0" i="0">
                <a:latin typeface="Calibri" panose="020F0502020204030204" pitchFamily="34" charset="0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983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B126BB-C052-2B43-864C-1221AD1D486E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7526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5A9E4-E614-D84D-9314-C67550366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C3784482-F066-7240-A0AF-84F9ACBB961B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0669" y="139400"/>
            <a:ext cx="741017" cy="1506653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CF8B44FA-611E-FC40-916A-FFE5928E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044" y="372717"/>
            <a:ext cx="15773400" cy="12158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B3A326-F612-F445-B692-BD382F4DAA63}"/>
              </a:ext>
            </a:extLst>
          </p:cNvPr>
          <p:cNvSpPr txBox="1"/>
          <p:nvPr userDrawn="1"/>
        </p:nvSpPr>
        <p:spPr>
          <a:xfrm>
            <a:off x="8378687" y="9769775"/>
            <a:ext cx="9271097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75" b="0" i="0" u="none" strike="noStrike" kern="120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PROGRAMA DE LAS NACIONES UNIDAS PARA EL DESARROLLO</a:t>
            </a:r>
            <a:endParaRPr lang="en-US" sz="150" b="0" i="0">
              <a:solidFill>
                <a:schemeClr val="tx1">
                  <a:alpha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20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0" i="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9601200"/>
            <a:ext cx="18288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23" y="9501474"/>
            <a:ext cx="18287978" cy="99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8601"/>
            <a:ext cx="15087600" cy="603504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790298" y="2606768"/>
            <a:ext cx="149504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25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txStyles>
    <p:titleStyle>
      <a:lvl1pPr algn="l" defTabSz="1371669" rtl="0" eaLnBrk="1" latinLnBrk="0" hangingPunct="1">
        <a:lnSpc>
          <a:spcPct val="85000"/>
        </a:lnSpc>
        <a:spcBef>
          <a:spcPct val="0"/>
        </a:spcBef>
        <a:buNone/>
        <a:defRPr sz="7200" kern="1200" spc="-7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37168" indent="-137168" algn="l" defTabSz="1371669" rtl="0" eaLnBrk="1" latinLnBrk="0" hangingPunct="1">
        <a:lnSpc>
          <a:spcPct val="90000"/>
        </a:lnSpc>
        <a:spcBef>
          <a:spcPts val="1800"/>
        </a:spcBef>
        <a:spcAft>
          <a:spcPts val="3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6101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0434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24768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9103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5008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5009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011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5012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6.jpeg"/><Relationship Id="rId5" Type="http://schemas.openxmlformats.org/officeDocument/2006/relationships/image" Target="../media/image3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6.jpeg"/><Relationship Id="rId5" Type="http://schemas.openxmlformats.org/officeDocument/2006/relationships/image" Target="../media/image3.jpeg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4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5.jpeg"/><Relationship Id="rId11" Type="http://schemas.openxmlformats.org/officeDocument/2006/relationships/image" Target="../media/image13.jpeg"/><Relationship Id="rId5" Type="http://schemas.openxmlformats.org/officeDocument/2006/relationships/image" Target="../media/image34.jpeg"/><Relationship Id="rId10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24EC9611-9115-97A9-B89B-C60329CCF9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7062" y="2290266"/>
            <a:ext cx="4203795" cy="280544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46556F9-DDEE-7D3A-9292-3E1C54E12601}"/>
              </a:ext>
            </a:extLst>
          </p:cNvPr>
          <p:cNvSpPr txBox="1"/>
          <p:nvPr/>
        </p:nvSpPr>
        <p:spPr>
          <a:xfrm>
            <a:off x="13491876" y="3352802"/>
            <a:ext cx="2968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/>
            <a:r>
              <a:rPr lang="es" sz="4400" err="1">
                <a:solidFill>
                  <a:prstClr val="white"/>
                </a:solidFill>
                <a:latin typeface="Calibri" panose="020F0502020204030204"/>
              </a:rPr>
              <a:t>Imagen</a:t>
            </a:r>
            <a:r>
              <a:rPr lang="es" sz="440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s" sz="4400" err="1">
                <a:solidFill>
                  <a:prstClr val="white"/>
                </a:solidFill>
                <a:latin typeface="Calibri" panose="020F0502020204030204"/>
              </a:rPr>
              <a:t>aquí</a:t>
            </a:r>
            <a:endParaRPr lang="es-CO" sz="44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BE77C441-F6DF-EC54-0A7F-69C4812A28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81300" y="-32070"/>
            <a:ext cx="3895083" cy="2593121"/>
          </a:xfrm>
          <a:prstGeom prst="rect">
            <a:avLst/>
          </a:prstGeom>
        </p:spPr>
      </p:pic>
      <p:pic>
        <p:nvPicPr>
          <p:cNvPr id="16" name="Picture 15" descr="Bribris Rio.tif">
            <a:extLst>
              <a:ext uri="{FF2B5EF4-FFF2-40B4-BE49-F238E27FC236}">
                <a16:creationId xmlns:a16="http://schemas.microsoft.com/office/drawing/2014/main" id="{7785FCC5-1979-65BC-5917-E32FC95CF4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30864" y="-32070"/>
            <a:ext cx="3946382" cy="2593122"/>
          </a:xfrm>
          <a:prstGeom prst="rect">
            <a:avLst/>
          </a:prstGeom>
        </p:spPr>
      </p:pic>
      <p:pic>
        <p:nvPicPr>
          <p:cNvPr id="13" name="Picture 12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D7470C08-342F-0E1C-F6A2-C8096608062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855" y="2"/>
            <a:ext cx="3842376" cy="2558031"/>
          </a:xfrm>
          <a:prstGeom prst="rect">
            <a:avLst/>
          </a:prstGeom>
        </p:spPr>
      </p:pic>
      <p:pic>
        <p:nvPicPr>
          <p:cNvPr id="26" name="Picture 25" descr="A group of women with their eyes closed&#10;&#10;AI-generated content may be incorrect.">
            <a:extLst>
              <a:ext uri="{FF2B5EF4-FFF2-40B4-BE49-F238E27FC236}">
                <a16:creationId xmlns:a16="http://schemas.microsoft.com/office/drawing/2014/main" id="{44EE74DC-54F1-3B6F-4F67-66847C27C36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2309" y="5041200"/>
            <a:ext cx="3519135" cy="2331204"/>
          </a:xfrm>
          <a:prstGeom prst="rect">
            <a:avLst/>
          </a:prstGeom>
        </p:spPr>
      </p:pic>
      <p:pic>
        <p:nvPicPr>
          <p:cNvPr id="21" name="Picture 20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77611F41-39E3-C63C-9358-712A6E18EDC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4831" y="2548376"/>
            <a:ext cx="3756563" cy="2500902"/>
          </a:xfrm>
          <a:prstGeom prst="rect">
            <a:avLst/>
          </a:prstGeom>
        </p:spPr>
      </p:pic>
      <p:pic>
        <p:nvPicPr>
          <p:cNvPr id="19" name="Picture 18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D8C5ADCC-BFBD-D01B-C363-400CD420D1D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45856" y="2534894"/>
            <a:ext cx="3715019" cy="2514383"/>
          </a:xfrm>
          <a:prstGeom prst="rect">
            <a:avLst/>
          </a:prstGeom>
        </p:spPr>
      </p:pic>
      <p:pic>
        <p:nvPicPr>
          <p:cNvPr id="28" name="Picture 27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7520F726-E9C7-AF3D-3E45-2584430BE99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45856" y="5044220"/>
            <a:ext cx="3747458" cy="2331206"/>
          </a:xfrm>
          <a:prstGeom prst="rect">
            <a:avLst/>
          </a:prstGeom>
        </p:spPr>
      </p:pic>
      <p:pic>
        <p:nvPicPr>
          <p:cNvPr id="30" name="Picture 29" descr="A person wearing a blue hat&#10;&#10;AI-generated content may be incorrect.">
            <a:extLst>
              <a:ext uri="{FF2B5EF4-FFF2-40B4-BE49-F238E27FC236}">
                <a16:creationId xmlns:a16="http://schemas.microsoft.com/office/drawing/2014/main" id="{3F22FE53-64E0-8BCB-B492-D355FD83EB1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177245" y="5094837"/>
            <a:ext cx="3096375" cy="2324874"/>
          </a:xfrm>
          <a:prstGeom prst="rect">
            <a:avLst/>
          </a:prstGeom>
        </p:spPr>
      </p:pic>
      <p:pic>
        <p:nvPicPr>
          <p:cNvPr id="4" name="Picture 3" descr="A group of logos with text&#10;&#10;AI-generated content may be incorrect.">
            <a:extLst>
              <a:ext uri="{FF2B5EF4-FFF2-40B4-BE49-F238E27FC236}">
                <a16:creationId xmlns:a16="http://schemas.microsoft.com/office/drawing/2014/main" id="{F1EBFB97-3A24-BEEA-49BB-FDF117265E0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24"/>
          <a:stretch>
            <a:fillRect/>
          </a:stretch>
        </p:blipFill>
        <p:spPr>
          <a:xfrm>
            <a:off x="133913" y="43650"/>
            <a:ext cx="8006417" cy="20014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509D89-53F3-B970-EA74-3993CBCE3109}"/>
              </a:ext>
            </a:extLst>
          </p:cNvPr>
          <p:cNvSpPr txBox="1"/>
          <p:nvPr/>
        </p:nvSpPr>
        <p:spPr>
          <a:xfrm>
            <a:off x="36683" y="2918651"/>
            <a:ext cx="8103647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1371600"/>
            <a:r>
              <a:rPr lang="es" sz="5400" b="1">
                <a:solidFill>
                  <a:prstClr val="black"/>
                </a:solidFill>
              </a:rPr>
              <a:t>Clínica Temática 4</a:t>
            </a:r>
          </a:p>
          <a:p>
            <a:pPr algn="ctr" defTabSz="1371600"/>
            <a:endParaRPr lang="en-US" sz="5400" b="1">
              <a:solidFill>
                <a:prstClr val="black"/>
              </a:solidFill>
            </a:endParaRPr>
          </a:p>
          <a:p>
            <a:pPr algn="ctr" defTabSz="1371600"/>
            <a:r>
              <a:rPr lang="es" sz="5400" b="1">
                <a:solidFill>
                  <a:prstClr val="black"/>
                </a:solidFill>
              </a:rPr>
              <a:t>Hojas de ruta nacionales sobre género y biodiversidad</a:t>
            </a:r>
            <a:endParaRPr lang="en-US" sz="5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22A8BA-7E0B-C0A1-2F81-0D3A28E9E169}"/>
              </a:ext>
            </a:extLst>
          </p:cNvPr>
          <p:cNvSpPr txBox="1"/>
          <p:nvPr/>
        </p:nvSpPr>
        <p:spPr>
          <a:xfrm>
            <a:off x="0" y="7922172"/>
            <a:ext cx="18288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/>
            <a:r>
              <a:rPr lang="es" sz="4800" b="1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Proceso de creación de capacidad e intercambio de género y NBSAP</a:t>
            </a:r>
            <a:br>
              <a:rPr lang="en-US" sz="4800" b="1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</a:br>
            <a:endParaRPr lang="en-US" sz="4800" b="1">
              <a:solidFill>
                <a:prstClr val="white"/>
              </a:solidFill>
              <a:latin typeface="Calibri Light"/>
              <a:ea typeface="Yu Gothic Light"/>
              <a:cs typeface="Times New Roman"/>
            </a:endParaRPr>
          </a:p>
          <a:p>
            <a:pPr algn="ctr" defTabSz="1371600"/>
            <a:r>
              <a:rPr lang="es" sz="3600" b="1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3 de marzo de 2026</a:t>
            </a:r>
            <a:endParaRPr lang="en-US" sz="600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42841-97E8-D436-FB38-E435495F6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51900AF1-55D3-76E4-8534-B0061966C951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602F0FD-2F24-7977-8E3A-E389DA8A2A05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D93BA486-CC42-67F0-3241-A01AC64C7F52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/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BD68905-CCD1-B458-CE4A-E044A5C73D13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/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D303EBD8-83A4-7126-12DE-C0870168FA91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Acciones clave para desarrollar una hoja de ruta de género y biodiversidad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E7232F-74B1-2775-3C72-05432E25EDAA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30B9699-FE77-730D-8E3C-2B9071FF8EF9}"/>
              </a:ext>
            </a:extLst>
          </p:cNvPr>
          <p:cNvGrpSpPr/>
          <p:nvPr/>
        </p:nvGrpSpPr>
        <p:grpSpPr>
          <a:xfrm>
            <a:off x="1102742" y="2029225"/>
            <a:ext cx="2525289" cy="1077218"/>
            <a:chOff x="844721" y="1866900"/>
            <a:chExt cx="3117679" cy="1316682"/>
          </a:xfrm>
        </p:grpSpPr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52B64AA-C619-9AC9-FC89-27464B3E2CDF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A597F2A-8628-87F6-EEA5-09E92552C7F6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D263FF8-0EC4-5A1F-BA7C-0279D5E33605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5E912E36-8D77-D979-80CA-8799CDD9E495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1</a:t>
                </a:r>
              </a:p>
            </p:txBody>
          </p:sp>
        </p:grpSp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23BC856-2A73-A8FC-D96F-9B29A009F0E0}"/>
              </a:ext>
            </a:extLst>
          </p:cNvPr>
          <p:cNvSpPr txBox="1">
            <a:spLocks/>
          </p:cNvSpPr>
          <p:nvPr/>
        </p:nvSpPr>
        <p:spPr>
          <a:xfrm>
            <a:off x="2169453" y="3426680"/>
            <a:ext cx="15562038" cy="347503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28" indent="-453828"/>
            <a:r>
              <a:rPr lang="es" sz="2400" dirty="0">
                <a:solidFill>
                  <a:prstClr val="black"/>
                </a:solidFill>
                <a:latin typeface="Calibri" panose="020F0502020204030204" pitchFamily="34" charset="0"/>
              </a:rPr>
              <a:t>Uso diferenciado por género de los recursos biológicos y dependencia de los servicios ecosistémicos</a:t>
            </a:r>
          </a:p>
          <a:p>
            <a:pPr marL="453828" indent="-453828"/>
            <a:r>
              <a:rPr lang="es" sz="2400" dirty="0">
                <a:solidFill>
                  <a:prstClr val="black"/>
                </a:solidFill>
                <a:latin typeface="Calibri" panose="020F0502020204030204" pitchFamily="34" charset="0"/>
              </a:rPr>
              <a:t>Roles, conocimientos, necesidades y contribuciones diferenciadas de mujeres y hombres en relación con la conservación y el uso sostenible de la biodiversidad.</a:t>
            </a:r>
          </a:p>
          <a:p>
            <a:pPr marL="453828" indent="-453828"/>
            <a:r>
              <a:rPr lang="es" sz="2400" dirty="0">
                <a:solidFill>
                  <a:prstClr val="black"/>
                </a:solidFill>
                <a:latin typeface="Calibri" panose="020F0502020204030204" pitchFamily="34" charset="0"/>
              </a:rPr>
              <a:t>Principales desigualdades de género prevalecientes en los sectores ambientales relevantes para las ENBPA.</a:t>
            </a:r>
          </a:p>
          <a:p>
            <a:pPr marL="453390" indent="-453390"/>
            <a:r>
              <a:rPr lang="es" sz="24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Principales barreras culturales, institucionales y sociales que impiden que las partes interesadas, en particular las mujeres, participen plena y eficazmente en todas las fases de la implementación de las ENBPA.</a:t>
            </a:r>
          </a:p>
          <a:p>
            <a:pPr marL="453828" indent="-453828"/>
            <a:r>
              <a:rPr lang="es" sz="2400" dirty="0">
                <a:solidFill>
                  <a:prstClr val="black"/>
                </a:solidFill>
                <a:latin typeface="Calibri" panose="020F0502020204030204" pitchFamily="34" charset="0"/>
              </a:rPr>
              <a:t>Impactos diferenciales de género de la degradación ambiental, la contaminación, la pérdida de biodiversidad o el cambio climático.</a:t>
            </a:r>
          </a:p>
          <a:p>
            <a:pPr marL="453828" indent="-453828"/>
            <a:r>
              <a:rPr lang="es" sz="2400" dirty="0">
                <a:solidFill>
                  <a:prstClr val="black"/>
                </a:solidFill>
                <a:latin typeface="Calibri" panose="020F0502020204030204" pitchFamily="34" charset="0"/>
              </a:rPr>
              <a:t>Intereses o prioridades estratégicos ambientales y de desarrollo sostenible de mujeres y hombres.</a:t>
            </a:r>
          </a:p>
          <a:p>
            <a:pPr marL="453828" indent="-453828"/>
            <a:r>
              <a:rPr lang="es" sz="2400" dirty="0">
                <a:solidFill>
                  <a:prstClr val="black"/>
                </a:solidFill>
                <a:latin typeface="Calibri" panose="020F0502020204030204" pitchFamily="34" charset="0"/>
              </a:rPr>
              <a:t>Gestión ambiental diferenciada y agencia de hombres y mujeres.</a:t>
            </a:r>
          </a:p>
          <a:p>
            <a:pPr marL="453390" indent="-453390"/>
            <a:r>
              <a:rPr lang="es" sz="24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Riesgos, costos, impactos y oportunidades diferenciados por género asociados con la implementación de las ENBPA.</a:t>
            </a:r>
          </a:p>
          <a:p>
            <a:pPr marL="453390" indent="-453390"/>
            <a:r>
              <a:rPr lang="es" sz="24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Censo de las necesidades y preferencias de las mujeres en términos de su participación y la distribución de beneficios, costos y responsabilidades.</a:t>
            </a:r>
          </a:p>
          <a:p>
            <a:pPr marL="453828" indent="-453828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7528A-722E-3A26-F7FF-5CFB44499990}"/>
              </a:ext>
            </a:extLst>
          </p:cNvPr>
          <p:cNvSpPr txBox="1"/>
          <p:nvPr/>
        </p:nvSpPr>
        <p:spPr>
          <a:xfrm>
            <a:off x="3822798" y="2242561"/>
            <a:ext cx="126364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Recopilar datos e información nacionales y locales sobre género y biodiversidad</a:t>
            </a:r>
          </a:p>
          <a:p>
            <a:pPr algn="ctr"/>
            <a:endParaRPr lang="en-US" sz="3000" b="1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AC2EFDF8-B1D7-09E8-786B-7C73F39825C5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 descr="A graphic of a pie chart and graph&#10;&#10;AI-generated content may be incorrect.">
            <a:extLst>
              <a:ext uri="{FF2B5EF4-FFF2-40B4-BE49-F238E27FC236}">
                <a16:creationId xmlns:a16="http://schemas.microsoft.com/office/drawing/2014/main" id="{FCE242F0-50BE-B8D7-33BB-40F91F4551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6"/>
          <a:stretch>
            <a:fillRect/>
          </a:stretch>
        </p:blipFill>
        <p:spPr>
          <a:xfrm>
            <a:off x="2348980" y="2142554"/>
            <a:ext cx="820860" cy="82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635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E8985-50D5-3424-C7A8-ADBFFCF16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3D311D4-47A7-4166-9D39-022A586ACA5B}"/>
              </a:ext>
            </a:extLst>
          </p:cNvPr>
          <p:cNvSpPr/>
          <p:nvPr/>
        </p:nvSpPr>
        <p:spPr>
          <a:xfrm>
            <a:off x="3603152" y="1858829"/>
            <a:ext cx="12992100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endParaRPr lang="en-US" sz="2700" b="1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914445">
              <a:buClr>
                <a:srgbClr val="000000"/>
              </a:buClr>
              <a:defRPr/>
            </a:pPr>
            <a:r>
              <a:rPr lang="es" sz="32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Tener un buen análisis de género y biodiversidad</a:t>
            </a:r>
          </a:p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1E9559D-204A-D153-B355-93AA48C6F012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55653D1-9DE5-0DA8-D7E3-F8C92C8B6D6C}"/>
              </a:ext>
            </a:extLst>
          </p:cNvPr>
          <p:cNvGrpSpPr/>
          <p:nvPr/>
        </p:nvGrpSpPr>
        <p:grpSpPr>
          <a:xfrm>
            <a:off x="979911" y="2029225"/>
            <a:ext cx="2525289" cy="1077218"/>
            <a:chOff x="844721" y="1866900"/>
            <a:chExt cx="3117679" cy="1316682"/>
          </a:xfrm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00028AE1-DD7A-5ADE-4380-5EFC7462BABA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8E952C9-A252-E167-059D-1EA97CE62CD8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ADDBC477-B71F-C77D-F4C5-FE8E0E6D3402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Oval 5">
                <a:extLst>
                  <a:ext uri="{FF2B5EF4-FFF2-40B4-BE49-F238E27FC236}">
                    <a16:creationId xmlns:a16="http://schemas.microsoft.com/office/drawing/2014/main" id="{4AA446D3-3218-1DE7-6CD7-8DF1E9B1BB8B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1</a:t>
                </a:r>
              </a:p>
            </p:txBody>
          </p:sp>
        </p:grpSp>
      </p:grpSp>
      <p:pic>
        <p:nvPicPr>
          <p:cNvPr id="13" name="Picture 12" descr="A close-up of a list of words&#10;&#10;AI-generated content may be incorrect.">
            <a:extLst>
              <a:ext uri="{FF2B5EF4-FFF2-40B4-BE49-F238E27FC236}">
                <a16:creationId xmlns:a16="http://schemas.microsoft.com/office/drawing/2014/main" id="{2E0E7D88-E5F2-38D3-6F48-E6A736DE1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848100"/>
            <a:ext cx="12642850" cy="5260783"/>
          </a:xfrm>
          <a:prstGeom prst="rect">
            <a:avLst/>
          </a:prstGeom>
        </p:spPr>
      </p:pic>
      <p:pic>
        <p:nvPicPr>
          <p:cNvPr id="11" name="Picture 10" descr="A graphic of a pie chart and graph&#10;&#10;AI-generated content may be incorrect.">
            <a:extLst>
              <a:ext uri="{FF2B5EF4-FFF2-40B4-BE49-F238E27FC236}">
                <a16:creationId xmlns:a16="http://schemas.microsoft.com/office/drawing/2014/main" id="{D41E8929-4C02-DA44-5B21-B4B2BC0856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6"/>
          <a:stretch>
            <a:fillRect/>
          </a:stretch>
        </p:blipFill>
        <p:spPr>
          <a:xfrm>
            <a:off x="2220774" y="2142554"/>
            <a:ext cx="820860" cy="823993"/>
          </a:xfrm>
          <a:prstGeom prst="rect">
            <a:avLst/>
          </a:prstGeom>
        </p:spPr>
      </p:pic>
      <p:sp>
        <p:nvSpPr>
          <p:cNvPr id="14" name="Freeform 3">
            <a:extLst>
              <a:ext uri="{FF2B5EF4-FFF2-40B4-BE49-F238E27FC236}">
                <a16:creationId xmlns:a16="http://schemas.microsoft.com/office/drawing/2014/main" id="{D625EBC0-BFE5-A018-70A9-103E8351BDAB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650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588E2-935D-9651-F7CF-8861B3FE3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05150F36-A23F-49E3-3F0F-2FFCC3C5A971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45DE0E-B223-AE59-F05A-E55EEB144F7B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4FE83E31-7EBA-4F8D-5F39-380D55428B4C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/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CFC291C-91A0-5303-D62D-963D429B241A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/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ADD6BF-2D72-E9B1-586A-E71FEA2C32C2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33545CC-A68C-699C-B0F5-FF4827058FBA}"/>
              </a:ext>
            </a:extLst>
          </p:cNvPr>
          <p:cNvSpPr txBox="1">
            <a:spLocks/>
          </p:cNvSpPr>
          <p:nvPr/>
        </p:nvSpPr>
        <p:spPr>
          <a:xfrm>
            <a:off x="1766166" y="3806480"/>
            <a:ext cx="15879089" cy="6275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Asegurarse de que la hoja de ruta se base en una teoría del cambio que aborde las principales desigualdades o prioridades identificadas en el análisis y las consultas de género.</a:t>
            </a:r>
          </a:p>
          <a:p>
            <a:pPr marL="0" indent="0">
              <a:buNone/>
            </a:pPr>
            <a:endParaRPr lang="en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r>
              <a:rPr lang="es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Proponer resultados esperados que sean creativos y promuevan resultados transformadores relacionados con la igualdad de género y el empoderamiento de las mujeres.</a:t>
            </a:r>
            <a:endParaRPr lang="en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s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Armonizar las prioridades incluidas en la hoja de ruta con los objetivos y medidas del ENBPA.</a:t>
            </a:r>
          </a:p>
          <a:p>
            <a:pPr lvl="0"/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3828" indent="-453828"/>
            <a:endParaRPr lang="en-US" noProof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noProof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noProof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s" noProof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noProof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144287B-8E8E-512B-01A8-868289403E15}"/>
              </a:ext>
            </a:extLst>
          </p:cNvPr>
          <p:cNvGrpSpPr/>
          <p:nvPr/>
        </p:nvGrpSpPr>
        <p:grpSpPr>
          <a:xfrm>
            <a:off x="1146265" y="2019300"/>
            <a:ext cx="2525289" cy="1077218"/>
            <a:chOff x="1847532" y="3282849"/>
            <a:chExt cx="3117679" cy="1316682"/>
          </a:xfrm>
        </p:grpSpPr>
        <p:sp>
          <p:nvSpPr>
            <p:cNvPr id="18" name="Pentagon 17">
              <a:extLst>
                <a:ext uri="{FF2B5EF4-FFF2-40B4-BE49-F238E27FC236}">
                  <a16:creationId xmlns:a16="http://schemas.microsoft.com/office/drawing/2014/main" id="{279961DA-844E-5D3D-82B7-AAF0CE71CDAA}"/>
                </a:ext>
              </a:extLst>
            </p:cNvPr>
            <p:cNvSpPr/>
            <p:nvPr/>
          </p:nvSpPr>
          <p:spPr>
            <a:xfrm>
              <a:off x="1847532" y="328284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77348EE-8646-8A59-9B55-EABFA82016C1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E46AC85B-FBAB-3323-FD5E-9FDF1892ED91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Oval 5">
                <a:extLst>
                  <a:ext uri="{FF2B5EF4-FFF2-40B4-BE49-F238E27FC236}">
                    <a16:creationId xmlns:a16="http://schemas.microsoft.com/office/drawing/2014/main" id="{D31DCF15-E543-9BBF-2209-279F11E147CF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2</a:t>
                </a:r>
                <a:endParaRPr lang="en-US" sz="3600" kern="1200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86FFCE7-9B78-7F1D-515B-237A79B922F3}"/>
              </a:ext>
            </a:extLst>
          </p:cNvPr>
          <p:cNvSpPr txBox="1"/>
          <p:nvPr/>
        </p:nvSpPr>
        <p:spPr>
          <a:xfrm>
            <a:off x="3876926" y="2253841"/>
            <a:ext cx="125060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2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Definir los objetivos nacionales de género y biodiversidad y los resultados esperados</a:t>
            </a:r>
          </a:p>
        </p:txBody>
      </p:sp>
      <p:sp>
        <p:nvSpPr>
          <p:cNvPr id="11" name="Google Shape;89;g328e14af98b_2_2">
            <a:extLst>
              <a:ext uri="{FF2B5EF4-FFF2-40B4-BE49-F238E27FC236}">
                <a16:creationId xmlns:a16="http://schemas.microsoft.com/office/drawing/2014/main" id="{3F1B88B5-F769-916D-075A-0E230F08F281}"/>
              </a:ext>
            </a:extLst>
          </p:cNvPr>
          <p:cNvSpPr txBox="1"/>
          <p:nvPr/>
        </p:nvSpPr>
        <p:spPr>
          <a:xfrm>
            <a:off x="1163702" y="481256"/>
            <a:ext cx="15960590" cy="1200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36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Acciones clave para desarrollar una hoja de ruta de género y biodiversidad</a:t>
            </a:r>
          </a:p>
          <a:p>
            <a:pPr defTabSz="914445">
              <a:buClr>
                <a:srgbClr val="000000"/>
              </a:buClr>
              <a:defRPr/>
            </a:pPr>
            <a:endParaRPr sz="36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pic>
        <p:nvPicPr>
          <p:cNvPr id="10" name="Picture 9" descr="A magnifying glass over a paper&#10;&#10;AI-generated content may be incorrect.">
            <a:extLst>
              <a:ext uri="{FF2B5EF4-FFF2-40B4-BE49-F238E27FC236}">
                <a16:creationId xmlns:a16="http://schemas.microsoft.com/office/drawing/2014/main" id="{93AF518B-5657-EE4A-BF6B-ABB5ECBD3C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669" y="2144067"/>
            <a:ext cx="820860" cy="827683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A2E63134-B98F-4B70-05DB-6432406B67D9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793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A2614-A58D-FEDD-3CEA-A3D81D05C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220DCD4-3B28-34FC-6591-6986A6140FDC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Definir una teoría del cambio integral y a largo plazo</a:t>
            </a: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E668200-2F9C-76E7-EFB9-EB6776CB4FEA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60A96D0-6BA0-D112-8829-6DFBAB9C5BF8}"/>
              </a:ext>
            </a:extLst>
          </p:cNvPr>
          <p:cNvGrpSpPr/>
          <p:nvPr/>
        </p:nvGrpSpPr>
        <p:grpSpPr>
          <a:xfrm>
            <a:off x="914400" y="2085082"/>
            <a:ext cx="2525289" cy="1077218"/>
            <a:chOff x="1847532" y="3282849"/>
            <a:chExt cx="3117679" cy="1316682"/>
          </a:xfrm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1D91F07E-8641-D671-3D8E-11F5063650ED}"/>
                </a:ext>
              </a:extLst>
            </p:cNvPr>
            <p:cNvSpPr/>
            <p:nvPr/>
          </p:nvSpPr>
          <p:spPr>
            <a:xfrm>
              <a:off x="1847532" y="328284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85B3575-A61A-6A90-04ED-72DC4A719868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D34D287-3B04-A099-884D-3D66FC33850B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Oval 5">
                <a:extLst>
                  <a:ext uri="{FF2B5EF4-FFF2-40B4-BE49-F238E27FC236}">
                    <a16:creationId xmlns:a16="http://schemas.microsoft.com/office/drawing/2014/main" id="{64759413-39C7-FB68-D940-DEF90FB5BF72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2</a:t>
                </a:r>
                <a:endParaRPr lang="en-US" sz="3600" kern="1200"/>
              </a:p>
            </p:txBody>
          </p:sp>
        </p:grpSp>
      </p:grpSp>
      <p:pic>
        <p:nvPicPr>
          <p:cNvPr id="9" name="Picture 8" descr="A diagram of a diagram&#10;&#10;AI-generated content may be incorrect.">
            <a:extLst>
              <a:ext uri="{FF2B5EF4-FFF2-40B4-BE49-F238E27FC236}">
                <a16:creationId xmlns:a16="http://schemas.microsoft.com/office/drawing/2014/main" id="{D89DF1D1-55C8-7D30-B4ED-8B4B29D0C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472381"/>
            <a:ext cx="9144000" cy="5953165"/>
          </a:xfrm>
          <a:prstGeom prst="rect">
            <a:avLst/>
          </a:prstGeom>
        </p:spPr>
      </p:pic>
      <p:pic>
        <p:nvPicPr>
          <p:cNvPr id="13" name="Picture 12" descr="A magnifying glass over a paper&#10;&#10;AI-generated content may be incorrect.">
            <a:extLst>
              <a:ext uri="{FF2B5EF4-FFF2-40B4-BE49-F238E27FC236}">
                <a16:creationId xmlns:a16="http://schemas.microsoft.com/office/drawing/2014/main" id="{F8CD1BD1-2BAF-F682-36AB-09D9DD1AFB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157" y="2209849"/>
            <a:ext cx="820860" cy="827683"/>
          </a:xfrm>
          <a:prstGeom prst="rect">
            <a:avLst/>
          </a:prstGeom>
        </p:spPr>
      </p:pic>
      <p:sp>
        <p:nvSpPr>
          <p:cNvPr id="14" name="Freeform 3">
            <a:extLst>
              <a:ext uri="{FF2B5EF4-FFF2-40B4-BE49-F238E27FC236}">
                <a16:creationId xmlns:a16="http://schemas.microsoft.com/office/drawing/2014/main" id="{34C42419-F33A-BEA0-85C8-C46E4B74477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458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228A8-117E-A683-A278-FBF821AFE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Oval 112">
            <a:extLst>
              <a:ext uri="{FF2B5EF4-FFF2-40B4-BE49-F238E27FC236}">
                <a16:creationId xmlns:a16="http://schemas.microsoft.com/office/drawing/2014/main" id="{D3EC3C50-695F-AC0D-D70A-12CBB582765C}"/>
              </a:ext>
            </a:extLst>
          </p:cNvPr>
          <p:cNvSpPr/>
          <p:nvPr/>
        </p:nvSpPr>
        <p:spPr>
          <a:xfrm>
            <a:off x="1600200" y="3624838"/>
            <a:ext cx="3626943" cy="2574115"/>
          </a:xfrm>
          <a:prstGeom prst="ellipse">
            <a:avLst/>
          </a:prstGeom>
          <a:solidFill>
            <a:srgbClr val="84B24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7DAB3CF-F5EF-7AD3-2D4A-83BFE23C4C2D}"/>
              </a:ext>
            </a:extLst>
          </p:cNvPr>
          <p:cNvSpPr txBox="1"/>
          <p:nvPr/>
        </p:nvSpPr>
        <p:spPr>
          <a:xfrm>
            <a:off x="1813287" y="4173231"/>
            <a:ext cx="33075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000">
                <a:solidFill>
                  <a:prstClr val="white"/>
                </a:solidFill>
                <a:latin typeface="Montserrat" pitchFamily="2" charset="77"/>
              </a:rPr>
              <a:t>Contribuciones a los objetivos de biodiversidad</a:t>
            </a: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DA668B91-1AB7-F2CE-35EC-C8BE951108F6}"/>
              </a:ext>
            </a:extLst>
          </p:cNvPr>
          <p:cNvSpPr/>
          <p:nvPr/>
        </p:nvSpPr>
        <p:spPr>
          <a:xfrm>
            <a:off x="9530804" y="3712388"/>
            <a:ext cx="3626943" cy="2574115"/>
          </a:xfrm>
          <a:prstGeom prst="ellipse">
            <a:avLst/>
          </a:pr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C412E2C-D517-90F6-0451-00248D532BF8}"/>
              </a:ext>
            </a:extLst>
          </p:cNvPr>
          <p:cNvSpPr txBox="1"/>
          <p:nvPr/>
        </p:nvSpPr>
        <p:spPr>
          <a:xfrm>
            <a:off x="9899814" y="4169586"/>
            <a:ext cx="29881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000">
                <a:solidFill>
                  <a:prstClr val="white"/>
                </a:solidFill>
                <a:latin typeface="Montserrat" pitchFamily="2" charset="77"/>
              </a:rPr>
              <a:t>Empleos verdes sostenibles e inclusivos</a:t>
            </a:r>
            <a:br>
              <a:rPr lang="en-US" sz="3000">
                <a:solidFill>
                  <a:prstClr val="white"/>
                </a:solidFill>
                <a:latin typeface="Montserrat" pitchFamily="2" charset="77"/>
              </a:rPr>
            </a:br>
            <a:r>
              <a:rPr lang="es" sz="3000">
                <a:solidFill>
                  <a:prstClr val="white"/>
                </a:solidFill>
                <a:latin typeface="Montserrat" pitchFamily="2" charset="77"/>
              </a:rPr>
              <a:t> 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0C2C199-7AF6-5564-749B-5BEA8EE6F776}"/>
              </a:ext>
            </a:extLst>
          </p:cNvPr>
          <p:cNvSpPr/>
          <p:nvPr/>
        </p:nvSpPr>
        <p:spPr>
          <a:xfrm>
            <a:off x="1638312" y="6531785"/>
            <a:ext cx="3626943" cy="2574115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1ADD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303505C-A02D-253B-1428-730F443A2E77}"/>
              </a:ext>
            </a:extLst>
          </p:cNvPr>
          <p:cNvSpPr txBox="1"/>
          <p:nvPr/>
        </p:nvSpPr>
        <p:spPr>
          <a:xfrm>
            <a:off x="1934680" y="7293785"/>
            <a:ext cx="29881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000">
                <a:solidFill>
                  <a:prstClr val="white"/>
                </a:solidFill>
                <a:latin typeface="Montserrat" pitchFamily="2" charset="77"/>
              </a:rPr>
              <a:t>Sistema de bases de datos eficiente y eficaz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53EA4D2C-B176-9976-C722-95B4F2E2AB39}"/>
              </a:ext>
            </a:extLst>
          </p:cNvPr>
          <p:cNvSpPr/>
          <p:nvPr/>
        </p:nvSpPr>
        <p:spPr>
          <a:xfrm>
            <a:off x="9530804" y="6531785"/>
            <a:ext cx="3626943" cy="2574115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47A2403-250C-7AAE-2653-39820D168D22}"/>
              </a:ext>
            </a:extLst>
          </p:cNvPr>
          <p:cNvSpPr/>
          <p:nvPr/>
        </p:nvSpPr>
        <p:spPr>
          <a:xfrm>
            <a:off x="13594257" y="3712388"/>
            <a:ext cx="3626943" cy="2574115"/>
          </a:xfrm>
          <a:prstGeom prst="ellipse">
            <a:avLst/>
          </a:prstGeom>
          <a:solidFill>
            <a:srgbClr val="8064A2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4F8B00D-7AA1-626C-7D19-C2D89F44BC8A}"/>
              </a:ext>
            </a:extLst>
          </p:cNvPr>
          <p:cNvSpPr txBox="1"/>
          <p:nvPr/>
        </p:nvSpPr>
        <p:spPr>
          <a:xfrm>
            <a:off x="13738647" y="4423708"/>
            <a:ext cx="33422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000">
                <a:solidFill>
                  <a:prstClr val="white"/>
                </a:solidFill>
                <a:latin typeface="Montserrat" pitchFamily="2" charset="77"/>
              </a:rPr>
              <a:t>Reducir las desigualdades</a:t>
            </a:r>
          </a:p>
          <a:p>
            <a:pPr algn="ctr"/>
            <a:r>
              <a:rPr lang="es" sz="3000">
                <a:solidFill>
                  <a:prstClr val="white"/>
                </a:solidFill>
                <a:latin typeface="Montserrat" pitchFamily="2" charset="77"/>
              </a:rPr>
              <a:t>  </a:t>
            </a:r>
            <a:br>
              <a:rPr lang="en-US" sz="3000">
                <a:solidFill>
                  <a:prstClr val="white"/>
                </a:solidFill>
                <a:latin typeface="Montserrat" pitchFamily="2" charset="77"/>
              </a:rPr>
            </a:br>
            <a:r>
              <a:rPr lang="es" sz="3000">
                <a:solidFill>
                  <a:prstClr val="white"/>
                </a:solidFill>
                <a:latin typeface="Montserrat" pitchFamily="2" charset="77"/>
              </a:rPr>
              <a:t> 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11537E52-CABA-2B79-A3BF-113FB0341E72}"/>
              </a:ext>
            </a:extLst>
          </p:cNvPr>
          <p:cNvSpPr/>
          <p:nvPr/>
        </p:nvSpPr>
        <p:spPr>
          <a:xfrm>
            <a:off x="13594257" y="6531785"/>
            <a:ext cx="3626943" cy="2574115"/>
          </a:xfrm>
          <a:prstGeom prst="ellipse">
            <a:avLst/>
          </a:prstGeom>
          <a:solidFill>
            <a:srgbClr val="8064A2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EC8986D5-6AF2-D5D4-53DB-ED76FED11436}"/>
              </a:ext>
            </a:extLst>
          </p:cNvPr>
          <p:cNvSpPr txBox="1"/>
          <p:nvPr/>
        </p:nvSpPr>
        <p:spPr>
          <a:xfrm>
            <a:off x="13498839" y="7200900"/>
            <a:ext cx="39214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000">
                <a:solidFill>
                  <a:prstClr val="white"/>
                </a:solidFill>
                <a:latin typeface="Montserrat" pitchFamily="2" charset="77"/>
              </a:rPr>
              <a:t>Empoderamiento de las mujeres</a:t>
            </a:r>
          </a:p>
          <a:p>
            <a:pPr algn="ctr"/>
            <a:r>
              <a:rPr lang="es" sz="3000">
                <a:solidFill>
                  <a:prstClr val="white"/>
                </a:solidFill>
                <a:latin typeface="Montserrat" pitchFamily="2" charset="77"/>
              </a:rPr>
              <a:t> </a:t>
            </a: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40D918B5-D568-483C-2A18-C7CDB576625B}"/>
              </a:ext>
            </a:extLst>
          </p:cNvPr>
          <p:cNvSpPr/>
          <p:nvPr/>
        </p:nvSpPr>
        <p:spPr>
          <a:xfrm>
            <a:off x="5557338" y="3624838"/>
            <a:ext cx="3626943" cy="2574115"/>
          </a:xfrm>
          <a:prstGeom prst="ellipse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5E95FC5-E198-1094-D859-622E6A38FC3E}"/>
              </a:ext>
            </a:extLst>
          </p:cNvPr>
          <p:cNvSpPr txBox="1"/>
          <p:nvPr/>
        </p:nvSpPr>
        <p:spPr>
          <a:xfrm>
            <a:off x="5884905" y="4404063"/>
            <a:ext cx="29881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000">
                <a:solidFill>
                  <a:prstClr val="white"/>
                </a:solidFill>
                <a:latin typeface="Montserrat" pitchFamily="2" charset="77"/>
              </a:rPr>
              <a:t>Promover la innovación</a:t>
            </a: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24031C30-61FA-BD21-9CF2-7AC7BEEBC816}"/>
              </a:ext>
            </a:extLst>
          </p:cNvPr>
          <p:cNvSpPr/>
          <p:nvPr/>
        </p:nvSpPr>
        <p:spPr>
          <a:xfrm>
            <a:off x="5595450" y="6531785"/>
            <a:ext cx="3626943" cy="2574115"/>
          </a:xfrm>
          <a:prstGeom prst="ellips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1ADD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7C51C263-18B5-C916-D5E3-FE869A398D08}"/>
              </a:ext>
            </a:extLst>
          </p:cNvPr>
          <p:cNvSpPr txBox="1"/>
          <p:nvPr/>
        </p:nvSpPr>
        <p:spPr>
          <a:xfrm>
            <a:off x="5919468" y="7065185"/>
            <a:ext cx="29881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000">
                <a:solidFill>
                  <a:prstClr val="white"/>
                </a:solidFill>
                <a:latin typeface="Montserrat" pitchFamily="2" charset="77"/>
              </a:rPr>
              <a:t>Mejorar los medios de vida y la resiliencia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33D06D38-3150-75C7-E1BC-660E7ED90884}"/>
              </a:ext>
            </a:extLst>
          </p:cNvPr>
          <p:cNvSpPr txBox="1"/>
          <p:nvPr/>
        </p:nvSpPr>
        <p:spPr>
          <a:xfrm>
            <a:off x="9854822" y="7065186"/>
            <a:ext cx="29881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000">
                <a:solidFill>
                  <a:prstClr val="white"/>
                </a:solidFill>
                <a:latin typeface="Montserrat" pitchFamily="2" charset="77"/>
              </a:rPr>
              <a:t>Empresas sostenibles e inclusivas</a:t>
            </a:r>
            <a:br>
              <a:rPr lang="en-US" sz="3000">
                <a:solidFill>
                  <a:prstClr val="white"/>
                </a:solidFill>
                <a:latin typeface="Montserrat" pitchFamily="2" charset="77"/>
              </a:rPr>
            </a:br>
            <a:r>
              <a:rPr lang="es" sz="3000">
                <a:solidFill>
                  <a:prstClr val="white"/>
                </a:solidFill>
                <a:latin typeface="Montserrat" pitchFamily="2" charset="77"/>
              </a:rPr>
              <a:t> </a:t>
            </a:r>
          </a:p>
        </p:txBody>
      </p:sp>
      <p:sp>
        <p:nvSpPr>
          <p:cNvPr id="130" name="Rounded Rectangle 129">
            <a:extLst>
              <a:ext uri="{FF2B5EF4-FFF2-40B4-BE49-F238E27FC236}">
                <a16:creationId xmlns:a16="http://schemas.microsoft.com/office/drawing/2014/main" id="{05543BA5-99DC-5179-B281-BA3C3BCCBBB8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3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Proponer prioridades o resultados esperados que vayan más allá de garantizar</a:t>
            </a:r>
          </a:p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3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la participación o inclusión de las mujeres</a:t>
            </a:r>
            <a:endParaRPr kumimoji="0" 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31" name="Rounded Rectangle 130">
            <a:extLst>
              <a:ext uri="{FF2B5EF4-FFF2-40B4-BE49-F238E27FC236}">
                <a16:creationId xmlns:a16="http://schemas.microsoft.com/office/drawing/2014/main" id="{1ABFA721-1529-2A99-0347-AD2FF9EF113A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rgbClr val="58B6C0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371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CONSEJO</a:t>
            </a:r>
            <a:endParaRPr kumimoji="0" lang="en-US" sz="2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E29420A5-B010-8082-7F8D-E2E1A9C2DFDD}"/>
              </a:ext>
            </a:extLst>
          </p:cNvPr>
          <p:cNvGrpSpPr/>
          <p:nvPr/>
        </p:nvGrpSpPr>
        <p:grpSpPr>
          <a:xfrm>
            <a:off x="914400" y="2085082"/>
            <a:ext cx="2525289" cy="1077218"/>
            <a:chOff x="1847532" y="3282849"/>
            <a:chExt cx="3117679" cy="1316682"/>
          </a:xfrm>
        </p:grpSpPr>
        <p:sp>
          <p:nvSpPr>
            <p:cNvPr id="133" name="Pentagon 132">
              <a:extLst>
                <a:ext uri="{FF2B5EF4-FFF2-40B4-BE49-F238E27FC236}">
                  <a16:creationId xmlns:a16="http://schemas.microsoft.com/office/drawing/2014/main" id="{9DA59AA5-D1F0-DE45-3B33-4FBFEB2DEA92}"/>
                </a:ext>
              </a:extLst>
            </p:cNvPr>
            <p:cNvSpPr/>
            <p:nvPr/>
          </p:nvSpPr>
          <p:spPr>
            <a:xfrm>
              <a:off x="1847532" y="3282849"/>
              <a:ext cx="3117679" cy="1316682"/>
            </a:xfrm>
            <a:prstGeom prst="homePlate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985709C2-54CC-A23B-A9A6-FC6855BC77DB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47F65E30-8FF2-3604-C949-F7084A81A3CA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58B6C0"/>
              </a:solidFill>
              <a:ln w="15875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6" name="Oval 5">
                <a:extLst>
                  <a:ext uri="{FF2B5EF4-FFF2-40B4-BE49-F238E27FC236}">
                    <a16:creationId xmlns:a16="http://schemas.microsoft.com/office/drawing/2014/main" id="{F3475A6E-30A0-7AA8-31EA-C2980883FFD0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marR="0" lvl="0" indent="0" algn="ctr" defTabSz="1600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" sz="3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rPr>
                  <a:t>2</a:t>
                </a:r>
              </a:p>
            </p:txBody>
          </p:sp>
        </p:grpSp>
      </p:grpSp>
      <p:pic>
        <p:nvPicPr>
          <p:cNvPr id="2" name="Picture 1" descr="A magnifying glass over a paper&#10;&#10;AI-generated content may be incorrect.">
            <a:extLst>
              <a:ext uri="{FF2B5EF4-FFF2-40B4-BE49-F238E27FC236}">
                <a16:creationId xmlns:a16="http://schemas.microsoft.com/office/drawing/2014/main" id="{4700ECDD-3DF5-D58B-EDE0-5A8B9045D9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997" y="2224764"/>
            <a:ext cx="820860" cy="827683"/>
          </a:xfrm>
          <a:prstGeom prst="rect">
            <a:avLst/>
          </a:prstGeom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1F136203-0EF3-6ECF-0B3B-8AE617FAFB4D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430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26AC9-05D6-8D4B-DE97-BE33E7EE9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E60723-1293-9BF7-7E5F-AE7C02D32CBE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 noProof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No se recomienda incluir demasiados resultados esperados</a:t>
            </a:r>
            <a:endParaRPr lang="en-US" sz="2700" noProof="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CE62FB5-BAF3-C372-8EC6-5F11EBB0E72B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 noProof="1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 noProof="1">
              <a:solidFill>
                <a:schemeClr val="tx1"/>
              </a:solidFill>
              <a:latin typeface="Calibri" panose="020F050202020403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40CEA14-D34F-4CC1-C435-2B3775DD44E8}"/>
              </a:ext>
            </a:extLst>
          </p:cNvPr>
          <p:cNvGrpSpPr/>
          <p:nvPr/>
        </p:nvGrpSpPr>
        <p:grpSpPr>
          <a:xfrm>
            <a:off x="914400" y="2085082"/>
            <a:ext cx="2525289" cy="1077218"/>
            <a:chOff x="1847532" y="3282849"/>
            <a:chExt cx="3117679" cy="1316682"/>
          </a:xfrm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DFBFE4D8-C96E-D674-58BA-A5F9E3742AC3}"/>
                </a:ext>
              </a:extLst>
            </p:cNvPr>
            <p:cNvSpPr/>
            <p:nvPr/>
          </p:nvSpPr>
          <p:spPr>
            <a:xfrm>
              <a:off x="1847532" y="328284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FBB1841-B1BD-770B-3EC3-0CF8577EA796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84590A57-8F0A-07D4-A180-DE3764C42108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 noProof="1"/>
              </a:p>
            </p:txBody>
          </p:sp>
          <p:sp>
            <p:nvSpPr>
              <p:cNvPr id="11" name="Oval 5">
                <a:extLst>
                  <a:ext uri="{FF2B5EF4-FFF2-40B4-BE49-F238E27FC236}">
                    <a16:creationId xmlns:a16="http://schemas.microsoft.com/office/drawing/2014/main" id="{E7508805-393F-CA83-538D-E558E6733B08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noProof="1"/>
                  <a:t>2</a:t>
                </a:r>
                <a:endParaRPr lang="en-US" sz="3600" kern="1200" noProof="1"/>
              </a:p>
            </p:txBody>
          </p:sp>
        </p:grpSp>
      </p:grpSp>
      <p:pic>
        <p:nvPicPr>
          <p:cNvPr id="9" name="Imagen 1">
            <a:extLst>
              <a:ext uri="{FF2B5EF4-FFF2-40B4-BE49-F238E27FC236}">
                <a16:creationId xmlns:a16="http://schemas.microsoft.com/office/drawing/2014/main" id="{BB5ED391-8023-8C05-EBB1-56027C0547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03" t="6652" r="2163" b="23927"/>
          <a:stretch/>
        </p:blipFill>
        <p:spPr>
          <a:xfrm>
            <a:off x="5371993" y="3695700"/>
            <a:ext cx="10058400" cy="5298136"/>
          </a:xfrm>
          <a:prstGeom prst="rect">
            <a:avLst/>
          </a:prstGeom>
        </p:spPr>
      </p:pic>
      <p:pic>
        <p:nvPicPr>
          <p:cNvPr id="13" name="Imagen 2">
            <a:extLst>
              <a:ext uri="{FF2B5EF4-FFF2-40B4-BE49-F238E27FC236}">
                <a16:creationId xmlns:a16="http://schemas.microsoft.com/office/drawing/2014/main" id="{3FCBAA85-1128-6D8E-8AC2-B97E6FAA93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97" t="9257" r="75361" b="60136"/>
          <a:stretch/>
        </p:blipFill>
        <p:spPr>
          <a:xfrm>
            <a:off x="1505220" y="3924300"/>
            <a:ext cx="3834116" cy="38068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F2867F1-8B98-F46B-DB14-A05DC885744E}"/>
              </a:ext>
            </a:extLst>
          </p:cNvPr>
          <p:cNvSpPr txBox="1"/>
          <p:nvPr/>
        </p:nvSpPr>
        <p:spPr>
          <a:xfrm>
            <a:off x="5377436" y="8496300"/>
            <a:ext cx="85561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" noProof="1"/>
              <a:t>Bosques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155447-29AD-ED1B-84D6-DE794C8A7ABF}"/>
              </a:ext>
            </a:extLst>
          </p:cNvPr>
          <p:cNvSpPr txBox="1"/>
          <p:nvPr/>
        </p:nvSpPr>
        <p:spPr>
          <a:xfrm>
            <a:off x="5638800" y="6819900"/>
            <a:ext cx="144379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s" noProof="1"/>
              <a:t>Agua</a:t>
            </a:r>
          </a:p>
          <a:p>
            <a:pPr algn="ctr"/>
            <a:r>
              <a:rPr lang="es" noProof="1"/>
              <a:t>Gestión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9D8707-C577-4150-0F64-095B4A88D506}"/>
              </a:ext>
            </a:extLst>
          </p:cNvPr>
          <p:cNvSpPr txBox="1"/>
          <p:nvPr/>
        </p:nvSpPr>
        <p:spPr>
          <a:xfrm>
            <a:off x="6400800" y="4820334"/>
            <a:ext cx="115163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" noProof="1"/>
              <a:t>Alimento</a:t>
            </a:r>
          </a:p>
          <a:p>
            <a:pPr algn="ctr"/>
            <a:r>
              <a:rPr lang="es" noProof="1"/>
              <a:t>Seguridad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F8920B-45EF-5127-E14E-8FF071E05F64}"/>
              </a:ext>
            </a:extLst>
          </p:cNvPr>
          <p:cNvSpPr txBox="1"/>
          <p:nvPr/>
        </p:nvSpPr>
        <p:spPr>
          <a:xfrm>
            <a:off x="11658600" y="4141346"/>
            <a:ext cx="1524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" noProof="1"/>
              <a:t>Desperdiciar</a:t>
            </a:r>
          </a:p>
          <a:p>
            <a:pPr algn="ctr"/>
            <a:r>
              <a:rPr lang="es" noProof="1"/>
              <a:t>Gestión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FF917B-7745-5D1E-55AD-1E24FC8B31B3}"/>
              </a:ext>
            </a:extLst>
          </p:cNvPr>
          <p:cNvSpPr txBox="1"/>
          <p:nvPr/>
        </p:nvSpPr>
        <p:spPr>
          <a:xfrm>
            <a:off x="9744967" y="4240768"/>
            <a:ext cx="11516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"/>
              <a:t>Energía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1EDB29-D6E7-3007-F790-763D114312C1}"/>
              </a:ext>
            </a:extLst>
          </p:cNvPr>
          <p:cNvSpPr txBox="1"/>
          <p:nvPr/>
        </p:nvSpPr>
        <p:spPr>
          <a:xfrm>
            <a:off x="13250167" y="4863879"/>
            <a:ext cx="11516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"/>
              <a:t>Educación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D23C12-536A-DB8F-50E1-7EC6FBFAC8A5}"/>
              </a:ext>
            </a:extLst>
          </p:cNvPr>
          <p:cNvSpPr txBox="1"/>
          <p:nvPr/>
        </p:nvSpPr>
        <p:spPr>
          <a:xfrm>
            <a:off x="14469367" y="6089891"/>
            <a:ext cx="115163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"/>
              <a:t>Salud</a:t>
            </a:r>
          </a:p>
          <a:p>
            <a:pPr algn="ctr"/>
            <a:r>
              <a:rPr lang="es"/>
              <a:t>Bienestar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F8F283-4092-AF66-E6D3-8BED0716720A}"/>
              </a:ext>
            </a:extLst>
          </p:cNvPr>
          <p:cNvSpPr txBox="1"/>
          <p:nvPr/>
        </p:nvSpPr>
        <p:spPr>
          <a:xfrm>
            <a:off x="13563599" y="8484082"/>
            <a:ext cx="175260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"/>
              <a:t>Reducción del riesgo de desastres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E4BB0F-022E-2452-7DDC-AA0FAB080842}"/>
              </a:ext>
            </a:extLst>
          </p:cNvPr>
          <p:cNvSpPr txBox="1"/>
          <p:nvPr/>
        </p:nvSpPr>
        <p:spPr>
          <a:xfrm>
            <a:off x="2144023" y="5416739"/>
            <a:ext cx="199452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" sz="2000" b="1"/>
              <a:t>ÁREAS PRIORITARIAS</a:t>
            </a:r>
          </a:p>
        </p:txBody>
      </p:sp>
      <p:pic>
        <p:nvPicPr>
          <p:cNvPr id="15" name="Picture 14" descr="A magnifying glass over a paper&#10;&#10;AI-generated content may be incorrect.">
            <a:extLst>
              <a:ext uri="{FF2B5EF4-FFF2-40B4-BE49-F238E27FC236}">
                <a16:creationId xmlns:a16="http://schemas.microsoft.com/office/drawing/2014/main" id="{E6A06537-DF04-BCB9-E9C9-D5CEBB9F80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997" y="2209849"/>
            <a:ext cx="820860" cy="827683"/>
          </a:xfrm>
          <a:prstGeom prst="rect">
            <a:avLst/>
          </a:prstGeom>
        </p:spPr>
      </p:pic>
      <p:sp>
        <p:nvSpPr>
          <p:cNvPr id="16" name="Freeform 3">
            <a:extLst>
              <a:ext uri="{FF2B5EF4-FFF2-40B4-BE49-F238E27FC236}">
                <a16:creationId xmlns:a16="http://schemas.microsoft.com/office/drawing/2014/main" id="{E270E5FC-4A7B-19B0-45B2-D3C988729F36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040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664E7-E92A-434D-3607-B72CAB89A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A5F3B35-9E26-1349-093F-1009BE0380D1}"/>
              </a:ext>
            </a:extLst>
          </p:cNvPr>
          <p:cNvSpPr txBox="1">
            <a:spLocks/>
          </p:cNvSpPr>
          <p:nvPr/>
        </p:nvSpPr>
        <p:spPr>
          <a:xfrm>
            <a:off x="2334075" y="3870086"/>
            <a:ext cx="14048925" cy="275764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51" indent="-453851" defTabSz="1371600"/>
            <a:r>
              <a:rPr lang="es">
                <a:solidFill>
                  <a:prstClr val="black"/>
                </a:solidFill>
                <a:latin typeface="Calibri" panose="020F0502020204030204" pitchFamily="34" charset="0"/>
              </a:rPr>
              <a:t>Incluir actividades que aborden las desigualdades prevalecientes y generen oportunidades para el empoderamiento de las mujeres (incluidas oportunidades de financiación o el desarrollo de medios de vida alternativos).</a:t>
            </a:r>
          </a:p>
          <a:p>
            <a:pPr marL="453851" indent="-453851" defTabSz="1371600"/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3851" indent="-453851" defTabSz="1371600"/>
            <a:r>
              <a:rPr lang="es">
                <a:solidFill>
                  <a:prstClr val="black"/>
                </a:solidFill>
                <a:latin typeface="Calibri" panose="020F0502020204030204" pitchFamily="34" charset="0"/>
              </a:rPr>
              <a:t>Incluir indicadores que permitan medir cómo el abordaje de las desigualdades o la promoción del empoderamiento y la gestión de las mujeres contribuyen a los objetivos nacionales de biodiversidad.</a:t>
            </a:r>
          </a:p>
          <a:p>
            <a:pPr marL="453851" indent="-453851" defTabSz="1371600"/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3851" indent="-453851" defTabSz="1371600"/>
            <a:endParaRPr lang="en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3851" indent="-453851" defTabSz="1371600"/>
            <a:endParaRPr lang="es-ES_tradnl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3828" indent="-453828"/>
            <a:endParaRPr lang="en-US" noProof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noProof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89E42F3-D904-689A-353B-D809F623F508}"/>
              </a:ext>
            </a:extLst>
          </p:cNvPr>
          <p:cNvGrpSpPr/>
          <p:nvPr/>
        </p:nvGrpSpPr>
        <p:grpSpPr>
          <a:xfrm>
            <a:off x="1163702" y="1986544"/>
            <a:ext cx="2525289" cy="1077218"/>
            <a:chOff x="2924970" y="4686569"/>
            <a:chExt cx="3117679" cy="1316682"/>
          </a:xfrm>
        </p:grpSpPr>
        <p:sp>
          <p:nvSpPr>
            <p:cNvPr id="12" name="Pentagon 11">
              <a:extLst>
                <a:ext uri="{FF2B5EF4-FFF2-40B4-BE49-F238E27FC236}">
                  <a16:creationId xmlns:a16="http://schemas.microsoft.com/office/drawing/2014/main" id="{D70510BA-2CDA-1877-ECB9-E6FE913635C0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B5C18C2-C414-9D69-A57F-65A12AFC79EC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CEE8FCD-4CD4-592C-FB2C-70C865DC3A78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id="{812F7333-A83A-6286-8E7A-9D8D2CA9B1D8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3</a:t>
                </a:r>
                <a:endParaRPr lang="en-US" sz="3600" kern="1200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75AA88A-F477-1977-A6AF-23535850EF29}"/>
              </a:ext>
            </a:extLst>
          </p:cNvPr>
          <p:cNvSpPr txBox="1"/>
          <p:nvPr/>
        </p:nvSpPr>
        <p:spPr>
          <a:xfrm>
            <a:off x="3894362" y="2221085"/>
            <a:ext cx="1248863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" sz="30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Definir actividades, indicadores y líneas de base en función del contexto nacional</a:t>
            </a:r>
          </a:p>
          <a:p>
            <a:pPr algn="just"/>
            <a:endParaRPr lang="en-US" sz="3000" b="1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/>
            <a:endParaRPr lang="en-US" sz="3000" b="1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89" name="Freeform 9">
            <a:extLst>
              <a:ext uri="{FF2B5EF4-FFF2-40B4-BE49-F238E27FC236}">
                <a16:creationId xmlns:a16="http://schemas.microsoft.com/office/drawing/2014/main" id="{BB4A948E-2379-74DF-F45C-3D246B6E39F2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0A0A1C-5A1D-41A8-EE9F-E28567ABBC51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C27E5CC2-47DD-82B4-64B2-B061DF85641F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/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F3F9094-3F3D-A9AD-25C4-B9B14B8E3A5F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/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921E1E2-4A46-3BFE-7EA4-8A0C3FFD005C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Google Shape;89;g328e14af98b_2_2">
            <a:extLst>
              <a:ext uri="{FF2B5EF4-FFF2-40B4-BE49-F238E27FC236}">
                <a16:creationId xmlns:a16="http://schemas.microsoft.com/office/drawing/2014/main" id="{95AD74D9-D0C5-4C96-6190-819E9BD13F7C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Acciones clave para desarrollar una hoja de ruta de género y biodiversidad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pic>
        <p:nvPicPr>
          <p:cNvPr id="6" name="Picture 2" descr="Key performance indicator - Free marketing icons">
            <a:extLst>
              <a:ext uri="{FF2B5EF4-FFF2-40B4-BE49-F238E27FC236}">
                <a16:creationId xmlns:a16="http://schemas.microsoft.com/office/drawing/2014/main" id="{ABA94F03-BBDA-AD53-7E5A-046C24D83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785" y="2106744"/>
            <a:ext cx="781572" cy="78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 3">
            <a:extLst>
              <a:ext uri="{FF2B5EF4-FFF2-40B4-BE49-F238E27FC236}">
                <a16:creationId xmlns:a16="http://schemas.microsoft.com/office/drawing/2014/main" id="{31645966-B176-AD1F-A2C1-36085E6587B6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199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04046-151C-AF2E-8A8F-7FFE079E8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B6E46F-BE2C-2704-717B-064DD3B71CFB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Proponer actividades detalladas que puedan implementarse gradualmente</a:t>
            </a:r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1A78A82-AC98-E791-737D-1F73CC2BF899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59FA6C-E7EA-39E3-E307-100C88F5D66C}"/>
              </a:ext>
            </a:extLst>
          </p:cNvPr>
          <p:cNvGrpSpPr/>
          <p:nvPr/>
        </p:nvGrpSpPr>
        <p:grpSpPr>
          <a:xfrm>
            <a:off x="865611" y="2052110"/>
            <a:ext cx="2525289" cy="1077218"/>
            <a:chOff x="2924970" y="4686569"/>
            <a:chExt cx="3117679" cy="1316682"/>
          </a:xfrm>
        </p:grpSpPr>
        <p:sp>
          <p:nvSpPr>
            <p:cNvPr id="17" name="Pentagon 16">
              <a:extLst>
                <a:ext uri="{FF2B5EF4-FFF2-40B4-BE49-F238E27FC236}">
                  <a16:creationId xmlns:a16="http://schemas.microsoft.com/office/drawing/2014/main" id="{140C3203-E2D6-EC1B-C36D-2439A682E01A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76BD796-10A1-B120-7DCF-A3176A26D64F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EC316A1-A72D-DCF2-74DD-1A0109829690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Oval 5">
                <a:extLst>
                  <a:ext uri="{FF2B5EF4-FFF2-40B4-BE49-F238E27FC236}">
                    <a16:creationId xmlns:a16="http://schemas.microsoft.com/office/drawing/2014/main" id="{77BC2F27-4ADA-0690-3A26-8241BDF5C8E0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3</a:t>
                </a:r>
                <a:endParaRPr lang="en-US" sz="3600" kern="1200"/>
              </a:p>
            </p:txBody>
          </p:sp>
        </p:grpSp>
      </p:grpSp>
      <p:pic>
        <p:nvPicPr>
          <p:cNvPr id="2" name="Picture 2" descr="Key performance indicator - Free marketing icons">
            <a:extLst>
              <a:ext uri="{FF2B5EF4-FFF2-40B4-BE49-F238E27FC236}">
                <a16:creationId xmlns:a16="http://schemas.microsoft.com/office/drawing/2014/main" id="{DC01E7FD-B10D-80A1-2EDC-D959D2801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326" y="2174842"/>
            <a:ext cx="781572" cy="78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01407DE-1350-E857-88E6-CFB7404006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49772"/>
              </p:ext>
            </p:extLst>
          </p:nvPr>
        </p:nvGraphicFramePr>
        <p:xfrm>
          <a:off x="1770036" y="3394929"/>
          <a:ext cx="14747928" cy="59525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60916">
                  <a:extLst>
                    <a:ext uri="{9D8B030D-6E8A-4147-A177-3AD203B41FA5}">
                      <a16:colId xmlns:a16="http://schemas.microsoft.com/office/drawing/2014/main" val="2806229337"/>
                    </a:ext>
                  </a:extLst>
                </a:gridCol>
                <a:gridCol w="3760916">
                  <a:extLst>
                    <a:ext uri="{9D8B030D-6E8A-4147-A177-3AD203B41FA5}">
                      <a16:colId xmlns:a16="http://schemas.microsoft.com/office/drawing/2014/main" val="2771670748"/>
                    </a:ext>
                  </a:extLst>
                </a:gridCol>
                <a:gridCol w="7226096">
                  <a:extLst>
                    <a:ext uri="{9D8B030D-6E8A-4147-A177-3AD203B41FA5}">
                      <a16:colId xmlns:a16="http://schemas.microsoft.com/office/drawing/2014/main" val="4040677594"/>
                    </a:ext>
                  </a:extLst>
                </a:gridCol>
              </a:tblGrid>
              <a:tr h="1075762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en-US" sz="3200" kern="100" noProof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s" sz="3200" kern="100" noProof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Meta</a:t>
                      </a:r>
                      <a:endParaRPr lang="en-US" sz="3200" kern="100" noProof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2224" marR="42224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en-US" sz="32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s" sz="32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RESULTADOS ESPERADOS</a:t>
                      </a:r>
                      <a:endParaRPr lang="en-US" sz="3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" sz="32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32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s" sz="32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COMPORTAMIENTO</a:t>
                      </a:r>
                      <a:endParaRPr lang="en-US" sz="3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6427975"/>
                  </a:ext>
                </a:extLst>
              </a:tr>
              <a:tr h="478116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s" sz="1800" kern="100" noProof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0" marR="0">
                        <a:buNone/>
                      </a:pPr>
                      <a:r>
                        <a:rPr lang="es" sz="1800" kern="100" noProof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Para 2030, aumentará el número de hectáreas de producción agrícola sostenible gestionadas por hombres y mujeres</a:t>
                      </a:r>
                      <a:r>
                        <a:rPr lang="es" sz="2400" kern="100" noProof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400" kern="100" noProof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2224" marR="42224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en-US" sz="36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buNone/>
                      </a:pPr>
                      <a:endParaRPr lang="en-US" sz="36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s" sz="20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Aumento del número de soluciones de agricultura sostenible lideradas por mujeres.</a:t>
                      </a:r>
                      <a:endParaRPr lang="en-US" sz="36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buNone/>
                      </a:pPr>
                      <a:endParaRPr lang="en-US" sz="36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s" sz="2000" kern="100">
                          <a:effectLst/>
                          <a:latin typeface="Calibri"/>
                          <a:cs typeface="Calibri"/>
                        </a:rPr>
                        <a:t>Mujeres empoderadas que implementan actividades que contribuyen a la agricultura sostenible</a:t>
                      </a:r>
                      <a:endParaRPr lang="en-US" sz="3600" kern="100">
                        <a:effectLst/>
                        <a:latin typeface="Calibri"/>
                        <a:cs typeface="Calibri"/>
                      </a:endParaRPr>
                    </a:p>
                    <a:p>
                      <a:pPr marL="0" marR="0" algn="ctr">
                        <a:buNone/>
                      </a:pPr>
                      <a:endParaRPr lang="en-US" sz="36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" sz="20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36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457200" marR="0" indent="-457200" algn="l">
                        <a:buFont typeface="+mj-lt"/>
                        <a:buAutoNum type="arabicPeriod"/>
                      </a:pPr>
                      <a:r>
                        <a:rPr lang="es" sz="20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Actualizar el mapeo de fincas y unidades productivas integrales donde hay mayor número de mujeres productoras.</a:t>
                      </a:r>
                      <a:endParaRPr lang="en-US" sz="36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457200" marR="0" indent="-457200" algn="l">
                        <a:buFont typeface="+mj-lt"/>
                        <a:buAutoNum type="arabicPeriod"/>
                      </a:pPr>
                      <a:r>
                        <a:rPr lang="es" sz="20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Definir la metodología para la recolección de datos sobre los roles de mujeres y hombres en actividades productivas y de conservación.</a:t>
                      </a:r>
                      <a:endParaRPr lang="en-US" sz="36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457200" marR="0" indent="-457200" algn="l">
                        <a:buFont typeface="+mj-lt"/>
                        <a:buAutoNum type="arabicPeriod"/>
                      </a:pPr>
                      <a:r>
                        <a:rPr lang="es" sz="20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Elaborar base de datos de fincas y unidades productivas integrales donde exista mayor número de mujeres productoras.</a:t>
                      </a:r>
                      <a:endParaRPr lang="en-US" sz="36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457200" marR="0" indent="-457200" algn="l">
                        <a:buFont typeface="+mj-lt"/>
                        <a:buAutoNum type="arabicPeriod"/>
                      </a:pPr>
                      <a:r>
                        <a:rPr lang="es" sz="20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Promover fincas y unidades productivas integrales lideradas por mujeres.</a:t>
                      </a:r>
                      <a:endParaRPr lang="en-US" sz="36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457200" marR="0" indent="-457200" algn="l">
                        <a:buFont typeface="+mj-lt"/>
                        <a:buAutoNum type="arabicPeriod"/>
                      </a:pPr>
                      <a:r>
                        <a:rPr lang="es" sz="20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Establecer proyectos piloto de fincas con perspectiva de género y unidades productivas integrales que reconozcan y valoren las contribuciones diferenciadas por género y brinden asistencia técnica diferenciada para las mujeres.</a:t>
                      </a:r>
                      <a:endParaRPr lang="en-US" sz="36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457200" marR="0" indent="-457200" algn="l">
                        <a:buFont typeface="+mj-lt"/>
                        <a:buAutoNum type="arabicPeriod"/>
                      </a:pPr>
                      <a:r>
                        <a:rPr lang="es" sz="20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Aumentar la cobertura de fincas y unidades productivas integrales lideradas por mujeres mediante la ampliación, mejora y simplificación de instrumentos financieros-ambientales</a:t>
                      </a:r>
                      <a:endParaRPr lang="en-US" sz="36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l">
                        <a:buNone/>
                      </a:pPr>
                      <a:r>
                        <a:rPr lang="es" sz="20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36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02190"/>
                  </a:ext>
                </a:extLst>
              </a:tr>
            </a:tbl>
          </a:graphicData>
        </a:graphic>
      </p:graphicFrame>
      <p:sp>
        <p:nvSpPr>
          <p:cNvPr id="5" name="Freeform 3">
            <a:extLst>
              <a:ext uri="{FF2B5EF4-FFF2-40B4-BE49-F238E27FC236}">
                <a16:creationId xmlns:a16="http://schemas.microsoft.com/office/drawing/2014/main" id="{765A6407-52AB-278A-0E2F-CA3287EF402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424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AF965-1C1C-4783-00B8-518848EBB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487E7F1-5D43-934B-2AF0-712B426C746D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No tengas miedo de considerar resultados e indicadores de impacto</a:t>
            </a:r>
            <a:endParaRPr lang="en-US" sz="2700">
              <a:solidFill>
                <a:prstClr val="white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E100E3F-B5F2-CC0F-BA47-52A836C23481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BE8B6D6-8E8C-2C45-CFA7-AA7E6EB572E5}"/>
              </a:ext>
            </a:extLst>
          </p:cNvPr>
          <p:cNvGrpSpPr/>
          <p:nvPr/>
        </p:nvGrpSpPr>
        <p:grpSpPr>
          <a:xfrm>
            <a:off x="865611" y="2052110"/>
            <a:ext cx="2525289" cy="1077218"/>
            <a:chOff x="2924970" y="4686569"/>
            <a:chExt cx="3117679" cy="1316682"/>
          </a:xfrm>
        </p:grpSpPr>
        <p:sp>
          <p:nvSpPr>
            <p:cNvPr id="17" name="Pentagon 16">
              <a:extLst>
                <a:ext uri="{FF2B5EF4-FFF2-40B4-BE49-F238E27FC236}">
                  <a16:creationId xmlns:a16="http://schemas.microsoft.com/office/drawing/2014/main" id="{9B714DC0-1A55-4934-E0EC-8B8869B8AC35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E6753EF-8714-A735-D2C5-CED2755579AC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843DB105-C04C-6DC4-D3D8-BF30CCAE0262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Oval 5">
                <a:extLst>
                  <a:ext uri="{FF2B5EF4-FFF2-40B4-BE49-F238E27FC236}">
                    <a16:creationId xmlns:a16="http://schemas.microsoft.com/office/drawing/2014/main" id="{65840F27-4FE1-8839-3C22-16B74277EE9C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3</a:t>
                </a:r>
                <a:endParaRPr lang="en-US" sz="3600" kern="1200"/>
              </a:p>
            </p:txBody>
          </p:sp>
        </p:grpSp>
      </p:grpSp>
      <p:pic>
        <p:nvPicPr>
          <p:cNvPr id="2" name="Picture 2" descr="Key performance indicator - Free marketing icons">
            <a:extLst>
              <a:ext uri="{FF2B5EF4-FFF2-40B4-BE49-F238E27FC236}">
                <a16:creationId xmlns:a16="http://schemas.microsoft.com/office/drawing/2014/main" id="{F3B285CB-1215-35C7-58A3-69DB9C0BD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326" y="2174842"/>
            <a:ext cx="781572" cy="78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7689CF8-24BF-2AAB-8C60-91CFB40B9E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440901"/>
              </p:ext>
            </p:extLst>
          </p:nvPr>
        </p:nvGraphicFramePr>
        <p:xfrm>
          <a:off x="2913112" y="3432361"/>
          <a:ext cx="14986125" cy="59681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0883">
                  <a:extLst>
                    <a:ext uri="{9D8B030D-6E8A-4147-A177-3AD203B41FA5}">
                      <a16:colId xmlns:a16="http://schemas.microsoft.com/office/drawing/2014/main" val="3081039446"/>
                    </a:ext>
                  </a:extLst>
                </a:gridCol>
                <a:gridCol w="3857925">
                  <a:extLst>
                    <a:ext uri="{9D8B030D-6E8A-4147-A177-3AD203B41FA5}">
                      <a16:colId xmlns:a16="http://schemas.microsoft.com/office/drawing/2014/main" val="1264940369"/>
                    </a:ext>
                  </a:extLst>
                </a:gridCol>
                <a:gridCol w="4023014">
                  <a:extLst>
                    <a:ext uri="{9D8B030D-6E8A-4147-A177-3AD203B41FA5}">
                      <a16:colId xmlns:a16="http://schemas.microsoft.com/office/drawing/2014/main" val="2106789220"/>
                    </a:ext>
                  </a:extLst>
                </a:gridCol>
                <a:gridCol w="4074303">
                  <a:extLst>
                    <a:ext uri="{9D8B030D-6E8A-4147-A177-3AD203B41FA5}">
                      <a16:colId xmlns:a16="http://schemas.microsoft.com/office/drawing/2014/main" val="4082909414"/>
                    </a:ext>
                  </a:extLst>
                </a:gridCol>
              </a:tblGrid>
              <a:tr h="817063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" sz="24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</a:p>
                    <a:p>
                      <a:pPr marL="0" marR="0" algn="ctr">
                        <a:buNone/>
                      </a:pPr>
                      <a:r>
                        <a:rPr lang="es" sz="24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Meta</a:t>
                      </a:r>
                      <a:endParaRPr lang="en-US" sz="2400" b="0" i="0" kern="100" noProof="0">
                        <a:effectLst/>
                        <a:latin typeface="Calibri Light" panose="020F0302020204030204" pitchFamily="34" charset="0"/>
                        <a:ea typeface="Aptos" panose="020B000402020202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2224" marR="42224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" sz="24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</a:p>
                    <a:p>
                      <a:pPr marL="0" marR="0" algn="ctr">
                        <a:buNone/>
                      </a:pPr>
                      <a:r>
                        <a:rPr lang="es" sz="24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Indicadores de proceso</a:t>
                      </a:r>
                      <a:endParaRPr lang="en-US" sz="2400" b="0" i="0" kern="100" noProof="0">
                        <a:effectLst/>
                        <a:latin typeface="Calibri Light" panose="020F0302020204030204" pitchFamily="34" charset="0"/>
                        <a:ea typeface="Aptos" panose="020B000402020202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2224" marR="42224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" sz="24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</a:p>
                    <a:p>
                      <a:pPr marL="0" marR="0" algn="ctr">
                        <a:buNone/>
                      </a:pPr>
                      <a:r>
                        <a:rPr lang="es" sz="24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Indicadores de resultados</a:t>
                      </a:r>
                      <a:endParaRPr lang="en-US" sz="2400" b="0" i="0" kern="100" noProof="0">
                        <a:effectLst/>
                        <a:latin typeface="Calibri Light" panose="020F0302020204030204" pitchFamily="34" charset="0"/>
                        <a:ea typeface="Aptos" panose="020B000402020202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2224" marR="42224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" sz="24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</a:p>
                    <a:p>
                      <a:pPr marL="0" marR="0" algn="ctr">
                        <a:buNone/>
                      </a:pPr>
                      <a:r>
                        <a:rPr lang="es" sz="24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Indicadores de Impacto Ambiental</a:t>
                      </a:r>
                      <a:endParaRPr lang="en-US" sz="2400" b="0" i="0" kern="100" noProof="0">
                        <a:effectLst/>
                        <a:latin typeface="Calibri Light" panose="020F0302020204030204" pitchFamily="34" charset="0"/>
                        <a:ea typeface="Aptos" panose="020B000402020202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2224" marR="42224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17055"/>
                  </a:ext>
                </a:extLst>
              </a:tr>
              <a:tr h="445040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s" sz="24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</a:p>
                    <a:p>
                      <a:pPr marL="0" marR="0">
                        <a:buNone/>
                      </a:pPr>
                      <a:r>
                        <a:rPr lang="es" sz="24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Para 2030, aumentará el número de hectáreas de producción agrícola sostenible gestionadas por hombres y mujeres</a:t>
                      </a:r>
                      <a:r>
                        <a:rPr lang="es" sz="32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en-US" sz="3200" b="0" i="0" kern="100" noProof="0">
                        <a:effectLst/>
                        <a:latin typeface="Calibri Light" panose="020F0302020204030204" pitchFamily="34" charset="0"/>
                        <a:ea typeface="Aptos" panose="020B000402020202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2224" marR="42224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s" sz="32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</a:p>
                    <a:p>
                      <a:pPr marL="342900" marR="0" lvl="0" indent="-342900" algn="l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itchFamily="2" charset="2"/>
                        <a:buChar char=""/>
                        <a:tabLst/>
                        <a:defRPr/>
                      </a:pPr>
                      <a:r>
                        <a:rPr lang="es" sz="18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Número de estudios o herramientas desarrolladas para determinar las condiciones y necesidades diferenciadas de mujeres y hombres productores</a:t>
                      </a:r>
                    </a:p>
                    <a:p>
                      <a:pPr marL="342900" marR="0" lvl="0" indent="-342900" algn="l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itchFamily="2" charset="2"/>
                        <a:buChar char=""/>
                        <a:tabLst/>
                        <a:defRPr/>
                      </a:pPr>
                      <a:r>
                        <a:rPr lang="es" sz="18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Número de acciones de desarrollo de capacidades sobre prácticas agrícolas sostenibles que aborden las necesidades diferenciadas de mujeres y hombres</a:t>
                      </a:r>
                    </a:p>
                    <a:p>
                      <a:pPr marL="342900" marR="0" lvl="0" indent="-342900" algn="l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itchFamily="2" charset="2"/>
                        <a:buChar char=""/>
                        <a:tabLst/>
                        <a:defRPr/>
                      </a:pPr>
                      <a:r>
                        <a:rPr lang="es" sz="18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Número de mujeres y hombres con capacidades para implementar prácticas sostenibles</a:t>
                      </a:r>
                    </a:p>
                    <a:p>
                      <a:pPr marL="342900" marR="0" lvl="0" indent="-342900" algn="l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itchFamily="2" charset="2"/>
                        <a:buChar char=""/>
                        <a:tabLst/>
                        <a:defRPr/>
                      </a:pPr>
                      <a:r>
                        <a:rPr lang="es" sz="18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Número de créditos o incentivos agrícolas con criterios que tengan en cuenta las condiciones y necesidades diferenciadas de mujeres y hombres.</a:t>
                      </a:r>
                    </a:p>
                    <a:p>
                      <a:pPr marL="342900" marR="0" lvl="0" indent="-342900" algn="l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itchFamily="2" charset="2"/>
                        <a:buChar char=""/>
                        <a:tabLst/>
                        <a:defRPr/>
                      </a:pPr>
                      <a:endParaRPr lang="en-US" sz="1800" b="0" i="0" kern="100" noProof="0"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2224" marR="42224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s" sz="28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itchFamily="2" charset="2"/>
                        <a:buChar char=""/>
                      </a:pPr>
                      <a:r>
                        <a:rPr lang="es" sz="18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Porcentaje de productores que adoptan prácticas sostenibles (por ejemplo, reducción del consumo de pesticidas, manejo integrado de plagas)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itchFamily="2" charset="2"/>
                        <a:buChar char=""/>
                      </a:pPr>
                      <a:r>
                        <a:rPr lang="es" sz="18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Tipo de prácticas sostenibles adoptadas (por ejemplo, reducción del consumo de pesticidas, manejo integrado de plagas) (desagregadas por sexo y por tipo de producción)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itchFamily="2" charset="2"/>
                        <a:buChar char=""/>
                      </a:pPr>
                      <a:r>
                        <a:rPr lang="es" sz="18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Número de hectáreas y porcentaje que se cosecha de forma sostenible (desagregado por sexo y por tipo de producción)</a:t>
                      </a:r>
                    </a:p>
                  </a:txBody>
                  <a:tcPr marL="42224" marR="42224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600" b="0" i="0" kern="100" noProof="0"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71450" marR="0" lvl="0" indent="-171450" algn="l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" sz="18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Aumento de especies en parcelas de producción agrícola sostenible (desagregadas por sexo y por tipo de producción)</a:t>
                      </a:r>
                    </a:p>
                    <a:p>
                      <a:pPr marL="171450" marR="0" lvl="0" indent="-171450" algn="l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" sz="1800" b="0" i="0" kern="100" noProof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Reducción de emisiones por hectárea mediante la adopción de prácticas sostenibles (desagregadas por sexo y por tipo de producción)</a:t>
                      </a:r>
                    </a:p>
                  </a:txBody>
                  <a:tcPr marL="42224" marR="42224" marT="0" marB="0"/>
                </a:tc>
                <a:extLst>
                  <a:ext uri="{0D108BD9-81ED-4DB2-BD59-A6C34878D82A}">
                    <a16:rowId xmlns:a16="http://schemas.microsoft.com/office/drawing/2014/main" val="60346493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A34CFDD-6479-1F5F-027B-D3CDDB8954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202451"/>
              </p:ext>
            </p:extLst>
          </p:nvPr>
        </p:nvGraphicFramePr>
        <p:xfrm>
          <a:off x="388374" y="3466938"/>
          <a:ext cx="2497524" cy="2072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7524">
                  <a:extLst>
                    <a:ext uri="{9D8B030D-6E8A-4147-A177-3AD203B41FA5}">
                      <a16:colId xmlns:a16="http://schemas.microsoft.com/office/drawing/2014/main" val="1208556812"/>
                    </a:ext>
                  </a:extLst>
                </a:gridCol>
              </a:tblGrid>
              <a:tr h="903952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" sz="2400" ker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s" sz="2400" kern="0" noProof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OBJETIVO 10: Mejorar la biodiversidad en la agricultura</a:t>
                      </a:r>
                    </a:p>
                    <a:p>
                      <a:pPr marL="0" marR="0" algn="ctr">
                        <a:buNone/>
                      </a:pPr>
                      <a:r>
                        <a:rPr lang="es" sz="1600" ker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1405211032"/>
                  </a:ext>
                </a:extLst>
              </a:tr>
            </a:tbl>
          </a:graphicData>
        </a:graphic>
      </p:graphicFrame>
      <p:sp>
        <p:nvSpPr>
          <p:cNvPr id="3" name="Freeform 3">
            <a:extLst>
              <a:ext uri="{FF2B5EF4-FFF2-40B4-BE49-F238E27FC236}">
                <a16:creationId xmlns:a16="http://schemas.microsoft.com/office/drawing/2014/main" id="{CD7932CC-3B0D-3D9E-D69F-EC2EEA8D9EA6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263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04E66-C34B-BC76-0595-F0A3E72D4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40D1811-C169-CF7B-B1EA-482ABF025D85}"/>
              </a:ext>
            </a:extLst>
          </p:cNvPr>
          <p:cNvSpPr txBox="1">
            <a:spLocks/>
          </p:cNvSpPr>
          <p:nvPr/>
        </p:nvSpPr>
        <p:spPr>
          <a:xfrm>
            <a:off x="1905000" y="3258390"/>
            <a:ext cx="15483290" cy="28979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28" indent="-453828"/>
            <a:r>
              <a:rPr lang="es" sz="2800" noProof="0" dirty="0">
                <a:latin typeface="Calibri" panose="020F0502020204030204" pitchFamily="34" charset="0"/>
                <a:cs typeface="Calibri" panose="020F0502020204030204" pitchFamily="34" charset="0"/>
              </a:rPr>
              <a:t>Metas, prioridades, acciones e indicadores que reconocen y miden la vulnerabilidad diferenciada de hombres y mujeres ante la pérdida de biodiversidad</a:t>
            </a:r>
          </a:p>
          <a:p>
            <a:pPr marL="453828" indent="-453828"/>
            <a:endParaRPr lang="en-US" sz="2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sz="2800" dirty="0">
                <a:latin typeface="Calibri" panose="020F0502020204030204" pitchFamily="34" charset="0"/>
                <a:cs typeface="Calibri" panose="020F0502020204030204" pitchFamily="34" charset="0"/>
              </a:rPr>
              <a:t>Metas, prioridades, acciones e indicadores </a:t>
            </a:r>
            <a:r>
              <a:rPr lang="es" sz="2800" noProof="0" dirty="0">
                <a:latin typeface="Calibri" panose="020F0502020204030204" pitchFamily="34" charset="0"/>
                <a:cs typeface="Calibri" panose="020F0502020204030204" pitchFamily="34" charset="0"/>
              </a:rPr>
              <a:t>que reconocen y miden las contribuciones diferenciadas de hombres y mujeres a las acciones de biodiversidad y las soluciones basadas en la naturaleza</a:t>
            </a:r>
          </a:p>
          <a:p>
            <a:pPr marL="453828" indent="-453828"/>
            <a:endParaRPr lang="en-US" sz="2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sz="2800" dirty="0">
                <a:latin typeface="Calibri" panose="020F0502020204030204" pitchFamily="34" charset="0"/>
                <a:cs typeface="Calibri" panose="020F0502020204030204" pitchFamily="34" charset="0"/>
              </a:rPr>
              <a:t>Metas, prioridades, acciones e indicadores </a:t>
            </a:r>
            <a:r>
              <a:rPr lang="es" sz="2800" noProof="0" dirty="0">
                <a:latin typeface="Calibri" panose="020F0502020204030204" pitchFamily="34" charset="0"/>
                <a:cs typeface="Calibri" panose="020F0502020204030204" pitchFamily="34" charset="0"/>
              </a:rPr>
              <a:t>que reconocen y miden las contribuciones diferenciadas de hombres y mujeres a la conservación y el uso sostenible de la biodiversidad</a:t>
            </a:r>
          </a:p>
          <a:p>
            <a:pPr marL="453828" indent="-453828"/>
            <a:endParaRPr lang="en-US" sz="2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sz="2800" noProof="0" dirty="0">
                <a:latin typeface="Calibri" panose="020F0502020204030204" pitchFamily="34" charset="0"/>
                <a:cs typeface="Calibri" panose="020F0502020204030204" pitchFamily="34" charset="0"/>
              </a:rPr>
              <a:t>Los objetivos e indicadores reconocen y miden cómo las soluciones o los objetivos de biodiversidad contribuyen a reducir las desigualdades de género o a aumentar el empoderamiento de las mujeres.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41C1BC-57DA-7822-2612-C5C3A718CEA2}"/>
              </a:ext>
            </a:extLst>
          </p:cNvPr>
          <p:cNvSpPr txBox="1"/>
          <p:nvPr/>
        </p:nvSpPr>
        <p:spPr>
          <a:xfrm>
            <a:off x="3840357" y="2158312"/>
            <a:ext cx="119142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" sz="30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Revisar la hoja de ruta con los puntos focales del CDB para garantizar que esté alineada con el NBSAP</a:t>
            </a:r>
          </a:p>
          <a:p>
            <a:pPr algn="just"/>
            <a:r>
              <a:rPr lang="es" sz="30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</a:p>
          <a:p>
            <a:pPr algn="just"/>
            <a:r>
              <a:rPr lang="es" sz="30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4A9BC6F-5E1E-3E00-E88D-686E9DAD15F1}"/>
              </a:ext>
            </a:extLst>
          </p:cNvPr>
          <p:cNvGrpSpPr/>
          <p:nvPr/>
        </p:nvGrpSpPr>
        <p:grpSpPr>
          <a:xfrm>
            <a:off x="1194182" y="1950627"/>
            <a:ext cx="2525289" cy="1077218"/>
            <a:chOff x="4089527" y="6103976"/>
            <a:chExt cx="3117679" cy="1316682"/>
          </a:xfrm>
        </p:grpSpPr>
        <p:sp>
          <p:nvSpPr>
            <p:cNvPr id="19" name="Pentagon 18">
              <a:extLst>
                <a:ext uri="{FF2B5EF4-FFF2-40B4-BE49-F238E27FC236}">
                  <a16:creationId xmlns:a16="http://schemas.microsoft.com/office/drawing/2014/main" id="{332E57E8-F0C6-EAA3-A899-0318F8CA1BE7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1269CAD-9336-8BEA-1E20-6BBFB4303F1C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3FCBB42C-B050-D8F1-1A9B-925B1B0DDD9D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Oval 5">
                <a:extLst>
                  <a:ext uri="{FF2B5EF4-FFF2-40B4-BE49-F238E27FC236}">
                    <a16:creationId xmlns:a16="http://schemas.microsoft.com/office/drawing/2014/main" id="{10A9CCDA-C783-D84F-1DD9-96F322A4CA02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4</a:t>
                </a:r>
              </a:p>
            </p:txBody>
          </p:sp>
        </p:grpSp>
      </p:grpSp>
      <p:sp>
        <p:nvSpPr>
          <p:cNvPr id="89" name="Freeform 9">
            <a:extLst>
              <a:ext uri="{FF2B5EF4-FFF2-40B4-BE49-F238E27FC236}">
                <a16:creationId xmlns:a16="http://schemas.microsoft.com/office/drawing/2014/main" id="{951FD7AB-B56A-AE8A-E110-047FBF985FC7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076DA6-033D-48F3-7C84-A39895F868CF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89;g328e14af98b_2_2">
            <a:extLst>
              <a:ext uri="{FF2B5EF4-FFF2-40B4-BE49-F238E27FC236}">
                <a16:creationId xmlns:a16="http://schemas.microsoft.com/office/drawing/2014/main" id="{EF021A7E-EA80-D7AF-0271-817DBF39B816}"/>
              </a:ext>
            </a:extLst>
          </p:cNvPr>
          <p:cNvSpPr txBox="1"/>
          <p:nvPr/>
        </p:nvSpPr>
        <p:spPr>
          <a:xfrm>
            <a:off x="1163702" y="481256"/>
            <a:ext cx="15960590" cy="1323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Acciones clave para desarrollar hojas de ruta de género y biodiversidad</a:t>
            </a:r>
          </a:p>
          <a:p>
            <a:pPr defTabSz="914445">
              <a:buClr>
                <a:srgbClr val="000000"/>
              </a:buClr>
              <a:defRPr/>
            </a:pPr>
            <a:endParaRPr sz="40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E13F264-57F0-8CC4-22CA-D7ACFC42136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7ED4FBA5-6BCD-4B2D-F149-506721043A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939" y="2088964"/>
            <a:ext cx="833345" cy="82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946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CAB9C-4BCC-8D69-CD94-526704412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Objetivos</a:t>
            </a:r>
            <a:endParaRPr lang="en-CH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5CB444F-C642-C0A3-C7C3-D685B756AEA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485899" y="2896757"/>
            <a:ext cx="16266074" cy="6437743"/>
          </a:xfrm>
        </p:spPr>
        <p:txBody>
          <a:bodyPr vert="horz" lIns="0" tIns="68580" rIns="0" bIns="68580" rtlCol="0" anchor="t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4000" dirty="0"/>
              <a:t>Debatir los principales pasos para desarrollar una hoja de ruta de género y biodiversidad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40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4000" dirty="0"/>
              <a:t>Compartir consejos que puedan adaptarse a diferentes contextos nacionales.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40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4000" dirty="0"/>
              <a:t>Promover un intercambio entre pares sobre buenas prácticas para desarrollar hojas de ruta de género y biodiversidad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4000" dirty="0"/>
              <a:t>Obtener recomendaciones metodológicas para mejorar los procesos de elaboración de una hoja de ruta nacional de género y biodiversidad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DDFEF2A-1DA4-3C62-3AB3-E49255D8A073}"/>
              </a:ext>
            </a:extLst>
          </p:cNvPr>
          <p:cNvSpPr/>
          <p:nvPr/>
        </p:nvSpPr>
        <p:spPr>
          <a:xfrm>
            <a:off x="15037285" y="386534"/>
            <a:ext cx="2393477" cy="1533858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68433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CCC94-7920-01F9-435C-ECC372E25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B92016-CFE3-F1ED-E378-62186077B271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Garantizar una diversidad de objetivos, prioridades, acciones e indicadores</a:t>
            </a: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6560A93-419C-9FF1-1FB7-F7D81DFC3413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337330-5048-89D2-EE35-E9CA18EAF1AC}"/>
              </a:ext>
            </a:extLst>
          </p:cNvPr>
          <p:cNvSpPr/>
          <p:nvPr/>
        </p:nvSpPr>
        <p:spPr>
          <a:xfrm>
            <a:off x="2209799" y="3848099"/>
            <a:ext cx="13974997" cy="4946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17D376F-1DE1-B8AD-2E9B-E0A332CDB87E}"/>
              </a:ext>
            </a:extLst>
          </p:cNvPr>
          <p:cNvGrpSpPr/>
          <p:nvPr/>
        </p:nvGrpSpPr>
        <p:grpSpPr>
          <a:xfrm>
            <a:off x="914400" y="2019300"/>
            <a:ext cx="2525289" cy="1077218"/>
            <a:chOff x="4089527" y="6103976"/>
            <a:chExt cx="3117679" cy="1316682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C6AE45F1-1A5D-72C9-C138-9A4850077050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17B4FC3-A07D-487F-621E-00BAC103FB2B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E38892E1-5F8C-2C46-31D0-8C368E21E475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id="{8B168102-DB37-E082-D6E1-3B78AF47F7CF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4</a:t>
                </a:r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70904DBF-36EA-F511-5687-E37880FA2A67}"/>
              </a:ext>
            </a:extLst>
          </p:cNvPr>
          <p:cNvSpPr/>
          <p:nvPr/>
        </p:nvSpPr>
        <p:spPr>
          <a:xfrm>
            <a:off x="2190749" y="3848099"/>
            <a:ext cx="13974997" cy="4946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EA819E3-3539-D674-2806-5C811A09B734}"/>
              </a:ext>
            </a:extLst>
          </p:cNvPr>
          <p:cNvSpPr/>
          <p:nvPr/>
        </p:nvSpPr>
        <p:spPr>
          <a:xfrm>
            <a:off x="3456018" y="4025298"/>
            <a:ext cx="11164388" cy="4745481"/>
          </a:xfrm>
          <a:prstGeom prst="roundRect">
            <a:avLst/>
          </a:prstGeom>
          <a:solidFill>
            <a:srgbClr val="DAEAFA"/>
          </a:solidFill>
          <a:ln w="762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E3E9F71F-45C8-660E-24AC-27EB9B46BD5F}"/>
              </a:ext>
            </a:extLst>
          </p:cNvPr>
          <p:cNvSpPr/>
          <p:nvPr/>
        </p:nvSpPr>
        <p:spPr>
          <a:xfrm>
            <a:off x="3897571" y="4847214"/>
            <a:ext cx="10520767" cy="3472768"/>
          </a:xfrm>
          <a:prstGeom prst="roundRect">
            <a:avLst/>
          </a:prstGeom>
          <a:solidFill>
            <a:srgbClr val="A5D3FF"/>
          </a:solidFill>
          <a:ln w="762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F444E1-9DFE-0921-BAE6-F42BD9571E3A}"/>
              </a:ext>
            </a:extLst>
          </p:cNvPr>
          <p:cNvSpPr txBox="1"/>
          <p:nvPr/>
        </p:nvSpPr>
        <p:spPr>
          <a:xfrm>
            <a:off x="3556167" y="4195489"/>
            <a:ext cx="10862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/>
            <a:r>
              <a:rPr lang="es" b="1">
                <a:solidFill>
                  <a:srgbClr val="000000"/>
                </a:solidFill>
                <a:latin typeface="Montserrat" pitchFamily="2" charset="77"/>
              </a:rPr>
              <a:t>CONTEXTO NACIONAL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7E1B449C-2E27-E1A6-5401-672AEC066303}"/>
              </a:ext>
            </a:extLst>
          </p:cNvPr>
          <p:cNvSpPr/>
          <p:nvPr/>
        </p:nvSpPr>
        <p:spPr>
          <a:xfrm>
            <a:off x="4228883" y="6127969"/>
            <a:ext cx="2794000" cy="1727200"/>
          </a:xfrm>
          <a:prstGeom prst="roundRect">
            <a:avLst/>
          </a:prstGeom>
          <a:solidFill>
            <a:sysClr val="window" lastClr="FFFFFF"/>
          </a:solidFill>
          <a:ln w="762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E5DE04-DEA1-1F70-23F6-114DFF23F382}"/>
              </a:ext>
            </a:extLst>
          </p:cNvPr>
          <p:cNvSpPr txBox="1"/>
          <p:nvPr/>
        </p:nvSpPr>
        <p:spPr>
          <a:xfrm>
            <a:off x="4228883" y="6585169"/>
            <a:ext cx="2794000" cy="800219"/>
          </a:xfrm>
          <a:prstGeom prst="rect">
            <a:avLst/>
          </a:prstGeom>
          <a:noFill/>
        </p:spPr>
        <p:txBody>
          <a:bodyPr wrap="square" lIns="60960" tIns="30480" rIns="60960" bIns="30480" rtlCol="0" anchor="t">
            <a:spAutoFit/>
          </a:bodyPr>
          <a:lstStyle/>
          <a:p>
            <a:pPr algn="ctr"/>
            <a:r>
              <a:rPr lang="es" sz="2400" dirty="0">
                <a:solidFill>
                  <a:prstClr val="black"/>
                </a:solidFill>
                <a:latin typeface="Montserrat" pitchFamily="2" charset="77"/>
              </a:rPr>
              <a:t>Reconoce la custodia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798F7FD6-6BA8-22A7-E285-1C33EE30EA3C}"/>
              </a:ext>
            </a:extLst>
          </p:cNvPr>
          <p:cNvSpPr/>
          <p:nvPr/>
        </p:nvSpPr>
        <p:spPr>
          <a:xfrm>
            <a:off x="7784883" y="6127969"/>
            <a:ext cx="2794000" cy="1727200"/>
          </a:xfrm>
          <a:prstGeom prst="roundRect">
            <a:avLst/>
          </a:prstGeom>
          <a:solidFill>
            <a:sysClr val="window" lastClr="FFFFFF"/>
          </a:solidFill>
          <a:ln w="762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8ED3A61-E47C-B8A6-97F6-FED80D159840}"/>
              </a:ext>
            </a:extLst>
          </p:cNvPr>
          <p:cNvSpPr txBox="1"/>
          <p:nvPr/>
        </p:nvSpPr>
        <p:spPr>
          <a:xfrm>
            <a:off x="7784883" y="6591459"/>
            <a:ext cx="2794000" cy="800219"/>
          </a:xfrm>
          <a:prstGeom prst="rect">
            <a:avLst/>
          </a:prstGeom>
          <a:noFill/>
        </p:spPr>
        <p:txBody>
          <a:bodyPr wrap="square" lIns="60960" tIns="30480" rIns="60960" bIns="30480" rtlCol="0" anchor="t">
            <a:spAutoFit/>
          </a:bodyPr>
          <a:lstStyle/>
          <a:p>
            <a:pPr algn="ctr"/>
            <a:r>
              <a:rPr lang="es" sz="2400" dirty="0">
                <a:solidFill>
                  <a:prstClr val="black"/>
                </a:solidFill>
                <a:latin typeface="Montserrat" pitchFamily="2" charset="77"/>
              </a:rPr>
              <a:t>Abordar las desigualdades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A4EA5A60-D810-332C-6A43-8466DF1B40B9}"/>
              </a:ext>
            </a:extLst>
          </p:cNvPr>
          <p:cNvSpPr/>
          <p:nvPr/>
        </p:nvSpPr>
        <p:spPr>
          <a:xfrm>
            <a:off x="11325118" y="6127969"/>
            <a:ext cx="2794000" cy="1727200"/>
          </a:xfrm>
          <a:prstGeom prst="roundRect">
            <a:avLst/>
          </a:prstGeom>
          <a:solidFill>
            <a:sysClr val="window" lastClr="FFFFFF"/>
          </a:solidFill>
          <a:ln w="76200" cap="flat" cmpd="sng" algn="ctr">
            <a:solidFill>
              <a:srgbClr val="5EBB4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8B7180D-7F8F-63B6-F2F7-5B93FE599FA5}"/>
              </a:ext>
            </a:extLst>
          </p:cNvPr>
          <p:cNvSpPr txBox="1"/>
          <p:nvPr/>
        </p:nvSpPr>
        <p:spPr>
          <a:xfrm>
            <a:off x="11325118" y="6591459"/>
            <a:ext cx="2794000" cy="800219"/>
          </a:xfrm>
          <a:prstGeom prst="rect">
            <a:avLst/>
          </a:prstGeom>
          <a:noFill/>
        </p:spPr>
        <p:txBody>
          <a:bodyPr wrap="square" lIns="60960" tIns="30480" rIns="60960" bIns="30480" rtlCol="0" anchor="t">
            <a:spAutoFit/>
          </a:bodyPr>
          <a:lstStyle/>
          <a:p>
            <a:pPr algn="ctr"/>
            <a:r>
              <a:rPr lang="es" sz="2400" dirty="0">
                <a:solidFill>
                  <a:prstClr val="black"/>
                </a:solidFill>
                <a:latin typeface="Montserrat" pitchFamily="2" charset="77"/>
              </a:rPr>
              <a:t>Generar oportunidades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F96F5D1-847B-CC6D-9E2A-E3A2DEE16267}"/>
              </a:ext>
            </a:extLst>
          </p:cNvPr>
          <p:cNvSpPr txBox="1"/>
          <p:nvPr/>
        </p:nvSpPr>
        <p:spPr>
          <a:xfrm>
            <a:off x="4139992" y="5067459"/>
            <a:ext cx="10035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>
                <a:solidFill>
                  <a:prstClr val="black"/>
                </a:solidFill>
                <a:latin typeface="Montserrat" pitchFamily="2" charset="77"/>
              </a:rPr>
              <a:t>Acción Positiva Naturaleza, Acción por la Naturaleza</a:t>
            </a:r>
          </a:p>
          <a:p>
            <a:pPr algn="ctr"/>
            <a:r>
              <a:rPr lang="es" sz="2400">
                <a:solidFill>
                  <a:prstClr val="black"/>
                </a:solidFill>
                <a:latin typeface="Montserrat" pitchFamily="2" charset="77"/>
              </a:rPr>
              <a:t>o solución basada en la naturaleza</a:t>
            </a:r>
          </a:p>
        </p:txBody>
      </p:sp>
      <p:pic>
        <p:nvPicPr>
          <p:cNvPr id="7" name="Picture 6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856428B8-3EDA-2FF7-4116-2155B8BA45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117" y="2178813"/>
            <a:ext cx="833345" cy="823811"/>
          </a:xfrm>
          <a:prstGeom prst="rect">
            <a:avLst/>
          </a:prstGeom>
        </p:spPr>
      </p:pic>
      <p:sp>
        <p:nvSpPr>
          <p:cNvPr id="10" name="Freeform 3">
            <a:extLst>
              <a:ext uri="{FF2B5EF4-FFF2-40B4-BE49-F238E27FC236}">
                <a16:creationId xmlns:a16="http://schemas.microsoft.com/office/drawing/2014/main" id="{01F3AA90-EEE4-FB84-F26F-49CA876C28D1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26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3" grpId="0" animBg="1"/>
      <p:bldP spid="34" grpId="0"/>
      <p:bldP spid="35" grpId="0" animBg="1"/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ACE58-9C21-BB0C-4770-BA770933F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71EA03-606C-3AD0-B68C-53B95A301A22}"/>
              </a:ext>
            </a:extLst>
          </p:cNvPr>
          <p:cNvSpPr txBox="1"/>
          <p:nvPr/>
        </p:nvSpPr>
        <p:spPr>
          <a:xfrm>
            <a:off x="3739032" y="2140097"/>
            <a:ext cx="1188196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" sz="30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Compartir los resultados con los participantes y explicar cómo sus aportes influirán en el NBSAP</a:t>
            </a:r>
          </a:p>
          <a:p>
            <a:pPr algn="just"/>
            <a:endParaRPr lang="en-US" sz="3000" b="1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C741571-535F-3077-CE01-8D9D6260EC58}"/>
              </a:ext>
            </a:extLst>
          </p:cNvPr>
          <p:cNvGrpSpPr/>
          <p:nvPr/>
        </p:nvGrpSpPr>
        <p:grpSpPr>
          <a:xfrm>
            <a:off x="1194182" y="1931995"/>
            <a:ext cx="2525289" cy="1077218"/>
            <a:chOff x="5194075" y="7520669"/>
            <a:chExt cx="3117679" cy="1316682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06366EE2-0057-FF36-1C56-D579588E93F3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780103B-B43E-F8B8-4EE2-8CA1B81B2C35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B0C50AE-4644-ECB0-49ED-8AB36BC0B555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Oval 5">
                <a:extLst>
                  <a:ext uri="{FF2B5EF4-FFF2-40B4-BE49-F238E27FC236}">
                    <a16:creationId xmlns:a16="http://schemas.microsoft.com/office/drawing/2014/main" id="{8218F928-D287-F4C9-525B-12CBEBF1D354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5</a:t>
                </a:r>
              </a:p>
            </p:txBody>
          </p:sp>
        </p:grpSp>
      </p:grp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2C1B6BB-3CAA-1D1F-9883-EF3303683DD5}"/>
              </a:ext>
            </a:extLst>
          </p:cNvPr>
          <p:cNvSpPr txBox="1">
            <a:spLocks/>
          </p:cNvSpPr>
          <p:nvPr/>
        </p:nvSpPr>
        <p:spPr>
          <a:xfrm>
            <a:off x="2349775" y="3402858"/>
            <a:ext cx="14452464" cy="28979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28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>
                <a:latin typeface="Calibri" panose="020F0502020204030204" pitchFamily="34" charset="0"/>
                <a:cs typeface="Calibri" panose="020F0502020204030204" pitchFamily="34" charset="0"/>
              </a:rPr>
              <a:t>Identificar e invitar a algunos de los actores, mujeres líderes o grupos que participan en las consultas nacionales y locales a participar en las validaciones</a:t>
            </a:r>
          </a:p>
          <a:p>
            <a:pPr marL="453828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>
                <a:latin typeface="Calibri" panose="020F0502020204030204" pitchFamily="34" charset="0"/>
                <a:cs typeface="Calibri" panose="020F0502020204030204" pitchFamily="34" charset="0"/>
              </a:rPr>
              <a:t>Validar los resultados y actividades esperados con grupos de mujeres para determinar si sus prioridades fueron bien captadas</a:t>
            </a:r>
          </a:p>
          <a:p>
            <a:pPr marL="453828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>
                <a:latin typeface="Calibri" panose="020F0502020204030204" pitchFamily="34" charset="0"/>
                <a:cs typeface="Calibri" panose="020F0502020204030204" pitchFamily="34" charset="0"/>
              </a:rPr>
              <a:t>Fomentar la confianza, la rendición de cuentas y la voluntad de las mujeres y los grupos de mujeres para participar en la implementación futura.</a:t>
            </a:r>
          </a:p>
          <a:p>
            <a:pPr marL="0" indent="0">
              <a:buNone/>
            </a:pPr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noProof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noProof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Freeform 9">
            <a:extLst>
              <a:ext uri="{FF2B5EF4-FFF2-40B4-BE49-F238E27FC236}">
                <a16:creationId xmlns:a16="http://schemas.microsoft.com/office/drawing/2014/main" id="{E3125362-08FC-051D-1B9E-755238FF9DC8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0494DE-893F-D167-4CF0-7E97AD62B33E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Google Shape;89;g328e14af98b_2_2">
            <a:extLst>
              <a:ext uri="{FF2B5EF4-FFF2-40B4-BE49-F238E27FC236}">
                <a16:creationId xmlns:a16="http://schemas.microsoft.com/office/drawing/2014/main" id="{7A85AE7F-520E-AC35-F0BE-288CF9D1BBA6}"/>
              </a:ext>
            </a:extLst>
          </p:cNvPr>
          <p:cNvSpPr txBox="1"/>
          <p:nvPr/>
        </p:nvSpPr>
        <p:spPr>
          <a:xfrm>
            <a:off x="1163702" y="481256"/>
            <a:ext cx="15960590" cy="1323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Acciones clave para desarrollar hojas de ruta de género y biodiversidad</a:t>
            </a:r>
          </a:p>
          <a:p>
            <a:pPr defTabSz="914445">
              <a:buClr>
                <a:srgbClr val="000000"/>
              </a:buClr>
              <a:defRPr/>
            </a:pPr>
            <a:endParaRPr sz="40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pic>
        <p:nvPicPr>
          <p:cNvPr id="7" name="Picture 6" descr="A group of people in a circle&#10;&#10;AI-generated content may be incorrect.">
            <a:extLst>
              <a:ext uri="{FF2B5EF4-FFF2-40B4-BE49-F238E27FC236}">
                <a16:creationId xmlns:a16="http://schemas.microsoft.com/office/drawing/2014/main" id="{00642E9D-FCDD-A97F-3881-50F1F0F682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9" t="13228" r="12843" b="13228"/>
          <a:stretch>
            <a:fillRect/>
          </a:stretch>
        </p:blipFill>
        <p:spPr>
          <a:xfrm>
            <a:off x="2307254" y="2000811"/>
            <a:ext cx="941678" cy="872196"/>
          </a:xfrm>
          <a:prstGeom prst="rect">
            <a:avLst/>
          </a:prstGeom>
        </p:spPr>
      </p:pic>
      <p:sp>
        <p:nvSpPr>
          <p:cNvPr id="14" name="Freeform 3">
            <a:extLst>
              <a:ext uri="{FF2B5EF4-FFF2-40B4-BE49-F238E27FC236}">
                <a16:creationId xmlns:a16="http://schemas.microsoft.com/office/drawing/2014/main" id="{D97D40E5-7732-6982-A53C-1AB3C4E38B3B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67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16263-8ABB-8CDA-375D-E87FD26F3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95812-FE55-D9B0-7282-42083D957E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DACE8C-15DB-21E7-6E33-417F4E39EFA3}"/>
              </a:ext>
            </a:extLst>
          </p:cNvPr>
          <p:cNvSpPr txBox="1"/>
          <p:nvPr/>
        </p:nvSpPr>
        <p:spPr>
          <a:xfrm>
            <a:off x="6148551" y="2400300"/>
            <a:ext cx="1213944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s" sz="9000" kern="100">
                <a:solidFill>
                  <a:prstClr val="black"/>
                </a:solidFill>
                <a:latin typeface="Calibri" panose="020F0502020204030204"/>
              </a:rPr>
              <a:t>¿Cuál podría ser la estructura de un</a:t>
            </a:r>
          </a:p>
          <a:p>
            <a:pPr algn="ctr" defTabSz="1371600"/>
            <a:r>
              <a:rPr lang="es" sz="9000" kern="100">
                <a:solidFill>
                  <a:prstClr val="black"/>
                </a:solidFill>
                <a:latin typeface="Calibri" panose="020F0502020204030204"/>
              </a:rPr>
              <a:t>¿Hoja de ruta de género y biodiversidad?</a:t>
            </a:r>
            <a:endParaRPr lang="en-US" sz="90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Picture 3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5FEA047E-9D00-77B5-11A5-A9CB14DEA2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7782638"/>
            <a:ext cx="2431736" cy="1618908"/>
          </a:xfrm>
          <a:prstGeom prst="rect">
            <a:avLst/>
          </a:prstGeom>
        </p:spPr>
      </p:pic>
      <p:pic>
        <p:nvPicPr>
          <p:cNvPr id="5" name="Picture 4" descr="A orangutan in the jungle&#10;&#10;AI-generated content may be incorrect.">
            <a:extLst>
              <a:ext uri="{FF2B5EF4-FFF2-40B4-BE49-F238E27FC236}">
                <a16:creationId xmlns:a16="http://schemas.microsoft.com/office/drawing/2014/main" id="{D8000E5B-A0B1-24FA-CD08-00371AB333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18908"/>
          </a:xfrm>
          <a:prstGeom prst="rect">
            <a:avLst/>
          </a:prstGeom>
        </p:spPr>
      </p:pic>
      <p:pic>
        <p:nvPicPr>
          <p:cNvPr id="6" name="Picture 5" descr="Bribris Rio.tif">
            <a:extLst>
              <a:ext uri="{FF2B5EF4-FFF2-40B4-BE49-F238E27FC236}">
                <a16:creationId xmlns:a16="http://schemas.microsoft.com/office/drawing/2014/main" id="{16AF95DC-7103-D67C-5983-CA1C4E6A64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4267" y="3488649"/>
            <a:ext cx="2420870" cy="1590726"/>
          </a:xfrm>
          <a:prstGeom prst="rect">
            <a:avLst/>
          </a:prstGeom>
        </p:spPr>
      </p:pic>
      <p:pic>
        <p:nvPicPr>
          <p:cNvPr id="7" name="Picture 6" descr="A crab on a shell&#10;&#10;AI-generated content may be incorrect.">
            <a:extLst>
              <a:ext uri="{FF2B5EF4-FFF2-40B4-BE49-F238E27FC236}">
                <a16:creationId xmlns:a16="http://schemas.microsoft.com/office/drawing/2014/main" id="{58B0A92C-F41A-8D0B-1ED4-70450C98AA7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829"/>
            <a:ext cx="2420870" cy="161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0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5A0AD-1EC5-8387-EEDF-833C52372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23DED19-4CCC-2137-1BA1-E53E2E92BABE}"/>
              </a:ext>
            </a:extLst>
          </p:cNvPr>
          <p:cNvSpPr txBox="1">
            <a:spLocks/>
          </p:cNvSpPr>
          <p:nvPr/>
        </p:nvSpPr>
        <p:spPr>
          <a:xfrm>
            <a:off x="-3" y="277907"/>
            <a:ext cx="18288005" cy="1512794"/>
          </a:xfrm>
          <a:prstGeom prst="rect">
            <a:avLst/>
          </a:prstGeom>
        </p:spPr>
        <p:txBody>
          <a:bodyPr vert="horz" lIns="121025" tIns="60512" rIns="121025" bIns="60512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3600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Desigualdades de género prevalentes en los sectores ambientales</a:t>
            </a:r>
            <a:endParaRPr lang="en-GB" sz="3600">
              <a:solidFill>
                <a:schemeClr val="bg1"/>
              </a:solidFill>
              <a:latin typeface="Calibri" panose="020F0502020204030204" pitchFamily="34" charset="0"/>
              <a:ea typeface="ＭＳ Ｐゴシック" pitchFamily="-65" charset="-128"/>
              <a:cs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FB1812C-674B-F024-B9CA-3E9222697693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89;g328e14af98b_2_2">
            <a:extLst>
              <a:ext uri="{FF2B5EF4-FFF2-40B4-BE49-F238E27FC236}">
                <a16:creationId xmlns:a16="http://schemas.microsoft.com/office/drawing/2014/main" id="{6975159B-0566-CA6A-AA25-170D88A52F14}"/>
              </a:ext>
            </a:extLst>
          </p:cNvPr>
          <p:cNvSpPr txBox="1"/>
          <p:nvPr/>
        </p:nvSpPr>
        <p:spPr>
          <a:xfrm>
            <a:off x="830399" y="481687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Conservación y protección de áreas protegidas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737F1E8-687B-B4B1-9E59-0724BB023AFB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6DED385-7500-AAF6-92D4-2C5E73357A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162145"/>
              </p:ext>
            </p:extLst>
          </p:nvPr>
        </p:nvGraphicFramePr>
        <p:xfrm>
          <a:off x="495298" y="2021695"/>
          <a:ext cx="17297402" cy="7018748"/>
        </p:xfrm>
        <a:graphic>
          <a:graphicData uri="http://schemas.openxmlformats.org/drawingml/2006/table">
            <a:tbl>
              <a:tblPr firstRow="1" firstCol="1" bandRow="1"/>
              <a:tblGrid>
                <a:gridCol w="2110110">
                  <a:extLst>
                    <a:ext uri="{9D8B030D-6E8A-4147-A177-3AD203B41FA5}">
                      <a16:colId xmlns:a16="http://schemas.microsoft.com/office/drawing/2014/main" val="3886701145"/>
                    </a:ext>
                  </a:extLst>
                </a:gridCol>
                <a:gridCol w="4054293">
                  <a:extLst>
                    <a:ext uri="{9D8B030D-6E8A-4147-A177-3AD203B41FA5}">
                      <a16:colId xmlns:a16="http://schemas.microsoft.com/office/drawing/2014/main" val="1912623770"/>
                    </a:ext>
                  </a:extLst>
                </a:gridCol>
                <a:gridCol w="1460140">
                  <a:extLst>
                    <a:ext uri="{9D8B030D-6E8A-4147-A177-3AD203B41FA5}">
                      <a16:colId xmlns:a16="http://schemas.microsoft.com/office/drawing/2014/main" val="2440651539"/>
                    </a:ext>
                  </a:extLst>
                </a:gridCol>
                <a:gridCol w="1939607">
                  <a:extLst>
                    <a:ext uri="{9D8B030D-6E8A-4147-A177-3AD203B41FA5}">
                      <a16:colId xmlns:a16="http://schemas.microsoft.com/office/drawing/2014/main" val="193711645"/>
                    </a:ext>
                  </a:extLst>
                </a:gridCol>
                <a:gridCol w="1783981">
                  <a:extLst>
                    <a:ext uri="{9D8B030D-6E8A-4147-A177-3AD203B41FA5}">
                      <a16:colId xmlns:a16="http://schemas.microsoft.com/office/drawing/2014/main" val="2048612918"/>
                    </a:ext>
                  </a:extLst>
                </a:gridCol>
                <a:gridCol w="1622632">
                  <a:extLst>
                    <a:ext uri="{9D8B030D-6E8A-4147-A177-3AD203B41FA5}">
                      <a16:colId xmlns:a16="http://schemas.microsoft.com/office/drawing/2014/main" val="4031771166"/>
                    </a:ext>
                  </a:extLst>
                </a:gridCol>
                <a:gridCol w="1196949">
                  <a:extLst>
                    <a:ext uri="{9D8B030D-6E8A-4147-A177-3AD203B41FA5}">
                      <a16:colId xmlns:a16="http://schemas.microsoft.com/office/drawing/2014/main" val="1962180564"/>
                    </a:ext>
                  </a:extLst>
                </a:gridCol>
                <a:gridCol w="3129690">
                  <a:extLst>
                    <a:ext uri="{9D8B030D-6E8A-4147-A177-3AD203B41FA5}">
                      <a16:colId xmlns:a16="http://schemas.microsoft.com/office/drawing/2014/main" val="1004039515"/>
                    </a:ext>
                  </a:extLst>
                </a:gridCol>
              </a:tblGrid>
              <a:tr h="708294"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ESPERADOS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COMPORTAMIENTO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Indicadores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Meta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Medios de verificación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8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8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Riesgos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309838"/>
                  </a:ext>
                </a:extLst>
              </a:tr>
              <a:tr h="6310454"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 mujeres participan plena y efectivamente en la conservación y utilización de la biodiversidad y los recursos naturales en las zonas de amortiguamiento de las áreas protegidas y corredores biológicos.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s" sz="14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Obtener datos de los grupos de monitoreo biológico participativo, consejos locales de corredores biológicos, brigadas y otros comités y grupos organizados relacionados con la protección y conservación de la biodiversidad y los recursos naturales) para determinar la participación de las mujeres, su proporción y sus contribuciones.</a:t>
                      </a:r>
                      <a:endParaRPr lang="en-CR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4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Organizar sesiones de discusión sobre la importancia del tema de género en comités y órganos internos y externos, con el fin de identificar acciones para promover la igualdad de género y la participación de las mujeres.</a:t>
                      </a:r>
                      <a:endParaRPr lang="en-CR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4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Realizar procesos de inducción y fortalecimiento de capacidades en organismos internos y externos con perspectiva de género, para incrementar la acreditación de mujeres.</a:t>
                      </a:r>
                      <a:endParaRPr lang="en-CR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4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Directriz para que los funcionarios de áreas protegidas realicen módulos asincrónicos de capacitación en género.</a:t>
                      </a:r>
                      <a:endParaRPr lang="en-CR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4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Diseñar una estrategia de concientización sobre masculinidades positivas y buenas relaciones entre hombres y mujeres.</a:t>
                      </a:r>
                      <a:endParaRPr lang="en-CR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4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Vincular la comisión de género con la Red Interinstitucional de Hombres por la Igualdad de Género</a:t>
                      </a:r>
                      <a:endParaRPr lang="en-CR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4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Desarrollar una política de igualdad de género para la institución nacional de áreas protegidas</a:t>
                      </a:r>
                      <a:endParaRPr lang="en-CR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Comisión de Género en la institución encargada de las áreas protegidas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Política de género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 institución no tiene una política ni un comité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 institución cuenta con una política y un comité de género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Directrices operativas de la Comisión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Política</a:t>
                      </a:r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$100,000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Socioambiental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 / A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Implementación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Resistencia de los funcionarios a la formación de la comisión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hay voluntad política para desarrollar e institucionalizar políticas de género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Cambio de gobierno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621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4258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A3B68-D28B-8045-0593-651113635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D5FB77FA-9E19-4204-DBFD-3471A81839F7}"/>
              </a:ext>
            </a:extLst>
          </p:cNvPr>
          <p:cNvSpPr txBox="1">
            <a:spLocks/>
          </p:cNvSpPr>
          <p:nvPr/>
        </p:nvSpPr>
        <p:spPr>
          <a:xfrm>
            <a:off x="-3" y="277907"/>
            <a:ext cx="18288005" cy="1512794"/>
          </a:xfrm>
          <a:prstGeom prst="rect">
            <a:avLst/>
          </a:prstGeom>
        </p:spPr>
        <p:txBody>
          <a:bodyPr vert="horz" lIns="121025" tIns="60512" rIns="121025" bIns="60512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3600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Desigualdades de género prevalentes en los sectores ambientales</a:t>
            </a:r>
            <a:endParaRPr lang="en-GB" sz="3600">
              <a:solidFill>
                <a:schemeClr val="bg1"/>
              </a:solidFill>
              <a:latin typeface="Calibri" panose="020F0502020204030204" pitchFamily="34" charset="0"/>
              <a:ea typeface="ＭＳ Ｐゴシック" pitchFamily="-65" charset="-128"/>
              <a:cs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29EDCF7-7D0B-D924-B674-B59DBD796ED4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89;g328e14af98b_2_2">
            <a:extLst>
              <a:ext uri="{FF2B5EF4-FFF2-40B4-BE49-F238E27FC236}">
                <a16:creationId xmlns:a16="http://schemas.microsoft.com/office/drawing/2014/main" id="{DA9676FF-6112-46C6-8FD1-6031C55E701D}"/>
              </a:ext>
            </a:extLst>
          </p:cNvPr>
          <p:cNvSpPr txBox="1"/>
          <p:nvPr/>
        </p:nvSpPr>
        <p:spPr>
          <a:xfrm>
            <a:off x="830399" y="481687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Prevención de incendios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A32B642-1881-1FB6-2EE5-5B7DA1795E05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1718700-99E6-8415-3804-4F5D4A2861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43475"/>
              </p:ext>
            </p:extLst>
          </p:nvPr>
        </p:nvGraphicFramePr>
        <p:xfrm>
          <a:off x="609600" y="1970109"/>
          <a:ext cx="17297402" cy="7018748"/>
        </p:xfrm>
        <a:graphic>
          <a:graphicData uri="http://schemas.openxmlformats.org/drawingml/2006/table">
            <a:tbl>
              <a:tblPr firstRow="1" firstCol="1" bandRow="1"/>
              <a:tblGrid>
                <a:gridCol w="2110110">
                  <a:extLst>
                    <a:ext uri="{9D8B030D-6E8A-4147-A177-3AD203B41FA5}">
                      <a16:colId xmlns:a16="http://schemas.microsoft.com/office/drawing/2014/main" val="3886701145"/>
                    </a:ext>
                  </a:extLst>
                </a:gridCol>
                <a:gridCol w="4054293">
                  <a:extLst>
                    <a:ext uri="{9D8B030D-6E8A-4147-A177-3AD203B41FA5}">
                      <a16:colId xmlns:a16="http://schemas.microsoft.com/office/drawing/2014/main" val="1912623770"/>
                    </a:ext>
                  </a:extLst>
                </a:gridCol>
                <a:gridCol w="1460140">
                  <a:extLst>
                    <a:ext uri="{9D8B030D-6E8A-4147-A177-3AD203B41FA5}">
                      <a16:colId xmlns:a16="http://schemas.microsoft.com/office/drawing/2014/main" val="2440651539"/>
                    </a:ext>
                  </a:extLst>
                </a:gridCol>
                <a:gridCol w="1939607">
                  <a:extLst>
                    <a:ext uri="{9D8B030D-6E8A-4147-A177-3AD203B41FA5}">
                      <a16:colId xmlns:a16="http://schemas.microsoft.com/office/drawing/2014/main" val="193711645"/>
                    </a:ext>
                  </a:extLst>
                </a:gridCol>
                <a:gridCol w="1783981">
                  <a:extLst>
                    <a:ext uri="{9D8B030D-6E8A-4147-A177-3AD203B41FA5}">
                      <a16:colId xmlns:a16="http://schemas.microsoft.com/office/drawing/2014/main" val="2048612918"/>
                    </a:ext>
                  </a:extLst>
                </a:gridCol>
                <a:gridCol w="1622632">
                  <a:extLst>
                    <a:ext uri="{9D8B030D-6E8A-4147-A177-3AD203B41FA5}">
                      <a16:colId xmlns:a16="http://schemas.microsoft.com/office/drawing/2014/main" val="4031771166"/>
                    </a:ext>
                  </a:extLst>
                </a:gridCol>
                <a:gridCol w="1196949">
                  <a:extLst>
                    <a:ext uri="{9D8B030D-6E8A-4147-A177-3AD203B41FA5}">
                      <a16:colId xmlns:a16="http://schemas.microsoft.com/office/drawing/2014/main" val="1962180564"/>
                    </a:ext>
                  </a:extLst>
                </a:gridCol>
                <a:gridCol w="3129690">
                  <a:extLst>
                    <a:ext uri="{9D8B030D-6E8A-4147-A177-3AD203B41FA5}">
                      <a16:colId xmlns:a16="http://schemas.microsoft.com/office/drawing/2014/main" val="1004039515"/>
                    </a:ext>
                  </a:extLst>
                </a:gridCol>
              </a:tblGrid>
              <a:tr h="708294"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ESPERADOS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COMPORTAMIENTO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Indicadores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Meta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Medios de verificación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8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8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Riesgos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309838"/>
                  </a:ext>
                </a:extLst>
              </a:tr>
              <a:tr h="6310454">
                <a:tc>
                  <a:txBody>
                    <a:bodyPr/>
                    <a:lstStyle/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Programa de control y prevención de incendios incorpora acciones con perspectiva de género.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 programa de prevención, protección y control, así como el manejo integral del fuego, cuenta con recursos humanos, logísticos y financieros para mejorar su capacidad de respuesta con acciones con perspectiva de género.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Documentar las experiencias y lecciones aprendidas de los bomberos forestales y sus contribuciones a la prevención, control y gestión de incendios.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Sistematizar las experiencias y lecciones aprendidas en el establecimiento de brigadas mixtas de control de fuego.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Implementar un proceso de capacitación para realizar capacitaciones en materia de género, acoso y propiedad intelectual de forma asincrónica y en línea.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Implementar procesos de capacitación con perspectiva de género para las poblaciones objetivo identificadas en el plan de formación de bomberos forestales.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Diseñar e implementar una estrategia de comunicación y divulgación que tenga en cuenta la perspectiva de género, que destaque las contribuciones de las mujeres y no refuerce estereotipos de género negativos.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Incorporar consideraciones de género en la normativa de las brigadas forestales voluntarias y en las directrices para la elaboración de planes de manejo de incendios en áreas protegidas.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Normativa con perspectiva de género para brigadas forestales voluntarias.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Número de personas capacitadas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Informe de lecciones aprendidas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Nivel de satisfacción de hombres y mujeres en los talleres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Estrategias y materiales de comunicación con perspectiva de género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existen regulaciones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hay ninguna publicación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se ha proporcionado ninguna capacitación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Publicación de lecciones aprendidas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Estrategia y materiales de comunicación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 80% de los funcionarios capacitados aumentan sus competencias de género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Regulaciones ajustadas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Estrategia y materiales de comunicación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Listas de participación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$250,000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Socioambiental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 mujeres bomberos forestales se ven marginadas cuando se cambian las directrices y se implementan acciones para promover la igualdad de género.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Implementación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Resistencia de los funcionarios a participar en capacitaciones e integrar directrices y mandatos de género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 personal del programa está sobrecargado de trabajo y sus respuestas son lentas.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Cambio de gobierno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Volumen de negocios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621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688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68EF2-71B8-41CC-AC71-F872B892C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BC6E0E87-86C2-B154-7543-099A51F64668}"/>
              </a:ext>
            </a:extLst>
          </p:cNvPr>
          <p:cNvSpPr txBox="1">
            <a:spLocks/>
          </p:cNvSpPr>
          <p:nvPr/>
        </p:nvSpPr>
        <p:spPr>
          <a:xfrm>
            <a:off x="-3" y="277907"/>
            <a:ext cx="18288005" cy="1512794"/>
          </a:xfrm>
          <a:prstGeom prst="rect">
            <a:avLst/>
          </a:prstGeom>
        </p:spPr>
        <p:txBody>
          <a:bodyPr vert="horz" lIns="121025" tIns="60512" rIns="121025" bIns="60512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3600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Desigualdades de género prevalentes en los sectores ambientales</a:t>
            </a:r>
            <a:endParaRPr lang="en-GB" sz="3600">
              <a:solidFill>
                <a:schemeClr val="bg1"/>
              </a:solidFill>
              <a:latin typeface="Calibri" panose="020F0502020204030204" pitchFamily="34" charset="0"/>
              <a:ea typeface="ＭＳ Ｐゴシック" pitchFamily="-65" charset="-128"/>
              <a:cs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497669E-B0A2-D395-1653-43BE0C781A75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89;g328e14af98b_2_2">
            <a:extLst>
              <a:ext uri="{FF2B5EF4-FFF2-40B4-BE49-F238E27FC236}">
                <a16:creationId xmlns:a16="http://schemas.microsoft.com/office/drawing/2014/main" id="{B9036801-7650-DA99-A6E0-46A76F52716C}"/>
              </a:ext>
            </a:extLst>
          </p:cNvPr>
          <p:cNvSpPr txBox="1"/>
          <p:nvPr/>
        </p:nvSpPr>
        <p:spPr>
          <a:xfrm>
            <a:off x="830399" y="481687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r>
              <a:rPr lang="es" sz="4400"/>
              <a:t>Restauración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C1083EF-E9CD-3C97-32AB-6B6878039A90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7D88F65-7B7C-5F07-118E-D0B4813D5E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270403"/>
              </p:ext>
            </p:extLst>
          </p:nvPr>
        </p:nvGraphicFramePr>
        <p:xfrm>
          <a:off x="495298" y="2005367"/>
          <a:ext cx="17297402" cy="7018748"/>
        </p:xfrm>
        <a:graphic>
          <a:graphicData uri="http://schemas.openxmlformats.org/drawingml/2006/table">
            <a:tbl>
              <a:tblPr firstRow="1" firstCol="1" bandRow="1"/>
              <a:tblGrid>
                <a:gridCol w="2110110">
                  <a:extLst>
                    <a:ext uri="{9D8B030D-6E8A-4147-A177-3AD203B41FA5}">
                      <a16:colId xmlns:a16="http://schemas.microsoft.com/office/drawing/2014/main" val="3886701145"/>
                    </a:ext>
                  </a:extLst>
                </a:gridCol>
                <a:gridCol w="4054293">
                  <a:extLst>
                    <a:ext uri="{9D8B030D-6E8A-4147-A177-3AD203B41FA5}">
                      <a16:colId xmlns:a16="http://schemas.microsoft.com/office/drawing/2014/main" val="1912623770"/>
                    </a:ext>
                  </a:extLst>
                </a:gridCol>
                <a:gridCol w="1460140">
                  <a:extLst>
                    <a:ext uri="{9D8B030D-6E8A-4147-A177-3AD203B41FA5}">
                      <a16:colId xmlns:a16="http://schemas.microsoft.com/office/drawing/2014/main" val="2440651539"/>
                    </a:ext>
                  </a:extLst>
                </a:gridCol>
                <a:gridCol w="1939607">
                  <a:extLst>
                    <a:ext uri="{9D8B030D-6E8A-4147-A177-3AD203B41FA5}">
                      <a16:colId xmlns:a16="http://schemas.microsoft.com/office/drawing/2014/main" val="193711645"/>
                    </a:ext>
                  </a:extLst>
                </a:gridCol>
                <a:gridCol w="1783981">
                  <a:extLst>
                    <a:ext uri="{9D8B030D-6E8A-4147-A177-3AD203B41FA5}">
                      <a16:colId xmlns:a16="http://schemas.microsoft.com/office/drawing/2014/main" val="2048612918"/>
                    </a:ext>
                  </a:extLst>
                </a:gridCol>
                <a:gridCol w="1622632">
                  <a:extLst>
                    <a:ext uri="{9D8B030D-6E8A-4147-A177-3AD203B41FA5}">
                      <a16:colId xmlns:a16="http://schemas.microsoft.com/office/drawing/2014/main" val="4031771166"/>
                    </a:ext>
                  </a:extLst>
                </a:gridCol>
                <a:gridCol w="1196949">
                  <a:extLst>
                    <a:ext uri="{9D8B030D-6E8A-4147-A177-3AD203B41FA5}">
                      <a16:colId xmlns:a16="http://schemas.microsoft.com/office/drawing/2014/main" val="1962180564"/>
                    </a:ext>
                  </a:extLst>
                </a:gridCol>
                <a:gridCol w="3129690">
                  <a:extLst>
                    <a:ext uri="{9D8B030D-6E8A-4147-A177-3AD203B41FA5}">
                      <a16:colId xmlns:a16="http://schemas.microsoft.com/office/drawing/2014/main" val="1004039515"/>
                    </a:ext>
                  </a:extLst>
                </a:gridCol>
              </a:tblGrid>
              <a:tr h="708294"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ESPERADOS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COMPORTAMIENTO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R" sz="20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Indicadores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R" sz="20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R" sz="20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Meta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Medios de verificación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8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8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Riesgos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309838"/>
                  </a:ext>
                </a:extLst>
              </a:tr>
              <a:tr h="6310454">
                <a:tc>
                  <a:txBody>
                    <a:bodyPr/>
                    <a:lstStyle/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/>
                          <a:ea typeface="Times New Roman" panose="02020603050405020304" pitchFamily="18" charset="0"/>
                          <a:cs typeface="Times New Roman"/>
                        </a:rPr>
                        <a:t>Las mujeres participan plena y eficazmente en la restauración de paisajes y ecosistemas forestales</a:t>
                      </a:r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Reconocer y documentar la contribución y el conocimiento de las mujeres en relación con la restauración.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/>
                          <a:ea typeface="Times New Roman" panose="02020603050405020304" pitchFamily="18" charset="0"/>
                          <a:cs typeface="Times New Roman"/>
                        </a:rPr>
                        <a:t>2. Identificar productos forestales que puedan generar alternativas económicas para las mujeres y mantener el bosque para el futuro.</a:t>
                      </a:r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/>
                          <a:ea typeface="Times New Roman" panose="02020603050405020304" pitchFamily="18" charset="0"/>
                          <a:cs typeface="Times New Roman"/>
                        </a:rPr>
                        <a:t>3. Identificar mujeres líderes que estén interesadas en realizar actividades de restauración.</a:t>
                      </a:r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Promover una red de mujeres que restauran y protegen ecosistemas forestales donde puedan compartir experiencias, realizar prácticas de campo y aplicar conocimientos.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/>
                          <a:ea typeface="Times New Roman" panose="02020603050405020304" pitchFamily="18" charset="0"/>
                          <a:cs typeface="Times New Roman"/>
                        </a:rPr>
                        <a:t>5. Promover la implementación de iniciativas de infraestructura verde, agroforestería regenerativa, restauración de cuencas hidrográficas, sistemas agroforestales domésticos, huertos familiares y otros sistemas agroforestales liderados por mujeres que involucren a la familia y la comunidad.</a:t>
                      </a:r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/>
                          <a:ea typeface="Times New Roman" panose="02020603050405020304" pitchFamily="18" charset="0"/>
                          <a:cs typeface="Times New Roman"/>
                        </a:rPr>
                        <a:t>6. Facilitar crédito para establecer viveros individuales y comunitarios que reproduzcan especies maderables nativas y plantas ornamentales, que puedan complementar los esfuerzos de restauración.</a:t>
                      </a:r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/>
                          <a:ea typeface="Times New Roman" panose="02020603050405020304" pitchFamily="18" charset="0"/>
                          <a:cs typeface="Times New Roman"/>
                        </a:rPr>
                        <a:t>Número de iniciativas de restauración lideradas por mujeres y generadoras de alternativas económicas</a:t>
                      </a:r>
                      <a:endParaRPr lang="en" sz="1600" b="1" kern="100">
                        <a:solidFill>
                          <a:srgbClr val="000000"/>
                        </a:solidFill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Número de iniciativas de restauración de mujeres que fueron documentadas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 de mujeres restauradoras de bosques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Cinco grupos de mujeres reciben préstamos para realizar actividades de restauración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Documento de sistematización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 de mujeres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Préstamos concedidos a mujeres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l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l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$500,000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l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/>
                      <a:endParaRPr lang="en-CR" sz="1600" kern="100">
                        <a:effectLst/>
                        <a:latin typeface="Calibri Ligh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Socioambiental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Aumento de las cargas y responsabilidades para las mujeres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Aumento de los recursos económicos que las mujeres deben generar para participar en actividades de restauración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Repercusiones negativas en el hogar a medida que aumentan las responsabilidades de las mujeres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 mujeres que no poseen tierras pierden inversión al perder el derecho a usarlas.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Implementación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 mujeres no pueden participar en iniciativas de restauración por falta de interés/recursos/tiempo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621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4761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0FABD-66CC-1E30-9E21-BC46909CA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521827B-03E3-A91F-8448-7FB8CA3EBD14}"/>
              </a:ext>
            </a:extLst>
          </p:cNvPr>
          <p:cNvSpPr txBox="1">
            <a:spLocks/>
          </p:cNvSpPr>
          <p:nvPr/>
        </p:nvSpPr>
        <p:spPr>
          <a:xfrm>
            <a:off x="-3" y="277907"/>
            <a:ext cx="18288005" cy="1512794"/>
          </a:xfrm>
          <a:prstGeom prst="rect">
            <a:avLst/>
          </a:prstGeom>
        </p:spPr>
        <p:txBody>
          <a:bodyPr vert="horz" lIns="121025" tIns="60512" rIns="121025" bIns="60512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3600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Desigualdades de género prevalentes en los sectores ambientales</a:t>
            </a:r>
            <a:endParaRPr lang="en-GB" sz="3600">
              <a:solidFill>
                <a:schemeClr val="bg1"/>
              </a:solidFill>
              <a:latin typeface="Calibri" panose="020F0502020204030204" pitchFamily="34" charset="0"/>
              <a:ea typeface="ＭＳ Ｐゴシック" pitchFamily="-65" charset="-128"/>
              <a:cs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7964318-7073-2BE0-C80D-C6658F99CE52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89;g328e14af98b_2_2">
            <a:extLst>
              <a:ext uri="{FF2B5EF4-FFF2-40B4-BE49-F238E27FC236}">
                <a16:creationId xmlns:a16="http://schemas.microsoft.com/office/drawing/2014/main" id="{6D189A28-A2EE-1E21-632B-DDEB7816956A}"/>
              </a:ext>
            </a:extLst>
          </p:cNvPr>
          <p:cNvSpPr txBox="1"/>
          <p:nvPr/>
        </p:nvSpPr>
        <p:spPr>
          <a:xfrm>
            <a:off x="830399" y="481687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r>
              <a:rPr lang="es" sz="4400"/>
              <a:t>Incentivos financieros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45F7C4E-077B-0947-AD4A-C606F0D16A35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BC1653A-20A8-3164-9628-1ECE41BC4C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563249"/>
              </p:ext>
            </p:extLst>
          </p:nvPr>
        </p:nvGraphicFramePr>
        <p:xfrm>
          <a:off x="495298" y="1994481"/>
          <a:ext cx="17297402" cy="7018748"/>
        </p:xfrm>
        <a:graphic>
          <a:graphicData uri="http://schemas.openxmlformats.org/drawingml/2006/table">
            <a:tbl>
              <a:tblPr firstRow="1" firstCol="1" bandRow="1"/>
              <a:tblGrid>
                <a:gridCol w="2110110">
                  <a:extLst>
                    <a:ext uri="{9D8B030D-6E8A-4147-A177-3AD203B41FA5}">
                      <a16:colId xmlns:a16="http://schemas.microsoft.com/office/drawing/2014/main" val="3886701145"/>
                    </a:ext>
                  </a:extLst>
                </a:gridCol>
                <a:gridCol w="4054293">
                  <a:extLst>
                    <a:ext uri="{9D8B030D-6E8A-4147-A177-3AD203B41FA5}">
                      <a16:colId xmlns:a16="http://schemas.microsoft.com/office/drawing/2014/main" val="1912623770"/>
                    </a:ext>
                  </a:extLst>
                </a:gridCol>
                <a:gridCol w="1460140">
                  <a:extLst>
                    <a:ext uri="{9D8B030D-6E8A-4147-A177-3AD203B41FA5}">
                      <a16:colId xmlns:a16="http://schemas.microsoft.com/office/drawing/2014/main" val="2440651539"/>
                    </a:ext>
                  </a:extLst>
                </a:gridCol>
                <a:gridCol w="1939607">
                  <a:extLst>
                    <a:ext uri="{9D8B030D-6E8A-4147-A177-3AD203B41FA5}">
                      <a16:colId xmlns:a16="http://schemas.microsoft.com/office/drawing/2014/main" val="193711645"/>
                    </a:ext>
                  </a:extLst>
                </a:gridCol>
                <a:gridCol w="1783981">
                  <a:extLst>
                    <a:ext uri="{9D8B030D-6E8A-4147-A177-3AD203B41FA5}">
                      <a16:colId xmlns:a16="http://schemas.microsoft.com/office/drawing/2014/main" val="2048612918"/>
                    </a:ext>
                  </a:extLst>
                </a:gridCol>
                <a:gridCol w="1622632">
                  <a:extLst>
                    <a:ext uri="{9D8B030D-6E8A-4147-A177-3AD203B41FA5}">
                      <a16:colId xmlns:a16="http://schemas.microsoft.com/office/drawing/2014/main" val="4031771166"/>
                    </a:ext>
                  </a:extLst>
                </a:gridCol>
                <a:gridCol w="1196949">
                  <a:extLst>
                    <a:ext uri="{9D8B030D-6E8A-4147-A177-3AD203B41FA5}">
                      <a16:colId xmlns:a16="http://schemas.microsoft.com/office/drawing/2014/main" val="1962180564"/>
                    </a:ext>
                  </a:extLst>
                </a:gridCol>
                <a:gridCol w="3129690">
                  <a:extLst>
                    <a:ext uri="{9D8B030D-6E8A-4147-A177-3AD203B41FA5}">
                      <a16:colId xmlns:a16="http://schemas.microsoft.com/office/drawing/2014/main" val="1004039515"/>
                    </a:ext>
                  </a:extLst>
                </a:gridCol>
              </a:tblGrid>
              <a:tr h="708294"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ESPERADOS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CD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COMPORTAMIENTO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CD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Indicadores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CD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CD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Meta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CD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Medios de verificación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CD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CD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8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8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Riesgos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C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309838"/>
                  </a:ext>
                </a:extLst>
              </a:tr>
              <a:tr h="6310454"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Modalidad de financiamiento simplificada que facilita el ingreso de mujeres que realicen actividades de conservación y manejo forestal.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Identificar el perfil de las mujeres propietarias y no propietarias del bosque.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Sistematizar las características diferenciadas por sexo de las fincas y espacios productivos que no son fincas y que no cumplen los criterios de los mecanismos de financiamiento actuales, con el fin de crear bases de datos robustas y construir líneas base.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Desarrollar una herramienta para identificar los tipos de requerimientos y expectativas de las mujeres propietarias y no propietarias que no reciben financiamiento.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Identificar la oferta de servicios en los mecanismos financieros para recopilar información y difundirla entre las mujeres.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Implementar un sistema de capacitación y asistencia técnica con perspectiva de género para la gestión de formularios y requisitos.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 Diseñar un proceso de inducción y apoyo para que las mujeres puedan acceder al financiamiento.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Aumento del número de mujeres productoras beneficiarias de mecanismos de financiamiento ambiental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Número de mujeres que participan actualmente en PSA y CREF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mujeres productoras se beneficiaron de mecanismos de financiamiento ambiental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Solicitudes de mujeres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Contratos de mujeres firmados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$3,000,000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Socioambiental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 mujeres que reciben los incentivos no tienen control sobre el uso de los recursos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Implementación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existe apoyo político ni institucional para implementar modalidades CREF-mujeres y PSA-género responsivas.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 mujeres carecen de información o recursos para acceder al crédito y a los incentivos.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 proceso para acceder al crédito es complejo y las mujeres no pueden participar fácilmente.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621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1233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BE33C-9205-9883-0854-26E113C06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9A69943-5142-7615-5D43-CBD25C7EE958}"/>
              </a:ext>
            </a:extLst>
          </p:cNvPr>
          <p:cNvSpPr txBox="1">
            <a:spLocks/>
          </p:cNvSpPr>
          <p:nvPr/>
        </p:nvSpPr>
        <p:spPr>
          <a:xfrm>
            <a:off x="-3" y="277907"/>
            <a:ext cx="18288005" cy="1512794"/>
          </a:xfrm>
          <a:prstGeom prst="rect">
            <a:avLst/>
          </a:prstGeom>
        </p:spPr>
        <p:txBody>
          <a:bodyPr vert="horz" lIns="121025" tIns="60512" rIns="121025" bIns="60512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3600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Desigualdades de género prevalentes en los sectores ambientales</a:t>
            </a:r>
            <a:endParaRPr lang="en-GB" sz="3600">
              <a:solidFill>
                <a:schemeClr val="bg1"/>
              </a:solidFill>
              <a:latin typeface="Calibri" panose="020F0502020204030204" pitchFamily="34" charset="0"/>
              <a:ea typeface="ＭＳ Ｐゴシック" pitchFamily="-65" charset="-128"/>
              <a:cs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9CF8717-6582-4052-7DA8-E7931523476D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89;g328e14af98b_2_2">
            <a:extLst>
              <a:ext uri="{FF2B5EF4-FFF2-40B4-BE49-F238E27FC236}">
                <a16:creationId xmlns:a16="http://schemas.microsoft.com/office/drawing/2014/main" id="{E191BF8D-0A12-32DF-5E50-5E39CBC9CCE9}"/>
              </a:ext>
            </a:extLst>
          </p:cNvPr>
          <p:cNvSpPr txBox="1"/>
          <p:nvPr/>
        </p:nvSpPr>
        <p:spPr>
          <a:xfrm>
            <a:off x="830399" y="481687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r>
              <a:rPr lang="es" sz="4400"/>
              <a:t>Mujeres indígenas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6591BEE-1893-F72C-FA76-2B2235C6B6D3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9DDA4B3-9422-BCB9-109F-94D0B07A6E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134648"/>
              </p:ext>
            </p:extLst>
          </p:nvPr>
        </p:nvGraphicFramePr>
        <p:xfrm>
          <a:off x="495298" y="1980995"/>
          <a:ext cx="17297402" cy="7018748"/>
        </p:xfrm>
        <a:graphic>
          <a:graphicData uri="http://schemas.openxmlformats.org/drawingml/2006/table">
            <a:tbl>
              <a:tblPr firstRow="1" firstCol="1" bandRow="1"/>
              <a:tblGrid>
                <a:gridCol w="2110110">
                  <a:extLst>
                    <a:ext uri="{9D8B030D-6E8A-4147-A177-3AD203B41FA5}">
                      <a16:colId xmlns:a16="http://schemas.microsoft.com/office/drawing/2014/main" val="3886701145"/>
                    </a:ext>
                  </a:extLst>
                </a:gridCol>
                <a:gridCol w="4054293">
                  <a:extLst>
                    <a:ext uri="{9D8B030D-6E8A-4147-A177-3AD203B41FA5}">
                      <a16:colId xmlns:a16="http://schemas.microsoft.com/office/drawing/2014/main" val="1912623770"/>
                    </a:ext>
                  </a:extLst>
                </a:gridCol>
                <a:gridCol w="1460140">
                  <a:extLst>
                    <a:ext uri="{9D8B030D-6E8A-4147-A177-3AD203B41FA5}">
                      <a16:colId xmlns:a16="http://schemas.microsoft.com/office/drawing/2014/main" val="2440651539"/>
                    </a:ext>
                  </a:extLst>
                </a:gridCol>
                <a:gridCol w="1939607">
                  <a:extLst>
                    <a:ext uri="{9D8B030D-6E8A-4147-A177-3AD203B41FA5}">
                      <a16:colId xmlns:a16="http://schemas.microsoft.com/office/drawing/2014/main" val="193711645"/>
                    </a:ext>
                  </a:extLst>
                </a:gridCol>
                <a:gridCol w="1783981">
                  <a:extLst>
                    <a:ext uri="{9D8B030D-6E8A-4147-A177-3AD203B41FA5}">
                      <a16:colId xmlns:a16="http://schemas.microsoft.com/office/drawing/2014/main" val="2048612918"/>
                    </a:ext>
                  </a:extLst>
                </a:gridCol>
                <a:gridCol w="1622632">
                  <a:extLst>
                    <a:ext uri="{9D8B030D-6E8A-4147-A177-3AD203B41FA5}">
                      <a16:colId xmlns:a16="http://schemas.microsoft.com/office/drawing/2014/main" val="4031771166"/>
                    </a:ext>
                  </a:extLst>
                </a:gridCol>
                <a:gridCol w="1196949">
                  <a:extLst>
                    <a:ext uri="{9D8B030D-6E8A-4147-A177-3AD203B41FA5}">
                      <a16:colId xmlns:a16="http://schemas.microsoft.com/office/drawing/2014/main" val="1962180564"/>
                    </a:ext>
                  </a:extLst>
                </a:gridCol>
                <a:gridCol w="3129690">
                  <a:extLst>
                    <a:ext uri="{9D8B030D-6E8A-4147-A177-3AD203B41FA5}">
                      <a16:colId xmlns:a16="http://schemas.microsoft.com/office/drawing/2014/main" val="1004039515"/>
                    </a:ext>
                  </a:extLst>
                </a:gridCol>
              </a:tblGrid>
              <a:tr h="708294"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ESPERADOS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COMPORTAMIENTO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Indicadores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Meta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Medios de verificación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8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8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Riesgos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309838"/>
                  </a:ext>
                </a:extLst>
              </a:tr>
              <a:tr h="6310454"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 programa de guardianes de recursos involucra tanto a hombres como a mujeres y reconoce y fortalece sus capacidades por igual.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Identificar a las mujeres indígenas que deseen participar en los programas de protección de recursos.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Promover un diálogo con enfoque cultural que resalte la participación y el monitoreo desde la perspectiva de las mujeres indígenas como guardianas y protectoras del bosque.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Promover la integración de una visión integral que fomente el trabajo en equipo y la acción colectiva en el programa de resguardo de recursos.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Capacitar y proporcionar materiales por igual a hombres y mujeres indígenas de diversas edades, para que puedan monitorear áreas protegidas, bosques, ríos y montañas.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Diseñar un proceso de formación para las nuevas generaciones de guardabosques donde se reconozcan y valoren los aportes tanto de mujeres como de hombres.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Aumento del número de mujeres, jóvenes indígenas y adultos mayores capacitados como guardianes de recursos </a:t>
                      </a:r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Obtener información del INDER sobre el número de guardias de recursos hombres y mujeres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mujeres y jóvenes se unen como guardianes de recursos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Lista de participantes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Lista de recursos reconocidos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$250,000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Socioambiental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Generan conflictos en los territorios al centrarse en las mujeres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Quedan excluidas las mujeres que no participan en el ADI.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Para crear conflicto entre la ADI y los grupos de mujeres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Implementación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 ADI no están dispuestas a realizar actividades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 mujeres no quieren participar como guardianas de recursos/intereses/recursos/tiempo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existe voluntad política por parte de las instituciones para llevar a cabo las actividades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621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79069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D2636-29DD-B3CB-017F-CC5F39086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37924A9-48D5-CB06-E163-405D13757401}"/>
              </a:ext>
            </a:extLst>
          </p:cNvPr>
          <p:cNvSpPr txBox="1">
            <a:spLocks/>
          </p:cNvSpPr>
          <p:nvPr/>
        </p:nvSpPr>
        <p:spPr>
          <a:xfrm>
            <a:off x="-3" y="277907"/>
            <a:ext cx="18288005" cy="1512794"/>
          </a:xfrm>
          <a:prstGeom prst="rect">
            <a:avLst/>
          </a:prstGeom>
        </p:spPr>
        <p:txBody>
          <a:bodyPr vert="horz" lIns="121025" tIns="60512" rIns="121025" bIns="60512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3600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Desigualdades de género prevalentes en los sectores ambientales</a:t>
            </a:r>
            <a:endParaRPr lang="en-GB" sz="3600">
              <a:solidFill>
                <a:schemeClr val="bg1"/>
              </a:solidFill>
              <a:latin typeface="Calibri" panose="020F0502020204030204" pitchFamily="34" charset="0"/>
              <a:ea typeface="ＭＳ Ｐゴシック" pitchFamily="-65" charset="-128"/>
              <a:cs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D51729-DF12-49B0-0B95-58952207B28F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89;g328e14af98b_2_2">
            <a:extLst>
              <a:ext uri="{FF2B5EF4-FFF2-40B4-BE49-F238E27FC236}">
                <a16:creationId xmlns:a16="http://schemas.microsoft.com/office/drawing/2014/main" id="{2277A5D3-B87E-029F-1744-E64ACCA3F593}"/>
              </a:ext>
            </a:extLst>
          </p:cNvPr>
          <p:cNvSpPr txBox="1"/>
          <p:nvPr/>
        </p:nvSpPr>
        <p:spPr>
          <a:xfrm>
            <a:off x="830399" y="481687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r>
              <a:rPr lang="es" sz="4400"/>
              <a:t>Gestión </a:t>
            </a:r>
            <a:r>
              <a:rPr lang="es" sz="4400" err="1"/>
              <a:t>de </a:t>
            </a:r>
            <a:r>
              <a:rPr lang="es" sz="4400"/>
              <a:t>residuos​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748AB63-9D23-E2BE-315F-F31290E338AF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D394F2C-802B-5F1A-B0D9-AF4718F76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367374"/>
              </p:ext>
            </p:extLst>
          </p:nvPr>
        </p:nvGraphicFramePr>
        <p:xfrm>
          <a:off x="495298" y="1922755"/>
          <a:ext cx="17297402" cy="7018748"/>
        </p:xfrm>
        <a:graphic>
          <a:graphicData uri="http://schemas.openxmlformats.org/drawingml/2006/table">
            <a:tbl>
              <a:tblPr firstRow="1" firstCol="1" bandRow="1"/>
              <a:tblGrid>
                <a:gridCol w="2110110">
                  <a:extLst>
                    <a:ext uri="{9D8B030D-6E8A-4147-A177-3AD203B41FA5}">
                      <a16:colId xmlns:a16="http://schemas.microsoft.com/office/drawing/2014/main" val="3886701145"/>
                    </a:ext>
                  </a:extLst>
                </a:gridCol>
                <a:gridCol w="4054293">
                  <a:extLst>
                    <a:ext uri="{9D8B030D-6E8A-4147-A177-3AD203B41FA5}">
                      <a16:colId xmlns:a16="http://schemas.microsoft.com/office/drawing/2014/main" val="1912623770"/>
                    </a:ext>
                  </a:extLst>
                </a:gridCol>
                <a:gridCol w="1460140">
                  <a:extLst>
                    <a:ext uri="{9D8B030D-6E8A-4147-A177-3AD203B41FA5}">
                      <a16:colId xmlns:a16="http://schemas.microsoft.com/office/drawing/2014/main" val="2440651539"/>
                    </a:ext>
                  </a:extLst>
                </a:gridCol>
                <a:gridCol w="1939607">
                  <a:extLst>
                    <a:ext uri="{9D8B030D-6E8A-4147-A177-3AD203B41FA5}">
                      <a16:colId xmlns:a16="http://schemas.microsoft.com/office/drawing/2014/main" val="193711645"/>
                    </a:ext>
                  </a:extLst>
                </a:gridCol>
                <a:gridCol w="1783981">
                  <a:extLst>
                    <a:ext uri="{9D8B030D-6E8A-4147-A177-3AD203B41FA5}">
                      <a16:colId xmlns:a16="http://schemas.microsoft.com/office/drawing/2014/main" val="2048612918"/>
                    </a:ext>
                  </a:extLst>
                </a:gridCol>
                <a:gridCol w="1622632">
                  <a:extLst>
                    <a:ext uri="{9D8B030D-6E8A-4147-A177-3AD203B41FA5}">
                      <a16:colId xmlns:a16="http://schemas.microsoft.com/office/drawing/2014/main" val="4031771166"/>
                    </a:ext>
                  </a:extLst>
                </a:gridCol>
                <a:gridCol w="1196949">
                  <a:extLst>
                    <a:ext uri="{9D8B030D-6E8A-4147-A177-3AD203B41FA5}">
                      <a16:colId xmlns:a16="http://schemas.microsoft.com/office/drawing/2014/main" val="1962180564"/>
                    </a:ext>
                  </a:extLst>
                </a:gridCol>
                <a:gridCol w="3129690">
                  <a:extLst>
                    <a:ext uri="{9D8B030D-6E8A-4147-A177-3AD203B41FA5}">
                      <a16:colId xmlns:a16="http://schemas.microsoft.com/office/drawing/2014/main" val="1004039515"/>
                    </a:ext>
                  </a:extLst>
                </a:gridCol>
              </a:tblGrid>
              <a:tr h="708294"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ESPERADOS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COMPORTAMIENTO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Indicadores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Meta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Medios de verificación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20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8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8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Riesgos</a:t>
                      </a:r>
                      <a:endParaRPr lang="en-CR" sz="2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309838"/>
                  </a:ext>
                </a:extLst>
              </a:tr>
              <a:tr h="6310454"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Promover el acceso</a:t>
                      </a: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equitativo para las mujeres</a:t>
                      </a: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 los hombres a los trabajos</a:t>
                      </a: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 </a:t>
                      </a:r>
                      <a:r>
                        <a:rPr lang="es" sz="1600" kern="10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gestión </a:t>
                      </a: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 residuos </a:t>
                      </a:r>
                      <a:endParaRPr lang="es-ES_tradnl" sz="1600" kern="1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s" sz="14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Identificación y creación de mecanismos financieros para dotar de equipamiento e infraestructura a centros de reciclaje domésticos y proyectos alternativos liderados por asociaciones de recicladores y </a:t>
                      </a:r>
                      <a:r>
                        <a:rPr lang="es" sz="1400" kern="10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MIPYMES</a:t>
                      </a:r>
                      <a:endParaRPr lang="es-ES" sz="1400" kern="1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4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Organizar talleres técnicos para capacitar a mujeres y hombres en oficios alternativos que giren en torno al manejo de materiales inorgánicos postconsumo (plásticos, metales, etc.).</a:t>
                      </a:r>
                    </a:p>
                    <a:p>
                      <a:pPr algn="l"/>
                      <a:r>
                        <a:rPr lang="es" sz="14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Organizar talleres para capacitar a mujeres y hombres en la reparación de artículos para alargar su vida útil y así reducir el consumo y la generación de residuos.</a:t>
                      </a:r>
                    </a:p>
                    <a:p>
                      <a:pPr algn="l"/>
                      <a:r>
                        <a:rPr lang="es" sz="14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Organizar proyectos de educación técnica dirigidos a las mujeres para enseñarles a construir infraestructura comunitaria a partir de materiales de desecho.</a:t>
                      </a:r>
                    </a:p>
                    <a:p>
                      <a:pPr algn="l"/>
                      <a:r>
                        <a:rPr lang="es" sz="14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Promover proyectos de valorización de residuos orgánicos en comedores populares y centros educativos</a:t>
                      </a:r>
                    </a:p>
                    <a:p>
                      <a:pPr algn="l"/>
                      <a:r>
                        <a:rPr lang="es" sz="14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Fortalecer las iniciativas que se llevan a cabo en albergues y centros de cuidado infantil para garantizar el desarrollo integral de los hijos e hijas de las familias recicladoras.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Número de empresas no tradicionales creadas por mujeres</a:t>
                      </a: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Estudio de viabilidad de fuentes alternativas de ingresos</a:t>
                      </a: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Número de entidades financieras y productos preferenciales dirigidos al sector, desglosado</a:t>
                      </a:r>
                    </a:p>
                    <a:p>
                      <a:pPr algn="l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aquellos dirigidos a mujeres y hombres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negocios no tradicionales liderados por mujeres</a:t>
                      </a:r>
                    </a:p>
                    <a:p>
                      <a:pPr algn="ctr"/>
                      <a:endParaRPr lang="es-ES" sz="1600" kern="1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de financiación para mujeres en el sector del reciclaje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empresas no tradicionales lideradas por mujeres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Informe de préstamos </a:t>
                      </a:r>
                      <a:r>
                        <a:rPr lang="es" sz="1600" b="1" kern="10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concedidos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$250,000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8583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371669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2057504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743337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429171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4115006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800840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5486675" algn="l" defTabSz="1371669" rtl="0" eaLnBrk="1" latinLnBrk="0" hangingPunct="1">
                        <a:defRPr sz="2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Socioambiental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Aumento de las cargas y responsabilidades para las mujeres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Aumento de los recursos económicos que las mujeres deben generar para participar en los procesos de formación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Repercusiones negativas en casa por tener que viajar </a:t>
                      </a:r>
                      <a:r>
                        <a:rPr lang="es" sz="1600" kern="10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" sz="1600" kern="10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talleres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Implementación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s" sz="1600" b="1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Symbol" pitchFamily="2" charset="2"/>
                        <a:buChar char=""/>
                      </a:pPr>
                      <a:r>
                        <a:rPr lang="es" sz="1600" kern="1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 mujeres no pueden iniciar negocios por falta de recursos/tiempo</a:t>
                      </a:r>
                      <a:endParaRPr lang="en-CR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621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4673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0075E-894F-D50F-04EC-D16CC85E3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C188E-59FA-95DE-C534-8C8B1BE8F1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40D5B3-A14E-E6C4-EEAB-509AA54A9F66}"/>
              </a:ext>
            </a:extLst>
          </p:cNvPr>
          <p:cNvSpPr txBox="1"/>
          <p:nvPr/>
        </p:nvSpPr>
        <p:spPr>
          <a:xfrm>
            <a:off x="6164318" y="3443162"/>
            <a:ext cx="12123683" cy="3956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  <a:defRPr/>
            </a:pPr>
            <a:r>
              <a:rPr lang="es" sz="12000" kern="100" dirty="0">
                <a:solidFill>
                  <a:prstClr val="black"/>
                </a:solidFill>
                <a:latin typeface="Calibri" panose="020F0502020204030204"/>
              </a:rPr>
              <a:t>Preguntas y respuestas</a:t>
            </a:r>
            <a:endParaRPr lang="en-US" sz="100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bird flying in the sky&#10;&#10;AI-generated content may be incorrect.">
            <a:extLst>
              <a:ext uri="{FF2B5EF4-FFF2-40B4-BE49-F238E27FC236}">
                <a16:creationId xmlns:a16="http://schemas.microsoft.com/office/drawing/2014/main" id="{F6A06CB6-5A7D-81DC-CE2C-4F97B47309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7757656"/>
            <a:ext cx="2428928" cy="1609010"/>
          </a:xfrm>
          <a:prstGeom prst="rect">
            <a:avLst/>
          </a:prstGeom>
        </p:spPr>
      </p:pic>
      <p:pic>
        <p:nvPicPr>
          <p:cNvPr id="5" name="Picture 4" descr="An old person smiling at the camera&#10;&#10;AI-generated content may be incorrect.">
            <a:extLst>
              <a:ext uri="{FF2B5EF4-FFF2-40B4-BE49-F238E27FC236}">
                <a16:creationId xmlns:a16="http://schemas.microsoft.com/office/drawing/2014/main" id="{58242692-DEAF-6724-E6DB-D051321D1E6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2765" y="5543086"/>
            <a:ext cx="2420237" cy="1814867"/>
          </a:xfrm>
          <a:prstGeom prst="rect">
            <a:avLst/>
          </a:prstGeom>
        </p:spPr>
      </p:pic>
      <p:pic>
        <p:nvPicPr>
          <p:cNvPr id="6" name="Picture 5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3EA30F31-6796-ED8A-C125-A7E1E51FBC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1231267"/>
            <a:ext cx="2420237" cy="1615169"/>
          </a:xfrm>
          <a:prstGeom prst="rect">
            <a:avLst/>
          </a:prstGeom>
        </p:spPr>
      </p:pic>
      <p:pic>
        <p:nvPicPr>
          <p:cNvPr id="7" name="Picture 6" descr="A snake on a branch&#10;&#10;AI-generated content may be incorrect.">
            <a:extLst>
              <a:ext uri="{FF2B5EF4-FFF2-40B4-BE49-F238E27FC236}">
                <a16:creationId xmlns:a16="http://schemas.microsoft.com/office/drawing/2014/main" id="{7F32B9D1-7CB9-82DA-3BC4-ABAA7A03506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3246138"/>
            <a:ext cx="2420237" cy="182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3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9776029-7E3E-332B-9C17-F1004DE3F6F8}"/>
              </a:ext>
            </a:extLst>
          </p:cNvPr>
          <p:cNvSpPr txBox="1">
            <a:spLocks/>
          </p:cNvSpPr>
          <p:nvPr/>
        </p:nvSpPr>
        <p:spPr>
          <a:xfrm>
            <a:off x="12945316" y="958646"/>
            <a:ext cx="5102942" cy="5529023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algn="l" defTabSz="914446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/>
            <a:r>
              <a:rPr lang="es" sz="9900" spc="-75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Orden del día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73526A-8952-C759-F61F-8FEFF852B8F7}"/>
              </a:ext>
            </a:extLst>
          </p:cNvPr>
          <p:cNvCxnSpPr>
            <a:cxnSpLocks/>
          </p:cNvCxnSpPr>
          <p:nvPr/>
        </p:nvCxnSpPr>
        <p:spPr>
          <a:xfrm>
            <a:off x="12583068" y="6606032"/>
            <a:ext cx="502445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BCE17E6-902B-8BCB-8DAF-DFCC37E8F4B4}"/>
              </a:ext>
            </a:extLst>
          </p:cNvPr>
          <p:cNvSpPr/>
          <p:nvPr/>
        </p:nvSpPr>
        <p:spPr>
          <a:xfrm>
            <a:off x="307127" y="547794"/>
            <a:ext cx="2393477" cy="1517490"/>
          </a:xfrm>
          <a:prstGeom prst="round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r>
              <a:rPr lang="es" sz="2700" b="1" kern="0">
                <a:solidFill>
                  <a:srgbClr val="322929"/>
                </a:solidFill>
                <a:latin typeface="Aptos" panose="02110004020202020204"/>
              </a:rPr>
              <a:t>10:00–10:05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51113F-A499-2B74-F542-993E7A20A5D1}"/>
              </a:ext>
            </a:extLst>
          </p:cNvPr>
          <p:cNvSpPr/>
          <p:nvPr/>
        </p:nvSpPr>
        <p:spPr>
          <a:xfrm>
            <a:off x="2917586" y="547793"/>
            <a:ext cx="3881505" cy="15174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endParaRPr lang="en-US" sz="2700" b="1">
              <a:solidFill>
                <a:prstClr val="black"/>
              </a:solidFill>
              <a:latin typeface="Calibri" panose="020F0502020204030204"/>
            </a:endParaRPr>
          </a:p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700" b="1">
                <a:solidFill>
                  <a:prstClr val="black"/>
                </a:solidFill>
                <a:latin typeface="Calibri" panose="020F0502020204030204"/>
              </a:rPr>
              <a:t>Bienvenido</a:t>
            </a:r>
            <a:endParaRPr lang="en-US" sz="2700" kern="0">
              <a:solidFill>
                <a:srgbClr val="322929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371600">
              <a:defRPr/>
            </a:pPr>
            <a:endParaRPr lang="en-US" sz="27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E4E8065-99EB-5B94-FB8A-4E9710D5A4DB}"/>
              </a:ext>
            </a:extLst>
          </p:cNvPr>
          <p:cNvSpPr/>
          <p:nvPr/>
        </p:nvSpPr>
        <p:spPr>
          <a:xfrm>
            <a:off x="7016075" y="547794"/>
            <a:ext cx="5304065" cy="1517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endParaRPr lang="en-US" sz="2100">
              <a:solidFill>
                <a:prstClr val="black"/>
              </a:solidFill>
              <a:latin typeface="Calibri Light" panose="020F0302020204030204"/>
            </a:endParaRPr>
          </a:p>
          <a:p>
            <a:pPr defTabSz="1371600"/>
            <a:r>
              <a:rPr lang="es" sz="2100">
                <a:solidFill>
                  <a:prstClr val="black"/>
                </a:solidFill>
                <a:latin typeface="Calibri Light" panose="020F0302020204030204"/>
              </a:rPr>
              <a:t>Bienvenida y objetivos</a:t>
            </a:r>
          </a:p>
          <a:p>
            <a:pPr defTabSz="1371600"/>
            <a:r>
              <a:rPr lang="es" sz="2100">
                <a:solidFill>
                  <a:prstClr val="black"/>
                </a:solidFill>
                <a:latin typeface="Calibri Light" panose="020F0302020204030204"/>
              </a:rPr>
              <a:t>Breve descripción de la Clínica del Trabajo</a:t>
            </a:r>
          </a:p>
          <a:p>
            <a:pPr algn="ctr" defTabSz="1371600">
              <a:defRPr/>
            </a:pPr>
            <a:endParaRPr lang="en-US" sz="21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B3AD9C6-5C2F-BA2C-4811-15EC0BDE5263}"/>
              </a:ext>
            </a:extLst>
          </p:cNvPr>
          <p:cNvSpPr/>
          <p:nvPr/>
        </p:nvSpPr>
        <p:spPr>
          <a:xfrm>
            <a:off x="324982" y="2192915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r>
              <a:rPr lang="es" sz="2700" b="1" kern="0">
                <a:solidFill>
                  <a:srgbClr val="322929"/>
                </a:solidFill>
                <a:latin typeface="Aptos" panose="02110004020202020204"/>
              </a:rPr>
              <a:t>10:05–10:50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727C327-BFFA-5182-5537-094F6FB8FA63}"/>
              </a:ext>
            </a:extLst>
          </p:cNvPr>
          <p:cNvSpPr/>
          <p:nvPr/>
        </p:nvSpPr>
        <p:spPr>
          <a:xfrm>
            <a:off x="2935440" y="2192913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700" b="1">
                <a:solidFill>
                  <a:prstClr val="black"/>
                </a:solidFill>
                <a:latin typeface="Calibri" panose="020F0502020204030204"/>
              </a:rPr>
              <a:t>Compartiendo nuestro conocimiento: Clínica de Trabajo Temático</a:t>
            </a:r>
            <a:endParaRPr lang="en-US" sz="27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AB968AF-DE55-C2B8-BE96-A3817D04012C}"/>
              </a:ext>
            </a:extLst>
          </p:cNvPr>
          <p:cNvSpPr/>
          <p:nvPr/>
        </p:nvSpPr>
        <p:spPr>
          <a:xfrm>
            <a:off x="7033930" y="2192915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endParaRPr lang="en-US" sz="2100">
              <a:solidFill>
                <a:prstClr val="black"/>
              </a:solidFill>
              <a:latin typeface="Calibri Light" panose="020F0302020204030204"/>
            </a:endParaRPr>
          </a:p>
          <a:p>
            <a:pPr defTabSz="1371600"/>
            <a:r>
              <a:rPr lang="es" sz="2100">
                <a:solidFill>
                  <a:prstClr val="black"/>
                </a:solidFill>
                <a:latin typeface="Calibri Light" panose="020F0302020204030204"/>
              </a:rPr>
              <a:t>Presentación interactiva para compartir consejos y recomendaciones prácticas para desarrollar una consulta inclusiva de múltiples actores.</a:t>
            </a:r>
          </a:p>
          <a:p>
            <a:pPr algn="ctr" defTabSz="1371600">
              <a:defRPr/>
            </a:pPr>
            <a:endParaRPr lang="en-US" sz="21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94D00D9-1768-114F-88E5-360045FE58EC}"/>
              </a:ext>
            </a:extLst>
          </p:cNvPr>
          <p:cNvSpPr/>
          <p:nvPr/>
        </p:nvSpPr>
        <p:spPr>
          <a:xfrm>
            <a:off x="325222" y="3853797"/>
            <a:ext cx="2393477" cy="1517490"/>
          </a:xfrm>
          <a:prstGeom prst="round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r>
              <a:rPr lang="es" sz="2700" b="1" kern="0">
                <a:solidFill>
                  <a:srgbClr val="322929"/>
                </a:solidFill>
                <a:latin typeface="Aptos" panose="02110004020202020204"/>
              </a:rPr>
              <a:t>10:50 -11:00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26717E7-03A0-8BBF-917D-05BB38C1EBF1}"/>
              </a:ext>
            </a:extLst>
          </p:cNvPr>
          <p:cNvSpPr/>
          <p:nvPr/>
        </p:nvSpPr>
        <p:spPr>
          <a:xfrm>
            <a:off x="2935680" y="3853796"/>
            <a:ext cx="3881505" cy="15174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700" b="1">
                <a:solidFill>
                  <a:prstClr val="black"/>
                </a:solidFill>
                <a:latin typeface="Calibri" panose="020F0502020204030204"/>
              </a:rPr>
              <a:t>Preguntas y respuestas</a:t>
            </a:r>
            <a:endParaRPr lang="en-US" sz="27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9976AA9-36B4-B15C-420A-A7558A4655CA}"/>
              </a:ext>
            </a:extLst>
          </p:cNvPr>
          <p:cNvSpPr/>
          <p:nvPr/>
        </p:nvSpPr>
        <p:spPr>
          <a:xfrm>
            <a:off x="7034170" y="3853797"/>
            <a:ext cx="5304065" cy="1517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s" sz="2100">
                <a:solidFill>
                  <a:prstClr val="black"/>
                </a:solidFill>
                <a:latin typeface="Calibri Light" panose="020F0302020204030204"/>
              </a:rPr>
              <a:t>Los participantes tendrán la oportunidad de hacer preguntas sobre las recomendaciones presentadas.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B6C7EE3-CEE7-73B2-93AF-FDE18BF3B7F3}"/>
              </a:ext>
            </a:extLst>
          </p:cNvPr>
          <p:cNvSpPr/>
          <p:nvPr/>
        </p:nvSpPr>
        <p:spPr>
          <a:xfrm>
            <a:off x="325222" y="5522694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endParaRPr lang="en-US" sz="2700" b="1" kern="0">
              <a:solidFill>
                <a:srgbClr val="322929"/>
              </a:solidFill>
              <a:latin typeface="Aptos" panose="02110004020202020204"/>
            </a:endParaRPr>
          </a:p>
          <a:p>
            <a:pPr algn="ctr" defTabSz="1371600">
              <a:defRPr/>
            </a:pPr>
            <a:r>
              <a:rPr lang="es" sz="2700" b="1" kern="0">
                <a:solidFill>
                  <a:srgbClr val="322929"/>
                </a:solidFill>
                <a:latin typeface="Aptos" panose="02110004020202020204"/>
              </a:rPr>
              <a:t>11:00 -11:25</a:t>
            </a:r>
          </a:p>
          <a:p>
            <a:pPr algn="ctr" defTabSz="1371600">
              <a:defRPr/>
            </a:pPr>
            <a:endParaRPr lang="en-US" sz="2700" b="1" kern="0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B55A817-7AC6-8733-0AAD-E77D32D5260B}"/>
              </a:ext>
            </a:extLst>
          </p:cNvPr>
          <p:cNvSpPr/>
          <p:nvPr/>
        </p:nvSpPr>
        <p:spPr>
          <a:xfrm>
            <a:off x="2935680" y="5522693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400" b="1" dirty="0">
                <a:solidFill>
                  <a:prstClr val="black"/>
                </a:solidFill>
                <a:latin typeface="Calibri" panose="020F0502020204030204"/>
              </a:rPr>
              <a:t>Juntos es mejor: intercambio entre pares y resolución de problemas</a:t>
            </a:r>
            <a:endParaRPr lang="en-US" sz="24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0D93FD1-B972-F807-9297-692B87A18476}"/>
              </a:ext>
            </a:extLst>
          </p:cNvPr>
          <p:cNvSpPr/>
          <p:nvPr/>
        </p:nvSpPr>
        <p:spPr>
          <a:xfrm>
            <a:off x="7034170" y="5522694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s" sz="2100">
                <a:solidFill>
                  <a:prstClr val="black"/>
                </a:solidFill>
                <a:latin typeface="Calibri Light" panose="020F0302020204030204"/>
              </a:rPr>
              <a:t>Costa Rica presentará su experiencia (10 min) Países compartirán sus experiencias y retos en el desarrollo de consultas para obtener recomendaciones de los participantes</a:t>
            </a:r>
            <a:endParaRPr lang="en-US" sz="21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AEFA3769-0062-483F-4DC2-E7B31D981AEB}"/>
              </a:ext>
            </a:extLst>
          </p:cNvPr>
          <p:cNvSpPr/>
          <p:nvPr/>
        </p:nvSpPr>
        <p:spPr>
          <a:xfrm>
            <a:off x="327367" y="7173321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endParaRPr lang="en-US" sz="2700" b="1" kern="0">
              <a:solidFill>
                <a:srgbClr val="322929"/>
              </a:solidFill>
              <a:latin typeface="Aptos" panose="02110004020202020204"/>
            </a:endParaRPr>
          </a:p>
          <a:p>
            <a:pPr algn="ctr" defTabSz="1371600">
              <a:defRPr/>
            </a:pPr>
            <a:r>
              <a:rPr lang="es" sz="2700" b="1" kern="0">
                <a:solidFill>
                  <a:srgbClr val="322929"/>
                </a:solidFill>
                <a:latin typeface="Aptos" panose="02110004020202020204"/>
              </a:rPr>
              <a:t>11:25 -11:30</a:t>
            </a:r>
          </a:p>
          <a:p>
            <a:pPr algn="ctr" defTabSz="1371600">
              <a:defRPr/>
            </a:pPr>
            <a:endParaRPr lang="en-US" sz="2700" b="1" kern="0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91EDD141-CCC1-EC99-9E78-169BB52DEFF3}"/>
              </a:ext>
            </a:extLst>
          </p:cNvPr>
          <p:cNvSpPr/>
          <p:nvPr/>
        </p:nvSpPr>
        <p:spPr>
          <a:xfrm>
            <a:off x="2937825" y="7173320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700" b="1">
                <a:solidFill>
                  <a:prstClr val="black"/>
                </a:solidFill>
                <a:latin typeface="Calibri" panose="020F0502020204030204"/>
              </a:rPr>
              <a:t>Envolver</a:t>
            </a:r>
            <a:endParaRPr lang="en-US" sz="27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5C23FD9-2C92-9D17-808A-CB35E4085A22}"/>
              </a:ext>
            </a:extLst>
          </p:cNvPr>
          <p:cNvSpPr/>
          <p:nvPr/>
        </p:nvSpPr>
        <p:spPr>
          <a:xfrm>
            <a:off x="7036315" y="7173321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s" sz="2100">
                <a:solidFill>
                  <a:prstClr val="black"/>
                </a:solidFill>
                <a:latin typeface="Calibri Light" panose="020F0302020204030204"/>
              </a:rPr>
              <a:t>Planificación de la próxima sesión de desarrollo de capacidades</a:t>
            </a:r>
            <a:endParaRPr lang="en-US" sz="21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7B8929F7-4346-1481-2726-931BF2FF53B3}"/>
              </a:ext>
            </a:extLst>
          </p:cNvPr>
          <p:cNvSpPr/>
          <p:nvPr/>
        </p:nvSpPr>
        <p:spPr>
          <a:xfrm>
            <a:off x="15037285" y="386534"/>
            <a:ext cx="2393477" cy="1533858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830513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6A234-527D-06AC-3DAC-C50664C15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A3FA11-DAE3-B811-78C1-34B22F660D16}"/>
              </a:ext>
            </a:extLst>
          </p:cNvPr>
          <p:cNvSpPr txBox="1"/>
          <p:nvPr/>
        </p:nvSpPr>
        <p:spPr>
          <a:xfrm>
            <a:off x="6148551" y="2796426"/>
            <a:ext cx="121394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s" sz="8000" kern="100" dirty="0">
                <a:solidFill>
                  <a:prstClr val="black"/>
                </a:solidFill>
                <a:latin typeface="Calibri" panose="020F0502020204030204"/>
              </a:rPr>
              <a:t>Juntos es mejor:</a:t>
            </a:r>
          </a:p>
          <a:p>
            <a:pPr algn="ctr" defTabSz="1371600"/>
            <a:r>
              <a:rPr lang="es" sz="8000" kern="100" dirty="0">
                <a:solidFill>
                  <a:prstClr val="black"/>
                </a:solidFill>
                <a:latin typeface="Calibri" panose="020F0502020204030204"/>
              </a:rPr>
              <a:t>Intercambio entre pares y</a:t>
            </a:r>
          </a:p>
          <a:p>
            <a:pPr algn="ctr" defTabSz="1371600"/>
            <a:r>
              <a:rPr lang="es" sz="8000" kern="100" dirty="0">
                <a:solidFill>
                  <a:prstClr val="black"/>
                </a:solidFill>
                <a:latin typeface="Calibri" panose="020F0502020204030204"/>
              </a:rPr>
              <a:t>Solucionar problemas</a:t>
            </a:r>
            <a:endParaRPr lang="en-US" sz="80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Picture 3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469145CF-CF44-123E-7FBF-91FCD35087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7782638"/>
            <a:ext cx="2431736" cy="1618908"/>
          </a:xfrm>
          <a:prstGeom prst="rect">
            <a:avLst/>
          </a:prstGeom>
        </p:spPr>
      </p:pic>
      <p:pic>
        <p:nvPicPr>
          <p:cNvPr id="5" name="Picture 4" descr="A orangutan in the jungle&#10;&#10;AI-generated content may be incorrect.">
            <a:extLst>
              <a:ext uri="{FF2B5EF4-FFF2-40B4-BE49-F238E27FC236}">
                <a16:creationId xmlns:a16="http://schemas.microsoft.com/office/drawing/2014/main" id="{7A5116CD-F042-3BA7-4DB7-5602FE9F0DF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18908"/>
          </a:xfrm>
          <a:prstGeom prst="rect">
            <a:avLst/>
          </a:prstGeom>
        </p:spPr>
      </p:pic>
      <p:pic>
        <p:nvPicPr>
          <p:cNvPr id="6" name="Picture 5" descr="Bribris Rio.tif">
            <a:extLst>
              <a:ext uri="{FF2B5EF4-FFF2-40B4-BE49-F238E27FC236}">
                <a16:creationId xmlns:a16="http://schemas.microsoft.com/office/drawing/2014/main" id="{FBE5B8B8-4729-E9A7-98B0-3CD2C690EE8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4267" y="3488649"/>
            <a:ext cx="2420870" cy="1590726"/>
          </a:xfrm>
          <a:prstGeom prst="rect">
            <a:avLst/>
          </a:prstGeom>
        </p:spPr>
      </p:pic>
      <p:pic>
        <p:nvPicPr>
          <p:cNvPr id="7" name="Picture 6" descr="A crab on a shell&#10;&#10;AI-generated content may be incorrect.">
            <a:extLst>
              <a:ext uri="{FF2B5EF4-FFF2-40B4-BE49-F238E27FC236}">
                <a16:creationId xmlns:a16="http://schemas.microsoft.com/office/drawing/2014/main" id="{4EFC5DCC-610F-675E-9338-F631F374F69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829"/>
            <a:ext cx="2420870" cy="161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9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72260-5C9E-40F9-9BB9-744C55CE9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44A9E-2828-2903-2182-252D95D6A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0342C0-9169-B898-9A76-CE4AA7011716}"/>
              </a:ext>
            </a:extLst>
          </p:cNvPr>
          <p:cNvSpPr txBox="1"/>
          <p:nvPr/>
        </p:nvSpPr>
        <p:spPr>
          <a:xfrm>
            <a:off x="6180082" y="3208087"/>
            <a:ext cx="12107918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s" sz="8100" kern="100">
                <a:solidFill>
                  <a:prstClr val="black"/>
                </a:solidFill>
                <a:latin typeface="Calibri" panose="020F0502020204030204"/>
              </a:rPr>
              <a:t>Siguiente Temática</a:t>
            </a:r>
          </a:p>
          <a:p>
            <a:pPr algn="ctr" defTabSz="1371600">
              <a:defRPr/>
            </a:pPr>
            <a:r>
              <a:rPr lang="es" sz="8100" kern="100">
                <a:solidFill>
                  <a:prstClr val="black"/>
                </a:solidFill>
                <a:latin typeface="Calibri" panose="020F0502020204030204"/>
              </a:rPr>
              <a:t>Clínicas de trabajo</a:t>
            </a:r>
            <a:endParaRPr lang="en-US" sz="72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1371600">
              <a:defRPr/>
            </a:pPr>
            <a:endParaRPr lang="en-US" sz="8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1371600">
              <a:defRPr/>
            </a:pPr>
            <a:endParaRPr lang="en-US" sz="90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" name="Picture 6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AE7B1020-D5C5-EA66-ED00-115E5AC8B8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878" y="7823396"/>
            <a:ext cx="2370512" cy="1578150"/>
          </a:xfrm>
          <a:prstGeom prst="rect">
            <a:avLst/>
          </a:prstGeom>
        </p:spPr>
      </p:pic>
      <p:pic>
        <p:nvPicPr>
          <p:cNvPr id="8" name="Picture 7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3AA32DB1-5712-E336-8712-C3FC4D3E1D8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050" y="5638676"/>
            <a:ext cx="2346725" cy="1562315"/>
          </a:xfrm>
          <a:prstGeom prst="rect">
            <a:avLst/>
          </a:prstGeom>
        </p:spPr>
      </p:pic>
      <p:pic>
        <p:nvPicPr>
          <p:cNvPr id="10" name="Picture 9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C1D2452A-A218-19AE-457A-41F6989372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23" y="3488649"/>
            <a:ext cx="2359179" cy="1574421"/>
          </a:xfrm>
          <a:prstGeom prst="rect">
            <a:avLst/>
          </a:prstGeom>
        </p:spPr>
      </p:pic>
      <p:pic>
        <p:nvPicPr>
          <p:cNvPr id="11" name="Picture 10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1C2E1827-8B8E-678D-5FA0-B43CB4677D0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2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68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F2EC9-3AF4-56D3-030E-2F8FC39C0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477EC157-216C-59F1-7A8F-D9473F9B6CCC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232314-50E6-D4CD-74E7-1A956B916F67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131AE5B9-2BBE-ACDC-BDB1-391D856F772B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/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37D6ACA-ABDC-5C51-93E0-D379AE416666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/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200344A0-3DA5-B2D0-4738-E355027DF0BC}"/>
              </a:ext>
            </a:extLst>
          </p:cNvPr>
          <p:cNvSpPr txBox="1"/>
          <p:nvPr/>
        </p:nvSpPr>
        <p:spPr>
          <a:xfrm>
            <a:off x="1163702" y="481256"/>
            <a:ext cx="15960590" cy="175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54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Plan de desarrollo de capacidades: Clínicas de trabajo temáticas</a:t>
            </a:r>
          </a:p>
          <a:p>
            <a:pPr defTabSz="914445">
              <a:buClr>
                <a:srgbClr val="000000"/>
              </a:buClr>
              <a:defRPr/>
            </a:pPr>
            <a:endParaRPr sz="5400" b="1" kern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2395A8A-0257-BF71-59F0-C66F6CFB2F07}"/>
              </a:ext>
            </a:extLst>
          </p:cNvPr>
          <p:cNvCxnSpPr/>
          <p:nvPr/>
        </p:nvCxnSpPr>
        <p:spPr>
          <a:xfrm>
            <a:off x="844721" y="1562100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908EBFC-7093-2D1D-805F-A6DB37DEC697}"/>
              </a:ext>
            </a:extLst>
          </p:cNvPr>
          <p:cNvSpPr/>
          <p:nvPr/>
        </p:nvSpPr>
        <p:spPr>
          <a:xfrm>
            <a:off x="3915423" y="3009900"/>
            <a:ext cx="13654549" cy="15287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s" sz="2600" b="1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Una base nacional sólida </a:t>
            </a:r>
            <a:r>
              <a:rPr lang="es" sz="260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Consejos para establecer un </a:t>
            </a:r>
            <a:r>
              <a:rPr lang="es" sz="2600" err="1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programa nacional de género y biodiversidad </a:t>
            </a:r>
            <a:r>
              <a:rPr lang="es" sz="260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 fortalecer las capacidades institucionales</a:t>
            </a: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s" sz="2600" b="1">
                <a:solidFill>
                  <a:prstClr val="black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260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17291CF-F09A-0C18-63C7-99483DC34C1A}"/>
              </a:ext>
            </a:extLst>
          </p:cNvPr>
          <p:cNvSpPr/>
          <p:nvPr/>
        </p:nvSpPr>
        <p:spPr>
          <a:xfrm>
            <a:off x="718027" y="3021674"/>
            <a:ext cx="2863372" cy="143968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700" b="1">
                <a:solidFill>
                  <a:prstClr val="black"/>
                </a:solidFill>
                <a:latin typeface="Calibri" panose="020F0502020204030204"/>
              </a:rPr>
              <a:t>17 de marzo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321CEEB-B4EE-0BA9-0883-502C41CF3E34}"/>
              </a:ext>
            </a:extLst>
          </p:cNvPr>
          <p:cNvSpPr/>
          <p:nvPr/>
        </p:nvSpPr>
        <p:spPr>
          <a:xfrm>
            <a:off x="718030" y="4632231"/>
            <a:ext cx="2863372" cy="14396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700" b="1">
                <a:solidFill>
                  <a:prstClr val="black"/>
                </a:solidFill>
                <a:latin typeface="Calibri" panose="020F0502020204030204"/>
              </a:rPr>
              <a:t>24 de marzo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EFE5DD5-C554-A8DE-16CC-4D6D2B404FC0}"/>
              </a:ext>
            </a:extLst>
          </p:cNvPr>
          <p:cNvSpPr/>
          <p:nvPr/>
        </p:nvSpPr>
        <p:spPr>
          <a:xfrm>
            <a:off x="3915423" y="4621874"/>
            <a:ext cx="13654549" cy="15287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endParaRPr lang="en-US" sz="2600" b="1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defTabSz="1371600"/>
            <a:r>
              <a:rPr lang="es" sz="2600" b="1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Movilización de Apoyo: </a:t>
            </a:r>
            <a:r>
              <a:rPr lang="es" sz="260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Consejos para desarrollar propuestas de movilización de recursos y Mecanismo de Match Making Propuesta de Género y desarrollo de un Proyecto de Biodiversidad de Género</a:t>
            </a:r>
          </a:p>
          <a:p>
            <a:pPr algn="ctr" defTabSz="1371600"/>
            <a:endParaRPr lang="en-US" sz="26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C8486CD-9C69-9DEE-CBE9-92A2DFA427E5}"/>
              </a:ext>
            </a:extLst>
          </p:cNvPr>
          <p:cNvSpPr/>
          <p:nvPr/>
        </p:nvSpPr>
        <p:spPr>
          <a:xfrm>
            <a:off x="3915423" y="6293511"/>
            <a:ext cx="13654549" cy="15287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 b="1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s" sz="2600" b="1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Género Destacando el valor agregado del género: </a:t>
            </a:r>
            <a:r>
              <a:rPr lang="es" sz="260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Consejos para sistematizar estudios de caso y documentar los impactos de género de las soluciones basadas en la naturaleza</a:t>
            </a: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6D45E10-50C3-B5D3-7426-7A1AEBF6A9A6}"/>
              </a:ext>
            </a:extLst>
          </p:cNvPr>
          <p:cNvSpPr/>
          <p:nvPr/>
        </p:nvSpPr>
        <p:spPr>
          <a:xfrm>
            <a:off x="718028" y="6312153"/>
            <a:ext cx="2863372" cy="14396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700" b="1">
                <a:solidFill>
                  <a:prstClr val="black"/>
                </a:solidFill>
                <a:latin typeface="Calibri" panose="020F0502020204030204"/>
              </a:rPr>
              <a:t>31 de marzo</a:t>
            </a: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93272496-FC7D-8538-46F1-31723BBB3AFC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2654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3F665-BBC3-EFDF-68BC-16348D7D3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9">
            <a:extLst>
              <a:ext uri="{FF2B5EF4-FFF2-40B4-BE49-F238E27FC236}">
                <a16:creationId xmlns:a16="http://schemas.microsoft.com/office/drawing/2014/main" id="{1B72CDAD-05F5-4FF5-838C-2971C54F9E4C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/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6A2DE3D8-D10C-4116-50D3-C6D973693989}"/>
              </a:ext>
            </a:extLst>
          </p:cNvPr>
          <p:cNvSpPr txBox="1"/>
          <p:nvPr/>
        </p:nvSpPr>
        <p:spPr>
          <a:xfrm>
            <a:off x="14945830" y="1088531"/>
            <a:ext cx="2074148" cy="2253641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algn="ctr" defTabSz="914445">
              <a:lnSpc>
                <a:spcPts val="3499"/>
              </a:lnSpc>
            </a:pPr>
            <a:endParaRPr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CB210E33-B894-B1B2-2791-CB3389F2D36A}"/>
              </a:ext>
            </a:extLst>
          </p:cNvPr>
          <p:cNvSpPr/>
          <p:nvPr/>
        </p:nvSpPr>
        <p:spPr>
          <a:xfrm>
            <a:off x="15471646" y="220421"/>
            <a:ext cx="2069429" cy="1347537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/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E47BB207-CC99-D765-7BA1-801640345C1C}"/>
              </a:ext>
            </a:extLst>
          </p:cNvPr>
          <p:cNvSpPr txBox="1"/>
          <p:nvPr/>
        </p:nvSpPr>
        <p:spPr>
          <a:xfrm>
            <a:off x="-225823" y="2637140"/>
            <a:ext cx="18287996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Bef>
                <a:spcPct val="0"/>
              </a:spcBef>
            </a:pP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Thank you! </a:t>
            </a:r>
          </a:p>
          <a:p>
            <a:pPr algn="ctr" defTabSz="914445">
              <a:spcBef>
                <a:spcPct val="0"/>
              </a:spcBef>
            </a:pP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Merci! </a:t>
            </a:r>
          </a:p>
          <a:p>
            <a:pPr algn="ctr" defTabSz="914445">
              <a:spcBef>
                <a:spcPct val="0"/>
              </a:spcBef>
            </a:pP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Gracias!</a:t>
            </a:r>
          </a:p>
          <a:p>
            <a:pPr algn="ctr" defTabSz="914445">
              <a:spcBef>
                <a:spcPct val="0"/>
              </a:spcBef>
            </a:pPr>
            <a:r>
              <a:rPr lang="az-Cyrl-AZ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Спасибо</a:t>
            </a: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!</a:t>
            </a:r>
            <a:r>
              <a:rPr lang="th-TH" sz="81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 </a:t>
            </a:r>
            <a:endParaRPr lang="en-US" sz="8100" b="1">
              <a:solidFill>
                <a:srgbClr val="134E1A"/>
              </a:solidFill>
              <a:latin typeface="Aptos Display" panose="02110004020202020204"/>
              <a:sym typeface="Akzidenz-Grotesk Heavy"/>
            </a:endParaRPr>
          </a:p>
          <a:p>
            <a:pPr algn="ctr" defTabSz="914445">
              <a:spcBef>
                <a:spcPct val="0"/>
              </a:spcBef>
            </a:pPr>
            <a:r>
              <a:rPr lang="th-TH" sz="81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ขอบคุณ</a:t>
            </a: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!</a:t>
            </a:r>
          </a:p>
        </p:txBody>
      </p:sp>
      <p:pic>
        <p:nvPicPr>
          <p:cNvPr id="13" name="Picture 12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CBFF1332-A16C-796F-CB98-F4AC8EAB15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8821" y="4547322"/>
            <a:ext cx="2359179" cy="1574421"/>
          </a:xfrm>
          <a:prstGeom prst="rect">
            <a:avLst/>
          </a:prstGeom>
        </p:spPr>
      </p:pic>
      <p:pic>
        <p:nvPicPr>
          <p:cNvPr id="15" name="Picture 14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C1199D3B-0B92-EFFD-835D-119C0EDDD17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7" y="7639392"/>
            <a:ext cx="2459622" cy="1618908"/>
          </a:xfrm>
          <a:prstGeom prst="rect">
            <a:avLst/>
          </a:prstGeom>
        </p:spPr>
      </p:pic>
      <p:pic>
        <p:nvPicPr>
          <p:cNvPr id="23" name="Picture 22" descr="A orangutan in the jungle&#10;&#10;AI-generated content may be incorrect.">
            <a:extLst>
              <a:ext uri="{FF2B5EF4-FFF2-40B4-BE49-F238E27FC236}">
                <a16:creationId xmlns:a16="http://schemas.microsoft.com/office/drawing/2014/main" id="{6AD29B8C-AFCA-E40C-AB0E-94E5CFA2D6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6" y="2824052"/>
            <a:ext cx="2443869" cy="1618908"/>
          </a:xfrm>
          <a:prstGeom prst="rect">
            <a:avLst/>
          </a:prstGeom>
        </p:spPr>
      </p:pic>
      <p:pic>
        <p:nvPicPr>
          <p:cNvPr id="31" name="Picture 30" descr="Bribris Rio.tif">
            <a:extLst>
              <a:ext uri="{FF2B5EF4-FFF2-40B4-BE49-F238E27FC236}">
                <a16:creationId xmlns:a16="http://schemas.microsoft.com/office/drawing/2014/main" id="{76D9CD27-D59A-18F5-B63D-1F53511E97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6" y="4429758"/>
            <a:ext cx="2448631" cy="1590726"/>
          </a:xfrm>
          <a:prstGeom prst="rect">
            <a:avLst/>
          </a:prstGeom>
        </p:spPr>
      </p:pic>
      <p:pic>
        <p:nvPicPr>
          <p:cNvPr id="36" name="Picture 35" descr="A crab on a shell&#10;&#10;AI-generated content may be incorrect.">
            <a:extLst>
              <a:ext uri="{FF2B5EF4-FFF2-40B4-BE49-F238E27FC236}">
                <a16:creationId xmlns:a16="http://schemas.microsoft.com/office/drawing/2014/main" id="{6FFCD6A5-9FAB-2D0A-344A-570768F0AD0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6" y="6034851"/>
            <a:ext cx="2448631" cy="1611675"/>
          </a:xfrm>
          <a:prstGeom prst="rect">
            <a:avLst/>
          </a:prstGeom>
        </p:spPr>
      </p:pic>
      <p:pic>
        <p:nvPicPr>
          <p:cNvPr id="17" name="Picture 16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1CCE4F5C-7039-36F6-7DBF-8380C254A75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03932" y="7679117"/>
            <a:ext cx="2370512" cy="1578150"/>
          </a:xfrm>
          <a:prstGeom prst="rect">
            <a:avLst/>
          </a:prstGeom>
        </p:spPr>
      </p:pic>
      <p:pic>
        <p:nvPicPr>
          <p:cNvPr id="34" name="Picture 33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39C574A1-BED1-9756-926F-1B41715A0EF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8822" y="2973508"/>
            <a:ext cx="2370512" cy="1578152"/>
          </a:xfrm>
          <a:prstGeom prst="rect">
            <a:avLst/>
          </a:prstGeom>
        </p:spPr>
      </p:pic>
      <p:pic>
        <p:nvPicPr>
          <p:cNvPr id="39" name="Picture 38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F07BCCA8-BA56-9769-D97A-C86741B081E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30487" y="6116803"/>
            <a:ext cx="2346725" cy="156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74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AF101-0B1B-8097-1E3C-973D976B6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9FF18-9DBF-AD53-758D-641AB724C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CBC937-690A-80D9-37B9-7BDA006F6635}"/>
              </a:ext>
            </a:extLst>
          </p:cNvPr>
          <p:cNvSpPr txBox="1"/>
          <p:nvPr/>
        </p:nvSpPr>
        <p:spPr>
          <a:xfrm>
            <a:off x="6180082" y="3451979"/>
            <a:ext cx="121079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s" sz="66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¿Por qué desarrollar un plan nacional?</a:t>
            </a:r>
          </a:p>
          <a:p>
            <a:pPr algn="ctr" defTabSz="1371600">
              <a:defRPr/>
            </a:pPr>
            <a:r>
              <a:rPr lang="es" sz="66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género y biodiversidad</a:t>
            </a:r>
          </a:p>
          <a:p>
            <a:pPr algn="ctr" defTabSz="1371600">
              <a:defRPr/>
            </a:pPr>
            <a:r>
              <a:rPr lang="es" sz="66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¿hoja de ruta?</a:t>
            </a:r>
            <a:endParaRPr lang="en-US" sz="66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EA144916-DD64-9689-1DA3-7306FA5D7D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878" y="7823396"/>
            <a:ext cx="2370512" cy="1578150"/>
          </a:xfrm>
          <a:prstGeom prst="rect">
            <a:avLst/>
          </a:prstGeom>
        </p:spPr>
      </p:pic>
      <p:pic>
        <p:nvPicPr>
          <p:cNvPr id="8" name="Picture 7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3AADEB87-3898-B7AD-B0F6-1F2DAF9690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050" y="5638676"/>
            <a:ext cx="2346725" cy="1562315"/>
          </a:xfrm>
          <a:prstGeom prst="rect">
            <a:avLst/>
          </a:prstGeom>
        </p:spPr>
      </p:pic>
      <p:pic>
        <p:nvPicPr>
          <p:cNvPr id="10" name="Picture 9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29E8A136-4C9C-A6BF-6025-7CB78B654B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23" y="3488649"/>
            <a:ext cx="2359179" cy="1574421"/>
          </a:xfrm>
          <a:prstGeom prst="rect">
            <a:avLst/>
          </a:prstGeom>
        </p:spPr>
      </p:pic>
      <p:pic>
        <p:nvPicPr>
          <p:cNvPr id="11" name="Picture 10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A255B8C9-7E71-5A13-3571-ED7C23920AB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2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9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53FA2-C85C-B746-E0B2-57CD78A16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9;g328e14af98b_2_2">
            <a:extLst>
              <a:ext uri="{FF2B5EF4-FFF2-40B4-BE49-F238E27FC236}">
                <a16:creationId xmlns:a16="http://schemas.microsoft.com/office/drawing/2014/main" id="{0C403D97-DEFF-3B98-ADC3-C17E3FD78226}"/>
              </a:ext>
            </a:extLst>
          </p:cNvPr>
          <p:cNvSpPr txBox="1"/>
          <p:nvPr/>
        </p:nvSpPr>
        <p:spPr>
          <a:xfrm>
            <a:off x="422410" y="419100"/>
            <a:ext cx="15960590" cy="1200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3600">
                <a:latin typeface="Calibri" panose="020F0502020204030204" pitchFamily="34" charset="0"/>
                <a:cs typeface="Calibri" panose="020F0502020204030204" pitchFamily="34" charset="0"/>
              </a:rPr>
              <a:t>Desarrollar una estrategia nacional a largo plazo es esencial para garantizar la</a:t>
            </a:r>
          </a:p>
          <a:p>
            <a:pPr defTabSz="914445">
              <a:buClr>
                <a:srgbClr val="000000"/>
              </a:buClr>
              <a:defRPr/>
            </a:pPr>
            <a:r>
              <a:rPr lang="es" sz="3600">
                <a:latin typeface="Calibri" panose="020F0502020204030204" pitchFamily="34" charset="0"/>
                <a:cs typeface="Calibri" panose="020F0502020204030204" pitchFamily="34" charset="0"/>
              </a:rPr>
              <a:t>Implementación del ENBPA con perspectiva de género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56C4AD2-F274-4B46-BFE1-8E85CDF85C21}"/>
              </a:ext>
            </a:extLst>
          </p:cNvPr>
          <p:cNvCxnSpPr/>
          <p:nvPr/>
        </p:nvCxnSpPr>
        <p:spPr>
          <a:xfrm>
            <a:off x="844721" y="1696896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D461AB2-CF76-BF53-8F5B-D4B7F54D46DC}"/>
              </a:ext>
            </a:extLst>
          </p:cNvPr>
          <p:cNvSpPr txBox="1">
            <a:spLocks/>
          </p:cNvSpPr>
          <p:nvPr/>
        </p:nvSpPr>
        <p:spPr>
          <a:xfrm>
            <a:off x="5799682" y="1710903"/>
            <a:ext cx="11920045" cy="754300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s" sz="2400" dirty="0">
                <a:latin typeface="Calibri"/>
                <a:ea typeface="Calibri"/>
                <a:cs typeface="Calibri"/>
              </a:rPr>
              <a:t>La elaboración de una hoja de ruta nacional sobre género y biodiversidad puede permitir a los países: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es" sz="2400" dirty="0">
                <a:latin typeface="Calibri" panose="020F0502020204030204" pitchFamily="34" charset="0"/>
                <a:cs typeface="Calibri" panose="020F0502020204030204" pitchFamily="34" charset="0"/>
              </a:rPr>
              <a:t>Traducir los compromisos globales (GPA del CDB y decisiones de la COP) en acciones nacionales concretas</a:t>
            </a:r>
          </a:p>
          <a:p>
            <a:pPr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es" sz="2400" dirty="0">
                <a:latin typeface="Calibri"/>
                <a:ea typeface="Calibri"/>
                <a:cs typeface="Calibri"/>
              </a:rPr>
              <a:t>Identificar las prioridades nacionales de género y biodiversidad alineadas con el Marco de Gestión del Conocimiento (MGC), los objetivos nacionales de biodiversidad y las EPANB.</a:t>
            </a:r>
          </a:p>
          <a:p>
            <a:pPr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es" sz="2400" dirty="0">
                <a:latin typeface="Calibri" panose="020F0502020204030204" pitchFamily="34" charset="0"/>
                <a:cs typeface="Calibri" panose="020F0502020204030204" pitchFamily="34" charset="0"/>
              </a:rPr>
              <a:t>Definir resultados y actividades esperados concretos en función del contexto del país y las capacidades nacionales</a:t>
            </a:r>
          </a:p>
          <a:p>
            <a:pPr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es" sz="2400" dirty="0">
                <a:latin typeface="Calibri" panose="020F0502020204030204" pitchFamily="34" charset="0"/>
                <a:cs typeface="Calibri" panose="020F0502020204030204" pitchFamily="34" charset="0"/>
              </a:rPr>
              <a:t>Proponer acciones concretas para abordar las necesidades y prioridades diferenciadas por género en los diferentes sectores de la biodiversidad.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es" sz="2400" dirty="0">
                <a:latin typeface="Calibri"/>
                <a:ea typeface="Calibri"/>
                <a:cs typeface="Calibri"/>
              </a:rPr>
              <a:t>Adoptar un compromiso a largo plazo y monitorear la implementación de los compromisos de género incluidos en el ENBPA</a:t>
            </a:r>
          </a:p>
          <a:p>
            <a:pPr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0"/>
              </a:spcBef>
            </a:pPr>
            <a:endParaRPr lang="en-US" sz="2400" noProof="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DSC_3139.JPG">
            <a:extLst>
              <a:ext uri="{FF2B5EF4-FFF2-40B4-BE49-F238E27FC236}">
                <a16:creationId xmlns:a16="http://schemas.microsoft.com/office/drawing/2014/main" id="{2763902F-6440-0C5D-445E-8F3BF44A53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036" y="2288733"/>
            <a:ext cx="4216764" cy="3159547"/>
          </a:xfrm>
          <a:prstGeom prst="rect">
            <a:avLst/>
          </a:prstGeom>
        </p:spPr>
      </p:pic>
      <p:pic>
        <p:nvPicPr>
          <p:cNvPr id="6" name="Picture 5" descr="DSC_1144-REDD or Techcology.JPG">
            <a:extLst>
              <a:ext uri="{FF2B5EF4-FFF2-40B4-BE49-F238E27FC236}">
                <a16:creationId xmlns:a16="http://schemas.microsoft.com/office/drawing/2014/main" id="{C90AB614-05F3-2C26-6680-7D4B89E647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604" y="5829300"/>
            <a:ext cx="4077628" cy="3111500"/>
          </a:xfrm>
          <a:prstGeom prst="rect">
            <a:avLst/>
          </a:prstGeom>
        </p:spPr>
      </p:pic>
      <p:sp>
        <p:nvSpPr>
          <p:cNvPr id="5" name="Freeform 3">
            <a:extLst>
              <a:ext uri="{FF2B5EF4-FFF2-40B4-BE49-F238E27FC236}">
                <a16:creationId xmlns:a16="http://schemas.microsoft.com/office/drawing/2014/main" id="{91542BF8-BABC-B48D-005A-071DC48F979E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488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A8911-4933-7ED0-E885-471D9862D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9;g328e14af98b_2_2">
            <a:extLst>
              <a:ext uri="{FF2B5EF4-FFF2-40B4-BE49-F238E27FC236}">
                <a16:creationId xmlns:a16="http://schemas.microsoft.com/office/drawing/2014/main" id="{E6B3ABDA-4421-089E-9046-1502FC2FE8DE}"/>
              </a:ext>
            </a:extLst>
          </p:cNvPr>
          <p:cNvSpPr txBox="1"/>
          <p:nvPr/>
        </p:nvSpPr>
        <p:spPr>
          <a:xfrm>
            <a:off x="746956" y="568468"/>
            <a:ext cx="15960590" cy="769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>
                <a:latin typeface="Calibri" panose="020F0502020204030204" pitchFamily="34" charset="0"/>
                <a:cs typeface="Calibri" panose="020F0502020204030204" pitchFamily="34" charset="0"/>
              </a:rPr>
              <a:t>¿Cuáles son los elementos clave de una hoja de ruta ambiciosa?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6D91AA4-423B-5D5E-7827-3295CB2AB43E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Posição de Conteúdo 5">
            <a:extLst>
              <a:ext uri="{FF2B5EF4-FFF2-40B4-BE49-F238E27FC236}">
                <a16:creationId xmlns:a16="http://schemas.microsoft.com/office/drawing/2014/main" id="{8E2CEC00-A780-05C4-46F1-F5EAFEEDB69B}"/>
              </a:ext>
            </a:extLst>
          </p:cNvPr>
          <p:cNvSpPr txBox="1">
            <a:spLocks/>
          </p:cNvSpPr>
          <p:nvPr/>
        </p:nvSpPr>
        <p:spPr>
          <a:xfrm>
            <a:off x="859960" y="1730734"/>
            <a:ext cx="11484439" cy="7717366"/>
          </a:xfrm>
          <a:prstGeom prst="rect">
            <a:avLst/>
          </a:prstGeom>
        </p:spPr>
        <p:txBody>
          <a:bodyPr vert="horz" lIns="137160" tIns="68580" rIns="137160" bIns="68580" rtlCol="0" anchor="t">
            <a:normAutofit/>
          </a:bodyPr>
          <a:lstStyle>
            <a:lvl1pPr marL="137168" indent="-137168" algn="l" defTabSz="1371669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6101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50434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24768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99103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5008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5009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011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5012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F0502020204030204" pitchFamily="34" charset="0"/>
              <a:buChar char="•"/>
            </a:pPr>
            <a:endParaRPr lang="es-ES_tradnl" sz="2800">
              <a:ea typeface="Calibri" panose="020F0502020204030204"/>
              <a:cs typeface="Calibri" panose="020F0502020204030204"/>
            </a:endParaRPr>
          </a:p>
          <a:p>
            <a:pPr marL="342900" indent="-342900">
              <a:buFont typeface="Arial" panose="020F0502020204030204" pitchFamily="34" charset="0"/>
              <a:buChar char="•"/>
            </a:pPr>
            <a:r>
              <a:rPr lang="es" sz="2800"/>
              <a:t>Objetivos </a:t>
            </a:r>
            <a:r>
              <a:rPr lang="es" sz="2800">
                <a:solidFill>
                  <a:schemeClr val="tx1"/>
                </a:solidFill>
              </a:rPr>
              <a:t>con impactos diversos (impactos en las desigualdades, relaciones de género, oportunidades de empoderamiento de las mujeres)</a:t>
            </a:r>
            <a:endParaRPr lang="en-US" sz="280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42900" lvl="0" indent="-342900">
              <a:buFont typeface="Arial" panose="020F0502020204030204" pitchFamily="34" charset="0"/>
              <a:buChar char="•"/>
            </a:pPr>
            <a:r>
              <a:rPr lang="es" sz="2800">
                <a:solidFill>
                  <a:schemeClr val="tx1"/>
                </a:solidFill>
              </a:rPr>
              <a:t>Actividades específicas en función del contexto nacional y del contexto local donde se implementará el proyecto</a:t>
            </a:r>
            <a:endParaRPr lang="en-US" sz="280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42900" lvl="0" indent="-342900">
              <a:buFont typeface="Arial" panose="020F0502020204030204" pitchFamily="34" charset="0"/>
              <a:buChar char="•"/>
            </a:pPr>
            <a:r>
              <a:rPr lang="es" sz="2800">
                <a:solidFill>
                  <a:schemeClr val="tx1"/>
                </a:solidFill>
              </a:rPr>
              <a:t>Indicadores de proceso, resultados e impactos</a:t>
            </a:r>
            <a:endParaRPr lang="en-US" sz="2800">
              <a:solidFill>
                <a:schemeClr val="tx1"/>
              </a:solidFill>
              <a:ea typeface="Calibri"/>
              <a:cs typeface="Calibri"/>
            </a:endParaRPr>
          </a:p>
          <a:p>
            <a:pPr marL="342900" lvl="0" indent="-342900">
              <a:buFont typeface="Arial" panose="020F0502020204030204" pitchFamily="34" charset="0"/>
              <a:buChar char="•"/>
            </a:pPr>
            <a:r>
              <a:rPr lang="es" sz="2800">
                <a:solidFill>
                  <a:schemeClr val="tx1"/>
                </a:solidFill>
              </a:rPr>
              <a:t>Una línea base para poder medir el progreso en términos cuantitativos y cualitativos para cada resultado esperado</a:t>
            </a:r>
            <a:endParaRPr lang="en-US" sz="280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42900" lvl="0" indent="-342900">
              <a:buFont typeface="Arial" panose="020F0502020204030204" pitchFamily="34" charset="0"/>
              <a:buChar char="•"/>
            </a:pPr>
            <a:r>
              <a:rPr lang="es" sz="2800">
                <a:solidFill>
                  <a:schemeClr val="tx1"/>
                </a:solidFill>
              </a:rPr>
              <a:t>Medios de verificación alineados con la propuesta de seguimiento y evaluación de la ENBPA y los sistemas nacionales de información</a:t>
            </a:r>
            <a:endParaRPr lang="en-US" sz="280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42900" lvl="0" indent="-342900">
              <a:buFont typeface="Arial" panose="020F0502020204030204" pitchFamily="34" charset="0"/>
              <a:buChar char="•"/>
            </a:pPr>
            <a:r>
              <a:rPr lang="es" sz="2800">
                <a:solidFill>
                  <a:schemeClr val="tx1"/>
                </a:solidFill>
              </a:rPr>
              <a:t>Presupuesto necesario para implementar las actividades</a:t>
            </a:r>
            <a:endParaRPr lang="en-US" sz="280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42900" lvl="0" indent="-342900">
              <a:buFont typeface="Arial" panose="020F0502020204030204" pitchFamily="34" charset="0"/>
              <a:buChar char="•"/>
            </a:pPr>
            <a:r>
              <a:rPr lang="es" sz="2800">
                <a:solidFill>
                  <a:schemeClr val="tx1"/>
                </a:solidFill>
              </a:rPr>
              <a:t>Un análisis de los riesgos sociales y ambientales asociados a las </a:t>
            </a:r>
            <a:r>
              <a:rPr lang="es" sz="2800"/>
              <a:t>actividades propuestas</a:t>
            </a:r>
            <a:endParaRPr lang="en-US" sz="28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" name="Picture 1" descr="DSC_1865.JPG">
            <a:extLst>
              <a:ext uri="{FF2B5EF4-FFF2-40B4-BE49-F238E27FC236}">
                <a16:creationId xmlns:a16="http://schemas.microsoft.com/office/drawing/2014/main" id="{FCB16516-97A6-5F29-5A1A-3792CCCF18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25400" y="2056994"/>
            <a:ext cx="4446216" cy="3411742"/>
          </a:xfrm>
          <a:prstGeom prst="rect">
            <a:avLst/>
          </a:prstGeom>
        </p:spPr>
      </p:pic>
      <p:pic>
        <p:nvPicPr>
          <p:cNvPr id="5" name="Picture 4" descr="DSC_1822.JPG">
            <a:extLst>
              <a:ext uri="{FF2B5EF4-FFF2-40B4-BE49-F238E27FC236}">
                <a16:creationId xmlns:a16="http://schemas.microsoft.com/office/drawing/2014/main" id="{22418694-7E5F-7868-9078-C6814E165BC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25400" y="5988887"/>
            <a:ext cx="4446216" cy="2968086"/>
          </a:xfrm>
          <a:prstGeom prst="rect">
            <a:avLst/>
          </a:prstGeom>
        </p:spPr>
      </p:pic>
      <p:sp>
        <p:nvSpPr>
          <p:cNvPr id="6" name="Freeform 3">
            <a:extLst>
              <a:ext uri="{FF2B5EF4-FFF2-40B4-BE49-F238E27FC236}">
                <a16:creationId xmlns:a16="http://schemas.microsoft.com/office/drawing/2014/main" id="{913103D5-C239-D1B2-F3B2-B63395BA6373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030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E5030-359F-B8E5-36DE-8699CFAB2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3C576-BFF4-0B5C-97F6-927BE206D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48551" y="1097280"/>
            <a:ext cx="12139449" cy="788670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B167D1-05A0-9B08-7EBE-90D6726AA012}"/>
              </a:ext>
            </a:extLst>
          </p:cNvPr>
          <p:cNvSpPr txBox="1"/>
          <p:nvPr/>
        </p:nvSpPr>
        <p:spPr>
          <a:xfrm>
            <a:off x="6183389" y="3251180"/>
            <a:ext cx="121046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s" sz="7200" kern="100">
                <a:solidFill>
                  <a:prstClr val="black"/>
                </a:solidFill>
                <a:latin typeface="Calibri" panose="020F0502020204030204"/>
              </a:rPr>
              <a:t>Cómo desarrollar una</a:t>
            </a:r>
          </a:p>
          <a:p>
            <a:pPr algn="ctr" defTabSz="1371600"/>
            <a:r>
              <a:rPr lang="es" sz="7200" kern="100">
                <a:solidFill>
                  <a:prstClr val="black"/>
                </a:solidFill>
                <a:latin typeface="Calibri" panose="020F0502020204030204"/>
              </a:rPr>
              <a:t>¿Hoja de ruta de género y biodiversidad?</a:t>
            </a:r>
            <a:endParaRPr lang="en-US" sz="7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Picture 2" descr="DSC_0182.JPG">
            <a:extLst>
              <a:ext uri="{FF2B5EF4-FFF2-40B4-BE49-F238E27FC236}">
                <a16:creationId xmlns:a16="http://schemas.microsoft.com/office/drawing/2014/main" id="{A5B06C5A-77D6-D62B-D1EB-8534404258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2766" y="7782638"/>
            <a:ext cx="2420237" cy="160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B9E79EA3-EE51-D4C2-34FE-AE9615C040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665"/>
            <a:ext cx="2420870" cy="1611675"/>
          </a:xfrm>
          <a:prstGeom prst="rect">
            <a:avLst/>
          </a:prstGeom>
        </p:spPr>
      </p:pic>
      <p:pic>
        <p:nvPicPr>
          <p:cNvPr id="10" name="Picture 9" descr="A frog on the ground&#10;&#10;AI-generated content may be incorrect.">
            <a:extLst>
              <a:ext uri="{FF2B5EF4-FFF2-40B4-BE49-F238E27FC236}">
                <a16:creationId xmlns:a16="http://schemas.microsoft.com/office/drawing/2014/main" id="{0E592EF4-8242-330B-394C-088165DEA0A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3521289"/>
            <a:ext cx="2467205" cy="1519911"/>
          </a:xfrm>
          <a:prstGeom prst="rect">
            <a:avLst/>
          </a:prstGeom>
        </p:spPr>
      </p:pic>
      <p:pic>
        <p:nvPicPr>
          <p:cNvPr id="11" name="Picture 10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CCDFD03E-F868-DE5B-3FE2-7F8079EFC1D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11268" y="1240178"/>
            <a:ext cx="2443869" cy="165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4567B6C-4835-D238-0F9C-958497E6FA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0425657"/>
              </p:ext>
            </p:extLst>
          </p:nvPr>
        </p:nvGraphicFramePr>
        <p:xfrm>
          <a:off x="381000" y="568960"/>
          <a:ext cx="17526000" cy="8613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B8DBE1E-048A-D6E9-D394-39242A73CA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4400" y="266700"/>
            <a:ext cx="15087600" cy="1295400"/>
          </a:xfrm>
        </p:spPr>
        <p:txBody>
          <a:bodyPr/>
          <a:lstStyle/>
          <a:p>
            <a:r>
              <a:rPr lang="es"/>
              <a:t>Pasos recomendados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CBEC2EF7-D6A5-F47C-BBDB-9FCADCE67233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990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700FE-7690-0EB2-7104-57EDF1DD3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C80F0E6D-15A8-6B58-250C-C5982FB1EDD5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0E4B6325-1C29-9D15-2A5A-EB9358A7DA78}"/>
              </a:ext>
            </a:extLst>
          </p:cNvPr>
          <p:cNvSpPr txBox="1"/>
          <p:nvPr/>
        </p:nvSpPr>
        <p:spPr>
          <a:xfrm>
            <a:off x="650318" y="979707"/>
            <a:ext cx="15960590" cy="175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5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Metodología para desarrollar una hoja de ruta de género</a:t>
            </a:r>
          </a:p>
          <a:p>
            <a:pPr defTabSz="914445">
              <a:buClr>
                <a:srgbClr val="000000"/>
              </a:buClr>
              <a:defRPr/>
            </a:pPr>
            <a:endParaRPr sz="5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2E01F21-D67F-17CF-BB33-BE13820E04F1}"/>
              </a:ext>
            </a:extLst>
          </p:cNvPr>
          <p:cNvCxnSpPr/>
          <p:nvPr/>
        </p:nvCxnSpPr>
        <p:spPr>
          <a:xfrm>
            <a:off x="1325786" y="2059734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E1CC818-89E4-29D4-044C-8E11700BCA52}"/>
              </a:ext>
            </a:extLst>
          </p:cNvPr>
          <p:cNvGrpSpPr/>
          <p:nvPr/>
        </p:nvGrpSpPr>
        <p:grpSpPr>
          <a:xfrm>
            <a:off x="743251" y="2199696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04622B9E-225D-09C4-884D-E3617130C6CB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F6186F0-A5F0-5BE9-AF08-57A69F4FF66B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1FE5AC27-C99E-0247-252D-783C4EE42579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1D859D9C-5B49-E374-7658-19CDBB47D983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1</a:t>
                </a:r>
              </a:p>
            </p:txBody>
          </p:sp>
        </p:grp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E04FF371-58FF-F3B9-4F7F-E7FC17DB2D6E}"/>
              </a:ext>
            </a:extLst>
          </p:cNvPr>
          <p:cNvSpPr txBox="1"/>
          <p:nvPr/>
        </p:nvSpPr>
        <p:spPr>
          <a:xfrm>
            <a:off x="4070982" y="3678803"/>
            <a:ext cx="1240101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Definir los objetivos nacionales de género y biodiversidad y los resultados esperados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D5E1868-886C-A339-C383-A16BE8427252}"/>
              </a:ext>
            </a:extLst>
          </p:cNvPr>
          <p:cNvSpPr txBox="1"/>
          <p:nvPr/>
        </p:nvSpPr>
        <p:spPr>
          <a:xfrm>
            <a:off x="4944737" y="4923348"/>
            <a:ext cx="1183456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" sz="300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Definir actividades, indicadores y líneas de base en función del contexto nacional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597FE43-A3C4-2AE7-D329-7880605ED77B}"/>
              </a:ext>
            </a:extLst>
          </p:cNvPr>
          <p:cNvSpPr txBox="1"/>
          <p:nvPr/>
        </p:nvSpPr>
        <p:spPr>
          <a:xfrm>
            <a:off x="5691435" y="6218196"/>
            <a:ext cx="1183456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" sz="300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Revisar la hoja de ruta con los puntos focales del CDB para garantizar que esté alineada con el NBSAP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D47F3E9A-9466-055C-0BA8-F219C42DC6C7}"/>
              </a:ext>
            </a:extLst>
          </p:cNvPr>
          <p:cNvGrpSpPr/>
          <p:nvPr/>
        </p:nvGrpSpPr>
        <p:grpSpPr>
          <a:xfrm>
            <a:off x="3166147" y="6006156"/>
            <a:ext cx="2525289" cy="1077218"/>
            <a:chOff x="4089527" y="6103976"/>
            <a:chExt cx="3117679" cy="1316682"/>
          </a:xfrm>
        </p:grpSpPr>
        <p:sp>
          <p:nvSpPr>
            <p:cNvPr id="69" name="Pentagon 68">
              <a:extLst>
                <a:ext uri="{FF2B5EF4-FFF2-40B4-BE49-F238E27FC236}">
                  <a16:creationId xmlns:a16="http://schemas.microsoft.com/office/drawing/2014/main" id="{88F19372-A016-620A-87E2-4E5F81424E0E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A44BF9B-E512-9C2D-6D27-BCA2B6DD0CE1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DB123AAF-CF3A-B89A-69E7-3A8050A2B5C0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Oval 5">
                <a:extLst>
                  <a:ext uri="{FF2B5EF4-FFF2-40B4-BE49-F238E27FC236}">
                    <a16:creationId xmlns:a16="http://schemas.microsoft.com/office/drawing/2014/main" id="{6884A34C-3272-97C5-AC8C-1485AB16120F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4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D6FB9E0-F37D-4837-9580-2683910B9894}"/>
              </a:ext>
            </a:extLst>
          </p:cNvPr>
          <p:cNvGrpSpPr/>
          <p:nvPr/>
        </p:nvGrpSpPr>
        <p:grpSpPr>
          <a:xfrm>
            <a:off x="2346668" y="4733415"/>
            <a:ext cx="2525289" cy="1077218"/>
            <a:chOff x="2924970" y="4686569"/>
            <a:chExt cx="3117679" cy="1316682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C646A5EA-2542-4546-A0CD-78BEBE3B9D0D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8EC4F8F3-4C21-00A5-A6C1-439B374E95E4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0FFE2DFF-91DC-DF9E-1370-F1AE4596768F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2CCA2B4B-007A-F394-A02A-ECFD0EF9655E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3</a:t>
                </a:r>
                <a:endParaRPr lang="en-US" sz="3600" kern="1200"/>
              </a:p>
            </p:txBody>
          </p: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B68D941-72A2-29B1-3DF4-13EA3C0ED68F}"/>
              </a:ext>
            </a:extLst>
          </p:cNvPr>
          <p:cNvGrpSpPr/>
          <p:nvPr/>
        </p:nvGrpSpPr>
        <p:grpSpPr>
          <a:xfrm>
            <a:off x="1489746" y="3468252"/>
            <a:ext cx="2525289" cy="1077218"/>
            <a:chOff x="1847532" y="3282849"/>
            <a:chExt cx="3117679" cy="1316682"/>
          </a:xfrm>
        </p:grpSpPr>
        <p:sp>
          <p:nvSpPr>
            <p:cNvPr id="45" name="Pentagon 44">
              <a:extLst>
                <a:ext uri="{FF2B5EF4-FFF2-40B4-BE49-F238E27FC236}">
                  <a16:creationId xmlns:a16="http://schemas.microsoft.com/office/drawing/2014/main" id="{75DE8172-2363-EA26-8675-EAABCF308CD6}"/>
                </a:ext>
              </a:extLst>
            </p:cNvPr>
            <p:cNvSpPr/>
            <p:nvPr/>
          </p:nvSpPr>
          <p:spPr>
            <a:xfrm>
              <a:off x="1847532" y="328284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6AB68A5-8F96-252E-3B26-61E1390B510A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A29E5D77-58DB-50FC-D3A5-B542B00114C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Oval 5">
                <a:extLst>
                  <a:ext uri="{FF2B5EF4-FFF2-40B4-BE49-F238E27FC236}">
                    <a16:creationId xmlns:a16="http://schemas.microsoft.com/office/drawing/2014/main" id="{43B8714A-5332-040F-26B8-0BC07E867508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2</a:t>
                </a:r>
                <a:endParaRPr lang="en-US" sz="3600" kern="1200"/>
              </a:p>
            </p:txBody>
          </p:sp>
        </p:grp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A903B8EC-A0DF-83CF-348B-C08F9ECAD961}"/>
              </a:ext>
            </a:extLst>
          </p:cNvPr>
          <p:cNvSpPr txBox="1"/>
          <p:nvPr/>
        </p:nvSpPr>
        <p:spPr>
          <a:xfrm>
            <a:off x="6489754" y="7540415"/>
            <a:ext cx="109007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Validar la hoja de ruta con diferentes actores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D0821AB8-6D47-27C0-C6BF-4CCA8B080782}"/>
              </a:ext>
            </a:extLst>
          </p:cNvPr>
          <p:cNvGrpSpPr/>
          <p:nvPr/>
        </p:nvGrpSpPr>
        <p:grpSpPr>
          <a:xfrm>
            <a:off x="3932150" y="7266682"/>
            <a:ext cx="2525289" cy="1077218"/>
            <a:chOff x="5194075" y="7520669"/>
            <a:chExt cx="3117679" cy="1316682"/>
          </a:xfrm>
        </p:grpSpPr>
        <p:sp>
          <p:nvSpPr>
            <p:cNvPr id="77" name="Pentagon 76">
              <a:extLst>
                <a:ext uri="{FF2B5EF4-FFF2-40B4-BE49-F238E27FC236}">
                  <a16:creationId xmlns:a16="http://schemas.microsoft.com/office/drawing/2014/main" id="{C7922F62-C10D-917D-DD3D-3BF359C628BE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7A4B425-E3C3-F7A6-1D3A-D592855794B5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BE78318C-9FF7-CA20-A0C2-79F4FBA8B211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Oval 5">
                <a:extLst>
                  <a:ext uri="{FF2B5EF4-FFF2-40B4-BE49-F238E27FC236}">
                    <a16:creationId xmlns:a16="http://schemas.microsoft.com/office/drawing/2014/main" id="{99ACF67F-BC1A-9EA6-31F6-5F8F19D4C3E9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5</a:t>
                </a:r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A7CBAAE-6763-8861-3086-8FD7507D8994}"/>
              </a:ext>
            </a:extLst>
          </p:cNvPr>
          <p:cNvSpPr txBox="1"/>
          <p:nvPr/>
        </p:nvSpPr>
        <p:spPr>
          <a:xfrm>
            <a:off x="3521426" y="2469586"/>
            <a:ext cx="120995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Recopilar datos e información nacionales y locales sobre género y biodiversidad</a:t>
            </a:r>
          </a:p>
        </p:txBody>
      </p:sp>
      <p:pic>
        <p:nvPicPr>
          <p:cNvPr id="1026" name="Picture 2" descr="Key performance indicator - Free marketing icons">
            <a:extLst>
              <a:ext uri="{FF2B5EF4-FFF2-40B4-BE49-F238E27FC236}">
                <a16:creationId xmlns:a16="http://schemas.microsoft.com/office/drawing/2014/main" id="{B234D5B2-43A0-AF4C-C118-9DB45487E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700" y="4848342"/>
            <a:ext cx="781572" cy="78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CA90AAA4-FC58-ACBE-BC15-BC1D7B676411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magnifying glass over a paper&#10;&#10;AI-generated content may be incorrect.">
            <a:extLst>
              <a:ext uri="{FF2B5EF4-FFF2-40B4-BE49-F238E27FC236}">
                <a16:creationId xmlns:a16="http://schemas.microsoft.com/office/drawing/2014/main" id="{9AB17EC4-98B9-57DE-EE0E-3AB72BE1B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51" y="3595057"/>
            <a:ext cx="820860" cy="827683"/>
          </a:xfrm>
          <a:prstGeom prst="rect">
            <a:avLst/>
          </a:prstGeom>
        </p:spPr>
      </p:pic>
      <p:pic>
        <p:nvPicPr>
          <p:cNvPr id="5" name="Picture 4" descr="A graphic of a pie chart and graph&#10;&#10;AI-generated content may be incorrect.">
            <a:extLst>
              <a:ext uri="{FF2B5EF4-FFF2-40B4-BE49-F238E27FC236}">
                <a16:creationId xmlns:a16="http://schemas.microsoft.com/office/drawing/2014/main" id="{F116D53E-6D86-9431-90BE-97532324F7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6"/>
          <a:stretch>
            <a:fillRect/>
          </a:stretch>
        </p:blipFill>
        <p:spPr>
          <a:xfrm>
            <a:off x="1948077" y="2324161"/>
            <a:ext cx="820860" cy="823993"/>
          </a:xfrm>
          <a:prstGeom prst="rect">
            <a:avLst/>
          </a:prstGeom>
        </p:spPr>
      </p:pic>
      <p:pic>
        <p:nvPicPr>
          <p:cNvPr id="12" name="Picture 11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1BB70DBB-1D0F-1A35-CB58-D6C6ED3723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449" y="6132859"/>
            <a:ext cx="833345" cy="823811"/>
          </a:xfrm>
          <a:prstGeom prst="rect">
            <a:avLst/>
          </a:prstGeom>
        </p:spPr>
      </p:pic>
      <p:pic>
        <p:nvPicPr>
          <p:cNvPr id="13" name="Picture 12" descr="A group of people in a circle&#10;&#10;AI-generated content may be incorrect.">
            <a:extLst>
              <a:ext uri="{FF2B5EF4-FFF2-40B4-BE49-F238E27FC236}">
                <a16:creationId xmlns:a16="http://schemas.microsoft.com/office/drawing/2014/main" id="{B1C2EF09-ABD0-0E55-E74E-2E7162DE44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9" t="13228" r="12843" b="13228"/>
          <a:stretch>
            <a:fillRect/>
          </a:stretch>
        </p:blipFill>
        <p:spPr>
          <a:xfrm>
            <a:off x="5031176" y="7343257"/>
            <a:ext cx="941678" cy="87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264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DP Presentation- Spanish" id="{0B9474DE-4CFE-6741-93BB-8CE2216C385D}" vid="{9F841F3F-E64F-D048-B29D-3A6FEA554966}"/>
    </a:ext>
  </a:extLst>
</a:theme>
</file>

<file path=ppt/theme/theme2.xml><?xml version="1.0" encoding="utf-8"?>
<a:theme xmlns:a="http://schemas.openxmlformats.org/drawingml/2006/main" name="Retrospec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t xmlns="f232f10d-0edc-4b5f-b66e-f46ceb4f7549" xsi:nil="true"/>
    <lcf76f155ced4ddcb4097134ff3c332f xmlns="f232f10d-0edc-4b5f-b66e-f46ceb4f7549">
      <Terms xmlns="http://schemas.microsoft.com/office/infopath/2007/PartnerControls"/>
    </lcf76f155ced4ddcb4097134ff3c332f>
    <TaxCatchAll xmlns="bccaa7d2-b5c2-455f-8377-eecac74d0a7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9EE8DAD1717D488B75E704F055B0DB" ma:contentTypeVersion="17" ma:contentTypeDescription="Create a new document." ma:contentTypeScope="" ma:versionID="894f81645357e802e03f0dad1321f2fd">
  <xsd:schema xmlns:xsd="http://www.w3.org/2001/XMLSchema" xmlns:xs="http://www.w3.org/2001/XMLSchema" xmlns:p="http://schemas.microsoft.com/office/2006/metadata/properties" xmlns:ns2="f232f10d-0edc-4b5f-b66e-f46ceb4f7549" xmlns:ns3="bccaa7d2-b5c2-455f-8377-eecac74d0a7a" targetNamespace="http://schemas.microsoft.com/office/2006/metadata/properties" ma:root="true" ma:fieldsID="09640a142018a54e4639738b7aa3630f" ns2:_="" ns3:_="">
    <xsd:import namespace="f232f10d-0edc-4b5f-b66e-f46ceb4f7549"/>
    <xsd:import namespace="bccaa7d2-b5c2-455f-8377-eecac74d0a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Det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32f10d-0edc-4b5f-b66e-f46ceb4f75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Det" ma:index="21" nillable="true" ma:displayName="Det" ma:format="Dropdown" ma:internalName="Det">
      <xsd:simpleType>
        <xsd:restriction base="dms:Text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caa7d2-b5c2-455f-8377-eecac74d0a7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04ed2ff6-99f7-4fa9-96fc-1981adf183ee}" ma:internalName="TaxCatchAll" ma:showField="CatchAllData" ma:web="bccaa7d2-b5c2-455f-8377-eecac74d0a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1657A0-8D36-4BD2-A532-E090327C0FEE}">
  <ds:schemaRefs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bccaa7d2-b5c2-455f-8377-eecac74d0a7a"/>
    <ds:schemaRef ds:uri="http://schemas.microsoft.com/office/infopath/2007/PartnerControls"/>
    <ds:schemaRef ds:uri="http://schemas.openxmlformats.org/package/2006/metadata/core-properties"/>
    <ds:schemaRef ds:uri="f232f10d-0edc-4b5f-b66e-f46ceb4f7549"/>
  </ds:schemaRefs>
</ds:datastoreItem>
</file>

<file path=customXml/itemProps2.xml><?xml version="1.0" encoding="utf-8"?>
<ds:datastoreItem xmlns:ds="http://schemas.openxmlformats.org/officeDocument/2006/customXml" ds:itemID="{1C75C5D8-5746-484E-BB11-9CEFFC7DA7DF}">
  <ds:schemaRefs>
    <ds:schemaRef ds:uri="bccaa7d2-b5c2-455f-8377-eecac74d0a7a"/>
    <ds:schemaRef ds:uri="f232f10d-0edc-4b5f-b66e-f46ceb4f75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484ED55-CEA3-40A0-A3A2-DA77D85E8B1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b77875e-5908-45a0-9cb4-dec9ae074618}" enabled="1" method="Privileged" siteId="{0f9e35db-544f-4f60-bdcc-5ea416e6dc7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4347</Words>
  <Application>Microsoft Macintosh PowerPoint</Application>
  <PresentationFormat>Custom</PresentationFormat>
  <Paragraphs>743</Paragraphs>
  <Slides>33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Aptos Display</vt:lpstr>
      <vt:lpstr>Montserrat</vt:lpstr>
      <vt:lpstr>Symbol</vt:lpstr>
      <vt:lpstr>Calibri</vt:lpstr>
      <vt:lpstr>Aptos</vt:lpstr>
      <vt:lpstr>Times New Roman</vt:lpstr>
      <vt:lpstr>Calibri Light</vt:lpstr>
      <vt:lpstr>Custom Design</vt:lpstr>
      <vt:lpstr>Retrospect</vt:lpstr>
      <vt:lpstr>PowerPoint Presentation</vt:lpstr>
      <vt:lpstr>Objetivos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Pasos recomendados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e implementación de políticas e iniciativas género transformadoras en diversos sectores ambientales.</dc:title>
  <dc:creator>Maria Victoria Colmenares Macia</dc:creator>
  <cp:lastModifiedBy>Andrea Quesada Aguilar</cp:lastModifiedBy>
  <cp:revision>4</cp:revision>
  <dcterms:created xsi:type="dcterms:W3CDTF">2006-08-16T00:00:00Z</dcterms:created>
  <dcterms:modified xsi:type="dcterms:W3CDTF">2026-03-02T22:11:04Z</dcterms:modified>
  <dc:identifier>DAFCeAGn4cE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0x010100679EE8DAD1717D488B75E704F055B0DB</vt:lpwstr>
  </property>
  <property fmtid="{D5CDD505-2E9C-101B-9397-08002B2CF9AE}" pid="3" name="MediaServiceImageTags">
    <vt:lpwstr/>
  </property>
</Properties>
</file>