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7FFFD8F5_59E65855.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omments/modernComment_7FFFD89D_46311A79.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 id="2147483726" r:id="rId2"/>
  </p:sldMasterIdLst>
  <p:notesMasterIdLst>
    <p:notesMasterId r:id="rId52"/>
  </p:notesMasterIdLst>
  <p:sldIdLst>
    <p:sldId id="256" r:id="rId3"/>
    <p:sldId id="259" r:id="rId4"/>
    <p:sldId id="2147473473" r:id="rId5"/>
    <p:sldId id="2147473560" r:id="rId6"/>
    <p:sldId id="2147473654" r:id="rId7"/>
    <p:sldId id="2147473649" r:id="rId8"/>
    <p:sldId id="2147473648" r:id="rId9"/>
    <p:sldId id="2147473663" r:id="rId10"/>
    <p:sldId id="2967" r:id="rId11"/>
    <p:sldId id="2147473653" r:id="rId12"/>
    <p:sldId id="2147473664" r:id="rId13"/>
    <p:sldId id="2147473672" r:id="rId14"/>
    <p:sldId id="2147473665" r:id="rId15"/>
    <p:sldId id="2147473651" r:id="rId16"/>
    <p:sldId id="2147473646" r:id="rId17"/>
    <p:sldId id="2147473666" r:id="rId18"/>
    <p:sldId id="2147473662" r:id="rId19"/>
    <p:sldId id="2147473652" r:id="rId20"/>
    <p:sldId id="2147473577" r:id="rId21"/>
    <p:sldId id="2147473578" r:id="rId22"/>
    <p:sldId id="2147473579" r:id="rId23"/>
    <p:sldId id="2147473582" r:id="rId24"/>
    <p:sldId id="2147473585" r:id="rId25"/>
    <p:sldId id="2147473667" r:id="rId26"/>
    <p:sldId id="2147473668" r:id="rId27"/>
    <p:sldId id="2147473591" r:id="rId28"/>
    <p:sldId id="2147473569" r:id="rId29"/>
    <p:sldId id="2147473592" r:id="rId30"/>
    <p:sldId id="2147473670" r:id="rId31"/>
    <p:sldId id="2147473673" r:id="rId32"/>
    <p:sldId id="2147473671" r:id="rId33"/>
    <p:sldId id="2147473593" r:id="rId34"/>
    <p:sldId id="2147473565" r:id="rId35"/>
    <p:sldId id="2147473595" r:id="rId36"/>
    <p:sldId id="2147473566" r:id="rId37"/>
    <p:sldId id="2147473559" r:id="rId38"/>
    <p:sldId id="2147473354" r:id="rId39"/>
    <p:sldId id="2147473657" r:id="rId40"/>
    <p:sldId id="257" r:id="rId41"/>
    <p:sldId id="2147473658" r:id="rId42"/>
    <p:sldId id="2147473659" r:id="rId43"/>
    <p:sldId id="260" r:id="rId44"/>
    <p:sldId id="261" r:id="rId45"/>
    <p:sldId id="262" r:id="rId46"/>
    <p:sldId id="263" r:id="rId47"/>
    <p:sldId id="264" r:id="rId48"/>
    <p:sldId id="2147473557" r:id="rId49"/>
    <p:sldId id="2147473674" r:id="rId50"/>
    <p:sldId id="2147473675" r:id="rId51"/>
  </p:sldIdLst>
  <p:sldSz cx="18288000" cy="10287000"/>
  <p:notesSz cx="6858000" cy="9144000"/>
  <p:embeddedFontLst>
    <p:embeddedFont>
      <p:font typeface="Barlow" pitchFamily="2" charset="77"/>
      <p:regular r:id="rId53"/>
      <p:bold r:id="rId54"/>
      <p:italic r:id="rId55"/>
      <p:boldItalic r:id="rId56"/>
    </p:embeddedFont>
    <p:embeddedFont>
      <p:font typeface="Montserrat" pitchFamily="2" charset="77"/>
      <p:regular r:id="rId57"/>
      <p:bold r:id="rId58"/>
      <p:italic r:id="rId59"/>
      <p:boldItalic r:id="rId60"/>
    </p:embeddedFont>
  </p:embeddedFontLst>
  <p:defaultTextStyle>
    <a:defPPr>
      <a:defRPr lang="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FD00D0E-4A84-6E0A-3E1E-A7EAAF260594}" name="Elias, Marlene (Alliance Bioversity-CIAT)" initials="ME" userId="S::marlene.elias@cgiar.org::b005bc6b-c12f-4155-991c-86f00ab89867" providerId="AD"/>
  <p188:author id="{8EBCDC2A-413F-C89A-B741-24A49893AF4D}" name="Morgan, Miranda (Consultant - Alliance Bioversity-CIAT)" initials="MM(ABC" userId="S::M.Morgan@cgiar.org::0cfe2cac-b8de-4565-a5dc-6397ea8bc9dd" providerId="AD"/>
  <p188:author id="{08513D36-DD5F-8676-C734-E04ED5D7415E}" name="Andrea Quesada Aguilar" initials="AQA" userId="S::andrea.quesada@undp.org::56056d13-eee4-4d7a-948f-2cf1ddb799ab" providerId="AD"/>
  <p188:author id="{063BEC60-B437-7FA5-353E-DCB7772AF666}" name="Gastbenutzer" initials="Ga" userId="S::urn:spo:tenantanon#6afa0e00-fa14-40b7-8a2e-22a7f8c357d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D0A9"/>
    <a:srgbClr val="C9E6DD"/>
    <a:srgbClr val="8A5293"/>
    <a:srgbClr val="DA2B35"/>
    <a:srgbClr val="E3F1D9"/>
    <a:srgbClr val="D6F8DF"/>
    <a:srgbClr val="7030A0"/>
    <a:srgbClr val="009F4B"/>
    <a:srgbClr val="5EBB45"/>
    <a:srgbClr val="ECF8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8503" autoAdjust="0"/>
  </p:normalViewPr>
  <p:slideViewPr>
    <p:cSldViewPr snapToGrid="0">
      <p:cViewPr varScale="1">
        <p:scale>
          <a:sx n="75" d="100"/>
          <a:sy n="75" d="100"/>
        </p:scale>
        <p:origin x="1064"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3.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4.fntdata"/><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7.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2.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5.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 Id="rId60" Type="http://schemas.openxmlformats.org/officeDocument/2006/relationships/font" Target="fonts/font8.fntdata"/><Relationship Id="rId65"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omments/modernComment_7FFFD89D_46311A79.xml><?xml version="1.0" encoding="utf-8"?>
<p188:cmLst xmlns:a="http://schemas.openxmlformats.org/drawingml/2006/main" xmlns:r="http://schemas.openxmlformats.org/officeDocument/2006/relationships" xmlns:p188="http://schemas.microsoft.com/office/powerpoint/2018/8/main">
  <p188:cm id="{8EE264A8-60CF-48F9-917D-DF30D3EF7DB7}" authorId="{063BEC60-B437-7FA5-353E-DCB7772AF666}" created="2026-02-16T19:12:53.012">
    <pc:sldMkLst xmlns:pc="http://schemas.microsoft.com/office/powerpoint/2013/main/command">
      <pc:docMk/>
      <pc:sldMk cId="1177623161" sldId="2147473565"/>
    </pc:sldMkLst>
    <p188:txBody>
      <a:bodyPr/>
      <a:lstStyle/>
      <a:p>
        <a:r>
          <a:rPr lang="fr"/>
          <a:t>Je suggère que nous les présentions au début.</a:t>
        </a:r>
      </a:p>
    </p188:txBody>
  </p188:cm>
</p188:cmLst>
</file>

<file path=ppt/comments/modernComment_7FFFD8F5_59E65855.xml><?xml version="1.0" encoding="utf-8"?>
<p188:cmLst xmlns:a="http://schemas.openxmlformats.org/drawingml/2006/main" xmlns:r="http://schemas.openxmlformats.org/officeDocument/2006/relationships" xmlns:p188="http://schemas.microsoft.com/office/powerpoint/2018/8/main">
  <p188:cm id="{D84EBA7A-168C-4B4C-96EE-5392F81D1193}" authorId="{063BEC60-B437-7FA5-353E-DCB7772AF666}" created="2026-02-16T19:10:54.787">
    <pc:sldMkLst xmlns:pc="http://schemas.microsoft.com/office/powerpoint/2013/main/command">
      <pc:docMk/>
      <pc:sldMk cId="1508268117" sldId="2147473653"/>
    </pc:sldMkLst>
    <p188:txBody>
      <a:bodyPr/>
      <a:lstStyle/>
      <a:p>
        <a:r>
          <a:rPr lang="fr"/>
          <a:t>Cela pourrait-il être transformé en recommandation ? Présenté comme une recommandation pratique lors de la conception ou de la proposition de GR NbS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Montserrat" pitchFamily="2" charset="77"/>
              </a:defRPr>
            </a:lvl1pPr>
          </a:lstStyle>
          <a:p>
            <a:endParaRPr lang="es-ES_trad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Montserrat" pitchFamily="2" charset="77"/>
              </a:defRPr>
            </a:lvl1pPr>
          </a:lstStyle>
          <a:p>
            <a:fld id="{B2F7EEF1-9A0F-D649-A1DF-3D2112562733}" type="datetimeFigureOut">
              <a:rPr lang="es-ES_tradnl" smtClean="0"/>
              <a:pPr/>
              <a:t>25/2/26</a:t>
            </a:fld>
            <a:endParaRPr lang="es-ES_trad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Montserrat" pitchFamily="2" charset="77"/>
              </a:defRPr>
            </a:lvl1pPr>
          </a:lstStyle>
          <a:p>
            <a:endParaRPr lang="es-ES_trad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Montserrat" pitchFamily="2" charset="77"/>
              </a:defRPr>
            </a:lvl1pPr>
          </a:lstStyle>
          <a:p>
            <a:fld id="{D016F44F-AAE6-7749-A22A-A305A141182D}" type="slidenum">
              <a:rPr lang="es-ES_tradnl" smtClean="0"/>
              <a:pPr/>
              <a:t>‹#›</a:t>
            </a:fld>
            <a:endParaRPr lang="es-ES_tradnl"/>
          </a:p>
        </p:txBody>
      </p:sp>
    </p:spTree>
    <p:extLst>
      <p:ext uri="{BB962C8B-B14F-4D97-AF65-F5344CB8AC3E}">
        <p14:creationId xmlns:p14="http://schemas.microsoft.com/office/powerpoint/2010/main" val="1101256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ontserrat" pitchFamily="2" charset="77"/>
        <a:ea typeface="+mn-ea"/>
        <a:cs typeface="+mn-cs"/>
      </a:defRPr>
    </a:lvl1pPr>
    <a:lvl2pPr marL="457200" algn="l" defTabSz="914400" rtl="0" eaLnBrk="1" latinLnBrk="0" hangingPunct="1">
      <a:defRPr sz="1200" b="0" i="0" kern="1200">
        <a:solidFill>
          <a:schemeClr val="tx1"/>
        </a:solidFill>
        <a:latin typeface="Montserrat" pitchFamily="2" charset="77"/>
        <a:ea typeface="+mn-ea"/>
        <a:cs typeface="+mn-cs"/>
      </a:defRPr>
    </a:lvl2pPr>
    <a:lvl3pPr marL="914400" algn="l" defTabSz="914400" rtl="0" eaLnBrk="1" latinLnBrk="0" hangingPunct="1">
      <a:defRPr sz="1200" b="0" i="0" kern="1200">
        <a:solidFill>
          <a:schemeClr val="tx1"/>
        </a:solidFill>
        <a:latin typeface="Montserrat" pitchFamily="2" charset="77"/>
        <a:ea typeface="+mn-ea"/>
        <a:cs typeface="+mn-cs"/>
      </a:defRPr>
    </a:lvl3pPr>
    <a:lvl4pPr marL="1371600" algn="l" defTabSz="914400" rtl="0" eaLnBrk="1" latinLnBrk="0" hangingPunct="1">
      <a:defRPr sz="1200" b="0" i="0" kern="1200">
        <a:solidFill>
          <a:schemeClr val="tx1"/>
        </a:solidFill>
        <a:latin typeface="Montserrat" pitchFamily="2" charset="77"/>
        <a:ea typeface="+mn-ea"/>
        <a:cs typeface="+mn-cs"/>
      </a:defRPr>
    </a:lvl4pPr>
    <a:lvl5pPr marL="1828800" algn="l" defTabSz="914400" rtl="0" eaLnBrk="1" latinLnBrk="0" hangingPunct="1">
      <a:defRPr sz="1200" b="0" i="0" kern="1200">
        <a:solidFill>
          <a:schemeClr val="tx1"/>
        </a:solidFill>
        <a:latin typeface="Montserrat"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3E41E-93C2-AB02-0F26-FC0A91A97E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72E962-F299-5EE4-2DD3-55E730DA7F06}"/>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8499B659-A480-0374-1F85-F961D87ABC1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5F321E-CE79-541D-4841-F6670D3A0A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70229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1F7AC-4D54-C4DE-CC9A-AFA4C74AA5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6B4026-8529-ADC0-AE90-93381EAF5B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D82BA5-DE39-433A-4374-85B0AEEFED5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338E2D9-CBFE-128C-41D9-2530C9E0B6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8166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24838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70E38-FD3F-3D83-BC34-7FFA27608B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772347-1B2B-AF79-71BF-EFFABBBCB5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6C217-F495-FE74-9CB2-10DB50EE6E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4EEF98E-0736-CE61-F8FF-1D13A7FAD54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57403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410C1-CC06-6E60-BBDB-FCECE1C5CC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C050C4-B258-04E7-DD9F-DA5D4C0B83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5D8AA8-BC5D-A5E5-F61A-3A5928BD50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A1BDDA-4156-4FF2-C3E6-B26F46D599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007462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AC0EA-8A5E-B657-2B32-D4EFE98497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46E195-826E-C152-17D9-4B8C4D0A45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F6AD6D-45E1-0BB2-DDA0-60E87374575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ED3328C-1F70-5A9D-6F76-D30C5AE776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70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92D25-ABA5-889B-A39F-BDC6B319B8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42CD67-B28C-1999-CE0B-91C6335EE342}"/>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3752C6B-F42F-E2C6-FD39-CC12B59059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355A7AA-E0EB-8AE3-3BC6-D918025D85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19741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C9935-BD5E-960C-A0C6-284613FAF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09774C-192F-973B-4E4D-E77644DA37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D60910-A325-A411-9E03-852B56C6D1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2DA3F8-D991-A971-1448-5046468D64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4318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FD2B9-015C-F80C-6FEE-19CA0DBDFB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D3188A-8B23-A148-3E6F-84374BB6CE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AB9DD2-A1B3-6C30-E576-8ED93076956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38D30CB-904D-335B-9C3B-BF6017C5D0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1030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D9E423B-68D2-49D3-8B19-C1C7D2EB34C2}" type="slidenum">
              <a:rPr lang="en-GB" smtClean="0"/>
              <a:t>27</a:t>
            </a:fld>
            <a:endParaRPr lang="en-GB"/>
          </a:p>
        </p:txBody>
      </p:sp>
    </p:spTree>
    <p:extLst>
      <p:ext uri="{BB962C8B-B14F-4D97-AF65-F5344CB8AC3E}">
        <p14:creationId xmlns:p14="http://schemas.microsoft.com/office/powerpoint/2010/main" val="2260794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47AC7-C469-F9F7-18D0-0559D5AD3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3701E-679E-A518-F082-779BD4780462}"/>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A60733A-9BF0-4D24-66C6-2AD4562C263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8BA247-CB10-6C64-A1CE-88029827B66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822974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F30D7-7B69-A333-F93A-CFA8F22061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121B07-4B6D-941E-B628-D26C7275604B}"/>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BA1F4D8F-063C-3A60-79F7-46223F58614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02676D-F161-A206-DA81-70E6B0CB1AB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198425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2EA9C-1F43-FAD2-40C7-6F3E710201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9B4BDB-31CE-42D5-A7A1-853FF26D73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749092-6960-C704-95A9-57FFF5E962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5460720-E1BB-D244-0588-9435B6726A19}"/>
              </a:ext>
            </a:extLst>
          </p:cNvPr>
          <p:cNvSpPr>
            <a:spLocks noGrp="1"/>
          </p:cNvSpPr>
          <p:nvPr>
            <p:ph type="sldNum" sz="quarter" idx="5"/>
          </p:nvPr>
        </p:nvSpPr>
        <p:spPr/>
        <p:txBody>
          <a:bodyPr/>
          <a:lstStyle/>
          <a:p>
            <a:fld id="{BD9E423B-68D2-49D3-8B19-C1C7D2EB34C2}" type="slidenum">
              <a:rPr lang="en-GB" smtClean="0"/>
              <a:t>32</a:t>
            </a:fld>
            <a:endParaRPr lang="en-GB"/>
          </a:p>
        </p:txBody>
      </p:sp>
    </p:spTree>
    <p:extLst>
      <p:ext uri="{BB962C8B-B14F-4D97-AF65-F5344CB8AC3E}">
        <p14:creationId xmlns:p14="http://schemas.microsoft.com/office/powerpoint/2010/main" val="40855596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86579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87471D2-E807-4826-9ED4-55A12F8A5F62}" type="slidenum">
              <a:rPr lang="ru-RU" smtClean="0"/>
              <a:t>39</a:t>
            </a:fld>
            <a:endParaRPr lang="ru-RU"/>
          </a:p>
        </p:txBody>
      </p:sp>
    </p:spTree>
    <p:extLst>
      <p:ext uri="{BB962C8B-B14F-4D97-AF65-F5344CB8AC3E}">
        <p14:creationId xmlns:p14="http://schemas.microsoft.com/office/powerpoint/2010/main" val="28591803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en-US" dirty="0"/>
          </a:p>
          <a:p>
            <a:endParaRPr lang="ru-RU" dirty="0"/>
          </a:p>
        </p:txBody>
      </p:sp>
      <p:sp>
        <p:nvSpPr>
          <p:cNvPr id="4" name="Номер слайда 3"/>
          <p:cNvSpPr>
            <a:spLocks noGrp="1"/>
          </p:cNvSpPr>
          <p:nvPr>
            <p:ph type="sldNum" sz="quarter" idx="5"/>
          </p:nvPr>
        </p:nvSpPr>
        <p:spPr/>
        <p:txBody>
          <a:bodyPr/>
          <a:lstStyle/>
          <a:p>
            <a:fld id="{A87471D2-E807-4826-9ED4-55A12F8A5F62}" type="slidenum">
              <a:rPr lang="ru-RU" smtClean="0"/>
              <a:t>40</a:t>
            </a:fld>
            <a:endParaRPr lang="ru-RU"/>
          </a:p>
        </p:txBody>
      </p:sp>
    </p:spTree>
    <p:extLst>
      <p:ext uri="{BB962C8B-B14F-4D97-AF65-F5344CB8AC3E}">
        <p14:creationId xmlns:p14="http://schemas.microsoft.com/office/powerpoint/2010/main" val="6715315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87471D2-E807-4826-9ED4-55A12F8A5F62}" type="slidenum">
              <a:rPr lang="ru-RU" smtClean="0"/>
              <a:t>41</a:t>
            </a:fld>
            <a:endParaRPr lang="ru-RU"/>
          </a:p>
        </p:txBody>
      </p:sp>
    </p:spTree>
    <p:extLst>
      <p:ext uri="{BB962C8B-B14F-4D97-AF65-F5344CB8AC3E}">
        <p14:creationId xmlns:p14="http://schemas.microsoft.com/office/powerpoint/2010/main" val="39760309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87471D2-E807-4826-9ED4-55A12F8A5F62}" type="slidenum">
              <a:rPr lang="ru-RU" smtClean="0"/>
              <a:t>42</a:t>
            </a:fld>
            <a:endParaRPr lang="ru-RU"/>
          </a:p>
        </p:txBody>
      </p:sp>
    </p:spTree>
    <p:extLst>
      <p:ext uri="{BB962C8B-B14F-4D97-AF65-F5344CB8AC3E}">
        <p14:creationId xmlns:p14="http://schemas.microsoft.com/office/powerpoint/2010/main" val="15212880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fr" dirty="0"/>
              <a:t>.</a:t>
            </a:r>
          </a:p>
          <a:p>
            <a:endParaRPr lang="ru-RU" dirty="0"/>
          </a:p>
        </p:txBody>
      </p:sp>
      <p:sp>
        <p:nvSpPr>
          <p:cNvPr id="4" name="Номер слайда 3"/>
          <p:cNvSpPr>
            <a:spLocks noGrp="1"/>
          </p:cNvSpPr>
          <p:nvPr>
            <p:ph type="sldNum" sz="quarter" idx="5"/>
          </p:nvPr>
        </p:nvSpPr>
        <p:spPr/>
        <p:txBody>
          <a:bodyPr/>
          <a:lstStyle/>
          <a:p>
            <a:fld id="{A87471D2-E807-4826-9ED4-55A12F8A5F62}" type="slidenum">
              <a:rPr lang="ru-RU" smtClean="0"/>
              <a:t>43</a:t>
            </a:fld>
            <a:endParaRPr lang="ru-RU"/>
          </a:p>
        </p:txBody>
      </p:sp>
    </p:spTree>
    <p:extLst>
      <p:ext uri="{BB962C8B-B14F-4D97-AF65-F5344CB8AC3E}">
        <p14:creationId xmlns:p14="http://schemas.microsoft.com/office/powerpoint/2010/main" val="3028182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38517-9C72-AE2D-314D-5264BD841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FD3DA4-DA8D-D83B-A688-72E5376811B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12F43D5-DC42-258A-6844-52CB50D8B2B4}"/>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F277C3B-F36A-3E3C-3139-D363BCDD586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14841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87471D2-E807-4826-9ED4-55A12F8A5F62}" type="slidenum">
              <a:rPr lang="ru-RU" smtClean="0"/>
              <a:t>44</a:t>
            </a:fld>
            <a:endParaRPr lang="ru-RU"/>
          </a:p>
        </p:txBody>
      </p:sp>
    </p:spTree>
    <p:extLst>
      <p:ext uri="{BB962C8B-B14F-4D97-AF65-F5344CB8AC3E}">
        <p14:creationId xmlns:p14="http://schemas.microsoft.com/office/powerpoint/2010/main" val="12872119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A87471D2-E807-4826-9ED4-55A12F8A5F62}" type="slidenum">
              <a:rPr lang="ru-RU" smtClean="0"/>
              <a:t>45</a:t>
            </a:fld>
            <a:endParaRPr lang="ru-RU"/>
          </a:p>
        </p:txBody>
      </p:sp>
    </p:spTree>
    <p:extLst>
      <p:ext uri="{BB962C8B-B14F-4D97-AF65-F5344CB8AC3E}">
        <p14:creationId xmlns:p14="http://schemas.microsoft.com/office/powerpoint/2010/main" val="33825468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471073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53817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57138-F21A-742D-8DF8-3E178A13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6565FE-53CF-6384-48F5-A0AEBC95FD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135E67-C37D-5505-BA7F-4C9EC61BEA0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3C1A4C3-3394-9CE6-7B62-D8D22E491A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016F44F-AAE6-7749-A22A-A305A141182D}"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17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B5809-BAE8-B3CB-FCDC-97AC9E88B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CCD6BC-6003-5A0D-7401-B9237FD31D00}"/>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40CE4F0-6FBE-647D-30E5-EA161ACC5ED6}"/>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71E72241-DE2F-925F-4997-EA0E72500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90443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1045E-B1FA-042D-EA7E-603D28719F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C14727-6710-6D73-737D-D62669279A89}"/>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660F25BC-FED9-E536-3FB0-8B080EC6264A}"/>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EC6733B9-7819-B42B-C53D-4248CA21BE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152544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FDB9C-58DF-24F9-FE62-FD16EA3422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1D4A93-F3C9-7BFC-BAE7-E100F78C283E}"/>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1D71F65-6CD6-D4BA-8200-F11B026FB49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9C638FF-EB6A-1B2A-CA79-0D40E16A4B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6085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67B51-63A7-B346-3726-047265AEAA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2ED754-16FE-18BE-FE79-85E2A146A32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70D2EEAE-B87D-F58B-CA2D-F1BE6C8EAE2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4D3EA44-7D06-77E6-D69A-2E57D343ACA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2677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 dirty="0" err="1"/>
              <a:t>Voir</a:t>
            </a:r>
            <a:r>
              <a:rPr lang="fr" dirty="0"/>
              <a:t> </a:t>
            </a:r>
            <a:r>
              <a:rPr lang="fr" dirty="0" err="1"/>
              <a:t>Quels </a:t>
            </a:r>
            <a:r>
              <a:rPr lang="fr" dirty="0"/>
              <a:t>sont les enjeux clés et </a:t>
            </a:r>
            <a:r>
              <a:rPr lang="fr" dirty="0" err="1"/>
              <a:t>quels sont les éléments à prendre en compte ?</a:t>
            </a:r>
            <a:r>
              <a:rPr lang="fr" dirty="0"/>
              <a:t> </a:t>
            </a:r>
            <a:r>
              <a:rPr lang="fr" dirty="0" err="1"/>
              <a:t>vous </a:t>
            </a:r>
            <a:r>
              <a:rPr lang="fr" dirty="0"/>
              <a:t>pouvez le faire dans </a:t>
            </a:r>
            <a:r>
              <a:rPr lang="fr" dirty="0" err="1"/>
              <a:t>votre contexte </a:t>
            </a:r>
            <a:r>
              <a:rPr lang="fr" dirty="0"/>
              <a:t>national .</a:t>
            </a:r>
            <a:endParaRPr lang="en-US" dirty="0"/>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15</a:t>
            </a:fld>
            <a:endParaRPr lang="es-ES_tradnl"/>
          </a:p>
        </p:txBody>
      </p:sp>
    </p:spTree>
    <p:extLst>
      <p:ext uri="{BB962C8B-B14F-4D97-AF65-F5344CB8AC3E}">
        <p14:creationId xmlns:p14="http://schemas.microsoft.com/office/powerpoint/2010/main" val="42006207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CA5B008-0300-494D-8CC7-50F4AE8D4D36}"/>
              </a:ext>
            </a:extLst>
          </p:cNvPr>
          <p:cNvPicPr>
            <a:picLocks noChangeAspect="1"/>
          </p:cNvPicPr>
          <p:nvPr userDrawn="1"/>
        </p:nvPicPr>
        <p:blipFill>
          <a:blip r:embed="rId2" cstate="email">
            <a:alphaModFix amt="75000"/>
            <a:extLst>
              <a:ext uri="{28A0092B-C50C-407E-A947-70E740481C1C}">
                <a14:useLocalDpi xmlns:a14="http://schemas.microsoft.com/office/drawing/2010/main"/>
              </a:ext>
            </a:extLst>
          </a:blip>
          <a:stretch>
            <a:fillRect/>
          </a:stretch>
        </p:blipFill>
        <p:spPr>
          <a:xfrm>
            <a:off x="0" y="0"/>
            <a:ext cx="18288000" cy="10287000"/>
          </a:xfrm>
          <a:prstGeom prst="rect">
            <a:avLst/>
          </a:prstGeom>
          <a:noFill/>
        </p:spPr>
      </p:pic>
      <p:sp>
        <p:nvSpPr>
          <p:cNvPr id="9" name="Title 1">
            <a:extLst>
              <a:ext uri="{FF2B5EF4-FFF2-40B4-BE49-F238E27FC236}">
                <a16:creationId xmlns:a16="http://schemas.microsoft.com/office/drawing/2014/main" id="{F35618AC-FCE5-9545-A06C-F73B94FCF4F5}"/>
              </a:ext>
            </a:extLst>
          </p:cNvPr>
          <p:cNvSpPr>
            <a:spLocks noGrp="1"/>
          </p:cNvSpPr>
          <p:nvPr>
            <p:ph type="ctrTitle"/>
          </p:nvPr>
        </p:nvSpPr>
        <p:spPr>
          <a:xfrm>
            <a:off x="1822623" y="4547153"/>
            <a:ext cx="16246716" cy="1533336"/>
          </a:xfrm>
          <a:prstGeom prst="rect">
            <a:avLst/>
          </a:prstGeom>
        </p:spPr>
        <p:txBody>
          <a:bodyPr anchor="b"/>
          <a:lstStyle>
            <a:lvl1pPr algn="l">
              <a:defRPr sz="9000" b="0" i="0">
                <a:latin typeface="Montserrat" pitchFamily="2" charset="77"/>
              </a:defRPr>
            </a:lvl1pPr>
          </a:lstStyle>
          <a:p>
            <a:r>
              <a:rPr lang="en-US"/>
              <a:t>Click to edit Master title style</a:t>
            </a:r>
          </a:p>
        </p:txBody>
      </p:sp>
      <p:sp>
        <p:nvSpPr>
          <p:cNvPr id="10" name="Subtitle 2">
            <a:extLst>
              <a:ext uri="{FF2B5EF4-FFF2-40B4-BE49-F238E27FC236}">
                <a16:creationId xmlns:a16="http://schemas.microsoft.com/office/drawing/2014/main" id="{9972E17F-73DC-4E47-B357-39CB55DCC1AA}"/>
              </a:ext>
            </a:extLst>
          </p:cNvPr>
          <p:cNvSpPr>
            <a:spLocks noGrp="1"/>
          </p:cNvSpPr>
          <p:nvPr>
            <p:ph type="subTitle" idx="1" hasCustomPrompt="1"/>
          </p:nvPr>
        </p:nvSpPr>
        <p:spPr>
          <a:xfrm>
            <a:off x="1822624" y="6080489"/>
            <a:ext cx="11738921" cy="938211"/>
          </a:xfrm>
        </p:spPr>
        <p:txBody>
          <a:bodyPr anchor="b"/>
          <a:lstStyle>
            <a:lvl1pPr marL="0" indent="0" algn="l">
              <a:buNone/>
              <a:defRPr sz="3600" b="0" i="0">
                <a:solidFill>
                  <a:schemeClr val="tx1"/>
                </a:solidFill>
                <a:latin typeface="Montserrat" pitchFamily="2" charset="77"/>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pic>
        <p:nvPicPr>
          <p:cNvPr id="6" name="Picture 5" descr="A picture containing ball, player, drawing, food&#10;&#10;Description automatically generated">
            <a:extLst>
              <a:ext uri="{FF2B5EF4-FFF2-40B4-BE49-F238E27FC236}">
                <a16:creationId xmlns:a16="http://schemas.microsoft.com/office/drawing/2014/main" id="{27973F4C-9B19-5E43-8911-9A903827161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457444" y="684160"/>
            <a:ext cx="959786" cy="1951460"/>
          </a:xfrm>
          <a:prstGeom prst="rect">
            <a:avLst/>
          </a:prstGeom>
        </p:spPr>
      </p:pic>
    </p:spTree>
    <p:extLst>
      <p:ext uri="{BB962C8B-B14F-4D97-AF65-F5344CB8AC3E}">
        <p14:creationId xmlns:p14="http://schemas.microsoft.com/office/powerpoint/2010/main" val="216622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4537C3-8C67-D940-A567-1C8EDCF826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8288000" cy="10287000"/>
          </a:xfrm>
          <a:prstGeom prst="rect">
            <a:avLst/>
          </a:prstGeom>
        </p:spPr>
      </p:pic>
      <p:pic>
        <p:nvPicPr>
          <p:cNvPr id="4" name="Picture 3" descr="A picture containing ball, player, drawing, food&#10;&#10;Description automatically generated">
            <a:extLst>
              <a:ext uri="{FF2B5EF4-FFF2-40B4-BE49-F238E27FC236}">
                <a16:creationId xmlns:a16="http://schemas.microsoft.com/office/drawing/2014/main" id="{0DB4A156-2DB3-1147-B087-6772998E553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230348" y="3285354"/>
            <a:ext cx="1827305" cy="3715320"/>
          </a:xfrm>
          <a:prstGeom prst="rect">
            <a:avLst/>
          </a:prstGeom>
        </p:spPr>
      </p:pic>
    </p:spTree>
    <p:extLst>
      <p:ext uri="{BB962C8B-B14F-4D97-AF65-F5344CB8AC3E}">
        <p14:creationId xmlns:p14="http://schemas.microsoft.com/office/powerpoint/2010/main" val="3243690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645920" y="1138428"/>
            <a:ext cx="15087600" cy="5349240"/>
          </a:xfrm>
        </p:spPr>
        <p:txBody>
          <a:bodyPr anchor="b">
            <a:normAutofit/>
          </a:bodyPr>
          <a:lstStyle>
            <a:lvl1pPr algn="l">
              <a:lnSpc>
                <a:spcPct val="85000"/>
              </a:lnSpc>
              <a:defRPr sz="12000" spc="-75"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650077" y="6683432"/>
            <a:ext cx="15087600" cy="1714500"/>
          </a:xfrm>
        </p:spPr>
        <p:txBody>
          <a:bodyPr lIns="91440" rIns="91440">
            <a:normAutofit/>
          </a:bodyPr>
          <a:lstStyle>
            <a:lvl1pPr marL="0" indent="0" algn="l">
              <a:buNone/>
              <a:defRPr sz="3600" cap="all" spc="300" baseline="0">
                <a:solidFill>
                  <a:schemeClr val="tx2"/>
                </a:solidFill>
                <a:latin typeface="+mj-lt"/>
              </a:defRPr>
            </a:lvl1pPr>
            <a:lvl2pPr marL="685835" indent="0" algn="ctr">
              <a:buNone/>
              <a:defRPr sz="3600"/>
            </a:lvl2pPr>
            <a:lvl3pPr marL="1371669" indent="0" algn="ctr">
              <a:buNone/>
              <a:defRPr sz="3600"/>
            </a:lvl3pPr>
            <a:lvl4pPr marL="2057504" indent="0" algn="ctr">
              <a:buNone/>
              <a:defRPr sz="3000"/>
            </a:lvl4pPr>
            <a:lvl5pPr marL="2743337" indent="0" algn="ctr">
              <a:buNone/>
              <a:defRPr sz="3000"/>
            </a:lvl5pPr>
            <a:lvl6pPr marL="3429171" indent="0" algn="ctr">
              <a:buNone/>
              <a:defRPr sz="3000"/>
            </a:lvl6pPr>
            <a:lvl7pPr marL="4115006" indent="0" algn="ctr">
              <a:buNone/>
              <a:defRPr sz="3000"/>
            </a:lvl7pPr>
            <a:lvl8pPr marL="4800840" indent="0" algn="ctr">
              <a:buNone/>
              <a:defRPr sz="3000"/>
            </a:lvl8pPr>
            <a:lvl9pPr marL="5486675" indent="0" algn="ctr">
              <a:buNone/>
              <a:defRPr sz="3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1007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77245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45920" y="1138428"/>
            <a:ext cx="15087600" cy="5349240"/>
          </a:xfrm>
        </p:spPr>
        <p:txBody>
          <a:bodyPr anchor="b" anchorCtr="0">
            <a:normAutofit/>
          </a:bodyPr>
          <a:lstStyle>
            <a:lvl1pPr>
              <a:lnSpc>
                <a:spcPct val="85000"/>
              </a:lnSpc>
              <a:defRPr sz="12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645920" y="6679692"/>
            <a:ext cx="15087600" cy="1714500"/>
          </a:xfrm>
        </p:spPr>
        <p:txBody>
          <a:bodyPr lIns="91440" rIns="91440" anchor="t" anchorCtr="0">
            <a:normAutofit/>
          </a:bodyPr>
          <a:lstStyle>
            <a:lvl1pPr marL="0" indent="0">
              <a:buNone/>
              <a:defRPr sz="3600" cap="all" spc="300" baseline="0">
                <a:solidFill>
                  <a:schemeClr val="tx2"/>
                </a:solidFill>
                <a:latin typeface="+mj-lt"/>
              </a:defRPr>
            </a:lvl1pPr>
            <a:lvl2pPr marL="685835" indent="0">
              <a:buNone/>
              <a:defRPr sz="2700">
                <a:solidFill>
                  <a:schemeClr val="tx1">
                    <a:tint val="75000"/>
                  </a:schemeClr>
                </a:solidFill>
              </a:defRPr>
            </a:lvl2pPr>
            <a:lvl3pPr marL="1371669" indent="0">
              <a:buNone/>
              <a:defRPr sz="2400">
                <a:solidFill>
                  <a:schemeClr val="tx1">
                    <a:tint val="75000"/>
                  </a:schemeClr>
                </a:solidFill>
              </a:defRPr>
            </a:lvl3pPr>
            <a:lvl4pPr marL="2057504" indent="0">
              <a:buNone/>
              <a:defRPr sz="2100">
                <a:solidFill>
                  <a:schemeClr val="tx1">
                    <a:tint val="75000"/>
                  </a:schemeClr>
                </a:solidFill>
              </a:defRPr>
            </a:lvl4pPr>
            <a:lvl5pPr marL="2743337" indent="0">
              <a:buNone/>
              <a:defRPr sz="2100">
                <a:solidFill>
                  <a:schemeClr val="tx1">
                    <a:tint val="75000"/>
                  </a:schemeClr>
                </a:solidFill>
              </a:defRPr>
            </a:lvl5pPr>
            <a:lvl6pPr marL="3429171" indent="0">
              <a:buNone/>
              <a:defRPr sz="2100">
                <a:solidFill>
                  <a:schemeClr val="tx1">
                    <a:tint val="75000"/>
                  </a:schemeClr>
                </a:solidFill>
              </a:defRPr>
            </a:lvl6pPr>
            <a:lvl7pPr marL="4115006" indent="0">
              <a:buNone/>
              <a:defRPr sz="2100">
                <a:solidFill>
                  <a:schemeClr val="tx1">
                    <a:tint val="75000"/>
                  </a:schemeClr>
                </a:solidFill>
              </a:defRPr>
            </a:lvl7pPr>
            <a:lvl8pPr marL="4800840" indent="0">
              <a:buNone/>
              <a:defRPr sz="2100">
                <a:solidFill>
                  <a:schemeClr val="tx1">
                    <a:tint val="75000"/>
                  </a:schemeClr>
                </a:solidFill>
              </a:defRPr>
            </a:lvl8pPr>
            <a:lvl9pPr marL="5486675"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811487" y="6515100"/>
            <a:ext cx="148132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3018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645920" y="429906"/>
            <a:ext cx="15087600" cy="2176136"/>
          </a:xfrm>
        </p:spPr>
        <p:txBody>
          <a:bodyPr/>
          <a:lstStyle/>
          <a:p>
            <a:r>
              <a:rPr lang="en-US"/>
              <a:t>Click to edit Master title style</a:t>
            </a:r>
          </a:p>
        </p:txBody>
      </p:sp>
      <p:sp>
        <p:nvSpPr>
          <p:cNvPr id="3" name="Content Placeholder 2"/>
          <p:cNvSpPr>
            <a:spLocks noGrp="1"/>
          </p:cNvSpPr>
          <p:nvPr>
            <p:ph sz="half" idx="1"/>
          </p:nvPr>
        </p:nvSpPr>
        <p:spPr>
          <a:xfrm>
            <a:off x="1645917" y="2768601"/>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26880" y="2768603"/>
            <a:ext cx="7406640" cy="60350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6280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645920" y="429906"/>
            <a:ext cx="15087600" cy="2176136"/>
          </a:xfrm>
        </p:spPr>
        <p:txBody>
          <a:bodyPr/>
          <a:lstStyle/>
          <a:p>
            <a:r>
              <a:rPr lang="en-US"/>
              <a:t>Click to edit Master title style</a:t>
            </a:r>
          </a:p>
        </p:txBody>
      </p:sp>
      <p:sp>
        <p:nvSpPr>
          <p:cNvPr id="3" name="Text Placeholder 2"/>
          <p:cNvSpPr>
            <a:spLocks noGrp="1"/>
          </p:cNvSpPr>
          <p:nvPr>
            <p:ph type="body" idx="1"/>
          </p:nvPr>
        </p:nvSpPr>
        <p:spPr>
          <a:xfrm>
            <a:off x="164592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4" name="Content Placeholder 3"/>
          <p:cNvSpPr>
            <a:spLocks noGrp="1"/>
          </p:cNvSpPr>
          <p:nvPr>
            <p:ph sz="half" idx="2"/>
          </p:nvPr>
        </p:nvSpPr>
        <p:spPr>
          <a:xfrm>
            <a:off x="164592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326880" y="2769078"/>
            <a:ext cx="7406640" cy="1104423"/>
          </a:xfrm>
        </p:spPr>
        <p:txBody>
          <a:bodyPr lIns="91440" rIns="91440" anchor="ctr">
            <a:normAutofit/>
          </a:bodyPr>
          <a:lstStyle>
            <a:lvl1pPr marL="0" indent="0">
              <a:buNone/>
              <a:defRPr sz="3000" b="0" cap="all" baseline="0">
                <a:solidFill>
                  <a:schemeClr val="tx2"/>
                </a:solidFill>
              </a:defRPr>
            </a:lvl1pPr>
            <a:lvl2pPr marL="685835" indent="0">
              <a:buNone/>
              <a:defRPr sz="3000" b="1"/>
            </a:lvl2pPr>
            <a:lvl3pPr marL="1371669" indent="0">
              <a:buNone/>
              <a:defRPr sz="2700" b="1"/>
            </a:lvl3pPr>
            <a:lvl4pPr marL="2057504" indent="0">
              <a:buNone/>
              <a:defRPr sz="2400" b="1"/>
            </a:lvl4pPr>
            <a:lvl5pPr marL="2743337" indent="0">
              <a:buNone/>
              <a:defRPr sz="2400" b="1"/>
            </a:lvl5pPr>
            <a:lvl6pPr marL="3429171" indent="0">
              <a:buNone/>
              <a:defRPr sz="2400" b="1"/>
            </a:lvl6pPr>
            <a:lvl7pPr marL="4115006" indent="0">
              <a:buNone/>
              <a:defRPr sz="2400" b="1"/>
            </a:lvl7pPr>
            <a:lvl8pPr marL="4800840" indent="0">
              <a:buNone/>
              <a:defRPr sz="2400" b="1"/>
            </a:lvl8pPr>
            <a:lvl9pPr marL="5486675" indent="0">
              <a:buNone/>
              <a:defRPr sz="2400" b="1"/>
            </a:lvl9pPr>
          </a:lstStyle>
          <a:p>
            <a:pPr lvl="0"/>
            <a:r>
              <a:rPr lang="en-US"/>
              <a:t>Click to edit Master text styles</a:t>
            </a:r>
          </a:p>
        </p:txBody>
      </p:sp>
      <p:sp>
        <p:nvSpPr>
          <p:cNvPr id="6" name="Content Placeholder 5"/>
          <p:cNvSpPr>
            <a:spLocks noGrp="1"/>
          </p:cNvSpPr>
          <p:nvPr>
            <p:ph sz="quarter" idx="4"/>
          </p:nvPr>
        </p:nvSpPr>
        <p:spPr>
          <a:xfrm>
            <a:off x="9326880" y="3873501"/>
            <a:ext cx="7406640" cy="5067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3123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73083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2/25/26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3986178"/>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6" y="0"/>
            <a:ext cx="6076187" cy="10287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060107" y="0"/>
            <a:ext cx="96012" cy="10287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5800" y="891538"/>
            <a:ext cx="4800600" cy="3429000"/>
          </a:xfrm>
        </p:spPr>
        <p:txBody>
          <a:bodyPr anchor="b">
            <a:normAutofit/>
          </a:bodyPr>
          <a:lstStyle>
            <a:lvl1pPr>
              <a:defRPr sz="5400" b="0">
                <a:solidFill>
                  <a:srgbClr val="FFFFFF"/>
                </a:solidFill>
              </a:defRPr>
            </a:lvl1pPr>
          </a:lstStyle>
          <a:p>
            <a:r>
              <a:rPr lang="en-US"/>
              <a:t>Click to edit Master title style</a:t>
            </a:r>
          </a:p>
        </p:txBody>
      </p:sp>
      <p:sp>
        <p:nvSpPr>
          <p:cNvPr id="3" name="Content Placeholder 2"/>
          <p:cNvSpPr>
            <a:spLocks noGrp="1"/>
          </p:cNvSpPr>
          <p:nvPr>
            <p:ph idx="1"/>
          </p:nvPr>
        </p:nvSpPr>
        <p:spPr>
          <a:xfrm>
            <a:off x="7200900" y="1097280"/>
            <a:ext cx="9738360" cy="788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85800" y="4389120"/>
            <a:ext cx="4800600" cy="5068686"/>
          </a:xfrm>
        </p:spPr>
        <p:txBody>
          <a:bodyPr lIns="91440" rIns="91440">
            <a:normAutofit/>
          </a:bodyPr>
          <a:lstStyle>
            <a:lvl1pPr marL="0" indent="0">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a:xfrm>
            <a:off x="698268" y="9689680"/>
            <a:ext cx="3927765" cy="547688"/>
          </a:xfrm>
        </p:spPr>
        <p:txBody>
          <a:bodyPr/>
          <a:lstStyle>
            <a:lvl1pPr algn="l">
              <a:defRPr/>
            </a:lvl1pPr>
          </a:lstStyle>
          <a:p>
            <a:fld id="{1D8BD707-D9CF-40AE-B4C6-C98DA3205C09}" type="datetimeFigureOut">
              <a:rPr lang="en-US" smtClean="0"/>
              <a:pPr/>
              <a:t>2/25/26</a:t>
            </a:fld>
            <a:endParaRPr lang="en-US"/>
          </a:p>
        </p:txBody>
      </p:sp>
      <p:sp>
        <p:nvSpPr>
          <p:cNvPr id="6" name="Footer Placeholder 5"/>
          <p:cNvSpPr>
            <a:spLocks noGrp="1"/>
          </p:cNvSpPr>
          <p:nvPr>
            <p:ph type="ftr" sz="quarter" idx="11"/>
          </p:nvPr>
        </p:nvSpPr>
        <p:spPr>
          <a:xfrm>
            <a:off x="7200900" y="9689680"/>
            <a:ext cx="6972300" cy="547688"/>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17162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2" y="7429500"/>
            <a:ext cx="18283238" cy="2857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23" y="737261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645922" y="7612380"/>
            <a:ext cx="15170468" cy="1234440"/>
          </a:xfrm>
        </p:spPr>
        <p:txBody>
          <a:bodyPr lIns="91440" tIns="0" rIns="91440" bIns="0" anchor="b">
            <a:noAutofit/>
          </a:bodyPr>
          <a:lstStyle>
            <a:lvl1pPr>
              <a:defRPr sz="54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23" y="0"/>
            <a:ext cx="18287978" cy="7372614"/>
          </a:xfrm>
          <a:solidFill>
            <a:schemeClr val="bg2">
              <a:lumMod val="90000"/>
            </a:schemeClr>
          </a:solidFill>
        </p:spPr>
        <p:txBody>
          <a:bodyPr lIns="457200" tIns="457200" anchor="t"/>
          <a:lstStyle>
            <a:lvl1pPr marL="0" indent="0">
              <a:buNone/>
              <a:defRPr sz="4800"/>
            </a:lvl1pPr>
            <a:lvl2pPr marL="685835" indent="0">
              <a:buNone/>
              <a:defRPr sz="4200"/>
            </a:lvl2pPr>
            <a:lvl3pPr marL="1371669" indent="0">
              <a:buNone/>
              <a:defRPr sz="3600"/>
            </a:lvl3pPr>
            <a:lvl4pPr marL="2057504" indent="0">
              <a:buNone/>
              <a:defRPr sz="3000"/>
            </a:lvl4pPr>
            <a:lvl5pPr marL="2743337" indent="0">
              <a:buNone/>
              <a:defRPr sz="3000"/>
            </a:lvl5pPr>
            <a:lvl6pPr marL="3429171" indent="0">
              <a:buNone/>
              <a:defRPr sz="3000"/>
            </a:lvl6pPr>
            <a:lvl7pPr marL="4115006" indent="0">
              <a:buNone/>
              <a:defRPr sz="3000"/>
            </a:lvl7pPr>
            <a:lvl8pPr marL="4800840" indent="0">
              <a:buNone/>
              <a:defRPr sz="3000"/>
            </a:lvl8pPr>
            <a:lvl9pPr marL="5486675" indent="0">
              <a:buNone/>
              <a:defRPr sz="3000"/>
            </a:lvl9pPr>
          </a:lstStyle>
          <a:p>
            <a:r>
              <a:rPr lang="en-US"/>
              <a:t>Click icon to add picture</a:t>
            </a:r>
          </a:p>
        </p:txBody>
      </p:sp>
      <p:sp>
        <p:nvSpPr>
          <p:cNvPr id="4" name="Text Placeholder 3"/>
          <p:cNvSpPr>
            <a:spLocks noGrp="1"/>
          </p:cNvSpPr>
          <p:nvPr>
            <p:ph type="body" sz="half" idx="2"/>
          </p:nvPr>
        </p:nvSpPr>
        <p:spPr>
          <a:xfrm>
            <a:off x="1645920" y="8860536"/>
            <a:ext cx="15169896" cy="891540"/>
          </a:xfrm>
        </p:spPr>
        <p:txBody>
          <a:bodyPr lIns="91440" tIns="0" rIns="91440" bIns="0">
            <a:normAutofit/>
          </a:bodyPr>
          <a:lstStyle>
            <a:lvl1pPr marL="0" indent="0">
              <a:spcBef>
                <a:spcPts val="0"/>
              </a:spcBef>
              <a:spcAft>
                <a:spcPts val="900"/>
              </a:spcAft>
              <a:buNone/>
              <a:defRPr sz="2250">
                <a:solidFill>
                  <a:srgbClr val="FFFFFF"/>
                </a:solidFill>
              </a:defRPr>
            </a:lvl1pPr>
            <a:lvl2pPr marL="685835" indent="0">
              <a:buNone/>
              <a:defRPr sz="1800"/>
            </a:lvl2pPr>
            <a:lvl3pPr marL="1371669" indent="0">
              <a:buNone/>
              <a:defRPr sz="1500"/>
            </a:lvl3pPr>
            <a:lvl4pPr marL="2057504" indent="0">
              <a:buNone/>
              <a:defRPr sz="1350"/>
            </a:lvl4pPr>
            <a:lvl5pPr marL="2743337" indent="0">
              <a:buNone/>
              <a:defRPr sz="1350"/>
            </a:lvl5pPr>
            <a:lvl6pPr marL="3429171" indent="0">
              <a:buNone/>
              <a:defRPr sz="1350"/>
            </a:lvl6pPr>
            <a:lvl7pPr marL="4115006" indent="0">
              <a:buNone/>
              <a:defRPr sz="1350"/>
            </a:lvl7pPr>
            <a:lvl8pPr marL="4800840" indent="0">
              <a:buNone/>
              <a:defRPr sz="1350"/>
            </a:lvl8pPr>
            <a:lvl9pPr marL="5486675"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7690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DEB64-C0C7-6C43-B1A2-51C21FE16E1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9E65FCF-499D-6E45-B3AF-F414ABF505FB}"/>
              </a:ext>
            </a:extLst>
          </p:cNvPr>
          <p:cNvSpPr>
            <a:spLocks noGrp="1"/>
          </p:cNvSpPr>
          <p:nvPr>
            <p:ph idx="1"/>
          </p:nvPr>
        </p:nvSpPr>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181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064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4763" y="9601200"/>
            <a:ext cx="18283238"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23" y="9501474"/>
            <a:ext cx="18283238" cy="96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3087350" y="618453"/>
            <a:ext cx="3943350" cy="863984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57300" y="618453"/>
            <a:ext cx="11601450" cy="863984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821660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2" y="7429500"/>
            <a:ext cx="18283238" cy="2857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 name="Google Shape;20;p22"/>
          <p:cNvSpPr/>
          <p:nvPr/>
        </p:nvSpPr>
        <p:spPr>
          <a:xfrm>
            <a:off x="23" y="7372614"/>
            <a:ext cx="18283238" cy="96012"/>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 name="Google Shape;21;p22"/>
          <p:cNvSpPr txBox="1">
            <a:spLocks noGrp="1"/>
          </p:cNvSpPr>
          <p:nvPr>
            <p:ph type="title"/>
          </p:nvPr>
        </p:nvSpPr>
        <p:spPr>
          <a:xfrm>
            <a:off x="1645922" y="7612380"/>
            <a:ext cx="15170468" cy="123444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23" y="0"/>
            <a:ext cx="18287978" cy="7372614"/>
          </a:xfrm>
          <a:prstGeom prst="rect">
            <a:avLst/>
          </a:prstGeom>
          <a:solidFill>
            <a:srgbClr val="B1C5D7"/>
          </a:solidFill>
          <a:ln>
            <a:noFill/>
          </a:ln>
        </p:spPr>
      </p:sp>
      <p:sp>
        <p:nvSpPr>
          <p:cNvPr id="23" name="Google Shape;23;p22"/>
          <p:cNvSpPr txBox="1">
            <a:spLocks noGrp="1"/>
          </p:cNvSpPr>
          <p:nvPr>
            <p:ph type="body" idx="1"/>
          </p:nvPr>
        </p:nvSpPr>
        <p:spPr>
          <a:xfrm>
            <a:off x="1645920" y="8860536"/>
            <a:ext cx="15169896" cy="891540"/>
          </a:xfrm>
          <a:prstGeom prst="rect">
            <a:avLst/>
          </a:prstGeom>
          <a:noFill/>
          <a:ln>
            <a:noFill/>
          </a:ln>
        </p:spPr>
        <p:txBody>
          <a:bodyPr spcFirstLastPara="1" wrap="square" lIns="91425" tIns="0" rIns="91425" bIns="0" anchor="t" anchorCtr="0">
            <a:normAutofit/>
          </a:bodyPr>
          <a:lstStyle>
            <a:lvl1pPr marL="457223" lvl="0" indent="-228612" algn="l">
              <a:lnSpc>
                <a:spcPct val="90000"/>
              </a:lnSpc>
              <a:spcBef>
                <a:spcPts val="0"/>
              </a:spcBef>
              <a:spcAft>
                <a:spcPts val="0"/>
              </a:spcAft>
              <a:buSzPts val="2250"/>
              <a:buNone/>
              <a:defRPr sz="2250">
                <a:solidFill>
                  <a:srgbClr val="FFFFFF"/>
                </a:solidFill>
              </a:defRPr>
            </a:lvl1pPr>
            <a:lvl2pPr marL="914445" lvl="1" indent="-228612" algn="l">
              <a:lnSpc>
                <a:spcPct val="90000"/>
              </a:lnSpc>
              <a:spcBef>
                <a:spcPts val="9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24" name="Google Shape;24;p22"/>
          <p:cNvSpPr txBox="1">
            <a:spLocks noGrp="1"/>
          </p:cNvSpPr>
          <p:nvPr>
            <p:ph type="dt" idx="10"/>
          </p:nvPr>
        </p:nvSpPr>
        <p:spPr>
          <a:xfrm>
            <a:off x="1645922" y="9689680"/>
            <a:ext cx="3708407" cy="54768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5529278" y="9689680"/>
            <a:ext cx="7234206" cy="547688"/>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606382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26" y="0"/>
            <a:ext cx="6076187" cy="10287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34"/>
          <p:cNvSpPr/>
          <p:nvPr/>
        </p:nvSpPr>
        <p:spPr>
          <a:xfrm>
            <a:off x="6060107" y="0"/>
            <a:ext cx="96012" cy="10287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685800" y="891538"/>
            <a:ext cx="4800600" cy="3429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54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7200900" y="1097280"/>
            <a:ext cx="9738360" cy="7886700"/>
          </a:xfrm>
          <a:prstGeom prst="rect">
            <a:avLst/>
          </a:prstGeom>
          <a:noFill/>
          <a:ln>
            <a:noFill/>
          </a:ln>
        </p:spPr>
        <p:txBody>
          <a:bodyPr spcFirstLastPara="1" wrap="square" lIns="0" tIns="45700" rIns="0" bIns="45700" anchor="t" anchorCtr="0">
            <a:normAutofit/>
          </a:bodyPr>
          <a:lstStyle>
            <a:lvl1pPr marL="457223" lvl="0" indent="-342917" algn="l">
              <a:lnSpc>
                <a:spcPct val="90000"/>
              </a:lnSpc>
              <a:spcBef>
                <a:spcPts val="1800"/>
              </a:spcBef>
              <a:spcAft>
                <a:spcPts val="0"/>
              </a:spcAft>
              <a:buSzPts val="1800"/>
              <a:buChar char=" "/>
              <a:defRPr/>
            </a:lvl1pPr>
            <a:lvl2pPr marL="914445" lvl="1" indent="-342917" algn="l">
              <a:lnSpc>
                <a:spcPct val="90000"/>
              </a:lnSpc>
              <a:spcBef>
                <a:spcPts val="300"/>
              </a:spcBef>
              <a:spcAft>
                <a:spcPts val="0"/>
              </a:spcAft>
              <a:buSzPts val="1800"/>
              <a:buChar char="◦"/>
              <a:defRPr/>
            </a:lvl2pPr>
            <a:lvl3pPr marL="1371669" lvl="2" indent="-342917" algn="l">
              <a:lnSpc>
                <a:spcPct val="90000"/>
              </a:lnSpc>
              <a:spcBef>
                <a:spcPts val="600"/>
              </a:spcBef>
              <a:spcAft>
                <a:spcPts val="0"/>
              </a:spcAft>
              <a:buSzPts val="1800"/>
              <a:buChar char="◦"/>
              <a:defRPr/>
            </a:lvl3pPr>
            <a:lvl4pPr marL="1828892" lvl="3" indent="-342917" algn="l">
              <a:lnSpc>
                <a:spcPct val="90000"/>
              </a:lnSpc>
              <a:spcBef>
                <a:spcPts val="600"/>
              </a:spcBef>
              <a:spcAft>
                <a:spcPts val="0"/>
              </a:spcAft>
              <a:buSzPts val="1800"/>
              <a:buChar char="◦"/>
              <a:defRPr/>
            </a:lvl4pPr>
            <a:lvl5pPr marL="2286114" lvl="4" indent="-342917" algn="l">
              <a:lnSpc>
                <a:spcPct val="90000"/>
              </a:lnSpc>
              <a:spcBef>
                <a:spcPts val="600"/>
              </a:spcBef>
              <a:spcAft>
                <a:spcPts val="0"/>
              </a:spcAft>
              <a:buSzPts val="1800"/>
              <a:buChar char="◦"/>
              <a:defRPr/>
            </a:lvl5pPr>
            <a:lvl6pPr marL="2743337" lvl="5" indent="-342917" algn="l">
              <a:lnSpc>
                <a:spcPct val="90000"/>
              </a:lnSpc>
              <a:spcBef>
                <a:spcPts val="600"/>
              </a:spcBef>
              <a:spcAft>
                <a:spcPts val="0"/>
              </a:spcAft>
              <a:buSzPts val="1800"/>
              <a:buChar char="◦"/>
              <a:defRPr/>
            </a:lvl6pPr>
            <a:lvl7pPr marL="3200561" lvl="6" indent="-342917" algn="l">
              <a:lnSpc>
                <a:spcPct val="90000"/>
              </a:lnSpc>
              <a:spcBef>
                <a:spcPts val="600"/>
              </a:spcBef>
              <a:spcAft>
                <a:spcPts val="0"/>
              </a:spcAft>
              <a:buSzPts val="1800"/>
              <a:buChar char="◦"/>
              <a:defRPr/>
            </a:lvl7pPr>
            <a:lvl8pPr marL="3657783" lvl="7" indent="-342917" algn="l">
              <a:lnSpc>
                <a:spcPct val="90000"/>
              </a:lnSpc>
              <a:spcBef>
                <a:spcPts val="600"/>
              </a:spcBef>
              <a:spcAft>
                <a:spcPts val="0"/>
              </a:spcAft>
              <a:buSzPts val="1800"/>
              <a:buChar char="◦"/>
              <a:defRPr/>
            </a:lvl8pPr>
            <a:lvl9pPr marL="4115006" lvl="8" indent="-342917" algn="l">
              <a:lnSpc>
                <a:spcPct val="90000"/>
              </a:lnSpc>
              <a:spcBef>
                <a:spcPts val="600"/>
              </a:spcBef>
              <a:spcAft>
                <a:spcPts val="600"/>
              </a:spcAft>
              <a:buSzPts val="1800"/>
              <a:buChar char="◦"/>
              <a:defRPr/>
            </a:lvl9pPr>
          </a:lstStyle>
          <a:p>
            <a:endParaRPr/>
          </a:p>
        </p:txBody>
      </p:sp>
      <p:sp>
        <p:nvSpPr>
          <p:cNvPr id="53" name="Google Shape;53;p34"/>
          <p:cNvSpPr txBox="1">
            <a:spLocks noGrp="1"/>
          </p:cNvSpPr>
          <p:nvPr>
            <p:ph type="body" idx="2"/>
          </p:nvPr>
        </p:nvSpPr>
        <p:spPr>
          <a:xfrm>
            <a:off x="685800" y="4389120"/>
            <a:ext cx="4800600" cy="5068686"/>
          </a:xfrm>
          <a:prstGeom prst="rect">
            <a:avLst/>
          </a:prstGeom>
          <a:noFill/>
          <a:ln>
            <a:noFill/>
          </a:ln>
        </p:spPr>
        <p:txBody>
          <a:bodyPr spcFirstLastPara="1" wrap="square" lIns="91425" tIns="45700" rIns="91425" bIns="45700" anchor="t" anchorCtr="0">
            <a:normAutofit/>
          </a:bodyPr>
          <a:lstStyle>
            <a:lvl1pPr marL="457223" lvl="0" indent="-228612" algn="l">
              <a:lnSpc>
                <a:spcPct val="90000"/>
              </a:lnSpc>
              <a:spcBef>
                <a:spcPts val="1800"/>
              </a:spcBef>
              <a:spcAft>
                <a:spcPts val="0"/>
              </a:spcAft>
              <a:buSzPts val="2250"/>
              <a:buNone/>
              <a:defRPr sz="2250">
                <a:solidFill>
                  <a:srgbClr val="FFFFFF"/>
                </a:solidFill>
              </a:defRPr>
            </a:lvl1pPr>
            <a:lvl2pPr marL="914445" lvl="1" indent="-228612" algn="l">
              <a:lnSpc>
                <a:spcPct val="90000"/>
              </a:lnSpc>
              <a:spcBef>
                <a:spcPts val="300"/>
              </a:spcBef>
              <a:spcAft>
                <a:spcPts val="0"/>
              </a:spcAft>
              <a:buSzPts val="1800"/>
              <a:buNone/>
              <a:defRPr sz="1800"/>
            </a:lvl2pPr>
            <a:lvl3pPr marL="1371669" lvl="2" indent="-228612" algn="l">
              <a:lnSpc>
                <a:spcPct val="90000"/>
              </a:lnSpc>
              <a:spcBef>
                <a:spcPts val="600"/>
              </a:spcBef>
              <a:spcAft>
                <a:spcPts val="0"/>
              </a:spcAft>
              <a:buSzPts val="1500"/>
              <a:buNone/>
              <a:defRPr sz="1500"/>
            </a:lvl3pPr>
            <a:lvl4pPr marL="1828892" lvl="3" indent="-228612" algn="l">
              <a:lnSpc>
                <a:spcPct val="90000"/>
              </a:lnSpc>
              <a:spcBef>
                <a:spcPts val="600"/>
              </a:spcBef>
              <a:spcAft>
                <a:spcPts val="0"/>
              </a:spcAft>
              <a:buSzPts val="1350"/>
              <a:buNone/>
              <a:defRPr sz="1350"/>
            </a:lvl4pPr>
            <a:lvl5pPr marL="2286114" lvl="4" indent="-228612" algn="l">
              <a:lnSpc>
                <a:spcPct val="90000"/>
              </a:lnSpc>
              <a:spcBef>
                <a:spcPts val="600"/>
              </a:spcBef>
              <a:spcAft>
                <a:spcPts val="0"/>
              </a:spcAft>
              <a:buSzPts val="1350"/>
              <a:buNone/>
              <a:defRPr sz="1350"/>
            </a:lvl5pPr>
            <a:lvl6pPr marL="2743337" lvl="5" indent="-228612" algn="l">
              <a:lnSpc>
                <a:spcPct val="90000"/>
              </a:lnSpc>
              <a:spcBef>
                <a:spcPts val="600"/>
              </a:spcBef>
              <a:spcAft>
                <a:spcPts val="0"/>
              </a:spcAft>
              <a:buSzPts val="1350"/>
              <a:buNone/>
              <a:defRPr sz="1350"/>
            </a:lvl6pPr>
            <a:lvl7pPr marL="3200561" lvl="6" indent="-228612" algn="l">
              <a:lnSpc>
                <a:spcPct val="90000"/>
              </a:lnSpc>
              <a:spcBef>
                <a:spcPts val="600"/>
              </a:spcBef>
              <a:spcAft>
                <a:spcPts val="0"/>
              </a:spcAft>
              <a:buSzPts val="1350"/>
              <a:buNone/>
              <a:defRPr sz="1350"/>
            </a:lvl7pPr>
            <a:lvl8pPr marL="3657783" lvl="7" indent="-228612" algn="l">
              <a:lnSpc>
                <a:spcPct val="90000"/>
              </a:lnSpc>
              <a:spcBef>
                <a:spcPts val="600"/>
              </a:spcBef>
              <a:spcAft>
                <a:spcPts val="0"/>
              </a:spcAft>
              <a:buSzPts val="1350"/>
              <a:buNone/>
              <a:defRPr sz="1350"/>
            </a:lvl8pPr>
            <a:lvl9pPr marL="4115006" lvl="8" indent="-228612" algn="l">
              <a:lnSpc>
                <a:spcPct val="90000"/>
              </a:lnSpc>
              <a:spcBef>
                <a:spcPts val="600"/>
              </a:spcBef>
              <a:spcAft>
                <a:spcPts val="600"/>
              </a:spcAft>
              <a:buSzPts val="1350"/>
              <a:buNone/>
              <a:defRPr sz="1350"/>
            </a:lvl9pPr>
          </a:lstStyle>
          <a:p>
            <a:endParaRPr/>
          </a:p>
        </p:txBody>
      </p:sp>
      <p:sp>
        <p:nvSpPr>
          <p:cNvPr id="54" name="Google Shape;54;p34"/>
          <p:cNvSpPr txBox="1">
            <a:spLocks noGrp="1"/>
          </p:cNvSpPr>
          <p:nvPr>
            <p:ph type="dt" idx="10"/>
          </p:nvPr>
        </p:nvSpPr>
        <p:spPr>
          <a:xfrm>
            <a:off x="698268" y="9689680"/>
            <a:ext cx="3927765"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7200900" y="9689680"/>
            <a:ext cx="6972300" cy="54768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14850689" y="9689680"/>
            <a:ext cx="1968038" cy="547688"/>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575"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24524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621F9-4398-B14F-B02F-EFA3BCAC7FEE}"/>
              </a:ext>
            </a:extLst>
          </p:cNvPr>
          <p:cNvSpPr>
            <a:spLocks noGrp="1"/>
          </p:cNvSpPr>
          <p:nvPr>
            <p:ph type="title"/>
          </p:nvPr>
        </p:nvSpPr>
        <p:spPr>
          <a:xfrm>
            <a:off x="1247775" y="2564608"/>
            <a:ext cx="15773400" cy="4279106"/>
          </a:xfrm>
          <a:prstGeom prst="rect">
            <a:avLst/>
          </a:prstGeom>
        </p:spPr>
        <p:txBody>
          <a:bodyPr anchor="b"/>
          <a:lstStyle>
            <a:lvl1pPr>
              <a:defRPr sz="9000" b="0" i="0">
                <a:latin typeface="Montserrat" pitchFamily="2" charset="77"/>
              </a:defRPr>
            </a:lvl1pPr>
          </a:lstStyle>
          <a:p>
            <a:r>
              <a:rPr lang="en-US"/>
              <a:t>Click to edit Master title style</a:t>
            </a:r>
          </a:p>
        </p:txBody>
      </p:sp>
      <p:sp>
        <p:nvSpPr>
          <p:cNvPr id="3" name="Text Placeholder 2">
            <a:extLst>
              <a:ext uri="{FF2B5EF4-FFF2-40B4-BE49-F238E27FC236}">
                <a16:creationId xmlns:a16="http://schemas.microsoft.com/office/drawing/2014/main" id="{16C7F5E4-EAD3-8B42-9885-D7319185C825}"/>
              </a:ext>
            </a:extLst>
          </p:cNvPr>
          <p:cNvSpPr>
            <a:spLocks noGrp="1"/>
          </p:cNvSpPr>
          <p:nvPr>
            <p:ph type="body" idx="1"/>
          </p:nvPr>
        </p:nvSpPr>
        <p:spPr>
          <a:xfrm>
            <a:off x="1247775" y="6884195"/>
            <a:ext cx="15773400" cy="2250281"/>
          </a:xfrm>
        </p:spPr>
        <p:txBody>
          <a:bodyPr/>
          <a:lstStyle>
            <a:lvl1pPr marL="0" indent="0">
              <a:buNone/>
              <a:defRPr sz="3600" b="0" i="0">
                <a:solidFill>
                  <a:schemeClr val="tx1">
                    <a:tint val="75000"/>
                  </a:schemeClr>
                </a:solidFill>
                <a:latin typeface="Montserrat" pitchFamily="2" charset="77"/>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37584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09CEA-A734-4A44-92E3-56758F5C5B92}"/>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04AA4D1F-F0BD-8B43-9624-DE52BC95A213}"/>
              </a:ext>
            </a:extLst>
          </p:cNvPr>
          <p:cNvSpPr>
            <a:spLocks noGrp="1"/>
          </p:cNvSpPr>
          <p:nvPr>
            <p:ph sz="half" idx="1"/>
          </p:nvPr>
        </p:nvSpPr>
        <p:spPr>
          <a:xfrm>
            <a:off x="1257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626995-C0D3-1C4D-B316-C55A678E7B99}"/>
              </a:ext>
            </a:extLst>
          </p:cNvPr>
          <p:cNvSpPr>
            <a:spLocks noGrp="1"/>
          </p:cNvSpPr>
          <p:nvPr>
            <p:ph sz="half" idx="2"/>
          </p:nvPr>
        </p:nvSpPr>
        <p:spPr>
          <a:xfrm>
            <a:off x="9258300" y="2738438"/>
            <a:ext cx="7772400" cy="6527007"/>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7109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0D3F0D6-21E2-AD40-ADB2-86E6C0E8D271}"/>
              </a:ext>
            </a:extLst>
          </p:cNvPr>
          <p:cNvSpPr>
            <a:spLocks noGrp="1"/>
          </p:cNvSpPr>
          <p:nvPr>
            <p:ph type="body" idx="1"/>
          </p:nvPr>
        </p:nvSpPr>
        <p:spPr>
          <a:xfrm>
            <a:off x="1259683" y="2521745"/>
            <a:ext cx="7736681"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E4DB3F4-A41E-B74E-81FF-2CE011381D6F}"/>
              </a:ext>
            </a:extLst>
          </p:cNvPr>
          <p:cNvSpPr>
            <a:spLocks noGrp="1"/>
          </p:cNvSpPr>
          <p:nvPr>
            <p:ph sz="half" idx="2"/>
          </p:nvPr>
        </p:nvSpPr>
        <p:spPr>
          <a:xfrm>
            <a:off x="1259683" y="3757613"/>
            <a:ext cx="7736681"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FFB1B4E-770D-634E-8CC9-C8F7CDB0E11C}"/>
              </a:ext>
            </a:extLst>
          </p:cNvPr>
          <p:cNvSpPr>
            <a:spLocks noGrp="1"/>
          </p:cNvSpPr>
          <p:nvPr>
            <p:ph type="body" sz="quarter" idx="3"/>
          </p:nvPr>
        </p:nvSpPr>
        <p:spPr>
          <a:xfrm>
            <a:off x="9258300" y="2521745"/>
            <a:ext cx="7774782" cy="1235868"/>
          </a:xfrm>
        </p:spPr>
        <p:txBody>
          <a:bodyPr anchor="b"/>
          <a:lstStyle>
            <a:lvl1pPr marL="0" indent="0">
              <a:buNone/>
              <a:defRPr sz="3600" b="0" i="0">
                <a:latin typeface="Montserrat" pitchFamily="2" charset="77"/>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7071D713-21DD-7344-87D9-DD08DE31027D}"/>
              </a:ext>
            </a:extLst>
          </p:cNvPr>
          <p:cNvSpPr>
            <a:spLocks noGrp="1"/>
          </p:cNvSpPr>
          <p:nvPr>
            <p:ph sz="quarter" idx="4"/>
          </p:nvPr>
        </p:nvSpPr>
        <p:spPr>
          <a:xfrm>
            <a:off x="9258300" y="3757613"/>
            <a:ext cx="7774782" cy="5526882"/>
          </a:xfrm>
        </p:spPr>
        <p:txBody>
          <a:bodyPr/>
          <a:lstStyle>
            <a:lvl1pPr>
              <a:defRPr b="0" i="0">
                <a:latin typeface="Montserrat" pitchFamily="2" charset="77"/>
              </a:defRPr>
            </a:lvl1pPr>
            <a:lvl2pPr>
              <a:defRPr b="0" i="0">
                <a:latin typeface="Montserrat" pitchFamily="2" charset="77"/>
              </a:defRPr>
            </a:lvl2pPr>
            <a:lvl3pPr>
              <a:defRPr b="0" i="0">
                <a:latin typeface="Montserrat" pitchFamily="2" charset="77"/>
              </a:defRPr>
            </a:lvl3pPr>
            <a:lvl4pPr>
              <a:defRPr b="0" i="0">
                <a:latin typeface="Montserrat" pitchFamily="2" charset="77"/>
              </a:defRPr>
            </a:lvl4pPr>
            <a:lvl5pPr>
              <a:defRPr b="0" i="0">
                <a:latin typeface="Montserrat"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7333EC3E-0F82-FA49-928B-1093BF6AB116}"/>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Tree>
    <p:extLst>
      <p:ext uri="{BB962C8B-B14F-4D97-AF65-F5344CB8AC3E}">
        <p14:creationId xmlns:p14="http://schemas.microsoft.com/office/powerpoint/2010/main" val="3691818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0183A-87FA-904B-B8FC-31D5F4DD7F7E}"/>
              </a:ext>
            </a:extLst>
          </p:cNvPr>
          <p:cNvSpPr>
            <a:spLocks noGrp="1"/>
          </p:cNvSpPr>
          <p:nvPr>
            <p:ph type="title"/>
          </p:nvPr>
        </p:nvSpPr>
        <p:spPr>
          <a:xfrm>
            <a:off x="660953" y="132419"/>
            <a:ext cx="15773400" cy="1507539"/>
          </a:xfrm>
          <a:prstGeom prst="rect">
            <a:avLst/>
          </a:prstGeom>
        </p:spPr>
        <p:txBody>
          <a:bodyPr/>
          <a:lstStyle>
            <a:lvl1pPr>
              <a:defRPr b="0" i="0">
                <a:latin typeface="Montserrat" pitchFamily="2" charset="77"/>
              </a:defRPr>
            </a:lvl1pPr>
          </a:lstStyle>
          <a:p>
            <a:r>
              <a:rPr lang="en-US"/>
              <a:t>Click to edit Master title style</a:t>
            </a:r>
          </a:p>
        </p:txBody>
      </p:sp>
    </p:spTree>
    <p:extLst>
      <p:ext uri="{BB962C8B-B14F-4D97-AF65-F5344CB8AC3E}">
        <p14:creationId xmlns:p14="http://schemas.microsoft.com/office/powerpoint/2010/main" val="3702684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336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5F9904-060E-9243-9D0A-72C1077A0F60}"/>
              </a:ext>
            </a:extLst>
          </p:cNvPr>
          <p:cNvSpPr>
            <a:spLocks noGrp="1"/>
          </p:cNvSpPr>
          <p:nvPr>
            <p:ph idx="1"/>
          </p:nvPr>
        </p:nvSpPr>
        <p:spPr>
          <a:xfrm>
            <a:off x="7770018" y="2289572"/>
            <a:ext cx="9258300" cy="7310438"/>
          </a:xfrm>
        </p:spPr>
        <p:txBody>
          <a:bodyPr/>
          <a:lstStyle>
            <a:lvl1pPr>
              <a:defRPr sz="4800" b="0" i="0">
                <a:latin typeface="Montserrat" pitchFamily="2" charset="77"/>
              </a:defRPr>
            </a:lvl1pPr>
            <a:lvl2pPr>
              <a:defRPr sz="4200" b="0" i="0">
                <a:latin typeface="Montserrat" pitchFamily="2" charset="77"/>
              </a:defRPr>
            </a:lvl2pPr>
            <a:lvl3pPr>
              <a:defRPr sz="3600" b="0" i="0">
                <a:latin typeface="Montserrat" pitchFamily="2" charset="77"/>
              </a:defRPr>
            </a:lvl3pPr>
            <a:lvl4pPr>
              <a:defRPr sz="3000" b="0" i="0">
                <a:latin typeface="Montserrat" pitchFamily="2" charset="77"/>
              </a:defRPr>
            </a:lvl4pPr>
            <a:lvl5pPr>
              <a:defRPr sz="3000" b="0" i="0">
                <a:latin typeface="Montserrat" pitchFamily="2" charset="77"/>
              </a:defRPr>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6642856-C495-1740-834F-9EEB4CA77862}"/>
              </a:ext>
            </a:extLst>
          </p:cNvPr>
          <p:cNvSpPr>
            <a:spLocks noGrp="1"/>
          </p:cNvSpPr>
          <p:nvPr>
            <p:ph type="body" sz="half" idx="2"/>
          </p:nvPr>
        </p:nvSpPr>
        <p:spPr>
          <a:xfrm>
            <a:off x="1259683" y="2289572"/>
            <a:ext cx="5898356" cy="6513911"/>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700455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14DC307-33D6-2F4C-BE6C-9B3D37B57E9C}"/>
              </a:ext>
            </a:extLst>
          </p:cNvPr>
          <p:cNvSpPr>
            <a:spLocks noGrp="1"/>
          </p:cNvSpPr>
          <p:nvPr>
            <p:ph type="pic" idx="1"/>
          </p:nvPr>
        </p:nvSpPr>
        <p:spPr>
          <a:xfrm>
            <a:off x="7774782" y="2370483"/>
            <a:ext cx="9258300" cy="6421092"/>
          </a:xfrm>
        </p:spPr>
        <p:txBody>
          <a:bodyPr/>
          <a:lstStyle>
            <a:lvl1pPr marL="0" indent="0">
              <a:buNone/>
              <a:defRPr sz="4800" b="0" i="0">
                <a:latin typeface="Montserrat" pitchFamily="2" charset="77"/>
              </a:defRPr>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en-US"/>
              <a:t>Click icon to add picture</a:t>
            </a:r>
          </a:p>
        </p:txBody>
      </p:sp>
      <p:sp>
        <p:nvSpPr>
          <p:cNvPr id="4" name="Text Placeholder 3">
            <a:extLst>
              <a:ext uri="{FF2B5EF4-FFF2-40B4-BE49-F238E27FC236}">
                <a16:creationId xmlns:a16="http://schemas.microsoft.com/office/drawing/2014/main" id="{986DAB67-A291-1945-B3C2-A6150D8EC892}"/>
              </a:ext>
            </a:extLst>
          </p:cNvPr>
          <p:cNvSpPr>
            <a:spLocks noGrp="1"/>
          </p:cNvSpPr>
          <p:nvPr>
            <p:ph type="body" sz="half" idx="2"/>
          </p:nvPr>
        </p:nvSpPr>
        <p:spPr>
          <a:xfrm>
            <a:off x="1259683" y="2370483"/>
            <a:ext cx="5898356" cy="6432999"/>
          </a:xfrm>
        </p:spPr>
        <p:txBody>
          <a:bodyPr/>
          <a:lstStyle>
            <a:lvl1pPr marL="0" indent="0">
              <a:buNone/>
              <a:defRPr sz="2400" b="0" i="0">
                <a:latin typeface="Montserrat" pitchFamily="2" charset="77"/>
              </a:defRPr>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Tree>
    <p:extLst>
      <p:ext uri="{BB962C8B-B14F-4D97-AF65-F5344CB8AC3E}">
        <p14:creationId xmlns:p14="http://schemas.microsoft.com/office/powerpoint/2010/main" val="27198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0B126BB-C052-2B43-864C-1221AD1D486E}"/>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0" y="0"/>
            <a:ext cx="18288000" cy="1752600"/>
          </a:xfrm>
          <a:prstGeom prst="rect">
            <a:avLst/>
          </a:prstGeom>
        </p:spPr>
      </p:pic>
      <p:sp>
        <p:nvSpPr>
          <p:cNvPr id="3" name="Text Placeholder 2">
            <a:extLst>
              <a:ext uri="{FF2B5EF4-FFF2-40B4-BE49-F238E27FC236}">
                <a16:creationId xmlns:a16="http://schemas.microsoft.com/office/drawing/2014/main" id="{0665A9E4-E614-D84D-9314-C67550366B4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picture containing ball, player, drawing, food&#10;&#10;Description automatically generated">
            <a:extLst>
              <a:ext uri="{FF2B5EF4-FFF2-40B4-BE49-F238E27FC236}">
                <a16:creationId xmlns:a16="http://schemas.microsoft.com/office/drawing/2014/main" id="{C3784482-F066-7240-A0AF-84F9ACBB961B}"/>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6990669" y="139400"/>
            <a:ext cx="741017" cy="1506653"/>
          </a:xfrm>
          <a:prstGeom prst="rect">
            <a:avLst/>
          </a:prstGeom>
        </p:spPr>
      </p:pic>
      <p:sp>
        <p:nvSpPr>
          <p:cNvPr id="12" name="Title Placeholder 1">
            <a:extLst>
              <a:ext uri="{FF2B5EF4-FFF2-40B4-BE49-F238E27FC236}">
                <a16:creationId xmlns:a16="http://schemas.microsoft.com/office/drawing/2014/main" id="{CF8B44FA-611E-FC40-916A-FFE5928ECDFC}"/>
              </a:ext>
            </a:extLst>
          </p:cNvPr>
          <p:cNvSpPr>
            <a:spLocks noGrp="1"/>
          </p:cNvSpPr>
          <p:nvPr>
            <p:ph type="title"/>
          </p:nvPr>
        </p:nvSpPr>
        <p:spPr>
          <a:xfrm>
            <a:off x="646044" y="372717"/>
            <a:ext cx="15773400" cy="1215888"/>
          </a:xfrm>
          <a:prstGeom prst="rect">
            <a:avLst/>
          </a:prstGeom>
        </p:spPr>
        <p:txBody>
          <a:bodyPr vert="horz" lIns="91440" tIns="45720" rIns="91440" bIns="45720" rtlCol="0" anchor="b">
            <a:normAutofit/>
          </a:bodyPr>
          <a:lstStyle/>
          <a:p>
            <a:r>
              <a:rPr lang="en-US"/>
              <a:t>Click to edit Master title style</a:t>
            </a:r>
          </a:p>
        </p:txBody>
      </p:sp>
      <p:sp>
        <p:nvSpPr>
          <p:cNvPr id="7" name="TextBox 6">
            <a:extLst>
              <a:ext uri="{FF2B5EF4-FFF2-40B4-BE49-F238E27FC236}">
                <a16:creationId xmlns:a16="http://schemas.microsoft.com/office/drawing/2014/main" id="{D7B3A326-F612-F445-B692-BD382F4DAA63}"/>
              </a:ext>
            </a:extLst>
          </p:cNvPr>
          <p:cNvSpPr txBox="1"/>
          <p:nvPr userDrawn="1"/>
        </p:nvSpPr>
        <p:spPr>
          <a:xfrm>
            <a:off x="8378687" y="9769775"/>
            <a:ext cx="9271097" cy="334707"/>
          </a:xfrm>
          <a:prstGeom prst="rect">
            <a:avLst/>
          </a:prstGeom>
          <a:noFill/>
        </p:spPr>
        <p:txBody>
          <a:bodyPr wrap="square" rtlCol="0">
            <a:spAutoFit/>
          </a:bodyPr>
          <a:lstStyle/>
          <a:p>
            <a:pPr algn="r"/>
            <a:r>
              <a:rPr lang="en-US" sz="1575" b="0" i="0" u="none" strike="noStrike" kern="1200">
                <a:solidFill>
                  <a:schemeClr val="tx1"/>
                </a:solidFill>
                <a:effectLst/>
                <a:latin typeface="Montserrat" pitchFamily="2" charset="77"/>
                <a:ea typeface="+mn-ea"/>
                <a:cs typeface="+mn-cs"/>
              </a:rPr>
              <a:t>PROGRAMA DE LAS NACIONES UNIDAS PARA EL DESARROLLO</a:t>
            </a:r>
            <a:endParaRPr lang="en-US" sz="150" b="0" i="0">
              <a:solidFill>
                <a:schemeClr val="tx1">
                  <a:alpha val="75000"/>
                </a:schemeClr>
              </a:solidFill>
              <a:latin typeface="Montserrat" pitchFamily="2" charset="77"/>
            </a:endParaRPr>
          </a:p>
        </p:txBody>
      </p:sp>
    </p:spTree>
    <p:extLst>
      <p:ext uri="{BB962C8B-B14F-4D97-AF65-F5344CB8AC3E}">
        <p14:creationId xmlns:p14="http://schemas.microsoft.com/office/powerpoint/2010/main" val="7772056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1371600" rtl="0" eaLnBrk="1" latinLnBrk="0" hangingPunct="1">
        <a:lnSpc>
          <a:spcPct val="90000"/>
        </a:lnSpc>
        <a:spcBef>
          <a:spcPct val="0"/>
        </a:spcBef>
        <a:buNone/>
        <a:defRPr sz="6600" b="0" i="0" kern="1200">
          <a:solidFill>
            <a:schemeClr val="tx1"/>
          </a:solidFill>
          <a:latin typeface="Montserrat" pitchFamily="2" charset="77"/>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b="0" i="0" kern="1200">
          <a:solidFill>
            <a:schemeClr val="tx1"/>
          </a:solidFill>
          <a:latin typeface="Montserrat" pitchFamily="2" charset="77"/>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b="0" i="0" kern="1200">
          <a:solidFill>
            <a:schemeClr val="tx1"/>
          </a:solidFill>
          <a:latin typeface="Montserrat" pitchFamily="2" charset="77"/>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b="0" i="0" kern="1200">
          <a:solidFill>
            <a:schemeClr val="tx1"/>
          </a:solidFill>
          <a:latin typeface="Montserrat" pitchFamily="2" charset="77"/>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b="0" i="0" kern="1200">
          <a:solidFill>
            <a:schemeClr val="tx1"/>
          </a:solidFill>
          <a:latin typeface="Montserrat" pitchFamily="2" charset="77"/>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9601200"/>
            <a:ext cx="18288000"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23" y="9501474"/>
            <a:ext cx="18287978" cy="9972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645920" y="429906"/>
            <a:ext cx="15087600" cy="2176136"/>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645920" y="2768601"/>
            <a:ext cx="15087600" cy="603504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5922" y="9689680"/>
            <a:ext cx="3708407" cy="547688"/>
          </a:xfrm>
          <a:prstGeom prst="rect">
            <a:avLst/>
          </a:prstGeom>
        </p:spPr>
        <p:txBody>
          <a:bodyPr vert="horz" lIns="91440" tIns="45720" rIns="91440" bIns="45720" rtlCol="0" anchor="ctr"/>
          <a:lstStyle>
            <a:lvl1pPr algn="l">
              <a:defRPr sz="1350">
                <a:solidFill>
                  <a:srgbClr val="FFFFFF"/>
                </a:solidFill>
              </a:defRPr>
            </a:lvl1pPr>
          </a:lstStyle>
          <a:p>
            <a:fld id="{1D8BD707-D9CF-40AE-B4C6-C98DA3205C09}" type="datetimeFigureOut">
              <a:rPr lang="en-US" smtClean="0"/>
              <a:pPr/>
              <a:t>2/25/26</a:t>
            </a:fld>
            <a:endParaRPr lang="en-US"/>
          </a:p>
        </p:txBody>
      </p:sp>
      <p:sp>
        <p:nvSpPr>
          <p:cNvPr id="5" name="Footer Placeholder 4"/>
          <p:cNvSpPr>
            <a:spLocks noGrp="1"/>
          </p:cNvSpPr>
          <p:nvPr>
            <p:ph type="ftr" sz="quarter" idx="3"/>
          </p:nvPr>
        </p:nvSpPr>
        <p:spPr>
          <a:xfrm>
            <a:off x="5529278" y="9689680"/>
            <a:ext cx="7234206" cy="547688"/>
          </a:xfrm>
          <a:prstGeom prst="rect">
            <a:avLst/>
          </a:prstGeom>
        </p:spPr>
        <p:txBody>
          <a:bodyPr vert="horz" lIns="91440" tIns="45720" rIns="91440" bIns="45720" rtlCol="0" anchor="ctr"/>
          <a:lstStyle>
            <a:lvl1pPr algn="ctr">
              <a:defRPr sz="135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14850689" y="9689680"/>
            <a:ext cx="1968038" cy="547688"/>
          </a:xfrm>
          <a:prstGeom prst="rect">
            <a:avLst/>
          </a:prstGeom>
        </p:spPr>
        <p:txBody>
          <a:bodyPr vert="horz" lIns="91440" tIns="45720" rIns="91440" bIns="45720" rtlCol="0" anchor="ctr"/>
          <a:lstStyle>
            <a:lvl1pPr algn="r">
              <a:defRPr sz="1575">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790298" y="2606768"/>
            <a:ext cx="149504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825614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txStyles>
    <p:title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69" rtl="0" eaLnBrk="1" latinLnBrk="0" hangingPunct="1">
        <a:defRPr sz="2700" kern="1200">
          <a:solidFill>
            <a:schemeClr val="tx1"/>
          </a:solidFill>
          <a:latin typeface="+mn-lt"/>
          <a:ea typeface="+mn-ea"/>
          <a:cs typeface="+mn-cs"/>
        </a:defRPr>
      </a:lvl1pPr>
      <a:lvl2pPr marL="685835" algn="l" defTabSz="1371669" rtl="0" eaLnBrk="1" latinLnBrk="0" hangingPunct="1">
        <a:defRPr sz="2700" kern="1200">
          <a:solidFill>
            <a:schemeClr val="tx1"/>
          </a:solidFill>
          <a:latin typeface="+mn-lt"/>
          <a:ea typeface="+mn-ea"/>
          <a:cs typeface="+mn-cs"/>
        </a:defRPr>
      </a:lvl2pPr>
      <a:lvl3pPr marL="1371669" algn="l" defTabSz="1371669" rtl="0" eaLnBrk="1" latinLnBrk="0" hangingPunct="1">
        <a:defRPr sz="2700" kern="1200">
          <a:solidFill>
            <a:schemeClr val="tx1"/>
          </a:solidFill>
          <a:latin typeface="+mn-lt"/>
          <a:ea typeface="+mn-ea"/>
          <a:cs typeface="+mn-cs"/>
        </a:defRPr>
      </a:lvl3pPr>
      <a:lvl4pPr marL="2057504" algn="l" defTabSz="1371669" rtl="0" eaLnBrk="1" latinLnBrk="0" hangingPunct="1">
        <a:defRPr sz="2700" kern="1200">
          <a:solidFill>
            <a:schemeClr val="tx1"/>
          </a:solidFill>
          <a:latin typeface="+mn-lt"/>
          <a:ea typeface="+mn-ea"/>
          <a:cs typeface="+mn-cs"/>
        </a:defRPr>
      </a:lvl4pPr>
      <a:lvl5pPr marL="2743337" algn="l" defTabSz="1371669" rtl="0" eaLnBrk="1" latinLnBrk="0" hangingPunct="1">
        <a:defRPr sz="2700" kern="1200">
          <a:solidFill>
            <a:schemeClr val="tx1"/>
          </a:solidFill>
          <a:latin typeface="+mn-lt"/>
          <a:ea typeface="+mn-ea"/>
          <a:cs typeface="+mn-cs"/>
        </a:defRPr>
      </a:lvl5pPr>
      <a:lvl6pPr marL="3429171" algn="l" defTabSz="1371669" rtl="0" eaLnBrk="1" latinLnBrk="0" hangingPunct="1">
        <a:defRPr sz="2700" kern="1200">
          <a:solidFill>
            <a:schemeClr val="tx1"/>
          </a:solidFill>
          <a:latin typeface="+mn-lt"/>
          <a:ea typeface="+mn-ea"/>
          <a:cs typeface="+mn-cs"/>
        </a:defRPr>
      </a:lvl6pPr>
      <a:lvl7pPr marL="4115006" algn="l" defTabSz="1371669" rtl="0" eaLnBrk="1" latinLnBrk="0" hangingPunct="1">
        <a:defRPr sz="2700" kern="1200">
          <a:solidFill>
            <a:schemeClr val="tx1"/>
          </a:solidFill>
          <a:latin typeface="+mn-lt"/>
          <a:ea typeface="+mn-ea"/>
          <a:cs typeface="+mn-cs"/>
        </a:defRPr>
      </a:lvl7pPr>
      <a:lvl8pPr marL="4800840" algn="l" defTabSz="1371669" rtl="0" eaLnBrk="1" latinLnBrk="0" hangingPunct="1">
        <a:defRPr sz="2700" kern="1200">
          <a:solidFill>
            <a:schemeClr val="tx1"/>
          </a:solidFill>
          <a:latin typeface="+mn-lt"/>
          <a:ea typeface="+mn-ea"/>
          <a:cs typeface="+mn-cs"/>
        </a:defRPr>
      </a:lvl8pPr>
      <a:lvl9pPr marL="5486675" algn="l" defTabSz="1371669"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12"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9.jpeg"/><Relationship Id="rId11" Type="http://schemas.openxmlformats.org/officeDocument/2006/relationships/image" Target="../media/image14.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10.xml.rels><?xml version="1.0" encoding="UTF-8" standalone="yes"?>
<Relationships xmlns="http://schemas.openxmlformats.org/package/2006/relationships"><Relationship Id="rId3" Type="http://schemas.microsoft.com/office/2018/10/relationships/comments" Target="../comments/modernComment_7FFFD8F5_59E65855.xml"/><Relationship Id="rId7"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6.xml"/><Relationship Id="rId4" Type="http://schemas.openxmlformats.org/officeDocument/2006/relationships/image" Target="../media/image36.png"/></Relationships>
</file>

<file path=ppt/slides/_rels/slide14.xml.rels><?xml version="1.0" encoding="UTF-8" standalone="yes"?>
<Relationships xmlns="http://schemas.openxmlformats.org/package/2006/relationships"><Relationship Id="rId13" Type="http://schemas.openxmlformats.org/officeDocument/2006/relationships/image" Target="../media/image52.svg"/><Relationship Id="rId18" Type="http://schemas.openxmlformats.org/officeDocument/2006/relationships/image" Target="../media/image57.png"/><Relationship Id="rId26" Type="http://schemas.openxmlformats.org/officeDocument/2006/relationships/image" Target="../media/image65.png"/><Relationship Id="rId39" Type="http://schemas.openxmlformats.org/officeDocument/2006/relationships/image" Target="../media/image78.svg"/><Relationship Id="rId21" Type="http://schemas.openxmlformats.org/officeDocument/2006/relationships/image" Target="../media/image60.svg"/><Relationship Id="rId34" Type="http://schemas.openxmlformats.org/officeDocument/2006/relationships/image" Target="../media/image73.png"/><Relationship Id="rId7" Type="http://schemas.openxmlformats.org/officeDocument/2006/relationships/image" Target="../media/image46.svg"/><Relationship Id="rId2" Type="http://schemas.openxmlformats.org/officeDocument/2006/relationships/image" Target="../media/image41.png"/><Relationship Id="rId16" Type="http://schemas.openxmlformats.org/officeDocument/2006/relationships/image" Target="../media/image55.png"/><Relationship Id="rId20" Type="http://schemas.openxmlformats.org/officeDocument/2006/relationships/image" Target="../media/image59.png"/><Relationship Id="rId29" Type="http://schemas.openxmlformats.org/officeDocument/2006/relationships/image" Target="../media/image68.svg"/><Relationship Id="rId41" Type="http://schemas.openxmlformats.org/officeDocument/2006/relationships/image" Target="../media/image79.png"/><Relationship Id="rId1" Type="http://schemas.openxmlformats.org/officeDocument/2006/relationships/slideLayout" Target="../slideLayouts/slideLayout17.xml"/><Relationship Id="rId6" Type="http://schemas.openxmlformats.org/officeDocument/2006/relationships/image" Target="../media/image45.png"/><Relationship Id="rId11" Type="http://schemas.openxmlformats.org/officeDocument/2006/relationships/image" Target="../media/image50.svg"/><Relationship Id="rId24" Type="http://schemas.openxmlformats.org/officeDocument/2006/relationships/image" Target="../media/image63.png"/><Relationship Id="rId32" Type="http://schemas.openxmlformats.org/officeDocument/2006/relationships/image" Target="../media/image71.png"/><Relationship Id="rId37" Type="http://schemas.openxmlformats.org/officeDocument/2006/relationships/image" Target="../media/image76.svg"/><Relationship Id="rId40" Type="http://schemas.openxmlformats.org/officeDocument/2006/relationships/image" Target="../media/image36.png"/><Relationship Id="rId5" Type="http://schemas.openxmlformats.org/officeDocument/2006/relationships/image" Target="../media/image44.svg"/><Relationship Id="rId15" Type="http://schemas.openxmlformats.org/officeDocument/2006/relationships/image" Target="../media/image54.svg"/><Relationship Id="rId23" Type="http://schemas.openxmlformats.org/officeDocument/2006/relationships/image" Target="../media/image62.svg"/><Relationship Id="rId28" Type="http://schemas.openxmlformats.org/officeDocument/2006/relationships/image" Target="../media/image67.png"/><Relationship Id="rId36" Type="http://schemas.openxmlformats.org/officeDocument/2006/relationships/image" Target="../media/image75.png"/><Relationship Id="rId10" Type="http://schemas.openxmlformats.org/officeDocument/2006/relationships/image" Target="../media/image49.png"/><Relationship Id="rId19" Type="http://schemas.openxmlformats.org/officeDocument/2006/relationships/image" Target="../media/image58.svg"/><Relationship Id="rId31" Type="http://schemas.openxmlformats.org/officeDocument/2006/relationships/image" Target="../media/image70.svg"/><Relationship Id="rId4" Type="http://schemas.openxmlformats.org/officeDocument/2006/relationships/image" Target="../media/image43.png"/><Relationship Id="rId9" Type="http://schemas.openxmlformats.org/officeDocument/2006/relationships/image" Target="../media/image48.svg"/><Relationship Id="rId14" Type="http://schemas.openxmlformats.org/officeDocument/2006/relationships/image" Target="../media/image53.png"/><Relationship Id="rId22" Type="http://schemas.openxmlformats.org/officeDocument/2006/relationships/image" Target="../media/image61.png"/><Relationship Id="rId27" Type="http://schemas.openxmlformats.org/officeDocument/2006/relationships/image" Target="../media/image66.svg"/><Relationship Id="rId30" Type="http://schemas.openxmlformats.org/officeDocument/2006/relationships/image" Target="../media/image69.png"/><Relationship Id="rId35" Type="http://schemas.openxmlformats.org/officeDocument/2006/relationships/image" Target="../media/image74.svg"/><Relationship Id="rId8" Type="http://schemas.openxmlformats.org/officeDocument/2006/relationships/image" Target="../media/image47.png"/><Relationship Id="rId3" Type="http://schemas.openxmlformats.org/officeDocument/2006/relationships/image" Target="../media/image42.svg"/><Relationship Id="rId12" Type="http://schemas.openxmlformats.org/officeDocument/2006/relationships/image" Target="../media/image51.png"/><Relationship Id="rId17" Type="http://schemas.openxmlformats.org/officeDocument/2006/relationships/image" Target="../media/image56.svg"/><Relationship Id="rId25" Type="http://schemas.openxmlformats.org/officeDocument/2006/relationships/image" Target="../media/image64.svg"/><Relationship Id="rId33" Type="http://schemas.openxmlformats.org/officeDocument/2006/relationships/image" Target="../media/image72.svg"/><Relationship Id="rId38" Type="http://schemas.openxmlformats.org/officeDocument/2006/relationships/image" Target="../media/image77.png"/></Relationships>
</file>

<file path=ppt/slides/_rels/slide1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6.png"/><Relationship Id="rId5" Type="http://schemas.openxmlformats.org/officeDocument/2006/relationships/image" Target="../media/image29.png"/><Relationship Id="rId4" Type="http://schemas.openxmlformats.org/officeDocument/2006/relationships/hyperlink" Target="https://hdl.handle.net/10568/116938"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6.xml"/><Relationship Id="rId5" Type="http://schemas.openxmlformats.org/officeDocument/2006/relationships/image" Target="../media/image37.png"/><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8" Type="http://schemas.openxmlformats.org/officeDocument/2006/relationships/image" Target="../media/image68.svg"/><Relationship Id="rId13" Type="http://schemas.openxmlformats.org/officeDocument/2006/relationships/image" Target="../media/image55.png"/><Relationship Id="rId18" Type="http://schemas.openxmlformats.org/officeDocument/2006/relationships/image" Target="../media/image35.png"/><Relationship Id="rId3" Type="http://schemas.openxmlformats.org/officeDocument/2006/relationships/image" Target="../media/image59.png"/><Relationship Id="rId7" Type="http://schemas.openxmlformats.org/officeDocument/2006/relationships/image" Target="../media/image67.png"/><Relationship Id="rId12" Type="http://schemas.openxmlformats.org/officeDocument/2006/relationships/image" Target="../media/image66.svg"/><Relationship Id="rId17" Type="http://schemas.openxmlformats.org/officeDocument/2006/relationships/image" Target="../media/image37.png"/><Relationship Id="rId2" Type="http://schemas.openxmlformats.org/officeDocument/2006/relationships/notesSlide" Target="../notesSlides/notesSlide11.xml"/><Relationship Id="rId16" Type="http://schemas.openxmlformats.org/officeDocument/2006/relationships/image" Target="../media/image58.svg"/><Relationship Id="rId1" Type="http://schemas.openxmlformats.org/officeDocument/2006/relationships/slideLayout" Target="../slideLayouts/slideLayout17.xml"/><Relationship Id="rId6" Type="http://schemas.openxmlformats.org/officeDocument/2006/relationships/image" Target="../media/image64.svg"/><Relationship Id="rId11" Type="http://schemas.openxmlformats.org/officeDocument/2006/relationships/image" Target="../media/image65.png"/><Relationship Id="rId5" Type="http://schemas.openxmlformats.org/officeDocument/2006/relationships/image" Target="../media/image63.png"/><Relationship Id="rId15" Type="http://schemas.openxmlformats.org/officeDocument/2006/relationships/image" Target="../media/image57.png"/><Relationship Id="rId10" Type="http://schemas.openxmlformats.org/officeDocument/2006/relationships/image" Target="../media/image62.svg"/><Relationship Id="rId4" Type="http://schemas.openxmlformats.org/officeDocument/2006/relationships/image" Target="../media/image60.svg"/><Relationship Id="rId9" Type="http://schemas.openxmlformats.org/officeDocument/2006/relationships/image" Target="../media/image61.png"/><Relationship Id="rId14" Type="http://schemas.openxmlformats.org/officeDocument/2006/relationships/image" Target="../media/image56.svg"/></Relationships>
</file>

<file path=ppt/slides/_rels/slide1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56.svg"/><Relationship Id="rId7" Type="http://schemas.openxmlformats.org/officeDocument/2006/relationships/image" Target="../media/image60.svg"/><Relationship Id="rId12" Type="http://schemas.openxmlformats.org/officeDocument/2006/relationships/image" Target="../media/image35.png"/><Relationship Id="rId2" Type="http://schemas.openxmlformats.org/officeDocument/2006/relationships/image" Target="../media/image55.png"/><Relationship Id="rId1" Type="http://schemas.openxmlformats.org/officeDocument/2006/relationships/slideLayout" Target="../slideLayouts/slideLayout16.xml"/><Relationship Id="rId6" Type="http://schemas.openxmlformats.org/officeDocument/2006/relationships/image" Target="../media/image59.png"/><Relationship Id="rId11" Type="http://schemas.openxmlformats.org/officeDocument/2006/relationships/image" Target="../media/image64.svg"/><Relationship Id="rId5" Type="http://schemas.openxmlformats.org/officeDocument/2006/relationships/image" Target="../media/image58.sv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8.svg"/></Relationships>
</file>

<file path=ppt/slides/_rels/slide19.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81.jpeg"/><Relationship Id="rId7"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83.svg"/><Relationship Id="rId11" Type="http://schemas.openxmlformats.org/officeDocument/2006/relationships/image" Target="../media/image35.png"/><Relationship Id="rId5" Type="http://schemas.openxmlformats.org/officeDocument/2006/relationships/image" Target="../media/image59.png"/><Relationship Id="rId10" Type="http://schemas.openxmlformats.org/officeDocument/2006/relationships/image" Target="../media/image85.svg"/><Relationship Id="rId4" Type="http://schemas.openxmlformats.org/officeDocument/2006/relationships/image" Target="../media/image82.jpeg"/><Relationship Id="rId9" Type="http://schemas.openxmlformats.org/officeDocument/2006/relationships/image" Target="../media/image67.png"/></Relationships>
</file>

<file path=ppt/slides/_rels/slide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sv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84.svg"/><Relationship Id="rId3" Type="http://schemas.openxmlformats.org/officeDocument/2006/relationships/image" Target="../media/image86.jpeg"/><Relationship Id="rId7"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83.svg"/><Relationship Id="rId11" Type="http://schemas.openxmlformats.org/officeDocument/2006/relationships/image" Target="../media/image35.png"/><Relationship Id="rId5" Type="http://schemas.openxmlformats.org/officeDocument/2006/relationships/image" Target="../media/image59.png"/><Relationship Id="rId10" Type="http://schemas.openxmlformats.org/officeDocument/2006/relationships/image" Target="../media/image85.svg"/><Relationship Id="rId4" Type="http://schemas.openxmlformats.org/officeDocument/2006/relationships/image" Target="../media/image87.png"/><Relationship Id="rId9" Type="http://schemas.openxmlformats.org/officeDocument/2006/relationships/image" Target="../media/image67.png"/></Relationships>
</file>

<file path=ppt/slides/_rels/slide2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89.jpeg"/><Relationship Id="rId7" Type="http://schemas.openxmlformats.org/officeDocument/2006/relationships/image" Target="../media/image85.svg"/><Relationship Id="rId2" Type="http://schemas.openxmlformats.org/officeDocument/2006/relationships/image" Target="../media/image88.jpeg"/><Relationship Id="rId1" Type="http://schemas.openxmlformats.org/officeDocument/2006/relationships/slideLayout" Target="../slideLayouts/slideLayout17.xml"/><Relationship Id="rId6" Type="http://schemas.openxmlformats.org/officeDocument/2006/relationships/image" Target="../media/image67.png"/><Relationship Id="rId5" Type="http://schemas.openxmlformats.org/officeDocument/2006/relationships/image" Target="../media/image83.svg"/><Relationship Id="rId10" Type="http://schemas.openxmlformats.org/officeDocument/2006/relationships/image" Target="../media/image35.png"/><Relationship Id="rId4" Type="http://schemas.openxmlformats.org/officeDocument/2006/relationships/image" Target="../media/image59.png"/><Relationship Id="rId9" Type="http://schemas.openxmlformats.org/officeDocument/2006/relationships/image" Target="../media/image90.svg"/></Relationships>
</file>

<file path=ppt/slides/_rels/slide22.xml.rels><?xml version="1.0" encoding="UTF-8" standalone="yes"?>
<Relationships xmlns="http://schemas.openxmlformats.org/package/2006/relationships"><Relationship Id="rId8" Type="http://schemas.openxmlformats.org/officeDocument/2006/relationships/image" Target="../media/image84.svg"/><Relationship Id="rId13" Type="http://schemas.openxmlformats.org/officeDocument/2006/relationships/image" Target="../media/image35.png"/><Relationship Id="rId3" Type="http://schemas.openxmlformats.org/officeDocument/2006/relationships/image" Target="../media/image91.png"/><Relationship Id="rId7" Type="http://schemas.openxmlformats.org/officeDocument/2006/relationships/image" Target="../media/image61.png"/><Relationship Id="rId12" Type="http://schemas.openxmlformats.org/officeDocument/2006/relationships/image" Target="../media/image94.sv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83.svg"/><Relationship Id="rId11" Type="http://schemas.openxmlformats.org/officeDocument/2006/relationships/image" Target="../media/image57.png"/><Relationship Id="rId5" Type="http://schemas.openxmlformats.org/officeDocument/2006/relationships/image" Target="../media/image59.png"/><Relationship Id="rId10" Type="http://schemas.openxmlformats.org/officeDocument/2006/relationships/image" Target="../media/image93.svg"/><Relationship Id="rId4" Type="http://schemas.openxmlformats.org/officeDocument/2006/relationships/image" Target="../media/image92.png"/><Relationship Id="rId9" Type="http://schemas.openxmlformats.org/officeDocument/2006/relationships/image" Target="../media/image55.png"/></Relationships>
</file>

<file path=ppt/slides/_rels/slide23.xml.rels><?xml version="1.0" encoding="UTF-8" standalone="yes"?>
<Relationships xmlns="http://schemas.openxmlformats.org/package/2006/relationships"><Relationship Id="rId8" Type="http://schemas.openxmlformats.org/officeDocument/2006/relationships/image" Target="../media/image84.svg"/><Relationship Id="rId13" Type="http://schemas.openxmlformats.org/officeDocument/2006/relationships/image" Target="../media/image35.png"/><Relationship Id="rId3" Type="http://schemas.openxmlformats.org/officeDocument/2006/relationships/image" Target="../media/image95.png"/><Relationship Id="rId7" Type="http://schemas.openxmlformats.org/officeDocument/2006/relationships/image" Target="../media/image61.png"/><Relationship Id="rId12" Type="http://schemas.openxmlformats.org/officeDocument/2006/relationships/image" Target="../media/image94.svg"/><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83.svg"/><Relationship Id="rId11" Type="http://schemas.openxmlformats.org/officeDocument/2006/relationships/image" Target="../media/image57.png"/><Relationship Id="rId5" Type="http://schemas.openxmlformats.org/officeDocument/2006/relationships/image" Target="../media/image59.png"/><Relationship Id="rId10" Type="http://schemas.openxmlformats.org/officeDocument/2006/relationships/image" Target="../media/image93.svg"/><Relationship Id="rId4" Type="http://schemas.openxmlformats.org/officeDocument/2006/relationships/image" Target="../media/image96.png"/><Relationship Id="rId9"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7.xml"/><Relationship Id="rId5" Type="http://schemas.openxmlformats.org/officeDocument/2006/relationships/image" Target="../media/image98.jpeg"/><Relationship Id="rId4" Type="http://schemas.openxmlformats.org/officeDocument/2006/relationships/image" Target="../media/image97.jpe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9.xml"/><Relationship Id="rId1" Type="http://schemas.openxmlformats.org/officeDocument/2006/relationships/slideLayout" Target="../slideLayouts/slideLayout17.xml"/><Relationship Id="rId5" Type="http://schemas.openxmlformats.org/officeDocument/2006/relationships/image" Target="../media/image38.png"/><Relationship Id="rId4" Type="http://schemas.openxmlformats.org/officeDocument/2006/relationships/hyperlink" Target="https://www.cgiar.org/flagshipreport2025/gender"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hyperlink" Target="https://cgiar-my.sharepoint.com/:b:/r/personal/m_morgan_cgiar_org/Documents/Documents/CBD/May%20workshop/May%20workshop%20sharing/FINAL%20PPT%20Gender%20and%20biodiversity%20workshop%201%20Nairobi.pdf?csf=1&amp;web=1&amp;e=SFGXVx" TargetMode="External"/><Relationship Id="rId2" Type="http://schemas.openxmlformats.org/officeDocument/2006/relationships/image" Target="../media/image100.png"/><Relationship Id="rId1" Type="http://schemas.openxmlformats.org/officeDocument/2006/relationships/slideLayout" Target="../slideLayouts/slideLayout17.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2.xml"/><Relationship Id="rId1" Type="http://schemas.openxmlformats.org/officeDocument/2006/relationships/slideLayout" Target="../slideLayouts/slideLayout17.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2" Type="http://schemas.microsoft.com/office/2018/10/relationships/comments" Target="../comments/modernComment_7FFFD89D_46311A79.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hyperlink" Target="https://www.enterprise-development.org/wp-content/uploads/DCED_NBS_Toolkit_Final_March_25-1.pdf" TargetMode="External"/><Relationship Id="rId2" Type="http://schemas.openxmlformats.org/officeDocument/2006/relationships/image" Target="../media/image101.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hyperlink" Target="https://www.cbd.int/gender/publications/CBD-Best-practices-Gender-Biodiversity-en.pdf" TargetMode="External"/><Relationship Id="rId7" Type="http://schemas.openxmlformats.org/officeDocument/2006/relationships/image" Target="../media/image102.png"/><Relationship Id="rId2" Type="http://schemas.openxmlformats.org/officeDocument/2006/relationships/hyperlink" Target="https://www.cbd.int/doc/c/f64f/e1b9/e8da56802bc2c458a56fcefa/cop-15-l-24-en.pdf" TargetMode="External"/><Relationship Id="rId1" Type="http://schemas.openxmlformats.org/officeDocument/2006/relationships/slideLayout" Target="../slideLayouts/slideLayout12.xml"/><Relationship Id="rId6" Type="http://schemas.openxmlformats.org/officeDocument/2006/relationships/hyperlink" Target="https://hdl.handle.net/10568/117868" TargetMode="External"/><Relationship Id="rId5" Type="http://schemas.openxmlformats.org/officeDocument/2006/relationships/hyperlink" Target="https://hdl.handle.net/10568/114844" TargetMode="External"/><Relationship Id="rId4" Type="http://schemas.openxmlformats.org/officeDocument/2006/relationships/hyperlink" Target="https://www.enterprise-development.org/wp-content/uploads/DCED_NBS_Toolkit_Final_March_25-1.pd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23.xml"/><Relationship Id="rId1" Type="http://schemas.openxmlformats.org/officeDocument/2006/relationships/slideLayout" Target="../slideLayouts/slideLayout23.xml"/><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image" Target="../media/image105.jpeg"/></Relationships>
</file>

<file path=ppt/slides/_rels/slide37.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24.xml"/><Relationship Id="rId1" Type="http://schemas.openxmlformats.org/officeDocument/2006/relationships/slideLayout" Target="../slideLayouts/slideLayout23.xml"/><Relationship Id="rId6" Type="http://schemas.openxmlformats.org/officeDocument/2006/relationships/image" Target="../media/image111.jpeg"/><Relationship Id="rId5" Type="http://schemas.openxmlformats.org/officeDocument/2006/relationships/image" Target="../media/image110.jpeg"/><Relationship Id="rId4" Type="http://schemas.openxmlformats.org/officeDocument/2006/relationships/image" Target="../media/image109.jpeg"/></Relationships>
</file>

<file path=ppt/slides/_rels/slide38.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15.jpeg"/></Relationships>
</file>

<file path=ppt/slides/_rels/slide41.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6.jpg"/><Relationship Id="rId7" Type="http://schemas.openxmlformats.org/officeDocument/2006/relationships/image" Target="../media/image119.jpeg"/><Relationship Id="rId2" Type="http://schemas.openxmlformats.org/officeDocument/2006/relationships/notesSlide" Target="../notesSlides/notesSlide27.xml"/><Relationship Id="rId1" Type="http://schemas.openxmlformats.org/officeDocument/2006/relationships/slideLayout" Target="../slideLayouts/slideLayout12.xml"/><Relationship Id="rId6" Type="http://schemas.openxmlformats.org/officeDocument/2006/relationships/image" Target="../media/image118.jpeg"/><Relationship Id="rId5" Type="http://schemas.microsoft.com/office/2007/relationships/hdphoto" Target="../media/hdphoto1.wdp"/><Relationship Id="rId4" Type="http://schemas.openxmlformats.org/officeDocument/2006/relationships/image" Target="../media/image117.png"/><Relationship Id="rId9" Type="http://schemas.microsoft.com/office/2007/relationships/hdphoto" Target="../media/hdphoto2.wdp"/></Relationships>
</file>

<file path=ppt/slides/_rels/slide42.xml.rels><?xml version="1.0" encoding="UTF-8" standalone="yes"?>
<Relationships xmlns="http://schemas.openxmlformats.org/package/2006/relationships"><Relationship Id="rId3" Type="http://schemas.openxmlformats.org/officeDocument/2006/relationships/image" Target="../media/image112.jp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21.jp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124.jp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2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48.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17.xml"/><Relationship Id="rId6" Type="http://schemas.openxmlformats.org/officeDocument/2006/relationships/image" Target="../media/image128.svg"/><Relationship Id="rId5" Type="http://schemas.openxmlformats.org/officeDocument/2006/relationships/image" Target="../media/image127.png"/><Relationship Id="rId4" Type="http://schemas.openxmlformats.org/officeDocument/2006/relationships/image" Target="../media/image126.svg"/></Relationships>
</file>

<file path=ppt/slides/_rels/slide49.xml.rels><?xml version="1.0" encoding="UTF-8" standalone="yes"?>
<Relationships xmlns="http://schemas.openxmlformats.org/package/2006/relationships"><Relationship Id="rId8" Type="http://schemas.openxmlformats.org/officeDocument/2006/relationships/image" Target="../media/image111.jpeg"/><Relationship Id="rId3" Type="http://schemas.openxmlformats.org/officeDocument/2006/relationships/image" Target="../media/image129.png"/><Relationship Id="rId7" Type="http://schemas.openxmlformats.org/officeDocument/2006/relationships/image" Target="../media/image110.jpeg"/><Relationship Id="rId2" Type="http://schemas.openxmlformats.org/officeDocument/2006/relationships/notesSlide" Target="../notesSlides/notesSlide34.xml"/><Relationship Id="rId1" Type="http://schemas.openxmlformats.org/officeDocument/2006/relationships/slideLayout" Target="../slideLayouts/slideLayout17.xml"/><Relationship Id="rId6" Type="http://schemas.openxmlformats.org/officeDocument/2006/relationships/image" Target="../media/image109.jpeg"/><Relationship Id="rId11" Type="http://schemas.openxmlformats.org/officeDocument/2006/relationships/image" Target="../media/image25.jpeg"/><Relationship Id="rId5" Type="http://schemas.openxmlformats.org/officeDocument/2006/relationships/image" Target="../media/image108.jpeg"/><Relationship Id="rId10" Type="http://schemas.openxmlformats.org/officeDocument/2006/relationships/image" Target="../media/image130.jpeg"/><Relationship Id="rId4" Type="http://schemas.openxmlformats.org/officeDocument/2006/relationships/image" Target="../media/image26.jpeg"/><Relationship Id="rId9" Type="http://schemas.openxmlformats.org/officeDocument/2006/relationships/image" Target="../media/image24.jpeg"/></Relationships>
</file>

<file path=ppt/slides/_rels/slide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6.xml.rels><?xml version="1.0" encoding="UTF-8" standalone="yes"?>
<Relationships xmlns="http://schemas.openxmlformats.org/package/2006/relationships"><Relationship Id="rId3" Type="http://schemas.openxmlformats.org/officeDocument/2006/relationships/hyperlink" Target="https://wedocs.unep.org/rest/api/core/bitstreams/4caa2911-37ea-4915-b378-d2c2d525ee35/content" TargetMode="External"/><Relationship Id="rId2" Type="http://schemas.openxmlformats.org/officeDocument/2006/relationships/hyperlink" Target="https://nbsclimate.com/nature-based-solutions/" TargetMode="External"/><Relationship Id="rId1" Type="http://schemas.openxmlformats.org/officeDocument/2006/relationships/slideLayout" Target="../slideLayouts/slideLayout17.xml"/><Relationship Id="rId5" Type="http://schemas.openxmlformats.org/officeDocument/2006/relationships/image" Target="../media/image29.png"/><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067062" y="2290266"/>
            <a:ext cx="4203795" cy="2805444"/>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13491876" y="3352802"/>
            <a:ext cx="2968716" cy="769441"/>
          </a:xfrm>
          <a:prstGeom prst="rect">
            <a:avLst/>
          </a:prstGeom>
          <a:noFill/>
        </p:spPr>
        <p:txBody>
          <a:bodyPr wrap="square" rtlCol="0">
            <a:spAutoFit/>
          </a:bodyPr>
          <a:lstStyle/>
          <a:p>
            <a:pPr defTabSz="457223"/>
            <a:r>
              <a:rPr lang="fr" sz="4400" err="1">
                <a:solidFill>
                  <a:prstClr val="white"/>
                </a:solidFill>
                <a:latin typeface="Calibri" panose="020F0502020204030204"/>
              </a:rPr>
              <a:t>Image</a:t>
            </a:r>
            <a:r>
              <a:rPr lang="fr" sz="4400">
                <a:solidFill>
                  <a:prstClr val="white"/>
                </a:solidFill>
                <a:latin typeface="Calibri" panose="020F0502020204030204"/>
              </a:rPr>
              <a:t> </a:t>
            </a:r>
            <a:r>
              <a:rPr lang="fr" sz="4400" err="1">
                <a:solidFill>
                  <a:prstClr val="white"/>
                </a:solidFill>
                <a:latin typeface="Calibri" panose="020F0502020204030204"/>
              </a:rPr>
              <a:t>ici</a:t>
            </a:r>
            <a:endParaRPr lang="es-CO" sz="4400">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381300" y="-32070"/>
            <a:ext cx="3895083" cy="2593121"/>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0864" y="-32070"/>
            <a:ext cx="3946382" cy="2593122"/>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145855" y="2"/>
            <a:ext cx="3842376" cy="2558031"/>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732309" y="5041200"/>
            <a:ext cx="3519135" cy="2331204"/>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434831" y="2548376"/>
            <a:ext cx="3756563" cy="2500902"/>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a:fillRect/>
          </a:stretch>
        </p:blipFill>
        <p:spPr>
          <a:xfrm>
            <a:off x="8145856" y="2534894"/>
            <a:ext cx="3715019" cy="2514383"/>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8145856" y="5044220"/>
            <a:ext cx="3747458" cy="2331206"/>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a:xfrm>
            <a:off x="15177245" y="5094837"/>
            <a:ext cx="3096375" cy="2324874"/>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email">
            <a:extLst>
              <a:ext uri="{28A0092B-C50C-407E-A947-70E740481C1C}">
                <a14:useLocalDpi xmlns:a14="http://schemas.microsoft.com/office/drawing/2010/main"/>
              </a:ext>
            </a:extLst>
          </a:blip>
          <a:srcRect r="-324"/>
          <a:stretch>
            <a:fillRect/>
          </a:stretch>
        </p:blipFill>
        <p:spPr>
          <a:xfrm>
            <a:off x="133913" y="43650"/>
            <a:ext cx="8006417" cy="2001477"/>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36682" y="2484666"/>
            <a:ext cx="8103647" cy="4893647"/>
          </a:xfrm>
          <a:prstGeom prst="rect">
            <a:avLst/>
          </a:prstGeom>
          <a:noFill/>
        </p:spPr>
        <p:txBody>
          <a:bodyPr wrap="square" rtlCol="0">
            <a:spAutoFit/>
          </a:bodyPr>
          <a:lstStyle/>
          <a:p>
            <a:pPr algn="ctr" defTabSz="1371600"/>
            <a:r>
              <a:rPr lang="fr" sz="4800" b="1" dirty="0">
                <a:solidFill>
                  <a:prstClr val="black"/>
                </a:solidFill>
                <a:latin typeface="Calibri" panose="020F0502020204030204"/>
              </a:rPr>
              <a:t>Clinique thématique 3</a:t>
            </a:r>
          </a:p>
          <a:p>
            <a:pPr algn="ctr" defTabSz="914446"/>
            <a:r>
              <a:rPr lang="fr" sz="4400" dirty="0"/>
              <a:t>Solutions fondées sur la nature tenant compte des questions de genre ( SFN ) : Renforcer les plans d’action fondés sur la nature pour une action efficace et équitable en faveur de la biodiversité</a:t>
            </a:r>
            <a:endParaRPr lang="en-US" sz="4400" dirty="0">
              <a:solidFill>
                <a:prstClr val="black"/>
              </a:solidFill>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7922172"/>
            <a:ext cx="18288000" cy="2000548"/>
          </a:xfrm>
          <a:prstGeom prst="rect">
            <a:avLst/>
          </a:prstGeom>
          <a:noFill/>
        </p:spPr>
        <p:txBody>
          <a:bodyPr wrap="square">
            <a:spAutoFit/>
          </a:bodyPr>
          <a:lstStyle/>
          <a:p>
            <a:pPr algn="ctr" defTabSz="1371600"/>
            <a:r>
              <a:rPr lang="fr" sz="4400" b="1">
                <a:solidFill>
                  <a:prstClr val="white"/>
                </a:solidFill>
                <a:latin typeface="Calibri Light"/>
                <a:ea typeface="Yu Gothic Light"/>
                <a:cs typeface="Times New Roman"/>
              </a:rPr>
              <a:t>Genre et processus de renforcement des capacités et d'échange du NBSAP</a:t>
            </a:r>
            <a:br>
              <a:rPr lang="en-US" sz="4400" b="1">
                <a:solidFill>
                  <a:prstClr val="white"/>
                </a:solidFill>
                <a:latin typeface="Calibri Light"/>
                <a:ea typeface="Yu Gothic Light"/>
                <a:cs typeface="Times New Roman"/>
              </a:rPr>
            </a:br>
            <a:endParaRPr lang="en-US" sz="4400" b="1">
              <a:solidFill>
                <a:prstClr val="white"/>
              </a:solidFill>
              <a:latin typeface="Calibri Light"/>
              <a:ea typeface="Yu Gothic Light"/>
              <a:cs typeface="Times New Roman"/>
            </a:endParaRPr>
          </a:p>
          <a:p>
            <a:pPr algn="ctr" defTabSz="1371600"/>
            <a:r>
              <a:rPr lang="fr" sz="3200" b="1">
                <a:solidFill>
                  <a:prstClr val="white"/>
                </a:solidFill>
                <a:latin typeface="Calibri Light"/>
                <a:ea typeface="Yu Gothic Light"/>
                <a:cs typeface="Times New Roman"/>
              </a:rPr>
              <a:t>17 février 2026</a:t>
            </a:r>
            <a:endParaRPr lang="en-US" sz="54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5030-359F-B8E5-36DE-8699CFAB2BE1}"/>
            </a:ext>
          </a:extLst>
        </p:cNvPr>
        <p:cNvGrpSpPr/>
        <p:nvPr/>
      </p:nvGrpSpPr>
      <p:grpSpPr>
        <a:xfrm>
          <a:off x="0" y="0"/>
          <a:ext cx="0" cy="0"/>
          <a:chOff x="0" y="0"/>
          <a:chExt cx="0" cy="0"/>
        </a:xfrm>
      </p:grpSpPr>
      <p:pic>
        <p:nvPicPr>
          <p:cNvPr id="8" name="Picture 2" descr="DSC_0182.JPG">
            <a:extLst>
              <a:ext uri="{FF2B5EF4-FFF2-40B4-BE49-F238E27FC236}">
                <a16:creationId xmlns:a16="http://schemas.microsoft.com/office/drawing/2014/main" id="{E2C4A257-6833-3FC7-7764-72A4DF9C947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 name="Picture 3" descr="A person in a straw hat harvesting grass&#10;&#10;AI-generated content may be incorrect.">
            <a:extLst>
              <a:ext uri="{FF2B5EF4-FFF2-40B4-BE49-F238E27FC236}">
                <a16:creationId xmlns:a16="http://schemas.microsoft.com/office/drawing/2014/main" id="{0F231666-8273-9CBD-973C-023FA32164D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7" name="Picture 6" descr="A frog on the ground&#10;&#10;AI-generated content may be incorrect.">
            <a:extLst>
              <a:ext uri="{FF2B5EF4-FFF2-40B4-BE49-F238E27FC236}">
                <a16:creationId xmlns:a16="http://schemas.microsoft.com/office/drawing/2014/main" id="{6F471813-3117-9237-3F28-2F44F22AB2A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6" name="Picture 5" descr="A small boat in a body of water&#10;&#10;Description automatically generated">
            <a:extLst>
              <a:ext uri="{FF2B5EF4-FFF2-40B4-BE49-F238E27FC236}">
                <a16:creationId xmlns:a16="http://schemas.microsoft.com/office/drawing/2014/main" id="{21DCFA7E-8011-1260-60CF-B33CAC897CFA}"/>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
        <p:nvSpPr>
          <p:cNvPr id="3" name="Content Placeholder 2">
            <a:extLst>
              <a:ext uri="{FF2B5EF4-FFF2-40B4-BE49-F238E27FC236}">
                <a16:creationId xmlns:a16="http://schemas.microsoft.com/office/drawing/2014/main" id="{7BE3C576-BFF4-0B5C-97F6-927BE206DB0A}"/>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CCB167D1-05A0-9B08-7EBE-90D6726AA012}"/>
              </a:ext>
            </a:extLst>
          </p:cNvPr>
          <p:cNvSpPr txBox="1"/>
          <p:nvPr/>
        </p:nvSpPr>
        <p:spPr>
          <a:xfrm>
            <a:off x="7162800" y="3521289"/>
            <a:ext cx="10744202" cy="2862322"/>
          </a:xfrm>
          <a:prstGeom prst="rect">
            <a:avLst/>
          </a:prstGeom>
          <a:noFill/>
        </p:spPr>
        <p:txBody>
          <a:bodyPr wrap="square" rtlCol="0">
            <a:spAutoFit/>
          </a:bodyPr>
          <a:lstStyle/>
          <a:p>
            <a:r>
              <a:rPr lang="fr" sz="6000" i="1"/>
              <a:t>Dans votre pays, qui bénéficie le plus des investissements dans les </a:t>
            </a:r>
            <a:r>
              <a:rPr lang="fr" sz="6000" i="1" err="1"/>
              <a:t>systèmes NbS</a:t>
            </a:r>
            <a:r>
              <a:rPr lang="fr" sz="6000" i="1"/>
              <a:t> ?</a:t>
            </a:r>
          </a:p>
          <a:p>
            <a:r>
              <a:rPr lang="fr" sz="6000" i="1"/>
              <a:t>Qui peut être exclu ?</a:t>
            </a:r>
          </a:p>
        </p:txBody>
      </p:sp>
    </p:spTree>
    <p:extLst>
      <p:ext uri="{BB962C8B-B14F-4D97-AF65-F5344CB8AC3E}">
        <p14:creationId xmlns:p14="http://schemas.microsoft.com/office/powerpoint/2010/main" val="150826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FDE90-97CA-EB2D-626D-DADC4B707B85}"/>
            </a:ext>
          </a:extLst>
        </p:cNvPr>
        <p:cNvGrpSpPr/>
        <p:nvPr/>
      </p:nvGrpSpPr>
      <p:grpSpPr>
        <a:xfrm>
          <a:off x="0" y="0"/>
          <a:ext cx="0" cy="0"/>
          <a:chOff x="0" y="0"/>
          <a:chExt cx="0" cy="0"/>
        </a:xfrm>
      </p:grpSpPr>
      <p:pic>
        <p:nvPicPr>
          <p:cNvPr id="8" name="Picture 2" descr="DSC_0182.JPG">
            <a:extLst>
              <a:ext uri="{FF2B5EF4-FFF2-40B4-BE49-F238E27FC236}">
                <a16:creationId xmlns:a16="http://schemas.microsoft.com/office/drawing/2014/main" id="{117E9D26-4180-AA64-7EA8-86F7CD1F481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822766" y="7782638"/>
            <a:ext cx="2420237" cy="16090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3" descr="A person in a straw hat harvesting grass&#10;&#10;AI-generated content may be incorrect.">
            <a:extLst>
              <a:ext uri="{FF2B5EF4-FFF2-40B4-BE49-F238E27FC236}">
                <a16:creationId xmlns:a16="http://schemas.microsoft.com/office/drawing/2014/main" id="{D4570A3B-97F0-2A6F-7DFE-A27FACDE3B7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22766" y="5635665"/>
            <a:ext cx="2420870" cy="1611675"/>
          </a:xfrm>
          <a:prstGeom prst="rect">
            <a:avLst/>
          </a:prstGeom>
        </p:spPr>
      </p:pic>
      <p:pic>
        <p:nvPicPr>
          <p:cNvPr id="7" name="Picture 6" descr="A frog on the ground&#10;&#10;AI-generated content may be incorrect.">
            <a:extLst>
              <a:ext uri="{FF2B5EF4-FFF2-40B4-BE49-F238E27FC236}">
                <a16:creationId xmlns:a16="http://schemas.microsoft.com/office/drawing/2014/main" id="{E9998296-A8C0-5CF1-3C0C-3DEC5E3BEE2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11267" y="3521289"/>
            <a:ext cx="2467205" cy="1519911"/>
          </a:xfrm>
          <a:prstGeom prst="rect">
            <a:avLst/>
          </a:prstGeom>
        </p:spPr>
      </p:pic>
      <p:pic>
        <p:nvPicPr>
          <p:cNvPr id="6" name="Picture 5" descr="A small boat in a body of water&#10;&#10;Description automatically generated">
            <a:extLst>
              <a:ext uri="{FF2B5EF4-FFF2-40B4-BE49-F238E27FC236}">
                <a16:creationId xmlns:a16="http://schemas.microsoft.com/office/drawing/2014/main" id="{A3EC5FFF-E4A3-62A5-37D9-77829509A691}"/>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1811268" y="1240178"/>
            <a:ext cx="2443869" cy="1654049"/>
          </a:xfrm>
          <a:prstGeom prst="rect">
            <a:avLst/>
          </a:prstGeom>
        </p:spPr>
      </p:pic>
      <p:sp>
        <p:nvSpPr>
          <p:cNvPr id="3" name="Content Placeholder 2">
            <a:extLst>
              <a:ext uri="{FF2B5EF4-FFF2-40B4-BE49-F238E27FC236}">
                <a16:creationId xmlns:a16="http://schemas.microsoft.com/office/drawing/2014/main" id="{06E38AE5-3E32-9D52-2F3F-C17466DAD134}"/>
              </a:ext>
            </a:extLst>
          </p:cNvPr>
          <p:cNvSpPr>
            <a:spLocks noGrp="1"/>
          </p:cNvSpPr>
          <p:nvPr>
            <p:ph type="body" idx="1"/>
          </p:nvPr>
        </p:nvSpPr>
        <p:spPr>
          <a:xfrm>
            <a:off x="6148551" y="1097280"/>
            <a:ext cx="12139449" cy="7886700"/>
          </a:xfrm>
        </p:spPr>
        <p:txBody>
          <a:bodyPr>
            <a:normAutofit/>
          </a:bodyPr>
          <a:lstStyle/>
          <a:p>
            <a:pPr marL="0" indent="0">
              <a:lnSpc>
                <a:spcPct val="200000"/>
              </a:lnSpc>
              <a:spcBef>
                <a:spcPts val="1200"/>
              </a:spcBef>
              <a:buNone/>
            </a:pPr>
            <a:endParaRPr lang="en-CH" sz="2801" dirty="0">
              <a:solidFill>
                <a:srgbClr val="FF0000"/>
              </a:solidFill>
              <a:latin typeface="Calibri Light"/>
              <a:ea typeface="Calibri Light"/>
              <a:cs typeface="Calibri Light"/>
            </a:endParaRPr>
          </a:p>
          <a:p>
            <a:pPr marL="0" indent="0">
              <a:buNone/>
            </a:pPr>
            <a:endParaRPr lang="en-CH" dirty="0">
              <a:latin typeface="Calibri Light"/>
              <a:ea typeface="Calibri Light"/>
              <a:cs typeface="Calibri Light"/>
            </a:endParaRPr>
          </a:p>
        </p:txBody>
      </p:sp>
      <p:sp>
        <p:nvSpPr>
          <p:cNvPr id="9" name="TextBox 8">
            <a:extLst>
              <a:ext uri="{FF2B5EF4-FFF2-40B4-BE49-F238E27FC236}">
                <a16:creationId xmlns:a16="http://schemas.microsoft.com/office/drawing/2014/main" id="{90CB4848-D8CD-8659-A5CD-DBA7577D9872}"/>
              </a:ext>
            </a:extLst>
          </p:cNvPr>
          <p:cNvSpPr txBox="1"/>
          <p:nvPr/>
        </p:nvSpPr>
        <p:spPr>
          <a:xfrm>
            <a:off x="6167176" y="3517669"/>
            <a:ext cx="12104613" cy="2308324"/>
          </a:xfrm>
          <a:prstGeom prst="rect">
            <a:avLst/>
          </a:prstGeom>
          <a:noFill/>
        </p:spPr>
        <p:txBody>
          <a:bodyPr wrap="square" lIns="91440" tIns="45720" rIns="91440" bIns="45720" rtlCol="0" anchor="t">
            <a:spAutoFit/>
          </a:bodyPr>
          <a:lstStyle/>
          <a:p>
            <a:pPr algn="ctr" defTabSz="1371600"/>
            <a:r>
              <a:rPr lang="fr" sz="7200" kern="100" dirty="0">
                <a:solidFill>
                  <a:prstClr val="black"/>
                </a:solidFill>
                <a:latin typeface="Calibri" panose="020F0502020204030204"/>
              </a:rPr>
              <a:t>Comment identifier ou concevoir </a:t>
            </a:r>
            <a:r>
              <a:rPr lang="fr" sz="7200" kern="100" dirty="0" err="1">
                <a:solidFill>
                  <a:prstClr val="black"/>
                </a:solidFill>
                <a:latin typeface="Calibri" panose="020F0502020204030204"/>
              </a:rPr>
              <a:t>des systèmes de notation numérique (SNB) adaptés au genre </a:t>
            </a:r>
            <a:r>
              <a:rPr lang="fr" sz="7200" kern="100" dirty="0">
                <a:solidFill>
                  <a:prstClr val="black"/>
                </a:solidFill>
                <a:latin typeface="Calibri" panose="020F0502020204030204"/>
              </a:rPr>
              <a:t>?</a:t>
            </a:r>
            <a:endParaRPr lang="en-US" sz="7200" dirty="0">
              <a:solidFill>
                <a:prstClr val="black"/>
              </a:solidFill>
              <a:latin typeface="Calibri" panose="020F0502020204030204"/>
              <a:ea typeface="Calibri"/>
              <a:cs typeface="Calibri"/>
            </a:endParaRPr>
          </a:p>
        </p:txBody>
      </p:sp>
    </p:spTree>
    <p:extLst>
      <p:ext uri="{BB962C8B-B14F-4D97-AF65-F5344CB8AC3E}">
        <p14:creationId xmlns:p14="http://schemas.microsoft.com/office/powerpoint/2010/main" val="3416474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40E9D-C094-F969-45BE-A1D48A190133}"/>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935C88E6-B5B0-B5E3-B136-2C79183FCE37}"/>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A1E4E2A4-587F-C623-82A3-B5C71D633CCD}"/>
              </a:ext>
            </a:extLst>
          </p:cNvPr>
          <p:cNvSpPr txBox="1"/>
          <p:nvPr/>
        </p:nvSpPr>
        <p:spPr>
          <a:xfrm>
            <a:off x="1163704" y="1440614"/>
            <a:ext cx="15960590" cy="92329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kern="0" dirty="0">
                <a:solidFill>
                  <a:prstClr val="black"/>
                </a:solidFill>
                <a:latin typeface="Calibri Light"/>
                <a:ea typeface="Calibri Light"/>
                <a:cs typeface="Calibri Light"/>
                <a:sym typeface="Arial"/>
              </a:rPr>
              <a:t>Étapes </a:t>
            </a:r>
            <a:r>
              <a:rPr lang="en-US" sz="5400" kern="0" dirty="0" err="1">
                <a:solidFill>
                  <a:prstClr val="black"/>
                </a:solidFill>
                <a:latin typeface="Calibri Light"/>
                <a:ea typeface="Calibri Light"/>
                <a:cs typeface="Calibri Light"/>
                <a:sym typeface="Arial"/>
              </a:rPr>
              <a:t>clés</a:t>
            </a:r>
            <a:r>
              <a:rPr lang="en-US" sz="5400" kern="0" dirty="0">
                <a:solidFill>
                  <a:prstClr val="black"/>
                </a:solidFill>
                <a:latin typeface="Calibri Light"/>
                <a:ea typeface="Calibri Light"/>
                <a:cs typeface="Calibri Light"/>
                <a:sym typeface="Arial"/>
              </a:rPr>
              <a:t> pour identifier les </a:t>
            </a:r>
            <a:r>
              <a:rPr lang="en-US" sz="5400" kern="0" dirty="0" err="1">
                <a:solidFill>
                  <a:prstClr val="black"/>
                </a:solidFill>
                <a:latin typeface="Calibri Light"/>
                <a:ea typeface="Calibri Light"/>
                <a:cs typeface="Calibri Light"/>
                <a:sym typeface="Arial"/>
              </a:rPr>
              <a:t>NbS</a:t>
            </a:r>
            <a:r>
              <a:rPr lang="en-US" sz="5400" kern="0" dirty="0">
                <a:solidFill>
                  <a:prstClr val="black"/>
                </a:solidFill>
                <a:latin typeface="Calibri Light"/>
                <a:ea typeface="Calibri Light"/>
                <a:cs typeface="Calibri Light"/>
                <a:sym typeface="Arial"/>
              </a:rPr>
              <a:t> </a:t>
            </a:r>
            <a:r>
              <a:rPr lang="en-US" sz="5400" kern="0" dirty="0" err="1">
                <a:solidFill>
                  <a:prstClr val="black"/>
                </a:solidFill>
                <a:latin typeface="Calibri Light"/>
                <a:ea typeface="Calibri Light"/>
                <a:cs typeface="Calibri Light"/>
                <a:sym typeface="Arial"/>
              </a:rPr>
              <a:t>sensibles</a:t>
            </a:r>
            <a:r>
              <a:rPr lang="en-US" sz="5400" kern="0" dirty="0">
                <a:solidFill>
                  <a:prstClr val="black"/>
                </a:solidFill>
                <a:latin typeface="Calibri Light"/>
                <a:ea typeface="Calibri Light"/>
                <a:cs typeface="Calibri Light"/>
                <a:sym typeface="Arial"/>
              </a:rPr>
              <a:t> au genre</a:t>
            </a:r>
          </a:p>
        </p:txBody>
      </p:sp>
      <p:sp>
        <p:nvSpPr>
          <p:cNvPr id="9" name="Freeform 3">
            <a:extLst>
              <a:ext uri="{FF2B5EF4-FFF2-40B4-BE49-F238E27FC236}">
                <a16:creationId xmlns:a16="http://schemas.microsoft.com/office/drawing/2014/main" id="{EDDDE7A1-71E2-B335-1642-4C1B087137CF}"/>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90" name="Group 89">
            <a:extLst>
              <a:ext uri="{FF2B5EF4-FFF2-40B4-BE49-F238E27FC236}">
                <a16:creationId xmlns:a16="http://schemas.microsoft.com/office/drawing/2014/main" id="{ED10748F-612D-E4F7-905D-A0D07E041BD0}"/>
              </a:ext>
            </a:extLst>
          </p:cNvPr>
          <p:cNvGrpSpPr/>
          <p:nvPr/>
        </p:nvGrpSpPr>
        <p:grpSpPr>
          <a:xfrm>
            <a:off x="1864128" y="2907618"/>
            <a:ext cx="2525289" cy="1077218"/>
            <a:chOff x="844721" y="1866900"/>
            <a:chExt cx="3117679" cy="1316682"/>
          </a:xfrm>
        </p:grpSpPr>
        <p:sp>
          <p:nvSpPr>
            <p:cNvPr id="44" name="Pentagon 43">
              <a:extLst>
                <a:ext uri="{FF2B5EF4-FFF2-40B4-BE49-F238E27FC236}">
                  <a16:creationId xmlns:a16="http://schemas.microsoft.com/office/drawing/2014/main" id="{8ACC1A88-6509-04AC-C113-3ABC05E8E768}"/>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magnifying glass over a paper&#10;&#10;AI-generated content may be incorrect.">
              <a:extLst>
                <a:ext uri="{FF2B5EF4-FFF2-40B4-BE49-F238E27FC236}">
                  <a16:creationId xmlns:a16="http://schemas.microsoft.com/office/drawing/2014/main" id="{C0672F7F-01DA-9819-C95F-0B02AFD7486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48E10263-D39E-83A1-F09A-4A6C090CDBA9}"/>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891C43A6-500F-F694-1B67-0D610F6ACFA8}"/>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824439F1-3DAC-0E57-8B4E-73CB7615E28B}"/>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grpSp>
        <p:nvGrpSpPr>
          <p:cNvPr id="95" name="Group 94">
            <a:extLst>
              <a:ext uri="{FF2B5EF4-FFF2-40B4-BE49-F238E27FC236}">
                <a16:creationId xmlns:a16="http://schemas.microsoft.com/office/drawing/2014/main" id="{28A5AC38-E86C-2BD5-5038-DA3524D38757}"/>
              </a:ext>
            </a:extLst>
          </p:cNvPr>
          <p:cNvGrpSpPr/>
          <p:nvPr/>
        </p:nvGrpSpPr>
        <p:grpSpPr>
          <a:xfrm>
            <a:off x="4287024" y="6714078"/>
            <a:ext cx="2525289" cy="1077218"/>
            <a:chOff x="4089527" y="6103976"/>
            <a:chExt cx="3117679" cy="1316682"/>
          </a:xfrm>
        </p:grpSpPr>
        <p:sp>
          <p:nvSpPr>
            <p:cNvPr id="69" name="Pentagon 68">
              <a:extLst>
                <a:ext uri="{FF2B5EF4-FFF2-40B4-BE49-F238E27FC236}">
                  <a16:creationId xmlns:a16="http://schemas.microsoft.com/office/drawing/2014/main" id="{D3F65DE6-F198-7FA2-4C23-7EB5347EA8BF}"/>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CD646CCA-E6BF-A0E1-904C-7071E7D10AE9}"/>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2D3EDEAC-297A-E01A-3966-7936E89A4088}"/>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9119DA86-9DCB-56F4-192A-EB9AA14B3376}"/>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grpSp>
        <p:nvGrpSpPr>
          <p:cNvPr id="94" name="Group 93">
            <a:extLst>
              <a:ext uri="{FF2B5EF4-FFF2-40B4-BE49-F238E27FC236}">
                <a16:creationId xmlns:a16="http://schemas.microsoft.com/office/drawing/2014/main" id="{099DF159-3B9F-BFD6-03BC-52B34A52830F}"/>
              </a:ext>
            </a:extLst>
          </p:cNvPr>
          <p:cNvGrpSpPr/>
          <p:nvPr/>
        </p:nvGrpSpPr>
        <p:grpSpPr>
          <a:xfrm>
            <a:off x="2551435" y="4209237"/>
            <a:ext cx="2525289" cy="1077218"/>
            <a:chOff x="2924970" y="4686569"/>
            <a:chExt cx="3117679" cy="1316682"/>
          </a:xfrm>
        </p:grpSpPr>
        <p:sp>
          <p:nvSpPr>
            <p:cNvPr id="63" name="Pentagon 62">
              <a:extLst>
                <a:ext uri="{FF2B5EF4-FFF2-40B4-BE49-F238E27FC236}">
                  <a16:creationId xmlns:a16="http://schemas.microsoft.com/office/drawing/2014/main" id="{85F72AAC-CBDC-C50D-275F-CAE1DBA4E042}"/>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3A9B92C5-F91E-EC9C-58B4-B5B49A20DAD1}"/>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5540437A-A586-34A7-24F9-C94212BF007B}"/>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BA72EC4A-5693-BE70-C25A-C221C50BC76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2</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B3CDDD5B-F090-9811-9AF2-F7F4277C5608}"/>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grpSp>
        <p:nvGrpSpPr>
          <p:cNvPr id="91" name="Group 90">
            <a:extLst>
              <a:ext uri="{FF2B5EF4-FFF2-40B4-BE49-F238E27FC236}">
                <a16:creationId xmlns:a16="http://schemas.microsoft.com/office/drawing/2014/main" id="{83F8B08A-12EF-D849-4D5D-07E438FD99A2}"/>
              </a:ext>
            </a:extLst>
          </p:cNvPr>
          <p:cNvGrpSpPr/>
          <p:nvPr/>
        </p:nvGrpSpPr>
        <p:grpSpPr>
          <a:xfrm>
            <a:off x="4967028" y="8007192"/>
            <a:ext cx="2525289" cy="1077218"/>
            <a:chOff x="1847532" y="3282848"/>
            <a:chExt cx="3117679" cy="1316682"/>
          </a:xfrm>
        </p:grpSpPr>
        <p:sp>
          <p:nvSpPr>
            <p:cNvPr id="45" name="Pentagon 44">
              <a:extLst>
                <a:ext uri="{FF2B5EF4-FFF2-40B4-BE49-F238E27FC236}">
                  <a16:creationId xmlns:a16="http://schemas.microsoft.com/office/drawing/2014/main" id="{FDC8B576-E8B9-51D0-B036-6B47957C457C}"/>
                </a:ext>
              </a:extLst>
            </p:cNvPr>
            <p:cNvSpPr/>
            <p:nvPr/>
          </p:nvSpPr>
          <p:spPr>
            <a:xfrm>
              <a:off x="1847532" y="3282848"/>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E6303887-F585-1A3A-CF27-BEF2F101BF52}"/>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B00D5880-51D3-234B-CB04-56C147119DD0}"/>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F15A9860-1EE7-6CF4-ABE1-8B755046979C}"/>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5</a:t>
                </a:r>
                <a:endParaRPr lang="en-US" sz="3600" kern="1200" dirty="0"/>
              </a:p>
            </p:txBody>
          </p:sp>
        </p:grpSp>
      </p:grpSp>
      <p:grpSp>
        <p:nvGrpSpPr>
          <p:cNvPr id="96" name="Group 95">
            <a:extLst>
              <a:ext uri="{FF2B5EF4-FFF2-40B4-BE49-F238E27FC236}">
                <a16:creationId xmlns:a16="http://schemas.microsoft.com/office/drawing/2014/main" id="{06B4E7E3-BC7F-AB62-3894-132DD73D1016}"/>
              </a:ext>
            </a:extLst>
          </p:cNvPr>
          <p:cNvGrpSpPr/>
          <p:nvPr/>
        </p:nvGrpSpPr>
        <p:grpSpPr>
          <a:xfrm>
            <a:off x="3420692" y="5460345"/>
            <a:ext cx="2525289" cy="1077218"/>
            <a:chOff x="5194075" y="7520669"/>
            <a:chExt cx="3117679" cy="1316682"/>
          </a:xfrm>
        </p:grpSpPr>
        <p:sp>
          <p:nvSpPr>
            <p:cNvPr id="77" name="Pentagon 76">
              <a:extLst>
                <a:ext uri="{FF2B5EF4-FFF2-40B4-BE49-F238E27FC236}">
                  <a16:creationId xmlns:a16="http://schemas.microsoft.com/office/drawing/2014/main" id="{467C7F75-ED90-E294-2146-065E0FD9928A}"/>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E9E31BCB-7CC3-A36A-A47C-B9F9DE6FA6FD}"/>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8506B381-B657-4410-90D6-185F4E180BF6}"/>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177F3B8E-6E06-6B7E-18A3-7B76C8A42359}"/>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3</a:t>
                </a:r>
                <a:endParaRPr lang="en-US" sz="3600" kern="1200" dirty="0"/>
              </a:p>
            </p:txBody>
          </p:sp>
        </p:grpSp>
        <p:pic>
          <p:nvPicPr>
            <p:cNvPr id="92" name="Picture 91" descr="A group of people sitting at a table&#10;&#10;AI-generated content may be incorrect.">
              <a:extLst>
                <a:ext uri="{FF2B5EF4-FFF2-40B4-BE49-F238E27FC236}">
                  <a16:creationId xmlns:a16="http://schemas.microsoft.com/office/drawing/2014/main" id="{1425AB5B-0E63-12AD-FF8E-F544E051B89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pic>
        <p:nvPicPr>
          <p:cNvPr id="2" name="Picture 1" descr="A graphic of a pie chart and graph&#10;&#10;AI-generated content may be incorrect.">
            <a:extLst>
              <a:ext uri="{FF2B5EF4-FFF2-40B4-BE49-F238E27FC236}">
                <a16:creationId xmlns:a16="http://schemas.microsoft.com/office/drawing/2014/main" id="{A824C699-593B-A3EB-16BB-27695C8EF1D9}"/>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6126960" y="8140020"/>
            <a:ext cx="820860" cy="823993"/>
          </a:xfrm>
          <a:prstGeom prst="rect">
            <a:avLst/>
          </a:prstGeom>
        </p:spPr>
      </p:pic>
      <p:sp>
        <p:nvSpPr>
          <p:cNvPr id="10" name="TextBox 9">
            <a:extLst>
              <a:ext uri="{FF2B5EF4-FFF2-40B4-BE49-F238E27FC236}">
                <a16:creationId xmlns:a16="http://schemas.microsoft.com/office/drawing/2014/main" id="{E092D629-C472-AF7F-0895-53572183CD00}"/>
              </a:ext>
            </a:extLst>
          </p:cNvPr>
          <p:cNvSpPr txBox="1"/>
          <p:nvPr/>
        </p:nvSpPr>
        <p:spPr>
          <a:xfrm>
            <a:off x="4529176" y="2742283"/>
            <a:ext cx="12403916" cy="1077218"/>
          </a:xfrm>
          <a:prstGeom prst="rect">
            <a:avLst/>
          </a:prstGeom>
          <a:noFill/>
        </p:spPr>
        <p:txBody>
          <a:bodyPr wrap="square">
            <a:spAutoFit/>
          </a:bodyPr>
          <a:lstStyle/>
          <a:p>
            <a:r>
              <a:rPr lang="fr" sz="3200" dirty="0"/>
              <a:t>Identifiez les principaux enjeux liés au genre pertinents pour vos objectifs nationaux dans le cadre du Cadre mondial pour la biodiversité (CMB).</a:t>
            </a:r>
          </a:p>
        </p:txBody>
      </p:sp>
      <p:sp>
        <p:nvSpPr>
          <p:cNvPr id="12" name="TextBox 11">
            <a:extLst>
              <a:ext uri="{FF2B5EF4-FFF2-40B4-BE49-F238E27FC236}">
                <a16:creationId xmlns:a16="http://schemas.microsoft.com/office/drawing/2014/main" id="{0B3ED1DE-F8B9-3E54-8AF5-E4CB9AEC2753}"/>
              </a:ext>
            </a:extLst>
          </p:cNvPr>
          <p:cNvSpPr txBox="1"/>
          <p:nvPr/>
        </p:nvSpPr>
        <p:spPr>
          <a:xfrm>
            <a:off x="5282096" y="4321152"/>
            <a:ext cx="12224239" cy="584775"/>
          </a:xfrm>
          <a:prstGeom prst="rect">
            <a:avLst/>
          </a:prstGeom>
          <a:noFill/>
        </p:spPr>
        <p:txBody>
          <a:bodyPr wrap="square">
            <a:spAutoFit/>
          </a:bodyPr>
          <a:lstStyle/>
          <a:p>
            <a:r>
              <a:rPr lang="fr" sz="3200" dirty="0"/>
              <a:t>Relier les objectifs et actions relatifs au genre et à la biodiversité</a:t>
            </a:r>
          </a:p>
        </p:txBody>
      </p:sp>
      <p:sp>
        <p:nvSpPr>
          <p:cNvPr id="6" name="TextBox 5">
            <a:extLst>
              <a:ext uri="{FF2B5EF4-FFF2-40B4-BE49-F238E27FC236}">
                <a16:creationId xmlns:a16="http://schemas.microsoft.com/office/drawing/2014/main" id="{E5EC59A2-22EF-66F8-5BA2-62FE458CC34E}"/>
              </a:ext>
            </a:extLst>
          </p:cNvPr>
          <p:cNvSpPr txBox="1"/>
          <p:nvPr/>
        </p:nvSpPr>
        <p:spPr>
          <a:xfrm>
            <a:off x="7492317" y="8170855"/>
            <a:ext cx="9837740" cy="584775"/>
          </a:xfrm>
          <a:prstGeom prst="rect">
            <a:avLst/>
          </a:prstGeom>
          <a:noFill/>
        </p:spPr>
        <p:txBody>
          <a:bodyPr wrap="square">
            <a:spAutoFit/>
          </a:bodyPr>
          <a:lstStyle/>
          <a:p>
            <a:r>
              <a:rPr lang="fr" sz="3200" dirty="0"/>
              <a:t>Identifier les indicateurs sensibles au genre</a:t>
            </a:r>
          </a:p>
        </p:txBody>
      </p:sp>
      <p:sp>
        <p:nvSpPr>
          <p:cNvPr id="5" name="TextBox 4">
            <a:extLst>
              <a:ext uri="{FF2B5EF4-FFF2-40B4-BE49-F238E27FC236}">
                <a16:creationId xmlns:a16="http://schemas.microsoft.com/office/drawing/2014/main" id="{59DD5554-BA1D-94AD-5F8C-8273A6FA1285}"/>
              </a:ext>
            </a:extLst>
          </p:cNvPr>
          <p:cNvSpPr txBox="1"/>
          <p:nvPr/>
        </p:nvSpPr>
        <p:spPr>
          <a:xfrm>
            <a:off x="6933199" y="6878606"/>
            <a:ext cx="10312372" cy="584775"/>
          </a:xfrm>
          <a:prstGeom prst="rect">
            <a:avLst/>
          </a:prstGeom>
          <a:noFill/>
        </p:spPr>
        <p:txBody>
          <a:bodyPr wrap="square">
            <a:spAutoFit/>
          </a:bodyPr>
          <a:lstStyle/>
          <a:p>
            <a:r>
              <a:rPr lang="fr" sz="3200" dirty="0"/>
              <a:t>Prioriser un portefeuille de </a:t>
            </a:r>
            <a:r>
              <a:rPr lang="fr" sz="3200" dirty="0" err="1"/>
              <a:t>NbS</a:t>
            </a:r>
            <a:endParaRPr lang="en-US" sz="3200" dirty="0"/>
          </a:p>
        </p:txBody>
      </p:sp>
      <p:pic>
        <p:nvPicPr>
          <p:cNvPr id="4" name="Picture 3" descr="A drawing of a landscape and a piece of paper&#10;&#10;AI-generated content may be incorrect.">
            <a:extLst>
              <a:ext uri="{FF2B5EF4-FFF2-40B4-BE49-F238E27FC236}">
                <a16:creationId xmlns:a16="http://schemas.microsoft.com/office/drawing/2014/main" id="{B714BACC-A8C9-8047-01EE-D9B67EB1C18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446940" y="6855278"/>
            <a:ext cx="781050" cy="732065"/>
          </a:xfrm>
          <a:prstGeom prst="rect">
            <a:avLst/>
          </a:prstGeom>
        </p:spPr>
      </p:pic>
      <p:sp>
        <p:nvSpPr>
          <p:cNvPr id="8" name="TextBox 7">
            <a:extLst>
              <a:ext uri="{FF2B5EF4-FFF2-40B4-BE49-F238E27FC236}">
                <a16:creationId xmlns:a16="http://schemas.microsoft.com/office/drawing/2014/main" id="{AB8B9F95-A137-54E2-208E-B660D228B343}"/>
              </a:ext>
            </a:extLst>
          </p:cNvPr>
          <p:cNvSpPr txBox="1"/>
          <p:nvPr/>
        </p:nvSpPr>
        <p:spPr>
          <a:xfrm>
            <a:off x="6063758" y="5287008"/>
            <a:ext cx="12224239" cy="1077218"/>
          </a:xfrm>
          <a:prstGeom prst="rect">
            <a:avLst/>
          </a:prstGeom>
          <a:noFill/>
        </p:spPr>
        <p:txBody>
          <a:bodyPr wrap="square">
            <a:spAutoFit/>
          </a:bodyPr>
          <a:lstStyle/>
          <a:p>
            <a:r>
              <a:rPr lang="fr" sz="3200" dirty="0"/>
              <a:t>Co-développer des options pour </a:t>
            </a:r>
            <a:r>
              <a:rPr lang="fr" sz="3200" dirty="0" err="1"/>
              <a:t>des systèmes de notation numérique tenant compte du genre</a:t>
            </a:r>
            <a:endParaRPr lang="en-US" sz="3200" dirty="0"/>
          </a:p>
        </p:txBody>
      </p:sp>
    </p:spTree>
    <p:extLst>
      <p:ext uri="{BB962C8B-B14F-4D97-AF65-F5344CB8AC3E}">
        <p14:creationId xmlns:p14="http://schemas.microsoft.com/office/powerpoint/2010/main" val="1703405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B06C2-0F62-3BAF-98B2-D62FB8FFD70E}"/>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E9DB0373-F732-545C-0921-9966209BACB6}"/>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9" name="Freeform 3">
            <a:extLst>
              <a:ext uri="{FF2B5EF4-FFF2-40B4-BE49-F238E27FC236}">
                <a16:creationId xmlns:a16="http://schemas.microsoft.com/office/drawing/2014/main" id="{517D86D7-F121-E87B-AEF3-B1B46EB3524E}"/>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90" name="Group 89">
            <a:extLst>
              <a:ext uri="{FF2B5EF4-FFF2-40B4-BE49-F238E27FC236}">
                <a16:creationId xmlns:a16="http://schemas.microsoft.com/office/drawing/2014/main" id="{34B13682-9963-95D4-4148-A73FC7CE4BB5}"/>
              </a:ext>
            </a:extLst>
          </p:cNvPr>
          <p:cNvGrpSpPr/>
          <p:nvPr/>
        </p:nvGrpSpPr>
        <p:grpSpPr>
          <a:xfrm>
            <a:off x="1759137" y="3572238"/>
            <a:ext cx="2525289" cy="1077218"/>
            <a:chOff x="844721" y="1866900"/>
            <a:chExt cx="3117679" cy="1316682"/>
          </a:xfrm>
        </p:grpSpPr>
        <p:sp>
          <p:nvSpPr>
            <p:cNvPr id="44" name="Pentagon 43">
              <a:extLst>
                <a:ext uri="{FF2B5EF4-FFF2-40B4-BE49-F238E27FC236}">
                  <a16:creationId xmlns:a16="http://schemas.microsoft.com/office/drawing/2014/main" id="{B8C9DE4D-D1D3-D33F-E777-3B19D0E60CEA}"/>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magnifying glass over a paper&#10;&#10;AI-generated content may be incorrect.">
              <a:extLst>
                <a:ext uri="{FF2B5EF4-FFF2-40B4-BE49-F238E27FC236}">
                  <a16:creationId xmlns:a16="http://schemas.microsoft.com/office/drawing/2014/main" id="{461605A9-FF08-24F4-DBB4-6EA6A2FEAB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B377FE29-9C99-A2C2-774E-B38903B003C7}"/>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4F9C9460-C65E-A816-7BA8-0541CB93C8EB}"/>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480585CF-C784-4E3A-3F0D-D8ACDD48837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sp>
        <p:nvSpPr>
          <p:cNvPr id="10" name="TextBox 9">
            <a:extLst>
              <a:ext uri="{FF2B5EF4-FFF2-40B4-BE49-F238E27FC236}">
                <a16:creationId xmlns:a16="http://schemas.microsoft.com/office/drawing/2014/main" id="{B11F7676-BC90-E22B-8C3E-267D5EB1E8E9}"/>
              </a:ext>
            </a:extLst>
          </p:cNvPr>
          <p:cNvSpPr txBox="1"/>
          <p:nvPr/>
        </p:nvSpPr>
        <p:spPr>
          <a:xfrm>
            <a:off x="4424185" y="3406903"/>
            <a:ext cx="12403916" cy="1323439"/>
          </a:xfrm>
          <a:prstGeom prst="rect">
            <a:avLst/>
          </a:prstGeom>
          <a:noFill/>
        </p:spPr>
        <p:txBody>
          <a:bodyPr wrap="square">
            <a:spAutoFit/>
          </a:bodyPr>
          <a:lstStyle/>
          <a:p>
            <a:r>
              <a:rPr lang="fr" sz="4000" dirty="0"/>
              <a:t>Identifiez les principaux enjeux liés au genre pertinents pour vos objectifs nationaux dans le cadre du Cadre mondial pour la biodiversité (CMB).</a:t>
            </a:r>
          </a:p>
        </p:txBody>
      </p:sp>
      <p:sp>
        <p:nvSpPr>
          <p:cNvPr id="2" name="Google Shape;89;g328e14af98b_2_2">
            <a:extLst>
              <a:ext uri="{FF2B5EF4-FFF2-40B4-BE49-F238E27FC236}">
                <a16:creationId xmlns:a16="http://schemas.microsoft.com/office/drawing/2014/main" id="{F2E343AF-687A-8D78-385A-0E4AD6614E05}"/>
              </a:ext>
            </a:extLst>
          </p:cNvPr>
          <p:cNvSpPr txBox="1"/>
          <p:nvPr/>
        </p:nvSpPr>
        <p:spPr>
          <a:xfrm>
            <a:off x="1163704" y="1440614"/>
            <a:ext cx="15960590" cy="92329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kern="0" dirty="0">
                <a:solidFill>
                  <a:prstClr val="black"/>
                </a:solidFill>
                <a:latin typeface="Calibri Light"/>
                <a:ea typeface="Calibri Light"/>
                <a:cs typeface="Calibri Light"/>
                <a:sym typeface="Arial"/>
              </a:rPr>
              <a:t>Étapes </a:t>
            </a:r>
            <a:r>
              <a:rPr lang="en-US" sz="5400" kern="0" dirty="0" err="1">
                <a:solidFill>
                  <a:prstClr val="black"/>
                </a:solidFill>
                <a:latin typeface="Calibri Light"/>
                <a:ea typeface="Calibri Light"/>
                <a:cs typeface="Calibri Light"/>
                <a:sym typeface="Arial"/>
              </a:rPr>
              <a:t>clés</a:t>
            </a:r>
            <a:r>
              <a:rPr lang="en-US" sz="5400" kern="0" dirty="0">
                <a:solidFill>
                  <a:prstClr val="black"/>
                </a:solidFill>
                <a:latin typeface="Calibri Light"/>
                <a:ea typeface="Calibri Light"/>
                <a:cs typeface="Calibri Light"/>
                <a:sym typeface="Arial"/>
              </a:rPr>
              <a:t> pour identifier les </a:t>
            </a:r>
            <a:r>
              <a:rPr lang="en-US" sz="5400" kern="0" dirty="0" err="1">
                <a:solidFill>
                  <a:prstClr val="black"/>
                </a:solidFill>
                <a:latin typeface="Calibri Light"/>
                <a:ea typeface="Calibri Light"/>
                <a:cs typeface="Calibri Light"/>
                <a:sym typeface="Arial"/>
              </a:rPr>
              <a:t>NbS</a:t>
            </a:r>
            <a:r>
              <a:rPr lang="en-US" sz="5400" kern="0" dirty="0">
                <a:solidFill>
                  <a:prstClr val="black"/>
                </a:solidFill>
                <a:latin typeface="Calibri Light"/>
                <a:ea typeface="Calibri Light"/>
                <a:cs typeface="Calibri Light"/>
                <a:sym typeface="Arial"/>
              </a:rPr>
              <a:t> </a:t>
            </a:r>
            <a:r>
              <a:rPr lang="en-US" sz="5400" kern="0" dirty="0" err="1">
                <a:solidFill>
                  <a:prstClr val="black"/>
                </a:solidFill>
                <a:latin typeface="Calibri Light"/>
                <a:ea typeface="Calibri Light"/>
                <a:cs typeface="Calibri Light"/>
                <a:sym typeface="Arial"/>
              </a:rPr>
              <a:t>sensibles</a:t>
            </a:r>
            <a:r>
              <a:rPr lang="en-US" sz="5400" kern="0" dirty="0">
                <a:solidFill>
                  <a:prstClr val="black"/>
                </a:solidFill>
                <a:latin typeface="Calibri Light"/>
                <a:ea typeface="Calibri Light"/>
                <a:cs typeface="Calibri Light"/>
                <a:sym typeface="Arial"/>
              </a:rPr>
              <a:t> au genre</a:t>
            </a:r>
          </a:p>
        </p:txBody>
      </p:sp>
    </p:spTree>
    <p:extLst>
      <p:ext uri="{BB962C8B-B14F-4D97-AF65-F5344CB8AC3E}">
        <p14:creationId xmlns:p14="http://schemas.microsoft.com/office/powerpoint/2010/main" val="1069223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94082E2-75E7-626B-A794-E9BB4339D9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541821">
            <a:off x="8592402" y="2247702"/>
            <a:ext cx="2130035" cy="957742"/>
          </a:xfrm>
          <a:prstGeom prst="rect">
            <a:avLst/>
          </a:prstGeom>
        </p:spPr>
      </p:pic>
      <p:pic>
        <p:nvPicPr>
          <p:cNvPr id="3" name="Graphic 2">
            <a:extLst>
              <a:ext uri="{FF2B5EF4-FFF2-40B4-BE49-F238E27FC236}">
                <a16:creationId xmlns:a16="http://schemas.microsoft.com/office/drawing/2014/main" id="{352B820A-C1FF-DDAD-6933-ADF6881F80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9247919">
            <a:off x="8567861" y="2983529"/>
            <a:ext cx="1828800" cy="1200150"/>
          </a:xfrm>
          <a:prstGeom prst="rect">
            <a:avLst/>
          </a:prstGeom>
        </p:spPr>
      </p:pic>
      <p:pic>
        <p:nvPicPr>
          <p:cNvPr id="4" name="Graphic 3">
            <a:extLst>
              <a:ext uri="{FF2B5EF4-FFF2-40B4-BE49-F238E27FC236}">
                <a16:creationId xmlns:a16="http://schemas.microsoft.com/office/drawing/2014/main" id="{9B493365-B257-E640-E3F3-119BD447188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81759">
            <a:off x="8462801" y="3430777"/>
            <a:ext cx="1828800" cy="1428750"/>
          </a:xfrm>
          <a:prstGeom prst="rect">
            <a:avLst/>
          </a:prstGeom>
        </p:spPr>
      </p:pic>
      <p:pic>
        <p:nvPicPr>
          <p:cNvPr id="5" name="Graphic 4">
            <a:extLst>
              <a:ext uri="{FF2B5EF4-FFF2-40B4-BE49-F238E27FC236}">
                <a16:creationId xmlns:a16="http://schemas.microsoft.com/office/drawing/2014/main" id="{5B87F468-7A86-6E3F-05ED-14FA3004FD2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flipV="1">
            <a:off x="8646635" y="651999"/>
            <a:ext cx="1856207" cy="2009202"/>
          </a:xfrm>
          <a:prstGeom prst="rect">
            <a:avLst/>
          </a:prstGeom>
        </p:spPr>
      </p:pic>
      <p:pic>
        <p:nvPicPr>
          <p:cNvPr id="6" name="Graphic 5">
            <a:extLst>
              <a:ext uri="{FF2B5EF4-FFF2-40B4-BE49-F238E27FC236}">
                <a16:creationId xmlns:a16="http://schemas.microsoft.com/office/drawing/2014/main" id="{95325F71-1BB7-87A5-9DEB-A813C1AC5FF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9541821">
            <a:off x="8737467" y="7933623"/>
            <a:ext cx="1828800" cy="1104900"/>
          </a:xfrm>
          <a:prstGeom prst="rect">
            <a:avLst/>
          </a:prstGeom>
        </p:spPr>
      </p:pic>
      <p:pic>
        <p:nvPicPr>
          <p:cNvPr id="7" name="Graphic 6">
            <a:extLst>
              <a:ext uri="{FF2B5EF4-FFF2-40B4-BE49-F238E27FC236}">
                <a16:creationId xmlns:a16="http://schemas.microsoft.com/office/drawing/2014/main" id="{09E4C464-2D11-5364-D8C8-65997D3DFE7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20796561">
            <a:off x="8619812" y="6372051"/>
            <a:ext cx="1699826" cy="1026978"/>
          </a:xfrm>
          <a:prstGeom prst="rect">
            <a:avLst/>
          </a:prstGeom>
        </p:spPr>
      </p:pic>
      <p:pic>
        <p:nvPicPr>
          <p:cNvPr id="8" name="Graphic 7">
            <a:extLst>
              <a:ext uri="{FF2B5EF4-FFF2-40B4-BE49-F238E27FC236}">
                <a16:creationId xmlns:a16="http://schemas.microsoft.com/office/drawing/2014/main" id="{F1D4953D-13B7-5622-D43F-A8A7586372A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848753" y="7661240"/>
            <a:ext cx="1117836" cy="1193196"/>
          </a:xfrm>
          <a:prstGeom prst="rect">
            <a:avLst/>
          </a:prstGeom>
        </p:spPr>
      </p:pic>
      <p:pic>
        <p:nvPicPr>
          <p:cNvPr id="9" name="Graphic 8">
            <a:extLst>
              <a:ext uri="{FF2B5EF4-FFF2-40B4-BE49-F238E27FC236}">
                <a16:creationId xmlns:a16="http://schemas.microsoft.com/office/drawing/2014/main" id="{B0214B8A-7A18-6EBF-38E5-BBC6CC69BEA4}"/>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3335678" y="7661240"/>
            <a:ext cx="1117836" cy="1193196"/>
          </a:xfrm>
          <a:prstGeom prst="rect">
            <a:avLst/>
          </a:prstGeom>
        </p:spPr>
      </p:pic>
      <p:pic>
        <p:nvPicPr>
          <p:cNvPr id="10" name="Graphic 9">
            <a:extLst>
              <a:ext uri="{FF2B5EF4-FFF2-40B4-BE49-F238E27FC236}">
                <a16:creationId xmlns:a16="http://schemas.microsoft.com/office/drawing/2014/main" id="{C2B8151A-8521-CD59-9210-56E8D5467B1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312673" y="7661240"/>
            <a:ext cx="1117836" cy="1193196"/>
          </a:xfrm>
          <a:prstGeom prst="rect">
            <a:avLst/>
          </a:prstGeom>
        </p:spPr>
      </p:pic>
      <p:sp>
        <p:nvSpPr>
          <p:cNvPr id="11" name="Freeform 26">
            <a:extLst>
              <a:ext uri="{FF2B5EF4-FFF2-40B4-BE49-F238E27FC236}">
                <a16:creationId xmlns:a16="http://schemas.microsoft.com/office/drawing/2014/main" id="{93A37B1A-516F-3BDD-45B8-ED621D6F1197}"/>
              </a:ext>
            </a:extLst>
          </p:cNvPr>
          <p:cNvSpPr/>
          <p:nvPr/>
        </p:nvSpPr>
        <p:spPr>
          <a:xfrm rot="16200000">
            <a:off x="-3745636" y="3745633"/>
            <a:ext cx="10287005" cy="2795732"/>
          </a:xfrm>
          <a:custGeom>
            <a:avLst/>
            <a:gdLst>
              <a:gd name="csX0" fmla="*/ 0 w 6492875"/>
              <a:gd name="csY0" fmla="*/ 0 h 1233646"/>
              <a:gd name="csX1" fmla="*/ 6492875 w 6492875"/>
              <a:gd name="csY1" fmla="*/ 0 h 1233646"/>
              <a:gd name="csX2" fmla="*/ 6492875 w 6492875"/>
              <a:gd name="csY2" fmla="*/ 1233646 h 1233646"/>
              <a:gd name="csX3" fmla="*/ 0 w 6492875"/>
              <a:gd name="csY3" fmla="*/ 1233646 h 1233646"/>
              <a:gd name="csX4" fmla="*/ 0 w 6492875"/>
              <a:gd name="csY4" fmla="*/ 0 h 1233646"/>
            </a:gdLst>
            <a:ahLst/>
            <a:cxnLst>
              <a:cxn ang="0">
                <a:pos x="csX0" y="csY0"/>
              </a:cxn>
              <a:cxn ang="0">
                <a:pos x="csX1" y="csY1"/>
              </a:cxn>
              <a:cxn ang="0">
                <a:pos x="csX2" y="csY2"/>
              </a:cxn>
              <a:cxn ang="0">
                <a:pos x="csX3" y="csY3"/>
              </a:cxn>
              <a:cxn ang="0">
                <a:pos x="csX4" y="csY4"/>
              </a:cxn>
            </a:cxnLst>
            <a:rect l="l" t="t" r="r" b="b"/>
            <a:pathLst>
              <a:path w="6492875" h="1233646">
                <a:moveTo>
                  <a:pt x="0" y="0"/>
                </a:moveTo>
                <a:lnTo>
                  <a:pt x="6492875" y="0"/>
                </a:lnTo>
                <a:lnTo>
                  <a:pt x="6492875" y="1233646"/>
                </a:lnTo>
                <a:lnTo>
                  <a:pt x="0" y="1233646"/>
                </a:lnTo>
                <a:lnTo>
                  <a:pt x="0" y="0"/>
                </a:lnTo>
                <a:close/>
              </a:path>
            </a:pathLst>
          </a:custGeom>
          <a:solidFill>
            <a:srgbClr val="3B4C35"/>
          </a:solidFill>
          <a:ln>
            <a:noFill/>
          </a:ln>
          <a:effectLst/>
        </p:spPr>
        <p:style>
          <a:lnRef idx="2">
            <a:schemeClr val="lt1">
              <a:hueOff val="0"/>
              <a:satOff val="0"/>
              <a:lumOff val="0"/>
              <a:alphaOff val="0"/>
            </a:schemeClr>
          </a:lnRef>
          <a:fillRef idx="1">
            <a:schemeClr val="accent6">
              <a:shade val="60000"/>
              <a:hueOff val="0"/>
              <a:satOff val="0"/>
              <a:lumOff val="0"/>
              <a:alphaOff val="0"/>
            </a:schemeClr>
          </a:fillRef>
          <a:effectRef idx="0">
            <a:schemeClr val="accent6">
              <a:shade val="60000"/>
              <a:hueOff val="0"/>
              <a:satOff val="0"/>
              <a:lumOff val="0"/>
              <a:alphaOff val="0"/>
            </a:schemeClr>
          </a:effectRef>
          <a:fontRef idx="minor">
            <a:schemeClr val="lt1"/>
          </a:fontRef>
        </p:style>
        <p:txBody>
          <a:bodyPr spcFirstLastPara="0" vert="horz" wrap="square" lIns="53339" tIns="53340" rIns="53340" bIns="53339" numCol="1" spcCol="1270" anchor="ctr" anchorCtr="0">
            <a:noAutofit/>
          </a:bodyPr>
          <a:lstStyle/>
          <a:p>
            <a:pPr defTabSz="3733800">
              <a:lnSpc>
                <a:spcPct val="90000"/>
              </a:lnSpc>
              <a:spcBef>
                <a:spcPct val="0"/>
              </a:spcBef>
              <a:spcAft>
                <a:spcPct val="35000"/>
              </a:spcAft>
            </a:pPr>
            <a:r>
              <a:rPr lang="fr" sz="5400" b="1" dirty="0">
                <a:ln>
                  <a:solidFill>
                    <a:srgbClr val="DDE350"/>
                  </a:solidFill>
                </a:ln>
                <a:noFill/>
              </a:rPr>
              <a:t>Genre</a:t>
            </a:r>
            <a:r>
              <a:rPr lang="fr" sz="5400" dirty="0">
                <a:solidFill>
                  <a:schemeClr val="bg1"/>
                </a:solidFill>
                <a:latin typeface="+mj-lt"/>
              </a:rPr>
              <a:t> </a:t>
            </a:r>
            <a:r>
              <a:rPr lang="fr" sz="5400" b="1" dirty="0">
                <a:solidFill>
                  <a:srgbClr val="B7CE94"/>
                </a:solidFill>
              </a:rPr>
              <a:t>Plan d'action</a:t>
            </a:r>
          </a:p>
        </p:txBody>
      </p:sp>
      <p:sp>
        <p:nvSpPr>
          <p:cNvPr id="12" name="TextBox 11">
            <a:extLst>
              <a:ext uri="{FF2B5EF4-FFF2-40B4-BE49-F238E27FC236}">
                <a16:creationId xmlns:a16="http://schemas.microsoft.com/office/drawing/2014/main" id="{872FB264-7DCB-B912-2E0B-6B1AA93CE81B}"/>
              </a:ext>
            </a:extLst>
          </p:cNvPr>
          <p:cNvSpPr txBox="1"/>
          <p:nvPr/>
        </p:nvSpPr>
        <p:spPr>
          <a:xfrm>
            <a:off x="11826295" y="3984688"/>
            <a:ext cx="6501431" cy="369332"/>
          </a:xfrm>
          <a:prstGeom prst="rect">
            <a:avLst/>
          </a:prstGeom>
          <a:noFill/>
        </p:spPr>
        <p:txBody>
          <a:bodyPr wrap="square">
            <a:spAutoFit/>
          </a:bodyPr>
          <a:lstStyle/>
          <a:p>
            <a:pPr>
              <a:spcBef>
                <a:spcPts val="900"/>
              </a:spcBef>
            </a:pPr>
            <a:r>
              <a:rPr lang="fr" b="1"/>
              <a:t>Éliminer la violence fondée sur le genre</a:t>
            </a:r>
          </a:p>
        </p:txBody>
      </p:sp>
      <p:sp>
        <p:nvSpPr>
          <p:cNvPr id="13" name="TextBox 12">
            <a:extLst>
              <a:ext uri="{FF2B5EF4-FFF2-40B4-BE49-F238E27FC236}">
                <a16:creationId xmlns:a16="http://schemas.microsoft.com/office/drawing/2014/main" id="{C7D95B68-6047-E8F5-A332-852D5E4145CD}"/>
              </a:ext>
            </a:extLst>
          </p:cNvPr>
          <p:cNvSpPr txBox="1"/>
          <p:nvPr/>
        </p:nvSpPr>
        <p:spPr>
          <a:xfrm>
            <a:off x="11881532" y="1516590"/>
            <a:ext cx="6751374" cy="369332"/>
          </a:xfrm>
          <a:prstGeom prst="rect">
            <a:avLst/>
          </a:prstGeom>
          <a:noFill/>
        </p:spPr>
        <p:txBody>
          <a:bodyPr wrap="square">
            <a:spAutoFit/>
          </a:bodyPr>
          <a:lstStyle/>
          <a:p>
            <a:pPr>
              <a:spcBef>
                <a:spcPts val="900"/>
              </a:spcBef>
            </a:pPr>
            <a:endParaRPr lang="en-GB"/>
          </a:p>
        </p:txBody>
      </p:sp>
      <p:sp>
        <p:nvSpPr>
          <p:cNvPr id="14" name="TextBox 13">
            <a:extLst>
              <a:ext uri="{FF2B5EF4-FFF2-40B4-BE49-F238E27FC236}">
                <a16:creationId xmlns:a16="http://schemas.microsoft.com/office/drawing/2014/main" id="{CA9A8F73-F9FB-0176-BEF2-D064A1BD1BED}"/>
              </a:ext>
            </a:extLst>
          </p:cNvPr>
          <p:cNvSpPr txBox="1"/>
          <p:nvPr/>
        </p:nvSpPr>
        <p:spPr>
          <a:xfrm>
            <a:off x="11846837" y="2782070"/>
            <a:ext cx="6229401" cy="369332"/>
          </a:xfrm>
          <a:prstGeom prst="rect">
            <a:avLst/>
          </a:prstGeom>
          <a:noFill/>
        </p:spPr>
        <p:txBody>
          <a:bodyPr wrap="square">
            <a:spAutoFit/>
          </a:bodyPr>
          <a:lstStyle/>
          <a:p>
            <a:pPr>
              <a:spcBef>
                <a:spcPts val="900"/>
              </a:spcBef>
            </a:pPr>
            <a:r>
              <a:rPr lang="fr" b="1"/>
              <a:t>autonomisation économique</a:t>
            </a:r>
          </a:p>
        </p:txBody>
      </p:sp>
      <p:sp>
        <p:nvSpPr>
          <p:cNvPr id="15" name="TextBox 14">
            <a:extLst>
              <a:ext uri="{FF2B5EF4-FFF2-40B4-BE49-F238E27FC236}">
                <a16:creationId xmlns:a16="http://schemas.microsoft.com/office/drawing/2014/main" id="{9DED1F7D-9478-FE62-CFDC-2CF269E33A6F}"/>
              </a:ext>
            </a:extLst>
          </p:cNvPr>
          <p:cNvSpPr txBox="1"/>
          <p:nvPr/>
        </p:nvSpPr>
        <p:spPr>
          <a:xfrm>
            <a:off x="11826295" y="5319549"/>
            <a:ext cx="6471659" cy="381771"/>
          </a:xfrm>
          <a:prstGeom prst="rect">
            <a:avLst/>
          </a:prstGeom>
          <a:noFill/>
        </p:spPr>
        <p:txBody>
          <a:bodyPr wrap="square">
            <a:spAutoFit/>
          </a:bodyPr>
          <a:lstStyle/>
          <a:p>
            <a:pPr>
              <a:lnSpc>
                <a:spcPct val="110000"/>
              </a:lnSpc>
              <a:spcBef>
                <a:spcPts val="900"/>
              </a:spcBef>
            </a:pPr>
            <a:r>
              <a:rPr lang="fr" b="1"/>
              <a:t>Leadership et prise de décision</a:t>
            </a:r>
          </a:p>
        </p:txBody>
      </p:sp>
      <p:sp>
        <p:nvSpPr>
          <p:cNvPr id="16" name="TextBox 15">
            <a:extLst>
              <a:ext uri="{FF2B5EF4-FFF2-40B4-BE49-F238E27FC236}">
                <a16:creationId xmlns:a16="http://schemas.microsoft.com/office/drawing/2014/main" id="{CB481D2A-1F0E-FFCE-F3CE-0882E0516D9A}"/>
              </a:ext>
            </a:extLst>
          </p:cNvPr>
          <p:cNvSpPr txBox="1"/>
          <p:nvPr/>
        </p:nvSpPr>
        <p:spPr>
          <a:xfrm>
            <a:off x="11846836" y="287569"/>
            <a:ext cx="6086102" cy="369332"/>
          </a:xfrm>
          <a:prstGeom prst="rect">
            <a:avLst/>
          </a:prstGeom>
          <a:noFill/>
        </p:spPr>
        <p:txBody>
          <a:bodyPr wrap="square">
            <a:spAutoFit/>
          </a:bodyPr>
          <a:lstStyle/>
          <a:p>
            <a:pPr>
              <a:spcBef>
                <a:spcPts val="900"/>
              </a:spcBef>
            </a:pPr>
            <a:r>
              <a:rPr lang="fr" b="1"/>
              <a:t>Droits fonciers et ressources naturelles</a:t>
            </a:r>
          </a:p>
        </p:txBody>
      </p:sp>
      <p:sp>
        <p:nvSpPr>
          <p:cNvPr id="17" name="TextBox 16">
            <a:extLst>
              <a:ext uri="{FF2B5EF4-FFF2-40B4-BE49-F238E27FC236}">
                <a16:creationId xmlns:a16="http://schemas.microsoft.com/office/drawing/2014/main" id="{E6BC0432-CCC0-0806-5FF8-DFBB10DF7786}"/>
              </a:ext>
            </a:extLst>
          </p:cNvPr>
          <p:cNvSpPr txBox="1"/>
          <p:nvPr/>
        </p:nvSpPr>
        <p:spPr>
          <a:xfrm>
            <a:off x="11846837" y="1512980"/>
            <a:ext cx="6229401" cy="369332"/>
          </a:xfrm>
          <a:prstGeom prst="rect">
            <a:avLst/>
          </a:prstGeom>
          <a:noFill/>
        </p:spPr>
        <p:txBody>
          <a:bodyPr wrap="square">
            <a:spAutoFit/>
          </a:bodyPr>
          <a:lstStyle/>
          <a:p>
            <a:pPr>
              <a:spcBef>
                <a:spcPts val="900"/>
              </a:spcBef>
            </a:pPr>
            <a:r>
              <a:rPr lang="fr" b="1"/>
              <a:t>Capacités renforcées</a:t>
            </a:r>
          </a:p>
        </p:txBody>
      </p:sp>
      <p:sp>
        <p:nvSpPr>
          <p:cNvPr id="18" name="TextBox 17">
            <a:extLst>
              <a:ext uri="{FF2B5EF4-FFF2-40B4-BE49-F238E27FC236}">
                <a16:creationId xmlns:a16="http://schemas.microsoft.com/office/drawing/2014/main" id="{CD294CC6-80FA-7CBD-1E3E-9E6F71881B14}"/>
              </a:ext>
            </a:extLst>
          </p:cNvPr>
          <p:cNvSpPr txBox="1"/>
          <p:nvPr/>
        </p:nvSpPr>
        <p:spPr>
          <a:xfrm>
            <a:off x="10041271" y="8829319"/>
            <a:ext cx="2795732" cy="590931"/>
          </a:xfrm>
          <a:prstGeom prst="rect">
            <a:avLst/>
          </a:prstGeom>
          <a:noFill/>
        </p:spPr>
        <p:txBody>
          <a:bodyPr wrap="square">
            <a:spAutoFit/>
          </a:bodyPr>
          <a:lstStyle/>
          <a:p>
            <a:pPr algn="ctr">
              <a:lnSpc>
                <a:spcPct val="90000"/>
              </a:lnSpc>
            </a:pPr>
            <a:r>
              <a:rPr lang="fr" b="1"/>
              <a:t>Données et </a:t>
            </a:r>
            <a:br>
              <a:rPr lang="en-GB" b="1"/>
            </a:br>
            <a:r>
              <a:rPr lang="fr" b="1"/>
              <a:t>informations</a:t>
            </a:r>
          </a:p>
        </p:txBody>
      </p:sp>
      <p:pic>
        <p:nvPicPr>
          <p:cNvPr id="19" name="Picture 3">
            <a:extLst>
              <a:ext uri="{FF2B5EF4-FFF2-40B4-BE49-F238E27FC236}">
                <a16:creationId xmlns:a16="http://schemas.microsoft.com/office/drawing/2014/main" id="{46697837-DB86-7E6A-F1DB-91129A711CEC}"/>
              </a:ext>
            </a:extLst>
          </p:cNvPr>
          <p:cNvPicPr>
            <a:picLocks noChangeAspect="1"/>
          </p:cNvPicPr>
          <p:nvPr/>
        </p:nvPicPr>
        <p:blipFill>
          <a:blip r:embed="rId14">
            <a:extLst>
              <a:ext uri="{96DAC541-7B7A-43D3-8B79-37D633B846F1}">
                <asvg:svgBlip xmlns:asvg="http://schemas.microsoft.com/office/drawing/2016/SVG/main" r:embed="rId15"/>
              </a:ext>
            </a:extLst>
          </a:blip>
          <a:srcRect/>
          <a:stretch/>
        </p:blipFill>
        <p:spPr>
          <a:xfrm>
            <a:off x="10942419" y="7901868"/>
            <a:ext cx="975432" cy="975432"/>
          </a:xfrm>
          <a:prstGeom prst="rect">
            <a:avLst/>
          </a:prstGeom>
        </p:spPr>
      </p:pic>
      <p:sp>
        <p:nvSpPr>
          <p:cNvPr id="20" name="TextBox 19">
            <a:extLst>
              <a:ext uri="{FF2B5EF4-FFF2-40B4-BE49-F238E27FC236}">
                <a16:creationId xmlns:a16="http://schemas.microsoft.com/office/drawing/2014/main" id="{EF833FD9-35B3-4FF4-2FE0-82DEE6409203}"/>
              </a:ext>
            </a:extLst>
          </p:cNvPr>
          <p:cNvSpPr txBox="1"/>
          <p:nvPr/>
        </p:nvSpPr>
        <p:spPr>
          <a:xfrm>
            <a:off x="12205782" y="8829320"/>
            <a:ext cx="3671235" cy="590931"/>
          </a:xfrm>
          <a:prstGeom prst="rect">
            <a:avLst/>
          </a:prstGeom>
          <a:noFill/>
        </p:spPr>
        <p:txBody>
          <a:bodyPr wrap="square">
            <a:spAutoFit/>
          </a:bodyPr>
          <a:lstStyle/>
          <a:p>
            <a:pPr algn="ctr">
              <a:lnSpc>
                <a:spcPct val="90000"/>
              </a:lnSpc>
            </a:pPr>
            <a:r>
              <a:rPr lang="fr" b="1"/>
              <a:t>Capacités institutionnelles </a:t>
            </a:r>
            <a:br>
              <a:rPr lang="en-GB" b="1"/>
            </a:br>
            <a:r>
              <a:rPr lang="fr" b="1"/>
              <a:t>et coordination</a:t>
            </a:r>
          </a:p>
        </p:txBody>
      </p:sp>
      <p:sp>
        <p:nvSpPr>
          <p:cNvPr id="21" name="TextBox 20">
            <a:extLst>
              <a:ext uri="{FF2B5EF4-FFF2-40B4-BE49-F238E27FC236}">
                <a16:creationId xmlns:a16="http://schemas.microsoft.com/office/drawing/2014/main" id="{09962E18-D5C3-A33A-4886-4B09CF4C6827}"/>
              </a:ext>
            </a:extLst>
          </p:cNvPr>
          <p:cNvSpPr txBox="1"/>
          <p:nvPr/>
        </p:nvSpPr>
        <p:spPr>
          <a:xfrm>
            <a:off x="15877017" y="8829319"/>
            <a:ext cx="1798032" cy="341632"/>
          </a:xfrm>
          <a:prstGeom prst="rect">
            <a:avLst/>
          </a:prstGeom>
          <a:noFill/>
        </p:spPr>
        <p:txBody>
          <a:bodyPr wrap="square">
            <a:spAutoFit/>
          </a:bodyPr>
          <a:lstStyle/>
          <a:p>
            <a:pPr algn="ctr">
              <a:lnSpc>
                <a:spcPct val="90000"/>
              </a:lnSpc>
            </a:pPr>
            <a:r>
              <a:rPr lang="fr" b="1"/>
              <a:t>Ressources</a:t>
            </a:r>
          </a:p>
        </p:txBody>
      </p:sp>
      <p:sp>
        <p:nvSpPr>
          <p:cNvPr id="22" name="TextBox 21">
            <a:extLst>
              <a:ext uri="{FF2B5EF4-FFF2-40B4-BE49-F238E27FC236}">
                <a16:creationId xmlns:a16="http://schemas.microsoft.com/office/drawing/2014/main" id="{7A0B4944-6AAC-C0FC-DFF4-639816EE940A}"/>
              </a:ext>
            </a:extLst>
          </p:cNvPr>
          <p:cNvSpPr txBox="1"/>
          <p:nvPr/>
        </p:nvSpPr>
        <p:spPr>
          <a:xfrm>
            <a:off x="11846836" y="6528269"/>
            <a:ext cx="6471659" cy="381771"/>
          </a:xfrm>
          <a:prstGeom prst="rect">
            <a:avLst/>
          </a:prstGeom>
          <a:noFill/>
        </p:spPr>
        <p:txBody>
          <a:bodyPr wrap="square">
            <a:spAutoFit/>
          </a:bodyPr>
          <a:lstStyle/>
          <a:p>
            <a:pPr>
              <a:lnSpc>
                <a:spcPct val="110000"/>
              </a:lnSpc>
              <a:spcBef>
                <a:spcPts val="900"/>
              </a:spcBef>
            </a:pPr>
            <a:r>
              <a:rPr lang="fr" b="1"/>
              <a:t>Politiques de biodiversité tenant compte des questions de genre</a:t>
            </a:r>
          </a:p>
        </p:txBody>
      </p:sp>
      <p:grpSp>
        <p:nvGrpSpPr>
          <p:cNvPr id="23" name="Group 22">
            <a:extLst>
              <a:ext uri="{FF2B5EF4-FFF2-40B4-BE49-F238E27FC236}">
                <a16:creationId xmlns:a16="http://schemas.microsoft.com/office/drawing/2014/main" id="{1028E709-470C-B8CB-D9FD-865C2A24C368}"/>
              </a:ext>
            </a:extLst>
          </p:cNvPr>
          <p:cNvGrpSpPr/>
          <p:nvPr/>
        </p:nvGrpSpPr>
        <p:grpSpPr>
          <a:xfrm>
            <a:off x="10460198" y="5071763"/>
            <a:ext cx="1105152" cy="1179657"/>
            <a:chOff x="6973465" y="3346072"/>
            <a:chExt cx="736768" cy="786438"/>
          </a:xfrm>
        </p:grpSpPr>
        <p:pic>
          <p:nvPicPr>
            <p:cNvPr id="24" name="Graphic 23">
              <a:extLst>
                <a:ext uri="{FF2B5EF4-FFF2-40B4-BE49-F238E27FC236}">
                  <a16:creationId xmlns:a16="http://schemas.microsoft.com/office/drawing/2014/main" id="{876787AB-4263-5845-97E8-C290A61EF29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973465" y="3346072"/>
              <a:ext cx="736768" cy="786438"/>
            </a:xfrm>
            <a:prstGeom prst="rect">
              <a:avLst/>
            </a:prstGeom>
          </p:spPr>
        </p:pic>
        <p:pic>
          <p:nvPicPr>
            <p:cNvPr id="25" name="Picture 9">
              <a:extLst>
                <a:ext uri="{FF2B5EF4-FFF2-40B4-BE49-F238E27FC236}">
                  <a16:creationId xmlns:a16="http://schemas.microsoft.com/office/drawing/2014/main" id="{6C038DB7-6459-F9CA-340E-590C43928292}"/>
                </a:ext>
              </a:extLst>
            </p:cNvPr>
            <p:cNvPicPr>
              <a:picLocks noChangeAspect="1"/>
            </p:cNvPicPr>
            <p:nvPr/>
          </p:nvPicPr>
          <p:blipFill>
            <a:blip r:embed="rId18">
              <a:extLst>
                <a:ext uri="{96DAC541-7B7A-43D3-8B79-37D633B846F1}">
                  <asvg:svgBlip xmlns:asvg="http://schemas.microsoft.com/office/drawing/2016/SVG/main" r:embed="rId19"/>
                </a:ext>
              </a:extLst>
            </a:blip>
            <a:srcRect/>
            <a:stretch/>
          </p:blipFill>
          <p:spPr>
            <a:xfrm>
              <a:off x="7082317" y="3486615"/>
              <a:ext cx="558334" cy="502501"/>
            </a:xfrm>
            <a:prstGeom prst="rect">
              <a:avLst/>
            </a:prstGeom>
          </p:spPr>
        </p:pic>
      </p:grpSp>
      <p:grpSp>
        <p:nvGrpSpPr>
          <p:cNvPr id="26" name="Group 25">
            <a:extLst>
              <a:ext uri="{FF2B5EF4-FFF2-40B4-BE49-F238E27FC236}">
                <a16:creationId xmlns:a16="http://schemas.microsoft.com/office/drawing/2014/main" id="{6B7591CE-DC29-1968-655D-E03B8AA7A2B4}"/>
              </a:ext>
            </a:extLst>
          </p:cNvPr>
          <p:cNvGrpSpPr/>
          <p:nvPr/>
        </p:nvGrpSpPr>
        <p:grpSpPr>
          <a:xfrm>
            <a:off x="10460198" y="1283186"/>
            <a:ext cx="1105152" cy="1179657"/>
            <a:chOff x="6973465" y="892803"/>
            <a:chExt cx="736768" cy="786438"/>
          </a:xfrm>
        </p:grpSpPr>
        <p:pic>
          <p:nvPicPr>
            <p:cNvPr id="27" name="Graphic 26">
              <a:extLst>
                <a:ext uri="{FF2B5EF4-FFF2-40B4-BE49-F238E27FC236}">
                  <a16:creationId xmlns:a16="http://schemas.microsoft.com/office/drawing/2014/main" id="{45C0B068-8041-9198-B92D-6570407430D5}"/>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973465" y="892803"/>
              <a:ext cx="736768" cy="786438"/>
            </a:xfrm>
            <a:prstGeom prst="rect">
              <a:avLst/>
            </a:prstGeom>
          </p:spPr>
        </p:pic>
        <p:pic>
          <p:nvPicPr>
            <p:cNvPr id="28" name="Picture 8">
              <a:extLst>
                <a:ext uri="{FF2B5EF4-FFF2-40B4-BE49-F238E27FC236}">
                  <a16:creationId xmlns:a16="http://schemas.microsoft.com/office/drawing/2014/main" id="{1014CBD3-8B04-9507-9F86-02D6A8ACA976}"/>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7129757" y="960594"/>
              <a:ext cx="463455" cy="648838"/>
            </a:xfrm>
            <a:prstGeom prst="rect">
              <a:avLst/>
            </a:prstGeom>
          </p:spPr>
        </p:pic>
      </p:grpSp>
      <p:grpSp>
        <p:nvGrpSpPr>
          <p:cNvPr id="29" name="Group 28">
            <a:extLst>
              <a:ext uri="{FF2B5EF4-FFF2-40B4-BE49-F238E27FC236}">
                <a16:creationId xmlns:a16="http://schemas.microsoft.com/office/drawing/2014/main" id="{0FFE76EE-B789-FC51-6958-F23376C2E96A}"/>
              </a:ext>
            </a:extLst>
          </p:cNvPr>
          <p:cNvGrpSpPr/>
          <p:nvPr/>
        </p:nvGrpSpPr>
        <p:grpSpPr>
          <a:xfrm>
            <a:off x="10460198" y="20327"/>
            <a:ext cx="1105152" cy="1179657"/>
            <a:chOff x="6973465" y="92703"/>
            <a:chExt cx="736768" cy="786438"/>
          </a:xfrm>
        </p:grpSpPr>
        <p:pic>
          <p:nvPicPr>
            <p:cNvPr id="30" name="Graphic 29">
              <a:extLst>
                <a:ext uri="{FF2B5EF4-FFF2-40B4-BE49-F238E27FC236}">
                  <a16:creationId xmlns:a16="http://schemas.microsoft.com/office/drawing/2014/main" id="{92057DFC-56EA-ECF8-B78C-4BDA65C44140}"/>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973465" y="92703"/>
              <a:ext cx="736768" cy="786438"/>
            </a:xfrm>
            <a:prstGeom prst="rect">
              <a:avLst/>
            </a:prstGeom>
          </p:spPr>
        </p:pic>
        <p:pic>
          <p:nvPicPr>
            <p:cNvPr id="31" name="Picture 10">
              <a:extLst>
                <a:ext uri="{FF2B5EF4-FFF2-40B4-BE49-F238E27FC236}">
                  <a16:creationId xmlns:a16="http://schemas.microsoft.com/office/drawing/2014/main" id="{379D14F5-EFDD-7388-0729-C81217126195}"/>
                </a:ext>
              </a:extLst>
            </p:cNvPr>
            <p:cNvPicPr>
              <a:picLocks noChangeAspect="1"/>
            </p:cNvPicPr>
            <p:nvPr/>
          </p:nvPicPr>
          <p:blipFill>
            <a:blip r:embed="rId24">
              <a:extLst>
                <a:ext uri="{96DAC541-7B7A-43D3-8B79-37D633B846F1}">
                  <asvg:svgBlip xmlns:asvg="http://schemas.microsoft.com/office/drawing/2016/SVG/main" r:embed="rId25"/>
                </a:ext>
              </a:extLst>
            </a:blip>
            <a:srcRect/>
            <a:stretch/>
          </p:blipFill>
          <p:spPr>
            <a:xfrm>
              <a:off x="7097192" y="259851"/>
              <a:ext cx="528585" cy="432478"/>
            </a:xfrm>
            <a:prstGeom prst="rect">
              <a:avLst/>
            </a:prstGeom>
          </p:spPr>
        </p:pic>
      </p:grpSp>
      <p:grpSp>
        <p:nvGrpSpPr>
          <p:cNvPr id="32" name="Group 31">
            <a:extLst>
              <a:ext uri="{FF2B5EF4-FFF2-40B4-BE49-F238E27FC236}">
                <a16:creationId xmlns:a16="http://schemas.microsoft.com/office/drawing/2014/main" id="{EF8E543B-56F1-23AE-50BB-AD389B8E204E}"/>
              </a:ext>
            </a:extLst>
          </p:cNvPr>
          <p:cNvGrpSpPr/>
          <p:nvPr/>
        </p:nvGrpSpPr>
        <p:grpSpPr>
          <a:xfrm>
            <a:off x="10460198" y="3808904"/>
            <a:ext cx="1105152" cy="1179657"/>
            <a:chOff x="6973465" y="2509730"/>
            <a:chExt cx="736768" cy="786438"/>
          </a:xfrm>
        </p:grpSpPr>
        <p:pic>
          <p:nvPicPr>
            <p:cNvPr id="33" name="Graphic 32">
              <a:extLst>
                <a:ext uri="{FF2B5EF4-FFF2-40B4-BE49-F238E27FC236}">
                  <a16:creationId xmlns:a16="http://schemas.microsoft.com/office/drawing/2014/main" id="{437C84F8-C402-8B77-2DB1-2FDE981BC442}"/>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973465" y="2509730"/>
              <a:ext cx="736768" cy="786438"/>
            </a:xfrm>
            <a:prstGeom prst="rect">
              <a:avLst/>
            </a:prstGeom>
          </p:spPr>
        </p:pic>
        <p:pic>
          <p:nvPicPr>
            <p:cNvPr id="34" name="Picture 11">
              <a:extLst>
                <a:ext uri="{FF2B5EF4-FFF2-40B4-BE49-F238E27FC236}">
                  <a16:creationId xmlns:a16="http://schemas.microsoft.com/office/drawing/2014/main" id="{F8196AA4-A5E9-C6B0-AD8A-A6289BB0D2CF}"/>
                </a:ext>
              </a:extLst>
            </p:cNvPr>
            <p:cNvPicPr>
              <a:picLocks noChangeAspect="1"/>
            </p:cNvPicPr>
            <p:nvPr/>
          </p:nvPicPr>
          <p:blipFill>
            <a:blip r:embed="rId26">
              <a:extLst>
                <a:ext uri="{96DAC541-7B7A-43D3-8B79-37D633B846F1}">
                  <asvg:svgBlip xmlns:asvg="http://schemas.microsoft.com/office/drawing/2016/SVG/main" r:embed="rId27"/>
                </a:ext>
              </a:extLst>
            </a:blip>
            <a:srcRect/>
            <a:stretch/>
          </p:blipFill>
          <p:spPr>
            <a:xfrm>
              <a:off x="7066390" y="2664465"/>
              <a:ext cx="590189" cy="590189"/>
            </a:xfrm>
            <a:prstGeom prst="rect">
              <a:avLst/>
            </a:prstGeom>
          </p:spPr>
        </p:pic>
      </p:grpSp>
      <p:grpSp>
        <p:nvGrpSpPr>
          <p:cNvPr id="35" name="Group 34">
            <a:extLst>
              <a:ext uri="{FF2B5EF4-FFF2-40B4-BE49-F238E27FC236}">
                <a16:creationId xmlns:a16="http://schemas.microsoft.com/office/drawing/2014/main" id="{E5174CA4-78D8-1541-2516-365FAD2B336B}"/>
              </a:ext>
            </a:extLst>
          </p:cNvPr>
          <p:cNvGrpSpPr/>
          <p:nvPr/>
        </p:nvGrpSpPr>
        <p:grpSpPr>
          <a:xfrm>
            <a:off x="10460198" y="2546045"/>
            <a:ext cx="1105152" cy="1179657"/>
            <a:chOff x="6973465" y="1695691"/>
            <a:chExt cx="736768" cy="786438"/>
          </a:xfrm>
        </p:grpSpPr>
        <p:pic>
          <p:nvPicPr>
            <p:cNvPr id="36" name="Graphic 35">
              <a:extLst>
                <a:ext uri="{FF2B5EF4-FFF2-40B4-BE49-F238E27FC236}">
                  <a16:creationId xmlns:a16="http://schemas.microsoft.com/office/drawing/2014/main" id="{28A2B5C0-A16A-429C-E1A2-17BDA4515A9F}"/>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6973465" y="1695691"/>
              <a:ext cx="736768" cy="786438"/>
            </a:xfrm>
            <a:prstGeom prst="rect">
              <a:avLst/>
            </a:prstGeom>
          </p:spPr>
        </p:pic>
        <p:pic>
          <p:nvPicPr>
            <p:cNvPr id="37" name="Picture 12">
              <a:extLst>
                <a:ext uri="{FF2B5EF4-FFF2-40B4-BE49-F238E27FC236}">
                  <a16:creationId xmlns:a16="http://schemas.microsoft.com/office/drawing/2014/main" id="{4BB2C7D8-27F8-CD4D-6E20-08BD16FE9784}"/>
                </a:ext>
              </a:extLst>
            </p:cNvPr>
            <p:cNvPicPr>
              <a:picLocks noChangeAspect="1"/>
            </p:cNvPicPr>
            <p:nvPr/>
          </p:nvPicPr>
          <p:blipFill>
            <a:blip r:embed="rId28">
              <a:extLst>
                <a:ext uri="{96DAC541-7B7A-43D3-8B79-37D633B846F1}">
                  <asvg:svgBlip xmlns:asvg="http://schemas.microsoft.com/office/drawing/2016/SVG/main" r:embed="rId29"/>
                </a:ext>
              </a:extLst>
            </a:blip>
            <a:srcRect/>
            <a:stretch/>
          </p:blipFill>
          <p:spPr>
            <a:xfrm>
              <a:off x="7012737" y="1807591"/>
              <a:ext cx="697496" cy="531425"/>
            </a:xfrm>
            <a:prstGeom prst="rect">
              <a:avLst/>
            </a:prstGeom>
          </p:spPr>
        </p:pic>
      </p:grpSp>
      <p:grpSp>
        <p:nvGrpSpPr>
          <p:cNvPr id="38" name="Group 37">
            <a:extLst>
              <a:ext uri="{FF2B5EF4-FFF2-40B4-BE49-F238E27FC236}">
                <a16:creationId xmlns:a16="http://schemas.microsoft.com/office/drawing/2014/main" id="{DD853470-299A-30D6-A42F-27C1F8DF4546}"/>
              </a:ext>
            </a:extLst>
          </p:cNvPr>
          <p:cNvGrpSpPr/>
          <p:nvPr/>
        </p:nvGrpSpPr>
        <p:grpSpPr>
          <a:xfrm>
            <a:off x="10460198" y="6334619"/>
            <a:ext cx="1105152" cy="1179657"/>
            <a:chOff x="6973465" y="4126657"/>
            <a:chExt cx="736768" cy="786438"/>
          </a:xfrm>
        </p:grpSpPr>
        <p:pic>
          <p:nvPicPr>
            <p:cNvPr id="39" name="Graphic 38">
              <a:extLst>
                <a:ext uri="{FF2B5EF4-FFF2-40B4-BE49-F238E27FC236}">
                  <a16:creationId xmlns:a16="http://schemas.microsoft.com/office/drawing/2014/main" id="{D3C23B65-621C-29CA-CAFD-E3B1A9B9D2A9}"/>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973465" y="4126657"/>
              <a:ext cx="736768" cy="786438"/>
            </a:xfrm>
            <a:prstGeom prst="rect">
              <a:avLst/>
            </a:prstGeom>
          </p:spPr>
        </p:pic>
        <p:pic>
          <p:nvPicPr>
            <p:cNvPr id="40" name="Picture 9">
              <a:extLst>
                <a:ext uri="{FF2B5EF4-FFF2-40B4-BE49-F238E27FC236}">
                  <a16:creationId xmlns:a16="http://schemas.microsoft.com/office/drawing/2014/main" id="{B6866E7B-8244-AD1D-E7F9-3EAE1861CCCE}"/>
                </a:ext>
              </a:extLst>
            </p:cNvPr>
            <p:cNvPicPr>
              <a:picLocks noChangeAspect="1"/>
            </p:cNvPicPr>
            <p:nvPr/>
          </p:nvPicPr>
          <p:blipFill>
            <a:blip r:embed="rId30">
              <a:extLst>
                <a:ext uri="{96DAC541-7B7A-43D3-8B79-37D633B846F1}">
                  <asvg:svgBlip xmlns:asvg="http://schemas.microsoft.com/office/drawing/2016/SVG/main" r:embed="rId31"/>
                </a:ext>
              </a:extLst>
            </a:blip>
            <a:srcRect/>
            <a:stretch/>
          </p:blipFill>
          <p:spPr>
            <a:xfrm>
              <a:off x="7068872" y="4179582"/>
              <a:ext cx="585226" cy="668830"/>
            </a:xfrm>
            <a:prstGeom prst="rect">
              <a:avLst/>
            </a:prstGeom>
          </p:spPr>
        </p:pic>
      </p:grpSp>
      <p:pic>
        <p:nvPicPr>
          <p:cNvPr id="41" name="Picture 3">
            <a:extLst>
              <a:ext uri="{FF2B5EF4-FFF2-40B4-BE49-F238E27FC236}">
                <a16:creationId xmlns:a16="http://schemas.microsoft.com/office/drawing/2014/main" id="{95E50988-4275-B507-BA0C-057D324A2CCB}"/>
              </a:ext>
            </a:extLst>
          </p:cNvPr>
          <p:cNvPicPr>
            <a:picLocks noChangeAspect="1"/>
          </p:cNvPicPr>
          <p:nvPr/>
        </p:nvPicPr>
        <p:blipFill>
          <a:blip r:embed="rId32">
            <a:extLst>
              <a:ext uri="{96DAC541-7B7A-43D3-8B79-37D633B846F1}">
                <asvg:svgBlip xmlns:asvg="http://schemas.microsoft.com/office/drawing/2016/SVG/main" r:embed="rId33"/>
              </a:ext>
            </a:extLst>
          </a:blip>
          <a:srcRect/>
          <a:stretch/>
        </p:blipFill>
        <p:spPr>
          <a:xfrm>
            <a:off x="13306825" y="7719580"/>
            <a:ext cx="1180274" cy="1072976"/>
          </a:xfrm>
          <a:prstGeom prst="rect">
            <a:avLst/>
          </a:prstGeom>
        </p:spPr>
      </p:pic>
      <p:pic>
        <p:nvPicPr>
          <p:cNvPr id="42" name="Picture 9">
            <a:extLst>
              <a:ext uri="{FF2B5EF4-FFF2-40B4-BE49-F238E27FC236}">
                <a16:creationId xmlns:a16="http://schemas.microsoft.com/office/drawing/2014/main" id="{23948C49-02D9-A740-C6F0-0A36CD1C7510}"/>
              </a:ext>
            </a:extLst>
          </p:cNvPr>
          <p:cNvPicPr>
            <a:picLocks noChangeAspect="1"/>
          </p:cNvPicPr>
          <p:nvPr/>
        </p:nvPicPr>
        <p:blipFill>
          <a:blip r:embed="rId34">
            <a:extLst>
              <a:ext uri="{96DAC541-7B7A-43D3-8B79-37D633B846F1}">
                <asvg:svgBlip xmlns:asvg="http://schemas.microsoft.com/office/drawing/2016/SVG/main" r:embed="rId35"/>
              </a:ext>
            </a:extLst>
          </a:blip>
          <a:srcRect t="45553"/>
          <a:stretch>
            <a:fillRect/>
          </a:stretch>
        </p:blipFill>
        <p:spPr>
          <a:xfrm>
            <a:off x="16279026" y="7717753"/>
            <a:ext cx="1151139" cy="1092365"/>
          </a:xfrm>
          <a:prstGeom prst="rect">
            <a:avLst/>
          </a:prstGeom>
        </p:spPr>
      </p:pic>
      <p:pic>
        <p:nvPicPr>
          <p:cNvPr id="43" name="Graphic 42">
            <a:extLst>
              <a:ext uri="{FF2B5EF4-FFF2-40B4-BE49-F238E27FC236}">
                <a16:creationId xmlns:a16="http://schemas.microsoft.com/office/drawing/2014/main" id="{B366D311-A03A-4AC2-47CC-46BF665BCFC3}"/>
              </a:ext>
            </a:extLst>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rot="1375062" flipV="1">
            <a:off x="8333376" y="4660276"/>
            <a:ext cx="1828800" cy="1428750"/>
          </a:xfrm>
          <a:prstGeom prst="rect">
            <a:avLst/>
          </a:prstGeom>
        </p:spPr>
      </p:pic>
      <p:sp>
        <p:nvSpPr>
          <p:cNvPr id="44" name="Right Arrow 122">
            <a:extLst>
              <a:ext uri="{FF2B5EF4-FFF2-40B4-BE49-F238E27FC236}">
                <a16:creationId xmlns:a16="http://schemas.microsoft.com/office/drawing/2014/main" id="{7CCB3455-65E6-9AE4-4435-2BFAB9F358AD}"/>
              </a:ext>
            </a:extLst>
          </p:cNvPr>
          <p:cNvSpPr/>
          <p:nvPr/>
        </p:nvSpPr>
        <p:spPr>
          <a:xfrm>
            <a:off x="1830306" y="2286247"/>
            <a:ext cx="1564146" cy="774764"/>
          </a:xfrm>
          <a:prstGeom prst="rightArrow">
            <a:avLst/>
          </a:prstGeom>
          <a:solidFill>
            <a:srgbClr val="3B4C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5" name="Right Arrow 123">
            <a:extLst>
              <a:ext uri="{FF2B5EF4-FFF2-40B4-BE49-F238E27FC236}">
                <a16:creationId xmlns:a16="http://schemas.microsoft.com/office/drawing/2014/main" id="{325204B5-3C0A-D6F0-30A0-B6DBDDFBF25F}"/>
              </a:ext>
            </a:extLst>
          </p:cNvPr>
          <p:cNvSpPr/>
          <p:nvPr/>
        </p:nvSpPr>
        <p:spPr>
          <a:xfrm>
            <a:off x="1830306" y="5614886"/>
            <a:ext cx="1564146" cy="774764"/>
          </a:xfrm>
          <a:prstGeom prst="rightArrow">
            <a:avLst/>
          </a:prstGeom>
          <a:solidFill>
            <a:srgbClr val="3B4C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6" name="Right Arrow 124">
            <a:extLst>
              <a:ext uri="{FF2B5EF4-FFF2-40B4-BE49-F238E27FC236}">
                <a16:creationId xmlns:a16="http://schemas.microsoft.com/office/drawing/2014/main" id="{2ECCE0BE-5B5A-03B6-A978-DCCF1029C62C}"/>
              </a:ext>
            </a:extLst>
          </p:cNvPr>
          <p:cNvSpPr/>
          <p:nvPr/>
        </p:nvSpPr>
        <p:spPr>
          <a:xfrm>
            <a:off x="1830306" y="8157365"/>
            <a:ext cx="1564146" cy="774764"/>
          </a:xfrm>
          <a:prstGeom prst="rightArrow">
            <a:avLst/>
          </a:prstGeom>
          <a:solidFill>
            <a:srgbClr val="3B4C3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47" name="Graphic 46">
            <a:extLst>
              <a:ext uri="{FF2B5EF4-FFF2-40B4-BE49-F238E27FC236}">
                <a16:creationId xmlns:a16="http://schemas.microsoft.com/office/drawing/2014/main" id="{A01DE552-BA1A-5C0A-C5F7-B6AFF8A3A494}"/>
              </a:ext>
            </a:extLst>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rot="5400000">
            <a:off x="13513961" y="4119573"/>
            <a:ext cx="800442" cy="6581412"/>
          </a:xfrm>
          <a:prstGeom prst="rect">
            <a:avLst/>
          </a:prstGeom>
        </p:spPr>
      </p:pic>
      <p:sp>
        <p:nvSpPr>
          <p:cNvPr id="48" name="Freeform 33">
            <a:extLst>
              <a:ext uri="{FF2B5EF4-FFF2-40B4-BE49-F238E27FC236}">
                <a16:creationId xmlns:a16="http://schemas.microsoft.com/office/drawing/2014/main" id="{477AD5AA-8EA5-82E9-E83D-00B68262587F}"/>
              </a:ext>
            </a:extLst>
          </p:cNvPr>
          <p:cNvSpPr/>
          <p:nvPr/>
        </p:nvSpPr>
        <p:spPr>
          <a:xfrm>
            <a:off x="3507839" y="5271693"/>
            <a:ext cx="5181440" cy="2168598"/>
          </a:xfrm>
          <a:custGeom>
            <a:avLst/>
            <a:gdLst>
              <a:gd name="csX0" fmla="*/ 0 w 4046359"/>
              <a:gd name="csY0" fmla="*/ 0 h 1233646"/>
              <a:gd name="csX1" fmla="*/ 4046359 w 4046359"/>
              <a:gd name="csY1" fmla="*/ 0 h 1233646"/>
              <a:gd name="csX2" fmla="*/ 4046359 w 4046359"/>
              <a:gd name="csY2" fmla="*/ 1233646 h 1233646"/>
              <a:gd name="csX3" fmla="*/ 0 w 4046359"/>
              <a:gd name="csY3" fmla="*/ 1233646 h 1233646"/>
              <a:gd name="csX4" fmla="*/ 0 w 4046359"/>
              <a:gd name="csY4" fmla="*/ 0 h 1233646"/>
            </a:gdLst>
            <a:ahLst/>
            <a:cxnLst>
              <a:cxn ang="0">
                <a:pos x="csX0" y="csY0"/>
              </a:cxn>
              <a:cxn ang="0">
                <a:pos x="csX1" y="csY1"/>
              </a:cxn>
              <a:cxn ang="0">
                <a:pos x="csX2" y="csY2"/>
              </a:cxn>
              <a:cxn ang="0">
                <a:pos x="csX3" y="csY3"/>
              </a:cxn>
              <a:cxn ang="0">
                <a:pos x="csX4" y="csY4"/>
              </a:cxn>
            </a:cxnLst>
            <a:rect l="l" t="t" r="r" b="b"/>
            <a:pathLst>
              <a:path w="4046359" h="1233646">
                <a:moveTo>
                  <a:pt x="0" y="0"/>
                </a:moveTo>
                <a:lnTo>
                  <a:pt x="4046359" y="0"/>
                </a:lnTo>
                <a:lnTo>
                  <a:pt x="4046359" y="1233646"/>
                </a:lnTo>
                <a:lnTo>
                  <a:pt x="0" y="1233646"/>
                </a:lnTo>
                <a:lnTo>
                  <a:pt x="0" y="0"/>
                </a:lnTo>
                <a:close/>
              </a:path>
            </a:pathLst>
          </a:custGeom>
          <a:solidFill>
            <a:srgbClr val="B8EDA3"/>
          </a:solidFill>
          <a:ln>
            <a:solidFill>
              <a:schemeClr val="lt1">
                <a:hueOff val="0"/>
                <a:satOff val="0"/>
                <a:lumOff val="0"/>
              </a:schemeClr>
            </a:solidFill>
          </a:ln>
          <a:effectLst>
            <a:outerShdw blurRad="139700" dist="139700" dir="2700000" algn="tl" rotWithShape="0">
              <a:prstClr val="black">
                <a:alpha val="12000"/>
              </a:prstClr>
            </a:outerShdw>
          </a:effectLst>
        </p:spPr>
        <p:style>
          <a:lnRef idx="2">
            <a:schemeClr val="lt1">
              <a:hueOff val="0"/>
              <a:satOff val="0"/>
              <a:lumOff val="0"/>
              <a:alphaOff val="0"/>
            </a:schemeClr>
          </a:lnRef>
          <a:fillRef idx="1">
            <a:schemeClr val="accent6">
              <a:shade val="80000"/>
              <a:hueOff val="0"/>
              <a:satOff val="0"/>
              <a:lumOff val="0"/>
              <a:alphaOff val="0"/>
            </a:schemeClr>
          </a:fillRef>
          <a:effectRef idx="0">
            <a:schemeClr val="accent6">
              <a:shade val="80000"/>
              <a:hueOff val="0"/>
              <a:satOff val="0"/>
              <a:lumOff val="0"/>
              <a:alphaOff val="0"/>
            </a:schemeClr>
          </a:effectRef>
          <a:fontRef idx="minor">
            <a:schemeClr val="lt1"/>
          </a:fontRef>
        </p:style>
        <p:txBody>
          <a:bodyPr spcFirstLastPara="0" vert="horz" wrap="square" lIns="54000" tIns="162000" rIns="54000" bIns="162000" numCol="1" spcCol="1270" anchor="ctr" anchorCtr="0">
            <a:noAutofit/>
          </a:bodyPr>
          <a:lstStyle/>
          <a:p>
            <a:pPr algn="ctr" defTabSz="1133475">
              <a:spcBef>
                <a:spcPct val="0"/>
              </a:spcBef>
              <a:spcAft>
                <a:spcPct val="35000"/>
              </a:spcAft>
            </a:pPr>
            <a:r>
              <a:rPr lang="fr" sz="2000" b="1" dirty="0">
                <a:solidFill>
                  <a:schemeClr val="tx1"/>
                </a:solidFill>
              </a:rPr>
              <a:t>Résultat attendu</a:t>
            </a:r>
          </a:p>
          <a:p>
            <a:pPr algn="ctr" defTabSz="1133475">
              <a:spcBef>
                <a:spcPct val="0"/>
              </a:spcBef>
              <a:spcAft>
                <a:spcPct val="35000"/>
              </a:spcAft>
            </a:pPr>
            <a:r>
              <a:rPr lang="fr" dirty="0">
                <a:solidFill>
                  <a:schemeClr val="accent6">
                    <a:lumMod val="50000"/>
                  </a:schemeClr>
                </a:solidFill>
                <a:latin typeface="+mj-lt"/>
              </a:rPr>
              <a:t>Les politiques et programmes en matière de biodiversité prennent en compte les intérêts, les besoins et les droits humains de tous (en particulier des femmes et des filles).</a:t>
            </a:r>
          </a:p>
        </p:txBody>
      </p:sp>
      <p:sp>
        <p:nvSpPr>
          <p:cNvPr id="49" name="Freeform 36">
            <a:extLst>
              <a:ext uri="{FF2B5EF4-FFF2-40B4-BE49-F238E27FC236}">
                <a16:creationId xmlns:a16="http://schemas.microsoft.com/office/drawing/2014/main" id="{385ED50D-BBD4-5C1D-44A3-DCB23888F07B}"/>
              </a:ext>
            </a:extLst>
          </p:cNvPr>
          <p:cNvSpPr/>
          <p:nvPr/>
        </p:nvSpPr>
        <p:spPr>
          <a:xfrm>
            <a:off x="3507839" y="7746357"/>
            <a:ext cx="5181440" cy="1711405"/>
          </a:xfrm>
          <a:custGeom>
            <a:avLst/>
            <a:gdLst>
              <a:gd name="csX0" fmla="*/ 0 w 4046359"/>
              <a:gd name="csY0" fmla="*/ 0 h 1233646"/>
              <a:gd name="csX1" fmla="*/ 4046359 w 4046359"/>
              <a:gd name="csY1" fmla="*/ 0 h 1233646"/>
              <a:gd name="csX2" fmla="*/ 4046359 w 4046359"/>
              <a:gd name="csY2" fmla="*/ 1233646 h 1233646"/>
              <a:gd name="csX3" fmla="*/ 0 w 4046359"/>
              <a:gd name="csY3" fmla="*/ 1233646 h 1233646"/>
              <a:gd name="csX4" fmla="*/ 0 w 4046359"/>
              <a:gd name="csY4" fmla="*/ 0 h 1233646"/>
            </a:gdLst>
            <a:ahLst/>
            <a:cxnLst>
              <a:cxn ang="0">
                <a:pos x="csX0" y="csY0"/>
              </a:cxn>
              <a:cxn ang="0">
                <a:pos x="csX1" y="csY1"/>
              </a:cxn>
              <a:cxn ang="0">
                <a:pos x="csX2" y="csY2"/>
              </a:cxn>
              <a:cxn ang="0">
                <a:pos x="csX3" y="csY3"/>
              </a:cxn>
              <a:cxn ang="0">
                <a:pos x="csX4" y="csY4"/>
              </a:cxn>
            </a:cxnLst>
            <a:rect l="l" t="t" r="r" b="b"/>
            <a:pathLst>
              <a:path w="4046359" h="1233646">
                <a:moveTo>
                  <a:pt x="0" y="0"/>
                </a:moveTo>
                <a:lnTo>
                  <a:pt x="4046359" y="0"/>
                </a:lnTo>
                <a:lnTo>
                  <a:pt x="4046359" y="1233646"/>
                </a:lnTo>
                <a:lnTo>
                  <a:pt x="0" y="1233646"/>
                </a:lnTo>
                <a:lnTo>
                  <a:pt x="0" y="0"/>
                </a:lnTo>
                <a:close/>
              </a:path>
            </a:pathLst>
          </a:custGeom>
          <a:solidFill>
            <a:srgbClr val="D6EDC1"/>
          </a:solidFill>
          <a:ln>
            <a:solidFill>
              <a:schemeClr val="lt1">
                <a:hueOff val="0"/>
                <a:satOff val="0"/>
                <a:lumOff val="0"/>
              </a:schemeClr>
            </a:solidFill>
          </a:ln>
          <a:effectLst>
            <a:outerShdw blurRad="139700" dist="139700" dir="2700000" algn="tl" rotWithShape="0">
              <a:prstClr val="black">
                <a:alpha val="12000"/>
              </a:prstClr>
            </a:outerShdw>
          </a:effectLst>
        </p:spPr>
        <p:style>
          <a:lnRef idx="2">
            <a:schemeClr val="lt1">
              <a:hueOff val="0"/>
              <a:satOff val="0"/>
              <a:lumOff val="0"/>
              <a:alphaOff val="0"/>
            </a:schemeClr>
          </a:lnRef>
          <a:fillRef idx="1">
            <a:schemeClr val="accent6">
              <a:shade val="80000"/>
              <a:hueOff val="0"/>
              <a:satOff val="0"/>
              <a:lumOff val="0"/>
              <a:alphaOff val="0"/>
            </a:schemeClr>
          </a:fillRef>
          <a:effectRef idx="0">
            <a:schemeClr val="accent6">
              <a:shade val="80000"/>
              <a:hueOff val="0"/>
              <a:satOff val="0"/>
              <a:lumOff val="0"/>
              <a:alphaOff val="0"/>
            </a:schemeClr>
          </a:effectRef>
          <a:fontRef idx="minor">
            <a:schemeClr val="lt1"/>
          </a:fontRef>
        </p:style>
        <p:txBody>
          <a:bodyPr spcFirstLastPara="0" vert="horz" wrap="square" lIns="162000" tIns="162000" rIns="162000" bIns="162000" numCol="1" spcCol="1270" anchor="ctr" anchorCtr="0">
            <a:noAutofit/>
          </a:bodyPr>
          <a:lstStyle/>
          <a:p>
            <a:pPr algn="ctr" defTabSz="1133475">
              <a:spcBef>
                <a:spcPct val="0"/>
              </a:spcBef>
              <a:spcAft>
                <a:spcPts val="900"/>
              </a:spcAft>
            </a:pPr>
            <a:r>
              <a:rPr lang="fr" sz="2000" b="1" dirty="0">
                <a:solidFill>
                  <a:schemeClr val="tx1"/>
                </a:solidFill>
              </a:rPr>
              <a:t>Résultat attendu</a:t>
            </a:r>
          </a:p>
          <a:p>
            <a:pPr algn="ctr" defTabSz="1133475">
              <a:spcBef>
                <a:spcPct val="0"/>
              </a:spcBef>
              <a:spcAft>
                <a:spcPct val="35000"/>
              </a:spcAft>
            </a:pPr>
            <a:r>
              <a:rPr lang="fr" dirty="0">
                <a:solidFill>
                  <a:schemeClr val="accent6">
                    <a:lumMod val="50000"/>
                  </a:schemeClr>
                </a:solidFill>
                <a:latin typeface="+mj-lt"/>
              </a:rPr>
              <a:t>Création de conditions favorables à </a:t>
            </a:r>
            <a:br>
              <a:rPr lang="en-GB" dirty="0">
                <a:solidFill>
                  <a:schemeClr val="accent6">
                    <a:lumMod val="50000"/>
                  </a:schemeClr>
                </a:solidFill>
                <a:latin typeface="+mj-lt"/>
              </a:rPr>
            </a:br>
            <a:r>
              <a:rPr lang="fr" dirty="0">
                <a:solidFill>
                  <a:schemeClr val="accent6">
                    <a:lumMod val="50000"/>
                  </a:schemeClr>
                </a:solidFill>
                <a:latin typeface="+mj-lt"/>
              </a:rPr>
              <a:t>la mise en œuvre de la GBF tenant compte des questions de genre</a:t>
            </a:r>
            <a:br>
              <a:rPr lang="en-GB" dirty="0">
                <a:solidFill>
                  <a:schemeClr val="accent6">
                    <a:lumMod val="50000"/>
                  </a:schemeClr>
                </a:solidFill>
                <a:latin typeface="+mj-lt"/>
              </a:rPr>
            </a:br>
            <a:endParaRPr lang="en-GB" dirty="0">
              <a:solidFill>
                <a:schemeClr val="accent6">
                  <a:lumMod val="50000"/>
                </a:schemeClr>
              </a:solidFill>
              <a:latin typeface="+mj-lt"/>
            </a:endParaRPr>
          </a:p>
        </p:txBody>
      </p:sp>
      <p:sp>
        <p:nvSpPr>
          <p:cNvPr id="50" name="Freeform 28">
            <a:extLst>
              <a:ext uri="{FF2B5EF4-FFF2-40B4-BE49-F238E27FC236}">
                <a16:creationId xmlns:a16="http://schemas.microsoft.com/office/drawing/2014/main" id="{4E26BEDD-2D37-0C94-938B-856BA2DEB47E}"/>
              </a:ext>
            </a:extLst>
          </p:cNvPr>
          <p:cNvSpPr/>
          <p:nvPr/>
        </p:nvSpPr>
        <p:spPr>
          <a:xfrm>
            <a:off x="3507839" y="2462842"/>
            <a:ext cx="5181440" cy="2478919"/>
          </a:xfrm>
          <a:custGeom>
            <a:avLst/>
            <a:gdLst>
              <a:gd name="csX0" fmla="*/ 0 w 4046359"/>
              <a:gd name="csY0" fmla="*/ 0 h 1233646"/>
              <a:gd name="csX1" fmla="*/ 4046359 w 4046359"/>
              <a:gd name="csY1" fmla="*/ 0 h 1233646"/>
              <a:gd name="csX2" fmla="*/ 4046359 w 4046359"/>
              <a:gd name="csY2" fmla="*/ 1233646 h 1233646"/>
              <a:gd name="csX3" fmla="*/ 0 w 4046359"/>
              <a:gd name="csY3" fmla="*/ 1233646 h 1233646"/>
              <a:gd name="csX4" fmla="*/ 0 w 4046359"/>
              <a:gd name="csY4" fmla="*/ 0 h 1233646"/>
            </a:gdLst>
            <a:ahLst/>
            <a:cxnLst>
              <a:cxn ang="0">
                <a:pos x="csX0" y="csY0"/>
              </a:cxn>
              <a:cxn ang="0">
                <a:pos x="csX1" y="csY1"/>
              </a:cxn>
              <a:cxn ang="0">
                <a:pos x="csX2" y="csY2"/>
              </a:cxn>
              <a:cxn ang="0">
                <a:pos x="csX3" y="csY3"/>
              </a:cxn>
              <a:cxn ang="0">
                <a:pos x="csX4" y="csY4"/>
              </a:cxn>
            </a:cxnLst>
            <a:rect l="l" t="t" r="r" b="b"/>
            <a:pathLst>
              <a:path w="4046359" h="1233646">
                <a:moveTo>
                  <a:pt x="0" y="0"/>
                </a:moveTo>
                <a:lnTo>
                  <a:pt x="4046359" y="0"/>
                </a:lnTo>
                <a:lnTo>
                  <a:pt x="4046359" y="1233646"/>
                </a:lnTo>
                <a:lnTo>
                  <a:pt x="0" y="1233646"/>
                </a:lnTo>
                <a:lnTo>
                  <a:pt x="0" y="0"/>
                </a:lnTo>
                <a:close/>
              </a:path>
            </a:pathLst>
          </a:custGeom>
          <a:solidFill>
            <a:srgbClr val="DDE350"/>
          </a:solidFill>
          <a:ln>
            <a:solidFill>
              <a:schemeClr val="lt1">
                <a:hueOff val="0"/>
                <a:satOff val="0"/>
                <a:lumOff val="0"/>
              </a:schemeClr>
            </a:solidFill>
          </a:ln>
          <a:effectLst>
            <a:outerShdw blurRad="139700" dist="139700" dir="2700000" algn="tl" rotWithShape="0">
              <a:prstClr val="black">
                <a:alpha val="12000"/>
              </a:prstClr>
            </a:outerShdw>
          </a:effectLst>
        </p:spPr>
        <p:style>
          <a:lnRef idx="2">
            <a:schemeClr val="lt1">
              <a:hueOff val="0"/>
              <a:satOff val="0"/>
              <a:lumOff val="0"/>
              <a:alphaOff val="0"/>
            </a:schemeClr>
          </a:lnRef>
          <a:fillRef idx="1">
            <a:schemeClr val="accent6">
              <a:shade val="80000"/>
              <a:hueOff val="0"/>
              <a:satOff val="0"/>
              <a:lumOff val="0"/>
              <a:alphaOff val="0"/>
            </a:schemeClr>
          </a:fillRef>
          <a:effectRef idx="0">
            <a:schemeClr val="accent6">
              <a:shade val="80000"/>
              <a:hueOff val="0"/>
              <a:satOff val="0"/>
              <a:lumOff val="0"/>
              <a:alphaOff val="0"/>
            </a:schemeClr>
          </a:effectRef>
          <a:fontRef idx="minor">
            <a:schemeClr val="lt1"/>
          </a:fontRef>
        </p:style>
        <p:txBody>
          <a:bodyPr spcFirstLastPara="0" vert="horz" wrap="square" lIns="432000" tIns="432000" rIns="432000" bIns="324000" numCol="1" spcCol="1270" anchor="ctr" anchorCtr="0">
            <a:noAutofit/>
          </a:bodyPr>
          <a:lstStyle/>
          <a:p>
            <a:pPr algn="ctr" defTabSz="1133475">
              <a:spcBef>
                <a:spcPct val="0"/>
              </a:spcBef>
              <a:spcAft>
                <a:spcPts val="900"/>
              </a:spcAft>
            </a:pPr>
            <a:r>
              <a:rPr lang="fr" sz="2000" b="1" dirty="0">
                <a:solidFill>
                  <a:schemeClr val="tx1"/>
                </a:solidFill>
              </a:rPr>
              <a:t>Résultat attendu</a:t>
            </a:r>
          </a:p>
          <a:p>
            <a:pPr algn="ctr" defTabSz="1133475">
              <a:spcBef>
                <a:spcPct val="0"/>
              </a:spcBef>
              <a:spcAft>
                <a:spcPts val="1800"/>
              </a:spcAft>
            </a:pPr>
            <a:r>
              <a:rPr lang="fr" dirty="0">
                <a:solidFill>
                  <a:schemeClr val="accent6">
                    <a:lumMod val="50000"/>
                  </a:schemeClr>
                </a:solidFill>
                <a:latin typeface="+mj-lt"/>
              </a:rPr>
              <a:t>Tous (et en particulier les femmes et les filles) ont les mêmes chances et la même capacité de contribuer à la conservation, à l'utilisation durable et au partage équitable des bénéfices</a:t>
            </a:r>
          </a:p>
        </p:txBody>
      </p:sp>
      <p:sp>
        <p:nvSpPr>
          <p:cNvPr id="51" name="Oval 50">
            <a:extLst>
              <a:ext uri="{FF2B5EF4-FFF2-40B4-BE49-F238E27FC236}">
                <a16:creationId xmlns:a16="http://schemas.microsoft.com/office/drawing/2014/main" id="{2EF1C3E7-078D-C63F-7BB8-EBA9DD90D323}"/>
              </a:ext>
            </a:extLst>
          </p:cNvPr>
          <p:cNvSpPr/>
          <p:nvPr/>
        </p:nvSpPr>
        <p:spPr>
          <a:xfrm>
            <a:off x="7467443" y="2501377"/>
            <a:ext cx="425036" cy="42503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000" dirty="0"/>
              <a:t>1</a:t>
            </a:r>
          </a:p>
        </p:txBody>
      </p:sp>
      <p:sp>
        <p:nvSpPr>
          <p:cNvPr id="52" name="Oval 51">
            <a:extLst>
              <a:ext uri="{FF2B5EF4-FFF2-40B4-BE49-F238E27FC236}">
                <a16:creationId xmlns:a16="http://schemas.microsoft.com/office/drawing/2014/main" id="{FD854035-6406-5544-5158-2093C318F9E9}"/>
              </a:ext>
            </a:extLst>
          </p:cNvPr>
          <p:cNvSpPr/>
          <p:nvPr/>
        </p:nvSpPr>
        <p:spPr>
          <a:xfrm>
            <a:off x="7467443" y="5518098"/>
            <a:ext cx="425036" cy="42503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000" dirty="0"/>
              <a:t>2</a:t>
            </a:r>
          </a:p>
        </p:txBody>
      </p:sp>
      <p:sp>
        <p:nvSpPr>
          <p:cNvPr id="53" name="Oval 52">
            <a:extLst>
              <a:ext uri="{FF2B5EF4-FFF2-40B4-BE49-F238E27FC236}">
                <a16:creationId xmlns:a16="http://schemas.microsoft.com/office/drawing/2014/main" id="{35DAE57D-283F-F16C-FE69-4D0855D97A7D}"/>
              </a:ext>
            </a:extLst>
          </p:cNvPr>
          <p:cNvSpPr/>
          <p:nvPr/>
        </p:nvSpPr>
        <p:spPr>
          <a:xfrm>
            <a:off x="7490011" y="7926358"/>
            <a:ext cx="425036" cy="425036"/>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000" dirty="0"/>
              <a:t>3</a:t>
            </a:r>
          </a:p>
        </p:txBody>
      </p:sp>
      <p:sp>
        <p:nvSpPr>
          <p:cNvPr id="54" name="Rounded Rectangle 7">
            <a:extLst>
              <a:ext uri="{FF2B5EF4-FFF2-40B4-BE49-F238E27FC236}">
                <a16:creationId xmlns:a16="http://schemas.microsoft.com/office/drawing/2014/main" id="{3B0D59FF-E13A-3D10-4D8F-FC331C4D88B9}"/>
              </a:ext>
            </a:extLst>
          </p:cNvPr>
          <p:cNvSpPr/>
          <p:nvPr/>
        </p:nvSpPr>
        <p:spPr>
          <a:xfrm>
            <a:off x="558800" y="1349222"/>
            <a:ext cx="2180246" cy="77476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000" dirty="0">
                <a:solidFill>
                  <a:schemeClr val="tx1"/>
                </a:solidFill>
                <a:latin typeface="Calibri" panose="020F0502020204030204"/>
              </a:rPr>
              <a:t>CONSEIL</a:t>
            </a:r>
            <a:endParaRPr lang="en-US" sz="2000" dirty="0">
              <a:solidFill>
                <a:schemeClr val="tx1"/>
              </a:solidFill>
              <a:latin typeface="Calibri" panose="020F0502020204030204"/>
            </a:endParaRPr>
          </a:p>
        </p:txBody>
      </p:sp>
      <p:sp>
        <p:nvSpPr>
          <p:cNvPr id="55" name="Rounded Rectangle 3">
            <a:extLst>
              <a:ext uri="{FF2B5EF4-FFF2-40B4-BE49-F238E27FC236}">
                <a16:creationId xmlns:a16="http://schemas.microsoft.com/office/drawing/2014/main" id="{AAAA4875-2215-B061-48AE-AEE014807CF0}"/>
              </a:ext>
            </a:extLst>
          </p:cNvPr>
          <p:cNvSpPr/>
          <p:nvPr/>
        </p:nvSpPr>
        <p:spPr>
          <a:xfrm>
            <a:off x="2795733" y="1321360"/>
            <a:ext cx="5904962" cy="830764"/>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1600" b="1" kern="0" dirty="0">
                <a:solidFill>
                  <a:prstClr val="black"/>
                </a:solidFill>
                <a:latin typeface="Calibri Light" panose="020F0302020204030204" pitchFamily="34" charset="0"/>
                <a:cs typeface="Calibri Light" panose="020F0302020204030204" pitchFamily="34" charset="0"/>
                <a:sym typeface="Arial"/>
              </a:rPr>
              <a:t>Le GPA propose une feuille de route assortie d'actions indicatives pour aborder les principaux enjeux liés au genre et à la biodiversité.</a:t>
            </a:r>
            <a:endParaRPr lang="en-US" sz="1600" dirty="0">
              <a:solidFill>
                <a:prstClr val="white"/>
              </a:solidFill>
              <a:latin typeface="Calibri" panose="020F0502020204030204"/>
            </a:endParaRPr>
          </a:p>
        </p:txBody>
      </p:sp>
      <p:sp>
        <p:nvSpPr>
          <p:cNvPr id="56" name="Title 1">
            <a:extLst>
              <a:ext uri="{FF2B5EF4-FFF2-40B4-BE49-F238E27FC236}">
                <a16:creationId xmlns:a16="http://schemas.microsoft.com/office/drawing/2014/main" id="{B28613C4-3A96-26B7-7E1C-65048C534B03}"/>
              </a:ext>
            </a:extLst>
          </p:cNvPr>
          <p:cNvSpPr txBox="1">
            <a:spLocks/>
          </p:cNvSpPr>
          <p:nvPr/>
        </p:nvSpPr>
        <p:spPr>
          <a:xfrm>
            <a:off x="2806775" y="-678117"/>
            <a:ext cx="7234496" cy="1838694"/>
          </a:xfrm>
          <a:prstGeom prst="rect">
            <a:avLst/>
          </a:prstGeom>
        </p:spPr>
        <p:txBody>
          <a:bodyPr vert="horz" lIns="91440" tIns="45720" rIns="91440" bIns="45720" rtlCol="0" anchor="b">
            <a:normAutofit fontScale="97500"/>
          </a:bodyPr>
          <a:lst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a:lstStyle>
          <a:p>
            <a:r>
              <a:rPr lang="fr" sz="3200" dirty="0">
                <a:solidFill>
                  <a:schemeClr val="tx1"/>
                </a:solidFill>
              </a:rPr>
              <a:t>Identifier les principaux enjeux liés au genre pertinents pour les objectifs nationaux du GBF</a:t>
            </a:r>
          </a:p>
        </p:txBody>
      </p:sp>
      <p:grpSp>
        <p:nvGrpSpPr>
          <p:cNvPr id="57" name="Group 56">
            <a:extLst>
              <a:ext uri="{FF2B5EF4-FFF2-40B4-BE49-F238E27FC236}">
                <a16:creationId xmlns:a16="http://schemas.microsoft.com/office/drawing/2014/main" id="{52975BF6-8C2E-7034-C890-B714287858B6}"/>
              </a:ext>
            </a:extLst>
          </p:cNvPr>
          <p:cNvGrpSpPr/>
          <p:nvPr/>
        </p:nvGrpSpPr>
        <p:grpSpPr>
          <a:xfrm>
            <a:off x="0" y="52278"/>
            <a:ext cx="2525289" cy="1077218"/>
            <a:chOff x="844721" y="1866900"/>
            <a:chExt cx="3117679" cy="1316682"/>
          </a:xfrm>
        </p:grpSpPr>
        <p:sp>
          <p:nvSpPr>
            <p:cNvPr id="58" name="Pentagon 43">
              <a:extLst>
                <a:ext uri="{FF2B5EF4-FFF2-40B4-BE49-F238E27FC236}">
                  <a16:creationId xmlns:a16="http://schemas.microsoft.com/office/drawing/2014/main" id="{61F5EB6F-F8E5-010A-DEF5-E0A1751EE705}"/>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00"/>
            </a:p>
          </p:txBody>
        </p:sp>
        <p:pic>
          <p:nvPicPr>
            <p:cNvPr id="59" name="Picture 58" descr="A magnifying glass over a paper&#10;&#10;AI-generated content may be incorrect.">
              <a:extLst>
                <a:ext uri="{FF2B5EF4-FFF2-40B4-BE49-F238E27FC236}">
                  <a16:creationId xmlns:a16="http://schemas.microsoft.com/office/drawing/2014/main" id="{9C8A0D45-2ADF-D377-D429-BC1F402DD1DD}"/>
                </a:ext>
              </a:extLst>
            </p:cNvPr>
            <p:cNvPicPr>
              <a:picLocks noChangeAspect="1"/>
            </p:cNvPicPr>
            <p:nvPr/>
          </p:nvPicPr>
          <p:blipFill>
            <a:blip r:embed="rId40"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60" name="Group 59">
              <a:extLst>
                <a:ext uri="{FF2B5EF4-FFF2-40B4-BE49-F238E27FC236}">
                  <a16:creationId xmlns:a16="http://schemas.microsoft.com/office/drawing/2014/main" id="{502C2683-E399-1C5C-F26C-D91DBFEAE90E}"/>
                </a:ext>
              </a:extLst>
            </p:cNvPr>
            <p:cNvGrpSpPr/>
            <p:nvPr/>
          </p:nvGrpSpPr>
          <p:grpSpPr>
            <a:xfrm>
              <a:off x="1098270" y="2005422"/>
              <a:ext cx="1063394" cy="1011676"/>
              <a:chOff x="10085410" y="3689660"/>
              <a:chExt cx="779859" cy="779859"/>
            </a:xfrm>
          </p:grpSpPr>
          <p:sp>
            <p:nvSpPr>
              <p:cNvPr id="61" name="Oval 60">
                <a:extLst>
                  <a:ext uri="{FF2B5EF4-FFF2-40B4-BE49-F238E27FC236}">
                    <a16:creationId xmlns:a16="http://schemas.microsoft.com/office/drawing/2014/main" id="{DAB1A3FF-4CFB-F6E0-CEF0-D50FA684EB95}"/>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sz="1400"/>
              </a:p>
            </p:txBody>
          </p:sp>
          <p:sp>
            <p:nvSpPr>
              <p:cNvPr id="62" name="Oval 5">
                <a:extLst>
                  <a:ext uri="{FF2B5EF4-FFF2-40B4-BE49-F238E27FC236}">
                    <a16:creationId xmlns:a16="http://schemas.microsoft.com/office/drawing/2014/main" id="{8545C871-B761-7AD7-143C-912969FE13D5}"/>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2800" kern="1200" dirty="0"/>
                  <a:t>1</a:t>
                </a:r>
              </a:p>
            </p:txBody>
          </p:sp>
        </p:grpSp>
      </p:grpSp>
      <p:sp>
        <p:nvSpPr>
          <p:cNvPr id="64" name="Freeform 3" descr="A logo for a company&#10;&#10;AI-generated content may be incorrect.">
            <a:extLst>
              <a:ext uri="{FF2B5EF4-FFF2-40B4-BE49-F238E27FC236}">
                <a16:creationId xmlns:a16="http://schemas.microsoft.com/office/drawing/2014/main" id="{EF9142F0-33AF-2030-01D1-8EAFB3D3D73C}"/>
              </a:ext>
            </a:extLst>
          </p:cNvPr>
          <p:cNvSpPr/>
          <p:nvPr/>
        </p:nvSpPr>
        <p:spPr>
          <a:xfrm>
            <a:off x="16619986" y="294115"/>
            <a:ext cx="1067085" cy="825006"/>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1" cstate="email">
              <a:extLst>
                <a:ext uri="{28A0092B-C50C-407E-A947-70E740481C1C}">
                  <a14:useLocalDpi xmlns:a14="http://schemas.microsoft.com/office/drawing/2010/main"/>
                </a:ext>
              </a:extLst>
            </a:blip>
            <a:stretch>
              <a:fillRect/>
            </a:stretch>
          </a:blipFill>
        </p:spPr>
        <p:txBody>
          <a:bodyPr/>
          <a:lstStyle/>
          <a:p>
            <a:pPr defTabSz="457223">
              <a:defRPr/>
            </a:pPr>
            <a:endParaRPr lang="en-CA" sz="1400">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46958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C948C-FA14-1E8B-1584-C80BA291FB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5CD58C-5E52-E1F5-D009-177B094D4D6E}"/>
              </a:ext>
            </a:extLst>
          </p:cNvPr>
          <p:cNvSpPr>
            <a:spLocks noGrp="1"/>
          </p:cNvSpPr>
          <p:nvPr>
            <p:ph type="title" idx="4294967295"/>
          </p:nvPr>
        </p:nvSpPr>
        <p:spPr>
          <a:xfrm>
            <a:off x="3765469" y="243948"/>
            <a:ext cx="12201362" cy="1451893"/>
          </a:xfrm>
        </p:spPr>
        <p:txBody>
          <a:bodyPr>
            <a:normAutofit fontScale="90000"/>
          </a:bodyPr>
          <a:lstStyle/>
          <a:p>
            <a:r>
              <a:rPr lang="fr" sz="5400" dirty="0">
                <a:solidFill>
                  <a:schemeClr val="tx1"/>
                </a:solidFill>
              </a:rPr>
              <a:t>Identifier les principaux enjeux liés au genre pertinents pour les objectifs nationaux du GBF</a:t>
            </a:r>
          </a:p>
        </p:txBody>
      </p:sp>
      <p:pic>
        <p:nvPicPr>
          <p:cNvPr id="5" name="Picture 4">
            <a:extLst>
              <a:ext uri="{FF2B5EF4-FFF2-40B4-BE49-F238E27FC236}">
                <a16:creationId xmlns:a16="http://schemas.microsoft.com/office/drawing/2014/main" id="{3BB11AA8-F434-D444-B022-1033DEC167B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27387" y="2361535"/>
            <a:ext cx="8956158" cy="6270810"/>
          </a:xfrm>
          <a:prstGeom prst="rect">
            <a:avLst/>
          </a:prstGeom>
          <a:ln>
            <a:solidFill>
              <a:schemeClr val="tx1"/>
            </a:solidFill>
          </a:ln>
        </p:spPr>
      </p:pic>
      <p:sp>
        <p:nvSpPr>
          <p:cNvPr id="9" name="TextBox 8">
            <a:extLst>
              <a:ext uri="{FF2B5EF4-FFF2-40B4-BE49-F238E27FC236}">
                <a16:creationId xmlns:a16="http://schemas.microsoft.com/office/drawing/2014/main" id="{D415F5D9-8BEB-71A0-C3AE-342FAC1D8230}"/>
              </a:ext>
            </a:extLst>
          </p:cNvPr>
          <p:cNvSpPr txBox="1"/>
          <p:nvPr/>
        </p:nvSpPr>
        <p:spPr>
          <a:xfrm>
            <a:off x="10724530" y="8632345"/>
            <a:ext cx="6495348" cy="415498"/>
          </a:xfrm>
          <a:prstGeom prst="rect">
            <a:avLst/>
          </a:prstGeom>
          <a:noFill/>
        </p:spPr>
        <p:txBody>
          <a:bodyPr wrap="square">
            <a:spAutoFit/>
          </a:bodyPr>
          <a:lstStyle/>
          <a:p>
            <a:pPr>
              <a:spcAft>
                <a:spcPts val="900"/>
              </a:spcAft>
              <a:tabLst>
                <a:tab pos="342900" algn="l"/>
              </a:tabLst>
            </a:pPr>
            <a:r>
              <a:rPr lang="fr" sz="2100">
                <a:latin typeface="Calibri" panose="020F0502020204030204" pitchFamily="34" charset="0"/>
                <a:ea typeface="MS Mincho" panose="02020609040205080304" pitchFamily="49" charset="-128"/>
                <a:cs typeface="Times New Roman" panose="02020603050405020304" pitchFamily="18" charset="0"/>
              </a:rPr>
              <a:t>Source : </a:t>
            </a:r>
            <a:r>
              <a:rPr lang="fr" sz="2100">
                <a:hlinkClick r:id="rId4"/>
              </a:rPr>
              <a:t>https://hdl.handle.net/10568/116938</a:t>
            </a:r>
            <a:endParaRPr lang="en-US" sz="2100">
              <a:latin typeface="Calibri" panose="020F0502020204030204" pitchFamily="34" charset="0"/>
              <a:ea typeface="MS Mincho" panose="02020609040205080304" pitchFamily="49" charset="-128"/>
              <a:cs typeface="Times New Roman" panose="02020603050405020304" pitchFamily="18" charset="0"/>
            </a:endParaRPr>
          </a:p>
        </p:txBody>
      </p:sp>
      <p:sp>
        <p:nvSpPr>
          <p:cNvPr id="12" name="Rectangle: Rounded Corners 11">
            <a:extLst>
              <a:ext uri="{FF2B5EF4-FFF2-40B4-BE49-F238E27FC236}">
                <a16:creationId xmlns:a16="http://schemas.microsoft.com/office/drawing/2014/main" id="{26A32E0C-4CAD-BDE3-A257-26EC343CF74F}"/>
              </a:ext>
            </a:extLst>
          </p:cNvPr>
          <p:cNvSpPr/>
          <p:nvPr/>
        </p:nvSpPr>
        <p:spPr>
          <a:xfrm>
            <a:off x="747486" y="3904343"/>
            <a:ext cx="7086600" cy="4745006"/>
          </a:xfrm>
          <a:prstGeom prst="roundRect">
            <a:avLst/>
          </a:prstGeom>
          <a:solidFill>
            <a:srgbClr val="C9E6D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spcAft>
                <a:spcPts val="1200"/>
              </a:spcAft>
              <a:defRPr/>
            </a:pPr>
            <a:r>
              <a:rPr lang="fr"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Différencié selon le sexe :</a:t>
            </a:r>
            <a:endParaRPr lang="en-US" dirty="0">
              <a:solidFill>
                <a:prstClr val="black"/>
              </a:solidFill>
              <a:latin typeface="Calibri" panose="020F0502020204030204"/>
            </a:endParaRPr>
          </a:p>
          <a:p>
            <a:pPr marL="433388" indent="-433388" defTabSz="1371600">
              <a:spcAft>
                <a:spcPts val="900"/>
              </a:spcAft>
              <a:buFont typeface="Arial" panose="020B0604020202020204" pitchFamily="34" charset="0"/>
              <a:buChar char="•"/>
              <a:defRPr/>
            </a:pPr>
            <a:r>
              <a:rPr lang="fr" b="1"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Utilisation </a:t>
            </a:r>
            <a:r>
              <a:rPr lang="fr"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des ressources biologiques et des services écosystémiques</a:t>
            </a:r>
          </a:p>
          <a:p>
            <a:pPr marL="428625" indent="-428625" defTabSz="1371600">
              <a:spcAft>
                <a:spcPts val="900"/>
              </a:spcAft>
              <a:buFont typeface="Arial" panose="020B0604020202020204" pitchFamily="34" charset="0"/>
              <a:buChar char="•"/>
              <a:defRPr/>
            </a:pPr>
            <a:r>
              <a:rPr lang="fr" b="1" dirty="0">
                <a:solidFill>
                  <a:prstClr val="black"/>
                </a:solidFill>
                <a:latin typeface="Calibri" panose="020F0502020204030204"/>
                <a:ea typeface="MS Mincho" panose="02020609040205080304" pitchFamily="49" charset="-128"/>
                <a:cs typeface="Times New Roman" panose="02020603050405020304" pitchFamily="18" charset="0"/>
              </a:rPr>
              <a:t>Rôles, connaissances et contributions </a:t>
            </a:r>
            <a:r>
              <a:rPr lang="fr" dirty="0">
                <a:solidFill>
                  <a:prstClr val="black"/>
                </a:solidFill>
                <a:latin typeface="Calibri" panose="020F0502020204030204"/>
                <a:ea typeface="MS Mincho" panose="02020609040205080304" pitchFamily="49" charset="-128"/>
                <a:cs typeface="Times New Roman" panose="02020603050405020304" pitchFamily="18" charset="0"/>
              </a:rPr>
              <a:t>à l’utilisation durable et à la conservation</a:t>
            </a:r>
          </a:p>
          <a:p>
            <a:pPr marL="428625" indent="-428625" defTabSz="1371600">
              <a:spcAft>
                <a:spcPts val="900"/>
              </a:spcAft>
              <a:buFont typeface="Arial" panose="020B0604020202020204" pitchFamily="34" charset="0"/>
              <a:buChar char="•"/>
              <a:defRPr/>
            </a:pPr>
            <a:r>
              <a:rPr lang="fr" b="1" dirty="0">
                <a:solidFill>
                  <a:prstClr val="black"/>
                </a:solidFill>
                <a:latin typeface="Calibri" panose="020F0502020204030204"/>
                <a:ea typeface="MS Mincho" panose="02020609040205080304" pitchFamily="49" charset="-128"/>
                <a:cs typeface="Times New Roman" panose="02020603050405020304" pitchFamily="18" charset="0"/>
              </a:rPr>
              <a:t>Accès aux ressources clés </a:t>
            </a:r>
            <a:r>
              <a:rPr lang="fr" dirty="0">
                <a:solidFill>
                  <a:prstClr val="black"/>
                </a:solidFill>
                <a:latin typeface="Calibri" panose="020F0502020204030204"/>
                <a:ea typeface="MS Mincho" panose="02020609040205080304" pitchFamily="49" charset="-128"/>
                <a:cs typeface="Times New Roman" panose="02020603050405020304" pitchFamily="18" charset="0"/>
              </a:rPr>
              <a:t>(terre, revenus, finances)</a:t>
            </a:r>
          </a:p>
          <a:p>
            <a:pPr marL="428625" indent="-428625" defTabSz="1371600">
              <a:spcAft>
                <a:spcPts val="900"/>
              </a:spcAft>
              <a:buFont typeface="Arial" panose="020B0604020202020204" pitchFamily="34" charset="0"/>
              <a:buChar char="•"/>
              <a:defRPr/>
            </a:pPr>
            <a:r>
              <a:rPr lang="fr" b="1"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Impacts </a:t>
            </a:r>
            <a:r>
              <a:rPr lang="fr"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(risques et vulnérabilités) de la dégradation de l'environnement et de la perte de biodiversité</a:t>
            </a:r>
          </a:p>
          <a:p>
            <a:pPr marL="428625" indent="-428625" defTabSz="1371600">
              <a:spcAft>
                <a:spcPts val="900"/>
              </a:spcAft>
              <a:buFont typeface="Arial" panose="020B0604020202020204" pitchFamily="34" charset="0"/>
              <a:buChar char="•"/>
              <a:defRPr/>
            </a:pPr>
            <a:r>
              <a:rPr lang="fr"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Répartition des </a:t>
            </a:r>
            <a:r>
              <a:rPr lang="fr" b="1"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avantages et des coûts </a:t>
            </a:r>
            <a:r>
              <a:rPr lang="fr"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liés à l'utilisation de la biodiversité, conservation</a:t>
            </a:r>
          </a:p>
          <a:p>
            <a:pPr marL="428625" indent="-428625" defTabSz="1371600">
              <a:spcAft>
                <a:spcPts val="900"/>
              </a:spcAft>
              <a:buFont typeface="Arial" panose="020B0604020202020204" pitchFamily="34" charset="0"/>
              <a:buChar char="•"/>
              <a:defRPr/>
            </a:pPr>
            <a:r>
              <a:rPr lang="fr" b="1" dirty="0">
                <a:solidFill>
                  <a:prstClr val="black"/>
                </a:solidFill>
                <a:latin typeface="Calibri" panose="020F0502020204030204"/>
                <a:ea typeface="MS Mincho" panose="02020609040205080304" pitchFamily="49" charset="-128"/>
                <a:cs typeface="Times New Roman" panose="02020603050405020304" pitchFamily="18" charset="0"/>
              </a:rPr>
              <a:t>Priorités et intérêts stratégiques</a:t>
            </a:r>
          </a:p>
          <a:p>
            <a:pPr marL="428625" indent="-428625" defTabSz="1371600">
              <a:spcAft>
                <a:spcPts val="900"/>
              </a:spcAft>
              <a:buFont typeface="Arial" panose="020B0604020202020204" pitchFamily="34" charset="0"/>
              <a:buChar char="•"/>
              <a:defRPr/>
            </a:pPr>
            <a:r>
              <a:rPr lang="fr" b="1" dirty="0">
                <a:solidFill>
                  <a:prstClr val="black"/>
                </a:solidFill>
                <a:latin typeface="Calibri" panose="020F0502020204030204"/>
                <a:ea typeface="MS Mincho" panose="02020609040205080304" pitchFamily="49" charset="-128"/>
                <a:cs typeface="Times New Roman" panose="02020603050405020304" pitchFamily="18" charset="0"/>
              </a:rPr>
              <a:t>Participation et prise de décision</a:t>
            </a:r>
            <a:endParaRPr lang="en-US" dirty="0"/>
          </a:p>
        </p:txBody>
      </p:sp>
      <p:sp>
        <p:nvSpPr>
          <p:cNvPr id="6" name="Freeform 1" descr="A logo for a company&#10;&#10;AI-generated content may be incorrect.">
            <a:extLst>
              <a:ext uri="{FF2B5EF4-FFF2-40B4-BE49-F238E27FC236}">
                <a16:creationId xmlns:a16="http://schemas.microsoft.com/office/drawing/2014/main" id="{E4022C50-4904-CA65-26CC-2FAC072F9B57}"/>
              </a:ext>
            </a:extLst>
          </p:cNvPr>
          <p:cNvSpPr/>
          <p:nvPr/>
        </p:nvSpPr>
        <p:spPr>
          <a:xfrm>
            <a:off x="16202820" y="522127"/>
            <a:ext cx="1423860" cy="897364"/>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
        <p:nvSpPr>
          <p:cNvPr id="3" name="Rounded Rectangle 7">
            <a:extLst>
              <a:ext uri="{FF2B5EF4-FFF2-40B4-BE49-F238E27FC236}">
                <a16:creationId xmlns:a16="http://schemas.microsoft.com/office/drawing/2014/main" id="{CA1FDF48-B464-7D0F-74A5-0DD3C9146B9C}"/>
              </a:ext>
            </a:extLst>
          </p:cNvPr>
          <p:cNvSpPr/>
          <p:nvPr/>
        </p:nvSpPr>
        <p:spPr>
          <a:xfrm>
            <a:off x="926166" y="2457233"/>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8" name="Rounded Rectangle 3">
            <a:extLst>
              <a:ext uri="{FF2B5EF4-FFF2-40B4-BE49-F238E27FC236}">
                <a16:creationId xmlns:a16="http://schemas.microsoft.com/office/drawing/2014/main" id="{DBBC2D4D-90B9-BDA0-C424-E5A302FECDC5}"/>
              </a:ext>
            </a:extLst>
          </p:cNvPr>
          <p:cNvSpPr/>
          <p:nvPr/>
        </p:nvSpPr>
        <p:spPr>
          <a:xfrm>
            <a:off x="3531069" y="2457233"/>
            <a:ext cx="4394219" cy="128979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4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5">
              <a:buClr>
                <a:srgbClr val="000000"/>
              </a:buClr>
              <a:defRPr/>
            </a:pPr>
            <a:r>
              <a:rPr lang="fr" sz="2000" b="1" kern="0" dirty="0">
                <a:solidFill>
                  <a:prstClr val="black"/>
                </a:solidFill>
                <a:latin typeface="Calibri Light" panose="020F0302020204030204" pitchFamily="34" charset="0"/>
                <a:cs typeface="Calibri Light" panose="020F0302020204030204" pitchFamily="34" charset="0"/>
                <a:sym typeface="Arial"/>
              </a:rPr>
              <a:t>Utilisez votre analyse situationnelle pour identifier les enjeux clés pertinents à votre contexte national.</a:t>
            </a:r>
          </a:p>
          <a:p>
            <a:pPr algn="ctr" defTabSz="1371600"/>
            <a:endParaRPr lang="en-US" sz="2400" dirty="0">
              <a:solidFill>
                <a:prstClr val="white"/>
              </a:solidFill>
              <a:latin typeface="Calibri" panose="020F0502020204030204"/>
            </a:endParaRPr>
          </a:p>
        </p:txBody>
      </p:sp>
      <p:grpSp>
        <p:nvGrpSpPr>
          <p:cNvPr id="10" name="Group 9">
            <a:extLst>
              <a:ext uri="{FF2B5EF4-FFF2-40B4-BE49-F238E27FC236}">
                <a16:creationId xmlns:a16="http://schemas.microsoft.com/office/drawing/2014/main" id="{10162618-9656-EC70-33E1-4940DA120B8F}"/>
              </a:ext>
            </a:extLst>
          </p:cNvPr>
          <p:cNvGrpSpPr/>
          <p:nvPr/>
        </p:nvGrpSpPr>
        <p:grpSpPr>
          <a:xfrm>
            <a:off x="1034808" y="432200"/>
            <a:ext cx="2525289" cy="1077218"/>
            <a:chOff x="844721" y="1866900"/>
            <a:chExt cx="3117679" cy="1316682"/>
          </a:xfrm>
        </p:grpSpPr>
        <p:sp>
          <p:nvSpPr>
            <p:cNvPr id="11" name="Pentagon 43">
              <a:extLst>
                <a:ext uri="{FF2B5EF4-FFF2-40B4-BE49-F238E27FC236}">
                  <a16:creationId xmlns:a16="http://schemas.microsoft.com/office/drawing/2014/main" id="{53541411-B968-9423-4AB0-47636BEA5C63}"/>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magnifying glass over a paper&#10;&#10;AI-generated content may be incorrect.">
              <a:extLst>
                <a:ext uri="{FF2B5EF4-FFF2-40B4-BE49-F238E27FC236}">
                  <a16:creationId xmlns:a16="http://schemas.microsoft.com/office/drawing/2014/main" id="{5A149FEC-FBD3-BC09-FCBD-0ECF43154D6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14" name="Group 13">
              <a:extLst>
                <a:ext uri="{FF2B5EF4-FFF2-40B4-BE49-F238E27FC236}">
                  <a16:creationId xmlns:a16="http://schemas.microsoft.com/office/drawing/2014/main" id="{9B52ACC8-8DF5-77B2-DDA6-2D2F54F4C931}"/>
                </a:ext>
              </a:extLst>
            </p:cNvPr>
            <p:cNvGrpSpPr/>
            <p:nvPr/>
          </p:nvGrpSpPr>
          <p:grpSpPr>
            <a:xfrm>
              <a:off x="1098270" y="2005422"/>
              <a:ext cx="1063394" cy="1011676"/>
              <a:chOff x="10085410" y="3689660"/>
              <a:chExt cx="779859" cy="779859"/>
            </a:xfrm>
          </p:grpSpPr>
          <p:sp>
            <p:nvSpPr>
              <p:cNvPr id="15" name="Oval 14">
                <a:extLst>
                  <a:ext uri="{FF2B5EF4-FFF2-40B4-BE49-F238E27FC236}">
                    <a16:creationId xmlns:a16="http://schemas.microsoft.com/office/drawing/2014/main" id="{C826507A-3FF1-41A3-8A87-23F86FAA6B43}"/>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6" name="Oval 5">
                <a:extLst>
                  <a:ext uri="{FF2B5EF4-FFF2-40B4-BE49-F238E27FC236}">
                    <a16:creationId xmlns:a16="http://schemas.microsoft.com/office/drawing/2014/main" id="{E40347E1-D218-9951-DE57-D609AE7411F4}"/>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1</a:t>
                </a:r>
              </a:p>
            </p:txBody>
          </p:sp>
        </p:grpSp>
      </p:grpSp>
    </p:spTree>
    <p:extLst>
      <p:ext uri="{BB962C8B-B14F-4D97-AF65-F5344CB8AC3E}">
        <p14:creationId xmlns:p14="http://schemas.microsoft.com/office/powerpoint/2010/main" val="156479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BA6A2-1BD8-7B72-D968-4FCF363CF5DB}"/>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7472A90B-944D-8E02-795F-D56D8A41E074}"/>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9" name="Freeform 3">
            <a:extLst>
              <a:ext uri="{FF2B5EF4-FFF2-40B4-BE49-F238E27FC236}">
                <a16:creationId xmlns:a16="http://schemas.microsoft.com/office/drawing/2014/main" id="{61D1A375-E5EE-0806-6A59-A77FDC0A5634}"/>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90" name="Group 89">
            <a:extLst>
              <a:ext uri="{FF2B5EF4-FFF2-40B4-BE49-F238E27FC236}">
                <a16:creationId xmlns:a16="http://schemas.microsoft.com/office/drawing/2014/main" id="{3B4D79B2-35B0-350B-8899-E82DBF34FE4A}"/>
              </a:ext>
            </a:extLst>
          </p:cNvPr>
          <p:cNvGrpSpPr/>
          <p:nvPr/>
        </p:nvGrpSpPr>
        <p:grpSpPr>
          <a:xfrm>
            <a:off x="1759137" y="3376023"/>
            <a:ext cx="2525289" cy="1077218"/>
            <a:chOff x="844721" y="1866900"/>
            <a:chExt cx="3117679" cy="1316682"/>
          </a:xfrm>
        </p:grpSpPr>
        <p:sp>
          <p:nvSpPr>
            <p:cNvPr id="44" name="Pentagon 43">
              <a:extLst>
                <a:ext uri="{FF2B5EF4-FFF2-40B4-BE49-F238E27FC236}">
                  <a16:creationId xmlns:a16="http://schemas.microsoft.com/office/drawing/2014/main" id="{1DEAC7FF-72F7-3E18-8B32-D4FCD8B1EB76}"/>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magnifying glass over a paper&#10;&#10;AI-generated content may be incorrect.">
              <a:extLst>
                <a:ext uri="{FF2B5EF4-FFF2-40B4-BE49-F238E27FC236}">
                  <a16:creationId xmlns:a16="http://schemas.microsoft.com/office/drawing/2014/main" id="{95581885-CF8A-3091-30DA-286D22B8EFC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53A70E10-43FA-9D36-E6E1-A2FE2349D127}"/>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652B1A28-F3B5-56AE-33D4-43D9914DDEEE}"/>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D7D37176-19E7-1BB4-06AF-7A8F524A08F6}"/>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grpSp>
        <p:nvGrpSpPr>
          <p:cNvPr id="94" name="Group 93">
            <a:extLst>
              <a:ext uri="{FF2B5EF4-FFF2-40B4-BE49-F238E27FC236}">
                <a16:creationId xmlns:a16="http://schemas.microsoft.com/office/drawing/2014/main" id="{7B670F82-447C-BA28-216C-51FA60DE39B9}"/>
              </a:ext>
            </a:extLst>
          </p:cNvPr>
          <p:cNvGrpSpPr/>
          <p:nvPr/>
        </p:nvGrpSpPr>
        <p:grpSpPr>
          <a:xfrm>
            <a:off x="2446444" y="4677642"/>
            <a:ext cx="2525289" cy="1077218"/>
            <a:chOff x="2924970" y="4686569"/>
            <a:chExt cx="3117679" cy="1316682"/>
          </a:xfrm>
        </p:grpSpPr>
        <p:sp>
          <p:nvSpPr>
            <p:cNvPr id="63" name="Pentagon 62">
              <a:extLst>
                <a:ext uri="{FF2B5EF4-FFF2-40B4-BE49-F238E27FC236}">
                  <a16:creationId xmlns:a16="http://schemas.microsoft.com/office/drawing/2014/main" id="{CD31623E-EF0A-85FB-7850-E97FA0C31B71}"/>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108832BA-8FD1-68CA-D9BB-4089E302A16A}"/>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D687950B-67DF-E827-7EF9-7B43AD6F0E33}"/>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928C4040-6A0E-FD5B-BC85-F6F857782A6A}"/>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2</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5EFE51B9-83AB-EBA4-6644-535211829A2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sp>
        <p:nvSpPr>
          <p:cNvPr id="10" name="TextBox 9">
            <a:extLst>
              <a:ext uri="{FF2B5EF4-FFF2-40B4-BE49-F238E27FC236}">
                <a16:creationId xmlns:a16="http://schemas.microsoft.com/office/drawing/2014/main" id="{90F2E716-B4B0-0D8D-7916-5714090DD557}"/>
              </a:ext>
            </a:extLst>
          </p:cNvPr>
          <p:cNvSpPr txBox="1"/>
          <p:nvPr/>
        </p:nvSpPr>
        <p:spPr>
          <a:xfrm>
            <a:off x="4424185" y="3210688"/>
            <a:ext cx="12403916" cy="1077218"/>
          </a:xfrm>
          <a:prstGeom prst="rect">
            <a:avLst/>
          </a:prstGeom>
          <a:noFill/>
        </p:spPr>
        <p:txBody>
          <a:bodyPr wrap="square">
            <a:spAutoFit/>
          </a:bodyPr>
          <a:lstStyle/>
          <a:p>
            <a:r>
              <a:rPr lang="fr" sz="3200" dirty="0">
                <a:solidFill>
                  <a:schemeClr val="bg1">
                    <a:lumMod val="75000"/>
                  </a:schemeClr>
                </a:solidFill>
              </a:rPr>
              <a:t>Identifiez les principaux enjeux liés au genre pertinents pour vos objectifs nationaux dans le cadre du Cadre mondial pour la biodiversité (CMB).</a:t>
            </a:r>
          </a:p>
        </p:txBody>
      </p:sp>
      <p:sp>
        <p:nvSpPr>
          <p:cNvPr id="12" name="TextBox 11">
            <a:extLst>
              <a:ext uri="{FF2B5EF4-FFF2-40B4-BE49-F238E27FC236}">
                <a16:creationId xmlns:a16="http://schemas.microsoft.com/office/drawing/2014/main" id="{1FF1CEF9-DEF1-4F77-8A41-382EF60D7D76}"/>
              </a:ext>
            </a:extLst>
          </p:cNvPr>
          <p:cNvSpPr txBox="1"/>
          <p:nvPr/>
        </p:nvSpPr>
        <p:spPr>
          <a:xfrm>
            <a:off x="5177105" y="4789557"/>
            <a:ext cx="12224239" cy="707886"/>
          </a:xfrm>
          <a:prstGeom prst="rect">
            <a:avLst/>
          </a:prstGeom>
          <a:noFill/>
        </p:spPr>
        <p:txBody>
          <a:bodyPr wrap="square">
            <a:spAutoFit/>
          </a:bodyPr>
          <a:lstStyle/>
          <a:p>
            <a:r>
              <a:rPr lang="fr" sz="4000" dirty="0"/>
              <a:t>Relier les objectifs et actions relatifs au genre et à la biodiversité</a:t>
            </a:r>
          </a:p>
        </p:txBody>
      </p:sp>
      <p:sp>
        <p:nvSpPr>
          <p:cNvPr id="2" name="Google Shape;89;g328e14af98b_2_2">
            <a:extLst>
              <a:ext uri="{FF2B5EF4-FFF2-40B4-BE49-F238E27FC236}">
                <a16:creationId xmlns:a16="http://schemas.microsoft.com/office/drawing/2014/main" id="{A486E450-728E-9A94-2AB4-47AAAAE283AB}"/>
              </a:ext>
            </a:extLst>
          </p:cNvPr>
          <p:cNvSpPr txBox="1"/>
          <p:nvPr/>
        </p:nvSpPr>
        <p:spPr>
          <a:xfrm>
            <a:off x="1163704" y="1440614"/>
            <a:ext cx="15960590" cy="92329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kern="0" dirty="0">
                <a:solidFill>
                  <a:prstClr val="black"/>
                </a:solidFill>
                <a:latin typeface="Calibri Light"/>
                <a:ea typeface="Calibri Light"/>
                <a:cs typeface="Calibri Light"/>
                <a:sym typeface="Arial"/>
              </a:rPr>
              <a:t>Étapes </a:t>
            </a:r>
            <a:r>
              <a:rPr lang="en-US" sz="5400" kern="0" dirty="0" err="1">
                <a:solidFill>
                  <a:prstClr val="black"/>
                </a:solidFill>
                <a:latin typeface="Calibri Light"/>
                <a:ea typeface="Calibri Light"/>
                <a:cs typeface="Calibri Light"/>
                <a:sym typeface="Arial"/>
              </a:rPr>
              <a:t>clés</a:t>
            </a:r>
            <a:r>
              <a:rPr lang="en-US" sz="5400" kern="0" dirty="0">
                <a:solidFill>
                  <a:prstClr val="black"/>
                </a:solidFill>
                <a:latin typeface="Calibri Light"/>
                <a:ea typeface="Calibri Light"/>
                <a:cs typeface="Calibri Light"/>
                <a:sym typeface="Arial"/>
              </a:rPr>
              <a:t> pour identifier les </a:t>
            </a:r>
            <a:r>
              <a:rPr lang="en-US" sz="5400" kern="0" dirty="0" err="1">
                <a:solidFill>
                  <a:prstClr val="black"/>
                </a:solidFill>
                <a:latin typeface="Calibri Light"/>
                <a:ea typeface="Calibri Light"/>
                <a:cs typeface="Calibri Light"/>
                <a:sym typeface="Arial"/>
              </a:rPr>
              <a:t>NbS</a:t>
            </a:r>
            <a:r>
              <a:rPr lang="en-US" sz="5400" kern="0" dirty="0">
                <a:solidFill>
                  <a:prstClr val="black"/>
                </a:solidFill>
                <a:latin typeface="Calibri Light"/>
                <a:ea typeface="Calibri Light"/>
                <a:cs typeface="Calibri Light"/>
                <a:sym typeface="Arial"/>
              </a:rPr>
              <a:t> </a:t>
            </a:r>
            <a:r>
              <a:rPr lang="en-US" sz="5400" kern="0" dirty="0" err="1">
                <a:solidFill>
                  <a:prstClr val="black"/>
                </a:solidFill>
                <a:latin typeface="Calibri Light"/>
                <a:ea typeface="Calibri Light"/>
                <a:cs typeface="Calibri Light"/>
                <a:sym typeface="Arial"/>
              </a:rPr>
              <a:t>sensibles</a:t>
            </a:r>
            <a:r>
              <a:rPr lang="en-US" sz="5400" kern="0" dirty="0">
                <a:solidFill>
                  <a:prstClr val="black"/>
                </a:solidFill>
                <a:latin typeface="Calibri Light"/>
                <a:ea typeface="Calibri Light"/>
                <a:cs typeface="Calibri Light"/>
                <a:sym typeface="Arial"/>
              </a:rPr>
              <a:t> au genre</a:t>
            </a:r>
          </a:p>
        </p:txBody>
      </p:sp>
    </p:spTree>
    <p:extLst>
      <p:ext uri="{BB962C8B-B14F-4D97-AF65-F5344CB8AC3E}">
        <p14:creationId xmlns:p14="http://schemas.microsoft.com/office/powerpoint/2010/main" val="735965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5FFB11-4A20-BF1E-5D15-B53DCB7BDCD5}"/>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DFE88C59-5908-8508-DDBF-2DB75B48E4CE}"/>
              </a:ext>
            </a:extLst>
          </p:cNvPr>
          <p:cNvSpPr txBox="1">
            <a:spLocks/>
          </p:cNvSpPr>
          <p:nvPr/>
        </p:nvSpPr>
        <p:spPr>
          <a:xfrm>
            <a:off x="-4" y="495301"/>
            <a:ext cx="18288005" cy="1143002"/>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14490"/>
            <a:endParaRPr lang="en-US" sz="4001">
              <a:solidFill>
                <a:prstClr val="white"/>
              </a:solidFill>
              <a:latin typeface="Montserrat" pitchFamily="2" charset="77"/>
              <a:ea typeface="MS Mincho" panose="02020609040205080304" pitchFamily="49" charset="-128"/>
              <a:cs typeface="Times New Roman" panose="02020603050405020304" pitchFamily="18" charset="0"/>
            </a:endParaRPr>
          </a:p>
        </p:txBody>
      </p:sp>
      <p:sp>
        <p:nvSpPr>
          <p:cNvPr id="4" name="Cloud 3">
            <a:extLst>
              <a:ext uri="{FF2B5EF4-FFF2-40B4-BE49-F238E27FC236}">
                <a16:creationId xmlns:a16="http://schemas.microsoft.com/office/drawing/2014/main" id="{14E75FEF-923D-29D7-9C52-68A80E29A2DB}"/>
              </a:ext>
            </a:extLst>
          </p:cNvPr>
          <p:cNvSpPr/>
          <p:nvPr/>
        </p:nvSpPr>
        <p:spPr>
          <a:xfrm rot="599161">
            <a:off x="222853" y="1814520"/>
            <a:ext cx="8825966" cy="7343441"/>
          </a:xfrm>
          <a:prstGeom prst="cloud">
            <a:avLst/>
          </a:prstGeom>
          <a:gradFill flip="none" rotWithShape="1">
            <a:gsLst>
              <a:gs pos="0">
                <a:srgbClr val="7030A0">
                  <a:tint val="66000"/>
                  <a:satMod val="160000"/>
                </a:srgbClr>
              </a:gs>
              <a:gs pos="70000">
                <a:srgbClr val="7030A0">
                  <a:tint val="44500"/>
                  <a:satMod val="160000"/>
                </a:srgbClr>
              </a:gs>
              <a:gs pos="100000">
                <a:srgbClr val="7030A0">
                  <a:tint val="23500"/>
                  <a:satMod val="160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15" name="Cloud 14">
            <a:extLst>
              <a:ext uri="{FF2B5EF4-FFF2-40B4-BE49-F238E27FC236}">
                <a16:creationId xmlns:a16="http://schemas.microsoft.com/office/drawing/2014/main" id="{F2D2AE96-C2EE-EDEE-38F5-5F732B17D891}"/>
              </a:ext>
            </a:extLst>
          </p:cNvPr>
          <p:cNvSpPr/>
          <p:nvPr/>
        </p:nvSpPr>
        <p:spPr>
          <a:xfrm rot="599161">
            <a:off x="9256651" y="1948815"/>
            <a:ext cx="8825966" cy="7343441"/>
          </a:xfrm>
          <a:prstGeom prst="cloud">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45" name="TextBox 44">
            <a:extLst>
              <a:ext uri="{FF2B5EF4-FFF2-40B4-BE49-F238E27FC236}">
                <a16:creationId xmlns:a16="http://schemas.microsoft.com/office/drawing/2014/main" id="{DAE0B8A0-A21E-3719-79DC-AD2DE5F90797}"/>
              </a:ext>
            </a:extLst>
          </p:cNvPr>
          <p:cNvSpPr txBox="1"/>
          <p:nvPr/>
        </p:nvSpPr>
        <p:spPr>
          <a:xfrm>
            <a:off x="14738898" y="3028828"/>
            <a:ext cx="1333827" cy="738664"/>
          </a:xfrm>
          <a:prstGeom prst="rect">
            <a:avLst/>
          </a:prstGeom>
          <a:noFill/>
        </p:spPr>
        <p:txBody>
          <a:bodyPr wrap="none" rtlCol="0">
            <a:spAutoFit/>
          </a:bodyPr>
          <a:lstStyle/>
          <a:p>
            <a:pPr algn="ctr" defTabSz="914445"/>
            <a:r>
              <a:rPr lang="fr" sz="2100" b="1">
                <a:solidFill>
                  <a:prstClr val="black"/>
                </a:solidFill>
              </a:rPr>
              <a:t>Protégé</a:t>
            </a:r>
          </a:p>
          <a:p>
            <a:pPr algn="ctr" defTabSz="914445"/>
            <a:r>
              <a:rPr lang="fr" sz="2100" b="1">
                <a:solidFill>
                  <a:prstClr val="black"/>
                </a:solidFill>
              </a:rPr>
              <a:t>Zones</a:t>
            </a:r>
          </a:p>
        </p:txBody>
      </p:sp>
      <p:sp>
        <p:nvSpPr>
          <p:cNvPr id="46" name="TextBox 45">
            <a:extLst>
              <a:ext uri="{FF2B5EF4-FFF2-40B4-BE49-F238E27FC236}">
                <a16:creationId xmlns:a16="http://schemas.microsoft.com/office/drawing/2014/main" id="{2D574CE1-8C6C-1FA4-64FF-EAC948348D20}"/>
              </a:ext>
            </a:extLst>
          </p:cNvPr>
          <p:cNvSpPr txBox="1"/>
          <p:nvPr/>
        </p:nvSpPr>
        <p:spPr>
          <a:xfrm>
            <a:off x="12893349" y="5725985"/>
            <a:ext cx="2014461" cy="738664"/>
          </a:xfrm>
          <a:prstGeom prst="rect">
            <a:avLst/>
          </a:prstGeom>
          <a:noFill/>
        </p:spPr>
        <p:txBody>
          <a:bodyPr wrap="none" rtlCol="0">
            <a:spAutoFit/>
          </a:bodyPr>
          <a:lstStyle/>
          <a:p>
            <a:pPr algn="ctr" defTabSz="914445"/>
            <a:r>
              <a:rPr lang="fr" sz="2100" b="1">
                <a:solidFill>
                  <a:prstClr val="black"/>
                </a:solidFill>
              </a:rPr>
              <a:t>Utilisation durable</a:t>
            </a:r>
          </a:p>
          <a:p>
            <a:pPr algn="ctr" defTabSz="914445"/>
            <a:r>
              <a:rPr lang="fr" sz="2100" b="1">
                <a:solidFill>
                  <a:prstClr val="black"/>
                </a:solidFill>
              </a:rPr>
              <a:t>biodiversité</a:t>
            </a:r>
          </a:p>
        </p:txBody>
      </p:sp>
      <p:sp>
        <p:nvSpPr>
          <p:cNvPr id="47" name="TextBox 46">
            <a:extLst>
              <a:ext uri="{FF2B5EF4-FFF2-40B4-BE49-F238E27FC236}">
                <a16:creationId xmlns:a16="http://schemas.microsoft.com/office/drawing/2014/main" id="{728EB1D1-1ABA-12CD-3ED3-D051FEC07770}"/>
              </a:ext>
            </a:extLst>
          </p:cNvPr>
          <p:cNvSpPr txBox="1"/>
          <p:nvPr/>
        </p:nvSpPr>
        <p:spPr>
          <a:xfrm>
            <a:off x="9895538" y="4632067"/>
            <a:ext cx="2825127" cy="415498"/>
          </a:xfrm>
          <a:prstGeom prst="rect">
            <a:avLst/>
          </a:prstGeom>
          <a:noFill/>
        </p:spPr>
        <p:txBody>
          <a:bodyPr wrap="square" rtlCol="0">
            <a:spAutoFit/>
          </a:bodyPr>
          <a:lstStyle/>
          <a:p>
            <a:pPr algn="ctr" defTabSz="914445"/>
            <a:r>
              <a:rPr lang="fr" sz="2100" b="1">
                <a:solidFill>
                  <a:prstClr val="black"/>
                </a:solidFill>
              </a:rPr>
              <a:t>Restauration</a:t>
            </a:r>
          </a:p>
        </p:txBody>
      </p:sp>
      <p:sp>
        <p:nvSpPr>
          <p:cNvPr id="48" name="TextBox 47">
            <a:extLst>
              <a:ext uri="{FF2B5EF4-FFF2-40B4-BE49-F238E27FC236}">
                <a16:creationId xmlns:a16="http://schemas.microsoft.com/office/drawing/2014/main" id="{ADDE8DCB-ADC8-E324-E1EF-7D2F670EEAE7}"/>
              </a:ext>
            </a:extLst>
          </p:cNvPr>
          <p:cNvSpPr txBox="1"/>
          <p:nvPr/>
        </p:nvSpPr>
        <p:spPr>
          <a:xfrm>
            <a:off x="13392984" y="4158734"/>
            <a:ext cx="1404807" cy="738664"/>
          </a:xfrm>
          <a:prstGeom prst="rect">
            <a:avLst/>
          </a:prstGeom>
          <a:noFill/>
        </p:spPr>
        <p:txBody>
          <a:bodyPr wrap="none" rtlCol="0">
            <a:spAutoFit/>
          </a:bodyPr>
          <a:lstStyle/>
          <a:p>
            <a:pPr algn="ctr" defTabSz="914445"/>
            <a:r>
              <a:rPr lang="fr" sz="2100" b="1">
                <a:solidFill>
                  <a:prstClr val="black"/>
                </a:solidFill>
              </a:rPr>
              <a:t>Feu</a:t>
            </a:r>
          </a:p>
          <a:p>
            <a:pPr algn="ctr" defTabSz="914445"/>
            <a:r>
              <a:rPr lang="fr" sz="2100" b="1">
                <a:solidFill>
                  <a:prstClr val="black"/>
                </a:solidFill>
              </a:rPr>
              <a:t>Prévention</a:t>
            </a:r>
          </a:p>
        </p:txBody>
      </p:sp>
      <p:sp>
        <p:nvSpPr>
          <p:cNvPr id="49" name="TextBox 48">
            <a:extLst>
              <a:ext uri="{FF2B5EF4-FFF2-40B4-BE49-F238E27FC236}">
                <a16:creationId xmlns:a16="http://schemas.microsoft.com/office/drawing/2014/main" id="{C4AD2278-7C70-AE0A-DFF3-46B41A03CFC8}"/>
              </a:ext>
            </a:extLst>
          </p:cNvPr>
          <p:cNvSpPr txBox="1"/>
          <p:nvPr/>
        </p:nvSpPr>
        <p:spPr>
          <a:xfrm>
            <a:off x="15971486" y="5784307"/>
            <a:ext cx="1319592" cy="738664"/>
          </a:xfrm>
          <a:prstGeom prst="rect">
            <a:avLst/>
          </a:prstGeom>
          <a:noFill/>
        </p:spPr>
        <p:txBody>
          <a:bodyPr wrap="none" rtlCol="0">
            <a:spAutoFit/>
          </a:bodyPr>
          <a:lstStyle/>
          <a:p>
            <a:pPr algn="ctr" defTabSz="914445"/>
            <a:r>
              <a:rPr lang="fr" sz="2100" b="1">
                <a:solidFill>
                  <a:prstClr val="black"/>
                </a:solidFill>
              </a:rPr>
              <a:t>Biologique</a:t>
            </a:r>
          </a:p>
          <a:p>
            <a:pPr algn="ctr" defTabSz="914445"/>
            <a:r>
              <a:rPr lang="fr" sz="2100" b="1">
                <a:solidFill>
                  <a:prstClr val="black"/>
                </a:solidFill>
              </a:rPr>
              <a:t>Couloirs</a:t>
            </a:r>
          </a:p>
        </p:txBody>
      </p:sp>
      <p:sp>
        <p:nvSpPr>
          <p:cNvPr id="50" name="TextBox 49">
            <a:extLst>
              <a:ext uri="{FF2B5EF4-FFF2-40B4-BE49-F238E27FC236}">
                <a16:creationId xmlns:a16="http://schemas.microsoft.com/office/drawing/2014/main" id="{D895C76E-DD1E-D236-BDF0-7D60FE8475C6}"/>
              </a:ext>
            </a:extLst>
          </p:cNvPr>
          <p:cNvSpPr txBox="1"/>
          <p:nvPr/>
        </p:nvSpPr>
        <p:spPr>
          <a:xfrm>
            <a:off x="11159385" y="7075376"/>
            <a:ext cx="1533561" cy="738664"/>
          </a:xfrm>
          <a:prstGeom prst="rect">
            <a:avLst/>
          </a:prstGeom>
          <a:noFill/>
        </p:spPr>
        <p:txBody>
          <a:bodyPr wrap="none" rtlCol="0">
            <a:spAutoFit/>
          </a:bodyPr>
          <a:lstStyle/>
          <a:p>
            <a:pPr algn="ctr" defTabSz="914445"/>
            <a:r>
              <a:rPr lang="fr" sz="2100" b="1">
                <a:solidFill>
                  <a:prstClr val="black"/>
                </a:solidFill>
              </a:rPr>
              <a:t>Durable</a:t>
            </a:r>
          </a:p>
          <a:p>
            <a:pPr algn="ctr" defTabSz="914445"/>
            <a:r>
              <a:rPr lang="fr" sz="2100" b="1">
                <a:solidFill>
                  <a:prstClr val="black"/>
                </a:solidFill>
              </a:rPr>
              <a:t>Agriculture</a:t>
            </a:r>
          </a:p>
        </p:txBody>
      </p:sp>
      <p:sp>
        <p:nvSpPr>
          <p:cNvPr id="51" name="TextBox 50">
            <a:extLst>
              <a:ext uri="{FF2B5EF4-FFF2-40B4-BE49-F238E27FC236}">
                <a16:creationId xmlns:a16="http://schemas.microsoft.com/office/drawing/2014/main" id="{90C93800-585F-43DD-642F-53388FC13E67}"/>
              </a:ext>
            </a:extLst>
          </p:cNvPr>
          <p:cNvSpPr txBox="1"/>
          <p:nvPr/>
        </p:nvSpPr>
        <p:spPr>
          <a:xfrm>
            <a:off x="14209490" y="6932688"/>
            <a:ext cx="1743811" cy="1061829"/>
          </a:xfrm>
          <a:prstGeom prst="rect">
            <a:avLst/>
          </a:prstGeom>
          <a:noFill/>
        </p:spPr>
        <p:txBody>
          <a:bodyPr wrap="none" rtlCol="0">
            <a:spAutoFit/>
          </a:bodyPr>
          <a:lstStyle/>
          <a:p>
            <a:pPr algn="ctr" defTabSz="914445"/>
            <a:r>
              <a:rPr lang="fr" sz="2100" b="1">
                <a:solidFill>
                  <a:prstClr val="black"/>
                </a:solidFill>
              </a:rPr>
              <a:t>Durable</a:t>
            </a:r>
          </a:p>
          <a:p>
            <a:pPr algn="ctr" defTabSz="914445"/>
            <a:r>
              <a:rPr lang="fr" sz="2100" b="1">
                <a:solidFill>
                  <a:prstClr val="black"/>
                </a:solidFill>
              </a:rPr>
              <a:t>Gestion</a:t>
            </a:r>
          </a:p>
          <a:p>
            <a:pPr algn="ctr" defTabSz="914445"/>
            <a:r>
              <a:rPr lang="fr" sz="2100" b="1">
                <a:solidFill>
                  <a:prstClr val="black"/>
                </a:solidFill>
              </a:rPr>
              <a:t>Écosystèmes</a:t>
            </a:r>
          </a:p>
        </p:txBody>
      </p:sp>
      <p:sp>
        <p:nvSpPr>
          <p:cNvPr id="52" name="TextBox 51">
            <a:extLst>
              <a:ext uri="{FF2B5EF4-FFF2-40B4-BE49-F238E27FC236}">
                <a16:creationId xmlns:a16="http://schemas.microsoft.com/office/drawing/2014/main" id="{E0F046D2-42AB-3377-7CDA-F257EF9E2103}"/>
              </a:ext>
            </a:extLst>
          </p:cNvPr>
          <p:cNvSpPr txBox="1"/>
          <p:nvPr/>
        </p:nvSpPr>
        <p:spPr>
          <a:xfrm>
            <a:off x="10083553" y="5724812"/>
            <a:ext cx="1743811" cy="738664"/>
          </a:xfrm>
          <a:prstGeom prst="rect">
            <a:avLst/>
          </a:prstGeom>
          <a:noFill/>
        </p:spPr>
        <p:txBody>
          <a:bodyPr wrap="none" rtlCol="0">
            <a:spAutoFit/>
          </a:bodyPr>
          <a:lstStyle/>
          <a:p>
            <a:pPr algn="ctr" defTabSz="914445"/>
            <a:r>
              <a:rPr lang="fr" sz="2100" b="1">
                <a:solidFill>
                  <a:prstClr val="black"/>
                </a:solidFill>
              </a:rPr>
              <a:t>Déchets</a:t>
            </a:r>
          </a:p>
          <a:p>
            <a:pPr algn="ctr" defTabSz="914445"/>
            <a:r>
              <a:rPr lang="fr" sz="2100" b="1">
                <a:solidFill>
                  <a:prstClr val="black"/>
                </a:solidFill>
              </a:rPr>
              <a:t>Gestion</a:t>
            </a:r>
          </a:p>
        </p:txBody>
      </p:sp>
      <p:sp>
        <p:nvSpPr>
          <p:cNvPr id="53" name="TextBox 52">
            <a:extLst>
              <a:ext uri="{FF2B5EF4-FFF2-40B4-BE49-F238E27FC236}">
                <a16:creationId xmlns:a16="http://schemas.microsoft.com/office/drawing/2014/main" id="{12040726-A217-F08F-6139-3851A403BCC0}"/>
              </a:ext>
            </a:extLst>
          </p:cNvPr>
          <p:cNvSpPr txBox="1"/>
          <p:nvPr/>
        </p:nvSpPr>
        <p:spPr>
          <a:xfrm>
            <a:off x="15900726" y="4168624"/>
            <a:ext cx="1349920" cy="738664"/>
          </a:xfrm>
          <a:prstGeom prst="rect">
            <a:avLst/>
          </a:prstGeom>
          <a:noFill/>
        </p:spPr>
        <p:txBody>
          <a:bodyPr wrap="none" rtlCol="0">
            <a:spAutoFit/>
          </a:bodyPr>
          <a:lstStyle/>
          <a:p>
            <a:pPr algn="ctr" defTabSz="914445"/>
            <a:r>
              <a:rPr lang="fr" sz="2100" b="1">
                <a:solidFill>
                  <a:prstClr val="black"/>
                </a:solidFill>
              </a:rPr>
              <a:t>Espèces</a:t>
            </a:r>
          </a:p>
          <a:p>
            <a:pPr algn="ctr" defTabSz="914445"/>
            <a:r>
              <a:rPr lang="fr" sz="2100" b="1">
                <a:solidFill>
                  <a:prstClr val="black"/>
                </a:solidFill>
              </a:rPr>
              <a:t>Protection</a:t>
            </a:r>
          </a:p>
        </p:txBody>
      </p:sp>
      <p:sp>
        <p:nvSpPr>
          <p:cNvPr id="54" name="TextBox 53">
            <a:extLst>
              <a:ext uri="{FF2B5EF4-FFF2-40B4-BE49-F238E27FC236}">
                <a16:creationId xmlns:a16="http://schemas.microsoft.com/office/drawing/2014/main" id="{46463CE9-B7A9-4285-5DEF-25C86A67BD51}"/>
              </a:ext>
            </a:extLst>
          </p:cNvPr>
          <p:cNvSpPr txBox="1"/>
          <p:nvPr/>
        </p:nvSpPr>
        <p:spPr>
          <a:xfrm>
            <a:off x="10866371" y="3077293"/>
            <a:ext cx="2415042" cy="415498"/>
          </a:xfrm>
          <a:prstGeom prst="rect">
            <a:avLst/>
          </a:prstGeom>
          <a:noFill/>
        </p:spPr>
        <p:txBody>
          <a:bodyPr wrap="square" rtlCol="0">
            <a:spAutoFit/>
          </a:bodyPr>
          <a:lstStyle/>
          <a:p>
            <a:pPr algn="ctr" defTabSz="914445"/>
            <a:r>
              <a:rPr lang="fr" sz="2100" b="1">
                <a:solidFill>
                  <a:prstClr val="black"/>
                </a:solidFill>
              </a:rPr>
              <a:t>Conservation des sols</a:t>
            </a:r>
          </a:p>
        </p:txBody>
      </p:sp>
      <p:sp>
        <p:nvSpPr>
          <p:cNvPr id="25" name="TextBox 24">
            <a:extLst>
              <a:ext uri="{FF2B5EF4-FFF2-40B4-BE49-F238E27FC236}">
                <a16:creationId xmlns:a16="http://schemas.microsoft.com/office/drawing/2014/main" id="{58D38D36-5E9F-1508-E035-3D76EE6F6849}"/>
              </a:ext>
            </a:extLst>
          </p:cNvPr>
          <p:cNvSpPr txBox="1"/>
          <p:nvPr/>
        </p:nvSpPr>
        <p:spPr>
          <a:xfrm>
            <a:off x="5934182" y="6191692"/>
            <a:ext cx="2759021" cy="738664"/>
          </a:xfrm>
          <a:prstGeom prst="rect">
            <a:avLst/>
          </a:prstGeom>
          <a:noFill/>
        </p:spPr>
        <p:txBody>
          <a:bodyPr wrap="square">
            <a:spAutoFit/>
          </a:bodyPr>
          <a:lstStyle/>
          <a:p>
            <a:pPr>
              <a:spcBef>
                <a:spcPts val="900"/>
              </a:spcBef>
            </a:pPr>
            <a:r>
              <a:rPr lang="fr" sz="2100" b="1"/>
              <a:t>Éliminer la violence fondée sur le genre</a:t>
            </a:r>
          </a:p>
        </p:txBody>
      </p:sp>
      <p:sp>
        <p:nvSpPr>
          <p:cNvPr id="27" name="TextBox 26">
            <a:extLst>
              <a:ext uri="{FF2B5EF4-FFF2-40B4-BE49-F238E27FC236}">
                <a16:creationId xmlns:a16="http://schemas.microsoft.com/office/drawing/2014/main" id="{01ED98BF-FC2B-D655-353C-D19D21925805}"/>
              </a:ext>
            </a:extLst>
          </p:cNvPr>
          <p:cNvSpPr txBox="1"/>
          <p:nvPr/>
        </p:nvSpPr>
        <p:spPr>
          <a:xfrm>
            <a:off x="6602010" y="3888606"/>
            <a:ext cx="2326584" cy="738664"/>
          </a:xfrm>
          <a:prstGeom prst="rect">
            <a:avLst/>
          </a:prstGeom>
          <a:noFill/>
        </p:spPr>
        <p:txBody>
          <a:bodyPr wrap="square">
            <a:spAutoFit/>
          </a:bodyPr>
          <a:lstStyle/>
          <a:p>
            <a:pPr>
              <a:spcBef>
                <a:spcPts val="900"/>
              </a:spcBef>
            </a:pPr>
            <a:r>
              <a:rPr lang="fr" sz="2100" b="1"/>
              <a:t>autonomisation économique</a:t>
            </a:r>
          </a:p>
        </p:txBody>
      </p:sp>
      <p:sp>
        <p:nvSpPr>
          <p:cNvPr id="28" name="TextBox 27">
            <a:extLst>
              <a:ext uri="{FF2B5EF4-FFF2-40B4-BE49-F238E27FC236}">
                <a16:creationId xmlns:a16="http://schemas.microsoft.com/office/drawing/2014/main" id="{BC37F26B-A0C0-8ED5-449E-8182FE1486D0}"/>
              </a:ext>
            </a:extLst>
          </p:cNvPr>
          <p:cNvSpPr txBox="1"/>
          <p:nvPr/>
        </p:nvSpPr>
        <p:spPr>
          <a:xfrm>
            <a:off x="2832774" y="7093610"/>
            <a:ext cx="2101719" cy="785536"/>
          </a:xfrm>
          <a:prstGeom prst="rect">
            <a:avLst/>
          </a:prstGeom>
          <a:noFill/>
        </p:spPr>
        <p:txBody>
          <a:bodyPr wrap="square">
            <a:spAutoFit/>
          </a:bodyPr>
          <a:lstStyle/>
          <a:p>
            <a:pPr>
              <a:lnSpc>
                <a:spcPct val="110000"/>
              </a:lnSpc>
              <a:spcBef>
                <a:spcPts val="900"/>
              </a:spcBef>
            </a:pPr>
            <a:r>
              <a:rPr lang="fr" sz="2100" b="1"/>
              <a:t>Leadership et prise de décision</a:t>
            </a:r>
          </a:p>
        </p:txBody>
      </p:sp>
      <p:sp>
        <p:nvSpPr>
          <p:cNvPr id="29" name="TextBox 28">
            <a:extLst>
              <a:ext uri="{FF2B5EF4-FFF2-40B4-BE49-F238E27FC236}">
                <a16:creationId xmlns:a16="http://schemas.microsoft.com/office/drawing/2014/main" id="{88CA2802-9B85-5A24-17AD-1726330FBC0F}"/>
              </a:ext>
            </a:extLst>
          </p:cNvPr>
          <p:cNvSpPr txBox="1"/>
          <p:nvPr/>
        </p:nvSpPr>
        <p:spPr>
          <a:xfrm>
            <a:off x="2759620" y="3014328"/>
            <a:ext cx="2161727" cy="1061829"/>
          </a:xfrm>
          <a:prstGeom prst="rect">
            <a:avLst/>
          </a:prstGeom>
          <a:noFill/>
        </p:spPr>
        <p:txBody>
          <a:bodyPr wrap="square">
            <a:spAutoFit/>
          </a:bodyPr>
          <a:lstStyle/>
          <a:p>
            <a:pPr>
              <a:spcBef>
                <a:spcPts val="900"/>
              </a:spcBef>
            </a:pPr>
            <a:r>
              <a:rPr lang="fr" sz="2100" b="1"/>
              <a:t>Droits fonciers et ressources naturelles</a:t>
            </a:r>
          </a:p>
        </p:txBody>
      </p:sp>
      <p:sp>
        <p:nvSpPr>
          <p:cNvPr id="30" name="TextBox 29">
            <a:extLst>
              <a:ext uri="{FF2B5EF4-FFF2-40B4-BE49-F238E27FC236}">
                <a16:creationId xmlns:a16="http://schemas.microsoft.com/office/drawing/2014/main" id="{A5B1E102-0B04-73E0-034C-02FFC5C9A8A3}"/>
              </a:ext>
            </a:extLst>
          </p:cNvPr>
          <p:cNvSpPr txBox="1"/>
          <p:nvPr/>
        </p:nvSpPr>
        <p:spPr>
          <a:xfrm>
            <a:off x="3897841" y="5001489"/>
            <a:ext cx="2146037" cy="738664"/>
          </a:xfrm>
          <a:prstGeom prst="rect">
            <a:avLst/>
          </a:prstGeom>
          <a:noFill/>
        </p:spPr>
        <p:txBody>
          <a:bodyPr wrap="square">
            <a:spAutoFit/>
          </a:bodyPr>
          <a:lstStyle/>
          <a:p>
            <a:pPr>
              <a:spcBef>
                <a:spcPts val="900"/>
              </a:spcBef>
            </a:pPr>
            <a:r>
              <a:rPr lang="fr" sz="2100" b="1"/>
              <a:t>Capacités renforcées</a:t>
            </a:r>
          </a:p>
        </p:txBody>
      </p:sp>
      <p:sp>
        <p:nvSpPr>
          <p:cNvPr id="57" name="TextBox 56">
            <a:extLst>
              <a:ext uri="{FF2B5EF4-FFF2-40B4-BE49-F238E27FC236}">
                <a16:creationId xmlns:a16="http://schemas.microsoft.com/office/drawing/2014/main" id="{6A9446AB-7A48-2FDC-48BC-4848E5CC36FE}"/>
              </a:ext>
            </a:extLst>
          </p:cNvPr>
          <p:cNvSpPr txBox="1"/>
          <p:nvPr/>
        </p:nvSpPr>
        <p:spPr>
          <a:xfrm>
            <a:off x="953417" y="1512596"/>
            <a:ext cx="8897694" cy="507831"/>
          </a:xfrm>
          <a:prstGeom prst="rect">
            <a:avLst/>
          </a:prstGeom>
          <a:noFill/>
        </p:spPr>
        <p:txBody>
          <a:bodyPr wrap="square" rtlCol="0">
            <a:spAutoFit/>
          </a:bodyPr>
          <a:lstStyle/>
          <a:p>
            <a:r>
              <a:rPr lang="fr" sz="2700" i="1" dirty="0" err="1"/>
              <a:t>Égalité </a:t>
            </a:r>
            <a:r>
              <a:rPr lang="fr" sz="2700" i="1" dirty="0"/>
              <a:t>sociale/de genre et </a:t>
            </a:r>
            <a:r>
              <a:rPr lang="fr" sz="2700" i="1" dirty="0" err="1"/>
              <a:t>droits des femmes</a:t>
            </a:r>
            <a:r>
              <a:rPr lang="fr" sz="2700" i="1" dirty="0"/>
              <a:t> </a:t>
            </a:r>
            <a:r>
              <a:rPr lang="fr" sz="2700" i="1" dirty="0" err="1"/>
              <a:t>autonomisation </a:t>
            </a:r>
            <a:r>
              <a:rPr lang="fr" sz="2700" i="1" dirty="0"/>
              <a:t>(GEWE)</a:t>
            </a:r>
            <a:endParaRPr lang="en-US" sz="2700" i="1" dirty="0"/>
          </a:p>
        </p:txBody>
      </p:sp>
      <p:sp>
        <p:nvSpPr>
          <p:cNvPr id="58" name="TextBox 57">
            <a:extLst>
              <a:ext uri="{FF2B5EF4-FFF2-40B4-BE49-F238E27FC236}">
                <a16:creationId xmlns:a16="http://schemas.microsoft.com/office/drawing/2014/main" id="{040CCAA5-16B9-9B41-5823-8A93D9677B81}"/>
              </a:ext>
            </a:extLst>
          </p:cNvPr>
          <p:cNvSpPr txBox="1"/>
          <p:nvPr/>
        </p:nvSpPr>
        <p:spPr>
          <a:xfrm>
            <a:off x="11703460" y="1509752"/>
            <a:ext cx="6202851" cy="507831"/>
          </a:xfrm>
          <a:prstGeom prst="rect">
            <a:avLst/>
          </a:prstGeom>
          <a:noFill/>
        </p:spPr>
        <p:txBody>
          <a:bodyPr wrap="square" rtlCol="0">
            <a:spAutoFit/>
          </a:bodyPr>
          <a:lstStyle/>
          <a:p>
            <a:r>
              <a:rPr lang="fr" sz="2700" i="1" err="1"/>
              <a:t>Environnement </a:t>
            </a:r>
            <a:r>
              <a:rPr lang="fr" sz="2700" i="1"/>
              <a:t>/ </a:t>
            </a:r>
            <a:r>
              <a:rPr lang="fr" sz="2700" i="1" err="1"/>
              <a:t>biodiversité</a:t>
            </a:r>
            <a:endParaRPr lang="en-US" sz="2700" i="1"/>
          </a:p>
        </p:txBody>
      </p:sp>
      <p:sp>
        <p:nvSpPr>
          <p:cNvPr id="60" name="TextBox 59">
            <a:extLst>
              <a:ext uri="{FF2B5EF4-FFF2-40B4-BE49-F238E27FC236}">
                <a16:creationId xmlns:a16="http://schemas.microsoft.com/office/drawing/2014/main" id="{1D51820A-EDFF-4E8E-49B0-BEB254557AF7}"/>
              </a:ext>
            </a:extLst>
          </p:cNvPr>
          <p:cNvSpPr txBox="1"/>
          <p:nvPr/>
        </p:nvSpPr>
        <p:spPr>
          <a:xfrm>
            <a:off x="405346" y="402777"/>
            <a:ext cx="18287999" cy="646331"/>
          </a:xfrm>
          <a:prstGeom prst="rect">
            <a:avLst/>
          </a:prstGeom>
          <a:noFill/>
        </p:spPr>
        <p:txBody>
          <a:bodyPr wrap="square">
            <a:spAutoFit/>
          </a:bodyPr>
          <a:lstStyle/>
          <a:p>
            <a:pPr algn="ctr" defTabSz="914490"/>
            <a:r>
              <a:rPr lang="fr" sz="3600" dirty="0">
                <a:latin typeface="Calibri Light" panose="020F0302020204030204" pitchFamily="34" charset="0"/>
                <a:ea typeface="Calibri Light" panose="020F0302020204030204" pitchFamily="34" charset="0"/>
                <a:cs typeface="Calibri Light" panose="020F0302020204030204" pitchFamily="34" charset="0"/>
              </a:rPr>
              <a:t>Relier les objectifs et actions relatifs au genre et à la biodiversité</a:t>
            </a:r>
          </a:p>
        </p:txBody>
      </p:sp>
      <p:sp>
        <p:nvSpPr>
          <p:cNvPr id="2" name="Arrow: Curved Up 1">
            <a:extLst>
              <a:ext uri="{FF2B5EF4-FFF2-40B4-BE49-F238E27FC236}">
                <a16:creationId xmlns:a16="http://schemas.microsoft.com/office/drawing/2014/main" id="{2E324B99-D4F2-568A-8F35-CC06225F99DB}"/>
              </a:ext>
            </a:extLst>
          </p:cNvPr>
          <p:cNvSpPr/>
          <p:nvPr/>
        </p:nvSpPr>
        <p:spPr>
          <a:xfrm>
            <a:off x="8548412" y="5994634"/>
            <a:ext cx="1197681" cy="552510"/>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5" name="Arrow: Curved Up 4">
            <a:extLst>
              <a:ext uri="{FF2B5EF4-FFF2-40B4-BE49-F238E27FC236}">
                <a16:creationId xmlns:a16="http://schemas.microsoft.com/office/drawing/2014/main" id="{BE0A590B-B677-1E90-52CA-7270923C5334}"/>
              </a:ext>
            </a:extLst>
          </p:cNvPr>
          <p:cNvSpPr/>
          <p:nvPr/>
        </p:nvSpPr>
        <p:spPr>
          <a:xfrm rot="10621883">
            <a:off x="8491365" y="4746248"/>
            <a:ext cx="1197681" cy="552510"/>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grpSp>
        <p:nvGrpSpPr>
          <p:cNvPr id="3" name="Group 2">
            <a:extLst>
              <a:ext uri="{FF2B5EF4-FFF2-40B4-BE49-F238E27FC236}">
                <a16:creationId xmlns:a16="http://schemas.microsoft.com/office/drawing/2014/main" id="{AE13FEC9-1332-37E3-2179-8301558D2B81}"/>
              </a:ext>
            </a:extLst>
          </p:cNvPr>
          <p:cNvGrpSpPr/>
          <p:nvPr/>
        </p:nvGrpSpPr>
        <p:grpSpPr>
          <a:xfrm>
            <a:off x="1674273" y="2846266"/>
            <a:ext cx="1105152" cy="1179657"/>
            <a:chOff x="6973465" y="92703"/>
            <a:chExt cx="736768" cy="786438"/>
          </a:xfrm>
        </p:grpSpPr>
        <p:pic>
          <p:nvPicPr>
            <p:cNvPr id="6" name="Graphic 5">
              <a:extLst>
                <a:ext uri="{FF2B5EF4-FFF2-40B4-BE49-F238E27FC236}">
                  <a16:creationId xmlns:a16="http://schemas.microsoft.com/office/drawing/2014/main" id="{12580183-0162-87AD-45AE-3FDDF7B98F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73465" y="92703"/>
              <a:ext cx="736768" cy="786438"/>
            </a:xfrm>
            <a:prstGeom prst="rect">
              <a:avLst/>
            </a:prstGeom>
          </p:spPr>
        </p:pic>
        <p:pic>
          <p:nvPicPr>
            <p:cNvPr id="7" name="Picture 10">
              <a:extLst>
                <a:ext uri="{FF2B5EF4-FFF2-40B4-BE49-F238E27FC236}">
                  <a16:creationId xmlns:a16="http://schemas.microsoft.com/office/drawing/2014/main" id="{8126DD0F-E888-C26C-31A6-8820E46D9D3C}"/>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097192" y="259851"/>
              <a:ext cx="528585" cy="432478"/>
            </a:xfrm>
            <a:prstGeom prst="rect">
              <a:avLst/>
            </a:prstGeom>
          </p:spPr>
        </p:pic>
      </p:grpSp>
      <p:grpSp>
        <p:nvGrpSpPr>
          <p:cNvPr id="10" name="Group 9">
            <a:extLst>
              <a:ext uri="{FF2B5EF4-FFF2-40B4-BE49-F238E27FC236}">
                <a16:creationId xmlns:a16="http://schemas.microsoft.com/office/drawing/2014/main" id="{74502714-A4A8-2C95-7B60-1831307C8054}"/>
              </a:ext>
            </a:extLst>
          </p:cNvPr>
          <p:cNvGrpSpPr/>
          <p:nvPr/>
        </p:nvGrpSpPr>
        <p:grpSpPr>
          <a:xfrm>
            <a:off x="5371802" y="3622533"/>
            <a:ext cx="1105152" cy="1179657"/>
            <a:chOff x="6973465" y="1695691"/>
            <a:chExt cx="736768" cy="786438"/>
          </a:xfrm>
        </p:grpSpPr>
        <p:pic>
          <p:nvPicPr>
            <p:cNvPr id="11" name="Graphic 10">
              <a:extLst>
                <a:ext uri="{FF2B5EF4-FFF2-40B4-BE49-F238E27FC236}">
                  <a16:creationId xmlns:a16="http://schemas.microsoft.com/office/drawing/2014/main" id="{4BD3E233-476F-FD79-45C1-3D8431A402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73465" y="1695691"/>
              <a:ext cx="736768" cy="786438"/>
            </a:xfrm>
            <a:prstGeom prst="rect">
              <a:avLst/>
            </a:prstGeom>
          </p:spPr>
        </p:pic>
        <p:pic>
          <p:nvPicPr>
            <p:cNvPr id="12" name="Picture 12">
              <a:extLst>
                <a:ext uri="{FF2B5EF4-FFF2-40B4-BE49-F238E27FC236}">
                  <a16:creationId xmlns:a16="http://schemas.microsoft.com/office/drawing/2014/main" id="{CB17C6E2-DFDB-444A-9E5D-E1660DC1F0C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012737" y="1807591"/>
              <a:ext cx="697496" cy="531425"/>
            </a:xfrm>
            <a:prstGeom prst="rect">
              <a:avLst/>
            </a:prstGeom>
          </p:spPr>
        </p:pic>
      </p:grpSp>
      <p:grpSp>
        <p:nvGrpSpPr>
          <p:cNvPr id="17" name="Group 16">
            <a:extLst>
              <a:ext uri="{FF2B5EF4-FFF2-40B4-BE49-F238E27FC236}">
                <a16:creationId xmlns:a16="http://schemas.microsoft.com/office/drawing/2014/main" id="{477277CC-011D-ABF9-587A-15B362E30E23}"/>
              </a:ext>
            </a:extLst>
          </p:cNvPr>
          <p:cNvGrpSpPr/>
          <p:nvPr/>
        </p:nvGrpSpPr>
        <p:grpSpPr>
          <a:xfrm>
            <a:off x="2704504" y="4767985"/>
            <a:ext cx="1105152" cy="1179657"/>
            <a:chOff x="6973465" y="892803"/>
            <a:chExt cx="736768" cy="786438"/>
          </a:xfrm>
        </p:grpSpPr>
        <p:pic>
          <p:nvPicPr>
            <p:cNvPr id="18" name="Graphic 17">
              <a:extLst>
                <a:ext uri="{FF2B5EF4-FFF2-40B4-BE49-F238E27FC236}">
                  <a16:creationId xmlns:a16="http://schemas.microsoft.com/office/drawing/2014/main" id="{CBAA7C04-39E0-EEE9-F384-756983EE1BA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73465" y="892803"/>
              <a:ext cx="736768" cy="786438"/>
            </a:xfrm>
            <a:prstGeom prst="rect">
              <a:avLst/>
            </a:prstGeom>
          </p:spPr>
        </p:pic>
        <p:pic>
          <p:nvPicPr>
            <p:cNvPr id="19" name="Picture 8">
              <a:extLst>
                <a:ext uri="{FF2B5EF4-FFF2-40B4-BE49-F238E27FC236}">
                  <a16:creationId xmlns:a16="http://schemas.microsoft.com/office/drawing/2014/main" id="{ECBC8309-5DEE-F638-C50F-18D1C888EC5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129757" y="960594"/>
              <a:ext cx="463455" cy="648838"/>
            </a:xfrm>
            <a:prstGeom prst="rect">
              <a:avLst/>
            </a:prstGeom>
          </p:spPr>
        </p:pic>
      </p:grpSp>
      <p:grpSp>
        <p:nvGrpSpPr>
          <p:cNvPr id="26" name="Group 25">
            <a:extLst>
              <a:ext uri="{FF2B5EF4-FFF2-40B4-BE49-F238E27FC236}">
                <a16:creationId xmlns:a16="http://schemas.microsoft.com/office/drawing/2014/main" id="{8D166CD9-EC5D-9D6E-3485-A9F1A417CF8B}"/>
              </a:ext>
            </a:extLst>
          </p:cNvPr>
          <p:cNvGrpSpPr/>
          <p:nvPr/>
        </p:nvGrpSpPr>
        <p:grpSpPr>
          <a:xfrm>
            <a:off x="4718786" y="5902821"/>
            <a:ext cx="1105152" cy="1179657"/>
            <a:chOff x="6973465" y="2509730"/>
            <a:chExt cx="736768" cy="786438"/>
          </a:xfrm>
        </p:grpSpPr>
        <p:pic>
          <p:nvPicPr>
            <p:cNvPr id="31" name="Graphic 30">
              <a:extLst>
                <a:ext uri="{FF2B5EF4-FFF2-40B4-BE49-F238E27FC236}">
                  <a16:creationId xmlns:a16="http://schemas.microsoft.com/office/drawing/2014/main" id="{4F3440C3-7EF5-CD7A-EAE1-5BD8D464EC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973465" y="2509730"/>
              <a:ext cx="736768" cy="786438"/>
            </a:xfrm>
            <a:prstGeom prst="rect">
              <a:avLst/>
            </a:prstGeom>
          </p:spPr>
        </p:pic>
        <p:pic>
          <p:nvPicPr>
            <p:cNvPr id="32" name="Picture 11">
              <a:extLst>
                <a:ext uri="{FF2B5EF4-FFF2-40B4-BE49-F238E27FC236}">
                  <a16:creationId xmlns:a16="http://schemas.microsoft.com/office/drawing/2014/main" id="{1AD9F15D-BFA2-0247-D2EE-64EFF2D86904}"/>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7066390" y="2664465"/>
              <a:ext cx="590189" cy="590189"/>
            </a:xfrm>
            <a:prstGeom prst="rect">
              <a:avLst/>
            </a:prstGeom>
          </p:spPr>
        </p:pic>
      </p:grpSp>
      <p:grpSp>
        <p:nvGrpSpPr>
          <p:cNvPr id="33" name="Group 32">
            <a:extLst>
              <a:ext uri="{FF2B5EF4-FFF2-40B4-BE49-F238E27FC236}">
                <a16:creationId xmlns:a16="http://schemas.microsoft.com/office/drawing/2014/main" id="{AED1CFE1-FDC8-D638-828D-6BE9CE5DB326}"/>
              </a:ext>
            </a:extLst>
          </p:cNvPr>
          <p:cNvGrpSpPr/>
          <p:nvPr/>
        </p:nvGrpSpPr>
        <p:grpSpPr>
          <a:xfrm>
            <a:off x="1717790" y="6873773"/>
            <a:ext cx="1105152" cy="1179657"/>
            <a:chOff x="6973465" y="3346072"/>
            <a:chExt cx="736768" cy="786438"/>
          </a:xfrm>
        </p:grpSpPr>
        <p:pic>
          <p:nvPicPr>
            <p:cNvPr id="34" name="Graphic 33">
              <a:extLst>
                <a:ext uri="{FF2B5EF4-FFF2-40B4-BE49-F238E27FC236}">
                  <a16:creationId xmlns:a16="http://schemas.microsoft.com/office/drawing/2014/main" id="{517E1032-D7E0-2B8F-D447-49E5CE2E6DE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973465" y="3346072"/>
              <a:ext cx="736768" cy="786438"/>
            </a:xfrm>
            <a:prstGeom prst="rect">
              <a:avLst/>
            </a:prstGeom>
          </p:spPr>
        </p:pic>
        <p:pic>
          <p:nvPicPr>
            <p:cNvPr id="35" name="Picture 9">
              <a:extLst>
                <a:ext uri="{FF2B5EF4-FFF2-40B4-BE49-F238E27FC236}">
                  <a16:creationId xmlns:a16="http://schemas.microsoft.com/office/drawing/2014/main" id="{66BCFDC2-5CE2-1FF7-3C3D-78E13EBEE4DF}"/>
                </a:ext>
              </a:extLst>
            </p:cNvPr>
            <p:cNvPicPr>
              <a:picLocks noChangeAspect="1"/>
            </p:cNvPicPr>
            <p:nvPr/>
          </p:nvPicPr>
          <p:blipFill>
            <a:blip r:embed="rId15">
              <a:extLst>
                <a:ext uri="{96DAC541-7B7A-43D3-8B79-37D633B846F1}">
                  <asvg:svgBlip xmlns:asvg="http://schemas.microsoft.com/office/drawing/2016/SVG/main" r:embed="rId16"/>
                </a:ext>
              </a:extLst>
            </a:blip>
            <a:srcRect/>
            <a:stretch/>
          </p:blipFill>
          <p:spPr>
            <a:xfrm>
              <a:off x="7082317" y="3486615"/>
              <a:ext cx="558334" cy="502501"/>
            </a:xfrm>
            <a:prstGeom prst="rect">
              <a:avLst/>
            </a:prstGeom>
          </p:spPr>
        </p:pic>
      </p:grpSp>
      <p:grpSp>
        <p:nvGrpSpPr>
          <p:cNvPr id="20" name="Group 19">
            <a:extLst>
              <a:ext uri="{FF2B5EF4-FFF2-40B4-BE49-F238E27FC236}">
                <a16:creationId xmlns:a16="http://schemas.microsoft.com/office/drawing/2014/main" id="{701A9B4B-862A-A7C0-824A-16C71D796EC3}"/>
              </a:ext>
            </a:extLst>
          </p:cNvPr>
          <p:cNvGrpSpPr/>
          <p:nvPr/>
        </p:nvGrpSpPr>
        <p:grpSpPr>
          <a:xfrm>
            <a:off x="1054390" y="278648"/>
            <a:ext cx="2525289" cy="1077218"/>
            <a:chOff x="2924970" y="4686569"/>
            <a:chExt cx="3117679" cy="1316682"/>
          </a:xfrm>
        </p:grpSpPr>
        <p:sp>
          <p:nvSpPr>
            <p:cNvPr id="21" name="Pentagon 62">
              <a:extLst>
                <a:ext uri="{FF2B5EF4-FFF2-40B4-BE49-F238E27FC236}">
                  <a16:creationId xmlns:a16="http://schemas.microsoft.com/office/drawing/2014/main" id="{2A760AF6-0C2F-64D3-F019-393BD0D6A788}"/>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8B65B0F1-C335-08B4-FF82-FD035B2FA233}"/>
                </a:ext>
              </a:extLst>
            </p:cNvPr>
            <p:cNvGrpSpPr/>
            <p:nvPr/>
          </p:nvGrpSpPr>
          <p:grpSpPr>
            <a:xfrm>
              <a:off x="3178519" y="4825091"/>
              <a:ext cx="1063394" cy="1011676"/>
              <a:chOff x="10085410" y="3689660"/>
              <a:chExt cx="779859" cy="779859"/>
            </a:xfrm>
          </p:grpSpPr>
          <p:sp>
            <p:nvSpPr>
              <p:cNvPr id="24" name="Oval 23">
                <a:extLst>
                  <a:ext uri="{FF2B5EF4-FFF2-40B4-BE49-F238E27FC236}">
                    <a16:creationId xmlns:a16="http://schemas.microsoft.com/office/drawing/2014/main" id="{7B208AB5-B1D4-EC72-2A54-8CB648FDB7EA}"/>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6" name="Oval 5">
                <a:extLst>
                  <a:ext uri="{FF2B5EF4-FFF2-40B4-BE49-F238E27FC236}">
                    <a16:creationId xmlns:a16="http://schemas.microsoft.com/office/drawing/2014/main" id="{B4F1F0B9-F555-EB83-28BC-958DCF8CBCD0}"/>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2</a:t>
                </a:r>
                <a:endParaRPr lang="en-US" sz="3600" kern="1200" dirty="0"/>
              </a:p>
            </p:txBody>
          </p:sp>
        </p:grpSp>
        <p:pic>
          <p:nvPicPr>
            <p:cNvPr id="23" name="Picture 22" descr="A group of people in a circle&#10;&#10;AI-generated content may be incorrect.">
              <a:extLst>
                <a:ext uri="{FF2B5EF4-FFF2-40B4-BE49-F238E27FC236}">
                  <a16:creationId xmlns:a16="http://schemas.microsoft.com/office/drawing/2014/main" id="{E7DCCEAC-5EBF-28EC-1C1B-A278738FBF6E}"/>
                </a:ext>
              </a:extLst>
            </p:cNvPr>
            <p:cNvPicPr>
              <a:picLocks noChangeAspect="1"/>
            </p:cNvPicPr>
            <p:nvPr/>
          </p:nvPicPr>
          <p:blipFill>
            <a:blip r:embed="rId17"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sp>
        <p:nvSpPr>
          <p:cNvPr id="9" name="Freeform 3" descr="A logo for a company&#10;&#10;AI-generated content may be incorrect.">
            <a:extLst>
              <a:ext uri="{FF2B5EF4-FFF2-40B4-BE49-F238E27FC236}">
                <a16:creationId xmlns:a16="http://schemas.microsoft.com/office/drawing/2014/main" id="{865CE1E7-77DE-99F9-B47A-18937EBFA77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18"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899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5A10-8E55-E00A-04A2-D4EF10D75724}"/>
              </a:ext>
            </a:extLst>
          </p:cNvPr>
          <p:cNvSpPr txBox="1">
            <a:spLocks/>
          </p:cNvSpPr>
          <p:nvPr/>
        </p:nvSpPr>
        <p:spPr>
          <a:xfrm>
            <a:off x="1648691" y="1347258"/>
            <a:ext cx="15773400" cy="1988345"/>
          </a:xfrm>
          <a:prstGeom prst="rect">
            <a:avLst/>
          </a:prstGeom>
        </p:spPr>
        <p:txBody>
          <a:bodyPr/>
          <a:lst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a:lstStyle>
          <a:p>
            <a:r>
              <a:rPr lang="fr">
                <a:solidFill>
                  <a:schemeClr val="tx1"/>
                </a:solidFill>
              </a:rPr>
              <a:t>Exemples</a:t>
            </a:r>
          </a:p>
        </p:txBody>
      </p:sp>
      <p:sp>
        <p:nvSpPr>
          <p:cNvPr id="3" name="Content Placeholder 2">
            <a:extLst>
              <a:ext uri="{FF2B5EF4-FFF2-40B4-BE49-F238E27FC236}">
                <a16:creationId xmlns:a16="http://schemas.microsoft.com/office/drawing/2014/main" id="{6E6157BE-FD46-3C04-3619-1E97314F092A}"/>
              </a:ext>
            </a:extLst>
          </p:cNvPr>
          <p:cNvSpPr txBox="1">
            <a:spLocks/>
          </p:cNvSpPr>
          <p:nvPr/>
        </p:nvSpPr>
        <p:spPr>
          <a:xfrm>
            <a:off x="1626621" y="3048135"/>
            <a:ext cx="11834052" cy="6527007"/>
          </a:xfrm>
          <a:prstGeom prst="rect">
            <a:avLst/>
          </a:prstGeom>
        </p:spPr>
        <p:txBody>
          <a:bodyPr>
            <a:noAutofit/>
          </a:bodyPr>
          <a:lstStyle>
            <a:lvl1pPr marL="137168" indent="-137168" algn="l" defTabSz="1371669"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101" indent="-274334" algn="l" defTabSz="1371669"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434"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68"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103" indent="-274334"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8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9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113"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128" indent="-342917" algn="l" defTabSz="1371669"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a:lstStyle>
          <a:p>
            <a:pPr>
              <a:spcAft>
                <a:spcPts val="1200"/>
              </a:spcAft>
            </a:pPr>
            <a:r>
              <a:rPr lang="fr" sz="2800" dirty="0"/>
              <a:t>Rendre obligatoire la représentation et le leadership des femmes au sein des groupes d'usagers des forêts afin d'améliorer l'équité, la régénération des forêts, la transparence de la gouvernance, l'adoption par les ménages de pratiques durables et la diversification des moyens de subsistance.</a:t>
            </a:r>
          </a:p>
          <a:p>
            <a:pPr>
              <a:spcAft>
                <a:spcPts val="1200"/>
              </a:spcAft>
            </a:pPr>
            <a:r>
              <a:rPr lang="fr" sz="2800" dirty="0"/>
              <a:t>Planification de la gestion des pâturages tenant compte du genre pour accroître le rôle des femmes dans la prise de décision en matière de gestion des parcours adaptée au climat.</a:t>
            </a:r>
          </a:p>
          <a:p>
            <a:pPr>
              <a:spcAft>
                <a:spcPts val="1200"/>
              </a:spcAft>
            </a:pPr>
            <a:r>
              <a:rPr lang="fr" sz="2800" dirty="0"/>
              <a:t>Paiements pour services écosystémiques (PSE) tenant compte des différences entre les sexes, qui augmentent l'enregistrement foncier des femmes et leur accès aux incitations à la conservation.</a:t>
            </a:r>
          </a:p>
          <a:p>
            <a:pPr>
              <a:spcAft>
                <a:spcPts val="1200"/>
              </a:spcAft>
            </a:pPr>
            <a:r>
              <a:rPr lang="fr" sz="2800" dirty="0"/>
              <a:t>Les initiatives de restauration des mangroves qui intègrent les connaissances écologiques traditionnelles des femmes renforcent la résilience côtière et soutiennent les revenus des femmes et leur diversification.</a:t>
            </a:r>
          </a:p>
        </p:txBody>
      </p:sp>
      <p:grpSp>
        <p:nvGrpSpPr>
          <p:cNvPr id="4" name="Group 3">
            <a:extLst>
              <a:ext uri="{FF2B5EF4-FFF2-40B4-BE49-F238E27FC236}">
                <a16:creationId xmlns:a16="http://schemas.microsoft.com/office/drawing/2014/main" id="{63B52B47-BCBA-A9BB-1FAC-8C3ED326B6F3}"/>
              </a:ext>
            </a:extLst>
          </p:cNvPr>
          <p:cNvGrpSpPr/>
          <p:nvPr/>
        </p:nvGrpSpPr>
        <p:grpSpPr>
          <a:xfrm>
            <a:off x="13868400" y="3026921"/>
            <a:ext cx="1105152" cy="1179657"/>
            <a:chOff x="6973465" y="3346072"/>
            <a:chExt cx="736768" cy="786438"/>
          </a:xfrm>
        </p:grpSpPr>
        <p:pic>
          <p:nvPicPr>
            <p:cNvPr id="5" name="Graphic 4">
              <a:extLst>
                <a:ext uri="{FF2B5EF4-FFF2-40B4-BE49-F238E27FC236}">
                  <a16:creationId xmlns:a16="http://schemas.microsoft.com/office/drawing/2014/main" id="{5589026F-54CA-F842-8690-424643B8C4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73465" y="3346072"/>
              <a:ext cx="736768" cy="786438"/>
            </a:xfrm>
            <a:prstGeom prst="rect">
              <a:avLst/>
            </a:prstGeom>
          </p:spPr>
        </p:pic>
        <p:pic>
          <p:nvPicPr>
            <p:cNvPr id="6" name="Picture 9">
              <a:extLst>
                <a:ext uri="{FF2B5EF4-FFF2-40B4-BE49-F238E27FC236}">
                  <a16:creationId xmlns:a16="http://schemas.microsoft.com/office/drawing/2014/main" id="{EC3BE1B1-37E3-BDF7-FF6A-D27DF2E47056}"/>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082317" y="3486615"/>
              <a:ext cx="558334" cy="502501"/>
            </a:xfrm>
            <a:prstGeom prst="rect">
              <a:avLst/>
            </a:prstGeom>
          </p:spPr>
        </p:pic>
      </p:grpSp>
      <p:grpSp>
        <p:nvGrpSpPr>
          <p:cNvPr id="7" name="Group 6">
            <a:extLst>
              <a:ext uri="{FF2B5EF4-FFF2-40B4-BE49-F238E27FC236}">
                <a16:creationId xmlns:a16="http://schemas.microsoft.com/office/drawing/2014/main" id="{33AAB497-B7EF-096B-8096-682B7EDAC088}"/>
              </a:ext>
            </a:extLst>
          </p:cNvPr>
          <p:cNvGrpSpPr/>
          <p:nvPr/>
        </p:nvGrpSpPr>
        <p:grpSpPr>
          <a:xfrm>
            <a:off x="15681627" y="3011976"/>
            <a:ext cx="1105152" cy="1179657"/>
            <a:chOff x="6973465" y="1695691"/>
            <a:chExt cx="736768" cy="786438"/>
          </a:xfrm>
        </p:grpSpPr>
        <p:pic>
          <p:nvPicPr>
            <p:cNvPr id="8" name="Graphic 7">
              <a:extLst>
                <a:ext uri="{FF2B5EF4-FFF2-40B4-BE49-F238E27FC236}">
                  <a16:creationId xmlns:a16="http://schemas.microsoft.com/office/drawing/2014/main" id="{ECF505F9-65ED-CCBD-25E5-FC4704E8CD3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73465" y="1695691"/>
              <a:ext cx="736768" cy="786438"/>
            </a:xfrm>
            <a:prstGeom prst="rect">
              <a:avLst/>
            </a:prstGeom>
          </p:spPr>
        </p:pic>
        <p:pic>
          <p:nvPicPr>
            <p:cNvPr id="9" name="Picture 12">
              <a:extLst>
                <a:ext uri="{FF2B5EF4-FFF2-40B4-BE49-F238E27FC236}">
                  <a16:creationId xmlns:a16="http://schemas.microsoft.com/office/drawing/2014/main" id="{D656A8E3-6D76-40A3-15F2-5D9CEEAF3C72}"/>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012737" y="1807591"/>
              <a:ext cx="697496" cy="531425"/>
            </a:xfrm>
            <a:prstGeom prst="rect">
              <a:avLst/>
            </a:prstGeom>
          </p:spPr>
        </p:pic>
      </p:grpSp>
      <p:grpSp>
        <p:nvGrpSpPr>
          <p:cNvPr id="10" name="Group 9">
            <a:extLst>
              <a:ext uri="{FF2B5EF4-FFF2-40B4-BE49-F238E27FC236}">
                <a16:creationId xmlns:a16="http://schemas.microsoft.com/office/drawing/2014/main" id="{FA7BB663-D73E-B64E-4E91-22C6F00441EF}"/>
              </a:ext>
            </a:extLst>
          </p:cNvPr>
          <p:cNvGrpSpPr/>
          <p:nvPr/>
        </p:nvGrpSpPr>
        <p:grpSpPr>
          <a:xfrm>
            <a:off x="13868400" y="4471398"/>
            <a:ext cx="1105152" cy="1179657"/>
            <a:chOff x="6973465" y="3346072"/>
            <a:chExt cx="736768" cy="786438"/>
          </a:xfrm>
        </p:grpSpPr>
        <p:pic>
          <p:nvPicPr>
            <p:cNvPr id="11" name="Graphic 10">
              <a:extLst>
                <a:ext uri="{FF2B5EF4-FFF2-40B4-BE49-F238E27FC236}">
                  <a16:creationId xmlns:a16="http://schemas.microsoft.com/office/drawing/2014/main" id="{4A58AE08-CD21-6A90-273C-6D6AF01D55B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73465" y="3346072"/>
              <a:ext cx="736768" cy="786438"/>
            </a:xfrm>
            <a:prstGeom prst="rect">
              <a:avLst/>
            </a:prstGeom>
          </p:spPr>
        </p:pic>
        <p:pic>
          <p:nvPicPr>
            <p:cNvPr id="12" name="Picture 9">
              <a:extLst>
                <a:ext uri="{FF2B5EF4-FFF2-40B4-BE49-F238E27FC236}">
                  <a16:creationId xmlns:a16="http://schemas.microsoft.com/office/drawing/2014/main" id="{5C1A424A-F531-EA7F-9400-A9F852018A64}"/>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7082317" y="3486615"/>
              <a:ext cx="558334" cy="502501"/>
            </a:xfrm>
            <a:prstGeom prst="rect">
              <a:avLst/>
            </a:prstGeom>
          </p:spPr>
        </p:pic>
      </p:grpSp>
      <p:grpSp>
        <p:nvGrpSpPr>
          <p:cNvPr id="13" name="Group 12">
            <a:extLst>
              <a:ext uri="{FF2B5EF4-FFF2-40B4-BE49-F238E27FC236}">
                <a16:creationId xmlns:a16="http://schemas.microsoft.com/office/drawing/2014/main" id="{D4ABF6C7-189C-AC0C-8F18-81E0E9920BEA}"/>
              </a:ext>
            </a:extLst>
          </p:cNvPr>
          <p:cNvGrpSpPr/>
          <p:nvPr/>
        </p:nvGrpSpPr>
        <p:grpSpPr>
          <a:xfrm>
            <a:off x="15740535" y="5999455"/>
            <a:ext cx="1105152" cy="1179657"/>
            <a:chOff x="6973465" y="1695691"/>
            <a:chExt cx="736768" cy="786438"/>
          </a:xfrm>
        </p:grpSpPr>
        <p:pic>
          <p:nvPicPr>
            <p:cNvPr id="14" name="Graphic 13">
              <a:extLst>
                <a:ext uri="{FF2B5EF4-FFF2-40B4-BE49-F238E27FC236}">
                  <a16:creationId xmlns:a16="http://schemas.microsoft.com/office/drawing/2014/main" id="{5899C703-26EF-E215-DDEB-1D1B89C206A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73465" y="1695691"/>
              <a:ext cx="736768" cy="786438"/>
            </a:xfrm>
            <a:prstGeom prst="rect">
              <a:avLst/>
            </a:prstGeom>
          </p:spPr>
        </p:pic>
        <p:pic>
          <p:nvPicPr>
            <p:cNvPr id="15" name="Picture 12">
              <a:extLst>
                <a:ext uri="{FF2B5EF4-FFF2-40B4-BE49-F238E27FC236}">
                  <a16:creationId xmlns:a16="http://schemas.microsoft.com/office/drawing/2014/main" id="{475E322D-965F-1677-06D8-B53ED0490FE4}"/>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012737" y="1807591"/>
              <a:ext cx="697496" cy="531425"/>
            </a:xfrm>
            <a:prstGeom prst="rect">
              <a:avLst/>
            </a:prstGeom>
          </p:spPr>
        </p:pic>
      </p:grpSp>
      <p:grpSp>
        <p:nvGrpSpPr>
          <p:cNvPr id="17" name="Group 16">
            <a:extLst>
              <a:ext uri="{FF2B5EF4-FFF2-40B4-BE49-F238E27FC236}">
                <a16:creationId xmlns:a16="http://schemas.microsoft.com/office/drawing/2014/main" id="{4A2CBCF9-D0F1-6229-4665-6DCD488287E2}"/>
              </a:ext>
            </a:extLst>
          </p:cNvPr>
          <p:cNvGrpSpPr/>
          <p:nvPr/>
        </p:nvGrpSpPr>
        <p:grpSpPr>
          <a:xfrm>
            <a:off x="13897852" y="7428948"/>
            <a:ext cx="1105152" cy="1179657"/>
            <a:chOff x="6973465" y="1695691"/>
            <a:chExt cx="736768" cy="786438"/>
          </a:xfrm>
        </p:grpSpPr>
        <p:pic>
          <p:nvPicPr>
            <p:cNvPr id="18" name="Graphic 17">
              <a:extLst>
                <a:ext uri="{FF2B5EF4-FFF2-40B4-BE49-F238E27FC236}">
                  <a16:creationId xmlns:a16="http://schemas.microsoft.com/office/drawing/2014/main" id="{F7EE8CEF-5DBE-082E-9E4B-71438111699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73465" y="1695691"/>
              <a:ext cx="736768" cy="786438"/>
            </a:xfrm>
            <a:prstGeom prst="rect">
              <a:avLst/>
            </a:prstGeom>
          </p:spPr>
        </p:pic>
        <p:pic>
          <p:nvPicPr>
            <p:cNvPr id="19" name="Picture 12">
              <a:extLst>
                <a:ext uri="{FF2B5EF4-FFF2-40B4-BE49-F238E27FC236}">
                  <a16:creationId xmlns:a16="http://schemas.microsoft.com/office/drawing/2014/main" id="{87488428-12F0-1290-A796-3D8DAE677AC9}"/>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012737" y="1807591"/>
              <a:ext cx="697496" cy="531425"/>
            </a:xfrm>
            <a:prstGeom prst="rect">
              <a:avLst/>
            </a:prstGeom>
          </p:spPr>
        </p:pic>
      </p:grpSp>
      <p:grpSp>
        <p:nvGrpSpPr>
          <p:cNvPr id="20" name="Group 19">
            <a:extLst>
              <a:ext uri="{FF2B5EF4-FFF2-40B4-BE49-F238E27FC236}">
                <a16:creationId xmlns:a16="http://schemas.microsoft.com/office/drawing/2014/main" id="{4679AE2E-FF3D-3D5A-031A-A6409DD93989}"/>
              </a:ext>
            </a:extLst>
          </p:cNvPr>
          <p:cNvGrpSpPr/>
          <p:nvPr/>
        </p:nvGrpSpPr>
        <p:grpSpPr>
          <a:xfrm>
            <a:off x="13868400" y="5950173"/>
            <a:ext cx="1105152" cy="1179657"/>
            <a:chOff x="6973465" y="92703"/>
            <a:chExt cx="736768" cy="786438"/>
          </a:xfrm>
        </p:grpSpPr>
        <p:pic>
          <p:nvPicPr>
            <p:cNvPr id="21" name="Graphic 20">
              <a:extLst>
                <a:ext uri="{FF2B5EF4-FFF2-40B4-BE49-F238E27FC236}">
                  <a16:creationId xmlns:a16="http://schemas.microsoft.com/office/drawing/2014/main" id="{A3FAEA72-7361-6EC4-55F6-7103F31220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973465" y="92703"/>
              <a:ext cx="736768" cy="786438"/>
            </a:xfrm>
            <a:prstGeom prst="rect">
              <a:avLst/>
            </a:prstGeom>
          </p:spPr>
        </p:pic>
        <p:pic>
          <p:nvPicPr>
            <p:cNvPr id="22" name="Picture 10">
              <a:extLst>
                <a:ext uri="{FF2B5EF4-FFF2-40B4-BE49-F238E27FC236}">
                  <a16:creationId xmlns:a16="http://schemas.microsoft.com/office/drawing/2014/main" id="{1F130A78-5941-04E0-F505-5F589A64997F}"/>
                </a:ext>
              </a:extLst>
            </p:cNvPr>
            <p:cNvPicPr>
              <a:picLocks noChangeAspect="1"/>
            </p:cNvPicPr>
            <p:nvPr/>
          </p:nvPicPr>
          <p:blipFill>
            <a:blip r:embed="rId10">
              <a:extLst>
                <a:ext uri="{96DAC541-7B7A-43D3-8B79-37D633B846F1}">
                  <asvg:svgBlip xmlns:asvg="http://schemas.microsoft.com/office/drawing/2016/SVG/main" r:embed="rId11"/>
                </a:ext>
              </a:extLst>
            </a:blip>
            <a:srcRect/>
            <a:stretch/>
          </p:blipFill>
          <p:spPr>
            <a:xfrm>
              <a:off x="7097192" y="259851"/>
              <a:ext cx="528585" cy="432478"/>
            </a:xfrm>
            <a:prstGeom prst="rect">
              <a:avLst/>
            </a:prstGeom>
          </p:spPr>
        </p:pic>
      </p:grpSp>
      <p:sp>
        <p:nvSpPr>
          <p:cNvPr id="23" name="Freeform 3" descr="A logo for a company&#10;&#10;AI-generated content may be incorrect.">
            <a:extLst>
              <a:ext uri="{FF2B5EF4-FFF2-40B4-BE49-F238E27FC236}">
                <a16:creationId xmlns:a16="http://schemas.microsoft.com/office/drawing/2014/main" id="{E5EB8A52-7390-8E9A-D8B7-A6CC390F7C6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12"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1134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0700D-40FE-B8C9-5D3F-E6A812BC8D0F}"/>
            </a:ext>
          </a:extLst>
        </p:cNvPr>
        <p:cNvGrpSpPr/>
        <p:nvPr/>
      </p:nvGrpSpPr>
      <p:grpSpPr>
        <a:xfrm>
          <a:off x="0" y="0"/>
          <a:ext cx="0" cy="0"/>
          <a:chOff x="0" y="0"/>
          <a:chExt cx="0" cy="0"/>
        </a:xfrm>
      </p:grpSpPr>
      <p:sp>
        <p:nvSpPr>
          <p:cNvPr id="21" name="Rounded Rectangle 20">
            <a:extLst>
              <a:ext uri="{FF2B5EF4-FFF2-40B4-BE49-F238E27FC236}">
                <a16:creationId xmlns:a16="http://schemas.microsoft.com/office/drawing/2014/main" id="{2CF4F76A-DE89-BA9E-0890-1758DE32720B}"/>
              </a:ext>
            </a:extLst>
          </p:cNvPr>
          <p:cNvSpPr/>
          <p:nvPr/>
        </p:nvSpPr>
        <p:spPr>
          <a:xfrm>
            <a:off x="5105402" y="2053353"/>
            <a:ext cx="12873161" cy="2485577"/>
          </a:xfrm>
          <a:prstGeom prst="round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16" name="Rounded Rectangle 15">
            <a:extLst>
              <a:ext uri="{FF2B5EF4-FFF2-40B4-BE49-F238E27FC236}">
                <a16:creationId xmlns:a16="http://schemas.microsoft.com/office/drawing/2014/main" id="{41D08317-1897-9D9A-52B5-6A53CEB76384}"/>
              </a:ext>
            </a:extLst>
          </p:cNvPr>
          <p:cNvSpPr/>
          <p:nvPr/>
        </p:nvSpPr>
        <p:spPr>
          <a:xfrm>
            <a:off x="5190779" y="4963887"/>
            <a:ext cx="6246884" cy="4352604"/>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sz="2400">
              <a:solidFill>
                <a:prstClr val="black"/>
              </a:solidFill>
              <a:latin typeface="Calibri"/>
              <a:ea typeface="Calibri"/>
              <a:cs typeface="Calibri"/>
            </a:endParaRPr>
          </a:p>
        </p:txBody>
      </p:sp>
      <p:sp>
        <p:nvSpPr>
          <p:cNvPr id="17" name="Rounded Rectangle 16">
            <a:extLst>
              <a:ext uri="{FF2B5EF4-FFF2-40B4-BE49-F238E27FC236}">
                <a16:creationId xmlns:a16="http://schemas.microsoft.com/office/drawing/2014/main" id="{292BB8FA-FE3B-9DED-7BD6-9E6182CBDBBD}"/>
              </a:ext>
            </a:extLst>
          </p:cNvPr>
          <p:cNvSpPr/>
          <p:nvPr/>
        </p:nvSpPr>
        <p:spPr>
          <a:xfrm>
            <a:off x="11731678" y="4936608"/>
            <a:ext cx="6246884" cy="4352604"/>
          </a:xfrm>
          <a:prstGeom prst="roundRect">
            <a:avLst/>
          </a:prstGeom>
          <a:gradFill flip="none" rotWithShape="1">
            <a:gsLst>
              <a:gs pos="0">
                <a:srgbClr val="5EBB45">
                  <a:tint val="66000"/>
                  <a:satMod val="160000"/>
                </a:srgbClr>
              </a:gs>
              <a:gs pos="50000">
                <a:srgbClr val="5EBB45">
                  <a:tint val="44500"/>
                  <a:satMod val="160000"/>
                </a:srgbClr>
              </a:gs>
              <a:gs pos="100000">
                <a:srgbClr val="5EBB45">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20" name="TextBox 19">
            <a:extLst>
              <a:ext uri="{FF2B5EF4-FFF2-40B4-BE49-F238E27FC236}">
                <a16:creationId xmlns:a16="http://schemas.microsoft.com/office/drawing/2014/main" id="{594CFD12-66D7-ACF1-2C5B-C40CEEC8976B}"/>
              </a:ext>
            </a:extLst>
          </p:cNvPr>
          <p:cNvSpPr txBox="1"/>
          <p:nvPr/>
        </p:nvSpPr>
        <p:spPr>
          <a:xfrm>
            <a:off x="5371360" y="2511310"/>
            <a:ext cx="12353132" cy="1200329"/>
          </a:xfrm>
          <a:prstGeom prst="rect">
            <a:avLst/>
          </a:prstGeom>
          <a:noFill/>
        </p:spPr>
        <p:txBody>
          <a:bodyPr wrap="square">
            <a:spAutoFit/>
          </a:bodyPr>
          <a:lstStyle/>
          <a:p>
            <a:pPr defTabSz="914445"/>
            <a:r>
              <a:rPr lang="fr" sz="2400">
                <a:solidFill>
                  <a:prstClr val="black"/>
                </a:solidFill>
                <a:latin typeface="Calibri"/>
                <a:ea typeface="Calibri"/>
                <a:cs typeface="Calibri"/>
              </a:rPr>
              <a:t>Le projet Berd Berry SGP a impliqué </a:t>
            </a:r>
            <a:r>
              <a:rPr lang="fr" sz="2400" b="1">
                <a:solidFill>
                  <a:prstClr val="black"/>
                </a:solidFill>
                <a:latin typeface="Calibri"/>
                <a:ea typeface="Calibri"/>
                <a:cs typeface="Calibri"/>
              </a:rPr>
              <a:t>des femmes dans la conservation de </a:t>
            </a:r>
            <a:r>
              <a:rPr lang="fr" sz="2400">
                <a:solidFill>
                  <a:prstClr val="black"/>
                </a:solidFill>
                <a:latin typeface="Calibri"/>
                <a:ea typeface="Calibri"/>
                <a:cs typeface="Calibri"/>
              </a:rPr>
              <a:t>précieuses </a:t>
            </a:r>
            <a:r>
              <a:rPr lang="fr" sz="2400" b="1">
                <a:solidFill>
                  <a:prstClr val="black"/>
                </a:solidFill>
                <a:latin typeface="Calibri"/>
                <a:ea typeface="Calibri"/>
                <a:cs typeface="Calibri"/>
              </a:rPr>
              <a:t>ressources phytogénétiques </a:t>
            </a:r>
            <a:r>
              <a:rPr lang="fr" sz="2400">
                <a:solidFill>
                  <a:prstClr val="black"/>
                </a:solidFill>
                <a:latin typeface="Calibri"/>
                <a:ea typeface="Calibri"/>
                <a:cs typeface="Calibri"/>
              </a:rPr>
              <a:t>grâce à des pratiques durables de récolte de plantes sauvages afin de préserver trois espèces préoccupantes et par la culture de plants de baies sauvages provenant des forêts locales </a:t>
            </a:r>
            <a:r>
              <a:rPr lang="fr" sz="2400">
                <a:solidFill>
                  <a:srgbClr val="000000"/>
                </a:solidFill>
                <a:latin typeface="Calibri"/>
                <a:ea typeface="Calibri"/>
                <a:cs typeface="Calibri"/>
              </a:rPr>
              <a:t>.</a:t>
            </a:r>
            <a:r>
              <a:rPr lang="fr" sz="2400">
                <a:solidFill>
                  <a:prstClr val="black"/>
                </a:solidFill>
                <a:latin typeface="Calibri"/>
                <a:ea typeface="Calibri"/>
                <a:cs typeface="Calibri"/>
              </a:rPr>
              <a:t> </a:t>
            </a:r>
          </a:p>
        </p:txBody>
      </p:sp>
      <p:sp>
        <p:nvSpPr>
          <p:cNvPr id="22" name="TextBox 21">
            <a:extLst>
              <a:ext uri="{FF2B5EF4-FFF2-40B4-BE49-F238E27FC236}">
                <a16:creationId xmlns:a16="http://schemas.microsoft.com/office/drawing/2014/main" id="{E938F5E4-0BC9-2380-2C83-843B9B9E6EE8}"/>
              </a:ext>
            </a:extLst>
          </p:cNvPr>
          <p:cNvSpPr txBox="1"/>
          <p:nvPr/>
        </p:nvSpPr>
        <p:spPr>
          <a:xfrm>
            <a:off x="5516488" y="6424366"/>
            <a:ext cx="5755190" cy="3046988"/>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25 femmes, bénéficiaires directes, disposent de terres pour la culture de baies et se consacrent à la production de confitures et d'assortiments de tisanes.</a:t>
            </a:r>
          </a:p>
          <a:p>
            <a:pPr marL="342917" indent="-342917" defTabSz="914445">
              <a:buFont typeface="Arial" panose="020B0604020202020204" pitchFamily="34" charset="0"/>
              <a:buChar char="•"/>
            </a:pPr>
            <a:r>
              <a:rPr lang="fr" sz="2400">
                <a:solidFill>
                  <a:prstClr val="black"/>
                </a:solidFill>
                <a:latin typeface="Calibri"/>
                <a:ea typeface="Calibri"/>
                <a:cs typeface="Calibri"/>
              </a:rPr>
              <a:t>Augmentation de 300 à 400 dollars américains du revenu annuel des participants</a:t>
            </a:r>
          </a:p>
          <a:p>
            <a:pPr marL="342917" indent="-342917" defTabSz="914445">
              <a:buFont typeface="Arial" panose="020B0604020202020204" pitchFamily="34" charset="0"/>
              <a:buChar char="•"/>
            </a:pPr>
            <a:endParaRPr lang="en-US" sz="2400">
              <a:solidFill>
                <a:prstClr val="black"/>
              </a:solidFill>
              <a:latin typeface="Calibri"/>
              <a:ea typeface="Calibri"/>
              <a:cs typeface="Calibri"/>
            </a:endParaRPr>
          </a:p>
          <a:p>
            <a:pPr defTabSz="914445"/>
            <a:endParaRPr lang="en-US" sz="2400">
              <a:solidFill>
                <a:prstClr val="black"/>
              </a:solidFill>
              <a:latin typeface="Calibri"/>
              <a:ea typeface="Calibri"/>
              <a:cs typeface="Calibri"/>
            </a:endParaRPr>
          </a:p>
        </p:txBody>
      </p:sp>
      <p:sp>
        <p:nvSpPr>
          <p:cNvPr id="29" name="TextBox 28">
            <a:extLst>
              <a:ext uri="{FF2B5EF4-FFF2-40B4-BE49-F238E27FC236}">
                <a16:creationId xmlns:a16="http://schemas.microsoft.com/office/drawing/2014/main" id="{1D7AE2F9-F520-37D7-DD84-78C468F38BF0}"/>
              </a:ext>
            </a:extLst>
          </p:cNvPr>
          <p:cNvSpPr txBox="1"/>
          <p:nvPr/>
        </p:nvSpPr>
        <p:spPr>
          <a:xfrm>
            <a:off x="7206285" y="5084008"/>
            <a:ext cx="3740730" cy="1385379"/>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Renforcement des capacités et autonomisation économique</a:t>
            </a:r>
          </a:p>
        </p:txBody>
      </p:sp>
      <p:sp>
        <p:nvSpPr>
          <p:cNvPr id="30" name="TextBox 29">
            <a:extLst>
              <a:ext uri="{FF2B5EF4-FFF2-40B4-BE49-F238E27FC236}">
                <a16:creationId xmlns:a16="http://schemas.microsoft.com/office/drawing/2014/main" id="{0CF3C978-56F4-B56D-AFF9-1ED15983E4D2}"/>
              </a:ext>
            </a:extLst>
          </p:cNvPr>
          <p:cNvSpPr txBox="1"/>
          <p:nvPr/>
        </p:nvSpPr>
        <p:spPr>
          <a:xfrm>
            <a:off x="11963525" y="5197581"/>
            <a:ext cx="5562600" cy="954364"/>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Conservation des espèces et utilisation durable</a:t>
            </a:r>
          </a:p>
        </p:txBody>
      </p:sp>
      <p:sp>
        <p:nvSpPr>
          <p:cNvPr id="31" name="TextBox 30">
            <a:extLst>
              <a:ext uri="{FF2B5EF4-FFF2-40B4-BE49-F238E27FC236}">
                <a16:creationId xmlns:a16="http://schemas.microsoft.com/office/drawing/2014/main" id="{D1B14274-4DC8-A2CD-F32F-7FB0C4F61CC4}"/>
              </a:ext>
            </a:extLst>
          </p:cNvPr>
          <p:cNvSpPr txBox="1"/>
          <p:nvPr/>
        </p:nvSpPr>
        <p:spPr>
          <a:xfrm>
            <a:off x="12151809" y="6359836"/>
            <a:ext cx="5755191" cy="3046988"/>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Environ 2 000 jeunes arbustes (900 sauvages et 1 100 issus de cultures) ont été plantés sur 3 600 m² dans 25 jardins de maisons.</a:t>
            </a:r>
          </a:p>
          <a:p>
            <a:pPr marL="342917" indent="-342917" defTabSz="914445">
              <a:buFont typeface="Arial" panose="020B0604020202020204" pitchFamily="34" charset="0"/>
              <a:buChar char="•"/>
            </a:pPr>
            <a:r>
              <a:rPr lang="fr" sz="2400">
                <a:solidFill>
                  <a:prstClr val="black"/>
                </a:solidFill>
                <a:latin typeface="Calibri"/>
                <a:ea typeface="Calibri"/>
                <a:cs typeface="Calibri"/>
              </a:rPr>
              <a:t>Préserver 3 espèces préoccupantes : </a:t>
            </a:r>
            <a:r>
              <a:rPr lang="fr" sz="2400" i="1">
                <a:solidFill>
                  <a:prstClr val="black"/>
                </a:solidFill>
                <a:latin typeface="Calibri"/>
                <a:ea typeface="Calibri"/>
                <a:cs typeface="Calibri"/>
              </a:rPr>
              <a:t>Vaccinium </a:t>
            </a:r>
            <a:r>
              <a:rPr lang="fr" sz="2400" i="1" err="1">
                <a:solidFill>
                  <a:prstClr val="black"/>
                </a:solidFill>
                <a:latin typeface="Calibri"/>
                <a:ea typeface="Calibri"/>
                <a:cs typeface="Calibri"/>
              </a:rPr>
              <a:t>uliginosum </a:t>
            </a:r>
            <a:r>
              <a:rPr lang="fr" sz="2400" i="1">
                <a:solidFill>
                  <a:prstClr val="black"/>
                </a:solidFill>
                <a:latin typeface="Calibri"/>
                <a:ea typeface="Calibri"/>
                <a:cs typeface="Calibri"/>
              </a:rPr>
              <a:t>,</a:t>
            </a:r>
            <a:r>
              <a:rPr lang="fr" sz="2400">
                <a:solidFill>
                  <a:prstClr val="black"/>
                </a:solidFill>
                <a:latin typeface="Calibri"/>
                <a:ea typeface="Calibri"/>
                <a:cs typeface="Calibri"/>
              </a:rPr>
              <a:t> </a:t>
            </a:r>
            <a:r>
              <a:rPr lang="fr" sz="2400" i="1">
                <a:solidFill>
                  <a:prstClr val="black"/>
                </a:solidFill>
                <a:latin typeface="Calibri"/>
                <a:ea typeface="Calibri"/>
                <a:cs typeface="Calibri"/>
              </a:rPr>
              <a:t>Crataegus </a:t>
            </a:r>
            <a:r>
              <a:rPr lang="fr" sz="2400" i="1" err="1">
                <a:solidFill>
                  <a:prstClr val="black"/>
                </a:solidFill>
                <a:latin typeface="Calibri"/>
                <a:ea typeface="Calibri"/>
                <a:cs typeface="Calibri"/>
              </a:rPr>
              <a:t>microphylla</a:t>
            </a:r>
            <a:r>
              <a:rPr lang="fr" sz="2400" i="1">
                <a:solidFill>
                  <a:prstClr val="black"/>
                </a:solidFill>
                <a:latin typeface="Calibri"/>
                <a:ea typeface="Calibri"/>
                <a:cs typeface="Calibri"/>
              </a:rPr>
              <a:t> </a:t>
            </a:r>
            <a:r>
              <a:rPr lang="fr" sz="2400">
                <a:solidFill>
                  <a:prstClr val="black"/>
                </a:solidFill>
                <a:latin typeface="Calibri"/>
                <a:ea typeface="Calibri"/>
                <a:cs typeface="Calibri"/>
              </a:rPr>
              <a:t>et </a:t>
            </a:r>
            <a:r>
              <a:rPr lang="fr" sz="2400" i="1">
                <a:solidFill>
                  <a:prstClr val="black"/>
                </a:solidFill>
                <a:latin typeface="Calibri"/>
                <a:ea typeface="Calibri"/>
                <a:cs typeface="Calibri"/>
              </a:rPr>
              <a:t>Berberis vulgaris </a:t>
            </a:r>
            <a:r>
              <a:rPr lang="fr" sz="2400">
                <a:solidFill>
                  <a:prstClr val="black"/>
                </a:solidFill>
                <a:latin typeface="Calibri"/>
                <a:ea typeface="Calibri"/>
                <a:cs typeface="Calibri"/>
              </a:rPr>
              <a:t>.</a:t>
            </a:r>
          </a:p>
          <a:p>
            <a:pPr marL="342917" indent="-342917" defTabSz="914445">
              <a:buFont typeface="Arial" panose="020B0604020202020204" pitchFamily="34" charset="0"/>
              <a:buChar char="•"/>
            </a:pPr>
            <a:endParaRPr lang="en-US" sz="2400">
              <a:solidFill>
                <a:prstClr val="black"/>
              </a:solidFill>
              <a:latin typeface="Calibri"/>
              <a:ea typeface="Calibri"/>
              <a:cs typeface="Calibri"/>
            </a:endParaRPr>
          </a:p>
          <a:p>
            <a:pPr marL="342917" indent="-342917" defTabSz="914445">
              <a:buFont typeface="Arial" panose="020B0604020202020204" pitchFamily="34" charset="0"/>
              <a:buChar char="•"/>
            </a:pPr>
            <a:endParaRPr lang="en-US" sz="2400">
              <a:solidFill>
                <a:prstClr val="black"/>
              </a:solidFill>
              <a:latin typeface="Calibri"/>
              <a:ea typeface="Calibri"/>
              <a:cs typeface="Calibri"/>
            </a:endParaRPr>
          </a:p>
        </p:txBody>
      </p:sp>
      <p:sp>
        <p:nvSpPr>
          <p:cNvPr id="3" name="Title 1">
            <a:extLst>
              <a:ext uri="{FF2B5EF4-FFF2-40B4-BE49-F238E27FC236}">
                <a16:creationId xmlns:a16="http://schemas.microsoft.com/office/drawing/2014/main" id="{EF26A7D8-F560-FDA7-1A4F-4EF02740D01E}"/>
              </a:ext>
            </a:extLst>
          </p:cNvPr>
          <p:cNvSpPr txBox="1">
            <a:spLocks/>
          </p:cNvSpPr>
          <p:nvPr/>
        </p:nvSpPr>
        <p:spPr>
          <a:xfrm>
            <a:off x="-5" y="304801"/>
            <a:ext cx="18239019" cy="1134838"/>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98472">
              <a:spcAft>
                <a:spcPts val="1800"/>
              </a:spcAft>
              <a:defRPr/>
            </a:pPr>
            <a:r>
              <a:rPr lang="fr" sz="4400" dirty="0">
                <a:solidFill>
                  <a:srgbClr val="000000"/>
                </a:solidFill>
                <a:latin typeface="Calibri"/>
                <a:ea typeface="Calibri"/>
                <a:cs typeface="Calibri"/>
              </a:rPr>
              <a:t>Relier WEGE et les résultats en matière de nature en Arménie</a:t>
            </a:r>
            <a:endParaRPr lang="en-US" dirty="0">
              <a:solidFill>
                <a:srgbClr val="000000"/>
              </a:solidFill>
              <a:latin typeface="Calibri Light" panose="020F0302020204030204"/>
              <a:ea typeface="Calibri Light" panose="020F0302020204030204"/>
              <a:cs typeface="Calibri Light" panose="020F0302020204030204"/>
            </a:endParaRPr>
          </a:p>
        </p:txBody>
      </p:sp>
      <p:pic>
        <p:nvPicPr>
          <p:cNvPr id="2052" name="Picture 4" descr="How COVID-19 affects women in Berd community | United Nations Development  Programme">
            <a:extLst>
              <a:ext uri="{FF2B5EF4-FFF2-40B4-BE49-F238E27FC236}">
                <a16:creationId xmlns:a16="http://schemas.microsoft.com/office/drawing/2014/main" id="{E09AD3B7-8953-D2C8-2EC7-867204BF0CC8}"/>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11178"/>
          <a:stretch/>
        </p:blipFill>
        <p:spPr bwMode="auto">
          <a:xfrm>
            <a:off x="0" y="1737956"/>
            <a:ext cx="4127842" cy="431178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 ">
            <a:extLst>
              <a:ext uri="{FF2B5EF4-FFF2-40B4-BE49-F238E27FC236}">
                <a16:creationId xmlns:a16="http://schemas.microsoft.com/office/drawing/2014/main" id="{097A20EE-5B67-3258-A638-595188B6347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 y="5644242"/>
            <a:ext cx="4120590" cy="3712029"/>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BDAE74F2-3427-1B43-12D5-27B43C49AD2C}"/>
              </a:ext>
            </a:extLst>
          </p:cNvPr>
          <p:cNvGrpSpPr/>
          <p:nvPr/>
        </p:nvGrpSpPr>
        <p:grpSpPr>
          <a:xfrm>
            <a:off x="5073475" y="5289459"/>
            <a:ext cx="1105152" cy="1179657"/>
            <a:chOff x="6973465" y="892803"/>
            <a:chExt cx="736768" cy="786438"/>
          </a:xfrm>
        </p:grpSpPr>
        <p:pic>
          <p:nvPicPr>
            <p:cNvPr id="9" name="Graphic 8">
              <a:extLst>
                <a:ext uri="{FF2B5EF4-FFF2-40B4-BE49-F238E27FC236}">
                  <a16:creationId xmlns:a16="http://schemas.microsoft.com/office/drawing/2014/main" id="{AE64B67E-C70C-354F-DD3B-9EE3E02468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3465" y="892803"/>
              <a:ext cx="736768" cy="786438"/>
            </a:xfrm>
            <a:prstGeom prst="rect">
              <a:avLst/>
            </a:prstGeom>
          </p:spPr>
        </p:pic>
        <p:pic>
          <p:nvPicPr>
            <p:cNvPr id="10" name="Picture 8">
              <a:extLst>
                <a:ext uri="{FF2B5EF4-FFF2-40B4-BE49-F238E27FC236}">
                  <a16:creationId xmlns:a16="http://schemas.microsoft.com/office/drawing/2014/main" id="{273AABE8-D013-E703-87E6-0DA6C1A314D8}"/>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129757" y="960594"/>
              <a:ext cx="463455" cy="648838"/>
            </a:xfrm>
            <a:prstGeom prst="rect">
              <a:avLst/>
            </a:prstGeom>
          </p:spPr>
        </p:pic>
      </p:grpSp>
      <p:grpSp>
        <p:nvGrpSpPr>
          <p:cNvPr id="11" name="Group 10">
            <a:extLst>
              <a:ext uri="{FF2B5EF4-FFF2-40B4-BE49-F238E27FC236}">
                <a16:creationId xmlns:a16="http://schemas.microsoft.com/office/drawing/2014/main" id="{F1309095-121A-AFAA-D259-BAFF2EBE501E}"/>
              </a:ext>
            </a:extLst>
          </p:cNvPr>
          <p:cNvGrpSpPr/>
          <p:nvPr/>
        </p:nvGrpSpPr>
        <p:grpSpPr>
          <a:xfrm>
            <a:off x="6271029" y="5315063"/>
            <a:ext cx="1105152" cy="1179657"/>
            <a:chOff x="6973465" y="1695691"/>
            <a:chExt cx="736768" cy="786438"/>
          </a:xfrm>
        </p:grpSpPr>
        <p:pic>
          <p:nvPicPr>
            <p:cNvPr id="12" name="Graphic 11">
              <a:extLst>
                <a:ext uri="{FF2B5EF4-FFF2-40B4-BE49-F238E27FC236}">
                  <a16:creationId xmlns:a16="http://schemas.microsoft.com/office/drawing/2014/main" id="{36A9FDE2-24F0-965B-2D64-57488869BF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3465" y="1695691"/>
              <a:ext cx="736768" cy="786438"/>
            </a:xfrm>
            <a:prstGeom prst="rect">
              <a:avLst/>
            </a:prstGeom>
          </p:spPr>
        </p:pic>
        <p:pic>
          <p:nvPicPr>
            <p:cNvPr id="13" name="Picture 12">
              <a:extLst>
                <a:ext uri="{FF2B5EF4-FFF2-40B4-BE49-F238E27FC236}">
                  <a16:creationId xmlns:a16="http://schemas.microsoft.com/office/drawing/2014/main" id="{8C42F010-5909-1B84-B67D-5EE46665DB27}"/>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012737" y="1807591"/>
              <a:ext cx="697496" cy="531425"/>
            </a:xfrm>
            <a:prstGeom prst="rect">
              <a:avLst/>
            </a:prstGeom>
          </p:spPr>
        </p:pic>
      </p:grpSp>
      <p:sp>
        <p:nvSpPr>
          <p:cNvPr id="7" name="Freeform 3" descr="A logo for a company&#10;&#10;AI-generated content may be incorrect.">
            <a:extLst>
              <a:ext uri="{FF2B5EF4-FFF2-40B4-BE49-F238E27FC236}">
                <a16:creationId xmlns:a16="http://schemas.microsoft.com/office/drawing/2014/main" id="{83B2E0D1-6A7F-69F6-9EBB-811CEA545309}"/>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3492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A938-0CEE-496A-3252-80BAECFC77C9}"/>
              </a:ext>
            </a:extLst>
          </p:cNvPr>
          <p:cNvSpPr>
            <a:spLocks noGrp="1"/>
          </p:cNvSpPr>
          <p:nvPr>
            <p:ph type="title"/>
          </p:nvPr>
        </p:nvSpPr>
        <p:spPr/>
        <p:txBody>
          <a:bodyPr/>
          <a:lstStyle/>
          <a:p>
            <a:endParaRPr lang="en-US"/>
          </a:p>
        </p:txBody>
      </p:sp>
      <p:pic>
        <p:nvPicPr>
          <p:cNvPr id="10" name="Content Placeholder 9" descr="Single gear outline">
            <a:extLst>
              <a:ext uri="{FF2B5EF4-FFF2-40B4-BE49-F238E27FC236}">
                <a16:creationId xmlns:a16="http://schemas.microsoft.com/office/drawing/2014/main" id="{C530DEF1-5398-7E5C-3E03-6EE1B370012C}"/>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8458200" y="5316141"/>
            <a:ext cx="1371600" cy="1371600"/>
          </a:xfrm>
        </p:spPr>
      </p:pic>
      <p:pic>
        <p:nvPicPr>
          <p:cNvPr id="17" name="Picture 16">
            <a:extLst>
              <a:ext uri="{FF2B5EF4-FFF2-40B4-BE49-F238E27FC236}">
                <a16:creationId xmlns:a16="http://schemas.microsoft.com/office/drawing/2014/main" id="{B51E0CD4-450F-E4C6-34D7-792C25594FD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54943"/>
            <a:ext cx="9349184" cy="5843240"/>
          </a:xfrm>
          <a:prstGeom prst="rect">
            <a:avLst/>
          </a:prstGeom>
        </p:spPr>
      </p:pic>
      <p:pic>
        <p:nvPicPr>
          <p:cNvPr id="15" name="Picture 14">
            <a:extLst>
              <a:ext uri="{FF2B5EF4-FFF2-40B4-BE49-F238E27FC236}">
                <a16:creationId xmlns:a16="http://schemas.microsoft.com/office/drawing/2014/main" id="{8ED151C2-3785-3D70-454F-78AF5F28B23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44000" y="9176"/>
            <a:ext cx="9144000" cy="5715000"/>
          </a:xfrm>
          <a:prstGeom prst="rect">
            <a:avLst/>
          </a:prstGeom>
        </p:spPr>
      </p:pic>
      <p:pic>
        <p:nvPicPr>
          <p:cNvPr id="13" name="Picture 12">
            <a:extLst>
              <a:ext uri="{FF2B5EF4-FFF2-40B4-BE49-F238E27FC236}">
                <a16:creationId xmlns:a16="http://schemas.microsoft.com/office/drawing/2014/main" id="{DB6CC163-E9F8-7340-9131-D6E94558FC4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395546" y="5435638"/>
            <a:ext cx="11496909" cy="7185569"/>
          </a:xfrm>
          <a:prstGeom prst="rect">
            <a:avLst/>
          </a:prstGeom>
        </p:spPr>
      </p:pic>
      <p:sp>
        <p:nvSpPr>
          <p:cNvPr id="4" name="Rectangle 3">
            <a:extLst>
              <a:ext uri="{FF2B5EF4-FFF2-40B4-BE49-F238E27FC236}">
                <a16:creationId xmlns:a16="http://schemas.microsoft.com/office/drawing/2014/main" id="{0C517AB1-23EE-B40A-22B9-AAA106F4324A}"/>
              </a:ext>
            </a:extLst>
          </p:cNvPr>
          <p:cNvSpPr/>
          <p:nvPr/>
        </p:nvSpPr>
        <p:spPr>
          <a:xfrm>
            <a:off x="751016" y="849362"/>
            <a:ext cx="802784" cy="1384995"/>
          </a:xfrm>
          <a:prstGeom prst="rect">
            <a:avLst/>
          </a:prstGeom>
          <a:noFill/>
        </p:spPr>
        <p:txBody>
          <a:bodyPr wrap="none" lIns="137160" tIns="68580" rIns="137160" bIns="68580">
            <a:spAutoFit/>
          </a:bodyPr>
          <a:lstStyle/>
          <a:p>
            <a:pPr algn="ctr"/>
            <a:r>
              <a:rPr lang="fr" sz="8100" b="1">
                <a:ln w="6600">
                  <a:solidFill>
                    <a:schemeClr val="accent2"/>
                  </a:solidFill>
                  <a:prstDash val="solid"/>
                </a:ln>
                <a:solidFill>
                  <a:srgbClr val="FFFFFF"/>
                </a:solidFill>
                <a:effectLst>
                  <a:outerShdw dist="38100" dir="2700000" algn="tl" rotWithShape="0">
                    <a:schemeClr val="accent2"/>
                  </a:outerShdw>
                </a:effectLst>
              </a:rPr>
              <a:t>1</a:t>
            </a:r>
          </a:p>
        </p:txBody>
      </p:sp>
      <p:sp>
        <p:nvSpPr>
          <p:cNvPr id="5" name="Rectangle 4">
            <a:extLst>
              <a:ext uri="{FF2B5EF4-FFF2-40B4-BE49-F238E27FC236}">
                <a16:creationId xmlns:a16="http://schemas.microsoft.com/office/drawing/2014/main" id="{87CFAE56-E568-9311-782E-ADDC5F77102A}"/>
              </a:ext>
            </a:extLst>
          </p:cNvPr>
          <p:cNvSpPr/>
          <p:nvPr/>
        </p:nvSpPr>
        <p:spPr>
          <a:xfrm>
            <a:off x="4122866" y="6564362"/>
            <a:ext cx="802784" cy="1384995"/>
          </a:xfrm>
          <a:prstGeom prst="rect">
            <a:avLst/>
          </a:prstGeom>
          <a:noFill/>
        </p:spPr>
        <p:txBody>
          <a:bodyPr wrap="none" lIns="137160" tIns="68580" rIns="137160" bIns="68580">
            <a:spAutoFit/>
          </a:bodyPr>
          <a:lstStyle/>
          <a:p>
            <a:pPr algn="ctr"/>
            <a:r>
              <a:rPr lang="fr" sz="8100" b="1">
                <a:ln w="6600">
                  <a:solidFill>
                    <a:schemeClr val="accent2"/>
                  </a:solidFill>
                  <a:prstDash val="solid"/>
                </a:ln>
                <a:solidFill>
                  <a:srgbClr val="FFFFFF"/>
                </a:solidFill>
                <a:effectLst>
                  <a:outerShdw dist="38100" dir="2700000" algn="tl" rotWithShape="0">
                    <a:schemeClr val="accent2"/>
                  </a:outerShdw>
                </a:effectLst>
              </a:rPr>
              <a:t>3</a:t>
            </a:r>
          </a:p>
        </p:txBody>
      </p:sp>
      <p:sp>
        <p:nvSpPr>
          <p:cNvPr id="6" name="Rectangle 5">
            <a:extLst>
              <a:ext uri="{FF2B5EF4-FFF2-40B4-BE49-F238E27FC236}">
                <a16:creationId xmlns:a16="http://schemas.microsoft.com/office/drawing/2014/main" id="{CB79C926-D20C-95BD-7911-BAACA2E6FF96}"/>
              </a:ext>
            </a:extLst>
          </p:cNvPr>
          <p:cNvSpPr/>
          <p:nvPr/>
        </p:nvSpPr>
        <p:spPr>
          <a:xfrm>
            <a:off x="10956053" y="849362"/>
            <a:ext cx="802784" cy="1384995"/>
          </a:xfrm>
          <a:prstGeom prst="rect">
            <a:avLst/>
          </a:prstGeom>
          <a:noFill/>
        </p:spPr>
        <p:txBody>
          <a:bodyPr wrap="none" lIns="137160" tIns="68580" rIns="137160" bIns="68580">
            <a:spAutoFit/>
          </a:bodyPr>
          <a:lstStyle/>
          <a:p>
            <a:pPr algn="ctr"/>
            <a:r>
              <a:rPr lang="fr" sz="8100" b="1">
                <a:ln w="6600">
                  <a:solidFill>
                    <a:schemeClr val="accent2"/>
                  </a:solidFill>
                  <a:prstDash val="solid"/>
                </a:ln>
                <a:solidFill>
                  <a:srgbClr val="FFFFFF"/>
                </a:solidFill>
                <a:effectLst>
                  <a:outerShdw dist="38100" dir="2700000" algn="tl" rotWithShape="0">
                    <a:schemeClr val="accent2"/>
                  </a:outerShdw>
                </a:effectLst>
              </a:rPr>
              <a:t>2</a:t>
            </a:r>
          </a:p>
        </p:txBody>
      </p:sp>
      <p:sp>
        <p:nvSpPr>
          <p:cNvPr id="7" name="Oval 6">
            <a:extLst>
              <a:ext uri="{FF2B5EF4-FFF2-40B4-BE49-F238E27FC236}">
                <a16:creationId xmlns:a16="http://schemas.microsoft.com/office/drawing/2014/main" id="{B516C8E8-4B86-4665-CEFD-DA82FAF08686}"/>
              </a:ext>
            </a:extLst>
          </p:cNvPr>
          <p:cNvSpPr/>
          <p:nvPr/>
        </p:nvSpPr>
        <p:spPr>
          <a:xfrm>
            <a:off x="6166973" y="162130"/>
            <a:ext cx="1053791" cy="568712"/>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8" name="Oval 7">
            <a:extLst>
              <a:ext uri="{FF2B5EF4-FFF2-40B4-BE49-F238E27FC236}">
                <a16:creationId xmlns:a16="http://schemas.microsoft.com/office/drawing/2014/main" id="{8E2A1C41-75AB-AC69-1838-773C16F19617}"/>
              </a:ext>
            </a:extLst>
          </p:cNvPr>
          <p:cNvSpPr/>
          <p:nvPr/>
        </p:nvSpPr>
        <p:spPr>
          <a:xfrm>
            <a:off x="16450073" y="3800475"/>
            <a:ext cx="2043111" cy="111442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12" name="Graphic 11" descr="Single gear with solid fill">
            <a:extLst>
              <a:ext uri="{FF2B5EF4-FFF2-40B4-BE49-F238E27FC236}">
                <a16:creationId xmlns:a16="http://schemas.microsoft.com/office/drawing/2014/main" id="{A7182370-0801-8A29-7B6A-AA835C483F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7030700" y="2482454"/>
            <a:ext cx="1371600" cy="1371600"/>
          </a:xfrm>
          <a:prstGeom prst="rect">
            <a:avLst/>
          </a:prstGeom>
        </p:spPr>
      </p:pic>
      <p:sp>
        <p:nvSpPr>
          <p:cNvPr id="14" name="Oval 13">
            <a:extLst>
              <a:ext uri="{FF2B5EF4-FFF2-40B4-BE49-F238E27FC236}">
                <a16:creationId xmlns:a16="http://schemas.microsoft.com/office/drawing/2014/main" id="{F0618FA4-B1C4-2399-CB45-1B4F3D1431BF}"/>
              </a:ext>
            </a:extLst>
          </p:cNvPr>
          <p:cNvSpPr/>
          <p:nvPr/>
        </p:nvSpPr>
        <p:spPr>
          <a:xfrm>
            <a:off x="10941225" y="7672388"/>
            <a:ext cx="4397421" cy="111442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Tree>
    <p:extLst>
      <p:ext uri="{BB962C8B-B14F-4D97-AF65-F5344CB8AC3E}">
        <p14:creationId xmlns:p14="http://schemas.microsoft.com/office/powerpoint/2010/main" val="1554766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593CA-7AD7-4CB0-04FC-540EF652AF52}"/>
            </a:ext>
          </a:extLst>
        </p:cNvPr>
        <p:cNvGrpSpPr/>
        <p:nvPr/>
      </p:nvGrpSpPr>
      <p:grpSpPr>
        <a:xfrm>
          <a:off x="0" y="0"/>
          <a:ext cx="0" cy="0"/>
          <a:chOff x="0" y="0"/>
          <a:chExt cx="0" cy="0"/>
        </a:xfrm>
      </p:grpSpPr>
      <p:sp>
        <p:nvSpPr>
          <p:cNvPr id="21" name="Rounded Rectangle 20">
            <a:extLst>
              <a:ext uri="{FF2B5EF4-FFF2-40B4-BE49-F238E27FC236}">
                <a16:creationId xmlns:a16="http://schemas.microsoft.com/office/drawing/2014/main" id="{FBF0F50D-4542-8A58-BD4A-85FA7CC1360C}"/>
              </a:ext>
            </a:extLst>
          </p:cNvPr>
          <p:cNvSpPr/>
          <p:nvPr/>
        </p:nvSpPr>
        <p:spPr>
          <a:xfrm>
            <a:off x="5105402" y="2232967"/>
            <a:ext cx="12873161" cy="2485577"/>
          </a:xfrm>
          <a:prstGeom prst="round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16" name="Rounded Rectangle 15">
            <a:extLst>
              <a:ext uri="{FF2B5EF4-FFF2-40B4-BE49-F238E27FC236}">
                <a16:creationId xmlns:a16="http://schemas.microsoft.com/office/drawing/2014/main" id="{B43B4C26-E43C-2E03-23A7-3EAF275B2FDB}"/>
              </a:ext>
            </a:extLst>
          </p:cNvPr>
          <p:cNvSpPr/>
          <p:nvPr/>
        </p:nvSpPr>
        <p:spPr>
          <a:xfrm>
            <a:off x="5190779" y="5143501"/>
            <a:ext cx="6246884" cy="4189318"/>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sz="2400">
              <a:solidFill>
                <a:prstClr val="black"/>
              </a:solidFill>
              <a:latin typeface="Calibri"/>
              <a:ea typeface="Calibri"/>
              <a:cs typeface="Calibri"/>
            </a:endParaRPr>
          </a:p>
        </p:txBody>
      </p:sp>
      <p:sp>
        <p:nvSpPr>
          <p:cNvPr id="17" name="Rounded Rectangle 16">
            <a:extLst>
              <a:ext uri="{FF2B5EF4-FFF2-40B4-BE49-F238E27FC236}">
                <a16:creationId xmlns:a16="http://schemas.microsoft.com/office/drawing/2014/main" id="{F3BD3A03-FA41-E7BE-08B5-F4842174F992}"/>
              </a:ext>
            </a:extLst>
          </p:cNvPr>
          <p:cNvSpPr/>
          <p:nvPr/>
        </p:nvSpPr>
        <p:spPr>
          <a:xfrm>
            <a:off x="11731678" y="5116222"/>
            <a:ext cx="6246884" cy="4189318"/>
          </a:xfrm>
          <a:prstGeom prst="roundRect">
            <a:avLst/>
          </a:prstGeom>
          <a:gradFill flip="none" rotWithShape="1">
            <a:gsLst>
              <a:gs pos="0">
                <a:srgbClr val="5EBB45">
                  <a:tint val="66000"/>
                  <a:satMod val="160000"/>
                </a:srgbClr>
              </a:gs>
              <a:gs pos="50000">
                <a:srgbClr val="5EBB45">
                  <a:tint val="44500"/>
                  <a:satMod val="160000"/>
                </a:srgbClr>
              </a:gs>
              <a:gs pos="100000">
                <a:srgbClr val="5EBB45">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20" name="TextBox 19">
            <a:extLst>
              <a:ext uri="{FF2B5EF4-FFF2-40B4-BE49-F238E27FC236}">
                <a16:creationId xmlns:a16="http://schemas.microsoft.com/office/drawing/2014/main" id="{B6E2C521-F589-2D0D-8FD7-A28E1ACFE883}"/>
              </a:ext>
            </a:extLst>
          </p:cNvPr>
          <p:cNvSpPr txBox="1"/>
          <p:nvPr/>
        </p:nvSpPr>
        <p:spPr>
          <a:xfrm>
            <a:off x="5371360" y="2690924"/>
            <a:ext cx="12353132" cy="1200329"/>
          </a:xfrm>
          <a:prstGeom prst="rect">
            <a:avLst/>
          </a:prstGeom>
          <a:noFill/>
        </p:spPr>
        <p:txBody>
          <a:bodyPr wrap="square">
            <a:spAutoFit/>
          </a:bodyPr>
          <a:lstStyle/>
          <a:p>
            <a:pPr defTabSz="914445"/>
            <a:r>
              <a:rPr lang="fr" sz="2400">
                <a:solidFill>
                  <a:prstClr val="black"/>
                </a:solidFill>
                <a:latin typeface="Calibri"/>
                <a:ea typeface="Calibri"/>
                <a:cs typeface="Calibri"/>
              </a:rPr>
              <a:t>Le projet SGP de conservation des mollusques et des mangroves a impliqué un groupe de personnes locales</a:t>
            </a:r>
          </a:p>
          <a:p>
            <a:pPr defTabSz="914445"/>
            <a:r>
              <a:rPr lang="fr" sz="2400">
                <a:solidFill>
                  <a:prstClr val="black"/>
                </a:solidFill>
                <a:latin typeface="Calibri"/>
                <a:ea typeface="Calibri"/>
                <a:cs typeface="Calibri"/>
              </a:rPr>
              <a:t>Des femmes </a:t>
            </a:r>
            <a:r>
              <a:rPr lang="fr" sz="2400" i="1" err="1">
                <a:solidFill>
                  <a:prstClr val="black"/>
                </a:solidFill>
                <a:latin typeface="Calibri"/>
                <a:ea typeface="Calibri"/>
                <a:cs typeface="Calibri"/>
              </a:rPr>
              <a:t>piangüeras </a:t>
            </a:r>
            <a:r>
              <a:rPr lang="fr" sz="2400">
                <a:solidFill>
                  <a:prstClr val="black"/>
                </a:solidFill>
                <a:latin typeface="Calibri"/>
                <a:ea typeface="Calibri"/>
                <a:cs typeface="Calibri"/>
              </a:rPr>
              <a:t>de cinq communautés de la région de la rivière Naya pour mettre en œuvre </a:t>
            </a:r>
            <a:r>
              <a:rPr lang="fr" sz="2400" b="1">
                <a:solidFill>
                  <a:prstClr val="black"/>
                </a:solidFill>
                <a:latin typeface="Calibri"/>
                <a:ea typeface="Calibri"/>
                <a:cs typeface="Calibri"/>
              </a:rPr>
              <a:t>une récolte durable </a:t>
            </a:r>
            <a:r>
              <a:rPr lang="fr" sz="2400">
                <a:solidFill>
                  <a:prstClr val="black"/>
                </a:solidFill>
                <a:latin typeface="Calibri"/>
                <a:ea typeface="Calibri"/>
                <a:cs typeface="Calibri"/>
              </a:rPr>
              <a:t>du </a:t>
            </a:r>
            <a:r>
              <a:rPr lang="fr" sz="2400" i="1" err="1">
                <a:solidFill>
                  <a:prstClr val="black"/>
                </a:solidFill>
                <a:latin typeface="Calibri"/>
                <a:ea typeface="Calibri"/>
                <a:cs typeface="Calibri"/>
              </a:rPr>
              <a:t>piangüa </a:t>
            </a:r>
            <a:r>
              <a:rPr lang="fr" sz="2400">
                <a:solidFill>
                  <a:prstClr val="black"/>
                </a:solidFill>
                <a:latin typeface="Calibri"/>
                <a:ea typeface="Calibri"/>
                <a:cs typeface="Calibri"/>
              </a:rPr>
              <a:t>et la conservation des </a:t>
            </a:r>
            <a:r>
              <a:rPr lang="fr" sz="2400" b="1">
                <a:solidFill>
                  <a:prstClr val="black"/>
                </a:solidFill>
                <a:latin typeface="Calibri"/>
                <a:ea typeface="Calibri"/>
                <a:cs typeface="Calibri"/>
              </a:rPr>
              <a:t>mangroves </a:t>
            </a:r>
            <a:r>
              <a:rPr lang="fr" sz="2400">
                <a:solidFill>
                  <a:prstClr val="black"/>
                </a:solidFill>
                <a:latin typeface="Calibri"/>
                <a:ea typeface="Calibri"/>
                <a:cs typeface="Calibri"/>
              </a:rPr>
              <a:t>qu'il habite.</a:t>
            </a:r>
          </a:p>
        </p:txBody>
      </p:sp>
      <p:sp>
        <p:nvSpPr>
          <p:cNvPr id="22" name="TextBox 21">
            <a:extLst>
              <a:ext uri="{FF2B5EF4-FFF2-40B4-BE49-F238E27FC236}">
                <a16:creationId xmlns:a16="http://schemas.microsoft.com/office/drawing/2014/main" id="{1EF0BB3A-EA5C-32C6-A627-C1D7D20C1CC0}"/>
              </a:ext>
            </a:extLst>
          </p:cNvPr>
          <p:cNvSpPr txBox="1"/>
          <p:nvPr/>
        </p:nvSpPr>
        <p:spPr>
          <a:xfrm>
            <a:off x="5516488" y="6603980"/>
            <a:ext cx="5755190" cy="2677656"/>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Cent femmes ont bénéficié de ce projet, acquérant des compétences en gestion d'entreprise, en négociation et en comptabilité.</a:t>
            </a:r>
          </a:p>
          <a:p>
            <a:pPr marL="342917" indent="-342917" defTabSz="914445">
              <a:buFont typeface="Arial" panose="020B0604020202020204" pitchFamily="34" charset="0"/>
              <a:buChar char="•"/>
            </a:pPr>
            <a:r>
              <a:rPr lang="fr" sz="2400">
                <a:solidFill>
                  <a:prstClr val="black"/>
                </a:solidFill>
                <a:latin typeface="Calibri"/>
                <a:ea typeface="Calibri"/>
                <a:cs typeface="Calibri"/>
              </a:rPr>
              <a:t>Les 66 dollars mensuels générés par la récolte </a:t>
            </a:r>
            <a:r>
              <a:rPr lang="fr" sz="2400" err="1">
                <a:solidFill>
                  <a:prstClr val="black"/>
                </a:solidFill>
                <a:latin typeface="Calibri"/>
                <a:ea typeface="Calibri"/>
                <a:cs typeface="Calibri"/>
              </a:rPr>
              <a:t>du piangüa </a:t>
            </a:r>
            <a:r>
              <a:rPr lang="fr" sz="2400">
                <a:solidFill>
                  <a:prstClr val="black"/>
                </a:solidFill>
                <a:latin typeface="Calibri"/>
                <a:ea typeface="Calibri"/>
                <a:cs typeface="Calibri"/>
              </a:rPr>
              <a:t>peuvent désormais être gagnés en seulement trois jours de travail par semaine et par femme.</a:t>
            </a:r>
          </a:p>
          <a:p>
            <a:pPr defTabSz="914445"/>
            <a:endParaRPr lang="en-US" sz="2400">
              <a:solidFill>
                <a:prstClr val="black"/>
              </a:solidFill>
              <a:latin typeface="Calibri"/>
              <a:ea typeface="Calibri"/>
              <a:cs typeface="Calibri"/>
            </a:endParaRPr>
          </a:p>
        </p:txBody>
      </p:sp>
      <p:sp>
        <p:nvSpPr>
          <p:cNvPr id="30" name="TextBox 29">
            <a:extLst>
              <a:ext uri="{FF2B5EF4-FFF2-40B4-BE49-F238E27FC236}">
                <a16:creationId xmlns:a16="http://schemas.microsoft.com/office/drawing/2014/main" id="{D8285A1E-7E27-7A99-1200-20179181052E}"/>
              </a:ext>
            </a:extLst>
          </p:cNvPr>
          <p:cNvSpPr txBox="1"/>
          <p:nvPr/>
        </p:nvSpPr>
        <p:spPr>
          <a:xfrm>
            <a:off x="11963525" y="5377196"/>
            <a:ext cx="5562600" cy="954364"/>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Accord de conservation</a:t>
            </a:r>
          </a:p>
          <a:p>
            <a:pPr algn="ctr" defTabSz="914445"/>
            <a:r>
              <a:rPr lang="fr" sz="2801" b="1">
                <a:solidFill>
                  <a:prstClr val="black"/>
                </a:solidFill>
                <a:latin typeface="Calibri"/>
                <a:ea typeface="Calibri"/>
                <a:cs typeface="Calibri"/>
              </a:rPr>
              <a:t>et restauration des mangroves</a:t>
            </a:r>
          </a:p>
        </p:txBody>
      </p:sp>
      <p:sp>
        <p:nvSpPr>
          <p:cNvPr id="31" name="TextBox 30">
            <a:extLst>
              <a:ext uri="{FF2B5EF4-FFF2-40B4-BE49-F238E27FC236}">
                <a16:creationId xmlns:a16="http://schemas.microsoft.com/office/drawing/2014/main" id="{AFC8B95B-0BDF-7C17-B35E-87E555D44801}"/>
              </a:ext>
            </a:extLst>
          </p:cNvPr>
          <p:cNvSpPr txBox="1"/>
          <p:nvPr/>
        </p:nvSpPr>
        <p:spPr>
          <a:xfrm>
            <a:off x="12151809" y="6539449"/>
            <a:ext cx="5755191" cy="3046988"/>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Des femmes préservent et gèrent durablement 1 000 ha de mangroves</a:t>
            </a:r>
          </a:p>
          <a:p>
            <a:pPr marL="342917" indent="-342917" defTabSz="914445">
              <a:buFont typeface="Arial" panose="020B0604020202020204" pitchFamily="34" charset="0"/>
              <a:buChar char="•"/>
            </a:pPr>
            <a:r>
              <a:rPr lang="fr" sz="2400">
                <a:solidFill>
                  <a:prstClr val="black"/>
                </a:solidFill>
                <a:latin typeface="Calibri"/>
                <a:ea typeface="Calibri"/>
                <a:cs typeface="Calibri"/>
              </a:rPr>
              <a:t>Cinq espèces de mollusques font l'objet d'une gestion et d'une conservation durables.</a:t>
            </a:r>
          </a:p>
          <a:p>
            <a:pPr marL="342917" indent="-342917" defTabSz="914445">
              <a:buFont typeface="Arial" panose="020B0604020202020204" pitchFamily="34" charset="0"/>
              <a:buChar char="•"/>
            </a:pPr>
            <a:r>
              <a:rPr lang="fr" sz="2400">
                <a:solidFill>
                  <a:prstClr val="black"/>
                </a:solidFill>
                <a:latin typeface="Calibri"/>
                <a:ea typeface="Calibri"/>
                <a:cs typeface="Calibri"/>
              </a:rPr>
              <a:t>Cinq activités de production durable alternatives à mettre en œuvre pendant les fermetures liées aux récoltes</a:t>
            </a:r>
          </a:p>
          <a:p>
            <a:pPr marL="342917" indent="-342917" defTabSz="914445">
              <a:buFont typeface="Arial" panose="020B0604020202020204" pitchFamily="34" charset="0"/>
              <a:buChar char="•"/>
            </a:pPr>
            <a:endParaRPr lang="en-US" sz="2400">
              <a:solidFill>
                <a:prstClr val="black"/>
              </a:solidFill>
              <a:latin typeface="Calibri"/>
              <a:ea typeface="Calibri"/>
              <a:cs typeface="Calibri"/>
            </a:endParaRPr>
          </a:p>
        </p:txBody>
      </p:sp>
      <p:sp>
        <p:nvSpPr>
          <p:cNvPr id="3" name="Title 1">
            <a:extLst>
              <a:ext uri="{FF2B5EF4-FFF2-40B4-BE49-F238E27FC236}">
                <a16:creationId xmlns:a16="http://schemas.microsoft.com/office/drawing/2014/main" id="{B8AA334B-355D-0AFA-AFA2-26FFF36E16FA}"/>
              </a:ext>
            </a:extLst>
          </p:cNvPr>
          <p:cNvSpPr txBox="1">
            <a:spLocks/>
          </p:cNvSpPr>
          <p:nvPr/>
        </p:nvSpPr>
        <p:spPr>
          <a:xfrm>
            <a:off x="-6" y="304801"/>
            <a:ext cx="18288005" cy="1143002"/>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98472">
              <a:spcAft>
                <a:spcPts val="1800"/>
              </a:spcAft>
              <a:defRPr/>
            </a:pPr>
            <a:r>
              <a:rPr lang="fr" sz="4400" dirty="0">
                <a:solidFill>
                  <a:srgbClr val="000000"/>
                </a:solidFill>
                <a:latin typeface="Calibri"/>
                <a:ea typeface="Calibri"/>
                <a:cs typeface="Calibri"/>
              </a:rPr>
              <a:t>Relier WEGE et les résultats en matière de nature en Colombie</a:t>
            </a:r>
            <a:endParaRPr lang="en-US" dirty="0"/>
          </a:p>
        </p:txBody>
      </p:sp>
      <p:pic>
        <p:nvPicPr>
          <p:cNvPr id="3074" name="Picture 2" descr="MUJERES PIANGUERAS CUIDADORAS DE LA BIODIVERSIDAD DEL PACÍFICO COLOMBIANO –  News Press Service">
            <a:extLst>
              <a:ext uri="{FF2B5EF4-FFF2-40B4-BE49-F238E27FC236}">
                <a16:creationId xmlns:a16="http://schemas.microsoft.com/office/drawing/2014/main" id="{F0BE0472-6C6A-C71F-33B2-2A722A23032C}"/>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 y="1829217"/>
            <a:ext cx="4172615" cy="38313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erson holding some rocks&#10;&#10;AI-generated content may be incorrect.">
            <a:extLst>
              <a:ext uri="{FF2B5EF4-FFF2-40B4-BE49-F238E27FC236}">
                <a16:creationId xmlns:a16="http://schemas.microsoft.com/office/drawing/2014/main" id="{3CC85C3E-46BB-87E6-4DD9-AD958D5CE08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5660992"/>
            <a:ext cx="4172615" cy="3808886"/>
          </a:xfrm>
          <a:prstGeom prst="rect">
            <a:avLst/>
          </a:prstGeom>
        </p:spPr>
      </p:pic>
      <p:sp>
        <p:nvSpPr>
          <p:cNvPr id="4" name="TextBox 3">
            <a:extLst>
              <a:ext uri="{FF2B5EF4-FFF2-40B4-BE49-F238E27FC236}">
                <a16:creationId xmlns:a16="http://schemas.microsoft.com/office/drawing/2014/main" id="{84304EBE-8040-C294-42CE-E5D14CF9702C}"/>
              </a:ext>
            </a:extLst>
          </p:cNvPr>
          <p:cNvSpPr txBox="1"/>
          <p:nvPr/>
        </p:nvSpPr>
        <p:spPr>
          <a:xfrm>
            <a:off x="7487905" y="5143500"/>
            <a:ext cx="3678563" cy="1385379"/>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Renforcement des capacités et autonomisation économique</a:t>
            </a:r>
          </a:p>
        </p:txBody>
      </p:sp>
      <p:grpSp>
        <p:nvGrpSpPr>
          <p:cNvPr id="10" name="Group 9">
            <a:extLst>
              <a:ext uri="{FF2B5EF4-FFF2-40B4-BE49-F238E27FC236}">
                <a16:creationId xmlns:a16="http://schemas.microsoft.com/office/drawing/2014/main" id="{25A5B306-5D78-0078-0D54-33368A04B03E}"/>
              </a:ext>
            </a:extLst>
          </p:cNvPr>
          <p:cNvGrpSpPr/>
          <p:nvPr/>
        </p:nvGrpSpPr>
        <p:grpSpPr>
          <a:xfrm>
            <a:off x="5280646" y="5386772"/>
            <a:ext cx="1105152" cy="1179657"/>
            <a:chOff x="6973465" y="892803"/>
            <a:chExt cx="736768" cy="786438"/>
          </a:xfrm>
        </p:grpSpPr>
        <p:pic>
          <p:nvPicPr>
            <p:cNvPr id="11" name="Graphic 10">
              <a:extLst>
                <a:ext uri="{FF2B5EF4-FFF2-40B4-BE49-F238E27FC236}">
                  <a16:creationId xmlns:a16="http://schemas.microsoft.com/office/drawing/2014/main" id="{ABA99CB6-46D9-41AB-3DDF-71C8D003EC5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3465" y="892803"/>
              <a:ext cx="736768" cy="786438"/>
            </a:xfrm>
            <a:prstGeom prst="rect">
              <a:avLst/>
            </a:prstGeom>
          </p:spPr>
        </p:pic>
        <p:pic>
          <p:nvPicPr>
            <p:cNvPr id="12" name="Picture 8">
              <a:extLst>
                <a:ext uri="{FF2B5EF4-FFF2-40B4-BE49-F238E27FC236}">
                  <a16:creationId xmlns:a16="http://schemas.microsoft.com/office/drawing/2014/main" id="{6AF14C89-899F-AA1F-7AC5-F85CEBA8F61E}"/>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129757" y="960594"/>
              <a:ext cx="463455" cy="648838"/>
            </a:xfrm>
            <a:prstGeom prst="rect">
              <a:avLst/>
            </a:prstGeom>
          </p:spPr>
        </p:pic>
      </p:grpSp>
      <p:grpSp>
        <p:nvGrpSpPr>
          <p:cNvPr id="13" name="Group 12">
            <a:extLst>
              <a:ext uri="{FF2B5EF4-FFF2-40B4-BE49-F238E27FC236}">
                <a16:creationId xmlns:a16="http://schemas.microsoft.com/office/drawing/2014/main" id="{799FDBF9-1A54-2182-5212-F651B6ED4474}"/>
              </a:ext>
            </a:extLst>
          </p:cNvPr>
          <p:cNvGrpSpPr/>
          <p:nvPr/>
        </p:nvGrpSpPr>
        <p:grpSpPr>
          <a:xfrm>
            <a:off x="6475664" y="5440783"/>
            <a:ext cx="1105152" cy="1179657"/>
            <a:chOff x="6973465" y="1695691"/>
            <a:chExt cx="736768" cy="786438"/>
          </a:xfrm>
        </p:grpSpPr>
        <p:pic>
          <p:nvPicPr>
            <p:cNvPr id="14" name="Graphic 13">
              <a:extLst>
                <a:ext uri="{FF2B5EF4-FFF2-40B4-BE49-F238E27FC236}">
                  <a16:creationId xmlns:a16="http://schemas.microsoft.com/office/drawing/2014/main" id="{3F97F7C9-013C-8139-E1C5-DF15F860B7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3465" y="1695691"/>
              <a:ext cx="736768" cy="786438"/>
            </a:xfrm>
            <a:prstGeom prst="rect">
              <a:avLst/>
            </a:prstGeom>
          </p:spPr>
        </p:pic>
        <p:pic>
          <p:nvPicPr>
            <p:cNvPr id="15" name="Picture 12">
              <a:extLst>
                <a:ext uri="{FF2B5EF4-FFF2-40B4-BE49-F238E27FC236}">
                  <a16:creationId xmlns:a16="http://schemas.microsoft.com/office/drawing/2014/main" id="{2153321D-1126-23FA-C134-7381C99F872F}"/>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7012737" y="1807591"/>
              <a:ext cx="697496" cy="531425"/>
            </a:xfrm>
            <a:prstGeom prst="rect">
              <a:avLst/>
            </a:prstGeom>
          </p:spPr>
        </p:pic>
      </p:grpSp>
      <p:sp>
        <p:nvSpPr>
          <p:cNvPr id="9" name="Freeform 3">
            <a:extLst>
              <a:ext uri="{FF2B5EF4-FFF2-40B4-BE49-F238E27FC236}">
                <a16:creationId xmlns:a16="http://schemas.microsoft.com/office/drawing/2014/main" id="{98F36897-6634-D884-8818-D49EC4E1450B}"/>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8571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FA079-5E3D-54F1-83F8-8DE355ABA03C}"/>
            </a:ext>
          </a:extLst>
        </p:cNvPr>
        <p:cNvGrpSpPr/>
        <p:nvPr/>
      </p:nvGrpSpPr>
      <p:grpSpPr>
        <a:xfrm>
          <a:off x="0" y="0"/>
          <a:ext cx="0" cy="0"/>
          <a:chOff x="0" y="0"/>
          <a:chExt cx="0" cy="0"/>
        </a:xfrm>
      </p:grpSpPr>
      <p:sp>
        <p:nvSpPr>
          <p:cNvPr id="21" name="Rounded Rectangle 20">
            <a:extLst>
              <a:ext uri="{FF2B5EF4-FFF2-40B4-BE49-F238E27FC236}">
                <a16:creationId xmlns:a16="http://schemas.microsoft.com/office/drawing/2014/main" id="{CB9CB263-C114-059C-A56E-AAC6C095366A}"/>
              </a:ext>
            </a:extLst>
          </p:cNvPr>
          <p:cNvSpPr/>
          <p:nvPr/>
        </p:nvSpPr>
        <p:spPr>
          <a:xfrm>
            <a:off x="5105402" y="2232967"/>
            <a:ext cx="12873161" cy="2485577"/>
          </a:xfrm>
          <a:prstGeom prst="round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63" name="Title 1">
            <a:extLst>
              <a:ext uri="{FF2B5EF4-FFF2-40B4-BE49-F238E27FC236}">
                <a16:creationId xmlns:a16="http://schemas.microsoft.com/office/drawing/2014/main" id="{5B7D5C18-15BF-908A-4A8B-2F2B689622A3}"/>
              </a:ext>
            </a:extLst>
          </p:cNvPr>
          <p:cNvSpPr txBox="1">
            <a:spLocks/>
          </p:cNvSpPr>
          <p:nvPr/>
        </p:nvSpPr>
        <p:spPr>
          <a:xfrm>
            <a:off x="-6" y="206830"/>
            <a:ext cx="18288005" cy="1143002"/>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98472">
              <a:spcAft>
                <a:spcPts val="1800"/>
              </a:spcAft>
              <a:defRPr/>
            </a:pPr>
            <a:r>
              <a:rPr lang="fr" sz="4400" dirty="0">
                <a:solidFill>
                  <a:srgbClr val="000000"/>
                </a:solidFill>
                <a:latin typeface="Calibri"/>
                <a:ea typeface="Calibri"/>
                <a:cs typeface="Calibri"/>
              </a:rPr>
              <a:t>Relier WEGE et les résultats en matière de nature en Équateur</a:t>
            </a:r>
            <a:endParaRPr lang="en-US" dirty="0"/>
          </a:p>
        </p:txBody>
      </p:sp>
      <p:pic>
        <p:nvPicPr>
          <p:cNvPr id="1026" name="Picture 2" descr="Las “Botas Violeta&quot; | Programa De Las Naciones Unidas Para El Desarrollo">
            <a:extLst>
              <a:ext uri="{FF2B5EF4-FFF2-40B4-BE49-F238E27FC236}">
                <a16:creationId xmlns:a16="http://schemas.microsoft.com/office/drawing/2014/main" id="{34357C48-12D2-47FF-5405-F7129E8CD3A4}"/>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391880" y="1910860"/>
            <a:ext cx="4129185" cy="3967743"/>
          </a:xfrm>
          <a:prstGeom prst="rect">
            <a:avLst/>
          </a:prstGeom>
          <a:noFill/>
          <a:extLst>
            <a:ext uri="{909E8E84-426E-40DD-AFC4-6F175D3DCCD1}">
              <a14:hiddenFill xmlns:a14="http://schemas.microsoft.com/office/drawing/2010/main">
                <a:solidFill>
                  <a:srgbClr val="FFFFFF"/>
                </a:solidFill>
              </a14:hiddenFill>
            </a:ext>
          </a:extLst>
        </p:spPr>
      </p:pic>
      <p:sp>
        <p:nvSpPr>
          <p:cNvPr id="16" name="Rounded Rectangle 15">
            <a:extLst>
              <a:ext uri="{FF2B5EF4-FFF2-40B4-BE49-F238E27FC236}">
                <a16:creationId xmlns:a16="http://schemas.microsoft.com/office/drawing/2014/main" id="{030F3C31-80DB-0B0E-D375-F56606F75665}"/>
              </a:ext>
            </a:extLst>
          </p:cNvPr>
          <p:cNvSpPr/>
          <p:nvPr/>
        </p:nvSpPr>
        <p:spPr>
          <a:xfrm>
            <a:off x="5190779" y="5143501"/>
            <a:ext cx="6246884" cy="4026032"/>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sz="2400">
              <a:solidFill>
                <a:prstClr val="black"/>
              </a:solidFill>
              <a:latin typeface="Calibri"/>
              <a:ea typeface="Calibri"/>
              <a:cs typeface="Calibri"/>
            </a:endParaRPr>
          </a:p>
        </p:txBody>
      </p:sp>
      <p:sp>
        <p:nvSpPr>
          <p:cNvPr id="17" name="Rounded Rectangle 16">
            <a:extLst>
              <a:ext uri="{FF2B5EF4-FFF2-40B4-BE49-F238E27FC236}">
                <a16:creationId xmlns:a16="http://schemas.microsoft.com/office/drawing/2014/main" id="{91AEABE4-139E-61FE-B9A0-98C0C5D8AB37}"/>
              </a:ext>
            </a:extLst>
          </p:cNvPr>
          <p:cNvSpPr/>
          <p:nvPr/>
        </p:nvSpPr>
        <p:spPr>
          <a:xfrm>
            <a:off x="11731678" y="5116222"/>
            <a:ext cx="6246884" cy="4026032"/>
          </a:xfrm>
          <a:prstGeom prst="roundRect">
            <a:avLst/>
          </a:prstGeom>
          <a:gradFill flip="none" rotWithShape="1">
            <a:gsLst>
              <a:gs pos="0">
                <a:srgbClr val="5EBB45">
                  <a:tint val="66000"/>
                  <a:satMod val="160000"/>
                </a:srgbClr>
              </a:gs>
              <a:gs pos="50000">
                <a:srgbClr val="5EBB45">
                  <a:tint val="44500"/>
                  <a:satMod val="160000"/>
                </a:srgbClr>
              </a:gs>
              <a:gs pos="100000">
                <a:srgbClr val="5EBB45">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20" name="TextBox 19">
            <a:extLst>
              <a:ext uri="{FF2B5EF4-FFF2-40B4-BE49-F238E27FC236}">
                <a16:creationId xmlns:a16="http://schemas.microsoft.com/office/drawing/2014/main" id="{94F00D32-92EE-A103-D921-F276215D75EB}"/>
              </a:ext>
            </a:extLst>
          </p:cNvPr>
          <p:cNvSpPr txBox="1"/>
          <p:nvPr/>
        </p:nvSpPr>
        <p:spPr>
          <a:xfrm>
            <a:off x="5371359" y="2690924"/>
            <a:ext cx="12607203" cy="1200329"/>
          </a:xfrm>
          <a:prstGeom prst="rect">
            <a:avLst/>
          </a:prstGeom>
          <a:noFill/>
        </p:spPr>
        <p:txBody>
          <a:bodyPr wrap="square">
            <a:spAutoFit/>
          </a:bodyPr>
          <a:lstStyle/>
          <a:p>
            <a:pPr defTabSz="914445"/>
            <a:r>
              <a:rPr lang="fr" sz="2400">
                <a:solidFill>
                  <a:prstClr val="black"/>
                </a:solidFill>
                <a:latin typeface="Calibri"/>
                <a:ea typeface="Calibri"/>
                <a:cs typeface="Calibri"/>
              </a:rPr>
              <a:t>Le projet PROAMAZONIA a mis en lumière le rôle </a:t>
            </a:r>
            <a:r>
              <a:rPr lang="fr" sz="2400">
                <a:solidFill>
                  <a:srgbClr val="000000"/>
                </a:solidFill>
                <a:latin typeface="Calibri"/>
                <a:ea typeface="Calibri"/>
                <a:cs typeface="Calibri"/>
              </a:rPr>
              <a:t>indispensable des femmes dans le programme </a:t>
            </a:r>
            <a:r>
              <a:rPr lang="fr" sz="2400" b="1">
                <a:solidFill>
                  <a:prstClr val="black"/>
                </a:solidFill>
                <a:latin typeface="Calibri"/>
                <a:ea typeface="Calibri"/>
                <a:cs typeface="Calibri"/>
              </a:rPr>
              <a:t>REDD+ </a:t>
            </a:r>
            <a:r>
              <a:rPr lang="fr" sz="2400">
                <a:solidFill>
                  <a:prstClr val="black"/>
                </a:solidFill>
                <a:latin typeface="Calibri"/>
                <a:ea typeface="Calibri"/>
                <a:cs typeface="Calibri"/>
              </a:rPr>
              <a:t>et</a:t>
            </a:r>
            <a:r>
              <a:rPr lang="fr" sz="2400" b="1">
                <a:solidFill>
                  <a:prstClr val="black"/>
                </a:solidFill>
                <a:latin typeface="Calibri"/>
                <a:ea typeface="Calibri"/>
                <a:cs typeface="Calibri"/>
              </a:rPr>
              <a:t> </a:t>
            </a:r>
            <a:r>
              <a:rPr lang="fr" sz="2400">
                <a:solidFill>
                  <a:prstClr val="black"/>
                </a:solidFill>
                <a:latin typeface="Calibri"/>
                <a:ea typeface="Calibri"/>
                <a:cs typeface="Calibri"/>
              </a:rPr>
              <a:t>ont associé des pratiques </a:t>
            </a:r>
            <a:r>
              <a:rPr lang="fr" sz="2400" b="1">
                <a:solidFill>
                  <a:srgbClr val="000000"/>
                </a:solidFill>
                <a:latin typeface="Calibri"/>
                <a:ea typeface="Calibri"/>
                <a:cs typeface="Calibri"/>
              </a:rPr>
              <a:t>agricoles et de moyens de subsistance durables </a:t>
            </a:r>
            <a:r>
              <a:rPr lang="fr" sz="2400">
                <a:solidFill>
                  <a:srgbClr val="000000"/>
                </a:solidFill>
                <a:latin typeface="Calibri"/>
                <a:ea typeface="Calibri"/>
                <a:cs typeface="Calibri"/>
              </a:rPr>
              <a:t>et </a:t>
            </a:r>
            <a:r>
              <a:rPr lang="fr" sz="2400">
                <a:solidFill>
                  <a:prstClr val="black"/>
                </a:solidFill>
                <a:latin typeface="Calibri"/>
                <a:ea typeface="Calibri"/>
                <a:cs typeface="Calibri"/>
              </a:rPr>
              <a:t>ont sensibilisé le public à l’importance de prévenir la violence sexiste grâce à l’initiative Violet Boots </a:t>
            </a:r>
            <a:r>
              <a:rPr lang="fr" sz="2400">
                <a:solidFill>
                  <a:srgbClr val="000000"/>
                </a:solidFill>
                <a:latin typeface="Calibri"/>
                <a:ea typeface="Calibri"/>
                <a:cs typeface="Calibri"/>
              </a:rPr>
              <a:t>.</a:t>
            </a:r>
            <a:r>
              <a:rPr lang="fr" sz="2400">
                <a:solidFill>
                  <a:prstClr val="black"/>
                </a:solidFill>
                <a:latin typeface="Calibri"/>
                <a:ea typeface="Calibri"/>
                <a:cs typeface="Calibri"/>
              </a:rPr>
              <a:t> </a:t>
            </a:r>
          </a:p>
        </p:txBody>
      </p:sp>
      <p:pic>
        <p:nvPicPr>
          <p:cNvPr id="1030" name="Picture 6" descr="Botas Violeta - Proamazonia">
            <a:extLst>
              <a:ext uri="{FF2B5EF4-FFF2-40B4-BE49-F238E27FC236}">
                <a16:creationId xmlns:a16="http://schemas.microsoft.com/office/drawing/2014/main" id="{6B1AE376-3BA8-48E6-B004-31E55C88CB56}"/>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89462" y="6175578"/>
            <a:ext cx="3688758" cy="3249965"/>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BDF3547A-9D8F-4C25-0E01-C16B0D2213F6}"/>
              </a:ext>
            </a:extLst>
          </p:cNvPr>
          <p:cNvSpPr txBox="1"/>
          <p:nvPr/>
        </p:nvSpPr>
        <p:spPr>
          <a:xfrm>
            <a:off x="5672309" y="6299180"/>
            <a:ext cx="5601564" cy="2677656"/>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1 437 paires de bottes ont été distribuées dans les six provinces de l’Amazonie.</a:t>
            </a:r>
          </a:p>
          <a:p>
            <a:pPr marL="342917" indent="-342917" defTabSz="914445">
              <a:buFont typeface="Arial" panose="020B0604020202020204" pitchFamily="34" charset="0"/>
              <a:buChar char="•"/>
            </a:pPr>
            <a:r>
              <a:rPr lang="fr" sz="2400">
                <a:solidFill>
                  <a:prstClr val="black"/>
                </a:solidFill>
                <a:latin typeface="Calibri"/>
                <a:ea typeface="Calibri"/>
                <a:cs typeface="Calibri"/>
              </a:rPr>
              <a:t>Au total, 228 femmes ont eu accès à cette ligne de crédit, dont 98 (44 %) sont issues des communautés locales et des peuples autochtones.</a:t>
            </a:r>
          </a:p>
          <a:p>
            <a:pPr defTabSz="914445"/>
            <a:endParaRPr lang="en-US" sz="2400">
              <a:solidFill>
                <a:prstClr val="black"/>
              </a:solidFill>
              <a:latin typeface="Calibri"/>
              <a:ea typeface="Calibri"/>
              <a:cs typeface="Calibri"/>
            </a:endParaRPr>
          </a:p>
        </p:txBody>
      </p:sp>
      <p:sp>
        <p:nvSpPr>
          <p:cNvPr id="29" name="TextBox 28">
            <a:extLst>
              <a:ext uri="{FF2B5EF4-FFF2-40B4-BE49-F238E27FC236}">
                <a16:creationId xmlns:a16="http://schemas.microsoft.com/office/drawing/2014/main" id="{AC7B6182-562D-CE53-EDF3-03DE7C0261FC}"/>
              </a:ext>
            </a:extLst>
          </p:cNvPr>
          <p:cNvSpPr txBox="1"/>
          <p:nvPr/>
        </p:nvSpPr>
        <p:spPr>
          <a:xfrm>
            <a:off x="7767085" y="5420281"/>
            <a:ext cx="3205841" cy="954364"/>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Violences sexistes et accès au crédit</a:t>
            </a:r>
          </a:p>
        </p:txBody>
      </p:sp>
      <p:sp>
        <p:nvSpPr>
          <p:cNvPr id="30" name="TextBox 29">
            <a:extLst>
              <a:ext uri="{FF2B5EF4-FFF2-40B4-BE49-F238E27FC236}">
                <a16:creationId xmlns:a16="http://schemas.microsoft.com/office/drawing/2014/main" id="{2D47F00F-145E-F30B-AD49-F22C79796C9E}"/>
              </a:ext>
            </a:extLst>
          </p:cNvPr>
          <p:cNvSpPr txBox="1"/>
          <p:nvPr/>
        </p:nvSpPr>
        <p:spPr>
          <a:xfrm>
            <a:off x="11963525" y="5377194"/>
            <a:ext cx="5562600" cy="523348"/>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Restauration et conservation des forêts</a:t>
            </a:r>
          </a:p>
        </p:txBody>
      </p:sp>
      <p:sp>
        <p:nvSpPr>
          <p:cNvPr id="31" name="TextBox 30">
            <a:extLst>
              <a:ext uri="{FF2B5EF4-FFF2-40B4-BE49-F238E27FC236}">
                <a16:creationId xmlns:a16="http://schemas.microsoft.com/office/drawing/2014/main" id="{536B349E-7C82-F41D-49EE-39B142618305}"/>
              </a:ext>
            </a:extLst>
          </p:cNvPr>
          <p:cNvSpPr txBox="1"/>
          <p:nvPr/>
        </p:nvSpPr>
        <p:spPr>
          <a:xfrm>
            <a:off x="12223372" y="6492777"/>
            <a:ext cx="5501120" cy="2308324"/>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779 ha (33%) sous la direction de femmes.</a:t>
            </a:r>
          </a:p>
          <a:p>
            <a:pPr marL="342917" indent="-342917" defTabSz="914445">
              <a:buFont typeface="Arial" panose="020B0604020202020204" pitchFamily="34" charset="0"/>
              <a:buChar char="•"/>
            </a:pPr>
            <a:endParaRPr lang="en-US" sz="2400">
              <a:solidFill>
                <a:prstClr val="black"/>
              </a:solidFill>
              <a:latin typeface="Calibri"/>
              <a:ea typeface="Calibri"/>
              <a:cs typeface="Calibri"/>
            </a:endParaRPr>
          </a:p>
          <a:p>
            <a:pPr marL="342917" indent="-342917" defTabSz="914445">
              <a:buFont typeface="Arial" panose="020B0604020202020204" pitchFamily="34" charset="0"/>
              <a:buChar char="•"/>
            </a:pPr>
            <a:r>
              <a:rPr lang="fr" sz="2400">
                <a:solidFill>
                  <a:prstClr val="black"/>
                </a:solidFill>
                <a:latin typeface="Calibri"/>
                <a:ea typeface="Calibri"/>
                <a:cs typeface="Calibri"/>
              </a:rPr>
              <a:t>2 326,5 ha en transition vers des systèmes de production durables sous la direction des femmes</a:t>
            </a:r>
          </a:p>
        </p:txBody>
      </p:sp>
      <p:grpSp>
        <p:nvGrpSpPr>
          <p:cNvPr id="7" name="Group 6">
            <a:extLst>
              <a:ext uri="{FF2B5EF4-FFF2-40B4-BE49-F238E27FC236}">
                <a16:creationId xmlns:a16="http://schemas.microsoft.com/office/drawing/2014/main" id="{35CD30EF-1866-94F0-BA3B-62FC9CE4FF9B}"/>
              </a:ext>
            </a:extLst>
          </p:cNvPr>
          <p:cNvGrpSpPr/>
          <p:nvPr/>
        </p:nvGrpSpPr>
        <p:grpSpPr>
          <a:xfrm>
            <a:off x="6673596" y="5116222"/>
            <a:ext cx="1105152" cy="1179657"/>
            <a:chOff x="6973465" y="1695691"/>
            <a:chExt cx="736768" cy="786438"/>
          </a:xfrm>
        </p:grpSpPr>
        <p:pic>
          <p:nvPicPr>
            <p:cNvPr id="8" name="Graphic 7">
              <a:extLst>
                <a:ext uri="{FF2B5EF4-FFF2-40B4-BE49-F238E27FC236}">
                  <a16:creationId xmlns:a16="http://schemas.microsoft.com/office/drawing/2014/main" id="{87A8A0CB-A78B-7DED-5730-0D0E7F84483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73465" y="1695691"/>
              <a:ext cx="736768" cy="786438"/>
            </a:xfrm>
            <a:prstGeom prst="rect">
              <a:avLst/>
            </a:prstGeom>
          </p:spPr>
        </p:pic>
        <p:pic>
          <p:nvPicPr>
            <p:cNvPr id="9" name="Picture 12">
              <a:extLst>
                <a:ext uri="{FF2B5EF4-FFF2-40B4-BE49-F238E27FC236}">
                  <a16:creationId xmlns:a16="http://schemas.microsoft.com/office/drawing/2014/main" id="{BDB04BC3-9184-86F2-ADD1-8920711A8D47}"/>
                </a:ext>
              </a:extLst>
            </p:cNvPr>
            <p:cNvPicPr>
              <a:picLocks noChangeAspect="1"/>
            </p:cNvPicPr>
            <p:nvPr/>
          </p:nvPicPr>
          <p:blipFill>
            <a:blip r:embed="rId6">
              <a:extLst>
                <a:ext uri="{96DAC541-7B7A-43D3-8B79-37D633B846F1}">
                  <asvg:svgBlip xmlns:asvg="http://schemas.microsoft.com/office/drawing/2016/SVG/main" r:embed="rId7"/>
                </a:ext>
              </a:extLst>
            </a:blip>
            <a:srcRect/>
            <a:stretch/>
          </p:blipFill>
          <p:spPr>
            <a:xfrm>
              <a:off x="7012737" y="1807591"/>
              <a:ext cx="697496" cy="531425"/>
            </a:xfrm>
            <a:prstGeom prst="rect">
              <a:avLst/>
            </a:prstGeom>
          </p:spPr>
        </p:pic>
      </p:grpSp>
      <p:grpSp>
        <p:nvGrpSpPr>
          <p:cNvPr id="10" name="Group 9">
            <a:extLst>
              <a:ext uri="{FF2B5EF4-FFF2-40B4-BE49-F238E27FC236}">
                <a16:creationId xmlns:a16="http://schemas.microsoft.com/office/drawing/2014/main" id="{E0C5B3EA-485E-173C-54D2-64993FC652EE}"/>
              </a:ext>
            </a:extLst>
          </p:cNvPr>
          <p:cNvGrpSpPr/>
          <p:nvPr/>
        </p:nvGrpSpPr>
        <p:grpSpPr>
          <a:xfrm>
            <a:off x="5480345" y="5092812"/>
            <a:ext cx="1105152" cy="1179657"/>
            <a:chOff x="6973465" y="2509730"/>
            <a:chExt cx="736768" cy="786438"/>
          </a:xfrm>
        </p:grpSpPr>
        <p:pic>
          <p:nvPicPr>
            <p:cNvPr id="11" name="Graphic 10">
              <a:extLst>
                <a:ext uri="{FF2B5EF4-FFF2-40B4-BE49-F238E27FC236}">
                  <a16:creationId xmlns:a16="http://schemas.microsoft.com/office/drawing/2014/main" id="{4529C1F5-14C7-F500-575D-46D18AD1DB5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973465" y="2509730"/>
              <a:ext cx="736768" cy="786438"/>
            </a:xfrm>
            <a:prstGeom prst="rect">
              <a:avLst/>
            </a:prstGeom>
          </p:spPr>
        </p:pic>
        <p:pic>
          <p:nvPicPr>
            <p:cNvPr id="12" name="Picture 11">
              <a:extLst>
                <a:ext uri="{FF2B5EF4-FFF2-40B4-BE49-F238E27FC236}">
                  <a16:creationId xmlns:a16="http://schemas.microsoft.com/office/drawing/2014/main" id="{AAA2FB93-0C3F-487A-50E2-B77D57D97B7F}"/>
                </a:ext>
              </a:extLst>
            </p:cNvPr>
            <p:cNvPicPr>
              <a:picLocks noChangeAspect="1"/>
            </p:cNvPicPr>
            <p:nvPr/>
          </p:nvPicPr>
          <p:blipFill>
            <a:blip r:embed="rId8">
              <a:extLst>
                <a:ext uri="{96DAC541-7B7A-43D3-8B79-37D633B846F1}">
                  <asvg:svgBlip xmlns:asvg="http://schemas.microsoft.com/office/drawing/2016/SVG/main" r:embed="rId9"/>
                </a:ext>
              </a:extLst>
            </a:blip>
            <a:srcRect/>
            <a:stretch/>
          </p:blipFill>
          <p:spPr>
            <a:xfrm>
              <a:off x="7066390" y="2664465"/>
              <a:ext cx="590189" cy="590189"/>
            </a:xfrm>
            <a:prstGeom prst="rect">
              <a:avLst/>
            </a:prstGeom>
          </p:spPr>
        </p:pic>
      </p:grpSp>
      <p:sp>
        <p:nvSpPr>
          <p:cNvPr id="14" name="Freeform 3" descr="A logo for a company&#10;&#10;AI-generated content may be incorrect.">
            <a:extLst>
              <a:ext uri="{FF2B5EF4-FFF2-40B4-BE49-F238E27FC236}">
                <a16:creationId xmlns:a16="http://schemas.microsoft.com/office/drawing/2014/main" id="{F7F56B90-EE90-7D78-37C8-6C44A565F42E}"/>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2353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64136-948E-2799-168C-3D9682FFD040}"/>
            </a:ext>
          </a:extLst>
        </p:cNvPr>
        <p:cNvGrpSpPr/>
        <p:nvPr/>
      </p:nvGrpSpPr>
      <p:grpSpPr>
        <a:xfrm>
          <a:off x="0" y="0"/>
          <a:ext cx="0" cy="0"/>
          <a:chOff x="0" y="0"/>
          <a:chExt cx="0" cy="0"/>
        </a:xfrm>
      </p:grpSpPr>
      <p:sp>
        <p:nvSpPr>
          <p:cNvPr id="21" name="Rounded Rectangle 20">
            <a:extLst>
              <a:ext uri="{FF2B5EF4-FFF2-40B4-BE49-F238E27FC236}">
                <a16:creationId xmlns:a16="http://schemas.microsoft.com/office/drawing/2014/main" id="{D568F48A-251B-6793-8BA1-A1A54CB99E66}"/>
              </a:ext>
            </a:extLst>
          </p:cNvPr>
          <p:cNvSpPr/>
          <p:nvPr/>
        </p:nvSpPr>
        <p:spPr>
          <a:xfrm>
            <a:off x="5105402" y="2053353"/>
            <a:ext cx="12873161" cy="2485577"/>
          </a:xfrm>
          <a:prstGeom prst="round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16" name="Rounded Rectangle 15">
            <a:extLst>
              <a:ext uri="{FF2B5EF4-FFF2-40B4-BE49-F238E27FC236}">
                <a16:creationId xmlns:a16="http://schemas.microsoft.com/office/drawing/2014/main" id="{D18FF887-C149-E2BB-FB0B-59B1377B4B5D}"/>
              </a:ext>
            </a:extLst>
          </p:cNvPr>
          <p:cNvSpPr/>
          <p:nvPr/>
        </p:nvSpPr>
        <p:spPr>
          <a:xfrm>
            <a:off x="5190779" y="4963887"/>
            <a:ext cx="6246884" cy="4287290"/>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sz="2400">
              <a:solidFill>
                <a:prstClr val="black"/>
              </a:solidFill>
              <a:latin typeface="Calibri"/>
              <a:ea typeface="Calibri"/>
              <a:cs typeface="Calibri"/>
            </a:endParaRPr>
          </a:p>
        </p:txBody>
      </p:sp>
      <p:sp>
        <p:nvSpPr>
          <p:cNvPr id="17" name="Rounded Rectangle 16">
            <a:extLst>
              <a:ext uri="{FF2B5EF4-FFF2-40B4-BE49-F238E27FC236}">
                <a16:creationId xmlns:a16="http://schemas.microsoft.com/office/drawing/2014/main" id="{4BB2339E-DDF5-942F-B455-51280E31CF74}"/>
              </a:ext>
            </a:extLst>
          </p:cNvPr>
          <p:cNvSpPr/>
          <p:nvPr/>
        </p:nvSpPr>
        <p:spPr>
          <a:xfrm>
            <a:off x="11731678" y="4936608"/>
            <a:ext cx="6246884" cy="4287290"/>
          </a:xfrm>
          <a:prstGeom prst="roundRect">
            <a:avLst/>
          </a:prstGeom>
          <a:gradFill flip="none" rotWithShape="1">
            <a:gsLst>
              <a:gs pos="0">
                <a:srgbClr val="5EBB45">
                  <a:tint val="66000"/>
                  <a:satMod val="160000"/>
                </a:srgbClr>
              </a:gs>
              <a:gs pos="50000">
                <a:srgbClr val="5EBB45">
                  <a:tint val="44500"/>
                  <a:satMod val="160000"/>
                </a:srgbClr>
              </a:gs>
              <a:gs pos="100000">
                <a:srgbClr val="5EBB45">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20" name="TextBox 19">
            <a:extLst>
              <a:ext uri="{FF2B5EF4-FFF2-40B4-BE49-F238E27FC236}">
                <a16:creationId xmlns:a16="http://schemas.microsoft.com/office/drawing/2014/main" id="{094E5B9C-B022-14E3-DA47-A46475770572}"/>
              </a:ext>
            </a:extLst>
          </p:cNvPr>
          <p:cNvSpPr txBox="1"/>
          <p:nvPr/>
        </p:nvSpPr>
        <p:spPr>
          <a:xfrm>
            <a:off x="5371360" y="2511310"/>
            <a:ext cx="12353132" cy="1200329"/>
          </a:xfrm>
          <a:prstGeom prst="rect">
            <a:avLst/>
          </a:prstGeom>
          <a:noFill/>
        </p:spPr>
        <p:txBody>
          <a:bodyPr wrap="square">
            <a:spAutoFit/>
          </a:bodyPr>
          <a:lstStyle/>
          <a:p>
            <a:pPr defTabSz="914445"/>
            <a:r>
              <a:rPr lang="fr" sz="2400">
                <a:solidFill>
                  <a:prstClr val="black"/>
                </a:solidFill>
                <a:latin typeface="Calibri"/>
                <a:ea typeface="Calibri"/>
                <a:cs typeface="Calibri"/>
              </a:rPr>
              <a:t>Le projet financé par le FEM a impliqué à la fois </a:t>
            </a:r>
            <a:r>
              <a:rPr lang="fr" sz="2400" b="1">
                <a:solidFill>
                  <a:prstClr val="black"/>
                </a:solidFill>
                <a:latin typeface="Calibri"/>
                <a:ea typeface="Calibri"/>
                <a:cs typeface="Calibri"/>
              </a:rPr>
              <a:t>des femmes et des hommes dans </a:t>
            </a:r>
            <a:r>
              <a:rPr lang="fr" sz="2400">
                <a:solidFill>
                  <a:prstClr val="black"/>
                </a:solidFill>
                <a:latin typeface="Calibri"/>
                <a:ea typeface="Calibri"/>
                <a:cs typeface="Calibri"/>
              </a:rPr>
              <a:t>le renforcement </a:t>
            </a:r>
            <a:r>
              <a:rPr lang="fr" sz="2400" b="1">
                <a:solidFill>
                  <a:prstClr val="black"/>
                </a:solidFill>
                <a:latin typeface="Calibri"/>
                <a:ea typeface="Calibri"/>
                <a:cs typeface="Calibri"/>
              </a:rPr>
              <a:t>de la gestion communautaire des ressources naturelles </a:t>
            </a:r>
            <a:r>
              <a:rPr lang="fr" sz="2400">
                <a:solidFill>
                  <a:prstClr val="black"/>
                </a:solidFill>
                <a:latin typeface="Calibri"/>
                <a:ea typeface="Calibri"/>
                <a:cs typeface="Calibri"/>
              </a:rPr>
              <a:t>(GCRN) afin de protéger les éléphants menacés </a:t>
            </a:r>
            <a:r>
              <a:rPr lang="fr" sz="2400" err="1">
                <a:solidFill>
                  <a:prstClr val="black"/>
                </a:solidFill>
                <a:latin typeface="Calibri"/>
                <a:ea typeface="Calibri"/>
                <a:cs typeface="Calibri"/>
              </a:rPr>
              <a:t>de Gourma </a:t>
            </a:r>
            <a:r>
              <a:rPr lang="fr" sz="2400">
                <a:solidFill>
                  <a:prstClr val="black"/>
                </a:solidFill>
                <a:latin typeface="Calibri"/>
                <a:ea typeface="Calibri"/>
                <a:cs typeface="Calibri"/>
              </a:rPr>
              <a:t>, d'améliorer les moyens de subsistance locaux et d'atténuer les conflits entre les humains et les éléphants.</a:t>
            </a:r>
          </a:p>
        </p:txBody>
      </p:sp>
      <p:sp>
        <p:nvSpPr>
          <p:cNvPr id="22" name="TextBox 21">
            <a:extLst>
              <a:ext uri="{FF2B5EF4-FFF2-40B4-BE49-F238E27FC236}">
                <a16:creationId xmlns:a16="http://schemas.microsoft.com/office/drawing/2014/main" id="{FCB7519C-F897-6D88-B9ED-52656A2C11E9}"/>
              </a:ext>
            </a:extLst>
          </p:cNvPr>
          <p:cNvSpPr txBox="1"/>
          <p:nvPr/>
        </p:nvSpPr>
        <p:spPr>
          <a:xfrm>
            <a:off x="5516488" y="6424366"/>
            <a:ext cx="5755190" cy="3046988"/>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57 % des 9 427 membres de l'association sont des femmes, ce qui garantit leur participation active à la conservation et à la gouvernance.</a:t>
            </a:r>
          </a:p>
          <a:p>
            <a:pPr marL="342917" indent="-342917" defTabSz="914445">
              <a:buFont typeface="Arial" panose="020B0604020202020204" pitchFamily="34" charset="0"/>
              <a:buChar char="•"/>
            </a:pPr>
            <a:r>
              <a:rPr lang="fr" sz="2400">
                <a:solidFill>
                  <a:prstClr val="black"/>
                </a:solidFill>
                <a:latin typeface="Calibri"/>
                <a:ea typeface="Calibri"/>
                <a:cs typeface="Calibri"/>
              </a:rPr>
              <a:t>83 des 1 399 éco-gardes sont des femmes, qui soutiennent la lutte contre le braconnage, la surveillance des éléphants et la mobilisation communautaire.</a:t>
            </a:r>
          </a:p>
          <a:p>
            <a:pPr defTabSz="914445"/>
            <a:endParaRPr lang="en-US" sz="2400">
              <a:solidFill>
                <a:prstClr val="black"/>
              </a:solidFill>
              <a:latin typeface="Calibri"/>
              <a:ea typeface="Calibri"/>
              <a:cs typeface="Calibri"/>
            </a:endParaRPr>
          </a:p>
        </p:txBody>
      </p:sp>
      <p:sp>
        <p:nvSpPr>
          <p:cNvPr id="29" name="TextBox 28">
            <a:extLst>
              <a:ext uri="{FF2B5EF4-FFF2-40B4-BE49-F238E27FC236}">
                <a16:creationId xmlns:a16="http://schemas.microsoft.com/office/drawing/2014/main" id="{90C775AD-4DDA-D19A-0811-B1D62C71C656}"/>
              </a:ext>
            </a:extLst>
          </p:cNvPr>
          <p:cNvSpPr txBox="1"/>
          <p:nvPr/>
        </p:nvSpPr>
        <p:spPr>
          <a:xfrm>
            <a:off x="6550244" y="5197580"/>
            <a:ext cx="5601566" cy="954364"/>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Prise de décision &amp;</a:t>
            </a:r>
          </a:p>
          <a:p>
            <a:pPr algn="ctr" defTabSz="914445"/>
            <a:r>
              <a:rPr lang="fr" sz="2801" b="1">
                <a:solidFill>
                  <a:prstClr val="black"/>
                </a:solidFill>
                <a:latin typeface="Calibri"/>
                <a:ea typeface="Calibri"/>
                <a:cs typeface="Calibri"/>
              </a:rPr>
              <a:t>Renforcement des capacités</a:t>
            </a:r>
          </a:p>
        </p:txBody>
      </p:sp>
      <p:sp>
        <p:nvSpPr>
          <p:cNvPr id="30" name="TextBox 29">
            <a:extLst>
              <a:ext uri="{FF2B5EF4-FFF2-40B4-BE49-F238E27FC236}">
                <a16:creationId xmlns:a16="http://schemas.microsoft.com/office/drawing/2014/main" id="{60302A0C-05CC-BD14-BC78-FF56067AC5C2}"/>
              </a:ext>
            </a:extLst>
          </p:cNvPr>
          <p:cNvSpPr txBox="1"/>
          <p:nvPr/>
        </p:nvSpPr>
        <p:spPr>
          <a:xfrm>
            <a:off x="11963525" y="5197581"/>
            <a:ext cx="5562600" cy="954364"/>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Conservation des espèces et gestion des terres</a:t>
            </a:r>
          </a:p>
        </p:txBody>
      </p:sp>
      <p:sp>
        <p:nvSpPr>
          <p:cNvPr id="31" name="TextBox 30">
            <a:extLst>
              <a:ext uri="{FF2B5EF4-FFF2-40B4-BE49-F238E27FC236}">
                <a16:creationId xmlns:a16="http://schemas.microsoft.com/office/drawing/2014/main" id="{ACEAAA76-6F0E-2649-0442-D0212A1382C0}"/>
              </a:ext>
            </a:extLst>
          </p:cNvPr>
          <p:cNvSpPr txBox="1"/>
          <p:nvPr/>
        </p:nvSpPr>
        <p:spPr>
          <a:xfrm>
            <a:off x="12151809" y="6359835"/>
            <a:ext cx="5755191" cy="2677656"/>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Les femmes contribuent à la gestion de 366 596,96 hectares de terres, dont 18 296,96 hectares de pâturages et 348 300 hectares de pare-feu.</a:t>
            </a:r>
          </a:p>
          <a:p>
            <a:pPr marL="342917" indent="-342917" defTabSz="914445">
              <a:buFont typeface="Arial" panose="020B0604020202020204" pitchFamily="34" charset="0"/>
              <a:buChar char="•"/>
            </a:pPr>
            <a:r>
              <a:rPr lang="fr" sz="2400">
                <a:solidFill>
                  <a:prstClr val="black"/>
                </a:solidFill>
                <a:latin typeface="Calibri"/>
                <a:ea typeface="Calibri"/>
                <a:cs typeface="Calibri"/>
              </a:rPr>
              <a:t>521 000 hectares de terres boisées et une population d'éléphants </a:t>
            </a:r>
            <a:r>
              <a:rPr lang="fr" sz="2400" err="1">
                <a:solidFill>
                  <a:prstClr val="black"/>
                </a:solidFill>
                <a:latin typeface="Calibri"/>
                <a:ea typeface="Calibri"/>
                <a:cs typeface="Calibri"/>
              </a:rPr>
              <a:t>de Gourma </a:t>
            </a:r>
            <a:r>
              <a:rPr lang="fr" sz="2400">
                <a:solidFill>
                  <a:prstClr val="black"/>
                </a:solidFill>
                <a:latin typeface="Calibri"/>
                <a:ea typeface="Calibri"/>
                <a:cs typeface="Calibri"/>
              </a:rPr>
              <a:t>de 316 (objectif 259)</a:t>
            </a:r>
          </a:p>
        </p:txBody>
      </p:sp>
      <p:sp>
        <p:nvSpPr>
          <p:cNvPr id="3" name="Title 1">
            <a:extLst>
              <a:ext uri="{FF2B5EF4-FFF2-40B4-BE49-F238E27FC236}">
                <a16:creationId xmlns:a16="http://schemas.microsoft.com/office/drawing/2014/main" id="{1CBA96E4-73EE-F799-AB40-71ADDAF36946}"/>
              </a:ext>
            </a:extLst>
          </p:cNvPr>
          <p:cNvSpPr txBox="1">
            <a:spLocks/>
          </p:cNvSpPr>
          <p:nvPr/>
        </p:nvSpPr>
        <p:spPr>
          <a:xfrm>
            <a:off x="24487" y="223158"/>
            <a:ext cx="18288005" cy="1143002"/>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98472">
              <a:spcAft>
                <a:spcPts val="1800"/>
              </a:spcAft>
              <a:defRPr/>
            </a:pPr>
            <a:r>
              <a:rPr lang="fr" sz="4400" dirty="0">
                <a:solidFill>
                  <a:srgbClr val="000000"/>
                </a:solidFill>
                <a:latin typeface="Calibri"/>
                <a:ea typeface="Calibri"/>
                <a:cs typeface="Calibri"/>
              </a:rPr>
              <a:t>Relier WEGE et les résultats de la nature au Mali</a:t>
            </a:r>
            <a:endParaRPr lang="en-US" dirty="0"/>
          </a:p>
        </p:txBody>
      </p:sp>
      <p:pic>
        <p:nvPicPr>
          <p:cNvPr id="8" name="Picture 7" descr="A group of women and children sitting on the ground&#10;&#10;AI-generated content may be incorrect.">
            <a:extLst>
              <a:ext uri="{FF2B5EF4-FFF2-40B4-BE49-F238E27FC236}">
                <a16:creationId xmlns:a16="http://schemas.microsoft.com/office/drawing/2014/main" id="{C6036C8B-889B-0B2F-E1AF-045B6712578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5671" y="1763903"/>
            <a:ext cx="4140916" cy="3812679"/>
          </a:xfrm>
          <a:prstGeom prst="rect">
            <a:avLst/>
          </a:prstGeom>
        </p:spPr>
      </p:pic>
      <p:pic>
        <p:nvPicPr>
          <p:cNvPr id="12" name="Picture 11" descr="A group of women sitting in a field&#10;&#10;AI-generated content may be incorrect.">
            <a:extLst>
              <a:ext uri="{FF2B5EF4-FFF2-40B4-BE49-F238E27FC236}">
                <a16:creationId xmlns:a16="http://schemas.microsoft.com/office/drawing/2014/main" id="{A54A57ED-11B4-FC27-B82F-57092F3976E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7214" y="5546274"/>
            <a:ext cx="4274685" cy="3748244"/>
          </a:xfrm>
          <a:prstGeom prst="rect">
            <a:avLst/>
          </a:prstGeom>
        </p:spPr>
      </p:pic>
      <p:grpSp>
        <p:nvGrpSpPr>
          <p:cNvPr id="9" name="Group 8">
            <a:extLst>
              <a:ext uri="{FF2B5EF4-FFF2-40B4-BE49-F238E27FC236}">
                <a16:creationId xmlns:a16="http://schemas.microsoft.com/office/drawing/2014/main" id="{DC7A4EE1-E771-63FC-E148-DD548B2CD6C4}"/>
              </a:ext>
            </a:extLst>
          </p:cNvPr>
          <p:cNvGrpSpPr/>
          <p:nvPr/>
        </p:nvGrpSpPr>
        <p:grpSpPr>
          <a:xfrm>
            <a:off x="6403784" y="5152042"/>
            <a:ext cx="1105152" cy="1179657"/>
            <a:chOff x="6973465" y="892803"/>
            <a:chExt cx="736768" cy="786438"/>
          </a:xfrm>
        </p:grpSpPr>
        <p:pic>
          <p:nvPicPr>
            <p:cNvPr id="10" name="Graphic 9">
              <a:extLst>
                <a:ext uri="{FF2B5EF4-FFF2-40B4-BE49-F238E27FC236}">
                  <a16:creationId xmlns:a16="http://schemas.microsoft.com/office/drawing/2014/main" id="{DC9A1EE7-3F9E-087A-91EF-B28813A457A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3465" y="892803"/>
              <a:ext cx="736768" cy="786438"/>
            </a:xfrm>
            <a:prstGeom prst="rect">
              <a:avLst/>
            </a:prstGeom>
          </p:spPr>
        </p:pic>
        <p:pic>
          <p:nvPicPr>
            <p:cNvPr id="11" name="Picture 8">
              <a:extLst>
                <a:ext uri="{FF2B5EF4-FFF2-40B4-BE49-F238E27FC236}">
                  <a16:creationId xmlns:a16="http://schemas.microsoft.com/office/drawing/2014/main" id="{D6EA1D8E-FFFE-2513-B0C2-D73BD3300D7F}"/>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129757" y="960594"/>
              <a:ext cx="463455" cy="648838"/>
            </a:xfrm>
            <a:prstGeom prst="rect">
              <a:avLst/>
            </a:prstGeom>
          </p:spPr>
        </p:pic>
      </p:grpSp>
      <p:grpSp>
        <p:nvGrpSpPr>
          <p:cNvPr id="13" name="Group 12">
            <a:extLst>
              <a:ext uri="{FF2B5EF4-FFF2-40B4-BE49-F238E27FC236}">
                <a16:creationId xmlns:a16="http://schemas.microsoft.com/office/drawing/2014/main" id="{1D82754C-6D54-B852-BB75-BD125543FFDC}"/>
              </a:ext>
            </a:extLst>
          </p:cNvPr>
          <p:cNvGrpSpPr/>
          <p:nvPr/>
        </p:nvGrpSpPr>
        <p:grpSpPr>
          <a:xfrm>
            <a:off x="5212822" y="5098986"/>
            <a:ext cx="1105152" cy="1179657"/>
            <a:chOff x="6973465" y="3346072"/>
            <a:chExt cx="736768" cy="786438"/>
          </a:xfrm>
        </p:grpSpPr>
        <p:pic>
          <p:nvPicPr>
            <p:cNvPr id="14" name="Graphic 13">
              <a:extLst>
                <a:ext uri="{FF2B5EF4-FFF2-40B4-BE49-F238E27FC236}">
                  <a16:creationId xmlns:a16="http://schemas.microsoft.com/office/drawing/2014/main" id="{F9281265-E0C7-B5E7-72C6-79FFF5BFF3B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73465" y="3346072"/>
              <a:ext cx="736768" cy="786438"/>
            </a:xfrm>
            <a:prstGeom prst="rect">
              <a:avLst/>
            </a:prstGeom>
          </p:spPr>
        </p:pic>
        <p:pic>
          <p:nvPicPr>
            <p:cNvPr id="15" name="Picture 9">
              <a:extLst>
                <a:ext uri="{FF2B5EF4-FFF2-40B4-BE49-F238E27FC236}">
                  <a16:creationId xmlns:a16="http://schemas.microsoft.com/office/drawing/2014/main" id="{25F684C3-E1C7-8BF1-FED5-3F31C0430E92}"/>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7082317" y="3486615"/>
              <a:ext cx="558334" cy="502501"/>
            </a:xfrm>
            <a:prstGeom prst="rect">
              <a:avLst/>
            </a:prstGeom>
          </p:spPr>
        </p:pic>
      </p:grpSp>
      <p:sp>
        <p:nvSpPr>
          <p:cNvPr id="7" name="Freeform 3" descr="A logo for a company&#10;&#10;AI-generated content may be incorrect.">
            <a:extLst>
              <a:ext uri="{FF2B5EF4-FFF2-40B4-BE49-F238E27FC236}">
                <a16:creationId xmlns:a16="http://schemas.microsoft.com/office/drawing/2014/main" id="{AE9EAE51-558A-D1CC-AA55-D497C8EDCB6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95909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78BD2-792F-256B-1F42-07F031BBC179}"/>
            </a:ext>
          </a:extLst>
        </p:cNvPr>
        <p:cNvGrpSpPr/>
        <p:nvPr/>
      </p:nvGrpSpPr>
      <p:grpSpPr>
        <a:xfrm>
          <a:off x="0" y="0"/>
          <a:ext cx="0" cy="0"/>
          <a:chOff x="0" y="0"/>
          <a:chExt cx="0" cy="0"/>
        </a:xfrm>
      </p:grpSpPr>
      <p:sp>
        <p:nvSpPr>
          <p:cNvPr id="21" name="Rounded Rectangle 20">
            <a:extLst>
              <a:ext uri="{FF2B5EF4-FFF2-40B4-BE49-F238E27FC236}">
                <a16:creationId xmlns:a16="http://schemas.microsoft.com/office/drawing/2014/main" id="{3427F990-DD38-9520-C4FB-3A71C47A18F1}"/>
              </a:ext>
            </a:extLst>
          </p:cNvPr>
          <p:cNvSpPr/>
          <p:nvPr/>
        </p:nvSpPr>
        <p:spPr>
          <a:xfrm>
            <a:off x="5105402" y="2232967"/>
            <a:ext cx="12873161" cy="2485577"/>
          </a:xfrm>
          <a:prstGeom prst="round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16" name="Rounded Rectangle 15">
            <a:extLst>
              <a:ext uri="{FF2B5EF4-FFF2-40B4-BE49-F238E27FC236}">
                <a16:creationId xmlns:a16="http://schemas.microsoft.com/office/drawing/2014/main" id="{F0C698DB-F20E-6CBB-CF2C-6C79A93D3D2D}"/>
              </a:ext>
            </a:extLst>
          </p:cNvPr>
          <p:cNvSpPr/>
          <p:nvPr/>
        </p:nvSpPr>
        <p:spPr>
          <a:xfrm>
            <a:off x="5190779" y="5143501"/>
            <a:ext cx="6246884" cy="4238304"/>
          </a:xfrm>
          <a:prstGeom prst="roundRect">
            <a:avLst/>
          </a:prstGeom>
          <a:gradFill flip="none" rotWithShape="1">
            <a:gsLst>
              <a:gs pos="0">
                <a:srgbClr val="7030A0">
                  <a:tint val="66000"/>
                  <a:satMod val="160000"/>
                </a:srgbClr>
              </a:gs>
              <a:gs pos="50000">
                <a:srgbClr val="7030A0">
                  <a:tint val="44500"/>
                  <a:satMod val="160000"/>
                </a:srgbClr>
              </a:gs>
              <a:gs pos="100000">
                <a:srgbClr val="7030A0">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sz="2400">
              <a:solidFill>
                <a:prstClr val="black"/>
              </a:solidFill>
              <a:latin typeface="Calibri"/>
              <a:ea typeface="Calibri"/>
              <a:cs typeface="Calibri"/>
            </a:endParaRPr>
          </a:p>
        </p:txBody>
      </p:sp>
      <p:sp>
        <p:nvSpPr>
          <p:cNvPr id="17" name="Rounded Rectangle 16">
            <a:extLst>
              <a:ext uri="{FF2B5EF4-FFF2-40B4-BE49-F238E27FC236}">
                <a16:creationId xmlns:a16="http://schemas.microsoft.com/office/drawing/2014/main" id="{FCE110D4-137C-7B5B-C9C2-EEAD6D95B5EC}"/>
              </a:ext>
            </a:extLst>
          </p:cNvPr>
          <p:cNvSpPr/>
          <p:nvPr/>
        </p:nvSpPr>
        <p:spPr>
          <a:xfrm>
            <a:off x="11731678" y="5116222"/>
            <a:ext cx="6246884" cy="4238304"/>
          </a:xfrm>
          <a:prstGeom prst="roundRect">
            <a:avLst/>
          </a:prstGeom>
          <a:gradFill flip="none" rotWithShape="1">
            <a:gsLst>
              <a:gs pos="0">
                <a:srgbClr val="5EBB45">
                  <a:tint val="66000"/>
                  <a:satMod val="160000"/>
                </a:srgbClr>
              </a:gs>
              <a:gs pos="50000">
                <a:srgbClr val="5EBB45">
                  <a:tint val="44500"/>
                  <a:satMod val="160000"/>
                </a:srgbClr>
              </a:gs>
              <a:gs pos="100000">
                <a:srgbClr val="5EBB45">
                  <a:tint val="23500"/>
                  <a:satMod val="160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20" name="TextBox 19">
            <a:extLst>
              <a:ext uri="{FF2B5EF4-FFF2-40B4-BE49-F238E27FC236}">
                <a16:creationId xmlns:a16="http://schemas.microsoft.com/office/drawing/2014/main" id="{A35342DA-0EA0-CB04-3BC4-7C72640C25DB}"/>
              </a:ext>
            </a:extLst>
          </p:cNvPr>
          <p:cNvSpPr txBox="1"/>
          <p:nvPr/>
        </p:nvSpPr>
        <p:spPr>
          <a:xfrm>
            <a:off x="5261098" y="2553153"/>
            <a:ext cx="12353132" cy="1938992"/>
          </a:xfrm>
          <a:prstGeom prst="rect">
            <a:avLst/>
          </a:prstGeom>
          <a:noFill/>
        </p:spPr>
        <p:txBody>
          <a:bodyPr wrap="square">
            <a:spAutoFit/>
          </a:bodyPr>
          <a:lstStyle/>
          <a:p>
            <a:pPr defTabSz="914445"/>
            <a:r>
              <a:rPr lang="fr" sz="2400">
                <a:solidFill>
                  <a:prstClr val="black"/>
                </a:solidFill>
                <a:latin typeface="Calibri"/>
                <a:ea typeface="Calibri"/>
                <a:cs typeface="Calibri"/>
              </a:rPr>
              <a:t>Le Programme de pêche durable (PPD) en Turquie visait à lutter contre la surpêche et la saturation des flottes de pêche en établissant des zones de non-prélèvement dans l' aire marine protégée de la baie </a:t>
            </a:r>
            <a:r>
              <a:rPr lang="fr" sz="2400" err="1">
                <a:solidFill>
                  <a:prstClr val="black"/>
                </a:solidFill>
                <a:latin typeface="Calibri"/>
                <a:ea typeface="Calibri"/>
                <a:cs typeface="Calibri"/>
              </a:rPr>
              <a:t>de Gökova </a:t>
            </a:r>
            <a:r>
              <a:rPr lang="fr" sz="2400">
                <a:solidFill>
                  <a:prstClr val="black"/>
                </a:solidFill>
                <a:latin typeface="Calibri"/>
                <a:ea typeface="Calibri"/>
                <a:cs typeface="Calibri"/>
              </a:rPr>
              <a:t>, en recensant et en cartographiant les femmes pêcheuses de la péninsule </a:t>
            </a:r>
            <a:r>
              <a:rPr lang="fr" sz="2400" err="1">
                <a:solidFill>
                  <a:prstClr val="black"/>
                </a:solidFill>
                <a:latin typeface="Calibri"/>
                <a:ea typeface="Calibri"/>
                <a:cs typeface="Calibri"/>
              </a:rPr>
              <a:t>de Datça-Bozburun </a:t>
            </a:r>
            <a:r>
              <a:rPr lang="fr" sz="2400">
                <a:solidFill>
                  <a:prstClr val="black"/>
                </a:solidFill>
                <a:latin typeface="Calibri"/>
                <a:ea typeface="Calibri"/>
                <a:cs typeface="Calibri"/>
              </a:rPr>
              <a:t>et en les formant à la pêche durable, à l'entrepreneuriat et à la gestion financière personnelle.</a:t>
            </a:r>
          </a:p>
          <a:p>
            <a:pPr defTabSz="914445"/>
            <a:endParaRPr lang="en-US" sz="2400" b="1">
              <a:solidFill>
                <a:prstClr val="black"/>
              </a:solidFill>
              <a:latin typeface="Calibri"/>
              <a:ea typeface="Calibri"/>
              <a:cs typeface="Calibri"/>
            </a:endParaRPr>
          </a:p>
        </p:txBody>
      </p:sp>
      <p:sp>
        <p:nvSpPr>
          <p:cNvPr id="22" name="TextBox 21">
            <a:extLst>
              <a:ext uri="{FF2B5EF4-FFF2-40B4-BE49-F238E27FC236}">
                <a16:creationId xmlns:a16="http://schemas.microsoft.com/office/drawing/2014/main" id="{CAC80099-F77A-331E-0191-69642436B3C4}"/>
              </a:ext>
            </a:extLst>
          </p:cNvPr>
          <p:cNvSpPr txBox="1"/>
          <p:nvPr/>
        </p:nvSpPr>
        <p:spPr>
          <a:xfrm>
            <a:off x="5516486" y="6425224"/>
            <a:ext cx="5921177" cy="2677656"/>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125 femmes ont été formées à la pêche durable et 70 autres grâce à une communication directe avec les autorités locales.</a:t>
            </a:r>
          </a:p>
          <a:p>
            <a:pPr marL="342917" indent="-342917" defTabSz="914445">
              <a:buFont typeface="Arial" panose="020B0604020202020204" pitchFamily="34" charset="0"/>
              <a:buChar char="•"/>
            </a:pPr>
            <a:r>
              <a:rPr lang="fr" sz="2400">
                <a:solidFill>
                  <a:prstClr val="black"/>
                </a:solidFill>
                <a:latin typeface="Calibri"/>
                <a:ea typeface="Calibri"/>
                <a:cs typeface="Calibri"/>
              </a:rPr>
              <a:t>450 coopératives de pêche locales ont modifié leurs pratiques habituelles afin de reconnaître le travail des femmes, de les autonomiser et de leur donner voix au chapitre dans les réunions décisionnelles.</a:t>
            </a:r>
          </a:p>
        </p:txBody>
      </p:sp>
      <p:sp>
        <p:nvSpPr>
          <p:cNvPr id="29" name="TextBox 28">
            <a:extLst>
              <a:ext uri="{FF2B5EF4-FFF2-40B4-BE49-F238E27FC236}">
                <a16:creationId xmlns:a16="http://schemas.microsoft.com/office/drawing/2014/main" id="{697609E0-D6C2-F170-6B7D-97CCA9CA7E31}"/>
              </a:ext>
            </a:extLst>
          </p:cNvPr>
          <p:cNvSpPr txBox="1"/>
          <p:nvPr/>
        </p:nvSpPr>
        <p:spPr>
          <a:xfrm>
            <a:off x="6375959" y="5444164"/>
            <a:ext cx="5601566" cy="954364"/>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Renforcement des capacités et</a:t>
            </a:r>
          </a:p>
          <a:p>
            <a:pPr algn="ctr" defTabSz="914445"/>
            <a:r>
              <a:rPr lang="fr" sz="2801" b="1">
                <a:solidFill>
                  <a:prstClr val="black"/>
                </a:solidFill>
                <a:latin typeface="Calibri"/>
                <a:ea typeface="Calibri"/>
                <a:cs typeface="Calibri"/>
              </a:rPr>
              <a:t>Prise de décision</a:t>
            </a:r>
          </a:p>
        </p:txBody>
      </p:sp>
      <p:sp>
        <p:nvSpPr>
          <p:cNvPr id="30" name="TextBox 29">
            <a:extLst>
              <a:ext uri="{FF2B5EF4-FFF2-40B4-BE49-F238E27FC236}">
                <a16:creationId xmlns:a16="http://schemas.microsoft.com/office/drawing/2014/main" id="{730B9974-B99D-E076-2BA7-8DAC30139B20}"/>
              </a:ext>
            </a:extLst>
          </p:cNvPr>
          <p:cNvSpPr txBox="1"/>
          <p:nvPr/>
        </p:nvSpPr>
        <p:spPr>
          <a:xfrm>
            <a:off x="11963525" y="5377196"/>
            <a:ext cx="5562600" cy="954364"/>
          </a:xfrm>
          <a:prstGeom prst="rect">
            <a:avLst/>
          </a:prstGeom>
          <a:noFill/>
        </p:spPr>
        <p:txBody>
          <a:bodyPr wrap="square" rtlCol="0">
            <a:spAutoFit/>
          </a:bodyPr>
          <a:lstStyle/>
          <a:p>
            <a:pPr algn="ctr" defTabSz="914445"/>
            <a:r>
              <a:rPr lang="fr" sz="2801" b="1">
                <a:solidFill>
                  <a:prstClr val="black"/>
                </a:solidFill>
                <a:latin typeface="Calibri"/>
                <a:ea typeface="Calibri"/>
                <a:cs typeface="Calibri"/>
              </a:rPr>
              <a:t>Zones protégées et</a:t>
            </a:r>
          </a:p>
          <a:p>
            <a:pPr algn="ctr" defTabSz="914445"/>
            <a:r>
              <a:rPr lang="fr" sz="2801" b="1">
                <a:solidFill>
                  <a:prstClr val="black"/>
                </a:solidFill>
                <a:latin typeface="Calibri"/>
                <a:ea typeface="Calibri"/>
                <a:cs typeface="Calibri"/>
              </a:rPr>
              <a:t>Conservation des espèces</a:t>
            </a:r>
          </a:p>
        </p:txBody>
      </p:sp>
      <p:sp>
        <p:nvSpPr>
          <p:cNvPr id="31" name="TextBox 30">
            <a:extLst>
              <a:ext uri="{FF2B5EF4-FFF2-40B4-BE49-F238E27FC236}">
                <a16:creationId xmlns:a16="http://schemas.microsoft.com/office/drawing/2014/main" id="{42E8D7A9-5673-225B-D8D6-64A18CBB7632}"/>
              </a:ext>
            </a:extLst>
          </p:cNvPr>
          <p:cNvSpPr txBox="1"/>
          <p:nvPr/>
        </p:nvSpPr>
        <p:spPr>
          <a:xfrm>
            <a:off x="12223371" y="6425224"/>
            <a:ext cx="5755191" cy="3046988"/>
          </a:xfrm>
          <a:prstGeom prst="rect">
            <a:avLst/>
          </a:prstGeom>
          <a:noFill/>
        </p:spPr>
        <p:txBody>
          <a:bodyPr wrap="square" rtlCol="0">
            <a:spAutoFit/>
          </a:bodyPr>
          <a:lstStyle/>
          <a:p>
            <a:pPr marL="342917" indent="-342917" defTabSz="914445">
              <a:buFont typeface="Arial" panose="020B0604020202020204" pitchFamily="34" charset="0"/>
              <a:buChar char="•"/>
            </a:pPr>
            <a:r>
              <a:rPr lang="fr" sz="2400">
                <a:solidFill>
                  <a:prstClr val="black"/>
                </a:solidFill>
                <a:latin typeface="Calibri"/>
                <a:ea typeface="Calibri"/>
                <a:cs typeface="Calibri"/>
              </a:rPr>
              <a:t>Mise en œuvre du premier logiciel SMART-marine pour les patrouilles féminines de gardes-côtes maritimes.</a:t>
            </a:r>
          </a:p>
          <a:p>
            <a:pPr marL="342917" indent="-342917" defTabSz="914445">
              <a:buFont typeface="Arial" panose="020B0604020202020204" pitchFamily="34" charset="0"/>
              <a:buChar char="•"/>
            </a:pPr>
            <a:r>
              <a:rPr lang="fr" sz="2400">
                <a:solidFill>
                  <a:prstClr val="black"/>
                </a:solidFill>
                <a:latin typeface="Calibri"/>
                <a:ea typeface="Calibri"/>
                <a:cs typeface="Calibri"/>
              </a:rPr>
              <a:t>Les stocks de poissons ont augmenté de 800 % et la biomasse moyenne de poissons est quatre fois plus élevée.</a:t>
            </a:r>
          </a:p>
          <a:p>
            <a:pPr marL="342917" indent="-342917" defTabSz="914445">
              <a:buFont typeface="Arial" panose="020B0604020202020204" pitchFamily="34" charset="0"/>
              <a:buChar char="•"/>
            </a:pPr>
            <a:r>
              <a:rPr lang="fr" sz="2400">
                <a:solidFill>
                  <a:prstClr val="black"/>
                </a:solidFill>
                <a:latin typeface="Calibri"/>
                <a:ea typeface="Calibri"/>
                <a:cs typeface="Calibri"/>
              </a:rPr>
              <a:t>Des phoques moines sont désormais présents dans la région.</a:t>
            </a:r>
          </a:p>
          <a:p>
            <a:pPr marL="342917" indent="-342917" defTabSz="914445">
              <a:buFont typeface="Arial" panose="020B0604020202020204" pitchFamily="34" charset="0"/>
              <a:buChar char="•"/>
            </a:pPr>
            <a:endParaRPr lang="en-US" sz="2400">
              <a:solidFill>
                <a:prstClr val="black"/>
              </a:solidFill>
              <a:latin typeface="Calibri"/>
              <a:ea typeface="Calibri"/>
              <a:cs typeface="Calibri"/>
            </a:endParaRPr>
          </a:p>
        </p:txBody>
      </p:sp>
      <p:sp>
        <p:nvSpPr>
          <p:cNvPr id="3" name="Title 1">
            <a:extLst>
              <a:ext uri="{FF2B5EF4-FFF2-40B4-BE49-F238E27FC236}">
                <a16:creationId xmlns:a16="http://schemas.microsoft.com/office/drawing/2014/main" id="{D4D8ED0E-6935-FD06-724F-0DD78673597B}"/>
              </a:ext>
            </a:extLst>
          </p:cNvPr>
          <p:cNvSpPr txBox="1">
            <a:spLocks/>
          </p:cNvSpPr>
          <p:nvPr/>
        </p:nvSpPr>
        <p:spPr>
          <a:xfrm>
            <a:off x="-6" y="174172"/>
            <a:ext cx="18288005" cy="1143002"/>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98472">
              <a:spcAft>
                <a:spcPts val="1800"/>
              </a:spcAft>
              <a:defRPr/>
            </a:pPr>
            <a:r>
              <a:rPr lang="fr" sz="4400" dirty="0">
                <a:solidFill>
                  <a:srgbClr val="000000"/>
                </a:solidFill>
                <a:latin typeface="Calibri"/>
                <a:ea typeface="Calibri"/>
                <a:cs typeface="Calibri"/>
              </a:rPr>
              <a:t>Relier WEGE et les résultats en matière de nature en TURQUIE</a:t>
            </a:r>
            <a:endParaRPr lang="en-US" dirty="0"/>
          </a:p>
        </p:txBody>
      </p:sp>
      <p:pic>
        <p:nvPicPr>
          <p:cNvPr id="7" name="Picture 6" descr="A person holding a net&#10;&#10;AI-generated content may be incorrect.">
            <a:extLst>
              <a:ext uri="{FF2B5EF4-FFF2-40B4-BE49-F238E27FC236}">
                <a16:creationId xmlns:a16="http://schemas.microsoft.com/office/drawing/2014/main" id="{3E2C9D08-9811-9902-D54A-EF0E829AC266}"/>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0" y="1839724"/>
            <a:ext cx="4180114" cy="3488834"/>
          </a:xfrm>
          <a:prstGeom prst="rect">
            <a:avLst/>
          </a:prstGeom>
        </p:spPr>
      </p:pic>
      <p:pic>
        <p:nvPicPr>
          <p:cNvPr id="14" name="Picture 13" descr="A person standing on a boat&#10;&#10;AI-generated content may be incorrect.">
            <a:extLst>
              <a:ext uri="{FF2B5EF4-FFF2-40B4-BE49-F238E27FC236}">
                <a16:creationId xmlns:a16="http://schemas.microsoft.com/office/drawing/2014/main" id="{D0CB4D7C-D5A8-7362-9B13-4455B056E180}"/>
              </a:ext>
            </a:extLst>
          </p:cNvPr>
          <p:cNvPicPr>
            <a:picLocks noChangeAspect="1"/>
          </p:cNvPicPr>
          <p:nvPr/>
        </p:nvPicPr>
        <p:blipFill>
          <a:blip r:embed="rId4" cstate="email">
            <a:extLst>
              <a:ext uri="{28A0092B-C50C-407E-A947-70E740481C1C}">
                <a14:useLocalDpi xmlns:a14="http://schemas.microsoft.com/office/drawing/2010/main"/>
              </a:ext>
            </a:extLst>
          </a:blip>
          <a:srcRect t="-1219"/>
          <a:stretch/>
        </p:blipFill>
        <p:spPr>
          <a:xfrm>
            <a:off x="32657" y="5280719"/>
            <a:ext cx="4180114" cy="4206183"/>
          </a:xfrm>
          <a:prstGeom prst="rect">
            <a:avLst/>
          </a:prstGeom>
        </p:spPr>
      </p:pic>
      <p:grpSp>
        <p:nvGrpSpPr>
          <p:cNvPr id="9" name="Group 8">
            <a:extLst>
              <a:ext uri="{FF2B5EF4-FFF2-40B4-BE49-F238E27FC236}">
                <a16:creationId xmlns:a16="http://schemas.microsoft.com/office/drawing/2014/main" id="{D1B111C1-C285-FB97-C741-62AEFCB68F95}"/>
              </a:ext>
            </a:extLst>
          </p:cNvPr>
          <p:cNvGrpSpPr/>
          <p:nvPr/>
        </p:nvGrpSpPr>
        <p:grpSpPr>
          <a:xfrm>
            <a:off x="5024961" y="5331517"/>
            <a:ext cx="1105152" cy="1179657"/>
            <a:chOff x="6973465" y="892803"/>
            <a:chExt cx="736768" cy="786438"/>
          </a:xfrm>
        </p:grpSpPr>
        <p:pic>
          <p:nvPicPr>
            <p:cNvPr id="10" name="Graphic 9">
              <a:extLst>
                <a:ext uri="{FF2B5EF4-FFF2-40B4-BE49-F238E27FC236}">
                  <a16:creationId xmlns:a16="http://schemas.microsoft.com/office/drawing/2014/main" id="{ACEF8CDE-4D41-40A8-DD12-838F7E73C6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73465" y="892803"/>
              <a:ext cx="736768" cy="786438"/>
            </a:xfrm>
            <a:prstGeom prst="rect">
              <a:avLst/>
            </a:prstGeom>
          </p:spPr>
        </p:pic>
        <p:pic>
          <p:nvPicPr>
            <p:cNvPr id="11" name="Picture 8">
              <a:extLst>
                <a:ext uri="{FF2B5EF4-FFF2-40B4-BE49-F238E27FC236}">
                  <a16:creationId xmlns:a16="http://schemas.microsoft.com/office/drawing/2014/main" id="{46BD507F-E727-2B76-BEAA-0EF9F81CB6ED}"/>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7129757" y="960594"/>
              <a:ext cx="463455" cy="648838"/>
            </a:xfrm>
            <a:prstGeom prst="rect">
              <a:avLst/>
            </a:prstGeom>
          </p:spPr>
        </p:pic>
      </p:grpSp>
      <p:grpSp>
        <p:nvGrpSpPr>
          <p:cNvPr id="12" name="Group 11">
            <a:extLst>
              <a:ext uri="{FF2B5EF4-FFF2-40B4-BE49-F238E27FC236}">
                <a16:creationId xmlns:a16="http://schemas.microsoft.com/office/drawing/2014/main" id="{A07992C5-5343-04C7-D4FD-C73E166FA26A}"/>
              </a:ext>
            </a:extLst>
          </p:cNvPr>
          <p:cNvGrpSpPr/>
          <p:nvPr/>
        </p:nvGrpSpPr>
        <p:grpSpPr>
          <a:xfrm>
            <a:off x="6198733" y="5330003"/>
            <a:ext cx="1105152" cy="1179657"/>
            <a:chOff x="6973465" y="3346072"/>
            <a:chExt cx="736768" cy="786438"/>
          </a:xfrm>
        </p:grpSpPr>
        <p:pic>
          <p:nvPicPr>
            <p:cNvPr id="13" name="Graphic 12">
              <a:extLst>
                <a:ext uri="{FF2B5EF4-FFF2-40B4-BE49-F238E27FC236}">
                  <a16:creationId xmlns:a16="http://schemas.microsoft.com/office/drawing/2014/main" id="{734F024D-F2E9-F007-CDAC-FF0492B5756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973465" y="3346072"/>
              <a:ext cx="736768" cy="786438"/>
            </a:xfrm>
            <a:prstGeom prst="rect">
              <a:avLst/>
            </a:prstGeom>
          </p:spPr>
        </p:pic>
        <p:pic>
          <p:nvPicPr>
            <p:cNvPr id="15" name="Picture 9">
              <a:extLst>
                <a:ext uri="{FF2B5EF4-FFF2-40B4-BE49-F238E27FC236}">
                  <a16:creationId xmlns:a16="http://schemas.microsoft.com/office/drawing/2014/main" id="{1F77506A-500B-654F-C809-B250A3011F6C}"/>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7082317" y="3486615"/>
              <a:ext cx="558334" cy="502501"/>
            </a:xfrm>
            <a:prstGeom prst="rect">
              <a:avLst/>
            </a:prstGeom>
          </p:spPr>
        </p:pic>
      </p:grpSp>
      <p:sp>
        <p:nvSpPr>
          <p:cNvPr id="8" name="Freeform 3" descr="A logo for a company&#10;&#10;AI-generated content may be incorrect.">
            <a:extLst>
              <a:ext uri="{FF2B5EF4-FFF2-40B4-BE49-F238E27FC236}">
                <a16:creationId xmlns:a16="http://schemas.microsoft.com/office/drawing/2014/main" id="{4FE3C4B2-606D-973C-29A6-0ACBD941B55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4494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48F5D-263E-B388-27F7-51480FFE0973}"/>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749110BA-1FD0-3F4E-BA57-0EFC0E233FEA}"/>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9" name="Freeform 3">
            <a:extLst>
              <a:ext uri="{FF2B5EF4-FFF2-40B4-BE49-F238E27FC236}">
                <a16:creationId xmlns:a16="http://schemas.microsoft.com/office/drawing/2014/main" id="{990E2C36-16DA-DE82-BBF9-F4DFC61373DD}"/>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90" name="Group 89">
            <a:extLst>
              <a:ext uri="{FF2B5EF4-FFF2-40B4-BE49-F238E27FC236}">
                <a16:creationId xmlns:a16="http://schemas.microsoft.com/office/drawing/2014/main" id="{3198692D-8780-D09D-FB1F-33222F82F5A3}"/>
              </a:ext>
            </a:extLst>
          </p:cNvPr>
          <p:cNvGrpSpPr/>
          <p:nvPr/>
        </p:nvGrpSpPr>
        <p:grpSpPr>
          <a:xfrm>
            <a:off x="1894608" y="3413535"/>
            <a:ext cx="2525289" cy="1077218"/>
            <a:chOff x="844721" y="1866900"/>
            <a:chExt cx="3117679" cy="1316682"/>
          </a:xfrm>
        </p:grpSpPr>
        <p:sp>
          <p:nvSpPr>
            <p:cNvPr id="44" name="Pentagon 43">
              <a:extLst>
                <a:ext uri="{FF2B5EF4-FFF2-40B4-BE49-F238E27FC236}">
                  <a16:creationId xmlns:a16="http://schemas.microsoft.com/office/drawing/2014/main" id="{9A9E1927-10A6-D559-54F5-E1936AB01A7E}"/>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magnifying glass over a paper&#10;&#10;AI-generated content may be incorrect.">
              <a:extLst>
                <a:ext uri="{FF2B5EF4-FFF2-40B4-BE49-F238E27FC236}">
                  <a16:creationId xmlns:a16="http://schemas.microsoft.com/office/drawing/2014/main" id="{F423471D-6A86-43AF-511A-5A79E7C7D98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C84A91DD-667F-CDA7-B392-C71AE28EC178}"/>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337EE9EA-098B-E90D-766A-A74E385C50D0}"/>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B773485D-0750-1ABA-B2F4-D49CBB80610A}"/>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grpSp>
        <p:nvGrpSpPr>
          <p:cNvPr id="94" name="Group 93">
            <a:extLst>
              <a:ext uri="{FF2B5EF4-FFF2-40B4-BE49-F238E27FC236}">
                <a16:creationId xmlns:a16="http://schemas.microsoft.com/office/drawing/2014/main" id="{CBC8E9AE-7362-0402-4EBE-636D9D7BA5C1}"/>
              </a:ext>
            </a:extLst>
          </p:cNvPr>
          <p:cNvGrpSpPr/>
          <p:nvPr/>
        </p:nvGrpSpPr>
        <p:grpSpPr>
          <a:xfrm>
            <a:off x="2581915" y="4715154"/>
            <a:ext cx="2525289" cy="1077218"/>
            <a:chOff x="2924970" y="4686569"/>
            <a:chExt cx="3117679" cy="1316682"/>
          </a:xfrm>
        </p:grpSpPr>
        <p:sp>
          <p:nvSpPr>
            <p:cNvPr id="63" name="Pentagon 62">
              <a:extLst>
                <a:ext uri="{FF2B5EF4-FFF2-40B4-BE49-F238E27FC236}">
                  <a16:creationId xmlns:a16="http://schemas.microsoft.com/office/drawing/2014/main" id="{8D8C6D28-8FA5-92E7-6924-0BF2BA61E6E8}"/>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54D29CE9-8791-C5EA-7C75-2FE8C8DDB659}"/>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0E8F26B7-3FFA-4139-67CC-2E05CF16EF7D}"/>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49AFCD8-2B88-9988-A0AC-403ADCA12995}"/>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2</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A822DFBC-B4FF-5322-1B14-F65CB9191E40}"/>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grpSp>
        <p:nvGrpSpPr>
          <p:cNvPr id="96" name="Group 95">
            <a:extLst>
              <a:ext uri="{FF2B5EF4-FFF2-40B4-BE49-F238E27FC236}">
                <a16:creationId xmlns:a16="http://schemas.microsoft.com/office/drawing/2014/main" id="{EA674BDA-1459-3A14-6925-793AB052AC6E}"/>
              </a:ext>
            </a:extLst>
          </p:cNvPr>
          <p:cNvGrpSpPr/>
          <p:nvPr/>
        </p:nvGrpSpPr>
        <p:grpSpPr>
          <a:xfrm>
            <a:off x="3451172" y="5966262"/>
            <a:ext cx="2525289" cy="1077218"/>
            <a:chOff x="5194075" y="7520669"/>
            <a:chExt cx="3117679" cy="1316682"/>
          </a:xfrm>
        </p:grpSpPr>
        <p:sp>
          <p:nvSpPr>
            <p:cNvPr id="77" name="Pentagon 76">
              <a:extLst>
                <a:ext uri="{FF2B5EF4-FFF2-40B4-BE49-F238E27FC236}">
                  <a16:creationId xmlns:a16="http://schemas.microsoft.com/office/drawing/2014/main" id="{8ABBD073-61D8-86DF-D827-52D76A88B373}"/>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F927DDAA-9047-D63F-0AD4-5D58BF3AE3F0}"/>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B977C005-69AD-9CE7-74A9-00C6D72FD67B}"/>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B24CF41A-2978-FF31-1087-2A5941626025}"/>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3</a:t>
                </a:r>
                <a:endParaRPr lang="en-US" sz="3600" kern="1200" dirty="0"/>
              </a:p>
            </p:txBody>
          </p:sp>
        </p:grpSp>
        <p:pic>
          <p:nvPicPr>
            <p:cNvPr id="92" name="Picture 91" descr="A group of people sitting at a table&#10;&#10;AI-generated content may be incorrect.">
              <a:extLst>
                <a:ext uri="{FF2B5EF4-FFF2-40B4-BE49-F238E27FC236}">
                  <a16:creationId xmlns:a16="http://schemas.microsoft.com/office/drawing/2014/main" id="{D5BDF5FF-B7B8-1E8B-9AD5-518637F3822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
        <p:nvSpPr>
          <p:cNvPr id="10" name="TextBox 9">
            <a:extLst>
              <a:ext uri="{FF2B5EF4-FFF2-40B4-BE49-F238E27FC236}">
                <a16:creationId xmlns:a16="http://schemas.microsoft.com/office/drawing/2014/main" id="{7CDFF971-D08C-7A96-BB54-E0BF18B1E640}"/>
              </a:ext>
            </a:extLst>
          </p:cNvPr>
          <p:cNvSpPr txBox="1"/>
          <p:nvPr/>
        </p:nvSpPr>
        <p:spPr>
          <a:xfrm>
            <a:off x="4559656" y="3248200"/>
            <a:ext cx="12403916" cy="1754326"/>
          </a:xfrm>
          <a:prstGeom prst="rect">
            <a:avLst/>
          </a:prstGeom>
          <a:noFill/>
        </p:spPr>
        <p:txBody>
          <a:bodyPr wrap="square">
            <a:spAutoFit/>
          </a:bodyPr>
          <a:lstStyle/>
          <a:p>
            <a:r>
              <a:rPr lang="fr" sz="3600" dirty="0">
                <a:solidFill>
                  <a:schemeClr val="bg1">
                    <a:lumMod val="75000"/>
                  </a:schemeClr>
                </a:solidFill>
              </a:rPr>
              <a:t>Identifiez les principaux enjeux liés au genre pertinents pour vos objectifs nationaux dans le cadre du Cadre mondial pour la biodiversité (CMB).</a:t>
            </a:r>
          </a:p>
        </p:txBody>
      </p:sp>
      <p:sp>
        <p:nvSpPr>
          <p:cNvPr id="12" name="TextBox 11">
            <a:extLst>
              <a:ext uri="{FF2B5EF4-FFF2-40B4-BE49-F238E27FC236}">
                <a16:creationId xmlns:a16="http://schemas.microsoft.com/office/drawing/2014/main" id="{55172C85-BB7E-9861-1841-A56D3BF01842}"/>
              </a:ext>
            </a:extLst>
          </p:cNvPr>
          <p:cNvSpPr txBox="1"/>
          <p:nvPr/>
        </p:nvSpPr>
        <p:spPr>
          <a:xfrm>
            <a:off x="5312576" y="4827069"/>
            <a:ext cx="12224239" cy="646331"/>
          </a:xfrm>
          <a:prstGeom prst="rect">
            <a:avLst/>
          </a:prstGeom>
          <a:noFill/>
        </p:spPr>
        <p:txBody>
          <a:bodyPr wrap="square">
            <a:spAutoFit/>
          </a:bodyPr>
          <a:lstStyle/>
          <a:p>
            <a:r>
              <a:rPr lang="fr" sz="3600" dirty="0">
                <a:solidFill>
                  <a:schemeClr val="bg1">
                    <a:lumMod val="75000"/>
                  </a:schemeClr>
                </a:solidFill>
              </a:rPr>
              <a:t>Relier les objectifs et actions relatifs au genre et à la biodiversité</a:t>
            </a:r>
          </a:p>
        </p:txBody>
      </p:sp>
      <p:sp>
        <p:nvSpPr>
          <p:cNvPr id="3" name="TextBox 2">
            <a:extLst>
              <a:ext uri="{FF2B5EF4-FFF2-40B4-BE49-F238E27FC236}">
                <a16:creationId xmlns:a16="http://schemas.microsoft.com/office/drawing/2014/main" id="{AA2DF326-4EC5-EEE5-0B46-17F79E825AC7}"/>
              </a:ext>
            </a:extLst>
          </p:cNvPr>
          <p:cNvSpPr txBox="1"/>
          <p:nvPr/>
        </p:nvSpPr>
        <p:spPr>
          <a:xfrm>
            <a:off x="6181833" y="5829447"/>
            <a:ext cx="12224239" cy="1200329"/>
          </a:xfrm>
          <a:prstGeom prst="rect">
            <a:avLst/>
          </a:prstGeom>
          <a:noFill/>
        </p:spPr>
        <p:txBody>
          <a:bodyPr wrap="square">
            <a:spAutoFit/>
          </a:bodyPr>
          <a:lstStyle/>
          <a:p>
            <a:r>
              <a:rPr lang="fr" sz="3600" dirty="0"/>
              <a:t>Co-développer des options pour </a:t>
            </a:r>
            <a:r>
              <a:rPr lang="fr" sz="3600" dirty="0" err="1"/>
              <a:t>des systèmes de notation numérique tenant compte du genre</a:t>
            </a:r>
            <a:endParaRPr lang="en-US" sz="3600" dirty="0"/>
          </a:p>
        </p:txBody>
      </p:sp>
      <p:sp>
        <p:nvSpPr>
          <p:cNvPr id="2" name="Google Shape;89;g328e14af98b_2_2">
            <a:extLst>
              <a:ext uri="{FF2B5EF4-FFF2-40B4-BE49-F238E27FC236}">
                <a16:creationId xmlns:a16="http://schemas.microsoft.com/office/drawing/2014/main" id="{75D1EB87-521D-1D4F-CF02-52B17BFBD180}"/>
              </a:ext>
            </a:extLst>
          </p:cNvPr>
          <p:cNvSpPr txBox="1"/>
          <p:nvPr/>
        </p:nvSpPr>
        <p:spPr>
          <a:xfrm>
            <a:off x="1163704" y="1440614"/>
            <a:ext cx="15960590" cy="92329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kern="0" dirty="0">
                <a:solidFill>
                  <a:prstClr val="black"/>
                </a:solidFill>
                <a:latin typeface="Calibri Light"/>
                <a:ea typeface="Calibri Light"/>
                <a:cs typeface="Calibri Light"/>
                <a:sym typeface="Arial"/>
              </a:rPr>
              <a:t>Étapes </a:t>
            </a:r>
            <a:r>
              <a:rPr lang="en-US" sz="5400" kern="0" dirty="0" err="1">
                <a:solidFill>
                  <a:prstClr val="black"/>
                </a:solidFill>
                <a:latin typeface="Calibri Light"/>
                <a:ea typeface="Calibri Light"/>
                <a:cs typeface="Calibri Light"/>
                <a:sym typeface="Arial"/>
              </a:rPr>
              <a:t>clés</a:t>
            </a:r>
            <a:r>
              <a:rPr lang="en-US" sz="5400" kern="0" dirty="0">
                <a:solidFill>
                  <a:prstClr val="black"/>
                </a:solidFill>
                <a:latin typeface="Calibri Light"/>
                <a:ea typeface="Calibri Light"/>
                <a:cs typeface="Calibri Light"/>
                <a:sym typeface="Arial"/>
              </a:rPr>
              <a:t> pour identifier les </a:t>
            </a:r>
            <a:r>
              <a:rPr lang="en-US" sz="5400" kern="0" dirty="0" err="1">
                <a:solidFill>
                  <a:prstClr val="black"/>
                </a:solidFill>
                <a:latin typeface="Calibri Light"/>
                <a:ea typeface="Calibri Light"/>
                <a:cs typeface="Calibri Light"/>
                <a:sym typeface="Arial"/>
              </a:rPr>
              <a:t>NbS</a:t>
            </a:r>
            <a:r>
              <a:rPr lang="en-US" sz="5400" kern="0" dirty="0">
                <a:solidFill>
                  <a:prstClr val="black"/>
                </a:solidFill>
                <a:latin typeface="Calibri Light"/>
                <a:ea typeface="Calibri Light"/>
                <a:cs typeface="Calibri Light"/>
                <a:sym typeface="Arial"/>
              </a:rPr>
              <a:t> </a:t>
            </a:r>
            <a:r>
              <a:rPr lang="en-US" sz="5400" kern="0" dirty="0" err="1">
                <a:solidFill>
                  <a:prstClr val="black"/>
                </a:solidFill>
                <a:latin typeface="Calibri Light"/>
                <a:ea typeface="Calibri Light"/>
                <a:cs typeface="Calibri Light"/>
                <a:sym typeface="Arial"/>
              </a:rPr>
              <a:t>sensibles</a:t>
            </a:r>
            <a:r>
              <a:rPr lang="en-US" sz="5400" kern="0" dirty="0">
                <a:solidFill>
                  <a:prstClr val="black"/>
                </a:solidFill>
                <a:latin typeface="Calibri Light"/>
                <a:ea typeface="Calibri Light"/>
                <a:cs typeface="Calibri Light"/>
                <a:sym typeface="Arial"/>
              </a:rPr>
              <a:t> au genre</a:t>
            </a:r>
          </a:p>
        </p:txBody>
      </p:sp>
    </p:spTree>
    <p:extLst>
      <p:ext uri="{BB962C8B-B14F-4D97-AF65-F5344CB8AC3E}">
        <p14:creationId xmlns:p14="http://schemas.microsoft.com/office/powerpoint/2010/main" val="26182662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61F7E-DF15-2C21-684F-1BFF83240B1B}"/>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8B1B56FB-2295-6246-B388-FC9F5486E68C}"/>
              </a:ext>
            </a:extLst>
          </p:cNvPr>
          <p:cNvSpPr txBox="1">
            <a:spLocks/>
          </p:cNvSpPr>
          <p:nvPr/>
        </p:nvSpPr>
        <p:spPr>
          <a:xfrm>
            <a:off x="-4" y="495301"/>
            <a:ext cx="18288005" cy="1143002"/>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14490"/>
            <a:endParaRPr lang="en-US" sz="4001">
              <a:solidFill>
                <a:prstClr val="white"/>
              </a:solidFill>
              <a:latin typeface="Montserrat" pitchFamily="2" charset="77"/>
              <a:ea typeface="MS Mincho" panose="02020609040205080304" pitchFamily="49" charset="-128"/>
              <a:cs typeface="Times New Roman" panose="02020603050405020304" pitchFamily="18" charset="0"/>
            </a:endParaRPr>
          </a:p>
        </p:txBody>
      </p:sp>
      <p:sp>
        <p:nvSpPr>
          <p:cNvPr id="2" name="Rounded Rectangle 7">
            <a:extLst>
              <a:ext uri="{FF2B5EF4-FFF2-40B4-BE49-F238E27FC236}">
                <a16:creationId xmlns:a16="http://schemas.microsoft.com/office/drawing/2014/main" id="{DB631565-2541-F120-0F98-0DB697C53A7B}"/>
              </a:ext>
            </a:extLst>
          </p:cNvPr>
          <p:cNvSpPr/>
          <p:nvPr/>
        </p:nvSpPr>
        <p:spPr>
          <a:xfrm>
            <a:off x="1427883" y="2210810"/>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4" name="Rounded Rectangle 3">
            <a:extLst>
              <a:ext uri="{FF2B5EF4-FFF2-40B4-BE49-F238E27FC236}">
                <a16:creationId xmlns:a16="http://schemas.microsoft.com/office/drawing/2014/main" id="{737F7219-81DF-36C2-3622-0B8710BB18D9}"/>
              </a:ext>
            </a:extLst>
          </p:cNvPr>
          <p:cNvSpPr/>
          <p:nvPr/>
        </p:nvSpPr>
        <p:spPr>
          <a:xfrm>
            <a:off x="4193144" y="2210811"/>
            <a:ext cx="12750420" cy="1326310"/>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800" b="1" kern="0" dirty="0">
                <a:solidFill>
                  <a:prstClr val="black"/>
                </a:solidFill>
                <a:latin typeface="Calibri Light" panose="020F0302020204030204" pitchFamily="34" charset="0"/>
                <a:cs typeface="Calibri Light" panose="020F0302020204030204" pitchFamily="34" charset="0"/>
                <a:sym typeface="Arial"/>
              </a:rPr>
              <a:t>Utilisez les consultations pour recueillir des avis sur les </a:t>
            </a:r>
            <a:r>
              <a:rPr lang="fr" sz="2800" b="1" kern="0" dirty="0" err="1">
                <a:solidFill>
                  <a:prstClr val="black"/>
                </a:solidFill>
                <a:latin typeface="Calibri Light" panose="020F0302020204030204" pitchFamily="34" charset="0"/>
                <a:cs typeface="Calibri Light" panose="020F0302020204030204" pitchFamily="34" charset="0"/>
                <a:sym typeface="Arial"/>
              </a:rPr>
              <a:t>solutions fondées sur la nature (SFN) potentielles </a:t>
            </a:r>
            <a:r>
              <a:rPr lang="fr" sz="2800" b="1" kern="0" dirty="0">
                <a:solidFill>
                  <a:prstClr val="black"/>
                </a:solidFill>
                <a:latin typeface="Calibri Light" panose="020F0302020204030204" pitchFamily="34" charset="0"/>
                <a:cs typeface="Calibri Light" panose="020F0302020204030204" pitchFamily="34" charset="0"/>
                <a:sym typeface="Arial"/>
              </a:rPr>
              <a:t>auprès des femmes et des hommes des communautés autochtones et locales dans le cadre d'une approche sociétale globale.</a:t>
            </a:r>
          </a:p>
        </p:txBody>
      </p:sp>
      <p:grpSp>
        <p:nvGrpSpPr>
          <p:cNvPr id="5" name="Group 4">
            <a:extLst>
              <a:ext uri="{FF2B5EF4-FFF2-40B4-BE49-F238E27FC236}">
                <a16:creationId xmlns:a16="http://schemas.microsoft.com/office/drawing/2014/main" id="{4F900D90-0BAC-134A-1674-490EC11768D9}"/>
              </a:ext>
            </a:extLst>
          </p:cNvPr>
          <p:cNvGrpSpPr/>
          <p:nvPr/>
        </p:nvGrpSpPr>
        <p:grpSpPr>
          <a:xfrm>
            <a:off x="464132" y="265259"/>
            <a:ext cx="2525289" cy="1077218"/>
            <a:chOff x="5194075" y="7520669"/>
            <a:chExt cx="3117679" cy="1316682"/>
          </a:xfrm>
        </p:grpSpPr>
        <p:sp>
          <p:nvSpPr>
            <p:cNvPr id="11" name="Pentagon 76">
              <a:extLst>
                <a:ext uri="{FF2B5EF4-FFF2-40B4-BE49-F238E27FC236}">
                  <a16:creationId xmlns:a16="http://schemas.microsoft.com/office/drawing/2014/main" id="{9D8F1D76-88D3-F2E5-2D32-B7EB1336FBC9}"/>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E300F1DB-9A56-2C67-8373-1FDC9D0BF384}"/>
                </a:ext>
              </a:extLst>
            </p:cNvPr>
            <p:cNvGrpSpPr/>
            <p:nvPr/>
          </p:nvGrpSpPr>
          <p:grpSpPr>
            <a:xfrm>
              <a:off x="5447624" y="7659191"/>
              <a:ext cx="1063394" cy="1011676"/>
              <a:chOff x="10085410" y="3689660"/>
              <a:chExt cx="779859" cy="779859"/>
            </a:xfrm>
          </p:grpSpPr>
          <p:sp>
            <p:nvSpPr>
              <p:cNvPr id="19" name="Oval 18">
                <a:extLst>
                  <a:ext uri="{FF2B5EF4-FFF2-40B4-BE49-F238E27FC236}">
                    <a16:creationId xmlns:a16="http://schemas.microsoft.com/office/drawing/2014/main" id="{E6D46B46-B02A-FF73-DC54-E2912253D0C3}"/>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4AF4FBFA-B661-3372-5A00-A110248959D8}"/>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3</a:t>
                </a:r>
                <a:endParaRPr lang="en-US" sz="3600" kern="1200" dirty="0"/>
              </a:p>
            </p:txBody>
          </p:sp>
        </p:grpSp>
        <p:pic>
          <p:nvPicPr>
            <p:cNvPr id="15" name="Picture 14" descr="A group of people sitting at a table&#10;&#10;AI-generated content may be incorrect.">
              <a:extLst>
                <a:ext uri="{FF2B5EF4-FFF2-40B4-BE49-F238E27FC236}">
                  <a16:creationId xmlns:a16="http://schemas.microsoft.com/office/drawing/2014/main" id="{AC16EF57-52B5-9B93-9347-4E8B1E2BFC0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
        <p:nvSpPr>
          <p:cNvPr id="21" name="TextBox 20">
            <a:extLst>
              <a:ext uri="{FF2B5EF4-FFF2-40B4-BE49-F238E27FC236}">
                <a16:creationId xmlns:a16="http://schemas.microsoft.com/office/drawing/2014/main" id="{DDD1CE0A-A5BE-B355-CB85-EEB4E511650D}"/>
              </a:ext>
            </a:extLst>
          </p:cNvPr>
          <p:cNvSpPr txBox="1"/>
          <p:nvPr/>
        </p:nvSpPr>
        <p:spPr>
          <a:xfrm>
            <a:off x="2989421" y="203677"/>
            <a:ext cx="14550755" cy="1938992"/>
          </a:xfrm>
          <a:prstGeom prst="rect">
            <a:avLst/>
          </a:prstGeom>
          <a:noFill/>
        </p:spPr>
        <p:txBody>
          <a:bodyPr wrap="square">
            <a:spAutoFit/>
          </a:bodyPr>
          <a:lstStyle/>
          <a:p>
            <a:r>
              <a:rPr lang="fr" sz="6000" dirty="0" err="1">
                <a:latin typeface="+mj-lt"/>
              </a:rPr>
              <a:t>(SFN) </a:t>
            </a:r>
            <a:endParaRPr lang="en-US" sz="6000" dirty="0">
              <a:latin typeface="+mj-lt"/>
            </a:endParaRPr>
          </a:p>
        </p:txBody>
      </p:sp>
      <p:sp>
        <p:nvSpPr>
          <p:cNvPr id="22" name="Rectangle 21">
            <a:extLst>
              <a:ext uri="{FF2B5EF4-FFF2-40B4-BE49-F238E27FC236}">
                <a16:creationId xmlns:a16="http://schemas.microsoft.com/office/drawing/2014/main" id="{20F5BA57-430C-78D9-CBD0-98CAF6E601E3}"/>
              </a:ext>
            </a:extLst>
          </p:cNvPr>
          <p:cNvSpPr/>
          <p:nvPr/>
        </p:nvSpPr>
        <p:spPr>
          <a:xfrm>
            <a:off x="2171700" y="3799041"/>
            <a:ext cx="13944600" cy="5257800"/>
          </a:xfrm>
          <a:prstGeom prst="rect">
            <a:avLst/>
          </a:prstGeom>
          <a:solidFill>
            <a:srgbClr val="E3F1D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descr="Macintosh HD:Users:AQA:Desktop:Fotos Althea:2016:5. Mayo:Taller FONAFIFO:JPG:DSC_7070.JPG">
            <a:extLst>
              <a:ext uri="{FF2B5EF4-FFF2-40B4-BE49-F238E27FC236}">
                <a16:creationId xmlns:a16="http://schemas.microsoft.com/office/drawing/2014/main" id="{98A79ACF-4694-0C7D-824D-91480FFB9D15}"/>
              </a:ext>
            </a:extLst>
          </p:cNvPr>
          <p:cNvPicPr/>
          <p:nvPr/>
        </p:nvPicPr>
        <p:blipFill rotWithShape="1">
          <a:blip r:embed="rId4" cstate="email">
            <a:extLst>
              <a:ext uri="{28A0092B-C50C-407E-A947-70E740481C1C}">
                <a14:useLocalDpi xmlns:a14="http://schemas.microsoft.com/office/drawing/2010/main"/>
              </a:ext>
            </a:extLst>
          </a:blip>
          <a:srcRect/>
          <a:stretch/>
        </p:blipFill>
        <p:spPr bwMode="auto">
          <a:xfrm>
            <a:off x="9609358" y="4530338"/>
            <a:ext cx="5897342" cy="3856879"/>
          </a:xfrm>
          <a:prstGeom prst="rect">
            <a:avLst/>
          </a:prstGeom>
          <a:noFill/>
          <a:ln>
            <a:noFill/>
          </a:ln>
        </p:spPr>
      </p:pic>
      <p:pic>
        <p:nvPicPr>
          <p:cNvPr id="24" name="Picture 23" descr="Climate Change Dynamic in Uganda.jpg">
            <a:extLst>
              <a:ext uri="{FF2B5EF4-FFF2-40B4-BE49-F238E27FC236}">
                <a16:creationId xmlns:a16="http://schemas.microsoft.com/office/drawing/2014/main" id="{226D2873-C902-8186-8859-442BD952EF3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2695398" y="4530338"/>
            <a:ext cx="6357605" cy="3856879"/>
          </a:xfrm>
          <a:prstGeom prst="rect">
            <a:avLst/>
          </a:prstGeom>
        </p:spPr>
      </p:pic>
    </p:spTree>
    <p:extLst>
      <p:ext uri="{BB962C8B-B14F-4D97-AF65-F5344CB8AC3E}">
        <p14:creationId xmlns:p14="http://schemas.microsoft.com/office/powerpoint/2010/main" val="857183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E398C-4727-B267-E975-88D554B1EEC2}"/>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58E9A3BA-8EA8-17C9-5171-3C3BE6384881}"/>
              </a:ext>
            </a:extLst>
          </p:cNvPr>
          <p:cNvSpPr/>
          <p:nvPr/>
        </p:nvSpPr>
        <p:spPr>
          <a:xfrm rot="16200000">
            <a:off x="4572823" y="495033"/>
            <a:ext cx="5672870" cy="9674343"/>
          </a:xfrm>
          <a:prstGeom prst="ellipse">
            <a:avLst/>
          </a:prstGeom>
          <a:gradFill>
            <a:gsLst>
              <a:gs pos="0">
                <a:srgbClr val="7030A0"/>
              </a:gs>
              <a:gs pos="52000">
                <a:schemeClr val="accent3">
                  <a:lumMod val="20000"/>
                  <a:lumOff val="80000"/>
                </a:schemeClr>
              </a:gs>
              <a:gs pos="71000">
                <a:schemeClr val="accent3">
                  <a:lumMod val="40000"/>
                  <a:lumOff val="60000"/>
                </a:schemeClr>
              </a:gs>
              <a:gs pos="87000">
                <a:schemeClr val="accent3">
                  <a:lumMod val="60000"/>
                  <a:lumOff val="40000"/>
                </a:schemeClr>
              </a:gs>
              <a:gs pos="100000">
                <a:schemeClr val="accent3">
                  <a:lumMod val="75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6" name="Title 1">
            <a:extLst>
              <a:ext uri="{FF2B5EF4-FFF2-40B4-BE49-F238E27FC236}">
                <a16:creationId xmlns:a16="http://schemas.microsoft.com/office/drawing/2014/main" id="{D7684DE5-61C9-6D49-6E95-3861A303EB92}"/>
              </a:ext>
            </a:extLst>
          </p:cNvPr>
          <p:cNvSpPr txBox="1">
            <a:spLocks/>
          </p:cNvSpPr>
          <p:nvPr/>
        </p:nvSpPr>
        <p:spPr>
          <a:xfrm>
            <a:off x="-4" y="495301"/>
            <a:ext cx="18288005" cy="1143002"/>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14490"/>
            <a:endParaRPr lang="en-US" sz="4001">
              <a:solidFill>
                <a:prstClr val="white"/>
              </a:solidFill>
              <a:latin typeface="Montserrat" pitchFamily="2" charset="77"/>
              <a:ea typeface="MS Mincho" panose="02020609040205080304" pitchFamily="49" charset="-128"/>
              <a:cs typeface="Times New Roman" panose="02020603050405020304" pitchFamily="18" charset="0"/>
            </a:endParaRPr>
          </a:p>
        </p:txBody>
      </p:sp>
      <p:sp>
        <p:nvSpPr>
          <p:cNvPr id="3" name="TextBox 2">
            <a:extLst>
              <a:ext uri="{FF2B5EF4-FFF2-40B4-BE49-F238E27FC236}">
                <a16:creationId xmlns:a16="http://schemas.microsoft.com/office/drawing/2014/main" id="{B0D46E75-13D4-A869-1FE2-F74B9AC71063}"/>
              </a:ext>
            </a:extLst>
          </p:cNvPr>
          <p:cNvSpPr txBox="1"/>
          <p:nvPr/>
        </p:nvSpPr>
        <p:spPr>
          <a:xfrm>
            <a:off x="4083344" y="3343864"/>
            <a:ext cx="2161727" cy="1061829"/>
          </a:xfrm>
          <a:prstGeom prst="rect">
            <a:avLst/>
          </a:prstGeom>
          <a:noFill/>
        </p:spPr>
        <p:txBody>
          <a:bodyPr wrap="square">
            <a:spAutoFit/>
          </a:bodyPr>
          <a:lstStyle/>
          <a:p>
            <a:pPr>
              <a:spcBef>
                <a:spcPts val="900"/>
              </a:spcBef>
            </a:pPr>
            <a:r>
              <a:rPr lang="fr" sz="2100" b="1" dirty="0"/>
              <a:t>Égalité des sexes et affaires féminines</a:t>
            </a:r>
          </a:p>
        </p:txBody>
      </p:sp>
      <p:sp>
        <p:nvSpPr>
          <p:cNvPr id="6" name="TextBox 5">
            <a:extLst>
              <a:ext uri="{FF2B5EF4-FFF2-40B4-BE49-F238E27FC236}">
                <a16:creationId xmlns:a16="http://schemas.microsoft.com/office/drawing/2014/main" id="{2907729D-0D8A-E61E-AC58-2CE008ACF67F}"/>
              </a:ext>
            </a:extLst>
          </p:cNvPr>
          <p:cNvSpPr txBox="1"/>
          <p:nvPr/>
        </p:nvSpPr>
        <p:spPr>
          <a:xfrm>
            <a:off x="9036363" y="3854059"/>
            <a:ext cx="2514132" cy="738664"/>
          </a:xfrm>
          <a:prstGeom prst="rect">
            <a:avLst/>
          </a:prstGeom>
          <a:noFill/>
        </p:spPr>
        <p:txBody>
          <a:bodyPr wrap="square">
            <a:spAutoFit/>
          </a:bodyPr>
          <a:lstStyle/>
          <a:p>
            <a:pPr>
              <a:spcBef>
                <a:spcPts val="900"/>
              </a:spcBef>
            </a:pPr>
            <a:r>
              <a:rPr lang="fr" sz="2100" b="1" dirty="0"/>
              <a:t>Environnement (et changement climatique)</a:t>
            </a:r>
          </a:p>
        </p:txBody>
      </p:sp>
      <p:sp>
        <p:nvSpPr>
          <p:cNvPr id="7" name="TextBox 6">
            <a:extLst>
              <a:ext uri="{FF2B5EF4-FFF2-40B4-BE49-F238E27FC236}">
                <a16:creationId xmlns:a16="http://schemas.microsoft.com/office/drawing/2014/main" id="{D29CC3AA-F3E8-9CEF-D920-2EE4FA4B935F}"/>
              </a:ext>
            </a:extLst>
          </p:cNvPr>
          <p:cNvSpPr txBox="1"/>
          <p:nvPr/>
        </p:nvSpPr>
        <p:spPr>
          <a:xfrm>
            <a:off x="8406798" y="5420310"/>
            <a:ext cx="3215880" cy="415498"/>
          </a:xfrm>
          <a:prstGeom prst="rect">
            <a:avLst/>
          </a:prstGeom>
          <a:noFill/>
        </p:spPr>
        <p:txBody>
          <a:bodyPr wrap="square">
            <a:spAutoFit/>
          </a:bodyPr>
          <a:lstStyle/>
          <a:p>
            <a:pPr>
              <a:spcBef>
                <a:spcPts val="900"/>
              </a:spcBef>
            </a:pPr>
            <a:r>
              <a:rPr lang="fr" sz="2100" b="1" dirty="0"/>
              <a:t>Agriculture</a:t>
            </a:r>
          </a:p>
        </p:txBody>
      </p:sp>
      <p:sp>
        <p:nvSpPr>
          <p:cNvPr id="8" name="TextBox 7">
            <a:extLst>
              <a:ext uri="{FF2B5EF4-FFF2-40B4-BE49-F238E27FC236}">
                <a16:creationId xmlns:a16="http://schemas.microsoft.com/office/drawing/2014/main" id="{3DB8232C-FCF9-E516-8F19-A8FBA6F7DEE0}"/>
              </a:ext>
            </a:extLst>
          </p:cNvPr>
          <p:cNvSpPr txBox="1"/>
          <p:nvPr/>
        </p:nvSpPr>
        <p:spPr>
          <a:xfrm>
            <a:off x="6386946" y="6009121"/>
            <a:ext cx="3215880" cy="415498"/>
          </a:xfrm>
          <a:prstGeom prst="rect">
            <a:avLst/>
          </a:prstGeom>
          <a:noFill/>
        </p:spPr>
        <p:txBody>
          <a:bodyPr wrap="square">
            <a:spAutoFit/>
          </a:bodyPr>
          <a:lstStyle/>
          <a:p>
            <a:pPr>
              <a:spcBef>
                <a:spcPts val="900"/>
              </a:spcBef>
            </a:pPr>
            <a:r>
              <a:rPr lang="fr" sz="2100" b="1" dirty="0"/>
              <a:t>Planification</a:t>
            </a:r>
          </a:p>
        </p:txBody>
      </p:sp>
      <p:sp>
        <p:nvSpPr>
          <p:cNvPr id="9" name="TextBox 8">
            <a:extLst>
              <a:ext uri="{FF2B5EF4-FFF2-40B4-BE49-F238E27FC236}">
                <a16:creationId xmlns:a16="http://schemas.microsoft.com/office/drawing/2014/main" id="{46AB7531-46D6-60B5-C50A-8E2EBA931FDF}"/>
              </a:ext>
            </a:extLst>
          </p:cNvPr>
          <p:cNvSpPr txBox="1"/>
          <p:nvPr/>
        </p:nvSpPr>
        <p:spPr>
          <a:xfrm>
            <a:off x="6798858" y="2958075"/>
            <a:ext cx="3215880" cy="415498"/>
          </a:xfrm>
          <a:prstGeom prst="rect">
            <a:avLst/>
          </a:prstGeom>
          <a:noFill/>
        </p:spPr>
        <p:txBody>
          <a:bodyPr wrap="square">
            <a:spAutoFit/>
          </a:bodyPr>
          <a:lstStyle/>
          <a:p>
            <a:pPr>
              <a:spcBef>
                <a:spcPts val="900"/>
              </a:spcBef>
            </a:pPr>
            <a:r>
              <a:rPr lang="fr" sz="2100" b="1" dirty="0"/>
              <a:t>Commerce et tourisme</a:t>
            </a:r>
          </a:p>
        </p:txBody>
      </p:sp>
      <p:sp>
        <p:nvSpPr>
          <p:cNvPr id="12" name="TextBox 11">
            <a:extLst>
              <a:ext uri="{FF2B5EF4-FFF2-40B4-BE49-F238E27FC236}">
                <a16:creationId xmlns:a16="http://schemas.microsoft.com/office/drawing/2014/main" id="{4D5926EB-BF73-7F8D-E60A-EDDDD7B13047}"/>
              </a:ext>
            </a:extLst>
          </p:cNvPr>
          <p:cNvSpPr txBox="1"/>
          <p:nvPr/>
        </p:nvSpPr>
        <p:spPr>
          <a:xfrm>
            <a:off x="6608041" y="4476085"/>
            <a:ext cx="2161727" cy="415498"/>
          </a:xfrm>
          <a:prstGeom prst="rect">
            <a:avLst/>
          </a:prstGeom>
          <a:noFill/>
        </p:spPr>
        <p:txBody>
          <a:bodyPr wrap="square">
            <a:spAutoFit/>
          </a:bodyPr>
          <a:lstStyle/>
          <a:p>
            <a:pPr>
              <a:spcBef>
                <a:spcPts val="900"/>
              </a:spcBef>
            </a:pPr>
            <a:r>
              <a:rPr lang="fr" sz="2100" b="1" dirty="0"/>
              <a:t>Finance</a:t>
            </a:r>
          </a:p>
        </p:txBody>
      </p:sp>
      <p:sp>
        <p:nvSpPr>
          <p:cNvPr id="13" name="TextBox 12">
            <a:extLst>
              <a:ext uri="{FF2B5EF4-FFF2-40B4-BE49-F238E27FC236}">
                <a16:creationId xmlns:a16="http://schemas.microsoft.com/office/drawing/2014/main" id="{B1C8ED0A-53EC-E8C9-D89B-F25A3D7A475C}"/>
              </a:ext>
            </a:extLst>
          </p:cNvPr>
          <p:cNvSpPr txBox="1"/>
          <p:nvPr/>
        </p:nvSpPr>
        <p:spPr>
          <a:xfrm>
            <a:off x="5566883" y="7375731"/>
            <a:ext cx="2161727" cy="415498"/>
          </a:xfrm>
          <a:prstGeom prst="rect">
            <a:avLst/>
          </a:prstGeom>
          <a:noFill/>
        </p:spPr>
        <p:txBody>
          <a:bodyPr wrap="square">
            <a:spAutoFit/>
          </a:bodyPr>
          <a:lstStyle/>
          <a:p>
            <a:pPr>
              <a:spcBef>
                <a:spcPts val="900"/>
              </a:spcBef>
            </a:pPr>
            <a:r>
              <a:rPr lang="fr" sz="2100" b="1" dirty="0"/>
              <a:t>Santé</a:t>
            </a:r>
          </a:p>
        </p:txBody>
      </p:sp>
      <p:sp>
        <p:nvSpPr>
          <p:cNvPr id="17" name="TextBox 16">
            <a:extLst>
              <a:ext uri="{FF2B5EF4-FFF2-40B4-BE49-F238E27FC236}">
                <a16:creationId xmlns:a16="http://schemas.microsoft.com/office/drawing/2014/main" id="{926B98B2-282E-4CA2-E566-BDC7CBFA7489}"/>
              </a:ext>
            </a:extLst>
          </p:cNvPr>
          <p:cNvSpPr txBox="1"/>
          <p:nvPr/>
        </p:nvSpPr>
        <p:spPr>
          <a:xfrm>
            <a:off x="8012263" y="6910509"/>
            <a:ext cx="2374858" cy="738664"/>
          </a:xfrm>
          <a:prstGeom prst="rect">
            <a:avLst/>
          </a:prstGeom>
          <a:noFill/>
        </p:spPr>
        <p:txBody>
          <a:bodyPr wrap="square">
            <a:spAutoFit/>
          </a:bodyPr>
          <a:lstStyle/>
          <a:p>
            <a:pPr>
              <a:spcBef>
                <a:spcPts val="900"/>
              </a:spcBef>
            </a:pPr>
            <a:r>
              <a:rPr lang="fr" sz="2100" b="1" dirty="0"/>
              <a:t>Mines, énergie et infrastructures</a:t>
            </a:r>
            <a:endParaRPr lang="en-GB" sz="2100" b="1" dirty="0"/>
          </a:p>
        </p:txBody>
      </p:sp>
      <p:sp>
        <p:nvSpPr>
          <p:cNvPr id="18" name="TextBox 17">
            <a:extLst>
              <a:ext uri="{FF2B5EF4-FFF2-40B4-BE49-F238E27FC236}">
                <a16:creationId xmlns:a16="http://schemas.microsoft.com/office/drawing/2014/main" id="{6DFB900E-64C1-BA95-0DFA-CEA3659CB8B8}"/>
              </a:ext>
            </a:extLst>
          </p:cNvPr>
          <p:cNvSpPr txBox="1"/>
          <p:nvPr/>
        </p:nvSpPr>
        <p:spPr>
          <a:xfrm>
            <a:off x="3427579" y="5628059"/>
            <a:ext cx="2161727" cy="415498"/>
          </a:xfrm>
          <a:prstGeom prst="rect">
            <a:avLst/>
          </a:prstGeom>
          <a:noFill/>
        </p:spPr>
        <p:txBody>
          <a:bodyPr wrap="square">
            <a:spAutoFit/>
          </a:bodyPr>
          <a:lstStyle/>
          <a:p>
            <a:pPr>
              <a:spcBef>
                <a:spcPts val="900"/>
              </a:spcBef>
            </a:pPr>
            <a:r>
              <a:rPr lang="fr" sz="2100" b="1"/>
              <a:t>Éducation</a:t>
            </a:r>
          </a:p>
        </p:txBody>
      </p:sp>
      <p:sp>
        <p:nvSpPr>
          <p:cNvPr id="26" name="Arrow: Up 25">
            <a:extLst>
              <a:ext uri="{FF2B5EF4-FFF2-40B4-BE49-F238E27FC236}">
                <a16:creationId xmlns:a16="http://schemas.microsoft.com/office/drawing/2014/main" id="{C54AD87B-A8B5-2F06-A655-12BDA7C1F5A3}"/>
              </a:ext>
            </a:extLst>
          </p:cNvPr>
          <p:cNvSpPr/>
          <p:nvPr/>
        </p:nvSpPr>
        <p:spPr>
          <a:xfrm>
            <a:off x="1390443" y="2406725"/>
            <a:ext cx="897989" cy="6010992"/>
          </a:xfrm>
          <a:prstGeom prst="upArrow">
            <a:avLst/>
          </a:prstGeom>
          <a:noFill/>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 sz="2700">
                <a:solidFill>
                  <a:srgbClr val="002060"/>
                </a:solidFill>
              </a:rPr>
              <a:t>Multiniveau : Du local </a:t>
            </a:r>
            <a:r>
              <a:rPr lang="fr" sz="2700" err="1">
                <a:solidFill>
                  <a:srgbClr val="002060"/>
                </a:solidFill>
              </a:rPr>
              <a:t>au fédéral</a:t>
            </a:r>
            <a:endParaRPr lang="en-US" sz="2700">
              <a:solidFill>
                <a:srgbClr val="002060"/>
              </a:solidFill>
            </a:endParaRPr>
          </a:p>
        </p:txBody>
      </p:sp>
      <p:sp>
        <p:nvSpPr>
          <p:cNvPr id="31" name="Arrow: Left-Right 30">
            <a:extLst>
              <a:ext uri="{FF2B5EF4-FFF2-40B4-BE49-F238E27FC236}">
                <a16:creationId xmlns:a16="http://schemas.microsoft.com/office/drawing/2014/main" id="{A1458BCD-82D4-4095-ED29-56658A1363F8}"/>
              </a:ext>
            </a:extLst>
          </p:cNvPr>
          <p:cNvSpPr/>
          <p:nvPr/>
        </p:nvSpPr>
        <p:spPr>
          <a:xfrm>
            <a:off x="3024615" y="1695864"/>
            <a:ext cx="9407990" cy="809489"/>
          </a:xfrm>
          <a:prstGeom prst="lef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700">
                <a:solidFill>
                  <a:srgbClr val="002060"/>
                </a:solidFill>
              </a:rPr>
              <a:t>Multisecteur</a:t>
            </a:r>
            <a:r>
              <a:rPr lang="fr" sz="2700" err="1">
                <a:solidFill>
                  <a:srgbClr val="002060"/>
                </a:solidFill>
              </a:rPr>
              <a:t>​</a:t>
            </a:r>
            <a:endParaRPr lang="en-US" sz="2700">
              <a:solidFill>
                <a:srgbClr val="002060"/>
              </a:solidFill>
            </a:endParaRPr>
          </a:p>
        </p:txBody>
      </p:sp>
      <p:sp>
        <p:nvSpPr>
          <p:cNvPr id="33" name="TextBox 32">
            <a:extLst>
              <a:ext uri="{FF2B5EF4-FFF2-40B4-BE49-F238E27FC236}">
                <a16:creationId xmlns:a16="http://schemas.microsoft.com/office/drawing/2014/main" id="{2702995C-402E-6891-BCB0-2F179AE6C202}"/>
              </a:ext>
            </a:extLst>
          </p:cNvPr>
          <p:cNvSpPr txBox="1"/>
          <p:nvPr/>
        </p:nvSpPr>
        <p:spPr>
          <a:xfrm>
            <a:off x="3042906" y="8266840"/>
            <a:ext cx="9938714" cy="1615827"/>
          </a:xfrm>
          <a:prstGeom prst="rect">
            <a:avLst/>
          </a:prstGeom>
          <a:noFill/>
        </p:spPr>
        <p:txBody>
          <a:bodyPr wrap="square" rtlCol="0">
            <a:spAutoFit/>
          </a:bodyPr>
          <a:lstStyle/>
          <a:p>
            <a:r>
              <a:rPr lang="fr" sz="2400" i="1" dirty="0" err="1"/>
              <a:t>Institutionnel</a:t>
            </a:r>
            <a:r>
              <a:rPr lang="fr" sz="2400" i="1" dirty="0"/>
              <a:t> </a:t>
            </a:r>
            <a:r>
              <a:rPr lang="fr" sz="2400" i="1" dirty="0" err="1"/>
              <a:t>mécanismes </a:t>
            </a:r>
            <a:r>
              <a:rPr lang="fr" sz="2400" i="1" dirty="0"/>
              <a:t>de soutien à </a:t>
            </a:r>
            <a:r>
              <a:rPr lang="fr" sz="2400" i="1" dirty="0" err="1"/>
              <a:t>la cohérence</a:t>
            </a:r>
            <a:r>
              <a:rPr lang="fr" sz="2400" i="1" dirty="0"/>
              <a:t> : </a:t>
            </a:r>
            <a:r>
              <a:rPr lang="fr" sz="2400" dirty="0"/>
              <a:t>par exemple, </a:t>
            </a:r>
            <a:r>
              <a:rPr lang="fr" sz="2400" dirty="0" err="1"/>
              <a:t>l’harmonisation </a:t>
            </a:r>
            <a:r>
              <a:rPr lang="fr" sz="2400" dirty="0"/>
              <a:t>de </a:t>
            </a:r>
            <a:r>
              <a:rPr lang="fr" sz="2400" dirty="0" err="1"/>
              <a:t>la biodiversité </a:t>
            </a:r>
            <a:r>
              <a:rPr lang="fr" sz="2400" dirty="0"/>
              <a:t>, </a:t>
            </a:r>
            <a:r>
              <a:rPr lang="fr" sz="2400" dirty="0" err="1"/>
              <a:t>du climat </a:t>
            </a:r>
            <a:r>
              <a:rPr lang="fr" sz="2400" dirty="0"/>
              <a:t>, de l’agriculture et </a:t>
            </a:r>
            <a:r>
              <a:rPr lang="fr" sz="2400" dirty="0" err="1"/>
              <a:t>du genre</a:t>
            </a:r>
            <a:r>
              <a:rPr lang="fr" sz="2400" dirty="0"/>
              <a:t> </a:t>
            </a:r>
            <a:r>
              <a:rPr lang="fr" sz="2400" dirty="0" err="1"/>
              <a:t>ministères </a:t>
            </a:r>
            <a:r>
              <a:rPr lang="fr" sz="2400" dirty="0"/>
              <a:t>; coordination interministérielle ; </a:t>
            </a:r>
            <a:r>
              <a:rPr lang="fr" sz="2400" dirty="0" err="1"/>
              <a:t>budgétisation sensible </a:t>
            </a:r>
            <a:endParaRPr lang="fr-CA" sz="2400" dirty="0"/>
          </a:p>
          <a:p>
            <a:endParaRPr lang="en-US" sz="2700" dirty="0"/>
          </a:p>
        </p:txBody>
      </p:sp>
      <p:sp>
        <p:nvSpPr>
          <p:cNvPr id="2" name="Rounded Rectangle 7">
            <a:extLst>
              <a:ext uri="{FF2B5EF4-FFF2-40B4-BE49-F238E27FC236}">
                <a16:creationId xmlns:a16="http://schemas.microsoft.com/office/drawing/2014/main" id="{FA5899BD-C4D2-24AE-F795-4B5E46916285}"/>
              </a:ext>
            </a:extLst>
          </p:cNvPr>
          <p:cNvSpPr/>
          <p:nvPr/>
        </p:nvSpPr>
        <p:spPr>
          <a:xfrm>
            <a:off x="14241511" y="2083777"/>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4" name="Rounded Rectangle 3">
            <a:extLst>
              <a:ext uri="{FF2B5EF4-FFF2-40B4-BE49-F238E27FC236}">
                <a16:creationId xmlns:a16="http://schemas.microsoft.com/office/drawing/2014/main" id="{4E96D39F-7620-4A25-F3C6-888F4089ED58}"/>
              </a:ext>
            </a:extLst>
          </p:cNvPr>
          <p:cNvSpPr/>
          <p:nvPr/>
        </p:nvSpPr>
        <p:spPr>
          <a:xfrm>
            <a:off x="13293162" y="3560925"/>
            <a:ext cx="4394219" cy="4607716"/>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000" b="1" kern="0" dirty="0">
                <a:solidFill>
                  <a:prstClr val="black"/>
                </a:solidFill>
                <a:latin typeface="Calibri Light" panose="020F0302020204030204" pitchFamily="34" charset="0"/>
                <a:cs typeface="Calibri Light" panose="020F0302020204030204" pitchFamily="34" charset="0"/>
                <a:sym typeface="Arial"/>
              </a:rPr>
              <a:t>La collaboration intersectorielle dans le cadre d’une approche pangouvernementale peut aider à développer et à mettre en œuvre </a:t>
            </a:r>
            <a:r>
              <a:rPr lang="fr" sz="2000" b="1" kern="0" dirty="0" err="1">
                <a:solidFill>
                  <a:prstClr val="black"/>
                </a:solidFill>
                <a:latin typeface="Calibri Light" panose="020F0302020204030204" pitchFamily="34" charset="0"/>
                <a:cs typeface="Calibri Light" panose="020F0302020204030204" pitchFamily="34" charset="0"/>
                <a:sym typeface="Arial"/>
              </a:rPr>
              <a:t>des solutions fondées sur la nature appropriées </a:t>
            </a:r>
            <a:r>
              <a:rPr lang="fr" sz="2000" b="1" kern="0" dirty="0">
                <a:solidFill>
                  <a:prstClr val="black"/>
                </a:solidFill>
                <a:latin typeface="Calibri Light" panose="020F0302020204030204" pitchFamily="34" charset="0"/>
                <a:cs typeface="Calibri Light" panose="020F0302020204030204" pitchFamily="34" charset="0"/>
                <a:sym typeface="Arial"/>
              </a:rPr>
              <a:t>qui répondent à de multiples cibles du GBF et aux objectifs de développement durable, et peuvent mobiliser des ressources </a:t>
            </a:r>
            <a:r>
              <a:rPr lang="fr" sz="2400" b="1" kern="0" dirty="0">
                <a:solidFill>
                  <a:srgbClr val="002060"/>
                </a:solidFill>
                <a:latin typeface="Calibri" panose="020F0502020204030204"/>
                <a:cs typeface="Calibri Light" panose="020F0302020204030204" pitchFamily="34" charset="0"/>
                <a:sym typeface="Arial"/>
              </a:rPr>
              <a:t>.</a:t>
            </a:r>
            <a:endParaRPr lang="en-US" sz="2000" b="1" kern="0" dirty="0">
              <a:solidFill>
                <a:srgbClr val="002060"/>
              </a:solidFill>
              <a:latin typeface="Calibri Light" panose="020F0302020204030204" pitchFamily="34" charset="0"/>
              <a:cs typeface="Calibri Light" panose="020F0302020204030204" pitchFamily="34" charset="0"/>
              <a:sym typeface="Arial"/>
            </a:endParaRPr>
          </a:p>
        </p:txBody>
      </p:sp>
      <p:grpSp>
        <p:nvGrpSpPr>
          <p:cNvPr id="5" name="Group 4">
            <a:extLst>
              <a:ext uri="{FF2B5EF4-FFF2-40B4-BE49-F238E27FC236}">
                <a16:creationId xmlns:a16="http://schemas.microsoft.com/office/drawing/2014/main" id="{591E0E43-C177-6BC1-EBA7-5DAA7F303BF7}"/>
              </a:ext>
            </a:extLst>
          </p:cNvPr>
          <p:cNvGrpSpPr/>
          <p:nvPr/>
        </p:nvGrpSpPr>
        <p:grpSpPr>
          <a:xfrm>
            <a:off x="464132" y="265259"/>
            <a:ext cx="2525289" cy="1077218"/>
            <a:chOff x="5194075" y="7520669"/>
            <a:chExt cx="3117679" cy="1316682"/>
          </a:xfrm>
        </p:grpSpPr>
        <p:sp>
          <p:nvSpPr>
            <p:cNvPr id="11" name="Pentagon 76">
              <a:extLst>
                <a:ext uri="{FF2B5EF4-FFF2-40B4-BE49-F238E27FC236}">
                  <a16:creationId xmlns:a16="http://schemas.microsoft.com/office/drawing/2014/main" id="{CF735064-2131-E861-6E3F-115A7B933A59}"/>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3A507FA5-7B3B-006F-663A-2DA6BFF9563E}"/>
                </a:ext>
              </a:extLst>
            </p:cNvPr>
            <p:cNvGrpSpPr/>
            <p:nvPr/>
          </p:nvGrpSpPr>
          <p:grpSpPr>
            <a:xfrm>
              <a:off x="5447624" y="7659191"/>
              <a:ext cx="1063394" cy="1011676"/>
              <a:chOff x="10085410" y="3689660"/>
              <a:chExt cx="779859" cy="779859"/>
            </a:xfrm>
          </p:grpSpPr>
          <p:sp>
            <p:nvSpPr>
              <p:cNvPr id="19" name="Oval 18">
                <a:extLst>
                  <a:ext uri="{FF2B5EF4-FFF2-40B4-BE49-F238E27FC236}">
                    <a16:creationId xmlns:a16="http://schemas.microsoft.com/office/drawing/2014/main" id="{B2C03C0F-5167-2FB0-5856-E44CF93EC7EA}"/>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165777F2-AFD1-5DA2-127E-311DDC45AFD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3</a:t>
                </a:r>
                <a:endParaRPr lang="en-US" sz="3600" kern="1200" dirty="0"/>
              </a:p>
            </p:txBody>
          </p:sp>
        </p:grpSp>
        <p:pic>
          <p:nvPicPr>
            <p:cNvPr id="15" name="Picture 14" descr="A group of people sitting at a table&#10;&#10;AI-generated content may be incorrect.">
              <a:extLst>
                <a:ext uri="{FF2B5EF4-FFF2-40B4-BE49-F238E27FC236}">
                  <a16:creationId xmlns:a16="http://schemas.microsoft.com/office/drawing/2014/main" id="{AB4A1F6A-DB73-ACDC-4B7B-FCACB6B81B8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
        <p:nvSpPr>
          <p:cNvPr id="21" name="TextBox 20">
            <a:extLst>
              <a:ext uri="{FF2B5EF4-FFF2-40B4-BE49-F238E27FC236}">
                <a16:creationId xmlns:a16="http://schemas.microsoft.com/office/drawing/2014/main" id="{E4031C4A-5469-D439-6F99-DB62F17D7423}"/>
              </a:ext>
            </a:extLst>
          </p:cNvPr>
          <p:cNvSpPr txBox="1"/>
          <p:nvPr/>
        </p:nvSpPr>
        <p:spPr>
          <a:xfrm>
            <a:off x="2989421" y="203677"/>
            <a:ext cx="14550755" cy="1754326"/>
          </a:xfrm>
          <a:prstGeom prst="rect">
            <a:avLst/>
          </a:prstGeom>
          <a:noFill/>
        </p:spPr>
        <p:txBody>
          <a:bodyPr wrap="square">
            <a:spAutoFit/>
          </a:bodyPr>
          <a:lstStyle/>
          <a:p>
            <a:r>
              <a:rPr lang="fr" sz="5400" dirty="0">
                <a:latin typeface="+mj-lt"/>
              </a:rPr>
              <a:t>Co-développer des options pour </a:t>
            </a:r>
            <a:r>
              <a:rPr lang="fr" sz="5400" dirty="0" err="1">
                <a:latin typeface="+mj-lt"/>
              </a:rPr>
              <a:t>des systèmes de notation numérique tenant compte du genre</a:t>
            </a:r>
            <a:endParaRPr lang="en-US" sz="5400" dirty="0">
              <a:latin typeface="+mj-lt"/>
            </a:endParaRPr>
          </a:p>
        </p:txBody>
      </p:sp>
    </p:spTree>
    <p:extLst>
      <p:ext uri="{BB962C8B-B14F-4D97-AF65-F5344CB8AC3E}">
        <p14:creationId xmlns:p14="http://schemas.microsoft.com/office/powerpoint/2010/main" val="29855066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B263A7-E52E-3484-F26C-207B16C4CE4F}"/>
              </a:ext>
            </a:extLst>
          </p:cNvPr>
          <p:cNvPicPr>
            <a:picLocks noChangeAspect="1"/>
          </p:cNvPicPr>
          <p:nvPr/>
        </p:nvPicPr>
        <p:blipFill>
          <a:blip r:embed="rId3" cstate="email">
            <a:extLst>
              <a:ext uri="{28A0092B-C50C-407E-A947-70E740481C1C}">
                <a14:useLocalDpi xmlns:a14="http://schemas.microsoft.com/office/drawing/2010/main"/>
              </a:ext>
            </a:extLst>
          </a:blip>
          <a:srcRect t="15710" b="11795"/>
          <a:stretch>
            <a:fillRect/>
          </a:stretch>
        </p:blipFill>
        <p:spPr>
          <a:xfrm>
            <a:off x="2020688" y="3931768"/>
            <a:ext cx="14246625" cy="4340507"/>
          </a:xfrm>
          <a:prstGeom prst="rect">
            <a:avLst/>
          </a:prstGeom>
        </p:spPr>
      </p:pic>
      <p:sp>
        <p:nvSpPr>
          <p:cNvPr id="6" name="TextBox 5">
            <a:extLst>
              <a:ext uri="{FF2B5EF4-FFF2-40B4-BE49-F238E27FC236}">
                <a16:creationId xmlns:a16="http://schemas.microsoft.com/office/drawing/2014/main" id="{238B08FC-921C-691C-C7BC-1EA3D4C007A1}"/>
              </a:ext>
            </a:extLst>
          </p:cNvPr>
          <p:cNvSpPr txBox="1"/>
          <p:nvPr/>
        </p:nvSpPr>
        <p:spPr>
          <a:xfrm>
            <a:off x="15385055" y="6267023"/>
            <a:ext cx="2144628" cy="507831"/>
          </a:xfrm>
          <a:prstGeom prst="rect">
            <a:avLst/>
          </a:prstGeom>
          <a:noFill/>
        </p:spPr>
        <p:txBody>
          <a:bodyPr wrap="square" rtlCol="0">
            <a:spAutoFit/>
          </a:bodyPr>
          <a:lstStyle/>
          <a:p>
            <a:r>
              <a:rPr lang="fr" sz="2700" b="1"/>
              <a:t>, </a:t>
            </a:r>
            <a:r>
              <a:rPr lang="fr" sz="2700" b="1" err="1"/>
              <a:t>politiques</a:t>
            </a:r>
            <a:endParaRPr lang="en-US" sz="2700" b="1"/>
          </a:p>
        </p:txBody>
      </p:sp>
      <p:sp>
        <p:nvSpPr>
          <p:cNvPr id="7" name="TextBox 6">
            <a:extLst>
              <a:ext uri="{FF2B5EF4-FFF2-40B4-BE49-F238E27FC236}">
                <a16:creationId xmlns:a16="http://schemas.microsoft.com/office/drawing/2014/main" id="{37AB60B9-5A7C-6AF3-7DE1-25E0AC7058C4}"/>
              </a:ext>
            </a:extLst>
          </p:cNvPr>
          <p:cNvSpPr txBox="1"/>
          <p:nvPr/>
        </p:nvSpPr>
        <p:spPr>
          <a:xfrm>
            <a:off x="2020688" y="8558415"/>
            <a:ext cx="9088916" cy="507831"/>
          </a:xfrm>
          <a:prstGeom prst="rect">
            <a:avLst/>
          </a:prstGeom>
          <a:noFill/>
        </p:spPr>
        <p:txBody>
          <a:bodyPr wrap="square" rtlCol="0">
            <a:spAutoFit/>
          </a:bodyPr>
          <a:lstStyle/>
          <a:p>
            <a:r>
              <a:rPr lang="fr" sz="2700"/>
              <a:t>Source : </a:t>
            </a:r>
            <a:r>
              <a:rPr lang="fr" sz="2700">
                <a:hlinkClick r:id="rId4"/>
              </a:rPr>
              <a:t>https://www.cgiar.org/flagshipreport2025/gender</a:t>
            </a:r>
            <a:r>
              <a:rPr lang="fr" sz="2700"/>
              <a:t> </a:t>
            </a:r>
            <a:endParaRPr lang="en-US" sz="2700"/>
          </a:p>
        </p:txBody>
      </p:sp>
      <p:sp>
        <p:nvSpPr>
          <p:cNvPr id="8" name="Rectangle 7">
            <a:extLst>
              <a:ext uri="{FF2B5EF4-FFF2-40B4-BE49-F238E27FC236}">
                <a16:creationId xmlns:a16="http://schemas.microsoft.com/office/drawing/2014/main" id="{E98A20B2-C82A-97D5-C7C3-97215A31CFA9}"/>
              </a:ext>
            </a:extLst>
          </p:cNvPr>
          <p:cNvSpPr/>
          <p:nvPr/>
        </p:nvSpPr>
        <p:spPr>
          <a:xfrm>
            <a:off x="16267313" y="3931768"/>
            <a:ext cx="1051203" cy="4340507"/>
          </a:xfrm>
          <a:prstGeom prst="rect">
            <a:avLst/>
          </a:prstGeom>
          <a:solidFill>
            <a:srgbClr val="7030A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grpSp>
        <p:nvGrpSpPr>
          <p:cNvPr id="4" name="Group 3">
            <a:extLst>
              <a:ext uri="{FF2B5EF4-FFF2-40B4-BE49-F238E27FC236}">
                <a16:creationId xmlns:a16="http://schemas.microsoft.com/office/drawing/2014/main" id="{5500042B-FD48-44CE-6CDE-0C0420945266}"/>
              </a:ext>
            </a:extLst>
          </p:cNvPr>
          <p:cNvGrpSpPr/>
          <p:nvPr/>
        </p:nvGrpSpPr>
        <p:grpSpPr>
          <a:xfrm>
            <a:off x="464132" y="265259"/>
            <a:ext cx="2525289" cy="1077218"/>
            <a:chOff x="5194075" y="7520669"/>
            <a:chExt cx="3117679" cy="1316682"/>
          </a:xfrm>
        </p:grpSpPr>
        <p:sp>
          <p:nvSpPr>
            <p:cNvPr id="9" name="Pentagon 76">
              <a:extLst>
                <a:ext uri="{FF2B5EF4-FFF2-40B4-BE49-F238E27FC236}">
                  <a16:creationId xmlns:a16="http://schemas.microsoft.com/office/drawing/2014/main" id="{C77200E7-1F1F-5BED-902A-F81F7E83673D}"/>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FCE6F21-A033-AEB8-430E-FC1410698709}"/>
                </a:ext>
              </a:extLst>
            </p:cNvPr>
            <p:cNvGrpSpPr/>
            <p:nvPr/>
          </p:nvGrpSpPr>
          <p:grpSpPr>
            <a:xfrm>
              <a:off x="5447624" y="7659191"/>
              <a:ext cx="1063394" cy="1011676"/>
              <a:chOff x="10085410" y="3689660"/>
              <a:chExt cx="779859" cy="779859"/>
            </a:xfrm>
          </p:grpSpPr>
          <p:sp>
            <p:nvSpPr>
              <p:cNvPr id="12" name="Oval 11">
                <a:extLst>
                  <a:ext uri="{FF2B5EF4-FFF2-40B4-BE49-F238E27FC236}">
                    <a16:creationId xmlns:a16="http://schemas.microsoft.com/office/drawing/2014/main" id="{9552F788-1C28-BA4E-9673-E92804FF348E}"/>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Oval 5">
                <a:extLst>
                  <a:ext uri="{FF2B5EF4-FFF2-40B4-BE49-F238E27FC236}">
                    <a16:creationId xmlns:a16="http://schemas.microsoft.com/office/drawing/2014/main" id="{75D427A6-6245-E7B2-B936-F2477721B9B4}"/>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3</a:t>
                </a:r>
                <a:endParaRPr lang="en-US" sz="3600" kern="1200" dirty="0"/>
              </a:p>
            </p:txBody>
          </p:sp>
        </p:grpSp>
        <p:pic>
          <p:nvPicPr>
            <p:cNvPr id="11" name="Picture 10" descr="A group of people sitting at a table&#10;&#10;AI-generated content may be incorrect.">
              <a:extLst>
                <a:ext uri="{FF2B5EF4-FFF2-40B4-BE49-F238E27FC236}">
                  <a16:creationId xmlns:a16="http://schemas.microsoft.com/office/drawing/2014/main" id="{4DDCF9AF-8464-BB81-773D-D0AE9A53949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
        <p:nvSpPr>
          <p:cNvPr id="14" name="TextBox 13">
            <a:extLst>
              <a:ext uri="{FF2B5EF4-FFF2-40B4-BE49-F238E27FC236}">
                <a16:creationId xmlns:a16="http://schemas.microsoft.com/office/drawing/2014/main" id="{7027B5A9-D24E-B81E-EC27-699AC3142444}"/>
              </a:ext>
            </a:extLst>
          </p:cNvPr>
          <p:cNvSpPr txBox="1"/>
          <p:nvPr/>
        </p:nvSpPr>
        <p:spPr>
          <a:xfrm>
            <a:off x="2989421" y="203677"/>
            <a:ext cx="14550755" cy="1569660"/>
          </a:xfrm>
          <a:prstGeom prst="rect">
            <a:avLst/>
          </a:prstGeom>
          <a:noFill/>
        </p:spPr>
        <p:txBody>
          <a:bodyPr wrap="square">
            <a:spAutoFit/>
          </a:bodyPr>
          <a:lstStyle/>
          <a:p>
            <a:r>
              <a:rPr lang="fr" sz="4800" dirty="0">
                <a:latin typeface="+mj-lt"/>
              </a:rPr>
              <a:t>Co-développer des options pour </a:t>
            </a:r>
            <a:r>
              <a:rPr lang="fr" sz="4800" dirty="0" err="1">
                <a:latin typeface="+mj-lt"/>
              </a:rPr>
              <a:t>des systèmes de notation numérique tenant compte du genre</a:t>
            </a:r>
            <a:endParaRPr lang="en-US" sz="4800" dirty="0">
              <a:latin typeface="+mj-lt"/>
            </a:endParaRPr>
          </a:p>
        </p:txBody>
      </p:sp>
      <p:sp>
        <p:nvSpPr>
          <p:cNvPr id="15" name="Rounded Rectangle 7">
            <a:extLst>
              <a:ext uri="{FF2B5EF4-FFF2-40B4-BE49-F238E27FC236}">
                <a16:creationId xmlns:a16="http://schemas.microsoft.com/office/drawing/2014/main" id="{314601A8-627D-F74C-8D0F-357038EFFCE8}"/>
              </a:ext>
            </a:extLst>
          </p:cNvPr>
          <p:cNvSpPr/>
          <p:nvPr/>
        </p:nvSpPr>
        <p:spPr>
          <a:xfrm>
            <a:off x="1123354" y="1870522"/>
            <a:ext cx="2497523"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16" name="Rounded Rectangle 3">
            <a:extLst>
              <a:ext uri="{FF2B5EF4-FFF2-40B4-BE49-F238E27FC236}">
                <a16:creationId xmlns:a16="http://schemas.microsoft.com/office/drawing/2014/main" id="{7E5F7EBA-5EDC-3D67-A8A8-BED2703B27D4}"/>
              </a:ext>
            </a:extLst>
          </p:cNvPr>
          <p:cNvSpPr/>
          <p:nvPr/>
        </p:nvSpPr>
        <p:spPr>
          <a:xfrm>
            <a:off x="3819206" y="1858337"/>
            <a:ext cx="13754314" cy="1301981"/>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buClr>
                <a:srgbClr val="000000"/>
              </a:buClr>
              <a:defRPr/>
            </a:pPr>
            <a:r>
              <a:rPr lang="fr" sz="2000" b="1" kern="0" dirty="0">
                <a:solidFill>
                  <a:prstClr val="black"/>
                </a:solidFill>
                <a:latin typeface="Calibri Light" panose="020F0302020204030204" pitchFamily="34" charset="0"/>
                <a:cs typeface="Calibri Light" panose="020F0302020204030204" pitchFamily="34" charset="0"/>
                <a:sym typeface="Arial"/>
              </a:rPr>
              <a:t>Envisagez des actions qui vont au-delà de la simple « atteinte » et qui visent un changement structurel plus profond.</a:t>
            </a:r>
          </a:p>
          <a:p>
            <a:pPr algn="ctr" defTabSz="914445">
              <a:buClr>
                <a:srgbClr val="000000"/>
              </a:buClr>
              <a:defRPr/>
            </a:pPr>
            <a:r>
              <a:rPr lang="fr" sz="2000" b="1" kern="0" dirty="0">
                <a:solidFill>
                  <a:prstClr val="black"/>
                </a:solidFill>
                <a:latin typeface="Calibri Light" panose="020F0302020204030204" pitchFamily="34" charset="0"/>
                <a:cs typeface="Calibri Light" panose="020F0302020204030204" pitchFamily="34" charset="0"/>
                <a:sym typeface="Arial"/>
              </a:rPr>
              <a:t>Les actions « émancipatrices » et « transformatrices » peuvent conduire à des changements plus importants et plus durables.</a:t>
            </a:r>
          </a:p>
        </p:txBody>
      </p:sp>
    </p:spTree>
    <p:extLst>
      <p:ext uri="{BB962C8B-B14F-4D97-AF65-F5344CB8AC3E}">
        <p14:creationId xmlns:p14="http://schemas.microsoft.com/office/powerpoint/2010/main" val="3145759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29865-44AB-E89F-2046-B4F14C8C51A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DE6FC6-44E9-E3C4-7AD6-1968EFD74677}"/>
              </a:ext>
            </a:extLst>
          </p:cNvPr>
          <p:cNvSpPr>
            <a:spLocks noGrp="1"/>
          </p:cNvSpPr>
          <p:nvPr>
            <p:ph idx="4294967295"/>
          </p:nvPr>
        </p:nvSpPr>
        <p:spPr>
          <a:xfrm>
            <a:off x="1100173" y="4022865"/>
            <a:ext cx="8919295" cy="6527800"/>
          </a:xfrm>
        </p:spPr>
        <p:txBody>
          <a:bodyPr>
            <a:noAutofit/>
          </a:bodyPr>
          <a:lstStyle/>
          <a:p>
            <a:r>
              <a:rPr lang="fr" sz="2800" dirty="0"/>
              <a:t>Rendre obligatoire la représentation et le leadership des femmes au sein des groupes d'usagers forestiers afin d'améliorer l'équité, la régénération des forêts, la transparence de la gouvernance, l'adoption de pratiques durables par les ménages et la diversification des moyens de subsistance. Il convient également d'aborder les points suivants :</a:t>
            </a:r>
          </a:p>
          <a:p>
            <a:pPr marL="808038" indent="-136525">
              <a:buFont typeface="Arial" panose="020B0604020202020204" pitchFamily="34" charset="0"/>
              <a:buChar char="•"/>
            </a:pPr>
            <a:r>
              <a:rPr lang="fr" sz="2800" dirty="0"/>
              <a:t>les capacités des femmes à participer efficacement</a:t>
            </a:r>
          </a:p>
          <a:p>
            <a:pPr marL="808038" indent="-136525">
              <a:buFont typeface="Arial" panose="020B0604020202020204" pitchFamily="34" charset="0"/>
              <a:buChar char="•"/>
            </a:pPr>
            <a:r>
              <a:rPr lang="fr" sz="2800" dirty="0"/>
              <a:t>normes relatives à la participation des femmes</a:t>
            </a:r>
          </a:p>
          <a:p>
            <a:pPr marL="808038" indent="-136525">
              <a:buFont typeface="Arial" panose="020B0604020202020204" pitchFamily="34" charset="0"/>
              <a:buChar char="•"/>
            </a:pPr>
            <a:r>
              <a:rPr lang="fr" sz="2800" dirty="0"/>
              <a:t>barrières de marché</a:t>
            </a:r>
          </a:p>
          <a:p>
            <a:pPr marL="808038" indent="-136525">
              <a:buFont typeface="Arial" panose="020B0604020202020204" pitchFamily="34" charset="0"/>
              <a:buChar char="•"/>
            </a:pPr>
            <a:r>
              <a:rPr lang="fr" sz="2800" dirty="0"/>
              <a:t>exclusion financière</a:t>
            </a:r>
          </a:p>
        </p:txBody>
      </p:sp>
      <p:sp>
        <p:nvSpPr>
          <p:cNvPr id="11" name="Rectangle: Rounded Corners 10">
            <a:extLst>
              <a:ext uri="{FF2B5EF4-FFF2-40B4-BE49-F238E27FC236}">
                <a16:creationId xmlns:a16="http://schemas.microsoft.com/office/drawing/2014/main" id="{A3EB84D7-69BC-6EE2-082D-21C5C9F9587F}"/>
              </a:ext>
            </a:extLst>
          </p:cNvPr>
          <p:cNvSpPr/>
          <p:nvPr/>
        </p:nvSpPr>
        <p:spPr>
          <a:xfrm>
            <a:off x="10855688" y="4451048"/>
            <a:ext cx="6231954" cy="3024816"/>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TextBox 11">
            <a:extLst>
              <a:ext uri="{FF2B5EF4-FFF2-40B4-BE49-F238E27FC236}">
                <a16:creationId xmlns:a16="http://schemas.microsoft.com/office/drawing/2014/main" id="{BD6A4D26-135C-74D1-ED8C-F51E1F424751}"/>
              </a:ext>
            </a:extLst>
          </p:cNvPr>
          <p:cNvSpPr txBox="1"/>
          <p:nvPr/>
        </p:nvSpPr>
        <p:spPr>
          <a:xfrm>
            <a:off x="10855688" y="5137163"/>
            <a:ext cx="3191563" cy="2308324"/>
          </a:xfrm>
          <a:prstGeom prst="rect">
            <a:avLst/>
          </a:prstGeom>
          <a:solidFill>
            <a:srgbClr val="7030A0">
              <a:alpha val="20000"/>
            </a:srgbClr>
          </a:solidFill>
        </p:spPr>
        <p:txBody>
          <a:bodyPr wrap="square" rtlCol="0">
            <a:spAutoFit/>
          </a:bodyPr>
          <a:lstStyle/>
          <a:p>
            <a:pPr marL="428625" indent="-428625">
              <a:buFont typeface="Arial" panose="020B0604020202020204" pitchFamily="34" charset="0"/>
              <a:buChar char="•"/>
            </a:pPr>
            <a:r>
              <a:rPr lang="fr" sz="2400" err="1"/>
              <a:t>inégalité </a:t>
            </a:r>
            <a:r>
              <a:rPr lang="fr" sz="2400"/>
              <a:t>d'emploi</a:t>
            </a:r>
          </a:p>
          <a:p>
            <a:pPr marL="428625" indent="-428625">
              <a:buFont typeface="Arial" panose="020B0604020202020204" pitchFamily="34" charset="0"/>
              <a:buChar char="•"/>
            </a:pPr>
            <a:r>
              <a:rPr lang="fr" sz="2400" err="1"/>
              <a:t>Marché</a:t>
            </a:r>
            <a:r>
              <a:rPr lang="fr" sz="2400"/>
              <a:t> </a:t>
            </a:r>
            <a:r>
              <a:rPr lang="fr" sz="2400" err="1"/>
              <a:t>barrières</a:t>
            </a:r>
            <a:endParaRPr lang="fr-CA" sz="2400"/>
          </a:p>
          <a:p>
            <a:pPr marL="428625" indent="-428625">
              <a:buFont typeface="Arial" panose="020B0604020202020204" pitchFamily="34" charset="0"/>
              <a:buChar char="•"/>
            </a:pPr>
            <a:r>
              <a:rPr lang="fr" sz="2400" err="1"/>
              <a:t>Discriminatoire</a:t>
            </a:r>
            <a:r>
              <a:rPr lang="fr" sz="2400"/>
              <a:t> </a:t>
            </a:r>
            <a:r>
              <a:rPr lang="fr" sz="2400" err="1"/>
              <a:t>genre</a:t>
            </a:r>
            <a:r>
              <a:rPr lang="fr" sz="2400"/>
              <a:t> </a:t>
            </a:r>
            <a:r>
              <a:rPr lang="fr" sz="2400" err="1"/>
              <a:t>normes</a:t>
            </a:r>
            <a:endParaRPr lang="fr-CA" sz="2400"/>
          </a:p>
          <a:p>
            <a:pPr marL="428625" indent="-428625">
              <a:buFont typeface="Arial" panose="020B0604020202020204" pitchFamily="34" charset="0"/>
              <a:buChar char="•"/>
            </a:pPr>
            <a:r>
              <a:rPr lang="fr" sz="2400"/>
              <a:t>Exclusion financière</a:t>
            </a:r>
          </a:p>
          <a:p>
            <a:pPr marL="428625" indent="-428625">
              <a:buFont typeface="Arial" panose="020B0604020202020204" pitchFamily="34" charset="0"/>
              <a:buChar char="•"/>
            </a:pPr>
            <a:r>
              <a:rPr lang="fr" sz="2400"/>
              <a:t>Capacités limitées</a:t>
            </a:r>
          </a:p>
        </p:txBody>
      </p:sp>
      <p:sp>
        <p:nvSpPr>
          <p:cNvPr id="13" name="Arrow: Down 12">
            <a:extLst>
              <a:ext uri="{FF2B5EF4-FFF2-40B4-BE49-F238E27FC236}">
                <a16:creationId xmlns:a16="http://schemas.microsoft.com/office/drawing/2014/main" id="{73F15188-AC0B-939B-2B1D-C33E09E9C520}"/>
              </a:ext>
            </a:extLst>
          </p:cNvPr>
          <p:cNvSpPr/>
          <p:nvPr/>
        </p:nvSpPr>
        <p:spPr>
          <a:xfrm>
            <a:off x="13505636" y="7479830"/>
            <a:ext cx="1123721" cy="629871"/>
          </a:xfrm>
          <a:prstGeom prst="down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4" name="Rectangle: Rounded Corners 13">
            <a:extLst>
              <a:ext uri="{FF2B5EF4-FFF2-40B4-BE49-F238E27FC236}">
                <a16:creationId xmlns:a16="http://schemas.microsoft.com/office/drawing/2014/main" id="{5AC896BC-6706-E569-8AA2-49C22E70A8D1}"/>
              </a:ext>
            </a:extLst>
          </p:cNvPr>
          <p:cNvSpPr/>
          <p:nvPr/>
        </p:nvSpPr>
        <p:spPr>
          <a:xfrm>
            <a:off x="10865212" y="8109702"/>
            <a:ext cx="6222430" cy="740853"/>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6" name="TextBox 15">
            <a:extLst>
              <a:ext uri="{FF2B5EF4-FFF2-40B4-BE49-F238E27FC236}">
                <a16:creationId xmlns:a16="http://schemas.microsoft.com/office/drawing/2014/main" id="{5DB781B8-4917-DA21-AA7B-007131582808}"/>
              </a:ext>
            </a:extLst>
          </p:cNvPr>
          <p:cNvSpPr txBox="1"/>
          <p:nvPr/>
        </p:nvSpPr>
        <p:spPr>
          <a:xfrm>
            <a:off x="10865212" y="8185163"/>
            <a:ext cx="6222430" cy="553998"/>
          </a:xfrm>
          <a:prstGeom prst="rect">
            <a:avLst/>
          </a:prstGeom>
          <a:noFill/>
        </p:spPr>
        <p:txBody>
          <a:bodyPr wrap="square">
            <a:spAutoFit/>
          </a:bodyPr>
          <a:lstStyle/>
          <a:p>
            <a:pPr algn="ctr"/>
            <a:r>
              <a:rPr lang="fr" sz="3000" b="1" dirty="0" err="1">
                <a:solidFill>
                  <a:srgbClr val="002060"/>
                </a:solidFill>
              </a:rPr>
              <a:t>Approches </a:t>
            </a:r>
            <a:endParaRPr lang="fr-CA" sz="3000" b="1" dirty="0">
              <a:solidFill>
                <a:srgbClr val="002060"/>
              </a:solidFill>
            </a:endParaRPr>
          </a:p>
        </p:txBody>
      </p:sp>
      <p:sp>
        <p:nvSpPr>
          <p:cNvPr id="22" name="TextBox 21">
            <a:extLst>
              <a:ext uri="{FF2B5EF4-FFF2-40B4-BE49-F238E27FC236}">
                <a16:creationId xmlns:a16="http://schemas.microsoft.com/office/drawing/2014/main" id="{72E0D319-AB8F-0F87-1B3B-4DD6FA5A6DFB}"/>
              </a:ext>
            </a:extLst>
          </p:cNvPr>
          <p:cNvSpPr txBox="1"/>
          <p:nvPr/>
        </p:nvSpPr>
        <p:spPr>
          <a:xfrm>
            <a:off x="10865212" y="4505263"/>
            <a:ext cx="6222430" cy="461665"/>
          </a:xfrm>
          <a:prstGeom prst="rect">
            <a:avLst/>
          </a:prstGeom>
          <a:noFill/>
        </p:spPr>
        <p:txBody>
          <a:bodyPr wrap="square">
            <a:spAutoFit/>
          </a:bodyPr>
          <a:lstStyle/>
          <a:p>
            <a:pPr algn="ctr"/>
            <a:r>
              <a:rPr lang="fr" sz="2400" b="1" dirty="0"/>
              <a:t>Défis </a:t>
            </a:r>
            <a:r>
              <a:rPr lang="fr" sz="2400" b="1" dirty="0" err="1"/>
              <a:t>complexes</a:t>
            </a:r>
          </a:p>
        </p:txBody>
      </p:sp>
      <p:sp>
        <p:nvSpPr>
          <p:cNvPr id="23" name="TextBox 22">
            <a:extLst>
              <a:ext uri="{FF2B5EF4-FFF2-40B4-BE49-F238E27FC236}">
                <a16:creationId xmlns:a16="http://schemas.microsoft.com/office/drawing/2014/main" id="{818AF758-33C2-9A44-B8B4-C3DE1BAE51D0}"/>
              </a:ext>
            </a:extLst>
          </p:cNvPr>
          <p:cNvSpPr txBox="1"/>
          <p:nvPr/>
        </p:nvSpPr>
        <p:spPr>
          <a:xfrm>
            <a:off x="14047251" y="5137163"/>
            <a:ext cx="3040391" cy="2308324"/>
          </a:xfrm>
          <a:prstGeom prst="rect">
            <a:avLst/>
          </a:prstGeom>
          <a:solidFill>
            <a:srgbClr val="00B050">
              <a:alpha val="20000"/>
            </a:srgbClr>
          </a:solidFill>
        </p:spPr>
        <p:txBody>
          <a:bodyPr wrap="square" rtlCol="0">
            <a:spAutoFit/>
          </a:bodyPr>
          <a:lstStyle/>
          <a:p>
            <a:pPr marL="428625" indent="-428625">
              <a:buFont typeface="Arial" panose="020B0604020202020204" pitchFamily="34" charset="0"/>
              <a:buChar char="•"/>
            </a:pPr>
            <a:r>
              <a:rPr lang="fr" sz="2400" dirty="0" err="1"/>
              <a:t>dégradation </a:t>
            </a:r>
            <a:endParaRPr lang="fr-CA" sz="2400" dirty="0"/>
          </a:p>
          <a:p>
            <a:pPr marL="428625" indent="-428625">
              <a:buFont typeface="Arial" panose="020B0604020202020204" pitchFamily="34" charset="0"/>
              <a:buChar char="•"/>
            </a:pPr>
            <a:r>
              <a:rPr lang="fr" sz="2400" dirty="0" err="1"/>
              <a:t>Dégradation </a:t>
            </a:r>
            <a:endParaRPr lang="fr-CA" sz="2400" dirty="0"/>
          </a:p>
          <a:p>
            <a:pPr marL="428625" indent="-428625">
              <a:buFont typeface="Arial" panose="020B0604020202020204" pitchFamily="34" charset="0"/>
              <a:buChar char="•"/>
            </a:pPr>
            <a:r>
              <a:rPr lang="fr" sz="2400" dirty="0" err="1"/>
              <a:t>espèces </a:t>
            </a:r>
            <a:endParaRPr lang="fr-CA" sz="2400" dirty="0"/>
          </a:p>
          <a:p>
            <a:pPr marL="428625" indent="-428625">
              <a:buFont typeface="Arial" panose="020B0604020202020204" pitchFamily="34" charset="0"/>
              <a:buChar char="•"/>
            </a:pPr>
            <a:r>
              <a:rPr lang="fr" sz="2400" dirty="0" err="1"/>
              <a:t>Irrégulier</a:t>
            </a:r>
            <a:r>
              <a:rPr lang="fr" sz="2400" dirty="0"/>
              <a:t> </a:t>
            </a:r>
            <a:r>
              <a:rPr lang="fr" sz="2400" dirty="0" err="1"/>
              <a:t>météo</a:t>
            </a:r>
            <a:r>
              <a:rPr lang="fr" sz="2400" dirty="0"/>
              <a:t> </a:t>
            </a:r>
            <a:r>
              <a:rPr lang="fr" sz="2400" dirty="0" err="1"/>
              <a:t>événements</a:t>
            </a:r>
            <a:endParaRPr lang="fr-CA" sz="2400" dirty="0"/>
          </a:p>
        </p:txBody>
      </p:sp>
      <p:grpSp>
        <p:nvGrpSpPr>
          <p:cNvPr id="5" name="Group 4">
            <a:extLst>
              <a:ext uri="{FF2B5EF4-FFF2-40B4-BE49-F238E27FC236}">
                <a16:creationId xmlns:a16="http://schemas.microsoft.com/office/drawing/2014/main" id="{C4AB7209-56A2-C9D6-150B-AA1BB806B946}"/>
              </a:ext>
            </a:extLst>
          </p:cNvPr>
          <p:cNvGrpSpPr/>
          <p:nvPr/>
        </p:nvGrpSpPr>
        <p:grpSpPr>
          <a:xfrm>
            <a:off x="464132" y="265259"/>
            <a:ext cx="2525289" cy="1077218"/>
            <a:chOff x="5194075" y="7520669"/>
            <a:chExt cx="3117679" cy="1316682"/>
          </a:xfrm>
        </p:grpSpPr>
        <p:sp>
          <p:nvSpPr>
            <p:cNvPr id="6" name="Pentagon 76">
              <a:extLst>
                <a:ext uri="{FF2B5EF4-FFF2-40B4-BE49-F238E27FC236}">
                  <a16:creationId xmlns:a16="http://schemas.microsoft.com/office/drawing/2014/main" id="{7B8CEB34-D458-219A-E749-3C0542914287}"/>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64295FDB-307F-82B8-5035-1D067C0689AB}"/>
                </a:ext>
              </a:extLst>
            </p:cNvPr>
            <p:cNvGrpSpPr/>
            <p:nvPr/>
          </p:nvGrpSpPr>
          <p:grpSpPr>
            <a:xfrm>
              <a:off x="5447624" y="7659191"/>
              <a:ext cx="1063394" cy="1011676"/>
              <a:chOff x="10085410" y="3689660"/>
              <a:chExt cx="779859" cy="779859"/>
            </a:xfrm>
          </p:grpSpPr>
          <p:sp>
            <p:nvSpPr>
              <p:cNvPr id="30" name="Oval 29">
                <a:extLst>
                  <a:ext uri="{FF2B5EF4-FFF2-40B4-BE49-F238E27FC236}">
                    <a16:creationId xmlns:a16="http://schemas.microsoft.com/office/drawing/2014/main" id="{F7A68552-321F-F7BD-0894-D11F0A25B5AD}"/>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1" name="Oval 5">
                <a:extLst>
                  <a:ext uri="{FF2B5EF4-FFF2-40B4-BE49-F238E27FC236}">
                    <a16:creationId xmlns:a16="http://schemas.microsoft.com/office/drawing/2014/main" id="{36EDA8DE-3BB2-55BB-40E5-7F0D3C7EB78C}"/>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3</a:t>
                </a:r>
                <a:endParaRPr lang="en-US" sz="3600" kern="1200" dirty="0"/>
              </a:p>
            </p:txBody>
          </p:sp>
        </p:grpSp>
        <p:pic>
          <p:nvPicPr>
            <p:cNvPr id="9" name="Picture 8" descr="A group of people sitting at a table&#10;&#10;AI-generated content may be incorrect.">
              <a:extLst>
                <a:ext uri="{FF2B5EF4-FFF2-40B4-BE49-F238E27FC236}">
                  <a16:creationId xmlns:a16="http://schemas.microsoft.com/office/drawing/2014/main" id="{ABB3A462-5E2D-D46A-2199-F0844E8C485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
        <p:nvSpPr>
          <p:cNvPr id="32" name="TextBox 31">
            <a:extLst>
              <a:ext uri="{FF2B5EF4-FFF2-40B4-BE49-F238E27FC236}">
                <a16:creationId xmlns:a16="http://schemas.microsoft.com/office/drawing/2014/main" id="{33492122-A12E-827A-D7B2-FD43389EE182}"/>
              </a:ext>
            </a:extLst>
          </p:cNvPr>
          <p:cNvSpPr txBox="1"/>
          <p:nvPr/>
        </p:nvSpPr>
        <p:spPr>
          <a:xfrm>
            <a:off x="2989421" y="203677"/>
            <a:ext cx="14550755" cy="1754326"/>
          </a:xfrm>
          <a:prstGeom prst="rect">
            <a:avLst/>
          </a:prstGeom>
          <a:noFill/>
        </p:spPr>
        <p:txBody>
          <a:bodyPr wrap="square">
            <a:spAutoFit/>
          </a:bodyPr>
          <a:lstStyle/>
          <a:p>
            <a:r>
              <a:rPr lang="fr" sz="5400" dirty="0">
                <a:latin typeface="+mj-lt"/>
              </a:rPr>
              <a:t>Co-développer des options pour </a:t>
            </a:r>
            <a:r>
              <a:rPr lang="fr" sz="5400" dirty="0" err="1">
                <a:latin typeface="+mj-lt"/>
              </a:rPr>
              <a:t>des systèmes de notation numérique tenant compte du genre</a:t>
            </a:r>
            <a:endParaRPr lang="en-US" sz="5400" dirty="0">
              <a:latin typeface="+mj-lt"/>
            </a:endParaRPr>
          </a:p>
        </p:txBody>
      </p:sp>
      <p:sp>
        <p:nvSpPr>
          <p:cNvPr id="33" name="Rounded Rectangle 7">
            <a:extLst>
              <a:ext uri="{FF2B5EF4-FFF2-40B4-BE49-F238E27FC236}">
                <a16:creationId xmlns:a16="http://schemas.microsoft.com/office/drawing/2014/main" id="{D1206EF9-35F3-EFFD-27C0-117D2B94F6F1}"/>
              </a:ext>
            </a:extLst>
          </p:cNvPr>
          <p:cNvSpPr/>
          <p:nvPr/>
        </p:nvSpPr>
        <p:spPr>
          <a:xfrm>
            <a:off x="464133" y="2175734"/>
            <a:ext cx="2725180"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a:t>
            </a:r>
            <a:endParaRPr lang="en-US" sz="2700" dirty="0">
              <a:solidFill>
                <a:schemeClr val="tx1"/>
              </a:solidFill>
              <a:latin typeface="Calibri" panose="020F0502020204030204"/>
            </a:endParaRPr>
          </a:p>
        </p:txBody>
      </p:sp>
      <p:sp>
        <p:nvSpPr>
          <p:cNvPr id="34" name="Rounded Rectangle 3">
            <a:extLst>
              <a:ext uri="{FF2B5EF4-FFF2-40B4-BE49-F238E27FC236}">
                <a16:creationId xmlns:a16="http://schemas.microsoft.com/office/drawing/2014/main" id="{4B10EAD9-CE8B-2EDC-FF4B-2152FC3EEA63}"/>
              </a:ext>
            </a:extLst>
          </p:cNvPr>
          <p:cNvSpPr/>
          <p:nvPr/>
        </p:nvSpPr>
        <p:spPr>
          <a:xfrm>
            <a:off x="3387641" y="2163549"/>
            <a:ext cx="13754314" cy="1301981"/>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defTabSz="914445">
              <a:buClr>
                <a:srgbClr val="000000"/>
              </a:buClr>
              <a:buFont typeface="Arial" panose="020B0604020202020204" pitchFamily="34" charset="0"/>
              <a:buChar char="•"/>
              <a:defRPr/>
            </a:pPr>
            <a:r>
              <a:rPr lang="fr" sz="2000" b="1" kern="0" dirty="0">
                <a:solidFill>
                  <a:prstClr val="black"/>
                </a:solidFill>
                <a:latin typeface="Calibri Light" panose="020F0302020204030204" pitchFamily="34" charset="0"/>
                <a:cs typeface="Calibri Light" panose="020F0302020204030204" pitchFamily="34" charset="0"/>
                <a:sym typeface="Arial"/>
              </a:rPr>
              <a:t>Une approche systémique peut vous aider à concevoir </a:t>
            </a:r>
            <a:r>
              <a:rPr lang="fr" sz="2000" b="1" kern="0" dirty="0" err="1">
                <a:solidFill>
                  <a:prstClr val="black"/>
                </a:solidFill>
                <a:latin typeface="Calibri Light" panose="020F0302020204030204" pitchFamily="34" charset="0"/>
                <a:cs typeface="Calibri Light" panose="020F0302020204030204" pitchFamily="34" charset="0"/>
                <a:sym typeface="Arial"/>
              </a:rPr>
              <a:t>des solutions fondées sur la nature « transformatrices » </a:t>
            </a:r>
            <a:r>
              <a:rPr lang="fr" sz="2000" b="1" kern="0" dirty="0">
                <a:solidFill>
                  <a:prstClr val="black"/>
                </a:solidFill>
                <a:latin typeface="Calibri Light" panose="020F0302020204030204" pitchFamily="34" charset="0"/>
                <a:cs typeface="Calibri Light" panose="020F0302020204030204" pitchFamily="34" charset="0"/>
                <a:sym typeface="Arial"/>
              </a:rPr>
              <a:t>capables de s'attaquer aux causes profondes de la perte de biodiversité et des inégalités entre les sexes.</a:t>
            </a:r>
          </a:p>
          <a:p>
            <a:pPr marL="342900" indent="-342900" defTabSz="914445">
              <a:buClr>
                <a:srgbClr val="000000"/>
              </a:buClr>
              <a:buFont typeface="Arial" panose="020B0604020202020204" pitchFamily="34" charset="0"/>
              <a:buChar char="•"/>
              <a:defRPr/>
            </a:pPr>
            <a:r>
              <a:rPr lang="fr" sz="2000" b="1" kern="0" dirty="0">
                <a:solidFill>
                  <a:prstClr val="black"/>
                </a:solidFill>
                <a:latin typeface="Calibri Light" panose="020F0302020204030204" pitchFamily="34" charset="0"/>
                <a:cs typeface="Calibri Light" panose="020F0302020204030204" pitchFamily="34" charset="0"/>
                <a:sym typeface="Arial"/>
              </a:rPr>
              <a:t>La plupart des défis sont multifacettes et nécessitent des solutions multifacettes.</a:t>
            </a:r>
          </a:p>
        </p:txBody>
      </p:sp>
    </p:spTree>
    <p:extLst>
      <p:ext uri="{BB962C8B-B14F-4D97-AF65-F5344CB8AC3E}">
        <p14:creationId xmlns:p14="http://schemas.microsoft.com/office/powerpoint/2010/main" val="3931918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A3BDD-EE2A-DA69-C6B4-A4D2084F3E3F}"/>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7843FD7D-0173-C588-7676-C940B62DB7E2}"/>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7" name="Google Shape;89;g328e14af98b_2_2">
            <a:extLst>
              <a:ext uri="{FF2B5EF4-FFF2-40B4-BE49-F238E27FC236}">
                <a16:creationId xmlns:a16="http://schemas.microsoft.com/office/drawing/2014/main" id="{D7B34B42-0884-D47E-50D3-87BCC3F0524E}"/>
              </a:ext>
            </a:extLst>
          </p:cNvPr>
          <p:cNvSpPr txBox="1"/>
          <p:nvPr/>
        </p:nvSpPr>
        <p:spPr>
          <a:xfrm>
            <a:off x="1759137" y="1423559"/>
            <a:ext cx="15960590" cy="1107957"/>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6600" kern="0" dirty="0" err="1">
                <a:solidFill>
                  <a:prstClr val="black"/>
                </a:solidFill>
                <a:latin typeface="Calibri Light"/>
                <a:ea typeface="Calibri Light"/>
                <a:cs typeface="Calibri Light"/>
                <a:sym typeface="Arial"/>
              </a:rPr>
              <a:t>les NbS </a:t>
            </a:r>
            <a:endParaRPr lang="en-US" sz="6600" dirty="0">
              <a:solidFill>
                <a:prstClr val="black"/>
              </a:solidFill>
            </a:endParaRPr>
          </a:p>
        </p:txBody>
      </p:sp>
      <p:sp>
        <p:nvSpPr>
          <p:cNvPr id="9" name="Freeform 3">
            <a:extLst>
              <a:ext uri="{FF2B5EF4-FFF2-40B4-BE49-F238E27FC236}">
                <a16:creationId xmlns:a16="http://schemas.microsoft.com/office/drawing/2014/main" id="{EDC7A437-0C6D-996D-4EF6-E1811BD44DF6}"/>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90" name="Group 89">
            <a:extLst>
              <a:ext uri="{FF2B5EF4-FFF2-40B4-BE49-F238E27FC236}">
                <a16:creationId xmlns:a16="http://schemas.microsoft.com/office/drawing/2014/main" id="{3104A82B-E3D7-FBBB-D6FB-29E80126E22A}"/>
              </a:ext>
            </a:extLst>
          </p:cNvPr>
          <p:cNvGrpSpPr/>
          <p:nvPr/>
        </p:nvGrpSpPr>
        <p:grpSpPr>
          <a:xfrm>
            <a:off x="1864128" y="2907618"/>
            <a:ext cx="2525289" cy="1077218"/>
            <a:chOff x="844721" y="1866900"/>
            <a:chExt cx="3117679" cy="1316682"/>
          </a:xfrm>
        </p:grpSpPr>
        <p:sp>
          <p:nvSpPr>
            <p:cNvPr id="44" name="Pentagon 43">
              <a:extLst>
                <a:ext uri="{FF2B5EF4-FFF2-40B4-BE49-F238E27FC236}">
                  <a16:creationId xmlns:a16="http://schemas.microsoft.com/office/drawing/2014/main" id="{055A0CFF-4694-3E08-086A-40AA0594DA34}"/>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magnifying glass over a paper&#10;&#10;AI-generated content may be incorrect.">
              <a:extLst>
                <a:ext uri="{FF2B5EF4-FFF2-40B4-BE49-F238E27FC236}">
                  <a16:creationId xmlns:a16="http://schemas.microsoft.com/office/drawing/2014/main" id="{2F711FE7-CFA3-0026-306E-89FE9D64538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4E0C0C21-AFFB-5C99-D6B9-377A133D12B5}"/>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3D8F1DCD-62CF-BEEE-676C-0CB0A7AF3551}"/>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47EFCFB4-1BE4-5555-CB81-FF1276B00651}"/>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grpSp>
        <p:nvGrpSpPr>
          <p:cNvPr id="95" name="Group 94">
            <a:extLst>
              <a:ext uri="{FF2B5EF4-FFF2-40B4-BE49-F238E27FC236}">
                <a16:creationId xmlns:a16="http://schemas.microsoft.com/office/drawing/2014/main" id="{5F456F71-4630-29FD-9DB6-F02B6AD7ED87}"/>
              </a:ext>
            </a:extLst>
          </p:cNvPr>
          <p:cNvGrpSpPr/>
          <p:nvPr/>
        </p:nvGrpSpPr>
        <p:grpSpPr>
          <a:xfrm>
            <a:off x="4287024" y="6714078"/>
            <a:ext cx="2525289" cy="1077218"/>
            <a:chOff x="4089527" y="6103976"/>
            <a:chExt cx="3117679" cy="1316682"/>
          </a:xfrm>
        </p:grpSpPr>
        <p:sp>
          <p:nvSpPr>
            <p:cNvPr id="69" name="Pentagon 68">
              <a:extLst>
                <a:ext uri="{FF2B5EF4-FFF2-40B4-BE49-F238E27FC236}">
                  <a16:creationId xmlns:a16="http://schemas.microsoft.com/office/drawing/2014/main" id="{2DA3CEDB-DD21-A8F9-FA55-83BC1736709D}"/>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9C04E452-7169-8679-2F32-3E8D55834FF3}"/>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4AD72E5E-7B0B-AA23-3AC7-0C41E776E6DB}"/>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2A17A464-6F75-0994-2A5A-491573CD2F3D}"/>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grpSp>
        <p:nvGrpSpPr>
          <p:cNvPr id="94" name="Group 93">
            <a:extLst>
              <a:ext uri="{FF2B5EF4-FFF2-40B4-BE49-F238E27FC236}">
                <a16:creationId xmlns:a16="http://schemas.microsoft.com/office/drawing/2014/main" id="{F76F4EA1-6DF5-EA86-6072-4F76A24AACB0}"/>
              </a:ext>
            </a:extLst>
          </p:cNvPr>
          <p:cNvGrpSpPr/>
          <p:nvPr/>
        </p:nvGrpSpPr>
        <p:grpSpPr>
          <a:xfrm>
            <a:off x="2551435" y="4209237"/>
            <a:ext cx="2525289" cy="1077218"/>
            <a:chOff x="2924970" y="4686569"/>
            <a:chExt cx="3117679" cy="1316682"/>
          </a:xfrm>
        </p:grpSpPr>
        <p:sp>
          <p:nvSpPr>
            <p:cNvPr id="63" name="Pentagon 62">
              <a:extLst>
                <a:ext uri="{FF2B5EF4-FFF2-40B4-BE49-F238E27FC236}">
                  <a16:creationId xmlns:a16="http://schemas.microsoft.com/office/drawing/2014/main" id="{F5F362F6-D54D-B43D-FCD6-F8050FD18235}"/>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B7D61367-C702-C904-5689-88EBAF585B24}"/>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F68D39FA-3E19-AED5-7D20-4276D612E21D}"/>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2BA37CD5-7E25-1665-0834-889897E93883}"/>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2</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0EF57C63-8E62-51F7-E7DD-CC578F2F97F3}"/>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grpSp>
        <p:nvGrpSpPr>
          <p:cNvPr id="96" name="Group 95">
            <a:extLst>
              <a:ext uri="{FF2B5EF4-FFF2-40B4-BE49-F238E27FC236}">
                <a16:creationId xmlns:a16="http://schemas.microsoft.com/office/drawing/2014/main" id="{D24653AC-969A-40E6-65B2-DA5745C76B00}"/>
              </a:ext>
            </a:extLst>
          </p:cNvPr>
          <p:cNvGrpSpPr/>
          <p:nvPr/>
        </p:nvGrpSpPr>
        <p:grpSpPr>
          <a:xfrm>
            <a:off x="3420692" y="5460345"/>
            <a:ext cx="2525289" cy="1077218"/>
            <a:chOff x="5194075" y="7520669"/>
            <a:chExt cx="3117679" cy="1316682"/>
          </a:xfrm>
        </p:grpSpPr>
        <p:sp>
          <p:nvSpPr>
            <p:cNvPr id="77" name="Pentagon 76">
              <a:extLst>
                <a:ext uri="{FF2B5EF4-FFF2-40B4-BE49-F238E27FC236}">
                  <a16:creationId xmlns:a16="http://schemas.microsoft.com/office/drawing/2014/main" id="{B8564052-EAD0-5EA9-03B6-1C088A3E825F}"/>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D4096161-1434-8B07-3F2D-BE9353594E91}"/>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6558D521-B620-F2AF-C912-1F87B24E8B49}"/>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17B922D8-EE53-7ABF-4944-5891EB949C41}"/>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3</a:t>
                </a:r>
                <a:endParaRPr lang="en-US" sz="3600" kern="1200" dirty="0"/>
              </a:p>
            </p:txBody>
          </p:sp>
        </p:grpSp>
        <p:pic>
          <p:nvPicPr>
            <p:cNvPr id="92" name="Picture 91" descr="A group of people sitting at a table&#10;&#10;AI-generated content may be incorrect.">
              <a:extLst>
                <a:ext uri="{FF2B5EF4-FFF2-40B4-BE49-F238E27FC236}">
                  <a16:creationId xmlns:a16="http://schemas.microsoft.com/office/drawing/2014/main" id="{47035AD4-A0FE-B3AD-032F-1D02D92BF0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sp>
        <p:nvSpPr>
          <p:cNvPr id="10" name="TextBox 9">
            <a:extLst>
              <a:ext uri="{FF2B5EF4-FFF2-40B4-BE49-F238E27FC236}">
                <a16:creationId xmlns:a16="http://schemas.microsoft.com/office/drawing/2014/main" id="{4DED5750-4DDA-0ED9-819D-3FC32560A34C}"/>
              </a:ext>
            </a:extLst>
          </p:cNvPr>
          <p:cNvSpPr txBox="1"/>
          <p:nvPr/>
        </p:nvSpPr>
        <p:spPr>
          <a:xfrm>
            <a:off x="4529176" y="2742283"/>
            <a:ext cx="12403916" cy="1323439"/>
          </a:xfrm>
          <a:prstGeom prst="rect">
            <a:avLst/>
          </a:prstGeom>
          <a:noFill/>
        </p:spPr>
        <p:txBody>
          <a:bodyPr wrap="square">
            <a:spAutoFit/>
          </a:bodyPr>
          <a:lstStyle/>
          <a:p>
            <a:r>
              <a:rPr lang="fr" sz="4000" dirty="0">
                <a:solidFill>
                  <a:schemeClr val="bg1">
                    <a:lumMod val="75000"/>
                  </a:schemeClr>
                </a:solidFill>
              </a:rPr>
              <a:t>Identifiez les principaux enjeux liés au genre pertinents pour vos objectifs nationaux dans le cadre du Cadre mondial pour la biodiversité (CMB).</a:t>
            </a:r>
          </a:p>
        </p:txBody>
      </p:sp>
      <p:sp>
        <p:nvSpPr>
          <p:cNvPr id="12" name="TextBox 11">
            <a:extLst>
              <a:ext uri="{FF2B5EF4-FFF2-40B4-BE49-F238E27FC236}">
                <a16:creationId xmlns:a16="http://schemas.microsoft.com/office/drawing/2014/main" id="{0A089F08-A825-2415-6B70-33086F63546B}"/>
              </a:ext>
            </a:extLst>
          </p:cNvPr>
          <p:cNvSpPr txBox="1"/>
          <p:nvPr/>
        </p:nvSpPr>
        <p:spPr>
          <a:xfrm>
            <a:off x="5282096" y="4321152"/>
            <a:ext cx="12224239" cy="707886"/>
          </a:xfrm>
          <a:prstGeom prst="rect">
            <a:avLst/>
          </a:prstGeom>
          <a:noFill/>
        </p:spPr>
        <p:txBody>
          <a:bodyPr wrap="square">
            <a:spAutoFit/>
          </a:bodyPr>
          <a:lstStyle/>
          <a:p>
            <a:r>
              <a:rPr lang="fr" sz="4000" dirty="0">
                <a:solidFill>
                  <a:schemeClr val="bg1">
                    <a:lumMod val="75000"/>
                  </a:schemeClr>
                </a:solidFill>
              </a:rPr>
              <a:t>Relier les objectifs et actions relatifs au genre et à la biodiversité</a:t>
            </a:r>
          </a:p>
        </p:txBody>
      </p:sp>
      <p:sp>
        <p:nvSpPr>
          <p:cNvPr id="3" name="TextBox 2">
            <a:extLst>
              <a:ext uri="{FF2B5EF4-FFF2-40B4-BE49-F238E27FC236}">
                <a16:creationId xmlns:a16="http://schemas.microsoft.com/office/drawing/2014/main" id="{C7E0EAB3-0179-67BA-7140-0F9B029F3B78}"/>
              </a:ext>
            </a:extLst>
          </p:cNvPr>
          <p:cNvSpPr txBox="1"/>
          <p:nvPr/>
        </p:nvSpPr>
        <p:spPr>
          <a:xfrm>
            <a:off x="6151353" y="5298129"/>
            <a:ext cx="12224239" cy="1323439"/>
          </a:xfrm>
          <a:prstGeom prst="rect">
            <a:avLst/>
          </a:prstGeom>
          <a:noFill/>
        </p:spPr>
        <p:txBody>
          <a:bodyPr wrap="square">
            <a:spAutoFit/>
          </a:bodyPr>
          <a:lstStyle/>
          <a:p>
            <a:r>
              <a:rPr lang="fr" sz="4000" dirty="0" err="1">
                <a:solidFill>
                  <a:schemeClr val="bg1">
                    <a:lumMod val="75000"/>
                  </a:schemeClr>
                </a:solidFill>
              </a:rPr>
              <a:t>(SFN) </a:t>
            </a:r>
            <a:endParaRPr lang="en-US" sz="4000" dirty="0">
              <a:solidFill>
                <a:schemeClr val="bg1">
                  <a:lumMod val="75000"/>
                </a:schemeClr>
              </a:solidFill>
            </a:endParaRPr>
          </a:p>
        </p:txBody>
      </p:sp>
      <p:sp>
        <p:nvSpPr>
          <p:cNvPr id="5" name="TextBox 4">
            <a:extLst>
              <a:ext uri="{FF2B5EF4-FFF2-40B4-BE49-F238E27FC236}">
                <a16:creationId xmlns:a16="http://schemas.microsoft.com/office/drawing/2014/main" id="{BC224FE0-E24E-F584-41CA-F5E1D33B21E8}"/>
              </a:ext>
            </a:extLst>
          </p:cNvPr>
          <p:cNvSpPr txBox="1"/>
          <p:nvPr/>
        </p:nvSpPr>
        <p:spPr>
          <a:xfrm>
            <a:off x="6933199" y="6878606"/>
            <a:ext cx="10312372" cy="707886"/>
          </a:xfrm>
          <a:prstGeom prst="rect">
            <a:avLst/>
          </a:prstGeom>
          <a:noFill/>
        </p:spPr>
        <p:txBody>
          <a:bodyPr wrap="square">
            <a:spAutoFit/>
          </a:bodyPr>
          <a:lstStyle/>
          <a:p>
            <a:r>
              <a:rPr lang="fr" sz="4000" dirty="0"/>
              <a:t>Prioriser un portefeuille de </a:t>
            </a:r>
            <a:r>
              <a:rPr lang="fr" sz="4000" dirty="0" err="1"/>
              <a:t>NbS</a:t>
            </a:r>
            <a:endParaRPr lang="en-US" sz="4000" dirty="0"/>
          </a:p>
        </p:txBody>
      </p:sp>
    </p:spTree>
    <p:extLst>
      <p:ext uri="{BB962C8B-B14F-4D97-AF65-F5344CB8AC3E}">
        <p14:creationId xmlns:p14="http://schemas.microsoft.com/office/powerpoint/2010/main" val="3434579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p:txBody>
          <a:bodyPr/>
          <a:lstStyle/>
          <a:p>
            <a:r>
              <a:rPr lang="fr"/>
              <a:t>Objectifs</a:t>
            </a:r>
            <a:endParaRPr lang="en-CH"/>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2"/>
          </p:nvPr>
        </p:nvSpPr>
        <p:spPr>
          <a:xfrm>
            <a:off x="1485899" y="3125356"/>
            <a:ext cx="15506701" cy="6437743"/>
          </a:xfrm>
        </p:spPr>
        <p:txBody>
          <a:bodyPr vert="horz" lIns="0" tIns="68580" rIns="0" bIns="68580" rtlCol="0" anchor="t">
            <a:normAutofit/>
          </a:bodyPr>
          <a:lstStyle/>
          <a:p>
            <a:pPr>
              <a:lnSpc>
                <a:spcPct val="100000"/>
              </a:lnSpc>
              <a:spcBef>
                <a:spcPts val="0"/>
              </a:spcBef>
              <a:spcAft>
                <a:spcPts val="2400"/>
              </a:spcAft>
              <a:buFont typeface="Arial" panose="020B0604020202020204" pitchFamily="34" charset="0"/>
              <a:buChar char="•"/>
            </a:pPr>
            <a:r>
              <a:rPr lang="fr" sz="4400"/>
              <a:t>Comprendre ce qui rend les solutions fondées sur la nature ( </a:t>
            </a:r>
            <a:r>
              <a:rPr lang="fr" sz="4400" err="1"/>
              <a:t>SFN </a:t>
            </a:r>
            <a:r>
              <a:rPr lang="fr" sz="4400"/>
              <a:t>) sensibles au genre et transformatrices en matière de genre</a:t>
            </a:r>
          </a:p>
          <a:p>
            <a:pPr>
              <a:lnSpc>
                <a:spcPct val="100000"/>
              </a:lnSpc>
              <a:spcBef>
                <a:spcPts val="0"/>
              </a:spcBef>
              <a:spcAft>
                <a:spcPts val="2400"/>
              </a:spcAft>
              <a:buFont typeface="Arial" panose="020B0604020202020204" pitchFamily="34" charset="0"/>
              <a:buChar char="•"/>
            </a:pPr>
            <a:r>
              <a:rPr lang="fr" sz="4400"/>
              <a:t>Découvrez comment </a:t>
            </a:r>
            <a:r>
              <a:rPr lang="fr" sz="4400" err="1"/>
              <a:t>les solutions fondées sur la nature tenant compte du genre </a:t>
            </a:r>
            <a:r>
              <a:rPr lang="fr" sz="4400"/>
              <a:t>soutiennent de multiples cibles du GBF et s'alignent sur le Plan d'action pour l'égalité des sexes (GPA).</a:t>
            </a:r>
          </a:p>
          <a:p>
            <a:pPr>
              <a:lnSpc>
                <a:spcPct val="100000"/>
              </a:lnSpc>
              <a:spcBef>
                <a:spcPts val="0"/>
              </a:spcBef>
              <a:spcAft>
                <a:spcPts val="2400"/>
              </a:spcAft>
              <a:buFont typeface="Arial" panose="020B0604020202020204" pitchFamily="34" charset="0"/>
              <a:buChar char="•"/>
            </a:pPr>
            <a:r>
              <a:rPr lang="fr" sz="4400" err="1"/>
              <a:t>(SFN) </a:t>
            </a:r>
            <a:endParaRPr lang="en-US" sz="4400"/>
          </a:p>
        </p:txBody>
      </p:sp>
      <p:sp>
        <p:nvSpPr>
          <p:cNvPr id="4" name="Freeform 3">
            <a:extLst>
              <a:ext uri="{FF2B5EF4-FFF2-40B4-BE49-F238E27FC236}">
                <a16:creationId xmlns:a16="http://schemas.microsoft.com/office/drawing/2014/main" id="{3170B7ED-6E18-5923-BFA6-8E1B9F3D14BF}"/>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23684335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4A4128-184C-B3BE-CDF5-F25D481B23E1}"/>
              </a:ext>
            </a:extLst>
          </p:cNvPr>
          <p:cNvSpPr txBox="1">
            <a:spLocks/>
          </p:cNvSpPr>
          <p:nvPr/>
        </p:nvSpPr>
        <p:spPr>
          <a:xfrm>
            <a:off x="519983" y="4972315"/>
            <a:ext cx="10544257" cy="2754366"/>
          </a:xfrm>
          <a:prstGeom prst="rect">
            <a:avLst/>
          </a:prstGeom>
        </p:spPr>
        <p:txBody>
          <a:bodyPr vert="horz" lIns="91440" tIns="45720" rIns="91440" bIns="45720" rtlCol="0" anchor="ctr"/>
          <a:lstStyle>
            <a:defPPr>
              <a:defRPr lang="en-US"/>
            </a:defPPr>
            <a:lvl1pPr marL="0" algn="ctr" defTabSz="914400" rtl="0" eaLnBrk="1" latinLnBrk="0" hangingPunct="1">
              <a:defRPr sz="135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685800">
              <a:buFont typeface="Arial" panose="020B0604020202020204" pitchFamily="34" charset="0"/>
              <a:buChar char="•"/>
            </a:pPr>
            <a:r>
              <a:rPr lang="fr" dirty="0"/>
              <a:t>Évaluer chaque action selon 4 domaines</a:t>
            </a:r>
          </a:p>
          <a:p>
            <a:pPr marL="746125" lvl="1" indent="-685800">
              <a:buFont typeface="Arial" panose="020B0604020202020204" pitchFamily="34" charset="0"/>
              <a:buChar char="•"/>
            </a:pPr>
            <a:r>
              <a:rPr lang="fr" sz="2400" b="1" dirty="0">
                <a:latin typeface="Barlow" panose="00000500000000000000" pitchFamily="2" charset="0"/>
              </a:rPr>
              <a:t>Attractivité </a:t>
            </a:r>
            <a:r>
              <a:rPr lang="fr" sz="2400" dirty="0">
                <a:latin typeface="Barlow" panose="00000500000000000000" pitchFamily="2" charset="0"/>
              </a:rPr>
              <a:t>– Dans quelle mesure cette option est-elle socialement/culturellement acceptable ?</a:t>
            </a:r>
          </a:p>
          <a:p>
            <a:pPr marL="746125" lvl="1" indent="-685800">
              <a:buFont typeface="Arial" panose="020B0604020202020204" pitchFamily="34" charset="0"/>
              <a:buChar char="•"/>
            </a:pPr>
            <a:r>
              <a:rPr lang="fr" sz="2400" b="1" dirty="0">
                <a:latin typeface="Barlow" panose="00000500000000000000" pitchFamily="2" charset="0"/>
              </a:rPr>
              <a:t>Faisabilité </a:t>
            </a:r>
            <a:r>
              <a:rPr lang="fr" sz="2400" dirty="0">
                <a:latin typeface="Barlow" panose="00000500000000000000" pitchFamily="2" charset="0"/>
              </a:rPr>
              <a:t>– Dans quelle mesure sa mise en œuvre est-elle techniquement, politiquement et économiquement faisable ?</a:t>
            </a:r>
          </a:p>
          <a:p>
            <a:pPr marL="746125" lvl="1" indent="-685800">
              <a:buFont typeface="Arial" panose="020B0604020202020204" pitchFamily="34" charset="0"/>
              <a:buChar char="•"/>
            </a:pPr>
            <a:r>
              <a:rPr lang="fr" sz="2400" b="1" dirty="0">
                <a:latin typeface="Barlow" panose="00000500000000000000" pitchFamily="2" charset="0"/>
              </a:rPr>
              <a:t>Efficacité </a:t>
            </a:r>
            <a:r>
              <a:rPr lang="fr" sz="2400" dirty="0">
                <a:latin typeface="Barlow" panose="00000500000000000000" pitchFamily="2" charset="0"/>
              </a:rPr>
              <a:t>– Dans quelle mesure favorise-t-elle la biodiversité et l’égalité des sexes ?</a:t>
            </a:r>
          </a:p>
          <a:p>
            <a:pPr marL="746125" lvl="1" indent="-685800">
              <a:buFont typeface="Arial" panose="020B0604020202020204" pitchFamily="34" charset="0"/>
              <a:buChar char="•"/>
            </a:pPr>
            <a:r>
              <a:rPr lang="fr" sz="2400" b="1" dirty="0">
                <a:latin typeface="Barlow" panose="00000500000000000000" pitchFamily="2" charset="0"/>
              </a:rPr>
              <a:t>Durabilité </a:t>
            </a:r>
            <a:r>
              <a:rPr lang="fr" sz="2400" dirty="0">
                <a:latin typeface="Barlow" panose="00000500000000000000" pitchFamily="2" charset="0"/>
              </a:rPr>
              <a:t>– Cette action produira-t-elle des résultats à long terme ?</a:t>
            </a:r>
          </a:p>
        </p:txBody>
      </p:sp>
      <p:pic>
        <p:nvPicPr>
          <p:cNvPr id="2050" name="Picture 2" descr="Picture">
            <a:extLst>
              <a:ext uri="{FF2B5EF4-FFF2-40B4-BE49-F238E27FC236}">
                <a16:creationId xmlns:a16="http://schemas.microsoft.com/office/drawing/2014/main" id="{034670FE-724D-60C8-F49B-7736AFFAB8A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820400" y="4487108"/>
            <a:ext cx="6748648" cy="4839629"/>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8564F01B-D87F-0C5E-37FF-8A43CAD74BE2}"/>
              </a:ext>
            </a:extLst>
          </p:cNvPr>
          <p:cNvGrpSpPr/>
          <p:nvPr/>
        </p:nvGrpSpPr>
        <p:grpSpPr>
          <a:xfrm>
            <a:off x="1406664" y="698783"/>
            <a:ext cx="2525289" cy="1077218"/>
            <a:chOff x="4089527" y="6103976"/>
            <a:chExt cx="3117679" cy="1316682"/>
          </a:xfrm>
        </p:grpSpPr>
        <p:sp>
          <p:nvSpPr>
            <p:cNvPr id="4" name="Pentagon 68">
              <a:extLst>
                <a:ext uri="{FF2B5EF4-FFF2-40B4-BE49-F238E27FC236}">
                  <a16:creationId xmlns:a16="http://schemas.microsoft.com/office/drawing/2014/main" id="{75F1475D-E447-85B7-D46B-24E92611A49B}"/>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D9451AB1-525F-1933-0C80-C16FCE5B6F25}"/>
                </a:ext>
              </a:extLst>
            </p:cNvPr>
            <p:cNvGrpSpPr/>
            <p:nvPr/>
          </p:nvGrpSpPr>
          <p:grpSpPr>
            <a:xfrm>
              <a:off x="4343076" y="6242498"/>
              <a:ext cx="1063394" cy="1011676"/>
              <a:chOff x="10085410" y="3689660"/>
              <a:chExt cx="779859" cy="779859"/>
            </a:xfrm>
          </p:grpSpPr>
          <p:sp>
            <p:nvSpPr>
              <p:cNvPr id="6" name="Oval 5">
                <a:extLst>
                  <a:ext uri="{FF2B5EF4-FFF2-40B4-BE49-F238E27FC236}">
                    <a16:creationId xmlns:a16="http://schemas.microsoft.com/office/drawing/2014/main" id="{E17575A4-739D-3FFB-109B-5CA725C0C5E2}"/>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 name="Oval 5">
                <a:extLst>
                  <a:ext uri="{FF2B5EF4-FFF2-40B4-BE49-F238E27FC236}">
                    <a16:creationId xmlns:a16="http://schemas.microsoft.com/office/drawing/2014/main" id="{D1EF534F-B0D0-54D8-D66D-CF3428ED1D3E}"/>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sp>
        <p:nvSpPr>
          <p:cNvPr id="8" name="TextBox 7">
            <a:extLst>
              <a:ext uri="{FF2B5EF4-FFF2-40B4-BE49-F238E27FC236}">
                <a16:creationId xmlns:a16="http://schemas.microsoft.com/office/drawing/2014/main" id="{D5B58C85-867D-566E-38A9-979AC0B10D57}"/>
              </a:ext>
            </a:extLst>
          </p:cNvPr>
          <p:cNvSpPr txBox="1"/>
          <p:nvPr/>
        </p:nvSpPr>
        <p:spPr>
          <a:xfrm>
            <a:off x="4052839" y="672695"/>
            <a:ext cx="13049828" cy="1015663"/>
          </a:xfrm>
          <a:prstGeom prst="rect">
            <a:avLst/>
          </a:prstGeom>
          <a:noFill/>
        </p:spPr>
        <p:txBody>
          <a:bodyPr wrap="square">
            <a:spAutoFit/>
          </a:bodyPr>
          <a:lstStyle/>
          <a:p>
            <a:r>
              <a:rPr lang="fr" sz="6000" dirty="0">
                <a:latin typeface="+mj-lt"/>
              </a:rPr>
              <a:t>Prioriser un portefeuille de </a:t>
            </a:r>
            <a:r>
              <a:rPr lang="fr" sz="6000" dirty="0" err="1">
                <a:latin typeface="+mj-lt"/>
              </a:rPr>
              <a:t>NbS</a:t>
            </a:r>
            <a:endParaRPr lang="en-US" sz="6000" dirty="0">
              <a:latin typeface="+mj-lt"/>
            </a:endParaRPr>
          </a:p>
        </p:txBody>
      </p:sp>
      <p:sp>
        <p:nvSpPr>
          <p:cNvPr id="9" name="Rounded Rectangle 7">
            <a:extLst>
              <a:ext uri="{FF2B5EF4-FFF2-40B4-BE49-F238E27FC236}">
                <a16:creationId xmlns:a16="http://schemas.microsoft.com/office/drawing/2014/main" id="{ED225745-2D95-061E-7063-2881F5B59A2D}"/>
              </a:ext>
            </a:extLst>
          </p:cNvPr>
          <p:cNvSpPr/>
          <p:nvPr/>
        </p:nvSpPr>
        <p:spPr>
          <a:xfrm>
            <a:off x="304801" y="2175734"/>
            <a:ext cx="1896532" cy="192382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800" dirty="0">
                <a:solidFill>
                  <a:schemeClr val="tx1"/>
                </a:solidFill>
                <a:latin typeface="Calibri" panose="020F0502020204030204"/>
              </a:rPr>
              <a:t>CONSEILS</a:t>
            </a:r>
            <a:endParaRPr lang="en-US" sz="1400" dirty="0">
              <a:solidFill>
                <a:schemeClr val="tx1"/>
              </a:solidFill>
              <a:latin typeface="Calibri" panose="020F0502020204030204"/>
            </a:endParaRPr>
          </a:p>
        </p:txBody>
      </p:sp>
      <p:sp>
        <p:nvSpPr>
          <p:cNvPr id="10" name="Rounded Rectangle 3">
            <a:extLst>
              <a:ext uri="{FF2B5EF4-FFF2-40B4-BE49-F238E27FC236}">
                <a16:creationId xmlns:a16="http://schemas.microsoft.com/office/drawing/2014/main" id="{4E3FA115-434B-3393-D172-AE876D95DC77}"/>
              </a:ext>
            </a:extLst>
          </p:cNvPr>
          <p:cNvSpPr/>
          <p:nvPr/>
        </p:nvSpPr>
        <p:spPr>
          <a:xfrm>
            <a:off x="2341980" y="2163549"/>
            <a:ext cx="15641219" cy="1936011"/>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defTabSz="914445">
              <a:buClr>
                <a:srgbClr val="000000"/>
              </a:buClr>
              <a:buFont typeface="Arial" panose="020B0604020202020204" pitchFamily="34" charset="0"/>
              <a:buChar char="•"/>
              <a:defRPr/>
            </a:pPr>
            <a:r>
              <a:rPr lang="fr" sz="2000" b="1" kern="0" dirty="0" err="1">
                <a:solidFill>
                  <a:prstClr val="black"/>
                </a:solidFill>
                <a:latin typeface="Calibri Light" panose="020F0302020204030204" pitchFamily="34" charset="0"/>
                <a:cs typeface="Calibri Light" panose="020F0302020204030204" pitchFamily="34" charset="0"/>
                <a:sym typeface="Arial"/>
              </a:rPr>
              <a:t>Évaluer</a:t>
            </a:r>
            <a:r>
              <a:rPr lang="fr" sz="2000" b="1" kern="0" dirty="0">
                <a:solidFill>
                  <a:prstClr val="black"/>
                </a:solidFill>
                <a:latin typeface="Calibri Light" panose="020F0302020204030204" pitchFamily="34" charset="0"/>
                <a:cs typeface="Calibri Light" panose="020F0302020204030204" pitchFamily="34" charset="0"/>
                <a:sym typeface="Arial"/>
              </a:rPr>
              <a:t> </a:t>
            </a:r>
            <a:r>
              <a:rPr lang="fr" sz="2000" b="1" kern="0" dirty="0" err="1">
                <a:solidFill>
                  <a:prstClr val="black"/>
                </a:solidFill>
                <a:latin typeface="Calibri Light" panose="020F0302020204030204" pitchFamily="34" charset="0"/>
                <a:cs typeface="Calibri Light" panose="020F0302020204030204" pitchFamily="34" charset="0"/>
                <a:sym typeface="Arial"/>
              </a:rPr>
              <a:t>NbS</a:t>
            </a:r>
            <a:r>
              <a:rPr lang="fr" sz="2000" b="1" kern="0" dirty="0">
                <a:solidFill>
                  <a:prstClr val="black"/>
                </a:solidFill>
                <a:latin typeface="Calibri Light" panose="020F0302020204030204" pitchFamily="34" charset="0"/>
                <a:cs typeface="Calibri Light" panose="020F0302020204030204" pitchFamily="34" charset="0"/>
                <a:sym typeface="Arial"/>
              </a:rPr>
              <a:t> </a:t>
            </a:r>
            <a:r>
              <a:rPr lang="fr" sz="2000" b="1" kern="0" dirty="0" err="1">
                <a:solidFill>
                  <a:prstClr val="black"/>
                </a:solidFill>
                <a:latin typeface="Calibri Light" panose="020F0302020204030204" pitchFamily="34" charset="0"/>
                <a:cs typeface="Calibri Light" panose="020F0302020204030204" pitchFamily="34" charset="0"/>
                <a:sym typeface="Arial"/>
              </a:rPr>
              <a:t>par rapport à des critères </a:t>
            </a:r>
            <a:r>
              <a:rPr lang="fr" sz="2000" b="1" kern="0" dirty="0">
                <a:solidFill>
                  <a:prstClr val="black"/>
                </a:solidFill>
                <a:latin typeface="Calibri Light" panose="020F0302020204030204" pitchFamily="34" charset="0"/>
                <a:cs typeface="Calibri Light" panose="020F0302020204030204" pitchFamily="34" charset="0"/>
                <a:sym typeface="Arial"/>
              </a:rPr>
              <a:t>pertinents pour </a:t>
            </a:r>
            <a:r>
              <a:rPr lang="fr" sz="2000" b="1" kern="0" dirty="0" err="1">
                <a:solidFill>
                  <a:prstClr val="black"/>
                </a:solidFill>
                <a:latin typeface="Calibri Light" panose="020F0302020204030204" pitchFamily="34" charset="0"/>
                <a:cs typeface="Calibri Light" panose="020F0302020204030204" pitchFamily="34" charset="0"/>
                <a:sym typeface="Arial"/>
              </a:rPr>
              <a:t>prioriser </a:t>
            </a:r>
            <a:r>
              <a:rPr lang="fr" sz="2000" b="1" kern="0" dirty="0">
                <a:solidFill>
                  <a:prstClr val="black"/>
                </a:solidFill>
                <a:latin typeface="Calibri Light" panose="020F0302020204030204" pitchFamily="34" charset="0"/>
                <a:cs typeface="Calibri Light" panose="020F0302020204030204" pitchFamily="34" charset="0"/>
                <a:sym typeface="Arial"/>
              </a:rPr>
              <a:t>un ensemble </a:t>
            </a:r>
            <a:r>
              <a:rPr lang="fr" sz="2000" b="1" kern="0" dirty="0" err="1">
                <a:solidFill>
                  <a:prstClr val="black"/>
                </a:solidFill>
                <a:latin typeface="Calibri Light" panose="020F0302020204030204" pitchFamily="34" charset="0"/>
                <a:cs typeface="Calibri Light" panose="020F0302020204030204" pitchFamily="34" charset="0"/>
                <a:sym typeface="Arial"/>
              </a:rPr>
              <a:t>présentant </a:t>
            </a:r>
            <a:r>
              <a:rPr lang="fr" sz="2000" b="1" kern="0" dirty="0">
                <a:solidFill>
                  <a:prstClr val="black"/>
                </a:solidFill>
                <a:latin typeface="Calibri Light" panose="020F0302020204030204" pitchFamily="34" charset="0"/>
                <a:cs typeface="Calibri Light" panose="020F0302020204030204" pitchFamily="34" charset="0"/>
                <a:sym typeface="Arial"/>
              </a:rPr>
              <a:t>une </a:t>
            </a:r>
            <a:r>
              <a:rPr lang="fr" sz="2000" b="1" kern="0" dirty="0" err="1">
                <a:solidFill>
                  <a:prstClr val="black"/>
                </a:solidFill>
                <a:latin typeface="Calibri Light" panose="020F0302020204030204" pitchFamily="34" charset="0"/>
                <a:cs typeface="Calibri Light" panose="020F0302020204030204" pitchFamily="34" charset="0"/>
                <a:sym typeface="Arial"/>
              </a:rPr>
              <a:t>forte</a:t>
            </a:r>
            <a:r>
              <a:rPr lang="fr" sz="2000" b="1" kern="0" dirty="0">
                <a:solidFill>
                  <a:prstClr val="black"/>
                </a:solidFill>
                <a:latin typeface="Calibri Light" panose="020F0302020204030204" pitchFamily="34" charset="0"/>
                <a:cs typeface="Calibri Light" panose="020F0302020204030204" pitchFamily="34" charset="0"/>
                <a:sym typeface="Arial"/>
              </a:rPr>
              <a:t> </a:t>
            </a:r>
            <a:r>
              <a:rPr lang="fr" sz="2000" b="1" kern="0" dirty="0" err="1">
                <a:solidFill>
                  <a:prstClr val="black"/>
                </a:solidFill>
                <a:latin typeface="Calibri Light" panose="020F0302020204030204" pitchFamily="34" charset="0"/>
                <a:cs typeface="Calibri Light" panose="020F0302020204030204" pitchFamily="34" charset="0"/>
                <a:sym typeface="Arial"/>
              </a:rPr>
              <a:t>potentiel </a:t>
            </a:r>
            <a:r>
              <a:rPr lang="fr" sz="2000" b="1" kern="0" dirty="0">
                <a:solidFill>
                  <a:prstClr val="black"/>
                </a:solidFill>
                <a:latin typeface="Calibri Light" panose="020F0302020204030204" pitchFamily="34" charset="0"/>
                <a:cs typeface="Calibri Light" panose="020F0302020204030204" pitchFamily="34" charset="0"/>
                <a:sym typeface="Arial"/>
              </a:rPr>
              <a:t>pour </a:t>
            </a:r>
            <a:r>
              <a:rPr lang="fr" sz="2000" b="1" kern="0" dirty="0" err="1">
                <a:solidFill>
                  <a:prstClr val="black"/>
                </a:solidFill>
                <a:latin typeface="Calibri Light" panose="020F0302020204030204" pitchFamily="34" charset="0"/>
                <a:cs typeface="Calibri Light" panose="020F0302020204030204" pitchFamily="34" charset="0"/>
                <a:sym typeface="Arial"/>
              </a:rPr>
              <a:t>obtenir des impacts </a:t>
            </a:r>
            <a:r>
              <a:rPr lang="fr" sz="2000" b="1" kern="0" dirty="0">
                <a:solidFill>
                  <a:prstClr val="black"/>
                </a:solidFill>
                <a:latin typeface="Calibri Light" panose="020F0302020204030204" pitchFamily="34" charset="0"/>
                <a:cs typeface="Calibri Light" panose="020F0302020204030204" pitchFamily="34" charset="0"/>
                <a:sym typeface="Arial"/>
              </a:rPr>
              <a:t>positifs </a:t>
            </a:r>
            <a:r>
              <a:rPr lang="fr" sz="2000" b="1" kern="0" dirty="0" err="1">
                <a:solidFill>
                  <a:prstClr val="black"/>
                </a:solidFill>
                <a:latin typeface="Calibri Light" panose="020F0302020204030204" pitchFamily="34" charset="0"/>
                <a:cs typeface="Calibri Light" panose="020F0302020204030204" pitchFamily="34" charset="0"/>
                <a:sym typeface="Arial"/>
              </a:rPr>
              <a:t>sur l'égalité des sexes </a:t>
            </a:r>
            <a:r>
              <a:rPr lang="fr" sz="2000" b="1" kern="0" dirty="0">
                <a:solidFill>
                  <a:prstClr val="black"/>
                </a:solidFill>
                <a:latin typeface="Calibri Light" panose="020F0302020204030204" pitchFamily="34" charset="0"/>
                <a:cs typeface="Calibri Light" panose="020F0302020204030204" pitchFamily="34" charset="0"/>
                <a:sym typeface="Arial"/>
              </a:rPr>
              <a:t>et </a:t>
            </a:r>
            <a:r>
              <a:rPr lang="fr" sz="2000" b="1" kern="0" dirty="0" err="1">
                <a:solidFill>
                  <a:prstClr val="black"/>
                </a:solidFill>
                <a:latin typeface="Calibri Light" panose="020F0302020204030204" pitchFamily="34" charset="0"/>
                <a:cs typeface="Calibri Light" panose="020F0302020204030204" pitchFamily="34" charset="0"/>
                <a:sym typeface="Arial"/>
              </a:rPr>
              <a:t>la biodiversité </a:t>
            </a:r>
            <a:r>
              <a:rPr lang="fr" sz="2000" b="1" kern="0" dirty="0">
                <a:solidFill>
                  <a:prstClr val="black"/>
                </a:solidFill>
                <a:latin typeface="Calibri Light" panose="020F0302020204030204" pitchFamily="34" charset="0"/>
                <a:cs typeface="Calibri Light" panose="020F0302020204030204" pitchFamily="34" charset="0"/>
                <a:sym typeface="Arial"/>
              </a:rPr>
              <a:t>.</a:t>
            </a:r>
          </a:p>
          <a:p>
            <a:pPr marL="342900" indent="-342900" defTabSz="914445">
              <a:buClr>
                <a:srgbClr val="000000"/>
              </a:buClr>
              <a:buFont typeface="Arial" panose="020B0604020202020204" pitchFamily="34" charset="0"/>
              <a:buChar char="•"/>
              <a:defRPr/>
            </a:pPr>
            <a:r>
              <a:rPr lang="fr" sz="2000" b="1" kern="0" dirty="0">
                <a:solidFill>
                  <a:prstClr val="black"/>
                </a:solidFill>
                <a:latin typeface="Calibri Light" panose="020F0302020204030204" pitchFamily="34" charset="0"/>
                <a:cs typeface="Calibri Light" panose="020F0302020204030204" pitchFamily="34" charset="0"/>
                <a:sym typeface="Arial"/>
              </a:rPr>
              <a:t>Des outils comme « Option Domain » peuvent aider à </a:t>
            </a:r>
            <a:r>
              <a:rPr lang="fr" sz="2000" b="1" kern="0" dirty="0" err="1">
                <a:solidFill>
                  <a:prstClr val="black"/>
                </a:solidFill>
                <a:latin typeface="Calibri Light" panose="020F0302020204030204" pitchFamily="34" charset="0"/>
                <a:cs typeface="Calibri Light" panose="020F0302020204030204" pitchFamily="34" charset="0"/>
                <a:sym typeface="Arial"/>
              </a:rPr>
              <a:t>systématiser</a:t>
            </a:r>
            <a:r>
              <a:rPr lang="fr" sz="2000" b="1" kern="0" dirty="0">
                <a:solidFill>
                  <a:prstClr val="black"/>
                </a:solidFill>
                <a:latin typeface="Calibri Light" panose="020F0302020204030204" pitchFamily="34" charset="0"/>
                <a:cs typeface="Calibri Light" panose="020F0302020204030204" pitchFamily="34" charset="0"/>
                <a:sym typeface="Arial"/>
              </a:rPr>
              <a:t> une </a:t>
            </a:r>
            <a:r>
              <a:rPr lang="fr" sz="2000" b="1" kern="0" dirty="0" err="1">
                <a:solidFill>
                  <a:prstClr val="black"/>
                </a:solidFill>
                <a:latin typeface="Calibri Light" panose="020F0302020204030204" pitchFamily="34" charset="0"/>
                <a:cs typeface="Calibri Light" panose="020F0302020204030204" pitchFamily="34" charset="0"/>
                <a:sym typeface="Arial"/>
              </a:rPr>
              <a:t>telle évaluation </a:t>
            </a:r>
            <a:r>
              <a:rPr lang="fr" sz="2000" b="1" kern="0" dirty="0">
                <a:solidFill>
                  <a:prstClr val="black"/>
                </a:solidFill>
                <a:latin typeface="Calibri Light" panose="020F0302020204030204" pitchFamily="34" charset="0"/>
                <a:cs typeface="Calibri Light" panose="020F0302020204030204" pitchFamily="34" charset="0"/>
                <a:sym typeface="Arial"/>
              </a:rPr>
              <a:t>.</a:t>
            </a:r>
            <a:endParaRPr lang="en-US" sz="2000" b="1" kern="0" dirty="0">
              <a:solidFill>
                <a:prstClr val="black"/>
              </a:solidFill>
              <a:latin typeface="Calibri Light" panose="020F0302020204030204" pitchFamily="34" charset="0"/>
              <a:cs typeface="Calibri Light" panose="020F0302020204030204" pitchFamily="34" charset="0"/>
              <a:sym typeface="Arial"/>
            </a:endParaRPr>
          </a:p>
          <a:p>
            <a:pPr marL="342900" indent="-342900" defTabSz="914445">
              <a:buClr>
                <a:srgbClr val="000000"/>
              </a:buClr>
              <a:buFont typeface="Arial" panose="020B0604020202020204" pitchFamily="34" charset="0"/>
              <a:buChar char="•"/>
              <a:defRPr/>
            </a:pPr>
            <a:r>
              <a:rPr lang="fr" sz="2000" b="1" kern="0" dirty="0" err="1">
                <a:solidFill>
                  <a:prstClr val="black"/>
                </a:solidFill>
                <a:latin typeface="Calibri Light" panose="020F0302020204030204" pitchFamily="34" charset="0"/>
                <a:cs typeface="Calibri Light" panose="020F0302020204030204" pitchFamily="34" charset="0"/>
                <a:sym typeface="Arial"/>
              </a:rPr>
              <a:t>Inclure</a:t>
            </a:r>
            <a:r>
              <a:rPr lang="fr" sz="2000" b="1" kern="0" dirty="0">
                <a:solidFill>
                  <a:prstClr val="black"/>
                </a:solidFill>
                <a:latin typeface="Calibri Light" panose="020F0302020204030204" pitchFamily="34" charset="0"/>
                <a:cs typeface="Calibri Light" panose="020F0302020204030204" pitchFamily="34" charset="0"/>
                <a:sym typeface="Arial"/>
              </a:rPr>
              <a:t> </a:t>
            </a:r>
            <a:r>
              <a:rPr lang="fr" sz="2000" b="1" kern="0" dirty="0" err="1">
                <a:solidFill>
                  <a:prstClr val="black"/>
                </a:solidFill>
                <a:latin typeface="Calibri Light" panose="020F0302020204030204" pitchFamily="34" charset="0"/>
                <a:cs typeface="Calibri Light" panose="020F0302020204030204" pitchFamily="34" charset="0"/>
                <a:sym typeface="Arial"/>
              </a:rPr>
              <a:t>quelques</a:t>
            </a:r>
            <a:r>
              <a:rPr lang="fr" sz="2000" b="1" kern="0" dirty="0">
                <a:solidFill>
                  <a:prstClr val="black"/>
                </a:solidFill>
                <a:latin typeface="Calibri Light" panose="020F0302020204030204" pitchFamily="34" charset="0"/>
                <a:cs typeface="Calibri Light" panose="020F0302020204030204" pitchFamily="34" charset="0"/>
                <a:sym typeface="Arial"/>
              </a:rPr>
              <a:t> </a:t>
            </a:r>
            <a:r>
              <a:rPr lang="fr" sz="2000" b="1" kern="0" dirty="0" err="1">
                <a:solidFill>
                  <a:prstClr val="black"/>
                </a:solidFill>
                <a:latin typeface="Calibri Light" panose="020F0302020204030204" pitchFamily="34" charset="0"/>
                <a:cs typeface="Calibri Light" panose="020F0302020204030204" pitchFamily="34" charset="0"/>
                <a:sym typeface="Arial"/>
              </a:rPr>
              <a:t>NbS</a:t>
            </a:r>
            <a:r>
              <a:rPr lang="fr" sz="2000" b="1" kern="0" dirty="0">
                <a:solidFill>
                  <a:prstClr val="black"/>
                </a:solidFill>
                <a:latin typeface="Calibri Light" panose="020F0302020204030204" pitchFamily="34" charset="0"/>
                <a:cs typeface="Calibri Light" panose="020F0302020204030204" pitchFamily="34" charset="0"/>
                <a:sym typeface="Arial"/>
              </a:rPr>
              <a:t> </a:t>
            </a:r>
            <a:r>
              <a:rPr lang="fr" sz="2000" b="1" kern="0" dirty="0" err="1">
                <a:solidFill>
                  <a:prstClr val="black"/>
                </a:solidFill>
                <a:latin typeface="Calibri Light" panose="020F0302020204030204" pitchFamily="34" charset="0"/>
                <a:cs typeface="Calibri Light" panose="020F0302020204030204" pitchFamily="34" charset="0"/>
                <a:sym typeface="Arial"/>
              </a:rPr>
              <a:t>qui sont </a:t>
            </a:r>
            <a:r>
              <a:rPr lang="fr" sz="2000" b="1" kern="0" dirty="0">
                <a:solidFill>
                  <a:prstClr val="black"/>
                </a:solidFill>
                <a:latin typeface="Calibri Light" panose="020F0302020204030204" pitchFamily="34" charset="0"/>
                <a:cs typeface="Calibri Light" panose="020F0302020204030204" pitchFamily="34" charset="0"/>
                <a:sym typeface="Arial"/>
              </a:rPr>
              <a:t>plus transformatrices, </a:t>
            </a:r>
            <a:r>
              <a:rPr lang="fr" sz="2000" b="1" kern="0" dirty="0" err="1">
                <a:solidFill>
                  <a:prstClr val="black"/>
                </a:solidFill>
                <a:latin typeface="Calibri Light" panose="020F0302020204030204" pitchFamily="34" charset="0"/>
                <a:cs typeface="Calibri Light" panose="020F0302020204030204" pitchFamily="34" charset="0"/>
                <a:sym typeface="Arial"/>
              </a:rPr>
              <a:t>même </a:t>
            </a:r>
            <a:r>
              <a:rPr lang="fr" sz="2000" b="1" kern="0" dirty="0">
                <a:solidFill>
                  <a:prstClr val="black"/>
                </a:solidFill>
                <a:latin typeface="Calibri Light" panose="020F0302020204030204" pitchFamily="34" charset="0"/>
                <a:cs typeface="Calibri Light" panose="020F0302020204030204" pitchFamily="34" charset="0"/>
                <a:sym typeface="Arial"/>
              </a:rPr>
              <a:t>si </a:t>
            </a:r>
            <a:r>
              <a:rPr lang="fr" sz="2000" b="1" kern="0" dirty="0" err="1">
                <a:solidFill>
                  <a:prstClr val="black"/>
                </a:solidFill>
                <a:latin typeface="Calibri Light" panose="020F0302020204030204" pitchFamily="34" charset="0"/>
                <a:cs typeface="Calibri Light" panose="020F0302020204030204" pitchFamily="34" charset="0"/>
                <a:sym typeface="Arial"/>
              </a:rPr>
              <a:t>peut</a:t>
            </a:r>
            <a:r>
              <a:rPr lang="fr" sz="2000" b="1" kern="0" dirty="0">
                <a:solidFill>
                  <a:prstClr val="black"/>
                </a:solidFill>
                <a:latin typeface="Calibri Light" panose="020F0302020204030204" pitchFamily="34" charset="0"/>
                <a:cs typeface="Calibri Light" panose="020F0302020204030204" pitchFamily="34" charset="0"/>
                <a:sym typeface="Arial"/>
              </a:rPr>
              <a:t> </a:t>
            </a:r>
            <a:r>
              <a:rPr lang="fr" sz="2000" b="1" kern="0" dirty="0" err="1">
                <a:solidFill>
                  <a:prstClr val="black"/>
                </a:solidFill>
                <a:latin typeface="Calibri Light" panose="020F0302020204030204" pitchFamily="34" charset="0"/>
                <a:cs typeface="Calibri Light" panose="020F0302020204030204" pitchFamily="34" charset="0"/>
                <a:sym typeface="Arial"/>
              </a:rPr>
              <a:t>prendre </a:t>
            </a:r>
            <a:r>
              <a:rPr lang="fr" sz="2000" b="1" kern="0" dirty="0">
                <a:solidFill>
                  <a:prstClr val="black"/>
                </a:solidFill>
                <a:latin typeface="Calibri Light" panose="020F0302020204030204" pitchFamily="34" charset="0"/>
                <a:cs typeface="Calibri Light" panose="020F0302020204030204" pitchFamily="34" charset="0"/>
                <a:sym typeface="Arial"/>
              </a:rPr>
              <a:t>plus de temps pour </a:t>
            </a:r>
            <a:r>
              <a:rPr lang="fr" sz="2000" b="1" kern="0" dirty="0" err="1">
                <a:solidFill>
                  <a:prstClr val="black"/>
                </a:solidFill>
                <a:latin typeface="Calibri Light" panose="020F0302020204030204" pitchFamily="34" charset="0"/>
                <a:cs typeface="Calibri Light" panose="020F0302020204030204" pitchFamily="34" charset="0"/>
                <a:sym typeface="Arial"/>
              </a:rPr>
              <a:t>atteindre</a:t>
            </a:r>
            <a:r>
              <a:rPr lang="fr" sz="2000" b="1" kern="0" dirty="0">
                <a:solidFill>
                  <a:prstClr val="black"/>
                </a:solidFill>
                <a:latin typeface="Calibri Light" panose="020F0302020204030204" pitchFamily="34" charset="0"/>
                <a:cs typeface="Calibri Light" panose="020F0302020204030204" pitchFamily="34" charset="0"/>
                <a:sym typeface="Arial"/>
              </a:rPr>
              <a:t> impacts </a:t>
            </a:r>
            <a:r>
              <a:rPr lang="fr" sz="2000" b="1" kern="0" dirty="0" err="1">
                <a:solidFill>
                  <a:prstClr val="black"/>
                </a:solidFill>
                <a:latin typeface="Calibri Light" panose="020F0302020204030204" pitchFamily="34" charset="0"/>
                <a:cs typeface="Calibri Light" panose="020F0302020204030204" pitchFamily="34" charset="0"/>
                <a:sym typeface="Arial"/>
              </a:rPr>
              <a:t>souhaités </a:t>
            </a:r>
            <a:r>
              <a:rPr lang="fr" sz="2000" b="1" kern="0" dirty="0">
                <a:solidFill>
                  <a:prstClr val="black"/>
                </a:solidFill>
                <a:latin typeface="Calibri Light" panose="020F0302020204030204" pitchFamily="34" charset="0"/>
                <a:cs typeface="Calibri Light" panose="020F0302020204030204" pitchFamily="34" charset="0"/>
                <a:sym typeface="Arial"/>
              </a:rPr>
              <a:t>.</a:t>
            </a:r>
          </a:p>
        </p:txBody>
      </p:sp>
      <p:sp>
        <p:nvSpPr>
          <p:cNvPr id="11" name="Text Placeholder 2">
            <a:extLst>
              <a:ext uri="{FF2B5EF4-FFF2-40B4-BE49-F238E27FC236}">
                <a16:creationId xmlns:a16="http://schemas.microsoft.com/office/drawing/2014/main" id="{CAA7DF5F-56EE-0EE2-36A1-4ECF33DCC79A}"/>
              </a:ext>
            </a:extLst>
          </p:cNvPr>
          <p:cNvSpPr txBox="1">
            <a:spLocks/>
          </p:cNvSpPr>
          <p:nvPr/>
        </p:nvSpPr>
        <p:spPr>
          <a:xfrm>
            <a:off x="964185" y="7222253"/>
            <a:ext cx="7345679" cy="2754366"/>
          </a:xfrm>
          <a:prstGeom prst="rect">
            <a:avLst/>
          </a:prstGeom>
        </p:spPr>
        <p:txBody>
          <a:bodyPr vert="horz" lIns="91440" tIns="45720" rIns="91440" bIns="45720" rtlCol="0" anchor="ctr"/>
          <a:lstStyle>
            <a:defPPr>
              <a:defRPr lang="en-US"/>
            </a:defPPr>
            <a:lvl1pPr marL="0" algn="ctr" defTabSz="914400" rtl="0" eaLnBrk="1" latinLnBrk="0" hangingPunct="1">
              <a:defRPr sz="135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685800" indent="-685800">
              <a:buFont typeface="Arial" panose="020B0604020202020204" pitchFamily="34" charset="0"/>
              <a:buChar char="•"/>
            </a:pPr>
            <a:r>
              <a:rPr lang="fr" dirty="0"/>
              <a:t>Évaluer chaque action selon 4 domaines</a:t>
            </a:r>
          </a:p>
          <a:p>
            <a:pPr marL="60325" lvl="1"/>
            <a:r>
              <a:rPr lang="fr" sz="2400" dirty="0">
                <a:latin typeface="Barlow" panose="00000500000000000000" pitchFamily="2" charset="0"/>
              </a:rPr>
              <a:t>Source : </a:t>
            </a:r>
            <a:r>
              <a:rPr lang="fr" sz="2400" dirty="0">
                <a:latin typeface="Barlow" panose="00000500000000000000" pitchFamily="2" charset="0"/>
                <a:hlinkClick r:id="rId3"/>
              </a:rPr>
              <a:t>Présentation de l'atelier de Nairobi</a:t>
            </a:r>
            <a:endParaRPr lang="en-GB" sz="2400" dirty="0">
              <a:latin typeface="Barlow" panose="00000500000000000000" pitchFamily="2" charset="0"/>
            </a:endParaRPr>
          </a:p>
        </p:txBody>
      </p:sp>
      <p:pic>
        <p:nvPicPr>
          <p:cNvPr id="13" name="Picture 12" descr="A drawing of a landscape and a piece of paper&#10;&#10;AI-generated content may be incorrect.">
            <a:extLst>
              <a:ext uri="{FF2B5EF4-FFF2-40B4-BE49-F238E27FC236}">
                <a16:creationId xmlns:a16="http://schemas.microsoft.com/office/drawing/2014/main" id="{5F256814-F793-9F93-2A0D-0F73461FD66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05769" y="846364"/>
            <a:ext cx="781050" cy="732065"/>
          </a:xfrm>
          <a:prstGeom prst="rect">
            <a:avLst/>
          </a:prstGeom>
        </p:spPr>
      </p:pic>
    </p:spTree>
    <p:extLst>
      <p:ext uri="{BB962C8B-B14F-4D97-AF65-F5344CB8AC3E}">
        <p14:creationId xmlns:p14="http://schemas.microsoft.com/office/powerpoint/2010/main" val="19515273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AD057-8472-6C41-D6F7-432137BA15FC}"/>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2E3936AA-C340-61EB-7ECD-3BFA0652692D}"/>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sp>
        <p:nvSpPr>
          <p:cNvPr id="9" name="Freeform 3">
            <a:extLst>
              <a:ext uri="{FF2B5EF4-FFF2-40B4-BE49-F238E27FC236}">
                <a16:creationId xmlns:a16="http://schemas.microsoft.com/office/drawing/2014/main" id="{C029D470-3290-0BF6-42EA-244D860CC7FA}"/>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grpSp>
        <p:nvGrpSpPr>
          <p:cNvPr id="90" name="Group 89">
            <a:extLst>
              <a:ext uri="{FF2B5EF4-FFF2-40B4-BE49-F238E27FC236}">
                <a16:creationId xmlns:a16="http://schemas.microsoft.com/office/drawing/2014/main" id="{EC24C116-1EBF-4264-6D0A-0C90B2DCF978}"/>
              </a:ext>
            </a:extLst>
          </p:cNvPr>
          <p:cNvGrpSpPr/>
          <p:nvPr/>
        </p:nvGrpSpPr>
        <p:grpSpPr>
          <a:xfrm>
            <a:off x="1864128" y="2907618"/>
            <a:ext cx="2525289" cy="1077218"/>
            <a:chOff x="844721" y="1866900"/>
            <a:chExt cx="3117679" cy="1316682"/>
          </a:xfrm>
        </p:grpSpPr>
        <p:sp>
          <p:nvSpPr>
            <p:cNvPr id="44" name="Pentagon 43">
              <a:extLst>
                <a:ext uri="{FF2B5EF4-FFF2-40B4-BE49-F238E27FC236}">
                  <a16:creationId xmlns:a16="http://schemas.microsoft.com/office/drawing/2014/main" id="{7223E88A-C1E7-AF6F-403F-EFD860E28556}"/>
                </a:ext>
              </a:extLst>
            </p:cNvPr>
            <p:cNvSpPr/>
            <p:nvPr/>
          </p:nvSpPr>
          <p:spPr>
            <a:xfrm>
              <a:off x="844721" y="1866900"/>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magnifying glass over a paper&#10;&#10;AI-generated content may be incorrect.">
              <a:extLst>
                <a:ext uri="{FF2B5EF4-FFF2-40B4-BE49-F238E27FC236}">
                  <a16:creationId xmlns:a16="http://schemas.microsoft.com/office/drawing/2014/main" id="{A87BC656-E9D3-D577-ADB9-A5AB1163831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38679" y="2018287"/>
              <a:ext cx="1013420" cy="1011676"/>
            </a:xfrm>
            <a:prstGeom prst="rect">
              <a:avLst/>
            </a:prstGeom>
          </p:spPr>
        </p:pic>
        <p:grpSp>
          <p:nvGrpSpPr>
            <p:cNvPr id="32" name="Group 31">
              <a:extLst>
                <a:ext uri="{FF2B5EF4-FFF2-40B4-BE49-F238E27FC236}">
                  <a16:creationId xmlns:a16="http://schemas.microsoft.com/office/drawing/2014/main" id="{AAC36112-FCA8-733E-B2EA-3996871E2809}"/>
                </a:ext>
              </a:extLst>
            </p:cNvPr>
            <p:cNvGrpSpPr/>
            <p:nvPr/>
          </p:nvGrpSpPr>
          <p:grpSpPr>
            <a:xfrm>
              <a:off x="1098270" y="2005422"/>
              <a:ext cx="1063394" cy="1011676"/>
              <a:chOff x="10085410" y="3689660"/>
              <a:chExt cx="779859" cy="779859"/>
            </a:xfrm>
          </p:grpSpPr>
          <p:sp>
            <p:nvSpPr>
              <p:cNvPr id="33" name="Oval 32">
                <a:extLst>
                  <a:ext uri="{FF2B5EF4-FFF2-40B4-BE49-F238E27FC236}">
                    <a16:creationId xmlns:a16="http://schemas.microsoft.com/office/drawing/2014/main" id="{03E8EE99-5D60-C796-2AEF-26AF120CFB23}"/>
                  </a:ext>
                </a:extLst>
              </p:cNvPr>
              <p:cNvSpPr/>
              <p:nvPr/>
            </p:nvSpPr>
            <p:spPr>
              <a:xfrm>
                <a:off x="10085410" y="3689660"/>
                <a:ext cx="779859" cy="779859"/>
              </a:xfrm>
              <a:prstGeom prst="ellipse">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34" name="Oval 5">
                <a:extLst>
                  <a:ext uri="{FF2B5EF4-FFF2-40B4-BE49-F238E27FC236}">
                    <a16:creationId xmlns:a16="http://schemas.microsoft.com/office/drawing/2014/main" id="{F5149612-311B-F9EB-AE02-F58C8BA670F9}"/>
                  </a:ext>
                </a:extLst>
              </p:cNvPr>
              <p:cNvSpPr txBox="1"/>
              <p:nvPr/>
            </p:nvSpPr>
            <p:spPr>
              <a:xfrm>
                <a:off x="1017409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1</a:t>
                </a:r>
              </a:p>
            </p:txBody>
          </p:sp>
        </p:grpSp>
      </p:grpSp>
      <p:grpSp>
        <p:nvGrpSpPr>
          <p:cNvPr id="95" name="Group 94">
            <a:extLst>
              <a:ext uri="{FF2B5EF4-FFF2-40B4-BE49-F238E27FC236}">
                <a16:creationId xmlns:a16="http://schemas.microsoft.com/office/drawing/2014/main" id="{E8BA2F52-BF3C-CD73-D134-964AB81DEE3C}"/>
              </a:ext>
            </a:extLst>
          </p:cNvPr>
          <p:cNvGrpSpPr/>
          <p:nvPr/>
        </p:nvGrpSpPr>
        <p:grpSpPr>
          <a:xfrm>
            <a:off x="4287024" y="6714078"/>
            <a:ext cx="2525289" cy="1077218"/>
            <a:chOff x="4089527" y="6103976"/>
            <a:chExt cx="3117679" cy="1316682"/>
          </a:xfrm>
        </p:grpSpPr>
        <p:sp>
          <p:nvSpPr>
            <p:cNvPr id="69" name="Pentagon 68">
              <a:extLst>
                <a:ext uri="{FF2B5EF4-FFF2-40B4-BE49-F238E27FC236}">
                  <a16:creationId xmlns:a16="http://schemas.microsoft.com/office/drawing/2014/main" id="{D176DFB6-771E-DB05-A8BC-4FE613BB9800}"/>
                </a:ext>
              </a:extLst>
            </p:cNvPr>
            <p:cNvSpPr/>
            <p:nvPr/>
          </p:nvSpPr>
          <p:spPr>
            <a:xfrm>
              <a:off x="4089527" y="6103976"/>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70">
              <a:extLst>
                <a:ext uri="{FF2B5EF4-FFF2-40B4-BE49-F238E27FC236}">
                  <a16:creationId xmlns:a16="http://schemas.microsoft.com/office/drawing/2014/main" id="{8DB4F67A-4E38-34B3-C194-D811019821DC}"/>
                </a:ext>
              </a:extLst>
            </p:cNvPr>
            <p:cNvGrpSpPr/>
            <p:nvPr/>
          </p:nvGrpSpPr>
          <p:grpSpPr>
            <a:xfrm>
              <a:off x="4343076" y="6242498"/>
              <a:ext cx="1063394" cy="1011676"/>
              <a:chOff x="10085410" y="3689660"/>
              <a:chExt cx="779859" cy="779859"/>
            </a:xfrm>
          </p:grpSpPr>
          <p:sp>
            <p:nvSpPr>
              <p:cNvPr id="72" name="Oval 71">
                <a:extLst>
                  <a:ext uri="{FF2B5EF4-FFF2-40B4-BE49-F238E27FC236}">
                    <a16:creationId xmlns:a16="http://schemas.microsoft.com/office/drawing/2014/main" id="{6C16B5ED-2956-6FDD-C6B2-98F6B6DE9BFB}"/>
                  </a:ext>
                </a:extLst>
              </p:cNvPr>
              <p:cNvSpPr/>
              <p:nvPr/>
            </p:nvSpPr>
            <p:spPr>
              <a:xfrm>
                <a:off x="10085410" y="3689660"/>
                <a:ext cx="779859" cy="779859"/>
              </a:xfrm>
              <a:prstGeom prst="ellipse">
                <a:avLst/>
              </a:prstGeom>
              <a:solidFill>
                <a:srgbClr val="FFC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73" name="Oval 5">
                <a:extLst>
                  <a:ext uri="{FF2B5EF4-FFF2-40B4-BE49-F238E27FC236}">
                    <a16:creationId xmlns:a16="http://schemas.microsoft.com/office/drawing/2014/main" id="{83E328B6-72BF-936F-EE14-F918F0F2611B}"/>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a:t>4</a:t>
                </a:r>
              </a:p>
            </p:txBody>
          </p:sp>
        </p:grpSp>
      </p:grpSp>
      <p:grpSp>
        <p:nvGrpSpPr>
          <p:cNvPr id="94" name="Group 93">
            <a:extLst>
              <a:ext uri="{FF2B5EF4-FFF2-40B4-BE49-F238E27FC236}">
                <a16:creationId xmlns:a16="http://schemas.microsoft.com/office/drawing/2014/main" id="{D7F80F59-9D63-9319-22D9-1D08A3DB3A83}"/>
              </a:ext>
            </a:extLst>
          </p:cNvPr>
          <p:cNvGrpSpPr/>
          <p:nvPr/>
        </p:nvGrpSpPr>
        <p:grpSpPr>
          <a:xfrm>
            <a:off x="2551435" y="4209237"/>
            <a:ext cx="2525289" cy="1077218"/>
            <a:chOff x="2924970" y="4686569"/>
            <a:chExt cx="3117679" cy="1316682"/>
          </a:xfrm>
        </p:grpSpPr>
        <p:sp>
          <p:nvSpPr>
            <p:cNvPr id="63" name="Pentagon 62">
              <a:extLst>
                <a:ext uri="{FF2B5EF4-FFF2-40B4-BE49-F238E27FC236}">
                  <a16:creationId xmlns:a16="http://schemas.microsoft.com/office/drawing/2014/main" id="{4B54FBFA-12CE-1729-F36A-B7C17F1F3358}"/>
                </a:ext>
              </a:extLst>
            </p:cNvPr>
            <p:cNvSpPr/>
            <p:nvPr/>
          </p:nvSpPr>
          <p:spPr>
            <a:xfrm>
              <a:off x="2924970" y="46865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6" name="Group 65">
              <a:extLst>
                <a:ext uri="{FF2B5EF4-FFF2-40B4-BE49-F238E27FC236}">
                  <a16:creationId xmlns:a16="http://schemas.microsoft.com/office/drawing/2014/main" id="{5DFD5B06-C8C9-EC79-927B-CC43AF3EFF8C}"/>
                </a:ext>
              </a:extLst>
            </p:cNvPr>
            <p:cNvGrpSpPr/>
            <p:nvPr/>
          </p:nvGrpSpPr>
          <p:grpSpPr>
            <a:xfrm>
              <a:off x="3178519" y="4825091"/>
              <a:ext cx="1063394" cy="1011676"/>
              <a:chOff x="10085410" y="3689660"/>
              <a:chExt cx="779859" cy="779859"/>
            </a:xfrm>
          </p:grpSpPr>
          <p:sp>
            <p:nvSpPr>
              <p:cNvPr id="67" name="Oval 66">
                <a:extLst>
                  <a:ext uri="{FF2B5EF4-FFF2-40B4-BE49-F238E27FC236}">
                    <a16:creationId xmlns:a16="http://schemas.microsoft.com/office/drawing/2014/main" id="{18F7BA9E-27BC-F52D-F9B4-4E88724FD0D6}"/>
                  </a:ext>
                </a:extLst>
              </p:cNvPr>
              <p:cNvSpPr/>
              <p:nvPr/>
            </p:nvSpPr>
            <p:spPr>
              <a:xfrm>
                <a:off x="10085410" y="3689660"/>
                <a:ext cx="779859" cy="779859"/>
              </a:xfrm>
              <a:prstGeom prst="ellipse">
                <a:avLst/>
              </a:prstGeom>
              <a:solidFill>
                <a:srgbClr val="92D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68" name="Oval 5">
                <a:extLst>
                  <a:ext uri="{FF2B5EF4-FFF2-40B4-BE49-F238E27FC236}">
                    <a16:creationId xmlns:a16="http://schemas.microsoft.com/office/drawing/2014/main" id="{91699D94-ECA6-ADDE-C6A4-9F68D71D11BE}"/>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2</a:t>
                </a:r>
                <a:endParaRPr lang="en-US" sz="3600" kern="1200" dirty="0"/>
              </a:p>
            </p:txBody>
          </p:sp>
        </p:grpSp>
        <p:pic>
          <p:nvPicPr>
            <p:cNvPr id="75" name="Picture 74" descr="A group of people in a circle&#10;&#10;AI-generated content may be incorrect.">
              <a:extLst>
                <a:ext uri="{FF2B5EF4-FFF2-40B4-BE49-F238E27FC236}">
                  <a16:creationId xmlns:a16="http://schemas.microsoft.com/office/drawing/2014/main" id="{AF723637-F33A-EFD7-7A4E-57975C95D86D}"/>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256602" y="4770683"/>
              <a:ext cx="1162580" cy="1066084"/>
            </a:xfrm>
            <a:prstGeom prst="rect">
              <a:avLst/>
            </a:prstGeom>
          </p:spPr>
        </p:pic>
      </p:grpSp>
      <p:grpSp>
        <p:nvGrpSpPr>
          <p:cNvPr id="91" name="Group 90">
            <a:extLst>
              <a:ext uri="{FF2B5EF4-FFF2-40B4-BE49-F238E27FC236}">
                <a16:creationId xmlns:a16="http://schemas.microsoft.com/office/drawing/2014/main" id="{A4863D5D-1F8A-5A9F-8D6C-BE293FCC95F6}"/>
              </a:ext>
            </a:extLst>
          </p:cNvPr>
          <p:cNvGrpSpPr/>
          <p:nvPr/>
        </p:nvGrpSpPr>
        <p:grpSpPr>
          <a:xfrm>
            <a:off x="4967028" y="8007192"/>
            <a:ext cx="2525289" cy="1077218"/>
            <a:chOff x="1847532" y="3282848"/>
            <a:chExt cx="3117679" cy="1316682"/>
          </a:xfrm>
        </p:grpSpPr>
        <p:sp>
          <p:nvSpPr>
            <p:cNvPr id="45" name="Pentagon 44">
              <a:extLst>
                <a:ext uri="{FF2B5EF4-FFF2-40B4-BE49-F238E27FC236}">
                  <a16:creationId xmlns:a16="http://schemas.microsoft.com/office/drawing/2014/main" id="{89D10BF7-672A-4720-02DB-09F310CE79D2}"/>
                </a:ext>
              </a:extLst>
            </p:cNvPr>
            <p:cNvSpPr/>
            <p:nvPr/>
          </p:nvSpPr>
          <p:spPr>
            <a:xfrm>
              <a:off x="1847532" y="3282848"/>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53E4CC00-080A-92C3-DB0D-D3F5CDE985CC}"/>
                </a:ext>
              </a:extLst>
            </p:cNvPr>
            <p:cNvGrpSpPr/>
            <p:nvPr/>
          </p:nvGrpSpPr>
          <p:grpSpPr>
            <a:xfrm>
              <a:off x="2101081" y="3421371"/>
              <a:ext cx="1063394" cy="1011676"/>
              <a:chOff x="10085410" y="3689660"/>
              <a:chExt cx="779859" cy="779859"/>
            </a:xfrm>
          </p:grpSpPr>
          <p:sp>
            <p:nvSpPr>
              <p:cNvPr id="49" name="Oval 48">
                <a:extLst>
                  <a:ext uri="{FF2B5EF4-FFF2-40B4-BE49-F238E27FC236}">
                    <a16:creationId xmlns:a16="http://schemas.microsoft.com/office/drawing/2014/main" id="{EF40B589-10D3-B052-5103-53AC720F88BA}"/>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50" name="Oval 5">
                <a:extLst>
                  <a:ext uri="{FF2B5EF4-FFF2-40B4-BE49-F238E27FC236}">
                    <a16:creationId xmlns:a16="http://schemas.microsoft.com/office/drawing/2014/main" id="{83C4A128-D661-20A1-B7B6-5B4B95DF93F7}"/>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5</a:t>
                </a:r>
                <a:endParaRPr lang="en-US" sz="3600" kern="1200" dirty="0"/>
              </a:p>
            </p:txBody>
          </p:sp>
        </p:grpSp>
      </p:grpSp>
      <p:grpSp>
        <p:nvGrpSpPr>
          <p:cNvPr id="96" name="Group 95">
            <a:extLst>
              <a:ext uri="{FF2B5EF4-FFF2-40B4-BE49-F238E27FC236}">
                <a16:creationId xmlns:a16="http://schemas.microsoft.com/office/drawing/2014/main" id="{A704C553-7C12-0EB6-FF31-FA47DD241639}"/>
              </a:ext>
            </a:extLst>
          </p:cNvPr>
          <p:cNvGrpSpPr/>
          <p:nvPr/>
        </p:nvGrpSpPr>
        <p:grpSpPr>
          <a:xfrm>
            <a:off x="3420692" y="5460345"/>
            <a:ext cx="2525289" cy="1077218"/>
            <a:chOff x="5194075" y="7520669"/>
            <a:chExt cx="3117679" cy="1316682"/>
          </a:xfrm>
        </p:grpSpPr>
        <p:sp>
          <p:nvSpPr>
            <p:cNvPr id="77" name="Pentagon 76">
              <a:extLst>
                <a:ext uri="{FF2B5EF4-FFF2-40B4-BE49-F238E27FC236}">
                  <a16:creationId xmlns:a16="http://schemas.microsoft.com/office/drawing/2014/main" id="{F30F48EC-540F-09C3-B80F-A869D7658287}"/>
                </a:ext>
              </a:extLst>
            </p:cNvPr>
            <p:cNvSpPr/>
            <p:nvPr/>
          </p:nvSpPr>
          <p:spPr>
            <a:xfrm>
              <a:off x="5194075" y="7520669"/>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942AA99A-E3A6-B2BB-7B5C-B40BAEE1BB81}"/>
                </a:ext>
              </a:extLst>
            </p:cNvPr>
            <p:cNvGrpSpPr/>
            <p:nvPr/>
          </p:nvGrpSpPr>
          <p:grpSpPr>
            <a:xfrm>
              <a:off x="5447624" y="7659191"/>
              <a:ext cx="1063394" cy="1011676"/>
              <a:chOff x="10085410" y="3689660"/>
              <a:chExt cx="779859" cy="779859"/>
            </a:xfrm>
          </p:grpSpPr>
          <p:sp>
            <p:nvSpPr>
              <p:cNvPr id="80" name="Oval 79">
                <a:extLst>
                  <a:ext uri="{FF2B5EF4-FFF2-40B4-BE49-F238E27FC236}">
                    <a16:creationId xmlns:a16="http://schemas.microsoft.com/office/drawing/2014/main" id="{A31C3DC1-8D9A-31EE-35F2-AFCE4F205CE5}"/>
                  </a:ext>
                </a:extLst>
              </p:cNvPr>
              <p:cNvSpPr/>
              <p:nvPr/>
            </p:nvSpPr>
            <p:spPr>
              <a:xfrm>
                <a:off x="10085410" y="3689660"/>
                <a:ext cx="779859" cy="779859"/>
              </a:xfrm>
              <a:prstGeom prst="ellipse">
                <a:avLst/>
              </a:prstGeom>
              <a:solidFill>
                <a:srgbClr val="DA2B3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81" name="Oval 5">
                <a:extLst>
                  <a:ext uri="{FF2B5EF4-FFF2-40B4-BE49-F238E27FC236}">
                    <a16:creationId xmlns:a16="http://schemas.microsoft.com/office/drawing/2014/main" id="{FB75EBA2-162F-0F72-A4DA-3B7FD879D117}"/>
                  </a:ext>
                </a:extLst>
              </p:cNvPr>
              <p:cNvSpPr txBox="1"/>
              <p:nvPr/>
            </p:nvSpPr>
            <p:spPr>
              <a:xfrm>
                <a:off x="10220606"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3</a:t>
                </a:r>
                <a:endParaRPr lang="en-US" sz="3600" kern="1200" dirty="0"/>
              </a:p>
            </p:txBody>
          </p:sp>
        </p:grpSp>
        <p:pic>
          <p:nvPicPr>
            <p:cNvPr id="92" name="Picture 91" descr="A group of people sitting at a table&#10;&#10;AI-generated content may be incorrect.">
              <a:extLst>
                <a:ext uri="{FF2B5EF4-FFF2-40B4-BE49-F238E27FC236}">
                  <a16:creationId xmlns:a16="http://schemas.microsoft.com/office/drawing/2014/main" id="{BEEDC576-C010-20A5-9911-E40293718D6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646742" y="7649209"/>
              <a:ext cx="1028833" cy="1006943"/>
            </a:xfrm>
            <a:prstGeom prst="rect">
              <a:avLst/>
            </a:prstGeom>
          </p:spPr>
        </p:pic>
      </p:grpSp>
      <p:pic>
        <p:nvPicPr>
          <p:cNvPr id="2" name="Picture 1" descr="A graphic of a pie chart and graph&#10;&#10;AI-generated content may be incorrect.">
            <a:extLst>
              <a:ext uri="{FF2B5EF4-FFF2-40B4-BE49-F238E27FC236}">
                <a16:creationId xmlns:a16="http://schemas.microsoft.com/office/drawing/2014/main" id="{2EA9959C-0DEF-BACA-33A0-866457D988B5}"/>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6126960" y="8140020"/>
            <a:ext cx="820860" cy="823993"/>
          </a:xfrm>
          <a:prstGeom prst="rect">
            <a:avLst/>
          </a:prstGeom>
        </p:spPr>
      </p:pic>
      <p:sp>
        <p:nvSpPr>
          <p:cNvPr id="10" name="TextBox 9">
            <a:extLst>
              <a:ext uri="{FF2B5EF4-FFF2-40B4-BE49-F238E27FC236}">
                <a16:creationId xmlns:a16="http://schemas.microsoft.com/office/drawing/2014/main" id="{42DD8E65-AE83-DDEC-FBBB-8AE5A8948D35}"/>
              </a:ext>
            </a:extLst>
          </p:cNvPr>
          <p:cNvSpPr txBox="1"/>
          <p:nvPr/>
        </p:nvSpPr>
        <p:spPr>
          <a:xfrm>
            <a:off x="4529176" y="2742283"/>
            <a:ext cx="12403916" cy="1323439"/>
          </a:xfrm>
          <a:prstGeom prst="rect">
            <a:avLst/>
          </a:prstGeom>
          <a:noFill/>
        </p:spPr>
        <p:txBody>
          <a:bodyPr wrap="square">
            <a:spAutoFit/>
          </a:bodyPr>
          <a:lstStyle/>
          <a:p>
            <a:r>
              <a:rPr lang="fr" sz="4000" dirty="0">
                <a:solidFill>
                  <a:schemeClr val="bg1">
                    <a:lumMod val="75000"/>
                  </a:schemeClr>
                </a:solidFill>
              </a:rPr>
              <a:t>Identifiez les principaux enjeux liés au genre pertinents pour vos objectifs nationaux dans le cadre du Cadre mondial pour la biodiversité (CMB).</a:t>
            </a:r>
          </a:p>
        </p:txBody>
      </p:sp>
      <p:sp>
        <p:nvSpPr>
          <p:cNvPr id="12" name="TextBox 11">
            <a:extLst>
              <a:ext uri="{FF2B5EF4-FFF2-40B4-BE49-F238E27FC236}">
                <a16:creationId xmlns:a16="http://schemas.microsoft.com/office/drawing/2014/main" id="{4D750E27-FBDB-4034-82F5-CFEB2B7EE129}"/>
              </a:ext>
            </a:extLst>
          </p:cNvPr>
          <p:cNvSpPr txBox="1"/>
          <p:nvPr/>
        </p:nvSpPr>
        <p:spPr>
          <a:xfrm>
            <a:off x="5282096" y="4321152"/>
            <a:ext cx="12224239" cy="707886"/>
          </a:xfrm>
          <a:prstGeom prst="rect">
            <a:avLst/>
          </a:prstGeom>
          <a:noFill/>
        </p:spPr>
        <p:txBody>
          <a:bodyPr wrap="square">
            <a:spAutoFit/>
          </a:bodyPr>
          <a:lstStyle/>
          <a:p>
            <a:r>
              <a:rPr lang="fr" sz="4000" dirty="0">
                <a:solidFill>
                  <a:schemeClr val="bg1">
                    <a:lumMod val="75000"/>
                  </a:schemeClr>
                </a:solidFill>
              </a:rPr>
              <a:t>Relier les objectifs et actions relatifs au genre et à la biodiversité</a:t>
            </a:r>
          </a:p>
        </p:txBody>
      </p:sp>
      <p:sp>
        <p:nvSpPr>
          <p:cNvPr id="3" name="TextBox 2">
            <a:extLst>
              <a:ext uri="{FF2B5EF4-FFF2-40B4-BE49-F238E27FC236}">
                <a16:creationId xmlns:a16="http://schemas.microsoft.com/office/drawing/2014/main" id="{DFAE32E0-FDEA-29A6-D249-CEBE9F014832}"/>
              </a:ext>
            </a:extLst>
          </p:cNvPr>
          <p:cNvSpPr txBox="1"/>
          <p:nvPr/>
        </p:nvSpPr>
        <p:spPr>
          <a:xfrm>
            <a:off x="6151353" y="5298129"/>
            <a:ext cx="12224239" cy="1323439"/>
          </a:xfrm>
          <a:prstGeom prst="rect">
            <a:avLst/>
          </a:prstGeom>
          <a:noFill/>
        </p:spPr>
        <p:txBody>
          <a:bodyPr wrap="square">
            <a:spAutoFit/>
          </a:bodyPr>
          <a:lstStyle/>
          <a:p>
            <a:r>
              <a:rPr lang="fr" sz="4000" dirty="0" err="1">
                <a:solidFill>
                  <a:schemeClr val="bg1">
                    <a:lumMod val="75000"/>
                  </a:schemeClr>
                </a:solidFill>
              </a:rPr>
              <a:t>(SFN) </a:t>
            </a:r>
            <a:endParaRPr lang="en-US" sz="4000" dirty="0">
              <a:solidFill>
                <a:schemeClr val="bg1">
                  <a:lumMod val="75000"/>
                </a:schemeClr>
              </a:solidFill>
            </a:endParaRPr>
          </a:p>
        </p:txBody>
      </p:sp>
      <p:sp>
        <p:nvSpPr>
          <p:cNvPr id="6" name="TextBox 5">
            <a:extLst>
              <a:ext uri="{FF2B5EF4-FFF2-40B4-BE49-F238E27FC236}">
                <a16:creationId xmlns:a16="http://schemas.microsoft.com/office/drawing/2014/main" id="{8A00942A-30A2-9CA8-458F-9F862B06AA43}"/>
              </a:ext>
            </a:extLst>
          </p:cNvPr>
          <p:cNvSpPr txBox="1"/>
          <p:nvPr/>
        </p:nvSpPr>
        <p:spPr>
          <a:xfrm>
            <a:off x="7492317" y="8170855"/>
            <a:ext cx="9837740" cy="707886"/>
          </a:xfrm>
          <a:prstGeom prst="rect">
            <a:avLst/>
          </a:prstGeom>
          <a:noFill/>
        </p:spPr>
        <p:txBody>
          <a:bodyPr wrap="square">
            <a:spAutoFit/>
          </a:bodyPr>
          <a:lstStyle/>
          <a:p>
            <a:r>
              <a:rPr lang="fr" sz="4000" dirty="0"/>
              <a:t>Identifier les indicateurs sensibles au genre</a:t>
            </a:r>
          </a:p>
        </p:txBody>
      </p:sp>
      <p:sp>
        <p:nvSpPr>
          <p:cNvPr id="5" name="TextBox 4">
            <a:extLst>
              <a:ext uri="{FF2B5EF4-FFF2-40B4-BE49-F238E27FC236}">
                <a16:creationId xmlns:a16="http://schemas.microsoft.com/office/drawing/2014/main" id="{C4564949-474B-75CB-4F5A-F7DDCB3072B2}"/>
              </a:ext>
            </a:extLst>
          </p:cNvPr>
          <p:cNvSpPr txBox="1"/>
          <p:nvPr/>
        </p:nvSpPr>
        <p:spPr>
          <a:xfrm>
            <a:off x="6933199" y="6878606"/>
            <a:ext cx="10312372" cy="707886"/>
          </a:xfrm>
          <a:prstGeom prst="rect">
            <a:avLst/>
          </a:prstGeom>
          <a:noFill/>
        </p:spPr>
        <p:txBody>
          <a:bodyPr wrap="square">
            <a:spAutoFit/>
          </a:bodyPr>
          <a:lstStyle/>
          <a:p>
            <a:r>
              <a:rPr lang="fr" sz="4000" dirty="0">
                <a:solidFill>
                  <a:schemeClr val="bg1">
                    <a:lumMod val="75000"/>
                  </a:schemeClr>
                </a:solidFill>
              </a:rPr>
              <a:t>Prioriser un portefeuille de </a:t>
            </a:r>
            <a:r>
              <a:rPr lang="fr" sz="4000" dirty="0" err="1">
                <a:solidFill>
                  <a:schemeClr val="bg1">
                    <a:lumMod val="75000"/>
                  </a:schemeClr>
                </a:solidFill>
              </a:rPr>
              <a:t>NbS</a:t>
            </a:r>
            <a:endParaRPr lang="en-US" sz="4000" dirty="0">
              <a:solidFill>
                <a:schemeClr val="bg1">
                  <a:lumMod val="75000"/>
                </a:schemeClr>
              </a:solidFill>
            </a:endParaRPr>
          </a:p>
        </p:txBody>
      </p:sp>
      <p:pic>
        <p:nvPicPr>
          <p:cNvPr id="8" name="Picture 7" descr="A drawing of a landscape and a piece of paper&#10;&#10;AI-generated content may be incorrect.">
            <a:extLst>
              <a:ext uri="{FF2B5EF4-FFF2-40B4-BE49-F238E27FC236}">
                <a16:creationId xmlns:a16="http://schemas.microsoft.com/office/drawing/2014/main" id="{8B03AFDC-BD19-43AC-2E9E-79FF3F1F8585}"/>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5446940" y="6855278"/>
            <a:ext cx="781050" cy="732065"/>
          </a:xfrm>
          <a:prstGeom prst="rect">
            <a:avLst/>
          </a:prstGeom>
        </p:spPr>
      </p:pic>
      <p:sp>
        <p:nvSpPr>
          <p:cNvPr id="4" name="Google Shape;89;g328e14af98b_2_2">
            <a:extLst>
              <a:ext uri="{FF2B5EF4-FFF2-40B4-BE49-F238E27FC236}">
                <a16:creationId xmlns:a16="http://schemas.microsoft.com/office/drawing/2014/main" id="{070992F7-FF06-1488-D92D-02AE102A3954}"/>
              </a:ext>
            </a:extLst>
          </p:cNvPr>
          <p:cNvSpPr txBox="1"/>
          <p:nvPr/>
        </p:nvSpPr>
        <p:spPr>
          <a:xfrm>
            <a:off x="1163704" y="1440614"/>
            <a:ext cx="15960590" cy="923291"/>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en-US" sz="5400" kern="0" dirty="0">
                <a:solidFill>
                  <a:prstClr val="black"/>
                </a:solidFill>
                <a:latin typeface="Calibri Light"/>
                <a:ea typeface="Calibri Light"/>
                <a:cs typeface="Calibri Light"/>
                <a:sym typeface="Arial"/>
              </a:rPr>
              <a:t>Étapes </a:t>
            </a:r>
            <a:r>
              <a:rPr lang="en-US" sz="5400" kern="0" dirty="0" err="1">
                <a:solidFill>
                  <a:prstClr val="black"/>
                </a:solidFill>
                <a:latin typeface="Calibri Light"/>
                <a:ea typeface="Calibri Light"/>
                <a:cs typeface="Calibri Light"/>
                <a:sym typeface="Arial"/>
              </a:rPr>
              <a:t>clés</a:t>
            </a:r>
            <a:r>
              <a:rPr lang="en-US" sz="5400" kern="0" dirty="0">
                <a:solidFill>
                  <a:prstClr val="black"/>
                </a:solidFill>
                <a:latin typeface="Calibri Light"/>
                <a:ea typeface="Calibri Light"/>
                <a:cs typeface="Calibri Light"/>
                <a:sym typeface="Arial"/>
              </a:rPr>
              <a:t> pour identifier les </a:t>
            </a:r>
            <a:r>
              <a:rPr lang="en-US" sz="5400" kern="0" dirty="0" err="1">
                <a:solidFill>
                  <a:prstClr val="black"/>
                </a:solidFill>
                <a:latin typeface="Calibri Light"/>
                <a:ea typeface="Calibri Light"/>
                <a:cs typeface="Calibri Light"/>
                <a:sym typeface="Arial"/>
              </a:rPr>
              <a:t>NbS</a:t>
            </a:r>
            <a:r>
              <a:rPr lang="en-US" sz="5400" kern="0" dirty="0">
                <a:solidFill>
                  <a:prstClr val="black"/>
                </a:solidFill>
                <a:latin typeface="Calibri Light"/>
                <a:ea typeface="Calibri Light"/>
                <a:cs typeface="Calibri Light"/>
                <a:sym typeface="Arial"/>
              </a:rPr>
              <a:t> </a:t>
            </a:r>
            <a:r>
              <a:rPr lang="en-US" sz="5400" kern="0" dirty="0" err="1">
                <a:solidFill>
                  <a:prstClr val="black"/>
                </a:solidFill>
                <a:latin typeface="Calibri Light"/>
                <a:ea typeface="Calibri Light"/>
                <a:cs typeface="Calibri Light"/>
                <a:sym typeface="Arial"/>
              </a:rPr>
              <a:t>sensibles</a:t>
            </a:r>
            <a:r>
              <a:rPr lang="en-US" sz="5400" kern="0" dirty="0">
                <a:solidFill>
                  <a:prstClr val="black"/>
                </a:solidFill>
                <a:latin typeface="Calibri Light"/>
                <a:ea typeface="Calibri Light"/>
                <a:cs typeface="Calibri Light"/>
                <a:sym typeface="Arial"/>
              </a:rPr>
              <a:t> au genre</a:t>
            </a:r>
          </a:p>
        </p:txBody>
      </p:sp>
    </p:spTree>
    <p:extLst>
      <p:ext uri="{BB962C8B-B14F-4D97-AF65-F5344CB8AC3E}">
        <p14:creationId xmlns:p14="http://schemas.microsoft.com/office/powerpoint/2010/main" val="2097094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598A06-C8D2-AF37-A5D2-8828DF98ED7A}"/>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30B2F47B-B418-2606-4B08-D8A9F10BA144}"/>
              </a:ext>
            </a:extLst>
          </p:cNvPr>
          <p:cNvGrpSpPr/>
          <p:nvPr/>
        </p:nvGrpSpPr>
        <p:grpSpPr>
          <a:xfrm>
            <a:off x="1781564" y="3137228"/>
            <a:ext cx="14956485" cy="3951720"/>
            <a:chOff x="1347125" y="2621178"/>
            <a:chExt cx="10339330" cy="2893671"/>
          </a:xfrm>
        </p:grpSpPr>
        <p:pic>
          <p:nvPicPr>
            <p:cNvPr id="5" name="Picture 4">
              <a:extLst>
                <a:ext uri="{FF2B5EF4-FFF2-40B4-BE49-F238E27FC236}">
                  <a16:creationId xmlns:a16="http://schemas.microsoft.com/office/drawing/2014/main" id="{1C9C54E6-31CB-706F-7061-5E8A965B5DC8}"/>
                </a:ext>
              </a:extLst>
            </p:cNvPr>
            <p:cNvPicPr>
              <a:picLocks noChangeAspect="1"/>
            </p:cNvPicPr>
            <p:nvPr/>
          </p:nvPicPr>
          <p:blipFill>
            <a:blip r:embed="rId3" cstate="email">
              <a:extLst>
                <a:ext uri="{28A0092B-C50C-407E-A947-70E740481C1C}">
                  <a14:useLocalDpi xmlns:a14="http://schemas.microsoft.com/office/drawing/2010/main"/>
                </a:ext>
              </a:extLst>
            </a:blip>
            <a:srcRect t="15710" b="11795"/>
            <a:stretch>
              <a:fillRect/>
            </a:stretch>
          </p:blipFill>
          <p:spPr>
            <a:xfrm>
              <a:off x="1347125" y="2621178"/>
              <a:ext cx="9497750" cy="2893671"/>
            </a:xfrm>
            <a:prstGeom prst="rect">
              <a:avLst/>
            </a:prstGeom>
          </p:spPr>
        </p:pic>
        <p:sp>
          <p:nvSpPr>
            <p:cNvPr id="6" name="TextBox 5">
              <a:extLst>
                <a:ext uri="{FF2B5EF4-FFF2-40B4-BE49-F238E27FC236}">
                  <a16:creationId xmlns:a16="http://schemas.microsoft.com/office/drawing/2014/main" id="{A5C5EB10-37F0-AE54-0B1F-010CF385E095}"/>
                </a:ext>
              </a:extLst>
            </p:cNvPr>
            <p:cNvSpPr txBox="1"/>
            <p:nvPr/>
          </p:nvSpPr>
          <p:spPr>
            <a:xfrm>
              <a:off x="10256703" y="4178015"/>
              <a:ext cx="1429752" cy="347136"/>
            </a:xfrm>
            <a:prstGeom prst="rect">
              <a:avLst/>
            </a:prstGeom>
            <a:noFill/>
          </p:spPr>
          <p:txBody>
            <a:bodyPr wrap="square" rtlCol="0">
              <a:spAutoFit/>
            </a:bodyPr>
            <a:lstStyle/>
            <a:p>
              <a:r>
                <a:rPr lang="fr" sz="2700" b="1"/>
                <a:t>, </a:t>
              </a:r>
              <a:r>
                <a:rPr lang="fr" sz="2700" b="1" err="1"/>
                <a:t>politiques</a:t>
              </a:r>
              <a:endParaRPr lang="en-US" sz="2700" b="1"/>
            </a:p>
          </p:txBody>
        </p:sp>
        <p:sp>
          <p:nvSpPr>
            <p:cNvPr id="8" name="Rectangle 7">
              <a:extLst>
                <a:ext uri="{FF2B5EF4-FFF2-40B4-BE49-F238E27FC236}">
                  <a16:creationId xmlns:a16="http://schemas.microsoft.com/office/drawing/2014/main" id="{184B71AD-1373-B090-25E4-AB8D173C02FA}"/>
                </a:ext>
              </a:extLst>
            </p:cNvPr>
            <p:cNvSpPr/>
            <p:nvPr/>
          </p:nvSpPr>
          <p:spPr>
            <a:xfrm>
              <a:off x="10844875" y="2621178"/>
              <a:ext cx="700802" cy="2893671"/>
            </a:xfrm>
            <a:prstGeom prst="rect">
              <a:avLst/>
            </a:prstGeom>
            <a:solidFill>
              <a:srgbClr val="7030A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grpSp>
      <p:sp>
        <p:nvSpPr>
          <p:cNvPr id="9" name="TextBox 8">
            <a:extLst>
              <a:ext uri="{FF2B5EF4-FFF2-40B4-BE49-F238E27FC236}">
                <a16:creationId xmlns:a16="http://schemas.microsoft.com/office/drawing/2014/main" id="{8023EE4D-FE99-DD4E-513B-49F5088B7A30}"/>
              </a:ext>
            </a:extLst>
          </p:cNvPr>
          <p:cNvSpPr txBox="1"/>
          <p:nvPr/>
        </p:nvSpPr>
        <p:spPr>
          <a:xfrm>
            <a:off x="307559" y="7303174"/>
            <a:ext cx="1713129" cy="923330"/>
          </a:xfrm>
          <a:prstGeom prst="rect">
            <a:avLst/>
          </a:prstGeom>
          <a:noFill/>
        </p:spPr>
        <p:txBody>
          <a:bodyPr wrap="square">
            <a:spAutoFit/>
          </a:bodyPr>
          <a:lstStyle/>
          <a:p>
            <a:pPr>
              <a:buNone/>
            </a:pPr>
            <a:r>
              <a:rPr lang="fr" sz="2700" b="1" dirty="0"/>
              <a:t>Exemples d'indicateurs</a:t>
            </a:r>
          </a:p>
        </p:txBody>
      </p:sp>
      <p:sp>
        <p:nvSpPr>
          <p:cNvPr id="17" name="TextBox 16">
            <a:extLst>
              <a:ext uri="{FF2B5EF4-FFF2-40B4-BE49-F238E27FC236}">
                <a16:creationId xmlns:a16="http://schemas.microsoft.com/office/drawing/2014/main" id="{21472187-982D-83AA-D1D2-D3A33C9D7993}"/>
              </a:ext>
            </a:extLst>
          </p:cNvPr>
          <p:cNvSpPr txBox="1"/>
          <p:nvPr/>
        </p:nvSpPr>
        <p:spPr>
          <a:xfrm>
            <a:off x="5233427" y="7088948"/>
            <a:ext cx="3366038" cy="2308324"/>
          </a:xfrm>
          <a:prstGeom prst="rect">
            <a:avLst/>
          </a:prstGeom>
          <a:noFill/>
        </p:spPr>
        <p:txBody>
          <a:bodyPr wrap="square">
            <a:spAutoFit/>
          </a:bodyPr>
          <a:lstStyle/>
          <a:p>
            <a:r>
              <a:rPr lang="fr" sz="2400" dirty="0"/>
              <a:t>Avantages liés à la biodiversité pour les moyens de subsistance (revenus provenant des activités </a:t>
            </a:r>
            <a:r>
              <a:rPr lang="fr" sz="2400" dirty="0" err="1"/>
              <a:t>fondées sur la nature </a:t>
            </a:r>
            <a:r>
              <a:rPr lang="fr" sz="2400" dirty="0"/>
              <a:t>), ventilés par sexe</a:t>
            </a:r>
          </a:p>
        </p:txBody>
      </p:sp>
      <p:sp>
        <p:nvSpPr>
          <p:cNvPr id="18" name="TextBox 17">
            <a:extLst>
              <a:ext uri="{FF2B5EF4-FFF2-40B4-BE49-F238E27FC236}">
                <a16:creationId xmlns:a16="http://schemas.microsoft.com/office/drawing/2014/main" id="{4BD61FC4-D603-FACE-D70A-20EFD822FFE4}"/>
              </a:ext>
            </a:extLst>
          </p:cNvPr>
          <p:cNvSpPr txBox="1"/>
          <p:nvPr/>
        </p:nvSpPr>
        <p:spPr>
          <a:xfrm>
            <a:off x="12051328" y="7141591"/>
            <a:ext cx="4412511" cy="830997"/>
          </a:xfrm>
          <a:prstGeom prst="rect">
            <a:avLst/>
          </a:prstGeom>
          <a:noFill/>
        </p:spPr>
        <p:txBody>
          <a:bodyPr wrap="square">
            <a:spAutoFit/>
          </a:bodyPr>
          <a:lstStyle/>
          <a:p>
            <a:r>
              <a:rPr lang="fr" sz="2400" dirty="0"/>
              <a:t>Évolution de la sécurité foncière des femmes</a:t>
            </a:r>
          </a:p>
        </p:txBody>
      </p:sp>
      <p:sp>
        <p:nvSpPr>
          <p:cNvPr id="19" name="TextBox 18">
            <a:extLst>
              <a:ext uri="{FF2B5EF4-FFF2-40B4-BE49-F238E27FC236}">
                <a16:creationId xmlns:a16="http://schemas.microsoft.com/office/drawing/2014/main" id="{EEA66A6D-602E-B9AE-5A1A-E502FA2168E8}"/>
              </a:ext>
            </a:extLst>
          </p:cNvPr>
          <p:cNvSpPr txBox="1"/>
          <p:nvPr/>
        </p:nvSpPr>
        <p:spPr>
          <a:xfrm>
            <a:off x="8693205" y="7141591"/>
            <a:ext cx="3366038" cy="1938992"/>
          </a:xfrm>
          <a:prstGeom prst="rect">
            <a:avLst/>
          </a:prstGeom>
          <a:noFill/>
        </p:spPr>
        <p:txBody>
          <a:bodyPr wrap="square">
            <a:spAutoFit/>
          </a:bodyPr>
          <a:lstStyle/>
          <a:p>
            <a:r>
              <a:rPr lang="fr" sz="2400" dirty="0"/>
              <a:t>pourcentage de femmes participant activement (ou occupant des postes clés) aux organes de gouvernance</a:t>
            </a:r>
          </a:p>
        </p:txBody>
      </p:sp>
      <p:sp>
        <p:nvSpPr>
          <p:cNvPr id="20" name="TextBox 19">
            <a:extLst>
              <a:ext uri="{FF2B5EF4-FFF2-40B4-BE49-F238E27FC236}">
                <a16:creationId xmlns:a16="http://schemas.microsoft.com/office/drawing/2014/main" id="{D4DF9533-EC60-3899-4B56-6B042FF1E0FE}"/>
              </a:ext>
            </a:extLst>
          </p:cNvPr>
          <p:cNvSpPr txBox="1"/>
          <p:nvPr/>
        </p:nvSpPr>
        <p:spPr>
          <a:xfrm>
            <a:off x="2020688" y="7153851"/>
            <a:ext cx="3212739" cy="1200329"/>
          </a:xfrm>
          <a:prstGeom prst="rect">
            <a:avLst/>
          </a:prstGeom>
          <a:noFill/>
        </p:spPr>
        <p:txBody>
          <a:bodyPr wrap="square">
            <a:spAutoFit/>
          </a:bodyPr>
          <a:lstStyle/>
          <a:p>
            <a:pPr>
              <a:buNone/>
            </a:pPr>
            <a:r>
              <a:rPr lang="fr" sz="2400"/>
              <a:t>% de femmes participant aux activités </a:t>
            </a:r>
            <a:r>
              <a:rPr lang="fr" sz="2400" err="1"/>
              <a:t>NbS</a:t>
            </a:r>
          </a:p>
        </p:txBody>
      </p:sp>
      <p:grpSp>
        <p:nvGrpSpPr>
          <p:cNvPr id="3" name="Group 2">
            <a:extLst>
              <a:ext uri="{FF2B5EF4-FFF2-40B4-BE49-F238E27FC236}">
                <a16:creationId xmlns:a16="http://schemas.microsoft.com/office/drawing/2014/main" id="{81322682-1BFF-E852-7119-2AEA46582C92}"/>
              </a:ext>
            </a:extLst>
          </p:cNvPr>
          <p:cNvGrpSpPr/>
          <p:nvPr/>
        </p:nvGrpSpPr>
        <p:grpSpPr>
          <a:xfrm>
            <a:off x="501708" y="314450"/>
            <a:ext cx="2525289" cy="1077218"/>
            <a:chOff x="1847532" y="3282848"/>
            <a:chExt cx="3117679" cy="1316682"/>
          </a:xfrm>
        </p:grpSpPr>
        <p:sp>
          <p:nvSpPr>
            <p:cNvPr id="4" name="Pentagon 44">
              <a:extLst>
                <a:ext uri="{FF2B5EF4-FFF2-40B4-BE49-F238E27FC236}">
                  <a16:creationId xmlns:a16="http://schemas.microsoft.com/office/drawing/2014/main" id="{C3E9A542-E2A9-225E-1B5C-D879421EC76D}"/>
                </a:ext>
              </a:extLst>
            </p:cNvPr>
            <p:cNvSpPr/>
            <p:nvPr/>
          </p:nvSpPr>
          <p:spPr>
            <a:xfrm>
              <a:off x="1847532" y="3282848"/>
              <a:ext cx="3117679" cy="1316682"/>
            </a:xfrm>
            <a:prstGeom prst="homePlate">
              <a:avLst/>
            </a:prstGeom>
            <a:solidFill>
              <a:schemeClr val="bg1"/>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6">
              <a:extLst>
                <a:ext uri="{FF2B5EF4-FFF2-40B4-BE49-F238E27FC236}">
                  <a16:creationId xmlns:a16="http://schemas.microsoft.com/office/drawing/2014/main" id="{70974C92-73E5-237E-7A41-66F465638B9F}"/>
                </a:ext>
              </a:extLst>
            </p:cNvPr>
            <p:cNvGrpSpPr/>
            <p:nvPr/>
          </p:nvGrpSpPr>
          <p:grpSpPr>
            <a:xfrm>
              <a:off x="2101081" y="3421371"/>
              <a:ext cx="1063394" cy="1011676"/>
              <a:chOff x="10085410" y="3689660"/>
              <a:chExt cx="779859" cy="779859"/>
            </a:xfrm>
          </p:grpSpPr>
          <p:sp>
            <p:nvSpPr>
              <p:cNvPr id="10" name="Oval 9">
                <a:extLst>
                  <a:ext uri="{FF2B5EF4-FFF2-40B4-BE49-F238E27FC236}">
                    <a16:creationId xmlns:a16="http://schemas.microsoft.com/office/drawing/2014/main" id="{9B140C7E-0D0C-2267-6BDA-F1090CD2D673}"/>
                  </a:ext>
                </a:extLst>
              </p:cNvPr>
              <p:cNvSpPr/>
              <p:nvPr/>
            </p:nvSpPr>
            <p:spPr>
              <a:xfrm>
                <a:off x="10085410" y="3689660"/>
                <a:ext cx="779859" cy="779859"/>
              </a:xfrm>
              <a:prstGeom prst="ellipse">
                <a:avLst/>
              </a:prstGeom>
              <a:solidFill>
                <a:schemeClr val="accent2"/>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Oval 5">
                <a:extLst>
                  <a:ext uri="{FF2B5EF4-FFF2-40B4-BE49-F238E27FC236}">
                    <a16:creationId xmlns:a16="http://schemas.microsoft.com/office/drawing/2014/main" id="{6B0ABF9E-A431-C8D1-5913-D4F2BDA3F5E4}"/>
                  </a:ext>
                </a:extLst>
              </p:cNvPr>
              <p:cNvSpPr txBox="1"/>
              <p:nvPr/>
            </p:nvSpPr>
            <p:spPr>
              <a:xfrm>
                <a:off x="10194861" y="3803868"/>
                <a:ext cx="551443" cy="55144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fr" sz="3600" kern="1200" dirty="0"/>
                  <a:t>5</a:t>
                </a:r>
                <a:endParaRPr lang="en-US" sz="3600" kern="1200" dirty="0"/>
              </a:p>
            </p:txBody>
          </p:sp>
        </p:grpSp>
      </p:grpSp>
      <p:pic>
        <p:nvPicPr>
          <p:cNvPr id="12" name="Picture 11" descr="A graphic of a pie chart and graph&#10;&#10;AI-generated content may be incorrect.">
            <a:extLst>
              <a:ext uri="{FF2B5EF4-FFF2-40B4-BE49-F238E27FC236}">
                <a16:creationId xmlns:a16="http://schemas.microsoft.com/office/drawing/2014/main" id="{06A07965-1A89-EBA2-34F0-F694AEBE9129}"/>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661640" y="447278"/>
            <a:ext cx="820860" cy="823993"/>
          </a:xfrm>
          <a:prstGeom prst="rect">
            <a:avLst/>
          </a:prstGeom>
        </p:spPr>
      </p:pic>
      <p:sp>
        <p:nvSpPr>
          <p:cNvPr id="14" name="TextBox 13">
            <a:extLst>
              <a:ext uri="{FF2B5EF4-FFF2-40B4-BE49-F238E27FC236}">
                <a16:creationId xmlns:a16="http://schemas.microsoft.com/office/drawing/2014/main" id="{BCAA56F4-4974-343B-D9EB-A75D445C7794}"/>
              </a:ext>
            </a:extLst>
          </p:cNvPr>
          <p:cNvSpPr txBox="1"/>
          <p:nvPr/>
        </p:nvSpPr>
        <p:spPr>
          <a:xfrm>
            <a:off x="3026997" y="320511"/>
            <a:ext cx="13711052" cy="923330"/>
          </a:xfrm>
          <a:prstGeom prst="rect">
            <a:avLst/>
          </a:prstGeom>
          <a:noFill/>
        </p:spPr>
        <p:txBody>
          <a:bodyPr wrap="square">
            <a:spAutoFit/>
          </a:bodyPr>
          <a:lstStyle/>
          <a:p>
            <a:r>
              <a:rPr lang="fr" sz="5400" dirty="0"/>
              <a:t>Identifier les indicateurs sensibles au genre</a:t>
            </a:r>
          </a:p>
        </p:txBody>
      </p:sp>
      <p:sp>
        <p:nvSpPr>
          <p:cNvPr id="15" name="Rounded Rectangle 7">
            <a:extLst>
              <a:ext uri="{FF2B5EF4-FFF2-40B4-BE49-F238E27FC236}">
                <a16:creationId xmlns:a16="http://schemas.microsoft.com/office/drawing/2014/main" id="{6DE1E86A-60C2-C01D-A5C2-B480B918D49F}"/>
              </a:ext>
            </a:extLst>
          </p:cNvPr>
          <p:cNvSpPr/>
          <p:nvPr/>
        </p:nvSpPr>
        <p:spPr>
          <a:xfrm>
            <a:off x="1678651" y="1594202"/>
            <a:ext cx="1708990" cy="1289796"/>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4800" dirty="0">
                <a:solidFill>
                  <a:schemeClr val="tx1"/>
                </a:solidFill>
                <a:latin typeface="Calibri" panose="020F0502020204030204"/>
              </a:rPr>
              <a:t>CONSEILS</a:t>
            </a:r>
            <a:endParaRPr lang="en-US" sz="2700" dirty="0">
              <a:solidFill>
                <a:schemeClr val="tx1"/>
              </a:solidFill>
              <a:latin typeface="Calibri" panose="020F0502020204030204"/>
            </a:endParaRPr>
          </a:p>
        </p:txBody>
      </p:sp>
      <p:sp>
        <p:nvSpPr>
          <p:cNvPr id="16" name="Rounded Rectangle 3">
            <a:extLst>
              <a:ext uri="{FF2B5EF4-FFF2-40B4-BE49-F238E27FC236}">
                <a16:creationId xmlns:a16="http://schemas.microsoft.com/office/drawing/2014/main" id="{83BE1E51-18B7-34D0-6FF4-3A034032A324}"/>
              </a:ext>
            </a:extLst>
          </p:cNvPr>
          <p:cNvSpPr/>
          <p:nvPr/>
        </p:nvSpPr>
        <p:spPr>
          <a:xfrm>
            <a:off x="3469903" y="1584428"/>
            <a:ext cx="13754314" cy="1301981"/>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defTabSz="914445">
              <a:buClr>
                <a:srgbClr val="000000"/>
              </a:buClr>
              <a:buFont typeface="Arial" panose="020B0604020202020204" pitchFamily="34" charset="0"/>
              <a:buChar char="•"/>
              <a:defRPr/>
            </a:pPr>
            <a:r>
              <a:rPr lang="fr" sz="2400" b="1" kern="0" dirty="0" err="1">
                <a:solidFill>
                  <a:prstClr val="black"/>
                </a:solidFill>
                <a:latin typeface="Calibri Light" panose="020F0302020204030204" pitchFamily="34" charset="0"/>
                <a:cs typeface="Calibri Light" panose="020F0302020204030204" pitchFamily="34" charset="0"/>
                <a:sym typeface="Arial"/>
              </a:rPr>
              <a:t>Inclure</a:t>
            </a:r>
            <a:r>
              <a:rPr lang="fr" sz="2400" b="1" kern="0" dirty="0">
                <a:solidFill>
                  <a:prstClr val="black"/>
                </a:solidFill>
                <a:latin typeface="Calibri Light" panose="020F0302020204030204" pitchFamily="34" charset="0"/>
                <a:cs typeface="Calibri Light" panose="020F0302020204030204" pitchFamily="34" charset="0"/>
                <a:sym typeface="Arial"/>
              </a:rPr>
              <a:t> </a:t>
            </a:r>
            <a:r>
              <a:rPr lang="fr" sz="2400" b="1" kern="0" dirty="0" err="1">
                <a:solidFill>
                  <a:prstClr val="black"/>
                </a:solidFill>
                <a:latin typeface="Calibri Light" panose="020F0302020204030204" pitchFamily="34" charset="0"/>
                <a:cs typeface="Calibri Light" panose="020F0302020204030204" pitchFamily="34" charset="0"/>
                <a:sym typeface="Arial"/>
              </a:rPr>
              <a:t>à la fois </a:t>
            </a:r>
            <a:r>
              <a:rPr lang="fr" sz="2400" b="1" kern="0" dirty="0">
                <a:solidFill>
                  <a:prstClr val="black"/>
                </a:solidFill>
                <a:latin typeface="Calibri Light" panose="020F0302020204030204" pitchFamily="34" charset="0"/>
                <a:cs typeface="Calibri Light" panose="020F0302020204030204" pitchFamily="34" charset="0"/>
                <a:sym typeface="Arial"/>
              </a:rPr>
              <a:t>social et </a:t>
            </a:r>
            <a:r>
              <a:rPr lang="fr" sz="2400" b="1" kern="0" dirty="0" err="1">
                <a:solidFill>
                  <a:prstClr val="black"/>
                </a:solidFill>
                <a:latin typeface="Calibri Light" panose="020F0302020204030204" pitchFamily="34" charset="0"/>
                <a:cs typeface="Calibri Light" panose="020F0302020204030204" pitchFamily="34" charset="0"/>
                <a:sym typeface="Arial"/>
              </a:rPr>
              <a:t>de genre</a:t>
            </a:r>
            <a:r>
              <a:rPr lang="fr" sz="2400" b="1" kern="0" dirty="0">
                <a:solidFill>
                  <a:prstClr val="black"/>
                </a:solidFill>
                <a:latin typeface="Calibri Light" panose="020F0302020204030204" pitchFamily="34" charset="0"/>
                <a:cs typeface="Calibri Light" panose="020F0302020204030204" pitchFamily="34" charset="0"/>
                <a:sym typeface="Arial"/>
              </a:rPr>
              <a:t> </a:t>
            </a:r>
            <a:r>
              <a:rPr lang="fr" sz="2400" b="1" kern="0" dirty="0" err="1">
                <a:solidFill>
                  <a:prstClr val="black"/>
                </a:solidFill>
                <a:latin typeface="Calibri Light" panose="020F0302020204030204" pitchFamily="34" charset="0"/>
                <a:cs typeface="Calibri Light" panose="020F0302020204030204" pitchFamily="34" charset="0"/>
                <a:sym typeface="Arial"/>
              </a:rPr>
              <a:t>indicateurs </a:t>
            </a:r>
            <a:r>
              <a:rPr lang="fr" sz="2400" b="1" kern="0" dirty="0">
                <a:solidFill>
                  <a:prstClr val="black"/>
                </a:solidFill>
                <a:latin typeface="Calibri Light" panose="020F0302020204030204" pitchFamily="34" charset="0"/>
                <a:cs typeface="Calibri Light" panose="020F0302020204030204" pitchFamily="34" charset="0"/>
                <a:sym typeface="Arial"/>
              </a:rPr>
              <a:t>et </a:t>
            </a:r>
            <a:r>
              <a:rPr lang="fr" sz="2400" b="1" kern="0" dirty="0" err="1">
                <a:solidFill>
                  <a:prstClr val="black"/>
                </a:solidFill>
                <a:latin typeface="Calibri Light" panose="020F0302020204030204" pitchFamily="34" charset="0"/>
                <a:cs typeface="Calibri Light" panose="020F0302020204030204" pitchFamily="34" charset="0"/>
                <a:sym typeface="Arial"/>
              </a:rPr>
              <a:t>environnement </a:t>
            </a:r>
            <a:r>
              <a:rPr lang="fr" sz="2400" b="1" kern="0" dirty="0">
                <a:solidFill>
                  <a:prstClr val="black"/>
                </a:solidFill>
                <a:latin typeface="Calibri Light" panose="020F0302020204030204" pitchFamily="34" charset="0"/>
                <a:cs typeface="Calibri Light" panose="020F0302020204030204" pitchFamily="34" charset="0"/>
                <a:sym typeface="Arial"/>
              </a:rPr>
              <a:t>/ </a:t>
            </a:r>
            <a:r>
              <a:rPr lang="fr" sz="2400" b="1" kern="0" dirty="0" err="1">
                <a:solidFill>
                  <a:prstClr val="black"/>
                </a:solidFill>
                <a:latin typeface="Calibri Light" panose="020F0302020204030204" pitchFamily="34" charset="0"/>
                <a:cs typeface="Calibri Light" panose="020F0302020204030204" pitchFamily="34" charset="0"/>
                <a:sym typeface="Arial"/>
              </a:rPr>
              <a:t>biodiversité</a:t>
            </a:r>
            <a:r>
              <a:rPr lang="fr" sz="2400" b="1" kern="0" dirty="0">
                <a:solidFill>
                  <a:prstClr val="black"/>
                </a:solidFill>
                <a:latin typeface="Calibri Light" panose="020F0302020204030204" pitchFamily="34" charset="0"/>
                <a:cs typeface="Calibri Light" panose="020F0302020204030204" pitchFamily="34" charset="0"/>
                <a:sym typeface="Arial"/>
              </a:rPr>
              <a:t> </a:t>
            </a:r>
            <a:r>
              <a:rPr lang="fr" sz="2400" b="1" kern="0" dirty="0" err="1">
                <a:solidFill>
                  <a:prstClr val="black"/>
                </a:solidFill>
                <a:latin typeface="Calibri Light" panose="020F0302020204030204" pitchFamily="34" charset="0"/>
                <a:cs typeface="Calibri Light" panose="020F0302020204030204" pitchFamily="34" charset="0"/>
                <a:sym typeface="Arial"/>
              </a:rPr>
              <a:t>indicateurs </a:t>
            </a:r>
            <a:r>
              <a:rPr lang="fr" sz="2400" b="1" kern="0" dirty="0">
                <a:solidFill>
                  <a:prstClr val="black"/>
                </a:solidFill>
                <a:latin typeface="Calibri Light" panose="020F0302020204030204" pitchFamily="34" charset="0"/>
                <a:cs typeface="Calibri Light" panose="020F0302020204030204" pitchFamily="34" charset="0"/>
                <a:sym typeface="Arial"/>
              </a:rPr>
              <a:t>.</a:t>
            </a:r>
          </a:p>
          <a:p>
            <a:pPr marL="342900" indent="-342900" defTabSz="914445">
              <a:buClr>
                <a:srgbClr val="000000"/>
              </a:buClr>
              <a:buFont typeface="Arial" panose="020B0604020202020204" pitchFamily="34" charset="0"/>
              <a:buChar char="•"/>
              <a:defRPr/>
            </a:pPr>
            <a:r>
              <a:rPr lang="fr" sz="2400" b="1" kern="0" dirty="0">
                <a:solidFill>
                  <a:prstClr val="black"/>
                </a:solidFill>
                <a:latin typeface="Calibri Light" panose="020F0302020204030204" pitchFamily="34" charset="0"/>
                <a:cs typeface="Calibri Light" panose="020F0302020204030204" pitchFamily="34" charset="0"/>
                <a:sym typeface="Arial"/>
              </a:rPr>
              <a:t>Le type d’indicateur social/de genre doit correspondre au niveau d’ambition du </a:t>
            </a:r>
            <a:r>
              <a:rPr lang="fr" sz="2400" b="1" kern="0" dirty="0" err="1">
                <a:solidFill>
                  <a:prstClr val="black"/>
                </a:solidFill>
                <a:latin typeface="Calibri Light" panose="020F0302020204030204" pitchFamily="34" charset="0"/>
                <a:cs typeface="Calibri Light" panose="020F0302020204030204" pitchFamily="34" charset="0"/>
                <a:sym typeface="Arial"/>
              </a:rPr>
              <a:t>NbS </a:t>
            </a:r>
            <a:r>
              <a:rPr lang="fr" sz="2400" b="1" kern="0" dirty="0">
                <a:solidFill>
                  <a:prstClr val="black"/>
                </a:solidFill>
                <a:latin typeface="Calibri Light" panose="020F0302020204030204" pitchFamily="34" charset="0"/>
                <a:cs typeface="Calibri Light" panose="020F0302020204030204" pitchFamily="34" charset="0"/>
                <a:sym typeface="Arial"/>
              </a:rPr>
              <a:t>(atteindre, bénéficier, autonomiser et/ou transformer).</a:t>
            </a:r>
          </a:p>
        </p:txBody>
      </p:sp>
    </p:spTree>
    <p:extLst>
      <p:ext uri="{BB962C8B-B14F-4D97-AF65-F5344CB8AC3E}">
        <p14:creationId xmlns:p14="http://schemas.microsoft.com/office/powerpoint/2010/main" val="4169457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C78B9-0161-4C7F-344C-244B266AD11D}"/>
              </a:ext>
            </a:extLst>
          </p:cNvPr>
          <p:cNvSpPr txBox="1">
            <a:spLocks/>
          </p:cNvSpPr>
          <p:nvPr/>
        </p:nvSpPr>
        <p:spPr>
          <a:xfrm>
            <a:off x="1786098" y="701041"/>
            <a:ext cx="14977903" cy="265709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 sz="6600" dirty="0"/>
              <a:t>En somme:</a:t>
            </a:r>
          </a:p>
          <a:p>
            <a:r>
              <a:rPr lang="fr" sz="6600" dirty="0" err="1"/>
              <a:t>NbS </a:t>
            </a:r>
            <a:r>
              <a:rPr lang="fr" sz="6600" dirty="0"/>
              <a:t>sensible au genre/transformateur …</a:t>
            </a:r>
          </a:p>
        </p:txBody>
      </p:sp>
      <p:sp>
        <p:nvSpPr>
          <p:cNvPr id="3" name="Rectangle: Rounded Corners 2">
            <a:extLst>
              <a:ext uri="{FF2B5EF4-FFF2-40B4-BE49-F238E27FC236}">
                <a16:creationId xmlns:a16="http://schemas.microsoft.com/office/drawing/2014/main" id="{EC215498-F73A-6690-EA7D-F1B2C962D832}"/>
              </a:ext>
            </a:extLst>
          </p:cNvPr>
          <p:cNvSpPr/>
          <p:nvPr/>
        </p:nvSpPr>
        <p:spPr>
          <a:xfrm>
            <a:off x="1973943" y="2888342"/>
            <a:ext cx="6400800" cy="1226257"/>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dirty="0">
                <a:solidFill>
                  <a:schemeClr val="tx1"/>
                </a:solidFill>
              </a:rPr>
              <a:t>Encourager l' </a:t>
            </a:r>
            <a:r>
              <a:rPr lang="fr" sz="2400" b="1" dirty="0" err="1">
                <a:solidFill>
                  <a:schemeClr val="tx1"/>
                </a:solidFill>
              </a:rPr>
              <a:t>analyse des dynamiques </a:t>
            </a:r>
            <a:r>
              <a:rPr lang="fr" sz="2400" b="1" dirty="0">
                <a:solidFill>
                  <a:schemeClr val="tx1"/>
                </a:solidFill>
              </a:rPr>
              <a:t>sociales </a:t>
            </a:r>
            <a:r>
              <a:rPr lang="fr" sz="2400" dirty="0">
                <a:solidFill>
                  <a:schemeClr val="tx1"/>
                </a:solidFill>
              </a:rPr>
              <a:t>dans le </a:t>
            </a:r>
            <a:r>
              <a:rPr lang="fr" sz="2400" dirty="0" err="1">
                <a:solidFill>
                  <a:schemeClr val="tx1"/>
                </a:solidFill>
              </a:rPr>
              <a:t>cas particulier</a:t>
            </a:r>
            <a:r>
              <a:rPr lang="fr" sz="2400" dirty="0">
                <a:solidFill>
                  <a:schemeClr val="tx1"/>
                </a:solidFill>
              </a:rPr>
              <a:t> </a:t>
            </a:r>
            <a:r>
              <a:rPr lang="fr" sz="2400" dirty="0" err="1">
                <a:solidFill>
                  <a:schemeClr val="tx1"/>
                </a:solidFill>
              </a:rPr>
              <a:t>écosystèmes</a:t>
            </a:r>
            <a:endParaRPr lang="en-US" sz="2400" dirty="0">
              <a:solidFill>
                <a:schemeClr val="tx1"/>
              </a:solidFill>
            </a:endParaRPr>
          </a:p>
        </p:txBody>
      </p:sp>
      <p:sp>
        <p:nvSpPr>
          <p:cNvPr id="4" name="Rectangle: Rounded Corners 3">
            <a:extLst>
              <a:ext uri="{FF2B5EF4-FFF2-40B4-BE49-F238E27FC236}">
                <a16:creationId xmlns:a16="http://schemas.microsoft.com/office/drawing/2014/main" id="{194917BC-0707-5A92-CCD0-DE3FAB9B8E46}"/>
              </a:ext>
            </a:extLst>
          </p:cNvPr>
          <p:cNvSpPr/>
          <p:nvPr/>
        </p:nvSpPr>
        <p:spPr>
          <a:xfrm>
            <a:off x="9368972" y="4269010"/>
            <a:ext cx="6400799" cy="1122932"/>
          </a:xfrm>
          <a:prstGeom prst="roundRect">
            <a:avLst/>
          </a:prstGeom>
          <a:solidFill>
            <a:srgbClr val="B1D0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b="1" dirty="0">
                <a:solidFill>
                  <a:schemeClr val="tx1"/>
                </a:solidFill>
              </a:rPr>
              <a:t>Des actions plus efficaces</a:t>
            </a:r>
          </a:p>
          <a:p>
            <a:pPr algn="ctr"/>
            <a:r>
              <a:rPr lang="fr" sz="2400" dirty="0" err="1">
                <a:solidFill>
                  <a:schemeClr val="tx1"/>
                </a:solidFill>
              </a:rPr>
              <a:t>que</a:t>
            </a:r>
            <a:r>
              <a:rPr lang="fr" sz="2400" dirty="0">
                <a:solidFill>
                  <a:schemeClr val="tx1"/>
                </a:solidFill>
              </a:rPr>
              <a:t> </a:t>
            </a:r>
            <a:r>
              <a:rPr lang="fr" sz="2400" dirty="0" err="1">
                <a:solidFill>
                  <a:schemeClr val="tx1"/>
                </a:solidFill>
              </a:rPr>
              <a:t>améliorer</a:t>
            </a:r>
            <a:r>
              <a:rPr lang="fr" sz="2400" dirty="0">
                <a:solidFill>
                  <a:schemeClr val="tx1"/>
                </a:solidFill>
              </a:rPr>
              <a:t> contributions </a:t>
            </a:r>
            <a:endParaRPr lang="en-US" sz="2400" dirty="0">
              <a:solidFill>
                <a:schemeClr val="tx1"/>
              </a:solidFill>
            </a:endParaRPr>
          </a:p>
        </p:txBody>
      </p:sp>
      <p:sp>
        <p:nvSpPr>
          <p:cNvPr id="5" name="Rectangle: Rounded Corners 4">
            <a:extLst>
              <a:ext uri="{FF2B5EF4-FFF2-40B4-BE49-F238E27FC236}">
                <a16:creationId xmlns:a16="http://schemas.microsoft.com/office/drawing/2014/main" id="{63848965-55B2-9B80-6978-39AF25F2B4AC}"/>
              </a:ext>
            </a:extLst>
          </p:cNvPr>
          <p:cNvSpPr/>
          <p:nvPr/>
        </p:nvSpPr>
        <p:spPr>
          <a:xfrm>
            <a:off x="1973943" y="4256313"/>
            <a:ext cx="6400800" cy="1122932"/>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dirty="0">
                <a:solidFill>
                  <a:schemeClr val="tx1"/>
                </a:solidFill>
              </a:rPr>
              <a:t>Promouvoir une </a:t>
            </a:r>
            <a:r>
              <a:rPr lang="fr" sz="2400" b="1" dirty="0" err="1">
                <a:solidFill>
                  <a:schemeClr val="tx1"/>
                </a:solidFill>
              </a:rPr>
              <a:t>intégration</a:t>
            </a:r>
            <a:r>
              <a:rPr lang="fr" sz="2400" b="1" dirty="0">
                <a:solidFill>
                  <a:schemeClr val="tx1"/>
                </a:solidFill>
              </a:rPr>
              <a:t> </a:t>
            </a:r>
            <a:r>
              <a:rPr lang="fr" sz="2400" b="1" dirty="0" err="1">
                <a:solidFill>
                  <a:schemeClr val="tx1"/>
                </a:solidFill>
              </a:rPr>
              <a:t>voir</a:t>
            </a:r>
            <a:r>
              <a:rPr lang="fr" sz="2400" b="1" dirty="0">
                <a:solidFill>
                  <a:schemeClr val="tx1"/>
                </a:solidFill>
              </a:rPr>
              <a:t> </a:t>
            </a:r>
            <a:r>
              <a:rPr lang="fr" sz="2400" dirty="0">
                <a:solidFill>
                  <a:schemeClr val="tx1"/>
                </a:solidFill>
              </a:rPr>
              <a:t>des défis liés à la conservation et à l'utilisation </a:t>
            </a:r>
            <a:r>
              <a:rPr lang="fr" sz="2400" dirty="0" err="1">
                <a:solidFill>
                  <a:schemeClr val="tx1"/>
                </a:solidFill>
              </a:rPr>
              <a:t>durable </a:t>
            </a:r>
            <a:r>
              <a:rPr lang="fr" sz="2400" dirty="0">
                <a:solidFill>
                  <a:schemeClr val="tx1"/>
                </a:solidFill>
              </a:rPr>
              <a:t>de </a:t>
            </a:r>
            <a:r>
              <a:rPr lang="fr" sz="2400" dirty="0" err="1">
                <a:solidFill>
                  <a:schemeClr val="tx1"/>
                </a:solidFill>
              </a:rPr>
              <a:t>la biodiversité</a:t>
            </a:r>
            <a:endParaRPr lang="en-US" sz="2400" dirty="0">
              <a:solidFill>
                <a:schemeClr val="tx1"/>
              </a:solidFill>
            </a:endParaRPr>
          </a:p>
        </p:txBody>
      </p:sp>
      <p:sp>
        <p:nvSpPr>
          <p:cNvPr id="6" name="Rectangle: Rounded Corners 5">
            <a:extLst>
              <a:ext uri="{FF2B5EF4-FFF2-40B4-BE49-F238E27FC236}">
                <a16:creationId xmlns:a16="http://schemas.microsoft.com/office/drawing/2014/main" id="{393B7E04-8C9E-EF33-BBF2-1C6B65216EFD}"/>
              </a:ext>
            </a:extLst>
          </p:cNvPr>
          <p:cNvSpPr/>
          <p:nvPr/>
        </p:nvSpPr>
        <p:spPr>
          <a:xfrm>
            <a:off x="1973943" y="5575188"/>
            <a:ext cx="6400800" cy="1113742"/>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dirty="0">
                <a:solidFill>
                  <a:schemeClr val="tx1"/>
                </a:solidFill>
              </a:rPr>
              <a:t>Promouvoir la conception d' </a:t>
            </a:r>
            <a:r>
              <a:rPr lang="fr" sz="2400" b="1" dirty="0">
                <a:solidFill>
                  <a:schemeClr val="tx1"/>
                </a:solidFill>
              </a:rPr>
              <a:t>initiatives </a:t>
            </a:r>
            <a:endParaRPr lang="en-US" sz="2400" b="1" dirty="0">
              <a:solidFill>
                <a:schemeClr val="tx1"/>
              </a:solidFill>
            </a:endParaRPr>
          </a:p>
        </p:txBody>
      </p:sp>
      <p:sp>
        <p:nvSpPr>
          <p:cNvPr id="7" name="Rectangle: Rounded Corners 6">
            <a:extLst>
              <a:ext uri="{FF2B5EF4-FFF2-40B4-BE49-F238E27FC236}">
                <a16:creationId xmlns:a16="http://schemas.microsoft.com/office/drawing/2014/main" id="{975A507F-B3AE-AE39-443B-25114CFA2C74}"/>
              </a:ext>
            </a:extLst>
          </p:cNvPr>
          <p:cNvSpPr/>
          <p:nvPr/>
        </p:nvSpPr>
        <p:spPr>
          <a:xfrm>
            <a:off x="1973943" y="6819899"/>
            <a:ext cx="6400800" cy="1113742"/>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dirty="0">
                <a:solidFill>
                  <a:schemeClr val="tx1"/>
                </a:solidFill>
              </a:rPr>
              <a:t>Promouvoir </a:t>
            </a:r>
            <a:r>
              <a:rPr lang="fr" sz="2400" b="1" dirty="0" err="1">
                <a:solidFill>
                  <a:schemeClr val="tx1"/>
                </a:solidFill>
              </a:rPr>
              <a:t>une prise de décision </a:t>
            </a:r>
            <a:r>
              <a:rPr lang="fr" sz="2400" b="1" dirty="0">
                <a:solidFill>
                  <a:schemeClr val="tx1"/>
                </a:solidFill>
              </a:rPr>
              <a:t>et </a:t>
            </a:r>
            <a:r>
              <a:rPr lang="fr" sz="2400" b="1" dirty="0" err="1">
                <a:solidFill>
                  <a:schemeClr val="tx1"/>
                </a:solidFill>
              </a:rPr>
              <a:t>une mise en œuvre </a:t>
            </a:r>
            <a:endParaRPr lang="en-US" sz="2400" b="1" dirty="0">
              <a:solidFill>
                <a:schemeClr val="tx1"/>
              </a:solidFill>
            </a:endParaRPr>
          </a:p>
        </p:txBody>
      </p:sp>
      <p:sp>
        <p:nvSpPr>
          <p:cNvPr id="8" name="Rectangle: Rounded Corners 7">
            <a:extLst>
              <a:ext uri="{FF2B5EF4-FFF2-40B4-BE49-F238E27FC236}">
                <a16:creationId xmlns:a16="http://schemas.microsoft.com/office/drawing/2014/main" id="{24A0DEB2-2ADF-4D0F-2C9D-A9E75C2762BA}"/>
              </a:ext>
            </a:extLst>
          </p:cNvPr>
          <p:cNvSpPr/>
          <p:nvPr/>
        </p:nvSpPr>
        <p:spPr>
          <a:xfrm>
            <a:off x="1973943" y="8064610"/>
            <a:ext cx="6400800" cy="1122932"/>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dirty="0" err="1">
                <a:solidFill>
                  <a:schemeClr val="tx1"/>
                </a:solidFill>
              </a:rPr>
              <a:t>Assurer</a:t>
            </a:r>
            <a:r>
              <a:rPr lang="fr" sz="2400" dirty="0">
                <a:solidFill>
                  <a:schemeClr val="tx1"/>
                </a:solidFill>
              </a:rPr>
              <a:t> </a:t>
            </a:r>
            <a:r>
              <a:rPr lang="fr" sz="2400" b="1" dirty="0">
                <a:solidFill>
                  <a:schemeClr val="tx1"/>
                </a:solidFill>
              </a:rPr>
              <a:t>conformité</a:t>
            </a:r>
            <a:r>
              <a:rPr lang="fr" sz="2400" dirty="0">
                <a:solidFill>
                  <a:schemeClr val="tx1"/>
                </a:solidFill>
              </a:rPr>
              <a:t> </a:t>
            </a:r>
            <a:r>
              <a:rPr lang="fr" sz="2400" dirty="0" err="1">
                <a:solidFill>
                  <a:schemeClr val="tx1"/>
                </a:solidFill>
              </a:rPr>
              <a:t>avec</a:t>
            </a:r>
            <a:r>
              <a:rPr lang="fr" sz="2400" dirty="0">
                <a:solidFill>
                  <a:schemeClr val="tx1"/>
                </a:solidFill>
              </a:rPr>
              <a:t> objectifs </a:t>
            </a:r>
            <a:r>
              <a:rPr lang="fr" sz="2400" dirty="0" err="1">
                <a:solidFill>
                  <a:schemeClr val="tx1"/>
                </a:solidFill>
              </a:rPr>
              <a:t>environnementaux </a:t>
            </a:r>
            <a:r>
              <a:rPr lang="fr" sz="2400" b="1" dirty="0">
                <a:solidFill>
                  <a:schemeClr val="tx1"/>
                </a:solidFill>
              </a:rPr>
              <a:t>et</a:t>
            </a:r>
            <a:r>
              <a:rPr lang="fr" sz="2400" dirty="0">
                <a:solidFill>
                  <a:schemeClr val="tx1"/>
                </a:solidFill>
              </a:rPr>
              <a:t> </a:t>
            </a:r>
            <a:r>
              <a:rPr lang="fr" sz="2400" dirty="0" err="1">
                <a:solidFill>
                  <a:schemeClr val="tx1"/>
                </a:solidFill>
              </a:rPr>
              <a:t>leur</a:t>
            </a:r>
            <a:r>
              <a:rPr lang="fr" sz="2400" dirty="0">
                <a:solidFill>
                  <a:schemeClr val="tx1"/>
                </a:solidFill>
              </a:rPr>
              <a:t> </a:t>
            </a:r>
            <a:r>
              <a:rPr lang="fr" sz="2400" b="1" dirty="0" err="1">
                <a:solidFill>
                  <a:schemeClr val="tx1"/>
                </a:solidFill>
              </a:rPr>
              <a:t>durabilité </a:t>
            </a:r>
            <a:r>
              <a:rPr lang="fr" sz="2400" dirty="0">
                <a:solidFill>
                  <a:schemeClr val="tx1"/>
                </a:solidFill>
              </a:rPr>
              <a:t>au fil du temps</a:t>
            </a:r>
            <a:endParaRPr lang="en-US" sz="2400" dirty="0">
              <a:solidFill>
                <a:schemeClr val="tx1"/>
              </a:solidFill>
            </a:endParaRPr>
          </a:p>
        </p:txBody>
      </p:sp>
      <p:sp>
        <p:nvSpPr>
          <p:cNvPr id="9" name="Rectangle: Rounded Corners 8">
            <a:extLst>
              <a:ext uri="{FF2B5EF4-FFF2-40B4-BE49-F238E27FC236}">
                <a16:creationId xmlns:a16="http://schemas.microsoft.com/office/drawing/2014/main" id="{0F10A173-4E84-D129-3C6E-7097AFEFC58E}"/>
              </a:ext>
            </a:extLst>
          </p:cNvPr>
          <p:cNvSpPr/>
          <p:nvPr/>
        </p:nvSpPr>
        <p:spPr>
          <a:xfrm>
            <a:off x="9368972" y="2888343"/>
            <a:ext cx="6400799" cy="1226258"/>
          </a:xfrm>
          <a:prstGeom prst="roundRect">
            <a:avLst/>
          </a:prstGeom>
          <a:solidFill>
            <a:srgbClr val="B1D0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b="1" dirty="0">
                <a:solidFill>
                  <a:schemeClr val="tx1"/>
                </a:solidFill>
              </a:rPr>
              <a:t>Des actions plus </a:t>
            </a:r>
            <a:r>
              <a:rPr lang="fr" sz="2400" b="1" dirty="0" err="1">
                <a:solidFill>
                  <a:schemeClr val="tx1"/>
                </a:solidFill>
              </a:rPr>
              <a:t>équitables</a:t>
            </a:r>
          </a:p>
          <a:p>
            <a:pPr algn="ctr"/>
            <a:r>
              <a:rPr lang="fr" sz="2400" dirty="0">
                <a:solidFill>
                  <a:schemeClr val="tx1"/>
                </a:solidFill>
              </a:rPr>
              <a:t>Une vision </a:t>
            </a:r>
            <a:r>
              <a:rPr lang="fr" sz="2400" dirty="0" err="1">
                <a:solidFill>
                  <a:schemeClr val="tx1"/>
                </a:solidFill>
              </a:rPr>
              <a:t>complète qui </a:t>
            </a:r>
            <a:r>
              <a:rPr lang="fr" sz="2400" dirty="0">
                <a:solidFill>
                  <a:schemeClr val="tx1"/>
                </a:solidFill>
              </a:rPr>
              <a:t>identifie et </a:t>
            </a:r>
            <a:r>
              <a:rPr lang="fr" sz="2400" dirty="0" err="1">
                <a:solidFill>
                  <a:schemeClr val="tx1"/>
                </a:solidFill>
              </a:rPr>
              <a:t>offre</a:t>
            </a:r>
            <a:r>
              <a:rPr lang="fr" sz="2400" dirty="0">
                <a:solidFill>
                  <a:schemeClr val="tx1"/>
                </a:solidFill>
              </a:rPr>
              <a:t> </a:t>
            </a:r>
            <a:r>
              <a:rPr lang="fr" sz="2400" dirty="0" err="1">
                <a:solidFill>
                  <a:schemeClr val="tx1"/>
                </a:solidFill>
              </a:rPr>
              <a:t>opportunités </a:t>
            </a:r>
            <a:r>
              <a:rPr lang="fr" sz="2400" dirty="0">
                <a:solidFill>
                  <a:schemeClr val="tx1"/>
                </a:solidFill>
              </a:rPr>
              <a:t>et </a:t>
            </a:r>
            <a:r>
              <a:rPr lang="fr" sz="2400" dirty="0" err="1">
                <a:solidFill>
                  <a:schemeClr val="tx1"/>
                </a:solidFill>
              </a:rPr>
              <a:t>réduit</a:t>
            </a:r>
            <a:r>
              <a:rPr lang="fr" sz="2400" dirty="0">
                <a:solidFill>
                  <a:schemeClr val="tx1"/>
                </a:solidFill>
              </a:rPr>
              <a:t> </a:t>
            </a:r>
            <a:r>
              <a:rPr lang="fr" sz="2400" dirty="0" err="1">
                <a:solidFill>
                  <a:schemeClr val="tx1"/>
                </a:solidFill>
              </a:rPr>
              <a:t>inégalités</a:t>
            </a:r>
            <a:endParaRPr lang="en-US" sz="2400" dirty="0">
              <a:solidFill>
                <a:schemeClr val="tx1"/>
              </a:solidFill>
            </a:endParaRPr>
          </a:p>
        </p:txBody>
      </p:sp>
      <p:sp>
        <p:nvSpPr>
          <p:cNvPr id="10" name="Rectangle: Rounded Corners 9">
            <a:extLst>
              <a:ext uri="{FF2B5EF4-FFF2-40B4-BE49-F238E27FC236}">
                <a16:creationId xmlns:a16="http://schemas.microsoft.com/office/drawing/2014/main" id="{88DBB7A8-B1FA-5050-B490-D59966B6D796}"/>
              </a:ext>
            </a:extLst>
          </p:cNvPr>
          <p:cNvSpPr/>
          <p:nvPr/>
        </p:nvSpPr>
        <p:spPr>
          <a:xfrm>
            <a:off x="9368972" y="5565998"/>
            <a:ext cx="6400799" cy="1122932"/>
          </a:xfrm>
          <a:prstGeom prst="roundRect">
            <a:avLst/>
          </a:prstGeom>
          <a:solidFill>
            <a:srgbClr val="B1D0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b="1" dirty="0">
                <a:solidFill>
                  <a:schemeClr val="tx1"/>
                </a:solidFill>
              </a:rPr>
              <a:t>Des actions plus </a:t>
            </a:r>
            <a:r>
              <a:rPr lang="fr" sz="2400" b="1" dirty="0" err="1">
                <a:solidFill>
                  <a:schemeClr val="tx1"/>
                </a:solidFill>
              </a:rPr>
              <a:t>durables</a:t>
            </a:r>
          </a:p>
          <a:p>
            <a:pPr algn="ctr"/>
            <a:r>
              <a:rPr lang="fr" sz="2400" dirty="0" err="1">
                <a:solidFill>
                  <a:schemeClr val="tx1"/>
                </a:solidFill>
              </a:rPr>
              <a:t>que</a:t>
            </a:r>
            <a:r>
              <a:rPr lang="fr" sz="2400" dirty="0">
                <a:solidFill>
                  <a:schemeClr val="tx1"/>
                </a:solidFill>
              </a:rPr>
              <a:t> </a:t>
            </a:r>
            <a:r>
              <a:rPr lang="fr" sz="2400" dirty="0" err="1">
                <a:solidFill>
                  <a:schemeClr val="tx1"/>
                </a:solidFill>
              </a:rPr>
              <a:t>promouvoir </a:t>
            </a:r>
            <a:r>
              <a:rPr lang="fr" sz="2400" dirty="0">
                <a:solidFill>
                  <a:schemeClr val="tx1"/>
                </a:solidFill>
              </a:rPr>
              <a:t>le long </a:t>
            </a:r>
            <a:r>
              <a:rPr lang="fr" sz="2400" dirty="0" err="1">
                <a:solidFill>
                  <a:schemeClr val="tx1"/>
                </a:solidFill>
              </a:rPr>
              <a:t>terme</a:t>
            </a:r>
            <a:r>
              <a:rPr lang="fr" sz="2400" dirty="0">
                <a:solidFill>
                  <a:schemeClr val="tx1"/>
                </a:solidFill>
              </a:rPr>
              <a:t> </a:t>
            </a:r>
            <a:r>
              <a:rPr lang="fr" sz="2400" dirty="0" err="1">
                <a:solidFill>
                  <a:schemeClr val="tx1"/>
                </a:solidFill>
              </a:rPr>
              <a:t>implication </a:t>
            </a:r>
            <a:r>
              <a:rPr lang="fr" sz="2400" dirty="0">
                <a:solidFill>
                  <a:schemeClr val="tx1"/>
                </a:solidFill>
              </a:rPr>
              <a:t>, </a:t>
            </a:r>
            <a:r>
              <a:rPr lang="fr" sz="2400" dirty="0" err="1">
                <a:solidFill>
                  <a:schemeClr val="tx1"/>
                </a:solidFill>
              </a:rPr>
              <a:t>appropriation </a:t>
            </a:r>
            <a:r>
              <a:rPr lang="fr" sz="2400" dirty="0">
                <a:solidFill>
                  <a:schemeClr val="tx1"/>
                </a:solidFill>
              </a:rPr>
              <a:t>et atténuation </a:t>
            </a:r>
            <a:endParaRPr lang="en-US" sz="2400" dirty="0">
              <a:solidFill>
                <a:schemeClr val="tx1"/>
              </a:solidFill>
            </a:endParaRPr>
          </a:p>
        </p:txBody>
      </p:sp>
      <p:sp>
        <p:nvSpPr>
          <p:cNvPr id="11" name="Rectangle: Rounded Corners 10">
            <a:extLst>
              <a:ext uri="{FF2B5EF4-FFF2-40B4-BE49-F238E27FC236}">
                <a16:creationId xmlns:a16="http://schemas.microsoft.com/office/drawing/2014/main" id="{2D158856-BBE4-9008-1F96-C491AB5AAAAF}"/>
              </a:ext>
            </a:extLst>
          </p:cNvPr>
          <p:cNvSpPr/>
          <p:nvPr/>
        </p:nvSpPr>
        <p:spPr>
          <a:xfrm>
            <a:off x="9376647" y="6844331"/>
            <a:ext cx="6400799" cy="1122932"/>
          </a:xfrm>
          <a:prstGeom prst="roundRect">
            <a:avLst/>
          </a:prstGeom>
          <a:solidFill>
            <a:srgbClr val="B1D0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b="1" dirty="0">
                <a:solidFill>
                  <a:schemeClr val="tx1"/>
                </a:solidFill>
              </a:rPr>
              <a:t>Des actions plus innovantes</a:t>
            </a:r>
          </a:p>
          <a:p>
            <a:pPr algn="ctr"/>
            <a:r>
              <a:rPr lang="fr" sz="2400" dirty="0">
                <a:solidFill>
                  <a:schemeClr val="tx1"/>
                </a:solidFill>
              </a:rPr>
              <a:t>qui soient pertinentes au contexte, adaptées à l'objectif et inclusives</a:t>
            </a:r>
          </a:p>
        </p:txBody>
      </p:sp>
      <p:sp>
        <p:nvSpPr>
          <p:cNvPr id="12" name="Rectangle: Rounded Corners 11">
            <a:extLst>
              <a:ext uri="{FF2B5EF4-FFF2-40B4-BE49-F238E27FC236}">
                <a16:creationId xmlns:a16="http://schemas.microsoft.com/office/drawing/2014/main" id="{8293D8FD-D714-DB5F-03DB-8C52BE489D9C}"/>
              </a:ext>
            </a:extLst>
          </p:cNvPr>
          <p:cNvSpPr/>
          <p:nvPr/>
        </p:nvSpPr>
        <p:spPr>
          <a:xfrm>
            <a:off x="9376647" y="8122664"/>
            <a:ext cx="6400799" cy="1122932"/>
          </a:xfrm>
          <a:prstGeom prst="roundRect">
            <a:avLst/>
          </a:prstGeom>
          <a:solidFill>
            <a:srgbClr val="B1D0A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 sz="2400" b="1" dirty="0">
                <a:solidFill>
                  <a:schemeClr val="tx1"/>
                </a:solidFill>
              </a:rPr>
              <a:t>Des actions plus </a:t>
            </a:r>
            <a:r>
              <a:rPr lang="fr" sz="2400" b="1" dirty="0" err="1">
                <a:solidFill>
                  <a:schemeClr val="tx1"/>
                </a:solidFill>
              </a:rPr>
              <a:t>efficaces</a:t>
            </a:r>
          </a:p>
          <a:p>
            <a:pPr algn="ctr"/>
            <a:r>
              <a:rPr lang="fr" sz="2400" dirty="0">
                <a:solidFill>
                  <a:schemeClr val="tx1"/>
                </a:solidFill>
              </a:rPr>
              <a:t>réduire</a:t>
            </a:r>
            <a:r>
              <a:rPr lang="fr" sz="2400" dirty="0" err="1">
                <a:solidFill>
                  <a:schemeClr val="tx1"/>
                </a:solidFill>
              </a:rPr>
              <a:t>​</a:t>
            </a:r>
            <a:r>
              <a:rPr lang="fr" sz="2400" dirty="0">
                <a:solidFill>
                  <a:schemeClr val="tx1"/>
                </a:solidFill>
              </a:rPr>
              <a:t> </a:t>
            </a:r>
            <a:r>
              <a:rPr lang="fr" sz="2400" dirty="0" err="1">
                <a:solidFill>
                  <a:schemeClr val="tx1"/>
                </a:solidFill>
              </a:rPr>
              <a:t>perte </a:t>
            </a:r>
            <a:r>
              <a:rPr lang="fr" sz="2400" dirty="0">
                <a:solidFill>
                  <a:schemeClr val="tx1"/>
                </a:solidFill>
              </a:rPr>
              <a:t>de </a:t>
            </a:r>
            <a:r>
              <a:rPr lang="fr" sz="2400" dirty="0" err="1">
                <a:solidFill>
                  <a:schemeClr val="tx1"/>
                </a:solidFill>
              </a:rPr>
              <a:t>biodiversité </a:t>
            </a:r>
            <a:r>
              <a:rPr lang="fr" sz="2400" dirty="0">
                <a:solidFill>
                  <a:schemeClr val="tx1"/>
                </a:solidFill>
              </a:rPr>
              <a:t>et </a:t>
            </a:r>
            <a:r>
              <a:rPr lang="fr" sz="2400" dirty="0" err="1">
                <a:solidFill>
                  <a:schemeClr val="tx1"/>
                </a:solidFill>
              </a:rPr>
              <a:t>livraison</a:t>
            </a:r>
            <a:r>
              <a:rPr lang="fr" sz="2400" dirty="0">
                <a:solidFill>
                  <a:schemeClr val="tx1"/>
                </a:solidFill>
              </a:rPr>
              <a:t> </a:t>
            </a:r>
            <a:r>
              <a:rPr lang="fr" sz="2400" dirty="0" err="1">
                <a:solidFill>
                  <a:schemeClr val="tx1"/>
                </a:solidFill>
              </a:rPr>
              <a:t>avantages complémentaires</a:t>
            </a:r>
            <a:endParaRPr lang="en-US" sz="2400" dirty="0">
              <a:solidFill>
                <a:schemeClr val="tx1"/>
              </a:solidFill>
            </a:endParaRPr>
          </a:p>
        </p:txBody>
      </p:sp>
      <p:sp>
        <p:nvSpPr>
          <p:cNvPr id="13" name="Arrow: Right 12">
            <a:extLst>
              <a:ext uri="{FF2B5EF4-FFF2-40B4-BE49-F238E27FC236}">
                <a16:creationId xmlns:a16="http://schemas.microsoft.com/office/drawing/2014/main" id="{F0EC521B-3EB4-92B8-3BF7-D7E96A2F4495}"/>
              </a:ext>
            </a:extLst>
          </p:cNvPr>
          <p:cNvSpPr/>
          <p:nvPr/>
        </p:nvSpPr>
        <p:spPr>
          <a:xfrm>
            <a:off x="8527563" y="3416612"/>
            <a:ext cx="747486" cy="297543"/>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91577B50-F82E-02E0-8701-9626B1D01C30}"/>
              </a:ext>
            </a:extLst>
          </p:cNvPr>
          <p:cNvSpPr/>
          <p:nvPr/>
        </p:nvSpPr>
        <p:spPr>
          <a:xfrm>
            <a:off x="8498114" y="4748780"/>
            <a:ext cx="747486" cy="297543"/>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F4DC2D0F-5CF3-1720-E2CA-E8D23889100F}"/>
              </a:ext>
            </a:extLst>
          </p:cNvPr>
          <p:cNvSpPr/>
          <p:nvPr/>
        </p:nvSpPr>
        <p:spPr>
          <a:xfrm>
            <a:off x="8498114" y="5966957"/>
            <a:ext cx="747486" cy="297543"/>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A25417DF-7151-46A0-59E5-48888C798977}"/>
              </a:ext>
            </a:extLst>
          </p:cNvPr>
          <p:cNvSpPr/>
          <p:nvPr/>
        </p:nvSpPr>
        <p:spPr>
          <a:xfrm>
            <a:off x="8498114" y="7211668"/>
            <a:ext cx="747486" cy="297543"/>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Right 16">
            <a:extLst>
              <a:ext uri="{FF2B5EF4-FFF2-40B4-BE49-F238E27FC236}">
                <a16:creationId xmlns:a16="http://schemas.microsoft.com/office/drawing/2014/main" id="{07633017-15D5-FDDC-D90F-B09A1BB29DD7}"/>
              </a:ext>
            </a:extLst>
          </p:cNvPr>
          <p:cNvSpPr/>
          <p:nvPr/>
        </p:nvSpPr>
        <p:spPr>
          <a:xfrm>
            <a:off x="8472714" y="8416582"/>
            <a:ext cx="747486" cy="297543"/>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77623161"/>
      </p:ext>
    </p:extLst>
  </p:cSld>
  <p:clrMapOvr>
    <a:masterClrMapping/>
  </p:clrMapOvr>
  <p:extLst>
    <p:ext uri="{6950BFC3-D8DA-4A85-94F7-54DA5524770B}">
      <p188:commentRel xmlns:p188="http://schemas.microsoft.com/office/powerpoint/2018/8/main" r:id="rId2"/>
    </p:ext>
  </p:extLs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0DF2512-D535-4DDF-DC2F-02D50B1B007E}"/>
              </a:ext>
            </a:extLst>
          </p:cNvPr>
          <p:cNvPicPr>
            <a:picLocks noChangeAspect="1"/>
          </p:cNvPicPr>
          <p:nvPr/>
        </p:nvPicPr>
        <p:blipFill>
          <a:blip r:embed="rId2"/>
          <a:stretch>
            <a:fillRect/>
          </a:stretch>
        </p:blipFill>
        <p:spPr>
          <a:xfrm>
            <a:off x="2492079" y="57422"/>
            <a:ext cx="13210731" cy="8896078"/>
          </a:xfrm>
          <a:prstGeom prst="rect">
            <a:avLst/>
          </a:prstGeom>
        </p:spPr>
      </p:pic>
      <p:sp>
        <p:nvSpPr>
          <p:cNvPr id="4" name="TextBox 3">
            <a:extLst>
              <a:ext uri="{FF2B5EF4-FFF2-40B4-BE49-F238E27FC236}">
                <a16:creationId xmlns:a16="http://schemas.microsoft.com/office/drawing/2014/main" id="{FB379BE1-DE30-1CD7-2808-9CB85B83138E}"/>
              </a:ext>
            </a:extLst>
          </p:cNvPr>
          <p:cNvSpPr txBox="1"/>
          <p:nvPr/>
        </p:nvSpPr>
        <p:spPr>
          <a:xfrm rot="5400000">
            <a:off x="9045289" y="2803811"/>
            <a:ext cx="507831" cy="12807210"/>
          </a:xfrm>
          <a:prstGeom prst="rect">
            <a:avLst/>
          </a:prstGeom>
          <a:noFill/>
        </p:spPr>
        <p:txBody>
          <a:bodyPr vert="vert270" wrap="square" rtlCol="0">
            <a:spAutoFit/>
          </a:bodyPr>
          <a:lstStyle/>
          <a:p>
            <a:r>
              <a:rPr lang="fr" sz="2100"/>
              <a:t>Source : </a:t>
            </a:r>
            <a:r>
              <a:rPr lang="fr" sz="2100">
                <a:hlinkClick r:id="rId3"/>
              </a:rPr>
              <a:t>https://www.enterprise-development.org/wp-content/uploads/DCED_NBS_Toolkit_Final_March_25-1.pdf</a:t>
            </a:r>
            <a:r>
              <a:rPr lang="fr" sz="2100"/>
              <a:t> </a:t>
            </a:r>
            <a:endParaRPr lang="en-US" sz="2100"/>
          </a:p>
        </p:txBody>
      </p:sp>
      <p:sp>
        <p:nvSpPr>
          <p:cNvPr id="2" name="Title 1">
            <a:extLst>
              <a:ext uri="{FF2B5EF4-FFF2-40B4-BE49-F238E27FC236}">
                <a16:creationId xmlns:a16="http://schemas.microsoft.com/office/drawing/2014/main" id="{77DE158C-6D13-8F62-9547-1FF0DA101AF4}"/>
              </a:ext>
            </a:extLst>
          </p:cNvPr>
          <p:cNvSpPr txBox="1">
            <a:spLocks/>
          </p:cNvSpPr>
          <p:nvPr/>
        </p:nvSpPr>
        <p:spPr>
          <a:xfrm rot="16200000">
            <a:off x="-2506036" y="3599874"/>
            <a:ext cx="8080645" cy="142264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 dirty="0"/>
              <a:t>De nombreux autres exemples de </a:t>
            </a:r>
            <a:r>
              <a:rPr lang="fr" dirty="0" err="1"/>
              <a:t>solutions fondées sur la nature tenant compte du genre </a:t>
            </a:r>
            <a:r>
              <a:rPr lang="fr" dirty="0"/>
              <a:t>…</a:t>
            </a:r>
          </a:p>
        </p:txBody>
      </p:sp>
    </p:spTree>
    <p:extLst>
      <p:ext uri="{BB962C8B-B14F-4D97-AF65-F5344CB8AC3E}">
        <p14:creationId xmlns:p14="http://schemas.microsoft.com/office/powerpoint/2010/main" val="3303997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359EE-0236-D7FB-B8F6-1C050867CC88}"/>
              </a:ext>
            </a:extLst>
          </p:cNvPr>
          <p:cNvSpPr>
            <a:spLocks noGrp="1"/>
          </p:cNvSpPr>
          <p:nvPr>
            <p:ph type="title"/>
          </p:nvPr>
        </p:nvSpPr>
        <p:spPr/>
        <p:txBody>
          <a:bodyPr/>
          <a:lstStyle/>
          <a:p>
            <a:r>
              <a:rPr lang="fr"/>
              <a:t>Ressources utiles</a:t>
            </a:r>
          </a:p>
        </p:txBody>
      </p:sp>
      <p:sp>
        <p:nvSpPr>
          <p:cNvPr id="3" name="Content Placeholder 2">
            <a:extLst>
              <a:ext uri="{FF2B5EF4-FFF2-40B4-BE49-F238E27FC236}">
                <a16:creationId xmlns:a16="http://schemas.microsoft.com/office/drawing/2014/main" id="{5BFE9D6F-0DC8-ED99-A25A-746060B6E201}"/>
              </a:ext>
            </a:extLst>
          </p:cNvPr>
          <p:cNvSpPr>
            <a:spLocks noGrp="1"/>
          </p:cNvSpPr>
          <p:nvPr>
            <p:ph idx="1"/>
          </p:nvPr>
        </p:nvSpPr>
        <p:spPr>
          <a:xfrm>
            <a:off x="1746040" y="2738437"/>
            <a:ext cx="8875068" cy="6527007"/>
          </a:xfrm>
        </p:spPr>
        <p:txBody>
          <a:bodyPr>
            <a:normAutofit fontScale="77500" lnSpcReduction="20000"/>
          </a:bodyPr>
          <a:lstStyle/>
          <a:p>
            <a:pPr>
              <a:spcAft>
                <a:spcPts val="1800"/>
              </a:spcAft>
            </a:pPr>
            <a:r>
              <a:rPr lang="fr" sz="2700" i="1" dirty="0"/>
              <a:t>Plan d’action pour l’égalité des sexes (2023-2030) </a:t>
            </a:r>
            <a:r>
              <a:rPr lang="fr" sz="2700" dirty="0">
                <a:hlinkClick r:id="rId2"/>
              </a:rPr>
              <a:t>https://www.cbd.int/doc/c/f64f/e1b9/e8da56802bc2c458a56fcefa/cop-15-l-24-en.pdf</a:t>
            </a:r>
            <a:r>
              <a:rPr lang="fr" sz="2700" dirty="0"/>
              <a:t> </a:t>
            </a:r>
          </a:p>
          <a:p>
            <a:pPr>
              <a:spcAft>
                <a:spcPts val="1800"/>
              </a:spcAft>
            </a:pPr>
            <a:r>
              <a:rPr lang="fr" sz="2700" i="1" dirty="0"/>
              <a:t>Meilleures pratiques en matière d'égalité des sexes et de biodiversité : des voies vers de multiples bénéfices</a:t>
            </a:r>
            <a:r>
              <a:rPr lang="fr" sz="2700" dirty="0"/>
              <a:t> </a:t>
            </a:r>
            <a:r>
              <a:rPr lang="fr" sz="2700" dirty="0">
                <a:hlinkClick r:id="rId3"/>
              </a:rPr>
              <a:t>https://www.cbd.int/gender/publications/CBD-Best-practices-Gender-Biodiversity-en.pdf</a:t>
            </a:r>
            <a:r>
              <a:rPr lang="fr" sz="2700" dirty="0"/>
              <a:t> </a:t>
            </a:r>
          </a:p>
          <a:p>
            <a:pPr>
              <a:spcAft>
                <a:spcPts val="1800"/>
              </a:spcAft>
            </a:pPr>
            <a:r>
              <a:rPr lang="fr" sz="2800" i="1" dirty="0"/>
              <a:t>Trousse d'outils pour des solutions fondées sur la nature et tenant compte des questions de genre </a:t>
            </a:r>
            <a:r>
              <a:rPr lang="fr" sz="2800" dirty="0">
                <a:hlinkClick r:id="rId4"/>
              </a:rPr>
              <a:t>https://www.enterprise-development.org/wp-content/uploads/DCED_NBS_Toolkit_Final_March_25-1.pdf</a:t>
            </a:r>
            <a:r>
              <a:rPr lang="fr" sz="2800" dirty="0"/>
              <a:t> </a:t>
            </a:r>
            <a:endParaRPr lang="en-US" sz="2700" dirty="0"/>
          </a:p>
          <a:p>
            <a:pPr>
              <a:spcAft>
                <a:spcPts val="1800"/>
              </a:spcAft>
            </a:pPr>
            <a:r>
              <a:rPr lang="fr" sz="2700" dirty="0"/>
              <a:t>Renforcer les synergies entre l’égalité des sexes et les objectifs de neutralité en matière de biodiversité, de climat et de dégradation des terres : enseignements tirés des approches fondées sur la nature et sensibles au genre </a:t>
            </a:r>
            <a:r>
              <a:rPr lang="fr" sz="2700" dirty="0">
                <a:hlinkClick r:id="rId5"/>
              </a:rPr>
              <a:t>https://hdl.handle.net/10568/114844</a:t>
            </a:r>
            <a:r>
              <a:rPr lang="fr" sz="2700" dirty="0"/>
              <a:t> </a:t>
            </a:r>
          </a:p>
          <a:p>
            <a:pPr>
              <a:spcAft>
                <a:spcPts val="1800"/>
              </a:spcAft>
            </a:pPr>
            <a:r>
              <a:rPr lang="fr" sz="2700" dirty="0"/>
              <a:t>Élaboration d'initiatives de restauration écologique équitables entre les sexes : synthèse des recommandations pour améliorer les pratiques de restauration. </a:t>
            </a:r>
            <a:r>
              <a:rPr lang="fr" sz="2700" dirty="0">
                <a:hlinkClick r:id="rId6"/>
              </a:rPr>
              <a:t>https://hdl.handle.net/10568/117868</a:t>
            </a:r>
            <a:r>
              <a:rPr lang="fr" sz="2700" dirty="0"/>
              <a:t> </a:t>
            </a:r>
            <a:r>
              <a:rPr lang="fr" sz="2700" i="1" dirty="0">
                <a:solidFill>
                  <a:srgbClr val="7030A0"/>
                </a:solidFill>
              </a:rPr>
              <a:t>(à titre d’exemples d’indicateurs de portée, de bénéfice, d’autonomisation et de transformation liés à la restauration)</a:t>
            </a:r>
            <a:endParaRPr lang="en-GB" sz="2700" i="1" dirty="0">
              <a:solidFill>
                <a:srgbClr val="7030A0"/>
              </a:solidFill>
            </a:endParaRPr>
          </a:p>
        </p:txBody>
      </p:sp>
      <p:pic>
        <p:nvPicPr>
          <p:cNvPr id="5" name="Picture 4">
            <a:extLst>
              <a:ext uri="{FF2B5EF4-FFF2-40B4-BE49-F238E27FC236}">
                <a16:creationId xmlns:a16="http://schemas.microsoft.com/office/drawing/2014/main" id="{4BE5D180-C74F-C839-3525-4FF7618E9A8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551403" y="2738437"/>
            <a:ext cx="3182117" cy="4462463"/>
          </a:xfrm>
          <a:prstGeom prst="rect">
            <a:avLst/>
          </a:prstGeom>
          <a:ln>
            <a:solidFill>
              <a:schemeClr val="accent1">
                <a:shade val="15000"/>
              </a:schemeClr>
            </a:solidFill>
          </a:ln>
        </p:spPr>
      </p:pic>
      <p:pic>
        <p:nvPicPr>
          <p:cNvPr id="7" name="Picture 6">
            <a:extLst>
              <a:ext uri="{FF2B5EF4-FFF2-40B4-BE49-F238E27FC236}">
                <a16:creationId xmlns:a16="http://schemas.microsoft.com/office/drawing/2014/main" id="{58859FB8-996A-82FA-4955-7CBAA241BB1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420989" y="4563208"/>
            <a:ext cx="3436522" cy="4475173"/>
          </a:xfrm>
          <a:prstGeom prst="rect">
            <a:avLst/>
          </a:prstGeom>
          <a:ln>
            <a:solidFill>
              <a:schemeClr val="accent1">
                <a:shade val="15000"/>
              </a:schemeClr>
            </a:solidFill>
          </a:ln>
        </p:spPr>
      </p:pic>
    </p:spTree>
    <p:extLst>
      <p:ext uri="{BB962C8B-B14F-4D97-AF65-F5344CB8AC3E}">
        <p14:creationId xmlns:p14="http://schemas.microsoft.com/office/powerpoint/2010/main" val="88169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22765" y="7757656"/>
            <a:ext cx="2428928" cy="1609010"/>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822765" y="5543086"/>
            <a:ext cx="2420237" cy="1814867"/>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22766" y="1231267"/>
            <a:ext cx="2420237" cy="161516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6164318" y="3443162"/>
            <a:ext cx="12123683" cy="3956468"/>
          </a:xfrm>
          <a:prstGeom prst="rect">
            <a:avLst/>
          </a:prstGeom>
          <a:noFill/>
        </p:spPr>
        <p:txBody>
          <a:bodyPr wrap="square" rtlCol="0">
            <a:spAutoFit/>
          </a:bodyPr>
          <a:lstStyle/>
          <a:p>
            <a:pPr algn="ctr" defTabSz="1371600">
              <a:lnSpc>
                <a:spcPct val="107000"/>
              </a:lnSpc>
              <a:spcAft>
                <a:spcPts val="1200"/>
              </a:spcAft>
              <a:defRPr/>
            </a:pPr>
            <a:r>
              <a:rPr lang="fr" sz="12000" kern="100" dirty="0">
                <a:solidFill>
                  <a:prstClr val="black"/>
                </a:solidFill>
                <a:latin typeface="Calibri" panose="020F0502020204030204"/>
              </a:rPr>
              <a:t>Questions et réponses</a:t>
            </a:r>
            <a:endParaRPr lang="en-US" sz="10000" kern="100" dirty="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5" y="3246138"/>
            <a:ext cx="2420237" cy="1821168"/>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6A234-527D-06AC-3DAC-C50664C15FC4}"/>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8AEC5B13-6EC6-D1ED-675D-A89E8673A1E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11267" y="7782638"/>
            <a:ext cx="2431736" cy="1618908"/>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D42FD0EB-CA1B-A5D9-FEFE-BF962B97C23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11267" y="1240178"/>
            <a:ext cx="2443869" cy="1618908"/>
          </a:xfrm>
          <a:prstGeom prst="rect">
            <a:avLst/>
          </a:prstGeom>
        </p:spPr>
      </p:pic>
      <p:pic>
        <p:nvPicPr>
          <p:cNvPr id="14" name="Picture 13" descr="Bribris Rio.tif">
            <a:extLst>
              <a:ext uri="{FF2B5EF4-FFF2-40B4-BE49-F238E27FC236}">
                <a16:creationId xmlns:a16="http://schemas.microsoft.com/office/drawing/2014/main" id="{AC0C8647-1EC4-3458-2EB1-D46607B1919D}"/>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834267" y="3488649"/>
            <a:ext cx="2420870" cy="1590726"/>
          </a:xfrm>
          <a:prstGeom prst="rect">
            <a:avLst/>
          </a:prstGeom>
        </p:spPr>
      </p:pic>
      <p:pic>
        <p:nvPicPr>
          <p:cNvPr id="16" name="Picture 15" descr="A crab on a shell&#10;&#10;AI-generated content may be incorrect.">
            <a:extLst>
              <a:ext uri="{FF2B5EF4-FFF2-40B4-BE49-F238E27FC236}">
                <a16:creationId xmlns:a16="http://schemas.microsoft.com/office/drawing/2014/main" id="{B37F1A24-B316-D47D-8B1A-8A0B2DD1319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22766" y="5635829"/>
            <a:ext cx="2420870" cy="1611675"/>
          </a:xfrm>
          <a:prstGeom prst="rect">
            <a:avLst/>
          </a:prstGeom>
        </p:spPr>
      </p:pic>
      <p:sp>
        <p:nvSpPr>
          <p:cNvPr id="2" name="TextBox 1">
            <a:extLst>
              <a:ext uri="{FF2B5EF4-FFF2-40B4-BE49-F238E27FC236}">
                <a16:creationId xmlns:a16="http://schemas.microsoft.com/office/drawing/2014/main" id="{1CA3FA11-DAE3-B811-78C1-34B22F660D16}"/>
              </a:ext>
            </a:extLst>
          </p:cNvPr>
          <p:cNvSpPr txBox="1"/>
          <p:nvPr/>
        </p:nvSpPr>
        <p:spPr>
          <a:xfrm>
            <a:off x="6148551" y="2796426"/>
            <a:ext cx="12139449" cy="4247317"/>
          </a:xfrm>
          <a:prstGeom prst="rect">
            <a:avLst/>
          </a:prstGeom>
          <a:noFill/>
        </p:spPr>
        <p:txBody>
          <a:bodyPr wrap="square" rtlCol="0">
            <a:spAutoFit/>
          </a:bodyPr>
          <a:lstStyle/>
          <a:p>
            <a:pPr algn="ctr" defTabSz="1371600"/>
            <a:r>
              <a:rPr lang="fr" sz="9000" kern="100">
                <a:solidFill>
                  <a:prstClr val="black"/>
                </a:solidFill>
                <a:latin typeface="Calibri" panose="020F0502020204030204"/>
              </a:rPr>
              <a:t>L'union fait la force :</a:t>
            </a:r>
          </a:p>
          <a:p>
            <a:pPr algn="ctr" defTabSz="1371600"/>
            <a:r>
              <a:rPr lang="fr" sz="9000" kern="100">
                <a:solidFill>
                  <a:prstClr val="black"/>
                </a:solidFill>
                <a:latin typeface="Calibri" panose="020F0502020204030204"/>
              </a:rPr>
              <a:t>Échange entre pairs et</a:t>
            </a:r>
          </a:p>
          <a:p>
            <a:pPr algn="ctr" defTabSz="1371600"/>
            <a:r>
              <a:rPr lang="fr" sz="9000" kern="100">
                <a:solidFill>
                  <a:prstClr val="black"/>
                </a:solidFill>
                <a:latin typeface="Calibri" panose="020F0502020204030204"/>
              </a:rPr>
              <a:t>Dépannage</a:t>
            </a:r>
            <a:endParaRPr lang="en-US" sz="9000">
              <a:solidFill>
                <a:prstClr val="black"/>
              </a:solidFill>
              <a:latin typeface="Calibri" panose="020F0502020204030204"/>
            </a:endParaRPr>
          </a:p>
        </p:txBody>
      </p:sp>
    </p:spTree>
    <p:extLst>
      <p:ext uri="{BB962C8B-B14F-4D97-AF65-F5344CB8AC3E}">
        <p14:creationId xmlns:p14="http://schemas.microsoft.com/office/powerpoint/2010/main" val="273494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20EF3DFC-9674-F6F8-3F90-209C78E21EE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8288000" cy="10287000"/>
          </a:xfrm>
          <a:prstGeom prst="rect">
            <a:avLst/>
          </a:prstGeom>
        </p:spPr>
      </p:pic>
      <p:sp>
        <p:nvSpPr>
          <p:cNvPr id="2" name="Заголовок 1">
            <a:extLst>
              <a:ext uri="{FF2B5EF4-FFF2-40B4-BE49-F238E27FC236}">
                <a16:creationId xmlns:a16="http://schemas.microsoft.com/office/drawing/2014/main" id="{068DAFA1-2ED5-BDD7-9200-A6D9A3EE0CA5}"/>
              </a:ext>
            </a:extLst>
          </p:cNvPr>
          <p:cNvSpPr>
            <a:spLocks noGrp="1"/>
          </p:cNvSpPr>
          <p:nvPr>
            <p:ph type="ctrTitle"/>
          </p:nvPr>
        </p:nvSpPr>
        <p:spPr>
          <a:xfrm>
            <a:off x="2025396" y="2400300"/>
            <a:ext cx="13716000" cy="3581400"/>
          </a:xfrm>
        </p:spPr>
        <p:txBody>
          <a:bodyPr>
            <a:normAutofit fontScale="90000"/>
          </a:bodyPr>
          <a:lstStyle/>
          <a:p>
            <a:r>
              <a:rPr lang="fr" dirty="0">
                <a:ln w="0"/>
                <a:effectLst>
                  <a:outerShdw blurRad="38100" dist="19050" dir="2700000" algn="tl" rotWithShape="0">
                    <a:schemeClr val="dk1">
                      <a:alpha val="40000"/>
                    </a:schemeClr>
                  </a:outerShdw>
                </a:effectLst>
              </a:rPr>
              <a:t>Femmes pour la nature : le Tadjikistan en pratique</a:t>
            </a:r>
            <a:endParaRPr lang="ru-RU" dirty="0">
              <a:ln w="0"/>
              <a:effectLst>
                <a:outerShdw blurRad="38100" dist="19050" dir="2700000" algn="tl" rotWithShape="0">
                  <a:schemeClr val="dk1">
                    <a:alpha val="40000"/>
                  </a:schemeClr>
                </a:outerShdw>
              </a:effectLst>
            </a:endParaRPr>
          </a:p>
        </p:txBody>
      </p:sp>
      <p:sp>
        <p:nvSpPr>
          <p:cNvPr id="3" name="Подзаголовок 2">
            <a:extLst>
              <a:ext uri="{FF2B5EF4-FFF2-40B4-BE49-F238E27FC236}">
                <a16:creationId xmlns:a16="http://schemas.microsoft.com/office/drawing/2014/main" id="{023D05FB-C9E6-FE58-1375-3BB18373ECE3}"/>
              </a:ext>
            </a:extLst>
          </p:cNvPr>
          <p:cNvSpPr>
            <a:spLocks noGrp="1"/>
          </p:cNvSpPr>
          <p:nvPr>
            <p:ph type="subTitle" idx="1"/>
          </p:nvPr>
        </p:nvSpPr>
        <p:spPr>
          <a:xfrm>
            <a:off x="6460236" y="9491472"/>
            <a:ext cx="11626596" cy="2221992"/>
          </a:xfrm>
        </p:spPr>
        <p:txBody>
          <a:bodyPr/>
          <a:lstStyle/>
          <a:p>
            <a:pPr algn="r"/>
            <a:r>
              <a:rPr lang="fr" dirty="0"/>
              <a:t>Genre NFP : </a:t>
            </a:r>
            <a:r>
              <a:rPr lang="fr" dirty="0" err="1"/>
              <a:t>Bonus</a:t>
            </a:r>
            <a:r>
              <a:rPr lang="fr" dirty="0"/>
              <a:t> </a:t>
            </a:r>
            <a:r>
              <a:rPr lang="fr" dirty="0" err="1"/>
              <a:t>Sharifzoda</a:t>
            </a:r>
            <a:endParaRPr lang="ru-RU" dirty="0"/>
          </a:p>
        </p:txBody>
      </p:sp>
    </p:spTree>
    <p:extLst>
      <p:ext uri="{BB962C8B-B14F-4D97-AF65-F5344CB8AC3E}">
        <p14:creationId xmlns:p14="http://schemas.microsoft.com/office/powerpoint/2010/main" val="2607521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a:extLst>
              <a:ext uri="{FF2B5EF4-FFF2-40B4-BE49-F238E27FC236}">
                <a16:creationId xmlns:a16="http://schemas.microsoft.com/office/drawing/2014/main" id="{6FEA5E82-FF98-FA16-3A8D-44C6CC2F0BE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8288000" cy="10287000"/>
          </a:xfrm>
          <a:prstGeom prst="rect">
            <a:avLst/>
          </a:prstGeom>
        </p:spPr>
      </p:pic>
      <p:sp>
        <p:nvSpPr>
          <p:cNvPr id="2" name="Заголовок 1">
            <a:extLst>
              <a:ext uri="{FF2B5EF4-FFF2-40B4-BE49-F238E27FC236}">
                <a16:creationId xmlns:a16="http://schemas.microsoft.com/office/drawing/2014/main" id="{D1F83B4F-56F5-23D8-1719-2EEDA4FB5665}"/>
              </a:ext>
            </a:extLst>
          </p:cNvPr>
          <p:cNvSpPr>
            <a:spLocks noGrp="1"/>
          </p:cNvSpPr>
          <p:nvPr>
            <p:ph type="title"/>
          </p:nvPr>
        </p:nvSpPr>
        <p:spPr>
          <a:xfrm>
            <a:off x="1257300" y="547688"/>
            <a:ext cx="12417552" cy="1742885"/>
          </a:xfrm>
        </p:spPr>
        <p:txBody>
          <a:bodyPr>
            <a:normAutofit fontScale="90000"/>
          </a:bodyPr>
          <a:lstStyle/>
          <a:p>
            <a:r>
              <a:rPr lang="fr" b="1" dirty="0"/>
              <a:t>Écarts entre les sexes dans la mise en œuvre des plans d’action nationaux pour la sécurité alimentaire et les objectifs du Fonds pour la gouvernance mondiale</a:t>
            </a:r>
          </a:p>
        </p:txBody>
      </p:sp>
      <p:sp>
        <p:nvSpPr>
          <p:cNvPr id="3" name="Объект 2">
            <a:extLst>
              <a:ext uri="{FF2B5EF4-FFF2-40B4-BE49-F238E27FC236}">
                <a16:creationId xmlns:a16="http://schemas.microsoft.com/office/drawing/2014/main" id="{F942B044-8E18-1405-FEB9-19AC6797D870}"/>
              </a:ext>
            </a:extLst>
          </p:cNvPr>
          <p:cNvSpPr>
            <a:spLocks noGrp="1"/>
          </p:cNvSpPr>
          <p:nvPr>
            <p:ph idx="1"/>
          </p:nvPr>
        </p:nvSpPr>
        <p:spPr>
          <a:xfrm>
            <a:off x="1257301" y="2838260"/>
            <a:ext cx="15483731" cy="5115606"/>
          </a:xfrm>
        </p:spPr>
        <p:txBody>
          <a:bodyPr>
            <a:normAutofit/>
          </a:bodyPr>
          <a:lstStyle/>
          <a:p>
            <a:r>
              <a:rPr lang="fr" dirty="0"/>
              <a:t>Principaux obstacles limitant la participation des femmes à la conservation de la biodiversité :</a:t>
            </a:r>
          </a:p>
          <a:p>
            <a:r>
              <a:rPr lang="fr" dirty="0"/>
              <a:t>Accès limité aux emplois verts et aux processus décisionnels</a:t>
            </a:r>
          </a:p>
          <a:p>
            <a:r>
              <a:rPr lang="fr" dirty="0"/>
              <a:t>Accès insuffisant au financement et aux technologies</a:t>
            </a:r>
          </a:p>
          <a:p>
            <a:r>
              <a:rPr lang="fr" dirty="0"/>
              <a:t>Sous-estimation des connaissances écologiques traditionnelles des femmes</a:t>
            </a:r>
          </a:p>
          <a:p>
            <a:r>
              <a:rPr lang="fr" dirty="0"/>
              <a:t>Accès limité aux pratiques agricoles résilientes au climat</a:t>
            </a:r>
          </a:p>
          <a:p>
            <a:r>
              <a:rPr lang="fr" dirty="0"/>
              <a:t>Barrières sociales dans les zones rurales</a:t>
            </a:r>
            <a:endParaRPr lang="ru-RU" dirty="0"/>
          </a:p>
          <a:p>
            <a:endParaRPr lang="ru-RU" dirty="0"/>
          </a:p>
          <a:p>
            <a:pPr marL="0" indent="0">
              <a:buNone/>
            </a:pPr>
            <a:endParaRPr lang="ru-RU" b="1" dirty="0"/>
          </a:p>
          <a:p>
            <a:pPr marL="0" indent="0">
              <a:buNone/>
            </a:pPr>
            <a:endParaRPr lang="ru-RU" b="1" dirty="0"/>
          </a:p>
          <a:p>
            <a:pPr marL="0" indent="0">
              <a:buNone/>
            </a:pPr>
            <a:endParaRPr lang="ru-RU" b="1" dirty="0"/>
          </a:p>
          <a:p>
            <a:pPr marL="0" indent="0">
              <a:buNone/>
            </a:pPr>
            <a:endParaRPr lang="en-US" b="1" dirty="0"/>
          </a:p>
        </p:txBody>
      </p:sp>
    </p:spTree>
    <p:extLst>
      <p:ext uri="{BB962C8B-B14F-4D97-AF65-F5344CB8AC3E}">
        <p14:creationId xmlns:p14="http://schemas.microsoft.com/office/powerpoint/2010/main" val="1466920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708A3D-D259-1A19-253E-77819A48D269}"/>
              </a:ext>
            </a:extLst>
          </p:cNvPr>
          <p:cNvSpPr/>
          <p:nvPr/>
        </p:nvSpPr>
        <p:spPr>
          <a:xfrm>
            <a:off x="15037285" y="386534"/>
            <a:ext cx="2393477" cy="15338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12945316" y="958646"/>
            <a:ext cx="5102942" cy="5529023"/>
          </a:xfrm>
          <a:prstGeom prst="rect">
            <a:avLst/>
          </a:prstGeom>
        </p:spPr>
        <p:txBody>
          <a:bodyPr vert="horz" lIns="137160" tIns="68580" rIns="137160" bIns="6858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defTabSz="1371600"/>
            <a:r>
              <a:rPr lang="fr" sz="9900" spc="-75">
                <a:solidFill>
                  <a:prstClr val="black">
                    <a:lumMod val="85000"/>
                    <a:lumOff val="15000"/>
                  </a:prstClr>
                </a:solidFill>
                <a:latin typeface="Calibri Light" panose="020F0302020204030204"/>
              </a:rPr>
              <a:t>Ordre du jour</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12583068" y="6606032"/>
            <a:ext cx="5024451"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307127" y="547794"/>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fr" sz="2700" b="1" kern="0">
                <a:solidFill>
                  <a:srgbClr val="322929"/>
                </a:solidFill>
                <a:latin typeface="Aptos" panose="02110004020202020204"/>
              </a:rPr>
              <a:t>10h00–10h05</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2917586" y="547793"/>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endParaRPr lang="en-US" sz="2700" b="1">
              <a:solidFill>
                <a:prstClr val="black"/>
              </a:solidFill>
              <a:latin typeface="Calibri" panose="020F0502020204030204"/>
            </a:endParaRPr>
          </a:p>
          <a:p>
            <a:pPr algn="ctr" defTabSz="1371600">
              <a:lnSpc>
                <a:spcPct val="107000"/>
              </a:lnSpc>
              <a:spcAft>
                <a:spcPts val="1200"/>
              </a:spcAft>
            </a:pPr>
            <a:r>
              <a:rPr lang="fr" sz="2700" b="1">
                <a:solidFill>
                  <a:prstClr val="black"/>
                </a:solidFill>
                <a:latin typeface="Calibri" panose="020F0502020204030204"/>
              </a:rPr>
              <a:t>Accueillir</a:t>
            </a:r>
            <a:endParaRPr lang="en-US" sz="2700" kern="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1371600">
              <a:defRPr/>
            </a:pPr>
            <a:endParaRPr lang="en-US" sz="2700" kern="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7016075" y="547794"/>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Bienvenue et objectifs</a:t>
            </a:r>
          </a:p>
        </p:txBody>
      </p:sp>
      <p:sp>
        <p:nvSpPr>
          <p:cNvPr id="14" name="Rounded Rectangle 13">
            <a:extLst>
              <a:ext uri="{FF2B5EF4-FFF2-40B4-BE49-F238E27FC236}">
                <a16:creationId xmlns:a16="http://schemas.microsoft.com/office/drawing/2014/main" id="{9B3AD9C6-5C2F-BA2C-4811-15EC0BDE5263}"/>
              </a:ext>
            </a:extLst>
          </p:cNvPr>
          <p:cNvSpPr/>
          <p:nvPr/>
        </p:nvSpPr>
        <p:spPr>
          <a:xfrm>
            <a:off x="324982" y="2192915"/>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r>
              <a:rPr lang="fr" sz="2700" b="1" kern="0">
                <a:solidFill>
                  <a:srgbClr val="322929"/>
                </a:solidFill>
                <a:latin typeface="Aptos" panose="02110004020202020204"/>
              </a:rPr>
              <a:t>10:05–10:50</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2935440" y="219291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dirty="0">
                <a:solidFill>
                  <a:prstClr val="black"/>
                </a:solidFill>
                <a:latin typeface="Calibri" panose="020F0502020204030204"/>
              </a:rPr>
              <a:t>Partage de nos connaissances : Clinique de travail thématique</a:t>
            </a:r>
            <a:endParaRPr lang="en-US" sz="2700" kern="0" dirty="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7033930" y="2192915"/>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présentation interactive</a:t>
            </a:r>
            <a:endParaRPr lang="en-US" sz="2100" kern="0">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325222" y="3853797"/>
            <a:ext cx="2393477" cy="1517490"/>
          </a:xfrm>
          <a:prstGeom prst="roundRect">
            <a:avLst/>
          </a:prstGeom>
          <a:solidFill>
            <a:schemeClr val="accent3"/>
          </a:solidFill>
          <a:ln w="25400" cap="flat" cmpd="sng" algn="ctr">
            <a:noFill/>
            <a:prstDash val="solid"/>
          </a:ln>
          <a:effectLst/>
        </p:spPr>
        <p:txBody>
          <a:bodyPr rtlCol="0" anchor="ctr"/>
          <a:lstStyle/>
          <a:p>
            <a:pPr algn="ctr" defTabSz="1371600">
              <a:defRPr/>
            </a:pPr>
            <a:r>
              <a:rPr lang="fr" sz="2700" b="1" kern="0">
                <a:solidFill>
                  <a:srgbClr val="322929"/>
                </a:solidFill>
                <a:latin typeface="Aptos" panose="02110004020202020204"/>
              </a:rPr>
              <a:t>10:50 - 11:00</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2935680" y="3853796"/>
            <a:ext cx="3881505" cy="151749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a:solidFill>
                  <a:prstClr val="black"/>
                </a:solidFill>
                <a:latin typeface="Calibri" panose="020F0502020204030204"/>
              </a:rPr>
              <a:t>Questions et réponses</a:t>
            </a:r>
            <a:endParaRPr lang="en-US" sz="2700" kern="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7034170" y="3853797"/>
            <a:ext cx="5304065" cy="151749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Les participants auront l'occasion de poser des questions</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325222" y="5522694"/>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fr" sz="2700" b="1" kern="0">
                <a:solidFill>
                  <a:srgbClr val="322929"/>
                </a:solidFill>
                <a:latin typeface="Aptos" panose="02110004020202020204"/>
              </a:rPr>
              <a:t>11h00 - 11h25</a:t>
            </a:r>
          </a:p>
          <a:p>
            <a:pPr algn="ctr" defTabSz="1371600">
              <a:defRPr/>
            </a:pPr>
            <a:endParaRPr lang="en-US" sz="2700" b="1" kern="0">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2935680" y="5522693"/>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a:solidFill>
                  <a:prstClr val="black"/>
                </a:solidFill>
                <a:latin typeface="Calibri" panose="020F0502020204030204"/>
              </a:rPr>
              <a:t>L'union fait la force : échange et dépannage entre pairs</a:t>
            </a:r>
            <a:endParaRPr lang="en-US" sz="2700" kern="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7034170" y="5522694"/>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Le Tadjikistan présentera son expérience. Les pays partageront leurs expériences et leurs défis.</a:t>
            </a:r>
          </a:p>
        </p:txBody>
      </p:sp>
      <p:sp>
        <p:nvSpPr>
          <p:cNvPr id="26" name="Rounded Rectangle 25">
            <a:extLst>
              <a:ext uri="{FF2B5EF4-FFF2-40B4-BE49-F238E27FC236}">
                <a16:creationId xmlns:a16="http://schemas.microsoft.com/office/drawing/2014/main" id="{AEFA3769-0062-483F-4DC2-E7B31D981AEB}"/>
              </a:ext>
            </a:extLst>
          </p:cNvPr>
          <p:cNvSpPr/>
          <p:nvPr/>
        </p:nvSpPr>
        <p:spPr>
          <a:xfrm>
            <a:off x="327367" y="7173321"/>
            <a:ext cx="2393477" cy="1517490"/>
          </a:xfrm>
          <a:prstGeom prst="roundRect">
            <a:avLst/>
          </a:prstGeom>
          <a:solidFill>
            <a:schemeClr val="accent2"/>
          </a:solidFill>
          <a:ln w="25400" cap="flat" cmpd="sng" algn="ctr">
            <a:noFill/>
            <a:prstDash val="solid"/>
          </a:ln>
          <a:effectLst/>
        </p:spPr>
        <p:txBody>
          <a:bodyPr rtlCol="0" anchor="ctr"/>
          <a:lstStyle/>
          <a:p>
            <a:pPr algn="ctr" defTabSz="1371600">
              <a:defRPr/>
            </a:pPr>
            <a:endParaRPr lang="en-US" sz="2700" b="1" kern="0">
              <a:solidFill>
                <a:srgbClr val="322929"/>
              </a:solidFill>
              <a:latin typeface="Aptos" panose="02110004020202020204"/>
            </a:endParaRPr>
          </a:p>
          <a:p>
            <a:pPr algn="ctr" defTabSz="1371600">
              <a:defRPr/>
            </a:pPr>
            <a:r>
              <a:rPr lang="fr" sz="2700" b="1" kern="0">
                <a:solidFill>
                  <a:srgbClr val="322929"/>
                </a:solidFill>
                <a:latin typeface="Aptos" panose="02110004020202020204"/>
              </a:rPr>
              <a:t>11h25 - 11h30</a:t>
            </a:r>
          </a:p>
          <a:p>
            <a:pPr algn="ctr" defTabSz="1371600">
              <a:defRPr/>
            </a:pPr>
            <a:endParaRPr lang="en-US" sz="2700" b="1" kern="0">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2937825" y="7173320"/>
            <a:ext cx="3881505" cy="151749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1371600">
              <a:lnSpc>
                <a:spcPct val="107000"/>
              </a:lnSpc>
              <a:spcAft>
                <a:spcPts val="1200"/>
              </a:spcAft>
            </a:pPr>
            <a:r>
              <a:rPr lang="fr" sz="2700" b="1">
                <a:solidFill>
                  <a:prstClr val="black"/>
                </a:solidFill>
                <a:latin typeface="Calibri" panose="020F0502020204030204"/>
              </a:rPr>
              <a:t>Conclure</a:t>
            </a:r>
            <a:endParaRPr lang="en-US" sz="2700" kern="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7036315" y="7173321"/>
            <a:ext cx="5304065" cy="151749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1371600"/>
            <a:r>
              <a:rPr lang="fr" sz="2100">
                <a:solidFill>
                  <a:prstClr val="black"/>
                </a:solidFill>
                <a:latin typeface="Calibri Light" panose="020F0302020204030204"/>
              </a:rPr>
              <a:t>Planification de la prochaine session de renforcement des capacités</a:t>
            </a:r>
            <a:endParaRPr lang="en-US" sz="2100" kern="0">
              <a:solidFill>
                <a:srgbClr val="FFFFFF"/>
              </a:solidFill>
              <a:latin typeface="Aptos" panose="02110004020202020204"/>
            </a:endParaRPr>
          </a:p>
        </p:txBody>
      </p:sp>
    </p:spTree>
    <p:extLst>
      <p:ext uri="{BB962C8B-B14F-4D97-AF65-F5344CB8AC3E}">
        <p14:creationId xmlns:p14="http://schemas.microsoft.com/office/powerpoint/2010/main" val="30830513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AD2554D-10E9-3F52-A73C-D3AA251937E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8288000" cy="10287000"/>
          </a:xfrm>
          <a:prstGeom prst="rect">
            <a:avLst/>
          </a:prstGeom>
        </p:spPr>
      </p:pic>
      <p:sp>
        <p:nvSpPr>
          <p:cNvPr id="2" name="Заголовок 1">
            <a:extLst>
              <a:ext uri="{FF2B5EF4-FFF2-40B4-BE49-F238E27FC236}">
                <a16:creationId xmlns:a16="http://schemas.microsoft.com/office/drawing/2014/main" id="{E1BE1E7C-AA85-2F4F-41AA-E847C723B88E}"/>
              </a:ext>
            </a:extLst>
          </p:cNvPr>
          <p:cNvSpPr>
            <a:spLocks noGrp="1"/>
          </p:cNvSpPr>
          <p:nvPr>
            <p:ph type="title"/>
          </p:nvPr>
        </p:nvSpPr>
        <p:spPr>
          <a:xfrm>
            <a:off x="1257301" y="692728"/>
            <a:ext cx="11724410" cy="1565564"/>
          </a:xfrm>
        </p:spPr>
        <p:txBody>
          <a:bodyPr>
            <a:normAutofit fontScale="90000"/>
          </a:bodyPr>
          <a:lstStyle/>
          <a:p>
            <a:r>
              <a:rPr lang="fr" b="1" dirty="0"/>
              <a:t>L’écologisation urbaine comme approche NBSAP sensible au genre</a:t>
            </a:r>
          </a:p>
        </p:txBody>
      </p:sp>
      <p:sp>
        <p:nvSpPr>
          <p:cNvPr id="3" name="Объект 2">
            <a:extLst>
              <a:ext uri="{FF2B5EF4-FFF2-40B4-BE49-F238E27FC236}">
                <a16:creationId xmlns:a16="http://schemas.microsoft.com/office/drawing/2014/main" id="{28C4EFF9-D2B8-D4AD-634F-E8CC1F30BAF9}"/>
              </a:ext>
            </a:extLst>
          </p:cNvPr>
          <p:cNvSpPr>
            <a:spLocks noGrp="1"/>
          </p:cNvSpPr>
          <p:nvPr>
            <p:ph idx="1"/>
          </p:nvPr>
        </p:nvSpPr>
        <p:spPr>
          <a:xfrm>
            <a:off x="1991591" y="2519687"/>
            <a:ext cx="12015354" cy="5025954"/>
          </a:xfrm>
        </p:spPr>
        <p:txBody>
          <a:bodyPr>
            <a:normAutofit fontScale="70000" lnSpcReduction="20000"/>
          </a:bodyPr>
          <a:lstStyle/>
          <a:p>
            <a:r>
              <a:rPr lang="fr" dirty="0"/>
              <a:t>Parmi les priorités actualisées du PNSAP concernant l’expansion des espaces verts urbains :</a:t>
            </a:r>
          </a:p>
          <a:p>
            <a:r>
              <a:rPr lang="fr" dirty="0"/>
              <a:t>Les municipalités créent des groupes de travail dirigés par des femmes sur l'écologisation urbaine</a:t>
            </a:r>
          </a:p>
          <a:p>
            <a:r>
              <a:rPr lang="fr" dirty="0"/>
              <a:t>La plantation d'arbres réduit les risques de glissements de terrain, de tempêtes de poussière et de chaleur urbaine</a:t>
            </a:r>
          </a:p>
          <a:p>
            <a:r>
              <a:rPr lang="fr" dirty="0"/>
              <a:t>Les femmes obtiennent un emploi stable et rémunéré</a:t>
            </a:r>
          </a:p>
          <a:p>
            <a:r>
              <a:rPr lang="fr" dirty="0"/>
              <a:t>On sensibilise davantage au rôle des écosystèmes dans la résilience urbaine.</a:t>
            </a:r>
          </a:p>
          <a:p>
            <a:pPr marL="0" indent="0">
              <a:buNone/>
            </a:pPr>
            <a:endParaRPr lang="ru-RU" b="1" dirty="0"/>
          </a:p>
          <a:p>
            <a:pPr marL="0" indent="0">
              <a:buNone/>
            </a:pPr>
            <a:r>
              <a:rPr lang="fr" b="1" i="1" dirty="0"/>
              <a:t>Indicateurs proposés tenant compte du genre :</a:t>
            </a:r>
            <a:endParaRPr lang="en-US" i="1" dirty="0"/>
          </a:p>
          <a:p>
            <a:r>
              <a:rPr lang="fr" dirty="0"/>
              <a:t>% de femmes employées dans les programmes municipaux verts</a:t>
            </a:r>
          </a:p>
          <a:p>
            <a:r>
              <a:rPr lang="fr" dirty="0"/>
              <a:t>La participation des femmes aux instances décisionnelles environnementales</a:t>
            </a:r>
          </a:p>
          <a:p>
            <a:r>
              <a:rPr lang="fr" dirty="0"/>
              <a:t>Espaces verts restaurés grâce à des initiatives menées par des femmes</a:t>
            </a:r>
          </a:p>
          <a:p>
            <a:endParaRPr lang="ru-RU" dirty="0"/>
          </a:p>
          <a:p>
            <a:endParaRPr lang="ru-RU" dirty="0"/>
          </a:p>
          <a:p>
            <a:endParaRPr lang="en-US" dirty="0"/>
          </a:p>
          <a:p>
            <a:pPr marL="0" indent="0">
              <a:buNone/>
            </a:pPr>
            <a:endParaRPr lang="ru-RU" dirty="0"/>
          </a:p>
        </p:txBody>
      </p:sp>
      <p:pic>
        <p:nvPicPr>
          <p:cNvPr id="5" name="Рисунок 4">
            <a:extLst>
              <a:ext uri="{FF2B5EF4-FFF2-40B4-BE49-F238E27FC236}">
                <a16:creationId xmlns:a16="http://schemas.microsoft.com/office/drawing/2014/main" id="{FADF10B1-2B3E-BC36-AA96-5FDC920D96D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340441" y="5143501"/>
            <a:ext cx="4592783" cy="4592783"/>
          </a:xfrm>
          <a:prstGeom prst="rect">
            <a:avLst/>
          </a:prstGeom>
          <a:ln>
            <a:noFill/>
          </a:ln>
          <a:effectLst>
            <a:softEdge rad="112500"/>
          </a:effectLst>
        </p:spPr>
      </p:pic>
    </p:spTree>
    <p:extLst>
      <p:ext uri="{BB962C8B-B14F-4D97-AF65-F5344CB8AC3E}">
        <p14:creationId xmlns:p14="http://schemas.microsoft.com/office/powerpoint/2010/main" val="26937909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391505DD-3B2F-D40F-B8E4-0BCABCB4C191}"/>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8288000" cy="10287000"/>
          </a:xfrm>
          <a:prstGeom prst="rect">
            <a:avLst/>
          </a:prstGeom>
        </p:spPr>
      </p:pic>
      <p:sp>
        <p:nvSpPr>
          <p:cNvPr id="2" name="Заголовок 1">
            <a:extLst>
              <a:ext uri="{FF2B5EF4-FFF2-40B4-BE49-F238E27FC236}">
                <a16:creationId xmlns:a16="http://schemas.microsoft.com/office/drawing/2014/main" id="{F5F77809-5445-4D1C-5FAB-04B32FE378B4}"/>
              </a:ext>
            </a:extLst>
          </p:cNvPr>
          <p:cNvSpPr>
            <a:spLocks noGrp="1"/>
          </p:cNvSpPr>
          <p:nvPr>
            <p:ph type="title"/>
          </p:nvPr>
        </p:nvSpPr>
        <p:spPr>
          <a:xfrm>
            <a:off x="588818" y="904789"/>
            <a:ext cx="13290468" cy="1169285"/>
          </a:xfrm>
        </p:spPr>
        <p:txBody>
          <a:bodyPr>
            <a:noAutofit/>
          </a:bodyPr>
          <a:lstStyle/>
          <a:p>
            <a:r>
              <a:rPr lang="fr" b="1" dirty="0"/>
              <a:t>Coopératives féminines et agrobiodiversité</a:t>
            </a:r>
            <a:endParaRPr lang="ru-RU" sz="4800" b="1" dirty="0"/>
          </a:p>
        </p:txBody>
      </p:sp>
      <p:sp>
        <p:nvSpPr>
          <p:cNvPr id="3" name="Объект 2">
            <a:extLst>
              <a:ext uri="{FF2B5EF4-FFF2-40B4-BE49-F238E27FC236}">
                <a16:creationId xmlns:a16="http://schemas.microsoft.com/office/drawing/2014/main" id="{4D885BEC-BA79-D228-7486-80F866A3341A}"/>
              </a:ext>
            </a:extLst>
          </p:cNvPr>
          <p:cNvSpPr>
            <a:spLocks noGrp="1"/>
          </p:cNvSpPr>
          <p:nvPr>
            <p:ph idx="1"/>
          </p:nvPr>
        </p:nvSpPr>
        <p:spPr>
          <a:xfrm>
            <a:off x="588818" y="2170373"/>
            <a:ext cx="10156043" cy="4835952"/>
          </a:xfrm>
        </p:spPr>
        <p:txBody>
          <a:bodyPr>
            <a:normAutofit fontScale="25000" lnSpcReduction="20000"/>
          </a:bodyPr>
          <a:lstStyle/>
          <a:p>
            <a:pPr marL="0" indent="0">
              <a:buNone/>
            </a:pPr>
            <a:r>
              <a:rPr lang="fr" sz="8400" dirty="0">
                <a:latin typeface="Times New Roman" panose="02020603050405020304" pitchFamily="18" charset="0"/>
                <a:cs typeface="Times New Roman" panose="02020603050405020304" pitchFamily="18" charset="0"/>
              </a:rPr>
              <a:t>L’initiative « Un village, un produit » : • développement de coopératives féminines fondées sur l’agrobiodiversité • utilisation durable des variétés locales et des ressources naturelles • promotion d’une économie verte et circulaire</a:t>
            </a:r>
            <a:endParaRPr lang="ru-RU" sz="8400" dirty="0">
              <a:latin typeface="Times New Roman" panose="02020603050405020304" pitchFamily="18" charset="0"/>
              <a:cs typeface="Times New Roman" panose="02020603050405020304" pitchFamily="18" charset="0"/>
            </a:endParaRPr>
          </a:p>
          <a:p>
            <a:pPr marL="0" indent="0">
              <a:buNone/>
            </a:pPr>
            <a:r>
              <a:rPr lang="fr" sz="8400" b="1" dirty="0">
                <a:latin typeface="Times New Roman" panose="02020603050405020304" pitchFamily="18" charset="0"/>
                <a:cs typeface="Times New Roman" panose="02020603050405020304" pitchFamily="18" charset="0"/>
              </a:rPr>
              <a:t>Élément transformateur :</a:t>
            </a:r>
            <a:endParaRPr lang="en-US" sz="8400" dirty="0">
              <a:latin typeface="Times New Roman" panose="02020603050405020304" pitchFamily="18" charset="0"/>
              <a:cs typeface="Times New Roman" panose="02020603050405020304" pitchFamily="18" charset="0"/>
            </a:endParaRPr>
          </a:p>
          <a:p>
            <a:pPr>
              <a:lnSpc>
                <a:spcPct val="120000"/>
              </a:lnSpc>
              <a:buFont typeface="Wingdings" panose="05000000000000000000" pitchFamily="2" charset="2"/>
              <a:buChar char="ü"/>
            </a:pPr>
            <a:r>
              <a:rPr lang="fr" sz="8400" dirty="0">
                <a:latin typeface="Times New Roman" panose="02020603050405020304" pitchFamily="18" charset="0"/>
                <a:cs typeface="Times New Roman" panose="02020603050405020304" pitchFamily="18" charset="0"/>
              </a:rPr>
              <a:t>La biodiversité comme source de revenus</a:t>
            </a:r>
          </a:p>
          <a:p>
            <a:pPr>
              <a:lnSpc>
                <a:spcPct val="120000"/>
              </a:lnSpc>
              <a:buFont typeface="Wingdings" panose="05000000000000000000" pitchFamily="2" charset="2"/>
              <a:buChar char="ü"/>
            </a:pPr>
            <a:r>
              <a:rPr lang="fr" sz="8400" dirty="0">
                <a:latin typeface="Times New Roman" panose="02020603050405020304" pitchFamily="18" charset="0"/>
                <a:cs typeface="Times New Roman" panose="02020603050405020304" pitchFamily="18" charset="0"/>
              </a:rPr>
              <a:t>Les femmes en tant qu'actrices économiques dans la conservation</a:t>
            </a:r>
          </a:p>
          <a:p>
            <a:pPr marL="0" indent="0">
              <a:lnSpc>
                <a:spcPct val="120000"/>
              </a:lnSpc>
              <a:buNone/>
            </a:pPr>
            <a:r>
              <a:rPr lang="fr" sz="8400" b="1" dirty="0">
                <a:latin typeface="Times New Roman" panose="02020603050405020304" pitchFamily="18" charset="0"/>
                <a:cs typeface="Times New Roman" panose="02020603050405020304" pitchFamily="18" charset="0"/>
              </a:rPr>
              <a:t>Indicateurs</a:t>
            </a:r>
          </a:p>
          <a:p>
            <a:pPr>
              <a:lnSpc>
                <a:spcPct val="120000"/>
              </a:lnSpc>
              <a:buFont typeface="Wingdings" panose="05000000000000000000" pitchFamily="2" charset="2"/>
              <a:buChar char="ü"/>
            </a:pPr>
            <a:r>
              <a:rPr lang="fr" sz="8400" dirty="0">
                <a:latin typeface="Times New Roman" panose="02020603050405020304" pitchFamily="18" charset="0"/>
                <a:cs typeface="Times New Roman" panose="02020603050405020304" pitchFamily="18" charset="0"/>
              </a:rPr>
              <a:t>Nombre de variétés locales préservées</a:t>
            </a:r>
          </a:p>
          <a:p>
            <a:pPr>
              <a:lnSpc>
                <a:spcPct val="120000"/>
              </a:lnSpc>
              <a:buFont typeface="Wingdings" panose="05000000000000000000" pitchFamily="2" charset="2"/>
              <a:buChar char="ü"/>
            </a:pPr>
            <a:r>
              <a:rPr lang="fr" sz="8400" dirty="0">
                <a:latin typeface="Times New Roman" panose="02020603050405020304" pitchFamily="18" charset="0"/>
                <a:cs typeface="Times New Roman" panose="02020603050405020304" pitchFamily="18" charset="0"/>
              </a:rPr>
              <a:t>Revenus tirés des produits issus de la biodiversité</a:t>
            </a:r>
          </a:p>
          <a:p>
            <a:pPr>
              <a:lnSpc>
                <a:spcPct val="120000"/>
              </a:lnSpc>
              <a:buFont typeface="Wingdings" panose="05000000000000000000" pitchFamily="2" charset="2"/>
              <a:buChar char="ü"/>
            </a:pPr>
            <a:r>
              <a:rPr lang="fr" sz="8400" dirty="0">
                <a:latin typeface="Times New Roman" panose="02020603050405020304" pitchFamily="18" charset="0"/>
                <a:cs typeface="Times New Roman" panose="02020603050405020304" pitchFamily="18" charset="0"/>
              </a:rPr>
              <a:t>% d'entreprises rurales durables dirigées par des femmes</a:t>
            </a:r>
            <a:endParaRPr lang="ru-RU" sz="8400" b="1" dirty="0">
              <a:latin typeface="Times New Roman" panose="02020603050405020304" pitchFamily="18" charset="0"/>
              <a:cs typeface="Times New Roman" panose="02020603050405020304" pitchFamily="18" charset="0"/>
            </a:endParaRPr>
          </a:p>
          <a:p>
            <a:pPr marL="0" indent="0">
              <a:buNone/>
            </a:pPr>
            <a:br>
              <a:rPr lang="ru-RU" sz="8400" dirty="0">
                <a:latin typeface="Times New Roman" panose="02020603050405020304" pitchFamily="18" charset="0"/>
                <a:cs typeface="Times New Roman" panose="02020603050405020304" pitchFamily="18" charset="0"/>
              </a:rPr>
            </a:br>
            <a:r>
              <a:rPr lang="fr" sz="8400" b="1" dirty="0">
                <a:latin typeface="Times New Roman" panose="02020603050405020304" pitchFamily="18" charset="0"/>
                <a:cs typeface="Times New Roman" panose="02020603050405020304" pitchFamily="18" charset="0"/>
              </a:rPr>
              <a:t>Par rapport au GBF : </a:t>
            </a:r>
            <a:r>
              <a:rPr lang="fr" sz="8400" dirty="0">
                <a:latin typeface="Times New Roman" panose="02020603050405020304" pitchFamily="18" charset="0"/>
                <a:cs typeface="Times New Roman" panose="02020603050405020304" pitchFamily="18" charset="0"/>
              </a:rPr>
              <a:t>objectif 10, objectif 22</a:t>
            </a:r>
          </a:p>
          <a:p>
            <a:pPr marL="0" indent="0">
              <a:buNone/>
            </a:pPr>
            <a:endParaRPr lang="ru-RU" dirty="0"/>
          </a:p>
          <a:p>
            <a:pPr marL="0" indent="0">
              <a:buNone/>
            </a:pPr>
            <a:endParaRPr lang="ru-RU" dirty="0"/>
          </a:p>
        </p:txBody>
      </p:sp>
      <p:pic>
        <p:nvPicPr>
          <p:cNvPr id="9" name="Рисунок 8">
            <a:extLst>
              <a:ext uri="{FF2B5EF4-FFF2-40B4-BE49-F238E27FC236}">
                <a16:creationId xmlns:a16="http://schemas.microsoft.com/office/drawing/2014/main" id="{60B89795-1B0A-1DC5-AC7C-320D54E6AA3D}"/>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9919" b="93264" l="5575" r="100000">
                        <a14:foregroundMark x1="26662" y1="38268" x2="18513" y2="27313"/>
                        <a14:foregroundMark x1="13796" y1="36491" x2="13796" y2="36491"/>
                        <a14:foregroundMark x1="7863" y1="39526" x2="5647" y2="76536"/>
                        <a14:foregroundMark x1="79843" y1="35677" x2="82059" y2="19689"/>
                        <a14:foregroundMark x1="82059" y1="19689" x2="76126" y2="32346"/>
                        <a14:foregroundMark x1="76126" y1="32346" x2="88992" y2="49149"/>
                        <a14:foregroundMark x1="88992" y1="49149" x2="82559" y2="66099"/>
                        <a14:foregroundMark x1="76626" y1="77276" x2="72480" y2="47076"/>
                        <a14:foregroundMark x1="72480" y1="47076" x2="82702" y2="77572"/>
                        <a14:foregroundMark x1="82702" y1="77572" x2="95425" y2="62324"/>
                        <a14:foregroundMark x1="95425" y1="62324" x2="94496" y2="26795"/>
                        <a14:foregroundMark x1="94496" y1="26795" x2="85061" y2="14656"/>
                        <a14:foregroundMark x1="85061" y1="14656" x2="71980" y2="14508"/>
                        <a14:foregroundMark x1="2716" y1="67876" x2="5361" y2="91784"/>
                        <a14:foregroundMark x1="5361" y1="91784" x2="46176" y2="98520"/>
                        <a14:foregroundMark x1="46176" y1="98520" x2="69621" y2="93486"/>
                        <a14:foregroundMark x1="69621" y1="93486" x2="36026" y2="87269"/>
                        <a14:foregroundMark x1="34239" y1="78830" x2="35025" y2="69134"/>
                        <a14:foregroundMark x1="95854" y1="62250" x2="89350" y2="79127"/>
                        <a14:foregroundMark x1="89350" y1="79127" x2="74410" y2="80903"/>
                        <a14:foregroundMark x1="77913" y1="56107" x2="71909" y2="22280"/>
                        <a14:foregroundMark x1="71909" y1="22280" x2="74696" y2="20651"/>
                        <a14:foregroundMark x1="67262" y1="58919" x2="66833" y2="28275"/>
                        <a14:foregroundMark x1="93638" y1="17321" x2="99929" y2="29238"/>
                        <a14:foregroundMark x1="45104" y1="81125" x2="22659" y2="40266"/>
                        <a14:foregroundMark x1="22659" y1="40266" x2="31237" y2="75500"/>
                        <a14:foregroundMark x1="31237" y1="75500" x2="44389" y2="66913"/>
                        <a14:foregroundMark x1="44389" y1="66913" x2="49821" y2="30940"/>
                        <a14:foregroundMark x1="49821" y1="30940" x2="42030" y2="16654"/>
                        <a14:foregroundMark x1="42030" y1="16654" x2="26090" y2="11991"/>
                        <a14:foregroundMark x1="26090" y1="11991" x2="21730" y2="17617"/>
                        <a14:foregroundMark x1="19014" y1="39304" x2="24375" y2="87787"/>
                        <a14:foregroundMark x1="29807" y1="31088" x2="27591" y2="44634"/>
                        <a14:foregroundMark x1="12795" y1="25241" x2="12795" y2="25241"/>
                        <a14:foregroundMark x1="11365" y1="22724" x2="17227" y2="30570"/>
                        <a14:foregroundMark x1="15297" y1="79127" x2="16011" y2="88823"/>
                        <a14:foregroundMark x1="53467" y1="81421" x2="55182" y2="88823"/>
                        <a14:foregroundMark x1="52037" y1="67358" x2="57898" y2="79867"/>
                      </a14:backgroundRemoval>
                    </a14:imgEffect>
                  </a14:imgLayer>
                </a14:imgProps>
              </a:ext>
              <a:ext uri="{28A0092B-C50C-407E-A947-70E740481C1C}">
                <a14:useLocalDpi xmlns:a14="http://schemas.microsoft.com/office/drawing/2010/main"/>
              </a:ext>
            </a:extLst>
          </a:blip>
          <a:srcRect l="-2904"/>
          <a:stretch>
            <a:fillRect/>
          </a:stretch>
        </p:blipFill>
        <p:spPr>
          <a:xfrm>
            <a:off x="1041831" y="7198922"/>
            <a:ext cx="3084987" cy="2895480"/>
          </a:xfrm>
          <a:prstGeom prst="rect">
            <a:avLst/>
          </a:prstGeom>
          <a:ln>
            <a:noFill/>
          </a:ln>
          <a:effectLst>
            <a:outerShdw blurRad="292100" dist="139700" dir="2700000" algn="tl" rotWithShape="0">
              <a:srgbClr val="333333">
                <a:alpha val="65000"/>
              </a:srgbClr>
            </a:outerShdw>
          </a:effectLst>
        </p:spPr>
      </p:pic>
      <p:pic>
        <p:nvPicPr>
          <p:cNvPr id="11" name="Рисунок 10">
            <a:extLst>
              <a:ext uri="{FF2B5EF4-FFF2-40B4-BE49-F238E27FC236}">
                <a16:creationId xmlns:a16="http://schemas.microsoft.com/office/drawing/2014/main" id="{12CFECB6-3667-E0D7-F198-8046744D57F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16200000">
            <a:off x="6966320" y="6718141"/>
            <a:ext cx="2884694" cy="3846257"/>
          </a:xfrm>
          <a:prstGeom prst="rect">
            <a:avLst/>
          </a:prstGeom>
          <a:ln>
            <a:noFill/>
          </a:ln>
          <a:effectLst>
            <a:softEdge rad="112500"/>
          </a:effectLst>
        </p:spPr>
      </p:pic>
      <p:pic>
        <p:nvPicPr>
          <p:cNvPr id="17" name="Рисунок 16">
            <a:extLst>
              <a:ext uri="{FF2B5EF4-FFF2-40B4-BE49-F238E27FC236}">
                <a16:creationId xmlns:a16="http://schemas.microsoft.com/office/drawing/2014/main" id="{163F240B-BF9E-D1F4-77B4-D0D93BAE665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0800000" flipV="1">
            <a:off x="12063721" y="7006325"/>
            <a:ext cx="4126817" cy="3095114"/>
          </a:xfrm>
          <a:prstGeom prst="rect">
            <a:avLst/>
          </a:prstGeom>
          <a:ln>
            <a:noFill/>
          </a:ln>
          <a:effectLst>
            <a:softEdge rad="112500"/>
          </a:effectLst>
        </p:spPr>
      </p:pic>
      <p:pic>
        <p:nvPicPr>
          <p:cNvPr id="19" name="Рисунок 18">
            <a:extLst>
              <a:ext uri="{FF2B5EF4-FFF2-40B4-BE49-F238E27FC236}">
                <a16:creationId xmlns:a16="http://schemas.microsoft.com/office/drawing/2014/main" id="{D2EFA6B0-AAA6-7DFE-E4FE-987BFB2067EE}"/>
              </a:ext>
            </a:extLst>
          </p:cNvPr>
          <p:cNvPicPr>
            <a:picLocks noChangeAspect="1"/>
          </p:cNvPicPr>
          <p:nvPr/>
        </p:nvPicPr>
        <p:blipFill>
          <a:blip r:embed="rId8" cstate="email">
            <a:extLst>
              <a:ext uri="{BEBA8EAE-BF5A-486C-A8C5-ECC9F3942E4B}">
                <a14:imgProps xmlns:a14="http://schemas.microsoft.com/office/drawing/2010/main">
                  <a14:imgLayer r:embed="rId9">
                    <a14:imgEffect>
                      <a14:backgroundRemoval t="10000" b="90000" l="10000" r="90000">
                        <a14:foregroundMark x1="41406" y1="28711" x2="52279" y2="26270"/>
                        <a14:foregroundMark x1="52279" y1="26270" x2="57292" y2="27246"/>
                        <a14:foregroundMark x1="57292" y1="27246" x2="58464" y2="28516"/>
                        <a14:foregroundMark x1="62109" y1="62500" x2="66471" y2="54785"/>
                        <a14:foregroundMark x1="66471" y1="54785" x2="67318" y2="51855"/>
                        <a14:foregroundMark x1="38346" y1="61816" x2="33008" y2="51953"/>
                      </a14:backgroundRemoval>
                    </a14:imgEffect>
                  </a14:imgLayer>
                </a14:imgProps>
              </a:ext>
              <a:ext uri="{28A0092B-C50C-407E-A947-70E740481C1C}">
                <a14:useLocalDpi xmlns:a14="http://schemas.microsoft.com/office/drawing/2010/main"/>
              </a:ext>
            </a:extLst>
          </a:blip>
          <a:stretch>
            <a:fillRect/>
          </a:stretch>
        </p:blipFill>
        <p:spPr>
          <a:xfrm>
            <a:off x="10744860" y="806142"/>
            <a:ext cx="7981074" cy="5320716"/>
          </a:xfrm>
          <a:prstGeom prst="rect">
            <a:avLst/>
          </a:prstGeom>
        </p:spPr>
      </p:pic>
    </p:spTree>
    <p:extLst>
      <p:ext uri="{BB962C8B-B14F-4D97-AF65-F5344CB8AC3E}">
        <p14:creationId xmlns:p14="http://schemas.microsoft.com/office/powerpoint/2010/main" val="21473618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EE953C3E-BAE4-8C45-F399-1F23FC05AB7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8288000" cy="12192000"/>
          </a:xfrm>
          <a:prstGeom prst="rect">
            <a:avLst/>
          </a:prstGeom>
        </p:spPr>
      </p:pic>
      <p:sp>
        <p:nvSpPr>
          <p:cNvPr id="2" name="Заголовок 1">
            <a:extLst>
              <a:ext uri="{FF2B5EF4-FFF2-40B4-BE49-F238E27FC236}">
                <a16:creationId xmlns:a16="http://schemas.microsoft.com/office/drawing/2014/main" id="{53F74832-E17D-F051-B889-6FC1461EE3F7}"/>
              </a:ext>
            </a:extLst>
          </p:cNvPr>
          <p:cNvSpPr>
            <a:spLocks noGrp="1"/>
          </p:cNvSpPr>
          <p:nvPr>
            <p:ph type="title"/>
          </p:nvPr>
        </p:nvSpPr>
        <p:spPr>
          <a:xfrm>
            <a:off x="1215737" y="734291"/>
            <a:ext cx="11641283" cy="1690905"/>
          </a:xfrm>
        </p:spPr>
        <p:txBody>
          <a:bodyPr>
            <a:normAutofit fontScale="90000"/>
          </a:bodyPr>
          <a:lstStyle/>
          <a:p>
            <a:r>
              <a:rPr lang="fr" b="1" dirty="0"/>
              <a:t>Intégration de la biodiversité dans les subventions aux entreprises féminines</a:t>
            </a:r>
            <a:endParaRPr lang="ru-RU" b="1" dirty="0"/>
          </a:p>
        </p:txBody>
      </p:sp>
      <p:sp>
        <p:nvSpPr>
          <p:cNvPr id="3" name="Объект 2">
            <a:extLst>
              <a:ext uri="{FF2B5EF4-FFF2-40B4-BE49-F238E27FC236}">
                <a16:creationId xmlns:a16="http://schemas.microsoft.com/office/drawing/2014/main" id="{D0D30950-7CE1-2E33-3B8D-13286049831E}"/>
              </a:ext>
            </a:extLst>
          </p:cNvPr>
          <p:cNvSpPr>
            <a:spLocks noGrp="1"/>
          </p:cNvSpPr>
          <p:nvPr>
            <p:ph idx="1"/>
          </p:nvPr>
        </p:nvSpPr>
        <p:spPr>
          <a:xfrm>
            <a:off x="1278082" y="2898089"/>
            <a:ext cx="11516591" cy="4410509"/>
          </a:xfrm>
        </p:spPr>
        <p:txBody>
          <a:bodyPr>
            <a:normAutofit fontScale="77500" lnSpcReduction="20000"/>
          </a:bodyPr>
          <a:lstStyle/>
          <a:p>
            <a:r>
              <a:rPr lang="fr" dirty="0"/>
              <a:t>Subventions présidentielles pour les femmes rurales :</a:t>
            </a:r>
          </a:p>
          <a:p>
            <a:r>
              <a:rPr lang="fr" dirty="0"/>
              <a:t>Les critères environnementaux sont intégrés au processus de sélection des projets.</a:t>
            </a:r>
          </a:p>
          <a:p>
            <a:r>
              <a:rPr lang="fr" dirty="0"/>
              <a:t>La priorité est accordée aux initiatives commerciales durables</a:t>
            </a:r>
          </a:p>
          <a:p>
            <a:r>
              <a:rPr lang="fr" dirty="0"/>
              <a:t>Intégrer la biodiversité dans les programmes de développement économique</a:t>
            </a:r>
            <a:endParaRPr lang="ru-RU" dirty="0"/>
          </a:p>
          <a:p>
            <a:endParaRPr lang="ru-RU" b="1" dirty="0"/>
          </a:p>
          <a:p>
            <a:pPr marL="0" indent="0">
              <a:buNone/>
            </a:pPr>
            <a:r>
              <a:rPr lang="fr" b="1" dirty="0"/>
              <a:t>Liens avec le GBF : </a:t>
            </a:r>
            <a:r>
              <a:rPr lang="fr" dirty="0"/>
              <a:t>Cible 14, Cible 22 </a:t>
            </a:r>
            <a:br>
              <a:rPr lang="en-US" dirty="0"/>
            </a:br>
            <a:r>
              <a:rPr lang="fr" b="1" dirty="0"/>
              <a:t>Liens avec le PANB : </a:t>
            </a:r>
            <a:r>
              <a:rPr lang="fr" dirty="0"/>
              <a:t>Intégration de la biodiversité dans les processus de développement</a:t>
            </a:r>
          </a:p>
          <a:p>
            <a:pPr marL="0" indent="0">
              <a:buNone/>
            </a:pPr>
            <a:r>
              <a:rPr lang="fr" b="1" dirty="0"/>
              <a:t>Mécanisme d'intégration : </a:t>
            </a:r>
            <a:br>
              <a:rPr lang="en-US" dirty="0"/>
            </a:br>
            <a:r>
              <a:rPr lang="fr" dirty="0"/>
              <a:t>La biodiversité intégrée aux systèmes de financement public</a:t>
            </a:r>
            <a:endParaRPr lang="ru-RU" dirty="0"/>
          </a:p>
        </p:txBody>
      </p:sp>
    </p:spTree>
    <p:extLst>
      <p:ext uri="{BB962C8B-B14F-4D97-AF65-F5344CB8AC3E}">
        <p14:creationId xmlns:p14="http://schemas.microsoft.com/office/powerpoint/2010/main" val="19998788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47BF3A1C-D038-ACD8-EDD7-E69A1B09C65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36368"/>
            <a:ext cx="18759054" cy="10214264"/>
          </a:xfrm>
          <a:prstGeom prst="rect">
            <a:avLst/>
          </a:prstGeom>
        </p:spPr>
      </p:pic>
      <p:sp>
        <p:nvSpPr>
          <p:cNvPr id="2" name="Заголовок 1">
            <a:extLst>
              <a:ext uri="{FF2B5EF4-FFF2-40B4-BE49-F238E27FC236}">
                <a16:creationId xmlns:a16="http://schemas.microsoft.com/office/drawing/2014/main" id="{8F4E9942-E3ED-8438-69E5-6F77578CE969}"/>
              </a:ext>
            </a:extLst>
          </p:cNvPr>
          <p:cNvSpPr>
            <a:spLocks noGrp="1"/>
          </p:cNvSpPr>
          <p:nvPr>
            <p:ph type="title"/>
          </p:nvPr>
        </p:nvSpPr>
        <p:spPr>
          <a:xfrm>
            <a:off x="2121477" y="1021556"/>
            <a:ext cx="15773400" cy="1988345"/>
          </a:xfrm>
        </p:spPr>
        <p:txBody>
          <a:bodyPr/>
          <a:lstStyle/>
          <a:p>
            <a:r>
              <a:rPr lang="fr" dirty="0"/>
              <a:t>Les femmes en tant que gardiennes des ressources génétiques</a:t>
            </a:r>
            <a:endParaRPr lang="ru-RU" dirty="0"/>
          </a:p>
        </p:txBody>
      </p:sp>
      <p:sp>
        <p:nvSpPr>
          <p:cNvPr id="3" name="Объект 2">
            <a:extLst>
              <a:ext uri="{FF2B5EF4-FFF2-40B4-BE49-F238E27FC236}">
                <a16:creationId xmlns:a16="http://schemas.microsoft.com/office/drawing/2014/main" id="{73F23FB1-B580-2AF3-20DE-5C855ABC7FF6}"/>
              </a:ext>
            </a:extLst>
          </p:cNvPr>
          <p:cNvSpPr>
            <a:spLocks noGrp="1"/>
          </p:cNvSpPr>
          <p:nvPr>
            <p:ph idx="1"/>
          </p:nvPr>
        </p:nvSpPr>
        <p:spPr>
          <a:xfrm>
            <a:off x="2121477" y="3009900"/>
            <a:ext cx="15773400" cy="6527007"/>
          </a:xfrm>
        </p:spPr>
        <p:txBody>
          <a:bodyPr>
            <a:normAutofit fontScale="92500" lnSpcReduction="20000"/>
          </a:bodyPr>
          <a:lstStyle/>
          <a:p>
            <a:r>
              <a:rPr lang="fr" dirty="0"/>
              <a:t>Développement de banques génétiques locales :</a:t>
            </a:r>
          </a:p>
          <a:p>
            <a:r>
              <a:rPr lang="fr" dirty="0"/>
              <a:t>Une part importante est gérée par des femmes</a:t>
            </a:r>
          </a:p>
          <a:p>
            <a:r>
              <a:rPr lang="fr" dirty="0"/>
              <a:t>Conservation des variétés locales et des espèces sauvages apparentées aux cultures</a:t>
            </a:r>
          </a:p>
          <a:p>
            <a:r>
              <a:rPr lang="fr" dirty="0"/>
              <a:t>Soutien aux savoirs traditionnels</a:t>
            </a:r>
          </a:p>
          <a:p>
            <a:pPr marL="0" indent="0">
              <a:buNone/>
            </a:pPr>
            <a:r>
              <a:rPr lang="fr" b="1" dirty="0"/>
              <a:t>Dimension de la résilience :</a:t>
            </a:r>
            <a:endParaRPr lang="en-US" dirty="0"/>
          </a:p>
          <a:p>
            <a:r>
              <a:rPr lang="fr" dirty="0"/>
              <a:t>Adaptation au changement climatique</a:t>
            </a:r>
          </a:p>
          <a:p>
            <a:r>
              <a:rPr lang="fr" dirty="0"/>
              <a:t>sécurité alimentaire</a:t>
            </a:r>
          </a:p>
          <a:p>
            <a:r>
              <a:rPr lang="fr" dirty="0"/>
              <a:t>Transfert intergénérationnel des connaissances</a:t>
            </a:r>
          </a:p>
          <a:p>
            <a:pPr marL="0" indent="0">
              <a:buNone/>
            </a:pPr>
            <a:r>
              <a:rPr lang="fr" b="1" dirty="0"/>
              <a:t>2 indicateurs :</a:t>
            </a:r>
          </a:p>
          <a:p>
            <a:r>
              <a:rPr lang="fr" dirty="0"/>
              <a:t>Nombre de banques génétiques communautaires dirigées par des femmes</a:t>
            </a:r>
          </a:p>
          <a:p>
            <a:r>
              <a:rPr lang="fr" dirty="0"/>
              <a:t>Nombre de variétés traditionnelles préservées</a:t>
            </a:r>
          </a:p>
          <a:p>
            <a:endParaRPr lang="en-US" dirty="0"/>
          </a:p>
          <a:p>
            <a:pPr marL="0" indent="0">
              <a:buNone/>
            </a:pPr>
            <a:endParaRPr lang="ru-RU" dirty="0"/>
          </a:p>
        </p:txBody>
      </p:sp>
    </p:spTree>
    <p:extLst>
      <p:ext uri="{BB962C8B-B14F-4D97-AF65-F5344CB8AC3E}">
        <p14:creationId xmlns:p14="http://schemas.microsoft.com/office/powerpoint/2010/main" val="27134556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ADEE959-A71C-C71E-2952-D4C0846E98F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 y="41810"/>
            <a:ext cx="18177164" cy="10287000"/>
          </a:xfrm>
          <a:prstGeom prst="rect">
            <a:avLst/>
          </a:prstGeom>
        </p:spPr>
      </p:pic>
      <p:sp>
        <p:nvSpPr>
          <p:cNvPr id="2" name="Заголовок 1">
            <a:extLst>
              <a:ext uri="{FF2B5EF4-FFF2-40B4-BE49-F238E27FC236}">
                <a16:creationId xmlns:a16="http://schemas.microsoft.com/office/drawing/2014/main" id="{D1AC3BCC-4488-A330-CEA5-0BE871C62443}"/>
              </a:ext>
            </a:extLst>
          </p:cNvPr>
          <p:cNvSpPr>
            <a:spLocks noGrp="1"/>
          </p:cNvSpPr>
          <p:nvPr>
            <p:ph type="title"/>
          </p:nvPr>
        </p:nvSpPr>
        <p:spPr>
          <a:xfrm>
            <a:off x="716974" y="760267"/>
            <a:ext cx="11738264" cy="1988345"/>
          </a:xfrm>
        </p:spPr>
        <p:txBody>
          <a:bodyPr/>
          <a:lstStyle/>
          <a:p>
            <a:r>
              <a:rPr lang="fr" b="1" dirty="0"/>
              <a:t>Les femmes et l'écotourisme durable</a:t>
            </a:r>
            <a:endParaRPr lang="ru-RU" b="1" dirty="0"/>
          </a:p>
        </p:txBody>
      </p:sp>
      <p:sp>
        <p:nvSpPr>
          <p:cNvPr id="3" name="Объект 2">
            <a:extLst>
              <a:ext uri="{FF2B5EF4-FFF2-40B4-BE49-F238E27FC236}">
                <a16:creationId xmlns:a16="http://schemas.microsoft.com/office/drawing/2014/main" id="{4A513CCE-0AF3-9B3C-EC28-B323C2A43448}"/>
              </a:ext>
            </a:extLst>
          </p:cNvPr>
          <p:cNvSpPr>
            <a:spLocks noGrp="1"/>
          </p:cNvSpPr>
          <p:nvPr>
            <p:ph idx="1"/>
          </p:nvPr>
        </p:nvSpPr>
        <p:spPr>
          <a:xfrm>
            <a:off x="896588" y="2885427"/>
            <a:ext cx="15773400" cy="6527007"/>
          </a:xfrm>
        </p:spPr>
        <p:txBody>
          <a:bodyPr>
            <a:normAutofit/>
          </a:bodyPr>
          <a:lstStyle/>
          <a:p>
            <a:r>
              <a:rPr lang="fr" dirty="0"/>
              <a:t>Formation des femmes guides en zones de montagne :</a:t>
            </a:r>
          </a:p>
          <a:p>
            <a:r>
              <a:rPr lang="fr" dirty="0"/>
              <a:t>Renforcement des capacités en écotourisme</a:t>
            </a:r>
          </a:p>
          <a:p>
            <a:r>
              <a:rPr lang="fr" dirty="0"/>
              <a:t>Promotion de l’utilisation durable des écosystèmes</a:t>
            </a:r>
          </a:p>
          <a:p>
            <a:r>
              <a:rPr lang="fr" dirty="0"/>
              <a:t>Engagement des communautés locales</a:t>
            </a:r>
          </a:p>
          <a:p>
            <a:pPr marL="0" indent="0">
              <a:buNone/>
            </a:pPr>
            <a:endParaRPr lang="sv-SE" b="1" dirty="0"/>
          </a:p>
          <a:p>
            <a:pPr marL="0" indent="0">
              <a:buNone/>
            </a:pPr>
            <a:r>
              <a:rPr lang="fr" b="1" dirty="0"/>
              <a:t>Modèle d'incitation économique fondé sur la nature</a:t>
            </a:r>
            <a:endParaRPr lang="en-US" b="1" dirty="0"/>
          </a:p>
          <a:p>
            <a:r>
              <a:rPr lang="fr" dirty="0"/>
              <a:t>Nombre de femmes éco-guides certifiées</a:t>
            </a:r>
          </a:p>
          <a:p>
            <a:r>
              <a:rPr lang="fr" dirty="0"/>
              <a:t>Revenus du tourisme fondés sur la biodiversité</a:t>
            </a:r>
          </a:p>
          <a:p>
            <a:r>
              <a:rPr lang="fr" dirty="0"/>
              <a:t>50 % des revenus sont réinvestis dans la conservation</a:t>
            </a:r>
            <a:endParaRPr lang="ru-RU" dirty="0"/>
          </a:p>
        </p:txBody>
      </p:sp>
    </p:spTree>
    <p:extLst>
      <p:ext uri="{BB962C8B-B14F-4D97-AF65-F5344CB8AC3E}">
        <p14:creationId xmlns:p14="http://schemas.microsoft.com/office/powerpoint/2010/main" val="34306424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9FAAC0B3-790A-C1DC-4437-7787B331EAA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18288000" cy="10287000"/>
          </a:xfrm>
          <a:prstGeom prst="rect">
            <a:avLst/>
          </a:prstGeom>
        </p:spPr>
      </p:pic>
      <p:sp>
        <p:nvSpPr>
          <p:cNvPr id="2" name="Заголовок 1">
            <a:extLst>
              <a:ext uri="{FF2B5EF4-FFF2-40B4-BE49-F238E27FC236}">
                <a16:creationId xmlns:a16="http://schemas.microsoft.com/office/drawing/2014/main" id="{BC20CD9B-C33F-054F-4655-18A596AD5228}"/>
              </a:ext>
            </a:extLst>
          </p:cNvPr>
          <p:cNvSpPr>
            <a:spLocks noGrp="1"/>
          </p:cNvSpPr>
          <p:nvPr>
            <p:ph type="title"/>
          </p:nvPr>
        </p:nvSpPr>
        <p:spPr>
          <a:xfrm>
            <a:off x="2628900" y="907906"/>
            <a:ext cx="15773400" cy="1988345"/>
          </a:xfrm>
        </p:spPr>
        <p:txBody>
          <a:bodyPr/>
          <a:lstStyle/>
          <a:p>
            <a:r>
              <a:rPr lang="fr" dirty="0"/>
              <a:t>Principales conclusions pour le NBSAP</a:t>
            </a:r>
            <a:endParaRPr lang="ru-RU" dirty="0"/>
          </a:p>
        </p:txBody>
      </p:sp>
      <p:sp>
        <p:nvSpPr>
          <p:cNvPr id="3" name="Объект 2">
            <a:extLst>
              <a:ext uri="{FF2B5EF4-FFF2-40B4-BE49-F238E27FC236}">
                <a16:creationId xmlns:a16="http://schemas.microsoft.com/office/drawing/2014/main" id="{1616CFF0-85EC-713A-4E9D-7F5A09E12664}"/>
              </a:ext>
            </a:extLst>
          </p:cNvPr>
          <p:cNvSpPr>
            <a:spLocks noGrp="1"/>
          </p:cNvSpPr>
          <p:nvPr>
            <p:ph idx="1"/>
          </p:nvPr>
        </p:nvSpPr>
        <p:spPr>
          <a:xfrm>
            <a:off x="2628900" y="3574105"/>
            <a:ext cx="15087600" cy="6035040"/>
          </a:xfrm>
        </p:spPr>
        <p:txBody>
          <a:bodyPr/>
          <a:lstStyle/>
          <a:p>
            <a:r>
              <a:rPr lang="fr" dirty="0"/>
              <a:t>Principaux enseignements tirés :</a:t>
            </a:r>
          </a:p>
          <a:p>
            <a:r>
              <a:rPr lang="fr" dirty="0"/>
              <a:t>Les femmes sont des actrices centrales dans les solutions fondées sur la nature ( </a:t>
            </a:r>
            <a:r>
              <a:rPr lang="fr" dirty="0" err="1"/>
              <a:t>SFN </a:t>
            </a:r>
            <a:r>
              <a:rPr lang="fr" dirty="0"/>
              <a:t>).</a:t>
            </a:r>
          </a:p>
          <a:p>
            <a:r>
              <a:rPr lang="fr" dirty="0"/>
              <a:t>Les connaissances traditionnelles renforcent la résilience</a:t>
            </a:r>
          </a:p>
          <a:p>
            <a:r>
              <a:rPr lang="fr" dirty="0"/>
              <a:t>L'autonomisation économique améliore les résultats en matière de conservation</a:t>
            </a:r>
          </a:p>
          <a:p>
            <a:r>
              <a:rPr lang="fr" dirty="0"/>
              <a:t>L'intégration de la dimension de genre accélère la réalisation du GBF</a:t>
            </a:r>
          </a:p>
          <a:p>
            <a:pPr marL="0" indent="0">
              <a:buNone/>
            </a:pPr>
            <a:endParaRPr lang="ru-RU" dirty="0"/>
          </a:p>
        </p:txBody>
      </p:sp>
    </p:spTree>
    <p:extLst>
      <p:ext uri="{BB962C8B-B14F-4D97-AF65-F5344CB8AC3E}">
        <p14:creationId xmlns:p14="http://schemas.microsoft.com/office/powerpoint/2010/main" val="4766037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8E66DE-9604-A923-723A-51C072C4BC4B}"/>
              </a:ext>
            </a:extLst>
          </p:cNvPr>
          <p:cNvSpPr>
            <a:spLocks noGrp="1"/>
          </p:cNvSpPr>
          <p:nvPr>
            <p:ph type="title"/>
          </p:nvPr>
        </p:nvSpPr>
        <p:spPr/>
        <p:txBody>
          <a:bodyPr/>
          <a:lstStyle/>
          <a:p>
            <a:endParaRPr lang="ru-RU" dirty="0"/>
          </a:p>
        </p:txBody>
      </p:sp>
      <p:pic>
        <p:nvPicPr>
          <p:cNvPr id="5" name="Объект 4">
            <a:extLst>
              <a:ext uri="{FF2B5EF4-FFF2-40B4-BE49-F238E27FC236}">
                <a16:creationId xmlns:a16="http://schemas.microsoft.com/office/drawing/2014/main" id="{F8470CDB-480C-6CC2-D400-D0F1EAB32383}"/>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0" y="-32762"/>
            <a:ext cx="18288000" cy="10423671"/>
          </a:xfrm>
        </p:spPr>
      </p:pic>
    </p:spTree>
    <p:extLst>
      <p:ext uri="{BB962C8B-B14F-4D97-AF65-F5344CB8AC3E}">
        <p14:creationId xmlns:p14="http://schemas.microsoft.com/office/powerpoint/2010/main" val="23794722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6180082" y="3208087"/>
            <a:ext cx="12107918" cy="5216813"/>
          </a:xfrm>
          <a:prstGeom prst="rect">
            <a:avLst/>
          </a:prstGeom>
          <a:noFill/>
        </p:spPr>
        <p:txBody>
          <a:bodyPr wrap="square" rtlCol="0">
            <a:spAutoFit/>
          </a:bodyPr>
          <a:lstStyle/>
          <a:p>
            <a:pPr algn="ctr" defTabSz="1371600">
              <a:defRPr/>
            </a:pPr>
            <a:r>
              <a:rPr lang="fr" sz="8100" kern="100">
                <a:solidFill>
                  <a:prstClr val="black"/>
                </a:solidFill>
                <a:latin typeface="Calibri" panose="020F0502020204030204"/>
              </a:rPr>
              <a:t>Prochain thème</a:t>
            </a:r>
          </a:p>
          <a:p>
            <a:pPr algn="ctr" defTabSz="1371600">
              <a:defRPr/>
            </a:pPr>
            <a:r>
              <a:rPr lang="fr" sz="8100" kern="100">
                <a:solidFill>
                  <a:prstClr val="black"/>
                </a:solidFill>
                <a:latin typeface="Calibri" panose="020F0502020204030204"/>
              </a:rPr>
              <a:t>Cliniques du travail</a:t>
            </a:r>
            <a:endParaRPr lang="en-US" sz="72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81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1371600">
              <a:defRPr/>
            </a:pPr>
            <a:endParaRPr lang="en-US" sz="9000">
              <a:solidFill>
                <a:prstClr val="black"/>
              </a:solidFill>
              <a:latin typeface="Calibri" panose="020F0502020204030204"/>
            </a:endParaRPr>
          </a:p>
        </p:txBody>
      </p:sp>
    </p:spTree>
    <p:extLst>
      <p:ext uri="{BB962C8B-B14F-4D97-AF65-F5344CB8AC3E}">
        <p14:creationId xmlns:p14="http://schemas.microsoft.com/office/powerpoint/2010/main" val="70268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defRPr/>
            </a:pPr>
            <a:endParaRPr lang="en-US">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5011502" y="12270141"/>
            <a:ext cx="7506213" cy="5619581"/>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1371600">
                <a:defRPr/>
              </a:pPr>
              <a:endParaRPr lang="en-US" sz="27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1371600">
                <a:defRPr/>
              </a:pPr>
              <a:endParaRPr lang="en-US" sz="27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1163702" y="481256"/>
            <a:ext cx="15960590" cy="1569622"/>
          </a:xfrm>
          <a:prstGeom prst="rect">
            <a:avLst/>
          </a:prstGeom>
          <a:noFill/>
          <a:ln>
            <a:noFill/>
          </a:ln>
        </p:spPr>
        <p:txBody>
          <a:bodyPr spcFirstLastPara="1" wrap="square" lIns="91425" tIns="45701" rIns="91425" bIns="45701" anchor="t" anchorCtr="0">
            <a:spAutoFit/>
          </a:bodyPr>
          <a:lstStyle/>
          <a:p>
            <a:pPr defTabSz="914445">
              <a:buClr>
                <a:srgbClr val="000000"/>
              </a:buClr>
              <a:defRPr/>
            </a:pPr>
            <a:r>
              <a:rPr lang="fr" sz="4800" b="1" kern="0" dirty="0">
                <a:solidFill>
                  <a:prstClr val="black"/>
                </a:solidFill>
                <a:latin typeface="Calibri Light" panose="020F0302020204030204" pitchFamily="34" charset="0"/>
                <a:cs typeface="Calibri Light" panose="020F0302020204030204" pitchFamily="34" charset="0"/>
                <a:sym typeface="Arial"/>
              </a:rPr>
              <a:t>Plan de renforcement des capacités : Ateliers thématiques</a:t>
            </a:r>
          </a:p>
          <a:p>
            <a:pPr defTabSz="914445">
              <a:buClr>
                <a:srgbClr val="000000"/>
              </a:buClr>
              <a:defRPr/>
            </a:pPr>
            <a:endParaRPr sz="4800" b="1" kern="0" dirty="0">
              <a:solidFill>
                <a:prstClr val="black"/>
              </a:solidFill>
              <a:latin typeface="Calibri Light" panose="020F0302020204030204" pitchFamily="34" charset="0"/>
              <a:cs typeface="Calibri Light" panose="020F0302020204030204" pitchFamily="34" charset="0"/>
              <a:sym typeface="Arial"/>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844721" y="1562100"/>
            <a:ext cx="14909916"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reeform 3">
            <a:extLst>
              <a:ext uri="{FF2B5EF4-FFF2-40B4-BE49-F238E27FC236}">
                <a16:creationId xmlns:a16="http://schemas.microsoft.com/office/drawing/2014/main" id="{4FDAB5D5-9561-880D-DD6B-C431944D07C8}"/>
              </a:ext>
            </a:extLst>
          </p:cNvPr>
          <p:cNvSpPr/>
          <p:nvPr/>
        </p:nvSpPr>
        <p:spPr>
          <a:xfrm>
            <a:off x="16146458" y="302279"/>
            <a:ext cx="1573269" cy="1061771"/>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pPr defTabSz="457223">
              <a:defRPr/>
            </a:pPr>
            <a:endParaRPr lang="en-CA">
              <a:solidFill>
                <a:prstClr val="black"/>
              </a:solidFill>
              <a:latin typeface="Calibri" panose="020F0502020204030204" pitchFamily="34" charset="0"/>
              <a:cs typeface="Calibri" panose="020F0502020204030204" pitchFamily="34" charset="0"/>
            </a:endParaRPr>
          </a:p>
        </p:txBody>
      </p:sp>
      <p:sp>
        <p:nvSpPr>
          <p:cNvPr id="13" name="Rounded Rectangle 12">
            <a:extLst>
              <a:ext uri="{FF2B5EF4-FFF2-40B4-BE49-F238E27FC236}">
                <a16:creationId xmlns:a16="http://schemas.microsoft.com/office/drawing/2014/main" id="{9B594557-7894-C3D4-C8BD-7D14DCFE4CBB}"/>
              </a:ext>
            </a:extLst>
          </p:cNvPr>
          <p:cNvSpPr/>
          <p:nvPr/>
        </p:nvSpPr>
        <p:spPr>
          <a:xfrm>
            <a:off x="3915423" y="2211879"/>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La voie à long terme</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 Conseils pour élaborer une feuille de route nationale menant à la mise en œuvre de solutions fondées sur la nature et sensibles au genre, et comment l’intégrer aux politiques nationales</a:t>
            </a:r>
            <a:endParaRPr lang="en-US" sz="2600" dirty="0">
              <a:solidFill>
                <a:prstClr val="white"/>
              </a:solidFill>
              <a:latin typeface="Calibri" panose="020F0502020204030204"/>
            </a:endParaRPr>
          </a:p>
        </p:txBody>
      </p:sp>
      <p:sp>
        <p:nvSpPr>
          <p:cNvPr id="14" name="Rounded Rectangle 13">
            <a:extLst>
              <a:ext uri="{FF2B5EF4-FFF2-40B4-BE49-F238E27FC236}">
                <a16:creationId xmlns:a16="http://schemas.microsoft.com/office/drawing/2014/main" id="{9908EBFC-7093-2D1D-805F-A6DB37DEC697}"/>
              </a:ext>
            </a:extLst>
          </p:cNvPr>
          <p:cNvSpPr/>
          <p:nvPr/>
        </p:nvSpPr>
        <p:spPr>
          <a:xfrm>
            <a:off x="3915423" y="3889967"/>
            <a:ext cx="13654549" cy="1528763"/>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Une base nationale solide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 Conseils pour établir un </a:t>
            </a:r>
            <a:r>
              <a:rPr lang="fr" sz="2600" dirty="0" err="1">
                <a:solidFill>
                  <a:srgbClr val="000000"/>
                </a:solidFill>
                <a:latin typeface="Calibri Light" panose="020F0302020204030204" pitchFamily="34" charset="0"/>
                <a:ea typeface="Aptos" panose="020B0004020202020204" pitchFamily="34" charset="0"/>
                <a:cs typeface="Times New Roman" panose="02020603050405020304" pitchFamily="18" charset="0"/>
              </a:rPr>
              <a:t>programme national sur le genre et la biodiversité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et renforcer les capacités institutionnelles</a:t>
            </a:r>
          </a:p>
          <a:p>
            <a:pPr algn="just" defTabSz="1371600">
              <a:lnSpc>
                <a:spcPct val="107000"/>
              </a:lnSpc>
              <a:spcAft>
                <a:spcPts val="1200"/>
              </a:spcAft>
            </a:pPr>
            <a:r>
              <a:rPr lang="fr"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lang="en-US" sz="2600" dirty="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15" name="Rounded Rectangle 14">
            <a:extLst>
              <a:ext uri="{FF2B5EF4-FFF2-40B4-BE49-F238E27FC236}">
                <a16:creationId xmlns:a16="http://schemas.microsoft.com/office/drawing/2014/main" id="{68D585A9-D96C-039B-0D80-3BE25813C845}"/>
              </a:ext>
            </a:extLst>
          </p:cNvPr>
          <p:cNvSpPr/>
          <p:nvPr/>
        </p:nvSpPr>
        <p:spPr>
          <a:xfrm>
            <a:off x="718028" y="2225341"/>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3 mars</a:t>
            </a:r>
          </a:p>
        </p:txBody>
      </p:sp>
      <p:sp>
        <p:nvSpPr>
          <p:cNvPr id="16" name="Rounded Rectangle 15">
            <a:extLst>
              <a:ext uri="{FF2B5EF4-FFF2-40B4-BE49-F238E27FC236}">
                <a16:creationId xmlns:a16="http://schemas.microsoft.com/office/drawing/2014/main" id="{617291CF-F09A-0C18-63C7-99483DC34C1A}"/>
              </a:ext>
            </a:extLst>
          </p:cNvPr>
          <p:cNvSpPr/>
          <p:nvPr/>
        </p:nvSpPr>
        <p:spPr>
          <a:xfrm>
            <a:off x="718027" y="3901741"/>
            <a:ext cx="2863372" cy="1439684"/>
          </a:xfrm>
          <a:prstGeom prst="round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10 mars</a:t>
            </a:r>
          </a:p>
        </p:txBody>
      </p:sp>
      <p:sp>
        <p:nvSpPr>
          <p:cNvPr id="18" name="Rounded Rectangle 17">
            <a:extLst>
              <a:ext uri="{FF2B5EF4-FFF2-40B4-BE49-F238E27FC236}">
                <a16:creationId xmlns:a16="http://schemas.microsoft.com/office/drawing/2014/main" id="{2321CEEB-B4EE-0BA9-0883-502C41CF3E34}"/>
              </a:ext>
            </a:extLst>
          </p:cNvPr>
          <p:cNvSpPr/>
          <p:nvPr/>
        </p:nvSpPr>
        <p:spPr>
          <a:xfrm>
            <a:off x="718030" y="5512298"/>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24 mars</a:t>
            </a:r>
          </a:p>
        </p:txBody>
      </p:sp>
      <p:sp>
        <p:nvSpPr>
          <p:cNvPr id="19" name="Rounded Rectangle 18">
            <a:extLst>
              <a:ext uri="{FF2B5EF4-FFF2-40B4-BE49-F238E27FC236}">
                <a16:creationId xmlns:a16="http://schemas.microsoft.com/office/drawing/2014/main" id="{6EFE5DD5-C554-A8DE-16CC-4D6D2B404FC0}"/>
              </a:ext>
            </a:extLst>
          </p:cNvPr>
          <p:cNvSpPr/>
          <p:nvPr/>
        </p:nvSpPr>
        <p:spPr>
          <a:xfrm>
            <a:off x="3915423" y="5501941"/>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endParaRPr lang="en-US"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defTabSz="1371600"/>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Mobilisation des soutiens :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Conseils pour élaborer des propositions de mobilisation de ressources et un mécanisme de mise en relation ; Proposition sur le genre et élaboration d’un projet sur le genre et la biodiversité</a:t>
            </a:r>
          </a:p>
          <a:p>
            <a:pPr algn="ctr" defTabSz="1371600"/>
            <a:endParaRPr lang="en-US" sz="2600" dirty="0">
              <a:solidFill>
                <a:prstClr val="white"/>
              </a:solidFill>
              <a:latin typeface="Calibri" panose="020F0502020204030204"/>
            </a:endParaRPr>
          </a:p>
        </p:txBody>
      </p:sp>
      <p:sp>
        <p:nvSpPr>
          <p:cNvPr id="20" name="Rounded Rectangle 19">
            <a:extLst>
              <a:ext uri="{FF2B5EF4-FFF2-40B4-BE49-F238E27FC236}">
                <a16:creationId xmlns:a16="http://schemas.microsoft.com/office/drawing/2014/main" id="{0C8486CD-9C69-9DEE-CBE9-92A2DFA427E5}"/>
              </a:ext>
            </a:extLst>
          </p:cNvPr>
          <p:cNvSpPr/>
          <p:nvPr/>
        </p:nvSpPr>
        <p:spPr>
          <a:xfrm>
            <a:off x="3915423" y="7173578"/>
            <a:ext cx="13654549" cy="1528763"/>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b="1"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1371600">
              <a:lnSpc>
                <a:spcPct val="107000"/>
              </a:lnSpc>
              <a:spcAft>
                <a:spcPts val="1200"/>
              </a:spcAft>
            </a:pPr>
            <a:r>
              <a:rPr lang="fr" sz="2600" b="1"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Le genre : mettre en lumière la valeur ajoutée du genre : </a:t>
            </a:r>
            <a:r>
              <a:rPr lang="fr" sz="2600" dirty="0">
                <a:solidFill>
                  <a:srgbClr val="000000"/>
                </a:solidFill>
                <a:latin typeface="Calibri Light" panose="020F0302020204030204" pitchFamily="34" charset="0"/>
                <a:ea typeface="Aptos" panose="020B0004020202020204" pitchFamily="34" charset="0"/>
                <a:cs typeface="Times New Roman" panose="02020603050405020304" pitchFamily="18" charset="0"/>
              </a:rPr>
              <a:t>conseils pour systématiser les études de cas et documenter les impacts des solutions fondées sur la nature sur le genre</a:t>
            </a:r>
          </a:p>
          <a:p>
            <a:pPr algn="just" defTabSz="1371600">
              <a:lnSpc>
                <a:spcPct val="107000"/>
              </a:lnSpc>
              <a:spcAft>
                <a:spcPts val="1200"/>
              </a:spcAft>
            </a:pPr>
            <a:endParaRPr lang="en-US" sz="2600" dirty="0">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718028" y="7192220"/>
            <a:ext cx="2863372" cy="1439684"/>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r>
              <a:rPr lang="fr" sz="2700" b="1" dirty="0">
                <a:solidFill>
                  <a:prstClr val="black"/>
                </a:solidFill>
                <a:latin typeface="Calibri" panose="020F0502020204030204"/>
              </a:rPr>
              <a:t>31 mars</a:t>
            </a:r>
          </a:p>
        </p:txBody>
      </p:sp>
    </p:spTree>
    <p:extLst>
      <p:ext uri="{BB962C8B-B14F-4D97-AF65-F5344CB8AC3E}">
        <p14:creationId xmlns:p14="http://schemas.microsoft.com/office/powerpoint/2010/main" val="15955475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9258300"/>
            <a:ext cx="18287996" cy="10287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914445"/>
            <a:endParaRPr lang="en-US">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14945830" y="1088531"/>
            <a:ext cx="2074148" cy="2253641"/>
          </a:xfrm>
          <a:prstGeom prst="rect">
            <a:avLst/>
          </a:prstGeom>
        </p:spPr>
        <p:txBody>
          <a:bodyPr lIns="50801" tIns="50801" rIns="50801" bIns="50801" rtlCol="0" anchor="ctr"/>
          <a:lstStyle/>
          <a:p>
            <a:pPr algn="ctr" defTabSz="914445">
              <a:lnSpc>
                <a:spcPts val="3499"/>
              </a:lnSpc>
            </a:pPr>
            <a:endParaRPr>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5471646" y="220421"/>
            <a:ext cx="2069429" cy="134753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457223"/>
            <a:endParaRPr lang="en-CA">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225823" y="2637140"/>
            <a:ext cx="18287996" cy="6232475"/>
          </a:xfrm>
          <a:prstGeom prst="rect">
            <a:avLst/>
          </a:prstGeom>
        </p:spPr>
        <p:txBody>
          <a:bodyPr wrap="square" lIns="0" tIns="0" rIns="0" bIns="0" rtlCol="0" anchor="t">
            <a:spAutoFit/>
          </a:bodyPr>
          <a:lstStyle/>
          <a:p>
            <a:pPr algn="ctr" defTabSz="914445">
              <a:spcBef>
                <a:spcPct val="0"/>
              </a:spcBef>
            </a:pPr>
            <a:r>
              <a:rPr lang="en-US" sz="8100" b="1">
                <a:solidFill>
                  <a:srgbClr val="134E1A"/>
                </a:solidFill>
                <a:latin typeface="Aptos Display" panose="02110004020202020204"/>
                <a:sym typeface="Akzidenz-Grotesk Heavy"/>
              </a:rPr>
              <a:t>Thank you! </a:t>
            </a:r>
          </a:p>
          <a:p>
            <a:pPr algn="ctr" defTabSz="914445">
              <a:spcBef>
                <a:spcPct val="0"/>
              </a:spcBef>
            </a:pPr>
            <a:r>
              <a:rPr lang="en-US" sz="8100" b="1">
                <a:solidFill>
                  <a:srgbClr val="134E1A"/>
                </a:solidFill>
                <a:latin typeface="Aptos Display" panose="02110004020202020204"/>
                <a:sym typeface="Akzidenz-Grotesk Heavy"/>
              </a:rPr>
              <a:t>Merci! </a:t>
            </a:r>
          </a:p>
          <a:p>
            <a:pPr algn="ctr" defTabSz="914445">
              <a:spcBef>
                <a:spcPct val="0"/>
              </a:spcBef>
            </a:pPr>
            <a:r>
              <a:rPr lang="en-US" sz="8100" b="1">
                <a:solidFill>
                  <a:srgbClr val="134E1A"/>
                </a:solidFill>
                <a:latin typeface="Aptos Display" panose="02110004020202020204"/>
                <a:sym typeface="Akzidenz-Grotesk Heavy"/>
              </a:rPr>
              <a:t>Gracias!</a:t>
            </a:r>
          </a:p>
          <a:p>
            <a:pPr algn="ctr" defTabSz="914445">
              <a:spcBef>
                <a:spcPct val="0"/>
              </a:spcBef>
            </a:pPr>
            <a:r>
              <a:rPr lang="az-Cyrl-AZ" sz="8100" b="1">
                <a:solidFill>
                  <a:srgbClr val="134E1A"/>
                </a:solidFill>
                <a:latin typeface="Aptos Display" panose="02110004020202020204"/>
                <a:sym typeface="Akzidenz-Grotesk Heavy"/>
              </a:rPr>
              <a:t>Спасибо</a:t>
            </a:r>
            <a:r>
              <a:rPr lang="en-US" sz="8100" b="1">
                <a:solidFill>
                  <a:srgbClr val="134E1A"/>
                </a:solidFill>
                <a:latin typeface="Aptos Display" panose="02110004020202020204"/>
                <a:sym typeface="Akzidenz-Grotesk Heavy"/>
              </a:rPr>
              <a:t>!</a:t>
            </a:r>
            <a:r>
              <a:rPr lang="th-TH" sz="8100" b="1">
                <a:solidFill>
                  <a:srgbClr val="134E1A"/>
                </a:solidFill>
                <a:latin typeface="Aptos Display" panose="02110004020202020204"/>
                <a:cs typeface="Cordia New" panose="020B0304020202020204" pitchFamily="34" charset="-34"/>
                <a:sym typeface="Akzidenz-Grotesk Heavy"/>
              </a:rPr>
              <a:t> </a:t>
            </a:r>
            <a:endParaRPr lang="en-US" sz="8100" b="1">
              <a:solidFill>
                <a:srgbClr val="134E1A"/>
              </a:solidFill>
              <a:latin typeface="Aptos Display" panose="02110004020202020204"/>
              <a:sym typeface="Akzidenz-Grotesk Heavy"/>
            </a:endParaRPr>
          </a:p>
          <a:p>
            <a:pPr algn="ctr" defTabSz="914445">
              <a:spcBef>
                <a:spcPct val="0"/>
              </a:spcBef>
            </a:pPr>
            <a:r>
              <a:rPr lang="th-TH" sz="8100" b="1">
                <a:solidFill>
                  <a:srgbClr val="134E1A"/>
                </a:solidFill>
                <a:latin typeface="Aptos Display" panose="02110004020202020204"/>
                <a:cs typeface="Cordia New" panose="020B0304020202020204" pitchFamily="34" charset="-34"/>
                <a:sym typeface="Akzidenz-Grotesk Heavy"/>
              </a:rPr>
              <a:t>ขอบคุณ</a:t>
            </a:r>
            <a:r>
              <a:rPr lang="en-US" sz="81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28821" y="4547322"/>
            <a:ext cx="2359179" cy="1574421"/>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9323" y="7639392"/>
            <a:ext cx="2431736" cy="1618908"/>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206" y="2824052"/>
            <a:ext cx="2443869" cy="1618908"/>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6555" y="4429758"/>
            <a:ext cx="2420870" cy="1590726"/>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6555" y="6034851"/>
            <a:ext cx="2420870" cy="1611675"/>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5903932" y="7679117"/>
            <a:ext cx="2370512" cy="157815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5928822" y="2973508"/>
            <a:ext cx="2370512" cy="1578152"/>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930487" y="6116803"/>
            <a:ext cx="2346725" cy="1562315"/>
          </a:xfrm>
          <a:prstGeom prst="rect">
            <a:avLst/>
          </a:prstGeom>
        </p:spPr>
      </p:pic>
    </p:spTree>
    <p:extLst>
      <p:ext uri="{BB962C8B-B14F-4D97-AF65-F5344CB8AC3E}">
        <p14:creationId xmlns:p14="http://schemas.microsoft.com/office/powerpoint/2010/main" val="1715297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AF101-0B1B-8097-1E3C-973D976B6F2F}"/>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CFD8002E-E5BE-1055-16EF-55510F7F2E3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41878" y="7823396"/>
            <a:ext cx="2370512" cy="157815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65097DD6-D466-D97E-6487-177B130C39E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90050" y="5638676"/>
            <a:ext cx="2346725" cy="1562315"/>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8C99B8DE-D6FE-5A10-3212-962249C20AD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83823" y="3488649"/>
            <a:ext cx="2359179" cy="1574421"/>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9B8AEE8F-55C4-5B19-0C39-18B29A68F63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11267" y="1240178"/>
            <a:ext cx="2443869" cy="1626989"/>
          </a:xfrm>
          <a:prstGeom prst="rect">
            <a:avLst/>
          </a:prstGeom>
        </p:spPr>
      </p:pic>
      <p:sp>
        <p:nvSpPr>
          <p:cNvPr id="3" name="Content Placeholder 2">
            <a:extLst>
              <a:ext uri="{FF2B5EF4-FFF2-40B4-BE49-F238E27FC236}">
                <a16:creationId xmlns:a16="http://schemas.microsoft.com/office/drawing/2014/main" id="{D359FF18-9DBF-AD53-758D-641AB724CDA8}"/>
              </a:ext>
            </a:extLst>
          </p:cNvPr>
          <p:cNvSpPr>
            <a:spLocks noGrp="1"/>
          </p:cNvSpPr>
          <p:nvPr>
            <p:ph type="body" idx="1"/>
          </p:nvPr>
        </p:nvSpPr>
        <p:spPr/>
        <p:txBody>
          <a:bodyPr>
            <a:normAutofit/>
          </a:bodyPr>
          <a:lstStyle/>
          <a:p>
            <a:pPr marL="0" indent="0">
              <a:lnSpc>
                <a:spcPct val="200000"/>
              </a:lnSpc>
              <a:spcBef>
                <a:spcPts val="1200"/>
              </a:spcBef>
              <a:buNone/>
            </a:pPr>
            <a:endParaRPr lang="en-CH" sz="2801">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F1CBC937-690A-80D9-37B9-7BDA006F6635}"/>
              </a:ext>
            </a:extLst>
          </p:cNvPr>
          <p:cNvSpPr txBox="1"/>
          <p:nvPr/>
        </p:nvSpPr>
        <p:spPr>
          <a:xfrm>
            <a:off x="6180082" y="3607324"/>
            <a:ext cx="12107918" cy="2123658"/>
          </a:xfrm>
          <a:prstGeom prst="rect">
            <a:avLst/>
          </a:prstGeom>
          <a:noFill/>
        </p:spPr>
        <p:txBody>
          <a:bodyPr wrap="square" lIns="91440" tIns="45720" rIns="91440" bIns="45720" rtlCol="0" anchor="t">
            <a:spAutoFit/>
          </a:bodyPr>
          <a:lstStyle/>
          <a:p>
            <a:pPr algn="ctr" defTabSz="1371600">
              <a:defRPr/>
            </a:pPr>
            <a:r>
              <a:rPr lang="fr" sz="6600" b="1" kern="0" dirty="0">
                <a:solidFill>
                  <a:prstClr val="black"/>
                </a:solidFill>
                <a:latin typeface="Calibri Light"/>
                <a:ea typeface="Calibri Light"/>
                <a:cs typeface="Calibri Light"/>
                <a:sym typeface="Arial"/>
              </a:rPr>
              <a:t>Que sont les genres ?</a:t>
            </a:r>
          </a:p>
          <a:p>
            <a:pPr algn="ctr" defTabSz="1371600">
              <a:defRPr/>
            </a:pPr>
            <a:r>
              <a:rPr lang="fr" sz="6600" b="1" kern="0" dirty="0" err="1">
                <a:solidFill>
                  <a:prstClr val="black"/>
                </a:solidFill>
                <a:latin typeface="Calibri Light"/>
                <a:ea typeface="Calibri Light"/>
                <a:cs typeface="Calibri Light"/>
                <a:sym typeface="Arial"/>
              </a:rPr>
              <a:t>NbS </a:t>
            </a:r>
            <a:r>
              <a:rPr lang="fr" sz="6600" b="1" kern="0" dirty="0">
                <a:solidFill>
                  <a:prstClr val="black"/>
                </a:solidFill>
                <a:latin typeface="Calibri Light"/>
                <a:ea typeface="Calibri Light"/>
                <a:cs typeface="Calibri Light"/>
                <a:sym typeface="Arial"/>
              </a:rPr>
              <a:t>réactif ?</a:t>
            </a:r>
            <a:endParaRPr lang="en-US" sz="6600" kern="100" dirty="0">
              <a:solidFill>
                <a:prstClr val="black"/>
              </a:solidFill>
              <a:latin typeface="Calibri Light"/>
              <a:ea typeface="Calibri Light"/>
              <a:cs typeface="Calibri Light"/>
            </a:endParaRPr>
          </a:p>
        </p:txBody>
      </p:sp>
    </p:spTree>
    <p:extLst>
      <p:ext uri="{BB962C8B-B14F-4D97-AF65-F5344CB8AC3E}">
        <p14:creationId xmlns:p14="http://schemas.microsoft.com/office/powerpoint/2010/main" val="1923391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1A296-0E29-D21B-BB9A-331378CE15C5}"/>
              </a:ext>
            </a:extLst>
          </p:cNvPr>
          <p:cNvSpPr txBox="1">
            <a:spLocks/>
          </p:cNvSpPr>
          <p:nvPr/>
        </p:nvSpPr>
        <p:spPr>
          <a:xfrm>
            <a:off x="838199" y="353472"/>
            <a:ext cx="11977914" cy="1397563"/>
          </a:xfrm>
          <a:prstGeom prst="rect">
            <a:avLst/>
          </a:prstGeom>
        </p:spPr>
        <p:txBody>
          <a:bodyPr>
            <a:normAutofit fontScale="92500" lnSpcReduction="20000"/>
          </a:bodyPr>
          <a:lst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a:lstStyle>
          <a:p>
            <a:r>
              <a:rPr lang="fr" sz="6000" dirty="0">
                <a:solidFill>
                  <a:schemeClr val="tx1"/>
                </a:solidFill>
              </a:rPr>
              <a:t>Que sont les solutions fondées sur la nature ( </a:t>
            </a:r>
            <a:r>
              <a:rPr lang="fr" sz="6000" dirty="0" err="1">
                <a:solidFill>
                  <a:schemeClr val="tx1"/>
                </a:solidFill>
              </a:rPr>
              <a:t>SFN </a:t>
            </a:r>
            <a:r>
              <a:rPr lang="fr" sz="6000" dirty="0">
                <a:solidFill>
                  <a:schemeClr val="tx1"/>
                </a:solidFill>
              </a:rPr>
              <a:t>) ?</a:t>
            </a:r>
          </a:p>
        </p:txBody>
      </p:sp>
      <p:sp>
        <p:nvSpPr>
          <p:cNvPr id="3" name="TextBox 2">
            <a:extLst>
              <a:ext uri="{FF2B5EF4-FFF2-40B4-BE49-F238E27FC236}">
                <a16:creationId xmlns:a16="http://schemas.microsoft.com/office/drawing/2014/main" id="{30D75351-4977-0F28-4E9F-BC37FAD31D9A}"/>
              </a:ext>
            </a:extLst>
          </p:cNvPr>
          <p:cNvSpPr txBox="1"/>
          <p:nvPr/>
        </p:nvSpPr>
        <p:spPr>
          <a:xfrm>
            <a:off x="1447800" y="8790413"/>
            <a:ext cx="12590058" cy="415498"/>
          </a:xfrm>
          <a:prstGeom prst="rect">
            <a:avLst/>
          </a:prstGeom>
          <a:noFill/>
        </p:spPr>
        <p:txBody>
          <a:bodyPr wrap="square">
            <a:spAutoFit/>
          </a:bodyPr>
          <a:lstStyle/>
          <a:p>
            <a:r>
              <a:rPr lang="fr" sz="2100"/>
              <a:t>Source : </a:t>
            </a:r>
            <a:r>
              <a:rPr lang="fr" sz="2100">
                <a:hlinkClick r:id="rId2"/>
              </a:rPr>
              <a:t>https://nbsclimate.com/nature-based-solutions/</a:t>
            </a:r>
            <a:r>
              <a:rPr lang="fr" sz="2100"/>
              <a:t> </a:t>
            </a:r>
          </a:p>
        </p:txBody>
      </p:sp>
      <p:sp>
        <p:nvSpPr>
          <p:cNvPr id="4" name="TextBox 3">
            <a:extLst>
              <a:ext uri="{FF2B5EF4-FFF2-40B4-BE49-F238E27FC236}">
                <a16:creationId xmlns:a16="http://schemas.microsoft.com/office/drawing/2014/main" id="{25CFB4EC-D20A-D94F-576B-DCBEE87354B3}"/>
              </a:ext>
            </a:extLst>
          </p:cNvPr>
          <p:cNvSpPr txBox="1"/>
          <p:nvPr/>
        </p:nvSpPr>
        <p:spPr>
          <a:xfrm>
            <a:off x="8602134" y="1748126"/>
            <a:ext cx="9356048" cy="8371523"/>
          </a:xfrm>
          <a:prstGeom prst="rect">
            <a:avLst/>
          </a:prstGeom>
          <a:noFill/>
        </p:spPr>
        <p:txBody>
          <a:bodyPr wrap="square" rtlCol="0">
            <a:spAutoFit/>
          </a:bodyPr>
          <a:lstStyle/>
          <a:p>
            <a:pPr marL="428625" indent="-428625">
              <a:buFontTx/>
              <a:buChar char="-"/>
            </a:pPr>
            <a:r>
              <a:rPr lang="fr" sz="2400" b="1" dirty="0"/>
              <a:t>Actions visant à protéger, conserver, restaurer, utiliser et gérer de manière durable les écosystèmes </a:t>
            </a:r>
            <a:r>
              <a:rPr lang="fr" sz="2400" dirty="0"/>
              <a:t>terrestres, d’eau douce, côtiers et marins naturels ou modifiés </a:t>
            </a:r>
            <a:r>
              <a:rPr lang="fr" sz="2400" b="1" dirty="0"/>
              <a:t>qui répondent efficacement et de manière adaptative aux défis sociaux, économiques et environnementaux </a:t>
            </a:r>
            <a:r>
              <a:rPr lang="fr" sz="2400" dirty="0"/>
              <a:t>, tout en </a:t>
            </a:r>
            <a:r>
              <a:rPr lang="fr" sz="2400" b="1" dirty="0"/>
              <a:t>assurant le bien-être humain, les services écosystémiques, la résilience et la biodiversité </a:t>
            </a:r>
            <a:r>
              <a:rPr lang="fr" sz="2400" dirty="0"/>
              <a:t>( </a:t>
            </a:r>
            <a:r>
              <a:rPr lang="fr" sz="2400" dirty="0">
                <a:hlinkClick r:id="rId3"/>
              </a:rPr>
              <a:t>UNEA-5 2022 </a:t>
            </a:r>
            <a:r>
              <a:rPr lang="fr" sz="2400" dirty="0"/>
              <a:t>).</a:t>
            </a:r>
          </a:p>
          <a:p>
            <a:pPr marL="428625" indent="-428625">
              <a:buFontTx/>
              <a:buChar char="-"/>
            </a:pPr>
            <a:endParaRPr lang="en-US" sz="2400" dirty="0"/>
          </a:p>
          <a:p>
            <a:pPr marL="457200"/>
            <a:r>
              <a:rPr lang="fr" sz="2000" dirty="0"/>
              <a:t>Exemples : restauration des écosystèmes, gestion durable des forêts et des paysages, protection des mangroves côtières, transitions agroécologiques</a:t>
            </a:r>
          </a:p>
          <a:p>
            <a:pPr marL="457200"/>
            <a:endParaRPr lang="en-US" sz="2400" dirty="0"/>
          </a:p>
          <a:p>
            <a:pPr marL="798513" indent="-290513">
              <a:spcAft>
                <a:spcPts val="1800"/>
              </a:spcAft>
              <a:buFont typeface="Wingdings" panose="05000000000000000000" pitchFamily="2" charset="2"/>
              <a:buChar char="Ø"/>
            </a:pPr>
            <a:r>
              <a:rPr lang="fr" sz="2400" dirty="0"/>
              <a:t>Peut répondre à plusieurs cibles du GBF (par exemple, les cibles 2, 10, 14, 22, 23) et aux préoccupations liées aux trois Conventions de Rio.</a:t>
            </a:r>
          </a:p>
          <a:p>
            <a:pPr marL="428625" indent="-428625">
              <a:spcAft>
                <a:spcPts val="1800"/>
              </a:spcAft>
              <a:buFontTx/>
              <a:buChar char="-"/>
            </a:pPr>
            <a:r>
              <a:rPr lang="fr" sz="2400" dirty="0"/>
              <a:t>Non socialement neutre :</a:t>
            </a:r>
          </a:p>
          <a:p>
            <a:pPr marL="1114425" lvl="1" indent="-428625">
              <a:buFontTx/>
              <a:buChar char="-"/>
            </a:pPr>
            <a:r>
              <a:rPr lang="fr" sz="2000" dirty="0"/>
              <a:t>Qui participe à la prise de décision ?</a:t>
            </a:r>
          </a:p>
          <a:p>
            <a:pPr marL="1114425" lvl="1" indent="-428625">
              <a:buFontTx/>
              <a:buChar char="-"/>
            </a:pPr>
            <a:r>
              <a:rPr lang="fr" sz="2000" dirty="0"/>
              <a:t>Qui en profite ?</a:t>
            </a:r>
          </a:p>
          <a:p>
            <a:pPr marL="1114425" lvl="1" indent="-428625">
              <a:buFontTx/>
              <a:buChar char="-"/>
            </a:pPr>
            <a:r>
              <a:rPr lang="fr" sz="2000" dirty="0"/>
              <a:t>Qui supporte les coûts ?</a:t>
            </a:r>
          </a:p>
          <a:p>
            <a:pPr marL="685800" lvl="1"/>
            <a:endParaRPr lang="en-US" sz="2400" dirty="0"/>
          </a:p>
          <a:p>
            <a:pPr marL="428625" indent="-428625">
              <a:spcAft>
                <a:spcPts val="1800"/>
              </a:spcAft>
              <a:buFont typeface="Wingdings" panose="05000000000000000000" pitchFamily="2" charset="2"/>
              <a:buChar char="Ø"/>
            </a:pPr>
            <a:r>
              <a:rPr lang="fr" sz="2400" i="1" dirty="0"/>
              <a:t>Peut accentuer ou atténuer les inégalités sociales et de genre </a:t>
            </a:r>
            <a:r>
              <a:rPr lang="fr" sz="2400" dirty="0"/>
              <a:t>.</a:t>
            </a:r>
          </a:p>
          <a:p>
            <a:pPr marL="428625" indent="-428625">
              <a:buFontTx/>
              <a:buChar char="-"/>
            </a:pPr>
            <a:endParaRPr lang="en-US" sz="2400" dirty="0"/>
          </a:p>
        </p:txBody>
      </p:sp>
      <p:pic>
        <p:nvPicPr>
          <p:cNvPr id="5" name="Picture 4">
            <a:extLst>
              <a:ext uri="{FF2B5EF4-FFF2-40B4-BE49-F238E27FC236}">
                <a16:creationId xmlns:a16="http://schemas.microsoft.com/office/drawing/2014/main" id="{7034ED6D-C84D-164A-E8DF-7E65722B4A1A}"/>
              </a:ext>
            </a:extLst>
          </p:cNvPr>
          <p:cNvPicPr>
            <a:picLocks noChangeAspect="1"/>
          </p:cNvPicPr>
          <p:nvPr/>
        </p:nvPicPr>
        <p:blipFill>
          <a:blip r:embed="rId4"/>
          <a:stretch>
            <a:fillRect/>
          </a:stretch>
        </p:blipFill>
        <p:spPr>
          <a:xfrm>
            <a:off x="1262217" y="1929744"/>
            <a:ext cx="6925584" cy="6414156"/>
          </a:xfrm>
          <a:prstGeom prst="rect">
            <a:avLst/>
          </a:prstGeom>
        </p:spPr>
      </p:pic>
      <p:sp>
        <p:nvSpPr>
          <p:cNvPr id="7" name="Freeform 1" descr="A logo for a company&#10;&#10;AI-generated content may be incorrect.">
            <a:extLst>
              <a:ext uri="{FF2B5EF4-FFF2-40B4-BE49-F238E27FC236}">
                <a16:creationId xmlns:a16="http://schemas.microsoft.com/office/drawing/2014/main" id="{56C07501-BDBA-54AD-B1EF-3E36596E28BF}"/>
              </a:ext>
            </a:extLst>
          </p:cNvPr>
          <p:cNvSpPr/>
          <p:nvPr/>
        </p:nvSpPr>
        <p:spPr>
          <a:xfrm>
            <a:off x="16202820" y="522127"/>
            <a:ext cx="1423860" cy="897364"/>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3726949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8913A-6A8D-1DE9-39E3-0F60CC24CAF7}"/>
              </a:ext>
            </a:extLst>
          </p:cNvPr>
          <p:cNvSpPr txBox="1">
            <a:spLocks/>
          </p:cNvSpPr>
          <p:nvPr/>
        </p:nvSpPr>
        <p:spPr>
          <a:xfrm>
            <a:off x="1546359" y="522127"/>
            <a:ext cx="15833912" cy="1482819"/>
          </a:xfrm>
          <a:prstGeom prst="rect">
            <a:avLst/>
          </a:prstGeom>
        </p:spPr>
        <p:txBody>
          <a:bodyPr>
            <a:normAutofit fontScale="92500" lnSpcReduction="20000"/>
          </a:bodyPr>
          <a:lstStyle>
            <a:lvl1pPr algn="l" defTabSz="1371669"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a:lstStyle>
          <a:p>
            <a:r>
              <a:rPr lang="fr" sz="7000" dirty="0">
                <a:solidFill>
                  <a:schemeClr val="tx1"/>
                </a:solidFill>
              </a:rPr>
              <a:t>Qu’est-ce qui rend </a:t>
            </a:r>
            <a:r>
              <a:rPr lang="fr" sz="7000" dirty="0" err="1">
                <a:solidFill>
                  <a:schemeClr val="tx1"/>
                </a:solidFill>
              </a:rPr>
              <a:t>NbS </a:t>
            </a:r>
            <a:r>
              <a:rPr lang="fr" sz="7000" dirty="0">
                <a:solidFill>
                  <a:schemeClr val="tx1"/>
                </a:solidFill>
              </a:rPr>
              <a:t>sensible aux questions de genre ?</a:t>
            </a:r>
          </a:p>
        </p:txBody>
      </p:sp>
      <p:sp>
        <p:nvSpPr>
          <p:cNvPr id="3" name="Rectangle: Rounded Corners 2">
            <a:extLst>
              <a:ext uri="{FF2B5EF4-FFF2-40B4-BE49-F238E27FC236}">
                <a16:creationId xmlns:a16="http://schemas.microsoft.com/office/drawing/2014/main" id="{D6A19A31-384F-CA2C-02F1-BC09D7BFECE4}"/>
              </a:ext>
            </a:extLst>
          </p:cNvPr>
          <p:cNvSpPr/>
          <p:nvPr/>
        </p:nvSpPr>
        <p:spPr>
          <a:xfrm>
            <a:off x="1323243" y="2869808"/>
            <a:ext cx="7916956" cy="6383375"/>
          </a:xfrm>
          <a:prstGeom prst="roundRect">
            <a:avLst/>
          </a:prstGeom>
          <a:solidFill>
            <a:srgbClr val="C9E6D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spcAft>
                <a:spcPts val="1800"/>
              </a:spcAft>
              <a:defRPr/>
            </a:pPr>
            <a:r>
              <a:rPr lang="fr" sz="27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S’appuyer sur une analyse de genre et situationnelle </a:t>
            </a:r>
            <a:r>
              <a:rPr lang="fr" sz="27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de :</a:t>
            </a:r>
            <a:endParaRPr lang="en-US" sz="2700" dirty="0">
              <a:solidFill>
                <a:prstClr val="black"/>
              </a:solidFill>
              <a:latin typeface="Calibri" panose="020F0502020204030204"/>
            </a:endParaRPr>
          </a:p>
          <a:p>
            <a:pPr marL="433388" indent="-433388" defTabSz="1371600">
              <a:spcAft>
                <a:spcPts val="900"/>
              </a:spcAft>
              <a:buFont typeface="Arial" panose="020B0604020202020204" pitchFamily="34" charset="0"/>
              <a:buChar char="•"/>
              <a:defRPr/>
            </a:pP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Utilisation des ressources biologiques et des services écosystémiques</a:t>
            </a:r>
          </a:p>
          <a:p>
            <a:pPr marL="428625" indent="-428625" defTabSz="1371600">
              <a:spcAft>
                <a:spcPts val="900"/>
              </a:spcAft>
              <a:buFont typeface="Arial" panose="020B0604020202020204" pitchFamily="34" charset="0"/>
              <a:buChar char="•"/>
              <a:defRPr/>
            </a:pPr>
            <a:r>
              <a:rPr lang="fr" sz="2400" dirty="0">
                <a:solidFill>
                  <a:prstClr val="black"/>
                </a:solidFill>
                <a:latin typeface="Calibri" panose="020F0502020204030204"/>
                <a:ea typeface="MS Mincho" panose="02020609040205080304" pitchFamily="49" charset="-128"/>
                <a:cs typeface="Times New Roman" panose="02020603050405020304" pitchFamily="18" charset="0"/>
              </a:rPr>
              <a:t>Rôles, connaissances et contributions à l’utilisation durable et à la conservation</a:t>
            </a:r>
          </a:p>
          <a:p>
            <a:pPr marL="428625" indent="-428625" defTabSz="1371600">
              <a:spcAft>
                <a:spcPts val="900"/>
              </a:spcAft>
              <a:buFont typeface="Arial" panose="020B0604020202020204" pitchFamily="34" charset="0"/>
              <a:buChar char="•"/>
              <a:defRPr/>
            </a:pPr>
            <a:r>
              <a:rPr lang="fr" sz="2400" dirty="0">
                <a:solidFill>
                  <a:prstClr val="black"/>
                </a:solidFill>
                <a:latin typeface="Calibri" panose="020F0502020204030204"/>
                <a:ea typeface="MS Mincho" panose="02020609040205080304" pitchFamily="49" charset="-128"/>
                <a:cs typeface="Times New Roman" panose="02020603050405020304" pitchFamily="18" charset="0"/>
              </a:rPr>
              <a:t>Accès aux ressources clés (terre, revenus, finances)</a:t>
            </a:r>
          </a:p>
          <a:p>
            <a:pPr marL="428625" indent="-428625" defTabSz="1371600">
              <a:spcAft>
                <a:spcPts val="900"/>
              </a:spcAft>
              <a:buFont typeface="Arial" panose="020B0604020202020204" pitchFamily="34" charset="0"/>
              <a:buChar char="•"/>
              <a:defRPr/>
            </a:pP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Impacts (risques et vulnérabilités) de la dégradation de l'environnement et de la perte de biodiversité</a:t>
            </a:r>
          </a:p>
          <a:p>
            <a:pPr marL="428625" indent="-428625" defTabSz="1371600">
              <a:spcAft>
                <a:spcPts val="900"/>
              </a:spcAft>
              <a:buFont typeface="Arial" panose="020B0604020202020204" pitchFamily="34" charset="0"/>
              <a:buChar char="•"/>
              <a:defRPr/>
            </a:pP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Répartition des avantages et des coûts liés à l'utilisation de la biodiversité, conservation</a:t>
            </a:r>
          </a:p>
          <a:p>
            <a:pPr marL="428625" indent="-428625" defTabSz="1371600">
              <a:spcAft>
                <a:spcPts val="900"/>
              </a:spcAft>
              <a:buFont typeface="Arial" panose="020B0604020202020204" pitchFamily="34" charset="0"/>
              <a:buChar char="•"/>
              <a:defRPr/>
            </a:pPr>
            <a:r>
              <a:rPr lang="fr" sz="2400" dirty="0">
                <a:solidFill>
                  <a:prstClr val="black"/>
                </a:solidFill>
                <a:latin typeface="Calibri" panose="020F0502020204030204"/>
                <a:ea typeface="MS Mincho" panose="02020609040205080304" pitchFamily="49" charset="-128"/>
                <a:cs typeface="Times New Roman" panose="02020603050405020304" pitchFamily="18" charset="0"/>
              </a:rPr>
              <a:t>Priorités et intérêts stratégiques</a:t>
            </a:r>
          </a:p>
          <a:p>
            <a:pPr marL="428625" indent="-428625" defTabSz="1371600">
              <a:spcAft>
                <a:spcPts val="900"/>
              </a:spcAft>
              <a:buFont typeface="Arial" panose="020B0604020202020204" pitchFamily="34" charset="0"/>
              <a:buChar char="•"/>
              <a:defRPr/>
            </a:pPr>
            <a:r>
              <a:rPr lang="fr" sz="2400" dirty="0">
                <a:solidFill>
                  <a:prstClr val="black"/>
                </a:solidFill>
                <a:latin typeface="Calibri" panose="020F0502020204030204"/>
                <a:ea typeface="MS Mincho" panose="02020609040205080304" pitchFamily="49" charset="-128"/>
                <a:cs typeface="Times New Roman" panose="02020603050405020304" pitchFamily="18" charset="0"/>
              </a:rPr>
              <a:t>Participation et prise de décision</a:t>
            </a:r>
            <a:endParaRPr lang="en-US" sz="2400" dirty="0"/>
          </a:p>
        </p:txBody>
      </p:sp>
      <p:sp>
        <p:nvSpPr>
          <p:cNvPr id="8" name="Rectangle: Rounded Corners 7">
            <a:extLst>
              <a:ext uri="{FF2B5EF4-FFF2-40B4-BE49-F238E27FC236}">
                <a16:creationId xmlns:a16="http://schemas.microsoft.com/office/drawing/2014/main" id="{47FD61C1-B087-FF2E-55C6-A136D2FB01FD}"/>
              </a:ext>
            </a:extLst>
          </p:cNvPr>
          <p:cNvSpPr/>
          <p:nvPr/>
        </p:nvSpPr>
        <p:spPr>
          <a:xfrm>
            <a:off x="10106734" y="3386298"/>
            <a:ext cx="6898760" cy="5547303"/>
          </a:xfrm>
          <a:prstGeom prst="roundRect">
            <a:avLst/>
          </a:prstGeom>
          <a:solidFill>
            <a:srgbClr val="7030A0">
              <a:alpha val="1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28625" indent="-428625" defTabSz="1371600">
              <a:spcAft>
                <a:spcPts val="1800"/>
              </a:spcAft>
              <a:buFont typeface="Arial" panose="020B0604020202020204" pitchFamily="34" charset="0"/>
              <a:buChar char="•"/>
              <a:defRPr/>
            </a:pPr>
            <a:r>
              <a:rPr lang="fr" sz="24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Reconnaître la responsabilité </a:t>
            </a: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 utilisation, rôles, connaissances, contributions</a:t>
            </a:r>
          </a:p>
          <a:p>
            <a:pPr marL="428625" indent="-428625" defTabSz="1371600">
              <a:spcAft>
                <a:spcPts val="1800"/>
              </a:spcAft>
              <a:buFont typeface="Arial" panose="020B0604020202020204" pitchFamily="34" charset="0"/>
              <a:buChar char="•"/>
              <a:defRPr/>
            </a:pPr>
            <a:r>
              <a:rPr lang="fr" sz="24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Lutter contre les inégalités</a:t>
            </a:r>
          </a:p>
          <a:p>
            <a:pPr marL="428625" indent="-428625">
              <a:spcAft>
                <a:spcPts val="1800"/>
              </a:spcAft>
              <a:buFont typeface="Arial" panose="020B0604020202020204" pitchFamily="34" charset="0"/>
              <a:buChar char="•"/>
              <a:defRPr/>
            </a:pPr>
            <a:r>
              <a:rPr lang="fr" sz="24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Promouvoir une participation </a:t>
            </a: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significative </a:t>
            </a:r>
            <a:r>
              <a:rPr lang="fr" sz="24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et la prise de décision </a:t>
            </a: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et la définition des priorités (co-conception, </a:t>
            </a:r>
            <a:r>
              <a:rPr lang="fr" sz="2400" i="1"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consultations, </a:t>
            </a: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implication de l'ensemble de la société)</a:t>
            </a:r>
          </a:p>
          <a:p>
            <a:pPr marL="428625" indent="-428625">
              <a:spcAft>
                <a:spcPts val="1800"/>
              </a:spcAft>
              <a:buFont typeface="Arial" panose="020B0604020202020204" pitchFamily="34" charset="0"/>
              <a:buChar char="•"/>
              <a:defRPr/>
            </a:pPr>
            <a:r>
              <a:rPr lang="fr" sz="24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Créer des opportunités </a:t>
            </a: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pour bénéficier</a:t>
            </a:r>
          </a:p>
          <a:p>
            <a:pPr defTabSz="1371600">
              <a:spcAft>
                <a:spcPts val="1800"/>
              </a:spcAft>
              <a:defRPr/>
            </a:pPr>
            <a:endParaRPr lang="en-US" sz="700" dirty="0">
              <a:solidFill>
                <a:prstClr val="black"/>
              </a:solidFill>
              <a:latin typeface="Calibri" panose="020F0502020204030204" pitchFamily="34" charset="0"/>
              <a:ea typeface="MS Mincho" panose="02020609040205080304" pitchFamily="49" charset="-128"/>
              <a:cs typeface="Times New Roman" panose="02020603050405020304" pitchFamily="18" charset="0"/>
            </a:endParaRPr>
          </a:p>
          <a:p>
            <a:pPr defTabSz="1371600">
              <a:spcAft>
                <a:spcPts val="1800"/>
              </a:spcAft>
              <a:defRPr/>
            </a:pP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…et inclure </a:t>
            </a:r>
            <a:r>
              <a:rPr lang="fr" sz="24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des mesures tenant compte du genre</a:t>
            </a:r>
            <a:r>
              <a:rPr lang="fr" sz="2400"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 </a:t>
            </a:r>
            <a:r>
              <a:rPr lang="fr" sz="24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indicateurs </a:t>
            </a:r>
            <a:r>
              <a:rPr lang="fr" sz="24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a:t>
            </a:r>
            <a:endParaRPr lang="en-US" sz="2400" dirty="0"/>
          </a:p>
        </p:txBody>
      </p:sp>
      <p:sp>
        <p:nvSpPr>
          <p:cNvPr id="12" name="Right Brace 11">
            <a:extLst>
              <a:ext uri="{FF2B5EF4-FFF2-40B4-BE49-F238E27FC236}">
                <a16:creationId xmlns:a16="http://schemas.microsoft.com/office/drawing/2014/main" id="{DEB69D0C-7CDC-8128-6A4E-D83882FE9D34}"/>
              </a:ext>
            </a:extLst>
          </p:cNvPr>
          <p:cNvSpPr/>
          <p:nvPr/>
        </p:nvSpPr>
        <p:spPr>
          <a:xfrm>
            <a:off x="9463315" y="4445449"/>
            <a:ext cx="506265" cy="3429000"/>
          </a:xfrm>
          <a:prstGeom prst="rightBrace">
            <a:avLst/>
          </a:prstGeom>
          <a:ln>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700"/>
          </a:p>
        </p:txBody>
      </p:sp>
      <p:sp>
        <p:nvSpPr>
          <p:cNvPr id="5" name="Freeform 1" descr="A logo for a company&#10;&#10;AI-generated content may be incorrect.">
            <a:extLst>
              <a:ext uri="{FF2B5EF4-FFF2-40B4-BE49-F238E27FC236}">
                <a16:creationId xmlns:a16="http://schemas.microsoft.com/office/drawing/2014/main" id="{3D83813C-F4F0-838F-913F-C4D55D7CAC54}"/>
              </a:ext>
            </a:extLst>
          </p:cNvPr>
          <p:cNvSpPr/>
          <p:nvPr/>
        </p:nvSpPr>
        <p:spPr>
          <a:xfrm>
            <a:off x="16202820" y="522127"/>
            <a:ext cx="1423860" cy="897364"/>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338839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FCBF6E-C47F-09E0-8CA3-13293789352B}"/>
            </a:ext>
          </a:extLst>
        </p:cNvPr>
        <p:cNvGrpSpPr/>
        <p:nvPr/>
      </p:nvGrpSpPr>
      <p:grpSpPr>
        <a:xfrm>
          <a:off x="0" y="0"/>
          <a:ext cx="0" cy="0"/>
          <a:chOff x="0" y="0"/>
          <a:chExt cx="0" cy="0"/>
        </a:xfrm>
      </p:grpSpPr>
      <p:sp>
        <p:nvSpPr>
          <p:cNvPr id="16" name="Title 1">
            <a:extLst>
              <a:ext uri="{FF2B5EF4-FFF2-40B4-BE49-F238E27FC236}">
                <a16:creationId xmlns:a16="http://schemas.microsoft.com/office/drawing/2014/main" id="{B845A3F1-93E1-D209-4636-4C538963AEC1}"/>
              </a:ext>
            </a:extLst>
          </p:cNvPr>
          <p:cNvSpPr txBox="1">
            <a:spLocks/>
          </p:cNvSpPr>
          <p:nvPr/>
        </p:nvSpPr>
        <p:spPr>
          <a:xfrm>
            <a:off x="-4" y="495301"/>
            <a:ext cx="18288005" cy="1143002"/>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14490"/>
            <a:endParaRPr lang="en-US" sz="4001">
              <a:solidFill>
                <a:prstClr val="white"/>
              </a:solidFill>
              <a:latin typeface="Montserrat" pitchFamily="2" charset="77"/>
              <a:ea typeface="MS Mincho" panose="02020609040205080304" pitchFamily="49" charset="-128"/>
              <a:cs typeface="Times New Roman" panose="02020603050405020304" pitchFamily="18" charset="0"/>
            </a:endParaRPr>
          </a:p>
        </p:txBody>
      </p:sp>
      <p:sp>
        <p:nvSpPr>
          <p:cNvPr id="4" name="Cloud 3">
            <a:extLst>
              <a:ext uri="{FF2B5EF4-FFF2-40B4-BE49-F238E27FC236}">
                <a16:creationId xmlns:a16="http://schemas.microsoft.com/office/drawing/2014/main" id="{16831D1B-4D83-BC32-A360-A958869DEC4C}"/>
              </a:ext>
            </a:extLst>
          </p:cNvPr>
          <p:cNvSpPr/>
          <p:nvPr/>
        </p:nvSpPr>
        <p:spPr>
          <a:xfrm rot="599161">
            <a:off x="1366211" y="3077526"/>
            <a:ext cx="7572264" cy="6180325"/>
          </a:xfrm>
          <a:prstGeom prst="cloud">
            <a:avLst/>
          </a:prstGeom>
          <a:gradFill flip="none" rotWithShape="1">
            <a:gsLst>
              <a:gs pos="0">
                <a:srgbClr val="7030A0">
                  <a:tint val="66000"/>
                  <a:satMod val="160000"/>
                </a:srgbClr>
              </a:gs>
              <a:gs pos="70000">
                <a:srgbClr val="7030A0">
                  <a:tint val="44500"/>
                  <a:satMod val="160000"/>
                </a:srgbClr>
              </a:gs>
              <a:gs pos="100000">
                <a:srgbClr val="7030A0">
                  <a:tint val="23500"/>
                  <a:satMod val="160000"/>
                </a:srgbClr>
              </a:gs>
            </a:gsLst>
            <a:path path="circle">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15" name="Cloud 14">
            <a:extLst>
              <a:ext uri="{FF2B5EF4-FFF2-40B4-BE49-F238E27FC236}">
                <a16:creationId xmlns:a16="http://schemas.microsoft.com/office/drawing/2014/main" id="{24676D1A-847F-A010-AF75-E7D6928F7372}"/>
              </a:ext>
            </a:extLst>
          </p:cNvPr>
          <p:cNvSpPr/>
          <p:nvPr/>
        </p:nvSpPr>
        <p:spPr>
          <a:xfrm rot="599161">
            <a:off x="9337765" y="3048609"/>
            <a:ext cx="7674413" cy="6298701"/>
          </a:xfrm>
          <a:prstGeom prst="cloud">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endParaRPr lang="en-US">
              <a:solidFill>
                <a:prstClr val="white"/>
              </a:solidFill>
              <a:latin typeface="Calibri"/>
            </a:endParaRPr>
          </a:p>
        </p:txBody>
      </p:sp>
      <p:sp>
        <p:nvSpPr>
          <p:cNvPr id="45" name="TextBox 44">
            <a:extLst>
              <a:ext uri="{FF2B5EF4-FFF2-40B4-BE49-F238E27FC236}">
                <a16:creationId xmlns:a16="http://schemas.microsoft.com/office/drawing/2014/main" id="{A0A4E124-6B69-CF90-F474-893F851DE74B}"/>
              </a:ext>
            </a:extLst>
          </p:cNvPr>
          <p:cNvSpPr txBox="1"/>
          <p:nvPr/>
        </p:nvSpPr>
        <p:spPr>
          <a:xfrm>
            <a:off x="13670841" y="3734330"/>
            <a:ext cx="1430752" cy="738664"/>
          </a:xfrm>
          <a:prstGeom prst="rect">
            <a:avLst/>
          </a:prstGeom>
          <a:noFill/>
        </p:spPr>
        <p:txBody>
          <a:bodyPr wrap="square" rtlCol="0">
            <a:spAutoFit/>
          </a:bodyPr>
          <a:lstStyle/>
          <a:p>
            <a:pPr algn="ctr" defTabSz="914445"/>
            <a:r>
              <a:rPr lang="fr" sz="2100" b="1" dirty="0">
                <a:solidFill>
                  <a:prstClr val="black"/>
                </a:solidFill>
              </a:rPr>
              <a:t>Protégé</a:t>
            </a:r>
          </a:p>
          <a:p>
            <a:pPr algn="ctr" defTabSz="914445"/>
            <a:r>
              <a:rPr lang="fr" sz="2100" b="1" dirty="0">
                <a:solidFill>
                  <a:prstClr val="black"/>
                </a:solidFill>
              </a:rPr>
              <a:t>Zones</a:t>
            </a:r>
          </a:p>
        </p:txBody>
      </p:sp>
      <p:sp>
        <p:nvSpPr>
          <p:cNvPr id="46" name="TextBox 45">
            <a:extLst>
              <a:ext uri="{FF2B5EF4-FFF2-40B4-BE49-F238E27FC236}">
                <a16:creationId xmlns:a16="http://schemas.microsoft.com/office/drawing/2014/main" id="{3D6903AD-5A2E-0494-E378-6B4855D227EE}"/>
              </a:ext>
            </a:extLst>
          </p:cNvPr>
          <p:cNvSpPr txBox="1"/>
          <p:nvPr/>
        </p:nvSpPr>
        <p:spPr>
          <a:xfrm>
            <a:off x="12339259" y="5755098"/>
            <a:ext cx="1751628" cy="1061829"/>
          </a:xfrm>
          <a:prstGeom prst="rect">
            <a:avLst/>
          </a:prstGeom>
          <a:noFill/>
        </p:spPr>
        <p:txBody>
          <a:bodyPr wrap="square" rtlCol="0">
            <a:spAutoFit/>
          </a:bodyPr>
          <a:lstStyle/>
          <a:p>
            <a:pPr algn="ctr" defTabSz="914445"/>
            <a:r>
              <a:rPr lang="fr" sz="2100" b="1" dirty="0">
                <a:solidFill>
                  <a:prstClr val="black"/>
                </a:solidFill>
              </a:rPr>
              <a:t>Utilisation durable</a:t>
            </a:r>
          </a:p>
          <a:p>
            <a:pPr algn="ctr" defTabSz="914445"/>
            <a:r>
              <a:rPr lang="fr" sz="2100" b="1" dirty="0">
                <a:solidFill>
                  <a:prstClr val="black"/>
                </a:solidFill>
              </a:rPr>
              <a:t>biodiversité</a:t>
            </a:r>
          </a:p>
        </p:txBody>
      </p:sp>
      <p:sp>
        <p:nvSpPr>
          <p:cNvPr id="47" name="TextBox 46">
            <a:extLst>
              <a:ext uri="{FF2B5EF4-FFF2-40B4-BE49-F238E27FC236}">
                <a16:creationId xmlns:a16="http://schemas.microsoft.com/office/drawing/2014/main" id="{8B91B67F-4562-C2CB-3513-7726CBCBD89F}"/>
              </a:ext>
            </a:extLst>
          </p:cNvPr>
          <p:cNvSpPr txBox="1"/>
          <p:nvPr/>
        </p:nvSpPr>
        <p:spPr>
          <a:xfrm>
            <a:off x="9898239" y="4746648"/>
            <a:ext cx="2456523" cy="415498"/>
          </a:xfrm>
          <a:prstGeom prst="rect">
            <a:avLst/>
          </a:prstGeom>
          <a:noFill/>
        </p:spPr>
        <p:txBody>
          <a:bodyPr wrap="square" rtlCol="0">
            <a:spAutoFit/>
          </a:bodyPr>
          <a:lstStyle/>
          <a:p>
            <a:pPr algn="ctr" defTabSz="914445"/>
            <a:r>
              <a:rPr lang="fr" sz="2100" b="1" dirty="0">
                <a:solidFill>
                  <a:prstClr val="black"/>
                </a:solidFill>
              </a:rPr>
              <a:t>Restauration</a:t>
            </a:r>
          </a:p>
        </p:txBody>
      </p:sp>
      <p:sp>
        <p:nvSpPr>
          <p:cNvPr id="48" name="TextBox 47">
            <a:extLst>
              <a:ext uri="{FF2B5EF4-FFF2-40B4-BE49-F238E27FC236}">
                <a16:creationId xmlns:a16="http://schemas.microsoft.com/office/drawing/2014/main" id="{BE708AB7-617D-8FC2-5877-76ED9B5CA683}"/>
              </a:ext>
            </a:extLst>
          </p:cNvPr>
          <p:cNvSpPr txBox="1"/>
          <p:nvPr/>
        </p:nvSpPr>
        <p:spPr>
          <a:xfrm>
            <a:off x="12398671" y="4517950"/>
            <a:ext cx="1430752" cy="738664"/>
          </a:xfrm>
          <a:prstGeom prst="rect">
            <a:avLst/>
          </a:prstGeom>
          <a:noFill/>
        </p:spPr>
        <p:txBody>
          <a:bodyPr wrap="square" rtlCol="0">
            <a:spAutoFit/>
          </a:bodyPr>
          <a:lstStyle/>
          <a:p>
            <a:pPr algn="ctr" defTabSz="914445"/>
            <a:r>
              <a:rPr lang="fr" sz="2100" b="1" dirty="0">
                <a:solidFill>
                  <a:prstClr val="black"/>
                </a:solidFill>
              </a:rPr>
              <a:t>Feu</a:t>
            </a:r>
          </a:p>
          <a:p>
            <a:pPr algn="ctr" defTabSz="914445"/>
            <a:r>
              <a:rPr lang="fr" sz="2100" b="1" dirty="0">
                <a:solidFill>
                  <a:prstClr val="black"/>
                </a:solidFill>
              </a:rPr>
              <a:t>Prévention</a:t>
            </a:r>
          </a:p>
        </p:txBody>
      </p:sp>
      <p:sp>
        <p:nvSpPr>
          <p:cNvPr id="49" name="TextBox 48">
            <a:extLst>
              <a:ext uri="{FF2B5EF4-FFF2-40B4-BE49-F238E27FC236}">
                <a16:creationId xmlns:a16="http://schemas.microsoft.com/office/drawing/2014/main" id="{826291BB-26C6-44AF-B429-77C235F94EF1}"/>
              </a:ext>
            </a:extLst>
          </p:cNvPr>
          <p:cNvSpPr txBox="1"/>
          <p:nvPr/>
        </p:nvSpPr>
        <p:spPr>
          <a:xfrm>
            <a:off x="14941736" y="5971711"/>
            <a:ext cx="1516289" cy="738664"/>
          </a:xfrm>
          <a:prstGeom prst="rect">
            <a:avLst/>
          </a:prstGeom>
          <a:noFill/>
        </p:spPr>
        <p:txBody>
          <a:bodyPr wrap="square" rtlCol="0">
            <a:spAutoFit/>
          </a:bodyPr>
          <a:lstStyle/>
          <a:p>
            <a:pPr algn="ctr" defTabSz="914445"/>
            <a:r>
              <a:rPr lang="fr" sz="2100" b="1" dirty="0">
                <a:solidFill>
                  <a:prstClr val="black"/>
                </a:solidFill>
              </a:rPr>
              <a:t>Biologique</a:t>
            </a:r>
          </a:p>
          <a:p>
            <a:pPr algn="ctr" defTabSz="914445"/>
            <a:r>
              <a:rPr lang="fr" sz="2100" b="1" dirty="0">
                <a:solidFill>
                  <a:prstClr val="black"/>
                </a:solidFill>
              </a:rPr>
              <a:t>Couloirs</a:t>
            </a:r>
          </a:p>
        </p:txBody>
      </p:sp>
      <p:sp>
        <p:nvSpPr>
          <p:cNvPr id="50" name="TextBox 49">
            <a:extLst>
              <a:ext uri="{FF2B5EF4-FFF2-40B4-BE49-F238E27FC236}">
                <a16:creationId xmlns:a16="http://schemas.microsoft.com/office/drawing/2014/main" id="{D0499E3A-B30B-01D7-C1D9-13ED23144A91}"/>
              </a:ext>
            </a:extLst>
          </p:cNvPr>
          <p:cNvSpPr txBox="1"/>
          <p:nvPr/>
        </p:nvSpPr>
        <p:spPr>
          <a:xfrm>
            <a:off x="10388341" y="7143588"/>
            <a:ext cx="1751627" cy="738664"/>
          </a:xfrm>
          <a:prstGeom prst="rect">
            <a:avLst/>
          </a:prstGeom>
          <a:noFill/>
        </p:spPr>
        <p:txBody>
          <a:bodyPr wrap="square" rtlCol="0">
            <a:spAutoFit/>
          </a:bodyPr>
          <a:lstStyle/>
          <a:p>
            <a:pPr algn="ctr" defTabSz="914445"/>
            <a:r>
              <a:rPr lang="fr" sz="2100" b="1" dirty="0">
                <a:solidFill>
                  <a:prstClr val="black"/>
                </a:solidFill>
              </a:rPr>
              <a:t>Durable</a:t>
            </a:r>
          </a:p>
          <a:p>
            <a:pPr algn="ctr" defTabSz="914445"/>
            <a:r>
              <a:rPr lang="fr" sz="2100" b="1" dirty="0">
                <a:solidFill>
                  <a:prstClr val="black"/>
                </a:solidFill>
              </a:rPr>
              <a:t>Agriculture</a:t>
            </a:r>
          </a:p>
        </p:txBody>
      </p:sp>
      <p:sp>
        <p:nvSpPr>
          <p:cNvPr id="51" name="TextBox 50">
            <a:extLst>
              <a:ext uri="{FF2B5EF4-FFF2-40B4-BE49-F238E27FC236}">
                <a16:creationId xmlns:a16="http://schemas.microsoft.com/office/drawing/2014/main" id="{D2BFC330-EDAD-4CB2-7EF4-5F1BE698659B}"/>
              </a:ext>
            </a:extLst>
          </p:cNvPr>
          <p:cNvSpPr txBox="1"/>
          <p:nvPr/>
        </p:nvSpPr>
        <p:spPr>
          <a:xfrm>
            <a:off x="13047084" y="7293185"/>
            <a:ext cx="2254925" cy="1061829"/>
          </a:xfrm>
          <a:prstGeom prst="rect">
            <a:avLst/>
          </a:prstGeom>
          <a:noFill/>
        </p:spPr>
        <p:txBody>
          <a:bodyPr wrap="square" rtlCol="0">
            <a:spAutoFit/>
          </a:bodyPr>
          <a:lstStyle/>
          <a:p>
            <a:pPr algn="ctr" defTabSz="914445"/>
            <a:r>
              <a:rPr lang="fr" sz="2100" b="1" dirty="0">
                <a:solidFill>
                  <a:prstClr val="black"/>
                </a:solidFill>
              </a:rPr>
              <a:t>Durable</a:t>
            </a:r>
          </a:p>
          <a:p>
            <a:pPr algn="ctr" defTabSz="914445"/>
            <a:r>
              <a:rPr lang="fr" sz="2100" b="1" dirty="0">
                <a:solidFill>
                  <a:prstClr val="black"/>
                </a:solidFill>
              </a:rPr>
              <a:t>Gestion</a:t>
            </a:r>
          </a:p>
          <a:p>
            <a:pPr algn="ctr" defTabSz="914445"/>
            <a:r>
              <a:rPr lang="fr" sz="2100" b="1" dirty="0">
                <a:solidFill>
                  <a:prstClr val="black"/>
                </a:solidFill>
              </a:rPr>
              <a:t>Écosystèmes</a:t>
            </a:r>
          </a:p>
        </p:txBody>
      </p:sp>
      <p:sp>
        <p:nvSpPr>
          <p:cNvPr id="52" name="TextBox 51">
            <a:extLst>
              <a:ext uri="{FF2B5EF4-FFF2-40B4-BE49-F238E27FC236}">
                <a16:creationId xmlns:a16="http://schemas.microsoft.com/office/drawing/2014/main" id="{867A3E35-86C7-E2E5-E801-BF107749CC55}"/>
              </a:ext>
            </a:extLst>
          </p:cNvPr>
          <p:cNvSpPr txBox="1"/>
          <p:nvPr/>
        </p:nvSpPr>
        <p:spPr>
          <a:xfrm>
            <a:off x="9570797" y="5839767"/>
            <a:ext cx="1946416" cy="738664"/>
          </a:xfrm>
          <a:prstGeom prst="rect">
            <a:avLst/>
          </a:prstGeom>
          <a:noFill/>
        </p:spPr>
        <p:txBody>
          <a:bodyPr wrap="square" rtlCol="0">
            <a:spAutoFit/>
          </a:bodyPr>
          <a:lstStyle/>
          <a:p>
            <a:pPr algn="ctr" defTabSz="914445"/>
            <a:r>
              <a:rPr lang="fr" sz="2100" b="1" dirty="0">
                <a:solidFill>
                  <a:prstClr val="black"/>
                </a:solidFill>
              </a:rPr>
              <a:t>Déchets</a:t>
            </a:r>
          </a:p>
          <a:p>
            <a:pPr algn="ctr" defTabSz="914445"/>
            <a:r>
              <a:rPr lang="fr" sz="2100" b="1" dirty="0">
                <a:solidFill>
                  <a:prstClr val="black"/>
                </a:solidFill>
              </a:rPr>
              <a:t>Gestion</a:t>
            </a:r>
          </a:p>
        </p:txBody>
      </p:sp>
      <p:sp>
        <p:nvSpPr>
          <p:cNvPr id="53" name="TextBox 52">
            <a:extLst>
              <a:ext uri="{FF2B5EF4-FFF2-40B4-BE49-F238E27FC236}">
                <a16:creationId xmlns:a16="http://schemas.microsoft.com/office/drawing/2014/main" id="{08026DA0-A079-4B1D-06BF-BD6D90A81E2F}"/>
              </a:ext>
            </a:extLst>
          </p:cNvPr>
          <p:cNvSpPr txBox="1"/>
          <p:nvPr/>
        </p:nvSpPr>
        <p:spPr>
          <a:xfrm>
            <a:off x="15101593" y="4492720"/>
            <a:ext cx="1356432" cy="738664"/>
          </a:xfrm>
          <a:prstGeom prst="rect">
            <a:avLst/>
          </a:prstGeom>
          <a:noFill/>
        </p:spPr>
        <p:txBody>
          <a:bodyPr wrap="square" rtlCol="0">
            <a:spAutoFit/>
          </a:bodyPr>
          <a:lstStyle/>
          <a:p>
            <a:pPr algn="ctr" defTabSz="914445"/>
            <a:r>
              <a:rPr lang="fr" sz="2100" b="1" dirty="0">
                <a:solidFill>
                  <a:prstClr val="black"/>
                </a:solidFill>
              </a:rPr>
              <a:t>Espèces</a:t>
            </a:r>
          </a:p>
          <a:p>
            <a:pPr algn="ctr" defTabSz="914445"/>
            <a:r>
              <a:rPr lang="fr" sz="2100" b="1" dirty="0">
                <a:solidFill>
                  <a:prstClr val="black"/>
                </a:solidFill>
              </a:rPr>
              <a:t>Protection</a:t>
            </a:r>
          </a:p>
        </p:txBody>
      </p:sp>
      <p:sp>
        <p:nvSpPr>
          <p:cNvPr id="54" name="TextBox 53">
            <a:extLst>
              <a:ext uri="{FF2B5EF4-FFF2-40B4-BE49-F238E27FC236}">
                <a16:creationId xmlns:a16="http://schemas.microsoft.com/office/drawing/2014/main" id="{A493025D-CAB3-16E7-D805-DD206FD36C19}"/>
              </a:ext>
            </a:extLst>
          </p:cNvPr>
          <p:cNvSpPr txBox="1"/>
          <p:nvPr/>
        </p:nvSpPr>
        <p:spPr>
          <a:xfrm>
            <a:off x="10678584" y="3637567"/>
            <a:ext cx="2099943" cy="738664"/>
          </a:xfrm>
          <a:prstGeom prst="rect">
            <a:avLst/>
          </a:prstGeom>
          <a:noFill/>
        </p:spPr>
        <p:txBody>
          <a:bodyPr wrap="square" rtlCol="0">
            <a:spAutoFit/>
          </a:bodyPr>
          <a:lstStyle/>
          <a:p>
            <a:pPr algn="ctr" defTabSz="914445"/>
            <a:r>
              <a:rPr lang="fr" sz="2100" b="1" dirty="0">
                <a:solidFill>
                  <a:prstClr val="black"/>
                </a:solidFill>
              </a:rPr>
              <a:t>Conservation des sols</a:t>
            </a:r>
          </a:p>
        </p:txBody>
      </p:sp>
      <p:sp>
        <p:nvSpPr>
          <p:cNvPr id="57" name="TextBox 56">
            <a:extLst>
              <a:ext uri="{FF2B5EF4-FFF2-40B4-BE49-F238E27FC236}">
                <a16:creationId xmlns:a16="http://schemas.microsoft.com/office/drawing/2014/main" id="{4DE2FEE3-A3A7-C153-4795-31D67ED9E5D6}"/>
              </a:ext>
            </a:extLst>
          </p:cNvPr>
          <p:cNvSpPr txBox="1"/>
          <p:nvPr/>
        </p:nvSpPr>
        <p:spPr>
          <a:xfrm>
            <a:off x="1115758" y="2573278"/>
            <a:ext cx="8897694" cy="507831"/>
          </a:xfrm>
          <a:prstGeom prst="rect">
            <a:avLst/>
          </a:prstGeom>
          <a:noFill/>
        </p:spPr>
        <p:txBody>
          <a:bodyPr wrap="square" rtlCol="0">
            <a:spAutoFit/>
          </a:bodyPr>
          <a:lstStyle/>
          <a:p>
            <a:r>
              <a:rPr lang="fr" sz="2700" i="1" dirty="0" err="1"/>
              <a:t>Égalité </a:t>
            </a:r>
            <a:r>
              <a:rPr lang="fr" sz="2700" i="1" dirty="0"/>
              <a:t>sociale/de genre et </a:t>
            </a:r>
            <a:r>
              <a:rPr lang="fr" sz="2700" i="1" dirty="0" err="1"/>
              <a:t>droits des femmes</a:t>
            </a:r>
            <a:r>
              <a:rPr lang="fr" sz="2700" i="1" dirty="0"/>
              <a:t> </a:t>
            </a:r>
            <a:r>
              <a:rPr lang="fr" sz="2700" i="1" dirty="0" err="1"/>
              <a:t>autonomisation </a:t>
            </a:r>
            <a:r>
              <a:rPr lang="fr" sz="2700" i="1" dirty="0"/>
              <a:t>(GEWE)</a:t>
            </a:r>
            <a:endParaRPr lang="en-US" sz="2700" i="1" dirty="0"/>
          </a:p>
        </p:txBody>
      </p:sp>
      <p:sp>
        <p:nvSpPr>
          <p:cNvPr id="58" name="TextBox 57">
            <a:extLst>
              <a:ext uri="{FF2B5EF4-FFF2-40B4-BE49-F238E27FC236}">
                <a16:creationId xmlns:a16="http://schemas.microsoft.com/office/drawing/2014/main" id="{1A513C86-49F0-4220-5763-7DEA36A1F432}"/>
              </a:ext>
            </a:extLst>
          </p:cNvPr>
          <p:cNvSpPr txBox="1"/>
          <p:nvPr/>
        </p:nvSpPr>
        <p:spPr>
          <a:xfrm>
            <a:off x="11223682" y="2584416"/>
            <a:ext cx="6202851" cy="507831"/>
          </a:xfrm>
          <a:prstGeom prst="rect">
            <a:avLst/>
          </a:prstGeom>
          <a:noFill/>
        </p:spPr>
        <p:txBody>
          <a:bodyPr wrap="square" rtlCol="0">
            <a:spAutoFit/>
          </a:bodyPr>
          <a:lstStyle/>
          <a:p>
            <a:r>
              <a:rPr lang="fr" sz="2700" i="1" dirty="0" err="1"/>
              <a:t>Environnement </a:t>
            </a:r>
            <a:r>
              <a:rPr lang="fr" sz="2700" i="1" dirty="0"/>
              <a:t>/ </a:t>
            </a:r>
            <a:r>
              <a:rPr lang="fr" sz="2700" i="1" dirty="0" err="1"/>
              <a:t>biodiversité</a:t>
            </a:r>
            <a:endParaRPr lang="en-US" sz="2700" i="1" dirty="0"/>
          </a:p>
        </p:txBody>
      </p:sp>
      <p:sp>
        <p:nvSpPr>
          <p:cNvPr id="60" name="TextBox 59">
            <a:extLst>
              <a:ext uri="{FF2B5EF4-FFF2-40B4-BE49-F238E27FC236}">
                <a16:creationId xmlns:a16="http://schemas.microsoft.com/office/drawing/2014/main" id="{EA8988E4-949B-B09D-8AC2-DD0FA22333D9}"/>
              </a:ext>
            </a:extLst>
          </p:cNvPr>
          <p:cNvSpPr txBox="1"/>
          <p:nvPr/>
        </p:nvSpPr>
        <p:spPr>
          <a:xfrm>
            <a:off x="2" y="191415"/>
            <a:ext cx="18287998" cy="1569660"/>
          </a:xfrm>
          <a:prstGeom prst="rect">
            <a:avLst/>
          </a:prstGeom>
          <a:noFill/>
        </p:spPr>
        <p:txBody>
          <a:bodyPr wrap="square" lIns="91440" tIns="45720" rIns="91440" bIns="45720" anchor="t">
            <a:spAutoFit/>
          </a:bodyPr>
          <a:lstStyle/>
          <a:p>
            <a:pPr algn="ctr" defTabSz="914490"/>
            <a:r>
              <a:rPr lang="fr" sz="4800" dirty="0">
                <a:latin typeface="Calibri Light"/>
                <a:ea typeface="Calibri Light"/>
                <a:cs typeface="Calibri Light"/>
              </a:rPr>
              <a:t>Les solutions </a:t>
            </a:r>
            <a:r>
              <a:rPr lang="fr" sz="4800" dirty="0" err="1">
                <a:latin typeface="Calibri Light"/>
                <a:ea typeface="Calibri Light"/>
                <a:cs typeface="Calibri Light"/>
              </a:rPr>
              <a:t>NbS</a:t>
            </a:r>
            <a:r>
              <a:rPr lang="fr" sz="4800" dirty="0">
                <a:latin typeface="Calibri Light"/>
                <a:ea typeface="Calibri Light"/>
                <a:cs typeface="Calibri Light"/>
              </a:rPr>
              <a:t> sensibles au genre relient le genre</a:t>
            </a:r>
            <a:endParaRPr lang="en-US" sz="1600" dirty="0">
              <a:latin typeface="Calibri Light"/>
              <a:ea typeface="Calibri Light"/>
              <a:cs typeface="Calibri Light"/>
            </a:endParaRPr>
          </a:p>
          <a:p>
            <a:pPr algn="ctr" defTabSz="914490"/>
            <a:r>
              <a:rPr lang="fr" sz="4800" dirty="0">
                <a:latin typeface="Calibri Light"/>
                <a:ea typeface="Calibri Light"/>
                <a:cs typeface="Calibri Light"/>
              </a:rPr>
              <a:t>et objectifs et actions en matière de biodiversité</a:t>
            </a:r>
            <a:endParaRPr lang="en-US" sz="1600" dirty="0">
              <a:latin typeface="Calibri Light"/>
              <a:ea typeface="Calibri Light"/>
              <a:cs typeface="Calibri Light"/>
            </a:endParaRPr>
          </a:p>
        </p:txBody>
      </p:sp>
      <p:sp>
        <p:nvSpPr>
          <p:cNvPr id="2" name="Arrow: Curved Up 1">
            <a:extLst>
              <a:ext uri="{FF2B5EF4-FFF2-40B4-BE49-F238E27FC236}">
                <a16:creationId xmlns:a16="http://schemas.microsoft.com/office/drawing/2014/main" id="{D51E8A07-E99D-BE2A-4156-8BC362DDDC50}"/>
              </a:ext>
            </a:extLst>
          </p:cNvPr>
          <p:cNvSpPr/>
          <p:nvPr/>
        </p:nvSpPr>
        <p:spPr>
          <a:xfrm>
            <a:off x="8644717" y="6698434"/>
            <a:ext cx="1197681" cy="552510"/>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5" name="Arrow: Curved Up 4">
            <a:extLst>
              <a:ext uri="{FF2B5EF4-FFF2-40B4-BE49-F238E27FC236}">
                <a16:creationId xmlns:a16="http://schemas.microsoft.com/office/drawing/2014/main" id="{ED36C4EB-0938-7CDB-58E8-C1D8029F2257}"/>
              </a:ext>
            </a:extLst>
          </p:cNvPr>
          <p:cNvSpPr/>
          <p:nvPr/>
        </p:nvSpPr>
        <p:spPr>
          <a:xfrm rot="10621883">
            <a:off x="8491365" y="4746248"/>
            <a:ext cx="1197681" cy="552510"/>
          </a:xfrm>
          <a:prstGeom prst="curved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solidFill>
                <a:schemeClr val="tx1"/>
              </a:solidFill>
            </a:endParaRPr>
          </a:p>
        </p:txBody>
      </p:sp>
      <p:sp>
        <p:nvSpPr>
          <p:cNvPr id="9" name="TextBox 8">
            <a:extLst>
              <a:ext uri="{FF2B5EF4-FFF2-40B4-BE49-F238E27FC236}">
                <a16:creationId xmlns:a16="http://schemas.microsoft.com/office/drawing/2014/main" id="{78767A0B-53EB-3523-7854-0D60B38CDF64}"/>
              </a:ext>
            </a:extLst>
          </p:cNvPr>
          <p:cNvSpPr txBox="1"/>
          <p:nvPr/>
        </p:nvSpPr>
        <p:spPr>
          <a:xfrm>
            <a:off x="2793242" y="4664650"/>
            <a:ext cx="3564443" cy="646331"/>
          </a:xfrm>
          <a:prstGeom prst="rect">
            <a:avLst/>
          </a:prstGeom>
          <a:noFill/>
        </p:spPr>
        <p:txBody>
          <a:bodyPr wrap="square">
            <a:spAutoFit/>
          </a:bodyPr>
          <a:lstStyle/>
          <a:p>
            <a:pPr defTabSz="1371600">
              <a:spcAft>
                <a:spcPts val="1800"/>
              </a:spcAft>
              <a:defRPr/>
            </a:pPr>
            <a:r>
              <a:rPr lang="fr" sz="1800"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Reconnaître la responsabilité </a:t>
            </a:r>
            <a:r>
              <a:rPr lang="fr" sz="1800"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 utilisation, rôles, connaissances, contributions</a:t>
            </a:r>
          </a:p>
        </p:txBody>
      </p:sp>
      <p:sp>
        <p:nvSpPr>
          <p:cNvPr id="13" name="TextBox 12">
            <a:extLst>
              <a:ext uri="{FF2B5EF4-FFF2-40B4-BE49-F238E27FC236}">
                <a16:creationId xmlns:a16="http://schemas.microsoft.com/office/drawing/2014/main" id="{A892BE08-1AFD-FDA2-E752-E128E3C1750B}"/>
              </a:ext>
            </a:extLst>
          </p:cNvPr>
          <p:cNvSpPr txBox="1"/>
          <p:nvPr/>
        </p:nvSpPr>
        <p:spPr>
          <a:xfrm>
            <a:off x="5033215" y="6974689"/>
            <a:ext cx="2570515" cy="646331"/>
          </a:xfrm>
          <a:prstGeom prst="rect">
            <a:avLst/>
          </a:prstGeom>
          <a:noFill/>
        </p:spPr>
        <p:txBody>
          <a:bodyPr wrap="square" rtlCol="0">
            <a:spAutoFit/>
          </a:bodyPr>
          <a:lstStyle/>
          <a:p>
            <a:r>
              <a:rPr lang="fr"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Créer des opportunités </a:t>
            </a:r>
            <a:r>
              <a:rPr lang="fr"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pour que les femmes </a:t>
            </a:r>
            <a:r>
              <a:rPr lang="fr"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en bénéficient</a:t>
            </a:r>
            <a:endParaRPr lang="en-US" dirty="0"/>
          </a:p>
        </p:txBody>
      </p:sp>
      <p:sp>
        <p:nvSpPr>
          <p:cNvPr id="14" name="TextBox 13">
            <a:extLst>
              <a:ext uri="{FF2B5EF4-FFF2-40B4-BE49-F238E27FC236}">
                <a16:creationId xmlns:a16="http://schemas.microsoft.com/office/drawing/2014/main" id="{5027BA34-B4BC-977E-D273-5933CF51F122}"/>
              </a:ext>
            </a:extLst>
          </p:cNvPr>
          <p:cNvSpPr txBox="1"/>
          <p:nvPr/>
        </p:nvSpPr>
        <p:spPr>
          <a:xfrm>
            <a:off x="2412252" y="6038260"/>
            <a:ext cx="2570515" cy="1200329"/>
          </a:xfrm>
          <a:prstGeom prst="rect">
            <a:avLst/>
          </a:prstGeom>
          <a:noFill/>
        </p:spPr>
        <p:txBody>
          <a:bodyPr wrap="square" rtlCol="0">
            <a:spAutoFit/>
          </a:bodyPr>
          <a:lstStyle/>
          <a:p>
            <a:pPr>
              <a:spcAft>
                <a:spcPts val="1800"/>
              </a:spcAft>
              <a:defRPr/>
            </a:pPr>
            <a:r>
              <a:rPr lang="fr"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Promouvoir une participation </a:t>
            </a:r>
            <a:r>
              <a:rPr lang="fr"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significative </a:t>
            </a:r>
            <a:r>
              <a:rPr lang="fr"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et la prise de décision </a:t>
            </a:r>
            <a:r>
              <a:rPr lang="fr" dirty="0">
                <a:solidFill>
                  <a:prstClr val="black"/>
                </a:solidFill>
                <a:latin typeface="Calibri" panose="020F0502020204030204" pitchFamily="34" charset="0"/>
                <a:ea typeface="MS Mincho" panose="02020609040205080304" pitchFamily="49" charset="-128"/>
                <a:cs typeface="Times New Roman" panose="02020603050405020304" pitchFamily="18" charset="0"/>
              </a:rPr>
              <a:t>et la prise en compte des priorités</a:t>
            </a:r>
          </a:p>
        </p:txBody>
      </p:sp>
      <p:sp>
        <p:nvSpPr>
          <p:cNvPr id="20" name="TextBox 19">
            <a:extLst>
              <a:ext uri="{FF2B5EF4-FFF2-40B4-BE49-F238E27FC236}">
                <a16:creationId xmlns:a16="http://schemas.microsoft.com/office/drawing/2014/main" id="{EFF030F3-9343-8E6B-98DB-4BFE84824637}"/>
              </a:ext>
            </a:extLst>
          </p:cNvPr>
          <p:cNvSpPr txBox="1"/>
          <p:nvPr/>
        </p:nvSpPr>
        <p:spPr>
          <a:xfrm>
            <a:off x="5136590" y="5619528"/>
            <a:ext cx="2570515" cy="369332"/>
          </a:xfrm>
          <a:prstGeom prst="rect">
            <a:avLst/>
          </a:prstGeom>
          <a:noFill/>
        </p:spPr>
        <p:txBody>
          <a:bodyPr wrap="square" rtlCol="0">
            <a:spAutoFit/>
          </a:bodyPr>
          <a:lstStyle/>
          <a:p>
            <a:pPr defTabSz="1371600">
              <a:spcAft>
                <a:spcPts val="1800"/>
              </a:spcAft>
              <a:defRPr/>
            </a:pPr>
            <a:r>
              <a:rPr lang="fr"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Lutter contre les inégalités</a:t>
            </a:r>
          </a:p>
        </p:txBody>
      </p:sp>
      <p:sp>
        <p:nvSpPr>
          <p:cNvPr id="21" name="TextBox 20">
            <a:extLst>
              <a:ext uri="{FF2B5EF4-FFF2-40B4-BE49-F238E27FC236}">
                <a16:creationId xmlns:a16="http://schemas.microsoft.com/office/drawing/2014/main" id="{E224F629-2368-EE20-747C-FC95123BC461}"/>
              </a:ext>
            </a:extLst>
          </p:cNvPr>
          <p:cNvSpPr txBox="1"/>
          <p:nvPr/>
        </p:nvSpPr>
        <p:spPr>
          <a:xfrm>
            <a:off x="2730730" y="3864246"/>
            <a:ext cx="4276028" cy="369332"/>
          </a:xfrm>
          <a:prstGeom prst="rect">
            <a:avLst/>
          </a:prstGeom>
          <a:noFill/>
        </p:spPr>
        <p:txBody>
          <a:bodyPr wrap="square">
            <a:spAutoFit/>
          </a:bodyPr>
          <a:lstStyle/>
          <a:p>
            <a:pPr defTabSz="1371600">
              <a:spcAft>
                <a:spcPts val="1800"/>
              </a:spcAft>
              <a:defRPr/>
            </a:pPr>
            <a:r>
              <a:rPr lang="fr" b="1" dirty="0">
                <a:solidFill>
                  <a:srgbClr val="002060"/>
                </a:solidFill>
                <a:latin typeface="Calibri" panose="020F0502020204030204" pitchFamily="34" charset="0"/>
                <a:ea typeface="MS Mincho" panose="02020609040205080304" pitchFamily="49" charset="-128"/>
                <a:cs typeface="Times New Roman" panose="02020603050405020304" pitchFamily="18" charset="0"/>
              </a:rPr>
              <a:t>S’appuyer sur une analyse de genre/situationnelle :</a:t>
            </a:r>
            <a:endParaRPr lang="en-US" sz="1800" dirty="0">
              <a:solidFill>
                <a:prstClr val="black"/>
              </a:solidFill>
              <a:latin typeface="Calibri" panose="020F0502020204030204" pitchFamily="34" charset="0"/>
              <a:ea typeface="MS Mincho" panose="02020609040205080304" pitchFamily="49" charset="-128"/>
              <a:cs typeface="Times New Roman" panose="02020603050405020304" pitchFamily="18" charset="0"/>
            </a:endParaRPr>
          </a:p>
        </p:txBody>
      </p:sp>
      <p:sp>
        <p:nvSpPr>
          <p:cNvPr id="40" name="TextBox 39">
            <a:extLst>
              <a:ext uri="{FF2B5EF4-FFF2-40B4-BE49-F238E27FC236}">
                <a16:creationId xmlns:a16="http://schemas.microsoft.com/office/drawing/2014/main" id="{087BE097-7045-DF43-9EFF-88EF247767D0}"/>
              </a:ext>
            </a:extLst>
          </p:cNvPr>
          <p:cNvSpPr txBox="1"/>
          <p:nvPr/>
        </p:nvSpPr>
        <p:spPr>
          <a:xfrm>
            <a:off x="3746604" y="8997584"/>
            <a:ext cx="2946123" cy="507831"/>
          </a:xfrm>
          <a:prstGeom prst="rect">
            <a:avLst/>
          </a:prstGeom>
          <a:noFill/>
        </p:spPr>
        <p:txBody>
          <a:bodyPr wrap="square" rtlCol="0">
            <a:spAutoFit/>
          </a:bodyPr>
          <a:lstStyle/>
          <a:p>
            <a:r>
              <a:rPr lang="fr" sz="2700" err="1"/>
              <a:t>Indicateurs </a:t>
            </a:r>
            <a:endParaRPr lang="en-US" sz="2700"/>
          </a:p>
        </p:txBody>
      </p:sp>
      <p:sp>
        <p:nvSpPr>
          <p:cNvPr id="41" name="TextBox 40">
            <a:extLst>
              <a:ext uri="{FF2B5EF4-FFF2-40B4-BE49-F238E27FC236}">
                <a16:creationId xmlns:a16="http://schemas.microsoft.com/office/drawing/2014/main" id="{7691D97A-FA64-A682-8F9A-BD8DA67DDD65}"/>
              </a:ext>
            </a:extLst>
          </p:cNvPr>
          <p:cNvSpPr txBox="1"/>
          <p:nvPr/>
        </p:nvSpPr>
        <p:spPr>
          <a:xfrm>
            <a:off x="10206506" y="8953541"/>
            <a:ext cx="5843337" cy="507831"/>
          </a:xfrm>
          <a:prstGeom prst="rect">
            <a:avLst/>
          </a:prstGeom>
          <a:noFill/>
        </p:spPr>
        <p:txBody>
          <a:bodyPr wrap="square" rtlCol="0">
            <a:spAutoFit/>
          </a:bodyPr>
          <a:lstStyle/>
          <a:p>
            <a:r>
              <a:rPr lang="fr" sz="2700" err="1"/>
              <a:t>Environnement </a:t>
            </a:r>
            <a:r>
              <a:rPr lang="fr" sz="2700"/>
              <a:t>/ </a:t>
            </a:r>
            <a:r>
              <a:rPr lang="fr" sz="2700" err="1"/>
              <a:t>biodiversité</a:t>
            </a:r>
            <a:r>
              <a:rPr lang="fr" sz="2700"/>
              <a:t> </a:t>
            </a:r>
            <a:r>
              <a:rPr lang="fr" sz="2700" err="1"/>
              <a:t>indicateurs</a:t>
            </a:r>
            <a:endParaRPr lang="en-US" sz="2700"/>
          </a:p>
        </p:txBody>
      </p:sp>
      <p:sp>
        <p:nvSpPr>
          <p:cNvPr id="42" name="Right Brace 41">
            <a:extLst>
              <a:ext uri="{FF2B5EF4-FFF2-40B4-BE49-F238E27FC236}">
                <a16:creationId xmlns:a16="http://schemas.microsoft.com/office/drawing/2014/main" id="{279C65B7-DECD-D3BF-8E9E-327F14DEE32B}"/>
              </a:ext>
            </a:extLst>
          </p:cNvPr>
          <p:cNvSpPr/>
          <p:nvPr/>
        </p:nvSpPr>
        <p:spPr>
          <a:xfrm rot="16200000">
            <a:off x="4769088" y="7568847"/>
            <a:ext cx="419562" cy="263229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700"/>
          </a:p>
        </p:txBody>
      </p:sp>
      <p:sp>
        <p:nvSpPr>
          <p:cNvPr id="43" name="Right Brace 42">
            <a:extLst>
              <a:ext uri="{FF2B5EF4-FFF2-40B4-BE49-F238E27FC236}">
                <a16:creationId xmlns:a16="http://schemas.microsoft.com/office/drawing/2014/main" id="{97840A91-45FE-B7F7-1A7A-F8FD8ED55DED}"/>
              </a:ext>
            </a:extLst>
          </p:cNvPr>
          <p:cNvSpPr/>
          <p:nvPr/>
        </p:nvSpPr>
        <p:spPr>
          <a:xfrm rot="16200000">
            <a:off x="12712412" y="6188529"/>
            <a:ext cx="419562" cy="550767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700"/>
          </a:p>
        </p:txBody>
      </p:sp>
      <p:sp>
        <p:nvSpPr>
          <p:cNvPr id="6" name="Freeform 1" descr="A logo for a company&#10;&#10;AI-generated content may be incorrect.">
            <a:extLst>
              <a:ext uri="{FF2B5EF4-FFF2-40B4-BE49-F238E27FC236}">
                <a16:creationId xmlns:a16="http://schemas.microsoft.com/office/drawing/2014/main" id="{158C079A-65F1-DB86-9FDD-BB21BC64C071}"/>
              </a:ext>
            </a:extLst>
          </p:cNvPr>
          <p:cNvSpPr/>
          <p:nvPr/>
        </p:nvSpPr>
        <p:spPr>
          <a:xfrm>
            <a:off x="16202820" y="522127"/>
            <a:ext cx="1423860" cy="897364"/>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455827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a:extLst>
              <a:ext uri="{FF2B5EF4-FFF2-40B4-BE49-F238E27FC236}">
                <a16:creationId xmlns:a16="http://schemas.microsoft.com/office/drawing/2014/main" id="{51FCE6CC-EE23-D818-7840-25C7C718D58E}"/>
              </a:ext>
            </a:extLst>
          </p:cNvPr>
          <p:cNvSpPr txBox="1">
            <a:spLocks/>
          </p:cNvSpPr>
          <p:nvPr/>
        </p:nvSpPr>
        <p:spPr>
          <a:xfrm>
            <a:off x="6958680" y="3423563"/>
            <a:ext cx="10255263" cy="4646219"/>
          </a:xfrm>
          <a:prstGeom prst="rect">
            <a:avLst/>
          </a:prstGeom>
        </p:spPr>
        <p:txBody>
          <a:bodyPr>
            <a:noAutofit/>
          </a:bodyPr>
          <a:lstStyle>
            <a:lvl1pPr marL="188595" indent="-188595" algn="l" defTabSz="754380" rtl="0" eaLnBrk="1" latinLnBrk="0" hangingPunct="1">
              <a:lnSpc>
                <a:spcPct val="90000"/>
              </a:lnSpc>
              <a:spcBef>
                <a:spcPts val="825"/>
              </a:spcBef>
              <a:buFont typeface="Arial" panose="020B0604020202020204" pitchFamily="34" charset="0"/>
              <a:buChar char="•"/>
              <a:defRPr sz="2310" b="0" i="0" kern="1200">
                <a:solidFill>
                  <a:schemeClr val="tx1"/>
                </a:solidFill>
                <a:latin typeface="Calibri Light" panose="020F0502020204030204" pitchFamily="34" charset="0"/>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b="0" i="0" kern="1200">
                <a:solidFill>
                  <a:schemeClr val="tx1"/>
                </a:solidFill>
                <a:latin typeface="Calibri Light" panose="020F0502020204030204" pitchFamily="34" charset="0"/>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b="0" i="0" kern="1200">
                <a:solidFill>
                  <a:schemeClr val="tx1"/>
                </a:solidFill>
                <a:latin typeface="Calibri Light" panose="020F0502020204030204" pitchFamily="34" charset="0"/>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b="0" i="0" kern="1200">
                <a:solidFill>
                  <a:schemeClr val="tx1"/>
                </a:solidFill>
                <a:latin typeface="Calibri Light" panose="020F0502020204030204" pitchFamily="34" charset="0"/>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a:lstStyle>
          <a:p>
            <a:pPr marL="956436" lvl="1" indent="-457200" defTabSz="998472">
              <a:spcBef>
                <a:spcPts val="548"/>
              </a:spcBef>
              <a:buFont typeface="Wingdings" panose="05000000000000000000" pitchFamily="2" charset="2"/>
              <a:buChar char="Ø"/>
              <a:defRPr/>
            </a:pPr>
            <a:r>
              <a:rPr lang="fr" sz="3000" dirty="0">
                <a:solidFill>
                  <a:prstClr val="black"/>
                </a:solidFill>
                <a:latin typeface="Calibri" panose="020F0502020204030204" pitchFamily="34" charset="0"/>
                <a:ea typeface="Calibri" panose="020F0502020204030204" pitchFamily="34" charset="0"/>
                <a:cs typeface="Calibri" panose="020F0502020204030204" pitchFamily="34" charset="0"/>
              </a:rPr>
              <a:t>Une action inclusive et sensible au genre en matière de biodiversité contribue à une réponse </a:t>
            </a:r>
            <a:r>
              <a:rPr lang="fr" sz="3000" b="1" dirty="0">
                <a:solidFill>
                  <a:prstClr val="black"/>
                </a:solidFill>
                <a:latin typeface="Calibri" panose="020F0502020204030204" pitchFamily="34" charset="0"/>
                <a:ea typeface="Calibri" panose="020F0502020204030204" pitchFamily="34" charset="0"/>
                <a:cs typeface="Calibri" panose="020F0502020204030204" pitchFamily="34" charset="0"/>
              </a:rPr>
              <a:t>plus équitable, efficace et efficiente à la perte de biodiversité.</a:t>
            </a:r>
          </a:p>
          <a:p>
            <a:pPr marL="499236" lvl="1" indent="0" defTabSz="998472">
              <a:spcBef>
                <a:spcPts val="548"/>
              </a:spcBef>
              <a:buNone/>
              <a:defRPr/>
            </a:pPr>
            <a:endParaRPr lang="en-US" sz="30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1597025" lvl="1" indent="-514350" defTabSz="998472">
              <a:spcBef>
                <a:spcPts val="548"/>
              </a:spcBef>
              <a:spcAft>
                <a:spcPts val="1200"/>
              </a:spcAft>
              <a:defRPr/>
            </a:pPr>
            <a:r>
              <a:rPr lang="fr" sz="3000" dirty="0">
                <a:solidFill>
                  <a:prstClr val="black"/>
                </a:solidFill>
                <a:latin typeface="Calibri" panose="020F0502020204030204" pitchFamily="34" charset="0"/>
                <a:ea typeface="Calibri" panose="020F0502020204030204" pitchFamily="34" charset="0"/>
                <a:cs typeface="Calibri" panose="020F0502020204030204" pitchFamily="34" charset="0"/>
              </a:rPr>
              <a:t>L'égalité des sexes et l'inclusion comme objectifs à part entière.</a:t>
            </a:r>
          </a:p>
          <a:p>
            <a:pPr marL="1597025" lvl="1" indent="-514350" defTabSz="998472">
              <a:spcBef>
                <a:spcPts val="548"/>
              </a:spcBef>
              <a:spcAft>
                <a:spcPts val="1200"/>
              </a:spcAft>
              <a:defRPr/>
            </a:pPr>
            <a:r>
              <a:rPr lang="fr" sz="3000" dirty="0">
                <a:solidFill>
                  <a:prstClr val="black"/>
                </a:solidFill>
                <a:latin typeface="Calibri" panose="020F0502020204030204" pitchFamily="34" charset="0"/>
                <a:ea typeface="Calibri" panose="020F0502020204030204" pitchFamily="34" charset="0"/>
                <a:cs typeface="Calibri" panose="020F0502020204030204" pitchFamily="34" charset="0"/>
              </a:rPr>
              <a:t>L’égalité des genres et l’inclusion comme accélérateur :</a:t>
            </a:r>
          </a:p>
          <a:p>
            <a:pPr marL="1974215" lvl="2" indent="-514350" defTabSz="998472">
              <a:spcBef>
                <a:spcPts val="548"/>
              </a:spcBef>
              <a:spcAft>
                <a:spcPts val="1200"/>
              </a:spcAft>
              <a:buFont typeface="Wingdings" panose="05000000000000000000" pitchFamily="2" charset="2"/>
              <a:buChar char="Ø"/>
              <a:defRPr/>
            </a:pPr>
            <a:r>
              <a:rPr lang="fr" sz="2600" dirty="0">
                <a:solidFill>
                  <a:prstClr val="black"/>
                </a:solidFill>
                <a:latin typeface="Calibri" panose="020F0502020204030204" pitchFamily="34" charset="0"/>
                <a:ea typeface="Calibri" panose="020F0502020204030204" pitchFamily="34" charset="0"/>
                <a:cs typeface="Calibri" panose="020F0502020204030204" pitchFamily="34" charset="0"/>
              </a:rPr>
              <a:t>Les expériences, les idées et les connaissances différenciées des femmes et des hommes sont essentielles pour façonner </a:t>
            </a:r>
            <a:r>
              <a:rPr lang="fr" sz="2600" dirty="0" err="1">
                <a:solidFill>
                  <a:prstClr val="black"/>
                </a:solidFill>
                <a:latin typeface="Calibri" panose="020F0502020204030204" pitchFamily="34" charset="0"/>
                <a:ea typeface="Calibri" panose="020F0502020204030204" pitchFamily="34" charset="0"/>
                <a:cs typeface="Calibri" panose="020F0502020204030204" pitchFamily="34" charset="0"/>
              </a:rPr>
              <a:t>NbS </a:t>
            </a:r>
            <a:r>
              <a:rPr lang="fr" sz="2600"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marL="1974215" lvl="2" indent="-514350" defTabSz="998472">
              <a:spcBef>
                <a:spcPts val="548"/>
              </a:spcBef>
              <a:spcAft>
                <a:spcPts val="1200"/>
              </a:spcAft>
              <a:buFont typeface="Wingdings" panose="05000000000000000000" pitchFamily="2" charset="2"/>
              <a:buChar char="Ø"/>
              <a:defRPr/>
            </a:pPr>
            <a:r>
              <a:rPr lang="fr" sz="2600" dirty="0">
                <a:solidFill>
                  <a:prstClr val="black"/>
                </a:solidFill>
                <a:latin typeface="Calibri" panose="020F0502020204030204" pitchFamily="34" charset="0"/>
                <a:ea typeface="Calibri" panose="020F0502020204030204" pitchFamily="34" charset="0"/>
                <a:cs typeface="Calibri" panose="020F0502020204030204" pitchFamily="34" charset="0"/>
              </a:rPr>
              <a:t>L’adhésion et la contribution de tous sont nécessaires pour assurer la pérennité </a:t>
            </a:r>
            <a:r>
              <a:rPr lang="fr" sz="2600" dirty="0" err="1">
                <a:solidFill>
                  <a:prstClr val="black"/>
                </a:solidFill>
                <a:latin typeface="Calibri" panose="020F0502020204030204" pitchFamily="34" charset="0"/>
                <a:ea typeface="Calibri" panose="020F0502020204030204" pitchFamily="34" charset="0"/>
                <a:cs typeface="Calibri" panose="020F0502020204030204" pitchFamily="34" charset="0"/>
              </a:rPr>
              <a:t>de NbS </a:t>
            </a:r>
            <a:r>
              <a:rPr lang="fr" sz="2600" dirty="0">
                <a:solidFill>
                  <a:prstClr val="black"/>
                </a:solidFill>
                <a:latin typeface="Calibri" panose="020F0502020204030204" pitchFamily="34" charset="0"/>
                <a:ea typeface="Calibri" panose="020F0502020204030204" pitchFamily="34" charset="0"/>
                <a:cs typeface="Calibri" panose="020F0502020204030204" pitchFamily="34" charset="0"/>
              </a:rPr>
              <a:t>.</a:t>
            </a:r>
          </a:p>
          <a:p>
            <a:pPr marL="499236" lvl="1" indent="0" defTabSz="998472">
              <a:spcBef>
                <a:spcPts val="548"/>
              </a:spcBef>
              <a:buNone/>
              <a:defRPr/>
            </a:pPr>
            <a:endParaRPr lang="en-US" sz="30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499236" lvl="1" indent="0" defTabSz="998472">
              <a:spcBef>
                <a:spcPts val="548"/>
              </a:spcBef>
              <a:buNone/>
              <a:defRPr/>
            </a:pPr>
            <a:endParaRPr lang="en-US" sz="3200" dirty="0">
              <a:solidFill>
                <a:prstClr val="black"/>
              </a:solidFill>
              <a:latin typeface="Montserrat" pitchFamily="2" charset="77"/>
              <a:ea typeface="Helvetica Neue Light" panose="02000403000000020004" pitchFamily="2" charset="0"/>
            </a:endParaRPr>
          </a:p>
        </p:txBody>
      </p:sp>
      <p:sp>
        <p:nvSpPr>
          <p:cNvPr id="16" name="Title 1">
            <a:extLst>
              <a:ext uri="{FF2B5EF4-FFF2-40B4-BE49-F238E27FC236}">
                <a16:creationId xmlns:a16="http://schemas.microsoft.com/office/drawing/2014/main" id="{7A2A08EF-B7C3-9EE6-BB27-68CE4C83792D}"/>
              </a:ext>
            </a:extLst>
          </p:cNvPr>
          <p:cNvSpPr txBox="1">
            <a:spLocks/>
          </p:cNvSpPr>
          <p:nvPr/>
        </p:nvSpPr>
        <p:spPr>
          <a:xfrm>
            <a:off x="-6" y="535653"/>
            <a:ext cx="14291502" cy="1150995"/>
          </a:xfrm>
          <a:prstGeom prst="rect">
            <a:avLst/>
          </a:prstGeom>
        </p:spPr>
        <p:txBody>
          <a:bodyPr vert="horz" lIns="121025" tIns="60512" rIns="121025" bIns="60512" rtlCol="0" anchor="b" anchorCtr="0">
            <a:noAutofit/>
          </a:bodyPr>
          <a:lstStyle>
            <a:lvl1pPr algn="l" defTabSz="754380" rtl="0" eaLnBrk="1" latinLnBrk="0" hangingPunct="1">
              <a:lnSpc>
                <a:spcPct val="90000"/>
              </a:lnSpc>
              <a:spcBef>
                <a:spcPct val="0"/>
              </a:spcBef>
              <a:buNone/>
              <a:defRPr sz="3200" kern="1200">
                <a:solidFill>
                  <a:schemeClr val="tx1"/>
                </a:solidFill>
                <a:latin typeface="+mj-lt"/>
                <a:ea typeface="+mj-ea"/>
                <a:cs typeface="+mj-cs"/>
              </a:defRPr>
            </a:lvl1pPr>
          </a:lstStyle>
          <a:p>
            <a:pPr algn="ctr" defTabSz="998472">
              <a:defRPr/>
            </a:pPr>
            <a:r>
              <a:rPr lang="fr" sz="4001">
                <a:solidFill>
                  <a:prstClr val="white"/>
                </a:solidFill>
                <a:latin typeface="Montserrat"/>
                <a:ea typeface="Helvetica Neue Light" panose="02000403000000020004" pitchFamily="2" charset="0"/>
              </a:rPr>
              <a:t>Pourquoi avons-nous besoin d'Actions pour la nature qui promeuvent</a:t>
            </a:r>
            <a:endParaRPr lang="en-US">
              <a:solidFill>
                <a:prstClr val="white"/>
              </a:solidFill>
              <a:latin typeface="Montserrat"/>
              <a:ea typeface="Helvetica Neue Light" panose="02000403000000020004" pitchFamily="2" charset="0"/>
            </a:endParaRPr>
          </a:p>
          <a:p>
            <a:pPr algn="ctr" defTabSz="998472">
              <a:defRPr/>
            </a:pPr>
            <a:r>
              <a:rPr lang="fr" sz="4001">
                <a:solidFill>
                  <a:prstClr val="white"/>
                </a:solidFill>
                <a:latin typeface="Montserrat"/>
                <a:ea typeface="Helvetica Neue Light" panose="02000403000000020004" pitchFamily="2" charset="0"/>
              </a:rPr>
              <a:t>Égalité des sexes et autonomisation des femmes ?</a:t>
            </a:r>
            <a:endParaRPr lang="en-US">
              <a:solidFill>
                <a:prstClr val="white"/>
              </a:solidFill>
              <a:latin typeface="Montserrat"/>
            </a:endParaRPr>
          </a:p>
        </p:txBody>
      </p:sp>
      <p:pic>
        <p:nvPicPr>
          <p:cNvPr id="8" name="Picture 7" descr="A person standing next to a sign&#10;&#10;Description automatically generated with medium confidence">
            <a:extLst>
              <a:ext uri="{FF2B5EF4-FFF2-40B4-BE49-F238E27FC236}">
                <a16:creationId xmlns:a16="http://schemas.microsoft.com/office/drawing/2014/main" id="{E1F73F4C-3E90-932F-4E55-E1F34BFE087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3003473"/>
            <a:ext cx="6882978" cy="5486400"/>
          </a:xfrm>
          <a:prstGeom prst="rect">
            <a:avLst/>
          </a:prstGeom>
        </p:spPr>
      </p:pic>
      <p:sp>
        <p:nvSpPr>
          <p:cNvPr id="10" name="Title 1">
            <a:extLst>
              <a:ext uri="{FF2B5EF4-FFF2-40B4-BE49-F238E27FC236}">
                <a16:creationId xmlns:a16="http://schemas.microsoft.com/office/drawing/2014/main" id="{A54FFECB-79E0-4000-B315-8546CCC5DAC2}"/>
              </a:ext>
            </a:extLst>
          </p:cNvPr>
          <p:cNvSpPr txBox="1">
            <a:spLocks/>
          </p:cNvSpPr>
          <p:nvPr/>
        </p:nvSpPr>
        <p:spPr>
          <a:xfrm>
            <a:off x="1153885" y="535653"/>
            <a:ext cx="15635082" cy="148281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 sz="7000" dirty="0"/>
              <a:t>Pourquoi </a:t>
            </a:r>
            <a:r>
              <a:rPr lang="fr" sz="7000" dirty="0" err="1"/>
              <a:t>NbS devrait </a:t>
            </a:r>
            <a:r>
              <a:rPr lang="fr" sz="7000" dirty="0"/>
              <a:t>-il tenir compte du genre ?</a:t>
            </a:r>
          </a:p>
        </p:txBody>
      </p:sp>
      <p:sp>
        <p:nvSpPr>
          <p:cNvPr id="4" name="Freeform 1">
            <a:extLst>
              <a:ext uri="{FF2B5EF4-FFF2-40B4-BE49-F238E27FC236}">
                <a16:creationId xmlns:a16="http://schemas.microsoft.com/office/drawing/2014/main" id="{0920F87C-00D1-E211-F787-3A1915C102A7}"/>
              </a:ext>
            </a:extLst>
          </p:cNvPr>
          <p:cNvSpPr/>
          <p:nvPr/>
        </p:nvSpPr>
        <p:spPr>
          <a:xfrm>
            <a:off x="16202820" y="522127"/>
            <a:ext cx="1423860" cy="897364"/>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pPr defTabSz="1371600"/>
            <a:endParaRPr lang="en-CA">
              <a:solidFill>
                <a:prstClr val="black"/>
              </a:solidFill>
              <a:latin typeface="Calibri" panose="020F0502020204030204"/>
            </a:endParaRPr>
          </a:p>
        </p:txBody>
      </p:sp>
    </p:spTree>
    <p:extLst>
      <p:ext uri="{BB962C8B-B14F-4D97-AF65-F5344CB8AC3E}">
        <p14:creationId xmlns:p14="http://schemas.microsoft.com/office/powerpoint/2010/main" val="3358206767"/>
      </p:ext>
    </p:extLst>
  </p:cSld>
  <p:clrMapOvr>
    <a:masterClrMapping/>
  </p:clrMapOvr>
</p:sld>
</file>

<file path=ppt/theme/theme1.xml><?xml version="1.0" encoding="utf-8"?>
<a:theme xmlns:a="http://schemas.openxmlformats.org/drawingml/2006/main" name="Custom Design">
  <a:themeElements>
    <a:clrScheme name="UNDP">
      <a:dk1>
        <a:srgbClr val="0468B1"/>
      </a:dk1>
      <a:lt1>
        <a:srgbClr val="FFFFFF"/>
      </a:lt1>
      <a:dk2>
        <a:srgbClr val="44546A"/>
      </a:dk2>
      <a:lt2>
        <a:srgbClr val="E7E6E6"/>
      </a:lt2>
      <a:accent1>
        <a:srgbClr val="0468B1"/>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DP Presentation- Spanish" id="{0B9474DE-4CFE-6741-93BB-8CE2216C385D}" vid="{9F841F3F-E64F-D048-B29D-3A6FEA554966}"/>
    </a:ext>
  </a:extLst>
</a:theme>
</file>

<file path=ppt/theme/theme2.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TotalTime>
  <Words>4288</Words>
  <Application>Microsoft Macintosh PowerPoint</Application>
  <PresentationFormat>Custom</PresentationFormat>
  <Paragraphs>505</Paragraphs>
  <Slides>49</Slides>
  <Notes>34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49</vt:i4>
      </vt:variant>
    </vt:vector>
  </HeadingPairs>
  <TitlesOfParts>
    <vt:vector size="60" baseType="lpstr">
      <vt:lpstr>Arial</vt:lpstr>
      <vt:lpstr>Aptos Display</vt:lpstr>
      <vt:lpstr>Montserrat</vt:lpstr>
      <vt:lpstr>Calibri</vt:lpstr>
      <vt:lpstr>Barlow</vt:lpstr>
      <vt:lpstr>Aptos</vt:lpstr>
      <vt:lpstr>Times New Roman</vt:lpstr>
      <vt:lpstr>Calibri Light</vt:lpstr>
      <vt:lpstr>Wingdings</vt:lpstr>
      <vt:lpstr>Custom Design</vt:lpstr>
      <vt:lpstr>Retrospect</vt:lpstr>
      <vt:lpstr>PowerPoint Presentation</vt:lpstr>
      <vt:lpstr>PowerPoint Presentation</vt:lpstr>
      <vt:lpstr>Objectifs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Identifier les principaux enjeux liés au genre pertinents pour les objectifs nationaux du GBF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Ressources utiles</vt:lpstr>
      <vt:lpstr>PowerPoint Presentation</vt:lpstr>
      <vt:lpstr>PowerPoint Presentation</vt:lpstr>
      <vt:lpstr>Femmes pour la nature : le Tadjikistan en pratique</vt:lpstr>
      <vt:lpstr>Écarts entre les sexes dans la mise en œuvre des plans d’action nationaux pour la sécurité alimentaire et les objectifs du Fonds pour la gouvernance mondiale</vt:lpstr>
      <vt:lpstr>L’écologisation urbaine comme approche NBSAP sensible au genre</vt:lpstr>
      <vt:lpstr>Coopératives féminines et agrobiodiversité</vt:lpstr>
      <vt:lpstr>Intégration de la biodiversité dans les subventions aux entreprises féminines</vt:lpstr>
      <vt:lpstr>Les femmes en tant que gardiennes des ressources génétiques</vt:lpstr>
      <vt:lpstr>Les femmes et l'écotourisme durable</vt:lpstr>
      <vt:lpstr>Principales conclusions pour le NBSAP</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Diseño e implementación de políticas e iniciativas género transformadoras en diversos sectores ambientales.</dc:title>
  <dc:creator>Maria Victoria Colmenares Macia</dc:creator>
  <cp:lastModifiedBy>Andrea Quesada Aguilar</cp:lastModifiedBy>
  <cp:revision>75</cp:revision>
  <dcterms:created xsi:type="dcterms:W3CDTF">2006-08-16T00:00:00Z</dcterms:created>
  <dcterms:modified xsi:type="dcterms:W3CDTF">2026-02-25T18:57:05Z</dcterms:modified>
  <dc:identifier>DAFCeAGn4cE</dc:identifier>
</cp:coreProperties>
</file>