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7FFFD8F5_59E65855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modernComment_7FFFD89D_46311A79.xml" ContentType="application/vnd.ms-powerpoint.comment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26" r:id="rId2"/>
    <p:sldMasterId id="2147483740" r:id="rId3"/>
  </p:sldMasterIdLst>
  <p:notesMasterIdLst>
    <p:notesMasterId r:id="rId53"/>
  </p:notesMasterIdLst>
  <p:sldIdLst>
    <p:sldId id="256" r:id="rId4"/>
    <p:sldId id="259" r:id="rId5"/>
    <p:sldId id="2147473473" r:id="rId6"/>
    <p:sldId id="2147473560" r:id="rId7"/>
    <p:sldId id="2147473654" r:id="rId8"/>
    <p:sldId id="2147473649" r:id="rId9"/>
    <p:sldId id="2147473648" r:id="rId10"/>
    <p:sldId id="2147473663" r:id="rId11"/>
    <p:sldId id="2967" r:id="rId12"/>
    <p:sldId id="2147473653" r:id="rId13"/>
    <p:sldId id="2147473664" r:id="rId14"/>
    <p:sldId id="2147473672" r:id="rId15"/>
    <p:sldId id="2147473665" r:id="rId16"/>
    <p:sldId id="2147473651" r:id="rId17"/>
    <p:sldId id="2147473646" r:id="rId18"/>
    <p:sldId id="2147473666" r:id="rId19"/>
    <p:sldId id="2147473662" r:id="rId20"/>
    <p:sldId id="2147473652" r:id="rId21"/>
    <p:sldId id="2147473577" r:id="rId22"/>
    <p:sldId id="2147473578" r:id="rId23"/>
    <p:sldId id="2147473579" r:id="rId24"/>
    <p:sldId id="2147473582" r:id="rId25"/>
    <p:sldId id="2147473585" r:id="rId26"/>
    <p:sldId id="2147473667" r:id="rId27"/>
    <p:sldId id="2147473668" r:id="rId28"/>
    <p:sldId id="2147473591" r:id="rId29"/>
    <p:sldId id="2147473569" r:id="rId30"/>
    <p:sldId id="2147473592" r:id="rId31"/>
    <p:sldId id="2147473670" r:id="rId32"/>
    <p:sldId id="2147473673" r:id="rId33"/>
    <p:sldId id="2147473671" r:id="rId34"/>
    <p:sldId id="2147473593" r:id="rId35"/>
    <p:sldId id="2147473565" r:id="rId36"/>
    <p:sldId id="2147473595" r:id="rId37"/>
    <p:sldId id="2147473566" r:id="rId38"/>
    <p:sldId id="2147473559" r:id="rId39"/>
    <p:sldId id="2147473354" r:id="rId40"/>
    <p:sldId id="2147473657" r:id="rId41"/>
    <p:sldId id="257" r:id="rId42"/>
    <p:sldId id="2147473658" r:id="rId43"/>
    <p:sldId id="2147473659" r:id="rId44"/>
    <p:sldId id="260" r:id="rId45"/>
    <p:sldId id="261" r:id="rId46"/>
    <p:sldId id="262" r:id="rId47"/>
    <p:sldId id="263" r:id="rId48"/>
    <p:sldId id="264" r:id="rId49"/>
    <p:sldId id="2147473557" r:id="rId50"/>
    <p:sldId id="2147473674" r:id="rId51"/>
    <p:sldId id="312" r:id="rId52"/>
  </p:sldIdLst>
  <p:sldSz cx="18288000" cy="10287000"/>
  <p:notesSz cx="6858000" cy="9144000"/>
  <p:embeddedFontLst>
    <p:embeddedFont>
      <p:font typeface="Barlow" pitchFamily="2" charset="77"/>
      <p:regular r:id="rId54"/>
      <p:bold r:id="rId55"/>
      <p:italic r:id="rId56"/>
      <p:boldItalic r:id="rId57"/>
    </p:embeddedFont>
    <p:embeddedFont>
      <p:font typeface="Montserrat" pitchFamily="2" charset="77"/>
      <p:regular r:id="rId58"/>
      <p:bold r:id="rId59"/>
      <p:italic r:id="rId60"/>
      <p:boldItalic r:id="rId61"/>
    </p:embeddedFont>
  </p:embeddedFontLst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D00D0E-4A84-6E0A-3E1E-A7EAAF260594}" name="Elias, Marlene (Alliance Bioversity-CIAT)" initials="ME" userId="S::marlene.elias@cgiar.org::b005bc6b-c12f-4155-991c-86f00ab89867" providerId="AD"/>
  <p188:author id="{8EBCDC2A-413F-C89A-B741-24A49893AF4D}" name="Morgan, Miranda (Consultant - Alliance Bioversity-CIAT)" initials="MM(ABC" userId="S::M.Morgan@cgiar.org::0cfe2cac-b8de-4565-a5dc-6397ea8bc9dd" providerId="AD"/>
  <p188:author id="{08513D36-DD5F-8676-C734-E04ED5D7415E}" name="Andrea Quesada Aguilar" initials="AQA" userId="S::andrea.quesada@undp.org::56056d13-eee4-4d7a-948f-2cf1ddb799ab" providerId="AD"/>
  <p188:author id="{063BEC60-B437-7FA5-353E-DCB7772AF666}" name="Gastbenutzer" initials="Ga" userId="S::urn:spo:tenantanon#6afa0e00-fa14-40b7-8a2e-22a7f8c357d5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0A9"/>
    <a:srgbClr val="C9E6DD"/>
    <a:srgbClr val="8A5293"/>
    <a:srgbClr val="DA2B35"/>
    <a:srgbClr val="E3F1D9"/>
    <a:srgbClr val="D6F8DF"/>
    <a:srgbClr val="7030A0"/>
    <a:srgbClr val="009F4B"/>
    <a:srgbClr val="5EBB45"/>
    <a:srgbClr val="EC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8503" autoAdjust="0"/>
  </p:normalViewPr>
  <p:slideViewPr>
    <p:cSldViewPr snapToGrid="0">
      <p:cViewPr varScale="1">
        <p:scale>
          <a:sx n="75" d="100"/>
          <a:sy n="75" d="100"/>
        </p:scale>
        <p:origin x="106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font" Target="fonts/font2.fntdata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microsoft.com/office/2018/10/relationships/authors" Target="authors.xml"/><Relationship Id="rId5" Type="http://schemas.openxmlformats.org/officeDocument/2006/relationships/slide" Target="slides/slide2.xml"/><Relationship Id="rId61" Type="http://schemas.openxmlformats.org/officeDocument/2006/relationships/font" Target="fonts/font8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3.fntdata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6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4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7.fntdata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omments/modernComment_7FFFD89D_46311A7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E264A8-60CF-48F9-917D-DF30D3EF7DB7}" authorId="{063BEC60-B437-7FA5-353E-DCB7772AF666}" created="2026-02-16T19:12:53.012">
    <pc:sldMkLst xmlns:pc="http://schemas.microsoft.com/office/powerpoint/2013/main/command">
      <pc:docMk/>
      <pc:sldMk cId="1177623161" sldId="2147473565"/>
    </pc:sldMkLst>
    <p188:txBody>
      <a:bodyPr/>
      <a:lstStyle/>
      <a:p>
        <a:r>
          <a:rPr lang="es"/>
          <a:t>Sugeriría que los presentemos al principio.</a:t>
        </a:r>
      </a:p>
    </p188:txBody>
  </p188:cm>
</p188:cmLst>
</file>

<file path=ppt/comments/modernComment_7FFFD8F5_59E6585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84EBA7A-168C-4B4C-96EE-5392F81D1193}" authorId="{063BEC60-B437-7FA5-353E-DCB7772AF666}" created="2026-02-16T19:10:54.787">
    <pc:sldMkLst xmlns:pc="http://schemas.microsoft.com/office/powerpoint/2013/main/command">
      <pc:docMk/>
      <pc:sldMk cId="1508268117" sldId="2147473653"/>
    </pc:sldMkLst>
    <p188:txBody>
      <a:bodyPr/>
      <a:lstStyle/>
      <a:p>
        <a:r>
          <a:rPr lang="es"/>
          <a:t>¿Se convertiría esto en una recomendación? Se presenta como una recomendación práctica al diseñar o proponer sistemas de base biológica de RG.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B2F7EEF1-9A0F-D649-A1DF-3D2112562733}" type="datetimeFigureOut">
              <a:rPr lang="es-ES_tradnl" smtClean="0"/>
              <a:pPr/>
              <a:t>25/2/26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D016F44F-AAE6-7749-A22A-A305A141182D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12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3E41E-93C2-AB02-0F26-FC0A91A9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2E962-F299-5EE4-2DD3-55E730DA7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99B659-A480-0374-1F85-F961D87AB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F321E-CE79-541D-4841-F6670D3A0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022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1F7AC-4D54-C4DE-CC9A-AFA4C74AA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B4026-8529-ADC0-AE90-93381EAF5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82BA5-DE39-433A-4374-85B0AEEFE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8E2D9-CBFE-128C-41D9-2530C9E0B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166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483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70E38-FD3F-3D83-BC34-7FFA27608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772347-1B2B-AF79-71BF-EFFABBBCB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66C217-F495-FE74-9CB2-10DB50EE6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EF98E-0736-CE61-F8FF-1D13A7FAD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740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410C1-CC06-6E60-BBDB-FCECE1C5C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C050C4-B258-04E7-DD9F-DA5D4C0B8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5D8AA8-BC5D-A5E5-F61A-3A5928BD5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1BDDA-4156-4FF2-C3E6-B26F46D59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746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AC0EA-8A5E-B657-2B32-D4EFE984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6E195-826E-C152-17D9-4B8C4D0A4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6AD6D-45E1-0BB2-DDA0-60E873745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3328C-1F70-5A9D-6F76-D30C5AE77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0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92D25-ABA5-889B-A39F-BDC6B319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2CD67-B28C-1999-CE0B-91C6335EE3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52C6B-F42F-E2C6-FD39-CC12B5905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5A7AA-E0EB-8AE3-3BC6-D918025D8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741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C9935-BD5E-960C-A0C6-284613FAF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9774C-192F-973B-4E4D-E77644DA3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60910-A325-A411-9E03-852B56C6D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DA3F8-D991-A971-1448-5046468D6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431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FD2B9-015C-F80C-6FEE-19CA0DBDF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D3188A-8B23-A148-3E6F-84374BB6CE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B9DD2-A1B3-6C30-E576-8ED930769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D30CB-904D-335B-9C3B-BF6017C5D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303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E423B-68D2-49D3-8B19-C1C7D2EB34C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79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47AC7-C469-F9F7-18D0-0559D5AD3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3701E-679E-A518-F082-779BD4780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0733A-9BF0-4D24-66C6-2AD4562C2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BA247-CB10-6C64-A1CE-88029827B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297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F30D7-7B69-A333-F93A-CFA8F2206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121B07-4B6D-941E-B628-D26C72756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F4D8F-063C-3A60-79F7-46223F586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2676D-F161-A206-DA81-70E6B0CB1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842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EA9C-1F43-FAD2-40C7-6F3E71020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9B4BDB-31CE-42D5-A7A1-853FF26D7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749092-6960-C704-95A9-57FFF5E96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60720-E1BB-D244-0588-9435B6726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E423B-68D2-49D3-8B19-C1C7D2EB34C2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559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A7C5-65DC-7C5A-0DEF-CE45EC2B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5B32D-2C5D-7B68-DFD2-554C5909D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B0B06-F6C2-8FB3-C04F-4920DD583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43C9E-342F-658A-9DB2-3ADDB3204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4883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579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80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5315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0309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880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8517-9C72-AE2D-314D-5264BD8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D3DA4-DA8D-D83B-A688-72E537681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F43D5-DC42-258A-6844-52CB50D8B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7C3B-F36A-3E3C-3139-D363BCDD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4841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119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468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BFF30-7ACC-20C9-5213-E8D83FE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698E1-C9D7-41B1-0E65-53DD838A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5D94ED-4F2D-35BE-F2D8-631215DB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CEF17-4A25-00F7-4E54-F3AD5F312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073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817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57138-F21A-742D-8DF8-3E178A13F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6565FE-53CF-6384-48F5-A0AEBC95F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135E67-C37D-5505-BA7F-4C9EC61BE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1A4C3-3394-9CE6-7B62-D8D22E491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7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B5809-BAE8-B3CB-FCDC-97AC9E88B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CD6BC-6003-5A0D-7401-B9237FD31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CE4F0-6FBE-647D-30E5-EA161ACC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72241-DE2F-925F-4997-EA0E72500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443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1045E-B1FA-042D-EA7E-603D28719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14727-6710-6D73-737D-D62669279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0F25BC-FED9-E536-3FB0-8B080EC62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733B9-7819-B42B-C53D-4248CA21BE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254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FDB9C-58DF-24F9-FE62-FD16EA342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1D4A93-F3C9-7BFC-BAE7-E100F78C2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D71F65-6CD6-D4BA-8200-F11B026FB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638FF-EB6A-1B2A-CA79-0D40E16A4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085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67B51-63A7-B346-3726-047265AEA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ED754-16FE-18BE-FE79-85E2A146A3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2EEAE-B87D-F58B-CA2D-F1BE6C8EA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3EA44-7D06-77E6-D69A-2E57D343A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677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 err="1"/>
              <a:t>Ver</a:t>
            </a:r>
            <a:r>
              <a:rPr lang="es" dirty="0"/>
              <a:t> </a:t>
            </a:r>
            <a:r>
              <a:rPr lang="es" dirty="0" err="1"/>
              <a:t>¿Cuáles </a:t>
            </a:r>
            <a:r>
              <a:rPr lang="es" dirty="0"/>
              <a:t>son los temas clave y </a:t>
            </a:r>
            <a:r>
              <a:rPr lang="es" dirty="0" err="1"/>
              <a:t>qué</a:t>
            </a:r>
            <a:r>
              <a:rPr lang="es" dirty="0"/>
              <a:t> </a:t>
            </a:r>
            <a:r>
              <a:rPr lang="es" dirty="0" err="1"/>
              <a:t>Puedes </a:t>
            </a:r>
            <a:r>
              <a:rPr lang="es" dirty="0"/>
              <a:t>hacerlo en </a:t>
            </a:r>
            <a:r>
              <a:rPr lang="es" dirty="0" err="1"/>
              <a:t>tu contexto </a:t>
            </a:r>
            <a:r>
              <a:rPr lang="es" dirty="0"/>
              <a:t>nacional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0062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2623" y="4547153"/>
            <a:ext cx="16246716" cy="1533336"/>
          </a:xfrm>
          <a:prstGeom prst="rect">
            <a:avLst/>
          </a:prstGeom>
        </p:spPr>
        <p:txBody>
          <a:bodyPr anchor="b"/>
          <a:lstStyle>
            <a:lvl1pPr algn="l">
              <a:defRPr sz="9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22624" y="6080489"/>
            <a:ext cx="11738921" cy="938211"/>
          </a:xfrm>
        </p:spPr>
        <p:txBody>
          <a:bodyPr anchor="b"/>
          <a:lstStyle>
            <a:lvl1pPr marL="0" indent="0" algn="l">
              <a:buNone/>
              <a:defRPr sz="3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7444" y="684160"/>
            <a:ext cx="959786" cy="19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348" y="3285354"/>
            <a:ext cx="1827305" cy="37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80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0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86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6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9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181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7200900" y="1097280"/>
            <a:ext cx="973836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23" lvl="0" indent="-342917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 "/>
              <a:defRPr/>
            </a:lvl1pPr>
            <a:lvl2pPr marL="914445" lvl="1" indent="-342917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2pPr>
            <a:lvl3pPr marL="1371669" lvl="2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3pPr>
            <a:lvl4pPr marL="1828892" lvl="3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4pPr>
            <a:lvl5pPr marL="2286114" lvl="4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5pPr>
            <a:lvl6pPr marL="2743337" lvl="5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6pPr>
            <a:lvl7pPr marL="3200561" lvl="6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7pPr>
            <a:lvl8pPr marL="3657783" lvl="7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8pPr>
            <a:lvl9pPr marL="4115006" lvl="8" indent="-342917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685800" y="4389120"/>
            <a:ext cx="4800600" cy="506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698268" y="9689680"/>
            <a:ext cx="39277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7200900" y="9689680"/>
            <a:ext cx="69723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09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54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34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34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07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6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84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957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1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1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1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47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5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0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68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018" y="2289572"/>
            <a:ext cx="9258300" cy="7310438"/>
          </a:xfrm>
        </p:spPr>
        <p:txBody>
          <a:bodyPr/>
          <a:lstStyle>
            <a:lvl1pPr>
              <a:defRPr sz="4800" b="0" i="0">
                <a:latin typeface="Montserrat" pitchFamily="2" charset="77"/>
              </a:defRPr>
            </a:lvl1pPr>
            <a:lvl2pPr>
              <a:defRPr sz="4200" b="0" i="0">
                <a:latin typeface="Montserrat" pitchFamily="2" charset="77"/>
              </a:defRPr>
            </a:lvl2pPr>
            <a:lvl3pPr>
              <a:defRPr sz="3600" b="0" i="0">
                <a:latin typeface="Montserrat" pitchFamily="2" charset="77"/>
              </a:defRPr>
            </a:lvl3pPr>
            <a:lvl4pPr>
              <a:defRPr sz="3000" b="0" i="0">
                <a:latin typeface="Montserrat" pitchFamily="2" charset="77"/>
              </a:defRPr>
            </a:lvl4pPr>
            <a:lvl5pPr>
              <a:defRPr sz="3000" b="0" i="0">
                <a:latin typeface="Montserrat" pitchFamily="2" charset="77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289572"/>
            <a:ext cx="5898356" cy="6513911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45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2370483"/>
            <a:ext cx="9258300" cy="6421092"/>
          </a:xfrm>
        </p:spPr>
        <p:txBody>
          <a:bodyPr/>
          <a:lstStyle>
            <a:lvl1pPr marL="0" indent="0">
              <a:buNone/>
              <a:defRPr sz="4800" b="0" i="0">
                <a:latin typeface="Montserrat" pitchFamily="2" charset="77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370483"/>
            <a:ext cx="5898356" cy="6432999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8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752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0669" y="139400"/>
            <a:ext cx="741017" cy="1506653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4" y="372717"/>
            <a:ext cx="15773400" cy="1215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8378687" y="9769775"/>
            <a:ext cx="927109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75" b="0" i="0" u="none" strike="noStrike" kern="1200">
                <a:solidFill>
                  <a:schemeClr val="tx1"/>
                </a:solidFill>
                <a:effectLst/>
                <a:latin typeface="Montserrat" pitchFamily="2" charset="77"/>
                <a:ea typeface="+mn-ea"/>
                <a:cs typeface="+mn-cs"/>
              </a:rPr>
              <a:t>PROGRAMA DE LAS NACIONES UNIDAS PARA EL DESARROLLO</a:t>
            </a:r>
            <a:endParaRPr lang="en-US" sz="150" b="0" i="0">
              <a:solidFill>
                <a:schemeClr val="tx1">
                  <a:alpha val="7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72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2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9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D8F5_59E65855.xml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sv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9" Type="http://schemas.openxmlformats.org/officeDocument/2006/relationships/image" Target="../media/image78.svg"/><Relationship Id="rId21" Type="http://schemas.openxmlformats.org/officeDocument/2006/relationships/image" Target="../media/image60.svg"/><Relationship Id="rId34" Type="http://schemas.openxmlformats.org/officeDocument/2006/relationships/image" Target="../media/image73.pn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svg"/><Relationship Id="rId41" Type="http://schemas.openxmlformats.org/officeDocument/2006/relationships/image" Target="../media/image7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37" Type="http://schemas.openxmlformats.org/officeDocument/2006/relationships/image" Target="../media/image76.svg"/><Relationship Id="rId40" Type="http://schemas.openxmlformats.org/officeDocument/2006/relationships/image" Target="../media/image36.pn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23" Type="http://schemas.openxmlformats.org/officeDocument/2006/relationships/image" Target="../media/image62.sv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49.png"/><Relationship Id="rId19" Type="http://schemas.openxmlformats.org/officeDocument/2006/relationships/image" Target="../media/image58.svg"/><Relationship Id="rId31" Type="http://schemas.openxmlformats.org/officeDocument/2006/relationships/image" Target="../media/image70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svg"/><Relationship Id="rId30" Type="http://schemas.openxmlformats.org/officeDocument/2006/relationships/image" Target="../media/image69.png"/><Relationship Id="rId35" Type="http://schemas.openxmlformats.org/officeDocument/2006/relationships/image" Target="../media/image74.svg"/><Relationship Id="rId8" Type="http://schemas.openxmlformats.org/officeDocument/2006/relationships/image" Target="../media/image47.png"/><Relationship Id="rId3" Type="http://schemas.openxmlformats.org/officeDocument/2006/relationships/image" Target="../media/image42.sv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5" Type="http://schemas.openxmlformats.org/officeDocument/2006/relationships/image" Target="../media/image64.svg"/><Relationship Id="rId33" Type="http://schemas.openxmlformats.org/officeDocument/2006/relationships/image" Target="../media/image72.svg"/><Relationship Id="rId38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png"/><Relationship Id="rId5" Type="http://schemas.openxmlformats.org/officeDocument/2006/relationships/image" Target="../media/image29.png"/><Relationship Id="rId4" Type="http://schemas.openxmlformats.org/officeDocument/2006/relationships/hyperlink" Target="https://hdl.handle.net/10568/11693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55.png"/><Relationship Id="rId18" Type="http://schemas.openxmlformats.org/officeDocument/2006/relationships/image" Target="../media/image35.png"/><Relationship Id="rId3" Type="http://schemas.openxmlformats.org/officeDocument/2006/relationships/image" Target="../media/image59.png"/><Relationship Id="rId7" Type="http://schemas.openxmlformats.org/officeDocument/2006/relationships/image" Target="../media/image67.png"/><Relationship Id="rId12" Type="http://schemas.openxmlformats.org/officeDocument/2006/relationships/image" Target="../media/image66.sv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4.svg"/><Relationship Id="rId11" Type="http://schemas.openxmlformats.org/officeDocument/2006/relationships/image" Target="../media/image65.png"/><Relationship Id="rId5" Type="http://schemas.openxmlformats.org/officeDocument/2006/relationships/image" Target="../media/image63.png"/><Relationship Id="rId1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60.svg"/><Relationship Id="rId9" Type="http://schemas.openxmlformats.org/officeDocument/2006/relationships/image" Target="../media/image61.png"/><Relationship Id="rId14" Type="http://schemas.openxmlformats.org/officeDocument/2006/relationships/image" Target="../media/image5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3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81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35.png"/><Relationship Id="rId5" Type="http://schemas.openxmlformats.org/officeDocument/2006/relationships/image" Target="../media/image59.png"/><Relationship Id="rId10" Type="http://schemas.openxmlformats.org/officeDocument/2006/relationships/image" Target="../media/image85.svg"/><Relationship Id="rId4" Type="http://schemas.openxmlformats.org/officeDocument/2006/relationships/image" Target="../media/image82.jpe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86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35.png"/><Relationship Id="rId5" Type="http://schemas.openxmlformats.org/officeDocument/2006/relationships/image" Target="../media/image59.png"/><Relationship Id="rId10" Type="http://schemas.openxmlformats.org/officeDocument/2006/relationships/image" Target="../media/image85.svg"/><Relationship Id="rId4" Type="http://schemas.openxmlformats.org/officeDocument/2006/relationships/image" Target="../media/image87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89.jpeg"/><Relationship Id="rId7" Type="http://schemas.openxmlformats.org/officeDocument/2006/relationships/image" Target="../media/image85.sv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7.png"/><Relationship Id="rId5" Type="http://schemas.openxmlformats.org/officeDocument/2006/relationships/image" Target="../media/image83.svg"/><Relationship Id="rId10" Type="http://schemas.openxmlformats.org/officeDocument/2006/relationships/image" Target="../media/image35.png"/><Relationship Id="rId4" Type="http://schemas.openxmlformats.org/officeDocument/2006/relationships/image" Target="../media/image59.png"/><Relationship Id="rId9" Type="http://schemas.openxmlformats.org/officeDocument/2006/relationships/image" Target="../media/image9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35.png"/><Relationship Id="rId3" Type="http://schemas.openxmlformats.org/officeDocument/2006/relationships/image" Target="../media/image91.png"/><Relationship Id="rId7" Type="http://schemas.openxmlformats.org/officeDocument/2006/relationships/image" Target="../media/image61.png"/><Relationship Id="rId12" Type="http://schemas.openxmlformats.org/officeDocument/2006/relationships/image" Target="../media/image9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57.png"/><Relationship Id="rId5" Type="http://schemas.openxmlformats.org/officeDocument/2006/relationships/image" Target="../media/image59.png"/><Relationship Id="rId10" Type="http://schemas.openxmlformats.org/officeDocument/2006/relationships/image" Target="../media/image93.svg"/><Relationship Id="rId4" Type="http://schemas.openxmlformats.org/officeDocument/2006/relationships/image" Target="../media/image92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35.png"/><Relationship Id="rId3" Type="http://schemas.openxmlformats.org/officeDocument/2006/relationships/image" Target="../media/image95.png"/><Relationship Id="rId7" Type="http://schemas.openxmlformats.org/officeDocument/2006/relationships/image" Target="../media/image61.png"/><Relationship Id="rId12" Type="http://schemas.openxmlformats.org/officeDocument/2006/relationships/image" Target="../media/image9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57.png"/><Relationship Id="rId5" Type="http://schemas.openxmlformats.org/officeDocument/2006/relationships/image" Target="../media/image59.png"/><Relationship Id="rId10" Type="http://schemas.openxmlformats.org/officeDocument/2006/relationships/image" Target="../media/image93.svg"/><Relationship Id="rId4" Type="http://schemas.openxmlformats.org/officeDocument/2006/relationships/image" Target="../media/image96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8.png"/><Relationship Id="rId4" Type="http://schemas.openxmlformats.org/officeDocument/2006/relationships/hyperlink" Target="https://www.cgiar.org/flagshipreport2025/gender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giar-my.sharepoint.com/:b:/r/personal/m_morgan_cgiar_org/Documents/Documents/CBD/May%20workshop/May%20workshop%20sharing/FINAL%20PPT%20Gender%20and%20biodiversity%20workshop%201%20Nairobi.pdf?csf=1&amp;web=1&amp;e=SFGXVx" TargetMode="Externa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7FFFD89D_46311A79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terprise-development.org/wp-content/uploads/DCED_NBS_Toolkit_Final_March_25-1.pdf" TargetMode="External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hyperlink" Target="https://www.cbd.int/gender/publications/CBD-Best-practices-Gender-Biodiversity-en.pdf" TargetMode="External"/><Relationship Id="rId7" Type="http://schemas.openxmlformats.org/officeDocument/2006/relationships/image" Target="../media/image102.png"/><Relationship Id="rId2" Type="http://schemas.openxmlformats.org/officeDocument/2006/relationships/hyperlink" Target="https://www.cbd.int/doc/c/f64f/e1b9/e8da56802bc2c458a56fcefa/cop-15-l-24-en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dl.handle.net/10568/117868" TargetMode="External"/><Relationship Id="rId5" Type="http://schemas.openxmlformats.org/officeDocument/2006/relationships/hyperlink" Target="https://hdl.handle.net/10568/114844" TargetMode="External"/><Relationship Id="rId4" Type="http://schemas.openxmlformats.org/officeDocument/2006/relationships/hyperlink" Target="https://www.enterprise-development.org/wp-content/uploads/DCED_NBS_Toolkit_Final_March_25-1.pd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6.jp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jpeg"/><Relationship Id="rId5" Type="http://schemas.microsoft.com/office/2007/relationships/hdphoto" Target="../media/hdphoto1.wdp"/><Relationship Id="rId4" Type="http://schemas.openxmlformats.org/officeDocument/2006/relationships/image" Target="../media/image117.png"/><Relationship Id="rId9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8.svg"/><Relationship Id="rId5" Type="http://schemas.openxmlformats.org/officeDocument/2006/relationships/image" Target="../media/image127.png"/><Relationship Id="rId4" Type="http://schemas.openxmlformats.org/officeDocument/2006/relationships/image" Target="../media/image126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129.png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9.jpeg"/><Relationship Id="rId11" Type="http://schemas.openxmlformats.org/officeDocument/2006/relationships/image" Target="../media/image25.jpeg"/><Relationship Id="rId5" Type="http://schemas.openxmlformats.org/officeDocument/2006/relationships/image" Target="../media/image108.jpeg"/><Relationship Id="rId10" Type="http://schemas.openxmlformats.org/officeDocument/2006/relationships/image" Target="../media/image130.jpeg"/><Relationship Id="rId4" Type="http://schemas.openxmlformats.org/officeDocument/2006/relationships/image" Target="../media/image26.jpe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docs.unep.org/rest/api/core/bitstreams/4caa2911-37ea-4915-b378-d2c2d525ee35/content" TargetMode="External"/><Relationship Id="rId2" Type="http://schemas.openxmlformats.org/officeDocument/2006/relationships/hyperlink" Target="https://nbsclimate.com/nature-based-solutions/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062" y="2290266"/>
            <a:ext cx="4203795" cy="28054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13491876" y="3352802"/>
            <a:ext cx="2968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Imagen</a:t>
            </a:r>
            <a:r>
              <a:rPr lang="es" sz="440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aquí</a:t>
            </a:r>
            <a:endParaRPr lang="es-CO" sz="4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300" y="-32070"/>
            <a:ext cx="3895083" cy="2593121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0864" y="-32070"/>
            <a:ext cx="3946382" cy="2593122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855" y="2"/>
            <a:ext cx="3842376" cy="2558031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2309" y="5041200"/>
            <a:ext cx="3519135" cy="2331204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831" y="2548376"/>
            <a:ext cx="3756563" cy="2500902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2534894"/>
            <a:ext cx="3715019" cy="2514383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5044220"/>
            <a:ext cx="3747458" cy="2331206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7245" y="5094837"/>
            <a:ext cx="3096375" cy="2324874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133913" y="43650"/>
            <a:ext cx="8006417" cy="2001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36682" y="2484666"/>
            <a:ext cx="81036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4800" b="1" dirty="0">
                <a:solidFill>
                  <a:prstClr val="black"/>
                </a:solidFill>
                <a:latin typeface="Calibri" panose="020F0502020204030204"/>
              </a:rPr>
              <a:t>Clínica Temática 3</a:t>
            </a:r>
          </a:p>
          <a:p>
            <a:pPr algn="ctr" defTabSz="914446"/>
            <a:r>
              <a:rPr lang="es" sz="4400" dirty="0"/>
              <a:t>Soluciones basadas en la naturaleza con perspectiva de género ( SbN ): Fortalecimiento de las EPANB para una acción eficaz y equitativa en materia de biodiversidad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7922172"/>
            <a:ext cx="18288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s" sz="48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Proceso de creación de capacidad e intercambio de género y NBSAP</a:t>
            </a:r>
            <a:br>
              <a:rPr lang="en-US" sz="48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</a:br>
            <a:endParaRPr lang="en-US" sz="4800" b="1">
              <a:solidFill>
                <a:prstClr val="white"/>
              </a:solidFill>
              <a:latin typeface="Calibri Light"/>
              <a:ea typeface="Yu Gothic Light"/>
              <a:cs typeface="Times New Roman"/>
            </a:endParaRPr>
          </a:p>
          <a:p>
            <a:pPr algn="ctr" defTabSz="1371600"/>
            <a:r>
              <a:rPr lang="es" sz="36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17 de febrero de 2026</a:t>
            </a:r>
            <a:endParaRPr lang="en-US" sz="600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E5030-359F-B8E5-36DE-8699CFAB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SC_0182.JPG">
            <a:extLst>
              <a:ext uri="{FF2B5EF4-FFF2-40B4-BE49-F238E27FC236}">
                <a16:creationId xmlns:a16="http://schemas.microsoft.com/office/drawing/2014/main" id="{E2C4A257-6833-3FC7-7764-72A4DF9C94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0F231666-8273-9CBD-973C-023FA32164D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7" name="Picture 6" descr="A frog on the ground&#10;&#10;AI-generated content may be incorrect.">
            <a:extLst>
              <a:ext uri="{FF2B5EF4-FFF2-40B4-BE49-F238E27FC236}">
                <a16:creationId xmlns:a16="http://schemas.microsoft.com/office/drawing/2014/main" id="{6F471813-3117-9237-3F28-2F44F22AB2A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6" name="Picture 5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21DCFA7E-8011-1260-60CF-B33CAC897C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3C576-BFF4-0B5C-97F6-927BE206D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167D1-05A0-9B08-7EBE-90D6726AA012}"/>
              </a:ext>
            </a:extLst>
          </p:cNvPr>
          <p:cNvSpPr txBox="1"/>
          <p:nvPr/>
        </p:nvSpPr>
        <p:spPr>
          <a:xfrm>
            <a:off x="7162800" y="3521289"/>
            <a:ext cx="107442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6000" i="1"/>
              <a:t>En su país, ¿quién se beneficia más de las inversiones </a:t>
            </a:r>
            <a:r>
              <a:rPr lang="es" sz="6000" i="1" err="1"/>
              <a:t>en SbN </a:t>
            </a:r>
            <a:r>
              <a:rPr lang="es" sz="6000" i="1"/>
              <a:t>?</a:t>
            </a:r>
          </a:p>
          <a:p>
            <a:r>
              <a:rPr lang="es" sz="6000" i="1"/>
              <a:t>¿Quién puede ser excluido?</a:t>
            </a:r>
          </a:p>
        </p:txBody>
      </p:sp>
    </p:spTree>
    <p:extLst>
      <p:ext uri="{BB962C8B-B14F-4D97-AF65-F5344CB8AC3E}">
        <p14:creationId xmlns:p14="http://schemas.microsoft.com/office/powerpoint/2010/main" val="150826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FDE90-97CA-EB2D-626D-DADC4B707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SC_0182.JPG">
            <a:extLst>
              <a:ext uri="{FF2B5EF4-FFF2-40B4-BE49-F238E27FC236}">
                <a16:creationId xmlns:a16="http://schemas.microsoft.com/office/drawing/2014/main" id="{117E9D26-4180-AA64-7EA8-86F7CD1F48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D4570A3B-97F0-2A6F-7DFE-A27FACDE3B7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7" name="Picture 6" descr="A frog on the ground&#10;&#10;AI-generated content may be incorrect.">
            <a:extLst>
              <a:ext uri="{FF2B5EF4-FFF2-40B4-BE49-F238E27FC236}">
                <a16:creationId xmlns:a16="http://schemas.microsoft.com/office/drawing/2014/main" id="{E9998296-A8C0-5CF1-3C0C-3DEC5E3BEE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6" name="Picture 5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A3EC5FFF-E4A3-62A5-37D9-77829509A6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38AE5-3E32-9D52-2F3F-C17466DAD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 dirty="0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CB4848-D8CD-8659-A5CD-DBA7577D9872}"/>
              </a:ext>
            </a:extLst>
          </p:cNvPr>
          <p:cNvSpPr txBox="1"/>
          <p:nvPr/>
        </p:nvSpPr>
        <p:spPr>
          <a:xfrm>
            <a:off x="6167176" y="3517669"/>
            <a:ext cx="12104613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/>
            <a:r>
              <a:rPr lang="es" sz="6600" kern="100" dirty="0">
                <a:solidFill>
                  <a:prstClr val="black"/>
                </a:solidFill>
                <a:latin typeface="Calibri" panose="020F0502020204030204"/>
              </a:rPr>
              <a:t>¿Cómo se pueden identificar o diseñar soluciones basadas en la naturaleza género responsivas ?</a:t>
            </a:r>
            <a:endParaRPr lang="en-US" sz="66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647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40E9D-C094-F969-45BE-A1D48A190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935C88E6-B5B0-B5E3-B136-2C79183FCE37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A1E4E2A4-587F-C623-82A3-B5C71D633CCD}"/>
              </a:ext>
            </a:extLst>
          </p:cNvPr>
          <p:cNvSpPr txBox="1"/>
          <p:nvPr/>
        </p:nvSpPr>
        <p:spPr>
          <a:xfrm>
            <a:off x="1759137" y="712241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Pasos clave para identificar soluciones basadas en la naturaleza género responsivas 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DDDE7A1-71E2-B335-1642-4C1B087137C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D10748F-612D-E4F7-905D-A0D07E041BD0}"/>
              </a:ext>
            </a:extLst>
          </p:cNvPr>
          <p:cNvGrpSpPr/>
          <p:nvPr/>
        </p:nvGrpSpPr>
        <p:grpSpPr>
          <a:xfrm>
            <a:off x="1864128" y="290761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8ACC1A88-6509-04AC-C113-3ABC05E8E768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C0672F7F-01DA-9819-C95F-0B02AFD7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8E10263-D39E-83A1-F09A-4A6C090CDBA9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91C43A6-500F-F694-1B67-0D610F6ACFA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824439F1-3DAC-0E57-8B4E-73CB7615E28B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8A5AC38-E86C-2BD5-5038-DA3524D38757}"/>
              </a:ext>
            </a:extLst>
          </p:cNvPr>
          <p:cNvGrpSpPr/>
          <p:nvPr/>
        </p:nvGrpSpPr>
        <p:grpSpPr>
          <a:xfrm>
            <a:off x="4287024" y="6714078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D3F65DE6-F198-7FA2-4C23-7EB5347EA8BF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CD646CCA-E6BF-A0E1-904C-7071E7D10AE9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2D3EDEAC-297A-E01A-3966-7936E89A408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9119DA86-9DCB-56F4-192A-EB9AA14B3376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99DF159-3B9F-BFD6-03BC-52B34A52830F}"/>
              </a:ext>
            </a:extLst>
          </p:cNvPr>
          <p:cNvGrpSpPr/>
          <p:nvPr/>
        </p:nvGrpSpPr>
        <p:grpSpPr>
          <a:xfrm>
            <a:off x="2551435" y="4209237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85F72AAC-CBDC-C50D-275F-CAE1DBA4E042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A9B92C5-F91E-EC9C-58B4-B5B49A20DAD1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5540437A-A586-34A7-24F9-C94212BF007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BA72EC4A-5693-BE70-C25A-C221C50BC76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B3CDDD5B-F090-9811-9AF2-F7F4277C5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3F8B08A-12EF-D849-4D5D-07E438FD99A2}"/>
              </a:ext>
            </a:extLst>
          </p:cNvPr>
          <p:cNvGrpSpPr/>
          <p:nvPr/>
        </p:nvGrpSpPr>
        <p:grpSpPr>
          <a:xfrm>
            <a:off x="4967028" y="8007192"/>
            <a:ext cx="2525289" cy="1077218"/>
            <a:chOff x="1847532" y="3282848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FDC8B576-E8B9-51D0-B036-6B47957C457C}"/>
                </a:ext>
              </a:extLst>
            </p:cNvPr>
            <p:cNvSpPr/>
            <p:nvPr/>
          </p:nvSpPr>
          <p:spPr>
            <a:xfrm>
              <a:off x="1847532" y="3282848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6303887-F585-1A3A-CF27-BEF2F101BF52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00D5880-51D3-234B-CB04-56C147119DD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F15A9860-1EE7-6CF4-ABE1-8B755046979C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5</a:t>
                </a:r>
                <a:endParaRPr lang="en-US" sz="3600" kern="1200" dirty="0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6B4E7E3-BC7F-AB62-3894-132DD73D1016}"/>
              </a:ext>
            </a:extLst>
          </p:cNvPr>
          <p:cNvGrpSpPr/>
          <p:nvPr/>
        </p:nvGrpSpPr>
        <p:grpSpPr>
          <a:xfrm>
            <a:off x="3420692" y="5460345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467C7F75-ED90-E294-2146-065E0FD9928A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9E31BCB-7CC3-A36A-A47C-B9F9DE6FA6FD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8506B381-B657-4410-90D6-185F4E180BF6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177F3B8E-6E06-6B7E-18A3-7B76C8A4235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1425AB5B-0E63-12AD-FF8E-F544E051B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pic>
        <p:nvPicPr>
          <p:cNvPr id="2" name="Picture 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A824C699-593B-A3EB-16BB-27695C8EF1D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6960" y="8140020"/>
            <a:ext cx="820860" cy="8239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92D629-C472-AF7F-0895-53572183CD00}"/>
              </a:ext>
            </a:extLst>
          </p:cNvPr>
          <p:cNvSpPr txBox="1"/>
          <p:nvPr/>
        </p:nvSpPr>
        <p:spPr>
          <a:xfrm>
            <a:off x="4529176" y="2854810"/>
            <a:ext cx="124039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/>
              <a:t>Identificar consideraciones de género relevantes para sus objetivos nacionales en el marco del Marco Mundial de Biodiversidad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ED1DE-F8B9-3E54-8AF5-E4CB9AEC2753}"/>
              </a:ext>
            </a:extLst>
          </p:cNvPr>
          <p:cNvSpPr txBox="1"/>
          <p:nvPr/>
        </p:nvSpPr>
        <p:spPr>
          <a:xfrm>
            <a:off x="5282096" y="4321152"/>
            <a:ext cx="12224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/>
              <a:t>Conectar objetivos y acciones de género y biodiversidad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20CF25-B184-7662-5B46-B73629DA9920}"/>
              </a:ext>
            </a:extLst>
          </p:cNvPr>
          <p:cNvSpPr txBox="1"/>
          <p:nvPr/>
        </p:nvSpPr>
        <p:spPr>
          <a:xfrm>
            <a:off x="6151353" y="5450462"/>
            <a:ext cx="118826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dirty="0"/>
              <a:t>Desarrollar conjuntamente opciones para soluciones basadas en la naturaleza que tengan en cuenta las consideraciones de género y las transformen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EC59A2-22EF-66F8-5BA2-62FE458CC34E}"/>
              </a:ext>
            </a:extLst>
          </p:cNvPr>
          <p:cNvSpPr txBox="1"/>
          <p:nvPr/>
        </p:nvSpPr>
        <p:spPr>
          <a:xfrm>
            <a:off x="7492317" y="8170855"/>
            <a:ext cx="9837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/>
              <a:t>Identificar indicadores de género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DD5554-BA1D-94AD-5F8C-8273A6FA1285}"/>
              </a:ext>
            </a:extLst>
          </p:cNvPr>
          <p:cNvSpPr txBox="1"/>
          <p:nvPr/>
        </p:nvSpPr>
        <p:spPr>
          <a:xfrm>
            <a:off x="6933199" y="6949104"/>
            <a:ext cx="10312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/>
              <a:t>Priorizar una cartera de </a:t>
            </a:r>
            <a:r>
              <a:rPr lang="es" sz="3200" dirty="0" err="1"/>
              <a:t>SbN</a:t>
            </a:r>
            <a:endParaRPr lang="en-US" sz="3200" dirty="0"/>
          </a:p>
        </p:txBody>
      </p:sp>
      <p:pic>
        <p:nvPicPr>
          <p:cNvPr id="4" name="Picture 3" descr="A drawing of a landscape and a piece of paper&#10;&#10;AI-generated content may be incorrect.">
            <a:extLst>
              <a:ext uri="{FF2B5EF4-FFF2-40B4-BE49-F238E27FC236}">
                <a16:creationId xmlns:a16="http://schemas.microsoft.com/office/drawing/2014/main" id="{B714BACC-A8C9-8047-01EE-D9B67EB1C18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6940" y="6855278"/>
            <a:ext cx="781050" cy="7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05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06C2-0F62-3BAF-98B2-D62FB8FFD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E9DB0373-F732-545C-0921-9966209BACB6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517D86D7-F121-E87B-AEF3-B1B46EB3524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4B13682-9963-95D4-4148-A73FC7CE4BB5}"/>
              </a:ext>
            </a:extLst>
          </p:cNvPr>
          <p:cNvGrpSpPr/>
          <p:nvPr/>
        </p:nvGrpSpPr>
        <p:grpSpPr>
          <a:xfrm>
            <a:off x="1759137" y="357223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B8C9DE4D-D1D3-D33F-E777-3B19D0E60CEA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461605A9-FF08-24F4-DBB4-6EA6A2FEA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377FE29-9C99-A2C2-774E-B38903B003C7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F9C9460-C65E-A816-7BA8-0541CB93C8E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480585CF-C784-4E3A-3F0D-D8ACDD48837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11F7676-BC90-E22B-8C3E-267D5EB1E8E9}"/>
              </a:ext>
            </a:extLst>
          </p:cNvPr>
          <p:cNvSpPr txBox="1"/>
          <p:nvPr/>
        </p:nvSpPr>
        <p:spPr>
          <a:xfrm>
            <a:off x="4424185" y="3406903"/>
            <a:ext cx="124039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000" dirty="0"/>
              <a:t>Identificar consideraciones de género relevantes para sus objetivos nacionales en el marco del Marco Mundial de Biodiversidad (GBF)</a:t>
            </a:r>
          </a:p>
        </p:txBody>
      </p:sp>
      <p:sp>
        <p:nvSpPr>
          <p:cNvPr id="2" name="Google Shape;89;g328e14af98b_2_2">
            <a:extLst>
              <a:ext uri="{FF2B5EF4-FFF2-40B4-BE49-F238E27FC236}">
                <a16:creationId xmlns:a16="http://schemas.microsoft.com/office/drawing/2014/main" id="{EC974328-1443-DB56-168C-2AF358A4716A}"/>
              </a:ext>
            </a:extLst>
          </p:cNvPr>
          <p:cNvSpPr txBox="1"/>
          <p:nvPr/>
        </p:nvSpPr>
        <p:spPr>
          <a:xfrm>
            <a:off x="1759137" y="712241"/>
            <a:ext cx="13734863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Pasos clave para identificar soluciones basadas en la naturaleza género responsivas 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223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94082E2-75E7-626B-A794-E9BB4339D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541821">
            <a:off x="8592402" y="2247702"/>
            <a:ext cx="2130035" cy="95774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52B820A-C1FF-DDAD-6933-ADF6881F8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247919">
            <a:off x="8567861" y="2983529"/>
            <a:ext cx="1828800" cy="12001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B493365-B257-E640-E3F3-119BD44718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281759">
            <a:off x="8462801" y="3430777"/>
            <a:ext cx="1828800" cy="14287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B87F468-7A86-6E3F-05ED-14FA3004FD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646635" y="651999"/>
            <a:ext cx="1856207" cy="20092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5325F71-1BB7-87A5-9DEB-A813C1AC5F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541821">
            <a:off x="8737467" y="7933623"/>
            <a:ext cx="1828800" cy="1104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9E4C464-2D11-5364-D8C8-65997D3DFE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796561">
            <a:off x="8619812" y="6372051"/>
            <a:ext cx="1699826" cy="102697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1D4953D-13B7-5622-D43F-A8A7586372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48753" y="7661240"/>
            <a:ext cx="1117836" cy="119319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0214B8A-7A18-6EBF-38E5-BBC6CC69BE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335678" y="7661240"/>
            <a:ext cx="1117836" cy="119319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2B8151A-8521-CD59-9210-56E8D5467B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312673" y="7661240"/>
            <a:ext cx="1117836" cy="1193196"/>
          </a:xfrm>
          <a:prstGeom prst="rect">
            <a:avLst/>
          </a:prstGeom>
        </p:spPr>
      </p:pic>
      <p:sp>
        <p:nvSpPr>
          <p:cNvPr id="11" name="Freeform 26">
            <a:extLst>
              <a:ext uri="{FF2B5EF4-FFF2-40B4-BE49-F238E27FC236}">
                <a16:creationId xmlns:a16="http://schemas.microsoft.com/office/drawing/2014/main" id="{93A37B1A-516F-3BDD-45B8-ED621D6F1197}"/>
              </a:ext>
            </a:extLst>
          </p:cNvPr>
          <p:cNvSpPr/>
          <p:nvPr/>
        </p:nvSpPr>
        <p:spPr>
          <a:xfrm rot="16200000">
            <a:off x="-3745636" y="3745633"/>
            <a:ext cx="10287005" cy="2795732"/>
          </a:xfrm>
          <a:custGeom>
            <a:avLst/>
            <a:gdLst>
              <a:gd name="csX0" fmla="*/ 0 w 6492875"/>
              <a:gd name="csY0" fmla="*/ 0 h 1233646"/>
              <a:gd name="csX1" fmla="*/ 6492875 w 6492875"/>
              <a:gd name="csY1" fmla="*/ 0 h 1233646"/>
              <a:gd name="csX2" fmla="*/ 6492875 w 6492875"/>
              <a:gd name="csY2" fmla="*/ 1233646 h 1233646"/>
              <a:gd name="csX3" fmla="*/ 0 w 6492875"/>
              <a:gd name="csY3" fmla="*/ 1233646 h 1233646"/>
              <a:gd name="csX4" fmla="*/ 0 w 6492875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492875" h="1233646">
                <a:moveTo>
                  <a:pt x="0" y="0"/>
                </a:moveTo>
                <a:lnTo>
                  <a:pt x="6492875" y="0"/>
                </a:lnTo>
                <a:lnTo>
                  <a:pt x="6492875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3B4C35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6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39" tIns="53340" rIns="53340" bIns="53339" numCol="1" spcCol="1270" anchor="ctr" anchorCtr="0">
            <a:noAutofit/>
          </a:bodyPr>
          <a:lstStyle/>
          <a:p>
            <a:pPr defTabSz="3733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" sz="6000" b="1" dirty="0">
                <a:ln>
                  <a:solidFill>
                    <a:srgbClr val="DDE350"/>
                  </a:solidFill>
                </a:ln>
                <a:noFill/>
              </a:rPr>
              <a:t>Género</a:t>
            </a:r>
            <a:r>
              <a:rPr lang="es" sz="6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s" sz="6000" b="1" dirty="0">
                <a:solidFill>
                  <a:srgbClr val="B7CE94"/>
                </a:solidFill>
              </a:rPr>
              <a:t>Plan de acción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2FB264-7DCB-B912-2E0B-6B1AA93CE81B}"/>
              </a:ext>
            </a:extLst>
          </p:cNvPr>
          <p:cNvSpPr txBox="1"/>
          <p:nvPr/>
        </p:nvSpPr>
        <p:spPr>
          <a:xfrm>
            <a:off x="11826295" y="3984688"/>
            <a:ext cx="6501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000" b="1"/>
              <a:t>Eliminar la violencia de género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D95B68-6047-E8F5-A332-852D5E4145CD}"/>
              </a:ext>
            </a:extLst>
          </p:cNvPr>
          <p:cNvSpPr txBox="1"/>
          <p:nvPr/>
        </p:nvSpPr>
        <p:spPr>
          <a:xfrm>
            <a:off x="11881532" y="1516590"/>
            <a:ext cx="6751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endParaRPr lang="en-GB" sz="20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9A8F73-F9FB-0176-BEF2-D064A1BD1BED}"/>
              </a:ext>
            </a:extLst>
          </p:cNvPr>
          <p:cNvSpPr txBox="1"/>
          <p:nvPr/>
        </p:nvSpPr>
        <p:spPr>
          <a:xfrm>
            <a:off x="11846837" y="2782070"/>
            <a:ext cx="62294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000" b="1"/>
              <a:t>Empoderamiento económico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ED1F7D-9478-FE62-CFDC-2CF269E33A6F}"/>
              </a:ext>
            </a:extLst>
          </p:cNvPr>
          <p:cNvSpPr txBox="1"/>
          <p:nvPr/>
        </p:nvSpPr>
        <p:spPr>
          <a:xfrm>
            <a:off x="11826295" y="5319549"/>
            <a:ext cx="6471659" cy="413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900"/>
              </a:spcBef>
            </a:pPr>
            <a:r>
              <a:rPr lang="es" sz="2000" b="1"/>
              <a:t>Liderazgo + toma de decisiones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481D2A-1F0E-FFCE-F3CE-0882E0516D9A}"/>
              </a:ext>
            </a:extLst>
          </p:cNvPr>
          <p:cNvSpPr txBox="1"/>
          <p:nvPr/>
        </p:nvSpPr>
        <p:spPr>
          <a:xfrm>
            <a:off x="11846836" y="287569"/>
            <a:ext cx="6086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000" b="1"/>
              <a:t>Derechos a la tierra + recursos naturales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BC0432-CCC0-0806-5FF8-DFBB10DF7786}"/>
              </a:ext>
            </a:extLst>
          </p:cNvPr>
          <p:cNvSpPr txBox="1"/>
          <p:nvPr/>
        </p:nvSpPr>
        <p:spPr>
          <a:xfrm>
            <a:off x="11846837" y="1512980"/>
            <a:ext cx="62294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000" b="1"/>
              <a:t>Capacidades fortalecidas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294CC6-80FA-7CBD-1E3E-9E6F71881B14}"/>
              </a:ext>
            </a:extLst>
          </p:cNvPr>
          <p:cNvSpPr txBox="1"/>
          <p:nvPr/>
        </p:nvSpPr>
        <p:spPr>
          <a:xfrm>
            <a:off x="10041271" y="8829319"/>
            <a:ext cx="27957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2000" b="1"/>
              <a:t>Datos + </a:t>
            </a:r>
            <a:br>
              <a:rPr lang="en-GB" sz="2000" b="1"/>
            </a:br>
            <a:r>
              <a:rPr lang="es" sz="2000" b="1"/>
              <a:t>información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46697837-DB86-7E6A-F1DB-91129A711C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0942419" y="7901868"/>
            <a:ext cx="975432" cy="9754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F833FD9-35B3-4FF4-2FE0-82DEE6409203}"/>
              </a:ext>
            </a:extLst>
          </p:cNvPr>
          <p:cNvSpPr txBox="1"/>
          <p:nvPr/>
        </p:nvSpPr>
        <p:spPr>
          <a:xfrm>
            <a:off x="12205782" y="8829320"/>
            <a:ext cx="3671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2000" b="1"/>
              <a:t>Capacidades institucionales </a:t>
            </a:r>
            <a:br>
              <a:rPr lang="en-GB" sz="2000" b="1"/>
            </a:br>
            <a:r>
              <a:rPr lang="es" sz="2000" b="1"/>
              <a:t>+ coordinación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962E18-D5C3-A33A-4886-4B09CF4C6827}"/>
              </a:ext>
            </a:extLst>
          </p:cNvPr>
          <p:cNvSpPr txBox="1"/>
          <p:nvPr/>
        </p:nvSpPr>
        <p:spPr>
          <a:xfrm>
            <a:off x="15877017" y="8829319"/>
            <a:ext cx="1798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2000" b="1"/>
              <a:t>Recursos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0B4944-6AAC-C0FC-DFF4-639816EE940A}"/>
              </a:ext>
            </a:extLst>
          </p:cNvPr>
          <p:cNvSpPr txBox="1"/>
          <p:nvPr/>
        </p:nvSpPr>
        <p:spPr>
          <a:xfrm>
            <a:off x="11846836" y="6528269"/>
            <a:ext cx="6471659" cy="413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900"/>
              </a:spcBef>
            </a:pPr>
            <a:r>
              <a:rPr lang="es" sz="2000" b="1"/>
              <a:t>Políticas de biodiversidad con perspectiva de género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28E709-470C-B8CB-D9FD-865C2A24C368}"/>
              </a:ext>
            </a:extLst>
          </p:cNvPr>
          <p:cNvGrpSpPr/>
          <p:nvPr/>
        </p:nvGrpSpPr>
        <p:grpSpPr>
          <a:xfrm>
            <a:off x="10460198" y="5071763"/>
            <a:ext cx="1105152" cy="1179657"/>
            <a:chOff x="6973465" y="3346072"/>
            <a:chExt cx="736768" cy="786438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876787AB-4263-5845-97E8-C290A61EF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25" name="Picture 9">
              <a:extLst>
                <a:ext uri="{FF2B5EF4-FFF2-40B4-BE49-F238E27FC236}">
                  <a16:creationId xmlns:a16="http://schemas.microsoft.com/office/drawing/2014/main" id="{6C038DB7-6459-F9CA-340E-590C43928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7591CE-DC29-1968-655D-E03B8AA7A2B4}"/>
              </a:ext>
            </a:extLst>
          </p:cNvPr>
          <p:cNvGrpSpPr/>
          <p:nvPr/>
        </p:nvGrpSpPr>
        <p:grpSpPr>
          <a:xfrm>
            <a:off x="10460198" y="1283186"/>
            <a:ext cx="1105152" cy="1179657"/>
            <a:chOff x="6973465" y="892803"/>
            <a:chExt cx="736768" cy="786438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45C0B068-8041-9198-B92D-657040743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28" name="Picture 8">
              <a:extLst>
                <a:ext uri="{FF2B5EF4-FFF2-40B4-BE49-F238E27FC236}">
                  <a16:creationId xmlns:a16="http://schemas.microsoft.com/office/drawing/2014/main" id="{1014CBD3-8B04-9507-9F86-02D6A8ACA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FE76EE-B789-FC51-6958-F23376C2E96A}"/>
              </a:ext>
            </a:extLst>
          </p:cNvPr>
          <p:cNvGrpSpPr/>
          <p:nvPr/>
        </p:nvGrpSpPr>
        <p:grpSpPr>
          <a:xfrm>
            <a:off x="10460198" y="20327"/>
            <a:ext cx="1105152" cy="1179657"/>
            <a:chOff x="6973465" y="92703"/>
            <a:chExt cx="736768" cy="786438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92057DFC-56EA-ECF8-B78C-4BDA65C44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92703"/>
              <a:ext cx="736768" cy="786438"/>
            </a:xfrm>
            <a:prstGeom prst="rect">
              <a:avLst/>
            </a:prstGeom>
          </p:spPr>
        </p:pic>
        <p:pic>
          <p:nvPicPr>
            <p:cNvPr id="31" name="Picture 10">
              <a:extLst>
                <a:ext uri="{FF2B5EF4-FFF2-40B4-BE49-F238E27FC236}">
                  <a16:creationId xmlns:a16="http://schemas.microsoft.com/office/drawing/2014/main" id="{379D14F5-EFDD-7388-0729-C81217126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/>
            <a:stretch/>
          </p:blipFill>
          <p:spPr>
            <a:xfrm>
              <a:off x="7097192" y="259851"/>
              <a:ext cx="528585" cy="432478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8E543B-56F1-23AE-50BB-AD389B8E204E}"/>
              </a:ext>
            </a:extLst>
          </p:cNvPr>
          <p:cNvGrpSpPr/>
          <p:nvPr/>
        </p:nvGrpSpPr>
        <p:grpSpPr>
          <a:xfrm>
            <a:off x="10460198" y="3808904"/>
            <a:ext cx="1105152" cy="1179657"/>
            <a:chOff x="6973465" y="2509730"/>
            <a:chExt cx="736768" cy="786438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37C84F8-C402-8B77-2DB1-2FDE981BC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2509730"/>
              <a:ext cx="736768" cy="786438"/>
            </a:xfrm>
            <a:prstGeom prst="rect">
              <a:avLst/>
            </a:prstGeom>
          </p:spPr>
        </p:pic>
        <p:pic>
          <p:nvPicPr>
            <p:cNvPr id="34" name="Picture 11">
              <a:extLst>
                <a:ext uri="{FF2B5EF4-FFF2-40B4-BE49-F238E27FC236}">
                  <a16:creationId xmlns:a16="http://schemas.microsoft.com/office/drawing/2014/main" id="{F8196AA4-A5E9-C6B0-AD8A-A6289BB0D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rcRect/>
            <a:stretch/>
          </p:blipFill>
          <p:spPr>
            <a:xfrm>
              <a:off x="7066390" y="2664465"/>
              <a:ext cx="590189" cy="590189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174CA4-78D8-1541-2516-365FAD2B336B}"/>
              </a:ext>
            </a:extLst>
          </p:cNvPr>
          <p:cNvGrpSpPr/>
          <p:nvPr/>
        </p:nvGrpSpPr>
        <p:grpSpPr>
          <a:xfrm>
            <a:off x="10460198" y="2546045"/>
            <a:ext cx="1105152" cy="1179657"/>
            <a:chOff x="6973465" y="1695691"/>
            <a:chExt cx="736768" cy="786438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28A2B5C0-A16A-429C-E1A2-17BDA4515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4BB2C7D8-27F8-CD4D-6E20-08BD16FE9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D853470-299A-30D6-A42F-27C1F8DF4546}"/>
              </a:ext>
            </a:extLst>
          </p:cNvPr>
          <p:cNvGrpSpPr/>
          <p:nvPr/>
        </p:nvGrpSpPr>
        <p:grpSpPr>
          <a:xfrm>
            <a:off x="10460198" y="6334619"/>
            <a:ext cx="1105152" cy="1179657"/>
            <a:chOff x="6973465" y="4126657"/>
            <a:chExt cx="736768" cy="786438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D3C23B65-621C-29CA-CAFD-E3B1A9B9D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73465" y="4126657"/>
              <a:ext cx="736768" cy="786438"/>
            </a:xfrm>
            <a:prstGeom prst="rect">
              <a:avLst/>
            </a:prstGeom>
          </p:spPr>
        </p:pic>
        <p:pic>
          <p:nvPicPr>
            <p:cNvPr id="40" name="Picture 9">
              <a:extLst>
                <a:ext uri="{FF2B5EF4-FFF2-40B4-BE49-F238E27FC236}">
                  <a16:creationId xmlns:a16="http://schemas.microsoft.com/office/drawing/2014/main" id="{B6866E7B-8244-AD1D-E7F9-3EAE1861C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rcRect/>
            <a:stretch/>
          </p:blipFill>
          <p:spPr>
            <a:xfrm>
              <a:off x="7068872" y="4179582"/>
              <a:ext cx="585226" cy="668830"/>
            </a:xfrm>
            <a:prstGeom prst="rect">
              <a:avLst/>
            </a:prstGeom>
          </p:spPr>
        </p:pic>
      </p:grpSp>
      <p:pic>
        <p:nvPicPr>
          <p:cNvPr id="41" name="Picture 3">
            <a:extLst>
              <a:ext uri="{FF2B5EF4-FFF2-40B4-BE49-F238E27FC236}">
                <a16:creationId xmlns:a16="http://schemas.microsoft.com/office/drawing/2014/main" id="{95E50988-4275-B507-BA0C-057D324A2CC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13306825" y="7719580"/>
            <a:ext cx="1180274" cy="1072976"/>
          </a:xfrm>
          <a:prstGeom prst="rect">
            <a:avLst/>
          </a:prstGeom>
        </p:spPr>
      </p:pic>
      <p:pic>
        <p:nvPicPr>
          <p:cNvPr id="42" name="Picture 9">
            <a:extLst>
              <a:ext uri="{FF2B5EF4-FFF2-40B4-BE49-F238E27FC236}">
                <a16:creationId xmlns:a16="http://schemas.microsoft.com/office/drawing/2014/main" id="{23948C49-02D9-A740-C6F0-0A36CD1C751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t="45553"/>
          <a:stretch>
            <a:fillRect/>
          </a:stretch>
        </p:blipFill>
        <p:spPr>
          <a:xfrm>
            <a:off x="16279026" y="7717753"/>
            <a:ext cx="1151139" cy="1092365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B366D311-A03A-4AC2-47CC-46BF665BCFC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rot="1375062" flipV="1">
            <a:off x="8333376" y="4660276"/>
            <a:ext cx="1828800" cy="1428750"/>
          </a:xfrm>
          <a:prstGeom prst="rect">
            <a:avLst/>
          </a:prstGeom>
        </p:spPr>
      </p:pic>
      <p:sp>
        <p:nvSpPr>
          <p:cNvPr id="44" name="Right Arrow 122">
            <a:extLst>
              <a:ext uri="{FF2B5EF4-FFF2-40B4-BE49-F238E27FC236}">
                <a16:creationId xmlns:a16="http://schemas.microsoft.com/office/drawing/2014/main" id="{7CCB3455-65E6-9AE4-4435-2BFAB9F358AD}"/>
              </a:ext>
            </a:extLst>
          </p:cNvPr>
          <p:cNvSpPr/>
          <p:nvPr/>
        </p:nvSpPr>
        <p:spPr>
          <a:xfrm>
            <a:off x="1830306" y="2286247"/>
            <a:ext cx="1564146" cy="774764"/>
          </a:xfrm>
          <a:prstGeom prst="rightArrow">
            <a:avLst/>
          </a:prstGeom>
          <a:solidFill>
            <a:srgbClr val="3B4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5" name="Right Arrow 123">
            <a:extLst>
              <a:ext uri="{FF2B5EF4-FFF2-40B4-BE49-F238E27FC236}">
                <a16:creationId xmlns:a16="http://schemas.microsoft.com/office/drawing/2014/main" id="{325204B5-3C0A-D6F0-30A0-B6DBDDFBF25F}"/>
              </a:ext>
            </a:extLst>
          </p:cNvPr>
          <p:cNvSpPr/>
          <p:nvPr/>
        </p:nvSpPr>
        <p:spPr>
          <a:xfrm>
            <a:off x="1830306" y="5614886"/>
            <a:ext cx="1564146" cy="774764"/>
          </a:xfrm>
          <a:prstGeom prst="rightArrow">
            <a:avLst/>
          </a:prstGeom>
          <a:solidFill>
            <a:srgbClr val="3B4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6" name="Right Arrow 124">
            <a:extLst>
              <a:ext uri="{FF2B5EF4-FFF2-40B4-BE49-F238E27FC236}">
                <a16:creationId xmlns:a16="http://schemas.microsoft.com/office/drawing/2014/main" id="{2ECCE0BE-5B5A-03B6-A978-DCCF1029C62C}"/>
              </a:ext>
            </a:extLst>
          </p:cNvPr>
          <p:cNvSpPr/>
          <p:nvPr/>
        </p:nvSpPr>
        <p:spPr>
          <a:xfrm>
            <a:off x="1830306" y="8157365"/>
            <a:ext cx="1564146" cy="774764"/>
          </a:xfrm>
          <a:prstGeom prst="rightArrow">
            <a:avLst/>
          </a:prstGeom>
          <a:solidFill>
            <a:srgbClr val="3B4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A01DE552-BA1A-5C0A-C5F7-B6AFF8A3A49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 rot="5400000">
            <a:off x="13513961" y="4119573"/>
            <a:ext cx="800442" cy="6581412"/>
          </a:xfrm>
          <a:prstGeom prst="rect">
            <a:avLst/>
          </a:prstGeom>
        </p:spPr>
      </p:pic>
      <p:sp>
        <p:nvSpPr>
          <p:cNvPr id="48" name="Freeform 33">
            <a:extLst>
              <a:ext uri="{FF2B5EF4-FFF2-40B4-BE49-F238E27FC236}">
                <a16:creationId xmlns:a16="http://schemas.microsoft.com/office/drawing/2014/main" id="{477AD5AA-8EA5-82E9-E83D-00B68262587F}"/>
              </a:ext>
            </a:extLst>
          </p:cNvPr>
          <p:cNvSpPr/>
          <p:nvPr/>
        </p:nvSpPr>
        <p:spPr>
          <a:xfrm>
            <a:off x="3507839" y="5271693"/>
            <a:ext cx="5181440" cy="2168598"/>
          </a:xfrm>
          <a:custGeom>
            <a:avLst/>
            <a:gdLst>
              <a:gd name="csX0" fmla="*/ 0 w 4046359"/>
              <a:gd name="csY0" fmla="*/ 0 h 1233646"/>
              <a:gd name="csX1" fmla="*/ 4046359 w 4046359"/>
              <a:gd name="csY1" fmla="*/ 0 h 1233646"/>
              <a:gd name="csX2" fmla="*/ 4046359 w 4046359"/>
              <a:gd name="csY2" fmla="*/ 1233646 h 1233646"/>
              <a:gd name="csX3" fmla="*/ 0 w 4046359"/>
              <a:gd name="csY3" fmla="*/ 1233646 h 1233646"/>
              <a:gd name="csX4" fmla="*/ 0 w 4046359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46359" h="1233646">
                <a:moveTo>
                  <a:pt x="0" y="0"/>
                </a:moveTo>
                <a:lnTo>
                  <a:pt x="4046359" y="0"/>
                </a:lnTo>
                <a:lnTo>
                  <a:pt x="4046359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B8EDA3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outerShdw blurRad="139700" dist="1397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162000" rIns="54000" bIns="162000" numCol="1" spcCol="1270" anchor="ctr" anchorCtr="0">
            <a:noAutofit/>
          </a:bodyPr>
          <a:lstStyle/>
          <a:p>
            <a:pPr algn="ctr" defTabSz="1133475">
              <a:spcBef>
                <a:spcPct val="0"/>
              </a:spcBef>
              <a:spcAft>
                <a:spcPct val="35000"/>
              </a:spcAft>
            </a:pPr>
            <a:r>
              <a:rPr lang="es" sz="2400" b="1" dirty="0">
                <a:solidFill>
                  <a:schemeClr val="tx1"/>
                </a:solidFill>
              </a:rPr>
              <a:t>Resultado esperado</a:t>
            </a:r>
          </a:p>
          <a:p>
            <a:pPr algn="ctr" defTabSz="1133475">
              <a:spcBef>
                <a:spcPct val="0"/>
              </a:spcBef>
              <a:spcAft>
                <a:spcPct val="35000"/>
              </a:spcAft>
            </a:pPr>
            <a:r>
              <a:rPr lang="es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Las políticas y programas de biodiversidad abordan los intereses, necesidades y derechos humanos de todos (especialmente de las mujeres y las niñas)</a:t>
            </a:r>
          </a:p>
        </p:txBody>
      </p:sp>
      <p:sp>
        <p:nvSpPr>
          <p:cNvPr id="49" name="Freeform 36">
            <a:extLst>
              <a:ext uri="{FF2B5EF4-FFF2-40B4-BE49-F238E27FC236}">
                <a16:creationId xmlns:a16="http://schemas.microsoft.com/office/drawing/2014/main" id="{385ED50D-BBD4-5C1D-44A3-DCB23888F07B}"/>
              </a:ext>
            </a:extLst>
          </p:cNvPr>
          <p:cNvSpPr/>
          <p:nvPr/>
        </p:nvSpPr>
        <p:spPr>
          <a:xfrm>
            <a:off x="3507839" y="7746357"/>
            <a:ext cx="5181440" cy="1711405"/>
          </a:xfrm>
          <a:custGeom>
            <a:avLst/>
            <a:gdLst>
              <a:gd name="csX0" fmla="*/ 0 w 4046359"/>
              <a:gd name="csY0" fmla="*/ 0 h 1233646"/>
              <a:gd name="csX1" fmla="*/ 4046359 w 4046359"/>
              <a:gd name="csY1" fmla="*/ 0 h 1233646"/>
              <a:gd name="csX2" fmla="*/ 4046359 w 4046359"/>
              <a:gd name="csY2" fmla="*/ 1233646 h 1233646"/>
              <a:gd name="csX3" fmla="*/ 0 w 4046359"/>
              <a:gd name="csY3" fmla="*/ 1233646 h 1233646"/>
              <a:gd name="csX4" fmla="*/ 0 w 4046359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46359" h="1233646">
                <a:moveTo>
                  <a:pt x="0" y="0"/>
                </a:moveTo>
                <a:lnTo>
                  <a:pt x="4046359" y="0"/>
                </a:lnTo>
                <a:lnTo>
                  <a:pt x="4046359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D6EDC1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outerShdw blurRad="139700" dist="1397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000" tIns="162000" rIns="162000" bIns="162000" numCol="1" spcCol="1270" anchor="ctr" anchorCtr="0">
            <a:noAutofit/>
          </a:bodyPr>
          <a:lstStyle/>
          <a:p>
            <a:pPr algn="ctr" defTabSz="1133475">
              <a:spcBef>
                <a:spcPct val="0"/>
              </a:spcBef>
              <a:spcAft>
                <a:spcPts val="900"/>
              </a:spcAft>
            </a:pPr>
            <a:r>
              <a:rPr lang="es" sz="2400" b="1" dirty="0">
                <a:solidFill>
                  <a:schemeClr val="tx1"/>
                </a:solidFill>
              </a:rPr>
              <a:t>Resultado esperado</a:t>
            </a:r>
          </a:p>
          <a:p>
            <a:pPr algn="ctr" defTabSz="1133475">
              <a:spcBef>
                <a:spcPct val="0"/>
              </a:spcBef>
              <a:spcAft>
                <a:spcPct val="35000"/>
              </a:spcAft>
            </a:pPr>
            <a:r>
              <a:rPr lang="es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Condiciones propicias creadas </a:t>
            </a:r>
            <a:br>
              <a:rPr lang="en-GB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r>
              <a:rPr lang="es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para </a:t>
            </a:r>
            <a:br>
              <a:rPr lang="en-GB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r>
              <a:rPr lang="es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una implementación del GBF con perspectiva de género</a:t>
            </a:r>
          </a:p>
        </p:txBody>
      </p:sp>
      <p:sp>
        <p:nvSpPr>
          <p:cNvPr id="50" name="Freeform 28">
            <a:extLst>
              <a:ext uri="{FF2B5EF4-FFF2-40B4-BE49-F238E27FC236}">
                <a16:creationId xmlns:a16="http://schemas.microsoft.com/office/drawing/2014/main" id="{4E26BEDD-2D37-0C94-938B-856BA2DEB47E}"/>
              </a:ext>
            </a:extLst>
          </p:cNvPr>
          <p:cNvSpPr/>
          <p:nvPr/>
        </p:nvSpPr>
        <p:spPr>
          <a:xfrm>
            <a:off x="3507839" y="2462842"/>
            <a:ext cx="5181440" cy="2478919"/>
          </a:xfrm>
          <a:custGeom>
            <a:avLst/>
            <a:gdLst>
              <a:gd name="csX0" fmla="*/ 0 w 4046359"/>
              <a:gd name="csY0" fmla="*/ 0 h 1233646"/>
              <a:gd name="csX1" fmla="*/ 4046359 w 4046359"/>
              <a:gd name="csY1" fmla="*/ 0 h 1233646"/>
              <a:gd name="csX2" fmla="*/ 4046359 w 4046359"/>
              <a:gd name="csY2" fmla="*/ 1233646 h 1233646"/>
              <a:gd name="csX3" fmla="*/ 0 w 4046359"/>
              <a:gd name="csY3" fmla="*/ 1233646 h 1233646"/>
              <a:gd name="csX4" fmla="*/ 0 w 4046359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46359" h="1233646">
                <a:moveTo>
                  <a:pt x="0" y="0"/>
                </a:moveTo>
                <a:lnTo>
                  <a:pt x="4046359" y="0"/>
                </a:lnTo>
                <a:lnTo>
                  <a:pt x="4046359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DDE350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outerShdw blurRad="139700" dist="1397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2000" tIns="432000" rIns="432000" bIns="324000" numCol="1" spcCol="1270" anchor="ctr" anchorCtr="0">
            <a:noAutofit/>
          </a:bodyPr>
          <a:lstStyle/>
          <a:p>
            <a:pPr algn="ctr" defTabSz="1133475">
              <a:spcBef>
                <a:spcPct val="0"/>
              </a:spcBef>
              <a:spcAft>
                <a:spcPts val="900"/>
              </a:spcAft>
            </a:pPr>
            <a:r>
              <a:rPr lang="es" sz="2400" b="1" dirty="0">
                <a:solidFill>
                  <a:schemeClr val="tx1"/>
                </a:solidFill>
              </a:rPr>
              <a:t>Resultado esperado</a:t>
            </a:r>
          </a:p>
          <a:p>
            <a:pPr algn="ctr" defTabSz="1133475">
              <a:spcBef>
                <a:spcPct val="0"/>
              </a:spcBef>
              <a:spcAft>
                <a:spcPts val="1800"/>
              </a:spcAft>
            </a:pPr>
            <a:r>
              <a:rPr lang="es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Todos (especialmente las mujeres y las niñas) tienen las mismas oportunidades y capacidad para contribuir a la conservación, el uso sostenible y la distribución equitativa de los beneficios.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EF1C3E7-078D-C63F-7BB8-EBA9DD90D323}"/>
              </a:ext>
            </a:extLst>
          </p:cNvPr>
          <p:cNvSpPr/>
          <p:nvPr/>
        </p:nvSpPr>
        <p:spPr>
          <a:xfrm>
            <a:off x="7467443" y="2501377"/>
            <a:ext cx="425036" cy="4250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/>
              <a:t>1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D854035-6406-5544-5158-2093C318F9E9}"/>
              </a:ext>
            </a:extLst>
          </p:cNvPr>
          <p:cNvSpPr/>
          <p:nvPr/>
        </p:nvSpPr>
        <p:spPr>
          <a:xfrm>
            <a:off x="7467443" y="5518098"/>
            <a:ext cx="425036" cy="4250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/>
              <a:t>2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5DAE57D-283F-F16C-FE69-4D0855D97A7D}"/>
              </a:ext>
            </a:extLst>
          </p:cNvPr>
          <p:cNvSpPr/>
          <p:nvPr/>
        </p:nvSpPr>
        <p:spPr>
          <a:xfrm>
            <a:off x="7490011" y="7926358"/>
            <a:ext cx="425036" cy="4250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/>
              <a:t>3</a:t>
            </a:r>
          </a:p>
        </p:txBody>
      </p:sp>
      <p:sp>
        <p:nvSpPr>
          <p:cNvPr id="54" name="Rounded Rectangle 7">
            <a:extLst>
              <a:ext uri="{FF2B5EF4-FFF2-40B4-BE49-F238E27FC236}">
                <a16:creationId xmlns:a16="http://schemas.microsoft.com/office/drawing/2014/main" id="{3B0D59FF-E13A-3D10-4D8F-FC331C4D88B9}"/>
              </a:ext>
            </a:extLst>
          </p:cNvPr>
          <p:cNvSpPr/>
          <p:nvPr/>
        </p:nvSpPr>
        <p:spPr>
          <a:xfrm>
            <a:off x="205372" y="1349222"/>
            <a:ext cx="2533674" cy="7747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55" name="Rounded Rectangle 3">
            <a:extLst>
              <a:ext uri="{FF2B5EF4-FFF2-40B4-BE49-F238E27FC236}">
                <a16:creationId xmlns:a16="http://schemas.microsoft.com/office/drawing/2014/main" id="{AAAA4875-2215-B061-48AE-AEE014807CF0}"/>
              </a:ext>
            </a:extLst>
          </p:cNvPr>
          <p:cNvSpPr/>
          <p:nvPr/>
        </p:nvSpPr>
        <p:spPr>
          <a:xfrm>
            <a:off x="2795733" y="1321360"/>
            <a:ext cx="5904962" cy="830764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El GPA ofrece una hoja de ruta con acciones indicativas para abordar cuestiones clave de género y biodiversidad</a:t>
            </a: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B28613C4-3A96-26B7-7E1C-65048C534B03}"/>
              </a:ext>
            </a:extLst>
          </p:cNvPr>
          <p:cNvSpPr txBox="1">
            <a:spLocks/>
          </p:cNvSpPr>
          <p:nvPr/>
        </p:nvSpPr>
        <p:spPr>
          <a:xfrm>
            <a:off x="2806775" y="-678117"/>
            <a:ext cx="7526740" cy="18386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2800" dirty="0">
                <a:solidFill>
                  <a:schemeClr val="tx1"/>
                </a:solidFill>
              </a:rPr>
              <a:t>Identificar consideraciones  de género relevantes para los objetivos nacionales en el marco del GBF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2975BF6-8C2E-7034-C890-B714287858B6}"/>
              </a:ext>
            </a:extLst>
          </p:cNvPr>
          <p:cNvGrpSpPr/>
          <p:nvPr/>
        </p:nvGrpSpPr>
        <p:grpSpPr>
          <a:xfrm>
            <a:off x="0" y="52278"/>
            <a:ext cx="2525289" cy="1077218"/>
            <a:chOff x="844721" y="1866900"/>
            <a:chExt cx="3117679" cy="1316682"/>
          </a:xfrm>
        </p:grpSpPr>
        <p:sp>
          <p:nvSpPr>
            <p:cNvPr id="58" name="Pentagon 43">
              <a:extLst>
                <a:ext uri="{FF2B5EF4-FFF2-40B4-BE49-F238E27FC236}">
                  <a16:creationId xmlns:a16="http://schemas.microsoft.com/office/drawing/2014/main" id="{61F5EB6F-F8E5-010A-DEF5-E0A1751EE705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59" name="Picture 58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9C8A0D45-2ADF-D377-D429-BC1F402DD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02C2683-E399-1C5C-F26C-D91DBFEAE90E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AB1A3FF-4CFB-F6E0-CEF0-D50FA684EB9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sz="1600"/>
              </a:p>
            </p:txBody>
          </p:sp>
          <p:sp>
            <p:nvSpPr>
              <p:cNvPr id="62" name="Oval 5">
                <a:extLst>
                  <a:ext uri="{FF2B5EF4-FFF2-40B4-BE49-F238E27FC236}">
                    <a16:creationId xmlns:a16="http://schemas.microsoft.com/office/drawing/2014/main" id="{8545C871-B761-7AD7-143C-912969FE13D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200" kern="1200" dirty="0"/>
                  <a:t>1</a:t>
                </a:r>
              </a:p>
            </p:txBody>
          </p:sp>
        </p:grpSp>
      </p:grpSp>
      <p:sp>
        <p:nvSpPr>
          <p:cNvPr id="64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EF9142F0-33AF-2030-01D1-8EAFB3D3D73C}"/>
              </a:ext>
            </a:extLst>
          </p:cNvPr>
          <p:cNvSpPr/>
          <p:nvPr/>
        </p:nvSpPr>
        <p:spPr>
          <a:xfrm>
            <a:off x="16619986" y="294115"/>
            <a:ext cx="1067085" cy="825006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 sz="160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58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C948C-FA14-1E8B-1584-C80BA291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CD58C-5E52-E1F5-D009-177B094D4D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65469" y="243948"/>
            <a:ext cx="12201362" cy="1451893"/>
          </a:xfrm>
        </p:spPr>
        <p:txBody>
          <a:bodyPr>
            <a:normAutofit fontScale="90000"/>
          </a:bodyPr>
          <a:lstStyle/>
          <a:p>
            <a:r>
              <a:rPr lang="es" sz="5400" dirty="0">
                <a:solidFill>
                  <a:schemeClr val="tx1"/>
                </a:solidFill>
              </a:rPr>
              <a:t>Identificar consideraciones de género relevantes para los objetivos nacionales en el marco del GBF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11AA8-F434-D444-B022-1033DEC167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7387" y="2361535"/>
            <a:ext cx="8956158" cy="62708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15F5D9-8BEB-71A0-C3AE-342FAC1D8230}"/>
              </a:ext>
            </a:extLst>
          </p:cNvPr>
          <p:cNvSpPr txBox="1"/>
          <p:nvPr/>
        </p:nvSpPr>
        <p:spPr>
          <a:xfrm>
            <a:off x="10724530" y="8632345"/>
            <a:ext cx="649534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tabLst>
                <a:tab pos="342900" algn="l"/>
              </a:tabLst>
            </a:pPr>
            <a:r>
              <a:rPr lang="es" sz="210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Fuente: </a:t>
            </a:r>
            <a:r>
              <a:rPr lang="es" sz="2100">
                <a:hlinkClick r:id="rId4"/>
              </a:rPr>
              <a:t>https://hdl.handle.net/10568/116938</a:t>
            </a:r>
            <a:endParaRPr lang="en-US" sz="210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A32E0C-4CAD-BDE3-A257-26EC343CF74F}"/>
              </a:ext>
            </a:extLst>
          </p:cNvPr>
          <p:cNvSpPr/>
          <p:nvPr/>
        </p:nvSpPr>
        <p:spPr>
          <a:xfrm>
            <a:off x="747486" y="3904343"/>
            <a:ext cx="7086600" cy="4745006"/>
          </a:xfrm>
          <a:prstGeom prst="roundRect">
            <a:avLst/>
          </a:prstGeom>
          <a:solidFill>
            <a:srgbClr val="C9E6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spcAft>
                <a:spcPts val="1200"/>
              </a:spcAft>
              <a:defRPr/>
            </a:pPr>
            <a:r>
              <a:rPr lang="e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Diferenciado por género: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433388" indent="-433388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b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Uso </a:t>
            </a:r>
            <a:r>
              <a:rPr lang="e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 recursos biológicos y servicios ecosistémicos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Roles, conocimientos y contribuciones </a:t>
            </a:r>
            <a:r>
              <a:rPr lang="es" sz="20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al uso sostenible y la conservación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Acceso a recursos clave </a:t>
            </a:r>
            <a:r>
              <a:rPr lang="es" sz="20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(tierra, ingresos, finanzas)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b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Impactos </a:t>
            </a:r>
            <a:r>
              <a:rPr lang="e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(riesgos y vulnerabilidades) de la degradación ambiental y la pérdida de biodiversidad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Distribución de </a:t>
            </a:r>
            <a:r>
              <a:rPr lang="es" sz="2000" b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beneficios y costos </a:t>
            </a:r>
            <a:r>
              <a:rPr lang="e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del uso y conservación de la biodiversidad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Prioridades e intereses estratégicos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Participación y toma de decisiones</a:t>
            </a:r>
            <a:endParaRPr lang="en-US" sz="2000" dirty="0"/>
          </a:p>
        </p:txBody>
      </p:sp>
      <p:sp>
        <p:nvSpPr>
          <p:cNvPr id="6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E4022C50-4904-CA65-26CC-2FAC072F9B57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CA1FDF48-B464-7D0F-74A5-0DD3C9146B9C}"/>
              </a:ext>
            </a:extLst>
          </p:cNvPr>
          <p:cNvSpPr/>
          <p:nvPr/>
        </p:nvSpPr>
        <p:spPr>
          <a:xfrm>
            <a:off x="626534" y="2457233"/>
            <a:ext cx="2797156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DBBC2D4D-90B9-BDA0-C424-E5A302FECDC5}"/>
              </a:ext>
            </a:extLst>
          </p:cNvPr>
          <p:cNvSpPr/>
          <p:nvPr/>
        </p:nvSpPr>
        <p:spPr>
          <a:xfrm>
            <a:off x="3531069" y="2457233"/>
            <a:ext cx="4394219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4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Utilice su análisis de la situación para identificar los problemas clave relevantes para su contexto nacional.</a:t>
            </a:r>
          </a:p>
          <a:p>
            <a:pPr algn="ctr" defTabSz="1371600"/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162618-9656-EC70-33E1-4940DA120B8F}"/>
              </a:ext>
            </a:extLst>
          </p:cNvPr>
          <p:cNvGrpSpPr/>
          <p:nvPr/>
        </p:nvGrpSpPr>
        <p:grpSpPr>
          <a:xfrm>
            <a:off x="1034808" y="432200"/>
            <a:ext cx="2525289" cy="1077218"/>
            <a:chOff x="844721" y="1866900"/>
            <a:chExt cx="3117679" cy="1316682"/>
          </a:xfrm>
        </p:grpSpPr>
        <p:sp>
          <p:nvSpPr>
            <p:cNvPr id="11" name="Pentagon 43">
              <a:extLst>
                <a:ext uri="{FF2B5EF4-FFF2-40B4-BE49-F238E27FC236}">
                  <a16:creationId xmlns:a16="http://schemas.microsoft.com/office/drawing/2014/main" id="{53541411-B968-9423-4AB0-47636BEA5C63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5A149FEC-FBD3-BC09-FCBD-0ECF43154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B52ACC8-8DF5-77B2-DDA6-2D2F54F4C931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826507A-3FF1-41A3-8A87-23F86FAA6B4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E40347E1-D218-9951-DE57-D609AE7411F4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479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A6A2-1BD8-7B72-D968-4FCF363C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7472A90B-944D-8E02-795F-D56D8A41E074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61D1A375-E5EE-0806-6A59-A77FDC0A5634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B4D79B2-35B0-350B-8899-E82DBF34FE4A}"/>
              </a:ext>
            </a:extLst>
          </p:cNvPr>
          <p:cNvGrpSpPr/>
          <p:nvPr/>
        </p:nvGrpSpPr>
        <p:grpSpPr>
          <a:xfrm>
            <a:off x="1759137" y="3376023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1DEAC7FF-72F7-3E18-8B32-D4FCD8B1EB76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95581885-CF8A-3091-30DA-286D22B8E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3A70E10-43FA-9D36-E6E1-A2FE2349D127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652B1A28-F3B5-56AE-33D4-43D9914DDEE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D7D37176-19E7-1BB4-06AF-7A8F524A08F6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7B670F82-447C-BA28-216C-51FA60DE39B9}"/>
              </a:ext>
            </a:extLst>
          </p:cNvPr>
          <p:cNvGrpSpPr/>
          <p:nvPr/>
        </p:nvGrpSpPr>
        <p:grpSpPr>
          <a:xfrm>
            <a:off x="2446444" y="4677642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CD31623E-EF0A-85FB-7850-E97FA0C31B71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08832BA-8FD1-68CA-D9BB-4089E302A16A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D687950B-67DF-E827-7EF9-7B43AD6F0E3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928C4040-6A0E-FD5B-BC85-F6F857782A6A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5EFE51B9-83AB-EBA4-6644-535211829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0F2E716-B4B0-0D8D-7916-5714090DD557}"/>
              </a:ext>
            </a:extLst>
          </p:cNvPr>
          <p:cNvSpPr txBox="1"/>
          <p:nvPr/>
        </p:nvSpPr>
        <p:spPr>
          <a:xfrm>
            <a:off x="4424185" y="3210688"/>
            <a:ext cx="124039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>
                <a:solidFill>
                  <a:schemeClr val="bg1">
                    <a:lumMod val="75000"/>
                  </a:schemeClr>
                </a:solidFill>
              </a:rPr>
              <a:t>Identificar consideraciones de género relevantes para sus objetivos nacionales en el marco del Marco Mundial de Biodiversidad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F1CEF9-DEF1-4F77-8A41-382EF60D7D76}"/>
              </a:ext>
            </a:extLst>
          </p:cNvPr>
          <p:cNvSpPr txBox="1"/>
          <p:nvPr/>
        </p:nvSpPr>
        <p:spPr>
          <a:xfrm>
            <a:off x="5177105" y="4789557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000" dirty="0"/>
              <a:t>Conectar objetivos y acciones de género y biodiversidad</a:t>
            </a:r>
          </a:p>
        </p:txBody>
      </p:sp>
      <p:sp>
        <p:nvSpPr>
          <p:cNvPr id="3" name="Google Shape;89;g328e14af98b_2_2">
            <a:extLst>
              <a:ext uri="{FF2B5EF4-FFF2-40B4-BE49-F238E27FC236}">
                <a16:creationId xmlns:a16="http://schemas.microsoft.com/office/drawing/2014/main" id="{2A57938B-F606-6FBD-166B-43AA33A6F9C7}"/>
              </a:ext>
            </a:extLst>
          </p:cNvPr>
          <p:cNvSpPr txBox="1"/>
          <p:nvPr/>
        </p:nvSpPr>
        <p:spPr>
          <a:xfrm>
            <a:off x="1759137" y="712241"/>
            <a:ext cx="13734863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Pasos clave para identificar soluciones basadas en la naturaleza género responsivas 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65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FFB11-4A20-BF1E-5D15-B53DCB7B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DFE88C59-5908-8508-DDBF-2DB75B48E4CE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4E75FEF-923D-29D7-9C52-68A80E29A2DB}"/>
              </a:ext>
            </a:extLst>
          </p:cNvPr>
          <p:cNvSpPr/>
          <p:nvPr/>
        </p:nvSpPr>
        <p:spPr>
          <a:xfrm rot="599161">
            <a:off x="222853" y="1814520"/>
            <a:ext cx="8825966" cy="7343441"/>
          </a:xfrm>
          <a:prstGeom prst="cloud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7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F2D2AE96-C2EE-EDEE-38F5-5F732B17D891}"/>
              </a:ext>
            </a:extLst>
          </p:cNvPr>
          <p:cNvSpPr/>
          <p:nvPr/>
        </p:nvSpPr>
        <p:spPr>
          <a:xfrm rot="599161">
            <a:off x="9256651" y="1948815"/>
            <a:ext cx="8825966" cy="7343441"/>
          </a:xfrm>
          <a:prstGeom prst="cloud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AE0B8A0-A21E-3719-79DC-AD2DE5F90797}"/>
              </a:ext>
            </a:extLst>
          </p:cNvPr>
          <p:cNvSpPr txBox="1"/>
          <p:nvPr/>
        </p:nvSpPr>
        <p:spPr>
          <a:xfrm>
            <a:off x="14738898" y="3028828"/>
            <a:ext cx="13338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Protegido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Áreas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574CE1-8C6C-1FA4-64FF-EAC948348D20}"/>
              </a:ext>
            </a:extLst>
          </p:cNvPr>
          <p:cNvSpPr txBox="1"/>
          <p:nvPr/>
        </p:nvSpPr>
        <p:spPr>
          <a:xfrm>
            <a:off x="12893349" y="5725985"/>
            <a:ext cx="20144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Uso sostenible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Biodiversidad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8EB1D1-1ABA-12CD-3ED3-D051FEC07770}"/>
              </a:ext>
            </a:extLst>
          </p:cNvPr>
          <p:cNvSpPr txBox="1"/>
          <p:nvPr/>
        </p:nvSpPr>
        <p:spPr>
          <a:xfrm>
            <a:off x="9895538" y="4632067"/>
            <a:ext cx="28251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Restauración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DE8DCB-ADC8-E324-E1EF-7D2F670EEAE7}"/>
              </a:ext>
            </a:extLst>
          </p:cNvPr>
          <p:cNvSpPr txBox="1"/>
          <p:nvPr/>
        </p:nvSpPr>
        <p:spPr>
          <a:xfrm>
            <a:off x="13392984" y="4158734"/>
            <a:ext cx="14048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Fuego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Prevención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AD2278-7C70-AE0A-DFF3-46B41A03CFC8}"/>
              </a:ext>
            </a:extLst>
          </p:cNvPr>
          <p:cNvSpPr txBox="1"/>
          <p:nvPr/>
        </p:nvSpPr>
        <p:spPr>
          <a:xfrm>
            <a:off x="15971486" y="5784307"/>
            <a:ext cx="13195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Biológico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Pasillos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95C76E-DD1E-D236-BDF0-7D60FE8475C6}"/>
              </a:ext>
            </a:extLst>
          </p:cNvPr>
          <p:cNvSpPr txBox="1"/>
          <p:nvPr/>
        </p:nvSpPr>
        <p:spPr>
          <a:xfrm>
            <a:off x="11159385" y="7075376"/>
            <a:ext cx="15335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Sostenible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Agricultura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C93800-585F-43DD-642F-53388FC13E67}"/>
              </a:ext>
            </a:extLst>
          </p:cNvPr>
          <p:cNvSpPr txBox="1"/>
          <p:nvPr/>
        </p:nvSpPr>
        <p:spPr>
          <a:xfrm>
            <a:off x="14209490" y="6932688"/>
            <a:ext cx="174381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Sostenible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Gestión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Ecosistemas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0F046D2-42AB-3377-7CDA-F257EF9E2103}"/>
              </a:ext>
            </a:extLst>
          </p:cNvPr>
          <p:cNvSpPr txBox="1"/>
          <p:nvPr/>
        </p:nvSpPr>
        <p:spPr>
          <a:xfrm>
            <a:off x="10083553" y="5724812"/>
            <a:ext cx="174381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Desperdiciar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Gestión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2040726-A217-F08F-6139-3851A403BCC0}"/>
              </a:ext>
            </a:extLst>
          </p:cNvPr>
          <p:cNvSpPr txBox="1"/>
          <p:nvPr/>
        </p:nvSpPr>
        <p:spPr>
          <a:xfrm>
            <a:off x="15900726" y="4168624"/>
            <a:ext cx="13499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Especies</a:t>
            </a:r>
          </a:p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Protección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6463CE9-B7A9-4285-5DEF-25C86A67BD51}"/>
              </a:ext>
            </a:extLst>
          </p:cNvPr>
          <p:cNvSpPr txBox="1"/>
          <p:nvPr/>
        </p:nvSpPr>
        <p:spPr>
          <a:xfrm>
            <a:off x="10866371" y="3077293"/>
            <a:ext cx="24150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>
                <a:solidFill>
                  <a:prstClr val="black"/>
                </a:solidFill>
              </a:rPr>
              <a:t>Conservación del suelo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D38D36-5E9F-1508-E035-3D76EE6F6849}"/>
              </a:ext>
            </a:extLst>
          </p:cNvPr>
          <p:cNvSpPr txBox="1"/>
          <p:nvPr/>
        </p:nvSpPr>
        <p:spPr>
          <a:xfrm>
            <a:off x="5934182" y="6191692"/>
            <a:ext cx="27590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/>
              <a:t>Eliminar la violencia de género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ED98BF-FC2B-D655-353C-D19D21925805}"/>
              </a:ext>
            </a:extLst>
          </p:cNvPr>
          <p:cNvSpPr txBox="1"/>
          <p:nvPr/>
        </p:nvSpPr>
        <p:spPr>
          <a:xfrm>
            <a:off x="6602010" y="3888606"/>
            <a:ext cx="23265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/>
              <a:t>Empoderamiento económico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37F26B-A0C0-8ED5-449E-8182FE1486D0}"/>
              </a:ext>
            </a:extLst>
          </p:cNvPr>
          <p:cNvSpPr txBox="1"/>
          <p:nvPr/>
        </p:nvSpPr>
        <p:spPr>
          <a:xfrm>
            <a:off x="2832774" y="7093610"/>
            <a:ext cx="2101719" cy="785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900"/>
              </a:spcBef>
            </a:pPr>
            <a:r>
              <a:rPr lang="es" sz="2100" b="1"/>
              <a:t>Liderazgo y toma de decisiones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CA2802-9B85-5A24-17AD-1726330FBC0F}"/>
              </a:ext>
            </a:extLst>
          </p:cNvPr>
          <p:cNvSpPr txBox="1"/>
          <p:nvPr/>
        </p:nvSpPr>
        <p:spPr>
          <a:xfrm>
            <a:off x="2759620" y="3014328"/>
            <a:ext cx="216172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/>
              <a:t>Derechos a la tierra y a los recursos naturales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B1E102-0B04-73E0-034C-02FFC5C9A8A3}"/>
              </a:ext>
            </a:extLst>
          </p:cNvPr>
          <p:cNvSpPr txBox="1"/>
          <p:nvPr/>
        </p:nvSpPr>
        <p:spPr>
          <a:xfrm>
            <a:off x="3897841" y="5001489"/>
            <a:ext cx="2146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/>
              <a:t>Capacidades fortalecidas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A9446AB-7A48-2FDC-48BC-4848E5CC36FE}"/>
              </a:ext>
            </a:extLst>
          </p:cNvPr>
          <p:cNvSpPr txBox="1"/>
          <p:nvPr/>
        </p:nvSpPr>
        <p:spPr>
          <a:xfrm>
            <a:off x="953417" y="1512596"/>
            <a:ext cx="99129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i="1" dirty="0"/>
              <a:t>Igualdad social/de género y empoderamiento de las mujeres (GEWE)</a:t>
            </a:r>
            <a:endParaRPr lang="en-US" sz="2700" i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0CCAA5-16B9-9B41-5823-8A93D9677B81}"/>
              </a:ext>
            </a:extLst>
          </p:cNvPr>
          <p:cNvSpPr txBox="1"/>
          <p:nvPr/>
        </p:nvSpPr>
        <p:spPr>
          <a:xfrm>
            <a:off x="11703460" y="1509752"/>
            <a:ext cx="6202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i="1" err="1"/>
              <a:t>Medio ambiente </a:t>
            </a:r>
            <a:r>
              <a:rPr lang="es" sz="2700" i="1"/>
              <a:t>/ </a:t>
            </a:r>
            <a:r>
              <a:rPr lang="es" sz="2700" i="1" err="1"/>
              <a:t>biodiversidad</a:t>
            </a:r>
            <a:endParaRPr lang="en-US" sz="2700" i="1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D51820A-EDFF-4E8E-49B0-BEB254557AF7}"/>
              </a:ext>
            </a:extLst>
          </p:cNvPr>
          <p:cNvSpPr txBox="1"/>
          <p:nvPr/>
        </p:nvSpPr>
        <p:spPr>
          <a:xfrm>
            <a:off x="405346" y="402777"/>
            <a:ext cx="1828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90"/>
            <a:r>
              <a:rPr lang="es" sz="4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Conectar objetivos y acciones de género y biodiversidad</a:t>
            </a:r>
          </a:p>
        </p:txBody>
      </p:sp>
      <p:sp>
        <p:nvSpPr>
          <p:cNvPr id="2" name="Arrow: Curved Up 1">
            <a:extLst>
              <a:ext uri="{FF2B5EF4-FFF2-40B4-BE49-F238E27FC236}">
                <a16:creationId xmlns:a16="http://schemas.microsoft.com/office/drawing/2014/main" id="{2E324B99-D4F2-568A-8F35-CC06225F99DB}"/>
              </a:ext>
            </a:extLst>
          </p:cNvPr>
          <p:cNvSpPr/>
          <p:nvPr/>
        </p:nvSpPr>
        <p:spPr>
          <a:xfrm>
            <a:off x="8548412" y="5994634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BE0A590B-B677-1E90-52CA-7270923C5334}"/>
              </a:ext>
            </a:extLst>
          </p:cNvPr>
          <p:cNvSpPr/>
          <p:nvPr/>
        </p:nvSpPr>
        <p:spPr>
          <a:xfrm rot="10621883">
            <a:off x="8491365" y="4746248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13FEC9-1332-37E3-2179-8301558D2B81}"/>
              </a:ext>
            </a:extLst>
          </p:cNvPr>
          <p:cNvGrpSpPr/>
          <p:nvPr/>
        </p:nvGrpSpPr>
        <p:grpSpPr>
          <a:xfrm>
            <a:off x="1674273" y="2846266"/>
            <a:ext cx="1105152" cy="1179657"/>
            <a:chOff x="6973465" y="92703"/>
            <a:chExt cx="736768" cy="78643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12580183-0162-87AD-45AE-3FDDF7B98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92703"/>
              <a:ext cx="736768" cy="786438"/>
            </a:xfrm>
            <a:prstGeom prst="rect">
              <a:avLst/>
            </a:prstGeom>
          </p:spPr>
        </p:pic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8126DD0F-E888-C26C-31A6-8820E46D9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097192" y="259851"/>
              <a:ext cx="528585" cy="43247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4502714-A4A8-2C95-7B60-1831307C8054}"/>
              </a:ext>
            </a:extLst>
          </p:cNvPr>
          <p:cNvGrpSpPr/>
          <p:nvPr/>
        </p:nvGrpSpPr>
        <p:grpSpPr>
          <a:xfrm>
            <a:off x="5371802" y="3622533"/>
            <a:ext cx="1105152" cy="1179657"/>
            <a:chOff x="6973465" y="1695691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BD3E233-476F-FD79-45C1-3D8431A40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CB17C6E2-DFDB-444A-9E5D-E1660DC1F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7277CC-011D-ABF9-587A-15B362E30E23}"/>
              </a:ext>
            </a:extLst>
          </p:cNvPr>
          <p:cNvGrpSpPr/>
          <p:nvPr/>
        </p:nvGrpSpPr>
        <p:grpSpPr>
          <a:xfrm>
            <a:off x="2704504" y="4767985"/>
            <a:ext cx="1105152" cy="1179657"/>
            <a:chOff x="6973465" y="892803"/>
            <a:chExt cx="736768" cy="78643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BAA7C04-39E0-EEE9-F384-756983EE1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ECBC8309-5DEE-F638-C50F-18D1C888E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166CD9-EC5D-9D6E-3485-A9F1A417CF8B}"/>
              </a:ext>
            </a:extLst>
          </p:cNvPr>
          <p:cNvGrpSpPr/>
          <p:nvPr/>
        </p:nvGrpSpPr>
        <p:grpSpPr>
          <a:xfrm>
            <a:off x="4718786" y="5902821"/>
            <a:ext cx="1105152" cy="1179657"/>
            <a:chOff x="6973465" y="2509730"/>
            <a:chExt cx="736768" cy="786438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4F3440C3-7EF5-CD7A-EAE1-5BD8D464E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2509730"/>
              <a:ext cx="736768" cy="786438"/>
            </a:xfrm>
            <a:prstGeom prst="rect">
              <a:avLst/>
            </a:prstGeom>
          </p:spPr>
        </p:pic>
        <p:pic>
          <p:nvPicPr>
            <p:cNvPr id="32" name="Picture 11">
              <a:extLst>
                <a:ext uri="{FF2B5EF4-FFF2-40B4-BE49-F238E27FC236}">
                  <a16:creationId xmlns:a16="http://schemas.microsoft.com/office/drawing/2014/main" id="{1AD9F15D-BFA2-0247-D2EE-64EFF2D86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066390" y="2664465"/>
              <a:ext cx="590189" cy="590189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D1CFE1-FDC8-D638-828D-6BE9CE5DB326}"/>
              </a:ext>
            </a:extLst>
          </p:cNvPr>
          <p:cNvGrpSpPr/>
          <p:nvPr/>
        </p:nvGrpSpPr>
        <p:grpSpPr>
          <a:xfrm>
            <a:off x="1717790" y="6873773"/>
            <a:ext cx="1105152" cy="1179657"/>
            <a:chOff x="6973465" y="3346072"/>
            <a:chExt cx="736768" cy="786438"/>
          </a:xfrm>
        </p:grpSpPr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517E1032-D7E0-2B8F-D447-49E5CE2E6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35" name="Picture 9">
              <a:extLst>
                <a:ext uri="{FF2B5EF4-FFF2-40B4-BE49-F238E27FC236}">
                  <a16:creationId xmlns:a16="http://schemas.microsoft.com/office/drawing/2014/main" id="{66BCFDC2-5CE2-1FF7-3C3D-78E13EBEE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A9B4B-862A-A7C0-824A-16C71D796EC3}"/>
              </a:ext>
            </a:extLst>
          </p:cNvPr>
          <p:cNvGrpSpPr/>
          <p:nvPr/>
        </p:nvGrpSpPr>
        <p:grpSpPr>
          <a:xfrm>
            <a:off x="1054390" y="278648"/>
            <a:ext cx="2525289" cy="1077218"/>
            <a:chOff x="2924970" y="4686569"/>
            <a:chExt cx="3117679" cy="1316682"/>
          </a:xfrm>
        </p:grpSpPr>
        <p:sp>
          <p:nvSpPr>
            <p:cNvPr id="21" name="Pentagon 62">
              <a:extLst>
                <a:ext uri="{FF2B5EF4-FFF2-40B4-BE49-F238E27FC236}">
                  <a16:creationId xmlns:a16="http://schemas.microsoft.com/office/drawing/2014/main" id="{2A760AF6-0C2F-64D3-F019-393BD0D6A788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B65B0F1-C335-08B4-FF82-FD035B2FA233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B208AB5-B1D4-EC72-2A54-8CB648FDB7E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Oval 5">
                <a:extLst>
                  <a:ext uri="{FF2B5EF4-FFF2-40B4-BE49-F238E27FC236}">
                    <a16:creationId xmlns:a16="http://schemas.microsoft.com/office/drawing/2014/main" id="{B4F1F0B9-F555-EB83-28BC-958DCF8CBCD0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23" name="Picture 22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E7DCCEAC-5EBF-28EC-1C1B-A278738FB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sp>
        <p:nvSpPr>
          <p:cNvPr id="9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865CE1E7-77DE-99F9-B47A-18937EBFA77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9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5A10-8E55-E00A-04A2-D4EF10D75724}"/>
              </a:ext>
            </a:extLst>
          </p:cNvPr>
          <p:cNvSpPr txBox="1">
            <a:spLocks/>
          </p:cNvSpPr>
          <p:nvPr/>
        </p:nvSpPr>
        <p:spPr>
          <a:xfrm>
            <a:off x="1648691" y="1347258"/>
            <a:ext cx="15773400" cy="1988345"/>
          </a:xfrm>
          <a:prstGeom prst="rect">
            <a:avLst/>
          </a:prstGeom>
        </p:spPr>
        <p:txBody>
          <a:bodyPr/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>
                <a:solidFill>
                  <a:schemeClr val="tx1"/>
                </a:solidFill>
              </a:rPr>
              <a:t>Ejemplos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157BE-FD46-3C04-3619-1E97314F092A}"/>
              </a:ext>
            </a:extLst>
          </p:cNvPr>
          <p:cNvSpPr txBox="1">
            <a:spLocks/>
          </p:cNvSpPr>
          <p:nvPr/>
        </p:nvSpPr>
        <p:spPr>
          <a:xfrm>
            <a:off x="1626621" y="3048135"/>
            <a:ext cx="11834052" cy="6527007"/>
          </a:xfrm>
          <a:prstGeom prst="rect">
            <a:avLst/>
          </a:prstGeom>
        </p:spPr>
        <p:txBody>
          <a:bodyPr>
            <a:no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" sz="2800" dirty="0"/>
              <a:t>Obligar a las mujeres a representar y liderar en los grupos de usuarios de los bosques para mejorar la equidad, la regeneración forestal, la transparencia de la gobernanza, la adopción de prácticas sostenibles en los hogares y la diversificación de los medios de vida.</a:t>
            </a:r>
          </a:p>
          <a:p>
            <a:pPr>
              <a:spcAft>
                <a:spcPts val="1200"/>
              </a:spcAft>
            </a:pPr>
            <a:r>
              <a:rPr lang="es" sz="2800" dirty="0"/>
              <a:t>Planificación de la gestión de pastizales con perspectiva de género para aumentar el papel de las mujeres en la toma de decisiones en la gestión de pastizales adaptada al clima.</a:t>
            </a:r>
          </a:p>
          <a:p>
            <a:pPr>
              <a:spcAft>
                <a:spcPts val="1200"/>
              </a:spcAft>
            </a:pPr>
            <a:r>
              <a:rPr lang="es" sz="2800" dirty="0"/>
              <a:t>Pagos por Servicios Ecosistémicos (PSA) con perspectiva de género que aumentan el registro de tierras de las mujeres y su acceso a incentivos de conservación.</a:t>
            </a:r>
          </a:p>
          <a:p>
            <a:pPr>
              <a:spcAft>
                <a:spcPts val="1200"/>
              </a:spcAft>
            </a:pPr>
            <a:r>
              <a:rPr lang="es" sz="2800" dirty="0"/>
              <a:t>Iniciativas de restauración de manglares que integran el conocimiento ecológico tradicional de las mujeres, fortalecen la resiliencia costera y apoyan los ingresos de las mujeres y la diversificación de ingresos.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B52B47-BCBA-A9BB-1FAC-8C3ED326B6F3}"/>
              </a:ext>
            </a:extLst>
          </p:cNvPr>
          <p:cNvGrpSpPr/>
          <p:nvPr/>
        </p:nvGrpSpPr>
        <p:grpSpPr>
          <a:xfrm>
            <a:off x="13868400" y="3026921"/>
            <a:ext cx="1105152" cy="1179657"/>
            <a:chOff x="6973465" y="3346072"/>
            <a:chExt cx="736768" cy="78643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5589026F-54CA-F842-8690-424643B8C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EC3BE1B1-37E3-BDF7-FF6A-D27DF2E47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3AAB497-B7EF-096B-8096-682B7EDAC088}"/>
              </a:ext>
            </a:extLst>
          </p:cNvPr>
          <p:cNvGrpSpPr/>
          <p:nvPr/>
        </p:nvGrpSpPr>
        <p:grpSpPr>
          <a:xfrm>
            <a:off x="15681627" y="3011976"/>
            <a:ext cx="1105152" cy="1179657"/>
            <a:chOff x="6973465" y="1695691"/>
            <a:chExt cx="736768" cy="78643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ECF505F9-65ED-CCBD-25E5-FC4704E8C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9" name="Picture 12">
              <a:extLst>
                <a:ext uri="{FF2B5EF4-FFF2-40B4-BE49-F238E27FC236}">
                  <a16:creationId xmlns:a16="http://schemas.microsoft.com/office/drawing/2014/main" id="{D656A8E3-6D76-40A3-15F2-5D9CEEAF3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7BB663-D73E-B64E-4E91-22C6F00441EF}"/>
              </a:ext>
            </a:extLst>
          </p:cNvPr>
          <p:cNvGrpSpPr/>
          <p:nvPr/>
        </p:nvGrpSpPr>
        <p:grpSpPr>
          <a:xfrm>
            <a:off x="13868400" y="4471398"/>
            <a:ext cx="1105152" cy="1179657"/>
            <a:chOff x="6973465" y="3346072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A58AE08-CD21-6A90-273C-6D6AF01D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5C1A424A-F531-EA7F-9400-A9F852018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ABF6C7-189C-AC0C-8F18-81E0E9920BEA}"/>
              </a:ext>
            </a:extLst>
          </p:cNvPr>
          <p:cNvGrpSpPr/>
          <p:nvPr/>
        </p:nvGrpSpPr>
        <p:grpSpPr>
          <a:xfrm>
            <a:off x="15740535" y="5999455"/>
            <a:ext cx="1105152" cy="1179657"/>
            <a:chOff x="6973465" y="1695691"/>
            <a:chExt cx="736768" cy="78643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899C703-26EF-E215-DDEB-1D1B89C20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475E322D-965F-1677-06D8-B53ED0490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CBCF9-D0F1-6229-4665-6DCD488287E2}"/>
              </a:ext>
            </a:extLst>
          </p:cNvPr>
          <p:cNvGrpSpPr/>
          <p:nvPr/>
        </p:nvGrpSpPr>
        <p:grpSpPr>
          <a:xfrm>
            <a:off x="13897852" y="7428948"/>
            <a:ext cx="1105152" cy="1179657"/>
            <a:chOff x="6973465" y="1695691"/>
            <a:chExt cx="736768" cy="78643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7EE8CEF-5DBE-082E-9E4B-714381116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9" name="Picture 12">
              <a:extLst>
                <a:ext uri="{FF2B5EF4-FFF2-40B4-BE49-F238E27FC236}">
                  <a16:creationId xmlns:a16="http://schemas.microsoft.com/office/drawing/2014/main" id="{87488428-12F0-1290-A796-3D8DAE677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79AE2E-FF3D-3D5A-031A-A6409DD93989}"/>
              </a:ext>
            </a:extLst>
          </p:cNvPr>
          <p:cNvGrpSpPr/>
          <p:nvPr/>
        </p:nvGrpSpPr>
        <p:grpSpPr>
          <a:xfrm>
            <a:off x="13868400" y="5950173"/>
            <a:ext cx="1105152" cy="1179657"/>
            <a:chOff x="6973465" y="92703"/>
            <a:chExt cx="736768" cy="786438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A3FAEA72-7361-6EC4-55F6-7103F3122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92703"/>
              <a:ext cx="736768" cy="786438"/>
            </a:xfrm>
            <a:prstGeom prst="rect">
              <a:avLst/>
            </a:prstGeom>
          </p:spPr>
        </p:pic>
        <p:pic>
          <p:nvPicPr>
            <p:cNvPr id="22" name="Picture 10">
              <a:extLst>
                <a:ext uri="{FF2B5EF4-FFF2-40B4-BE49-F238E27FC236}">
                  <a16:creationId xmlns:a16="http://schemas.microsoft.com/office/drawing/2014/main" id="{1F130A78-5941-04E0-F505-5F589A649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7097192" y="259851"/>
              <a:ext cx="528585" cy="432478"/>
            </a:xfrm>
            <a:prstGeom prst="rect">
              <a:avLst/>
            </a:prstGeom>
          </p:spPr>
        </p:pic>
      </p:grpSp>
      <p:sp>
        <p:nvSpPr>
          <p:cNvPr id="23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E5EB8A52-7390-8E9A-D8B7-A6CC390F7C6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34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0700D-40FE-B8C9-5D3F-E6A812BC8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F4F76A-DE89-BA9E-0890-1758DE32720B}"/>
              </a:ext>
            </a:extLst>
          </p:cNvPr>
          <p:cNvSpPr/>
          <p:nvPr/>
        </p:nvSpPr>
        <p:spPr>
          <a:xfrm>
            <a:off x="5105402" y="2053353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1D08317-1897-9D9A-52B5-6A53CEB76384}"/>
              </a:ext>
            </a:extLst>
          </p:cNvPr>
          <p:cNvSpPr/>
          <p:nvPr/>
        </p:nvSpPr>
        <p:spPr>
          <a:xfrm>
            <a:off x="5190779" y="4963887"/>
            <a:ext cx="6246884" cy="4352604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92BB8FA-FE3B-9DED-7BD6-9E6182CBDBBD}"/>
              </a:ext>
            </a:extLst>
          </p:cNvPr>
          <p:cNvSpPr/>
          <p:nvPr/>
        </p:nvSpPr>
        <p:spPr>
          <a:xfrm>
            <a:off x="11731678" y="4936608"/>
            <a:ext cx="6246884" cy="4352604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4CFD12-66D7-ACF1-2C5B-C40CEEC8976B}"/>
              </a:ext>
            </a:extLst>
          </p:cNvPr>
          <p:cNvSpPr txBox="1"/>
          <p:nvPr/>
        </p:nvSpPr>
        <p:spPr>
          <a:xfrm>
            <a:off x="5371360" y="2511310"/>
            <a:ext cx="12353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proyecto Berd Berry SGP involucró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 las mujeres en la conservación de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valiosos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recursos genéticos de plantas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 través de prácticas sustentables de cosecha de plantas en estado silvestre para preservar tres especies de interés y mediante el cultivo de plantas de bayas silvestres de los bosques locales </a:t>
            </a:r>
            <a:r>
              <a:rPr lang="e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38F5E4-0BC9-2380-2C83-843B9B9E6EE8}"/>
              </a:ext>
            </a:extLst>
          </p:cNvPr>
          <p:cNvSpPr txBox="1"/>
          <p:nvPr/>
        </p:nvSpPr>
        <p:spPr>
          <a:xfrm>
            <a:off x="5516488" y="6424366"/>
            <a:ext cx="5755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25 mujeres como beneficiarias directas, que disponen de tierras para el cultivo de bayas y se dedican a la producción de mermeladas y tés de hierbas.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Aumento de US$300-400 en ingresos anuales para los participantes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7AE2F9-F520-37D7-DD84-78C468F38BF0}"/>
              </a:ext>
            </a:extLst>
          </p:cNvPr>
          <p:cNvSpPr txBox="1"/>
          <p:nvPr/>
        </p:nvSpPr>
        <p:spPr>
          <a:xfrm>
            <a:off x="7206284" y="5084008"/>
            <a:ext cx="4065393" cy="1385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Desarrollo de capacidades y empoderamiento económico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F3C978-56F4-B56D-AFF9-1ED15983E4D2}"/>
              </a:ext>
            </a:extLst>
          </p:cNvPr>
          <p:cNvSpPr txBox="1"/>
          <p:nvPr/>
        </p:nvSpPr>
        <p:spPr>
          <a:xfrm>
            <a:off x="11963525" y="5197581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Conservación de especies y uso sostenible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B14274-4DC8-A2CD-F32F-7FB0C4F61CC4}"/>
              </a:ext>
            </a:extLst>
          </p:cNvPr>
          <p:cNvSpPr txBox="1"/>
          <p:nvPr/>
        </p:nvSpPr>
        <p:spPr>
          <a:xfrm>
            <a:off x="12151809" y="6359836"/>
            <a:ext cx="5755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Alrededor de 2.000 arbustos jóvenes (900 silvestres y 1.100 cultivados) plantados en 3.600 m2 en 25 patios familiares.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Preservar 3 especies de preocupación: </a:t>
            </a:r>
            <a:r>
              <a:rPr lang="e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Vaccinium </a:t>
            </a:r>
            <a:r>
              <a:rPr lang="e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uliginosum </a:t>
            </a:r>
            <a:r>
              <a:rPr lang="e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Crataegus </a:t>
            </a:r>
            <a:r>
              <a:rPr lang="e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microphylla</a:t>
            </a:r>
            <a:r>
              <a:rPr lang="e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y </a:t>
            </a:r>
            <a:r>
              <a:rPr lang="e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Berberis vulgaris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26A7D8-F560-FDA7-1A4F-4EF02740D01E}"/>
              </a:ext>
            </a:extLst>
          </p:cNvPr>
          <p:cNvSpPr txBox="1">
            <a:spLocks/>
          </p:cNvSpPr>
          <p:nvPr/>
        </p:nvSpPr>
        <p:spPr>
          <a:xfrm>
            <a:off x="-5" y="304801"/>
            <a:ext cx="18239019" cy="1134838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s" sz="4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Conectando IGEM y los resultados de la naturaleza en ARMENIA</a:t>
            </a:r>
            <a:endParaRPr lang="en-US" sz="4200" dirty="0">
              <a:solidFill>
                <a:srgbClr val="00000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2052" name="Picture 4" descr="How COVID-19 affects women in Berd community | United Nations Development  Programme">
            <a:extLst>
              <a:ext uri="{FF2B5EF4-FFF2-40B4-BE49-F238E27FC236}">
                <a16:creationId xmlns:a16="http://schemas.microsoft.com/office/drawing/2014/main" id="{E09AD3B7-8953-D2C8-2EC7-867204BF0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178"/>
          <a:stretch/>
        </p:blipFill>
        <p:spPr bwMode="auto">
          <a:xfrm>
            <a:off x="0" y="1737956"/>
            <a:ext cx="4127842" cy="431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 ">
            <a:extLst>
              <a:ext uri="{FF2B5EF4-FFF2-40B4-BE49-F238E27FC236}">
                <a16:creationId xmlns:a16="http://schemas.microsoft.com/office/drawing/2014/main" id="{097A20EE-5B67-3258-A638-595188B63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644242"/>
            <a:ext cx="4120590" cy="371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DAE74F2-3427-1B43-12D5-27B43C49AD2C}"/>
              </a:ext>
            </a:extLst>
          </p:cNvPr>
          <p:cNvGrpSpPr/>
          <p:nvPr/>
        </p:nvGrpSpPr>
        <p:grpSpPr>
          <a:xfrm>
            <a:off x="5073475" y="5289459"/>
            <a:ext cx="1105152" cy="1179657"/>
            <a:chOff x="6973465" y="892803"/>
            <a:chExt cx="736768" cy="78643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E64B67E-C70C-354F-DD3B-9EE3E0246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0" name="Picture 8">
              <a:extLst>
                <a:ext uri="{FF2B5EF4-FFF2-40B4-BE49-F238E27FC236}">
                  <a16:creationId xmlns:a16="http://schemas.microsoft.com/office/drawing/2014/main" id="{273AABE8-D013-E703-87E6-0DA6C1A31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309095-121A-AFAA-D259-BAFF2EBE501E}"/>
              </a:ext>
            </a:extLst>
          </p:cNvPr>
          <p:cNvGrpSpPr/>
          <p:nvPr/>
        </p:nvGrpSpPr>
        <p:grpSpPr>
          <a:xfrm>
            <a:off x="6271029" y="5315063"/>
            <a:ext cx="1105152" cy="1179657"/>
            <a:chOff x="6973465" y="1695691"/>
            <a:chExt cx="736768" cy="786438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36A9FDE2-24F0-965B-2D64-57488869B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C42F010-5909-1B84-B67D-5EE46665D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sp>
        <p:nvSpPr>
          <p:cNvPr id="7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83B2E0D1-6A7F-69F6-9EBB-811CEA54530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9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A938-0CEE-496A-3252-80BAECFC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Single gear outline">
            <a:extLst>
              <a:ext uri="{FF2B5EF4-FFF2-40B4-BE49-F238E27FC236}">
                <a16:creationId xmlns:a16="http://schemas.microsoft.com/office/drawing/2014/main" id="{C530DEF1-5398-7E5C-3E03-6EE1B3700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8200" y="5316141"/>
            <a:ext cx="1371600" cy="1371600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E0CD4-450F-E4C6-34D7-792C25594F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54943"/>
            <a:ext cx="9349184" cy="58432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D151C2-3785-3D70-454F-78AF5F28B2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9176"/>
            <a:ext cx="9144000" cy="5715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6CC163-E9F8-7340-9131-D6E94558FC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546" y="5435638"/>
            <a:ext cx="11496909" cy="71855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517AB1-23EE-B40A-22B9-AAA106F4324A}"/>
              </a:ext>
            </a:extLst>
          </p:cNvPr>
          <p:cNvSpPr/>
          <p:nvPr/>
        </p:nvSpPr>
        <p:spPr>
          <a:xfrm>
            <a:off x="751016" y="849362"/>
            <a:ext cx="80278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s" sz="81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CFAE56-E568-9311-782E-ADDC5F77102A}"/>
              </a:ext>
            </a:extLst>
          </p:cNvPr>
          <p:cNvSpPr/>
          <p:nvPr/>
        </p:nvSpPr>
        <p:spPr>
          <a:xfrm>
            <a:off x="4122866" y="6564362"/>
            <a:ext cx="80278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s" sz="81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79C926-D20C-95BD-7911-BAACA2E6FF96}"/>
              </a:ext>
            </a:extLst>
          </p:cNvPr>
          <p:cNvSpPr/>
          <p:nvPr/>
        </p:nvSpPr>
        <p:spPr>
          <a:xfrm>
            <a:off x="10956053" y="849362"/>
            <a:ext cx="80278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s" sz="81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16C8E8-4B86-4665-CEFD-DA82FAF08686}"/>
              </a:ext>
            </a:extLst>
          </p:cNvPr>
          <p:cNvSpPr/>
          <p:nvPr/>
        </p:nvSpPr>
        <p:spPr>
          <a:xfrm>
            <a:off x="6166973" y="162130"/>
            <a:ext cx="1053791" cy="5687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E2A1C41-75AB-AC69-1838-773C16F19617}"/>
              </a:ext>
            </a:extLst>
          </p:cNvPr>
          <p:cNvSpPr/>
          <p:nvPr/>
        </p:nvSpPr>
        <p:spPr>
          <a:xfrm>
            <a:off x="16450073" y="3800475"/>
            <a:ext cx="2043111" cy="1114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Graphic 11" descr="Single gear with solid fill">
            <a:extLst>
              <a:ext uri="{FF2B5EF4-FFF2-40B4-BE49-F238E27FC236}">
                <a16:creationId xmlns:a16="http://schemas.microsoft.com/office/drawing/2014/main" id="{A7182370-0801-8A29-7B6A-AA835C483F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030700" y="2482454"/>
            <a:ext cx="1371600" cy="13716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0618FA4-B1C4-2399-CB45-1B4F3D1431BF}"/>
              </a:ext>
            </a:extLst>
          </p:cNvPr>
          <p:cNvSpPr/>
          <p:nvPr/>
        </p:nvSpPr>
        <p:spPr>
          <a:xfrm>
            <a:off x="10941225" y="7672388"/>
            <a:ext cx="4397421" cy="1114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554766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593CA-7AD7-4CB0-04FC-540EF652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BF0F50D-4542-8A58-BD4A-85FA7CC1360C}"/>
              </a:ext>
            </a:extLst>
          </p:cNvPr>
          <p:cNvSpPr/>
          <p:nvPr/>
        </p:nvSpPr>
        <p:spPr>
          <a:xfrm>
            <a:off x="5105402" y="2232967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43B4C26-E43C-2E03-23A7-3EAF275B2FDB}"/>
              </a:ext>
            </a:extLst>
          </p:cNvPr>
          <p:cNvSpPr/>
          <p:nvPr/>
        </p:nvSpPr>
        <p:spPr>
          <a:xfrm>
            <a:off x="5190779" y="5143501"/>
            <a:ext cx="6246884" cy="4189318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3BD3A03-FA41-E7BE-08B5-F4842174F992}"/>
              </a:ext>
            </a:extLst>
          </p:cNvPr>
          <p:cNvSpPr/>
          <p:nvPr/>
        </p:nvSpPr>
        <p:spPr>
          <a:xfrm>
            <a:off x="11731678" y="5116222"/>
            <a:ext cx="6246884" cy="4189318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E2C521-F589-2D0D-8FD7-A28E1ACFE883}"/>
              </a:ext>
            </a:extLst>
          </p:cNvPr>
          <p:cNvSpPr txBox="1"/>
          <p:nvPr/>
        </p:nvSpPr>
        <p:spPr>
          <a:xfrm>
            <a:off x="5371360" y="2690924"/>
            <a:ext cx="12353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proyecto SGP de conservación de moluscos y manglares involucró a un grupo de pescadores locales.</a:t>
            </a:r>
          </a:p>
          <a:p>
            <a:pPr defTabSz="914445"/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Mujeres </a:t>
            </a:r>
            <a:r>
              <a:rPr lang="e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piangüeras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cinco comunidades de la zona del río Naya para implementar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aprovechamiento sostenible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</a:t>
            </a:r>
            <a:r>
              <a:rPr lang="e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la piangüa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y la conservación de los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manglares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que habita.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F0BB3A-EA5C-32C6-A627-C1D7D20C1CC0}"/>
              </a:ext>
            </a:extLst>
          </p:cNvPr>
          <p:cNvSpPr txBox="1"/>
          <p:nvPr/>
        </p:nvSpPr>
        <p:spPr>
          <a:xfrm>
            <a:off x="5515084" y="6866035"/>
            <a:ext cx="57551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100 mujeres se han beneficiado del proyecto, aprendiendo habilidades de gestión empresarial, negociación y contabilidad.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Los 66 dólares mensuales que genera la cosecha de piangüa ahora se pueden ganar con sólo tres días de trabajo por semana por mujer.</a:t>
            </a:r>
          </a:p>
          <a:p>
            <a:pPr defTabSz="914445"/>
            <a:endParaRPr lang="en-US" sz="20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285A1E-7E27-7A99-1200-20179181052E}"/>
              </a:ext>
            </a:extLst>
          </p:cNvPr>
          <p:cNvSpPr txBox="1"/>
          <p:nvPr/>
        </p:nvSpPr>
        <p:spPr>
          <a:xfrm>
            <a:off x="11963525" y="5377196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Acuerdo de conservación</a:t>
            </a:r>
          </a:p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y restauración de manglares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C8B95B-0BDF-7C17-B35E-87E555D44801}"/>
              </a:ext>
            </a:extLst>
          </p:cNvPr>
          <p:cNvSpPr txBox="1"/>
          <p:nvPr/>
        </p:nvSpPr>
        <p:spPr>
          <a:xfrm>
            <a:off x="12151809" y="6539449"/>
            <a:ext cx="5755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Mujeres conservan y gestionan sosteniblemente 1.000 ha de manglares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Cinco especies de moluscos bajo gestión sostenible y conservación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Cinco actividades productivas sostenibles alternativas para realizar durante los cierres de cosecha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AA334B-355D-0AFA-AFA2-26FFF36E16FA}"/>
              </a:ext>
            </a:extLst>
          </p:cNvPr>
          <p:cNvSpPr txBox="1">
            <a:spLocks/>
          </p:cNvSpPr>
          <p:nvPr/>
        </p:nvSpPr>
        <p:spPr>
          <a:xfrm>
            <a:off x="-6" y="3048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s" sz="4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Conectando IGEM y los resultados de la naturaleza en COLOMBIA</a:t>
            </a:r>
            <a:endParaRPr lang="en-US" sz="4200" dirty="0"/>
          </a:p>
        </p:txBody>
      </p:sp>
      <p:pic>
        <p:nvPicPr>
          <p:cNvPr id="3074" name="Picture 2" descr="MUJERES PIANGUERAS CUIDADORAS DE LA BIODIVERSIDAD DEL PACÍFICO COLOMBIANO –  News Press Service">
            <a:extLst>
              <a:ext uri="{FF2B5EF4-FFF2-40B4-BE49-F238E27FC236}">
                <a16:creationId xmlns:a16="http://schemas.microsoft.com/office/drawing/2014/main" id="{F0BE0472-6C6A-C71F-33B2-2A722A230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829217"/>
            <a:ext cx="4172615" cy="383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holding some rocks&#10;&#10;AI-generated content may be incorrect.">
            <a:extLst>
              <a:ext uri="{FF2B5EF4-FFF2-40B4-BE49-F238E27FC236}">
                <a16:creationId xmlns:a16="http://schemas.microsoft.com/office/drawing/2014/main" id="{3CC85C3E-46BB-87E6-4DD9-AD958D5CE0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660992"/>
            <a:ext cx="4172615" cy="3808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304EBE-8040-C294-42CE-E5D14CF9702C}"/>
              </a:ext>
            </a:extLst>
          </p:cNvPr>
          <p:cNvSpPr txBox="1"/>
          <p:nvPr/>
        </p:nvSpPr>
        <p:spPr>
          <a:xfrm>
            <a:off x="7265048" y="5348672"/>
            <a:ext cx="4172615" cy="1385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0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Desarrollo de capacidades y empoderamiento económico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A5B306-5D78-0078-0D54-33368A04B03E}"/>
              </a:ext>
            </a:extLst>
          </p:cNvPr>
          <p:cNvGrpSpPr/>
          <p:nvPr/>
        </p:nvGrpSpPr>
        <p:grpSpPr>
          <a:xfrm>
            <a:off x="5280646" y="5386772"/>
            <a:ext cx="1105152" cy="1179657"/>
            <a:chOff x="6973465" y="892803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BA99CB6-46D9-41AB-3DDF-71C8D003E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6AF14C89-899F-AA1F-7AC5-F85CEBA8F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9FDBF9-1A54-2182-5212-F651B6ED4474}"/>
              </a:ext>
            </a:extLst>
          </p:cNvPr>
          <p:cNvGrpSpPr/>
          <p:nvPr/>
        </p:nvGrpSpPr>
        <p:grpSpPr>
          <a:xfrm>
            <a:off x="6475664" y="5440783"/>
            <a:ext cx="1105152" cy="1179657"/>
            <a:chOff x="6973465" y="1695691"/>
            <a:chExt cx="736768" cy="78643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F97F7C9-013C-8139-E1C5-DF15F860B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2153321D-1126-23FA-C134-7381C99F8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sp>
        <p:nvSpPr>
          <p:cNvPr id="9" name="Freeform 3">
            <a:extLst>
              <a:ext uri="{FF2B5EF4-FFF2-40B4-BE49-F238E27FC236}">
                <a16:creationId xmlns:a16="http://schemas.microsoft.com/office/drawing/2014/main" id="{98F36897-6634-D884-8818-D49EC4E1450B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571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FA079-5E3D-54F1-83F8-8DE355ABA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9CB263-C114-059C-A56E-AAC6C095366A}"/>
              </a:ext>
            </a:extLst>
          </p:cNvPr>
          <p:cNvSpPr/>
          <p:nvPr/>
        </p:nvSpPr>
        <p:spPr>
          <a:xfrm>
            <a:off x="5105402" y="2232967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5B7D5C18-15BF-908A-4A8B-2F2B689622A3}"/>
              </a:ext>
            </a:extLst>
          </p:cNvPr>
          <p:cNvSpPr txBox="1">
            <a:spLocks/>
          </p:cNvSpPr>
          <p:nvPr/>
        </p:nvSpPr>
        <p:spPr>
          <a:xfrm>
            <a:off x="-6" y="206830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s" sz="4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Conectando IGEM y los resultados de la naturaleza en ECUADOR</a:t>
            </a:r>
            <a:endParaRPr lang="en-US" sz="4200" dirty="0"/>
          </a:p>
        </p:txBody>
      </p:sp>
      <p:pic>
        <p:nvPicPr>
          <p:cNvPr id="1026" name="Picture 2" descr="Las “Botas Violeta&quot; | Programa De Las Naciones Unidas Para El Desarrollo">
            <a:extLst>
              <a:ext uri="{FF2B5EF4-FFF2-40B4-BE49-F238E27FC236}">
                <a16:creationId xmlns:a16="http://schemas.microsoft.com/office/drawing/2014/main" id="{34357C48-12D2-47FF-5405-F7129E8CD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880" y="1910860"/>
            <a:ext cx="4129185" cy="39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30F3C31-80DB-0B0E-D375-F56606F75665}"/>
              </a:ext>
            </a:extLst>
          </p:cNvPr>
          <p:cNvSpPr/>
          <p:nvPr/>
        </p:nvSpPr>
        <p:spPr>
          <a:xfrm>
            <a:off x="5190779" y="5143501"/>
            <a:ext cx="6246884" cy="4026032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1AEABE4-139E-61FE-B9A0-98C0C5D8AB37}"/>
              </a:ext>
            </a:extLst>
          </p:cNvPr>
          <p:cNvSpPr/>
          <p:nvPr/>
        </p:nvSpPr>
        <p:spPr>
          <a:xfrm>
            <a:off x="11731678" y="5116222"/>
            <a:ext cx="6246884" cy="4026032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F00D32-92EE-A103-D921-F276215D75EB}"/>
              </a:ext>
            </a:extLst>
          </p:cNvPr>
          <p:cNvSpPr txBox="1"/>
          <p:nvPr/>
        </p:nvSpPr>
        <p:spPr>
          <a:xfrm>
            <a:off x="5371359" y="2690924"/>
            <a:ext cx="126072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proyecto PROAMAZONIA visibilizó los roles </a:t>
            </a:r>
            <a:r>
              <a:rPr lang="e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indispensables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que juegan las mujeres en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REDD+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y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prácticas </a:t>
            </a:r>
            <a:r>
              <a:rPr lang="es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agrícolas y de medios de vida sostenibles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asociadas </a:t>
            </a:r>
            <a:r>
              <a:rPr lang="e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y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se concientizó sobre la importancia de prevenir la violencia de género a través de la iniciativa Violet Boots </a:t>
            </a:r>
            <a:r>
              <a:rPr lang="e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1030" name="Picture 6" descr="Botas Violeta - Proamazonia">
            <a:extLst>
              <a:ext uri="{FF2B5EF4-FFF2-40B4-BE49-F238E27FC236}">
                <a16:creationId xmlns:a16="http://schemas.microsoft.com/office/drawing/2014/main" id="{6B1AE376-3BA8-48E6-B004-31E55C88C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9462" y="6175578"/>
            <a:ext cx="3688758" cy="32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F3547A-9D8F-4C25-0E01-C16B0D2213F6}"/>
              </a:ext>
            </a:extLst>
          </p:cNvPr>
          <p:cNvSpPr txBox="1"/>
          <p:nvPr/>
        </p:nvSpPr>
        <p:spPr>
          <a:xfrm>
            <a:off x="5672309" y="6299180"/>
            <a:ext cx="56015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Se distribuyeron 1.437 pares de botas en las 6 provincias de la Amazonía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Un total de 228 mujeres han accedido a la línea de crédito, de las cuales 98 (44%) pertenecen a comunidades locales y pueblos indígenas.</a:t>
            </a: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7B6182-562D-CE53-EDF3-03DE7C0261FC}"/>
              </a:ext>
            </a:extLst>
          </p:cNvPr>
          <p:cNvSpPr txBox="1"/>
          <p:nvPr/>
        </p:nvSpPr>
        <p:spPr>
          <a:xfrm>
            <a:off x="7767085" y="5250948"/>
            <a:ext cx="3205841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Violencia de género y acceso al crédito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47F00F-145E-F30B-AD49-F22C79796C9E}"/>
              </a:ext>
            </a:extLst>
          </p:cNvPr>
          <p:cNvSpPr txBox="1"/>
          <p:nvPr/>
        </p:nvSpPr>
        <p:spPr>
          <a:xfrm>
            <a:off x="11963525" y="5377194"/>
            <a:ext cx="5562600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Restauración y conservación forestal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6B349E-7C82-F41D-49EE-39B142618305}"/>
              </a:ext>
            </a:extLst>
          </p:cNvPr>
          <p:cNvSpPr txBox="1"/>
          <p:nvPr/>
        </p:nvSpPr>
        <p:spPr>
          <a:xfrm>
            <a:off x="12223372" y="6492777"/>
            <a:ext cx="55011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779 ha (33%) bajo liderazgo de mujeres.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2.326,5 ha en transición a sistemas productivos sostenibles bajo liderazgo de mujeres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CD30EF-1866-94F0-BA3B-62FC9CE4FF9B}"/>
              </a:ext>
            </a:extLst>
          </p:cNvPr>
          <p:cNvGrpSpPr/>
          <p:nvPr/>
        </p:nvGrpSpPr>
        <p:grpSpPr>
          <a:xfrm>
            <a:off x="6673596" y="5116222"/>
            <a:ext cx="1105152" cy="1179657"/>
            <a:chOff x="6973465" y="1695691"/>
            <a:chExt cx="736768" cy="78643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87A8A0CB-A78B-7DED-5730-0D0E7F844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9" name="Picture 12">
              <a:extLst>
                <a:ext uri="{FF2B5EF4-FFF2-40B4-BE49-F238E27FC236}">
                  <a16:creationId xmlns:a16="http://schemas.microsoft.com/office/drawing/2014/main" id="{BDB04BC3-9184-86F2-ADD1-8920711A8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C5B3EA-485E-173C-54D2-64993FC652EE}"/>
              </a:ext>
            </a:extLst>
          </p:cNvPr>
          <p:cNvGrpSpPr/>
          <p:nvPr/>
        </p:nvGrpSpPr>
        <p:grpSpPr>
          <a:xfrm>
            <a:off x="5480345" y="5092812"/>
            <a:ext cx="1105152" cy="1179657"/>
            <a:chOff x="6973465" y="2509730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529C1F5-14C7-F500-575D-46D18AD1D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73465" y="2509730"/>
              <a:ext cx="736768" cy="78643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A2FB93-0C3F-487A-50E2-B77D57D97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66390" y="2664465"/>
              <a:ext cx="590189" cy="590189"/>
            </a:xfrm>
            <a:prstGeom prst="rect">
              <a:avLst/>
            </a:prstGeom>
          </p:spPr>
        </p:pic>
      </p:grpSp>
      <p:sp>
        <p:nvSpPr>
          <p:cNvPr id="14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F7F56B90-EE90-7D78-37C8-6C44A565F42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353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64136-948E-2799-168C-3D9682FFD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568F48A-251B-6793-8BA1-A1A54CB99E66}"/>
              </a:ext>
            </a:extLst>
          </p:cNvPr>
          <p:cNvSpPr/>
          <p:nvPr/>
        </p:nvSpPr>
        <p:spPr>
          <a:xfrm>
            <a:off x="5105402" y="2053353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18FF887-C149-E2BB-FB0B-59B1377B4B5D}"/>
              </a:ext>
            </a:extLst>
          </p:cNvPr>
          <p:cNvSpPr/>
          <p:nvPr/>
        </p:nvSpPr>
        <p:spPr>
          <a:xfrm>
            <a:off x="5190779" y="4963887"/>
            <a:ext cx="6246884" cy="4287290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BB2339E-DDF5-942F-B455-51280E31CF74}"/>
              </a:ext>
            </a:extLst>
          </p:cNvPr>
          <p:cNvSpPr/>
          <p:nvPr/>
        </p:nvSpPr>
        <p:spPr>
          <a:xfrm>
            <a:off x="11731678" y="4936608"/>
            <a:ext cx="6246884" cy="4287290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4E5B9C-B022-14E3-DA47-A46475770572}"/>
              </a:ext>
            </a:extLst>
          </p:cNvPr>
          <p:cNvSpPr txBox="1"/>
          <p:nvPr/>
        </p:nvSpPr>
        <p:spPr>
          <a:xfrm>
            <a:off x="5371360" y="2511310"/>
            <a:ext cx="12353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proyecto financiado por el FMAM involucró tanto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 mujeres como a hombres en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fortalecimiento </a:t>
            </a:r>
            <a:r>
              <a:rPr lang="e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la gestión comunitaria de los recursos naturales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(CBNRM) para proteger a los elefantes en peligro de extinción </a:t>
            </a:r>
            <a:r>
              <a:rPr lang="e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Gourma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, mejorar los medios de vida locales y mitigar los conflictos entre humanos y elefantes.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B7519C-F897-6D88-B9ED-52656A2C11E9}"/>
              </a:ext>
            </a:extLst>
          </p:cNvPr>
          <p:cNvSpPr txBox="1"/>
          <p:nvPr/>
        </p:nvSpPr>
        <p:spPr>
          <a:xfrm>
            <a:off x="5516488" y="6424366"/>
            <a:ext cx="5755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57% de los 9.427 miembros de la asociación son mujeres, lo que garantiza su participación activa en la conservación y la gobernanza.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83 de 1.399 ecoguardias son mujeres que apoyan la lucha contra la caza furtiva, el monitoreo de elefantes y la movilización comunitaria.</a:t>
            </a: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C775AD-4DDA-D19A-0811-B1D62C71C656}"/>
              </a:ext>
            </a:extLst>
          </p:cNvPr>
          <p:cNvSpPr txBox="1"/>
          <p:nvPr/>
        </p:nvSpPr>
        <p:spPr>
          <a:xfrm>
            <a:off x="6550244" y="5197580"/>
            <a:ext cx="5601566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Toma de decisiones &amp;</a:t>
            </a:r>
          </a:p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Desarrollo de capacidades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302A0C-05CC-BD14-BC78-FF56067AC5C2}"/>
              </a:ext>
            </a:extLst>
          </p:cNvPr>
          <p:cNvSpPr txBox="1"/>
          <p:nvPr/>
        </p:nvSpPr>
        <p:spPr>
          <a:xfrm>
            <a:off x="11963525" y="5197581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Conservación de especies y gestión de tierras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EAAA76-6F0E-2649-0442-D0212A1382C0}"/>
              </a:ext>
            </a:extLst>
          </p:cNvPr>
          <p:cNvSpPr txBox="1"/>
          <p:nvPr/>
        </p:nvSpPr>
        <p:spPr>
          <a:xfrm>
            <a:off x="12151809" y="6359835"/>
            <a:ext cx="57551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Las mujeres contribuyen con 366.596,96 hectáreas de tierras gestionadas, incluidas 18.296,96 hectáreas para pastoreo y 348.300 hectáreas de cortafuegos.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521.000 hectáreas de tierra cubierta de árboles y una población de elefantes </a:t>
            </a:r>
            <a:r>
              <a:rPr lang="e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Gourma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316 (objetivo 259)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BA96E4-73EE-F799-AB40-71ADDAF36946}"/>
              </a:ext>
            </a:extLst>
          </p:cNvPr>
          <p:cNvSpPr txBox="1">
            <a:spLocks/>
          </p:cNvSpPr>
          <p:nvPr/>
        </p:nvSpPr>
        <p:spPr>
          <a:xfrm>
            <a:off x="24487" y="223158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s" sz="4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Conectando IGEM y los resultados de la naturaleza en MALI</a:t>
            </a:r>
            <a:endParaRPr lang="en-US" dirty="0"/>
          </a:p>
        </p:txBody>
      </p:sp>
      <p:pic>
        <p:nvPicPr>
          <p:cNvPr id="8" name="Picture 7" descr="A group of women and children sitting on the ground&#10;&#10;AI-generated content may be incorrect.">
            <a:extLst>
              <a:ext uri="{FF2B5EF4-FFF2-40B4-BE49-F238E27FC236}">
                <a16:creationId xmlns:a16="http://schemas.microsoft.com/office/drawing/2014/main" id="{C6036C8B-889B-0B2F-E1AF-045B671257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71" y="1763903"/>
            <a:ext cx="4140916" cy="3812679"/>
          </a:xfrm>
          <a:prstGeom prst="rect">
            <a:avLst/>
          </a:prstGeom>
        </p:spPr>
      </p:pic>
      <p:pic>
        <p:nvPicPr>
          <p:cNvPr id="12" name="Picture 11" descr="A group of women sitting in a field&#10;&#10;AI-generated content may be incorrect.">
            <a:extLst>
              <a:ext uri="{FF2B5EF4-FFF2-40B4-BE49-F238E27FC236}">
                <a16:creationId xmlns:a16="http://schemas.microsoft.com/office/drawing/2014/main" id="{A54A57ED-11B4-FC27-B82F-57092F3976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14" y="5546274"/>
            <a:ext cx="4274685" cy="374824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C7A4EE1-E771-63FC-E148-DD548B2CD6C4}"/>
              </a:ext>
            </a:extLst>
          </p:cNvPr>
          <p:cNvGrpSpPr/>
          <p:nvPr/>
        </p:nvGrpSpPr>
        <p:grpSpPr>
          <a:xfrm>
            <a:off x="6403784" y="5152042"/>
            <a:ext cx="1105152" cy="1179657"/>
            <a:chOff x="6973465" y="892803"/>
            <a:chExt cx="736768" cy="78643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C9A1EE7-3F9E-087A-91EF-B28813A45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D6EA1D8E-FFFE-2513-B0C2-D73BD3300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82754C-6D54-B852-BB75-BD125543FFDC}"/>
              </a:ext>
            </a:extLst>
          </p:cNvPr>
          <p:cNvGrpSpPr/>
          <p:nvPr/>
        </p:nvGrpSpPr>
        <p:grpSpPr>
          <a:xfrm>
            <a:off x="5212822" y="5098986"/>
            <a:ext cx="1105152" cy="1179657"/>
            <a:chOff x="6973465" y="3346072"/>
            <a:chExt cx="736768" cy="78643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F9281265-E0C7-B5E7-72C6-79FFF5BFF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25F684C3-E1C7-8BF1-FED5-3F31C0430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sp>
        <p:nvSpPr>
          <p:cNvPr id="7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AE9EAE51-558A-D1CC-AA55-D497C8EDCB6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590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8BD2-792F-256B-1F42-07F031BBC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427F990-DD38-9520-C4FB-3A71C47A18F1}"/>
              </a:ext>
            </a:extLst>
          </p:cNvPr>
          <p:cNvSpPr/>
          <p:nvPr/>
        </p:nvSpPr>
        <p:spPr>
          <a:xfrm>
            <a:off x="5105402" y="2232967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0C698DB-F20E-6CBB-CF2C-6C79A93D3D2D}"/>
              </a:ext>
            </a:extLst>
          </p:cNvPr>
          <p:cNvSpPr/>
          <p:nvPr/>
        </p:nvSpPr>
        <p:spPr>
          <a:xfrm>
            <a:off x="5190779" y="5143501"/>
            <a:ext cx="6246884" cy="4238304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CE110D4-137C-7B5B-C9C2-EEAD6D95B5EC}"/>
              </a:ext>
            </a:extLst>
          </p:cNvPr>
          <p:cNvSpPr/>
          <p:nvPr/>
        </p:nvSpPr>
        <p:spPr>
          <a:xfrm>
            <a:off x="11731678" y="5116222"/>
            <a:ext cx="6246884" cy="4238304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5342DA-0EA0-CB04-3BC4-7C72640C25DB}"/>
              </a:ext>
            </a:extLst>
          </p:cNvPr>
          <p:cNvSpPr txBox="1"/>
          <p:nvPr/>
        </p:nvSpPr>
        <p:spPr>
          <a:xfrm>
            <a:off x="5261098" y="2553153"/>
            <a:ext cx="123531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El SGP en Turquía tenía como objetivo abordar los problemas de la sobrepesca y el exceso de capacidad de las flotas pesqueras mediante el establecimiento de zonas de exclusión de peces en el área marina protegida de la bahía </a:t>
            </a:r>
            <a:r>
              <a:rPr lang="e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Gökova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, reconociendo y mapeando el número de mujeres pescadoras en la península </a:t>
            </a:r>
            <a:r>
              <a:rPr lang="e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 Datça-Bozburun </a:t>
            </a: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y capacitándolas en pesca sostenible, emprendimiento y finanzas personales.</a:t>
            </a:r>
          </a:p>
          <a:p>
            <a:pPr defTabSz="914445"/>
            <a:endParaRPr lang="en-US" sz="2400" b="1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C80099-F77A-331E-0191-69642436B3C4}"/>
              </a:ext>
            </a:extLst>
          </p:cNvPr>
          <p:cNvSpPr txBox="1"/>
          <p:nvPr/>
        </p:nvSpPr>
        <p:spPr>
          <a:xfrm>
            <a:off x="5516486" y="6425224"/>
            <a:ext cx="59211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125 mujeres fueron capacitadas en pesca sostenible y 70 a través de comunicación directa con autoridades locales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450 cooperativas pesqueras locales cambiaron sus prácticas típicas, para reconocer el trabajo de las mujeres, empoderarlas, darles voz en las reuniones de toma de decisiones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7609E0-D6C2-F170-6B7D-97CCA9CA7E31}"/>
              </a:ext>
            </a:extLst>
          </p:cNvPr>
          <p:cNvSpPr txBox="1"/>
          <p:nvPr/>
        </p:nvSpPr>
        <p:spPr>
          <a:xfrm>
            <a:off x="6375959" y="5444164"/>
            <a:ext cx="5601566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0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Desarrollo de capacidades y</a:t>
            </a:r>
          </a:p>
          <a:p>
            <a:pPr algn="ctr" defTabSz="914445"/>
            <a:r>
              <a:rPr lang="es" sz="2800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Toma de decisiones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0B9974-B99D-E076-2BA7-8DAC30139B20}"/>
              </a:ext>
            </a:extLst>
          </p:cNvPr>
          <p:cNvSpPr txBox="1"/>
          <p:nvPr/>
        </p:nvSpPr>
        <p:spPr>
          <a:xfrm>
            <a:off x="11963525" y="5377196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Áreas protegidas y</a:t>
            </a:r>
          </a:p>
          <a:p>
            <a:pPr algn="ctr" defTabSz="914445"/>
            <a:r>
              <a:rPr lang="e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Conservación de especies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E8D7A9-5673-225B-D8D6-64A18CBB7632}"/>
              </a:ext>
            </a:extLst>
          </p:cNvPr>
          <p:cNvSpPr txBox="1"/>
          <p:nvPr/>
        </p:nvSpPr>
        <p:spPr>
          <a:xfrm>
            <a:off x="12223371" y="6425224"/>
            <a:ext cx="5755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Se implementó el primer software SMART-marine para patrullas de guardabosques marinos femeninos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Las poblaciones de peces han aumentado un 800 por ciento y la biomasa media de peces es cuatro veces mayor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Las focas monje ya están presentes en la zona.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D8ED0E-6935-FD06-724F-0DD78673597B}"/>
              </a:ext>
            </a:extLst>
          </p:cNvPr>
          <p:cNvSpPr txBox="1">
            <a:spLocks/>
          </p:cNvSpPr>
          <p:nvPr/>
        </p:nvSpPr>
        <p:spPr>
          <a:xfrm>
            <a:off x="-6" y="174172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s" sz="4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Conectando IGEM y los resultados de la naturaleza en TURQUÍA</a:t>
            </a:r>
            <a:endParaRPr lang="en-US" sz="2800" dirty="0"/>
          </a:p>
        </p:txBody>
      </p:sp>
      <p:pic>
        <p:nvPicPr>
          <p:cNvPr id="7" name="Picture 6" descr="A person holding a net&#10;&#10;AI-generated content may be incorrect.">
            <a:extLst>
              <a:ext uri="{FF2B5EF4-FFF2-40B4-BE49-F238E27FC236}">
                <a16:creationId xmlns:a16="http://schemas.microsoft.com/office/drawing/2014/main" id="{3E2C9D08-9811-9902-D54A-EF0E829AC2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39724"/>
            <a:ext cx="4180114" cy="3488834"/>
          </a:xfrm>
          <a:prstGeom prst="rect">
            <a:avLst/>
          </a:prstGeom>
        </p:spPr>
      </p:pic>
      <p:pic>
        <p:nvPicPr>
          <p:cNvPr id="14" name="Picture 13" descr="A person standing on a boat&#10;&#10;AI-generated content may be incorrect.">
            <a:extLst>
              <a:ext uri="{FF2B5EF4-FFF2-40B4-BE49-F238E27FC236}">
                <a16:creationId xmlns:a16="http://schemas.microsoft.com/office/drawing/2014/main" id="{D0CB4D7C-D5A8-7362-9B13-4455B056E1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19"/>
          <a:stretch/>
        </p:blipFill>
        <p:spPr>
          <a:xfrm>
            <a:off x="32657" y="5280719"/>
            <a:ext cx="4180114" cy="42061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1B111C1-C285-FB97-C741-62AEFCB68F95}"/>
              </a:ext>
            </a:extLst>
          </p:cNvPr>
          <p:cNvGrpSpPr/>
          <p:nvPr/>
        </p:nvGrpSpPr>
        <p:grpSpPr>
          <a:xfrm>
            <a:off x="5024961" y="5331517"/>
            <a:ext cx="1105152" cy="1179657"/>
            <a:chOff x="6973465" y="892803"/>
            <a:chExt cx="736768" cy="78643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CEF8CDE-4D41-40A8-DD12-838F7E73C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46BD507F-E727-2B76-BEAA-0EF9F81CB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7992C5-5343-04C7-D4FD-C73E166FA26A}"/>
              </a:ext>
            </a:extLst>
          </p:cNvPr>
          <p:cNvGrpSpPr/>
          <p:nvPr/>
        </p:nvGrpSpPr>
        <p:grpSpPr>
          <a:xfrm>
            <a:off x="6198733" y="5330003"/>
            <a:ext cx="1105152" cy="1179657"/>
            <a:chOff x="6973465" y="3346072"/>
            <a:chExt cx="736768" cy="78643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734F024D-F2E9-F007-CDAC-FF0492B57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1F77506A-500B-654F-C809-B250A3011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sp>
        <p:nvSpPr>
          <p:cNvPr id="8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4FE3C4B2-606D-973C-29A6-0ACBD941B55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494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48F5D-263E-B388-27F7-51480FFE0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749110BA-1FD0-3F4E-BA57-0EFC0E233FEA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90E2C36-16DA-DE82-BBF9-F4DFC61373D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198692D-8780-D09D-FB1F-33222F82F5A3}"/>
              </a:ext>
            </a:extLst>
          </p:cNvPr>
          <p:cNvGrpSpPr/>
          <p:nvPr/>
        </p:nvGrpSpPr>
        <p:grpSpPr>
          <a:xfrm>
            <a:off x="1894608" y="3413535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9A9E1927-10A6-D559-54F5-E1936AB01A7E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F423471D-6A86-43AF-511A-5A79E7C7D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84A91DD-667F-CDA7-B392-C71AE28EC17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337EE9EA-098B-E90D-766A-A74E385C50D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B773485D-0750-1ABA-B2F4-D49CBB80610A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BC8E9AE-7362-0402-4EBE-636D9D7BA5C1}"/>
              </a:ext>
            </a:extLst>
          </p:cNvPr>
          <p:cNvGrpSpPr/>
          <p:nvPr/>
        </p:nvGrpSpPr>
        <p:grpSpPr>
          <a:xfrm>
            <a:off x="2581915" y="4715154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8D8C6D28-8FA5-92E7-6924-0BF2BA61E6E8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4D29CE9-8791-C5EA-7C75-2FE8C8DDB659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E8F26B7-3FFA-4139-67CC-2E05CF16EF7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49AFCD8-2B88-9988-A0AC-403ADCA12995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A822DFBC-B4FF-5322-1B14-F65CB9191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A674BDA-1459-3A14-6925-793AB052AC6E}"/>
              </a:ext>
            </a:extLst>
          </p:cNvPr>
          <p:cNvGrpSpPr/>
          <p:nvPr/>
        </p:nvGrpSpPr>
        <p:grpSpPr>
          <a:xfrm>
            <a:off x="3451172" y="5966262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8ABBD073-61D8-86DF-D827-52D76A88B373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F927DDAA-9047-D63F-0AD4-5D58BF3AE3F0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977C005-69AD-9CE7-74A9-00C6D72FD67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B24CF41A-2978-FF31-1087-2A5941626025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D5BDF5FF-B7B8-1E8B-9AD5-518637F38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CDFF971-D08C-7A96-BB54-E0BF18B1E640}"/>
              </a:ext>
            </a:extLst>
          </p:cNvPr>
          <p:cNvSpPr txBox="1"/>
          <p:nvPr/>
        </p:nvSpPr>
        <p:spPr>
          <a:xfrm>
            <a:off x="4559655" y="3248200"/>
            <a:ext cx="135420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600" dirty="0">
                <a:solidFill>
                  <a:schemeClr val="bg1">
                    <a:lumMod val="75000"/>
                  </a:schemeClr>
                </a:solidFill>
              </a:rPr>
              <a:t>Identificar consideraciones de género relevantes para sus objetivos nacionales en el marco del Marco Mundial de Biodiversidad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172C85-BB7E-9861-1841-A56D3BF01842}"/>
              </a:ext>
            </a:extLst>
          </p:cNvPr>
          <p:cNvSpPr txBox="1"/>
          <p:nvPr/>
        </p:nvSpPr>
        <p:spPr>
          <a:xfrm>
            <a:off x="5312576" y="4827069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000" dirty="0">
                <a:solidFill>
                  <a:schemeClr val="bg1">
                    <a:lumMod val="75000"/>
                  </a:schemeClr>
                </a:solidFill>
              </a:rPr>
              <a:t>Conectar objetivos y acciones de género y biodiversidad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2DF326-4EC5-EEE5-0B46-17F79E825AC7}"/>
              </a:ext>
            </a:extLst>
          </p:cNvPr>
          <p:cNvSpPr txBox="1"/>
          <p:nvPr/>
        </p:nvSpPr>
        <p:spPr>
          <a:xfrm>
            <a:off x="6260153" y="6183905"/>
            <a:ext cx="12224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000" dirty="0"/>
              <a:t>Desarrollar conjuntamente opciones para soluciones basadas en la naturaleza género responsivas</a:t>
            </a:r>
            <a:endParaRPr lang="en-US" sz="4000" dirty="0"/>
          </a:p>
        </p:txBody>
      </p:sp>
      <p:sp>
        <p:nvSpPr>
          <p:cNvPr id="2" name="Google Shape;89;g328e14af98b_2_2">
            <a:extLst>
              <a:ext uri="{FF2B5EF4-FFF2-40B4-BE49-F238E27FC236}">
                <a16:creationId xmlns:a16="http://schemas.microsoft.com/office/drawing/2014/main" id="{34624C28-DC6D-2618-695E-5E4166D9F6AB}"/>
              </a:ext>
            </a:extLst>
          </p:cNvPr>
          <p:cNvSpPr txBox="1"/>
          <p:nvPr/>
        </p:nvSpPr>
        <p:spPr>
          <a:xfrm>
            <a:off x="1759137" y="712241"/>
            <a:ext cx="13734863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Pasos clave para identificar soluciones basadas en la naturaleza género responsivas 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66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61F7E-DF15-2C21-684F-1BFF83240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B1B56FB-2295-6246-B388-FC9F5486E68C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DB631565-2541-F120-0F98-0DB697C53A7B}"/>
              </a:ext>
            </a:extLst>
          </p:cNvPr>
          <p:cNvSpPr/>
          <p:nvPr/>
        </p:nvSpPr>
        <p:spPr>
          <a:xfrm>
            <a:off x="818825" y="2210810"/>
            <a:ext cx="3106581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37F7219-81DF-36C2-3622-0B8710BB18D9}"/>
              </a:ext>
            </a:extLst>
          </p:cNvPr>
          <p:cNvSpPr/>
          <p:nvPr/>
        </p:nvSpPr>
        <p:spPr>
          <a:xfrm>
            <a:off x="4193144" y="2210811"/>
            <a:ext cx="12750420" cy="1326310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Utilizar las consultas para recopilar información sobre posibles </a:t>
            </a:r>
            <a:r>
              <a:rPr lang="e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soluciones basadas en la naturaleza </a:t>
            </a: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por parte de mujeres y hombres de los pueblos indígenas y las comunidades locales como parte de un enfoque que abarque a toda la sociedad.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900D90-0BAC-134A-1674-490EC11768D9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11" name="Pentagon 76">
              <a:extLst>
                <a:ext uri="{FF2B5EF4-FFF2-40B4-BE49-F238E27FC236}">
                  <a16:creationId xmlns:a16="http://schemas.microsoft.com/office/drawing/2014/main" id="{9D8F1D76-88D3-F2E5-2D32-B7EB1336FBC9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300F1DB-9A56-2C67-8373-1FDC9D0BF384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6D46B46-B02A-FF73-DC54-E2912253D0C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4AF4FBFA-B661-3372-5A00-A110248959D8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5" name="Picture 14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C16EF57-52B5-9B93-9347-4E8B1E2BF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DD1CE0A-A5BE-B355-CB85-EEB4E511650D}"/>
              </a:ext>
            </a:extLst>
          </p:cNvPr>
          <p:cNvSpPr txBox="1"/>
          <p:nvPr/>
        </p:nvSpPr>
        <p:spPr>
          <a:xfrm>
            <a:off x="2989421" y="203677"/>
            <a:ext cx="145507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600" dirty="0">
                <a:latin typeface="+mj-lt"/>
              </a:rPr>
              <a:t>Desarrollar conjuntamente opciones para soluciones basadas en la naturaleza que tengan en cuenta consideraciones de género y las transformen</a:t>
            </a:r>
            <a:endParaRPr lang="en-US" sz="3600" dirty="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F5BA57-430C-78D9-CBD0-98CAF6E601E3}"/>
              </a:ext>
            </a:extLst>
          </p:cNvPr>
          <p:cNvSpPr/>
          <p:nvPr/>
        </p:nvSpPr>
        <p:spPr>
          <a:xfrm>
            <a:off x="2171700" y="3799041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Macintosh HD:Users:AQA:Desktop:Fotos Althea:2016:5. Mayo:Taller FONAFIFO:JPG:DSC_7070.JPG">
            <a:extLst>
              <a:ext uri="{FF2B5EF4-FFF2-40B4-BE49-F238E27FC236}">
                <a16:creationId xmlns:a16="http://schemas.microsoft.com/office/drawing/2014/main" id="{98A79ACF-4694-0C7D-824D-91480FFB9D15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09358" y="4530338"/>
            <a:ext cx="5897342" cy="3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Climate Change Dynamic in Uganda.jpg">
            <a:extLst>
              <a:ext uri="{FF2B5EF4-FFF2-40B4-BE49-F238E27FC236}">
                <a16:creationId xmlns:a16="http://schemas.microsoft.com/office/drawing/2014/main" id="{226D2873-C902-8186-8859-442BD952EF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5398" y="4530338"/>
            <a:ext cx="6357605" cy="385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83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E398C-4727-B267-E975-88D554B1E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58E9A3BA-8EA8-17C9-5171-3C3BE6384881}"/>
              </a:ext>
            </a:extLst>
          </p:cNvPr>
          <p:cNvSpPr/>
          <p:nvPr/>
        </p:nvSpPr>
        <p:spPr>
          <a:xfrm rot="16200000">
            <a:off x="4572823" y="495033"/>
            <a:ext cx="5672870" cy="9674343"/>
          </a:xfrm>
          <a:prstGeom prst="ellipse">
            <a:avLst/>
          </a:prstGeom>
          <a:gradFill>
            <a:gsLst>
              <a:gs pos="0">
                <a:srgbClr val="7030A0"/>
              </a:gs>
              <a:gs pos="52000">
                <a:schemeClr val="accent3">
                  <a:lumMod val="20000"/>
                  <a:lumOff val="80000"/>
                </a:schemeClr>
              </a:gs>
              <a:gs pos="71000">
                <a:schemeClr val="accent3">
                  <a:lumMod val="40000"/>
                  <a:lumOff val="60000"/>
                </a:schemeClr>
              </a:gs>
              <a:gs pos="87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7684DE5-61C9-6D49-6E95-3861A303EB92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D46E75-13D4-A869-1FE2-F74B9AC71063}"/>
              </a:ext>
            </a:extLst>
          </p:cNvPr>
          <p:cNvSpPr txBox="1"/>
          <p:nvPr/>
        </p:nvSpPr>
        <p:spPr>
          <a:xfrm>
            <a:off x="4083344" y="3343864"/>
            <a:ext cx="216172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Igualdad de género y asuntos de la mujer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07729D-0D8A-E61E-AC58-2CE008ACF67F}"/>
              </a:ext>
            </a:extLst>
          </p:cNvPr>
          <p:cNvSpPr txBox="1"/>
          <p:nvPr/>
        </p:nvSpPr>
        <p:spPr>
          <a:xfrm>
            <a:off x="9036363" y="3854059"/>
            <a:ext cx="251413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Medio ambiente (y cambio climático)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9CC3AA-F3E8-9CEF-D920-2EE4FA4B935F}"/>
              </a:ext>
            </a:extLst>
          </p:cNvPr>
          <p:cNvSpPr txBox="1"/>
          <p:nvPr/>
        </p:nvSpPr>
        <p:spPr>
          <a:xfrm>
            <a:off x="8406798" y="5420310"/>
            <a:ext cx="32158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Agricultura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B8232C-FCF9-E516-8F19-A8FBA6F7DEE0}"/>
              </a:ext>
            </a:extLst>
          </p:cNvPr>
          <p:cNvSpPr txBox="1"/>
          <p:nvPr/>
        </p:nvSpPr>
        <p:spPr>
          <a:xfrm>
            <a:off x="6386946" y="6009121"/>
            <a:ext cx="32158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Planificación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AB7531-46D6-60B5-C50A-8E2EBA931FDF}"/>
              </a:ext>
            </a:extLst>
          </p:cNvPr>
          <p:cNvSpPr txBox="1"/>
          <p:nvPr/>
        </p:nvSpPr>
        <p:spPr>
          <a:xfrm>
            <a:off x="6798858" y="2958075"/>
            <a:ext cx="32158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Comercio y turismo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926EB-BF73-7F8D-E60A-EDDDD7B13047}"/>
              </a:ext>
            </a:extLst>
          </p:cNvPr>
          <p:cNvSpPr txBox="1"/>
          <p:nvPr/>
        </p:nvSpPr>
        <p:spPr>
          <a:xfrm>
            <a:off x="6608041" y="4476085"/>
            <a:ext cx="21617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Finanzas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C8ED0A-53EC-E8C9-D89B-F25A3D7A475C}"/>
              </a:ext>
            </a:extLst>
          </p:cNvPr>
          <p:cNvSpPr txBox="1"/>
          <p:nvPr/>
        </p:nvSpPr>
        <p:spPr>
          <a:xfrm>
            <a:off x="5566883" y="7375731"/>
            <a:ext cx="21617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Salud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6B98B2-282E-4CA2-E566-BDC7CBFA7489}"/>
              </a:ext>
            </a:extLst>
          </p:cNvPr>
          <p:cNvSpPr txBox="1"/>
          <p:nvPr/>
        </p:nvSpPr>
        <p:spPr>
          <a:xfrm>
            <a:off x="8012263" y="6910509"/>
            <a:ext cx="23748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 dirty="0"/>
              <a:t>Minería, Energía e Infraestructura</a:t>
            </a:r>
            <a:endParaRPr lang="en-GB" sz="21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FB900E-64C1-BA95-0DFA-CEA3659CB8B8}"/>
              </a:ext>
            </a:extLst>
          </p:cNvPr>
          <p:cNvSpPr txBox="1"/>
          <p:nvPr/>
        </p:nvSpPr>
        <p:spPr>
          <a:xfrm>
            <a:off x="3427579" y="5628059"/>
            <a:ext cx="21617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s" sz="2100" b="1"/>
              <a:t>Educación</a:t>
            </a:r>
          </a:p>
        </p:txBody>
      </p:sp>
      <p:sp>
        <p:nvSpPr>
          <p:cNvPr id="26" name="Arrow: Up 25">
            <a:extLst>
              <a:ext uri="{FF2B5EF4-FFF2-40B4-BE49-F238E27FC236}">
                <a16:creationId xmlns:a16="http://schemas.microsoft.com/office/drawing/2014/main" id="{C54AD87B-A8B5-2F06-A655-12BDA7C1F5A3}"/>
              </a:ext>
            </a:extLst>
          </p:cNvPr>
          <p:cNvSpPr/>
          <p:nvPr/>
        </p:nvSpPr>
        <p:spPr>
          <a:xfrm>
            <a:off x="1390443" y="2406725"/>
            <a:ext cx="897989" cy="6010992"/>
          </a:xfrm>
          <a:prstGeom prst="up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" sz="2700">
                <a:solidFill>
                  <a:srgbClr val="002060"/>
                </a:solidFill>
              </a:rPr>
              <a:t>Multinivel : local </a:t>
            </a:r>
            <a:r>
              <a:rPr lang="es" sz="2700" err="1">
                <a:solidFill>
                  <a:srgbClr val="002060"/>
                </a:solidFill>
              </a:rPr>
              <a:t>a federal</a:t>
            </a:r>
            <a:endParaRPr lang="en-US" sz="2700">
              <a:solidFill>
                <a:srgbClr val="002060"/>
              </a:solidFill>
            </a:endParaRPr>
          </a:p>
        </p:txBody>
      </p:sp>
      <p:sp>
        <p:nvSpPr>
          <p:cNvPr id="31" name="Arrow: Left-Right 30">
            <a:extLst>
              <a:ext uri="{FF2B5EF4-FFF2-40B4-BE49-F238E27FC236}">
                <a16:creationId xmlns:a16="http://schemas.microsoft.com/office/drawing/2014/main" id="{A1458BCD-82D4-4095-ED29-56658A1363F8}"/>
              </a:ext>
            </a:extLst>
          </p:cNvPr>
          <p:cNvSpPr/>
          <p:nvPr/>
        </p:nvSpPr>
        <p:spPr>
          <a:xfrm>
            <a:off x="3024615" y="1695864"/>
            <a:ext cx="9407990" cy="809489"/>
          </a:xfrm>
          <a:prstGeom prst="left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700">
                <a:solidFill>
                  <a:srgbClr val="002060"/>
                </a:solidFill>
              </a:rPr>
              <a:t>Multisectorial</a:t>
            </a:r>
            <a:r>
              <a:rPr lang="es" sz="2700" err="1">
                <a:solidFill>
                  <a:srgbClr val="002060"/>
                </a:solidFill>
              </a:rPr>
              <a:t>​</a:t>
            </a:r>
            <a:endParaRPr lang="en-US" sz="2700">
              <a:solidFill>
                <a:srgbClr val="00206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02995C-402E-6891-BCB0-2F179AE6C202}"/>
              </a:ext>
            </a:extLst>
          </p:cNvPr>
          <p:cNvSpPr txBox="1"/>
          <p:nvPr/>
        </p:nvSpPr>
        <p:spPr>
          <a:xfrm>
            <a:off x="3042906" y="8266840"/>
            <a:ext cx="993871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400" i="1" dirty="0" err="1"/>
              <a:t>Institucional</a:t>
            </a:r>
            <a:r>
              <a:rPr lang="es" sz="2400" i="1" dirty="0"/>
              <a:t> </a:t>
            </a:r>
            <a:r>
              <a:rPr lang="es" sz="2400" i="1" dirty="0" err="1"/>
              <a:t>mecanismos </a:t>
            </a:r>
            <a:r>
              <a:rPr lang="es" sz="2400" i="1" dirty="0"/>
              <a:t>para apoyar </a:t>
            </a:r>
            <a:r>
              <a:rPr lang="es" sz="2400" i="1" dirty="0" err="1"/>
              <a:t>la coherencia </a:t>
            </a:r>
            <a:r>
              <a:rPr lang="es" sz="2400" i="1" dirty="0"/>
              <a:t>: </a:t>
            </a:r>
            <a:r>
              <a:rPr lang="es" sz="2400" dirty="0"/>
              <a:t>por ejemplo, </a:t>
            </a:r>
            <a:r>
              <a:rPr lang="es" sz="2400" dirty="0" err="1"/>
              <a:t>alineación </a:t>
            </a:r>
            <a:r>
              <a:rPr lang="es" sz="2400" dirty="0"/>
              <a:t>de </a:t>
            </a:r>
            <a:r>
              <a:rPr lang="es" sz="2400" dirty="0" err="1"/>
              <a:t>la biodiversidad </a:t>
            </a:r>
            <a:r>
              <a:rPr lang="es" sz="2400" dirty="0"/>
              <a:t>, </a:t>
            </a:r>
            <a:r>
              <a:rPr lang="es" sz="2400" dirty="0" err="1"/>
              <a:t>el clima </a:t>
            </a:r>
            <a:r>
              <a:rPr lang="es" sz="2400" dirty="0"/>
              <a:t>, la agricultura y </a:t>
            </a:r>
            <a:r>
              <a:rPr lang="es" sz="2400" dirty="0" err="1"/>
              <a:t>el género</a:t>
            </a:r>
            <a:r>
              <a:rPr lang="es" sz="2400" dirty="0"/>
              <a:t> </a:t>
            </a:r>
            <a:r>
              <a:rPr lang="es" sz="2400" dirty="0" err="1"/>
              <a:t>ministerios </a:t>
            </a:r>
            <a:r>
              <a:rPr lang="es" sz="2400" dirty="0"/>
              <a:t>; coordinación interministerial; </a:t>
            </a:r>
            <a:r>
              <a:rPr lang="es" sz="2400" dirty="0" err="1"/>
              <a:t>presupuestos con </a:t>
            </a:r>
            <a:endParaRPr lang="fr-CA" sz="2400" dirty="0"/>
          </a:p>
          <a:p>
            <a:endParaRPr lang="en-US" sz="2700" dirty="0"/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FA5899BD-C4D2-24AE-F795-4B5E46916285}"/>
              </a:ext>
            </a:extLst>
          </p:cNvPr>
          <p:cNvSpPr/>
          <p:nvPr/>
        </p:nvSpPr>
        <p:spPr>
          <a:xfrm>
            <a:off x="14241511" y="2083777"/>
            <a:ext cx="3081289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96D39F-7620-4A25-F3C6-888F4089ED58}"/>
              </a:ext>
            </a:extLst>
          </p:cNvPr>
          <p:cNvSpPr/>
          <p:nvPr/>
        </p:nvSpPr>
        <p:spPr>
          <a:xfrm>
            <a:off x="13293162" y="3560925"/>
            <a:ext cx="4394219" cy="460771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La colaboración intersectorial como parte de un enfoque de todo el gobierno ( </a:t>
            </a:r>
            <a:r>
              <a:rPr lang="e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WoG </a:t>
            </a: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) puede ayudar a desarrollar e implementar </a:t>
            </a:r>
            <a:r>
              <a:rPr lang="e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soluciones basadas en la naturaleza apropiadas </a:t>
            </a: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que cumplan con múltiples objetivos del GBF y los objetivos de desarrollo sostenible, y puede atraer recursos </a:t>
            </a:r>
            <a:r>
              <a:rPr lang="es" sz="2700" b="1" kern="0" dirty="0">
                <a:solidFill>
                  <a:srgbClr val="002060"/>
                </a:solidFill>
                <a:latin typeface="Calibri" panose="020F0502020204030204"/>
                <a:cs typeface="Calibri Light" panose="020F0302020204030204" pitchFamily="34" charset="0"/>
                <a:sym typeface="Arial"/>
              </a:rPr>
              <a:t>.</a:t>
            </a:r>
            <a:endParaRPr lang="en-US" sz="2400" b="1" kern="0" dirty="0">
              <a:solidFill>
                <a:srgbClr val="002060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1E0E43-C177-6BC1-EBA7-5DAA7F303BF7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11" name="Pentagon 76">
              <a:extLst>
                <a:ext uri="{FF2B5EF4-FFF2-40B4-BE49-F238E27FC236}">
                  <a16:creationId xmlns:a16="http://schemas.microsoft.com/office/drawing/2014/main" id="{CF735064-2131-E861-6E3F-115A7B933A59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A507FA5-7B3B-006F-663A-2DA6BFF9563E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2C03C0F-5167-2FB0-5856-E44CF93EC7E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165777F2-AFD1-5DA2-127E-311DDC45AFD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5" name="Picture 14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B4A1F6A-DB73-ACDC-4B7B-FCACB6B81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4031C4A-5469-D439-6F99-DB62F17D7423}"/>
              </a:ext>
            </a:extLst>
          </p:cNvPr>
          <p:cNvSpPr txBox="1"/>
          <p:nvPr/>
        </p:nvSpPr>
        <p:spPr>
          <a:xfrm>
            <a:off x="2989421" y="203677"/>
            <a:ext cx="145507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800" dirty="0">
                <a:latin typeface="+mj-lt"/>
              </a:rPr>
              <a:t>Desarrollar conjuntamente opciones para soluciones basadas en la naturaleza género responsivas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5506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B263A7-E52E-3484-F26C-207B16C4CE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10" b="11795"/>
          <a:stretch>
            <a:fillRect/>
          </a:stretch>
        </p:blipFill>
        <p:spPr>
          <a:xfrm>
            <a:off x="2020688" y="3931768"/>
            <a:ext cx="14246625" cy="43405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8B08FC-921C-691C-C7BC-1EA3D4C007A1}"/>
              </a:ext>
            </a:extLst>
          </p:cNvPr>
          <p:cNvSpPr txBox="1"/>
          <p:nvPr/>
        </p:nvSpPr>
        <p:spPr>
          <a:xfrm>
            <a:off x="15385055" y="6267023"/>
            <a:ext cx="21446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b="1"/>
              <a:t>, </a:t>
            </a:r>
            <a:r>
              <a:rPr lang="es" sz="2700" b="1" err="1"/>
              <a:t>políticas</a:t>
            </a:r>
            <a:endParaRPr lang="en-US" sz="27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AB60B9-5A7C-6AF3-7DE1-25E0AC7058C4}"/>
              </a:ext>
            </a:extLst>
          </p:cNvPr>
          <p:cNvSpPr txBox="1"/>
          <p:nvPr/>
        </p:nvSpPr>
        <p:spPr>
          <a:xfrm>
            <a:off x="2020688" y="8558415"/>
            <a:ext cx="90889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/>
              <a:t>Fuente: </a:t>
            </a:r>
            <a:r>
              <a:rPr lang="es" sz="2700">
                <a:hlinkClick r:id="rId4"/>
              </a:rPr>
              <a:t>https://www.cgiar.org/flagshipreport2025/gender</a:t>
            </a:r>
            <a:r>
              <a:rPr lang="es" sz="2700"/>
              <a:t> </a:t>
            </a:r>
            <a:endParaRPr 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8A20B2-C82A-97D5-C7C3-97215A31CFA9}"/>
              </a:ext>
            </a:extLst>
          </p:cNvPr>
          <p:cNvSpPr/>
          <p:nvPr/>
        </p:nvSpPr>
        <p:spPr>
          <a:xfrm>
            <a:off x="16267313" y="3931768"/>
            <a:ext cx="1051203" cy="4340507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00042B-FD48-44CE-6CDE-0C0420945266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9" name="Pentagon 76">
              <a:extLst>
                <a:ext uri="{FF2B5EF4-FFF2-40B4-BE49-F238E27FC236}">
                  <a16:creationId xmlns:a16="http://schemas.microsoft.com/office/drawing/2014/main" id="{C77200E7-1F1F-5BED-902A-F81F7E83673D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FCE6F21-A033-AEB8-430E-FC1410698709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552F788-1C28-BA4E-9673-E92804FF348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75D427A6-6245-E7B2-B936-F2477721B9B4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1" name="Picture 10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4DDCF9AF-8464-BB81-773D-D0AE9A539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027B5A9-D24E-B81E-EC27-699AC3142444}"/>
              </a:ext>
            </a:extLst>
          </p:cNvPr>
          <p:cNvSpPr txBox="1"/>
          <p:nvPr/>
        </p:nvSpPr>
        <p:spPr>
          <a:xfrm>
            <a:off x="2989421" y="203677"/>
            <a:ext cx="145507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800" dirty="0">
                <a:latin typeface="+mj-lt"/>
              </a:rPr>
              <a:t>Desarrollar conjuntamente opciones para soluciones basadas en la naturaleza género responsivas</a:t>
            </a:r>
            <a:endParaRPr lang="en-US" sz="4800" dirty="0">
              <a:latin typeface="+mj-lt"/>
            </a:endParaRP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314601A8-627D-F74C-8D0F-357038EFFCE8}"/>
              </a:ext>
            </a:extLst>
          </p:cNvPr>
          <p:cNvSpPr/>
          <p:nvPr/>
        </p:nvSpPr>
        <p:spPr>
          <a:xfrm>
            <a:off x="464132" y="1870522"/>
            <a:ext cx="3156745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7E5F7EBA-5EDC-3D67-A8A8-BED2703B27D4}"/>
              </a:ext>
            </a:extLst>
          </p:cNvPr>
          <p:cNvSpPr/>
          <p:nvPr/>
        </p:nvSpPr>
        <p:spPr>
          <a:xfrm>
            <a:off x="3819206" y="1858337"/>
            <a:ext cx="13754314" cy="130198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Considere acciones que vayan más allá del “alcance” y promuevan un cambio estructural más profundo.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Las acciones “empoderadoras” y “transformadoras” pueden conducir a cambios más impactantes y duraderos.</a:t>
            </a:r>
          </a:p>
        </p:txBody>
      </p:sp>
    </p:spTree>
    <p:extLst>
      <p:ext uri="{BB962C8B-B14F-4D97-AF65-F5344CB8AC3E}">
        <p14:creationId xmlns:p14="http://schemas.microsoft.com/office/powerpoint/2010/main" val="3145759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29865-44AB-E89F-2046-B4F14C8C5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E6FC6-44E9-E3C4-7AD6-1968EFD7467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3354" y="4530865"/>
            <a:ext cx="8919295" cy="6527800"/>
          </a:xfrm>
        </p:spPr>
        <p:txBody>
          <a:bodyPr>
            <a:noAutofit/>
          </a:bodyPr>
          <a:lstStyle/>
          <a:p>
            <a:r>
              <a:rPr lang="es" sz="2400" dirty="0"/>
              <a:t>Exigir la representación y el liderazgo de las mujeres en los grupos de usuarios forestales para mejorar la equidad, la regeneración forestal, la transparencia en la gobernanza, la adopción de prácticas sostenibles en los hogares y la diversificación de los medios de vida. También es necesario abordar: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s" sz="2400" dirty="0"/>
              <a:t>la capacidad de las mujeres para participar eficazmente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s" sz="2400" dirty="0"/>
              <a:t>normas en torno a la participación de las mujeres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s" sz="2400" dirty="0"/>
              <a:t>barreras del mercado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s" sz="2400" dirty="0"/>
              <a:t>exclusión financiera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EB84D7-69BC-6EE2-082D-21C5C9F9587F}"/>
              </a:ext>
            </a:extLst>
          </p:cNvPr>
          <p:cNvSpPr/>
          <p:nvPr/>
        </p:nvSpPr>
        <p:spPr>
          <a:xfrm>
            <a:off x="10855688" y="4451048"/>
            <a:ext cx="6231954" cy="302481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A4D26-135C-74D1-ED8C-F51E1F424751}"/>
              </a:ext>
            </a:extLst>
          </p:cNvPr>
          <p:cNvSpPr txBox="1"/>
          <p:nvPr/>
        </p:nvSpPr>
        <p:spPr>
          <a:xfrm>
            <a:off x="10855688" y="5137163"/>
            <a:ext cx="3191563" cy="2123658"/>
          </a:xfrm>
          <a:prstGeom prst="rect">
            <a:avLst/>
          </a:prstGeom>
          <a:solidFill>
            <a:srgbClr val="7030A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/>
              <a:t>Tenencia desigual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/>
              <a:t>Mercado barreras</a:t>
            </a:r>
            <a:endParaRPr lang="fr-CA" sz="22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/>
              <a:t>Discriminatorio género normas</a:t>
            </a:r>
            <a:endParaRPr lang="fr-CA" sz="22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/>
              <a:t>Exclusión financiera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/>
              <a:t>Capacidades limitadas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73F15188-AC0B-939B-2B1D-C33E09E9C520}"/>
              </a:ext>
            </a:extLst>
          </p:cNvPr>
          <p:cNvSpPr/>
          <p:nvPr/>
        </p:nvSpPr>
        <p:spPr>
          <a:xfrm>
            <a:off x="13505636" y="7479830"/>
            <a:ext cx="1123721" cy="62987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AC896BC-6706-E569-8AA2-49C22E70A8D1}"/>
              </a:ext>
            </a:extLst>
          </p:cNvPr>
          <p:cNvSpPr/>
          <p:nvPr/>
        </p:nvSpPr>
        <p:spPr>
          <a:xfrm>
            <a:off x="10865212" y="8109702"/>
            <a:ext cx="6222430" cy="74085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B781B8-4917-DA21-AA7B-007131582808}"/>
              </a:ext>
            </a:extLst>
          </p:cNvPr>
          <p:cNvSpPr txBox="1"/>
          <p:nvPr/>
        </p:nvSpPr>
        <p:spPr>
          <a:xfrm>
            <a:off x="10865212" y="8185163"/>
            <a:ext cx="622243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sz="3000" b="1" dirty="0" err="1">
                <a:solidFill>
                  <a:srgbClr val="002060"/>
                </a:solidFill>
              </a:rPr>
              <a:t>Enfoques </a:t>
            </a:r>
            <a:endParaRPr lang="fr-CA" sz="3000" b="1" dirty="0">
              <a:solidFill>
                <a:srgbClr val="00206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E0D319-AB8F-0F87-1B3B-4DD6FA5A6DFB}"/>
              </a:ext>
            </a:extLst>
          </p:cNvPr>
          <p:cNvSpPr txBox="1"/>
          <p:nvPr/>
        </p:nvSpPr>
        <p:spPr>
          <a:xfrm>
            <a:off x="10865212" y="4505263"/>
            <a:ext cx="622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sz="2400" b="1" dirty="0"/>
              <a:t>Desafíos </a:t>
            </a:r>
            <a:r>
              <a:rPr lang="es" sz="2400" b="1" dirty="0" err="1"/>
              <a:t>complejos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8AF758-33C2-9A44-B8B4-C3DE1BAE51D0}"/>
              </a:ext>
            </a:extLst>
          </p:cNvPr>
          <p:cNvSpPr txBox="1"/>
          <p:nvPr/>
        </p:nvSpPr>
        <p:spPr>
          <a:xfrm>
            <a:off x="14047251" y="5137163"/>
            <a:ext cx="3040391" cy="1785104"/>
          </a:xfrm>
          <a:prstGeom prst="rect">
            <a:avLst/>
          </a:prstGeom>
          <a:solidFill>
            <a:srgbClr val="00B05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 err="1"/>
              <a:t>Degradación </a:t>
            </a:r>
            <a:endParaRPr lang="fr-CA" sz="22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 err="1"/>
              <a:t>degradación </a:t>
            </a:r>
            <a:endParaRPr lang="fr-CA" sz="22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 err="1"/>
              <a:t>Especies </a:t>
            </a:r>
            <a:endParaRPr lang="fr-CA" sz="22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s" sz="2200" dirty="0" err="1"/>
              <a:t>Irregular</a:t>
            </a:r>
            <a:r>
              <a:rPr lang="es" sz="2200" dirty="0"/>
              <a:t> </a:t>
            </a:r>
            <a:r>
              <a:rPr lang="es" sz="2200" dirty="0" err="1"/>
              <a:t>clima</a:t>
            </a:r>
            <a:r>
              <a:rPr lang="es" sz="2200" dirty="0"/>
              <a:t> </a:t>
            </a:r>
            <a:r>
              <a:rPr lang="es" sz="2200" dirty="0" err="1"/>
              <a:t>eventos</a:t>
            </a:r>
            <a:endParaRPr lang="fr-CA" sz="2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AB7209-56A2-C9D6-150B-AA1BB806B946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6" name="Pentagon 76">
              <a:extLst>
                <a:ext uri="{FF2B5EF4-FFF2-40B4-BE49-F238E27FC236}">
                  <a16:creationId xmlns:a16="http://schemas.microsoft.com/office/drawing/2014/main" id="{7B8CEB34-D458-219A-E749-3C0542914287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4295FDB-307F-82B8-5035-1D067C0689AB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7A68552-321F-F7BD-0894-D11F0A25B5A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36EDA8DE-3BB2-55BB-40E5-7F0D3C7EB78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" name="Picture 8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BB3A462-5E2D-D46A-2199-F0844E8C4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3492122-A12E-827A-D7B2-FD43389EE182}"/>
              </a:ext>
            </a:extLst>
          </p:cNvPr>
          <p:cNvSpPr txBox="1"/>
          <p:nvPr/>
        </p:nvSpPr>
        <p:spPr>
          <a:xfrm>
            <a:off x="2989421" y="203677"/>
            <a:ext cx="145507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800" dirty="0">
                <a:latin typeface="+mj-lt"/>
              </a:rPr>
              <a:t>Desarrollar conjuntamente opciones para soluciones basadas en la naturaleza género responsivas </a:t>
            </a:r>
            <a:endParaRPr lang="en-US" sz="4800" dirty="0">
              <a:latin typeface="+mj-lt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D1206EF9-35F3-EFFD-27C0-117D2B94F6F1}"/>
              </a:ext>
            </a:extLst>
          </p:cNvPr>
          <p:cNvSpPr/>
          <p:nvPr/>
        </p:nvSpPr>
        <p:spPr>
          <a:xfrm>
            <a:off x="237067" y="2175734"/>
            <a:ext cx="2952245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 dirty="0">
                <a:solidFill>
                  <a:schemeClr val="tx1"/>
                </a:solidFill>
                <a:latin typeface="Calibri" panose="020F0502020204030204"/>
              </a:rPr>
              <a:t>CONSEJOS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34" name="Rounded Rectangle 3">
            <a:extLst>
              <a:ext uri="{FF2B5EF4-FFF2-40B4-BE49-F238E27FC236}">
                <a16:creationId xmlns:a16="http://schemas.microsoft.com/office/drawing/2014/main" id="{4B10EAD9-CE8B-2EDC-FF4B-2152FC3EEA63}"/>
              </a:ext>
            </a:extLst>
          </p:cNvPr>
          <p:cNvSpPr/>
          <p:nvPr/>
        </p:nvSpPr>
        <p:spPr>
          <a:xfrm>
            <a:off x="3387641" y="2163549"/>
            <a:ext cx="13754314" cy="130198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Un enfoque de sistemas puede ayudarle a diseñar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SbN “transformadoras”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que puedan abordar las causas fundamentales de la pérdida de biodiversidad y la desigualdad de género.</a:t>
            </a: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La mayoría de los desafíos son multifacéticos y requieren soluciones multifacéticas.</a:t>
            </a:r>
          </a:p>
        </p:txBody>
      </p:sp>
    </p:spTree>
    <p:extLst>
      <p:ext uri="{BB962C8B-B14F-4D97-AF65-F5344CB8AC3E}">
        <p14:creationId xmlns:p14="http://schemas.microsoft.com/office/powerpoint/2010/main" val="3931918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A3BDD-EE2A-DA69-C6B4-A4D2084F3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7843FD7D-0173-C588-7676-C940B62DB7E2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DC7A437-0C6D-996D-4EF6-E1811BD44DF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104A82B-E3D7-FBBB-D6FB-29E80126E22A}"/>
              </a:ext>
            </a:extLst>
          </p:cNvPr>
          <p:cNvGrpSpPr/>
          <p:nvPr/>
        </p:nvGrpSpPr>
        <p:grpSpPr>
          <a:xfrm>
            <a:off x="1864128" y="290761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055A0CFF-4694-3E08-086A-40AA0594DA34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2F711FE7-CFA3-0026-306E-89FE9D645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E0C0C21-AFFB-5C99-D6B9-377A133D12B5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3D8F1DCD-62CF-BEEE-676C-0CB0A7AF355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47EFCFB4-1BE4-5555-CB81-FF1276B00651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F456F71-4630-29FD-9DB6-F02B6AD7ED87}"/>
              </a:ext>
            </a:extLst>
          </p:cNvPr>
          <p:cNvGrpSpPr/>
          <p:nvPr/>
        </p:nvGrpSpPr>
        <p:grpSpPr>
          <a:xfrm>
            <a:off x="4287024" y="6714078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2DA3CEDB-DD21-A8F9-FA55-83BC1736709D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04E452-7169-8679-2F32-3E8D55834FF3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AD72E5E-7B0B-AA23-3AC7-0C41E776E6D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2A17A464-6F75-0994-2A5A-491573CD2F3D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76F4EA1-6DF5-EA86-6072-4F76A24AACB0}"/>
              </a:ext>
            </a:extLst>
          </p:cNvPr>
          <p:cNvGrpSpPr/>
          <p:nvPr/>
        </p:nvGrpSpPr>
        <p:grpSpPr>
          <a:xfrm>
            <a:off x="2551435" y="4209237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F5F362F6-D54D-B43D-FCD6-F8050FD18235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7D61367-C702-C904-5689-88EBAF585B24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F68D39FA-3E19-AED5-7D20-4276D612E21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BA37CD5-7E25-1665-0834-889897E93883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0EF57C63-8E62-51F7-E7DD-CC578F2F9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24653AC-969A-40E6-65B2-DA5745C76B00}"/>
              </a:ext>
            </a:extLst>
          </p:cNvPr>
          <p:cNvGrpSpPr/>
          <p:nvPr/>
        </p:nvGrpSpPr>
        <p:grpSpPr>
          <a:xfrm>
            <a:off x="3420692" y="5460345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B8564052-EAD0-5EA9-03B6-1C088A3E825F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4096161-1434-8B07-3F2D-BE9353594E91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6558D521-B620-F2AF-C912-1F87B24E8B4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17B922D8-EE53-7ABF-4944-5891EB949C41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47035AD4-A0FE-B3AD-032F-1D02D92BF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DED5750-4DDA-0ED9-819D-3FC32560A34C}"/>
              </a:ext>
            </a:extLst>
          </p:cNvPr>
          <p:cNvSpPr txBox="1"/>
          <p:nvPr/>
        </p:nvSpPr>
        <p:spPr>
          <a:xfrm>
            <a:off x="4529176" y="2742283"/>
            <a:ext cx="124039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>
                <a:solidFill>
                  <a:schemeClr val="bg1">
                    <a:lumMod val="75000"/>
                  </a:schemeClr>
                </a:solidFill>
              </a:rPr>
              <a:t>Identificar consideraciones  de género relevantes para sus objetivos nacionales en el marco del Marco Mundial de Biodiversidad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89F08-A825-2415-6B70-33086F63546B}"/>
              </a:ext>
            </a:extLst>
          </p:cNvPr>
          <p:cNvSpPr txBox="1"/>
          <p:nvPr/>
        </p:nvSpPr>
        <p:spPr>
          <a:xfrm>
            <a:off x="5282096" y="4321152"/>
            <a:ext cx="12224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>
                <a:solidFill>
                  <a:schemeClr val="bg1">
                    <a:lumMod val="75000"/>
                  </a:schemeClr>
                </a:solidFill>
              </a:rPr>
              <a:t>Conectar objetivos y acciones de género y biodiversidad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E0EAB3-0179-67BA-7140-0F9B029F3B78}"/>
              </a:ext>
            </a:extLst>
          </p:cNvPr>
          <p:cNvSpPr txBox="1"/>
          <p:nvPr/>
        </p:nvSpPr>
        <p:spPr>
          <a:xfrm>
            <a:off x="6151353" y="5518262"/>
            <a:ext cx="122242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dirty="0">
                <a:solidFill>
                  <a:schemeClr val="bg1">
                    <a:lumMod val="75000"/>
                  </a:schemeClr>
                </a:solidFill>
              </a:rPr>
              <a:t>Desarrollar conjuntamente opciones para soluciones basadas en la naturaleza que tengan en cuenta consideraciones de género y las transformen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224FE0-E24E-F584-41CA-F5E1D33B21E8}"/>
              </a:ext>
            </a:extLst>
          </p:cNvPr>
          <p:cNvSpPr txBox="1"/>
          <p:nvPr/>
        </p:nvSpPr>
        <p:spPr>
          <a:xfrm>
            <a:off x="6933199" y="6878606"/>
            <a:ext cx="10312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/>
              <a:t>Priorizar una cartera de </a:t>
            </a:r>
            <a:r>
              <a:rPr lang="es" sz="3200" dirty="0" err="1"/>
              <a:t>SbN</a:t>
            </a:r>
            <a:endParaRPr lang="en-US" sz="3200" dirty="0"/>
          </a:p>
        </p:txBody>
      </p:sp>
      <p:sp>
        <p:nvSpPr>
          <p:cNvPr id="2" name="Google Shape;89;g328e14af98b_2_2">
            <a:extLst>
              <a:ext uri="{FF2B5EF4-FFF2-40B4-BE49-F238E27FC236}">
                <a16:creationId xmlns:a16="http://schemas.microsoft.com/office/drawing/2014/main" id="{15EB1A07-575A-F433-E2C2-5D59F868C7FF}"/>
              </a:ext>
            </a:extLst>
          </p:cNvPr>
          <p:cNvSpPr txBox="1"/>
          <p:nvPr/>
        </p:nvSpPr>
        <p:spPr>
          <a:xfrm>
            <a:off x="1759137" y="712241"/>
            <a:ext cx="13734863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Pasos clave para identificar soluciones basadas en la naturaleza género responsivas 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57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Objetivos</a:t>
            </a:r>
            <a:endParaRPr lang="en-CH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485899" y="3125356"/>
            <a:ext cx="15506701" cy="6437743"/>
          </a:xfrm>
        </p:spPr>
        <p:txBody>
          <a:bodyPr vert="horz" lIns="0" tIns="68580" rIns="0" bIns="6858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Comprender qué hace que las Soluciones Basadas en la Naturaleza ( SbN ) sean sensibles al género y transformadoras en términos de género.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las SbN con perspectiva de género respaldan múltiples objetivos del GBF y se alinean con el Plan de Acción de Género (GPA)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s" sz="4000" dirty="0"/>
              <a:t>Comprender cómo un enfoque de sistemas y los procesos nacionales en curso (análisis de la situación, consultas) respaldan el desarrollo de soluciones basadas en la naturaleza con perspectiva de género.</a:t>
            </a:r>
            <a:endParaRPr lang="en-US" sz="4000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170B7ED-6E18-5923-BFA6-8E1B9F3D14BF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84335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A4128-184C-B3BE-CDF5-F25D481B23E1}"/>
              </a:ext>
            </a:extLst>
          </p:cNvPr>
          <p:cNvSpPr txBox="1">
            <a:spLocks/>
          </p:cNvSpPr>
          <p:nvPr/>
        </p:nvSpPr>
        <p:spPr>
          <a:xfrm>
            <a:off x="519983" y="4972315"/>
            <a:ext cx="10544257" cy="27543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35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s" dirty="0"/>
              <a:t>Evaluar cada acción a lo largo de 4 dominios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s" sz="2400" b="1" dirty="0">
                <a:latin typeface="Barlow" panose="00000500000000000000" pitchFamily="2" charset="0"/>
              </a:rPr>
              <a:t>Deseabilidad </a:t>
            </a:r>
            <a:r>
              <a:rPr lang="es" sz="2400" dirty="0">
                <a:latin typeface="Barlow" panose="00000500000000000000" pitchFamily="2" charset="0"/>
              </a:rPr>
              <a:t>: ¿Qué tan aceptable es la opción desde el punto de vista social y cultural?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s" sz="2400" b="1" dirty="0">
                <a:latin typeface="Barlow" panose="00000500000000000000" pitchFamily="2" charset="0"/>
              </a:rPr>
              <a:t>Viabilidad </a:t>
            </a:r>
            <a:r>
              <a:rPr lang="es" sz="2400" dirty="0">
                <a:latin typeface="Barlow" panose="00000500000000000000" pitchFamily="2" charset="0"/>
              </a:rPr>
              <a:t>: ¿Qué tan factible es técnica, política y económicamente implementarlo?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s" sz="2400" b="1" dirty="0">
                <a:latin typeface="Barlow" panose="00000500000000000000" pitchFamily="2" charset="0"/>
              </a:rPr>
              <a:t>Eficacia </a:t>
            </a:r>
            <a:r>
              <a:rPr lang="es" sz="2400" dirty="0">
                <a:latin typeface="Barlow" panose="00000500000000000000" pitchFamily="2" charset="0"/>
              </a:rPr>
              <a:t>: ¿En qué medida promueve la biodiversidad y la igualdad de género?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s" sz="2400" b="1" dirty="0">
                <a:latin typeface="Barlow" panose="00000500000000000000" pitchFamily="2" charset="0"/>
              </a:rPr>
              <a:t>Sostenibilidad </a:t>
            </a:r>
            <a:r>
              <a:rPr lang="es" sz="2400" dirty="0">
                <a:latin typeface="Barlow" panose="00000500000000000000" pitchFamily="2" charset="0"/>
              </a:rPr>
              <a:t>: ¿La acción producirá resultados a largo plazo?</a:t>
            </a:r>
          </a:p>
        </p:txBody>
      </p:sp>
      <p:pic>
        <p:nvPicPr>
          <p:cNvPr id="2050" name="Picture 2" descr="Picture">
            <a:extLst>
              <a:ext uri="{FF2B5EF4-FFF2-40B4-BE49-F238E27FC236}">
                <a16:creationId xmlns:a16="http://schemas.microsoft.com/office/drawing/2014/main" id="{034670FE-724D-60C8-F49B-7736AFFAB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0400" y="4487108"/>
            <a:ext cx="6748648" cy="483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564F01B-D87F-0C5E-37FF-8A43CAD74BE2}"/>
              </a:ext>
            </a:extLst>
          </p:cNvPr>
          <p:cNvGrpSpPr/>
          <p:nvPr/>
        </p:nvGrpSpPr>
        <p:grpSpPr>
          <a:xfrm>
            <a:off x="1406664" y="698783"/>
            <a:ext cx="2525289" cy="1077218"/>
            <a:chOff x="4089527" y="6103976"/>
            <a:chExt cx="3117679" cy="1316682"/>
          </a:xfrm>
        </p:grpSpPr>
        <p:sp>
          <p:nvSpPr>
            <p:cNvPr id="4" name="Pentagon 68">
              <a:extLst>
                <a:ext uri="{FF2B5EF4-FFF2-40B4-BE49-F238E27FC236}">
                  <a16:creationId xmlns:a16="http://schemas.microsoft.com/office/drawing/2014/main" id="{75F1475D-E447-85B7-D46B-24E92611A49B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451AB1-525F-1933-0C80-C16FCE5B6F25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17575A4-739D-3FFB-109B-5CA725C0C5E2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Oval 5">
                <a:extLst>
                  <a:ext uri="{FF2B5EF4-FFF2-40B4-BE49-F238E27FC236}">
                    <a16:creationId xmlns:a16="http://schemas.microsoft.com/office/drawing/2014/main" id="{D1EF534F-B0D0-54D8-D66D-CF3428ED1D3E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5B58C85-867D-566E-38A9-979AC0B10D57}"/>
              </a:ext>
            </a:extLst>
          </p:cNvPr>
          <p:cNvSpPr txBox="1"/>
          <p:nvPr/>
        </p:nvSpPr>
        <p:spPr>
          <a:xfrm>
            <a:off x="4052839" y="672695"/>
            <a:ext cx="10312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6000" dirty="0">
                <a:latin typeface="+mj-lt"/>
              </a:rPr>
              <a:t>Priorizar una cartera de </a:t>
            </a:r>
            <a:r>
              <a:rPr lang="es" sz="6000" dirty="0" err="1">
                <a:latin typeface="+mj-lt"/>
              </a:rPr>
              <a:t>SbN</a:t>
            </a:r>
            <a:endParaRPr lang="en-US" sz="6000" dirty="0">
              <a:latin typeface="+mj-lt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ED225745-2D95-061E-7063-2881F5B59A2D}"/>
              </a:ext>
            </a:extLst>
          </p:cNvPr>
          <p:cNvSpPr/>
          <p:nvPr/>
        </p:nvSpPr>
        <p:spPr>
          <a:xfrm>
            <a:off x="304801" y="2175734"/>
            <a:ext cx="1828799" cy="192382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400" dirty="0">
                <a:solidFill>
                  <a:schemeClr val="tx1"/>
                </a:solidFill>
                <a:latin typeface="Calibri" panose="020F0502020204030204"/>
              </a:rPr>
              <a:t>CONSEJOS</a:t>
            </a:r>
            <a:endParaRPr lang="en-US" sz="12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4E3FA115-434B-3393-D172-AE876D95DC77}"/>
              </a:ext>
            </a:extLst>
          </p:cNvPr>
          <p:cNvSpPr/>
          <p:nvPr/>
        </p:nvSpPr>
        <p:spPr>
          <a:xfrm>
            <a:off x="2341980" y="2163549"/>
            <a:ext cx="15641219" cy="193601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Evaluar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Oficina nacional de normas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frente a criterios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relevantes para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priorizar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un conjunto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que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tenga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fuertes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potencial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para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lograr impactos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positivos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en materia de género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y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biodiversidad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.</a:t>
            </a: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Herramientas como 'Option Domain' pueden ayudar a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sistematizar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tal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evaluación .</a:t>
            </a:r>
            <a:endParaRPr lang="en-US" sz="20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Incluir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alguno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Oficina nacional de normas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que sean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más transformadoras,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incluso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si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puede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tardan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más en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llegar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impactos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deseados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AA7DF5F-56EE-0EE2-36A1-4ECF33DCC79A}"/>
              </a:ext>
            </a:extLst>
          </p:cNvPr>
          <p:cNvSpPr txBox="1">
            <a:spLocks/>
          </p:cNvSpPr>
          <p:nvPr/>
        </p:nvSpPr>
        <p:spPr>
          <a:xfrm>
            <a:off x="1099652" y="7149526"/>
            <a:ext cx="7345679" cy="27543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35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s" dirty="0"/>
              <a:t>Evaluar cada acción a lo largo de 4 dominios</a:t>
            </a:r>
          </a:p>
          <a:p>
            <a:pPr marL="60325" lvl="1"/>
            <a:r>
              <a:rPr lang="es" sz="2400" dirty="0">
                <a:latin typeface="Barlow" panose="00000500000000000000" pitchFamily="2" charset="0"/>
              </a:rPr>
              <a:t>Fuente: </a:t>
            </a:r>
            <a:r>
              <a:rPr lang="es" sz="2400" dirty="0">
                <a:latin typeface="Barlow" panose="00000500000000000000" pitchFamily="2" charset="0"/>
                <a:hlinkClick r:id="rId3"/>
              </a:rPr>
              <a:t>Diapositivas del taller de Nairobi</a:t>
            </a:r>
            <a:endParaRPr lang="en-GB" sz="2400" dirty="0">
              <a:latin typeface="Barlow" panose="00000500000000000000" pitchFamily="2" charset="0"/>
            </a:endParaRPr>
          </a:p>
        </p:txBody>
      </p:sp>
      <p:pic>
        <p:nvPicPr>
          <p:cNvPr id="13" name="Picture 12" descr="A drawing of a landscape and a piece of paper&#10;&#10;AI-generated content may be incorrect.">
            <a:extLst>
              <a:ext uri="{FF2B5EF4-FFF2-40B4-BE49-F238E27FC236}">
                <a16:creationId xmlns:a16="http://schemas.microsoft.com/office/drawing/2014/main" id="{5F256814-F793-9F93-2A0D-0F73461FD6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769" y="846364"/>
            <a:ext cx="781050" cy="7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27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AD057-8472-6C41-D6F7-432137BA1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2E3936AA-C340-61EB-7ECD-3BFA0652692D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C029D470-3290-0BF6-42EA-244D860CC7F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C24C116-1EBF-4264-6D0A-0C90B2DCF978}"/>
              </a:ext>
            </a:extLst>
          </p:cNvPr>
          <p:cNvGrpSpPr/>
          <p:nvPr/>
        </p:nvGrpSpPr>
        <p:grpSpPr>
          <a:xfrm>
            <a:off x="1864128" y="290761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7223E88A-C1E7-AF6F-403F-EFD860E28556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A87BC656-E9D3-D577-ADB9-A5AB11638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AC36112-FCA8-733E-B2EA-3996871E2809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3E8EE99-5D60-C796-2AEF-26AF120CFB2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F5149612-311B-F9EB-AE02-F58C8BA670F9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8BA2F52-BF3C-CD73-D134-964AB81DEE3C}"/>
              </a:ext>
            </a:extLst>
          </p:cNvPr>
          <p:cNvGrpSpPr/>
          <p:nvPr/>
        </p:nvGrpSpPr>
        <p:grpSpPr>
          <a:xfrm>
            <a:off x="4287024" y="6714078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D176DFB6-771E-DB05-A8BC-4FE613BB9800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DB4F67A-4E38-34B3-C194-D811019821DC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C16B5ED-2956-6FDD-C6B2-98F6B6DE9BF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83E328B6-72BF-936F-EE14-F918F0F2611B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7F80F59-9D63-9319-22D9-1D08A3DB3A83}"/>
              </a:ext>
            </a:extLst>
          </p:cNvPr>
          <p:cNvGrpSpPr/>
          <p:nvPr/>
        </p:nvGrpSpPr>
        <p:grpSpPr>
          <a:xfrm>
            <a:off x="2551435" y="4209237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4B54FBFA-12CE-1729-F36A-B7C17F1F3358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DFD5B06-C8C9-EC79-927B-CC43AF3EFF8C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18F7BA9E-27BC-F52D-F9B4-4E88724FD0D6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91699D94-ECA6-ADDE-C6A4-9F68D71D11BE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AF723637-F33A-EFD7-7A4E-57975C95D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4863D5D-1F8A-5A9F-8D6C-BE293FCC95F6}"/>
              </a:ext>
            </a:extLst>
          </p:cNvPr>
          <p:cNvGrpSpPr/>
          <p:nvPr/>
        </p:nvGrpSpPr>
        <p:grpSpPr>
          <a:xfrm>
            <a:off x="4967028" y="8007192"/>
            <a:ext cx="2525289" cy="1077218"/>
            <a:chOff x="1847532" y="3282848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89D10BF7-672A-4720-02DB-09F310CE79D2}"/>
                </a:ext>
              </a:extLst>
            </p:cNvPr>
            <p:cNvSpPr/>
            <p:nvPr/>
          </p:nvSpPr>
          <p:spPr>
            <a:xfrm>
              <a:off x="1847532" y="3282848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3E4CC00-080A-92C3-DB0D-D3F5CDE985CC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F40B589-10D3-B052-5103-53AC720F88B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83C4A128-D661-20A1-B7B6-5B4B95DF93F7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5</a:t>
                </a:r>
                <a:endParaRPr lang="en-US" sz="3600" kern="1200" dirty="0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704C553-7C12-0EB6-FF31-FA47DD241639}"/>
              </a:ext>
            </a:extLst>
          </p:cNvPr>
          <p:cNvGrpSpPr/>
          <p:nvPr/>
        </p:nvGrpSpPr>
        <p:grpSpPr>
          <a:xfrm>
            <a:off x="3420692" y="5460345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F30F48EC-540F-09C3-B80F-A869D7658287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42AA99A-E3A6-B2BB-7B5C-B40BAEE1BB81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A31C3DC1-8D9A-31EE-35F2-AFCE4F205CE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FB75EBA2-162F-0F72-A4DA-3B7FD879D117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BEEDC576-C010-20A5-9911-E40293718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pic>
        <p:nvPicPr>
          <p:cNvPr id="2" name="Picture 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2EA9959C-0DEF-BACA-33A0-866457D988B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6960" y="8140020"/>
            <a:ext cx="820860" cy="8239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DD8E65-AE83-DDEC-FBBB-8AE5A8948D35}"/>
              </a:ext>
            </a:extLst>
          </p:cNvPr>
          <p:cNvSpPr txBox="1"/>
          <p:nvPr/>
        </p:nvSpPr>
        <p:spPr>
          <a:xfrm>
            <a:off x="4529176" y="2742283"/>
            <a:ext cx="124039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>
                <a:solidFill>
                  <a:schemeClr val="bg1">
                    <a:lumMod val="75000"/>
                  </a:schemeClr>
                </a:solidFill>
              </a:rPr>
              <a:t>Identificar consideraciones de género relevantes para sus objetivos nacionales en el marco del Marco Mundial de Biodiversidad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750E27-FBDB-4034-82F5-CFEB2B7EE129}"/>
              </a:ext>
            </a:extLst>
          </p:cNvPr>
          <p:cNvSpPr txBox="1"/>
          <p:nvPr/>
        </p:nvSpPr>
        <p:spPr>
          <a:xfrm>
            <a:off x="5282096" y="4321152"/>
            <a:ext cx="122242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600" dirty="0">
                <a:solidFill>
                  <a:schemeClr val="bg1">
                    <a:lumMod val="75000"/>
                  </a:schemeClr>
                </a:solidFill>
              </a:rPr>
              <a:t>Conectar objetivos y acciones de género y biodiversidad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AE32E0-FDEA-29A6-D249-CEBE9F014832}"/>
              </a:ext>
            </a:extLst>
          </p:cNvPr>
          <p:cNvSpPr txBox="1"/>
          <p:nvPr/>
        </p:nvSpPr>
        <p:spPr>
          <a:xfrm>
            <a:off x="6151353" y="5298129"/>
            <a:ext cx="122242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dirty="0">
                <a:solidFill>
                  <a:schemeClr val="bg1">
                    <a:lumMod val="75000"/>
                  </a:schemeClr>
                </a:solidFill>
              </a:rPr>
              <a:t>Desarrollar conjuntamente opciones para soluciones basadas en la naturaleza que tengan en cuenta consideraciones de género y las transformen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0942A-30A2-9CA8-458F-9F862B06AA43}"/>
              </a:ext>
            </a:extLst>
          </p:cNvPr>
          <p:cNvSpPr txBox="1"/>
          <p:nvPr/>
        </p:nvSpPr>
        <p:spPr>
          <a:xfrm>
            <a:off x="7492317" y="8170855"/>
            <a:ext cx="98377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600" dirty="0"/>
              <a:t>Identificar indicadores de género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64949-474B-75CB-4F5A-F7DDCB3072B2}"/>
              </a:ext>
            </a:extLst>
          </p:cNvPr>
          <p:cNvSpPr txBox="1"/>
          <p:nvPr/>
        </p:nvSpPr>
        <p:spPr>
          <a:xfrm>
            <a:off x="6933199" y="6878606"/>
            <a:ext cx="10312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600" dirty="0">
                <a:solidFill>
                  <a:schemeClr val="bg1">
                    <a:lumMod val="75000"/>
                  </a:schemeClr>
                </a:solidFill>
              </a:rPr>
              <a:t>Priorizar una cartera de </a:t>
            </a:r>
            <a:r>
              <a:rPr lang="es" sz="3600" dirty="0" err="1">
                <a:solidFill>
                  <a:schemeClr val="bg1">
                    <a:lumMod val="75000"/>
                  </a:schemeClr>
                </a:solidFill>
              </a:rPr>
              <a:t>SbN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Picture 7" descr="A drawing of a landscape and a piece of paper&#10;&#10;AI-generated content may be incorrect.">
            <a:extLst>
              <a:ext uri="{FF2B5EF4-FFF2-40B4-BE49-F238E27FC236}">
                <a16:creationId xmlns:a16="http://schemas.microsoft.com/office/drawing/2014/main" id="{8B03AFDC-BD19-43AC-2E9E-79FF3F1F858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6940" y="6855278"/>
            <a:ext cx="781050" cy="732065"/>
          </a:xfrm>
          <a:prstGeom prst="rect">
            <a:avLst/>
          </a:prstGeom>
        </p:spPr>
      </p:pic>
      <p:sp>
        <p:nvSpPr>
          <p:cNvPr id="4" name="Google Shape;89;g328e14af98b_2_2">
            <a:extLst>
              <a:ext uri="{FF2B5EF4-FFF2-40B4-BE49-F238E27FC236}">
                <a16:creationId xmlns:a16="http://schemas.microsoft.com/office/drawing/2014/main" id="{8C206420-F6A6-E761-043E-CEDC86A78D64}"/>
              </a:ext>
            </a:extLst>
          </p:cNvPr>
          <p:cNvSpPr txBox="1"/>
          <p:nvPr/>
        </p:nvSpPr>
        <p:spPr>
          <a:xfrm>
            <a:off x="1759137" y="712241"/>
            <a:ext cx="13734863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Pasos clave para identificar soluciones basadas en la naturaleza género responsivas 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0943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98A06-C8D2-AF37-A5D2-8828DF98E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0B2F47B-B418-2606-4B08-D8A9F10BA144}"/>
              </a:ext>
            </a:extLst>
          </p:cNvPr>
          <p:cNvGrpSpPr/>
          <p:nvPr/>
        </p:nvGrpSpPr>
        <p:grpSpPr>
          <a:xfrm>
            <a:off x="1781564" y="3137228"/>
            <a:ext cx="14956485" cy="3951720"/>
            <a:chOff x="1347125" y="2621178"/>
            <a:chExt cx="10339330" cy="289367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9C54E6-31CB-706F-7061-5E8A965B5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710" b="11795"/>
            <a:stretch>
              <a:fillRect/>
            </a:stretch>
          </p:blipFill>
          <p:spPr>
            <a:xfrm>
              <a:off x="1347125" y="2621178"/>
              <a:ext cx="9497750" cy="289367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C5EB10-37F0-AE54-0B1F-010CF385E095}"/>
                </a:ext>
              </a:extLst>
            </p:cNvPr>
            <p:cNvSpPr txBox="1"/>
            <p:nvPr/>
          </p:nvSpPr>
          <p:spPr>
            <a:xfrm>
              <a:off x="10256703" y="4178015"/>
              <a:ext cx="1429752" cy="347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" sz="2700" b="1"/>
                <a:t>, </a:t>
              </a:r>
              <a:r>
                <a:rPr lang="es" sz="2700" b="1" err="1"/>
                <a:t>políticas</a:t>
              </a:r>
              <a:endParaRPr lang="en-US" sz="2700" b="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4B71AD-1373-B090-25E4-AB8D173C02FA}"/>
                </a:ext>
              </a:extLst>
            </p:cNvPr>
            <p:cNvSpPr/>
            <p:nvPr/>
          </p:nvSpPr>
          <p:spPr>
            <a:xfrm>
              <a:off x="10844875" y="2621178"/>
              <a:ext cx="700802" cy="2893671"/>
            </a:xfrm>
            <a:prstGeom prst="rect">
              <a:avLst/>
            </a:prstGeom>
            <a:solidFill>
              <a:srgbClr val="7030A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023EE4D-FE99-DD4E-513B-49F5088B7A30}"/>
              </a:ext>
            </a:extLst>
          </p:cNvPr>
          <p:cNvSpPr txBox="1"/>
          <p:nvPr/>
        </p:nvSpPr>
        <p:spPr>
          <a:xfrm>
            <a:off x="177714" y="7339767"/>
            <a:ext cx="18429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" sz="2700" b="1" dirty="0"/>
              <a:t>Indicadores de ejemplo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472187-982D-83AA-D1D2-D3A33C9D7993}"/>
              </a:ext>
            </a:extLst>
          </p:cNvPr>
          <p:cNvSpPr txBox="1"/>
          <p:nvPr/>
        </p:nvSpPr>
        <p:spPr>
          <a:xfrm>
            <a:off x="5233427" y="7088948"/>
            <a:ext cx="33660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400" dirty="0"/>
              <a:t>Beneficios de subsistencia derivados de la biodiversidad (ingresos de actividades </a:t>
            </a:r>
            <a:r>
              <a:rPr lang="es" sz="2400" dirty="0" err="1"/>
              <a:t>de SbN </a:t>
            </a:r>
            <a:r>
              <a:rPr lang="es" sz="2400" dirty="0"/>
              <a:t>), desglosados por género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61FC4-D603-FACE-D70A-20EFD822FFE4}"/>
              </a:ext>
            </a:extLst>
          </p:cNvPr>
          <p:cNvSpPr txBox="1"/>
          <p:nvPr/>
        </p:nvSpPr>
        <p:spPr>
          <a:xfrm>
            <a:off x="12051328" y="7141591"/>
            <a:ext cx="4412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400" dirty="0"/>
              <a:t>Cambios en la seguridad de la tenencia de la tierra de las mujeres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A66A6D-602E-B9AE-5A1A-E502FA2168E8}"/>
              </a:ext>
            </a:extLst>
          </p:cNvPr>
          <p:cNvSpPr txBox="1"/>
          <p:nvPr/>
        </p:nvSpPr>
        <p:spPr>
          <a:xfrm>
            <a:off x="8693205" y="7141591"/>
            <a:ext cx="33660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400" dirty="0"/>
              <a:t>% de mujeres que participan activamente (u ocupan puestos clave) en los órganos de gobierno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DF9533-EC60-3899-4B56-6B042FF1E0FE}"/>
              </a:ext>
            </a:extLst>
          </p:cNvPr>
          <p:cNvSpPr txBox="1"/>
          <p:nvPr/>
        </p:nvSpPr>
        <p:spPr>
          <a:xfrm>
            <a:off x="2020688" y="7153851"/>
            <a:ext cx="32127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" sz="2400"/>
              <a:t>% de mujeres que participan en actividades </a:t>
            </a:r>
            <a:r>
              <a:rPr lang="es" sz="2400" err="1"/>
              <a:t>de NbS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322682-1BFF-E852-7119-2AEA46582C92}"/>
              </a:ext>
            </a:extLst>
          </p:cNvPr>
          <p:cNvGrpSpPr/>
          <p:nvPr/>
        </p:nvGrpSpPr>
        <p:grpSpPr>
          <a:xfrm>
            <a:off x="501708" y="314450"/>
            <a:ext cx="2525289" cy="1077218"/>
            <a:chOff x="1847532" y="3282848"/>
            <a:chExt cx="3117679" cy="1316682"/>
          </a:xfrm>
        </p:grpSpPr>
        <p:sp>
          <p:nvSpPr>
            <p:cNvPr id="4" name="Pentagon 44">
              <a:extLst>
                <a:ext uri="{FF2B5EF4-FFF2-40B4-BE49-F238E27FC236}">
                  <a16:creationId xmlns:a16="http://schemas.microsoft.com/office/drawing/2014/main" id="{C3E9A542-E2A9-225E-1B5C-D879421EC76D}"/>
                </a:ext>
              </a:extLst>
            </p:cNvPr>
            <p:cNvSpPr/>
            <p:nvPr/>
          </p:nvSpPr>
          <p:spPr>
            <a:xfrm>
              <a:off x="1847532" y="3282848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0974C92-73E5-237E-7A41-66F465638B9F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B140C7E-0D0C-2267-6BDA-F1090CD2D67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6B0ABF9E-A431-C8D1-5913-D4F2BDA3F5E4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5</a:t>
                </a:r>
                <a:endParaRPr lang="en-US" sz="3600" kern="1200" dirty="0"/>
              </a:p>
            </p:txBody>
          </p:sp>
        </p:grpSp>
      </p:grpSp>
      <p:pic>
        <p:nvPicPr>
          <p:cNvPr id="12" name="Picture 1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06A07965-1A89-EBA2-34F0-F694AEBE91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61640" y="447278"/>
            <a:ext cx="820860" cy="8239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A56F4-4974-343B-D9EB-A75D445C7794}"/>
              </a:ext>
            </a:extLst>
          </p:cNvPr>
          <p:cNvSpPr txBox="1"/>
          <p:nvPr/>
        </p:nvSpPr>
        <p:spPr>
          <a:xfrm>
            <a:off x="3026997" y="320511"/>
            <a:ext cx="137110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5400" dirty="0"/>
              <a:t>Identificar indicadores de género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6DE1E86A-60C2-C01D-A5C2-B480B918D49F}"/>
              </a:ext>
            </a:extLst>
          </p:cNvPr>
          <p:cNvSpPr/>
          <p:nvPr/>
        </p:nvSpPr>
        <p:spPr>
          <a:xfrm>
            <a:off x="707080" y="1594202"/>
            <a:ext cx="2680561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CONSEJOS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83BE1E51-18B7-34D0-6FF4-3A034032A324}"/>
              </a:ext>
            </a:extLst>
          </p:cNvPr>
          <p:cNvSpPr/>
          <p:nvPr/>
        </p:nvSpPr>
        <p:spPr>
          <a:xfrm>
            <a:off x="3469903" y="1584428"/>
            <a:ext cx="13754314" cy="130198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Incluir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tanto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sociales como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 género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indicadores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y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medio ambiente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/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biodiversidad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indicadores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.</a:t>
            </a: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El tipo de indicador social/de género debe coincidir con el nivel de ambición de las </a:t>
            </a:r>
            <a:r>
              <a:rPr lang="es" sz="20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SbN </a:t>
            </a:r>
            <a:r>
              <a:rPr lang="e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(alcance, beneficio, empoderamiento y/o transformación).</a:t>
            </a:r>
          </a:p>
        </p:txBody>
      </p:sp>
    </p:spTree>
    <p:extLst>
      <p:ext uri="{BB962C8B-B14F-4D97-AF65-F5344CB8AC3E}">
        <p14:creationId xmlns:p14="http://schemas.microsoft.com/office/powerpoint/2010/main" val="4169457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C78B9-0161-4C7F-344C-244B266AD11D}"/>
              </a:ext>
            </a:extLst>
          </p:cNvPr>
          <p:cNvSpPr txBox="1">
            <a:spLocks/>
          </p:cNvSpPr>
          <p:nvPr/>
        </p:nvSpPr>
        <p:spPr>
          <a:xfrm>
            <a:off x="1786098" y="701041"/>
            <a:ext cx="14977903" cy="26570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6600" dirty="0"/>
              <a:t>En suma:</a:t>
            </a:r>
          </a:p>
          <a:p>
            <a:r>
              <a:rPr lang="es" sz="6600" dirty="0"/>
              <a:t>SbN género responsivas y transformadoras …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215498-F73A-6690-EA7D-F1B2C962D832}"/>
              </a:ext>
            </a:extLst>
          </p:cNvPr>
          <p:cNvSpPr/>
          <p:nvPr/>
        </p:nvSpPr>
        <p:spPr>
          <a:xfrm>
            <a:off x="1973943" y="2888342"/>
            <a:ext cx="6400800" cy="12262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>
                <a:solidFill>
                  <a:schemeClr val="tx1"/>
                </a:solidFill>
              </a:rPr>
              <a:t>Fomentar el </a:t>
            </a:r>
            <a:r>
              <a:rPr lang="es" sz="2400" b="1" dirty="0" err="1">
                <a:solidFill>
                  <a:schemeClr val="tx1"/>
                </a:solidFill>
              </a:rPr>
              <a:t>análisis de la dinámica </a:t>
            </a:r>
            <a:r>
              <a:rPr lang="es" sz="2400" b="1" dirty="0">
                <a:solidFill>
                  <a:schemeClr val="tx1"/>
                </a:solidFill>
              </a:rPr>
              <a:t>social </a:t>
            </a:r>
            <a:r>
              <a:rPr lang="es" sz="2400" dirty="0">
                <a:solidFill>
                  <a:schemeClr val="tx1"/>
                </a:solidFill>
              </a:rPr>
              <a:t>en </a:t>
            </a:r>
            <a:r>
              <a:rPr lang="es" sz="2400" dirty="0" err="1">
                <a:solidFill>
                  <a:schemeClr val="tx1"/>
                </a:solidFill>
              </a:rPr>
              <a:t>específico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ecosistemas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4917BC-0707-5A92-CCD0-DE3FAB9B8E46}"/>
              </a:ext>
            </a:extLst>
          </p:cNvPr>
          <p:cNvSpPr/>
          <p:nvPr/>
        </p:nvSpPr>
        <p:spPr>
          <a:xfrm>
            <a:off x="9368972" y="4269010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>
                <a:solidFill>
                  <a:schemeClr val="tx1"/>
                </a:solidFill>
              </a:rPr>
              <a:t>Acciones más efectivas</a:t>
            </a:r>
          </a:p>
          <a:p>
            <a:pPr algn="ctr"/>
            <a:r>
              <a:rPr lang="es" sz="2400" dirty="0" err="1">
                <a:solidFill>
                  <a:schemeClr val="tx1"/>
                </a:solidFill>
              </a:rPr>
              <a:t>eso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mejorar</a:t>
            </a:r>
            <a:r>
              <a:rPr lang="es" sz="2400" dirty="0">
                <a:solidFill>
                  <a:schemeClr val="tx1"/>
                </a:solidFill>
              </a:rPr>
              <a:t> contribuciones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848965-55B2-9B80-6978-39AF25F2B4AC}"/>
              </a:ext>
            </a:extLst>
          </p:cNvPr>
          <p:cNvSpPr/>
          <p:nvPr/>
        </p:nvSpPr>
        <p:spPr>
          <a:xfrm>
            <a:off x="1973943" y="4256313"/>
            <a:ext cx="6400800" cy="11229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>
                <a:solidFill>
                  <a:schemeClr val="tx1"/>
                </a:solidFill>
              </a:rPr>
              <a:t>Promover una </a:t>
            </a:r>
            <a:r>
              <a:rPr lang="es" sz="2400" b="1" dirty="0" err="1">
                <a:solidFill>
                  <a:schemeClr val="tx1"/>
                </a:solidFill>
              </a:rPr>
              <a:t>integración integral</a:t>
            </a:r>
            <a:r>
              <a:rPr lang="es" sz="2400" b="1" dirty="0">
                <a:solidFill>
                  <a:schemeClr val="tx1"/>
                </a:solidFill>
              </a:rPr>
              <a:t> </a:t>
            </a:r>
            <a:r>
              <a:rPr lang="es" sz="2400" b="1" dirty="0" err="1">
                <a:solidFill>
                  <a:schemeClr val="tx1"/>
                </a:solidFill>
              </a:rPr>
              <a:t>vista</a:t>
            </a:r>
            <a:r>
              <a:rPr lang="es" sz="2400" b="1" dirty="0">
                <a:solidFill>
                  <a:schemeClr val="tx1"/>
                </a:solidFill>
              </a:rPr>
              <a:t> </a:t>
            </a:r>
            <a:r>
              <a:rPr lang="es" sz="2400" dirty="0">
                <a:solidFill>
                  <a:schemeClr val="tx1"/>
                </a:solidFill>
              </a:rPr>
              <a:t>de los desafíos de la conservación y el uso </a:t>
            </a:r>
            <a:r>
              <a:rPr lang="es" sz="2400" dirty="0" err="1">
                <a:solidFill>
                  <a:schemeClr val="tx1"/>
                </a:solidFill>
              </a:rPr>
              <a:t>sostenible </a:t>
            </a:r>
            <a:r>
              <a:rPr lang="es" sz="2400" dirty="0">
                <a:solidFill>
                  <a:schemeClr val="tx1"/>
                </a:solidFill>
              </a:rPr>
              <a:t>de </a:t>
            </a:r>
            <a:r>
              <a:rPr lang="es" sz="2400" dirty="0" err="1">
                <a:solidFill>
                  <a:schemeClr val="tx1"/>
                </a:solidFill>
              </a:rPr>
              <a:t>la biodiversidad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93B7E04-8C9E-EF33-BBF2-1C6B65216EFD}"/>
              </a:ext>
            </a:extLst>
          </p:cNvPr>
          <p:cNvSpPr/>
          <p:nvPr/>
        </p:nvSpPr>
        <p:spPr>
          <a:xfrm>
            <a:off x="1973943" y="5575188"/>
            <a:ext cx="6400800" cy="11137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>
                <a:solidFill>
                  <a:schemeClr val="tx1"/>
                </a:solidFill>
              </a:rPr>
              <a:t>Promover el diseño de </a:t>
            </a:r>
            <a:r>
              <a:rPr lang="es" sz="2400" b="1" dirty="0">
                <a:solidFill>
                  <a:schemeClr val="tx1"/>
                </a:solidFill>
              </a:rPr>
              <a:t>iniciativas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5A507F-B3AE-AE39-443B-25114CFA2C74}"/>
              </a:ext>
            </a:extLst>
          </p:cNvPr>
          <p:cNvSpPr/>
          <p:nvPr/>
        </p:nvSpPr>
        <p:spPr>
          <a:xfrm>
            <a:off x="1973943" y="6819899"/>
            <a:ext cx="6400800" cy="11137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>
                <a:solidFill>
                  <a:schemeClr val="tx1"/>
                </a:solidFill>
              </a:rPr>
              <a:t>Promover </a:t>
            </a:r>
            <a:r>
              <a:rPr lang="es" sz="2400" b="1" dirty="0" err="1">
                <a:solidFill>
                  <a:schemeClr val="tx1"/>
                </a:solidFill>
              </a:rPr>
              <a:t>la toma de decisiones </a:t>
            </a:r>
            <a:r>
              <a:rPr lang="es" sz="2400" b="1" dirty="0">
                <a:solidFill>
                  <a:schemeClr val="tx1"/>
                </a:solidFill>
              </a:rPr>
              <a:t>y </a:t>
            </a:r>
            <a:r>
              <a:rPr lang="es" sz="2400" b="1" dirty="0" err="1">
                <a:solidFill>
                  <a:schemeClr val="tx1"/>
                </a:solidFill>
              </a:rPr>
              <a:t>su implementación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A0DEB2-2ADF-4D0F-2C9D-A9E75C2762BA}"/>
              </a:ext>
            </a:extLst>
          </p:cNvPr>
          <p:cNvSpPr/>
          <p:nvPr/>
        </p:nvSpPr>
        <p:spPr>
          <a:xfrm>
            <a:off x="1973943" y="8064610"/>
            <a:ext cx="6400800" cy="11229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dirty="0" err="1">
                <a:solidFill>
                  <a:schemeClr val="tx1"/>
                </a:solidFill>
              </a:rPr>
              <a:t>Asegurar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b="1" dirty="0">
                <a:solidFill>
                  <a:schemeClr val="tx1"/>
                </a:solidFill>
              </a:rPr>
              <a:t>cumplimiento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con</a:t>
            </a:r>
            <a:r>
              <a:rPr lang="es" sz="2400" dirty="0">
                <a:solidFill>
                  <a:schemeClr val="tx1"/>
                </a:solidFill>
              </a:rPr>
              <a:t> objetivos </a:t>
            </a:r>
            <a:r>
              <a:rPr lang="es" sz="2400" dirty="0" err="1">
                <a:solidFill>
                  <a:schemeClr val="tx1"/>
                </a:solidFill>
              </a:rPr>
              <a:t>ambientales </a:t>
            </a:r>
            <a:r>
              <a:rPr lang="es" sz="2400" b="1" dirty="0">
                <a:solidFill>
                  <a:schemeClr val="tx1"/>
                </a:solidFill>
              </a:rPr>
              <a:t>y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su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b="1" dirty="0" err="1">
                <a:solidFill>
                  <a:schemeClr val="tx1"/>
                </a:solidFill>
              </a:rPr>
              <a:t>sostenibilidad </a:t>
            </a:r>
            <a:r>
              <a:rPr lang="es" sz="2400" dirty="0">
                <a:solidFill>
                  <a:schemeClr val="tx1"/>
                </a:solidFill>
              </a:rPr>
              <a:t>en el tiempo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10A173-4E84-D129-3C6E-7097AFEFC58E}"/>
              </a:ext>
            </a:extLst>
          </p:cNvPr>
          <p:cNvSpPr/>
          <p:nvPr/>
        </p:nvSpPr>
        <p:spPr>
          <a:xfrm>
            <a:off x="9368972" y="2888343"/>
            <a:ext cx="6400799" cy="1226258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>
                <a:solidFill>
                  <a:schemeClr val="tx1"/>
                </a:solidFill>
              </a:rPr>
              <a:t>Acciones más </a:t>
            </a:r>
            <a:r>
              <a:rPr lang="es" sz="2400" b="1" dirty="0" err="1">
                <a:solidFill>
                  <a:schemeClr val="tx1"/>
                </a:solidFill>
              </a:rPr>
              <a:t>equitativas</a:t>
            </a:r>
          </a:p>
          <a:p>
            <a:pPr algn="ctr"/>
            <a:r>
              <a:rPr lang="es" sz="2400" dirty="0">
                <a:solidFill>
                  <a:schemeClr val="tx1"/>
                </a:solidFill>
              </a:rPr>
              <a:t>Una visión </a:t>
            </a:r>
            <a:r>
              <a:rPr lang="es" sz="2400" dirty="0" err="1">
                <a:solidFill>
                  <a:schemeClr val="tx1"/>
                </a:solidFill>
              </a:rPr>
              <a:t>completa que </a:t>
            </a:r>
            <a:r>
              <a:rPr lang="es" sz="2400" dirty="0">
                <a:solidFill>
                  <a:schemeClr val="tx1"/>
                </a:solidFill>
              </a:rPr>
              <a:t>identifica y </a:t>
            </a:r>
            <a:r>
              <a:rPr lang="es" sz="2400" dirty="0" err="1">
                <a:solidFill>
                  <a:schemeClr val="tx1"/>
                </a:solidFill>
              </a:rPr>
              <a:t>ofrece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oportunidades </a:t>
            </a:r>
            <a:r>
              <a:rPr lang="es" sz="2400" dirty="0">
                <a:solidFill>
                  <a:schemeClr val="tx1"/>
                </a:solidFill>
              </a:rPr>
              <a:t>y </a:t>
            </a:r>
            <a:r>
              <a:rPr lang="es" sz="2400" dirty="0" err="1">
                <a:solidFill>
                  <a:schemeClr val="tx1"/>
                </a:solidFill>
              </a:rPr>
              <a:t>reduce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desigualdades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DBB7A8-B1FA-5050-B490-D59966B6D796}"/>
              </a:ext>
            </a:extLst>
          </p:cNvPr>
          <p:cNvSpPr/>
          <p:nvPr/>
        </p:nvSpPr>
        <p:spPr>
          <a:xfrm>
            <a:off x="9368972" y="5565998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>
                <a:solidFill>
                  <a:schemeClr val="tx1"/>
                </a:solidFill>
              </a:rPr>
              <a:t>Acciones más </a:t>
            </a:r>
            <a:r>
              <a:rPr lang="es" sz="2400" b="1" dirty="0" err="1">
                <a:solidFill>
                  <a:schemeClr val="tx1"/>
                </a:solidFill>
              </a:rPr>
              <a:t>sostenibles</a:t>
            </a:r>
          </a:p>
          <a:p>
            <a:pPr algn="ctr"/>
            <a:r>
              <a:rPr lang="es" sz="2400" dirty="0" err="1">
                <a:solidFill>
                  <a:schemeClr val="tx1"/>
                </a:solidFill>
              </a:rPr>
              <a:t>eso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promover </a:t>
            </a:r>
            <a:r>
              <a:rPr lang="es" sz="2400" dirty="0">
                <a:solidFill>
                  <a:schemeClr val="tx1"/>
                </a:solidFill>
              </a:rPr>
              <a:t>a largo </a:t>
            </a:r>
            <a:r>
              <a:rPr lang="es" sz="2400" dirty="0" err="1">
                <a:solidFill>
                  <a:schemeClr val="tx1"/>
                </a:solidFill>
              </a:rPr>
              <a:t>plazo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Participación </a:t>
            </a:r>
            <a:r>
              <a:rPr lang="es" sz="2400" dirty="0">
                <a:solidFill>
                  <a:schemeClr val="tx1"/>
                </a:solidFill>
              </a:rPr>
              <a:t>, </a:t>
            </a:r>
            <a:r>
              <a:rPr lang="es" sz="2400" dirty="0" err="1">
                <a:solidFill>
                  <a:schemeClr val="tx1"/>
                </a:solidFill>
              </a:rPr>
              <a:t>propiedad </a:t>
            </a:r>
            <a:r>
              <a:rPr lang="es" sz="2400" dirty="0">
                <a:solidFill>
                  <a:schemeClr val="tx1"/>
                </a:solidFill>
              </a:rPr>
              <a:t>y mitigación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158856-BBE4-9008-1F96-C491AB5AAAAF}"/>
              </a:ext>
            </a:extLst>
          </p:cNvPr>
          <p:cNvSpPr/>
          <p:nvPr/>
        </p:nvSpPr>
        <p:spPr>
          <a:xfrm>
            <a:off x="9376647" y="6844331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>
                <a:solidFill>
                  <a:schemeClr val="tx1"/>
                </a:solidFill>
              </a:rPr>
              <a:t>Acciones más innovadoras</a:t>
            </a:r>
          </a:p>
          <a:p>
            <a:pPr algn="ctr"/>
            <a:r>
              <a:rPr lang="es" sz="2400" dirty="0">
                <a:solidFill>
                  <a:schemeClr val="tx1"/>
                </a:solidFill>
              </a:rPr>
              <a:t>que sean relevantes al contexto, adecuados al propósito e inclusivos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93D8FD-D714-DB5F-03DB-8C52BE489D9C}"/>
              </a:ext>
            </a:extLst>
          </p:cNvPr>
          <p:cNvSpPr/>
          <p:nvPr/>
        </p:nvSpPr>
        <p:spPr>
          <a:xfrm>
            <a:off x="9376647" y="8122664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>
                <a:solidFill>
                  <a:schemeClr val="tx1"/>
                </a:solidFill>
              </a:rPr>
              <a:t>Acciones más </a:t>
            </a:r>
            <a:r>
              <a:rPr lang="es" sz="2400" b="1" dirty="0" err="1">
                <a:solidFill>
                  <a:schemeClr val="tx1"/>
                </a:solidFill>
              </a:rPr>
              <a:t>impactantes</a:t>
            </a:r>
          </a:p>
          <a:p>
            <a:pPr algn="ctr"/>
            <a:r>
              <a:rPr lang="es" sz="2400" dirty="0">
                <a:solidFill>
                  <a:schemeClr val="tx1"/>
                </a:solidFill>
              </a:rPr>
              <a:t>Para </a:t>
            </a:r>
            <a:r>
              <a:rPr lang="es" sz="2400" dirty="0" err="1">
                <a:solidFill>
                  <a:schemeClr val="tx1"/>
                </a:solidFill>
              </a:rPr>
              <a:t>reducir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pérdida </a:t>
            </a:r>
            <a:r>
              <a:rPr lang="es" sz="2400" dirty="0">
                <a:solidFill>
                  <a:schemeClr val="tx1"/>
                </a:solidFill>
              </a:rPr>
              <a:t>de </a:t>
            </a:r>
            <a:r>
              <a:rPr lang="es" sz="2400" dirty="0" err="1">
                <a:solidFill>
                  <a:schemeClr val="tx1"/>
                </a:solidFill>
              </a:rPr>
              <a:t>biodiversidad </a:t>
            </a:r>
            <a:r>
              <a:rPr lang="es" sz="2400" dirty="0">
                <a:solidFill>
                  <a:schemeClr val="tx1"/>
                </a:solidFill>
              </a:rPr>
              <a:t>y </a:t>
            </a:r>
            <a:r>
              <a:rPr lang="es" sz="2400" dirty="0" err="1">
                <a:solidFill>
                  <a:schemeClr val="tx1"/>
                </a:solidFill>
              </a:rPr>
              <a:t>la entrega</a:t>
            </a:r>
            <a:r>
              <a:rPr lang="es" sz="2400" dirty="0">
                <a:solidFill>
                  <a:schemeClr val="tx1"/>
                </a:solidFill>
              </a:rPr>
              <a:t> </a:t>
            </a:r>
            <a:r>
              <a:rPr lang="es" sz="2400" dirty="0" err="1">
                <a:solidFill>
                  <a:schemeClr val="tx1"/>
                </a:solidFill>
              </a:rPr>
              <a:t>cobeneficios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F0EC521B-3EB4-92B8-3BF7-D7E96A2F4495}"/>
              </a:ext>
            </a:extLst>
          </p:cNvPr>
          <p:cNvSpPr/>
          <p:nvPr/>
        </p:nvSpPr>
        <p:spPr>
          <a:xfrm>
            <a:off x="8527563" y="3416612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1577B50-F82E-02E0-8701-9626B1D01C30}"/>
              </a:ext>
            </a:extLst>
          </p:cNvPr>
          <p:cNvSpPr/>
          <p:nvPr/>
        </p:nvSpPr>
        <p:spPr>
          <a:xfrm>
            <a:off x="8498114" y="4748780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4DC2D0F-5CF3-1720-E2CA-E8D23889100F}"/>
              </a:ext>
            </a:extLst>
          </p:cNvPr>
          <p:cNvSpPr/>
          <p:nvPr/>
        </p:nvSpPr>
        <p:spPr>
          <a:xfrm>
            <a:off x="8498114" y="5966957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A25417DF-7151-46A0-59E5-48888C798977}"/>
              </a:ext>
            </a:extLst>
          </p:cNvPr>
          <p:cNvSpPr/>
          <p:nvPr/>
        </p:nvSpPr>
        <p:spPr>
          <a:xfrm>
            <a:off x="8498114" y="7211668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7633017-15D5-FDDC-D90F-B09A1BB29DD7}"/>
              </a:ext>
            </a:extLst>
          </p:cNvPr>
          <p:cNvSpPr/>
          <p:nvPr/>
        </p:nvSpPr>
        <p:spPr>
          <a:xfrm>
            <a:off x="8472714" y="8416582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231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DF2512-D535-4DDF-DC2F-02D50B1B0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079" y="57422"/>
            <a:ext cx="13210731" cy="88960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379BE1-DE30-1CD7-2808-9CB85B83138E}"/>
              </a:ext>
            </a:extLst>
          </p:cNvPr>
          <p:cNvSpPr txBox="1"/>
          <p:nvPr/>
        </p:nvSpPr>
        <p:spPr>
          <a:xfrm rot="5400000">
            <a:off x="9045289" y="2803811"/>
            <a:ext cx="507831" cy="1280721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" sz="2100"/>
              <a:t>Fuente: </a:t>
            </a:r>
            <a:r>
              <a:rPr lang="es" sz="2100">
                <a:hlinkClick r:id="rId3"/>
              </a:rPr>
              <a:t>https://www.enterprise-development.org/wp-content/uploads/DCED_NBS_Toolkit_Final_March_25-1.pdf</a:t>
            </a:r>
            <a:r>
              <a:rPr lang="es" sz="2100"/>
              <a:t> </a:t>
            </a:r>
            <a:endParaRPr lang="en-US" sz="21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E158C-6D13-8F62-9547-1FF0DA101AF4}"/>
              </a:ext>
            </a:extLst>
          </p:cNvPr>
          <p:cNvSpPr txBox="1">
            <a:spLocks/>
          </p:cNvSpPr>
          <p:nvPr/>
        </p:nvSpPr>
        <p:spPr>
          <a:xfrm rot="16200000">
            <a:off x="-2506036" y="3599874"/>
            <a:ext cx="8080645" cy="14226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4800" dirty="0" err="1"/>
              <a:t>SbN </a:t>
            </a:r>
            <a:r>
              <a:rPr lang="es" sz="4800" dirty="0"/>
              <a:t>responsables con el género …</a:t>
            </a:r>
          </a:p>
        </p:txBody>
      </p:sp>
    </p:spTree>
    <p:extLst>
      <p:ext uri="{BB962C8B-B14F-4D97-AF65-F5344CB8AC3E}">
        <p14:creationId xmlns:p14="http://schemas.microsoft.com/office/powerpoint/2010/main" val="3303997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359EE-0236-D7FB-B8F6-1C050867C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Recursos útiles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E9D6F-0DC8-ED99-A25A-746060B6E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040" y="2738437"/>
            <a:ext cx="8875068" cy="6527007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800"/>
              </a:spcAft>
            </a:pPr>
            <a:r>
              <a:rPr lang="es" sz="2700" i="1" dirty="0"/>
              <a:t>Plan de Acción de Género (2023-2030) </a:t>
            </a:r>
            <a:r>
              <a:rPr lang="es" sz="2700" dirty="0">
                <a:hlinkClick r:id="rId2"/>
              </a:rPr>
              <a:t>https://www.cbd.int/doc/c/f64f/e1b9/e8da56802bc2c458a56fcefa/cop-15-l-24-en.pdf</a:t>
            </a:r>
            <a:r>
              <a:rPr lang="es" sz="2700" dirty="0"/>
              <a:t> </a:t>
            </a:r>
          </a:p>
          <a:p>
            <a:pPr>
              <a:spcAft>
                <a:spcPts val="1800"/>
              </a:spcAft>
            </a:pPr>
            <a:r>
              <a:rPr lang="es" sz="2700" i="1" dirty="0"/>
              <a:t>Mejores prácticas en materia de género y biodiversidad: caminos para obtener beneficios múltiples</a:t>
            </a:r>
            <a:r>
              <a:rPr lang="es" sz="2700" dirty="0"/>
              <a:t> </a:t>
            </a:r>
            <a:r>
              <a:rPr lang="es" sz="2700" dirty="0">
                <a:hlinkClick r:id="rId3"/>
              </a:rPr>
              <a:t>https://www.cbd.int/gender/publications/CBD-Best-practices-Gender-Biodiversity-en.pdf</a:t>
            </a:r>
            <a:r>
              <a:rPr lang="es" sz="2700" dirty="0"/>
              <a:t> </a:t>
            </a:r>
          </a:p>
          <a:p>
            <a:pPr>
              <a:spcAft>
                <a:spcPts val="1800"/>
              </a:spcAft>
            </a:pPr>
            <a:r>
              <a:rPr lang="es" sz="2800" i="1" dirty="0"/>
              <a:t>Kit de herramientas para soluciones basadas en la naturaleza con perspectiva de género </a:t>
            </a:r>
            <a:r>
              <a:rPr lang="es" sz="2800" dirty="0">
                <a:hlinkClick r:id="rId4"/>
              </a:rPr>
              <a:t>https://www.enterprise-development.org/wp-content/uploads/DCED_NBS_Toolkit_Final_March_25-1.pdf</a:t>
            </a:r>
            <a:r>
              <a:rPr lang="es" sz="2800" dirty="0"/>
              <a:t> </a:t>
            </a:r>
            <a:endParaRPr lang="en-US" sz="2700" dirty="0"/>
          </a:p>
          <a:p>
            <a:pPr>
              <a:spcAft>
                <a:spcPts val="1800"/>
              </a:spcAft>
            </a:pPr>
            <a:r>
              <a:rPr lang="es" sz="2700" dirty="0"/>
              <a:t>Mejorar las sinergias entre la igualdad de género y los objetivos de neutralidad en la degradación de la biodiversidad, el clima y las tierras: Lecciones de enfoques basados en la naturaleza con perspectiva de género </a:t>
            </a:r>
            <a:r>
              <a:rPr lang="es" sz="2700" dirty="0">
                <a:hlinkClick r:id="rId5"/>
              </a:rPr>
              <a:t>https://hdl.handle.net/10568/114844</a:t>
            </a:r>
            <a:r>
              <a:rPr lang="es" sz="2700" dirty="0"/>
              <a:t> </a:t>
            </a:r>
          </a:p>
          <a:p>
            <a:pPr>
              <a:spcAft>
                <a:spcPts val="1800"/>
              </a:spcAft>
            </a:pPr>
            <a:r>
              <a:rPr lang="es" sz="2700" dirty="0"/>
              <a:t>Desarrollo de iniciativas de restauración ecológica con equidad de género: una síntesis de orientación para mejorar las prácticas de restauración. </a:t>
            </a:r>
            <a:r>
              <a:rPr lang="es" sz="2700" dirty="0">
                <a:hlinkClick r:id="rId6"/>
              </a:rPr>
              <a:t>https://hdl.handle.net/10568/117868</a:t>
            </a:r>
            <a:r>
              <a:rPr lang="es" sz="2700" dirty="0"/>
              <a:t> </a:t>
            </a:r>
            <a:r>
              <a:rPr lang="es" sz="2700" i="1" dirty="0">
                <a:solidFill>
                  <a:srgbClr val="7030A0"/>
                </a:solidFill>
              </a:rPr>
              <a:t>(para ejemplos de indicadores de alcance, beneficio, empoderamiento y transformación relacionados con la restauración)</a:t>
            </a:r>
            <a:endParaRPr lang="en-GB" sz="2700" i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E5D180-C74F-C839-3525-4FF7618E9A8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1403" y="2738437"/>
            <a:ext cx="3182117" cy="4462463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859FB8-996A-82FA-4955-7CBAA241BB1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0989" y="4563208"/>
            <a:ext cx="3436522" cy="4475173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81695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0075E-894F-D50F-04EC-D16CC85E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ird flying in the sky&#10;&#10;AI-generated content may be incorrect.">
            <a:extLst>
              <a:ext uri="{FF2B5EF4-FFF2-40B4-BE49-F238E27FC236}">
                <a16:creationId xmlns:a16="http://schemas.microsoft.com/office/drawing/2014/main" id="{4AAC3355-B2D2-4861-F3B7-8492D95DA2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11" name="Picture 10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B5A23B9D-A1D2-3D89-E78B-FCEA80EACF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2" name="Picture 1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ACC84D09-D463-967E-608E-0B19893858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188E-59FA-95DE-C534-8C8B1BE8F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D5B3-A14E-E6C4-EEAB-509AA54A9F66}"/>
              </a:ext>
            </a:extLst>
          </p:cNvPr>
          <p:cNvSpPr txBox="1"/>
          <p:nvPr/>
        </p:nvSpPr>
        <p:spPr>
          <a:xfrm>
            <a:off x="6164318" y="3443162"/>
            <a:ext cx="12123683" cy="4729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  <a:defRPr/>
            </a:pPr>
            <a:r>
              <a:rPr lang="es" sz="14400" kern="100" dirty="0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120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snake on a branch&#10;&#10;AI-generated content may be incorrect.">
            <a:extLst>
              <a:ext uri="{FF2B5EF4-FFF2-40B4-BE49-F238E27FC236}">
                <a16:creationId xmlns:a16="http://schemas.microsoft.com/office/drawing/2014/main" id="{6BEE916D-A3B1-4365-56CB-7A40D739A7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6A234-527D-06AC-3DAC-C50664C15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8AEC5B13-6EC6-D1ED-675D-A89E8673A1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D42FD0EB-CA1B-A5D9-FEFE-BF962B97C2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AC0C8647-1EC4-3458-2EB1-D46607B191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B37F1A24-B316-D47D-8B1A-8A0B2DD1319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A3FA11-DAE3-B811-78C1-34B22F660D16}"/>
              </a:ext>
            </a:extLst>
          </p:cNvPr>
          <p:cNvSpPr txBox="1"/>
          <p:nvPr/>
        </p:nvSpPr>
        <p:spPr>
          <a:xfrm>
            <a:off x="6148551" y="2796426"/>
            <a:ext cx="121394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Juntos es mejor: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Intercambio entre pares y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Solucionar problemas</a:t>
            </a:r>
            <a:endParaRPr lang="en-US" sz="8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34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EF3DFC-9674-F6F8-3F90-209C78E21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DAFA1-2ED5-BDD7-9200-A6D9A3EE0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396" y="2400300"/>
            <a:ext cx="13716000" cy="3581400"/>
          </a:xfrm>
        </p:spPr>
        <p:txBody>
          <a:bodyPr>
            <a:normAutofit fontScale="90000"/>
          </a:bodyPr>
          <a:lstStyle/>
          <a:p>
            <a:r>
              <a:rPr lang="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Mujeres por la Naturaleza: Tayikistán en la práctica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3D05FB-C9E6-FE58-1375-3BB18373E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0236" y="9491472"/>
            <a:ext cx="11626596" cy="2221992"/>
          </a:xfrm>
        </p:spPr>
        <p:txBody>
          <a:bodyPr/>
          <a:lstStyle/>
          <a:p>
            <a:pPr algn="r"/>
            <a:r>
              <a:rPr lang="es" dirty="0"/>
              <a:t>Género NFP: </a:t>
            </a:r>
            <a:r>
              <a:rPr lang="es" dirty="0" err="1"/>
              <a:t>Bonu</a:t>
            </a:r>
            <a:r>
              <a:rPr lang="es" dirty="0"/>
              <a:t> </a:t>
            </a:r>
            <a:r>
              <a:rPr lang="es" dirty="0" err="1"/>
              <a:t>Sharifzoda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521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EA5E82-FF98-FA16-3A8D-44C6CC2F0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83B4F-56F5-23D8-1719-2EEDA4FB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2417552" cy="1742885"/>
          </a:xfrm>
        </p:spPr>
        <p:txBody>
          <a:bodyPr>
            <a:normAutofit fontScale="90000"/>
          </a:bodyPr>
          <a:lstStyle/>
          <a:p>
            <a:r>
              <a:rPr lang="es" b="1" dirty="0"/>
              <a:t>Brechas de género en la implementación de las ENBPA y los objetivos del GBF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42B044-8E18-1405-FEB9-19AC6797D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1" y="2838260"/>
            <a:ext cx="15483731" cy="5115606"/>
          </a:xfrm>
        </p:spPr>
        <p:txBody>
          <a:bodyPr>
            <a:normAutofit/>
          </a:bodyPr>
          <a:lstStyle/>
          <a:p>
            <a:r>
              <a:rPr lang="es" dirty="0"/>
              <a:t>Principales barreras que limitan la participación de las mujeres en la conservación de la biodiversidad:</a:t>
            </a:r>
          </a:p>
          <a:p>
            <a:r>
              <a:rPr lang="es" dirty="0"/>
              <a:t>Acceso limitado a empleos verdes y procesos de toma de decisiones</a:t>
            </a:r>
          </a:p>
          <a:p>
            <a:r>
              <a:rPr lang="es" dirty="0"/>
              <a:t>Acceso insuficiente a financiación y tecnologías</a:t>
            </a:r>
          </a:p>
          <a:p>
            <a:r>
              <a:rPr lang="es" dirty="0"/>
              <a:t>Subvaloración del conocimiento ecológico tradicional de las mujeres</a:t>
            </a:r>
          </a:p>
          <a:p>
            <a:r>
              <a:rPr lang="es" dirty="0"/>
              <a:t>Acceso limitado a prácticas agrícolas resilientes al clima</a:t>
            </a:r>
          </a:p>
          <a:p>
            <a:r>
              <a:rPr lang="es" dirty="0"/>
              <a:t>Barreras sociales en las zonas rurales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692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0D708A3D-D259-1A19-253E-77819A48D269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12945316" y="958646"/>
            <a:ext cx="5102942" cy="5529023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s" sz="9900" spc="-75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Orden del día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73526A-8952-C759-F61F-8FEFF852B8F7}"/>
              </a:ext>
            </a:extLst>
          </p:cNvPr>
          <p:cNvCxnSpPr>
            <a:cxnSpLocks/>
          </p:cNvCxnSpPr>
          <p:nvPr/>
        </p:nvCxnSpPr>
        <p:spPr>
          <a:xfrm>
            <a:off x="12583068" y="6606032"/>
            <a:ext cx="502445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307127" y="547794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10:00–10:05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2917586" y="547793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endParaRPr lang="en-US" sz="2400" b="1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400" b="1">
                <a:solidFill>
                  <a:prstClr val="black"/>
                </a:solidFill>
                <a:latin typeface="Calibri" panose="020F0502020204030204"/>
              </a:rPr>
              <a:t>Bienvenido</a:t>
            </a:r>
            <a:endParaRPr lang="en-US" sz="2400" kern="0">
              <a:solidFill>
                <a:srgbClr val="322929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24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7016075" y="547794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Bienvenida y objetivos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324982" y="2192915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10:05–10:50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2935440" y="219291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400" b="1" dirty="0">
                <a:solidFill>
                  <a:prstClr val="black"/>
                </a:solidFill>
                <a:latin typeface="Calibri" panose="020F0502020204030204"/>
              </a:rPr>
              <a:t>Compartiendo nuestro conocimiento: Clínica de Trabajo Temático</a:t>
            </a:r>
            <a:endParaRPr lang="en-US" sz="24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7033930" y="2192915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Presentación interactiva</a:t>
            </a: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325222" y="3853797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10:50 -11:00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2935680" y="3853796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400" b="1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24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7034170" y="3853797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Los participantes tendrán la oportunidad de hacer preguntas.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325222" y="5522694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11:00 -11:25</a:t>
            </a:r>
          </a:p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2935680" y="552269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400" b="1" dirty="0">
                <a:solidFill>
                  <a:prstClr val="black"/>
                </a:solidFill>
                <a:latin typeface="Calibri" panose="020F0502020204030204"/>
              </a:rPr>
              <a:t>Juntos es mejor: intercambio entre pares y resolución de problemas</a:t>
            </a:r>
            <a:endParaRPr lang="en-US" sz="24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7034170" y="5522694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Tayikistán presentará su experiencia. Los países compartirán sus experiencias y desafíos.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327367" y="7173321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s" sz="2700" b="1" kern="0">
                <a:solidFill>
                  <a:srgbClr val="322929"/>
                </a:solidFill>
                <a:latin typeface="Aptos" panose="02110004020202020204"/>
              </a:rPr>
              <a:t>11:25 -11:30</a:t>
            </a:r>
          </a:p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2937825" y="7173320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400" b="1">
                <a:solidFill>
                  <a:prstClr val="black"/>
                </a:solidFill>
                <a:latin typeface="Calibri" panose="020F0502020204030204"/>
              </a:rPr>
              <a:t>Envolver</a:t>
            </a:r>
            <a:endParaRPr lang="en-US" sz="24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7036315" y="7173321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>
                <a:solidFill>
                  <a:prstClr val="black"/>
                </a:solidFill>
                <a:latin typeface="Calibri Light" panose="020F0302020204030204"/>
              </a:rPr>
              <a:t>Planificación de la próxima sesión de desarrollo de capacidades</a:t>
            </a: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30513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D2554D-10E9-3F52-A73C-D3AA25193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E1E7C-AA85-2F4F-41AA-E847C723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692728"/>
            <a:ext cx="11724410" cy="1565564"/>
          </a:xfrm>
        </p:spPr>
        <p:txBody>
          <a:bodyPr>
            <a:normAutofit fontScale="90000"/>
          </a:bodyPr>
          <a:lstStyle/>
          <a:p>
            <a:r>
              <a:rPr lang="es" b="1" dirty="0"/>
              <a:t>La ecologización urbana como un enfoque de las ENBPA con perspectiva de género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C4EFF9-D2B8-D4AD-634F-E8CC1F30B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91" y="2519687"/>
            <a:ext cx="12015354" cy="5025954"/>
          </a:xfrm>
        </p:spPr>
        <p:txBody>
          <a:bodyPr>
            <a:normAutofit fontScale="70000" lnSpcReduction="20000"/>
          </a:bodyPr>
          <a:lstStyle/>
          <a:p>
            <a:r>
              <a:rPr lang="es" dirty="0"/>
              <a:t>Dentro de las prioridades actualizadas del NBSAP sobre la expansión de las áreas verdes urbanas:</a:t>
            </a:r>
          </a:p>
          <a:p>
            <a:r>
              <a:rPr lang="es" dirty="0"/>
              <a:t>Los municipios establecen grupos de trabajo liderados por mujeres sobre ecologización urbana</a:t>
            </a:r>
          </a:p>
          <a:p>
            <a:r>
              <a:rPr lang="es" dirty="0"/>
              <a:t>La plantación de árboles reduce los riesgos de deslizamientos de tierra, tormentas de polvo y calor urbano.</a:t>
            </a:r>
          </a:p>
          <a:p>
            <a:r>
              <a:rPr lang="es" dirty="0"/>
              <a:t>Las mujeres consiguen un empleo estable y remunerado</a:t>
            </a:r>
          </a:p>
          <a:p>
            <a:r>
              <a:rPr lang="es" dirty="0"/>
              <a:t>Se crea conciencia sobre el papel de los ecosistemas en la resiliencia urbana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es" b="1" i="1" dirty="0"/>
              <a:t>Indicadores propuestos con perspectiva de género:</a:t>
            </a:r>
            <a:endParaRPr lang="en-US" i="1" dirty="0"/>
          </a:p>
          <a:p>
            <a:r>
              <a:rPr lang="es" dirty="0"/>
              <a:t>% de mujeres empleadas en programas municipales verdes</a:t>
            </a:r>
          </a:p>
          <a:p>
            <a:r>
              <a:rPr lang="es" dirty="0"/>
              <a:t>Participación de las mujeres en los órganos de toma de decisiones ambientales</a:t>
            </a:r>
          </a:p>
          <a:p>
            <a:r>
              <a:rPr lang="es" dirty="0"/>
              <a:t>Área de espacios verdes restaurada con iniciativas lideradas por mujeres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DF10B1-2B3E-BC36-AA96-5FDC920D96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0441" y="5143501"/>
            <a:ext cx="4592783" cy="4592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37909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1505DD-3B2F-D40F-B8E4-0BCABCB4C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77809-5445-4D1C-5FAB-04B32FE3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8" y="904789"/>
            <a:ext cx="13290468" cy="1169285"/>
          </a:xfrm>
        </p:spPr>
        <p:txBody>
          <a:bodyPr>
            <a:noAutofit/>
          </a:bodyPr>
          <a:lstStyle/>
          <a:p>
            <a:r>
              <a:rPr lang="es" b="1" dirty="0"/>
              <a:t>Cooperativas de mujeres y agrobiodiversidad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885BEC-BA79-D228-7486-80F866A33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8" y="2170373"/>
            <a:ext cx="10156043" cy="48359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iniciativa Un Pueblo Un Producto: • desarrollar cooperativas de mujeres basadas en la agrobiodiversidad • uso sostenible de variedades locales y recursos naturales • promover una economía verde y circular</a:t>
            </a:r>
            <a:endParaRPr lang="ru-RU" sz="8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Elemento Transformador:</a:t>
            </a:r>
            <a:endParaRPr lang="en-US" sz="8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biodiversidad como fuente de ingresos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mujeres como actores económicos en la conservación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s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Indicadores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Número de variedades locales conservadas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Ingresos procedentes de productos basados en la biodiversidad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de empresas rurales sostenibles lideradas por mujeres</a:t>
            </a:r>
            <a:endParaRPr lang="ru-RU" sz="8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GBF: </a:t>
            </a:r>
            <a:r>
              <a:rPr lang="e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10, Objetivo 22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B89795-1B0A-1DC5-AC7C-320D54E6AA3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9" b="93264" l="5575" r="100000">
                        <a14:foregroundMark x1="26662" y1="38268" x2="18513" y2="27313"/>
                        <a14:foregroundMark x1="13796" y1="36491" x2="13796" y2="36491"/>
                        <a14:foregroundMark x1="7863" y1="39526" x2="5647" y2="76536"/>
                        <a14:foregroundMark x1="79843" y1="35677" x2="82059" y2="19689"/>
                        <a14:foregroundMark x1="82059" y1="19689" x2="76126" y2="32346"/>
                        <a14:foregroundMark x1="76126" y1="32346" x2="88992" y2="49149"/>
                        <a14:foregroundMark x1="88992" y1="49149" x2="82559" y2="66099"/>
                        <a14:foregroundMark x1="76626" y1="77276" x2="72480" y2="47076"/>
                        <a14:foregroundMark x1="72480" y1="47076" x2="82702" y2="77572"/>
                        <a14:foregroundMark x1="82702" y1="77572" x2="95425" y2="62324"/>
                        <a14:foregroundMark x1="95425" y1="62324" x2="94496" y2="26795"/>
                        <a14:foregroundMark x1="94496" y1="26795" x2="85061" y2="14656"/>
                        <a14:foregroundMark x1="85061" y1="14656" x2="71980" y2="14508"/>
                        <a14:foregroundMark x1="2716" y1="67876" x2="5361" y2="91784"/>
                        <a14:foregroundMark x1="5361" y1="91784" x2="46176" y2="98520"/>
                        <a14:foregroundMark x1="46176" y1="98520" x2="69621" y2="93486"/>
                        <a14:foregroundMark x1="69621" y1="93486" x2="36026" y2="87269"/>
                        <a14:foregroundMark x1="34239" y1="78830" x2="35025" y2="69134"/>
                        <a14:foregroundMark x1="95854" y1="62250" x2="89350" y2="79127"/>
                        <a14:foregroundMark x1="89350" y1="79127" x2="74410" y2="80903"/>
                        <a14:foregroundMark x1="77913" y1="56107" x2="71909" y2="22280"/>
                        <a14:foregroundMark x1="71909" y1="22280" x2="74696" y2="20651"/>
                        <a14:foregroundMark x1="67262" y1="58919" x2="66833" y2="28275"/>
                        <a14:foregroundMark x1="93638" y1="17321" x2="99929" y2="29238"/>
                        <a14:foregroundMark x1="45104" y1="81125" x2="22659" y2="40266"/>
                        <a14:foregroundMark x1="22659" y1="40266" x2="31237" y2="75500"/>
                        <a14:foregroundMark x1="31237" y1="75500" x2="44389" y2="66913"/>
                        <a14:foregroundMark x1="44389" y1="66913" x2="49821" y2="30940"/>
                        <a14:foregroundMark x1="49821" y1="30940" x2="42030" y2="16654"/>
                        <a14:foregroundMark x1="42030" y1="16654" x2="26090" y2="11991"/>
                        <a14:foregroundMark x1="26090" y1="11991" x2="21730" y2="17617"/>
                        <a14:foregroundMark x1="19014" y1="39304" x2="24375" y2="87787"/>
                        <a14:foregroundMark x1="29807" y1="31088" x2="27591" y2="44634"/>
                        <a14:foregroundMark x1="12795" y1="25241" x2="12795" y2="25241"/>
                        <a14:foregroundMark x1="11365" y1="22724" x2="17227" y2="30570"/>
                        <a14:foregroundMark x1="15297" y1="79127" x2="16011" y2="88823"/>
                        <a14:foregroundMark x1="53467" y1="81421" x2="55182" y2="88823"/>
                        <a14:foregroundMark x1="52037" y1="67358" x2="57898" y2="79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2904"/>
          <a:stretch>
            <a:fillRect/>
          </a:stretch>
        </p:blipFill>
        <p:spPr>
          <a:xfrm>
            <a:off x="1041831" y="7198922"/>
            <a:ext cx="3084987" cy="2895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CFECB6-3667-E0D7-F198-8046744D57F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966320" y="6718141"/>
            <a:ext cx="2884694" cy="3846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3F240B-BF9E-D1F4-77B4-D0D93BAE665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12063721" y="7006325"/>
            <a:ext cx="4126817" cy="3095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EFA6B0-AAA6-7DFE-E4FE-987BFB2067E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1406" y1="28711" x2="52279" y2="26270"/>
                        <a14:foregroundMark x1="52279" y1="26270" x2="57292" y2="27246"/>
                        <a14:foregroundMark x1="57292" y1="27246" x2="58464" y2="28516"/>
                        <a14:foregroundMark x1="62109" y1="62500" x2="66471" y2="54785"/>
                        <a14:foregroundMark x1="66471" y1="54785" x2="67318" y2="51855"/>
                        <a14:foregroundMark x1="38346" y1="61816" x2="33008" y2="5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860" y="806142"/>
            <a:ext cx="7981074" cy="532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618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953C3E-BAE4-8C45-F399-1F23FC05A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2192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74832-E17D-F051-B889-6FC1461E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737" y="734291"/>
            <a:ext cx="11641283" cy="1690905"/>
          </a:xfrm>
        </p:spPr>
        <p:txBody>
          <a:bodyPr>
            <a:normAutofit fontScale="90000"/>
          </a:bodyPr>
          <a:lstStyle/>
          <a:p>
            <a:r>
              <a:rPr lang="es" b="1" dirty="0"/>
              <a:t>Integración de la biodiversidad en las subvenciones empresariales para mujeres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D30950-7CE1-2E33-3B8D-13286049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082" y="2898089"/>
            <a:ext cx="11516591" cy="4410509"/>
          </a:xfrm>
        </p:spPr>
        <p:txBody>
          <a:bodyPr>
            <a:normAutofit fontScale="77500" lnSpcReduction="20000"/>
          </a:bodyPr>
          <a:lstStyle/>
          <a:p>
            <a:r>
              <a:rPr lang="es" dirty="0"/>
              <a:t>Subvenciones presidenciales para mujeres rurales:</a:t>
            </a:r>
          </a:p>
          <a:p>
            <a:r>
              <a:rPr lang="es" dirty="0"/>
              <a:t>Los criterios ambientales se integran en el proceso de selección de proyectos</a:t>
            </a:r>
          </a:p>
          <a:p>
            <a:r>
              <a:rPr lang="es" dirty="0"/>
              <a:t>Se da prioridad a las iniciativas empresariales sostenibles</a:t>
            </a:r>
          </a:p>
          <a:p>
            <a:r>
              <a:rPr lang="es" dirty="0"/>
              <a:t>Incorporación de la biodiversidad en los programas de desarrollo económico</a:t>
            </a:r>
            <a:endParaRPr lang="ru-RU" dirty="0"/>
          </a:p>
          <a:p>
            <a:endParaRPr lang="ru-RU" b="1" dirty="0"/>
          </a:p>
          <a:p>
            <a:pPr marL="0" indent="0">
              <a:buNone/>
            </a:pPr>
            <a:r>
              <a:rPr lang="es" b="1" dirty="0"/>
              <a:t>Vínculos con el Marco Mundial de Diversidad Biológica: </a:t>
            </a:r>
            <a:r>
              <a:rPr lang="es" dirty="0"/>
              <a:t>Meta 14, Meta 22 </a:t>
            </a:r>
            <a:br>
              <a:rPr lang="en-US" dirty="0"/>
            </a:br>
            <a:r>
              <a:rPr lang="es" b="1" dirty="0"/>
              <a:t>Vínculos con las Estrategias Nacionales de Diversidad Biológica (EPANB): </a:t>
            </a:r>
            <a:r>
              <a:rPr lang="es" dirty="0"/>
              <a:t>Integración de la biodiversidad en los procesos de desarrollo</a:t>
            </a:r>
          </a:p>
          <a:p>
            <a:pPr marL="0" indent="0">
              <a:buNone/>
            </a:pPr>
            <a:r>
              <a:rPr lang="es" b="1" dirty="0"/>
              <a:t>Mecanismo de integración: </a:t>
            </a:r>
            <a:br>
              <a:rPr lang="en-US" dirty="0"/>
            </a:br>
            <a:r>
              <a:rPr lang="es" dirty="0"/>
              <a:t>La biodiversidad integrada en los sistemas de financiación pública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878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BF3A1C-D038-ACD8-EDD7-E69A1B09C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368"/>
            <a:ext cx="18759054" cy="1021426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E9942-E3ED-8438-69E5-6F77578C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477" y="1021556"/>
            <a:ext cx="15773400" cy="1988345"/>
          </a:xfrm>
        </p:spPr>
        <p:txBody>
          <a:bodyPr/>
          <a:lstStyle/>
          <a:p>
            <a:r>
              <a:rPr lang="es" dirty="0"/>
              <a:t>Las mujeres como guardianas de los recursos genéticos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F23FB1-B580-2AF3-20DE-5C855ABC7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477" y="3009900"/>
            <a:ext cx="15773400" cy="6527007"/>
          </a:xfrm>
        </p:spPr>
        <p:txBody>
          <a:bodyPr>
            <a:normAutofit fontScale="92500" lnSpcReduction="20000"/>
          </a:bodyPr>
          <a:lstStyle/>
          <a:p>
            <a:r>
              <a:rPr lang="es" dirty="0"/>
              <a:t>Desarrollo de Bancos Genéticos Locales:</a:t>
            </a:r>
          </a:p>
          <a:p>
            <a:r>
              <a:rPr lang="es" dirty="0"/>
              <a:t>Una parte importante está gestionada por mujeres</a:t>
            </a:r>
          </a:p>
          <a:p>
            <a:r>
              <a:rPr lang="es" dirty="0"/>
              <a:t>Conservación de variedades locales y parientes silvestres de cultivos</a:t>
            </a:r>
          </a:p>
          <a:p>
            <a:r>
              <a:rPr lang="es" dirty="0"/>
              <a:t>Apoyo a los conocimientos tradicionales</a:t>
            </a:r>
          </a:p>
          <a:p>
            <a:pPr marL="0" indent="0">
              <a:buNone/>
            </a:pPr>
            <a:r>
              <a:rPr lang="es" b="1" dirty="0"/>
              <a:t>Dimensión de Resiliencia:</a:t>
            </a:r>
            <a:endParaRPr lang="en-US" dirty="0"/>
          </a:p>
          <a:p>
            <a:r>
              <a:rPr lang="es" dirty="0"/>
              <a:t>Adaptación climática</a:t>
            </a:r>
          </a:p>
          <a:p>
            <a:r>
              <a:rPr lang="es" dirty="0"/>
              <a:t>Seguridad alimentaria</a:t>
            </a:r>
          </a:p>
          <a:p>
            <a:r>
              <a:rPr lang="es" dirty="0"/>
              <a:t>Transferencia de conocimientos intergeneracional</a:t>
            </a:r>
          </a:p>
          <a:p>
            <a:pPr marL="0" indent="0">
              <a:buNone/>
            </a:pPr>
            <a:r>
              <a:rPr lang="es" b="1" dirty="0"/>
              <a:t>2 indicadores:</a:t>
            </a:r>
          </a:p>
          <a:p>
            <a:r>
              <a:rPr lang="es" dirty="0"/>
              <a:t>Número de bancos genéticos comunitarios con liderazgo femenino</a:t>
            </a:r>
          </a:p>
          <a:p>
            <a:r>
              <a:rPr lang="es" dirty="0"/>
              <a:t>Número de variedades tradicionales conservadas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4556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DEE959-A71C-C71E-2952-D4C0846E9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1810"/>
            <a:ext cx="18177164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C3BCC-4488-A330-CEA5-0BE871C6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74" y="760267"/>
            <a:ext cx="11738264" cy="1988345"/>
          </a:xfrm>
        </p:spPr>
        <p:txBody>
          <a:bodyPr/>
          <a:lstStyle/>
          <a:p>
            <a:r>
              <a:rPr lang="es" b="1" dirty="0"/>
              <a:t>Mujeres y ecoturismo sostenible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513CCE-0AF3-9B3C-EC28-B323C2A4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588" y="2885427"/>
            <a:ext cx="15773400" cy="6527007"/>
          </a:xfrm>
        </p:spPr>
        <p:txBody>
          <a:bodyPr>
            <a:normAutofit/>
          </a:bodyPr>
          <a:lstStyle/>
          <a:p>
            <a:r>
              <a:rPr lang="es" dirty="0"/>
              <a:t>Formación de mujeres guías en zonas de montaña:</a:t>
            </a:r>
          </a:p>
          <a:p>
            <a:r>
              <a:rPr lang="es" dirty="0"/>
              <a:t>Fortalecimiento de capacidades en ecoturismo</a:t>
            </a:r>
          </a:p>
          <a:p>
            <a:r>
              <a:rPr lang="es" dirty="0"/>
              <a:t>Promoción del uso sostenible de los ecosistemas</a:t>
            </a:r>
          </a:p>
          <a:p>
            <a:r>
              <a:rPr lang="es" dirty="0"/>
              <a:t>Participación de las comunidades locales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es" b="1" dirty="0"/>
              <a:t>Modelo de incentivos económicos basado en la naturaleza</a:t>
            </a:r>
            <a:endParaRPr lang="en-US" b="1" dirty="0"/>
          </a:p>
          <a:p>
            <a:r>
              <a:rPr lang="es" dirty="0"/>
              <a:t>Número de mujeres ecoguías certificadas</a:t>
            </a:r>
          </a:p>
          <a:p>
            <a:r>
              <a:rPr lang="es" dirty="0"/>
              <a:t>Ingresos del turismo basados en la biodiversidad</a:t>
            </a:r>
          </a:p>
          <a:p>
            <a:r>
              <a:rPr lang="es" dirty="0"/>
              <a:t>El 50% de los ingresos se reinvierte en conservación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6424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AAC0B3-790A-C1DC-4437-7787B331E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0CD9B-C33F-054F-4655-18A596AD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907906"/>
            <a:ext cx="15773400" cy="1988345"/>
          </a:xfrm>
        </p:spPr>
        <p:txBody>
          <a:bodyPr/>
          <a:lstStyle/>
          <a:p>
            <a:r>
              <a:rPr lang="es" dirty="0"/>
              <a:t>Conclusiones clave para el ENBPA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CFF0-85EC-713A-4E9D-7F5A09E12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900" y="3574105"/>
            <a:ext cx="15087600" cy="6035040"/>
          </a:xfrm>
        </p:spPr>
        <p:txBody>
          <a:bodyPr/>
          <a:lstStyle/>
          <a:p>
            <a:r>
              <a:rPr lang="es" dirty="0"/>
              <a:t>Lecciones clave aprendidas:</a:t>
            </a:r>
          </a:p>
          <a:p>
            <a:r>
              <a:rPr lang="es" dirty="0"/>
              <a:t>Las mujeres son actores centrales en las Soluciones Basadas en la Naturaleza ( </a:t>
            </a:r>
            <a:r>
              <a:rPr lang="es" dirty="0" err="1"/>
              <a:t>SbN </a:t>
            </a:r>
            <a:r>
              <a:rPr lang="es" dirty="0"/>
              <a:t>)</a:t>
            </a:r>
          </a:p>
          <a:p>
            <a:r>
              <a:rPr lang="es" dirty="0"/>
              <a:t>Los conocimientos tradicionales fortalecen la resiliencia</a:t>
            </a:r>
          </a:p>
          <a:p>
            <a:r>
              <a:rPr lang="es" dirty="0"/>
              <a:t>El empoderamiento económico mejora los resultados de conservación</a:t>
            </a:r>
          </a:p>
          <a:p>
            <a:r>
              <a:rPr lang="es" dirty="0"/>
              <a:t>La integración de género acelera el logro del GBF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6037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E66DE-9604-A923-723A-51C072C4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470CDB-480C-6CC2-D400-D0F1EAB32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2762"/>
            <a:ext cx="18288000" cy="10423671"/>
          </a:xfrm>
        </p:spPr>
      </p:pic>
    </p:spTree>
    <p:extLst>
      <p:ext uri="{BB962C8B-B14F-4D97-AF65-F5344CB8AC3E}">
        <p14:creationId xmlns:p14="http://schemas.microsoft.com/office/powerpoint/2010/main" val="23794722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260-5C9E-40F9-9BB9-744C55CE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563F7F03-9B20-675C-376B-4F47735E98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8BCC448B-F4AA-D0AE-DD58-365E46109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ACBFD4FD-8436-A278-EBA4-46884C20A16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6EC70DA2-8FFF-6259-5762-D093463F050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A9E-2828-2903-2182-252D95D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342C0-9169-B898-9A76-CE4AA7011716}"/>
              </a:ext>
            </a:extLst>
          </p:cNvPr>
          <p:cNvSpPr txBox="1"/>
          <p:nvPr/>
        </p:nvSpPr>
        <p:spPr>
          <a:xfrm>
            <a:off x="6180082" y="3208087"/>
            <a:ext cx="1210791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8100" kern="100">
                <a:solidFill>
                  <a:prstClr val="black"/>
                </a:solidFill>
                <a:latin typeface="Calibri" panose="020F0502020204030204"/>
              </a:rPr>
              <a:t>Siguiente Temática</a:t>
            </a:r>
          </a:p>
          <a:p>
            <a:pPr algn="ctr" defTabSz="1371600">
              <a:defRPr/>
            </a:pPr>
            <a:r>
              <a:rPr lang="es" sz="8100" kern="100">
                <a:solidFill>
                  <a:prstClr val="black"/>
                </a:solidFill>
                <a:latin typeface="Calibri" panose="020F0502020204030204"/>
              </a:rPr>
              <a:t>Clínicas de trabajo</a:t>
            </a:r>
            <a:endParaRPr lang="en-US" sz="72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8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90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26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477EC157-216C-59F1-7A8F-D9473F9B6CC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Plan de desarrollo de capacidades: Clínicas de trabajo temáticas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844721" y="1562100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4FDAB5D5-9561-880D-DD6B-C431944D07C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594557-7894-C3D4-C8BD-7D14DCFE4CBB}"/>
              </a:ext>
            </a:extLst>
          </p:cNvPr>
          <p:cNvSpPr/>
          <p:nvPr/>
        </p:nvSpPr>
        <p:spPr>
          <a:xfrm>
            <a:off x="3915423" y="2211879"/>
            <a:ext cx="13654549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camino a largo plazo </a:t>
            </a:r>
            <a:r>
              <a:rPr lang="e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desarrollar una hoja de ruta nacional que conduzca a la implementación de soluciones basadas en la naturaleza con perspectiva de género y cómo incluirla en las políticas nacionales</a:t>
            </a:r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908EBFC-7093-2D1D-805F-A6DB37DEC697}"/>
              </a:ext>
            </a:extLst>
          </p:cNvPr>
          <p:cNvSpPr/>
          <p:nvPr/>
        </p:nvSpPr>
        <p:spPr>
          <a:xfrm>
            <a:off x="3915423" y="3889967"/>
            <a:ext cx="13654549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Una base nacional sólida </a:t>
            </a:r>
            <a:r>
              <a:rPr lang="e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establecer un </a:t>
            </a:r>
            <a:r>
              <a:rPr lang="es" sz="2600" dirty="0" err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programa nacional de género y biodiversidad </a:t>
            </a:r>
            <a:r>
              <a:rPr lang="e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 fortalecer las capacidades institucionales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8D585A9-D96C-039B-0D80-3BE25813C845}"/>
              </a:ext>
            </a:extLst>
          </p:cNvPr>
          <p:cNvSpPr/>
          <p:nvPr/>
        </p:nvSpPr>
        <p:spPr>
          <a:xfrm>
            <a:off x="718028" y="2225341"/>
            <a:ext cx="2863372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3 de marzo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17291CF-F09A-0C18-63C7-99483DC34C1A}"/>
              </a:ext>
            </a:extLst>
          </p:cNvPr>
          <p:cNvSpPr/>
          <p:nvPr/>
        </p:nvSpPr>
        <p:spPr>
          <a:xfrm>
            <a:off x="718027" y="3901741"/>
            <a:ext cx="2863372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10 de marzo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321CEEB-B4EE-0BA9-0883-502C41CF3E34}"/>
              </a:ext>
            </a:extLst>
          </p:cNvPr>
          <p:cNvSpPr/>
          <p:nvPr/>
        </p:nvSpPr>
        <p:spPr>
          <a:xfrm>
            <a:off x="718030" y="5512298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24 de marzo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EFE5DD5-C554-A8DE-16CC-4D6D2B404FC0}"/>
              </a:ext>
            </a:extLst>
          </p:cNvPr>
          <p:cNvSpPr/>
          <p:nvPr/>
        </p:nvSpPr>
        <p:spPr>
          <a:xfrm>
            <a:off x="3915423" y="5501941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6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1371600"/>
            <a:r>
              <a:rPr lang="e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Movilización de Apoyo: </a:t>
            </a:r>
            <a:r>
              <a:rPr lang="e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para desarrollar propuestas de movilización de recursos y Mecanismo de Match Making Propuesta de Género y desarrollo de un Proyecto de Biodiversidad de Género</a:t>
            </a:r>
          </a:p>
          <a:p>
            <a:pPr algn="ctr" defTabSz="1371600"/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C8486CD-9C69-9DEE-CBE9-92A2DFA427E5}"/>
              </a:ext>
            </a:extLst>
          </p:cNvPr>
          <p:cNvSpPr/>
          <p:nvPr/>
        </p:nvSpPr>
        <p:spPr>
          <a:xfrm>
            <a:off x="3915423" y="7173578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b="1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Género Destacando el valor agregado del género: </a:t>
            </a:r>
            <a:r>
              <a:rPr lang="e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para sistematizar estudios de caso y documentar los impactos de género de las soluciones basadas en la naturaleza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6D45E10-50C3-B5D3-7426-7A1AEBF6A9A6}"/>
              </a:ext>
            </a:extLst>
          </p:cNvPr>
          <p:cNvSpPr/>
          <p:nvPr/>
        </p:nvSpPr>
        <p:spPr>
          <a:xfrm>
            <a:off x="718028" y="7192220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31 de marzo</a:t>
            </a:r>
          </a:p>
        </p:txBody>
      </p:sp>
    </p:spTree>
    <p:extLst>
      <p:ext uri="{BB962C8B-B14F-4D97-AF65-F5344CB8AC3E}">
        <p14:creationId xmlns:p14="http://schemas.microsoft.com/office/powerpoint/2010/main" val="15955475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/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14945830" y="1088531"/>
            <a:ext cx="2074148" cy="2253641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914445">
              <a:lnSpc>
                <a:spcPts val="3499"/>
              </a:lnSpc>
            </a:pPr>
            <a:endParaRPr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5471646" y="220421"/>
            <a:ext cx="2069429" cy="134753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/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225823" y="2637140"/>
            <a:ext cx="18287996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¡Gracias!</a:t>
            </a: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¡Gracias!</a:t>
            </a: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¡Gracias!</a:t>
            </a: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Pasabo !</a:t>
            </a:r>
            <a:r>
              <a:rPr lang="es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81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 </a:t>
            </a: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pic>
        <p:nvPicPr>
          <p:cNvPr id="13" name="Picture 12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BFF1332-A16C-796F-CB98-F4AC8EAB15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1" y="4547322"/>
            <a:ext cx="2359179" cy="1574421"/>
          </a:xfrm>
          <a:prstGeom prst="rect">
            <a:avLst/>
          </a:prstGeom>
        </p:spPr>
      </p:pic>
      <p:pic>
        <p:nvPicPr>
          <p:cNvPr id="15" name="Picture 14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1199D3B-0B92-EFFD-835D-119C0EDDD1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3" y="7639392"/>
            <a:ext cx="2431736" cy="1618908"/>
          </a:xfrm>
          <a:prstGeom prst="rect">
            <a:avLst/>
          </a:prstGeom>
        </p:spPr>
      </p:pic>
      <p:pic>
        <p:nvPicPr>
          <p:cNvPr id="23" name="Picture 22" descr="A orangutan in the jungle&#10;&#10;AI-generated content may be incorrect.">
            <a:extLst>
              <a:ext uri="{FF2B5EF4-FFF2-40B4-BE49-F238E27FC236}">
                <a16:creationId xmlns:a16="http://schemas.microsoft.com/office/drawing/2014/main" id="{6AD29B8C-AFCA-E40C-AB0E-94E5CFA2D61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6" y="2824052"/>
            <a:ext cx="2443869" cy="1618908"/>
          </a:xfrm>
          <a:prstGeom prst="rect">
            <a:avLst/>
          </a:prstGeom>
        </p:spPr>
      </p:pic>
      <p:pic>
        <p:nvPicPr>
          <p:cNvPr id="31" name="Picture 30" descr="Bribris Rio.tif">
            <a:extLst>
              <a:ext uri="{FF2B5EF4-FFF2-40B4-BE49-F238E27FC236}">
                <a16:creationId xmlns:a16="http://schemas.microsoft.com/office/drawing/2014/main" id="{76D9CD27-D59A-18F5-B63D-1F53511E9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55" y="4429758"/>
            <a:ext cx="2420870" cy="1590726"/>
          </a:xfrm>
          <a:prstGeom prst="rect">
            <a:avLst/>
          </a:prstGeom>
        </p:spPr>
      </p:pic>
      <p:pic>
        <p:nvPicPr>
          <p:cNvPr id="36" name="Picture 35" descr="A crab on a shell&#10;&#10;AI-generated content may be incorrect.">
            <a:extLst>
              <a:ext uri="{FF2B5EF4-FFF2-40B4-BE49-F238E27FC236}">
                <a16:creationId xmlns:a16="http://schemas.microsoft.com/office/drawing/2014/main" id="{6FFCD6A5-9FAB-2D0A-344A-570768F0AD0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55" y="6034851"/>
            <a:ext cx="2420870" cy="1611675"/>
          </a:xfrm>
          <a:prstGeom prst="rect">
            <a:avLst/>
          </a:prstGeom>
        </p:spPr>
      </p:pic>
      <p:pic>
        <p:nvPicPr>
          <p:cNvPr id="17" name="Picture 1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1CCE4F5C-7039-36F6-7DBF-8380C254A75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3932" y="7679117"/>
            <a:ext cx="2370512" cy="1578150"/>
          </a:xfrm>
          <a:prstGeom prst="rect">
            <a:avLst/>
          </a:prstGeom>
        </p:spPr>
      </p:pic>
      <p:pic>
        <p:nvPicPr>
          <p:cNvPr id="34" name="Picture 33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39C574A1-BED1-9756-926F-1B41715A0EF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2" y="2973508"/>
            <a:ext cx="2370512" cy="1578152"/>
          </a:xfrm>
          <a:prstGeom prst="rect">
            <a:avLst/>
          </a:prstGeom>
        </p:spPr>
      </p:pic>
      <p:pic>
        <p:nvPicPr>
          <p:cNvPr id="39" name="Picture 38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F07BCCA8-BA56-9769-D97A-C86741B081E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0487" y="6116803"/>
            <a:ext cx="2346725" cy="15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2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101-0B1B-8097-1E3C-973D976B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CFD8002E-E5BE-1055-16EF-55510F7F2E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65097DD6-D466-D97E-6487-177B130C39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8C99B8DE-D6FE-5A10-3212-962249C20A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9B8AEE8F-55C4-5B19-0C39-18B29A68F63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9FF18-9DBF-AD53-758D-641AB724C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BC937-690A-80D9-37B9-7BDA006F6635}"/>
              </a:ext>
            </a:extLst>
          </p:cNvPr>
          <p:cNvSpPr txBox="1"/>
          <p:nvPr/>
        </p:nvSpPr>
        <p:spPr>
          <a:xfrm>
            <a:off x="6180082" y="3607324"/>
            <a:ext cx="12107918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>
              <a:defRPr/>
            </a:pPr>
            <a:r>
              <a:rPr lang="e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¿Qué es el género?</a:t>
            </a:r>
          </a:p>
          <a:p>
            <a:pPr algn="ctr" defTabSz="1371600">
              <a:defRPr/>
            </a:pPr>
            <a:r>
              <a:rPr lang="es" sz="6600" b="1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¿NbS </a:t>
            </a:r>
            <a:r>
              <a:rPr lang="e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receptivo ?</a:t>
            </a:r>
            <a:endParaRPr lang="en-US" sz="6600" kern="100" dirty="0">
              <a:solidFill>
                <a:prstClr val="black"/>
              </a:solidFill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339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1A296-0E29-D21B-BB9A-331378CE15C5}"/>
              </a:ext>
            </a:extLst>
          </p:cNvPr>
          <p:cNvSpPr txBox="1">
            <a:spLocks/>
          </p:cNvSpPr>
          <p:nvPr/>
        </p:nvSpPr>
        <p:spPr>
          <a:xfrm>
            <a:off x="346752" y="522127"/>
            <a:ext cx="16031548" cy="1397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5400" dirty="0">
                <a:solidFill>
                  <a:schemeClr val="tx1"/>
                </a:solidFill>
              </a:rPr>
              <a:t>¿Qué son las Soluciones Basadas en la Naturaleza ( </a:t>
            </a:r>
            <a:r>
              <a:rPr lang="es" sz="5400" dirty="0" err="1">
                <a:solidFill>
                  <a:schemeClr val="tx1"/>
                </a:solidFill>
              </a:rPr>
              <a:t>SbN </a:t>
            </a:r>
            <a:r>
              <a:rPr lang="es" sz="5400" dirty="0">
                <a:solidFill>
                  <a:schemeClr val="tx1"/>
                </a:solidFill>
              </a:rPr>
              <a:t>)?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75351-4977-0F28-4E9F-BC37FAD31D9A}"/>
              </a:ext>
            </a:extLst>
          </p:cNvPr>
          <p:cNvSpPr txBox="1"/>
          <p:nvPr/>
        </p:nvSpPr>
        <p:spPr>
          <a:xfrm>
            <a:off x="1447800" y="8790413"/>
            <a:ext cx="125900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100"/>
              <a:t>Fuente: </a:t>
            </a:r>
            <a:r>
              <a:rPr lang="es" sz="2100">
                <a:hlinkClick r:id="rId2"/>
              </a:rPr>
              <a:t>https://nbsclimate.com/nature-based-solutions/</a:t>
            </a:r>
            <a:r>
              <a:rPr lang="es" sz="210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CFB4EC-D20A-D94F-576B-DCBEE87354B3}"/>
              </a:ext>
            </a:extLst>
          </p:cNvPr>
          <p:cNvSpPr txBox="1"/>
          <p:nvPr/>
        </p:nvSpPr>
        <p:spPr>
          <a:xfrm>
            <a:off x="8978782" y="1419491"/>
            <a:ext cx="8962466" cy="8233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Tx/>
              <a:buChar char="-"/>
            </a:pPr>
            <a:r>
              <a:rPr lang="es" sz="2400" b="1" dirty="0"/>
              <a:t>Acciones para proteger, conservar, restaurar, utilizar de manera sostenible y gestionar los ecosistemas </a:t>
            </a:r>
            <a:r>
              <a:rPr lang="es" sz="2400" dirty="0"/>
              <a:t>terrestres, de agua dulce, costeros y marinos naturales o modificados </a:t>
            </a:r>
            <a:r>
              <a:rPr lang="es" sz="2400" b="1" dirty="0"/>
              <a:t>que aborden los desafíos sociales, económicos y ambientales </a:t>
            </a:r>
            <a:r>
              <a:rPr lang="es" sz="2400" dirty="0"/>
              <a:t>de manera eficaz y adaptativa, proporcionando al mismo tiempo </a:t>
            </a:r>
            <a:r>
              <a:rPr lang="es" sz="2400" b="1" dirty="0"/>
              <a:t>bienestar humano, servicios ecosistémicos, resiliencia y beneficios para la biodiversidad </a:t>
            </a:r>
            <a:r>
              <a:rPr lang="es" sz="2400" dirty="0"/>
              <a:t>( </a:t>
            </a:r>
            <a:r>
              <a:rPr lang="es" sz="2400" dirty="0">
                <a:hlinkClick r:id="rId3"/>
              </a:rPr>
              <a:t>UNEA-5 2022 </a:t>
            </a:r>
            <a:r>
              <a:rPr lang="es" sz="2400" dirty="0"/>
              <a:t>).</a:t>
            </a:r>
          </a:p>
          <a:p>
            <a:pPr marL="428625" indent="-428625">
              <a:buFontTx/>
              <a:buChar char="-"/>
            </a:pPr>
            <a:endParaRPr lang="en-US" sz="2400" dirty="0"/>
          </a:p>
          <a:p>
            <a:pPr marL="457200"/>
            <a:r>
              <a:rPr lang="es" sz="2000" dirty="0"/>
              <a:t>Por ejemplo: restauración de ecosistemas, gestión sostenible de bosques y paisajes, protección de manglares costeros, transiciones agroecológicas.</a:t>
            </a:r>
          </a:p>
          <a:p>
            <a:pPr marL="457200"/>
            <a:endParaRPr lang="en-US" sz="2400" dirty="0"/>
          </a:p>
          <a:p>
            <a:pPr marL="798513" indent="-290513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" sz="2400" dirty="0"/>
              <a:t>Puede abordar múltiples objetivos del GBF (por ejemplo, los objetivos 2, 10, 14, 22 y 23) y preocupaciones relevantes para las tres Convenciones de Río.</a:t>
            </a:r>
          </a:p>
          <a:p>
            <a:pPr marL="428625" indent="-428625">
              <a:spcAft>
                <a:spcPts val="1800"/>
              </a:spcAft>
              <a:buFontTx/>
              <a:buChar char="-"/>
            </a:pPr>
            <a:r>
              <a:rPr lang="es" sz="2400" dirty="0"/>
              <a:t>No socialmente neutral:</a:t>
            </a:r>
          </a:p>
          <a:p>
            <a:pPr marL="1114425" lvl="1" indent="-428625">
              <a:buFontTx/>
              <a:buChar char="-"/>
            </a:pPr>
            <a:r>
              <a:rPr lang="es" sz="2000" dirty="0"/>
              <a:t>¿Quién participa en la toma de decisiones?</a:t>
            </a:r>
          </a:p>
          <a:p>
            <a:pPr marL="1114425" lvl="1" indent="-428625">
              <a:buFontTx/>
              <a:buChar char="-"/>
            </a:pPr>
            <a:r>
              <a:rPr lang="es" sz="2000" dirty="0"/>
              <a:t>¿Quién se beneficia?</a:t>
            </a:r>
          </a:p>
          <a:p>
            <a:pPr marL="1114425" lvl="1" indent="-428625">
              <a:buFontTx/>
              <a:buChar char="-"/>
            </a:pPr>
            <a:r>
              <a:rPr lang="es" sz="2000" dirty="0"/>
              <a:t>¿Quién asume los costes?</a:t>
            </a:r>
          </a:p>
          <a:p>
            <a:pPr marL="685800" lvl="1"/>
            <a:endParaRPr lang="en-US" sz="2400" dirty="0"/>
          </a:p>
          <a:p>
            <a:pPr marL="428625" indent="-428625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s" sz="2400" i="1" dirty="0"/>
              <a:t>Puede acentuar o disminuir las desigualdades sociales y de género </a:t>
            </a:r>
            <a:r>
              <a:rPr lang="es" sz="2400" dirty="0"/>
              <a:t>.</a:t>
            </a:r>
          </a:p>
          <a:p>
            <a:pPr marL="428625" indent="-428625">
              <a:buFontTx/>
              <a:buChar char="-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34ED6D-C84D-164A-E8DF-7E65722B4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17" y="1929744"/>
            <a:ext cx="6925584" cy="6414156"/>
          </a:xfrm>
          <a:prstGeom prst="rect">
            <a:avLst/>
          </a:prstGeom>
        </p:spPr>
      </p:pic>
      <p:sp>
        <p:nvSpPr>
          <p:cNvPr id="7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56C07501-BDBA-54AD-B1EF-3E36596E28BF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6949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913A-6A8D-1DE9-39E3-0F60CC24CAF7}"/>
              </a:ext>
            </a:extLst>
          </p:cNvPr>
          <p:cNvSpPr txBox="1">
            <a:spLocks/>
          </p:cNvSpPr>
          <p:nvPr/>
        </p:nvSpPr>
        <p:spPr>
          <a:xfrm>
            <a:off x="1080838" y="1159122"/>
            <a:ext cx="15833912" cy="14828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6000" dirty="0">
                <a:solidFill>
                  <a:schemeClr val="tx1"/>
                </a:solidFill>
              </a:rPr>
              <a:t>¿Qué hace que las SbN sean género responsivas?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6A19A31-384F-CA2C-02F1-BC09D7BFECE4}"/>
              </a:ext>
            </a:extLst>
          </p:cNvPr>
          <p:cNvSpPr/>
          <p:nvPr/>
        </p:nvSpPr>
        <p:spPr>
          <a:xfrm>
            <a:off x="1323243" y="2869808"/>
            <a:ext cx="7916956" cy="6383375"/>
          </a:xfrm>
          <a:prstGeom prst="roundRect">
            <a:avLst/>
          </a:prstGeom>
          <a:solidFill>
            <a:srgbClr val="C9E6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spcAft>
                <a:spcPts val="1800"/>
              </a:spcAft>
              <a:defRPr/>
            </a:pP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Basarse en un análisis de género y situación </a:t>
            </a: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de:</a:t>
            </a:r>
            <a:endParaRPr lang="en-US" sz="2700" dirty="0">
              <a:solidFill>
                <a:prstClr val="black"/>
              </a:solidFill>
              <a:latin typeface="Calibri" panose="020F0502020204030204"/>
            </a:endParaRPr>
          </a:p>
          <a:p>
            <a:pPr marL="433388" indent="-433388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Uso de recursos biológicos y servicios ecosistémicos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Roles, conocimientos y contribuciones al uso sostenible y la conservación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Acceso a recursos clave (tierra, ingresos, finanzas)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Impactos (riesgos y vulnerabilidades) de la degradación ambiental y la pérdida de biodiversidad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Distribución de beneficios y costos del uso y conservación de la biodiversidad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Prioridades e intereses estratégicos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Participación y toma de decisiones</a:t>
            </a:r>
            <a:endParaRPr lang="en-US" sz="2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FD61C1-B087-FF2E-55C6-A136D2FB01FD}"/>
              </a:ext>
            </a:extLst>
          </p:cNvPr>
          <p:cNvSpPr/>
          <p:nvPr/>
        </p:nvSpPr>
        <p:spPr>
          <a:xfrm>
            <a:off x="10106734" y="3386298"/>
            <a:ext cx="6898760" cy="5547303"/>
          </a:xfrm>
          <a:prstGeom prst="roundRect">
            <a:avLst/>
          </a:prstGeom>
          <a:solidFill>
            <a:srgbClr val="7030A0">
              <a:alpha val="1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28625" indent="-428625" defTabSz="137160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Reconocer la administración </a:t>
            </a: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uso, roles, conocimiento, contribuciones</a:t>
            </a:r>
          </a:p>
          <a:p>
            <a:pPr marL="428625" indent="-428625" defTabSz="137160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Abordar las desigualdades</a:t>
            </a:r>
          </a:p>
          <a:p>
            <a:pPr marL="428625" indent="-42862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Promover la participación </a:t>
            </a: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significativa </a:t>
            </a: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y toma de decisiones </a:t>
            </a: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y abordar prioridades (codiseño, </a:t>
            </a:r>
            <a:r>
              <a:rPr lang="es" sz="2700" i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consultas, </a:t>
            </a: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sociedad en su conjunto)</a:t>
            </a:r>
          </a:p>
          <a:p>
            <a:pPr marL="428625" indent="-42862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Crear oportunidades </a:t>
            </a: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para beneficiarse</a:t>
            </a:r>
          </a:p>
          <a:p>
            <a:pPr defTabSz="1371600">
              <a:spcAft>
                <a:spcPts val="1800"/>
              </a:spcAft>
              <a:defRPr/>
            </a:pPr>
            <a:endParaRPr lang="en-US" sz="750" dirty="0">
              <a:solidFill>
                <a:prstClr val="black"/>
              </a:solidFill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1371600">
              <a:spcAft>
                <a:spcPts val="1800"/>
              </a:spcAft>
              <a:defRPr/>
            </a:pPr>
            <a:r>
              <a:rPr lang="e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…e incluir </a:t>
            </a: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cuestiones de género</a:t>
            </a:r>
            <a:r>
              <a:rPr lang="es" sz="2700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indicadores </a:t>
            </a:r>
            <a:endParaRPr lang="en-US" sz="2700" dirty="0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DEB69D0C-7CDC-8128-6A4E-D83882FE9D34}"/>
              </a:ext>
            </a:extLst>
          </p:cNvPr>
          <p:cNvSpPr/>
          <p:nvPr/>
        </p:nvSpPr>
        <p:spPr>
          <a:xfrm>
            <a:off x="9463315" y="4445449"/>
            <a:ext cx="506265" cy="3429000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3D83813C-F4F0-838F-913F-C4D55D7CAC54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83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CBF6E-C47F-09E0-8CA3-132937893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B845A3F1-93E1-D209-4636-4C538963AEC1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6831D1B-4D83-BC32-A360-A958869DEC4C}"/>
              </a:ext>
            </a:extLst>
          </p:cNvPr>
          <p:cNvSpPr/>
          <p:nvPr/>
        </p:nvSpPr>
        <p:spPr>
          <a:xfrm rot="599161">
            <a:off x="1366211" y="3077526"/>
            <a:ext cx="7572264" cy="6180325"/>
          </a:xfrm>
          <a:prstGeom prst="cloud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7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24676D1A-847F-A010-AF75-E7D6928F7372}"/>
              </a:ext>
            </a:extLst>
          </p:cNvPr>
          <p:cNvSpPr/>
          <p:nvPr/>
        </p:nvSpPr>
        <p:spPr>
          <a:xfrm rot="599161">
            <a:off x="9337765" y="3048609"/>
            <a:ext cx="7674413" cy="6298701"/>
          </a:xfrm>
          <a:prstGeom prst="cloud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A4E124-6B69-CF90-F474-893F851DE74B}"/>
              </a:ext>
            </a:extLst>
          </p:cNvPr>
          <p:cNvSpPr txBox="1"/>
          <p:nvPr/>
        </p:nvSpPr>
        <p:spPr>
          <a:xfrm>
            <a:off x="13670841" y="3734330"/>
            <a:ext cx="1430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Protegido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Áreas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6903AD-5A2E-0494-E378-6B4855D227EE}"/>
              </a:ext>
            </a:extLst>
          </p:cNvPr>
          <p:cNvSpPr txBox="1"/>
          <p:nvPr/>
        </p:nvSpPr>
        <p:spPr>
          <a:xfrm>
            <a:off x="12339259" y="5755098"/>
            <a:ext cx="175162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Uso sostenible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Biodiversidad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91B67F-4562-C2CB-3513-7726CBCBD89F}"/>
              </a:ext>
            </a:extLst>
          </p:cNvPr>
          <p:cNvSpPr txBox="1"/>
          <p:nvPr/>
        </p:nvSpPr>
        <p:spPr>
          <a:xfrm>
            <a:off x="9898239" y="4746648"/>
            <a:ext cx="245652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Restauración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E708AB7-617D-8FC2-5877-76ED9B5CA683}"/>
              </a:ext>
            </a:extLst>
          </p:cNvPr>
          <p:cNvSpPr txBox="1"/>
          <p:nvPr/>
        </p:nvSpPr>
        <p:spPr>
          <a:xfrm>
            <a:off x="12398671" y="4517950"/>
            <a:ext cx="1430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Fuego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Prevención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6291BB-26C6-44AF-B429-77C235F94EF1}"/>
              </a:ext>
            </a:extLst>
          </p:cNvPr>
          <p:cNvSpPr txBox="1"/>
          <p:nvPr/>
        </p:nvSpPr>
        <p:spPr>
          <a:xfrm>
            <a:off x="14941736" y="5971711"/>
            <a:ext cx="15162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Biológico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Pasillos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0499E3A-B30B-01D7-C1D9-13ED23144A91}"/>
              </a:ext>
            </a:extLst>
          </p:cNvPr>
          <p:cNvSpPr txBox="1"/>
          <p:nvPr/>
        </p:nvSpPr>
        <p:spPr>
          <a:xfrm>
            <a:off x="10388341" y="7143588"/>
            <a:ext cx="17516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Sostenible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Agricultura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2BFC330-EDAD-4CB2-7EF4-5F1BE698659B}"/>
              </a:ext>
            </a:extLst>
          </p:cNvPr>
          <p:cNvSpPr txBox="1"/>
          <p:nvPr/>
        </p:nvSpPr>
        <p:spPr>
          <a:xfrm>
            <a:off x="13047084" y="7293185"/>
            <a:ext cx="22549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Sostenible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Gestión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Ecosistemas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67A3E35-86C7-E2E5-E801-BF107749CC55}"/>
              </a:ext>
            </a:extLst>
          </p:cNvPr>
          <p:cNvSpPr txBox="1"/>
          <p:nvPr/>
        </p:nvSpPr>
        <p:spPr>
          <a:xfrm>
            <a:off x="9570797" y="5839767"/>
            <a:ext cx="1946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Desperdiciar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Gestión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026DA0-A079-4B1D-06BF-BD6D90A81E2F}"/>
              </a:ext>
            </a:extLst>
          </p:cNvPr>
          <p:cNvSpPr txBox="1"/>
          <p:nvPr/>
        </p:nvSpPr>
        <p:spPr>
          <a:xfrm>
            <a:off x="15101593" y="4492720"/>
            <a:ext cx="1356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Especies</a:t>
            </a:r>
          </a:p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Protección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93025D-CAB3-16E7-D805-DD206FD36C19}"/>
              </a:ext>
            </a:extLst>
          </p:cNvPr>
          <p:cNvSpPr txBox="1"/>
          <p:nvPr/>
        </p:nvSpPr>
        <p:spPr>
          <a:xfrm>
            <a:off x="10678584" y="3637567"/>
            <a:ext cx="2099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100" b="1" dirty="0">
                <a:solidFill>
                  <a:prstClr val="black"/>
                </a:solidFill>
              </a:rPr>
              <a:t>Conservación del suelo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DE2FEE3-A3A7-C153-4795-31D67ED9E5D6}"/>
              </a:ext>
            </a:extLst>
          </p:cNvPr>
          <p:cNvSpPr txBox="1"/>
          <p:nvPr/>
        </p:nvSpPr>
        <p:spPr>
          <a:xfrm>
            <a:off x="1115757" y="2573278"/>
            <a:ext cx="98401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i="1" dirty="0"/>
              <a:t>Igualdad social/de género y empoderamiento de las mujeres (GEWE)</a:t>
            </a:r>
            <a:endParaRPr lang="en-US" sz="2700" i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513C86-49F0-4220-5763-7DEA36A1F432}"/>
              </a:ext>
            </a:extLst>
          </p:cNvPr>
          <p:cNvSpPr txBox="1"/>
          <p:nvPr/>
        </p:nvSpPr>
        <p:spPr>
          <a:xfrm>
            <a:off x="11223682" y="2584416"/>
            <a:ext cx="6202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i="1" dirty="0"/>
              <a:t>Ambiente / biodiversidad</a:t>
            </a:r>
            <a:endParaRPr lang="en-US" sz="2700" i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A8988E4-949B-B09D-8AC2-DD0FA22333D9}"/>
              </a:ext>
            </a:extLst>
          </p:cNvPr>
          <p:cNvSpPr txBox="1"/>
          <p:nvPr/>
        </p:nvSpPr>
        <p:spPr>
          <a:xfrm>
            <a:off x="2" y="191415"/>
            <a:ext cx="18287998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90"/>
            <a:r>
              <a:rPr lang="es" sz="5400" dirty="0">
                <a:latin typeface="Calibri Light"/>
                <a:ea typeface="Calibri Light"/>
                <a:cs typeface="Calibri Light"/>
              </a:rPr>
              <a:t>Las SbN género responsivas conectan el género</a:t>
            </a:r>
            <a:endParaRPr lang="en-US" dirty="0">
              <a:latin typeface="Calibri Light"/>
              <a:ea typeface="Calibri Light"/>
              <a:cs typeface="Calibri Light"/>
            </a:endParaRPr>
          </a:p>
          <a:p>
            <a:pPr algn="ctr" defTabSz="914490"/>
            <a:r>
              <a:rPr lang="es" sz="5400" dirty="0">
                <a:latin typeface="Calibri Light"/>
                <a:ea typeface="Calibri Light"/>
                <a:cs typeface="Calibri Light"/>
              </a:rPr>
              <a:t>y objetivos y acciones en materia de biodiversidad</a:t>
            </a:r>
            <a:endParaRPr lang="en-US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Arrow: Curved Up 1">
            <a:extLst>
              <a:ext uri="{FF2B5EF4-FFF2-40B4-BE49-F238E27FC236}">
                <a16:creationId xmlns:a16="http://schemas.microsoft.com/office/drawing/2014/main" id="{D51E8A07-E99D-BE2A-4156-8BC362DDDC50}"/>
              </a:ext>
            </a:extLst>
          </p:cNvPr>
          <p:cNvSpPr/>
          <p:nvPr/>
        </p:nvSpPr>
        <p:spPr>
          <a:xfrm>
            <a:off x="8644717" y="6698434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ED36C4EB-0938-7CDB-58E8-C1D8029F2257}"/>
              </a:ext>
            </a:extLst>
          </p:cNvPr>
          <p:cNvSpPr/>
          <p:nvPr/>
        </p:nvSpPr>
        <p:spPr>
          <a:xfrm rot="10621883">
            <a:off x="8491365" y="4746248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767A0B-53EB-3523-7854-0D60B38CDF64}"/>
              </a:ext>
            </a:extLst>
          </p:cNvPr>
          <p:cNvSpPr txBox="1"/>
          <p:nvPr/>
        </p:nvSpPr>
        <p:spPr>
          <a:xfrm>
            <a:off x="2793242" y="4664650"/>
            <a:ext cx="35644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spcAft>
                <a:spcPts val="1800"/>
              </a:spcAft>
              <a:defRPr/>
            </a:pPr>
            <a:r>
              <a:rPr lang="es" sz="18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Reconocer la administración </a:t>
            </a:r>
            <a:r>
              <a:rPr lang="es" sz="18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uso, roles, conocimiento, contribuciones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92BE08-1AFD-FDA2-E752-E128E3C1750B}"/>
              </a:ext>
            </a:extLst>
          </p:cNvPr>
          <p:cNvSpPr txBox="1"/>
          <p:nvPr/>
        </p:nvSpPr>
        <p:spPr>
          <a:xfrm>
            <a:off x="5033215" y="6974689"/>
            <a:ext cx="257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Crear oportunidades </a:t>
            </a:r>
            <a:r>
              <a:rPr lang="es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para que las mujeres </a:t>
            </a:r>
            <a:r>
              <a:rPr lang="e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se beneficien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27BA34-B4BC-977E-D273-5933CF51F122}"/>
              </a:ext>
            </a:extLst>
          </p:cNvPr>
          <p:cNvSpPr txBox="1"/>
          <p:nvPr/>
        </p:nvSpPr>
        <p:spPr>
          <a:xfrm>
            <a:off x="2412252" y="6038260"/>
            <a:ext cx="2570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defRPr/>
            </a:pPr>
            <a:r>
              <a:rPr lang="e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Promover la participación </a:t>
            </a:r>
            <a:r>
              <a:rPr lang="e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significativa </a:t>
            </a:r>
            <a:r>
              <a:rPr lang="e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y la toma de decisiones </a:t>
            </a:r>
            <a:r>
              <a:rPr lang="e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y abordar las prioridades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F030F3-9343-8E6B-98DB-4BFE84824637}"/>
              </a:ext>
            </a:extLst>
          </p:cNvPr>
          <p:cNvSpPr txBox="1"/>
          <p:nvPr/>
        </p:nvSpPr>
        <p:spPr>
          <a:xfrm>
            <a:off x="5136590" y="5619528"/>
            <a:ext cx="2570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spcAft>
                <a:spcPts val="1800"/>
              </a:spcAft>
              <a:defRPr/>
            </a:pPr>
            <a:r>
              <a:rPr lang="e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Abordar las desigualdades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24F629-2368-EE20-747C-FC95123BC461}"/>
              </a:ext>
            </a:extLst>
          </p:cNvPr>
          <p:cNvSpPr txBox="1"/>
          <p:nvPr/>
        </p:nvSpPr>
        <p:spPr>
          <a:xfrm>
            <a:off x="2730730" y="3864246"/>
            <a:ext cx="4276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spcAft>
                <a:spcPts val="1800"/>
              </a:spcAft>
              <a:defRPr/>
            </a:pPr>
            <a:r>
              <a:rPr lang="e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Basarse en un análisis de género/situación:</a:t>
            </a:r>
            <a:endParaRPr lang="en-US" sz="1800" dirty="0">
              <a:solidFill>
                <a:prstClr val="black"/>
              </a:solidFill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7BE097-7045-DF43-9EFF-88EF247767D0}"/>
              </a:ext>
            </a:extLst>
          </p:cNvPr>
          <p:cNvSpPr txBox="1"/>
          <p:nvPr/>
        </p:nvSpPr>
        <p:spPr>
          <a:xfrm>
            <a:off x="3746604" y="8997584"/>
            <a:ext cx="29461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err="1"/>
              <a:t>Indicadores </a:t>
            </a:r>
            <a:endParaRPr lang="en-US" sz="27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91D97A-FA64-A682-8F9A-BD8DA67DDD65}"/>
              </a:ext>
            </a:extLst>
          </p:cNvPr>
          <p:cNvSpPr txBox="1"/>
          <p:nvPr/>
        </p:nvSpPr>
        <p:spPr>
          <a:xfrm>
            <a:off x="10206506" y="8953541"/>
            <a:ext cx="74201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700" err="1"/>
              <a:t>Medio ambiente </a:t>
            </a:r>
            <a:r>
              <a:rPr lang="es" sz="2700"/>
              <a:t>/ </a:t>
            </a:r>
            <a:r>
              <a:rPr lang="es" sz="2700" err="1"/>
              <a:t>biodiversidad</a:t>
            </a:r>
            <a:r>
              <a:rPr lang="es" sz="2700"/>
              <a:t> </a:t>
            </a:r>
            <a:r>
              <a:rPr lang="es" sz="2700" err="1"/>
              <a:t>indicadores</a:t>
            </a:r>
            <a:endParaRPr lang="en-US" sz="2700"/>
          </a:p>
        </p:txBody>
      </p:sp>
      <p:sp>
        <p:nvSpPr>
          <p:cNvPr id="42" name="Right Brace 41">
            <a:extLst>
              <a:ext uri="{FF2B5EF4-FFF2-40B4-BE49-F238E27FC236}">
                <a16:creationId xmlns:a16="http://schemas.microsoft.com/office/drawing/2014/main" id="{279C65B7-DECD-D3BF-8E9E-327F14DEE32B}"/>
              </a:ext>
            </a:extLst>
          </p:cNvPr>
          <p:cNvSpPr/>
          <p:nvPr/>
        </p:nvSpPr>
        <p:spPr>
          <a:xfrm rot="16200000">
            <a:off x="4769088" y="7568847"/>
            <a:ext cx="419562" cy="26322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97840A91-45FE-B7F7-1A7A-F8FD8ED55DED}"/>
              </a:ext>
            </a:extLst>
          </p:cNvPr>
          <p:cNvSpPr/>
          <p:nvPr/>
        </p:nvSpPr>
        <p:spPr>
          <a:xfrm rot="16200000">
            <a:off x="12712412" y="6188529"/>
            <a:ext cx="419562" cy="55076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158C079A-65F1-DB86-9FDD-BB21BC64C071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55827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1FCE6CC-EE23-D818-7840-25C7C718D58E}"/>
              </a:ext>
            </a:extLst>
          </p:cNvPr>
          <p:cNvSpPr txBox="1">
            <a:spLocks/>
          </p:cNvSpPr>
          <p:nvPr/>
        </p:nvSpPr>
        <p:spPr>
          <a:xfrm>
            <a:off x="6958680" y="3423563"/>
            <a:ext cx="10255263" cy="4646219"/>
          </a:xfrm>
          <a:prstGeom prst="rect">
            <a:avLst/>
          </a:prstGeom>
        </p:spPr>
        <p:txBody>
          <a:bodyPr>
            <a:noAutofit/>
          </a:bodyPr>
          <a:lstStyle>
            <a:lvl1pPr marL="188595" indent="-188595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31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1pPr>
            <a:lvl2pPr marL="56578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2pPr>
            <a:lvl3pPr marL="94297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3pPr>
            <a:lvl4pPr marL="132016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4pPr>
            <a:lvl5pPr marL="169735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6436" lvl="1" indent="-457200" defTabSz="998472">
              <a:spcBef>
                <a:spcPts val="548"/>
              </a:spcBef>
              <a:buFont typeface="Wingdings" panose="05000000000000000000" pitchFamily="2" charset="2"/>
              <a:buChar char="Ø"/>
              <a:defRPr/>
            </a:pPr>
            <a:r>
              <a:rPr lang="e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acciones en materia de biodiversidad inclusivas y género responsivas contribuyen a una respuesta </a:t>
            </a:r>
            <a:r>
              <a:rPr lang="es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más equitativa, eficiente y eficaz a la pérdida de biodiversidad.</a:t>
            </a:r>
          </a:p>
          <a:p>
            <a:pPr marL="499236" lvl="1" indent="0" defTabSz="998472">
              <a:spcBef>
                <a:spcPts val="548"/>
              </a:spcBef>
              <a:buNone/>
              <a:defRPr/>
            </a:pPr>
            <a:endParaRPr lang="en-US" sz="3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597025" lvl="1" indent="-514350" defTabSz="998472">
              <a:spcBef>
                <a:spcPts val="548"/>
              </a:spcBef>
              <a:spcAft>
                <a:spcPts val="1200"/>
              </a:spcAft>
              <a:defRPr/>
            </a:pPr>
            <a:r>
              <a:rPr lang="e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igualdad de género y la inclusión como objetivos propios.</a:t>
            </a:r>
          </a:p>
          <a:p>
            <a:pPr marL="1597025" lvl="1" indent="-514350" defTabSz="998472">
              <a:spcBef>
                <a:spcPts val="548"/>
              </a:spcBef>
              <a:spcAft>
                <a:spcPts val="1200"/>
              </a:spcAft>
              <a:defRPr/>
            </a:pPr>
            <a:r>
              <a:rPr lang="e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igualdad de género y la inclusión como acelerador:</a:t>
            </a:r>
          </a:p>
          <a:p>
            <a:pPr marL="1974215" lvl="2" indent="-514350" defTabSz="998472">
              <a:spcBef>
                <a:spcPts val="548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experiencias, ideas y conocimientos diferenciados de mujeres y hombres son esenciales para dar forma a </a:t>
            </a:r>
            <a:r>
              <a:rPr lang="es" sz="2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SbN </a:t>
            </a:r>
            <a:r>
              <a:rPr lang="e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974215" lvl="2" indent="-514350" defTabSz="998472">
              <a:spcBef>
                <a:spcPts val="548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necesita la participación y las contribuciones de todos para sostener </a:t>
            </a:r>
            <a:r>
              <a:rPr lang="es" sz="2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SbN </a:t>
            </a:r>
            <a:r>
              <a:rPr lang="e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99236" lvl="1" indent="0" defTabSz="998472">
              <a:spcBef>
                <a:spcPts val="548"/>
              </a:spcBef>
              <a:buNone/>
              <a:defRPr/>
            </a:pPr>
            <a:endParaRPr lang="en-US" sz="3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99236" lvl="1" indent="0" defTabSz="998472">
              <a:spcBef>
                <a:spcPts val="548"/>
              </a:spcBef>
              <a:buNone/>
              <a:defRPr/>
            </a:pPr>
            <a:endParaRPr lang="en-US" sz="3200" dirty="0">
              <a:solidFill>
                <a:prstClr val="black"/>
              </a:solidFill>
              <a:latin typeface="Montserrat" pitchFamily="2" charset="77"/>
              <a:ea typeface="Helvetica Neue Light" panose="02000403000000020004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A08EF-B7C3-9EE6-BB27-68CE4C83792D}"/>
              </a:ext>
            </a:extLst>
          </p:cNvPr>
          <p:cNvSpPr txBox="1">
            <a:spLocks/>
          </p:cNvSpPr>
          <p:nvPr/>
        </p:nvSpPr>
        <p:spPr>
          <a:xfrm>
            <a:off x="-6" y="535653"/>
            <a:ext cx="14291502" cy="1150995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defRPr/>
            </a:pPr>
            <a:r>
              <a:rPr lang="es" sz="4001">
                <a:solidFill>
                  <a:prstClr val="white"/>
                </a:solidFill>
                <a:latin typeface="Montserrat"/>
                <a:ea typeface="Helvetica Neue Light" panose="02000403000000020004" pitchFamily="2" charset="0"/>
              </a:rPr>
              <a:t>¿Por qué necesitamos Acciones por la Naturaleza que promuevan?</a:t>
            </a:r>
            <a:endParaRPr lang="en-US">
              <a:solidFill>
                <a:prstClr val="white"/>
              </a:solidFill>
              <a:latin typeface="Montserrat"/>
              <a:ea typeface="Helvetica Neue Light" panose="02000403000000020004" pitchFamily="2" charset="0"/>
            </a:endParaRPr>
          </a:p>
          <a:p>
            <a:pPr algn="ctr" defTabSz="998472">
              <a:defRPr/>
            </a:pPr>
            <a:r>
              <a:rPr lang="es" sz="4001">
                <a:solidFill>
                  <a:prstClr val="white"/>
                </a:solidFill>
                <a:latin typeface="Montserrat"/>
                <a:ea typeface="Helvetica Neue Light" panose="02000403000000020004" pitchFamily="2" charset="0"/>
              </a:rPr>
              <a:t>¿Igualdad de género y empoderamiento de las mujeres?</a:t>
            </a:r>
            <a:endParaRPr lang="en-US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8" name="Picture 7" descr="A person standing next to a sign&#10;&#10;Description automatically generated with medium confidence">
            <a:extLst>
              <a:ext uri="{FF2B5EF4-FFF2-40B4-BE49-F238E27FC236}">
                <a16:creationId xmlns:a16="http://schemas.microsoft.com/office/drawing/2014/main" id="{E1F73F4C-3E90-932F-4E55-E1F34BFE08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03473"/>
            <a:ext cx="6882978" cy="5486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54FFECB-79E0-4000-B315-8546CCC5DAC2}"/>
              </a:ext>
            </a:extLst>
          </p:cNvPr>
          <p:cNvSpPr txBox="1">
            <a:spLocks/>
          </p:cNvSpPr>
          <p:nvPr/>
        </p:nvSpPr>
        <p:spPr>
          <a:xfrm>
            <a:off x="1578861" y="535653"/>
            <a:ext cx="14291502" cy="14828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7000" dirty="0"/>
              <a:t>P</a:t>
            </a:r>
            <a:r>
              <a:rPr lang="en-US" sz="7000" dirty="0"/>
              <a:t>o</a:t>
            </a:r>
            <a:r>
              <a:rPr lang="es" sz="7000" dirty="0"/>
              <a:t>rqué lasSbN deberían tener en cuenta la igualdad de género?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0920F87C-00D1-E211-F787-3A1915C102A7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582067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DP Presentation- Spanish" id="{0B9474DE-4CFE-6741-93BB-8CE2216C385D}" vid="{9F841F3F-E64F-D048-B29D-3A6FEA554966}"/>
    </a:ext>
  </a:extLst>
</a:theme>
</file>

<file path=ppt/theme/theme2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Office Theme">
  <a:themeElements>
    <a:clrScheme name="Biodiversity">
      <a:dk1>
        <a:srgbClr val="322929"/>
      </a:dk1>
      <a:lt1>
        <a:srgbClr val="FFFFFF"/>
      </a:lt1>
      <a:dk2>
        <a:srgbClr val="315850"/>
      </a:dk2>
      <a:lt2>
        <a:srgbClr val="D8DFCD"/>
      </a:lt2>
      <a:accent1>
        <a:srgbClr val="328160"/>
      </a:accent1>
      <a:accent2>
        <a:srgbClr val="E46C0B"/>
      </a:accent2>
      <a:accent3>
        <a:srgbClr val="F5F8E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4208</Words>
  <Application>Microsoft Macintosh PowerPoint</Application>
  <PresentationFormat>Custom</PresentationFormat>
  <Paragraphs>505</Paragraphs>
  <Slides>49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Arial</vt:lpstr>
      <vt:lpstr>Aptos Display</vt:lpstr>
      <vt:lpstr>Montserrat</vt:lpstr>
      <vt:lpstr>Calibri</vt:lpstr>
      <vt:lpstr>Barlow</vt:lpstr>
      <vt:lpstr>Aptos</vt:lpstr>
      <vt:lpstr>Times New Roman</vt:lpstr>
      <vt:lpstr>Calibri Light</vt:lpstr>
      <vt:lpstr>Wingdings</vt:lpstr>
      <vt:lpstr>Custom Design</vt:lpstr>
      <vt:lpstr>Retrospect</vt:lpstr>
      <vt:lpstr>1_Office Theme</vt:lpstr>
      <vt:lpstr>PowerPoint Presentation</vt:lpstr>
      <vt:lpstr>PowerPoint Presentation</vt:lpstr>
      <vt:lpstr>Objetivos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Identificar consideraciones de género relevantes para los objetivos nacionales en el marco del GBF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Recursos útiles</vt:lpstr>
      <vt:lpstr>PowerPoint Presentation</vt:lpstr>
      <vt:lpstr>PowerPoint Presentation</vt:lpstr>
      <vt:lpstr>Mujeres por la Naturaleza: Tayikistán en la práctica</vt:lpstr>
      <vt:lpstr>Brechas de género en la implementación de las ENBPA y los objetivos del GBF</vt:lpstr>
      <vt:lpstr>La ecologización urbana como un enfoque de las ENBPA con perspectiva de género</vt:lpstr>
      <vt:lpstr>Cooperativas de mujeres y agrobiodiversidad</vt:lpstr>
      <vt:lpstr>Integración de la biodiversidad en las subvenciones empresariales para mujeres</vt:lpstr>
      <vt:lpstr>Las mujeres como guardianas de los recursos genéticos</vt:lpstr>
      <vt:lpstr>Mujeres y ecoturismo sostenible</vt:lpstr>
      <vt:lpstr>Conclusiones clave para el ENBPA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e implementación de políticas e iniciativas género transformadoras en diversos sectores ambientales.</dc:title>
  <dc:creator>Maria Victoria Colmenares Macia</dc:creator>
  <cp:lastModifiedBy>Andrea Quesada Aguilar</cp:lastModifiedBy>
  <cp:revision>76</cp:revision>
  <dcterms:created xsi:type="dcterms:W3CDTF">2006-08-16T00:00:00Z</dcterms:created>
  <dcterms:modified xsi:type="dcterms:W3CDTF">2026-02-25T18:56:52Z</dcterms:modified>
  <dc:identifier>DAFCeAGn4cE</dc:identifier>
</cp:coreProperties>
</file>