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726" r:id="rId2"/>
  </p:sldMasterIdLst>
  <p:notesMasterIdLst>
    <p:notesMasterId r:id="rId37"/>
  </p:notesMasterIdLst>
  <p:sldIdLst>
    <p:sldId id="256" r:id="rId3"/>
    <p:sldId id="2147473473" r:id="rId4"/>
    <p:sldId id="2147473560" r:id="rId5"/>
    <p:sldId id="2147473633" r:id="rId6"/>
    <p:sldId id="2147473619" r:id="rId7"/>
    <p:sldId id="2147473643" r:id="rId8"/>
    <p:sldId id="2147473587" r:id="rId9"/>
    <p:sldId id="2147473634" r:id="rId10"/>
    <p:sldId id="2147473588" r:id="rId11"/>
    <p:sldId id="2147473620" r:id="rId12"/>
    <p:sldId id="2147473603" r:id="rId13"/>
    <p:sldId id="2147473613" r:id="rId14"/>
    <p:sldId id="2147473623" r:id="rId15"/>
    <p:sldId id="2147473609" r:id="rId16"/>
    <p:sldId id="2147473645" r:id="rId17"/>
    <p:sldId id="2147473624" r:id="rId18"/>
    <p:sldId id="2147473635" r:id="rId19"/>
    <p:sldId id="2147473646" r:id="rId20"/>
    <p:sldId id="2147473627" r:id="rId21"/>
    <p:sldId id="2147473608" r:id="rId22"/>
    <p:sldId id="2147473628" r:id="rId23"/>
    <p:sldId id="2147473612" r:id="rId24"/>
    <p:sldId id="2147473636" r:id="rId25"/>
    <p:sldId id="2147473647" r:id="rId26"/>
    <p:sldId id="528" r:id="rId27"/>
    <p:sldId id="2147473648" r:id="rId28"/>
    <p:sldId id="529" r:id="rId29"/>
    <p:sldId id="531" r:id="rId30"/>
    <p:sldId id="532" r:id="rId31"/>
    <p:sldId id="2147473559" r:id="rId32"/>
    <p:sldId id="2147473354" r:id="rId33"/>
    <p:sldId id="2147473557" r:id="rId34"/>
    <p:sldId id="2147473554" r:id="rId35"/>
    <p:sldId id="312" r:id="rId36"/>
  </p:sldIdLst>
  <p:sldSz cx="18288000" cy="10287000"/>
  <p:notesSz cx="6858000" cy="9144000"/>
  <p:defaultTextStyle>
    <a:defPPr>
      <a:defRPr lang="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FD00D0E-4A84-6E0A-3E1E-A7EAAF260594}" name="Elias, Marlene (Alliance Bioversity-CIAT)" initials="ME" userId="S::marlene.elias@cgiar.org::b005bc6b-c12f-4155-991c-86f00ab89867" providerId="AD"/>
  <p188:author id="{8EBCDC2A-413F-C89A-B741-24A49893AF4D}" name="Morgan, Miranda (Consultant - Alliance Bioversity-CIAT)" initials="MM(ABC" userId="S::M.Morgan@cgiar.org::0cfe2cac-b8de-4565-a5dc-6397ea8bc9dd" providerId="AD"/>
  <p188:author id="{08513D36-DD5F-8676-C734-E04ED5D7415E}" name="Andrea Quesada Aguilar" initials="AQA" userId="S::andrea.quesada@undp.org::56056d13-eee4-4d7a-948f-2cf1ddb799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5293"/>
    <a:srgbClr val="DA2B35"/>
    <a:srgbClr val="E3F1D9"/>
    <a:srgbClr val="C9E6DD"/>
    <a:srgbClr val="D6F8DF"/>
    <a:srgbClr val="7030A0"/>
    <a:srgbClr val="009F4B"/>
    <a:srgbClr val="B1D0A9"/>
    <a:srgbClr val="5EBB45"/>
    <a:srgbClr val="ECF8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67" autoAdjust="0"/>
    <p:restoredTop sz="91429" autoAdjust="0"/>
  </p:normalViewPr>
  <p:slideViewPr>
    <p:cSldViewPr>
      <p:cViewPr varScale="1">
        <p:scale>
          <a:sx n="78" d="100"/>
          <a:sy n="78" d="100"/>
        </p:scale>
        <p:origin x="520"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8/10/relationships/authors" Targe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BDDBA7-4E1E-4776-BACA-CF2CA0F800ED}" type="doc">
      <dgm:prSet loTypeId="urn:microsoft.com/office/officeart/2005/8/layout/hProcess4" loCatId="process" qsTypeId="urn:microsoft.com/office/officeart/2005/8/quickstyle/simple1" qsCatId="simple" csTypeId="urn:microsoft.com/office/officeart/2005/8/colors/colorful3" csCatId="colorful" phldr="1"/>
      <dgm:spPr/>
      <dgm:t>
        <a:bodyPr/>
        <a:lstStyle/>
        <a:p>
          <a:endParaRPr lang="en-GB"/>
        </a:p>
      </dgm:t>
    </dgm:pt>
    <dgm:pt modelId="{9A6520A2-DA56-4281-A4A6-F6272F03AA4F}">
      <dgm:prSet phldrT="[Text]" custT="1"/>
      <dgm:spPr/>
      <dgm:t>
        <a:bodyPr/>
        <a:lstStyle/>
        <a:p>
          <a:r>
            <a:rPr lang="fr" sz="4000" b="1"/>
            <a:t>Début</a:t>
          </a:r>
        </a:p>
      </dgm:t>
    </dgm:pt>
    <dgm:pt modelId="{6DAF84A4-CA38-4860-9125-3EBA901598C4}" type="parTrans" cxnId="{BF10E528-E04D-4574-8463-878720D79D89}">
      <dgm:prSet/>
      <dgm:spPr/>
      <dgm:t>
        <a:bodyPr/>
        <a:lstStyle/>
        <a:p>
          <a:endParaRPr lang="en-GB"/>
        </a:p>
      </dgm:t>
    </dgm:pt>
    <dgm:pt modelId="{47B9E2DB-2155-47FB-ACC0-D5A56475900E}" type="sibTrans" cxnId="{BF10E528-E04D-4574-8463-878720D79D89}">
      <dgm:prSet/>
      <dgm:spPr/>
      <dgm:t>
        <a:bodyPr/>
        <a:lstStyle/>
        <a:p>
          <a:endParaRPr lang="en-GB"/>
        </a:p>
      </dgm:t>
    </dgm:pt>
    <dgm:pt modelId="{2E8F5D93-61D2-44AF-B1A8-97E113208FEE}">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r>
            <a:rPr lang="fr" sz="1900" dirty="0">
              <a:solidFill>
                <a:prstClr val="black"/>
              </a:solidFill>
              <a:latin typeface="Calibri" panose="020F0502020204030204" pitchFamily="34" charset="0"/>
            </a:rPr>
            <a:t>Réaliser une cartographie des groupes/collectifs ayant des intérêts dans les questions relatives à la NBSAP (y compris les groupes de femmes).</a:t>
          </a:r>
          <a:endParaRPr lang="en-GB" sz="1900" dirty="0"/>
        </a:p>
      </dgm:t>
    </dgm:pt>
    <dgm:pt modelId="{29011746-9764-414F-8C5B-9048ED43A569}" type="parTrans" cxnId="{B9161F88-B2FC-40B9-AD37-ACA05F706D76}">
      <dgm:prSet/>
      <dgm:spPr/>
      <dgm:t>
        <a:bodyPr/>
        <a:lstStyle/>
        <a:p>
          <a:endParaRPr lang="en-GB"/>
        </a:p>
      </dgm:t>
    </dgm:pt>
    <dgm:pt modelId="{F0ADDE86-D295-4439-8CF5-B276EEBA63D0}" type="sibTrans" cxnId="{B9161F88-B2FC-40B9-AD37-ACA05F706D76}">
      <dgm:prSet/>
      <dgm:spPr/>
      <dgm:t>
        <a:bodyPr/>
        <a:lstStyle/>
        <a:p>
          <a:endParaRPr lang="en-GB"/>
        </a:p>
      </dgm:t>
    </dgm:pt>
    <dgm:pt modelId="{024161FD-BB48-48A4-9D8B-73778AF86724}">
      <dgm:prSet phldrT="[Text]" custT="1"/>
      <dgm:spPr/>
      <dgm:t>
        <a:bodyPr/>
        <a:lstStyle/>
        <a:p>
          <a:r>
            <a:rPr lang="fr" sz="4000" b="1"/>
            <a:t>Conception</a:t>
          </a:r>
        </a:p>
      </dgm:t>
    </dgm:pt>
    <dgm:pt modelId="{DD176A7D-CF28-445E-9034-BE3F4D8358DE}" type="parTrans" cxnId="{2BBBB5D6-4F95-4619-AFCE-7783BB4B78D2}">
      <dgm:prSet/>
      <dgm:spPr/>
      <dgm:t>
        <a:bodyPr/>
        <a:lstStyle/>
        <a:p>
          <a:endParaRPr lang="en-GB"/>
        </a:p>
      </dgm:t>
    </dgm:pt>
    <dgm:pt modelId="{1D1150FD-10ED-4F6E-844E-BB42018A2F46}" type="sibTrans" cxnId="{2BBBB5D6-4F95-4619-AFCE-7783BB4B78D2}">
      <dgm:prSet/>
      <dgm:spPr/>
      <dgm:t>
        <a:bodyPr/>
        <a:lstStyle/>
        <a:p>
          <a:endParaRPr lang="en-GB"/>
        </a:p>
      </dgm:t>
    </dgm:pt>
    <dgm:pt modelId="{4571C5F3-6FA9-407D-8EF7-DB45F39A5B8A}">
      <dgm:prSet phldrT="[Tex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lIns="123824" tIns="0" rIns="123824" bIns="182880" anchor="b" anchorCtr="1"/>
        <a:lstStyle/>
        <a:p>
          <a:pPr>
            <a:buFont typeface="Symbol" panose="05050102010706020507" pitchFamily="18" charset="2"/>
            <a:buNone/>
          </a:pPr>
          <a:endParaRPr lang="en-GB" sz="1900"/>
        </a:p>
      </dgm:t>
    </dgm:pt>
    <dgm:pt modelId="{5F18FFDB-028F-47A5-876F-6B63C9BB474F}" type="parTrans" cxnId="{3AA287B6-E427-454E-A4C4-135BF5DF8B61}">
      <dgm:prSet/>
      <dgm:spPr/>
      <dgm:t>
        <a:bodyPr/>
        <a:lstStyle/>
        <a:p>
          <a:endParaRPr lang="en-GB"/>
        </a:p>
      </dgm:t>
    </dgm:pt>
    <dgm:pt modelId="{65C17FC1-15BC-42B8-AC00-0FD80FE36AA7}" type="sibTrans" cxnId="{3AA287B6-E427-454E-A4C4-135BF5DF8B61}">
      <dgm:prSet/>
      <dgm:spPr/>
      <dgm:t>
        <a:bodyPr/>
        <a:lstStyle/>
        <a:p>
          <a:endParaRPr lang="en-GB"/>
        </a:p>
      </dgm:t>
    </dgm:pt>
    <dgm:pt modelId="{D12CB2A7-C98C-400F-8178-0EED69575D37}">
      <dgm:prSet phldrT="[Text]" custT="1"/>
      <dgm:spPr/>
      <dgm:t>
        <a:bodyPr/>
        <a:lstStyle/>
        <a:p>
          <a:r>
            <a:rPr lang="fr" sz="3600" b="1" dirty="0"/>
            <a:t>Mener les consultations</a:t>
          </a:r>
        </a:p>
      </dgm:t>
    </dgm:pt>
    <dgm:pt modelId="{4D7A3DEC-053B-4034-A8C1-908594EFD8C3}" type="parTrans" cxnId="{1AA4C24C-C10C-47C9-81D4-987EFEC8DA39}">
      <dgm:prSet/>
      <dgm:spPr/>
      <dgm:t>
        <a:bodyPr/>
        <a:lstStyle/>
        <a:p>
          <a:endParaRPr lang="en-GB"/>
        </a:p>
      </dgm:t>
    </dgm:pt>
    <dgm:pt modelId="{3ADFF171-8465-4814-BA0D-F8792F3A6E9C}" type="sibTrans" cxnId="{1AA4C24C-C10C-47C9-81D4-987EFEC8DA39}">
      <dgm:prSet/>
      <dgm:spPr/>
      <dgm:t>
        <a:bodyPr/>
        <a:lstStyle/>
        <a:p>
          <a:endParaRPr lang="en-GB"/>
        </a:p>
      </dgm:t>
    </dgm:pt>
    <dgm:pt modelId="{A5F57DA6-8BBC-4B75-95B8-8E7469DACC5B}">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lIns="123824" tIns="123824" rIns="123824" bIns="123824" anchor="t" anchorCtr="0"/>
        <a:lstStyle/>
        <a:p>
          <a:pPr>
            <a:buFont typeface="Symbol" panose="05050102010706020507" pitchFamily="18" charset="2"/>
            <a:buChar char=""/>
          </a:pPr>
          <a:r>
            <a:rPr lang="fr" sz="1900" dirty="0">
              <a:solidFill>
                <a:prstClr val="black"/>
              </a:solidFill>
              <a:latin typeface="Calibri" panose="020F0502020204030204" pitchFamily="34" charset="0"/>
            </a:rPr>
            <a:t>Identifier les conflits potentiels, par exemple entre la mise en œuvre des droits et les intérêts de différents groupes.</a:t>
          </a:r>
          <a:endParaRPr lang="en-GB" sz="1900" dirty="0"/>
        </a:p>
      </dgm:t>
    </dgm:pt>
    <dgm:pt modelId="{1C2F8CC0-79B4-448A-80D7-F626E48921DB}" type="parTrans" cxnId="{698271CE-5FAD-4623-BA07-CEA38E840AAE}">
      <dgm:prSet/>
      <dgm:spPr/>
      <dgm:t>
        <a:bodyPr/>
        <a:lstStyle/>
        <a:p>
          <a:endParaRPr lang="en-GB"/>
        </a:p>
      </dgm:t>
    </dgm:pt>
    <dgm:pt modelId="{70948429-F704-486D-8A1B-9217D3521701}" type="sibTrans" cxnId="{698271CE-5FAD-4623-BA07-CEA38E840AAE}">
      <dgm:prSet/>
      <dgm:spPr/>
      <dgm:t>
        <a:bodyPr/>
        <a:lstStyle/>
        <a:p>
          <a:endParaRPr lang="en-GB"/>
        </a:p>
      </dgm:t>
    </dgm:pt>
    <dgm:pt modelId="{87490D97-C84E-CD43-8068-AEDF3FEBD951}">
      <dgm:prSet custT="1"/>
      <dgm:spPr/>
      <dgm:t>
        <a:bodyPr/>
        <a:lstStyle/>
        <a:p>
          <a:r>
            <a:rPr lang="fr" sz="1900" dirty="0">
              <a:solidFill>
                <a:prstClr val="black"/>
              </a:solidFill>
              <a:latin typeface="Calibri" panose="020F0502020204030204" pitchFamily="34" charset="0"/>
            </a:rPr>
            <a:t>Identifier les processus de consultation mis en œuvre dans le pays et recenser les bonnes pratiques</a:t>
          </a:r>
          <a:endParaRPr lang="es-ES" sz="1900" dirty="0">
            <a:solidFill>
              <a:prstClr val="black"/>
            </a:solidFill>
            <a:latin typeface="Calibri" panose="020F0502020204030204" pitchFamily="34" charset="0"/>
          </a:endParaRPr>
        </a:p>
      </dgm:t>
    </dgm:pt>
    <dgm:pt modelId="{70774044-D409-BC49-999E-EE88EA5E3741}" type="parTrans" cxnId="{F0BF06E5-3998-A14A-ACDC-CF946C9FE623}">
      <dgm:prSet/>
      <dgm:spPr/>
      <dgm:t>
        <a:bodyPr/>
        <a:lstStyle/>
        <a:p>
          <a:endParaRPr lang="en-US"/>
        </a:p>
      </dgm:t>
    </dgm:pt>
    <dgm:pt modelId="{E5CE6427-A032-1F4E-8618-E9190503A49C}" type="sibTrans" cxnId="{F0BF06E5-3998-A14A-ACDC-CF946C9FE623}">
      <dgm:prSet/>
      <dgm:spPr/>
      <dgm:t>
        <a:bodyPr/>
        <a:lstStyle/>
        <a:p>
          <a:endParaRPr lang="en-US"/>
        </a:p>
      </dgm:t>
    </dgm:pt>
    <dgm:pt modelId="{1B5BB69D-3042-4149-BA95-7A2CD05513A7}">
      <dgm:prSet custT="1"/>
      <dgm:spPr/>
      <dgm:t>
        <a:bodyPr/>
        <a:lstStyle/>
        <a:p>
          <a:r>
            <a:rPr lang="fr" sz="1900" dirty="0">
              <a:solidFill>
                <a:prstClr val="black"/>
              </a:solidFill>
              <a:latin typeface="Calibri" panose="020F0502020204030204" pitchFamily="34" charset="0"/>
            </a:rPr>
            <a:t>Réaliser une analyse des capacités des différents acteurs concernés et concevoir des opportunités pour équilibrer les connaissances</a:t>
          </a:r>
          <a:endParaRPr lang="es-ES_tradnl" sz="1900" dirty="0">
            <a:solidFill>
              <a:prstClr val="black"/>
            </a:solidFill>
            <a:latin typeface="Calibri" panose="020F0502020204030204" pitchFamily="34" charset="0"/>
          </a:endParaRPr>
        </a:p>
      </dgm:t>
    </dgm:pt>
    <dgm:pt modelId="{781878B7-42F3-594B-B20B-72CBD938A346}" type="parTrans" cxnId="{1684EDF5-8B2C-564C-80A1-99B5FE3697F1}">
      <dgm:prSet/>
      <dgm:spPr/>
      <dgm:t>
        <a:bodyPr/>
        <a:lstStyle/>
        <a:p>
          <a:endParaRPr lang="en-US"/>
        </a:p>
      </dgm:t>
    </dgm:pt>
    <dgm:pt modelId="{6C71E6A0-AFED-434B-BDDC-77F31C9828D2}" type="sibTrans" cxnId="{1684EDF5-8B2C-564C-80A1-99B5FE3697F1}">
      <dgm:prSet/>
      <dgm:spPr/>
      <dgm:t>
        <a:bodyPr/>
        <a:lstStyle/>
        <a:p>
          <a:endParaRPr lang="en-US"/>
        </a:p>
      </dgm:t>
    </dgm:pt>
    <dgm:pt modelId="{0A82E027-F32D-5B4C-A86F-D4F7BA867D00}">
      <dgm:prSet custT="1"/>
      <dgm:spPr/>
      <dgm:t>
        <a:bodyPr/>
        <a:lstStyle/>
        <a:p>
          <a:r>
            <a:rPr lang="fr" sz="1900" dirty="0">
              <a:solidFill>
                <a:prstClr val="black"/>
              </a:solidFill>
              <a:latin typeface="Calibri" panose="020F0502020204030204" pitchFamily="34" charset="0"/>
            </a:rPr>
            <a:t>Identifier les principaux alliés qui peuvent contribuer à la mise en œuvre de processus de consultation inclusifs et participatifs</a:t>
          </a:r>
          <a:endParaRPr lang="en-CR" sz="1900">
            <a:solidFill>
              <a:prstClr val="black"/>
            </a:solidFill>
            <a:latin typeface="Calibri" panose="020F0502020204030204" pitchFamily="34" charset="0"/>
          </a:endParaRPr>
        </a:p>
      </dgm:t>
    </dgm:pt>
    <dgm:pt modelId="{97518692-1A1D-1D4E-8CA3-190CE8DC9A7A}" type="parTrans" cxnId="{AF6A0E1D-1AB2-1E40-AFBD-73D506A918A2}">
      <dgm:prSet/>
      <dgm:spPr/>
      <dgm:t>
        <a:bodyPr/>
        <a:lstStyle/>
        <a:p>
          <a:endParaRPr lang="en-US"/>
        </a:p>
      </dgm:t>
    </dgm:pt>
    <dgm:pt modelId="{4A39D4C5-21D6-E748-98E3-654CAA6C2790}" type="sibTrans" cxnId="{AF6A0E1D-1AB2-1E40-AFBD-73D506A918A2}">
      <dgm:prSet/>
      <dgm:spPr/>
      <dgm:t>
        <a:bodyPr/>
        <a:lstStyle/>
        <a:p>
          <a:endParaRPr lang="en-US"/>
        </a:p>
      </dgm:t>
    </dgm:pt>
    <dgm:pt modelId="{BD5FBF42-F86F-2044-AB9F-69D34C7D0998}">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lIns="123824" tIns="0" rIns="123824" bIns="182880" anchor="b" anchorCtr="1"/>
        <a:lstStyle/>
        <a:p>
          <a:pPr>
            <a:buFont typeface="Symbol" panose="05050102010706020507" pitchFamily="18" charset="2"/>
            <a:buChar char=""/>
          </a:pPr>
          <a:r>
            <a:rPr lang="fr" sz="1900" dirty="0">
              <a:solidFill>
                <a:prstClr val="black"/>
              </a:solidFill>
              <a:latin typeface="Calibri" panose="020F0502020204030204" pitchFamily="34" charset="0"/>
            </a:rPr>
            <a:t>Promouvoir des consultations fondées sur une approche intersectionnelle et incluant des représentants de différents groupes sociaux reflétant la diversité du pays.</a:t>
          </a:r>
          <a:endParaRPr lang="en-GB" sz="1900" dirty="0"/>
        </a:p>
      </dgm:t>
    </dgm:pt>
    <dgm:pt modelId="{19BEA408-55F4-F64F-BDDE-4DA54DFF71A7}" type="parTrans" cxnId="{E332376B-7CB6-FF4F-88A3-4715B05900D9}">
      <dgm:prSet/>
      <dgm:spPr/>
      <dgm:t>
        <a:bodyPr/>
        <a:lstStyle/>
        <a:p>
          <a:endParaRPr lang="en-US"/>
        </a:p>
      </dgm:t>
    </dgm:pt>
    <dgm:pt modelId="{36700E0B-5C31-8C4C-A927-D984AE04C884}" type="sibTrans" cxnId="{E332376B-7CB6-FF4F-88A3-4715B05900D9}">
      <dgm:prSet/>
      <dgm:spPr/>
      <dgm:t>
        <a:bodyPr/>
        <a:lstStyle/>
        <a:p>
          <a:endParaRPr lang="en-US"/>
        </a:p>
      </dgm:t>
    </dgm:pt>
    <dgm:pt modelId="{EDB37B11-B1C3-6246-9E3B-84B617734ABB}">
      <dgm:prSet custT="1"/>
      <dgm:spPr/>
      <dgm:t>
        <a:bodyPr lIns="123824" tIns="123824" rIns="123824" bIns="123824" anchor="t" anchorCtr="0"/>
        <a:lstStyle/>
        <a:p>
          <a:pPr>
            <a:buFont typeface="Symbol" panose="05050102010706020507" pitchFamily="18" charset="2"/>
            <a:buChar char=""/>
          </a:pPr>
          <a:r>
            <a:rPr lang="fr" sz="1900" dirty="0">
              <a:solidFill>
                <a:prstClr val="black"/>
              </a:solidFill>
              <a:latin typeface="Calibri" panose="020F0502020204030204" pitchFamily="34" charset="0"/>
            </a:rPr>
            <a:t>Garantir un accès équitable et des conditions justes permettant aux hommes et aux femmes de participer efficacement au processus de consultation</a:t>
          </a:r>
          <a:endParaRPr lang="es-ES" sz="1900" dirty="0">
            <a:solidFill>
              <a:prstClr val="black"/>
            </a:solidFill>
            <a:latin typeface="Calibri" panose="020F0502020204030204" pitchFamily="34" charset="0"/>
          </a:endParaRPr>
        </a:p>
      </dgm:t>
    </dgm:pt>
    <dgm:pt modelId="{EADC5C16-BD32-5C41-9871-CBCFDA5AD2F1}" type="parTrans" cxnId="{853DC4FF-C43D-BE40-A418-ECA10C964634}">
      <dgm:prSet/>
      <dgm:spPr/>
      <dgm:t>
        <a:bodyPr/>
        <a:lstStyle/>
        <a:p>
          <a:endParaRPr lang="en-US"/>
        </a:p>
      </dgm:t>
    </dgm:pt>
    <dgm:pt modelId="{0B10191E-ACEC-374F-A7F2-72083EAFBDD7}" type="sibTrans" cxnId="{853DC4FF-C43D-BE40-A418-ECA10C964634}">
      <dgm:prSet/>
      <dgm:spPr/>
      <dgm:t>
        <a:bodyPr/>
        <a:lstStyle/>
        <a:p>
          <a:endParaRPr lang="en-US"/>
        </a:p>
      </dgm:t>
    </dgm:pt>
    <dgm:pt modelId="{A89332CB-ABD4-F844-BF55-3590EF59D0D1}">
      <dgm:prSet custT="1"/>
      <dgm:spPr/>
      <dgm:t>
        <a:bodyPr lIns="123824" tIns="123824" rIns="123824" bIns="123824" anchor="t" anchorCtr="0"/>
        <a:lstStyle/>
        <a:p>
          <a:pPr>
            <a:buFont typeface="Symbol" panose="05050102010706020507" pitchFamily="18" charset="2"/>
            <a:buChar char=""/>
          </a:pPr>
          <a:r>
            <a:rPr lang="fr" sz="1900" dirty="0">
              <a:solidFill>
                <a:prstClr val="black"/>
              </a:solidFill>
              <a:latin typeface="Calibri" panose="020F0502020204030204" pitchFamily="34" charset="0"/>
            </a:rPr>
            <a:t>Faciliter ce processus devrait permettre de prendre en compte la diversité des points de vue et de donner aux différents groupes la possibilité d'influencer les décisions, notamment les plus vulnérables.</a:t>
          </a:r>
        </a:p>
      </dgm:t>
    </dgm:pt>
    <dgm:pt modelId="{1B4FDA8C-0644-AD46-BD5F-5EDD9D54BE8A}" type="parTrans" cxnId="{F23E80C7-3363-4A4C-9036-CA5FE792DE5C}">
      <dgm:prSet/>
      <dgm:spPr/>
      <dgm:t>
        <a:bodyPr/>
        <a:lstStyle/>
        <a:p>
          <a:endParaRPr lang="en-US"/>
        </a:p>
      </dgm:t>
    </dgm:pt>
    <dgm:pt modelId="{C0709FF6-61E0-5C49-98E7-AD410E2B9341}" type="sibTrans" cxnId="{F23E80C7-3363-4A4C-9036-CA5FE792DE5C}">
      <dgm:prSet/>
      <dgm:spPr/>
      <dgm:t>
        <a:bodyPr/>
        <a:lstStyle/>
        <a:p>
          <a:endParaRPr lang="en-US"/>
        </a:p>
      </dgm:t>
    </dgm:pt>
    <dgm:pt modelId="{F2EE2892-6C62-3C4D-9E5F-D809DABC5399}">
      <dgm:prSet custT="1"/>
      <dgm:spPr/>
      <dgm:t>
        <a:bodyPr lIns="123824" tIns="123824" rIns="123824" bIns="123824" anchor="t" anchorCtr="0"/>
        <a:lstStyle/>
        <a:p>
          <a:pPr>
            <a:buFont typeface="Symbol" panose="05050102010706020507" pitchFamily="18" charset="2"/>
            <a:buChar char=""/>
          </a:pPr>
          <a:r>
            <a:rPr lang="fr" sz="1900" dirty="0">
              <a:solidFill>
                <a:prstClr val="black"/>
              </a:solidFill>
              <a:latin typeface="Calibri" panose="020F0502020204030204" pitchFamily="34" charset="0"/>
            </a:rPr>
            <a:t>Mettre en place des processus de consultation sûrs et démocratiques afin de garantir que les points de vue et les voix des femmes soient valorisés au même titre que ceux des hommes. Ce processus doit être adapté des structures traditionnelles.</a:t>
          </a:r>
          <a:endParaRPr lang="es-ES_tradnl" sz="1900" dirty="0">
            <a:solidFill>
              <a:prstClr val="black"/>
            </a:solidFill>
            <a:latin typeface="Calibri" panose="020F0502020204030204" pitchFamily="34" charset="0"/>
          </a:endParaRPr>
        </a:p>
      </dgm:t>
    </dgm:pt>
    <dgm:pt modelId="{D7B82DFC-1EDE-CB43-A707-A06A4FFB1BEB}" type="parTrans" cxnId="{6F8CF2FE-F9CD-2B48-B12F-2DD1859AE5CC}">
      <dgm:prSet/>
      <dgm:spPr/>
      <dgm:t>
        <a:bodyPr/>
        <a:lstStyle/>
        <a:p>
          <a:endParaRPr lang="en-US"/>
        </a:p>
      </dgm:t>
    </dgm:pt>
    <dgm:pt modelId="{4094A8AE-C49D-D246-877C-F1D32B0815FF}" type="sibTrans" cxnId="{6F8CF2FE-F9CD-2B48-B12F-2DD1859AE5CC}">
      <dgm:prSet/>
      <dgm:spPr/>
      <dgm:t>
        <a:bodyPr/>
        <a:lstStyle/>
        <a:p>
          <a:endParaRPr lang="en-US"/>
        </a:p>
      </dgm:t>
    </dgm:pt>
    <dgm:pt modelId="{3F9ACB9C-D236-D74E-962B-8F7064CE4A5A}">
      <dgm:prSet custT="1"/>
      <dgm:spPr/>
      <dgm:t>
        <a:bodyPr lIns="123824" tIns="123824" rIns="123824" bIns="123824" anchor="t" anchorCtr="0"/>
        <a:lstStyle/>
        <a:p>
          <a:pPr>
            <a:buFont typeface="Symbol" panose="05050102010706020507" pitchFamily="18" charset="2"/>
            <a:buChar char=""/>
          </a:pPr>
          <a:r>
            <a:rPr lang="fr" sz="1900" dirty="0">
              <a:solidFill>
                <a:prstClr val="black"/>
              </a:solidFill>
              <a:latin typeface="Calibri" panose="020F0502020204030204" pitchFamily="34" charset="0"/>
            </a:rPr>
            <a:t>Mettre en place une structure permettant aux femmes ou aux groupes vulnérables de demander une aide ou des conseils indépendants.</a:t>
          </a:r>
        </a:p>
      </dgm:t>
    </dgm:pt>
    <dgm:pt modelId="{6A019A5F-AFE0-4948-9BDC-B7F5FA6910E4}" type="parTrans" cxnId="{882CCAB3-616A-764E-BB20-CFB49FBA91E2}">
      <dgm:prSet/>
      <dgm:spPr/>
      <dgm:t>
        <a:bodyPr/>
        <a:lstStyle/>
        <a:p>
          <a:endParaRPr lang="en-US"/>
        </a:p>
      </dgm:t>
    </dgm:pt>
    <dgm:pt modelId="{9B5D0FB5-A3F0-E84C-8148-8020DD202359}" type="sibTrans" cxnId="{882CCAB3-616A-764E-BB20-CFB49FBA91E2}">
      <dgm:prSet/>
      <dgm:spPr/>
      <dgm:t>
        <a:bodyPr/>
        <a:lstStyle/>
        <a:p>
          <a:endParaRPr lang="en-US"/>
        </a:p>
      </dgm:t>
    </dgm:pt>
    <dgm:pt modelId="{1113EA78-F2AF-7542-A25C-5819E59EC793}">
      <dgm:prSet custT="1"/>
      <dgm:spPr/>
      <dgm:t>
        <a:bodyPr lIns="123824" rIns="123824"/>
        <a:lstStyle/>
        <a:p>
          <a:pPr>
            <a:buFont typeface="Symbol" panose="05050102010706020507" pitchFamily="18" charset="2"/>
            <a:buChar char=""/>
          </a:pPr>
          <a:r>
            <a:rPr lang="fr" sz="1900" dirty="0">
              <a:solidFill>
                <a:prstClr val="black"/>
              </a:solidFill>
              <a:latin typeface="Calibri" panose="020F0502020204030204" pitchFamily="34" charset="0"/>
            </a:rPr>
            <a:t>Élaborer un processus de consultation utilisant différentes méthodologies en face à face (groupes de discussion, entretiens et ateliers).</a:t>
          </a:r>
          <a:endParaRPr lang="es-ES_tradnl" sz="1900" dirty="0">
            <a:solidFill>
              <a:prstClr val="black"/>
            </a:solidFill>
            <a:latin typeface="Calibri" panose="020F0502020204030204" pitchFamily="34" charset="0"/>
          </a:endParaRPr>
        </a:p>
      </dgm:t>
    </dgm:pt>
    <dgm:pt modelId="{D9DAC860-6BC2-CF4B-9894-4CC563810724}" type="parTrans" cxnId="{9F690673-C107-9544-861D-CDD5E6E5ACA0}">
      <dgm:prSet/>
      <dgm:spPr/>
      <dgm:t>
        <a:bodyPr/>
        <a:lstStyle/>
        <a:p>
          <a:endParaRPr lang="en-US"/>
        </a:p>
      </dgm:t>
    </dgm:pt>
    <dgm:pt modelId="{6F47707F-7FE9-4E45-A7A3-2AC7C06E3258}" type="sibTrans" cxnId="{9F690673-C107-9544-861D-CDD5E6E5ACA0}">
      <dgm:prSet/>
      <dgm:spPr/>
      <dgm:t>
        <a:bodyPr/>
        <a:lstStyle/>
        <a:p>
          <a:endParaRPr lang="en-US"/>
        </a:p>
      </dgm:t>
    </dgm:pt>
    <dgm:pt modelId="{B7A40B29-129C-7B48-A7DA-9EB477758BF6}">
      <dgm:prSet custT="1"/>
      <dgm:spPr/>
      <dgm:t>
        <a:bodyPr lIns="123824" rIns="123824"/>
        <a:lstStyle/>
        <a:p>
          <a:pPr>
            <a:buFont typeface="Symbol" panose="05050102010706020507" pitchFamily="18" charset="2"/>
            <a:buChar char=""/>
          </a:pPr>
          <a:r>
            <a:rPr lang="fr" sz="1900">
              <a:solidFill>
                <a:prstClr val="black"/>
              </a:solidFill>
              <a:latin typeface="Calibri" panose="020F0502020204030204" pitchFamily="34" charset="0"/>
            </a:rPr>
            <a:t>Envisagez des processus de consultation virtuelle pour certains groupes qui ne peuvent pas participer à des processus en face à face.</a:t>
          </a:r>
          <a:endParaRPr lang="en" sz="1900" dirty="0">
            <a:solidFill>
              <a:prstClr val="black"/>
            </a:solidFill>
            <a:latin typeface="Calibri" panose="020F0502020204030204" pitchFamily="34" charset="0"/>
          </a:endParaRPr>
        </a:p>
      </dgm:t>
    </dgm:pt>
    <dgm:pt modelId="{680971E4-7212-934F-A726-BD03C466FA82}" type="parTrans" cxnId="{42CB81CC-C48C-474C-AF77-B603A34C9A24}">
      <dgm:prSet/>
      <dgm:spPr/>
      <dgm:t>
        <a:bodyPr/>
        <a:lstStyle/>
        <a:p>
          <a:endParaRPr lang="en-US"/>
        </a:p>
      </dgm:t>
    </dgm:pt>
    <dgm:pt modelId="{35A4066A-C418-F94F-ABEF-096C66B073BC}" type="sibTrans" cxnId="{42CB81CC-C48C-474C-AF77-B603A34C9A24}">
      <dgm:prSet/>
      <dgm:spPr/>
      <dgm:t>
        <a:bodyPr/>
        <a:lstStyle/>
        <a:p>
          <a:endParaRPr lang="en-US"/>
        </a:p>
      </dgm:t>
    </dgm:pt>
    <dgm:pt modelId="{BA48660F-F24C-0846-AC01-7D974CD1CD06}">
      <dgm:prSet custT="1"/>
      <dgm:spPr/>
      <dgm:t>
        <a:bodyPr lIns="123824" rIns="123824"/>
        <a:lstStyle/>
        <a:p>
          <a:pPr>
            <a:buFont typeface="Symbol" panose="05050102010706020507" pitchFamily="18" charset="2"/>
            <a:buChar char=""/>
          </a:pPr>
          <a:r>
            <a:rPr lang="fr" sz="1900" dirty="0">
              <a:solidFill>
                <a:prstClr val="black"/>
              </a:solidFill>
              <a:latin typeface="Calibri" panose="020F0502020204030204" pitchFamily="34" charset="0"/>
            </a:rPr>
            <a:t>Identifier des mesures spécifiques pour lever les obstacles qui empêchent les femmes et les autres groupes vulnérables de participer pleinement et efficacement. Par exemple, proposer des services de garde d'enfants ou de personnes âgées pendant les consultations.</a:t>
          </a:r>
        </a:p>
      </dgm:t>
    </dgm:pt>
    <dgm:pt modelId="{6B9F61B6-5FE8-C446-9AD6-6DA1A7142DEB}" type="parTrans" cxnId="{18516BFC-9E2E-704E-9D59-93A6154095BD}">
      <dgm:prSet/>
      <dgm:spPr/>
      <dgm:t>
        <a:bodyPr/>
        <a:lstStyle/>
        <a:p>
          <a:endParaRPr lang="en-US"/>
        </a:p>
      </dgm:t>
    </dgm:pt>
    <dgm:pt modelId="{0A0F73A7-8F30-6641-8DA5-2231B0145CE6}" type="sibTrans" cxnId="{18516BFC-9E2E-704E-9D59-93A6154095BD}">
      <dgm:prSet/>
      <dgm:spPr/>
      <dgm:t>
        <a:bodyPr/>
        <a:lstStyle/>
        <a:p>
          <a:endParaRPr lang="en-US"/>
        </a:p>
      </dgm:t>
    </dgm:pt>
    <dgm:pt modelId="{CDDFE0A6-3955-8B4C-AA3A-1600B1861607}">
      <dgm:prSet custT="1"/>
      <dgm:spPr/>
      <dgm:t>
        <a:bodyPr lIns="123824" rIns="123824"/>
        <a:lstStyle/>
        <a:p>
          <a:pPr>
            <a:buFont typeface="Symbol" panose="05050102010706020507" pitchFamily="18" charset="2"/>
            <a:buChar char=""/>
          </a:pPr>
          <a:r>
            <a:rPr lang="fr" sz="1900" dirty="0">
              <a:solidFill>
                <a:prstClr val="black"/>
              </a:solidFill>
              <a:latin typeface="Calibri" panose="020F0502020204030204" pitchFamily="34" charset="0"/>
            </a:rPr>
            <a:t>Tenez compte de la mobilité, de la charge de travail, des horaires et des restrictions culturelles lors de la définition des horaires, des lieux et des méthodes de consultation.</a:t>
          </a:r>
          <a:endParaRPr lang="es-ES" sz="1900" dirty="0">
            <a:solidFill>
              <a:prstClr val="black"/>
            </a:solidFill>
            <a:latin typeface="Calibri" panose="020F0502020204030204" pitchFamily="34" charset="0"/>
          </a:endParaRPr>
        </a:p>
      </dgm:t>
    </dgm:pt>
    <dgm:pt modelId="{2AFE357F-DCDB-5342-AC8E-85CD34ADE68E}" type="parTrans" cxnId="{55ADFD26-D238-B246-BFAD-F4BC1ACF10C9}">
      <dgm:prSet/>
      <dgm:spPr/>
      <dgm:t>
        <a:bodyPr/>
        <a:lstStyle/>
        <a:p>
          <a:endParaRPr lang="en-US"/>
        </a:p>
      </dgm:t>
    </dgm:pt>
    <dgm:pt modelId="{B9A078D8-DE42-7C4D-BA76-9194D65E53D0}" type="sibTrans" cxnId="{55ADFD26-D238-B246-BFAD-F4BC1ACF10C9}">
      <dgm:prSet/>
      <dgm:spPr/>
      <dgm:t>
        <a:bodyPr/>
        <a:lstStyle/>
        <a:p>
          <a:endParaRPr lang="en-US"/>
        </a:p>
      </dgm:t>
    </dgm:pt>
    <dgm:pt modelId="{92F589FA-5429-49BD-B6CE-2B8B66391489}" type="pres">
      <dgm:prSet presAssocID="{BABDDBA7-4E1E-4776-BACA-CF2CA0F800ED}" presName="Name0" presStyleCnt="0">
        <dgm:presLayoutVars>
          <dgm:dir/>
          <dgm:animLvl val="lvl"/>
          <dgm:resizeHandles val="exact"/>
        </dgm:presLayoutVars>
      </dgm:prSet>
      <dgm:spPr/>
    </dgm:pt>
    <dgm:pt modelId="{30111A10-E937-4A24-9960-9458E105B585}" type="pres">
      <dgm:prSet presAssocID="{BABDDBA7-4E1E-4776-BACA-CF2CA0F800ED}" presName="tSp" presStyleCnt="0"/>
      <dgm:spPr/>
    </dgm:pt>
    <dgm:pt modelId="{BFC0F5E9-C404-4889-9D03-1083A686FC5D}" type="pres">
      <dgm:prSet presAssocID="{BABDDBA7-4E1E-4776-BACA-CF2CA0F800ED}" presName="bSp" presStyleCnt="0"/>
      <dgm:spPr/>
    </dgm:pt>
    <dgm:pt modelId="{1794ADA5-09E5-4B2A-9EC4-411880956039}" type="pres">
      <dgm:prSet presAssocID="{BABDDBA7-4E1E-4776-BACA-CF2CA0F800ED}" presName="process" presStyleCnt="0"/>
      <dgm:spPr/>
    </dgm:pt>
    <dgm:pt modelId="{E67A0A59-F4F3-4518-B184-9D9DE34EC966}" type="pres">
      <dgm:prSet presAssocID="{9A6520A2-DA56-4281-A4A6-F6272F03AA4F}" presName="composite1" presStyleCnt="0"/>
      <dgm:spPr/>
    </dgm:pt>
    <dgm:pt modelId="{A853D1B2-72E7-482A-87E2-524A5EE8726B}" type="pres">
      <dgm:prSet presAssocID="{9A6520A2-DA56-4281-A4A6-F6272F03AA4F}" presName="dummyNode1" presStyleLbl="node1" presStyleIdx="0" presStyleCnt="3"/>
      <dgm:spPr/>
    </dgm:pt>
    <dgm:pt modelId="{A4937ED4-083C-47E1-8F4C-A1891472BCEB}" type="pres">
      <dgm:prSet presAssocID="{9A6520A2-DA56-4281-A4A6-F6272F03AA4F}" presName="childNode1" presStyleLbl="bgAcc1" presStyleIdx="0" presStyleCnt="3" custScaleY="121103" custLinFactNeighborX="-198" custLinFactNeighborY="-13161">
        <dgm:presLayoutVars>
          <dgm:bulletEnabled val="1"/>
        </dgm:presLayoutVars>
      </dgm:prSet>
      <dgm:spPr/>
    </dgm:pt>
    <dgm:pt modelId="{5B43EB78-5089-4A4C-92D9-B94D5DCD8F25}" type="pres">
      <dgm:prSet presAssocID="{9A6520A2-DA56-4281-A4A6-F6272F03AA4F}" presName="childNode1tx" presStyleLbl="bgAcc1" presStyleIdx="0" presStyleCnt="3">
        <dgm:presLayoutVars>
          <dgm:bulletEnabled val="1"/>
        </dgm:presLayoutVars>
      </dgm:prSet>
      <dgm:spPr/>
    </dgm:pt>
    <dgm:pt modelId="{1287C6A3-615B-4228-B8AA-F343D0BFBCF6}" type="pres">
      <dgm:prSet presAssocID="{9A6520A2-DA56-4281-A4A6-F6272F03AA4F}" presName="parentNode1" presStyleLbl="node1" presStyleIdx="0" presStyleCnt="3" custLinFactNeighborX="-876" custLinFactNeighborY="48620">
        <dgm:presLayoutVars>
          <dgm:chMax val="1"/>
          <dgm:bulletEnabled val="1"/>
        </dgm:presLayoutVars>
      </dgm:prSet>
      <dgm:spPr/>
    </dgm:pt>
    <dgm:pt modelId="{41FBDA5F-97E4-46AB-9F65-93A606756D77}" type="pres">
      <dgm:prSet presAssocID="{9A6520A2-DA56-4281-A4A6-F6272F03AA4F}" presName="connSite1" presStyleCnt="0"/>
      <dgm:spPr/>
    </dgm:pt>
    <dgm:pt modelId="{B3C976E3-3894-44CC-B22A-E4FC4F3F614D}" type="pres">
      <dgm:prSet presAssocID="{47B9E2DB-2155-47FB-ACC0-D5A56475900E}" presName="Name9" presStyleLbl="sibTrans2D1" presStyleIdx="0" presStyleCnt="2" custScaleX="122713" custLinFactNeighborY="-3760"/>
      <dgm:spPr/>
    </dgm:pt>
    <dgm:pt modelId="{2E1BFAC1-F1C2-4587-93EE-4DC8F94D2D9D}" type="pres">
      <dgm:prSet presAssocID="{024161FD-BB48-48A4-9D8B-73778AF86724}" presName="composite2" presStyleCnt="0"/>
      <dgm:spPr/>
    </dgm:pt>
    <dgm:pt modelId="{EE209094-8C0F-4DB5-A164-5156F1998AC2}" type="pres">
      <dgm:prSet presAssocID="{024161FD-BB48-48A4-9D8B-73778AF86724}" presName="dummyNode2" presStyleLbl="node1" presStyleIdx="0" presStyleCnt="3"/>
      <dgm:spPr/>
    </dgm:pt>
    <dgm:pt modelId="{6443C109-6449-4267-B2B5-1DFBB77D93DA}" type="pres">
      <dgm:prSet presAssocID="{024161FD-BB48-48A4-9D8B-73778AF86724}" presName="childNode2" presStyleLbl="bgAcc1" presStyleIdx="1" presStyleCnt="3" custScaleX="114909" custScaleY="201469" custLinFactNeighborX="-2581" custLinFactNeighborY="17930">
        <dgm:presLayoutVars>
          <dgm:bulletEnabled val="1"/>
        </dgm:presLayoutVars>
      </dgm:prSet>
      <dgm:spPr/>
    </dgm:pt>
    <dgm:pt modelId="{0E8ED242-6C41-4679-8452-3157DB5334EB}" type="pres">
      <dgm:prSet presAssocID="{024161FD-BB48-48A4-9D8B-73778AF86724}" presName="childNode2tx" presStyleLbl="bgAcc1" presStyleIdx="1" presStyleCnt="3">
        <dgm:presLayoutVars>
          <dgm:bulletEnabled val="1"/>
        </dgm:presLayoutVars>
      </dgm:prSet>
      <dgm:spPr/>
    </dgm:pt>
    <dgm:pt modelId="{270353C0-0735-41E1-9BD9-F7D89DFABE31}" type="pres">
      <dgm:prSet presAssocID="{024161FD-BB48-48A4-9D8B-73778AF86724}" presName="parentNode2" presStyleLbl="node1" presStyleIdx="1" presStyleCnt="3" custLinFactNeighborX="11280" custLinFactNeighborY="-79564">
        <dgm:presLayoutVars>
          <dgm:chMax val="0"/>
          <dgm:bulletEnabled val="1"/>
        </dgm:presLayoutVars>
      </dgm:prSet>
      <dgm:spPr/>
    </dgm:pt>
    <dgm:pt modelId="{74097F7C-A4C9-40C1-999A-C33842D3E4D0}" type="pres">
      <dgm:prSet presAssocID="{024161FD-BB48-48A4-9D8B-73778AF86724}" presName="connSite2" presStyleCnt="0"/>
      <dgm:spPr/>
    </dgm:pt>
    <dgm:pt modelId="{48483E41-5F28-4948-8112-287B79141353}" type="pres">
      <dgm:prSet presAssocID="{1D1150FD-10ED-4F6E-844E-BB42018A2F46}" presName="Name18" presStyleLbl="sibTrans2D1" presStyleIdx="1" presStyleCnt="2"/>
      <dgm:spPr/>
    </dgm:pt>
    <dgm:pt modelId="{F238BF8B-8912-4C37-8D38-DC712549C47A}" type="pres">
      <dgm:prSet presAssocID="{D12CB2A7-C98C-400F-8178-0EED69575D37}" presName="composite1" presStyleCnt="0"/>
      <dgm:spPr/>
    </dgm:pt>
    <dgm:pt modelId="{88282014-83AA-4ABA-B2DD-1456811D9822}" type="pres">
      <dgm:prSet presAssocID="{D12CB2A7-C98C-400F-8178-0EED69575D37}" presName="dummyNode1" presStyleLbl="node1" presStyleIdx="1" presStyleCnt="3"/>
      <dgm:spPr/>
    </dgm:pt>
    <dgm:pt modelId="{A3057590-52B7-4663-B18B-C0351077CF2B}" type="pres">
      <dgm:prSet presAssocID="{D12CB2A7-C98C-400F-8178-0EED69575D37}" presName="childNode1" presStyleLbl="bgAcc1" presStyleIdx="2" presStyleCnt="3" custScaleX="114909" custScaleY="201469">
        <dgm:presLayoutVars>
          <dgm:bulletEnabled val="1"/>
        </dgm:presLayoutVars>
      </dgm:prSet>
      <dgm:spPr/>
    </dgm:pt>
    <dgm:pt modelId="{2522AC1E-5402-4F96-9DEC-2073473F2D6C}" type="pres">
      <dgm:prSet presAssocID="{D12CB2A7-C98C-400F-8178-0EED69575D37}" presName="childNode1tx" presStyleLbl="bgAcc1" presStyleIdx="2" presStyleCnt="3">
        <dgm:presLayoutVars>
          <dgm:bulletEnabled val="1"/>
        </dgm:presLayoutVars>
      </dgm:prSet>
      <dgm:spPr/>
    </dgm:pt>
    <dgm:pt modelId="{43D6E98C-31DA-4068-8D35-351BEB61B853}" type="pres">
      <dgm:prSet presAssocID="{D12CB2A7-C98C-400F-8178-0EED69575D37}" presName="parentNode1" presStyleLbl="node1" presStyleIdx="2" presStyleCnt="3" custLinFactNeighborX="3402" custLinFactNeighborY="95586">
        <dgm:presLayoutVars>
          <dgm:chMax val="1"/>
          <dgm:bulletEnabled val="1"/>
        </dgm:presLayoutVars>
      </dgm:prSet>
      <dgm:spPr/>
    </dgm:pt>
    <dgm:pt modelId="{9E6CEAEC-BFC5-4EB5-A29F-E6CA0355DF10}" type="pres">
      <dgm:prSet presAssocID="{D12CB2A7-C98C-400F-8178-0EED69575D37}" presName="connSite1" presStyleCnt="0"/>
      <dgm:spPr/>
    </dgm:pt>
  </dgm:ptLst>
  <dgm:cxnLst>
    <dgm:cxn modelId="{584A5300-7F76-4944-9DDE-D1F767857234}" type="presOf" srcId="{0A82E027-F32D-5B4C-A86F-D4F7BA867D00}" destId="{A4937ED4-083C-47E1-8F4C-A1891472BCEB}" srcOrd="0" destOrd="3" presId="urn:microsoft.com/office/officeart/2005/8/layout/hProcess4"/>
    <dgm:cxn modelId="{A4340518-F0C8-004A-9062-D8FEF49FB656}" type="presOf" srcId="{3F9ACB9C-D236-D74E-962B-8F7064CE4A5A}" destId="{A3057590-52B7-4663-B18B-C0351077CF2B}" srcOrd="0" destOrd="4" presId="urn:microsoft.com/office/officeart/2005/8/layout/hProcess4"/>
    <dgm:cxn modelId="{AF6A0E1D-1AB2-1E40-AFBD-73D506A918A2}" srcId="{9A6520A2-DA56-4281-A4A6-F6272F03AA4F}" destId="{0A82E027-F32D-5B4C-A86F-D4F7BA867D00}" srcOrd="3" destOrd="0" parTransId="{97518692-1A1D-1D4E-8CA3-190CE8DC9A7A}" sibTransId="{4A39D4C5-21D6-E748-98E3-654CAA6C2790}"/>
    <dgm:cxn modelId="{55ADFD26-D238-B246-BFAD-F4BC1ACF10C9}" srcId="{024161FD-BB48-48A4-9D8B-73778AF86724}" destId="{CDDFE0A6-3955-8B4C-AA3A-1600B1861607}" srcOrd="5" destOrd="0" parTransId="{2AFE357F-DCDB-5342-AC8E-85CD34ADE68E}" sibTransId="{B9A078D8-DE42-7C4D-BA76-9194D65E53D0}"/>
    <dgm:cxn modelId="{BF10E528-E04D-4574-8463-878720D79D89}" srcId="{BABDDBA7-4E1E-4776-BACA-CF2CA0F800ED}" destId="{9A6520A2-DA56-4281-A4A6-F6272F03AA4F}" srcOrd="0" destOrd="0" parTransId="{6DAF84A4-CA38-4860-9125-3EBA901598C4}" sibTransId="{47B9E2DB-2155-47FB-ACC0-D5A56475900E}"/>
    <dgm:cxn modelId="{91A5C72C-A104-4A36-A693-5F193D2B49FA}" type="presOf" srcId="{4571C5F3-6FA9-407D-8EF7-DB45F39A5B8A}" destId="{0E8ED242-6C41-4679-8452-3157DB5334EB}" srcOrd="1" destOrd="0" presId="urn:microsoft.com/office/officeart/2005/8/layout/hProcess4"/>
    <dgm:cxn modelId="{F5918D2D-0AD0-6F42-84DC-A6E9599BC1F5}" type="presOf" srcId="{F2EE2892-6C62-3C4D-9E5F-D809DABC5399}" destId="{A3057590-52B7-4663-B18B-C0351077CF2B}" srcOrd="0" destOrd="3" presId="urn:microsoft.com/office/officeart/2005/8/layout/hProcess4"/>
    <dgm:cxn modelId="{2869712E-0A5C-C142-A14B-9A774FDFE885}" type="presOf" srcId="{B7A40B29-129C-7B48-A7DA-9EB477758BF6}" destId="{6443C109-6449-4267-B2B5-1DFBB77D93DA}" srcOrd="0" destOrd="3" presId="urn:microsoft.com/office/officeart/2005/8/layout/hProcess4"/>
    <dgm:cxn modelId="{13638A30-43C9-C54F-9744-E3A025B18C5E}" type="presOf" srcId="{BA48660F-F24C-0846-AC01-7D974CD1CD06}" destId="{0E8ED242-6C41-4679-8452-3157DB5334EB}" srcOrd="1" destOrd="4" presId="urn:microsoft.com/office/officeart/2005/8/layout/hProcess4"/>
    <dgm:cxn modelId="{ABCF8D30-5D3F-A643-A10B-117AB3559F56}" type="presOf" srcId="{BD5FBF42-F86F-2044-AB9F-69D34C7D0998}" destId="{0E8ED242-6C41-4679-8452-3157DB5334EB}" srcOrd="1" destOrd="1" presId="urn:microsoft.com/office/officeart/2005/8/layout/hProcess4"/>
    <dgm:cxn modelId="{C8128133-E48C-684F-968D-764E56FDF4BC}" type="presOf" srcId="{BD5FBF42-F86F-2044-AB9F-69D34C7D0998}" destId="{6443C109-6449-4267-B2B5-1DFBB77D93DA}" srcOrd="0" destOrd="1" presId="urn:microsoft.com/office/officeart/2005/8/layout/hProcess4"/>
    <dgm:cxn modelId="{B315C03C-2F96-FE40-A857-C5613A8DEE48}" type="presOf" srcId="{A89332CB-ABD4-F844-BF55-3590EF59D0D1}" destId="{2522AC1E-5402-4F96-9DEC-2073473F2D6C}" srcOrd="1" destOrd="2" presId="urn:microsoft.com/office/officeart/2005/8/layout/hProcess4"/>
    <dgm:cxn modelId="{9CC9AC4C-9508-473E-A8B9-330AAEEDD1EF}" type="presOf" srcId="{A5F57DA6-8BBC-4B75-95B8-8E7469DACC5B}" destId="{A3057590-52B7-4663-B18B-C0351077CF2B}" srcOrd="0" destOrd="0" presId="urn:microsoft.com/office/officeart/2005/8/layout/hProcess4"/>
    <dgm:cxn modelId="{1AA4C24C-C10C-47C9-81D4-987EFEC8DA39}" srcId="{BABDDBA7-4E1E-4776-BACA-CF2CA0F800ED}" destId="{D12CB2A7-C98C-400F-8178-0EED69575D37}" srcOrd="2" destOrd="0" parTransId="{4D7A3DEC-053B-4034-A8C1-908594EFD8C3}" sibTransId="{3ADFF171-8465-4814-BA0D-F8792F3A6E9C}"/>
    <dgm:cxn modelId="{E684AB54-6AE6-4EB7-B3E5-D94B9D554F7F}" type="presOf" srcId="{9A6520A2-DA56-4281-A4A6-F6272F03AA4F}" destId="{1287C6A3-615B-4228-B8AA-F343D0BFBCF6}" srcOrd="0" destOrd="0" presId="urn:microsoft.com/office/officeart/2005/8/layout/hProcess4"/>
    <dgm:cxn modelId="{A0738B59-5A0E-244C-903B-CA13FD8BB886}" type="presOf" srcId="{B7A40B29-129C-7B48-A7DA-9EB477758BF6}" destId="{0E8ED242-6C41-4679-8452-3157DB5334EB}" srcOrd="1" destOrd="3" presId="urn:microsoft.com/office/officeart/2005/8/layout/hProcess4"/>
    <dgm:cxn modelId="{DAE13D66-A8FA-114C-AB39-4C5A036C9B7F}" type="presOf" srcId="{0A82E027-F32D-5B4C-A86F-D4F7BA867D00}" destId="{5B43EB78-5089-4A4C-92D9-B94D5DCD8F25}" srcOrd="1" destOrd="3" presId="urn:microsoft.com/office/officeart/2005/8/layout/hProcess4"/>
    <dgm:cxn modelId="{34AB8A6A-F516-4DAC-9207-49B890E1EC36}" type="presOf" srcId="{47B9E2DB-2155-47FB-ACC0-D5A56475900E}" destId="{B3C976E3-3894-44CC-B22A-E4FC4F3F614D}" srcOrd="0" destOrd="0" presId="urn:microsoft.com/office/officeart/2005/8/layout/hProcess4"/>
    <dgm:cxn modelId="{E332376B-7CB6-FF4F-88A3-4715B05900D9}" srcId="{024161FD-BB48-48A4-9D8B-73778AF86724}" destId="{BD5FBF42-F86F-2044-AB9F-69D34C7D0998}" srcOrd="1" destOrd="0" parTransId="{19BEA408-55F4-F64F-BDDE-4DA54DFF71A7}" sibTransId="{36700E0B-5C31-8C4C-A927-D984AE04C884}"/>
    <dgm:cxn modelId="{E6CD6971-8DF6-8047-A24C-2BFC6AE0CE6E}" type="presOf" srcId="{CDDFE0A6-3955-8B4C-AA3A-1600B1861607}" destId="{6443C109-6449-4267-B2B5-1DFBB77D93DA}" srcOrd="0" destOrd="5" presId="urn:microsoft.com/office/officeart/2005/8/layout/hProcess4"/>
    <dgm:cxn modelId="{9F690673-C107-9544-861D-CDD5E6E5ACA0}" srcId="{024161FD-BB48-48A4-9D8B-73778AF86724}" destId="{1113EA78-F2AF-7542-A25C-5819E59EC793}" srcOrd="2" destOrd="0" parTransId="{D9DAC860-6BC2-CF4B-9894-4CC563810724}" sibTransId="{6F47707F-7FE9-4E45-A7A3-2AC7C06E3258}"/>
    <dgm:cxn modelId="{35334473-F8F7-3243-BA73-63E9C67C45A7}" type="presOf" srcId="{A89332CB-ABD4-F844-BF55-3590EF59D0D1}" destId="{A3057590-52B7-4663-B18B-C0351077CF2B}" srcOrd="0" destOrd="2" presId="urn:microsoft.com/office/officeart/2005/8/layout/hProcess4"/>
    <dgm:cxn modelId="{A0ACED83-C565-49D0-B095-67B79C3D163D}" type="presOf" srcId="{1D1150FD-10ED-4F6E-844E-BB42018A2F46}" destId="{48483E41-5F28-4948-8112-287B79141353}" srcOrd="0" destOrd="0" presId="urn:microsoft.com/office/officeart/2005/8/layout/hProcess4"/>
    <dgm:cxn modelId="{597A6F84-ADD1-4B44-9A42-DDB5C653BB0B}" type="presOf" srcId="{BABDDBA7-4E1E-4776-BACA-CF2CA0F800ED}" destId="{92F589FA-5429-49BD-B6CE-2B8B66391489}" srcOrd="0" destOrd="0" presId="urn:microsoft.com/office/officeart/2005/8/layout/hProcess4"/>
    <dgm:cxn modelId="{B9161F88-B2FC-40B9-AD37-ACA05F706D76}" srcId="{9A6520A2-DA56-4281-A4A6-F6272F03AA4F}" destId="{2E8F5D93-61D2-44AF-B1A8-97E113208FEE}" srcOrd="0" destOrd="0" parTransId="{29011746-9764-414F-8C5B-9048ED43A569}" sibTransId="{F0ADDE86-D295-4439-8CF5-B276EEBA63D0}"/>
    <dgm:cxn modelId="{DCD44094-DC47-154E-A9B6-99B66CB5DEE4}" type="presOf" srcId="{BA48660F-F24C-0846-AC01-7D974CD1CD06}" destId="{6443C109-6449-4267-B2B5-1DFBB77D93DA}" srcOrd="0" destOrd="4" presId="urn:microsoft.com/office/officeart/2005/8/layout/hProcess4"/>
    <dgm:cxn modelId="{EEF44EA3-3572-4926-886C-09925854763C}" type="presOf" srcId="{2E8F5D93-61D2-44AF-B1A8-97E113208FEE}" destId="{5B43EB78-5089-4A4C-92D9-B94D5DCD8F25}" srcOrd="1" destOrd="0" presId="urn:microsoft.com/office/officeart/2005/8/layout/hProcess4"/>
    <dgm:cxn modelId="{938C71A5-6D07-7243-8BA6-D0196670BB73}" type="presOf" srcId="{CDDFE0A6-3955-8B4C-AA3A-1600B1861607}" destId="{0E8ED242-6C41-4679-8452-3157DB5334EB}" srcOrd="1" destOrd="5" presId="urn:microsoft.com/office/officeart/2005/8/layout/hProcess4"/>
    <dgm:cxn modelId="{D25210AA-877C-44E3-9F37-075DCF8C76A1}" type="presOf" srcId="{024161FD-BB48-48A4-9D8B-73778AF86724}" destId="{270353C0-0735-41E1-9BD9-F7D89DFABE31}" srcOrd="0" destOrd="0" presId="urn:microsoft.com/office/officeart/2005/8/layout/hProcess4"/>
    <dgm:cxn modelId="{5840D2AE-F818-4A65-9543-59A6B00DAC33}" type="presOf" srcId="{2E8F5D93-61D2-44AF-B1A8-97E113208FEE}" destId="{A4937ED4-083C-47E1-8F4C-A1891472BCEB}" srcOrd="0" destOrd="0" presId="urn:microsoft.com/office/officeart/2005/8/layout/hProcess4"/>
    <dgm:cxn modelId="{A7FD24B0-5600-7645-AF0F-C06E036B1C1C}" type="presOf" srcId="{1B5BB69D-3042-4149-BA95-7A2CD05513A7}" destId="{5B43EB78-5089-4A4C-92D9-B94D5DCD8F25}" srcOrd="1" destOrd="2" presId="urn:microsoft.com/office/officeart/2005/8/layout/hProcess4"/>
    <dgm:cxn modelId="{8F73D0B1-AFBD-BE40-B349-37ECC595CADE}" type="presOf" srcId="{1B5BB69D-3042-4149-BA95-7A2CD05513A7}" destId="{A4937ED4-083C-47E1-8F4C-A1891472BCEB}" srcOrd="0" destOrd="2" presId="urn:microsoft.com/office/officeart/2005/8/layout/hProcess4"/>
    <dgm:cxn modelId="{4CF7E8B2-56E6-3D42-A990-B74E38C51038}" type="presOf" srcId="{F2EE2892-6C62-3C4D-9E5F-D809DABC5399}" destId="{2522AC1E-5402-4F96-9DEC-2073473F2D6C}" srcOrd="1" destOrd="3" presId="urn:microsoft.com/office/officeart/2005/8/layout/hProcess4"/>
    <dgm:cxn modelId="{882CCAB3-616A-764E-BB20-CFB49FBA91E2}" srcId="{D12CB2A7-C98C-400F-8178-0EED69575D37}" destId="{3F9ACB9C-D236-D74E-962B-8F7064CE4A5A}" srcOrd="4" destOrd="0" parTransId="{6A019A5F-AFE0-4948-9BDC-B7F5FA6910E4}" sibTransId="{9B5D0FB5-A3F0-E84C-8148-8020DD202359}"/>
    <dgm:cxn modelId="{3AA287B6-E427-454E-A4C4-135BF5DF8B61}" srcId="{024161FD-BB48-48A4-9D8B-73778AF86724}" destId="{4571C5F3-6FA9-407D-8EF7-DB45F39A5B8A}" srcOrd="0" destOrd="0" parTransId="{5F18FFDB-028F-47A5-876F-6B63C9BB474F}" sibTransId="{65C17FC1-15BC-42B8-AC00-0FD80FE36AA7}"/>
    <dgm:cxn modelId="{1204B6B8-9202-4D28-89F4-D06F6E405EBA}" type="presOf" srcId="{D12CB2A7-C98C-400F-8178-0EED69575D37}" destId="{43D6E98C-31DA-4068-8D35-351BEB61B853}" srcOrd="0" destOrd="0" presId="urn:microsoft.com/office/officeart/2005/8/layout/hProcess4"/>
    <dgm:cxn modelId="{5C5B25BB-F436-D241-A68D-22DCB0848240}" type="presOf" srcId="{3F9ACB9C-D236-D74E-962B-8F7064CE4A5A}" destId="{2522AC1E-5402-4F96-9DEC-2073473F2D6C}" srcOrd="1" destOrd="4" presId="urn:microsoft.com/office/officeart/2005/8/layout/hProcess4"/>
    <dgm:cxn modelId="{6A5D10C7-BB8B-F84C-AF58-274E1ECC53DD}" type="presOf" srcId="{EDB37B11-B1C3-6246-9E3B-84B617734ABB}" destId="{A3057590-52B7-4663-B18B-C0351077CF2B}" srcOrd="0" destOrd="1" presId="urn:microsoft.com/office/officeart/2005/8/layout/hProcess4"/>
    <dgm:cxn modelId="{F23E80C7-3363-4A4C-9036-CA5FE792DE5C}" srcId="{D12CB2A7-C98C-400F-8178-0EED69575D37}" destId="{A89332CB-ABD4-F844-BF55-3590EF59D0D1}" srcOrd="2" destOrd="0" parTransId="{1B4FDA8C-0644-AD46-BD5F-5EDD9D54BE8A}" sibTransId="{C0709FF6-61E0-5C49-98E7-AD410E2B9341}"/>
    <dgm:cxn modelId="{42CB81CC-C48C-474C-AF77-B603A34C9A24}" srcId="{024161FD-BB48-48A4-9D8B-73778AF86724}" destId="{B7A40B29-129C-7B48-A7DA-9EB477758BF6}" srcOrd="3" destOrd="0" parTransId="{680971E4-7212-934F-A726-BD03C466FA82}" sibTransId="{35A4066A-C418-F94F-ABEF-096C66B073BC}"/>
    <dgm:cxn modelId="{698271CE-5FAD-4623-BA07-CEA38E840AAE}" srcId="{D12CB2A7-C98C-400F-8178-0EED69575D37}" destId="{A5F57DA6-8BBC-4B75-95B8-8E7469DACC5B}" srcOrd="0" destOrd="0" parTransId="{1C2F8CC0-79B4-448A-80D7-F626E48921DB}" sibTransId="{70948429-F704-486D-8A1B-9217D3521701}"/>
    <dgm:cxn modelId="{2BBBB5D6-4F95-4619-AFCE-7783BB4B78D2}" srcId="{BABDDBA7-4E1E-4776-BACA-CF2CA0F800ED}" destId="{024161FD-BB48-48A4-9D8B-73778AF86724}" srcOrd="1" destOrd="0" parTransId="{DD176A7D-CF28-445E-9034-BE3F4D8358DE}" sibTransId="{1D1150FD-10ED-4F6E-844E-BB42018A2F46}"/>
    <dgm:cxn modelId="{F0BF06E5-3998-A14A-ACDC-CF946C9FE623}" srcId="{9A6520A2-DA56-4281-A4A6-F6272F03AA4F}" destId="{87490D97-C84E-CD43-8068-AEDF3FEBD951}" srcOrd="1" destOrd="0" parTransId="{70774044-D409-BC49-999E-EE88EA5E3741}" sibTransId="{E5CE6427-A032-1F4E-8618-E9190503A49C}"/>
    <dgm:cxn modelId="{8E97A0E9-7209-F14E-BEBC-DDC17961372B}" type="presOf" srcId="{87490D97-C84E-CD43-8068-AEDF3FEBD951}" destId="{5B43EB78-5089-4A4C-92D9-B94D5DCD8F25}" srcOrd="1" destOrd="1" presId="urn:microsoft.com/office/officeart/2005/8/layout/hProcess4"/>
    <dgm:cxn modelId="{86B69EEA-DA24-EA4C-BB02-6E99AC1C7E85}" type="presOf" srcId="{EDB37B11-B1C3-6246-9E3B-84B617734ABB}" destId="{2522AC1E-5402-4F96-9DEC-2073473F2D6C}" srcOrd="1" destOrd="1" presId="urn:microsoft.com/office/officeart/2005/8/layout/hProcess4"/>
    <dgm:cxn modelId="{BF11C5EA-7E54-734C-B3D1-23840C0EE5E9}" type="presOf" srcId="{1113EA78-F2AF-7542-A25C-5819E59EC793}" destId="{0E8ED242-6C41-4679-8452-3157DB5334EB}" srcOrd="1" destOrd="2" presId="urn:microsoft.com/office/officeart/2005/8/layout/hProcess4"/>
    <dgm:cxn modelId="{D3C838EB-AD64-4C49-ACD0-C29C06A7A145}" type="presOf" srcId="{87490D97-C84E-CD43-8068-AEDF3FEBD951}" destId="{A4937ED4-083C-47E1-8F4C-A1891472BCEB}" srcOrd="0" destOrd="1" presId="urn:microsoft.com/office/officeart/2005/8/layout/hProcess4"/>
    <dgm:cxn modelId="{98BD30ED-173D-441E-A043-02A005B2A3DF}" type="presOf" srcId="{A5F57DA6-8BBC-4B75-95B8-8E7469DACC5B}" destId="{2522AC1E-5402-4F96-9DEC-2073473F2D6C}" srcOrd="1" destOrd="0" presId="urn:microsoft.com/office/officeart/2005/8/layout/hProcess4"/>
    <dgm:cxn modelId="{A599AAED-787E-4062-BB35-7EF0478ED76F}" type="presOf" srcId="{4571C5F3-6FA9-407D-8EF7-DB45F39A5B8A}" destId="{6443C109-6449-4267-B2B5-1DFBB77D93DA}" srcOrd="0" destOrd="0" presId="urn:microsoft.com/office/officeart/2005/8/layout/hProcess4"/>
    <dgm:cxn modelId="{F7E2A4F5-09EF-4A4C-A3E6-ACC2B908ACA6}" type="presOf" srcId="{1113EA78-F2AF-7542-A25C-5819E59EC793}" destId="{6443C109-6449-4267-B2B5-1DFBB77D93DA}" srcOrd="0" destOrd="2" presId="urn:microsoft.com/office/officeart/2005/8/layout/hProcess4"/>
    <dgm:cxn modelId="{1684EDF5-8B2C-564C-80A1-99B5FE3697F1}" srcId="{9A6520A2-DA56-4281-A4A6-F6272F03AA4F}" destId="{1B5BB69D-3042-4149-BA95-7A2CD05513A7}" srcOrd="2" destOrd="0" parTransId="{781878B7-42F3-594B-B20B-72CBD938A346}" sibTransId="{6C71E6A0-AFED-434B-BDDC-77F31C9828D2}"/>
    <dgm:cxn modelId="{18516BFC-9E2E-704E-9D59-93A6154095BD}" srcId="{024161FD-BB48-48A4-9D8B-73778AF86724}" destId="{BA48660F-F24C-0846-AC01-7D974CD1CD06}" srcOrd="4" destOrd="0" parTransId="{6B9F61B6-5FE8-C446-9AD6-6DA1A7142DEB}" sibTransId="{0A0F73A7-8F30-6641-8DA5-2231B0145CE6}"/>
    <dgm:cxn modelId="{6F8CF2FE-F9CD-2B48-B12F-2DD1859AE5CC}" srcId="{D12CB2A7-C98C-400F-8178-0EED69575D37}" destId="{F2EE2892-6C62-3C4D-9E5F-D809DABC5399}" srcOrd="3" destOrd="0" parTransId="{D7B82DFC-1EDE-CB43-A707-A06A4FFB1BEB}" sibTransId="{4094A8AE-C49D-D246-877C-F1D32B0815FF}"/>
    <dgm:cxn modelId="{853DC4FF-C43D-BE40-A418-ECA10C964634}" srcId="{D12CB2A7-C98C-400F-8178-0EED69575D37}" destId="{EDB37B11-B1C3-6246-9E3B-84B617734ABB}" srcOrd="1" destOrd="0" parTransId="{EADC5C16-BD32-5C41-9871-CBCFDA5AD2F1}" sibTransId="{0B10191E-ACEC-374F-A7F2-72083EAFBDD7}"/>
    <dgm:cxn modelId="{7C83704A-4185-4A72-8476-62ED4694FC14}" type="presParOf" srcId="{92F589FA-5429-49BD-B6CE-2B8B66391489}" destId="{30111A10-E937-4A24-9960-9458E105B585}" srcOrd="0" destOrd="0" presId="urn:microsoft.com/office/officeart/2005/8/layout/hProcess4"/>
    <dgm:cxn modelId="{7D7E3089-4DCD-4814-859D-BA17C51AEA53}" type="presParOf" srcId="{92F589FA-5429-49BD-B6CE-2B8B66391489}" destId="{BFC0F5E9-C404-4889-9D03-1083A686FC5D}" srcOrd="1" destOrd="0" presId="urn:microsoft.com/office/officeart/2005/8/layout/hProcess4"/>
    <dgm:cxn modelId="{A6323585-3FFB-4933-B486-0FE69EFE3FE0}" type="presParOf" srcId="{92F589FA-5429-49BD-B6CE-2B8B66391489}" destId="{1794ADA5-09E5-4B2A-9EC4-411880956039}" srcOrd="2" destOrd="0" presId="urn:microsoft.com/office/officeart/2005/8/layout/hProcess4"/>
    <dgm:cxn modelId="{03B27CE6-627C-4C24-B6DA-CD45EAA13471}" type="presParOf" srcId="{1794ADA5-09E5-4B2A-9EC4-411880956039}" destId="{E67A0A59-F4F3-4518-B184-9D9DE34EC966}" srcOrd="0" destOrd="0" presId="urn:microsoft.com/office/officeart/2005/8/layout/hProcess4"/>
    <dgm:cxn modelId="{CF117B4B-EFCC-41D6-B3FB-22DEED0226CA}" type="presParOf" srcId="{E67A0A59-F4F3-4518-B184-9D9DE34EC966}" destId="{A853D1B2-72E7-482A-87E2-524A5EE8726B}" srcOrd="0" destOrd="0" presId="urn:microsoft.com/office/officeart/2005/8/layout/hProcess4"/>
    <dgm:cxn modelId="{63B20763-CCF6-4760-9215-4DCE252C7F08}" type="presParOf" srcId="{E67A0A59-F4F3-4518-B184-9D9DE34EC966}" destId="{A4937ED4-083C-47E1-8F4C-A1891472BCEB}" srcOrd="1" destOrd="0" presId="urn:microsoft.com/office/officeart/2005/8/layout/hProcess4"/>
    <dgm:cxn modelId="{B03EFC96-84E3-4AD4-82E8-53A64BD43399}" type="presParOf" srcId="{E67A0A59-F4F3-4518-B184-9D9DE34EC966}" destId="{5B43EB78-5089-4A4C-92D9-B94D5DCD8F25}" srcOrd="2" destOrd="0" presId="urn:microsoft.com/office/officeart/2005/8/layout/hProcess4"/>
    <dgm:cxn modelId="{550A6C00-E67C-4D62-9BD4-5C29DE3A8EBF}" type="presParOf" srcId="{E67A0A59-F4F3-4518-B184-9D9DE34EC966}" destId="{1287C6A3-615B-4228-B8AA-F343D0BFBCF6}" srcOrd="3" destOrd="0" presId="urn:microsoft.com/office/officeart/2005/8/layout/hProcess4"/>
    <dgm:cxn modelId="{E04EE543-023C-49FF-8422-A9677E30A7CA}" type="presParOf" srcId="{E67A0A59-F4F3-4518-B184-9D9DE34EC966}" destId="{41FBDA5F-97E4-46AB-9F65-93A606756D77}" srcOrd="4" destOrd="0" presId="urn:microsoft.com/office/officeart/2005/8/layout/hProcess4"/>
    <dgm:cxn modelId="{E0E84CB1-91BB-477F-818C-C13BA4D4FDF7}" type="presParOf" srcId="{1794ADA5-09E5-4B2A-9EC4-411880956039}" destId="{B3C976E3-3894-44CC-B22A-E4FC4F3F614D}" srcOrd="1" destOrd="0" presId="urn:microsoft.com/office/officeart/2005/8/layout/hProcess4"/>
    <dgm:cxn modelId="{4921A5ED-FB1E-484E-A168-F6570A6201CA}" type="presParOf" srcId="{1794ADA5-09E5-4B2A-9EC4-411880956039}" destId="{2E1BFAC1-F1C2-4587-93EE-4DC8F94D2D9D}" srcOrd="2" destOrd="0" presId="urn:microsoft.com/office/officeart/2005/8/layout/hProcess4"/>
    <dgm:cxn modelId="{8C39B3D0-1A93-4D8B-8160-AD83938B7984}" type="presParOf" srcId="{2E1BFAC1-F1C2-4587-93EE-4DC8F94D2D9D}" destId="{EE209094-8C0F-4DB5-A164-5156F1998AC2}" srcOrd="0" destOrd="0" presId="urn:microsoft.com/office/officeart/2005/8/layout/hProcess4"/>
    <dgm:cxn modelId="{09919866-BF81-4A56-ACC1-B1785F6E1EC8}" type="presParOf" srcId="{2E1BFAC1-F1C2-4587-93EE-4DC8F94D2D9D}" destId="{6443C109-6449-4267-B2B5-1DFBB77D93DA}" srcOrd="1" destOrd="0" presId="urn:microsoft.com/office/officeart/2005/8/layout/hProcess4"/>
    <dgm:cxn modelId="{732CC36A-A39A-4091-ACF0-4BBBA566EB30}" type="presParOf" srcId="{2E1BFAC1-F1C2-4587-93EE-4DC8F94D2D9D}" destId="{0E8ED242-6C41-4679-8452-3157DB5334EB}" srcOrd="2" destOrd="0" presId="urn:microsoft.com/office/officeart/2005/8/layout/hProcess4"/>
    <dgm:cxn modelId="{96C906AA-7AC7-44A0-909C-20D008A73F4B}" type="presParOf" srcId="{2E1BFAC1-F1C2-4587-93EE-4DC8F94D2D9D}" destId="{270353C0-0735-41E1-9BD9-F7D89DFABE31}" srcOrd="3" destOrd="0" presId="urn:microsoft.com/office/officeart/2005/8/layout/hProcess4"/>
    <dgm:cxn modelId="{AD0167D8-44ED-40B8-861A-4B83555F7870}" type="presParOf" srcId="{2E1BFAC1-F1C2-4587-93EE-4DC8F94D2D9D}" destId="{74097F7C-A4C9-40C1-999A-C33842D3E4D0}" srcOrd="4" destOrd="0" presId="urn:microsoft.com/office/officeart/2005/8/layout/hProcess4"/>
    <dgm:cxn modelId="{A553D4C1-DB42-4CBB-86CA-4D694A2A6D19}" type="presParOf" srcId="{1794ADA5-09E5-4B2A-9EC4-411880956039}" destId="{48483E41-5F28-4948-8112-287B79141353}" srcOrd="3" destOrd="0" presId="urn:microsoft.com/office/officeart/2005/8/layout/hProcess4"/>
    <dgm:cxn modelId="{29DB4522-6C82-46B3-B599-6CE7279261AA}" type="presParOf" srcId="{1794ADA5-09E5-4B2A-9EC4-411880956039}" destId="{F238BF8B-8912-4C37-8D38-DC712549C47A}" srcOrd="4" destOrd="0" presId="urn:microsoft.com/office/officeart/2005/8/layout/hProcess4"/>
    <dgm:cxn modelId="{1049C315-284D-4AFF-A830-1491DB29D220}" type="presParOf" srcId="{F238BF8B-8912-4C37-8D38-DC712549C47A}" destId="{88282014-83AA-4ABA-B2DD-1456811D9822}" srcOrd="0" destOrd="0" presId="urn:microsoft.com/office/officeart/2005/8/layout/hProcess4"/>
    <dgm:cxn modelId="{8FE24377-183E-41B6-925A-4625646F7ADC}" type="presParOf" srcId="{F238BF8B-8912-4C37-8D38-DC712549C47A}" destId="{A3057590-52B7-4663-B18B-C0351077CF2B}" srcOrd="1" destOrd="0" presId="urn:microsoft.com/office/officeart/2005/8/layout/hProcess4"/>
    <dgm:cxn modelId="{2ECD076C-80D5-441C-AFD1-3DC307942524}" type="presParOf" srcId="{F238BF8B-8912-4C37-8D38-DC712549C47A}" destId="{2522AC1E-5402-4F96-9DEC-2073473F2D6C}" srcOrd="2" destOrd="0" presId="urn:microsoft.com/office/officeart/2005/8/layout/hProcess4"/>
    <dgm:cxn modelId="{6DFE6511-CD18-4A0C-A74B-627293265CDB}" type="presParOf" srcId="{F238BF8B-8912-4C37-8D38-DC712549C47A}" destId="{43D6E98C-31DA-4068-8D35-351BEB61B853}" srcOrd="3" destOrd="0" presId="urn:microsoft.com/office/officeart/2005/8/layout/hProcess4"/>
    <dgm:cxn modelId="{00DDB60D-2C30-4DD3-ADD6-B0709AE64EC3}" type="presParOf" srcId="{F238BF8B-8912-4C37-8D38-DC712549C47A}" destId="{9E6CEAEC-BFC5-4EB5-A29F-E6CA0355DF10}"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6879F0-149E-4192-A76A-8155FD5BD579}"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pt-PT"/>
        </a:p>
      </dgm:t>
    </dgm:pt>
    <dgm:pt modelId="{A8A5C46A-8047-4039-B8F1-6876AD09A59D}">
      <dgm:prSet phldrT="[Texto]"/>
      <dgm:spPr/>
      <dgm:t>
        <a:bodyPr/>
        <a:lstStyle/>
        <a:p>
          <a:r>
            <a:rPr lang="fr" dirty="0"/>
            <a:t>Qui?</a:t>
          </a:r>
          <a:endParaRPr lang="pt-PT" dirty="0"/>
        </a:p>
      </dgm:t>
    </dgm:pt>
    <dgm:pt modelId="{AA2347FA-F27A-4E11-918B-5E96ABFBA151}" type="parTrans" cxnId="{9EBEE018-262A-4DBF-9A5D-22BB6B2A6684}">
      <dgm:prSet/>
      <dgm:spPr/>
      <dgm:t>
        <a:bodyPr/>
        <a:lstStyle/>
        <a:p>
          <a:endParaRPr lang="pt-PT"/>
        </a:p>
      </dgm:t>
    </dgm:pt>
    <dgm:pt modelId="{8EE655C1-07FF-4479-92C9-A403EF4669E9}" type="sibTrans" cxnId="{9EBEE018-262A-4DBF-9A5D-22BB6B2A6684}">
      <dgm:prSet/>
      <dgm:spPr/>
      <dgm:t>
        <a:bodyPr/>
        <a:lstStyle/>
        <a:p>
          <a:endParaRPr lang="pt-PT"/>
        </a:p>
      </dgm:t>
    </dgm:pt>
    <dgm:pt modelId="{B8A9D34D-FF34-4E5F-B4F6-4F97746A6894}">
      <dgm:prSet phldrT="[Texto]" custT="1"/>
      <dgm:spPr/>
      <dgm:t>
        <a:bodyPr/>
        <a:lstStyle/>
        <a:p>
          <a:pPr>
            <a:buFont typeface="Wingdings" charset="2"/>
            <a:buNone/>
          </a:pPr>
          <a:r>
            <a:rPr lang="fr" sz="1800" dirty="0">
              <a:effectLst/>
              <a:latin typeface="Calibri" charset="0"/>
              <a:ea typeface="Calibri" charset="0"/>
              <a:cs typeface="Calibri" charset="0"/>
            </a:rPr>
            <a:t>Quelles </a:t>
          </a:r>
          <a:r>
            <a:rPr lang="fr" sz="1800" b="1" dirty="0">
              <a:effectLst/>
              <a:latin typeface="Calibri" charset="0"/>
              <a:ea typeface="Calibri" charset="0"/>
              <a:cs typeface="Calibri" charset="0"/>
            </a:rPr>
            <a:t>communautés</a:t>
          </a:r>
          <a:r>
            <a:rPr lang="fr" sz="1800" dirty="0">
              <a:effectLst/>
              <a:latin typeface="Calibri" charset="0"/>
              <a:ea typeface="Calibri" charset="0"/>
              <a:cs typeface="Calibri" charset="0"/>
            </a:rPr>
            <a:t> Quelles communautés </a:t>
          </a:r>
          <a:r>
            <a:rPr lang="fr" sz="1800" b="1" dirty="0">
              <a:effectLst/>
              <a:latin typeface="Calibri" charset="0"/>
              <a:ea typeface="Calibri" charset="0"/>
              <a:cs typeface="Calibri" charset="0"/>
            </a:rPr>
            <a:t>devraient être impliquées </a:t>
          </a:r>
          <a:r>
            <a:rPr lang="fr" sz="1800" dirty="0">
              <a:effectLst/>
              <a:latin typeface="Calibri" charset="0"/>
              <a:ea typeface="Calibri" charset="0"/>
              <a:cs typeface="Calibri" charset="0"/>
            </a:rPr>
            <a:t>, compte tenu de l'analyse des parties prenantes ? Pourquoi ces communautés participent-elles ?</a:t>
          </a:r>
          <a:endParaRPr lang="pt-PT" sz="1800" dirty="0"/>
        </a:p>
      </dgm:t>
    </dgm:pt>
    <dgm:pt modelId="{CACF5F57-F704-4D69-8C4A-B90FF19F3DCA}" type="parTrans" cxnId="{B3CDFE9D-012B-42C7-8BDB-AA4F6BC1C2E3}">
      <dgm:prSet/>
      <dgm:spPr/>
      <dgm:t>
        <a:bodyPr/>
        <a:lstStyle/>
        <a:p>
          <a:endParaRPr lang="pt-PT"/>
        </a:p>
      </dgm:t>
    </dgm:pt>
    <dgm:pt modelId="{D02EBD93-0801-47C0-A10D-FFC373329A84}" type="sibTrans" cxnId="{B3CDFE9D-012B-42C7-8BDB-AA4F6BC1C2E3}">
      <dgm:prSet/>
      <dgm:spPr/>
      <dgm:t>
        <a:bodyPr/>
        <a:lstStyle/>
        <a:p>
          <a:endParaRPr lang="pt-PT"/>
        </a:p>
      </dgm:t>
    </dgm:pt>
    <dgm:pt modelId="{277544F4-3CEC-4543-97D9-FC7E0F3BD9EF}">
      <dgm:prSet phldrT="[Texto]"/>
      <dgm:spPr/>
      <dgm:t>
        <a:bodyPr/>
        <a:lstStyle/>
        <a:p>
          <a:r>
            <a:rPr lang="fr" noProof="1"/>
            <a:t>Pourquoi?</a:t>
          </a:r>
        </a:p>
      </dgm:t>
    </dgm:pt>
    <dgm:pt modelId="{C1783ECD-B5DD-4217-81B9-ABF03F4FD1B3}" type="parTrans" cxnId="{525C37B7-185A-487A-B2E6-223FA5862F9A}">
      <dgm:prSet/>
      <dgm:spPr/>
      <dgm:t>
        <a:bodyPr/>
        <a:lstStyle/>
        <a:p>
          <a:endParaRPr lang="pt-PT"/>
        </a:p>
      </dgm:t>
    </dgm:pt>
    <dgm:pt modelId="{1175137B-2DAF-406F-A622-8C8A800F2A6D}" type="sibTrans" cxnId="{525C37B7-185A-487A-B2E6-223FA5862F9A}">
      <dgm:prSet/>
      <dgm:spPr/>
      <dgm:t>
        <a:bodyPr/>
        <a:lstStyle/>
        <a:p>
          <a:endParaRPr lang="pt-PT"/>
        </a:p>
      </dgm:t>
    </dgm:pt>
    <dgm:pt modelId="{BC06A8BE-669D-42F5-BAB7-CF961494D4F7}">
      <dgm:prSet phldrT="[Texto]" custT="1"/>
      <dgm:spPr/>
      <dgm:t>
        <a:bodyPr/>
        <a:lstStyle/>
        <a:p>
          <a:pPr>
            <a:buFont typeface="Wingdings" charset="2"/>
            <a:buNone/>
          </a:pPr>
          <a:r>
            <a:rPr lang="fr" sz="1800" dirty="0">
              <a:effectLst/>
              <a:latin typeface="Calibri" charset="0"/>
              <a:ea typeface="Calibri" charset="0"/>
              <a:cs typeface="Calibri" charset="0"/>
            </a:rPr>
            <a:t>Quels sont vos </a:t>
          </a:r>
          <a:r>
            <a:rPr lang="fr" sz="1800" b="1" dirty="0">
              <a:effectLst/>
              <a:latin typeface="Calibri" charset="0"/>
              <a:ea typeface="Calibri" charset="0"/>
              <a:cs typeface="Calibri" charset="0"/>
            </a:rPr>
            <a:t>intérêts et vos objectifs </a:t>
          </a:r>
          <a:r>
            <a:rPr lang="fr" sz="1800" dirty="0">
              <a:effectLst/>
              <a:latin typeface="Calibri" charset="0"/>
              <a:ea typeface="Calibri" charset="0"/>
              <a:cs typeface="Calibri" charset="0"/>
            </a:rPr>
            <a:t>?</a:t>
          </a:r>
          <a:endParaRPr lang="pt-PT" sz="1800" dirty="0"/>
        </a:p>
      </dgm:t>
    </dgm:pt>
    <dgm:pt modelId="{47AABDFF-F10A-4983-ACE3-F1E9DEE1EE5E}" type="parTrans" cxnId="{87D5558B-D537-4D64-B0A3-77B33DF94617}">
      <dgm:prSet/>
      <dgm:spPr/>
      <dgm:t>
        <a:bodyPr/>
        <a:lstStyle/>
        <a:p>
          <a:endParaRPr lang="pt-PT"/>
        </a:p>
      </dgm:t>
    </dgm:pt>
    <dgm:pt modelId="{02834339-5289-48F5-9F43-4AC1BF8C902F}" type="sibTrans" cxnId="{87D5558B-D537-4D64-B0A3-77B33DF94617}">
      <dgm:prSet/>
      <dgm:spPr/>
      <dgm:t>
        <a:bodyPr/>
        <a:lstStyle/>
        <a:p>
          <a:endParaRPr lang="pt-PT"/>
        </a:p>
      </dgm:t>
    </dgm:pt>
    <dgm:pt modelId="{07A4CEA9-5F79-473C-A7B9-5A8117E01CBE}">
      <dgm:prSet phldrT="[Texto]"/>
      <dgm:spPr/>
      <dgm:t>
        <a:bodyPr/>
        <a:lstStyle/>
        <a:p>
          <a:r>
            <a:rPr lang="fr" dirty="0"/>
            <a:t>Quoi?</a:t>
          </a:r>
          <a:endParaRPr lang="pt-PT" dirty="0"/>
        </a:p>
      </dgm:t>
    </dgm:pt>
    <dgm:pt modelId="{6A1ABF56-0CB1-4FF0-B10B-59F1925A7771}" type="parTrans" cxnId="{DBF7B8C2-5A03-43F2-B3FC-E1AA474D2BF0}">
      <dgm:prSet/>
      <dgm:spPr/>
      <dgm:t>
        <a:bodyPr/>
        <a:lstStyle/>
        <a:p>
          <a:endParaRPr lang="pt-PT"/>
        </a:p>
      </dgm:t>
    </dgm:pt>
    <dgm:pt modelId="{C83D5579-76ED-4F52-8BB6-FAD75AD02245}" type="sibTrans" cxnId="{DBF7B8C2-5A03-43F2-B3FC-E1AA474D2BF0}">
      <dgm:prSet/>
      <dgm:spPr/>
      <dgm:t>
        <a:bodyPr/>
        <a:lstStyle/>
        <a:p>
          <a:endParaRPr lang="pt-PT"/>
        </a:p>
      </dgm:t>
    </dgm:pt>
    <dgm:pt modelId="{DEDD61B3-F0D4-40BF-AEB9-DA4509F5C9DE}">
      <dgm:prSet phldrT="[Texto]" custT="1"/>
      <dgm:spPr/>
      <dgm:t>
        <a:bodyPr/>
        <a:lstStyle/>
        <a:p>
          <a:pPr>
            <a:buFont typeface="Wingdings" charset="2"/>
            <a:buNone/>
          </a:pPr>
          <a:r>
            <a:rPr lang="fr" sz="1800" b="0" dirty="0">
              <a:effectLst/>
              <a:latin typeface="Calibri" charset="0"/>
              <a:ea typeface="Calibri" charset="0"/>
              <a:cs typeface="Calibri" charset="0"/>
            </a:rPr>
            <a:t>Quelles </a:t>
          </a:r>
          <a:r>
            <a:rPr lang="fr" sz="1800" b="1" dirty="0">
              <a:effectLst/>
              <a:latin typeface="Calibri" charset="0"/>
              <a:ea typeface="Calibri" charset="0"/>
              <a:cs typeface="Calibri" charset="0"/>
            </a:rPr>
            <a:t>données sur le genre et la biodiversité </a:t>
          </a:r>
          <a:r>
            <a:rPr lang="fr" sz="1800" b="0" dirty="0">
              <a:effectLst/>
              <a:latin typeface="Calibri" charset="0"/>
              <a:ea typeface="Calibri" charset="0"/>
              <a:cs typeface="Calibri" charset="0"/>
            </a:rPr>
            <a:t>souhaitez-vous obtenir </a:t>
          </a:r>
          <a:r>
            <a:rPr lang="fr" sz="1800" b="1" dirty="0">
              <a:effectLst/>
              <a:latin typeface="Calibri" charset="0"/>
              <a:ea typeface="Calibri" charset="0"/>
              <a:cs typeface="Calibri" charset="0"/>
            </a:rPr>
            <a:t>?</a:t>
          </a:r>
          <a:endParaRPr lang="pt-PT" sz="1800" dirty="0"/>
        </a:p>
      </dgm:t>
    </dgm:pt>
    <dgm:pt modelId="{1C678A64-95E7-45D0-838B-B464063469E5}" type="parTrans" cxnId="{2A5A9AFE-5BA6-452B-BE14-009CB6467B16}">
      <dgm:prSet/>
      <dgm:spPr/>
      <dgm:t>
        <a:bodyPr/>
        <a:lstStyle/>
        <a:p>
          <a:endParaRPr lang="pt-PT"/>
        </a:p>
      </dgm:t>
    </dgm:pt>
    <dgm:pt modelId="{C8D60750-F38B-4445-8AA3-192C894063F9}" type="sibTrans" cxnId="{2A5A9AFE-5BA6-452B-BE14-009CB6467B16}">
      <dgm:prSet/>
      <dgm:spPr/>
      <dgm:t>
        <a:bodyPr/>
        <a:lstStyle/>
        <a:p>
          <a:endParaRPr lang="pt-PT"/>
        </a:p>
      </dgm:t>
    </dgm:pt>
    <dgm:pt modelId="{C718416C-7C62-4D8F-A053-89ABEE1094AA}">
      <dgm:prSet phldrT="[Texto]"/>
      <dgm:spPr/>
      <dgm:t>
        <a:bodyPr/>
        <a:lstStyle/>
        <a:p>
          <a:r>
            <a:rPr lang="fr" dirty="0"/>
            <a:t>Comment?</a:t>
          </a:r>
          <a:endParaRPr lang="pt-PT" dirty="0"/>
        </a:p>
      </dgm:t>
    </dgm:pt>
    <dgm:pt modelId="{0D3A1B93-61BE-43CB-9138-41D3DE8D4B44}" type="parTrans" cxnId="{325393DE-CA75-4938-BD4B-837CCD7EC0CB}">
      <dgm:prSet/>
      <dgm:spPr/>
      <dgm:t>
        <a:bodyPr/>
        <a:lstStyle/>
        <a:p>
          <a:endParaRPr lang="pt-PT"/>
        </a:p>
      </dgm:t>
    </dgm:pt>
    <dgm:pt modelId="{C7873227-ABD5-4862-AA9B-C61158F5A42C}" type="sibTrans" cxnId="{325393DE-CA75-4938-BD4B-837CCD7EC0CB}">
      <dgm:prSet/>
      <dgm:spPr/>
      <dgm:t>
        <a:bodyPr/>
        <a:lstStyle/>
        <a:p>
          <a:endParaRPr lang="pt-PT"/>
        </a:p>
      </dgm:t>
    </dgm:pt>
    <dgm:pt modelId="{47860E1D-DE08-4F5B-AC86-B5445866B683}">
      <dgm:prSet phldrT="[Texto]"/>
      <dgm:spPr/>
      <dgm:t>
        <a:bodyPr/>
        <a:lstStyle/>
        <a:p>
          <a:r>
            <a:rPr lang="fr" dirty="0"/>
            <a:t>Quand?</a:t>
          </a:r>
          <a:endParaRPr lang="pt-PT" dirty="0"/>
        </a:p>
      </dgm:t>
    </dgm:pt>
    <dgm:pt modelId="{A8B1DE24-5661-4AB7-B145-940074B95227}" type="parTrans" cxnId="{BE77FFC2-738C-4543-B228-9970BDB063D6}">
      <dgm:prSet/>
      <dgm:spPr/>
      <dgm:t>
        <a:bodyPr/>
        <a:lstStyle/>
        <a:p>
          <a:endParaRPr lang="pt-PT"/>
        </a:p>
      </dgm:t>
    </dgm:pt>
    <dgm:pt modelId="{6214DC2B-BD12-4CE2-A034-73F9C954E9B5}" type="sibTrans" cxnId="{BE77FFC2-738C-4543-B228-9970BDB063D6}">
      <dgm:prSet/>
      <dgm:spPr/>
      <dgm:t>
        <a:bodyPr/>
        <a:lstStyle/>
        <a:p>
          <a:endParaRPr lang="pt-PT"/>
        </a:p>
      </dgm:t>
    </dgm:pt>
    <dgm:pt modelId="{0B71EBB1-51A0-40F7-919F-E6158E15ACCD}">
      <dgm:prSet phldrT="[Texto]"/>
      <dgm:spPr/>
      <dgm:t>
        <a:bodyPr/>
        <a:lstStyle/>
        <a:p>
          <a:r>
            <a:rPr lang="fr" dirty="0"/>
            <a:t>Responsable?</a:t>
          </a:r>
        </a:p>
      </dgm:t>
    </dgm:pt>
    <dgm:pt modelId="{57B307B1-C393-4238-AAC4-B2513CEA9096}" type="parTrans" cxnId="{15FA1279-F614-43C1-AEB7-C05C2BB2DB44}">
      <dgm:prSet/>
      <dgm:spPr/>
      <dgm:t>
        <a:bodyPr/>
        <a:lstStyle/>
        <a:p>
          <a:endParaRPr lang="pt-PT"/>
        </a:p>
      </dgm:t>
    </dgm:pt>
    <dgm:pt modelId="{B80404DC-86EB-4D15-8C67-F6440BD0DA9D}" type="sibTrans" cxnId="{15FA1279-F614-43C1-AEB7-C05C2BB2DB44}">
      <dgm:prSet/>
      <dgm:spPr/>
      <dgm:t>
        <a:bodyPr/>
        <a:lstStyle/>
        <a:p>
          <a:endParaRPr lang="pt-PT"/>
        </a:p>
      </dgm:t>
    </dgm:pt>
    <dgm:pt modelId="{64ADDCA8-AEB9-4670-8BA9-2F159CDC89AA}">
      <dgm:prSet phldrT="[Texto]"/>
      <dgm:spPr/>
      <dgm:t>
        <a:bodyPr/>
        <a:lstStyle/>
        <a:p>
          <a:r>
            <a:rPr lang="fr" dirty="0"/>
            <a:t>Ressources?</a:t>
          </a:r>
        </a:p>
      </dgm:t>
    </dgm:pt>
    <dgm:pt modelId="{269783FE-04CD-4DD2-8AF4-B9F2DDD7D509}" type="parTrans" cxnId="{7D6686FE-3589-49D4-983D-47FDB37135D8}">
      <dgm:prSet/>
      <dgm:spPr/>
      <dgm:t>
        <a:bodyPr/>
        <a:lstStyle/>
        <a:p>
          <a:endParaRPr lang="pt-PT"/>
        </a:p>
      </dgm:t>
    </dgm:pt>
    <dgm:pt modelId="{E5AF3DC5-6950-4F91-8FE1-980C347DA951}" type="sibTrans" cxnId="{7D6686FE-3589-49D4-983D-47FDB37135D8}">
      <dgm:prSet/>
      <dgm:spPr/>
      <dgm:t>
        <a:bodyPr/>
        <a:lstStyle/>
        <a:p>
          <a:endParaRPr lang="pt-PT"/>
        </a:p>
      </dgm:t>
    </dgm:pt>
    <dgm:pt modelId="{D808AC23-D3FE-4C71-AA17-52A8F26AFD98}">
      <dgm:prSet phldrT="[Texto]" custT="1"/>
      <dgm:spPr/>
      <dgm:t>
        <a:bodyPr/>
        <a:lstStyle/>
        <a:p>
          <a:pPr algn="l">
            <a:buFont typeface="Wingdings" charset="2"/>
            <a:buNone/>
          </a:pPr>
          <a:r>
            <a:rPr lang="fr" sz="1800" b="1" dirty="0">
              <a:effectLst/>
              <a:latin typeface="Calibri" charset="0"/>
              <a:ea typeface="Calibri" charset="0"/>
              <a:cs typeface="Calibri" charset="0"/>
            </a:rPr>
            <a:t>Les méthodes de communication constituent- </a:t>
          </a:r>
          <a:r>
            <a:rPr lang="fr" sz="1800" dirty="0">
              <a:effectLst/>
              <a:latin typeface="Calibri" charset="0"/>
              <a:ea typeface="Calibri" charset="0"/>
              <a:cs typeface="Calibri" charset="0"/>
            </a:rPr>
            <a:t>elles la mesure spéciale nécessaire pour permettre la participation de certaines femmes ?</a:t>
          </a:r>
          <a:endParaRPr lang="pt-PT" sz="1800" dirty="0"/>
        </a:p>
      </dgm:t>
    </dgm:pt>
    <dgm:pt modelId="{DEA93C1B-71B3-4558-A30F-E53577177C78}" type="parTrans" cxnId="{45519804-BF84-42D6-8E5E-E950C8ED2611}">
      <dgm:prSet/>
      <dgm:spPr/>
      <dgm:t>
        <a:bodyPr/>
        <a:lstStyle/>
        <a:p>
          <a:endParaRPr lang="pt-PT"/>
        </a:p>
      </dgm:t>
    </dgm:pt>
    <dgm:pt modelId="{62D555C8-5D10-478C-9E1F-C709BD717C8E}" type="sibTrans" cxnId="{45519804-BF84-42D6-8E5E-E950C8ED2611}">
      <dgm:prSet/>
      <dgm:spPr/>
      <dgm:t>
        <a:bodyPr/>
        <a:lstStyle/>
        <a:p>
          <a:endParaRPr lang="pt-PT"/>
        </a:p>
      </dgm:t>
    </dgm:pt>
    <dgm:pt modelId="{98C9F9AE-2BBE-4022-B1B9-2D776E58939F}">
      <dgm:prSet phldrT="[Texto]" custT="1"/>
      <dgm:spPr/>
      <dgm:t>
        <a:bodyPr/>
        <a:lstStyle/>
        <a:p>
          <a:pPr>
            <a:buFont typeface="Wingdings" charset="2"/>
            <a:buNone/>
          </a:pPr>
          <a:r>
            <a:rPr lang="fr" sz="1800" b="1" dirty="0">
              <a:effectLst/>
              <a:latin typeface="Calibri" charset="0"/>
              <a:ea typeface="Calibri" charset="0"/>
              <a:cs typeface="Calibri" charset="0"/>
            </a:rPr>
            <a:t>Quel est le calendrier </a:t>
          </a:r>
          <a:r>
            <a:rPr lang="fr" sz="1800" dirty="0">
              <a:effectLst/>
              <a:latin typeface="Calibri" charset="0"/>
              <a:ea typeface="Calibri" charset="0"/>
              <a:cs typeface="Calibri" charset="0"/>
            </a:rPr>
            <a:t>et l'échéancier des activités de participation au programme </a:t>
          </a:r>
          <a:r>
            <a:rPr lang="fr" sz="1800" b="1" dirty="0">
              <a:effectLst/>
              <a:latin typeface="Calibri" charset="0"/>
              <a:ea typeface="Calibri" charset="0"/>
              <a:cs typeface="Calibri" charset="0"/>
            </a:rPr>
            <a:t>?</a:t>
          </a:r>
          <a:endParaRPr lang="pt-PT" sz="1800" dirty="0"/>
        </a:p>
      </dgm:t>
    </dgm:pt>
    <dgm:pt modelId="{D537651F-BEF8-4585-8553-C35D3AE1D0D6}" type="parTrans" cxnId="{437135B6-E106-430D-9CB2-C6ABD05E501E}">
      <dgm:prSet/>
      <dgm:spPr/>
      <dgm:t>
        <a:bodyPr/>
        <a:lstStyle/>
        <a:p>
          <a:endParaRPr lang="pt-PT"/>
        </a:p>
      </dgm:t>
    </dgm:pt>
    <dgm:pt modelId="{91D05538-CF2F-4186-A129-1D0A61F7B6CC}" type="sibTrans" cxnId="{437135B6-E106-430D-9CB2-C6ABD05E501E}">
      <dgm:prSet/>
      <dgm:spPr/>
      <dgm:t>
        <a:bodyPr/>
        <a:lstStyle/>
        <a:p>
          <a:endParaRPr lang="pt-PT"/>
        </a:p>
      </dgm:t>
    </dgm:pt>
    <dgm:pt modelId="{CBAEBFF9-8779-4888-9A31-1B825F97F83A}">
      <dgm:prSet phldrT="[Texto]" custT="1"/>
      <dgm:spPr/>
      <dgm:t>
        <a:bodyPr/>
        <a:lstStyle/>
        <a:p>
          <a:pPr>
            <a:buFont typeface="Wingdings" charset="2"/>
            <a:buNone/>
          </a:pPr>
          <a:r>
            <a:rPr lang="fr" sz="1800" dirty="0">
              <a:effectLst/>
              <a:latin typeface="Calibri" charset="0"/>
              <a:ea typeface="Calibri" charset="0"/>
              <a:cs typeface="Calibri" charset="0"/>
            </a:rPr>
            <a:t>Quel </a:t>
          </a:r>
          <a:r>
            <a:rPr lang="fr" sz="1800" b="1" dirty="0">
              <a:effectLst/>
              <a:latin typeface="Calibri" charset="0"/>
              <a:ea typeface="Calibri" charset="0"/>
              <a:cs typeface="Calibri" charset="0"/>
            </a:rPr>
            <a:t>rôle </a:t>
          </a:r>
          <a:r>
            <a:rPr lang="fr" sz="1800" dirty="0">
              <a:effectLst/>
              <a:latin typeface="Calibri" charset="0"/>
              <a:ea typeface="Calibri" charset="0"/>
              <a:cs typeface="Calibri" charset="0"/>
            </a:rPr>
            <a:t>joueront les représentants des parties prenantes ? Faut-il prévoir des animateurs ou des experts en participation supplémentaires ? Un soutien additionnel est-il nécessaire ?</a:t>
          </a:r>
          <a:endParaRPr lang="pt-PT" sz="1800" dirty="0"/>
        </a:p>
      </dgm:t>
    </dgm:pt>
    <dgm:pt modelId="{8B6C217B-81E9-4D51-9BAB-158BEB9F8091}" type="parTrans" cxnId="{086A1350-CCC0-486B-AAE7-D1BB8B5F57D1}">
      <dgm:prSet/>
      <dgm:spPr/>
      <dgm:t>
        <a:bodyPr/>
        <a:lstStyle/>
        <a:p>
          <a:endParaRPr lang="pt-PT"/>
        </a:p>
      </dgm:t>
    </dgm:pt>
    <dgm:pt modelId="{4B7B936C-D348-4874-AAB8-D64D884138DF}" type="sibTrans" cxnId="{086A1350-CCC0-486B-AAE7-D1BB8B5F57D1}">
      <dgm:prSet/>
      <dgm:spPr/>
      <dgm:t>
        <a:bodyPr/>
        <a:lstStyle/>
        <a:p>
          <a:endParaRPr lang="pt-PT"/>
        </a:p>
      </dgm:t>
    </dgm:pt>
    <dgm:pt modelId="{B25FC235-8A06-49FA-9F80-07B90CC3FE3B}">
      <dgm:prSet phldrT="[Texto]" custT="1"/>
      <dgm:spPr/>
      <dgm:t>
        <a:bodyPr/>
        <a:lstStyle/>
        <a:p>
          <a:pPr>
            <a:buFont typeface="Wingdings" charset="2"/>
            <a:buNone/>
          </a:pPr>
          <a:r>
            <a:rPr lang="fr" sz="1800" dirty="0">
              <a:effectLst/>
              <a:latin typeface="Calibri" charset="0"/>
              <a:ea typeface="Calibri" charset="0"/>
              <a:cs typeface="Calibri" charset="0"/>
            </a:rPr>
            <a:t>Quel sera </a:t>
          </a:r>
          <a:r>
            <a:rPr lang="fr" sz="1800" b="1" dirty="0">
              <a:effectLst/>
              <a:latin typeface="Calibri" charset="0"/>
              <a:ea typeface="Calibri" charset="0"/>
              <a:cs typeface="Calibri" charset="0"/>
            </a:rPr>
            <a:t>le coût du plan de consultation</a:t>
          </a:r>
          <a:r>
            <a:rPr lang="fr" sz="1800" dirty="0">
              <a:effectLst/>
              <a:latin typeface="Calibri" charset="0"/>
              <a:ea typeface="Calibri" charset="0"/>
              <a:cs typeface="Calibri" charset="0"/>
            </a:rPr>
            <a:t> ? D’où proviendront les ressources ?</a:t>
          </a:r>
          <a:endParaRPr lang="pt-PT" sz="1800" dirty="0"/>
        </a:p>
      </dgm:t>
    </dgm:pt>
    <dgm:pt modelId="{B68C765B-B6A1-40C9-A098-3352BA2C4375}" type="parTrans" cxnId="{BF60A03B-E352-41E2-A288-38DD1E79D73E}">
      <dgm:prSet/>
      <dgm:spPr/>
      <dgm:t>
        <a:bodyPr/>
        <a:lstStyle/>
        <a:p>
          <a:endParaRPr lang="pt-PT"/>
        </a:p>
      </dgm:t>
    </dgm:pt>
    <dgm:pt modelId="{F38D366C-2CAA-475A-81CD-5C100C92207D}" type="sibTrans" cxnId="{BF60A03B-E352-41E2-A288-38DD1E79D73E}">
      <dgm:prSet/>
      <dgm:spPr/>
      <dgm:t>
        <a:bodyPr/>
        <a:lstStyle/>
        <a:p>
          <a:endParaRPr lang="pt-PT"/>
        </a:p>
      </dgm:t>
    </dgm:pt>
    <dgm:pt modelId="{420568F8-F665-42EA-A6C2-941CC5B1B2E4}">
      <dgm:prSet phldrT="[Texto]" custT="1"/>
      <dgm:spPr/>
      <dgm:t>
        <a:bodyPr/>
        <a:lstStyle/>
        <a:p>
          <a:pPr>
            <a:buFont typeface="Wingdings" charset="2"/>
            <a:buNone/>
          </a:pPr>
          <a:r>
            <a:rPr lang="fr" sz="1800" dirty="0">
              <a:effectLst/>
              <a:latin typeface="Calibri" charset="0"/>
              <a:ea typeface="Calibri" charset="0"/>
              <a:cs typeface="Calibri" charset="0"/>
            </a:rPr>
            <a:t>Quels processus et quels échéanciers des communautés locales doivent être respectés ?</a:t>
          </a:r>
          <a:endParaRPr lang="pt-PT" sz="1800" dirty="0"/>
        </a:p>
      </dgm:t>
    </dgm:pt>
    <dgm:pt modelId="{E8F59CD5-6591-41A9-B9EC-BC793873CBF9}" type="parTrans" cxnId="{2E443786-FDAD-416B-9891-64430E589448}">
      <dgm:prSet/>
      <dgm:spPr/>
      <dgm:t>
        <a:bodyPr/>
        <a:lstStyle/>
        <a:p>
          <a:endParaRPr lang="en-US"/>
        </a:p>
      </dgm:t>
    </dgm:pt>
    <dgm:pt modelId="{588EE49E-F819-47BF-A66E-A7793586CA9C}" type="sibTrans" cxnId="{2E443786-FDAD-416B-9891-64430E589448}">
      <dgm:prSet/>
      <dgm:spPr/>
      <dgm:t>
        <a:bodyPr/>
        <a:lstStyle/>
        <a:p>
          <a:endParaRPr lang="en-US"/>
        </a:p>
      </dgm:t>
    </dgm:pt>
    <dgm:pt modelId="{DAF18182-4805-4A97-8A4C-161A024A3362}" type="pres">
      <dgm:prSet presAssocID="{A86879F0-149E-4192-A76A-8155FD5BD579}" presName="Name0" presStyleCnt="0">
        <dgm:presLayoutVars>
          <dgm:dir/>
          <dgm:animLvl val="lvl"/>
          <dgm:resizeHandles val="exact"/>
        </dgm:presLayoutVars>
      </dgm:prSet>
      <dgm:spPr/>
    </dgm:pt>
    <dgm:pt modelId="{A5BC6C2E-A570-49C0-AE7D-37DBB0C8DC6D}" type="pres">
      <dgm:prSet presAssocID="{A8A5C46A-8047-4039-B8F1-6876AD09A59D}" presName="linNode" presStyleCnt="0"/>
      <dgm:spPr/>
    </dgm:pt>
    <dgm:pt modelId="{AD245B4D-B21C-4672-8ABA-FD596C64E6CE}" type="pres">
      <dgm:prSet presAssocID="{A8A5C46A-8047-4039-B8F1-6876AD09A59D}" presName="parentText" presStyleLbl="node1" presStyleIdx="0" presStyleCnt="7">
        <dgm:presLayoutVars>
          <dgm:chMax val="1"/>
          <dgm:bulletEnabled val="1"/>
        </dgm:presLayoutVars>
      </dgm:prSet>
      <dgm:spPr/>
    </dgm:pt>
    <dgm:pt modelId="{8F6BFB4B-0FCB-476B-85CC-98F3EC94C037}" type="pres">
      <dgm:prSet presAssocID="{A8A5C46A-8047-4039-B8F1-6876AD09A59D}" presName="descendantText" presStyleLbl="alignAccFollowNode1" presStyleIdx="0" presStyleCnt="7">
        <dgm:presLayoutVars>
          <dgm:bulletEnabled val="1"/>
        </dgm:presLayoutVars>
      </dgm:prSet>
      <dgm:spPr/>
    </dgm:pt>
    <dgm:pt modelId="{C585ED18-064D-445C-A038-98651D2B6A53}" type="pres">
      <dgm:prSet presAssocID="{8EE655C1-07FF-4479-92C9-A403EF4669E9}" presName="sp" presStyleCnt="0"/>
      <dgm:spPr/>
    </dgm:pt>
    <dgm:pt modelId="{1D532195-002D-415A-A050-B38E2436B9B9}" type="pres">
      <dgm:prSet presAssocID="{277544F4-3CEC-4543-97D9-FC7E0F3BD9EF}" presName="linNode" presStyleCnt="0"/>
      <dgm:spPr/>
    </dgm:pt>
    <dgm:pt modelId="{54A931B4-A3A1-4F96-AA49-F1ADCB190984}" type="pres">
      <dgm:prSet presAssocID="{277544F4-3CEC-4543-97D9-FC7E0F3BD9EF}" presName="parentText" presStyleLbl="node1" presStyleIdx="1" presStyleCnt="7">
        <dgm:presLayoutVars>
          <dgm:chMax val="1"/>
          <dgm:bulletEnabled val="1"/>
        </dgm:presLayoutVars>
      </dgm:prSet>
      <dgm:spPr/>
    </dgm:pt>
    <dgm:pt modelId="{AC61CBB7-3E75-4766-BEDE-415CC99D076A}" type="pres">
      <dgm:prSet presAssocID="{277544F4-3CEC-4543-97D9-FC7E0F3BD9EF}" presName="descendantText" presStyleLbl="alignAccFollowNode1" presStyleIdx="1" presStyleCnt="7" custLinFactNeighborX="-1198">
        <dgm:presLayoutVars>
          <dgm:bulletEnabled val="1"/>
        </dgm:presLayoutVars>
      </dgm:prSet>
      <dgm:spPr/>
    </dgm:pt>
    <dgm:pt modelId="{B13A0995-E5D3-4892-878C-291273CEDF57}" type="pres">
      <dgm:prSet presAssocID="{1175137B-2DAF-406F-A622-8C8A800F2A6D}" presName="sp" presStyleCnt="0"/>
      <dgm:spPr/>
    </dgm:pt>
    <dgm:pt modelId="{E01CA9AC-9C3C-4DBA-98E4-564125AA3528}" type="pres">
      <dgm:prSet presAssocID="{07A4CEA9-5F79-473C-A7B9-5A8117E01CBE}" presName="linNode" presStyleCnt="0"/>
      <dgm:spPr/>
    </dgm:pt>
    <dgm:pt modelId="{EB30F87A-E9E0-42AD-8B82-D94ECBEAD396}" type="pres">
      <dgm:prSet presAssocID="{07A4CEA9-5F79-473C-A7B9-5A8117E01CBE}" presName="parentText" presStyleLbl="node1" presStyleIdx="2" presStyleCnt="7">
        <dgm:presLayoutVars>
          <dgm:chMax val="1"/>
          <dgm:bulletEnabled val="1"/>
        </dgm:presLayoutVars>
      </dgm:prSet>
      <dgm:spPr/>
    </dgm:pt>
    <dgm:pt modelId="{844CB0E5-2703-42AC-98CE-7AFDBA8DF80F}" type="pres">
      <dgm:prSet presAssocID="{07A4CEA9-5F79-473C-A7B9-5A8117E01CBE}" presName="descendantText" presStyleLbl="alignAccFollowNode1" presStyleIdx="2" presStyleCnt="7">
        <dgm:presLayoutVars>
          <dgm:bulletEnabled val="1"/>
        </dgm:presLayoutVars>
      </dgm:prSet>
      <dgm:spPr/>
    </dgm:pt>
    <dgm:pt modelId="{07BFBBB8-A5E4-4ACF-997C-8743C5300DE5}" type="pres">
      <dgm:prSet presAssocID="{C83D5579-76ED-4F52-8BB6-FAD75AD02245}" presName="sp" presStyleCnt="0"/>
      <dgm:spPr/>
    </dgm:pt>
    <dgm:pt modelId="{107F5A23-801A-4249-86F9-95A5A8B485D4}" type="pres">
      <dgm:prSet presAssocID="{C718416C-7C62-4D8F-A053-89ABEE1094AA}" presName="linNode" presStyleCnt="0"/>
      <dgm:spPr/>
    </dgm:pt>
    <dgm:pt modelId="{8ABCC2D9-341A-45B9-A751-49E4E2A8A23B}" type="pres">
      <dgm:prSet presAssocID="{C718416C-7C62-4D8F-A053-89ABEE1094AA}" presName="parentText" presStyleLbl="node1" presStyleIdx="3" presStyleCnt="7">
        <dgm:presLayoutVars>
          <dgm:chMax val="1"/>
          <dgm:bulletEnabled val="1"/>
        </dgm:presLayoutVars>
      </dgm:prSet>
      <dgm:spPr/>
    </dgm:pt>
    <dgm:pt modelId="{204EA77D-1E21-4DA5-BF71-BCFF37A3284D}" type="pres">
      <dgm:prSet presAssocID="{C718416C-7C62-4D8F-A053-89ABEE1094AA}" presName="descendantText" presStyleLbl="alignAccFollowNode1" presStyleIdx="3" presStyleCnt="7">
        <dgm:presLayoutVars>
          <dgm:bulletEnabled val="1"/>
        </dgm:presLayoutVars>
      </dgm:prSet>
      <dgm:spPr/>
    </dgm:pt>
    <dgm:pt modelId="{2BEF9A66-757D-41DF-BA17-23A3F3260631}" type="pres">
      <dgm:prSet presAssocID="{C7873227-ABD5-4862-AA9B-C61158F5A42C}" presName="sp" presStyleCnt="0"/>
      <dgm:spPr/>
    </dgm:pt>
    <dgm:pt modelId="{B8BA48DD-A246-4553-9979-32E531642C9B}" type="pres">
      <dgm:prSet presAssocID="{47860E1D-DE08-4F5B-AC86-B5445866B683}" presName="linNode" presStyleCnt="0"/>
      <dgm:spPr/>
    </dgm:pt>
    <dgm:pt modelId="{BC9D319F-9909-4B54-ACCA-82FFB5CCCA00}" type="pres">
      <dgm:prSet presAssocID="{47860E1D-DE08-4F5B-AC86-B5445866B683}" presName="parentText" presStyleLbl="node1" presStyleIdx="4" presStyleCnt="7">
        <dgm:presLayoutVars>
          <dgm:chMax val="1"/>
          <dgm:bulletEnabled val="1"/>
        </dgm:presLayoutVars>
      </dgm:prSet>
      <dgm:spPr/>
    </dgm:pt>
    <dgm:pt modelId="{CCCBED65-C234-48B0-945F-3268678CCDD3}" type="pres">
      <dgm:prSet presAssocID="{47860E1D-DE08-4F5B-AC86-B5445866B683}" presName="descendantText" presStyleLbl="alignAccFollowNode1" presStyleIdx="4" presStyleCnt="7">
        <dgm:presLayoutVars>
          <dgm:bulletEnabled val="1"/>
        </dgm:presLayoutVars>
      </dgm:prSet>
      <dgm:spPr/>
    </dgm:pt>
    <dgm:pt modelId="{9211F5D8-CFAD-4CDC-9282-6472CDDBFD32}" type="pres">
      <dgm:prSet presAssocID="{6214DC2B-BD12-4CE2-A034-73F9C954E9B5}" presName="sp" presStyleCnt="0"/>
      <dgm:spPr/>
    </dgm:pt>
    <dgm:pt modelId="{7960B44D-172B-447C-A3B3-5322D28A1281}" type="pres">
      <dgm:prSet presAssocID="{0B71EBB1-51A0-40F7-919F-E6158E15ACCD}" presName="linNode" presStyleCnt="0"/>
      <dgm:spPr/>
    </dgm:pt>
    <dgm:pt modelId="{5E004F56-22C1-45D2-B089-F1F12CEF057C}" type="pres">
      <dgm:prSet presAssocID="{0B71EBB1-51A0-40F7-919F-E6158E15ACCD}" presName="parentText" presStyleLbl="node1" presStyleIdx="5" presStyleCnt="7">
        <dgm:presLayoutVars>
          <dgm:chMax val="1"/>
          <dgm:bulletEnabled val="1"/>
        </dgm:presLayoutVars>
      </dgm:prSet>
      <dgm:spPr/>
    </dgm:pt>
    <dgm:pt modelId="{122D25EB-00B5-465E-917F-E9F07F6D241B}" type="pres">
      <dgm:prSet presAssocID="{0B71EBB1-51A0-40F7-919F-E6158E15ACCD}" presName="descendantText" presStyleLbl="alignAccFollowNode1" presStyleIdx="5" presStyleCnt="7">
        <dgm:presLayoutVars>
          <dgm:bulletEnabled val="1"/>
        </dgm:presLayoutVars>
      </dgm:prSet>
      <dgm:spPr/>
    </dgm:pt>
    <dgm:pt modelId="{8FF1078C-1D25-4E93-B57E-03AE407338B2}" type="pres">
      <dgm:prSet presAssocID="{B80404DC-86EB-4D15-8C67-F6440BD0DA9D}" presName="sp" presStyleCnt="0"/>
      <dgm:spPr/>
    </dgm:pt>
    <dgm:pt modelId="{A6D1AF9E-8566-40E9-B492-1F367AA7B0C6}" type="pres">
      <dgm:prSet presAssocID="{64ADDCA8-AEB9-4670-8BA9-2F159CDC89AA}" presName="linNode" presStyleCnt="0"/>
      <dgm:spPr/>
    </dgm:pt>
    <dgm:pt modelId="{8B75A17C-6B64-4491-B528-3BEA6AC289C5}" type="pres">
      <dgm:prSet presAssocID="{64ADDCA8-AEB9-4670-8BA9-2F159CDC89AA}" presName="parentText" presStyleLbl="node1" presStyleIdx="6" presStyleCnt="7">
        <dgm:presLayoutVars>
          <dgm:chMax val="1"/>
          <dgm:bulletEnabled val="1"/>
        </dgm:presLayoutVars>
      </dgm:prSet>
      <dgm:spPr/>
    </dgm:pt>
    <dgm:pt modelId="{C7DC9FD5-01FD-4C2C-9200-982750DFFA2F}" type="pres">
      <dgm:prSet presAssocID="{64ADDCA8-AEB9-4670-8BA9-2F159CDC89AA}" presName="descendantText" presStyleLbl="alignAccFollowNode1" presStyleIdx="6" presStyleCnt="7">
        <dgm:presLayoutVars>
          <dgm:bulletEnabled val="1"/>
        </dgm:presLayoutVars>
      </dgm:prSet>
      <dgm:spPr/>
    </dgm:pt>
  </dgm:ptLst>
  <dgm:cxnLst>
    <dgm:cxn modelId="{45519804-BF84-42D6-8E5E-E950C8ED2611}" srcId="{C718416C-7C62-4D8F-A053-89ABEE1094AA}" destId="{D808AC23-D3FE-4C71-AA17-52A8F26AFD98}" srcOrd="0" destOrd="0" parTransId="{DEA93C1B-71B3-4558-A30F-E53577177C78}" sibTransId="{62D555C8-5D10-478C-9E1F-C709BD717C8E}"/>
    <dgm:cxn modelId="{DA820909-18B3-4DB6-AB23-88395FBCF2FB}" type="presOf" srcId="{A8A5C46A-8047-4039-B8F1-6876AD09A59D}" destId="{AD245B4D-B21C-4672-8ABA-FD596C64E6CE}" srcOrd="0" destOrd="0" presId="urn:microsoft.com/office/officeart/2005/8/layout/vList5"/>
    <dgm:cxn modelId="{031BB50E-5BF0-403A-A8DB-575CF85163BC}" type="presOf" srcId="{CBAEBFF9-8779-4888-9A31-1B825F97F83A}" destId="{122D25EB-00B5-465E-917F-E9F07F6D241B}" srcOrd="0" destOrd="0" presId="urn:microsoft.com/office/officeart/2005/8/layout/vList5"/>
    <dgm:cxn modelId="{9EBEE018-262A-4DBF-9A5D-22BB6B2A6684}" srcId="{A86879F0-149E-4192-A76A-8155FD5BD579}" destId="{A8A5C46A-8047-4039-B8F1-6876AD09A59D}" srcOrd="0" destOrd="0" parTransId="{AA2347FA-F27A-4E11-918B-5E96ABFBA151}" sibTransId="{8EE655C1-07FF-4479-92C9-A403EF4669E9}"/>
    <dgm:cxn modelId="{E7259033-6D5E-4173-BF54-F380F11B8C5C}" type="presOf" srcId="{420568F8-F665-42EA-A6C2-941CC5B1B2E4}" destId="{CCCBED65-C234-48B0-945F-3268678CCDD3}" srcOrd="0" destOrd="1" presId="urn:microsoft.com/office/officeart/2005/8/layout/vList5"/>
    <dgm:cxn modelId="{BF60A03B-E352-41E2-A288-38DD1E79D73E}" srcId="{64ADDCA8-AEB9-4670-8BA9-2F159CDC89AA}" destId="{B25FC235-8A06-49FA-9F80-07B90CC3FE3B}" srcOrd="0" destOrd="0" parTransId="{B68C765B-B6A1-40C9-A098-3352BA2C4375}" sibTransId="{F38D366C-2CAA-475A-81CD-5C100C92207D}"/>
    <dgm:cxn modelId="{086A1350-CCC0-486B-AAE7-D1BB8B5F57D1}" srcId="{0B71EBB1-51A0-40F7-919F-E6158E15ACCD}" destId="{CBAEBFF9-8779-4888-9A31-1B825F97F83A}" srcOrd="0" destOrd="0" parTransId="{8B6C217B-81E9-4D51-9BAB-158BEB9F8091}" sibTransId="{4B7B936C-D348-4874-AAB8-D64D884138DF}"/>
    <dgm:cxn modelId="{73603160-EA79-460E-A0A5-F542A9848158}" type="presOf" srcId="{277544F4-3CEC-4543-97D9-FC7E0F3BD9EF}" destId="{54A931B4-A3A1-4F96-AA49-F1ADCB190984}" srcOrd="0" destOrd="0" presId="urn:microsoft.com/office/officeart/2005/8/layout/vList5"/>
    <dgm:cxn modelId="{BDC3E961-97AE-4B95-B4F4-156584DB0207}" type="presOf" srcId="{0B71EBB1-51A0-40F7-919F-E6158E15ACCD}" destId="{5E004F56-22C1-45D2-B089-F1F12CEF057C}" srcOrd="0" destOrd="0" presId="urn:microsoft.com/office/officeart/2005/8/layout/vList5"/>
    <dgm:cxn modelId="{15FA1279-F614-43C1-AEB7-C05C2BB2DB44}" srcId="{A86879F0-149E-4192-A76A-8155FD5BD579}" destId="{0B71EBB1-51A0-40F7-919F-E6158E15ACCD}" srcOrd="5" destOrd="0" parTransId="{57B307B1-C393-4238-AAC4-B2513CEA9096}" sibTransId="{B80404DC-86EB-4D15-8C67-F6440BD0DA9D}"/>
    <dgm:cxn modelId="{2E443786-FDAD-416B-9891-64430E589448}" srcId="{47860E1D-DE08-4F5B-AC86-B5445866B683}" destId="{420568F8-F665-42EA-A6C2-941CC5B1B2E4}" srcOrd="1" destOrd="0" parTransId="{E8F59CD5-6591-41A9-B9EC-BC793873CBF9}" sibTransId="{588EE49E-F819-47BF-A66E-A7793586CA9C}"/>
    <dgm:cxn modelId="{87D5558B-D537-4D64-B0A3-77B33DF94617}" srcId="{277544F4-3CEC-4543-97D9-FC7E0F3BD9EF}" destId="{BC06A8BE-669D-42F5-BAB7-CF961494D4F7}" srcOrd="0" destOrd="0" parTransId="{47AABDFF-F10A-4983-ACE3-F1E9DEE1EE5E}" sibTransId="{02834339-5289-48F5-9F43-4AC1BF8C902F}"/>
    <dgm:cxn modelId="{EB2B4C90-4F3A-430F-AC25-7C5FA6069156}" type="presOf" srcId="{98C9F9AE-2BBE-4022-B1B9-2D776E58939F}" destId="{CCCBED65-C234-48B0-945F-3268678CCDD3}" srcOrd="0" destOrd="0" presId="urn:microsoft.com/office/officeart/2005/8/layout/vList5"/>
    <dgm:cxn modelId="{EE475793-98F0-4944-8161-2BE76E628D59}" type="presOf" srcId="{DEDD61B3-F0D4-40BF-AEB9-DA4509F5C9DE}" destId="{844CB0E5-2703-42AC-98CE-7AFDBA8DF80F}" srcOrd="0" destOrd="0" presId="urn:microsoft.com/office/officeart/2005/8/layout/vList5"/>
    <dgm:cxn modelId="{B3CDFE9D-012B-42C7-8BDB-AA4F6BC1C2E3}" srcId="{A8A5C46A-8047-4039-B8F1-6876AD09A59D}" destId="{B8A9D34D-FF34-4E5F-B4F6-4F97746A6894}" srcOrd="0" destOrd="0" parTransId="{CACF5F57-F704-4D69-8C4A-B90FF19F3DCA}" sibTransId="{D02EBD93-0801-47C0-A10D-FFC373329A84}"/>
    <dgm:cxn modelId="{57B6659F-84C2-4432-9C7D-AF9ADEEBAD4D}" type="presOf" srcId="{B8A9D34D-FF34-4E5F-B4F6-4F97746A6894}" destId="{8F6BFB4B-0FCB-476B-85CC-98F3EC94C037}" srcOrd="0" destOrd="0" presId="urn:microsoft.com/office/officeart/2005/8/layout/vList5"/>
    <dgm:cxn modelId="{FC7B28AF-270A-4353-8F9D-576818CC1092}" type="presOf" srcId="{D808AC23-D3FE-4C71-AA17-52A8F26AFD98}" destId="{204EA77D-1E21-4DA5-BF71-BCFF37A3284D}" srcOrd="0" destOrd="0" presId="urn:microsoft.com/office/officeart/2005/8/layout/vList5"/>
    <dgm:cxn modelId="{437135B6-E106-430D-9CB2-C6ABD05E501E}" srcId="{47860E1D-DE08-4F5B-AC86-B5445866B683}" destId="{98C9F9AE-2BBE-4022-B1B9-2D776E58939F}" srcOrd="0" destOrd="0" parTransId="{D537651F-BEF8-4585-8553-C35D3AE1D0D6}" sibTransId="{91D05538-CF2F-4186-A129-1D0A61F7B6CC}"/>
    <dgm:cxn modelId="{525C37B7-185A-487A-B2E6-223FA5862F9A}" srcId="{A86879F0-149E-4192-A76A-8155FD5BD579}" destId="{277544F4-3CEC-4543-97D9-FC7E0F3BD9EF}" srcOrd="1" destOrd="0" parTransId="{C1783ECD-B5DD-4217-81B9-ABF03F4FD1B3}" sibTransId="{1175137B-2DAF-406F-A622-8C8A800F2A6D}"/>
    <dgm:cxn modelId="{DBF7B8C2-5A03-43F2-B3FC-E1AA474D2BF0}" srcId="{A86879F0-149E-4192-A76A-8155FD5BD579}" destId="{07A4CEA9-5F79-473C-A7B9-5A8117E01CBE}" srcOrd="2" destOrd="0" parTransId="{6A1ABF56-0CB1-4FF0-B10B-59F1925A7771}" sibTransId="{C83D5579-76ED-4F52-8BB6-FAD75AD02245}"/>
    <dgm:cxn modelId="{BE77FFC2-738C-4543-B228-9970BDB063D6}" srcId="{A86879F0-149E-4192-A76A-8155FD5BD579}" destId="{47860E1D-DE08-4F5B-AC86-B5445866B683}" srcOrd="4" destOrd="0" parTransId="{A8B1DE24-5661-4AB7-B145-940074B95227}" sibTransId="{6214DC2B-BD12-4CE2-A034-73F9C954E9B5}"/>
    <dgm:cxn modelId="{212AA1C4-A440-4422-8A0D-750BB98E65D7}" type="presOf" srcId="{64ADDCA8-AEB9-4670-8BA9-2F159CDC89AA}" destId="{8B75A17C-6B64-4491-B528-3BEA6AC289C5}" srcOrd="0" destOrd="0" presId="urn:microsoft.com/office/officeart/2005/8/layout/vList5"/>
    <dgm:cxn modelId="{CF8519CB-C123-4BF3-9A16-56813CE8EBD4}" type="presOf" srcId="{47860E1D-DE08-4F5B-AC86-B5445866B683}" destId="{BC9D319F-9909-4B54-ACCA-82FFB5CCCA00}" srcOrd="0" destOrd="0" presId="urn:microsoft.com/office/officeart/2005/8/layout/vList5"/>
    <dgm:cxn modelId="{78E959CB-1330-4F07-B98E-470C9ECF09DE}" type="presOf" srcId="{BC06A8BE-669D-42F5-BAB7-CF961494D4F7}" destId="{AC61CBB7-3E75-4766-BEDE-415CC99D076A}" srcOrd="0" destOrd="0" presId="urn:microsoft.com/office/officeart/2005/8/layout/vList5"/>
    <dgm:cxn modelId="{A95C66CC-31C7-4814-A3D4-8ADA2154A1CB}" type="presOf" srcId="{07A4CEA9-5F79-473C-A7B9-5A8117E01CBE}" destId="{EB30F87A-E9E0-42AD-8B82-D94ECBEAD396}" srcOrd="0" destOrd="0" presId="urn:microsoft.com/office/officeart/2005/8/layout/vList5"/>
    <dgm:cxn modelId="{325393DE-CA75-4938-BD4B-837CCD7EC0CB}" srcId="{A86879F0-149E-4192-A76A-8155FD5BD579}" destId="{C718416C-7C62-4D8F-A053-89ABEE1094AA}" srcOrd="3" destOrd="0" parTransId="{0D3A1B93-61BE-43CB-9138-41D3DE8D4B44}" sibTransId="{C7873227-ABD5-4862-AA9B-C61158F5A42C}"/>
    <dgm:cxn modelId="{FE6B30F4-7378-4D49-A247-7F6E8016A633}" type="presOf" srcId="{A86879F0-149E-4192-A76A-8155FD5BD579}" destId="{DAF18182-4805-4A97-8A4C-161A024A3362}" srcOrd="0" destOrd="0" presId="urn:microsoft.com/office/officeart/2005/8/layout/vList5"/>
    <dgm:cxn modelId="{2AF435F7-D982-455D-9974-7B9AB02B4763}" type="presOf" srcId="{C718416C-7C62-4D8F-A053-89ABEE1094AA}" destId="{8ABCC2D9-341A-45B9-A751-49E4E2A8A23B}" srcOrd="0" destOrd="0" presId="urn:microsoft.com/office/officeart/2005/8/layout/vList5"/>
    <dgm:cxn modelId="{5B5846F9-5748-48D5-A9F1-5CB946B86F53}" type="presOf" srcId="{B25FC235-8A06-49FA-9F80-07B90CC3FE3B}" destId="{C7DC9FD5-01FD-4C2C-9200-982750DFFA2F}" srcOrd="0" destOrd="0" presId="urn:microsoft.com/office/officeart/2005/8/layout/vList5"/>
    <dgm:cxn modelId="{7D6686FE-3589-49D4-983D-47FDB37135D8}" srcId="{A86879F0-149E-4192-A76A-8155FD5BD579}" destId="{64ADDCA8-AEB9-4670-8BA9-2F159CDC89AA}" srcOrd="6" destOrd="0" parTransId="{269783FE-04CD-4DD2-8AF4-B9F2DDD7D509}" sibTransId="{E5AF3DC5-6950-4F91-8FE1-980C347DA951}"/>
    <dgm:cxn modelId="{2A5A9AFE-5BA6-452B-BE14-009CB6467B16}" srcId="{07A4CEA9-5F79-473C-A7B9-5A8117E01CBE}" destId="{DEDD61B3-F0D4-40BF-AEB9-DA4509F5C9DE}" srcOrd="0" destOrd="0" parTransId="{1C678A64-95E7-45D0-838B-B464063469E5}" sibTransId="{C8D60750-F38B-4445-8AA3-192C894063F9}"/>
    <dgm:cxn modelId="{C3512072-57B5-4364-A29E-9A0064D32C4A}" type="presParOf" srcId="{DAF18182-4805-4A97-8A4C-161A024A3362}" destId="{A5BC6C2E-A570-49C0-AE7D-37DBB0C8DC6D}" srcOrd="0" destOrd="0" presId="urn:microsoft.com/office/officeart/2005/8/layout/vList5"/>
    <dgm:cxn modelId="{110B3B49-1C86-44D9-9E21-633AA5418D32}" type="presParOf" srcId="{A5BC6C2E-A570-49C0-AE7D-37DBB0C8DC6D}" destId="{AD245B4D-B21C-4672-8ABA-FD596C64E6CE}" srcOrd="0" destOrd="0" presId="urn:microsoft.com/office/officeart/2005/8/layout/vList5"/>
    <dgm:cxn modelId="{D074FDE2-2E6E-476F-ACA2-6CD9F12A46A9}" type="presParOf" srcId="{A5BC6C2E-A570-49C0-AE7D-37DBB0C8DC6D}" destId="{8F6BFB4B-0FCB-476B-85CC-98F3EC94C037}" srcOrd="1" destOrd="0" presId="urn:microsoft.com/office/officeart/2005/8/layout/vList5"/>
    <dgm:cxn modelId="{EBA23FCD-653E-4498-A01D-2C458CA418A6}" type="presParOf" srcId="{DAF18182-4805-4A97-8A4C-161A024A3362}" destId="{C585ED18-064D-445C-A038-98651D2B6A53}" srcOrd="1" destOrd="0" presId="urn:microsoft.com/office/officeart/2005/8/layout/vList5"/>
    <dgm:cxn modelId="{D546D4E0-2B17-44A5-8A2C-6A1741C2F6A3}" type="presParOf" srcId="{DAF18182-4805-4A97-8A4C-161A024A3362}" destId="{1D532195-002D-415A-A050-B38E2436B9B9}" srcOrd="2" destOrd="0" presId="urn:microsoft.com/office/officeart/2005/8/layout/vList5"/>
    <dgm:cxn modelId="{89B2D6B8-F54E-4D23-9C5D-C19383E6CD8A}" type="presParOf" srcId="{1D532195-002D-415A-A050-B38E2436B9B9}" destId="{54A931B4-A3A1-4F96-AA49-F1ADCB190984}" srcOrd="0" destOrd="0" presId="urn:microsoft.com/office/officeart/2005/8/layout/vList5"/>
    <dgm:cxn modelId="{91BFD9C7-E92E-480E-96DC-24F3B40DE5BD}" type="presParOf" srcId="{1D532195-002D-415A-A050-B38E2436B9B9}" destId="{AC61CBB7-3E75-4766-BEDE-415CC99D076A}" srcOrd="1" destOrd="0" presId="urn:microsoft.com/office/officeart/2005/8/layout/vList5"/>
    <dgm:cxn modelId="{CB1929BE-CA55-4D02-94D5-1781623F3883}" type="presParOf" srcId="{DAF18182-4805-4A97-8A4C-161A024A3362}" destId="{B13A0995-E5D3-4892-878C-291273CEDF57}" srcOrd="3" destOrd="0" presId="urn:microsoft.com/office/officeart/2005/8/layout/vList5"/>
    <dgm:cxn modelId="{300D672B-3D82-4DDF-985D-538D308F3334}" type="presParOf" srcId="{DAF18182-4805-4A97-8A4C-161A024A3362}" destId="{E01CA9AC-9C3C-4DBA-98E4-564125AA3528}" srcOrd="4" destOrd="0" presId="urn:microsoft.com/office/officeart/2005/8/layout/vList5"/>
    <dgm:cxn modelId="{A93892EB-7FF5-4911-ACC5-64065E6B79C0}" type="presParOf" srcId="{E01CA9AC-9C3C-4DBA-98E4-564125AA3528}" destId="{EB30F87A-E9E0-42AD-8B82-D94ECBEAD396}" srcOrd="0" destOrd="0" presId="urn:microsoft.com/office/officeart/2005/8/layout/vList5"/>
    <dgm:cxn modelId="{053022F6-FABE-4A01-BB33-DBA56B1794EB}" type="presParOf" srcId="{E01CA9AC-9C3C-4DBA-98E4-564125AA3528}" destId="{844CB0E5-2703-42AC-98CE-7AFDBA8DF80F}" srcOrd="1" destOrd="0" presId="urn:microsoft.com/office/officeart/2005/8/layout/vList5"/>
    <dgm:cxn modelId="{3AB6D343-3F9E-45D0-923D-07CFD44D9F15}" type="presParOf" srcId="{DAF18182-4805-4A97-8A4C-161A024A3362}" destId="{07BFBBB8-A5E4-4ACF-997C-8743C5300DE5}" srcOrd="5" destOrd="0" presId="urn:microsoft.com/office/officeart/2005/8/layout/vList5"/>
    <dgm:cxn modelId="{992DBB7B-065E-4C08-8346-710D8A8B3A2A}" type="presParOf" srcId="{DAF18182-4805-4A97-8A4C-161A024A3362}" destId="{107F5A23-801A-4249-86F9-95A5A8B485D4}" srcOrd="6" destOrd="0" presId="urn:microsoft.com/office/officeart/2005/8/layout/vList5"/>
    <dgm:cxn modelId="{CA1D5F93-480D-454C-8739-9AD4E351B7D1}" type="presParOf" srcId="{107F5A23-801A-4249-86F9-95A5A8B485D4}" destId="{8ABCC2D9-341A-45B9-A751-49E4E2A8A23B}" srcOrd="0" destOrd="0" presId="urn:microsoft.com/office/officeart/2005/8/layout/vList5"/>
    <dgm:cxn modelId="{7B5DE917-44B9-4264-8D20-CD17FDC30FE6}" type="presParOf" srcId="{107F5A23-801A-4249-86F9-95A5A8B485D4}" destId="{204EA77D-1E21-4DA5-BF71-BCFF37A3284D}" srcOrd="1" destOrd="0" presId="urn:microsoft.com/office/officeart/2005/8/layout/vList5"/>
    <dgm:cxn modelId="{A07AF2F7-D6B9-496D-B888-AD41F8E3783A}" type="presParOf" srcId="{DAF18182-4805-4A97-8A4C-161A024A3362}" destId="{2BEF9A66-757D-41DF-BA17-23A3F3260631}" srcOrd="7" destOrd="0" presId="urn:microsoft.com/office/officeart/2005/8/layout/vList5"/>
    <dgm:cxn modelId="{29A4864D-E85B-4EF5-AF9E-ECCFC4D7633A}" type="presParOf" srcId="{DAF18182-4805-4A97-8A4C-161A024A3362}" destId="{B8BA48DD-A246-4553-9979-32E531642C9B}" srcOrd="8" destOrd="0" presId="urn:microsoft.com/office/officeart/2005/8/layout/vList5"/>
    <dgm:cxn modelId="{75EBF365-2972-4D74-84E7-56633338BB14}" type="presParOf" srcId="{B8BA48DD-A246-4553-9979-32E531642C9B}" destId="{BC9D319F-9909-4B54-ACCA-82FFB5CCCA00}" srcOrd="0" destOrd="0" presId="urn:microsoft.com/office/officeart/2005/8/layout/vList5"/>
    <dgm:cxn modelId="{FE08BAFF-CF46-4D7D-8A17-7A12F599E614}" type="presParOf" srcId="{B8BA48DD-A246-4553-9979-32E531642C9B}" destId="{CCCBED65-C234-48B0-945F-3268678CCDD3}" srcOrd="1" destOrd="0" presId="urn:microsoft.com/office/officeart/2005/8/layout/vList5"/>
    <dgm:cxn modelId="{BEF16559-5DEC-457B-AFA6-1FFCA3AA24AF}" type="presParOf" srcId="{DAF18182-4805-4A97-8A4C-161A024A3362}" destId="{9211F5D8-CFAD-4CDC-9282-6472CDDBFD32}" srcOrd="9" destOrd="0" presId="urn:microsoft.com/office/officeart/2005/8/layout/vList5"/>
    <dgm:cxn modelId="{2865EF14-3311-4935-9D78-8E7F5D447BE8}" type="presParOf" srcId="{DAF18182-4805-4A97-8A4C-161A024A3362}" destId="{7960B44D-172B-447C-A3B3-5322D28A1281}" srcOrd="10" destOrd="0" presId="urn:microsoft.com/office/officeart/2005/8/layout/vList5"/>
    <dgm:cxn modelId="{0282880E-D0E1-458E-9035-40AC45516E28}" type="presParOf" srcId="{7960B44D-172B-447C-A3B3-5322D28A1281}" destId="{5E004F56-22C1-45D2-B089-F1F12CEF057C}" srcOrd="0" destOrd="0" presId="urn:microsoft.com/office/officeart/2005/8/layout/vList5"/>
    <dgm:cxn modelId="{AE98DCFD-C834-4909-BEC9-112E52CBCDDE}" type="presParOf" srcId="{7960B44D-172B-447C-A3B3-5322D28A1281}" destId="{122D25EB-00B5-465E-917F-E9F07F6D241B}" srcOrd="1" destOrd="0" presId="urn:microsoft.com/office/officeart/2005/8/layout/vList5"/>
    <dgm:cxn modelId="{924A36B4-680C-473B-A243-DC1804B4F7B9}" type="presParOf" srcId="{DAF18182-4805-4A97-8A4C-161A024A3362}" destId="{8FF1078C-1D25-4E93-B57E-03AE407338B2}" srcOrd="11" destOrd="0" presId="urn:microsoft.com/office/officeart/2005/8/layout/vList5"/>
    <dgm:cxn modelId="{142FE119-E8B8-4631-84ED-808927DDD9FE}" type="presParOf" srcId="{DAF18182-4805-4A97-8A4C-161A024A3362}" destId="{A6D1AF9E-8566-40E9-B492-1F367AA7B0C6}" srcOrd="12" destOrd="0" presId="urn:microsoft.com/office/officeart/2005/8/layout/vList5"/>
    <dgm:cxn modelId="{5F5DD74D-B523-4F67-B0F7-DB773EBD7550}" type="presParOf" srcId="{A6D1AF9E-8566-40E9-B492-1F367AA7B0C6}" destId="{8B75A17C-6B64-4491-B528-3BEA6AC289C5}" srcOrd="0" destOrd="0" presId="urn:microsoft.com/office/officeart/2005/8/layout/vList5"/>
    <dgm:cxn modelId="{5C26BBAC-D6F2-40F7-B26C-99F7B0BE9F1E}" type="presParOf" srcId="{A6D1AF9E-8566-40E9-B492-1F367AA7B0C6}" destId="{C7DC9FD5-01FD-4C2C-9200-982750DFFA2F}" srcOrd="1"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37ED4-083C-47E1-8F4C-A1891472BCEB}">
      <dsp:nvSpPr>
        <dsp:cNvPr id="0" name=""/>
        <dsp:cNvSpPr/>
      </dsp:nvSpPr>
      <dsp:spPr>
        <a:xfrm>
          <a:off x="13" y="1526536"/>
          <a:ext cx="4577298" cy="4572018"/>
        </a:xfrm>
        <a:prstGeom prst="roundRect">
          <a:avLst>
            <a:gd name="adj" fmla="val 10000"/>
          </a:avLst>
        </a:prstGeom>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844550">
            <a:lnSpc>
              <a:spcPct val="90000"/>
            </a:lnSpc>
            <a:spcBef>
              <a:spcPct val="0"/>
            </a:spcBef>
            <a:spcAft>
              <a:spcPct val="15000"/>
            </a:spcAft>
            <a:buChar char="•"/>
          </a:pPr>
          <a:r>
            <a:rPr lang="fr" sz="1900" kern="1200" dirty="0">
              <a:solidFill>
                <a:prstClr val="black"/>
              </a:solidFill>
              <a:latin typeface="Calibri" panose="020F0502020204030204" pitchFamily="34" charset="0"/>
            </a:rPr>
            <a:t>Réaliser une cartographie des groupes/collectifs ayant des intérêts dans les questions relatives à la NBSAP (y compris les groupes de femmes).</a:t>
          </a:r>
          <a:endParaRPr lang="en-GB" sz="1900" kern="1200" dirty="0"/>
        </a:p>
        <a:p>
          <a:pPr marL="171450" lvl="1" indent="-171450" algn="l" defTabSz="844550">
            <a:lnSpc>
              <a:spcPct val="90000"/>
            </a:lnSpc>
            <a:spcBef>
              <a:spcPct val="0"/>
            </a:spcBef>
            <a:spcAft>
              <a:spcPct val="15000"/>
            </a:spcAft>
            <a:buChar char="•"/>
          </a:pPr>
          <a:r>
            <a:rPr lang="fr" sz="1900" kern="1200" dirty="0">
              <a:solidFill>
                <a:prstClr val="black"/>
              </a:solidFill>
              <a:latin typeface="Calibri" panose="020F0502020204030204" pitchFamily="34" charset="0"/>
            </a:rPr>
            <a:t>Identifier les processus de consultation mis en œuvre dans le pays et recenser les bonnes pratiques</a:t>
          </a:r>
          <a:endParaRPr lang="es-ES"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Char char="•"/>
          </a:pPr>
          <a:r>
            <a:rPr lang="fr" sz="1900" kern="1200" dirty="0">
              <a:solidFill>
                <a:prstClr val="black"/>
              </a:solidFill>
              <a:latin typeface="Calibri" panose="020F0502020204030204" pitchFamily="34" charset="0"/>
            </a:rPr>
            <a:t>Réaliser une analyse des capacités des différents acteurs concernés et concevoir des opportunités pour équilibrer les connaissances</a:t>
          </a:r>
          <a:endParaRPr lang="es-ES_tradnl"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Char char="•"/>
          </a:pPr>
          <a:r>
            <a:rPr lang="fr" sz="1900" kern="1200" dirty="0">
              <a:solidFill>
                <a:prstClr val="black"/>
              </a:solidFill>
              <a:latin typeface="Calibri" panose="020F0502020204030204" pitchFamily="34" charset="0"/>
            </a:rPr>
            <a:t>Identifier les principaux alliés qui peuvent contribuer à la mise en œuvre de processus de consultation inclusifs et participatifs</a:t>
          </a:r>
          <a:endParaRPr lang="en-CR" sz="1900" kern="1200">
            <a:solidFill>
              <a:prstClr val="black"/>
            </a:solidFill>
            <a:latin typeface="Calibri" panose="020F0502020204030204" pitchFamily="34" charset="0"/>
          </a:endParaRPr>
        </a:p>
      </dsp:txBody>
      <dsp:txXfrm>
        <a:off x="105228" y="1631751"/>
        <a:ext cx="4366868" cy="3381870"/>
      </dsp:txXfrm>
    </dsp:sp>
    <dsp:sp modelId="{B3C976E3-3894-44CC-B22A-E4FC4F3F614D}">
      <dsp:nvSpPr>
        <dsp:cNvPr id="0" name=""/>
        <dsp:cNvSpPr/>
      </dsp:nvSpPr>
      <dsp:spPr>
        <a:xfrm>
          <a:off x="1828041" y="3520933"/>
          <a:ext cx="6620830" cy="5395378"/>
        </a:xfrm>
        <a:prstGeom prst="leftCircularArrow">
          <a:avLst>
            <a:gd name="adj1" fmla="val 3051"/>
            <a:gd name="adj2" fmla="val 374555"/>
            <a:gd name="adj3" fmla="val 1947029"/>
            <a:gd name="adj4" fmla="val 8821453"/>
            <a:gd name="adj5" fmla="val 356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87C6A3-615B-4228-B8AA-F343D0BFBCF6}">
      <dsp:nvSpPr>
        <dsp:cNvPr id="0" name=""/>
        <dsp:cNvSpPr/>
      </dsp:nvSpPr>
      <dsp:spPr>
        <a:xfrm>
          <a:off x="990611" y="6174744"/>
          <a:ext cx="4068710" cy="1617991"/>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fr" sz="4000" b="1" kern="1200"/>
            <a:t>Début</a:t>
          </a:r>
        </a:p>
      </dsp:txBody>
      <dsp:txXfrm>
        <a:off x="1038000" y="6222133"/>
        <a:ext cx="3973932" cy="1523213"/>
      </dsp:txXfrm>
    </dsp:sp>
    <dsp:sp modelId="{6443C109-6449-4267-B2B5-1DFBB77D93DA}">
      <dsp:nvSpPr>
        <dsp:cNvPr id="0" name=""/>
        <dsp:cNvSpPr/>
      </dsp:nvSpPr>
      <dsp:spPr>
        <a:xfrm>
          <a:off x="5760701" y="1007052"/>
          <a:ext cx="5259728" cy="7606087"/>
        </a:xfrm>
        <a:prstGeom prst="roundRect">
          <a:avLst>
            <a:gd name="adj" fmla="val 10000"/>
          </a:avLst>
        </a:prstGeom>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a:ln w="15875" cap="flat" cmpd="sng" algn="ctr">
          <a:solidFill>
            <a:schemeClr val="accent3">
              <a:hueOff val="730060"/>
              <a:satOff val="-13582"/>
              <a:lumOff val="-41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4" tIns="0" rIns="123824" bIns="182880" numCol="1" spcCol="1270" anchor="b" anchorCtr="1">
          <a:noAutofit/>
        </a:bodyPr>
        <a:lstStyle/>
        <a:p>
          <a:pPr marL="171450" lvl="1" indent="-171450" algn="l" defTabSz="844550">
            <a:lnSpc>
              <a:spcPct val="90000"/>
            </a:lnSpc>
            <a:spcBef>
              <a:spcPct val="0"/>
            </a:spcBef>
            <a:spcAft>
              <a:spcPct val="15000"/>
            </a:spcAft>
            <a:buFont typeface="Symbol" panose="05050102010706020507" pitchFamily="18" charset="2"/>
            <a:buNone/>
          </a:pPr>
          <a:endParaRPr lang="en-GB" sz="1900" kern="1200"/>
        </a:p>
        <a:p>
          <a:pPr marL="171450" lvl="1" indent="-171450" algn="l" defTabSz="844550">
            <a:lnSpc>
              <a:spcPct val="90000"/>
            </a:lnSpc>
            <a:spcBef>
              <a:spcPct val="0"/>
            </a:spcBef>
            <a:spcAft>
              <a:spcPct val="15000"/>
            </a:spcAft>
            <a:buFont typeface="Symbol" panose="05050102010706020507" pitchFamily="18" charset="2"/>
            <a:buChar char=""/>
          </a:pPr>
          <a:r>
            <a:rPr lang="fr" sz="1900" kern="1200" dirty="0">
              <a:solidFill>
                <a:prstClr val="black"/>
              </a:solidFill>
              <a:latin typeface="Calibri" panose="020F0502020204030204" pitchFamily="34" charset="0"/>
            </a:rPr>
            <a:t>Promouvoir des consultations fondées sur une approche intersectionnelle et incluant des représentants de différents groupes sociaux reflétant la diversité du pays.</a:t>
          </a:r>
          <a:endParaRPr lang="en-GB" sz="1900" kern="1200" dirty="0"/>
        </a:p>
        <a:p>
          <a:pPr marL="171450" lvl="1" indent="-171450" algn="l" defTabSz="844550">
            <a:lnSpc>
              <a:spcPct val="90000"/>
            </a:lnSpc>
            <a:spcBef>
              <a:spcPct val="0"/>
            </a:spcBef>
            <a:spcAft>
              <a:spcPct val="15000"/>
            </a:spcAft>
            <a:buFont typeface="Symbol" panose="05050102010706020507" pitchFamily="18" charset="2"/>
            <a:buChar char=""/>
          </a:pPr>
          <a:r>
            <a:rPr lang="fr" sz="1900" kern="1200" dirty="0">
              <a:solidFill>
                <a:prstClr val="black"/>
              </a:solidFill>
              <a:latin typeface="Calibri" panose="020F0502020204030204" pitchFamily="34" charset="0"/>
            </a:rPr>
            <a:t>Élaborer un processus de consultation utilisant différentes méthodologies en face à face (groupes de discussion, entretiens et ateliers).</a:t>
          </a:r>
          <a:endParaRPr lang="es-ES_tradnl"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Font typeface="Symbol" panose="05050102010706020507" pitchFamily="18" charset="2"/>
            <a:buChar char=""/>
          </a:pPr>
          <a:r>
            <a:rPr lang="fr" sz="1900" kern="1200">
              <a:solidFill>
                <a:prstClr val="black"/>
              </a:solidFill>
              <a:latin typeface="Calibri" panose="020F0502020204030204" pitchFamily="34" charset="0"/>
            </a:rPr>
            <a:t>Envisagez des processus de consultation virtuelle pour certains groupes qui ne peuvent pas participer à des processus en face à face.</a:t>
          </a:r>
          <a:endParaRPr lang="en"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Font typeface="Symbol" panose="05050102010706020507" pitchFamily="18" charset="2"/>
            <a:buChar char=""/>
          </a:pPr>
          <a:r>
            <a:rPr lang="fr" sz="1900" kern="1200" dirty="0">
              <a:solidFill>
                <a:prstClr val="black"/>
              </a:solidFill>
              <a:latin typeface="Calibri" panose="020F0502020204030204" pitchFamily="34" charset="0"/>
            </a:rPr>
            <a:t>Identifier des mesures spécifiques pour lever les obstacles qui empêchent les femmes et les autres groupes vulnérables de participer pleinement et efficacement. Par exemple, proposer des services de garde d'enfants ou de personnes âgées pendant les consultations.</a:t>
          </a:r>
        </a:p>
        <a:p>
          <a:pPr marL="171450" lvl="1" indent="-171450" algn="l" defTabSz="844550">
            <a:lnSpc>
              <a:spcPct val="90000"/>
            </a:lnSpc>
            <a:spcBef>
              <a:spcPct val="0"/>
            </a:spcBef>
            <a:spcAft>
              <a:spcPct val="15000"/>
            </a:spcAft>
            <a:buFont typeface="Symbol" panose="05050102010706020507" pitchFamily="18" charset="2"/>
            <a:buChar char=""/>
          </a:pPr>
          <a:r>
            <a:rPr lang="fr" sz="1900" kern="1200" dirty="0">
              <a:solidFill>
                <a:prstClr val="black"/>
              </a:solidFill>
              <a:latin typeface="Calibri" panose="020F0502020204030204" pitchFamily="34" charset="0"/>
            </a:rPr>
            <a:t>Tenez compte de la mobilité, de la charge de travail, des horaires et des restrictions culturelles lors de la définition des horaires, des lieux et des méthodes de consultation.</a:t>
          </a:r>
          <a:endParaRPr lang="es-ES" sz="1900" kern="1200" dirty="0">
            <a:solidFill>
              <a:prstClr val="black"/>
            </a:solidFill>
            <a:latin typeface="Calibri" panose="020F0502020204030204" pitchFamily="34" charset="0"/>
          </a:endParaRPr>
        </a:p>
      </dsp:txBody>
      <dsp:txXfrm>
        <a:off x="5914753" y="2790980"/>
        <a:ext cx="4951624" cy="5668107"/>
      </dsp:txXfrm>
    </dsp:sp>
    <dsp:sp modelId="{48483E41-5F28-4948-8112-287B79141353}">
      <dsp:nvSpPr>
        <dsp:cNvPr id="0" name=""/>
        <dsp:cNvSpPr/>
      </dsp:nvSpPr>
      <dsp:spPr>
        <a:xfrm>
          <a:off x="8757108" y="-636639"/>
          <a:ext cx="5737320" cy="5737320"/>
        </a:xfrm>
        <a:prstGeom prst="circularArrow">
          <a:avLst>
            <a:gd name="adj1" fmla="val 2869"/>
            <a:gd name="adj2" fmla="val 350730"/>
            <a:gd name="adj3" fmla="val 20411091"/>
            <a:gd name="adj4" fmla="val 13512843"/>
            <a:gd name="adj5" fmla="val 3347"/>
          </a:avLst>
        </a:prstGeom>
        <a:solidFill>
          <a:schemeClr val="accent3">
            <a:hueOff val="1460120"/>
            <a:satOff val="-27164"/>
            <a:lumOff val="-823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0353C0-0735-41E1-9BD9-F7D89DFABE31}">
      <dsp:nvSpPr>
        <dsp:cNvPr id="0" name=""/>
        <dsp:cNvSpPr/>
      </dsp:nvSpPr>
      <dsp:spPr>
        <a:xfrm>
          <a:off x="7696184" y="322577"/>
          <a:ext cx="4068710" cy="1617991"/>
        </a:xfrm>
        <a:prstGeom prst="roundRect">
          <a:avLst>
            <a:gd name="adj" fmla="val 10000"/>
          </a:avLst>
        </a:prstGeom>
        <a:solidFill>
          <a:schemeClr val="accent3">
            <a:hueOff val="730060"/>
            <a:satOff val="-13582"/>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fr" sz="4000" b="1" kern="1200"/>
            <a:t>Conception</a:t>
          </a:r>
        </a:p>
      </dsp:txBody>
      <dsp:txXfrm>
        <a:off x="7743573" y="369966"/>
        <a:ext cx="3973932" cy="1523213"/>
      </dsp:txXfrm>
    </dsp:sp>
    <dsp:sp modelId="{A3057590-52B7-4663-B18B-C0351077CF2B}">
      <dsp:nvSpPr>
        <dsp:cNvPr id="0" name=""/>
        <dsp:cNvSpPr/>
      </dsp:nvSpPr>
      <dsp:spPr>
        <a:xfrm>
          <a:off x="12089821" y="503526"/>
          <a:ext cx="5259728" cy="7606087"/>
        </a:xfrm>
        <a:prstGeom prst="roundRect">
          <a:avLst>
            <a:gd name="adj" fmla="val 10000"/>
          </a:avLst>
        </a:prstGeom>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a:ln w="15875" cap="flat" cmpd="sng" algn="ctr">
          <a:solidFill>
            <a:schemeClr val="accent3">
              <a:hueOff val="1460120"/>
              <a:satOff val="-27164"/>
              <a:lumOff val="-82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4" tIns="123824" rIns="123824" bIns="123824" numCol="1" spcCol="1270" anchor="t" anchorCtr="0">
          <a:noAutofit/>
        </a:bodyPr>
        <a:lstStyle/>
        <a:p>
          <a:pPr marL="171450" lvl="1" indent="-171450" algn="l" defTabSz="844550">
            <a:lnSpc>
              <a:spcPct val="90000"/>
            </a:lnSpc>
            <a:spcBef>
              <a:spcPct val="0"/>
            </a:spcBef>
            <a:spcAft>
              <a:spcPct val="15000"/>
            </a:spcAft>
            <a:buFont typeface="Symbol" panose="05050102010706020507" pitchFamily="18" charset="2"/>
            <a:buChar char=""/>
          </a:pPr>
          <a:r>
            <a:rPr lang="fr" sz="1900" kern="1200" dirty="0">
              <a:solidFill>
                <a:prstClr val="black"/>
              </a:solidFill>
              <a:latin typeface="Calibri" panose="020F0502020204030204" pitchFamily="34" charset="0"/>
            </a:rPr>
            <a:t>Identifier les conflits potentiels, par exemple entre la mise en œuvre des droits et les intérêts de différents groupes.</a:t>
          </a:r>
          <a:endParaRPr lang="en-GB" sz="1900" kern="1200" dirty="0"/>
        </a:p>
        <a:p>
          <a:pPr marL="171450" lvl="1" indent="-171450" algn="l" defTabSz="844550">
            <a:lnSpc>
              <a:spcPct val="90000"/>
            </a:lnSpc>
            <a:spcBef>
              <a:spcPct val="0"/>
            </a:spcBef>
            <a:spcAft>
              <a:spcPct val="15000"/>
            </a:spcAft>
            <a:buFont typeface="Symbol" panose="05050102010706020507" pitchFamily="18" charset="2"/>
            <a:buChar char=""/>
          </a:pPr>
          <a:r>
            <a:rPr lang="fr" sz="1900" kern="1200" dirty="0">
              <a:solidFill>
                <a:prstClr val="black"/>
              </a:solidFill>
              <a:latin typeface="Calibri" panose="020F0502020204030204" pitchFamily="34" charset="0"/>
            </a:rPr>
            <a:t>Garantir un accès équitable et des conditions justes permettant aux hommes et aux femmes de participer efficacement au processus de consultation</a:t>
          </a:r>
          <a:endParaRPr lang="es-ES"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Font typeface="Symbol" panose="05050102010706020507" pitchFamily="18" charset="2"/>
            <a:buChar char=""/>
          </a:pPr>
          <a:r>
            <a:rPr lang="fr" sz="1900" kern="1200" dirty="0">
              <a:solidFill>
                <a:prstClr val="black"/>
              </a:solidFill>
              <a:latin typeface="Calibri" panose="020F0502020204030204" pitchFamily="34" charset="0"/>
            </a:rPr>
            <a:t>Faciliter ce processus devrait permettre de prendre en compte la diversité des points de vue et de donner aux différents groupes la possibilité d'influencer les décisions, notamment les plus vulnérables.</a:t>
          </a:r>
        </a:p>
        <a:p>
          <a:pPr marL="171450" lvl="1" indent="-171450" algn="l" defTabSz="844550">
            <a:lnSpc>
              <a:spcPct val="90000"/>
            </a:lnSpc>
            <a:spcBef>
              <a:spcPct val="0"/>
            </a:spcBef>
            <a:spcAft>
              <a:spcPct val="15000"/>
            </a:spcAft>
            <a:buFont typeface="Symbol" panose="05050102010706020507" pitchFamily="18" charset="2"/>
            <a:buChar char=""/>
          </a:pPr>
          <a:r>
            <a:rPr lang="fr" sz="1900" kern="1200" dirty="0">
              <a:solidFill>
                <a:prstClr val="black"/>
              </a:solidFill>
              <a:latin typeface="Calibri" panose="020F0502020204030204" pitchFamily="34" charset="0"/>
            </a:rPr>
            <a:t>Mettre en place des processus de consultation sûrs et démocratiques afin de garantir que les points de vue et les voix des femmes soient valorisés au même titre que ceux des hommes. Ce processus doit être adapté des structures traditionnelles.</a:t>
          </a:r>
          <a:endParaRPr lang="es-ES_tradnl"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Font typeface="Symbol" panose="05050102010706020507" pitchFamily="18" charset="2"/>
            <a:buChar char=""/>
          </a:pPr>
          <a:r>
            <a:rPr lang="fr" sz="1900" kern="1200" dirty="0">
              <a:solidFill>
                <a:prstClr val="black"/>
              </a:solidFill>
              <a:latin typeface="Calibri" panose="020F0502020204030204" pitchFamily="34" charset="0"/>
            </a:rPr>
            <a:t>Mettre en place une structure permettant aux femmes ou aux groupes vulnérables de demander une aide ou des conseils indépendants.</a:t>
          </a:r>
        </a:p>
      </dsp:txBody>
      <dsp:txXfrm>
        <a:off x="12243873" y="657578"/>
        <a:ext cx="4951624" cy="5668107"/>
      </dsp:txXfrm>
    </dsp:sp>
    <dsp:sp modelId="{43D6E98C-31DA-4068-8D35-351BEB61B853}">
      <dsp:nvSpPr>
        <dsp:cNvPr id="0" name=""/>
        <dsp:cNvSpPr/>
      </dsp:nvSpPr>
      <dsp:spPr>
        <a:xfrm>
          <a:off x="13457289" y="6931804"/>
          <a:ext cx="4068710" cy="1617991"/>
        </a:xfrm>
        <a:prstGeom prst="roundRect">
          <a:avLst>
            <a:gd name="adj" fmla="val 10000"/>
          </a:avLst>
        </a:prstGeom>
        <a:solidFill>
          <a:schemeClr val="accent3">
            <a:hueOff val="1460120"/>
            <a:satOff val="-27164"/>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fr" sz="3600" b="1" kern="1200" dirty="0"/>
            <a:t>Mener les consultations</a:t>
          </a:r>
        </a:p>
      </dsp:txBody>
      <dsp:txXfrm>
        <a:off x="13504678" y="6979193"/>
        <a:ext cx="3973932" cy="15232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6BFB4B-0FCB-476B-85CC-98F3EC94C037}">
      <dsp:nvSpPr>
        <dsp:cNvPr id="0" name=""/>
        <dsp:cNvSpPr/>
      </dsp:nvSpPr>
      <dsp:spPr>
        <a:xfrm rot="5400000">
          <a:off x="10260227" y="-4578005"/>
          <a:ext cx="641091" cy="9958375"/>
        </a:xfrm>
        <a:prstGeom prst="round2Same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fr" sz="1800" kern="1200" dirty="0">
              <a:effectLst/>
              <a:latin typeface="Calibri" charset="0"/>
              <a:ea typeface="Calibri" charset="0"/>
              <a:cs typeface="Calibri" charset="0"/>
            </a:rPr>
            <a:t>Quelles </a:t>
          </a:r>
          <a:r>
            <a:rPr lang="fr" sz="1800" b="1" kern="1200" dirty="0">
              <a:effectLst/>
              <a:latin typeface="Calibri" charset="0"/>
              <a:ea typeface="Calibri" charset="0"/>
              <a:cs typeface="Calibri" charset="0"/>
            </a:rPr>
            <a:t>communautés</a:t>
          </a:r>
          <a:r>
            <a:rPr lang="fr" sz="1800" kern="1200" dirty="0">
              <a:effectLst/>
              <a:latin typeface="Calibri" charset="0"/>
              <a:ea typeface="Calibri" charset="0"/>
              <a:cs typeface="Calibri" charset="0"/>
            </a:rPr>
            <a:t> Quelles communautés </a:t>
          </a:r>
          <a:r>
            <a:rPr lang="fr" sz="1800" b="1" kern="1200" dirty="0">
              <a:effectLst/>
              <a:latin typeface="Calibri" charset="0"/>
              <a:ea typeface="Calibri" charset="0"/>
              <a:cs typeface="Calibri" charset="0"/>
            </a:rPr>
            <a:t>devraient être impliquées </a:t>
          </a:r>
          <a:r>
            <a:rPr lang="fr" sz="1800" kern="1200" dirty="0">
              <a:effectLst/>
              <a:latin typeface="Calibri" charset="0"/>
              <a:ea typeface="Calibri" charset="0"/>
              <a:cs typeface="Calibri" charset="0"/>
            </a:rPr>
            <a:t>, compte tenu de l'analyse des parties prenantes ? Pourquoi ces communautés participent-elles ?</a:t>
          </a:r>
          <a:endParaRPr lang="pt-PT" sz="1800" kern="1200" dirty="0"/>
        </a:p>
      </dsp:txBody>
      <dsp:txXfrm rot="-5400000">
        <a:off x="5601586" y="111931"/>
        <a:ext cx="9927080" cy="578501"/>
      </dsp:txXfrm>
    </dsp:sp>
    <dsp:sp modelId="{AD245B4D-B21C-4672-8ABA-FD596C64E6CE}">
      <dsp:nvSpPr>
        <dsp:cNvPr id="0" name=""/>
        <dsp:cNvSpPr/>
      </dsp:nvSpPr>
      <dsp:spPr>
        <a:xfrm>
          <a:off x="0" y="499"/>
          <a:ext cx="5601585" cy="801363"/>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fr" sz="4000" kern="1200" dirty="0"/>
            <a:t>Qui?</a:t>
          </a:r>
          <a:endParaRPr lang="pt-PT" sz="4000" kern="1200" dirty="0"/>
        </a:p>
      </dsp:txBody>
      <dsp:txXfrm>
        <a:off x="39119" y="39618"/>
        <a:ext cx="5523347" cy="723125"/>
      </dsp:txXfrm>
    </dsp:sp>
    <dsp:sp modelId="{AC61CBB7-3E75-4766-BEDE-415CC99D076A}">
      <dsp:nvSpPr>
        <dsp:cNvPr id="0" name=""/>
        <dsp:cNvSpPr/>
      </dsp:nvSpPr>
      <dsp:spPr>
        <a:xfrm rot="5400000">
          <a:off x="10193120" y="-3736573"/>
          <a:ext cx="641091" cy="9958375"/>
        </a:xfrm>
        <a:prstGeom prst="round2SameRect">
          <a:avLst/>
        </a:prstGeom>
        <a:solidFill>
          <a:schemeClr val="accent3">
            <a:tint val="40000"/>
            <a:alpha val="90000"/>
            <a:hueOff val="279238"/>
            <a:satOff val="-3657"/>
            <a:lumOff val="-381"/>
            <a:alphaOff val="0"/>
          </a:schemeClr>
        </a:solidFill>
        <a:ln w="15875" cap="flat" cmpd="sng" algn="ctr">
          <a:solidFill>
            <a:schemeClr val="accent3">
              <a:tint val="40000"/>
              <a:alpha val="90000"/>
              <a:hueOff val="279238"/>
              <a:satOff val="-3657"/>
              <a:lumOff val="-38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fr" sz="1800" kern="1200" dirty="0">
              <a:effectLst/>
              <a:latin typeface="Calibri" charset="0"/>
              <a:ea typeface="Calibri" charset="0"/>
              <a:cs typeface="Calibri" charset="0"/>
            </a:rPr>
            <a:t>Quels sont vos </a:t>
          </a:r>
          <a:r>
            <a:rPr lang="fr" sz="1800" b="1" kern="1200" dirty="0">
              <a:effectLst/>
              <a:latin typeface="Calibri" charset="0"/>
              <a:ea typeface="Calibri" charset="0"/>
              <a:cs typeface="Calibri" charset="0"/>
            </a:rPr>
            <a:t>intérêts et vos objectifs </a:t>
          </a:r>
          <a:r>
            <a:rPr lang="fr" sz="1800" kern="1200" dirty="0">
              <a:effectLst/>
              <a:latin typeface="Calibri" charset="0"/>
              <a:ea typeface="Calibri" charset="0"/>
              <a:cs typeface="Calibri" charset="0"/>
            </a:rPr>
            <a:t>?</a:t>
          </a:r>
          <a:endParaRPr lang="pt-PT" sz="1800" kern="1200" dirty="0"/>
        </a:p>
      </dsp:txBody>
      <dsp:txXfrm rot="-5400000">
        <a:off x="5534479" y="953363"/>
        <a:ext cx="9927080" cy="578501"/>
      </dsp:txXfrm>
    </dsp:sp>
    <dsp:sp modelId="{54A931B4-A3A1-4F96-AA49-F1ADCB190984}">
      <dsp:nvSpPr>
        <dsp:cNvPr id="0" name=""/>
        <dsp:cNvSpPr/>
      </dsp:nvSpPr>
      <dsp:spPr>
        <a:xfrm>
          <a:off x="0" y="841932"/>
          <a:ext cx="5601585" cy="801363"/>
        </a:xfrm>
        <a:prstGeom prst="roundRect">
          <a:avLst/>
        </a:prstGeom>
        <a:solidFill>
          <a:schemeClr val="accent3">
            <a:hueOff val="243353"/>
            <a:satOff val="-4527"/>
            <a:lumOff val="-137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fr" sz="4000" kern="1200" noProof="1"/>
            <a:t>Pourquoi?</a:t>
          </a:r>
        </a:p>
      </dsp:txBody>
      <dsp:txXfrm>
        <a:off x="39119" y="881051"/>
        <a:ext cx="5523347" cy="723125"/>
      </dsp:txXfrm>
    </dsp:sp>
    <dsp:sp modelId="{844CB0E5-2703-42AC-98CE-7AFDBA8DF80F}">
      <dsp:nvSpPr>
        <dsp:cNvPr id="0" name=""/>
        <dsp:cNvSpPr/>
      </dsp:nvSpPr>
      <dsp:spPr>
        <a:xfrm rot="5400000">
          <a:off x="10260227" y="-2895141"/>
          <a:ext cx="641091" cy="9958375"/>
        </a:xfrm>
        <a:prstGeom prst="round2SameRect">
          <a:avLst/>
        </a:prstGeom>
        <a:solidFill>
          <a:schemeClr val="accent3">
            <a:tint val="40000"/>
            <a:alpha val="90000"/>
            <a:hueOff val="558475"/>
            <a:satOff val="-7315"/>
            <a:lumOff val="-761"/>
            <a:alphaOff val="0"/>
          </a:schemeClr>
        </a:solidFill>
        <a:ln w="15875" cap="flat" cmpd="sng" algn="ctr">
          <a:solidFill>
            <a:schemeClr val="accent3">
              <a:tint val="40000"/>
              <a:alpha val="90000"/>
              <a:hueOff val="558475"/>
              <a:satOff val="-7315"/>
              <a:lumOff val="-7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fr" sz="1800" b="0" kern="1200" dirty="0">
              <a:effectLst/>
              <a:latin typeface="Calibri" charset="0"/>
              <a:ea typeface="Calibri" charset="0"/>
              <a:cs typeface="Calibri" charset="0"/>
            </a:rPr>
            <a:t>Quelles </a:t>
          </a:r>
          <a:r>
            <a:rPr lang="fr" sz="1800" b="1" kern="1200" dirty="0">
              <a:effectLst/>
              <a:latin typeface="Calibri" charset="0"/>
              <a:ea typeface="Calibri" charset="0"/>
              <a:cs typeface="Calibri" charset="0"/>
            </a:rPr>
            <a:t>données sur le genre et la biodiversité </a:t>
          </a:r>
          <a:r>
            <a:rPr lang="fr" sz="1800" b="0" kern="1200" dirty="0">
              <a:effectLst/>
              <a:latin typeface="Calibri" charset="0"/>
              <a:ea typeface="Calibri" charset="0"/>
              <a:cs typeface="Calibri" charset="0"/>
            </a:rPr>
            <a:t>souhaitez-vous obtenir </a:t>
          </a:r>
          <a:r>
            <a:rPr lang="fr" sz="1800" b="1" kern="1200" dirty="0">
              <a:effectLst/>
              <a:latin typeface="Calibri" charset="0"/>
              <a:ea typeface="Calibri" charset="0"/>
              <a:cs typeface="Calibri" charset="0"/>
            </a:rPr>
            <a:t>?</a:t>
          </a:r>
          <a:endParaRPr lang="pt-PT" sz="1800" kern="1200" dirty="0"/>
        </a:p>
      </dsp:txBody>
      <dsp:txXfrm rot="-5400000">
        <a:off x="5601586" y="1794795"/>
        <a:ext cx="9927080" cy="578501"/>
      </dsp:txXfrm>
    </dsp:sp>
    <dsp:sp modelId="{EB30F87A-E9E0-42AD-8B82-D94ECBEAD396}">
      <dsp:nvSpPr>
        <dsp:cNvPr id="0" name=""/>
        <dsp:cNvSpPr/>
      </dsp:nvSpPr>
      <dsp:spPr>
        <a:xfrm>
          <a:off x="0" y="1683364"/>
          <a:ext cx="5601585" cy="801363"/>
        </a:xfrm>
        <a:prstGeom prst="roundRect">
          <a:avLst/>
        </a:prstGeom>
        <a:solidFill>
          <a:schemeClr val="accent3">
            <a:hueOff val="486707"/>
            <a:satOff val="-9055"/>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fr" sz="4000" kern="1200" dirty="0"/>
            <a:t>Quoi?</a:t>
          </a:r>
          <a:endParaRPr lang="pt-PT" sz="4000" kern="1200" dirty="0"/>
        </a:p>
      </dsp:txBody>
      <dsp:txXfrm>
        <a:off x="39119" y="1722483"/>
        <a:ext cx="5523347" cy="723125"/>
      </dsp:txXfrm>
    </dsp:sp>
    <dsp:sp modelId="{204EA77D-1E21-4DA5-BF71-BCFF37A3284D}">
      <dsp:nvSpPr>
        <dsp:cNvPr id="0" name=""/>
        <dsp:cNvSpPr/>
      </dsp:nvSpPr>
      <dsp:spPr>
        <a:xfrm rot="5400000">
          <a:off x="10260227" y="-2053709"/>
          <a:ext cx="641091" cy="9958375"/>
        </a:xfrm>
        <a:prstGeom prst="round2SameRect">
          <a:avLst/>
        </a:prstGeom>
        <a:solidFill>
          <a:schemeClr val="accent3">
            <a:tint val="40000"/>
            <a:alpha val="90000"/>
            <a:hueOff val="837713"/>
            <a:satOff val="-10972"/>
            <a:lumOff val="-1142"/>
            <a:alphaOff val="0"/>
          </a:schemeClr>
        </a:solidFill>
        <a:ln w="15875" cap="flat" cmpd="sng" algn="ctr">
          <a:solidFill>
            <a:schemeClr val="accent3">
              <a:tint val="40000"/>
              <a:alpha val="90000"/>
              <a:hueOff val="837713"/>
              <a:satOff val="-10972"/>
              <a:lumOff val="-114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fr" sz="1800" b="1" kern="1200" dirty="0">
              <a:effectLst/>
              <a:latin typeface="Calibri" charset="0"/>
              <a:ea typeface="Calibri" charset="0"/>
              <a:cs typeface="Calibri" charset="0"/>
            </a:rPr>
            <a:t>Les méthodes de communication constituent- </a:t>
          </a:r>
          <a:r>
            <a:rPr lang="fr" sz="1800" kern="1200" dirty="0">
              <a:effectLst/>
              <a:latin typeface="Calibri" charset="0"/>
              <a:ea typeface="Calibri" charset="0"/>
              <a:cs typeface="Calibri" charset="0"/>
            </a:rPr>
            <a:t>elles la mesure spéciale nécessaire pour permettre la participation de certaines femmes ?</a:t>
          </a:r>
          <a:endParaRPr lang="pt-PT" sz="1800" kern="1200" dirty="0"/>
        </a:p>
      </dsp:txBody>
      <dsp:txXfrm rot="-5400000">
        <a:off x="5601586" y="2636227"/>
        <a:ext cx="9927080" cy="578501"/>
      </dsp:txXfrm>
    </dsp:sp>
    <dsp:sp modelId="{8ABCC2D9-341A-45B9-A751-49E4E2A8A23B}">
      <dsp:nvSpPr>
        <dsp:cNvPr id="0" name=""/>
        <dsp:cNvSpPr/>
      </dsp:nvSpPr>
      <dsp:spPr>
        <a:xfrm>
          <a:off x="0" y="2524796"/>
          <a:ext cx="5601585" cy="801363"/>
        </a:xfrm>
        <a:prstGeom prst="roundRect">
          <a:avLst/>
        </a:prstGeom>
        <a:solidFill>
          <a:schemeClr val="accent3">
            <a:hueOff val="730060"/>
            <a:satOff val="-13582"/>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fr" sz="4000" kern="1200" dirty="0"/>
            <a:t>Comment?</a:t>
          </a:r>
          <a:endParaRPr lang="pt-PT" sz="4000" kern="1200" dirty="0"/>
        </a:p>
      </dsp:txBody>
      <dsp:txXfrm>
        <a:off x="39119" y="2563915"/>
        <a:ext cx="5523347" cy="723125"/>
      </dsp:txXfrm>
    </dsp:sp>
    <dsp:sp modelId="{CCCBED65-C234-48B0-945F-3268678CCDD3}">
      <dsp:nvSpPr>
        <dsp:cNvPr id="0" name=""/>
        <dsp:cNvSpPr/>
      </dsp:nvSpPr>
      <dsp:spPr>
        <a:xfrm rot="5400000">
          <a:off x="10260227" y="-1212276"/>
          <a:ext cx="641091" cy="9958375"/>
        </a:xfrm>
        <a:prstGeom prst="round2SameRect">
          <a:avLst/>
        </a:prstGeom>
        <a:solidFill>
          <a:schemeClr val="accent3">
            <a:tint val="40000"/>
            <a:alpha val="90000"/>
            <a:hueOff val="1116950"/>
            <a:satOff val="-14629"/>
            <a:lumOff val="-1523"/>
            <a:alphaOff val="0"/>
          </a:schemeClr>
        </a:solidFill>
        <a:ln w="15875" cap="flat" cmpd="sng" algn="ctr">
          <a:solidFill>
            <a:schemeClr val="accent3">
              <a:tint val="40000"/>
              <a:alpha val="90000"/>
              <a:hueOff val="1116950"/>
              <a:satOff val="-14629"/>
              <a:lumOff val="-152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fr" sz="1800" b="1" kern="1200" dirty="0">
              <a:effectLst/>
              <a:latin typeface="Calibri" charset="0"/>
              <a:ea typeface="Calibri" charset="0"/>
              <a:cs typeface="Calibri" charset="0"/>
            </a:rPr>
            <a:t>Quel est le calendrier </a:t>
          </a:r>
          <a:r>
            <a:rPr lang="fr" sz="1800" kern="1200" dirty="0">
              <a:effectLst/>
              <a:latin typeface="Calibri" charset="0"/>
              <a:ea typeface="Calibri" charset="0"/>
              <a:cs typeface="Calibri" charset="0"/>
            </a:rPr>
            <a:t>et l'échéancier des activités de participation au programme </a:t>
          </a:r>
          <a:r>
            <a:rPr lang="fr" sz="1800" b="1" kern="1200" dirty="0">
              <a:effectLst/>
              <a:latin typeface="Calibri" charset="0"/>
              <a:ea typeface="Calibri" charset="0"/>
              <a:cs typeface="Calibri" charset="0"/>
            </a:rPr>
            <a:t>?</a:t>
          </a:r>
          <a:endParaRPr lang="pt-PT" sz="1800" kern="1200" dirty="0"/>
        </a:p>
        <a:p>
          <a:pPr marL="171450" lvl="1" indent="-171450" algn="l" defTabSz="800100">
            <a:lnSpc>
              <a:spcPct val="90000"/>
            </a:lnSpc>
            <a:spcBef>
              <a:spcPct val="0"/>
            </a:spcBef>
            <a:spcAft>
              <a:spcPct val="15000"/>
            </a:spcAft>
            <a:buFont typeface="Wingdings" charset="2"/>
            <a:buNone/>
          </a:pPr>
          <a:r>
            <a:rPr lang="fr" sz="1800" kern="1200" dirty="0">
              <a:effectLst/>
              <a:latin typeface="Calibri" charset="0"/>
              <a:ea typeface="Calibri" charset="0"/>
              <a:cs typeface="Calibri" charset="0"/>
            </a:rPr>
            <a:t>Quels processus et quels échéanciers des communautés locales doivent être respectés ?</a:t>
          </a:r>
          <a:endParaRPr lang="pt-PT" sz="1800" kern="1200" dirty="0"/>
        </a:p>
      </dsp:txBody>
      <dsp:txXfrm rot="-5400000">
        <a:off x="5601586" y="3477660"/>
        <a:ext cx="9927080" cy="578501"/>
      </dsp:txXfrm>
    </dsp:sp>
    <dsp:sp modelId="{BC9D319F-9909-4B54-ACCA-82FFB5CCCA00}">
      <dsp:nvSpPr>
        <dsp:cNvPr id="0" name=""/>
        <dsp:cNvSpPr/>
      </dsp:nvSpPr>
      <dsp:spPr>
        <a:xfrm>
          <a:off x="0" y="3366228"/>
          <a:ext cx="5601585" cy="801363"/>
        </a:xfrm>
        <a:prstGeom prst="roundRect">
          <a:avLst/>
        </a:prstGeom>
        <a:solidFill>
          <a:schemeClr val="accent3">
            <a:hueOff val="973413"/>
            <a:satOff val="-18109"/>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fr" sz="4000" kern="1200" dirty="0"/>
            <a:t>Quand?</a:t>
          </a:r>
          <a:endParaRPr lang="pt-PT" sz="4000" kern="1200" dirty="0"/>
        </a:p>
      </dsp:txBody>
      <dsp:txXfrm>
        <a:off x="39119" y="3405347"/>
        <a:ext cx="5523347" cy="723125"/>
      </dsp:txXfrm>
    </dsp:sp>
    <dsp:sp modelId="{122D25EB-00B5-465E-917F-E9F07F6D241B}">
      <dsp:nvSpPr>
        <dsp:cNvPr id="0" name=""/>
        <dsp:cNvSpPr/>
      </dsp:nvSpPr>
      <dsp:spPr>
        <a:xfrm rot="5400000">
          <a:off x="10260227" y="-370844"/>
          <a:ext cx="641091" cy="9958375"/>
        </a:xfrm>
        <a:prstGeom prst="round2SameRect">
          <a:avLst/>
        </a:prstGeom>
        <a:solidFill>
          <a:schemeClr val="accent3">
            <a:tint val="40000"/>
            <a:alpha val="90000"/>
            <a:hueOff val="1396188"/>
            <a:satOff val="-18287"/>
            <a:lumOff val="-1903"/>
            <a:alphaOff val="0"/>
          </a:schemeClr>
        </a:solidFill>
        <a:ln w="15875" cap="flat" cmpd="sng" algn="ctr">
          <a:solidFill>
            <a:schemeClr val="accent3">
              <a:tint val="40000"/>
              <a:alpha val="90000"/>
              <a:hueOff val="1396188"/>
              <a:satOff val="-18287"/>
              <a:lumOff val="-190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fr" sz="1800" kern="1200" dirty="0">
              <a:effectLst/>
              <a:latin typeface="Calibri" charset="0"/>
              <a:ea typeface="Calibri" charset="0"/>
              <a:cs typeface="Calibri" charset="0"/>
            </a:rPr>
            <a:t>Quel </a:t>
          </a:r>
          <a:r>
            <a:rPr lang="fr" sz="1800" b="1" kern="1200" dirty="0">
              <a:effectLst/>
              <a:latin typeface="Calibri" charset="0"/>
              <a:ea typeface="Calibri" charset="0"/>
              <a:cs typeface="Calibri" charset="0"/>
            </a:rPr>
            <a:t>rôle </a:t>
          </a:r>
          <a:r>
            <a:rPr lang="fr" sz="1800" kern="1200" dirty="0">
              <a:effectLst/>
              <a:latin typeface="Calibri" charset="0"/>
              <a:ea typeface="Calibri" charset="0"/>
              <a:cs typeface="Calibri" charset="0"/>
            </a:rPr>
            <a:t>joueront les représentants des parties prenantes ? Faut-il prévoir des animateurs ou des experts en participation supplémentaires ? Un soutien additionnel est-il nécessaire ?</a:t>
          </a:r>
          <a:endParaRPr lang="pt-PT" sz="1800" kern="1200" dirty="0"/>
        </a:p>
      </dsp:txBody>
      <dsp:txXfrm rot="-5400000">
        <a:off x="5601586" y="4319092"/>
        <a:ext cx="9927080" cy="578501"/>
      </dsp:txXfrm>
    </dsp:sp>
    <dsp:sp modelId="{5E004F56-22C1-45D2-B089-F1F12CEF057C}">
      <dsp:nvSpPr>
        <dsp:cNvPr id="0" name=""/>
        <dsp:cNvSpPr/>
      </dsp:nvSpPr>
      <dsp:spPr>
        <a:xfrm>
          <a:off x="0" y="4207660"/>
          <a:ext cx="5601585" cy="801363"/>
        </a:xfrm>
        <a:prstGeom prst="roundRect">
          <a:avLst/>
        </a:prstGeom>
        <a:solidFill>
          <a:schemeClr val="accent3">
            <a:hueOff val="1216766"/>
            <a:satOff val="-22637"/>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fr" sz="4000" kern="1200" dirty="0"/>
            <a:t>Responsable?</a:t>
          </a:r>
        </a:p>
      </dsp:txBody>
      <dsp:txXfrm>
        <a:off x="39119" y="4246779"/>
        <a:ext cx="5523347" cy="723125"/>
      </dsp:txXfrm>
    </dsp:sp>
    <dsp:sp modelId="{C7DC9FD5-01FD-4C2C-9200-982750DFFA2F}">
      <dsp:nvSpPr>
        <dsp:cNvPr id="0" name=""/>
        <dsp:cNvSpPr/>
      </dsp:nvSpPr>
      <dsp:spPr>
        <a:xfrm rot="5400000">
          <a:off x="10260227" y="470587"/>
          <a:ext cx="641091" cy="9958375"/>
        </a:xfrm>
        <a:prstGeom prst="round2SameRect">
          <a:avLst/>
        </a:prstGeom>
        <a:solidFill>
          <a:schemeClr val="accent3">
            <a:tint val="40000"/>
            <a:alpha val="90000"/>
            <a:hueOff val="1675425"/>
            <a:satOff val="-21944"/>
            <a:lumOff val="-2284"/>
            <a:alphaOff val="0"/>
          </a:schemeClr>
        </a:solidFill>
        <a:ln w="15875" cap="flat" cmpd="sng" algn="ctr">
          <a:solidFill>
            <a:schemeClr val="accent3">
              <a:tint val="40000"/>
              <a:alpha val="90000"/>
              <a:hueOff val="1675425"/>
              <a:satOff val="-21944"/>
              <a:lumOff val="-22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fr" sz="1800" kern="1200" dirty="0">
              <a:effectLst/>
              <a:latin typeface="Calibri" charset="0"/>
              <a:ea typeface="Calibri" charset="0"/>
              <a:cs typeface="Calibri" charset="0"/>
            </a:rPr>
            <a:t>Quel sera </a:t>
          </a:r>
          <a:r>
            <a:rPr lang="fr" sz="1800" b="1" kern="1200" dirty="0">
              <a:effectLst/>
              <a:latin typeface="Calibri" charset="0"/>
              <a:ea typeface="Calibri" charset="0"/>
              <a:cs typeface="Calibri" charset="0"/>
            </a:rPr>
            <a:t>le coût du plan de consultation</a:t>
          </a:r>
          <a:r>
            <a:rPr lang="fr" sz="1800" kern="1200" dirty="0">
              <a:effectLst/>
              <a:latin typeface="Calibri" charset="0"/>
              <a:ea typeface="Calibri" charset="0"/>
              <a:cs typeface="Calibri" charset="0"/>
            </a:rPr>
            <a:t> ? D’où proviendront les ressources ?</a:t>
          </a:r>
          <a:endParaRPr lang="pt-PT" sz="1800" kern="1200" dirty="0"/>
        </a:p>
      </dsp:txBody>
      <dsp:txXfrm rot="-5400000">
        <a:off x="5601586" y="5160524"/>
        <a:ext cx="9927080" cy="578501"/>
      </dsp:txXfrm>
    </dsp:sp>
    <dsp:sp modelId="{8B75A17C-6B64-4491-B528-3BEA6AC289C5}">
      <dsp:nvSpPr>
        <dsp:cNvPr id="0" name=""/>
        <dsp:cNvSpPr/>
      </dsp:nvSpPr>
      <dsp:spPr>
        <a:xfrm>
          <a:off x="0" y="5049093"/>
          <a:ext cx="5601585" cy="801363"/>
        </a:xfrm>
        <a:prstGeom prst="roundRect">
          <a:avLst/>
        </a:prstGeom>
        <a:solidFill>
          <a:schemeClr val="accent3">
            <a:hueOff val="1460120"/>
            <a:satOff val="-27164"/>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fr" sz="4000" kern="1200" dirty="0"/>
            <a:t>Ressources?</a:t>
          </a:r>
        </a:p>
      </dsp:txBody>
      <dsp:txXfrm>
        <a:off x="39119" y="5088212"/>
        <a:ext cx="5523347" cy="72312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panose="020F0502020204030204" pitchFamily="34" charset="0"/>
              </a:defRPr>
            </a:lvl1pPr>
          </a:lstStyle>
          <a:p>
            <a:endParaRPr lang="es-ES_tradnl"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panose="020F0502020204030204" pitchFamily="34" charset="0"/>
              </a:defRPr>
            </a:lvl1pPr>
          </a:lstStyle>
          <a:p>
            <a:fld id="{B2F7EEF1-9A0F-D649-A1DF-3D2112562733}" type="datetimeFigureOut">
              <a:rPr lang="es-ES_tradnl" smtClean="0"/>
              <a:pPr/>
              <a:t>9/2/26</a:t>
            </a:fld>
            <a:endParaRPr lang="es-ES_tradnl"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s-ES_tradnl"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panose="020F0502020204030204" pitchFamily="34" charset="0"/>
              </a:defRPr>
            </a:lvl1pPr>
          </a:lstStyle>
          <a:p>
            <a:endParaRPr lang="es-ES_tradnl"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panose="020F0502020204030204" pitchFamily="34" charset="0"/>
              </a:defRPr>
            </a:lvl1pPr>
          </a:lstStyle>
          <a:p>
            <a:fld id="{D016F44F-AAE6-7749-A22A-A305A141182D}" type="slidenum">
              <a:rPr lang="es-ES_tradnl" smtClean="0"/>
              <a:pPr/>
              <a:t>‹#›</a:t>
            </a:fld>
            <a:endParaRPr lang="es-ES_tradnl" dirty="0"/>
          </a:p>
        </p:txBody>
      </p:sp>
    </p:spTree>
    <p:extLst>
      <p:ext uri="{BB962C8B-B14F-4D97-AF65-F5344CB8AC3E}">
        <p14:creationId xmlns:p14="http://schemas.microsoft.com/office/powerpoint/2010/main" val="1101256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panose="020F050202020403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308"/>
          </a:xfrm>
          <a:prstGeom prst="rect">
            <a:avLst/>
          </a:prstGeom>
        </p:spPr>
        <p:txBody>
          <a:bodyPr vert="horz" lIns="91440" tIns="45720" rIns="91440" bIns="45720" rtlCol="0"/>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34448" y="0"/>
            <a:ext cx="3927546" cy="372308"/>
          </a:xfrm>
          <a:prstGeom prst="rect">
            <a:avLst/>
          </a:prstGeom>
        </p:spPr>
        <p:txBody>
          <a:bodyPr vert="horz" lIns="91440" tIns="45720" rIns="91440" bIns="45720" rtlCol="0"/>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55813" y="557213"/>
            <a:ext cx="4951412"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30035"/>
            <a:ext cx="7250853" cy="3345606"/>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7060072"/>
            <a:ext cx="3927546" cy="370585"/>
          </a:xfrm>
          <a:prstGeom prst="rect">
            <a:avLst/>
          </a:prstGeom>
        </p:spPr>
        <p:txBody>
          <a:bodyPr vert="horz" lIns="91440" tIns="45720" rIns="91440" bIns="45720" rtlCol="0" anchor="b"/>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34448" y="7060072"/>
            <a:ext cx="3927546" cy="370585"/>
          </a:xfrm>
          <a:prstGeom prst="rect">
            <a:avLst/>
          </a:prstGeom>
        </p:spPr>
        <p:txBody>
          <a:bodyPr vert="horz" lIns="91440" tIns="45720" rIns="91440" bIns="45720" rtlCol="0" anchor="b"/>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22BDF-CCBC-01B6-99F3-A0678FBE8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44876-C4E0-38B3-F45B-91AF21D91CA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D0220880-AFEC-0212-509E-3D8B4CF96D1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8BD6EA-3B41-E633-9478-32BE14E910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2506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EDE96-84EC-5C9F-3DEA-6FF5FC5EBE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466214-10DA-4F49-E846-2BD69EEDF56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4BA95EF-5A98-B4F5-AEA8-EC81E6BCB1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CC8B16-6284-DA5D-06D1-68ABB9C0F6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5417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018F8-25F4-19B1-36B6-F0BE86161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FA613-70FC-D22A-6B7A-AE24724FE63E}"/>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BC777A90-F0BE-2C68-55D9-D1A9F6F358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E6998D-C676-FF0B-07D6-7D64F46487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2890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FE8E6-7BA5-40AD-6B35-160F04670E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ABFDC-0436-1F23-F479-9183B0D7689F}"/>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E97E6EB-E40C-C1E1-ED6C-6198E9FE75AF}"/>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1664B056-0840-87C8-F52E-95AE568ADD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2606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5A7C5-65DC-7C5A-0DEF-CE45EC2B1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5B32D-2C5D-7B68-DFD2-554C5909D02A}"/>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6BEB0B06-F6C2-8FB3-C04F-4920DD58368D}"/>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C9743C9E-342F-658A-9DB2-3ADDB32041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9488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6579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BFF30-7ACC-20C9-5213-E8D83FE9F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698E1-C9D7-41B1-0E65-53DD838A2E18}"/>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55D94ED-4F2D-35BE-F2D8-631215DBC87D}"/>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533CEF17-4A25-00F7-4E54-F3AD5F3129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7107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B5EF6-A251-A6C0-87AD-5E4729EA5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567B5-12E2-9F57-78B5-DECDA4D895F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931666B-F542-F8DD-EC39-0595959F1B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7D7C70-1EA6-BFE6-6200-B22D077C71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8519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CAE87-0997-D576-B111-76CCEAD4C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59C92-9E11-BF91-87CA-6D1BD29DB4BD}"/>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436389A5-0D2A-0891-49A4-D4BF0169D2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266B13-C35D-E8F3-6277-E1B5EE83D9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3817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n-CH" sz="120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1340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8517-9C72-AE2D-314D-5264BD841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D3DA4-DA8D-D83B-A688-72E5376811B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612F43D5-DC42-258A-6844-52CB50D8B2B4}"/>
              </a:ext>
            </a:extLst>
          </p:cNvPr>
          <p:cNvSpPr>
            <a:spLocks noGrp="1"/>
          </p:cNvSpPr>
          <p:nvPr>
            <p:ph type="body" idx="1"/>
          </p:nvPr>
        </p:nvSpPr>
        <p:spPr/>
        <p:txBody>
          <a:bodyPr/>
          <a:lstStyle/>
          <a:p>
            <a:pPr marL="0" indent="0">
              <a:buFont typeface="Arial" panose="020B0604020202020204" pitchFamily="34" charset="0"/>
              <a:buNone/>
            </a:pPr>
            <a:endParaRPr lang="en-GB" sz="1000" dirty="0"/>
          </a:p>
        </p:txBody>
      </p:sp>
      <p:sp>
        <p:nvSpPr>
          <p:cNvPr id="4" name="Slide Number Placeholder 3">
            <a:extLst>
              <a:ext uri="{FF2B5EF4-FFF2-40B4-BE49-F238E27FC236}">
                <a16:creationId xmlns:a16="http://schemas.microsoft.com/office/drawing/2014/main" id="{7F277C3B-F36A-3E3C-3139-D363BCDD58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1484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B5809-BAE8-B3CB-FCDC-97AC9E88B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CD6BC-6003-5A0D-7401-B9237FD31D0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40CE4F0-6FBE-647D-30E5-EA161ACC5ED6}"/>
              </a:ext>
            </a:extLst>
          </p:cNvPr>
          <p:cNvSpPr>
            <a:spLocks noGrp="1"/>
          </p:cNvSpPr>
          <p:nvPr>
            <p:ph type="body" idx="1"/>
          </p:nvPr>
        </p:nvSpPr>
        <p:spPr/>
        <p:txBody>
          <a:bodyPr/>
          <a:lstStyle/>
          <a:p>
            <a:pPr marL="0" indent="0">
              <a:buFont typeface="Arial" panose="020B0604020202020204" pitchFamily="34" charset="0"/>
              <a:buNone/>
            </a:pPr>
            <a:endParaRPr lang="en-GB" sz="1000" dirty="0"/>
          </a:p>
        </p:txBody>
      </p:sp>
      <p:sp>
        <p:nvSpPr>
          <p:cNvPr id="4" name="Slide Number Placeholder 3">
            <a:extLst>
              <a:ext uri="{FF2B5EF4-FFF2-40B4-BE49-F238E27FC236}">
                <a16:creationId xmlns:a16="http://schemas.microsoft.com/office/drawing/2014/main" id="{71E72241-DE2F-925F-4997-EA0E725008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0443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ES_tradnl" sz="120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443924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A4E6E-9D9A-6F11-CDB8-0C01B5AFC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55F24-F19A-A9D6-D923-C7FA83AB9651}"/>
              </a:ext>
            </a:extLst>
          </p:cNvPr>
          <p:cNvSpPr>
            <a:spLocks noGrp="1" noRot="1" noChangeAspect="1"/>
          </p:cNvSpPr>
          <p:nvPr>
            <p:ph type="sldImg"/>
          </p:nvPr>
        </p:nvSpPr>
        <p:spPr/>
        <p:txBody>
          <a:bodyPr/>
          <a:lstStyle/>
          <a:p>
            <a:endParaRPr lang="es-ES_tradnl" dirty="0"/>
          </a:p>
        </p:txBody>
      </p:sp>
      <p:sp>
        <p:nvSpPr>
          <p:cNvPr id="3" name="Notes Placeholder 2">
            <a:extLst>
              <a:ext uri="{FF2B5EF4-FFF2-40B4-BE49-F238E27FC236}">
                <a16:creationId xmlns:a16="http://schemas.microsoft.com/office/drawing/2014/main" id="{7E4E4A89-1E49-B03C-9795-363930A007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3933F9-7949-9B1F-BC76-1701EB28D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4242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64F79-E5FF-3DD1-BD63-32C49744D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8E4AC-4359-3216-080C-48C9FFD8B2EE}"/>
              </a:ext>
            </a:extLst>
          </p:cNvPr>
          <p:cNvSpPr>
            <a:spLocks noGrp="1" noRot="1" noChangeAspect="1"/>
          </p:cNvSpPr>
          <p:nvPr>
            <p:ph type="sldImg"/>
          </p:nvPr>
        </p:nvSpPr>
        <p:spPr/>
        <p:txBody>
          <a:bodyPr/>
          <a:lstStyle/>
          <a:p>
            <a:endParaRPr lang="es-ES_tradnl" dirty="0"/>
          </a:p>
        </p:txBody>
      </p:sp>
      <p:sp>
        <p:nvSpPr>
          <p:cNvPr id="3" name="Notes Placeholder 2">
            <a:extLst>
              <a:ext uri="{FF2B5EF4-FFF2-40B4-BE49-F238E27FC236}">
                <a16:creationId xmlns:a16="http://schemas.microsoft.com/office/drawing/2014/main" id="{01B21261-28D6-911E-531D-EAA7858B44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F7CAE3-485C-FC07-4316-ED58B8F2BC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8439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11</a:t>
            </a:fld>
            <a:endParaRPr lang="es-ES_tradnl"/>
          </a:p>
        </p:txBody>
      </p:sp>
    </p:spTree>
    <p:extLst>
      <p:ext uri="{BB962C8B-B14F-4D97-AF65-F5344CB8AC3E}">
        <p14:creationId xmlns:p14="http://schemas.microsoft.com/office/powerpoint/2010/main" val="3244591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78C92-8956-9C30-ED38-FE50F76AD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43C95-2AC9-1FED-E5C2-3E8183BC6744}"/>
              </a:ext>
            </a:extLst>
          </p:cNvPr>
          <p:cNvSpPr>
            <a:spLocks noGrp="1" noRot="1" noChangeAspect="1"/>
          </p:cNvSpPr>
          <p:nvPr>
            <p:ph type="sldImg"/>
          </p:nvPr>
        </p:nvSpPr>
        <p:spPr/>
        <p:txBody>
          <a:bodyPr/>
          <a:lstStyle/>
          <a:p>
            <a:endParaRPr lang="es-ES_tradnl" dirty="0"/>
          </a:p>
        </p:txBody>
      </p:sp>
      <p:sp>
        <p:nvSpPr>
          <p:cNvPr id="3" name="Notes Placeholder 2">
            <a:extLst>
              <a:ext uri="{FF2B5EF4-FFF2-40B4-BE49-F238E27FC236}">
                <a16:creationId xmlns:a16="http://schemas.microsoft.com/office/drawing/2014/main" id="{37AA5D8A-D1F7-B4AD-318F-BE496A2AE5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89B47E-3947-10B7-2BE5-EFE8D822BD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00605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A5B008-0300-494D-8CC7-50F4AE8D4D36}"/>
              </a:ext>
            </a:extLst>
          </p:cNvPr>
          <p:cNvPicPr>
            <a:picLocks noChangeAspect="1"/>
          </p:cNvPicPr>
          <p:nvPr userDrawn="1"/>
        </p:nvPicPr>
        <p:blipFill>
          <a:blip r:embed="rId2" cstate="email">
            <a:alphaModFix amt="75000"/>
            <a:extLst>
              <a:ext uri="{28A0092B-C50C-407E-A947-70E740481C1C}">
                <a14:useLocalDpi xmlns:a14="http://schemas.microsoft.com/office/drawing/2010/main"/>
              </a:ext>
            </a:extLst>
          </a:blip>
          <a:stretch>
            <a:fillRect/>
          </a:stretch>
        </p:blipFill>
        <p:spPr>
          <a:xfrm>
            <a:off x="0" y="0"/>
            <a:ext cx="18288000" cy="10287000"/>
          </a:xfrm>
          <a:prstGeom prst="rect">
            <a:avLst/>
          </a:prstGeom>
          <a:noFill/>
        </p:spPr>
      </p:pic>
      <p:sp>
        <p:nvSpPr>
          <p:cNvPr id="9" name="Title 1">
            <a:extLst>
              <a:ext uri="{FF2B5EF4-FFF2-40B4-BE49-F238E27FC236}">
                <a16:creationId xmlns:a16="http://schemas.microsoft.com/office/drawing/2014/main" id="{F35618AC-FCE5-9545-A06C-F73B94FCF4F5}"/>
              </a:ext>
            </a:extLst>
          </p:cNvPr>
          <p:cNvSpPr>
            <a:spLocks noGrp="1"/>
          </p:cNvSpPr>
          <p:nvPr>
            <p:ph type="ctrTitle"/>
          </p:nvPr>
        </p:nvSpPr>
        <p:spPr>
          <a:xfrm>
            <a:off x="1822623" y="4547153"/>
            <a:ext cx="16246716" cy="1533336"/>
          </a:xfrm>
          <a:prstGeom prst="rect">
            <a:avLst/>
          </a:prstGeom>
        </p:spPr>
        <p:txBody>
          <a:bodyPr anchor="b"/>
          <a:lstStyle>
            <a:lvl1pPr algn="l">
              <a:defRPr sz="9000" b="0" i="0">
                <a:latin typeface="Calibri" panose="020F0502020204030204" pitchFamily="34" charset="0"/>
              </a:defRPr>
            </a:lvl1pPr>
          </a:lstStyle>
          <a:p>
            <a:r>
              <a:rPr lang="en-US" dirty="0"/>
              <a:t>Click to edit Master title style</a:t>
            </a:r>
          </a:p>
        </p:txBody>
      </p:sp>
      <p:sp>
        <p:nvSpPr>
          <p:cNvPr id="10" name="Subtitle 2">
            <a:extLst>
              <a:ext uri="{FF2B5EF4-FFF2-40B4-BE49-F238E27FC236}">
                <a16:creationId xmlns:a16="http://schemas.microsoft.com/office/drawing/2014/main" id="{9972E17F-73DC-4E47-B357-39CB55DCC1AA}"/>
              </a:ext>
            </a:extLst>
          </p:cNvPr>
          <p:cNvSpPr>
            <a:spLocks noGrp="1"/>
          </p:cNvSpPr>
          <p:nvPr>
            <p:ph type="subTitle" idx="1" hasCustomPrompt="1"/>
          </p:nvPr>
        </p:nvSpPr>
        <p:spPr>
          <a:xfrm>
            <a:off x="1822624" y="6080489"/>
            <a:ext cx="11738921" cy="938211"/>
          </a:xfrm>
        </p:spPr>
        <p:txBody>
          <a:bodyPr anchor="b"/>
          <a:lstStyle>
            <a:lvl1pPr marL="0" indent="0" algn="l">
              <a:buNone/>
              <a:defRPr sz="3600" b="0" i="0">
                <a:solidFill>
                  <a:schemeClr val="tx1"/>
                </a:solidFill>
                <a:latin typeface="Calibri" panose="020F050202020403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p>
        </p:txBody>
      </p:sp>
      <p:pic>
        <p:nvPicPr>
          <p:cNvPr id="6" name="Picture 5" descr="A picture containing ball, player, drawing, food&#10;&#10;Description automatically generated">
            <a:extLst>
              <a:ext uri="{FF2B5EF4-FFF2-40B4-BE49-F238E27FC236}">
                <a16:creationId xmlns:a16="http://schemas.microsoft.com/office/drawing/2014/main" id="{27973F4C-9B19-5E43-8911-9A90382716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457444" y="684160"/>
            <a:ext cx="959786" cy="1951460"/>
          </a:xfrm>
          <a:prstGeom prst="rect">
            <a:avLst/>
          </a:prstGeom>
        </p:spPr>
      </p:pic>
    </p:spTree>
    <p:extLst>
      <p:ext uri="{BB962C8B-B14F-4D97-AF65-F5344CB8AC3E}">
        <p14:creationId xmlns:p14="http://schemas.microsoft.com/office/powerpoint/2010/main" val="216622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4537C3-8C67-D940-A567-1C8EDCF826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8288000" cy="10287000"/>
          </a:xfrm>
          <a:prstGeom prst="rect">
            <a:avLst/>
          </a:prstGeom>
        </p:spPr>
      </p:pic>
      <p:pic>
        <p:nvPicPr>
          <p:cNvPr id="4" name="Picture 3" descr="A picture containing ball, player, drawing, food&#10;&#10;Description automatically generated">
            <a:extLst>
              <a:ext uri="{FF2B5EF4-FFF2-40B4-BE49-F238E27FC236}">
                <a16:creationId xmlns:a16="http://schemas.microsoft.com/office/drawing/2014/main" id="{0DB4A156-2DB3-1147-B087-6772998E553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230348" y="3285354"/>
            <a:ext cx="1827305" cy="3715320"/>
          </a:xfrm>
          <a:prstGeom prst="rect">
            <a:avLst/>
          </a:prstGeom>
        </p:spPr>
      </p:pic>
    </p:spTree>
    <p:extLst>
      <p:ext uri="{BB962C8B-B14F-4D97-AF65-F5344CB8AC3E}">
        <p14:creationId xmlns:p14="http://schemas.microsoft.com/office/powerpoint/2010/main" val="324369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ctrTitle"/>
          </p:nvPr>
        </p:nvSpPr>
        <p:spPr>
          <a:xfrm>
            <a:off x="1645920" y="1138428"/>
            <a:ext cx="15087600" cy="5349240"/>
          </a:xfrm>
        </p:spPr>
        <p:txBody>
          <a:bodyPr anchor="b">
            <a:normAutofit/>
          </a:bodyPr>
          <a:lstStyle>
            <a:lvl1pPr algn="l">
              <a:lnSpc>
                <a:spcPct val="85000"/>
              </a:lnSpc>
              <a:defRPr sz="12000" spc="-75"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650077" y="6683432"/>
            <a:ext cx="15087600" cy="1714500"/>
          </a:xfrm>
        </p:spPr>
        <p:txBody>
          <a:bodyPr lIns="91440" rIns="91440">
            <a:normAutofit/>
          </a:bodyPr>
          <a:lstStyle>
            <a:lvl1pPr marL="0" indent="0" algn="l">
              <a:buNone/>
              <a:defRPr sz="3600" cap="all" spc="300" baseline="0">
                <a:solidFill>
                  <a:schemeClr val="tx2"/>
                </a:solidFill>
                <a:latin typeface="+mj-lt"/>
              </a:defRPr>
            </a:lvl1pPr>
            <a:lvl2pPr marL="685835" indent="0" algn="ctr">
              <a:buNone/>
              <a:defRPr sz="3600"/>
            </a:lvl2pPr>
            <a:lvl3pPr marL="1371669" indent="0" algn="ctr">
              <a:buNone/>
              <a:defRPr sz="3600"/>
            </a:lvl3pPr>
            <a:lvl4pPr marL="2057504" indent="0" algn="ctr">
              <a:buNone/>
              <a:defRPr sz="3000"/>
            </a:lvl4pPr>
            <a:lvl5pPr marL="2743337" indent="0" algn="ctr">
              <a:buNone/>
              <a:defRPr sz="3000"/>
            </a:lvl5pPr>
            <a:lvl6pPr marL="3429171" indent="0" algn="ctr">
              <a:buNone/>
              <a:defRPr sz="3000"/>
            </a:lvl6pPr>
            <a:lvl7pPr marL="4115006" indent="0" algn="ctr">
              <a:buNone/>
              <a:defRPr sz="3000"/>
            </a:lvl7pPr>
            <a:lvl8pPr marL="4800840" indent="0" algn="ctr">
              <a:buNone/>
              <a:defRPr sz="3000"/>
            </a:lvl8pPr>
            <a:lvl9pPr marL="5486675" indent="0" algn="ctr">
              <a:buNone/>
              <a:defRPr sz="3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00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7724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0" y="1138428"/>
            <a:ext cx="15087600" cy="5349240"/>
          </a:xfrm>
        </p:spPr>
        <p:txBody>
          <a:bodyPr anchor="b" anchorCtr="0">
            <a:normAutofit/>
          </a:bodyPr>
          <a:lstStyle>
            <a:lvl1pPr>
              <a:lnSpc>
                <a:spcPct val="85000"/>
              </a:lnSpc>
              <a:defRPr sz="12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645920" y="6679692"/>
            <a:ext cx="15087600" cy="1714500"/>
          </a:xfrm>
        </p:spPr>
        <p:txBody>
          <a:bodyPr lIns="91440" rIns="91440" anchor="t" anchorCtr="0">
            <a:normAutofit/>
          </a:bodyPr>
          <a:lstStyle>
            <a:lvl1pPr marL="0" indent="0">
              <a:buNone/>
              <a:defRPr sz="3600" cap="all" spc="300" baseline="0">
                <a:solidFill>
                  <a:schemeClr val="tx2"/>
                </a:solidFill>
                <a:latin typeface="+mj-lt"/>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018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0" y="429906"/>
            <a:ext cx="15087600" cy="2176136"/>
          </a:xfrm>
        </p:spPr>
        <p:txBody>
          <a:bodyPr/>
          <a:lstStyle/>
          <a:p>
            <a:r>
              <a:rPr lang="en-US"/>
              <a:t>Click to edit Master title style</a:t>
            </a:r>
          </a:p>
        </p:txBody>
      </p:sp>
      <p:sp>
        <p:nvSpPr>
          <p:cNvPr id="3" name="Content Placeholder 2"/>
          <p:cNvSpPr>
            <a:spLocks noGrp="1"/>
          </p:cNvSpPr>
          <p:nvPr>
            <p:ph sz="half" idx="1"/>
          </p:nvPr>
        </p:nvSpPr>
        <p:spPr>
          <a:xfrm>
            <a:off x="1645917" y="2768601"/>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26880" y="2768603"/>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6280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0" y="429906"/>
            <a:ext cx="15087600" cy="2176136"/>
          </a:xfrm>
        </p:spPr>
        <p:txBody>
          <a:bodyPr/>
          <a:lstStyle/>
          <a:p>
            <a:r>
              <a:rPr lang="en-US"/>
              <a:t>Click to edit Master title style</a:t>
            </a:r>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32688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32688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123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7308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6" name="Rectangle 5"/>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7" name="Date Placeholder 6"/>
          <p:cNvSpPr>
            <a:spLocks noGrp="1"/>
          </p:cNvSpPr>
          <p:nvPr>
            <p:ph type="dt" sz="half" idx="10"/>
          </p:nvPr>
        </p:nvSpPr>
        <p:spPr/>
        <p:txBody>
          <a:bodyPr/>
          <a:lstStyle/>
          <a:p>
            <a:fld id="{1D8BD707-D9CF-40AE-B4C6-C98DA3205C09}" type="datetimeFigureOut">
              <a:rPr lang="en-US" smtClean="0"/>
              <a:pPr/>
              <a:t>2/9/26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3986178"/>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6" y="0"/>
            <a:ext cx="6076187"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6060107" y="0"/>
            <a:ext cx="96012"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685800" y="891538"/>
            <a:ext cx="4800600" cy="3429000"/>
          </a:xfrm>
        </p:spPr>
        <p:txBody>
          <a:bodyPr anchor="b">
            <a:normAutofit/>
          </a:bodyPr>
          <a:lstStyle>
            <a:lvl1pPr>
              <a:defRPr sz="5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7200900" y="1097280"/>
            <a:ext cx="9738360" cy="788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4389120"/>
            <a:ext cx="4800600" cy="5068686"/>
          </a:xfrm>
        </p:spPr>
        <p:txBody>
          <a:bodyPr lIns="91440" rIns="91440">
            <a:normAutofit/>
          </a:bodyPr>
          <a:lstStyle>
            <a:lvl1pPr marL="0" indent="0">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a:xfrm>
            <a:off x="698268" y="9689680"/>
            <a:ext cx="3927765" cy="547688"/>
          </a:xfrm>
        </p:spPr>
        <p:txBody>
          <a:bodyPr/>
          <a:lstStyle>
            <a:lvl1pPr algn="l">
              <a:defRPr/>
            </a:lvl1pPr>
          </a:lstStyle>
          <a:p>
            <a:fld id="{1D8BD707-D9CF-40AE-B4C6-C98DA3205C09}" type="datetimeFigureOut">
              <a:rPr lang="en-US" smtClean="0"/>
              <a:pPr/>
              <a:t>2/9/26</a:t>
            </a:fld>
            <a:endParaRPr lang="en-US"/>
          </a:p>
        </p:txBody>
      </p:sp>
      <p:sp>
        <p:nvSpPr>
          <p:cNvPr id="6" name="Footer Placeholder 5"/>
          <p:cNvSpPr>
            <a:spLocks noGrp="1"/>
          </p:cNvSpPr>
          <p:nvPr>
            <p:ph type="ftr" sz="quarter" idx="11"/>
          </p:nvPr>
        </p:nvSpPr>
        <p:spPr>
          <a:xfrm>
            <a:off x="7200900" y="9689680"/>
            <a:ext cx="6972300" cy="547688"/>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17162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7429500"/>
            <a:ext cx="18283238" cy="285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737261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2" y="7612380"/>
            <a:ext cx="15170468" cy="1234440"/>
          </a:xfrm>
        </p:spPr>
        <p:txBody>
          <a:bodyPr lIns="91440" tIns="0" rIns="91440" bIns="0" anchor="b">
            <a:noAutofit/>
          </a:bodyPr>
          <a:lstStyle>
            <a:lvl1pPr>
              <a:defRPr sz="54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23" y="0"/>
            <a:ext cx="18287978" cy="7372614"/>
          </a:xfrm>
          <a:solidFill>
            <a:schemeClr val="bg2">
              <a:lumMod val="90000"/>
            </a:schemeClr>
          </a:solidFill>
        </p:spPr>
        <p:txBody>
          <a:bodyPr lIns="457200" tIns="457200" anchor="t"/>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t>Click icon to add picture</a:t>
            </a:r>
          </a:p>
        </p:txBody>
      </p:sp>
      <p:sp>
        <p:nvSpPr>
          <p:cNvPr id="4" name="Text Placeholder 3"/>
          <p:cNvSpPr>
            <a:spLocks noGrp="1"/>
          </p:cNvSpPr>
          <p:nvPr>
            <p:ph type="body" sz="half" idx="2"/>
          </p:nvPr>
        </p:nvSpPr>
        <p:spPr>
          <a:xfrm>
            <a:off x="1645920" y="8860536"/>
            <a:ext cx="15169896" cy="891540"/>
          </a:xfrm>
        </p:spPr>
        <p:txBody>
          <a:bodyPr lIns="91440" tIns="0" rIns="91440" bIns="0">
            <a:normAutofit/>
          </a:bodyPr>
          <a:lstStyle>
            <a:lvl1pPr marL="0" indent="0">
              <a:spcBef>
                <a:spcPts val="0"/>
              </a:spcBef>
              <a:spcAft>
                <a:spcPts val="900"/>
              </a:spcAft>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7690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EB64-C0C7-6C43-B1A2-51C21FE16E12}"/>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F9E65FCF-499D-6E45-B3AF-F414ABF505FB}"/>
              </a:ext>
            </a:extLst>
          </p:cNvPr>
          <p:cNvSpPr>
            <a:spLocks noGrp="1"/>
          </p:cNvSpPr>
          <p:nvPr>
            <p:ph idx="1"/>
          </p:nvPr>
        </p:nvSpPr>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0181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064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Vertical Title 1"/>
          <p:cNvSpPr>
            <a:spLocks noGrp="1"/>
          </p:cNvSpPr>
          <p:nvPr>
            <p:ph type="title" orient="vert"/>
          </p:nvPr>
        </p:nvSpPr>
        <p:spPr>
          <a:xfrm>
            <a:off x="13087350" y="618453"/>
            <a:ext cx="3943350" cy="86398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618453"/>
            <a:ext cx="11601450" cy="863984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2166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18"/>
        <p:cNvGrpSpPr/>
        <p:nvPr/>
      </p:nvGrpSpPr>
      <p:grpSpPr>
        <a:xfrm>
          <a:off x="0" y="0"/>
          <a:ext cx="0" cy="0"/>
          <a:chOff x="0" y="0"/>
          <a:chExt cx="0" cy="0"/>
        </a:xfrm>
      </p:grpSpPr>
      <p:sp>
        <p:nvSpPr>
          <p:cNvPr id="19" name="Google Shape;19;p22"/>
          <p:cNvSpPr/>
          <p:nvPr/>
        </p:nvSpPr>
        <p:spPr>
          <a:xfrm>
            <a:off x="2" y="7429500"/>
            <a:ext cx="18283238" cy="285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2"/>
          <p:cNvSpPr/>
          <p:nvPr/>
        </p:nvSpPr>
        <p:spPr>
          <a:xfrm>
            <a:off x="23" y="7372614"/>
            <a:ext cx="18283238" cy="960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2"/>
          <p:cNvSpPr txBox="1">
            <a:spLocks noGrp="1"/>
          </p:cNvSpPr>
          <p:nvPr>
            <p:ph type="title"/>
          </p:nvPr>
        </p:nvSpPr>
        <p:spPr>
          <a:xfrm>
            <a:off x="1645922" y="7612380"/>
            <a:ext cx="15170468" cy="123444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2"/>
          <p:cNvSpPr>
            <a:spLocks noGrp="1"/>
          </p:cNvSpPr>
          <p:nvPr>
            <p:ph type="pic" idx="2"/>
          </p:nvPr>
        </p:nvSpPr>
        <p:spPr>
          <a:xfrm>
            <a:off x="23" y="0"/>
            <a:ext cx="18287978" cy="7372614"/>
          </a:xfrm>
          <a:prstGeom prst="rect">
            <a:avLst/>
          </a:prstGeom>
          <a:solidFill>
            <a:srgbClr val="B1C5D7"/>
          </a:solidFill>
          <a:ln>
            <a:noFill/>
          </a:ln>
        </p:spPr>
        <p:txBody>
          <a:bodyPr/>
          <a:lstStyle/>
          <a:p>
            <a:endParaRPr lang="es-ES_tradnl"/>
          </a:p>
        </p:txBody>
      </p:sp>
      <p:sp>
        <p:nvSpPr>
          <p:cNvPr id="23" name="Google Shape;23;p22"/>
          <p:cNvSpPr txBox="1">
            <a:spLocks noGrp="1"/>
          </p:cNvSpPr>
          <p:nvPr>
            <p:ph type="body" idx="1"/>
          </p:nvPr>
        </p:nvSpPr>
        <p:spPr>
          <a:xfrm>
            <a:off x="1645920" y="8860536"/>
            <a:ext cx="15169896" cy="891540"/>
          </a:xfrm>
          <a:prstGeom prst="rect">
            <a:avLst/>
          </a:prstGeom>
          <a:noFill/>
          <a:ln>
            <a:noFill/>
          </a:ln>
        </p:spPr>
        <p:txBody>
          <a:bodyPr spcFirstLastPara="1" wrap="square" lIns="91425" tIns="0" rIns="91425" bIns="0" anchor="t" anchorCtr="0">
            <a:normAutofit/>
          </a:bodyPr>
          <a:lstStyle>
            <a:lvl1pPr marL="457223" lvl="0" indent="-228612" algn="l">
              <a:lnSpc>
                <a:spcPct val="90000"/>
              </a:lnSpc>
              <a:spcBef>
                <a:spcPts val="0"/>
              </a:spcBef>
              <a:spcAft>
                <a:spcPts val="0"/>
              </a:spcAft>
              <a:buSzPts val="2250"/>
              <a:buNone/>
              <a:defRPr sz="2250">
                <a:solidFill>
                  <a:srgbClr val="FFFFFF"/>
                </a:solidFill>
              </a:defRPr>
            </a:lvl1pPr>
            <a:lvl2pPr marL="914445" lvl="1" indent="-228612" algn="l">
              <a:lnSpc>
                <a:spcPct val="90000"/>
              </a:lnSpc>
              <a:spcBef>
                <a:spcPts val="9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24" name="Google Shape;24;p22"/>
          <p:cNvSpPr txBox="1">
            <a:spLocks noGrp="1"/>
          </p:cNvSpPr>
          <p:nvPr>
            <p:ph type="dt" idx="10"/>
          </p:nvPr>
        </p:nvSpPr>
        <p:spPr>
          <a:xfrm>
            <a:off x="1645922" y="9689680"/>
            <a:ext cx="3708407"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5529278" y="9689680"/>
            <a:ext cx="7234206"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606382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ntent with Caption">
  <p:cSld name="1_Content with Caption">
    <p:spTree>
      <p:nvGrpSpPr>
        <p:cNvPr id="1" name="Shape 48"/>
        <p:cNvGrpSpPr/>
        <p:nvPr/>
      </p:nvGrpSpPr>
      <p:grpSpPr>
        <a:xfrm>
          <a:off x="0" y="0"/>
          <a:ext cx="0" cy="0"/>
          <a:chOff x="0" y="0"/>
          <a:chExt cx="0" cy="0"/>
        </a:xfrm>
      </p:grpSpPr>
      <p:sp>
        <p:nvSpPr>
          <p:cNvPr id="49" name="Google Shape;49;p34"/>
          <p:cNvSpPr/>
          <p:nvPr/>
        </p:nvSpPr>
        <p:spPr>
          <a:xfrm>
            <a:off x="26" y="0"/>
            <a:ext cx="6076187" cy="10287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34"/>
          <p:cNvSpPr/>
          <p:nvPr/>
        </p:nvSpPr>
        <p:spPr>
          <a:xfrm>
            <a:off x="6060107" y="0"/>
            <a:ext cx="96012" cy="10287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34"/>
          <p:cNvSpPr txBox="1">
            <a:spLocks noGrp="1"/>
          </p:cNvSpPr>
          <p:nvPr>
            <p:ph type="title"/>
          </p:nvPr>
        </p:nvSpPr>
        <p:spPr>
          <a:xfrm>
            <a:off x="685800" y="891538"/>
            <a:ext cx="4800600" cy="3429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4"/>
          <p:cNvSpPr txBox="1">
            <a:spLocks noGrp="1"/>
          </p:cNvSpPr>
          <p:nvPr>
            <p:ph type="body" idx="1"/>
          </p:nvPr>
        </p:nvSpPr>
        <p:spPr>
          <a:xfrm>
            <a:off x="7200900" y="1097280"/>
            <a:ext cx="9738360" cy="7886700"/>
          </a:xfrm>
          <a:prstGeom prst="rect">
            <a:avLst/>
          </a:prstGeom>
          <a:noFill/>
          <a:ln>
            <a:noFill/>
          </a:ln>
        </p:spPr>
        <p:txBody>
          <a:bodyPr spcFirstLastPara="1" wrap="square" lIns="0" tIns="45700" rIns="0" bIns="45700" anchor="t" anchorCtr="0">
            <a:normAutofit/>
          </a:bodyPr>
          <a:lstStyle>
            <a:lvl1pPr marL="457223" lvl="0" indent="-342917" algn="l">
              <a:lnSpc>
                <a:spcPct val="90000"/>
              </a:lnSpc>
              <a:spcBef>
                <a:spcPts val="1800"/>
              </a:spcBef>
              <a:spcAft>
                <a:spcPts val="0"/>
              </a:spcAft>
              <a:buSzPts val="1800"/>
              <a:buChar char=" "/>
              <a:defRPr/>
            </a:lvl1pPr>
            <a:lvl2pPr marL="914445" lvl="1" indent="-342917" algn="l">
              <a:lnSpc>
                <a:spcPct val="90000"/>
              </a:lnSpc>
              <a:spcBef>
                <a:spcPts val="300"/>
              </a:spcBef>
              <a:spcAft>
                <a:spcPts val="0"/>
              </a:spcAft>
              <a:buSzPts val="1800"/>
              <a:buChar char="◦"/>
              <a:defRPr/>
            </a:lvl2pPr>
            <a:lvl3pPr marL="1371669" lvl="2" indent="-342917" algn="l">
              <a:lnSpc>
                <a:spcPct val="90000"/>
              </a:lnSpc>
              <a:spcBef>
                <a:spcPts val="600"/>
              </a:spcBef>
              <a:spcAft>
                <a:spcPts val="0"/>
              </a:spcAft>
              <a:buSzPts val="1800"/>
              <a:buChar char="◦"/>
              <a:defRPr/>
            </a:lvl3pPr>
            <a:lvl4pPr marL="1828892" lvl="3" indent="-342917" algn="l">
              <a:lnSpc>
                <a:spcPct val="90000"/>
              </a:lnSpc>
              <a:spcBef>
                <a:spcPts val="600"/>
              </a:spcBef>
              <a:spcAft>
                <a:spcPts val="0"/>
              </a:spcAft>
              <a:buSzPts val="1800"/>
              <a:buChar char="◦"/>
              <a:defRPr/>
            </a:lvl4pPr>
            <a:lvl5pPr marL="2286114" lvl="4" indent="-342917" algn="l">
              <a:lnSpc>
                <a:spcPct val="90000"/>
              </a:lnSpc>
              <a:spcBef>
                <a:spcPts val="600"/>
              </a:spcBef>
              <a:spcAft>
                <a:spcPts val="0"/>
              </a:spcAft>
              <a:buSzPts val="1800"/>
              <a:buChar char="◦"/>
              <a:defRPr/>
            </a:lvl5pPr>
            <a:lvl6pPr marL="2743337" lvl="5" indent="-342917" algn="l">
              <a:lnSpc>
                <a:spcPct val="90000"/>
              </a:lnSpc>
              <a:spcBef>
                <a:spcPts val="600"/>
              </a:spcBef>
              <a:spcAft>
                <a:spcPts val="0"/>
              </a:spcAft>
              <a:buSzPts val="1800"/>
              <a:buChar char="◦"/>
              <a:defRPr/>
            </a:lvl6pPr>
            <a:lvl7pPr marL="3200561" lvl="6" indent="-342917" algn="l">
              <a:lnSpc>
                <a:spcPct val="90000"/>
              </a:lnSpc>
              <a:spcBef>
                <a:spcPts val="600"/>
              </a:spcBef>
              <a:spcAft>
                <a:spcPts val="0"/>
              </a:spcAft>
              <a:buSzPts val="1800"/>
              <a:buChar char="◦"/>
              <a:defRPr/>
            </a:lvl7pPr>
            <a:lvl8pPr marL="3657783" lvl="7" indent="-342917" algn="l">
              <a:lnSpc>
                <a:spcPct val="90000"/>
              </a:lnSpc>
              <a:spcBef>
                <a:spcPts val="600"/>
              </a:spcBef>
              <a:spcAft>
                <a:spcPts val="0"/>
              </a:spcAft>
              <a:buSzPts val="1800"/>
              <a:buChar char="◦"/>
              <a:defRPr/>
            </a:lvl8pPr>
            <a:lvl9pPr marL="4115006" lvl="8" indent="-342917" algn="l">
              <a:lnSpc>
                <a:spcPct val="90000"/>
              </a:lnSpc>
              <a:spcBef>
                <a:spcPts val="600"/>
              </a:spcBef>
              <a:spcAft>
                <a:spcPts val="600"/>
              </a:spcAft>
              <a:buSzPts val="1800"/>
              <a:buChar char="◦"/>
              <a:defRPr/>
            </a:lvl9pPr>
          </a:lstStyle>
          <a:p>
            <a:endParaRPr/>
          </a:p>
        </p:txBody>
      </p:sp>
      <p:sp>
        <p:nvSpPr>
          <p:cNvPr id="53" name="Google Shape;53;p34"/>
          <p:cNvSpPr txBox="1">
            <a:spLocks noGrp="1"/>
          </p:cNvSpPr>
          <p:nvPr>
            <p:ph type="body" idx="2"/>
          </p:nvPr>
        </p:nvSpPr>
        <p:spPr>
          <a:xfrm>
            <a:off x="685800" y="4389120"/>
            <a:ext cx="4800600" cy="5068686"/>
          </a:xfrm>
          <a:prstGeom prst="rect">
            <a:avLst/>
          </a:prstGeom>
          <a:noFill/>
          <a:ln>
            <a:noFill/>
          </a:ln>
        </p:spPr>
        <p:txBody>
          <a:bodyPr spcFirstLastPara="1" wrap="square" lIns="91425" tIns="45700" rIns="91425" bIns="45700" anchor="t" anchorCtr="0">
            <a:normAutofit/>
          </a:bodyPr>
          <a:lstStyle>
            <a:lvl1pPr marL="457223" lvl="0" indent="-228612" algn="l">
              <a:lnSpc>
                <a:spcPct val="90000"/>
              </a:lnSpc>
              <a:spcBef>
                <a:spcPts val="1800"/>
              </a:spcBef>
              <a:spcAft>
                <a:spcPts val="0"/>
              </a:spcAft>
              <a:buSzPts val="2250"/>
              <a:buNone/>
              <a:defRPr sz="2250">
                <a:solidFill>
                  <a:srgbClr val="FFFFFF"/>
                </a:solidFill>
              </a:defRPr>
            </a:lvl1pPr>
            <a:lvl2pPr marL="914445" lvl="1" indent="-228612" algn="l">
              <a:lnSpc>
                <a:spcPct val="90000"/>
              </a:lnSpc>
              <a:spcBef>
                <a:spcPts val="3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54" name="Google Shape;54;p34"/>
          <p:cNvSpPr txBox="1">
            <a:spLocks noGrp="1"/>
          </p:cNvSpPr>
          <p:nvPr>
            <p:ph type="dt" idx="10"/>
          </p:nvPr>
        </p:nvSpPr>
        <p:spPr>
          <a:xfrm>
            <a:off x="698268" y="9689680"/>
            <a:ext cx="3927765"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7200900" y="9689680"/>
            <a:ext cx="69723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4524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621F9-4398-B14F-B02F-EFA3BCAC7FEE}"/>
              </a:ext>
            </a:extLst>
          </p:cNvPr>
          <p:cNvSpPr>
            <a:spLocks noGrp="1"/>
          </p:cNvSpPr>
          <p:nvPr>
            <p:ph type="title"/>
          </p:nvPr>
        </p:nvSpPr>
        <p:spPr>
          <a:xfrm>
            <a:off x="1247775" y="2564608"/>
            <a:ext cx="15773400" cy="4279106"/>
          </a:xfrm>
          <a:prstGeom prst="rect">
            <a:avLst/>
          </a:prstGeom>
        </p:spPr>
        <p:txBody>
          <a:bodyPr anchor="b"/>
          <a:lstStyle>
            <a:lvl1pPr>
              <a:defRPr sz="9000" b="0" i="0">
                <a:latin typeface="Calibri" panose="020F050202020403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16C7F5E4-EAD3-8B42-9885-D7319185C825}"/>
              </a:ext>
            </a:extLst>
          </p:cNvPr>
          <p:cNvSpPr>
            <a:spLocks noGrp="1"/>
          </p:cNvSpPr>
          <p:nvPr>
            <p:ph type="body" idx="1"/>
          </p:nvPr>
        </p:nvSpPr>
        <p:spPr>
          <a:xfrm>
            <a:off x="1247775" y="6884195"/>
            <a:ext cx="15773400" cy="2250281"/>
          </a:xfrm>
        </p:spPr>
        <p:txBody>
          <a:bodyPr/>
          <a:lstStyle>
            <a:lvl1pPr marL="0" indent="0">
              <a:buNone/>
              <a:defRPr sz="3600" b="0" i="0">
                <a:solidFill>
                  <a:schemeClr val="tx1">
                    <a:tint val="75000"/>
                  </a:schemeClr>
                </a:solidFill>
                <a:latin typeface="Calibri" panose="020F0502020204030204" pitchFamily="34" charset="0"/>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37584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9CEA-A734-4A44-92E3-56758F5C5B92}"/>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04AA4D1F-F0BD-8B43-9624-DE52BC95A213}"/>
              </a:ext>
            </a:extLst>
          </p:cNvPr>
          <p:cNvSpPr>
            <a:spLocks noGrp="1"/>
          </p:cNvSpPr>
          <p:nvPr>
            <p:ph sz="half" idx="1"/>
          </p:nvPr>
        </p:nvSpPr>
        <p:spPr>
          <a:xfrm>
            <a:off x="1257300" y="2738438"/>
            <a:ext cx="7772400" cy="6527007"/>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8626995-C0D3-1C4D-B316-C55A678E7B99}"/>
              </a:ext>
            </a:extLst>
          </p:cNvPr>
          <p:cNvSpPr>
            <a:spLocks noGrp="1"/>
          </p:cNvSpPr>
          <p:nvPr>
            <p:ph sz="half" idx="2"/>
          </p:nvPr>
        </p:nvSpPr>
        <p:spPr>
          <a:xfrm>
            <a:off x="9258300" y="2738438"/>
            <a:ext cx="7772400" cy="6527007"/>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7109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D3F0D6-21E2-AD40-ADB2-86E6C0E8D271}"/>
              </a:ext>
            </a:extLst>
          </p:cNvPr>
          <p:cNvSpPr>
            <a:spLocks noGrp="1"/>
          </p:cNvSpPr>
          <p:nvPr>
            <p:ph type="body" idx="1"/>
          </p:nvPr>
        </p:nvSpPr>
        <p:spPr>
          <a:xfrm>
            <a:off x="1259683" y="2521745"/>
            <a:ext cx="7736681" cy="1235868"/>
          </a:xfrm>
        </p:spPr>
        <p:txBody>
          <a:bodyPr anchor="b"/>
          <a:lstStyle>
            <a:lvl1pPr marL="0" indent="0">
              <a:buNone/>
              <a:defRPr sz="3600" b="0" i="0">
                <a:latin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4E4DB3F4-A41E-B74E-81FF-2CE011381D6F}"/>
              </a:ext>
            </a:extLst>
          </p:cNvPr>
          <p:cNvSpPr>
            <a:spLocks noGrp="1"/>
          </p:cNvSpPr>
          <p:nvPr>
            <p:ph sz="half" idx="2"/>
          </p:nvPr>
        </p:nvSpPr>
        <p:spPr>
          <a:xfrm>
            <a:off x="1259683" y="3757613"/>
            <a:ext cx="7736681" cy="5526882"/>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FFB1B4E-770D-634E-8CC9-C8F7CDB0E11C}"/>
              </a:ext>
            </a:extLst>
          </p:cNvPr>
          <p:cNvSpPr>
            <a:spLocks noGrp="1"/>
          </p:cNvSpPr>
          <p:nvPr>
            <p:ph type="body" sz="quarter" idx="3"/>
          </p:nvPr>
        </p:nvSpPr>
        <p:spPr>
          <a:xfrm>
            <a:off x="9258300" y="2521745"/>
            <a:ext cx="7774782" cy="1235868"/>
          </a:xfrm>
        </p:spPr>
        <p:txBody>
          <a:bodyPr anchor="b"/>
          <a:lstStyle>
            <a:lvl1pPr marL="0" indent="0">
              <a:buNone/>
              <a:defRPr sz="3600" b="0" i="0">
                <a:latin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7071D713-21DD-7344-87D9-DD08DE31027D}"/>
              </a:ext>
            </a:extLst>
          </p:cNvPr>
          <p:cNvSpPr>
            <a:spLocks noGrp="1"/>
          </p:cNvSpPr>
          <p:nvPr>
            <p:ph sz="quarter" idx="4"/>
          </p:nvPr>
        </p:nvSpPr>
        <p:spPr>
          <a:xfrm>
            <a:off x="9258300" y="3757613"/>
            <a:ext cx="7774782" cy="5526882"/>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7333EC3E-0F82-FA49-928B-1093BF6AB116}"/>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dirty="0"/>
              <a:t>Click to edit Master title style</a:t>
            </a:r>
          </a:p>
        </p:txBody>
      </p:sp>
    </p:spTree>
    <p:extLst>
      <p:ext uri="{BB962C8B-B14F-4D97-AF65-F5344CB8AC3E}">
        <p14:creationId xmlns:p14="http://schemas.microsoft.com/office/powerpoint/2010/main" val="369181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0183A-87FA-904B-B8FC-31D5F4DD7F7E}"/>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dirty="0"/>
              <a:t>Click to edit Master title style</a:t>
            </a:r>
          </a:p>
        </p:txBody>
      </p:sp>
    </p:spTree>
    <p:extLst>
      <p:ext uri="{BB962C8B-B14F-4D97-AF65-F5344CB8AC3E}">
        <p14:creationId xmlns:p14="http://schemas.microsoft.com/office/powerpoint/2010/main" val="3702684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36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5F9904-060E-9243-9D0A-72C1077A0F60}"/>
              </a:ext>
            </a:extLst>
          </p:cNvPr>
          <p:cNvSpPr>
            <a:spLocks noGrp="1"/>
          </p:cNvSpPr>
          <p:nvPr>
            <p:ph idx="1"/>
          </p:nvPr>
        </p:nvSpPr>
        <p:spPr>
          <a:xfrm>
            <a:off x="7770018" y="2289572"/>
            <a:ext cx="9258300" cy="7310438"/>
          </a:xfrm>
        </p:spPr>
        <p:txBody>
          <a:bodyPr/>
          <a:lstStyle>
            <a:lvl1pPr>
              <a:defRPr sz="4800" b="0" i="0">
                <a:latin typeface="Calibri" panose="020F0502020204030204" pitchFamily="34" charset="0"/>
              </a:defRPr>
            </a:lvl1pPr>
            <a:lvl2pPr>
              <a:defRPr sz="4200" b="0" i="0">
                <a:latin typeface="Calibri" panose="020F0502020204030204" pitchFamily="34" charset="0"/>
              </a:defRPr>
            </a:lvl2pPr>
            <a:lvl3pPr>
              <a:defRPr sz="3600" b="0" i="0">
                <a:latin typeface="Calibri" panose="020F0502020204030204" pitchFamily="34" charset="0"/>
              </a:defRPr>
            </a:lvl3pPr>
            <a:lvl4pPr>
              <a:defRPr sz="3000" b="0" i="0">
                <a:latin typeface="Calibri" panose="020F0502020204030204" pitchFamily="34" charset="0"/>
              </a:defRPr>
            </a:lvl4pPr>
            <a:lvl5pPr>
              <a:defRPr sz="3000" b="0" i="0">
                <a:latin typeface="Calibri" panose="020F0502020204030204" pitchFamily="34" charset="0"/>
              </a:defRPr>
            </a:lvl5pPr>
            <a:lvl6pPr>
              <a:defRPr sz="3000"/>
            </a:lvl6pPr>
            <a:lvl7pPr>
              <a:defRPr sz="3000"/>
            </a:lvl7pPr>
            <a:lvl8pPr>
              <a:defRPr sz="3000"/>
            </a:lvl8pPr>
            <a:lvl9pPr>
              <a:defRPr sz="3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16642856-C495-1740-834F-9EEB4CA77862}"/>
              </a:ext>
            </a:extLst>
          </p:cNvPr>
          <p:cNvSpPr>
            <a:spLocks noGrp="1"/>
          </p:cNvSpPr>
          <p:nvPr>
            <p:ph type="body" sz="half" idx="2"/>
          </p:nvPr>
        </p:nvSpPr>
        <p:spPr>
          <a:xfrm>
            <a:off x="1259683" y="2289572"/>
            <a:ext cx="5898356" cy="6513911"/>
          </a:xfrm>
        </p:spPr>
        <p:txBody>
          <a:bodyPr/>
          <a:lstStyle>
            <a:lvl1pPr marL="0" indent="0">
              <a:buNone/>
              <a:defRPr sz="2400" b="0" i="0">
                <a:latin typeface="Calibri" panose="020F0502020204030204" pitchFamily="34" charset="0"/>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Tree>
    <p:extLst>
      <p:ext uri="{BB962C8B-B14F-4D97-AF65-F5344CB8AC3E}">
        <p14:creationId xmlns:p14="http://schemas.microsoft.com/office/powerpoint/2010/main" val="700455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4DC307-33D6-2F4C-BE6C-9B3D37B57E9C}"/>
              </a:ext>
            </a:extLst>
          </p:cNvPr>
          <p:cNvSpPr>
            <a:spLocks noGrp="1"/>
          </p:cNvSpPr>
          <p:nvPr>
            <p:ph type="pic" idx="1"/>
          </p:nvPr>
        </p:nvSpPr>
        <p:spPr>
          <a:xfrm>
            <a:off x="7774782" y="2370483"/>
            <a:ext cx="9258300" cy="6421092"/>
          </a:xfrm>
        </p:spPr>
        <p:txBody>
          <a:bodyPr/>
          <a:lstStyle>
            <a:lvl1pPr marL="0" indent="0">
              <a:buNone/>
              <a:defRPr sz="4800" b="0" i="0">
                <a:latin typeface="Calibri" panose="020F0502020204030204" pitchFamily="34" charset="0"/>
              </a:defRPr>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dirty="0"/>
              <a:t>Click icon to add picture</a:t>
            </a:r>
          </a:p>
        </p:txBody>
      </p:sp>
      <p:sp>
        <p:nvSpPr>
          <p:cNvPr id="4" name="Text Placeholder 3">
            <a:extLst>
              <a:ext uri="{FF2B5EF4-FFF2-40B4-BE49-F238E27FC236}">
                <a16:creationId xmlns:a16="http://schemas.microsoft.com/office/drawing/2014/main" id="{986DAB67-A291-1945-B3C2-A6150D8EC892}"/>
              </a:ext>
            </a:extLst>
          </p:cNvPr>
          <p:cNvSpPr>
            <a:spLocks noGrp="1"/>
          </p:cNvSpPr>
          <p:nvPr>
            <p:ph type="body" sz="half" idx="2"/>
          </p:nvPr>
        </p:nvSpPr>
        <p:spPr>
          <a:xfrm>
            <a:off x="1259683" y="2370483"/>
            <a:ext cx="5898356" cy="6432999"/>
          </a:xfrm>
        </p:spPr>
        <p:txBody>
          <a:bodyPr/>
          <a:lstStyle>
            <a:lvl1pPr marL="0" indent="0">
              <a:buNone/>
              <a:defRPr sz="2400" b="0" i="0">
                <a:latin typeface="Calibri" panose="020F0502020204030204" pitchFamily="34" charset="0"/>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Tree>
    <p:extLst>
      <p:ext uri="{BB962C8B-B14F-4D97-AF65-F5344CB8AC3E}">
        <p14:creationId xmlns:p14="http://schemas.microsoft.com/office/powerpoint/2010/main" val="271983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B126BB-C052-2B43-864C-1221AD1D486E}"/>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0" y="0"/>
            <a:ext cx="18288000" cy="1752600"/>
          </a:xfrm>
          <a:prstGeom prst="rect">
            <a:avLst/>
          </a:prstGeom>
        </p:spPr>
      </p:pic>
      <p:sp>
        <p:nvSpPr>
          <p:cNvPr id="3" name="Text Placeholder 2">
            <a:extLst>
              <a:ext uri="{FF2B5EF4-FFF2-40B4-BE49-F238E27FC236}">
                <a16:creationId xmlns:a16="http://schemas.microsoft.com/office/drawing/2014/main" id="{0665A9E4-E614-D84D-9314-C67550366B41}"/>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A picture containing ball, player, drawing, food&#10;&#10;Description automatically generated">
            <a:extLst>
              <a:ext uri="{FF2B5EF4-FFF2-40B4-BE49-F238E27FC236}">
                <a16:creationId xmlns:a16="http://schemas.microsoft.com/office/drawing/2014/main" id="{C3784482-F066-7240-A0AF-84F9ACBB961B}"/>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6990669" y="139400"/>
            <a:ext cx="741017" cy="1506653"/>
          </a:xfrm>
          <a:prstGeom prst="rect">
            <a:avLst/>
          </a:prstGeom>
        </p:spPr>
      </p:pic>
      <p:sp>
        <p:nvSpPr>
          <p:cNvPr id="12" name="Title Placeholder 1">
            <a:extLst>
              <a:ext uri="{FF2B5EF4-FFF2-40B4-BE49-F238E27FC236}">
                <a16:creationId xmlns:a16="http://schemas.microsoft.com/office/drawing/2014/main" id="{CF8B44FA-611E-FC40-916A-FFE5928ECDFC}"/>
              </a:ext>
            </a:extLst>
          </p:cNvPr>
          <p:cNvSpPr>
            <a:spLocks noGrp="1"/>
          </p:cNvSpPr>
          <p:nvPr>
            <p:ph type="title"/>
          </p:nvPr>
        </p:nvSpPr>
        <p:spPr>
          <a:xfrm>
            <a:off x="646044" y="372717"/>
            <a:ext cx="15773400" cy="1215888"/>
          </a:xfrm>
          <a:prstGeom prst="rect">
            <a:avLst/>
          </a:prstGeom>
        </p:spPr>
        <p:txBody>
          <a:bodyPr vert="horz" lIns="91440" tIns="45720" rIns="91440" bIns="45720" rtlCol="0" anchor="b">
            <a:normAutofit/>
          </a:bodyPr>
          <a:lstStyle/>
          <a:p>
            <a:r>
              <a:rPr lang="en-US" dirty="0"/>
              <a:t>Click to edit Master title style</a:t>
            </a:r>
          </a:p>
        </p:txBody>
      </p:sp>
      <p:sp>
        <p:nvSpPr>
          <p:cNvPr id="7" name="TextBox 6">
            <a:extLst>
              <a:ext uri="{FF2B5EF4-FFF2-40B4-BE49-F238E27FC236}">
                <a16:creationId xmlns:a16="http://schemas.microsoft.com/office/drawing/2014/main" id="{D7B3A326-F612-F445-B692-BD382F4DAA63}"/>
              </a:ext>
            </a:extLst>
          </p:cNvPr>
          <p:cNvSpPr txBox="1"/>
          <p:nvPr userDrawn="1"/>
        </p:nvSpPr>
        <p:spPr>
          <a:xfrm>
            <a:off x="8378687" y="9769775"/>
            <a:ext cx="9271097" cy="334707"/>
          </a:xfrm>
          <a:prstGeom prst="rect">
            <a:avLst/>
          </a:prstGeom>
          <a:noFill/>
        </p:spPr>
        <p:txBody>
          <a:bodyPr wrap="square" rtlCol="0">
            <a:spAutoFit/>
          </a:bodyPr>
          <a:lstStyle/>
          <a:p>
            <a:pPr algn="r"/>
            <a:r>
              <a:rPr lang="en-US" sz="1575" b="0" i="0" u="none" strike="noStrike" kern="1200" dirty="0">
                <a:solidFill>
                  <a:schemeClr val="tx1"/>
                </a:solidFill>
                <a:effectLst/>
                <a:latin typeface="Calibri" panose="020F0502020204030204" pitchFamily="34" charset="0"/>
                <a:ea typeface="+mn-ea"/>
                <a:cs typeface="+mn-cs"/>
              </a:rPr>
              <a:t>PROGRAMA DE LAS NACIONES UNIDAS PARA EL DESARROLLO</a:t>
            </a:r>
            <a:endParaRPr lang="en-US" sz="150" b="0" i="0" dirty="0">
              <a:solidFill>
                <a:schemeClr val="tx1">
                  <a:alpha val="75000"/>
                </a:schemeClr>
              </a:solidFill>
              <a:latin typeface="Calibri" panose="020F0502020204030204" pitchFamily="34" charset="0"/>
            </a:endParaRPr>
          </a:p>
        </p:txBody>
      </p:sp>
    </p:spTree>
    <p:extLst>
      <p:ext uri="{BB962C8B-B14F-4D97-AF65-F5344CB8AC3E}">
        <p14:creationId xmlns:p14="http://schemas.microsoft.com/office/powerpoint/2010/main" val="777205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1371600" rtl="0" eaLnBrk="1" latinLnBrk="0" hangingPunct="1">
        <a:lnSpc>
          <a:spcPct val="90000"/>
        </a:lnSpc>
        <a:spcBef>
          <a:spcPct val="0"/>
        </a:spcBef>
        <a:buNone/>
        <a:defRPr sz="6600" b="0" i="0" kern="1200">
          <a:solidFill>
            <a:schemeClr val="tx1"/>
          </a:solidFill>
          <a:latin typeface="Calibri" panose="020F0502020204030204" pitchFamily="34" charset="0"/>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tx1"/>
          </a:solidFill>
          <a:latin typeface="Calibri" panose="020F0502020204030204" pitchFamily="34" charset="0"/>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tx1"/>
          </a:solidFill>
          <a:latin typeface="Calibri" panose="020F0502020204030204" pitchFamily="34" charset="0"/>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tx1"/>
          </a:solidFill>
          <a:latin typeface="Calibri" panose="020F0502020204030204" pitchFamily="34" charset="0"/>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Calibri" panose="020F0502020204030204" pitchFamily="34" charset="0"/>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Calibri" panose="020F0502020204030204" pitchFamily="34" charset="0"/>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9601200"/>
            <a:ext cx="18288000"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9501474"/>
            <a:ext cx="18287978" cy="99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Placeholder 1"/>
          <p:cNvSpPr>
            <a:spLocks noGrp="1"/>
          </p:cNvSpPr>
          <p:nvPr>
            <p:ph type="title"/>
          </p:nvPr>
        </p:nvSpPr>
        <p:spPr>
          <a:xfrm>
            <a:off x="1645920" y="429906"/>
            <a:ext cx="15087600" cy="217613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45920" y="2768601"/>
            <a:ext cx="15087600" cy="603504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5922" y="9689680"/>
            <a:ext cx="3708407" cy="547688"/>
          </a:xfrm>
          <a:prstGeom prst="rect">
            <a:avLst/>
          </a:prstGeom>
        </p:spPr>
        <p:txBody>
          <a:bodyPr vert="horz" lIns="91440" tIns="45720" rIns="91440" bIns="45720" rtlCol="0" anchor="ctr"/>
          <a:lstStyle>
            <a:lvl1pPr algn="l">
              <a:defRPr sz="1350">
                <a:solidFill>
                  <a:srgbClr val="FFFFFF"/>
                </a:solidFill>
              </a:defRPr>
            </a:lvl1pPr>
          </a:lstStyle>
          <a:p>
            <a:fld id="{1D8BD707-D9CF-40AE-B4C6-C98DA3205C09}" type="datetimeFigureOut">
              <a:rPr lang="en-US" smtClean="0"/>
              <a:pPr/>
              <a:t>2/9/26</a:t>
            </a:fld>
            <a:endParaRPr lang="en-US"/>
          </a:p>
        </p:txBody>
      </p:sp>
      <p:sp>
        <p:nvSpPr>
          <p:cNvPr id="5" name="Footer Placeholder 4"/>
          <p:cNvSpPr>
            <a:spLocks noGrp="1"/>
          </p:cNvSpPr>
          <p:nvPr>
            <p:ph type="ftr" sz="quarter" idx="3"/>
          </p:nvPr>
        </p:nvSpPr>
        <p:spPr>
          <a:xfrm>
            <a:off x="5529278" y="9689680"/>
            <a:ext cx="7234206" cy="547688"/>
          </a:xfrm>
          <a:prstGeom prst="rect">
            <a:avLst/>
          </a:prstGeom>
        </p:spPr>
        <p:txBody>
          <a:bodyPr vert="horz" lIns="91440" tIns="45720" rIns="91440" bIns="45720" rtlCol="0" anchor="ctr"/>
          <a:lstStyle>
            <a:lvl1pPr algn="ctr">
              <a:defRPr sz="135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4850689" y="9689680"/>
            <a:ext cx="1968038" cy="547688"/>
          </a:xfrm>
          <a:prstGeom prst="rect">
            <a:avLst/>
          </a:prstGeom>
        </p:spPr>
        <p:txBody>
          <a:bodyPr vert="horz" lIns="91440" tIns="45720" rIns="91440" bIns="45720" rtlCol="0" anchor="ctr"/>
          <a:lstStyle>
            <a:lvl1pPr algn="r">
              <a:defRPr sz="1575">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790298" y="2606768"/>
            <a:ext cx="149504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825614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5.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21.png"/><Relationship Id="rId7" Type="http://schemas.openxmlformats.org/officeDocument/2006/relationships/diagramLayout" Target="../diagrams/layout2.xml"/><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diagramData" Target="../diagrams/data2.xml"/><Relationship Id="rId5" Type="http://schemas.openxmlformats.org/officeDocument/2006/relationships/image" Target="../media/image30.png"/><Relationship Id="rId10" Type="http://schemas.microsoft.com/office/2007/relationships/diagramDrawing" Target="../diagrams/drawing2.xml"/><Relationship Id="rId4" Type="http://schemas.openxmlformats.org/officeDocument/2006/relationships/image" Target="../media/image22.png"/><Relationship Id="rId9" Type="http://schemas.openxmlformats.org/officeDocument/2006/relationships/diagramColors" Target="../diagrams/colors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5.pn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1.png"/><Relationship Id="rId7" Type="http://schemas.openxmlformats.org/officeDocument/2006/relationships/image" Target="../media/image38.sv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44.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4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2.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52.svg"/><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3.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7.jpe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8.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34.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63.png"/><Relationship Id="rId7" Type="http://schemas.openxmlformats.org/officeDocument/2006/relationships/image" Target="../media/image49.jpe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image" Target="../media/image48.jpeg"/><Relationship Id="rId11" Type="http://schemas.openxmlformats.org/officeDocument/2006/relationships/image" Target="../media/image18.jpeg"/><Relationship Id="rId5" Type="http://schemas.openxmlformats.org/officeDocument/2006/relationships/image" Target="../media/image47.jpeg"/><Relationship Id="rId10" Type="http://schemas.openxmlformats.org/officeDocument/2006/relationships/image" Target="../media/image64.jpeg"/><Relationship Id="rId4" Type="http://schemas.openxmlformats.org/officeDocument/2006/relationships/image" Target="../media/image19.jpeg"/><Relationship Id="rId9" Type="http://schemas.openxmlformats.org/officeDocument/2006/relationships/image" Target="../media/image17.jpe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24.jpeg"/><Relationship Id="rId4" Type="http://schemas.openxmlformats.org/officeDocument/2006/relationships/image" Target="../media/image23.jpe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hyperlink" Target="https://creativecommons.org/licenses/by-nc-sa/3.0/" TargetMode="External"/><Relationship Id="rId5" Type="http://schemas.openxmlformats.org/officeDocument/2006/relationships/hyperlink" Target="https://ecovillage.org/our-work/education/hoi-china/" TargetMode="External"/><Relationship Id="rId4" Type="http://schemas.openxmlformats.org/officeDocument/2006/relationships/image" Target="../media/image25.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2.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standing in front of a sign&#10;&#10;AI-generated content may be incorrect.">
            <a:extLst>
              <a:ext uri="{FF2B5EF4-FFF2-40B4-BE49-F238E27FC236}">
                <a16:creationId xmlns:a16="http://schemas.microsoft.com/office/drawing/2014/main" id="{24EC9611-9115-97A9-B89B-C60329CCF90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067062" y="2290266"/>
            <a:ext cx="4203795" cy="2805444"/>
          </a:xfrm>
          <a:prstGeom prst="rect">
            <a:avLst/>
          </a:prstGeom>
        </p:spPr>
      </p:pic>
      <p:sp>
        <p:nvSpPr>
          <p:cNvPr id="7" name="CuadroTexto 6">
            <a:extLst>
              <a:ext uri="{FF2B5EF4-FFF2-40B4-BE49-F238E27FC236}">
                <a16:creationId xmlns:a16="http://schemas.microsoft.com/office/drawing/2014/main" id="{546556F9-DDEE-7D3A-9292-3E1C54E12601}"/>
              </a:ext>
            </a:extLst>
          </p:cNvPr>
          <p:cNvSpPr txBox="1"/>
          <p:nvPr/>
        </p:nvSpPr>
        <p:spPr>
          <a:xfrm>
            <a:off x="13491876" y="3352802"/>
            <a:ext cx="2968716" cy="769441"/>
          </a:xfrm>
          <a:prstGeom prst="rect">
            <a:avLst/>
          </a:prstGeom>
          <a:noFill/>
        </p:spPr>
        <p:txBody>
          <a:bodyPr wrap="square" rtlCol="0">
            <a:spAutoFit/>
          </a:bodyPr>
          <a:lstStyle/>
          <a:p>
            <a:pPr defTabSz="457223"/>
            <a:r>
              <a:rPr lang="fr" sz="4400" dirty="0" err="1">
                <a:solidFill>
                  <a:prstClr val="white"/>
                </a:solidFill>
                <a:latin typeface="Calibri" panose="020F0502020204030204"/>
              </a:rPr>
              <a:t>Image</a:t>
            </a:r>
            <a:r>
              <a:rPr lang="fr" sz="4400">
                <a:solidFill>
                  <a:prstClr val="white"/>
                </a:solidFill>
                <a:latin typeface="Calibri" panose="020F0502020204030204"/>
              </a:rPr>
              <a:t> </a:t>
            </a:r>
            <a:r>
              <a:rPr lang="fr" sz="4400" err="1">
                <a:solidFill>
                  <a:prstClr val="white"/>
                </a:solidFill>
                <a:latin typeface="Calibri" panose="020F0502020204030204"/>
              </a:rPr>
              <a:t>ici</a:t>
            </a:r>
            <a:endParaRPr lang="es-CO" sz="4400">
              <a:solidFill>
                <a:prstClr val="white"/>
              </a:solidFill>
              <a:latin typeface="Calibri" panose="020F0502020204030204"/>
            </a:endParaRPr>
          </a:p>
        </p:txBody>
      </p:sp>
      <p:pic>
        <p:nvPicPr>
          <p:cNvPr id="15" name="Picture 14" descr="A person in a straw hat harvesting grass&#10;&#10;AI-generated content may be incorrect.">
            <a:extLst>
              <a:ext uri="{FF2B5EF4-FFF2-40B4-BE49-F238E27FC236}">
                <a16:creationId xmlns:a16="http://schemas.microsoft.com/office/drawing/2014/main" id="{BE77C441-F6DF-EC54-0A7F-69C4812A281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381300" y="-32070"/>
            <a:ext cx="3895083" cy="2593121"/>
          </a:xfrm>
          <a:prstGeom prst="rect">
            <a:avLst/>
          </a:prstGeom>
        </p:spPr>
      </p:pic>
      <p:pic>
        <p:nvPicPr>
          <p:cNvPr id="16" name="Picture 15" descr="Bribris Rio.tif">
            <a:extLst>
              <a:ext uri="{FF2B5EF4-FFF2-40B4-BE49-F238E27FC236}">
                <a16:creationId xmlns:a16="http://schemas.microsoft.com/office/drawing/2014/main" id="{7785FCC5-1979-65BC-5917-E32FC95CF42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230864" y="-32070"/>
            <a:ext cx="3946382" cy="2593122"/>
          </a:xfrm>
          <a:prstGeom prst="rect">
            <a:avLst/>
          </a:prstGeom>
        </p:spPr>
      </p:pic>
      <p:pic>
        <p:nvPicPr>
          <p:cNvPr id="13" name="Picture 12" descr="A person feeding sheep in a pen&#10;&#10;AI-generated content may be incorrect.">
            <a:extLst>
              <a:ext uri="{FF2B5EF4-FFF2-40B4-BE49-F238E27FC236}">
                <a16:creationId xmlns:a16="http://schemas.microsoft.com/office/drawing/2014/main" id="{D7470C08-342F-0E1C-F6A2-C8096608062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45855" y="2"/>
            <a:ext cx="3842376" cy="2558031"/>
          </a:xfrm>
          <a:prstGeom prst="rect">
            <a:avLst/>
          </a:prstGeom>
        </p:spPr>
      </p:pic>
      <p:pic>
        <p:nvPicPr>
          <p:cNvPr id="26" name="Picture 25" descr="A group of women with their eyes closed&#10;&#10;AI-generated content may be incorrect.">
            <a:extLst>
              <a:ext uri="{FF2B5EF4-FFF2-40B4-BE49-F238E27FC236}">
                <a16:creationId xmlns:a16="http://schemas.microsoft.com/office/drawing/2014/main" id="{44EE74DC-54F1-3B6F-4F67-66847C27C36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732309" y="5041200"/>
            <a:ext cx="3519135" cy="2331204"/>
          </a:xfrm>
          <a:prstGeom prst="rect">
            <a:avLst/>
          </a:prstGeom>
        </p:spPr>
      </p:pic>
      <p:pic>
        <p:nvPicPr>
          <p:cNvPr id="21" name="Picture 20" descr="A person preparing fish on the beach&#10;&#10;AI-generated content may be incorrect.">
            <a:extLst>
              <a:ext uri="{FF2B5EF4-FFF2-40B4-BE49-F238E27FC236}">
                <a16:creationId xmlns:a16="http://schemas.microsoft.com/office/drawing/2014/main" id="{77611F41-39E3-C63C-9358-712A6E18EDC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434831" y="2548376"/>
            <a:ext cx="3756563" cy="2500902"/>
          </a:xfrm>
          <a:prstGeom prst="rect">
            <a:avLst/>
          </a:prstGeom>
        </p:spPr>
      </p:pic>
      <p:pic>
        <p:nvPicPr>
          <p:cNvPr id="19" name="Picture 18" descr="A small boat in a body of water&#10;&#10;Description automatically generated">
            <a:extLst>
              <a:ext uri="{FF2B5EF4-FFF2-40B4-BE49-F238E27FC236}">
                <a16:creationId xmlns:a16="http://schemas.microsoft.com/office/drawing/2014/main" id="{D8C5ADCC-BFBD-D01B-C363-400CD420D1D9}"/>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8145856" y="2534894"/>
            <a:ext cx="3715019" cy="2514383"/>
          </a:xfrm>
          <a:prstGeom prst="rect">
            <a:avLst/>
          </a:prstGeom>
        </p:spPr>
      </p:pic>
      <p:pic>
        <p:nvPicPr>
          <p:cNvPr id="28" name="Picture 27" descr="A group of women in yellow shirts&#10;&#10;AI-generated content may be incorrect.">
            <a:extLst>
              <a:ext uri="{FF2B5EF4-FFF2-40B4-BE49-F238E27FC236}">
                <a16:creationId xmlns:a16="http://schemas.microsoft.com/office/drawing/2014/main" id="{7520F726-E9C7-AF3D-3E45-2584430BE996}"/>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8145856" y="5044220"/>
            <a:ext cx="3747458" cy="2331206"/>
          </a:xfrm>
          <a:prstGeom prst="rect">
            <a:avLst/>
          </a:prstGeom>
        </p:spPr>
      </p:pic>
      <p:pic>
        <p:nvPicPr>
          <p:cNvPr id="30" name="Picture 29" descr="A person wearing a blue hat&#10;&#10;AI-generated content may be incorrect.">
            <a:extLst>
              <a:ext uri="{FF2B5EF4-FFF2-40B4-BE49-F238E27FC236}">
                <a16:creationId xmlns:a16="http://schemas.microsoft.com/office/drawing/2014/main" id="{3F22FE53-64E0-8BCB-B492-D355FD83EB16}"/>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a:xfrm>
            <a:off x="15177245" y="5094837"/>
            <a:ext cx="3096375" cy="2324874"/>
          </a:xfrm>
          <a:prstGeom prst="rect">
            <a:avLst/>
          </a:prstGeom>
        </p:spPr>
      </p:pic>
      <p:pic>
        <p:nvPicPr>
          <p:cNvPr id="4" name="Picture 3" descr="A group of logos with text&#10;&#10;AI-generated content may be incorrect.">
            <a:extLst>
              <a:ext uri="{FF2B5EF4-FFF2-40B4-BE49-F238E27FC236}">
                <a16:creationId xmlns:a16="http://schemas.microsoft.com/office/drawing/2014/main" id="{F1EBFB97-3A24-BEEA-49BB-FDF117265E04}"/>
              </a:ext>
            </a:extLst>
          </p:cNvPr>
          <p:cNvPicPr>
            <a:picLocks noChangeAspect="1"/>
          </p:cNvPicPr>
          <p:nvPr/>
        </p:nvPicPr>
        <p:blipFill>
          <a:blip r:embed="rId12" cstate="email">
            <a:extLst>
              <a:ext uri="{28A0092B-C50C-407E-A947-70E740481C1C}">
                <a14:useLocalDpi xmlns:a14="http://schemas.microsoft.com/office/drawing/2010/main"/>
              </a:ext>
            </a:extLst>
          </a:blip>
          <a:srcRect r="-324"/>
          <a:stretch>
            <a:fillRect/>
          </a:stretch>
        </p:blipFill>
        <p:spPr>
          <a:xfrm>
            <a:off x="133913" y="43650"/>
            <a:ext cx="8006417" cy="2001477"/>
          </a:xfrm>
          <a:prstGeom prst="rect">
            <a:avLst/>
          </a:prstGeom>
        </p:spPr>
      </p:pic>
      <p:sp>
        <p:nvSpPr>
          <p:cNvPr id="5" name="TextBox 4">
            <a:extLst>
              <a:ext uri="{FF2B5EF4-FFF2-40B4-BE49-F238E27FC236}">
                <a16:creationId xmlns:a16="http://schemas.microsoft.com/office/drawing/2014/main" id="{91509D89-53F3-B970-EA74-3993CBCE3109}"/>
              </a:ext>
            </a:extLst>
          </p:cNvPr>
          <p:cNvSpPr txBox="1"/>
          <p:nvPr/>
        </p:nvSpPr>
        <p:spPr>
          <a:xfrm>
            <a:off x="36683" y="2918651"/>
            <a:ext cx="8103647" cy="3416320"/>
          </a:xfrm>
          <a:prstGeom prst="rect">
            <a:avLst/>
          </a:prstGeom>
          <a:noFill/>
        </p:spPr>
        <p:txBody>
          <a:bodyPr wrap="square" rtlCol="0">
            <a:spAutoFit/>
          </a:bodyPr>
          <a:lstStyle/>
          <a:p>
            <a:pPr algn="ctr" defTabSz="1371600"/>
            <a:r>
              <a:rPr lang="fr" sz="5400" b="1" dirty="0">
                <a:solidFill>
                  <a:prstClr val="black"/>
                </a:solidFill>
                <a:latin typeface="Calibri" panose="020F0502020204030204"/>
              </a:rPr>
              <a:t>Clinique thématique 2</a:t>
            </a:r>
          </a:p>
          <a:p>
            <a:pPr algn="ctr" defTabSz="1371600"/>
            <a:endParaRPr lang="en-US" sz="5400" b="1" dirty="0">
              <a:solidFill>
                <a:prstClr val="black"/>
              </a:solidFill>
              <a:latin typeface="Calibri" panose="020F0502020204030204"/>
            </a:endParaRPr>
          </a:p>
          <a:p>
            <a:pPr algn="ctr" defTabSz="1371600"/>
            <a:r>
              <a:rPr lang="fr" sz="5400" b="1" dirty="0">
                <a:solidFill>
                  <a:prstClr val="black"/>
                </a:solidFill>
                <a:latin typeface="Calibri" panose="020F0502020204030204"/>
              </a:rPr>
              <a:t>Acteur multiple</a:t>
            </a:r>
          </a:p>
          <a:p>
            <a:pPr algn="ctr" defTabSz="1371600"/>
            <a:r>
              <a:rPr lang="fr" sz="5400" b="1" dirty="0">
                <a:solidFill>
                  <a:prstClr val="black"/>
                </a:solidFill>
                <a:latin typeface="Calibri" panose="020F0502020204030204"/>
              </a:rPr>
              <a:t>Consultations</a:t>
            </a:r>
            <a:endParaRPr lang="en-US" sz="5400" dirty="0">
              <a:solidFill>
                <a:prstClr val="black"/>
              </a:solidFill>
              <a:latin typeface="Calibri" panose="020F0502020204030204"/>
            </a:endParaRPr>
          </a:p>
        </p:txBody>
      </p:sp>
      <p:sp>
        <p:nvSpPr>
          <p:cNvPr id="9" name="TextBox 8">
            <a:extLst>
              <a:ext uri="{FF2B5EF4-FFF2-40B4-BE49-F238E27FC236}">
                <a16:creationId xmlns:a16="http://schemas.microsoft.com/office/drawing/2014/main" id="{1422A8BA-7E0B-C0A1-2F81-0D3A28E9E169}"/>
              </a:ext>
            </a:extLst>
          </p:cNvPr>
          <p:cNvSpPr txBox="1"/>
          <p:nvPr/>
        </p:nvSpPr>
        <p:spPr>
          <a:xfrm>
            <a:off x="0" y="7922172"/>
            <a:ext cx="18288000" cy="2123658"/>
          </a:xfrm>
          <a:prstGeom prst="rect">
            <a:avLst/>
          </a:prstGeom>
          <a:noFill/>
        </p:spPr>
        <p:txBody>
          <a:bodyPr wrap="square">
            <a:spAutoFit/>
          </a:bodyPr>
          <a:lstStyle/>
          <a:p>
            <a:pPr algn="ctr" defTabSz="1371600"/>
            <a:r>
              <a:rPr lang="fr" sz="4800" b="1">
                <a:solidFill>
                  <a:prstClr val="white"/>
                </a:solidFill>
                <a:latin typeface="Calibri Light"/>
                <a:ea typeface="Yu Gothic Light"/>
                <a:cs typeface="Times New Roman"/>
              </a:rPr>
              <a:t>Genre et processus de renforcement des capacités et d'échange du NBSAP</a:t>
            </a:r>
            <a:br>
              <a:rPr lang="en-US" sz="4800" b="1">
                <a:solidFill>
                  <a:prstClr val="white"/>
                </a:solidFill>
                <a:latin typeface="Calibri Light"/>
                <a:ea typeface="Yu Gothic Light"/>
                <a:cs typeface="Times New Roman"/>
              </a:rPr>
            </a:br>
            <a:endParaRPr lang="en-US" sz="4800" b="1">
              <a:solidFill>
                <a:prstClr val="white"/>
              </a:solidFill>
              <a:latin typeface="Calibri Light"/>
              <a:ea typeface="Yu Gothic Light"/>
              <a:cs typeface="Times New Roman"/>
            </a:endParaRPr>
          </a:p>
          <a:p>
            <a:pPr algn="ctr" defTabSz="1371600"/>
            <a:r>
              <a:rPr lang="fr" sz="3600" b="1">
                <a:solidFill>
                  <a:prstClr val="white"/>
                </a:solidFill>
                <a:latin typeface="Calibri Light"/>
                <a:ea typeface="Yu Gothic Light"/>
                <a:cs typeface="Times New Roman"/>
              </a:rPr>
              <a:t>6 février 2026</a:t>
            </a:r>
            <a:endParaRPr lang="en-US" sz="6000">
              <a:solidFill>
                <a:prstClr val="black"/>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2841-97E8-D436-FB38-E435495F6D77}"/>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51900AF1-55D3-76E4-8534-B0061966C95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dirty="0">
              <a:solidFill>
                <a:srgbClr val="322929"/>
              </a:solidFill>
              <a:latin typeface="Aptos" panose="02110004020202020204"/>
            </a:endParaRPr>
          </a:p>
        </p:txBody>
      </p:sp>
      <p:grpSp>
        <p:nvGrpSpPr>
          <p:cNvPr id="3" name="Group 2">
            <a:extLst>
              <a:ext uri="{FF2B5EF4-FFF2-40B4-BE49-F238E27FC236}">
                <a16:creationId xmlns:a16="http://schemas.microsoft.com/office/drawing/2014/main" id="{F602F0FD-2F24-7977-8E3A-E389DA8A2A05}"/>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D93BA486-CC42-67F0-3241-A01AC64C7F52}"/>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dirty="0">
                <a:solidFill>
                  <a:srgbClr val="322929"/>
                </a:solidFill>
                <a:latin typeface="Aptos" panose="02110004020202020204"/>
              </a:endParaRPr>
            </a:p>
          </p:txBody>
        </p:sp>
        <p:sp>
          <p:nvSpPr>
            <p:cNvPr id="5" name="Freeform 7">
              <a:extLst>
                <a:ext uri="{FF2B5EF4-FFF2-40B4-BE49-F238E27FC236}">
                  <a16:creationId xmlns:a16="http://schemas.microsoft.com/office/drawing/2014/main" id="{0BD68905-CCD1-B458-CE4A-E044A5C73D13}"/>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dirty="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D303EBD8-83A4-7126-12DE-C0870168FA9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Actions clés pour développer des consultations sensibles au genre</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0DE7232F-74B1-2775-3C72-05432E25EDAA}"/>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8E80B303-1181-C0C5-5DC5-F24FFD8EAC8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530B9699-FE77-730D-8E3C-2B9071FF8EF9}"/>
              </a:ext>
            </a:extLst>
          </p:cNvPr>
          <p:cNvGrpSpPr/>
          <p:nvPr/>
        </p:nvGrpSpPr>
        <p:grpSpPr>
          <a:xfrm>
            <a:off x="1102742" y="2029225"/>
            <a:ext cx="2525289" cy="1077218"/>
            <a:chOff x="844721" y="1866900"/>
            <a:chExt cx="3117679" cy="1316682"/>
          </a:xfrm>
        </p:grpSpPr>
        <p:sp>
          <p:nvSpPr>
            <p:cNvPr id="11" name="Pentagon 10">
              <a:extLst>
                <a:ext uri="{FF2B5EF4-FFF2-40B4-BE49-F238E27FC236}">
                  <a16:creationId xmlns:a16="http://schemas.microsoft.com/office/drawing/2014/main" id="{552B64AA-C619-9AC9-FC89-27464B3E2CDF}"/>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magnifying glass over a paper&#10;&#10;AI-generated content may be incorrect.">
              <a:extLst>
                <a:ext uri="{FF2B5EF4-FFF2-40B4-BE49-F238E27FC236}">
                  <a16:creationId xmlns:a16="http://schemas.microsoft.com/office/drawing/2014/main" id="{17E38927-5CF5-8365-98EB-6F3B990B69A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238679" y="2018287"/>
              <a:ext cx="1013420" cy="1011676"/>
            </a:xfrm>
            <a:prstGeom prst="rect">
              <a:avLst/>
            </a:prstGeom>
          </p:spPr>
        </p:pic>
        <p:grpSp>
          <p:nvGrpSpPr>
            <p:cNvPr id="13" name="Group 12">
              <a:extLst>
                <a:ext uri="{FF2B5EF4-FFF2-40B4-BE49-F238E27FC236}">
                  <a16:creationId xmlns:a16="http://schemas.microsoft.com/office/drawing/2014/main" id="{1A597F2A-8628-87F6-EEA5-09E92552C7F6}"/>
                </a:ext>
              </a:extLst>
            </p:cNvPr>
            <p:cNvGrpSpPr/>
            <p:nvPr/>
          </p:nvGrpSpPr>
          <p:grpSpPr>
            <a:xfrm>
              <a:off x="1098270" y="2005422"/>
              <a:ext cx="1063394" cy="1011676"/>
              <a:chOff x="10085410" y="3689660"/>
              <a:chExt cx="779859" cy="779859"/>
            </a:xfrm>
          </p:grpSpPr>
          <p:sp>
            <p:nvSpPr>
              <p:cNvPr id="14" name="Oval 13">
                <a:extLst>
                  <a:ext uri="{FF2B5EF4-FFF2-40B4-BE49-F238E27FC236}">
                    <a16:creationId xmlns:a16="http://schemas.microsoft.com/office/drawing/2014/main" id="{AD263FF8-0EC4-5A1F-BA7C-0279D5E33605}"/>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Oval 5">
                <a:extLst>
                  <a:ext uri="{FF2B5EF4-FFF2-40B4-BE49-F238E27FC236}">
                    <a16:creationId xmlns:a16="http://schemas.microsoft.com/office/drawing/2014/main" id="{5E912E36-8D77-D979-80CA-8799CDD9E495}"/>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1</a:t>
                </a:r>
              </a:p>
            </p:txBody>
          </p:sp>
        </p:grpSp>
      </p:grpSp>
      <p:sp>
        <p:nvSpPr>
          <p:cNvPr id="16" name="Text Placeholder 2">
            <a:extLst>
              <a:ext uri="{FF2B5EF4-FFF2-40B4-BE49-F238E27FC236}">
                <a16:creationId xmlns:a16="http://schemas.microsoft.com/office/drawing/2014/main" id="{C23BC856-2A73-A8FC-D96F-9B29A009F0E0}"/>
              </a:ext>
            </a:extLst>
          </p:cNvPr>
          <p:cNvSpPr txBox="1">
            <a:spLocks/>
          </p:cNvSpPr>
          <p:nvPr/>
        </p:nvSpPr>
        <p:spPr>
          <a:xfrm>
            <a:off x="2344962" y="3696885"/>
            <a:ext cx="13786256" cy="3475033"/>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fr" dirty="0">
                <a:solidFill>
                  <a:prstClr val="black"/>
                </a:solidFill>
                <a:latin typeface="Calibri" panose="020F0502020204030204" pitchFamily="34" charset="0"/>
              </a:rPr>
              <a:t>Identifier les processus de consultation sensibles au genre et inclusifs mis en œuvre dans le pays et recenser les bonnes pratiques qui pourraient être intégrées au nouveau processus de consultation.</a:t>
            </a:r>
            <a:endParaRPr lang="es-ES" dirty="0">
              <a:solidFill>
                <a:prstClr val="black"/>
              </a:solidFill>
              <a:latin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r>
              <a:rPr lang="fr" dirty="0">
                <a:latin typeface="Calibri" panose="020F0502020204030204" pitchFamily="34" charset="0"/>
                <a:cs typeface="Calibri" panose="020F0502020204030204" pitchFamily="34" charset="0"/>
              </a:rPr>
              <a:t>Définissez clairement les raisons de cette consultation, la manière dont elle éclairera le PLAN d'action national et la façon dont les contributions des femmes seront intégrées.</a:t>
            </a:r>
          </a:p>
          <a:p>
            <a:pPr marL="453828" indent="-453828"/>
            <a:endParaRPr lang="en-US" dirty="0">
              <a:latin typeface="Calibri" panose="020F0502020204030204" pitchFamily="34" charset="0"/>
              <a:cs typeface="Calibri" panose="020F0502020204030204" pitchFamily="34" charset="0"/>
            </a:endParaRPr>
          </a:p>
          <a:p>
            <a:pPr marL="453828" indent="-453828"/>
            <a:r>
              <a:rPr lang="fr" dirty="0">
                <a:latin typeface="Calibri" panose="020F0502020204030204" pitchFamily="34" charset="0"/>
                <a:cs typeface="Calibri" panose="020F0502020204030204" pitchFamily="34" charset="0"/>
              </a:rPr>
              <a:t>Faites preuve de transparence dès le départ pour éviter toute exploitation.</a:t>
            </a:r>
          </a:p>
          <a:p>
            <a:pPr marL="453828" indent="-453828"/>
            <a:endParaRPr lang="en-US"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A9B7528A-722E-3A26-F7FF-5CFB44499990}"/>
              </a:ext>
            </a:extLst>
          </p:cNvPr>
          <p:cNvSpPr txBox="1"/>
          <p:nvPr/>
        </p:nvSpPr>
        <p:spPr>
          <a:xfrm>
            <a:off x="3822798" y="2242561"/>
            <a:ext cx="12636402" cy="1015663"/>
          </a:xfrm>
          <a:prstGeom prst="rect">
            <a:avLst/>
          </a:prstGeom>
          <a:noFill/>
        </p:spPr>
        <p:txBody>
          <a:bodyPr wrap="square">
            <a:spAutoFit/>
          </a:bodyPr>
          <a:lstStyle/>
          <a:p>
            <a:r>
              <a:rPr lang="fr" sz="3000" b="1" noProof="0" dirty="0">
                <a:latin typeface="Calibri" panose="020F0502020204030204" pitchFamily="34" charset="0"/>
                <a:ea typeface="Times New Roman" panose="02020603050405020304" pitchFamily="18" charset="0"/>
                <a:cs typeface="Calibri" panose="020F0502020204030204" pitchFamily="34" charset="0"/>
              </a:rPr>
              <a:t>Définir l’objectif, les buts et la manière dont le processus influencera les plans d’action nationaux pour la sécurité alimentaire (PANSA).</a:t>
            </a:r>
          </a:p>
          <a:p>
            <a:pPr algn="ctr"/>
            <a:endParaRPr lang="en-US" sz="3000" b="1" dirty="0"/>
          </a:p>
        </p:txBody>
      </p:sp>
    </p:spTree>
    <p:extLst>
      <p:ext uri="{BB962C8B-B14F-4D97-AF65-F5344CB8AC3E}">
        <p14:creationId xmlns:p14="http://schemas.microsoft.com/office/powerpoint/2010/main" val="3186635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E8985-50D5-3424-C7A8-ADBFFCF163AD}"/>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2BA11E51-8D97-2D56-E05A-B5E611949B0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94165B0-2FF9-E9FA-A4DA-EC69FA234FA0}"/>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C3D311D4-47A7-4166-9D39-022A586ACA5B}"/>
              </a:ext>
            </a:extLst>
          </p:cNvPr>
          <p:cNvSpPr/>
          <p:nvPr/>
        </p:nvSpPr>
        <p:spPr>
          <a:xfrm>
            <a:off x="3603152" y="1858829"/>
            <a:ext cx="12992100"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7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Définissez le plan de consultation en posant les bonnes questions</a:t>
            </a:r>
          </a:p>
          <a:p>
            <a:pPr algn="ctr" defTabSz="1371600"/>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51E9559D-204A-D153-B355-93AA48C6F012}"/>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grpSp>
        <p:nvGrpSpPr>
          <p:cNvPr id="2" name="Group 1">
            <a:extLst>
              <a:ext uri="{FF2B5EF4-FFF2-40B4-BE49-F238E27FC236}">
                <a16:creationId xmlns:a16="http://schemas.microsoft.com/office/drawing/2014/main" id="{355653D1-9DE5-0DA8-D7E3-F8C92C8B6D6C}"/>
              </a:ext>
            </a:extLst>
          </p:cNvPr>
          <p:cNvGrpSpPr/>
          <p:nvPr/>
        </p:nvGrpSpPr>
        <p:grpSpPr>
          <a:xfrm>
            <a:off x="979911" y="2029225"/>
            <a:ext cx="2525289" cy="1077218"/>
            <a:chOff x="844721" y="1866900"/>
            <a:chExt cx="3117679" cy="1316682"/>
          </a:xfrm>
        </p:grpSpPr>
        <p:sp>
          <p:nvSpPr>
            <p:cNvPr id="3" name="Pentagon 2">
              <a:extLst>
                <a:ext uri="{FF2B5EF4-FFF2-40B4-BE49-F238E27FC236}">
                  <a16:creationId xmlns:a16="http://schemas.microsoft.com/office/drawing/2014/main" id="{00028AE1-DD7A-5ADE-4380-5EFC7462BABA}"/>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magnifying glass over a paper&#10;&#10;AI-generated content may be incorrect.">
              <a:extLst>
                <a:ext uri="{FF2B5EF4-FFF2-40B4-BE49-F238E27FC236}">
                  <a16:creationId xmlns:a16="http://schemas.microsoft.com/office/drawing/2014/main" id="{D35BC5DE-2766-3F04-0109-D3E7C0A20CC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38679" y="2018287"/>
              <a:ext cx="1013420" cy="1011676"/>
            </a:xfrm>
            <a:prstGeom prst="rect">
              <a:avLst/>
            </a:prstGeom>
          </p:spPr>
        </p:pic>
        <p:grpSp>
          <p:nvGrpSpPr>
            <p:cNvPr id="7" name="Group 6">
              <a:extLst>
                <a:ext uri="{FF2B5EF4-FFF2-40B4-BE49-F238E27FC236}">
                  <a16:creationId xmlns:a16="http://schemas.microsoft.com/office/drawing/2014/main" id="{F8E952C9-A252-E167-059D-1EA97CE62CD8}"/>
                </a:ext>
              </a:extLst>
            </p:cNvPr>
            <p:cNvGrpSpPr/>
            <p:nvPr/>
          </p:nvGrpSpPr>
          <p:grpSpPr>
            <a:xfrm>
              <a:off x="1098270" y="2005422"/>
              <a:ext cx="1063394" cy="1011676"/>
              <a:chOff x="10085410" y="3689660"/>
              <a:chExt cx="779859" cy="779859"/>
            </a:xfrm>
          </p:grpSpPr>
          <p:sp>
            <p:nvSpPr>
              <p:cNvPr id="9" name="Oval 8">
                <a:extLst>
                  <a:ext uri="{FF2B5EF4-FFF2-40B4-BE49-F238E27FC236}">
                    <a16:creationId xmlns:a16="http://schemas.microsoft.com/office/drawing/2014/main" id="{ADDBC477-B71F-C77D-F4C5-FE8E0E6D3402}"/>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0" name="Oval 5">
                <a:extLst>
                  <a:ext uri="{FF2B5EF4-FFF2-40B4-BE49-F238E27FC236}">
                    <a16:creationId xmlns:a16="http://schemas.microsoft.com/office/drawing/2014/main" id="{4AA446D3-3218-1DE7-6CD7-8DF1E9B1BB8B}"/>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1</a:t>
                </a:r>
              </a:p>
            </p:txBody>
          </p:sp>
        </p:grpSp>
      </p:grpSp>
      <p:graphicFrame>
        <p:nvGraphicFramePr>
          <p:cNvPr id="11" name="Marcador de Posição de Conteúdo 3">
            <a:extLst>
              <a:ext uri="{FF2B5EF4-FFF2-40B4-BE49-F238E27FC236}">
                <a16:creationId xmlns:a16="http://schemas.microsoft.com/office/drawing/2014/main" id="{E4CAD317-9263-C3AF-A766-BAF1C52CC820}"/>
              </a:ext>
            </a:extLst>
          </p:cNvPr>
          <p:cNvGraphicFramePr>
            <a:graphicFrameLocks/>
          </p:cNvGraphicFramePr>
          <p:nvPr>
            <p:extLst>
              <p:ext uri="{D42A27DB-BD31-4B8C-83A1-F6EECF244321}">
                <p14:modId xmlns:p14="http://schemas.microsoft.com/office/powerpoint/2010/main" val="1908797873"/>
              </p:ext>
            </p:extLst>
          </p:nvPr>
        </p:nvGraphicFramePr>
        <p:xfrm>
          <a:off x="1373131" y="3421168"/>
          <a:ext cx="15559961" cy="585095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540650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8E7BA-F517-748B-64F2-A713EA452A48}"/>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1E637318-FEAB-DEB0-F687-E86A41829DA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478893E5-199B-2B4D-FBE4-64EFAA6FE51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FBE506A-1083-D77F-300A-16EBFA113FCE}"/>
              </a:ext>
            </a:extLst>
          </p:cNvPr>
          <p:cNvSpPr/>
          <p:nvPr/>
        </p:nvSpPr>
        <p:spPr>
          <a:xfrm>
            <a:off x="3603152" y="1911497"/>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Consultations : Poser les bonnes questions et chercher les réponses par différentes méthodologies (groupes de discussion, entretiens, ateliers).</a:t>
            </a:r>
          </a:p>
        </p:txBody>
      </p:sp>
      <p:sp>
        <p:nvSpPr>
          <p:cNvPr id="8" name="Rounded Rectangle 7">
            <a:extLst>
              <a:ext uri="{FF2B5EF4-FFF2-40B4-BE49-F238E27FC236}">
                <a16:creationId xmlns:a16="http://schemas.microsoft.com/office/drawing/2014/main" id="{5EC1C851-DFFF-03AD-45FD-1248AC86184A}"/>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sp>
        <p:nvSpPr>
          <p:cNvPr id="9" name="Rectangle 8">
            <a:extLst>
              <a:ext uri="{FF2B5EF4-FFF2-40B4-BE49-F238E27FC236}">
                <a16:creationId xmlns:a16="http://schemas.microsoft.com/office/drawing/2014/main" id="{FE2651EC-287E-DA1C-C3F3-FF06919EDF10}"/>
              </a:ext>
            </a:extLst>
          </p:cNvPr>
          <p:cNvSpPr/>
          <p:nvPr/>
        </p:nvSpPr>
        <p:spPr>
          <a:xfrm>
            <a:off x="8289103" y="3977435"/>
            <a:ext cx="9408853" cy="1038978"/>
          </a:xfrm>
          <a:prstGeom prst="rect">
            <a:avLst/>
          </a:prstGeom>
          <a:solidFill>
            <a:srgbClr val="FFF2CC"/>
          </a:solidFill>
          <a:ln w="57150" cap="flat" cmpd="sng" algn="ctr">
            <a:solidFill>
              <a:srgbClr val="FFC000"/>
            </a:solidFill>
            <a:prstDash val="solid"/>
            <a:miter lim="800000"/>
          </a:ln>
          <a:effectLst/>
        </p:spPr>
        <p:txBody>
          <a:bodyPr rtlCol="0" anchor="ctr"/>
          <a:lstStyle/>
          <a:p>
            <a:pPr algn="ctr" defTabSz="502945">
              <a:defRPr/>
            </a:pPr>
            <a:endParaRPr lang="en-US" kern="0" noProof="0" dirty="0">
              <a:solidFill>
                <a:srgbClr val="000000"/>
              </a:solidFill>
              <a:latin typeface="Calibri" panose="020F0502020204030204" pitchFamily="34" charset="0"/>
            </a:endParaRPr>
          </a:p>
        </p:txBody>
      </p:sp>
      <p:sp>
        <p:nvSpPr>
          <p:cNvPr id="10" name="Rectangle 9">
            <a:extLst>
              <a:ext uri="{FF2B5EF4-FFF2-40B4-BE49-F238E27FC236}">
                <a16:creationId xmlns:a16="http://schemas.microsoft.com/office/drawing/2014/main" id="{45A4CD6F-FADC-A795-F8BA-2C69004E0144}"/>
              </a:ext>
            </a:extLst>
          </p:cNvPr>
          <p:cNvSpPr/>
          <p:nvPr/>
        </p:nvSpPr>
        <p:spPr>
          <a:xfrm>
            <a:off x="8289103" y="4255413"/>
            <a:ext cx="9408853" cy="430887"/>
          </a:xfrm>
          <a:prstGeom prst="rect">
            <a:avLst/>
          </a:prstGeom>
        </p:spPr>
        <p:txBody>
          <a:bodyPr wrap="square" lIns="60960" tIns="30480" rIns="60960" bIns="30480" anchor="t">
            <a:spAutoFit/>
          </a:bodyPr>
          <a:lstStyle/>
          <a:p>
            <a:pPr algn="ctr"/>
            <a:r>
              <a:rPr lang="fr" sz="2400" b="1" noProof="0">
                <a:solidFill>
                  <a:srgbClr val="000000"/>
                </a:solidFill>
                <a:latin typeface="Calibri" panose="020F0502020204030204" pitchFamily="34" charset="0"/>
                <a:cs typeface="Calibri" panose="020F0502020204030204" pitchFamily="34" charset="0"/>
              </a:rPr>
              <a:t>Rôles, pratiques, connaissances et valeurs différenciés selon le genre</a:t>
            </a:r>
          </a:p>
        </p:txBody>
      </p:sp>
      <p:sp>
        <p:nvSpPr>
          <p:cNvPr id="11" name="Rectangle 10">
            <a:extLst>
              <a:ext uri="{FF2B5EF4-FFF2-40B4-BE49-F238E27FC236}">
                <a16:creationId xmlns:a16="http://schemas.microsoft.com/office/drawing/2014/main" id="{3C138F15-0ED7-F042-1EE3-0E7A1FC43D7F}"/>
              </a:ext>
            </a:extLst>
          </p:cNvPr>
          <p:cNvSpPr/>
          <p:nvPr/>
        </p:nvSpPr>
        <p:spPr>
          <a:xfrm>
            <a:off x="8289102" y="5260426"/>
            <a:ext cx="9430625" cy="1102273"/>
          </a:xfrm>
          <a:prstGeom prst="rect">
            <a:avLst/>
          </a:prstGeom>
          <a:solidFill>
            <a:schemeClr val="accent1">
              <a:lumMod val="20000"/>
              <a:lumOff val="80000"/>
            </a:schemeClr>
          </a:solidFill>
          <a:ln w="57150" cap="flat" cmpd="sng" algn="ctr">
            <a:solidFill>
              <a:srgbClr val="0070C0"/>
            </a:solidFill>
            <a:prstDash val="solid"/>
            <a:miter lim="800000"/>
          </a:ln>
          <a:effectLst/>
        </p:spPr>
        <p:txBody>
          <a:bodyPr rtlCol="0" anchor="ctr"/>
          <a:lstStyle/>
          <a:p>
            <a:pPr algn="ctr" defTabSz="502945">
              <a:defRPr/>
            </a:pPr>
            <a:endParaRPr lang="en-US" sz="1867" kern="0" noProof="0" dirty="0">
              <a:solidFill>
                <a:srgbClr val="000000"/>
              </a:solidFill>
              <a:latin typeface="Calibri" panose="020F0502020204030204" pitchFamily="34" charset="0"/>
            </a:endParaRPr>
          </a:p>
        </p:txBody>
      </p:sp>
      <p:sp>
        <p:nvSpPr>
          <p:cNvPr id="13" name="Rectangle 12">
            <a:extLst>
              <a:ext uri="{FF2B5EF4-FFF2-40B4-BE49-F238E27FC236}">
                <a16:creationId xmlns:a16="http://schemas.microsoft.com/office/drawing/2014/main" id="{615EAE31-D59B-544B-700A-3351B0DBF67C}"/>
              </a:ext>
            </a:extLst>
          </p:cNvPr>
          <p:cNvSpPr/>
          <p:nvPr/>
        </p:nvSpPr>
        <p:spPr>
          <a:xfrm>
            <a:off x="8289102" y="5410081"/>
            <a:ext cx="9408854" cy="800219"/>
          </a:xfrm>
          <a:prstGeom prst="rect">
            <a:avLst/>
          </a:prstGeom>
          <a:ln>
            <a:noFill/>
          </a:ln>
        </p:spPr>
        <p:txBody>
          <a:bodyPr wrap="square" lIns="60960" tIns="30480" rIns="60960" bIns="30480" anchor="t">
            <a:spAutoFit/>
          </a:bodyPr>
          <a:lstStyle/>
          <a:p>
            <a:pPr algn="ctr"/>
            <a:r>
              <a:rPr lang="fr" sz="2400" b="1" noProof="0">
                <a:solidFill>
                  <a:srgbClr val="000000"/>
                </a:solidFill>
                <a:latin typeface="Calibri" panose="020F0502020204030204" pitchFamily="34" charset="0"/>
                <a:ea typeface="+mn-lt"/>
                <a:cs typeface="Calibri" panose="020F0502020204030204" pitchFamily="34" charset="0"/>
              </a:rPr>
              <a:t>Inégalités et lacunes entre les sexes en matière d'accès et</a:t>
            </a:r>
          </a:p>
          <a:p>
            <a:pPr algn="ctr"/>
            <a:r>
              <a:rPr lang="fr" sz="2400" b="1" noProof="0">
                <a:solidFill>
                  <a:srgbClr val="000000"/>
                </a:solidFill>
                <a:latin typeface="Calibri" panose="020F0502020204030204" pitchFamily="34" charset="0"/>
                <a:ea typeface="+mn-lt"/>
                <a:cs typeface="Calibri" panose="020F0502020204030204" pitchFamily="34" charset="0"/>
              </a:rPr>
              <a:t>Pouvoir de décision sur les ressources</a:t>
            </a:r>
            <a:endParaRPr lang="en-US" sz="2400" b="1" noProof="0">
              <a:latin typeface="Calibri" panose="020F0502020204030204" pitchFamily="34" charset="0"/>
              <a:cs typeface="Calibri" panose="020F0502020204030204" pitchFamily="34" charset="0"/>
            </a:endParaRPr>
          </a:p>
        </p:txBody>
      </p:sp>
      <p:pic>
        <p:nvPicPr>
          <p:cNvPr id="14" name="Picture 13" descr="Text&#10;&#10;Description automatically generated">
            <a:extLst>
              <a:ext uri="{FF2B5EF4-FFF2-40B4-BE49-F238E27FC236}">
                <a16:creationId xmlns:a16="http://schemas.microsoft.com/office/drawing/2014/main" id="{68C8695B-6CF1-BE5F-8FEE-1E0865DE813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6800" y="3962399"/>
            <a:ext cx="6707124" cy="4800600"/>
          </a:xfrm>
          <a:prstGeom prst="rect">
            <a:avLst/>
          </a:prstGeom>
        </p:spPr>
      </p:pic>
      <p:sp>
        <p:nvSpPr>
          <p:cNvPr id="19" name="Rectangle 18">
            <a:extLst>
              <a:ext uri="{FF2B5EF4-FFF2-40B4-BE49-F238E27FC236}">
                <a16:creationId xmlns:a16="http://schemas.microsoft.com/office/drawing/2014/main" id="{1199BF30-B0A9-FAB7-6F67-071BA9F3C22E}"/>
              </a:ext>
            </a:extLst>
          </p:cNvPr>
          <p:cNvSpPr/>
          <p:nvPr/>
        </p:nvSpPr>
        <p:spPr>
          <a:xfrm>
            <a:off x="8279932" y="6626544"/>
            <a:ext cx="9435063" cy="1085935"/>
          </a:xfrm>
          <a:prstGeom prst="rect">
            <a:avLst/>
          </a:prstGeom>
          <a:solidFill>
            <a:srgbClr val="9BBB59">
              <a:lumMod val="20000"/>
              <a:lumOff val="80000"/>
            </a:srgbClr>
          </a:solidFill>
          <a:ln w="57150" cap="flat" cmpd="sng" algn="ctr">
            <a:solidFill>
              <a:srgbClr val="009F4B"/>
            </a:solidFill>
            <a:prstDash val="solid"/>
            <a:miter lim="800000"/>
          </a:ln>
          <a:effectLst/>
        </p:spPr>
        <p:txBody>
          <a:bodyPr rtlCol="0" anchor="ctr"/>
          <a:lstStyle/>
          <a:p>
            <a:pPr marL="0" marR="0" lvl="0" indent="0" algn="ctr" defTabSz="502945" eaLnBrk="1" fontAlgn="auto" latinLnBrk="0" hangingPunct="1">
              <a:lnSpc>
                <a:spcPct val="100000"/>
              </a:lnSpc>
              <a:spcBef>
                <a:spcPts val="0"/>
              </a:spcBef>
              <a:spcAft>
                <a:spcPts val="0"/>
              </a:spcAft>
              <a:buClrTx/>
              <a:buSzTx/>
              <a:buFontTx/>
              <a:buNone/>
              <a:tabLst/>
              <a:defRPr/>
            </a:pPr>
            <a:endParaRPr kumimoji="0" lang="en-US" sz="1867" u="none" strike="noStrike" kern="0" cap="none" spc="0" normalizeH="0" baseline="0" noProof="0" dirty="0">
              <a:ln>
                <a:noFill/>
              </a:ln>
              <a:solidFill>
                <a:srgbClr val="000000"/>
              </a:solidFill>
              <a:effectLst/>
              <a:uLnTx/>
              <a:uFillTx/>
              <a:latin typeface="Calibri" panose="020F0502020204030204" pitchFamily="34" charset="0"/>
            </a:endParaRPr>
          </a:p>
        </p:txBody>
      </p:sp>
      <p:sp>
        <p:nvSpPr>
          <p:cNvPr id="20" name="Rectangle 19">
            <a:extLst>
              <a:ext uri="{FF2B5EF4-FFF2-40B4-BE49-F238E27FC236}">
                <a16:creationId xmlns:a16="http://schemas.microsoft.com/office/drawing/2014/main" id="{0E8C71C5-E40E-06E6-6AA8-91D540B1F289}"/>
              </a:ext>
            </a:extLst>
          </p:cNvPr>
          <p:cNvSpPr/>
          <p:nvPr/>
        </p:nvSpPr>
        <p:spPr>
          <a:xfrm>
            <a:off x="8289102" y="6781681"/>
            <a:ext cx="9401403" cy="800219"/>
          </a:xfrm>
          <a:prstGeom prst="rect">
            <a:avLst/>
          </a:prstGeom>
        </p:spPr>
        <p:txBody>
          <a:bodyPr wrap="square" lIns="60960" tIns="30480" rIns="60960" bIns="3048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 sz="2400" b="1" i="0" u="none" strike="noStrike" kern="0" cap="none" spc="0" normalizeH="0" baseline="0" noProof="0">
                <a:ln>
                  <a:noFill/>
                </a:ln>
                <a:solidFill>
                  <a:srgbClr val="000000"/>
                </a:solidFill>
                <a:effectLst/>
                <a:uLnTx/>
                <a:uFillTx/>
                <a:latin typeface="Calibri" panose="020F0502020204030204" pitchFamily="34" charset="0"/>
                <a:ea typeface="+mn-lt"/>
                <a:cs typeface="Calibri" panose="020F0502020204030204" pitchFamily="34" charset="0"/>
              </a:rPr>
              <a:t>Contributions différenciées à la gestion, à l'utilisation durable,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 sz="2400" b="1" i="0" u="none" strike="noStrike" kern="0" cap="none" spc="0" normalizeH="0" baseline="0" noProof="0">
                <a:ln>
                  <a:noFill/>
                </a:ln>
                <a:solidFill>
                  <a:srgbClr val="000000"/>
                </a:solidFill>
                <a:effectLst/>
                <a:uLnTx/>
                <a:uFillTx/>
                <a:latin typeface="Calibri" panose="020F0502020204030204" pitchFamily="34" charset="0"/>
                <a:ea typeface="+mn-lt"/>
                <a:cs typeface="Calibri" panose="020F0502020204030204" pitchFamily="34" charset="0"/>
              </a:rPr>
              <a:t>et la protection des ressources ou des écosystèmes</a:t>
            </a:r>
            <a:endParaRPr kumimoji="0" lang="en-US" b="1"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1" name="Rectangle 15">
            <a:extLst>
              <a:ext uri="{FF2B5EF4-FFF2-40B4-BE49-F238E27FC236}">
                <a16:creationId xmlns:a16="http://schemas.microsoft.com/office/drawing/2014/main" id="{0879EA37-3D71-D4EC-A229-C0B85AC8B891}"/>
              </a:ext>
            </a:extLst>
          </p:cNvPr>
          <p:cNvSpPr/>
          <p:nvPr/>
        </p:nvSpPr>
        <p:spPr>
          <a:xfrm>
            <a:off x="8289102" y="7962900"/>
            <a:ext cx="9435063" cy="1132244"/>
          </a:xfrm>
          <a:prstGeom prst="rect">
            <a:avLst/>
          </a:prstGeom>
          <a:solidFill>
            <a:srgbClr val="C0504D">
              <a:lumMod val="20000"/>
              <a:lumOff val="80000"/>
            </a:srgbClr>
          </a:solidFill>
          <a:ln w="57150" cap="flat" cmpd="sng" algn="ctr">
            <a:solidFill>
              <a:srgbClr val="C00000"/>
            </a:solidFill>
            <a:prstDash val="solid"/>
            <a:miter lim="800000"/>
          </a:ln>
          <a:effectLst/>
        </p:spPr>
        <p:txBody>
          <a:bodyPr rtlCol="0" anchor="ctr"/>
          <a:lstStyle/>
          <a:p>
            <a:pPr marL="0" marR="0" lvl="0" indent="0" algn="ctr" defTabSz="502945" eaLnBrk="1" fontAlgn="auto" latinLnBrk="0" hangingPunct="1">
              <a:lnSpc>
                <a:spcPct val="100000"/>
              </a:lnSpc>
              <a:spcBef>
                <a:spcPts val="0"/>
              </a:spcBef>
              <a:spcAft>
                <a:spcPts val="0"/>
              </a:spcAft>
              <a:buClrTx/>
              <a:buSzTx/>
              <a:buFontTx/>
              <a:buNone/>
              <a:tabLst/>
              <a:defRPr/>
            </a:pPr>
            <a:endParaRPr kumimoji="0" lang="en-US" sz="1867" u="none" strike="noStrike" kern="0" cap="none" spc="0" normalizeH="0" baseline="0" noProof="0" dirty="0">
              <a:ln>
                <a:noFill/>
              </a:ln>
              <a:solidFill>
                <a:srgbClr val="000000"/>
              </a:solidFill>
              <a:effectLst/>
              <a:uLnTx/>
              <a:uFillTx/>
              <a:latin typeface="Calibri" panose="020F0502020204030204" pitchFamily="34" charset="0"/>
            </a:endParaRPr>
          </a:p>
        </p:txBody>
      </p:sp>
      <p:sp>
        <p:nvSpPr>
          <p:cNvPr id="22" name="Rectangle 16">
            <a:extLst>
              <a:ext uri="{FF2B5EF4-FFF2-40B4-BE49-F238E27FC236}">
                <a16:creationId xmlns:a16="http://schemas.microsoft.com/office/drawing/2014/main" id="{2FD663B9-F19B-313A-05E1-0BEB3983E491}"/>
              </a:ext>
            </a:extLst>
          </p:cNvPr>
          <p:cNvSpPr/>
          <p:nvPr/>
        </p:nvSpPr>
        <p:spPr>
          <a:xfrm>
            <a:off x="8255441" y="8140763"/>
            <a:ext cx="9435063" cy="800219"/>
          </a:xfrm>
          <a:prstGeom prst="rect">
            <a:avLst/>
          </a:prstGeom>
        </p:spPr>
        <p:txBody>
          <a:bodyPr wrap="square" lIns="60960" tIns="30480" rIns="60960" bIns="30480" anchor="t">
            <a:spAutoFit/>
          </a:bodyPr>
          <a:lstStyle/>
          <a:p>
            <a:pPr algn="ctr"/>
            <a:r>
              <a:rPr lang="fr" sz="2400" b="1">
                <a:solidFill>
                  <a:srgbClr val="000000"/>
                </a:solidFill>
                <a:latin typeface="Calibri" panose="020F0502020204030204" pitchFamily="34" charset="0"/>
                <a:cs typeface="Calibri" panose="020F0502020204030204" pitchFamily="34" charset="0"/>
              </a:rPr>
              <a:t> </a:t>
            </a:r>
            <a:r>
              <a:rPr lang="fr" sz="2400" b="1">
                <a:solidFill>
                  <a:srgbClr val="000000"/>
                </a:solidFill>
                <a:latin typeface="Calibri" panose="020F0502020204030204" pitchFamily="34" charset="0"/>
                <a:ea typeface="+mn-lt"/>
                <a:cs typeface="Calibri" panose="020F0502020204030204" pitchFamily="34" charset="0"/>
              </a:rPr>
              <a:t>Participation et impacts différenciés</a:t>
            </a:r>
          </a:p>
          <a:p>
            <a:pPr algn="ctr"/>
            <a:r>
              <a:rPr lang="fr" sz="2400" b="1">
                <a:solidFill>
                  <a:srgbClr val="000000"/>
                </a:solidFill>
                <a:latin typeface="Calibri" panose="020F0502020204030204" pitchFamily="34" charset="0"/>
                <a:ea typeface="+mn-lt"/>
                <a:cs typeface="Calibri" panose="020F0502020204030204" pitchFamily="34" charset="0"/>
              </a:rPr>
              <a:t>des projets/activités environnementales</a:t>
            </a:r>
          </a:p>
        </p:txBody>
      </p:sp>
      <p:grpSp>
        <p:nvGrpSpPr>
          <p:cNvPr id="2" name="Group 1">
            <a:extLst>
              <a:ext uri="{FF2B5EF4-FFF2-40B4-BE49-F238E27FC236}">
                <a16:creationId xmlns:a16="http://schemas.microsoft.com/office/drawing/2014/main" id="{EEBDC567-20BA-4C00-5D26-1405CF1A742C}"/>
              </a:ext>
            </a:extLst>
          </p:cNvPr>
          <p:cNvGrpSpPr/>
          <p:nvPr/>
        </p:nvGrpSpPr>
        <p:grpSpPr>
          <a:xfrm>
            <a:off x="979911" y="2029225"/>
            <a:ext cx="2525289" cy="1077218"/>
            <a:chOff x="844721" y="1866900"/>
            <a:chExt cx="3117679" cy="1316682"/>
          </a:xfrm>
        </p:grpSpPr>
        <p:sp>
          <p:nvSpPr>
            <p:cNvPr id="3" name="Pentagon 2">
              <a:extLst>
                <a:ext uri="{FF2B5EF4-FFF2-40B4-BE49-F238E27FC236}">
                  <a16:creationId xmlns:a16="http://schemas.microsoft.com/office/drawing/2014/main" id="{6E5E71A3-E464-21D0-D09C-734AA6B8F94F}"/>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magnifying glass over a paper&#10;&#10;AI-generated content may be incorrect.">
              <a:extLst>
                <a:ext uri="{FF2B5EF4-FFF2-40B4-BE49-F238E27FC236}">
                  <a16:creationId xmlns:a16="http://schemas.microsoft.com/office/drawing/2014/main" id="{BF709680-FD07-D69C-F146-BDA7858BE3D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38679" y="2018287"/>
              <a:ext cx="1013420" cy="1011676"/>
            </a:xfrm>
            <a:prstGeom prst="rect">
              <a:avLst/>
            </a:prstGeom>
          </p:spPr>
        </p:pic>
        <p:grpSp>
          <p:nvGrpSpPr>
            <p:cNvPr id="7" name="Group 6">
              <a:extLst>
                <a:ext uri="{FF2B5EF4-FFF2-40B4-BE49-F238E27FC236}">
                  <a16:creationId xmlns:a16="http://schemas.microsoft.com/office/drawing/2014/main" id="{3DC453A0-48A9-FD7A-B246-2AE1E778F6F9}"/>
                </a:ext>
              </a:extLst>
            </p:cNvPr>
            <p:cNvGrpSpPr/>
            <p:nvPr/>
          </p:nvGrpSpPr>
          <p:grpSpPr>
            <a:xfrm>
              <a:off x="1098270" y="2005422"/>
              <a:ext cx="1063394" cy="1011676"/>
              <a:chOff x="10085410" y="3689660"/>
              <a:chExt cx="779859" cy="779859"/>
            </a:xfrm>
          </p:grpSpPr>
          <p:sp>
            <p:nvSpPr>
              <p:cNvPr id="15" name="Oval 14">
                <a:extLst>
                  <a:ext uri="{FF2B5EF4-FFF2-40B4-BE49-F238E27FC236}">
                    <a16:creationId xmlns:a16="http://schemas.microsoft.com/office/drawing/2014/main" id="{62D8F0DB-0598-ED36-EF18-D1CBA4816989}"/>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6" name="Oval 5">
                <a:extLst>
                  <a:ext uri="{FF2B5EF4-FFF2-40B4-BE49-F238E27FC236}">
                    <a16:creationId xmlns:a16="http://schemas.microsoft.com/office/drawing/2014/main" id="{E4C0E03E-B44B-2C1D-E6ED-B5004E6AEEC8}"/>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1</a:t>
                </a:r>
              </a:p>
            </p:txBody>
          </p:sp>
        </p:grpSp>
      </p:grpSp>
    </p:spTree>
    <p:extLst>
      <p:ext uri="{BB962C8B-B14F-4D97-AF65-F5344CB8AC3E}">
        <p14:creationId xmlns:p14="http://schemas.microsoft.com/office/powerpoint/2010/main" val="2284586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588E2-935D-9651-F7CF-8861B3FE31B9}"/>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05150F36-A23F-49E3-3F0F-2FFCC3C5A97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dirty="0">
              <a:solidFill>
                <a:srgbClr val="322929"/>
              </a:solidFill>
              <a:latin typeface="Aptos" panose="02110004020202020204"/>
            </a:endParaRPr>
          </a:p>
        </p:txBody>
      </p:sp>
      <p:grpSp>
        <p:nvGrpSpPr>
          <p:cNvPr id="3" name="Group 2">
            <a:extLst>
              <a:ext uri="{FF2B5EF4-FFF2-40B4-BE49-F238E27FC236}">
                <a16:creationId xmlns:a16="http://schemas.microsoft.com/office/drawing/2014/main" id="{E345DE0E-B223-AE59-F05A-E55EEB144F7B}"/>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4FE83E31-7EBA-4F8D-5F39-380D55428B4C}"/>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dirty="0">
                <a:solidFill>
                  <a:srgbClr val="322929"/>
                </a:solidFill>
                <a:latin typeface="Aptos" panose="02110004020202020204"/>
              </a:endParaRPr>
            </a:p>
          </p:txBody>
        </p:sp>
        <p:sp>
          <p:nvSpPr>
            <p:cNvPr id="5" name="Freeform 7">
              <a:extLst>
                <a:ext uri="{FF2B5EF4-FFF2-40B4-BE49-F238E27FC236}">
                  <a16:creationId xmlns:a16="http://schemas.microsoft.com/office/drawing/2014/main" id="{0CFC291C-91A0-5303-D62D-963D429B241A}"/>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dirty="0">
                <a:solidFill>
                  <a:srgbClr val="322929"/>
                </a:solidFill>
                <a:latin typeface="Aptos" panose="02110004020202020204"/>
              </a:endParaRPr>
            </a:p>
          </p:txBody>
        </p:sp>
      </p:grpSp>
      <p:cxnSp>
        <p:nvCxnSpPr>
          <p:cNvPr id="8" name="Straight Connector 7">
            <a:extLst>
              <a:ext uri="{FF2B5EF4-FFF2-40B4-BE49-F238E27FC236}">
                <a16:creationId xmlns:a16="http://schemas.microsoft.com/office/drawing/2014/main" id="{B0ADD6BF-2D72-E9B1-586A-E71FEA2C32C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A1FC2623-8ADC-5C13-A624-5D9E4EDFA8A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E33545CC-A68C-699C-B0F5-FF4827058FBA}"/>
              </a:ext>
            </a:extLst>
          </p:cNvPr>
          <p:cNvSpPr txBox="1">
            <a:spLocks/>
          </p:cNvSpPr>
          <p:nvPr/>
        </p:nvSpPr>
        <p:spPr>
          <a:xfrm>
            <a:off x="2191205" y="3326179"/>
            <a:ext cx="15879089" cy="627587"/>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 dirty="0">
                <a:solidFill>
                  <a:prstClr val="black"/>
                </a:solidFill>
                <a:latin typeface="Calibri" panose="020F0502020204030204" pitchFamily="34" charset="0"/>
              </a:rPr>
              <a:t>Identifier différents groupes de femmes à mobiliser (par exemple, l'âge, l'origine ethnique, les moyens de subsistance, le handicap, le statut autochtone, le lieu de résidence).</a:t>
            </a:r>
          </a:p>
          <a:p>
            <a:pPr marL="0" indent="0">
              <a:buNone/>
            </a:pPr>
            <a:endParaRPr lang="en" dirty="0">
              <a:solidFill>
                <a:prstClr val="black"/>
              </a:solidFill>
              <a:latin typeface="Calibri" panose="020F0502020204030204" pitchFamily="34" charset="0"/>
            </a:endParaRPr>
          </a:p>
          <a:p>
            <a:r>
              <a:rPr lang="fr" dirty="0">
                <a:solidFill>
                  <a:prstClr val="black"/>
                </a:solidFill>
                <a:latin typeface="Calibri" panose="020F0502020204030204" pitchFamily="34" charset="0"/>
              </a:rPr>
              <a:t>Analyser l'influence, les intérêts, les rôles et les contributions potentielles de différentes femmes ou groupes de femmes.</a:t>
            </a:r>
          </a:p>
          <a:p>
            <a:endParaRPr lang="en" dirty="0">
              <a:solidFill>
                <a:prstClr val="black"/>
              </a:solidFill>
              <a:latin typeface="Calibri" panose="020F0502020204030204" pitchFamily="34" charset="0"/>
            </a:endParaRPr>
          </a:p>
          <a:p>
            <a:r>
              <a:rPr lang="fr" dirty="0">
                <a:solidFill>
                  <a:prstClr val="black"/>
                </a:solidFill>
                <a:latin typeface="Calibri" panose="020F0502020204030204" pitchFamily="34" charset="0"/>
              </a:rPr>
              <a:t>Réaliser une cartographie des groupes ou communautés de femmes qui travaillent sur des initiatives pertinentes pour le NBSAP</a:t>
            </a:r>
          </a:p>
          <a:p>
            <a:endParaRPr lang="en-US" dirty="0">
              <a:latin typeface="Calibri" panose="020F0502020204030204" pitchFamily="34" charset="0"/>
              <a:cs typeface="Calibri" panose="020F0502020204030204" pitchFamily="34" charset="0"/>
            </a:endParaRPr>
          </a:p>
          <a:p>
            <a:pPr lvl="0"/>
            <a:r>
              <a:rPr lang="fr" dirty="0">
                <a:solidFill>
                  <a:prstClr val="black"/>
                </a:solidFill>
                <a:latin typeface="Calibri" panose="020F0502020204030204" pitchFamily="34" charset="0"/>
              </a:rPr>
              <a:t>Collaborez avec des organisations ou des leaders locaux de confiance pour atteindre les femmes souvent exclues.</a:t>
            </a:r>
          </a:p>
          <a:p>
            <a:pPr lvl="0"/>
            <a:endParaRPr lang="en-US" dirty="0">
              <a:solidFill>
                <a:prstClr val="black"/>
              </a:solidFill>
              <a:latin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0" indent="0">
              <a:buNone/>
            </a:pPr>
            <a:r>
              <a:rPr lang="fr" noProof="0" dirty="0">
                <a:latin typeface="Calibri" panose="020F0502020204030204" pitchFamily="34" charset="0"/>
                <a:cs typeface="Calibri" panose="020F0502020204030204" pitchFamily="34" charset="0"/>
              </a:rPr>
              <a:t> </a:t>
            </a:r>
            <a:endParaRPr lang="en-US" noProof="0" dirty="0">
              <a:highlight>
                <a:srgbClr val="C0C0C0"/>
              </a:highlight>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5144287B-8E8E-512B-01A8-868289403E15}"/>
              </a:ext>
            </a:extLst>
          </p:cNvPr>
          <p:cNvGrpSpPr/>
          <p:nvPr/>
        </p:nvGrpSpPr>
        <p:grpSpPr>
          <a:xfrm>
            <a:off x="1146265" y="2019300"/>
            <a:ext cx="2525289" cy="1077218"/>
            <a:chOff x="1847532" y="3282849"/>
            <a:chExt cx="3117679" cy="1316682"/>
          </a:xfrm>
        </p:grpSpPr>
        <p:sp>
          <p:nvSpPr>
            <p:cNvPr id="18" name="Pentagon 17">
              <a:extLst>
                <a:ext uri="{FF2B5EF4-FFF2-40B4-BE49-F238E27FC236}">
                  <a16:creationId xmlns:a16="http://schemas.microsoft.com/office/drawing/2014/main" id="{279961DA-844E-5D3D-82B7-AAF0CE71CDAA}"/>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E77348EE-8646-8A59-9B55-EABFA82016C1}"/>
                </a:ext>
              </a:extLst>
            </p:cNvPr>
            <p:cNvGrpSpPr/>
            <p:nvPr/>
          </p:nvGrpSpPr>
          <p:grpSpPr>
            <a:xfrm>
              <a:off x="2101081" y="3421371"/>
              <a:ext cx="1063394" cy="1011676"/>
              <a:chOff x="10085410" y="3689660"/>
              <a:chExt cx="779859" cy="779859"/>
            </a:xfrm>
          </p:grpSpPr>
          <p:sp>
            <p:nvSpPr>
              <p:cNvPr id="21" name="Oval 20">
                <a:extLst>
                  <a:ext uri="{FF2B5EF4-FFF2-40B4-BE49-F238E27FC236}">
                    <a16:creationId xmlns:a16="http://schemas.microsoft.com/office/drawing/2014/main" id="{E46AC85B-FBAB-3323-FD5E-9FDF1892ED91}"/>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22" name="Oval 5">
                <a:extLst>
                  <a:ext uri="{FF2B5EF4-FFF2-40B4-BE49-F238E27FC236}">
                    <a16:creationId xmlns:a16="http://schemas.microsoft.com/office/drawing/2014/main" id="{D31DCF15-E543-9BBF-2209-279F11E14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dirty="0"/>
                  <a:t>2</a:t>
                </a:r>
                <a:endParaRPr lang="en-US" sz="3600" kern="1200" dirty="0"/>
              </a:p>
            </p:txBody>
          </p:sp>
        </p:grpSp>
      </p:grpSp>
      <p:sp>
        <p:nvSpPr>
          <p:cNvPr id="23" name="TextBox 22">
            <a:extLst>
              <a:ext uri="{FF2B5EF4-FFF2-40B4-BE49-F238E27FC236}">
                <a16:creationId xmlns:a16="http://schemas.microsoft.com/office/drawing/2014/main" id="{386FFCE7-9B78-7F1D-515B-237A79B922F3}"/>
              </a:ext>
            </a:extLst>
          </p:cNvPr>
          <p:cNvSpPr txBox="1"/>
          <p:nvPr/>
        </p:nvSpPr>
        <p:spPr>
          <a:xfrm>
            <a:off x="3876926" y="2253841"/>
            <a:ext cx="7248274" cy="553998"/>
          </a:xfrm>
          <a:prstGeom prst="rect">
            <a:avLst/>
          </a:prstGeom>
          <a:noFill/>
        </p:spPr>
        <p:txBody>
          <a:bodyPr wrap="square">
            <a:spAutoFit/>
          </a:bodyPr>
          <a:lstStyle/>
          <a:p>
            <a:pPr algn="just">
              <a:spcBef>
                <a:spcPts val="0"/>
              </a:spcBef>
            </a:pPr>
            <a:r>
              <a:rPr lang="fr" sz="3000" b="1" dirty="0">
                <a:latin typeface="Calibri" panose="020F0502020204030204" pitchFamily="34" charset="0"/>
                <a:ea typeface="Times New Roman" panose="02020603050405020304" pitchFamily="18" charset="0"/>
                <a:cs typeface="Calibri" panose="020F0502020204030204" pitchFamily="34" charset="0"/>
              </a:rPr>
              <a:t>Identifier les acteurs concernés et garantir la diversité</a:t>
            </a:r>
          </a:p>
        </p:txBody>
      </p:sp>
      <p:pic>
        <p:nvPicPr>
          <p:cNvPr id="10" name="Picture 9" descr="A graphic of a pie chart and graph&#10;&#10;AI-generated content may be incorrect.">
            <a:extLst>
              <a:ext uri="{FF2B5EF4-FFF2-40B4-BE49-F238E27FC236}">
                <a16:creationId xmlns:a16="http://schemas.microsoft.com/office/drawing/2014/main" id="{529F804C-72A3-5ABB-B9E0-A0A0DB379707}"/>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2333862" y="2106707"/>
            <a:ext cx="820860" cy="823993"/>
          </a:xfrm>
          <a:prstGeom prst="rect">
            <a:avLst/>
          </a:prstGeom>
        </p:spPr>
      </p:pic>
      <p:sp>
        <p:nvSpPr>
          <p:cNvPr id="11" name="Google Shape;89;g328e14af98b_2_2">
            <a:extLst>
              <a:ext uri="{FF2B5EF4-FFF2-40B4-BE49-F238E27FC236}">
                <a16:creationId xmlns:a16="http://schemas.microsoft.com/office/drawing/2014/main" id="{3F1B88B5-F769-916D-075A-0E230F08F28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Actions clés pour développer des consultations sensibles au genre</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1635793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26AC9-05D6-8D4B-DE97-BE33E7EE92D3}"/>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A2483157-30B0-7A47-29CC-89BF5E2F0CF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9C01CF84-2AA8-8D08-310F-D5857BD6C8C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6BE60723-1293-9BF7-7E5F-AE7C02D32CB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endParaRPr lang="en-US" sz="3200" b="1" kern="0" dirty="0">
              <a:solidFill>
                <a:prstClr val="black"/>
              </a:solidFill>
              <a:latin typeface="Calibri Light" panose="020F0302020204030204" pitchFamily="34" charset="0"/>
              <a:cs typeface="Calibri Light" panose="020F0302020204030204" pitchFamily="34" charset="0"/>
              <a:sym typeface="Arial"/>
            </a:endParaRPr>
          </a:p>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Cartographie des acteurs : regrouper les femmes par différentes catégories</a:t>
            </a:r>
            <a:endParaRPr lang="en-US" sz="2700" dirty="0">
              <a:solidFill>
                <a:prstClr val="white"/>
              </a:solidFill>
            </a:endParaRPr>
          </a:p>
          <a:p>
            <a:pPr algn="ctr" defTabSz="914445">
              <a:buClr>
                <a:srgbClr val="000000"/>
              </a:buClr>
              <a:defRPr/>
            </a:pP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7CE62FB5-BAF3-C372-8EC6-5F11EBB0E72B}"/>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grpSp>
        <p:nvGrpSpPr>
          <p:cNvPr id="2" name="Group 1">
            <a:extLst>
              <a:ext uri="{FF2B5EF4-FFF2-40B4-BE49-F238E27FC236}">
                <a16:creationId xmlns:a16="http://schemas.microsoft.com/office/drawing/2014/main" id="{540CEA14-D34F-4CC1-C435-2B3775DD44E8}"/>
              </a:ext>
            </a:extLst>
          </p:cNvPr>
          <p:cNvGrpSpPr/>
          <p:nvPr/>
        </p:nvGrpSpPr>
        <p:grpSpPr>
          <a:xfrm>
            <a:off x="914400" y="2085082"/>
            <a:ext cx="2525289" cy="1077218"/>
            <a:chOff x="1847532" y="3282849"/>
            <a:chExt cx="3117679" cy="1316682"/>
          </a:xfrm>
        </p:grpSpPr>
        <p:sp>
          <p:nvSpPr>
            <p:cNvPr id="3" name="Pentagon 2">
              <a:extLst>
                <a:ext uri="{FF2B5EF4-FFF2-40B4-BE49-F238E27FC236}">
                  <a16:creationId xmlns:a16="http://schemas.microsoft.com/office/drawing/2014/main" id="{DFBFE4D8-C96E-D674-58BA-A5F9E3742AC3}"/>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2FBB1841-B1BD-770B-3EC3-0CF8577EA796}"/>
                </a:ext>
              </a:extLst>
            </p:cNvPr>
            <p:cNvGrpSpPr/>
            <p:nvPr/>
          </p:nvGrpSpPr>
          <p:grpSpPr>
            <a:xfrm>
              <a:off x="2101081" y="3421371"/>
              <a:ext cx="1063394" cy="1011676"/>
              <a:chOff x="10085410" y="3689660"/>
              <a:chExt cx="779859" cy="779859"/>
            </a:xfrm>
          </p:grpSpPr>
          <p:sp>
            <p:nvSpPr>
              <p:cNvPr id="10" name="Oval 9">
                <a:extLst>
                  <a:ext uri="{FF2B5EF4-FFF2-40B4-BE49-F238E27FC236}">
                    <a16:creationId xmlns:a16="http://schemas.microsoft.com/office/drawing/2014/main" id="{84590A57-8F0A-07D4-A180-DE3764C42108}"/>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1" name="Oval 5">
                <a:extLst>
                  <a:ext uri="{FF2B5EF4-FFF2-40B4-BE49-F238E27FC236}">
                    <a16:creationId xmlns:a16="http://schemas.microsoft.com/office/drawing/2014/main" id="{E7508805-393F-CA83-538D-E558E6733B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dirty="0"/>
                  <a:t>2</a:t>
                </a:r>
                <a:endParaRPr lang="en-US" sz="3600" kern="1200" dirty="0"/>
              </a:p>
            </p:txBody>
          </p:sp>
        </p:grpSp>
      </p:grpSp>
      <p:pic>
        <p:nvPicPr>
          <p:cNvPr id="15" name="Picture 14" descr="A graphic of a pie chart and graph&#10;&#10;AI-generated content may be incorrect.">
            <a:extLst>
              <a:ext uri="{FF2B5EF4-FFF2-40B4-BE49-F238E27FC236}">
                <a16:creationId xmlns:a16="http://schemas.microsoft.com/office/drawing/2014/main" id="{54B1C6E7-1E97-8D3B-5F97-45EFE11F3B72}"/>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101997" y="2178722"/>
            <a:ext cx="820860" cy="823993"/>
          </a:xfrm>
          <a:prstGeom prst="rect">
            <a:avLst/>
          </a:prstGeom>
        </p:spPr>
      </p:pic>
      <p:sp>
        <p:nvSpPr>
          <p:cNvPr id="16" name="Rectangle 15">
            <a:extLst>
              <a:ext uri="{FF2B5EF4-FFF2-40B4-BE49-F238E27FC236}">
                <a16:creationId xmlns:a16="http://schemas.microsoft.com/office/drawing/2014/main" id="{C2CAFB9E-367E-0BAC-F375-D8FA843F2F47}"/>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DD0FD7A-6AE8-52BD-2D24-6D7CC6D72FA3}"/>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B1B52DEB-C960-B191-DA69-068C6B6022D6}"/>
              </a:ext>
            </a:extLst>
          </p:cNvPr>
          <p:cNvSpPr txBox="1">
            <a:spLocks/>
          </p:cNvSpPr>
          <p:nvPr/>
        </p:nvSpPr>
        <p:spPr>
          <a:xfrm>
            <a:off x="2857500" y="4237921"/>
            <a:ext cx="12954000" cy="4103258"/>
          </a:xfrm>
          <a:prstGeom prst="rect">
            <a:avLst/>
          </a:prstGeom>
          <a:ln>
            <a:noFill/>
          </a:ln>
        </p:spPr>
        <p:txBody>
          <a:bodyPr>
            <a:normAutofit fontScale="92500"/>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pPr>
              <a:lnSpc>
                <a:spcPct val="120000"/>
              </a:lnSpc>
            </a:pPr>
            <a:r>
              <a:rPr lang="fr" sz="2800" b="1" dirty="0"/>
              <a:t>Femmes directement touchées par le Programme d’action national pour la sécurité alimentaire (PANSA </a:t>
            </a:r>
            <a:r>
              <a:rPr lang="fr" sz="2000" dirty="0"/>
              <a:t>) (positivement, négativement) : Bénéficiaires, femmes touchées négativement/positivement ; </a:t>
            </a:r>
            <a:r>
              <a:rPr lang="fr" sz="2000" i="1" dirty="0"/>
              <a:t>femmes autochtones (traitement spécifique), </a:t>
            </a:r>
            <a:r>
              <a:rPr lang="fr" sz="2000" dirty="0"/>
              <a:t>dirigeantes locales, aînées, chefs religieux, jeunes</a:t>
            </a:r>
          </a:p>
          <a:p>
            <a:pPr>
              <a:lnSpc>
                <a:spcPct val="120000"/>
              </a:lnSpc>
            </a:pPr>
            <a:r>
              <a:rPr lang="fr" sz="2800" b="1" dirty="0"/>
              <a:t>Groupes de femmes directement responsables de la prise de décision : </a:t>
            </a:r>
            <a:r>
              <a:rPr lang="fr" sz="2000" dirty="0"/>
              <a:t>collectivités locales, réseaux de femmes, femmes impliquées dans les administrations locales </a:t>
            </a:r>
            <a:r>
              <a:rPr lang="fr" sz="2000" dirty="0" err="1"/>
              <a:t>, </a:t>
            </a:r>
            <a:r>
              <a:rPr lang="fr" sz="2000" dirty="0"/>
              <a:t>entreprises dirigées par des femmes, </a:t>
            </a:r>
            <a:r>
              <a:rPr lang="fr" sz="2000" dirty="0" err="1"/>
              <a:t>etc.</a:t>
            </a:r>
            <a:endParaRPr lang="en" sz="2000" dirty="0"/>
          </a:p>
          <a:p>
            <a:pPr>
              <a:lnSpc>
                <a:spcPct val="120000"/>
              </a:lnSpc>
            </a:pPr>
            <a:r>
              <a:rPr lang="fr" sz="2800" b="1" dirty="0"/>
              <a:t>Groupes de femmes susceptibles d'avoir un intérêt pour le NBSAP ou d'exercer une influence sur celui-ci</a:t>
            </a:r>
            <a:r>
              <a:rPr lang="fr" sz="2000" b="1" dirty="0"/>
              <a:t> : </a:t>
            </a:r>
            <a:r>
              <a:rPr lang="fr" sz="2000" dirty="0"/>
              <a:t>groupes de la société civile, associations d'entreprises, syndicats, groupes de crédit, associations d'agriculteurs, coopératives ; le secteur privé ; associations professionnelles universitaires/techniques, etc.</a:t>
            </a:r>
            <a:endParaRPr lang="es-ES" sz="2000" dirty="0"/>
          </a:p>
        </p:txBody>
      </p:sp>
    </p:spTree>
    <p:extLst>
      <p:ext uri="{BB962C8B-B14F-4D97-AF65-F5344CB8AC3E}">
        <p14:creationId xmlns:p14="http://schemas.microsoft.com/office/powerpoint/2010/main" val="1182040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228A8-117E-A683-A278-FBF821AFEF48}"/>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2E1910D3-F5D1-A90B-7F02-A3FFBAAC718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EA8E255D-F4EF-9703-6C51-652FCA23E23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982ECB5-5FC8-FF3D-A2C9-09A2BF82557C}"/>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endParaRPr lang="en-US" sz="3200" b="1" kern="0" dirty="0">
              <a:solidFill>
                <a:prstClr val="black"/>
              </a:solidFill>
              <a:latin typeface="Calibri Light" panose="020F0302020204030204" pitchFamily="34" charset="0"/>
              <a:cs typeface="Calibri Light" panose="020F0302020204030204" pitchFamily="34" charset="0"/>
              <a:sym typeface="Arial"/>
            </a:endParaRPr>
          </a:p>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Adaptez l'outil 3 : Analyse des acteurs à votre contexte national !</a:t>
            </a:r>
            <a:endParaRPr lang="en-US" sz="2700" dirty="0">
              <a:solidFill>
                <a:prstClr val="white"/>
              </a:solidFill>
            </a:endParaRPr>
          </a:p>
          <a:p>
            <a:pPr algn="ctr" defTabSz="914445">
              <a:buClr>
                <a:srgbClr val="000000"/>
              </a:buClr>
              <a:defRPr/>
            </a:pP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FCA69F59-333D-35C4-E8F9-B3251779DA72}"/>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grpSp>
        <p:nvGrpSpPr>
          <p:cNvPr id="2" name="Group 1">
            <a:extLst>
              <a:ext uri="{FF2B5EF4-FFF2-40B4-BE49-F238E27FC236}">
                <a16:creationId xmlns:a16="http://schemas.microsoft.com/office/drawing/2014/main" id="{43608720-12E0-0A1A-A764-5B391B31A5E3}"/>
              </a:ext>
            </a:extLst>
          </p:cNvPr>
          <p:cNvGrpSpPr/>
          <p:nvPr/>
        </p:nvGrpSpPr>
        <p:grpSpPr>
          <a:xfrm>
            <a:off x="914400" y="2085082"/>
            <a:ext cx="2525289" cy="1077218"/>
            <a:chOff x="1847532" y="3282849"/>
            <a:chExt cx="3117679" cy="1316682"/>
          </a:xfrm>
        </p:grpSpPr>
        <p:sp>
          <p:nvSpPr>
            <p:cNvPr id="3" name="Pentagon 2">
              <a:extLst>
                <a:ext uri="{FF2B5EF4-FFF2-40B4-BE49-F238E27FC236}">
                  <a16:creationId xmlns:a16="http://schemas.microsoft.com/office/drawing/2014/main" id="{A52702E0-0B75-113F-8CD3-BFA872EFB058}"/>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A4A9DA58-59E9-C73C-AF0A-E01D44B0EF07}"/>
                </a:ext>
              </a:extLst>
            </p:cNvPr>
            <p:cNvGrpSpPr/>
            <p:nvPr/>
          </p:nvGrpSpPr>
          <p:grpSpPr>
            <a:xfrm>
              <a:off x="2101081" y="3421371"/>
              <a:ext cx="1063394" cy="1011676"/>
              <a:chOff x="10085410" y="3689660"/>
              <a:chExt cx="779859" cy="779859"/>
            </a:xfrm>
          </p:grpSpPr>
          <p:sp>
            <p:nvSpPr>
              <p:cNvPr id="10" name="Oval 9">
                <a:extLst>
                  <a:ext uri="{FF2B5EF4-FFF2-40B4-BE49-F238E27FC236}">
                    <a16:creationId xmlns:a16="http://schemas.microsoft.com/office/drawing/2014/main" id="{6162ABB3-1A8D-660F-5B23-C97F79B6C69B}"/>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1" name="Oval 5">
                <a:extLst>
                  <a:ext uri="{FF2B5EF4-FFF2-40B4-BE49-F238E27FC236}">
                    <a16:creationId xmlns:a16="http://schemas.microsoft.com/office/drawing/2014/main" id="{FB41507C-36FC-7FBD-76B3-D0449E416A85}"/>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dirty="0"/>
                  <a:t>2</a:t>
                </a:r>
                <a:endParaRPr lang="en-US" sz="3600" kern="1200" dirty="0"/>
              </a:p>
            </p:txBody>
          </p:sp>
        </p:grpSp>
      </p:grpSp>
      <p:pic>
        <p:nvPicPr>
          <p:cNvPr id="15" name="Picture 14" descr="A graphic of a pie chart and graph&#10;&#10;AI-generated content may be incorrect.">
            <a:extLst>
              <a:ext uri="{FF2B5EF4-FFF2-40B4-BE49-F238E27FC236}">
                <a16:creationId xmlns:a16="http://schemas.microsoft.com/office/drawing/2014/main" id="{90AC7865-6C74-1A6C-D0E0-8DF65D2E024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101997" y="2178722"/>
            <a:ext cx="820860" cy="823993"/>
          </a:xfrm>
          <a:prstGeom prst="rect">
            <a:avLst/>
          </a:prstGeom>
        </p:spPr>
      </p:pic>
      <p:sp>
        <p:nvSpPr>
          <p:cNvPr id="16" name="Rectangle 15">
            <a:extLst>
              <a:ext uri="{FF2B5EF4-FFF2-40B4-BE49-F238E27FC236}">
                <a16:creationId xmlns:a16="http://schemas.microsoft.com/office/drawing/2014/main" id="{F5BA96E4-0445-94E2-A195-910D0AA60C65}"/>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9F1CD2C-74FE-FE16-0CE3-0ECC23B85147}"/>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diagram of influence and influence&#10;&#10;AI-generated content may be incorrect.">
            <a:extLst>
              <a:ext uri="{FF2B5EF4-FFF2-40B4-BE49-F238E27FC236}">
                <a16:creationId xmlns:a16="http://schemas.microsoft.com/office/drawing/2014/main" id="{71FCCD86-87FB-D98A-7379-24D0EF1D3C1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058400" y="3924299"/>
            <a:ext cx="5878286" cy="4855975"/>
          </a:xfrm>
          <a:prstGeom prst="rect">
            <a:avLst/>
          </a:prstGeom>
        </p:spPr>
      </p:pic>
      <p:pic>
        <p:nvPicPr>
          <p:cNvPr id="14" name="Picture 13" descr="A diagram of a diagram of a person's structure&#10;&#10;AI-generated content may be incorrect.">
            <a:extLst>
              <a:ext uri="{FF2B5EF4-FFF2-40B4-BE49-F238E27FC236}">
                <a16:creationId xmlns:a16="http://schemas.microsoft.com/office/drawing/2014/main" id="{6552DB23-D8AB-AEB3-C1F5-EDD9117C813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743200" y="4659718"/>
            <a:ext cx="7772400" cy="3659690"/>
          </a:xfrm>
          <a:prstGeom prst="rect">
            <a:avLst/>
          </a:prstGeom>
        </p:spPr>
      </p:pic>
    </p:spTree>
    <p:extLst>
      <p:ext uri="{BB962C8B-B14F-4D97-AF65-F5344CB8AC3E}">
        <p14:creationId xmlns:p14="http://schemas.microsoft.com/office/powerpoint/2010/main" val="3912430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664E7-E92A-434D-3607-B72CAB89A8D6}"/>
            </a:ext>
          </a:extLst>
        </p:cNvPr>
        <p:cNvGrpSpPr/>
        <p:nvPr/>
      </p:nvGrpSpPr>
      <p:grpSpPr>
        <a:xfrm>
          <a:off x="0" y="0"/>
          <a:ext cx="0" cy="0"/>
          <a:chOff x="0" y="0"/>
          <a:chExt cx="0" cy="0"/>
        </a:xfrm>
      </p:grpSpPr>
      <p:sp>
        <p:nvSpPr>
          <p:cNvPr id="10" name="Text Placeholder 2">
            <a:extLst>
              <a:ext uri="{FF2B5EF4-FFF2-40B4-BE49-F238E27FC236}">
                <a16:creationId xmlns:a16="http://schemas.microsoft.com/office/drawing/2014/main" id="{2A5F3B35-9E26-1349-093F-1009BE0380D1}"/>
              </a:ext>
            </a:extLst>
          </p:cNvPr>
          <p:cNvSpPr txBox="1">
            <a:spLocks/>
          </p:cNvSpPr>
          <p:nvPr/>
        </p:nvSpPr>
        <p:spPr>
          <a:xfrm>
            <a:off x="2334075" y="3870086"/>
            <a:ext cx="14048925" cy="2757645"/>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51" indent="-453851" defTabSz="1371600"/>
            <a:r>
              <a:rPr lang="fr" dirty="0">
                <a:solidFill>
                  <a:prstClr val="black"/>
                </a:solidFill>
                <a:latin typeface="Calibri" panose="020F0502020204030204" pitchFamily="34" charset="0"/>
              </a:rPr>
              <a:t>Élaborer un processus de consultation utilisant différentes méthodologies en face à face (groupes de discussion, entretiens et ateliers).</a:t>
            </a:r>
          </a:p>
          <a:p>
            <a:pPr marL="453851" indent="-453851" defTabSz="1371600"/>
            <a:endParaRPr lang="es-ES_tradnl" dirty="0">
              <a:solidFill>
                <a:prstClr val="black"/>
              </a:solidFill>
              <a:latin typeface="Calibri" panose="020F0502020204030204" pitchFamily="34" charset="0"/>
            </a:endParaRPr>
          </a:p>
          <a:p>
            <a:pPr marL="453851" indent="-453851" defTabSz="1371600"/>
            <a:r>
              <a:rPr lang="fr" dirty="0">
                <a:solidFill>
                  <a:prstClr val="black"/>
                </a:solidFill>
                <a:latin typeface="Calibri" panose="020F0502020204030204" pitchFamily="34" charset="0"/>
              </a:rPr>
              <a:t>Identifier et utiliser les dynamiques qui valorisent l'expérience vécue et les connaissances locales.</a:t>
            </a:r>
          </a:p>
          <a:p>
            <a:pPr marL="453851" indent="-453851" defTabSz="1371600"/>
            <a:endParaRPr lang="en-US" dirty="0">
              <a:solidFill>
                <a:prstClr val="black"/>
              </a:solidFill>
              <a:latin typeface="Calibri" panose="020F0502020204030204" pitchFamily="34" charset="0"/>
            </a:endParaRPr>
          </a:p>
          <a:p>
            <a:pPr marL="453851" indent="-453851" defTabSz="1371600"/>
            <a:r>
              <a:rPr lang="fr" dirty="0">
                <a:solidFill>
                  <a:prstClr val="black"/>
                </a:solidFill>
                <a:latin typeface="Calibri" panose="020F0502020204030204" pitchFamily="34" charset="0"/>
              </a:rPr>
              <a:t>Choisir des outils, des méthodes et des dynamiques qui favorisent le dialogue critique, créent des liens et renforcent la cohésion au sein d'une communauté, en promouvant la construction collective de solutions.</a:t>
            </a: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189E42F3-D904-689A-353B-D809F623F508}"/>
              </a:ext>
            </a:extLst>
          </p:cNvPr>
          <p:cNvGrpSpPr/>
          <p:nvPr/>
        </p:nvGrpSpPr>
        <p:grpSpPr>
          <a:xfrm>
            <a:off x="1163702" y="1986544"/>
            <a:ext cx="2525289" cy="1077218"/>
            <a:chOff x="2924970" y="4686569"/>
            <a:chExt cx="3117679" cy="1316682"/>
          </a:xfrm>
        </p:grpSpPr>
        <p:sp>
          <p:nvSpPr>
            <p:cNvPr id="12" name="Pentagon 11">
              <a:extLst>
                <a:ext uri="{FF2B5EF4-FFF2-40B4-BE49-F238E27FC236}">
                  <a16:creationId xmlns:a16="http://schemas.microsoft.com/office/drawing/2014/main" id="{D70510BA-2CDA-1877-ECB9-E6FE913635C0}"/>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2B5C18C2-C414-9D69-A57F-65A12AFC79EC}"/>
                </a:ext>
              </a:extLst>
            </p:cNvPr>
            <p:cNvGrpSpPr/>
            <p:nvPr/>
          </p:nvGrpSpPr>
          <p:grpSpPr>
            <a:xfrm>
              <a:off x="3178519" y="4825091"/>
              <a:ext cx="1063394" cy="1011676"/>
              <a:chOff x="10085410" y="3689660"/>
              <a:chExt cx="779859" cy="779859"/>
            </a:xfrm>
          </p:grpSpPr>
          <p:sp>
            <p:nvSpPr>
              <p:cNvPr id="15" name="Oval 14">
                <a:extLst>
                  <a:ext uri="{FF2B5EF4-FFF2-40B4-BE49-F238E27FC236}">
                    <a16:creationId xmlns:a16="http://schemas.microsoft.com/office/drawing/2014/main" id="{3CEE8FCD-4CD4-592C-FB2C-70C865DC3A78}"/>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12F7333-A83A-6286-8E7A-9D8D2CA9B1D8}"/>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3</a:t>
                </a:r>
                <a:endParaRPr lang="en-US" sz="3600" kern="1200"/>
              </a:p>
            </p:txBody>
          </p:sp>
        </p:grpSp>
        <p:pic>
          <p:nvPicPr>
            <p:cNvPr id="14" name="Picture 13" descr="A group of people in a circle&#10;&#10;AI-generated content may be incorrect.">
              <a:extLst>
                <a:ext uri="{FF2B5EF4-FFF2-40B4-BE49-F238E27FC236}">
                  <a16:creationId xmlns:a16="http://schemas.microsoft.com/office/drawing/2014/main" id="{B5A84C9E-D0EA-79B0-A141-57729A0DC43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256602" y="4770683"/>
              <a:ext cx="1162580" cy="1066084"/>
            </a:xfrm>
            <a:prstGeom prst="rect">
              <a:avLst/>
            </a:prstGeom>
          </p:spPr>
        </p:pic>
      </p:grpSp>
      <p:sp>
        <p:nvSpPr>
          <p:cNvPr id="17" name="TextBox 16">
            <a:extLst>
              <a:ext uri="{FF2B5EF4-FFF2-40B4-BE49-F238E27FC236}">
                <a16:creationId xmlns:a16="http://schemas.microsoft.com/office/drawing/2014/main" id="{175AA88A-F477-1977-A6AF-23535850EF29}"/>
              </a:ext>
            </a:extLst>
          </p:cNvPr>
          <p:cNvSpPr txBox="1"/>
          <p:nvPr/>
        </p:nvSpPr>
        <p:spPr>
          <a:xfrm>
            <a:off x="3894363" y="2221085"/>
            <a:ext cx="10861434" cy="1015663"/>
          </a:xfrm>
          <a:prstGeom prst="rect">
            <a:avLst/>
          </a:prstGeom>
          <a:noFill/>
        </p:spPr>
        <p:txBody>
          <a:bodyPr wrap="square">
            <a:spAutoFit/>
          </a:bodyPr>
          <a:lstStyle/>
          <a:p>
            <a:pPr algn="just"/>
            <a:r>
              <a:rPr lang="fr" sz="3000" b="1" dirty="0">
                <a:latin typeface="Calibri" panose="020F0502020204030204" pitchFamily="34" charset="0"/>
                <a:ea typeface="Times New Roman" panose="02020603050405020304" pitchFamily="18" charset="0"/>
                <a:cs typeface="Calibri" panose="020F0502020204030204" pitchFamily="34" charset="0"/>
              </a:rPr>
              <a:t>Conception d'une méthodologie inclusive et participative</a:t>
            </a:r>
          </a:p>
          <a:p>
            <a:pPr algn="just"/>
            <a:endParaRPr lang="en-US" sz="3000" b="1" dirty="0">
              <a:latin typeface="Calibri" panose="020F0502020204030204" pitchFamily="34" charset="0"/>
              <a:ea typeface="Times New Roman" panose="02020603050405020304" pitchFamily="18" charset="0"/>
              <a:cs typeface="Calibri" panose="020F0502020204030204" pitchFamily="34" charset="0"/>
            </a:endParaRPr>
          </a:p>
        </p:txBody>
      </p:sp>
      <p:sp>
        <p:nvSpPr>
          <p:cNvPr id="89" name="Freeform 9">
            <a:extLst>
              <a:ext uri="{FF2B5EF4-FFF2-40B4-BE49-F238E27FC236}">
                <a16:creationId xmlns:a16="http://schemas.microsoft.com/office/drawing/2014/main" id="{BB4A948E-2379-74DF-F45C-3D246B6E39F2}"/>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850A0A1C-5A1D-41A8-EE9F-E28567ABBC51}"/>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C27E5CC2-47DD-82B4-64B2-B061DF85641F}"/>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AF3F9094-3F3D-A9AD-25C4-B9B14B8E3A5F}"/>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1371600">
                <a:defRPr/>
              </a:pPr>
              <a:endParaRPr lang="en-US" sz="2700">
                <a:solidFill>
                  <a:srgbClr val="322929"/>
                </a:solidFill>
                <a:latin typeface="Aptos" panose="02110004020202020204"/>
              </a:endParaRPr>
            </a:p>
          </p:txBody>
        </p:sp>
      </p:grpSp>
      <p:cxnSp>
        <p:nvCxnSpPr>
          <p:cNvPr id="8" name="Straight Connector 7">
            <a:extLst>
              <a:ext uri="{FF2B5EF4-FFF2-40B4-BE49-F238E27FC236}">
                <a16:creationId xmlns:a16="http://schemas.microsoft.com/office/drawing/2014/main" id="{B921E1E2-4A46-3BFE-7EA4-8A0C3FFD005C}"/>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D2AE9955-CE9C-0438-5A26-A8762786F76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Google Shape;89;g328e14af98b_2_2">
            <a:extLst>
              <a:ext uri="{FF2B5EF4-FFF2-40B4-BE49-F238E27FC236}">
                <a16:creationId xmlns:a16="http://schemas.microsoft.com/office/drawing/2014/main" id="{95AD74D9-D0C5-4C96-6190-819E9BD13F7C}"/>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Actions clés pour développer des consultations tenant compte du genre</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1116199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04046-151C-AF2E-8A8F-7FFE079E872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CDD52F6-6264-4439-1F7F-95AA14142379}"/>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BBF8C614-DD9F-241F-A179-F68FA2DF31B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32B94BD-400F-9BAF-D362-CEC6AB72C94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5B6E46F-BE2C-2704-717B-064DD3B71CFB}"/>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dirty="0">
                <a:solidFill>
                  <a:prstClr val="black"/>
                </a:solidFill>
                <a:latin typeface="Calibri" panose="020F0502020204030204" pitchFamily="34" charset="0"/>
              </a:rPr>
              <a:t>Allez au-delà des présentations formelles : utilisez la narration, la cartographie, les exercices de classement ou les outils visuels.</a:t>
            </a:r>
            <a:endParaRPr lang="en-US" sz="2700" dirty="0">
              <a:solidFill>
                <a:prstClr val="white"/>
              </a:solidFill>
            </a:endParaRPr>
          </a:p>
        </p:txBody>
      </p:sp>
      <p:sp>
        <p:nvSpPr>
          <p:cNvPr id="8" name="Rounded Rectangle 7">
            <a:extLst>
              <a:ext uri="{FF2B5EF4-FFF2-40B4-BE49-F238E27FC236}">
                <a16:creationId xmlns:a16="http://schemas.microsoft.com/office/drawing/2014/main" id="{B1A78A82-AC98-E791-737D-1F73CC2BF899}"/>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grpSp>
        <p:nvGrpSpPr>
          <p:cNvPr id="16" name="Group 15">
            <a:extLst>
              <a:ext uri="{FF2B5EF4-FFF2-40B4-BE49-F238E27FC236}">
                <a16:creationId xmlns:a16="http://schemas.microsoft.com/office/drawing/2014/main" id="{2759FA6C-E7EA-39E3-E307-100C88F5D66C}"/>
              </a:ext>
            </a:extLst>
          </p:cNvPr>
          <p:cNvGrpSpPr/>
          <p:nvPr/>
        </p:nvGrpSpPr>
        <p:grpSpPr>
          <a:xfrm>
            <a:off x="865611" y="2052110"/>
            <a:ext cx="2525289" cy="1077218"/>
            <a:chOff x="2924970" y="4686569"/>
            <a:chExt cx="3117679" cy="1316682"/>
          </a:xfrm>
        </p:grpSpPr>
        <p:sp>
          <p:nvSpPr>
            <p:cNvPr id="17" name="Pentagon 16">
              <a:extLst>
                <a:ext uri="{FF2B5EF4-FFF2-40B4-BE49-F238E27FC236}">
                  <a16:creationId xmlns:a16="http://schemas.microsoft.com/office/drawing/2014/main" id="{140C3203-E2D6-EC1B-C36D-2439A682E01A}"/>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876BD796-10A1-B120-7DCF-A3176A26D64F}"/>
                </a:ext>
              </a:extLst>
            </p:cNvPr>
            <p:cNvGrpSpPr/>
            <p:nvPr/>
          </p:nvGrpSpPr>
          <p:grpSpPr>
            <a:xfrm>
              <a:off x="3178519" y="4825091"/>
              <a:ext cx="1063394" cy="1011676"/>
              <a:chOff x="10085410" y="3689660"/>
              <a:chExt cx="779859" cy="779859"/>
            </a:xfrm>
          </p:grpSpPr>
          <p:sp>
            <p:nvSpPr>
              <p:cNvPr id="20" name="Oval 19">
                <a:extLst>
                  <a:ext uri="{FF2B5EF4-FFF2-40B4-BE49-F238E27FC236}">
                    <a16:creationId xmlns:a16="http://schemas.microsoft.com/office/drawing/2014/main" id="{6EC316A1-A72D-DCF2-74DD-1A0109829690}"/>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1" name="Oval 5">
                <a:extLst>
                  <a:ext uri="{FF2B5EF4-FFF2-40B4-BE49-F238E27FC236}">
                    <a16:creationId xmlns:a16="http://schemas.microsoft.com/office/drawing/2014/main" id="{77BC2F27-4ADA-0690-3A26-8241BDF5C8E0}"/>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3</a:t>
                </a:r>
                <a:endParaRPr lang="en-US" sz="3600" kern="1200"/>
              </a:p>
            </p:txBody>
          </p:sp>
        </p:grpSp>
        <p:pic>
          <p:nvPicPr>
            <p:cNvPr id="19" name="Picture 18" descr="A group of people in a circle&#10;&#10;AI-generated content may be incorrect.">
              <a:extLst>
                <a:ext uri="{FF2B5EF4-FFF2-40B4-BE49-F238E27FC236}">
                  <a16:creationId xmlns:a16="http://schemas.microsoft.com/office/drawing/2014/main" id="{7063B894-D4D6-059F-FA2E-95124922385F}"/>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256602" y="4770683"/>
              <a:ext cx="1162580" cy="1066084"/>
            </a:xfrm>
            <a:prstGeom prst="rect">
              <a:avLst/>
            </a:prstGeom>
          </p:spPr>
        </p:pic>
      </p:grpSp>
      <p:pic>
        <p:nvPicPr>
          <p:cNvPr id="10" name="Picture 9" descr="Macintosh HD:Users:AQA:Desktop:Fotos Althea:2016:5. Mayo:Taller FONAFIFO:JPG:DSC_7070.JPG">
            <a:extLst>
              <a:ext uri="{FF2B5EF4-FFF2-40B4-BE49-F238E27FC236}">
                <a16:creationId xmlns:a16="http://schemas.microsoft.com/office/drawing/2014/main" id="{CA6C6C78-1376-288E-0918-AD40DFAF670B}"/>
              </a:ext>
            </a:extLst>
          </p:cNvPr>
          <p:cNvPicPr/>
          <p:nvPr/>
        </p:nvPicPr>
        <p:blipFill rotWithShape="1">
          <a:blip r:embed="rId5" cstate="email">
            <a:extLst>
              <a:ext uri="{28A0092B-C50C-407E-A947-70E740481C1C}">
                <a14:useLocalDpi xmlns:a14="http://schemas.microsoft.com/office/drawing/2010/main"/>
              </a:ext>
            </a:extLst>
          </a:blip>
          <a:srcRect/>
          <a:stretch/>
        </p:blipFill>
        <p:spPr bwMode="auto">
          <a:xfrm>
            <a:off x="9799858" y="4350797"/>
            <a:ext cx="5897342" cy="3856879"/>
          </a:xfrm>
          <a:prstGeom prst="rect">
            <a:avLst/>
          </a:prstGeom>
          <a:noFill/>
          <a:ln>
            <a:noFill/>
          </a:ln>
        </p:spPr>
      </p:pic>
      <p:pic>
        <p:nvPicPr>
          <p:cNvPr id="14" name="Picture 13" descr="Climate Change Dynamic in Uganda.jpg">
            <a:extLst>
              <a:ext uri="{FF2B5EF4-FFF2-40B4-BE49-F238E27FC236}">
                <a16:creationId xmlns:a16="http://schemas.microsoft.com/office/drawing/2014/main" id="{30762B7D-2438-CA0D-B8F2-661859871F2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885898" y="4350797"/>
            <a:ext cx="6357605" cy="3856879"/>
          </a:xfrm>
          <a:prstGeom prst="rect">
            <a:avLst/>
          </a:prstGeom>
        </p:spPr>
      </p:pic>
    </p:spTree>
    <p:extLst>
      <p:ext uri="{BB962C8B-B14F-4D97-AF65-F5344CB8AC3E}">
        <p14:creationId xmlns:p14="http://schemas.microsoft.com/office/powerpoint/2010/main" val="3434424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AF965-1C1C-4783-00B8-518848EBB83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63822CC-8B0A-5C31-B6E8-BAEC0FD0D5BD}"/>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674F68EE-7CA6-5224-C8B8-78371B1513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56283E1E-EC13-8EA3-0641-08EA0C855710}"/>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6487E7F1-5D43-934B-2AF0-712B426C746D}"/>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Adaptez l'outil 2 : Image enrichie à votre contexte national !</a:t>
            </a:r>
            <a:endParaRPr lang="en-US" sz="2700" dirty="0">
              <a:solidFill>
                <a:prstClr val="white"/>
              </a:solidFill>
            </a:endParaRPr>
          </a:p>
        </p:txBody>
      </p:sp>
      <p:sp>
        <p:nvSpPr>
          <p:cNvPr id="8" name="Rounded Rectangle 7">
            <a:extLst>
              <a:ext uri="{FF2B5EF4-FFF2-40B4-BE49-F238E27FC236}">
                <a16:creationId xmlns:a16="http://schemas.microsoft.com/office/drawing/2014/main" id="{EE100E3F-B5F2-CC0F-BA47-52A836C23481}"/>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grpSp>
        <p:nvGrpSpPr>
          <p:cNvPr id="16" name="Group 15">
            <a:extLst>
              <a:ext uri="{FF2B5EF4-FFF2-40B4-BE49-F238E27FC236}">
                <a16:creationId xmlns:a16="http://schemas.microsoft.com/office/drawing/2014/main" id="{7BE8B6D6-8E8C-2C45-CFA7-AA7E6EB572E5}"/>
              </a:ext>
            </a:extLst>
          </p:cNvPr>
          <p:cNvGrpSpPr/>
          <p:nvPr/>
        </p:nvGrpSpPr>
        <p:grpSpPr>
          <a:xfrm>
            <a:off x="865611" y="2052110"/>
            <a:ext cx="2525289" cy="1077218"/>
            <a:chOff x="2924970" y="4686569"/>
            <a:chExt cx="3117679" cy="1316682"/>
          </a:xfrm>
        </p:grpSpPr>
        <p:sp>
          <p:nvSpPr>
            <p:cNvPr id="17" name="Pentagon 16">
              <a:extLst>
                <a:ext uri="{FF2B5EF4-FFF2-40B4-BE49-F238E27FC236}">
                  <a16:creationId xmlns:a16="http://schemas.microsoft.com/office/drawing/2014/main" id="{9B714DC0-1A55-4934-E0EC-8B8869B8AC35}"/>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5E6753EF-8714-A735-D2C5-CED2755579AC}"/>
                </a:ext>
              </a:extLst>
            </p:cNvPr>
            <p:cNvGrpSpPr/>
            <p:nvPr/>
          </p:nvGrpSpPr>
          <p:grpSpPr>
            <a:xfrm>
              <a:off x="3178519" y="4825091"/>
              <a:ext cx="1063394" cy="1011676"/>
              <a:chOff x="10085410" y="3689660"/>
              <a:chExt cx="779859" cy="779859"/>
            </a:xfrm>
          </p:grpSpPr>
          <p:sp>
            <p:nvSpPr>
              <p:cNvPr id="20" name="Oval 19">
                <a:extLst>
                  <a:ext uri="{FF2B5EF4-FFF2-40B4-BE49-F238E27FC236}">
                    <a16:creationId xmlns:a16="http://schemas.microsoft.com/office/drawing/2014/main" id="{843DB105-C04C-6DC4-D3D8-BF30CCAE0262}"/>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1" name="Oval 5">
                <a:extLst>
                  <a:ext uri="{FF2B5EF4-FFF2-40B4-BE49-F238E27FC236}">
                    <a16:creationId xmlns:a16="http://schemas.microsoft.com/office/drawing/2014/main" id="{65840F27-4FE1-8839-3C22-16B74277EE9C}"/>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3</a:t>
                </a:r>
                <a:endParaRPr lang="en-US" sz="3600" kern="1200"/>
              </a:p>
            </p:txBody>
          </p:sp>
        </p:grpSp>
        <p:pic>
          <p:nvPicPr>
            <p:cNvPr id="19" name="Picture 18" descr="A group of people in a circle&#10;&#10;AI-generated content may be incorrect.">
              <a:extLst>
                <a:ext uri="{FF2B5EF4-FFF2-40B4-BE49-F238E27FC236}">
                  <a16:creationId xmlns:a16="http://schemas.microsoft.com/office/drawing/2014/main" id="{BA252A08-9D05-ECAB-1FEF-B3640BC04DAB}"/>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256602" y="4770683"/>
              <a:ext cx="1162580" cy="1066084"/>
            </a:xfrm>
            <a:prstGeom prst="rect">
              <a:avLst/>
            </a:prstGeom>
          </p:spPr>
        </p:pic>
      </p:grpSp>
      <p:pic>
        <p:nvPicPr>
          <p:cNvPr id="5" name="Picture 4" descr="A diagram of water conservation&#10;&#10;AI-generated content may be incorrect.">
            <a:extLst>
              <a:ext uri="{FF2B5EF4-FFF2-40B4-BE49-F238E27FC236}">
                <a16:creationId xmlns:a16="http://schemas.microsoft.com/office/drawing/2014/main" id="{D9F137FA-8E00-2348-16CF-7013C8B6C35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05400" y="3832462"/>
            <a:ext cx="7772400" cy="4508717"/>
          </a:xfrm>
          <a:prstGeom prst="rect">
            <a:avLst/>
          </a:prstGeom>
        </p:spPr>
      </p:pic>
    </p:spTree>
    <p:extLst>
      <p:ext uri="{BB962C8B-B14F-4D97-AF65-F5344CB8AC3E}">
        <p14:creationId xmlns:p14="http://schemas.microsoft.com/office/powerpoint/2010/main" val="4130263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04E66-C34B-BC76-0595-F0A3E72D4BC8}"/>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640D1811-C169-CF7B-B1EA-482ABF025D85}"/>
              </a:ext>
            </a:extLst>
          </p:cNvPr>
          <p:cNvSpPr txBox="1">
            <a:spLocks/>
          </p:cNvSpPr>
          <p:nvPr/>
        </p:nvSpPr>
        <p:spPr>
          <a:xfrm>
            <a:off x="2349775" y="3388518"/>
            <a:ext cx="15557225"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fr" sz="3100" noProof="0" dirty="0">
                <a:latin typeface="Calibri" panose="020F0502020204030204" pitchFamily="34" charset="0"/>
                <a:cs typeface="Calibri" panose="020F0502020204030204" pitchFamily="34" charset="0"/>
              </a:rPr>
              <a:t>Concevez la consultation en tenant compte des réalités des femmes, en interrogeant des responsables locaux ou des experts ayant déjà travaillé avec ces mêmes communautés.</a:t>
            </a:r>
          </a:p>
          <a:p>
            <a:pPr marL="453828" indent="-453828"/>
            <a:endParaRPr lang="en-US" sz="3100" dirty="0">
              <a:latin typeface="Calibri" panose="020F0502020204030204" pitchFamily="34" charset="0"/>
              <a:cs typeface="Calibri" panose="020F0502020204030204" pitchFamily="34" charset="0"/>
            </a:endParaRPr>
          </a:p>
          <a:p>
            <a:pPr marL="453828" indent="-453828"/>
            <a:r>
              <a:rPr lang="fr" sz="3100" noProof="0" dirty="0">
                <a:latin typeface="Calibri" panose="020F0502020204030204" pitchFamily="34" charset="0"/>
                <a:cs typeface="Calibri" panose="020F0502020204030204" pitchFamily="34" charset="0"/>
              </a:rPr>
              <a:t>Tenez compte du moment, du lieu, de la langue, de la garde d'enfants, du transport, de la sécurité et de la compensation pour le temps passé.</a:t>
            </a:r>
          </a:p>
          <a:p>
            <a:pPr marL="453828" indent="-453828"/>
            <a:endParaRPr lang="en-US" sz="3100" noProof="0" dirty="0">
              <a:latin typeface="Calibri" panose="020F0502020204030204" pitchFamily="34" charset="0"/>
              <a:cs typeface="Calibri" panose="020F0502020204030204" pitchFamily="34" charset="0"/>
            </a:endParaRPr>
          </a:p>
          <a:p>
            <a:pPr marL="453828" indent="-453828"/>
            <a:r>
              <a:rPr lang="fr" sz="3100" noProof="0" dirty="0">
                <a:latin typeface="Calibri" panose="020F0502020204030204" pitchFamily="34" charset="0"/>
                <a:cs typeface="Calibri" panose="020F0502020204030204" pitchFamily="34" charset="0"/>
              </a:rPr>
              <a:t>Utilisez des méthodes d'animation qui encouragent la participation ouverte, telles que des séances réservées aux femmes, des petits groupes ou des animateurs de confiance.</a:t>
            </a:r>
          </a:p>
          <a:p>
            <a:pPr marL="453828" indent="-453828"/>
            <a:endParaRPr lang="en-US" sz="3100" dirty="0">
              <a:latin typeface="Calibri" panose="020F0502020204030204" pitchFamily="34" charset="0"/>
              <a:cs typeface="Calibri" panose="020F0502020204030204" pitchFamily="34" charset="0"/>
            </a:endParaRPr>
          </a:p>
          <a:p>
            <a:pPr marL="453828" indent="-453828"/>
            <a:r>
              <a:rPr lang="fr" sz="3100" noProof="0" dirty="0">
                <a:latin typeface="Calibri" panose="020F0502020204030204" pitchFamily="34" charset="0"/>
                <a:cs typeface="Calibri" panose="020F0502020204030204" pitchFamily="34" charset="0"/>
              </a:rPr>
              <a:t>Établir des règles de base pour garantir le respect, la confidentialité et l'absence de représailles.</a:t>
            </a:r>
          </a:p>
          <a:p>
            <a:pPr marL="453828" indent="-453828"/>
            <a:endParaRPr lang="en-US" sz="31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2641C1BC-57DA-7822-2612-C5C3A718CEA2}"/>
              </a:ext>
            </a:extLst>
          </p:cNvPr>
          <p:cNvSpPr txBox="1"/>
          <p:nvPr/>
        </p:nvSpPr>
        <p:spPr>
          <a:xfrm>
            <a:off x="3840357" y="2158312"/>
            <a:ext cx="11914280" cy="1015663"/>
          </a:xfrm>
          <a:prstGeom prst="rect">
            <a:avLst/>
          </a:prstGeom>
          <a:noFill/>
        </p:spPr>
        <p:txBody>
          <a:bodyPr wrap="square">
            <a:spAutoFit/>
          </a:bodyPr>
          <a:lstStyle/>
          <a:p>
            <a:pPr algn="just"/>
            <a:r>
              <a:rPr lang="fr" sz="3000" b="1" dirty="0">
                <a:latin typeface="Calibri" panose="020F0502020204030204" pitchFamily="34" charset="0"/>
                <a:ea typeface="Times New Roman" panose="02020603050405020304" pitchFamily="18" charset="0"/>
                <a:cs typeface="Calibri" panose="020F0502020204030204" pitchFamily="34" charset="0"/>
              </a:rPr>
              <a:t>Supprimer les obstacles à la participation et créer un espace sûr et stimulant</a:t>
            </a:r>
          </a:p>
          <a:p>
            <a:pPr algn="just"/>
            <a:r>
              <a:rPr lang="fr" sz="3000" b="1" dirty="0">
                <a:latin typeface="Calibri" panose="020F0502020204030204" pitchFamily="34" charset="0"/>
                <a:ea typeface="Times New Roman" panose="02020603050405020304" pitchFamily="18" charset="0"/>
                <a:cs typeface="Calibri" panose="020F0502020204030204" pitchFamily="34" charset="0"/>
              </a:rPr>
              <a:t>  </a:t>
            </a:r>
          </a:p>
        </p:txBody>
      </p:sp>
      <p:grpSp>
        <p:nvGrpSpPr>
          <p:cNvPr id="18" name="Group 17">
            <a:extLst>
              <a:ext uri="{FF2B5EF4-FFF2-40B4-BE49-F238E27FC236}">
                <a16:creationId xmlns:a16="http://schemas.microsoft.com/office/drawing/2014/main" id="{44A9BC6F-5E1E-3E00-E88D-686E9DAD15F1}"/>
              </a:ext>
            </a:extLst>
          </p:cNvPr>
          <p:cNvGrpSpPr/>
          <p:nvPr/>
        </p:nvGrpSpPr>
        <p:grpSpPr>
          <a:xfrm>
            <a:off x="1194182" y="1950627"/>
            <a:ext cx="2525289" cy="1077218"/>
            <a:chOff x="4089527" y="6103976"/>
            <a:chExt cx="3117679" cy="1316682"/>
          </a:xfrm>
        </p:grpSpPr>
        <p:sp>
          <p:nvSpPr>
            <p:cNvPr id="19" name="Pentagon 18">
              <a:extLst>
                <a:ext uri="{FF2B5EF4-FFF2-40B4-BE49-F238E27FC236}">
                  <a16:creationId xmlns:a16="http://schemas.microsoft.com/office/drawing/2014/main" id="{332E57E8-F0C6-EAA3-A899-0318F8CA1BE7}"/>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D1269CAD-9336-8BEA-1E20-6BBFB4303F1C}"/>
                </a:ext>
              </a:extLst>
            </p:cNvPr>
            <p:cNvGrpSpPr/>
            <p:nvPr/>
          </p:nvGrpSpPr>
          <p:grpSpPr>
            <a:xfrm>
              <a:off x="4343076" y="6242498"/>
              <a:ext cx="1063394" cy="1011676"/>
              <a:chOff x="10085410" y="3689660"/>
              <a:chExt cx="779859" cy="779859"/>
            </a:xfrm>
          </p:grpSpPr>
          <p:sp>
            <p:nvSpPr>
              <p:cNvPr id="22" name="Oval 21">
                <a:extLst>
                  <a:ext uri="{FF2B5EF4-FFF2-40B4-BE49-F238E27FC236}">
                    <a16:creationId xmlns:a16="http://schemas.microsoft.com/office/drawing/2014/main" id="{3FCBB42C-B050-D8F1-1A9B-925B1B0DDD9D}"/>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3" name="Oval 5">
                <a:extLst>
                  <a:ext uri="{FF2B5EF4-FFF2-40B4-BE49-F238E27FC236}">
                    <a16:creationId xmlns:a16="http://schemas.microsoft.com/office/drawing/2014/main" id="{10A9CCDA-C783-D84F-1DD9-96F322A4CA02}"/>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4</a:t>
                </a:r>
              </a:p>
            </p:txBody>
          </p:sp>
        </p:grpSp>
      </p:grpSp>
      <p:sp>
        <p:nvSpPr>
          <p:cNvPr id="89" name="Freeform 9">
            <a:extLst>
              <a:ext uri="{FF2B5EF4-FFF2-40B4-BE49-F238E27FC236}">
                <a16:creationId xmlns:a16="http://schemas.microsoft.com/office/drawing/2014/main" id="{951FD7AB-B56A-AE8A-E110-047FBF985FC7}"/>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cxnSp>
        <p:nvCxnSpPr>
          <p:cNvPr id="8" name="Straight Connector 7">
            <a:extLst>
              <a:ext uri="{FF2B5EF4-FFF2-40B4-BE49-F238E27FC236}">
                <a16:creationId xmlns:a16="http://schemas.microsoft.com/office/drawing/2014/main" id="{97076DA6-033D-48F3-7C84-A39895F868CF}"/>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8003310-0244-1749-6B44-A0DF82A2FA0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3" name="Picture 2" descr="A black and white drawing of a bomb hitting a brick wall&#10;&#10;AI-generated content may be incorrect.">
            <a:extLst>
              <a:ext uri="{FF2B5EF4-FFF2-40B4-BE49-F238E27FC236}">
                <a16:creationId xmlns:a16="http://schemas.microsoft.com/office/drawing/2014/main" id="{819DF942-DCEF-3B62-AE8E-D8A695512B9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88484" y="1993030"/>
            <a:ext cx="895416" cy="858811"/>
          </a:xfrm>
          <a:prstGeom prst="rect">
            <a:avLst/>
          </a:prstGeom>
        </p:spPr>
      </p:pic>
      <p:sp>
        <p:nvSpPr>
          <p:cNvPr id="4" name="Google Shape;89;g328e14af98b_2_2">
            <a:extLst>
              <a:ext uri="{FF2B5EF4-FFF2-40B4-BE49-F238E27FC236}">
                <a16:creationId xmlns:a16="http://schemas.microsoft.com/office/drawing/2014/main" id="{EF021A7E-EA80-D7AF-0271-817DBF39B816}"/>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Actions clés pour développer des consultations tenant compte du genre</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2484946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CAB9C-4BCC-8D69-CD94-526704412486}"/>
              </a:ext>
            </a:extLst>
          </p:cNvPr>
          <p:cNvSpPr>
            <a:spLocks noGrp="1"/>
          </p:cNvSpPr>
          <p:nvPr>
            <p:ph type="title"/>
          </p:nvPr>
        </p:nvSpPr>
        <p:spPr/>
        <p:txBody>
          <a:bodyPr/>
          <a:lstStyle/>
          <a:p>
            <a:r>
              <a:rPr lang="fr"/>
              <a:t>Objectifs</a:t>
            </a:r>
            <a:endParaRPr lang="en-CH"/>
          </a:p>
        </p:txBody>
      </p:sp>
      <p:sp>
        <p:nvSpPr>
          <p:cNvPr id="16" name="Text Placeholder 15">
            <a:extLst>
              <a:ext uri="{FF2B5EF4-FFF2-40B4-BE49-F238E27FC236}">
                <a16:creationId xmlns:a16="http://schemas.microsoft.com/office/drawing/2014/main" id="{C5CB444F-C642-C0A3-C7C3-D685B756AEAF}"/>
              </a:ext>
            </a:extLst>
          </p:cNvPr>
          <p:cNvSpPr>
            <a:spLocks noGrp="1"/>
          </p:cNvSpPr>
          <p:nvPr>
            <p:ph type="body" idx="2"/>
          </p:nvPr>
        </p:nvSpPr>
        <p:spPr>
          <a:xfrm>
            <a:off x="1485899" y="2896757"/>
            <a:ext cx="16266074" cy="6437743"/>
          </a:xfrm>
        </p:spPr>
        <p:txBody>
          <a:bodyPr vert="horz" lIns="0" tIns="68580" rIns="0" bIns="68580" rtlCol="0" anchor="t">
            <a:normAutofit fontScale="92500" lnSpcReduction="10000"/>
          </a:bodyPr>
          <a:lstStyle/>
          <a:p>
            <a:pPr>
              <a:spcBef>
                <a:spcPts val="0"/>
              </a:spcBef>
              <a:spcAft>
                <a:spcPts val="0"/>
              </a:spcAft>
              <a:buFont typeface="Arial" panose="020B0604020202020204" pitchFamily="34" charset="0"/>
              <a:buChar char="•"/>
            </a:pPr>
            <a:r>
              <a:rPr lang="fr" sz="4200" dirty="0"/>
              <a:t>Discuter des principales étapes de la mise en place de consultations inclusives et sensibles au genre afin d'identifier des solutions fondées sur la nature et sensibles au genre qui contribuent aux objectifs du KM-GBF</a:t>
            </a:r>
          </a:p>
          <a:p>
            <a:pPr>
              <a:spcBef>
                <a:spcPts val="0"/>
              </a:spcBef>
              <a:spcAft>
                <a:spcPts val="0"/>
              </a:spcAft>
              <a:buFont typeface="Arial" panose="020B0604020202020204" pitchFamily="34" charset="0"/>
              <a:buChar char="•"/>
            </a:pPr>
            <a:endParaRPr lang="en-US" sz="4200" dirty="0"/>
          </a:p>
          <a:p>
            <a:pPr>
              <a:spcBef>
                <a:spcPts val="0"/>
              </a:spcBef>
              <a:spcAft>
                <a:spcPts val="0"/>
              </a:spcAft>
              <a:buFont typeface="Arial" panose="020B0604020202020204" pitchFamily="34" charset="0"/>
              <a:buChar char="•"/>
            </a:pPr>
            <a:r>
              <a:rPr lang="fr" sz="4200" dirty="0"/>
              <a:t>Partagez des conseils ou des méthodologies participatives qui peuvent être adaptées aux différents contextes nationaux.</a:t>
            </a:r>
          </a:p>
          <a:p>
            <a:pPr>
              <a:spcBef>
                <a:spcPts val="0"/>
              </a:spcBef>
              <a:spcAft>
                <a:spcPts val="0"/>
              </a:spcAft>
              <a:buFont typeface="Arial" panose="020B0604020202020204" pitchFamily="34" charset="0"/>
              <a:buChar char="•"/>
            </a:pPr>
            <a:endParaRPr lang="en-US" sz="4200" dirty="0"/>
          </a:p>
          <a:p>
            <a:pPr>
              <a:spcBef>
                <a:spcPts val="0"/>
              </a:spcBef>
              <a:spcAft>
                <a:spcPts val="0"/>
              </a:spcAft>
              <a:buFont typeface="Arial" panose="020B0604020202020204" pitchFamily="34" charset="0"/>
              <a:buChar char="•"/>
            </a:pPr>
            <a:r>
              <a:rPr lang="fr" sz="4200" dirty="0"/>
              <a:t>Promouvoir un échange entre pairs sur les bonnes pratiques pour élaborer des consultations sensibles au genre et inclusives</a:t>
            </a:r>
          </a:p>
          <a:p>
            <a:pPr>
              <a:spcBef>
                <a:spcPts val="0"/>
              </a:spcBef>
              <a:spcAft>
                <a:spcPts val="0"/>
              </a:spcAft>
              <a:buFont typeface="Arial" panose="020B0604020202020204" pitchFamily="34" charset="0"/>
              <a:buChar char="•"/>
            </a:pPr>
            <a:endParaRPr lang="en-US" sz="4200" dirty="0"/>
          </a:p>
          <a:p>
            <a:pPr marL="514350" indent="-514350">
              <a:spcBef>
                <a:spcPts val="0"/>
              </a:spcBef>
              <a:spcAft>
                <a:spcPts val="0"/>
              </a:spcAft>
              <a:buFont typeface="Arial" panose="020B0604020202020204" pitchFamily="34" charset="0"/>
              <a:buChar char="•"/>
            </a:pPr>
            <a:r>
              <a:rPr lang="fr" sz="4200" dirty="0"/>
              <a:t>Obtenir des recommandations méthodologiques pour améliorer les processus de développement de consultations inclusives et sensibles au genre associées au projet Genre du NBSAP AP</a:t>
            </a:r>
          </a:p>
        </p:txBody>
      </p:sp>
      <p:sp>
        <p:nvSpPr>
          <p:cNvPr id="4" name="Freeform 3">
            <a:extLst>
              <a:ext uri="{FF2B5EF4-FFF2-40B4-BE49-F238E27FC236}">
                <a16:creationId xmlns:a16="http://schemas.microsoft.com/office/drawing/2014/main" id="{3170B7ED-6E18-5923-BFA6-8E1B9F3D14BF}"/>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2368433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CCC94-7920-01F9-435C-ECC372E25DC2}"/>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7AF9373F-9746-4EAE-D217-3A6D9FA92BB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A37DAC78-434E-C7D6-AB42-D7738C445FB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AAB92016-CFE3-F1ED-E378-62186077B271}"/>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Veillez à ce que les consultations proposent des services de garde d'enfants ou fournissent des ressources supplémentaires pour assurer la garde d'enfants.</a:t>
            </a: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16560A93-419C-9FF1-1FB7-F7D81DFC3413}"/>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sp>
        <p:nvSpPr>
          <p:cNvPr id="9" name="Rectangle 8">
            <a:extLst>
              <a:ext uri="{FF2B5EF4-FFF2-40B4-BE49-F238E27FC236}">
                <a16:creationId xmlns:a16="http://schemas.microsoft.com/office/drawing/2014/main" id="{F8337330-5048-89D2-EE35-E9CA18EAF1AC}"/>
              </a:ext>
            </a:extLst>
          </p:cNvPr>
          <p:cNvSpPr/>
          <p:nvPr/>
        </p:nvSpPr>
        <p:spPr>
          <a:xfrm>
            <a:off x="2209799" y="3848099"/>
            <a:ext cx="13974997" cy="49468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217D376F-1DE1-B8AD-2E9B-E0A332CDB87E}"/>
              </a:ext>
            </a:extLst>
          </p:cNvPr>
          <p:cNvGrpSpPr/>
          <p:nvPr/>
        </p:nvGrpSpPr>
        <p:grpSpPr>
          <a:xfrm>
            <a:off x="914400" y="2019300"/>
            <a:ext cx="2525289" cy="1077218"/>
            <a:chOff x="4089527" y="6103976"/>
            <a:chExt cx="3117679" cy="1316682"/>
          </a:xfrm>
        </p:grpSpPr>
        <p:sp>
          <p:nvSpPr>
            <p:cNvPr id="5" name="Pentagon 4">
              <a:extLst>
                <a:ext uri="{FF2B5EF4-FFF2-40B4-BE49-F238E27FC236}">
                  <a16:creationId xmlns:a16="http://schemas.microsoft.com/office/drawing/2014/main" id="{C6AE45F1-1A5D-72C9-C138-9A4850077050}"/>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17B4FC3-A07D-487F-621E-00BAC103FB2B}"/>
                </a:ext>
              </a:extLst>
            </p:cNvPr>
            <p:cNvGrpSpPr/>
            <p:nvPr/>
          </p:nvGrpSpPr>
          <p:grpSpPr>
            <a:xfrm>
              <a:off x="4343076" y="6242498"/>
              <a:ext cx="1063394" cy="1011676"/>
              <a:chOff x="10085410" y="3689660"/>
              <a:chExt cx="779859" cy="779859"/>
            </a:xfrm>
          </p:grpSpPr>
          <p:sp>
            <p:nvSpPr>
              <p:cNvPr id="15" name="Oval 14">
                <a:extLst>
                  <a:ext uri="{FF2B5EF4-FFF2-40B4-BE49-F238E27FC236}">
                    <a16:creationId xmlns:a16="http://schemas.microsoft.com/office/drawing/2014/main" id="{E38892E1-5F8C-2C46-31D0-8C368E21E475}"/>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B168102-DB37-E082-D6E1-3B78AF47F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4</a:t>
                </a:r>
              </a:p>
            </p:txBody>
          </p:sp>
        </p:grpSp>
      </p:grpSp>
      <p:pic>
        <p:nvPicPr>
          <p:cNvPr id="17" name="Picture 16" descr="A black and white drawing of a bomb hitting a brick wall&#10;&#10;AI-generated content may be incorrect.">
            <a:extLst>
              <a:ext uri="{FF2B5EF4-FFF2-40B4-BE49-F238E27FC236}">
                <a16:creationId xmlns:a16="http://schemas.microsoft.com/office/drawing/2014/main" id="{C9A313FA-46DA-9CB0-66AC-D66DC4B8F56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81111" y="2080544"/>
            <a:ext cx="895416" cy="858811"/>
          </a:xfrm>
          <a:prstGeom prst="rect">
            <a:avLst/>
          </a:prstGeom>
        </p:spPr>
      </p:pic>
      <p:sp>
        <p:nvSpPr>
          <p:cNvPr id="18" name="Rectangle 17">
            <a:extLst>
              <a:ext uri="{FF2B5EF4-FFF2-40B4-BE49-F238E27FC236}">
                <a16:creationId xmlns:a16="http://schemas.microsoft.com/office/drawing/2014/main" id="{B3E56405-2D20-7C52-4D48-FB843D05C9F5}"/>
              </a:ext>
            </a:extLst>
          </p:cNvPr>
          <p:cNvSpPr/>
          <p:nvPr/>
        </p:nvSpPr>
        <p:spPr>
          <a:xfrm>
            <a:off x="1828800" y="3619500"/>
            <a:ext cx="14782800" cy="53340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0904DBF-36EA-F511-5687-E37880FA2A67}"/>
              </a:ext>
            </a:extLst>
          </p:cNvPr>
          <p:cNvSpPr/>
          <p:nvPr/>
        </p:nvSpPr>
        <p:spPr>
          <a:xfrm>
            <a:off x="2190749" y="3848099"/>
            <a:ext cx="13974997" cy="49468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child and child drawing on paper&#10;&#10;AI-generated content may be incorrect.">
            <a:extLst>
              <a:ext uri="{FF2B5EF4-FFF2-40B4-BE49-F238E27FC236}">
                <a16:creationId xmlns:a16="http://schemas.microsoft.com/office/drawing/2014/main" id="{ECA798A9-168E-0988-B41E-16386884061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496800" y="4162077"/>
            <a:ext cx="3510931" cy="4179102"/>
          </a:xfrm>
          <a:prstGeom prst="rect">
            <a:avLst/>
          </a:prstGeom>
        </p:spPr>
      </p:pic>
      <p:sp>
        <p:nvSpPr>
          <p:cNvPr id="22" name="TextBox 21">
            <a:extLst>
              <a:ext uri="{FF2B5EF4-FFF2-40B4-BE49-F238E27FC236}">
                <a16:creationId xmlns:a16="http://schemas.microsoft.com/office/drawing/2014/main" id="{DCC67D5E-EAA4-E8FB-9150-E2BDE5B00A6A}"/>
              </a:ext>
            </a:extLst>
          </p:cNvPr>
          <p:cNvSpPr txBox="1"/>
          <p:nvPr/>
        </p:nvSpPr>
        <p:spPr>
          <a:xfrm>
            <a:off x="2362177" y="4076700"/>
            <a:ext cx="9976608" cy="4401205"/>
          </a:xfrm>
          <a:prstGeom prst="rect">
            <a:avLst/>
          </a:prstGeom>
          <a:noFill/>
        </p:spPr>
        <p:txBody>
          <a:bodyPr wrap="square">
            <a:spAutoFit/>
          </a:bodyPr>
          <a:lstStyle/>
          <a:p>
            <a:pPr marL="285750" indent="-285750">
              <a:buFont typeface="Arial" panose="020B0604020202020204" pitchFamily="34" charset="0"/>
              <a:buChar char="•"/>
            </a:pPr>
            <a:r>
              <a:rPr lang="fr" sz="2800" b="0" i="0" dirty="0">
                <a:solidFill>
                  <a:srgbClr val="000000"/>
                </a:solidFill>
                <a:effectLst/>
                <a:latin typeface="Calibri" panose="020F0502020204030204" pitchFamily="34" charset="0"/>
                <a:cs typeface="Calibri" panose="020F0502020204030204" pitchFamily="34" charset="0"/>
              </a:rPr>
              <a:t>Prévoir un espace de garde d'enfants sûr et désigné, situé sur le lieu de consultation ou à proximité, et encadré par du personnel qualifié.</a:t>
            </a:r>
          </a:p>
          <a:p>
            <a:pPr marL="285750" indent="-285750">
              <a:buFont typeface="Arial" panose="020B0604020202020204" pitchFamily="34" charset="0"/>
              <a:buChar char="•"/>
            </a:pPr>
            <a:r>
              <a:rPr lang="fr" sz="2800" b="0" i="0" dirty="0">
                <a:solidFill>
                  <a:srgbClr val="000000"/>
                </a:solidFill>
                <a:effectLst/>
                <a:latin typeface="Calibri" panose="020F0502020204030204" pitchFamily="34" charset="0"/>
                <a:cs typeface="Calibri" panose="020F0502020204030204" pitchFamily="34" charset="0"/>
              </a:rPr>
              <a:t>Intégrez les frais de garde d'enfants comme poste de dépense standard dans les budgets de consultation (par exemple, les honoraires des personnes chargées de la garde, le matériel, les collations, l'assurance). Considérez-les comme un coût de participation essentiel, et non comme une option supplémentaire.</a:t>
            </a:r>
          </a:p>
          <a:p>
            <a:pPr marL="285750" indent="-285750">
              <a:buFont typeface="Arial" panose="020B0604020202020204" pitchFamily="34" charset="0"/>
              <a:buChar char="•"/>
            </a:pPr>
            <a:r>
              <a:rPr lang="fr" sz="2800" dirty="0">
                <a:solidFill>
                  <a:srgbClr val="000000"/>
                </a:solidFill>
                <a:latin typeface="Calibri" panose="020F0502020204030204" pitchFamily="34" charset="0"/>
                <a:cs typeface="Calibri" panose="020F0502020204030204" pitchFamily="34" charset="0"/>
              </a:rPr>
              <a:t>Un partenariat avec les écoles locales avoisinantes peut permettre d'accéder aux ressources et aux installations éducatives lors des consultations.</a:t>
            </a:r>
            <a:endParaRPr lang="en-US" sz="2800" b="0" i="0" dirty="0">
              <a:solidFill>
                <a:srgbClr val="000000"/>
              </a:solidFill>
              <a:effectLst/>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 sz="2800" b="0" i="0" dirty="0">
                <a:solidFill>
                  <a:srgbClr val="000000"/>
                </a:solidFill>
                <a:effectLst/>
                <a:latin typeface="Calibri" panose="020F0502020204030204" pitchFamily="34" charset="0"/>
                <a:cs typeface="Calibri" panose="020F0502020204030204" pitchFamily="34" charset="0"/>
              </a:rPr>
              <a:t>Lorsque la garde d'enfants sur place n'est pas possible, proposez un soutien financier afin que les participants puissent organiser eux-mêmes la garde de leurs enfants. Ce soutien peut prendre la forme de remboursements ou de petites allocations liées à la participation.</a:t>
            </a:r>
          </a:p>
        </p:txBody>
      </p:sp>
    </p:spTree>
    <p:extLst>
      <p:ext uri="{BB962C8B-B14F-4D97-AF65-F5344CB8AC3E}">
        <p14:creationId xmlns:p14="http://schemas.microsoft.com/office/powerpoint/2010/main" val="2504264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CE58-9C21-BB0C-4770-BA770933F8C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471EA03-606C-3AD0-B68C-53B95A301A22}"/>
              </a:ext>
            </a:extLst>
          </p:cNvPr>
          <p:cNvSpPr txBox="1"/>
          <p:nvPr/>
        </p:nvSpPr>
        <p:spPr>
          <a:xfrm>
            <a:off x="3739032" y="2140097"/>
            <a:ext cx="11881968" cy="1477328"/>
          </a:xfrm>
          <a:prstGeom prst="rect">
            <a:avLst/>
          </a:prstGeom>
          <a:noFill/>
        </p:spPr>
        <p:txBody>
          <a:bodyPr wrap="square">
            <a:spAutoFit/>
          </a:bodyPr>
          <a:lstStyle/>
          <a:p>
            <a:pPr algn="just"/>
            <a:r>
              <a:rPr lang="fr" sz="3000" b="1" dirty="0">
                <a:latin typeface="Calibri" panose="020F0502020204030204" pitchFamily="34" charset="0"/>
                <a:ea typeface="Times New Roman" panose="02020603050405020304" pitchFamily="18" charset="0"/>
                <a:cs typeface="Calibri" panose="020F0502020204030204" pitchFamily="34" charset="0"/>
              </a:rPr>
              <a:t>Communiquer les résultats aux participants et expliquer comment leurs contributions influenceront le PNB</a:t>
            </a:r>
          </a:p>
          <a:p>
            <a:pPr algn="just"/>
            <a:endParaRPr lang="en-US" sz="3000" b="1" dirty="0">
              <a:latin typeface="Calibri" panose="020F0502020204030204" pitchFamily="34" charset="0"/>
              <a:ea typeface="Times New Roman" panose="02020603050405020304" pitchFamily="18" charset="0"/>
              <a:cs typeface="Calibri" panose="020F0502020204030204" pitchFamily="34" charset="0"/>
            </a:endParaRPr>
          </a:p>
        </p:txBody>
      </p:sp>
      <p:grpSp>
        <p:nvGrpSpPr>
          <p:cNvPr id="4" name="Group 3">
            <a:extLst>
              <a:ext uri="{FF2B5EF4-FFF2-40B4-BE49-F238E27FC236}">
                <a16:creationId xmlns:a16="http://schemas.microsoft.com/office/drawing/2014/main" id="{4C741571-535F-3077-CE01-8D9D6260EC58}"/>
              </a:ext>
            </a:extLst>
          </p:cNvPr>
          <p:cNvGrpSpPr/>
          <p:nvPr/>
        </p:nvGrpSpPr>
        <p:grpSpPr>
          <a:xfrm>
            <a:off x="1194182" y="1931995"/>
            <a:ext cx="2525289" cy="1077218"/>
            <a:chOff x="5194075" y="7520669"/>
            <a:chExt cx="3117679" cy="1316682"/>
          </a:xfrm>
        </p:grpSpPr>
        <p:sp>
          <p:nvSpPr>
            <p:cNvPr id="5" name="Pentagon 4">
              <a:extLst>
                <a:ext uri="{FF2B5EF4-FFF2-40B4-BE49-F238E27FC236}">
                  <a16:creationId xmlns:a16="http://schemas.microsoft.com/office/drawing/2014/main" id="{06366EE2-0057-FF36-1C56-D579588E93F3}"/>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780103B-B43E-F8B8-4EE2-8CA1B81B2C35}"/>
                </a:ext>
              </a:extLst>
            </p:cNvPr>
            <p:cNvGrpSpPr/>
            <p:nvPr/>
          </p:nvGrpSpPr>
          <p:grpSpPr>
            <a:xfrm>
              <a:off x="5447624" y="7659191"/>
              <a:ext cx="1063394" cy="1011676"/>
              <a:chOff x="10085410" y="3689660"/>
              <a:chExt cx="779859" cy="779859"/>
            </a:xfrm>
          </p:grpSpPr>
          <p:sp>
            <p:nvSpPr>
              <p:cNvPr id="12" name="Oval 11">
                <a:extLst>
                  <a:ext uri="{FF2B5EF4-FFF2-40B4-BE49-F238E27FC236}">
                    <a16:creationId xmlns:a16="http://schemas.microsoft.com/office/drawing/2014/main" id="{5B0C50AE-4644-ECB0-49ED-8AB36BC0B555}"/>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Oval 5">
                <a:extLst>
                  <a:ext uri="{FF2B5EF4-FFF2-40B4-BE49-F238E27FC236}">
                    <a16:creationId xmlns:a16="http://schemas.microsoft.com/office/drawing/2014/main" id="{8218F928-D287-F4C9-525B-12CBEBF1D354}"/>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5</a:t>
                </a:r>
              </a:p>
            </p:txBody>
          </p:sp>
        </p:grpSp>
        <p:pic>
          <p:nvPicPr>
            <p:cNvPr id="11" name="Picture 10" descr="A group of people sitting at a table&#10;&#10;AI-generated content may be incorrect.">
              <a:extLst>
                <a:ext uri="{FF2B5EF4-FFF2-40B4-BE49-F238E27FC236}">
                  <a16:creationId xmlns:a16="http://schemas.microsoft.com/office/drawing/2014/main" id="{A118E78C-2C1C-4615-6956-470D1EA4114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46742" y="7649209"/>
              <a:ext cx="1028833" cy="1006943"/>
            </a:xfrm>
            <a:prstGeom prst="rect">
              <a:avLst/>
            </a:prstGeom>
          </p:spPr>
        </p:pic>
      </p:grpSp>
      <p:sp>
        <p:nvSpPr>
          <p:cNvPr id="2" name="Text Placeholder 2">
            <a:extLst>
              <a:ext uri="{FF2B5EF4-FFF2-40B4-BE49-F238E27FC236}">
                <a16:creationId xmlns:a16="http://schemas.microsoft.com/office/drawing/2014/main" id="{82C1B6BB-3CAA-1D1F-9883-EF3303683DD5}"/>
              </a:ext>
            </a:extLst>
          </p:cNvPr>
          <p:cNvSpPr txBox="1">
            <a:spLocks/>
          </p:cNvSpPr>
          <p:nvPr/>
        </p:nvSpPr>
        <p:spPr>
          <a:xfrm>
            <a:off x="2349775" y="3402858"/>
            <a:ext cx="14452464"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endParaRPr lang="en-US" dirty="0">
              <a:latin typeface="Calibri" panose="020F0502020204030204" pitchFamily="34" charset="0"/>
              <a:cs typeface="Calibri" panose="020F0502020204030204" pitchFamily="34" charset="0"/>
            </a:endParaRPr>
          </a:p>
          <a:p>
            <a:pPr marL="453828" indent="-453828"/>
            <a:r>
              <a:rPr lang="fr" dirty="0">
                <a:latin typeface="Calibri" panose="020F0502020204030204" pitchFamily="34" charset="0"/>
                <a:cs typeface="Calibri" panose="020F0502020204030204" pitchFamily="34" charset="0"/>
              </a:rPr>
              <a:t>Instaurer la confiance, la responsabilisation et la volonté des femmes et des groupes de femmes de participer aux processus futurs</a:t>
            </a:r>
          </a:p>
          <a:p>
            <a:pPr marL="453828" indent="-453828"/>
            <a:endParaRPr lang="en-US" dirty="0">
              <a:latin typeface="Calibri" panose="020F0502020204030204" pitchFamily="34" charset="0"/>
              <a:cs typeface="Calibri" panose="020F0502020204030204" pitchFamily="34" charset="0"/>
            </a:endParaRPr>
          </a:p>
          <a:p>
            <a:pPr marL="453828" indent="-453828"/>
            <a:r>
              <a:rPr lang="fr" dirty="0">
                <a:latin typeface="Calibri" panose="020F0502020204030204" pitchFamily="34" charset="0"/>
                <a:cs typeface="Calibri" panose="020F0502020204030204" pitchFamily="34" charset="0"/>
              </a:rPr>
              <a:t>Présentez les détails du projet et expliquez comment les résultats seront utilisés pour éclairer la mise à jour et la mise en œuvre du PNBAS.</a:t>
            </a:r>
          </a:p>
          <a:p>
            <a:pPr marL="453828" indent="-453828"/>
            <a:endParaRPr lang="en-US" dirty="0">
              <a:latin typeface="Calibri" panose="020F0502020204030204" pitchFamily="34" charset="0"/>
              <a:cs typeface="Calibri" panose="020F0502020204030204" pitchFamily="34" charset="0"/>
            </a:endParaRPr>
          </a:p>
          <a:p>
            <a:pPr marL="453828" indent="-453828"/>
            <a:r>
              <a:rPr lang="fr" dirty="0">
                <a:latin typeface="Calibri" panose="020F0502020204030204" pitchFamily="34" charset="0"/>
                <a:cs typeface="Calibri" panose="020F0502020204030204" pitchFamily="34" charset="0"/>
              </a:rPr>
              <a:t>Identifier et inviter certaines des femmes dirigeantes ou des groupes participant aux consultations locales à participer aux ateliers ou consultations nationaux afin de partager leurs points de vue et leurs idées.</a:t>
            </a:r>
          </a:p>
          <a:p>
            <a:pPr marL="453828" indent="-453828"/>
            <a:endParaRPr lang="en-US" noProof="0" dirty="0">
              <a:highlight>
                <a:srgbClr val="C0C0C0"/>
              </a:highlight>
              <a:latin typeface="Calibri" panose="020F0502020204030204" pitchFamily="34" charset="0"/>
              <a:cs typeface="Calibri" panose="020F0502020204030204" pitchFamily="34" charset="0"/>
            </a:endParaRPr>
          </a:p>
          <a:p>
            <a:pPr marL="453828" indent="-453828"/>
            <a:endParaRPr lang="en-US" noProof="0" dirty="0">
              <a:highlight>
                <a:srgbClr val="C0C0C0"/>
              </a:highlight>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E3125362-08FC-051D-1B9E-755238FF9DC8}"/>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cxnSp>
        <p:nvCxnSpPr>
          <p:cNvPr id="8" name="Straight Connector 7">
            <a:extLst>
              <a:ext uri="{FF2B5EF4-FFF2-40B4-BE49-F238E27FC236}">
                <a16:creationId xmlns:a16="http://schemas.microsoft.com/office/drawing/2014/main" id="{710494DE-893F-D167-4CF0-7E97AD62B3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09A1FD5-2B8F-DE5F-4BF1-8D446F41FCB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6" name="Google Shape;89;g328e14af98b_2_2">
            <a:extLst>
              <a:ext uri="{FF2B5EF4-FFF2-40B4-BE49-F238E27FC236}">
                <a16:creationId xmlns:a16="http://schemas.microsoft.com/office/drawing/2014/main" id="{7A85AE7F-520E-AC35-F0BE-288CF9D1BBA6}"/>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Actions clés pour développer des consultations sensibles au genre</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277267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160F9-1A6B-6C05-0F22-185B1F96EAF6}"/>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B16B57C8-BEFC-260F-AF8B-D336575F358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8A98AA8B-428C-C6DE-D0EB-9A4D45452223}"/>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9BD9E133-CD12-7E7D-79BD-72C535E6288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dirty="0">
                <a:solidFill>
                  <a:prstClr val="black"/>
                </a:solidFill>
                <a:latin typeface="Calibri Light" panose="020F0302020204030204" pitchFamily="34" charset="0"/>
                <a:cs typeface="Calibri Light" panose="020F0302020204030204" pitchFamily="34" charset="0"/>
                <a:sym typeface="Arial"/>
              </a:rPr>
              <a:t>Montrez aux participants comment vous allez résumer les données.</a:t>
            </a:r>
          </a:p>
        </p:txBody>
      </p:sp>
      <p:sp>
        <p:nvSpPr>
          <p:cNvPr id="8" name="Rounded Rectangle 7">
            <a:extLst>
              <a:ext uri="{FF2B5EF4-FFF2-40B4-BE49-F238E27FC236}">
                <a16:creationId xmlns:a16="http://schemas.microsoft.com/office/drawing/2014/main" id="{26D362FD-0EA8-D277-E7DE-002654A1D4F7}"/>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pic>
        <p:nvPicPr>
          <p:cNvPr id="5" name="Picture 4" descr="A close-up of a list of activities&#10;&#10;AI-generated content may be incorrect.">
            <a:extLst>
              <a:ext uri="{FF2B5EF4-FFF2-40B4-BE49-F238E27FC236}">
                <a16:creationId xmlns:a16="http://schemas.microsoft.com/office/drawing/2014/main" id="{408A4DD5-0E02-B8BA-FD66-025D48EEF01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48424" y="3466938"/>
            <a:ext cx="11973220" cy="5896429"/>
          </a:xfrm>
          <a:prstGeom prst="rect">
            <a:avLst/>
          </a:prstGeom>
        </p:spPr>
      </p:pic>
      <p:grpSp>
        <p:nvGrpSpPr>
          <p:cNvPr id="13" name="Group 12">
            <a:extLst>
              <a:ext uri="{FF2B5EF4-FFF2-40B4-BE49-F238E27FC236}">
                <a16:creationId xmlns:a16="http://schemas.microsoft.com/office/drawing/2014/main" id="{C88B1E8C-65FA-1D0B-EE37-D5331676C26E}"/>
              </a:ext>
            </a:extLst>
          </p:cNvPr>
          <p:cNvGrpSpPr/>
          <p:nvPr/>
        </p:nvGrpSpPr>
        <p:grpSpPr>
          <a:xfrm>
            <a:off x="1194182" y="2085082"/>
            <a:ext cx="2525289" cy="1077218"/>
            <a:chOff x="5194075" y="7520669"/>
            <a:chExt cx="3117679" cy="1316682"/>
          </a:xfrm>
        </p:grpSpPr>
        <p:sp>
          <p:nvSpPr>
            <p:cNvPr id="14" name="Pentagon 13">
              <a:extLst>
                <a:ext uri="{FF2B5EF4-FFF2-40B4-BE49-F238E27FC236}">
                  <a16:creationId xmlns:a16="http://schemas.microsoft.com/office/drawing/2014/main" id="{A1A88D90-EAF8-12A8-6FEB-FB7F47DF385D}"/>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83A74191-36E4-D69F-9AE9-CDCE54C9C5CA}"/>
                </a:ext>
              </a:extLst>
            </p:cNvPr>
            <p:cNvGrpSpPr/>
            <p:nvPr/>
          </p:nvGrpSpPr>
          <p:grpSpPr>
            <a:xfrm>
              <a:off x="5447624" y="7659191"/>
              <a:ext cx="1063394" cy="1011676"/>
              <a:chOff x="10085410" y="3689660"/>
              <a:chExt cx="779859" cy="779859"/>
            </a:xfrm>
          </p:grpSpPr>
          <p:sp>
            <p:nvSpPr>
              <p:cNvPr id="17" name="Oval 16">
                <a:extLst>
                  <a:ext uri="{FF2B5EF4-FFF2-40B4-BE49-F238E27FC236}">
                    <a16:creationId xmlns:a16="http://schemas.microsoft.com/office/drawing/2014/main" id="{6A090751-8C27-061E-99D6-DF00FDB45692}"/>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8" name="Oval 5">
                <a:extLst>
                  <a:ext uri="{FF2B5EF4-FFF2-40B4-BE49-F238E27FC236}">
                    <a16:creationId xmlns:a16="http://schemas.microsoft.com/office/drawing/2014/main" id="{F20E995B-037B-521A-0F76-5E38A2541B26}"/>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5</a:t>
                </a:r>
              </a:p>
            </p:txBody>
          </p:sp>
        </p:grpSp>
        <p:pic>
          <p:nvPicPr>
            <p:cNvPr id="16" name="Picture 15" descr="A group of people sitting at a table&#10;&#10;AI-generated content may be incorrect.">
              <a:extLst>
                <a:ext uri="{FF2B5EF4-FFF2-40B4-BE49-F238E27FC236}">
                  <a16:creationId xmlns:a16="http://schemas.microsoft.com/office/drawing/2014/main" id="{4FFA466B-4C98-29E1-59CA-9C5E6D7A925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46742" y="7649209"/>
              <a:ext cx="1028833" cy="1006943"/>
            </a:xfrm>
            <a:prstGeom prst="rect">
              <a:avLst/>
            </a:prstGeom>
          </p:spPr>
        </p:pic>
      </p:grpSp>
    </p:spTree>
    <p:extLst>
      <p:ext uri="{BB962C8B-B14F-4D97-AF65-F5344CB8AC3E}">
        <p14:creationId xmlns:p14="http://schemas.microsoft.com/office/powerpoint/2010/main" val="2561771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16263-8ABB-8CDA-375D-E87FD26F3CA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895812-FE55-D9B0-7282-42083D957E61}"/>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2FDF49D6-B9B8-6BE8-633A-7758F42086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68A965F2-9A81-5C20-ABED-63B5D495C78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14" name="Picture 13" descr="Bribris Rio.tif">
            <a:extLst>
              <a:ext uri="{FF2B5EF4-FFF2-40B4-BE49-F238E27FC236}">
                <a16:creationId xmlns:a16="http://schemas.microsoft.com/office/drawing/2014/main" id="{2246F3FD-EE88-CF11-731B-A71EE9B0FC7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6" name="Picture 15" descr="A crab on a shell&#10;&#10;AI-generated content may be incorrect.">
            <a:extLst>
              <a:ext uri="{FF2B5EF4-FFF2-40B4-BE49-F238E27FC236}">
                <a16:creationId xmlns:a16="http://schemas.microsoft.com/office/drawing/2014/main" id="{0B3596CC-314E-AE0A-1C05-6C7B41456DA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
        <p:nvSpPr>
          <p:cNvPr id="2" name="TextBox 1">
            <a:extLst>
              <a:ext uri="{FF2B5EF4-FFF2-40B4-BE49-F238E27FC236}">
                <a16:creationId xmlns:a16="http://schemas.microsoft.com/office/drawing/2014/main" id="{01DACE8C-15DB-21E7-6E33-417F4E39EFA3}"/>
              </a:ext>
            </a:extLst>
          </p:cNvPr>
          <p:cNvSpPr txBox="1"/>
          <p:nvPr/>
        </p:nvSpPr>
        <p:spPr>
          <a:xfrm>
            <a:off x="6148551" y="2796426"/>
            <a:ext cx="12139449" cy="4247317"/>
          </a:xfrm>
          <a:prstGeom prst="rect">
            <a:avLst/>
          </a:prstGeom>
          <a:noFill/>
        </p:spPr>
        <p:txBody>
          <a:bodyPr wrap="square" rtlCol="0">
            <a:spAutoFit/>
          </a:bodyPr>
          <a:lstStyle/>
          <a:p>
            <a:pPr algn="ctr" defTabSz="1371600"/>
            <a:r>
              <a:rPr lang="fr" sz="9000" kern="100" dirty="0">
                <a:solidFill>
                  <a:prstClr val="black"/>
                </a:solidFill>
                <a:latin typeface="Calibri" panose="020F0502020204030204"/>
              </a:rPr>
              <a:t>Quel pourrait être l'ordre du jour d'une consultation locale ?</a:t>
            </a:r>
            <a:endParaRPr lang="en-US" sz="9000" dirty="0">
              <a:solidFill>
                <a:prstClr val="black"/>
              </a:solidFill>
              <a:latin typeface="Calibri" panose="020F0502020204030204"/>
            </a:endParaRPr>
          </a:p>
        </p:txBody>
      </p:sp>
    </p:spTree>
    <p:extLst>
      <p:ext uri="{BB962C8B-B14F-4D97-AF65-F5344CB8AC3E}">
        <p14:creationId xmlns:p14="http://schemas.microsoft.com/office/powerpoint/2010/main" val="2640002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5A0AD-1EC5-8387-EEDF-833C5237246E}"/>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823DED19-4CCC-2137-1BA1-E53E2E92BABE}"/>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 sz="3600" dirty="0">
                <a:solidFill>
                  <a:schemeClr val="bg1"/>
                </a:solidFill>
                <a:latin typeface="Calibri" panose="020F0502020204030204" pitchFamily="34" charset="0"/>
                <a:ea typeface="ＭＳ Ｐゴシック"/>
                <a:cs typeface="Calibri" panose="020F0502020204030204" pitchFamily="34" charset="0"/>
              </a:rPr>
              <a:t>Inégalités de genre répandues dans les secteurs environnementaux</a:t>
            </a:r>
            <a:endParaRPr lang="en-GB" sz="3600" dirty="0">
              <a:solidFill>
                <a:schemeClr val="bg1"/>
              </a:solidFill>
              <a:latin typeface="Calibri" panose="020F0502020204030204" pitchFamily="34" charset="0"/>
              <a:ea typeface="ＭＳ Ｐゴシック" pitchFamily="-65" charset="-128"/>
              <a:cs typeface="Calibri" panose="020F0502020204030204" pitchFamily="34" charset="0"/>
            </a:endParaRPr>
          </a:p>
        </p:txBody>
      </p:sp>
      <p:pic>
        <p:nvPicPr>
          <p:cNvPr id="6" name="Picture 10" descr="A picture containing logo&#10;&#10;Description automatically generated">
            <a:extLst>
              <a:ext uri="{FF2B5EF4-FFF2-40B4-BE49-F238E27FC236}">
                <a16:creationId xmlns:a16="http://schemas.microsoft.com/office/drawing/2014/main" id="{94BCA9CD-F64A-87F2-6F66-CFFAC5FB1BE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cxnSp>
        <p:nvCxnSpPr>
          <p:cNvPr id="5" name="Straight Connector 4">
            <a:extLst>
              <a:ext uri="{FF2B5EF4-FFF2-40B4-BE49-F238E27FC236}">
                <a16:creationId xmlns:a16="http://schemas.microsoft.com/office/drawing/2014/main" id="{2FB1812C-674B-F024-B9CA-3E9222697693}"/>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Freeform 3">
            <a:extLst>
              <a:ext uri="{FF2B5EF4-FFF2-40B4-BE49-F238E27FC236}">
                <a16:creationId xmlns:a16="http://schemas.microsoft.com/office/drawing/2014/main" id="{4D84C7E1-1CBD-0588-F949-7CDD0037670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Content Placeholder 2">
            <a:extLst>
              <a:ext uri="{FF2B5EF4-FFF2-40B4-BE49-F238E27FC236}">
                <a16:creationId xmlns:a16="http://schemas.microsoft.com/office/drawing/2014/main" id="{2F1192C1-223D-5EE2-4947-5E2A60E32E3A}"/>
              </a:ext>
            </a:extLst>
          </p:cNvPr>
          <p:cNvSpPr txBox="1">
            <a:spLocks/>
          </p:cNvSpPr>
          <p:nvPr/>
        </p:nvSpPr>
        <p:spPr>
          <a:xfrm>
            <a:off x="6019800" y="2731033"/>
            <a:ext cx="12013068" cy="6374868"/>
          </a:xfrm>
          <a:prstGeom prst="rect">
            <a:avLst/>
          </a:prstGeom>
        </p:spPr>
        <p:txBody>
          <a:bodyPr>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b="0" i="0" kern="1200">
                <a:solidFill>
                  <a:schemeClr val="tx1"/>
                </a:solidFill>
                <a:latin typeface="Calibri Light" panose="020F0502020204030204" pitchFamily="34" charset="0"/>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b="0" i="0" kern="1200">
                <a:solidFill>
                  <a:schemeClr val="tx1"/>
                </a:solidFill>
                <a:latin typeface="Calibri Light" panose="020F0502020204030204" pitchFamily="34" charset="0"/>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b="0" i="0" kern="1200">
                <a:solidFill>
                  <a:schemeClr val="tx1"/>
                </a:solidFill>
                <a:latin typeface="Calibri Light" panose="020F0502020204030204" pitchFamily="34" charset="0"/>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b="0" i="0" kern="1200">
                <a:solidFill>
                  <a:schemeClr val="tx1"/>
                </a:solidFill>
                <a:latin typeface="Calibri Light" panose="020F0502020204030204" pitchFamily="34" charset="0"/>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b="0" i="0" kern="1200">
                <a:solidFill>
                  <a:schemeClr val="tx1"/>
                </a:solidFill>
                <a:latin typeface="Calibri Light" panose="020F0502020204030204" pitchFamily="34" charset="0"/>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lnSpc>
                <a:spcPct val="120000"/>
              </a:lnSpc>
            </a:pPr>
            <a:r>
              <a:rPr lang="fr" sz="3200" b="1" noProof="0" dirty="0">
                <a:latin typeface="Calibri" panose="020F0502020204030204" pitchFamily="34" charset="0"/>
                <a:cs typeface="Calibri" panose="020F0502020204030204" pitchFamily="34" charset="0"/>
              </a:rPr>
              <a:t>Accueillir</a:t>
            </a:r>
            <a:r>
              <a:rPr lang="fr" sz="3200" noProof="0" dirty="0">
                <a:latin typeface="Calibri" panose="020F0502020204030204" pitchFamily="34" charset="0"/>
                <a:cs typeface="Calibri" panose="020F0502020204030204" pitchFamily="34" charset="0"/>
              </a:rPr>
              <a:t>        </a:t>
            </a:r>
            <a:r>
              <a:rPr lang="fr" sz="3200" b="1" noProof="0" dirty="0">
                <a:latin typeface="Calibri" panose="020F0502020204030204" pitchFamily="34" charset="0"/>
                <a:cs typeface="Calibri" panose="020F0502020204030204" pitchFamily="34" charset="0"/>
              </a:rPr>
              <a:t>Séance 1. </a:t>
            </a:r>
            <a:r>
              <a:rPr lang="fr" sz="3200" noProof="0" dirty="0">
                <a:latin typeface="Calibri" panose="020F0502020204030204" pitchFamily="34" charset="0"/>
                <a:cs typeface="Calibri" panose="020F0502020204030204" pitchFamily="34" charset="0"/>
              </a:rPr>
              <a:t>Lien entre genre et biodiversité </a:t>
            </a:r>
            <a:r>
              <a:rPr lang="fr" sz="3200" b="1" noProof="0" dirty="0">
                <a:latin typeface="Calibri" panose="020F0502020204030204" pitchFamily="34" charset="0"/>
                <a:cs typeface="Calibri" panose="020F0502020204030204" pitchFamily="34" charset="0"/>
              </a:rPr>
              <a:t>Séance 2. </a:t>
            </a:r>
            <a:r>
              <a:rPr lang="fr" sz="3200" noProof="0" dirty="0">
                <a:latin typeface="Calibri" panose="020F0502020204030204" pitchFamily="34" charset="0"/>
                <a:cs typeface="Calibri" panose="020F0502020204030204" pitchFamily="34" charset="0"/>
              </a:rPr>
              <a:t>Contributions différenciées des genres à la conservation et aux solutions fondées sur la nature</a:t>
            </a:r>
          </a:p>
          <a:p>
            <a:pPr>
              <a:lnSpc>
                <a:spcPct val="120000"/>
              </a:lnSpc>
            </a:pPr>
            <a:r>
              <a:rPr lang="fr" sz="3200" b="1" noProof="0" dirty="0">
                <a:latin typeface="Calibri" panose="020F0502020204030204" pitchFamily="34" charset="0"/>
                <a:cs typeface="Calibri" panose="020F0502020204030204" pitchFamily="34" charset="0"/>
              </a:rPr>
              <a:t>Séance 3. </a:t>
            </a:r>
            <a:r>
              <a:rPr lang="fr" sz="3200" noProof="0" dirty="0">
                <a:latin typeface="Calibri" panose="020F0502020204030204" pitchFamily="34" charset="0"/>
                <a:cs typeface="Calibri" panose="020F0502020204030204" pitchFamily="34" charset="0"/>
              </a:rPr>
              <a:t>Les inégalités de genre persistantes dans les secteurs de la biodiversité et comment les surmonter</a:t>
            </a:r>
          </a:p>
          <a:p>
            <a:pPr>
              <a:lnSpc>
                <a:spcPct val="120000"/>
              </a:lnSpc>
            </a:pPr>
            <a:r>
              <a:rPr lang="fr" sz="3200" b="1" noProof="0" dirty="0">
                <a:latin typeface="Calibri" panose="020F0502020204030204" pitchFamily="34" charset="0"/>
                <a:cs typeface="Calibri" panose="020F0502020204030204" pitchFamily="34" charset="0"/>
              </a:rPr>
              <a:t>Séance 4. </a:t>
            </a:r>
            <a:r>
              <a:rPr lang="fr" sz="3200" noProof="0" dirty="0">
                <a:latin typeface="Calibri" panose="020F0502020204030204" pitchFamily="34" charset="0"/>
                <a:cs typeface="Calibri" panose="020F0502020204030204" pitchFamily="34" charset="0"/>
              </a:rPr>
              <a:t>Priorités locales en matière de conservation et d’utilisation durable de la biodiversité, différenciées selon le genre</a:t>
            </a:r>
          </a:p>
          <a:p>
            <a:pPr>
              <a:lnSpc>
                <a:spcPct val="120000"/>
              </a:lnSpc>
            </a:pPr>
            <a:r>
              <a:rPr lang="fr" sz="3200" b="1" noProof="0" dirty="0">
                <a:latin typeface="Calibri" panose="020F0502020204030204" pitchFamily="34" charset="0"/>
                <a:cs typeface="Calibri" panose="020F0502020204030204" pitchFamily="34" charset="0"/>
              </a:rPr>
              <a:t>Séance 5. </a:t>
            </a:r>
            <a:r>
              <a:rPr lang="fr" sz="3200" noProof="0" dirty="0">
                <a:latin typeface="Calibri" panose="020F0502020204030204" pitchFamily="34" charset="0"/>
                <a:cs typeface="Calibri" panose="020F0502020204030204" pitchFamily="34" charset="0"/>
              </a:rPr>
              <a:t>Solutions fondées sur la nature et tenant compte des questions de genre</a:t>
            </a:r>
          </a:p>
        </p:txBody>
      </p:sp>
      <p:pic>
        <p:nvPicPr>
          <p:cNvPr id="7" name="Gráfico 7">
            <a:extLst>
              <a:ext uri="{FF2B5EF4-FFF2-40B4-BE49-F238E27FC236}">
                <a16:creationId xmlns:a16="http://schemas.microsoft.com/office/drawing/2014/main" id="{A196E4E0-3261-4699-7448-1681654107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19200" y="3097712"/>
            <a:ext cx="3927912" cy="4091575"/>
          </a:xfrm>
          <a:prstGeom prst="rect">
            <a:avLst/>
          </a:prstGeom>
        </p:spPr>
      </p:pic>
      <p:sp>
        <p:nvSpPr>
          <p:cNvPr id="4" name="Google Shape;89;g328e14af98b_2_2">
            <a:extLst>
              <a:ext uri="{FF2B5EF4-FFF2-40B4-BE49-F238E27FC236}">
                <a16:creationId xmlns:a16="http://schemas.microsoft.com/office/drawing/2014/main" id="{6975159B-0566-CA6A-AA25-170D88A52F14}"/>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Quel pourrait être l’ordre du jour d’une consultation locale avec les femmes ?</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700425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4B06F-456C-2246-F269-733B1B87AB20}"/>
            </a:ext>
          </a:extLst>
        </p:cNvPr>
        <p:cNvGrpSpPr/>
        <p:nvPr/>
      </p:nvGrpSpPr>
      <p:grpSpPr>
        <a:xfrm>
          <a:off x="0" y="0"/>
          <a:ext cx="0" cy="0"/>
          <a:chOff x="0" y="0"/>
          <a:chExt cx="0" cy="0"/>
        </a:xfrm>
      </p:grpSpPr>
      <p:pic>
        <p:nvPicPr>
          <p:cNvPr id="6" name="Picture 5" descr="DSC_2196E.jpg">
            <a:extLst>
              <a:ext uri="{FF2B5EF4-FFF2-40B4-BE49-F238E27FC236}">
                <a16:creationId xmlns:a16="http://schemas.microsoft.com/office/drawing/2014/main" id="{9AE4B427-0EB2-5B65-1DBB-82EAEA3A0C9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74080" y="3238500"/>
            <a:ext cx="8572500" cy="5715000"/>
          </a:xfrm>
          <a:prstGeom prst="rect">
            <a:avLst/>
          </a:prstGeom>
        </p:spPr>
      </p:pic>
      <p:sp>
        <p:nvSpPr>
          <p:cNvPr id="8" name="TextBox 7">
            <a:extLst>
              <a:ext uri="{FF2B5EF4-FFF2-40B4-BE49-F238E27FC236}">
                <a16:creationId xmlns:a16="http://schemas.microsoft.com/office/drawing/2014/main" id="{230CD1A5-CBD5-4E8E-7DC2-03E1879FFE63}"/>
              </a:ext>
            </a:extLst>
          </p:cNvPr>
          <p:cNvSpPr txBox="1"/>
          <p:nvPr/>
        </p:nvSpPr>
        <p:spPr>
          <a:xfrm>
            <a:off x="1441420" y="3086100"/>
            <a:ext cx="6330979" cy="4524315"/>
          </a:xfrm>
          <a:prstGeom prst="rect">
            <a:avLst/>
          </a:prstGeom>
          <a:noFill/>
        </p:spPr>
        <p:txBody>
          <a:bodyPr wrap="square" rtlCol="0">
            <a:spAutoFit/>
          </a:bodyPr>
          <a:lstStyle/>
          <a:p>
            <a:r>
              <a:rPr lang="fr" sz="3600" dirty="0">
                <a:latin typeface="Calibri" panose="020F0502020204030204" pitchFamily="34" charset="0"/>
              </a:rPr>
              <a:t>Demandez aux femmes de dessiner ou d'expliquer leur relation avec les ressources naturelles.</a:t>
            </a:r>
          </a:p>
          <a:p>
            <a:endParaRPr lang="es-ES_tradnl" sz="3600" dirty="0">
              <a:latin typeface="Calibri" panose="020F0502020204030204" pitchFamily="34" charset="0"/>
            </a:endParaRPr>
          </a:p>
          <a:p>
            <a:r>
              <a:rPr lang="fr" sz="3600" dirty="0">
                <a:latin typeface="Calibri" panose="020F0502020204030204" pitchFamily="34" charset="0"/>
              </a:rPr>
              <a:t>Vous pouvez leur demander de dessiner ou de parler de leur communauté et d'indiquer les activités pratiquées par les hommes et les femmes.</a:t>
            </a:r>
          </a:p>
        </p:txBody>
      </p:sp>
      <p:cxnSp>
        <p:nvCxnSpPr>
          <p:cNvPr id="2" name="Straight Connector 1">
            <a:extLst>
              <a:ext uri="{FF2B5EF4-FFF2-40B4-BE49-F238E27FC236}">
                <a16:creationId xmlns:a16="http://schemas.microsoft.com/office/drawing/2014/main" id="{E99523D4-6EFB-3B82-B9C3-F2EAE5750B7A}"/>
              </a:ext>
            </a:extLst>
          </p:cNvPr>
          <p:cNvCxnSpPr/>
          <p:nvPr/>
        </p:nvCxnSpPr>
        <p:spPr>
          <a:xfrm>
            <a:off x="844721" y="2170411"/>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Freeform 3">
            <a:extLst>
              <a:ext uri="{FF2B5EF4-FFF2-40B4-BE49-F238E27FC236}">
                <a16:creationId xmlns:a16="http://schemas.microsoft.com/office/drawing/2014/main" id="{90DC37CF-4104-5229-4A13-AE682402EAB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7" name="Google Shape;89;g328e14af98b_2_2">
            <a:extLst>
              <a:ext uri="{FF2B5EF4-FFF2-40B4-BE49-F238E27FC236}">
                <a16:creationId xmlns:a16="http://schemas.microsoft.com/office/drawing/2014/main" id="{84E1444C-B7EC-5E81-B525-F9F999607976}"/>
              </a:ext>
            </a:extLst>
          </p:cNvPr>
          <p:cNvSpPr txBox="1"/>
          <p:nvPr/>
        </p:nvSpPr>
        <p:spPr>
          <a:xfrm>
            <a:off x="977945" y="952500"/>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Séance 1. Cartes parlantes : Lien entre genre et biodiversité</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19814073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2836E-FD32-4F20-1747-87B74A8266C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84428AD-ACC5-F1C1-A46F-F68B4C4C179D}"/>
              </a:ext>
            </a:extLst>
          </p:cNvPr>
          <p:cNvSpPr txBox="1"/>
          <p:nvPr/>
        </p:nvSpPr>
        <p:spPr>
          <a:xfrm>
            <a:off x="1447800" y="3009900"/>
            <a:ext cx="6934199" cy="5632311"/>
          </a:xfrm>
          <a:prstGeom prst="rect">
            <a:avLst/>
          </a:prstGeom>
          <a:noFill/>
        </p:spPr>
        <p:txBody>
          <a:bodyPr wrap="square" rtlCol="0">
            <a:spAutoFit/>
          </a:bodyPr>
          <a:lstStyle/>
          <a:p>
            <a:r>
              <a:rPr lang="fr" sz="3600" dirty="0">
                <a:latin typeface="Calibri" panose="020F0502020204030204" pitchFamily="34" charset="0"/>
              </a:rPr>
              <a:t>Demandez aux participants de partager les principales activités de conservation ou les solutions fondées sur la nature mises en œuvre dans la communauté/région.</a:t>
            </a:r>
          </a:p>
          <a:p>
            <a:endParaRPr lang="en-US" sz="3600" dirty="0">
              <a:latin typeface="Calibri" panose="020F0502020204030204" pitchFamily="34" charset="0"/>
            </a:endParaRPr>
          </a:p>
          <a:p>
            <a:r>
              <a:rPr lang="fr" sz="3600" dirty="0">
                <a:latin typeface="Calibri" panose="020F0502020204030204" pitchFamily="34" charset="0"/>
              </a:rPr>
              <a:t>Il sera demandé aux participants de coller des autocollants de couleurs différentes sur les activités réalisées par les femmes et celles réalisées par les hommes.</a:t>
            </a:r>
            <a:endParaRPr lang="en" sz="3600" dirty="0">
              <a:latin typeface="Calibri" panose="020F0502020204030204" pitchFamily="34" charset="0"/>
            </a:endParaRPr>
          </a:p>
        </p:txBody>
      </p:sp>
      <p:cxnSp>
        <p:nvCxnSpPr>
          <p:cNvPr id="2" name="Straight Connector 1">
            <a:extLst>
              <a:ext uri="{FF2B5EF4-FFF2-40B4-BE49-F238E27FC236}">
                <a16:creationId xmlns:a16="http://schemas.microsoft.com/office/drawing/2014/main" id="{4BDC928B-1879-F6EF-5356-E8B63528FEA9}"/>
              </a:ext>
            </a:extLst>
          </p:cNvPr>
          <p:cNvCxnSpPr/>
          <p:nvPr/>
        </p:nvCxnSpPr>
        <p:spPr>
          <a:xfrm>
            <a:off x="844721" y="21717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Google Shape;89;g328e14af98b_2_2">
            <a:extLst>
              <a:ext uri="{FF2B5EF4-FFF2-40B4-BE49-F238E27FC236}">
                <a16:creationId xmlns:a16="http://schemas.microsoft.com/office/drawing/2014/main" id="{5BFDB87C-541E-4DF0-5F6B-B11E0FBB2357}"/>
              </a:ext>
            </a:extLst>
          </p:cNvPr>
          <p:cNvSpPr txBox="1"/>
          <p:nvPr/>
        </p:nvSpPr>
        <p:spPr>
          <a:xfrm>
            <a:off x="990600" y="583022"/>
            <a:ext cx="14185855"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Bingo de la biodiversité : Contributions différenciées des sexes à la conservation et aux solutions fondées sur la nature</a:t>
            </a:r>
          </a:p>
        </p:txBody>
      </p:sp>
      <p:sp>
        <p:nvSpPr>
          <p:cNvPr id="4" name="Freeform 3">
            <a:extLst>
              <a:ext uri="{FF2B5EF4-FFF2-40B4-BE49-F238E27FC236}">
                <a16:creationId xmlns:a16="http://schemas.microsoft.com/office/drawing/2014/main" id="{8FDF2C62-D5D8-2D84-B719-E276D031F90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5" name="Picture 4" descr="DSC_2478.JPG">
            <a:extLst>
              <a:ext uri="{FF2B5EF4-FFF2-40B4-BE49-F238E27FC236}">
                <a16:creationId xmlns:a16="http://schemas.microsoft.com/office/drawing/2014/main" id="{C9F7BBF3-578E-227D-48D2-54631A340F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165771" y="2637295"/>
            <a:ext cx="8405439" cy="5966816"/>
          </a:xfrm>
          <a:prstGeom prst="rect">
            <a:avLst/>
          </a:prstGeom>
        </p:spPr>
      </p:pic>
    </p:spTree>
    <p:extLst>
      <p:ext uri="{BB962C8B-B14F-4D97-AF65-F5344CB8AC3E}">
        <p14:creationId xmlns:p14="http://schemas.microsoft.com/office/powerpoint/2010/main" val="20232408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0D33B-4EA4-BF80-BDF8-1F4C31A09CC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F30C393-E621-66CE-8696-6E6EB8971750}"/>
              </a:ext>
            </a:extLst>
          </p:cNvPr>
          <p:cNvSpPr txBox="1"/>
          <p:nvPr/>
        </p:nvSpPr>
        <p:spPr>
          <a:xfrm>
            <a:off x="1447801" y="3390901"/>
            <a:ext cx="4928432" cy="3970318"/>
          </a:xfrm>
          <a:prstGeom prst="rect">
            <a:avLst/>
          </a:prstGeom>
          <a:noFill/>
        </p:spPr>
        <p:txBody>
          <a:bodyPr wrap="square" rtlCol="0">
            <a:spAutoFit/>
          </a:bodyPr>
          <a:lstStyle/>
          <a:p>
            <a:r>
              <a:rPr lang="fr" sz="3600" dirty="0">
                <a:latin typeface="Calibri" panose="020F0502020204030204" pitchFamily="34" charset="0"/>
              </a:rPr>
              <a:t>Demandez aux femmes d'identifier les principales inégalités qui limitent leur accès aux ressources naturelles et leur pouvoir de décision à leur égard, ainsi que leurs moyens de subsistance.</a:t>
            </a:r>
          </a:p>
        </p:txBody>
      </p:sp>
      <p:pic>
        <p:nvPicPr>
          <p:cNvPr id="9" name="Picture 8" descr="Macintosh HD:Users:AQA:Desktop:Fotos Althea:2016:5. Mayo:Taller FONAFIFO:JPG:DSC_7070.JPG">
            <a:extLst>
              <a:ext uri="{FF2B5EF4-FFF2-40B4-BE49-F238E27FC236}">
                <a16:creationId xmlns:a16="http://schemas.microsoft.com/office/drawing/2014/main" id="{E0BEBDD4-61C3-1A89-B39F-1AD22320838D}"/>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11337157" y="3657255"/>
            <a:ext cx="6306260" cy="4257960"/>
          </a:xfrm>
          <a:prstGeom prst="rect">
            <a:avLst/>
          </a:prstGeom>
          <a:noFill/>
          <a:ln>
            <a:noFill/>
          </a:ln>
        </p:spPr>
      </p:pic>
      <p:pic>
        <p:nvPicPr>
          <p:cNvPr id="12" name="Picture 11">
            <a:extLst>
              <a:ext uri="{FF2B5EF4-FFF2-40B4-BE49-F238E27FC236}">
                <a16:creationId xmlns:a16="http://schemas.microsoft.com/office/drawing/2014/main" id="{DD2AED01-80C8-C223-D4F9-0B49FE64195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53159" y="2552699"/>
            <a:ext cx="3086040" cy="6858001"/>
          </a:xfrm>
          <a:prstGeom prst="rect">
            <a:avLst/>
          </a:prstGeom>
        </p:spPr>
      </p:pic>
      <p:cxnSp>
        <p:nvCxnSpPr>
          <p:cNvPr id="2" name="Straight Connector 1">
            <a:extLst>
              <a:ext uri="{FF2B5EF4-FFF2-40B4-BE49-F238E27FC236}">
                <a16:creationId xmlns:a16="http://schemas.microsoft.com/office/drawing/2014/main" id="{D7E6CEC5-E8D9-D524-0EEB-A79582B3B7EF}"/>
              </a:ext>
            </a:extLst>
          </p:cNvPr>
          <p:cNvCxnSpPr/>
          <p:nvPr/>
        </p:nvCxnSpPr>
        <p:spPr>
          <a:xfrm>
            <a:off x="844721" y="21717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Google Shape;89;g328e14af98b_2_2">
            <a:extLst>
              <a:ext uri="{FF2B5EF4-FFF2-40B4-BE49-F238E27FC236}">
                <a16:creationId xmlns:a16="http://schemas.microsoft.com/office/drawing/2014/main" id="{D0C20D69-83B2-C212-C861-11D3BEEC3325}"/>
              </a:ext>
            </a:extLst>
          </p:cNvPr>
          <p:cNvSpPr txBox="1"/>
          <p:nvPr/>
        </p:nvSpPr>
        <p:spPr>
          <a:xfrm>
            <a:off x="990600" y="583022"/>
            <a:ext cx="14185855"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Session 3. Arbre des femmes et des hommes : inégalités de genre persistantes dans les secteurs de la biodiversité</a:t>
            </a:r>
          </a:p>
        </p:txBody>
      </p:sp>
      <p:sp>
        <p:nvSpPr>
          <p:cNvPr id="4" name="Freeform 3">
            <a:extLst>
              <a:ext uri="{FF2B5EF4-FFF2-40B4-BE49-F238E27FC236}">
                <a16:creationId xmlns:a16="http://schemas.microsoft.com/office/drawing/2014/main" id="{86396917-9603-95B2-31AE-B0BBF0DDD6B9}"/>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37111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C7C09-5E9A-DB56-71E9-10777DC9F9E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9F68C10-5AC1-A4BF-2AD7-BA61F13A9661}"/>
              </a:ext>
            </a:extLst>
          </p:cNvPr>
          <p:cNvSpPr txBox="1"/>
          <p:nvPr/>
        </p:nvSpPr>
        <p:spPr>
          <a:xfrm>
            <a:off x="1447800" y="2781300"/>
            <a:ext cx="6858000" cy="5632311"/>
          </a:xfrm>
          <a:prstGeom prst="rect">
            <a:avLst/>
          </a:prstGeom>
          <a:noFill/>
        </p:spPr>
        <p:txBody>
          <a:bodyPr wrap="square" rtlCol="0">
            <a:spAutoFit/>
          </a:bodyPr>
          <a:lstStyle/>
          <a:p>
            <a:r>
              <a:rPr lang="fr" sz="3600" dirty="0">
                <a:latin typeface="Calibri" panose="020F0502020204030204" pitchFamily="34" charset="0"/>
              </a:rPr>
              <a:t>L'animateur donnera des exemples d'activités de conservation de la biodiversité ou d'utilisation durable prioritaires pour le pays qu'ils voient dans leur rêve et invitera les participants à rêver également.</a:t>
            </a:r>
          </a:p>
          <a:p>
            <a:endParaRPr lang="es-ES_tradnl" sz="3600" dirty="0">
              <a:latin typeface="Calibri" panose="020F0502020204030204" pitchFamily="34" charset="0"/>
            </a:endParaRPr>
          </a:p>
          <a:p>
            <a:r>
              <a:rPr lang="fr" sz="3600" dirty="0" err="1">
                <a:latin typeface="Calibri" panose="020F0502020204030204" pitchFamily="34" charset="0"/>
              </a:rPr>
              <a:t>Participants</a:t>
            </a:r>
            <a:r>
              <a:rPr lang="fr" sz="3600" dirty="0">
                <a:latin typeface="Calibri" panose="020F0502020204030204" pitchFamily="34" charset="0"/>
              </a:rPr>
              <a:t> </a:t>
            </a:r>
            <a:r>
              <a:rPr lang="fr" sz="3600" dirty="0" err="1">
                <a:latin typeface="Calibri" panose="020F0502020204030204" pitchFamily="34" charset="0"/>
              </a:rPr>
              <a:t>pour </a:t>
            </a:r>
            <a:r>
              <a:rPr lang="fr" sz="3600" dirty="0">
                <a:latin typeface="Calibri" panose="020F0502020204030204" pitchFamily="34" charset="0"/>
              </a:rPr>
              <a:t>ouvrir </a:t>
            </a:r>
            <a:r>
              <a:rPr lang="fr" sz="3600" dirty="0" err="1">
                <a:latin typeface="Calibri" panose="020F0502020204030204" pitchFamily="34" charset="0"/>
              </a:rPr>
              <a:t>leurs</a:t>
            </a:r>
            <a:r>
              <a:rPr lang="fr" sz="3600" dirty="0">
                <a:latin typeface="Calibri" panose="020F0502020204030204" pitchFamily="34" charset="0"/>
              </a:rPr>
              <a:t> </a:t>
            </a:r>
            <a:r>
              <a:rPr lang="fr" sz="3600" dirty="0" err="1">
                <a:latin typeface="Calibri" panose="020F0502020204030204" pitchFamily="34" charset="0"/>
              </a:rPr>
              <a:t>yeux </a:t>
            </a:r>
            <a:r>
              <a:rPr lang="fr" sz="3600" dirty="0">
                <a:latin typeface="Calibri" panose="020F0502020204030204" pitchFamily="34" charset="0"/>
              </a:rPr>
              <a:t>et </a:t>
            </a:r>
            <a:r>
              <a:rPr lang="fr" sz="3600" dirty="0" err="1">
                <a:latin typeface="Calibri" panose="020F0502020204030204" pitchFamily="34" charset="0"/>
              </a:rPr>
              <a:t>écrire</a:t>
            </a:r>
            <a:r>
              <a:rPr lang="fr" sz="3600" dirty="0">
                <a:latin typeface="Calibri" panose="020F0502020204030204" pitchFamily="34" charset="0"/>
              </a:rPr>
              <a:t> </a:t>
            </a:r>
            <a:r>
              <a:rPr lang="fr" sz="3600" dirty="0" err="1">
                <a:latin typeface="Calibri" panose="020F0502020204030204" pitchFamily="34" charset="0"/>
              </a:rPr>
              <a:t>quoi</a:t>
            </a:r>
            <a:r>
              <a:rPr lang="fr" sz="3600" dirty="0">
                <a:latin typeface="Calibri" panose="020F0502020204030204" pitchFamily="34" charset="0"/>
              </a:rPr>
              <a:t> </a:t>
            </a:r>
            <a:r>
              <a:rPr lang="fr" sz="3600" dirty="0" err="1">
                <a:latin typeface="Calibri" panose="020F0502020204030204" pitchFamily="34" charset="0"/>
              </a:rPr>
              <a:t>activités</a:t>
            </a:r>
            <a:r>
              <a:rPr lang="fr" sz="3600" dirty="0">
                <a:latin typeface="Calibri" panose="020F0502020204030204" pitchFamily="34" charset="0"/>
              </a:rPr>
              <a:t> </a:t>
            </a:r>
            <a:r>
              <a:rPr lang="fr" sz="3600" dirty="0" err="1">
                <a:latin typeface="Calibri" panose="020F0502020204030204" pitchFamily="34" charset="0"/>
              </a:rPr>
              <a:t>ils</a:t>
            </a:r>
            <a:r>
              <a:rPr lang="fr" sz="3600" dirty="0">
                <a:latin typeface="Calibri" panose="020F0502020204030204" pitchFamily="34" charset="0"/>
              </a:rPr>
              <a:t> </a:t>
            </a:r>
            <a:r>
              <a:rPr lang="fr" sz="3600" dirty="0" err="1">
                <a:latin typeface="Calibri" panose="020F0502020204030204" pitchFamily="34" charset="0"/>
              </a:rPr>
              <a:t>ils ont vu </a:t>
            </a:r>
            <a:r>
              <a:rPr lang="fr" sz="3600" dirty="0">
                <a:latin typeface="Calibri" panose="020F0502020204030204" pitchFamily="34" charset="0"/>
              </a:rPr>
              <a:t>dans </a:t>
            </a:r>
            <a:r>
              <a:rPr lang="fr" sz="3600" dirty="0" err="1">
                <a:latin typeface="Calibri" panose="020F0502020204030204" pitchFamily="34" charset="0"/>
              </a:rPr>
              <a:t>leur</a:t>
            </a:r>
            <a:r>
              <a:rPr lang="fr" sz="3600" dirty="0">
                <a:latin typeface="Calibri" panose="020F0502020204030204" pitchFamily="34" charset="0"/>
              </a:rPr>
              <a:t> </a:t>
            </a:r>
            <a:r>
              <a:rPr lang="fr" sz="3600" dirty="0" err="1">
                <a:latin typeface="Calibri" panose="020F0502020204030204" pitchFamily="34" charset="0"/>
              </a:rPr>
              <a:t>propre</a:t>
            </a:r>
            <a:r>
              <a:rPr lang="fr" sz="3600" dirty="0">
                <a:latin typeface="Calibri" panose="020F0502020204030204" pitchFamily="34" charset="0"/>
              </a:rPr>
              <a:t> </a:t>
            </a:r>
            <a:r>
              <a:rPr lang="fr" sz="3600" dirty="0" err="1">
                <a:latin typeface="Calibri" panose="020F0502020204030204" pitchFamily="34" charset="0"/>
              </a:rPr>
              <a:t>rêves</a:t>
            </a:r>
            <a:r>
              <a:rPr lang="fr" sz="3600" dirty="0">
                <a:latin typeface="Calibri" panose="020F0502020204030204" pitchFamily="34" charset="0"/>
              </a:rPr>
              <a:t> </a:t>
            </a:r>
          </a:p>
        </p:txBody>
      </p:sp>
      <p:pic>
        <p:nvPicPr>
          <p:cNvPr id="9" name="Picture 8" descr="DSC_2227.JPG">
            <a:extLst>
              <a:ext uri="{FF2B5EF4-FFF2-40B4-BE49-F238E27FC236}">
                <a16:creationId xmlns:a16="http://schemas.microsoft.com/office/drawing/2014/main" id="{C302F974-AD64-BB29-4E5F-35106538118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44001" y="3390901"/>
            <a:ext cx="8001002" cy="5341094"/>
          </a:xfrm>
          <a:prstGeom prst="rect">
            <a:avLst/>
          </a:prstGeom>
        </p:spPr>
      </p:pic>
      <p:cxnSp>
        <p:nvCxnSpPr>
          <p:cNvPr id="2" name="Straight Connector 1">
            <a:extLst>
              <a:ext uri="{FF2B5EF4-FFF2-40B4-BE49-F238E27FC236}">
                <a16:creationId xmlns:a16="http://schemas.microsoft.com/office/drawing/2014/main" id="{3E6F47CF-4E51-08F6-9F1D-FE50F4EEB531}"/>
              </a:ext>
            </a:extLst>
          </p:cNvPr>
          <p:cNvCxnSpPr/>
          <p:nvPr/>
        </p:nvCxnSpPr>
        <p:spPr>
          <a:xfrm>
            <a:off x="844721" y="22479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Google Shape;89;g328e14af98b_2_2">
            <a:extLst>
              <a:ext uri="{FF2B5EF4-FFF2-40B4-BE49-F238E27FC236}">
                <a16:creationId xmlns:a16="http://schemas.microsoft.com/office/drawing/2014/main" id="{E3231A86-8D03-A27F-E421-785E69DAB901}"/>
              </a:ext>
            </a:extLst>
          </p:cNvPr>
          <p:cNvSpPr txBox="1"/>
          <p:nvPr/>
        </p:nvSpPr>
        <p:spPr>
          <a:xfrm>
            <a:off x="877378" y="67180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Séance 4. Je rêve d’un avenir meilleur : priorités locales en matière de conservation de la biodiversité et d’utilisation durable, tenant compte du genre</a:t>
            </a: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
        <p:nvSpPr>
          <p:cNvPr id="4" name="Freeform 3">
            <a:extLst>
              <a:ext uri="{FF2B5EF4-FFF2-40B4-BE49-F238E27FC236}">
                <a16:creationId xmlns:a16="http://schemas.microsoft.com/office/drawing/2014/main" id="{7801454C-2817-8C5F-5FA0-0BF11AE32D3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221076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6C038-BD65-7069-17B4-0882123BD56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87471B6-5525-434D-16B4-CEA1E4ACBE92}"/>
              </a:ext>
            </a:extLst>
          </p:cNvPr>
          <p:cNvSpPr txBox="1"/>
          <p:nvPr/>
        </p:nvSpPr>
        <p:spPr>
          <a:xfrm>
            <a:off x="1219200" y="3189387"/>
            <a:ext cx="8153400" cy="5078313"/>
          </a:xfrm>
          <a:prstGeom prst="rect">
            <a:avLst/>
          </a:prstGeom>
          <a:noFill/>
        </p:spPr>
        <p:txBody>
          <a:bodyPr wrap="square" rtlCol="0">
            <a:spAutoFit/>
          </a:bodyPr>
          <a:lstStyle/>
          <a:p>
            <a:r>
              <a:rPr lang="fr" sz="3600" dirty="0">
                <a:latin typeface="Calibri" panose="020F0502020204030204" pitchFamily="34" charset="0"/>
              </a:rPr>
              <a:t>Demandez aux femmes d'identifier des solutions fondées sur la nature qu'elles aimeraient mettre en œuvre dans leurs communautés. Ensuite, donnez-leur une feuille de papier bleue et une feuille de papier jaune. Sur la feuille bleue, elles devront écrire les « gouttes d'eau » nécessaires à la germination des graines, et sur la feuille jaune, les éléments qui les dessécheraient.</a:t>
            </a:r>
          </a:p>
        </p:txBody>
      </p:sp>
      <p:pic>
        <p:nvPicPr>
          <p:cNvPr id="9" name="Picture 8" descr="Climate Change Dynamic in Uganda.jpg">
            <a:extLst>
              <a:ext uri="{FF2B5EF4-FFF2-40B4-BE49-F238E27FC236}">
                <a16:creationId xmlns:a16="http://schemas.microsoft.com/office/drawing/2014/main" id="{CC582348-6930-54C6-C5B8-6605C566AC5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96111" y="3416808"/>
            <a:ext cx="7467600" cy="4530264"/>
          </a:xfrm>
          <a:prstGeom prst="rect">
            <a:avLst/>
          </a:prstGeom>
        </p:spPr>
      </p:pic>
      <p:cxnSp>
        <p:nvCxnSpPr>
          <p:cNvPr id="2" name="Straight Connector 1">
            <a:extLst>
              <a:ext uri="{FF2B5EF4-FFF2-40B4-BE49-F238E27FC236}">
                <a16:creationId xmlns:a16="http://schemas.microsoft.com/office/drawing/2014/main" id="{04EF7CB7-1073-062B-1CC6-EF968CC2C7BC}"/>
              </a:ext>
            </a:extLst>
          </p:cNvPr>
          <p:cNvCxnSpPr/>
          <p:nvPr/>
        </p:nvCxnSpPr>
        <p:spPr>
          <a:xfrm>
            <a:off x="844721" y="2732187"/>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Google Shape;89;g328e14af98b_2_2">
            <a:extLst>
              <a:ext uri="{FF2B5EF4-FFF2-40B4-BE49-F238E27FC236}">
                <a16:creationId xmlns:a16="http://schemas.microsoft.com/office/drawing/2014/main" id="{C7311F4E-6C90-8D15-B114-15E7122B5407}"/>
              </a:ext>
            </a:extLst>
          </p:cNvPr>
          <p:cNvSpPr txBox="1"/>
          <p:nvPr/>
        </p:nvSpPr>
        <p:spPr>
          <a:xfrm>
            <a:off x="977945" y="120818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dirty="0">
                <a:solidFill>
                  <a:prstClr val="black"/>
                </a:solidFill>
                <a:latin typeface="Calibri Light" panose="020F0302020204030204" pitchFamily="34" charset="0"/>
                <a:cs typeface="Calibri Light" panose="020F0302020204030204" pitchFamily="34" charset="0"/>
                <a:sym typeface="Arial"/>
              </a:rPr>
              <a:t>Séance 5. Semer les bonnes graines : des solutions fondées sur la nature et tenant compte des questions de genre</a:t>
            </a: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
        <p:nvSpPr>
          <p:cNvPr id="4" name="Freeform 3">
            <a:extLst>
              <a:ext uri="{FF2B5EF4-FFF2-40B4-BE49-F238E27FC236}">
                <a16:creationId xmlns:a16="http://schemas.microsoft.com/office/drawing/2014/main" id="{5584FFEB-E991-A341-7DB7-D9D353D31FA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2758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708A3D-D259-1A19-253E-77819A48D269}"/>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
        <p:nvSpPr>
          <p:cNvPr id="4" name="Title 1">
            <a:extLst>
              <a:ext uri="{FF2B5EF4-FFF2-40B4-BE49-F238E27FC236}">
                <a16:creationId xmlns:a16="http://schemas.microsoft.com/office/drawing/2014/main" id="{B9776029-7E3E-332B-9C17-F1004DE3F6F8}"/>
              </a:ext>
            </a:extLst>
          </p:cNvPr>
          <p:cNvSpPr txBox="1">
            <a:spLocks/>
          </p:cNvSpPr>
          <p:nvPr/>
        </p:nvSpPr>
        <p:spPr>
          <a:xfrm>
            <a:off x="12945316" y="958646"/>
            <a:ext cx="5102942" cy="5529023"/>
          </a:xfrm>
          <a:prstGeom prst="rect">
            <a:avLst/>
          </a:prstGeom>
        </p:spPr>
        <p:txBody>
          <a:bodyPr vert="horz" lIns="137160" tIns="68580" rIns="137160" bIns="68580" rtlCol="0" anchor="b">
            <a:normAutofit/>
          </a:bodyPr>
          <a:lst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defTabSz="1371600"/>
            <a:r>
              <a:rPr lang="fr" sz="9900" spc="-75" dirty="0">
                <a:solidFill>
                  <a:prstClr val="black">
                    <a:lumMod val="85000"/>
                    <a:lumOff val="15000"/>
                  </a:prstClr>
                </a:solidFill>
                <a:latin typeface="Calibri Light" panose="020F0302020204030204"/>
              </a:rPr>
              <a:t>Ordre du jour</a:t>
            </a:r>
          </a:p>
        </p:txBody>
      </p:sp>
      <p:cxnSp>
        <p:nvCxnSpPr>
          <p:cNvPr id="5" name="Straight Connector 4">
            <a:extLst>
              <a:ext uri="{FF2B5EF4-FFF2-40B4-BE49-F238E27FC236}">
                <a16:creationId xmlns:a16="http://schemas.microsoft.com/office/drawing/2014/main" id="{3B73526A-8952-C759-F61F-8FEFF852B8F7}"/>
              </a:ext>
            </a:extLst>
          </p:cNvPr>
          <p:cNvCxnSpPr>
            <a:cxnSpLocks/>
          </p:cNvCxnSpPr>
          <p:nvPr/>
        </p:nvCxnSpPr>
        <p:spPr>
          <a:xfrm>
            <a:off x="12583068" y="6606032"/>
            <a:ext cx="5024451"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6BCE17E6-902B-8BCB-8DAF-DFCC37E8F4B4}"/>
              </a:ext>
            </a:extLst>
          </p:cNvPr>
          <p:cNvSpPr/>
          <p:nvPr/>
        </p:nvSpPr>
        <p:spPr>
          <a:xfrm>
            <a:off x="307127" y="547794"/>
            <a:ext cx="2393477" cy="1517490"/>
          </a:xfrm>
          <a:prstGeom prst="roundRect">
            <a:avLst/>
          </a:prstGeom>
          <a:solidFill>
            <a:schemeClr val="accent3"/>
          </a:solidFill>
          <a:ln w="25400" cap="flat" cmpd="sng" algn="ctr">
            <a:noFill/>
            <a:prstDash val="solid"/>
          </a:ln>
          <a:effectLst/>
        </p:spPr>
        <p:txBody>
          <a:bodyPr rtlCol="0" anchor="ctr"/>
          <a:lstStyle/>
          <a:p>
            <a:pPr algn="ctr" defTabSz="1371600">
              <a:defRPr/>
            </a:pPr>
            <a:r>
              <a:rPr lang="fr" sz="2700" b="1" kern="0">
                <a:solidFill>
                  <a:srgbClr val="322929"/>
                </a:solidFill>
                <a:latin typeface="Aptos" panose="02110004020202020204"/>
              </a:rPr>
              <a:t>10h00–10h05</a:t>
            </a:r>
          </a:p>
        </p:txBody>
      </p:sp>
      <p:sp>
        <p:nvSpPr>
          <p:cNvPr id="11" name="Rounded Rectangle 10">
            <a:extLst>
              <a:ext uri="{FF2B5EF4-FFF2-40B4-BE49-F238E27FC236}">
                <a16:creationId xmlns:a16="http://schemas.microsoft.com/office/drawing/2014/main" id="{C251113F-A499-2B74-F542-993E7A20A5D1}"/>
              </a:ext>
            </a:extLst>
          </p:cNvPr>
          <p:cNvSpPr/>
          <p:nvPr/>
        </p:nvSpPr>
        <p:spPr>
          <a:xfrm>
            <a:off x="2917586" y="547793"/>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endParaRPr lang="en-US" sz="2700" b="1">
              <a:solidFill>
                <a:prstClr val="black"/>
              </a:solidFill>
              <a:latin typeface="Calibri" panose="020F0502020204030204"/>
            </a:endParaRPr>
          </a:p>
          <a:p>
            <a:pPr algn="ctr" defTabSz="1371600">
              <a:lnSpc>
                <a:spcPct val="107000"/>
              </a:lnSpc>
              <a:spcAft>
                <a:spcPts val="1200"/>
              </a:spcAft>
            </a:pPr>
            <a:r>
              <a:rPr lang="fr" sz="2700" b="1">
                <a:solidFill>
                  <a:prstClr val="black"/>
                </a:solidFill>
                <a:latin typeface="Calibri" panose="020F0502020204030204"/>
              </a:rPr>
              <a:t>Accueillir</a:t>
            </a:r>
            <a:endParaRPr lang="en-US" sz="2700" kern="0">
              <a:solidFill>
                <a:srgbClr val="322929"/>
              </a:solidFill>
              <a:latin typeface="Calibri Light" panose="020F0302020204030204" pitchFamily="34" charset="0"/>
              <a:ea typeface="Aptos" panose="020B0004020202020204" pitchFamily="34" charset="0"/>
              <a:cs typeface="Times New Roman" panose="02020603050405020304" pitchFamily="18" charset="0"/>
            </a:endParaRPr>
          </a:p>
          <a:p>
            <a:pPr algn="ctr" defTabSz="1371600">
              <a:defRPr/>
            </a:pPr>
            <a:endParaRPr lang="en-US" sz="2700" kern="0">
              <a:solidFill>
                <a:srgbClr val="FFFFFF"/>
              </a:solidFill>
              <a:latin typeface="Aptos" panose="02110004020202020204"/>
            </a:endParaRPr>
          </a:p>
        </p:txBody>
      </p:sp>
      <p:sp>
        <p:nvSpPr>
          <p:cNvPr id="13" name="Rounded Rectangle 12">
            <a:extLst>
              <a:ext uri="{FF2B5EF4-FFF2-40B4-BE49-F238E27FC236}">
                <a16:creationId xmlns:a16="http://schemas.microsoft.com/office/drawing/2014/main" id="{AE4E8065-99EB-5B94-FB8A-4E9710D5A4DB}"/>
              </a:ext>
            </a:extLst>
          </p:cNvPr>
          <p:cNvSpPr/>
          <p:nvPr/>
        </p:nvSpPr>
        <p:spPr>
          <a:xfrm>
            <a:off x="7016075" y="547794"/>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endParaRPr lang="en-US" sz="2100">
              <a:solidFill>
                <a:prstClr val="black"/>
              </a:solidFill>
              <a:latin typeface="Calibri Light" panose="020F0302020204030204"/>
            </a:endParaRPr>
          </a:p>
          <a:p>
            <a:pPr defTabSz="1371600"/>
            <a:r>
              <a:rPr lang="fr" sz="2100">
                <a:solidFill>
                  <a:prstClr val="black"/>
                </a:solidFill>
                <a:latin typeface="Calibri Light" panose="020F0302020204030204"/>
              </a:rPr>
              <a:t>Bienvenue et objectifs</a:t>
            </a:r>
          </a:p>
          <a:p>
            <a:pPr defTabSz="1371600"/>
            <a:r>
              <a:rPr lang="fr" sz="2100">
                <a:solidFill>
                  <a:prstClr val="black"/>
                </a:solidFill>
                <a:latin typeface="Calibri Light" panose="020F0302020204030204"/>
              </a:rPr>
              <a:t>Brève description de la clinique du travail</a:t>
            </a:r>
          </a:p>
          <a:p>
            <a:pPr algn="ctr" defTabSz="1371600">
              <a:defRPr/>
            </a:pPr>
            <a:endParaRPr lang="en-US" sz="2100" kern="0">
              <a:solidFill>
                <a:srgbClr val="FFFFFF"/>
              </a:solidFill>
              <a:latin typeface="Aptos" panose="02110004020202020204"/>
            </a:endParaRPr>
          </a:p>
        </p:txBody>
      </p:sp>
      <p:sp>
        <p:nvSpPr>
          <p:cNvPr id="14" name="Rounded Rectangle 13">
            <a:extLst>
              <a:ext uri="{FF2B5EF4-FFF2-40B4-BE49-F238E27FC236}">
                <a16:creationId xmlns:a16="http://schemas.microsoft.com/office/drawing/2014/main" id="{9B3AD9C6-5C2F-BA2C-4811-15EC0BDE5263}"/>
              </a:ext>
            </a:extLst>
          </p:cNvPr>
          <p:cNvSpPr/>
          <p:nvPr/>
        </p:nvSpPr>
        <p:spPr>
          <a:xfrm>
            <a:off x="324982" y="2192915"/>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r>
              <a:rPr lang="fr" sz="2700" b="1" kern="0">
                <a:solidFill>
                  <a:srgbClr val="322929"/>
                </a:solidFill>
                <a:latin typeface="Aptos" panose="02110004020202020204"/>
              </a:rPr>
              <a:t>10:05–10:50</a:t>
            </a:r>
          </a:p>
        </p:txBody>
      </p:sp>
      <p:sp>
        <p:nvSpPr>
          <p:cNvPr id="15" name="Rounded Rectangle 14">
            <a:extLst>
              <a:ext uri="{FF2B5EF4-FFF2-40B4-BE49-F238E27FC236}">
                <a16:creationId xmlns:a16="http://schemas.microsoft.com/office/drawing/2014/main" id="{B727C327-BFFA-5182-5537-094F6FB8FA63}"/>
              </a:ext>
            </a:extLst>
          </p:cNvPr>
          <p:cNvSpPr/>
          <p:nvPr/>
        </p:nvSpPr>
        <p:spPr>
          <a:xfrm>
            <a:off x="2935440" y="219291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fr" sz="2700" b="1" dirty="0">
                <a:solidFill>
                  <a:prstClr val="black"/>
                </a:solidFill>
                <a:latin typeface="Calibri" panose="020F0502020204030204"/>
              </a:rPr>
              <a:t>Partage de nos connaissances : Clinique de travail thématique</a:t>
            </a:r>
            <a:endParaRPr lang="en-US" sz="2700" kern="0" dirty="0">
              <a:solidFill>
                <a:srgbClr val="FFFFFF"/>
              </a:solidFill>
              <a:latin typeface="Aptos" panose="02110004020202020204"/>
            </a:endParaRPr>
          </a:p>
        </p:txBody>
      </p:sp>
      <p:sp>
        <p:nvSpPr>
          <p:cNvPr id="16" name="Rounded Rectangle 15">
            <a:extLst>
              <a:ext uri="{FF2B5EF4-FFF2-40B4-BE49-F238E27FC236}">
                <a16:creationId xmlns:a16="http://schemas.microsoft.com/office/drawing/2014/main" id="{3AB968AF-DE55-C2B8-BE96-A3817D04012C}"/>
              </a:ext>
            </a:extLst>
          </p:cNvPr>
          <p:cNvSpPr/>
          <p:nvPr/>
        </p:nvSpPr>
        <p:spPr>
          <a:xfrm>
            <a:off x="7033930" y="2192915"/>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endParaRPr lang="en-US" sz="2100">
              <a:solidFill>
                <a:prstClr val="black"/>
              </a:solidFill>
              <a:latin typeface="Calibri Light" panose="020F0302020204030204"/>
            </a:endParaRPr>
          </a:p>
          <a:p>
            <a:pPr defTabSz="1371600"/>
            <a:r>
              <a:rPr lang="fr" sz="2100">
                <a:solidFill>
                  <a:prstClr val="black"/>
                </a:solidFill>
                <a:latin typeface="Calibri Light" panose="020F0302020204030204"/>
              </a:rPr>
              <a:t>Présentation interactive pour partager des conseils et des astuces pratiques afin de développer une consultation inclusive à plusieurs acteurs</a:t>
            </a:r>
          </a:p>
          <a:p>
            <a:pPr algn="ctr" defTabSz="1371600">
              <a:defRPr/>
            </a:pPr>
            <a:endParaRPr lang="en-US" sz="2100" kern="0">
              <a:solidFill>
                <a:srgbClr val="FFFFFF"/>
              </a:solidFill>
              <a:latin typeface="Aptos" panose="02110004020202020204"/>
            </a:endParaRPr>
          </a:p>
        </p:txBody>
      </p:sp>
      <p:sp>
        <p:nvSpPr>
          <p:cNvPr id="17" name="Rounded Rectangle 16">
            <a:extLst>
              <a:ext uri="{FF2B5EF4-FFF2-40B4-BE49-F238E27FC236}">
                <a16:creationId xmlns:a16="http://schemas.microsoft.com/office/drawing/2014/main" id="{C94D00D9-1768-114F-88E5-360045FE58EC}"/>
              </a:ext>
            </a:extLst>
          </p:cNvPr>
          <p:cNvSpPr/>
          <p:nvPr/>
        </p:nvSpPr>
        <p:spPr>
          <a:xfrm>
            <a:off x="325222" y="3853797"/>
            <a:ext cx="2393477" cy="1517490"/>
          </a:xfrm>
          <a:prstGeom prst="roundRect">
            <a:avLst/>
          </a:prstGeom>
          <a:solidFill>
            <a:schemeClr val="accent3"/>
          </a:solidFill>
          <a:ln w="25400" cap="flat" cmpd="sng" algn="ctr">
            <a:noFill/>
            <a:prstDash val="solid"/>
          </a:ln>
          <a:effectLst/>
        </p:spPr>
        <p:txBody>
          <a:bodyPr rtlCol="0" anchor="ctr"/>
          <a:lstStyle/>
          <a:p>
            <a:pPr algn="ctr" defTabSz="1371600">
              <a:defRPr/>
            </a:pPr>
            <a:r>
              <a:rPr lang="fr" sz="2700" b="1" kern="0">
                <a:solidFill>
                  <a:srgbClr val="322929"/>
                </a:solidFill>
                <a:latin typeface="Aptos" panose="02110004020202020204"/>
              </a:rPr>
              <a:t>10:50 - 11:00</a:t>
            </a:r>
          </a:p>
        </p:txBody>
      </p:sp>
      <p:sp>
        <p:nvSpPr>
          <p:cNvPr id="18" name="Rounded Rectangle 17">
            <a:extLst>
              <a:ext uri="{FF2B5EF4-FFF2-40B4-BE49-F238E27FC236}">
                <a16:creationId xmlns:a16="http://schemas.microsoft.com/office/drawing/2014/main" id="{D26717E7-03A0-8BBF-917D-05BB38C1EBF1}"/>
              </a:ext>
            </a:extLst>
          </p:cNvPr>
          <p:cNvSpPr/>
          <p:nvPr/>
        </p:nvSpPr>
        <p:spPr>
          <a:xfrm>
            <a:off x="2935680" y="3853796"/>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fr" sz="2700" b="1">
                <a:solidFill>
                  <a:prstClr val="black"/>
                </a:solidFill>
                <a:latin typeface="Calibri" panose="020F0502020204030204"/>
              </a:rPr>
              <a:t>Questions et réponses</a:t>
            </a:r>
            <a:endParaRPr lang="en-US" sz="2700" kern="0">
              <a:solidFill>
                <a:srgbClr val="FFFFFF"/>
              </a:solidFill>
              <a:latin typeface="Aptos" panose="02110004020202020204"/>
            </a:endParaRPr>
          </a:p>
        </p:txBody>
      </p:sp>
      <p:sp>
        <p:nvSpPr>
          <p:cNvPr id="19" name="Rounded Rectangle 18">
            <a:extLst>
              <a:ext uri="{FF2B5EF4-FFF2-40B4-BE49-F238E27FC236}">
                <a16:creationId xmlns:a16="http://schemas.microsoft.com/office/drawing/2014/main" id="{89976AA9-36B4-B15C-420A-A7558A4655CA}"/>
              </a:ext>
            </a:extLst>
          </p:cNvPr>
          <p:cNvSpPr/>
          <p:nvPr/>
        </p:nvSpPr>
        <p:spPr>
          <a:xfrm>
            <a:off x="7034170" y="3853797"/>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r>
              <a:rPr lang="fr" sz="2100">
                <a:solidFill>
                  <a:prstClr val="black"/>
                </a:solidFill>
                <a:latin typeface="Calibri Light" panose="020F0302020204030204"/>
              </a:rPr>
              <a:t>Les participants auront l'occasion de poser des questions sur les recommandations présentées.</a:t>
            </a:r>
          </a:p>
        </p:txBody>
      </p:sp>
      <p:sp>
        <p:nvSpPr>
          <p:cNvPr id="20" name="Rounded Rectangle 19">
            <a:extLst>
              <a:ext uri="{FF2B5EF4-FFF2-40B4-BE49-F238E27FC236}">
                <a16:creationId xmlns:a16="http://schemas.microsoft.com/office/drawing/2014/main" id="{4B6C7EE3-CEE7-73B2-93AF-FDE18BF3B7F3}"/>
              </a:ext>
            </a:extLst>
          </p:cNvPr>
          <p:cNvSpPr/>
          <p:nvPr/>
        </p:nvSpPr>
        <p:spPr>
          <a:xfrm>
            <a:off x="325222" y="5522694"/>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endParaRPr lang="en-US" sz="2700" b="1" kern="0">
              <a:solidFill>
                <a:srgbClr val="322929"/>
              </a:solidFill>
              <a:latin typeface="Aptos" panose="02110004020202020204"/>
            </a:endParaRPr>
          </a:p>
          <a:p>
            <a:pPr algn="ctr" defTabSz="1371600">
              <a:defRPr/>
            </a:pPr>
            <a:r>
              <a:rPr lang="fr" sz="2700" b="1" kern="0">
                <a:solidFill>
                  <a:srgbClr val="322929"/>
                </a:solidFill>
                <a:latin typeface="Aptos" panose="02110004020202020204"/>
              </a:rPr>
              <a:t>11h00 - 11h25</a:t>
            </a:r>
          </a:p>
          <a:p>
            <a:pPr algn="ctr" defTabSz="1371600">
              <a:defRPr/>
            </a:pPr>
            <a:endParaRPr lang="en-US" sz="2700" b="1" kern="0">
              <a:solidFill>
                <a:srgbClr val="322929"/>
              </a:solidFill>
              <a:latin typeface="Aptos" panose="02110004020202020204"/>
            </a:endParaRPr>
          </a:p>
        </p:txBody>
      </p:sp>
      <p:sp>
        <p:nvSpPr>
          <p:cNvPr id="21" name="Rounded Rectangle 20">
            <a:extLst>
              <a:ext uri="{FF2B5EF4-FFF2-40B4-BE49-F238E27FC236}">
                <a16:creationId xmlns:a16="http://schemas.microsoft.com/office/drawing/2014/main" id="{CB55A817-7AC6-8733-0AAD-E77D32D5260B}"/>
              </a:ext>
            </a:extLst>
          </p:cNvPr>
          <p:cNvSpPr/>
          <p:nvPr/>
        </p:nvSpPr>
        <p:spPr>
          <a:xfrm>
            <a:off x="2935680" y="552269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fr" sz="2700" b="1" dirty="0">
                <a:solidFill>
                  <a:prstClr val="black"/>
                </a:solidFill>
                <a:latin typeface="Calibri" panose="020F0502020204030204"/>
              </a:rPr>
              <a:t>L'union fait la force : échange et dépannage entre pairs</a:t>
            </a:r>
            <a:endParaRPr lang="en-US" sz="2700" kern="0" dirty="0">
              <a:solidFill>
                <a:srgbClr val="FFFFFF"/>
              </a:solidFill>
              <a:latin typeface="Aptos" panose="02110004020202020204"/>
            </a:endParaRPr>
          </a:p>
        </p:txBody>
      </p:sp>
      <p:sp>
        <p:nvSpPr>
          <p:cNvPr id="22" name="Rounded Rectangle 21">
            <a:extLst>
              <a:ext uri="{FF2B5EF4-FFF2-40B4-BE49-F238E27FC236}">
                <a16:creationId xmlns:a16="http://schemas.microsoft.com/office/drawing/2014/main" id="{00D93FD1-B972-F807-9297-692B87A18476}"/>
              </a:ext>
            </a:extLst>
          </p:cNvPr>
          <p:cNvSpPr/>
          <p:nvPr/>
        </p:nvSpPr>
        <p:spPr>
          <a:xfrm>
            <a:off x="7034170" y="5522694"/>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fr" sz="2100" dirty="0">
                <a:solidFill>
                  <a:prstClr val="black"/>
                </a:solidFill>
                <a:latin typeface="Calibri Light" panose="020F0302020204030204"/>
              </a:rPr>
              <a:t>L’Eswatini présentera son expérience (10 min). Les pays partageront leurs expériences et les difficultés rencontrées lors de l’élaboration de consultations visant à obtenir des recommandations des participants.</a:t>
            </a:r>
            <a:endParaRPr lang="en-US" sz="2100" kern="0" dirty="0">
              <a:solidFill>
                <a:srgbClr val="FFFFFF"/>
              </a:solidFill>
              <a:latin typeface="Aptos" panose="02110004020202020204"/>
            </a:endParaRPr>
          </a:p>
        </p:txBody>
      </p:sp>
      <p:sp>
        <p:nvSpPr>
          <p:cNvPr id="26" name="Rounded Rectangle 25">
            <a:extLst>
              <a:ext uri="{FF2B5EF4-FFF2-40B4-BE49-F238E27FC236}">
                <a16:creationId xmlns:a16="http://schemas.microsoft.com/office/drawing/2014/main" id="{AEFA3769-0062-483F-4DC2-E7B31D981AEB}"/>
              </a:ext>
            </a:extLst>
          </p:cNvPr>
          <p:cNvSpPr/>
          <p:nvPr/>
        </p:nvSpPr>
        <p:spPr>
          <a:xfrm>
            <a:off x="327367" y="7173321"/>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endParaRPr lang="en-US" sz="2700" b="1" kern="0">
              <a:solidFill>
                <a:srgbClr val="322929"/>
              </a:solidFill>
              <a:latin typeface="Aptos" panose="02110004020202020204"/>
            </a:endParaRPr>
          </a:p>
          <a:p>
            <a:pPr algn="ctr" defTabSz="1371600">
              <a:defRPr/>
            </a:pPr>
            <a:r>
              <a:rPr lang="fr" sz="2700" b="1" kern="0">
                <a:solidFill>
                  <a:srgbClr val="322929"/>
                </a:solidFill>
                <a:latin typeface="Aptos" panose="02110004020202020204"/>
              </a:rPr>
              <a:t>11h25 - 11h30</a:t>
            </a:r>
          </a:p>
          <a:p>
            <a:pPr algn="ctr" defTabSz="1371600">
              <a:defRPr/>
            </a:pPr>
            <a:endParaRPr lang="en-US" sz="2700" b="1" kern="0">
              <a:solidFill>
                <a:srgbClr val="322929"/>
              </a:solidFill>
              <a:latin typeface="Aptos" panose="02110004020202020204"/>
            </a:endParaRPr>
          </a:p>
        </p:txBody>
      </p:sp>
      <p:sp>
        <p:nvSpPr>
          <p:cNvPr id="27" name="Rounded Rectangle 26">
            <a:extLst>
              <a:ext uri="{FF2B5EF4-FFF2-40B4-BE49-F238E27FC236}">
                <a16:creationId xmlns:a16="http://schemas.microsoft.com/office/drawing/2014/main" id="{91EDD141-CCC1-EC99-9E78-169BB52DEFF3}"/>
              </a:ext>
            </a:extLst>
          </p:cNvPr>
          <p:cNvSpPr/>
          <p:nvPr/>
        </p:nvSpPr>
        <p:spPr>
          <a:xfrm>
            <a:off x="2937825" y="7173320"/>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fr" sz="2700" b="1">
                <a:solidFill>
                  <a:prstClr val="black"/>
                </a:solidFill>
                <a:latin typeface="Calibri" panose="020F0502020204030204"/>
              </a:rPr>
              <a:t>Conclure</a:t>
            </a:r>
            <a:endParaRPr lang="en-US" sz="2700" kern="0">
              <a:solidFill>
                <a:srgbClr val="FFFFFF"/>
              </a:solidFill>
              <a:latin typeface="Aptos" panose="02110004020202020204"/>
            </a:endParaRPr>
          </a:p>
        </p:txBody>
      </p:sp>
      <p:sp>
        <p:nvSpPr>
          <p:cNvPr id="28" name="Rounded Rectangle 27">
            <a:extLst>
              <a:ext uri="{FF2B5EF4-FFF2-40B4-BE49-F238E27FC236}">
                <a16:creationId xmlns:a16="http://schemas.microsoft.com/office/drawing/2014/main" id="{35C23FD9-2C92-9D17-808A-CB35E4085A22}"/>
              </a:ext>
            </a:extLst>
          </p:cNvPr>
          <p:cNvSpPr/>
          <p:nvPr/>
        </p:nvSpPr>
        <p:spPr>
          <a:xfrm>
            <a:off x="7036315" y="7173321"/>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fr" sz="2100">
                <a:solidFill>
                  <a:prstClr val="black"/>
                </a:solidFill>
                <a:latin typeface="Calibri Light" panose="020F0302020204030204"/>
              </a:rPr>
              <a:t>Planification de la prochaine session de renforcement des capacités</a:t>
            </a:r>
            <a:endParaRPr lang="en-US" sz="2100" kern="0">
              <a:solidFill>
                <a:srgbClr val="FFFFFF"/>
              </a:solidFill>
              <a:latin typeface="Aptos" panose="02110004020202020204"/>
            </a:endParaRPr>
          </a:p>
        </p:txBody>
      </p:sp>
    </p:spTree>
    <p:extLst>
      <p:ext uri="{BB962C8B-B14F-4D97-AF65-F5344CB8AC3E}">
        <p14:creationId xmlns:p14="http://schemas.microsoft.com/office/powerpoint/2010/main" val="30830513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0075E-894F-D50F-04EC-D16CC85E37BD}"/>
            </a:ext>
          </a:extLst>
        </p:cNvPr>
        <p:cNvGrpSpPr/>
        <p:nvPr/>
      </p:nvGrpSpPr>
      <p:grpSpPr>
        <a:xfrm>
          <a:off x="0" y="0"/>
          <a:ext cx="0" cy="0"/>
          <a:chOff x="0" y="0"/>
          <a:chExt cx="0" cy="0"/>
        </a:xfrm>
      </p:grpSpPr>
      <p:pic>
        <p:nvPicPr>
          <p:cNvPr id="13" name="Picture 12" descr="A bird flying in the sky&#10;&#10;AI-generated content may be incorrect.">
            <a:extLst>
              <a:ext uri="{FF2B5EF4-FFF2-40B4-BE49-F238E27FC236}">
                <a16:creationId xmlns:a16="http://schemas.microsoft.com/office/drawing/2014/main" id="{4AAC3355-B2D2-4861-F3B7-8492D95DA2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22765" y="7757656"/>
            <a:ext cx="2428928" cy="1609010"/>
          </a:xfrm>
          <a:prstGeom prst="rect">
            <a:avLst/>
          </a:prstGeom>
        </p:spPr>
      </p:pic>
      <p:pic>
        <p:nvPicPr>
          <p:cNvPr id="11" name="Picture 10" descr="An old person smiling at the camera&#10;&#10;AI-generated content may be incorrect.">
            <a:extLst>
              <a:ext uri="{FF2B5EF4-FFF2-40B4-BE49-F238E27FC236}">
                <a16:creationId xmlns:a16="http://schemas.microsoft.com/office/drawing/2014/main" id="{B5A23B9D-A1D2-3D89-E78B-FCEA80EACFD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22765" y="5543086"/>
            <a:ext cx="2420237" cy="1814867"/>
          </a:xfrm>
          <a:prstGeom prst="rect">
            <a:avLst/>
          </a:prstGeom>
        </p:spPr>
      </p:pic>
      <p:pic>
        <p:nvPicPr>
          <p:cNvPr id="2" name="Picture 1" descr="A person standing in front of a sign&#10;&#10;AI-generated content may be incorrect.">
            <a:extLst>
              <a:ext uri="{FF2B5EF4-FFF2-40B4-BE49-F238E27FC236}">
                <a16:creationId xmlns:a16="http://schemas.microsoft.com/office/drawing/2014/main" id="{ACC84D09-D463-967E-608E-0B19893858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22766" y="1231267"/>
            <a:ext cx="2420237" cy="1615169"/>
          </a:xfrm>
          <a:prstGeom prst="rect">
            <a:avLst/>
          </a:prstGeom>
        </p:spPr>
      </p:pic>
      <p:sp>
        <p:nvSpPr>
          <p:cNvPr id="3" name="Content Placeholder 2">
            <a:extLst>
              <a:ext uri="{FF2B5EF4-FFF2-40B4-BE49-F238E27FC236}">
                <a16:creationId xmlns:a16="http://schemas.microsoft.com/office/drawing/2014/main" id="{B27C188E-59FA-95DE-C534-8C8B1BE8F113}"/>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2D40D5B3-A14E-E6C4-EEAB-509AA54A9F66}"/>
              </a:ext>
            </a:extLst>
          </p:cNvPr>
          <p:cNvSpPr txBox="1"/>
          <p:nvPr/>
        </p:nvSpPr>
        <p:spPr>
          <a:xfrm>
            <a:off x="6164318" y="3443162"/>
            <a:ext cx="12123683" cy="3956468"/>
          </a:xfrm>
          <a:prstGeom prst="rect">
            <a:avLst/>
          </a:prstGeom>
          <a:noFill/>
        </p:spPr>
        <p:txBody>
          <a:bodyPr wrap="square" rtlCol="0">
            <a:spAutoFit/>
          </a:bodyPr>
          <a:lstStyle/>
          <a:p>
            <a:pPr algn="ctr" defTabSz="1371600">
              <a:lnSpc>
                <a:spcPct val="107000"/>
              </a:lnSpc>
              <a:spcAft>
                <a:spcPts val="1200"/>
              </a:spcAft>
              <a:defRPr/>
            </a:pPr>
            <a:r>
              <a:rPr lang="fr" sz="12000" kern="100" dirty="0">
                <a:solidFill>
                  <a:prstClr val="black"/>
                </a:solidFill>
                <a:latin typeface="Calibri" panose="020F0502020204030204"/>
              </a:rPr>
              <a:t>Questions et réponses</a:t>
            </a:r>
            <a:endParaRPr lang="en-US" sz="1150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16" name="Picture 15" descr="A snake on a branch&#10;&#10;AI-generated content may be incorrect.">
            <a:extLst>
              <a:ext uri="{FF2B5EF4-FFF2-40B4-BE49-F238E27FC236}">
                <a16:creationId xmlns:a16="http://schemas.microsoft.com/office/drawing/2014/main" id="{6BEE916D-A3B1-4365-56CB-7A40D739A70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2765" y="3246138"/>
            <a:ext cx="2420237" cy="1821168"/>
          </a:xfrm>
          <a:prstGeom prst="rect">
            <a:avLst/>
          </a:prstGeom>
        </p:spPr>
      </p:pic>
    </p:spTree>
    <p:extLst>
      <p:ext uri="{BB962C8B-B14F-4D97-AF65-F5344CB8AC3E}">
        <p14:creationId xmlns:p14="http://schemas.microsoft.com/office/powerpoint/2010/main" val="83843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6A234-527D-06AC-3DAC-C50664C15FC4}"/>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8AEC5B13-6EC6-D1ED-675D-A89E8673A1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D42FD0EB-CA1B-A5D9-FEFE-BF962B97C2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14" name="Picture 13" descr="Bribris Rio.tif">
            <a:extLst>
              <a:ext uri="{FF2B5EF4-FFF2-40B4-BE49-F238E27FC236}">
                <a16:creationId xmlns:a16="http://schemas.microsoft.com/office/drawing/2014/main" id="{AC0C8647-1EC4-3458-2EB1-D46607B1919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6" name="Picture 15" descr="A crab on a shell&#10;&#10;AI-generated content may be incorrect.">
            <a:extLst>
              <a:ext uri="{FF2B5EF4-FFF2-40B4-BE49-F238E27FC236}">
                <a16:creationId xmlns:a16="http://schemas.microsoft.com/office/drawing/2014/main" id="{B37F1A24-B316-D47D-8B1A-8A0B2DD1319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
        <p:nvSpPr>
          <p:cNvPr id="2" name="TextBox 1">
            <a:extLst>
              <a:ext uri="{FF2B5EF4-FFF2-40B4-BE49-F238E27FC236}">
                <a16:creationId xmlns:a16="http://schemas.microsoft.com/office/drawing/2014/main" id="{1CA3FA11-DAE3-B811-78C1-34B22F660D16}"/>
              </a:ext>
            </a:extLst>
          </p:cNvPr>
          <p:cNvSpPr txBox="1"/>
          <p:nvPr/>
        </p:nvSpPr>
        <p:spPr>
          <a:xfrm>
            <a:off x="6148551" y="2796426"/>
            <a:ext cx="12139449" cy="4247317"/>
          </a:xfrm>
          <a:prstGeom prst="rect">
            <a:avLst/>
          </a:prstGeom>
          <a:noFill/>
        </p:spPr>
        <p:txBody>
          <a:bodyPr wrap="square" rtlCol="0">
            <a:spAutoFit/>
          </a:bodyPr>
          <a:lstStyle/>
          <a:p>
            <a:pPr algn="ctr" defTabSz="1371600"/>
            <a:r>
              <a:rPr lang="fr" sz="9000" kern="100">
                <a:solidFill>
                  <a:prstClr val="black"/>
                </a:solidFill>
                <a:latin typeface="Calibri" panose="020F0502020204030204"/>
              </a:rPr>
              <a:t>L'union fait la force :</a:t>
            </a:r>
          </a:p>
          <a:p>
            <a:pPr algn="ctr" defTabSz="1371600"/>
            <a:r>
              <a:rPr lang="fr" sz="9000" kern="100">
                <a:solidFill>
                  <a:prstClr val="black"/>
                </a:solidFill>
                <a:latin typeface="Calibri" panose="020F0502020204030204"/>
              </a:rPr>
              <a:t>Échange entre pairs et</a:t>
            </a:r>
          </a:p>
          <a:p>
            <a:pPr algn="ctr" defTabSz="1371600"/>
            <a:r>
              <a:rPr lang="fr" sz="9000" kern="100">
                <a:solidFill>
                  <a:prstClr val="black"/>
                </a:solidFill>
                <a:latin typeface="Calibri" panose="020F0502020204030204"/>
              </a:rPr>
              <a:t>Dépannage</a:t>
            </a:r>
            <a:endParaRPr lang="en-US" sz="9000">
              <a:solidFill>
                <a:prstClr val="black"/>
              </a:solidFill>
              <a:latin typeface="Calibri" panose="020F0502020204030204"/>
            </a:endParaRPr>
          </a:p>
        </p:txBody>
      </p:sp>
    </p:spTree>
    <p:extLst>
      <p:ext uri="{BB962C8B-B14F-4D97-AF65-F5344CB8AC3E}">
        <p14:creationId xmlns:p14="http://schemas.microsoft.com/office/powerpoint/2010/main" val="273494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72260-5C9E-40F9-9BB9-744C55CE9EF7}"/>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563F7F03-9B20-675C-376B-4F47735E988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8BCC448B-F4AA-D0AE-DD58-365E46109BD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ACBFD4FD-8436-A278-EBA4-46884C20A16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6EC70DA2-8FFF-6259-5762-D093463F050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
        <p:nvSpPr>
          <p:cNvPr id="3" name="Content Placeholder 2">
            <a:extLst>
              <a:ext uri="{FF2B5EF4-FFF2-40B4-BE49-F238E27FC236}">
                <a16:creationId xmlns:a16="http://schemas.microsoft.com/office/drawing/2014/main" id="{D1244A9E-2828-2903-2182-252D95D6A0F2}"/>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040342C0-9169-B898-9A76-CE4AA7011716}"/>
              </a:ext>
            </a:extLst>
          </p:cNvPr>
          <p:cNvSpPr txBox="1"/>
          <p:nvPr/>
        </p:nvSpPr>
        <p:spPr>
          <a:xfrm>
            <a:off x="6180082" y="3208087"/>
            <a:ext cx="12107918" cy="5216813"/>
          </a:xfrm>
          <a:prstGeom prst="rect">
            <a:avLst/>
          </a:prstGeom>
          <a:noFill/>
        </p:spPr>
        <p:txBody>
          <a:bodyPr wrap="square" rtlCol="0">
            <a:spAutoFit/>
          </a:bodyPr>
          <a:lstStyle/>
          <a:p>
            <a:pPr algn="ctr" defTabSz="1371600">
              <a:defRPr/>
            </a:pPr>
            <a:r>
              <a:rPr lang="fr" sz="8100" kern="100">
                <a:solidFill>
                  <a:prstClr val="black"/>
                </a:solidFill>
                <a:latin typeface="Calibri" panose="020F0502020204030204"/>
              </a:rPr>
              <a:t>Prochain thème</a:t>
            </a:r>
          </a:p>
          <a:p>
            <a:pPr algn="ctr" defTabSz="1371600">
              <a:defRPr/>
            </a:pPr>
            <a:r>
              <a:rPr lang="fr" sz="8100" kern="100">
                <a:solidFill>
                  <a:prstClr val="black"/>
                </a:solidFill>
                <a:latin typeface="Calibri" panose="020F0502020204030204"/>
              </a:rPr>
              <a:t>Cliniques du travail</a:t>
            </a:r>
            <a:endParaRPr lang="en-US" sz="72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81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9000">
              <a:solidFill>
                <a:prstClr val="black"/>
              </a:solidFill>
              <a:latin typeface="Calibri" panose="020F0502020204030204"/>
            </a:endParaRPr>
          </a:p>
        </p:txBody>
      </p:sp>
    </p:spTree>
    <p:extLst>
      <p:ext uri="{BB962C8B-B14F-4D97-AF65-F5344CB8AC3E}">
        <p14:creationId xmlns:p14="http://schemas.microsoft.com/office/powerpoint/2010/main" val="70268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F2EC9-3AF4-56D3-030E-2F8FC39C0010}"/>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477EC157-216C-59F1-7A8F-D9473F9B6CC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51232314-50E6-D4CD-74E7-1A956B916F67}"/>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131AE5B9-2BBE-ACDC-BDB1-391D856F772B}"/>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237D6ACA-ABDC-5C51-93E0-D379AE416666}"/>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200344A0-3DA5-B2D0-4738-E355027DF0BC}"/>
              </a:ext>
            </a:extLst>
          </p:cNvPr>
          <p:cNvSpPr txBox="1"/>
          <p:nvPr/>
        </p:nvSpPr>
        <p:spPr>
          <a:xfrm>
            <a:off x="1163702" y="481256"/>
            <a:ext cx="15960590" cy="1569622"/>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800" b="1" kern="0" dirty="0">
                <a:solidFill>
                  <a:prstClr val="black"/>
                </a:solidFill>
                <a:latin typeface="Calibri Light" panose="020F0302020204030204" pitchFamily="34" charset="0"/>
                <a:cs typeface="Calibri Light" panose="020F0302020204030204" pitchFamily="34" charset="0"/>
                <a:sym typeface="Arial"/>
              </a:rPr>
              <a:t>Plan de renforcement des capacités : Ateliers thématiques</a:t>
            </a:r>
          </a:p>
          <a:p>
            <a:pPr defTabSz="914445">
              <a:buClr>
                <a:srgbClr val="000000"/>
              </a:buClr>
              <a:defRPr/>
            </a:pPr>
            <a:endParaRPr sz="48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12395A8A-0257-BF71-59F0-C66F6CFB2F07}"/>
              </a:ext>
            </a:extLst>
          </p:cNvPr>
          <p:cNvCxnSpPr/>
          <p:nvPr/>
        </p:nvCxnSpPr>
        <p:spPr>
          <a:xfrm>
            <a:off x="844721" y="15621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4FDAB5D5-9561-880D-DD6B-C431944D07C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Rounded Rectangle 1">
            <a:extLst>
              <a:ext uri="{FF2B5EF4-FFF2-40B4-BE49-F238E27FC236}">
                <a16:creationId xmlns:a16="http://schemas.microsoft.com/office/drawing/2014/main" id="{25A15079-78FB-8F13-F4E5-AA79E4200FBB}"/>
              </a:ext>
            </a:extLst>
          </p:cNvPr>
          <p:cNvSpPr/>
          <p:nvPr/>
        </p:nvSpPr>
        <p:spPr>
          <a:xfrm>
            <a:off x="718030" y="1752655"/>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dirty="0">
                <a:solidFill>
                  <a:prstClr val="black"/>
                </a:solidFill>
                <a:latin typeface="Calibri" panose="020F0502020204030204"/>
              </a:rPr>
              <a:t>17 février</a:t>
            </a:r>
          </a:p>
        </p:txBody>
      </p:sp>
      <p:sp>
        <p:nvSpPr>
          <p:cNvPr id="6" name="Rounded Rectangle 5">
            <a:extLst>
              <a:ext uri="{FF2B5EF4-FFF2-40B4-BE49-F238E27FC236}">
                <a16:creationId xmlns:a16="http://schemas.microsoft.com/office/drawing/2014/main" id="{F40E8032-D0C7-73EB-603B-204194E74155}"/>
              </a:ext>
            </a:extLst>
          </p:cNvPr>
          <p:cNvSpPr/>
          <p:nvPr/>
        </p:nvSpPr>
        <p:spPr>
          <a:xfrm>
            <a:off x="3915423" y="1742298"/>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r>
              <a:rPr lang="fr"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Actions transformatrices en matière de genre pour la nature </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Conseils pour identifier des solutions innovantes fondées sur la nature </a:t>
            </a:r>
            <a:r>
              <a:rPr lang="fr" sz="2600"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et une nouvelle génération d'indicateurs de genre et de biodiversité pouvant être inclus dans le </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PNBSA</a:t>
            </a:r>
            <a:endParaRPr lang="en-US" sz="2600" dirty="0">
              <a:solidFill>
                <a:prstClr val="white"/>
              </a:solidFill>
              <a:latin typeface="Calibri" panose="020F0502020204030204"/>
            </a:endParaRPr>
          </a:p>
        </p:txBody>
      </p:sp>
      <p:sp>
        <p:nvSpPr>
          <p:cNvPr id="13" name="Rounded Rectangle 12">
            <a:extLst>
              <a:ext uri="{FF2B5EF4-FFF2-40B4-BE49-F238E27FC236}">
                <a16:creationId xmlns:a16="http://schemas.microsoft.com/office/drawing/2014/main" id="{9B594557-7894-C3D4-C8BD-7D14DCFE4CBB}"/>
              </a:ext>
            </a:extLst>
          </p:cNvPr>
          <p:cNvSpPr/>
          <p:nvPr/>
        </p:nvSpPr>
        <p:spPr>
          <a:xfrm>
            <a:off x="3915423" y="3377438"/>
            <a:ext cx="13654549" cy="152876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r>
              <a:rPr lang="fr"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La voie à long terme</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 Conseils pour élaborer une feuille de route nationale menant à la mise en œuvre de solutions fondées sur la nature et sensibles au genre, et comment l’intégrer aux politiques nationales</a:t>
            </a:r>
            <a:endParaRPr lang="en-US" sz="2600" dirty="0">
              <a:solidFill>
                <a:prstClr val="white"/>
              </a:solidFill>
              <a:latin typeface="Calibri" panose="020F0502020204030204"/>
            </a:endParaRPr>
          </a:p>
        </p:txBody>
      </p:sp>
      <p:sp>
        <p:nvSpPr>
          <p:cNvPr id="14" name="Rounded Rectangle 13">
            <a:extLst>
              <a:ext uri="{FF2B5EF4-FFF2-40B4-BE49-F238E27FC236}">
                <a16:creationId xmlns:a16="http://schemas.microsoft.com/office/drawing/2014/main" id="{9908EBFC-7093-2D1D-805F-A6DB37DEC697}"/>
              </a:ext>
            </a:extLst>
          </p:cNvPr>
          <p:cNvSpPr/>
          <p:nvPr/>
        </p:nvSpPr>
        <p:spPr>
          <a:xfrm>
            <a:off x="3915423" y="5055526"/>
            <a:ext cx="13654549" cy="152876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fr"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Une base nationale solide </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Conseils pour établir un </a:t>
            </a:r>
            <a:r>
              <a:rPr lang="fr" sz="2600" dirty="0" err="1">
                <a:solidFill>
                  <a:srgbClr val="000000"/>
                </a:solidFill>
                <a:latin typeface="Calibri Light" panose="020F0302020204030204" pitchFamily="34" charset="0"/>
                <a:ea typeface="Aptos" panose="020B0004020202020204" pitchFamily="34" charset="0"/>
                <a:cs typeface="Times New Roman" panose="02020603050405020304" pitchFamily="18" charset="0"/>
              </a:rPr>
              <a:t>programme national sur le genre et la biodiversité </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et renforcer les capacités institutionnelles</a:t>
            </a:r>
          </a:p>
          <a:p>
            <a:pPr algn="just" defTabSz="1371600">
              <a:lnSpc>
                <a:spcPct val="107000"/>
              </a:lnSpc>
              <a:spcAft>
                <a:spcPts val="1200"/>
              </a:spcAft>
            </a:pPr>
            <a:r>
              <a:rPr lang="fr" sz="2600" b="1"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 </a:t>
            </a:r>
            <a:endParaRPr lang="en-US" sz="2600" dirty="0">
              <a:solidFill>
                <a:prstClr val="white"/>
              </a:solidFill>
              <a:latin typeface="Aptos" panose="020B0004020202020204" pitchFamily="34" charset="0"/>
              <a:ea typeface="Aptos" panose="020B0004020202020204" pitchFamily="34" charset="0"/>
              <a:cs typeface="Times New Roman" panose="02020603050405020304" pitchFamily="18" charset="0"/>
            </a:endParaRPr>
          </a:p>
        </p:txBody>
      </p:sp>
      <p:sp>
        <p:nvSpPr>
          <p:cNvPr id="15" name="Rounded Rectangle 14">
            <a:extLst>
              <a:ext uri="{FF2B5EF4-FFF2-40B4-BE49-F238E27FC236}">
                <a16:creationId xmlns:a16="http://schemas.microsoft.com/office/drawing/2014/main" id="{68D585A9-D96C-039B-0D80-3BE25813C845}"/>
              </a:ext>
            </a:extLst>
          </p:cNvPr>
          <p:cNvSpPr/>
          <p:nvPr/>
        </p:nvSpPr>
        <p:spPr>
          <a:xfrm>
            <a:off x="718028" y="3390900"/>
            <a:ext cx="2863372" cy="1439684"/>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dirty="0">
                <a:solidFill>
                  <a:prstClr val="black"/>
                </a:solidFill>
                <a:latin typeface="Calibri" panose="020F0502020204030204"/>
              </a:rPr>
              <a:t>3 mars</a:t>
            </a:r>
          </a:p>
        </p:txBody>
      </p:sp>
      <p:sp>
        <p:nvSpPr>
          <p:cNvPr id="16" name="Rounded Rectangle 15">
            <a:extLst>
              <a:ext uri="{FF2B5EF4-FFF2-40B4-BE49-F238E27FC236}">
                <a16:creationId xmlns:a16="http://schemas.microsoft.com/office/drawing/2014/main" id="{617291CF-F09A-0C18-63C7-99483DC34C1A}"/>
              </a:ext>
            </a:extLst>
          </p:cNvPr>
          <p:cNvSpPr/>
          <p:nvPr/>
        </p:nvSpPr>
        <p:spPr>
          <a:xfrm>
            <a:off x="718027" y="5067300"/>
            <a:ext cx="2863372" cy="1439684"/>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dirty="0">
                <a:solidFill>
                  <a:prstClr val="black"/>
                </a:solidFill>
                <a:latin typeface="Calibri" panose="020F0502020204030204"/>
              </a:rPr>
              <a:t>10 mars</a:t>
            </a:r>
          </a:p>
        </p:txBody>
      </p:sp>
      <p:sp>
        <p:nvSpPr>
          <p:cNvPr id="18" name="Rounded Rectangle 17">
            <a:extLst>
              <a:ext uri="{FF2B5EF4-FFF2-40B4-BE49-F238E27FC236}">
                <a16:creationId xmlns:a16="http://schemas.microsoft.com/office/drawing/2014/main" id="{2321CEEB-B4EE-0BA9-0883-502C41CF3E34}"/>
              </a:ext>
            </a:extLst>
          </p:cNvPr>
          <p:cNvSpPr/>
          <p:nvPr/>
        </p:nvSpPr>
        <p:spPr>
          <a:xfrm>
            <a:off x="718030" y="6677857"/>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dirty="0">
                <a:solidFill>
                  <a:prstClr val="black"/>
                </a:solidFill>
                <a:latin typeface="Calibri" panose="020F0502020204030204"/>
              </a:rPr>
              <a:t>24 mars</a:t>
            </a:r>
          </a:p>
        </p:txBody>
      </p:sp>
      <p:sp>
        <p:nvSpPr>
          <p:cNvPr id="19" name="Rounded Rectangle 18">
            <a:extLst>
              <a:ext uri="{FF2B5EF4-FFF2-40B4-BE49-F238E27FC236}">
                <a16:creationId xmlns:a16="http://schemas.microsoft.com/office/drawing/2014/main" id="{6EFE5DD5-C554-A8DE-16CC-4D6D2B404FC0}"/>
              </a:ext>
            </a:extLst>
          </p:cNvPr>
          <p:cNvSpPr/>
          <p:nvPr/>
        </p:nvSpPr>
        <p:spPr>
          <a:xfrm>
            <a:off x="3915423" y="6667500"/>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defTabSz="1371600"/>
            <a:r>
              <a:rPr lang="fr"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Mobilisation des soutiens : </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Conseils pour élaborer des propositions de mobilisation de ressources et un mécanisme de mise en relation ; Proposition sur le genre et élaboration d’un projet sur le genre et la biodiversité</a:t>
            </a:r>
          </a:p>
          <a:p>
            <a:pPr algn="ctr" defTabSz="1371600"/>
            <a:endParaRPr lang="en-US" sz="2600" dirty="0">
              <a:solidFill>
                <a:prstClr val="white"/>
              </a:solidFill>
              <a:latin typeface="Calibri" panose="020F0502020204030204"/>
            </a:endParaRPr>
          </a:p>
        </p:txBody>
      </p:sp>
      <p:sp>
        <p:nvSpPr>
          <p:cNvPr id="20" name="Rounded Rectangle 19">
            <a:extLst>
              <a:ext uri="{FF2B5EF4-FFF2-40B4-BE49-F238E27FC236}">
                <a16:creationId xmlns:a16="http://schemas.microsoft.com/office/drawing/2014/main" id="{0C8486CD-9C69-9DEE-CBE9-92A2DFA427E5}"/>
              </a:ext>
            </a:extLst>
          </p:cNvPr>
          <p:cNvSpPr/>
          <p:nvPr/>
        </p:nvSpPr>
        <p:spPr>
          <a:xfrm>
            <a:off x="3915423" y="8339137"/>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b="1" dirty="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fr"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Le genre : mettre en lumière la valeur ajoutée du genre : </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conseils pour systématiser les études de cas et documenter les impacts des solutions fondées sur la nature sur le genre</a:t>
            </a:r>
          </a:p>
          <a:p>
            <a:pPr algn="just" defTabSz="1371600">
              <a:lnSpc>
                <a:spcPct val="107000"/>
              </a:lnSpc>
              <a:spcAft>
                <a:spcPts val="1200"/>
              </a:spcAft>
            </a:pPr>
            <a:endParaRPr lang="en-US" sz="2600" dirty="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p:txBody>
      </p:sp>
      <p:sp>
        <p:nvSpPr>
          <p:cNvPr id="21" name="Rounded Rectangle 20">
            <a:extLst>
              <a:ext uri="{FF2B5EF4-FFF2-40B4-BE49-F238E27FC236}">
                <a16:creationId xmlns:a16="http://schemas.microsoft.com/office/drawing/2014/main" id="{76D45E10-50C3-B5D3-7426-7A1AEBF6A9A6}"/>
              </a:ext>
            </a:extLst>
          </p:cNvPr>
          <p:cNvSpPr/>
          <p:nvPr/>
        </p:nvSpPr>
        <p:spPr>
          <a:xfrm>
            <a:off x="718028" y="8357779"/>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dirty="0">
                <a:solidFill>
                  <a:prstClr val="black"/>
                </a:solidFill>
                <a:latin typeface="Calibri" panose="020F0502020204030204"/>
              </a:rPr>
              <a:t>31 mars</a:t>
            </a:r>
          </a:p>
        </p:txBody>
      </p:sp>
    </p:spTree>
    <p:extLst>
      <p:ext uri="{BB962C8B-B14F-4D97-AF65-F5344CB8AC3E}">
        <p14:creationId xmlns:p14="http://schemas.microsoft.com/office/powerpoint/2010/main" val="21862654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3F665-BBC3-EFDF-68BC-16348D7D38FF}"/>
            </a:ext>
          </a:extLst>
        </p:cNvPr>
        <p:cNvGrpSpPr/>
        <p:nvPr/>
      </p:nvGrpSpPr>
      <p:grpSpPr>
        <a:xfrm>
          <a:off x="0" y="0"/>
          <a:ext cx="0" cy="0"/>
          <a:chOff x="0" y="0"/>
          <a:chExt cx="0" cy="0"/>
        </a:xfrm>
      </p:grpSpPr>
      <p:sp>
        <p:nvSpPr>
          <p:cNvPr id="8" name="Freeform 9">
            <a:extLst>
              <a:ext uri="{FF2B5EF4-FFF2-40B4-BE49-F238E27FC236}">
                <a16:creationId xmlns:a16="http://schemas.microsoft.com/office/drawing/2014/main" id="{1B72CDAD-05F5-4FF5-838C-2971C54F9E4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endParaRPr lang="en-US">
              <a:solidFill>
                <a:srgbClr val="322929"/>
              </a:solidFill>
              <a:latin typeface="Aptos" panose="02110004020202020204"/>
            </a:endParaRPr>
          </a:p>
        </p:txBody>
      </p:sp>
      <p:sp>
        <p:nvSpPr>
          <p:cNvPr id="25" name="TextBox 25">
            <a:extLst>
              <a:ext uri="{FF2B5EF4-FFF2-40B4-BE49-F238E27FC236}">
                <a16:creationId xmlns:a16="http://schemas.microsoft.com/office/drawing/2014/main" id="{6A2DE3D8-D10C-4116-50D3-C6D973693989}"/>
              </a:ext>
            </a:extLst>
          </p:cNvPr>
          <p:cNvSpPr txBox="1"/>
          <p:nvPr/>
        </p:nvSpPr>
        <p:spPr>
          <a:xfrm>
            <a:off x="14945830" y="1088531"/>
            <a:ext cx="2074148" cy="2253641"/>
          </a:xfrm>
          <a:prstGeom prst="rect">
            <a:avLst/>
          </a:prstGeom>
        </p:spPr>
        <p:txBody>
          <a:bodyPr lIns="50801" tIns="50801" rIns="50801" bIns="50801" rtlCol="0" anchor="ctr"/>
          <a:lstStyle/>
          <a:p>
            <a:pPr algn="ctr" defTabSz="914445">
              <a:lnSpc>
                <a:spcPts val="3499"/>
              </a:lnSpc>
            </a:pPr>
            <a:endParaRPr>
              <a:solidFill>
                <a:srgbClr val="322929"/>
              </a:solidFill>
              <a:latin typeface="Aptos" panose="02110004020202020204"/>
            </a:endParaRPr>
          </a:p>
        </p:txBody>
      </p:sp>
      <p:sp>
        <p:nvSpPr>
          <p:cNvPr id="10" name="Freeform 3">
            <a:extLst>
              <a:ext uri="{FF2B5EF4-FFF2-40B4-BE49-F238E27FC236}">
                <a16:creationId xmlns:a16="http://schemas.microsoft.com/office/drawing/2014/main" id="{CB210E33-B894-B1B2-2791-CB3389F2D36A}"/>
              </a:ext>
            </a:extLst>
          </p:cNvPr>
          <p:cNvSpPr/>
          <p:nvPr/>
        </p:nvSpPr>
        <p:spPr>
          <a:xfrm>
            <a:off x="15471646" y="220421"/>
            <a:ext cx="2069429" cy="134753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endParaRPr lang="en-CA">
              <a:solidFill>
                <a:prstClr val="black"/>
              </a:solidFill>
              <a:latin typeface="Calibri" panose="020F0502020204030204" pitchFamily="34" charset="0"/>
              <a:cs typeface="Calibri" panose="020F0502020204030204" pitchFamily="34" charset="0"/>
            </a:endParaRPr>
          </a:p>
        </p:txBody>
      </p:sp>
      <p:sp>
        <p:nvSpPr>
          <p:cNvPr id="11" name="TextBox 27">
            <a:extLst>
              <a:ext uri="{FF2B5EF4-FFF2-40B4-BE49-F238E27FC236}">
                <a16:creationId xmlns:a16="http://schemas.microsoft.com/office/drawing/2014/main" id="{E47BB207-CC99-D765-7BA1-801640345C1C}"/>
              </a:ext>
            </a:extLst>
          </p:cNvPr>
          <p:cNvSpPr txBox="1"/>
          <p:nvPr/>
        </p:nvSpPr>
        <p:spPr>
          <a:xfrm>
            <a:off x="-225823" y="2637140"/>
            <a:ext cx="18287996" cy="6232475"/>
          </a:xfrm>
          <a:prstGeom prst="rect">
            <a:avLst/>
          </a:prstGeom>
        </p:spPr>
        <p:txBody>
          <a:bodyPr wrap="square" lIns="0" tIns="0" rIns="0" bIns="0" rtlCol="0" anchor="t">
            <a:spAutoFit/>
          </a:bodyPr>
          <a:lstStyle/>
          <a:p>
            <a:pPr algn="ctr" defTabSz="914445">
              <a:spcBef>
                <a:spcPct val="0"/>
              </a:spcBef>
            </a:pPr>
            <a:r>
              <a:rPr lang="en-US" sz="8100" b="1">
                <a:solidFill>
                  <a:srgbClr val="134E1A"/>
                </a:solidFill>
                <a:latin typeface="Aptos Display" panose="02110004020202020204"/>
                <a:sym typeface="Akzidenz-Grotesk Heavy"/>
              </a:rPr>
              <a:t>Thank you! </a:t>
            </a:r>
          </a:p>
          <a:p>
            <a:pPr algn="ctr" defTabSz="914445">
              <a:spcBef>
                <a:spcPct val="0"/>
              </a:spcBef>
            </a:pPr>
            <a:r>
              <a:rPr lang="en-US" sz="8100" b="1">
                <a:solidFill>
                  <a:srgbClr val="134E1A"/>
                </a:solidFill>
                <a:latin typeface="Aptos Display" panose="02110004020202020204"/>
                <a:sym typeface="Akzidenz-Grotesk Heavy"/>
              </a:rPr>
              <a:t>Merci! </a:t>
            </a:r>
          </a:p>
          <a:p>
            <a:pPr algn="ctr" defTabSz="914445">
              <a:spcBef>
                <a:spcPct val="0"/>
              </a:spcBef>
            </a:pPr>
            <a:r>
              <a:rPr lang="en-US" sz="8100" b="1">
                <a:solidFill>
                  <a:srgbClr val="134E1A"/>
                </a:solidFill>
                <a:latin typeface="Aptos Display" panose="02110004020202020204"/>
                <a:sym typeface="Akzidenz-Grotesk Heavy"/>
              </a:rPr>
              <a:t>Gracias!</a:t>
            </a:r>
          </a:p>
          <a:p>
            <a:pPr algn="ctr" defTabSz="914445">
              <a:spcBef>
                <a:spcPct val="0"/>
              </a:spcBef>
            </a:pPr>
            <a:r>
              <a:rPr lang="az-Cyrl-AZ" sz="8100" b="1">
                <a:solidFill>
                  <a:srgbClr val="134E1A"/>
                </a:solidFill>
                <a:latin typeface="Aptos Display" panose="02110004020202020204"/>
                <a:sym typeface="Akzidenz-Grotesk Heavy"/>
              </a:rPr>
              <a:t>Спасибо</a:t>
            </a:r>
            <a:r>
              <a:rPr lang="en-US" sz="8100" b="1">
                <a:solidFill>
                  <a:srgbClr val="134E1A"/>
                </a:solidFill>
                <a:latin typeface="Aptos Display" panose="02110004020202020204"/>
                <a:sym typeface="Akzidenz-Grotesk Heavy"/>
              </a:rPr>
              <a:t>!</a:t>
            </a:r>
            <a:r>
              <a:rPr lang="th-TH" sz="8100" b="1">
                <a:solidFill>
                  <a:srgbClr val="134E1A"/>
                </a:solidFill>
                <a:latin typeface="Aptos Display" panose="02110004020202020204"/>
                <a:cs typeface="Cordia New" panose="020B0304020202020204" pitchFamily="34" charset="-34"/>
                <a:sym typeface="Akzidenz-Grotesk Heavy"/>
              </a:rPr>
              <a:t> </a:t>
            </a:r>
            <a:endParaRPr lang="en-US" sz="8100" b="1">
              <a:solidFill>
                <a:srgbClr val="134E1A"/>
              </a:solidFill>
              <a:latin typeface="Aptos Display" panose="02110004020202020204"/>
              <a:sym typeface="Akzidenz-Grotesk Heavy"/>
            </a:endParaRPr>
          </a:p>
          <a:p>
            <a:pPr algn="ctr" defTabSz="914445">
              <a:spcBef>
                <a:spcPct val="0"/>
              </a:spcBef>
            </a:pPr>
            <a:r>
              <a:rPr lang="th-TH" sz="8100" b="1">
                <a:solidFill>
                  <a:srgbClr val="134E1A"/>
                </a:solidFill>
                <a:latin typeface="Aptos Display" panose="02110004020202020204"/>
                <a:cs typeface="Cordia New" panose="020B0304020202020204" pitchFamily="34" charset="-34"/>
                <a:sym typeface="Akzidenz-Grotesk Heavy"/>
              </a:rPr>
              <a:t>ขอบคุณ</a:t>
            </a:r>
            <a:r>
              <a:rPr lang="en-US" sz="8100" b="1">
                <a:solidFill>
                  <a:srgbClr val="134E1A"/>
                </a:solidFill>
                <a:latin typeface="Aptos Display" panose="02110004020202020204"/>
                <a:sym typeface="Akzidenz-Grotesk Heavy"/>
              </a:rPr>
              <a:t>!</a:t>
            </a:r>
          </a:p>
        </p:txBody>
      </p:sp>
      <p:pic>
        <p:nvPicPr>
          <p:cNvPr id="13" name="Picture 12" descr="A group of women in yellow shirts&#10;&#10;AI-generated content may be incorrect.">
            <a:extLst>
              <a:ext uri="{FF2B5EF4-FFF2-40B4-BE49-F238E27FC236}">
                <a16:creationId xmlns:a16="http://schemas.microsoft.com/office/drawing/2014/main" id="{CBFF1332-A16C-796F-CB98-F4AC8EAB15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928821" y="4547322"/>
            <a:ext cx="2359179" cy="1574421"/>
          </a:xfrm>
          <a:prstGeom prst="rect">
            <a:avLst/>
          </a:prstGeom>
        </p:spPr>
      </p:pic>
      <p:pic>
        <p:nvPicPr>
          <p:cNvPr id="15" name="Picture 14" descr="A person sweeping the ground&#10;&#10;AI-generated content may be incorrect.">
            <a:extLst>
              <a:ext uri="{FF2B5EF4-FFF2-40B4-BE49-F238E27FC236}">
                <a16:creationId xmlns:a16="http://schemas.microsoft.com/office/drawing/2014/main" id="{C1199D3B-0B92-EFFD-835D-119C0EDDD17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323" y="7639392"/>
            <a:ext cx="2431736" cy="1618908"/>
          </a:xfrm>
          <a:prstGeom prst="rect">
            <a:avLst/>
          </a:prstGeom>
        </p:spPr>
      </p:pic>
      <p:pic>
        <p:nvPicPr>
          <p:cNvPr id="23" name="Picture 22" descr="A orangutan in the jungle&#10;&#10;AI-generated content may be incorrect.">
            <a:extLst>
              <a:ext uri="{FF2B5EF4-FFF2-40B4-BE49-F238E27FC236}">
                <a16:creationId xmlns:a16="http://schemas.microsoft.com/office/drawing/2014/main" id="{6AD29B8C-AFCA-E40C-AB0E-94E5CFA2D61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206" y="2824052"/>
            <a:ext cx="2443869" cy="1618908"/>
          </a:xfrm>
          <a:prstGeom prst="rect">
            <a:avLst/>
          </a:prstGeom>
        </p:spPr>
      </p:pic>
      <p:pic>
        <p:nvPicPr>
          <p:cNvPr id="31" name="Picture 30" descr="Bribris Rio.tif">
            <a:extLst>
              <a:ext uri="{FF2B5EF4-FFF2-40B4-BE49-F238E27FC236}">
                <a16:creationId xmlns:a16="http://schemas.microsoft.com/office/drawing/2014/main" id="{76D9CD27-D59A-18F5-B63D-1F53511E97F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26555" y="4429758"/>
            <a:ext cx="2420870" cy="1590726"/>
          </a:xfrm>
          <a:prstGeom prst="rect">
            <a:avLst/>
          </a:prstGeom>
        </p:spPr>
      </p:pic>
      <p:pic>
        <p:nvPicPr>
          <p:cNvPr id="36" name="Picture 35" descr="A crab on a shell&#10;&#10;AI-generated content may be incorrect.">
            <a:extLst>
              <a:ext uri="{FF2B5EF4-FFF2-40B4-BE49-F238E27FC236}">
                <a16:creationId xmlns:a16="http://schemas.microsoft.com/office/drawing/2014/main" id="{6FFCD6A5-9FAB-2D0A-344A-570768F0AD0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555" y="6034851"/>
            <a:ext cx="2420870" cy="1611675"/>
          </a:xfrm>
          <a:prstGeom prst="rect">
            <a:avLst/>
          </a:prstGeom>
        </p:spPr>
      </p:pic>
      <p:pic>
        <p:nvPicPr>
          <p:cNvPr id="17" name="Picture 16" descr="A person feeding sheep in a pen&#10;&#10;AI-generated content may be incorrect.">
            <a:extLst>
              <a:ext uri="{FF2B5EF4-FFF2-40B4-BE49-F238E27FC236}">
                <a16:creationId xmlns:a16="http://schemas.microsoft.com/office/drawing/2014/main" id="{1CCE4F5C-7039-36F6-7DBF-8380C254A75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5903932" y="7679117"/>
            <a:ext cx="2370512" cy="1578150"/>
          </a:xfrm>
          <a:prstGeom prst="rect">
            <a:avLst/>
          </a:prstGeom>
        </p:spPr>
      </p:pic>
      <p:pic>
        <p:nvPicPr>
          <p:cNvPr id="34" name="Picture 33" descr="A person preparing fish on the beach&#10;&#10;AI-generated content may be incorrect.">
            <a:extLst>
              <a:ext uri="{FF2B5EF4-FFF2-40B4-BE49-F238E27FC236}">
                <a16:creationId xmlns:a16="http://schemas.microsoft.com/office/drawing/2014/main" id="{39C574A1-BED1-9756-926F-1B41715A0EF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5928822" y="2973508"/>
            <a:ext cx="2370512" cy="1578152"/>
          </a:xfrm>
          <a:prstGeom prst="rect">
            <a:avLst/>
          </a:prstGeom>
        </p:spPr>
      </p:pic>
      <p:pic>
        <p:nvPicPr>
          <p:cNvPr id="39" name="Picture 38" descr="A swampy area with trees and water&#10;&#10;AI-generated content may be incorrect.">
            <a:extLst>
              <a:ext uri="{FF2B5EF4-FFF2-40B4-BE49-F238E27FC236}">
                <a16:creationId xmlns:a16="http://schemas.microsoft.com/office/drawing/2014/main" id="{F07BCCA8-BA56-9769-D97A-C86741B081EE}"/>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5930487" y="6116803"/>
            <a:ext cx="2346725" cy="1562315"/>
          </a:xfrm>
          <a:prstGeom prst="rect">
            <a:avLst/>
          </a:prstGeom>
        </p:spPr>
      </p:pic>
    </p:spTree>
    <p:extLst>
      <p:ext uri="{BB962C8B-B14F-4D97-AF65-F5344CB8AC3E}">
        <p14:creationId xmlns:p14="http://schemas.microsoft.com/office/powerpoint/2010/main" val="1674321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AF101-0B1B-8097-1E3C-973D976B6F2F}"/>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CFD8002E-E5BE-1055-16EF-55510F7F2E3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65097DD6-D466-D97E-6487-177B130C39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8C99B8DE-D6FE-5A10-3212-962249C20AD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9B8AEE8F-55C4-5B19-0C39-18B29A68F63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
        <p:nvSpPr>
          <p:cNvPr id="3" name="Content Placeholder 2">
            <a:extLst>
              <a:ext uri="{FF2B5EF4-FFF2-40B4-BE49-F238E27FC236}">
                <a16:creationId xmlns:a16="http://schemas.microsoft.com/office/drawing/2014/main" id="{D359FF18-9DBF-AD53-758D-641AB724CDA8}"/>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F1CBC937-690A-80D9-37B9-7BDA006F6635}"/>
              </a:ext>
            </a:extLst>
          </p:cNvPr>
          <p:cNvSpPr txBox="1"/>
          <p:nvPr/>
        </p:nvSpPr>
        <p:spPr>
          <a:xfrm>
            <a:off x="6180082" y="3451979"/>
            <a:ext cx="12107918" cy="3139321"/>
          </a:xfrm>
          <a:prstGeom prst="rect">
            <a:avLst/>
          </a:prstGeom>
          <a:noFill/>
        </p:spPr>
        <p:txBody>
          <a:bodyPr wrap="square" rtlCol="0">
            <a:spAutoFit/>
          </a:bodyPr>
          <a:lstStyle/>
          <a:p>
            <a:pPr algn="ctr" defTabSz="1371600">
              <a:defRPr/>
            </a:pPr>
            <a:r>
              <a:rPr lang="fr" sz="6600" b="1" kern="0" dirty="0">
                <a:solidFill>
                  <a:prstClr val="black"/>
                </a:solidFill>
                <a:latin typeface="Calibri Light" panose="020F0302020204030204" pitchFamily="34" charset="0"/>
                <a:cs typeface="Calibri Light" panose="020F0302020204030204" pitchFamily="34" charset="0"/>
                <a:sym typeface="Arial"/>
              </a:rPr>
              <a:t>Pourquoi conduire le genre</a:t>
            </a:r>
          </a:p>
          <a:p>
            <a:pPr algn="ctr" defTabSz="1371600">
              <a:defRPr/>
            </a:pPr>
            <a:r>
              <a:rPr lang="fr" sz="6600" b="1" kern="0" dirty="0">
                <a:solidFill>
                  <a:prstClr val="black"/>
                </a:solidFill>
                <a:latin typeface="Calibri Light" panose="020F0302020204030204" pitchFamily="34" charset="0"/>
                <a:cs typeface="Calibri Light" panose="020F0302020204030204" pitchFamily="34" charset="0"/>
                <a:sym typeface="Arial"/>
              </a:rPr>
              <a:t>Des consultations réactives et inclusives ?</a:t>
            </a:r>
            <a:endParaRPr lang="en-US" sz="660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2339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53FA2-C85C-B746-E0B2-57CD78A16D4D}"/>
            </a:ext>
          </a:extLst>
        </p:cNvPr>
        <p:cNvGrpSpPr/>
        <p:nvPr/>
      </p:nvGrpSpPr>
      <p:grpSpPr>
        <a:xfrm>
          <a:off x="0" y="0"/>
          <a:ext cx="0" cy="0"/>
          <a:chOff x="0" y="0"/>
          <a:chExt cx="0" cy="0"/>
        </a:xfrm>
      </p:grpSpPr>
      <p:pic>
        <p:nvPicPr>
          <p:cNvPr id="4" name="Picture 10" descr="A picture containing logo&#10;&#10;Description automatically generated">
            <a:extLst>
              <a:ext uri="{FF2B5EF4-FFF2-40B4-BE49-F238E27FC236}">
                <a16:creationId xmlns:a16="http://schemas.microsoft.com/office/drawing/2014/main" id="{8F4BA9EA-4AE4-0AD5-54CA-BB3672EA59B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869839" y="-4331"/>
            <a:ext cx="1268243" cy="1897914"/>
          </a:xfrm>
          <a:prstGeom prst="rect">
            <a:avLst/>
          </a:prstGeom>
        </p:spPr>
      </p:pic>
      <p:pic>
        <p:nvPicPr>
          <p:cNvPr id="10" name="Picture 10" descr="A picture containing logo&#10;&#10;Description automatically generated">
            <a:extLst>
              <a:ext uri="{FF2B5EF4-FFF2-40B4-BE49-F238E27FC236}">
                <a16:creationId xmlns:a16="http://schemas.microsoft.com/office/drawing/2014/main" id="{541EB837-B3F4-5DAE-BE91-FE888709CB8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Google Shape;89;g328e14af98b_2_2">
            <a:extLst>
              <a:ext uri="{FF2B5EF4-FFF2-40B4-BE49-F238E27FC236}">
                <a16:creationId xmlns:a16="http://schemas.microsoft.com/office/drawing/2014/main" id="{0C403D97-DEFF-3B98-ADC3-C17E3FD78226}"/>
              </a:ext>
            </a:extLst>
          </p:cNvPr>
          <p:cNvSpPr txBox="1"/>
          <p:nvPr/>
        </p:nvSpPr>
        <p:spPr>
          <a:xfrm>
            <a:off x="422410" y="419100"/>
            <a:ext cx="15960590" cy="1077180"/>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3200" dirty="0">
                <a:latin typeface="Calibri" panose="020F0502020204030204" pitchFamily="34" charset="0"/>
                <a:cs typeface="Calibri" panose="020F0502020204030204" pitchFamily="34" charset="0"/>
              </a:rPr>
              <a:t>La collecte et l'analyse de données sur les expériences des femmes et des hommes à la base sont essentielles à la conception d'un PNB sensible au genre ou transformateur.</a:t>
            </a:r>
          </a:p>
        </p:txBody>
      </p:sp>
      <p:cxnSp>
        <p:nvCxnSpPr>
          <p:cNvPr id="13" name="Straight Connector 12">
            <a:extLst>
              <a:ext uri="{FF2B5EF4-FFF2-40B4-BE49-F238E27FC236}">
                <a16:creationId xmlns:a16="http://schemas.microsoft.com/office/drawing/2014/main" id="{856C4AD2-F274-4B46-BFE1-8E85CDF85C21}"/>
              </a:ext>
            </a:extLst>
          </p:cNvPr>
          <p:cNvCxnSpPr/>
          <p:nvPr/>
        </p:nvCxnSpPr>
        <p:spPr>
          <a:xfrm>
            <a:off x="844721" y="1696896"/>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B630399A-A502-E45D-7DDC-6F0B18FE258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7D461AB2-CF76-BF53-8F5B-D4B7F54D46DC}"/>
              </a:ext>
            </a:extLst>
          </p:cNvPr>
          <p:cNvSpPr txBox="1">
            <a:spLocks/>
          </p:cNvSpPr>
          <p:nvPr/>
        </p:nvSpPr>
        <p:spPr>
          <a:xfrm>
            <a:off x="5799682" y="1502569"/>
            <a:ext cx="11920045" cy="57173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en-US" sz="2400" dirty="0">
              <a:latin typeface="Calibri" panose="020F0502020204030204" pitchFamily="34" charset="0"/>
              <a:cs typeface="Calibri" panose="020F0502020204030204" pitchFamily="34" charset="0"/>
            </a:endParaRPr>
          </a:p>
          <a:p>
            <a:pPr marL="0" indent="0" algn="just">
              <a:spcBef>
                <a:spcPts val="0"/>
              </a:spcBef>
              <a:buNone/>
            </a:pPr>
            <a:r>
              <a:rPr lang="fr" sz="2400" dirty="0">
                <a:latin typeface="Calibri" panose="020F0502020204030204" pitchFamily="34" charset="0"/>
                <a:cs typeface="Calibri" panose="020F0502020204030204" pitchFamily="34" charset="0"/>
              </a:rPr>
              <a:t>Les consultations multi-acteurs sont un élément clé de l’approche globale de la société qui fait partie du Cadre global pour la gouvernance (GBF). Ces consultations permettent aux pays de :</a:t>
            </a:r>
          </a:p>
          <a:p>
            <a:pPr marL="0" indent="0" algn="just">
              <a:spcBef>
                <a:spcPts val="0"/>
              </a:spcBef>
              <a:buNone/>
            </a:pPr>
            <a:endParaRPr lang="en-US" sz="2400" dirty="0">
              <a:latin typeface="Calibri" panose="020F0502020204030204" pitchFamily="34" charset="0"/>
              <a:cs typeface="Calibri" panose="020F0502020204030204" pitchFamily="34" charset="0"/>
            </a:endParaRPr>
          </a:p>
          <a:p>
            <a:pPr algn="just">
              <a:spcBef>
                <a:spcPts val="0"/>
              </a:spcBef>
            </a:pPr>
            <a:r>
              <a:rPr lang="fr" sz="2400" dirty="0">
                <a:latin typeface="Calibri" panose="020F0502020204030204" pitchFamily="34" charset="0"/>
                <a:cs typeface="Calibri" panose="020F0502020204030204" pitchFamily="34" charset="0"/>
              </a:rPr>
              <a:t>Autonomiser les acteurs locaux, en particulier les femmes et les groupes marginalisés.</a:t>
            </a: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r>
              <a:rPr lang="fr" sz="2400" dirty="0">
                <a:latin typeface="Calibri" panose="020F0502020204030204" pitchFamily="34" charset="0"/>
                <a:cs typeface="Calibri" panose="020F0502020204030204" pitchFamily="34" charset="0"/>
              </a:rPr>
              <a:t>Identifier les priorités différenciées selon le genre à travers les acteurs eux-mêmes.</a:t>
            </a: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r>
              <a:rPr lang="fr" sz="2400" dirty="0">
                <a:latin typeface="Calibri" panose="020F0502020204030204" pitchFamily="34" charset="0"/>
                <a:cs typeface="Calibri" panose="020F0502020204030204" pitchFamily="34" charset="0"/>
              </a:rPr>
              <a:t>Apprendre et intégrer les connaissances différenciées selon le genre dans les solutions et les actions en matière de biodiversité.</a:t>
            </a: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r>
              <a:rPr lang="fr" sz="2400" dirty="0">
                <a:latin typeface="Calibri" panose="020F0502020204030204" pitchFamily="34" charset="0"/>
                <a:cs typeface="Calibri" panose="020F0502020204030204" pitchFamily="34" charset="0"/>
              </a:rPr>
              <a:t>Analyser le contexte local, y compris les opportunités et les défis potentiels liés à la mise en œuvre de solutions fondées sur la nature et tenant compte des questions de genre</a:t>
            </a: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r>
              <a:rPr lang="fr" sz="2400" dirty="0">
                <a:latin typeface="Calibri" panose="020F0502020204030204" pitchFamily="34" charset="0"/>
                <a:cs typeface="Calibri" panose="020F0502020204030204" pitchFamily="34" charset="0"/>
              </a:rPr>
              <a:t>Améliore l’efficacité et la durabilité des actions en matière de biodiversité en tenant compte des différences d’accès, des rôles et des inégalités entre les sexes.</a:t>
            </a: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r>
              <a:rPr lang="fr" sz="2400" dirty="0">
                <a:latin typeface="Calibri" panose="020F0502020204030204" pitchFamily="34" charset="0"/>
                <a:cs typeface="Calibri" panose="020F0502020204030204" pitchFamily="34" charset="0"/>
              </a:rPr>
              <a:t>Compléter les données nationales sur le genre et la biodiversité</a:t>
            </a: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endParaRPr lang="en-US" sz="2400" dirty="0">
              <a:latin typeface="Calibri" panose="020F0502020204030204" pitchFamily="34" charset="0"/>
              <a:cs typeface="Calibri" panose="020F0502020204030204" pitchFamily="34" charset="0"/>
            </a:endParaRPr>
          </a:p>
          <a:p>
            <a:pPr lvl="0" algn="just">
              <a:spcBef>
                <a:spcPts val="0"/>
              </a:spcBef>
            </a:pPr>
            <a:endParaRPr lang="en-US" sz="2400" dirty="0">
              <a:latin typeface="Calibri" panose="020F0502020204030204" pitchFamily="34" charset="0"/>
              <a:cs typeface="Calibri" panose="020F0502020204030204" pitchFamily="34" charset="0"/>
            </a:endParaRPr>
          </a:p>
          <a:p>
            <a:pPr lvl="0" algn="just">
              <a:spcBef>
                <a:spcPts val="0"/>
              </a:spcBef>
            </a:pPr>
            <a:endParaRPr lang="en-US" sz="2400" noProof="0" dirty="0">
              <a:highlight>
                <a:srgbClr val="C0C0C0"/>
              </a:highlight>
              <a:latin typeface="Calibri" panose="020F0502020204030204" pitchFamily="34" charset="0"/>
              <a:cs typeface="Calibri" panose="020F0502020204030204" pitchFamily="34" charset="0"/>
            </a:endParaRPr>
          </a:p>
        </p:txBody>
      </p:sp>
      <p:pic>
        <p:nvPicPr>
          <p:cNvPr id="5" name="Picture 4" descr="A group of people sitting on benches&#10;&#10;AI-generated content may be incorrect.">
            <a:extLst>
              <a:ext uri="{FF2B5EF4-FFF2-40B4-BE49-F238E27FC236}">
                <a16:creationId xmlns:a16="http://schemas.microsoft.com/office/drawing/2014/main" id="{9618D335-C765-9878-1A6B-E311B214E21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2571" y="2121593"/>
            <a:ext cx="4347954" cy="2880243"/>
          </a:xfrm>
          <a:prstGeom prst="rect">
            <a:avLst/>
          </a:prstGeom>
        </p:spPr>
      </p:pic>
      <p:pic>
        <p:nvPicPr>
          <p:cNvPr id="7" name="Picture 6" descr="A group of people sitting in a room&#10;&#10;AI-generated content may be incorrect.">
            <a:extLst>
              <a:ext uri="{FF2B5EF4-FFF2-40B4-BE49-F238E27FC236}">
                <a16:creationId xmlns:a16="http://schemas.microsoft.com/office/drawing/2014/main" id="{63A337A4-FAEB-DE99-3DFF-23EC5A0139A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646" y="5744141"/>
            <a:ext cx="4336879" cy="2894258"/>
          </a:xfrm>
          <a:prstGeom prst="rect">
            <a:avLst/>
          </a:prstGeom>
        </p:spPr>
      </p:pic>
    </p:spTree>
    <p:extLst>
      <p:ext uri="{BB962C8B-B14F-4D97-AF65-F5344CB8AC3E}">
        <p14:creationId xmlns:p14="http://schemas.microsoft.com/office/powerpoint/2010/main" val="3990488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8911-4933-7ED0-E885-471D9862DC87}"/>
            </a:ext>
          </a:extLst>
        </p:cNvPr>
        <p:cNvGrpSpPr/>
        <p:nvPr/>
      </p:nvGrpSpPr>
      <p:grpSpPr>
        <a:xfrm>
          <a:off x="0" y="0"/>
          <a:ext cx="0" cy="0"/>
          <a:chOff x="0" y="0"/>
          <a:chExt cx="0" cy="0"/>
        </a:xfrm>
      </p:grpSpPr>
      <p:pic>
        <p:nvPicPr>
          <p:cNvPr id="4" name="Picture 10" descr="A picture containing logo&#10;&#10;Description automatically generated">
            <a:extLst>
              <a:ext uri="{FF2B5EF4-FFF2-40B4-BE49-F238E27FC236}">
                <a16:creationId xmlns:a16="http://schemas.microsoft.com/office/drawing/2014/main" id="{1A7811C2-7030-770C-3942-51F40E682DE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869839" y="-4331"/>
            <a:ext cx="1268243" cy="1897914"/>
          </a:xfrm>
          <a:prstGeom prst="rect">
            <a:avLst/>
          </a:prstGeom>
        </p:spPr>
      </p:pic>
      <p:pic>
        <p:nvPicPr>
          <p:cNvPr id="10" name="Picture 10" descr="A picture containing logo&#10;&#10;Description automatically generated">
            <a:extLst>
              <a:ext uri="{FF2B5EF4-FFF2-40B4-BE49-F238E27FC236}">
                <a16:creationId xmlns:a16="http://schemas.microsoft.com/office/drawing/2014/main" id="{AEE4E29E-3ED2-37C4-988D-53DCB9010EA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Google Shape;89;g328e14af98b_2_2">
            <a:extLst>
              <a:ext uri="{FF2B5EF4-FFF2-40B4-BE49-F238E27FC236}">
                <a16:creationId xmlns:a16="http://schemas.microsoft.com/office/drawing/2014/main" id="{E6B3ABDA-4421-089E-9046-1502FC2FE8DE}"/>
              </a:ext>
            </a:extLst>
          </p:cNvPr>
          <p:cNvSpPr txBox="1"/>
          <p:nvPr/>
        </p:nvSpPr>
        <p:spPr>
          <a:xfrm>
            <a:off x="746956" y="568468"/>
            <a:ext cx="15960590" cy="769403"/>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a:latin typeface="Calibri" panose="020F0502020204030204" pitchFamily="34" charset="0"/>
                <a:cs typeface="Calibri" panose="020F0502020204030204" pitchFamily="34" charset="0"/>
              </a:rPr>
              <a:t>Quels sont les éléments clés d'une consultation constructive ?</a:t>
            </a:r>
          </a:p>
        </p:txBody>
      </p:sp>
      <p:cxnSp>
        <p:nvCxnSpPr>
          <p:cNvPr id="13" name="Straight Connector 12">
            <a:extLst>
              <a:ext uri="{FF2B5EF4-FFF2-40B4-BE49-F238E27FC236}">
                <a16:creationId xmlns:a16="http://schemas.microsoft.com/office/drawing/2014/main" id="{66D91AA4-423B-5D5E-7827-3295CB2AB4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2EF9AF8D-399D-1A58-5AD8-F9E51EE081F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3" name="Marcador de Posição de Conteúdo 5">
            <a:extLst>
              <a:ext uri="{FF2B5EF4-FFF2-40B4-BE49-F238E27FC236}">
                <a16:creationId xmlns:a16="http://schemas.microsoft.com/office/drawing/2014/main" id="{8E2CEC00-A780-05C4-46F1-F5EAFEEDB69B}"/>
              </a:ext>
            </a:extLst>
          </p:cNvPr>
          <p:cNvSpPr txBox="1">
            <a:spLocks/>
          </p:cNvSpPr>
          <p:nvPr/>
        </p:nvSpPr>
        <p:spPr>
          <a:xfrm>
            <a:off x="844721" y="1730734"/>
            <a:ext cx="10938608" cy="7717366"/>
          </a:xfrm>
          <a:prstGeom prst="rect">
            <a:avLst/>
          </a:prstGeom>
        </p:spPr>
        <p:txBody>
          <a:bodyPr vert="horz" lIns="137160" tIns="68580" rIns="137160" bIns="68580" rtlCol="0">
            <a:normAutofit fontScale="70000" lnSpcReduction="20000"/>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endParaRPr lang="es-ES_tradnl" sz="3200" dirty="0"/>
          </a:p>
          <a:p>
            <a:pPr>
              <a:lnSpc>
                <a:spcPct val="120000"/>
              </a:lnSpc>
            </a:pPr>
            <a:r>
              <a:rPr lang="fr" sz="4600" dirty="0"/>
              <a:t>À l'abri de toute manipulation, ingérence, coercition et intimidation</a:t>
            </a:r>
          </a:p>
          <a:p>
            <a:pPr>
              <a:lnSpc>
                <a:spcPct val="120000"/>
              </a:lnSpc>
            </a:pPr>
            <a:r>
              <a:rPr lang="fr" sz="4600" dirty="0"/>
              <a:t>Inclusif, intersectionnel et sensible au genre</a:t>
            </a:r>
            <a:endParaRPr lang="es-ES_tradnl" sz="4600" dirty="0"/>
          </a:p>
          <a:p>
            <a:pPr>
              <a:lnSpc>
                <a:spcPct val="120000"/>
              </a:lnSpc>
            </a:pPr>
            <a:r>
              <a:rPr lang="fr" sz="4600" dirty="0"/>
              <a:t>Culturellement approprié</a:t>
            </a:r>
          </a:p>
          <a:p>
            <a:pPr>
              <a:lnSpc>
                <a:spcPct val="120000"/>
              </a:lnSpc>
            </a:pPr>
            <a:r>
              <a:rPr lang="fr" sz="4600" dirty="0"/>
              <a:t>Information accessible - divulgation préalable et opportune de l'information</a:t>
            </a:r>
          </a:p>
          <a:p>
            <a:pPr>
              <a:lnSpc>
                <a:spcPct val="120000"/>
              </a:lnSpc>
            </a:pPr>
            <a:r>
              <a:rPr lang="fr" sz="4600" dirty="0"/>
              <a:t>Identifie les risques potentiels, les compromis et les impacts inégaux avant la prise de décisions afin de prévenir les préjudices et de réduire les inégalités.</a:t>
            </a:r>
          </a:p>
          <a:p>
            <a:pPr>
              <a:lnSpc>
                <a:spcPct val="120000"/>
              </a:lnSpc>
            </a:pPr>
            <a:r>
              <a:rPr lang="fr" sz="4600" dirty="0"/>
              <a:t>Renforce la légitimité et l'appropriation des femmes et des hommes</a:t>
            </a:r>
            <a:endParaRPr lang="en" sz="4600" dirty="0"/>
          </a:p>
        </p:txBody>
      </p:sp>
      <p:pic>
        <p:nvPicPr>
          <p:cNvPr id="6" name="Picture 5" descr="A group of people sitting in a circle&#10;&#10;Description automatically generated">
            <a:extLst>
              <a:ext uri="{FF2B5EF4-FFF2-40B4-BE49-F238E27FC236}">
                <a16:creationId xmlns:a16="http://schemas.microsoft.com/office/drawing/2014/main" id="{9D913ECF-58A8-D6EA-D3B2-A6BE6FE6AB5F}"/>
              </a:ext>
            </a:extLst>
          </p:cNvPr>
          <p:cNvPicPr>
            <a:picLocks noChangeAspect="1"/>
          </p:cNvPicPr>
          <p:nvPr/>
        </p:nvPicPr>
        <p:blipFill rotWithShape="1">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p:blipFill>
        <p:spPr>
          <a:xfrm>
            <a:off x="12299622" y="2731069"/>
            <a:ext cx="5420105" cy="5633873"/>
          </a:xfrm>
          <a:prstGeom prst="rect">
            <a:avLst/>
          </a:prstGeom>
        </p:spPr>
      </p:pic>
      <p:sp>
        <p:nvSpPr>
          <p:cNvPr id="8" name="TextBox 7">
            <a:extLst>
              <a:ext uri="{FF2B5EF4-FFF2-40B4-BE49-F238E27FC236}">
                <a16:creationId xmlns:a16="http://schemas.microsoft.com/office/drawing/2014/main" id="{03DDD243-63AE-B5BF-741A-36630FDDBFC5}"/>
              </a:ext>
            </a:extLst>
          </p:cNvPr>
          <p:cNvSpPr txBox="1"/>
          <p:nvPr/>
        </p:nvSpPr>
        <p:spPr>
          <a:xfrm>
            <a:off x="12606856" y="7914595"/>
            <a:ext cx="3565400" cy="253916"/>
          </a:xfrm>
          <a:prstGeom prst="rect">
            <a:avLst/>
          </a:prstGeom>
          <a:solidFill>
            <a:srgbClr val="000000"/>
          </a:solidFill>
        </p:spPr>
        <p:txBody>
          <a:bodyPr wrap="none" rtlCol="0">
            <a:spAutoFit/>
          </a:bodyPr>
          <a:lstStyle/>
          <a:p>
            <a:pPr algn="r" defTabSz="1371600">
              <a:spcAft>
                <a:spcPts val="900"/>
              </a:spcAft>
            </a:pPr>
            <a:r>
              <a:rPr lang="fr" sz="1050">
                <a:solidFill>
                  <a:srgbClr val="FFFFFF"/>
                </a:solidFill>
                <a:latin typeface="Calibri" panose="020F0502020204030204"/>
                <a:hlinkClick r:id="rId5" tooltip="https://ecovillage.org/our-work/education/hoi-china/">
                  <a:extLst>
                    <a:ext uri="{A12FA001-AC4F-418D-AE19-62706E023703}">
                      <ahyp:hlinkClr xmlns:ahyp="http://schemas.microsoft.com/office/drawing/2018/hyperlinkcolor" val="tx"/>
                    </a:ext>
                  </a:extLst>
                </a:hlinkClick>
              </a:rPr>
              <a:t>Cette photo, </a:t>
            </a:r>
            <a:r>
              <a:rPr lang="fr" sz="1050">
                <a:solidFill>
                  <a:srgbClr val="FFFFFF"/>
                </a:solidFill>
                <a:latin typeface="Calibri" panose="020F0502020204030204"/>
              </a:rPr>
              <a:t>dont l'auteur est inconnu, est mise à disposition selon les termes de </a:t>
            </a:r>
            <a:r>
              <a:rPr lang="fr" sz="1050">
                <a:solidFill>
                  <a:srgbClr val="FFFFFF"/>
                </a:solidFill>
                <a:latin typeface="Calibri" panose="020F0502020204030204"/>
                <a:hlinkClick r:id="rId6" tooltip="https://creativecommons.org/licenses/by-nc-sa/3.0/">
                  <a:extLst>
                    <a:ext uri="{A12FA001-AC4F-418D-AE19-62706E023703}">
                      <ahyp:hlinkClr xmlns:ahyp="http://schemas.microsoft.com/office/drawing/2018/hyperlinkcolor" val="tx"/>
                    </a:ext>
                  </a:extLst>
                </a:hlinkClick>
              </a:rPr>
              <a:t>la licence CC BY-SA-NC.</a:t>
            </a:r>
            <a:endParaRPr lang="en-US" sz="1050">
              <a:solidFill>
                <a:srgbClr val="FFFFFF"/>
              </a:solidFill>
              <a:latin typeface="Calibri" panose="020F0502020204030204"/>
            </a:endParaRPr>
          </a:p>
        </p:txBody>
      </p:sp>
    </p:spTree>
    <p:extLst>
      <p:ext uri="{BB962C8B-B14F-4D97-AF65-F5344CB8AC3E}">
        <p14:creationId xmlns:p14="http://schemas.microsoft.com/office/powerpoint/2010/main" val="1475030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E5030-359F-B8E5-36DE-8699CFAB2BE1}"/>
            </a:ext>
          </a:extLst>
        </p:cNvPr>
        <p:cNvGrpSpPr/>
        <p:nvPr/>
      </p:nvGrpSpPr>
      <p:grpSpPr>
        <a:xfrm>
          <a:off x="0" y="0"/>
          <a:ext cx="0" cy="0"/>
          <a:chOff x="0" y="0"/>
          <a:chExt cx="0" cy="0"/>
        </a:xfrm>
      </p:grpSpPr>
      <p:pic>
        <p:nvPicPr>
          <p:cNvPr id="8" name="Picture 2" descr="DSC_0182.JPG">
            <a:extLst>
              <a:ext uri="{FF2B5EF4-FFF2-40B4-BE49-F238E27FC236}">
                <a16:creationId xmlns:a16="http://schemas.microsoft.com/office/drawing/2014/main" id="{E2C4A257-6833-3FC7-7764-72A4DF9C947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22766" y="7782638"/>
            <a:ext cx="2420237" cy="16090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3" descr="A person in a straw hat harvesting grass&#10;&#10;AI-generated content may be incorrect.">
            <a:extLst>
              <a:ext uri="{FF2B5EF4-FFF2-40B4-BE49-F238E27FC236}">
                <a16:creationId xmlns:a16="http://schemas.microsoft.com/office/drawing/2014/main" id="{0F231666-8273-9CBD-973C-023FA32164D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22766" y="5635665"/>
            <a:ext cx="2420870" cy="1611675"/>
          </a:xfrm>
          <a:prstGeom prst="rect">
            <a:avLst/>
          </a:prstGeom>
        </p:spPr>
      </p:pic>
      <p:pic>
        <p:nvPicPr>
          <p:cNvPr id="7" name="Picture 6" descr="A frog on the ground&#10;&#10;AI-generated content may be incorrect.">
            <a:extLst>
              <a:ext uri="{FF2B5EF4-FFF2-40B4-BE49-F238E27FC236}">
                <a16:creationId xmlns:a16="http://schemas.microsoft.com/office/drawing/2014/main" id="{6F471813-3117-9237-3F28-2F44F22AB2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11267" y="3521289"/>
            <a:ext cx="2467205" cy="1519911"/>
          </a:xfrm>
          <a:prstGeom prst="rect">
            <a:avLst/>
          </a:prstGeom>
        </p:spPr>
      </p:pic>
      <p:pic>
        <p:nvPicPr>
          <p:cNvPr id="6" name="Picture 5" descr="A small boat in a body of water&#10;&#10;Description automatically generated">
            <a:extLst>
              <a:ext uri="{FF2B5EF4-FFF2-40B4-BE49-F238E27FC236}">
                <a16:creationId xmlns:a16="http://schemas.microsoft.com/office/drawing/2014/main" id="{21DCFA7E-8011-1260-60CF-B33CAC897CFA}"/>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811268" y="1240178"/>
            <a:ext cx="2443869" cy="1654049"/>
          </a:xfrm>
          <a:prstGeom prst="rect">
            <a:avLst/>
          </a:prstGeom>
        </p:spPr>
      </p:pic>
      <p:sp>
        <p:nvSpPr>
          <p:cNvPr id="3" name="Content Placeholder 2">
            <a:extLst>
              <a:ext uri="{FF2B5EF4-FFF2-40B4-BE49-F238E27FC236}">
                <a16:creationId xmlns:a16="http://schemas.microsoft.com/office/drawing/2014/main" id="{7BE3C576-BFF4-0B5C-97F6-927BE206DB0A}"/>
              </a:ext>
            </a:extLst>
          </p:cNvPr>
          <p:cNvSpPr>
            <a:spLocks noGrp="1"/>
          </p:cNvSpPr>
          <p:nvPr>
            <p:ph type="body" idx="1"/>
          </p:nvPr>
        </p:nvSpPr>
        <p:spPr>
          <a:xfrm>
            <a:off x="6148551" y="1097280"/>
            <a:ext cx="12139449" cy="7886700"/>
          </a:xfrm>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CCB167D1-05A0-9B08-7EBE-90D6726AA012}"/>
              </a:ext>
            </a:extLst>
          </p:cNvPr>
          <p:cNvSpPr txBox="1"/>
          <p:nvPr/>
        </p:nvSpPr>
        <p:spPr>
          <a:xfrm>
            <a:off x="6183389" y="2836733"/>
            <a:ext cx="12104613" cy="3416320"/>
          </a:xfrm>
          <a:prstGeom prst="rect">
            <a:avLst/>
          </a:prstGeom>
          <a:noFill/>
        </p:spPr>
        <p:txBody>
          <a:bodyPr wrap="square" rtlCol="0">
            <a:spAutoFit/>
          </a:bodyPr>
          <a:lstStyle/>
          <a:p>
            <a:pPr algn="ctr" defTabSz="1371600"/>
            <a:r>
              <a:rPr lang="fr" sz="7200" kern="100" dirty="0">
                <a:solidFill>
                  <a:prstClr val="black"/>
                </a:solidFill>
                <a:latin typeface="Calibri" panose="020F0502020204030204"/>
              </a:rPr>
              <a:t>Comment mener une consultation sensible au genre et inclusive ?</a:t>
            </a:r>
            <a:endParaRPr lang="en-US" sz="7200" dirty="0">
              <a:solidFill>
                <a:prstClr val="black"/>
              </a:solidFill>
              <a:latin typeface="Calibri" panose="020F0502020204030204"/>
            </a:endParaRPr>
          </a:p>
        </p:txBody>
      </p:sp>
    </p:spTree>
    <p:extLst>
      <p:ext uri="{BB962C8B-B14F-4D97-AF65-F5344CB8AC3E}">
        <p14:creationId xmlns:p14="http://schemas.microsoft.com/office/powerpoint/2010/main" val="714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94567B6C-4835-D238-0F9C-958497E6FA42}"/>
              </a:ext>
            </a:extLst>
          </p:cNvPr>
          <p:cNvGraphicFramePr/>
          <p:nvPr>
            <p:extLst>
              <p:ext uri="{D42A27DB-BD31-4B8C-83A1-F6EECF244321}">
                <p14:modId xmlns:p14="http://schemas.microsoft.com/office/powerpoint/2010/main" val="4052519945"/>
              </p:ext>
            </p:extLst>
          </p:nvPr>
        </p:nvGraphicFramePr>
        <p:xfrm>
          <a:off x="381000" y="568960"/>
          <a:ext cx="17526000" cy="8613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8B8DBE1E-048A-D6E9-D394-39242A73CA23}"/>
              </a:ext>
            </a:extLst>
          </p:cNvPr>
          <p:cNvSpPr>
            <a:spLocks noGrp="1"/>
          </p:cNvSpPr>
          <p:nvPr>
            <p:ph type="title" idx="4294967295"/>
          </p:nvPr>
        </p:nvSpPr>
        <p:spPr>
          <a:xfrm>
            <a:off x="914400" y="266700"/>
            <a:ext cx="15087600" cy="1295400"/>
          </a:xfrm>
        </p:spPr>
        <p:txBody>
          <a:bodyPr>
            <a:normAutofit/>
          </a:bodyPr>
          <a:lstStyle/>
          <a:p>
            <a:r>
              <a:rPr lang="fr" sz="6000" dirty="0"/>
              <a:t>Étapes recommandées</a:t>
            </a:r>
          </a:p>
        </p:txBody>
      </p:sp>
    </p:spTree>
    <p:extLst>
      <p:ext uri="{BB962C8B-B14F-4D97-AF65-F5344CB8AC3E}">
        <p14:creationId xmlns:p14="http://schemas.microsoft.com/office/powerpoint/2010/main" val="2112990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700FE-7690-0EB2-7104-57EDF1DD30E8}"/>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C80F0E6D-15A8-6B58-250C-C5982FB1EDD5}"/>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dirty="0">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0E4B6325-1C29-9D15-2A5A-EB9358A7DA78}"/>
              </a:ext>
            </a:extLst>
          </p:cNvPr>
          <p:cNvSpPr txBox="1"/>
          <p:nvPr/>
        </p:nvSpPr>
        <p:spPr>
          <a:xfrm>
            <a:off x="1163702" y="481256"/>
            <a:ext cx="15960590" cy="1754288"/>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5400" b="1" kern="0" dirty="0">
                <a:solidFill>
                  <a:prstClr val="black"/>
                </a:solidFill>
                <a:latin typeface="Calibri Light" panose="020F0302020204030204" pitchFamily="34" charset="0"/>
                <a:cs typeface="Calibri Light" panose="020F0302020204030204" pitchFamily="34" charset="0"/>
                <a:sym typeface="Arial"/>
              </a:rPr>
              <a:t>Méthodologie pour développer une consultation multi-acteurs</a:t>
            </a:r>
          </a:p>
          <a:p>
            <a:pPr defTabSz="914445">
              <a:buClr>
                <a:srgbClr val="000000"/>
              </a:buClr>
              <a:defRPr/>
            </a:pPr>
            <a:endParaRPr sz="5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52E01F21-D67F-17CF-BB33-BE13820E04F1}"/>
              </a:ext>
            </a:extLst>
          </p:cNvPr>
          <p:cNvCxnSpPr/>
          <p:nvPr/>
        </p:nvCxnSpPr>
        <p:spPr>
          <a:xfrm>
            <a:off x="1325786" y="2059734"/>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BA45076F-AE42-FD89-B566-013D0EBCA3D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1C561527-2CBA-3341-0393-0F4D5E26B988}"/>
              </a:ext>
            </a:extLst>
          </p:cNvPr>
          <p:cNvSpPr txBox="1"/>
          <p:nvPr/>
        </p:nvSpPr>
        <p:spPr>
          <a:xfrm>
            <a:off x="3389347" y="2407562"/>
            <a:ext cx="13988439" cy="584775"/>
          </a:xfrm>
          <a:prstGeom prst="rect">
            <a:avLst/>
          </a:prstGeom>
          <a:noFill/>
        </p:spPr>
        <p:txBody>
          <a:bodyPr wrap="square">
            <a:spAutoFit/>
          </a:bodyPr>
          <a:lstStyle/>
          <a:p>
            <a:pPr lvl="0"/>
            <a:r>
              <a:rPr lang="fr" sz="3200" dirty="0">
                <a:solidFill>
                  <a:prstClr val="black"/>
                </a:solidFill>
                <a:latin typeface="Calibri" panose="020F0502020204030204" pitchFamily="34" charset="0"/>
              </a:rPr>
              <a:t>Définir l’objectif, les buts et la manière dont le processus influencera les plans d’action nationaux pour la sécurité alimentaire (PANSA).</a:t>
            </a:r>
            <a:endParaRPr lang="es-ES" sz="3200" dirty="0">
              <a:solidFill>
                <a:prstClr val="black"/>
              </a:solidFill>
              <a:latin typeface="Calibri" panose="020F0502020204030204" pitchFamily="34" charset="0"/>
            </a:endParaRPr>
          </a:p>
        </p:txBody>
      </p:sp>
      <p:grpSp>
        <p:nvGrpSpPr>
          <p:cNvPr id="90" name="Group 89">
            <a:extLst>
              <a:ext uri="{FF2B5EF4-FFF2-40B4-BE49-F238E27FC236}">
                <a16:creationId xmlns:a16="http://schemas.microsoft.com/office/drawing/2014/main" id="{6E1CC818-89E4-29D4-044C-8E11700BCA52}"/>
              </a:ext>
            </a:extLst>
          </p:cNvPr>
          <p:cNvGrpSpPr/>
          <p:nvPr/>
        </p:nvGrpSpPr>
        <p:grpSpPr>
          <a:xfrm>
            <a:off x="743251" y="2199696"/>
            <a:ext cx="2525289" cy="1077218"/>
            <a:chOff x="844721" y="1866900"/>
            <a:chExt cx="3117679" cy="1316682"/>
          </a:xfrm>
        </p:grpSpPr>
        <p:sp>
          <p:nvSpPr>
            <p:cNvPr id="44" name="Pentagon 43">
              <a:extLst>
                <a:ext uri="{FF2B5EF4-FFF2-40B4-BE49-F238E27FC236}">
                  <a16:creationId xmlns:a16="http://schemas.microsoft.com/office/drawing/2014/main" id="{04622B9E-225D-09C4-884D-E3617130C6CB}"/>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magnifying glass over a paper&#10;&#10;AI-generated content may be incorrect.">
              <a:extLst>
                <a:ext uri="{FF2B5EF4-FFF2-40B4-BE49-F238E27FC236}">
                  <a16:creationId xmlns:a16="http://schemas.microsoft.com/office/drawing/2014/main" id="{725EB79C-4E25-AC71-21CC-77F71E9417E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38679" y="2018287"/>
              <a:ext cx="1013420" cy="1011676"/>
            </a:xfrm>
            <a:prstGeom prst="rect">
              <a:avLst/>
            </a:prstGeom>
          </p:spPr>
        </p:pic>
        <p:grpSp>
          <p:nvGrpSpPr>
            <p:cNvPr id="32" name="Group 31">
              <a:extLst>
                <a:ext uri="{FF2B5EF4-FFF2-40B4-BE49-F238E27FC236}">
                  <a16:creationId xmlns:a16="http://schemas.microsoft.com/office/drawing/2014/main" id="{2F6186F0-A5F0-5BE9-AF08-57A69F4FF66B}"/>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1FE5AC27-C99E-0247-252D-783C4EE42579}"/>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34" name="Oval 5">
                <a:extLst>
                  <a:ext uri="{FF2B5EF4-FFF2-40B4-BE49-F238E27FC236}">
                    <a16:creationId xmlns:a16="http://schemas.microsoft.com/office/drawing/2014/main" id="{1D859D9C-5B49-E374-7658-19CDBB47D983}"/>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1</a:t>
                </a:r>
              </a:p>
            </p:txBody>
          </p:sp>
        </p:grpSp>
      </p:grpSp>
      <p:sp>
        <p:nvSpPr>
          <p:cNvPr id="47" name="TextBox 46">
            <a:extLst>
              <a:ext uri="{FF2B5EF4-FFF2-40B4-BE49-F238E27FC236}">
                <a16:creationId xmlns:a16="http://schemas.microsoft.com/office/drawing/2014/main" id="{E04FF371-58FF-F3B9-4F7F-E7FC17DB2D6E}"/>
              </a:ext>
            </a:extLst>
          </p:cNvPr>
          <p:cNvSpPr txBox="1"/>
          <p:nvPr/>
        </p:nvSpPr>
        <p:spPr>
          <a:xfrm>
            <a:off x="4070983" y="3678803"/>
            <a:ext cx="7248274" cy="553998"/>
          </a:xfrm>
          <a:prstGeom prst="rect">
            <a:avLst/>
          </a:prstGeom>
          <a:noFill/>
        </p:spPr>
        <p:txBody>
          <a:bodyPr wrap="square">
            <a:spAutoFit/>
          </a:bodyPr>
          <a:lstStyle/>
          <a:p>
            <a:pPr algn="just">
              <a:spcBef>
                <a:spcPts val="0"/>
              </a:spcBef>
            </a:pPr>
            <a:r>
              <a:rPr lang="fr" sz="3000" dirty="0">
                <a:latin typeface="Calibri" panose="020F0502020204030204" pitchFamily="34" charset="0"/>
                <a:ea typeface="Times New Roman" panose="02020603050405020304" pitchFamily="18" charset="0"/>
                <a:cs typeface="Calibri" panose="020F0502020204030204" pitchFamily="34" charset="0"/>
              </a:rPr>
              <a:t>Identifier les acteurs concernés et garantir la diversité</a:t>
            </a:r>
          </a:p>
        </p:txBody>
      </p:sp>
      <p:sp>
        <p:nvSpPr>
          <p:cNvPr id="65" name="TextBox 64">
            <a:extLst>
              <a:ext uri="{FF2B5EF4-FFF2-40B4-BE49-F238E27FC236}">
                <a16:creationId xmlns:a16="http://schemas.microsoft.com/office/drawing/2014/main" id="{5D5E1868-886C-A339-C383-A16BE8427252}"/>
              </a:ext>
            </a:extLst>
          </p:cNvPr>
          <p:cNvSpPr txBox="1"/>
          <p:nvPr/>
        </p:nvSpPr>
        <p:spPr>
          <a:xfrm>
            <a:off x="4944738" y="4923348"/>
            <a:ext cx="10861434" cy="553998"/>
          </a:xfrm>
          <a:prstGeom prst="rect">
            <a:avLst/>
          </a:prstGeom>
          <a:noFill/>
        </p:spPr>
        <p:txBody>
          <a:bodyPr wrap="square">
            <a:spAutoFit/>
          </a:bodyPr>
          <a:lstStyle/>
          <a:p>
            <a:pPr algn="just"/>
            <a:r>
              <a:rPr lang="fr" sz="3000" dirty="0">
                <a:latin typeface="Calibri" panose="020F0502020204030204" pitchFamily="34" charset="0"/>
                <a:ea typeface="Times New Roman" panose="02020603050405020304" pitchFamily="18" charset="0"/>
                <a:cs typeface="Calibri" panose="020F0502020204030204" pitchFamily="34" charset="0"/>
              </a:rPr>
              <a:t>Conception d'une méthodologie inclusive et participative</a:t>
            </a:r>
          </a:p>
        </p:txBody>
      </p:sp>
      <p:sp>
        <p:nvSpPr>
          <p:cNvPr id="70" name="TextBox 69">
            <a:extLst>
              <a:ext uri="{FF2B5EF4-FFF2-40B4-BE49-F238E27FC236}">
                <a16:creationId xmlns:a16="http://schemas.microsoft.com/office/drawing/2014/main" id="{A597FE43-A3C4-2AE7-D329-7880605ED77B}"/>
              </a:ext>
            </a:extLst>
          </p:cNvPr>
          <p:cNvSpPr txBox="1"/>
          <p:nvPr/>
        </p:nvSpPr>
        <p:spPr>
          <a:xfrm>
            <a:off x="5691435" y="6218196"/>
            <a:ext cx="11325029" cy="553998"/>
          </a:xfrm>
          <a:prstGeom prst="rect">
            <a:avLst/>
          </a:prstGeom>
          <a:noFill/>
        </p:spPr>
        <p:txBody>
          <a:bodyPr wrap="square">
            <a:spAutoFit/>
          </a:bodyPr>
          <a:lstStyle/>
          <a:p>
            <a:pPr algn="just"/>
            <a:r>
              <a:rPr lang="fr" sz="3000" dirty="0">
                <a:latin typeface="Calibri" panose="020F0502020204030204" pitchFamily="34" charset="0"/>
                <a:ea typeface="Times New Roman" panose="02020603050405020304" pitchFamily="18" charset="0"/>
                <a:cs typeface="Calibri" panose="020F0502020204030204" pitchFamily="34" charset="0"/>
              </a:rPr>
              <a:t>Supprimer les obstacles à la participation et créer un espace sûr et stimulant</a:t>
            </a:r>
          </a:p>
        </p:txBody>
      </p:sp>
      <p:grpSp>
        <p:nvGrpSpPr>
          <p:cNvPr id="95" name="Group 94">
            <a:extLst>
              <a:ext uri="{FF2B5EF4-FFF2-40B4-BE49-F238E27FC236}">
                <a16:creationId xmlns:a16="http://schemas.microsoft.com/office/drawing/2014/main" id="{D47F3E9A-9466-055C-0BA8-F219C42DC6C7}"/>
              </a:ext>
            </a:extLst>
          </p:cNvPr>
          <p:cNvGrpSpPr/>
          <p:nvPr/>
        </p:nvGrpSpPr>
        <p:grpSpPr>
          <a:xfrm>
            <a:off x="3166147" y="6006156"/>
            <a:ext cx="2525289" cy="1077218"/>
            <a:chOff x="4089527" y="6103976"/>
            <a:chExt cx="3117679" cy="1316682"/>
          </a:xfrm>
        </p:grpSpPr>
        <p:sp>
          <p:nvSpPr>
            <p:cNvPr id="69" name="Pentagon 68">
              <a:extLst>
                <a:ext uri="{FF2B5EF4-FFF2-40B4-BE49-F238E27FC236}">
                  <a16:creationId xmlns:a16="http://schemas.microsoft.com/office/drawing/2014/main" id="{88F19372-A016-620A-87E2-4E5F81424E0E}"/>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1" name="Group 70">
              <a:extLst>
                <a:ext uri="{FF2B5EF4-FFF2-40B4-BE49-F238E27FC236}">
                  <a16:creationId xmlns:a16="http://schemas.microsoft.com/office/drawing/2014/main" id="{FA44BF9B-E512-9C2D-6D27-BCA2B6DD0CE1}"/>
                </a:ext>
              </a:extLst>
            </p:cNvPr>
            <p:cNvGrpSpPr/>
            <p:nvPr/>
          </p:nvGrpSpPr>
          <p:grpSpPr>
            <a:xfrm>
              <a:off x="4343076" y="6242498"/>
              <a:ext cx="1063394" cy="1011676"/>
              <a:chOff x="10085410" y="3689660"/>
              <a:chExt cx="779859" cy="779859"/>
            </a:xfrm>
          </p:grpSpPr>
          <p:sp>
            <p:nvSpPr>
              <p:cNvPr id="72" name="Oval 71">
                <a:extLst>
                  <a:ext uri="{FF2B5EF4-FFF2-40B4-BE49-F238E27FC236}">
                    <a16:creationId xmlns:a16="http://schemas.microsoft.com/office/drawing/2014/main" id="{DB123AAF-CF3A-B89A-69E7-3A8050A2B5C0}"/>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73" name="Oval 5">
                <a:extLst>
                  <a:ext uri="{FF2B5EF4-FFF2-40B4-BE49-F238E27FC236}">
                    <a16:creationId xmlns:a16="http://schemas.microsoft.com/office/drawing/2014/main" id="{6884A34C-3272-97C5-AC8C-1485AB16120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4</a:t>
                </a:r>
              </a:p>
            </p:txBody>
          </p:sp>
        </p:grpSp>
      </p:grpSp>
      <p:grpSp>
        <p:nvGrpSpPr>
          <p:cNvPr id="94" name="Group 93">
            <a:extLst>
              <a:ext uri="{FF2B5EF4-FFF2-40B4-BE49-F238E27FC236}">
                <a16:creationId xmlns:a16="http://schemas.microsoft.com/office/drawing/2014/main" id="{3D6FB9E0-F37D-4837-9580-2683910B9894}"/>
              </a:ext>
            </a:extLst>
          </p:cNvPr>
          <p:cNvGrpSpPr/>
          <p:nvPr/>
        </p:nvGrpSpPr>
        <p:grpSpPr>
          <a:xfrm>
            <a:off x="2346668" y="4733415"/>
            <a:ext cx="2525289" cy="1077218"/>
            <a:chOff x="2924970" y="4686569"/>
            <a:chExt cx="3117679" cy="1316682"/>
          </a:xfrm>
        </p:grpSpPr>
        <p:sp>
          <p:nvSpPr>
            <p:cNvPr id="63" name="Pentagon 62">
              <a:extLst>
                <a:ext uri="{FF2B5EF4-FFF2-40B4-BE49-F238E27FC236}">
                  <a16:creationId xmlns:a16="http://schemas.microsoft.com/office/drawing/2014/main" id="{C646A5EA-2542-4546-A0CD-78BEBE3B9D0D}"/>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6" name="Group 65">
              <a:extLst>
                <a:ext uri="{FF2B5EF4-FFF2-40B4-BE49-F238E27FC236}">
                  <a16:creationId xmlns:a16="http://schemas.microsoft.com/office/drawing/2014/main" id="{8EC4F8F3-4C21-00A5-A6C1-439B374E95E4}"/>
                </a:ext>
              </a:extLst>
            </p:cNvPr>
            <p:cNvGrpSpPr/>
            <p:nvPr/>
          </p:nvGrpSpPr>
          <p:grpSpPr>
            <a:xfrm>
              <a:off x="3178519" y="4825091"/>
              <a:ext cx="1063394" cy="1011676"/>
              <a:chOff x="10085410" y="3689660"/>
              <a:chExt cx="779859" cy="779859"/>
            </a:xfrm>
          </p:grpSpPr>
          <p:sp>
            <p:nvSpPr>
              <p:cNvPr id="67" name="Oval 66">
                <a:extLst>
                  <a:ext uri="{FF2B5EF4-FFF2-40B4-BE49-F238E27FC236}">
                    <a16:creationId xmlns:a16="http://schemas.microsoft.com/office/drawing/2014/main" id="{0FFE2DFF-91DC-DF9E-1370-F1AE4596768F}"/>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68" name="Oval 5">
                <a:extLst>
                  <a:ext uri="{FF2B5EF4-FFF2-40B4-BE49-F238E27FC236}">
                    <a16:creationId xmlns:a16="http://schemas.microsoft.com/office/drawing/2014/main" id="{2CCA2B4B-007A-F394-A02A-ECFD0EF9655E}"/>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dirty="0"/>
                  <a:t>3</a:t>
                </a:r>
                <a:endParaRPr lang="en-US" sz="3600" kern="1200" dirty="0"/>
              </a:p>
            </p:txBody>
          </p:sp>
        </p:grpSp>
        <p:pic>
          <p:nvPicPr>
            <p:cNvPr id="75" name="Picture 74" descr="A group of people in a circle&#10;&#10;AI-generated content may be incorrect.">
              <a:extLst>
                <a:ext uri="{FF2B5EF4-FFF2-40B4-BE49-F238E27FC236}">
                  <a16:creationId xmlns:a16="http://schemas.microsoft.com/office/drawing/2014/main" id="{B0DA106D-A5F4-179A-4D28-CA535AED4639}"/>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4256602" y="4770683"/>
              <a:ext cx="1162580" cy="1066084"/>
            </a:xfrm>
            <a:prstGeom prst="rect">
              <a:avLst/>
            </a:prstGeom>
          </p:spPr>
        </p:pic>
      </p:grpSp>
      <p:grpSp>
        <p:nvGrpSpPr>
          <p:cNvPr id="91" name="Group 90">
            <a:extLst>
              <a:ext uri="{FF2B5EF4-FFF2-40B4-BE49-F238E27FC236}">
                <a16:creationId xmlns:a16="http://schemas.microsoft.com/office/drawing/2014/main" id="{DB68D941-72A2-29B1-3DF4-13EA3C0ED68F}"/>
              </a:ext>
            </a:extLst>
          </p:cNvPr>
          <p:cNvGrpSpPr/>
          <p:nvPr/>
        </p:nvGrpSpPr>
        <p:grpSpPr>
          <a:xfrm>
            <a:off x="1489746" y="3468252"/>
            <a:ext cx="2525289" cy="1077218"/>
            <a:chOff x="1847532" y="3282849"/>
            <a:chExt cx="3117679" cy="1316682"/>
          </a:xfrm>
        </p:grpSpPr>
        <p:sp>
          <p:nvSpPr>
            <p:cNvPr id="45" name="Pentagon 44">
              <a:extLst>
                <a:ext uri="{FF2B5EF4-FFF2-40B4-BE49-F238E27FC236}">
                  <a16:creationId xmlns:a16="http://schemas.microsoft.com/office/drawing/2014/main" id="{75DE8172-2363-EA26-8675-EAABCF308CD6}"/>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8" name="Group 47">
              <a:extLst>
                <a:ext uri="{FF2B5EF4-FFF2-40B4-BE49-F238E27FC236}">
                  <a16:creationId xmlns:a16="http://schemas.microsoft.com/office/drawing/2014/main" id="{76AB68A5-8F96-252E-3B26-61E1390B510A}"/>
                </a:ext>
              </a:extLst>
            </p:cNvPr>
            <p:cNvGrpSpPr/>
            <p:nvPr/>
          </p:nvGrpSpPr>
          <p:grpSpPr>
            <a:xfrm>
              <a:off x="2101081" y="3421371"/>
              <a:ext cx="1063394" cy="1011676"/>
              <a:chOff x="10085410" y="3689660"/>
              <a:chExt cx="779859" cy="779859"/>
            </a:xfrm>
          </p:grpSpPr>
          <p:sp>
            <p:nvSpPr>
              <p:cNvPr id="49" name="Oval 48">
                <a:extLst>
                  <a:ext uri="{FF2B5EF4-FFF2-40B4-BE49-F238E27FC236}">
                    <a16:creationId xmlns:a16="http://schemas.microsoft.com/office/drawing/2014/main" id="{A29E5D77-58DB-50FC-D3A5-B542B00114CE}"/>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50" name="Oval 5">
                <a:extLst>
                  <a:ext uri="{FF2B5EF4-FFF2-40B4-BE49-F238E27FC236}">
                    <a16:creationId xmlns:a16="http://schemas.microsoft.com/office/drawing/2014/main" id="{43B8714A-5332-040F-26B8-0BC07E8675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dirty="0"/>
                  <a:t>2</a:t>
                </a:r>
                <a:endParaRPr lang="en-US" sz="3600" kern="1200" dirty="0"/>
              </a:p>
            </p:txBody>
          </p:sp>
        </p:grpSp>
      </p:grpSp>
      <p:sp>
        <p:nvSpPr>
          <p:cNvPr id="78" name="TextBox 77">
            <a:extLst>
              <a:ext uri="{FF2B5EF4-FFF2-40B4-BE49-F238E27FC236}">
                <a16:creationId xmlns:a16="http://schemas.microsoft.com/office/drawing/2014/main" id="{A903B8EC-A0DF-83CF-348B-C08F9ECAD961}"/>
              </a:ext>
            </a:extLst>
          </p:cNvPr>
          <p:cNvSpPr txBox="1"/>
          <p:nvPr/>
        </p:nvSpPr>
        <p:spPr>
          <a:xfrm>
            <a:off x="6477000" y="7353300"/>
            <a:ext cx="10900786" cy="1015663"/>
          </a:xfrm>
          <a:prstGeom prst="rect">
            <a:avLst/>
          </a:prstGeom>
          <a:noFill/>
        </p:spPr>
        <p:txBody>
          <a:bodyPr wrap="square">
            <a:spAutoFit/>
          </a:bodyPr>
          <a:lstStyle/>
          <a:p>
            <a:pPr algn="just"/>
            <a:r>
              <a:rPr lang="fr" sz="3000" dirty="0">
                <a:latin typeface="Calibri" panose="020F0502020204030204" pitchFamily="34" charset="0"/>
                <a:ea typeface="Times New Roman" panose="02020603050405020304" pitchFamily="18" charset="0"/>
                <a:cs typeface="Calibri" panose="020F0502020204030204" pitchFamily="34" charset="0"/>
              </a:rPr>
              <a:t>Communiquer les résultats aux participants et expliquer comment leurs contributions influenceront le PNB</a:t>
            </a:r>
          </a:p>
        </p:txBody>
      </p:sp>
      <p:grpSp>
        <p:nvGrpSpPr>
          <p:cNvPr id="96" name="Group 95">
            <a:extLst>
              <a:ext uri="{FF2B5EF4-FFF2-40B4-BE49-F238E27FC236}">
                <a16:creationId xmlns:a16="http://schemas.microsoft.com/office/drawing/2014/main" id="{D0821AB8-6D47-27C0-C6BF-4CCA8B080782}"/>
              </a:ext>
            </a:extLst>
          </p:cNvPr>
          <p:cNvGrpSpPr/>
          <p:nvPr/>
        </p:nvGrpSpPr>
        <p:grpSpPr>
          <a:xfrm>
            <a:off x="3932150" y="7266682"/>
            <a:ext cx="2525289" cy="1077218"/>
            <a:chOff x="5194075" y="7520669"/>
            <a:chExt cx="3117679" cy="1316682"/>
          </a:xfrm>
        </p:grpSpPr>
        <p:sp>
          <p:nvSpPr>
            <p:cNvPr id="77" name="Pentagon 76">
              <a:extLst>
                <a:ext uri="{FF2B5EF4-FFF2-40B4-BE49-F238E27FC236}">
                  <a16:creationId xmlns:a16="http://schemas.microsoft.com/office/drawing/2014/main" id="{C7922F62-C10D-917D-DD3D-3BF359C628BE}"/>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9" name="Group 78">
              <a:extLst>
                <a:ext uri="{FF2B5EF4-FFF2-40B4-BE49-F238E27FC236}">
                  <a16:creationId xmlns:a16="http://schemas.microsoft.com/office/drawing/2014/main" id="{E7A4B425-E3C3-F7A6-1D3A-D592855794B5}"/>
                </a:ext>
              </a:extLst>
            </p:cNvPr>
            <p:cNvGrpSpPr/>
            <p:nvPr/>
          </p:nvGrpSpPr>
          <p:grpSpPr>
            <a:xfrm>
              <a:off x="5447624" y="7659191"/>
              <a:ext cx="1063394" cy="1011676"/>
              <a:chOff x="10085410" y="3689660"/>
              <a:chExt cx="779859" cy="779859"/>
            </a:xfrm>
          </p:grpSpPr>
          <p:sp>
            <p:nvSpPr>
              <p:cNvPr id="80" name="Oval 79">
                <a:extLst>
                  <a:ext uri="{FF2B5EF4-FFF2-40B4-BE49-F238E27FC236}">
                    <a16:creationId xmlns:a16="http://schemas.microsoft.com/office/drawing/2014/main" id="{BE78318C-9FF7-CA20-A0C2-79F4FBA8B211}"/>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81" name="Oval 5">
                <a:extLst>
                  <a:ext uri="{FF2B5EF4-FFF2-40B4-BE49-F238E27FC236}">
                    <a16:creationId xmlns:a16="http://schemas.microsoft.com/office/drawing/2014/main" id="{99ACF67F-BC1A-9EA6-31F6-5F8F19D4C3E9}"/>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5</a:t>
                </a:r>
              </a:p>
            </p:txBody>
          </p:sp>
        </p:grpSp>
        <p:pic>
          <p:nvPicPr>
            <p:cNvPr id="92" name="Picture 91" descr="A group of people sitting at a table&#10;&#10;AI-generated content may be incorrect.">
              <a:extLst>
                <a:ext uri="{FF2B5EF4-FFF2-40B4-BE49-F238E27FC236}">
                  <a16:creationId xmlns:a16="http://schemas.microsoft.com/office/drawing/2014/main" id="{F558F05E-74A4-D525-2221-91139A79233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46742" y="7649209"/>
              <a:ext cx="1028833" cy="1006943"/>
            </a:xfrm>
            <a:prstGeom prst="rect">
              <a:avLst/>
            </a:prstGeom>
          </p:spPr>
        </p:pic>
      </p:grpSp>
      <p:pic>
        <p:nvPicPr>
          <p:cNvPr id="2" name="Picture 1" descr="A graphic of a pie chart and graph&#10;&#10;AI-generated content may be incorrect.">
            <a:extLst>
              <a:ext uri="{FF2B5EF4-FFF2-40B4-BE49-F238E27FC236}">
                <a16:creationId xmlns:a16="http://schemas.microsoft.com/office/drawing/2014/main" id="{73C7412B-AC60-B805-8E53-90B5F13F3AF9}"/>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2728459" y="3563064"/>
            <a:ext cx="820860" cy="823993"/>
          </a:xfrm>
          <a:prstGeom prst="rect">
            <a:avLst/>
          </a:prstGeom>
        </p:spPr>
      </p:pic>
      <p:pic>
        <p:nvPicPr>
          <p:cNvPr id="5" name="Picture 4" descr="A black and white drawing of a bomb hitting a brick wall&#10;&#10;AI-generated content may be incorrect.">
            <a:extLst>
              <a:ext uri="{FF2B5EF4-FFF2-40B4-BE49-F238E27FC236}">
                <a16:creationId xmlns:a16="http://schemas.microsoft.com/office/drawing/2014/main" id="{73420B7D-117C-C2A6-C623-F2CD123A38E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89868" y="6074348"/>
            <a:ext cx="895416" cy="858811"/>
          </a:xfrm>
          <a:prstGeom prst="rect">
            <a:avLst/>
          </a:prstGeom>
        </p:spPr>
      </p:pic>
    </p:spTree>
    <p:extLst>
      <p:ext uri="{BB962C8B-B14F-4D97-AF65-F5344CB8AC3E}">
        <p14:creationId xmlns:p14="http://schemas.microsoft.com/office/powerpoint/2010/main" val="295202641"/>
      </p:ext>
    </p:extLst>
  </p:cSld>
  <p:clrMapOvr>
    <a:masterClrMapping/>
  </p:clrMapOvr>
</p:sld>
</file>

<file path=ppt/theme/theme1.xml><?xml version="1.0" encoding="utf-8"?>
<a:theme xmlns:a="http://schemas.openxmlformats.org/drawingml/2006/main" name="Custom Design">
  <a:themeElements>
    <a:clrScheme name="UNDP">
      <a:dk1>
        <a:srgbClr val="0468B1"/>
      </a:dk1>
      <a:lt1>
        <a:srgbClr val="FFFFFF"/>
      </a:lt1>
      <a:dk2>
        <a:srgbClr val="44546A"/>
      </a:dk2>
      <a:lt2>
        <a:srgbClr val="E7E6E6"/>
      </a:lt2>
      <a:accent1>
        <a:srgbClr val="0468B1"/>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DP Presentation- Spanish" id="{0B9474DE-4CFE-6741-93BB-8CE2216C385D}" vid="{9F841F3F-E64F-D048-B29D-3A6FEA554966}"/>
    </a:ext>
  </a:extLst>
</a:theme>
</file>

<file path=ppt/theme/theme2.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13777</TotalTime>
  <Words>2852</Words>
  <Application>Microsoft Macintosh PowerPoint</Application>
  <PresentationFormat>Custom</PresentationFormat>
  <Paragraphs>287</Paragraphs>
  <Slides>34</Slides>
  <Notes>18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34</vt:i4>
      </vt:variant>
    </vt:vector>
  </HeadingPairs>
  <TitlesOfParts>
    <vt:vector size="43" baseType="lpstr">
      <vt:lpstr>Calibri Light</vt:lpstr>
      <vt:lpstr>Wingdings</vt:lpstr>
      <vt:lpstr>Arial</vt:lpstr>
      <vt:lpstr>Aptos Display</vt:lpstr>
      <vt:lpstr>Symbol</vt:lpstr>
      <vt:lpstr>Calibri</vt:lpstr>
      <vt:lpstr>Aptos</vt:lpstr>
      <vt:lpstr>Custom Design</vt:lpstr>
      <vt:lpstr>Retrospect</vt:lpstr>
      <vt:lpstr>PowerPoint Presentation</vt:lpstr>
      <vt:lpstr>Objectifs</vt:lpstr>
      <vt:lpstr>PowerPoint Presentation</vt:lpstr>
      <vt:lpstr>PowerPoint Presentation</vt:lpstr>
      <vt:lpstr>PowerPoint Presentation</vt:lpstr>
      <vt:lpstr>PowerPoint Presentation</vt:lpstr>
      <vt:lpstr>PowerPoint Presentation</vt:lpstr>
      <vt:lpstr>Étapes recommandées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Diseño e implementación de políticas e iniciativas género transformadoras en diversos sectores ambientales.</dc:title>
  <dc:creator>Maria Victoria Colmenares Macia</dc:creator>
  <cp:lastModifiedBy>Andrea Quesada Aguilar</cp:lastModifiedBy>
  <cp:revision>112</cp:revision>
  <dcterms:created xsi:type="dcterms:W3CDTF">2006-08-16T00:00:00Z</dcterms:created>
  <dcterms:modified xsi:type="dcterms:W3CDTF">2026-02-09T22:16:35Z</dcterms:modified>
  <dc:identifier>DAFCeAGn4cE</dc:identifier>
</cp:coreProperties>
</file>