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26" r:id="rId2"/>
    <p:sldMasterId id="2147483740" r:id="rId3"/>
  </p:sldMasterIdLst>
  <p:notesMasterIdLst>
    <p:notesMasterId r:id="rId38"/>
  </p:notesMasterIdLst>
  <p:sldIdLst>
    <p:sldId id="256" r:id="rId4"/>
    <p:sldId id="2147473473" r:id="rId5"/>
    <p:sldId id="2147473560" r:id="rId6"/>
    <p:sldId id="2147473633" r:id="rId7"/>
    <p:sldId id="2147473619" r:id="rId8"/>
    <p:sldId id="2147473643" r:id="rId9"/>
    <p:sldId id="2147473587" r:id="rId10"/>
    <p:sldId id="2147473634" r:id="rId11"/>
    <p:sldId id="2147473588" r:id="rId12"/>
    <p:sldId id="2147473620" r:id="rId13"/>
    <p:sldId id="2147473603" r:id="rId14"/>
    <p:sldId id="2147473613" r:id="rId15"/>
    <p:sldId id="2147473623" r:id="rId16"/>
    <p:sldId id="2147473609" r:id="rId17"/>
    <p:sldId id="2147473645" r:id="rId18"/>
    <p:sldId id="2147473624" r:id="rId19"/>
    <p:sldId id="2147473635" r:id="rId20"/>
    <p:sldId id="2147473646" r:id="rId21"/>
    <p:sldId id="2147473627" r:id="rId22"/>
    <p:sldId id="2147473608" r:id="rId23"/>
    <p:sldId id="2147473628" r:id="rId24"/>
    <p:sldId id="2147473612" r:id="rId25"/>
    <p:sldId id="2147473636" r:id="rId26"/>
    <p:sldId id="2147473647" r:id="rId27"/>
    <p:sldId id="528" r:id="rId28"/>
    <p:sldId id="2147473648" r:id="rId29"/>
    <p:sldId id="529" r:id="rId30"/>
    <p:sldId id="531" r:id="rId31"/>
    <p:sldId id="532" r:id="rId32"/>
    <p:sldId id="2147473559" r:id="rId33"/>
    <p:sldId id="2147473354" r:id="rId34"/>
    <p:sldId id="2147473557" r:id="rId35"/>
    <p:sldId id="2147473554" r:id="rId36"/>
    <p:sldId id="312" r:id="rId37"/>
  </p:sldIdLst>
  <p:sldSz cx="18288000" cy="10287000"/>
  <p:notesSz cx="6858000" cy="9144000"/>
  <p:defaultTextStyle>
    <a:defPPr>
      <a:defRPr lang="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D00D0E-4A84-6E0A-3E1E-A7EAAF260594}" name="Elias, Marlene (Alliance Bioversity-CIAT)" initials="ME" userId="S::marlene.elias@cgiar.org::b005bc6b-c12f-4155-991c-86f00ab89867" providerId="AD"/>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67" autoAdjust="0"/>
    <p:restoredTop sz="91429" autoAdjust="0"/>
  </p:normalViewPr>
  <p:slideViewPr>
    <p:cSldViewPr>
      <p:cViewPr varScale="1">
        <p:scale>
          <a:sx n="78" d="100"/>
          <a:sy n="78" d="100"/>
        </p:scale>
        <p:origin x="520"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a:rPr lang="es" sz="4000" b="1"/>
            <a:t>Empezando</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es" sz="1900" dirty="0">
              <a:solidFill>
                <a:prstClr val="black"/>
              </a:solidFill>
              <a:latin typeface="Calibri" panose="020F0502020204030204" pitchFamily="34" charset="0"/>
            </a:rPr>
            <a:t>Realizar un mapeo de grupos/colectivos que tienen intereses en los temas relevantes para la NBSAP (incluidos los grupos de mujeres)</a:t>
          </a:r>
          <a:endParaRPr lang="en-GB" sz="1900" dirty="0"/>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a:rPr lang="es" sz="4000" b="1"/>
            <a:t>Diseño</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lIns="123824" tIns="0" rIns="123824" bIns="182880" anchor="b" anchorCtr="1"/>
        <a:lstStyle/>
        <a:p>
          <a:pPr>
            <a:buFont typeface="Symbol" panose="05050102010706020507" pitchFamily="18" charset="2"/>
            <a:buNone/>
          </a:pPr>
          <a:endParaRPr lang="en-GB" sz="190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a:rPr lang="es" sz="3600" b="1" dirty="0"/>
            <a:t>Realizar las consultas</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123824" rIns="123824" bIns="123824" anchor="t" anchorCtr="0"/>
        <a:lstStyle/>
        <a:p>
          <a:pPr>
            <a:buFont typeface="Symbol" panose="05050102010706020507" pitchFamily="18" charset="2"/>
            <a:buChar char=""/>
          </a:pPr>
          <a:r>
            <a:rPr lang="es" sz="1900" dirty="0">
              <a:solidFill>
                <a:prstClr val="black"/>
              </a:solidFill>
              <a:latin typeface="Calibri" panose="020F0502020204030204" pitchFamily="34" charset="0"/>
            </a:rPr>
            <a:t>Identificar posibles conflictos, por ejemplo, entre la implementación de los derechos y los intereses de diversos grupos</a:t>
          </a:r>
          <a:endParaRPr lang="en-GB" sz="1900" dirty="0"/>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87490D97-C84E-CD43-8068-AEDF3FEBD951}">
      <dgm:prSet custT="1"/>
      <dgm:spPr/>
      <dgm:t>
        <a:bodyPr/>
        <a:lstStyle/>
        <a:p>
          <a:r>
            <a:rPr lang="es" sz="1900" dirty="0">
              <a:solidFill>
                <a:prstClr val="black"/>
              </a:solidFill>
              <a:latin typeface="Calibri" panose="020F0502020204030204" pitchFamily="34" charset="0"/>
            </a:rPr>
            <a:t>Identificar procesos de consulta realizados en el país e identificar buenas prácticas</a:t>
          </a:r>
          <a:endParaRPr lang="es-ES" sz="1900" dirty="0">
            <a:solidFill>
              <a:prstClr val="black"/>
            </a:solidFill>
            <a:latin typeface="Calibri" panose="020F0502020204030204" pitchFamily="34" charset="0"/>
          </a:endParaRPr>
        </a:p>
      </dgm:t>
    </dgm:pt>
    <dgm:pt modelId="{70774044-D409-BC49-999E-EE88EA5E3741}" type="parTrans" cxnId="{F0BF06E5-3998-A14A-ACDC-CF946C9FE623}">
      <dgm:prSet/>
      <dgm:spPr/>
      <dgm:t>
        <a:bodyPr/>
        <a:lstStyle/>
        <a:p>
          <a:endParaRPr lang="en-US"/>
        </a:p>
      </dgm:t>
    </dgm:pt>
    <dgm:pt modelId="{E5CE6427-A032-1F4E-8618-E9190503A49C}" type="sibTrans" cxnId="{F0BF06E5-3998-A14A-ACDC-CF946C9FE623}">
      <dgm:prSet/>
      <dgm:spPr/>
      <dgm:t>
        <a:bodyPr/>
        <a:lstStyle/>
        <a:p>
          <a:endParaRPr lang="en-US"/>
        </a:p>
      </dgm:t>
    </dgm:pt>
    <dgm:pt modelId="{1B5BB69D-3042-4149-BA95-7A2CD05513A7}">
      <dgm:prSet custT="1"/>
      <dgm:spPr/>
      <dgm:t>
        <a:bodyPr/>
        <a:lstStyle/>
        <a:p>
          <a:r>
            <a:rPr lang="es" sz="1900" dirty="0">
              <a:solidFill>
                <a:prstClr val="black"/>
              </a:solidFill>
              <a:latin typeface="Calibri" panose="020F0502020204030204" pitchFamily="34" charset="0"/>
            </a:rPr>
            <a:t>Realizar un análisis de las capacidades de los distintos actores relevantes y diseñar oportunidades para equiparar conocimientos</a:t>
          </a:r>
          <a:endParaRPr lang="es-ES_tradnl" sz="1900" dirty="0">
            <a:solidFill>
              <a:prstClr val="black"/>
            </a:solidFill>
            <a:latin typeface="Calibri" panose="020F0502020204030204" pitchFamily="34" charset="0"/>
          </a:endParaRPr>
        </a:p>
      </dgm:t>
    </dgm:pt>
    <dgm:pt modelId="{781878B7-42F3-594B-B20B-72CBD938A346}" type="parTrans" cxnId="{1684EDF5-8B2C-564C-80A1-99B5FE3697F1}">
      <dgm:prSet/>
      <dgm:spPr/>
      <dgm:t>
        <a:bodyPr/>
        <a:lstStyle/>
        <a:p>
          <a:endParaRPr lang="en-US"/>
        </a:p>
      </dgm:t>
    </dgm:pt>
    <dgm:pt modelId="{6C71E6A0-AFED-434B-BDDC-77F31C9828D2}" type="sibTrans" cxnId="{1684EDF5-8B2C-564C-80A1-99B5FE3697F1}">
      <dgm:prSet/>
      <dgm:spPr/>
      <dgm:t>
        <a:bodyPr/>
        <a:lstStyle/>
        <a:p>
          <a:endParaRPr lang="en-US"/>
        </a:p>
      </dgm:t>
    </dgm:pt>
    <dgm:pt modelId="{0A82E027-F32D-5B4C-A86F-D4F7BA867D00}">
      <dgm:prSet custT="1"/>
      <dgm:spPr/>
      <dgm:t>
        <a:bodyPr/>
        <a:lstStyle/>
        <a:p>
          <a:r>
            <a:rPr lang="es" sz="1900" dirty="0">
              <a:solidFill>
                <a:prstClr val="black"/>
              </a:solidFill>
              <a:latin typeface="Calibri" panose="020F0502020204030204" pitchFamily="34" charset="0"/>
            </a:rPr>
            <a:t>Identificar aliados clave que puedan contribuir a implementar procesos de consulta inclusivos y participativos</a:t>
          </a:r>
          <a:endParaRPr lang="en-CR" sz="1900">
            <a:solidFill>
              <a:prstClr val="black"/>
            </a:solidFill>
            <a:latin typeface="Calibri" panose="020F0502020204030204" pitchFamily="34" charset="0"/>
          </a:endParaRPr>
        </a:p>
      </dgm:t>
    </dgm:pt>
    <dgm:pt modelId="{97518692-1A1D-1D4E-8CA3-190CE8DC9A7A}" type="parTrans" cxnId="{AF6A0E1D-1AB2-1E40-AFBD-73D506A918A2}">
      <dgm:prSet/>
      <dgm:spPr/>
      <dgm:t>
        <a:bodyPr/>
        <a:lstStyle/>
        <a:p>
          <a:endParaRPr lang="en-US"/>
        </a:p>
      </dgm:t>
    </dgm:pt>
    <dgm:pt modelId="{4A39D4C5-21D6-E748-98E3-654CAA6C2790}" type="sibTrans" cxnId="{AF6A0E1D-1AB2-1E40-AFBD-73D506A918A2}">
      <dgm:prSet/>
      <dgm:spPr/>
      <dgm:t>
        <a:bodyPr/>
        <a:lstStyle/>
        <a:p>
          <a:endParaRPr lang="en-US"/>
        </a:p>
      </dgm:t>
    </dgm:pt>
    <dgm:pt modelId="{BD5FBF42-F86F-2044-AB9F-69D34C7D0998}">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0" rIns="123824" bIns="182880" anchor="b" anchorCtr="1"/>
        <a:lstStyle/>
        <a:p>
          <a:pPr>
            <a:buFont typeface="Symbol" panose="05050102010706020507" pitchFamily="18" charset="2"/>
            <a:buChar char=""/>
          </a:pPr>
          <a:r>
            <a:rPr lang="es" sz="1900" dirty="0">
              <a:solidFill>
                <a:prstClr val="black"/>
              </a:solidFill>
              <a:latin typeface="Calibri" panose="020F0502020204030204" pitchFamily="34" charset="0"/>
            </a:rPr>
            <a:t>Promover consultas basadas en un enfoque interseccional y que incluya a representantes de diferentes grupos sociales que reflejen la diversidad del país.</a:t>
          </a:r>
          <a:endParaRPr lang="en-GB" sz="1900" dirty="0"/>
        </a:p>
      </dgm:t>
    </dgm:pt>
    <dgm:pt modelId="{19BEA408-55F4-F64F-BDDE-4DA54DFF71A7}" type="parTrans" cxnId="{E332376B-7CB6-FF4F-88A3-4715B05900D9}">
      <dgm:prSet/>
      <dgm:spPr/>
      <dgm:t>
        <a:bodyPr/>
        <a:lstStyle/>
        <a:p>
          <a:endParaRPr lang="en-US"/>
        </a:p>
      </dgm:t>
    </dgm:pt>
    <dgm:pt modelId="{36700E0B-5C31-8C4C-A927-D984AE04C884}" type="sibTrans" cxnId="{E332376B-7CB6-FF4F-88A3-4715B05900D9}">
      <dgm:prSet/>
      <dgm:spPr/>
      <dgm:t>
        <a:bodyPr/>
        <a:lstStyle/>
        <a:p>
          <a:endParaRPr lang="en-US"/>
        </a:p>
      </dgm:t>
    </dgm:pt>
    <dgm:pt modelId="{EDB37B11-B1C3-6246-9E3B-84B617734ABB}">
      <dgm:prSet custT="1"/>
      <dgm:spPr/>
      <dgm:t>
        <a:bodyPr lIns="123824" tIns="123824" rIns="123824" bIns="123824" anchor="t" anchorCtr="0"/>
        <a:lstStyle/>
        <a:p>
          <a:pPr>
            <a:buFont typeface="Symbol" panose="05050102010706020507" pitchFamily="18" charset="2"/>
            <a:buChar char=""/>
          </a:pPr>
          <a:r>
            <a:rPr lang="es" sz="1900" dirty="0">
              <a:solidFill>
                <a:prstClr val="black"/>
              </a:solidFill>
              <a:latin typeface="Calibri" panose="020F0502020204030204" pitchFamily="34" charset="0"/>
            </a:rPr>
            <a:t>Garantizar un acceso y unas condiciones equitativas y justas para que tanto hombres como mujeres participen efectivamente en el proceso de consulta</a:t>
          </a:r>
          <a:endParaRPr lang="es-ES" sz="1900" dirty="0">
            <a:solidFill>
              <a:prstClr val="black"/>
            </a:solidFill>
            <a:latin typeface="Calibri" panose="020F0502020204030204" pitchFamily="34" charset="0"/>
          </a:endParaRPr>
        </a:p>
      </dgm:t>
    </dgm:pt>
    <dgm:pt modelId="{EADC5C16-BD32-5C41-9871-CBCFDA5AD2F1}" type="parTrans" cxnId="{853DC4FF-C43D-BE40-A418-ECA10C964634}">
      <dgm:prSet/>
      <dgm:spPr/>
      <dgm:t>
        <a:bodyPr/>
        <a:lstStyle/>
        <a:p>
          <a:endParaRPr lang="en-US"/>
        </a:p>
      </dgm:t>
    </dgm:pt>
    <dgm:pt modelId="{0B10191E-ACEC-374F-A7F2-72083EAFBDD7}" type="sibTrans" cxnId="{853DC4FF-C43D-BE40-A418-ECA10C964634}">
      <dgm:prSet/>
      <dgm:spPr/>
      <dgm:t>
        <a:bodyPr/>
        <a:lstStyle/>
        <a:p>
          <a:endParaRPr lang="en-US"/>
        </a:p>
      </dgm:t>
    </dgm:pt>
    <dgm:pt modelId="{A89332CB-ABD4-F844-BF55-3590EF59D0D1}">
      <dgm:prSet custT="1"/>
      <dgm:spPr/>
      <dgm:t>
        <a:bodyPr lIns="123824" tIns="123824" rIns="123824" bIns="123824" anchor="t" anchorCtr="0"/>
        <a:lstStyle/>
        <a:p>
          <a:pPr>
            <a:buFont typeface="Symbol" panose="05050102010706020507" pitchFamily="18" charset="2"/>
            <a:buChar char=""/>
          </a:pPr>
          <a:r>
            <a:rPr lang="es" sz="1900" dirty="0">
              <a:solidFill>
                <a:prstClr val="black"/>
              </a:solidFill>
              <a:latin typeface="Calibri" panose="020F0502020204030204" pitchFamily="34" charset="0"/>
            </a:rPr>
            <a:t>Facilitar el proceso debería garantizar que se capturen diversos puntos de vista y que los diferentes grupos puedan influir en las decisiones, en particular los más vulnerables.</a:t>
          </a:r>
        </a:p>
      </dgm:t>
    </dgm:pt>
    <dgm:pt modelId="{1B4FDA8C-0644-AD46-BD5F-5EDD9D54BE8A}" type="parTrans" cxnId="{F23E80C7-3363-4A4C-9036-CA5FE792DE5C}">
      <dgm:prSet/>
      <dgm:spPr/>
      <dgm:t>
        <a:bodyPr/>
        <a:lstStyle/>
        <a:p>
          <a:endParaRPr lang="en-US"/>
        </a:p>
      </dgm:t>
    </dgm:pt>
    <dgm:pt modelId="{C0709FF6-61E0-5C49-98E7-AD410E2B9341}" type="sibTrans" cxnId="{F23E80C7-3363-4A4C-9036-CA5FE792DE5C}">
      <dgm:prSet/>
      <dgm:spPr/>
      <dgm:t>
        <a:bodyPr/>
        <a:lstStyle/>
        <a:p>
          <a:endParaRPr lang="en-US"/>
        </a:p>
      </dgm:t>
    </dgm:pt>
    <dgm:pt modelId="{F2EE2892-6C62-3C4D-9E5F-D809DABC5399}">
      <dgm:prSet custT="1"/>
      <dgm:spPr/>
      <dgm:t>
        <a:bodyPr lIns="123824" tIns="123824" rIns="123824" bIns="123824" anchor="t" anchorCtr="0"/>
        <a:lstStyle/>
        <a:p>
          <a:pPr>
            <a:buFont typeface="Symbol" panose="05050102010706020507" pitchFamily="18" charset="2"/>
            <a:buChar char=""/>
          </a:pPr>
          <a:r>
            <a:rPr lang="es" sz="1900" dirty="0">
              <a:solidFill>
                <a:prstClr val="black"/>
              </a:solidFill>
              <a:latin typeface="Calibri" panose="020F0502020204030204" pitchFamily="34" charset="0"/>
            </a:rPr>
            <a:t>Implementar procesos de consulta seguros y democráticos para garantizar que las perspectivas y voces de las mujeres se valoren en igualdad de condiciones con las de los hombres. El proceso debe adaptarse a las estructuras tradicionales.</a:t>
          </a:r>
          <a:endParaRPr lang="es-ES_tradnl" sz="1900" dirty="0">
            <a:solidFill>
              <a:prstClr val="black"/>
            </a:solidFill>
            <a:latin typeface="Calibri" panose="020F0502020204030204" pitchFamily="34" charset="0"/>
          </a:endParaRPr>
        </a:p>
      </dgm:t>
    </dgm:pt>
    <dgm:pt modelId="{D7B82DFC-1EDE-CB43-A707-A06A4FFB1BEB}" type="parTrans" cxnId="{6F8CF2FE-F9CD-2B48-B12F-2DD1859AE5CC}">
      <dgm:prSet/>
      <dgm:spPr/>
      <dgm:t>
        <a:bodyPr/>
        <a:lstStyle/>
        <a:p>
          <a:endParaRPr lang="en-US"/>
        </a:p>
      </dgm:t>
    </dgm:pt>
    <dgm:pt modelId="{4094A8AE-C49D-D246-877C-F1D32B0815FF}" type="sibTrans" cxnId="{6F8CF2FE-F9CD-2B48-B12F-2DD1859AE5CC}">
      <dgm:prSet/>
      <dgm:spPr/>
      <dgm:t>
        <a:bodyPr/>
        <a:lstStyle/>
        <a:p>
          <a:endParaRPr lang="en-US"/>
        </a:p>
      </dgm:t>
    </dgm:pt>
    <dgm:pt modelId="{3F9ACB9C-D236-D74E-962B-8F7064CE4A5A}">
      <dgm:prSet custT="1"/>
      <dgm:spPr/>
      <dgm:t>
        <a:bodyPr lIns="123824" tIns="123824" rIns="123824" bIns="123824" anchor="t" anchorCtr="0"/>
        <a:lstStyle/>
        <a:p>
          <a:pPr>
            <a:buFont typeface="Symbol" panose="05050102010706020507" pitchFamily="18" charset="2"/>
            <a:buChar char=""/>
          </a:pPr>
          <a:r>
            <a:rPr lang="es" sz="1900" dirty="0">
              <a:solidFill>
                <a:prstClr val="black"/>
              </a:solidFill>
              <a:latin typeface="Calibri" panose="020F0502020204030204" pitchFamily="34" charset="0"/>
            </a:rPr>
            <a:t>Incorporar una estructura que permita a las mujeres o grupos vulnerables solicitar ayuda o asesoramiento independiente.</a:t>
          </a:r>
        </a:p>
      </dgm:t>
    </dgm:pt>
    <dgm:pt modelId="{6A019A5F-AFE0-4948-9BDC-B7F5FA6910E4}" type="parTrans" cxnId="{882CCAB3-616A-764E-BB20-CFB49FBA91E2}">
      <dgm:prSet/>
      <dgm:spPr/>
      <dgm:t>
        <a:bodyPr/>
        <a:lstStyle/>
        <a:p>
          <a:endParaRPr lang="en-US"/>
        </a:p>
      </dgm:t>
    </dgm:pt>
    <dgm:pt modelId="{9B5D0FB5-A3F0-E84C-8148-8020DD202359}" type="sibTrans" cxnId="{882CCAB3-616A-764E-BB20-CFB49FBA91E2}">
      <dgm:prSet/>
      <dgm:spPr/>
      <dgm:t>
        <a:bodyPr/>
        <a:lstStyle/>
        <a:p>
          <a:endParaRPr lang="en-US"/>
        </a:p>
      </dgm:t>
    </dgm:pt>
    <dgm:pt modelId="{1113EA78-F2AF-7542-A25C-5819E59EC793}">
      <dgm:prSet custT="1"/>
      <dgm:spPr/>
      <dgm:t>
        <a:bodyPr lIns="123824" rIns="123824"/>
        <a:lstStyle/>
        <a:p>
          <a:pPr>
            <a:buFont typeface="Symbol" panose="05050102010706020507" pitchFamily="18" charset="2"/>
            <a:buChar char=""/>
          </a:pPr>
          <a:r>
            <a:rPr lang="es" sz="1900" dirty="0">
              <a:solidFill>
                <a:prstClr val="black"/>
              </a:solidFill>
              <a:latin typeface="Calibri" panose="020F0502020204030204" pitchFamily="34" charset="0"/>
            </a:rPr>
            <a:t>Desarrollar un proceso de consulta que utilice diferentes metodologías presenciales (grupos focales, entrevistas y talleres)</a:t>
          </a:r>
          <a:endParaRPr lang="es-ES_tradnl" sz="1900" dirty="0">
            <a:solidFill>
              <a:prstClr val="black"/>
            </a:solidFill>
            <a:latin typeface="Calibri" panose="020F0502020204030204" pitchFamily="34" charset="0"/>
          </a:endParaRPr>
        </a:p>
      </dgm:t>
    </dgm:pt>
    <dgm:pt modelId="{D9DAC860-6BC2-CF4B-9894-4CC563810724}" type="parTrans" cxnId="{9F690673-C107-9544-861D-CDD5E6E5ACA0}">
      <dgm:prSet/>
      <dgm:spPr/>
      <dgm:t>
        <a:bodyPr/>
        <a:lstStyle/>
        <a:p>
          <a:endParaRPr lang="en-US"/>
        </a:p>
      </dgm:t>
    </dgm:pt>
    <dgm:pt modelId="{6F47707F-7FE9-4E45-A7A3-2AC7C06E3258}" type="sibTrans" cxnId="{9F690673-C107-9544-861D-CDD5E6E5ACA0}">
      <dgm:prSet/>
      <dgm:spPr/>
      <dgm:t>
        <a:bodyPr/>
        <a:lstStyle/>
        <a:p>
          <a:endParaRPr lang="en-US"/>
        </a:p>
      </dgm:t>
    </dgm:pt>
    <dgm:pt modelId="{B7A40B29-129C-7B48-A7DA-9EB477758BF6}">
      <dgm:prSet custT="1"/>
      <dgm:spPr/>
      <dgm:t>
        <a:bodyPr lIns="123824" rIns="123824"/>
        <a:lstStyle/>
        <a:p>
          <a:pPr>
            <a:buFont typeface="Symbol" panose="05050102010706020507" pitchFamily="18" charset="2"/>
            <a:buChar char=""/>
          </a:pPr>
          <a:r>
            <a:rPr lang="es" sz="1900">
              <a:solidFill>
                <a:prstClr val="black"/>
              </a:solidFill>
              <a:latin typeface="Calibri" panose="020F0502020204030204" pitchFamily="34" charset="0"/>
            </a:rPr>
            <a:t>Considerar procesos de consulta virtuales en el caso de algunos grupos que no puedan participar en procesos presenciales</a:t>
          </a:r>
          <a:endParaRPr lang="en" sz="1900" dirty="0">
            <a:solidFill>
              <a:prstClr val="black"/>
            </a:solidFill>
            <a:latin typeface="Calibri" panose="020F0502020204030204" pitchFamily="34" charset="0"/>
          </a:endParaRPr>
        </a:p>
      </dgm:t>
    </dgm:pt>
    <dgm:pt modelId="{680971E4-7212-934F-A726-BD03C466FA82}" type="parTrans" cxnId="{42CB81CC-C48C-474C-AF77-B603A34C9A24}">
      <dgm:prSet/>
      <dgm:spPr/>
      <dgm:t>
        <a:bodyPr/>
        <a:lstStyle/>
        <a:p>
          <a:endParaRPr lang="en-US"/>
        </a:p>
      </dgm:t>
    </dgm:pt>
    <dgm:pt modelId="{35A4066A-C418-F94F-ABEF-096C66B073BC}" type="sibTrans" cxnId="{42CB81CC-C48C-474C-AF77-B603A34C9A24}">
      <dgm:prSet/>
      <dgm:spPr/>
      <dgm:t>
        <a:bodyPr/>
        <a:lstStyle/>
        <a:p>
          <a:endParaRPr lang="en-US"/>
        </a:p>
      </dgm:t>
    </dgm:pt>
    <dgm:pt modelId="{BA48660F-F24C-0846-AC01-7D974CD1CD06}">
      <dgm:prSet custT="1"/>
      <dgm:spPr/>
      <dgm:t>
        <a:bodyPr lIns="123824" rIns="123824"/>
        <a:lstStyle/>
        <a:p>
          <a:pPr>
            <a:buFont typeface="Symbol" panose="05050102010706020507" pitchFamily="18" charset="2"/>
            <a:buChar char=""/>
          </a:pPr>
          <a:r>
            <a:rPr lang="es" sz="1900" dirty="0">
              <a:solidFill>
                <a:prstClr val="black"/>
              </a:solidFill>
              <a:latin typeface="Calibri" panose="020F0502020204030204" pitchFamily="34" charset="0"/>
            </a:rPr>
            <a:t>Identificar acciones específicas para abordar las barreras que impiden que las mujeres u otros grupos vulnerables participen plena y eficazmente. Por ejemplo, brindar cuidado infantil o de personas mayores durante las consultas.</a:t>
          </a:r>
        </a:p>
      </dgm:t>
    </dgm:pt>
    <dgm:pt modelId="{6B9F61B6-5FE8-C446-9AD6-6DA1A7142DEB}" type="parTrans" cxnId="{18516BFC-9E2E-704E-9D59-93A6154095BD}">
      <dgm:prSet/>
      <dgm:spPr/>
      <dgm:t>
        <a:bodyPr/>
        <a:lstStyle/>
        <a:p>
          <a:endParaRPr lang="en-US"/>
        </a:p>
      </dgm:t>
    </dgm:pt>
    <dgm:pt modelId="{0A0F73A7-8F30-6641-8DA5-2231B0145CE6}" type="sibTrans" cxnId="{18516BFC-9E2E-704E-9D59-93A6154095BD}">
      <dgm:prSet/>
      <dgm:spPr/>
      <dgm:t>
        <a:bodyPr/>
        <a:lstStyle/>
        <a:p>
          <a:endParaRPr lang="en-US"/>
        </a:p>
      </dgm:t>
    </dgm:pt>
    <dgm:pt modelId="{CDDFE0A6-3955-8B4C-AA3A-1600B1861607}">
      <dgm:prSet custT="1"/>
      <dgm:spPr/>
      <dgm:t>
        <a:bodyPr lIns="123824" rIns="123824"/>
        <a:lstStyle/>
        <a:p>
          <a:pPr>
            <a:buFont typeface="Symbol" panose="05050102010706020507" pitchFamily="18" charset="2"/>
            <a:buChar char=""/>
          </a:pPr>
          <a:r>
            <a:rPr lang="es" sz="1900" dirty="0">
              <a:solidFill>
                <a:prstClr val="black"/>
              </a:solidFill>
              <a:latin typeface="Calibri" panose="020F0502020204030204" pitchFamily="34" charset="0"/>
            </a:rPr>
            <a:t>Tenga en cuenta la movilidad, la carga de trabajo, los horarios y las restricciones culturales a la hora de definir tiempos, lugares y métodos de consulta.</a:t>
          </a:r>
          <a:endParaRPr lang="es-ES" sz="1900" dirty="0">
            <a:solidFill>
              <a:prstClr val="black"/>
            </a:solidFill>
            <a:latin typeface="Calibri" panose="020F0502020204030204" pitchFamily="34" charset="0"/>
          </a:endParaRPr>
        </a:p>
      </dgm:t>
    </dgm:pt>
    <dgm:pt modelId="{2AFE357F-DCDB-5342-AC8E-85CD34ADE68E}" type="parTrans" cxnId="{55ADFD26-D238-B246-BFAD-F4BC1ACF10C9}">
      <dgm:prSet/>
      <dgm:spPr/>
      <dgm:t>
        <a:bodyPr/>
        <a:lstStyle/>
        <a:p>
          <a:endParaRPr lang="en-US"/>
        </a:p>
      </dgm:t>
    </dgm:pt>
    <dgm:pt modelId="{B9A078D8-DE42-7C4D-BA76-9194D65E53D0}" type="sibTrans" cxnId="{55ADFD26-D238-B246-BFAD-F4BC1ACF10C9}">
      <dgm:prSet/>
      <dgm:spPr/>
      <dgm:t>
        <a:bodyPr/>
        <a:lstStyle/>
        <a:p>
          <a:endParaRPr lang="en-US"/>
        </a:p>
      </dgm:t>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custScaleY="121103" custLinFactNeighborX="-198" custLinFactNeighborY="-13161">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custLinFactNeighborX="-1188" custLinFactNeighborY="23972">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custScaleX="122713" custLinFactNeighborY="-3760"/>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custScaleX="114909" custScaleY="179649" custLinFactNeighborX="-2581" custLinFactNeighborY="17930">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custLinFactNeighborX="7535" custLinFactNeighborY="-47222">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177225">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NeighborX="3402" custLinFactNeighborY="95586">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584A5300-7F76-4944-9DDE-D1F767857234}" type="presOf" srcId="{0A82E027-F32D-5B4C-A86F-D4F7BA867D00}" destId="{A4937ED4-083C-47E1-8F4C-A1891472BCEB}" srcOrd="0" destOrd="3" presId="urn:microsoft.com/office/officeart/2005/8/layout/hProcess4"/>
    <dgm:cxn modelId="{A4340518-F0C8-004A-9062-D8FEF49FB656}" type="presOf" srcId="{3F9ACB9C-D236-D74E-962B-8F7064CE4A5A}" destId="{A3057590-52B7-4663-B18B-C0351077CF2B}" srcOrd="0" destOrd="4" presId="urn:microsoft.com/office/officeart/2005/8/layout/hProcess4"/>
    <dgm:cxn modelId="{AF6A0E1D-1AB2-1E40-AFBD-73D506A918A2}" srcId="{9A6520A2-DA56-4281-A4A6-F6272F03AA4F}" destId="{0A82E027-F32D-5B4C-A86F-D4F7BA867D00}" srcOrd="3" destOrd="0" parTransId="{97518692-1A1D-1D4E-8CA3-190CE8DC9A7A}" sibTransId="{4A39D4C5-21D6-E748-98E3-654CAA6C2790}"/>
    <dgm:cxn modelId="{55ADFD26-D238-B246-BFAD-F4BC1ACF10C9}" srcId="{024161FD-BB48-48A4-9D8B-73778AF86724}" destId="{CDDFE0A6-3955-8B4C-AA3A-1600B1861607}" srcOrd="5" destOrd="0" parTransId="{2AFE357F-DCDB-5342-AC8E-85CD34ADE68E}" sibTransId="{B9A078D8-DE42-7C4D-BA76-9194D65E53D0}"/>
    <dgm:cxn modelId="{BF10E528-E04D-4574-8463-878720D79D89}" srcId="{BABDDBA7-4E1E-4776-BACA-CF2CA0F800ED}" destId="{9A6520A2-DA56-4281-A4A6-F6272F03AA4F}" srcOrd="0" destOrd="0" parTransId="{6DAF84A4-CA38-4860-9125-3EBA901598C4}" sibTransId="{47B9E2DB-2155-47FB-ACC0-D5A56475900E}"/>
    <dgm:cxn modelId="{91A5C72C-A104-4A36-A693-5F193D2B49FA}" type="presOf" srcId="{4571C5F3-6FA9-407D-8EF7-DB45F39A5B8A}" destId="{0E8ED242-6C41-4679-8452-3157DB5334EB}" srcOrd="1" destOrd="0" presId="urn:microsoft.com/office/officeart/2005/8/layout/hProcess4"/>
    <dgm:cxn modelId="{F5918D2D-0AD0-6F42-84DC-A6E9599BC1F5}" type="presOf" srcId="{F2EE2892-6C62-3C4D-9E5F-D809DABC5399}" destId="{A3057590-52B7-4663-B18B-C0351077CF2B}" srcOrd="0" destOrd="3" presId="urn:microsoft.com/office/officeart/2005/8/layout/hProcess4"/>
    <dgm:cxn modelId="{2869712E-0A5C-C142-A14B-9A774FDFE885}" type="presOf" srcId="{B7A40B29-129C-7B48-A7DA-9EB477758BF6}" destId="{6443C109-6449-4267-B2B5-1DFBB77D93DA}" srcOrd="0" destOrd="3" presId="urn:microsoft.com/office/officeart/2005/8/layout/hProcess4"/>
    <dgm:cxn modelId="{13638A30-43C9-C54F-9744-E3A025B18C5E}" type="presOf" srcId="{BA48660F-F24C-0846-AC01-7D974CD1CD06}" destId="{0E8ED242-6C41-4679-8452-3157DB5334EB}" srcOrd="1" destOrd="4" presId="urn:microsoft.com/office/officeart/2005/8/layout/hProcess4"/>
    <dgm:cxn modelId="{ABCF8D30-5D3F-A643-A10B-117AB3559F56}" type="presOf" srcId="{BD5FBF42-F86F-2044-AB9F-69D34C7D0998}" destId="{0E8ED242-6C41-4679-8452-3157DB5334EB}" srcOrd="1" destOrd="1" presId="urn:microsoft.com/office/officeart/2005/8/layout/hProcess4"/>
    <dgm:cxn modelId="{C8128133-E48C-684F-968D-764E56FDF4BC}" type="presOf" srcId="{BD5FBF42-F86F-2044-AB9F-69D34C7D0998}" destId="{6443C109-6449-4267-B2B5-1DFBB77D93DA}" srcOrd="0" destOrd="1" presId="urn:microsoft.com/office/officeart/2005/8/layout/hProcess4"/>
    <dgm:cxn modelId="{B315C03C-2F96-FE40-A857-C5613A8DEE48}" type="presOf" srcId="{A89332CB-ABD4-F844-BF55-3590EF59D0D1}" destId="{2522AC1E-5402-4F96-9DEC-2073473F2D6C}" srcOrd="1" destOrd="2"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E684AB54-6AE6-4EB7-B3E5-D94B9D554F7F}" type="presOf" srcId="{9A6520A2-DA56-4281-A4A6-F6272F03AA4F}" destId="{1287C6A3-615B-4228-B8AA-F343D0BFBCF6}" srcOrd="0" destOrd="0" presId="urn:microsoft.com/office/officeart/2005/8/layout/hProcess4"/>
    <dgm:cxn modelId="{A0738B59-5A0E-244C-903B-CA13FD8BB886}" type="presOf" srcId="{B7A40B29-129C-7B48-A7DA-9EB477758BF6}" destId="{0E8ED242-6C41-4679-8452-3157DB5334EB}" srcOrd="1" destOrd="3" presId="urn:microsoft.com/office/officeart/2005/8/layout/hProcess4"/>
    <dgm:cxn modelId="{DAE13D66-A8FA-114C-AB39-4C5A036C9B7F}" type="presOf" srcId="{0A82E027-F32D-5B4C-A86F-D4F7BA867D00}" destId="{5B43EB78-5089-4A4C-92D9-B94D5DCD8F25}" srcOrd="1" destOrd="3"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E332376B-7CB6-FF4F-88A3-4715B05900D9}" srcId="{024161FD-BB48-48A4-9D8B-73778AF86724}" destId="{BD5FBF42-F86F-2044-AB9F-69D34C7D0998}" srcOrd="1" destOrd="0" parTransId="{19BEA408-55F4-F64F-BDDE-4DA54DFF71A7}" sibTransId="{36700E0B-5C31-8C4C-A927-D984AE04C884}"/>
    <dgm:cxn modelId="{E6CD6971-8DF6-8047-A24C-2BFC6AE0CE6E}" type="presOf" srcId="{CDDFE0A6-3955-8B4C-AA3A-1600B1861607}" destId="{6443C109-6449-4267-B2B5-1DFBB77D93DA}" srcOrd="0" destOrd="5" presId="urn:microsoft.com/office/officeart/2005/8/layout/hProcess4"/>
    <dgm:cxn modelId="{9F690673-C107-9544-861D-CDD5E6E5ACA0}" srcId="{024161FD-BB48-48A4-9D8B-73778AF86724}" destId="{1113EA78-F2AF-7542-A25C-5819E59EC793}" srcOrd="2" destOrd="0" parTransId="{D9DAC860-6BC2-CF4B-9894-4CC563810724}" sibTransId="{6F47707F-7FE9-4E45-A7A3-2AC7C06E3258}"/>
    <dgm:cxn modelId="{35334473-F8F7-3243-BA73-63E9C67C45A7}" type="presOf" srcId="{A89332CB-ABD4-F844-BF55-3590EF59D0D1}" destId="{A3057590-52B7-4663-B18B-C0351077CF2B}" srcOrd="0" destOrd="2"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DCD44094-DC47-154E-A9B6-99B66CB5DEE4}" type="presOf" srcId="{BA48660F-F24C-0846-AC01-7D974CD1CD06}" destId="{6443C109-6449-4267-B2B5-1DFBB77D93DA}" srcOrd="0" destOrd="4" presId="urn:microsoft.com/office/officeart/2005/8/layout/hProcess4"/>
    <dgm:cxn modelId="{EEF44EA3-3572-4926-886C-09925854763C}" type="presOf" srcId="{2E8F5D93-61D2-44AF-B1A8-97E113208FEE}" destId="{5B43EB78-5089-4A4C-92D9-B94D5DCD8F25}" srcOrd="1" destOrd="0" presId="urn:microsoft.com/office/officeart/2005/8/layout/hProcess4"/>
    <dgm:cxn modelId="{938C71A5-6D07-7243-8BA6-D0196670BB73}" type="presOf" srcId="{CDDFE0A6-3955-8B4C-AA3A-1600B1861607}" destId="{0E8ED242-6C41-4679-8452-3157DB5334EB}" srcOrd="1" destOrd="5"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5840D2AE-F818-4A65-9543-59A6B00DAC33}" type="presOf" srcId="{2E8F5D93-61D2-44AF-B1A8-97E113208FEE}" destId="{A4937ED4-083C-47E1-8F4C-A1891472BCEB}" srcOrd="0" destOrd="0" presId="urn:microsoft.com/office/officeart/2005/8/layout/hProcess4"/>
    <dgm:cxn modelId="{A7FD24B0-5600-7645-AF0F-C06E036B1C1C}" type="presOf" srcId="{1B5BB69D-3042-4149-BA95-7A2CD05513A7}" destId="{5B43EB78-5089-4A4C-92D9-B94D5DCD8F25}" srcOrd="1" destOrd="2" presId="urn:microsoft.com/office/officeart/2005/8/layout/hProcess4"/>
    <dgm:cxn modelId="{8F73D0B1-AFBD-BE40-B349-37ECC595CADE}" type="presOf" srcId="{1B5BB69D-3042-4149-BA95-7A2CD05513A7}" destId="{A4937ED4-083C-47E1-8F4C-A1891472BCEB}" srcOrd="0" destOrd="2" presId="urn:microsoft.com/office/officeart/2005/8/layout/hProcess4"/>
    <dgm:cxn modelId="{4CF7E8B2-56E6-3D42-A990-B74E38C51038}" type="presOf" srcId="{F2EE2892-6C62-3C4D-9E5F-D809DABC5399}" destId="{2522AC1E-5402-4F96-9DEC-2073473F2D6C}" srcOrd="1" destOrd="3" presId="urn:microsoft.com/office/officeart/2005/8/layout/hProcess4"/>
    <dgm:cxn modelId="{882CCAB3-616A-764E-BB20-CFB49FBA91E2}" srcId="{D12CB2A7-C98C-400F-8178-0EED69575D37}" destId="{3F9ACB9C-D236-D74E-962B-8F7064CE4A5A}" srcOrd="4" destOrd="0" parTransId="{6A019A5F-AFE0-4948-9BDC-B7F5FA6910E4}" sibTransId="{9B5D0FB5-A3F0-E84C-8148-8020DD202359}"/>
    <dgm:cxn modelId="{3AA287B6-E427-454E-A4C4-135BF5DF8B61}" srcId="{024161FD-BB48-48A4-9D8B-73778AF86724}" destId="{4571C5F3-6FA9-407D-8EF7-DB45F39A5B8A}" srcOrd="0" destOrd="0" parTransId="{5F18FFDB-028F-47A5-876F-6B63C9BB474F}" sibTransId="{65C17FC1-15BC-42B8-AC00-0FD80FE36AA7}"/>
    <dgm:cxn modelId="{1204B6B8-9202-4D28-89F4-D06F6E405EBA}" type="presOf" srcId="{D12CB2A7-C98C-400F-8178-0EED69575D37}" destId="{43D6E98C-31DA-4068-8D35-351BEB61B853}" srcOrd="0" destOrd="0" presId="urn:microsoft.com/office/officeart/2005/8/layout/hProcess4"/>
    <dgm:cxn modelId="{5C5B25BB-F436-D241-A68D-22DCB0848240}" type="presOf" srcId="{3F9ACB9C-D236-D74E-962B-8F7064CE4A5A}" destId="{2522AC1E-5402-4F96-9DEC-2073473F2D6C}" srcOrd="1" destOrd="4" presId="urn:microsoft.com/office/officeart/2005/8/layout/hProcess4"/>
    <dgm:cxn modelId="{6A5D10C7-BB8B-F84C-AF58-274E1ECC53DD}" type="presOf" srcId="{EDB37B11-B1C3-6246-9E3B-84B617734ABB}" destId="{A3057590-52B7-4663-B18B-C0351077CF2B}" srcOrd="0" destOrd="1" presId="urn:microsoft.com/office/officeart/2005/8/layout/hProcess4"/>
    <dgm:cxn modelId="{F23E80C7-3363-4A4C-9036-CA5FE792DE5C}" srcId="{D12CB2A7-C98C-400F-8178-0EED69575D37}" destId="{A89332CB-ABD4-F844-BF55-3590EF59D0D1}" srcOrd="2" destOrd="0" parTransId="{1B4FDA8C-0644-AD46-BD5F-5EDD9D54BE8A}" sibTransId="{C0709FF6-61E0-5C49-98E7-AD410E2B9341}"/>
    <dgm:cxn modelId="{42CB81CC-C48C-474C-AF77-B603A34C9A24}" srcId="{024161FD-BB48-48A4-9D8B-73778AF86724}" destId="{B7A40B29-129C-7B48-A7DA-9EB477758BF6}" srcOrd="3" destOrd="0" parTransId="{680971E4-7212-934F-A726-BD03C466FA82}" sibTransId="{35A4066A-C418-F94F-ABEF-096C66B073BC}"/>
    <dgm:cxn modelId="{698271CE-5FAD-4623-BA07-CEA38E840AAE}" srcId="{D12CB2A7-C98C-400F-8178-0EED69575D37}" destId="{A5F57DA6-8BBC-4B75-95B8-8E7469DACC5B}" srcOrd="0" destOrd="0" parTransId="{1C2F8CC0-79B4-448A-80D7-F626E48921DB}" sibTransId="{70948429-F704-486D-8A1B-9217D3521701}"/>
    <dgm:cxn modelId="{2BBBB5D6-4F95-4619-AFCE-7783BB4B78D2}" srcId="{BABDDBA7-4E1E-4776-BACA-CF2CA0F800ED}" destId="{024161FD-BB48-48A4-9D8B-73778AF86724}" srcOrd="1" destOrd="0" parTransId="{DD176A7D-CF28-445E-9034-BE3F4D8358DE}" sibTransId="{1D1150FD-10ED-4F6E-844E-BB42018A2F46}"/>
    <dgm:cxn modelId="{F0BF06E5-3998-A14A-ACDC-CF946C9FE623}" srcId="{9A6520A2-DA56-4281-A4A6-F6272F03AA4F}" destId="{87490D97-C84E-CD43-8068-AEDF3FEBD951}" srcOrd="1" destOrd="0" parTransId="{70774044-D409-BC49-999E-EE88EA5E3741}" sibTransId="{E5CE6427-A032-1F4E-8618-E9190503A49C}"/>
    <dgm:cxn modelId="{8E97A0E9-7209-F14E-BEBC-DDC17961372B}" type="presOf" srcId="{87490D97-C84E-CD43-8068-AEDF3FEBD951}" destId="{5B43EB78-5089-4A4C-92D9-B94D5DCD8F25}" srcOrd="1" destOrd="1" presId="urn:microsoft.com/office/officeart/2005/8/layout/hProcess4"/>
    <dgm:cxn modelId="{86B69EEA-DA24-EA4C-BB02-6E99AC1C7E85}" type="presOf" srcId="{EDB37B11-B1C3-6246-9E3B-84B617734ABB}" destId="{2522AC1E-5402-4F96-9DEC-2073473F2D6C}" srcOrd="1" destOrd="1" presId="urn:microsoft.com/office/officeart/2005/8/layout/hProcess4"/>
    <dgm:cxn modelId="{BF11C5EA-7E54-734C-B3D1-23840C0EE5E9}" type="presOf" srcId="{1113EA78-F2AF-7542-A25C-5819E59EC793}" destId="{0E8ED242-6C41-4679-8452-3157DB5334EB}" srcOrd="1" destOrd="2" presId="urn:microsoft.com/office/officeart/2005/8/layout/hProcess4"/>
    <dgm:cxn modelId="{D3C838EB-AD64-4C49-ACD0-C29C06A7A145}" type="presOf" srcId="{87490D97-C84E-CD43-8068-AEDF3FEBD951}" destId="{A4937ED4-083C-47E1-8F4C-A1891472BCEB}" srcOrd="0" destOrd="1" presId="urn:microsoft.com/office/officeart/2005/8/layout/hProcess4"/>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F7E2A4F5-09EF-4A4C-A3E6-ACC2B908ACA6}" type="presOf" srcId="{1113EA78-F2AF-7542-A25C-5819E59EC793}" destId="{6443C109-6449-4267-B2B5-1DFBB77D93DA}" srcOrd="0" destOrd="2" presId="urn:microsoft.com/office/officeart/2005/8/layout/hProcess4"/>
    <dgm:cxn modelId="{1684EDF5-8B2C-564C-80A1-99B5FE3697F1}" srcId="{9A6520A2-DA56-4281-A4A6-F6272F03AA4F}" destId="{1B5BB69D-3042-4149-BA95-7A2CD05513A7}" srcOrd="2" destOrd="0" parTransId="{781878B7-42F3-594B-B20B-72CBD938A346}" sibTransId="{6C71E6A0-AFED-434B-BDDC-77F31C9828D2}"/>
    <dgm:cxn modelId="{18516BFC-9E2E-704E-9D59-93A6154095BD}" srcId="{024161FD-BB48-48A4-9D8B-73778AF86724}" destId="{BA48660F-F24C-0846-AC01-7D974CD1CD06}" srcOrd="4" destOrd="0" parTransId="{6B9F61B6-5FE8-C446-9AD6-6DA1A7142DEB}" sibTransId="{0A0F73A7-8F30-6641-8DA5-2231B0145CE6}"/>
    <dgm:cxn modelId="{6F8CF2FE-F9CD-2B48-B12F-2DD1859AE5CC}" srcId="{D12CB2A7-C98C-400F-8178-0EED69575D37}" destId="{F2EE2892-6C62-3C4D-9E5F-D809DABC5399}" srcOrd="3" destOrd="0" parTransId="{D7B82DFC-1EDE-CB43-A707-A06A4FFB1BEB}" sibTransId="{4094A8AE-C49D-D246-877C-F1D32B0815FF}"/>
    <dgm:cxn modelId="{853DC4FF-C43D-BE40-A418-ECA10C964634}" srcId="{D12CB2A7-C98C-400F-8178-0EED69575D37}" destId="{EDB37B11-B1C3-6246-9E3B-84B617734ABB}" srcOrd="1" destOrd="0" parTransId="{EADC5C16-BD32-5C41-9871-CBCFDA5AD2F1}" sibTransId="{0B10191E-ACEC-374F-A7F2-72083EAFBDD7}"/>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6879F0-149E-4192-A76A-8155FD5BD579}"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pt-PT"/>
        </a:p>
      </dgm:t>
    </dgm:pt>
    <dgm:pt modelId="{A8A5C46A-8047-4039-B8F1-6876AD09A59D}">
      <dgm:prSet phldrT="[Texto]"/>
      <dgm:spPr/>
      <dgm:t>
        <a:bodyPr/>
        <a:lstStyle/>
        <a:p>
          <a:r>
            <a:rPr lang="es" dirty="0"/>
            <a:t>¿Quién?</a:t>
          </a:r>
          <a:endParaRPr lang="pt-PT" dirty="0"/>
        </a:p>
      </dgm:t>
    </dgm:pt>
    <dgm:pt modelId="{AA2347FA-F27A-4E11-918B-5E96ABFBA151}" type="parTrans" cxnId="{9EBEE018-262A-4DBF-9A5D-22BB6B2A6684}">
      <dgm:prSet/>
      <dgm:spPr/>
      <dgm:t>
        <a:bodyPr/>
        <a:lstStyle/>
        <a:p>
          <a:endParaRPr lang="pt-PT"/>
        </a:p>
      </dgm:t>
    </dgm:pt>
    <dgm:pt modelId="{8EE655C1-07FF-4479-92C9-A403EF4669E9}" type="sibTrans" cxnId="{9EBEE018-262A-4DBF-9A5D-22BB6B2A6684}">
      <dgm:prSet/>
      <dgm:spPr/>
      <dgm:t>
        <a:bodyPr/>
        <a:lstStyle/>
        <a:p>
          <a:endParaRPr lang="pt-PT"/>
        </a:p>
      </dgm:t>
    </dgm:pt>
    <dgm:pt modelId="{B8A9D34D-FF34-4E5F-B4F6-4F97746A6894}">
      <dgm:prSet phldrT="[Texto]" custT="1"/>
      <dgm:spPr/>
      <dgm:t>
        <a:bodyPr/>
        <a:lstStyle/>
        <a:p>
          <a:pPr>
            <a:buFont typeface="Wingdings" charset="2"/>
            <a:buNone/>
          </a:pPr>
          <a:r>
            <a:rPr lang="es" sz="1800" dirty="0">
              <a:effectLst/>
              <a:latin typeface="Calibri" charset="0"/>
              <a:ea typeface="Calibri" charset="0"/>
              <a:cs typeface="Calibri" charset="0"/>
            </a:rPr>
            <a:t>¿Qué </a:t>
          </a:r>
          <a:r>
            <a:rPr lang="es" sz="1800" b="1" dirty="0">
              <a:effectLst/>
              <a:latin typeface="Calibri" charset="0"/>
              <a:ea typeface="Calibri" charset="0"/>
              <a:cs typeface="Calibri" charset="0"/>
            </a:rPr>
            <a:t>comunidades?</a:t>
          </a:r>
          <a:r>
            <a:rPr lang="es" sz="1800" dirty="0">
              <a:effectLst/>
              <a:latin typeface="Calibri" charset="0"/>
              <a:ea typeface="Calibri" charset="0"/>
              <a:cs typeface="Calibri" charset="0"/>
            </a:rPr>
            <a:t> </a:t>
          </a:r>
          <a:r>
            <a:rPr lang="es" sz="1800" b="1" dirty="0">
              <a:effectLst/>
              <a:latin typeface="Calibri" charset="0"/>
              <a:ea typeface="Calibri" charset="0"/>
              <a:cs typeface="Calibri" charset="0"/>
            </a:rPr>
            <a:t>¿Deberían participar </a:t>
          </a:r>
          <a:r>
            <a:rPr lang="es" sz="1800" dirty="0">
              <a:effectLst/>
              <a:latin typeface="Calibri" charset="0"/>
              <a:ea typeface="Calibri" charset="0"/>
              <a:cs typeface="Calibri" charset="0"/>
            </a:rPr>
            <a:t>, según el análisis de las partes interesadas? ¿Por qué participan estas comunidades?</a:t>
          </a:r>
          <a:endParaRPr lang="pt-PT" sz="1800" dirty="0"/>
        </a:p>
      </dgm:t>
    </dgm:pt>
    <dgm:pt modelId="{CACF5F57-F704-4D69-8C4A-B90FF19F3DCA}" type="parTrans" cxnId="{B3CDFE9D-012B-42C7-8BDB-AA4F6BC1C2E3}">
      <dgm:prSet/>
      <dgm:spPr/>
      <dgm:t>
        <a:bodyPr/>
        <a:lstStyle/>
        <a:p>
          <a:endParaRPr lang="pt-PT"/>
        </a:p>
      </dgm:t>
    </dgm:pt>
    <dgm:pt modelId="{D02EBD93-0801-47C0-A10D-FFC373329A84}" type="sibTrans" cxnId="{B3CDFE9D-012B-42C7-8BDB-AA4F6BC1C2E3}">
      <dgm:prSet/>
      <dgm:spPr/>
      <dgm:t>
        <a:bodyPr/>
        <a:lstStyle/>
        <a:p>
          <a:endParaRPr lang="pt-PT"/>
        </a:p>
      </dgm:t>
    </dgm:pt>
    <dgm:pt modelId="{277544F4-3CEC-4543-97D9-FC7E0F3BD9EF}">
      <dgm:prSet phldrT="[Texto]"/>
      <dgm:spPr/>
      <dgm:t>
        <a:bodyPr/>
        <a:lstStyle/>
        <a:p>
          <a:r>
            <a:rPr lang="es" noProof="1"/>
            <a:t>¿Por qué?</a:t>
          </a:r>
        </a:p>
      </dgm:t>
    </dgm:pt>
    <dgm:pt modelId="{C1783ECD-B5DD-4217-81B9-ABF03F4FD1B3}" type="parTrans" cxnId="{525C37B7-185A-487A-B2E6-223FA5862F9A}">
      <dgm:prSet/>
      <dgm:spPr/>
      <dgm:t>
        <a:bodyPr/>
        <a:lstStyle/>
        <a:p>
          <a:endParaRPr lang="pt-PT"/>
        </a:p>
      </dgm:t>
    </dgm:pt>
    <dgm:pt modelId="{1175137B-2DAF-406F-A622-8C8A800F2A6D}" type="sibTrans" cxnId="{525C37B7-185A-487A-B2E6-223FA5862F9A}">
      <dgm:prSet/>
      <dgm:spPr/>
      <dgm:t>
        <a:bodyPr/>
        <a:lstStyle/>
        <a:p>
          <a:endParaRPr lang="pt-PT"/>
        </a:p>
      </dgm:t>
    </dgm:pt>
    <dgm:pt modelId="{BC06A8BE-669D-42F5-BAB7-CF961494D4F7}">
      <dgm:prSet phldrT="[Texto]" custT="1"/>
      <dgm:spPr/>
      <dgm:t>
        <a:bodyPr/>
        <a:lstStyle/>
        <a:p>
          <a:pPr>
            <a:buFont typeface="Wingdings" charset="2"/>
            <a:buNone/>
          </a:pPr>
          <a:r>
            <a:rPr lang="es" sz="1800" dirty="0">
              <a:effectLst/>
              <a:latin typeface="Calibri" charset="0"/>
              <a:ea typeface="Calibri" charset="0"/>
              <a:cs typeface="Calibri" charset="0"/>
            </a:rPr>
            <a:t>¿Cuales son sus </a:t>
          </a:r>
          <a:r>
            <a:rPr lang="es" sz="1800" b="1" dirty="0">
              <a:effectLst/>
              <a:latin typeface="Calibri" charset="0"/>
              <a:ea typeface="Calibri" charset="0"/>
              <a:cs typeface="Calibri" charset="0"/>
            </a:rPr>
            <a:t>intereses y objetivos </a:t>
          </a:r>
          <a:r>
            <a:rPr lang="es" sz="1800" dirty="0">
              <a:effectLst/>
              <a:latin typeface="Calibri" charset="0"/>
              <a:ea typeface="Calibri" charset="0"/>
              <a:cs typeface="Calibri" charset="0"/>
            </a:rPr>
            <a:t>?</a:t>
          </a:r>
          <a:endParaRPr lang="pt-PT" sz="1800" dirty="0"/>
        </a:p>
      </dgm:t>
    </dgm:pt>
    <dgm:pt modelId="{47AABDFF-F10A-4983-ACE3-F1E9DEE1EE5E}" type="parTrans" cxnId="{87D5558B-D537-4D64-B0A3-77B33DF94617}">
      <dgm:prSet/>
      <dgm:spPr/>
      <dgm:t>
        <a:bodyPr/>
        <a:lstStyle/>
        <a:p>
          <a:endParaRPr lang="pt-PT"/>
        </a:p>
      </dgm:t>
    </dgm:pt>
    <dgm:pt modelId="{02834339-5289-48F5-9F43-4AC1BF8C902F}" type="sibTrans" cxnId="{87D5558B-D537-4D64-B0A3-77B33DF94617}">
      <dgm:prSet/>
      <dgm:spPr/>
      <dgm:t>
        <a:bodyPr/>
        <a:lstStyle/>
        <a:p>
          <a:endParaRPr lang="pt-PT"/>
        </a:p>
      </dgm:t>
    </dgm:pt>
    <dgm:pt modelId="{07A4CEA9-5F79-473C-A7B9-5A8117E01CBE}">
      <dgm:prSet phldrT="[Texto]"/>
      <dgm:spPr/>
      <dgm:t>
        <a:bodyPr/>
        <a:lstStyle/>
        <a:p>
          <a:r>
            <a:rPr lang="es" dirty="0"/>
            <a:t>¿Qué?</a:t>
          </a:r>
          <a:endParaRPr lang="pt-PT" dirty="0"/>
        </a:p>
      </dgm:t>
    </dgm:pt>
    <dgm:pt modelId="{6A1ABF56-0CB1-4FF0-B10B-59F1925A7771}" type="parTrans" cxnId="{DBF7B8C2-5A03-43F2-B3FC-E1AA474D2BF0}">
      <dgm:prSet/>
      <dgm:spPr/>
      <dgm:t>
        <a:bodyPr/>
        <a:lstStyle/>
        <a:p>
          <a:endParaRPr lang="pt-PT"/>
        </a:p>
      </dgm:t>
    </dgm:pt>
    <dgm:pt modelId="{C83D5579-76ED-4F52-8BB6-FAD75AD02245}" type="sibTrans" cxnId="{DBF7B8C2-5A03-43F2-B3FC-E1AA474D2BF0}">
      <dgm:prSet/>
      <dgm:spPr/>
      <dgm:t>
        <a:bodyPr/>
        <a:lstStyle/>
        <a:p>
          <a:endParaRPr lang="pt-PT"/>
        </a:p>
      </dgm:t>
    </dgm:pt>
    <dgm:pt modelId="{DEDD61B3-F0D4-40BF-AEB9-DA4509F5C9DE}">
      <dgm:prSet phldrT="[Texto]" custT="1"/>
      <dgm:spPr/>
      <dgm:t>
        <a:bodyPr/>
        <a:lstStyle/>
        <a:p>
          <a:pPr>
            <a:buFont typeface="Wingdings" charset="2"/>
            <a:buNone/>
          </a:pPr>
          <a:r>
            <a:rPr lang="es" sz="1800" b="0" dirty="0">
              <a:effectLst/>
              <a:latin typeface="Calibri" charset="0"/>
              <a:ea typeface="Calibri" charset="0"/>
              <a:cs typeface="Calibri" charset="0"/>
            </a:rPr>
            <a:t>¿Qué </a:t>
          </a:r>
          <a:r>
            <a:rPr lang="es" sz="1800" b="1" dirty="0">
              <a:effectLst/>
              <a:latin typeface="Calibri" charset="0"/>
              <a:ea typeface="Calibri" charset="0"/>
              <a:cs typeface="Calibri" charset="0"/>
            </a:rPr>
            <a:t>datos sobre género y biodiversidad </a:t>
          </a:r>
          <a:r>
            <a:rPr lang="es" sz="1800" b="0" dirty="0">
              <a:effectLst/>
              <a:latin typeface="Calibri" charset="0"/>
              <a:ea typeface="Calibri" charset="0"/>
              <a:cs typeface="Calibri" charset="0"/>
            </a:rPr>
            <a:t>le interesa obtener </a:t>
          </a:r>
          <a:r>
            <a:rPr lang="es" sz="1800" b="1" dirty="0">
              <a:effectLst/>
              <a:latin typeface="Calibri" charset="0"/>
              <a:ea typeface="Calibri" charset="0"/>
              <a:cs typeface="Calibri" charset="0"/>
            </a:rPr>
            <a:t>?</a:t>
          </a:r>
          <a:endParaRPr lang="pt-PT" sz="1800" dirty="0"/>
        </a:p>
      </dgm:t>
    </dgm:pt>
    <dgm:pt modelId="{1C678A64-95E7-45D0-838B-B464063469E5}" type="parTrans" cxnId="{2A5A9AFE-5BA6-452B-BE14-009CB6467B16}">
      <dgm:prSet/>
      <dgm:spPr/>
      <dgm:t>
        <a:bodyPr/>
        <a:lstStyle/>
        <a:p>
          <a:endParaRPr lang="pt-PT"/>
        </a:p>
      </dgm:t>
    </dgm:pt>
    <dgm:pt modelId="{C8D60750-F38B-4445-8AA3-192C894063F9}" type="sibTrans" cxnId="{2A5A9AFE-5BA6-452B-BE14-009CB6467B16}">
      <dgm:prSet/>
      <dgm:spPr/>
      <dgm:t>
        <a:bodyPr/>
        <a:lstStyle/>
        <a:p>
          <a:endParaRPr lang="pt-PT"/>
        </a:p>
      </dgm:t>
    </dgm:pt>
    <dgm:pt modelId="{C718416C-7C62-4D8F-A053-89ABEE1094AA}">
      <dgm:prSet phldrT="[Texto]"/>
      <dgm:spPr/>
      <dgm:t>
        <a:bodyPr/>
        <a:lstStyle/>
        <a:p>
          <a:r>
            <a:rPr lang="es" dirty="0"/>
            <a:t>¿Cómo?</a:t>
          </a:r>
          <a:endParaRPr lang="pt-PT" dirty="0"/>
        </a:p>
      </dgm:t>
    </dgm:pt>
    <dgm:pt modelId="{0D3A1B93-61BE-43CB-9138-41D3DE8D4B44}" type="parTrans" cxnId="{325393DE-CA75-4938-BD4B-837CCD7EC0CB}">
      <dgm:prSet/>
      <dgm:spPr/>
      <dgm:t>
        <a:bodyPr/>
        <a:lstStyle/>
        <a:p>
          <a:endParaRPr lang="pt-PT"/>
        </a:p>
      </dgm:t>
    </dgm:pt>
    <dgm:pt modelId="{C7873227-ABD5-4862-AA9B-C61158F5A42C}" type="sibTrans" cxnId="{325393DE-CA75-4938-BD4B-837CCD7EC0CB}">
      <dgm:prSet/>
      <dgm:spPr/>
      <dgm:t>
        <a:bodyPr/>
        <a:lstStyle/>
        <a:p>
          <a:endParaRPr lang="pt-PT"/>
        </a:p>
      </dgm:t>
    </dgm:pt>
    <dgm:pt modelId="{47860E1D-DE08-4F5B-AC86-B5445866B683}">
      <dgm:prSet phldrT="[Texto]"/>
      <dgm:spPr/>
      <dgm:t>
        <a:bodyPr/>
        <a:lstStyle/>
        <a:p>
          <a:r>
            <a:rPr lang="es" dirty="0"/>
            <a:t>¿Cuando?</a:t>
          </a:r>
          <a:endParaRPr lang="pt-PT" dirty="0"/>
        </a:p>
      </dgm:t>
    </dgm:pt>
    <dgm:pt modelId="{A8B1DE24-5661-4AB7-B145-940074B95227}" type="parTrans" cxnId="{BE77FFC2-738C-4543-B228-9970BDB063D6}">
      <dgm:prSet/>
      <dgm:spPr/>
      <dgm:t>
        <a:bodyPr/>
        <a:lstStyle/>
        <a:p>
          <a:endParaRPr lang="pt-PT"/>
        </a:p>
      </dgm:t>
    </dgm:pt>
    <dgm:pt modelId="{6214DC2B-BD12-4CE2-A034-73F9C954E9B5}" type="sibTrans" cxnId="{BE77FFC2-738C-4543-B228-9970BDB063D6}">
      <dgm:prSet/>
      <dgm:spPr/>
      <dgm:t>
        <a:bodyPr/>
        <a:lstStyle/>
        <a:p>
          <a:endParaRPr lang="pt-PT"/>
        </a:p>
      </dgm:t>
    </dgm:pt>
    <dgm:pt modelId="{0B71EBB1-51A0-40F7-919F-E6158E15ACCD}">
      <dgm:prSet phldrT="[Texto]"/>
      <dgm:spPr/>
      <dgm:t>
        <a:bodyPr/>
        <a:lstStyle/>
        <a:p>
          <a:r>
            <a:rPr lang="es" dirty="0"/>
            <a:t>¿Responsables?</a:t>
          </a:r>
        </a:p>
      </dgm:t>
    </dgm:pt>
    <dgm:pt modelId="{57B307B1-C393-4238-AAC4-B2513CEA9096}" type="parTrans" cxnId="{15FA1279-F614-43C1-AEB7-C05C2BB2DB44}">
      <dgm:prSet/>
      <dgm:spPr/>
      <dgm:t>
        <a:bodyPr/>
        <a:lstStyle/>
        <a:p>
          <a:endParaRPr lang="pt-PT"/>
        </a:p>
      </dgm:t>
    </dgm:pt>
    <dgm:pt modelId="{B80404DC-86EB-4D15-8C67-F6440BD0DA9D}" type="sibTrans" cxnId="{15FA1279-F614-43C1-AEB7-C05C2BB2DB44}">
      <dgm:prSet/>
      <dgm:spPr/>
      <dgm:t>
        <a:bodyPr/>
        <a:lstStyle/>
        <a:p>
          <a:endParaRPr lang="pt-PT"/>
        </a:p>
      </dgm:t>
    </dgm:pt>
    <dgm:pt modelId="{64ADDCA8-AEB9-4670-8BA9-2F159CDC89AA}">
      <dgm:prSet phldrT="[Texto]"/>
      <dgm:spPr/>
      <dgm:t>
        <a:bodyPr/>
        <a:lstStyle/>
        <a:p>
          <a:r>
            <a:rPr lang="es" dirty="0"/>
            <a:t>¿Recursos?</a:t>
          </a:r>
        </a:p>
      </dgm:t>
    </dgm:pt>
    <dgm:pt modelId="{269783FE-04CD-4DD2-8AF4-B9F2DDD7D509}" type="parTrans" cxnId="{7D6686FE-3589-49D4-983D-47FDB37135D8}">
      <dgm:prSet/>
      <dgm:spPr/>
      <dgm:t>
        <a:bodyPr/>
        <a:lstStyle/>
        <a:p>
          <a:endParaRPr lang="pt-PT"/>
        </a:p>
      </dgm:t>
    </dgm:pt>
    <dgm:pt modelId="{E5AF3DC5-6950-4F91-8FE1-980C347DA951}" type="sibTrans" cxnId="{7D6686FE-3589-49D4-983D-47FDB37135D8}">
      <dgm:prSet/>
      <dgm:spPr/>
      <dgm:t>
        <a:bodyPr/>
        <a:lstStyle/>
        <a:p>
          <a:endParaRPr lang="pt-PT"/>
        </a:p>
      </dgm:t>
    </dgm:pt>
    <dgm:pt modelId="{D808AC23-D3FE-4C71-AA17-52A8F26AFD98}">
      <dgm:prSet phldrT="[Texto]" custT="1"/>
      <dgm:spPr/>
      <dgm:t>
        <a:bodyPr/>
        <a:lstStyle/>
        <a:p>
          <a:pPr algn="l">
            <a:buFont typeface="Wingdings" charset="2"/>
            <a:buNone/>
          </a:pPr>
          <a:r>
            <a:rPr lang="es" sz="1800" b="1" dirty="0">
              <a:effectLst/>
              <a:latin typeface="Calibri" charset="0"/>
              <a:ea typeface="Calibri" charset="0"/>
              <a:cs typeface="Calibri" charset="0"/>
            </a:rPr>
            <a:t>Métodos de comunicación, </a:t>
          </a:r>
          <a:r>
            <a:rPr lang="es" sz="1800" dirty="0">
              <a:effectLst/>
              <a:latin typeface="Calibri" charset="0"/>
              <a:ea typeface="Calibri" charset="0"/>
              <a:cs typeface="Calibri" charset="0"/>
            </a:rPr>
            <a:t>¿son las medidas especiales necesarias para permitir la participación de determinadas mujeres?</a:t>
          </a:r>
          <a:endParaRPr lang="pt-PT" sz="1800" dirty="0"/>
        </a:p>
      </dgm:t>
    </dgm:pt>
    <dgm:pt modelId="{DEA93C1B-71B3-4558-A30F-E53577177C78}" type="parTrans" cxnId="{45519804-BF84-42D6-8E5E-E950C8ED2611}">
      <dgm:prSet/>
      <dgm:spPr/>
      <dgm:t>
        <a:bodyPr/>
        <a:lstStyle/>
        <a:p>
          <a:endParaRPr lang="pt-PT"/>
        </a:p>
      </dgm:t>
    </dgm:pt>
    <dgm:pt modelId="{62D555C8-5D10-478C-9E1F-C709BD717C8E}" type="sibTrans" cxnId="{45519804-BF84-42D6-8E5E-E950C8ED2611}">
      <dgm:prSet/>
      <dgm:spPr/>
      <dgm:t>
        <a:bodyPr/>
        <a:lstStyle/>
        <a:p>
          <a:endParaRPr lang="pt-PT"/>
        </a:p>
      </dgm:t>
    </dgm:pt>
    <dgm:pt modelId="{98C9F9AE-2BBE-4022-B1B9-2D776E58939F}">
      <dgm:prSet phldrT="[Texto]" custT="1"/>
      <dgm:spPr/>
      <dgm:t>
        <a:bodyPr/>
        <a:lstStyle/>
        <a:p>
          <a:pPr>
            <a:buFont typeface="Wingdings" charset="2"/>
            <a:buNone/>
          </a:pPr>
          <a:r>
            <a:rPr lang="es" sz="1800" b="1" dirty="0">
              <a:effectLst/>
              <a:latin typeface="Calibri" charset="0"/>
              <a:ea typeface="Calibri" charset="0"/>
              <a:cs typeface="Calibri" charset="0"/>
            </a:rPr>
            <a:t>¿Cuál es el cronograma de programación </a:t>
          </a:r>
          <a:r>
            <a:rPr lang="es" sz="1800" dirty="0">
              <a:effectLst/>
              <a:latin typeface="Calibri" charset="0"/>
              <a:ea typeface="Calibri" charset="0"/>
              <a:cs typeface="Calibri" charset="0"/>
            </a:rPr>
            <a:t>de actividades de participación y cronograma </a:t>
          </a:r>
          <a:r>
            <a:rPr lang="es" sz="1800" b="1" dirty="0">
              <a:effectLst/>
              <a:latin typeface="Calibri" charset="0"/>
              <a:ea typeface="Calibri" charset="0"/>
              <a:cs typeface="Calibri" charset="0"/>
            </a:rPr>
            <a:t>?</a:t>
          </a:r>
          <a:endParaRPr lang="pt-PT" sz="1800" dirty="0"/>
        </a:p>
      </dgm:t>
    </dgm:pt>
    <dgm:pt modelId="{D537651F-BEF8-4585-8553-C35D3AE1D0D6}" type="parTrans" cxnId="{437135B6-E106-430D-9CB2-C6ABD05E501E}">
      <dgm:prSet/>
      <dgm:spPr/>
      <dgm:t>
        <a:bodyPr/>
        <a:lstStyle/>
        <a:p>
          <a:endParaRPr lang="pt-PT"/>
        </a:p>
      </dgm:t>
    </dgm:pt>
    <dgm:pt modelId="{91D05538-CF2F-4186-A129-1D0A61F7B6CC}" type="sibTrans" cxnId="{437135B6-E106-430D-9CB2-C6ABD05E501E}">
      <dgm:prSet/>
      <dgm:spPr/>
      <dgm:t>
        <a:bodyPr/>
        <a:lstStyle/>
        <a:p>
          <a:endParaRPr lang="pt-PT"/>
        </a:p>
      </dgm:t>
    </dgm:pt>
    <dgm:pt modelId="{CBAEBFF9-8779-4888-9A31-1B825F97F83A}">
      <dgm:prSet phldrT="[Texto]" custT="1"/>
      <dgm:spPr/>
      <dgm:t>
        <a:bodyPr/>
        <a:lstStyle/>
        <a:p>
          <a:pPr>
            <a:buFont typeface="Wingdings" charset="2"/>
            <a:buNone/>
          </a:pPr>
          <a:r>
            <a:rPr lang="es" sz="1800" dirty="0">
              <a:effectLst/>
              <a:latin typeface="Calibri" charset="0"/>
              <a:ea typeface="Calibri" charset="0"/>
              <a:cs typeface="Calibri" charset="0"/>
            </a:rPr>
            <a:t>¿Qué </a:t>
          </a:r>
          <a:r>
            <a:rPr lang="es" sz="1800" b="1" dirty="0">
              <a:effectLst/>
              <a:latin typeface="Calibri" charset="0"/>
              <a:ea typeface="Calibri" charset="0"/>
              <a:cs typeface="Calibri" charset="0"/>
            </a:rPr>
            <a:t>papel </a:t>
          </a:r>
          <a:r>
            <a:rPr lang="es" sz="1800" dirty="0">
              <a:effectLst/>
              <a:latin typeface="Calibri" charset="0"/>
              <a:ea typeface="Calibri" charset="0"/>
              <a:cs typeface="Calibri" charset="0"/>
            </a:rPr>
            <a:t>desempeñarán los representantes de las partes interesadas? ¿Se requieren facilitadores o expertos en participación adicionales? ¿Se necesita apoyo adicional?</a:t>
          </a:r>
          <a:endParaRPr lang="pt-PT" sz="1800" dirty="0"/>
        </a:p>
      </dgm:t>
    </dgm:pt>
    <dgm:pt modelId="{8B6C217B-81E9-4D51-9BAB-158BEB9F8091}" type="parTrans" cxnId="{086A1350-CCC0-486B-AAE7-D1BB8B5F57D1}">
      <dgm:prSet/>
      <dgm:spPr/>
      <dgm:t>
        <a:bodyPr/>
        <a:lstStyle/>
        <a:p>
          <a:endParaRPr lang="pt-PT"/>
        </a:p>
      </dgm:t>
    </dgm:pt>
    <dgm:pt modelId="{4B7B936C-D348-4874-AAB8-D64D884138DF}" type="sibTrans" cxnId="{086A1350-CCC0-486B-AAE7-D1BB8B5F57D1}">
      <dgm:prSet/>
      <dgm:spPr/>
      <dgm:t>
        <a:bodyPr/>
        <a:lstStyle/>
        <a:p>
          <a:endParaRPr lang="pt-PT"/>
        </a:p>
      </dgm:t>
    </dgm:pt>
    <dgm:pt modelId="{B25FC235-8A06-49FA-9F80-07B90CC3FE3B}">
      <dgm:prSet phldrT="[Texto]" custT="1"/>
      <dgm:spPr/>
      <dgm:t>
        <a:bodyPr/>
        <a:lstStyle/>
        <a:p>
          <a:pPr>
            <a:buFont typeface="Wingdings" charset="2"/>
            <a:buNone/>
          </a:pPr>
          <a:r>
            <a:rPr lang="es" sz="1800" dirty="0">
              <a:effectLst/>
              <a:latin typeface="Calibri" charset="0"/>
              <a:ea typeface="Calibri" charset="0"/>
              <a:cs typeface="Calibri" charset="0"/>
            </a:rPr>
            <a:t>¿Cuánto </a:t>
          </a:r>
          <a:r>
            <a:rPr lang="es" sz="1800" b="1" dirty="0">
              <a:effectLst/>
              <a:latin typeface="Calibri" charset="0"/>
              <a:ea typeface="Calibri" charset="0"/>
              <a:cs typeface="Calibri" charset="0"/>
            </a:rPr>
            <a:t>costará el plan de consulta </a:t>
          </a:r>
          <a:r>
            <a:rPr lang="es" sz="1800" dirty="0">
              <a:effectLst/>
              <a:latin typeface="Calibri" charset="0"/>
              <a:ea typeface="Calibri" charset="0"/>
              <a:cs typeface="Calibri" charset="0"/>
            </a:rPr>
            <a:t>? ¿De dónde provendrán los recursos?</a:t>
          </a:r>
          <a:endParaRPr lang="pt-PT" sz="1800" dirty="0"/>
        </a:p>
      </dgm:t>
    </dgm:pt>
    <dgm:pt modelId="{B68C765B-B6A1-40C9-A098-3352BA2C4375}" type="parTrans" cxnId="{BF60A03B-E352-41E2-A288-38DD1E79D73E}">
      <dgm:prSet/>
      <dgm:spPr/>
      <dgm:t>
        <a:bodyPr/>
        <a:lstStyle/>
        <a:p>
          <a:endParaRPr lang="pt-PT"/>
        </a:p>
      </dgm:t>
    </dgm:pt>
    <dgm:pt modelId="{F38D366C-2CAA-475A-81CD-5C100C92207D}" type="sibTrans" cxnId="{BF60A03B-E352-41E2-A288-38DD1E79D73E}">
      <dgm:prSet/>
      <dgm:spPr/>
      <dgm:t>
        <a:bodyPr/>
        <a:lstStyle/>
        <a:p>
          <a:endParaRPr lang="pt-PT"/>
        </a:p>
      </dgm:t>
    </dgm:pt>
    <dgm:pt modelId="{420568F8-F665-42EA-A6C2-941CC5B1B2E4}">
      <dgm:prSet phldrT="[Texto]" custT="1"/>
      <dgm:spPr/>
      <dgm:t>
        <a:bodyPr/>
        <a:lstStyle/>
        <a:p>
          <a:pPr>
            <a:buFont typeface="Wingdings" charset="2"/>
            <a:buNone/>
          </a:pPr>
          <a:r>
            <a:rPr lang="es" sz="1800" dirty="0">
              <a:effectLst/>
              <a:latin typeface="Calibri" charset="0"/>
              <a:ea typeface="Calibri" charset="0"/>
              <a:cs typeface="Calibri" charset="0"/>
            </a:rPr>
            <a:t>¿Qué procesos y cronogramas de las comunidades locales deben respetarse?</a:t>
          </a:r>
          <a:endParaRPr lang="pt-PT" sz="1800" dirty="0"/>
        </a:p>
      </dgm:t>
    </dgm:pt>
    <dgm:pt modelId="{E8F59CD5-6591-41A9-B9EC-BC793873CBF9}" type="parTrans" cxnId="{2E443786-FDAD-416B-9891-64430E589448}">
      <dgm:prSet/>
      <dgm:spPr/>
      <dgm:t>
        <a:bodyPr/>
        <a:lstStyle/>
        <a:p>
          <a:endParaRPr lang="en-US"/>
        </a:p>
      </dgm:t>
    </dgm:pt>
    <dgm:pt modelId="{588EE49E-F819-47BF-A66E-A7793586CA9C}" type="sibTrans" cxnId="{2E443786-FDAD-416B-9891-64430E589448}">
      <dgm:prSet/>
      <dgm:spPr/>
      <dgm:t>
        <a:bodyPr/>
        <a:lstStyle/>
        <a:p>
          <a:endParaRPr lang="en-US"/>
        </a:p>
      </dgm:t>
    </dgm:pt>
    <dgm:pt modelId="{DAF18182-4805-4A97-8A4C-161A024A3362}" type="pres">
      <dgm:prSet presAssocID="{A86879F0-149E-4192-A76A-8155FD5BD579}" presName="Name0" presStyleCnt="0">
        <dgm:presLayoutVars>
          <dgm:dir/>
          <dgm:animLvl val="lvl"/>
          <dgm:resizeHandles val="exact"/>
        </dgm:presLayoutVars>
      </dgm:prSet>
      <dgm:spPr/>
    </dgm:pt>
    <dgm:pt modelId="{A5BC6C2E-A570-49C0-AE7D-37DBB0C8DC6D}" type="pres">
      <dgm:prSet presAssocID="{A8A5C46A-8047-4039-B8F1-6876AD09A59D}" presName="linNode" presStyleCnt="0"/>
      <dgm:spPr/>
    </dgm:pt>
    <dgm:pt modelId="{AD245B4D-B21C-4672-8ABA-FD596C64E6CE}" type="pres">
      <dgm:prSet presAssocID="{A8A5C46A-8047-4039-B8F1-6876AD09A59D}" presName="parentText" presStyleLbl="node1" presStyleIdx="0" presStyleCnt="7">
        <dgm:presLayoutVars>
          <dgm:chMax val="1"/>
          <dgm:bulletEnabled val="1"/>
        </dgm:presLayoutVars>
      </dgm:prSet>
      <dgm:spPr/>
    </dgm:pt>
    <dgm:pt modelId="{8F6BFB4B-0FCB-476B-85CC-98F3EC94C037}" type="pres">
      <dgm:prSet presAssocID="{A8A5C46A-8047-4039-B8F1-6876AD09A59D}" presName="descendantText" presStyleLbl="alignAccFollowNode1" presStyleIdx="0" presStyleCnt="7">
        <dgm:presLayoutVars>
          <dgm:bulletEnabled val="1"/>
        </dgm:presLayoutVars>
      </dgm:prSet>
      <dgm:spPr/>
    </dgm:pt>
    <dgm:pt modelId="{C585ED18-064D-445C-A038-98651D2B6A53}" type="pres">
      <dgm:prSet presAssocID="{8EE655C1-07FF-4479-92C9-A403EF4669E9}" presName="sp" presStyleCnt="0"/>
      <dgm:spPr/>
    </dgm:pt>
    <dgm:pt modelId="{1D532195-002D-415A-A050-B38E2436B9B9}" type="pres">
      <dgm:prSet presAssocID="{277544F4-3CEC-4543-97D9-FC7E0F3BD9EF}" presName="linNode" presStyleCnt="0"/>
      <dgm:spPr/>
    </dgm:pt>
    <dgm:pt modelId="{54A931B4-A3A1-4F96-AA49-F1ADCB190984}" type="pres">
      <dgm:prSet presAssocID="{277544F4-3CEC-4543-97D9-FC7E0F3BD9EF}" presName="parentText" presStyleLbl="node1" presStyleIdx="1" presStyleCnt="7">
        <dgm:presLayoutVars>
          <dgm:chMax val="1"/>
          <dgm:bulletEnabled val="1"/>
        </dgm:presLayoutVars>
      </dgm:prSet>
      <dgm:spPr/>
    </dgm:pt>
    <dgm:pt modelId="{AC61CBB7-3E75-4766-BEDE-415CC99D076A}" type="pres">
      <dgm:prSet presAssocID="{277544F4-3CEC-4543-97D9-FC7E0F3BD9EF}" presName="descendantText" presStyleLbl="alignAccFollowNode1" presStyleIdx="1" presStyleCnt="7" custLinFactNeighborX="-1198">
        <dgm:presLayoutVars>
          <dgm:bulletEnabled val="1"/>
        </dgm:presLayoutVars>
      </dgm:prSet>
      <dgm:spPr/>
    </dgm:pt>
    <dgm:pt modelId="{B13A0995-E5D3-4892-878C-291273CEDF57}" type="pres">
      <dgm:prSet presAssocID="{1175137B-2DAF-406F-A622-8C8A800F2A6D}" presName="sp" presStyleCnt="0"/>
      <dgm:spPr/>
    </dgm:pt>
    <dgm:pt modelId="{E01CA9AC-9C3C-4DBA-98E4-564125AA3528}" type="pres">
      <dgm:prSet presAssocID="{07A4CEA9-5F79-473C-A7B9-5A8117E01CBE}" presName="linNode" presStyleCnt="0"/>
      <dgm:spPr/>
    </dgm:pt>
    <dgm:pt modelId="{EB30F87A-E9E0-42AD-8B82-D94ECBEAD396}" type="pres">
      <dgm:prSet presAssocID="{07A4CEA9-5F79-473C-A7B9-5A8117E01CBE}" presName="parentText" presStyleLbl="node1" presStyleIdx="2" presStyleCnt="7">
        <dgm:presLayoutVars>
          <dgm:chMax val="1"/>
          <dgm:bulletEnabled val="1"/>
        </dgm:presLayoutVars>
      </dgm:prSet>
      <dgm:spPr/>
    </dgm:pt>
    <dgm:pt modelId="{844CB0E5-2703-42AC-98CE-7AFDBA8DF80F}" type="pres">
      <dgm:prSet presAssocID="{07A4CEA9-5F79-473C-A7B9-5A8117E01CBE}" presName="descendantText" presStyleLbl="alignAccFollowNode1" presStyleIdx="2" presStyleCnt="7">
        <dgm:presLayoutVars>
          <dgm:bulletEnabled val="1"/>
        </dgm:presLayoutVars>
      </dgm:prSet>
      <dgm:spPr/>
    </dgm:pt>
    <dgm:pt modelId="{07BFBBB8-A5E4-4ACF-997C-8743C5300DE5}" type="pres">
      <dgm:prSet presAssocID="{C83D5579-76ED-4F52-8BB6-FAD75AD02245}" presName="sp" presStyleCnt="0"/>
      <dgm:spPr/>
    </dgm:pt>
    <dgm:pt modelId="{107F5A23-801A-4249-86F9-95A5A8B485D4}" type="pres">
      <dgm:prSet presAssocID="{C718416C-7C62-4D8F-A053-89ABEE1094AA}" presName="linNode" presStyleCnt="0"/>
      <dgm:spPr/>
    </dgm:pt>
    <dgm:pt modelId="{8ABCC2D9-341A-45B9-A751-49E4E2A8A23B}" type="pres">
      <dgm:prSet presAssocID="{C718416C-7C62-4D8F-A053-89ABEE1094AA}" presName="parentText" presStyleLbl="node1" presStyleIdx="3" presStyleCnt="7">
        <dgm:presLayoutVars>
          <dgm:chMax val="1"/>
          <dgm:bulletEnabled val="1"/>
        </dgm:presLayoutVars>
      </dgm:prSet>
      <dgm:spPr/>
    </dgm:pt>
    <dgm:pt modelId="{204EA77D-1E21-4DA5-BF71-BCFF37A3284D}" type="pres">
      <dgm:prSet presAssocID="{C718416C-7C62-4D8F-A053-89ABEE1094AA}" presName="descendantText" presStyleLbl="alignAccFollowNode1" presStyleIdx="3" presStyleCnt="7">
        <dgm:presLayoutVars>
          <dgm:bulletEnabled val="1"/>
        </dgm:presLayoutVars>
      </dgm:prSet>
      <dgm:spPr/>
    </dgm:pt>
    <dgm:pt modelId="{2BEF9A66-757D-41DF-BA17-23A3F3260631}" type="pres">
      <dgm:prSet presAssocID="{C7873227-ABD5-4862-AA9B-C61158F5A42C}" presName="sp" presStyleCnt="0"/>
      <dgm:spPr/>
    </dgm:pt>
    <dgm:pt modelId="{B8BA48DD-A246-4553-9979-32E531642C9B}" type="pres">
      <dgm:prSet presAssocID="{47860E1D-DE08-4F5B-AC86-B5445866B683}" presName="linNode" presStyleCnt="0"/>
      <dgm:spPr/>
    </dgm:pt>
    <dgm:pt modelId="{BC9D319F-9909-4B54-ACCA-82FFB5CCCA00}" type="pres">
      <dgm:prSet presAssocID="{47860E1D-DE08-4F5B-AC86-B5445866B683}" presName="parentText" presStyleLbl="node1" presStyleIdx="4" presStyleCnt="7">
        <dgm:presLayoutVars>
          <dgm:chMax val="1"/>
          <dgm:bulletEnabled val="1"/>
        </dgm:presLayoutVars>
      </dgm:prSet>
      <dgm:spPr/>
    </dgm:pt>
    <dgm:pt modelId="{CCCBED65-C234-48B0-945F-3268678CCDD3}" type="pres">
      <dgm:prSet presAssocID="{47860E1D-DE08-4F5B-AC86-B5445866B683}" presName="descendantText" presStyleLbl="alignAccFollowNode1" presStyleIdx="4" presStyleCnt="7">
        <dgm:presLayoutVars>
          <dgm:bulletEnabled val="1"/>
        </dgm:presLayoutVars>
      </dgm:prSet>
      <dgm:spPr/>
    </dgm:pt>
    <dgm:pt modelId="{9211F5D8-CFAD-4CDC-9282-6472CDDBFD32}" type="pres">
      <dgm:prSet presAssocID="{6214DC2B-BD12-4CE2-A034-73F9C954E9B5}" presName="sp" presStyleCnt="0"/>
      <dgm:spPr/>
    </dgm:pt>
    <dgm:pt modelId="{7960B44D-172B-447C-A3B3-5322D28A1281}" type="pres">
      <dgm:prSet presAssocID="{0B71EBB1-51A0-40F7-919F-E6158E15ACCD}" presName="linNode" presStyleCnt="0"/>
      <dgm:spPr/>
    </dgm:pt>
    <dgm:pt modelId="{5E004F56-22C1-45D2-B089-F1F12CEF057C}" type="pres">
      <dgm:prSet presAssocID="{0B71EBB1-51A0-40F7-919F-E6158E15ACCD}" presName="parentText" presStyleLbl="node1" presStyleIdx="5" presStyleCnt="7">
        <dgm:presLayoutVars>
          <dgm:chMax val="1"/>
          <dgm:bulletEnabled val="1"/>
        </dgm:presLayoutVars>
      </dgm:prSet>
      <dgm:spPr/>
    </dgm:pt>
    <dgm:pt modelId="{122D25EB-00B5-465E-917F-E9F07F6D241B}" type="pres">
      <dgm:prSet presAssocID="{0B71EBB1-51A0-40F7-919F-E6158E15ACCD}" presName="descendantText" presStyleLbl="alignAccFollowNode1" presStyleIdx="5" presStyleCnt="7">
        <dgm:presLayoutVars>
          <dgm:bulletEnabled val="1"/>
        </dgm:presLayoutVars>
      </dgm:prSet>
      <dgm:spPr/>
    </dgm:pt>
    <dgm:pt modelId="{8FF1078C-1D25-4E93-B57E-03AE407338B2}" type="pres">
      <dgm:prSet presAssocID="{B80404DC-86EB-4D15-8C67-F6440BD0DA9D}" presName="sp" presStyleCnt="0"/>
      <dgm:spPr/>
    </dgm:pt>
    <dgm:pt modelId="{A6D1AF9E-8566-40E9-B492-1F367AA7B0C6}" type="pres">
      <dgm:prSet presAssocID="{64ADDCA8-AEB9-4670-8BA9-2F159CDC89AA}" presName="linNode" presStyleCnt="0"/>
      <dgm:spPr/>
    </dgm:pt>
    <dgm:pt modelId="{8B75A17C-6B64-4491-B528-3BEA6AC289C5}" type="pres">
      <dgm:prSet presAssocID="{64ADDCA8-AEB9-4670-8BA9-2F159CDC89AA}" presName="parentText" presStyleLbl="node1" presStyleIdx="6" presStyleCnt="7">
        <dgm:presLayoutVars>
          <dgm:chMax val="1"/>
          <dgm:bulletEnabled val="1"/>
        </dgm:presLayoutVars>
      </dgm:prSet>
      <dgm:spPr/>
    </dgm:pt>
    <dgm:pt modelId="{C7DC9FD5-01FD-4C2C-9200-982750DFFA2F}" type="pres">
      <dgm:prSet presAssocID="{64ADDCA8-AEB9-4670-8BA9-2F159CDC89AA}" presName="descendantText" presStyleLbl="alignAccFollowNode1" presStyleIdx="6" presStyleCnt="7">
        <dgm:presLayoutVars>
          <dgm:bulletEnabled val="1"/>
        </dgm:presLayoutVars>
      </dgm:prSet>
      <dgm:spPr/>
    </dgm:pt>
  </dgm:ptLst>
  <dgm:cxnLst>
    <dgm:cxn modelId="{45519804-BF84-42D6-8E5E-E950C8ED2611}" srcId="{C718416C-7C62-4D8F-A053-89ABEE1094AA}" destId="{D808AC23-D3FE-4C71-AA17-52A8F26AFD98}" srcOrd="0" destOrd="0" parTransId="{DEA93C1B-71B3-4558-A30F-E53577177C78}" sibTransId="{62D555C8-5D10-478C-9E1F-C709BD717C8E}"/>
    <dgm:cxn modelId="{DA820909-18B3-4DB6-AB23-88395FBCF2FB}" type="presOf" srcId="{A8A5C46A-8047-4039-B8F1-6876AD09A59D}" destId="{AD245B4D-B21C-4672-8ABA-FD596C64E6CE}" srcOrd="0" destOrd="0" presId="urn:microsoft.com/office/officeart/2005/8/layout/vList5"/>
    <dgm:cxn modelId="{031BB50E-5BF0-403A-A8DB-575CF85163BC}" type="presOf" srcId="{CBAEBFF9-8779-4888-9A31-1B825F97F83A}" destId="{122D25EB-00B5-465E-917F-E9F07F6D241B}" srcOrd="0" destOrd="0" presId="urn:microsoft.com/office/officeart/2005/8/layout/vList5"/>
    <dgm:cxn modelId="{9EBEE018-262A-4DBF-9A5D-22BB6B2A6684}" srcId="{A86879F0-149E-4192-A76A-8155FD5BD579}" destId="{A8A5C46A-8047-4039-B8F1-6876AD09A59D}" srcOrd="0" destOrd="0" parTransId="{AA2347FA-F27A-4E11-918B-5E96ABFBA151}" sibTransId="{8EE655C1-07FF-4479-92C9-A403EF4669E9}"/>
    <dgm:cxn modelId="{E7259033-6D5E-4173-BF54-F380F11B8C5C}" type="presOf" srcId="{420568F8-F665-42EA-A6C2-941CC5B1B2E4}" destId="{CCCBED65-C234-48B0-945F-3268678CCDD3}" srcOrd="0" destOrd="1" presId="urn:microsoft.com/office/officeart/2005/8/layout/vList5"/>
    <dgm:cxn modelId="{BF60A03B-E352-41E2-A288-38DD1E79D73E}" srcId="{64ADDCA8-AEB9-4670-8BA9-2F159CDC89AA}" destId="{B25FC235-8A06-49FA-9F80-07B90CC3FE3B}" srcOrd="0" destOrd="0" parTransId="{B68C765B-B6A1-40C9-A098-3352BA2C4375}" sibTransId="{F38D366C-2CAA-475A-81CD-5C100C92207D}"/>
    <dgm:cxn modelId="{086A1350-CCC0-486B-AAE7-D1BB8B5F57D1}" srcId="{0B71EBB1-51A0-40F7-919F-E6158E15ACCD}" destId="{CBAEBFF9-8779-4888-9A31-1B825F97F83A}" srcOrd="0" destOrd="0" parTransId="{8B6C217B-81E9-4D51-9BAB-158BEB9F8091}" sibTransId="{4B7B936C-D348-4874-AAB8-D64D884138DF}"/>
    <dgm:cxn modelId="{73603160-EA79-460E-A0A5-F542A9848158}" type="presOf" srcId="{277544F4-3CEC-4543-97D9-FC7E0F3BD9EF}" destId="{54A931B4-A3A1-4F96-AA49-F1ADCB190984}" srcOrd="0" destOrd="0" presId="urn:microsoft.com/office/officeart/2005/8/layout/vList5"/>
    <dgm:cxn modelId="{BDC3E961-97AE-4B95-B4F4-156584DB0207}" type="presOf" srcId="{0B71EBB1-51A0-40F7-919F-E6158E15ACCD}" destId="{5E004F56-22C1-45D2-B089-F1F12CEF057C}" srcOrd="0" destOrd="0" presId="urn:microsoft.com/office/officeart/2005/8/layout/vList5"/>
    <dgm:cxn modelId="{15FA1279-F614-43C1-AEB7-C05C2BB2DB44}" srcId="{A86879F0-149E-4192-A76A-8155FD5BD579}" destId="{0B71EBB1-51A0-40F7-919F-E6158E15ACCD}" srcOrd="5" destOrd="0" parTransId="{57B307B1-C393-4238-AAC4-B2513CEA9096}" sibTransId="{B80404DC-86EB-4D15-8C67-F6440BD0DA9D}"/>
    <dgm:cxn modelId="{2E443786-FDAD-416B-9891-64430E589448}" srcId="{47860E1D-DE08-4F5B-AC86-B5445866B683}" destId="{420568F8-F665-42EA-A6C2-941CC5B1B2E4}" srcOrd="1" destOrd="0" parTransId="{E8F59CD5-6591-41A9-B9EC-BC793873CBF9}" sibTransId="{588EE49E-F819-47BF-A66E-A7793586CA9C}"/>
    <dgm:cxn modelId="{87D5558B-D537-4D64-B0A3-77B33DF94617}" srcId="{277544F4-3CEC-4543-97D9-FC7E0F3BD9EF}" destId="{BC06A8BE-669D-42F5-BAB7-CF961494D4F7}" srcOrd="0" destOrd="0" parTransId="{47AABDFF-F10A-4983-ACE3-F1E9DEE1EE5E}" sibTransId="{02834339-5289-48F5-9F43-4AC1BF8C902F}"/>
    <dgm:cxn modelId="{EB2B4C90-4F3A-430F-AC25-7C5FA6069156}" type="presOf" srcId="{98C9F9AE-2BBE-4022-B1B9-2D776E58939F}" destId="{CCCBED65-C234-48B0-945F-3268678CCDD3}" srcOrd="0" destOrd="0" presId="urn:microsoft.com/office/officeart/2005/8/layout/vList5"/>
    <dgm:cxn modelId="{EE475793-98F0-4944-8161-2BE76E628D59}" type="presOf" srcId="{DEDD61B3-F0D4-40BF-AEB9-DA4509F5C9DE}" destId="{844CB0E5-2703-42AC-98CE-7AFDBA8DF80F}" srcOrd="0" destOrd="0" presId="urn:microsoft.com/office/officeart/2005/8/layout/vList5"/>
    <dgm:cxn modelId="{B3CDFE9D-012B-42C7-8BDB-AA4F6BC1C2E3}" srcId="{A8A5C46A-8047-4039-B8F1-6876AD09A59D}" destId="{B8A9D34D-FF34-4E5F-B4F6-4F97746A6894}" srcOrd="0" destOrd="0" parTransId="{CACF5F57-F704-4D69-8C4A-B90FF19F3DCA}" sibTransId="{D02EBD93-0801-47C0-A10D-FFC373329A84}"/>
    <dgm:cxn modelId="{57B6659F-84C2-4432-9C7D-AF9ADEEBAD4D}" type="presOf" srcId="{B8A9D34D-FF34-4E5F-B4F6-4F97746A6894}" destId="{8F6BFB4B-0FCB-476B-85CC-98F3EC94C037}" srcOrd="0" destOrd="0" presId="urn:microsoft.com/office/officeart/2005/8/layout/vList5"/>
    <dgm:cxn modelId="{FC7B28AF-270A-4353-8F9D-576818CC1092}" type="presOf" srcId="{D808AC23-D3FE-4C71-AA17-52A8F26AFD98}" destId="{204EA77D-1E21-4DA5-BF71-BCFF37A3284D}" srcOrd="0" destOrd="0" presId="urn:microsoft.com/office/officeart/2005/8/layout/vList5"/>
    <dgm:cxn modelId="{437135B6-E106-430D-9CB2-C6ABD05E501E}" srcId="{47860E1D-DE08-4F5B-AC86-B5445866B683}" destId="{98C9F9AE-2BBE-4022-B1B9-2D776E58939F}" srcOrd="0" destOrd="0" parTransId="{D537651F-BEF8-4585-8553-C35D3AE1D0D6}" sibTransId="{91D05538-CF2F-4186-A129-1D0A61F7B6CC}"/>
    <dgm:cxn modelId="{525C37B7-185A-487A-B2E6-223FA5862F9A}" srcId="{A86879F0-149E-4192-A76A-8155FD5BD579}" destId="{277544F4-3CEC-4543-97D9-FC7E0F3BD9EF}" srcOrd="1" destOrd="0" parTransId="{C1783ECD-B5DD-4217-81B9-ABF03F4FD1B3}" sibTransId="{1175137B-2DAF-406F-A622-8C8A800F2A6D}"/>
    <dgm:cxn modelId="{DBF7B8C2-5A03-43F2-B3FC-E1AA474D2BF0}" srcId="{A86879F0-149E-4192-A76A-8155FD5BD579}" destId="{07A4CEA9-5F79-473C-A7B9-5A8117E01CBE}" srcOrd="2" destOrd="0" parTransId="{6A1ABF56-0CB1-4FF0-B10B-59F1925A7771}" sibTransId="{C83D5579-76ED-4F52-8BB6-FAD75AD02245}"/>
    <dgm:cxn modelId="{BE77FFC2-738C-4543-B228-9970BDB063D6}" srcId="{A86879F0-149E-4192-A76A-8155FD5BD579}" destId="{47860E1D-DE08-4F5B-AC86-B5445866B683}" srcOrd="4" destOrd="0" parTransId="{A8B1DE24-5661-4AB7-B145-940074B95227}" sibTransId="{6214DC2B-BD12-4CE2-A034-73F9C954E9B5}"/>
    <dgm:cxn modelId="{212AA1C4-A440-4422-8A0D-750BB98E65D7}" type="presOf" srcId="{64ADDCA8-AEB9-4670-8BA9-2F159CDC89AA}" destId="{8B75A17C-6B64-4491-B528-3BEA6AC289C5}" srcOrd="0" destOrd="0" presId="urn:microsoft.com/office/officeart/2005/8/layout/vList5"/>
    <dgm:cxn modelId="{CF8519CB-C123-4BF3-9A16-56813CE8EBD4}" type="presOf" srcId="{47860E1D-DE08-4F5B-AC86-B5445866B683}" destId="{BC9D319F-9909-4B54-ACCA-82FFB5CCCA00}" srcOrd="0" destOrd="0" presId="urn:microsoft.com/office/officeart/2005/8/layout/vList5"/>
    <dgm:cxn modelId="{78E959CB-1330-4F07-B98E-470C9ECF09DE}" type="presOf" srcId="{BC06A8BE-669D-42F5-BAB7-CF961494D4F7}" destId="{AC61CBB7-3E75-4766-BEDE-415CC99D076A}" srcOrd="0" destOrd="0" presId="urn:microsoft.com/office/officeart/2005/8/layout/vList5"/>
    <dgm:cxn modelId="{A95C66CC-31C7-4814-A3D4-8ADA2154A1CB}" type="presOf" srcId="{07A4CEA9-5F79-473C-A7B9-5A8117E01CBE}" destId="{EB30F87A-E9E0-42AD-8B82-D94ECBEAD396}" srcOrd="0" destOrd="0" presId="urn:microsoft.com/office/officeart/2005/8/layout/vList5"/>
    <dgm:cxn modelId="{325393DE-CA75-4938-BD4B-837CCD7EC0CB}" srcId="{A86879F0-149E-4192-A76A-8155FD5BD579}" destId="{C718416C-7C62-4D8F-A053-89ABEE1094AA}" srcOrd="3" destOrd="0" parTransId="{0D3A1B93-61BE-43CB-9138-41D3DE8D4B44}" sibTransId="{C7873227-ABD5-4862-AA9B-C61158F5A42C}"/>
    <dgm:cxn modelId="{FE6B30F4-7378-4D49-A247-7F6E8016A633}" type="presOf" srcId="{A86879F0-149E-4192-A76A-8155FD5BD579}" destId="{DAF18182-4805-4A97-8A4C-161A024A3362}" srcOrd="0" destOrd="0" presId="urn:microsoft.com/office/officeart/2005/8/layout/vList5"/>
    <dgm:cxn modelId="{2AF435F7-D982-455D-9974-7B9AB02B4763}" type="presOf" srcId="{C718416C-7C62-4D8F-A053-89ABEE1094AA}" destId="{8ABCC2D9-341A-45B9-A751-49E4E2A8A23B}" srcOrd="0" destOrd="0" presId="urn:microsoft.com/office/officeart/2005/8/layout/vList5"/>
    <dgm:cxn modelId="{5B5846F9-5748-48D5-A9F1-5CB946B86F53}" type="presOf" srcId="{B25FC235-8A06-49FA-9F80-07B90CC3FE3B}" destId="{C7DC9FD5-01FD-4C2C-9200-982750DFFA2F}" srcOrd="0" destOrd="0" presId="urn:microsoft.com/office/officeart/2005/8/layout/vList5"/>
    <dgm:cxn modelId="{7D6686FE-3589-49D4-983D-47FDB37135D8}" srcId="{A86879F0-149E-4192-A76A-8155FD5BD579}" destId="{64ADDCA8-AEB9-4670-8BA9-2F159CDC89AA}" srcOrd="6" destOrd="0" parTransId="{269783FE-04CD-4DD2-8AF4-B9F2DDD7D509}" sibTransId="{E5AF3DC5-6950-4F91-8FE1-980C347DA951}"/>
    <dgm:cxn modelId="{2A5A9AFE-5BA6-452B-BE14-009CB6467B16}" srcId="{07A4CEA9-5F79-473C-A7B9-5A8117E01CBE}" destId="{DEDD61B3-F0D4-40BF-AEB9-DA4509F5C9DE}" srcOrd="0" destOrd="0" parTransId="{1C678A64-95E7-45D0-838B-B464063469E5}" sibTransId="{C8D60750-F38B-4445-8AA3-192C894063F9}"/>
    <dgm:cxn modelId="{C3512072-57B5-4364-A29E-9A0064D32C4A}" type="presParOf" srcId="{DAF18182-4805-4A97-8A4C-161A024A3362}" destId="{A5BC6C2E-A570-49C0-AE7D-37DBB0C8DC6D}" srcOrd="0" destOrd="0" presId="urn:microsoft.com/office/officeart/2005/8/layout/vList5"/>
    <dgm:cxn modelId="{110B3B49-1C86-44D9-9E21-633AA5418D32}" type="presParOf" srcId="{A5BC6C2E-A570-49C0-AE7D-37DBB0C8DC6D}" destId="{AD245B4D-B21C-4672-8ABA-FD596C64E6CE}" srcOrd="0" destOrd="0" presId="urn:microsoft.com/office/officeart/2005/8/layout/vList5"/>
    <dgm:cxn modelId="{D074FDE2-2E6E-476F-ACA2-6CD9F12A46A9}" type="presParOf" srcId="{A5BC6C2E-A570-49C0-AE7D-37DBB0C8DC6D}" destId="{8F6BFB4B-0FCB-476B-85CC-98F3EC94C037}" srcOrd="1" destOrd="0" presId="urn:microsoft.com/office/officeart/2005/8/layout/vList5"/>
    <dgm:cxn modelId="{EBA23FCD-653E-4498-A01D-2C458CA418A6}" type="presParOf" srcId="{DAF18182-4805-4A97-8A4C-161A024A3362}" destId="{C585ED18-064D-445C-A038-98651D2B6A53}" srcOrd="1" destOrd="0" presId="urn:microsoft.com/office/officeart/2005/8/layout/vList5"/>
    <dgm:cxn modelId="{D546D4E0-2B17-44A5-8A2C-6A1741C2F6A3}" type="presParOf" srcId="{DAF18182-4805-4A97-8A4C-161A024A3362}" destId="{1D532195-002D-415A-A050-B38E2436B9B9}" srcOrd="2" destOrd="0" presId="urn:microsoft.com/office/officeart/2005/8/layout/vList5"/>
    <dgm:cxn modelId="{89B2D6B8-F54E-4D23-9C5D-C19383E6CD8A}" type="presParOf" srcId="{1D532195-002D-415A-A050-B38E2436B9B9}" destId="{54A931B4-A3A1-4F96-AA49-F1ADCB190984}" srcOrd="0" destOrd="0" presId="urn:microsoft.com/office/officeart/2005/8/layout/vList5"/>
    <dgm:cxn modelId="{91BFD9C7-E92E-480E-96DC-24F3B40DE5BD}" type="presParOf" srcId="{1D532195-002D-415A-A050-B38E2436B9B9}" destId="{AC61CBB7-3E75-4766-BEDE-415CC99D076A}" srcOrd="1" destOrd="0" presId="urn:microsoft.com/office/officeart/2005/8/layout/vList5"/>
    <dgm:cxn modelId="{CB1929BE-CA55-4D02-94D5-1781623F3883}" type="presParOf" srcId="{DAF18182-4805-4A97-8A4C-161A024A3362}" destId="{B13A0995-E5D3-4892-878C-291273CEDF57}" srcOrd="3" destOrd="0" presId="urn:microsoft.com/office/officeart/2005/8/layout/vList5"/>
    <dgm:cxn modelId="{300D672B-3D82-4DDF-985D-538D308F3334}" type="presParOf" srcId="{DAF18182-4805-4A97-8A4C-161A024A3362}" destId="{E01CA9AC-9C3C-4DBA-98E4-564125AA3528}" srcOrd="4" destOrd="0" presId="urn:microsoft.com/office/officeart/2005/8/layout/vList5"/>
    <dgm:cxn modelId="{A93892EB-7FF5-4911-ACC5-64065E6B79C0}" type="presParOf" srcId="{E01CA9AC-9C3C-4DBA-98E4-564125AA3528}" destId="{EB30F87A-E9E0-42AD-8B82-D94ECBEAD396}" srcOrd="0" destOrd="0" presId="urn:microsoft.com/office/officeart/2005/8/layout/vList5"/>
    <dgm:cxn modelId="{053022F6-FABE-4A01-BB33-DBA56B1794EB}" type="presParOf" srcId="{E01CA9AC-9C3C-4DBA-98E4-564125AA3528}" destId="{844CB0E5-2703-42AC-98CE-7AFDBA8DF80F}" srcOrd="1" destOrd="0" presId="urn:microsoft.com/office/officeart/2005/8/layout/vList5"/>
    <dgm:cxn modelId="{3AB6D343-3F9E-45D0-923D-07CFD44D9F15}" type="presParOf" srcId="{DAF18182-4805-4A97-8A4C-161A024A3362}" destId="{07BFBBB8-A5E4-4ACF-997C-8743C5300DE5}" srcOrd="5" destOrd="0" presId="urn:microsoft.com/office/officeart/2005/8/layout/vList5"/>
    <dgm:cxn modelId="{992DBB7B-065E-4C08-8346-710D8A8B3A2A}" type="presParOf" srcId="{DAF18182-4805-4A97-8A4C-161A024A3362}" destId="{107F5A23-801A-4249-86F9-95A5A8B485D4}" srcOrd="6" destOrd="0" presId="urn:microsoft.com/office/officeart/2005/8/layout/vList5"/>
    <dgm:cxn modelId="{CA1D5F93-480D-454C-8739-9AD4E351B7D1}" type="presParOf" srcId="{107F5A23-801A-4249-86F9-95A5A8B485D4}" destId="{8ABCC2D9-341A-45B9-A751-49E4E2A8A23B}" srcOrd="0" destOrd="0" presId="urn:microsoft.com/office/officeart/2005/8/layout/vList5"/>
    <dgm:cxn modelId="{7B5DE917-44B9-4264-8D20-CD17FDC30FE6}" type="presParOf" srcId="{107F5A23-801A-4249-86F9-95A5A8B485D4}" destId="{204EA77D-1E21-4DA5-BF71-BCFF37A3284D}" srcOrd="1" destOrd="0" presId="urn:microsoft.com/office/officeart/2005/8/layout/vList5"/>
    <dgm:cxn modelId="{A07AF2F7-D6B9-496D-B888-AD41F8E3783A}" type="presParOf" srcId="{DAF18182-4805-4A97-8A4C-161A024A3362}" destId="{2BEF9A66-757D-41DF-BA17-23A3F3260631}" srcOrd="7" destOrd="0" presId="urn:microsoft.com/office/officeart/2005/8/layout/vList5"/>
    <dgm:cxn modelId="{29A4864D-E85B-4EF5-AF9E-ECCFC4D7633A}" type="presParOf" srcId="{DAF18182-4805-4A97-8A4C-161A024A3362}" destId="{B8BA48DD-A246-4553-9979-32E531642C9B}" srcOrd="8" destOrd="0" presId="urn:microsoft.com/office/officeart/2005/8/layout/vList5"/>
    <dgm:cxn modelId="{75EBF365-2972-4D74-84E7-56633338BB14}" type="presParOf" srcId="{B8BA48DD-A246-4553-9979-32E531642C9B}" destId="{BC9D319F-9909-4B54-ACCA-82FFB5CCCA00}" srcOrd="0" destOrd="0" presId="urn:microsoft.com/office/officeart/2005/8/layout/vList5"/>
    <dgm:cxn modelId="{FE08BAFF-CF46-4D7D-8A17-7A12F599E614}" type="presParOf" srcId="{B8BA48DD-A246-4553-9979-32E531642C9B}" destId="{CCCBED65-C234-48B0-945F-3268678CCDD3}" srcOrd="1" destOrd="0" presId="urn:microsoft.com/office/officeart/2005/8/layout/vList5"/>
    <dgm:cxn modelId="{BEF16559-5DEC-457B-AFA6-1FFCA3AA24AF}" type="presParOf" srcId="{DAF18182-4805-4A97-8A4C-161A024A3362}" destId="{9211F5D8-CFAD-4CDC-9282-6472CDDBFD32}" srcOrd="9" destOrd="0" presId="urn:microsoft.com/office/officeart/2005/8/layout/vList5"/>
    <dgm:cxn modelId="{2865EF14-3311-4935-9D78-8E7F5D447BE8}" type="presParOf" srcId="{DAF18182-4805-4A97-8A4C-161A024A3362}" destId="{7960B44D-172B-447C-A3B3-5322D28A1281}" srcOrd="10" destOrd="0" presId="urn:microsoft.com/office/officeart/2005/8/layout/vList5"/>
    <dgm:cxn modelId="{0282880E-D0E1-458E-9035-40AC45516E28}" type="presParOf" srcId="{7960B44D-172B-447C-A3B3-5322D28A1281}" destId="{5E004F56-22C1-45D2-B089-F1F12CEF057C}" srcOrd="0" destOrd="0" presId="urn:microsoft.com/office/officeart/2005/8/layout/vList5"/>
    <dgm:cxn modelId="{AE98DCFD-C834-4909-BEC9-112E52CBCDDE}" type="presParOf" srcId="{7960B44D-172B-447C-A3B3-5322D28A1281}" destId="{122D25EB-00B5-465E-917F-E9F07F6D241B}" srcOrd="1" destOrd="0" presId="urn:microsoft.com/office/officeart/2005/8/layout/vList5"/>
    <dgm:cxn modelId="{924A36B4-680C-473B-A243-DC1804B4F7B9}" type="presParOf" srcId="{DAF18182-4805-4A97-8A4C-161A024A3362}" destId="{8FF1078C-1D25-4E93-B57E-03AE407338B2}" srcOrd="11" destOrd="0" presId="urn:microsoft.com/office/officeart/2005/8/layout/vList5"/>
    <dgm:cxn modelId="{142FE119-E8B8-4631-84ED-808927DDD9FE}" type="presParOf" srcId="{DAF18182-4805-4A97-8A4C-161A024A3362}" destId="{A6D1AF9E-8566-40E9-B492-1F367AA7B0C6}" srcOrd="12" destOrd="0" presId="urn:microsoft.com/office/officeart/2005/8/layout/vList5"/>
    <dgm:cxn modelId="{5F5DD74D-B523-4F67-B0F7-DB773EBD7550}" type="presParOf" srcId="{A6D1AF9E-8566-40E9-B492-1F367AA7B0C6}" destId="{8B75A17C-6B64-4491-B528-3BEA6AC289C5}" srcOrd="0" destOrd="0" presId="urn:microsoft.com/office/officeart/2005/8/layout/vList5"/>
    <dgm:cxn modelId="{5C26BBAC-D6F2-40F7-B26C-99F7B0BE9F1E}" type="presParOf" srcId="{A6D1AF9E-8566-40E9-B492-1F367AA7B0C6}" destId="{C7DC9FD5-01FD-4C2C-9200-982750DFFA2F}"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13" y="1526536"/>
          <a:ext cx="4577298" cy="4572018"/>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44550">
            <a:lnSpc>
              <a:spcPct val="90000"/>
            </a:lnSpc>
            <a:spcBef>
              <a:spcPct val="0"/>
            </a:spcBef>
            <a:spcAft>
              <a:spcPct val="15000"/>
            </a:spcAft>
            <a:buChar char="•"/>
          </a:pPr>
          <a:r>
            <a:rPr lang="es" sz="1900" kern="1200" dirty="0">
              <a:solidFill>
                <a:prstClr val="black"/>
              </a:solidFill>
              <a:latin typeface="Calibri" panose="020F0502020204030204" pitchFamily="34" charset="0"/>
            </a:rPr>
            <a:t>Realizar un mapeo de grupos/colectivos que tienen intereses en los temas relevantes para la NBSAP (incluidos los grupos de mujeres)</a:t>
          </a:r>
          <a:endParaRPr lang="en-GB" sz="1900" kern="1200" dirty="0"/>
        </a:p>
        <a:p>
          <a:pPr marL="171450" lvl="1" indent="-171450" algn="l" defTabSz="844550">
            <a:lnSpc>
              <a:spcPct val="90000"/>
            </a:lnSpc>
            <a:spcBef>
              <a:spcPct val="0"/>
            </a:spcBef>
            <a:spcAft>
              <a:spcPct val="15000"/>
            </a:spcAft>
            <a:buChar char="•"/>
          </a:pPr>
          <a:r>
            <a:rPr lang="es" sz="1900" kern="1200" dirty="0">
              <a:solidFill>
                <a:prstClr val="black"/>
              </a:solidFill>
              <a:latin typeface="Calibri" panose="020F0502020204030204" pitchFamily="34" charset="0"/>
            </a:rPr>
            <a:t>Identificar procesos de consulta realizados en el país e identificar buenas prácticas</a:t>
          </a:r>
          <a:endParaRPr lang="es-ES"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Char char="•"/>
          </a:pPr>
          <a:r>
            <a:rPr lang="es" sz="1900" kern="1200" dirty="0">
              <a:solidFill>
                <a:prstClr val="black"/>
              </a:solidFill>
              <a:latin typeface="Calibri" panose="020F0502020204030204" pitchFamily="34" charset="0"/>
            </a:rPr>
            <a:t>Realizar un análisis de las capacidades de los distintos actores relevantes y diseñar oportunidades para equiparar conocimientos</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Char char="•"/>
          </a:pPr>
          <a:r>
            <a:rPr lang="es" sz="1900" kern="1200" dirty="0">
              <a:solidFill>
                <a:prstClr val="black"/>
              </a:solidFill>
              <a:latin typeface="Calibri" panose="020F0502020204030204" pitchFamily="34" charset="0"/>
            </a:rPr>
            <a:t>Identificar aliados clave que puedan contribuir a implementar procesos de consulta inclusivos y participativos</a:t>
          </a:r>
          <a:endParaRPr lang="en-CR" sz="1900" kern="1200">
            <a:solidFill>
              <a:prstClr val="black"/>
            </a:solidFill>
            <a:latin typeface="Calibri" panose="020F0502020204030204" pitchFamily="34" charset="0"/>
          </a:endParaRPr>
        </a:p>
      </dsp:txBody>
      <dsp:txXfrm>
        <a:off x="105228" y="1631751"/>
        <a:ext cx="4366868" cy="3381870"/>
      </dsp:txXfrm>
    </dsp:sp>
    <dsp:sp modelId="{B3C976E3-3894-44CC-B22A-E4FC4F3F614D}">
      <dsp:nvSpPr>
        <dsp:cNvPr id="0" name=""/>
        <dsp:cNvSpPr/>
      </dsp:nvSpPr>
      <dsp:spPr>
        <a:xfrm>
          <a:off x="1971323" y="3391891"/>
          <a:ext cx="6643172" cy="5413585"/>
        </a:xfrm>
        <a:prstGeom prst="leftCircularArrow">
          <a:avLst>
            <a:gd name="adj1" fmla="val 3041"/>
            <a:gd name="adj2" fmla="val 373205"/>
            <a:gd name="adj3" fmla="val 2389453"/>
            <a:gd name="adj4" fmla="val 9265226"/>
            <a:gd name="adj5" fmla="val 354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977917" y="5775941"/>
          <a:ext cx="4068710" cy="161799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s" sz="4000" b="1" kern="1200"/>
            <a:t>Empezando</a:t>
          </a:r>
        </a:p>
      </dsp:txBody>
      <dsp:txXfrm>
        <a:off x="1025306" y="5823330"/>
        <a:ext cx="3973932" cy="1523213"/>
      </dsp:txXfrm>
    </dsp:sp>
    <dsp:sp modelId="{6443C109-6449-4267-B2B5-1DFBB77D93DA}">
      <dsp:nvSpPr>
        <dsp:cNvPr id="0" name=""/>
        <dsp:cNvSpPr/>
      </dsp:nvSpPr>
      <dsp:spPr>
        <a:xfrm>
          <a:off x="5760701" y="1592326"/>
          <a:ext cx="5259728" cy="6782314"/>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0" rIns="123824" bIns="182880" numCol="1" spcCol="1270" anchor="b" anchorCtr="1">
          <a:noAutofit/>
        </a:bodyPr>
        <a:lstStyle/>
        <a:p>
          <a:pPr marL="171450" lvl="1" indent="-171450" algn="l" defTabSz="844550">
            <a:lnSpc>
              <a:spcPct val="90000"/>
            </a:lnSpc>
            <a:spcBef>
              <a:spcPct val="0"/>
            </a:spcBef>
            <a:spcAft>
              <a:spcPct val="15000"/>
            </a:spcAft>
            <a:buFont typeface="Symbol" panose="05050102010706020507" pitchFamily="18" charset="2"/>
            <a:buNone/>
          </a:pPr>
          <a:endParaRPr lang="en-GB" sz="1900" kern="1200"/>
        </a:p>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Promover consultas basadas en un enfoque interseccional y que incluya a representantes de diferentes grupos sociales que reflejen la diversidad del país.</a:t>
          </a:r>
          <a:endParaRPr lang="en-GB" sz="1900" kern="1200" dirty="0"/>
        </a:p>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Desarrollar un proceso de consulta que utilice diferentes metodologías presenciales (grupos focales, entrevistas y talleres)</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es" sz="1900" kern="1200">
              <a:solidFill>
                <a:prstClr val="black"/>
              </a:solidFill>
              <a:latin typeface="Calibri" panose="020F0502020204030204" pitchFamily="34" charset="0"/>
            </a:rPr>
            <a:t>Considerar procesos de consulta virtuales en el caso de algunos grupos que no puedan participar en procesos presenciales</a:t>
          </a:r>
          <a:endParaRPr lang="en"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Identificar acciones específicas para abordar las barreras que impiden que las mujeres u otros grupos vulnerables participen plena y eficazmente. Por ejemplo, brindar cuidado infantil o de personas mayores durante las consultas.</a:t>
          </a:r>
        </a:p>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Tenga en cuenta la movilidad, la carga de trabajo, los horarios y las restricciones culturales a la hora de definir tiempos, lugares y métodos de consulta.</a:t>
          </a:r>
          <a:endParaRPr lang="es-ES" sz="1900" kern="1200" dirty="0">
            <a:solidFill>
              <a:prstClr val="black"/>
            </a:solidFill>
            <a:latin typeface="Calibri" panose="020F0502020204030204" pitchFamily="34" charset="0"/>
          </a:endParaRPr>
        </a:p>
      </dsp:txBody>
      <dsp:txXfrm>
        <a:off x="5914753" y="3199731"/>
        <a:ext cx="4951624" cy="5020857"/>
      </dsp:txXfrm>
    </dsp:sp>
    <dsp:sp modelId="{48483E41-5F28-4948-8112-287B79141353}">
      <dsp:nvSpPr>
        <dsp:cNvPr id="0" name=""/>
        <dsp:cNvSpPr/>
      </dsp:nvSpPr>
      <dsp:spPr>
        <a:xfrm>
          <a:off x="8805544" y="-350565"/>
          <a:ext cx="5781532" cy="5781532"/>
        </a:xfrm>
        <a:prstGeom prst="circularArrow">
          <a:avLst>
            <a:gd name="adj1" fmla="val 2847"/>
            <a:gd name="adj2" fmla="val 347869"/>
            <a:gd name="adj3" fmla="val 20020515"/>
            <a:gd name="adj4" fmla="val 13119406"/>
            <a:gd name="adj5" fmla="val 3322"/>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7543811" y="845868"/>
          <a:ext cx="4068710" cy="1617991"/>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s" sz="4000" b="1" kern="1200"/>
            <a:t>Diseño</a:t>
          </a:r>
        </a:p>
      </dsp:txBody>
      <dsp:txXfrm>
        <a:off x="7591200" y="893257"/>
        <a:ext cx="3973932" cy="1523213"/>
      </dsp:txXfrm>
    </dsp:sp>
    <dsp:sp modelId="{A3057590-52B7-4663-B18B-C0351077CF2B}">
      <dsp:nvSpPr>
        <dsp:cNvPr id="0" name=""/>
        <dsp:cNvSpPr/>
      </dsp:nvSpPr>
      <dsp:spPr>
        <a:xfrm>
          <a:off x="12089821" y="961169"/>
          <a:ext cx="5259728" cy="6690800"/>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123824" rIns="123824" bIns="123824" numCol="1" spcCol="1270" anchor="t" anchorCtr="0">
          <a:noAutofit/>
        </a:bodyPr>
        <a:lstStyle/>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Identificar posibles conflictos, por ejemplo, entre la implementación de los derechos y los intereses de diversos grupos</a:t>
          </a:r>
          <a:endParaRPr lang="en-GB" sz="1900" kern="1200" dirty="0"/>
        </a:p>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Garantizar un acceso y unas condiciones equitativas y justas para que tanto hombres como mujeres participen efectivamente en el proceso de consulta</a:t>
          </a:r>
          <a:endParaRPr lang="es-ES"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Facilitar el proceso debería garantizar que se capturen diversos puntos de vista y que los diferentes grupos puedan influir en las decisiones, en particular los más vulnerables.</a:t>
          </a:r>
        </a:p>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Implementar procesos de consulta seguros y democráticos para garantizar que las perspectivas y voces de las mujeres se valoren en igualdad de condiciones con las de los hombres. El proceso debe adaptarse a las estructuras tradicionales.</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es" sz="1900" kern="1200" dirty="0">
              <a:solidFill>
                <a:prstClr val="black"/>
              </a:solidFill>
              <a:latin typeface="Calibri" panose="020F0502020204030204" pitchFamily="34" charset="0"/>
            </a:rPr>
            <a:t>Incorporar una estructura que permita a las mujeres o grupos vulnerables solicitar ayuda o asesoramiento independiente.</a:t>
          </a:r>
        </a:p>
      </dsp:txBody>
      <dsp:txXfrm>
        <a:off x="12243795" y="1115143"/>
        <a:ext cx="4951780" cy="4949109"/>
      </dsp:txXfrm>
    </dsp:sp>
    <dsp:sp modelId="{43D6E98C-31DA-4068-8D35-351BEB61B853}">
      <dsp:nvSpPr>
        <dsp:cNvPr id="0" name=""/>
        <dsp:cNvSpPr/>
      </dsp:nvSpPr>
      <dsp:spPr>
        <a:xfrm>
          <a:off x="13457289" y="6931804"/>
          <a:ext cx="4068710" cy="1617991"/>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 sz="3600" b="1" kern="1200" dirty="0"/>
            <a:t>Realizar las consultas</a:t>
          </a:r>
        </a:p>
      </dsp:txBody>
      <dsp:txXfrm>
        <a:off x="13504678" y="6979193"/>
        <a:ext cx="3973932" cy="15232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BFB4B-0FCB-476B-85CC-98F3EC94C037}">
      <dsp:nvSpPr>
        <dsp:cNvPr id="0" name=""/>
        <dsp:cNvSpPr/>
      </dsp:nvSpPr>
      <dsp:spPr>
        <a:xfrm rot="5400000">
          <a:off x="10260227" y="-4578005"/>
          <a:ext cx="641091" cy="9958375"/>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s" sz="1800" kern="1200" dirty="0">
              <a:effectLst/>
              <a:latin typeface="Calibri" charset="0"/>
              <a:ea typeface="Calibri" charset="0"/>
              <a:cs typeface="Calibri" charset="0"/>
            </a:rPr>
            <a:t>¿Qué </a:t>
          </a:r>
          <a:r>
            <a:rPr lang="es" sz="1800" b="1" kern="1200" dirty="0">
              <a:effectLst/>
              <a:latin typeface="Calibri" charset="0"/>
              <a:ea typeface="Calibri" charset="0"/>
              <a:cs typeface="Calibri" charset="0"/>
            </a:rPr>
            <a:t>comunidades?</a:t>
          </a:r>
          <a:r>
            <a:rPr lang="es" sz="1800" kern="1200" dirty="0">
              <a:effectLst/>
              <a:latin typeface="Calibri" charset="0"/>
              <a:ea typeface="Calibri" charset="0"/>
              <a:cs typeface="Calibri" charset="0"/>
            </a:rPr>
            <a:t> </a:t>
          </a:r>
          <a:r>
            <a:rPr lang="es" sz="1800" b="1" kern="1200" dirty="0">
              <a:effectLst/>
              <a:latin typeface="Calibri" charset="0"/>
              <a:ea typeface="Calibri" charset="0"/>
              <a:cs typeface="Calibri" charset="0"/>
            </a:rPr>
            <a:t>¿Deberían participar </a:t>
          </a:r>
          <a:r>
            <a:rPr lang="es" sz="1800" kern="1200" dirty="0">
              <a:effectLst/>
              <a:latin typeface="Calibri" charset="0"/>
              <a:ea typeface="Calibri" charset="0"/>
              <a:cs typeface="Calibri" charset="0"/>
            </a:rPr>
            <a:t>, según el análisis de las partes interesadas? ¿Por qué participan estas comunidades?</a:t>
          </a:r>
          <a:endParaRPr lang="pt-PT" sz="1800" kern="1200" dirty="0"/>
        </a:p>
      </dsp:txBody>
      <dsp:txXfrm rot="-5400000">
        <a:off x="5601586" y="111931"/>
        <a:ext cx="9927080" cy="578501"/>
      </dsp:txXfrm>
    </dsp:sp>
    <dsp:sp modelId="{AD245B4D-B21C-4672-8ABA-FD596C64E6CE}">
      <dsp:nvSpPr>
        <dsp:cNvPr id="0" name=""/>
        <dsp:cNvSpPr/>
      </dsp:nvSpPr>
      <dsp:spPr>
        <a:xfrm>
          <a:off x="0" y="499"/>
          <a:ext cx="5601585" cy="801363"/>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 sz="4000" kern="1200" dirty="0"/>
            <a:t>¿Quién?</a:t>
          </a:r>
          <a:endParaRPr lang="pt-PT" sz="4000" kern="1200" dirty="0"/>
        </a:p>
      </dsp:txBody>
      <dsp:txXfrm>
        <a:off x="39119" y="39618"/>
        <a:ext cx="5523347" cy="723125"/>
      </dsp:txXfrm>
    </dsp:sp>
    <dsp:sp modelId="{AC61CBB7-3E75-4766-BEDE-415CC99D076A}">
      <dsp:nvSpPr>
        <dsp:cNvPr id="0" name=""/>
        <dsp:cNvSpPr/>
      </dsp:nvSpPr>
      <dsp:spPr>
        <a:xfrm rot="5400000">
          <a:off x="10193120" y="-3736573"/>
          <a:ext cx="641091" cy="9958375"/>
        </a:xfrm>
        <a:prstGeom prst="round2SameRect">
          <a:avLst/>
        </a:prstGeom>
        <a:solidFill>
          <a:schemeClr val="accent3">
            <a:tint val="40000"/>
            <a:alpha val="90000"/>
            <a:hueOff val="279238"/>
            <a:satOff val="-3657"/>
            <a:lumOff val="-381"/>
            <a:alphaOff val="0"/>
          </a:schemeClr>
        </a:solidFill>
        <a:ln w="15875" cap="flat" cmpd="sng" algn="ctr">
          <a:solidFill>
            <a:schemeClr val="accent3">
              <a:tint val="40000"/>
              <a:alpha val="90000"/>
              <a:hueOff val="279238"/>
              <a:satOff val="-3657"/>
              <a:lumOff val="-38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s" sz="1800" kern="1200" dirty="0">
              <a:effectLst/>
              <a:latin typeface="Calibri" charset="0"/>
              <a:ea typeface="Calibri" charset="0"/>
              <a:cs typeface="Calibri" charset="0"/>
            </a:rPr>
            <a:t>¿Cuales son sus </a:t>
          </a:r>
          <a:r>
            <a:rPr lang="es" sz="1800" b="1" kern="1200" dirty="0">
              <a:effectLst/>
              <a:latin typeface="Calibri" charset="0"/>
              <a:ea typeface="Calibri" charset="0"/>
              <a:cs typeface="Calibri" charset="0"/>
            </a:rPr>
            <a:t>intereses y objetivos </a:t>
          </a:r>
          <a:r>
            <a:rPr lang="es" sz="1800" kern="1200" dirty="0">
              <a:effectLst/>
              <a:latin typeface="Calibri" charset="0"/>
              <a:ea typeface="Calibri" charset="0"/>
              <a:cs typeface="Calibri" charset="0"/>
            </a:rPr>
            <a:t>?</a:t>
          </a:r>
          <a:endParaRPr lang="pt-PT" sz="1800" kern="1200" dirty="0"/>
        </a:p>
      </dsp:txBody>
      <dsp:txXfrm rot="-5400000">
        <a:off x="5534479" y="953363"/>
        <a:ext cx="9927080" cy="578501"/>
      </dsp:txXfrm>
    </dsp:sp>
    <dsp:sp modelId="{54A931B4-A3A1-4F96-AA49-F1ADCB190984}">
      <dsp:nvSpPr>
        <dsp:cNvPr id="0" name=""/>
        <dsp:cNvSpPr/>
      </dsp:nvSpPr>
      <dsp:spPr>
        <a:xfrm>
          <a:off x="0" y="841932"/>
          <a:ext cx="5601585" cy="801363"/>
        </a:xfrm>
        <a:prstGeom prst="roundRect">
          <a:avLst/>
        </a:prstGeom>
        <a:solidFill>
          <a:schemeClr val="accent3">
            <a:hueOff val="243353"/>
            <a:satOff val="-4527"/>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 sz="4000" kern="1200" noProof="1"/>
            <a:t>¿Por qué?</a:t>
          </a:r>
        </a:p>
      </dsp:txBody>
      <dsp:txXfrm>
        <a:off x="39119" y="881051"/>
        <a:ext cx="5523347" cy="723125"/>
      </dsp:txXfrm>
    </dsp:sp>
    <dsp:sp modelId="{844CB0E5-2703-42AC-98CE-7AFDBA8DF80F}">
      <dsp:nvSpPr>
        <dsp:cNvPr id="0" name=""/>
        <dsp:cNvSpPr/>
      </dsp:nvSpPr>
      <dsp:spPr>
        <a:xfrm rot="5400000">
          <a:off x="10260227" y="-2895141"/>
          <a:ext cx="641091" cy="9958375"/>
        </a:xfrm>
        <a:prstGeom prst="round2SameRect">
          <a:avLst/>
        </a:prstGeom>
        <a:solidFill>
          <a:schemeClr val="accent3">
            <a:tint val="40000"/>
            <a:alpha val="90000"/>
            <a:hueOff val="558475"/>
            <a:satOff val="-7315"/>
            <a:lumOff val="-761"/>
            <a:alphaOff val="0"/>
          </a:schemeClr>
        </a:solidFill>
        <a:ln w="15875" cap="flat" cmpd="sng" algn="ctr">
          <a:solidFill>
            <a:schemeClr val="accent3">
              <a:tint val="40000"/>
              <a:alpha val="90000"/>
              <a:hueOff val="558475"/>
              <a:satOff val="-7315"/>
              <a:lumOff val="-7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s" sz="1800" b="0" kern="1200" dirty="0">
              <a:effectLst/>
              <a:latin typeface="Calibri" charset="0"/>
              <a:ea typeface="Calibri" charset="0"/>
              <a:cs typeface="Calibri" charset="0"/>
            </a:rPr>
            <a:t>¿Qué </a:t>
          </a:r>
          <a:r>
            <a:rPr lang="es" sz="1800" b="1" kern="1200" dirty="0">
              <a:effectLst/>
              <a:latin typeface="Calibri" charset="0"/>
              <a:ea typeface="Calibri" charset="0"/>
              <a:cs typeface="Calibri" charset="0"/>
            </a:rPr>
            <a:t>datos sobre género y biodiversidad </a:t>
          </a:r>
          <a:r>
            <a:rPr lang="es" sz="1800" b="0" kern="1200" dirty="0">
              <a:effectLst/>
              <a:latin typeface="Calibri" charset="0"/>
              <a:ea typeface="Calibri" charset="0"/>
              <a:cs typeface="Calibri" charset="0"/>
            </a:rPr>
            <a:t>le interesa obtener </a:t>
          </a:r>
          <a:r>
            <a:rPr lang="es" sz="1800" b="1" kern="1200" dirty="0">
              <a:effectLst/>
              <a:latin typeface="Calibri" charset="0"/>
              <a:ea typeface="Calibri" charset="0"/>
              <a:cs typeface="Calibri" charset="0"/>
            </a:rPr>
            <a:t>?</a:t>
          </a:r>
          <a:endParaRPr lang="pt-PT" sz="1800" kern="1200" dirty="0"/>
        </a:p>
      </dsp:txBody>
      <dsp:txXfrm rot="-5400000">
        <a:off x="5601586" y="1794795"/>
        <a:ext cx="9927080" cy="578501"/>
      </dsp:txXfrm>
    </dsp:sp>
    <dsp:sp modelId="{EB30F87A-E9E0-42AD-8B82-D94ECBEAD396}">
      <dsp:nvSpPr>
        <dsp:cNvPr id="0" name=""/>
        <dsp:cNvSpPr/>
      </dsp:nvSpPr>
      <dsp:spPr>
        <a:xfrm>
          <a:off x="0" y="1683364"/>
          <a:ext cx="5601585" cy="801363"/>
        </a:xfrm>
        <a:prstGeom prst="roundRect">
          <a:avLst/>
        </a:prstGeom>
        <a:solidFill>
          <a:schemeClr val="accent3">
            <a:hueOff val="486707"/>
            <a:satOff val="-9055"/>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 sz="4000" kern="1200" dirty="0"/>
            <a:t>¿Qué?</a:t>
          </a:r>
          <a:endParaRPr lang="pt-PT" sz="4000" kern="1200" dirty="0"/>
        </a:p>
      </dsp:txBody>
      <dsp:txXfrm>
        <a:off x="39119" y="1722483"/>
        <a:ext cx="5523347" cy="723125"/>
      </dsp:txXfrm>
    </dsp:sp>
    <dsp:sp modelId="{204EA77D-1E21-4DA5-BF71-BCFF37A3284D}">
      <dsp:nvSpPr>
        <dsp:cNvPr id="0" name=""/>
        <dsp:cNvSpPr/>
      </dsp:nvSpPr>
      <dsp:spPr>
        <a:xfrm rot="5400000">
          <a:off x="10260227" y="-2053709"/>
          <a:ext cx="641091" cy="9958375"/>
        </a:xfrm>
        <a:prstGeom prst="round2SameRect">
          <a:avLst/>
        </a:prstGeom>
        <a:solidFill>
          <a:schemeClr val="accent3">
            <a:tint val="40000"/>
            <a:alpha val="90000"/>
            <a:hueOff val="837713"/>
            <a:satOff val="-10972"/>
            <a:lumOff val="-1142"/>
            <a:alphaOff val="0"/>
          </a:schemeClr>
        </a:solidFill>
        <a:ln w="15875" cap="flat" cmpd="sng" algn="ctr">
          <a:solidFill>
            <a:schemeClr val="accent3">
              <a:tint val="40000"/>
              <a:alpha val="90000"/>
              <a:hueOff val="837713"/>
              <a:satOff val="-10972"/>
              <a:lumOff val="-11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s" sz="1800" b="1" kern="1200" dirty="0">
              <a:effectLst/>
              <a:latin typeface="Calibri" charset="0"/>
              <a:ea typeface="Calibri" charset="0"/>
              <a:cs typeface="Calibri" charset="0"/>
            </a:rPr>
            <a:t>Métodos de comunicación, </a:t>
          </a:r>
          <a:r>
            <a:rPr lang="es" sz="1800" kern="1200" dirty="0">
              <a:effectLst/>
              <a:latin typeface="Calibri" charset="0"/>
              <a:ea typeface="Calibri" charset="0"/>
              <a:cs typeface="Calibri" charset="0"/>
            </a:rPr>
            <a:t>¿son las medidas especiales necesarias para permitir la participación de determinadas mujeres?</a:t>
          </a:r>
          <a:endParaRPr lang="pt-PT" sz="1800" kern="1200" dirty="0"/>
        </a:p>
      </dsp:txBody>
      <dsp:txXfrm rot="-5400000">
        <a:off x="5601586" y="2636227"/>
        <a:ext cx="9927080" cy="578501"/>
      </dsp:txXfrm>
    </dsp:sp>
    <dsp:sp modelId="{8ABCC2D9-341A-45B9-A751-49E4E2A8A23B}">
      <dsp:nvSpPr>
        <dsp:cNvPr id="0" name=""/>
        <dsp:cNvSpPr/>
      </dsp:nvSpPr>
      <dsp:spPr>
        <a:xfrm>
          <a:off x="0" y="2524796"/>
          <a:ext cx="5601585" cy="801363"/>
        </a:xfrm>
        <a:prstGeom prst="roundRect">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 sz="4000" kern="1200" dirty="0"/>
            <a:t>¿Cómo?</a:t>
          </a:r>
          <a:endParaRPr lang="pt-PT" sz="4000" kern="1200" dirty="0"/>
        </a:p>
      </dsp:txBody>
      <dsp:txXfrm>
        <a:off x="39119" y="2563915"/>
        <a:ext cx="5523347" cy="723125"/>
      </dsp:txXfrm>
    </dsp:sp>
    <dsp:sp modelId="{CCCBED65-C234-48B0-945F-3268678CCDD3}">
      <dsp:nvSpPr>
        <dsp:cNvPr id="0" name=""/>
        <dsp:cNvSpPr/>
      </dsp:nvSpPr>
      <dsp:spPr>
        <a:xfrm rot="5400000">
          <a:off x="10260227" y="-1212276"/>
          <a:ext cx="641091" cy="9958375"/>
        </a:xfrm>
        <a:prstGeom prst="round2SameRect">
          <a:avLst/>
        </a:prstGeom>
        <a:solidFill>
          <a:schemeClr val="accent3">
            <a:tint val="40000"/>
            <a:alpha val="90000"/>
            <a:hueOff val="1116950"/>
            <a:satOff val="-14629"/>
            <a:lumOff val="-1523"/>
            <a:alphaOff val="0"/>
          </a:schemeClr>
        </a:solidFill>
        <a:ln w="15875" cap="flat" cmpd="sng" algn="ctr">
          <a:solidFill>
            <a:schemeClr val="accent3">
              <a:tint val="40000"/>
              <a:alpha val="90000"/>
              <a:hueOff val="1116950"/>
              <a:satOff val="-14629"/>
              <a:lumOff val="-15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s" sz="1800" b="1" kern="1200" dirty="0">
              <a:effectLst/>
              <a:latin typeface="Calibri" charset="0"/>
              <a:ea typeface="Calibri" charset="0"/>
              <a:cs typeface="Calibri" charset="0"/>
            </a:rPr>
            <a:t>¿Cuál es el cronograma de programación </a:t>
          </a:r>
          <a:r>
            <a:rPr lang="es" sz="1800" kern="1200" dirty="0">
              <a:effectLst/>
              <a:latin typeface="Calibri" charset="0"/>
              <a:ea typeface="Calibri" charset="0"/>
              <a:cs typeface="Calibri" charset="0"/>
            </a:rPr>
            <a:t>de actividades de participación y cronograma </a:t>
          </a:r>
          <a:r>
            <a:rPr lang="es" sz="1800" b="1" kern="1200" dirty="0">
              <a:effectLst/>
              <a:latin typeface="Calibri" charset="0"/>
              <a:ea typeface="Calibri" charset="0"/>
              <a:cs typeface="Calibri" charset="0"/>
            </a:rPr>
            <a:t>?</a:t>
          </a:r>
          <a:endParaRPr lang="pt-PT" sz="1800" kern="1200" dirty="0"/>
        </a:p>
        <a:p>
          <a:pPr marL="171450" lvl="1" indent="-171450" algn="l" defTabSz="800100">
            <a:lnSpc>
              <a:spcPct val="90000"/>
            </a:lnSpc>
            <a:spcBef>
              <a:spcPct val="0"/>
            </a:spcBef>
            <a:spcAft>
              <a:spcPct val="15000"/>
            </a:spcAft>
            <a:buFont typeface="Wingdings" charset="2"/>
            <a:buNone/>
          </a:pPr>
          <a:r>
            <a:rPr lang="es" sz="1800" kern="1200" dirty="0">
              <a:effectLst/>
              <a:latin typeface="Calibri" charset="0"/>
              <a:ea typeface="Calibri" charset="0"/>
              <a:cs typeface="Calibri" charset="0"/>
            </a:rPr>
            <a:t>¿Qué procesos y cronogramas de las comunidades locales deben respetarse?</a:t>
          </a:r>
          <a:endParaRPr lang="pt-PT" sz="1800" kern="1200" dirty="0"/>
        </a:p>
      </dsp:txBody>
      <dsp:txXfrm rot="-5400000">
        <a:off x="5601586" y="3477660"/>
        <a:ext cx="9927080" cy="578501"/>
      </dsp:txXfrm>
    </dsp:sp>
    <dsp:sp modelId="{BC9D319F-9909-4B54-ACCA-82FFB5CCCA00}">
      <dsp:nvSpPr>
        <dsp:cNvPr id="0" name=""/>
        <dsp:cNvSpPr/>
      </dsp:nvSpPr>
      <dsp:spPr>
        <a:xfrm>
          <a:off x="0" y="3366228"/>
          <a:ext cx="5601585" cy="801363"/>
        </a:xfrm>
        <a:prstGeom prst="roundRect">
          <a:avLst/>
        </a:prstGeom>
        <a:solidFill>
          <a:schemeClr val="accent3">
            <a:hueOff val="973413"/>
            <a:satOff val="-18109"/>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 sz="4000" kern="1200" dirty="0"/>
            <a:t>¿Cuando?</a:t>
          </a:r>
          <a:endParaRPr lang="pt-PT" sz="4000" kern="1200" dirty="0"/>
        </a:p>
      </dsp:txBody>
      <dsp:txXfrm>
        <a:off x="39119" y="3405347"/>
        <a:ext cx="5523347" cy="723125"/>
      </dsp:txXfrm>
    </dsp:sp>
    <dsp:sp modelId="{122D25EB-00B5-465E-917F-E9F07F6D241B}">
      <dsp:nvSpPr>
        <dsp:cNvPr id="0" name=""/>
        <dsp:cNvSpPr/>
      </dsp:nvSpPr>
      <dsp:spPr>
        <a:xfrm rot="5400000">
          <a:off x="10260227" y="-370844"/>
          <a:ext cx="641091" cy="9958375"/>
        </a:xfrm>
        <a:prstGeom prst="round2SameRect">
          <a:avLst/>
        </a:prstGeom>
        <a:solidFill>
          <a:schemeClr val="accent3">
            <a:tint val="40000"/>
            <a:alpha val="90000"/>
            <a:hueOff val="1396188"/>
            <a:satOff val="-18287"/>
            <a:lumOff val="-1903"/>
            <a:alphaOff val="0"/>
          </a:schemeClr>
        </a:solidFill>
        <a:ln w="15875" cap="flat" cmpd="sng" algn="ctr">
          <a:solidFill>
            <a:schemeClr val="accent3">
              <a:tint val="40000"/>
              <a:alpha val="90000"/>
              <a:hueOff val="1396188"/>
              <a:satOff val="-18287"/>
              <a:lumOff val="-19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s" sz="1800" kern="1200" dirty="0">
              <a:effectLst/>
              <a:latin typeface="Calibri" charset="0"/>
              <a:ea typeface="Calibri" charset="0"/>
              <a:cs typeface="Calibri" charset="0"/>
            </a:rPr>
            <a:t>¿Qué </a:t>
          </a:r>
          <a:r>
            <a:rPr lang="es" sz="1800" b="1" kern="1200" dirty="0">
              <a:effectLst/>
              <a:latin typeface="Calibri" charset="0"/>
              <a:ea typeface="Calibri" charset="0"/>
              <a:cs typeface="Calibri" charset="0"/>
            </a:rPr>
            <a:t>papel </a:t>
          </a:r>
          <a:r>
            <a:rPr lang="es" sz="1800" kern="1200" dirty="0">
              <a:effectLst/>
              <a:latin typeface="Calibri" charset="0"/>
              <a:ea typeface="Calibri" charset="0"/>
              <a:cs typeface="Calibri" charset="0"/>
            </a:rPr>
            <a:t>desempeñarán los representantes de las partes interesadas? ¿Se requieren facilitadores o expertos en participación adicionales? ¿Se necesita apoyo adicional?</a:t>
          </a:r>
          <a:endParaRPr lang="pt-PT" sz="1800" kern="1200" dirty="0"/>
        </a:p>
      </dsp:txBody>
      <dsp:txXfrm rot="-5400000">
        <a:off x="5601586" y="4319092"/>
        <a:ext cx="9927080" cy="578501"/>
      </dsp:txXfrm>
    </dsp:sp>
    <dsp:sp modelId="{5E004F56-22C1-45D2-B089-F1F12CEF057C}">
      <dsp:nvSpPr>
        <dsp:cNvPr id="0" name=""/>
        <dsp:cNvSpPr/>
      </dsp:nvSpPr>
      <dsp:spPr>
        <a:xfrm>
          <a:off x="0" y="4207660"/>
          <a:ext cx="5601585" cy="801363"/>
        </a:xfrm>
        <a:prstGeom prst="roundRect">
          <a:avLst/>
        </a:prstGeom>
        <a:solidFill>
          <a:schemeClr val="accent3">
            <a:hueOff val="1216766"/>
            <a:satOff val="-22637"/>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 sz="4000" kern="1200" dirty="0"/>
            <a:t>¿Responsables?</a:t>
          </a:r>
        </a:p>
      </dsp:txBody>
      <dsp:txXfrm>
        <a:off x="39119" y="4246779"/>
        <a:ext cx="5523347" cy="723125"/>
      </dsp:txXfrm>
    </dsp:sp>
    <dsp:sp modelId="{C7DC9FD5-01FD-4C2C-9200-982750DFFA2F}">
      <dsp:nvSpPr>
        <dsp:cNvPr id="0" name=""/>
        <dsp:cNvSpPr/>
      </dsp:nvSpPr>
      <dsp:spPr>
        <a:xfrm rot="5400000">
          <a:off x="10260227" y="470587"/>
          <a:ext cx="641091" cy="9958375"/>
        </a:xfrm>
        <a:prstGeom prst="round2SameRect">
          <a:avLst/>
        </a:prstGeom>
        <a:solidFill>
          <a:schemeClr val="accent3">
            <a:tint val="40000"/>
            <a:alpha val="90000"/>
            <a:hueOff val="1675425"/>
            <a:satOff val="-21944"/>
            <a:lumOff val="-2284"/>
            <a:alphaOff val="0"/>
          </a:schemeClr>
        </a:solidFill>
        <a:ln w="15875" cap="flat" cmpd="sng" algn="ctr">
          <a:solidFill>
            <a:schemeClr val="accent3">
              <a:tint val="40000"/>
              <a:alpha val="90000"/>
              <a:hueOff val="1675425"/>
              <a:satOff val="-21944"/>
              <a:lumOff val="-22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s" sz="1800" kern="1200" dirty="0">
              <a:effectLst/>
              <a:latin typeface="Calibri" charset="0"/>
              <a:ea typeface="Calibri" charset="0"/>
              <a:cs typeface="Calibri" charset="0"/>
            </a:rPr>
            <a:t>¿Cuánto </a:t>
          </a:r>
          <a:r>
            <a:rPr lang="es" sz="1800" b="1" kern="1200" dirty="0">
              <a:effectLst/>
              <a:latin typeface="Calibri" charset="0"/>
              <a:ea typeface="Calibri" charset="0"/>
              <a:cs typeface="Calibri" charset="0"/>
            </a:rPr>
            <a:t>costará el plan de consulta </a:t>
          </a:r>
          <a:r>
            <a:rPr lang="es" sz="1800" kern="1200" dirty="0">
              <a:effectLst/>
              <a:latin typeface="Calibri" charset="0"/>
              <a:ea typeface="Calibri" charset="0"/>
              <a:cs typeface="Calibri" charset="0"/>
            </a:rPr>
            <a:t>? ¿De dónde provendrán los recursos?</a:t>
          </a:r>
          <a:endParaRPr lang="pt-PT" sz="1800" kern="1200" dirty="0"/>
        </a:p>
      </dsp:txBody>
      <dsp:txXfrm rot="-5400000">
        <a:off x="5601586" y="5160524"/>
        <a:ext cx="9927080" cy="578501"/>
      </dsp:txXfrm>
    </dsp:sp>
    <dsp:sp modelId="{8B75A17C-6B64-4491-B528-3BEA6AC289C5}">
      <dsp:nvSpPr>
        <dsp:cNvPr id="0" name=""/>
        <dsp:cNvSpPr/>
      </dsp:nvSpPr>
      <dsp:spPr>
        <a:xfrm>
          <a:off x="0" y="5049093"/>
          <a:ext cx="5601585" cy="801363"/>
        </a:xfrm>
        <a:prstGeom prst="roundRect">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 sz="4000" kern="1200" dirty="0"/>
            <a:t>¿Recursos?</a:t>
          </a:r>
        </a:p>
      </dsp:txBody>
      <dsp:txXfrm>
        <a:off x="39119" y="5088212"/>
        <a:ext cx="5523347" cy="72312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s-ES_trad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2F7EEF1-9A0F-D649-A1DF-3D2112562733}" type="datetimeFigureOut">
              <a:rPr lang="es-ES_tradnl" smtClean="0"/>
              <a:pPr/>
              <a:t>9/2/26</a:t>
            </a:fld>
            <a:endParaRPr lang="es-ES_trad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s-ES_trad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D016F44F-AAE6-7749-A22A-A305A141182D}" type="slidenum">
              <a:rPr lang="es-ES_tradnl" smtClean="0"/>
              <a:pPr/>
              <a:t>‹#›</a:t>
            </a:fld>
            <a:endParaRPr lang="es-ES_tradnl" dirty="0"/>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FE8E6-7BA5-40AD-6B35-160F04670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ABFDC-0436-1F23-F479-9183B0D7689F}"/>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E97E6EB-E40C-C1E1-ED6C-6198E9FE75AF}"/>
              </a:ext>
            </a:extLst>
          </p:cNvPr>
          <p:cNvSpPr>
            <a:spLocks noGrp="1"/>
          </p:cNvSpPr>
          <p:nvPr>
            <p:ph type="body" idx="1"/>
          </p:nvPr>
        </p:nvSpPr>
        <p:spPr/>
        <p:txBody>
          <a:bodyPr/>
          <a:lstStyle/>
          <a:p>
            <a:pPr marL="0" indent="0">
              <a:buFont typeface="Arial" panose="020B0604020202020204" pitchFamily="34" charset="0"/>
              <a:buNone/>
            </a:pPr>
            <a:r>
              <a:rPr lang="es" sz="1000"/>
              <a:t>Bienvenidos 5 min</a:t>
            </a:r>
          </a:p>
          <a:p>
            <a:pPr algn="l" rtl="0" fontAlgn="base">
              <a:buFont typeface="Arial" panose="020B0604020202020204" pitchFamily="34" charset="0"/>
              <a:buChar char="•"/>
            </a:pPr>
            <a:r>
              <a:rPr lang="es" sz="1800" b="0" i="0">
                <a:solidFill>
                  <a:srgbClr val="000000"/>
                </a:solidFill>
                <a:effectLst/>
                <a:latin typeface="Calibri" panose="020F0502020204030204" pitchFamily="34" charset="0"/>
              </a:rPr>
              <a:t>Objetivos y estructura de la reunión</a:t>
            </a:r>
            <a:r>
              <a:rPr lang="e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s" sz="1800" b="0" i="0" u="sng">
                <a:solidFill>
                  <a:srgbClr val="D13438"/>
                </a:solidFill>
                <a:effectLst/>
                <a:latin typeface="Calibri" panose="020F0502020204030204" pitchFamily="34" charset="0"/>
              </a:rPr>
              <a:t>Presentación de los participantes (pregunta de calentamiento: ¿por qué estás emocionado de estar aquí?)</a:t>
            </a:r>
            <a:r>
              <a:rPr lang="e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664B056-0840-87C8-F52E-95AE568ADD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2606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es" sz="1000"/>
              <a:t>Bienvenidos 5 min</a:t>
            </a:r>
          </a:p>
          <a:p>
            <a:pPr algn="l" rtl="0" fontAlgn="base">
              <a:buFont typeface="Arial" panose="020B0604020202020204" pitchFamily="34" charset="0"/>
              <a:buChar char="•"/>
            </a:pPr>
            <a:r>
              <a:rPr lang="es" sz="1800" b="0" i="0">
                <a:solidFill>
                  <a:srgbClr val="000000"/>
                </a:solidFill>
                <a:effectLst/>
                <a:latin typeface="Calibri" panose="020F0502020204030204" pitchFamily="34" charset="0"/>
              </a:rPr>
              <a:t>Objetivos y estructura de la reunión</a:t>
            </a:r>
            <a:r>
              <a:rPr lang="e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s" sz="1800" b="0" i="0" u="sng">
                <a:solidFill>
                  <a:srgbClr val="D13438"/>
                </a:solidFill>
                <a:effectLst/>
                <a:latin typeface="Calibri" panose="020F0502020204030204" pitchFamily="34" charset="0"/>
              </a:rPr>
              <a:t>Presentación de los participantes (pregunta de calentamiento: ¿por qué estás emocionado de estar aquí?)</a:t>
            </a:r>
            <a:r>
              <a:rPr lang="e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s" sz="1000"/>
              <a:t>Bienvenidos 5 min</a:t>
            </a:r>
          </a:p>
          <a:p>
            <a:pPr algn="l" rtl="0" fontAlgn="base">
              <a:buFont typeface="Arial" panose="020B0604020202020204" pitchFamily="34" charset="0"/>
              <a:buChar char="•"/>
            </a:pPr>
            <a:r>
              <a:rPr lang="es" sz="1800" b="0" i="0">
                <a:solidFill>
                  <a:srgbClr val="000000"/>
                </a:solidFill>
                <a:effectLst/>
                <a:latin typeface="Calibri" panose="020F0502020204030204" pitchFamily="34" charset="0"/>
              </a:rPr>
              <a:t>Objetivos y estructura de la reunión</a:t>
            </a:r>
            <a:r>
              <a:rPr lang="e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s" sz="1800" b="0" i="0" u="sng">
                <a:solidFill>
                  <a:srgbClr val="D13438"/>
                </a:solidFill>
                <a:effectLst/>
                <a:latin typeface="Calibri" panose="020F0502020204030204" pitchFamily="34" charset="0"/>
              </a:rPr>
              <a:t>Presentación de los participantes (pregunta de calentamiento: ¿por qué estás emocionado de estar aquí?)</a:t>
            </a:r>
            <a:r>
              <a:rPr lang="e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es" sz="1000"/>
              <a:t>Bienvenidos 5 min</a:t>
            </a:r>
          </a:p>
          <a:p>
            <a:pPr algn="l" rtl="0" fontAlgn="base">
              <a:buFont typeface="Arial" panose="020B0604020202020204" pitchFamily="34" charset="0"/>
              <a:buChar char="•"/>
            </a:pPr>
            <a:r>
              <a:rPr lang="es" sz="1800" b="0" i="0">
                <a:solidFill>
                  <a:srgbClr val="000000"/>
                </a:solidFill>
                <a:effectLst/>
                <a:latin typeface="Calibri" panose="020F0502020204030204" pitchFamily="34" charset="0"/>
              </a:rPr>
              <a:t>Objetivos y estructura de la reunión</a:t>
            </a:r>
            <a:r>
              <a:rPr lang="e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s" sz="1800" b="0" i="0" u="sng">
                <a:solidFill>
                  <a:srgbClr val="D13438"/>
                </a:solidFill>
                <a:effectLst/>
                <a:latin typeface="Calibri" panose="020F0502020204030204" pitchFamily="34" charset="0"/>
              </a:rPr>
              <a:t>Presentación de los participantes (pregunta de calentamiento: ¿por qué estás emocionado de estar aquí?)</a:t>
            </a:r>
            <a:r>
              <a:rPr lang="e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endParaRPr lang="en-GB" sz="1000" dirty="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endParaRPr lang="en-GB" sz="1000" dirty="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_tradnl"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11</a:t>
            </a:fld>
            <a:endParaRPr lang="es-ES_tradnl"/>
          </a:p>
        </p:txBody>
      </p:sp>
    </p:spTree>
    <p:extLst>
      <p:ext uri="{BB962C8B-B14F-4D97-AF65-F5344CB8AC3E}">
        <p14:creationId xmlns:p14="http://schemas.microsoft.com/office/powerpoint/2010/main" val="3244591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Calibri" panose="020F0502020204030204" pitchFamily="34" charset="0"/>
              </a:defRPr>
            </a:lvl1pPr>
          </a:lstStyle>
          <a:p>
            <a:r>
              <a:rPr lang="en-US" dirty="0"/>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2/9/26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62019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7420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2378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2821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776951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902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Calibri" panose="020F0502020204030204"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77001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85840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82364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7578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5083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Calibri" panose="020F0502020204030204" pitchFamily="34" charset="0"/>
              </a:defRPr>
            </a:lvl1pPr>
            <a:lvl2pPr>
              <a:defRPr sz="4200" b="0" i="0">
                <a:latin typeface="Calibri" panose="020F0502020204030204" pitchFamily="34" charset="0"/>
              </a:defRPr>
            </a:lvl2pPr>
            <a:lvl3pPr>
              <a:defRPr sz="3600" b="0" i="0">
                <a:latin typeface="Calibri" panose="020F0502020204030204" pitchFamily="34" charset="0"/>
              </a:defRPr>
            </a:lvl3pPr>
            <a:lvl4pPr>
              <a:defRPr sz="3000" b="0" i="0">
                <a:latin typeface="Calibri" panose="020F0502020204030204" pitchFamily="34" charset="0"/>
              </a:defRPr>
            </a:lvl4pPr>
            <a:lvl5pPr>
              <a:defRPr sz="3000" b="0" i="0">
                <a:latin typeface="Calibri" panose="020F0502020204030204" pitchFamily="34" charset="0"/>
              </a:defRPr>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Calibri" panose="020F0502020204030204"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dirty="0"/>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dirty="0"/>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dirty="0">
                <a:solidFill>
                  <a:schemeClr val="tx1"/>
                </a:solidFill>
                <a:effectLst/>
                <a:latin typeface="Calibri" panose="020F0502020204030204" pitchFamily="34" charset="0"/>
                <a:ea typeface="+mn-ea"/>
                <a:cs typeface="+mn-cs"/>
              </a:rPr>
              <a:t>PROGRAMA DE LAS NACIONES UNIDAS PARA EL DESARROLLO</a:t>
            </a:r>
            <a:endParaRPr lang="en-US" sz="150" b="0" i="0" dirty="0">
              <a:solidFill>
                <a:schemeClr val="tx1">
                  <a:alpha val="75000"/>
                </a:schemeClr>
              </a:solidFill>
              <a:latin typeface="Calibri" panose="020F0502020204030204" pitchFamily="34" charset="0"/>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Calibri" panose="020F050202020403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Calibri" panose="020F050202020403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Calibri" panose="020F050202020403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Calibri" panose="020F050202020403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2/9/26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2/9/26</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1974313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21.png"/><Relationship Id="rId7" Type="http://schemas.openxmlformats.org/officeDocument/2006/relationships/diagramLayout" Target="../diagrams/layout2.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Data" Target="../diagrams/data2.xml"/><Relationship Id="rId5" Type="http://schemas.openxmlformats.org/officeDocument/2006/relationships/image" Target="../media/image30.png"/><Relationship Id="rId10" Type="http://schemas.microsoft.com/office/2007/relationships/diagramDrawing" Target="../diagrams/drawing2.xml"/><Relationship Id="rId4" Type="http://schemas.openxmlformats.org/officeDocument/2006/relationships/image" Target="../media/image22.png"/><Relationship Id="rId9" Type="http://schemas.openxmlformats.org/officeDocument/2006/relationships/diagramColors" Target="../diagrams/colors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1.png"/><Relationship Id="rId7" Type="http://schemas.openxmlformats.org/officeDocument/2006/relationships/image" Target="../media/image38.sv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44.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4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52.sv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34.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63.png"/><Relationship Id="rId7"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30.xml"/><Relationship Id="rId6" Type="http://schemas.openxmlformats.org/officeDocument/2006/relationships/image" Target="../media/image48.jpeg"/><Relationship Id="rId11" Type="http://schemas.openxmlformats.org/officeDocument/2006/relationships/image" Target="../media/image18.jpeg"/><Relationship Id="rId5" Type="http://schemas.openxmlformats.org/officeDocument/2006/relationships/image" Target="../media/image47.jpeg"/><Relationship Id="rId10" Type="http://schemas.openxmlformats.org/officeDocument/2006/relationships/image" Target="../media/image64.jpeg"/><Relationship Id="rId4" Type="http://schemas.openxmlformats.org/officeDocument/2006/relationships/image" Target="../media/image19.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24.jpeg"/><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hyperlink" Target="https://creativecommons.org/licenses/by-nc-sa/3.0/" TargetMode="External"/><Relationship Id="rId5" Type="http://schemas.openxmlformats.org/officeDocument/2006/relationships/hyperlink" Target="https://ecovillage.org/our-work/education/hoi-china/" TargetMode="External"/><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es" sz="4400" dirty="0" err="1">
                <a:solidFill>
                  <a:prstClr val="white"/>
                </a:solidFill>
                <a:latin typeface="Calibri" panose="020F0502020204030204"/>
              </a:rPr>
              <a:t>Imagen</a:t>
            </a:r>
            <a:r>
              <a:rPr lang="es" sz="4400">
                <a:solidFill>
                  <a:prstClr val="white"/>
                </a:solidFill>
                <a:latin typeface="Calibri" panose="020F0502020204030204"/>
              </a:rPr>
              <a:t> </a:t>
            </a:r>
            <a:r>
              <a:rPr lang="es" sz="4400" err="1">
                <a:solidFill>
                  <a:prstClr val="white"/>
                </a:solidFill>
                <a:latin typeface="Calibri" panose="020F0502020204030204"/>
              </a:rPr>
              <a:t>aquí</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email">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6683" y="2918651"/>
            <a:ext cx="8103647" cy="3416320"/>
          </a:xfrm>
          <a:prstGeom prst="rect">
            <a:avLst/>
          </a:prstGeom>
          <a:noFill/>
        </p:spPr>
        <p:txBody>
          <a:bodyPr wrap="square" rtlCol="0">
            <a:spAutoFit/>
          </a:bodyPr>
          <a:lstStyle/>
          <a:p>
            <a:pPr algn="ctr" defTabSz="1371600"/>
            <a:r>
              <a:rPr lang="es" sz="5400" b="1" dirty="0">
                <a:solidFill>
                  <a:prstClr val="black"/>
                </a:solidFill>
                <a:latin typeface="Calibri" panose="020F0502020204030204"/>
              </a:rPr>
              <a:t>Clínica Temática 2</a:t>
            </a:r>
          </a:p>
          <a:p>
            <a:pPr algn="ctr" defTabSz="1371600"/>
            <a:endParaRPr lang="en-US" sz="5400" b="1" dirty="0">
              <a:solidFill>
                <a:prstClr val="black"/>
              </a:solidFill>
              <a:latin typeface="Calibri" panose="020F0502020204030204"/>
            </a:endParaRPr>
          </a:p>
          <a:p>
            <a:pPr algn="ctr" defTabSz="1371600"/>
            <a:r>
              <a:rPr lang="es" sz="5400" b="1" dirty="0">
                <a:solidFill>
                  <a:prstClr val="black"/>
                </a:solidFill>
                <a:latin typeface="Calibri" panose="020F0502020204030204"/>
              </a:rPr>
              <a:t>Multiactor</a:t>
            </a:r>
          </a:p>
          <a:p>
            <a:pPr algn="ctr" defTabSz="1371600"/>
            <a:r>
              <a:rPr lang="es" sz="5400" b="1" dirty="0">
                <a:solidFill>
                  <a:prstClr val="black"/>
                </a:solidFill>
                <a:latin typeface="Calibri" panose="020F0502020204030204"/>
              </a:rPr>
              <a:t>Consultas</a:t>
            </a:r>
            <a:endParaRPr lang="en-US" sz="5400"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123658"/>
          </a:xfrm>
          <a:prstGeom prst="rect">
            <a:avLst/>
          </a:prstGeom>
          <a:noFill/>
        </p:spPr>
        <p:txBody>
          <a:bodyPr wrap="square">
            <a:spAutoFit/>
          </a:bodyPr>
          <a:lstStyle/>
          <a:p>
            <a:pPr algn="ctr" defTabSz="1371600"/>
            <a:r>
              <a:rPr lang="es" sz="4800" b="1">
                <a:solidFill>
                  <a:prstClr val="white"/>
                </a:solidFill>
                <a:latin typeface="Calibri Light"/>
                <a:ea typeface="Yu Gothic Light"/>
                <a:cs typeface="Times New Roman"/>
              </a:rPr>
              <a:t>Proceso de creación de capacidad e intercambio de género y NBSAP</a:t>
            </a:r>
            <a:br>
              <a:rPr lang="en-US" sz="4800" b="1">
                <a:solidFill>
                  <a:prstClr val="white"/>
                </a:solidFill>
                <a:latin typeface="Calibri Light"/>
                <a:ea typeface="Yu Gothic Light"/>
                <a:cs typeface="Times New Roman"/>
              </a:rPr>
            </a:br>
            <a:endParaRPr lang="en-US" sz="4800" b="1">
              <a:solidFill>
                <a:prstClr val="white"/>
              </a:solidFill>
              <a:latin typeface="Calibri Light"/>
              <a:ea typeface="Yu Gothic Light"/>
              <a:cs typeface="Times New Roman"/>
            </a:endParaRPr>
          </a:p>
          <a:p>
            <a:pPr algn="ctr" defTabSz="1371600"/>
            <a:r>
              <a:rPr lang="es" sz="3600" b="1">
                <a:solidFill>
                  <a:prstClr val="white"/>
                </a:solidFill>
                <a:latin typeface="Calibri Light"/>
                <a:ea typeface="Yu Gothic Light"/>
                <a:cs typeface="Times New Roman"/>
              </a:rPr>
              <a:t>6 de febrero de 2026</a:t>
            </a:r>
            <a:endParaRPr lang="en-US" sz="60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dirty="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dirty="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Acciones clave para desarrollar consultas con perspectiva de género</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magnifying glass over a paper&#10;&#10;AI-generated content may be incorrect.">
              <a:extLst>
                <a:ext uri="{FF2B5EF4-FFF2-40B4-BE49-F238E27FC236}">
                  <a16:creationId xmlns:a16="http://schemas.microsoft.com/office/drawing/2014/main" id="{17E38927-5CF5-8365-98EB-6F3B990B69A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dirty="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344962" y="3696885"/>
            <a:ext cx="13786256" cy="3475033"/>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s" dirty="0">
                <a:solidFill>
                  <a:prstClr val="black"/>
                </a:solidFill>
                <a:latin typeface="Calibri" panose="020F0502020204030204" pitchFamily="34" charset="0"/>
              </a:rPr>
              <a:t>Identificar procesos de consulta inclusivos y con perspectiva de género llevados a cabo en el país e identificar buenas prácticas que podrían incorporarse en el nuevo proceso de consulta</a:t>
            </a:r>
            <a:endParaRPr lang="es-ES" dirty="0">
              <a:solidFill>
                <a:prstClr val="black"/>
              </a:solidFill>
              <a:latin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r>
              <a:rPr lang="es" dirty="0">
                <a:latin typeface="Calibri" panose="020F0502020204030204" pitchFamily="34" charset="0"/>
                <a:cs typeface="Calibri" panose="020F0502020204030204" pitchFamily="34" charset="0"/>
              </a:rPr>
              <a:t>Definir claramente por qué se realiza la consulta, cómo informará al NBSAP y cómo se integrarán los aportes de las mujeres.</a:t>
            </a:r>
          </a:p>
          <a:p>
            <a:pPr marL="453828" indent="-453828"/>
            <a:endParaRPr lang="en-US" dirty="0">
              <a:latin typeface="Calibri" panose="020F0502020204030204" pitchFamily="34" charset="0"/>
              <a:cs typeface="Calibri" panose="020F0502020204030204" pitchFamily="34" charset="0"/>
            </a:endParaRPr>
          </a:p>
          <a:p>
            <a:pPr marL="453828" indent="-453828"/>
            <a:r>
              <a:rPr lang="es" dirty="0">
                <a:latin typeface="Calibri" panose="020F0502020204030204" pitchFamily="34" charset="0"/>
                <a:cs typeface="Calibri" panose="020F0502020204030204" pitchFamily="34" charset="0"/>
              </a:rPr>
              <a:t>Sea transparente desde el principio para evitar involucramiento extractivo.</a:t>
            </a: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822798" y="2242561"/>
            <a:ext cx="12636402" cy="1015663"/>
          </a:xfrm>
          <a:prstGeom prst="rect">
            <a:avLst/>
          </a:prstGeom>
          <a:noFill/>
        </p:spPr>
        <p:txBody>
          <a:bodyPr wrap="square">
            <a:spAutoFit/>
          </a:bodyPr>
          <a:lstStyle/>
          <a:p>
            <a:r>
              <a:rPr lang="es" sz="3000" b="1" noProof="0" dirty="0">
                <a:latin typeface="Calibri" panose="020F0502020204030204" pitchFamily="34" charset="0"/>
                <a:ea typeface="Times New Roman" panose="02020603050405020304" pitchFamily="18" charset="0"/>
                <a:cs typeface="Calibri" panose="020F0502020204030204" pitchFamily="34" charset="0"/>
              </a:rPr>
              <a:t>Definir el propósito, los objetivos y cómo el proceso influirá en los ENBPA</a:t>
            </a:r>
          </a:p>
          <a:p>
            <a:pPr algn="ctr"/>
            <a:endParaRPr lang="en-US" sz="3000" b="1" dirty="0"/>
          </a:p>
        </p:txBody>
      </p:sp>
    </p:spTree>
    <p:extLst>
      <p:ext uri="{BB962C8B-B14F-4D97-AF65-F5344CB8AC3E}">
        <p14:creationId xmlns:p14="http://schemas.microsoft.com/office/powerpoint/2010/main" val="318663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603152" y="1858829"/>
            <a:ext cx="1299210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es" sz="3200" b="1" kern="0" dirty="0">
                <a:solidFill>
                  <a:prstClr val="black"/>
                </a:solidFill>
                <a:latin typeface="Calibri Light" panose="020F0302020204030204" pitchFamily="34" charset="0"/>
                <a:cs typeface="Calibri Light" panose="020F0302020204030204" pitchFamily="34" charset="0"/>
                <a:sym typeface="Arial"/>
              </a:rPr>
              <a:t>Defina el plan de consulta haciendo las preguntas adecuadas</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7261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4800" dirty="0">
                <a:solidFill>
                  <a:schemeClr val="tx1"/>
                </a:solidFill>
                <a:latin typeface="Calibri" panose="020F0502020204030204"/>
              </a:rPr>
              <a:t>CONSEJO</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magnifying glass over a paper&#10;&#10;AI-generated content may be incorrect.">
              <a:extLst>
                <a:ext uri="{FF2B5EF4-FFF2-40B4-BE49-F238E27FC236}">
                  <a16:creationId xmlns:a16="http://schemas.microsoft.com/office/drawing/2014/main" id="{D35BC5DE-2766-3F04-0109-D3E7C0A20CC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dirty="0"/>
                  <a:t>1</a:t>
                </a:r>
              </a:p>
            </p:txBody>
          </p:sp>
        </p:grpSp>
      </p:grpSp>
      <p:graphicFrame>
        <p:nvGraphicFramePr>
          <p:cNvPr id="11" name="Marcador de Posição de Conteúdo 3">
            <a:extLst>
              <a:ext uri="{FF2B5EF4-FFF2-40B4-BE49-F238E27FC236}">
                <a16:creationId xmlns:a16="http://schemas.microsoft.com/office/drawing/2014/main" id="{E4CAD317-9263-C3AF-A766-BAF1C52CC820}"/>
              </a:ext>
            </a:extLst>
          </p:cNvPr>
          <p:cNvGraphicFramePr>
            <a:graphicFrameLocks/>
          </p:cNvGraphicFramePr>
          <p:nvPr>
            <p:extLst>
              <p:ext uri="{D42A27DB-BD31-4B8C-83A1-F6EECF244321}">
                <p14:modId xmlns:p14="http://schemas.microsoft.com/office/powerpoint/2010/main" val="3815155044"/>
              </p:ext>
            </p:extLst>
          </p:nvPr>
        </p:nvGraphicFramePr>
        <p:xfrm>
          <a:off x="1373131" y="3421168"/>
          <a:ext cx="15559961" cy="58509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40650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E7BA-F517-748B-64F2-A713EA452A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E637318-FEAB-DEB0-F687-E86A41829D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78893E5-199B-2B4D-FBE4-64EFAA6FE51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FBE506A-1083-D77F-300A-16EBFA113FCE}"/>
              </a:ext>
            </a:extLst>
          </p:cNvPr>
          <p:cNvSpPr/>
          <p:nvPr/>
        </p:nvSpPr>
        <p:spPr>
          <a:xfrm>
            <a:off x="3603152" y="1911497"/>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s" sz="3200" b="1" kern="0" dirty="0">
                <a:solidFill>
                  <a:prstClr val="black"/>
                </a:solidFill>
                <a:latin typeface="Calibri Light" panose="020F0302020204030204" pitchFamily="34" charset="0"/>
                <a:cs typeface="Calibri Light" panose="020F0302020204030204" pitchFamily="34" charset="0"/>
                <a:sym typeface="Arial"/>
              </a:rPr>
              <a:t>Consultas: Hacer las preguntas adecuadas y buscar respuestas a través de diferentes metodologías (focus groups, entrevistas, talleres)</a:t>
            </a:r>
          </a:p>
        </p:txBody>
      </p:sp>
      <p:sp>
        <p:nvSpPr>
          <p:cNvPr id="8" name="Rounded Rectangle 7">
            <a:extLst>
              <a:ext uri="{FF2B5EF4-FFF2-40B4-BE49-F238E27FC236}">
                <a16:creationId xmlns:a16="http://schemas.microsoft.com/office/drawing/2014/main" id="{5EC1C851-DFFF-03AD-45FD-1248AC86184A}"/>
              </a:ext>
            </a:extLst>
          </p:cNvPr>
          <p:cNvSpPr/>
          <p:nvPr/>
        </p:nvSpPr>
        <p:spPr>
          <a:xfrm>
            <a:off x="779077" y="424704"/>
            <a:ext cx="27261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4800" dirty="0">
                <a:solidFill>
                  <a:schemeClr val="tx1"/>
                </a:solidFill>
                <a:latin typeface="Calibri" panose="020F0502020204030204"/>
              </a:rPr>
              <a:t>CONSEJO</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FE2651EC-287E-DA1C-C3F3-FF06919EDF10}"/>
              </a:ext>
            </a:extLst>
          </p:cNvPr>
          <p:cNvSpPr/>
          <p:nvPr/>
        </p:nvSpPr>
        <p:spPr>
          <a:xfrm>
            <a:off x="8289103" y="3977435"/>
            <a:ext cx="9408853" cy="1038978"/>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kern="0" noProof="0" dirty="0">
              <a:solidFill>
                <a:srgbClr val="000000"/>
              </a:solidFill>
              <a:latin typeface="Calibri" panose="020F0502020204030204" pitchFamily="34" charset="0"/>
            </a:endParaRPr>
          </a:p>
        </p:txBody>
      </p:sp>
      <p:sp>
        <p:nvSpPr>
          <p:cNvPr id="10" name="Rectangle 9">
            <a:extLst>
              <a:ext uri="{FF2B5EF4-FFF2-40B4-BE49-F238E27FC236}">
                <a16:creationId xmlns:a16="http://schemas.microsoft.com/office/drawing/2014/main" id="{45A4CD6F-FADC-A795-F8BA-2C69004E0144}"/>
              </a:ext>
            </a:extLst>
          </p:cNvPr>
          <p:cNvSpPr/>
          <p:nvPr/>
        </p:nvSpPr>
        <p:spPr>
          <a:xfrm>
            <a:off x="8289103" y="4255413"/>
            <a:ext cx="9408853" cy="430887"/>
          </a:xfrm>
          <a:prstGeom prst="rect">
            <a:avLst/>
          </a:prstGeom>
        </p:spPr>
        <p:txBody>
          <a:bodyPr wrap="square" lIns="60960" tIns="30480" rIns="60960" bIns="30480" anchor="t">
            <a:spAutoFit/>
          </a:bodyPr>
          <a:lstStyle/>
          <a:p>
            <a:pPr algn="ctr"/>
            <a:r>
              <a:rPr lang="es" sz="2400" b="1" noProof="0">
                <a:solidFill>
                  <a:srgbClr val="000000"/>
                </a:solidFill>
                <a:latin typeface="Calibri" panose="020F0502020204030204" pitchFamily="34" charset="0"/>
                <a:cs typeface="Calibri" panose="020F0502020204030204" pitchFamily="34" charset="0"/>
              </a:rPr>
              <a:t>Roles, prácticas, conocimientos y valores diferenciados por género</a:t>
            </a:r>
          </a:p>
        </p:txBody>
      </p:sp>
      <p:sp>
        <p:nvSpPr>
          <p:cNvPr id="11" name="Rectangle 10">
            <a:extLst>
              <a:ext uri="{FF2B5EF4-FFF2-40B4-BE49-F238E27FC236}">
                <a16:creationId xmlns:a16="http://schemas.microsoft.com/office/drawing/2014/main" id="{3C138F15-0ED7-F042-1EE3-0E7A1FC43D7F}"/>
              </a:ext>
            </a:extLst>
          </p:cNvPr>
          <p:cNvSpPr/>
          <p:nvPr/>
        </p:nvSpPr>
        <p:spPr>
          <a:xfrm>
            <a:off x="8289102" y="5260426"/>
            <a:ext cx="9430625" cy="110227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1867" kern="0" noProof="0" dirty="0">
              <a:solidFill>
                <a:srgbClr val="000000"/>
              </a:solidFill>
              <a:latin typeface="Calibri" panose="020F0502020204030204" pitchFamily="34" charset="0"/>
            </a:endParaRPr>
          </a:p>
        </p:txBody>
      </p:sp>
      <p:sp>
        <p:nvSpPr>
          <p:cNvPr id="13" name="Rectangle 12">
            <a:extLst>
              <a:ext uri="{FF2B5EF4-FFF2-40B4-BE49-F238E27FC236}">
                <a16:creationId xmlns:a16="http://schemas.microsoft.com/office/drawing/2014/main" id="{615EAE31-D59B-544B-700A-3351B0DBF67C}"/>
              </a:ext>
            </a:extLst>
          </p:cNvPr>
          <p:cNvSpPr/>
          <p:nvPr/>
        </p:nvSpPr>
        <p:spPr>
          <a:xfrm>
            <a:off x="8289102" y="5410081"/>
            <a:ext cx="9408854" cy="800219"/>
          </a:xfrm>
          <a:prstGeom prst="rect">
            <a:avLst/>
          </a:prstGeom>
          <a:ln>
            <a:noFill/>
          </a:ln>
        </p:spPr>
        <p:txBody>
          <a:bodyPr wrap="square" lIns="60960" tIns="30480" rIns="60960" bIns="30480" anchor="t">
            <a:spAutoFit/>
          </a:bodyPr>
          <a:lstStyle/>
          <a:p>
            <a:pPr algn="ctr"/>
            <a:r>
              <a:rPr lang="es" sz="2400" b="1" noProof="0">
                <a:solidFill>
                  <a:srgbClr val="000000"/>
                </a:solidFill>
                <a:latin typeface="Calibri" panose="020F0502020204030204" pitchFamily="34" charset="0"/>
                <a:ea typeface="+mn-lt"/>
                <a:cs typeface="Calibri" panose="020F0502020204030204" pitchFamily="34" charset="0"/>
              </a:rPr>
              <a:t>Desigualdades y brechas de género en relación con el acceso y la</a:t>
            </a:r>
          </a:p>
          <a:p>
            <a:pPr algn="ctr"/>
            <a:r>
              <a:rPr lang="es" sz="2400" b="1" noProof="0">
                <a:solidFill>
                  <a:srgbClr val="000000"/>
                </a:solidFill>
                <a:latin typeface="Calibri" panose="020F0502020204030204" pitchFamily="34" charset="0"/>
                <a:ea typeface="+mn-lt"/>
                <a:cs typeface="Calibri" panose="020F0502020204030204" pitchFamily="34" charset="0"/>
              </a:rPr>
              <a:t>Poder de decisión sobre los recursos</a:t>
            </a:r>
            <a:endParaRPr lang="en-US" sz="2400" b="1" noProof="0">
              <a:latin typeface="Calibri" panose="020F0502020204030204" pitchFamily="34" charset="0"/>
              <a:cs typeface="Calibri" panose="020F0502020204030204" pitchFamily="34" charset="0"/>
            </a:endParaRPr>
          </a:p>
        </p:txBody>
      </p:sp>
      <p:pic>
        <p:nvPicPr>
          <p:cNvPr id="14" name="Picture 13" descr="Text&#10;&#10;Description automatically generated">
            <a:extLst>
              <a:ext uri="{FF2B5EF4-FFF2-40B4-BE49-F238E27FC236}">
                <a16:creationId xmlns:a16="http://schemas.microsoft.com/office/drawing/2014/main" id="{68C8695B-6CF1-BE5F-8FEE-1E0865DE81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6800" y="3962399"/>
            <a:ext cx="6707124" cy="4800600"/>
          </a:xfrm>
          <a:prstGeom prst="rect">
            <a:avLst/>
          </a:prstGeom>
        </p:spPr>
      </p:pic>
      <p:sp>
        <p:nvSpPr>
          <p:cNvPr id="19" name="Rectangle 18">
            <a:extLst>
              <a:ext uri="{FF2B5EF4-FFF2-40B4-BE49-F238E27FC236}">
                <a16:creationId xmlns:a16="http://schemas.microsoft.com/office/drawing/2014/main" id="{1199BF30-B0A9-FAB7-6F67-071BA9F3C22E}"/>
              </a:ext>
            </a:extLst>
          </p:cNvPr>
          <p:cNvSpPr/>
          <p:nvPr/>
        </p:nvSpPr>
        <p:spPr>
          <a:xfrm>
            <a:off x="8279932" y="6626544"/>
            <a:ext cx="9435063" cy="1085935"/>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0" name="Rectangle 19">
            <a:extLst>
              <a:ext uri="{FF2B5EF4-FFF2-40B4-BE49-F238E27FC236}">
                <a16:creationId xmlns:a16="http://schemas.microsoft.com/office/drawing/2014/main" id="{0E8C71C5-E40E-06E6-6AA8-91D540B1F289}"/>
              </a:ext>
            </a:extLst>
          </p:cNvPr>
          <p:cNvSpPr/>
          <p:nvPr/>
        </p:nvSpPr>
        <p:spPr>
          <a:xfrm>
            <a:off x="8289102" y="6781681"/>
            <a:ext cx="9401403" cy="800219"/>
          </a:xfrm>
          <a:prstGeom prst="rect">
            <a:avLst/>
          </a:prstGeom>
        </p:spPr>
        <p:txBody>
          <a:bodyPr wrap="square" lIns="60960" tIns="30480" rIns="60960" bIns="3048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 sz="2400" b="1" i="0" u="none" strike="noStrike" kern="0" cap="none" spc="0" normalizeH="0" baseline="0" noProof="0">
                <a:ln>
                  <a:noFill/>
                </a:ln>
                <a:solidFill>
                  <a:srgbClr val="000000"/>
                </a:solidFill>
                <a:effectLst/>
                <a:uLnTx/>
                <a:uFillTx/>
                <a:latin typeface="Calibri" panose="020F0502020204030204" pitchFamily="34" charset="0"/>
                <a:ea typeface="+mn-lt"/>
                <a:cs typeface="Calibri" panose="020F0502020204030204" pitchFamily="34" charset="0"/>
              </a:rPr>
              <a:t>Contribuciones diferenciadas a la gestión y uso sostenible,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 sz="2400" b="1" i="0" u="none" strike="noStrike" kern="0" cap="none" spc="0" normalizeH="0" baseline="0" noProof="0">
                <a:ln>
                  <a:noFill/>
                </a:ln>
                <a:solidFill>
                  <a:srgbClr val="000000"/>
                </a:solidFill>
                <a:effectLst/>
                <a:uLnTx/>
                <a:uFillTx/>
                <a:latin typeface="Calibri" panose="020F0502020204030204" pitchFamily="34" charset="0"/>
                <a:ea typeface="+mn-lt"/>
                <a:cs typeface="Calibri" panose="020F0502020204030204" pitchFamily="34" charset="0"/>
              </a:rPr>
              <a:t>y Protección de Recursos o Ecosistemas</a:t>
            </a:r>
            <a:endParaRPr kumimoji="0" lang="en-US"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Rectangle 15">
            <a:extLst>
              <a:ext uri="{FF2B5EF4-FFF2-40B4-BE49-F238E27FC236}">
                <a16:creationId xmlns:a16="http://schemas.microsoft.com/office/drawing/2014/main" id="{0879EA37-3D71-D4EC-A229-C0B85AC8B891}"/>
              </a:ext>
            </a:extLst>
          </p:cNvPr>
          <p:cNvSpPr/>
          <p:nvPr/>
        </p:nvSpPr>
        <p:spPr>
          <a:xfrm>
            <a:off x="8289102" y="7962900"/>
            <a:ext cx="9435063" cy="1132244"/>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2" name="Rectangle 16">
            <a:extLst>
              <a:ext uri="{FF2B5EF4-FFF2-40B4-BE49-F238E27FC236}">
                <a16:creationId xmlns:a16="http://schemas.microsoft.com/office/drawing/2014/main" id="{2FD663B9-F19B-313A-05E1-0BEB3983E491}"/>
              </a:ext>
            </a:extLst>
          </p:cNvPr>
          <p:cNvSpPr/>
          <p:nvPr/>
        </p:nvSpPr>
        <p:spPr>
          <a:xfrm>
            <a:off x="8255441" y="8140763"/>
            <a:ext cx="9435063" cy="800219"/>
          </a:xfrm>
          <a:prstGeom prst="rect">
            <a:avLst/>
          </a:prstGeom>
        </p:spPr>
        <p:txBody>
          <a:bodyPr wrap="square" lIns="60960" tIns="30480" rIns="60960" bIns="30480" anchor="t">
            <a:spAutoFit/>
          </a:bodyPr>
          <a:lstStyle/>
          <a:p>
            <a:pPr algn="ctr"/>
            <a:r>
              <a:rPr lang="es" sz="2400" b="1">
                <a:solidFill>
                  <a:srgbClr val="000000"/>
                </a:solidFill>
                <a:latin typeface="Calibri" panose="020F0502020204030204" pitchFamily="34" charset="0"/>
                <a:cs typeface="Calibri" panose="020F0502020204030204" pitchFamily="34" charset="0"/>
              </a:rPr>
              <a:t> </a:t>
            </a:r>
            <a:r>
              <a:rPr lang="es" sz="2400" b="1">
                <a:solidFill>
                  <a:srgbClr val="000000"/>
                </a:solidFill>
                <a:latin typeface="Calibri" panose="020F0502020204030204" pitchFamily="34" charset="0"/>
                <a:ea typeface="+mn-lt"/>
                <a:cs typeface="Calibri" panose="020F0502020204030204" pitchFamily="34" charset="0"/>
              </a:rPr>
              <a:t>Participación e impactos diferenciados</a:t>
            </a:r>
          </a:p>
          <a:p>
            <a:pPr algn="ctr"/>
            <a:r>
              <a:rPr lang="es" sz="2400" b="1">
                <a:solidFill>
                  <a:srgbClr val="000000"/>
                </a:solidFill>
                <a:latin typeface="Calibri" panose="020F0502020204030204" pitchFamily="34" charset="0"/>
                <a:ea typeface="+mn-lt"/>
                <a:cs typeface="Calibri" panose="020F0502020204030204" pitchFamily="34" charset="0"/>
              </a:rPr>
              <a:t>de Proyectos/Actividades Ambientales</a:t>
            </a:r>
          </a:p>
        </p:txBody>
      </p:sp>
      <p:grpSp>
        <p:nvGrpSpPr>
          <p:cNvPr id="2" name="Group 1">
            <a:extLst>
              <a:ext uri="{FF2B5EF4-FFF2-40B4-BE49-F238E27FC236}">
                <a16:creationId xmlns:a16="http://schemas.microsoft.com/office/drawing/2014/main" id="{EEBDC567-20BA-4C00-5D26-1405CF1A742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6E5E71A3-E464-21D0-D09C-734AA6B8F94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magnifying glass over a paper&#10;&#10;AI-generated content may be incorrect.">
              <a:extLst>
                <a:ext uri="{FF2B5EF4-FFF2-40B4-BE49-F238E27FC236}">
                  <a16:creationId xmlns:a16="http://schemas.microsoft.com/office/drawing/2014/main" id="{BF709680-FD07-D69C-F146-BDA7858BE3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3DC453A0-48A9-FD7A-B246-2AE1E778F6F9}"/>
                </a:ext>
              </a:extLst>
            </p:cNvPr>
            <p:cNvGrpSpPr/>
            <p:nvPr/>
          </p:nvGrpSpPr>
          <p:grpSpPr>
            <a:xfrm>
              <a:off x="1098270" y="2005422"/>
              <a:ext cx="1063394" cy="1011676"/>
              <a:chOff x="10085410" y="3689660"/>
              <a:chExt cx="779859" cy="779859"/>
            </a:xfrm>
          </p:grpSpPr>
          <p:sp>
            <p:nvSpPr>
              <p:cNvPr id="15" name="Oval 14">
                <a:extLst>
                  <a:ext uri="{FF2B5EF4-FFF2-40B4-BE49-F238E27FC236}">
                    <a16:creationId xmlns:a16="http://schemas.microsoft.com/office/drawing/2014/main" id="{62D8F0DB-0598-ED36-EF18-D1CBA481698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Oval 5">
                <a:extLst>
                  <a:ext uri="{FF2B5EF4-FFF2-40B4-BE49-F238E27FC236}">
                    <a16:creationId xmlns:a16="http://schemas.microsoft.com/office/drawing/2014/main" id="{E4C0E03E-B44B-2C1D-E6ED-B5004E6AEEC8}"/>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dirty="0"/>
                  <a:t>1</a:t>
                </a:r>
              </a:p>
            </p:txBody>
          </p:sp>
        </p:grpSp>
      </p:grpSp>
    </p:spTree>
    <p:extLst>
      <p:ext uri="{BB962C8B-B14F-4D97-AF65-F5344CB8AC3E}">
        <p14:creationId xmlns:p14="http://schemas.microsoft.com/office/powerpoint/2010/main" val="2284586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dirty="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dirty="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2191205" y="3326179"/>
            <a:ext cx="15879089" cy="627587"/>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 dirty="0">
                <a:solidFill>
                  <a:prstClr val="black"/>
                </a:solidFill>
                <a:latin typeface="Calibri" panose="020F0502020204030204" pitchFamily="34" charset="0"/>
              </a:rPr>
              <a:t>Identificar diferentes grupos de mujeres para involucrar (por ejemplo, edad, etnia, medios de vida, discapacidad, condición de indígena, ubicación)</a:t>
            </a:r>
          </a:p>
          <a:p>
            <a:pPr marL="0" indent="0">
              <a:buNone/>
            </a:pPr>
            <a:endParaRPr lang="en" dirty="0">
              <a:solidFill>
                <a:prstClr val="black"/>
              </a:solidFill>
              <a:latin typeface="Calibri" panose="020F0502020204030204" pitchFamily="34" charset="0"/>
            </a:endParaRPr>
          </a:p>
          <a:p>
            <a:r>
              <a:rPr lang="es" dirty="0">
                <a:solidFill>
                  <a:prstClr val="black"/>
                </a:solidFill>
                <a:latin typeface="Calibri" panose="020F0502020204030204" pitchFamily="34" charset="0"/>
              </a:rPr>
              <a:t>Analizar la influencia, los intereses, los roles y las posibles contribuciones de diferentes mujeres o grupos de mujeres.</a:t>
            </a:r>
          </a:p>
          <a:p>
            <a:endParaRPr lang="en" dirty="0">
              <a:solidFill>
                <a:prstClr val="black"/>
              </a:solidFill>
              <a:latin typeface="Calibri" panose="020F0502020204030204" pitchFamily="34" charset="0"/>
            </a:endParaRPr>
          </a:p>
          <a:p>
            <a:r>
              <a:rPr lang="es" dirty="0">
                <a:solidFill>
                  <a:prstClr val="black"/>
                </a:solidFill>
                <a:latin typeface="Calibri" panose="020F0502020204030204" pitchFamily="34" charset="0"/>
              </a:rPr>
              <a:t>Realizar un mapeo de los grupos o comunidades de mujeres que están trabajando en iniciativas relevantes para el ENBPA</a:t>
            </a:r>
          </a:p>
          <a:p>
            <a:endParaRPr lang="en-US" dirty="0">
              <a:latin typeface="Calibri" panose="020F0502020204030204" pitchFamily="34" charset="0"/>
              <a:cs typeface="Calibri" panose="020F0502020204030204" pitchFamily="34" charset="0"/>
            </a:endParaRPr>
          </a:p>
          <a:p>
            <a:pPr lvl="0"/>
            <a:r>
              <a:rPr lang="es" dirty="0">
                <a:solidFill>
                  <a:prstClr val="black"/>
                </a:solidFill>
                <a:latin typeface="Calibri" panose="020F0502020204030204" pitchFamily="34" charset="0"/>
              </a:rPr>
              <a:t>Trabajar con organizaciones o líderes locales de confianza para llegar a las mujeres que a menudo quedan excluidas.</a:t>
            </a:r>
          </a:p>
          <a:p>
            <a:pPr lvl="0"/>
            <a:endParaRPr lang="en-US" dirty="0">
              <a:solidFill>
                <a:prstClr val="black"/>
              </a:solidFill>
              <a:latin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0" indent="0">
              <a:buNone/>
            </a:pPr>
            <a:r>
              <a:rPr lang="es" noProof="0" dirty="0">
                <a:latin typeface="Calibri" panose="020F0502020204030204" pitchFamily="34" charset="0"/>
                <a:cs typeface="Calibri" panose="020F0502020204030204" pitchFamily="34" charset="0"/>
              </a:rPr>
              <a:t> </a:t>
            </a:r>
            <a:endParaRPr lang="en-US" noProof="0" dirty="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dirty="0"/>
                  <a:t>2</a:t>
                </a:r>
                <a:endParaRPr lang="en-US" sz="3600" kern="1200" dirty="0"/>
              </a:p>
            </p:txBody>
          </p:sp>
        </p:grpSp>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7248274" cy="553998"/>
          </a:xfrm>
          <a:prstGeom prst="rect">
            <a:avLst/>
          </a:prstGeom>
          <a:noFill/>
        </p:spPr>
        <p:txBody>
          <a:bodyPr wrap="square">
            <a:spAutoFit/>
          </a:bodyPr>
          <a:lstStyle/>
          <a:p>
            <a:pPr algn="just">
              <a:spcBef>
                <a:spcPts val="0"/>
              </a:spcBef>
            </a:pPr>
            <a:r>
              <a:rPr lang="es" sz="3000" b="1" dirty="0">
                <a:latin typeface="Calibri" panose="020F0502020204030204" pitchFamily="34" charset="0"/>
                <a:ea typeface="Times New Roman" panose="02020603050405020304" pitchFamily="18" charset="0"/>
                <a:cs typeface="Calibri" panose="020F0502020204030204" pitchFamily="34" charset="0"/>
              </a:rPr>
              <a:t>Mapear los actores relevantes y garantizar la diversidad</a:t>
            </a:r>
          </a:p>
        </p:txBody>
      </p:sp>
      <p:pic>
        <p:nvPicPr>
          <p:cNvPr id="10" name="Picture 9" descr="A graphic of a pie chart and graph&#10;&#10;AI-generated content may be incorrect.">
            <a:extLst>
              <a:ext uri="{FF2B5EF4-FFF2-40B4-BE49-F238E27FC236}">
                <a16:creationId xmlns:a16="http://schemas.microsoft.com/office/drawing/2014/main" id="{529F804C-72A3-5ABB-B9E0-A0A0DB379707}"/>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2333862" y="2106707"/>
            <a:ext cx="820860" cy="823993"/>
          </a:xfrm>
          <a:prstGeom prst="rect">
            <a:avLst/>
          </a:prstGeom>
        </p:spPr>
      </p:pic>
      <p:sp>
        <p:nvSpPr>
          <p:cNvPr id="11" name="Google Shape;89;g328e14af98b_2_2">
            <a:extLst>
              <a:ext uri="{FF2B5EF4-FFF2-40B4-BE49-F238E27FC236}">
                <a16:creationId xmlns:a16="http://schemas.microsoft.com/office/drawing/2014/main" id="{3F1B88B5-F769-916D-075A-0E230F08F28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Acciones clave para desarrollar consultas con perspectiva de género</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635793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A2483157-30B0-7A47-29CC-89BF5E2F0C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9C01CF84-2AA8-8D08-310F-D5857BD6C8C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endParaRPr lang="en-US" sz="3200" b="1" kern="0" dirty="0">
              <a:solidFill>
                <a:prstClr val="black"/>
              </a:solidFill>
              <a:latin typeface="Calibri Light" panose="020F0302020204030204" pitchFamily="34" charset="0"/>
              <a:cs typeface="Calibri Light" panose="020F0302020204030204" pitchFamily="34" charset="0"/>
              <a:sym typeface="Arial"/>
            </a:endParaRPr>
          </a:p>
          <a:p>
            <a:pPr algn="ctr" defTabSz="914445">
              <a:buClr>
                <a:srgbClr val="000000"/>
              </a:buClr>
              <a:defRPr/>
            </a:pPr>
            <a:r>
              <a:rPr lang="es" sz="3200" b="1" kern="0" dirty="0">
                <a:solidFill>
                  <a:prstClr val="black"/>
                </a:solidFill>
                <a:latin typeface="Calibri Light" panose="020F0302020204030204" pitchFamily="34" charset="0"/>
                <a:cs typeface="Calibri Light" panose="020F0302020204030204" pitchFamily="34" charset="0"/>
                <a:sym typeface="Arial"/>
              </a:rPr>
              <a:t>Mapeo de actores: Agrupar a las mujeres por diferentes categorías</a:t>
            </a:r>
            <a:endParaRPr lang="en-US" sz="2700" dirty="0">
              <a:solidFill>
                <a:prstClr val="white"/>
              </a:solidFill>
            </a:endParaRPr>
          </a:p>
          <a:p>
            <a:pPr algn="ctr" defTabSz="914445">
              <a:buClr>
                <a:srgbClr val="000000"/>
              </a:buClr>
              <a:defRPr/>
            </a:pP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660612"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4800" dirty="0">
                <a:solidFill>
                  <a:schemeClr val="tx1"/>
                </a:solidFill>
                <a:latin typeface="Calibri" panose="020F0502020204030204"/>
              </a:rPr>
              <a:t>CONSEJO</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dirty="0"/>
                  <a:t>2</a:t>
                </a:r>
                <a:endParaRPr lang="en-US" sz="3600" kern="1200" dirty="0"/>
              </a:p>
            </p:txBody>
          </p:sp>
        </p:grpSp>
      </p:grpSp>
      <p:pic>
        <p:nvPicPr>
          <p:cNvPr id="15" name="Picture 14" descr="A graphic of a pie chart and graph&#10;&#10;AI-generated content may be incorrect.">
            <a:extLst>
              <a:ext uri="{FF2B5EF4-FFF2-40B4-BE49-F238E27FC236}">
                <a16:creationId xmlns:a16="http://schemas.microsoft.com/office/drawing/2014/main" id="{54B1C6E7-1E97-8D3B-5F97-45EFE11F3B72}"/>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101997" y="2178722"/>
            <a:ext cx="820860" cy="823993"/>
          </a:xfrm>
          <a:prstGeom prst="rect">
            <a:avLst/>
          </a:prstGeom>
        </p:spPr>
      </p:pic>
      <p:sp>
        <p:nvSpPr>
          <p:cNvPr id="16" name="Rectangle 15">
            <a:extLst>
              <a:ext uri="{FF2B5EF4-FFF2-40B4-BE49-F238E27FC236}">
                <a16:creationId xmlns:a16="http://schemas.microsoft.com/office/drawing/2014/main" id="{C2CAFB9E-367E-0BAC-F375-D8FA843F2F47}"/>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DD0FD7A-6AE8-52BD-2D24-6D7CC6D72FA3}"/>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B1B52DEB-C960-B191-DA69-068C6B6022D6}"/>
              </a:ext>
            </a:extLst>
          </p:cNvPr>
          <p:cNvSpPr txBox="1">
            <a:spLocks/>
          </p:cNvSpPr>
          <p:nvPr/>
        </p:nvSpPr>
        <p:spPr>
          <a:xfrm>
            <a:off x="2857500" y="4237921"/>
            <a:ext cx="12954000" cy="4103258"/>
          </a:xfrm>
          <a:prstGeom prst="rect">
            <a:avLst/>
          </a:prstGeom>
          <a:ln>
            <a:noFill/>
          </a:ln>
        </p:spPr>
        <p:txBody>
          <a:bodyPr>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a:lnSpc>
                <a:spcPct val="120000"/>
              </a:lnSpc>
            </a:pPr>
            <a:r>
              <a:rPr lang="es" sz="2800" b="1" dirty="0"/>
              <a:t>Mujeres directamente afectadas por el NBSAP </a:t>
            </a:r>
            <a:r>
              <a:rPr lang="es" sz="2000" dirty="0"/>
              <a:t>(positiva y negativamente): Beneficiarios, mujeres afectadas negativa o positivamente; </a:t>
            </a:r>
            <a:r>
              <a:rPr lang="es" sz="2000" i="1" dirty="0"/>
              <a:t>mujeres de pueblos indígenas (tratamiento específico), </a:t>
            </a:r>
            <a:r>
              <a:rPr lang="es" sz="2000" dirty="0"/>
              <a:t>líderes locales, ancianos, líderes religiosos, jóvenes.</a:t>
            </a:r>
          </a:p>
          <a:p>
            <a:pPr>
              <a:lnSpc>
                <a:spcPct val="120000"/>
              </a:lnSpc>
            </a:pPr>
            <a:r>
              <a:rPr lang="es" sz="2800" b="1" dirty="0"/>
              <a:t>Grupos de mujeres directamente responsables de la toma de decisiones: </a:t>
            </a:r>
            <a:r>
              <a:rPr lang="es" sz="2000" dirty="0"/>
              <a:t>Autoridades locales, redes de mujeres, mujeres involucradas en gobiernos locales , empresas lideradas por mujeres </a:t>
            </a:r>
            <a:r>
              <a:rPr lang="es" sz="2000" dirty="0" err="1"/>
              <a:t>, etc.</a:t>
            </a:r>
            <a:endParaRPr lang="en" sz="2000" dirty="0"/>
          </a:p>
          <a:p>
            <a:pPr>
              <a:lnSpc>
                <a:spcPct val="120000"/>
              </a:lnSpc>
            </a:pPr>
            <a:r>
              <a:rPr lang="es" sz="2800" b="1" dirty="0"/>
              <a:t>Grupos de mujeres que pueden tener interés o influencia en la ENBPA </a:t>
            </a:r>
            <a:r>
              <a:rPr lang="es" sz="2000" b="1" dirty="0"/>
              <a:t>: </a:t>
            </a:r>
            <a:r>
              <a:rPr lang="es" sz="2000" dirty="0"/>
              <a:t>Grupos de la sociedad civil, asociaciones empresariales, sindicatos, grupos de crédito, asociaciones de agricultores, cooperativas; el sector privado; asociaciones profesionales académicas/técnicas, etc.</a:t>
            </a:r>
            <a:endParaRPr lang="es-ES" sz="2000" dirty="0"/>
          </a:p>
        </p:txBody>
      </p:sp>
    </p:spTree>
    <p:extLst>
      <p:ext uri="{BB962C8B-B14F-4D97-AF65-F5344CB8AC3E}">
        <p14:creationId xmlns:p14="http://schemas.microsoft.com/office/powerpoint/2010/main" val="1182040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228A8-117E-A683-A278-FBF821AFEF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E1910D3-F5D1-A90B-7F02-A3FFBAAC718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EA8E255D-F4EF-9703-6C51-652FCA23E23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982ECB5-5FC8-FF3D-A2C9-09A2BF82557C}"/>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endParaRPr lang="en-US" sz="3200" b="1" kern="0" dirty="0">
              <a:solidFill>
                <a:prstClr val="black"/>
              </a:solidFill>
              <a:latin typeface="Calibri Light" panose="020F0302020204030204" pitchFamily="34" charset="0"/>
              <a:cs typeface="Calibri Light" panose="020F0302020204030204" pitchFamily="34" charset="0"/>
              <a:sym typeface="Arial"/>
            </a:endParaRPr>
          </a:p>
          <a:p>
            <a:pPr algn="ctr" defTabSz="914445">
              <a:buClr>
                <a:srgbClr val="000000"/>
              </a:buClr>
              <a:defRPr/>
            </a:pPr>
            <a:r>
              <a:rPr lang="es" sz="3200" b="1" kern="0" dirty="0">
                <a:solidFill>
                  <a:prstClr val="black"/>
                </a:solidFill>
                <a:latin typeface="Calibri Light" panose="020F0302020204030204" pitchFamily="34" charset="0"/>
                <a:cs typeface="Calibri Light" panose="020F0302020204030204" pitchFamily="34" charset="0"/>
                <a:sym typeface="Arial"/>
              </a:rPr>
              <a:t>¡Adapte la Herramienta 3: Análisis de actores a su contexto nacional!</a:t>
            </a:r>
            <a:endParaRPr lang="en-US" sz="2700" dirty="0">
              <a:solidFill>
                <a:prstClr val="white"/>
              </a:solidFill>
            </a:endParaRPr>
          </a:p>
          <a:p>
            <a:pPr algn="ctr" defTabSz="914445">
              <a:buClr>
                <a:srgbClr val="000000"/>
              </a:buClr>
              <a:defRPr/>
            </a:pP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FCA69F59-333D-35C4-E8F9-B3251779DA72}"/>
              </a:ext>
            </a:extLst>
          </p:cNvPr>
          <p:cNvSpPr/>
          <p:nvPr/>
        </p:nvSpPr>
        <p:spPr>
          <a:xfrm>
            <a:off x="779077" y="424704"/>
            <a:ext cx="2660612"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4800" dirty="0">
                <a:solidFill>
                  <a:schemeClr val="tx1"/>
                </a:solidFill>
                <a:latin typeface="Calibri" panose="020F0502020204030204"/>
              </a:rPr>
              <a:t>CONSEJO</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43608720-12E0-0A1A-A764-5B391B31A5E3}"/>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A52702E0-0B75-113F-8CD3-BFA872EFB058}"/>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A4A9DA58-59E9-C73C-AF0A-E01D44B0EF07}"/>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6162ABB3-1A8D-660F-5B23-C97F79B6C69B}"/>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1" name="Oval 5">
                <a:extLst>
                  <a:ext uri="{FF2B5EF4-FFF2-40B4-BE49-F238E27FC236}">
                    <a16:creationId xmlns:a16="http://schemas.microsoft.com/office/drawing/2014/main" id="{FB41507C-36FC-7FBD-76B3-D0449E416A85}"/>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dirty="0"/>
                  <a:t>2</a:t>
                </a:r>
                <a:endParaRPr lang="en-US" sz="3600" kern="1200" dirty="0"/>
              </a:p>
            </p:txBody>
          </p:sp>
        </p:grpSp>
      </p:grpSp>
      <p:pic>
        <p:nvPicPr>
          <p:cNvPr id="15" name="Picture 14" descr="A graphic of a pie chart and graph&#10;&#10;AI-generated content may be incorrect.">
            <a:extLst>
              <a:ext uri="{FF2B5EF4-FFF2-40B4-BE49-F238E27FC236}">
                <a16:creationId xmlns:a16="http://schemas.microsoft.com/office/drawing/2014/main" id="{90AC7865-6C74-1A6C-D0E0-8DF65D2E024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101997" y="2178722"/>
            <a:ext cx="820860" cy="823993"/>
          </a:xfrm>
          <a:prstGeom prst="rect">
            <a:avLst/>
          </a:prstGeom>
        </p:spPr>
      </p:pic>
      <p:sp>
        <p:nvSpPr>
          <p:cNvPr id="16" name="Rectangle 15">
            <a:extLst>
              <a:ext uri="{FF2B5EF4-FFF2-40B4-BE49-F238E27FC236}">
                <a16:creationId xmlns:a16="http://schemas.microsoft.com/office/drawing/2014/main" id="{F5BA96E4-0445-94E2-A195-910D0AA60C6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9F1CD2C-74FE-FE16-0CE3-0ECC23B85147}"/>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diagram of influence and influence&#10;&#10;AI-generated content may be incorrect.">
            <a:extLst>
              <a:ext uri="{FF2B5EF4-FFF2-40B4-BE49-F238E27FC236}">
                <a16:creationId xmlns:a16="http://schemas.microsoft.com/office/drawing/2014/main" id="{71FCCD86-87FB-D98A-7379-24D0EF1D3C1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58400" y="3924299"/>
            <a:ext cx="5878286" cy="4855975"/>
          </a:xfrm>
          <a:prstGeom prst="rect">
            <a:avLst/>
          </a:prstGeom>
        </p:spPr>
      </p:pic>
      <p:pic>
        <p:nvPicPr>
          <p:cNvPr id="14" name="Picture 13" descr="A diagram of a diagram of a person's structure&#10;&#10;AI-generated content may be incorrect.">
            <a:extLst>
              <a:ext uri="{FF2B5EF4-FFF2-40B4-BE49-F238E27FC236}">
                <a16:creationId xmlns:a16="http://schemas.microsoft.com/office/drawing/2014/main" id="{6552DB23-D8AB-AEB3-C1F5-EDD9117C81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743200" y="4659718"/>
            <a:ext cx="7772400" cy="3659690"/>
          </a:xfrm>
          <a:prstGeom prst="rect">
            <a:avLst/>
          </a:prstGeom>
        </p:spPr>
      </p:pic>
    </p:spTree>
    <p:extLst>
      <p:ext uri="{BB962C8B-B14F-4D97-AF65-F5344CB8AC3E}">
        <p14:creationId xmlns:p14="http://schemas.microsoft.com/office/powerpoint/2010/main" val="3912430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870086"/>
            <a:ext cx="14048925"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51" indent="-453851" defTabSz="1371600"/>
            <a:r>
              <a:rPr lang="es" dirty="0">
                <a:solidFill>
                  <a:prstClr val="black"/>
                </a:solidFill>
                <a:latin typeface="Calibri" panose="020F0502020204030204" pitchFamily="34" charset="0"/>
              </a:rPr>
              <a:t>Desarrollar un proceso de consulta que utilice diferentes metodologías presenciales (grupos focales, entrevistas y talleres)</a:t>
            </a:r>
          </a:p>
          <a:p>
            <a:pPr marL="453851" indent="-453851" defTabSz="1371600"/>
            <a:endParaRPr lang="es-ES_tradnl" dirty="0">
              <a:solidFill>
                <a:prstClr val="black"/>
              </a:solidFill>
              <a:latin typeface="Calibri" panose="020F0502020204030204" pitchFamily="34" charset="0"/>
            </a:endParaRPr>
          </a:p>
          <a:p>
            <a:pPr marL="453851" indent="-453851" defTabSz="1371600"/>
            <a:r>
              <a:rPr lang="es" dirty="0">
                <a:solidFill>
                  <a:prstClr val="black"/>
                </a:solidFill>
                <a:latin typeface="Calibri" panose="020F0502020204030204" pitchFamily="34" charset="0"/>
              </a:rPr>
              <a:t>Identificar y utilizar dinámicas que valoren la experiencia vivida y el conocimiento local.</a:t>
            </a:r>
          </a:p>
          <a:p>
            <a:pPr marL="453851" indent="-453851" defTabSz="1371600"/>
            <a:endParaRPr lang="en-US" dirty="0">
              <a:solidFill>
                <a:prstClr val="black"/>
              </a:solidFill>
              <a:latin typeface="Calibri" panose="020F0502020204030204" pitchFamily="34" charset="0"/>
            </a:endParaRPr>
          </a:p>
          <a:p>
            <a:pPr marL="453851" indent="-453851" defTabSz="1371600"/>
            <a:r>
              <a:rPr lang="es" dirty="0">
                <a:solidFill>
                  <a:prstClr val="black"/>
                </a:solidFill>
                <a:latin typeface="Calibri" panose="020F0502020204030204" pitchFamily="34" charset="0"/>
              </a:rPr>
              <a:t>Seleccionar herramientas, métodos y dinámicas que ayuden a fomentar el diálogo crítico, crear vínculos y fortalecer la cohesión dentro de una comunidad, promoviendo la construcción colectiva de soluciones.</a:t>
            </a: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a:t>3</a:t>
                </a:r>
                <a:endParaRPr lang="en-US" sz="3600" kern="1200"/>
              </a:p>
            </p:txBody>
          </p:sp>
        </p:grpSp>
        <p:pic>
          <p:nvPicPr>
            <p:cNvPr id="14" name="Picture 13" descr="A group of people in a circle&#10;&#10;AI-generated content may be incorrect.">
              <a:extLst>
                <a:ext uri="{FF2B5EF4-FFF2-40B4-BE49-F238E27FC236}">
                  <a16:creationId xmlns:a16="http://schemas.microsoft.com/office/drawing/2014/main" id="{B5A84C9E-D0EA-79B0-A141-57729A0DC43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sp>
        <p:nvSpPr>
          <p:cNvPr id="17" name="TextBox 16">
            <a:extLst>
              <a:ext uri="{FF2B5EF4-FFF2-40B4-BE49-F238E27FC236}">
                <a16:creationId xmlns:a16="http://schemas.microsoft.com/office/drawing/2014/main" id="{175AA88A-F477-1977-A6AF-23535850EF29}"/>
              </a:ext>
            </a:extLst>
          </p:cNvPr>
          <p:cNvSpPr txBox="1"/>
          <p:nvPr/>
        </p:nvSpPr>
        <p:spPr>
          <a:xfrm>
            <a:off x="3894363" y="2221085"/>
            <a:ext cx="10861434" cy="1015663"/>
          </a:xfrm>
          <a:prstGeom prst="rect">
            <a:avLst/>
          </a:prstGeom>
          <a:noFill/>
        </p:spPr>
        <p:txBody>
          <a:bodyPr wrap="square">
            <a:spAutoFit/>
          </a:bodyPr>
          <a:lstStyle/>
          <a:p>
            <a:pPr algn="just"/>
            <a:r>
              <a:rPr lang="es" sz="3000" b="1" dirty="0">
                <a:latin typeface="Calibri" panose="020F0502020204030204" pitchFamily="34" charset="0"/>
                <a:ea typeface="Times New Roman" panose="02020603050405020304" pitchFamily="18" charset="0"/>
                <a:cs typeface="Calibri" panose="020F0502020204030204" pitchFamily="34" charset="0"/>
              </a:rPr>
              <a:t>Diseño de una metodología inclusiva y participativa</a:t>
            </a:r>
          </a:p>
          <a:p>
            <a:pPr algn="just"/>
            <a:endParaRPr lang="en-US" sz="3000" b="1" dirty="0">
              <a:latin typeface="Calibri" panose="020F0502020204030204" pitchFamily="34" charset="0"/>
              <a:ea typeface="Times New Roman" panose="02020603050405020304" pitchFamily="18" charset="0"/>
              <a:cs typeface="Calibri" panose="020F0502020204030204" pitchFamily="34" charset="0"/>
            </a:endParaRP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Google Shape;89;g328e14af98b_2_2">
            <a:extLst>
              <a:ext uri="{FF2B5EF4-FFF2-40B4-BE49-F238E27FC236}">
                <a16:creationId xmlns:a16="http://schemas.microsoft.com/office/drawing/2014/main" id="{95AD74D9-D0C5-4C96-6190-819E9BD13F7C}"/>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Acciones clave para desarrollar consultas con perspectiva de género</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116199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CDD52F6-6264-4439-1F7F-95AA14142379}"/>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s" sz="3200" dirty="0">
                <a:solidFill>
                  <a:prstClr val="black"/>
                </a:solidFill>
                <a:latin typeface="Calibri" panose="020F0502020204030204" pitchFamily="34" charset="0"/>
              </a:rPr>
              <a:t>Vaya más allá de las presentaciones formales: utilice narración, mapas, ejercicios de clasificación o herramientas visuales</a:t>
            </a:r>
            <a:endParaRPr lang="en-US" sz="2700" dirty="0">
              <a:solidFill>
                <a:prstClr val="white"/>
              </a:solidFill>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6118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4800" dirty="0">
                <a:solidFill>
                  <a:schemeClr val="tx1"/>
                </a:solidFill>
                <a:latin typeface="Calibri" panose="020F0502020204030204"/>
              </a:rPr>
              <a:t>CONSEJO</a:t>
            </a:r>
            <a:endParaRPr lang="en-US" sz="2700" dirty="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a:t>3</a:t>
                </a:r>
                <a:endParaRPr lang="en-US" sz="3600" kern="1200"/>
              </a:p>
            </p:txBody>
          </p:sp>
        </p:grpSp>
        <p:pic>
          <p:nvPicPr>
            <p:cNvPr id="19" name="Picture 18" descr="A group of people in a circle&#10;&#10;AI-generated content may be incorrect.">
              <a:extLst>
                <a:ext uri="{FF2B5EF4-FFF2-40B4-BE49-F238E27FC236}">
                  <a16:creationId xmlns:a16="http://schemas.microsoft.com/office/drawing/2014/main" id="{7063B894-D4D6-059F-FA2E-95124922385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pic>
        <p:nvPicPr>
          <p:cNvPr id="10" name="Picture 9" descr="Macintosh HD:Users:AQA:Desktop:Fotos Althea:2016:5. Mayo:Taller FONAFIFO:JPG:DSC_7070.JPG">
            <a:extLst>
              <a:ext uri="{FF2B5EF4-FFF2-40B4-BE49-F238E27FC236}">
                <a16:creationId xmlns:a16="http://schemas.microsoft.com/office/drawing/2014/main" id="{CA6C6C78-1376-288E-0918-AD40DFAF670B}"/>
              </a:ext>
            </a:extLst>
          </p:cNvPr>
          <p:cNvPicPr/>
          <p:nvPr/>
        </p:nvPicPr>
        <p:blipFill rotWithShape="1">
          <a:blip r:embed="rId5" cstate="email">
            <a:extLst>
              <a:ext uri="{28A0092B-C50C-407E-A947-70E740481C1C}">
                <a14:useLocalDpi xmlns:a14="http://schemas.microsoft.com/office/drawing/2010/main"/>
              </a:ext>
            </a:extLst>
          </a:blip>
          <a:srcRect/>
          <a:stretch/>
        </p:blipFill>
        <p:spPr bwMode="auto">
          <a:xfrm>
            <a:off x="9799858" y="4350797"/>
            <a:ext cx="5897342" cy="3856879"/>
          </a:xfrm>
          <a:prstGeom prst="rect">
            <a:avLst/>
          </a:prstGeom>
          <a:noFill/>
          <a:ln>
            <a:noFill/>
          </a:ln>
        </p:spPr>
      </p:pic>
      <p:pic>
        <p:nvPicPr>
          <p:cNvPr id="14" name="Picture 13" descr="Climate Change Dynamic in Uganda.jpg">
            <a:extLst>
              <a:ext uri="{FF2B5EF4-FFF2-40B4-BE49-F238E27FC236}">
                <a16:creationId xmlns:a16="http://schemas.microsoft.com/office/drawing/2014/main" id="{30762B7D-2438-CA0D-B8F2-661859871F2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885898" y="4350797"/>
            <a:ext cx="6357605" cy="3856879"/>
          </a:xfrm>
          <a:prstGeom prst="rect">
            <a:avLst/>
          </a:prstGeom>
        </p:spPr>
      </p:pic>
    </p:spTree>
    <p:extLst>
      <p:ext uri="{BB962C8B-B14F-4D97-AF65-F5344CB8AC3E}">
        <p14:creationId xmlns:p14="http://schemas.microsoft.com/office/powerpoint/2010/main" val="3434424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AF965-1C1C-4783-00B8-518848EBB83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63822CC-8B0A-5C31-B6E8-BAEC0FD0D5BD}"/>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674F68EE-7CA6-5224-C8B8-78371B1513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56283E1E-EC13-8EA3-0641-08EA0C85571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487E7F1-5D43-934B-2AF0-712B426C746D}"/>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s" sz="3200" b="1" kern="0" dirty="0">
                <a:solidFill>
                  <a:prstClr val="black"/>
                </a:solidFill>
                <a:latin typeface="Calibri Light" panose="020F0302020204030204" pitchFamily="34" charset="0"/>
                <a:cs typeface="Calibri Light" panose="020F0302020204030204" pitchFamily="34" charset="0"/>
                <a:sym typeface="Arial"/>
              </a:rPr>
              <a:t>¡Adapte la Herramienta 2: Imagen enriquecida a su contexto nacional!</a:t>
            </a:r>
            <a:endParaRPr lang="en-US" sz="2700" dirty="0">
              <a:solidFill>
                <a:prstClr val="white"/>
              </a:solidFill>
            </a:endParaRPr>
          </a:p>
        </p:txBody>
      </p:sp>
      <p:sp>
        <p:nvSpPr>
          <p:cNvPr id="8" name="Rounded Rectangle 7">
            <a:extLst>
              <a:ext uri="{FF2B5EF4-FFF2-40B4-BE49-F238E27FC236}">
                <a16:creationId xmlns:a16="http://schemas.microsoft.com/office/drawing/2014/main" id="{EE100E3F-B5F2-CC0F-BA47-52A836C23481}"/>
              </a:ext>
            </a:extLst>
          </p:cNvPr>
          <p:cNvSpPr/>
          <p:nvPr/>
        </p:nvSpPr>
        <p:spPr>
          <a:xfrm>
            <a:off x="779077" y="424704"/>
            <a:ext cx="26118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4800">
                <a:solidFill>
                  <a:schemeClr val="tx1"/>
                </a:solidFill>
                <a:latin typeface="Calibri" panose="020F0502020204030204"/>
              </a:rPr>
              <a:t>CONSEJO</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7BE8B6D6-8E8C-2C45-CFA7-AA7E6EB572E5}"/>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9B714DC0-1A55-4934-E0EC-8B8869B8AC35}"/>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E6753EF-8714-A735-D2C5-CED2755579AC}"/>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843DB105-C04C-6DC4-D3D8-BF30CCAE0262}"/>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65840F27-4FE1-8839-3C22-16B74277EE9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a:t>3</a:t>
                </a:r>
                <a:endParaRPr lang="en-US" sz="3600" kern="1200"/>
              </a:p>
            </p:txBody>
          </p:sp>
        </p:grpSp>
        <p:pic>
          <p:nvPicPr>
            <p:cNvPr id="19" name="Picture 18" descr="A group of people in a circle&#10;&#10;AI-generated content may be incorrect.">
              <a:extLst>
                <a:ext uri="{FF2B5EF4-FFF2-40B4-BE49-F238E27FC236}">
                  <a16:creationId xmlns:a16="http://schemas.microsoft.com/office/drawing/2014/main" id="{BA252A08-9D05-ECAB-1FEF-B3640BC04DA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pic>
        <p:nvPicPr>
          <p:cNvPr id="5" name="Picture 4" descr="A diagram of water conservation&#10;&#10;AI-generated content may be incorrect.">
            <a:extLst>
              <a:ext uri="{FF2B5EF4-FFF2-40B4-BE49-F238E27FC236}">
                <a16:creationId xmlns:a16="http://schemas.microsoft.com/office/drawing/2014/main" id="{D9F137FA-8E00-2348-16CF-7013C8B6C35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5400" y="3832462"/>
            <a:ext cx="7772400" cy="4508717"/>
          </a:xfrm>
          <a:prstGeom prst="rect">
            <a:avLst/>
          </a:prstGeom>
        </p:spPr>
      </p:pic>
    </p:spTree>
    <p:extLst>
      <p:ext uri="{BB962C8B-B14F-4D97-AF65-F5344CB8AC3E}">
        <p14:creationId xmlns:p14="http://schemas.microsoft.com/office/powerpoint/2010/main" val="413026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388518"/>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s" sz="3100" noProof="0" dirty="0">
                <a:latin typeface="Calibri" panose="020F0502020204030204" pitchFamily="34" charset="0"/>
                <a:cs typeface="Calibri" panose="020F0502020204030204" pitchFamily="34" charset="0"/>
              </a:rPr>
              <a:t>Diseñe la consulta en torno a las realidades de las mujeres preguntando a líderes locales o expertos que hayan trabajado previamente con las mismas comunidades.</a:t>
            </a:r>
          </a:p>
          <a:p>
            <a:pPr marL="453828" indent="-453828"/>
            <a:endParaRPr lang="en-US" sz="3100" dirty="0">
              <a:latin typeface="Calibri" panose="020F0502020204030204" pitchFamily="34" charset="0"/>
              <a:cs typeface="Calibri" panose="020F0502020204030204" pitchFamily="34" charset="0"/>
            </a:endParaRPr>
          </a:p>
          <a:p>
            <a:pPr marL="453828" indent="-453828"/>
            <a:r>
              <a:rPr lang="es" sz="3100" noProof="0" dirty="0">
                <a:latin typeface="Calibri" panose="020F0502020204030204" pitchFamily="34" charset="0"/>
                <a:cs typeface="Calibri" panose="020F0502020204030204" pitchFamily="34" charset="0"/>
              </a:rPr>
              <a:t>Tenga en cuenta el tiempo, la ubicación, el idioma, el cuidado de los niños, el transporte, la seguridad y la compensación por el tiempo.</a:t>
            </a:r>
          </a:p>
          <a:p>
            <a:pPr marL="453828" indent="-453828"/>
            <a:endParaRPr lang="en-US" sz="3100" noProof="0" dirty="0">
              <a:latin typeface="Calibri" panose="020F0502020204030204" pitchFamily="34" charset="0"/>
              <a:cs typeface="Calibri" panose="020F0502020204030204" pitchFamily="34" charset="0"/>
            </a:endParaRPr>
          </a:p>
          <a:p>
            <a:pPr marL="453828" indent="-453828"/>
            <a:r>
              <a:rPr lang="es" sz="3100" noProof="0" dirty="0">
                <a:latin typeface="Calibri" panose="020F0502020204030204" pitchFamily="34" charset="0"/>
                <a:cs typeface="Calibri" panose="020F0502020204030204" pitchFamily="34" charset="0"/>
              </a:rPr>
              <a:t>Utilice métodos de facilitación que fomenten la participación abierta, como sesiones exclusivas para mujeres, grupos pequeños o facilitadores de confianza.</a:t>
            </a:r>
          </a:p>
          <a:p>
            <a:pPr marL="453828" indent="-453828"/>
            <a:endParaRPr lang="en-US" sz="3100" dirty="0">
              <a:latin typeface="Calibri" panose="020F0502020204030204" pitchFamily="34" charset="0"/>
              <a:cs typeface="Calibri" panose="020F0502020204030204" pitchFamily="34" charset="0"/>
            </a:endParaRPr>
          </a:p>
          <a:p>
            <a:pPr marL="453828" indent="-453828"/>
            <a:r>
              <a:rPr lang="es" sz="3100" noProof="0" dirty="0">
                <a:latin typeface="Calibri" panose="020F0502020204030204" pitchFamily="34" charset="0"/>
                <a:cs typeface="Calibri" panose="020F0502020204030204" pitchFamily="34" charset="0"/>
              </a:rPr>
              <a:t>Establecer reglas básicas para garantizar el respeto, la confidencialidad y la no represalia.</a:t>
            </a:r>
          </a:p>
          <a:p>
            <a:pPr marL="453828" indent="-453828"/>
            <a:endParaRPr lang="en-US" sz="31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3840357" y="2158312"/>
            <a:ext cx="11914280" cy="1015663"/>
          </a:xfrm>
          <a:prstGeom prst="rect">
            <a:avLst/>
          </a:prstGeom>
          <a:noFill/>
        </p:spPr>
        <p:txBody>
          <a:bodyPr wrap="square">
            <a:spAutoFit/>
          </a:bodyPr>
          <a:lstStyle/>
          <a:p>
            <a:pPr algn="just"/>
            <a:r>
              <a:rPr lang="es" sz="3000" b="1" dirty="0">
                <a:latin typeface="Calibri" panose="020F0502020204030204" pitchFamily="34" charset="0"/>
                <a:ea typeface="Times New Roman" panose="02020603050405020304" pitchFamily="18" charset="0"/>
                <a:cs typeface="Calibri" panose="020F0502020204030204" pitchFamily="34" charset="0"/>
              </a:rPr>
              <a:t>Eliminar las barreras de participación y crear un espacio seguro y propicio</a:t>
            </a:r>
          </a:p>
          <a:p>
            <a:pPr algn="just"/>
            <a:r>
              <a:rPr lang="es" sz="3000" b="1" dirty="0">
                <a:latin typeface="Calibri" panose="020F0502020204030204" pitchFamily="34" charset="0"/>
                <a:ea typeface="Times New Roman" panose="02020603050405020304" pitchFamily="18" charset="0"/>
                <a:cs typeface="Calibri" panose="020F0502020204030204" pitchFamily="34" charset="0"/>
              </a:rPr>
              <a:t>  </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a:t>4</a:t>
                </a:r>
              </a:p>
            </p:txBody>
          </p:sp>
        </p:grpSp>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3" name="Picture 2" descr="A black and white drawing of a bomb hitting a brick wall&#10;&#10;AI-generated content may be incorrect.">
            <a:extLst>
              <a:ext uri="{FF2B5EF4-FFF2-40B4-BE49-F238E27FC236}">
                <a16:creationId xmlns:a16="http://schemas.microsoft.com/office/drawing/2014/main" id="{819DF942-DCEF-3B62-AE8E-D8A695512B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88484" y="1993030"/>
            <a:ext cx="895416" cy="858811"/>
          </a:xfrm>
          <a:prstGeom prst="rect">
            <a:avLst/>
          </a:prstGeom>
        </p:spPr>
      </p:pic>
      <p:sp>
        <p:nvSpPr>
          <p:cNvPr id="4" name="Google Shape;89;g328e14af98b_2_2">
            <a:extLst>
              <a:ext uri="{FF2B5EF4-FFF2-40B4-BE49-F238E27FC236}">
                <a16:creationId xmlns:a16="http://schemas.microsoft.com/office/drawing/2014/main" id="{EF021A7E-EA80-D7AF-0271-817DBF39B81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Acciones clave para desarrollar consultas con perspectiva de género</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248494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es"/>
              <a:t>Objetivos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2896757"/>
            <a:ext cx="16266074" cy="6437743"/>
          </a:xfrm>
        </p:spPr>
        <p:txBody>
          <a:bodyPr vert="horz" lIns="0" tIns="68580" rIns="0" bIns="68580" rtlCol="0" anchor="t">
            <a:noAutofit/>
          </a:bodyPr>
          <a:lstStyle/>
          <a:p>
            <a:pPr>
              <a:spcBef>
                <a:spcPts val="0"/>
              </a:spcBef>
              <a:spcAft>
                <a:spcPts val="0"/>
              </a:spcAft>
              <a:buFont typeface="Arial" panose="020B0604020202020204" pitchFamily="34" charset="0"/>
              <a:buChar char="•"/>
            </a:pPr>
            <a:r>
              <a:rPr lang="es" sz="3400" dirty="0"/>
              <a:t>Analizar los principales pasos para desarrollar consultas inclusivas y con perspectiva de género para identificar soluciones basadas en la naturaleza que tengan en cuenta las cuestiones de género y que contribuyan a los objetivos de KM-GBF.</a:t>
            </a:r>
          </a:p>
          <a:p>
            <a:pPr>
              <a:spcBef>
                <a:spcPts val="0"/>
              </a:spcBef>
              <a:spcAft>
                <a:spcPts val="0"/>
              </a:spcAft>
              <a:buFont typeface="Arial" panose="020B0604020202020204" pitchFamily="34" charset="0"/>
              <a:buChar char="•"/>
            </a:pPr>
            <a:endParaRPr lang="en-US" sz="3400" dirty="0"/>
          </a:p>
          <a:p>
            <a:pPr>
              <a:spcBef>
                <a:spcPts val="0"/>
              </a:spcBef>
              <a:spcAft>
                <a:spcPts val="0"/>
              </a:spcAft>
              <a:buFont typeface="Arial" panose="020B0604020202020204" pitchFamily="34" charset="0"/>
              <a:buChar char="•"/>
            </a:pPr>
            <a:r>
              <a:rPr lang="es" sz="3400" dirty="0"/>
              <a:t>Compartir consejos o metodologías participativas que puedan adaptarse a diferentes contextos nacionales.</a:t>
            </a:r>
          </a:p>
          <a:p>
            <a:pPr>
              <a:spcBef>
                <a:spcPts val="0"/>
              </a:spcBef>
              <a:spcAft>
                <a:spcPts val="0"/>
              </a:spcAft>
              <a:buFont typeface="Arial" panose="020B0604020202020204" pitchFamily="34" charset="0"/>
              <a:buChar char="•"/>
            </a:pPr>
            <a:endParaRPr lang="en-US" sz="3400" dirty="0"/>
          </a:p>
          <a:p>
            <a:pPr>
              <a:spcBef>
                <a:spcPts val="0"/>
              </a:spcBef>
              <a:spcAft>
                <a:spcPts val="0"/>
              </a:spcAft>
              <a:buFont typeface="Arial" panose="020B0604020202020204" pitchFamily="34" charset="0"/>
              <a:buChar char="•"/>
            </a:pPr>
            <a:r>
              <a:rPr lang="es" sz="3400" dirty="0"/>
              <a:t>Promover un intercambio entre pares sobre buenas prácticas para desarrollar consultas inclusivas y con perspectiva de género.</a:t>
            </a:r>
          </a:p>
          <a:p>
            <a:pPr>
              <a:spcBef>
                <a:spcPts val="0"/>
              </a:spcBef>
              <a:spcAft>
                <a:spcPts val="0"/>
              </a:spcAft>
              <a:buFont typeface="Arial" panose="020B0604020202020204" pitchFamily="34" charset="0"/>
              <a:buChar char="•"/>
            </a:pPr>
            <a:endParaRPr lang="en-US" sz="3400" dirty="0"/>
          </a:p>
          <a:p>
            <a:pPr marL="514350" indent="-514350">
              <a:spcBef>
                <a:spcPts val="0"/>
              </a:spcBef>
              <a:spcAft>
                <a:spcPts val="0"/>
              </a:spcAft>
              <a:buFont typeface="Arial" panose="020B0604020202020204" pitchFamily="34" charset="0"/>
              <a:buChar char="•"/>
            </a:pPr>
            <a:r>
              <a:rPr lang="es" sz="3400" dirty="0"/>
              <a:t>Obtener recomendaciones metodológicas para mejorar los procesos de desarrollo de consultas inclusivas y con perspectiva de género asociadas con el Proyecto de Género AP del NBSAP</a:t>
            </a:r>
          </a:p>
        </p:txBody>
      </p:sp>
      <p:sp>
        <p:nvSpPr>
          <p:cNvPr id="4" name="Freeform 3">
            <a:extLst>
              <a:ext uri="{FF2B5EF4-FFF2-40B4-BE49-F238E27FC236}">
                <a16:creationId xmlns:a16="http://schemas.microsoft.com/office/drawing/2014/main" id="{3170B7ED-6E18-5923-BFA6-8E1B9F3D14BF}"/>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7AF9373F-9746-4EAE-D217-3A6D9FA92B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s" sz="3200" b="1" kern="0" dirty="0">
                <a:solidFill>
                  <a:prstClr val="black"/>
                </a:solidFill>
                <a:latin typeface="Calibri Light" panose="020F0302020204030204" pitchFamily="34" charset="0"/>
                <a:cs typeface="Calibri Light" panose="020F0302020204030204" pitchFamily="34" charset="0"/>
                <a:sym typeface="Arial"/>
              </a:rPr>
              <a:t>Asegúrese de que las consultas ofrezcan servicios de cuidado infantil o proporcionen recursos adicionales para cubrir el cuidado infantil.</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660612"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4800">
                <a:solidFill>
                  <a:schemeClr val="tx1"/>
                </a:solidFill>
                <a:latin typeface="Calibri" panose="020F0502020204030204"/>
              </a:rPr>
              <a:t>CONSEJO</a:t>
            </a:r>
            <a:endParaRPr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20979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a:t>4</a:t>
                </a:r>
              </a:p>
            </p:txBody>
          </p:sp>
        </p:grpSp>
      </p:grpSp>
      <p:pic>
        <p:nvPicPr>
          <p:cNvPr id="17" name="Picture 16" descr="A black and white drawing of a bomb hitting a brick wall&#10;&#10;AI-generated content may be incorrect.">
            <a:extLst>
              <a:ext uri="{FF2B5EF4-FFF2-40B4-BE49-F238E27FC236}">
                <a16:creationId xmlns:a16="http://schemas.microsoft.com/office/drawing/2014/main" id="{C9A313FA-46DA-9CB0-66AC-D66DC4B8F5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81111" y="2080544"/>
            <a:ext cx="895416" cy="858811"/>
          </a:xfrm>
          <a:prstGeom prst="rect">
            <a:avLst/>
          </a:prstGeom>
        </p:spPr>
      </p:pic>
      <p:sp>
        <p:nvSpPr>
          <p:cNvPr id="18" name="Rectangle 17">
            <a:extLst>
              <a:ext uri="{FF2B5EF4-FFF2-40B4-BE49-F238E27FC236}">
                <a16:creationId xmlns:a16="http://schemas.microsoft.com/office/drawing/2014/main" id="{B3E56405-2D20-7C52-4D48-FB843D05C9F5}"/>
              </a:ext>
            </a:extLst>
          </p:cNvPr>
          <p:cNvSpPr/>
          <p:nvPr/>
        </p:nvSpPr>
        <p:spPr>
          <a:xfrm>
            <a:off x="1828800" y="3619500"/>
            <a:ext cx="14782800" cy="53340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904DBF-36EA-F511-5687-E37880FA2A67}"/>
              </a:ext>
            </a:extLst>
          </p:cNvPr>
          <p:cNvSpPr/>
          <p:nvPr/>
        </p:nvSpPr>
        <p:spPr>
          <a:xfrm>
            <a:off x="219074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child and child drawing on paper&#10;&#10;AI-generated content may be incorrect.">
            <a:extLst>
              <a:ext uri="{FF2B5EF4-FFF2-40B4-BE49-F238E27FC236}">
                <a16:creationId xmlns:a16="http://schemas.microsoft.com/office/drawing/2014/main" id="{ECA798A9-168E-0988-B41E-1638688406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496800" y="4162077"/>
            <a:ext cx="3510931" cy="4179102"/>
          </a:xfrm>
          <a:prstGeom prst="rect">
            <a:avLst/>
          </a:prstGeom>
        </p:spPr>
      </p:pic>
      <p:sp>
        <p:nvSpPr>
          <p:cNvPr id="22" name="TextBox 21">
            <a:extLst>
              <a:ext uri="{FF2B5EF4-FFF2-40B4-BE49-F238E27FC236}">
                <a16:creationId xmlns:a16="http://schemas.microsoft.com/office/drawing/2014/main" id="{DCC67D5E-EAA4-E8FB-9150-E2BDE5B00A6A}"/>
              </a:ext>
            </a:extLst>
          </p:cNvPr>
          <p:cNvSpPr txBox="1"/>
          <p:nvPr/>
        </p:nvSpPr>
        <p:spPr>
          <a:xfrm>
            <a:off x="2362177" y="4076700"/>
            <a:ext cx="9976608" cy="4401205"/>
          </a:xfrm>
          <a:prstGeom prst="rect">
            <a:avLst/>
          </a:prstGeom>
          <a:noFill/>
        </p:spPr>
        <p:txBody>
          <a:bodyPr wrap="square">
            <a:spAutoFit/>
          </a:bodyPr>
          <a:lstStyle/>
          <a:p>
            <a:pPr marL="285750" indent="-285750">
              <a:buFont typeface="Arial" panose="020B0604020202020204" pitchFamily="34" charset="0"/>
              <a:buChar char="•"/>
            </a:pPr>
            <a:r>
              <a:rPr lang="es" sz="2800" b="0" i="0" dirty="0">
                <a:solidFill>
                  <a:srgbClr val="000000"/>
                </a:solidFill>
                <a:effectLst/>
                <a:latin typeface="Calibri" panose="020F0502020204030204" pitchFamily="34" charset="0"/>
                <a:cs typeface="Calibri" panose="020F0502020204030204" pitchFamily="34" charset="0"/>
              </a:rPr>
              <a:t>Proporcionar un espacio de cuidado infantil seguro y designado en el lugar de consulta o cerca de él, atendido por cuidadores capacitados.</a:t>
            </a:r>
          </a:p>
          <a:p>
            <a:pPr marL="285750" indent="-285750">
              <a:buFont typeface="Arial" panose="020B0604020202020204" pitchFamily="34" charset="0"/>
              <a:buChar char="•"/>
            </a:pPr>
            <a:r>
              <a:rPr lang="es" sz="2800" b="0" i="0" dirty="0">
                <a:solidFill>
                  <a:srgbClr val="000000"/>
                </a:solidFill>
                <a:effectLst/>
                <a:latin typeface="Calibri" panose="020F0502020204030204" pitchFamily="34" charset="0"/>
                <a:cs typeface="Calibri" panose="020F0502020204030204" pitchFamily="34" charset="0"/>
              </a:rPr>
              <a:t>Incluya el cuidado infantil como una partida estándar en los presupuestos de consulta (por ejemplo, honorarios de cuidadores, materiales, refrigerios, seguros). Considérelo un costo esencial de participación, no un complemento opcional.</a:t>
            </a:r>
          </a:p>
          <a:p>
            <a:pPr marL="285750" indent="-285750">
              <a:buFont typeface="Arial" panose="020B0604020202020204" pitchFamily="34" charset="0"/>
              <a:buChar char="•"/>
            </a:pPr>
            <a:r>
              <a:rPr lang="es" sz="2800" dirty="0">
                <a:solidFill>
                  <a:srgbClr val="000000"/>
                </a:solidFill>
                <a:latin typeface="Calibri" panose="020F0502020204030204" pitchFamily="34" charset="0"/>
                <a:cs typeface="Calibri" panose="020F0502020204030204" pitchFamily="34" charset="0"/>
              </a:rPr>
              <a:t>Asociarse con escuelas locales cercanas puede brindar acceso a recursos e instalaciones educativas durante las consultas.</a:t>
            </a:r>
            <a:endParaRPr lang="en-US" sz="2800" b="0" i="0" dirty="0">
              <a:solidFill>
                <a:srgbClr val="000000"/>
              </a:solidFill>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s" sz="2800" b="0" i="0" dirty="0">
                <a:solidFill>
                  <a:srgbClr val="000000"/>
                </a:solidFill>
                <a:effectLst/>
                <a:latin typeface="Calibri" panose="020F0502020204030204" pitchFamily="34" charset="0"/>
                <a:cs typeface="Calibri" panose="020F0502020204030204" pitchFamily="34" charset="0"/>
              </a:rPr>
              <a:t>Si no es posible el cuidado infantil presencial, se ofrece apoyo financiero para que los participantes puedan gestionarlo ellos mismos. Esto puede incluir reembolsos o pequeños estipendios vinculados a la participación.</a:t>
            </a:r>
          </a:p>
        </p:txBody>
      </p:sp>
    </p:spTree>
    <p:extLst>
      <p:ext uri="{BB962C8B-B14F-4D97-AF65-F5344CB8AC3E}">
        <p14:creationId xmlns:p14="http://schemas.microsoft.com/office/powerpoint/2010/main" val="2504264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1881968" cy="1477328"/>
          </a:xfrm>
          <a:prstGeom prst="rect">
            <a:avLst/>
          </a:prstGeom>
          <a:noFill/>
        </p:spPr>
        <p:txBody>
          <a:bodyPr wrap="square">
            <a:spAutoFit/>
          </a:bodyPr>
          <a:lstStyle/>
          <a:p>
            <a:pPr algn="just"/>
            <a:r>
              <a:rPr lang="es" sz="3000" b="1" dirty="0">
                <a:latin typeface="Calibri" panose="020F0502020204030204" pitchFamily="34" charset="0"/>
                <a:ea typeface="Times New Roman" panose="02020603050405020304" pitchFamily="18" charset="0"/>
                <a:cs typeface="Calibri" panose="020F0502020204030204" pitchFamily="34" charset="0"/>
              </a:rPr>
              <a:t>Compartir los resultados con los participantes y explicar cómo sus aportes influirán en el NBSAP</a:t>
            </a:r>
          </a:p>
          <a:p>
            <a:pPr algn="just"/>
            <a:endParaRPr lang="en-US" sz="3000" b="1" dirty="0">
              <a:latin typeface="Calibri" panose="020F0502020204030204" pitchFamily="34" charset="0"/>
              <a:ea typeface="Times New Roman" panose="02020603050405020304" pitchFamily="18" charset="0"/>
              <a:cs typeface="Calibri" panose="020F0502020204030204" pitchFamily="34" charset="0"/>
            </a:endParaRP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a:t>5</a:t>
                </a:r>
              </a:p>
            </p:txBody>
          </p:sp>
        </p:grpSp>
        <p:pic>
          <p:nvPicPr>
            <p:cNvPr id="11" name="Picture 10" descr="A group of people sitting at a table&#10;&#10;AI-generated content may be incorrect.">
              <a:extLst>
                <a:ext uri="{FF2B5EF4-FFF2-40B4-BE49-F238E27FC236}">
                  <a16:creationId xmlns:a16="http://schemas.microsoft.com/office/drawing/2014/main" id="{A118E78C-2C1C-4615-6956-470D1EA4114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endParaRPr lang="en-US" dirty="0">
              <a:latin typeface="Calibri" panose="020F0502020204030204" pitchFamily="34" charset="0"/>
              <a:cs typeface="Calibri" panose="020F0502020204030204" pitchFamily="34" charset="0"/>
            </a:endParaRPr>
          </a:p>
          <a:p>
            <a:pPr marL="453828" indent="-453828"/>
            <a:r>
              <a:rPr lang="es" dirty="0">
                <a:latin typeface="Calibri" panose="020F0502020204030204" pitchFamily="34" charset="0"/>
                <a:cs typeface="Calibri" panose="020F0502020204030204" pitchFamily="34" charset="0"/>
              </a:rPr>
              <a:t>Fomentar la confianza, la rendición de cuentas y la voluntad de las mujeres y los grupos de mujeres de participar en procesos futuros.</a:t>
            </a:r>
          </a:p>
          <a:p>
            <a:pPr marL="453828" indent="-453828"/>
            <a:endParaRPr lang="en-US" dirty="0">
              <a:latin typeface="Calibri" panose="020F0502020204030204" pitchFamily="34" charset="0"/>
              <a:cs typeface="Calibri" panose="020F0502020204030204" pitchFamily="34" charset="0"/>
            </a:endParaRPr>
          </a:p>
          <a:p>
            <a:pPr marL="453828" indent="-453828"/>
            <a:r>
              <a:rPr lang="es" dirty="0">
                <a:latin typeface="Calibri" panose="020F0502020204030204" pitchFamily="34" charset="0"/>
                <a:cs typeface="Calibri" panose="020F0502020204030204" pitchFamily="34" charset="0"/>
              </a:rPr>
              <a:t>Compartir detalles del proyecto y explicar cómo se utilizarán los resultados para informar la actualización e implementación del NBSAP.</a:t>
            </a:r>
          </a:p>
          <a:p>
            <a:pPr marL="453828" indent="-453828"/>
            <a:endParaRPr lang="en-US" dirty="0">
              <a:latin typeface="Calibri" panose="020F0502020204030204" pitchFamily="34" charset="0"/>
              <a:cs typeface="Calibri" panose="020F0502020204030204" pitchFamily="34" charset="0"/>
            </a:endParaRPr>
          </a:p>
          <a:p>
            <a:pPr marL="453828" indent="-453828"/>
            <a:r>
              <a:rPr lang="es" dirty="0">
                <a:latin typeface="Calibri" panose="020F0502020204030204" pitchFamily="34" charset="0"/>
                <a:cs typeface="Calibri" panose="020F0502020204030204" pitchFamily="34" charset="0"/>
              </a:rPr>
              <a:t>Identificar e invitar a algunas de las mujeres líderes o grupos que participan en las consultas locales a participar en los talleres o consultas nacionales para compartir sus perspectivas e ideas.</a:t>
            </a:r>
          </a:p>
          <a:p>
            <a:pPr marL="453828" indent="-453828"/>
            <a:endParaRPr lang="en-US" noProof="0" dirty="0">
              <a:highlight>
                <a:srgbClr val="C0C0C0"/>
              </a:highlight>
              <a:latin typeface="Calibri" panose="020F0502020204030204" pitchFamily="34" charset="0"/>
              <a:cs typeface="Calibri" panose="020F0502020204030204" pitchFamily="34" charset="0"/>
            </a:endParaRPr>
          </a:p>
          <a:p>
            <a:pPr marL="453828" indent="-453828"/>
            <a:endParaRPr lang="en-US" noProof="0" dirty="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6" name="Google Shape;89;g328e14af98b_2_2">
            <a:extLst>
              <a:ext uri="{FF2B5EF4-FFF2-40B4-BE49-F238E27FC236}">
                <a16:creationId xmlns:a16="http://schemas.microsoft.com/office/drawing/2014/main" id="{7A85AE7F-520E-AC35-F0BE-288CF9D1BBA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Acciones clave para desarrollar consultas con perspectiva de género</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277267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160F9-1A6B-6C05-0F22-185B1F96EAF6}"/>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16B57C8-BEFC-260F-AF8B-D336575F35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8A98AA8B-428C-C6DE-D0EB-9A4D4545222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9BD9E133-CD12-7E7D-79BD-72C535E6288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s" sz="3200" b="1" kern="0" dirty="0">
                <a:solidFill>
                  <a:prstClr val="black"/>
                </a:solidFill>
                <a:latin typeface="Calibri Light" panose="020F0302020204030204" pitchFamily="34" charset="0"/>
                <a:cs typeface="Calibri Light" panose="020F0302020204030204" pitchFamily="34" charset="0"/>
                <a:sym typeface="Arial"/>
              </a:rPr>
              <a:t>Muestre a los participantes cómo resumirá los datos.</a:t>
            </a:r>
          </a:p>
        </p:txBody>
      </p:sp>
      <p:sp>
        <p:nvSpPr>
          <p:cNvPr id="8" name="Rounded Rectangle 7">
            <a:extLst>
              <a:ext uri="{FF2B5EF4-FFF2-40B4-BE49-F238E27FC236}">
                <a16:creationId xmlns:a16="http://schemas.microsoft.com/office/drawing/2014/main" id="{26D362FD-0EA8-D277-E7DE-002654A1D4F7}"/>
              </a:ext>
            </a:extLst>
          </p:cNvPr>
          <p:cNvSpPr/>
          <p:nvPr/>
        </p:nvSpPr>
        <p:spPr>
          <a:xfrm>
            <a:off x="779077" y="424704"/>
            <a:ext cx="27261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4800" dirty="0">
                <a:solidFill>
                  <a:schemeClr val="tx1"/>
                </a:solidFill>
                <a:latin typeface="Calibri" panose="020F0502020204030204"/>
              </a:rPr>
              <a:t>CONSEJO</a:t>
            </a:r>
            <a:endParaRPr lang="en-US" sz="2700" dirty="0">
              <a:solidFill>
                <a:schemeClr val="tx1"/>
              </a:solidFill>
              <a:latin typeface="Calibri" panose="020F0502020204030204"/>
            </a:endParaRPr>
          </a:p>
        </p:txBody>
      </p:sp>
      <p:pic>
        <p:nvPicPr>
          <p:cNvPr id="5" name="Picture 4" descr="A close-up of a list of activities&#10;&#10;AI-generated content may be incorrect.">
            <a:extLst>
              <a:ext uri="{FF2B5EF4-FFF2-40B4-BE49-F238E27FC236}">
                <a16:creationId xmlns:a16="http://schemas.microsoft.com/office/drawing/2014/main" id="{408A4DD5-0E02-B8BA-FD66-025D48EEF0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48424" y="3466938"/>
            <a:ext cx="11973220" cy="5896429"/>
          </a:xfrm>
          <a:prstGeom prst="rect">
            <a:avLst/>
          </a:prstGeom>
        </p:spPr>
      </p:pic>
      <p:grpSp>
        <p:nvGrpSpPr>
          <p:cNvPr id="13" name="Group 12">
            <a:extLst>
              <a:ext uri="{FF2B5EF4-FFF2-40B4-BE49-F238E27FC236}">
                <a16:creationId xmlns:a16="http://schemas.microsoft.com/office/drawing/2014/main" id="{C88B1E8C-65FA-1D0B-EE37-D5331676C26E}"/>
              </a:ext>
            </a:extLst>
          </p:cNvPr>
          <p:cNvGrpSpPr/>
          <p:nvPr/>
        </p:nvGrpSpPr>
        <p:grpSpPr>
          <a:xfrm>
            <a:off x="1194182" y="2085082"/>
            <a:ext cx="2525289" cy="1077218"/>
            <a:chOff x="5194075" y="7520669"/>
            <a:chExt cx="3117679" cy="1316682"/>
          </a:xfrm>
        </p:grpSpPr>
        <p:sp>
          <p:nvSpPr>
            <p:cNvPr id="14" name="Pentagon 13">
              <a:extLst>
                <a:ext uri="{FF2B5EF4-FFF2-40B4-BE49-F238E27FC236}">
                  <a16:creationId xmlns:a16="http://schemas.microsoft.com/office/drawing/2014/main" id="{A1A88D90-EAF8-12A8-6FEB-FB7F47DF385D}"/>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3A74191-36E4-D69F-9AE9-CDCE54C9C5CA}"/>
                </a:ext>
              </a:extLst>
            </p:cNvPr>
            <p:cNvGrpSpPr/>
            <p:nvPr/>
          </p:nvGrpSpPr>
          <p:grpSpPr>
            <a:xfrm>
              <a:off x="5447624" y="7659191"/>
              <a:ext cx="1063394" cy="1011676"/>
              <a:chOff x="10085410" y="3689660"/>
              <a:chExt cx="779859" cy="779859"/>
            </a:xfrm>
          </p:grpSpPr>
          <p:sp>
            <p:nvSpPr>
              <p:cNvPr id="17" name="Oval 16">
                <a:extLst>
                  <a:ext uri="{FF2B5EF4-FFF2-40B4-BE49-F238E27FC236}">
                    <a16:creationId xmlns:a16="http://schemas.microsoft.com/office/drawing/2014/main" id="{6A090751-8C27-061E-99D6-DF00FDB45692}"/>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Oval 5">
                <a:extLst>
                  <a:ext uri="{FF2B5EF4-FFF2-40B4-BE49-F238E27FC236}">
                    <a16:creationId xmlns:a16="http://schemas.microsoft.com/office/drawing/2014/main" id="{F20E995B-037B-521A-0F76-5E38A2541B26}"/>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a:t>5</a:t>
                </a:r>
              </a:p>
            </p:txBody>
          </p:sp>
        </p:grpSp>
        <p:pic>
          <p:nvPicPr>
            <p:cNvPr id="16" name="Picture 15" descr="A group of people sitting at a table&#10;&#10;AI-generated content may be incorrect.">
              <a:extLst>
                <a:ext uri="{FF2B5EF4-FFF2-40B4-BE49-F238E27FC236}">
                  <a16:creationId xmlns:a16="http://schemas.microsoft.com/office/drawing/2014/main" id="{4FFA466B-4C98-29E1-59CA-9C5E6D7A92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Tree>
    <p:extLst>
      <p:ext uri="{BB962C8B-B14F-4D97-AF65-F5344CB8AC3E}">
        <p14:creationId xmlns:p14="http://schemas.microsoft.com/office/powerpoint/2010/main" val="2561771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16263-8ABB-8CDA-375D-E87FD26F3C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895812-FE55-D9B0-7282-42083D957E61}"/>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2FDF49D6-B9B8-6BE8-633A-7758F42086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68A965F2-9A81-5C20-ABED-63B5D495C78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2246F3FD-EE88-CF11-731B-A71EE9B0FC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0B3596CC-314E-AE0A-1C05-6C7B41456DA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01DACE8C-15DB-21E7-6E33-417F4E39EFA3}"/>
              </a:ext>
            </a:extLst>
          </p:cNvPr>
          <p:cNvSpPr txBox="1"/>
          <p:nvPr/>
        </p:nvSpPr>
        <p:spPr>
          <a:xfrm>
            <a:off x="6148551" y="2796426"/>
            <a:ext cx="12139449" cy="4247317"/>
          </a:xfrm>
          <a:prstGeom prst="rect">
            <a:avLst/>
          </a:prstGeom>
          <a:noFill/>
        </p:spPr>
        <p:txBody>
          <a:bodyPr wrap="square" rtlCol="0">
            <a:spAutoFit/>
          </a:bodyPr>
          <a:lstStyle/>
          <a:p>
            <a:pPr algn="ctr" defTabSz="1371600"/>
            <a:r>
              <a:rPr lang="es" sz="9000" kern="100" dirty="0">
                <a:solidFill>
                  <a:prstClr val="black"/>
                </a:solidFill>
                <a:latin typeface="Calibri" panose="020F0502020204030204"/>
              </a:rPr>
              <a:t>¿Cuál podría ser la agenda de una consulta local?</a:t>
            </a: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264000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A0AD-1EC5-8387-EEDF-833C5237246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823DED19-4CCC-2137-1BA1-E53E2E92BABE}"/>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 sz="3600" dirty="0">
                <a:solidFill>
                  <a:schemeClr val="bg1"/>
                </a:solidFill>
                <a:latin typeface="Calibri" panose="020F0502020204030204" pitchFamily="34" charset="0"/>
                <a:ea typeface="ＭＳ Ｐゴシック"/>
                <a:cs typeface="Calibri" panose="020F0502020204030204" pitchFamily="34" charset="0"/>
              </a:rPr>
              <a:t>Desigualdades de género prevalentes en los sectores ambientales</a:t>
            </a:r>
            <a:endParaRPr lang="en-GB" sz="3600" dirty="0">
              <a:solidFill>
                <a:schemeClr val="bg1"/>
              </a:solidFill>
              <a:latin typeface="Calibri" panose="020F0502020204030204" pitchFamily="34" charset="0"/>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94BCA9CD-F64A-87F2-6F66-CFFAC5FB1B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cxnSp>
        <p:nvCxnSpPr>
          <p:cNvPr id="5" name="Straight Connector 4">
            <a:extLst>
              <a:ext uri="{FF2B5EF4-FFF2-40B4-BE49-F238E27FC236}">
                <a16:creationId xmlns:a16="http://schemas.microsoft.com/office/drawing/2014/main" id="{2FB1812C-674B-F024-B9CA-3E9222697693}"/>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4D84C7E1-1CBD-0588-F949-7CDD0037670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Content Placeholder 2">
            <a:extLst>
              <a:ext uri="{FF2B5EF4-FFF2-40B4-BE49-F238E27FC236}">
                <a16:creationId xmlns:a16="http://schemas.microsoft.com/office/drawing/2014/main" id="{2F1192C1-223D-5EE2-4947-5E2A60E32E3A}"/>
              </a:ext>
            </a:extLst>
          </p:cNvPr>
          <p:cNvSpPr txBox="1">
            <a:spLocks/>
          </p:cNvSpPr>
          <p:nvPr/>
        </p:nvSpPr>
        <p:spPr>
          <a:xfrm>
            <a:off x="6019800" y="2731033"/>
            <a:ext cx="12013068" cy="6374868"/>
          </a:xfrm>
          <a:prstGeom prst="rect">
            <a:avLst/>
          </a:prstGeom>
        </p:spPr>
        <p:txBody>
          <a:bodyPr>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b="0" i="0" kern="1200">
                <a:solidFill>
                  <a:schemeClr val="tx1"/>
                </a:solidFill>
                <a:latin typeface="Calibri Light" panose="020F0502020204030204" pitchFamily="34" charset="0"/>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b="0" i="0" kern="1200">
                <a:solidFill>
                  <a:schemeClr val="tx1"/>
                </a:solidFill>
                <a:latin typeface="Calibri Light" panose="020F0502020204030204" pitchFamily="34" charset="0"/>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b="0" i="0" kern="1200">
                <a:solidFill>
                  <a:schemeClr val="tx1"/>
                </a:solidFill>
                <a:latin typeface="Calibri Light" panose="020F0502020204030204" pitchFamily="34" charset="0"/>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nSpc>
                <a:spcPct val="120000"/>
              </a:lnSpc>
            </a:pPr>
            <a:r>
              <a:rPr lang="es" sz="3200" b="1" noProof="0" dirty="0">
                <a:latin typeface="Calibri" panose="020F0502020204030204" pitchFamily="34" charset="0"/>
                <a:cs typeface="Calibri" panose="020F0502020204030204" pitchFamily="34" charset="0"/>
              </a:rPr>
              <a:t>Bienvenido</a:t>
            </a:r>
            <a:r>
              <a:rPr lang="es" sz="3200" noProof="0" dirty="0">
                <a:latin typeface="Calibri" panose="020F0502020204030204" pitchFamily="34" charset="0"/>
                <a:cs typeface="Calibri" panose="020F0502020204030204" pitchFamily="34" charset="0"/>
              </a:rPr>
              <a:t>        </a:t>
            </a:r>
            <a:r>
              <a:rPr lang="es" sz="3200" b="1" noProof="0" dirty="0">
                <a:latin typeface="Calibri" panose="020F0502020204030204" pitchFamily="34" charset="0"/>
                <a:cs typeface="Calibri" panose="020F0502020204030204" pitchFamily="34" charset="0"/>
              </a:rPr>
              <a:t>Sesión 1. </a:t>
            </a:r>
            <a:r>
              <a:rPr lang="es" sz="3200" noProof="0" dirty="0">
                <a:latin typeface="Calibri" panose="020F0502020204030204" pitchFamily="34" charset="0"/>
                <a:cs typeface="Calibri" panose="020F0502020204030204" pitchFamily="34" charset="0"/>
              </a:rPr>
              <a:t>Nexo entre género y biodiversidad </a:t>
            </a:r>
            <a:r>
              <a:rPr lang="es" sz="3200" b="1" noProof="0" dirty="0">
                <a:latin typeface="Calibri" panose="020F0502020204030204" pitchFamily="34" charset="0"/>
                <a:cs typeface="Calibri" panose="020F0502020204030204" pitchFamily="34" charset="0"/>
              </a:rPr>
              <a:t>Sesión 2. </a:t>
            </a:r>
            <a:r>
              <a:rPr lang="es" sz="3200" noProof="0" dirty="0">
                <a:latin typeface="Calibri" panose="020F0502020204030204" pitchFamily="34" charset="0"/>
                <a:cs typeface="Calibri" panose="020F0502020204030204" pitchFamily="34" charset="0"/>
              </a:rPr>
              <a:t>Contribuciones diferenciadas por género a la conservación y soluciones basadas en la naturaleza</a:t>
            </a:r>
          </a:p>
          <a:p>
            <a:pPr>
              <a:lnSpc>
                <a:spcPct val="120000"/>
              </a:lnSpc>
            </a:pPr>
            <a:r>
              <a:rPr lang="es" sz="3200" b="1" noProof="0" dirty="0">
                <a:latin typeface="Calibri" panose="020F0502020204030204" pitchFamily="34" charset="0"/>
                <a:cs typeface="Calibri" panose="020F0502020204030204" pitchFamily="34" charset="0"/>
              </a:rPr>
              <a:t>Sesión 3. </a:t>
            </a:r>
            <a:r>
              <a:rPr lang="es" sz="3200" noProof="0" dirty="0">
                <a:latin typeface="Calibri" panose="020F0502020204030204" pitchFamily="34" charset="0"/>
                <a:cs typeface="Calibri" panose="020F0502020204030204" pitchFamily="34" charset="0"/>
              </a:rPr>
              <a:t>Desigualdades de género prevalecientes en los sectores de la biodiversidad y cómo superarlas.</a:t>
            </a:r>
          </a:p>
          <a:p>
            <a:pPr>
              <a:lnSpc>
                <a:spcPct val="120000"/>
              </a:lnSpc>
            </a:pPr>
            <a:r>
              <a:rPr lang="es" sz="3200" b="1" noProof="0" dirty="0">
                <a:latin typeface="Calibri" panose="020F0502020204030204" pitchFamily="34" charset="0"/>
                <a:cs typeface="Calibri" panose="020F0502020204030204" pitchFamily="34" charset="0"/>
              </a:rPr>
              <a:t>Sesión 4. </a:t>
            </a:r>
            <a:r>
              <a:rPr lang="es" sz="3200" noProof="0" dirty="0">
                <a:latin typeface="Calibri" panose="020F0502020204030204" pitchFamily="34" charset="0"/>
                <a:cs typeface="Calibri" panose="020F0502020204030204" pitchFamily="34" charset="0"/>
              </a:rPr>
              <a:t>Prioridades de conservación y uso sostenible de la biodiversidad local diferenciadas por género.</a:t>
            </a:r>
          </a:p>
          <a:p>
            <a:pPr>
              <a:lnSpc>
                <a:spcPct val="120000"/>
              </a:lnSpc>
            </a:pPr>
            <a:r>
              <a:rPr lang="es" sz="3200" b="1" noProof="0" dirty="0">
                <a:latin typeface="Calibri" panose="020F0502020204030204" pitchFamily="34" charset="0"/>
                <a:cs typeface="Calibri" panose="020F0502020204030204" pitchFamily="34" charset="0"/>
              </a:rPr>
              <a:t>Sesión 5. </a:t>
            </a:r>
            <a:r>
              <a:rPr lang="es" sz="3200" noProof="0" dirty="0">
                <a:latin typeface="Calibri" panose="020F0502020204030204" pitchFamily="34" charset="0"/>
                <a:cs typeface="Calibri" panose="020F0502020204030204" pitchFamily="34" charset="0"/>
              </a:rPr>
              <a:t>Soluciones basadas en la naturaleza con perspectiva de género</a:t>
            </a:r>
          </a:p>
        </p:txBody>
      </p:sp>
      <p:pic>
        <p:nvPicPr>
          <p:cNvPr id="7" name="Gráfico 7">
            <a:extLst>
              <a:ext uri="{FF2B5EF4-FFF2-40B4-BE49-F238E27FC236}">
                <a16:creationId xmlns:a16="http://schemas.microsoft.com/office/drawing/2014/main" id="{A196E4E0-3261-4699-7448-1681654107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9200" y="3097712"/>
            <a:ext cx="3927912" cy="4091575"/>
          </a:xfrm>
          <a:prstGeom prst="rect">
            <a:avLst/>
          </a:prstGeom>
        </p:spPr>
      </p:pic>
      <p:sp>
        <p:nvSpPr>
          <p:cNvPr id="4" name="Google Shape;89;g328e14af98b_2_2">
            <a:extLst>
              <a:ext uri="{FF2B5EF4-FFF2-40B4-BE49-F238E27FC236}">
                <a16:creationId xmlns:a16="http://schemas.microsoft.com/office/drawing/2014/main" id="{6975159B-0566-CA6A-AA25-170D88A52F14}"/>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¿Cuál podría ser la agenda de una consulta local con mujeres?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700425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4B06F-456C-2246-F269-733B1B87AB20}"/>
            </a:ext>
          </a:extLst>
        </p:cNvPr>
        <p:cNvGrpSpPr/>
        <p:nvPr/>
      </p:nvGrpSpPr>
      <p:grpSpPr>
        <a:xfrm>
          <a:off x="0" y="0"/>
          <a:ext cx="0" cy="0"/>
          <a:chOff x="0" y="0"/>
          <a:chExt cx="0" cy="0"/>
        </a:xfrm>
      </p:grpSpPr>
      <p:pic>
        <p:nvPicPr>
          <p:cNvPr id="6" name="Picture 5" descr="DSC_2196E.jpg">
            <a:extLst>
              <a:ext uri="{FF2B5EF4-FFF2-40B4-BE49-F238E27FC236}">
                <a16:creationId xmlns:a16="http://schemas.microsoft.com/office/drawing/2014/main" id="{9AE4B427-0EB2-5B65-1DBB-82EAEA3A0C9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74080" y="3238500"/>
            <a:ext cx="8572500" cy="5715000"/>
          </a:xfrm>
          <a:prstGeom prst="rect">
            <a:avLst/>
          </a:prstGeom>
        </p:spPr>
      </p:pic>
      <p:sp>
        <p:nvSpPr>
          <p:cNvPr id="8" name="TextBox 7">
            <a:extLst>
              <a:ext uri="{FF2B5EF4-FFF2-40B4-BE49-F238E27FC236}">
                <a16:creationId xmlns:a16="http://schemas.microsoft.com/office/drawing/2014/main" id="{230CD1A5-CBD5-4E8E-7DC2-03E1879FFE63}"/>
              </a:ext>
            </a:extLst>
          </p:cNvPr>
          <p:cNvSpPr txBox="1"/>
          <p:nvPr/>
        </p:nvSpPr>
        <p:spPr>
          <a:xfrm>
            <a:off x="1441420" y="3086100"/>
            <a:ext cx="6330979" cy="4524315"/>
          </a:xfrm>
          <a:prstGeom prst="rect">
            <a:avLst/>
          </a:prstGeom>
          <a:noFill/>
        </p:spPr>
        <p:txBody>
          <a:bodyPr wrap="square" rtlCol="0">
            <a:spAutoFit/>
          </a:bodyPr>
          <a:lstStyle/>
          <a:p>
            <a:r>
              <a:rPr lang="es" sz="3600" dirty="0">
                <a:latin typeface="Calibri" panose="020F0502020204030204" pitchFamily="34" charset="0"/>
              </a:rPr>
              <a:t>Pida a las mujeres que dibujen o expliquen su relación con los recursos naturales.</a:t>
            </a:r>
          </a:p>
          <a:p>
            <a:endParaRPr lang="es-ES_tradnl" sz="3600" dirty="0">
              <a:latin typeface="Calibri" panose="020F0502020204030204" pitchFamily="34" charset="0"/>
            </a:endParaRPr>
          </a:p>
          <a:p>
            <a:r>
              <a:rPr lang="es" sz="3600" dirty="0">
                <a:latin typeface="Calibri" panose="020F0502020204030204" pitchFamily="34" charset="0"/>
              </a:rPr>
              <a:t>Puedes pedirles que dibujen o hablen sobre su comunidad e indiquen las actividades que realizan hombres y mujeres.</a:t>
            </a:r>
          </a:p>
        </p:txBody>
      </p:sp>
      <p:cxnSp>
        <p:nvCxnSpPr>
          <p:cNvPr id="2" name="Straight Connector 1">
            <a:extLst>
              <a:ext uri="{FF2B5EF4-FFF2-40B4-BE49-F238E27FC236}">
                <a16:creationId xmlns:a16="http://schemas.microsoft.com/office/drawing/2014/main" id="{E99523D4-6EFB-3B82-B9C3-F2EAE5750B7A}"/>
              </a:ext>
            </a:extLst>
          </p:cNvPr>
          <p:cNvCxnSpPr/>
          <p:nvPr/>
        </p:nvCxnSpPr>
        <p:spPr>
          <a:xfrm>
            <a:off x="844721" y="2170411"/>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Freeform 3">
            <a:extLst>
              <a:ext uri="{FF2B5EF4-FFF2-40B4-BE49-F238E27FC236}">
                <a16:creationId xmlns:a16="http://schemas.microsoft.com/office/drawing/2014/main" id="{90DC37CF-4104-5229-4A13-AE682402EAB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7" name="Google Shape;89;g328e14af98b_2_2">
            <a:extLst>
              <a:ext uri="{FF2B5EF4-FFF2-40B4-BE49-F238E27FC236}">
                <a16:creationId xmlns:a16="http://schemas.microsoft.com/office/drawing/2014/main" id="{84E1444C-B7EC-5E81-B525-F9F999607976}"/>
              </a:ext>
            </a:extLst>
          </p:cNvPr>
          <p:cNvSpPr txBox="1"/>
          <p:nvPr/>
        </p:nvSpPr>
        <p:spPr>
          <a:xfrm>
            <a:off x="977945" y="952500"/>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Sesión 1. Mapas parlantes: el nexo entre género y biodiversidad</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981407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2836E-FD32-4F20-1747-87B74A8266C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84428AD-ACC5-F1C1-A46F-F68B4C4C179D}"/>
              </a:ext>
            </a:extLst>
          </p:cNvPr>
          <p:cNvSpPr txBox="1"/>
          <p:nvPr/>
        </p:nvSpPr>
        <p:spPr>
          <a:xfrm>
            <a:off x="1365480" y="2804547"/>
            <a:ext cx="6934199" cy="6370975"/>
          </a:xfrm>
          <a:prstGeom prst="rect">
            <a:avLst/>
          </a:prstGeom>
          <a:noFill/>
        </p:spPr>
        <p:txBody>
          <a:bodyPr wrap="square" rtlCol="0">
            <a:spAutoFit/>
          </a:bodyPr>
          <a:lstStyle/>
          <a:p>
            <a:r>
              <a:rPr lang="es" sz="3400" dirty="0">
                <a:latin typeface="Calibri" panose="020F0502020204030204" pitchFamily="34" charset="0"/>
              </a:rPr>
              <a:t>Pida a los participantes que compartan cuáles son las principales actividades de conservación o soluciones basadas en la naturaleza que se implementan en la comunidad/región.</a:t>
            </a:r>
          </a:p>
          <a:p>
            <a:endParaRPr lang="en-US" sz="3400" dirty="0">
              <a:latin typeface="Calibri" panose="020F0502020204030204" pitchFamily="34" charset="0"/>
            </a:endParaRPr>
          </a:p>
          <a:p>
            <a:r>
              <a:rPr lang="es" sz="3400" dirty="0">
                <a:latin typeface="Calibri" panose="020F0502020204030204" pitchFamily="34" charset="0"/>
              </a:rPr>
              <a:t>A los participantes se les pedirá que coloquen pegatinas de diferentes colores en las actividades que realizan las mujeres y las que realizan los hombres.</a:t>
            </a:r>
            <a:endParaRPr lang="en" sz="3400" dirty="0">
              <a:latin typeface="Calibri" panose="020F0502020204030204" pitchFamily="34" charset="0"/>
            </a:endParaRPr>
          </a:p>
        </p:txBody>
      </p:sp>
      <p:cxnSp>
        <p:nvCxnSpPr>
          <p:cNvPr id="2" name="Straight Connector 1">
            <a:extLst>
              <a:ext uri="{FF2B5EF4-FFF2-40B4-BE49-F238E27FC236}">
                <a16:creationId xmlns:a16="http://schemas.microsoft.com/office/drawing/2014/main" id="{4BDC928B-1879-F6EF-5356-E8B63528FEA9}"/>
              </a:ext>
            </a:extLst>
          </p:cNvPr>
          <p:cNvCxnSpPr/>
          <p:nvPr/>
        </p:nvCxnSpPr>
        <p:spPr>
          <a:xfrm>
            <a:off x="844721" y="21717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5BFDB87C-541E-4DF0-5F6B-B11E0FBB2357}"/>
              </a:ext>
            </a:extLst>
          </p:cNvPr>
          <p:cNvSpPr txBox="1"/>
          <p:nvPr/>
        </p:nvSpPr>
        <p:spPr>
          <a:xfrm>
            <a:off x="990600" y="583022"/>
            <a:ext cx="14185855" cy="132340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000" b="1" kern="0" dirty="0">
                <a:solidFill>
                  <a:prstClr val="black"/>
                </a:solidFill>
                <a:latin typeface="Calibri Light" panose="020F0302020204030204" pitchFamily="34" charset="0"/>
                <a:cs typeface="Calibri Light" panose="020F0302020204030204" pitchFamily="34" charset="0"/>
                <a:sym typeface="Arial"/>
              </a:rPr>
              <a:t>BINGO de la biodiversidad: Contribuciones diferenciadas por género a la conservación y a las soluciones basadas en la naturaleza</a:t>
            </a:r>
          </a:p>
        </p:txBody>
      </p:sp>
      <p:sp>
        <p:nvSpPr>
          <p:cNvPr id="4" name="Freeform 3">
            <a:extLst>
              <a:ext uri="{FF2B5EF4-FFF2-40B4-BE49-F238E27FC236}">
                <a16:creationId xmlns:a16="http://schemas.microsoft.com/office/drawing/2014/main" id="{8FDF2C62-D5D8-2D84-B719-E276D031F90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5" name="Picture 4" descr="DSC_2478.JPG">
            <a:extLst>
              <a:ext uri="{FF2B5EF4-FFF2-40B4-BE49-F238E27FC236}">
                <a16:creationId xmlns:a16="http://schemas.microsoft.com/office/drawing/2014/main" id="{C9F7BBF3-578E-227D-48D2-54631A340F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65771" y="2637295"/>
            <a:ext cx="8405439" cy="5966816"/>
          </a:xfrm>
          <a:prstGeom prst="rect">
            <a:avLst/>
          </a:prstGeom>
        </p:spPr>
      </p:pic>
    </p:spTree>
    <p:extLst>
      <p:ext uri="{BB962C8B-B14F-4D97-AF65-F5344CB8AC3E}">
        <p14:creationId xmlns:p14="http://schemas.microsoft.com/office/powerpoint/2010/main" val="2023240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0D33B-4EA4-BF80-BDF8-1F4C31A09CC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F30C393-E621-66CE-8696-6E6EB8971750}"/>
              </a:ext>
            </a:extLst>
          </p:cNvPr>
          <p:cNvSpPr txBox="1"/>
          <p:nvPr/>
        </p:nvSpPr>
        <p:spPr>
          <a:xfrm>
            <a:off x="1447801" y="3390901"/>
            <a:ext cx="4928432" cy="3970318"/>
          </a:xfrm>
          <a:prstGeom prst="rect">
            <a:avLst/>
          </a:prstGeom>
          <a:noFill/>
        </p:spPr>
        <p:txBody>
          <a:bodyPr wrap="square" rtlCol="0">
            <a:spAutoFit/>
          </a:bodyPr>
          <a:lstStyle/>
          <a:p>
            <a:r>
              <a:rPr lang="es" sz="3600" dirty="0">
                <a:latin typeface="Calibri" panose="020F0502020204030204" pitchFamily="34" charset="0"/>
              </a:rPr>
              <a:t>Pedir a las mujeres que identifiquen las principales desigualdades que limitan su acceso y su poder de decisión sobre los recursos naturales y sus medios de vida.</a:t>
            </a:r>
          </a:p>
        </p:txBody>
      </p:sp>
      <p:pic>
        <p:nvPicPr>
          <p:cNvPr id="9" name="Picture 8" descr="Macintosh HD:Users:AQA:Desktop:Fotos Althea:2016:5. Mayo:Taller FONAFIFO:JPG:DSC_7070.JPG">
            <a:extLst>
              <a:ext uri="{FF2B5EF4-FFF2-40B4-BE49-F238E27FC236}">
                <a16:creationId xmlns:a16="http://schemas.microsoft.com/office/drawing/2014/main" id="{E0BEBDD4-61C3-1A89-B39F-1AD22320838D}"/>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11337157" y="3657255"/>
            <a:ext cx="6306260" cy="4257960"/>
          </a:xfrm>
          <a:prstGeom prst="rect">
            <a:avLst/>
          </a:prstGeom>
          <a:noFill/>
          <a:ln>
            <a:noFill/>
          </a:ln>
        </p:spPr>
      </p:pic>
      <p:pic>
        <p:nvPicPr>
          <p:cNvPr id="12" name="Picture 11">
            <a:extLst>
              <a:ext uri="{FF2B5EF4-FFF2-40B4-BE49-F238E27FC236}">
                <a16:creationId xmlns:a16="http://schemas.microsoft.com/office/drawing/2014/main" id="{DD2AED01-80C8-C223-D4F9-0B49FE6419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3159" y="2552699"/>
            <a:ext cx="3086040" cy="6858001"/>
          </a:xfrm>
          <a:prstGeom prst="rect">
            <a:avLst/>
          </a:prstGeom>
        </p:spPr>
      </p:pic>
      <p:cxnSp>
        <p:nvCxnSpPr>
          <p:cNvPr id="2" name="Straight Connector 1">
            <a:extLst>
              <a:ext uri="{FF2B5EF4-FFF2-40B4-BE49-F238E27FC236}">
                <a16:creationId xmlns:a16="http://schemas.microsoft.com/office/drawing/2014/main" id="{D7E6CEC5-E8D9-D524-0EEB-A79582B3B7EF}"/>
              </a:ext>
            </a:extLst>
          </p:cNvPr>
          <p:cNvCxnSpPr/>
          <p:nvPr/>
        </p:nvCxnSpPr>
        <p:spPr>
          <a:xfrm>
            <a:off x="844721" y="21717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D0C20D69-83B2-C212-C861-11D3BEEC3325}"/>
              </a:ext>
            </a:extLst>
          </p:cNvPr>
          <p:cNvSpPr txBox="1"/>
          <p:nvPr/>
        </p:nvSpPr>
        <p:spPr>
          <a:xfrm>
            <a:off x="990600" y="583022"/>
            <a:ext cx="14185855"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Sesión 3. Árbol de mujeres y hombres: desigualdades de género prevalecientes en los sectores de la biodiversidad</a:t>
            </a:r>
          </a:p>
        </p:txBody>
      </p:sp>
      <p:sp>
        <p:nvSpPr>
          <p:cNvPr id="4" name="Freeform 3">
            <a:extLst>
              <a:ext uri="{FF2B5EF4-FFF2-40B4-BE49-F238E27FC236}">
                <a16:creationId xmlns:a16="http://schemas.microsoft.com/office/drawing/2014/main" id="{86396917-9603-95B2-31AE-B0BBF0DDD6B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3711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C7C09-5E9A-DB56-71E9-10777DC9F9E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9F68C10-5AC1-A4BF-2AD7-BA61F13A9661}"/>
              </a:ext>
            </a:extLst>
          </p:cNvPr>
          <p:cNvSpPr txBox="1"/>
          <p:nvPr/>
        </p:nvSpPr>
        <p:spPr>
          <a:xfrm>
            <a:off x="1447800" y="2781300"/>
            <a:ext cx="6858000" cy="5632311"/>
          </a:xfrm>
          <a:prstGeom prst="rect">
            <a:avLst/>
          </a:prstGeom>
          <a:noFill/>
        </p:spPr>
        <p:txBody>
          <a:bodyPr wrap="square" rtlCol="0">
            <a:spAutoFit/>
          </a:bodyPr>
          <a:lstStyle/>
          <a:p>
            <a:r>
              <a:rPr lang="es" sz="3600" dirty="0">
                <a:latin typeface="Calibri" panose="020F0502020204030204" pitchFamily="34" charset="0"/>
              </a:rPr>
              <a:t>El facilitador dará ejemplos de actividades de conservación o uso sostenible de la biodiversidad que sean prioritarias para el país que ven en su sueño y pedirá a los participantes que también sueñen.</a:t>
            </a:r>
          </a:p>
          <a:p>
            <a:endParaRPr lang="es-ES_tradnl" sz="3600" dirty="0">
              <a:latin typeface="Calibri" panose="020F0502020204030204" pitchFamily="34" charset="0"/>
            </a:endParaRPr>
          </a:p>
          <a:p>
            <a:r>
              <a:rPr lang="es" sz="3600" dirty="0" err="1">
                <a:latin typeface="Calibri" panose="020F0502020204030204" pitchFamily="34" charset="0"/>
              </a:rPr>
              <a:t>Participantes</a:t>
            </a:r>
            <a:r>
              <a:rPr lang="es" sz="3600" dirty="0">
                <a:latin typeface="Calibri" panose="020F0502020204030204" pitchFamily="34" charset="0"/>
              </a:rPr>
              <a:t> </a:t>
            </a:r>
            <a:r>
              <a:rPr lang="es" sz="3600" dirty="0" err="1">
                <a:latin typeface="Calibri" panose="020F0502020204030204" pitchFamily="34" charset="0"/>
              </a:rPr>
              <a:t>para </a:t>
            </a:r>
            <a:r>
              <a:rPr lang="es" sz="3600" dirty="0">
                <a:latin typeface="Calibri" panose="020F0502020204030204" pitchFamily="34" charset="0"/>
              </a:rPr>
              <a:t>abrir </a:t>
            </a:r>
            <a:r>
              <a:rPr lang="es" sz="3600" dirty="0" err="1">
                <a:latin typeface="Calibri" panose="020F0502020204030204" pitchFamily="34" charset="0"/>
              </a:rPr>
              <a:t>sus</a:t>
            </a:r>
            <a:r>
              <a:rPr lang="es" sz="3600" dirty="0">
                <a:latin typeface="Calibri" panose="020F0502020204030204" pitchFamily="34" charset="0"/>
              </a:rPr>
              <a:t> </a:t>
            </a:r>
            <a:r>
              <a:rPr lang="es" sz="3600" dirty="0" err="1">
                <a:latin typeface="Calibri" panose="020F0502020204030204" pitchFamily="34" charset="0"/>
              </a:rPr>
              <a:t>ojos </a:t>
            </a:r>
            <a:r>
              <a:rPr lang="es" sz="3600" dirty="0">
                <a:latin typeface="Calibri" panose="020F0502020204030204" pitchFamily="34" charset="0"/>
              </a:rPr>
              <a:t>y </a:t>
            </a:r>
            <a:r>
              <a:rPr lang="es" sz="3600" dirty="0" err="1">
                <a:latin typeface="Calibri" panose="020F0502020204030204" pitchFamily="34" charset="0"/>
              </a:rPr>
              <a:t>escribir</a:t>
            </a:r>
            <a:r>
              <a:rPr lang="es" sz="3600" dirty="0">
                <a:latin typeface="Calibri" panose="020F0502020204030204" pitchFamily="34" charset="0"/>
              </a:rPr>
              <a:t> </a:t>
            </a:r>
            <a:r>
              <a:rPr lang="es" sz="3600" dirty="0" err="1">
                <a:latin typeface="Calibri" panose="020F0502020204030204" pitchFamily="34" charset="0"/>
              </a:rPr>
              <a:t>qué</a:t>
            </a:r>
            <a:r>
              <a:rPr lang="es" sz="3600" dirty="0">
                <a:latin typeface="Calibri" panose="020F0502020204030204" pitchFamily="34" charset="0"/>
              </a:rPr>
              <a:t> </a:t>
            </a:r>
            <a:r>
              <a:rPr lang="es" sz="3600" dirty="0" err="1">
                <a:latin typeface="Calibri" panose="020F0502020204030204" pitchFamily="34" charset="0"/>
              </a:rPr>
              <a:t>actividades</a:t>
            </a:r>
            <a:r>
              <a:rPr lang="es" sz="3600" dirty="0">
                <a:latin typeface="Calibri" panose="020F0502020204030204" pitchFamily="34" charset="0"/>
              </a:rPr>
              <a:t> </a:t>
            </a:r>
            <a:r>
              <a:rPr lang="es" sz="3600" dirty="0" err="1">
                <a:latin typeface="Calibri" panose="020F0502020204030204" pitchFamily="34" charset="0"/>
              </a:rPr>
              <a:t>ellos</a:t>
            </a:r>
            <a:r>
              <a:rPr lang="es" sz="3600" dirty="0">
                <a:latin typeface="Calibri" panose="020F0502020204030204" pitchFamily="34" charset="0"/>
              </a:rPr>
              <a:t> </a:t>
            </a:r>
            <a:r>
              <a:rPr lang="es" sz="3600" dirty="0" err="1">
                <a:latin typeface="Calibri" panose="020F0502020204030204" pitchFamily="34" charset="0"/>
              </a:rPr>
              <a:t>vio </a:t>
            </a:r>
            <a:r>
              <a:rPr lang="es" sz="3600" dirty="0">
                <a:latin typeface="Calibri" panose="020F0502020204030204" pitchFamily="34" charset="0"/>
              </a:rPr>
              <a:t>en </a:t>
            </a:r>
            <a:r>
              <a:rPr lang="es" sz="3600" dirty="0" err="1">
                <a:latin typeface="Calibri" panose="020F0502020204030204" pitchFamily="34" charset="0"/>
              </a:rPr>
              <a:t>su</a:t>
            </a:r>
            <a:r>
              <a:rPr lang="es" sz="3600" dirty="0">
                <a:latin typeface="Calibri" panose="020F0502020204030204" pitchFamily="34" charset="0"/>
              </a:rPr>
              <a:t> </a:t>
            </a:r>
            <a:r>
              <a:rPr lang="es" sz="3600" dirty="0" err="1">
                <a:latin typeface="Calibri" panose="020F0502020204030204" pitchFamily="34" charset="0"/>
              </a:rPr>
              <a:t>propio</a:t>
            </a:r>
            <a:r>
              <a:rPr lang="es" sz="3600" dirty="0">
                <a:latin typeface="Calibri" panose="020F0502020204030204" pitchFamily="34" charset="0"/>
              </a:rPr>
              <a:t> </a:t>
            </a:r>
            <a:r>
              <a:rPr lang="es" sz="3600" dirty="0" err="1">
                <a:latin typeface="Calibri" panose="020F0502020204030204" pitchFamily="34" charset="0"/>
              </a:rPr>
              <a:t>sueños</a:t>
            </a:r>
            <a:r>
              <a:rPr lang="es" sz="3600" dirty="0">
                <a:latin typeface="Calibri" panose="020F0502020204030204" pitchFamily="34" charset="0"/>
              </a:rPr>
              <a:t> </a:t>
            </a:r>
          </a:p>
        </p:txBody>
      </p:sp>
      <p:pic>
        <p:nvPicPr>
          <p:cNvPr id="9" name="Picture 8" descr="DSC_2227.JPG">
            <a:extLst>
              <a:ext uri="{FF2B5EF4-FFF2-40B4-BE49-F238E27FC236}">
                <a16:creationId xmlns:a16="http://schemas.microsoft.com/office/drawing/2014/main" id="{C302F974-AD64-BB29-4E5F-35106538118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44001" y="3390901"/>
            <a:ext cx="8001002" cy="5341094"/>
          </a:xfrm>
          <a:prstGeom prst="rect">
            <a:avLst/>
          </a:prstGeom>
        </p:spPr>
      </p:pic>
      <p:cxnSp>
        <p:nvCxnSpPr>
          <p:cNvPr id="2" name="Straight Connector 1">
            <a:extLst>
              <a:ext uri="{FF2B5EF4-FFF2-40B4-BE49-F238E27FC236}">
                <a16:creationId xmlns:a16="http://schemas.microsoft.com/office/drawing/2014/main" id="{3E6F47CF-4E51-08F6-9F1D-FE50F4EEB531}"/>
              </a:ext>
            </a:extLst>
          </p:cNvPr>
          <p:cNvCxnSpPr/>
          <p:nvPr/>
        </p:nvCxnSpPr>
        <p:spPr>
          <a:xfrm>
            <a:off x="844721" y="22479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E3231A86-8D03-A27F-E421-785E69DAB901}"/>
              </a:ext>
            </a:extLst>
          </p:cNvPr>
          <p:cNvSpPr txBox="1"/>
          <p:nvPr/>
        </p:nvSpPr>
        <p:spPr>
          <a:xfrm>
            <a:off x="877378" y="67180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Sesión 4. Sueño con un futuro mejor: prioridades de conservación y uso sostenible de la biodiversidad local diferenciadas por género.</a:t>
            </a: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4" name="Freeform 3">
            <a:extLst>
              <a:ext uri="{FF2B5EF4-FFF2-40B4-BE49-F238E27FC236}">
                <a16:creationId xmlns:a16="http://schemas.microsoft.com/office/drawing/2014/main" id="{7801454C-2817-8C5F-5FA0-0BF11AE32D3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22107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C038-BD65-7069-17B4-0882123BD56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87471B6-5525-434D-16B4-CEA1E4ACBE92}"/>
              </a:ext>
            </a:extLst>
          </p:cNvPr>
          <p:cNvSpPr txBox="1"/>
          <p:nvPr/>
        </p:nvSpPr>
        <p:spPr>
          <a:xfrm>
            <a:off x="1219200" y="3189387"/>
            <a:ext cx="8153400" cy="5078313"/>
          </a:xfrm>
          <a:prstGeom prst="rect">
            <a:avLst/>
          </a:prstGeom>
          <a:noFill/>
        </p:spPr>
        <p:txBody>
          <a:bodyPr wrap="square" rtlCol="0">
            <a:spAutoFit/>
          </a:bodyPr>
          <a:lstStyle/>
          <a:p>
            <a:r>
              <a:rPr lang="es" sz="3600" dirty="0">
                <a:latin typeface="Calibri" panose="020F0502020204030204" pitchFamily="34" charset="0"/>
              </a:rPr>
              <a:t>Pida a las mujeres que identifiquen soluciones basadas en la naturaleza que les gustaría "plantar" en sus comunidades. Luego, entrégueles una hoja de papel azul y una amarilla. En la hoja azul, deberán escribir las "gotas de agua" necesarias para que las semillas crezcan, y en la amarilla, las "cosas que las secarían".</a:t>
            </a:r>
          </a:p>
        </p:txBody>
      </p:sp>
      <p:pic>
        <p:nvPicPr>
          <p:cNvPr id="9" name="Picture 8" descr="Climate Change Dynamic in Uganda.jpg">
            <a:extLst>
              <a:ext uri="{FF2B5EF4-FFF2-40B4-BE49-F238E27FC236}">
                <a16:creationId xmlns:a16="http://schemas.microsoft.com/office/drawing/2014/main" id="{CC582348-6930-54C6-C5B8-6605C566AC5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96111" y="3416808"/>
            <a:ext cx="7467600" cy="4530264"/>
          </a:xfrm>
          <a:prstGeom prst="rect">
            <a:avLst/>
          </a:prstGeom>
        </p:spPr>
      </p:pic>
      <p:cxnSp>
        <p:nvCxnSpPr>
          <p:cNvPr id="2" name="Straight Connector 1">
            <a:extLst>
              <a:ext uri="{FF2B5EF4-FFF2-40B4-BE49-F238E27FC236}">
                <a16:creationId xmlns:a16="http://schemas.microsoft.com/office/drawing/2014/main" id="{04EF7CB7-1073-062B-1CC6-EF968CC2C7BC}"/>
              </a:ext>
            </a:extLst>
          </p:cNvPr>
          <p:cNvCxnSpPr/>
          <p:nvPr/>
        </p:nvCxnSpPr>
        <p:spPr>
          <a:xfrm>
            <a:off x="844721" y="2732187"/>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C7311F4E-6C90-8D15-B114-15E7122B5407}"/>
              </a:ext>
            </a:extLst>
          </p:cNvPr>
          <p:cNvSpPr txBox="1"/>
          <p:nvPr/>
        </p:nvSpPr>
        <p:spPr>
          <a:xfrm>
            <a:off x="977945" y="12081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Sesión 5. Plantando las semillas adecuadas: soluciones basadas en la naturaleza con perspectiva de género</a:t>
            </a: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4" name="Freeform 3">
            <a:extLst>
              <a:ext uri="{FF2B5EF4-FFF2-40B4-BE49-F238E27FC236}">
                <a16:creationId xmlns:a16="http://schemas.microsoft.com/office/drawing/2014/main" id="{5584FFEB-E991-A341-7DB7-D9D353D31F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275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708A3D-D259-1A19-253E-77819A48D269}"/>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es" sz="9900" spc="-75" dirty="0">
                <a:solidFill>
                  <a:prstClr val="black">
                    <a:lumMod val="85000"/>
                    <a:lumOff val="15000"/>
                  </a:prstClr>
                </a:solidFill>
                <a:latin typeface="Calibri Light" panose="020F0302020204030204"/>
              </a:rPr>
              <a:t>Orden del día</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es" sz="2700" b="1" kern="0">
                <a:solidFill>
                  <a:srgbClr val="322929"/>
                </a:solidFill>
                <a:latin typeface="Aptos" panose="02110004020202020204"/>
              </a:rPr>
              <a:t>10:00–10:05</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endParaRPr lang="en-US" sz="2700" b="1">
              <a:solidFill>
                <a:prstClr val="black"/>
              </a:solidFill>
              <a:latin typeface="Calibri" panose="020F0502020204030204"/>
            </a:endParaRPr>
          </a:p>
          <a:p>
            <a:pPr algn="ctr" defTabSz="1371600">
              <a:lnSpc>
                <a:spcPct val="107000"/>
              </a:lnSpc>
              <a:spcAft>
                <a:spcPts val="1200"/>
              </a:spcAft>
            </a:pPr>
            <a:r>
              <a:rPr lang="es" sz="2700" b="1">
                <a:solidFill>
                  <a:prstClr val="black"/>
                </a:solidFill>
                <a:latin typeface="Calibri" panose="020F0502020204030204"/>
              </a:rPr>
              <a:t>Bienvenido</a:t>
            </a:r>
            <a:endParaRPr lang="en-US" sz="2700" kern="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es" sz="2100">
                <a:solidFill>
                  <a:prstClr val="black"/>
                </a:solidFill>
                <a:latin typeface="Calibri Light" panose="020F0302020204030204"/>
              </a:rPr>
              <a:t>Bienvenida y objetivos</a:t>
            </a:r>
          </a:p>
          <a:p>
            <a:pPr defTabSz="1371600"/>
            <a:r>
              <a:rPr lang="es" sz="2100">
                <a:solidFill>
                  <a:prstClr val="black"/>
                </a:solidFill>
                <a:latin typeface="Calibri Light" panose="020F0302020204030204"/>
              </a:rPr>
              <a:t>Breve descripción de la Clínica del Trabajo</a:t>
            </a:r>
          </a:p>
          <a:p>
            <a:pPr algn="ctr" defTabSz="1371600">
              <a:defRPr/>
            </a:pPr>
            <a:endParaRPr lang="en-US" sz="2100" kern="0">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r>
              <a:rPr lang="es" sz="2700" b="1" kern="0">
                <a:solidFill>
                  <a:srgbClr val="322929"/>
                </a:solidFill>
                <a:latin typeface="Aptos" panose="02110004020202020204"/>
              </a:rPr>
              <a:t>10:05–10:50</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s" sz="2700" b="1" dirty="0">
                <a:solidFill>
                  <a:prstClr val="black"/>
                </a:solidFill>
                <a:latin typeface="Calibri" panose="020F0502020204030204"/>
              </a:rPr>
              <a:t>Compartiendo nuestro conocimiento: Clínica de Trabajo Temático</a:t>
            </a:r>
            <a:endParaRPr lang="en-US" sz="2700" kern="0" dirty="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es" sz="2100">
                <a:solidFill>
                  <a:prstClr val="black"/>
                </a:solidFill>
                <a:latin typeface="Calibri Light" panose="020F0302020204030204"/>
              </a:rPr>
              <a:t>Presentación interactiva para compartir consejos y recomendaciones prácticas para desarrollar una consulta inclusiva de múltiples actores.</a:t>
            </a:r>
          </a:p>
          <a:p>
            <a:pPr algn="ctr" defTabSz="1371600">
              <a:defRPr/>
            </a:pPr>
            <a:endParaRPr lang="en-US" sz="2100" kern="0">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es" sz="2700" b="1" kern="0">
                <a:solidFill>
                  <a:srgbClr val="322929"/>
                </a:solidFill>
                <a:latin typeface="Aptos" panose="02110004020202020204"/>
              </a:rPr>
              <a:t>10:50 -11:00</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s" sz="2700" b="1">
                <a:solidFill>
                  <a:prstClr val="black"/>
                </a:solidFill>
                <a:latin typeface="Calibri" panose="020F0502020204030204"/>
              </a:rPr>
              <a:t>Preguntas y respuestas</a:t>
            </a:r>
            <a:endParaRPr lang="en-US" sz="2700" kern="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es" sz="2100">
                <a:solidFill>
                  <a:prstClr val="black"/>
                </a:solidFill>
                <a:latin typeface="Calibri Light" panose="020F0302020204030204"/>
              </a:rPr>
              <a:t>Los participantes tendrán la oportunidad de hacer preguntas sobre las recomendaciones presentadas.</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es" sz="2700" b="1" kern="0">
                <a:solidFill>
                  <a:srgbClr val="322929"/>
                </a:solidFill>
                <a:latin typeface="Aptos" panose="02110004020202020204"/>
              </a:rPr>
              <a:t>11:00 -11:25</a:t>
            </a:r>
          </a:p>
          <a:p>
            <a:pPr algn="ctr" defTabSz="1371600">
              <a:defRPr/>
            </a:pPr>
            <a:endParaRPr lang="en-US" sz="2700" b="1" kern="0">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s" sz="2700" b="1" dirty="0">
                <a:solidFill>
                  <a:prstClr val="black"/>
                </a:solidFill>
                <a:latin typeface="Calibri" panose="020F0502020204030204"/>
              </a:rPr>
              <a:t>Juntos es mejor: intercambio entre pares y resolución de problemas</a:t>
            </a:r>
            <a:endParaRPr lang="en-US" sz="2700" kern="0" dirty="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es" sz="2100" dirty="0">
                <a:solidFill>
                  <a:prstClr val="black"/>
                </a:solidFill>
                <a:latin typeface="Calibri Light" panose="020F0302020204030204"/>
              </a:rPr>
              <a:t>Eswatini presentará su experiencia (10 min) Los países compartirán sus experiencias y desafíos en el desarrollo de consultas para obtener recomendaciones de los participantes.</a:t>
            </a:r>
            <a:endParaRPr lang="en-US" sz="2100" kern="0" dirty="0">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es" sz="2700" b="1" kern="0">
                <a:solidFill>
                  <a:srgbClr val="322929"/>
                </a:solidFill>
                <a:latin typeface="Aptos" panose="02110004020202020204"/>
              </a:rPr>
              <a:t>11:25 -11:30</a:t>
            </a:r>
          </a:p>
          <a:p>
            <a:pPr algn="ctr" defTabSz="1371600">
              <a:defRPr/>
            </a:pPr>
            <a:endParaRPr lang="en-US" sz="2700" b="1" kern="0">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s" sz="2700" b="1">
                <a:solidFill>
                  <a:prstClr val="black"/>
                </a:solidFill>
                <a:latin typeface="Calibri" panose="020F0502020204030204"/>
              </a:rPr>
              <a:t>Envolver</a:t>
            </a:r>
            <a:endParaRPr lang="en-US" sz="2700" kern="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es" sz="2100">
                <a:solidFill>
                  <a:prstClr val="black"/>
                </a:solidFill>
                <a:latin typeface="Calibri Light" panose="020F0302020204030204"/>
              </a:rPr>
              <a:t>Planificación de la próxima sesión de desarrollo de capacidades</a:t>
            </a:r>
            <a:endParaRPr lang="en-US" sz="2100" kern="0">
              <a:solidFill>
                <a:srgbClr val="FFFFFF"/>
              </a:solidFill>
              <a:latin typeface="Aptos" panose="02110004020202020204"/>
            </a:endParaRPr>
          </a:p>
        </p:txBody>
      </p:sp>
    </p:spTree>
    <p:extLst>
      <p:ext uri="{BB962C8B-B14F-4D97-AF65-F5344CB8AC3E}">
        <p14:creationId xmlns:p14="http://schemas.microsoft.com/office/powerpoint/2010/main" val="3083051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1665841"/>
          </a:xfrm>
          <a:prstGeom prst="rect">
            <a:avLst/>
          </a:prstGeom>
          <a:noFill/>
        </p:spPr>
        <p:txBody>
          <a:bodyPr wrap="square" rtlCol="0">
            <a:spAutoFit/>
          </a:bodyPr>
          <a:lstStyle/>
          <a:p>
            <a:pPr algn="ctr" defTabSz="1371600">
              <a:lnSpc>
                <a:spcPct val="107000"/>
              </a:lnSpc>
              <a:spcAft>
                <a:spcPts val="1200"/>
              </a:spcAft>
              <a:defRPr/>
            </a:pPr>
            <a:r>
              <a:rPr lang="es" sz="10000" kern="100" dirty="0">
                <a:solidFill>
                  <a:prstClr val="black"/>
                </a:solidFill>
                <a:latin typeface="Calibri" panose="020F0502020204030204"/>
              </a:rPr>
              <a:t>Preguntas y respuestas</a:t>
            </a:r>
            <a:endParaRPr lang="en-US" sz="96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8AEC5B13-6EC6-D1ED-675D-A89E8673A1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D42FD0EB-CA1B-A5D9-FEFE-BF962B97C2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AC0C8647-1EC4-3458-2EB1-D46607B1919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B37F1A24-B316-D47D-8B1A-8A0B2DD1319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3416320"/>
          </a:xfrm>
          <a:prstGeom prst="rect">
            <a:avLst/>
          </a:prstGeom>
          <a:noFill/>
        </p:spPr>
        <p:txBody>
          <a:bodyPr wrap="square" rtlCol="0">
            <a:spAutoFit/>
          </a:bodyPr>
          <a:lstStyle/>
          <a:p>
            <a:pPr algn="ctr" defTabSz="1371600"/>
            <a:r>
              <a:rPr lang="es" sz="7200" kern="100" dirty="0">
                <a:solidFill>
                  <a:prstClr val="black"/>
                </a:solidFill>
                <a:latin typeface="Calibri" panose="020F0502020204030204"/>
              </a:rPr>
              <a:t>Juntos es mejor:</a:t>
            </a:r>
          </a:p>
          <a:p>
            <a:pPr algn="ctr" defTabSz="1371600"/>
            <a:r>
              <a:rPr lang="es" sz="7200" kern="100" dirty="0">
                <a:solidFill>
                  <a:prstClr val="black"/>
                </a:solidFill>
                <a:latin typeface="Calibri" panose="020F0502020204030204"/>
              </a:rPr>
              <a:t>Intercambio entre pares y</a:t>
            </a:r>
          </a:p>
          <a:p>
            <a:pPr algn="ctr" defTabSz="1371600"/>
            <a:r>
              <a:rPr lang="es" sz="7200" kern="100" dirty="0">
                <a:solidFill>
                  <a:prstClr val="black"/>
                </a:solidFill>
                <a:latin typeface="Calibri" panose="020F0502020204030204"/>
              </a:rPr>
              <a:t>Solucionar problemas</a:t>
            </a:r>
            <a:endParaRPr lang="en-US" sz="7200" dirty="0">
              <a:solidFill>
                <a:prstClr val="black"/>
              </a:solidFill>
              <a:latin typeface="Calibri" panose="020F0502020204030204"/>
            </a:endParaRPr>
          </a:p>
        </p:txBody>
      </p:sp>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es" sz="8100" kern="100">
                <a:solidFill>
                  <a:prstClr val="black"/>
                </a:solidFill>
                <a:latin typeface="Calibri" panose="020F0502020204030204"/>
              </a:rPr>
              <a:t>Siguiente Temática</a:t>
            </a:r>
          </a:p>
          <a:p>
            <a:pPr algn="ctr" defTabSz="1371600">
              <a:defRPr/>
            </a:pPr>
            <a:r>
              <a:rPr lang="es" sz="8100" kern="100">
                <a:solidFill>
                  <a:prstClr val="black"/>
                </a:solidFill>
                <a:latin typeface="Calibri" panose="020F0502020204030204"/>
              </a:rPr>
              <a:t>Clínicas de trabajo</a:t>
            </a:r>
            <a:endParaRPr lang="en-US" sz="72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a:solidFill>
                <a:prstClr val="black"/>
              </a:solidFill>
              <a:latin typeface="Calibri" panose="020F0502020204030204"/>
            </a:endParaRPr>
          </a:p>
        </p:txBody>
      </p:sp>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b="1" kern="0" dirty="0">
                <a:solidFill>
                  <a:prstClr val="black"/>
                </a:solidFill>
                <a:latin typeface="Calibri Light" panose="020F0302020204030204" pitchFamily="34" charset="0"/>
                <a:cs typeface="Calibri Light" panose="020F0302020204030204" pitchFamily="34" charset="0"/>
                <a:sym typeface="Arial"/>
              </a:rPr>
              <a:t>Plan de desarrollo de capacidades: Clínicas de trabajo temáticas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4FDAB5D5-9561-880D-DD6B-C431944D07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Rounded Rectangle 1">
            <a:extLst>
              <a:ext uri="{FF2B5EF4-FFF2-40B4-BE49-F238E27FC236}">
                <a16:creationId xmlns:a16="http://schemas.microsoft.com/office/drawing/2014/main" id="{25A15079-78FB-8F13-F4E5-AA79E4200FBB}"/>
              </a:ext>
            </a:extLst>
          </p:cNvPr>
          <p:cNvSpPr/>
          <p:nvPr/>
        </p:nvSpPr>
        <p:spPr>
          <a:xfrm>
            <a:off x="718030" y="1752655"/>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2700" b="1" dirty="0">
                <a:solidFill>
                  <a:prstClr val="black"/>
                </a:solidFill>
                <a:latin typeface="Calibri" panose="020F0502020204030204"/>
              </a:rPr>
              <a:t>17 de febrero</a:t>
            </a:r>
          </a:p>
        </p:txBody>
      </p:sp>
      <p:sp>
        <p:nvSpPr>
          <p:cNvPr id="6" name="Rounded Rectangle 5">
            <a:extLst>
              <a:ext uri="{FF2B5EF4-FFF2-40B4-BE49-F238E27FC236}">
                <a16:creationId xmlns:a16="http://schemas.microsoft.com/office/drawing/2014/main" id="{F40E8032-D0C7-73EB-603B-204194E74155}"/>
              </a:ext>
            </a:extLst>
          </p:cNvPr>
          <p:cNvSpPr/>
          <p:nvPr/>
        </p:nvSpPr>
        <p:spPr>
          <a:xfrm>
            <a:off x="3915423" y="1742298"/>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r>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Acciones transformadoras de género para la naturaleza </a:t>
            </a:r>
            <a:r>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consejos para identificar soluciones innovadoras basadas en la naturaleza </a:t>
            </a:r>
            <a:r>
              <a:rPr lang="e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y una nueva generación de indicadores de género y biodiversidad que se puedan incluir en la Estrategia Nacional de Biodiversidad (NBSA </a:t>
            </a:r>
            <a:r>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a:t>
            </a:r>
            <a:endParaRPr lang="en-US" sz="2600" dirty="0">
              <a:solidFill>
                <a:prstClr val="white"/>
              </a:solidFill>
              <a:latin typeface="Calibri" panose="020F0502020204030204"/>
            </a:endParaRPr>
          </a:p>
        </p:txBody>
      </p:sp>
      <p:sp>
        <p:nvSpPr>
          <p:cNvPr id="13" name="Rounded Rectangle 12">
            <a:extLst>
              <a:ext uri="{FF2B5EF4-FFF2-40B4-BE49-F238E27FC236}">
                <a16:creationId xmlns:a16="http://schemas.microsoft.com/office/drawing/2014/main" id="{9B594557-7894-C3D4-C8BD-7D14DCFE4CBB}"/>
              </a:ext>
            </a:extLst>
          </p:cNvPr>
          <p:cNvSpPr/>
          <p:nvPr/>
        </p:nvSpPr>
        <p:spPr>
          <a:xfrm>
            <a:off x="3915423" y="3377438"/>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r>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El camino a largo plazo </a:t>
            </a:r>
            <a:r>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Consejos para desarrollar una hoja de ruta nacional que conduzca a la implementación de soluciones basadas en la naturaleza con perspectiva de género y cómo incluirla en las políticas nacionales</a:t>
            </a:r>
            <a:endParaRPr lang="en-US" sz="2600" dirty="0">
              <a:solidFill>
                <a:prstClr val="white"/>
              </a:solidFill>
              <a:latin typeface="Calibri" panose="020F0502020204030204"/>
            </a:endParaRPr>
          </a:p>
        </p:txBody>
      </p:sp>
      <p:sp>
        <p:nvSpPr>
          <p:cNvPr id="14" name="Rounded Rectangle 13">
            <a:extLst>
              <a:ext uri="{FF2B5EF4-FFF2-40B4-BE49-F238E27FC236}">
                <a16:creationId xmlns:a16="http://schemas.microsoft.com/office/drawing/2014/main" id="{9908EBFC-7093-2D1D-805F-A6DB37DEC697}"/>
              </a:ext>
            </a:extLst>
          </p:cNvPr>
          <p:cNvSpPr/>
          <p:nvPr/>
        </p:nvSpPr>
        <p:spPr>
          <a:xfrm>
            <a:off x="3915423" y="5055526"/>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Una base nacional sólida </a:t>
            </a:r>
            <a:r>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Consejos para establecer un </a:t>
            </a:r>
            <a:r>
              <a:rPr lang="es" sz="2600" dirty="0" err="1">
                <a:solidFill>
                  <a:srgbClr val="000000"/>
                </a:solidFill>
                <a:latin typeface="Calibri Light" panose="020F0302020204030204" pitchFamily="34" charset="0"/>
                <a:ea typeface="Aptos" panose="020B0004020202020204" pitchFamily="34" charset="0"/>
                <a:cs typeface="Times New Roman" panose="02020603050405020304" pitchFamily="18" charset="0"/>
              </a:rPr>
              <a:t>programa nacional de género y biodiversidad </a:t>
            </a:r>
            <a:r>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y fortalecer las capacidades institucionales</a:t>
            </a:r>
          </a:p>
          <a:p>
            <a:pPr algn="just" defTabSz="1371600">
              <a:lnSpc>
                <a:spcPct val="107000"/>
              </a:lnSpc>
              <a:spcAft>
                <a:spcPts val="1200"/>
              </a:spcAft>
            </a:pPr>
            <a:r>
              <a:rPr lang="e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dirty="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5" name="Rounded Rectangle 14">
            <a:extLst>
              <a:ext uri="{FF2B5EF4-FFF2-40B4-BE49-F238E27FC236}">
                <a16:creationId xmlns:a16="http://schemas.microsoft.com/office/drawing/2014/main" id="{68D585A9-D96C-039B-0D80-3BE25813C845}"/>
              </a:ext>
            </a:extLst>
          </p:cNvPr>
          <p:cNvSpPr/>
          <p:nvPr/>
        </p:nvSpPr>
        <p:spPr>
          <a:xfrm>
            <a:off x="718028" y="3390900"/>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2700" b="1" dirty="0">
                <a:solidFill>
                  <a:prstClr val="black"/>
                </a:solidFill>
                <a:latin typeface="Calibri" panose="020F0502020204030204"/>
              </a:rPr>
              <a:t>3 de marzo</a:t>
            </a:r>
          </a:p>
        </p:txBody>
      </p:sp>
      <p:sp>
        <p:nvSpPr>
          <p:cNvPr id="16" name="Rounded Rectangle 15">
            <a:extLst>
              <a:ext uri="{FF2B5EF4-FFF2-40B4-BE49-F238E27FC236}">
                <a16:creationId xmlns:a16="http://schemas.microsoft.com/office/drawing/2014/main" id="{617291CF-F09A-0C18-63C7-99483DC34C1A}"/>
              </a:ext>
            </a:extLst>
          </p:cNvPr>
          <p:cNvSpPr/>
          <p:nvPr/>
        </p:nvSpPr>
        <p:spPr>
          <a:xfrm>
            <a:off x="718027" y="5067300"/>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2700" b="1" dirty="0">
                <a:solidFill>
                  <a:prstClr val="black"/>
                </a:solidFill>
                <a:latin typeface="Calibri" panose="020F0502020204030204"/>
              </a:rPr>
              <a:t>10 de marzo</a:t>
            </a:r>
          </a:p>
        </p:txBody>
      </p:sp>
      <p:sp>
        <p:nvSpPr>
          <p:cNvPr id="18" name="Rounded Rectangle 17">
            <a:extLst>
              <a:ext uri="{FF2B5EF4-FFF2-40B4-BE49-F238E27FC236}">
                <a16:creationId xmlns:a16="http://schemas.microsoft.com/office/drawing/2014/main" id="{2321CEEB-B4EE-0BA9-0883-502C41CF3E34}"/>
              </a:ext>
            </a:extLst>
          </p:cNvPr>
          <p:cNvSpPr/>
          <p:nvPr/>
        </p:nvSpPr>
        <p:spPr>
          <a:xfrm>
            <a:off x="718030" y="6677857"/>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2700" b="1" dirty="0">
                <a:solidFill>
                  <a:prstClr val="black"/>
                </a:solidFill>
                <a:latin typeface="Calibri" panose="020F0502020204030204"/>
              </a:rPr>
              <a:t>24 de marzo</a:t>
            </a:r>
          </a:p>
        </p:txBody>
      </p:sp>
      <p:sp>
        <p:nvSpPr>
          <p:cNvPr id="19" name="Rounded Rectangle 18">
            <a:extLst>
              <a:ext uri="{FF2B5EF4-FFF2-40B4-BE49-F238E27FC236}">
                <a16:creationId xmlns:a16="http://schemas.microsoft.com/office/drawing/2014/main" id="{6EFE5DD5-C554-A8DE-16CC-4D6D2B404FC0}"/>
              </a:ext>
            </a:extLst>
          </p:cNvPr>
          <p:cNvSpPr/>
          <p:nvPr/>
        </p:nvSpPr>
        <p:spPr>
          <a:xfrm>
            <a:off x="3915423" y="6667500"/>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Movilización de Apoyo: </a:t>
            </a:r>
            <a:r>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Consejos para desarrollar propuestas de movilización de recursos y Mecanismo de Match Making Propuesta de Género y desarrollo de un Proyecto de Biodiversidad de Género</a:t>
            </a:r>
          </a:p>
          <a:p>
            <a:pPr algn="ctr" defTabSz="1371600"/>
            <a:endParaRPr lang="en-US" sz="2600" dirty="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3915423" y="8339137"/>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Género Destacando el valor agregado del género: </a:t>
            </a:r>
            <a:r>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Consejos para sistematizar estudios de caso y documentar los impactos de género de las soluciones basadas en la naturaleza</a:t>
            </a:r>
          </a:p>
          <a:p>
            <a:pPr algn="just" defTabSz="1371600">
              <a:lnSpc>
                <a:spcPct val="107000"/>
              </a:lnSpc>
              <a:spcAft>
                <a:spcPts val="1200"/>
              </a:spcAft>
            </a:pPr>
            <a:endPar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718028" y="8357779"/>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s" sz="2700" b="1" dirty="0">
                <a:solidFill>
                  <a:prstClr val="black"/>
                </a:solidFill>
                <a:latin typeface="Calibri" panose="020F0502020204030204"/>
              </a:rPr>
              <a:t>31 de marzo</a:t>
            </a:r>
          </a:p>
        </p:txBody>
      </p:sp>
    </p:spTree>
    <p:extLst>
      <p:ext uri="{BB962C8B-B14F-4D97-AF65-F5344CB8AC3E}">
        <p14:creationId xmlns:p14="http://schemas.microsoft.com/office/powerpoint/2010/main" val="2186265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22929"/>
              </a:solidFill>
              <a:effectLst/>
              <a:uLnTx/>
              <a:uFillTx/>
              <a:latin typeface="Aptos" panose="02110004020202020204"/>
              <a:ea typeface="+mn-ea"/>
              <a:cs typeface="+mn-cs"/>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marL="0" marR="0" lvl="0" indent="0" algn="ctr" defTabSz="914445" rtl="0" eaLnBrk="1" fontAlgn="auto" latinLnBrk="0" hangingPunct="1">
              <a:lnSpc>
                <a:spcPts val="3499"/>
              </a:lnSpc>
              <a:spcBef>
                <a:spcPts val="0"/>
              </a:spcBef>
              <a:spcAft>
                <a:spcPts val="0"/>
              </a:spcAft>
              <a:buClrTx/>
              <a:buSzTx/>
              <a:buFontTx/>
              <a:buNone/>
              <a:tabLst/>
              <a:defRPr/>
            </a:pPr>
            <a:endParaRPr kumimoji="0" sz="1800" b="0" i="0" u="none" strike="noStrike" kern="1200" cap="none" spc="0" normalizeH="0" baseline="0" noProof="0">
              <a:ln>
                <a:noFill/>
              </a:ln>
              <a:solidFill>
                <a:srgbClr val="322929"/>
              </a:solidFill>
              <a:effectLst/>
              <a:uLnTx/>
              <a:uFillTx/>
              <a:latin typeface="Aptos" panose="02110004020202020204"/>
              <a:ea typeface="+mn-ea"/>
              <a:cs typeface="+mn-cs"/>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marL="0" marR="0" lvl="0" indent="0" algn="ctr" defTabSz="914445" rtl="0" eaLnBrk="1" fontAlgn="auto" latinLnBrk="0" hangingPunct="1">
              <a:lnSpc>
                <a:spcPct val="100000"/>
              </a:lnSpc>
              <a:spcBef>
                <a:spcPct val="0"/>
              </a:spcBef>
              <a:spcAft>
                <a:spcPts val="0"/>
              </a:spcAft>
              <a:buClrTx/>
              <a:buSzTx/>
              <a:buFontTx/>
              <a:buNone/>
              <a:tabLst/>
              <a:defRPr/>
            </a:pPr>
            <a:r>
              <a:rPr kumimoji="0" lang="en-US" sz="8100" b="1" i="0" u="none" strike="noStrike" kern="1200" cap="none" spc="0" normalizeH="0" baseline="0" noProof="0">
                <a:ln>
                  <a:noFill/>
                </a:ln>
                <a:solidFill>
                  <a:srgbClr val="134E1A"/>
                </a:solidFill>
                <a:effectLst/>
                <a:uLnTx/>
                <a:uFillTx/>
                <a:latin typeface="Aptos Display" panose="02110004020202020204"/>
                <a:ea typeface="+mn-ea"/>
                <a:cs typeface="+mn-cs"/>
                <a:sym typeface="Akzidenz-Grotesk Heavy"/>
              </a:rPr>
              <a:t>Thank you! </a:t>
            </a:r>
          </a:p>
          <a:p>
            <a:pPr marL="0" marR="0" lvl="0" indent="0" algn="ctr" defTabSz="914445" rtl="0" eaLnBrk="1" fontAlgn="auto" latinLnBrk="0" hangingPunct="1">
              <a:lnSpc>
                <a:spcPct val="100000"/>
              </a:lnSpc>
              <a:spcBef>
                <a:spcPct val="0"/>
              </a:spcBef>
              <a:spcAft>
                <a:spcPts val="0"/>
              </a:spcAft>
              <a:buClrTx/>
              <a:buSzTx/>
              <a:buFontTx/>
              <a:buNone/>
              <a:tabLst/>
              <a:defRPr/>
            </a:pPr>
            <a:r>
              <a:rPr kumimoji="0" lang="en-US" sz="8100" b="1" i="0" u="none" strike="noStrike" kern="1200" cap="none" spc="0" normalizeH="0" baseline="0" noProof="0">
                <a:ln>
                  <a:noFill/>
                </a:ln>
                <a:solidFill>
                  <a:srgbClr val="134E1A"/>
                </a:solidFill>
                <a:effectLst/>
                <a:uLnTx/>
                <a:uFillTx/>
                <a:latin typeface="Aptos Display" panose="02110004020202020204"/>
                <a:ea typeface="+mn-ea"/>
                <a:cs typeface="+mn-cs"/>
                <a:sym typeface="Akzidenz-Grotesk Heavy"/>
              </a:rPr>
              <a:t>Merci! </a:t>
            </a:r>
          </a:p>
          <a:p>
            <a:pPr marL="0" marR="0" lvl="0" indent="0" algn="ctr" defTabSz="914445" rtl="0" eaLnBrk="1" fontAlgn="auto" latinLnBrk="0" hangingPunct="1">
              <a:lnSpc>
                <a:spcPct val="100000"/>
              </a:lnSpc>
              <a:spcBef>
                <a:spcPct val="0"/>
              </a:spcBef>
              <a:spcAft>
                <a:spcPts val="0"/>
              </a:spcAft>
              <a:buClrTx/>
              <a:buSzTx/>
              <a:buFontTx/>
              <a:buNone/>
              <a:tabLst/>
              <a:defRPr/>
            </a:pPr>
            <a:r>
              <a:rPr kumimoji="0" lang="en-US" sz="8100" b="1" i="0" u="none" strike="noStrike" kern="1200" cap="none" spc="0" normalizeH="0" baseline="0" noProof="0">
                <a:ln>
                  <a:noFill/>
                </a:ln>
                <a:solidFill>
                  <a:srgbClr val="134E1A"/>
                </a:solidFill>
                <a:effectLst/>
                <a:uLnTx/>
                <a:uFillTx/>
                <a:latin typeface="Aptos Display" panose="02110004020202020204"/>
                <a:ea typeface="+mn-ea"/>
                <a:cs typeface="+mn-cs"/>
                <a:sym typeface="Akzidenz-Grotesk Heavy"/>
              </a:rPr>
              <a:t>Gracias!</a:t>
            </a:r>
          </a:p>
          <a:p>
            <a:pPr marL="0" marR="0" lvl="0" indent="0" algn="ctr" defTabSz="914445" rtl="0" eaLnBrk="1" fontAlgn="auto" latinLnBrk="0" hangingPunct="1">
              <a:lnSpc>
                <a:spcPct val="100000"/>
              </a:lnSpc>
              <a:spcBef>
                <a:spcPct val="0"/>
              </a:spcBef>
              <a:spcAft>
                <a:spcPts val="0"/>
              </a:spcAft>
              <a:buClrTx/>
              <a:buSzTx/>
              <a:buFontTx/>
              <a:buNone/>
              <a:tabLst/>
              <a:defRPr/>
            </a:pPr>
            <a:r>
              <a:rPr kumimoji="0" lang="az-Cyrl-AZ" sz="8100" b="1" i="0" u="none" strike="noStrike" kern="1200" cap="none" spc="0" normalizeH="0" baseline="0" noProof="0">
                <a:ln>
                  <a:noFill/>
                </a:ln>
                <a:solidFill>
                  <a:srgbClr val="134E1A"/>
                </a:solidFill>
                <a:effectLst/>
                <a:uLnTx/>
                <a:uFillTx/>
                <a:latin typeface="Aptos Display" panose="02110004020202020204"/>
                <a:ea typeface="+mn-ea"/>
                <a:cs typeface="+mn-cs"/>
                <a:sym typeface="Akzidenz-Grotesk Heavy"/>
              </a:rPr>
              <a:t>Спасибо</a:t>
            </a:r>
            <a:r>
              <a:rPr kumimoji="0" lang="en-US" sz="8100" b="1" i="0" u="none" strike="noStrike" kern="1200" cap="none" spc="0" normalizeH="0" baseline="0" noProof="0">
                <a:ln>
                  <a:noFill/>
                </a:ln>
                <a:solidFill>
                  <a:srgbClr val="134E1A"/>
                </a:solidFill>
                <a:effectLst/>
                <a:uLnTx/>
                <a:uFillTx/>
                <a:latin typeface="Aptos Display" panose="02110004020202020204"/>
                <a:ea typeface="+mn-ea"/>
                <a:cs typeface="+mn-cs"/>
                <a:sym typeface="Akzidenz-Grotesk Heavy"/>
              </a:rPr>
              <a:t>!</a:t>
            </a:r>
            <a:r>
              <a:rPr kumimoji="0" lang="th-TH" sz="8100" b="1" i="0" u="none" strike="noStrike" kern="1200" cap="none" spc="0" normalizeH="0" baseline="0" noProof="0">
                <a:ln>
                  <a:noFill/>
                </a:ln>
                <a:solidFill>
                  <a:srgbClr val="134E1A"/>
                </a:solidFill>
                <a:effectLst/>
                <a:uLnTx/>
                <a:uFillTx/>
                <a:latin typeface="Aptos Display" panose="02110004020202020204"/>
                <a:ea typeface="+mn-ea"/>
                <a:cs typeface="Cordia New" panose="020B0304020202020204" pitchFamily="34" charset="-34"/>
                <a:sym typeface="Akzidenz-Grotesk Heavy"/>
              </a:rPr>
              <a:t> </a:t>
            </a:r>
            <a:endParaRPr kumimoji="0" lang="en-US" sz="8100" b="1" i="0" u="none" strike="noStrike" kern="1200" cap="none" spc="0" normalizeH="0" baseline="0" noProof="0">
              <a:ln>
                <a:noFill/>
              </a:ln>
              <a:solidFill>
                <a:srgbClr val="134E1A"/>
              </a:solidFill>
              <a:effectLst/>
              <a:uLnTx/>
              <a:uFillTx/>
              <a:latin typeface="Aptos Display" panose="02110004020202020204"/>
              <a:ea typeface="+mn-ea"/>
              <a:cs typeface="+mn-cs"/>
              <a:sym typeface="Akzidenz-Grotesk Heavy"/>
            </a:endParaRPr>
          </a:p>
          <a:p>
            <a:pPr marL="0" marR="0" lvl="0" indent="0" algn="ctr" defTabSz="914445" rtl="0" eaLnBrk="1" fontAlgn="auto" latinLnBrk="0" hangingPunct="1">
              <a:lnSpc>
                <a:spcPct val="100000"/>
              </a:lnSpc>
              <a:spcBef>
                <a:spcPct val="0"/>
              </a:spcBef>
              <a:spcAft>
                <a:spcPts val="0"/>
              </a:spcAft>
              <a:buClrTx/>
              <a:buSzTx/>
              <a:buFontTx/>
              <a:buNone/>
              <a:tabLst/>
              <a:defRPr/>
            </a:pPr>
            <a:r>
              <a:rPr kumimoji="0" lang="th-TH" sz="8100" b="1" i="0" u="none" strike="noStrike" kern="1200" cap="none" spc="0" normalizeH="0" baseline="0" noProof="0">
                <a:ln>
                  <a:noFill/>
                </a:ln>
                <a:solidFill>
                  <a:srgbClr val="134E1A"/>
                </a:solidFill>
                <a:effectLst/>
                <a:uLnTx/>
                <a:uFillTx/>
                <a:latin typeface="Aptos Display" panose="02110004020202020204"/>
                <a:ea typeface="+mn-ea"/>
                <a:cs typeface="Cordia New" panose="020B0304020202020204" pitchFamily="34" charset="-34"/>
                <a:sym typeface="Akzidenz-Grotesk Heavy"/>
              </a:rPr>
              <a:t>ขอบคุณ</a:t>
            </a:r>
            <a:r>
              <a:rPr kumimoji="0" lang="en-US" sz="8100" b="1" i="0" u="none" strike="noStrike" kern="1200" cap="none" spc="0" normalizeH="0" baseline="0" noProof="0">
                <a:ln>
                  <a:noFill/>
                </a:ln>
                <a:solidFill>
                  <a:srgbClr val="134E1A"/>
                </a:solidFill>
                <a:effectLst/>
                <a:uLnTx/>
                <a:uFillTx/>
                <a:latin typeface="Aptos Display" panose="02110004020202020204"/>
                <a:ea typeface="+mn-ea"/>
                <a:cs typeface="+mn-cs"/>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323"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6555" y="442975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555" y="6034851"/>
            <a:ext cx="2420870"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1674321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CFD8002E-E5BE-1055-16EF-55510F7F2E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65097DD6-D466-D97E-6487-177B130C39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8C99B8DE-D6FE-5A10-3212-962249C20A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9B8AEE8F-55C4-5B19-0C39-18B29A68F6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3451979"/>
            <a:ext cx="12107918" cy="3139321"/>
          </a:xfrm>
          <a:prstGeom prst="rect">
            <a:avLst/>
          </a:prstGeom>
          <a:noFill/>
        </p:spPr>
        <p:txBody>
          <a:bodyPr wrap="square" rtlCol="0">
            <a:spAutoFit/>
          </a:bodyPr>
          <a:lstStyle/>
          <a:p>
            <a:pPr algn="ctr" defTabSz="1371600">
              <a:defRPr/>
            </a:pPr>
            <a:r>
              <a:rPr lang="es" sz="6600" b="1" kern="0" dirty="0">
                <a:solidFill>
                  <a:prstClr val="black"/>
                </a:solidFill>
                <a:latin typeface="Calibri Light" panose="020F0302020204030204" pitchFamily="34" charset="0"/>
                <a:cs typeface="Calibri Light" panose="020F0302020204030204" pitchFamily="34" charset="0"/>
                <a:sym typeface="Arial"/>
              </a:rPr>
              <a:t>¿Por qué realizar evaluaciones de género?</a:t>
            </a:r>
          </a:p>
          <a:p>
            <a:pPr algn="ctr" defTabSz="1371600">
              <a:defRPr/>
            </a:pPr>
            <a:r>
              <a:rPr lang="es" sz="6600" b="1" kern="0" dirty="0">
                <a:solidFill>
                  <a:prstClr val="black"/>
                </a:solidFill>
                <a:latin typeface="Calibri Light" panose="020F0302020204030204" pitchFamily="34" charset="0"/>
                <a:cs typeface="Calibri Light" panose="020F0302020204030204" pitchFamily="34" charset="0"/>
                <a:sym typeface="Arial"/>
              </a:rPr>
              <a:t>¿Consultas receptivas e inclusivas?</a:t>
            </a:r>
            <a:endParaRPr lang="en-US" sz="66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8F4BA9EA-4AE4-0AD5-54CA-BB3672EA59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541EB837-B3F4-5DAE-BE91-FE888709CB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22410" y="419100"/>
            <a:ext cx="15960590" cy="107718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3200" dirty="0">
                <a:latin typeface="Calibri" panose="020F0502020204030204" pitchFamily="34" charset="0"/>
                <a:cs typeface="Calibri" panose="020F0502020204030204" pitchFamily="34" charset="0"/>
              </a:rPr>
              <a:t>La recopilación y el análisis de datos sobre las experiencias de mujeres y hombres de base es esencial para diseñar una ENBPA transformadora o con perspectiva de género.</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696896"/>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5799682" y="2069446"/>
            <a:ext cx="11920045" cy="57173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sz="2400" dirty="0">
              <a:latin typeface="Calibri" panose="020F0502020204030204" pitchFamily="34" charset="0"/>
              <a:cs typeface="Calibri" panose="020F0502020204030204" pitchFamily="34" charset="0"/>
            </a:endParaRPr>
          </a:p>
          <a:p>
            <a:pPr marL="0" indent="0" algn="just">
              <a:spcBef>
                <a:spcPts val="0"/>
              </a:spcBef>
              <a:buNone/>
            </a:pPr>
            <a:r>
              <a:rPr lang="es" sz="2400" dirty="0">
                <a:latin typeface="Calibri" panose="020F0502020204030204" pitchFamily="34" charset="0"/>
                <a:cs typeface="Calibri" panose="020F0502020204030204" pitchFamily="34" charset="0"/>
              </a:rPr>
              <a:t>Las consultas multiactor son un elemento clave del enfoque de toda la sociedad, parte del Marco Mundial de la Diversidad Biológica. Estas consultas permiten a los países:</a:t>
            </a:r>
          </a:p>
          <a:p>
            <a:pPr marL="0" indent="0" algn="just">
              <a:spcBef>
                <a:spcPts val="0"/>
              </a:spcBef>
              <a:buNone/>
            </a:pPr>
            <a:endParaRPr lang="en-US" sz="2400" dirty="0">
              <a:latin typeface="Calibri" panose="020F0502020204030204" pitchFamily="34" charset="0"/>
              <a:cs typeface="Calibri" panose="020F0502020204030204" pitchFamily="34" charset="0"/>
            </a:endParaRPr>
          </a:p>
          <a:p>
            <a:pPr algn="just">
              <a:spcBef>
                <a:spcPts val="0"/>
              </a:spcBef>
            </a:pPr>
            <a:r>
              <a:rPr lang="es" sz="2400" dirty="0">
                <a:latin typeface="Calibri" panose="020F0502020204030204" pitchFamily="34" charset="0"/>
                <a:cs typeface="Calibri" panose="020F0502020204030204" pitchFamily="34" charset="0"/>
              </a:rPr>
              <a:t>Empoderar a los actores locales, en particular a las mujeres y a los grupos marginados.</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es" sz="2400" dirty="0">
                <a:latin typeface="Calibri" panose="020F0502020204030204" pitchFamily="34" charset="0"/>
                <a:cs typeface="Calibri" panose="020F0502020204030204" pitchFamily="34" charset="0"/>
              </a:rPr>
              <a:t>Identificar prioridades diferenciadas de género a través de los propios actores.</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es" sz="2400" dirty="0">
                <a:latin typeface="Calibri" panose="020F0502020204030204" pitchFamily="34" charset="0"/>
                <a:cs typeface="Calibri" panose="020F0502020204030204" pitchFamily="34" charset="0"/>
              </a:rPr>
              <a:t>Aprender e incorporar conocimientos diferenciados de género en soluciones y acciones de biodiversidad.</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es" sz="2400" dirty="0">
                <a:latin typeface="Calibri" panose="020F0502020204030204" pitchFamily="34" charset="0"/>
                <a:cs typeface="Calibri" panose="020F0502020204030204" pitchFamily="34" charset="0"/>
              </a:rPr>
              <a:t>Analizar el contexto local, incluidas las posibles oportunidades y desafíos para implementar soluciones basadas en la naturaleza que tengan en cuenta las cuestiones de género.</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es" sz="2400" dirty="0">
                <a:latin typeface="Calibri" panose="020F0502020204030204" pitchFamily="34" charset="0"/>
                <a:cs typeface="Calibri" panose="020F0502020204030204" pitchFamily="34" charset="0"/>
              </a:rPr>
              <a:t>Mejora la eficacia y la sostenibilidad de las acciones en materia de biodiversidad al reflejar el acceso, los roles y las desigualdades diferenciados por género.</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es" sz="2400" dirty="0">
                <a:latin typeface="Calibri" panose="020F0502020204030204" pitchFamily="34" charset="0"/>
                <a:cs typeface="Calibri" panose="020F0502020204030204" pitchFamily="34" charset="0"/>
              </a:rPr>
              <a:t>Complementar los datos nacionales sobre género y biodiversidad</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endParaRPr lang="en-US" sz="2400" noProof="0" dirty="0">
              <a:highlight>
                <a:srgbClr val="C0C0C0"/>
              </a:highlight>
              <a:latin typeface="Calibri" panose="020F0502020204030204" pitchFamily="34" charset="0"/>
              <a:cs typeface="Calibri" panose="020F0502020204030204" pitchFamily="34" charset="0"/>
            </a:endParaRPr>
          </a:p>
        </p:txBody>
      </p:sp>
      <p:pic>
        <p:nvPicPr>
          <p:cNvPr id="5" name="Picture 4" descr="A group of people sitting on benches&#10;&#10;AI-generated content may be incorrect.">
            <a:extLst>
              <a:ext uri="{FF2B5EF4-FFF2-40B4-BE49-F238E27FC236}">
                <a16:creationId xmlns:a16="http://schemas.microsoft.com/office/drawing/2014/main" id="{9618D335-C765-9878-1A6B-E311B214E2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2571" y="2121593"/>
            <a:ext cx="4347954" cy="2880243"/>
          </a:xfrm>
          <a:prstGeom prst="rect">
            <a:avLst/>
          </a:prstGeom>
        </p:spPr>
      </p:pic>
      <p:pic>
        <p:nvPicPr>
          <p:cNvPr id="7" name="Picture 6" descr="A group of people sitting in a room&#10;&#10;AI-generated content may be incorrect.">
            <a:extLst>
              <a:ext uri="{FF2B5EF4-FFF2-40B4-BE49-F238E27FC236}">
                <a16:creationId xmlns:a16="http://schemas.microsoft.com/office/drawing/2014/main" id="{63A337A4-FAEB-DE99-3DFF-23EC5A0139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46" y="5744141"/>
            <a:ext cx="4336879" cy="2894258"/>
          </a:xfrm>
          <a:prstGeom prst="rect">
            <a:avLst/>
          </a:prstGeom>
        </p:spPr>
      </p:pic>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8911-4933-7ED0-E885-471D9862DC87}"/>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1A7811C2-7030-770C-3942-51F40E682DE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AEE4E29E-3ED2-37C4-988D-53DCB9010E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E6B3ABDA-4421-089E-9046-1502FC2FE8DE}"/>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4400">
                <a:latin typeface="Calibri" panose="020F0502020204030204" pitchFamily="34" charset="0"/>
                <a:cs typeface="Calibri" panose="020F0502020204030204" pitchFamily="34" charset="0"/>
              </a:rPr>
              <a:t>¿Cuáles son los elementos clave de una consulta significativa?</a:t>
            </a:r>
          </a:p>
        </p:txBody>
      </p:sp>
      <p:cxnSp>
        <p:nvCxnSpPr>
          <p:cNvPr id="13" name="Straight Connector 12">
            <a:extLst>
              <a:ext uri="{FF2B5EF4-FFF2-40B4-BE49-F238E27FC236}">
                <a16:creationId xmlns:a16="http://schemas.microsoft.com/office/drawing/2014/main" id="{66D91AA4-423B-5D5E-7827-3295CB2AB4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2EF9AF8D-399D-1A58-5AD8-F9E51EE081F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Marcador de Posição de Conteúdo 5">
            <a:extLst>
              <a:ext uri="{FF2B5EF4-FFF2-40B4-BE49-F238E27FC236}">
                <a16:creationId xmlns:a16="http://schemas.microsoft.com/office/drawing/2014/main" id="{8E2CEC00-A780-05C4-46F1-F5EAFEEDB69B}"/>
              </a:ext>
            </a:extLst>
          </p:cNvPr>
          <p:cNvSpPr txBox="1">
            <a:spLocks/>
          </p:cNvSpPr>
          <p:nvPr/>
        </p:nvSpPr>
        <p:spPr>
          <a:xfrm>
            <a:off x="844721" y="2150534"/>
            <a:ext cx="10938608" cy="7717366"/>
          </a:xfrm>
          <a:prstGeom prst="rect">
            <a:avLst/>
          </a:prstGeom>
        </p:spPr>
        <p:txBody>
          <a:bodyPr vert="horz" lIns="137160" tIns="68580" rIns="137160" bIns="68580" rtlCol="0">
            <a:normAutofit fontScale="70000" lnSpcReduction="20000"/>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endParaRPr lang="es-ES_tradnl" sz="3200" dirty="0"/>
          </a:p>
          <a:p>
            <a:pPr>
              <a:lnSpc>
                <a:spcPct val="120000"/>
              </a:lnSpc>
            </a:pPr>
            <a:r>
              <a:rPr lang="es" sz="4600" dirty="0"/>
              <a:t>Libre de manipulación, interferencia, coerción e intimidación.</a:t>
            </a:r>
          </a:p>
          <a:p>
            <a:pPr>
              <a:lnSpc>
                <a:spcPct val="120000"/>
              </a:lnSpc>
            </a:pPr>
            <a:r>
              <a:rPr lang="es" sz="4600" dirty="0"/>
              <a:t>Inclusivo, interseccional y con perspectiva de género</a:t>
            </a:r>
            <a:endParaRPr lang="es-ES_tradnl" sz="4600" dirty="0"/>
          </a:p>
          <a:p>
            <a:pPr>
              <a:lnSpc>
                <a:spcPct val="120000"/>
              </a:lnSpc>
            </a:pPr>
            <a:r>
              <a:rPr lang="es" sz="4600" dirty="0"/>
              <a:t>Culturalmente apropiado</a:t>
            </a:r>
          </a:p>
          <a:p>
            <a:pPr>
              <a:lnSpc>
                <a:spcPct val="120000"/>
              </a:lnSpc>
            </a:pPr>
            <a:r>
              <a:rPr lang="es" sz="4600" dirty="0"/>
              <a:t>Información accesible: divulgación previa y oportuna de la información</a:t>
            </a:r>
          </a:p>
          <a:p>
            <a:pPr>
              <a:lnSpc>
                <a:spcPct val="120000"/>
              </a:lnSpc>
            </a:pPr>
            <a:r>
              <a:rPr lang="es" sz="4600" dirty="0"/>
              <a:t>Identifica posibles riesgos, compensaciones e impactos desiguales antes de tomar decisiones para prevenir daños y reducir la desigualdad.</a:t>
            </a:r>
          </a:p>
          <a:p>
            <a:pPr>
              <a:lnSpc>
                <a:spcPct val="120000"/>
              </a:lnSpc>
            </a:pPr>
            <a:r>
              <a:rPr lang="es" sz="4600" dirty="0"/>
              <a:t>Fortalece la legitimidad y la apropiación tanto de mujeres como de hombres</a:t>
            </a:r>
            <a:endParaRPr lang="en" sz="4600" dirty="0"/>
          </a:p>
        </p:txBody>
      </p:sp>
      <p:pic>
        <p:nvPicPr>
          <p:cNvPr id="6" name="Picture 5" descr="A group of people sitting in a circle&#10;&#10;Description automatically generated">
            <a:extLst>
              <a:ext uri="{FF2B5EF4-FFF2-40B4-BE49-F238E27FC236}">
                <a16:creationId xmlns:a16="http://schemas.microsoft.com/office/drawing/2014/main" id="{9D913ECF-58A8-D6EA-D3B2-A6BE6FE6AB5F}"/>
              </a:ext>
            </a:extLst>
          </p:cNvPr>
          <p:cNvPicPr>
            <a:picLocks noChangeAspect="1"/>
          </p:cNvPicPr>
          <p:nvPr/>
        </p:nvPicPr>
        <p:blipFill rotWithShape="1">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12299622" y="2731069"/>
            <a:ext cx="5420105" cy="5633873"/>
          </a:xfrm>
          <a:prstGeom prst="rect">
            <a:avLst/>
          </a:prstGeom>
        </p:spPr>
      </p:pic>
      <p:sp>
        <p:nvSpPr>
          <p:cNvPr id="8" name="TextBox 7">
            <a:extLst>
              <a:ext uri="{FF2B5EF4-FFF2-40B4-BE49-F238E27FC236}">
                <a16:creationId xmlns:a16="http://schemas.microsoft.com/office/drawing/2014/main" id="{03DDD243-63AE-B5BF-741A-36630FDDBFC5}"/>
              </a:ext>
            </a:extLst>
          </p:cNvPr>
          <p:cNvSpPr txBox="1"/>
          <p:nvPr/>
        </p:nvSpPr>
        <p:spPr>
          <a:xfrm>
            <a:off x="12606856" y="7914595"/>
            <a:ext cx="3565400" cy="253916"/>
          </a:xfrm>
          <a:prstGeom prst="rect">
            <a:avLst/>
          </a:prstGeom>
          <a:solidFill>
            <a:srgbClr val="000000"/>
          </a:solidFill>
        </p:spPr>
        <p:txBody>
          <a:bodyPr wrap="none" rtlCol="0">
            <a:spAutoFit/>
          </a:bodyPr>
          <a:lstStyle/>
          <a:p>
            <a:pPr algn="r" defTabSz="1371600">
              <a:spcAft>
                <a:spcPts val="900"/>
              </a:spcAft>
            </a:pPr>
            <a:r>
              <a:rPr lang="es" sz="1050">
                <a:solidFill>
                  <a:srgbClr val="FFFFFF"/>
                </a:solidFill>
                <a:latin typeface="Calibri" panose="020F0502020204030204"/>
                <a:hlinkClick r:id="rId5" tooltip="https://ecovillage.org/our-work/education/hoi-china/">
                  <a:extLst>
                    <a:ext uri="{A12FA001-AC4F-418D-AE19-62706E023703}">
                      <ahyp:hlinkClr xmlns:ahyp="http://schemas.microsoft.com/office/drawing/2018/hyperlinkcolor" val="tx"/>
                    </a:ext>
                  </a:extLst>
                </a:hlinkClick>
              </a:rPr>
              <a:t>Esta foto </a:t>
            </a:r>
            <a:r>
              <a:rPr lang="es" sz="1050">
                <a:solidFill>
                  <a:srgbClr val="FFFFFF"/>
                </a:solidFill>
                <a:latin typeface="Calibri" panose="020F0502020204030204"/>
              </a:rPr>
              <a:t>de autor desconocido tiene licencia </a:t>
            </a:r>
            <a:r>
              <a:rPr lang="es" sz="1050">
                <a:solidFill>
                  <a:srgbClr val="FFFFFF"/>
                </a:solidFill>
                <a:latin typeface="Calibri" panose="020F0502020204030204"/>
                <a:hlinkClick r:id="rId6" tooltip="https://creativecommons.org/licenses/by-nc-sa/3.0/">
                  <a:extLst>
                    <a:ext uri="{A12FA001-AC4F-418D-AE19-62706E023703}">
                      <ahyp:hlinkClr xmlns:ahyp="http://schemas.microsoft.com/office/drawing/2018/hyperlinkcolor" val="tx"/>
                    </a:ext>
                  </a:extLst>
                </a:hlinkClick>
              </a:rPr>
              <a:t>CC BY-SA-NC</a:t>
            </a:r>
            <a:endParaRPr lang="en-US" sz="1050">
              <a:solidFill>
                <a:srgbClr val="FFFFFF"/>
              </a:solidFill>
              <a:latin typeface="Calibri" panose="020F0502020204030204"/>
            </a:endParaRPr>
          </a:p>
        </p:txBody>
      </p:sp>
    </p:spTree>
    <p:extLst>
      <p:ext uri="{BB962C8B-B14F-4D97-AF65-F5344CB8AC3E}">
        <p14:creationId xmlns:p14="http://schemas.microsoft.com/office/powerpoint/2010/main" val="147503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E2C4A257-6833-3FC7-7764-72A4DF9C94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0F231666-8273-9CBD-973C-023FA32164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6F471813-3117-9237-3F28-2F44F22AB2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21DCFA7E-8011-1260-60CF-B33CAC897CF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2836733"/>
            <a:ext cx="12104613" cy="3416320"/>
          </a:xfrm>
          <a:prstGeom prst="rect">
            <a:avLst/>
          </a:prstGeom>
          <a:noFill/>
        </p:spPr>
        <p:txBody>
          <a:bodyPr wrap="square" rtlCol="0">
            <a:spAutoFit/>
          </a:bodyPr>
          <a:lstStyle/>
          <a:p>
            <a:pPr algn="ctr" defTabSz="1371600"/>
            <a:r>
              <a:rPr lang="es" sz="7200" kern="100" dirty="0">
                <a:solidFill>
                  <a:prstClr val="black"/>
                </a:solidFill>
                <a:latin typeface="Calibri" panose="020F0502020204030204"/>
              </a:rPr>
              <a:t>¿Cómo realizar una consulta inclusiva y con perspectiva de género?</a:t>
            </a:r>
            <a:endParaRPr lang="en-US" sz="7200" dirty="0">
              <a:solidFill>
                <a:prstClr val="black"/>
              </a:solidFill>
              <a:latin typeface="Calibri" panose="020F0502020204030204"/>
            </a:endParaRPr>
          </a:p>
        </p:txBody>
      </p:sp>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4567B6C-4835-D238-0F9C-958497E6FA42}"/>
              </a:ext>
            </a:extLst>
          </p:cNvPr>
          <p:cNvGraphicFramePr/>
          <p:nvPr>
            <p:extLst>
              <p:ext uri="{D42A27DB-BD31-4B8C-83A1-F6EECF244321}">
                <p14:modId xmlns:p14="http://schemas.microsoft.com/office/powerpoint/2010/main" val="3149624925"/>
              </p:ext>
            </p:extLst>
          </p:nvPr>
        </p:nvGraphicFramePr>
        <p:xfrm>
          <a:off x="381000" y="56896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914400" y="266700"/>
            <a:ext cx="15087600" cy="1295400"/>
          </a:xfrm>
        </p:spPr>
        <p:txBody>
          <a:bodyPr/>
          <a:lstStyle/>
          <a:p>
            <a:r>
              <a:rPr lang="es" dirty="0"/>
              <a:t>Pasos recomendados</a:t>
            </a:r>
          </a:p>
        </p:txBody>
      </p:sp>
    </p:spTree>
    <p:extLst>
      <p:ext uri="{BB962C8B-B14F-4D97-AF65-F5344CB8AC3E}">
        <p14:creationId xmlns:p14="http://schemas.microsoft.com/office/powerpoint/2010/main" val="211299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s" sz="5400" b="1" kern="0" dirty="0">
                <a:solidFill>
                  <a:prstClr val="black"/>
                </a:solidFill>
                <a:latin typeface="Calibri Light" panose="020F0302020204030204" pitchFamily="34" charset="0"/>
                <a:cs typeface="Calibri Light" panose="020F0302020204030204" pitchFamily="34" charset="0"/>
                <a:sym typeface="Arial"/>
              </a:rPr>
              <a:t>Metodología para desarrollar una consulta multiactor</a:t>
            </a:r>
          </a:p>
          <a:p>
            <a:pPr defTabSz="914445">
              <a:buClr>
                <a:srgbClr val="000000"/>
              </a:buClr>
              <a:defRPr/>
            </a:pPr>
            <a:endParaRPr sz="5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1325786" y="2059734"/>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3389347" y="2407562"/>
            <a:ext cx="13988439" cy="584775"/>
          </a:xfrm>
          <a:prstGeom prst="rect">
            <a:avLst/>
          </a:prstGeom>
          <a:noFill/>
        </p:spPr>
        <p:txBody>
          <a:bodyPr wrap="square">
            <a:spAutoFit/>
          </a:bodyPr>
          <a:lstStyle/>
          <a:p>
            <a:pPr lvl="0"/>
            <a:r>
              <a:rPr lang="es" sz="3200" dirty="0">
                <a:solidFill>
                  <a:prstClr val="black"/>
                </a:solidFill>
                <a:latin typeface="Calibri" panose="020F0502020204030204" pitchFamily="34" charset="0"/>
              </a:rPr>
              <a:t>Definir el propósito, los objetivos y cómo el proceso influirá en los ENBPA</a:t>
            </a:r>
            <a:endParaRPr lang="es-ES" sz="3200" dirty="0">
              <a:solidFill>
                <a:prstClr val="black"/>
              </a:solidFill>
              <a:latin typeface="Calibri" panose="020F0502020204030204" pitchFamily="34" charset="0"/>
            </a:endParaRPr>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743251" y="2199696"/>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magnifying glass over a paper&#10;&#10;AI-generated content may be incorrect.">
              <a:extLst>
                <a:ext uri="{FF2B5EF4-FFF2-40B4-BE49-F238E27FC236}">
                  <a16:creationId xmlns:a16="http://schemas.microsoft.com/office/drawing/2014/main" id="{725EB79C-4E25-AC71-21CC-77F71E9417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dirty="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4070983" y="3678803"/>
            <a:ext cx="7248274" cy="553998"/>
          </a:xfrm>
          <a:prstGeom prst="rect">
            <a:avLst/>
          </a:prstGeom>
          <a:noFill/>
        </p:spPr>
        <p:txBody>
          <a:bodyPr wrap="square">
            <a:spAutoFit/>
          </a:bodyPr>
          <a:lstStyle/>
          <a:p>
            <a:pPr algn="just">
              <a:spcBef>
                <a:spcPts val="0"/>
              </a:spcBef>
            </a:pPr>
            <a:r>
              <a:rPr lang="es" sz="3000" dirty="0">
                <a:latin typeface="Calibri" panose="020F0502020204030204" pitchFamily="34" charset="0"/>
                <a:ea typeface="Times New Roman" panose="02020603050405020304" pitchFamily="18" charset="0"/>
                <a:cs typeface="Calibri" panose="020F0502020204030204" pitchFamily="34" charset="0"/>
              </a:rPr>
              <a:t>Mapear los actores relevantes y garantizar la diversidad</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944738" y="4923348"/>
            <a:ext cx="10861434" cy="553998"/>
          </a:xfrm>
          <a:prstGeom prst="rect">
            <a:avLst/>
          </a:prstGeom>
          <a:noFill/>
        </p:spPr>
        <p:txBody>
          <a:bodyPr wrap="square">
            <a:spAutoFit/>
          </a:bodyPr>
          <a:lstStyle/>
          <a:p>
            <a:pPr algn="just"/>
            <a:r>
              <a:rPr lang="es" sz="3000" dirty="0">
                <a:latin typeface="Calibri" panose="020F0502020204030204" pitchFamily="34" charset="0"/>
                <a:ea typeface="Times New Roman" panose="02020603050405020304" pitchFamily="18" charset="0"/>
                <a:cs typeface="Calibri" panose="020F0502020204030204" pitchFamily="34" charset="0"/>
              </a:rPr>
              <a:t>Diseño de una metodología inclusiva y participativa</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691435" y="6218196"/>
            <a:ext cx="11325029" cy="553998"/>
          </a:xfrm>
          <a:prstGeom prst="rect">
            <a:avLst/>
          </a:prstGeom>
          <a:noFill/>
        </p:spPr>
        <p:txBody>
          <a:bodyPr wrap="square">
            <a:spAutoFit/>
          </a:bodyPr>
          <a:lstStyle/>
          <a:p>
            <a:pPr algn="just"/>
            <a:r>
              <a:rPr lang="es" sz="3000" dirty="0">
                <a:latin typeface="Calibri" panose="020F0502020204030204" pitchFamily="34" charset="0"/>
                <a:ea typeface="Times New Roman" panose="02020603050405020304" pitchFamily="18" charset="0"/>
                <a:cs typeface="Calibri" panose="020F0502020204030204" pitchFamily="34" charset="0"/>
              </a:rPr>
              <a:t>Eliminar las barreras de participación y crear un espacio seguro y propicio</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3166147" y="6006156"/>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dirty="0"/>
                  <a:t>4</a:t>
                </a:r>
              </a:p>
            </p:txBody>
          </p:sp>
        </p:grpSp>
      </p:grpSp>
      <p:grpSp>
        <p:nvGrpSpPr>
          <p:cNvPr id="94" name="Group 93">
            <a:extLst>
              <a:ext uri="{FF2B5EF4-FFF2-40B4-BE49-F238E27FC236}">
                <a16:creationId xmlns:a16="http://schemas.microsoft.com/office/drawing/2014/main" id="{3D6FB9E0-F37D-4837-9580-2683910B9894}"/>
              </a:ext>
            </a:extLst>
          </p:cNvPr>
          <p:cNvGrpSpPr/>
          <p:nvPr/>
        </p:nvGrpSpPr>
        <p:grpSpPr>
          <a:xfrm>
            <a:off x="2346668" y="4733415"/>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dirty="0"/>
                  <a:t>3</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B0DA106D-A5F4-179A-4D28-CA535AED463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grpSp>
        <p:nvGrpSpPr>
          <p:cNvPr id="91" name="Group 90">
            <a:extLst>
              <a:ext uri="{FF2B5EF4-FFF2-40B4-BE49-F238E27FC236}">
                <a16:creationId xmlns:a16="http://schemas.microsoft.com/office/drawing/2014/main" id="{DB68D941-72A2-29B1-3DF4-13EA3C0ED68F}"/>
              </a:ext>
            </a:extLst>
          </p:cNvPr>
          <p:cNvGrpSpPr/>
          <p:nvPr/>
        </p:nvGrpSpPr>
        <p:grpSpPr>
          <a:xfrm>
            <a:off x="1489746" y="3468252"/>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dirty="0"/>
                  <a:t>2</a:t>
                </a:r>
                <a:endParaRPr lang="en-US" sz="3600" kern="1200" dirty="0"/>
              </a:p>
            </p:txBody>
          </p:sp>
        </p:grpSp>
      </p:grpSp>
      <p:sp>
        <p:nvSpPr>
          <p:cNvPr id="78" name="TextBox 77">
            <a:extLst>
              <a:ext uri="{FF2B5EF4-FFF2-40B4-BE49-F238E27FC236}">
                <a16:creationId xmlns:a16="http://schemas.microsoft.com/office/drawing/2014/main" id="{A903B8EC-A0DF-83CF-348B-C08F9ECAD961}"/>
              </a:ext>
            </a:extLst>
          </p:cNvPr>
          <p:cNvSpPr txBox="1"/>
          <p:nvPr/>
        </p:nvSpPr>
        <p:spPr>
          <a:xfrm>
            <a:off x="6477000" y="7353300"/>
            <a:ext cx="10900786" cy="1015663"/>
          </a:xfrm>
          <a:prstGeom prst="rect">
            <a:avLst/>
          </a:prstGeom>
          <a:noFill/>
        </p:spPr>
        <p:txBody>
          <a:bodyPr wrap="square">
            <a:spAutoFit/>
          </a:bodyPr>
          <a:lstStyle/>
          <a:p>
            <a:pPr algn="just"/>
            <a:r>
              <a:rPr lang="es" sz="3000" dirty="0">
                <a:latin typeface="Calibri" panose="020F0502020204030204" pitchFamily="34" charset="0"/>
                <a:ea typeface="Times New Roman" panose="02020603050405020304" pitchFamily="18" charset="0"/>
                <a:cs typeface="Calibri" panose="020F0502020204030204" pitchFamily="34" charset="0"/>
              </a:rPr>
              <a:t>Compartir los resultados con los participantes y explicar cómo sus aportes influirán en el NBSAP</a:t>
            </a: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932150" y="7266682"/>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 sz="3600" kern="1200" dirty="0"/>
                  <a:t>5</a:t>
                </a:r>
              </a:p>
            </p:txBody>
          </p:sp>
        </p:grpSp>
        <p:pic>
          <p:nvPicPr>
            <p:cNvPr id="92" name="Picture 91" descr="A group of people sitting at a table&#10;&#10;AI-generated content may be incorrect.">
              <a:extLst>
                <a:ext uri="{FF2B5EF4-FFF2-40B4-BE49-F238E27FC236}">
                  <a16:creationId xmlns:a16="http://schemas.microsoft.com/office/drawing/2014/main" id="{F558F05E-74A4-D525-2221-91139A79233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pic>
        <p:nvPicPr>
          <p:cNvPr id="2" name="Picture 1" descr="A graphic of a pie chart and graph&#10;&#10;AI-generated content may be incorrect.">
            <a:extLst>
              <a:ext uri="{FF2B5EF4-FFF2-40B4-BE49-F238E27FC236}">
                <a16:creationId xmlns:a16="http://schemas.microsoft.com/office/drawing/2014/main" id="{73C7412B-AC60-B805-8E53-90B5F13F3AF9}"/>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2728459" y="3563064"/>
            <a:ext cx="820860" cy="823993"/>
          </a:xfrm>
          <a:prstGeom prst="rect">
            <a:avLst/>
          </a:prstGeom>
        </p:spPr>
      </p:pic>
      <p:pic>
        <p:nvPicPr>
          <p:cNvPr id="5" name="Picture 4" descr="A black and white drawing of a bomb hitting a brick wall&#10;&#10;AI-generated content may be incorrect.">
            <a:extLst>
              <a:ext uri="{FF2B5EF4-FFF2-40B4-BE49-F238E27FC236}">
                <a16:creationId xmlns:a16="http://schemas.microsoft.com/office/drawing/2014/main" id="{73420B7D-117C-C2A6-C623-F2CD123A38E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89868" y="6074348"/>
            <a:ext cx="895416" cy="858811"/>
          </a:xfrm>
          <a:prstGeom prst="rect">
            <a:avLst/>
          </a:prstGeom>
        </p:spPr>
      </p:pic>
    </p:spTree>
    <p:extLst>
      <p:ext uri="{BB962C8B-B14F-4D97-AF65-F5344CB8AC3E}">
        <p14:creationId xmlns:p14="http://schemas.microsoft.com/office/powerpoint/2010/main" val="295202641"/>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Office Theme">
  <a:themeElements>
    <a:clrScheme name="Biodiversity">
      <a:dk1>
        <a:srgbClr val="322929"/>
      </a:dk1>
      <a:lt1>
        <a:srgbClr val="FFFFFF"/>
      </a:lt1>
      <a:dk2>
        <a:srgbClr val="315850"/>
      </a:dk2>
      <a:lt2>
        <a:srgbClr val="D8DFCD"/>
      </a:lt2>
      <a:accent1>
        <a:srgbClr val="328160"/>
      </a:accent1>
      <a:accent2>
        <a:srgbClr val="E46C0B"/>
      </a:accent2>
      <a:accent3>
        <a:srgbClr val="F5F8EE"/>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13779</TotalTime>
  <Words>2708</Words>
  <Application>Microsoft Macintosh PowerPoint</Application>
  <PresentationFormat>Custom</PresentationFormat>
  <Paragraphs>287</Paragraphs>
  <Slides>34</Slides>
  <Notes>18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34</vt:i4>
      </vt:variant>
    </vt:vector>
  </HeadingPairs>
  <TitlesOfParts>
    <vt:vector size="44" baseType="lpstr">
      <vt:lpstr>Calibri Light</vt:lpstr>
      <vt:lpstr>Wingdings</vt:lpstr>
      <vt:lpstr>Arial</vt:lpstr>
      <vt:lpstr>Aptos Display</vt:lpstr>
      <vt:lpstr>Symbol</vt:lpstr>
      <vt:lpstr>Calibri</vt:lpstr>
      <vt:lpstr>Aptos</vt:lpstr>
      <vt:lpstr>Custom Design</vt:lpstr>
      <vt:lpstr>Retrospect</vt:lpstr>
      <vt:lpstr>1_Office Theme</vt:lpstr>
      <vt:lpstr>PowerPoint Presentation</vt:lpstr>
      <vt:lpstr>Objetivos</vt:lpstr>
      <vt:lpstr>PowerPoint Presentation</vt:lpstr>
      <vt:lpstr>PowerPoint Presentation</vt:lpstr>
      <vt:lpstr>PowerPoint Presentation</vt:lpstr>
      <vt:lpstr>PowerPoint Presentation</vt:lpstr>
      <vt:lpstr>PowerPoint Presentation</vt:lpstr>
      <vt:lpstr>Pasos recomendados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113</cp:revision>
  <dcterms:created xsi:type="dcterms:W3CDTF">2006-08-16T00:00:00Z</dcterms:created>
  <dcterms:modified xsi:type="dcterms:W3CDTF">2026-02-09T22:16:24Z</dcterms:modified>
  <dc:identifier>DAFCeAGn4cE</dc:identifier>
</cp:coreProperties>
</file>