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 id="2147483726" r:id="rId2"/>
    <p:sldMasterId id="2147483740" r:id="rId3"/>
  </p:sldMasterIdLst>
  <p:notesMasterIdLst>
    <p:notesMasterId r:id="rId46"/>
  </p:notesMasterIdLst>
  <p:sldIdLst>
    <p:sldId id="256" r:id="rId4"/>
    <p:sldId id="2147473473" r:id="rId5"/>
    <p:sldId id="2147473560" r:id="rId6"/>
    <p:sldId id="2147473633" r:id="rId7"/>
    <p:sldId id="2147473619" r:id="rId8"/>
    <p:sldId id="2378" r:id="rId9"/>
    <p:sldId id="2147473595" r:id="rId10"/>
    <p:sldId id="2147473587" r:id="rId11"/>
    <p:sldId id="2147473634" r:id="rId12"/>
    <p:sldId id="2147473588" r:id="rId13"/>
    <p:sldId id="2147473620" r:id="rId14"/>
    <p:sldId id="2147473603" r:id="rId15"/>
    <p:sldId id="2147473604" r:id="rId16"/>
    <p:sldId id="2147473605" r:id="rId17"/>
    <p:sldId id="2147473606" r:id="rId18"/>
    <p:sldId id="2147473607" r:id="rId19"/>
    <p:sldId id="2147473623" r:id="rId20"/>
    <p:sldId id="2147473609" r:id="rId21"/>
    <p:sldId id="2147473610" r:id="rId22"/>
    <p:sldId id="2147473624" r:id="rId23"/>
    <p:sldId id="2147473635" r:id="rId24"/>
    <p:sldId id="2147473627" r:id="rId25"/>
    <p:sldId id="2147473608" r:id="rId26"/>
    <p:sldId id="2147473631" r:id="rId27"/>
    <p:sldId id="2147473632" r:id="rId28"/>
    <p:sldId id="2147473630" r:id="rId29"/>
    <p:sldId id="2147473628" r:id="rId30"/>
    <p:sldId id="2147473629" r:id="rId31"/>
    <p:sldId id="2147473626" r:id="rId32"/>
    <p:sldId id="2147473612" r:id="rId33"/>
    <p:sldId id="2147473613" r:id="rId34"/>
    <p:sldId id="2147473636" r:id="rId35"/>
    <p:sldId id="2147473600" r:id="rId36"/>
    <p:sldId id="2147473642" r:id="rId37"/>
    <p:sldId id="2147473614" r:id="rId38"/>
    <p:sldId id="2147473615" r:id="rId39"/>
    <p:sldId id="2147473617" r:id="rId40"/>
    <p:sldId id="2147473559" r:id="rId41"/>
    <p:sldId id="2147473354" r:id="rId42"/>
    <p:sldId id="2147473557" r:id="rId43"/>
    <p:sldId id="2147473554" r:id="rId44"/>
    <p:sldId id="312" r:id="rId45"/>
  </p:sldIdLst>
  <p:sldSz cx="18288000" cy="10287000"/>
  <p:notesSz cx="6858000" cy="9144000"/>
  <p:embeddedFontLst>
    <p:embeddedFont>
      <p:font typeface="Montserrat" pitchFamily="2" charset="77"/>
      <p:regular r:id="rId47"/>
      <p:bold r:id="rId48"/>
      <p:italic r:id="rId49"/>
      <p:boldItalic r:id="rId50"/>
    </p:embeddedFont>
  </p:embeddedFontLst>
  <p:defaultTextStyle>
    <a:defPPr>
      <a:defRPr lang="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EBCDC2A-413F-C89A-B741-24A49893AF4D}" name="Morgan, Miranda (Consultant - Alliance Bioversity-CIAT)" initials="MM(ABC" userId="S::M.Morgan@cgiar.org::0cfe2cac-b8de-4565-a5dc-6397ea8bc9dd" providerId="AD"/>
  <p188:author id="{08513D36-DD5F-8676-C734-E04ED5D7415E}" name="Andrea Quesada Aguilar" initials="AQA" userId="S::andrea.quesada@undp.org::56056d13-eee4-4d7a-948f-2cf1ddb799a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5293"/>
    <a:srgbClr val="DA2B35"/>
    <a:srgbClr val="E3F1D9"/>
    <a:srgbClr val="C9E6DD"/>
    <a:srgbClr val="D6F8DF"/>
    <a:srgbClr val="7030A0"/>
    <a:srgbClr val="009F4B"/>
    <a:srgbClr val="B1D0A9"/>
    <a:srgbClr val="5EBB45"/>
    <a:srgbClr val="ECF8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398" autoAdjust="0"/>
    <p:restoredTop sz="91429" autoAdjust="0"/>
  </p:normalViewPr>
  <p:slideViewPr>
    <p:cSldViewPr>
      <p:cViewPr varScale="1">
        <p:scale>
          <a:sx n="78" d="100"/>
          <a:sy n="78" d="100"/>
        </p:scale>
        <p:origin x="784" y="1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font" Target="fonts/font1.fntdata"/><Relationship Id="rId50" Type="http://schemas.openxmlformats.org/officeDocument/2006/relationships/font" Target="fonts/font4.fntdata"/><Relationship Id="rId55" Type="http://schemas.microsoft.com/office/2018/10/relationships/authors" Target="author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theme" Target="theme/theme1.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font" Target="fonts/font2.fntdata"/><Relationship Id="rId8" Type="http://schemas.openxmlformats.org/officeDocument/2006/relationships/slide" Target="slides/slide5.xml"/><Relationship Id="rId51"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notesMaster" Target="notesMasters/notesMaster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font" Target="fonts/font3.fntdata"/></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BDDBA7-4E1E-4776-BACA-CF2CA0F800ED}" type="doc">
      <dgm:prSet loTypeId="urn:microsoft.com/office/officeart/2005/8/layout/hProcess4" loCatId="process" qsTypeId="urn:microsoft.com/office/officeart/2005/8/quickstyle/simple1" qsCatId="simple" csTypeId="urn:microsoft.com/office/officeart/2005/8/colors/colorful3" csCatId="colorful" phldr="1"/>
      <dgm:spPr/>
      <dgm:t>
        <a:bodyPr/>
        <a:lstStyle/>
        <a:p>
          <a:endParaRPr lang="en-GB"/>
        </a:p>
      </dgm:t>
    </dgm:pt>
    <dgm:pt modelId="{9A6520A2-DA56-4281-A4A6-F6272F03AA4F}">
      <dgm:prSet phldrT="[Text]" custT="1"/>
      <dgm:spPr/>
      <dgm:t>
        <a:bodyPr/>
        <a:lstStyle/>
        <a:p>
          <a:r>
            <a:rPr lang="fr" sz="4000" b="1"/>
            <a:t>Débuter</a:t>
          </a:r>
        </a:p>
      </dgm:t>
    </dgm:pt>
    <dgm:pt modelId="{6DAF84A4-CA38-4860-9125-3EBA901598C4}" type="parTrans" cxnId="{BF10E528-E04D-4574-8463-878720D79D89}">
      <dgm:prSet/>
      <dgm:spPr/>
      <dgm:t>
        <a:bodyPr/>
        <a:lstStyle/>
        <a:p>
          <a:endParaRPr lang="en-GB"/>
        </a:p>
      </dgm:t>
    </dgm:pt>
    <dgm:pt modelId="{47B9E2DB-2155-47FB-ACC0-D5A56475900E}" type="sibTrans" cxnId="{BF10E528-E04D-4574-8463-878720D79D89}">
      <dgm:prSet/>
      <dgm:spPr/>
      <dgm:t>
        <a:bodyPr/>
        <a:lstStyle/>
        <a:p>
          <a:endParaRPr lang="en-GB"/>
        </a:p>
      </dgm:t>
    </dgm:pt>
    <dgm:pt modelId="{2E8F5D93-61D2-44AF-B1A8-97E113208FEE}">
      <dgm:prSet phldrT="[Text]" custT="1"/>
      <dgm:spPr>
        <a:gradFill flip="none" rotWithShape="0">
          <a:gsLst>
            <a:gs pos="0">
              <a:schemeClr val="accent3">
                <a:tint val="66000"/>
                <a:satMod val="160000"/>
              </a:schemeClr>
            </a:gs>
            <a:gs pos="50000">
              <a:schemeClr val="accent3">
                <a:tint val="44500"/>
                <a:satMod val="160000"/>
              </a:schemeClr>
            </a:gs>
            <a:gs pos="100000">
              <a:schemeClr val="accent3">
                <a:tint val="23500"/>
                <a:satMod val="160000"/>
              </a:schemeClr>
            </a:gs>
          </a:gsLst>
          <a:lin ang="2700000" scaled="1"/>
          <a:tileRect/>
        </a:gradFill>
      </dgm:spPr>
      <dgm:t>
        <a:bodyPr/>
        <a:lstStyle/>
        <a:p>
          <a:r>
            <a:rPr lang="fr" sz="1600" dirty="0"/>
            <a:t>Identifier les analyses de genre antérieures et la littérature pertinente</a:t>
          </a:r>
        </a:p>
      </dgm:t>
    </dgm:pt>
    <dgm:pt modelId="{29011746-9764-414F-8C5B-9048ED43A569}" type="parTrans" cxnId="{B9161F88-B2FC-40B9-AD37-ACA05F706D76}">
      <dgm:prSet/>
      <dgm:spPr/>
      <dgm:t>
        <a:bodyPr/>
        <a:lstStyle/>
        <a:p>
          <a:endParaRPr lang="en-GB"/>
        </a:p>
      </dgm:t>
    </dgm:pt>
    <dgm:pt modelId="{F0ADDE86-D295-4439-8CF5-B276EEBA63D0}" type="sibTrans" cxnId="{B9161F88-B2FC-40B9-AD37-ACA05F706D76}">
      <dgm:prSet/>
      <dgm:spPr/>
      <dgm:t>
        <a:bodyPr/>
        <a:lstStyle/>
        <a:p>
          <a:endParaRPr lang="en-GB"/>
        </a:p>
      </dgm:t>
    </dgm:pt>
    <dgm:pt modelId="{024161FD-BB48-48A4-9D8B-73778AF86724}">
      <dgm:prSet phldrT="[Text]" custT="1"/>
      <dgm:spPr/>
      <dgm:t>
        <a:bodyPr/>
        <a:lstStyle/>
        <a:p>
          <a:r>
            <a:rPr lang="fr" sz="4000" b="1"/>
            <a:t>Conception</a:t>
          </a:r>
        </a:p>
      </dgm:t>
    </dgm:pt>
    <dgm:pt modelId="{DD176A7D-CF28-445E-9034-BE3F4D8358DE}" type="parTrans" cxnId="{2BBBB5D6-4F95-4619-AFCE-7783BB4B78D2}">
      <dgm:prSet/>
      <dgm:spPr/>
      <dgm:t>
        <a:bodyPr/>
        <a:lstStyle/>
        <a:p>
          <a:endParaRPr lang="en-GB"/>
        </a:p>
      </dgm:t>
    </dgm:pt>
    <dgm:pt modelId="{1D1150FD-10ED-4F6E-844E-BB42018A2F46}" type="sibTrans" cxnId="{2BBBB5D6-4F95-4619-AFCE-7783BB4B78D2}">
      <dgm:prSet/>
      <dgm:spPr/>
      <dgm:t>
        <a:bodyPr/>
        <a:lstStyle/>
        <a:p>
          <a:endParaRPr lang="en-GB"/>
        </a:p>
      </dgm:t>
    </dgm:pt>
    <dgm:pt modelId="{4571C5F3-6FA9-407D-8EF7-DB45F39A5B8A}">
      <dgm:prSet phldrT="[Text]" custT="1"/>
      <dgm:spPr>
        <a:gradFill flip="none" rotWithShape="0">
          <a:gsLst>
            <a:gs pos="0">
              <a:srgbClr val="76A7A2">
                <a:tint val="66000"/>
                <a:satMod val="160000"/>
              </a:srgbClr>
            </a:gs>
            <a:gs pos="50000">
              <a:srgbClr val="76A7A2">
                <a:tint val="44500"/>
                <a:satMod val="160000"/>
              </a:srgbClr>
            </a:gs>
            <a:gs pos="100000">
              <a:srgbClr val="76A7A2">
                <a:tint val="23500"/>
                <a:satMod val="160000"/>
              </a:srgbClr>
            </a:gs>
          </a:gsLst>
          <a:path path="circle">
            <a:fillToRect t="100000" r="100000"/>
          </a:path>
          <a:tileRect l="-100000" b="-100000"/>
        </a:gradFill>
      </dgm:spPr>
      <dgm:t>
        <a:bodyPr/>
        <a:lstStyle/>
        <a:p>
          <a:pPr>
            <a:buFont typeface="Symbol" panose="05050102010706020507" pitchFamily="18" charset="2"/>
            <a:buChar char=""/>
          </a:pPr>
          <a:r>
            <a:rPr lang="fr" sz="1600"/>
            <a:t>Effectuer une analyse préliminaire des lacunes et des points forts des informations disponibles et des études de cas</a:t>
          </a:r>
          <a:endParaRPr lang="en-GB" sz="1600"/>
        </a:p>
      </dgm:t>
    </dgm:pt>
    <dgm:pt modelId="{5F18FFDB-028F-47A5-876F-6B63C9BB474F}" type="parTrans" cxnId="{3AA287B6-E427-454E-A4C4-135BF5DF8B61}">
      <dgm:prSet/>
      <dgm:spPr/>
      <dgm:t>
        <a:bodyPr/>
        <a:lstStyle/>
        <a:p>
          <a:endParaRPr lang="en-GB"/>
        </a:p>
      </dgm:t>
    </dgm:pt>
    <dgm:pt modelId="{65C17FC1-15BC-42B8-AC00-0FD80FE36AA7}" type="sibTrans" cxnId="{3AA287B6-E427-454E-A4C4-135BF5DF8B61}">
      <dgm:prSet/>
      <dgm:spPr/>
      <dgm:t>
        <a:bodyPr/>
        <a:lstStyle/>
        <a:p>
          <a:endParaRPr lang="en-GB"/>
        </a:p>
      </dgm:t>
    </dgm:pt>
    <dgm:pt modelId="{D12CB2A7-C98C-400F-8178-0EED69575D37}">
      <dgm:prSet phldrT="[Text]" custT="1"/>
      <dgm:spPr/>
      <dgm:t>
        <a:bodyPr/>
        <a:lstStyle/>
        <a:p>
          <a:r>
            <a:rPr lang="fr" sz="3600" b="1"/>
            <a:t>Effectuer l'analyse</a:t>
          </a:r>
        </a:p>
      </dgm:t>
    </dgm:pt>
    <dgm:pt modelId="{4D7A3DEC-053B-4034-A8C1-908594EFD8C3}" type="parTrans" cxnId="{1AA4C24C-C10C-47C9-81D4-987EFEC8DA39}">
      <dgm:prSet/>
      <dgm:spPr/>
      <dgm:t>
        <a:bodyPr/>
        <a:lstStyle/>
        <a:p>
          <a:endParaRPr lang="en-GB"/>
        </a:p>
      </dgm:t>
    </dgm:pt>
    <dgm:pt modelId="{3ADFF171-8465-4814-BA0D-F8792F3A6E9C}" type="sibTrans" cxnId="{1AA4C24C-C10C-47C9-81D4-987EFEC8DA39}">
      <dgm:prSet/>
      <dgm:spPr/>
      <dgm:t>
        <a:bodyPr/>
        <a:lstStyle/>
        <a:p>
          <a:endParaRPr lang="en-GB"/>
        </a:p>
      </dgm:t>
    </dgm:pt>
    <dgm:pt modelId="{A5F57DA6-8BBC-4B75-95B8-8E7469DACC5B}">
      <dgm:prSet phldrT="[Text]" custT="1"/>
      <dgm:spPr>
        <a:gradFill flip="none" rotWithShape="0">
          <a:gsLst>
            <a:gs pos="0">
              <a:srgbClr val="7A8C8E">
                <a:tint val="66000"/>
                <a:satMod val="160000"/>
              </a:srgbClr>
            </a:gs>
            <a:gs pos="50000">
              <a:srgbClr val="7A8C8E">
                <a:tint val="44500"/>
                <a:satMod val="160000"/>
              </a:srgbClr>
            </a:gs>
            <a:gs pos="100000">
              <a:srgbClr val="7A8C8E">
                <a:tint val="23500"/>
                <a:satMod val="160000"/>
              </a:srgbClr>
            </a:gs>
          </a:gsLst>
          <a:lin ang="0" scaled="1"/>
          <a:tileRect/>
        </a:gradFill>
      </dgm:spPr>
      <dgm:t>
        <a:bodyPr/>
        <a:lstStyle/>
        <a:p>
          <a:pPr>
            <a:buFont typeface="Symbol" panose="05050102010706020507" pitchFamily="18" charset="2"/>
            <a:buChar char=""/>
          </a:pPr>
          <a:r>
            <a:rPr lang="fr" sz="1600"/>
            <a:t>Analyser les cadres politiques en matière de genre et de biodiversité pour identifier les synergies politiques</a:t>
          </a:r>
        </a:p>
      </dgm:t>
    </dgm:pt>
    <dgm:pt modelId="{1C2F8CC0-79B4-448A-80D7-F626E48921DB}" type="parTrans" cxnId="{698271CE-5FAD-4623-BA07-CEA38E840AAE}">
      <dgm:prSet/>
      <dgm:spPr/>
      <dgm:t>
        <a:bodyPr/>
        <a:lstStyle/>
        <a:p>
          <a:endParaRPr lang="en-GB"/>
        </a:p>
      </dgm:t>
    </dgm:pt>
    <dgm:pt modelId="{70948429-F704-486D-8A1B-9217D3521701}" type="sibTrans" cxnId="{698271CE-5FAD-4623-BA07-CEA38E840AAE}">
      <dgm:prSet/>
      <dgm:spPr/>
      <dgm:t>
        <a:bodyPr/>
        <a:lstStyle/>
        <a:p>
          <a:endParaRPr lang="en-GB"/>
        </a:p>
      </dgm:t>
    </dgm:pt>
    <dgm:pt modelId="{57F883D5-A0F2-4221-987D-69AD3FB856AC}">
      <dgm:prSet phldrT="[Text]" custT="1"/>
      <dgm:spPr>
        <a:gradFill flip="none" rotWithShape="0">
          <a:gsLst>
            <a:gs pos="0">
              <a:schemeClr val="accent3">
                <a:tint val="66000"/>
                <a:satMod val="160000"/>
              </a:schemeClr>
            </a:gs>
            <a:gs pos="50000">
              <a:schemeClr val="accent3">
                <a:tint val="44500"/>
                <a:satMod val="160000"/>
              </a:schemeClr>
            </a:gs>
            <a:gs pos="100000">
              <a:schemeClr val="accent3">
                <a:tint val="23500"/>
                <a:satMod val="160000"/>
              </a:schemeClr>
            </a:gs>
          </a:gsLst>
          <a:lin ang="2700000" scaled="1"/>
          <a:tileRect/>
        </a:gradFill>
      </dgm:spPr>
      <dgm:t>
        <a:bodyPr/>
        <a:lstStyle/>
        <a:p>
          <a:r>
            <a:rPr lang="fr" sz="1600" dirty="0"/>
            <a:t>Identifier les experts ayant une expérience pertinente en matière de genre et d'environnement</a:t>
          </a:r>
        </a:p>
      </dgm:t>
    </dgm:pt>
    <dgm:pt modelId="{4C7DF004-4170-4FC6-B929-E8BB025B1D0E}" type="parTrans" cxnId="{784444DB-E21F-4747-B4ED-C9085572B1DD}">
      <dgm:prSet/>
      <dgm:spPr/>
      <dgm:t>
        <a:bodyPr/>
        <a:lstStyle/>
        <a:p>
          <a:endParaRPr lang="en-GB"/>
        </a:p>
      </dgm:t>
    </dgm:pt>
    <dgm:pt modelId="{A9CB0850-0490-4D56-81DA-4C923972857E}" type="sibTrans" cxnId="{784444DB-E21F-4747-B4ED-C9085572B1DD}">
      <dgm:prSet/>
      <dgm:spPr/>
      <dgm:t>
        <a:bodyPr/>
        <a:lstStyle/>
        <a:p>
          <a:endParaRPr lang="en-GB"/>
        </a:p>
      </dgm:t>
    </dgm:pt>
    <dgm:pt modelId="{9F232516-33F6-4C5C-9715-93C303523A7B}">
      <dgm:prSet phldrT="[Text]" custT="1"/>
      <dgm:spPr>
        <a:gradFill flip="none" rotWithShape="0">
          <a:gsLst>
            <a:gs pos="0">
              <a:schemeClr val="accent3">
                <a:tint val="66000"/>
                <a:satMod val="160000"/>
              </a:schemeClr>
            </a:gs>
            <a:gs pos="50000">
              <a:schemeClr val="accent3">
                <a:tint val="44500"/>
                <a:satMod val="160000"/>
              </a:schemeClr>
            </a:gs>
            <a:gs pos="100000">
              <a:schemeClr val="accent3">
                <a:tint val="23500"/>
                <a:satMod val="160000"/>
              </a:schemeClr>
            </a:gs>
          </a:gsLst>
          <a:lin ang="2700000" scaled="1"/>
          <a:tileRect/>
        </a:gradFill>
      </dgm:spPr>
      <dgm:t>
        <a:bodyPr/>
        <a:lstStyle/>
        <a:p>
          <a:r>
            <a:rPr lang="fr" sz="1600"/>
            <a:t>Établir des protocoles d’accord entre les ministères et les instituts concernés pour accéder aux données</a:t>
          </a:r>
        </a:p>
      </dgm:t>
    </dgm:pt>
    <dgm:pt modelId="{499E5081-3500-472C-A81E-CEB17BFE5652}" type="parTrans" cxnId="{B2BA2E76-F72A-47E3-B37B-D2635E8430BE}">
      <dgm:prSet/>
      <dgm:spPr/>
      <dgm:t>
        <a:bodyPr/>
        <a:lstStyle/>
        <a:p>
          <a:endParaRPr lang="en-GB"/>
        </a:p>
      </dgm:t>
    </dgm:pt>
    <dgm:pt modelId="{48BCE9EC-F528-4C84-98FC-68732E5C4869}" type="sibTrans" cxnId="{B2BA2E76-F72A-47E3-B37B-D2635E8430BE}">
      <dgm:prSet/>
      <dgm:spPr/>
      <dgm:t>
        <a:bodyPr/>
        <a:lstStyle/>
        <a:p>
          <a:endParaRPr lang="en-GB"/>
        </a:p>
      </dgm:t>
    </dgm:pt>
    <dgm:pt modelId="{951F202E-29F3-4991-8E71-B1E92CB5C042}">
      <dgm:prSet phldrT="[Text]" custT="1"/>
      <dgm:spPr>
        <a:gradFill flip="none" rotWithShape="0">
          <a:gsLst>
            <a:gs pos="0">
              <a:schemeClr val="accent3">
                <a:tint val="66000"/>
                <a:satMod val="160000"/>
              </a:schemeClr>
            </a:gs>
            <a:gs pos="50000">
              <a:schemeClr val="accent3">
                <a:tint val="44500"/>
                <a:satMod val="160000"/>
              </a:schemeClr>
            </a:gs>
            <a:gs pos="100000">
              <a:schemeClr val="accent3">
                <a:tint val="23500"/>
                <a:satMod val="160000"/>
              </a:schemeClr>
            </a:gs>
          </a:gsLst>
          <a:lin ang="2700000" scaled="1"/>
          <a:tileRect/>
        </a:gradFill>
      </dgm:spPr>
      <dgm:t>
        <a:bodyPr/>
        <a:lstStyle/>
        <a:p>
          <a:r>
            <a:rPr lang="fr" sz="1600"/>
            <a:t>Identifier les spécialistes des données</a:t>
          </a:r>
        </a:p>
      </dgm:t>
    </dgm:pt>
    <dgm:pt modelId="{D50B2FB4-52D2-44C1-9666-371FEECAC7E6}" type="parTrans" cxnId="{7746525A-323E-4694-B19C-4E43449198A6}">
      <dgm:prSet/>
      <dgm:spPr/>
      <dgm:t>
        <a:bodyPr/>
        <a:lstStyle/>
        <a:p>
          <a:endParaRPr lang="en-GB"/>
        </a:p>
      </dgm:t>
    </dgm:pt>
    <dgm:pt modelId="{CA5605B8-4D4B-44B8-939D-B6DADC0FD29C}" type="sibTrans" cxnId="{7746525A-323E-4694-B19C-4E43449198A6}">
      <dgm:prSet/>
      <dgm:spPr/>
      <dgm:t>
        <a:bodyPr/>
        <a:lstStyle/>
        <a:p>
          <a:endParaRPr lang="en-GB"/>
        </a:p>
      </dgm:t>
    </dgm:pt>
    <dgm:pt modelId="{96BF3A80-1E2C-4A94-B3F6-9A64131BDFF5}">
      <dgm:prSet phldrT="[Text]" custT="1"/>
      <dgm:spPr>
        <a:gradFill flip="none" rotWithShape="0">
          <a:gsLst>
            <a:gs pos="0">
              <a:schemeClr val="accent3">
                <a:tint val="66000"/>
                <a:satMod val="160000"/>
              </a:schemeClr>
            </a:gs>
            <a:gs pos="50000">
              <a:schemeClr val="accent3">
                <a:tint val="44500"/>
                <a:satMod val="160000"/>
              </a:schemeClr>
            </a:gs>
            <a:gs pos="100000">
              <a:schemeClr val="accent3">
                <a:tint val="23500"/>
                <a:satMod val="160000"/>
              </a:schemeClr>
            </a:gs>
          </a:gsLst>
          <a:lin ang="2700000" scaled="1"/>
          <a:tileRect/>
        </a:gradFill>
      </dgm:spPr>
      <dgm:t>
        <a:bodyPr/>
        <a:lstStyle/>
        <a:p>
          <a:r>
            <a:rPr lang="fr" sz="1600"/>
            <a:t>Identifier les groupes de femmes, les organisations, les universitaires et les autres institutions qui travaillent sur le sujet</a:t>
          </a:r>
        </a:p>
      </dgm:t>
    </dgm:pt>
    <dgm:pt modelId="{DD38A16E-6A16-4421-860F-C37F5FD4ADC5}" type="parTrans" cxnId="{FEC2A954-1D3C-4601-AF5A-35D969D17B35}">
      <dgm:prSet/>
      <dgm:spPr/>
      <dgm:t>
        <a:bodyPr/>
        <a:lstStyle/>
        <a:p>
          <a:endParaRPr lang="en-GB"/>
        </a:p>
      </dgm:t>
    </dgm:pt>
    <dgm:pt modelId="{5C2A9D70-DDC6-4D63-B9D6-481D01786CD7}" type="sibTrans" cxnId="{FEC2A954-1D3C-4601-AF5A-35D969D17B35}">
      <dgm:prSet/>
      <dgm:spPr/>
      <dgm:t>
        <a:bodyPr/>
        <a:lstStyle/>
        <a:p>
          <a:endParaRPr lang="en-GB"/>
        </a:p>
      </dgm:t>
    </dgm:pt>
    <dgm:pt modelId="{C3EB11DF-98EE-4E15-9804-04A49526F9D5}">
      <dgm:prSet custT="1"/>
      <dgm:spPr>
        <a:gradFill flip="none" rotWithShape="0">
          <a:gsLst>
            <a:gs pos="0">
              <a:srgbClr val="76A7A2">
                <a:tint val="66000"/>
                <a:satMod val="160000"/>
              </a:srgbClr>
            </a:gs>
            <a:gs pos="50000">
              <a:srgbClr val="76A7A2">
                <a:tint val="44500"/>
                <a:satMod val="160000"/>
              </a:srgbClr>
            </a:gs>
            <a:gs pos="100000">
              <a:srgbClr val="76A7A2">
                <a:tint val="23500"/>
                <a:satMod val="160000"/>
              </a:srgbClr>
            </a:gs>
          </a:gsLst>
          <a:path path="circle">
            <a:fillToRect t="100000" r="100000"/>
          </a:path>
          <a:tileRect l="-100000" b="-100000"/>
        </a:gradFill>
      </dgm:spPr>
      <dgm:t>
        <a:bodyPr/>
        <a:lstStyle/>
        <a:p>
          <a:pPr>
            <a:buFont typeface="Symbol" panose="05050102010706020507" pitchFamily="18" charset="2"/>
            <a:buChar char=""/>
          </a:pPr>
          <a:r>
            <a:rPr lang="fr" sz="1600" dirty="0"/>
            <a:t>Envisager différentes méthodologies et approches pour générer des données</a:t>
          </a:r>
          <a:endParaRPr lang="en-GB" sz="1600" dirty="0"/>
        </a:p>
      </dgm:t>
    </dgm:pt>
    <dgm:pt modelId="{063CBE0F-9AC6-49B0-A6C2-8283752B91A9}" type="parTrans" cxnId="{84ABBB2A-DF95-418F-9E2A-50F7B89DF111}">
      <dgm:prSet/>
      <dgm:spPr/>
      <dgm:t>
        <a:bodyPr/>
        <a:lstStyle/>
        <a:p>
          <a:endParaRPr lang="en-GB"/>
        </a:p>
      </dgm:t>
    </dgm:pt>
    <dgm:pt modelId="{E9CB298C-3ADC-49ED-A938-985EFC2234D3}" type="sibTrans" cxnId="{84ABBB2A-DF95-418F-9E2A-50F7B89DF111}">
      <dgm:prSet/>
      <dgm:spPr/>
      <dgm:t>
        <a:bodyPr/>
        <a:lstStyle/>
        <a:p>
          <a:endParaRPr lang="en-GB"/>
        </a:p>
      </dgm:t>
    </dgm:pt>
    <dgm:pt modelId="{FB67163C-7FBE-4D00-8893-D17FF62A4364}">
      <dgm:prSet custT="1"/>
      <dgm:spPr>
        <a:gradFill flip="none" rotWithShape="0">
          <a:gsLst>
            <a:gs pos="0">
              <a:srgbClr val="76A7A2">
                <a:tint val="66000"/>
                <a:satMod val="160000"/>
              </a:srgbClr>
            </a:gs>
            <a:gs pos="50000">
              <a:srgbClr val="76A7A2">
                <a:tint val="44500"/>
                <a:satMod val="160000"/>
              </a:srgbClr>
            </a:gs>
            <a:gs pos="100000">
              <a:srgbClr val="76A7A2">
                <a:tint val="23500"/>
                <a:satMod val="160000"/>
              </a:srgbClr>
            </a:gs>
          </a:gsLst>
          <a:path path="circle">
            <a:fillToRect t="100000" r="100000"/>
          </a:path>
          <a:tileRect l="-100000" b="-100000"/>
        </a:gradFill>
      </dgm:spPr>
      <dgm:t>
        <a:bodyPr/>
        <a:lstStyle/>
        <a:p>
          <a:pPr>
            <a:buFont typeface="Symbol" panose="05050102010706020507" pitchFamily="18" charset="2"/>
            <a:buChar char=""/>
          </a:pPr>
          <a:r>
            <a:rPr lang="fr" sz="1600"/>
            <a:t>Définir un modèle pour systématiser les études de cas</a:t>
          </a:r>
          <a:endParaRPr lang="en-GB" sz="1600"/>
        </a:p>
      </dgm:t>
    </dgm:pt>
    <dgm:pt modelId="{F766E85E-6C3C-489E-98B3-F78579468864}" type="parTrans" cxnId="{408CFEC3-CEDB-4142-BFB8-CD2C7F22804C}">
      <dgm:prSet/>
      <dgm:spPr/>
      <dgm:t>
        <a:bodyPr/>
        <a:lstStyle/>
        <a:p>
          <a:endParaRPr lang="en-GB"/>
        </a:p>
      </dgm:t>
    </dgm:pt>
    <dgm:pt modelId="{F9F768C3-951C-429A-AFF8-431401EC5E4D}" type="sibTrans" cxnId="{408CFEC3-CEDB-4142-BFB8-CD2C7F22804C}">
      <dgm:prSet/>
      <dgm:spPr/>
      <dgm:t>
        <a:bodyPr/>
        <a:lstStyle/>
        <a:p>
          <a:endParaRPr lang="en-GB"/>
        </a:p>
      </dgm:t>
    </dgm:pt>
    <dgm:pt modelId="{353A6B52-53AE-4F0B-9F7C-D2CB4FDEE762}">
      <dgm:prSet custT="1"/>
      <dgm:spPr>
        <a:gradFill flip="none" rotWithShape="0">
          <a:gsLst>
            <a:gs pos="0">
              <a:srgbClr val="76A7A2">
                <a:tint val="66000"/>
                <a:satMod val="160000"/>
              </a:srgbClr>
            </a:gs>
            <a:gs pos="50000">
              <a:srgbClr val="76A7A2">
                <a:tint val="44500"/>
                <a:satMod val="160000"/>
              </a:srgbClr>
            </a:gs>
            <a:gs pos="100000">
              <a:srgbClr val="76A7A2">
                <a:tint val="23500"/>
                <a:satMod val="160000"/>
              </a:srgbClr>
            </a:gs>
          </a:gsLst>
          <a:path path="circle">
            <a:fillToRect t="100000" r="100000"/>
          </a:path>
          <a:tileRect l="-100000" b="-100000"/>
        </a:gradFill>
      </dgm:spPr>
      <dgm:t>
        <a:bodyPr/>
        <a:lstStyle/>
        <a:p>
          <a:pPr>
            <a:buFont typeface="Symbol" panose="05050102010706020507" pitchFamily="18" charset="2"/>
            <a:buChar char=""/>
          </a:pPr>
          <a:r>
            <a:rPr lang="fr" sz="1600"/>
            <a:t>Organiser des réunions avec différents secteurs pour mener des entretiens, des ateliers, etc.</a:t>
          </a:r>
          <a:endParaRPr lang="en-GB" sz="1600"/>
        </a:p>
      </dgm:t>
    </dgm:pt>
    <dgm:pt modelId="{27F6BCE5-A454-4A6E-ADE0-8CEF38675B8D}" type="parTrans" cxnId="{97B319CE-C46F-4F0B-87E1-0958FA8F6827}">
      <dgm:prSet/>
      <dgm:spPr/>
      <dgm:t>
        <a:bodyPr/>
        <a:lstStyle/>
        <a:p>
          <a:endParaRPr lang="en-GB"/>
        </a:p>
      </dgm:t>
    </dgm:pt>
    <dgm:pt modelId="{E8A8561B-6313-4765-8E29-0B3441D4CBB0}" type="sibTrans" cxnId="{97B319CE-C46F-4F0B-87E1-0958FA8F6827}">
      <dgm:prSet/>
      <dgm:spPr/>
      <dgm:t>
        <a:bodyPr/>
        <a:lstStyle/>
        <a:p>
          <a:endParaRPr lang="en-GB"/>
        </a:p>
      </dgm:t>
    </dgm:pt>
    <dgm:pt modelId="{4ADF99C3-B0BE-4108-93C2-433A5FA8BC51}">
      <dgm:prSet custT="1"/>
      <dgm:spPr>
        <a:gradFill flip="none" rotWithShape="0">
          <a:gsLst>
            <a:gs pos="0">
              <a:srgbClr val="76A7A2">
                <a:tint val="66000"/>
                <a:satMod val="160000"/>
              </a:srgbClr>
            </a:gs>
            <a:gs pos="50000">
              <a:srgbClr val="76A7A2">
                <a:tint val="44500"/>
                <a:satMod val="160000"/>
              </a:srgbClr>
            </a:gs>
            <a:gs pos="100000">
              <a:srgbClr val="76A7A2">
                <a:tint val="23500"/>
                <a:satMod val="160000"/>
              </a:srgbClr>
            </a:gs>
          </a:gsLst>
          <a:path path="circle">
            <a:fillToRect t="100000" r="100000"/>
          </a:path>
          <a:tileRect l="-100000" b="-100000"/>
        </a:gradFill>
      </dgm:spPr>
      <dgm:t>
        <a:bodyPr/>
        <a:lstStyle/>
        <a:p>
          <a:pPr>
            <a:buFont typeface="Symbol" panose="05050102010706020507" pitchFamily="18" charset="2"/>
            <a:buChar char=""/>
          </a:pPr>
          <a:r>
            <a:rPr lang="fr" sz="1600"/>
            <a:t>Convenir d’une approche de collecte de données qui reflète la diversité</a:t>
          </a:r>
          <a:endParaRPr lang="en-GB" sz="1600"/>
        </a:p>
      </dgm:t>
    </dgm:pt>
    <dgm:pt modelId="{18E6C36D-CB70-4F7D-A23F-1C7BB3526537}" type="parTrans" cxnId="{A08AC03E-5D99-4194-A978-F615005A1000}">
      <dgm:prSet/>
      <dgm:spPr/>
      <dgm:t>
        <a:bodyPr/>
        <a:lstStyle/>
        <a:p>
          <a:endParaRPr lang="en-GB"/>
        </a:p>
      </dgm:t>
    </dgm:pt>
    <dgm:pt modelId="{B9E0475D-27F9-46A7-B391-EF9C3AACED02}" type="sibTrans" cxnId="{A08AC03E-5D99-4194-A978-F615005A1000}">
      <dgm:prSet/>
      <dgm:spPr/>
      <dgm:t>
        <a:bodyPr/>
        <a:lstStyle/>
        <a:p>
          <a:endParaRPr lang="en-GB"/>
        </a:p>
      </dgm:t>
    </dgm:pt>
    <dgm:pt modelId="{8952F9FD-43E8-44B8-91B5-20D74C3C3B46}">
      <dgm:prSet custT="1"/>
      <dgm:spPr>
        <a:gradFill flip="none" rotWithShape="0">
          <a:gsLst>
            <a:gs pos="0">
              <a:srgbClr val="7A8C8E">
                <a:tint val="66000"/>
                <a:satMod val="160000"/>
              </a:srgbClr>
            </a:gs>
            <a:gs pos="50000">
              <a:srgbClr val="7A8C8E">
                <a:tint val="44500"/>
                <a:satMod val="160000"/>
              </a:srgbClr>
            </a:gs>
            <a:gs pos="100000">
              <a:srgbClr val="7A8C8E">
                <a:tint val="23500"/>
                <a:satMod val="160000"/>
              </a:srgbClr>
            </a:gs>
          </a:gsLst>
          <a:lin ang="0" scaled="1"/>
          <a:tileRect/>
        </a:gradFill>
      </dgm:spPr>
      <dgm:t>
        <a:bodyPr/>
        <a:lstStyle/>
        <a:p>
          <a:pPr>
            <a:buFont typeface="Symbol" panose="05050102010706020507" pitchFamily="18" charset="2"/>
            <a:buChar char=""/>
          </a:pPr>
          <a:r>
            <a:rPr lang="fr" sz="1600" dirty="0"/>
            <a:t>Analyser les capacités institutionnelles en matière de genre et de biodiversité</a:t>
          </a:r>
        </a:p>
      </dgm:t>
    </dgm:pt>
    <dgm:pt modelId="{EE2BDD36-2779-431A-AA35-7FECF3ABD8AB}" type="parTrans" cxnId="{87D1FB6C-B482-461C-B386-E2867DF27F90}">
      <dgm:prSet/>
      <dgm:spPr/>
      <dgm:t>
        <a:bodyPr/>
        <a:lstStyle/>
        <a:p>
          <a:endParaRPr lang="en-GB"/>
        </a:p>
      </dgm:t>
    </dgm:pt>
    <dgm:pt modelId="{9A7178E2-E3F6-470B-ACA8-99519AA15841}" type="sibTrans" cxnId="{87D1FB6C-B482-461C-B386-E2867DF27F90}">
      <dgm:prSet/>
      <dgm:spPr/>
      <dgm:t>
        <a:bodyPr/>
        <a:lstStyle/>
        <a:p>
          <a:endParaRPr lang="en-GB"/>
        </a:p>
      </dgm:t>
    </dgm:pt>
    <dgm:pt modelId="{CEF3CE6E-622A-425D-9774-FF2DFAE08E87}">
      <dgm:prSet custT="1"/>
      <dgm:spPr>
        <a:gradFill flip="none" rotWithShape="0">
          <a:gsLst>
            <a:gs pos="0">
              <a:srgbClr val="7A8C8E">
                <a:tint val="66000"/>
                <a:satMod val="160000"/>
              </a:srgbClr>
            </a:gs>
            <a:gs pos="50000">
              <a:srgbClr val="7A8C8E">
                <a:tint val="44500"/>
                <a:satMod val="160000"/>
              </a:srgbClr>
            </a:gs>
            <a:gs pos="100000">
              <a:srgbClr val="7A8C8E">
                <a:tint val="23500"/>
                <a:satMod val="160000"/>
              </a:srgbClr>
            </a:gs>
          </a:gsLst>
          <a:lin ang="0" scaled="1"/>
          <a:tileRect/>
        </a:gradFill>
      </dgm:spPr>
      <dgm:t>
        <a:bodyPr/>
        <a:lstStyle/>
        <a:p>
          <a:pPr>
            <a:buFont typeface="Symbol" panose="05050102010706020507" pitchFamily="18" charset="2"/>
            <a:buChar char=""/>
          </a:pPr>
          <a:r>
            <a:rPr lang="fr" sz="1600"/>
            <a:t>Recueillir et analyser des données locales et nationales sur le lien entre genre et biodiversité</a:t>
          </a:r>
        </a:p>
      </dgm:t>
    </dgm:pt>
    <dgm:pt modelId="{2561570B-88B7-4FF8-BBCC-A61264C35A46}" type="parTrans" cxnId="{AD32E84F-2557-4D28-A201-DA556716685A}">
      <dgm:prSet/>
      <dgm:spPr/>
      <dgm:t>
        <a:bodyPr/>
        <a:lstStyle/>
        <a:p>
          <a:endParaRPr lang="en-GB"/>
        </a:p>
      </dgm:t>
    </dgm:pt>
    <dgm:pt modelId="{AF0CB724-08DF-49F7-B2D7-E883D6179ECC}" type="sibTrans" cxnId="{AD32E84F-2557-4D28-A201-DA556716685A}">
      <dgm:prSet/>
      <dgm:spPr/>
      <dgm:t>
        <a:bodyPr/>
        <a:lstStyle/>
        <a:p>
          <a:endParaRPr lang="en-GB"/>
        </a:p>
      </dgm:t>
    </dgm:pt>
    <dgm:pt modelId="{B77FED03-DF56-42EE-BEA0-C0D4E3C85199}">
      <dgm:prSet custT="1"/>
      <dgm:spPr>
        <a:gradFill flip="none" rotWithShape="0">
          <a:gsLst>
            <a:gs pos="0">
              <a:srgbClr val="7A8C8E">
                <a:tint val="66000"/>
                <a:satMod val="160000"/>
              </a:srgbClr>
            </a:gs>
            <a:gs pos="50000">
              <a:srgbClr val="7A8C8E">
                <a:tint val="44500"/>
                <a:satMod val="160000"/>
              </a:srgbClr>
            </a:gs>
            <a:gs pos="100000">
              <a:srgbClr val="7A8C8E">
                <a:tint val="23500"/>
                <a:satMod val="160000"/>
              </a:srgbClr>
            </a:gs>
          </a:gsLst>
          <a:lin ang="0" scaled="1"/>
          <a:tileRect/>
        </a:gradFill>
      </dgm:spPr>
      <dgm:t>
        <a:bodyPr/>
        <a:lstStyle/>
        <a:p>
          <a:pPr>
            <a:buFont typeface="Symbol" panose="05050102010706020507" pitchFamily="18" charset="2"/>
            <a:buChar char=""/>
          </a:pPr>
          <a:r>
            <a:rPr lang="fr" sz="1600"/>
            <a:t>Systématiser les études de cas d'initiatives tenant compte du genre</a:t>
          </a:r>
        </a:p>
      </dgm:t>
    </dgm:pt>
    <dgm:pt modelId="{2ADFDD1B-B660-43D1-8819-B29765E68489}" type="parTrans" cxnId="{336A3314-F6CB-42ED-BE99-AE2AFFC30568}">
      <dgm:prSet/>
      <dgm:spPr/>
      <dgm:t>
        <a:bodyPr/>
        <a:lstStyle/>
        <a:p>
          <a:endParaRPr lang="en-GB"/>
        </a:p>
      </dgm:t>
    </dgm:pt>
    <dgm:pt modelId="{1B7754BD-DC5E-4302-95E0-B4C67863888F}" type="sibTrans" cxnId="{336A3314-F6CB-42ED-BE99-AE2AFFC30568}">
      <dgm:prSet/>
      <dgm:spPr/>
      <dgm:t>
        <a:bodyPr/>
        <a:lstStyle/>
        <a:p>
          <a:endParaRPr lang="en-GB"/>
        </a:p>
      </dgm:t>
    </dgm:pt>
    <dgm:pt modelId="{7E18227E-2336-4D45-BE8B-2DFF8964431B}">
      <dgm:prSet custT="1"/>
      <dgm:spPr>
        <a:gradFill flip="none" rotWithShape="0">
          <a:gsLst>
            <a:gs pos="0">
              <a:srgbClr val="7A8C8E">
                <a:tint val="66000"/>
                <a:satMod val="160000"/>
              </a:srgbClr>
            </a:gs>
            <a:gs pos="50000">
              <a:srgbClr val="7A8C8E">
                <a:tint val="44500"/>
                <a:satMod val="160000"/>
              </a:srgbClr>
            </a:gs>
            <a:gs pos="100000">
              <a:srgbClr val="7A8C8E">
                <a:tint val="23500"/>
                <a:satMod val="160000"/>
              </a:srgbClr>
            </a:gs>
          </a:gsLst>
          <a:lin ang="0" scaled="1"/>
          <a:tileRect/>
        </a:gradFill>
      </dgm:spPr>
      <dgm:t>
        <a:bodyPr/>
        <a:lstStyle/>
        <a:p>
          <a:pPr>
            <a:buFont typeface="Symbol" panose="05050102010706020507" pitchFamily="18" charset="2"/>
            <a:buChar char=""/>
          </a:pPr>
          <a:r>
            <a:rPr lang="fr" sz="1600" dirty="0"/>
            <a:t>Veiller à ce que les données reflètent la réalité des hommes et des femmes dans toute leur diversité.</a:t>
          </a:r>
        </a:p>
      </dgm:t>
    </dgm:pt>
    <dgm:pt modelId="{E7D3F4CA-B7BD-4D60-AA6F-9064DC262FAC}" type="parTrans" cxnId="{140C259B-D2E5-4149-8F96-6D04E4C00BFD}">
      <dgm:prSet/>
      <dgm:spPr/>
      <dgm:t>
        <a:bodyPr/>
        <a:lstStyle/>
        <a:p>
          <a:endParaRPr lang="en-GB"/>
        </a:p>
      </dgm:t>
    </dgm:pt>
    <dgm:pt modelId="{7A6F7883-EE31-4029-AA17-5C84D8406B85}" type="sibTrans" cxnId="{140C259B-D2E5-4149-8F96-6D04E4C00BFD}">
      <dgm:prSet/>
      <dgm:spPr/>
      <dgm:t>
        <a:bodyPr/>
        <a:lstStyle/>
        <a:p>
          <a:endParaRPr lang="en-GB"/>
        </a:p>
      </dgm:t>
    </dgm:pt>
    <dgm:pt modelId="{43DD83BD-B4BD-43C0-B639-ABC70473D279}">
      <dgm:prSet custT="1"/>
      <dgm:spPr>
        <a:gradFill flip="none" rotWithShape="0">
          <a:gsLst>
            <a:gs pos="0">
              <a:srgbClr val="7A8C8E">
                <a:tint val="66000"/>
                <a:satMod val="160000"/>
              </a:srgbClr>
            </a:gs>
            <a:gs pos="50000">
              <a:srgbClr val="7A8C8E">
                <a:tint val="44500"/>
                <a:satMod val="160000"/>
              </a:srgbClr>
            </a:gs>
            <a:gs pos="100000">
              <a:srgbClr val="7A8C8E">
                <a:tint val="23500"/>
                <a:satMod val="160000"/>
              </a:srgbClr>
            </a:gs>
          </a:gsLst>
          <a:lin ang="0" scaled="1"/>
          <a:tileRect/>
        </a:gradFill>
      </dgm:spPr>
      <dgm:t>
        <a:bodyPr/>
        <a:lstStyle/>
        <a:p>
          <a:pPr>
            <a:buFont typeface="Symbol" panose="05050102010706020507" pitchFamily="18" charset="2"/>
            <a:buChar char=""/>
          </a:pPr>
          <a:r>
            <a:rPr lang="fr" sz="1600" dirty="0"/>
            <a:t>Inclure des collectes de données supplémentaires. Envisager des visites de terrain dans les communautés rurales et autochtones.</a:t>
          </a:r>
        </a:p>
      </dgm:t>
    </dgm:pt>
    <dgm:pt modelId="{A44B1394-864A-4D2B-B931-671CD51F0F9C}" type="parTrans" cxnId="{5F074153-6D56-4A66-834F-CED7F967C92A}">
      <dgm:prSet/>
      <dgm:spPr/>
      <dgm:t>
        <a:bodyPr/>
        <a:lstStyle/>
        <a:p>
          <a:endParaRPr lang="en-GB"/>
        </a:p>
      </dgm:t>
    </dgm:pt>
    <dgm:pt modelId="{1968D377-8E48-46B2-8EC7-6CEBE8BF17B6}" type="sibTrans" cxnId="{5F074153-6D56-4A66-834F-CED7F967C92A}">
      <dgm:prSet/>
      <dgm:spPr/>
      <dgm:t>
        <a:bodyPr/>
        <a:lstStyle/>
        <a:p>
          <a:endParaRPr lang="en-GB"/>
        </a:p>
      </dgm:t>
    </dgm:pt>
    <dgm:pt modelId="{5BD72EE4-E332-48D4-AC92-8C6099BB09A4}">
      <dgm:prSet custT="1"/>
      <dgm:spPr>
        <a:gradFill flip="none" rotWithShape="0">
          <a:gsLst>
            <a:gs pos="0">
              <a:srgbClr val="7A8C8E">
                <a:tint val="66000"/>
                <a:satMod val="160000"/>
              </a:srgbClr>
            </a:gs>
            <a:gs pos="50000">
              <a:srgbClr val="7A8C8E">
                <a:tint val="44500"/>
                <a:satMod val="160000"/>
              </a:srgbClr>
            </a:gs>
            <a:gs pos="100000">
              <a:srgbClr val="7A8C8E">
                <a:tint val="23500"/>
                <a:satMod val="160000"/>
              </a:srgbClr>
            </a:gs>
          </a:gsLst>
          <a:lin ang="0" scaled="1"/>
          <a:tileRect/>
        </a:gradFill>
      </dgm:spPr>
      <dgm:t>
        <a:bodyPr/>
        <a:lstStyle/>
        <a:p>
          <a:pPr>
            <a:buFont typeface="Symbol" panose="05050102010706020507" pitchFamily="18" charset="2"/>
            <a:buChar char=""/>
          </a:pPr>
          <a:r>
            <a:rPr lang="fr" sz="1600"/>
            <a:t>Analyser les contributions des actions menées par les femmes en faveur de la biodiversité</a:t>
          </a:r>
        </a:p>
      </dgm:t>
    </dgm:pt>
    <dgm:pt modelId="{86788FB3-BF85-4F25-A1C8-2924E5A6A00D}" type="parTrans" cxnId="{CAF86F5C-E946-4B61-BE60-0DC262373296}">
      <dgm:prSet/>
      <dgm:spPr/>
      <dgm:t>
        <a:bodyPr/>
        <a:lstStyle/>
        <a:p>
          <a:endParaRPr lang="en-GB"/>
        </a:p>
      </dgm:t>
    </dgm:pt>
    <dgm:pt modelId="{1ECE4F66-286B-4D8C-89EC-7C162EDFCBE2}" type="sibTrans" cxnId="{CAF86F5C-E946-4B61-BE60-0DC262373296}">
      <dgm:prSet/>
      <dgm:spPr/>
      <dgm:t>
        <a:bodyPr/>
        <a:lstStyle/>
        <a:p>
          <a:endParaRPr lang="en-GB"/>
        </a:p>
      </dgm:t>
    </dgm:pt>
    <dgm:pt modelId="{233C8572-F028-5543-885C-252102B2BE19}">
      <dgm:prSet custT="1"/>
      <dgm:spPr>
        <a:gradFill flip="none" rotWithShape="0">
          <a:gsLst>
            <a:gs pos="0">
              <a:srgbClr val="7A8C8E">
                <a:tint val="66000"/>
                <a:satMod val="160000"/>
              </a:srgbClr>
            </a:gs>
            <a:gs pos="50000">
              <a:srgbClr val="7A8C8E">
                <a:tint val="44500"/>
                <a:satMod val="160000"/>
              </a:srgbClr>
            </a:gs>
            <a:gs pos="100000">
              <a:srgbClr val="7A8C8E">
                <a:tint val="23500"/>
                <a:satMod val="160000"/>
              </a:srgbClr>
            </a:gs>
          </a:gsLst>
          <a:lin ang="0" scaled="1"/>
          <a:tileRect/>
        </a:gradFill>
      </dgm:spPr>
      <dgm:t>
        <a:bodyPr/>
        <a:lstStyle/>
        <a:p>
          <a:pPr>
            <a:buFont typeface="Symbol" panose="05050102010706020507" pitchFamily="18" charset="2"/>
            <a:buChar char=""/>
          </a:pPr>
          <a:r>
            <a:rPr lang="fr" sz="1600" dirty="0"/>
            <a:t>Organiser des réunions pour valider les résultats et identifier les lacunes</a:t>
          </a:r>
        </a:p>
      </dgm:t>
    </dgm:pt>
    <dgm:pt modelId="{A3212AC2-6712-B74A-940E-BE2F36F6896E}" type="parTrans" cxnId="{2AFBBFC1-FFBB-CE44-ACA9-0B7257149660}">
      <dgm:prSet/>
      <dgm:spPr/>
    </dgm:pt>
    <dgm:pt modelId="{578A1B05-C124-CC43-AAE9-84E80F6E4225}" type="sibTrans" cxnId="{2AFBBFC1-FFBB-CE44-ACA9-0B7257149660}">
      <dgm:prSet/>
      <dgm:spPr/>
    </dgm:pt>
    <dgm:pt modelId="{92F589FA-5429-49BD-B6CE-2B8B66391489}" type="pres">
      <dgm:prSet presAssocID="{BABDDBA7-4E1E-4776-BACA-CF2CA0F800ED}" presName="Name0" presStyleCnt="0">
        <dgm:presLayoutVars>
          <dgm:dir/>
          <dgm:animLvl val="lvl"/>
          <dgm:resizeHandles val="exact"/>
        </dgm:presLayoutVars>
      </dgm:prSet>
      <dgm:spPr/>
    </dgm:pt>
    <dgm:pt modelId="{30111A10-E937-4A24-9960-9458E105B585}" type="pres">
      <dgm:prSet presAssocID="{BABDDBA7-4E1E-4776-BACA-CF2CA0F800ED}" presName="tSp" presStyleCnt="0"/>
      <dgm:spPr/>
    </dgm:pt>
    <dgm:pt modelId="{BFC0F5E9-C404-4889-9D03-1083A686FC5D}" type="pres">
      <dgm:prSet presAssocID="{BABDDBA7-4E1E-4776-BACA-CF2CA0F800ED}" presName="bSp" presStyleCnt="0"/>
      <dgm:spPr/>
    </dgm:pt>
    <dgm:pt modelId="{1794ADA5-09E5-4B2A-9EC4-411880956039}" type="pres">
      <dgm:prSet presAssocID="{BABDDBA7-4E1E-4776-BACA-CF2CA0F800ED}" presName="process" presStyleCnt="0"/>
      <dgm:spPr/>
    </dgm:pt>
    <dgm:pt modelId="{E67A0A59-F4F3-4518-B184-9D9DE34EC966}" type="pres">
      <dgm:prSet presAssocID="{9A6520A2-DA56-4281-A4A6-F6272F03AA4F}" presName="composite1" presStyleCnt="0"/>
      <dgm:spPr/>
    </dgm:pt>
    <dgm:pt modelId="{A853D1B2-72E7-482A-87E2-524A5EE8726B}" type="pres">
      <dgm:prSet presAssocID="{9A6520A2-DA56-4281-A4A6-F6272F03AA4F}" presName="dummyNode1" presStyleLbl="node1" presStyleIdx="0" presStyleCnt="3"/>
      <dgm:spPr/>
    </dgm:pt>
    <dgm:pt modelId="{A4937ED4-083C-47E1-8F4C-A1891472BCEB}" type="pres">
      <dgm:prSet presAssocID="{9A6520A2-DA56-4281-A4A6-F6272F03AA4F}" presName="childNode1" presStyleLbl="bgAcc1" presStyleIdx="0" presStyleCnt="3">
        <dgm:presLayoutVars>
          <dgm:bulletEnabled val="1"/>
        </dgm:presLayoutVars>
      </dgm:prSet>
      <dgm:spPr/>
    </dgm:pt>
    <dgm:pt modelId="{5B43EB78-5089-4A4C-92D9-B94D5DCD8F25}" type="pres">
      <dgm:prSet presAssocID="{9A6520A2-DA56-4281-A4A6-F6272F03AA4F}" presName="childNode1tx" presStyleLbl="bgAcc1" presStyleIdx="0" presStyleCnt="3">
        <dgm:presLayoutVars>
          <dgm:bulletEnabled val="1"/>
        </dgm:presLayoutVars>
      </dgm:prSet>
      <dgm:spPr/>
    </dgm:pt>
    <dgm:pt modelId="{1287C6A3-615B-4228-B8AA-F343D0BFBCF6}" type="pres">
      <dgm:prSet presAssocID="{9A6520A2-DA56-4281-A4A6-F6272F03AA4F}" presName="parentNode1" presStyleLbl="node1" presStyleIdx="0" presStyleCnt="3">
        <dgm:presLayoutVars>
          <dgm:chMax val="1"/>
          <dgm:bulletEnabled val="1"/>
        </dgm:presLayoutVars>
      </dgm:prSet>
      <dgm:spPr/>
    </dgm:pt>
    <dgm:pt modelId="{41FBDA5F-97E4-46AB-9F65-93A606756D77}" type="pres">
      <dgm:prSet presAssocID="{9A6520A2-DA56-4281-A4A6-F6272F03AA4F}" presName="connSite1" presStyleCnt="0"/>
      <dgm:spPr/>
    </dgm:pt>
    <dgm:pt modelId="{B3C976E3-3894-44CC-B22A-E4FC4F3F614D}" type="pres">
      <dgm:prSet presAssocID="{47B9E2DB-2155-47FB-ACC0-D5A56475900E}" presName="Name9" presStyleLbl="sibTrans2D1" presStyleIdx="0" presStyleCnt="2"/>
      <dgm:spPr/>
    </dgm:pt>
    <dgm:pt modelId="{2E1BFAC1-F1C2-4587-93EE-4DC8F94D2D9D}" type="pres">
      <dgm:prSet presAssocID="{024161FD-BB48-48A4-9D8B-73778AF86724}" presName="composite2" presStyleCnt="0"/>
      <dgm:spPr/>
    </dgm:pt>
    <dgm:pt modelId="{EE209094-8C0F-4DB5-A164-5156F1998AC2}" type="pres">
      <dgm:prSet presAssocID="{024161FD-BB48-48A4-9D8B-73778AF86724}" presName="dummyNode2" presStyleLbl="node1" presStyleIdx="0" presStyleCnt="3"/>
      <dgm:spPr/>
    </dgm:pt>
    <dgm:pt modelId="{6443C109-6449-4267-B2B5-1DFBB77D93DA}" type="pres">
      <dgm:prSet presAssocID="{024161FD-BB48-48A4-9D8B-73778AF86724}" presName="childNode2" presStyleLbl="bgAcc1" presStyleIdx="1" presStyleCnt="3">
        <dgm:presLayoutVars>
          <dgm:bulletEnabled val="1"/>
        </dgm:presLayoutVars>
      </dgm:prSet>
      <dgm:spPr/>
    </dgm:pt>
    <dgm:pt modelId="{0E8ED242-6C41-4679-8452-3157DB5334EB}" type="pres">
      <dgm:prSet presAssocID="{024161FD-BB48-48A4-9D8B-73778AF86724}" presName="childNode2tx" presStyleLbl="bgAcc1" presStyleIdx="1" presStyleCnt="3">
        <dgm:presLayoutVars>
          <dgm:bulletEnabled val="1"/>
        </dgm:presLayoutVars>
      </dgm:prSet>
      <dgm:spPr/>
    </dgm:pt>
    <dgm:pt modelId="{270353C0-0735-41E1-9BD9-F7D89DFABE31}" type="pres">
      <dgm:prSet presAssocID="{024161FD-BB48-48A4-9D8B-73778AF86724}" presName="parentNode2" presStyleLbl="node1" presStyleIdx="1" presStyleCnt="3">
        <dgm:presLayoutVars>
          <dgm:chMax val="0"/>
          <dgm:bulletEnabled val="1"/>
        </dgm:presLayoutVars>
      </dgm:prSet>
      <dgm:spPr/>
    </dgm:pt>
    <dgm:pt modelId="{74097F7C-A4C9-40C1-999A-C33842D3E4D0}" type="pres">
      <dgm:prSet presAssocID="{024161FD-BB48-48A4-9D8B-73778AF86724}" presName="connSite2" presStyleCnt="0"/>
      <dgm:spPr/>
    </dgm:pt>
    <dgm:pt modelId="{48483E41-5F28-4948-8112-287B79141353}" type="pres">
      <dgm:prSet presAssocID="{1D1150FD-10ED-4F6E-844E-BB42018A2F46}" presName="Name18" presStyleLbl="sibTrans2D1" presStyleIdx="1" presStyleCnt="2"/>
      <dgm:spPr/>
    </dgm:pt>
    <dgm:pt modelId="{F238BF8B-8912-4C37-8D38-DC712549C47A}" type="pres">
      <dgm:prSet presAssocID="{D12CB2A7-C98C-400F-8178-0EED69575D37}" presName="composite1" presStyleCnt="0"/>
      <dgm:spPr/>
    </dgm:pt>
    <dgm:pt modelId="{88282014-83AA-4ABA-B2DD-1456811D9822}" type="pres">
      <dgm:prSet presAssocID="{D12CB2A7-C98C-400F-8178-0EED69575D37}" presName="dummyNode1" presStyleLbl="node1" presStyleIdx="1" presStyleCnt="3"/>
      <dgm:spPr/>
    </dgm:pt>
    <dgm:pt modelId="{A3057590-52B7-4663-B18B-C0351077CF2B}" type="pres">
      <dgm:prSet presAssocID="{D12CB2A7-C98C-400F-8178-0EED69575D37}" presName="childNode1" presStyleLbl="bgAcc1" presStyleIdx="2" presStyleCnt="3" custScaleX="114909" custScaleY="136605">
        <dgm:presLayoutVars>
          <dgm:bulletEnabled val="1"/>
        </dgm:presLayoutVars>
      </dgm:prSet>
      <dgm:spPr/>
    </dgm:pt>
    <dgm:pt modelId="{2522AC1E-5402-4F96-9DEC-2073473F2D6C}" type="pres">
      <dgm:prSet presAssocID="{D12CB2A7-C98C-400F-8178-0EED69575D37}" presName="childNode1tx" presStyleLbl="bgAcc1" presStyleIdx="2" presStyleCnt="3">
        <dgm:presLayoutVars>
          <dgm:bulletEnabled val="1"/>
        </dgm:presLayoutVars>
      </dgm:prSet>
      <dgm:spPr/>
    </dgm:pt>
    <dgm:pt modelId="{43D6E98C-31DA-4068-8D35-351BEB61B853}" type="pres">
      <dgm:prSet presAssocID="{D12CB2A7-C98C-400F-8178-0EED69575D37}" presName="parentNode1" presStyleLbl="node1" presStyleIdx="2" presStyleCnt="3" custLinFactNeighborX="2797" custLinFactNeighborY="50758">
        <dgm:presLayoutVars>
          <dgm:chMax val="1"/>
          <dgm:bulletEnabled val="1"/>
        </dgm:presLayoutVars>
      </dgm:prSet>
      <dgm:spPr/>
    </dgm:pt>
    <dgm:pt modelId="{9E6CEAEC-BFC5-4EB5-A29F-E6CA0355DF10}" type="pres">
      <dgm:prSet presAssocID="{D12CB2A7-C98C-400F-8178-0EED69575D37}" presName="connSite1" presStyleCnt="0"/>
      <dgm:spPr/>
    </dgm:pt>
  </dgm:ptLst>
  <dgm:cxnLst>
    <dgm:cxn modelId="{769A0602-6B0C-4E0E-9857-FB473794E4AC}" type="presOf" srcId="{FB67163C-7FBE-4D00-8893-D17FF62A4364}" destId="{0E8ED242-6C41-4679-8452-3157DB5334EB}" srcOrd="1" destOrd="3" presId="urn:microsoft.com/office/officeart/2005/8/layout/hProcess4"/>
    <dgm:cxn modelId="{2119DB02-5CAF-4C35-8B56-348035546210}" type="presOf" srcId="{B77FED03-DF56-42EE-BEA0-C0D4E3C85199}" destId="{A3057590-52B7-4663-B18B-C0351077CF2B}" srcOrd="0" destOrd="4" presId="urn:microsoft.com/office/officeart/2005/8/layout/hProcess4"/>
    <dgm:cxn modelId="{A682BB04-C943-4EC9-96A4-A6C758F79CEC}" type="presOf" srcId="{951F202E-29F3-4991-8E71-B1E92CB5C042}" destId="{A4937ED4-083C-47E1-8F4C-A1891472BCEB}" srcOrd="0" destOrd="2" presId="urn:microsoft.com/office/officeart/2005/8/layout/hProcess4"/>
    <dgm:cxn modelId="{5DA6A105-E12A-4090-9BDC-152B005F13F7}" type="presOf" srcId="{CEF3CE6E-622A-425D-9774-FF2DFAE08E87}" destId="{2522AC1E-5402-4F96-9DEC-2073473F2D6C}" srcOrd="1" destOrd="2" presId="urn:microsoft.com/office/officeart/2005/8/layout/hProcess4"/>
    <dgm:cxn modelId="{2CE4710C-C468-4ED3-A33E-51A0F0088364}" type="presOf" srcId="{43DD83BD-B4BD-43C0-B639-ABC70473D279}" destId="{2522AC1E-5402-4F96-9DEC-2073473F2D6C}" srcOrd="1" destOrd="7" presId="urn:microsoft.com/office/officeart/2005/8/layout/hProcess4"/>
    <dgm:cxn modelId="{336A3314-F6CB-42ED-BE99-AE2AFFC30568}" srcId="{D12CB2A7-C98C-400F-8178-0EED69575D37}" destId="{B77FED03-DF56-42EE-BEA0-C0D4E3C85199}" srcOrd="4" destOrd="0" parTransId="{2ADFDD1B-B660-43D1-8819-B29765E68489}" sibTransId="{1B7754BD-DC5E-4302-95E0-B4C67863888F}"/>
    <dgm:cxn modelId="{1DF5501D-D95C-4010-BFC9-8604138214BA}" type="presOf" srcId="{8952F9FD-43E8-44B8-91B5-20D74C3C3B46}" destId="{A3057590-52B7-4663-B18B-C0351077CF2B}" srcOrd="0" destOrd="1" presId="urn:microsoft.com/office/officeart/2005/8/layout/hProcess4"/>
    <dgm:cxn modelId="{7AF2EA24-6CB3-7B44-83FE-4A8907D9AEF8}" type="presOf" srcId="{233C8572-F028-5543-885C-252102B2BE19}" destId="{2522AC1E-5402-4F96-9DEC-2073473F2D6C}" srcOrd="1" destOrd="6" presId="urn:microsoft.com/office/officeart/2005/8/layout/hProcess4"/>
    <dgm:cxn modelId="{1639DD26-15A1-483E-944D-D7EEAC8F7421}" type="presOf" srcId="{9F232516-33F6-4C5C-9715-93C303523A7B}" destId="{5B43EB78-5089-4A4C-92D9-B94D5DCD8F25}" srcOrd="1" destOrd="3" presId="urn:microsoft.com/office/officeart/2005/8/layout/hProcess4"/>
    <dgm:cxn modelId="{BF10E528-E04D-4574-8463-878720D79D89}" srcId="{BABDDBA7-4E1E-4776-BACA-CF2CA0F800ED}" destId="{9A6520A2-DA56-4281-A4A6-F6272F03AA4F}" srcOrd="0" destOrd="0" parTransId="{6DAF84A4-CA38-4860-9125-3EBA901598C4}" sibTransId="{47B9E2DB-2155-47FB-ACC0-D5A56475900E}"/>
    <dgm:cxn modelId="{84ABBB2A-DF95-418F-9E2A-50F7B89DF111}" srcId="{024161FD-BB48-48A4-9D8B-73778AF86724}" destId="{C3EB11DF-98EE-4E15-9804-04A49526F9D5}" srcOrd="1" destOrd="0" parTransId="{063CBE0F-9AC6-49B0-A6C2-8283752B91A9}" sibTransId="{E9CB298C-3ADC-49ED-A938-985EFC2234D3}"/>
    <dgm:cxn modelId="{91A5C72C-A104-4A36-A693-5F193D2B49FA}" type="presOf" srcId="{4571C5F3-6FA9-407D-8EF7-DB45F39A5B8A}" destId="{0E8ED242-6C41-4679-8452-3157DB5334EB}" srcOrd="1" destOrd="0" presId="urn:microsoft.com/office/officeart/2005/8/layout/hProcess4"/>
    <dgm:cxn modelId="{5FE7D32C-053D-4D26-8C66-975E20EAEDEF}" type="presOf" srcId="{353A6B52-53AE-4F0B-9F7C-D2CB4FDEE762}" destId="{0E8ED242-6C41-4679-8452-3157DB5334EB}" srcOrd="1" destOrd="4" presId="urn:microsoft.com/office/officeart/2005/8/layout/hProcess4"/>
    <dgm:cxn modelId="{3AF12D37-C172-46DE-99FF-9F1C8BD2FCAD}" type="presOf" srcId="{C3EB11DF-98EE-4E15-9804-04A49526F9D5}" destId="{6443C109-6449-4267-B2B5-1DFBB77D93DA}" srcOrd="0" destOrd="1" presId="urn:microsoft.com/office/officeart/2005/8/layout/hProcess4"/>
    <dgm:cxn modelId="{A08AC03E-5D99-4194-A978-F615005A1000}" srcId="{024161FD-BB48-48A4-9D8B-73778AF86724}" destId="{4ADF99C3-B0BE-4108-93C2-433A5FA8BC51}" srcOrd="2" destOrd="0" parTransId="{18E6C36D-CB70-4F7D-A23F-1C7BB3526537}" sibTransId="{B9E0475D-27F9-46A7-B391-EF9C3AACED02}"/>
    <dgm:cxn modelId="{89C1BE40-1442-485C-A74A-87FE3806F13C}" type="presOf" srcId="{951F202E-29F3-4991-8E71-B1E92CB5C042}" destId="{5B43EB78-5089-4A4C-92D9-B94D5DCD8F25}" srcOrd="1" destOrd="2" presId="urn:microsoft.com/office/officeart/2005/8/layout/hProcess4"/>
    <dgm:cxn modelId="{9CC9AC4C-9508-473E-A8B9-330AAEEDD1EF}" type="presOf" srcId="{A5F57DA6-8BBC-4B75-95B8-8E7469DACC5B}" destId="{A3057590-52B7-4663-B18B-C0351077CF2B}" srcOrd="0" destOrd="0" presId="urn:microsoft.com/office/officeart/2005/8/layout/hProcess4"/>
    <dgm:cxn modelId="{1AA4C24C-C10C-47C9-81D4-987EFEC8DA39}" srcId="{BABDDBA7-4E1E-4776-BACA-CF2CA0F800ED}" destId="{D12CB2A7-C98C-400F-8178-0EED69575D37}" srcOrd="2" destOrd="0" parTransId="{4D7A3DEC-053B-4034-A8C1-908594EFD8C3}" sibTransId="{3ADFF171-8465-4814-BA0D-F8792F3A6E9C}"/>
    <dgm:cxn modelId="{AD32E84F-2557-4D28-A201-DA556716685A}" srcId="{D12CB2A7-C98C-400F-8178-0EED69575D37}" destId="{CEF3CE6E-622A-425D-9774-FF2DFAE08E87}" srcOrd="2" destOrd="0" parTransId="{2561570B-88B7-4FF8-BBCC-A61264C35A46}" sibTransId="{AF0CB724-08DF-49F7-B2D7-E883D6179ECC}"/>
    <dgm:cxn modelId="{F5C98151-63D7-4EDA-BA29-27C53F3AC81C}" type="presOf" srcId="{8952F9FD-43E8-44B8-91B5-20D74C3C3B46}" destId="{2522AC1E-5402-4F96-9DEC-2073473F2D6C}" srcOrd="1" destOrd="1" presId="urn:microsoft.com/office/officeart/2005/8/layout/hProcess4"/>
    <dgm:cxn modelId="{5F074153-6D56-4A66-834F-CED7F967C92A}" srcId="{D12CB2A7-C98C-400F-8178-0EED69575D37}" destId="{43DD83BD-B4BD-43C0-B639-ABC70473D279}" srcOrd="7" destOrd="0" parTransId="{A44B1394-864A-4D2B-B931-671CD51F0F9C}" sibTransId="{1968D377-8E48-46B2-8EC7-6CEBE8BF17B6}"/>
    <dgm:cxn modelId="{FEC2A954-1D3C-4601-AF5A-35D969D17B35}" srcId="{9A6520A2-DA56-4281-A4A6-F6272F03AA4F}" destId="{96BF3A80-1E2C-4A94-B3F6-9A64131BDFF5}" srcOrd="4" destOrd="0" parTransId="{DD38A16E-6A16-4421-860F-C37F5FD4ADC5}" sibTransId="{5C2A9D70-DDC6-4D63-B9D6-481D01786CD7}"/>
    <dgm:cxn modelId="{E684AB54-6AE6-4EB7-B3E5-D94B9D554F7F}" type="presOf" srcId="{9A6520A2-DA56-4281-A4A6-F6272F03AA4F}" destId="{1287C6A3-615B-4228-B8AA-F343D0BFBCF6}" srcOrd="0" destOrd="0" presId="urn:microsoft.com/office/officeart/2005/8/layout/hProcess4"/>
    <dgm:cxn modelId="{DAAC3257-2918-47C0-A824-2AB9EC827850}" type="presOf" srcId="{4ADF99C3-B0BE-4108-93C2-433A5FA8BC51}" destId="{6443C109-6449-4267-B2B5-1DFBB77D93DA}" srcOrd="0" destOrd="2" presId="urn:microsoft.com/office/officeart/2005/8/layout/hProcess4"/>
    <dgm:cxn modelId="{7746525A-323E-4694-B19C-4E43449198A6}" srcId="{9A6520A2-DA56-4281-A4A6-F6272F03AA4F}" destId="{951F202E-29F3-4991-8E71-B1E92CB5C042}" srcOrd="2" destOrd="0" parTransId="{D50B2FB4-52D2-44C1-9666-371FEECAC7E6}" sibTransId="{CA5605B8-4D4B-44B8-939D-B6DADC0FD29C}"/>
    <dgm:cxn modelId="{CAF86F5C-E946-4B61-BE60-0DC262373296}" srcId="{D12CB2A7-C98C-400F-8178-0EED69575D37}" destId="{5BD72EE4-E332-48D4-AC92-8C6099BB09A4}" srcOrd="3" destOrd="0" parTransId="{86788FB3-BF85-4F25-A1C8-2924E5A6A00D}" sibTransId="{1ECE4F66-286B-4D8C-89EC-7C162EDFCBE2}"/>
    <dgm:cxn modelId="{73865C6A-3479-4CEB-8820-35B5D33FE409}" type="presOf" srcId="{96BF3A80-1E2C-4A94-B3F6-9A64131BDFF5}" destId="{A4937ED4-083C-47E1-8F4C-A1891472BCEB}" srcOrd="0" destOrd="4" presId="urn:microsoft.com/office/officeart/2005/8/layout/hProcess4"/>
    <dgm:cxn modelId="{34AB8A6A-F516-4DAC-9207-49B890E1EC36}" type="presOf" srcId="{47B9E2DB-2155-47FB-ACC0-D5A56475900E}" destId="{B3C976E3-3894-44CC-B22A-E4FC4F3F614D}" srcOrd="0" destOrd="0" presId="urn:microsoft.com/office/officeart/2005/8/layout/hProcess4"/>
    <dgm:cxn modelId="{87D1FB6C-B482-461C-B386-E2867DF27F90}" srcId="{D12CB2A7-C98C-400F-8178-0EED69575D37}" destId="{8952F9FD-43E8-44B8-91B5-20D74C3C3B46}" srcOrd="1" destOrd="0" parTransId="{EE2BDD36-2779-431A-AA35-7FECF3ABD8AB}" sibTransId="{9A7178E2-E3F6-470B-ACA8-99519AA15841}"/>
    <dgm:cxn modelId="{EC55F670-BA5B-438C-BB23-4E970EC570C0}" type="presOf" srcId="{B77FED03-DF56-42EE-BEA0-C0D4E3C85199}" destId="{2522AC1E-5402-4F96-9DEC-2073473F2D6C}" srcOrd="1" destOrd="4" presId="urn:microsoft.com/office/officeart/2005/8/layout/hProcess4"/>
    <dgm:cxn modelId="{25334C73-AEA1-44CE-8F75-535F7E6A0CDA}" type="presOf" srcId="{4ADF99C3-B0BE-4108-93C2-433A5FA8BC51}" destId="{0E8ED242-6C41-4679-8452-3157DB5334EB}" srcOrd="1" destOrd="2" presId="urn:microsoft.com/office/officeart/2005/8/layout/hProcess4"/>
    <dgm:cxn modelId="{B2BA2E76-F72A-47E3-B37B-D2635E8430BE}" srcId="{9A6520A2-DA56-4281-A4A6-F6272F03AA4F}" destId="{9F232516-33F6-4C5C-9715-93C303523A7B}" srcOrd="3" destOrd="0" parTransId="{499E5081-3500-472C-A81E-CEB17BFE5652}" sibTransId="{48BCE9EC-F528-4C84-98FC-68732E5C4869}"/>
    <dgm:cxn modelId="{B9F6AF7B-00C4-614D-895A-AD58EA915A2F}" type="presOf" srcId="{233C8572-F028-5543-885C-252102B2BE19}" destId="{A3057590-52B7-4663-B18B-C0351077CF2B}" srcOrd="0" destOrd="6" presId="urn:microsoft.com/office/officeart/2005/8/layout/hProcess4"/>
    <dgm:cxn modelId="{A0ACED83-C565-49D0-B095-67B79C3D163D}" type="presOf" srcId="{1D1150FD-10ED-4F6E-844E-BB42018A2F46}" destId="{48483E41-5F28-4948-8112-287B79141353}" srcOrd="0" destOrd="0" presId="urn:microsoft.com/office/officeart/2005/8/layout/hProcess4"/>
    <dgm:cxn modelId="{597A6F84-ADD1-4B44-9A42-DDB5C653BB0B}" type="presOf" srcId="{BABDDBA7-4E1E-4776-BACA-CF2CA0F800ED}" destId="{92F589FA-5429-49BD-B6CE-2B8B66391489}" srcOrd="0" destOrd="0" presId="urn:microsoft.com/office/officeart/2005/8/layout/hProcess4"/>
    <dgm:cxn modelId="{B9161F88-B2FC-40B9-AD37-ACA05F706D76}" srcId="{9A6520A2-DA56-4281-A4A6-F6272F03AA4F}" destId="{2E8F5D93-61D2-44AF-B1A8-97E113208FEE}" srcOrd="0" destOrd="0" parTransId="{29011746-9764-414F-8C5B-9048ED43A569}" sibTransId="{F0ADDE86-D295-4439-8CF5-B276EEBA63D0}"/>
    <dgm:cxn modelId="{B2F0E290-2E3C-44C7-9DEC-90C56EB3F814}" type="presOf" srcId="{57F883D5-A0F2-4221-987D-69AD3FB856AC}" destId="{A4937ED4-083C-47E1-8F4C-A1891472BCEB}" srcOrd="0" destOrd="1" presId="urn:microsoft.com/office/officeart/2005/8/layout/hProcess4"/>
    <dgm:cxn modelId="{86601794-BED5-4C0A-8BBA-428043E60FBF}" type="presOf" srcId="{7E18227E-2336-4D45-BE8B-2DFF8964431B}" destId="{A3057590-52B7-4663-B18B-C0351077CF2B}" srcOrd="0" destOrd="5" presId="urn:microsoft.com/office/officeart/2005/8/layout/hProcess4"/>
    <dgm:cxn modelId="{140C259B-D2E5-4149-8F96-6D04E4C00BFD}" srcId="{D12CB2A7-C98C-400F-8178-0EED69575D37}" destId="{7E18227E-2336-4D45-BE8B-2DFF8964431B}" srcOrd="5" destOrd="0" parTransId="{E7D3F4CA-B7BD-4D60-AA6F-9064DC262FAC}" sibTransId="{7A6F7883-EE31-4029-AA17-5C84D8406B85}"/>
    <dgm:cxn modelId="{CDD3C1A1-F3FD-419D-8E5D-3BB55AC04DA3}" type="presOf" srcId="{C3EB11DF-98EE-4E15-9804-04A49526F9D5}" destId="{0E8ED242-6C41-4679-8452-3157DB5334EB}" srcOrd="1" destOrd="1" presId="urn:microsoft.com/office/officeart/2005/8/layout/hProcess4"/>
    <dgm:cxn modelId="{EEF44EA3-3572-4926-886C-09925854763C}" type="presOf" srcId="{2E8F5D93-61D2-44AF-B1A8-97E113208FEE}" destId="{5B43EB78-5089-4A4C-92D9-B94D5DCD8F25}" srcOrd="1" destOrd="0" presId="urn:microsoft.com/office/officeart/2005/8/layout/hProcess4"/>
    <dgm:cxn modelId="{D25210AA-877C-44E3-9F37-075DCF8C76A1}" type="presOf" srcId="{024161FD-BB48-48A4-9D8B-73778AF86724}" destId="{270353C0-0735-41E1-9BD9-F7D89DFABE31}" srcOrd="0" destOrd="0" presId="urn:microsoft.com/office/officeart/2005/8/layout/hProcess4"/>
    <dgm:cxn modelId="{5D0EABAE-1FCE-4E7E-ACD3-2F98E74D465B}" type="presOf" srcId="{96BF3A80-1E2C-4A94-B3F6-9A64131BDFF5}" destId="{5B43EB78-5089-4A4C-92D9-B94D5DCD8F25}" srcOrd="1" destOrd="4" presId="urn:microsoft.com/office/officeart/2005/8/layout/hProcess4"/>
    <dgm:cxn modelId="{5840D2AE-F818-4A65-9543-59A6B00DAC33}" type="presOf" srcId="{2E8F5D93-61D2-44AF-B1A8-97E113208FEE}" destId="{A4937ED4-083C-47E1-8F4C-A1891472BCEB}" srcOrd="0" destOrd="0" presId="urn:microsoft.com/office/officeart/2005/8/layout/hProcess4"/>
    <dgm:cxn modelId="{39932CB5-9289-4F11-A9E4-EF79E38A38BC}" type="presOf" srcId="{57F883D5-A0F2-4221-987D-69AD3FB856AC}" destId="{5B43EB78-5089-4A4C-92D9-B94D5DCD8F25}" srcOrd="1" destOrd="1" presId="urn:microsoft.com/office/officeart/2005/8/layout/hProcess4"/>
    <dgm:cxn modelId="{3AA287B6-E427-454E-A4C4-135BF5DF8B61}" srcId="{024161FD-BB48-48A4-9D8B-73778AF86724}" destId="{4571C5F3-6FA9-407D-8EF7-DB45F39A5B8A}" srcOrd="0" destOrd="0" parTransId="{5F18FFDB-028F-47A5-876F-6B63C9BB474F}" sibTransId="{65C17FC1-15BC-42B8-AC00-0FD80FE36AA7}"/>
    <dgm:cxn modelId="{93C03EB7-1E72-4B67-BEA4-06FE939BCB5F}" type="presOf" srcId="{43DD83BD-B4BD-43C0-B639-ABC70473D279}" destId="{A3057590-52B7-4663-B18B-C0351077CF2B}" srcOrd="0" destOrd="7" presId="urn:microsoft.com/office/officeart/2005/8/layout/hProcess4"/>
    <dgm:cxn modelId="{075171B7-5F06-4674-9850-BCC4EBAFD746}" type="presOf" srcId="{353A6B52-53AE-4F0B-9F7C-D2CB4FDEE762}" destId="{6443C109-6449-4267-B2B5-1DFBB77D93DA}" srcOrd="0" destOrd="4" presId="urn:microsoft.com/office/officeart/2005/8/layout/hProcess4"/>
    <dgm:cxn modelId="{1204B6B8-9202-4D28-89F4-D06F6E405EBA}" type="presOf" srcId="{D12CB2A7-C98C-400F-8178-0EED69575D37}" destId="{43D6E98C-31DA-4068-8D35-351BEB61B853}" srcOrd="0" destOrd="0" presId="urn:microsoft.com/office/officeart/2005/8/layout/hProcess4"/>
    <dgm:cxn modelId="{2AFBBFC1-FFBB-CE44-ACA9-0B7257149660}" srcId="{D12CB2A7-C98C-400F-8178-0EED69575D37}" destId="{233C8572-F028-5543-885C-252102B2BE19}" srcOrd="6" destOrd="0" parTransId="{A3212AC2-6712-B74A-940E-BE2F36F6896E}" sibTransId="{578A1B05-C124-CC43-AAE9-84E80F6E4225}"/>
    <dgm:cxn modelId="{408CFEC3-CEDB-4142-BFB8-CD2C7F22804C}" srcId="{024161FD-BB48-48A4-9D8B-73778AF86724}" destId="{FB67163C-7FBE-4D00-8893-D17FF62A4364}" srcOrd="3" destOrd="0" parTransId="{F766E85E-6C3C-489E-98B3-F78579468864}" sibTransId="{F9F768C3-951C-429A-AFF8-431401EC5E4D}"/>
    <dgm:cxn modelId="{A6F23CC7-A2F1-40D7-8C78-F33950D103BC}" type="presOf" srcId="{FB67163C-7FBE-4D00-8893-D17FF62A4364}" destId="{6443C109-6449-4267-B2B5-1DFBB77D93DA}" srcOrd="0" destOrd="3" presId="urn:microsoft.com/office/officeart/2005/8/layout/hProcess4"/>
    <dgm:cxn modelId="{D57B87CC-B8DB-438D-AFEA-8EA10AFE7EEA}" type="presOf" srcId="{5BD72EE4-E332-48D4-AC92-8C6099BB09A4}" destId="{A3057590-52B7-4663-B18B-C0351077CF2B}" srcOrd="0" destOrd="3" presId="urn:microsoft.com/office/officeart/2005/8/layout/hProcess4"/>
    <dgm:cxn modelId="{97B319CE-C46F-4F0B-87E1-0958FA8F6827}" srcId="{024161FD-BB48-48A4-9D8B-73778AF86724}" destId="{353A6B52-53AE-4F0B-9F7C-D2CB4FDEE762}" srcOrd="4" destOrd="0" parTransId="{27F6BCE5-A454-4A6E-ADE0-8CEF38675B8D}" sibTransId="{E8A8561B-6313-4765-8E29-0B3441D4CBB0}"/>
    <dgm:cxn modelId="{698271CE-5FAD-4623-BA07-CEA38E840AAE}" srcId="{D12CB2A7-C98C-400F-8178-0EED69575D37}" destId="{A5F57DA6-8BBC-4B75-95B8-8E7469DACC5B}" srcOrd="0" destOrd="0" parTransId="{1C2F8CC0-79B4-448A-80D7-F626E48921DB}" sibTransId="{70948429-F704-486D-8A1B-9217D3521701}"/>
    <dgm:cxn modelId="{F767EFD3-5010-49C9-8A10-A1D28C9EFFA8}" type="presOf" srcId="{5BD72EE4-E332-48D4-AC92-8C6099BB09A4}" destId="{2522AC1E-5402-4F96-9DEC-2073473F2D6C}" srcOrd="1" destOrd="3" presId="urn:microsoft.com/office/officeart/2005/8/layout/hProcess4"/>
    <dgm:cxn modelId="{2BBBB5D6-4F95-4619-AFCE-7783BB4B78D2}" srcId="{BABDDBA7-4E1E-4776-BACA-CF2CA0F800ED}" destId="{024161FD-BB48-48A4-9D8B-73778AF86724}" srcOrd="1" destOrd="0" parTransId="{DD176A7D-CF28-445E-9034-BE3F4D8358DE}" sibTransId="{1D1150FD-10ED-4F6E-844E-BB42018A2F46}"/>
    <dgm:cxn modelId="{784444DB-E21F-4747-B4ED-C9085572B1DD}" srcId="{9A6520A2-DA56-4281-A4A6-F6272F03AA4F}" destId="{57F883D5-A0F2-4221-987D-69AD3FB856AC}" srcOrd="1" destOrd="0" parTransId="{4C7DF004-4170-4FC6-B929-E8BB025B1D0E}" sibTransId="{A9CB0850-0490-4D56-81DA-4C923972857E}"/>
    <dgm:cxn modelId="{98BD30ED-173D-441E-A043-02A005B2A3DF}" type="presOf" srcId="{A5F57DA6-8BBC-4B75-95B8-8E7469DACC5B}" destId="{2522AC1E-5402-4F96-9DEC-2073473F2D6C}" srcOrd="1" destOrd="0" presId="urn:microsoft.com/office/officeart/2005/8/layout/hProcess4"/>
    <dgm:cxn modelId="{A599AAED-787E-4062-BB35-7EF0478ED76F}" type="presOf" srcId="{4571C5F3-6FA9-407D-8EF7-DB45F39A5B8A}" destId="{6443C109-6449-4267-B2B5-1DFBB77D93DA}" srcOrd="0" destOrd="0" presId="urn:microsoft.com/office/officeart/2005/8/layout/hProcess4"/>
    <dgm:cxn modelId="{F7FA6DEE-D085-4605-9205-2B8EDF200B37}" type="presOf" srcId="{9F232516-33F6-4C5C-9715-93C303523A7B}" destId="{A4937ED4-083C-47E1-8F4C-A1891472BCEB}" srcOrd="0" destOrd="3" presId="urn:microsoft.com/office/officeart/2005/8/layout/hProcess4"/>
    <dgm:cxn modelId="{8AF087F2-8E53-4CF9-A292-E0D8894FDD50}" type="presOf" srcId="{7E18227E-2336-4D45-BE8B-2DFF8964431B}" destId="{2522AC1E-5402-4F96-9DEC-2073473F2D6C}" srcOrd="1" destOrd="5" presId="urn:microsoft.com/office/officeart/2005/8/layout/hProcess4"/>
    <dgm:cxn modelId="{963D65F5-0069-488C-8F34-BED68FA87F9C}" type="presOf" srcId="{CEF3CE6E-622A-425D-9774-FF2DFAE08E87}" destId="{A3057590-52B7-4663-B18B-C0351077CF2B}" srcOrd="0" destOrd="2" presId="urn:microsoft.com/office/officeart/2005/8/layout/hProcess4"/>
    <dgm:cxn modelId="{7C83704A-4185-4A72-8476-62ED4694FC14}" type="presParOf" srcId="{92F589FA-5429-49BD-B6CE-2B8B66391489}" destId="{30111A10-E937-4A24-9960-9458E105B585}" srcOrd="0" destOrd="0" presId="urn:microsoft.com/office/officeart/2005/8/layout/hProcess4"/>
    <dgm:cxn modelId="{7D7E3089-4DCD-4814-859D-BA17C51AEA53}" type="presParOf" srcId="{92F589FA-5429-49BD-B6CE-2B8B66391489}" destId="{BFC0F5E9-C404-4889-9D03-1083A686FC5D}" srcOrd="1" destOrd="0" presId="urn:microsoft.com/office/officeart/2005/8/layout/hProcess4"/>
    <dgm:cxn modelId="{A6323585-3FFB-4933-B486-0FE69EFE3FE0}" type="presParOf" srcId="{92F589FA-5429-49BD-B6CE-2B8B66391489}" destId="{1794ADA5-09E5-4B2A-9EC4-411880956039}" srcOrd="2" destOrd="0" presId="urn:microsoft.com/office/officeart/2005/8/layout/hProcess4"/>
    <dgm:cxn modelId="{03B27CE6-627C-4C24-B6DA-CD45EAA13471}" type="presParOf" srcId="{1794ADA5-09E5-4B2A-9EC4-411880956039}" destId="{E67A0A59-F4F3-4518-B184-9D9DE34EC966}" srcOrd="0" destOrd="0" presId="urn:microsoft.com/office/officeart/2005/8/layout/hProcess4"/>
    <dgm:cxn modelId="{CF117B4B-EFCC-41D6-B3FB-22DEED0226CA}" type="presParOf" srcId="{E67A0A59-F4F3-4518-B184-9D9DE34EC966}" destId="{A853D1B2-72E7-482A-87E2-524A5EE8726B}" srcOrd="0" destOrd="0" presId="urn:microsoft.com/office/officeart/2005/8/layout/hProcess4"/>
    <dgm:cxn modelId="{63B20763-CCF6-4760-9215-4DCE252C7F08}" type="presParOf" srcId="{E67A0A59-F4F3-4518-B184-9D9DE34EC966}" destId="{A4937ED4-083C-47E1-8F4C-A1891472BCEB}" srcOrd="1" destOrd="0" presId="urn:microsoft.com/office/officeart/2005/8/layout/hProcess4"/>
    <dgm:cxn modelId="{B03EFC96-84E3-4AD4-82E8-53A64BD43399}" type="presParOf" srcId="{E67A0A59-F4F3-4518-B184-9D9DE34EC966}" destId="{5B43EB78-5089-4A4C-92D9-B94D5DCD8F25}" srcOrd="2" destOrd="0" presId="urn:microsoft.com/office/officeart/2005/8/layout/hProcess4"/>
    <dgm:cxn modelId="{550A6C00-E67C-4D62-9BD4-5C29DE3A8EBF}" type="presParOf" srcId="{E67A0A59-F4F3-4518-B184-9D9DE34EC966}" destId="{1287C6A3-615B-4228-B8AA-F343D0BFBCF6}" srcOrd="3" destOrd="0" presId="urn:microsoft.com/office/officeart/2005/8/layout/hProcess4"/>
    <dgm:cxn modelId="{E04EE543-023C-49FF-8422-A9677E30A7CA}" type="presParOf" srcId="{E67A0A59-F4F3-4518-B184-9D9DE34EC966}" destId="{41FBDA5F-97E4-46AB-9F65-93A606756D77}" srcOrd="4" destOrd="0" presId="urn:microsoft.com/office/officeart/2005/8/layout/hProcess4"/>
    <dgm:cxn modelId="{E0E84CB1-91BB-477F-818C-C13BA4D4FDF7}" type="presParOf" srcId="{1794ADA5-09E5-4B2A-9EC4-411880956039}" destId="{B3C976E3-3894-44CC-B22A-E4FC4F3F614D}" srcOrd="1" destOrd="0" presId="urn:microsoft.com/office/officeart/2005/8/layout/hProcess4"/>
    <dgm:cxn modelId="{4921A5ED-FB1E-484E-A168-F6570A6201CA}" type="presParOf" srcId="{1794ADA5-09E5-4B2A-9EC4-411880956039}" destId="{2E1BFAC1-F1C2-4587-93EE-4DC8F94D2D9D}" srcOrd="2" destOrd="0" presId="urn:microsoft.com/office/officeart/2005/8/layout/hProcess4"/>
    <dgm:cxn modelId="{8C39B3D0-1A93-4D8B-8160-AD83938B7984}" type="presParOf" srcId="{2E1BFAC1-F1C2-4587-93EE-4DC8F94D2D9D}" destId="{EE209094-8C0F-4DB5-A164-5156F1998AC2}" srcOrd="0" destOrd="0" presId="urn:microsoft.com/office/officeart/2005/8/layout/hProcess4"/>
    <dgm:cxn modelId="{09919866-BF81-4A56-ACC1-B1785F6E1EC8}" type="presParOf" srcId="{2E1BFAC1-F1C2-4587-93EE-4DC8F94D2D9D}" destId="{6443C109-6449-4267-B2B5-1DFBB77D93DA}" srcOrd="1" destOrd="0" presId="urn:microsoft.com/office/officeart/2005/8/layout/hProcess4"/>
    <dgm:cxn modelId="{732CC36A-A39A-4091-ACF0-4BBBA566EB30}" type="presParOf" srcId="{2E1BFAC1-F1C2-4587-93EE-4DC8F94D2D9D}" destId="{0E8ED242-6C41-4679-8452-3157DB5334EB}" srcOrd="2" destOrd="0" presId="urn:microsoft.com/office/officeart/2005/8/layout/hProcess4"/>
    <dgm:cxn modelId="{96C906AA-7AC7-44A0-909C-20D008A73F4B}" type="presParOf" srcId="{2E1BFAC1-F1C2-4587-93EE-4DC8F94D2D9D}" destId="{270353C0-0735-41E1-9BD9-F7D89DFABE31}" srcOrd="3" destOrd="0" presId="urn:microsoft.com/office/officeart/2005/8/layout/hProcess4"/>
    <dgm:cxn modelId="{AD0167D8-44ED-40B8-861A-4B83555F7870}" type="presParOf" srcId="{2E1BFAC1-F1C2-4587-93EE-4DC8F94D2D9D}" destId="{74097F7C-A4C9-40C1-999A-C33842D3E4D0}" srcOrd="4" destOrd="0" presId="urn:microsoft.com/office/officeart/2005/8/layout/hProcess4"/>
    <dgm:cxn modelId="{A553D4C1-DB42-4CBB-86CA-4D694A2A6D19}" type="presParOf" srcId="{1794ADA5-09E5-4B2A-9EC4-411880956039}" destId="{48483E41-5F28-4948-8112-287B79141353}" srcOrd="3" destOrd="0" presId="urn:microsoft.com/office/officeart/2005/8/layout/hProcess4"/>
    <dgm:cxn modelId="{29DB4522-6C82-46B3-B599-6CE7279261AA}" type="presParOf" srcId="{1794ADA5-09E5-4B2A-9EC4-411880956039}" destId="{F238BF8B-8912-4C37-8D38-DC712549C47A}" srcOrd="4" destOrd="0" presId="urn:microsoft.com/office/officeart/2005/8/layout/hProcess4"/>
    <dgm:cxn modelId="{1049C315-284D-4AFF-A830-1491DB29D220}" type="presParOf" srcId="{F238BF8B-8912-4C37-8D38-DC712549C47A}" destId="{88282014-83AA-4ABA-B2DD-1456811D9822}" srcOrd="0" destOrd="0" presId="urn:microsoft.com/office/officeart/2005/8/layout/hProcess4"/>
    <dgm:cxn modelId="{8FE24377-183E-41B6-925A-4625646F7ADC}" type="presParOf" srcId="{F238BF8B-8912-4C37-8D38-DC712549C47A}" destId="{A3057590-52B7-4663-B18B-C0351077CF2B}" srcOrd="1" destOrd="0" presId="urn:microsoft.com/office/officeart/2005/8/layout/hProcess4"/>
    <dgm:cxn modelId="{2ECD076C-80D5-441C-AFD1-3DC307942524}" type="presParOf" srcId="{F238BF8B-8912-4C37-8D38-DC712549C47A}" destId="{2522AC1E-5402-4F96-9DEC-2073473F2D6C}" srcOrd="2" destOrd="0" presId="urn:microsoft.com/office/officeart/2005/8/layout/hProcess4"/>
    <dgm:cxn modelId="{6DFE6511-CD18-4A0C-A74B-627293265CDB}" type="presParOf" srcId="{F238BF8B-8912-4C37-8D38-DC712549C47A}" destId="{43D6E98C-31DA-4068-8D35-351BEB61B853}" srcOrd="3" destOrd="0" presId="urn:microsoft.com/office/officeart/2005/8/layout/hProcess4"/>
    <dgm:cxn modelId="{00DDB60D-2C30-4DD3-ADD6-B0709AE64EC3}" type="presParOf" srcId="{F238BF8B-8912-4C37-8D38-DC712549C47A}" destId="{9E6CEAEC-BFC5-4EB5-A29F-E6CA0355DF10}"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937ED4-083C-47E1-8F4C-A1891472BCEB}">
      <dsp:nvSpPr>
        <dsp:cNvPr id="0" name=""/>
        <dsp:cNvSpPr/>
      </dsp:nvSpPr>
      <dsp:spPr>
        <a:xfrm>
          <a:off x="1645" y="2379758"/>
          <a:ext cx="4672242" cy="3853623"/>
        </a:xfrm>
        <a:prstGeom prst="roundRect">
          <a:avLst>
            <a:gd name="adj" fmla="val 10000"/>
          </a:avLst>
        </a:prstGeom>
        <a:gradFill flip="none" rotWithShape="0">
          <a:gsLst>
            <a:gs pos="0">
              <a:schemeClr val="accent3">
                <a:tint val="66000"/>
                <a:satMod val="160000"/>
              </a:schemeClr>
            </a:gs>
            <a:gs pos="50000">
              <a:schemeClr val="accent3">
                <a:tint val="44500"/>
                <a:satMod val="160000"/>
              </a:schemeClr>
            </a:gs>
            <a:gs pos="100000">
              <a:schemeClr val="accent3">
                <a:tint val="23500"/>
                <a:satMod val="160000"/>
              </a:schemeClr>
            </a:gs>
          </a:gsLst>
          <a:lin ang="2700000" scaled="1"/>
          <a:tileRect/>
        </a:gra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71450" lvl="1" indent="-171450" algn="l" defTabSz="711200">
            <a:lnSpc>
              <a:spcPct val="90000"/>
            </a:lnSpc>
            <a:spcBef>
              <a:spcPct val="0"/>
            </a:spcBef>
            <a:spcAft>
              <a:spcPct val="15000"/>
            </a:spcAft>
            <a:buChar char="•"/>
          </a:pPr>
          <a:r>
            <a:rPr lang="fr" sz="1600" kern="1200" dirty="0"/>
            <a:t>Identifier les analyses de genre antérieures et la littérature pertinente</a:t>
          </a:r>
        </a:p>
        <a:p>
          <a:pPr marL="171450" lvl="1" indent="-171450" algn="l" defTabSz="711200">
            <a:lnSpc>
              <a:spcPct val="90000"/>
            </a:lnSpc>
            <a:spcBef>
              <a:spcPct val="0"/>
            </a:spcBef>
            <a:spcAft>
              <a:spcPct val="15000"/>
            </a:spcAft>
            <a:buChar char="•"/>
          </a:pPr>
          <a:r>
            <a:rPr lang="fr" sz="1600" kern="1200" dirty="0"/>
            <a:t>Identifier les experts ayant une expérience pertinente en matière de genre et d'environnement</a:t>
          </a:r>
        </a:p>
        <a:p>
          <a:pPr marL="171450" lvl="1" indent="-171450" algn="l" defTabSz="711200">
            <a:lnSpc>
              <a:spcPct val="90000"/>
            </a:lnSpc>
            <a:spcBef>
              <a:spcPct val="0"/>
            </a:spcBef>
            <a:spcAft>
              <a:spcPct val="15000"/>
            </a:spcAft>
            <a:buChar char="•"/>
          </a:pPr>
          <a:r>
            <a:rPr lang="fr" sz="1600" kern="1200"/>
            <a:t>Identifier les spécialistes des données</a:t>
          </a:r>
        </a:p>
        <a:p>
          <a:pPr marL="171450" lvl="1" indent="-171450" algn="l" defTabSz="711200">
            <a:lnSpc>
              <a:spcPct val="90000"/>
            </a:lnSpc>
            <a:spcBef>
              <a:spcPct val="0"/>
            </a:spcBef>
            <a:spcAft>
              <a:spcPct val="15000"/>
            </a:spcAft>
            <a:buChar char="•"/>
          </a:pPr>
          <a:r>
            <a:rPr lang="fr" sz="1600" kern="1200"/>
            <a:t>Établir des protocoles d’accord entre les ministères et les instituts concernés pour accéder aux données</a:t>
          </a:r>
        </a:p>
        <a:p>
          <a:pPr marL="171450" lvl="1" indent="-171450" algn="l" defTabSz="711200">
            <a:lnSpc>
              <a:spcPct val="90000"/>
            </a:lnSpc>
            <a:spcBef>
              <a:spcPct val="0"/>
            </a:spcBef>
            <a:spcAft>
              <a:spcPct val="15000"/>
            </a:spcAft>
            <a:buChar char="•"/>
          </a:pPr>
          <a:r>
            <a:rPr lang="fr" sz="1600" kern="1200"/>
            <a:t>Identifier les groupes de femmes, les organisations, les universitaires et les autres institutions qui travaillent sur le sujet</a:t>
          </a:r>
        </a:p>
      </dsp:txBody>
      <dsp:txXfrm>
        <a:off x="90328" y="2468441"/>
        <a:ext cx="4494876" cy="2850480"/>
      </dsp:txXfrm>
    </dsp:sp>
    <dsp:sp modelId="{B3C976E3-3894-44CC-B22A-E4FC4F3F614D}">
      <dsp:nvSpPr>
        <dsp:cNvPr id="0" name=""/>
        <dsp:cNvSpPr/>
      </dsp:nvSpPr>
      <dsp:spPr>
        <a:xfrm>
          <a:off x="2619405" y="3269133"/>
          <a:ext cx="5194627" cy="5194627"/>
        </a:xfrm>
        <a:prstGeom prst="leftCircularArrow">
          <a:avLst>
            <a:gd name="adj1" fmla="val 3235"/>
            <a:gd name="adj2" fmla="val 398825"/>
            <a:gd name="adj3" fmla="val 2174335"/>
            <a:gd name="adj4" fmla="val 9024489"/>
            <a:gd name="adj5" fmla="val 3774"/>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287C6A3-615B-4228-B8AA-F343D0BFBCF6}">
      <dsp:nvSpPr>
        <dsp:cNvPr id="0" name=""/>
        <dsp:cNvSpPr/>
      </dsp:nvSpPr>
      <dsp:spPr>
        <a:xfrm>
          <a:off x="1039921" y="5407605"/>
          <a:ext cx="4153104" cy="1651552"/>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50800" rIns="76200" bIns="50800" numCol="1" spcCol="1270" anchor="ctr" anchorCtr="0">
          <a:noAutofit/>
        </a:bodyPr>
        <a:lstStyle/>
        <a:p>
          <a:pPr marL="0" lvl="0" indent="0" algn="ctr" defTabSz="1778000">
            <a:lnSpc>
              <a:spcPct val="90000"/>
            </a:lnSpc>
            <a:spcBef>
              <a:spcPct val="0"/>
            </a:spcBef>
            <a:spcAft>
              <a:spcPct val="35000"/>
            </a:spcAft>
            <a:buNone/>
          </a:pPr>
          <a:r>
            <a:rPr lang="fr" sz="4000" b="1" kern="1200"/>
            <a:t>Débuter</a:t>
          </a:r>
        </a:p>
      </dsp:txBody>
      <dsp:txXfrm>
        <a:off x="1088293" y="5455977"/>
        <a:ext cx="4056360" cy="1554808"/>
      </dsp:txXfrm>
    </dsp:sp>
    <dsp:sp modelId="{6443C109-6449-4267-B2B5-1DFBB77D93DA}">
      <dsp:nvSpPr>
        <dsp:cNvPr id="0" name=""/>
        <dsp:cNvSpPr/>
      </dsp:nvSpPr>
      <dsp:spPr>
        <a:xfrm>
          <a:off x="5993163" y="2379758"/>
          <a:ext cx="4672242" cy="3853623"/>
        </a:xfrm>
        <a:prstGeom prst="roundRect">
          <a:avLst>
            <a:gd name="adj" fmla="val 10000"/>
          </a:avLst>
        </a:prstGeom>
        <a:gradFill flip="none" rotWithShape="0">
          <a:gsLst>
            <a:gs pos="0">
              <a:srgbClr val="76A7A2">
                <a:tint val="66000"/>
                <a:satMod val="160000"/>
              </a:srgbClr>
            </a:gs>
            <a:gs pos="50000">
              <a:srgbClr val="76A7A2">
                <a:tint val="44500"/>
                <a:satMod val="160000"/>
              </a:srgbClr>
            </a:gs>
            <a:gs pos="100000">
              <a:srgbClr val="76A7A2">
                <a:tint val="23500"/>
                <a:satMod val="160000"/>
              </a:srgbClr>
            </a:gs>
          </a:gsLst>
          <a:path path="circle">
            <a:fillToRect t="100000" r="100000"/>
          </a:path>
          <a:tileRect l="-100000" b="-100000"/>
        </a:gradFill>
        <a:ln w="15875" cap="flat" cmpd="sng" algn="ctr">
          <a:solidFill>
            <a:schemeClr val="accent3">
              <a:hueOff val="730060"/>
              <a:satOff val="-13582"/>
              <a:lumOff val="-411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71450" lvl="1" indent="-171450" algn="l" defTabSz="711200">
            <a:lnSpc>
              <a:spcPct val="90000"/>
            </a:lnSpc>
            <a:spcBef>
              <a:spcPct val="0"/>
            </a:spcBef>
            <a:spcAft>
              <a:spcPct val="15000"/>
            </a:spcAft>
            <a:buFont typeface="Symbol" panose="05050102010706020507" pitchFamily="18" charset="2"/>
            <a:buChar char=""/>
          </a:pPr>
          <a:r>
            <a:rPr lang="fr" sz="1600" kern="1200"/>
            <a:t>Effectuer une analyse préliminaire des lacunes et des points forts des informations disponibles et des études de cas</a:t>
          </a:r>
          <a:endParaRPr lang="en-GB" sz="1600" kern="1200"/>
        </a:p>
        <a:p>
          <a:pPr marL="171450" lvl="1" indent="-171450" algn="l" defTabSz="711200">
            <a:lnSpc>
              <a:spcPct val="90000"/>
            </a:lnSpc>
            <a:spcBef>
              <a:spcPct val="0"/>
            </a:spcBef>
            <a:spcAft>
              <a:spcPct val="15000"/>
            </a:spcAft>
            <a:buFont typeface="Symbol" panose="05050102010706020507" pitchFamily="18" charset="2"/>
            <a:buChar char=""/>
          </a:pPr>
          <a:r>
            <a:rPr lang="fr" sz="1600" kern="1200" dirty="0"/>
            <a:t>Envisager différentes méthodologies et approches pour générer des données</a:t>
          </a:r>
          <a:endParaRPr lang="en-GB" sz="1600" kern="1200" dirty="0"/>
        </a:p>
        <a:p>
          <a:pPr marL="171450" lvl="1" indent="-171450" algn="l" defTabSz="711200">
            <a:lnSpc>
              <a:spcPct val="90000"/>
            </a:lnSpc>
            <a:spcBef>
              <a:spcPct val="0"/>
            </a:spcBef>
            <a:spcAft>
              <a:spcPct val="15000"/>
            </a:spcAft>
            <a:buFont typeface="Symbol" panose="05050102010706020507" pitchFamily="18" charset="2"/>
            <a:buChar char=""/>
          </a:pPr>
          <a:r>
            <a:rPr lang="fr" sz="1600" kern="1200"/>
            <a:t>Convenir d’une approche de collecte de données qui reflète la diversité</a:t>
          </a:r>
          <a:endParaRPr lang="en-GB" sz="1600" kern="1200"/>
        </a:p>
        <a:p>
          <a:pPr marL="171450" lvl="1" indent="-171450" algn="l" defTabSz="711200">
            <a:lnSpc>
              <a:spcPct val="90000"/>
            </a:lnSpc>
            <a:spcBef>
              <a:spcPct val="0"/>
            </a:spcBef>
            <a:spcAft>
              <a:spcPct val="15000"/>
            </a:spcAft>
            <a:buFont typeface="Symbol" panose="05050102010706020507" pitchFamily="18" charset="2"/>
            <a:buChar char=""/>
          </a:pPr>
          <a:r>
            <a:rPr lang="fr" sz="1600" kern="1200"/>
            <a:t>Définir un modèle pour systématiser les études de cas</a:t>
          </a:r>
          <a:endParaRPr lang="en-GB" sz="1600" kern="1200"/>
        </a:p>
        <a:p>
          <a:pPr marL="171450" lvl="1" indent="-171450" algn="l" defTabSz="711200">
            <a:lnSpc>
              <a:spcPct val="90000"/>
            </a:lnSpc>
            <a:spcBef>
              <a:spcPct val="0"/>
            </a:spcBef>
            <a:spcAft>
              <a:spcPct val="15000"/>
            </a:spcAft>
            <a:buFont typeface="Symbol" panose="05050102010706020507" pitchFamily="18" charset="2"/>
            <a:buChar char=""/>
          </a:pPr>
          <a:r>
            <a:rPr lang="fr" sz="1600" kern="1200"/>
            <a:t>Organiser des réunions avec différents secteurs pour mener des entretiens, des ateliers, etc.</a:t>
          </a:r>
          <a:endParaRPr lang="en-GB" sz="1600" kern="1200"/>
        </a:p>
      </dsp:txBody>
      <dsp:txXfrm>
        <a:off x="6081846" y="3294217"/>
        <a:ext cx="4494876" cy="2850480"/>
      </dsp:txXfrm>
    </dsp:sp>
    <dsp:sp modelId="{48483E41-5F28-4948-8112-287B79141353}">
      <dsp:nvSpPr>
        <dsp:cNvPr id="0" name=""/>
        <dsp:cNvSpPr/>
      </dsp:nvSpPr>
      <dsp:spPr>
        <a:xfrm>
          <a:off x="8547295" y="-105611"/>
          <a:ext cx="6192175" cy="6192175"/>
        </a:xfrm>
        <a:prstGeom prst="circularArrow">
          <a:avLst>
            <a:gd name="adj1" fmla="val 2714"/>
            <a:gd name="adj2" fmla="val 330503"/>
            <a:gd name="adj3" fmla="val 19490569"/>
            <a:gd name="adj4" fmla="val 12572093"/>
            <a:gd name="adj5" fmla="val 3166"/>
          </a:avLst>
        </a:prstGeom>
        <a:solidFill>
          <a:schemeClr val="accent3">
            <a:hueOff val="1460120"/>
            <a:satOff val="-27164"/>
            <a:lumOff val="-823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70353C0-0735-41E1-9BD9-F7D89DFABE31}">
      <dsp:nvSpPr>
        <dsp:cNvPr id="0" name=""/>
        <dsp:cNvSpPr/>
      </dsp:nvSpPr>
      <dsp:spPr>
        <a:xfrm>
          <a:off x="7031439" y="1553982"/>
          <a:ext cx="4153104" cy="1651552"/>
        </a:xfrm>
        <a:prstGeom prst="roundRect">
          <a:avLst>
            <a:gd name="adj" fmla="val 10000"/>
          </a:avLst>
        </a:prstGeom>
        <a:solidFill>
          <a:schemeClr val="accent3">
            <a:hueOff val="730060"/>
            <a:satOff val="-13582"/>
            <a:lumOff val="-411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50800" rIns="76200" bIns="50800" numCol="1" spcCol="1270" anchor="ctr" anchorCtr="0">
          <a:noAutofit/>
        </a:bodyPr>
        <a:lstStyle/>
        <a:p>
          <a:pPr marL="0" lvl="0" indent="0" algn="ctr" defTabSz="1778000">
            <a:lnSpc>
              <a:spcPct val="90000"/>
            </a:lnSpc>
            <a:spcBef>
              <a:spcPct val="0"/>
            </a:spcBef>
            <a:spcAft>
              <a:spcPct val="35000"/>
            </a:spcAft>
            <a:buNone/>
          </a:pPr>
          <a:r>
            <a:rPr lang="fr" sz="4000" b="1" kern="1200"/>
            <a:t>Conception</a:t>
          </a:r>
        </a:p>
      </dsp:txBody>
      <dsp:txXfrm>
        <a:off x="7079811" y="1602354"/>
        <a:ext cx="4056360" cy="1554808"/>
      </dsp:txXfrm>
    </dsp:sp>
    <dsp:sp modelId="{A3057590-52B7-4663-B18B-C0351077CF2B}">
      <dsp:nvSpPr>
        <dsp:cNvPr id="0" name=""/>
        <dsp:cNvSpPr/>
      </dsp:nvSpPr>
      <dsp:spPr>
        <a:xfrm>
          <a:off x="11984681" y="1679486"/>
          <a:ext cx="5368827" cy="5264241"/>
        </a:xfrm>
        <a:prstGeom prst="roundRect">
          <a:avLst>
            <a:gd name="adj" fmla="val 10000"/>
          </a:avLst>
        </a:prstGeom>
        <a:gradFill flip="none" rotWithShape="0">
          <a:gsLst>
            <a:gs pos="0">
              <a:srgbClr val="7A8C8E">
                <a:tint val="66000"/>
                <a:satMod val="160000"/>
              </a:srgbClr>
            </a:gs>
            <a:gs pos="50000">
              <a:srgbClr val="7A8C8E">
                <a:tint val="44500"/>
                <a:satMod val="160000"/>
              </a:srgbClr>
            </a:gs>
            <a:gs pos="100000">
              <a:srgbClr val="7A8C8E">
                <a:tint val="23500"/>
                <a:satMod val="160000"/>
              </a:srgbClr>
            </a:gs>
          </a:gsLst>
          <a:lin ang="0" scaled="1"/>
          <a:tileRect/>
        </a:gradFill>
        <a:ln w="15875" cap="flat" cmpd="sng" algn="ctr">
          <a:solidFill>
            <a:schemeClr val="accent3">
              <a:hueOff val="1460120"/>
              <a:satOff val="-27164"/>
              <a:lumOff val="-823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71450" lvl="1" indent="-171450" algn="l" defTabSz="711200">
            <a:lnSpc>
              <a:spcPct val="90000"/>
            </a:lnSpc>
            <a:spcBef>
              <a:spcPct val="0"/>
            </a:spcBef>
            <a:spcAft>
              <a:spcPct val="15000"/>
            </a:spcAft>
            <a:buFont typeface="Symbol" panose="05050102010706020507" pitchFamily="18" charset="2"/>
            <a:buChar char=""/>
          </a:pPr>
          <a:r>
            <a:rPr lang="fr" sz="1600" kern="1200"/>
            <a:t>Analyser les cadres politiques en matière de genre et de biodiversité pour identifier les synergies politiques</a:t>
          </a:r>
        </a:p>
        <a:p>
          <a:pPr marL="171450" lvl="1" indent="-171450" algn="l" defTabSz="711200">
            <a:lnSpc>
              <a:spcPct val="90000"/>
            </a:lnSpc>
            <a:spcBef>
              <a:spcPct val="0"/>
            </a:spcBef>
            <a:spcAft>
              <a:spcPct val="15000"/>
            </a:spcAft>
            <a:buFont typeface="Symbol" panose="05050102010706020507" pitchFamily="18" charset="2"/>
            <a:buChar char=""/>
          </a:pPr>
          <a:r>
            <a:rPr lang="fr" sz="1600" kern="1200" dirty="0"/>
            <a:t>Analyser les capacités institutionnelles en matière de genre et de biodiversité</a:t>
          </a:r>
        </a:p>
        <a:p>
          <a:pPr marL="171450" lvl="1" indent="-171450" algn="l" defTabSz="711200">
            <a:lnSpc>
              <a:spcPct val="90000"/>
            </a:lnSpc>
            <a:spcBef>
              <a:spcPct val="0"/>
            </a:spcBef>
            <a:spcAft>
              <a:spcPct val="15000"/>
            </a:spcAft>
            <a:buFont typeface="Symbol" panose="05050102010706020507" pitchFamily="18" charset="2"/>
            <a:buChar char=""/>
          </a:pPr>
          <a:r>
            <a:rPr lang="fr" sz="1600" kern="1200"/>
            <a:t>Recueillir et analyser des données locales et nationales sur le lien entre genre et biodiversité</a:t>
          </a:r>
        </a:p>
        <a:p>
          <a:pPr marL="171450" lvl="1" indent="-171450" algn="l" defTabSz="711200">
            <a:lnSpc>
              <a:spcPct val="90000"/>
            </a:lnSpc>
            <a:spcBef>
              <a:spcPct val="0"/>
            </a:spcBef>
            <a:spcAft>
              <a:spcPct val="15000"/>
            </a:spcAft>
            <a:buFont typeface="Symbol" panose="05050102010706020507" pitchFamily="18" charset="2"/>
            <a:buChar char=""/>
          </a:pPr>
          <a:r>
            <a:rPr lang="fr" sz="1600" kern="1200"/>
            <a:t>Analyser les contributions des actions menées par les femmes en faveur de la biodiversité</a:t>
          </a:r>
        </a:p>
        <a:p>
          <a:pPr marL="171450" lvl="1" indent="-171450" algn="l" defTabSz="711200">
            <a:lnSpc>
              <a:spcPct val="90000"/>
            </a:lnSpc>
            <a:spcBef>
              <a:spcPct val="0"/>
            </a:spcBef>
            <a:spcAft>
              <a:spcPct val="15000"/>
            </a:spcAft>
            <a:buFont typeface="Symbol" panose="05050102010706020507" pitchFamily="18" charset="2"/>
            <a:buChar char=""/>
          </a:pPr>
          <a:r>
            <a:rPr lang="fr" sz="1600" kern="1200"/>
            <a:t>Systématiser les études de cas d'initiatives tenant compte du genre</a:t>
          </a:r>
        </a:p>
        <a:p>
          <a:pPr marL="171450" lvl="1" indent="-171450" algn="l" defTabSz="711200">
            <a:lnSpc>
              <a:spcPct val="90000"/>
            </a:lnSpc>
            <a:spcBef>
              <a:spcPct val="0"/>
            </a:spcBef>
            <a:spcAft>
              <a:spcPct val="15000"/>
            </a:spcAft>
            <a:buFont typeface="Symbol" panose="05050102010706020507" pitchFamily="18" charset="2"/>
            <a:buChar char=""/>
          </a:pPr>
          <a:r>
            <a:rPr lang="fr" sz="1600" kern="1200" dirty="0"/>
            <a:t>Veiller à ce que les données reflètent la réalité des hommes et des femmes dans toute leur diversité.</a:t>
          </a:r>
        </a:p>
        <a:p>
          <a:pPr marL="171450" lvl="1" indent="-171450" algn="l" defTabSz="711200">
            <a:lnSpc>
              <a:spcPct val="90000"/>
            </a:lnSpc>
            <a:spcBef>
              <a:spcPct val="0"/>
            </a:spcBef>
            <a:spcAft>
              <a:spcPct val="15000"/>
            </a:spcAft>
            <a:buFont typeface="Symbol" panose="05050102010706020507" pitchFamily="18" charset="2"/>
            <a:buChar char=""/>
          </a:pPr>
          <a:r>
            <a:rPr lang="fr" sz="1600" kern="1200" dirty="0"/>
            <a:t>Organiser des réunions pour valider les résultats et identifier les lacunes</a:t>
          </a:r>
        </a:p>
        <a:p>
          <a:pPr marL="171450" lvl="1" indent="-171450" algn="l" defTabSz="711200">
            <a:lnSpc>
              <a:spcPct val="90000"/>
            </a:lnSpc>
            <a:spcBef>
              <a:spcPct val="0"/>
            </a:spcBef>
            <a:spcAft>
              <a:spcPct val="15000"/>
            </a:spcAft>
            <a:buFont typeface="Symbol" panose="05050102010706020507" pitchFamily="18" charset="2"/>
            <a:buChar char=""/>
          </a:pPr>
          <a:r>
            <a:rPr lang="fr" sz="1600" kern="1200" dirty="0"/>
            <a:t>Inclure des collectes de données supplémentaires. Envisager des visites de terrain dans les communautés rurales et autochtones.</a:t>
          </a:r>
        </a:p>
      </dsp:txBody>
      <dsp:txXfrm>
        <a:off x="12105826" y="1800631"/>
        <a:ext cx="5126537" cy="3893900"/>
      </dsp:txXfrm>
    </dsp:sp>
    <dsp:sp modelId="{43D6E98C-31DA-4068-8D35-351BEB61B853}">
      <dsp:nvSpPr>
        <dsp:cNvPr id="0" name=""/>
        <dsp:cNvSpPr/>
      </dsp:nvSpPr>
      <dsp:spPr>
        <a:xfrm>
          <a:off x="13372895" y="6250938"/>
          <a:ext cx="4153104" cy="1651552"/>
        </a:xfrm>
        <a:prstGeom prst="roundRect">
          <a:avLst>
            <a:gd name="adj" fmla="val 10000"/>
          </a:avLst>
        </a:prstGeom>
        <a:solidFill>
          <a:schemeClr val="accent3">
            <a:hueOff val="1460120"/>
            <a:satOff val="-27164"/>
            <a:lumOff val="-823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fr" sz="3600" b="1" kern="1200"/>
            <a:t>Effectuer l'analyse</a:t>
          </a:r>
        </a:p>
      </dsp:txBody>
      <dsp:txXfrm>
        <a:off x="13421267" y="6299310"/>
        <a:ext cx="4056360" cy="1554808"/>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Montserrat" pitchFamily="2" charset="77"/>
              </a:defRPr>
            </a:lvl1pPr>
          </a:lstStyle>
          <a:p>
            <a:endParaRPr lang="es-ES_tradnl"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Montserrat" pitchFamily="2" charset="77"/>
              </a:defRPr>
            </a:lvl1pPr>
          </a:lstStyle>
          <a:p>
            <a:fld id="{B2F7EEF1-9A0F-D649-A1DF-3D2112562733}" type="datetimeFigureOut">
              <a:rPr lang="es-ES_tradnl" smtClean="0"/>
              <a:pPr/>
              <a:t>29/9/25</a:t>
            </a:fld>
            <a:endParaRPr lang="es-ES_tradnl"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_tradnl"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s-ES_tradnl"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Montserrat" pitchFamily="2" charset="77"/>
              </a:defRPr>
            </a:lvl1pPr>
          </a:lstStyle>
          <a:p>
            <a:endParaRPr lang="es-ES_tradnl"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Montserrat" pitchFamily="2" charset="77"/>
              </a:defRPr>
            </a:lvl1pPr>
          </a:lstStyle>
          <a:p>
            <a:fld id="{D016F44F-AAE6-7749-A22A-A305A141182D}" type="slidenum">
              <a:rPr lang="es-ES_tradnl" smtClean="0"/>
              <a:pPr/>
              <a:t>‹#›</a:t>
            </a:fld>
            <a:endParaRPr lang="es-ES_tradnl" dirty="0"/>
          </a:p>
        </p:txBody>
      </p:sp>
    </p:spTree>
    <p:extLst>
      <p:ext uri="{BB962C8B-B14F-4D97-AF65-F5344CB8AC3E}">
        <p14:creationId xmlns:p14="http://schemas.microsoft.com/office/powerpoint/2010/main" val="1101256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Montserrat" pitchFamily="2" charset="77"/>
        <a:ea typeface="+mn-ea"/>
        <a:cs typeface="+mn-cs"/>
      </a:defRPr>
    </a:lvl1pPr>
    <a:lvl2pPr marL="457200" algn="l" defTabSz="914400" rtl="0" eaLnBrk="1" latinLnBrk="0" hangingPunct="1">
      <a:defRPr sz="1200" b="0" i="0" kern="1200">
        <a:solidFill>
          <a:schemeClr val="tx1"/>
        </a:solidFill>
        <a:latin typeface="Montserrat" pitchFamily="2" charset="77"/>
        <a:ea typeface="+mn-ea"/>
        <a:cs typeface="+mn-cs"/>
      </a:defRPr>
    </a:lvl2pPr>
    <a:lvl3pPr marL="914400" algn="l" defTabSz="914400" rtl="0" eaLnBrk="1" latinLnBrk="0" hangingPunct="1">
      <a:defRPr sz="1200" b="0" i="0" kern="1200">
        <a:solidFill>
          <a:schemeClr val="tx1"/>
        </a:solidFill>
        <a:latin typeface="Montserrat" pitchFamily="2" charset="77"/>
        <a:ea typeface="+mn-ea"/>
        <a:cs typeface="+mn-cs"/>
      </a:defRPr>
    </a:lvl3pPr>
    <a:lvl4pPr marL="1371600" algn="l" defTabSz="914400" rtl="0" eaLnBrk="1" latinLnBrk="0" hangingPunct="1">
      <a:defRPr sz="1200" b="0" i="0" kern="1200">
        <a:solidFill>
          <a:schemeClr val="tx1"/>
        </a:solidFill>
        <a:latin typeface="Montserrat" pitchFamily="2" charset="77"/>
        <a:ea typeface="+mn-ea"/>
        <a:cs typeface="+mn-cs"/>
      </a:defRPr>
    </a:lvl4pPr>
    <a:lvl5pPr marL="1828800" algn="l" defTabSz="914400" rtl="0" eaLnBrk="1" latinLnBrk="0" hangingPunct="1">
      <a:defRPr sz="1200" b="0" i="0" kern="1200">
        <a:solidFill>
          <a:schemeClr val="tx1"/>
        </a:solidFill>
        <a:latin typeface="Montserrat" pitchFamily="2" charset="77"/>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27546" cy="372308"/>
          </a:xfrm>
          <a:prstGeom prst="rect">
            <a:avLst/>
          </a:prstGeom>
        </p:spPr>
        <p:txBody>
          <a:bodyPr vert="horz" lIns="91440" tIns="45720" rIns="91440" bIns="45720" rtlCol="0"/>
          <a:lstStyle>
            <a:lvl1pPr algn="l">
              <a:defRPr sz="1200"/>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34448" y="0"/>
            <a:ext cx="3927546" cy="372308"/>
          </a:xfrm>
          <a:prstGeom prst="rect">
            <a:avLst/>
          </a:prstGeom>
        </p:spPr>
        <p:txBody>
          <a:bodyPr vert="horz" lIns="91440" tIns="45720" rIns="91440" bIns="45720" rtlCol="0"/>
          <a:lstStyle>
            <a:lvl1pPr algn="r">
              <a:defRPr sz="1200"/>
            </a:lvl1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fr"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055813" y="557213"/>
            <a:ext cx="4951412" cy="278606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06357" y="3530035"/>
            <a:ext cx="7250853" cy="3345606"/>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7060072"/>
            <a:ext cx="3927546" cy="370585"/>
          </a:xfrm>
          <a:prstGeom prst="rect">
            <a:avLst/>
          </a:prstGeom>
        </p:spPr>
        <p:txBody>
          <a:bodyPr vert="horz" lIns="91440" tIns="45720" rIns="91440" bIns="45720" rtlCol="0" anchor="b"/>
          <a:lstStyle>
            <a:lvl1pPr algn="l">
              <a:defRPr sz="1200"/>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34448" y="7060072"/>
            <a:ext cx="3927546" cy="370585"/>
          </a:xfrm>
          <a:prstGeom prst="rect">
            <a:avLst/>
          </a:prstGeom>
        </p:spPr>
        <p:txBody>
          <a:bodyPr vert="horz" lIns="91440" tIns="45720" rIns="91440" bIns="45720" rtlCol="0" anchor="b"/>
          <a:lstStyle>
            <a:lvl1pPr algn="r">
              <a:defRPr sz="1200"/>
            </a:lvl1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fr"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EDE96-84EC-5C9F-3DEA-6FF5FC5EBE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466214-10DA-4F49-E846-2BD69EEDF5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BA95EF-5A98-B4F5-AEA8-EC81E6BCB1C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8CC8B16-6284-DA5D-06D1-68ABB9C0F68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554176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018F8-25F4-19B1-36B6-F0BE861615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7FA613-70FC-D22A-6B7A-AE24724FE6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777A90-F0BE-2C68-55D9-D1A9F6F358C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9E6998D-C676-FF0B-07D6-7D64F464872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62890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B3ED85-F544-D731-2463-67BE27EEBF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5BCD59-674F-DE8D-B5E6-F6CCA6D1AD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5E38FC-4EC7-B4F8-D9D5-AF916621571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4AB36BE-9730-7619-3F21-9AB4EE5A64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02462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FE8E6-7BA5-40AD-6B35-160F04670E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EABFDC-0436-1F23-F479-9183B0D768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97E6EB-E40C-C1E1-ED6C-6198E9FE75AF}"/>
              </a:ext>
            </a:extLst>
          </p:cNvPr>
          <p:cNvSpPr>
            <a:spLocks noGrp="1"/>
          </p:cNvSpPr>
          <p:nvPr>
            <p:ph type="body" idx="1"/>
          </p:nvPr>
        </p:nvSpPr>
        <p:spPr/>
        <p:txBody>
          <a:bodyPr/>
          <a:lstStyle/>
          <a:p>
            <a:pPr marL="0" indent="0">
              <a:buFont typeface="Arial" panose="020B0604020202020204" pitchFamily="34" charset="0"/>
              <a:buNone/>
            </a:pPr>
            <a:r>
              <a:rPr lang="fr" sz="1000"/>
              <a:t>Bienvenue 5 min</a:t>
            </a:r>
          </a:p>
          <a:p>
            <a:pPr algn="l" rtl="0" fontAlgn="base">
              <a:buFont typeface="Arial" panose="020B0604020202020204" pitchFamily="34" charset="0"/>
              <a:buChar char="•"/>
            </a:pPr>
            <a:r>
              <a:rPr lang="fr" sz="1800" b="0" i="0">
                <a:solidFill>
                  <a:srgbClr val="000000"/>
                </a:solidFill>
                <a:effectLst/>
                <a:latin typeface="Calibri" panose="020F0502020204030204" pitchFamily="34" charset="0"/>
              </a:rPr>
              <a:t>Objectifs et structure de la réunion</a:t>
            </a:r>
            <a:r>
              <a:rPr lang="fr" sz="1800" b="0" i="0">
                <a:solidFill>
                  <a:srgbClr val="D13438"/>
                </a:solidFill>
                <a:effectLst/>
                <a:latin typeface="Calibri" panose="020F0502020204030204" pitchFamily="34" charset="0"/>
              </a:rPr>
              <a:t> </a:t>
            </a:r>
            <a:endParaRPr lang="en-US" sz="1800" b="0" i="0">
              <a:solidFill>
                <a:srgbClr val="000000"/>
              </a:solidFill>
              <a:effectLst/>
              <a:latin typeface="Calibri" panose="020F0502020204030204" pitchFamily="34" charset="0"/>
            </a:endParaRPr>
          </a:p>
          <a:p>
            <a:pPr algn="l" rtl="0" fontAlgn="base">
              <a:buFont typeface="Arial" panose="020B0604020202020204" pitchFamily="34" charset="0"/>
              <a:buChar char="•"/>
            </a:pPr>
            <a:r>
              <a:rPr lang="fr" sz="1800" b="0" i="0" u="sng">
                <a:solidFill>
                  <a:srgbClr val="D13438"/>
                </a:solidFill>
                <a:effectLst/>
                <a:latin typeface="Calibri" panose="020F0502020204030204" pitchFamily="34" charset="0"/>
              </a:rPr>
              <a:t>Présentation des participants (question d'échauffement : pourquoi êtes-vous impatient d'être ici ?)</a:t>
            </a:r>
            <a:r>
              <a:rPr lang="fr" sz="1800" b="0" i="0">
                <a:solidFill>
                  <a:srgbClr val="000000"/>
                </a:solidFill>
                <a:effectLst/>
                <a:latin typeface="Calibri" panose="020F0502020204030204" pitchFamily="34" charset="0"/>
              </a:rPr>
              <a:t> </a:t>
            </a:r>
          </a:p>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1664B056-0840-87C8-F52E-95AE568ADD9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526063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D5A7C5-65DC-7C5A-0DEF-CE45EC2B11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75B32D-2C5D-7B68-DFD2-554C5909D0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EB0B06-F6C2-8FB3-C04F-4920DD58368D}"/>
              </a:ext>
            </a:extLst>
          </p:cNvPr>
          <p:cNvSpPr>
            <a:spLocks noGrp="1"/>
          </p:cNvSpPr>
          <p:nvPr>
            <p:ph type="body" idx="1"/>
          </p:nvPr>
        </p:nvSpPr>
        <p:spPr/>
        <p:txBody>
          <a:bodyPr/>
          <a:lstStyle/>
          <a:p>
            <a:pPr marL="0" indent="0">
              <a:buFont typeface="Arial" panose="020B0604020202020204" pitchFamily="34" charset="0"/>
              <a:buNone/>
            </a:pPr>
            <a:r>
              <a:rPr lang="fr" sz="1000"/>
              <a:t>Bienvenue 5 min</a:t>
            </a:r>
          </a:p>
          <a:p>
            <a:pPr algn="l" rtl="0" fontAlgn="base">
              <a:buFont typeface="Arial" panose="020B0604020202020204" pitchFamily="34" charset="0"/>
              <a:buChar char="•"/>
            </a:pPr>
            <a:r>
              <a:rPr lang="fr" sz="1800" b="0" i="0">
                <a:solidFill>
                  <a:srgbClr val="000000"/>
                </a:solidFill>
                <a:effectLst/>
                <a:latin typeface="Calibri" panose="020F0502020204030204" pitchFamily="34" charset="0"/>
              </a:rPr>
              <a:t>Objectifs et structure de la réunion</a:t>
            </a:r>
            <a:r>
              <a:rPr lang="fr" sz="1800" b="0" i="0">
                <a:solidFill>
                  <a:srgbClr val="D13438"/>
                </a:solidFill>
                <a:effectLst/>
                <a:latin typeface="Calibri" panose="020F0502020204030204" pitchFamily="34" charset="0"/>
              </a:rPr>
              <a:t> </a:t>
            </a:r>
            <a:endParaRPr lang="en-US" sz="1800" b="0" i="0">
              <a:solidFill>
                <a:srgbClr val="000000"/>
              </a:solidFill>
              <a:effectLst/>
              <a:latin typeface="Calibri" panose="020F0502020204030204" pitchFamily="34" charset="0"/>
            </a:endParaRPr>
          </a:p>
          <a:p>
            <a:pPr algn="l" rtl="0" fontAlgn="base">
              <a:buFont typeface="Arial" panose="020B0604020202020204" pitchFamily="34" charset="0"/>
              <a:buChar char="•"/>
            </a:pPr>
            <a:r>
              <a:rPr lang="fr" sz="1800" b="0" i="0" u="sng">
                <a:solidFill>
                  <a:srgbClr val="D13438"/>
                </a:solidFill>
                <a:effectLst/>
                <a:latin typeface="Calibri" panose="020F0502020204030204" pitchFamily="34" charset="0"/>
              </a:rPr>
              <a:t>Présentation des participants (question d'échauffement : pourquoi êtes-vous impatient d'être ici ?)</a:t>
            </a:r>
            <a:r>
              <a:rPr lang="fr" sz="1800" b="0" i="0">
                <a:solidFill>
                  <a:srgbClr val="000000"/>
                </a:solidFill>
                <a:effectLst/>
                <a:latin typeface="Calibri" panose="020F0502020204030204" pitchFamily="34" charset="0"/>
              </a:rPr>
              <a:t> </a:t>
            </a:r>
          </a:p>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C9743C9E-342F-658A-9DB2-3ADDB320410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894883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fr" sz="1000"/>
              <a:t>Bienvenue 5 min</a:t>
            </a:r>
          </a:p>
          <a:p>
            <a:pPr algn="l" rtl="0" fontAlgn="base">
              <a:buFont typeface="Arial" panose="020B0604020202020204" pitchFamily="34" charset="0"/>
              <a:buChar char="•"/>
            </a:pPr>
            <a:r>
              <a:rPr lang="fr" sz="1800" b="0" i="0">
                <a:solidFill>
                  <a:srgbClr val="000000"/>
                </a:solidFill>
                <a:effectLst/>
                <a:latin typeface="Calibri" panose="020F0502020204030204" pitchFamily="34" charset="0"/>
              </a:rPr>
              <a:t>Objectifs et structure de la réunion</a:t>
            </a:r>
            <a:r>
              <a:rPr lang="fr" sz="1800" b="0" i="0">
                <a:solidFill>
                  <a:srgbClr val="D13438"/>
                </a:solidFill>
                <a:effectLst/>
                <a:latin typeface="Calibri" panose="020F0502020204030204" pitchFamily="34" charset="0"/>
              </a:rPr>
              <a:t> </a:t>
            </a:r>
            <a:endParaRPr lang="en-US" sz="1800" b="0" i="0">
              <a:solidFill>
                <a:srgbClr val="000000"/>
              </a:solidFill>
              <a:effectLst/>
              <a:latin typeface="Calibri" panose="020F0502020204030204" pitchFamily="34" charset="0"/>
            </a:endParaRPr>
          </a:p>
          <a:p>
            <a:pPr algn="l" rtl="0" fontAlgn="base">
              <a:buFont typeface="Arial" panose="020B0604020202020204" pitchFamily="34" charset="0"/>
              <a:buChar char="•"/>
            </a:pPr>
            <a:r>
              <a:rPr lang="fr" sz="1800" b="0" i="0" u="sng">
                <a:solidFill>
                  <a:srgbClr val="D13438"/>
                </a:solidFill>
                <a:effectLst/>
                <a:latin typeface="Calibri" panose="020F0502020204030204" pitchFamily="34" charset="0"/>
              </a:rPr>
              <a:t>Présentation des participants (question d'échauffement : pourquoi êtes-vous impatient d'être ici ?)</a:t>
            </a:r>
            <a:r>
              <a:rPr lang="fr" sz="1800" b="0" i="0">
                <a:solidFill>
                  <a:srgbClr val="000000"/>
                </a:solidFill>
                <a:effectLst/>
                <a:latin typeface="Calibri" panose="020F0502020204030204" pitchFamily="34" charset="0"/>
              </a:rPr>
              <a:t> </a:t>
            </a:r>
          </a:p>
          <a:p>
            <a:pPr marL="0" indent="0">
              <a:buFont typeface="Arial" panose="020B0604020202020204" pitchFamily="34" charset="0"/>
              <a:buNone/>
            </a:pPr>
            <a:endParaRPr lang="en-GB" sz="10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865795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BFF30-7ACC-20C9-5213-E8D83FE9F1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C698E1-C9D7-41B1-0E65-53DD838A2E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5D94ED-4F2D-35BE-F2D8-631215DBC87D}"/>
              </a:ext>
            </a:extLst>
          </p:cNvPr>
          <p:cNvSpPr>
            <a:spLocks noGrp="1"/>
          </p:cNvSpPr>
          <p:nvPr>
            <p:ph type="body" idx="1"/>
          </p:nvPr>
        </p:nvSpPr>
        <p:spPr/>
        <p:txBody>
          <a:bodyPr/>
          <a:lstStyle/>
          <a:p>
            <a:pPr marL="0" indent="0">
              <a:buFont typeface="Arial" panose="020B0604020202020204" pitchFamily="34" charset="0"/>
              <a:buNone/>
            </a:pPr>
            <a:r>
              <a:rPr lang="fr" sz="1000"/>
              <a:t>Bienvenue 5 min</a:t>
            </a:r>
          </a:p>
          <a:p>
            <a:pPr algn="l" rtl="0" fontAlgn="base">
              <a:buFont typeface="Arial" panose="020B0604020202020204" pitchFamily="34" charset="0"/>
              <a:buChar char="•"/>
            </a:pPr>
            <a:r>
              <a:rPr lang="fr" sz="1800" b="0" i="0">
                <a:solidFill>
                  <a:srgbClr val="000000"/>
                </a:solidFill>
                <a:effectLst/>
                <a:latin typeface="Calibri" panose="020F0502020204030204" pitchFamily="34" charset="0"/>
              </a:rPr>
              <a:t>Objectifs et structure de la réunion</a:t>
            </a:r>
            <a:r>
              <a:rPr lang="fr" sz="1800" b="0" i="0">
                <a:solidFill>
                  <a:srgbClr val="D13438"/>
                </a:solidFill>
                <a:effectLst/>
                <a:latin typeface="Calibri" panose="020F0502020204030204" pitchFamily="34" charset="0"/>
              </a:rPr>
              <a:t> </a:t>
            </a:r>
            <a:endParaRPr lang="en-US" sz="1800" b="0" i="0">
              <a:solidFill>
                <a:srgbClr val="000000"/>
              </a:solidFill>
              <a:effectLst/>
              <a:latin typeface="Calibri" panose="020F0502020204030204" pitchFamily="34" charset="0"/>
            </a:endParaRPr>
          </a:p>
          <a:p>
            <a:pPr algn="l" rtl="0" fontAlgn="base">
              <a:buFont typeface="Arial" panose="020B0604020202020204" pitchFamily="34" charset="0"/>
              <a:buChar char="•"/>
            </a:pPr>
            <a:r>
              <a:rPr lang="fr" sz="1800" b="0" i="0" u="sng">
                <a:solidFill>
                  <a:srgbClr val="D13438"/>
                </a:solidFill>
                <a:effectLst/>
                <a:latin typeface="Calibri" panose="020F0502020204030204" pitchFamily="34" charset="0"/>
              </a:rPr>
              <a:t>Présentation des participants (question d'échauffement : pourquoi êtes-vous impatient d'être ici ?)</a:t>
            </a:r>
            <a:r>
              <a:rPr lang="fr" sz="1800" b="0" i="0">
                <a:solidFill>
                  <a:srgbClr val="000000"/>
                </a:solidFill>
                <a:effectLst/>
                <a:latin typeface="Calibri" panose="020F0502020204030204" pitchFamily="34" charset="0"/>
              </a:rPr>
              <a:t> </a:t>
            </a:r>
          </a:p>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533CEF17-4A25-00F7-4E54-F3AD5F31293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471073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B5EF6-A251-A6C0-87AD-5E4729EA58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5567B5-12E2-9F57-78B5-DECDA4D895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31666B-F542-F8DD-EC39-0595959F1B9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27D7C70-1EA6-BFE6-6200-B22D077C71F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785197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CAE87-0997-D576-B111-76CCEAD4CD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C59C92-9E11-BF91-87CA-6D1BD29DB4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6389A5-0D2A-0891-49A4-D4BF0169D23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0266B13-C35D-E8F3-6277-E1B5EE83D9D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538171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sz="120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4513401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38517-9C72-AE2D-314D-5264BD8413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FD3DA4-DA8D-D83B-A688-72E5376811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2F43D5-DC42-258A-6844-52CB50D8B2B4}"/>
              </a:ext>
            </a:extLst>
          </p:cNvPr>
          <p:cNvSpPr>
            <a:spLocks noGrp="1"/>
          </p:cNvSpPr>
          <p:nvPr>
            <p:ph type="body" idx="1"/>
          </p:nvPr>
        </p:nvSpPr>
        <p:spPr/>
        <p:txBody>
          <a:bodyPr/>
          <a:lstStyle/>
          <a:p>
            <a:pPr marL="0" indent="0">
              <a:buFont typeface="Arial" panose="020B0604020202020204" pitchFamily="34" charset="0"/>
              <a:buNone/>
            </a:pPr>
            <a:r>
              <a:rPr lang="fr" sz="1000"/>
              <a:t>Bienvenue 5 min</a:t>
            </a:r>
          </a:p>
          <a:p>
            <a:pPr algn="l" rtl="0" fontAlgn="base">
              <a:buFont typeface="Arial" panose="020B0604020202020204" pitchFamily="34" charset="0"/>
              <a:buChar char="•"/>
            </a:pPr>
            <a:r>
              <a:rPr lang="fr" sz="1800" b="0" i="0">
                <a:solidFill>
                  <a:srgbClr val="000000"/>
                </a:solidFill>
                <a:effectLst/>
                <a:latin typeface="Calibri" panose="020F0502020204030204" pitchFamily="34" charset="0"/>
              </a:rPr>
              <a:t>Objectifs et structure de la réunion</a:t>
            </a:r>
            <a:r>
              <a:rPr lang="fr" sz="1800" b="0" i="0">
                <a:solidFill>
                  <a:srgbClr val="D13438"/>
                </a:solidFill>
                <a:effectLst/>
                <a:latin typeface="Calibri" panose="020F0502020204030204" pitchFamily="34" charset="0"/>
              </a:rPr>
              <a:t> </a:t>
            </a:r>
            <a:endParaRPr lang="en-US" sz="1800" b="0" i="0">
              <a:solidFill>
                <a:srgbClr val="000000"/>
              </a:solidFill>
              <a:effectLst/>
              <a:latin typeface="Calibri" panose="020F0502020204030204" pitchFamily="34" charset="0"/>
            </a:endParaRPr>
          </a:p>
          <a:p>
            <a:pPr algn="l" rtl="0" fontAlgn="base">
              <a:buFont typeface="Arial" panose="020B0604020202020204" pitchFamily="34" charset="0"/>
              <a:buChar char="•"/>
            </a:pPr>
            <a:r>
              <a:rPr lang="fr" sz="1800" b="0" i="0" u="sng">
                <a:solidFill>
                  <a:srgbClr val="D13438"/>
                </a:solidFill>
                <a:effectLst/>
                <a:latin typeface="Calibri" panose="020F0502020204030204" pitchFamily="34" charset="0"/>
              </a:rPr>
              <a:t>Présentation des participants (question d'échauffement : pourquoi êtes-vous impatient d'être ici ?)</a:t>
            </a:r>
            <a:r>
              <a:rPr lang="fr" sz="1800" b="0" i="0">
                <a:solidFill>
                  <a:srgbClr val="000000"/>
                </a:solidFill>
                <a:effectLst/>
                <a:latin typeface="Calibri" panose="020F0502020204030204" pitchFamily="34" charset="0"/>
              </a:rPr>
              <a:t> </a:t>
            </a:r>
          </a:p>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7F277C3B-F36A-3E3C-3139-D363BCDD586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014841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B5809-BAE8-B3CB-FCDC-97AC9E88B1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CCD6BC-6003-5A0D-7401-B9237FD31D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0CE4F0-6FBE-647D-30E5-EA161ACC5ED6}"/>
              </a:ext>
            </a:extLst>
          </p:cNvPr>
          <p:cNvSpPr>
            <a:spLocks noGrp="1"/>
          </p:cNvSpPr>
          <p:nvPr>
            <p:ph type="body" idx="1"/>
          </p:nvPr>
        </p:nvSpPr>
        <p:spPr/>
        <p:txBody>
          <a:bodyPr/>
          <a:lstStyle/>
          <a:p>
            <a:pPr marL="0" indent="0">
              <a:buFont typeface="Arial" panose="020B0604020202020204" pitchFamily="34" charset="0"/>
              <a:buNone/>
            </a:pPr>
            <a:r>
              <a:rPr lang="fr" sz="1000"/>
              <a:t>Bienvenue 5 min</a:t>
            </a:r>
          </a:p>
          <a:p>
            <a:pPr algn="l" rtl="0" fontAlgn="base">
              <a:buFont typeface="Arial" panose="020B0604020202020204" pitchFamily="34" charset="0"/>
              <a:buChar char="•"/>
            </a:pPr>
            <a:r>
              <a:rPr lang="fr" sz="1800" b="0" i="0">
                <a:solidFill>
                  <a:srgbClr val="000000"/>
                </a:solidFill>
                <a:effectLst/>
                <a:latin typeface="Calibri" panose="020F0502020204030204" pitchFamily="34" charset="0"/>
              </a:rPr>
              <a:t>Objectifs et structure de la réunion</a:t>
            </a:r>
            <a:r>
              <a:rPr lang="fr" sz="1800" b="0" i="0">
                <a:solidFill>
                  <a:srgbClr val="D13438"/>
                </a:solidFill>
                <a:effectLst/>
                <a:latin typeface="Calibri" panose="020F0502020204030204" pitchFamily="34" charset="0"/>
              </a:rPr>
              <a:t> </a:t>
            </a:r>
            <a:endParaRPr lang="en-US" sz="1800" b="0" i="0">
              <a:solidFill>
                <a:srgbClr val="000000"/>
              </a:solidFill>
              <a:effectLst/>
              <a:latin typeface="Calibri" panose="020F0502020204030204" pitchFamily="34" charset="0"/>
            </a:endParaRPr>
          </a:p>
          <a:p>
            <a:pPr algn="l" rtl="0" fontAlgn="base">
              <a:buFont typeface="Arial" panose="020B0604020202020204" pitchFamily="34" charset="0"/>
              <a:buChar char="•"/>
            </a:pPr>
            <a:r>
              <a:rPr lang="fr" sz="1800" b="0" i="0" u="sng">
                <a:solidFill>
                  <a:srgbClr val="D13438"/>
                </a:solidFill>
                <a:effectLst/>
                <a:latin typeface="Calibri" panose="020F0502020204030204" pitchFamily="34" charset="0"/>
              </a:rPr>
              <a:t>Présentation des participants (question d'échauffement : pourquoi êtes-vous impatient d'être ici ?)</a:t>
            </a:r>
            <a:r>
              <a:rPr lang="fr" sz="1800" b="0" i="0">
                <a:solidFill>
                  <a:srgbClr val="000000"/>
                </a:solidFill>
                <a:effectLst/>
                <a:latin typeface="Calibri" panose="020F0502020204030204" pitchFamily="34" charset="0"/>
              </a:rPr>
              <a:t> </a:t>
            </a:r>
          </a:p>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71E72241-DE2F-925F-4997-EA0E725008D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904438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
              <a:t>Version courte/simplifiée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16F44F-AAE6-7749-A22A-A305A141182D}" type="slidenum">
              <a:rPr kumimoji="0" lang="es-ES_tradnl" sz="1200" b="0" i="0" u="none" strike="noStrike" kern="1200" cap="none" spc="0" normalizeH="0" baseline="0" noProof="0" smtClean="0">
                <a:ln>
                  <a:noFill/>
                </a:ln>
                <a:solidFill>
                  <a:prstClr val="black"/>
                </a:solidFill>
                <a:effectLst/>
                <a:uLnTx/>
                <a:uFillTx/>
                <a:latin typeface="Montserrat"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s-ES_tradnl" sz="1200" b="0" i="0" u="none" strike="noStrike" kern="1200" cap="none" spc="0" normalizeH="0" baseline="0" noProof="0" dirty="0">
              <a:ln>
                <a:noFill/>
              </a:ln>
              <a:solidFill>
                <a:prstClr val="black"/>
              </a:solidFill>
              <a:effectLst/>
              <a:uLnTx/>
              <a:uFillTx/>
              <a:latin typeface="Montserrat" pitchFamily="2" charset="77"/>
              <a:ea typeface="+mn-ea"/>
              <a:cs typeface="+mn-cs"/>
            </a:endParaRPr>
          </a:p>
        </p:txBody>
      </p:sp>
    </p:spTree>
    <p:extLst>
      <p:ext uri="{BB962C8B-B14F-4D97-AF65-F5344CB8AC3E}">
        <p14:creationId xmlns:p14="http://schemas.microsoft.com/office/powerpoint/2010/main" val="24439248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6A4E6E-9D9A-6F11-CDB8-0C01B5AFCA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B55F24-F19A-A9D6-D923-C7FA83AB96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4E4A89-1E49-B03C-9795-363930A0072A}"/>
              </a:ext>
            </a:extLst>
          </p:cNvPr>
          <p:cNvSpPr>
            <a:spLocks noGrp="1"/>
          </p:cNvSpPr>
          <p:nvPr>
            <p:ph type="body" idx="1"/>
          </p:nvPr>
        </p:nvSpPr>
        <p:spPr/>
        <p:txBody>
          <a:bodyPr/>
          <a:lstStyle/>
          <a:p>
            <a:pPr marL="514350" indent="-514350" algn="just">
              <a:spcBef>
                <a:spcPts val="0"/>
              </a:spcBef>
              <a:buFont typeface="+mj-lt"/>
              <a:buAutoNum type="arabicPeriod"/>
            </a:pPr>
            <a:r>
              <a:rPr lang="fr" sz="1200" noProof="0" dirty="0">
                <a:latin typeface="Calibri" panose="020F0502020204030204" pitchFamily="34" charset="0"/>
                <a:ea typeface="Times New Roman" panose="02020603050405020304" pitchFamily="18" charset="0"/>
                <a:cs typeface="Calibri" panose="020F0502020204030204" pitchFamily="34" charset="0"/>
              </a:rPr>
              <a:t>Revue des principales lois et documents nationaux </a:t>
            </a:r>
            <a:r>
              <a:rPr lang="fr" sz="1200" dirty="0">
                <a:latin typeface="Calibri" panose="020F0502020204030204" pitchFamily="34" charset="0"/>
                <a:ea typeface="Times New Roman" panose="02020603050405020304" pitchFamily="18" charset="0"/>
                <a:cs typeface="Calibri" panose="020F0502020204030204" pitchFamily="34" charset="0"/>
              </a:rPr>
              <a:t>sur le genre et la biodiversité .</a:t>
            </a:r>
          </a:p>
          <a:p>
            <a:pPr marL="514350" indent="-514350" algn="just">
              <a:spcBef>
                <a:spcPts val="0"/>
              </a:spcBef>
              <a:buFont typeface="+mj-lt"/>
              <a:buAutoNum type="arabicPeriod"/>
            </a:pPr>
            <a:endParaRPr lang="en-US" sz="1200" noProof="0" dirty="0">
              <a:latin typeface="Calibri" panose="020F0502020204030204" pitchFamily="34" charset="0"/>
              <a:ea typeface="Times New Roman" panose="02020603050405020304" pitchFamily="18" charset="0"/>
              <a:cs typeface="Calibri" panose="020F0502020204030204" pitchFamily="34" charset="0"/>
            </a:endParaRPr>
          </a:p>
          <a:p>
            <a:pPr marL="514350" indent="-514350" algn="just">
              <a:spcBef>
                <a:spcPts val="0"/>
              </a:spcBef>
              <a:buFont typeface="+mj-lt"/>
              <a:buAutoNum type="arabicPeriod"/>
            </a:pPr>
            <a:r>
              <a:rPr lang="fr" sz="1200" noProof="0" dirty="0">
                <a:latin typeface="Calibri" panose="020F0502020204030204" pitchFamily="34" charset="0"/>
                <a:ea typeface="Times New Roman" panose="02020603050405020304" pitchFamily="18" charset="0"/>
                <a:cs typeface="Calibri" panose="020F0502020204030204" pitchFamily="34" charset="0"/>
              </a:rPr>
              <a:t>Revue de la littérature sur la biodiversité et le genre pertinente au contexte du pays.</a:t>
            </a:r>
          </a:p>
          <a:p>
            <a:pPr marL="514350" indent="-514350" algn="just">
              <a:spcBef>
                <a:spcPts val="0"/>
              </a:spcBef>
              <a:buFont typeface="+mj-lt"/>
              <a:buAutoNum type="arabicPeriod"/>
            </a:pPr>
            <a:endParaRPr lang="en-US" sz="1200" noProof="0" dirty="0">
              <a:latin typeface="Calibri" panose="020F0502020204030204" pitchFamily="34" charset="0"/>
              <a:ea typeface="Times New Roman" panose="02020603050405020304" pitchFamily="18" charset="0"/>
              <a:cs typeface="Calibri" panose="020F0502020204030204" pitchFamily="34" charset="0"/>
            </a:endParaRPr>
          </a:p>
          <a:p>
            <a:pPr marL="514350" indent="-514350" algn="just">
              <a:spcBef>
                <a:spcPts val="0"/>
              </a:spcBef>
              <a:buFont typeface="+mj-lt"/>
              <a:buAutoNum type="arabicPeriod"/>
            </a:pPr>
            <a:r>
              <a:rPr lang="fr" sz="1200" noProof="0" dirty="0">
                <a:latin typeface="Calibri" panose="020F0502020204030204" pitchFamily="34" charset="0"/>
                <a:ea typeface="Times New Roman" panose="02020603050405020304" pitchFamily="18" charset="0"/>
                <a:cs typeface="Calibri" panose="020F0502020204030204" pitchFamily="34" charset="0"/>
              </a:rPr>
              <a:t>Cartographier les expertes en genre, les organisations et les représentantes des mécanismes, associations et parties prenantes féminines (femmes rurales et autochtones).</a:t>
            </a:r>
          </a:p>
          <a:p>
            <a:pPr marL="514350" indent="-514350" algn="just">
              <a:spcBef>
                <a:spcPts val="0"/>
              </a:spcBef>
              <a:buFont typeface="+mj-lt"/>
              <a:buAutoNum type="arabicPeriod"/>
            </a:pPr>
            <a:endParaRPr lang="en-US" sz="1200" noProof="0" dirty="0">
              <a:latin typeface="Calibri" panose="020F0502020204030204" pitchFamily="34" charset="0"/>
              <a:ea typeface="Times New Roman" panose="02020603050405020304" pitchFamily="18" charset="0"/>
              <a:cs typeface="Calibri" panose="020F0502020204030204" pitchFamily="34" charset="0"/>
            </a:endParaRPr>
          </a:p>
          <a:p>
            <a:pPr marL="514350" indent="-514350" algn="just">
              <a:spcBef>
                <a:spcPts val="0"/>
              </a:spcBef>
              <a:buFont typeface="+mj-lt"/>
              <a:buAutoNum type="arabicPeriod"/>
            </a:pPr>
            <a:r>
              <a:rPr lang="fr" sz="1200" noProof="0" dirty="0">
                <a:latin typeface="Calibri" panose="020F0502020204030204" pitchFamily="34" charset="0"/>
                <a:ea typeface="Times New Roman" panose="02020603050405020304" pitchFamily="18" charset="0"/>
                <a:cs typeface="Calibri" panose="020F0502020204030204" pitchFamily="34" charset="0"/>
              </a:rPr>
              <a:t>Analyse de genre des données nationales et locales pertinentes.</a:t>
            </a:r>
          </a:p>
          <a:p>
            <a:pPr marL="514350" indent="-514350" algn="just">
              <a:spcBef>
                <a:spcPts val="0"/>
              </a:spcBef>
              <a:buFont typeface="+mj-lt"/>
              <a:buAutoNum type="arabicPeriod"/>
            </a:pPr>
            <a:endParaRPr lang="en-US" sz="1200" noProof="0" dirty="0">
              <a:latin typeface="Calibri" panose="020F0502020204030204" pitchFamily="34" charset="0"/>
              <a:ea typeface="Times New Roman" panose="02020603050405020304" pitchFamily="18" charset="0"/>
              <a:cs typeface="Calibri" panose="020F0502020204030204" pitchFamily="34" charset="0"/>
            </a:endParaRPr>
          </a:p>
          <a:p>
            <a:pPr marL="514350" indent="-514350" algn="just">
              <a:spcBef>
                <a:spcPts val="0"/>
              </a:spcBef>
              <a:buFont typeface="+mj-lt"/>
              <a:buAutoNum type="arabicPeriod"/>
            </a:pPr>
            <a:r>
              <a:rPr lang="fr" sz="1200" noProof="0" dirty="0">
                <a:latin typeface="Calibri" panose="020F0502020204030204" pitchFamily="34" charset="0"/>
                <a:ea typeface="Times New Roman" panose="02020603050405020304" pitchFamily="18" charset="0"/>
                <a:cs typeface="Calibri" panose="020F0502020204030204" pitchFamily="34" charset="0"/>
              </a:rPr>
              <a:t>Rencontres avec des acteurs de divers secteurs (gouvernement, société civile, etc.) pour identifier des leçons apprises ou des données supplémentaires qui n’ont pas été identifiées auparavant.</a:t>
            </a:r>
          </a:p>
          <a:p>
            <a:pPr marL="514350" indent="-514350" algn="just">
              <a:spcBef>
                <a:spcPts val="0"/>
              </a:spcBef>
              <a:buFont typeface="+mj-lt"/>
              <a:buAutoNum type="arabicPeriod"/>
            </a:pPr>
            <a:endParaRPr lang="en-US" sz="1200" noProof="0" dirty="0">
              <a:latin typeface="Calibri" panose="020F0502020204030204" pitchFamily="34" charset="0"/>
              <a:ea typeface="Times New Roman" panose="02020603050405020304" pitchFamily="18" charset="0"/>
              <a:cs typeface="Calibri" panose="020F0502020204030204" pitchFamily="34" charset="0"/>
            </a:endParaRPr>
          </a:p>
          <a:p>
            <a:pPr marL="514350" indent="-514350" algn="just">
              <a:spcBef>
                <a:spcPts val="0"/>
              </a:spcBef>
              <a:buFont typeface="+mj-lt"/>
              <a:buAutoNum type="arabicPeriod"/>
            </a:pPr>
            <a:r>
              <a:rPr lang="fr" sz="1200" noProof="0" dirty="0">
                <a:latin typeface="Calibri" panose="020F0502020204030204" pitchFamily="34" charset="0"/>
                <a:ea typeface="Times New Roman" panose="02020603050405020304" pitchFamily="18" charset="0"/>
                <a:cs typeface="Calibri" panose="020F0502020204030204" pitchFamily="34" charset="0"/>
              </a:rPr>
              <a:t>Visites de terrain dans les communautés rurales et autochtones.</a:t>
            </a:r>
            <a:endParaRPr lang="en-US" sz="1200" noProof="0" dirty="0">
              <a:highlight>
                <a:srgbClr val="C0C0C0"/>
              </a:highlight>
              <a:latin typeface="Calibri" panose="020F0502020204030204" pitchFamily="34" charset="0"/>
              <a:cs typeface="Calibri" panose="020F0502020204030204" pitchFamily="34" charset="0"/>
            </a:endParaRPr>
          </a:p>
          <a:p>
            <a:endParaRPr lang="en-US" dirty="0"/>
          </a:p>
        </p:txBody>
      </p:sp>
      <p:sp>
        <p:nvSpPr>
          <p:cNvPr id="4" name="Slide Number Placeholder 3">
            <a:extLst>
              <a:ext uri="{FF2B5EF4-FFF2-40B4-BE49-F238E27FC236}">
                <a16:creationId xmlns:a16="http://schemas.microsoft.com/office/drawing/2014/main" id="{3B3933F9-7949-9B1F-BC76-1701EB28DBE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242421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64F79-E5FF-3DD1-BD63-32C49744D5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88E4AC-4359-3216-080C-48C9FFD8B2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B21261-28D6-911E-531D-EAA7858B44D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5F7CAE3-485C-FC07-4316-ED58B8F2BCE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984395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78C92-8956-9C30-ED38-FE50F76ADB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C43C95-2AC9-1FED-E5C2-3E8183BC67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AA5D8A-D1F7-B4AD-318F-BE496A2AE51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F89B47E-3947-10B7-2BE5-EFE8D822BD2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200605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322BDF-CCBC-01B6-99F3-A0678FBE87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844876-C4E0-38B3-F45B-91AF21D91C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220880-AFEC-0212-509E-3D8B4CF96D1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A8BD6EA-3B41-E633-9478-32BE14E910A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9250616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CA5B008-0300-494D-8CC7-50F4AE8D4D36}"/>
              </a:ext>
            </a:extLst>
          </p:cNvPr>
          <p:cNvPicPr>
            <a:picLocks noChangeAspect="1"/>
          </p:cNvPicPr>
          <p:nvPr userDrawn="1"/>
        </p:nvPicPr>
        <p:blipFill>
          <a:blip r:embed="rId2" cstate="email">
            <a:alphaModFix amt="75000"/>
            <a:extLst>
              <a:ext uri="{28A0092B-C50C-407E-A947-70E740481C1C}">
                <a14:useLocalDpi xmlns:a14="http://schemas.microsoft.com/office/drawing/2010/main"/>
              </a:ext>
            </a:extLst>
          </a:blip>
          <a:stretch>
            <a:fillRect/>
          </a:stretch>
        </p:blipFill>
        <p:spPr>
          <a:xfrm>
            <a:off x="0" y="0"/>
            <a:ext cx="18288000" cy="10287000"/>
          </a:xfrm>
          <a:prstGeom prst="rect">
            <a:avLst/>
          </a:prstGeom>
          <a:noFill/>
        </p:spPr>
      </p:pic>
      <p:sp>
        <p:nvSpPr>
          <p:cNvPr id="9" name="Title 1">
            <a:extLst>
              <a:ext uri="{FF2B5EF4-FFF2-40B4-BE49-F238E27FC236}">
                <a16:creationId xmlns:a16="http://schemas.microsoft.com/office/drawing/2014/main" id="{F35618AC-FCE5-9545-A06C-F73B94FCF4F5}"/>
              </a:ext>
            </a:extLst>
          </p:cNvPr>
          <p:cNvSpPr>
            <a:spLocks noGrp="1"/>
          </p:cNvSpPr>
          <p:nvPr>
            <p:ph type="ctrTitle"/>
          </p:nvPr>
        </p:nvSpPr>
        <p:spPr>
          <a:xfrm>
            <a:off x="1822623" y="4547153"/>
            <a:ext cx="16246716" cy="1533336"/>
          </a:xfrm>
          <a:prstGeom prst="rect">
            <a:avLst/>
          </a:prstGeom>
        </p:spPr>
        <p:txBody>
          <a:bodyPr anchor="b"/>
          <a:lstStyle>
            <a:lvl1pPr algn="l">
              <a:defRPr sz="9000" b="0" i="0">
                <a:latin typeface="Montserrat" pitchFamily="2" charset="77"/>
              </a:defRPr>
            </a:lvl1pPr>
          </a:lstStyle>
          <a:p>
            <a:r>
              <a:rPr lang="en-US" dirty="0"/>
              <a:t>Click to edit Master title style</a:t>
            </a:r>
          </a:p>
        </p:txBody>
      </p:sp>
      <p:sp>
        <p:nvSpPr>
          <p:cNvPr id="10" name="Subtitle 2">
            <a:extLst>
              <a:ext uri="{FF2B5EF4-FFF2-40B4-BE49-F238E27FC236}">
                <a16:creationId xmlns:a16="http://schemas.microsoft.com/office/drawing/2014/main" id="{9972E17F-73DC-4E47-B357-39CB55DCC1AA}"/>
              </a:ext>
            </a:extLst>
          </p:cNvPr>
          <p:cNvSpPr>
            <a:spLocks noGrp="1"/>
          </p:cNvSpPr>
          <p:nvPr>
            <p:ph type="subTitle" idx="1" hasCustomPrompt="1"/>
          </p:nvPr>
        </p:nvSpPr>
        <p:spPr>
          <a:xfrm>
            <a:off x="1822624" y="6080489"/>
            <a:ext cx="11738921" cy="938211"/>
          </a:xfrm>
        </p:spPr>
        <p:txBody>
          <a:bodyPr anchor="b"/>
          <a:lstStyle>
            <a:lvl1pPr marL="0" indent="0" algn="l">
              <a:buNone/>
              <a:defRPr sz="3600" b="0" i="0">
                <a:solidFill>
                  <a:schemeClr val="tx1"/>
                </a:solidFill>
                <a:latin typeface="Montserrat" pitchFamily="2" charset="77"/>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dirty="0"/>
              <a:t>CLICK TO EDIT MASTER SUBTITLE STYLE</a:t>
            </a:r>
          </a:p>
        </p:txBody>
      </p:sp>
      <p:pic>
        <p:nvPicPr>
          <p:cNvPr id="6" name="Picture 5" descr="A picture containing ball, player, drawing, food&#10;&#10;Description automatically generated">
            <a:extLst>
              <a:ext uri="{FF2B5EF4-FFF2-40B4-BE49-F238E27FC236}">
                <a16:creationId xmlns:a16="http://schemas.microsoft.com/office/drawing/2014/main" id="{27973F4C-9B19-5E43-8911-9A903827161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457444" y="684160"/>
            <a:ext cx="959786" cy="1951460"/>
          </a:xfrm>
          <a:prstGeom prst="rect">
            <a:avLst/>
          </a:prstGeom>
        </p:spPr>
      </p:pic>
    </p:spTree>
    <p:extLst>
      <p:ext uri="{BB962C8B-B14F-4D97-AF65-F5344CB8AC3E}">
        <p14:creationId xmlns:p14="http://schemas.microsoft.com/office/powerpoint/2010/main" val="2166229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D4537C3-8C67-D940-A567-1C8EDCF8261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8288000" cy="10287000"/>
          </a:xfrm>
          <a:prstGeom prst="rect">
            <a:avLst/>
          </a:prstGeom>
        </p:spPr>
      </p:pic>
      <p:pic>
        <p:nvPicPr>
          <p:cNvPr id="4" name="Picture 3" descr="A picture containing ball, player, drawing, food&#10;&#10;Description automatically generated">
            <a:extLst>
              <a:ext uri="{FF2B5EF4-FFF2-40B4-BE49-F238E27FC236}">
                <a16:creationId xmlns:a16="http://schemas.microsoft.com/office/drawing/2014/main" id="{0DB4A156-2DB3-1147-B087-6772998E553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230348" y="3285354"/>
            <a:ext cx="1827305" cy="3715320"/>
          </a:xfrm>
          <a:prstGeom prst="rect">
            <a:avLst/>
          </a:prstGeom>
        </p:spPr>
      </p:pic>
    </p:spTree>
    <p:extLst>
      <p:ext uri="{BB962C8B-B14F-4D97-AF65-F5344CB8AC3E}">
        <p14:creationId xmlns:p14="http://schemas.microsoft.com/office/powerpoint/2010/main" val="3243690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645920" y="1138428"/>
            <a:ext cx="15087600" cy="5349240"/>
          </a:xfrm>
        </p:spPr>
        <p:txBody>
          <a:bodyPr anchor="b">
            <a:normAutofit/>
          </a:bodyPr>
          <a:lstStyle>
            <a:lvl1pPr algn="l">
              <a:lnSpc>
                <a:spcPct val="85000"/>
              </a:lnSpc>
              <a:defRPr sz="12000" spc="-75"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650077" y="6683432"/>
            <a:ext cx="15087600" cy="1714500"/>
          </a:xfrm>
        </p:spPr>
        <p:txBody>
          <a:bodyPr lIns="91440" rIns="91440">
            <a:normAutofit/>
          </a:bodyPr>
          <a:lstStyle>
            <a:lvl1pPr marL="0" indent="0" algn="l">
              <a:buNone/>
              <a:defRPr sz="3600" cap="all" spc="300" baseline="0">
                <a:solidFill>
                  <a:schemeClr val="tx2"/>
                </a:solidFill>
                <a:latin typeface="+mj-lt"/>
              </a:defRPr>
            </a:lvl1pPr>
            <a:lvl2pPr marL="685835" indent="0" algn="ctr">
              <a:buNone/>
              <a:defRPr sz="3600"/>
            </a:lvl2pPr>
            <a:lvl3pPr marL="1371669" indent="0" algn="ctr">
              <a:buNone/>
              <a:defRPr sz="3600"/>
            </a:lvl3pPr>
            <a:lvl4pPr marL="2057504" indent="0" algn="ctr">
              <a:buNone/>
              <a:defRPr sz="3000"/>
            </a:lvl4pPr>
            <a:lvl5pPr marL="2743337" indent="0" algn="ctr">
              <a:buNone/>
              <a:defRPr sz="3000"/>
            </a:lvl5pPr>
            <a:lvl6pPr marL="3429171" indent="0" algn="ctr">
              <a:buNone/>
              <a:defRPr sz="3000"/>
            </a:lvl6pPr>
            <a:lvl7pPr marL="4115006" indent="0" algn="ctr">
              <a:buNone/>
              <a:defRPr sz="3000"/>
            </a:lvl7pPr>
            <a:lvl8pPr marL="4800840" indent="0" algn="ctr">
              <a:buNone/>
              <a:defRPr sz="3000"/>
            </a:lvl8pPr>
            <a:lvl9pPr marL="5486675" indent="0" algn="ctr">
              <a:buNone/>
              <a:defRPr sz="3000"/>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1811487" y="6515100"/>
            <a:ext cx="1481328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1007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877245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45920" y="1138428"/>
            <a:ext cx="15087600" cy="5349240"/>
          </a:xfrm>
        </p:spPr>
        <p:txBody>
          <a:bodyPr anchor="b" anchorCtr="0">
            <a:normAutofit/>
          </a:bodyPr>
          <a:lstStyle>
            <a:lvl1pPr>
              <a:lnSpc>
                <a:spcPct val="85000"/>
              </a:lnSpc>
              <a:defRPr sz="12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645920" y="6679692"/>
            <a:ext cx="15087600" cy="1714500"/>
          </a:xfrm>
        </p:spPr>
        <p:txBody>
          <a:bodyPr lIns="91440" rIns="91440" anchor="t" anchorCtr="0">
            <a:normAutofit/>
          </a:bodyPr>
          <a:lstStyle>
            <a:lvl1pPr marL="0" indent="0">
              <a:buNone/>
              <a:defRPr sz="3600" cap="all" spc="300" baseline="0">
                <a:solidFill>
                  <a:schemeClr val="tx2"/>
                </a:solidFill>
                <a:latin typeface="+mj-lt"/>
              </a:defRPr>
            </a:lvl1pPr>
            <a:lvl2pPr marL="685835" indent="0">
              <a:buNone/>
              <a:defRPr sz="2700">
                <a:solidFill>
                  <a:schemeClr val="tx1">
                    <a:tint val="75000"/>
                  </a:schemeClr>
                </a:solidFill>
              </a:defRPr>
            </a:lvl2pPr>
            <a:lvl3pPr marL="1371669" indent="0">
              <a:buNone/>
              <a:defRPr sz="2400">
                <a:solidFill>
                  <a:schemeClr val="tx1">
                    <a:tint val="75000"/>
                  </a:schemeClr>
                </a:solidFill>
              </a:defRPr>
            </a:lvl3pPr>
            <a:lvl4pPr marL="2057504" indent="0">
              <a:buNone/>
              <a:defRPr sz="2100">
                <a:solidFill>
                  <a:schemeClr val="tx1">
                    <a:tint val="75000"/>
                  </a:schemeClr>
                </a:solidFill>
              </a:defRPr>
            </a:lvl4pPr>
            <a:lvl5pPr marL="2743337" indent="0">
              <a:buNone/>
              <a:defRPr sz="2100">
                <a:solidFill>
                  <a:schemeClr val="tx1">
                    <a:tint val="75000"/>
                  </a:schemeClr>
                </a:solidFill>
              </a:defRPr>
            </a:lvl5pPr>
            <a:lvl6pPr marL="3429171" indent="0">
              <a:buNone/>
              <a:defRPr sz="2100">
                <a:solidFill>
                  <a:schemeClr val="tx1">
                    <a:tint val="75000"/>
                  </a:schemeClr>
                </a:solidFill>
              </a:defRPr>
            </a:lvl6pPr>
            <a:lvl7pPr marL="4115006" indent="0">
              <a:buNone/>
              <a:defRPr sz="2100">
                <a:solidFill>
                  <a:schemeClr val="tx1">
                    <a:tint val="75000"/>
                  </a:schemeClr>
                </a:solidFill>
              </a:defRPr>
            </a:lvl7pPr>
            <a:lvl8pPr marL="4800840" indent="0">
              <a:buNone/>
              <a:defRPr sz="2100">
                <a:solidFill>
                  <a:schemeClr val="tx1">
                    <a:tint val="75000"/>
                  </a:schemeClr>
                </a:solidFill>
              </a:defRPr>
            </a:lvl8pPr>
            <a:lvl9pPr marL="5486675"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1811487" y="6515100"/>
            <a:ext cx="1481328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30183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645920" y="429906"/>
            <a:ext cx="15087600" cy="2176136"/>
          </a:xfrm>
        </p:spPr>
        <p:txBody>
          <a:bodyPr/>
          <a:lstStyle/>
          <a:p>
            <a:r>
              <a:rPr lang="en-US"/>
              <a:t>Click to edit Master title style</a:t>
            </a:r>
          </a:p>
        </p:txBody>
      </p:sp>
      <p:sp>
        <p:nvSpPr>
          <p:cNvPr id="3" name="Content Placeholder 2"/>
          <p:cNvSpPr>
            <a:spLocks noGrp="1"/>
          </p:cNvSpPr>
          <p:nvPr>
            <p:ph sz="half" idx="1"/>
          </p:nvPr>
        </p:nvSpPr>
        <p:spPr>
          <a:xfrm>
            <a:off x="1645917" y="2768601"/>
            <a:ext cx="7406640" cy="6035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326880" y="2768603"/>
            <a:ext cx="7406640" cy="6035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9/29/25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962800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645920" y="429906"/>
            <a:ext cx="15087600" cy="2176136"/>
          </a:xfrm>
        </p:spPr>
        <p:txBody>
          <a:bodyPr/>
          <a:lstStyle/>
          <a:p>
            <a:r>
              <a:rPr lang="en-US"/>
              <a:t>Click to edit Master title style</a:t>
            </a:r>
          </a:p>
        </p:txBody>
      </p:sp>
      <p:sp>
        <p:nvSpPr>
          <p:cNvPr id="3" name="Text Placeholder 2"/>
          <p:cNvSpPr>
            <a:spLocks noGrp="1"/>
          </p:cNvSpPr>
          <p:nvPr>
            <p:ph type="body" idx="1"/>
          </p:nvPr>
        </p:nvSpPr>
        <p:spPr>
          <a:xfrm>
            <a:off x="1645920" y="2769078"/>
            <a:ext cx="7406640" cy="1104423"/>
          </a:xfrm>
        </p:spPr>
        <p:txBody>
          <a:bodyPr lIns="91440" rIns="91440" anchor="ctr">
            <a:normAutofit/>
          </a:bodyPr>
          <a:lstStyle>
            <a:lvl1pPr marL="0" indent="0">
              <a:buNone/>
              <a:defRPr sz="3000" b="0" cap="all" baseline="0">
                <a:solidFill>
                  <a:schemeClr val="tx2"/>
                </a:solidFill>
              </a:defRPr>
            </a:lvl1pPr>
            <a:lvl2pPr marL="685835" indent="0">
              <a:buNone/>
              <a:defRPr sz="3000" b="1"/>
            </a:lvl2pPr>
            <a:lvl3pPr marL="1371669" indent="0">
              <a:buNone/>
              <a:defRPr sz="2700" b="1"/>
            </a:lvl3pPr>
            <a:lvl4pPr marL="2057504" indent="0">
              <a:buNone/>
              <a:defRPr sz="2400" b="1"/>
            </a:lvl4pPr>
            <a:lvl5pPr marL="2743337" indent="0">
              <a:buNone/>
              <a:defRPr sz="2400" b="1"/>
            </a:lvl5pPr>
            <a:lvl6pPr marL="3429171" indent="0">
              <a:buNone/>
              <a:defRPr sz="2400" b="1"/>
            </a:lvl6pPr>
            <a:lvl7pPr marL="4115006" indent="0">
              <a:buNone/>
              <a:defRPr sz="2400" b="1"/>
            </a:lvl7pPr>
            <a:lvl8pPr marL="4800840" indent="0">
              <a:buNone/>
              <a:defRPr sz="2400" b="1"/>
            </a:lvl8pPr>
            <a:lvl9pPr marL="5486675" indent="0">
              <a:buNone/>
              <a:defRPr sz="2400" b="1"/>
            </a:lvl9pPr>
          </a:lstStyle>
          <a:p>
            <a:pPr lvl="0"/>
            <a:r>
              <a:rPr lang="en-US"/>
              <a:t>Click to edit Master text styles</a:t>
            </a:r>
          </a:p>
        </p:txBody>
      </p:sp>
      <p:sp>
        <p:nvSpPr>
          <p:cNvPr id="4" name="Content Placeholder 3"/>
          <p:cNvSpPr>
            <a:spLocks noGrp="1"/>
          </p:cNvSpPr>
          <p:nvPr>
            <p:ph sz="half" idx="2"/>
          </p:nvPr>
        </p:nvSpPr>
        <p:spPr>
          <a:xfrm>
            <a:off x="1645920" y="3873501"/>
            <a:ext cx="7406640" cy="5067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326880" y="2769078"/>
            <a:ext cx="7406640" cy="1104423"/>
          </a:xfrm>
        </p:spPr>
        <p:txBody>
          <a:bodyPr lIns="91440" rIns="91440" anchor="ctr">
            <a:normAutofit/>
          </a:bodyPr>
          <a:lstStyle>
            <a:lvl1pPr marL="0" indent="0">
              <a:buNone/>
              <a:defRPr sz="3000" b="0" cap="all" baseline="0">
                <a:solidFill>
                  <a:schemeClr val="tx2"/>
                </a:solidFill>
              </a:defRPr>
            </a:lvl1pPr>
            <a:lvl2pPr marL="685835" indent="0">
              <a:buNone/>
              <a:defRPr sz="3000" b="1"/>
            </a:lvl2pPr>
            <a:lvl3pPr marL="1371669" indent="0">
              <a:buNone/>
              <a:defRPr sz="2700" b="1"/>
            </a:lvl3pPr>
            <a:lvl4pPr marL="2057504" indent="0">
              <a:buNone/>
              <a:defRPr sz="2400" b="1"/>
            </a:lvl4pPr>
            <a:lvl5pPr marL="2743337" indent="0">
              <a:buNone/>
              <a:defRPr sz="2400" b="1"/>
            </a:lvl5pPr>
            <a:lvl6pPr marL="3429171" indent="0">
              <a:buNone/>
              <a:defRPr sz="2400" b="1"/>
            </a:lvl6pPr>
            <a:lvl7pPr marL="4115006" indent="0">
              <a:buNone/>
              <a:defRPr sz="2400" b="1"/>
            </a:lvl7pPr>
            <a:lvl8pPr marL="4800840" indent="0">
              <a:buNone/>
              <a:defRPr sz="2400" b="1"/>
            </a:lvl8pPr>
            <a:lvl9pPr marL="5486675"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326880" y="3873501"/>
            <a:ext cx="7406640" cy="5067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9/29/25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31231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9/29/25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073083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D8BD707-D9CF-40AE-B4C6-C98DA3205C09}" type="datetimeFigureOut">
              <a:rPr lang="en-US" smtClean="0"/>
              <a:pPr/>
              <a:t>9/29/25</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83986178"/>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26" y="0"/>
            <a:ext cx="6076187" cy="10287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6060107" y="0"/>
            <a:ext cx="96012" cy="10287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5800" y="891538"/>
            <a:ext cx="4800600" cy="3429000"/>
          </a:xfrm>
        </p:spPr>
        <p:txBody>
          <a:bodyPr anchor="b">
            <a:normAutofit/>
          </a:bodyPr>
          <a:lstStyle>
            <a:lvl1pPr>
              <a:defRPr sz="5400" b="0">
                <a:solidFill>
                  <a:srgbClr val="FFFFFF"/>
                </a:solidFill>
              </a:defRPr>
            </a:lvl1pPr>
          </a:lstStyle>
          <a:p>
            <a:r>
              <a:rPr lang="en-US"/>
              <a:t>Click to edit Master title style</a:t>
            </a:r>
          </a:p>
        </p:txBody>
      </p:sp>
      <p:sp>
        <p:nvSpPr>
          <p:cNvPr id="3" name="Content Placeholder 2"/>
          <p:cNvSpPr>
            <a:spLocks noGrp="1"/>
          </p:cNvSpPr>
          <p:nvPr>
            <p:ph idx="1"/>
          </p:nvPr>
        </p:nvSpPr>
        <p:spPr>
          <a:xfrm>
            <a:off x="7200900" y="1097280"/>
            <a:ext cx="9738360" cy="7886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5800" y="4389120"/>
            <a:ext cx="4800600" cy="5068686"/>
          </a:xfrm>
        </p:spPr>
        <p:txBody>
          <a:bodyPr lIns="91440" rIns="91440">
            <a:normAutofit/>
          </a:bodyPr>
          <a:lstStyle>
            <a:lvl1pPr marL="0" indent="0">
              <a:buNone/>
              <a:defRPr sz="2250">
                <a:solidFill>
                  <a:srgbClr val="FFFFFF"/>
                </a:solidFill>
              </a:defRPr>
            </a:lvl1pPr>
            <a:lvl2pPr marL="685835" indent="0">
              <a:buNone/>
              <a:defRPr sz="1800"/>
            </a:lvl2pPr>
            <a:lvl3pPr marL="1371669" indent="0">
              <a:buNone/>
              <a:defRPr sz="1500"/>
            </a:lvl3pPr>
            <a:lvl4pPr marL="2057504" indent="0">
              <a:buNone/>
              <a:defRPr sz="1350"/>
            </a:lvl4pPr>
            <a:lvl5pPr marL="2743337" indent="0">
              <a:buNone/>
              <a:defRPr sz="1350"/>
            </a:lvl5pPr>
            <a:lvl6pPr marL="3429171" indent="0">
              <a:buNone/>
              <a:defRPr sz="1350"/>
            </a:lvl6pPr>
            <a:lvl7pPr marL="4115006" indent="0">
              <a:buNone/>
              <a:defRPr sz="1350"/>
            </a:lvl7pPr>
            <a:lvl8pPr marL="4800840" indent="0">
              <a:buNone/>
              <a:defRPr sz="1350"/>
            </a:lvl8pPr>
            <a:lvl9pPr marL="5486675" indent="0">
              <a:buNone/>
              <a:defRPr sz="1350"/>
            </a:lvl9pPr>
          </a:lstStyle>
          <a:p>
            <a:pPr lvl="0"/>
            <a:r>
              <a:rPr lang="en-US"/>
              <a:t>Click to edit Master text styles</a:t>
            </a:r>
          </a:p>
        </p:txBody>
      </p:sp>
      <p:sp>
        <p:nvSpPr>
          <p:cNvPr id="5" name="Date Placeholder 4"/>
          <p:cNvSpPr>
            <a:spLocks noGrp="1"/>
          </p:cNvSpPr>
          <p:nvPr>
            <p:ph type="dt" sz="half" idx="10"/>
          </p:nvPr>
        </p:nvSpPr>
        <p:spPr>
          <a:xfrm>
            <a:off x="698268" y="9689680"/>
            <a:ext cx="3927765" cy="547688"/>
          </a:xfrm>
        </p:spPr>
        <p:txBody>
          <a:bodyPr/>
          <a:lstStyle>
            <a:lvl1pPr algn="l">
              <a:defRPr/>
            </a:lvl1pPr>
          </a:lstStyle>
          <a:p>
            <a:fld id="{1D8BD707-D9CF-40AE-B4C6-C98DA3205C09}" type="datetimeFigureOut">
              <a:rPr lang="en-US" smtClean="0"/>
              <a:pPr/>
              <a:t>9/29/25</a:t>
            </a:fld>
            <a:endParaRPr lang="en-US"/>
          </a:p>
        </p:txBody>
      </p:sp>
      <p:sp>
        <p:nvSpPr>
          <p:cNvPr id="6" name="Footer Placeholder 5"/>
          <p:cNvSpPr>
            <a:spLocks noGrp="1"/>
          </p:cNvSpPr>
          <p:nvPr>
            <p:ph type="ftr" sz="quarter" idx="11"/>
          </p:nvPr>
        </p:nvSpPr>
        <p:spPr>
          <a:xfrm>
            <a:off x="7200900" y="9689680"/>
            <a:ext cx="6972300" cy="547688"/>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3171624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2" y="7429500"/>
            <a:ext cx="18283238" cy="2857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23" y="737261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45922" y="7612380"/>
            <a:ext cx="15170468" cy="1234440"/>
          </a:xfrm>
        </p:spPr>
        <p:txBody>
          <a:bodyPr lIns="91440" tIns="0" rIns="91440" bIns="0" anchor="b">
            <a:noAutofit/>
          </a:bodyPr>
          <a:lstStyle>
            <a:lvl1pPr>
              <a:defRPr sz="54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23" y="0"/>
            <a:ext cx="18287978" cy="7372614"/>
          </a:xfrm>
          <a:solidFill>
            <a:schemeClr val="bg2">
              <a:lumMod val="90000"/>
            </a:schemeClr>
          </a:solidFill>
        </p:spPr>
        <p:txBody>
          <a:bodyPr lIns="457200" tIns="457200" anchor="t"/>
          <a:lstStyle>
            <a:lvl1pPr marL="0" indent="0">
              <a:buNone/>
              <a:defRPr sz="4800"/>
            </a:lvl1pPr>
            <a:lvl2pPr marL="685835" indent="0">
              <a:buNone/>
              <a:defRPr sz="4200"/>
            </a:lvl2pPr>
            <a:lvl3pPr marL="1371669" indent="0">
              <a:buNone/>
              <a:defRPr sz="3600"/>
            </a:lvl3pPr>
            <a:lvl4pPr marL="2057504" indent="0">
              <a:buNone/>
              <a:defRPr sz="3000"/>
            </a:lvl4pPr>
            <a:lvl5pPr marL="2743337" indent="0">
              <a:buNone/>
              <a:defRPr sz="3000"/>
            </a:lvl5pPr>
            <a:lvl6pPr marL="3429171" indent="0">
              <a:buNone/>
              <a:defRPr sz="3000"/>
            </a:lvl6pPr>
            <a:lvl7pPr marL="4115006" indent="0">
              <a:buNone/>
              <a:defRPr sz="3000"/>
            </a:lvl7pPr>
            <a:lvl8pPr marL="4800840" indent="0">
              <a:buNone/>
              <a:defRPr sz="3000"/>
            </a:lvl8pPr>
            <a:lvl9pPr marL="5486675" indent="0">
              <a:buNone/>
              <a:defRPr sz="3000"/>
            </a:lvl9pPr>
          </a:lstStyle>
          <a:p>
            <a:r>
              <a:rPr lang="en-US"/>
              <a:t>Click icon to add picture</a:t>
            </a:r>
          </a:p>
        </p:txBody>
      </p:sp>
      <p:sp>
        <p:nvSpPr>
          <p:cNvPr id="4" name="Text Placeholder 3"/>
          <p:cNvSpPr>
            <a:spLocks noGrp="1"/>
          </p:cNvSpPr>
          <p:nvPr>
            <p:ph type="body" sz="half" idx="2"/>
          </p:nvPr>
        </p:nvSpPr>
        <p:spPr>
          <a:xfrm>
            <a:off x="1645920" y="8860536"/>
            <a:ext cx="15169896" cy="891540"/>
          </a:xfrm>
        </p:spPr>
        <p:txBody>
          <a:bodyPr lIns="91440" tIns="0" rIns="91440" bIns="0">
            <a:normAutofit/>
          </a:bodyPr>
          <a:lstStyle>
            <a:lvl1pPr marL="0" indent="0">
              <a:spcBef>
                <a:spcPts val="0"/>
              </a:spcBef>
              <a:spcAft>
                <a:spcPts val="900"/>
              </a:spcAft>
              <a:buNone/>
              <a:defRPr sz="2250">
                <a:solidFill>
                  <a:srgbClr val="FFFFFF"/>
                </a:solidFill>
              </a:defRPr>
            </a:lvl1pPr>
            <a:lvl2pPr marL="685835" indent="0">
              <a:buNone/>
              <a:defRPr sz="1800"/>
            </a:lvl2pPr>
            <a:lvl3pPr marL="1371669" indent="0">
              <a:buNone/>
              <a:defRPr sz="1500"/>
            </a:lvl3pPr>
            <a:lvl4pPr marL="2057504" indent="0">
              <a:buNone/>
              <a:defRPr sz="1350"/>
            </a:lvl4pPr>
            <a:lvl5pPr marL="2743337" indent="0">
              <a:buNone/>
              <a:defRPr sz="1350"/>
            </a:lvl5pPr>
            <a:lvl6pPr marL="3429171" indent="0">
              <a:buNone/>
              <a:defRPr sz="1350"/>
            </a:lvl6pPr>
            <a:lvl7pPr marL="4115006" indent="0">
              <a:buNone/>
              <a:defRPr sz="1350"/>
            </a:lvl7pPr>
            <a:lvl8pPr marL="4800840" indent="0">
              <a:buNone/>
              <a:defRPr sz="1350"/>
            </a:lvl8pPr>
            <a:lvl9pPr marL="5486675" indent="0">
              <a:buNone/>
              <a:defRPr sz="13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9/29/25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37690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DEB64-C0C7-6C43-B1A2-51C21FE16E12}"/>
              </a:ext>
            </a:extLst>
          </p:cNvPr>
          <p:cNvSpPr>
            <a:spLocks noGrp="1"/>
          </p:cNvSpPr>
          <p:nvPr>
            <p:ph type="title"/>
          </p:nvPr>
        </p:nvSpPr>
        <p:spPr>
          <a:xfrm>
            <a:off x="660953" y="132419"/>
            <a:ext cx="15773400" cy="1507539"/>
          </a:xfrm>
          <a:prstGeom prst="rect">
            <a:avLst/>
          </a:prstGeom>
        </p:spPr>
        <p:txBody>
          <a:bodyPr/>
          <a:lstStyle>
            <a:lvl1pPr>
              <a:defRPr b="0" i="0">
                <a:latin typeface="Montserrat" pitchFamily="2" charset="77"/>
              </a:defRPr>
            </a:lvl1pPr>
          </a:lstStyle>
          <a:p>
            <a:r>
              <a:rPr lang="en-US" dirty="0"/>
              <a:t>Click to edit Master title style</a:t>
            </a:r>
          </a:p>
        </p:txBody>
      </p:sp>
      <p:sp>
        <p:nvSpPr>
          <p:cNvPr id="3" name="Content Placeholder 2">
            <a:extLst>
              <a:ext uri="{FF2B5EF4-FFF2-40B4-BE49-F238E27FC236}">
                <a16:creationId xmlns:a16="http://schemas.microsoft.com/office/drawing/2014/main" id="{F9E65FCF-499D-6E45-B3AF-F414ABF505FB}"/>
              </a:ext>
            </a:extLst>
          </p:cNvPr>
          <p:cNvSpPr>
            <a:spLocks noGrp="1"/>
          </p:cNvSpPr>
          <p:nvPr>
            <p:ph idx="1"/>
          </p:nvPr>
        </p:nvSpPr>
        <p:spPr/>
        <p:txBody>
          <a:bodyPr/>
          <a:lstStyle>
            <a:lvl1pPr>
              <a:defRPr b="0" i="0">
                <a:latin typeface="Montserrat" pitchFamily="2" charset="77"/>
              </a:defRPr>
            </a:lvl1pPr>
            <a:lvl2pPr>
              <a:defRPr b="0" i="0">
                <a:latin typeface="Montserrat" pitchFamily="2" charset="77"/>
              </a:defRPr>
            </a:lvl2pPr>
            <a:lvl3pPr>
              <a:defRPr b="0" i="0">
                <a:latin typeface="Montserrat" pitchFamily="2" charset="77"/>
              </a:defRPr>
            </a:lvl3pPr>
            <a:lvl4pPr>
              <a:defRPr b="0" i="0">
                <a:latin typeface="Montserrat" pitchFamily="2" charset="77"/>
              </a:defRPr>
            </a:lvl4pPr>
            <a:lvl5pPr>
              <a:defRPr b="0" i="0">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001818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540642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3087350" y="618453"/>
            <a:ext cx="3943350" cy="863984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57300" y="618453"/>
            <a:ext cx="11601450" cy="8639847"/>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821660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1_Picture with Caption">
    <p:spTree>
      <p:nvGrpSpPr>
        <p:cNvPr id="1" name="Shape 18"/>
        <p:cNvGrpSpPr/>
        <p:nvPr/>
      </p:nvGrpSpPr>
      <p:grpSpPr>
        <a:xfrm>
          <a:off x="0" y="0"/>
          <a:ext cx="0" cy="0"/>
          <a:chOff x="0" y="0"/>
          <a:chExt cx="0" cy="0"/>
        </a:xfrm>
      </p:grpSpPr>
      <p:sp>
        <p:nvSpPr>
          <p:cNvPr id="19" name="Google Shape;19;p22"/>
          <p:cNvSpPr/>
          <p:nvPr/>
        </p:nvSpPr>
        <p:spPr>
          <a:xfrm>
            <a:off x="2" y="7429500"/>
            <a:ext cx="18283238" cy="28575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 name="Google Shape;20;p22"/>
          <p:cNvSpPr/>
          <p:nvPr/>
        </p:nvSpPr>
        <p:spPr>
          <a:xfrm>
            <a:off x="23" y="7372614"/>
            <a:ext cx="18283238" cy="96012"/>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 name="Google Shape;21;p22"/>
          <p:cNvSpPr txBox="1">
            <a:spLocks noGrp="1"/>
          </p:cNvSpPr>
          <p:nvPr>
            <p:ph type="title"/>
          </p:nvPr>
        </p:nvSpPr>
        <p:spPr>
          <a:xfrm>
            <a:off x="1645922" y="7612380"/>
            <a:ext cx="15170468" cy="1234440"/>
          </a:xfrm>
          <a:prstGeom prst="rect">
            <a:avLst/>
          </a:prstGeom>
          <a:noFill/>
          <a:ln>
            <a:noFill/>
          </a:ln>
        </p:spPr>
        <p:txBody>
          <a:bodyPr spcFirstLastPara="1" wrap="square" lIns="91425" tIns="0" rIns="91425" bIns="0" anchor="b" anchorCtr="0">
            <a:noAutofit/>
          </a:bodyPr>
          <a:lstStyle>
            <a:lvl1pPr lvl="0" algn="l">
              <a:lnSpc>
                <a:spcPct val="85000"/>
              </a:lnSpc>
              <a:spcBef>
                <a:spcPts val="0"/>
              </a:spcBef>
              <a:spcAft>
                <a:spcPts val="0"/>
              </a:spcAft>
              <a:buClr>
                <a:srgbClr val="FFFFFF"/>
              </a:buClr>
              <a:buSzPts val="5400"/>
              <a:buFont typeface="Calibri"/>
              <a:buNone/>
              <a:defRPr sz="5400" b="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22"/>
          <p:cNvSpPr>
            <a:spLocks noGrp="1"/>
          </p:cNvSpPr>
          <p:nvPr>
            <p:ph type="pic" idx="2"/>
          </p:nvPr>
        </p:nvSpPr>
        <p:spPr>
          <a:xfrm>
            <a:off x="23" y="0"/>
            <a:ext cx="18287978" cy="7372614"/>
          </a:xfrm>
          <a:prstGeom prst="rect">
            <a:avLst/>
          </a:prstGeom>
          <a:solidFill>
            <a:srgbClr val="B1C5D7"/>
          </a:solidFill>
          <a:ln>
            <a:noFill/>
          </a:ln>
        </p:spPr>
      </p:sp>
      <p:sp>
        <p:nvSpPr>
          <p:cNvPr id="23" name="Google Shape;23;p22"/>
          <p:cNvSpPr txBox="1">
            <a:spLocks noGrp="1"/>
          </p:cNvSpPr>
          <p:nvPr>
            <p:ph type="body" idx="1"/>
          </p:nvPr>
        </p:nvSpPr>
        <p:spPr>
          <a:xfrm>
            <a:off x="1645920" y="8860536"/>
            <a:ext cx="15169896" cy="891540"/>
          </a:xfrm>
          <a:prstGeom prst="rect">
            <a:avLst/>
          </a:prstGeom>
          <a:noFill/>
          <a:ln>
            <a:noFill/>
          </a:ln>
        </p:spPr>
        <p:txBody>
          <a:bodyPr spcFirstLastPara="1" wrap="square" lIns="91425" tIns="0" rIns="91425" bIns="0" anchor="t" anchorCtr="0">
            <a:normAutofit/>
          </a:bodyPr>
          <a:lstStyle>
            <a:lvl1pPr marL="457223" lvl="0" indent="-228612" algn="l">
              <a:lnSpc>
                <a:spcPct val="90000"/>
              </a:lnSpc>
              <a:spcBef>
                <a:spcPts val="0"/>
              </a:spcBef>
              <a:spcAft>
                <a:spcPts val="0"/>
              </a:spcAft>
              <a:buSzPts val="2250"/>
              <a:buNone/>
              <a:defRPr sz="2250">
                <a:solidFill>
                  <a:srgbClr val="FFFFFF"/>
                </a:solidFill>
              </a:defRPr>
            </a:lvl1pPr>
            <a:lvl2pPr marL="914445" lvl="1" indent="-228612" algn="l">
              <a:lnSpc>
                <a:spcPct val="90000"/>
              </a:lnSpc>
              <a:spcBef>
                <a:spcPts val="900"/>
              </a:spcBef>
              <a:spcAft>
                <a:spcPts val="0"/>
              </a:spcAft>
              <a:buSzPts val="1800"/>
              <a:buNone/>
              <a:defRPr sz="1800"/>
            </a:lvl2pPr>
            <a:lvl3pPr marL="1371669" lvl="2" indent="-228612" algn="l">
              <a:lnSpc>
                <a:spcPct val="90000"/>
              </a:lnSpc>
              <a:spcBef>
                <a:spcPts val="600"/>
              </a:spcBef>
              <a:spcAft>
                <a:spcPts val="0"/>
              </a:spcAft>
              <a:buSzPts val="1500"/>
              <a:buNone/>
              <a:defRPr sz="1500"/>
            </a:lvl3pPr>
            <a:lvl4pPr marL="1828892" lvl="3" indent="-228612" algn="l">
              <a:lnSpc>
                <a:spcPct val="90000"/>
              </a:lnSpc>
              <a:spcBef>
                <a:spcPts val="600"/>
              </a:spcBef>
              <a:spcAft>
                <a:spcPts val="0"/>
              </a:spcAft>
              <a:buSzPts val="1350"/>
              <a:buNone/>
              <a:defRPr sz="1350"/>
            </a:lvl4pPr>
            <a:lvl5pPr marL="2286114" lvl="4" indent="-228612" algn="l">
              <a:lnSpc>
                <a:spcPct val="90000"/>
              </a:lnSpc>
              <a:spcBef>
                <a:spcPts val="600"/>
              </a:spcBef>
              <a:spcAft>
                <a:spcPts val="0"/>
              </a:spcAft>
              <a:buSzPts val="1350"/>
              <a:buNone/>
              <a:defRPr sz="1350"/>
            </a:lvl5pPr>
            <a:lvl6pPr marL="2743337" lvl="5" indent="-228612" algn="l">
              <a:lnSpc>
                <a:spcPct val="90000"/>
              </a:lnSpc>
              <a:spcBef>
                <a:spcPts val="600"/>
              </a:spcBef>
              <a:spcAft>
                <a:spcPts val="0"/>
              </a:spcAft>
              <a:buSzPts val="1350"/>
              <a:buNone/>
              <a:defRPr sz="1350"/>
            </a:lvl6pPr>
            <a:lvl7pPr marL="3200561" lvl="6" indent="-228612" algn="l">
              <a:lnSpc>
                <a:spcPct val="90000"/>
              </a:lnSpc>
              <a:spcBef>
                <a:spcPts val="600"/>
              </a:spcBef>
              <a:spcAft>
                <a:spcPts val="0"/>
              </a:spcAft>
              <a:buSzPts val="1350"/>
              <a:buNone/>
              <a:defRPr sz="1350"/>
            </a:lvl7pPr>
            <a:lvl8pPr marL="3657783" lvl="7" indent="-228612" algn="l">
              <a:lnSpc>
                <a:spcPct val="90000"/>
              </a:lnSpc>
              <a:spcBef>
                <a:spcPts val="600"/>
              </a:spcBef>
              <a:spcAft>
                <a:spcPts val="0"/>
              </a:spcAft>
              <a:buSzPts val="1350"/>
              <a:buNone/>
              <a:defRPr sz="1350"/>
            </a:lvl8pPr>
            <a:lvl9pPr marL="4115006" lvl="8" indent="-228612" algn="l">
              <a:lnSpc>
                <a:spcPct val="90000"/>
              </a:lnSpc>
              <a:spcBef>
                <a:spcPts val="600"/>
              </a:spcBef>
              <a:spcAft>
                <a:spcPts val="600"/>
              </a:spcAft>
              <a:buSzPts val="1350"/>
              <a:buNone/>
              <a:defRPr sz="1350"/>
            </a:lvl9pPr>
          </a:lstStyle>
          <a:p>
            <a:endParaRPr/>
          </a:p>
        </p:txBody>
      </p:sp>
      <p:sp>
        <p:nvSpPr>
          <p:cNvPr id="24" name="Google Shape;24;p22"/>
          <p:cNvSpPr txBox="1">
            <a:spLocks noGrp="1"/>
          </p:cNvSpPr>
          <p:nvPr>
            <p:ph type="dt" idx="10"/>
          </p:nvPr>
        </p:nvSpPr>
        <p:spPr>
          <a:xfrm>
            <a:off x="1645922" y="9689680"/>
            <a:ext cx="3708407" cy="54768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2"/>
          <p:cNvSpPr txBox="1">
            <a:spLocks noGrp="1"/>
          </p:cNvSpPr>
          <p:nvPr>
            <p:ph type="ftr" idx="11"/>
          </p:nvPr>
        </p:nvSpPr>
        <p:spPr>
          <a:xfrm>
            <a:off x="5529278" y="9689680"/>
            <a:ext cx="7234206"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2"/>
          <p:cNvSpPr txBox="1">
            <a:spLocks noGrp="1"/>
          </p:cNvSpPr>
          <p:nvPr>
            <p:ph type="sldNum" idx="12"/>
          </p:nvPr>
        </p:nvSpPr>
        <p:spPr>
          <a:xfrm>
            <a:off x="14850689" y="9689680"/>
            <a:ext cx="1968038"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2606382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Content with Caption">
  <p:cSld name="1_Content with Caption">
    <p:spTree>
      <p:nvGrpSpPr>
        <p:cNvPr id="1" name="Shape 48"/>
        <p:cNvGrpSpPr/>
        <p:nvPr/>
      </p:nvGrpSpPr>
      <p:grpSpPr>
        <a:xfrm>
          <a:off x="0" y="0"/>
          <a:ext cx="0" cy="0"/>
          <a:chOff x="0" y="0"/>
          <a:chExt cx="0" cy="0"/>
        </a:xfrm>
      </p:grpSpPr>
      <p:sp>
        <p:nvSpPr>
          <p:cNvPr id="49" name="Google Shape;49;p34"/>
          <p:cNvSpPr/>
          <p:nvPr/>
        </p:nvSpPr>
        <p:spPr>
          <a:xfrm>
            <a:off x="26" y="0"/>
            <a:ext cx="6076187" cy="10287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 name="Google Shape;50;p34"/>
          <p:cNvSpPr/>
          <p:nvPr/>
        </p:nvSpPr>
        <p:spPr>
          <a:xfrm>
            <a:off x="6060107" y="0"/>
            <a:ext cx="96012" cy="10287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 name="Google Shape;51;p34"/>
          <p:cNvSpPr txBox="1">
            <a:spLocks noGrp="1"/>
          </p:cNvSpPr>
          <p:nvPr>
            <p:ph type="title"/>
          </p:nvPr>
        </p:nvSpPr>
        <p:spPr>
          <a:xfrm>
            <a:off x="685800" y="891538"/>
            <a:ext cx="4800600" cy="34290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FFFFFF"/>
              </a:buClr>
              <a:buSzPts val="5400"/>
              <a:buFont typeface="Calibri"/>
              <a:buNone/>
              <a:defRPr sz="5400" b="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4"/>
          <p:cNvSpPr txBox="1">
            <a:spLocks noGrp="1"/>
          </p:cNvSpPr>
          <p:nvPr>
            <p:ph type="body" idx="1"/>
          </p:nvPr>
        </p:nvSpPr>
        <p:spPr>
          <a:xfrm>
            <a:off x="7200900" y="1097280"/>
            <a:ext cx="9738360" cy="7886700"/>
          </a:xfrm>
          <a:prstGeom prst="rect">
            <a:avLst/>
          </a:prstGeom>
          <a:noFill/>
          <a:ln>
            <a:noFill/>
          </a:ln>
        </p:spPr>
        <p:txBody>
          <a:bodyPr spcFirstLastPara="1" wrap="square" lIns="0" tIns="45700" rIns="0" bIns="45700" anchor="t" anchorCtr="0">
            <a:normAutofit/>
          </a:bodyPr>
          <a:lstStyle>
            <a:lvl1pPr marL="457223" lvl="0" indent="-342917" algn="l">
              <a:lnSpc>
                <a:spcPct val="90000"/>
              </a:lnSpc>
              <a:spcBef>
                <a:spcPts val="1800"/>
              </a:spcBef>
              <a:spcAft>
                <a:spcPts val="0"/>
              </a:spcAft>
              <a:buSzPts val="1800"/>
              <a:buChar char=" "/>
              <a:defRPr/>
            </a:lvl1pPr>
            <a:lvl2pPr marL="914445" lvl="1" indent="-342917" algn="l">
              <a:lnSpc>
                <a:spcPct val="90000"/>
              </a:lnSpc>
              <a:spcBef>
                <a:spcPts val="300"/>
              </a:spcBef>
              <a:spcAft>
                <a:spcPts val="0"/>
              </a:spcAft>
              <a:buSzPts val="1800"/>
              <a:buChar char="◦"/>
              <a:defRPr/>
            </a:lvl2pPr>
            <a:lvl3pPr marL="1371669" lvl="2" indent="-342917" algn="l">
              <a:lnSpc>
                <a:spcPct val="90000"/>
              </a:lnSpc>
              <a:spcBef>
                <a:spcPts val="600"/>
              </a:spcBef>
              <a:spcAft>
                <a:spcPts val="0"/>
              </a:spcAft>
              <a:buSzPts val="1800"/>
              <a:buChar char="◦"/>
              <a:defRPr/>
            </a:lvl3pPr>
            <a:lvl4pPr marL="1828892" lvl="3" indent="-342917" algn="l">
              <a:lnSpc>
                <a:spcPct val="90000"/>
              </a:lnSpc>
              <a:spcBef>
                <a:spcPts val="600"/>
              </a:spcBef>
              <a:spcAft>
                <a:spcPts val="0"/>
              </a:spcAft>
              <a:buSzPts val="1800"/>
              <a:buChar char="◦"/>
              <a:defRPr/>
            </a:lvl4pPr>
            <a:lvl5pPr marL="2286114" lvl="4" indent="-342917" algn="l">
              <a:lnSpc>
                <a:spcPct val="90000"/>
              </a:lnSpc>
              <a:spcBef>
                <a:spcPts val="600"/>
              </a:spcBef>
              <a:spcAft>
                <a:spcPts val="0"/>
              </a:spcAft>
              <a:buSzPts val="1800"/>
              <a:buChar char="◦"/>
              <a:defRPr/>
            </a:lvl5pPr>
            <a:lvl6pPr marL="2743337" lvl="5" indent="-342917" algn="l">
              <a:lnSpc>
                <a:spcPct val="90000"/>
              </a:lnSpc>
              <a:spcBef>
                <a:spcPts val="600"/>
              </a:spcBef>
              <a:spcAft>
                <a:spcPts val="0"/>
              </a:spcAft>
              <a:buSzPts val="1800"/>
              <a:buChar char="◦"/>
              <a:defRPr/>
            </a:lvl6pPr>
            <a:lvl7pPr marL="3200561" lvl="6" indent="-342917" algn="l">
              <a:lnSpc>
                <a:spcPct val="90000"/>
              </a:lnSpc>
              <a:spcBef>
                <a:spcPts val="600"/>
              </a:spcBef>
              <a:spcAft>
                <a:spcPts val="0"/>
              </a:spcAft>
              <a:buSzPts val="1800"/>
              <a:buChar char="◦"/>
              <a:defRPr/>
            </a:lvl7pPr>
            <a:lvl8pPr marL="3657783" lvl="7" indent="-342917" algn="l">
              <a:lnSpc>
                <a:spcPct val="90000"/>
              </a:lnSpc>
              <a:spcBef>
                <a:spcPts val="600"/>
              </a:spcBef>
              <a:spcAft>
                <a:spcPts val="0"/>
              </a:spcAft>
              <a:buSzPts val="1800"/>
              <a:buChar char="◦"/>
              <a:defRPr/>
            </a:lvl8pPr>
            <a:lvl9pPr marL="4115006" lvl="8" indent="-342917" algn="l">
              <a:lnSpc>
                <a:spcPct val="90000"/>
              </a:lnSpc>
              <a:spcBef>
                <a:spcPts val="600"/>
              </a:spcBef>
              <a:spcAft>
                <a:spcPts val="600"/>
              </a:spcAft>
              <a:buSzPts val="1800"/>
              <a:buChar char="◦"/>
              <a:defRPr/>
            </a:lvl9pPr>
          </a:lstStyle>
          <a:p>
            <a:endParaRPr/>
          </a:p>
        </p:txBody>
      </p:sp>
      <p:sp>
        <p:nvSpPr>
          <p:cNvPr id="53" name="Google Shape;53;p34"/>
          <p:cNvSpPr txBox="1">
            <a:spLocks noGrp="1"/>
          </p:cNvSpPr>
          <p:nvPr>
            <p:ph type="body" idx="2"/>
          </p:nvPr>
        </p:nvSpPr>
        <p:spPr>
          <a:xfrm>
            <a:off x="685800" y="4389120"/>
            <a:ext cx="4800600" cy="5068686"/>
          </a:xfrm>
          <a:prstGeom prst="rect">
            <a:avLst/>
          </a:prstGeom>
          <a:noFill/>
          <a:ln>
            <a:noFill/>
          </a:ln>
        </p:spPr>
        <p:txBody>
          <a:bodyPr spcFirstLastPara="1" wrap="square" lIns="91425" tIns="45700" rIns="91425" bIns="45700" anchor="t" anchorCtr="0">
            <a:normAutofit/>
          </a:bodyPr>
          <a:lstStyle>
            <a:lvl1pPr marL="457223" lvl="0" indent="-228612" algn="l">
              <a:lnSpc>
                <a:spcPct val="90000"/>
              </a:lnSpc>
              <a:spcBef>
                <a:spcPts val="1800"/>
              </a:spcBef>
              <a:spcAft>
                <a:spcPts val="0"/>
              </a:spcAft>
              <a:buSzPts val="2250"/>
              <a:buNone/>
              <a:defRPr sz="2250">
                <a:solidFill>
                  <a:srgbClr val="FFFFFF"/>
                </a:solidFill>
              </a:defRPr>
            </a:lvl1pPr>
            <a:lvl2pPr marL="914445" lvl="1" indent="-228612" algn="l">
              <a:lnSpc>
                <a:spcPct val="90000"/>
              </a:lnSpc>
              <a:spcBef>
                <a:spcPts val="300"/>
              </a:spcBef>
              <a:spcAft>
                <a:spcPts val="0"/>
              </a:spcAft>
              <a:buSzPts val="1800"/>
              <a:buNone/>
              <a:defRPr sz="1800"/>
            </a:lvl2pPr>
            <a:lvl3pPr marL="1371669" lvl="2" indent="-228612" algn="l">
              <a:lnSpc>
                <a:spcPct val="90000"/>
              </a:lnSpc>
              <a:spcBef>
                <a:spcPts val="600"/>
              </a:spcBef>
              <a:spcAft>
                <a:spcPts val="0"/>
              </a:spcAft>
              <a:buSzPts val="1500"/>
              <a:buNone/>
              <a:defRPr sz="1500"/>
            </a:lvl3pPr>
            <a:lvl4pPr marL="1828892" lvl="3" indent="-228612" algn="l">
              <a:lnSpc>
                <a:spcPct val="90000"/>
              </a:lnSpc>
              <a:spcBef>
                <a:spcPts val="600"/>
              </a:spcBef>
              <a:spcAft>
                <a:spcPts val="0"/>
              </a:spcAft>
              <a:buSzPts val="1350"/>
              <a:buNone/>
              <a:defRPr sz="1350"/>
            </a:lvl4pPr>
            <a:lvl5pPr marL="2286114" lvl="4" indent="-228612" algn="l">
              <a:lnSpc>
                <a:spcPct val="90000"/>
              </a:lnSpc>
              <a:spcBef>
                <a:spcPts val="600"/>
              </a:spcBef>
              <a:spcAft>
                <a:spcPts val="0"/>
              </a:spcAft>
              <a:buSzPts val="1350"/>
              <a:buNone/>
              <a:defRPr sz="1350"/>
            </a:lvl5pPr>
            <a:lvl6pPr marL="2743337" lvl="5" indent="-228612" algn="l">
              <a:lnSpc>
                <a:spcPct val="90000"/>
              </a:lnSpc>
              <a:spcBef>
                <a:spcPts val="600"/>
              </a:spcBef>
              <a:spcAft>
                <a:spcPts val="0"/>
              </a:spcAft>
              <a:buSzPts val="1350"/>
              <a:buNone/>
              <a:defRPr sz="1350"/>
            </a:lvl6pPr>
            <a:lvl7pPr marL="3200561" lvl="6" indent="-228612" algn="l">
              <a:lnSpc>
                <a:spcPct val="90000"/>
              </a:lnSpc>
              <a:spcBef>
                <a:spcPts val="600"/>
              </a:spcBef>
              <a:spcAft>
                <a:spcPts val="0"/>
              </a:spcAft>
              <a:buSzPts val="1350"/>
              <a:buNone/>
              <a:defRPr sz="1350"/>
            </a:lvl7pPr>
            <a:lvl8pPr marL="3657783" lvl="7" indent="-228612" algn="l">
              <a:lnSpc>
                <a:spcPct val="90000"/>
              </a:lnSpc>
              <a:spcBef>
                <a:spcPts val="600"/>
              </a:spcBef>
              <a:spcAft>
                <a:spcPts val="0"/>
              </a:spcAft>
              <a:buSzPts val="1350"/>
              <a:buNone/>
              <a:defRPr sz="1350"/>
            </a:lvl8pPr>
            <a:lvl9pPr marL="4115006" lvl="8" indent="-228612" algn="l">
              <a:lnSpc>
                <a:spcPct val="90000"/>
              </a:lnSpc>
              <a:spcBef>
                <a:spcPts val="600"/>
              </a:spcBef>
              <a:spcAft>
                <a:spcPts val="600"/>
              </a:spcAft>
              <a:buSzPts val="1350"/>
              <a:buNone/>
              <a:defRPr sz="1350"/>
            </a:lvl9pPr>
          </a:lstStyle>
          <a:p>
            <a:endParaRPr/>
          </a:p>
        </p:txBody>
      </p:sp>
      <p:sp>
        <p:nvSpPr>
          <p:cNvPr id="54" name="Google Shape;54;p34"/>
          <p:cNvSpPr txBox="1">
            <a:spLocks noGrp="1"/>
          </p:cNvSpPr>
          <p:nvPr>
            <p:ph type="dt" idx="10"/>
          </p:nvPr>
        </p:nvSpPr>
        <p:spPr>
          <a:xfrm>
            <a:off x="698268" y="9689680"/>
            <a:ext cx="3927765" cy="54768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34"/>
          <p:cNvSpPr txBox="1">
            <a:spLocks noGrp="1"/>
          </p:cNvSpPr>
          <p:nvPr>
            <p:ph type="ftr" idx="11"/>
          </p:nvPr>
        </p:nvSpPr>
        <p:spPr>
          <a:xfrm>
            <a:off x="7200900" y="9689680"/>
            <a:ext cx="6972300" cy="54768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4"/>
          <p:cNvSpPr txBox="1">
            <a:spLocks noGrp="1"/>
          </p:cNvSpPr>
          <p:nvPr>
            <p:ph type="sldNum" idx="12"/>
          </p:nvPr>
        </p:nvSpPr>
        <p:spPr>
          <a:xfrm>
            <a:off x="14850689" y="9689680"/>
            <a:ext cx="1968038" cy="54768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245243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6"/>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23" indent="0" algn="ctr">
              <a:buNone/>
              <a:defRPr>
                <a:solidFill>
                  <a:schemeClr val="tx1">
                    <a:tint val="75000"/>
                  </a:schemeClr>
                </a:solidFill>
              </a:defRPr>
            </a:lvl2pPr>
            <a:lvl3pPr marL="914445" indent="0" algn="ctr">
              <a:buNone/>
              <a:defRPr>
                <a:solidFill>
                  <a:schemeClr val="tx1">
                    <a:tint val="75000"/>
                  </a:schemeClr>
                </a:solidFill>
              </a:defRPr>
            </a:lvl3pPr>
            <a:lvl4pPr marL="1371669" indent="0" algn="ctr">
              <a:buNone/>
              <a:defRPr>
                <a:solidFill>
                  <a:schemeClr val="tx1">
                    <a:tint val="75000"/>
                  </a:schemeClr>
                </a:solidFill>
              </a:defRPr>
            </a:lvl4pPr>
            <a:lvl5pPr marL="1828892" indent="0" algn="ctr">
              <a:buNone/>
              <a:defRPr>
                <a:solidFill>
                  <a:schemeClr val="tx1">
                    <a:tint val="75000"/>
                  </a:schemeClr>
                </a:solidFill>
              </a:defRPr>
            </a:lvl5pPr>
            <a:lvl6pPr marL="2286114" indent="0" algn="ctr">
              <a:buNone/>
              <a:defRPr>
                <a:solidFill>
                  <a:schemeClr val="tx1">
                    <a:tint val="75000"/>
                  </a:schemeClr>
                </a:solidFill>
              </a:defRPr>
            </a:lvl6pPr>
            <a:lvl7pPr marL="2743337" indent="0" algn="ctr">
              <a:buNone/>
              <a:defRPr>
                <a:solidFill>
                  <a:schemeClr val="tx1">
                    <a:tint val="75000"/>
                  </a:schemeClr>
                </a:solidFill>
              </a:defRPr>
            </a:lvl7pPr>
            <a:lvl8pPr marL="3200561" indent="0" algn="ctr">
              <a:buNone/>
              <a:defRPr>
                <a:solidFill>
                  <a:schemeClr val="tx1">
                    <a:tint val="75000"/>
                  </a:schemeClr>
                </a:solidFill>
              </a:defRPr>
            </a:lvl8pPr>
            <a:lvl9pPr marL="3657783"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876097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303546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1"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8"/>
          </a:xfrm>
        </p:spPr>
        <p:txBody>
          <a:bodyPr anchor="b"/>
          <a:lstStyle>
            <a:lvl1pPr marL="0" indent="0">
              <a:buNone/>
              <a:defRPr sz="2000">
                <a:solidFill>
                  <a:schemeClr val="tx1">
                    <a:tint val="75000"/>
                  </a:schemeClr>
                </a:solidFill>
              </a:defRPr>
            </a:lvl1pPr>
            <a:lvl2pPr marL="457223" indent="0">
              <a:buNone/>
              <a:defRPr sz="1800">
                <a:solidFill>
                  <a:schemeClr val="tx1">
                    <a:tint val="75000"/>
                  </a:schemeClr>
                </a:solidFill>
              </a:defRPr>
            </a:lvl2pPr>
            <a:lvl3pPr marL="914445" indent="0">
              <a:buNone/>
              <a:defRPr sz="1601">
                <a:solidFill>
                  <a:schemeClr val="tx1">
                    <a:tint val="75000"/>
                  </a:schemeClr>
                </a:solidFill>
              </a:defRPr>
            </a:lvl3pPr>
            <a:lvl4pPr marL="1371669" indent="0">
              <a:buNone/>
              <a:defRPr sz="1400">
                <a:solidFill>
                  <a:schemeClr val="tx1">
                    <a:tint val="75000"/>
                  </a:schemeClr>
                </a:solidFill>
              </a:defRPr>
            </a:lvl4pPr>
            <a:lvl5pPr marL="1828892" indent="0">
              <a:buNone/>
              <a:defRPr sz="1400">
                <a:solidFill>
                  <a:schemeClr val="tx1">
                    <a:tint val="75000"/>
                  </a:schemeClr>
                </a:solidFill>
              </a:defRPr>
            </a:lvl5pPr>
            <a:lvl6pPr marL="2286114" indent="0">
              <a:buNone/>
              <a:defRPr sz="1400">
                <a:solidFill>
                  <a:schemeClr val="tx1">
                    <a:tint val="75000"/>
                  </a:schemeClr>
                </a:solidFill>
              </a:defRPr>
            </a:lvl6pPr>
            <a:lvl7pPr marL="2743337" indent="0">
              <a:buNone/>
              <a:defRPr sz="1400">
                <a:solidFill>
                  <a:schemeClr val="tx1">
                    <a:tint val="75000"/>
                  </a:schemeClr>
                </a:solidFill>
              </a:defRPr>
            </a:lvl7pPr>
            <a:lvl8pPr marL="3200561" indent="0">
              <a:buNone/>
              <a:defRPr sz="1400">
                <a:solidFill>
                  <a:schemeClr val="tx1">
                    <a:tint val="75000"/>
                  </a:schemeClr>
                </a:solidFill>
              </a:defRPr>
            </a:lvl8pPr>
            <a:lvl9pPr marL="3657783"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906345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4"/>
          </a:xfrm>
        </p:spPr>
        <p:txBody>
          <a:bodyPr/>
          <a:lstStyle>
            <a:lvl1pPr>
              <a:defRPr sz="2801"/>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4"/>
          </a:xfrm>
        </p:spPr>
        <p:txBody>
          <a:bodyPr/>
          <a:lstStyle>
            <a:lvl1pPr>
              <a:defRPr sz="2801"/>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9/29/25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362342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4"/>
            <a:ext cx="4040189" cy="639762"/>
          </a:xfrm>
        </p:spPr>
        <p:txBody>
          <a:bodyPr anchor="b"/>
          <a:lstStyle>
            <a:lvl1pPr marL="0" indent="0">
              <a:buNone/>
              <a:defRPr sz="2400" b="1"/>
            </a:lvl1pPr>
            <a:lvl2pPr marL="457223" indent="0">
              <a:buNone/>
              <a:defRPr sz="2000" b="1"/>
            </a:lvl2pPr>
            <a:lvl3pPr marL="914445" indent="0">
              <a:buNone/>
              <a:defRPr sz="1800" b="1"/>
            </a:lvl3pPr>
            <a:lvl4pPr marL="1371669" indent="0">
              <a:buNone/>
              <a:defRPr sz="1601" b="1"/>
            </a:lvl4pPr>
            <a:lvl5pPr marL="1828892" indent="0">
              <a:buNone/>
              <a:defRPr sz="1601" b="1"/>
            </a:lvl5pPr>
            <a:lvl6pPr marL="2286114" indent="0">
              <a:buNone/>
              <a:defRPr sz="1601" b="1"/>
            </a:lvl6pPr>
            <a:lvl7pPr marL="2743337" indent="0">
              <a:buNone/>
              <a:defRPr sz="1601" b="1"/>
            </a:lvl7pPr>
            <a:lvl8pPr marL="3200561" indent="0">
              <a:buNone/>
              <a:defRPr sz="1601" b="1"/>
            </a:lvl8pPr>
            <a:lvl9pPr marL="3657783" indent="0">
              <a:buNone/>
              <a:defRPr sz="1601" b="1"/>
            </a:lvl9pPr>
          </a:lstStyle>
          <a:p>
            <a:pPr lvl="0"/>
            <a:r>
              <a:rPr lang="en-US"/>
              <a:t>Click to edit Master text styles</a:t>
            </a:r>
          </a:p>
        </p:txBody>
      </p:sp>
      <p:sp>
        <p:nvSpPr>
          <p:cNvPr id="4" name="Content Placeholder 3"/>
          <p:cNvSpPr>
            <a:spLocks noGrp="1"/>
          </p:cNvSpPr>
          <p:nvPr>
            <p:ph sz="half" idx="2"/>
          </p:nvPr>
        </p:nvSpPr>
        <p:spPr>
          <a:xfrm>
            <a:off x="457201" y="2174876"/>
            <a:ext cx="4040189" cy="3951288"/>
          </a:xfrm>
        </p:spPr>
        <p:txBody>
          <a:bodyPr/>
          <a:lstStyle>
            <a:lvl1pPr>
              <a:defRPr sz="2400"/>
            </a:lvl1pPr>
            <a:lvl2pPr>
              <a:defRPr sz="2000"/>
            </a:lvl2pPr>
            <a:lvl3pPr>
              <a:defRPr sz="1800"/>
            </a:lvl3pPr>
            <a:lvl4pPr>
              <a:defRPr sz="1601"/>
            </a:lvl4pPr>
            <a:lvl5pPr>
              <a:defRPr sz="1601"/>
            </a:lvl5pPr>
            <a:lvl6pPr>
              <a:defRPr sz="1601"/>
            </a:lvl6pPr>
            <a:lvl7pPr>
              <a:defRPr sz="1601"/>
            </a:lvl7pPr>
            <a:lvl8pPr>
              <a:defRPr sz="1601"/>
            </a:lvl8pPr>
            <a:lvl9pPr>
              <a:defRPr sz="160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4"/>
            <a:ext cx="4041776" cy="639762"/>
          </a:xfrm>
        </p:spPr>
        <p:txBody>
          <a:bodyPr anchor="b"/>
          <a:lstStyle>
            <a:lvl1pPr marL="0" indent="0">
              <a:buNone/>
              <a:defRPr sz="2400" b="1"/>
            </a:lvl1pPr>
            <a:lvl2pPr marL="457223" indent="0">
              <a:buNone/>
              <a:defRPr sz="2000" b="1"/>
            </a:lvl2pPr>
            <a:lvl3pPr marL="914445" indent="0">
              <a:buNone/>
              <a:defRPr sz="1800" b="1"/>
            </a:lvl3pPr>
            <a:lvl4pPr marL="1371669" indent="0">
              <a:buNone/>
              <a:defRPr sz="1601" b="1"/>
            </a:lvl4pPr>
            <a:lvl5pPr marL="1828892" indent="0">
              <a:buNone/>
              <a:defRPr sz="1601" b="1"/>
            </a:lvl5pPr>
            <a:lvl6pPr marL="2286114" indent="0">
              <a:buNone/>
              <a:defRPr sz="1601" b="1"/>
            </a:lvl6pPr>
            <a:lvl7pPr marL="2743337" indent="0">
              <a:buNone/>
              <a:defRPr sz="1601" b="1"/>
            </a:lvl7pPr>
            <a:lvl8pPr marL="3200561" indent="0">
              <a:buNone/>
              <a:defRPr sz="1601" b="1"/>
            </a:lvl8pPr>
            <a:lvl9pPr marL="3657783" indent="0">
              <a:buNone/>
              <a:defRPr sz="1601" b="1"/>
            </a:lvl9pPr>
          </a:lstStyle>
          <a:p>
            <a:pPr lvl="0"/>
            <a:r>
              <a:rPr lang="en-US"/>
              <a:t>Click to edit Master text styles</a:t>
            </a:r>
          </a:p>
        </p:txBody>
      </p:sp>
      <p:sp>
        <p:nvSpPr>
          <p:cNvPr id="6" name="Content Placeholder 5"/>
          <p:cNvSpPr>
            <a:spLocks noGrp="1"/>
          </p:cNvSpPr>
          <p:nvPr>
            <p:ph sz="quarter" idx="4"/>
          </p:nvPr>
        </p:nvSpPr>
        <p:spPr>
          <a:xfrm>
            <a:off x="4645027" y="2174876"/>
            <a:ext cx="4041776" cy="3951288"/>
          </a:xfrm>
        </p:spPr>
        <p:txBody>
          <a:bodyPr/>
          <a:lstStyle>
            <a:lvl1pPr>
              <a:defRPr sz="2400"/>
            </a:lvl1pPr>
            <a:lvl2pPr>
              <a:defRPr sz="2000"/>
            </a:lvl2pPr>
            <a:lvl3pPr>
              <a:defRPr sz="1800"/>
            </a:lvl3pPr>
            <a:lvl4pPr>
              <a:defRPr sz="1601"/>
            </a:lvl4pPr>
            <a:lvl5pPr>
              <a:defRPr sz="1601"/>
            </a:lvl5pPr>
            <a:lvl6pPr>
              <a:defRPr sz="1601"/>
            </a:lvl6pPr>
            <a:lvl7pPr>
              <a:defRPr sz="1601"/>
            </a:lvl7pPr>
            <a:lvl8pPr>
              <a:defRPr sz="1601"/>
            </a:lvl8pPr>
            <a:lvl9pPr>
              <a:defRPr sz="160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9/29/25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595070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9/29/25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84768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621F9-4398-B14F-B02F-EFA3BCAC7FEE}"/>
              </a:ext>
            </a:extLst>
          </p:cNvPr>
          <p:cNvSpPr>
            <a:spLocks noGrp="1"/>
          </p:cNvSpPr>
          <p:nvPr>
            <p:ph type="title"/>
          </p:nvPr>
        </p:nvSpPr>
        <p:spPr>
          <a:xfrm>
            <a:off x="1247775" y="2564608"/>
            <a:ext cx="15773400" cy="4279106"/>
          </a:xfrm>
          <a:prstGeom prst="rect">
            <a:avLst/>
          </a:prstGeom>
        </p:spPr>
        <p:txBody>
          <a:bodyPr anchor="b"/>
          <a:lstStyle>
            <a:lvl1pPr>
              <a:defRPr sz="9000" b="0" i="0">
                <a:latin typeface="Montserrat" pitchFamily="2" charset="77"/>
              </a:defRPr>
            </a:lvl1pPr>
          </a:lstStyle>
          <a:p>
            <a:r>
              <a:rPr lang="en-US" dirty="0"/>
              <a:t>Click to edit Master title style</a:t>
            </a:r>
          </a:p>
        </p:txBody>
      </p:sp>
      <p:sp>
        <p:nvSpPr>
          <p:cNvPr id="3" name="Text Placeholder 2">
            <a:extLst>
              <a:ext uri="{FF2B5EF4-FFF2-40B4-BE49-F238E27FC236}">
                <a16:creationId xmlns:a16="http://schemas.microsoft.com/office/drawing/2014/main" id="{16C7F5E4-EAD3-8B42-9885-D7319185C825}"/>
              </a:ext>
            </a:extLst>
          </p:cNvPr>
          <p:cNvSpPr>
            <a:spLocks noGrp="1"/>
          </p:cNvSpPr>
          <p:nvPr>
            <p:ph type="body" idx="1"/>
          </p:nvPr>
        </p:nvSpPr>
        <p:spPr>
          <a:xfrm>
            <a:off x="1247775" y="6884195"/>
            <a:ext cx="15773400" cy="2250281"/>
          </a:xfrm>
        </p:spPr>
        <p:txBody>
          <a:bodyPr/>
          <a:lstStyle>
            <a:lvl1pPr marL="0" indent="0">
              <a:buNone/>
              <a:defRPr sz="3600" b="0" i="0">
                <a:solidFill>
                  <a:schemeClr val="tx1">
                    <a:tint val="75000"/>
                  </a:schemeClr>
                </a:solidFill>
                <a:latin typeface="Montserrat" pitchFamily="2" charset="77"/>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1375848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9/29/25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994711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1" y="273052"/>
            <a:ext cx="5111750" cy="5853113"/>
          </a:xfrm>
        </p:spPr>
        <p:txBody>
          <a:bodyPr/>
          <a:lstStyle>
            <a:lvl1pPr>
              <a:defRPr sz="3200"/>
            </a:lvl1pPr>
            <a:lvl2pPr>
              <a:defRPr sz="2801"/>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2"/>
            <a:ext cx="3008313" cy="4691063"/>
          </a:xfrm>
        </p:spPr>
        <p:txBody>
          <a:bodyPr/>
          <a:lstStyle>
            <a:lvl1pPr marL="0" indent="0">
              <a:buNone/>
              <a:defRPr sz="1400"/>
            </a:lvl1pPr>
            <a:lvl2pPr marL="457223" indent="0">
              <a:buNone/>
              <a:defRPr sz="1200"/>
            </a:lvl2pPr>
            <a:lvl3pPr marL="914445" indent="0">
              <a:buNone/>
              <a:defRPr sz="1001"/>
            </a:lvl3pPr>
            <a:lvl4pPr marL="1371669" indent="0">
              <a:buNone/>
              <a:defRPr sz="900"/>
            </a:lvl4pPr>
            <a:lvl5pPr marL="1828892" indent="0">
              <a:buNone/>
              <a:defRPr sz="900"/>
            </a:lvl5pPr>
            <a:lvl6pPr marL="2286114" indent="0">
              <a:buNone/>
              <a:defRPr sz="900"/>
            </a:lvl6pPr>
            <a:lvl7pPr marL="2743337" indent="0">
              <a:buNone/>
              <a:defRPr sz="900"/>
            </a:lvl7pPr>
            <a:lvl8pPr marL="3200561" indent="0">
              <a:buNone/>
              <a:defRPr sz="900"/>
            </a:lvl8pPr>
            <a:lvl9pPr marL="365778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9/29/25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964957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6"/>
            <a:ext cx="5486400" cy="4114800"/>
          </a:xfrm>
        </p:spPr>
        <p:txBody>
          <a:bodyPr/>
          <a:lstStyle>
            <a:lvl1pPr marL="0" indent="0">
              <a:buNone/>
              <a:defRPr sz="3200"/>
            </a:lvl1pPr>
            <a:lvl2pPr marL="457223" indent="0">
              <a:buNone/>
              <a:defRPr sz="2801"/>
            </a:lvl2pPr>
            <a:lvl3pPr marL="914445" indent="0">
              <a:buNone/>
              <a:defRPr sz="2400"/>
            </a:lvl3pPr>
            <a:lvl4pPr marL="1371669" indent="0">
              <a:buNone/>
              <a:defRPr sz="2000"/>
            </a:lvl4pPr>
            <a:lvl5pPr marL="1828892" indent="0">
              <a:buNone/>
              <a:defRPr sz="2000"/>
            </a:lvl5pPr>
            <a:lvl6pPr marL="2286114" indent="0">
              <a:buNone/>
              <a:defRPr sz="2000"/>
            </a:lvl6pPr>
            <a:lvl7pPr marL="2743337" indent="0">
              <a:buNone/>
              <a:defRPr sz="2000"/>
            </a:lvl7pPr>
            <a:lvl8pPr marL="3200561" indent="0">
              <a:buNone/>
              <a:defRPr sz="2000"/>
            </a:lvl8pPr>
            <a:lvl9pPr marL="3657783" indent="0">
              <a:buNone/>
              <a:defRPr sz="2000"/>
            </a:lvl9pPr>
          </a:lstStyle>
          <a:p>
            <a:endParaRPr lang="en-US"/>
          </a:p>
        </p:txBody>
      </p:sp>
      <p:sp>
        <p:nvSpPr>
          <p:cNvPr id="4" name="Text Placeholder 3"/>
          <p:cNvSpPr>
            <a:spLocks noGrp="1"/>
          </p:cNvSpPr>
          <p:nvPr>
            <p:ph type="body" sz="half" idx="2"/>
          </p:nvPr>
        </p:nvSpPr>
        <p:spPr>
          <a:xfrm>
            <a:off x="1792288" y="5367338"/>
            <a:ext cx="5486400" cy="804863"/>
          </a:xfrm>
        </p:spPr>
        <p:txBody>
          <a:bodyPr/>
          <a:lstStyle>
            <a:lvl1pPr marL="0" indent="0">
              <a:buNone/>
              <a:defRPr sz="1400"/>
            </a:lvl1pPr>
            <a:lvl2pPr marL="457223" indent="0">
              <a:buNone/>
              <a:defRPr sz="1200"/>
            </a:lvl2pPr>
            <a:lvl3pPr marL="914445" indent="0">
              <a:buNone/>
              <a:defRPr sz="1001"/>
            </a:lvl3pPr>
            <a:lvl4pPr marL="1371669" indent="0">
              <a:buNone/>
              <a:defRPr sz="900"/>
            </a:lvl4pPr>
            <a:lvl5pPr marL="1828892" indent="0">
              <a:buNone/>
              <a:defRPr sz="900"/>
            </a:lvl5pPr>
            <a:lvl6pPr marL="2286114" indent="0">
              <a:buNone/>
              <a:defRPr sz="900"/>
            </a:lvl6pPr>
            <a:lvl7pPr marL="2743337" indent="0">
              <a:buNone/>
              <a:defRPr sz="900"/>
            </a:lvl7pPr>
            <a:lvl8pPr marL="3200561" indent="0">
              <a:buNone/>
              <a:defRPr sz="900"/>
            </a:lvl8pPr>
            <a:lvl9pPr marL="365778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9/29/25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465811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127472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576595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09CEA-A734-4A44-92E3-56758F5C5B92}"/>
              </a:ext>
            </a:extLst>
          </p:cNvPr>
          <p:cNvSpPr>
            <a:spLocks noGrp="1"/>
          </p:cNvSpPr>
          <p:nvPr>
            <p:ph type="title"/>
          </p:nvPr>
        </p:nvSpPr>
        <p:spPr>
          <a:xfrm>
            <a:off x="660953" y="132419"/>
            <a:ext cx="15773400" cy="1507539"/>
          </a:xfrm>
          <a:prstGeom prst="rect">
            <a:avLst/>
          </a:prstGeom>
        </p:spPr>
        <p:txBody>
          <a:bodyPr/>
          <a:lstStyle>
            <a:lvl1pPr>
              <a:defRPr b="0" i="0">
                <a:latin typeface="Montserrat" pitchFamily="2" charset="77"/>
              </a:defRPr>
            </a:lvl1pPr>
          </a:lstStyle>
          <a:p>
            <a:r>
              <a:rPr lang="en-US" dirty="0"/>
              <a:t>Click to edit Master title style</a:t>
            </a:r>
          </a:p>
        </p:txBody>
      </p:sp>
      <p:sp>
        <p:nvSpPr>
          <p:cNvPr id="3" name="Content Placeholder 2">
            <a:extLst>
              <a:ext uri="{FF2B5EF4-FFF2-40B4-BE49-F238E27FC236}">
                <a16:creationId xmlns:a16="http://schemas.microsoft.com/office/drawing/2014/main" id="{04AA4D1F-F0BD-8B43-9624-DE52BC95A213}"/>
              </a:ext>
            </a:extLst>
          </p:cNvPr>
          <p:cNvSpPr>
            <a:spLocks noGrp="1"/>
          </p:cNvSpPr>
          <p:nvPr>
            <p:ph sz="half" idx="1"/>
          </p:nvPr>
        </p:nvSpPr>
        <p:spPr>
          <a:xfrm>
            <a:off x="1257300" y="2738438"/>
            <a:ext cx="7772400" cy="6527007"/>
          </a:xfrm>
        </p:spPr>
        <p:txBody>
          <a:bodyPr/>
          <a:lstStyle>
            <a:lvl1pPr>
              <a:defRPr b="0" i="0">
                <a:latin typeface="Montserrat" pitchFamily="2" charset="77"/>
              </a:defRPr>
            </a:lvl1pPr>
            <a:lvl2pPr>
              <a:defRPr b="0" i="0">
                <a:latin typeface="Montserrat" pitchFamily="2" charset="77"/>
              </a:defRPr>
            </a:lvl2pPr>
            <a:lvl3pPr>
              <a:defRPr b="0" i="0">
                <a:latin typeface="Montserrat" pitchFamily="2" charset="77"/>
              </a:defRPr>
            </a:lvl3pPr>
            <a:lvl4pPr>
              <a:defRPr b="0" i="0">
                <a:latin typeface="Montserrat" pitchFamily="2" charset="77"/>
              </a:defRPr>
            </a:lvl4pPr>
            <a:lvl5pPr>
              <a:defRPr b="0" i="0">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08626995-C0D3-1C4D-B316-C55A678E7B99}"/>
              </a:ext>
            </a:extLst>
          </p:cNvPr>
          <p:cNvSpPr>
            <a:spLocks noGrp="1"/>
          </p:cNvSpPr>
          <p:nvPr>
            <p:ph sz="half" idx="2"/>
          </p:nvPr>
        </p:nvSpPr>
        <p:spPr>
          <a:xfrm>
            <a:off x="9258300" y="2738438"/>
            <a:ext cx="7772400" cy="6527007"/>
          </a:xfrm>
        </p:spPr>
        <p:txBody>
          <a:bodyPr/>
          <a:lstStyle>
            <a:lvl1pPr>
              <a:defRPr b="0" i="0">
                <a:latin typeface="Montserrat" pitchFamily="2" charset="77"/>
              </a:defRPr>
            </a:lvl1pPr>
            <a:lvl2pPr>
              <a:defRPr b="0" i="0">
                <a:latin typeface="Montserrat" pitchFamily="2" charset="77"/>
              </a:defRPr>
            </a:lvl2pPr>
            <a:lvl3pPr>
              <a:defRPr b="0" i="0">
                <a:latin typeface="Montserrat" pitchFamily="2" charset="77"/>
              </a:defRPr>
            </a:lvl3pPr>
            <a:lvl4pPr>
              <a:defRPr b="0" i="0">
                <a:latin typeface="Montserrat" pitchFamily="2" charset="77"/>
              </a:defRPr>
            </a:lvl4pPr>
            <a:lvl5pPr>
              <a:defRPr b="0" i="0">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77109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0D3F0D6-21E2-AD40-ADB2-86E6C0E8D271}"/>
              </a:ext>
            </a:extLst>
          </p:cNvPr>
          <p:cNvSpPr>
            <a:spLocks noGrp="1"/>
          </p:cNvSpPr>
          <p:nvPr>
            <p:ph type="body" idx="1"/>
          </p:nvPr>
        </p:nvSpPr>
        <p:spPr>
          <a:xfrm>
            <a:off x="1259683" y="2521745"/>
            <a:ext cx="7736681" cy="1235868"/>
          </a:xfrm>
        </p:spPr>
        <p:txBody>
          <a:bodyPr anchor="b"/>
          <a:lstStyle>
            <a:lvl1pPr marL="0" indent="0">
              <a:buNone/>
              <a:defRPr sz="3600" b="0" i="0">
                <a:latin typeface="Montserrat" pitchFamily="2" charset="77"/>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4E4DB3F4-A41E-B74E-81FF-2CE011381D6F}"/>
              </a:ext>
            </a:extLst>
          </p:cNvPr>
          <p:cNvSpPr>
            <a:spLocks noGrp="1"/>
          </p:cNvSpPr>
          <p:nvPr>
            <p:ph sz="half" idx="2"/>
          </p:nvPr>
        </p:nvSpPr>
        <p:spPr>
          <a:xfrm>
            <a:off x="1259683" y="3757613"/>
            <a:ext cx="7736681" cy="5526882"/>
          </a:xfrm>
        </p:spPr>
        <p:txBody>
          <a:bodyPr/>
          <a:lstStyle>
            <a:lvl1pPr>
              <a:defRPr b="0" i="0">
                <a:latin typeface="Montserrat" pitchFamily="2" charset="77"/>
              </a:defRPr>
            </a:lvl1pPr>
            <a:lvl2pPr>
              <a:defRPr b="0" i="0">
                <a:latin typeface="Montserrat" pitchFamily="2" charset="77"/>
              </a:defRPr>
            </a:lvl2pPr>
            <a:lvl3pPr>
              <a:defRPr b="0" i="0">
                <a:latin typeface="Montserrat" pitchFamily="2" charset="77"/>
              </a:defRPr>
            </a:lvl3pPr>
            <a:lvl4pPr>
              <a:defRPr b="0" i="0">
                <a:latin typeface="Montserrat" pitchFamily="2" charset="77"/>
              </a:defRPr>
            </a:lvl4pPr>
            <a:lvl5pPr>
              <a:defRPr b="0" i="0">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1FFB1B4E-770D-634E-8CC9-C8F7CDB0E11C}"/>
              </a:ext>
            </a:extLst>
          </p:cNvPr>
          <p:cNvSpPr>
            <a:spLocks noGrp="1"/>
          </p:cNvSpPr>
          <p:nvPr>
            <p:ph type="body" sz="quarter" idx="3"/>
          </p:nvPr>
        </p:nvSpPr>
        <p:spPr>
          <a:xfrm>
            <a:off x="9258300" y="2521745"/>
            <a:ext cx="7774782" cy="1235868"/>
          </a:xfrm>
        </p:spPr>
        <p:txBody>
          <a:bodyPr anchor="b"/>
          <a:lstStyle>
            <a:lvl1pPr marL="0" indent="0">
              <a:buNone/>
              <a:defRPr sz="3600" b="0" i="0">
                <a:latin typeface="Montserrat" pitchFamily="2" charset="77"/>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7071D713-21DD-7344-87D9-DD08DE31027D}"/>
              </a:ext>
            </a:extLst>
          </p:cNvPr>
          <p:cNvSpPr>
            <a:spLocks noGrp="1"/>
          </p:cNvSpPr>
          <p:nvPr>
            <p:ph sz="quarter" idx="4"/>
          </p:nvPr>
        </p:nvSpPr>
        <p:spPr>
          <a:xfrm>
            <a:off x="9258300" y="3757613"/>
            <a:ext cx="7774782" cy="5526882"/>
          </a:xfrm>
        </p:spPr>
        <p:txBody>
          <a:bodyPr/>
          <a:lstStyle>
            <a:lvl1pPr>
              <a:defRPr b="0" i="0">
                <a:latin typeface="Montserrat" pitchFamily="2" charset="77"/>
              </a:defRPr>
            </a:lvl1pPr>
            <a:lvl2pPr>
              <a:defRPr b="0" i="0">
                <a:latin typeface="Montserrat" pitchFamily="2" charset="77"/>
              </a:defRPr>
            </a:lvl2pPr>
            <a:lvl3pPr>
              <a:defRPr b="0" i="0">
                <a:latin typeface="Montserrat" pitchFamily="2" charset="77"/>
              </a:defRPr>
            </a:lvl3pPr>
            <a:lvl4pPr>
              <a:defRPr b="0" i="0">
                <a:latin typeface="Montserrat" pitchFamily="2" charset="77"/>
              </a:defRPr>
            </a:lvl4pPr>
            <a:lvl5pPr>
              <a:defRPr b="0" i="0">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itle 1">
            <a:extLst>
              <a:ext uri="{FF2B5EF4-FFF2-40B4-BE49-F238E27FC236}">
                <a16:creationId xmlns:a16="http://schemas.microsoft.com/office/drawing/2014/main" id="{7333EC3E-0F82-FA49-928B-1093BF6AB116}"/>
              </a:ext>
            </a:extLst>
          </p:cNvPr>
          <p:cNvSpPr>
            <a:spLocks noGrp="1"/>
          </p:cNvSpPr>
          <p:nvPr>
            <p:ph type="title"/>
          </p:nvPr>
        </p:nvSpPr>
        <p:spPr>
          <a:xfrm>
            <a:off x="660953" y="132419"/>
            <a:ext cx="15773400" cy="1507539"/>
          </a:xfrm>
          <a:prstGeom prst="rect">
            <a:avLst/>
          </a:prstGeom>
        </p:spPr>
        <p:txBody>
          <a:bodyPr/>
          <a:lstStyle>
            <a:lvl1pPr>
              <a:defRPr b="0" i="0">
                <a:latin typeface="Montserrat" pitchFamily="2" charset="77"/>
              </a:defRPr>
            </a:lvl1pPr>
          </a:lstStyle>
          <a:p>
            <a:r>
              <a:rPr lang="en-US" dirty="0"/>
              <a:t>Click to edit Master title style</a:t>
            </a:r>
          </a:p>
        </p:txBody>
      </p:sp>
    </p:spTree>
    <p:extLst>
      <p:ext uri="{BB962C8B-B14F-4D97-AF65-F5344CB8AC3E}">
        <p14:creationId xmlns:p14="http://schemas.microsoft.com/office/powerpoint/2010/main" val="36918188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0183A-87FA-904B-B8FC-31D5F4DD7F7E}"/>
              </a:ext>
            </a:extLst>
          </p:cNvPr>
          <p:cNvSpPr>
            <a:spLocks noGrp="1"/>
          </p:cNvSpPr>
          <p:nvPr>
            <p:ph type="title"/>
          </p:nvPr>
        </p:nvSpPr>
        <p:spPr>
          <a:xfrm>
            <a:off x="660953" y="132419"/>
            <a:ext cx="15773400" cy="1507539"/>
          </a:xfrm>
          <a:prstGeom prst="rect">
            <a:avLst/>
          </a:prstGeom>
        </p:spPr>
        <p:txBody>
          <a:bodyPr/>
          <a:lstStyle>
            <a:lvl1pPr>
              <a:defRPr b="0" i="0">
                <a:latin typeface="Montserrat" pitchFamily="2" charset="77"/>
              </a:defRPr>
            </a:lvl1pPr>
          </a:lstStyle>
          <a:p>
            <a:r>
              <a:rPr lang="en-US" dirty="0"/>
              <a:t>Click to edit Master title style</a:t>
            </a:r>
          </a:p>
        </p:txBody>
      </p:sp>
    </p:spTree>
    <p:extLst>
      <p:ext uri="{BB962C8B-B14F-4D97-AF65-F5344CB8AC3E}">
        <p14:creationId xmlns:p14="http://schemas.microsoft.com/office/powerpoint/2010/main" val="37026843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3363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5F9904-060E-9243-9D0A-72C1077A0F60}"/>
              </a:ext>
            </a:extLst>
          </p:cNvPr>
          <p:cNvSpPr>
            <a:spLocks noGrp="1"/>
          </p:cNvSpPr>
          <p:nvPr>
            <p:ph idx="1"/>
          </p:nvPr>
        </p:nvSpPr>
        <p:spPr>
          <a:xfrm>
            <a:off x="7770018" y="2289572"/>
            <a:ext cx="9258300" cy="7310438"/>
          </a:xfrm>
        </p:spPr>
        <p:txBody>
          <a:bodyPr/>
          <a:lstStyle>
            <a:lvl1pPr>
              <a:defRPr sz="4800" b="0" i="0">
                <a:latin typeface="Montserrat" pitchFamily="2" charset="77"/>
              </a:defRPr>
            </a:lvl1pPr>
            <a:lvl2pPr>
              <a:defRPr sz="4200" b="0" i="0">
                <a:latin typeface="Montserrat" pitchFamily="2" charset="77"/>
              </a:defRPr>
            </a:lvl2pPr>
            <a:lvl3pPr>
              <a:defRPr sz="3600" b="0" i="0">
                <a:latin typeface="Montserrat" pitchFamily="2" charset="77"/>
              </a:defRPr>
            </a:lvl3pPr>
            <a:lvl4pPr>
              <a:defRPr sz="3000" b="0" i="0">
                <a:latin typeface="Montserrat" pitchFamily="2" charset="77"/>
              </a:defRPr>
            </a:lvl4pPr>
            <a:lvl5pPr>
              <a:defRPr sz="3000" b="0" i="0">
                <a:latin typeface="Montserrat" pitchFamily="2" charset="77"/>
              </a:defRPr>
            </a:lvl5pPr>
            <a:lvl6pPr>
              <a:defRPr sz="3000"/>
            </a:lvl6pPr>
            <a:lvl7pPr>
              <a:defRPr sz="3000"/>
            </a:lvl7pPr>
            <a:lvl8pPr>
              <a:defRPr sz="3000"/>
            </a:lvl8pPr>
            <a:lvl9pPr>
              <a:defRPr sz="3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16642856-C495-1740-834F-9EEB4CA77862}"/>
              </a:ext>
            </a:extLst>
          </p:cNvPr>
          <p:cNvSpPr>
            <a:spLocks noGrp="1"/>
          </p:cNvSpPr>
          <p:nvPr>
            <p:ph type="body" sz="half" idx="2"/>
          </p:nvPr>
        </p:nvSpPr>
        <p:spPr>
          <a:xfrm>
            <a:off x="1259683" y="2289572"/>
            <a:ext cx="5898356" cy="6513911"/>
          </a:xfrm>
        </p:spPr>
        <p:txBody>
          <a:bodyPr/>
          <a:lstStyle>
            <a:lvl1pPr marL="0" indent="0">
              <a:buNone/>
              <a:defRPr sz="2400" b="0" i="0">
                <a:latin typeface="Montserrat" pitchFamily="2" charset="77"/>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dirty="0"/>
              <a:t>Click to edit Master text styles</a:t>
            </a:r>
          </a:p>
        </p:txBody>
      </p:sp>
    </p:spTree>
    <p:extLst>
      <p:ext uri="{BB962C8B-B14F-4D97-AF65-F5344CB8AC3E}">
        <p14:creationId xmlns:p14="http://schemas.microsoft.com/office/powerpoint/2010/main" val="7004551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14DC307-33D6-2F4C-BE6C-9B3D37B57E9C}"/>
              </a:ext>
            </a:extLst>
          </p:cNvPr>
          <p:cNvSpPr>
            <a:spLocks noGrp="1"/>
          </p:cNvSpPr>
          <p:nvPr>
            <p:ph type="pic" idx="1"/>
          </p:nvPr>
        </p:nvSpPr>
        <p:spPr>
          <a:xfrm>
            <a:off x="7774782" y="2370483"/>
            <a:ext cx="9258300" cy="6421092"/>
          </a:xfrm>
        </p:spPr>
        <p:txBody>
          <a:bodyPr/>
          <a:lstStyle>
            <a:lvl1pPr marL="0" indent="0">
              <a:buNone/>
              <a:defRPr sz="4800" b="0" i="0">
                <a:latin typeface="Montserrat" pitchFamily="2" charset="77"/>
              </a:defRPr>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dirty="0"/>
              <a:t>Click icon to add picture</a:t>
            </a:r>
          </a:p>
        </p:txBody>
      </p:sp>
      <p:sp>
        <p:nvSpPr>
          <p:cNvPr id="4" name="Text Placeholder 3">
            <a:extLst>
              <a:ext uri="{FF2B5EF4-FFF2-40B4-BE49-F238E27FC236}">
                <a16:creationId xmlns:a16="http://schemas.microsoft.com/office/drawing/2014/main" id="{986DAB67-A291-1945-B3C2-A6150D8EC892}"/>
              </a:ext>
            </a:extLst>
          </p:cNvPr>
          <p:cNvSpPr>
            <a:spLocks noGrp="1"/>
          </p:cNvSpPr>
          <p:nvPr>
            <p:ph type="body" sz="half" idx="2"/>
          </p:nvPr>
        </p:nvSpPr>
        <p:spPr>
          <a:xfrm>
            <a:off x="1259683" y="2370483"/>
            <a:ext cx="5898356" cy="6432999"/>
          </a:xfrm>
        </p:spPr>
        <p:txBody>
          <a:bodyPr/>
          <a:lstStyle>
            <a:lvl1pPr marL="0" indent="0">
              <a:buNone/>
              <a:defRPr sz="2400" b="0" i="0">
                <a:latin typeface="Montserrat" pitchFamily="2" charset="77"/>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dirty="0"/>
              <a:t>Click to edit Master text styles</a:t>
            </a:r>
          </a:p>
        </p:txBody>
      </p:sp>
    </p:spTree>
    <p:extLst>
      <p:ext uri="{BB962C8B-B14F-4D97-AF65-F5344CB8AC3E}">
        <p14:creationId xmlns:p14="http://schemas.microsoft.com/office/powerpoint/2010/main" val="2719838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0B126BB-C052-2B43-864C-1221AD1D486E}"/>
              </a:ext>
            </a:extLst>
          </p:cNvPr>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0" y="0"/>
            <a:ext cx="18288000" cy="1752600"/>
          </a:xfrm>
          <a:prstGeom prst="rect">
            <a:avLst/>
          </a:prstGeom>
        </p:spPr>
      </p:pic>
      <p:sp>
        <p:nvSpPr>
          <p:cNvPr id="3" name="Text Placeholder 2">
            <a:extLst>
              <a:ext uri="{FF2B5EF4-FFF2-40B4-BE49-F238E27FC236}">
                <a16:creationId xmlns:a16="http://schemas.microsoft.com/office/drawing/2014/main" id="{0665A9E4-E614-D84D-9314-C67550366B41}"/>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descr="A picture containing ball, player, drawing, food&#10;&#10;Description automatically generated">
            <a:extLst>
              <a:ext uri="{FF2B5EF4-FFF2-40B4-BE49-F238E27FC236}">
                <a16:creationId xmlns:a16="http://schemas.microsoft.com/office/drawing/2014/main" id="{C3784482-F066-7240-A0AF-84F9ACBB961B}"/>
              </a:ext>
            </a:extLst>
          </p:cNvPr>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6990669" y="139400"/>
            <a:ext cx="741017" cy="1506653"/>
          </a:xfrm>
          <a:prstGeom prst="rect">
            <a:avLst/>
          </a:prstGeom>
        </p:spPr>
      </p:pic>
      <p:sp>
        <p:nvSpPr>
          <p:cNvPr id="12" name="Title Placeholder 1">
            <a:extLst>
              <a:ext uri="{FF2B5EF4-FFF2-40B4-BE49-F238E27FC236}">
                <a16:creationId xmlns:a16="http://schemas.microsoft.com/office/drawing/2014/main" id="{CF8B44FA-611E-FC40-916A-FFE5928ECDFC}"/>
              </a:ext>
            </a:extLst>
          </p:cNvPr>
          <p:cNvSpPr>
            <a:spLocks noGrp="1"/>
          </p:cNvSpPr>
          <p:nvPr>
            <p:ph type="title"/>
          </p:nvPr>
        </p:nvSpPr>
        <p:spPr>
          <a:xfrm>
            <a:off x="646044" y="372717"/>
            <a:ext cx="15773400" cy="1215888"/>
          </a:xfrm>
          <a:prstGeom prst="rect">
            <a:avLst/>
          </a:prstGeom>
        </p:spPr>
        <p:txBody>
          <a:bodyPr vert="horz" lIns="91440" tIns="45720" rIns="91440" bIns="45720" rtlCol="0" anchor="b">
            <a:normAutofit/>
          </a:bodyPr>
          <a:lstStyle/>
          <a:p>
            <a:r>
              <a:rPr lang="en-US" dirty="0"/>
              <a:t>Click to edit Master title style</a:t>
            </a:r>
          </a:p>
        </p:txBody>
      </p:sp>
      <p:sp>
        <p:nvSpPr>
          <p:cNvPr id="7" name="TextBox 6">
            <a:extLst>
              <a:ext uri="{FF2B5EF4-FFF2-40B4-BE49-F238E27FC236}">
                <a16:creationId xmlns:a16="http://schemas.microsoft.com/office/drawing/2014/main" id="{D7B3A326-F612-F445-B692-BD382F4DAA63}"/>
              </a:ext>
            </a:extLst>
          </p:cNvPr>
          <p:cNvSpPr txBox="1"/>
          <p:nvPr userDrawn="1"/>
        </p:nvSpPr>
        <p:spPr>
          <a:xfrm>
            <a:off x="8378687" y="9769775"/>
            <a:ext cx="9271097" cy="334707"/>
          </a:xfrm>
          <a:prstGeom prst="rect">
            <a:avLst/>
          </a:prstGeom>
          <a:noFill/>
        </p:spPr>
        <p:txBody>
          <a:bodyPr wrap="square" rtlCol="0">
            <a:spAutoFit/>
          </a:bodyPr>
          <a:lstStyle/>
          <a:p>
            <a:pPr algn="r"/>
            <a:r>
              <a:rPr lang="en-US" sz="1575" b="0" i="0" u="none" strike="noStrike" kern="1200" dirty="0">
                <a:solidFill>
                  <a:schemeClr val="tx1"/>
                </a:solidFill>
                <a:effectLst/>
                <a:latin typeface="Montserrat" pitchFamily="2" charset="77"/>
                <a:ea typeface="+mn-ea"/>
                <a:cs typeface="+mn-cs"/>
              </a:rPr>
              <a:t>PROGRAMA DE LAS NACIONES UNIDAS PARA EL DESARROLLO</a:t>
            </a:r>
            <a:endParaRPr lang="en-US" sz="150" b="0" i="0" dirty="0">
              <a:solidFill>
                <a:schemeClr val="tx1">
                  <a:alpha val="75000"/>
                </a:schemeClr>
              </a:solidFill>
              <a:latin typeface="Montserrat" pitchFamily="2" charset="77"/>
            </a:endParaRPr>
          </a:p>
        </p:txBody>
      </p:sp>
    </p:spTree>
    <p:extLst>
      <p:ext uri="{BB962C8B-B14F-4D97-AF65-F5344CB8AC3E}">
        <p14:creationId xmlns:p14="http://schemas.microsoft.com/office/powerpoint/2010/main" val="7772056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xStyles>
    <p:titleStyle>
      <a:lvl1pPr algn="l" defTabSz="1371600" rtl="0" eaLnBrk="1" latinLnBrk="0" hangingPunct="1">
        <a:lnSpc>
          <a:spcPct val="90000"/>
        </a:lnSpc>
        <a:spcBef>
          <a:spcPct val="0"/>
        </a:spcBef>
        <a:buNone/>
        <a:defRPr sz="6600" b="0" i="0" kern="1200">
          <a:solidFill>
            <a:schemeClr val="tx1"/>
          </a:solidFill>
          <a:latin typeface="Montserrat" pitchFamily="2" charset="77"/>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b="0" i="0" kern="1200">
          <a:solidFill>
            <a:schemeClr val="tx1"/>
          </a:solidFill>
          <a:latin typeface="Montserrat" pitchFamily="2" charset="77"/>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b="0" i="0" kern="1200">
          <a:solidFill>
            <a:schemeClr val="tx1"/>
          </a:solidFill>
          <a:latin typeface="Montserrat" pitchFamily="2" charset="77"/>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b="0" i="0" kern="1200">
          <a:solidFill>
            <a:schemeClr val="tx1"/>
          </a:solidFill>
          <a:latin typeface="Montserrat" pitchFamily="2" charset="77"/>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b="0" i="0" kern="1200">
          <a:solidFill>
            <a:schemeClr val="tx1"/>
          </a:solidFill>
          <a:latin typeface="Montserrat" pitchFamily="2" charset="77"/>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b="0" i="0" kern="1200">
          <a:solidFill>
            <a:schemeClr val="tx1"/>
          </a:solidFill>
          <a:latin typeface="Montserrat" pitchFamily="2" charset="77"/>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9601200"/>
            <a:ext cx="18288000"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23" y="9501474"/>
            <a:ext cx="18287978" cy="997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645920" y="429906"/>
            <a:ext cx="15087600" cy="2176136"/>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645920" y="2768601"/>
            <a:ext cx="15087600" cy="603504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645922" y="9689680"/>
            <a:ext cx="3708407" cy="547688"/>
          </a:xfrm>
          <a:prstGeom prst="rect">
            <a:avLst/>
          </a:prstGeom>
        </p:spPr>
        <p:txBody>
          <a:bodyPr vert="horz" lIns="91440" tIns="45720" rIns="91440" bIns="45720" rtlCol="0" anchor="ctr"/>
          <a:lstStyle>
            <a:lvl1pPr algn="l">
              <a:defRPr sz="1350">
                <a:solidFill>
                  <a:srgbClr val="FFFFFF"/>
                </a:solidFill>
              </a:defRPr>
            </a:lvl1pPr>
          </a:lstStyle>
          <a:p>
            <a:fld id="{1D8BD707-D9CF-40AE-B4C6-C98DA3205C09}" type="datetimeFigureOut">
              <a:rPr lang="en-US" smtClean="0"/>
              <a:pPr/>
              <a:t>9/29/25</a:t>
            </a:fld>
            <a:endParaRPr lang="en-US"/>
          </a:p>
        </p:txBody>
      </p:sp>
      <p:sp>
        <p:nvSpPr>
          <p:cNvPr id="5" name="Footer Placeholder 4"/>
          <p:cNvSpPr>
            <a:spLocks noGrp="1"/>
          </p:cNvSpPr>
          <p:nvPr>
            <p:ph type="ftr" sz="quarter" idx="3"/>
          </p:nvPr>
        </p:nvSpPr>
        <p:spPr>
          <a:xfrm>
            <a:off x="5529278" y="9689680"/>
            <a:ext cx="7234206" cy="547688"/>
          </a:xfrm>
          <a:prstGeom prst="rect">
            <a:avLst/>
          </a:prstGeom>
        </p:spPr>
        <p:txBody>
          <a:bodyPr vert="horz" lIns="91440" tIns="45720" rIns="91440" bIns="45720" rtlCol="0" anchor="ctr"/>
          <a:lstStyle>
            <a:lvl1pPr algn="ctr">
              <a:defRPr sz="135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14850689" y="9689680"/>
            <a:ext cx="1968038" cy="547688"/>
          </a:xfrm>
          <a:prstGeom prst="rect">
            <a:avLst/>
          </a:prstGeom>
        </p:spPr>
        <p:txBody>
          <a:bodyPr vert="horz" lIns="91440" tIns="45720" rIns="91440" bIns="45720" rtlCol="0" anchor="ctr"/>
          <a:lstStyle>
            <a:lvl1pPr algn="r">
              <a:defRPr sz="1575">
                <a:solidFill>
                  <a:srgbClr val="FFFFFF"/>
                </a:solidFill>
              </a:defRPr>
            </a:lvl1pPr>
          </a:lstStyle>
          <a:p>
            <a:fld id="{B6F15528-21DE-4FAA-801E-634DDDAF4B2B}" type="slidenum">
              <a:rPr lang="en-US" smtClean="0"/>
              <a:pPr/>
              <a:t>‹#›</a:t>
            </a:fld>
            <a:endParaRPr lang="en-US"/>
          </a:p>
        </p:txBody>
      </p:sp>
      <p:cxnSp>
        <p:nvCxnSpPr>
          <p:cNvPr id="10" name="Straight Connector 9"/>
          <p:cNvCxnSpPr/>
          <p:nvPr/>
        </p:nvCxnSpPr>
        <p:spPr>
          <a:xfrm>
            <a:off x="1790298" y="2606768"/>
            <a:ext cx="149504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8256141"/>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Lst>
  <p:txStyles>
    <p:titleStyle>
      <a:lvl1pPr algn="l" defTabSz="1371669" rtl="0" eaLnBrk="1" latinLnBrk="0" hangingPunct="1">
        <a:lnSpc>
          <a:spcPct val="85000"/>
        </a:lnSpc>
        <a:spcBef>
          <a:spcPct val="0"/>
        </a:spcBef>
        <a:buNone/>
        <a:defRPr sz="7200" kern="1200" spc="-75" baseline="0">
          <a:solidFill>
            <a:schemeClr val="tx1">
              <a:lumMod val="75000"/>
              <a:lumOff val="25000"/>
            </a:schemeClr>
          </a:solidFill>
          <a:latin typeface="+mj-lt"/>
          <a:ea typeface="+mj-ea"/>
          <a:cs typeface="+mj-cs"/>
        </a:defRPr>
      </a:lvl1pPr>
    </p:titleStyle>
    <p:bodyStyle>
      <a:lvl1pPr marL="137168" indent="-137168" algn="l" defTabSz="1371669" rtl="0" eaLnBrk="1" latinLnBrk="0" hangingPunct="1">
        <a:lnSpc>
          <a:spcPct val="90000"/>
        </a:lnSpc>
        <a:spcBef>
          <a:spcPts val="1800"/>
        </a:spcBef>
        <a:spcAft>
          <a:spcPts val="300"/>
        </a:spcAft>
        <a:buClr>
          <a:schemeClr val="accent1"/>
        </a:buClr>
        <a:buSzPct val="100000"/>
        <a:buFont typeface="Calibri" panose="020F0502020204030204" pitchFamily="34" charset="0"/>
        <a:buChar char=" "/>
        <a:defRPr sz="3000" kern="1200">
          <a:solidFill>
            <a:schemeClr val="tx1">
              <a:lumMod val="75000"/>
              <a:lumOff val="25000"/>
            </a:schemeClr>
          </a:solidFill>
          <a:latin typeface="+mn-lt"/>
          <a:ea typeface="+mn-ea"/>
          <a:cs typeface="+mn-cs"/>
        </a:defRPr>
      </a:lvl1pPr>
      <a:lvl2pPr marL="576101" indent="-274334" algn="l" defTabSz="1371669" rtl="0" eaLnBrk="1" latinLnBrk="0" hangingPunct="1">
        <a:lnSpc>
          <a:spcPct val="90000"/>
        </a:lnSpc>
        <a:spcBef>
          <a:spcPts val="300"/>
        </a:spcBef>
        <a:spcAft>
          <a:spcPts val="600"/>
        </a:spcAft>
        <a:buClr>
          <a:schemeClr val="accent1"/>
        </a:buClr>
        <a:buFont typeface="Calibri" pitchFamily="34" charset="0"/>
        <a:buChar char="◦"/>
        <a:defRPr sz="2700" kern="1200">
          <a:solidFill>
            <a:schemeClr val="tx1">
              <a:lumMod val="75000"/>
              <a:lumOff val="25000"/>
            </a:schemeClr>
          </a:solidFill>
          <a:latin typeface="+mn-lt"/>
          <a:ea typeface="+mn-ea"/>
          <a:cs typeface="+mn-cs"/>
        </a:defRPr>
      </a:lvl2pPr>
      <a:lvl3pPr marL="850434"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3pPr>
      <a:lvl4pPr marL="1124768"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4pPr>
      <a:lvl5pPr marL="1399103"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5pPr>
      <a:lvl6pPr marL="165008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6pPr>
      <a:lvl7pPr marL="195009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7pPr>
      <a:lvl8pPr marL="225011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8pPr>
      <a:lvl9pPr marL="255012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9pPr>
    </p:bodyStyle>
    <p:otherStyle>
      <a:defPPr>
        <a:defRPr lang="en-US"/>
      </a:defPPr>
      <a:lvl1pPr marL="0" algn="l" defTabSz="1371669" rtl="0" eaLnBrk="1" latinLnBrk="0" hangingPunct="1">
        <a:defRPr sz="2700" kern="1200">
          <a:solidFill>
            <a:schemeClr val="tx1"/>
          </a:solidFill>
          <a:latin typeface="+mn-lt"/>
          <a:ea typeface="+mn-ea"/>
          <a:cs typeface="+mn-cs"/>
        </a:defRPr>
      </a:lvl1pPr>
      <a:lvl2pPr marL="685835" algn="l" defTabSz="1371669" rtl="0" eaLnBrk="1" latinLnBrk="0" hangingPunct="1">
        <a:defRPr sz="2700" kern="1200">
          <a:solidFill>
            <a:schemeClr val="tx1"/>
          </a:solidFill>
          <a:latin typeface="+mn-lt"/>
          <a:ea typeface="+mn-ea"/>
          <a:cs typeface="+mn-cs"/>
        </a:defRPr>
      </a:lvl2pPr>
      <a:lvl3pPr marL="1371669" algn="l" defTabSz="1371669" rtl="0" eaLnBrk="1" latinLnBrk="0" hangingPunct="1">
        <a:defRPr sz="2700" kern="1200">
          <a:solidFill>
            <a:schemeClr val="tx1"/>
          </a:solidFill>
          <a:latin typeface="+mn-lt"/>
          <a:ea typeface="+mn-ea"/>
          <a:cs typeface="+mn-cs"/>
        </a:defRPr>
      </a:lvl3pPr>
      <a:lvl4pPr marL="2057504" algn="l" defTabSz="1371669" rtl="0" eaLnBrk="1" latinLnBrk="0" hangingPunct="1">
        <a:defRPr sz="2700" kern="1200">
          <a:solidFill>
            <a:schemeClr val="tx1"/>
          </a:solidFill>
          <a:latin typeface="+mn-lt"/>
          <a:ea typeface="+mn-ea"/>
          <a:cs typeface="+mn-cs"/>
        </a:defRPr>
      </a:lvl4pPr>
      <a:lvl5pPr marL="2743337" algn="l" defTabSz="1371669" rtl="0" eaLnBrk="1" latinLnBrk="0" hangingPunct="1">
        <a:defRPr sz="2700" kern="1200">
          <a:solidFill>
            <a:schemeClr val="tx1"/>
          </a:solidFill>
          <a:latin typeface="+mn-lt"/>
          <a:ea typeface="+mn-ea"/>
          <a:cs typeface="+mn-cs"/>
        </a:defRPr>
      </a:lvl5pPr>
      <a:lvl6pPr marL="3429171" algn="l" defTabSz="1371669" rtl="0" eaLnBrk="1" latinLnBrk="0" hangingPunct="1">
        <a:defRPr sz="2700" kern="1200">
          <a:solidFill>
            <a:schemeClr val="tx1"/>
          </a:solidFill>
          <a:latin typeface="+mn-lt"/>
          <a:ea typeface="+mn-ea"/>
          <a:cs typeface="+mn-cs"/>
        </a:defRPr>
      </a:lvl6pPr>
      <a:lvl7pPr marL="4115006" algn="l" defTabSz="1371669" rtl="0" eaLnBrk="1" latinLnBrk="0" hangingPunct="1">
        <a:defRPr sz="2700" kern="1200">
          <a:solidFill>
            <a:schemeClr val="tx1"/>
          </a:solidFill>
          <a:latin typeface="+mn-lt"/>
          <a:ea typeface="+mn-ea"/>
          <a:cs typeface="+mn-cs"/>
        </a:defRPr>
      </a:lvl7pPr>
      <a:lvl8pPr marL="4800840" algn="l" defTabSz="1371669" rtl="0" eaLnBrk="1" latinLnBrk="0" hangingPunct="1">
        <a:defRPr sz="2700" kern="1200">
          <a:solidFill>
            <a:schemeClr val="tx1"/>
          </a:solidFill>
          <a:latin typeface="+mn-lt"/>
          <a:ea typeface="+mn-ea"/>
          <a:cs typeface="+mn-cs"/>
        </a:defRPr>
      </a:lvl8pPr>
      <a:lvl9pPr marL="5486675" algn="l" defTabSz="1371669"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1"/>
            <a:ext cx="2133600" cy="365126"/>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9/29/25</a:t>
            </a:fld>
            <a:endParaRPr lang="en-US"/>
          </a:p>
        </p:txBody>
      </p:sp>
      <p:sp>
        <p:nvSpPr>
          <p:cNvPr id="5" name="Footer Placeholder 4"/>
          <p:cNvSpPr>
            <a:spLocks noGrp="1"/>
          </p:cNvSpPr>
          <p:nvPr>
            <p:ph type="ftr" sz="quarter" idx="3"/>
          </p:nvPr>
        </p:nvSpPr>
        <p:spPr>
          <a:xfrm>
            <a:off x="3124200" y="6356351"/>
            <a:ext cx="2895600" cy="365126"/>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1"/>
            <a:ext cx="2133600" cy="365126"/>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064291398"/>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Lst>
  <p:txStyles>
    <p:titleStyle>
      <a:lvl1pPr algn="ctr" defTabSz="914445" rtl="0" eaLnBrk="1" latinLnBrk="0" hangingPunct="1">
        <a:spcBef>
          <a:spcPct val="0"/>
        </a:spcBef>
        <a:buNone/>
        <a:defRPr sz="4400" kern="1200">
          <a:solidFill>
            <a:schemeClr val="tx1"/>
          </a:solidFill>
          <a:latin typeface="+mj-lt"/>
          <a:ea typeface="+mj-ea"/>
          <a:cs typeface="+mj-cs"/>
        </a:defRPr>
      </a:lvl1pPr>
    </p:titleStyle>
    <p:bodyStyle>
      <a:lvl1pPr marL="342917" indent="-342917" algn="l" defTabSz="914445"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88" indent="-285765" algn="l" defTabSz="914445" rtl="0" eaLnBrk="1" latinLnBrk="0" hangingPunct="1">
        <a:spcBef>
          <a:spcPct val="20000"/>
        </a:spcBef>
        <a:buFont typeface="Arial" pitchFamily="34" charset="0"/>
        <a:buChar char="–"/>
        <a:defRPr sz="2801" kern="1200">
          <a:solidFill>
            <a:schemeClr val="tx1"/>
          </a:solidFill>
          <a:latin typeface="+mn-lt"/>
          <a:ea typeface="+mn-ea"/>
          <a:cs typeface="+mn-cs"/>
        </a:defRPr>
      </a:lvl2pPr>
      <a:lvl3pPr marL="1143057" indent="-228612" algn="l" defTabSz="914445"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80"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504"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726"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949"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171"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395"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45" rtl="0" eaLnBrk="1" latinLnBrk="0" hangingPunct="1">
        <a:defRPr sz="1800" kern="1200">
          <a:solidFill>
            <a:schemeClr val="tx1"/>
          </a:solidFill>
          <a:latin typeface="+mn-lt"/>
          <a:ea typeface="+mn-ea"/>
          <a:cs typeface="+mn-cs"/>
        </a:defRPr>
      </a:lvl1pPr>
      <a:lvl2pPr marL="457223" algn="l" defTabSz="914445" rtl="0" eaLnBrk="1" latinLnBrk="0" hangingPunct="1">
        <a:defRPr sz="1800" kern="1200">
          <a:solidFill>
            <a:schemeClr val="tx1"/>
          </a:solidFill>
          <a:latin typeface="+mn-lt"/>
          <a:ea typeface="+mn-ea"/>
          <a:cs typeface="+mn-cs"/>
        </a:defRPr>
      </a:lvl2pPr>
      <a:lvl3pPr marL="914445" algn="l" defTabSz="914445" rtl="0" eaLnBrk="1" latinLnBrk="0" hangingPunct="1">
        <a:defRPr sz="1800" kern="1200">
          <a:solidFill>
            <a:schemeClr val="tx1"/>
          </a:solidFill>
          <a:latin typeface="+mn-lt"/>
          <a:ea typeface="+mn-ea"/>
          <a:cs typeface="+mn-cs"/>
        </a:defRPr>
      </a:lvl3pPr>
      <a:lvl4pPr marL="1371669" algn="l" defTabSz="914445" rtl="0" eaLnBrk="1" latinLnBrk="0" hangingPunct="1">
        <a:defRPr sz="1800" kern="1200">
          <a:solidFill>
            <a:schemeClr val="tx1"/>
          </a:solidFill>
          <a:latin typeface="+mn-lt"/>
          <a:ea typeface="+mn-ea"/>
          <a:cs typeface="+mn-cs"/>
        </a:defRPr>
      </a:lvl4pPr>
      <a:lvl5pPr marL="1828892" algn="l" defTabSz="914445" rtl="0" eaLnBrk="1" latinLnBrk="0" hangingPunct="1">
        <a:defRPr sz="1800" kern="1200">
          <a:solidFill>
            <a:schemeClr val="tx1"/>
          </a:solidFill>
          <a:latin typeface="+mn-lt"/>
          <a:ea typeface="+mn-ea"/>
          <a:cs typeface="+mn-cs"/>
        </a:defRPr>
      </a:lvl5pPr>
      <a:lvl6pPr marL="2286114" algn="l" defTabSz="914445" rtl="0" eaLnBrk="1" latinLnBrk="0" hangingPunct="1">
        <a:defRPr sz="1800" kern="1200">
          <a:solidFill>
            <a:schemeClr val="tx1"/>
          </a:solidFill>
          <a:latin typeface="+mn-lt"/>
          <a:ea typeface="+mn-ea"/>
          <a:cs typeface="+mn-cs"/>
        </a:defRPr>
      </a:lvl6pPr>
      <a:lvl7pPr marL="2743337" algn="l" defTabSz="914445" rtl="0" eaLnBrk="1" latinLnBrk="0" hangingPunct="1">
        <a:defRPr sz="1800" kern="1200">
          <a:solidFill>
            <a:schemeClr val="tx1"/>
          </a:solidFill>
          <a:latin typeface="+mn-lt"/>
          <a:ea typeface="+mn-ea"/>
          <a:cs typeface="+mn-cs"/>
        </a:defRPr>
      </a:lvl7pPr>
      <a:lvl8pPr marL="3200561" algn="l" defTabSz="914445" rtl="0" eaLnBrk="1" latinLnBrk="0" hangingPunct="1">
        <a:defRPr sz="1800" kern="1200">
          <a:solidFill>
            <a:schemeClr val="tx1"/>
          </a:solidFill>
          <a:latin typeface="+mn-lt"/>
          <a:ea typeface="+mn-ea"/>
          <a:cs typeface="+mn-cs"/>
        </a:defRPr>
      </a:lvl8pPr>
      <a:lvl9pPr marL="3657783" algn="l" defTabSz="91444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12"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9.xml"/><Relationship Id="rId6" Type="http://schemas.openxmlformats.org/officeDocument/2006/relationships/image" Target="../media/image9.jpeg"/><Relationship Id="rId11" Type="http://schemas.openxmlformats.org/officeDocument/2006/relationships/image" Target="../media/image14.jpeg"/><Relationship Id="rId5" Type="http://schemas.openxmlformats.org/officeDocument/2006/relationships/image" Target="../media/image8.jpeg"/><Relationship Id="rId10" Type="http://schemas.openxmlformats.org/officeDocument/2006/relationships/image" Target="../media/image13.jpeg"/><Relationship Id="rId4" Type="http://schemas.openxmlformats.org/officeDocument/2006/relationships/image" Target="../media/image7.jpeg"/><Relationship Id="rId9" Type="http://schemas.openxmlformats.org/officeDocument/2006/relationships/image" Target="../media/image12.jpeg"/></Relationships>
</file>

<file path=ppt/slides/_rels/slide10.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2.png"/><Relationship Id="rId7"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1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35.png"/></Relationships>
</file>

<file path=ppt/slides/_rels/slide1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36.png"/><Relationship Id="rId7"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7.xml"/><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5" Type="http://schemas.openxmlformats.org/officeDocument/2006/relationships/image" Target="../media/image30.png"/><Relationship Id="rId4" Type="http://schemas.openxmlformats.org/officeDocument/2006/relationships/image" Target="../media/image40.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5" Type="http://schemas.openxmlformats.org/officeDocument/2006/relationships/image" Target="../media/image30.png"/><Relationship Id="rId4" Type="http://schemas.openxmlformats.org/officeDocument/2006/relationships/image" Target="../media/image41.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5" Type="http://schemas.openxmlformats.org/officeDocument/2006/relationships/image" Target="../media/image30.png"/><Relationship Id="rId4" Type="http://schemas.openxmlformats.org/officeDocument/2006/relationships/image" Target="../media/image42.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5" Type="http://schemas.openxmlformats.org/officeDocument/2006/relationships/image" Target="../media/image30.png"/><Relationship Id="rId4" Type="http://schemas.openxmlformats.org/officeDocument/2006/relationships/image" Target="../media/image43.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36.png"/><Relationship Id="rId7"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17.xml"/><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5" Type="http://schemas.openxmlformats.org/officeDocument/2006/relationships/image" Target="../media/image33.png"/><Relationship Id="rId4" Type="http://schemas.openxmlformats.org/officeDocument/2006/relationships/image" Target="../media/image44.pn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32.png"/><Relationship Id="rId7" Type="http://schemas.openxmlformats.org/officeDocument/2006/relationships/image" Target="../media/image39.svg"/><Relationship Id="rId2" Type="http://schemas.openxmlformats.org/officeDocument/2006/relationships/notesSlide" Target="../notesSlides/notesSlide9.xml"/><Relationship Id="rId1" Type="http://schemas.openxmlformats.org/officeDocument/2006/relationships/slideLayout" Target="../slideLayouts/slideLayout17.xml"/><Relationship Id="rId6" Type="http://schemas.openxmlformats.org/officeDocument/2006/relationships/image" Target="../media/image38.png"/><Relationship Id="rId5" Type="http://schemas.openxmlformats.org/officeDocument/2006/relationships/image" Target="../media/image37.svg"/><Relationship Id="rId4" Type="http://schemas.openxmlformats.org/officeDocument/2006/relationships/image" Target="../media/image36.pn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17.xml"/><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5" Type="http://schemas.openxmlformats.org/officeDocument/2006/relationships/image" Target="../media/image31.png"/><Relationship Id="rId4" Type="http://schemas.openxmlformats.org/officeDocument/2006/relationships/image" Target="../media/image45.png"/></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17.xml"/><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6" Type="http://schemas.openxmlformats.org/officeDocument/2006/relationships/image" Target="../media/image34.png"/><Relationship Id="rId5" Type="http://schemas.openxmlformats.org/officeDocument/2006/relationships/image" Target="../media/image49.png"/><Relationship Id="rId4" Type="http://schemas.openxmlformats.org/officeDocument/2006/relationships/image" Target="../media/image48.png"/></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17.xml"/><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5" Type="http://schemas.openxmlformats.org/officeDocument/2006/relationships/image" Target="../media/image35.png"/><Relationship Id="rId4" Type="http://schemas.openxmlformats.org/officeDocument/2006/relationships/image" Target="../media/image50.png"/></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5" Type="http://schemas.openxmlformats.org/officeDocument/2006/relationships/image" Target="../media/image35.png"/><Relationship Id="rId4" Type="http://schemas.openxmlformats.org/officeDocument/2006/relationships/image" Target="../media/image51.png"/></Relationships>
</file>

<file path=ppt/slides/_rels/slide3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3.xml"/><Relationship Id="rId1" Type="http://schemas.openxmlformats.org/officeDocument/2006/relationships/slideLayout" Target="../slideLayouts/slideLayout23.xml"/><Relationship Id="rId6" Type="http://schemas.openxmlformats.org/officeDocument/2006/relationships/image" Target="../media/image54.jpeg"/><Relationship Id="rId5" Type="http://schemas.openxmlformats.org/officeDocument/2006/relationships/image" Target="../media/image8.jpeg"/><Relationship Id="rId4" Type="http://schemas.openxmlformats.org/officeDocument/2006/relationships/image" Target="../media/image53.jpeg"/></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5" Type="http://schemas.openxmlformats.org/officeDocument/2006/relationships/image" Target="../media/image56.svg"/><Relationship Id="rId4" Type="http://schemas.openxmlformats.org/officeDocument/2006/relationships/image" Target="../media/image55.png"/></Relationships>
</file>

<file path=ppt/slides/_rels/slide3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4.xml"/><Relationship Id="rId1" Type="http://schemas.openxmlformats.org/officeDocument/2006/relationships/slideLayout" Target="../slideLayouts/slideLayout23.xml"/><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58.jpeg"/></Relationships>
</file>

<file path=ppt/slides/_rels/slide3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5.xml"/><Relationship Id="rId1" Type="http://schemas.openxmlformats.org/officeDocument/2006/relationships/slideLayout" Target="../slideLayouts/slideLayout23.xml"/><Relationship Id="rId6" Type="http://schemas.openxmlformats.org/officeDocument/2006/relationships/image" Target="../media/image54.jpeg"/><Relationship Id="rId5" Type="http://schemas.openxmlformats.org/officeDocument/2006/relationships/image" Target="../media/image8.jpeg"/><Relationship Id="rId4" Type="http://schemas.openxmlformats.org/officeDocument/2006/relationships/image" Target="../media/image53.jpeg"/></Relationships>
</file>

<file path=ppt/slides/_rels/slide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23.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4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23.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41.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17.xml"/><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slides/_rels/slide42.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image" Target="../media/image61.png"/><Relationship Id="rId7" Type="http://schemas.openxmlformats.org/officeDocument/2006/relationships/image" Target="../media/image8.jpeg"/><Relationship Id="rId2" Type="http://schemas.openxmlformats.org/officeDocument/2006/relationships/notesSlide" Target="../notesSlides/notesSlide18.xml"/><Relationship Id="rId1" Type="http://schemas.openxmlformats.org/officeDocument/2006/relationships/slideLayout" Target="../slideLayouts/slideLayout30.xml"/><Relationship Id="rId6" Type="http://schemas.openxmlformats.org/officeDocument/2006/relationships/image" Target="../media/image53.jpeg"/><Relationship Id="rId11" Type="http://schemas.openxmlformats.org/officeDocument/2006/relationships/image" Target="../media/image18.jpeg"/><Relationship Id="rId5" Type="http://schemas.openxmlformats.org/officeDocument/2006/relationships/image" Target="../media/image52.jpeg"/><Relationship Id="rId10" Type="http://schemas.openxmlformats.org/officeDocument/2006/relationships/image" Target="../media/image20.jpeg"/><Relationship Id="rId4" Type="http://schemas.openxmlformats.org/officeDocument/2006/relationships/image" Target="../media/image19.jpeg"/><Relationship Id="rId9" Type="http://schemas.openxmlformats.org/officeDocument/2006/relationships/image" Target="../media/image17.jpe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5" Type="http://schemas.openxmlformats.org/officeDocument/2006/relationships/image" Target="../media/image24.jpeg"/><Relationship Id="rId4" Type="http://schemas.openxmlformats.org/officeDocument/2006/relationships/image" Target="../media/image23.jpe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xml"/><Relationship Id="rId1" Type="http://schemas.openxmlformats.org/officeDocument/2006/relationships/slideLayout" Target="../slideLayouts/slideLayout23.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A person standing in front of a sign&#10;&#10;AI-generated content may be incorrect.">
            <a:extLst>
              <a:ext uri="{FF2B5EF4-FFF2-40B4-BE49-F238E27FC236}">
                <a16:creationId xmlns:a16="http://schemas.microsoft.com/office/drawing/2014/main" id="{24EC9611-9115-97A9-B89B-C60329CCF90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067062" y="2290266"/>
            <a:ext cx="4203795" cy="2805444"/>
          </a:xfrm>
          <a:prstGeom prst="rect">
            <a:avLst/>
          </a:prstGeom>
        </p:spPr>
      </p:pic>
      <p:sp>
        <p:nvSpPr>
          <p:cNvPr id="7" name="CuadroTexto 6">
            <a:extLst>
              <a:ext uri="{FF2B5EF4-FFF2-40B4-BE49-F238E27FC236}">
                <a16:creationId xmlns:a16="http://schemas.microsoft.com/office/drawing/2014/main" id="{546556F9-DDEE-7D3A-9292-3E1C54E12601}"/>
              </a:ext>
            </a:extLst>
          </p:cNvPr>
          <p:cNvSpPr txBox="1"/>
          <p:nvPr/>
        </p:nvSpPr>
        <p:spPr>
          <a:xfrm>
            <a:off x="13491876" y="3352802"/>
            <a:ext cx="2968716" cy="769441"/>
          </a:xfrm>
          <a:prstGeom prst="rect">
            <a:avLst/>
          </a:prstGeom>
          <a:noFill/>
        </p:spPr>
        <p:txBody>
          <a:bodyPr wrap="square" rtlCol="0">
            <a:spAutoFit/>
          </a:bodyPr>
          <a:lstStyle/>
          <a:p>
            <a:pPr defTabSz="457223"/>
            <a:r>
              <a:rPr lang="fr" sz="4400" err="1">
                <a:solidFill>
                  <a:prstClr val="white"/>
                </a:solidFill>
                <a:latin typeface="Calibri" panose="020F0502020204030204"/>
              </a:rPr>
              <a:t>Image</a:t>
            </a:r>
            <a:r>
              <a:rPr lang="fr" sz="4400">
                <a:solidFill>
                  <a:prstClr val="white"/>
                </a:solidFill>
                <a:latin typeface="Calibri" panose="020F0502020204030204"/>
              </a:rPr>
              <a:t> </a:t>
            </a:r>
            <a:r>
              <a:rPr lang="fr" sz="4400" err="1">
                <a:solidFill>
                  <a:prstClr val="white"/>
                </a:solidFill>
                <a:latin typeface="Calibri" panose="020F0502020204030204"/>
              </a:rPr>
              <a:t>ici</a:t>
            </a:r>
            <a:endParaRPr lang="es-CO" sz="4400">
              <a:solidFill>
                <a:prstClr val="white"/>
              </a:solidFill>
              <a:latin typeface="Calibri" panose="020F0502020204030204"/>
            </a:endParaRPr>
          </a:p>
        </p:txBody>
      </p:sp>
      <p:pic>
        <p:nvPicPr>
          <p:cNvPr id="15" name="Picture 14" descr="A person in a straw hat harvesting grass&#10;&#10;AI-generated content may be incorrect.">
            <a:extLst>
              <a:ext uri="{FF2B5EF4-FFF2-40B4-BE49-F238E27FC236}">
                <a16:creationId xmlns:a16="http://schemas.microsoft.com/office/drawing/2014/main" id="{BE77C441-F6DF-EC54-0A7F-69C4812A281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381300" y="-32070"/>
            <a:ext cx="3895083" cy="2593121"/>
          </a:xfrm>
          <a:prstGeom prst="rect">
            <a:avLst/>
          </a:prstGeom>
        </p:spPr>
      </p:pic>
      <p:pic>
        <p:nvPicPr>
          <p:cNvPr id="16" name="Picture 15" descr="Bribris Rio.tif">
            <a:extLst>
              <a:ext uri="{FF2B5EF4-FFF2-40B4-BE49-F238E27FC236}">
                <a16:creationId xmlns:a16="http://schemas.microsoft.com/office/drawing/2014/main" id="{7785FCC5-1979-65BC-5917-E32FC95CF42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230864" y="-32070"/>
            <a:ext cx="3946382" cy="2593122"/>
          </a:xfrm>
          <a:prstGeom prst="rect">
            <a:avLst/>
          </a:prstGeom>
        </p:spPr>
      </p:pic>
      <p:pic>
        <p:nvPicPr>
          <p:cNvPr id="13" name="Picture 12" descr="A person feeding sheep in a pen&#10;&#10;AI-generated content may be incorrect.">
            <a:extLst>
              <a:ext uri="{FF2B5EF4-FFF2-40B4-BE49-F238E27FC236}">
                <a16:creationId xmlns:a16="http://schemas.microsoft.com/office/drawing/2014/main" id="{D7470C08-342F-0E1C-F6A2-C8096608062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145855" y="2"/>
            <a:ext cx="3842376" cy="2558031"/>
          </a:xfrm>
          <a:prstGeom prst="rect">
            <a:avLst/>
          </a:prstGeom>
        </p:spPr>
      </p:pic>
      <p:pic>
        <p:nvPicPr>
          <p:cNvPr id="26" name="Picture 25" descr="A group of women with their eyes closed&#10;&#10;AI-generated content may be incorrect.">
            <a:extLst>
              <a:ext uri="{FF2B5EF4-FFF2-40B4-BE49-F238E27FC236}">
                <a16:creationId xmlns:a16="http://schemas.microsoft.com/office/drawing/2014/main" id="{44EE74DC-54F1-3B6F-4F67-66847C27C36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1732309" y="5041200"/>
            <a:ext cx="3519135" cy="2331204"/>
          </a:xfrm>
          <a:prstGeom prst="rect">
            <a:avLst/>
          </a:prstGeom>
        </p:spPr>
      </p:pic>
      <p:pic>
        <p:nvPicPr>
          <p:cNvPr id="21" name="Picture 20" descr="A person preparing fish on the beach&#10;&#10;AI-generated content may be incorrect.">
            <a:extLst>
              <a:ext uri="{FF2B5EF4-FFF2-40B4-BE49-F238E27FC236}">
                <a16:creationId xmlns:a16="http://schemas.microsoft.com/office/drawing/2014/main" id="{77611F41-39E3-C63C-9358-712A6E18EDCD}"/>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1434831" y="2548376"/>
            <a:ext cx="3756563" cy="2500902"/>
          </a:xfrm>
          <a:prstGeom prst="rect">
            <a:avLst/>
          </a:prstGeom>
        </p:spPr>
      </p:pic>
      <p:pic>
        <p:nvPicPr>
          <p:cNvPr id="19" name="Picture 18" descr="A small boat in a body of water&#10;&#10;Description automatically generated">
            <a:extLst>
              <a:ext uri="{FF2B5EF4-FFF2-40B4-BE49-F238E27FC236}">
                <a16:creationId xmlns:a16="http://schemas.microsoft.com/office/drawing/2014/main" id="{D8C5ADCC-BFBD-D01B-C363-400CD420D1D9}"/>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a:fillRect/>
          </a:stretch>
        </p:blipFill>
        <p:spPr>
          <a:xfrm>
            <a:off x="8145856" y="2534894"/>
            <a:ext cx="3715019" cy="2514383"/>
          </a:xfrm>
          <a:prstGeom prst="rect">
            <a:avLst/>
          </a:prstGeom>
        </p:spPr>
      </p:pic>
      <p:pic>
        <p:nvPicPr>
          <p:cNvPr id="28" name="Picture 27" descr="A group of women in yellow shirts&#10;&#10;AI-generated content may be incorrect.">
            <a:extLst>
              <a:ext uri="{FF2B5EF4-FFF2-40B4-BE49-F238E27FC236}">
                <a16:creationId xmlns:a16="http://schemas.microsoft.com/office/drawing/2014/main" id="{7520F726-E9C7-AF3D-3E45-2584430BE996}"/>
              </a:ext>
            </a:extLst>
          </p:cNvPr>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a:xfrm>
            <a:off x="8145856" y="5044220"/>
            <a:ext cx="3747458" cy="2331206"/>
          </a:xfrm>
          <a:prstGeom prst="rect">
            <a:avLst/>
          </a:prstGeom>
        </p:spPr>
      </p:pic>
      <p:pic>
        <p:nvPicPr>
          <p:cNvPr id="30" name="Picture 29" descr="A person wearing a blue hat&#10;&#10;AI-generated content may be incorrect.">
            <a:extLst>
              <a:ext uri="{FF2B5EF4-FFF2-40B4-BE49-F238E27FC236}">
                <a16:creationId xmlns:a16="http://schemas.microsoft.com/office/drawing/2014/main" id="{3F22FE53-64E0-8BCB-B492-D355FD83EB16}"/>
              </a:ext>
            </a:extLst>
          </p:cNvPr>
          <p:cNvPicPr>
            <a:picLocks noChangeAspect="1"/>
          </p:cNvPicPr>
          <p:nvPr/>
        </p:nvPicPr>
        <p:blipFill>
          <a:blip r:embed="rId11" cstate="screen">
            <a:extLst>
              <a:ext uri="{28A0092B-C50C-407E-A947-70E740481C1C}">
                <a14:useLocalDpi xmlns:a14="http://schemas.microsoft.com/office/drawing/2010/main"/>
              </a:ext>
            </a:extLst>
          </a:blip>
          <a:srcRect/>
          <a:stretch>
            <a:fillRect/>
          </a:stretch>
        </p:blipFill>
        <p:spPr>
          <a:xfrm>
            <a:off x="15177245" y="5094837"/>
            <a:ext cx="3096375" cy="2324874"/>
          </a:xfrm>
          <a:prstGeom prst="rect">
            <a:avLst/>
          </a:prstGeom>
        </p:spPr>
      </p:pic>
      <p:pic>
        <p:nvPicPr>
          <p:cNvPr id="4" name="Picture 3" descr="A group of logos with text&#10;&#10;AI-generated content may be incorrect.">
            <a:extLst>
              <a:ext uri="{FF2B5EF4-FFF2-40B4-BE49-F238E27FC236}">
                <a16:creationId xmlns:a16="http://schemas.microsoft.com/office/drawing/2014/main" id="{F1EBFB97-3A24-BEEA-49BB-FDF117265E04}"/>
              </a:ext>
            </a:extLst>
          </p:cNvPr>
          <p:cNvPicPr>
            <a:picLocks noChangeAspect="1"/>
          </p:cNvPicPr>
          <p:nvPr/>
        </p:nvPicPr>
        <p:blipFill>
          <a:blip r:embed="rId12" cstate="screen">
            <a:extLst>
              <a:ext uri="{28A0092B-C50C-407E-A947-70E740481C1C}">
                <a14:useLocalDpi xmlns:a14="http://schemas.microsoft.com/office/drawing/2010/main"/>
              </a:ext>
            </a:extLst>
          </a:blip>
          <a:srcRect r="-324"/>
          <a:stretch>
            <a:fillRect/>
          </a:stretch>
        </p:blipFill>
        <p:spPr>
          <a:xfrm>
            <a:off x="133913" y="43650"/>
            <a:ext cx="8006417" cy="2001477"/>
          </a:xfrm>
          <a:prstGeom prst="rect">
            <a:avLst/>
          </a:prstGeom>
        </p:spPr>
      </p:pic>
      <p:sp>
        <p:nvSpPr>
          <p:cNvPr id="5" name="TextBox 4">
            <a:extLst>
              <a:ext uri="{FF2B5EF4-FFF2-40B4-BE49-F238E27FC236}">
                <a16:creationId xmlns:a16="http://schemas.microsoft.com/office/drawing/2014/main" id="{91509D89-53F3-B970-EA74-3993CBCE3109}"/>
              </a:ext>
            </a:extLst>
          </p:cNvPr>
          <p:cNvSpPr txBox="1"/>
          <p:nvPr/>
        </p:nvSpPr>
        <p:spPr>
          <a:xfrm>
            <a:off x="36683" y="2918651"/>
            <a:ext cx="8103647" cy="3416320"/>
          </a:xfrm>
          <a:prstGeom prst="rect">
            <a:avLst/>
          </a:prstGeom>
          <a:noFill/>
        </p:spPr>
        <p:txBody>
          <a:bodyPr wrap="square" rtlCol="0">
            <a:spAutoFit/>
          </a:bodyPr>
          <a:lstStyle/>
          <a:p>
            <a:pPr algn="ctr" defTabSz="1371600"/>
            <a:r>
              <a:rPr lang="fr" sz="5400" b="1" dirty="0">
                <a:solidFill>
                  <a:prstClr val="black"/>
                </a:solidFill>
                <a:latin typeface="Calibri" panose="020F0502020204030204"/>
              </a:rPr>
              <a:t>Clinique thématique 1</a:t>
            </a:r>
          </a:p>
          <a:p>
            <a:pPr algn="ctr" defTabSz="1371600"/>
            <a:endParaRPr lang="en-US" sz="5400" b="1" dirty="0">
              <a:solidFill>
                <a:prstClr val="black"/>
              </a:solidFill>
              <a:latin typeface="Calibri" panose="020F0502020204030204"/>
            </a:endParaRPr>
          </a:p>
          <a:p>
            <a:pPr algn="ctr" defTabSz="1371600"/>
            <a:r>
              <a:rPr lang="fr" sz="5400" b="1" dirty="0">
                <a:solidFill>
                  <a:prstClr val="black"/>
                </a:solidFill>
                <a:latin typeface="Calibri" panose="020F0502020204030204"/>
              </a:rPr>
              <a:t>Genre et biodiversité</a:t>
            </a:r>
          </a:p>
          <a:p>
            <a:pPr algn="ctr" defTabSz="1371600"/>
            <a:r>
              <a:rPr lang="fr" sz="5400" b="1" dirty="0">
                <a:solidFill>
                  <a:prstClr val="black"/>
                </a:solidFill>
                <a:latin typeface="Calibri" panose="020F0502020204030204"/>
              </a:rPr>
              <a:t>Analyse</a:t>
            </a:r>
            <a:endParaRPr lang="en-US" sz="5400" dirty="0">
              <a:solidFill>
                <a:prstClr val="black"/>
              </a:solidFill>
              <a:latin typeface="Calibri" panose="020F0502020204030204"/>
            </a:endParaRPr>
          </a:p>
        </p:txBody>
      </p:sp>
      <p:sp>
        <p:nvSpPr>
          <p:cNvPr id="9" name="TextBox 8">
            <a:extLst>
              <a:ext uri="{FF2B5EF4-FFF2-40B4-BE49-F238E27FC236}">
                <a16:creationId xmlns:a16="http://schemas.microsoft.com/office/drawing/2014/main" id="{1422A8BA-7E0B-C0A1-2F81-0D3A28E9E169}"/>
              </a:ext>
            </a:extLst>
          </p:cNvPr>
          <p:cNvSpPr txBox="1"/>
          <p:nvPr/>
        </p:nvSpPr>
        <p:spPr>
          <a:xfrm>
            <a:off x="0" y="7922172"/>
            <a:ext cx="18288000" cy="2123658"/>
          </a:xfrm>
          <a:prstGeom prst="rect">
            <a:avLst/>
          </a:prstGeom>
          <a:noFill/>
        </p:spPr>
        <p:txBody>
          <a:bodyPr wrap="square">
            <a:spAutoFit/>
          </a:bodyPr>
          <a:lstStyle/>
          <a:p>
            <a:pPr algn="ctr" defTabSz="1371600"/>
            <a:r>
              <a:rPr lang="fr" sz="4800" b="1" dirty="0">
                <a:solidFill>
                  <a:prstClr val="white"/>
                </a:solidFill>
                <a:latin typeface="Calibri Light"/>
                <a:ea typeface="Yu Gothic Light"/>
                <a:cs typeface="Times New Roman"/>
              </a:rPr>
              <a:t>Processus de renforcement des capacités et d'échange sur le genre et les SPANB</a:t>
            </a:r>
            <a:endParaRPr lang="en-US" sz="4800" b="1" dirty="0">
              <a:solidFill>
                <a:prstClr val="white"/>
              </a:solidFill>
              <a:latin typeface="Calibri Light"/>
              <a:ea typeface="Yu Gothic Light"/>
              <a:cs typeface="Times New Roman"/>
            </a:endParaRPr>
          </a:p>
          <a:p>
            <a:pPr algn="ctr" defTabSz="1371600"/>
            <a:r>
              <a:rPr lang="fr" sz="3600" b="1" dirty="0">
                <a:solidFill>
                  <a:prstClr val="white"/>
                </a:solidFill>
                <a:latin typeface="Calibri Light"/>
                <a:ea typeface="Yu Gothic Light"/>
                <a:cs typeface="Times New Roman"/>
              </a:rPr>
              <a:t>30 septembre 2025</a:t>
            </a:r>
            <a:endParaRPr lang="en-US" sz="6000" dirty="0">
              <a:solidFill>
                <a:prstClr val="black"/>
              </a:solidFill>
              <a:latin typeface="Calibri" panose="020F0502020204030204"/>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700FE-7690-0EB2-7104-57EDF1DD30E8}"/>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C80F0E6D-15A8-6B58-250C-C5982FB1EDD5}"/>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sp>
        <p:nvSpPr>
          <p:cNvPr id="7" name="Google Shape;89;g328e14af98b_2_2">
            <a:extLst>
              <a:ext uri="{FF2B5EF4-FFF2-40B4-BE49-F238E27FC236}">
                <a16:creationId xmlns:a16="http://schemas.microsoft.com/office/drawing/2014/main" id="{0E4B6325-1C29-9D15-2A5A-EB9358A7DA78}"/>
              </a:ext>
            </a:extLst>
          </p:cNvPr>
          <p:cNvSpPr txBox="1"/>
          <p:nvPr/>
        </p:nvSpPr>
        <p:spPr>
          <a:xfrm>
            <a:off x="1163702" y="481256"/>
            <a:ext cx="15960590" cy="1754288"/>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5400" b="1" kern="0" dirty="0">
                <a:solidFill>
                  <a:prstClr val="black"/>
                </a:solidFill>
                <a:latin typeface="Calibri Light" panose="020F0302020204030204" pitchFamily="34" charset="0"/>
                <a:cs typeface="Calibri Light" panose="020F0302020204030204" pitchFamily="34" charset="0"/>
                <a:sym typeface="Arial"/>
              </a:rPr>
              <a:t>Méthodologie pour développer une analyse de genre</a:t>
            </a:r>
          </a:p>
          <a:p>
            <a:pPr defTabSz="914445">
              <a:buClr>
                <a:srgbClr val="000000"/>
              </a:buClr>
              <a:defRPr/>
            </a:pPr>
            <a:endParaRPr sz="5400" b="1" kern="0" dirty="0">
              <a:solidFill>
                <a:prstClr val="black"/>
              </a:solidFill>
              <a:latin typeface="Calibri Light" panose="020F0302020204030204" pitchFamily="34" charset="0"/>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52E01F21-D67F-17CF-BB33-BE13820E04F1}"/>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BA45076F-AE42-FD89-B566-013D0EBCA3D5}"/>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29" name="TextBox 28">
            <a:extLst>
              <a:ext uri="{FF2B5EF4-FFF2-40B4-BE49-F238E27FC236}">
                <a16:creationId xmlns:a16="http://schemas.microsoft.com/office/drawing/2014/main" id="{1C561527-2CBA-3341-0393-0F4D5E26B988}"/>
              </a:ext>
            </a:extLst>
          </p:cNvPr>
          <p:cNvSpPr txBox="1"/>
          <p:nvPr/>
        </p:nvSpPr>
        <p:spPr>
          <a:xfrm>
            <a:off x="2616265" y="1882130"/>
            <a:ext cx="10350402" cy="553998"/>
          </a:xfrm>
          <a:prstGeom prst="rect">
            <a:avLst/>
          </a:prstGeom>
          <a:noFill/>
        </p:spPr>
        <p:txBody>
          <a:bodyPr wrap="square">
            <a:spAutoFit/>
          </a:bodyPr>
          <a:lstStyle/>
          <a:p>
            <a:pPr lvl="0" algn="ctr"/>
            <a:r>
              <a:rPr lang="fr" sz="3000" noProof="0" dirty="0">
                <a:latin typeface="Calibri" panose="020F0502020204030204" pitchFamily="34" charset="0"/>
                <a:ea typeface="Times New Roman" panose="02020603050405020304" pitchFamily="18" charset="0"/>
                <a:cs typeface="Calibri" panose="020F0502020204030204" pitchFamily="34" charset="0"/>
              </a:rPr>
              <a:t>Réviser les lois et les documents nationaux sur le genre et la biodiversité</a:t>
            </a:r>
            <a:endParaRPr lang="en-US" sz="3000" dirty="0"/>
          </a:p>
        </p:txBody>
      </p:sp>
      <p:grpSp>
        <p:nvGrpSpPr>
          <p:cNvPr id="90" name="Group 89">
            <a:extLst>
              <a:ext uri="{FF2B5EF4-FFF2-40B4-BE49-F238E27FC236}">
                <a16:creationId xmlns:a16="http://schemas.microsoft.com/office/drawing/2014/main" id="{6E1CC818-89E4-29D4-044C-8E11700BCA52}"/>
              </a:ext>
            </a:extLst>
          </p:cNvPr>
          <p:cNvGrpSpPr/>
          <p:nvPr/>
        </p:nvGrpSpPr>
        <p:grpSpPr>
          <a:xfrm>
            <a:off x="262186" y="1674264"/>
            <a:ext cx="2525289" cy="1077218"/>
            <a:chOff x="844721" y="1866900"/>
            <a:chExt cx="3117679" cy="1316682"/>
          </a:xfrm>
        </p:grpSpPr>
        <p:sp>
          <p:nvSpPr>
            <p:cNvPr id="44" name="Pentagon 43">
              <a:extLst>
                <a:ext uri="{FF2B5EF4-FFF2-40B4-BE49-F238E27FC236}">
                  <a16:creationId xmlns:a16="http://schemas.microsoft.com/office/drawing/2014/main" id="{04622B9E-225D-09C4-884D-E3617130C6CB}"/>
                </a:ext>
              </a:extLst>
            </p:cNvPr>
            <p:cNvSpPr/>
            <p:nvPr/>
          </p:nvSpPr>
          <p:spPr>
            <a:xfrm>
              <a:off x="844721" y="1866900"/>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A magnifying glass over a paper&#10;&#10;AI-generated content may be incorrect.">
              <a:extLst>
                <a:ext uri="{FF2B5EF4-FFF2-40B4-BE49-F238E27FC236}">
                  <a16:creationId xmlns:a16="http://schemas.microsoft.com/office/drawing/2014/main" id="{725EB79C-4E25-AC71-21CC-77F71E9417E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38679" y="2018287"/>
              <a:ext cx="1013420" cy="1011676"/>
            </a:xfrm>
            <a:prstGeom prst="rect">
              <a:avLst/>
            </a:prstGeom>
          </p:spPr>
        </p:pic>
        <p:grpSp>
          <p:nvGrpSpPr>
            <p:cNvPr id="32" name="Group 31">
              <a:extLst>
                <a:ext uri="{FF2B5EF4-FFF2-40B4-BE49-F238E27FC236}">
                  <a16:creationId xmlns:a16="http://schemas.microsoft.com/office/drawing/2014/main" id="{2F6186F0-A5F0-5BE9-AF08-57A69F4FF66B}"/>
                </a:ext>
              </a:extLst>
            </p:cNvPr>
            <p:cNvGrpSpPr/>
            <p:nvPr/>
          </p:nvGrpSpPr>
          <p:grpSpPr>
            <a:xfrm>
              <a:off x="1098270" y="2005422"/>
              <a:ext cx="1063394" cy="1011676"/>
              <a:chOff x="10085410" y="3689660"/>
              <a:chExt cx="779859" cy="779859"/>
            </a:xfrm>
          </p:grpSpPr>
          <p:sp>
            <p:nvSpPr>
              <p:cNvPr id="33" name="Oval 32">
                <a:extLst>
                  <a:ext uri="{FF2B5EF4-FFF2-40B4-BE49-F238E27FC236}">
                    <a16:creationId xmlns:a16="http://schemas.microsoft.com/office/drawing/2014/main" id="{1FE5AC27-C99E-0247-252D-783C4EE42579}"/>
                  </a:ext>
                </a:extLst>
              </p:cNvPr>
              <p:cNvSpPr/>
              <p:nvPr/>
            </p:nvSpPr>
            <p:spPr>
              <a:xfrm>
                <a:off x="10085410" y="3689660"/>
                <a:ext cx="779859" cy="77985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34" name="Oval 5">
                <a:extLst>
                  <a:ext uri="{FF2B5EF4-FFF2-40B4-BE49-F238E27FC236}">
                    <a16:creationId xmlns:a16="http://schemas.microsoft.com/office/drawing/2014/main" id="{1D859D9C-5B49-E374-7658-19CDBB47D983}"/>
                  </a:ext>
                </a:extLst>
              </p:cNvPr>
              <p:cNvSpPr txBox="1"/>
              <p:nvPr/>
            </p:nvSpPr>
            <p:spPr>
              <a:xfrm>
                <a:off x="1017409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dirty="0"/>
                  <a:t>1</a:t>
                </a:r>
              </a:p>
            </p:txBody>
          </p:sp>
        </p:grpSp>
      </p:grpSp>
      <p:sp>
        <p:nvSpPr>
          <p:cNvPr id="47" name="TextBox 46">
            <a:extLst>
              <a:ext uri="{FF2B5EF4-FFF2-40B4-BE49-F238E27FC236}">
                <a16:creationId xmlns:a16="http://schemas.microsoft.com/office/drawing/2014/main" id="{E04FF371-58FF-F3B9-4F7F-E7FC17DB2D6E}"/>
              </a:ext>
            </a:extLst>
          </p:cNvPr>
          <p:cNvSpPr txBox="1"/>
          <p:nvPr/>
        </p:nvSpPr>
        <p:spPr>
          <a:xfrm>
            <a:off x="3589918" y="3153371"/>
            <a:ext cx="7248274" cy="553998"/>
          </a:xfrm>
          <a:prstGeom prst="rect">
            <a:avLst/>
          </a:prstGeom>
          <a:noFill/>
        </p:spPr>
        <p:txBody>
          <a:bodyPr wrap="square">
            <a:spAutoFit/>
          </a:bodyPr>
          <a:lstStyle/>
          <a:p>
            <a:pPr algn="just">
              <a:spcBef>
                <a:spcPts val="0"/>
              </a:spcBef>
            </a:pPr>
            <a:r>
              <a:rPr lang="fr" sz="3000" dirty="0">
                <a:latin typeface="Calibri" panose="020F0502020204030204" pitchFamily="34" charset="0"/>
                <a:ea typeface="Times New Roman" panose="02020603050405020304" pitchFamily="18" charset="0"/>
                <a:cs typeface="Calibri" panose="020F0502020204030204" pitchFamily="34" charset="0"/>
              </a:rPr>
              <a:t>Revue de la littérature sur la biodiversité et le genre</a:t>
            </a:r>
          </a:p>
        </p:txBody>
      </p:sp>
      <p:sp>
        <p:nvSpPr>
          <p:cNvPr id="65" name="TextBox 64">
            <a:extLst>
              <a:ext uri="{FF2B5EF4-FFF2-40B4-BE49-F238E27FC236}">
                <a16:creationId xmlns:a16="http://schemas.microsoft.com/office/drawing/2014/main" id="{5D5E1868-886C-A339-C383-A16BE8427252}"/>
              </a:ext>
            </a:extLst>
          </p:cNvPr>
          <p:cNvSpPr txBox="1"/>
          <p:nvPr/>
        </p:nvSpPr>
        <p:spPr>
          <a:xfrm>
            <a:off x="4463673" y="4397916"/>
            <a:ext cx="10861434" cy="553998"/>
          </a:xfrm>
          <a:prstGeom prst="rect">
            <a:avLst/>
          </a:prstGeom>
          <a:noFill/>
        </p:spPr>
        <p:txBody>
          <a:bodyPr wrap="square">
            <a:spAutoFit/>
          </a:bodyPr>
          <a:lstStyle/>
          <a:p>
            <a:pPr algn="just">
              <a:spcBef>
                <a:spcPts val="0"/>
              </a:spcBef>
            </a:pPr>
            <a:r>
              <a:rPr lang="fr" sz="3000" dirty="0">
                <a:latin typeface="Calibri" panose="020F0502020204030204" pitchFamily="34" charset="0"/>
                <a:ea typeface="Times New Roman" panose="02020603050405020304" pitchFamily="18" charset="0"/>
                <a:cs typeface="Calibri" panose="020F0502020204030204" pitchFamily="34" charset="0"/>
              </a:rPr>
              <a:t>Cartographier les experts en genre, les organisations de femmes et les parties prenantes</a:t>
            </a:r>
          </a:p>
        </p:txBody>
      </p:sp>
      <p:sp>
        <p:nvSpPr>
          <p:cNvPr id="70" name="TextBox 69">
            <a:extLst>
              <a:ext uri="{FF2B5EF4-FFF2-40B4-BE49-F238E27FC236}">
                <a16:creationId xmlns:a16="http://schemas.microsoft.com/office/drawing/2014/main" id="{A597FE43-A3C4-2AE7-D329-7880605ED77B}"/>
              </a:ext>
            </a:extLst>
          </p:cNvPr>
          <p:cNvSpPr txBox="1"/>
          <p:nvPr/>
        </p:nvSpPr>
        <p:spPr>
          <a:xfrm>
            <a:off x="5210371" y="5692764"/>
            <a:ext cx="10287000" cy="553998"/>
          </a:xfrm>
          <a:prstGeom prst="rect">
            <a:avLst/>
          </a:prstGeom>
          <a:noFill/>
        </p:spPr>
        <p:txBody>
          <a:bodyPr wrap="square">
            <a:spAutoFit/>
          </a:bodyPr>
          <a:lstStyle/>
          <a:p>
            <a:pPr algn="just">
              <a:spcBef>
                <a:spcPts val="0"/>
              </a:spcBef>
            </a:pPr>
            <a:r>
              <a:rPr lang="fr" sz="3000" dirty="0">
                <a:latin typeface="Calibri" panose="020F0502020204030204" pitchFamily="34" charset="0"/>
                <a:ea typeface="Times New Roman" panose="02020603050405020304" pitchFamily="18" charset="0"/>
                <a:cs typeface="Calibri" panose="020F0502020204030204" pitchFamily="34" charset="0"/>
              </a:rPr>
              <a:t>Analyser les données mondiales et nationales sur le genre et la biodiversité</a:t>
            </a:r>
          </a:p>
        </p:txBody>
      </p:sp>
      <p:grpSp>
        <p:nvGrpSpPr>
          <p:cNvPr id="95" name="Group 94">
            <a:extLst>
              <a:ext uri="{FF2B5EF4-FFF2-40B4-BE49-F238E27FC236}">
                <a16:creationId xmlns:a16="http://schemas.microsoft.com/office/drawing/2014/main" id="{D47F3E9A-9466-055C-0BA8-F219C42DC6C7}"/>
              </a:ext>
            </a:extLst>
          </p:cNvPr>
          <p:cNvGrpSpPr/>
          <p:nvPr/>
        </p:nvGrpSpPr>
        <p:grpSpPr>
          <a:xfrm>
            <a:off x="2685082" y="5480724"/>
            <a:ext cx="2525289" cy="1077218"/>
            <a:chOff x="4089527" y="6103976"/>
            <a:chExt cx="3117679" cy="1316682"/>
          </a:xfrm>
        </p:grpSpPr>
        <p:sp>
          <p:nvSpPr>
            <p:cNvPr id="69" name="Pentagon 68">
              <a:extLst>
                <a:ext uri="{FF2B5EF4-FFF2-40B4-BE49-F238E27FC236}">
                  <a16:creationId xmlns:a16="http://schemas.microsoft.com/office/drawing/2014/main" id="{88F19372-A016-620A-87E2-4E5F81424E0E}"/>
                </a:ext>
              </a:extLst>
            </p:cNvPr>
            <p:cNvSpPr/>
            <p:nvPr/>
          </p:nvSpPr>
          <p:spPr>
            <a:xfrm>
              <a:off x="4089527" y="6103976"/>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1" name="Group 70">
              <a:extLst>
                <a:ext uri="{FF2B5EF4-FFF2-40B4-BE49-F238E27FC236}">
                  <a16:creationId xmlns:a16="http://schemas.microsoft.com/office/drawing/2014/main" id="{FA44BF9B-E512-9C2D-6D27-BCA2B6DD0CE1}"/>
                </a:ext>
              </a:extLst>
            </p:cNvPr>
            <p:cNvGrpSpPr/>
            <p:nvPr/>
          </p:nvGrpSpPr>
          <p:grpSpPr>
            <a:xfrm>
              <a:off x="4343076" y="6242498"/>
              <a:ext cx="1063394" cy="1011676"/>
              <a:chOff x="10085410" y="3689660"/>
              <a:chExt cx="779859" cy="779859"/>
            </a:xfrm>
          </p:grpSpPr>
          <p:sp>
            <p:nvSpPr>
              <p:cNvPr id="72" name="Oval 71">
                <a:extLst>
                  <a:ext uri="{FF2B5EF4-FFF2-40B4-BE49-F238E27FC236}">
                    <a16:creationId xmlns:a16="http://schemas.microsoft.com/office/drawing/2014/main" id="{DB123AAF-CF3A-B89A-69E7-3A8050A2B5C0}"/>
                  </a:ext>
                </a:extLst>
              </p:cNvPr>
              <p:cNvSpPr/>
              <p:nvPr/>
            </p:nvSpPr>
            <p:spPr>
              <a:xfrm>
                <a:off x="10085410" y="3689660"/>
                <a:ext cx="779859" cy="779859"/>
              </a:xfrm>
              <a:prstGeom prst="ellipse">
                <a:avLst/>
              </a:prstGeom>
              <a:solidFill>
                <a:srgbClr val="FFC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73" name="Oval 5">
                <a:extLst>
                  <a:ext uri="{FF2B5EF4-FFF2-40B4-BE49-F238E27FC236}">
                    <a16:creationId xmlns:a16="http://schemas.microsoft.com/office/drawing/2014/main" id="{6884A34C-3272-97C5-AC8C-1485AB16120F}"/>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dirty="0"/>
                  <a:t>4</a:t>
                </a:r>
              </a:p>
            </p:txBody>
          </p:sp>
        </p:grpSp>
        <p:pic>
          <p:nvPicPr>
            <p:cNvPr id="74" name="Picture 73" descr="A graphic of a pie chart and graph&#10;&#10;AI-generated content may be incorrect.">
              <a:extLst>
                <a:ext uri="{FF2B5EF4-FFF2-40B4-BE49-F238E27FC236}">
                  <a16:creationId xmlns:a16="http://schemas.microsoft.com/office/drawing/2014/main" id="{825F3DC9-4D2D-9BA2-47F3-66BD9E317D96}"/>
                </a:ext>
              </a:extLst>
            </p:cNvPr>
            <p:cNvPicPr>
              <a:picLocks noChangeAspect="1"/>
            </p:cNvPicPr>
            <p:nvPr/>
          </p:nvPicPr>
          <p:blipFill>
            <a:blip r:embed="rId5" cstate="print">
              <a:extLst>
                <a:ext uri="{28A0092B-C50C-407E-A947-70E740481C1C}">
                  <a14:useLocalDpi xmlns:a14="http://schemas.microsoft.com/office/drawing/2010/main" val="0"/>
                </a:ext>
              </a:extLst>
            </a:blip>
            <a:srcRect b="11606"/>
            <a:stretch>
              <a:fillRect/>
            </a:stretch>
          </p:blipFill>
          <p:spPr>
            <a:xfrm>
              <a:off x="5497387" y="6226847"/>
              <a:ext cx="1013420" cy="1007165"/>
            </a:xfrm>
            <a:prstGeom prst="rect">
              <a:avLst/>
            </a:prstGeom>
          </p:spPr>
        </p:pic>
      </p:grpSp>
      <p:grpSp>
        <p:nvGrpSpPr>
          <p:cNvPr id="94" name="Group 93">
            <a:extLst>
              <a:ext uri="{FF2B5EF4-FFF2-40B4-BE49-F238E27FC236}">
                <a16:creationId xmlns:a16="http://schemas.microsoft.com/office/drawing/2014/main" id="{3D6FB9E0-F37D-4837-9580-2683910B9894}"/>
              </a:ext>
            </a:extLst>
          </p:cNvPr>
          <p:cNvGrpSpPr/>
          <p:nvPr/>
        </p:nvGrpSpPr>
        <p:grpSpPr>
          <a:xfrm>
            <a:off x="1865603" y="4207983"/>
            <a:ext cx="2525289" cy="1077218"/>
            <a:chOff x="2924970" y="4686569"/>
            <a:chExt cx="3117679" cy="1316682"/>
          </a:xfrm>
        </p:grpSpPr>
        <p:sp>
          <p:nvSpPr>
            <p:cNvPr id="63" name="Pentagon 62">
              <a:extLst>
                <a:ext uri="{FF2B5EF4-FFF2-40B4-BE49-F238E27FC236}">
                  <a16:creationId xmlns:a16="http://schemas.microsoft.com/office/drawing/2014/main" id="{C646A5EA-2542-4546-A0CD-78BEBE3B9D0D}"/>
                </a:ext>
              </a:extLst>
            </p:cNvPr>
            <p:cNvSpPr/>
            <p:nvPr/>
          </p:nvSpPr>
          <p:spPr>
            <a:xfrm>
              <a:off x="2924970" y="46865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6" name="Group 65">
              <a:extLst>
                <a:ext uri="{FF2B5EF4-FFF2-40B4-BE49-F238E27FC236}">
                  <a16:creationId xmlns:a16="http://schemas.microsoft.com/office/drawing/2014/main" id="{8EC4F8F3-4C21-00A5-A6C1-439B374E95E4}"/>
                </a:ext>
              </a:extLst>
            </p:cNvPr>
            <p:cNvGrpSpPr/>
            <p:nvPr/>
          </p:nvGrpSpPr>
          <p:grpSpPr>
            <a:xfrm>
              <a:off x="3178519" y="4825091"/>
              <a:ext cx="1063394" cy="1011676"/>
              <a:chOff x="10085410" y="3689660"/>
              <a:chExt cx="779859" cy="779859"/>
            </a:xfrm>
          </p:grpSpPr>
          <p:sp>
            <p:nvSpPr>
              <p:cNvPr id="67" name="Oval 66">
                <a:extLst>
                  <a:ext uri="{FF2B5EF4-FFF2-40B4-BE49-F238E27FC236}">
                    <a16:creationId xmlns:a16="http://schemas.microsoft.com/office/drawing/2014/main" id="{0FFE2DFF-91DC-DF9E-1370-F1AE4596768F}"/>
                  </a:ext>
                </a:extLst>
              </p:cNvPr>
              <p:cNvSpPr/>
              <p:nvPr/>
            </p:nvSpPr>
            <p:spPr>
              <a:xfrm>
                <a:off x="10085410" y="3689660"/>
                <a:ext cx="779859" cy="779859"/>
              </a:xfrm>
              <a:prstGeom prst="ellipse">
                <a:avLst/>
              </a:prstGeom>
              <a:solidFill>
                <a:srgbClr val="92D05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68" name="Oval 5">
                <a:extLst>
                  <a:ext uri="{FF2B5EF4-FFF2-40B4-BE49-F238E27FC236}">
                    <a16:creationId xmlns:a16="http://schemas.microsoft.com/office/drawing/2014/main" id="{2CCA2B4B-007A-F394-A02A-ECFD0EF9655E}"/>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dirty="0"/>
                  <a:t>3</a:t>
                </a:r>
                <a:endParaRPr lang="en-US" sz="3600" kern="1200" dirty="0"/>
              </a:p>
            </p:txBody>
          </p:sp>
        </p:grpSp>
        <p:pic>
          <p:nvPicPr>
            <p:cNvPr id="75" name="Picture 74" descr="A group of people in a circle&#10;&#10;AI-generated content may be incorrect.">
              <a:extLst>
                <a:ext uri="{FF2B5EF4-FFF2-40B4-BE49-F238E27FC236}">
                  <a16:creationId xmlns:a16="http://schemas.microsoft.com/office/drawing/2014/main" id="{B0DA106D-A5F4-179A-4D28-CA535AED4639}"/>
                </a:ext>
              </a:extLst>
            </p:cNvPr>
            <p:cNvPicPr>
              <a:picLocks noChangeAspect="1"/>
            </p:cNvPicPr>
            <p:nvPr/>
          </p:nvPicPr>
          <p:blipFill>
            <a:blip r:embed="rId6" cstate="print">
              <a:extLst>
                <a:ext uri="{28A0092B-C50C-407E-A947-70E740481C1C}">
                  <a14:useLocalDpi xmlns:a14="http://schemas.microsoft.com/office/drawing/2010/main" val="0"/>
                </a:ext>
              </a:extLst>
            </a:blip>
            <a:srcRect l="10039" t="13228" r="12843" b="13228"/>
            <a:stretch>
              <a:fillRect/>
            </a:stretch>
          </p:blipFill>
          <p:spPr>
            <a:xfrm>
              <a:off x="4256602" y="4770683"/>
              <a:ext cx="1162580" cy="1066084"/>
            </a:xfrm>
            <a:prstGeom prst="rect">
              <a:avLst/>
            </a:prstGeom>
          </p:spPr>
        </p:pic>
      </p:grpSp>
      <p:grpSp>
        <p:nvGrpSpPr>
          <p:cNvPr id="91" name="Group 90">
            <a:extLst>
              <a:ext uri="{FF2B5EF4-FFF2-40B4-BE49-F238E27FC236}">
                <a16:creationId xmlns:a16="http://schemas.microsoft.com/office/drawing/2014/main" id="{DB68D941-72A2-29B1-3DF4-13EA3C0ED68F}"/>
              </a:ext>
            </a:extLst>
          </p:cNvPr>
          <p:cNvGrpSpPr/>
          <p:nvPr/>
        </p:nvGrpSpPr>
        <p:grpSpPr>
          <a:xfrm>
            <a:off x="1008681" y="2942820"/>
            <a:ext cx="2525289" cy="1077218"/>
            <a:chOff x="1847532" y="3282849"/>
            <a:chExt cx="3117679" cy="1316682"/>
          </a:xfrm>
        </p:grpSpPr>
        <p:sp>
          <p:nvSpPr>
            <p:cNvPr id="45" name="Pentagon 44">
              <a:extLst>
                <a:ext uri="{FF2B5EF4-FFF2-40B4-BE49-F238E27FC236}">
                  <a16:creationId xmlns:a16="http://schemas.microsoft.com/office/drawing/2014/main" id="{75DE8172-2363-EA26-8675-EAABCF308CD6}"/>
                </a:ext>
              </a:extLst>
            </p:cNvPr>
            <p:cNvSpPr/>
            <p:nvPr/>
          </p:nvSpPr>
          <p:spPr>
            <a:xfrm>
              <a:off x="1847532" y="328284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8" name="Group 47">
              <a:extLst>
                <a:ext uri="{FF2B5EF4-FFF2-40B4-BE49-F238E27FC236}">
                  <a16:creationId xmlns:a16="http://schemas.microsoft.com/office/drawing/2014/main" id="{76AB68A5-8F96-252E-3B26-61E1390B510A}"/>
                </a:ext>
              </a:extLst>
            </p:cNvPr>
            <p:cNvGrpSpPr/>
            <p:nvPr/>
          </p:nvGrpSpPr>
          <p:grpSpPr>
            <a:xfrm>
              <a:off x="2101081" y="3421371"/>
              <a:ext cx="1063394" cy="1011676"/>
              <a:chOff x="10085410" y="3689660"/>
              <a:chExt cx="779859" cy="779859"/>
            </a:xfrm>
          </p:grpSpPr>
          <p:sp>
            <p:nvSpPr>
              <p:cNvPr id="49" name="Oval 48">
                <a:extLst>
                  <a:ext uri="{FF2B5EF4-FFF2-40B4-BE49-F238E27FC236}">
                    <a16:creationId xmlns:a16="http://schemas.microsoft.com/office/drawing/2014/main" id="{A29E5D77-58DB-50FC-D3A5-B542B00114CE}"/>
                  </a:ext>
                </a:extLst>
              </p:cNvPr>
              <p:cNvSpPr/>
              <p:nvPr/>
            </p:nvSpPr>
            <p:spPr>
              <a:xfrm>
                <a:off x="10085410" y="3689660"/>
                <a:ext cx="779859" cy="779859"/>
              </a:xfrm>
              <a:prstGeom prst="ellipse">
                <a:avLst/>
              </a:pr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50" name="Oval 5">
                <a:extLst>
                  <a:ext uri="{FF2B5EF4-FFF2-40B4-BE49-F238E27FC236}">
                    <a16:creationId xmlns:a16="http://schemas.microsoft.com/office/drawing/2014/main" id="{43B8714A-5332-040F-26B8-0BC07E867508}"/>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dirty="0"/>
                  <a:t>2</a:t>
                </a:r>
                <a:endParaRPr lang="en-US" sz="3600" kern="1200" dirty="0"/>
              </a:p>
            </p:txBody>
          </p:sp>
        </p:grpSp>
        <p:pic>
          <p:nvPicPr>
            <p:cNvPr id="76" name="Picture 75" descr="A computer screen with books on top&#10;&#10;AI-generated content may be incorrect.">
              <a:extLst>
                <a:ext uri="{FF2B5EF4-FFF2-40B4-BE49-F238E27FC236}">
                  <a16:creationId xmlns:a16="http://schemas.microsoft.com/office/drawing/2014/main" id="{24F46F2C-9873-A928-8E5E-5EFF732047A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347607" y="3442343"/>
              <a:ext cx="897334" cy="985416"/>
            </a:xfrm>
            <a:prstGeom prst="rect">
              <a:avLst/>
            </a:prstGeom>
          </p:spPr>
        </p:pic>
      </p:grpSp>
      <p:sp>
        <p:nvSpPr>
          <p:cNvPr id="78" name="TextBox 77">
            <a:extLst>
              <a:ext uri="{FF2B5EF4-FFF2-40B4-BE49-F238E27FC236}">
                <a16:creationId xmlns:a16="http://schemas.microsoft.com/office/drawing/2014/main" id="{A903B8EC-A0DF-83CF-348B-C08F9ECAD961}"/>
              </a:ext>
            </a:extLst>
          </p:cNvPr>
          <p:cNvSpPr txBox="1"/>
          <p:nvPr/>
        </p:nvSpPr>
        <p:spPr>
          <a:xfrm>
            <a:off x="5995935" y="6949352"/>
            <a:ext cx="11987265" cy="1015663"/>
          </a:xfrm>
          <a:prstGeom prst="rect">
            <a:avLst/>
          </a:prstGeom>
          <a:noFill/>
        </p:spPr>
        <p:txBody>
          <a:bodyPr wrap="square">
            <a:spAutoFit/>
          </a:bodyPr>
          <a:lstStyle/>
          <a:p>
            <a:pPr algn="just">
              <a:spcBef>
                <a:spcPts val="0"/>
              </a:spcBef>
            </a:pPr>
            <a:r>
              <a:rPr lang="fr" sz="3000" dirty="0">
                <a:latin typeface="Calibri" panose="020F0502020204030204" pitchFamily="34" charset="0"/>
                <a:ea typeface="Times New Roman" panose="02020603050405020304" pitchFamily="18" charset="0"/>
                <a:cs typeface="Calibri" panose="020F0502020204030204" pitchFamily="34" charset="0"/>
              </a:rPr>
              <a:t>Rencontrer des acteurs (divers secteurs) pour identifier les leçons apprises/données supplémentaires</a:t>
            </a:r>
          </a:p>
        </p:txBody>
      </p:sp>
      <p:sp>
        <p:nvSpPr>
          <p:cNvPr id="83" name="TextBox 82">
            <a:extLst>
              <a:ext uri="{FF2B5EF4-FFF2-40B4-BE49-F238E27FC236}">
                <a16:creationId xmlns:a16="http://schemas.microsoft.com/office/drawing/2014/main" id="{A576C3C0-1033-52EB-4970-75B57BC23A86}"/>
              </a:ext>
            </a:extLst>
          </p:cNvPr>
          <p:cNvSpPr txBox="1"/>
          <p:nvPr/>
        </p:nvSpPr>
        <p:spPr>
          <a:xfrm>
            <a:off x="6822806" y="8245749"/>
            <a:ext cx="12173285" cy="553998"/>
          </a:xfrm>
          <a:prstGeom prst="rect">
            <a:avLst/>
          </a:prstGeom>
          <a:noFill/>
        </p:spPr>
        <p:txBody>
          <a:bodyPr wrap="square">
            <a:spAutoFit/>
          </a:bodyPr>
          <a:lstStyle/>
          <a:p>
            <a:pPr algn="just">
              <a:spcBef>
                <a:spcPts val="0"/>
              </a:spcBef>
            </a:pPr>
            <a:r>
              <a:rPr lang="fr" sz="3000" dirty="0">
                <a:latin typeface="Calibri" panose="020F0502020204030204" pitchFamily="34" charset="0"/>
                <a:ea typeface="Times New Roman" panose="02020603050405020304" pitchFamily="18" charset="0"/>
                <a:cs typeface="Calibri" panose="020F0502020204030204" pitchFamily="34" charset="0"/>
              </a:rPr>
              <a:t>Mener des consultations avec les communautés rurales et autochtones</a:t>
            </a:r>
            <a:endParaRPr lang="en-US" sz="3000" dirty="0">
              <a:highlight>
                <a:srgbClr val="C0C0C0"/>
              </a:highlight>
              <a:latin typeface="Calibri" panose="020F0502020204030204" pitchFamily="34" charset="0"/>
              <a:cs typeface="Calibri" panose="020F0502020204030204" pitchFamily="34" charset="0"/>
            </a:endParaRPr>
          </a:p>
        </p:txBody>
      </p:sp>
      <p:grpSp>
        <p:nvGrpSpPr>
          <p:cNvPr id="96" name="Group 95">
            <a:extLst>
              <a:ext uri="{FF2B5EF4-FFF2-40B4-BE49-F238E27FC236}">
                <a16:creationId xmlns:a16="http://schemas.microsoft.com/office/drawing/2014/main" id="{D0821AB8-6D47-27C0-C6BF-4CCA8B080782}"/>
              </a:ext>
            </a:extLst>
          </p:cNvPr>
          <p:cNvGrpSpPr/>
          <p:nvPr/>
        </p:nvGrpSpPr>
        <p:grpSpPr>
          <a:xfrm>
            <a:off x="3451085" y="6741250"/>
            <a:ext cx="2525289" cy="1077218"/>
            <a:chOff x="5194075" y="7520669"/>
            <a:chExt cx="3117679" cy="1316682"/>
          </a:xfrm>
        </p:grpSpPr>
        <p:sp>
          <p:nvSpPr>
            <p:cNvPr id="77" name="Pentagon 76">
              <a:extLst>
                <a:ext uri="{FF2B5EF4-FFF2-40B4-BE49-F238E27FC236}">
                  <a16:creationId xmlns:a16="http://schemas.microsoft.com/office/drawing/2014/main" id="{C7922F62-C10D-917D-DD3D-3BF359C628BE}"/>
                </a:ext>
              </a:extLst>
            </p:cNvPr>
            <p:cNvSpPr/>
            <p:nvPr/>
          </p:nvSpPr>
          <p:spPr>
            <a:xfrm>
              <a:off x="5194075" y="75206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9" name="Group 78">
              <a:extLst>
                <a:ext uri="{FF2B5EF4-FFF2-40B4-BE49-F238E27FC236}">
                  <a16:creationId xmlns:a16="http://schemas.microsoft.com/office/drawing/2014/main" id="{E7A4B425-E3C3-F7A6-1D3A-D592855794B5}"/>
                </a:ext>
              </a:extLst>
            </p:cNvPr>
            <p:cNvGrpSpPr/>
            <p:nvPr/>
          </p:nvGrpSpPr>
          <p:grpSpPr>
            <a:xfrm>
              <a:off x="5447624" y="7659191"/>
              <a:ext cx="1063394" cy="1011676"/>
              <a:chOff x="10085410" y="3689660"/>
              <a:chExt cx="779859" cy="779859"/>
            </a:xfrm>
          </p:grpSpPr>
          <p:sp>
            <p:nvSpPr>
              <p:cNvPr id="80" name="Oval 79">
                <a:extLst>
                  <a:ext uri="{FF2B5EF4-FFF2-40B4-BE49-F238E27FC236}">
                    <a16:creationId xmlns:a16="http://schemas.microsoft.com/office/drawing/2014/main" id="{BE78318C-9FF7-CA20-A0C2-79F4FBA8B211}"/>
                  </a:ext>
                </a:extLst>
              </p:cNvPr>
              <p:cNvSpPr/>
              <p:nvPr/>
            </p:nvSpPr>
            <p:spPr>
              <a:xfrm>
                <a:off x="10085410" y="3689660"/>
                <a:ext cx="779859" cy="779859"/>
              </a:xfrm>
              <a:prstGeom prst="ellipse">
                <a:avLst/>
              </a:prstGeom>
              <a:solidFill>
                <a:srgbClr val="DA2B3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81" name="Oval 5">
                <a:extLst>
                  <a:ext uri="{FF2B5EF4-FFF2-40B4-BE49-F238E27FC236}">
                    <a16:creationId xmlns:a16="http://schemas.microsoft.com/office/drawing/2014/main" id="{99ACF67F-BC1A-9EA6-31F6-5F8F19D4C3E9}"/>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dirty="0"/>
                  <a:t>5</a:t>
                </a:r>
              </a:p>
            </p:txBody>
          </p:sp>
        </p:grpSp>
        <p:pic>
          <p:nvPicPr>
            <p:cNvPr id="92" name="Picture 91" descr="A group of people sitting at a table&#10;&#10;AI-generated content may be incorrect.">
              <a:extLst>
                <a:ext uri="{FF2B5EF4-FFF2-40B4-BE49-F238E27FC236}">
                  <a16:creationId xmlns:a16="http://schemas.microsoft.com/office/drawing/2014/main" id="{F558F05E-74A4-D525-2221-91139A79233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646742" y="7649209"/>
              <a:ext cx="1028833" cy="1006943"/>
            </a:xfrm>
            <a:prstGeom prst="rect">
              <a:avLst/>
            </a:prstGeom>
          </p:spPr>
        </p:pic>
      </p:grpSp>
      <p:grpSp>
        <p:nvGrpSpPr>
          <p:cNvPr id="97" name="Group 96">
            <a:extLst>
              <a:ext uri="{FF2B5EF4-FFF2-40B4-BE49-F238E27FC236}">
                <a16:creationId xmlns:a16="http://schemas.microsoft.com/office/drawing/2014/main" id="{1A083AC0-2361-83FA-97F6-9208F0CF8E5B}"/>
              </a:ext>
            </a:extLst>
          </p:cNvPr>
          <p:cNvGrpSpPr/>
          <p:nvPr/>
        </p:nvGrpSpPr>
        <p:grpSpPr>
          <a:xfrm>
            <a:off x="4256511" y="8011208"/>
            <a:ext cx="2525289" cy="1077218"/>
            <a:chOff x="6358632" y="8938076"/>
            <a:chExt cx="3117679" cy="1316682"/>
          </a:xfrm>
        </p:grpSpPr>
        <p:sp>
          <p:nvSpPr>
            <p:cNvPr id="82" name="Pentagon 81">
              <a:extLst>
                <a:ext uri="{FF2B5EF4-FFF2-40B4-BE49-F238E27FC236}">
                  <a16:creationId xmlns:a16="http://schemas.microsoft.com/office/drawing/2014/main" id="{8A26682B-7AAE-11F3-23D5-9A2ED74D433D}"/>
                </a:ext>
              </a:extLst>
            </p:cNvPr>
            <p:cNvSpPr/>
            <p:nvPr/>
          </p:nvSpPr>
          <p:spPr>
            <a:xfrm>
              <a:off x="6358632" y="8938076"/>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4" name="Group 83">
              <a:extLst>
                <a:ext uri="{FF2B5EF4-FFF2-40B4-BE49-F238E27FC236}">
                  <a16:creationId xmlns:a16="http://schemas.microsoft.com/office/drawing/2014/main" id="{359E6057-05AA-3E65-E314-2A8FBFADA09B}"/>
                </a:ext>
              </a:extLst>
            </p:cNvPr>
            <p:cNvGrpSpPr/>
            <p:nvPr/>
          </p:nvGrpSpPr>
          <p:grpSpPr>
            <a:xfrm>
              <a:off x="6612181" y="9076598"/>
              <a:ext cx="1063394" cy="1011676"/>
              <a:chOff x="10085410" y="3689660"/>
              <a:chExt cx="779859" cy="779859"/>
            </a:xfrm>
          </p:grpSpPr>
          <p:sp>
            <p:nvSpPr>
              <p:cNvPr id="85" name="Oval 84">
                <a:extLst>
                  <a:ext uri="{FF2B5EF4-FFF2-40B4-BE49-F238E27FC236}">
                    <a16:creationId xmlns:a16="http://schemas.microsoft.com/office/drawing/2014/main" id="{4FD014D5-2E68-DE3F-D0CF-A06FFB9A2C5A}"/>
                  </a:ext>
                </a:extLst>
              </p:cNvPr>
              <p:cNvSpPr/>
              <p:nvPr/>
            </p:nvSpPr>
            <p:spPr>
              <a:xfrm>
                <a:off x="10085410" y="3689660"/>
                <a:ext cx="779859" cy="779859"/>
              </a:xfrm>
              <a:prstGeom prst="ellipse">
                <a:avLst/>
              </a:prstGeom>
              <a:solidFill>
                <a:srgbClr val="8A529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86" name="Oval 5">
                <a:extLst>
                  <a:ext uri="{FF2B5EF4-FFF2-40B4-BE49-F238E27FC236}">
                    <a16:creationId xmlns:a16="http://schemas.microsoft.com/office/drawing/2014/main" id="{A9793541-4187-CBFE-690D-405906B507B7}"/>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dirty="0"/>
                  <a:t>6</a:t>
                </a:r>
                <a:endParaRPr lang="en-US" sz="3600" kern="1200" dirty="0"/>
              </a:p>
            </p:txBody>
          </p:sp>
        </p:grpSp>
        <p:pic>
          <p:nvPicPr>
            <p:cNvPr id="93" name="Picture 92" descr="A drawing of a landscape&#10;&#10;AI-generated content may be incorrect.">
              <a:extLst>
                <a:ext uri="{FF2B5EF4-FFF2-40B4-BE49-F238E27FC236}">
                  <a16:creationId xmlns:a16="http://schemas.microsoft.com/office/drawing/2014/main" id="{09BE8266-B40E-5CD2-B677-0FBDCB523E7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688571" y="9034704"/>
              <a:ext cx="1201872" cy="1053570"/>
            </a:xfrm>
            <a:prstGeom prst="rect">
              <a:avLst/>
            </a:prstGeom>
          </p:spPr>
        </p:pic>
      </p:grpSp>
    </p:spTree>
    <p:extLst>
      <p:ext uri="{BB962C8B-B14F-4D97-AF65-F5344CB8AC3E}">
        <p14:creationId xmlns:p14="http://schemas.microsoft.com/office/powerpoint/2010/main" val="2952026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42841-97E8-D436-FB38-E435495F6D77}"/>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51900AF1-55D3-76E4-8534-B0061966C951}"/>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grpSp>
        <p:nvGrpSpPr>
          <p:cNvPr id="3" name="Group 2">
            <a:extLst>
              <a:ext uri="{FF2B5EF4-FFF2-40B4-BE49-F238E27FC236}">
                <a16:creationId xmlns:a16="http://schemas.microsoft.com/office/drawing/2014/main" id="{F602F0FD-2F24-7977-8E3A-E389DA8A2A05}"/>
              </a:ext>
            </a:extLst>
          </p:cNvPr>
          <p:cNvGrpSpPr/>
          <p:nvPr/>
        </p:nvGrpSpPr>
        <p:grpSpPr>
          <a:xfrm rot="19609980">
            <a:off x="-5011502" y="12270141"/>
            <a:ext cx="7506213" cy="5619581"/>
            <a:chOff x="-1065426" y="6644636"/>
            <a:chExt cx="6886922" cy="5155944"/>
          </a:xfrm>
        </p:grpSpPr>
        <p:sp>
          <p:nvSpPr>
            <p:cNvPr id="4" name="Freeform 5">
              <a:extLst>
                <a:ext uri="{FF2B5EF4-FFF2-40B4-BE49-F238E27FC236}">
                  <a16:creationId xmlns:a16="http://schemas.microsoft.com/office/drawing/2014/main" id="{D93BA486-CC42-67F0-3241-A01AC64C7F52}"/>
                </a:ext>
              </a:extLst>
            </p:cNvPr>
            <p:cNvSpPr/>
            <p:nvPr/>
          </p:nvSpPr>
          <p:spPr>
            <a:xfrm rot="-1881176">
              <a:off x="-1065426" y="6644636"/>
              <a:ext cx="3667316" cy="4114800"/>
            </a:xfrm>
            <a:custGeom>
              <a:avLst/>
              <a:gdLst/>
              <a:ahLst/>
              <a:cxnLst/>
              <a:rect l="l" t="t" r="r" b="b"/>
              <a:pathLst>
                <a:path w="3667316" h="4114800">
                  <a:moveTo>
                    <a:pt x="0" y="0"/>
                  </a:moveTo>
                  <a:lnTo>
                    <a:pt x="3667316" y="0"/>
                  </a:lnTo>
                  <a:lnTo>
                    <a:pt x="3667316"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1371600">
                <a:defRPr/>
              </a:pPr>
              <a:endParaRPr lang="en-US" sz="2700">
                <a:solidFill>
                  <a:srgbClr val="322929"/>
                </a:solidFill>
                <a:latin typeface="Aptos" panose="02110004020202020204"/>
              </a:endParaRPr>
            </a:p>
          </p:txBody>
        </p:sp>
        <p:sp>
          <p:nvSpPr>
            <p:cNvPr id="5" name="Freeform 7">
              <a:extLst>
                <a:ext uri="{FF2B5EF4-FFF2-40B4-BE49-F238E27FC236}">
                  <a16:creationId xmlns:a16="http://schemas.microsoft.com/office/drawing/2014/main" id="{0BD68905-CCD1-B458-CE4A-E044A5C73D13}"/>
                </a:ext>
              </a:extLst>
            </p:cNvPr>
            <p:cNvSpPr/>
            <p:nvPr/>
          </p:nvSpPr>
          <p:spPr>
            <a:xfrm>
              <a:off x="2293055" y="7685780"/>
              <a:ext cx="3528441" cy="4114800"/>
            </a:xfrm>
            <a:custGeom>
              <a:avLst/>
              <a:gdLst/>
              <a:ahLst/>
              <a:cxnLst/>
              <a:rect l="l" t="t" r="r" b="b"/>
              <a:pathLst>
                <a:path w="3528441" h="4114800">
                  <a:moveTo>
                    <a:pt x="0" y="0"/>
                  </a:moveTo>
                  <a:lnTo>
                    <a:pt x="3528441" y="0"/>
                  </a:lnTo>
                  <a:lnTo>
                    <a:pt x="3528441"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1371600">
                <a:defRPr/>
              </a:pPr>
              <a:endParaRPr lang="en-US" sz="2700">
                <a:solidFill>
                  <a:srgbClr val="322929"/>
                </a:solidFill>
                <a:latin typeface="Aptos" panose="02110004020202020204"/>
              </a:endParaRPr>
            </a:p>
          </p:txBody>
        </p:sp>
      </p:grpSp>
      <p:sp>
        <p:nvSpPr>
          <p:cNvPr id="7" name="Google Shape;89;g328e14af98b_2_2">
            <a:extLst>
              <a:ext uri="{FF2B5EF4-FFF2-40B4-BE49-F238E27FC236}">
                <a16:creationId xmlns:a16="http://schemas.microsoft.com/office/drawing/2014/main" id="{D303EBD8-83A4-7126-12DE-C0870168FA91}"/>
              </a:ext>
            </a:extLst>
          </p:cNvPr>
          <p:cNvSpPr txBox="1"/>
          <p:nvPr/>
        </p:nvSpPr>
        <p:spPr>
          <a:xfrm>
            <a:off x="1163702" y="481256"/>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4400" b="1" kern="0" dirty="0">
                <a:solidFill>
                  <a:prstClr val="black"/>
                </a:solidFill>
                <a:latin typeface="Calibri Light" panose="020F0302020204030204" pitchFamily="34" charset="0"/>
                <a:cs typeface="Calibri Light" panose="020F0302020204030204" pitchFamily="34" charset="0"/>
                <a:sym typeface="Arial"/>
              </a:rPr>
              <a:t>Actions clés pour développer une analyse de genre</a:t>
            </a:r>
          </a:p>
          <a:p>
            <a:pPr defTabSz="914445">
              <a:buClr>
                <a:srgbClr val="000000"/>
              </a:buClr>
              <a:defRPr/>
            </a:pPr>
            <a:endParaRPr sz="4400" b="1" kern="0" dirty="0">
              <a:solidFill>
                <a:prstClr val="black"/>
              </a:solidFill>
              <a:latin typeface="Calibri Light" panose="020F0302020204030204" pitchFamily="34" charset="0"/>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0DE7232F-74B1-2775-3C72-05432E25EDAA}"/>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8E80B303-1181-C0C5-5DC5-F24FFD8EAC8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7"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grpSp>
        <p:nvGrpSpPr>
          <p:cNvPr id="10" name="Group 9">
            <a:extLst>
              <a:ext uri="{FF2B5EF4-FFF2-40B4-BE49-F238E27FC236}">
                <a16:creationId xmlns:a16="http://schemas.microsoft.com/office/drawing/2014/main" id="{530B9699-FE77-730D-8E3C-2B9071FF8EF9}"/>
              </a:ext>
            </a:extLst>
          </p:cNvPr>
          <p:cNvGrpSpPr/>
          <p:nvPr/>
        </p:nvGrpSpPr>
        <p:grpSpPr>
          <a:xfrm>
            <a:off x="1102742" y="2029225"/>
            <a:ext cx="2525289" cy="1077218"/>
            <a:chOff x="844721" y="1866900"/>
            <a:chExt cx="3117679" cy="1316682"/>
          </a:xfrm>
        </p:grpSpPr>
        <p:sp>
          <p:nvSpPr>
            <p:cNvPr id="11" name="Pentagon 10">
              <a:extLst>
                <a:ext uri="{FF2B5EF4-FFF2-40B4-BE49-F238E27FC236}">
                  <a16:creationId xmlns:a16="http://schemas.microsoft.com/office/drawing/2014/main" id="{552B64AA-C619-9AC9-FC89-27464B3E2CDF}"/>
                </a:ext>
              </a:extLst>
            </p:cNvPr>
            <p:cNvSpPr/>
            <p:nvPr/>
          </p:nvSpPr>
          <p:spPr>
            <a:xfrm>
              <a:off x="844721" y="1866900"/>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magnifying glass over a paper&#10;&#10;AI-generated content may be incorrect.">
              <a:extLst>
                <a:ext uri="{FF2B5EF4-FFF2-40B4-BE49-F238E27FC236}">
                  <a16:creationId xmlns:a16="http://schemas.microsoft.com/office/drawing/2014/main" id="{17E38927-5CF5-8365-98EB-6F3B990B69A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238679" y="2018287"/>
              <a:ext cx="1013420" cy="1011676"/>
            </a:xfrm>
            <a:prstGeom prst="rect">
              <a:avLst/>
            </a:prstGeom>
          </p:spPr>
        </p:pic>
        <p:grpSp>
          <p:nvGrpSpPr>
            <p:cNvPr id="13" name="Group 12">
              <a:extLst>
                <a:ext uri="{FF2B5EF4-FFF2-40B4-BE49-F238E27FC236}">
                  <a16:creationId xmlns:a16="http://schemas.microsoft.com/office/drawing/2014/main" id="{1A597F2A-8628-87F6-EEA5-09E92552C7F6}"/>
                </a:ext>
              </a:extLst>
            </p:cNvPr>
            <p:cNvGrpSpPr/>
            <p:nvPr/>
          </p:nvGrpSpPr>
          <p:grpSpPr>
            <a:xfrm>
              <a:off x="1098270" y="2005422"/>
              <a:ext cx="1063394" cy="1011676"/>
              <a:chOff x="10085410" y="3689660"/>
              <a:chExt cx="779859" cy="779859"/>
            </a:xfrm>
          </p:grpSpPr>
          <p:sp>
            <p:nvSpPr>
              <p:cNvPr id="14" name="Oval 13">
                <a:extLst>
                  <a:ext uri="{FF2B5EF4-FFF2-40B4-BE49-F238E27FC236}">
                    <a16:creationId xmlns:a16="http://schemas.microsoft.com/office/drawing/2014/main" id="{AD263FF8-0EC4-5A1F-BA7C-0279D5E33605}"/>
                  </a:ext>
                </a:extLst>
              </p:cNvPr>
              <p:cNvSpPr/>
              <p:nvPr/>
            </p:nvSpPr>
            <p:spPr>
              <a:xfrm>
                <a:off x="10085410" y="3689660"/>
                <a:ext cx="779859" cy="77985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5" name="Oval 5">
                <a:extLst>
                  <a:ext uri="{FF2B5EF4-FFF2-40B4-BE49-F238E27FC236}">
                    <a16:creationId xmlns:a16="http://schemas.microsoft.com/office/drawing/2014/main" id="{5E912E36-8D77-D979-80CA-8799CDD9E495}"/>
                  </a:ext>
                </a:extLst>
              </p:cNvPr>
              <p:cNvSpPr txBox="1"/>
              <p:nvPr/>
            </p:nvSpPr>
            <p:spPr>
              <a:xfrm>
                <a:off x="1017409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dirty="0"/>
                  <a:t>1</a:t>
                </a:r>
              </a:p>
            </p:txBody>
          </p:sp>
        </p:grpSp>
      </p:grpSp>
      <p:sp>
        <p:nvSpPr>
          <p:cNvPr id="16" name="Text Placeholder 2">
            <a:extLst>
              <a:ext uri="{FF2B5EF4-FFF2-40B4-BE49-F238E27FC236}">
                <a16:creationId xmlns:a16="http://schemas.microsoft.com/office/drawing/2014/main" id="{C23BC856-2A73-A8FC-D96F-9B29A009F0E0}"/>
              </a:ext>
            </a:extLst>
          </p:cNvPr>
          <p:cNvSpPr txBox="1">
            <a:spLocks/>
          </p:cNvSpPr>
          <p:nvPr/>
        </p:nvSpPr>
        <p:spPr>
          <a:xfrm>
            <a:off x="2344962" y="3696885"/>
            <a:ext cx="13786256" cy="3475033"/>
          </a:xfrm>
          <a:prstGeom prst="rect">
            <a:avLst/>
          </a:prstGeom>
        </p:spPr>
        <p:txBody>
          <a:bodyPr/>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3828" indent="-453828"/>
            <a:r>
              <a:rPr lang="fr" noProof="0" dirty="0">
                <a:latin typeface="Calibri" panose="020F0502020204030204" pitchFamily="34" charset="0"/>
                <a:cs typeface="Calibri" panose="020F0502020204030204" pitchFamily="34" charset="0"/>
              </a:rPr>
              <a:t>Effectuer </a:t>
            </a:r>
            <a:r>
              <a:rPr lang="fr" dirty="0">
                <a:latin typeface="Calibri" panose="020F0502020204030204" pitchFamily="34" charset="0"/>
                <a:cs typeface="Calibri" panose="020F0502020204030204" pitchFamily="34" charset="0"/>
              </a:rPr>
              <a:t>une analyse du cadre politique de genre pour identifier les principaux mandats environnementaux</a:t>
            </a:r>
          </a:p>
          <a:p>
            <a:pPr marL="453828" indent="-453828"/>
            <a:endParaRPr lang="en-US" noProof="0" dirty="0">
              <a:latin typeface="Calibri" panose="020F0502020204030204" pitchFamily="34" charset="0"/>
              <a:cs typeface="Calibri" panose="020F0502020204030204" pitchFamily="34" charset="0"/>
            </a:endParaRPr>
          </a:p>
          <a:p>
            <a:pPr marL="453828" indent="-453828"/>
            <a:r>
              <a:rPr lang="fr" noProof="0" dirty="0">
                <a:latin typeface="Calibri" panose="020F0502020204030204" pitchFamily="34" charset="0"/>
                <a:cs typeface="Calibri" panose="020F0502020204030204" pitchFamily="34" charset="0"/>
              </a:rPr>
              <a:t>Effectuer une analyse du cadre politique de la biodiversité pour identifier les principaux mandats en matière de genre et les synergies politiques</a:t>
            </a:r>
          </a:p>
          <a:p>
            <a:pPr marL="453828" indent="-453828"/>
            <a:endParaRPr lang="en-US" dirty="0">
              <a:latin typeface="Calibri" panose="020F0502020204030204" pitchFamily="34" charset="0"/>
              <a:cs typeface="Calibri" panose="020F0502020204030204" pitchFamily="34" charset="0"/>
            </a:endParaRPr>
          </a:p>
          <a:p>
            <a:pPr marL="453828" indent="-453828"/>
            <a:r>
              <a:rPr lang="fr" noProof="0" dirty="0">
                <a:latin typeface="Calibri" panose="020F0502020204030204" pitchFamily="34" charset="0"/>
                <a:cs typeface="Calibri" panose="020F0502020204030204" pitchFamily="34" charset="0"/>
              </a:rPr>
              <a:t>Mener une </a:t>
            </a:r>
            <a:r>
              <a:rPr lang="fr" dirty="0">
                <a:latin typeface="Calibri" panose="020F0502020204030204" pitchFamily="34" charset="0"/>
                <a:cs typeface="Calibri" panose="020F0502020204030204" pitchFamily="34" charset="0"/>
              </a:rPr>
              <a:t>analyse </a:t>
            </a:r>
            <a:r>
              <a:rPr lang="fr" noProof="0" dirty="0">
                <a:latin typeface="Calibri" panose="020F0502020204030204" pitchFamily="34" charset="0"/>
                <a:cs typeface="Calibri" panose="020F0502020204030204" pitchFamily="34" charset="0"/>
              </a:rPr>
              <a:t>des capacités institutionnelles en matière de genre et de biodiversité</a:t>
            </a:r>
            <a:endParaRPr lang="en-US" noProof="0" dirty="0">
              <a:highlight>
                <a:srgbClr val="C0C0C0"/>
              </a:highlight>
              <a:latin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A9B7528A-722E-3A26-F7FF-5CFB44499990}"/>
              </a:ext>
            </a:extLst>
          </p:cNvPr>
          <p:cNvSpPr txBox="1"/>
          <p:nvPr/>
        </p:nvSpPr>
        <p:spPr>
          <a:xfrm>
            <a:off x="3420437" y="2242561"/>
            <a:ext cx="10350402" cy="553998"/>
          </a:xfrm>
          <a:prstGeom prst="rect">
            <a:avLst/>
          </a:prstGeom>
          <a:noFill/>
        </p:spPr>
        <p:txBody>
          <a:bodyPr wrap="square">
            <a:spAutoFit/>
          </a:bodyPr>
          <a:lstStyle/>
          <a:p>
            <a:pPr lvl="0" algn="ctr"/>
            <a:r>
              <a:rPr lang="fr" sz="3000" b="1" noProof="0" dirty="0">
                <a:latin typeface="Calibri" panose="020F0502020204030204" pitchFamily="34" charset="0"/>
                <a:ea typeface="Times New Roman" panose="02020603050405020304" pitchFamily="18" charset="0"/>
                <a:cs typeface="Calibri" panose="020F0502020204030204" pitchFamily="34" charset="0"/>
              </a:rPr>
              <a:t>Réviser les lois et les documents nationaux sur le genre et la biodiversité</a:t>
            </a:r>
            <a:endParaRPr lang="en-US" sz="3000" b="1" dirty="0"/>
          </a:p>
        </p:txBody>
      </p:sp>
    </p:spTree>
    <p:extLst>
      <p:ext uri="{BB962C8B-B14F-4D97-AF65-F5344CB8AC3E}">
        <p14:creationId xmlns:p14="http://schemas.microsoft.com/office/powerpoint/2010/main" val="31866352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E8985-50D5-3424-C7A8-ADBFFCF163AD}"/>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2BA11E51-8D97-2D56-E05A-B5E611949B0E}"/>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D94165B0-2FF9-E9FA-A4DA-EC69FA234FA0}"/>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C3D311D4-47A7-4166-9D39-022A586ACA5B}"/>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371600"/>
            <a:endParaRPr lang="en-US" sz="24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endParaRPr>
          </a:p>
          <a:p>
            <a:pPr algn="ctr" defTabSz="914445">
              <a:buClr>
                <a:srgbClr val="000000"/>
              </a:buClr>
              <a:defRPr/>
            </a:pPr>
            <a:r>
              <a:rPr lang="fr" sz="2800" b="1" kern="0" dirty="0">
                <a:solidFill>
                  <a:prstClr val="black"/>
                </a:solidFill>
                <a:latin typeface="Calibri Light" panose="020F0302020204030204" pitchFamily="34" charset="0"/>
                <a:cs typeface="Calibri Light" panose="020F0302020204030204" pitchFamily="34" charset="0"/>
                <a:sym typeface="Arial"/>
              </a:rPr>
              <a:t>Analyse des politiques : traduire les engagements en matière de politique de genre en actions qui peuvent être incluses dans la SPANB</a:t>
            </a:r>
          </a:p>
          <a:p>
            <a:pPr algn="ctr" defTabSz="1371600"/>
            <a:endParaRPr lang="en-US" sz="2400" dirty="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51E9559D-204A-D153-B355-93AA48C6F012}"/>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dirty="0">
                <a:solidFill>
                  <a:schemeClr val="tx1"/>
                </a:solidFill>
                <a:latin typeface="Calibri" panose="020F0502020204030204"/>
              </a:rPr>
              <a:t>CONSEIL</a:t>
            </a:r>
            <a:endParaRPr lang="en-US" sz="2700" dirty="0">
              <a:solidFill>
                <a:schemeClr val="tx1"/>
              </a:solidFill>
              <a:latin typeface="Calibri" panose="020F0502020204030204"/>
            </a:endParaRPr>
          </a:p>
        </p:txBody>
      </p:sp>
      <p:pic>
        <p:nvPicPr>
          <p:cNvPr id="14" name="Picture 13" descr="A close-up of a document&#10;&#10;AI-generated content may be incorrect.">
            <a:extLst>
              <a:ext uri="{FF2B5EF4-FFF2-40B4-BE49-F238E27FC236}">
                <a16:creationId xmlns:a16="http://schemas.microsoft.com/office/drawing/2014/main" id="{ED5E4CE5-0802-E4D0-0966-EF1BF461A2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95600" y="3695700"/>
            <a:ext cx="12992100" cy="5306632"/>
          </a:xfrm>
          <a:prstGeom prst="rect">
            <a:avLst/>
          </a:prstGeom>
        </p:spPr>
      </p:pic>
      <p:grpSp>
        <p:nvGrpSpPr>
          <p:cNvPr id="2" name="Group 1">
            <a:extLst>
              <a:ext uri="{FF2B5EF4-FFF2-40B4-BE49-F238E27FC236}">
                <a16:creationId xmlns:a16="http://schemas.microsoft.com/office/drawing/2014/main" id="{355653D1-9DE5-0DA8-D7E3-F8C92C8B6D6C}"/>
              </a:ext>
            </a:extLst>
          </p:cNvPr>
          <p:cNvGrpSpPr/>
          <p:nvPr/>
        </p:nvGrpSpPr>
        <p:grpSpPr>
          <a:xfrm>
            <a:off x="979911" y="2029225"/>
            <a:ext cx="2525289" cy="1077218"/>
            <a:chOff x="844721" y="1866900"/>
            <a:chExt cx="3117679" cy="1316682"/>
          </a:xfrm>
        </p:grpSpPr>
        <p:sp>
          <p:nvSpPr>
            <p:cNvPr id="3" name="Pentagon 2">
              <a:extLst>
                <a:ext uri="{FF2B5EF4-FFF2-40B4-BE49-F238E27FC236}">
                  <a16:creationId xmlns:a16="http://schemas.microsoft.com/office/drawing/2014/main" id="{00028AE1-DD7A-5ADE-4380-5EFC7462BABA}"/>
                </a:ext>
              </a:extLst>
            </p:cNvPr>
            <p:cNvSpPr/>
            <p:nvPr/>
          </p:nvSpPr>
          <p:spPr>
            <a:xfrm>
              <a:off x="844721" y="1866900"/>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magnifying glass over a paper&#10;&#10;AI-generated content may be incorrect.">
              <a:extLst>
                <a:ext uri="{FF2B5EF4-FFF2-40B4-BE49-F238E27FC236}">
                  <a16:creationId xmlns:a16="http://schemas.microsoft.com/office/drawing/2014/main" id="{D35BC5DE-2766-3F04-0109-D3E7C0A20CC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38679" y="2018287"/>
              <a:ext cx="1013420" cy="1011676"/>
            </a:xfrm>
            <a:prstGeom prst="rect">
              <a:avLst/>
            </a:prstGeom>
          </p:spPr>
        </p:pic>
        <p:grpSp>
          <p:nvGrpSpPr>
            <p:cNvPr id="7" name="Group 6">
              <a:extLst>
                <a:ext uri="{FF2B5EF4-FFF2-40B4-BE49-F238E27FC236}">
                  <a16:creationId xmlns:a16="http://schemas.microsoft.com/office/drawing/2014/main" id="{F8E952C9-A252-E167-059D-1EA97CE62CD8}"/>
                </a:ext>
              </a:extLst>
            </p:cNvPr>
            <p:cNvGrpSpPr/>
            <p:nvPr/>
          </p:nvGrpSpPr>
          <p:grpSpPr>
            <a:xfrm>
              <a:off x="1098270" y="2005422"/>
              <a:ext cx="1063394" cy="1011676"/>
              <a:chOff x="10085410" y="3689660"/>
              <a:chExt cx="779859" cy="779859"/>
            </a:xfrm>
          </p:grpSpPr>
          <p:sp>
            <p:nvSpPr>
              <p:cNvPr id="9" name="Oval 8">
                <a:extLst>
                  <a:ext uri="{FF2B5EF4-FFF2-40B4-BE49-F238E27FC236}">
                    <a16:creationId xmlns:a16="http://schemas.microsoft.com/office/drawing/2014/main" id="{ADDBC477-B71F-C77D-F4C5-FE8E0E6D3402}"/>
                  </a:ext>
                </a:extLst>
              </p:cNvPr>
              <p:cNvSpPr/>
              <p:nvPr/>
            </p:nvSpPr>
            <p:spPr>
              <a:xfrm>
                <a:off x="10085410" y="3689660"/>
                <a:ext cx="779859" cy="77985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0" name="Oval 5">
                <a:extLst>
                  <a:ext uri="{FF2B5EF4-FFF2-40B4-BE49-F238E27FC236}">
                    <a16:creationId xmlns:a16="http://schemas.microsoft.com/office/drawing/2014/main" id="{4AA446D3-3218-1DE7-6CD7-8DF1E9B1BB8B}"/>
                  </a:ext>
                </a:extLst>
              </p:cNvPr>
              <p:cNvSpPr txBox="1"/>
              <p:nvPr/>
            </p:nvSpPr>
            <p:spPr>
              <a:xfrm>
                <a:off x="1017409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dirty="0"/>
                  <a:t>1</a:t>
                </a:r>
              </a:p>
            </p:txBody>
          </p:sp>
        </p:grpSp>
      </p:grpSp>
    </p:spTree>
    <p:extLst>
      <p:ext uri="{BB962C8B-B14F-4D97-AF65-F5344CB8AC3E}">
        <p14:creationId xmlns:p14="http://schemas.microsoft.com/office/powerpoint/2010/main" val="15406503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05EF82-8C0E-E56E-9B9B-D331784AF38A}"/>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E461FCD6-9906-65B4-A8F0-11C788B08423}"/>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C565E5C5-C652-B5F9-45DB-4FC679D094C8}"/>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ADFCB14B-DB8C-DB3F-E09C-6FD310DA4F6E}"/>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371600"/>
            <a:endParaRPr lang="en-US" sz="27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endParaRPr>
          </a:p>
          <a:p>
            <a:pPr algn="ctr" defTabSz="914445">
              <a:buClr>
                <a:srgbClr val="000000"/>
              </a:buClr>
              <a:defRPr/>
            </a:pPr>
            <a:r>
              <a:rPr lang="fr" sz="3200" b="1" kern="0" dirty="0">
                <a:solidFill>
                  <a:prstClr val="black"/>
                </a:solidFill>
                <a:latin typeface="Calibri Light" panose="020F0302020204030204" pitchFamily="34" charset="0"/>
                <a:cs typeface="Calibri Light" panose="020F0302020204030204" pitchFamily="34" charset="0"/>
                <a:sym typeface="Arial"/>
              </a:rPr>
              <a:t>Analyse des politiques : Relier les engagements mondiaux en matière de genre à la SPANB</a:t>
            </a:r>
          </a:p>
          <a:p>
            <a:pPr algn="ctr" defTabSz="1371600"/>
            <a:endParaRPr lang="en-US" sz="2700" dirty="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AF825020-FAEE-CC5B-73B5-FD27D96707E0}"/>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dirty="0">
                <a:solidFill>
                  <a:schemeClr val="tx1"/>
                </a:solidFill>
                <a:latin typeface="Calibri" panose="020F0502020204030204"/>
              </a:rPr>
              <a:t>CONSEIL</a:t>
            </a:r>
            <a:endParaRPr lang="en-US" sz="2700" dirty="0">
              <a:solidFill>
                <a:schemeClr val="tx1"/>
              </a:solidFill>
              <a:latin typeface="Calibri" panose="020F0502020204030204"/>
            </a:endParaRPr>
          </a:p>
        </p:txBody>
      </p:sp>
      <p:pic>
        <p:nvPicPr>
          <p:cNvPr id="3" name="Picture 2" descr="A close-up of a document&#10;&#10;AI-generated content may be incorrect.">
            <a:extLst>
              <a:ext uri="{FF2B5EF4-FFF2-40B4-BE49-F238E27FC236}">
                <a16:creationId xmlns:a16="http://schemas.microsoft.com/office/drawing/2014/main" id="{3BD4D219-0602-B02A-668D-DD698F9BE5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79316" y="3771900"/>
            <a:ext cx="14434167" cy="4387850"/>
          </a:xfrm>
          <a:prstGeom prst="rect">
            <a:avLst/>
          </a:prstGeom>
        </p:spPr>
      </p:pic>
      <p:grpSp>
        <p:nvGrpSpPr>
          <p:cNvPr id="2" name="Group 1">
            <a:extLst>
              <a:ext uri="{FF2B5EF4-FFF2-40B4-BE49-F238E27FC236}">
                <a16:creationId xmlns:a16="http://schemas.microsoft.com/office/drawing/2014/main" id="{8FE44006-FF31-94CB-533D-DA859E91E898}"/>
              </a:ext>
            </a:extLst>
          </p:cNvPr>
          <p:cNvGrpSpPr/>
          <p:nvPr/>
        </p:nvGrpSpPr>
        <p:grpSpPr>
          <a:xfrm>
            <a:off x="979911" y="2029225"/>
            <a:ext cx="2525289" cy="1077218"/>
            <a:chOff x="844721" y="1866900"/>
            <a:chExt cx="3117679" cy="1316682"/>
          </a:xfrm>
        </p:grpSpPr>
        <p:sp>
          <p:nvSpPr>
            <p:cNvPr id="5" name="Pentagon 4">
              <a:extLst>
                <a:ext uri="{FF2B5EF4-FFF2-40B4-BE49-F238E27FC236}">
                  <a16:creationId xmlns:a16="http://schemas.microsoft.com/office/drawing/2014/main" id="{D092B859-2C0A-6CF0-6B4D-7D1F7F9C87F1}"/>
                </a:ext>
              </a:extLst>
            </p:cNvPr>
            <p:cNvSpPr/>
            <p:nvPr/>
          </p:nvSpPr>
          <p:spPr>
            <a:xfrm>
              <a:off x="844721" y="1866900"/>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magnifying glass over a paper&#10;&#10;AI-generated content may be incorrect.">
              <a:extLst>
                <a:ext uri="{FF2B5EF4-FFF2-40B4-BE49-F238E27FC236}">
                  <a16:creationId xmlns:a16="http://schemas.microsoft.com/office/drawing/2014/main" id="{D48E5094-CE67-2CD0-F0BB-FEAEF08D9EB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38679" y="2018287"/>
              <a:ext cx="1013420" cy="1011676"/>
            </a:xfrm>
            <a:prstGeom prst="rect">
              <a:avLst/>
            </a:prstGeom>
          </p:spPr>
        </p:pic>
        <p:grpSp>
          <p:nvGrpSpPr>
            <p:cNvPr id="9" name="Group 8">
              <a:extLst>
                <a:ext uri="{FF2B5EF4-FFF2-40B4-BE49-F238E27FC236}">
                  <a16:creationId xmlns:a16="http://schemas.microsoft.com/office/drawing/2014/main" id="{FBECBAD4-D324-4052-0CA8-31F46488AE99}"/>
                </a:ext>
              </a:extLst>
            </p:cNvPr>
            <p:cNvGrpSpPr/>
            <p:nvPr/>
          </p:nvGrpSpPr>
          <p:grpSpPr>
            <a:xfrm>
              <a:off x="1098270" y="2005422"/>
              <a:ext cx="1063394" cy="1011676"/>
              <a:chOff x="10085410" y="3689660"/>
              <a:chExt cx="779859" cy="779859"/>
            </a:xfrm>
          </p:grpSpPr>
          <p:sp>
            <p:nvSpPr>
              <p:cNvPr id="10" name="Oval 9">
                <a:extLst>
                  <a:ext uri="{FF2B5EF4-FFF2-40B4-BE49-F238E27FC236}">
                    <a16:creationId xmlns:a16="http://schemas.microsoft.com/office/drawing/2014/main" id="{B788DC4B-992F-2730-A8DD-BE5E85C7C933}"/>
                  </a:ext>
                </a:extLst>
              </p:cNvPr>
              <p:cNvSpPr/>
              <p:nvPr/>
            </p:nvSpPr>
            <p:spPr>
              <a:xfrm>
                <a:off x="10085410" y="3689660"/>
                <a:ext cx="779859" cy="77985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1" name="Oval 5">
                <a:extLst>
                  <a:ext uri="{FF2B5EF4-FFF2-40B4-BE49-F238E27FC236}">
                    <a16:creationId xmlns:a16="http://schemas.microsoft.com/office/drawing/2014/main" id="{769050BC-E563-1930-63AC-5D1BBD030FA2}"/>
                  </a:ext>
                </a:extLst>
              </p:cNvPr>
              <p:cNvSpPr txBox="1"/>
              <p:nvPr/>
            </p:nvSpPr>
            <p:spPr>
              <a:xfrm>
                <a:off x="1017409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dirty="0"/>
                  <a:t>1</a:t>
                </a:r>
              </a:p>
            </p:txBody>
          </p:sp>
        </p:grpSp>
      </p:grpSp>
    </p:spTree>
    <p:extLst>
      <p:ext uri="{BB962C8B-B14F-4D97-AF65-F5344CB8AC3E}">
        <p14:creationId xmlns:p14="http://schemas.microsoft.com/office/powerpoint/2010/main" val="34223496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1B77E3-56FD-452A-D4D7-63EA73399113}"/>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4131CCD5-20A3-F14D-E27E-C67328DF8669}"/>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CD0F002D-DBD5-E935-4337-291777248A17}"/>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3588E391-3777-0AC7-4569-CCEA81E246D1}"/>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371600"/>
            <a:endParaRPr lang="en-US" sz="20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endParaRPr>
          </a:p>
          <a:p>
            <a:pPr algn="ctr" defTabSz="914445">
              <a:buClr>
                <a:srgbClr val="000000"/>
              </a:buClr>
              <a:defRPr/>
            </a:pPr>
            <a:r>
              <a:rPr lang="fr" sz="2400" b="1" kern="0" dirty="0">
                <a:solidFill>
                  <a:prstClr val="black"/>
                </a:solidFill>
                <a:latin typeface="Calibri Light" panose="020F0302020204030204" pitchFamily="34" charset="0"/>
                <a:cs typeface="Calibri Light" panose="020F0302020204030204" pitchFamily="34" charset="0"/>
                <a:sym typeface="Arial"/>
              </a:rPr>
              <a:t>Analyse des politiques : Élaborer une chronologie des politiques nationales pour déterminer comment l’inclusion des engagements en matière de genre a évolué</a:t>
            </a:r>
          </a:p>
          <a:p>
            <a:pPr algn="ctr" defTabSz="1371600"/>
            <a:endParaRPr lang="en-US" sz="2000" dirty="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5045D851-01D3-7E9A-CACE-6A8671862085}"/>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dirty="0">
                <a:solidFill>
                  <a:schemeClr val="tx1"/>
                </a:solidFill>
                <a:latin typeface="Calibri" panose="020F0502020204030204"/>
              </a:rPr>
              <a:t>CONSEIL</a:t>
            </a:r>
            <a:endParaRPr lang="en-US" sz="2700" dirty="0">
              <a:solidFill>
                <a:schemeClr val="tx1"/>
              </a:solidFill>
              <a:latin typeface="Calibri" panose="020F0502020204030204"/>
            </a:endParaRPr>
          </a:p>
        </p:txBody>
      </p:sp>
      <p:pic>
        <p:nvPicPr>
          <p:cNvPr id="11" name="Picture 10" descr="A close-up of a document&#10;&#10;AI-generated content may be incorrect.">
            <a:extLst>
              <a:ext uri="{FF2B5EF4-FFF2-40B4-BE49-F238E27FC236}">
                <a16:creationId xmlns:a16="http://schemas.microsoft.com/office/drawing/2014/main" id="{FAA929F0-84F7-A601-DA1B-1F5572D30B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33900" y="3466938"/>
            <a:ext cx="9525000" cy="6002208"/>
          </a:xfrm>
          <a:prstGeom prst="rect">
            <a:avLst/>
          </a:prstGeom>
        </p:spPr>
      </p:pic>
      <p:grpSp>
        <p:nvGrpSpPr>
          <p:cNvPr id="2" name="Group 1">
            <a:extLst>
              <a:ext uri="{FF2B5EF4-FFF2-40B4-BE49-F238E27FC236}">
                <a16:creationId xmlns:a16="http://schemas.microsoft.com/office/drawing/2014/main" id="{AF1988F6-F839-FB1B-5A54-150CCD445693}"/>
              </a:ext>
            </a:extLst>
          </p:cNvPr>
          <p:cNvGrpSpPr/>
          <p:nvPr/>
        </p:nvGrpSpPr>
        <p:grpSpPr>
          <a:xfrm>
            <a:off x="914400" y="2029225"/>
            <a:ext cx="2525289" cy="1077218"/>
            <a:chOff x="844721" y="1866900"/>
            <a:chExt cx="3117679" cy="1316682"/>
          </a:xfrm>
        </p:grpSpPr>
        <p:sp>
          <p:nvSpPr>
            <p:cNvPr id="3" name="Pentagon 2">
              <a:extLst>
                <a:ext uri="{FF2B5EF4-FFF2-40B4-BE49-F238E27FC236}">
                  <a16:creationId xmlns:a16="http://schemas.microsoft.com/office/drawing/2014/main" id="{FC5697CC-1D0F-BA13-C437-8F87B220D4AC}"/>
                </a:ext>
              </a:extLst>
            </p:cNvPr>
            <p:cNvSpPr/>
            <p:nvPr/>
          </p:nvSpPr>
          <p:spPr>
            <a:xfrm>
              <a:off x="844721" y="1866900"/>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magnifying glass over a paper&#10;&#10;AI-generated content may be incorrect.">
              <a:extLst>
                <a:ext uri="{FF2B5EF4-FFF2-40B4-BE49-F238E27FC236}">
                  <a16:creationId xmlns:a16="http://schemas.microsoft.com/office/drawing/2014/main" id="{37F97FFF-D686-C8A8-EF90-09B65C14A79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38679" y="2018287"/>
              <a:ext cx="1013420" cy="1011676"/>
            </a:xfrm>
            <a:prstGeom prst="rect">
              <a:avLst/>
            </a:prstGeom>
          </p:spPr>
        </p:pic>
        <p:grpSp>
          <p:nvGrpSpPr>
            <p:cNvPr id="7" name="Group 6">
              <a:extLst>
                <a:ext uri="{FF2B5EF4-FFF2-40B4-BE49-F238E27FC236}">
                  <a16:creationId xmlns:a16="http://schemas.microsoft.com/office/drawing/2014/main" id="{F487009F-EBC5-B4F8-1F3C-CF0DACA07558}"/>
                </a:ext>
              </a:extLst>
            </p:cNvPr>
            <p:cNvGrpSpPr/>
            <p:nvPr/>
          </p:nvGrpSpPr>
          <p:grpSpPr>
            <a:xfrm>
              <a:off x="1098270" y="2005422"/>
              <a:ext cx="1063394" cy="1011676"/>
              <a:chOff x="10085410" y="3689660"/>
              <a:chExt cx="779859" cy="779859"/>
            </a:xfrm>
          </p:grpSpPr>
          <p:sp>
            <p:nvSpPr>
              <p:cNvPr id="9" name="Oval 8">
                <a:extLst>
                  <a:ext uri="{FF2B5EF4-FFF2-40B4-BE49-F238E27FC236}">
                    <a16:creationId xmlns:a16="http://schemas.microsoft.com/office/drawing/2014/main" id="{4E03E712-4EF1-E492-506E-02EFFC086773}"/>
                  </a:ext>
                </a:extLst>
              </p:cNvPr>
              <p:cNvSpPr/>
              <p:nvPr/>
            </p:nvSpPr>
            <p:spPr>
              <a:xfrm>
                <a:off x="10085410" y="3689660"/>
                <a:ext cx="779859" cy="77985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0" name="Oval 5">
                <a:extLst>
                  <a:ext uri="{FF2B5EF4-FFF2-40B4-BE49-F238E27FC236}">
                    <a16:creationId xmlns:a16="http://schemas.microsoft.com/office/drawing/2014/main" id="{7350148C-4BDA-111F-DFB9-EED10A05FDDE}"/>
                  </a:ext>
                </a:extLst>
              </p:cNvPr>
              <p:cNvSpPr txBox="1"/>
              <p:nvPr/>
            </p:nvSpPr>
            <p:spPr>
              <a:xfrm>
                <a:off x="1017409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dirty="0"/>
                  <a:t>1</a:t>
                </a:r>
              </a:p>
            </p:txBody>
          </p:sp>
        </p:grpSp>
      </p:grpSp>
    </p:spTree>
    <p:extLst>
      <p:ext uri="{BB962C8B-B14F-4D97-AF65-F5344CB8AC3E}">
        <p14:creationId xmlns:p14="http://schemas.microsoft.com/office/powerpoint/2010/main" val="28719738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71E50-C36A-3582-0B92-A4EE9777382F}"/>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5B578FA6-CFF0-B03F-98B0-C8CAA6DDF131}"/>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4AED526C-D665-DDA0-3E96-5B40A5501816}"/>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E558037C-6C70-470C-D46D-1C5AB753BF41}"/>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371600"/>
            <a:endParaRPr lang="en-US" sz="27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endParaRPr>
          </a:p>
          <a:p>
            <a:pPr algn="ctr" defTabSz="914445">
              <a:buClr>
                <a:srgbClr val="000000"/>
              </a:buClr>
              <a:defRPr/>
            </a:pPr>
            <a:r>
              <a:rPr lang="fr" sz="3200" b="1" kern="0" dirty="0">
                <a:solidFill>
                  <a:prstClr val="black"/>
                </a:solidFill>
                <a:latin typeface="Calibri Light" panose="020F0302020204030204" pitchFamily="34" charset="0"/>
                <a:cs typeface="Calibri Light" panose="020F0302020204030204" pitchFamily="34" charset="0"/>
                <a:sym typeface="Arial"/>
              </a:rPr>
              <a:t>Analyse des politiques : identifier les objectifs et les actions en matière de genre inclus dans les politiques sectorielles</a:t>
            </a:r>
          </a:p>
          <a:p>
            <a:pPr algn="ctr" defTabSz="1371600"/>
            <a:endParaRPr lang="en-US" sz="2700" dirty="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6D639CB9-247A-A0ED-1D88-06E58C48A64B}"/>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dirty="0">
                <a:solidFill>
                  <a:schemeClr val="tx1"/>
                </a:solidFill>
                <a:latin typeface="Calibri" panose="020F0502020204030204"/>
              </a:rPr>
              <a:t>CONSEIL</a:t>
            </a:r>
            <a:endParaRPr lang="en-US" sz="2700" dirty="0">
              <a:solidFill>
                <a:schemeClr val="tx1"/>
              </a:solidFill>
              <a:latin typeface="Calibri" panose="020F0502020204030204"/>
            </a:endParaRPr>
          </a:p>
        </p:txBody>
      </p:sp>
      <p:pic>
        <p:nvPicPr>
          <p:cNvPr id="7" name="Picture 6" descr="A screenshot of a document&#10;&#10;AI-generated content may be incorrect.">
            <a:extLst>
              <a:ext uri="{FF2B5EF4-FFF2-40B4-BE49-F238E27FC236}">
                <a16:creationId xmlns:a16="http://schemas.microsoft.com/office/drawing/2014/main" id="{9FBD0449-DCAA-A097-F994-F23AA6B7E8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97300" y="3461495"/>
            <a:ext cx="10998200" cy="5884551"/>
          </a:xfrm>
          <a:prstGeom prst="rect">
            <a:avLst/>
          </a:prstGeom>
        </p:spPr>
      </p:pic>
      <p:grpSp>
        <p:nvGrpSpPr>
          <p:cNvPr id="2" name="Group 1">
            <a:extLst>
              <a:ext uri="{FF2B5EF4-FFF2-40B4-BE49-F238E27FC236}">
                <a16:creationId xmlns:a16="http://schemas.microsoft.com/office/drawing/2014/main" id="{55D9619F-E3A0-D5D3-A600-2F6C4D03AD32}"/>
              </a:ext>
            </a:extLst>
          </p:cNvPr>
          <p:cNvGrpSpPr/>
          <p:nvPr/>
        </p:nvGrpSpPr>
        <p:grpSpPr>
          <a:xfrm>
            <a:off x="914400" y="2029225"/>
            <a:ext cx="2525289" cy="1077218"/>
            <a:chOff x="844721" y="1866900"/>
            <a:chExt cx="3117679" cy="1316682"/>
          </a:xfrm>
        </p:grpSpPr>
        <p:sp>
          <p:nvSpPr>
            <p:cNvPr id="3" name="Pentagon 2">
              <a:extLst>
                <a:ext uri="{FF2B5EF4-FFF2-40B4-BE49-F238E27FC236}">
                  <a16:creationId xmlns:a16="http://schemas.microsoft.com/office/drawing/2014/main" id="{AE35D89A-EE8A-3798-7503-21D4702BE2D0}"/>
                </a:ext>
              </a:extLst>
            </p:cNvPr>
            <p:cNvSpPr/>
            <p:nvPr/>
          </p:nvSpPr>
          <p:spPr>
            <a:xfrm>
              <a:off x="844721" y="1866900"/>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magnifying glass over a paper&#10;&#10;AI-generated content may be incorrect.">
              <a:extLst>
                <a:ext uri="{FF2B5EF4-FFF2-40B4-BE49-F238E27FC236}">
                  <a16:creationId xmlns:a16="http://schemas.microsoft.com/office/drawing/2014/main" id="{EB7C8EA1-57C2-C5A0-270E-1ED1517AB0D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38679" y="2018287"/>
              <a:ext cx="1013420" cy="1011676"/>
            </a:xfrm>
            <a:prstGeom prst="rect">
              <a:avLst/>
            </a:prstGeom>
          </p:spPr>
        </p:pic>
        <p:grpSp>
          <p:nvGrpSpPr>
            <p:cNvPr id="9" name="Group 8">
              <a:extLst>
                <a:ext uri="{FF2B5EF4-FFF2-40B4-BE49-F238E27FC236}">
                  <a16:creationId xmlns:a16="http://schemas.microsoft.com/office/drawing/2014/main" id="{3DD3BA72-C7BC-3816-A52B-E38401072618}"/>
                </a:ext>
              </a:extLst>
            </p:cNvPr>
            <p:cNvGrpSpPr/>
            <p:nvPr/>
          </p:nvGrpSpPr>
          <p:grpSpPr>
            <a:xfrm>
              <a:off x="1098270" y="2005422"/>
              <a:ext cx="1063394" cy="1011676"/>
              <a:chOff x="10085410" y="3689660"/>
              <a:chExt cx="779859" cy="779859"/>
            </a:xfrm>
          </p:grpSpPr>
          <p:sp>
            <p:nvSpPr>
              <p:cNvPr id="10" name="Oval 9">
                <a:extLst>
                  <a:ext uri="{FF2B5EF4-FFF2-40B4-BE49-F238E27FC236}">
                    <a16:creationId xmlns:a16="http://schemas.microsoft.com/office/drawing/2014/main" id="{6757802F-4687-1A8C-45B6-5B217A628E27}"/>
                  </a:ext>
                </a:extLst>
              </p:cNvPr>
              <p:cNvSpPr/>
              <p:nvPr/>
            </p:nvSpPr>
            <p:spPr>
              <a:xfrm>
                <a:off x="10085410" y="3689660"/>
                <a:ext cx="779859" cy="77985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1" name="Oval 5">
                <a:extLst>
                  <a:ext uri="{FF2B5EF4-FFF2-40B4-BE49-F238E27FC236}">
                    <a16:creationId xmlns:a16="http://schemas.microsoft.com/office/drawing/2014/main" id="{F4D557EF-40C3-381A-8269-752DDE6E8B3F}"/>
                  </a:ext>
                </a:extLst>
              </p:cNvPr>
              <p:cNvSpPr txBox="1"/>
              <p:nvPr/>
            </p:nvSpPr>
            <p:spPr>
              <a:xfrm>
                <a:off x="1017409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dirty="0"/>
                  <a:t>1</a:t>
                </a:r>
              </a:p>
            </p:txBody>
          </p:sp>
        </p:grpSp>
      </p:grpSp>
    </p:spTree>
    <p:extLst>
      <p:ext uri="{BB962C8B-B14F-4D97-AF65-F5344CB8AC3E}">
        <p14:creationId xmlns:p14="http://schemas.microsoft.com/office/powerpoint/2010/main" val="23932671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67AFB2-624D-562A-ACD8-7F00A38A7DF6}"/>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AC868239-FEA6-EEA3-2F99-ADFC08587892}"/>
              </a:ext>
            </a:extLst>
          </p:cNvPr>
          <p:cNvSpPr/>
          <p:nvPr/>
        </p:nvSpPr>
        <p:spPr>
          <a:xfrm>
            <a:off x="2362200" y="3466938"/>
            <a:ext cx="13944600" cy="5638962"/>
          </a:xfrm>
          <a:prstGeom prst="rect">
            <a:avLst/>
          </a:prstGeom>
          <a:solidFill>
            <a:srgbClr val="E3F1D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10" descr="A picture containing logo&#10;&#10;Description automatically generated">
            <a:extLst>
              <a:ext uri="{FF2B5EF4-FFF2-40B4-BE49-F238E27FC236}">
                <a16:creationId xmlns:a16="http://schemas.microsoft.com/office/drawing/2014/main" id="{B13410EC-F553-A4A6-B275-F5A80468C1F3}"/>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27143CF6-96C3-1000-2485-313F2893F218}"/>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CE88EA5F-3B08-62B8-5AD9-C90B9A1B9554}"/>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fr" sz="3200" b="1" kern="0" dirty="0">
                <a:solidFill>
                  <a:prstClr val="black"/>
                </a:solidFill>
                <a:latin typeface="Calibri Light" panose="020F0302020204030204" pitchFamily="34" charset="0"/>
                <a:cs typeface="Calibri Light" panose="020F0302020204030204" pitchFamily="34" charset="0"/>
                <a:sym typeface="Arial"/>
              </a:rPr>
              <a:t>Analyse institutionnelle : Réaliser un diagnostic rapide des capacités de genre des institutions concernées par la NBSAP</a:t>
            </a:r>
            <a:endParaRPr lang="en-US" sz="2700" dirty="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407D2497-0BD7-B106-F7D1-3C1AABA68B79}"/>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dirty="0">
                <a:solidFill>
                  <a:schemeClr val="tx1"/>
                </a:solidFill>
                <a:latin typeface="Calibri" panose="020F0502020204030204"/>
              </a:rPr>
              <a:t>CONSEIL</a:t>
            </a:r>
            <a:endParaRPr lang="en-US" sz="2700" dirty="0">
              <a:solidFill>
                <a:schemeClr val="tx1"/>
              </a:solidFill>
              <a:latin typeface="Calibri" panose="020F0502020204030204"/>
            </a:endParaRPr>
          </a:p>
        </p:txBody>
      </p:sp>
      <p:sp>
        <p:nvSpPr>
          <p:cNvPr id="9" name="Rectangle 8">
            <a:extLst>
              <a:ext uri="{FF2B5EF4-FFF2-40B4-BE49-F238E27FC236}">
                <a16:creationId xmlns:a16="http://schemas.microsoft.com/office/drawing/2014/main" id="{1818BFD0-1797-B5E1-F27A-BB2ACFB90A1C}"/>
              </a:ext>
            </a:extLst>
          </p:cNvPr>
          <p:cNvSpPr/>
          <p:nvPr/>
        </p:nvSpPr>
        <p:spPr>
          <a:xfrm>
            <a:off x="2743200" y="3848100"/>
            <a:ext cx="13182600" cy="48761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9042D8D-F643-E8F4-4C75-BBF072764A62}"/>
              </a:ext>
            </a:extLst>
          </p:cNvPr>
          <p:cNvSpPr txBox="1"/>
          <p:nvPr/>
        </p:nvSpPr>
        <p:spPr>
          <a:xfrm>
            <a:off x="3162300" y="3962481"/>
            <a:ext cx="12268200" cy="5386090"/>
          </a:xfrm>
          <a:prstGeom prst="rect">
            <a:avLst/>
          </a:prstGeom>
          <a:noFill/>
        </p:spPr>
        <p:txBody>
          <a:bodyPr wrap="square">
            <a:spAutoFit/>
          </a:bodyPr>
          <a:lstStyle/>
          <a:p>
            <a:pPr marL="0" marR="0" algn="just">
              <a:buNone/>
            </a:pPr>
            <a:r>
              <a:rPr lang="fr" sz="2800" noProof="0" dirty="0">
                <a:solidFill>
                  <a:srgbClr val="0070C0"/>
                </a:solidFill>
                <a:effectLst/>
                <a:latin typeface="Calibri Light" panose="020F0302020204030204" pitchFamily="34" charset="0"/>
                <a:ea typeface="Times New Roman" panose="02020603050405020304" pitchFamily="18" charset="0"/>
                <a:cs typeface="Times New Roman" panose="02020603050405020304" pitchFamily="18" charset="0"/>
              </a:rPr>
              <a:t>Ministère des Ressources naturelles et de l'Environnement</a:t>
            </a:r>
            <a:endParaRPr lang="en-US" sz="2800" noProof="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buNone/>
            </a:pPr>
            <a:r>
              <a:rPr lang="fr" sz="2800" noProof="0" dirty="0">
                <a:solidFill>
                  <a:srgbClr val="0070C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US" sz="2800" noProof="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buNone/>
            </a:pPr>
            <a:r>
              <a:rPr lang="fr" sz="2400" u="sng" noProof="0" dirty="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Politique de genre : </a:t>
            </a:r>
            <a:r>
              <a:rPr lang="fr" sz="2400" noProof="0" dirty="0">
                <a:solidFill>
                  <a:srgbClr val="A5A5A5"/>
                </a:solidFill>
                <a:effectLst/>
                <a:latin typeface="Calibri" panose="020F0502020204030204" pitchFamily="34" charset="0"/>
                <a:ea typeface="Times New Roman" panose="02020603050405020304" pitchFamily="18" charset="0"/>
                <a:cs typeface="Calibri" panose="020F0502020204030204" pitchFamily="34" charset="0"/>
              </a:rPr>
              <a:t>✔ </a:t>
            </a:r>
            <a:r>
              <a:rPr lang="fr" sz="2400" noProof="0" dirty="0">
                <a:solidFill>
                  <a:srgbClr val="000000"/>
                </a:solidFill>
                <a:effectLst/>
                <a:latin typeface="Calibri Light" panose="020F0302020204030204" pitchFamily="34" charset="0"/>
                <a:ea typeface="Times New Roman" panose="02020603050405020304" pitchFamily="18" charset="0"/>
                <a:cs typeface="Calibri" panose="020F0502020204030204" pitchFamily="34" charset="0"/>
              </a:rPr>
              <a:t>Le pays dispose de la Stratégie pour l’équité des genres et l’environnement, du Plan d’action pour l’inclusion du genre du Ministère des Ressources naturelles et de l’Environnement et du Guide pour l’intégration de la perspective de genre dans le développement de projets environnementaux.</a:t>
            </a:r>
            <a:endParaRPr lang="en-US" sz="2800" noProof="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buNone/>
            </a:pPr>
            <a:r>
              <a:rPr lang="fr" sz="2400" u="sng" noProof="0" dirty="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Experts en genre et environnement : </a:t>
            </a:r>
            <a:r>
              <a:rPr lang="fr" sz="2400" noProof="0" dirty="0">
                <a:solidFill>
                  <a:srgbClr val="A5A5A5"/>
                </a:solidFill>
                <a:effectLst/>
                <a:latin typeface="Calibri" panose="020F0502020204030204" pitchFamily="34" charset="0"/>
                <a:ea typeface="Times New Roman" panose="02020603050405020304" pitchFamily="18" charset="0"/>
                <a:cs typeface="Calibri" panose="020F0502020204030204" pitchFamily="34" charset="0"/>
              </a:rPr>
              <a:t>✔✖ </a:t>
            </a:r>
            <a:r>
              <a:rPr lang="fr" sz="2400" noProof="0" dirty="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Le Secrétariat dispose d’un point focal genre ; cependant, son temps doit être divisé en plusieurs responsabilités.</a:t>
            </a:r>
            <a:endParaRPr lang="en-US" sz="2800" noProof="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buNone/>
            </a:pPr>
            <a:r>
              <a:rPr lang="fr" sz="2400" u="sng" noProof="0" dirty="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Personnel sensible au genre </a:t>
            </a:r>
            <a:r>
              <a:rPr lang="fr" sz="2400" noProof="0" dirty="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fr" sz="2400" noProof="0" dirty="0">
                <a:solidFill>
                  <a:srgbClr val="A5A5A5"/>
                </a:solidFill>
                <a:effectLst/>
                <a:latin typeface="Calibri" panose="020F0502020204030204" pitchFamily="34" charset="0"/>
                <a:ea typeface="Times New Roman" panose="02020603050405020304" pitchFamily="18" charset="0"/>
                <a:cs typeface="Calibri" panose="020F0502020204030204" pitchFamily="34" charset="0"/>
              </a:rPr>
              <a:t>✔ </a:t>
            </a:r>
            <a:r>
              <a:rPr lang="fr" sz="2400" noProof="0" dirty="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Le personnel est sensible au genre et le secrétaire dispose d'une unité genre.</a:t>
            </a:r>
            <a:endParaRPr lang="en-US" sz="2800" noProof="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buNone/>
            </a:pPr>
            <a:r>
              <a:rPr lang="fr" sz="2400" u="sng" noProof="0" dirty="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Renforcement des capacités sur le Genre et l’Environnement </a:t>
            </a:r>
            <a:r>
              <a:rPr lang="fr" sz="2400" noProof="0" dirty="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fr" sz="2400" noProof="0" dirty="0">
                <a:solidFill>
                  <a:srgbClr val="A5A5A5"/>
                </a:solidFill>
                <a:effectLst/>
                <a:latin typeface="Calibri" panose="020F0502020204030204" pitchFamily="34" charset="0"/>
                <a:ea typeface="Times New Roman" panose="02020603050405020304" pitchFamily="18" charset="0"/>
                <a:cs typeface="Calibri" panose="020F0502020204030204" pitchFamily="34" charset="0"/>
              </a:rPr>
              <a:t>✔✖ </a:t>
            </a:r>
            <a:r>
              <a:rPr lang="fr" sz="2400" noProof="0" dirty="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Le personnel a reçu plusieurs formations de l’INAM.</a:t>
            </a:r>
            <a:endParaRPr lang="en-US" sz="2800" noProof="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buNone/>
            </a:pPr>
            <a:r>
              <a:rPr lang="fr" sz="2400" u="sng" noProof="0" dirty="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Projets sensibles au genre ou adaptés au genre : </a:t>
            </a:r>
            <a:r>
              <a:rPr lang="fr" sz="2400" noProof="0" dirty="0">
                <a:solidFill>
                  <a:srgbClr val="A5A5A5"/>
                </a:solidFill>
                <a:effectLst/>
                <a:latin typeface="Calibri" panose="020F0502020204030204" pitchFamily="34" charset="0"/>
                <a:ea typeface="Times New Roman" panose="02020603050405020304" pitchFamily="18" charset="0"/>
                <a:cs typeface="Calibri" panose="020F0502020204030204" pitchFamily="34" charset="0"/>
              </a:rPr>
              <a:t>✔ </a:t>
            </a:r>
            <a:r>
              <a:rPr lang="fr" sz="2400" noProof="0" dirty="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L’École pour l’égalité et l’autonomisation des femmes rurales a été mise en œuvre.</a:t>
            </a:r>
            <a:endParaRPr lang="en-US" sz="2800" noProof="0" dirty="0">
              <a:effectLst/>
              <a:latin typeface="Calibri" panose="020F0502020204030204" pitchFamily="34" charset="0"/>
              <a:ea typeface="Times New Roman" panose="02020603050405020304" pitchFamily="18" charset="0"/>
              <a:cs typeface="Times New Roman" panose="02020603050405020304" pitchFamily="18" charset="0"/>
            </a:endParaRPr>
          </a:p>
        </p:txBody>
      </p:sp>
      <p:grpSp>
        <p:nvGrpSpPr>
          <p:cNvPr id="2" name="Group 1">
            <a:extLst>
              <a:ext uri="{FF2B5EF4-FFF2-40B4-BE49-F238E27FC236}">
                <a16:creationId xmlns:a16="http://schemas.microsoft.com/office/drawing/2014/main" id="{6D559566-23F8-E23C-2173-A955ACF489FC}"/>
              </a:ext>
            </a:extLst>
          </p:cNvPr>
          <p:cNvGrpSpPr/>
          <p:nvPr/>
        </p:nvGrpSpPr>
        <p:grpSpPr>
          <a:xfrm>
            <a:off x="914400" y="2029225"/>
            <a:ext cx="2525289" cy="1077218"/>
            <a:chOff x="844721" y="1866900"/>
            <a:chExt cx="3117679" cy="1316682"/>
          </a:xfrm>
        </p:grpSpPr>
        <p:sp>
          <p:nvSpPr>
            <p:cNvPr id="7" name="Pentagon 6">
              <a:extLst>
                <a:ext uri="{FF2B5EF4-FFF2-40B4-BE49-F238E27FC236}">
                  <a16:creationId xmlns:a16="http://schemas.microsoft.com/office/drawing/2014/main" id="{0BDF1D44-B296-6776-E51E-8467130A9174}"/>
                </a:ext>
              </a:extLst>
            </p:cNvPr>
            <p:cNvSpPr/>
            <p:nvPr/>
          </p:nvSpPr>
          <p:spPr>
            <a:xfrm>
              <a:off x="844721" y="1866900"/>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magnifying glass over a paper&#10;&#10;AI-generated content may be incorrect.">
              <a:extLst>
                <a:ext uri="{FF2B5EF4-FFF2-40B4-BE49-F238E27FC236}">
                  <a16:creationId xmlns:a16="http://schemas.microsoft.com/office/drawing/2014/main" id="{3A608A5B-63CD-FDC5-2886-60477F5F1F9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38679" y="2018287"/>
              <a:ext cx="1013420" cy="1011676"/>
            </a:xfrm>
            <a:prstGeom prst="rect">
              <a:avLst/>
            </a:prstGeom>
          </p:spPr>
        </p:pic>
        <p:grpSp>
          <p:nvGrpSpPr>
            <p:cNvPr id="11" name="Group 10">
              <a:extLst>
                <a:ext uri="{FF2B5EF4-FFF2-40B4-BE49-F238E27FC236}">
                  <a16:creationId xmlns:a16="http://schemas.microsoft.com/office/drawing/2014/main" id="{6959B0AC-1BAC-38A2-D887-37CA28041A13}"/>
                </a:ext>
              </a:extLst>
            </p:cNvPr>
            <p:cNvGrpSpPr/>
            <p:nvPr/>
          </p:nvGrpSpPr>
          <p:grpSpPr>
            <a:xfrm>
              <a:off x="1098270" y="2005422"/>
              <a:ext cx="1063394" cy="1011676"/>
              <a:chOff x="10085410" y="3689660"/>
              <a:chExt cx="779859" cy="779859"/>
            </a:xfrm>
          </p:grpSpPr>
          <p:sp>
            <p:nvSpPr>
              <p:cNvPr id="13" name="Oval 12">
                <a:extLst>
                  <a:ext uri="{FF2B5EF4-FFF2-40B4-BE49-F238E27FC236}">
                    <a16:creationId xmlns:a16="http://schemas.microsoft.com/office/drawing/2014/main" id="{1A2E9781-0925-EED2-9212-973E22584FAB}"/>
                  </a:ext>
                </a:extLst>
              </p:cNvPr>
              <p:cNvSpPr/>
              <p:nvPr/>
            </p:nvSpPr>
            <p:spPr>
              <a:xfrm>
                <a:off x="10085410" y="3689660"/>
                <a:ext cx="779859" cy="77985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4" name="Oval 5">
                <a:extLst>
                  <a:ext uri="{FF2B5EF4-FFF2-40B4-BE49-F238E27FC236}">
                    <a16:creationId xmlns:a16="http://schemas.microsoft.com/office/drawing/2014/main" id="{40CE63D1-6308-63F8-9001-7679DB8C6FDD}"/>
                  </a:ext>
                </a:extLst>
              </p:cNvPr>
              <p:cNvSpPr txBox="1"/>
              <p:nvPr/>
            </p:nvSpPr>
            <p:spPr>
              <a:xfrm>
                <a:off x="1017409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dirty="0"/>
                  <a:t>1</a:t>
                </a:r>
              </a:p>
            </p:txBody>
          </p:sp>
        </p:grpSp>
      </p:grpSp>
    </p:spTree>
    <p:extLst>
      <p:ext uri="{BB962C8B-B14F-4D97-AF65-F5344CB8AC3E}">
        <p14:creationId xmlns:p14="http://schemas.microsoft.com/office/powerpoint/2010/main" val="19036106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588E2-935D-9651-F7CF-8861B3FE31B9}"/>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05150F36-A23F-49E3-3F0F-2FFCC3C5A971}"/>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grpSp>
        <p:nvGrpSpPr>
          <p:cNvPr id="3" name="Group 2">
            <a:extLst>
              <a:ext uri="{FF2B5EF4-FFF2-40B4-BE49-F238E27FC236}">
                <a16:creationId xmlns:a16="http://schemas.microsoft.com/office/drawing/2014/main" id="{E345DE0E-B223-AE59-F05A-E55EEB144F7B}"/>
              </a:ext>
            </a:extLst>
          </p:cNvPr>
          <p:cNvGrpSpPr/>
          <p:nvPr/>
        </p:nvGrpSpPr>
        <p:grpSpPr>
          <a:xfrm rot="19609980">
            <a:off x="-5011502" y="12270141"/>
            <a:ext cx="7506213" cy="5619581"/>
            <a:chOff x="-1065426" y="6644636"/>
            <a:chExt cx="6886922" cy="5155944"/>
          </a:xfrm>
        </p:grpSpPr>
        <p:sp>
          <p:nvSpPr>
            <p:cNvPr id="4" name="Freeform 5">
              <a:extLst>
                <a:ext uri="{FF2B5EF4-FFF2-40B4-BE49-F238E27FC236}">
                  <a16:creationId xmlns:a16="http://schemas.microsoft.com/office/drawing/2014/main" id="{4FE83E31-7EBA-4F8D-5F39-380D55428B4C}"/>
                </a:ext>
              </a:extLst>
            </p:cNvPr>
            <p:cNvSpPr/>
            <p:nvPr/>
          </p:nvSpPr>
          <p:spPr>
            <a:xfrm rot="-1881176">
              <a:off x="-1065426" y="6644636"/>
              <a:ext cx="3667316" cy="4114800"/>
            </a:xfrm>
            <a:custGeom>
              <a:avLst/>
              <a:gdLst/>
              <a:ahLst/>
              <a:cxnLst/>
              <a:rect l="l" t="t" r="r" b="b"/>
              <a:pathLst>
                <a:path w="3667316" h="4114800">
                  <a:moveTo>
                    <a:pt x="0" y="0"/>
                  </a:moveTo>
                  <a:lnTo>
                    <a:pt x="3667316" y="0"/>
                  </a:lnTo>
                  <a:lnTo>
                    <a:pt x="3667316"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1371600">
                <a:defRPr/>
              </a:pPr>
              <a:endParaRPr lang="en-US" sz="2700">
                <a:solidFill>
                  <a:srgbClr val="322929"/>
                </a:solidFill>
                <a:latin typeface="Aptos" panose="02110004020202020204"/>
              </a:endParaRPr>
            </a:p>
          </p:txBody>
        </p:sp>
        <p:sp>
          <p:nvSpPr>
            <p:cNvPr id="5" name="Freeform 7">
              <a:extLst>
                <a:ext uri="{FF2B5EF4-FFF2-40B4-BE49-F238E27FC236}">
                  <a16:creationId xmlns:a16="http://schemas.microsoft.com/office/drawing/2014/main" id="{0CFC291C-91A0-5303-D62D-963D429B241A}"/>
                </a:ext>
              </a:extLst>
            </p:cNvPr>
            <p:cNvSpPr/>
            <p:nvPr/>
          </p:nvSpPr>
          <p:spPr>
            <a:xfrm>
              <a:off x="2293055" y="7685780"/>
              <a:ext cx="3528441" cy="4114800"/>
            </a:xfrm>
            <a:custGeom>
              <a:avLst/>
              <a:gdLst/>
              <a:ahLst/>
              <a:cxnLst/>
              <a:rect l="l" t="t" r="r" b="b"/>
              <a:pathLst>
                <a:path w="3528441" h="4114800">
                  <a:moveTo>
                    <a:pt x="0" y="0"/>
                  </a:moveTo>
                  <a:lnTo>
                    <a:pt x="3528441" y="0"/>
                  </a:lnTo>
                  <a:lnTo>
                    <a:pt x="3528441"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1371600">
                <a:defRPr/>
              </a:pPr>
              <a:endParaRPr lang="en-US" sz="2700">
                <a:solidFill>
                  <a:srgbClr val="322929"/>
                </a:solidFill>
                <a:latin typeface="Aptos" panose="02110004020202020204"/>
              </a:endParaRPr>
            </a:p>
          </p:txBody>
        </p:sp>
      </p:grpSp>
      <p:sp>
        <p:nvSpPr>
          <p:cNvPr id="7" name="Google Shape;89;g328e14af98b_2_2">
            <a:extLst>
              <a:ext uri="{FF2B5EF4-FFF2-40B4-BE49-F238E27FC236}">
                <a16:creationId xmlns:a16="http://schemas.microsoft.com/office/drawing/2014/main" id="{55101D57-FBB3-D3AA-8998-937361CF1F35}"/>
              </a:ext>
            </a:extLst>
          </p:cNvPr>
          <p:cNvSpPr txBox="1"/>
          <p:nvPr/>
        </p:nvSpPr>
        <p:spPr>
          <a:xfrm>
            <a:off x="1163702" y="481256"/>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4400" b="1" kern="0" dirty="0">
                <a:solidFill>
                  <a:prstClr val="black"/>
                </a:solidFill>
                <a:latin typeface="Calibri Light" panose="020F0302020204030204" pitchFamily="34" charset="0"/>
                <a:cs typeface="Calibri Light" panose="020F0302020204030204" pitchFamily="34" charset="0"/>
                <a:sym typeface="Arial"/>
              </a:rPr>
              <a:t>Actions clés pour développer une analyse de genre</a:t>
            </a:r>
          </a:p>
          <a:p>
            <a:pPr defTabSz="914445">
              <a:buClr>
                <a:srgbClr val="000000"/>
              </a:buClr>
              <a:defRPr/>
            </a:pPr>
            <a:endParaRPr sz="4400" b="1" kern="0" dirty="0">
              <a:solidFill>
                <a:prstClr val="black"/>
              </a:solidFill>
              <a:latin typeface="Calibri Light" panose="020F0302020204030204" pitchFamily="34" charset="0"/>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B0ADD6BF-2D72-E9B1-586A-E71FEA2C32C2}"/>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A1FC2623-8ADC-5C13-A624-5D9E4EDFA8A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7"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2" name="Text Placeholder 2">
            <a:extLst>
              <a:ext uri="{FF2B5EF4-FFF2-40B4-BE49-F238E27FC236}">
                <a16:creationId xmlns:a16="http://schemas.microsoft.com/office/drawing/2014/main" id="{E33545CC-A68C-699C-B0F5-FF4827058FBA}"/>
              </a:ext>
            </a:extLst>
          </p:cNvPr>
          <p:cNvSpPr txBox="1">
            <a:spLocks/>
          </p:cNvSpPr>
          <p:nvPr/>
        </p:nvSpPr>
        <p:spPr>
          <a:xfrm>
            <a:off x="2408909" y="3856253"/>
            <a:ext cx="13533670" cy="627587"/>
          </a:xfrm>
          <a:prstGeom prst="rect">
            <a:avLst/>
          </a:prstGeom>
        </p:spPr>
        <p:txBody>
          <a:bodyPr/>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3828" indent="-453828"/>
            <a:r>
              <a:rPr lang="fr" dirty="0">
                <a:latin typeface="Calibri" panose="020F0502020204030204" pitchFamily="34" charset="0"/>
                <a:cs typeface="Calibri" panose="020F0502020204030204" pitchFamily="34" charset="0"/>
              </a:rPr>
              <a:t>les analyses de genre </a:t>
            </a:r>
            <a:r>
              <a:rPr lang="fr" noProof="0" dirty="0">
                <a:latin typeface="Calibri" panose="020F0502020204030204" pitchFamily="34" charset="0"/>
                <a:cs typeface="Calibri" panose="020F0502020204030204" pitchFamily="34" charset="0"/>
              </a:rPr>
              <a:t>précédemment développées en relation avec la biodiversité</a:t>
            </a:r>
          </a:p>
          <a:p>
            <a:pPr marL="453828" indent="-453828"/>
            <a:endParaRPr lang="en-US" dirty="0">
              <a:latin typeface="Calibri" panose="020F0502020204030204" pitchFamily="34" charset="0"/>
              <a:cs typeface="Calibri" panose="020F0502020204030204" pitchFamily="34" charset="0"/>
            </a:endParaRPr>
          </a:p>
          <a:p>
            <a:pPr marL="453828" indent="-453828"/>
            <a:r>
              <a:rPr lang="fr" dirty="0">
                <a:latin typeface="Calibri" panose="020F0502020204030204" pitchFamily="34" charset="0"/>
                <a:cs typeface="Calibri" panose="020F0502020204030204" pitchFamily="34" charset="0"/>
              </a:rPr>
              <a:t>Rechercher des publications mondiales susceptibles de contenir des études de cas du pays</a:t>
            </a:r>
          </a:p>
          <a:p>
            <a:pPr marL="453828" indent="-453828"/>
            <a:endParaRPr lang="en-US" noProof="0" dirty="0">
              <a:latin typeface="Calibri" panose="020F0502020204030204" pitchFamily="34" charset="0"/>
              <a:cs typeface="Calibri" panose="020F0502020204030204" pitchFamily="34" charset="0"/>
            </a:endParaRPr>
          </a:p>
          <a:p>
            <a:pPr marL="453828" indent="-453828"/>
            <a:r>
              <a:rPr lang="fr" noProof="0" dirty="0">
                <a:latin typeface="Calibri" panose="020F0502020204030204" pitchFamily="34" charset="0"/>
                <a:cs typeface="Calibri" panose="020F0502020204030204" pitchFamily="34" charset="0"/>
              </a:rPr>
              <a:t>Lancez un appel à publications sur le genre et la biodiversité et invitez </a:t>
            </a:r>
            <a:r>
              <a:rPr lang="fr" dirty="0">
                <a:latin typeface="Calibri" panose="020F0502020204030204" pitchFamily="34" charset="0"/>
                <a:cs typeface="Calibri" panose="020F0502020204030204" pitchFamily="34" charset="0"/>
              </a:rPr>
              <a:t>les institutions gouvernementales et les OSC</a:t>
            </a:r>
          </a:p>
          <a:p>
            <a:pPr marL="453828" indent="-453828"/>
            <a:endParaRPr lang="en-US" dirty="0">
              <a:latin typeface="Calibri" panose="020F0502020204030204" pitchFamily="34" charset="0"/>
              <a:cs typeface="Calibri" panose="020F0502020204030204" pitchFamily="34" charset="0"/>
            </a:endParaRPr>
          </a:p>
          <a:p>
            <a:pPr marL="453828" indent="-453828"/>
            <a:endParaRPr lang="en-US" dirty="0">
              <a:latin typeface="Calibri" panose="020F0502020204030204" pitchFamily="34" charset="0"/>
              <a:cs typeface="Calibri" panose="020F0502020204030204" pitchFamily="34" charset="0"/>
            </a:endParaRPr>
          </a:p>
          <a:p>
            <a:pPr marL="453828" indent="-453828"/>
            <a:endParaRPr lang="en-US" noProof="0" dirty="0">
              <a:latin typeface="Calibri" panose="020F0502020204030204" pitchFamily="34" charset="0"/>
              <a:cs typeface="Calibri" panose="020F0502020204030204" pitchFamily="34" charset="0"/>
            </a:endParaRPr>
          </a:p>
          <a:p>
            <a:pPr marL="453828" indent="-453828"/>
            <a:endParaRPr lang="en-US" noProof="0" dirty="0">
              <a:latin typeface="Calibri" panose="020F0502020204030204" pitchFamily="34" charset="0"/>
              <a:cs typeface="Calibri" panose="020F0502020204030204" pitchFamily="34" charset="0"/>
            </a:endParaRPr>
          </a:p>
          <a:p>
            <a:pPr marL="453828" indent="-453828"/>
            <a:endParaRPr lang="en-US" dirty="0">
              <a:latin typeface="Calibri" panose="020F0502020204030204" pitchFamily="34" charset="0"/>
              <a:cs typeface="Calibri" panose="020F0502020204030204" pitchFamily="34" charset="0"/>
            </a:endParaRPr>
          </a:p>
          <a:p>
            <a:pPr marL="453828" indent="-453828"/>
            <a:endParaRPr lang="en-US" dirty="0">
              <a:latin typeface="Calibri" panose="020F0502020204030204" pitchFamily="34" charset="0"/>
              <a:cs typeface="Calibri" panose="020F0502020204030204" pitchFamily="34" charset="0"/>
            </a:endParaRPr>
          </a:p>
          <a:p>
            <a:pPr marL="0" indent="0">
              <a:buNone/>
            </a:pPr>
            <a:r>
              <a:rPr lang="fr" noProof="0" dirty="0">
                <a:latin typeface="Calibri" panose="020F0502020204030204" pitchFamily="34" charset="0"/>
                <a:cs typeface="Calibri" panose="020F0502020204030204" pitchFamily="34" charset="0"/>
              </a:rPr>
              <a:t> </a:t>
            </a:r>
            <a:endParaRPr lang="en-US" noProof="0" dirty="0">
              <a:highlight>
                <a:srgbClr val="C0C0C0"/>
              </a:highlight>
              <a:latin typeface="Calibri" panose="020F0502020204030204" pitchFamily="34" charset="0"/>
              <a:cs typeface="Calibri" panose="020F0502020204030204" pitchFamily="34" charset="0"/>
            </a:endParaRPr>
          </a:p>
        </p:txBody>
      </p:sp>
      <p:grpSp>
        <p:nvGrpSpPr>
          <p:cNvPr id="6" name="Group 5">
            <a:extLst>
              <a:ext uri="{FF2B5EF4-FFF2-40B4-BE49-F238E27FC236}">
                <a16:creationId xmlns:a16="http://schemas.microsoft.com/office/drawing/2014/main" id="{5144287B-8E8E-512B-01A8-868289403E15}"/>
              </a:ext>
            </a:extLst>
          </p:cNvPr>
          <p:cNvGrpSpPr/>
          <p:nvPr/>
        </p:nvGrpSpPr>
        <p:grpSpPr>
          <a:xfrm>
            <a:off x="1146265" y="2019300"/>
            <a:ext cx="2525289" cy="1077218"/>
            <a:chOff x="1847532" y="3282849"/>
            <a:chExt cx="3117679" cy="1316682"/>
          </a:xfrm>
        </p:grpSpPr>
        <p:sp>
          <p:nvSpPr>
            <p:cNvPr id="18" name="Pentagon 17">
              <a:extLst>
                <a:ext uri="{FF2B5EF4-FFF2-40B4-BE49-F238E27FC236}">
                  <a16:creationId xmlns:a16="http://schemas.microsoft.com/office/drawing/2014/main" id="{279961DA-844E-5D3D-82B7-AAF0CE71CDAA}"/>
                </a:ext>
              </a:extLst>
            </p:cNvPr>
            <p:cNvSpPr/>
            <p:nvPr/>
          </p:nvSpPr>
          <p:spPr>
            <a:xfrm>
              <a:off x="1847532" y="328284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E77348EE-8646-8A59-9B55-EABFA82016C1}"/>
                </a:ext>
              </a:extLst>
            </p:cNvPr>
            <p:cNvGrpSpPr/>
            <p:nvPr/>
          </p:nvGrpSpPr>
          <p:grpSpPr>
            <a:xfrm>
              <a:off x="2101081" y="3421371"/>
              <a:ext cx="1063394" cy="1011676"/>
              <a:chOff x="10085410" y="3689660"/>
              <a:chExt cx="779859" cy="779859"/>
            </a:xfrm>
          </p:grpSpPr>
          <p:sp>
            <p:nvSpPr>
              <p:cNvPr id="21" name="Oval 20">
                <a:extLst>
                  <a:ext uri="{FF2B5EF4-FFF2-40B4-BE49-F238E27FC236}">
                    <a16:creationId xmlns:a16="http://schemas.microsoft.com/office/drawing/2014/main" id="{E46AC85B-FBAB-3323-FD5E-9FDF1892ED91}"/>
                  </a:ext>
                </a:extLst>
              </p:cNvPr>
              <p:cNvSpPr/>
              <p:nvPr/>
            </p:nvSpPr>
            <p:spPr>
              <a:xfrm>
                <a:off x="10085410" y="3689660"/>
                <a:ext cx="779859" cy="779859"/>
              </a:xfrm>
              <a:prstGeom prst="ellipse">
                <a:avLst/>
              </a:pr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2" name="Oval 5">
                <a:extLst>
                  <a:ext uri="{FF2B5EF4-FFF2-40B4-BE49-F238E27FC236}">
                    <a16:creationId xmlns:a16="http://schemas.microsoft.com/office/drawing/2014/main" id="{D31DCF15-E543-9BBF-2209-279F11E147CF}"/>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dirty="0"/>
                  <a:t>2</a:t>
                </a:r>
                <a:endParaRPr lang="en-US" sz="3600" kern="1200" dirty="0"/>
              </a:p>
            </p:txBody>
          </p:sp>
        </p:grpSp>
        <p:pic>
          <p:nvPicPr>
            <p:cNvPr id="20" name="Picture 19" descr="A computer screen with books on top&#10;&#10;AI-generated content may be incorrect.">
              <a:extLst>
                <a:ext uri="{FF2B5EF4-FFF2-40B4-BE49-F238E27FC236}">
                  <a16:creationId xmlns:a16="http://schemas.microsoft.com/office/drawing/2014/main" id="{959EA18B-244A-165F-263B-FF95E5A0EF9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347607" y="3442343"/>
              <a:ext cx="897334" cy="985416"/>
            </a:xfrm>
            <a:prstGeom prst="rect">
              <a:avLst/>
            </a:prstGeom>
          </p:spPr>
        </p:pic>
      </p:grpSp>
      <p:sp>
        <p:nvSpPr>
          <p:cNvPr id="23" name="TextBox 22">
            <a:extLst>
              <a:ext uri="{FF2B5EF4-FFF2-40B4-BE49-F238E27FC236}">
                <a16:creationId xmlns:a16="http://schemas.microsoft.com/office/drawing/2014/main" id="{386FFCE7-9B78-7F1D-515B-237A79B922F3}"/>
              </a:ext>
            </a:extLst>
          </p:cNvPr>
          <p:cNvSpPr txBox="1"/>
          <p:nvPr/>
        </p:nvSpPr>
        <p:spPr>
          <a:xfrm>
            <a:off x="3876926" y="2253841"/>
            <a:ext cx="7248274" cy="553998"/>
          </a:xfrm>
          <a:prstGeom prst="rect">
            <a:avLst/>
          </a:prstGeom>
          <a:noFill/>
        </p:spPr>
        <p:txBody>
          <a:bodyPr wrap="square">
            <a:spAutoFit/>
          </a:bodyPr>
          <a:lstStyle/>
          <a:p>
            <a:pPr algn="just">
              <a:spcBef>
                <a:spcPts val="0"/>
              </a:spcBef>
            </a:pPr>
            <a:r>
              <a:rPr lang="fr" sz="3000" b="1" dirty="0">
                <a:latin typeface="Calibri" panose="020F0502020204030204" pitchFamily="34" charset="0"/>
                <a:ea typeface="Times New Roman" panose="02020603050405020304" pitchFamily="18" charset="0"/>
                <a:cs typeface="Calibri" panose="020F0502020204030204" pitchFamily="34" charset="0"/>
              </a:rPr>
              <a:t>Revue de la littérature sur la biodiversité et le genre</a:t>
            </a:r>
          </a:p>
        </p:txBody>
      </p:sp>
    </p:spTree>
    <p:extLst>
      <p:ext uri="{BB962C8B-B14F-4D97-AF65-F5344CB8AC3E}">
        <p14:creationId xmlns:p14="http://schemas.microsoft.com/office/powerpoint/2010/main" val="16357935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26AC9-05D6-8D4B-DE97-BE33E7EE92D3}"/>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2576C46-049F-724E-32C5-A38878DE2625}"/>
              </a:ext>
            </a:extLst>
          </p:cNvPr>
          <p:cNvSpPr/>
          <p:nvPr/>
        </p:nvSpPr>
        <p:spPr>
          <a:xfrm>
            <a:off x="2362200" y="3619500"/>
            <a:ext cx="13944600" cy="5257800"/>
          </a:xfrm>
          <a:prstGeom prst="rect">
            <a:avLst/>
          </a:prstGeom>
          <a:solidFill>
            <a:srgbClr val="E3F1D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10" descr="A picture containing logo&#10;&#10;Description automatically generated">
            <a:extLst>
              <a:ext uri="{FF2B5EF4-FFF2-40B4-BE49-F238E27FC236}">
                <a16:creationId xmlns:a16="http://schemas.microsoft.com/office/drawing/2014/main" id="{A2483157-30B0-7A47-29CC-89BF5E2F0CF9}"/>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9C01CF84-2AA8-8D08-310F-D5857BD6C8C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6BE60723-1293-9BF7-7E5F-AE7C02D32CBE}"/>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fr" sz="2800" b="1" kern="0" dirty="0">
                <a:solidFill>
                  <a:prstClr val="black"/>
                </a:solidFill>
                <a:latin typeface="Calibri Light" panose="020F0302020204030204" pitchFamily="34" charset="0"/>
                <a:cs typeface="Calibri Light" panose="020F0302020204030204" pitchFamily="34" charset="0"/>
                <a:sym typeface="Arial"/>
              </a:rPr>
              <a:t>Revue de la littérature : identifier les données incluses dans l'analyse de genre des projets soutenus par les fonds verticaux (GEF, GCF, GBFF)</a:t>
            </a:r>
            <a:endParaRPr lang="en-US" sz="2400" dirty="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7CE62FB5-BAF3-C372-8EC6-5F11EBB0E72B}"/>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dirty="0">
                <a:solidFill>
                  <a:schemeClr val="tx1"/>
                </a:solidFill>
                <a:latin typeface="Calibri" panose="020F0502020204030204"/>
              </a:rPr>
              <a:t>CONSEIL</a:t>
            </a:r>
            <a:endParaRPr lang="en-US" sz="2700" dirty="0">
              <a:solidFill>
                <a:schemeClr val="tx1"/>
              </a:solidFill>
              <a:latin typeface="Calibri" panose="020F0502020204030204"/>
            </a:endParaRPr>
          </a:p>
        </p:txBody>
      </p:sp>
      <p:pic>
        <p:nvPicPr>
          <p:cNvPr id="5" name="Picture 4" descr="A close-up of a document&#10;&#10;AI-generated content may be incorrect.">
            <a:extLst>
              <a:ext uri="{FF2B5EF4-FFF2-40B4-BE49-F238E27FC236}">
                <a16:creationId xmlns:a16="http://schemas.microsoft.com/office/drawing/2014/main" id="{1FC459FA-ADFA-FD4D-ABDD-0CE6DE57B9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33700" y="4082886"/>
            <a:ext cx="12725400" cy="4407065"/>
          </a:xfrm>
          <a:prstGeom prst="rect">
            <a:avLst/>
          </a:prstGeom>
        </p:spPr>
      </p:pic>
      <p:grpSp>
        <p:nvGrpSpPr>
          <p:cNvPr id="2" name="Group 1">
            <a:extLst>
              <a:ext uri="{FF2B5EF4-FFF2-40B4-BE49-F238E27FC236}">
                <a16:creationId xmlns:a16="http://schemas.microsoft.com/office/drawing/2014/main" id="{540CEA14-D34F-4CC1-C435-2B3775DD44E8}"/>
              </a:ext>
            </a:extLst>
          </p:cNvPr>
          <p:cNvGrpSpPr/>
          <p:nvPr/>
        </p:nvGrpSpPr>
        <p:grpSpPr>
          <a:xfrm>
            <a:off x="914400" y="2085082"/>
            <a:ext cx="2525289" cy="1077218"/>
            <a:chOff x="1847532" y="3282849"/>
            <a:chExt cx="3117679" cy="1316682"/>
          </a:xfrm>
        </p:grpSpPr>
        <p:sp>
          <p:nvSpPr>
            <p:cNvPr id="3" name="Pentagon 2">
              <a:extLst>
                <a:ext uri="{FF2B5EF4-FFF2-40B4-BE49-F238E27FC236}">
                  <a16:creationId xmlns:a16="http://schemas.microsoft.com/office/drawing/2014/main" id="{DFBFE4D8-C96E-D674-58BA-A5F9E3742AC3}"/>
                </a:ext>
              </a:extLst>
            </p:cNvPr>
            <p:cNvSpPr/>
            <p:nvPr/>
          </p:nvSpPr>
          <p:spPr>
            <a:xfrm>
              <a:off x="1847532" y="328284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2FBB1841-B1BD-770B-3EC3-0CF8577EA796}"/>
                </a:ext>
              </a:extLst>
            </p:cNvPr>
            <p:cNvGrpSpPr/>
            <p:nvPr/>
          </p:nvGrpSpPr>
          <p:grpSpPr>
            <a:xfrm>
              <a:off x="2101081" y="3421371"/>
              <a:ext cx="1063394" cy="1011676"/>
              <a:chOff x="10085410" y="3689660"/>
              <a:chExt cx="779859" cy="779859"/>
            </a:xfrm>
          </p:grpSpPr>
          <p:sp>
            <p:nvSpPr>
              <p:cNvPr id="10" name="Oval 9">
                <a:extLst>
                  <a:ext uri="{FF2B5EF4-FFF2-40B4-BE49-F238E27FC236}">
                    <a16:creationId xmlns:a16="http://schemas.microsoft.com/office/drawing/2014/main" id="{84590A57-8F0A-07D4-A180-DE3764C42108}"/>
                  </a:ext>
                </a:extLst>
              </p:cNvPr>
              <p:cNvSpPr/>
              <p:nvPr/>
            </p:nvSpPr>
            <p:spPr>
              <a:xfrm>
                <a:off x="10085410" y="3689660"/>
                <a:ext cx="779859" cy="779859"/>
              </a:xfrm>
              <a:prstGeom prst="ellipse">
                <a:avLst/>
              </a:pr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1" name="Oval 5">
                <a:extLst>
                  <a:ext uri="{FF2B5EF4-FFF2-40B4-BE49-F238E27FC236}">
                    <a16:creationId xmlns:a16="http://schemas.microsoft.com/office/drawing/2014/main" id="{E7508805-393F-CA83-538D-E558E6733B08}"/>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dirty="0"/>
                  <a:t>2</a:t>
                </a:r>
                <a:endParaRPr lang="en-US" sz="3600" kern="1200" dirty="0"/>
              </a:p>
            </p:txBody>
          </p:sp>
        </p:grpSp>
        <p:pic>
          <p:nvPicPr>
            <p:cNvPr id="9" name="Picture 8" descr="A computer screen with books on top&#10;&#10;AI-generated content may be incorrect.">
              <a:extLst>
                <a:ext uri="{FF2B5EF4-FFF2-40B4-BE49-F238E27FC236}">
                  <a16:creationId xmlns:a16="http://schemas.microsoft.com/office/drawing/2014/main" id="{5F7C43D6-DC75-893E-2A93-8CD3E412FA9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47607" y="3442343"/>
              <a:ext cx="897334" cy="985416"/>
            </a:xfrm>
            <a:prstGeom prst="rect">
              <a:avLst/>
            </a:prstGeom>
          </p:spPr>
        </p:pic>
      </p:grpSp>
    </p:spTree>
    <p:extLst>
      <p:ext uri="{BB962C8B-B14F-4D97-AF65-F5344CB8AC3E}">
        <p14:creationId xmlns:p14="http://schemas.microsoft.com/office/powerpoint/2010/main" val="11820408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D72150-5573-6A6B-E594-CA9FB7D6AE1D}"/>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AEE5FD1C-A747-C63D-A899-9AFFA8817745}"/>
              </a:ext>
            </a:extLst>
          </p:cNvPr>
          <p:cNvSpPr/>
          <p:nvPr/>
        </p:nvSpPr>
        <p:spPr>
          <a:xfrm>
            <a:off x="2362200" y="3619500"/>
            <a:ext cx="13944600" cy="5257800"/>
          </a:xfrm>
          <a:prstGeom prst="rect">
            <a:avLst/>
          </a:prstGeom>
          <a:solidFill>
            <a:srgbClr val="E3F1D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10" descr="A picture containing logo&#10;&#10;Description automatically generated">
            <a:extLst>
              <a:ext uri="{FF2B5EF4-FFF2-40B4-BE49-F238E27FC236}">
                <a16:creationId xmlns:a16="http://schemas.microsoft.com/office/drawing/2014/main" id="{3E1EE5CB-88BA-FA1B-3DEE-49FAA9D2BF6A}"/>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A0C8BA8D-3C3C-8746-3675-37A5ACAD5EDC}"/>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7E95CBE5-F8C1-0C9E-C470-2C6DA01BD9BD}"/>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fr" sz="3200" b="1" kern="0" dirty="0">
                <a:solidFill>
                  <a:prstClr val="black"/>
                </a:solidFill>
                <a:latin typeface="Calibri Light" panose="020F0302020204030204" pitchFamily="34" charset="0"/>
                <a:cs typeface="Calibri Light" panose="020F0302020204030204" pitchFamily="34" charset="0"/>
                <a:sym typeface="Arial"/>
              </a:rPr>
              <a:t>Revue de la littérature : Examiner les stratégies et les rapports nationaux précédents</a:t>
            </a:r>
          </a:p>
          <a:p>
            <a:pPr algn="ctr" defTabSz="914445">
              <a:buClr>
                <a:srgbClr val="000000"/>
              </a:buClr>
              <a:defRPr/>
            </a:pPr>
            <a:r>
              <a:rPr lang="fr" sz="3200" b="1" kern="0" dirty="0">
                <a:solidFill>
                  <a:prstClr val="black"/>
                </a:solidFill>
                <a:latin typeface="Calibri Light" panose="020F0302020204030204" pitchFamily="34" charset="0"/>
                <a:cs typeface="Calibri Light" panose="020F0302020204030204" pitchFamily="34" charset="0"/>
                <a:sym typeface="Arial"/>
              </a:rPr>
              <a:t>liés aux AME pour identifier les données de genre</a:t>
            </a:r>
            <a:endParaRPr lang="en-US" sz="2700" dirty="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F54FB88F-E7B2-6C19-22BC-160FFDCFDB25}"/>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dirty="0">
                <a:solidFill>
                  <a:schemeClr val="tx1"/>
                </a:solidFill>
                <a:latin typeface="Calibri" panose="020F0502020204030204"/>
              </a:rPr>
              <a:t>CONSEIL</a:t>
            </a:r>
            <a:endParaRPr lang="en-US" sz="2700" dirty="0">
              <a:solidFill>
                <a:schemeClr val="tx1"/>
              </a:solidFill>
              <a:latin typeface="Calibri" panose="020F0502020204030204"/>
            </a:endParaRPr>
          </a:p>
        </p:txBody>
      </p:sp>
      <p:sp>
        <p:nvSpPr>
          <p:cNvPr id="9" name="Rectangle 8">
            <a:extLst>
              <a:ext uri="{FF2B5EF4-FFF2-40B4-BE49-F238E27FC236}">
                <a16:creationId xmlns:a16="http://schemas.microsoft.com/office/drawing/2014/main" id="{0C4A6B8A-FD4C-B629-4DDA-0DE57BC86DA4}"/>
              </a:ext>
            </a:extLst>
          </p:cNvPr>
          <p:cNvSpPr/>
          <p:nvPr/>
        </p:nvSpPr>
        <p:spPr>
          <a:xfrm>
            <a:off x="2743200" y="3848100"/>
            <a:ext cx="13182600" cy="48761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F81755BC-9BCD-796F-CD69-844BD5C8053F}"/>
              </a:ext>
            </a:extLst>
          </p:cNvPr>
          <p:cNvSpPr txBox="1"/>
          <p:nvPr/>
        </p:nvSpPr>
        <p:spPr>
          <a:xfrm>
            <a:off x="3390900" y="5173900"/>
            <a:ext cx="11887200" cy="2677656"/>
          </a:xfrm>
          <a:prstGeom prst="rect">
            <a:avLst/>
          </a:prstGeom>
          <a:noFill/>
        </p:spPr>
        <p:txBody>
          <a:bodyPr wrap="square">
            <a:spAutoFit/>
          </a:bodyPr>
          <a:lstStyle/>
          <a:p>
            <a:r>
              <a:rPr lang="fr" sz="2800" dirty="0"/>
              <a:t>Herbiers marins. Usages et développement. Les herbiers marins jouent un rôle important dans la stabilisation de la dynamique côtière en consolidant les sédiments et en constituant une barrière contre l'érosion marine et les tempêtes. Ils présentent également un intérêt considérable compte tenu de la diversité des espèces qu'ils abritent et de leur rôle de zones d'alimentation pour les dugongs et les tortues marines. Ils sont également utilisés comme zones de pêche par les femmes et autres pêcheurs, ainsi que comme sites de loisirs pour les plongeurs avec tuba.</a:t>
            </a:r>
          </a:p>
        </p:txBody>
      </p:sp>
      <p:sp>
        <p:nvSpPr>
          <p:cNvPr id="11" name="TextBox 10">
            <a:extLst>
              <a:ext uri="{FF2B5EF4-FFF2-40B4-BE49-F238E27FC236}">
                <a16:creationId xmlns:a16="http://schemas.microsoft.com/office/drawing/2014/main" id="{E1FF98BE-5187-D8AD-3CB9-0EF9C5974682}"/>
              </a:ext>
            </a:extLst>
          </p:cNvPr>
          <p:cNvSpPr txBox="1"/>
          <p:nvPr/>
        </p:nvSpPr>
        <p:spPr>
          <a:xfrm>
            <a:off x="3390900" y="4158994"/>
            <a:ext cx="12006944" cy="954107"/>
          </a:xfrm>
          <a:prstGeom prst="rect">
            <a:avLst/>
          </a:prstGeom>
          <a:noFill/>
        </p:spPr>
        <p:txBody>
          <a:bodyPr wrap="square">
            <a:spAutoFit/>
          </a:bodyPr>
          <a:lstStyle/>
          <a:p>
            <a:r>
              <a:rPr lang="fr" sz="2800" b="1" u="sng" kern="0" dirty="0">
                <a:solidFill>
                  <a:srgbClr val="4472C4"/>
                </a:solidFill>
                <a:effectLst/>
                <a:latin typeface="Calibri" panose="020F0502020204030204" pitchFamily="34" charset="0"/>
                <a:ea typeface="Calibri" panose="020F0502020204030204" pitchFamily="34" charset="0"/>
                <a:cs typeface="Times New Roman" panose="02020603050405020304" pitchFamily="18" charset="0"/>
              </a:rPr>
              <a:t>Comores First NBSAP </a:t>
            </a:r>
            <a:r>
              <a:rPr lang="fr" sz="2800" b="1" u="sng" kern="0" dirty="0" err="1">
                <a:solidFill>
                  <a:srgbClr val="4472C4"/>
                </a:solidFill>
                <a:effectLst/>
                <a:latin typeface="Calibri" panose="020F0502020204030204" pitchFamily="34" charset="0"/>
                <a:ea typeface="Calibri" panose="020F0502020204030204" pitchFamily="34" charset="0"/>
                <a:cs typeface="Times New Roman" panose="02020603050405020304" pitchFamily="18" charset="0"/>
              </a:rPr>
              <a:t>Strategie </a:t>
            </a:r>
            <a:r>
              <a:rPr lang="fr" sz="2800" b="1" u="sng" kern="0" dirty="0">
                <a:solidFill>
                  <a:srgbClr val="4472C4"/>
                </a:solidFill>
                <a:effectLst/>
                <a:latin typeface="Calibri" panose="020F0502020204030204" pitchFamily="34" charset="0"/>
                <a:ea typeface="Calibri" panose="020F0502020204030204" pitchFamily="34" charset="0"/>
                <a:cs typeface="Times New Roman" panose="02020603050405020304" pitchFamily="18" charset="0"/>
              </a:rPr>
              <a:t>Nationale Et Plan D'action pour la Conservation de La </a:t>
            </a:r>
            <a:r>
              <a:rPr lang="fr" sz="2800" b="1" u="sng" kern="0" dirty="0" err="1">
                <a:solidFill>
                  <a:srgbClr val="4472C4"/>
                </a:solidFill>
                <a:effectLst/>
                <a:latin typeface="Calibri" panose="020F0502020204030204" pitchFamily="34" charset="0"/>
                <a:ea typeface="Calibri" panose="020F0502020204030204" pitchFamily="34" charset="0"/>
                <a:cs typeface="Times New Roman" panose="02020603050405020304" pitchFamily="18" charset="0"/>
              </a:rPr>
              <a:t>Diversite </a:t>
            </a:r>
            <a:r>
              <a:rPr lang="fr" sz="2800" b="1" u="sng" kern="0" dirty="0">
                <a:solidFill>
                  <a:srgbClr val="4472C4"/>
                </a:solidFill>
                <a:effectLst/>
                <a:latin typeface="Calibri" panose="020F0502020204030204" pitchFamily="34" charset="0"/>
                <a:ea typeface="Calibri" panose="020F0502020204030204" pitchFamily="34" charset="0"/>
                <a:cs typeface="Times New Roman" panose="02020603050405020304" pitchFamily="18" charset="0"/>
              </a:rPr>
              <a:t>Biologique. 2003</a:t>
            </a:r>
            <a:r>
              <a:rPr lang="fr" sz="2800" dirty="0">
                <a:effectLst/>
              </a:rPr>
              <a:t> </a:t>
            </a:r>
            <a:endParaRPr lang="en-US" sz="2800" dirty="0"/>
          </a:p>
        </p:txBody>
      </p:sp>
      <p:grpSp>
        <p:nvGrpSpPr>
          <p:cNvPr id="2" name="Group 1">
            <a:extLst>
              <a:ext uri="{FF2B5EF4-FFF2-40B4-BE49-F238E27FC236}">
                <a16:creationId xmlns:a16="http://schemas.microsoft.com/office/drawing/2014/main" id="{DFD6AB3E-51F5-9DAF-225F-AB209F03E422}"/>
              </a:ext>
            </a:extLst>
          </p:cNvPr>
          <p:cNvGrpSpPr/>
          <p:nvPr/>
        </p:nvGrpSpPr>
        <p:grpSpPr>
          <a:xfrm>
            <a:off x="914400" y="2085082"/>
            <a:ext cx="2525289" cy="1077218"/>
            <a:chOff x="1847532" y="3282849"/>
            <a:chExt cx="3117679" cy="1316682"/>
          </a:xfrm>
        </p:grpSpPr>
        <p:sp>
          <p:nvSpPr>
            <p:cNvPr id="5" name="Pentagon 4">
              <a:extLst>
                <a:ext uri="{FF2B5EF4-FFF2-40B4-BE49-F238E27FC236}">
                  <a16:creationId xmlns:a16="http://schemas.microsoft.com/office/drawing/2014/main" id="{BFEF2E5F-3033-8581-8738-6AFC4F591A2A}"/>
                </a:ext>
              </a:extLst>
            </p:cNvPr>
            <p:cNvSpPr/>
            <p:nvPr/>
          </p:nvSpPr>
          <p:spPr>
            <a:xfrm>
              <a:off x="1847532" y="328284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D6FEB5F7-5107-2233-5C89-DB8C161A5A38}"/>
                </a:ext>
              </a:extLst>
            </p:cNvPr>
            <p:cNvGrpSpPr/>
            <p:nvPr/>
          </p:nvGrpSpPr>
          <p:grpSpPr>
            <a:xfrm>
              <a:off x="2101081" y="3421371"/>
              <a:ext cx="1063394" cy="1011676"/>
              <a:chOff x="10085410" y="3689660"/>
              <a:chExt cx="779859" cy="779859"/>
            </a:xfrm>
          </p:grpSpPr>
          <p:sp>
            <p:nvSpPr>
              <p:cNvPr id="14" name="Oval 13">
                <a:extLst>
                  <a:ext uri="{FF2B5EF4-FFF2-40B4-BE49-F238E27FC236}">
                    <a16:creationId xmlns:a16="http://schemas.microsoft.com/office/drawing/2014/main" id="{DE6FD4C1-5D14-8CF9-B049-5EB25CEBCB0E}"/>
                  </a:ext>
                </a:extLst>
              </p:cNvPr>
              <p:cNvSpPr/>
              <p:nvPr/>
            </p:nvSpPr>
            <p:spPr>
              <a:xfrm>
                <a:off x="10085410" y="3689660"/>
                <a:ext cx="779859" cy="779859"/>
              </a:xfrm>
              <a:prstGeom prst="ellipse">
                <a:avLst/>
              </a:pr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5" name="Oval 5">
                <a:extLst>
                  <a:ext uri="{FF2B5EF4-FFF2-40B4-BE49-F238E27FC236}">
                    <a16:creationId xmlns:a16="http://schemas.microsoft.com/office/drawing/2014/main" id="{F7A8ADA2-F6E4-D266-FEDA-CC1EEF124466}"/>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dirty="0"/>
                  <a:t>2</a:t>
                </a:r>
                <a:endParaRPr lang="en-US" sz="3600" kern="1200" dirty="0"/>
              </a:p>
            </p:txBody>
          </p:sp>
        </p:grpSp>
        <p:pic>
          <p:nvPicPr>
            <p:cNvPr id="10" name="Picture 9" descr="A computer screen with books on top&#10;&#10;AI-generated content may be incorrect.">
              <a:extLst>
                <a:ext uri="{FF2B5EF4-FFF2-40B4-BE49-F238E27FC236}">
                  <a16:creationId xmlns:a16="http://schemas.microsoft.com/office/drawing/2014/main" id="{89EF64F4-0370-768C-DED5-BB7ADF2690C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47607" y="3442343"/>
              <a:ext cx="897334" cy="985416"/>
            </a:xfrm>
            <a:prstGeom prst="rect">
              <a:avLst/>
            </a:prstGeom>
          </p:spPr>
        </p:pic>
      </p:grpSp>
    </p:spTree>
    <p:extLst>
      <p:ext uri="{BB962C8B-B14F-4D97-AF65-F5344CB8AC3E}">
        <p14:creationId xmlns:p14="http://schemas.microsoft.com/office/powerpoint/2010/main" val="12327279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CAB9C-4BCC-8D69-CD94-526704412486}"/>
              </a:ext>
            </a:extLst>
          </p:cNvPr>
          <p:cNvSpPr>
            <a:spLocks noGrp="1"/>
          </p:cNvSpPr>
          <p:nvPr>
            <p:ph type="title"/>
          </p:nvPr>
        </p:nvSpPr>
        <p:spPr/>
        <p:txBody>
          <a:bodyPr/>
          <a:lstStyle/>
          <a:p>
            <a:r>
              <a:rPr lang="fr"/>
              <a:t>Objectifs</a:t>
            </a:r>
            <a:endParaRPr lang="en-CH"/>
          </a:p>
        </p:txBody>
      </p:sp>
      <p:sp>
        <p:nvSpPr>
          <p:cNvPr id="16" name="Text Placeholder 15">
            <a:extLst>
              <a:ext uri="{FF2B5EF4-FFF2-40B4-BE49-F238E27FC236}">
                <a16:creationId xmlns:a16="http://schemas.microsoft.com/office/drawing/2014/main" id="{C5CB444F-C642-C0A3-C7C3-D685B756AEAF}"/>
              </a:ext>
            </a:extLst>
          </p:cNvPr>
          <p:cNvSpPr>
            <a:spLocks noGrp="1"/>
          </p:cNvSpPr>
          <p:nvPr>
            <p:ph type="body" idx="2"/>
          </p:nvPr>
        </p:nvSpPr>
        <p:spPr>
          <a:xfrm>
            <a:off x="1485899" y="3125356"/>
            <a:ext cx="16266074" cy="6437743"/>
          </a:xfrm>
        </p:spPr>
        <p:txBody>
          <a:bodyPr vert="horz" lIns="0" tIns="68580" rIns="0" bIns="68580" rtlCol="0" anchor="t">
            <a:noAutofit/>
          </a:bodyPr>
          <a:lstStyle/>
          <a:p>
            <a:pPr>
              <a:spcBef>
                <a:spcPts val="0"/>
              </a:spcBef>
              <a:spcAft>
                <a:spcPts val="0"/>
              </a:spcAft>
              <a:buFont typeface="Arial" panose="020B0604020202020204" pitchFamily="34" charset="0"/>
              <a:buChar char="•"/>
            </a:pPr>
            <a:r>
              <a:rPr lang="fr" sz="3600" dirty="0"/>
              <a:t>  Discutez des principales étapes pour élaborer une approche globale du genre et</a:t>
            </a:r>
          </a:p>
          <a:p>
            <a:pPr>
              <a:spcBef>
                <a:spcPts val="0"/>
              </a:spcBef>
              <a:spcAft>
                <a:spcPts val="0"/>
              </a:spcAft>
            </a:pPr>
            <a:r>
              <a:rPr lang="fr" sz="3600" dirty="0"/>
              <a:t>  analyse de la biodiversité</a:t>
            </a:r>
          </a:p>
          <a:p>
            <a:pPr>
              <a:spcBef>
                <a:spcPts val="0"/>
              </a:spcBef>
              <a:spcAft>
                <a:spcPts val="0"/>
              </a:spcAft>
              <a:buFont typeface="Arial" panose="020B0604020202020204" pitchFamily="34" charset="0"/>
              <a:buChar char="•"/>
            </a:pPr>
            <a:endParaRPr lang="en-US" sz="3600" dirty="0"/>
          </a:p>
          <a:p>
            <a:pPr>
              <a:spcBef>
                <a:spcPts val="0"/>
              </a:spcBef>
              <a:spcAft>
                <a:spcPts val="0"/>
              </a:spcAft>
              <a:buFont typeface="Arial" panose="020B0604020202020204" pitchFamily="34" charset="0"/>
              <a:buChar char="•"/>
            </a:pPr>
            <a:r>
              <a:rPr lang="fr" sz="3600" dirty="0"/>
              <a:t>  Partager des conseils pour développer une analyse de genre qui inclut des preuves   </a:t>
            </a:r>
          </a:p>
          <a:p>
            <a:pPr marL="0" indent="0">
              <a:spcBef>
                <a:spcPts val="0"/>
              </a:spcBef>
              <a:spcAft>
                <a:spcPts val="0"/>
              </a:spcAft>
              <a:buNone/>
            </a:pPr>
            <a:r>
              <a:rPr lang="fr" sz="3600" dirty="0"/>
              <a:t>   pour soutenir les NBS sensibles au genre et l'analyse de données innovante</a:t>
            </a:r>
          </a:p>
          <a:p>
            <a:pPr>
              <a:spcBef>
                <a:spcPts val="0"/>
              </a:spcBef>
              <a:spcAft>
                <a:spcPts val="0"/>
              </a:spcAft>
              <a:buFont typeface="Arial" panose="020B0604020202020204" pitchFamily="34" charset="0"/>
              <a:buChar char="•"/>
            </a:pPr>
            <a:endParaRPr lang="en-US" sz="3600" dirty="0"/>
          </a:p>
          <a:p>
            <a:pPr>
              <a:spcBef>
                <a:spcPts val="0"/>
              </a:spcBef>
              <a:spcAft>
                <a:spcPts val="0"/>
              </a:spcAft>
              <a:buFont typeface="Arial" panose="020B0604020202020204" pitchFamily="34" charset="0"/>
              <a:buChar char="•"/>
            </a:pPr>
            <a:r>
              <a:rPr lang="fr" sz="3600" dirty="0"/>
              <a:t>  Promouvoir un échange entre pairs sur les bonnes pratiques pour développer le </a:t>
            </a:r>
          </a:p>
          <a:p>
            <a:pPr marL="0" indent="0">
              <a:spcBef>
                <a:spcPts val="0"/>
              </a:spcBef>
              <a:spcAft>
                <a:spcPts val="0"/>
              </a:spcAft>
              <a:buNone/>
            </a:pPr>
            <a:r>
              <a:rPr lang="fr" sz="3600"/>
              <a:t>   genre</a:t>
            </a:r>
            <a:r>
              <a:rPr lang="fr" sz="3600" dirty="0"/>
              <a:t> </a:t>
            </a:r>
            <a:r>
              <a:rPr lang="fr" sz="3600"/>
              <a:t>et </a:t>
            </a:r>
            <a:r>
              <a:rPr lang="fr" sz="3600" dirty="0"/>
              <a:t>analyse de la biodiversité</a:t>
            </a:r>
          </a:p>
          <a:p>
            <a:pPr>
              <a:spcBef>
                <a:spcPts val="0"/>
              </a:spcBef>
              <a:spcAft>
                <a:spcPts val="0"/>
              </a:spcAft>
              <a:buFont typeface="Arial" panose="020B0604020202020204" pitchFamily="34" charset="0"/>
              <a:buChar char="•"/>
            </a:pPr>
            <a:endParaRPr lang="en-US" sz="3600" dirty="0"/>
          </a:p>
          <a:p>
            <a:pPr marL="514350" indent="-514350">
              <a:spcBef>
                <a:spcPts val="0"/>
              </a:spcBef>
              <a:spcAft>
                <a:spcPts val="0"/>
              </a:spcAft>
              <a:buFont typeface="Arial" panose="020B0604020202020204" pitchFamily="34" charset="0"/>
              <a:buChar char="•"/>
            </a:pPr>
            <a:r>
              <a:rPr lang="fr" sz="3600" dirty="0"/>
              <a:t>Obtenir des recommandations spécifiques pour améliorer les processus nationaux afin de développer une analyse situationnelle</a:t>
            </a:r>
          </a:p>
        </p:txBody>
      </p:sp>
      <p:sp>
        <p:nvSpPr>
          <p:cNvPr id="4" name="Freeform 3">
            <a:extLst>
              <a:ext uri="{FF2B5EF4-FFF2-40B4-BE49-F238E27FC236}">
                <a16:creationId xmlns:a16="http://schemas.microsoft.com/office/drawing/2014/main" id="{3170B7ED-6E18-5923-BFA6-8E1B9F3D14BF}"/>
              </a:ext>
            </a:extLst>
          </p:cNvPr>
          <p:cNvSpPr/>
          <p:nvPr/>
        </p:nvSpPr>
        <p:spPr>
          <a:xfrm>
            <a:off x="15037285" y="386534"/>
            <a:ext cx="2393477" cy="1533858"/>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1371600"/>
            <a:endParaRPr lang="en-CA">
              <a:solidFill>
                <a:prstClr val="black"/>
              </a:solidFill>
              <a:latin typeface="Calibri" panose="020F0502020204030204"/>
            </a:endParaRPr>
          </a:p>
        </p:txBody>
      </p:sp>
    </p:spTree>
    <p:extLst>
      <p:ext uri="{BB962C8B-B14F-4D97-AF65-F5344CB8AC3E}">
        <p14:creationId xmlns:p14="http://schemas.microsoft.com/office/powerpoint/2010/main" val="23684335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664E7-E92A-434D-3607-B72CAB89A8D6}"/>
            </a:ext>
          </a:extLst>
        </p:cNvPr>
        <p:cNvGrpSpPr/>
        <p:nvPr/>
      </p:nvGrpSpPr>
      <p:grpSpPr>
        <a:xfrm>
          <a:off x="0" y="0"/>
          <a:ext cx="0" cy="0"/>
          <a:chOff x="0" y="0"/>
          <a:chExt cx="0" cy="0"/>
        </a:xfrm>
      </p:grpSpPr>
      <p:sp>
        <p:nvSpPr>
          <p:cNvPr id="10" name="Text Placeholder 2">
            <a:extLst>
              <a:ext uri="{FF2B5EF4-FFF2-40B4-BE49-F238E27FC236}">
                <a16:creationId xmlns:a16="http://schemas.microsoft.com/office/drawing/2014/main" id="{2A5F3B35-9E26-1349-093F-1009BE0380D1}"/>
              </a:ext>
            </a:extLst>
          </p:cNvPr>
          <p:cNvSpPr txBox="1">
            <a:spLocks/>
          </p:cNvSpPr>
          <p:nvPr/>
        </p:nvSpPr>
        <p:spPr>
          <a:xfrm>
            <a:off x="2334075" y="3870086"/>
            <a:ext cx="13812383" cy="2757645"/>
          </a:xfrm>
          <a:prstGeom prst="rect">
            <a:avLst/>
          </a:prstGeom>
        </p:spPr>
        <p:txBody>
          <a:bodyPr/>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3828" indent="-453828"/>
            <a:r>
              <a:rPr lang="fr" noProof="0" dirty="0">
                <a:latin typeface="Calibri" panose="020F0502020204030204" pitchFamily="34" charset="0"/>
                <a:cs typeface="Calibri" panose="020F0502020204030204" pitchFamily="34" charset="0"/>
              </a:rPr>
              <a:t>Identifier les experts en genre qui ont de l’expérience dans la conduite d’analyses de genre pour divers secteurs environnementaux</a:t>
            </a:r>
          </a:p>
          <a:p>
            <a:pPr marL="453828" indent="-453828"/>
            <a:endParaRPr lang="en-US" noProof="0" dirty="0">
              <a:latin typeface="Calibri" panose="020F0502020204030204" pitchFamily="34" charset="0"/>
              <a:cs typeface="Calibri" panose="020F0502020204030204" pitchFamily="34" charset="0"/>
            </a:endParaRPr>
          </a:p>
          <a:p>
            <a:pPr marL="453828" indent="-453828"/>
            <a:r>
              <a:rPr lang="fr" dirty="0">
                <a:latin typeface="Calibri" panose="020F0502020204030204" pitchFamily="34" charset="0"/>
                <a:cs typeface="Calibri" panose="020F0502020204030204" pitchFamily="34" charset="0"/>
              </a:rPr>
              <a:t>Réaliser une cartographie des groupes/collectifs de femmes et des organisations civiles, du monde universitaire, d'autres institutions et de la coopération internationale qui travaillent sur le genre et l'environnement</a:t>
            </a:r>
          </a:p>
          <a:p>
            <a:pPr marL="453828" indent="-453828"/>
            <a:endParaRPr lang="en-US" dirty="0">
              <a:latin typeface="Calibri" panose="020F0502020204030204" pitchFamily="34" charset="0"/>
              <a:cs typeface="Calibri" panose="020F0502020204030204" pitchFamily="34" charset="0"/>
            </a:endParaRPr>
          </a:p>
          <a:p>
            <a:pPr marL="453828" indent="-453828"/>
            <a:r>
              <a:rPr lang="fr" dirty="0">
                <a:latin typeface="Calibri" panose="020F0502020204030204" pitchFamily="34" charset="0"/>
                <a:cs typeface="Calibri" panose="020F0502020204030204" pitchFamily="34" charset="0"/>
              </a:rPr>
              <a:t>Identifier les experts en genre ou les unités de genre dans les institutions impliquées dans la NBSAP</a:t>
            </a:r>
            <a:endParaRPr lang="en-US" noProof="0" dirty="0">
              <a:highlight>
                <a:srgbClr val="C0C0C0"/>
              </a:highlight>
              <a:latin typeface="Calibri" panose="020F0502020204030204" pitchFamily="34" charset="0"/>
              <a:cs typeface="Calibri" panose="020F0502020204030204" pitchFamily="34" charset="0"/>
            </a:endParaRPr>
          </a:p>
        </p:txBody>
      </p:sp>
      <p:grpSp>
        <p:nvGrpSpPr>
          <p:cNvPr id="11" name="Group 10">
            <a:extLst>
              <a:ext uri="{FF2B5EF4-FFF2-40B4-BE49-F238E27FC236}">
                <a16:creationId xmlns:a16="http://schemas.microsoft.com/office/drawing/2014/main" id="{189E42F3-D904-689A-353B-D809F623F508}"/>
              </a:ext>
            </a:extLst>
          </p:cNvPr>
          <p:cNvGrpSpPr/>
          <p:nvPr/>
        </p:nvGrpSpPr>
        <p:grpSpPr>
          <a:xfrm>
            <a:off x="1163702" y="1986544"/>
            <a:ext cx="2525289" cy="1077218"/>
            <a:chOff x="2924970" y="4686569"/>
            <a:chExt cx="3117679" cy="1316682"/>
          </a:xfrm>
        </p:grpSpPr>
        <p:sp>
          <p:nvSpPr>
            <p:cNvPr id="12" name="Pentagon 11">
              <a:extLst>
                <a:ext uri="{FF2B5EF4-FFF2-40B4-BE49-F238E27FC236}">
                  <a16:creationId xmlns:a16="http://schemas.microsoft.com/office/drawing/2014/main" id="{D70510BA-2CDA-1877-ECB9-E6FE913635C0}"/>
                </a:ext>
              </a:extLst>
            </p:cNvPr>
            <p:cNvSpPr/>
            <p:nvPr/>
          </p:nvSpPr>
          <p:spPr>
            <a:xfrm>
              <a:off x="2924970" y="46865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2B5C18C2-C414-9D69-A57F-65A12AFC79EC}"/>
                </a:ext>
              </a:extLst>
            </p:cNvPr>
            <p:cNvGrpSpPr/>
            <p:nvPr/>
          </p:nvGrpSpPr>
          <p:grpSpPr>
            <a:xfrm>
              <a:off x="3178519" y="4825091"/>
              <a:ext cx="1063394" cy="1011676"/>
              <a:chOff x="10085410" y="3689660"/>
              <a:chExt cx="779859" cy="779859"/>
            </a:xfrm>
          </p:grpSpPr>
          <p:sp>
            <p:nvSpPr>
              <p:cNvPr id="15" name="Oval 14">
                <a:extLst>
                  <a:ext uri="{FF2B5EF4-FFF2-40B4-BE49-F238E27FC236}">
                    <a16:creationId xmlns:a16="http://schemas.microsoft.com/office/drawing/2014/main" id="{3CEE8FCD-4CD4-592C-FB2C-70C865DC3A78}"/>
                  </a:ext>
                </a:extLst>
              </p:cNvPr>
              <p:cNvSpPr/>
              <p:nvPr/>
            </p:nvSpPr>
            <p:spPr>
              <a:xfrm>
                <a:off x="10085410" y="3689660"/>
                <a:ext cx="779859" cy="779859"/>
              </a:xfrm>
              <a:prstGeom prst="ellipse">
                <a:avLst/>
              </a:prstGeom>
              <a:solidFill>
                <a:srgbClr val="92D05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6" name="Oval 5">
                <a:extLst>
                  <a:ext uri="{FF2B5EF4-FFF2-40B4-BE49-F238E27FC236}">
                    <a16:creationId xmlns:a16="http://schemas.microsoft.com/office/drawing/2014/main" id="{812F7333-A83A-6286-8E7A-9D8D2CA9B1D8}"/>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dirty="0"/>
                  <a:t>3</a:t>
                </a:r>
                <a:endParaRPr lang="en-US" sz="3600" kern="1200" dirty="0"/>
              </a:p>
            </p:txBody>
          </p:sp>
        </p:grpSp>
        <p:pic>
          <p:nvPicPr>
            <p:cNvPr id="14" name="Picture 13" descr="A group of people in a circle&#10;&#10;AI-generated content may be incorrect.">
              <a:extLst>
                <a:ext uri="{FF2B5EF4-FFF2-40B4-BE49-F238E27FC236}">
                  <a16:creationId xmlns:a16="http://schemas.microsoft.com/office/drawing/2014/main" id="{B5A84C9E-D0EA-79B0-A141-57729A0DC432}"/>
                </a:ext>
              </a:extLst>
            </p:cNvPr>
            <p:cNvPicPr>
              <a:picLocks noChangeAspect="1"/>
            </p:cNvPicPr>
            <p:nvPr/>
          </p:nvPicPr>
          <p:blipFill>
            <a:blip r:embed="rId3" cstate="print">
              <a:extLst>
                <a:ext uri="{28A0092B-C50C-407E-A947-70E740481C1C}">
                  <a14:useLocalDpi xmlns:a14="http://schemas.microsoft.com/office/drawing/2010/main" val="0"/>
                </a:ext>
              </a:extLst>
            </a:blip>
            <a:srcRect l="10039" t="13228" r="12843" b="13228"/>
            <a:stretch>
              <a:fillRect/>
            </a:stretch>
          </p:blipFill>
          <p:spPr>
            <a:xfrm>
              <a:off x="4256602" y="4770683"/>
              <a:ext cx="1162580" cy="1066084"/>
            </a:xfrm>
            <a:prstGeom prst="rect">
              <a:avLst/>
            </a:prstGeom>
          </p:spPr>
        </p:pic>
      </p:grpSp>
      <p:sp>
        <p:nvSpPr>
          <p:cNvPr id="17" name="TextBox 16">
            <a:extLst>
              <a:ext uri="{FF2B5EF4-FFF2-40B4-BE49-F238E27FC236}">
                <a16:creationId xmlns:a16="http://schemas.microsoft.com/office/drawing/2014/main" id="{175AA88A-F477-1977-A6AF-23535850EF29}"/>
              </a:ext>
            </a:extLst>
          </p:cNvPr>
          <p:cNvSpPr txBox="1"/>
          <p:nvPr/>
        </p:nvSpPr>
        <p:spPr>
          <a:xfrm>
            <a:off x="3894363" y="2221085"/>
            <a:ext cx="10861434" cy="553998"/>
          </a:xfrm>
          <a:prstGeom prst="rect">
            <a:avLst/>
          </a:prstGeom>
          <a:noFill/>
        </p:spPr>
        <p:txBody>
          <a:bodyPr wrap="square">
            <a:spAutoFit/>
          </a:bodyPr>
          <a:lstStyle/>
          <a:p>
            <a:pPr algn="just">
              <a:spcBef>
                <a:spcPts val="0"/>
              </a:spcBef>
            </a:pPr>
            <a:r>
              <a:rPr lang="fr" sz="3000" b="1" dirty="0">
                <a:latin typeface="Calibri" panose="020F0502020204030204" pitchFamily="34" charset="0"/>
                <a:ea typeface="Times New Roman" panose="02020603050405020304" pitchFamily="18" charset="0"/>
                <a:cs typeface="Calibri" panose="020F0502020204030204" pitchFamily="34" charset="0"/>
              </a:rPr>
              <a:t>Cartographier les experts en genre, les organisations de femmes et les parties prenantes</a:t>
            </a:r>
          </a:p>
        </p:txBody>
      </p:sp>
      <p:sp>
        <p:nvSpPr>
          <p:cNvPr id="89" name="Freeform 9">
            <a:extLst>
              <a:ext uri="{FF2B5EF4-FFF2-40B4-BE49-F238E27FC236}">
                <a16:creationId xmlns:a16="http://schemas.microsoft.com/office/drawing/2014/main" id="{BB4A948E-2379-74DF-F45C-3D246B6E39F2}"/>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grpSp>
        <p:nvGrpSpPr>
          <p:cNvPr id="3" name="Group 2">
            <a:extLst>
              <a:ext uri="{FF2B5EF4-FFF2-40B4-BE49-F238E27FC236}">
                <a16:creationId xmlns:a16="http://schemas.microsoft.com/office/drawing/2014/main" id="{850A0A1C-5A1D-41A8-EE9F-E28567ABBC51}"/>
              </a:ext>
            </a:extLst>
          </p:cNvPr>
          <p:cNvGrpSpPr/>
          <p:nvPr/>
        </p:nvGrpSpPr>
        <p:grpSpPr>
          <a:xfrm rot="19609980">
            <a:off x="-5011502" y="12270141"/>
            <a:ext cx="7506213" cy="5619581"/>
            <a:chOff x="-1065426" y="6644636"/>
            <a:chExt cx="6886922" cy="5155944"/>
          </a:xfrm>
        </p:grpSpPr>
        <p:sp>
          <p:nvSpPr>
            <p:cNvPr id="4" name="Freeform 5">
              <a:extLst>
                <a:ext uri="{FF2B5EF4-FFF2-40B4-BE49-F238E27FC236}">
                  <a16:creationId xmlns:a16="http://schemas.microsoft.com/office/drawing/2014/main" id="{C27E5CC2-47DD-82B4-64B2-B061DF85641F}"/>
                </a:ext>
              </a:extLst>
            </p:cNvPr>
            <p:cNvSpPr/>
            <p:nvPr/>
          </p:nvSpPr>
          <p:spPr>
            <a:xfrm rot="-1881176">
              <a:off x="-1065426" y="6644636"/>
              <a:ext cx="3667316" cy="4114800"/>
            </a:xfrm>
            <a:custGeom>
              <a:avLst/>
              <a:gdLst/>
              <a:ahLst/>
              <a:cxnLst/>
              <a:rect l="l" t="t" r="r" b="b"/>
              <a:pathLst>
                <a:path w="3667316" h="4114800">
                  <a:moveTo>
                    <a:pt x="0" y="0"/>
                  </a:moveTo>
                  <a:lnTo>
                    <a:pt x="3667316" y="0"/>
                  </a:lnTo>
                  <a:lnTo>
                    <a:pt x="366731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1371600">
                <a:defRPr/>
              </a:pPr>
              <a:endParaRPr lang="en-US" sz="2700">
                <a:solidFill>
                  <a:srgbClr val="322929"/>
                </a:solidFill>
                <a:latin typeface="Aptos" panose="02110004020202020204"/>
              </a:endParaRPr>
            </a:p>
          </p:txBody>
        </p:sp>
        <p:sp>
          <p:nvSpPr>
            <p:cNvPr id="5" name="Freeform 7">
              <a:extLst>
                <a:ext uri="{FF2B5EF4-FFF2-40B4-BE49-F238E27FC236}">
                  <a16:creationId xmlns:a16="http://schemas.microsoft.com/office/drawing/2014/main" id="{AF3F9094-3F3D-A9AD-25C4-B9B14B8E3A5F}"/>
                </a:ext>
              </a:extLst>
            </p:cNvPr>
            <p:cNvSpPr/>
            <p:nvPr/>
          </p:nvSpPr>
          <p:spPr>
            <a:xfrm>
              <a:off x="2293055" y="7685780"/>
              <a:ext cx="3528441" cy="4114800"/>
            </a:xfrm>
            <a:custGeom>
              <a:avLst/>
              <a:gdLst/>
              <a:ahLst/>
              <a:cxnLst/>
              <a:rect l="l" t="t" r="r" b="b"/>
              <a:pathLst>
                <a:path w="3528441" h="4114800">
                  <a:moveTo>
                    <a:pt x="0" y="0"/>
                  </a:moveTo>
                  <a:lnTo>
                    <a:pt x="3528441" y="0"/>
                  </a:lnTo>
                  <a:lnTo>
                    <a:pt x="3528441"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1371600">
                <a:defRPr/>
              </a:pPr>
              <a:endParaRPr lang="en-US" sz="2700">
                <a:solidFill>
                  <a:srgbClr val="322929"/>
                </a:solidFill>
                <a:latin typeface="Aptos" panose="02110004020202020204"/>
              </a:endParaRPr>
            </a:p>
          </p:txBody>
        </p:sp>
      </p:grpSp>
      <p:sp>
        <p:nvSpPr>
          <p:cNvPr id="7" name="Google Shape;89;g328e14af98b_2_2">
            <a:extLst>
              <a:ext uri="{FF2B5EF4-FFF2-40B4-BE49-F238E27FC236}">
                <a16:creationId xmlns:a16="http://schemas.microsoft.com/office/drawing/2014/main" id="{E18A3B56-093B-EAAC-E3A3-B953137010AA}"/>
              </a:ext>
            </a:extLst>
          </p:cNvPr>
          <p:cNvSpPr txBox="1"/>
          <p:nvPr/>
        </p:nvSpPr>
        <p:spPr>
          <a:xfrm>
            <a:off x="1163702" y="481256"/>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4400" b="1" kern="0" dirty="0">
                <a:solidFill>
                  <a:prstClr val="black"/>
                </a:solidFill>
                <a:latin typeface="Calibri Light" panose="020F0302020204030204" pitchFamily="34" charset="0"/>
                <a:cs typeface="Calibri Light" panose="020F0302020204030204" pitchFamily="34" charset="0"/>
                <a:sym typeface="Arial"/>
              </a:rPr>
              <a:t>Actions clés pour développer une analyse de genre</a:t>
            </a:r>
          </a:p>
          <a:p>
            <a:pPr defTabSz="914445">
              <a:buClr>
                <a:srgbClr val="000000"/>
              </a:buClr>
              <a:defRPr/>
            </a:pPr>
            <a:endParaRPr sz="4400" b="1" kern="0" dirty="0">
              <a:solidFill>
                <a:prstClr val="black"/>
              </a:solidFill>
              <a:latin typeface="Calibri Light" panose="020F0302020204030204" pitchFamily="34" charset="0"/>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B921E1E2-4A46-3BFE-7EA4-8A0C3FFD005C}"/>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D2AE9955-CE9C-0438-5A26-A8762786F767}"/>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8"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161999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04046-151C-AF2E-8A8F-7FFE079E872C}"/>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5CDD52F6-6264-4439-1F7F-95AA14142379}"/>
              </a:ext>
            </a:extLst>
          </p:cNvPr>
          <p:cNvSpPr/>
          <p:nvPr/>
        </p:nvSpPr>
        <p:spPr>
          <a:xfrm>
            <a:off x="2362200" y="3619500"/>
            <a:ext cx="13944600" cy="5257800"/>
          </a:xfrm>
          <a:prstGeom prst="rect">
            <a:avLst/>
          </a:prstGeom>
          <a:solidFill>
            <a:srgbClr val="E3F1D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10" descr="A picture containing logo&#10;&#10;Description automatically generated">
            <a:extLst>
              <a:ext uri="{FF2B5EF4-FFF2-40B4-BE49-F238E27FC236}">
                <a16:creationId xmlns:a16="http://schemas.microsoft.com/office/drawing/2014/main" id="{BBF8C614-DD9F-241F-A179-F68FA2DF31BA}"/>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D32B94BD-400F-9BAF-D362-CEC6AB72C948}"/>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85B6E46F-BE2C-2704-717B-064DD3B71CFB}"/>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fr" sz="2400" b="1" kern="0" dirty="0">
                <a:solidFill>
                  <a:prstClr val="black"/>
                </a:solidFill>
                <a:latin typeface="Calibri Light" panose="020F0302020204030204" pitchFamily="34" charset="0"/>
                <a:cs typeface="Calibri Light" panose="020F0302020204030204" pitchFamily="34" charset="0"/>
                <a:sym typeface="Arial"/>
              </a:rPr>
              <a:t>Parties prenantes de la carte : examiner les stratégies et les rapports nationaux précédents identifier le groupe de femmes et les experts en genre consultés</a:t>
            </a:r>
            <a:endParaRPr lang="en-US" sz="2000" dirty="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B1A78A82-AC98-E791-737D-1F73CC2BF899}"/>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dirty="0">
                <a:solidFill>
                  <a:schemeClr val="tx1"/>
                </a:solidFill>
                <a:latin typeface="Calibri" panose="020F0502020204030204"/>
              </a:rPr>
              <a:t>CONSEIL</a:t>
            </a:r>
            <a:endParaRPr lang="en-US" sz="2700" dirty="0">
              <a:solidFill>
                <a:schemeClr val="tx1"/>
              </a:solidFill>
              <a:latin typeface="Calibri" panose="020F0502020204030204"/>
            </a:endParaRPr>
          </a:p>
        </p:txBody>
      </p:sp>
      <p:sp>
        <p:nvSpPr>
          <p:cNvPr id="9" name="Rectangle 8">
            <a:extLst>
              <a:ext uri="{FF2B5EF4-FFF2-40B4-BE49-F238E27FC236}">
                <a16:creationId xmlns:a16="http://schemas.microsoft.com/office/drawing/2014/main" id="{951C49FB-7D07-AE2E-FFED-826A61041F2F}"/>
              </a:ext>
            </a:extLst>
          </p:cNvPr>
          <p:cNvSpPr/>
          <p:nvPr/>
        </p:nvSpPr>
        <p:spPr>
          <a:xfrm>
            <a:off x="2743200" y="3848100"/>
            <a:ext cx="13182600" cy="48761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A689AFC-2059-B469-47BB-D72F4B21E094}"/>
              </a:ext>
            </a:extLst>
          </p:cNvPr>
          <p:cNvSpPr txBox="1"/>
          <p:nvPr/>
        </p:nvSpPr>
        <p:spPr>
          <a:xfrm>
            <a:off x="3390900" y="5456652"/>
            <a:ext cx="11887200" cy="2677656"/>
          </a:xfrm>
          <a:prstGeom prst="rect">
            <a:avLst/>
          </a:prstGeom>
          <a:noFill/>
        </p:spPr>
        <p:txBody>
          <a:bodyPr wrap="square">
            <a:spAutoFit/>
          </a:bodyPr>
          <a:lstStyle/>
          <a:p>
            <a:r>
              <a:rPr lang="fr" sz="2800" b="1" dirty="0" err="1"/>
              <a:t>Liste</a:t>
            </a:r>
            <a:r>
              <a:rPr lang="fr" sz="2800" b="1" dirty="0"/>
              <a:t> </a:t>
            </a:r>
            <a:r>
              <a:rPr lang="fr" sz="2800" b="1" dirty="0" err="1"/>
              <a:t>de</a:t>
            </a:r>
            <a:r>
              <a:rPr lang="fr" sz="2800" b="1" dirty="0"/>
              <a:t> </a:t>
            </a:r>
            <a:r>
              <a:rPr lang="fr" sz="2800" b="1" dirty="0" err="1"/>
              <a:t>le</a:t>
            </a:r>
            <a:r>
              <a:rPr lang="fr" sz="2800" b="1" dirty="0"/>
              <a:t> </a:t>
            </a:r>
            <a:r>
              <a:rPr lang="fr" sz="2800" b="1" dirty="0" err="1"/>
              <a:t>organisations</a:t>
            </a:r>
            <a:r>
              <a:rPr lang="fr" sz="2800" b="1" dirty="0"/>
              <a:t> </a:t>
            </a:r>
            <a:r>
              <a:rPr lang="fr" sz="2800" b="1" dirty="0" err="1"/>
              <a:t>que</a:t>
            </a:r>
            <a:r>
              <a:rPr lang="fr" sz="2800" b="1" dirty="0"/>
              <a:t> </a:t>
            </a:r>
            <a:r>
              <a:rPr lang="fr" sz="2800" b="1" dirty="0" err="1"/>
              <a:t>participé </a:t>
            </a:r>
            <a:r>
              <a:rPr lang="fr" sz="2800" b="1" dirty="0"/>
              <a:t>à </a:t>
            </a:r>
            <a:r>
              <a:rPr lang="fr" sz="2800" b="1" dirty="0" err="1"/>
              <a:t>la</a:t>
            </a:r>
            <a:r>
              <a:rPr lang="fr" sz="2800" b="1" dirty="0"/>
              <a:t> </a:t>
            </a:r>
            <a:r>
              <a:rPr lang="fr" sz="2800" b="1" dirty="0" err="1"/>
              <a:t>processus</a:t>
            </a:r>
            <a:r>
              <a:rPr lang="fr" sz="2800" b="1" dirty="0"/>
              <a:t> </a:t>
            </a:r>
            <a:r>
              <a:rPr lang="fr" sz="2800" b="1" dirty="0" err="1"/>
              <a:t>de</a:t>
            </a:r>
            <a:r>
              <a:rPr lang="fr" sz="2800" b="1" dirty="0"/>
              <a:t> </a:t>
            </a:r>
            <a:r>
              <a:rPr lang="fr" sz="2800" b="1" dirty="0" err="1"/>
              <a:t>bâtiment</a:t>
            </a:r>
            <a:r>
              <a:rPr lang="fr" sz="2800" b="1" dirty="0"/>
              <a:t> </a:t>
            </a:r>
            <a:r>
              <a:rPr lang="fr" sz="2800" b="1" dirty="0" err="1"/>
              <a:t>l' </a:t>
            </a:r>
            <a:r>
              <a:rPr lang="fr" sz="2800" b="1" dirty="0"/>
              <a:t>ENB2 </a:t>
            </a:r>
            <a:r>
              <a:rPr lang="fr" sz="2800" b="1" dirty="0" err="1"/>
              <a:t>de</a:t>
            </a:r>
            <a:r>
              <a:rPr lang="fr" sz="2800" b="1" dirty="0"/>
              <a:t> </a:t>
            </a:r>
            <a:r>
              <a:rPr lang="fr" sz="2800" b="1" dirty="0" err="1"/>
              <a:t>le</a:t>
            </a:r>
            <a:r>
              <a:rPr lang="fr" sz="2800" b="1" dirty="0"/>
              <a:t> </a:t>
            </a:r>
            <a:r>
              <a:rPr lang="fr" sz="2800" b="1" dirty="0" err="1"/>
              <a:t>indigène</a:t>
            </a:r>
            <a:r>
              <a:rPr lang="fr" sz="2800" b="1" dirty="0"/>
              <a:t> </a:t>
            </a:r>
            <a:r>
              <a:rPr lang="fr" sz="2800" b="1" dirty="0" err="1"/>
              <a:t>peuples </a:t>
            </a:r>
            <a:r>
              <a:rPr lang="fr" sz="2800" b="1" dirty="0"/>
              <a:t>. </a:t>
            </a:r>
            <a:r>
              <a:rPr lang="fr" sz="2800" dirty="0"/>
              <a:t>3. </a:t>
            </a:r>
            <a:r>
              <a:rPr lang="fr" sz="2800" dirty="0" err="1"/>
              <a:t>Communautaire</a:t>
            </a:r>
            <a:r>
              <a:rPr lang="fr" sz="2800" dirty="0"/>
              <a:t> </a:t>
            </a:r>
            <a:r>
              <a:rPr lang="fr" sz="2800" dirty="0" err="1"/>
              <a:t>Association</a:t>
            </a:r>
            <a:r>
              <a:rPr lang="fr" sz="2800" dirty="0"/>
              <a:t> </a:t>
            </a:r>
            <a:r>
              <a:rPr lang="fr" sz="2800" dirty="0" err="1"/>
              <a:t>de</a:t>
            </a:r>
            <a:r>
              <a:rPr lang="fr" sz="2800" dirty="0"/>
              <a:t> </a:t>
            </a:r>
            <a:r>
              <a:rPr lang="fr" sz="2800" dirty="0" err="1"/>
              <a:t>Indigène</a:t>
            </a:r>
            <a:r>
              <a:rPr lang="fr" sz="2800" dirty="0"/>
              <a:t> </a:t>
            </a:r>
            <a:r>
              <a:rPr lang="fr" sz="2800" dirty="0" err="1"/>
              <a:t>Femmes</a:t>
            </a:r>
            <a:r>
              <a:rPr lang="fr" sz="2800" dirty="0"/>
              <a:t> </a:t>
            </a:r>
            <a:r>
              <a:rPr lang="fr" sz="2800" dirty="0" err="1"/>
              <a:t>de </a:t>
            </a:r>
            <a:r>
              <a:rPr lang="fr" sz="2800" dirty="0"/>
              <a:t>Talamanca "ACOMUITA 26. </a:t>
            </a:r>
            <a:r>
              <a:rPr lang="fr" sz="2800" dirty="0" err="1"/>
              <a:t>Association</a:t>
            </a:r>
            <a:r>
              <a:rPr lang="fr" sz="2800" dirty="0"/>
              <a:t> </a:t>
            </a:r>
            <a:r>
              <a:rPr lang="fr" sz="2800" dirty="0" err="1"/>
              <a:t>de</a:t>
            </a:r>
            <a:r>
              <a:rPr lang="fr" sz="2800" dirty="0"/>
              <a:t> </a:t>
            </a:r>
            <a:r>
              <a:rPr lang="fr" sz="2800" dirty="0" err="1"/>
              <a:t>Hommes </a:t>
            </a:r>
            <a:r>
              <a:rPr lang="fr" sz="2800" dirty="0"/>
              <a:t>et </a:t>
            </a:r>
            <a:r>
              <a:rPr lang="fr" sz="2800" dirty="0" err="1"/>
              <a:t>femmes</a:t>
            </a:r>
            <a:r>
              <a:rPr lang="fr" sz="2800" dirty="0"/>
              <a:t> </a:t>
            </a:r>
            <a:r>
              <a:rPr lang="fr" sz="2800" dirty="0" err="1"/>
              <a:t>de</a:t>
            </a:r>
            <a:r>
              <a:rPr lang="fr" sz="2800" dirty="0"/>
              <a:t> </a:t>
            </a:r>
            <a:r>
              <a:rPr lang="fr" sz="2800" dirty="0" err="1"/>
              <a:t>Quitirrisí </a:t>
            </a:r>
            <a:r>
              <a:rPr lang="fr" sz="2800" dirty="0"/>
              <a:t>28. </a:t>
            </a:r>
            <a:r>
              <a:rPr lang="fr" sz="2800" dirty="0" err="1"/>
              <a:t>Femmes</a:t>
            </a:r>
            <a:r>
              <a:rPr lang="fr" sz="2800" dirty="0"/>
              <a:t> </a:t>
            </a:r>
            <a:r>
              <a:rPr lang="fr" sz="2800" dirty="0" err="1"/>
              <a:t>Association </a:t>
            </a:r>
            <a:r>
              <a:rPr lang="fr" sz="2800" dirty="0"/>
              <a:t>"Mano de Tigre" 29. Palenque Margarita </a:t>
            </a:r>
            <a:r>
              <a:rPr lang="fr" sz="2800" dirty="0" err="1"/>
              <a:t>Féminine</a:t>
            </a:r>
            <a:r>
              <a:rPr lang="fr" sz="2800" dirty="0"/>
              <a:t> </a:t>
            </a:r>
            <a:r>
              <a:rPr lang="fr" sz="2800" dirty="0" err="1"/>
              <a:t>Association </a:t>
            </a:r>
            <a:r>
              <a:rPr lang="fr" sz="2800" dirty="0"/>
              <a:t>30. Mano de Tigre </a:t>
            </a:r>
            <a:r>
              <a:rPr lang="fr" sz="2800" dirty="0" err="1"/>
              <a:t>Women's</a:t>
            </a:r>
            <a:r>
              <a:rPr lang="fr" sz="2800" dirty="0"/>
              <a:t> </a:t>
            </a:r>
            <a:r>
              <a:rPr lang="fr" sz="2800" dirty="0" err="1"/>
              <a:t>Association 31. Femmes </a:t>
            </a:r>
            <a:r>
              <a:rPr lang="fr" sz="2800" dirty="0"/>
              <a:t>de Palenque Margarita </a:t>
            </a:r>
            <a:r>
              <a:rPr lang="fr" sz="2800" dirty="0" err="1"/>
              <a:t>Association</a:t>
            </a:r>
            <a:endParaRPr lang="en-US" sz="2800" dirty="0"/>
          </a:p>
        </p:txBody>
      </p:sp>
      <p:sp>
        <p:nvSpPr>
          <p:cNvPr id="11" name="TextBox 10">
            <a:extLst>
              <a:ext uri="{FF2B5EF4-FFF2-40B4-BE49-F238E27FC236}">
                <a16:creationId xmlns:a16="http://schemas.microsoft.com/office/drawing/2014/main" id="{78C892C2-2195-A1DC-F497-8AC2ACD86917}"/>
              </a:ext>
            </a:extLst>
          </p:cNvPr>
          <p:cNvSpPr txBox="1"/>
          <p:nvPr/>
        </p:nvSpPr>
        <p:spPr>
          <a:xfrm>
            <a:off x="3390900" y="4158994"/>
            <a:ext cx="12006944" cy="954107"/>
          </a:xfrm>
          <a:prstGeom prst="rect">
            <a:avLst/>
          </a:prstGeom>
          <a:noFill/>
        </p:spPr>
        <p:txBody>
          <a:bodyPr wrap="square">
            <a:spAutoFit/>
          </a:bodyPr>
          <a:lstStyle/>
          <a:p>
            <a:r>
              <a:rPr lang="fr" sz="2800" b="1" u="sng" kern="0" dirty="0" err="1">
                <a:solidFill>
                  <a:srgbClr val="4472C4"/>
                </a:solidFill>
                <a:effectLst/>
                <a:latin typeface="Calibri" panose="020F0502020204030204" pitchFamily="34" charset="0"/>
                <a:ea typeface="Calibri" panose="020F0502020204030204" pitchFamily="34" charset="0"/>
                <a:cs typeface="Times New Roman" panose="02020603050405020304" pitchFamily="18" charset="0"/>
              </a:rPr>
              <a:t>Stratégie</a:t>
            </a:r>
            <a:r>
              <a:rPr lang="fr" sz="2800" b="1" u="sng" kern="0" dirty="0">
                <a:solidFill>
                  <a:srgbClr val="4472C4"/>
                </a:solidFill>
                <a:effectLst/>
                <a:latin typeface="Calibri" panose="020F0502020204030204" pitchFamily="34" charset="0"/>
                <a:ea typeface="Calibri" panose="020F0502020204030204" pitchFamily="34" charset="0"/>
                <a:cs typeface="Times New Roman" panose="02020603050405020304" pitchFamily="18" charset="0"/>
              </a:rPr>
              <a:t> </a:t>
            </a:r>
            <a:r>
              <a:rPr lang="fr" sz="2800" b="1" u="sng" kern="0" dirty="0" err="1">
                <a:solidFill>
                  <a:srgbClr val="4472C4"/>
                </a:solidFill>
                <a:effectLst/>
                <a:latin typeface="Calibri" panose="020F0502020204030204" pitchFamily="34" charset="0"/>
                <a:ea typeface="Calibri" panose="020F0502020204030204" pitchFamily="34" charset="0"/>
                <a:cs typeface="Times New Roman" panose="02020603050405020304" pitchFamily="18" charset="0"/>
              </a:rPr>
              <a:t>National </a:t>
            </a:r>
            <a:r>
              <a:rPr lang="fr" sz="2800" b="1" u="sng" kern="0" dirty="0">
                <a:solidFill>
                  <a:srgbClr val="4472C4"/>
                </a:solidFill>
                <a:effectLst/>
                <a:latin typeface="Calibri" panose="020F0502020204030204" pitchFamily="34" charset="0"/>
                <a:ea typeface="Calibri" panose="020F0502020204030204" pitchFamily="34" charset="0"/>
                <a:cs typeface="Times New Roman" panose="02020603050405020304" pitchFamily="18" charset="0"/>
              </a:rPr>
              <a:t>de </a:t>
            </a:r>
            <a:r>
              <a:rPr lang="fr" sz="2800" b="1" u="sng" kern="0" dirty="0" err="1">
                <a:solidFill>
                  <a:srgbClr val="4472C4"/>
                </a:solidFill>
                <a:effectLst/>
                <a:latin typeface="Calibri" panose="020F0502020204030204" pitchFamily="34" charset="0"/>
                <a:ea typeface="Calibri" panose="020F0502020204030204" pitchFamily="34" charset="0"/>
                <a:cs typeface="Times New Roman" panose="02020603050405020304" pitchFamily="18" charset="0"/>
              </a:rPr>
              <a:t>Biodiversité </a:t>
            </a:r>
            <a:r>
              <a:rPr lang="fr" sz="2800" b="1" u="sng" kern="0" dirty="0">
                <a:solidFill>
                  <a:srgbClr val="4472C4"/>
                </a:solidFill>
                <a:effectLst/>
                <a:latin typeface="Calibri" panose="020F0502020204030204" pitchFamily="34" charset="0"/>
                <a:ea typeface="Calibri" panose="020F0502020204030204" pitchFamily="34" charset="0"/>
                <a:cs typeface="Times New Roman" panose="02020603050405020304" pitchFamily="18" charset="0"/>
              </a:rPr>
              <a:t>Costa Rica 2016-2025. 2016</a:t>
            </a:r>
          </a:p>
          <a:p>
            <a:r>
              <a:rPr lang="fr" sz="2800" dirty="0">
                <a:effectLst/>
              </a:rPr>
              <a:t> </a:t>
            </a:r>
            <a:endParaRPr lang="en-US" sz="2800" dirty="0"/>
          </a:p>
        </p:txBody>
      </p:sp>
      <p:grpSp>
        <p:nvGrpSpPr>
          <p:cNvPr id="16" name="Group 15">
            <a:extLst>
              <a:ext uri="{FF2B5EF4-FFF2-40B4-BE49-F238E27FC236}">
                <a16:creationId xmlns:a16="http://schemas.microsoft.com/office/drawing/2014/main" id="{2759FA6C-E7EA-39E3-E307-100C88F5D66C}"/>
              </a:ext>
            </a:extLst>
          </p:cNvPr>
          <p:cNvGrpSpPr/>
          <p:nvPr/>
        </p:nvGrpSpPr>
        <p:grpSpPr>
          <a:xfrm>
            <a:off x="865611" y="2052110"/>
            <a:ext cx="2525289" cy="1077218"/>
            <a:chOff x="2924970" y="4686569"/>
            <a:chExt cx="3117679" cy="1316682"/>
          </a:xfrm>
        </p:grpSpPr>
        <p:sp>
          <p:nvSpPr>
            <p:cNvPr id="17" name="Pentagon 16">
              <a:extLst>
                <a:ext uri="{FF2B5EF4-FFF2-40B4-BE49-F238E27FC236}">
                  <a16:creationId xmlns:a16="http://schemas.microsoft.com/office/drawing/2014/main" id="{140C3203-E2D6-EC1B-C36D-2439A682E01A}"/>
                </a:ext>
              </a:extLst>
            </p:cNvPr>
            <p:cNvSpPr/>
            <p:nvPr/>
          </p:nvSpPr>
          <p:spPr>
            <a:xfrm>
              <a:off x="2924970" y="46865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876BD796-10A1-B120-7DCF-A3176A26D64F}"/>
                </a:ext>
              </a:extLst>
            </p:cNvPr>
            <p:cNvGrpSpPr/>
            <p:nvPr/>
          </p:nvGrpSpPr>
          <p:grpSpPr>
            <a:xfrm>
              <a:off x="3178519" y="4825091"/>
              <a:ext cx="1063394" cy="1011676"/>
              <a:chOff x="10085410" y="3689660"/>
              <a:chExt cx="779859" cy="779859"/>
            </a:xfrm>
          </p:grpSpPr>
          <p:sp>
            <p:nvSpPr>
              <p:cNvPr id="20" name="Oval 19">
                <a:extLst>
                  <a:ext uri="{FF2B5EF4-FFF2-40B4-BE49-F238E27FC236}">
                    <a16:creationId xmlns:a16="http://schemas.microsoft.com/office/drawing/2014/main" id="{6EC316A1-A72D-DCF2-74DD-1A0109829690}"/>
                  </a:ext>
                </a:extLst>
              </p:cNvPr>
              <p:cNvSpPr/>
              <p:nvPr/>
            </p:nvSpPr>
            <p:spPr>
              <a:xfrm>
                <a:off x="10085410" y="3689660"/>
                <a:ext cx="779859" cy="779859"/>
              </a:xfrm>
              <a:prstGeom prst="ellipse">
                <a:avLst/>
              </a:prstGeom>
              <a:solidFill>
                <a:srgbClr val="92D05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1" name="Oval 5">
                <a:extLst>
                  <a:ext uri="{FF2B5EF4-FFF2-40B4-BE49-F238E27FC236}">
                    <a16:creationId xmlns:a16="http://schemas.microsoft.com/office/drawing/2014/main" id="{77BC2F27-4ADA-0690-3A26-8241BDF5C8E0}"/>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dirty="0"/>
                  <a:t>3</a:t>
                </a:r>
                <a:endParaRPr lang="en-US" sz="3600" kern="1200" dirty="0"/>
              </a:p>
            </p:txBody>
          </p:sp>
        </p:grpSp>
        <p:pic>
          <p:nvPicPr>
            <p:cNvPr id="19" name="Picture 18" descr="A group of people in a circle&#10;&#10;AI-generated content may be incorrect.">
              <a:extLst>
                <a:ext uri="{FF2B5EF4-FFF2-40B4-BE49-F238E27FC236}">
                  <a16:creationId xmlns:a16="http://schemas.microsoft.com/office/drawing/2014/main" id="{7063B894-D4D6-059F-FA2E-95124922385F}"/>
                </a:ext>
              </a:extLst>
            </p:cNvPr>
            <p:cNvPicPr>
              <a:picLocks noChangeAspect="1"/>
            </p:cNvPicPr>
            <p:nvPr/>
          </p:nvPicPr>
          <p:blipFill>
            <a:blip r:embed="rId4" cstate="print">
              <a:extLst>
                <a:ext uri="{28A0092B-C50C-407E-A947-70E740481C1C}">
                  <a14:useLocalDpi xmlns:a14="http://schemas.microsoft.com/office/drawing/2010/main" val="0"/>
                </a:ext>
              </a:extLst>
            </a:blip>
            <a:srcRect l="10039" t="13228" r="12843" b="13228"/>
            <a:stretch>
              <a:fillRect/>
            </a:stretch>
          </p:blipFill>
          <p:spPr>
            <a:xfrm>
              <a:off x="4256602" y="4770683"/>
              <a:ext cx="1162580" cy="1066084"/>
            </a:xfrm>
            <a:prstGeom prst="rect">
              <a:avLst/>
            </a:prstGeom>
          </p:spPr>
        </p:pic>
      </p:grpSp>
    </p:spTree>
    <p:extLst>
      <p:ext uri="{BB962C8B-B14F-4D97-AF65-F5344CB8AC3E}">
        <p14:creationId xmlns:p14="http://schemas.microsoft.com/office/powerpoint/2010/main" val="34344246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404E66-C34B-BC76-0595-F0A3E72D4BC8}"/>
            </a:ext>
          </a:extLst>
        </p:cNvPr>
        <p:cNvGrpSpPr/>
        <p:nvPr/>
      </p:nvGrpSpPr>
      <p:grpSpPr>
        <a:xfrm>
          <a:off x="0" y="0"/>
          <a:ext cx="0" cy="0"/>
          <a:chOff x="0" y="0"/>
          <a:chExt cx="0" cy="0"/>
        </a:xfrm>
      </p:grpSpPr>
      <p:sp>
        <p:nvSpPr>
          <p:cNvPr id="2" name="Text Placeholder 2">
            <a:extLst>
              <a:ext uri="{FF2B5EF4-FFF2-40B4-BE49-F238E27FC236}">
                <a16:creationId xmlns:a16="http://schemas.microsoft.com/office/drawing/2014/main" id="{640D1811-C169-CF7B-B1EA-482ABF025D85}"/>
              </a:ext>
            </a:extLst>
          </p:cNvPr>
          <p:cNvSpPr txBox="1">
            <a:spLocks/>
          </p:cNvSpPr>
          <p:nvPr/>
        </p:nvSpPr>
        <p:spPr>
          <a:xfrm>
            <a:off x="2349775" y="3238500"/>
            <a:ext cx="15557225" cy="2897982"/>
          </a:xfrm>
          <a:prstGeom prst="rect">
            <a:avLst/>
          </a:prstGeom>
        </p:spPr>
        <p:txBody>
          <a:bodyPr/>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3828" indent="-453828"/>
            <a:r>
              <a:rPr lang="fr" sz="2800" noProof="0" dirty="0">
                <a:latin typeface="Calibri" panose="020F0502020204030204" pitchFamily="34" charset="0"/>
                <a:cs typeface="Calibri" panose="020F0502020204030204" pitchFamily="34" charset="0"/>
              </a:rPr>
              <a:t>Établir des protocoles d’accord entre les ministères concernés, les mécanismes de genre et les instituts de statistique pour avoir accès aux bases de données nationales, aux recensements nationaux ou aux enquêtes auprès des ménages.</a:t>
            </a:r>
          </a:p>
          <a:p>
            <a:pPr marL="453828" indent="-453828"/>
            <a:endParaRPr lang="en-US" sz="2800" noProof="0" dirty="0">
              <a:latin typeface="Calibri" panose="020F0502020204030204" pitchFamily="34" charset="0"/>
              <a:cs typeface="Calibri" panose="020F0502020204030204" pitchFamily="34" charset="0"/>
            </a:endParaRPr>
          </a:p>
          <a:p>
            <a:pPr marL="453828" indent="-453828"/>
            <a:r>
              <a:rPr lang="fr" sz="2800" noProof="0" dirty="0">
                <a:latin typeface="Calibri" panose="020F0502020204030204" pitchFamily="34" charset="0"/>
                <a:cs typeface="Calibri" panose="020F0502020204030204" pitchFamily="34" charset="0"/>
              </a:rPr>
              <a:t>Identifier des spécialistes des données pour corréler les données de genre avec les données de biodiversité et générer des analyses et des indicateurs innovants</a:t>
            </a:r>
          </a:p>
          <a:p>
            <a:pPr marL="453828" indent="-453828"/>
            <a:endParaRPr lang="en-US" sz="2800" noProof="0" dirty="0">
              <a:latin typeface="Calibri" panose="020F0502020204030204" pitchFamily="34" charset="0"/>
              <a:cs typeface="Calibri" panose="020F0502020204030204" pitchFamily="34" charset="0"/>
            </a:endParaRPr>
          </a:p>
          <a:p>
            <a:pPr marL="453828" indent="-453828"/>
            <a:r>
              <a:rPr lang="fr" sz="2800" dirty="0">
                <a:latin typeface="Calibri" panose="020F0502020204030204" pitchFamily="34" charset="0"/>
                <a:cs typeface="Calibri" panose="020F0502020204030204" pitchFamily="34" charset="0"/>
              </a:rPr>
              <a:t>Effectuer une analyse préliminaire des lacunes et des forces par rapport aux informations désagrégées et aux études de cas</a:t>
            </a:r>
          </a:p>
          <a:p>
            <a:pPr marL="453828" indent="-453828"/>
            <a:endParaRPr lang="en-US" sz="2800" dirty="0">
              <a:latin typeface="Calibri" panose="020F0502020204030204" pitchFamily="34" charset="0"/>
              <a:cs typeface="Calibri" panose="020F0502020204030204" pitchFamily="34" charset="0"/>
            </a:endParaRPr>
          </a:p>
          <a:p>
            <a:pPr marL="453828" indent="-453828"/>
            <a:r>
              <a:rPr lang="fr" sz="2800" dirty="0">
                <a:latin typeface="Calibri" panose="020F0502020204030204" pitchFamily="34" charset="0"/>
                <a:cs typeface="Calibri" panose="020F0502020204030204" pitchFamily="34" charset="0"/>
              </a:rPr>
              <a:t>Effectuer une analyse des données nationales sur les inégalités de genre prévalant dans les secteurs de la biodiversité</a:t>
            </a:r>
            <a:endParaRPr lang="en-US" sz="2800" noProof="0" dirty="0">
              <a:highlight>
                <a:srgbClr val="C0C0C0"/>
              </a:highlight>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2641C1BC-57DA-7822-2612-C5C3A718CEA2}"/>
              </a:ext>
            </a:extLst>
          </p:cNvPr>
          <p:cNvSpPr txBox="1"/>
          <p:nvPr/>
        </p:nvSpPr>
        <p:spPr>
          <a:xfrm>
            <a:off x="3840357" y="2158312"/>
            <a:ext cx="10287000" cy="553998"/>
          </a:xfrm>
          <a:prstGeom prst="rect">
            <a:avLst/>
          </a:prstGeom>
          <a:noFill/>
        </p:spPr>
        <p:txBody>
          <a:bodyPr wrap="square">
            <a:spAutoFit/>
          </a:bodyPr>
          <a:lstStyle/>
          <a:p>
            <a:pPr algn="just">
              <a:spcBef>
                <a:spcPts val="0"/>
              </a:spcBef>
            </a:pPr>
            <a:r>
              <a:rPr lang="fr" sz="3000" b="1" dirty="0">
                <a:latin typeface="Calibri" panose="020F0502020204030204" pitchFamily="34" charset="0"/>
                <a:ea typeface="Times New Roman" panose="02020603050405020304" pitchFamily="18" charset="0"/>
                <a:cs typeface="Calibri" panose="020F0502020204030204" pitchFamily="34" charset="0"/>
              </a:rPr>
              <a:t>Analyser les données mondiales et nationales sur le genre et la biodiversité</a:t>
            </a:r>
          </a:p>
        </p:txBody>
      </p:sp>
      <p:grpSp>
        <p:nvGrpSpPr>
          <p:cNvPr id="18" name="Group 17">
            <a:extLst>
              <a:ext uri="{FF2B5EF4-FFF2-40B4-BE49-F238E27FC236}">
                <a16:creationId xmlns:a16="http://schemas.microsoft.com/office/drawing/2014/main" id="{44A9BC6F-5E1E-3E00-E88D-686E9DAD15F1}"/>
              </a:ext>
            </a:extLst>
          </p:cNvPr>
          <p:cNvGrpSpPr/>
          <p:nvPr/>
        </p:nvGrpSpPr>
        <p:grpSpPr>
          <a:xfrm>
            <a:off x="1194182" y="1950627"/>
            <a:ext cx="2525289" cy="1077218"/>
            <a:chOff x="4089527" y="6103976"/>
            <a:chExt cx="3117679" cy="1316682"/>
          </a:xfrm>
        </p:grpSpPr>
        <p:sp>
          <p:nvSpPr>
            <p:cNvPr id="19" name="Pentagon 18">
              <a:extLst>
                <a:ext uri="{FF2B5EF4-FFF2-40B4-BE49-F238E27FC236}">
                  <a16:creationId xmlns:a16="http://schemas.microsoft.com/office/drawing/2014/main" id="{332E57E8-F0C6-EAA3-A899-0318F8CA1BE7}"/>
                </a:ext>
              </a:extLst>
            </p:cNvPr>
            <p:cNvSpPr/>
            <p:nvPr/>
          </p:nvSpPr>
          <p:spPr>
            <a:xfrm>
              <a:off x="4089527" y="6103976"/>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D1269CAD-9336-8BEA-1E20-6BBFB4303F1C}"/>
                </a:ext>
              </a:extLst>
            </p:cNvPr>
            <p:cNvGrpSpPr/>
            <p:nvPr/>
          </p:nvGrpSpPr>
          <p:grpSpPr>
            <a:xfrm>
              <a:off x="4343076" y="6242498"/>
              <a:ext cx="1063394" cy="1011676"/>
              <a:chOff x="10085410" y="3689660"/>
              <a:chExt cx="779859" cy="779859"/>
            </a:xfrm>
          </p:grpSpPr>
          <p:sp>
            <p:nvSpPr>
              <p:cNvPr id="22" name="Oval 21">
                <a:extLst>
                  <a:ext uri="{FF2B5EF4-FFF2-40B4-BE49-F238E27FC236}">
                    <a16:creationId xmlns:a16="http://schemas.microsoft.com/office/drawing/2014/main" id="{3FCBB42C-B050-D8F1-1A9B-925B1B0DDD9D}"/>
                  </a:ext>
                </a:extLst>
              </p:cNvPr>
              <p:cNvSpPr/>
              <p:nvPr/>
            </p:nvSpPr>
            <p:spPr>
              <a:xfrm>
                <a:off x="10085410" y="3689660"/>
                <a:ext cx="779859" cy="779859"/>
              </a:xfrm>
              <a:prstGeom prst="ellipse">
                <a:avLst/>
              </a:prstGeom>
              <a:solidFill>
                <a:srgbClr val="FFC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3" name="Oval 5">
                <a:extLst>
                  <a:ext uri="{FF2B5EF4-FFF2-40B4-BE49-F238E27FC236}">
                    <a16:creationId xmlns:a16="http://schemas.microsoft.com/office/drawing/2014/main" id="{10A9CCDA-C783-D84F-1DD9-96F322A4CA02}"/>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dirty="0"/>
                  <a:t>4</a:t>
                </a:r>
              </a:p>
            </p:txBody>
          </p:sp>
        </p:grpSp>
        <p:pic>
          <p:nvPicPr>
            <p:cNvPr id="21" name="Picture 20" descr="A graphic of a pie chart and graph&#10;&#10;AI-generated content may be incorrect.">
              <a:extLst>
                <a:ext uri="{FF2B5EF4-FFF2-40B4-BE49-F238E27FC236}">
                  <a16:creationId xmlns:a16="http://schemas.microsoft.com/office/drawing/2014/main" id="{3A360454-B71E-D14B-12CD-A91C213B7C21}"/>
                </a:ext>
              </a:extLst>
            </p:cNvPr>
            <p:cNvPicPr>
              <a:picLocks noChangeAspect="1"/>
            </p:cNvPicPr>
            <p:nvPr/>
          </p:nvPicPr>
          <p:blipFill>
            <a:blip r:embed="rId3" cstate="print">
              <a:extLst>
                <a:ext uri="{28A0092B-C50C-407E-A947-70E740481C1C}">
                  <a14:useLocalDpi xmlns:a14="http://schemas.microsoft.com/office/drawing/2010/main" val="0"/>
                </a:ext>
              </a:extLst>
            </a:blip>
            <a:srcRect b="11606"/>
            <a:stretch>
              <a:fillRect/>
            </a:stretch>
          </p:blipFill>
          <p:spPr>
            <a:xfrm>
              <a:off x="5497387" y="6226847"/>
              <a:ext cx="1013420" cy="1007165"/>
            </a:xfrm>
            <a:prstGeom prst="rect">
              <a:avLst/>
            </a:prstGeom>
          </p:spPr>
        </p:pic>
      </p:grpSp>
      <p:sp>
        <p:nvSpPr>
          <p:cNvPr id="89" name="Freeform 9">
            <a:extLst>
              <a:ext uri="{FF2B5EF4-FFF2-40B4-BE49-F238E27FC236}">
                <a16:creationId xmlns:a16="http://schemas.microsoft.com/office/drawing/2014/main" id="{951FD7AB-B56A-AE8A-E110-047FBF985FC7}"/>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sp>
        <p:nvSpPr>
          <p:cNvPr id="7" name="Google Shape;89;g328e14af98b_2_2">
            <a:extLst>
              <a:ext uri="{FF2B5EF4-FFF2-40B4-BE49-F238E27FC236}">
                <a16:creationId xmlns:a16="http://schemas.microsoft.com/office/drawing/2014/main" id="{F8DC5845-E403-6E37-5C6F-FE69611C86B9}"/>
              </a:ext>
            </a:extLst>
          </p:cNvPr>
          <p:cNvSpPr txBox="1"/>
          <p:nvPr/>
        </p:nvSpPr>
        <p:spPr>
          <a:xfrm>
            <a:off x="1163702" y="481256"/>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4400" b="1" kern="0" dirty="0">
                <a:solidFill>
                  <a:prstClr val="black"/>
                </a:solidFill>
                <a:latin typeface="Calibri Light" panose="020F0302020204030204" pitchFamily="34" charset="0"/>
                <a:cs typeface="Calibri Light" panose="020F0302020204030204" pitchFamily="34" charset="0"/>
                <a:sym typeface="Arial"/>
              </a:rPr>
              <a:t>Actions clés pour développer une analyse de genre</a:t>
            </a:r>
          </a:p>
          <a:p>
            <a:pPr defTabSz="914445">
              <a:buClr>
                <a:srgbClr val="000000"/>
              </a:buClr>
              <a:defRPr/>
            </a:pPr>
            <a:endParaRPr sz="4400" b="1" kern="0" dirty="0">
              <a:solidFill>
                <a:prstClr val="black"/>
              </a:solidFill>
              <a:latin typeface="Calibri Light" panose="020F0302020204030204" pitchFamily="34" charset="0"/>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97076DA6-033D-48F3-7C84-A39895F868CF}"/>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38003310-0244-1749-6B44-A0DF82A2FA0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849463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FCCC94-7920-01F9-435C-ECC372E25DC2}"/>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7AF9373F-9746-4EAE-D217-3A6D9FA92BB3}"/>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A37DAC78-434E-C7D6-AB42-D7738C445FBA}"/>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AAB92016-CFE3-F1ED-E378-62186077B271}"/>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fr" sz="3200" b="1" kern="0" dirty="0">
                <a:solidFill>
                  <a:prstClr val="black"/>
                </a:solidFill>
                <a:latin typeface="Calibri Light" panose="020F0302020204030204" pitchFamily="34" charset="0"/>
                <a:cs typeface="Calibri Light" panose="020F0302020204030204" pitchFamily="34" charset="0"/>
                <a:sym typeface="Arial"/>
              </a:rPr>
              <a:t>Analyse des données : identifier les données dans les sources nationales et internationales</a:t>
            </a:r>
            <a:endParaRPr lang="en-US" sz="2700" dirty="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16560A93-419C-9FF1-1FB7-F7D81DFC3413}"/>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dirty="0">
                <a:solidFill>
                  <a:schemeClr val="tx1"/>
                </a:solidFill>
                <a:latin typeface="Calibri" panose="020F0502020204030204"/>
              </a:rPr>
              <a:t>CONSEIL</a:t>
            </a:r>
            <a:endParaRPr lang="en-US" sz="2700" dirty="0">
              <a:solidFill>
                <a:schemeClr val="tx1"/>
              </a:solidFill>
              <a:latin typeface="Calibri" panose="020F0502020204030204"/>
            </a:endParaRPr>
          </a:p>
        </p:txBody>
      </p:sp>
      <p:sp>
        <p:nvSpPr>
          <p:cNvPr id="9" name="Rectangle 8">
            <a:extLst>
              <a:ext uri="{FF2B5EF4-FFF2-40B4-BE49-F238E27FC236}">
                <a16:creationId xmlns:a16="http://schemas.microsoft.com/office/drawing/2014/main" id="{F8337330-5048-89D2-EE35-E9CA18EAF1AC}"/>
              </a:ext>
            </a:extLst>
          </p:cNvPr>
          <p:cNvSpPr/>
          <p:nvPr/>
        </p:nvSpPr>
        <p:spPr>
          <a:xfrm>
            <a:off x="2743200" y="3848100"/>
            <a:ext cx="13182600" cy="48761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3" descr="Chart, line chart&#10;&#10;Description automatically generated">
            <a:extLst>
              <a:ext uri="{FF2B5EF4-FFF2-40B4-BE49-F238E27FC236}">
                <a16:creationId xmlns:a16="http://schemas.microsoft.com/office/drawing/2014/main" id="{8C0C2674-2794-C1DB-6F42-5A6C9000AD2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19627" b="2020"/>
          <a:stretch>
            <a:fillRect/>
          </a:stretch>
        </p:blipFill>
        <p:spPr bwMode="auto">
          <a:xfrm>
            <a:off x="8302230" y="3863175"/>
            <a:ext cx="9439268" cy="41545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a:extLst>
              <a:ext uri="{FF2B5EF4-FFF2-40B4-BE49-F238E27FC236}">
                <a16:creationId xmlns:a16="http://schemas.microsoft.com/office/drawing/2014/main" id="{F94BCB54-F9C0-4BB7-43B4-21F4F9AF5C97}"/>
              </a:ext>
            </a:extLst>
          </p:cNvPr>
          <p:cNvSpPr>
            <a:spLocks noChangeArrowheads="1"/>
          </p:cNvSpPr>
          <p:nvPr/>
        </p:nvSpPr>
        <p:spPr bwMode="auto">
          <a:xfrm>
            <a:off x="9176657" y="8323916"/>
            <a:ext cx="428001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fr" altLang="en-CR" sz="2000">
                <a:latin typeface="Calibri Light" panose="020F0302020204030204" pitchFamily="34" charset="0"/>
                <a:ea typeface="Times New Roman" panose="02020603050405020304" pitchFamily="18" charset="0"/>
              </a:rPr>
              <a:t>Source : Banque mondiale. Portail des données sur le genre</a:t>
            </a:r>
            <a:endParaRPr kumimoji="0" lang="es-ES_tradnl" altLang="en-CR" sz="4400" u="none" strike="noStrike" cap="none" normalizeH="0" baseline="0" dirty="0">
              <a:ln>
                <a:noFill/>
              </a:ln>
              <a:solidFill>
                <a:schemeClr val="tx1"/>
              </a:solidFill>
              <a:effectLst/>
              <a:latin typeface="Montserrat" pitchFamily="2" charset="77"/>
            </a:endParaRPr>
          </a:p>
        </p:txBody>
      </p:sp>
      <p:graphicFrame>
        <p:nvGraphicFramePr>
          <p:cNvPr id="10" name="Table 9">
            <a:extLst>
              <a:ext uri="{FF2B5EF4-FFF2-40B4-BE49-F238E27FC236}">
                <a16:creationId xmlns:a16="http://schemas.microsoft.com/office/drawing/2014/main" id="{ACCDB25B-920F-B211-07D7-18736D8DD5BB}"/>
              </a:ext>
            </a:extLst>
          </p:cNvPr>
          <p:cNvGraphicFramePr>
            <a:graphicFrameLocks noGrp="1"/>
          </p:cNvGraphicFramePr>
          <p:nvPr/>
        </p:nvGraphicFramePr>
        <p:xfrm>
          <a:off x="1023258" y="3924300"/>
          <a:ext cx="7130141" cy="4648198"/>
        </p:xfrm>
        <a:graphic>
          <a:graphicData uri="http://schemas.openxmlformats.org/drawingml/2006/table">
            <a:tbl>
              <a:tblPr>
                <a:tableStyleId>{5C22544A-7EE6-4342-B048-85BDC9FD1C3A}</a:tableStyleId>
              </a:tblPr>
              <a:tblGrid>
                <a:gridCol w="2289718">
                  <a:extLst>
                    <a:ext uri="{9D8B030D-6E8A-4147-A177-3AD203B41FA5}">
                      <a16:colId xmlns:a16="http://schemas.microsoft.com/office/drawing/2014/main" val="2422129014"/>
                    </a:ext>
                  </a:extLst>
                </a:gridCol>
                <a:gridCol w="1835826">
                  <a:extLst>
                    <a:ext uri="{9D8B030D-6E8A-4147-A177-3AD203B41FA5}">
                      <a16:colId xmlns:a16="http://schemas.microsoft.com/office/drawing/2014/main" val="1854518320"/>
                    </a:ext>
                  </a:extLst>
                </a:gridCol>
                <a:gridCol w="1549714">
                  <a:extLst>
                    <a:ext uri="{9D8B030D-6E8A-4147-A177-3AD203B41FA5}">
                      <a16:colId xmlns:a16="http://schemas.microsoft.com/office/drawing/2014/main" val="2748620179"/>
                    </a:ext>
                  </a:extLst>
                </a:gridCol>
                <a:gridCol w="1454883">
                  <a:extLst>
                    <a:ext uri="{9D8B030D-6E8A-4147-A177-3AD203B41FA5}">
                      <a16:colId xmlns:a16="http://schemas.microsoft.com/office/drawing/2014/main" val="2686866198"/>
                    </a:ext>
                  </a:extLst>
                </a:gridCol>
              </a:tblGrid>
              <a:tr h="942614">
                <a:tc>
                  <a:txBody>
                    <a:bodyPr/>
                    <a:lstStyle/>
                    <a:p>
                      <a:pPr algn="just"/>
                      <a:r>
                        <a:rPr lang="fr" sz="1200">
                          <a:effectLst/>
                        </a:rPr>
                        <a:t>Tipo de hogar</a:t>
                      </a:r>
                      <a:endParaRPr lang="en-CR" sz="1200">
                        <a:effectLst/>
                        <a:latin typeface="Times New Roman" panose="02020603050405020304" pitchFamily="18" charset="0"/>
                        <a:ea typeface="Times New Roman" panose="02020603050405020304" pitchFamily="18" charset="0"/>
                      </a:endParaRPr>
                    </a:p>
                  </a:txBody>
                  <a:tcPr marL="9525" marR="9525" marT="9525" marB="0" anchor="b"/>
                </a:tc>
                <a:tc>
                  <a:txBody>
                    <a:bodyPr/>
                    <a:lstStyle/>
                    <a:p>
                      <a:pPr algn="just"/>
                      <a:r>
                        <a:rPr lang="fr" sz="1200" dirty="0">
                          <a:effectLst/>
                        </a:rPr>
                        <a:t>Direction masculine</a:t>
                      </a:r>
                      <a:endParaRPr lang="en-CR" sz="1200" dirty="0">
                        <a:effectLst/>
                        <a:latin typeface="Times New Roman" panose="02020603050405020304" pitchFamily="18" charset="0"/>
                        <a:ea typeface="Times New Roman" panose="02020603050405020304" pitchFamily="18" charset="0"/>
                      </a:endParaRPr>
                    </a:p>
                  </a:txBody>
                  <a:tcPr marL="9525" marR="9525" marT="9525" marB="0" anchor="b"/>
                </a:tc>
                <a:tc>
                  <a:txBody>
                    <a:bodyPr/>
                    <a:lstStyle/>
                    <a:p>
                      <a:pPr algn="just"/>
                      <a:r>
                        <a:rPr lang="fr" sz="1200">
                          <a:effectLst/>
                        </a:rPr>
                        <a:t>Directrice féminine</a:t>
                      </a:r>
                      <a:endParaRPr lang="en-CR" sz="1200">
                        <a:effectLst/>
                        <a:latin typeface="Times New Roman" panose="02020603050405020304" pitchFamily="18" charset="0"/>
                        <a:ea typeface="Times New Roman" panose="02020603050405020304" pitchFamily="18" charset="0"/>
                      </a:endParaRPr>
                    </a:p>
                  </a:txBody>
                  <a:tcPr marL="9525" marR="9525" marT="9525" marB="0" anchor="b"/>
                </a:tc>
                <a:tc>
                  <a:txBody>
                    <a:bodyPr/>
                    <a:lstStyle/>
                    <a:p>
                      <a:pPr algn="just"/>
                      <a:r>
                        <a:rPr lang="fr" sz="1200">
                          <a:effectLst/>
                        </a:rPr>
                        <a:t>Total</a:t>
                      </a:r>
                      <a:endParaRPr lang="en-CR" sz="1200">
                        <a:effectLst/>
                        <a:latin typeface="Times New Roman" panose="02020603050405020304" pitchFamily="18" charset="0"/>
                        <a:ea typeface="Times New Roman" panose="02020603050405020304" pitchFamily="18" charset="0"/>
                      </a:endParaRPr>
                    </a:p>
                  </a:txBody>
                  <a:tcPr marL="9525" marR="9525" marT="9525" marB="0" anchor="b"/>
                </a:tc>
                <a:extLst>
                  <a:ext uri="{0D108BD9-81ED-4DB2-BD59-A6C34878D82A}">
                    <a16:rowId xmlns:a16="http://schemas.microsoft.com/office/drawing/2014/main" val="297244311"/>
                  </a:ext>
                </a:extLst>
              </a:tr>
              <a:tr h="520944">
                <a:tc>
                  <a:txBody>
                    <a:bodyPr/>
                    <a:lstStyle/>
                    <a:p>
                      <a:pPr algn="just"/>
                      <a:r>
                        <a:rPr lang="fr" sz="1200">
                          <a:effectLst/>
                        </a:rPr>
                        <a:t>Unipersonnel</a:t>
                      </a:r>
                      <a:endParaRPr lang="en-CR" sz="1200">
                        <a:effectLst/>
                        <a:latin typeface="Times New Roman" panose="02020603050405020304" pitchFamily="18" charset="0"/>
                        <a:ea typeface="Times New Roman" panose="02020603050405020304" pitchFamily="18" charset="0"/>
                      </a:endParaRPr>
                    </a:p>
                  </a:txBody>
                  <a:tcPr marL="9525" marR="9525" marT="9525" marB="0" anchor="b"/>
                </a:tc>
                <a:tc>
                  <a:txBody>
                    <a:bodyPr/>
                    <a:lstStyle/>
                    <a:p>
                      <a:pPr algn="just"/>
                      <a:r>
                        <a:rPr lang="fr" sz="1200">
                          <a:effectLst/>
                        </a:rPr>
                        <a:t>5,7</a:t>
                      </a:r>
                      <a:endParaRPr lang="en-CR" sz="1200">
                        <a:effectLst/>
                        <a:latin typeface="Times New Roman" panose="02020603050405020304" pitchFamily="18" charset="0"/>
                        <a:ea typeface="Times New Roman" panose="02020603050405020304" pitchFamily="18" charset="0"/>
                      </a:endParaRPr>
                    </a:p>
                  </a:txBody>
                  <a:tcPr marL="9525" marR="9525" marT="9525" marB="0" anchor="b"/>
                </a:tc>
                <a:tc>
                  <a:txBody>
                    <a:bodyPr/>
                    <a:lstStyle/>
                    <a:p>
                      <a:pPr algn="just"/>
                      <a:r>
                        <a:rPr lang="fr" sz="1200">
                          <a:effectLst/>
                        </a:rPr>
                        <a:t>10,0</a:t>
                      </a:r>
                      <a:endParaRPr lang="en-CR" sz="1200">
                        <a:effectLst/>
                        <a:latin typeface="Times New Roman" panose="02020603050405020304" pitchFamily="18" charset="0"/>
                        <a:ea typeface="Times New Roman" panose="02020603050405020304" pitchFamily="18" charset="0"/>
                      </a:endParaRPr>
                    </a:p>
                  </a:txBody>
                  <a:tcPr marL="9525" marR="9525" marT="9525" marB="0" anchor="b"/>
                </a:tc>
                <a:tc>
                  <a:txBody>
                    <a:bodyPr/>
                    <a:lstStyle/>
                    <a:p>
                      <a:pPr algn="just"/>
                      <a:r>
                        <a:rPr lang="fr" sz="1200">
                          <a:effectLst/>
                        </a:rPr>
                        <a:t>7,2</a:t>
                      </a:r>
                      <a:endParaRPr lang="en-CR" sz="1200">
                        <a:effectLst/>
                        <a:latin typeface="Times New Roman" panose="02020603050405020304" pitchFamily="18" charset="0"/>
                        <a:ea typeface="Times New Roman" panose="02020603050405020304" pitchFamily="18" charset="0"/>
                      </a:endParaRPr>
                    </a:p>
                  </a:txBody>
                  <a:tcPr marL="9525" marR="9525" marT="9525" marB="0" anchor="b"/>
                </a:tc>
                <a:extLst>
                  <a:ext uri="{0D108BD9-81ED-4DB2-BD59-A6C34878D82A}">
                    <a16:rowId xmlns:a16="http://schemas.microsoft.com/office/drawing/2014/main" val="3933184159"/>
                  </a:ext>
                </a:extLst>
              </a:tr>
              <a:tr h="520944">
                <a:tc>
                  <a:txBody>
                    <a:bodyPr/>
                    <a:lstStyle/>
                    <a:p>
                      <a:pPr algn="just"/>
                      <a:r>
                        <a:rPr lang="fr" sz="1200">
                          <a:effectLst/>
                        </a:rPr>
                        <a:t>Pareja sin hijos</a:t>
                      </a:r>
                      <a:endParaRPr lang="en-CR" sz="1200">
                        <a:effectLst/>
                        <a:latin typeface="Times New Roman" panose="02020603050405020304" pitchFamily="18" charset="0"/>
                        <a:ea typeface="Times New Roman" panose="02020603050405020304" pitchFamily="18" charset="0"/>
                      </a:endParaRPr>
                    </a:p>
                  </a:txBody>
                  <a:tcPr marL="9525" marR="9525" marT="9525" marB="0" anchor="b"/>
                </a:tc>
                <a:tc>
                  <a:txBody>
                    <a:bodyPr/>
                    <a:lstStyle/>
                    <a:p>
                      <a:pPr algn="just"/>
                      <a:r>
                        <a:rPr lang="fr" sz="1200">
                          <a:effectLst/>
                        </a:rPr>
                        <a:t>9,6</a:t>
                      </a:r>
                      <a:endParaRPr lang="en-CR" sz="1200">
                        <a:effectLst/>
                        <a:latin typeface="Times New Roman" panose="02020603050405020304" pitchFamily="18" charset="0"/>
                        <a:ea typeface="Times New Roman" panose="02020603050405020304" pitchFamily="18" charset="0"/>
                      </a:endParaRPr>
                    </a:p>
                  </a:txBody>
                  <a:tcPr marL="9525" marR="9525" marT="9525" marB="0" anchor="b"/>
                </a:tc>
                <a:tc>
                  <a:txBody>
                    <a:bodyPr/>
                    <a:lstStyle/>
                    <a:p>
                      <a:pPr algn="just"/>
                      <a:r>
                        <a:rPr lang="fr" sz="1200">
                          <a:effectLst/>
                        </a:rPr>
                        <a:t>1,3</a:t>
                      </a:r>
                      <a:endParaRPr lang="en-CR" sz="1200">
                        <a:effectLst/>
                        <a:latin typeface="Times New Roman" panose="02020603050405020304" pitchFamily="18" charset="0"/>
                        <a:ea typeface="Times New Roman" panose="02020603050405020304" pitchFamily="18" charset="0"/>
                      </a:endParaRPr>
                    </a:p>
                  </a:txBody>
                  <a:tcPr marL="9525" marR="9525" marT="9525" marB="0" anchor="b"/>
                </a:tc>
                <a:tc>
                  <a:txBody>
                    <a:bodyPr/>
                    <a:lstStyle/>
                    <a:p>
                      <a:pPr algn="just"/>
                      <a:r>
                        <a:rPr lang="fr" sz="1200">
                          <a:effectLst/>
                        </a:rPr>
                        <a:t>6,8</a:t>
                      </a:r>
                      <a:endParaRPr lang="en-CR" sz="1200">
                        <a:effectLst/>
                        <a:latin typeface="Times New Roman" panose="02020603050405020304" pitchFamily="18" charset="0"/>
                        <a:ea typeface="Times New Roman" panose="02020603050405020304" pitchFamily="18" charset="0"/>
                      </a:endParaRPr>
                    </a:p>
                  </a:txBody>
                  <a:tcPr marL="9525" marR="9525" marT="9525" marB="0" anchor="b"/>
                </a:tc>
                <a:extLst>
                  <a:ext uri="{0D108BD9-81ED-4DB2-BD59-A6C34878D82A}">
                    <a16:rowId xmlns:a16="http://schemas.microsoft.com/office/drawing/2014/main" val="2655988103"/>
                  </a:ext>
                </a:extLst>
              </a:tr>
              <a:tr h="567142">
                <a:tc>
                  <a:txBody>
                    <a:bodyPr/>
                    <a:lstStyle/>
                    <a:p>
                      <a:pPr algn="just"/>
                      <a:r>
                        <a:rPr lang="fr" sz="1200">
                          <a:effectLst/>
                        </a:rPr>
                        <a:t>Monoparental masculin</a:t>
                      </a:r>
                      <a:endParaRPr lang="en-CR" sz="1200">
                        <a:effectLst/>
                        <a:latin typeface="Times New Roman" panose="02020603050405020304" pitchFamily="18" charset="0"/>
                        <a:ea typeface="Times New Roman" panose="02020603050405020304" pitchFamily="18" charset="0"/>
                      </a:endParaRPr>
                    </a:p>
                  </a:txBody>
                  <a:tcPr marL="9525" marR="9525" marT="9525" marB="0" anchor="b"/>
                </a:tc>
                <a:tc>
                  <a:txBody>
                    <a:bodyPr/>
                    <a:lstStyle/>
                    <a:p>
                      <a:pPr algn="just"/>
                      <a:r>
                        <a:rPr lang="fr" sz="1200">
                          <a:effectLst/>
                        </a:rPr>
                        <a:t>2,9</a:t>
                      </a:r>
                      <a:endParaRPr lang="en-CR" sz="1200">
                        <a:effectLst/>
                        <a:latin typeface="Times New Roman" panose="02020603050405020304" pitchFamily="18" charset="0"/>
                        <a:ea typeface="Times New Roman" panose="02020603050405020304" pitchFamily="18" charset="0"/>
                      </a:endParaRPr>
                    </a:p>
                  </a:txBody>
                  <a:tcPr marL="9525" marR="9525" marT="9525" marB="0" anchor="b"/>
                </a:tc>
                <a:tc>
                  <a:txBody>
                    <a:bodyPr/>
                    <a:lstStyle/>
                    <a:p>
                      <a:pPr algn="just"/>
                      <a:r>
                        <a:rPr lang="fr" sz="1200">
                          <a:effectLst/>
                        </a:rPr>
                        <a:t>0,0</a:t>
                      </a:r>
                      <a:endParaRPr lang="en-CR" sz="1200">
                        <a:effectLst/>
                        <a:latin typeface="Times New Roman" panose="02020603050405020304" pitchFamily="18" charset="0"/>
                        <a:ea typeface="Times New Roman" panose="02020603050405020304" pitchFamily="18" charset="0"/>
                      </a:endParaRPr>
                    </a:p>
                  </a:txBody>
                  <a:tcPr marL="9525" marR="9525" marT="9525" marB="0" anchor="b"/>
                </a:tc>
                <a:tc>
                  <a:txBody>
                    <a:bodyPr/>
                    <a:lstStyle/>
                    <a:p>
                      <a:pPr algn="just"/>
                      <a:r>
                        <a:rPr lang="fr" sz="1200">
                          <a:effectLst/>
                        </a:rPr>
                        <a:t>1,9</a:t>
                      </a:r>
                      <a:endParaRPr lang="en-CR" sz="1200">
                        <a:effectLst/>
                        <a:latin typeface="Times New Roman" panose="02020603050405020304" pitchFamily="18" charset="0"/>
                        <a:ea typeface="Times New Roman" panose="02020603050405020304" pitchFamily="18" charset="0"/>
                      </a:endParaRPr>
                    </a:p>
                  </a:txBody>
                  <a:tcPr marL="9525" marR="9525" marT="9525" marB="0" anchor="b"/>
                </a:tc>
                <a:extLst>
                  <a:ext uri="{0D108BD9-81ED-4DB2-BD59-A6C34878D82A}">
                    <a16:rowId xmlns:a16="http://schemas.microsoft.com/office/drawing/2014/main" val="4123179901"/>
                  </a:ext>
                </a:extLst>
              </a:tr>
              <a:tr h="533722">
                <a:tc>
                  <a:txBody>
                    <a:bodyPr/>
                    <a:lstStyle/>
                    <a:p>
                      <a:pPr algn="just"/>
                      <a:r>
                        <a:rPr lang="fr" sz="1200">
                          <a:effectLst/>
                        </a:rPr>
                        <a:t>Monoparentalité féminine</a:t>
                      </a:r>
                      <a:endParaRPr lang="en-CR" sz="1200">
                        <a:effectLst/>
                        <a:latin typeface="Times New Roman" panose="02020603050405020304" pitchFamily="18" charset="0"/>
                        <a:ea typeface="Times New Roman" panose="02020603050405020304" pitchFamily="18" charset="0"/>
                      </a:endParaRPr>
                    </a:p>
                  </a:txBody>
                  <a:tcPr marL="9525" marR="9525" marT="9525" marB="0" anchor="b"/>
                </a:tc>
                <a:tc>
                  <a:txBody>
                    <a:bodyPr/>
                    <a:lstStyle/>
                    <a:p>
                      <a:pPr algn="just"/>
                      <a:r>
                        <a:rPr lang="fr" sz="1200">
                          <a:effectLst/>
                        </a:rPr>
                        <a:t>0,0</a:t>
                      </a:r>
                      <a:endParaRPr lang="en-CR" sz="1200">
                        <a:effectLst/>
                        <a:latin typeface="Times New Roman" panose="02020603050405020304" pitchFamily="18" charset="0"/>
                        <a:ea typeface="Times New Roman" panose="02020603050405020304" pitchFamily="18" charset="0"/>
                      </a:endParaRPr>
                    </a:p>
                  </a:txBody>
                  <a:tcPr marL="9525" marR="9525" marT="9525" marB="0" anchor="b"/>
                </a:tc>
                <a:tc>
                  <a:txBody>
                    <a:bodyPr/>
                    <a:lstStyle/>
                    <a:p>
                      <a:pPr algn="just"/>
                      <a:r>
                        <a:rPr lang="fr" sz="1200">
                          <a:effectLst/>
                        </a:rPr>
                        <a:t>32,6</a:t>
                      </a:r>
                      <a:endParaRPr lang="en-CR" sz="1200">
                        <a:effectLst/>
                        <a:latin typeface="Times New Roman" panose="02020603050405020304" pitchFamily="18" charset="0"/>
                        <a:ea typeface="Times New Roman" panose="02020603050405020304" pitchFamily="18" charset="0"/>
                      </a:endParaRPr>
                    </a:p>
                  </a:txBody>
                  <a:tcPr marL="9525" marR="9525" marT="9525" marB="0" anchor="b"/>
                </a:tc>
                <a:tc>
                  <a:txBody>
                    <a:bodyPr/>
                    <a:lstStyle/>
                    <a:p>
                      <a:pPr algn="just"/>
                      <a:r>
                        <a:rPr lang="fr" sz="1200">
                          <a:effectLst/>
                        </a:rPr>
                        <a:t>11,1</a:t>
                      </a:r>
                      <a:endParaRPr lang="en-CR" sz="1200">
                        <a:effectLst/>
                        <a:latin typeface="Times New Roman" panose="02020603050405020304" pitchFamily="18" charset="0"/>
                        <a:ea typeface="Times New Roman" panose="02020603050405020304" pitchFamily="18" charset="0"/>
                      </a:endParaRPr>
                    </a:p>
                  </a:txBody>
                  <a:tcPr marL="9525" marR="9525" marT="9525" marB="0" anchor="b"/>
                </a:tc>
                <a:extLst>
                  <a:ext uri="{0D108BD9-81ED-4DB2-BD59-A6C34878D82A}">
                    <a16:rowId xmlns:a16="http://schemas.microsoft.com/office/drawing/2014/main" val="1150099775"/>
                  </a:ext>
                </a:extLst>
              </a:tr>
              <a:tr h="520944">
                <a:tc>
                  <a:txBody>
                    <a:bodyPr/>
                    <a:lstStyle/>
                    <a:p>
                      <a:pPr algn="just"/>
                      <a:r>
                        <a:rPr lang="fr" sz="1200">
                          <a:effectLst/>
                        </a:rPr>
                        <a:t>Biparental</a:t>
                      </a:r>
                      <a:endParaRPr lang="en-CR" sz="1200">
                        <a:effectLst/>
                        <a:latin typeface="Times New Roman" panose="02020603050405020304" pitchFamily="18" charset="0"/>
                        <a:ea typeface="Times New Roman" panose="02020603050405020304" pitchFamily="18" charset="0"/>
                      </a:endParaRPr>
                    </a:p>
                  </a:txBody>
                  <a:tcPr marL="9525" marR="9525" marT="9525" marB="0" anchor="b"/>
                </a:tc>
                <a:tc>
                  <a:txBody>
                    <a:bodyPr/>
                    <a:lstStyle/>
                    <a:p>
                      <a:pPr algn="just"/>
                      <a:r>
                        <a:rPr lang="fr" sz="1200" dirty="0">
                          <a:effectLst/>
                        </a:rPr>
                        <a:t>55,1</a:t>
                      </a:r>
                      <a:endParaRPr lang="en-CR" sz="1200">
                        <a:effectLst/>
                        <a:latin typeface="Times New Roman" panose="02020603050405020304" pitchFamily="18" charset="0"/>
                        <a:ea typeface="Times New Roman" panose="02020603050405020304" pitchFamily="18" charset="0"/>
                      </a:endParaRPr>
                    </a:p>
                  </a:txBody>
                  <a:tcPr marL="9525" marR="9525" marT="9525" marB="0" anchor="b"/>
                </a:tc>
                <a:tc>
                  <a:txBody>
                    <a:bodyPr/>
                    <a:lstStyle/>
                    <a:p>
                      <a:pPr algn="just"/>
                      <a:r>
                        <a:rPr lang="fr" sz="1200">
                          <a:effectLst/>
                        </a:rPr>
                        <a:t>7,3</a:t>
                      </a:r>
                      <a:endParaRPr lang="en-CR" sz="1200">
                        <a:effectLst/>
                        <a:latin typeface="Times New Roman" panose="02020603050405020304" pitchFamily="18" charset="0"/>
                        <a:ea typeface="Times New Roman" panose="02020603050405020304" pitchFamily="18" charset="0"/>
                      </a:endParaRPr>
                    </a:p>
                  </a:txBody>
                  <a:tcPr marL="9525" marR="9525" marT="9525" marB="0" anchor="b"/>
                </a:tc>
                <a:tc>
                  <a:txBody>
                    <a:bodyPr/>
                    <a:lstStyle/>
                    <a:p>
                      <a:pPr algn="just"/>
                      <a:r>
                        <a:rPr lang="fr" sz="1200">
                          <a:effectLst/>
                        </a:rPr>
                        <a:t>38,9</a:t>
                      </a:r>
                      <a:endParaRPr lang="en-CR" sz="1200">
                        <a:effectLst/>
                        <a:latin typeface="Times New Roman" panose="02020603050405020304" pitchFamily="18" charset="0"/>
                        <a:ea typeface="Times New Roman" panose="02020603050405020304" pitchFamily="18" charset="0"/>
                      </a:endParaRPr>
                    </a:p>
                  </a:txBody>
                  <a:tcPr marL="9525" marR="9525" marT="9525" marB="0" anchor="b"/>
                </a:tc>
                <a:extLst>
                  <a:ext uri="{0D108BD9-81ED-4DB2-BD59-A6C34878D82A}">
                    <a16:rowId xmlns:a16="http://schemas.microsoft.com/office/drawing/2014/main" val="23499786"/>
                  </a:ext>
                </a:extLst>
              </a:tr>
              <a:tr h="520944">
                <a:tc>
                  <a:txBody>
                    <a:bodyPr/>
                    <a:lstStyle/>
                    <a:p>
                      <a:pPr algn="just"/>
                      <a:r>
                        <a:rPr lang="fr" sz="1200">
                          <a:effectLst/>
                        </a:rPr>
                        <a:t>Compuesto (a)</a:t>
                      </a:r>
                      <a:endParaRPr lang="en-CR" sz="1200">
                        <a:effectLst/>
                        <a:latin typeface="Times New Roman" panose="02020603050405020304" pitchFamily="18" charset="0"/>
                        <a:ea typeface="Times New Roman" panose="02020603050405020304" pitchFamily="18" charset="0"/>
                      </a:endParaRPr>
                    </a:p>
                  </a:txBody>
                  <a:tcPr marL="9525" marR="9525" marT="9525" marB="0" anchor="b"/>
                </a:tc>
                <a:tc>
                  <a:txBody>
                    <a:bodyPr/>
                    <a:lstStyle/>
                    <a:p>
                      <a:pPr algn="just"/>
                      <a:r>
                        <a:rPr lang="fr" sz="1200">
                          <a:effectLst/>
                        </a:rPr>
                        <a:t>21,1</a:t>
                      </a:r>
                      <a:endParaRPr lang="en-CR" sz="1200">
                        <a:effectLst/>
                        <a:latin typeface="Times New Roman" panose="02020603050405020304" pitchFamily="18" charset="0"/>
                        <a:ea typeface="Times New Roman" panose="02020603050405020304" pitchFamily="18" charset="0"/>
                      </a:endParaRPr>
                    </a:p>
                  </a:txBody>
                  <a:tcPr marL="9525" marR="9525" marT="9525" marB="0" anchor="b"/>
                </a:tc>
                <a:tc>
                  <a:txBody>
                    <a:bodyPr/>
                    <a:lstStyle/>
                    <a:p>
                      <a:pPr algn="just"/>
                      <a:r>
                        <a:rPr lang="fr" sz="1200">
                          <a:effectLst/>
                        </a:rPr>
                        <a:t>40,3</a:t>
                      </a:r>
                      <a:endParaRPr lang="en-CR" sz="1200">
                        <a:effectLst/>
                        <a:latin typeface="Times New Roman" panose="02020603050405020304" pitchFamily="18" charset="0"/>
                        <a:ea typeface="Times New Roman" panose="02020603050405020304" pitchFamily="18" charset="0"/>
                      </a:endParaRPr>
                    </a:p>
                  </a:txBody>
                  <a:tcPr marL="9525" marR="9525" marT="9525" marB="0" anchor="b"/>
                </a:tc>
                <a:tc>
                  <a:txBody>
                    <a:bodyPr/>
                    <a:lstStyle/>
                    <a:p>
                      <a:pPr algn="just"/>
                      <a:r>
                        <a:rPr lang="fr" sz="1200">
                          <a:effectLst/>
                        </a:rPr>
                        <a:t>27,6</a:t>
                      </a:r>
                      <a:endParaRPr lang="en-CR" sz="1200">
                        <a:effectLst/>
                        <a:latin typeface="Times New Roman" panose="02020603050405020304" pitchFamily="18" charset="0"/>
                        <a:ea typeface="Times New Roman" panose="02020603050405020304" pitchFamily="18" charset="0"/>
                      </a:endParaRPr>
                    </a:p>
                  </a:txBody>
                  <a:tcPr marL="9525" marR="9525" marT="9525" marB="0" anchor="b"/>
                </a:tc>
                <a:extLst>
                  <a:ext uri="{0D108BD9-81ED-4DB2-BD59-A6C34878D82A}">
                    <a16:rowId xmlns:a16="http://schemas.microsoft.com/office/drawing/2014/main" val="1743560078"/>
                  </a:ext>
                </a:extLst>
              </a:tr>
              <a:tr h="520944">
                <a:tc>
                  <a:txBody>
                    <a:bodyPr/>
                    <a:lstStyle/>
                    <a:p>
                      <a:pPr algn="just"/>
                      <a:r>
                        <a:rPr lang="fr" sz="1200">
                          <a:effectLst/>
                        </a:rPr>
                        <a:t>Étendu (b)</a:t>
                      </a:r>
                      <a:endParaRPr lang="en-CR" sz="1200">
                        <a:effectLst/>
                        <a:latin typeface="Times New Roman" panose="02020603050405020304" pitchFamily="18" charset="0"/>
                        <a:ea typeface="Times New Roman" panose="02020603050405020304" pitchFamily="18" charset="0"/>
                      </a:endParaRPr>
                    </a:p>
                  </a:txBody>
                  <a:tcPr marL="9525" marR="9525" marT="9525" marB="0" anchor="b"/>
                </a:tc>
                <a:tc>
                  <a:txBody>
                    <a:bodyPr/>
                    <a:lstStyle/>
                    <a:p>
                      <a:pPr algn="just"/>
                      <a:r>
                        <a:rPr lang="fr" sz="1200">
                          <a:effectLst/>
                        </a:rPr>
                        <a:t>5,5</a:t>
                      </a:r>
                      <a:endParaRPr lang="en-CR" sz="1200">
                        <a:effectLst/>
                        <a:latin typeface="Times New Roman" panose="02020603050405020304" pitchFamily="18" charset="0"/>
                        <a:ea typeface="Times New Roman" panose="02020603050405020304" pitchFamily="18" charset="0"/>
                      </a:endParaRPr>
                    </a:p>
                  </a:txBody>
                  <a:tcPr marL="9525" marR="9525" marT="9525" marB="0" anchor="b"/>
                </a:tc>
                <a:tc>
                  <a:txBody>
                    <a:bodyPr/>
                    <a:lstStyle/>
                    <a:p>
                      <a:pPr algn="just"/>
                      <a:r>
                        <a:rPr lang="fr" sz="1200">
                          <a:effectLst/>
                        </a:rPr>
                        <a:t>8,5</a:t>
                      </a:r>
                      <a:endParaRPr lang="en-CR" sz="1200">
                        <a:effectLst/>
                        <a:latin typeface="Times New Roman" panose="02020603050405020304" pitchFamily="18" charset="0"/>
                        <a:ea typeface="Times New Roman" panose="02020603050405020304" pitchFamily="18" charset="0"/>
                      </a:endParaRPr>
                    </a:p>
                  </a:txBody>
                  <a:tcPr marL="9525" marR="9525" marT="9525" marB="0" anchor="b"/>
                </a:tc>
                <a:tc>
                  <a:txBody>
                    <a:bodyPr/>
                    <a:lstStyle/>
                    <a:p>
                      <a:pPr algn="just"/>
                      <a:r>
                        <a:rPr lang="fr" sz="1200" dirty="0">
                          <a:effectLst/>
                        </a:rPr>
                        <a:t>6,5</a:t>
                      </a:r>
                      <a:endParaRPr lang="en-CR" sz="1200" dirty="0">
                        <a:effectLst/>
                        <a:latin typeface="Times New Roman" panose="02020603050405020304" pitchFamily="18" charset="0"/>
                        <a:ea typeface="Times New Roman" panose="02020603050405020304" pitchFamily="18" charset="0"/>
                      </a:endParaRPr>
                    </a:p>
                  </a:txBody>
                  <a:tcPr marL="9525" marR="9525" marT="9525" marB="0" anchor="b"/>
                </a:tc>
                <a:extLst>
                  <a:ext uri="{0D108BD9-81ED-4DB2-BD59-A6C34878D82A}">
                    <a16:rowId xmlns:a16="http://schemas.microsoft.com/office/drawing/2014/main" val="581537856"/>
                  </a:ext>
                </a:extLst>
              </a:tr>
            </a:tbl>
          </a:graphicData>
        </a:graphic>
      </p:graphicFrame>
      <p:sp>
        <p:nvSpPr>
          <p:cNvPr id="11" name="Rectangle 4">
            <a:extLst>
              <a:ext uri="{FF2B5EF4-FFF2-40B4-BE49-F238E27FC236}">
                <a16:creationId xmlns:a16="http://schemas.microsoft.com/office/drawing/2014/main" id="{6F8A6B2C-55F9-0679-7EA1-0F6209EBC1CA}"/>
              </a:ext>
            </a:extLst>
          </p:cNvPr>
          <p:cNvSpPr>
            <a:spLocks noChangeArrowheads="1"/>
          </p:cNvSpPr>
          <p:nvPr/>
        </p:nvSpPr>
        <p:spPr bwMode="auto">
          <a:xfrm>
            <a:off x="1981200" y="3860990"/>
            <a:ext cx="534005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fr" altLang="en-CR" sz="1600"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Taper</a:t>
            </a:r>
            <a:r>
              <a:rPr lang="fr" altLang="en-CR" sz="16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a:t>
            </a:r>
            <a:r>
              <a:rPr lang="fr" altLang="en-CR" sz="1600"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de</a:t>
            </a:r>
            <a:r>
              <a:rPr lang="fr" altLang="en-CR" sz="16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a:t>
            </a:r>
            <a:r>
              <a:rPr lang="fr" altLang="en-CR" sz="1600"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ménages </a:t>
            </a:r>
            <a:r>
              <a:rPr lang="fr" altLang="en-CR" sz="16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et </a:t>
            </a:r>
            <a:r>
              <a:rPr lang="fr" altLang="en-CR" sz="1600"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pourcentages</a:t>
            </a:r>
            <a:r>
              <a:rPr lang="fr" altLang="en-CR" sz="16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a:t>
            </a:r>
            <a:r>
              <a:rPr lang="fr" altLang="en-CR" sz="1600"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de </a:t>
            </a:r>
            <a:r>
              <a:rPr lang="fr" altLang="en-CR" sz="16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mâle et </a:t>
            </a:r>
            <a:r>
              <a:rPr lang="fr" altLang="en-CR" sz="1600"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de femelle</a:t>
            </a:r>
            <a:r>
              <a:rPr lang="fr" altLang="en-CR" sz="16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a:t>
            </a:r>
            <a:r>
              <a:rPr lang="fr" altLang="en-CR" sz="1600"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têtes</a:t>
            </a:r>
            <a:r>
              <a:rPr lang="fr" altLang="en-CR" sz="16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a:t>
            </a:r>
            <a:r>
              <a:rPr lang="fr" altLang="en-CR" sz="1600"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Source </a:t>
            </a:r>
            <a:r>
              <a:rPr lang="fr" altLang="en-CR" sz="16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EPHPM 2019</a:t>
            </a:r>
            <a:endParaRPr kumimoji="0" lang="es-ES_tradnl" altLang="en-CR" sz="2400" u="none" strike="noStrike" cap="none" normalizeH="0" baseline="0" dirty="0">
              <a:ln>
                <a:noFill/>
              </a:ln>
              <a:solidFill>
                <a:schemeClr val="tx1"/>
              </a:solidFill>
              <a:effectLst/>
              <a:latin typeface="Montserrat" pitchFamily="2" charset="77"/>
            </a:endParaRPr>
          </a:p>
        </p:txBody>
      </p:sp>
      <p:grpSp>
        <p:nvGrpSpPr>
          <p:cNvPr id="3" name="Group 2">
            <a:extLst>
              <a:ext uri="{FF2B5EF4-FFF2-40B4-BE49-F238E27FC236}">
                <a16:creationId xmlns:a16="http://schemas.microsoft.com/office/drawing/2014/main" id="{217D376F-1DE1-B8AD-2E9B-E0A332CDB87E}"/>
              </a:ext>
            </a:extLst>
          </p:cNvPr>
          <p:cNvGrpSpPr/>
          <p:nvPr/>
        </p:nvGrpSpPr>
        <p:grpSpPr>
          <a:xfrm>
            <a:off x="914400" y="2019300"/>
            <a:ext cx="2525289" cy="1077218"/>
            <a:chOff x="4089527" y="6103976"/>
            <a:chExt cx="3117679" cy="1316682"/>
          </a:xfrm>
        </p:grpSpPr>
        <p:sp>
          <p:nvSpPr>
            <p:cNvPr id="5" name="Pentagon 4">
              <a:extLst>
                <a:ext uri="{FF2B5EF4-FFF2-40B4-BE49-F238E27FC236}">
                  <a16:creationId xmlns:a16="http://schemas.microsoft.com/office/drawing/2014/main" id="{C6AE45F1-1A5D-72C9-C138-9A4850077050}"/>
                </a:ext>
              </a:extLst>
            </p:cNvPr>
            <p:cNvSpPr/>
            <p:nvPr/>
          </p:nvSpPr>
          <p:spPr>
            <a:xfrm>
              <a:off x="4089527" y="6103976"/>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017B4FC3-A07D-487F-621E-00BAC103FB2B}"/>
                </a:ext>
              </a:extLst>
            </p:cNvPr>
            <p:cNvGrpSpPr/>
            <p:nvPr/>
          </p:nvGrpSpPr>
          <p:grpSpPr>
            <a:xfrm>
              <a:off x="4343076" y="6242498"/>
              <a:ext cx="1063394" cy="1011676"/>
              <a:chOff x="10085410" y="3689660"/>
              <a:chExt cx="779859" cy="779859"/>
            </a:xfrm>
          </p:grpSpPr>
          <p:sp>
            <p:nvSpPr>
              <p:cNvPr id="15" name="Oval 14">
                <a:extLst>
                  <a:ext uri="{FF2B5EF4-FFF2-40B4-BE49-F238E27FC236}">
                    <a16:creationId xmlns:a16="http://schemas.microsoft.com/office/drawing/2014/main" id="{E38892E1-5F8C-2C46-31D0-8C368E21E475}"/>
                  </a:ext>
                </a:extLst>
              </p:cNvPr>
              <p:cNvSpPr/>
              <p:nvPr/>
            </p:nvSpPr>
            <p:spPr>
              <a:xfrm>
                <a:off x="10085410" y="3689660"/>
                <a:ext cx="779859" cy="779859"/>
              </a:xfrm>
              <a:prstGeom prst="ellipse">
                <a:avLst/>
              </a:prstGeom>
              <a:solidFill>
                <a:srgbClr val="FFC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6" name="Oval 5">
                <a:extLst>
                  <a:ext uri="{FF2B5EF4-FFF2-40B4-BE49-F238E27FC236}">
                    <a16:creationId xmlns:a16="http://schemas.microsoft.com/office/drawing/2014/main" id="{8B168102-DB37-E082-D6E1-3B78AF47F7CF}"/>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dirty="0"/>
                  <a:t>4</a:t>
                </a:r>
              </a:p>
            </p:txBody>
          </p:sp>
        </p:grpSp>
        <p:pic>
          <p:nvPicPr>
            <p:cNvPr id="14" name="Picture 13" descr="A graphic of a pie chart and graph&#10;&#10;AI-generated content may be incorrect.">
              <a:extLst>
                <a:ext uri="{FF2B5EF4-FFF2-40B4-BE49-F238E27FC236}">
                  <a16:creationId xmlns:a16="http://schemas.microsoft.com/office/drawing/2014/main" id="{561129BB-EF57-A824-8F15-D4793F68637F}"/>
                </a:ext>
              </a:extLst>
            </p:cNvPr>
            <p:cNvPicPr>
              <a:picLocks noChangeAspect="1"/>
            </p:cNvPicPr>
            <p:nvPr/>
          </p:nvPicPr>
          <p:blipFill>
            <a:blip r:embed="rId5" cstate="print">
              <a:extLst>
                <a:ext uri="{28A0092B-C50C-407E-A947-70E740481C1C}">
                  <a14:useLocalDpi xmlns:a14="http://schemas.microsoft.com/office/drawing/2010/main" val="0"/>
                </a:ext>
              </a:extLst>
            </a:blip>
            <a:srcRect b="11606"/>
            <a:stretch>
              <a:fillRect/>
            </a:stretch>
          </p:blipFill>
          <p:spPr>
            <a:xfrm>
              <a:off x="5497387" y="6226847"/>
              <a:ext cx="1013420" cy="1007165"/>
            </a:xfrm>
            <a:prstGeom prst="rect">
              <a:avLst/>
            </a:prstGeom>
          </p:spPr>
        </p:pic>
      </p:grpSp>
    </p:spTree>
    <p:extLst>
      <p:ext uri="{BB962C8B-B14F-4D97-AF65-F5344CB8AC3E}">
        <p14:creationId xmlns:p14="http://schemas.microsoft.com/office/powerpoint/2010/main" val="25042642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97A29-74CF-EE4F-CA91-0211DF993B35}"/>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1BBC0D98-A535-B613-A72C-3F20CAC520B4}"/>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B60E2577-B267-C3C4-A103-B8BC5BDEAF87}"/>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4D70F488-067A-DA1A-1DB6-9934376B8509}"/>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fr" sz="2800" b="1" kern="0" dirty="0">
                <a:solidFill>
                  <a:prstClr val="black"/>
                </a:solidFill>
                <a:latin typeface="Calibri Light" panose="020F0302020204030204" pitchFamily="34" charset="0"/>
                <a:cs typeface="Calibri Light" panose="020F0302020204030204" pitchFamily="34" charset="0"/>
                <a:sym typeface="Arial"/>
              </a:rPr>
              <a:t>Analyse des données : relier les données existantes sur le genre et la biodiversité pour comprendre les contributions potentielles différenciées selon le genre aux solutions fondées sur la nature</a:t>
            </a:r>
            <a:endParaRPr lang="en-US" sz="2400" dirty="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D5A2C0AE-90E7-1A4B-409E-F9EA9FDB142C}"/>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dirty="0">
                <a:solidFill>
                  <a:schemeClr val="tx1"/>
                </a:solidFill>
                <a:latin typeface="Calibri" panose="020F0502020204030204"/>
              </a:rPr>
              <a:t>CONSEIL</a:t>
            </a:r>
            <a:endParaRPr lang="en-US" sz="2700" dirty="0">
              <a:solidFill>
                <a:schemeClr val="tx1"/>
              </a:solidFill>
              <a:latin typeface="Calibri" panose="020F0502020204030204"/>
            </a:endParaRPr>
          </a:p>
        </p:txBody>
      </p:sp>
      <p:sp>
        <p:nvSpPr>
          <p:cNvPr id="9" name="Rectangle 8">
            <a:extLst>
              <a:ext uri="{FF2B5EF4-FFF2-40B4-BE49-F238E27FC236}">
                <a16:creationId xmlns:a16="http://schemas.microsoft.com/office/drawing/2014/main" id="{0F06B788-3A2D-81AD-8809-A780FE7A8B86}"/>
              </a:ext>
            </a:extLst>
          </p:cNvPr>
          <p:cNvSpPr/>
          <p:nvPr/>
        </p:nvSpPr>
        <p:spPr>
          <a:xfrm>
            <a:off x="2743200" y="3848100"/>
            <a:ext cx="13182600" cy="48761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D54C06C8-6956-1AAC-8F4D-1F02BBF00E38}"/>
              </a:ext>
            </a:extLst>
          </p:cNvPr>
          <p:cNvGrpSpPr/>
          <p:nvPr/>
        </p:nvGrpSpPr>
        <p:grpSpPr>
          <a:xfrm>
            <a:off x="914400" y="2019300"/>
            <a:ext cx="2525289" cy="1077218"/>
            <a:chOff x="4089527" y="6103976"/>
            <a:chExt cx="3117679" cy="1316682"/>
          </a:xfrm>
        </p:grpSpPr>
        <p:sp>
          <p:nvSpPr>
            <p:cNvPr id="5" name="Pentagon 4">
              <a:extLst>
                <a:ext uri="{FF2B5EF4-FFF2-40B4-BE49-F238E27FC236}">
                  <a16:creationId xmlns:a16="http://schemas.microsoft.com/office/drawing/2014/main" id="{5251F095-C58E-8A3C-E08D-E0DEFD90E919}"/>
                </a:ext>
              </a:extLst>
            </p:cNvPr>
            <p:cNvSpPr/>
            <p:nvPr/>
          </p:nvSpPr>
          <p:spPr>
            <a:xfrm>
              <a:off x="4089527" y="6103976"/>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BBDBDC04-5DF8-08F9-9BF6-E73C1F6094FB}"/>
                </a:ext>
              </a:extLst>
            </p:cNvPr>
            <p:cNvGrpSpPr/>
            <p:nvPr/>
          </p:nvGrpSpPr>
          <p:grpSpPr>
            <a:xfrm>
              <a:off x="4343076" y="6242498"/>
              <a:ext cx="1063394" cy="1011676"/>
              <a:chOff x="10085410" y="3689660"/>
              <a:chExt cx="779859" cy="779859"/>
            </a:xfrm>
          </p:grpSpPr>
          <p:sp>
            <p:nvSpPr>
              <p:cNvPr id="15" name="Oval 14">
                <a:extLst>
                  <a:ext uri="{FF2B5EF4-FFF2-40B4-BE49-F238E27FC236}">
                    <a16:creationId xmlns:a16="http://schemas.microsoft.com/office/drawing/2014/main" id="{93234552-A7ED-51CB-79F8-E03EBBDFBFAE}"/>
                  </a:ext>
                </a:extLst>
              </p:cNvPr>
              <p:cNvSpPr/>
              <p:nvPr/>
            </p:nvSpPr>
            <p:spPr>
              <a:xfrm>
                <a:off x="10085410" y="3689660"/>
                <a:ext cx="779859" cy="779859"/>
              </a:xfrm>
              <a:prstGeom prst="ellipse">
                <a:avLst/>
              </a:prstGeom>
              <a:solidFill>
                <a:srgbClr val="FFC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6" name="Oval 5">
                <a:extLst>
                  <a:ext uri="{FF2B5EF4-FFF2-40B4-BE49-F238E27FC236}">
                    <a16:creationId xmlns:a16="http://schemas.microsoft.com/office/drawing/2014/main" id="{B106840B-409B-226C-3C67-43760FE63436}"/>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dirty="0"/>
                  <a:t>4</a:t>
                </a:r>
              </a:p>
            </p:txBody>
          </p:sp>
        </p:grpSp>
        <p:pic>
          <p:nvPicPr>
            <p:cNvPr id="14" name="Picture 13" descr="A graphic of a pie chart and graph&#10;&#10;AI-generated content may be incorrect.">
              <a:extLst>
                <a:ext uri="{FF2B5EF4-FFF2-40B4-BE49-F238E27FC236}">
                  <a16:creationId xmlns:a16="http://schemas.microsoft.com/office/drawing/2014/main" id="{410F0CC3-4947-20A4-81A8-944DDB52DC90}"/>
                </a:ext>
              </a:extLst>
            </p:cNvPr>
            <p:cNvPicPr>
              <a:picLocks noChangeAspect="1"/>
            </p:cNvPicPr>
            <p:nvPr/>
          </p:nvPicPr>
          <p:blipFill>
            <a:blip r:embed="rId4" cstate="print">
              <a:extLst>
                <a:ext uri="{28A0092B-C50C-407E-A947-70E740481C1C}">
                  <a14:useLocalDpi xmlns:a14="http://schemas.microsoft.com/office/drawing/2010/main" val="0"/>
                </a:ext>
              </a:extLst>
            </a:blip>
            <a:srcRect b="11606"/>
            <a:stretch>
              <a:fillRect/>
            </a:stretch>
          </p:blipFill>
          <p:spPr>
            <a:xfrm>
              <a:off x="5497387" y="6226847"/>
              <a:ext cx="1013420" cy="1007165"/>
            </a:xfrm>
            <a:prstGeom prst="rect">
              <a:avLst/>
            </a:prstGeom>
          </p:spPr>
        </p:pic>
      </p:grpSp>
      <p:sp>
        <p:nvSpPr>
          <p:cNvPr id="2" name="Rounded Rectangle 1">
            <a:extLst>
              <a:ext uri="{FF2B5EF4-FFF2-40B4-BE49-F238E27FC236}">
                <a16:creationId xmlns:a16="http://schemas.microsoft.com/office/drawing/2014/main" id="{AA57B37E-7C94-DF3E-0A8F-01EB1352E7D1}"/>
              </a:ext>
            </a:extLst>
          </p:cNvPr>
          <p:cNvSpPr/>
          <p:nvPr/>
        </p:nvSpPr>
        <p:spPr>
          <a:xfrm>
            <a:off x="4258794" y="4225289"/>
            <a:ext cx="3426772" cy="3331678"/>
          </a:xfrm>
          <a:prstGeom prst="roundRect">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45"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noProof="0">
              <a:ln>
                <a:noFill/>
              </a:ln>
              <a:solidFill>
                <a:prstClr val="white"/>
              </a:solidFill>
              <a:effectLst/>
              <a:uLnTx/>
              <a:uFillTx/>
              <a:latin typeface="Montserrat" pitchFamily="2" charset="77"/>
              <a:ea typeface="+mn-ea"/>
              <a:cs typeface="+mn-cs"/>
            </a:endParaRPr>
          </a:p>
        </p:txBody>
      </p:sp>
      <p:sp>
        <p:nvSpPr>
          <p:cNvPr id="7" name="Rounded Rectangle 6">
            <a:extLst>
              <a:ext uri="{FF2B5EF4-FFF2-40B4-BE49-F238E27FC236}">
                <a16:creationId xmlns:a16="http://schemas.microsoft.com/office/drawing/2014/main" id="{6F31778D-5B31-4AE9-DDA3-56397BFE2CE1}"/>
              </a:ext>
            </a:extLst>
          </p:cNvPr>
          <p:cNvSpPr/>
          <p:nvPr/>
        </p:nvSpPr>
        <p:spPr>
          <a:xfrm>
            <a:off x="788773" y="4587666"/>
            <a:ext cx="3002769" cy="1890360"/>
          </a:xfrm>
          <a:prstGeom prst="roundRect">
            <a:avLst/>
          </a:prstGeom>
          <a:solidFill>
            <a:srgbClr val="4BACC6">
              <a:lumMod val="20000"/>
              <a:lumOff val="80000"/>
            </a:srgbClr>
          </a:solidFill>
          <a:ln w="25400" cap="flat" cmpd="sng" algn="ctr">
            <a:noFill/>
            <a:prstDash val="solid"/>
          </a:ln>
          <a:effectLst/>
        </p:spPr>
        <p:txBody>
          <a:bodyPr rtlCol="0" anchor="ctr"/>
          <a:lstStyle/>
          <a:p>
            <a:pPr marL="0" marR="0" lvl="0" indent="0" algn="ctr" defTabSz="914445"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noProof="0" dirty="0">
              <a:ln>
                <a:noFill/>
              </a:ln>
              <a:solidFill>
                <a:prstClr val="white"/>
              </a:solidFill>
              <a:effectLst/>
              <a:uLnTx/>
              <a:uFillTx/>
              <a:latin typeface="Montserrat" pitchFamily="2" charset="77"/>
              <a:ea typeface="+mn-ea"/>
              <a:cs typeface="+mn-cs"/>
            </a:endParaRPr>
          </a:p>
        </p:txBody>
      </p:sp>
      <p:sp>
        <p:nvSpPr>
          <p:cNvPr id="10" name="AutoShape 9">
            <a:extLst>
              <a:ext uri="{FF2B5EF4-FFF2-40B4-BE49-F238E27FC236}">
                <a16:creationId xmlns:a16="http://schemas.microsoft.com/office/drawing/2014/main" id="{8ACDF701-3D4A-4FBD-A86F-5D2F1BF8FC40}"/>
              </a:ext>
            </a:extLst>
          </p:cNvPr>
          <p:cNvSpPr>
            <a:spLocks noChangeArrowheads="1"/>
          </p:cNvSpPr>
          <p:nvPr/>
        </p:nvSpPr>
        <p:spPr bwMode="auto">
          <a:xfrm rot="5400000">
            <a:off x="7211243" y="5330372"/>
            <a:ext cx="2610964" cy="889363"/>
          </a:xfrm>
          <a:prstGeom prst="triangle">
            <a:avLst>
              <a:gd name="adj" fmla="val 50889"/>
            </a:avLst>
          </a:prstGeom>
          <a:solidFill>
            <a:srgbClr val="4BACC6"/>
          </a:solidFill>
          <a:ln>
            <a:noFill/>
          </a:ln>
        </p:spPr>
        <p:txBody>
          <a:bodyPr wrap="none" lIns="134051" tIns="67026" rIns="134051" bIns="67026" anchor="ct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b="1">
                <a:solidFill>
                  <a:schemeClr val="tx1"/>
                </a:solidFill>
                <a:latin typeface="Arial" panose="020B0604020202020204" pitchFamily="34" charset="0"/>
                <a:ea typeface="ＭＳ Ｐゴシック" panose="020B0600070205080204" pitchFamily="34" charset="-128"/>
              </a:defRPr>
            </a:lvl2pPr>
            <a:lvl3pPr eaLnBrk="0" hangingPunct="0">
              <a:defRPr sz="2400" b="1">
                <a:solidFill>
                  <a:schemeClr val="tx1"/>
                </a:solidFill>
                <a:latin typeface="Arial" panose="020B0604020202020204" pitchFamily="34" charset="0"/>
                <a:ea typeface="ＭＳ Ｐゴシック" panose="020B0600070205080204" pitchFamily="34" charset="-128"/>
              </a:defRPr>
            </a:lvl3pPr>
            <a:lvl4pPr eaLnBrk="0" hangingPunct="0">
              <a:defRPr sz="2400" b="1">
                <a:solidFill>
                  <a:schemeClr val="tx1"/>
                </a:solidFill>
                <a:latin typeface="Arial" panose="020B0604020202020204" pitchFamily="34" charset="0"/>
                <a:ea typeface="ＭＳ Ｐゴシック" panose="020B0600070205080204" pitchFamily="34" charset="-128"/>
              </a:defRPr>
            </a:lvl4pPr>
            <a:lvl5pPr eaLnBrk="0" hangingPunct="0">
              <a:defRPr sz="2400" b="1">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marL="0" marR="0" lvl="0" indent="0" defTabSz="1331295" eaLnBrk="1" fontAlgn="base" latinLnBrk="0" hangingPunct="1">
              <a:lnSpc>
                <a:spcPct val="100000"/>
              </a:lnSpc>
              <a:spcBef>
                <a:spcPct val="0"/>
              </a:spcBef>
              <a:spcAft>
                <a:spcPct val="0"/>
              </a:spcAft>
              <a:buClrTx/>
              <a:buSzTx/>
              <a:buFontTx/>
              <a:buNone/>
              <a:tabLst/>
              <a:defRPr/>
            </a:pPr>
            <a:endParaRPr kumimoji="0" lang="es-ES_tradnl" altLang="en-CR" sz="2621" b="0" i="0" u="none" strike="noStrike" kern="0" cap="none" spc="0" normalizeH="0" baseline="0" noProof="0">
              <a:ln>
                <a:noFill/>
              </a:ln>
              <a:solidFill>
                <a:srgbClr val="000000"/>
              </a:solidFill>
              <a:effectLst/>
              <a:uLnTx/>
              <a:uFillTx/>
              <a:latin typeface="Montserrat" pitchFamily="2" charset="77"/>
              <a:ea typeface="ＭＳ Ｐゴシック" panose="020B0600070205080204" pitchFamily="34" charset="-128"/>
            </a:endParaRPr>
          </a:p>
        </p:txBody>
      </p:sp>
      <p:sp>
        <p:nvSpPr>
          <p:cNvPr id="11" name="Rectangle 4">
            <a:extLst>
              <a:ext uri="{FF2B5EF4-FFF2-40B4-BE49-F238E27FC236}">
                <a16:creationId xmlns:a16="http://schemas.microsoft.com/office/drawing/2014/main" id="{0846E834-BCE5-9387-BF5D-D1F3B9CE4B54}"/>
              </a:ext>
            </a:extLst>
          </p:cNvPr>
          <p:cNvSpPr>
            <a:spLocks noChangeArrowheads="1"/>
          </p:cNvSpPr>
          <p:nvPr/>
        </p:nvSpPr>
        <p:spPr bwMode="auto">
          <a:xfrm>
            <a:off x="1118841" y="4718779"/>
            <a:ext cx="2352857" cy="181588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b="1">
                <a:solidFill>
                  <a:schemeClr val="tx1"/>
                </a:solidFill>
                <a:latin typeface="Arial" panose="020B0604020202020204" pitchFamily="34" charset="0"/>
                <a:ea typeface="ＭＳ Ｐゴシック" panose="020B0600070205080204" pitchFamily="34" charset="-128"/>
              </a:defRPr>
            </a:lvl2pPr>
            <a:lvl3pPr eaLnBrk="0" hangingPunct="0">
              <a:defRPr sz="2400" b="1">
                <a:solidFill>
                  <a:schemeClr val="tx1"/>
                </a:solidFill>
                <a:latin typeface="Arial" panose="020B0604020202020204" pitchFamily="34" charset="0"/>
                <a:ea typeface="ＭＳ Ｐゴシック" panose="020B0600070205080204" pitchFamily="34" charset="-128"/>
              </a:defRPr>
            </a:lvl3pPr>
            <a:lvl4pPr eaLnBrk="0" hangingPunct="0">
              <a:defRPr sz="2400" b="1">
                <a:solidFill>
                  <a:schemeClr val="tx1"/>
                </a:solidFill>
                <a:latin typeface="Arial" panose="020B0604020202020204" pitchFamily="34" charset="0"/>
                <a:ea typeface="ＭＳ Ｐゴシック" panose="020B0600070205080204" pitchFamily="34" charset="-128"/>
              </a:defRPr>
            </a:lvl4pPr>
            <a:lvl5pPr eaLnBrk="0" hangingPunct="0">
              <a:defRPr sz="2400" b="1">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algn="ctr" defTabSz="1331295">
              <a:spcBef>
                <a:spcPct val="20000"/>
              </a:spcBef>
              <a:spcAft>
                <a:spcPct val="0"/>
              </a:spcAft>
              <a:defRPr/>
            </a:pPr>
            <a:r>
              <a:rPr lang="fr" sz="2800" b="0" kern="0" dirty="0">
                <a:solidFill>
                  <a:srgbClr val="000000"/>
                </a:solidFill>
                <a:latin typeface="Calibri" panose="020F0502020204030204" pitchFamily="34" charset="0"/>
                <a:ea typeface="ＭＳ Ｐゴシック"/>
                <a:cs typeface="Calibri" panose="020F0502020204030204" pitchFamily="34" charset="0"/>
              </a:rPr>
              <a:t>Conservation et restauration des forêts</a:t>
            </a:r>
            <a:endParaRPr lang="en-GB" sz="2800" dirty="0">
              <a:solidFill>
                <a:prstClr val="black"/>
              </a:solidFill>
              <a:latin typeface="Calibri" panose="020F0502020204030204" pitchFamily="34" charset="0"/>
              <a:cs typeface="Calibri" panose="020F0502020204030204" pitchFamily="34" charset="0"/>
            </a:endParaRPr>
          </a:p>
        </p:txBody>
      </p:sp>
      <p:sp>
        <p:nvSpPr>
          <p:cNvPr id="19" name="Rectangle 8">
            <a:extLst>
              <a:ext uri="{FF2B5EF4-FFF2-40B4-BE49-F238E27FC236}">
                <a16:creationId xmlns:a16="http://schemas.microsoft.com/office/drawing/2014/main" id="{B7BFBA39-915B-ED39-B4E1-D4874C491893}"/>
              </a:ext>
            </a:extLst>
          </p:cNvPr>
          <p:cNvSpPr>
            <a:spLocks noChangeArrowheads="1"/>
          </p:cNvSpPr>
          <p:nvPr/>
        </p:nvSpPr>
        <p:spPr bwMode="auto">
          <a:xfrm>
            <a:off x="4546224" y="4724914"/>
            <a:ext cx="2860816" cy="230832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b="1">
                <a:solidFill>
                  <a:schemeClr val="tx1"/>
                </a:solidFill>
                <a:latin typeface="Arial" panose="020B0604020202020204" pitchFamily="34" charset="0"/>
                <a:ea typeface="ＭＳ Ｐゴシック" panose="020B0600070205080204" pitchFamily="34" charset="-128"/>
              </a:defRPr>
            </a:lvl2pPr>
            <a:lvl3pPr eaLnBrk="0" hangingPunct="0">
              <a:defRPr sz="2400" b="1">
                <a:solidFill>
                  <a:schemeClr val="tx1"/>
                </a:solidFill>
                <a:latin typeface="Arial" panose="020B0604020202020204" pitchFamily="34" charset="0"/>
                <a:ea typeface="ＭＳ Ｐゴシック" panose="020B0600070205080204" pitchFamily="34" charset="-128"/>
              </a:defRPr>
            </a:lvl3pPr>
            <a:lvl4pPr eaLnBrk="0" hangingPunct="0">
              <a:defRPr sz="2400" b="1">
                <a:solidFill>
                  <a:schemeClr val="tx1"/>
                </a:solidFill>
                <a:latin typeface="Arial" panose="020B0604020202020204" pitchFamily="34" charset="0"/>
                <a:ea typeface="ＭＳ Ｐゴシック" panose="020B0600070205080204" pitchFamily="34" charset="-128"/>
              </a:defRPr>
            </a:lvl4pPr>
            <a:lvl5pPr eaLnBrk="0" hangingPunct="0">
              <a:defRPr sz="2400" b="1">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algn="ctr" defTabSz="1331295" eaLnBrk="1" fontAlgn="base" hangingPunct="1">
              <a:spcBef>
                <a:spcPct val="0"/>
              </a:spcBef>
              <a:spcAft>
                <a:spcPct val="0"/>
              </a:spcAft>
              <a:defRPr/>
            </a:pPr>
            <a:r>
              <a:rPr lang="fr" b="0" kern="0" dirty="0">
                <a:solidFill>
                  <a:srgbClr val="000000"/>
                </a:solidFill>
                <a:latin typeface="Calibri" panose="020F0502020204030204" pitchFamily="34" charset="0"/>
                <a:ea typeface="ＭＳ Ｐゴシック"/>
                <a:cs typeface="Calibri" panose="020F0502020204030204" pitchFamily="34" charset="0"/>
              </a:rPr>
              <a:t>Les femmes ont des responsabilités différentes concernant la gestion des ressources forestières</a:t>
            </a:r>
          </a:p>
        </p:txBody>
      </p:sp>
      <p:sp>
        <p:nvSpPr>
          <p:cNvPr id="20" name="Rounded Rectangle 19">
            <a:extLst>
              <a:ext uri="{FF2B5EF4-FFF2-40B4-BE49-F238E27FC236}">
                <a16:creationId xmlns:a16="http://schemas.microsoft.com/office/drawing/2014/main" id="{CDAE1D20-871D-62DC-A3EB-13639C6DC352}"/>
              </a:ext>
            </a:extLst>
          </p:cNvPr>
          <p:cNvSpPr/>
          <p:nvPr/>
        </p:nvSpPr>
        <p:spPr>
          <a:xfrm>
            <a:off x="9144000" y="3848100"/>
            <a:ext cx="8382000" cy="5229426"/>
          </a:xfrm>
          <a:prstGeom prst="roundRect">
            <a:avLst/>
          </a:prstGeom>
          <a:solidFill>
            <a:srgbClr val="4BACC6">
              <a:lumMod val="60000"/>
              <a:lumOff val="40000"/>
            </a:srgbClr>
          </a:solidFill>
          <a:ln w="25400" cap="flat" cmpd="sng" algn="ctr">
            <a:noFill/>
            <a:prstDash val="solid"/>
          </a:ln>
          <a:effectLst/>
        </p:spPr>
        <p:txBody>
          <a:bodyPr rtlCol="0" anchor="ctr"/>
          <a:lstStyle/>
          <a:p>
            <a:pPr marL="0" marR="0" lvl="0" indent="0" algn="ctr" defTabSz="914445"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noProof="0">
              <a:ln>
                <a:noFill/>
              </a:ln>
              <a:solidFill>
                <a:prstClr val="white"/>
              </a:solidFill>
              <a:effectLst/>
              <a:uLnTx/>
              <a:uFillTx/>
              <a:latin typeface="Montserrat" pitchFamily="2" charset="77"/>
              <a:ea typeface="+mn-ea"/>
              <a:cs typeface="+mn-cs"/>
            </a:endParaRPr>
          </a:p>
        </p:txBody>
      </p:sp>
      <p:sp>
        <p:nvSpPr>
          <p:cNvPr id="21" name="TextBox 20">
            <a:extLst>
              <a:ext uri="{FF2B5EF4-FFF2-40B4-BE49-F238E27FC236}">
                <a16:creationId xmlns:a16="http://schemas.microsoft.com/office/drawing/2014/main" id="{05A5F88B-155B-9E6B-EA99-A6699FBF7AC5}"/>
              </a:ext>
            </a:extLst>
          </p:cNvPr>
          <p:cNvSpPr txBox="1"/>
          <p:nvPr/>
        </p:nvSpPr>
        <p:spPr>
          <a:xfrm>
            <a:off x="9701745" y="3502482"/>
            <a:ext cx="7652009" cy="4893647"/>
          </a:xfrm>
          <a:prstGeom prst="rect">
            <a:avLst/>
          </a:prstGeom>
          <a:noFill/>
        </p:spPr>
        <p:txBody>
          <a:bodyPr wrap="square" lIns="91440" tIns="45720" rIns="91440" bIns="45720" rtlCol="0" anchor="t">
            <a:spAutoFit/>
          </a:bodyPr>
          <a:lstStyle/>
          <a:p>
            <a:pPr defTabSz="1005891" fontAlgn="base">
              <a:spcBef>
                <a:spcPct val="0"/>
              </a:spcBef>
              <a:spcAft>
                <a:spcPct val="0"/>
              </a:spcAft>
            </a:pPr>
            <a:endParaRPr lang="en-GB" sz="2400" kern="0" dirty="0">
              <a:solidFill>
                <a:srgbClr val="000000"/>
              </a:solidFill>
              <a:latin typeface="Calibri" panose="020F0502020204030204" pitchFamily="34" charset="0"/>
              <a:cs typeface="Calibri" panose="020F0502020204030204" pitchFamily="34" charset="0"/>
            </a:endParaRPr>
          </a:p>
          <a:p>
            <a:pPr defTabSz="1005891" fontAlgn="base">
              <a:spcBef>
                <a:spcPct val="0"/>
              </a:spcBef>
              <a:spcAft>
                <a:spcPct val="0"/>
              </a:spcAft>
            </a:pPr>
            <a:endParaRPr lang="en-GB" sz="2400" kern="0" dirty="0">
              <a:solidFill>
                <a:srgbClr val="000000"/>
              </a:solidFill>
              <a:latin typeface="Calibri" panose="020F0502020204030204" pitchFamily="34" charset="0"/>
              <a:cs typeface="Calibri" panose="020F0502020204030204" pitchFamily="34" charset="0"/>
            </a:endParaRPr>
          </a:p>
          <a:p>
            <a:pPr marL="342917" indent="-342917" defTabSz="1005891">
              <a:spcBef>
                <a:spcPct val="0"/>
              </a:spcBef>
              <a:spcAft>
                <a:spcPct val="0"/>
              </a:spcAft>
              <a:buFont typeface="Arial" panose="020B0604020202020204" pitchFamily="34" charset="0"/>
              <a:buChar char="•"/>
            </a:pPr>
            <a:r>
              <a:rPr lang="fr" sz="2400" kern="0" dirty="0">
                <a:solidFill>
                  <a:srgbClr val="000000"/>
                </a:solidFill>
                <a:latin typeface="Calibri" panose="020F0502020204030204" pitchFamily="34" charset="0"/>
                <a:cs typeface="Calibri" panose="020F0502020204030204" pitchFamily="34" charset="0"/>
              </a:rPr>
              <a:t>Les initiatives les plus performantes en matière d’environnement sont également celles qui intègrent souvent pleinement une perspective de genre et encouragent activement la participation des femmes et leur leadership.</a:t>
            </a:r>
          </a:p>
          <a:p>
            <a:pPr marL="342917" indent="-342917" defTabSz="1005891">
              <a:spcBef>
                <a:spcPct val="0"/>
              </a:spcBef>
              <a:spcAft>
                <a:spcPct val="0"/>
              </a:spcAft>
              <a:buFont typeface="Arial" panose="020B0604020202020204" pitchFamily="34" charset="0"/>
              <a:buChar char="•"/>
            </a:pPr>
            <a:endParaRPr lang="en-GB" sz="2400" kern="0" dirty="0">
              <a:solidFill>
                <a:srgbClr val="000000"/>
              </a:solidFill>
              <a:latin typeface="Calibri" panose="020F0502020204030204" pitchFamily="34" charset="0"/>
              <a:cs typeface="Calibri" panose="020F0502020204030204" pitchFamily="34" charset="0"/>
            </a:endParaRPr>
          </a:p>
          <a:p>
            <a:pPr marL="342917" indent="-342917" defTabSz="1005891">
              <a:spcBef>
                <a:spcPct val="0"/>
              </a:spcBef>
              <a:spcAft>
                <a:spcPct val="0"/>
              </a:spcAft>
              <a:buFont typeface="Arial" panose="020B0604020202020204" pitchFamily="34" charset="0"/>
              <a:buChar char="•"/>
            </a:pPr>
            <a:r>
              <a:rPr lang="fr" sz="2400" kern="0" dirty="0">
                <a:solidFill>
                  <a:srgbClr val="000000"/>
                </a:solidFill>
                <a:latin typeface="Calibri" panose="020F0502020204030204" pitchFamily="34" charset="0"/>
                <a:cs typeface="Calibri" panose="020F0502020204030204" pitchFamily="34" charset="0"/>
              </a:rPr>
              <a:t>Ces initiatives démontrent la valeur et l’effet multiplicateur que peuvent avoir les contributions des femmes, notamment dans la réduction de la déforestation et de la dégradation des forêts, où elles ont non seulement un grand impact sur la conservation, mais aussi sur l’amélioration du bien-être des femmes et de celui de leurs communautés.</a:t>
            </a:r>
          </a:p>
        </p:txBody>
      </p:sp>
      <p:sp>
        <p:nvSpPr>
          <p:cNvPr id="22" name="TextBox 21">
            <a:extLst>
              <a:ext uri="{FF2B5EF4-FFF2-40B4-BE49-F238E27FC236}">
                <a16:creationId xmlns:a16="http://schemas.microsoft.com/office/drawing/2014/main" id="{C8868E19-6C80-45EE-E76D-B4B2FCFAFB6B}"/>
              </a:ext>
            </a:extLst>
          </p:cNvPr>
          <p:cNvSpPr txBox="1"/>
          <p:nvPr/>
        </p:nvSpPr>
        <p:spPr>
          <a:xfrm>
            <a:off x="698954" y="8817301"/>
            <a:ext cx="6185176" cy="447815"/>
          </a:xfrm>
          <a:prstGeom prst="rect">
            <a:avLst/>
          </a:prstGeom>
          <a:noFill/>
        </p:spPr>
        <p:txBody>
          <a:bodyPr wrap="square" rtlCol="0">
            <a:spAutoFit/>
          </a:bodyPr>
          <a:lstStyle/>
          <a:p>
            <a:pPr defTabSz="914445"/>
            <a:r>
              <a:rPr lang="fr" sz="1155" dirty="0">
                <a:solidFill>
                  <a:prstClr val="black"/>
                </a:solidFill>
                <a:latin typeface="Montserrat" pitchFamily="2" charset="77"/>
                <a:ea typeface="Helvetica Neue Light" panose="02000403000000020004" pitchFamily="2" charset="0"/>
              </a:rPr>
              <a:t>Diapositive obtenue auprès du GGCA Établir des liens entre le genre et le changement climatique</a:t>
            </a:r>
          </a:p>
        </p:txBody>
      </p:sp>
    </p:spTree>
    <p:extLst>
      <p:ext uri="{BB962C8B-B14F-4D97-AF65-F5344CB8AC3E}">
        <p14:creationId xmlns:p14="http://schemas.microsoft.com/office/powerpoint/2010/main" val="38938236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AD726B-DB6B-D46B-97A1-80078D14EF16}"/>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68DCC5B9-F628-85EB-15CC-3E63A5D9F470}"/>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E9454EE3-52FD-26A2-E59E-AC1BBCE96B7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B263AAC8-7439-DDC5-9506-78C6BD601F0F}"/>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fr" sz="2800" b="1" kern="0" dirty="0">
                <a:solidFill>
                  <a:prstClr val="black"/>
                </a:solidFill>
                <a:latin typeface="Calibri Light" panose="020F0302020204030204" pitchFamily="34" charset="0"/>
                <a:cs typeface="Calibri Light" panose="020F0302020204030204" pitchFamily="34" charset="0"/>
                <a:sym typeface="Arial"/>
              </a:rPr>
              <a:t>Analyse des données : relier les données existantes sur le genre et la biodiversité pour comprendre les impacts potentiels différenciés selon le genre de la perte de biodiversité</a:t>
            </a:r>
            <a:endParaRPr lang="en-US" sz="2400" dirty="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DBE4ECE1-FF7A-F84B-ED2A-A56ECFE580DE}"/>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dirty="0">
                <a:solidFill>
                  <a:schemeClr val="tx1"/>
                </a:solidFill>
                <a:latin typeface="Calibri" panose="020F0502020204030204"/>
              </a:rPr>
              <a:t>CONSEIL</a:t>
            </a:r>
            <a:endParaRPr lang="en-US" sz="2700" dirty="0">
              <a:solidFill>
                <a:schemeClr val="tx1"/>
              </a:solidFill>
              <a:latin typeface="Calibri" panose="020F0502020204030204"/>
            </a:endParaRPr>
          </a:p>
        </p:txBody>
      </p:sp>
      <p:sp>
        <p:nvSpPr>
          <p:cNvPr id="9" name="Rectangle 8">
            <a:extLst>
              <a:ext uri="{FF2B5EF4-FFF2-40B4-BE49-F238E27FC236}">
                <a16:creationId xmlns:a16="http://schemas.microsoft.com/office/drawing/2014/main" id="{A9C2A528-7235-AF32-0805-3E2794FF4C79}"/>
              </a:ext>
            </a:extLst>
          </p:cNvPr>
          <p:cNvSpPr/>
          <p:nvPr/>
        </p:nvSpPr>
        <p:spPr>
          <a:xfrm>
            <a:off x="2743200" y="3848100"/>
            <a:ext cx="13182600" cy="48761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9693090C-62DA-7B97-5804-22524D20E293}"/>
              </a:ext>
            </a:extLst>
          </p:cNvPr>
          <p:cNvGrpSpPr/>
          <p:nvPr/>
        </p:nvGrpSpPr>
        <p:grpSpPr>
          <a:xfrm>
            <a:off x="914400" y="2019300"/>
            <a:ext cx="2525289" cy="1077218"/>
            <a:chOff x="4089527" y="6103976"/>
            <a:chExt cx="3117679" cy="1316682"/>
          </a:xfrm>
        </p:grpSpPr>
        <p:sp>
          <p:nvSpPr>
            <p:cNvPr id="5" name="Pentagon 4">
              <a:extLst>
                <a:ext uri="{FF2B5EF4-FFF2-40B4-BE49-F238E27FC236}">
                  <a16:creationId xmlns:a16="http://schemas.microsoft.com/office/drawing/2014/main" id="{D0811F71-F715-7EE9-CD5B-025BD0FA815B}"/>
                </a:ext>
              </a:extLst>
            </p:cNvPr>
            <p:cNvSpPr/>
            <p:nvPr/>
          </p:nvSpPr>
          <p:spPr>
            <a:xfrm>
              <a:off x="4089527" y="6103976"/>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75DCFB33-67B2-0B40-9575-F37FC9B030A8}"/>
                </a:ext>
              </a:extLst>
            </p:cNvPr>
            <p:cNvGrpSpPr/>
            <p:nvPr/>
          </p:nvGrpSpPr>
          <p:grpSpPr>
            <a:xfrm>
              <a:off x="4343076" y="6242498"/>
              <a:ext cx="1063394" cy="1011676"/>
              <a:chOff x="10085410" y="3689660"/>
              <a:chExt cx="779859" cy="779859"/>
            </a:xfrm>
          </p:grpSpPr>
          <p:sp>
            <p:nvSpPr>
              <p:cNvPr id="15" name="Oval 14">
                <a:extLst>
                  <a:ext uri="{FF2B5EF4-FFF2-40B4-BE49-F238E27FC236}">
                    <a16:creationId xmlns:a16="http://schemas.microsoft.com/office/drawing/2014/main" id="{506C6A83-3D1B-5BD1-AEA3-4011F8652449}"/>
                  </a:ext>
                </a:extLst>
              </p:cNvPr>
              <p:cNvSpPr/>
              <p:nvPr/>
            </p:nvSpPr>
            <p:spPr>
              <a:xfrm>
                <a:off x="10085410" y="3689660"/>
                <a:ext cx="779859" cy="779859"/>
              </a:xfrm>
              <a:prstGeom prst="ellipse">
                <a:avLst/>
              </a:prstGeom>
              <a:solidFill>
                <a:srgbClr val="FFC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6" name="Oval 5">
                <a:extLst>
                  <a:ext uri="{FF2B5EF4-FFF2-40B4-BE49-F238E27FC236}">
                    <a16:creationId xmlns:a16="http://schemas.microsoft.com/office/drawing/2014/main" id="{DDB845B6-62C5-FE24-09BF-5FC6100AA001}"/>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dirty="0"/>
                  <a:t>4</a:t>
                </a:r>
              </a:p>
            </p:txBody>
          </p:sp>
        </p:grpSp>
        <p:pic>
          <p:nvPicPr>
            <p:cNvPr id="14" name="Picture 13" descr="A graphic of a pie chart and graph&#10;&#10;AI-generated content may be incorrect.">
              <a:extLst>
                <a:ext uri="{FF2B5EF4-FFF2-40B4-BE49-F238E27FC236}">
                  <a16:creationId xmlns:a16="http://schemas.microsoft.com/office/drawing/2014/main" id="{91147D21-F87A-4268-6033-6B834C516D7B}"/>
                </a:ext>
              </a:extLst>
            </p:cNvPr>
            <p:cNvPicPr>
              <a:picLocks noChangeAspect="1"/>
            </p:cNvPicPr>
            <p:nvPr/>
          </p:nvPicPr>
          <p:blipFill>
            <a:blip r:embed="rId4" cstate="print">
              <a:extLst>
                <a:ext uri="{28A0092B-C50C-407E-A947-70E740481C1C}">
                  <a14:useLocalDpi xmlns:a14="http://schemas.microsoft.com/office/drawing/2010/main" val="0"/>
                </a:ext>
              </a:extLst>
            </a:blip>
            <a:srcRect b="11606"/>
            <a:stretch>
              <a:fillRect/>
            </a:stretch>
          </p:blipFill>
          <p:spPr>
            <a:xfrm>
              <a:off x="5497387" y="6226847"/>
              <a:ext cx="1013420" cy="1007165"/>
            </a:xfrm>
            <a:prstGeom prst="rect">
              <a:avLst/>
            </a:prstGeom>
          </p:spPr>
        </p:pic>
      </p:grpSp>
      <p:sp>
        <p:nvSpPr>
          <p:cNvPr id="2" name="Rounded Rectangle 1">
            <a:extLst>
              <a:ext uri="{FF2B5EF4-FFF2-40B4-BE49-F238E27FC236}">
                <a16:creationId xmlns:a16="http://schemas.microsoft.com/office/drawing/2014/main" id="{BC75929A-773D-3742-5CA5-1E0754666EF0}"/>
              </a:ext>
            </a:extLst>
          </p:cNvPr>
          <p:cNvSpPr/>
          <p:nvPr/>
        </p:nvSpPr>
        <p:spPr>
          <a:xfrm>
            <a:off x="9211887" y="6323724"/>
            <a:ext cx="8842752" cy="2751953"/>
          </a:xfrm>
          <a:prstGeom prst="roundRect">
            <a:avLst/>
          </a:prstGeom>
          <a:solidFill>
            <a:srgbClr val="F79646">
              <a:lumMod val="60000"/>
              <a:lumOff val="40000"/>
            </a:srgbClr>
          </a:solidFill>
          <a:ln w="25400" cap="flat" cmpd="sng" algn="ctr">
            <a:noFill/>
            <a:prstDash val="solid"/>
          </a:ln>
          <a:effectLst/>
        </p:spPr>
        <p:txBody>
          <a:bodyPr rtlCol="0" anchor="ctr"/>
          <a:lstStyle/>
          <a:p>
            <a:pPr marL="0" marR="0" lvl="0" indent="0" algn="ctr" defTabSz="914445" eaLnBrk="1" fontAlgn="auto" latinLnBrk="0" hangingPunct="1">
              <a:lnSpc>
                <a:spcPct val="100000"/>
              </a:lnSpc>
              <a:spcBef>
                <a:spcPts val="0"/>
              </a:spcBef>
              <a:spcAft>
                <a:spcPts val="0"/>
              </a:spcAft>
              <a:buClrTx/>
              <a:buSzTx/>
              <a:buFontTx/>
              <a:buNone/>
              <a:tabLst/>
              <a:defRPr/>
            </a:pPr>
            <a:endParaRPr kumimoji="0" lang="es-ES_tradnl" sz="2000" b="0" i="0" u="none" strike="noStrike" kern="0" cap="none" spc="0" normalizeH="0" baseline="0" noProof="0">
              <a:ln>
                <a:noFill/>
              </a:ln>
              <a:solidFill>
                <a:prstClr val="white"/>
              </a:solidFill>
              <a:effectLst/>
              <a:uLnTx/>
              <a:uFillTx/>
              <a:ea typeface="+mn-ea"/>
              <a:cs typeface="+mn-cs"/>
            </a:endParaRPr>
          </a:p>
        </p:txBody>
      </p:sp>
      <p:sp>
        <p:nvSpPr>
          <p:cNvPr id="7" name="Rounded Rectangle 6">
            <a:extLst>
              <a:ext uri="{FF2B5EF4-FFF2-40B4-BE49-F238E27FC236}">
                <a16:creationId xmlns:a16="http://schemas.microsoft.com/office/drawing/2014/main" id="{9D5E59A1-72A8-5157-3887-DCCB3B1CD542}"/>
              </a:ext>
            </a:extLst>
          </p:cNvPr>
          <p:cNvSpPr/>
          <p:nvPr/>
        </p:nvSpPr>
        <p:spPr>
          <a:xfrm>
            <a:off x="4217426" y="3584302"/>
            <a:ext cx="3615139" cy="2099809"/>
          </a:xfrm>
          <a:prstGeom prst="roundRect">
            <a:avLst/>
          </a:prstGeom>
          <a:solidFill>
            <a:srgbClr val="F79646">
              <a:lumMod val="40000"/>
              <a:lumOff val="60000"/>
            </a:srgbClr>
          </a:solidFill>
          <a:ln w="25400" cap="flat" cmpd="sng" algn="ctr">
            <a:noFill/>
            <a:prstDash val="solid"/>
          </a:ln>
          <a:effectLst/>
        </p:spPr>
        <p:txBody>
          <a:bodyPr rtlCol="0" anchor="ctr"/>
          <a:lstStyle/>
          <a:p>
            <a:pPr marL="0" marR="0" lvl="0" indent="0" algn="ctr" defTabSz="914445" eaLnBrk="1" fontAlgn="auto" latinLnBrk="0" hangingPunct="1">
              <a:lnSpc>
                <a:spcPct val="100000"/>
              </a:lnSpc>
              <a:spcBef>
                <a:spcPts val="0"/>
              </a:spcBef>
              <a:spcAft>
                <a:spcPts val="0"/>
              </a:spcAft>
              <a:buClrTx/>
              <a:buSzTx/>
              <a:buFontTx/>
              <a:buNone/>
              <a:tabLst/>
              <a:defRPr/>
            </a:pPr>
            <a:endParaRPr kumimoji="0" lang="es-ES_tradnl" sz="2000" b="0" i="0" u="none" strike="noStrike" kern="0" cap="none" spc="0" normalizeH="0" baseline="0" noProof="0">
              <a:ln>
                <a:noFill/>
              </a:ln>
              <a:solidFill>
                <a:prstClr val="white"/>
              </a:solidFill>
              <a:effectLst/>
              <a:uLnTx/>
              <a:uFillTx/>
              <a:ea typeface="+mn-ea"/>
              <a:cs typeface="+mn-cs"/>
            </a:endParaRPr>
          </a:p>
        </p:txBody>
      </p:sp>
      <p:sp>
        <p:nvSpPr>
          <p:cNvPr id="10" name="Rounded Rectangle 9">
            <a:extLst>
              <a:ext uri="{FF2B5EF4-FFF2-40B4-BE49-F238E27FC236}">
                <a16:creationId xmlns:a16="http://schemas.microsoft.com/office/drawing/2014/main" id="{F47D6BB8-C233-47EB-4520-FA6794B7C692}"/>
              </a:ext>
            </a:extLst>
          </p:cNvPr>
          <p:cNvSpPr/>
          <p:nvPr/>
        </p:nvSpPr>
        <p:spPr>
          <a:xfrm>
            <a:off x="788772" y="3906438"/>
            <a:ext cx="3167829" cy="1749458"/>
          </a:xfrm>
          <a:prstGeom prst="roundRect">
            <a:avLst/>
          </a:prstGeom>
          <a:solidFill>
            <a:srgbClr val="F79646">
              <a:lumMod val="20000"/>
              <a:lumOff val="80000"/>
            </a:srgbClr>
          </a:solidFill>
          <a:ln w="25400" cap="flat" cmpd="sng" algn="ctr">
            <a:noFill/>
            <a:prstDash val="solid"/>
          </a:ln>
          <a:effectLst/>
        </p:spPr>
        <p:txBody>
          <a:bodyPr rtlCol="0" anchor="ctr"/>
          <a:lstStyle/>
          <a:p>
            <a:pPr marL="0" marR="0" lvl="0" indent="0" algn="ctr" defTabSz="914445" eaLnBrk="1" fontAlgn="auto" latinLnBrk="0" hangingPunct="1">
              <a:lnSpc>
                <a:spcPct val="100000"/>
              </a:lnSpc>
              <a:spcBef>
                <a:spcPts val="0"/>
              </a:spcBef>
              <a:spcAft>
                <a:spcPts val="0"/>
              </a:spcAft>
              <a:buClrTx/>
              <a:buSzTx/>
              <a:buFontTx/>
              <a:buNone/>
              <a:tabLst/>
              <a:defRPr/>
            </a:pPr>
            <a:endParaRPr kumimoji="0" lang="es-ES_tradnl" sz="2000" b="0" i="0" u="none" strike="noStrike" kern="0" cap="none" spc="0" normalizeH="0" baseline="0" noProof="0">
              <a:ln>
                <a:noFill/>
              </a:ln>
              <a:solidFill>
                <a:prstClr val="white"/>
              </a:solidFill>
              <a:effectLst/>
              <a:uLnTx/>
              <a:uFillTx/>
              <a:ea typeface="+mn-ea"/>
              <a:cs typeface="+mn-cs"/>
            </a:endParaRPr>
          </a:p>
        </p:txBody>
      </p:sp>
      <p:sp>
        <p:nvSpPr>
          <p:cNvPr id="11" name="AutoShape 9">
            <a:extLst>
              <a:ext uri="{FF2B5EF4-FFF2-40B4-BE49-F238E27FC236}">
                <a16:creationId xmlns:a16="http://schemas.microsoft.com/office/drawing/2014/main" id="{135EF584-75FF-01BA-6393-E893E37966DB}"/>
              </a:ext>
            </a:extLst>
          </p:cNvPr>
          <p:cNvSpPr>
            <a:spLocks noChangeArrowheads="1"/>
          </p:cNvSpPr>
          <p:nvPr/>
        </p:nvSpPr>
        <p:spPr bwMode="auto">
          <a:xfrm rot="5400000">
            <a:off x="7209002" y="4302358"/>
            <a:ext cx="2416355" cy="938251"/>
          </a:xfrm>
          <a:prstGeom prst="triangle">
            <a:avLst>
              <a:gd name="adj" fmla="val 50889"/>
            </a:avLst>
          </a:prstGeom>
          <a:solidFill>
            <a:srgbClr val="F79646">
              <a:lumMod val="75000"/>
            </a:srgbClr>
          </a:solidFill>
          <a:ln>
            <a:noFill/>
          </a:ln>
        </p:spPr>
        <p:txBody>
          <a:bodyPr wrap="none" lIns="134051" tIns="67026" rIns="134051" bIns="67026" anchor="ct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b="1">
                <a:solidFill>
                  <a:schemeClr val="tx1"/>
                </a:solidFill>
                <a:latin typeface="Arial" panose="020B0604020202020204" pitchFamily="34" charset="0"/>
                <a:ea typeface="ＭＳ Ｐゴシック" panose="020B0600070205080204" pitchFamily="34" charset="-128"/>
              </a:defRPr>
            </a:lvl2pPr>
            <a:lvl3pPr eaLnBrk="0" hangingPunct="0">
              <a:defRPr sz="2400" b="1">
                <a:solidFill>
                  <a:schemeClr val="tx1"/>
                </a:solidFill>
                <a:latin typeface="Arial" panose="020B0604020202020204" pitchFamily="34" charset="0"/>
                <a:ea typeface="ＭＳ Ｐゴシック" panose="020B0600070205080204" pitchFamily="34" charset="-128"/>
              </a:defRPr>
            </a:lvl3pPr>
            <a:lvl4pPr eaLnBrk="0" hangingPunct="0">
              <a:defRPr sz="2400" b="1">
                <a:solidFill>
                  <a:schemeClr val="tx1"/>
                </a:solidFill>
                <a:latin typeface="Arial" panose="020B0604020202020204" pitchFamily="34" charset="0"/>
                <a:ea typeface="ＭＳ Ｐゴシック" panose="020B0600070205080204" pitchFamily="34" charset="-128"/>
              </a:defRPr>
            </a:lvl4pPr>
            <a:lvl5pPr eaLnBrk="0" hangingPunct="0">
              <a:defRPr sz="2400" b="1">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marL="0" marR="0" lvl="0" indent="0" defTabSz="1331295" eaLnBrk="1" fontAlgn="base" latinLnBrk="0" hangingPunct="1">
              <a:lnSpc>
                <a:spcPct val="100000"/>
              </a:lnSpc>
              <a:spcBef>
                <a:spcPct val="0"/>
              </a:spcBef>
              <a:spcAft>
                <a:spcPct val="0"/>
              </a:spcAft>
              <a:buClrTx/>
              <a:buSzTx/>
              <a:buFontTx/>
              <a:buNone/>
              <a:tabLst/>
              <a:defRPr/>
            </a:pPr>
            <a:endParaRPr kumimoji="0" lang="es-ES_tradnl" altLang="en-CR" sz="2800" b="0" i="0" u="none" strike="noStrike" kern="0" cap="none" spc="0" normalizeH="0" baseline="0" noProof="0">
              <a:ln>
                <a:noFill/>
              </a:ln>
              <a:solidFill>
                <a:srgbClr val="000000"/>
              </a:solidFill>
              <a:effectLst/>
              <a:uLnTx/>
              <a:uFillTx/>
              <a:latin typeface="+mn-lt"/>
              <a:ea typeface="ＭＳ Ｐゴシック" panose="020B0600070205080204" pitchFamily="34" charset="-128"/>
            </a:endParaRPr>
          </a:p>
        </p:txBody>
      </p:sp>
      <p:sp>
        <p:nvSpPr>
          <p:cNvPr id="17" name="Rectangle 4">
            <a:extLst>
              <a:ext uri="{FF2B5EF4-FFF2-40B4-BE49-F238E27FC236}">
                <a16:creationId xmlns:a16="http://schemas.microsoft.com/office/drawing/2014/main" id="{786D3A08-3DE1-6472-9221-AD2AF2B35201}"/>
              </a:ext>
            </a:extLst>
          </p:cNvPr>
          <p:cNvSpPr>
            <a:spLocks noChangeArrowheads="1"/>
          </p:cNvSpPr>
          <p:nvPr/>
        </p:nvSpPr>
        <p:spPr bwMode="auto">
          <a:xfrm>
            <a:off x="1170542" y="4045537"/>
            <a:ext cx="2381289" cy="156966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b="1">
                <a:solidFill>
                  <a:schemeClr val="tx1"/>
                </a:solidFill>
                <a:latin typeface="Arial" panose="020B0604020202020204" pitchFamily="34" charset="0"/>
                <a:ea typeface="ＭＳ Ｐゴシック" panose="020B0600070205080204" pitchFamily="34" charset="-128"/>
              </a:defRPr>
            </a:lvl2pPr>
            <a:lvl3pPr eaLnBrk="0" hangingPunct="0">
              <a:defRPr sz="2400" b="1">
                <a:solidFill>
                  <a:schemeClr val="tx1"/>
                </a:solidFill>
                <a:latin typeface="Arial" panose="020B0604020202020204" pitchFamily="34" charset="0"/>
                <a:ea typeface="ＭＳ Ｐゴシック" panose="020B0600070205080204" pitchFamily="34" charset="-128"/>
              </a:defRPr>
            </a:lvl3pPr>
            <a:lvl4pPr eaLnBrk="0" hangingPunct="0">
              <a:defRPr sz="2400" b="1">
                <a:solidFill>
                  <a:schemeClr val="tx1"/>
                </a:solidFill>
                <a:latin typeface="Arial" panose="020B0604020202020204" pitchFamily="34" charset="0"/>
                <a:ea typeface="ＭＳ Ｐゴシック" panose="020B0600070205080204" pitchFamily="34" charset="-128"/>
              </a:defRPr>
            </a:lvl4pPr>
            <a:lvl5pPr eaLnBrk="0" hangingPunct="0">
              <a:defRPr sz="2400" b="1">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algn="ctr" defTabSz="1331295">
              <a:spcBef>
                <a:spcPct val="20000"/>
              </a:spcBef>
              <a:spcAft>
                <a:spcPct val="0"/>
              </a:spcAft>
              <a:defRPr/>
            </a:pPr>
            <a:r>
              <a:rPr lang="fr" b="0" kern="0" dirty="0">
                <a:solidFill>
                  <a:srgbClr val="000000"/>
                </a:solidFill>
                <a:latin typeface="+mn-lt"/>
                <a:ea typeface="ＭＳ Ｐゴシック"/>
              </a:rPr>
              <a:t>Augmentation des températures des océans</a:t>
            </a:r>
            <a:endParaRPr lang="en-GB" sz="2800" dirty="0">
              <a:solidFill>
                <a:prstClr val="black"/>
              </a:solidFill>
              <a:latin typeface="+mn-lt"/>
              <a:cs typeface="Arial"/>
            </a:endParaRPr>
          </a:p>
        </p:txBody>
      </p:sp>
      <p:sp>
        <p:nvSpPr>
          <p:cNvPr id="18" name="Rectangle 8">
            <a:extLst>
              <a:ext uri="{FF2B5EF4-FFF2-40B4-BE49-F238E27FC236}">
                <a16:creationId xmlns:a16="http://schemas.microsoft.com/office/drawing/2014/main" id="{54F3F2FB-11B1-F034-5FA8-2B3ACB260C34}"/>
              </a:ext>
            </a:extLst>
          </p:cNvPr>
          <p:cNvSpPr>
            <a:spLocks noChangeArrowheads="1"/>
          </p:cNvSpPr>
          <p:nvPr/>
        </p:nvSpPr>
        <p:spPr bwMode="auto">
          <a:xfrm>
            <a:off x="4793713" y="3810954"/>
            <a:ext cx="2518208" cy="163121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b="1">
                <a:solidFill>
                  <a:schemeClr val="tx1"/>
                </a:solidFill>
                <a:latin typeface="Arial" panose="020B0604020202020204" pitchFamily="34" charset="0"/>
                <a:ea typeface="ＭＳ Ｐゴシック" panose="020B0600070205080204" pitchFamily="34" charset="-128"/>
              </a:defRPr>
            </a:lvl2pPr>
            <a:lvl3pPr eaLnBrk="0" hangingPunct="0">
              <a:defRPr sz="2400" b="1">
                <a:solidFill>
                  <a:schemeClr val="tx1"/>
                </a:solidFill>
                <a:latin typeface="Arial" panose="020B0604020202020204" pitchFamily="34" charset="0"/>
                <a:ea typeface="ＭＳ Ｐゴシック" panose="020B0600070205080204" pitchFamily="34" charset="-128"/>
              </a:defRPr>
            </a:lvl3pPr>
            <a:lvl4pPr eaLnBrk="0" hangingPunct="0">
              <a:defRPr sz="2400" b="1">
                <a:solidFill>
                  <a:schemeClr val="tx1"/>
                </a:solidFill>
                <a:latin typeface="Arial" panose="020B0604020202020204" pitchFamily="34" charset="0"/>
                <a:ea typeface="ＭＳ Ｐゴシック" panose="020B0600070205080204" pitchFamily="34" charset="-128"/>
              </a:defRPr>
            </a:lvl4pPr>
            <a:lvl5pPr eaLnBrk="0" hangingPunct="0">
              <a:defRPr sz="2400" b="1">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algn="ctr" defTabSz="1331295" eaLnBrk="1" fontAlgn="base" hangingPunct="1">
              <a:spcBef>
                <a:spcPct val="0"/>
              </a:spcBef>
              <a:spcAft>
                <a:spcPct val="0"/>
              </a:spcAft>
              <a:defRPr/>
            </a:pPr>
            <a:r>
              <a:rPr lang="fr" sz="2000" b="0" kern="0" dirty="0">
                <a:solidFill>
                  <a:srgbClr val="000000"/>
                </a:solidFill>
                <a:latin typeface="+mn-lt"/>
                <a:ea typeface="ＭＳ Ｐゴシック"/>
              </a:rPr>
              <a:t>Blanchissement des coraux et perte d'écosystèmes marins due au stress thermique</a:t>
            </a:r>
          </a:p>
        </p:txBody>
      </p:sp>
      <p:sp>
        <p:nvSpPr>
          <p:cNvPr id="19" name="Rounded Rectangle 18">
            <a:extLst>
              <a:ext uri="{FF2B5EF4-FFF2-40B4-BE49-F238E27FC236}">
                <a16:creationId xmlns:a16="http://schemas.microsoft.com/office/drawing/2014/main" id="{64A076F1-F82E-4994-197C-D87DC82A2907}"/>
              </a:ext>
            </a:extLst>
          </p:cNvPr>
          <p:cNvSpPr/>
          <p:nvPr/>
        </p:nvSpPr>
        <p:spPr>
          <a:xfrm>
            <a:off x="9144000" y="3496711"/>
            <a:ext cx="8842752" cy="2416353"/>
          </a:xfrm>
          <a:prstGeom prst="roundRect">
            <a:avLst/>
          </a:prstGeom>
          <a:solidFill>
            <a:srgbClr val="F79646">
              <a:lumMod val="60000"/>
              <a:lumOff val="40000"/>
            </a:srgbClr>
          </a:solidFill>
          <a:ln w="25400" cap="flat" cmpd="sng" algn="ctr">
            <a:noFill/>
            <a:prstDash val="solid"/>
          </a:ln>
          <a:effectLst/>
        </p:spPr>
        <p:txBody>
          <a:bodyPr rtlCol="0" anchor="ctr"/>
          <a:lstStyle/>
          <a:p>
            <a:pPr marL="0" marR="0" lvl="0" indent="0" algn="ctr" defTabSz="914445" eaLnBrk="1" fontAlgn="auto" latinLnBrk="0" hangingPunct="1">
              <a:lnSpc>
                <a:spcPct val="100000"/>
              </a:lnSpc>
              <a:spcBef>
                <a:spcPts val="0"/>
              </a:spcBef>
              <a:spcAft>
                <a:spcPts val="0"/>
              </a:spcAft>
              <a:buClrTx/>
              <a:buSzTx/>
              <a:buFontTx/>
              <a:buNone/>
              <a:tabLst/>
              <a:defRPr/>
            </a:pPr>
            <a:endParaRPr kumimoji="0" lang="es-ES_tradnl" sz="2000" b="0" i="0" u="none" strike="noStrike" kern="0" cap="none" spc="0" normalizeH="0" baseline="0" noProof="0">
              <a:ln>
                <a:noFill/>
              </a:ln>
              <a:solidFill>
                <a:prstClr val="white"/>
              </a:solidFill>
              <a:effectLst/>
              <a:uLnTx/>
              <a:uFillTx/>
              <a:ea typeface="+mn-ea"/>
              <a:cs typeface="+mn-cs"/>
            </a:endParaRPr>
          </a:p>
        </p:txBody>
      </p:sp>
      <p:sp>
        <p:nvSpPr>
          <p:cNvPr id="20" name="TextBox 19">
            <a:extLst>
              <a:ext uri="{FF2B5EF4-FFF2-40B4-BE49-F238E27FC236}">
                <a16:creationId xmlns:a16="http://schemas.microsoft.com/office/drawing/2014/main" id="{0FC8AE2E-0916-6240-F4C2-1671E9A36291}"/>
              </a:ext>
            </a:extLst>
          </p:cNvPr>
          <p:cNvSpPr txBox="1"/>
          <p:nvPr/>
        </p:nvSpPr>
        <p:spPr>
          <a:xfrm>
            <a:off x="9475673" y="3750117"/>
            <a:ext cx="8072634" cy="1938992"/>
          </a:xfrm>
          <a:prstGeom prst="rect">
            <a:avLst/>
          </a:prstGeom>
          <a:noFill/>
        </p:spPr>
        <p:txBody>
          <a:bodyPr wrap="square" lIns="91440" tIns="45720" rIns="91440" bIns="45720" rtlCol="0" anchor="t">
            <a:spAutoFit/>
          </a:bodyPr>
          <a:lstStyle/>
          <a:p>
            <a:pPr marL="332757" indent="-240042" defTabSz="1331295">
              <a:spcBef>
                <a:spcPct val="0"/>
              </a:spcBef>
              <a:spcAft>
                <a:spcPct val="0"/>
              </a:spcAft>
              <a:buFont typeface="Arial" panose="020B0604020202020204" pitchFamily="34" charset="0"/>
              <a:buChar char="•"/>
              <a:defRPr/>
            </a:pPr>
            <a:r>
              <a:rPr lang="fr" sz="2400" kern="0" dirty="0">
                <a:solidFill>
                  <a:srgbClr val="000000"/>
                </a:solidFill>
              </a:rPr>
              <a:t>L’industrie du tourisme est un secteur important pour les femmes : elles représentent 60 % de sa main-d’œuvre.</a:t>
            </a:r>
            <a:endParaRPr lang="en-GB" sz="2400" kern="0" dirty="0">
              <a:solidFill>
                <a:srgbClr val="000000"/>
              </a:solidFill>
            </a:endParaRPr>
          </a:p>
          <a:p>
            <a:pPr marL="332757" indent="-240042" defTabSz="1331295" fontAlgn="base">
              <a:spcBef>
                <a:spcPct val="0"/>
              </a:spcBef>
              <a:spcAft>
                <a:spcPct val="0"/>
              </a:spcAft>
              <a:buFont typeface="Arial" panose="020B0604020202020204" pitchFamily="34" charset="0"/>
              <a:buChar char="•"/>
              <a:defRPr/>
            </a:pPr>
            <a:r>
              <a:rPr lang="fr" sz="2400" kern="0" dirty="0">
                <a:solidFill>
                  <a:srgbClr val="000000"/>
                </a:solidFill>
              </a:rPr>
              <a:t>Réduction ou extinction des espèces marines utilisées par les femmes pour leur autoconsommation ou leurs activités productives.</a:t>
            </a:r>
          </a:p>
        </p:txBody>
      </p:sp>
      <p:sp>
        <p:nvSpPr>
          <p:cNvPr id="21" name="Rounded Rectangle 20">
            <a:extLst>
              <a:ext uri="{FF2B5EF4-FFF2-40B4-BE49-F238E27FC236}">
                <a16:creationId xmlns:a16="http://schemas.microsoft.com/office/drawing/2014/main" id="{53FC349C-78CE-12AB-BC40-F10D2DBCFF32}"/>
              </a:ext>
            </a:extLst>
          </p:cNvPr>
          <p:cNvSpPr/>
          <p:nvPr/>
        </p:nvSpPr>
        <p:spPr>
          <a:xfrm>
            <a:off x="4217426" y="6305019"/>
            <a:ext cx="3615139" cy="2099809"/>
          </a:xfrm>
          <a:prstGeom prst="roundRect">
            <a:avLst/>
          </a:prstGeom>
          <a:solidFill>
            <a:srgbClr val="F79646">
              <a:lumMod val="40000"/>
              <a:lumOff val="60000"/>
            </a:srgbClr>
          </a:solidFill>
          <a:ln w="25400" cap="flat" cmpd="sng" algn="ctr">
            <a:noFill/>
            <a:prstDash val="solid"/>
          </a:ln>
          <a:effectLst/>
        </p:spPr>
        <p:txBody>
          <a:bodyPr rtlCol="0" anchor="ctr"/>
          <a:lstStyle/>
          <a:p>
            <a:pPr marL="0" marR="0" lvl="0" indent="0" algn="ctr" defTabSz="914445" eaLnBrk="1" fontAlgn="auto" latinLnBrk="0" hangingPunct="1">
              <a:lnSpc>
                <a:spcPct val="100000"/>
              </a:lnSpc>
              <a:spcBef>
                <a:spcPts val="0"/>
              </a:spcBef>
              <a:spcAft>
                <a:spcPts val="0"/>
              </a:spcAft>
              <a:buClrTx/>
              <a:buSzTx/>
              <a:buFontTx/>
              <a:buNone/>
              <a:tabLst/>
              <a:defRPr/>
            </a:pPr>
            <a:endParaRPr kumimoji="0" lang="es-ES_tradnl" sz="2000" b="0" i="0" u="none" strike="noStrike" kern="0" cap="none" spc="0" normalizeH="0" baseline="0" noProof="0">
              <a:ln>
                <a:noFill/>
              </a:ln>
              <a:solidFill>
                <a:prstClr val="white"/>
              </a:solidFill>
              <a:effectLst/>
              <a:uLnTx/>
              <a:uFillTx/>
              <a:ea typeface="+mn-ea"/>
              <a:cs typeface="+mn-cs"/>
            </a:endParaRPr>
          </a:p>
        </p:txBody>
      </p:sp>
      <p:sp>
        <p:nvSpPr>
          <p:cNvPr id="22" name="Rounded Rectangle 21">
            <a:extLst>
              <a:ext uri="{FF2B5EF4-FFF2-40B4-BE49-F238E27FC236}">
                <a16:creationId xmlns:a16="http://schemas.microsoft.com/office/drawing/2014/main" id="{DB4F169B-CDD4-6ECB-D4CD-4C5AA65E16EC}"/>
              </a:ext>
            </a:extLst>
          </p:cNvPr>
          <p:cNvSpPr/>
          <p:nvPr/>
        </p:nvSpPr>
        <p:spPr>
          <a:xfrm>
            <a:off x="788772" y="6627155"/>
            <a:ext cx="3167829" cy="1749458"/>
          </a:xfrm>
          <a:prstGeom prst="roundRect">
            <a:avLst/>
          </a:prstGeom>
          <a:solidFill>
            <a:srgbClr val="F79646">
              <a:lumMod val="20000"/>
              <a:lumOff val="80000"/>
            </a:srgbClr>
          </a:solidFill>
          <a:ln w="25400" cap="flat" cmpd="sng" algn="ctr">
            <a:noFill/>
            <a:prstDash val="solid"/>
          </a:ln>
          <a:effectLst/>
        </p:spPr>
        <p:txBody>
          <a:bodyPr rtlCol="0" anchor="ctr"/>
          <a:lstStyle/>
          <a:p>
            <a:pPr marL="0" marR="0" lvl="0" indent="0" algn="ctr" defTabSz="914445" eaLnBrk="1" fontAlgn="auto" latinLnBrk="0" hangingPunct="1">
              <a:lnSpc>
                <a:spcPct val="100000"/>
              </a:lnSpc>
              <a:spcBef>
                <a:spcPts val="0"/>
              </a:spcBef>
              <a:spcAft>
                <a:spcPts val="0"/>
              </a:spcAft>
              <a:buClrTx/>
              <a:buSzTx/>
              <a:buFontTx/>
              <a:buNone/>
              <a:tabLst/>
              <a:defRPr/>
            </a:pPr>
            <a:endParaRPr kumimoji="0" lang="es-ES_tradnl" sz="2400" b="0" i="0" u="none" strike="noStrike" kern="0" cap="none" spc="0" normalizeH="0" baseline="0" noProof="0">
              <a:ln>
                <a:noFill/>
              </a:ln>
              <a:solidFill>
                <a:prstClr val="white"/>
              </a:solidFill>
              <a:effectLst/>
              <a:uLnTx/>
              <a:uFillTx/>
              <a:ea typeface="+mn-ea"/>
              <a:cs typeface="+mn-cs"/>
            </a:endParaRPr>
          </a:p>
        </p:txBody>
      </p:sp>
      <p:sp>
        <p:nvSpPr>
          <p:cNvPr id="23" name="AutoShape 9">
            <a:extLst>
              <a:ext uri="{FF2B5EF4-FFF2-40B4-BE49-F238E27FC236}">
                <a16:creationId xmlns:a16="http://schemas.microsoft.com/office/drawing/2014/main" id="{014A70F0-6A37-A3C7-7C32-F1FFFA68D94D}"/>
              </a:ext>
            </a:extLst>
          </p:cNvPr>
          <p:cNvSpPr>
            <a:spLocks noChangeArrowheads="1"/>
          </p:cNvSpPr>
          <p:nvPr/>
        </p:nvSpPr>
        <p:spPr bwMode="auto">
          <a:xfrm rot="5400000">
            <a:off x="7209002" y="7023075"/>
            <a:ext cx="2416355" cy="938251"/>
          </a:xfrm>
          <a:prstGeom prst="triangle">
            <a:avLst>
              <a:gd name="adj" fmla="val 50889"/>
            </a:avLst>
          </a:prstGeom>
          <a:solidFill>
            <a:srgbClr val="F79646">
              <a:lumMod val="75000"/>
            </a:srgbClr>
          </a:solidFill>
          <a:ln>
            <a:noFill/>
          </a:ln>
        </p:spPr>
        <p:txBody>
          <a:bodyPr wrap="none" lIns="134051" tIns="67026" rIns="134051" bIns="67026" anchor="ct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b="1">
                <a:solidFill>
                  <a:schemeClr val="tx1"/>
                </a:solidFill>
                <a:latin typeface="Arial" panose="020B0604020202020204" pitchFamily="34" charset="0"/>
                <a:ea typeface="ＭＳ Ｐゴシック" panose="020B0600070205080204" pitchFamily="34" charset="-128"/>
              </a:defRPr>
            </a:lvl2pPr>
            <a:lvl3pPr eaLnBrk="0" hangingPunct="0">
              <a:defRPr sz="2400" b="1">
                <a:solidFill>
                  <a:schemeClr val="tx1"/>
                </a:solidFill>
                <a:latin typeface="Arial" panose="020B0604020202020204" pitchFamily="34" charset="0"/>
                <a:ea typeface="ＭＳ Ｐゴシック" panose="020B0600070205080204" pitchFamily="34" charset="-128"/>
              </a:defRPr>
            </a:lvl3pPr>
            <a:lvl4pPr eaLnBrk="0" hangingPunct="0">
              <a:defRPr sz="2400" b="1">
                <a:solidFill>
                  <a:schemeClr val="tx1"/>
                </a:solidFill>
                <a:latin typeface="Arial" panose="020B0604020202020204" pitchFamily="34" charset="0"/>
                <a:ea typeface="ＭＳ Ｐゴシック" panose="020B0600070205080204" pitchFamily="34" charset="-128"/>
              </a:defRPr>
            </a:lvl4pPr>
            <a:lvl5pPr eaLnBrk="0" hangingPunct="0">
              <a:defRPr sz="2400" b="1">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marL="0" marR="0" lvl="0" indent="0" defTabSz="1331295" eaLnBrk="1" fontAlgn="base" latinLnBrk="0" hangingPunct="1">
              <a:lnSpc>
                <a:spcPct val="100000"/>
              </a:lnSpc>
              <a:spcBef>
                <a:spcPct val="0"/>
              </a:spcBef>
              <a:spcAft>
                <a:spcPct val="0"/>
              </a:spcAft>
              <a:buClrTx/>
              <a:buSzTx/>
              <a:buFontTx/>
              <a:buNone/>
              <a:tabLst/>
              <a:defRPr/>
            </a:pPr>
            <a:endParaRPr kumimoji="0" lang="es-ES_tradnl" altLang="en-CR" sz="2800" b="0" i="0" u="none" strike="noStrike" kern="0" cap="none" spc="0" normalizeH="0" baseline="0" noProof="0">
              <a:ln>
                <a:noFill/>
              </a:ln>
              <a:solidFill>
                <a:srgbClr val="000000"/>
              </a:solidFill>
              <a:effectLst/>
              <a:uLnTx/>
              <a:uFillTx/>
              <a:latin typeface="+mn-lt"/>
              <a:ea typeface="ＭＳ Ｐゴシック" panose="020B0600070205080204" pitchFamily="34" charset="-128"/>
            </a:endParaRPr>
          </a:p>
        </p:txBody>
      </p:sp>
      <p:sp>
        <p:nvSpPr>
          <p:cNvPr id="24" name="Rectangle 4">
            <a:extLst>
              <a:ext uri="{FF2B5EF4-FFF2-40B4-BE49-F238E27FC236}">
                <a16:creationId xmlns:a16="http://schemas.microsoft.com/office/drawing/2014/main" id="{6EB5AB05-7B06-D1C8-69B4-298E50C1E66A}"/>
              </a:ext>
            </a:extLst>
          </p:cNvPr>
          <p:cNvSpPr>
            <a:spLocks noChangeArrowheads="1"/>
          </p:cNvSpPr>
          <p:nvPr/>
        </p:nvSpPr>
        <p:spPr bwMode="auto">
          <a:xfrm>
            <a:off x="1120693" y="7306879"/>
            <a:ext cx="2381289" cy="5232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b="1">
                <a:solidFill>
                  <a:schemeClr val="tx1"/>
                </a:solidFill>
                <a:latin typeface="Arial" panose="020B0604020202020204" pitchFamily="34" charset="0"/>
                <a:ea typeface="ＭＳ Ｐゴシック" panose="020B0600070205080204" pitchFamily="34" charset="-128"/>
              </a:defRPr>
            </a:lvl2pPr>
            <a:lvl3pPr eaLnBrk="0" hangingPunct="0">
              <a:defRPr sz="2400" b="1">
                <a:solidFill>
                  <a:schemeClr val="tx1"/>
                </a:solidFill>
                <a:latin typeface="Arial" panose="020B0604020202020204" pitchFamily="34" charset="0"/>
                <a:ea typeface="ＭＳ Ｐゴシック" panose="020B0600070205080204" pitchFamily="34" charset="-128"/>
              </a:defRPr>
            </a:lvl3pPr>
            <a:lvl4pPr eaLnBrk="0" hangingPunct="0">
              <a:defRPr sz="2400" b="1">
                <a:solidFill>
                  <a:schemeClr val="tx1"/>
                </a:solidFill>
                <a:latin typeface="Arial" panose="020B0604020202020204" pitchFamily="34" charset="0"/>
                <a:ea typeface="ＭＳ Ｐゴシック" panose="020B0600070205080204" pitchFamily="34" charset="-128"/>
              </a:defRPr>
            </a:lvl4pPr>
            <a:lvl5pPr eaLnBrk="0" hangingPunct="0">
              <a:defRPr sz="2400" b="1">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algn="ctr" defTabSz="1331295">
              <a:spcBef>
                <a:spcPct val="20000"/>
              </a:spcBef>
              <a:spcAft>
                <a:spcPct val="0"/>
              </a:spcAft>
              <a:defRPr/>
            </a:pPr>
            <a:r>
              <a:rPr lang="fr" sz="2800" b="0" kern="0">
                <a:solidFill>
                  <a:prstClr val="black"/>
                </a:solidFill>
                <a:latin typeface="+mn-lt"/>
                <a:ea typeface="ＭＳ Ｐゴシック"/>
              </a:rPr>
              <a:t>Perte d'espèces</a:t>
            </a:r>
            <a:endParaRPr lang="en-GB" sz="2800" b="0" kern="0">
              <a:solidFill>
                <a:prstClr val="black"/>
              </a:solidFill>
              <a:latin typeface="+mn-lt"/>
            </a:endParaRPr>
          </a:p>
        </p:txBody>
      </p:sp>
      <p:sp>
        <p:nvSpPr>
          <p:cNvPr id="25" name="Rectangle 8">
            <a:extLst>
              <a:ext uri="{FF2B5EF4-FFF2-40B4-BE49-F238E27FC236}">
                <a16:creationId xmlns:a16="http://schemas.microsoft.com/office/drawing/2014/main" id="{D6077295-4582-DF8F-CC75-86405C84E917}"/>
              </a:ext>
            </a:extLst>
          </p:cNvPr>
          <p:cNvSpPr>
            <a:spLocks noChangeArrowheads="1"/>
          </p:cNvSpPr>
          <p:nvPr/>
        </p:nvSpPr>
        <p:spPr bwMode="auto">
          <a:xfrm>
            <a:off x="4793713" y="6707370"/>
            <a:ext cx="2449701" cy="156966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b="1">
                <a:solidFill>
                  <a:schemeClr val="tx1"/>
                </a:solidFill>
                <a:latin typeface="Arial" panose="020B0604020202020204" pitchFamily="34" charset="0"/>
                <a:ea typeface="ＭＳ Ｐゴシック" panose="020B0600070205080204" pitchFamily="34" charset="-128"/>
              </a:defRPr>
            </a:lvl2pPr>
            <a:lvl3pPr eaLnBrk="0" hangingPunct="0">
              <a:defRPr sz="2400" b="1">
                <a:solidFill>
                  <a:schemeClr val="tx1"/>
                </a:solidFill>
                <a:latin typeface="Arial" panose="020B0604020202020204" pitchFamily="34" charset="0"/>
                <a:ea typeface="ＭＳ Ｐゴシック" panose="020B0600070205080204" pitchFamily="34" charset="-128"/>
              </a:defRPr>
            </a:lvl3pPr>
            <a:lvl4pPr eaLnBrk="0" hangingPunct="0">
              <a:defRPr sz="2400" b="1">
                <a:solidFill>
                  <a:schemeClr val="tx1"/>
                </a:solidFill>
                <a:latin typeface="Arial" panose="020B0604020202020204" pitchFamily="34" charset="0"/>
                <a:ea typeface="ＭＳ Ｐゴシック" panose="020B0600070205080204" pitchFamily="34" charset="-128"/>
              </a:defRPr>
            </a:lvl4pPr>
            <a:lvl5pPr eaLnBrk="0" hangingPunct="0">
              <a:defRPr sz="2400" b="1">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algn="ctr" defTabSz="1331295" eaLnBrk="1" fontAlgn="base" hangingPunct="1">
              <a:spcBef>
                <a:spcPct val="0"/>
              </a:spcBef>
              <a:spcAft>
                <a:spcPct val="0"/>
              </a:spcAft>
              <a:defRPr/>
            </a:pPr>
            <a:r>
              <a:rPr lang="fr" b="0" kern="0" dirty="0">
                <a:solidFill>
                  <a:srgbClr val="000000"/>
                </a:solidFill>
                <a:latin typeface="+mn-lt"/>
                <a:ea typeface="ＭＳ Ｐゴシック"/>
              </a:rPr>
              <a:t>Plus de 40 000 espèces sont menacées d'extinction</a:t>
            </a:r>
          </a:p>
        </p:txBody>
      </p:sp>
      <p:sp>
        <p:nvSpPr>
          <p:cNvPr id="26" name="TextBox 25">
            <a:extLst>
              <a:ext uri="{FF2B5EF4-FFF2-40B4-BE49-F238E27FC236}">
                <a16:creationId xmlns:a16="http://schemas.microsoft.com/office/drawing/2014/main" id="{1115E975-5724-9593-6DCE-DC7F761DAA29}"/>
              </a:ext>
            </a:extLst>
          </p:cNvPr>
          <p:cNvSpPr txBox="1"/>
          <p:nvPr/>
        </p:nvSpPr>
        <p:spPr>
          <a:xfrm>
            <a:off x="9529059" y="6620687"/>
            <a:ext cx="8072634" cy="2308324"/>
          </a:xfrm>
          <a:prstGeom prst="rect">
            <a:avLst/>
          </a:prstGeom>
          <a:noFill/>
        </p:spPr>
        <p:txBody>
          <a:bodyPr wrap="square" lIns="91440" tIns="45720" rIns="91440" bIns="45720" rtlCol="0" anchor="t">
            <a:spAutoFit/>
          </a:bodyPr>
          <a:lstStyle/>
          <a:p>
            <a:pPr marL="332757" indent="-240042" defTabSz="1331295" fontAlgn="base">
              <a:spcBef>
                <a:spcPct val="0"/>
              </a:spcBef>
              <a:spcAft>
                <a:spcPct val="0"/>
              </a:spcAft>
              <a:buFont typeface="Arial" panose="020B0604020202020204" pitchFamily="34" charset="0"/>
              <a:buChar char="•"/>
              <a:defRPr/>
            </a:pPr>
            <a:r>
              <a:rPr lang="fr" sz="2400" kern="0" dirty="0">
                <a:solidFill>
                  <a:srgbClr val="000000"/>
                </a:solidFill>
              </a:rPr>
              <a:t>Les femmes rurales des pays en développement collectent des produits forestiers et les utilisent comme combustible, nourriture, médicaments ou aliments pour animaux. La diminution ou la disparition de ces produits aurait des conséquences négatives sur leur qualité de vie et celle de leurs familles.</a:t>
            </a:r>
          </a:p>
          <a:p>
            <a:pPr defTabSz="914445"/>
            <a:endParaRPr lang="en-GB" sz="2400" dirty="0">
              <a:solidFill>
                <a:prstClr val="black"/>
              </a:solidFill>
            </a:endParaRPr>
          </a:p>
        </p:txBody>
      </p:sp>
      <p:sp>
        <p:nvSpPr>
          <p:cNvPr id="27" name="TextBox 26">
            <a:extLst>
              <a:ext uri="{FF2B5EF4-FFF2-40B4-BE49-F238E27FC236}">
                <a16:creationId xmlns:a16="http://schemas.microsoft.com/office/drawing/2014/main" id="{CE1F8D9A-0EEE-E2F5-5C2A-46EBD2966B09}"/>
              </a:ext>
            </a:extLst>
          </p:cNvPr>
          <p:cNvSpPr txBox="1"/>
          <p:nvPr/>
        </p:nvSpPr>
        <p:spPr>
          <a:xfrm>
            <a:off x="675303" y="9035802"/>
            <a:ext cx="5409405" cy="461665"/>
          </a:xfrm>
          <a:prstGeom prst="rect">
            <a:avLst/>
          </a:prstGeom>
          <a:noFill/>
        </p:spPr>
        <p:txBody>
          <a:bodyPr wrap="square" rtlCol="0">
            <a:spAutoFit/>
          </a:bodyPr>
          <a:lstStyle/>
          <a:p>
            <a:pPr defTabSz="914445"/>
            <a:r>
              <a:rPr lang="fr" sz="1200" dirty="0">
                <a:solidFill>
                  <a:prstClr val="black"/>
                </a:solidFill>
                <a:ea typeface="Helvetica Neue Light" panose="02000403000000020004" pitchFamily="2" charset="0"/>
              </a:rPr>
              <a:t>Diapositive obtenue auprès du GGCA Établir des liens entre le genre et le changement climatique</a:t>
            </a:r>
          </a:p>
        </p:txBody>
      </p:sp>
    </p:spTree>
    <p:extLst>
      <p:ext uri="{BB962C8B-B14F-4D97-AF65-F5344CB8AC3E}">
        <p14:creationId xmlns:p14="http://schemas.microsoft.com/office/powerpoint/2010/main" val="26592888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D7AAAD-0DCF-E208-094C-0F299DCD783A}"/>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1C01303B-B15E-69E4-1461-8A4274D31390}"/>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22DED426-3B61-E43C-CC3F-85EA6D1605CA}"/>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189B5AFA-E248-C688-2166-35B4C9B42840}"/>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fr" sz="3200" b="1" kern="0" dirty="0">
                <a:solidFill>
                  <a:prstClr val="black"/>
                </a:solidFill>
                <a:latin typeface="Calibri Light" panose="020F0302020204030204" pitchFamily="34" charset="0"/>
                <a:cs typeface="Calibri Light" panose="020F0302020204030204" pitchFamily="34" charset="0"/>
                <a:sym typeface="Arial"/>
              </a:rPr>
              <a:t>Analyse des données : combiner les données nationales sur le genre et la biodiversité de manière innovante et créative</a:t>
            </a:r>
            <a:endParaRPr lang="en-US" sz="2700" dirty="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10B4E41A-AA97-C5E7-43BF-5952178263C1}"/>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dirty="0">
                <a:solidFill>
                  <a:schemeClr val="tx1"/>
                </a:solidFill>
                <a:latin typeface="Calibri" panose="020F0502020204030204"/>
              </a:rPr>
              <a:t>CONSEIL</a:t>
            </a:r>
            <a:endParaRPr lang="en-US" sz="2700" dirty="0">
              <a:solidFill>
                <a:schemeClr val="tx1"/>
              </a:solidFill>
              <a:latin typeface="Calibri" panose="020F0502020204030204"/>
            </a:endParaRPr>
          </a:p>
        </p:txBody>
      </p:sp>
      <p:sp>
        <p:nvSpPr>
          <p:cNvPr id="9" name="Rectangle 8">
            <a:extLst>
              <a:ext uri="{FF2B5EF4-FFF2-40B4-BE49-F238E27FC236}">
                <a16:creationId xmlns:a16="http://schemas.microsoft.com/office/drawing/2014/main" id="{D46AF6AE-1A10-E263-5324-7DE8CD89A1C8}"/>
              </a:ext>
            </a:extLst>
          </p:cNvPr>
          <p:cNvSpPr/>
          <p:nvPr/>
        </p:nvSpPr>
        <p:spPr>
          <a:xfrm>
            <a:off x="2743200" y="3848100"/>
            <a:ext cx="13182600" cy="48761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2C1F15BD-8DF2-CA46-D4ED-632C1A1596FB}"/>
              </a:ext>
            </a:extLst>
          </p:cNvPr>
          <p:cNvGrpSpPr/>
          <p:nvPr/>
        </p:nvGrpSpPr>
        <p:grpSpPr>
          <a:xfrm>
            <a:off x="914400" y="2019300"/>
            <a:ext cx="2525289" cy="1077218"/>
            <a:chOff x="4089527" y="6103976"/>
            <a:chExt cx="3117679" cy="1316682"/>
          </a:xfrm>
        </p:grpSpPr>
        <p:sp>
          <p:nvSpPr>
            <p:cNvPr id="5" name="Pentagon 4">
              <a:extLst>
                <a:ext uri="{FF2B5EF4-FFF2-40B4-BE49-F238E27FC236}">
                  <a16:creationId xmlns:a16="http://schemas.microsoft.com/office/drawing/2014/main" id="{8E2D937D-F9DC-72AF-F30C-BF160DFC8F34}"/>
                </a:ext>
              </a:extLst>
            </p:cNvPr>
            <p:cNvSpPr/>
            <p:nvPr/>
          </p:nvSpPr>
          <p:spPr>
            <a:xfrm>
              <a:off x="4089527" y="6103976"/>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851EC3D7-5E75-9B3A-3CE0-BAEEF94308A5}"/>
                </a:ext>
              </a:extLst>
            </p:cNvPr>
            <p:cNvGrpSpPr/>
            <p:nvPr/>
          </p:nvGrpSpPr>
          <p:grpSpPr>
            <a:xfrm>
              <a:off x="4343076" y="6242498"/>
              <a:ext cx="1063394" cy="1011676"/>
              <a:chOff x="10085410" y="3689660"/>
              <a:chExt cx="779859" cy="779859"/>
            </a:xfrm>
          </p:grpSpPr>
          <p:sp>
            <p:nvSpPr>
              <p:cNvPr id="15" name="Oval 14">
                <a:extLst>
                  <a:ext uri="{FF2B5EF4-FFF2-40B4-BE49-F238E27FC236}">
                    <a16:creationId xmlns:a16="http://schemas.microsoft.com/office/drawing/2014/main" id="{27FF83D1-E53C-EE3B-1C30-3DA705ECD377}"/>
                  </a:ext>
                </a:extLst>
              </p:cNvPr>
              <p:cNvSpPr/>
              <p:nvPr/>
            </p:nvSpPr>
            <p:spPr>
              <a:xfrm>
                <a:off x="10085410" y="3689660"/>
                <a:ext cx="779859" cy="779859"/>
              </a:xfrm>
              <a:prstGeom prst="ellipse">
                <a:avLst/>
              </a:prstGeom>
              <a:solidFill>
                <a:srgbClr val="FFC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6" name="Oval 5">
                <a:extLst>
                  <a:ext uri="{FF2B5EF4-FFF2-40B4-BE49-F238E27FC236}">
                    <a16:creationId xmlns:a16="http://schemas.microsoft.com/office/drawing/2014/main" id="{F34EF7B7-417B-7D1E-AFF5-385644D48BEB}"/>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dirty="0"/>
                  <a:t>4</a:t>
                </a:r>
              </a:p>
            </p:txBody>
          </p:sp>
        </p:grpSp>
        <p:pic>
          <p:nvPicPr>
            <p:cNvPr id="14" name="Picture 13" descr="A graphic of a pie chart and graph&#10;&#10;AI-generated content may be incorrect.">
              <a:extLst>
                <a:ext uri="{FF2B5EF4-FFF2-40B4-BE49-F238E27FC236}">
                  <a16:creationId xmlns:a16="http://schemas.microsoft.com/office/drawing/2014/main" id="{789ED15D-39F2-97A9-CC26-39A9C4888431}"/>
                </a:ext>
              </a:extLst>
            </p:cNvPr>
            <p:cNvPicPr>
              <a:picLocks noChangeAspect="1"/>
            </p:cNvPicPr>
            <p:nvPr/>
          </p:nvPicPr>
          <p:blipFill>
            <a:blip r:embed="rId4" cstate="print">
              <a:extLst>
                <a:ext uri="{28A0092B-C50C-407E-A947-70E740481C1C}">
                  <a14:useLocalDpi xmlns:a14="http://schemas.microsoft.com/office/drawing/2010/main" val="0"/>
                </a:ext>
              </a:extLst>
            </a:blip>
            <a:srcRect b="11606"/>
            <a:stretch>
              <a:fillRect/>
            </a:stretch>
          </p:blipFill>
          <p:spPr>
            <a:xfrm>
              <a:off x="5497387" y="6226847"/>
              <a:ext cx="1013420" cy="1007165"/>
            </a:xfrm>
            <a:prstGeom prst="rect">
              <a:avLst/>
            </a:prstGeom>
          </p:spPr>
        </p:pic>
      </p:grpSp>
      <p:pic>
        <p:nvPicPr>
          <p:cNvPr id="17" name="Picture 16" descr="Map&#10;&#10;Description automatically generated">
            <a:extLst>
              <a:ext uri="{FF2B5EF4-FFF2-40B4-BE49-F238E27FC236}">
                <a16:creationId xmlns:a16="http://schemas.microsoft.com/office/drawing/2014/main" id="{B6A7FB8A-79BD-6CF2-60D4-12DB1B677AD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027838" y="3687099"/>
            <a:ext cx="8077200" cy="5674232"/>
          </a:xfrm>
          <a:prstGeom prst="rect">
            <a:avLst/>
          </a:prstGeom>
        </p:spPr>
      </p:pic>
      <p:pic>
        <p:nvPicPr>
          <p:cNvPr id="18" name="Picture 17" descr="Map&#10;&#10;Description automatically generated">
            <a:extLst>
              <a:ext uri="{FF2B5EF4-FFF2-40B4-BE49-F238E27FC236}">
                <a16:creationId xmlns:a16="http://schemas.microsoft.com/office/drawing/2014/main" id="{805F6103-B824-ABCB-EE6F-228FFEAF5DA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957396" y="3694719"/>
            <a:ext cx="7632438" cy="5380867"/>
          </a:xfrm>
          <a:prstGeom prst="rect">
            <a:avLst/>
          </a:prstGeom>
        </p:spPr>
      </p:pic>
    </p:spTree>
    <p:extLst>
      <p:ext uri="{BB962C8B-B14F-4D97-AF65-F5344CB8AC3E}">
        <p14:creationId xmlns:p14="http://schemas.microsoft.com/office/powerpoint/2010/main" val="21345819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ACE58-9C21-BB0C-4770-BA770933F8C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471EA03-606C-3AD0-B68C-53B95A301A22}"/>
              </a:ext>
            </a:extLst>
          </p:cNvPr>
          <p:cNvSpPr txBox="1"/>
          <p:nvPr/>
        </p:nvSpPr>
        <p:spPr>
          <a:xfrm>
            <a:off x="3739032" y="2140097"/>
            <a:ext cx="13258800" cy="553998"/>
          </a:xfrm>
          <a:prstGeom prst="rect">
            <a:avLst/>
          </a:prstGeom>
          <a:noFill/>
        </p:spPr>
        <p:txBody>
          <a:bodyPr wrap="square">
            <a:spAutoFit/>
          </a:bodyPr>
          <a:lstStyle/>
          <a:p>
            <a:pPr algn="just">
              <a:spcBef>
                <a:spcPts val="0"/>
              </a:spcBef>
            </a:pPr>
            <a:r>
              <a:rPr lang="fr" sz="3000" b="1" dirty="0">
                <a:latin typeface="Calibri" panose="020F0502020204030204" pitchFamily="34" charset="0"/>
                <a:ea typeface="Times New Roman" panose="02020603050405020304" pitchFamily="18" charset="0"/>
                <a:cs typeface="Calibri" panose="020F0502020204030204" pitchFamily="34" charset="0"/>
              </a:rPr>
              <a:t>Rencontrer des acteurs (divers secteurs) pour identifier les leçons apprises/données supplémentaires</a:t>
            </a:r>
          </a:p>
        </p:txBody>
      </p:sp>
      <p:grpSp>
        <p:nvGrpSpPr>
          <p:cNvPr id="4" name="Group 3">
            <a:extLst>
              <a:ext uri="{FF2B5EF4-FFF2-40B4-BE49-F238E27FC236}">
                <a16:creationId xmlns:a16="http://schemas.microsoft.com/office/drawing/2014/main" id="{4C741571-535F-3077-CE01-8D9D6260EC58}"/>
              </a:ext>
            </a:extLst>
          </p:cNvPr>
          <p:cNvGrpSpPr/>
          <p:nvPr/>
        </p:nvGrpSpPr>
        <p:grpSpPr>
          <a:xfrm>
            <a:off x="1194182" y="1931995"/>
            <a:ext cx="2525289" cy="1077218"/>
            <a:chOff x="5194075" y="7520669"/>
            <a:chExt cx="3117679" cy="1316682"/>
          </a:xfrm>
        </p:grpSpPr>
        <p:sp>
          <p:nvSpPr>
            <p:cNvPr id="5" name="Pentagon 4">
              <a:extLst>
                <a:ext uri="{FF2B5EF4-FFF2-40B4-BE49-F238E27FC236}">
                  <a16:creationId xmlns:a16="http://schemas.microsoft.com/office/drawing/2014/main" id="{06366EE2-0057-FF36-1C56-D579588E93F3}"/>
                </a:ext>
              </a:extLst>
            </p:cNvPr>
            <p:cNvSpPr/>
            <p:nvPr/>
          </p:nvSpPr>
          <p:spPr>
            <a:xfrm>
              <a:off x="5194075" y="75206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2780103B-B43E-F8B8-4EE2-8CA1B81B2C35}"/>
                </a:ext>
              </a:extLst>
            </p:cNvPr>
            <p:cNvGrpSpPr/>
            <p:nvPr/>
          </p:nvGrpSpPr>
          <p:grpSpPr>
            <a:xfrm>
              <a:off x="5447624" y="7659191"/>
              <a:ext cx="1063394" cy="1011676"/>
              <a:chOff x="10085410" y="3689660"/>
              <a:chExt cx="779859" cy="779859"/>
            </a:xfrm>
          </p:grpSpPr>
          <p:sp>
            <p:nvSpPr>
              <p:cNvPr id="12" name="Oval 11">
                <a:extLst>
                  <a:ext uri="{FF2B5EF4-FFF2-40B4-BE49-F238E27FC236}">
                    <a16:creationId xmlns:a16="http://schemas.microsoft.com/office/drawing/2014/main" id="{5B0C50AE-4644-ECB0-49ED-8AB36BC0B555}"/>
                  </a:ext>
                </a:extLst>
              </p:cNvPr>
              <p:cNvSpPr/>
              <p:nvPr/>
            </p:nvSpPr>
            <p:spPr>
              <a:xfrm>
                <a:off x="10085410" y="3689660"/>
                <a:ext cx="779859" cy="779859"/>
              </a:xfrm>
              <a:prstGeom prst="ellipse">
                <a:avLst/>
              </a:prstGeom>
              <a:solidFill>
                <a:srgbClr val="DA2B3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3" name="Oval 5">
                <a:extLst>
                  <a:ext uri="{FF2B5EF4-FFF2-40B4-BE49-F238E27FC236}">
                    <a16:creationId xmlns:a16="http://schemas.microsoft.com/office/drawing/2014/main" id="{8218F928-D287-F4C9-525B-12CBEBF1D354}"/>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dirty="0"/>
                  <a:t>5</a:t>
                </a:r>
              </a:p>
            </p:txBody>
          </p:sp>
        </p:grpSp>
        <p:pic>
          <p:nvPicPr>
            <p:cNvPr id="11" name="Picture 10" descr="A group of people sitting at a table&#10;&#10;AI-generated content may be incorrect.">
              <a:extLst>
                <a:ext uri="{FF2B5EF4-FFF2-40B4-BE49-F238E27FC236}">
                  <a16:creationId xmlns:a16="http://schemas.microsoft.com/office/drawing/2014/main" id="{A118E78C-2C1C-4615-6956-470D1EA411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6742" y="7649209"/>
              <a:ext cx="1028833" cy="1006943"/>
            </a:xfrm>
            <a:prstGeom prst="rect">
              <a:avLst/>
            </a:prstGeom>
          </p:spPr>
        </p:pic>
      </p:grpSp>
      <p:sp>
        <p:nvSpPr>
          <p:cNvPr id="2" name="Text Placeholder 2">
            <a:extLst>
              <a:ext uri="{FF2B5EF4-FFF2-40B4-BE49-F238E27FC236}">
                <a16:creationId xmlns:a16="http://schemas.microsoft.com/office/drawing/2014/main" id="{82C1B6BB-3CAA-1D1F-9883-EF3303683DD5}"/>
              </a:ext>
            </a:extLst>
          </p:cNvPr>
          <p:cNvSpPr txBox="1">
            <a:spLocks/>
          </p:cNvSpPr>
          <p:nvPr/>
        </p:nvSpPr>
        <p:spPr>
          <a:xfrm>
            <a:off x="2349775" y="3402858"/>
            <a:ext cx="14452464" cy="2897982"/>
          </a:xfrm>
          <a:prstGeom prst="rect">
            <a:avLst/>
          </a:prstGeom>
        </p:spPr>
        <p:txBody>
          <a:bodyPr/>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3828" indent="-453828"/>
            <a:r>
              <a:rPr lang="fr" dirty="0">
                <a:latin typeface="Calibri" panose="020F0502020204030204" pitchFamily="34" charset="0"/>
                <a:cs typeface="Calibri" panose="020F0502020204030204" pitchFamily="34" charset="0"/>
              </a:rPr>
              <a:t>Définir un modèle pour les études de cas de systématisation</a:t>
            </a:r>
          </a:p>
          <a:p>
            <a:pPr marL="453828" indent="-453828"/>
            <a:endParaRPr lang="en-US" dirty="0">
              <a:latin typeface="Calibri" panose="020F0502020204030204" pitchFamily="34" charset="0"/>
              <a:cs typeface="Calibri" panose="020F0502020204030204" pitchFamily="34" charset="0"/>
            </a:endParaRPr>
          </a:p>
          <a:p>
            <a:pPr marL="453828" indent="-453828"/>
            <a:r>
              <a:rPr lang="fr" dirty="0">
                <a:latin typeface="Calibri" panose="020F0502020204030204" pitchFamily="34" charset="0"/>
                <a:cs typeface="Calibri" panose="020F0502020204030204" pitchFamily="34" charset="0"/>
              </a:rPr>
              <a:t>Organiser des réunions avec différents secteurs pour mener des entretiens, des ateliers participatifs et collecter des données</a:t>
            </a:r>
          </a:p>
          <a:p>
            <a:pPr marL="453828" indent="-453828"/>
            <a:endParaRPr lang="en-US" noProof="0" dirty="0">
              <a:highlight>
                <a:srgbClr val="C0C0C0"/>
              </a:highlight>
              <a:latin typeface="Calibri" panose="020F0502020204030204" pitchFamily="34" charset="0"/>
              <a:cs typeface="Calibri" panose="020F0502020204030204" pitchFamily="34" charset="0"/>
            </a:endParaRPr>
          </a:p>
          <a:p>
            <a:pPr marL="453828" indent="-453828"/>
            <a:r>
              <a:rPr lang="fr" dirty="0">
                <a:latin typeface="Calibri" panose="020F0502020204030204" pitchFamily="34" charset="0"/>
                <a:cs typeface="Calibri" panose="020F0502020204030204" pitchFamily="34" charset="0"/>
              </a:rPr>
              <a:t>Mener une analyse des contributions des actions menées par les femmes en faveur de la biodiversité pour atteindre les objectifs nationaux en matière de biodiversité</a:t>
            </a:r>
          </a:p>
          <a:p>
            <a:pPr marL="453828" indent="-453828"/>
            <a:endParaRPr lang="en-US" dirty="0">
              <a:latin typeface="Calibri" panose="020F0502020204030204" pitchFamily="34" charset="0"/>
              <a:cs typeface="Calibri" panose="020F0502020204030204" pitchFamily="34" charset="0"/>
            </a:endParaRPr>
          </a:p>
          <a:p>
            <a:pPr marL="453828" indent="-453828"/>
            <a:r>
              <a:rPr lang="fr" dirty="0">
                <a:latin typeface="Calibri" panose="020F0502020204030204" pitchFamily="34" charset="0"/>
                <a:cs typeface="Calibri" panose="020F0502020204030204" pitchFamily="34" charset="0"/>
              </a:rPr>
              <a:t>Systématiser les études de cas d'initiatives tenant compte du genre</a:t>
            </a:r>
          </a:p>
          <a:p>
            <a:pPr marL="453828" indent="-453828"/>
            <a:endParaRPr lang="en-US" noProof="0" dirty="0">
              <a:highlight>
                <a:srgbClr val="C0C0C0"/>
              </a:highlight>
              <a:latin typeface="Calibri" panose="020F0502020204030204" pitchFamily="34" charset="0"/>
              <a:cs typeface="Calibri" panose="020F0502020204030204" pitchFamily="34" charset="0"/>
            </a:endParaRPr>
          </a:p>
        </p:txBody>
      </p:sp>
      <p:sp>
        <p:nvSpPr>
          <p:cNvPr id="89" name="Freeform 9">
            <a:extLst>
              <a:ext uri="{FF2B5EF4-FFF2-40B4-BE49-F238E27FC236}">
                <a16:creationId xmlns:a16="http://schemas.microsoft.com/office/drawing/2014/main" id="{E3125362-08FC-051D-1B9E-755238FF9DC8}"/>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sp>
        <p:nvSpPr>
          <p:cNvPr id="7" name="Google Shape;89;g328e14af98b_2_2">
            <a:extLst>
              <a:ext uri="{FF2B5EF4-FFF2-40B4-BE49-F238E27FC236}">
                <a16:creationId xmlns:a16="http://schemas.microsoft.com/office/drawing/2014/main" id="{207BCFCD-7E7E-B415-E8D8-74AEF7E2EA96}"/>
              </a:ext>
            </a:extLst>
          </p:cNvPr>
          <p:cNvSpPr txBox="1"/>
          <p:nvPr/>
        </p:nvSpPr>
        <p:spPr>
          <a:xfrm>
            <a:off x="1163702" y="481256"/>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4400" b="1" kern="0" dirty="0">
                <a:solidFill>
                  <a:prstClr val="black"/>
                </a:solidFill>
                <a:latin typeface="Calibri Light" panose="020F0302020204030204" pitchFamily="34" charset="0"/>
                <a:cs typeface="Calibri Light" panose="020F0302020204030204" pitchFamily="34" charset="0"/>
                <a:sym typeface="Arial"/>
              </a:rPr>
              <a:t>Actions clés pour développer une analyse de genre</a:t>
            </a:r>
          </a:p>
          <a:p>
            <a:pPr defTabSz="914445">
              <a:buClr>
                <a:srgbClr val="000000"/>
              </a:buClr>
              <a:defRPr/>
            </a:pPr>
            <a:endParaRPr sz="4400" b="1" kern="0" dirty="0">
              <a:solidFill>
                <a:prstClr val="black"/>
              </a:solidFill>
              <a:latin typeface="Calibri Light" panose="020F0302020204030204" pitchFamily="34" charset="0"/>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710494DE-893F-D167-4CF0-7E97AD62B33E}"/>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309A1FD5-2B8F-DE5F-4BF1-8D446F41FCB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72670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50930D-34CC-9CE5-2707-2A5766272A2F}"/>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0DCB1135-010C-04C0-4112-99EA43BDAD7C}"/>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2EA34E86-BD2D-C47C-E5A3-738511E6E574}"/>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44B84D7A-0B59-8D96-3A61-105A1879947E}"/>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fr" sz="3200" b="1" kern="0" dirty="0">
                <a:solidFill>
                  <a:prstClr val="black"/>
                </a:solidFill>
                <a:latin typeface="Calibri Light" panose="020F0302020204030204" pitchFamily="34" charset="0"/>
                <a:cs typeface="Calibri Light" panose="020F0302020204030204" pitchFamily="34" charset="0"/>
                <a:sym typeface="Arial"/>
              </a:rPr>
              <a:t>Études de cas : systématiser et cartographier les initiatives de biodiversité sensibles au genre</a:t>
            </a:r>
          </a:p>
        </p:txBody>
      </p:sp>
      <p:sp>
        <p:nvSpPr>
          <p:cNvPr id="8" name="Rounded Rectangle 7">
            <a:extLst>
              <a:ext uri="{FF2B5EF4-FFF2-40B4-BE49-F238E27FC236}">
                <a16:creationId xmlns:a16="http://schemas.microsoft.com/office/drawing/2014/main" id="{63F75296-E26A-CE82-FEDB-4D7E0189A0A6}"/>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dirty="0">
                <a:solidFill>
                  <a:schemeClr val="tx1"/>
                </a:solidFill>
                <a:latin typeface="Calibri" panose="020F0502020204030204"/>
              </a:rPr>
              <a:t>CONSEIL</a:t>
            </a:r>
            <a:endParaRPr lang="en-US" sz="2700" dirty="0">
              <a:solidFill>
                <a:schemeClr val="tx1"/>
              </a:solidFill>
              <a:latin typeface="Calibri" panose="020F0502020204030204"/>
            </a:endParaRPr>
          </a:p>
        </p:txBody>
      </p:sp>
      <p:pic>
        <p:nvPicPr>
          <p:cNvPr id="13" name="Picture 12" descr="A map of the costa rica&#10;&#10;AI-generated content may be incorrect.">
            <a:extLst>
              <a:ext uri="{FF2B5EF4-FFF2-40B4-BE49-F238E27FC236}">
                <a16:creationId xmlns:a16="http://schemas.microsoft.com/office/drawing/2014/main" id="{0F76EAF7-A3B4-EB74-CEC6-C53A692C54B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47800" y="3596087"/>
            <a:ext cx="4833426" cy="5527151"/>
          </a:xfrm>
          <a:prstGeom prst="rect">
            <a:avLst/>
          </a:prstGeom>
        </p:spPr>
      </p:pic>
      <p:pic>
        <p:nvPicPr>
          <p:cNvPr id="14" name="Picture 13" descr="A close-up of a document&#10;&#10;AI-generated content may be incorrect.">
            <a:extLst>
              <a:ext uri="{FF2B5EF4-FFF2-40B4-BE49-F238E27FC236}">
                <a16:creationId xmlns:a16="http://schemas.microsoft.com/office/drawing/2014/main" id="{CC4E1A04-6876-A7EA-B2C4-7AF77E9B4E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91400" y="3896123"/>
            <a:ext cx="9854156" cy="4927078"/>
          </a:xfrm>
          <a:prstGeom prst="rect">
            <a:avLst/>
          </a:prstGeom>
        </p:spPr>
      </p:pic>
      <p:grpSp>
        <p:nvGrpSpPr>
          <p:cNvPr id="15" name="Group 14">
            <a:extLst>
              <a:ext uri="{FF2B5EF4-FFF2-40B4-BE49-F238E27FC236}">
                <a16:creationId xmlns:a16="http://schemas.microsoft.com/office/drawing/2014/main" id="{98D0BAF9-3F1C-4228-DD84-876DA18265F8}"/>
              </a:ext>
            </a:extLst>
          </p:cNvPr>
          <p:cNvGrpSpPr/>
          <p:nvPr/>
        </p:nvGrpSpPr>
        <p:grpSpPr>
          <a:xfrm>
            <a:off x="990600" y="2097830"/>
            <a:ext cx="2525289" cy="1077218"/>
            <a:chOff x="5194075" y="7520669"/>
            <a:chExt cx="3117679" cy="1316682"/>
          </a:xfrm>
        </p:grpSpPr>
        <p:sp>
          <p:nvSpPr>
            <p:cNvPr id="16" name="Pentagon 15">
              <a:extLst>
                <a:ext uri="{FF2B5EF4-FFF2-40B4-BE49-F238E27FC236}">
                  <a16:creationId xmlns:a16="http://schemas.microsoft.com/office/drawing/2014/main" id="{FAECEE3D-4AC3-B77A-5A89-759CE3B39664}"/>
                </a:ext>
              </a:extLst>
            </p:cNvPr>
            <p:cNvSpPr/>
            <p:nvPr/>
          </p:nvSpPr>
          <p:spPr>
            <a:xfrm>
              <a:off x="5194075" y="75206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49581526-F0BC-1D59-BF2B-C43E594CC70B}"/>
                </a:ext>
              </a:extLst>
            </p:cNvPr>
            <p:cNvGrpSpPr/>
            <p:nvPr/>
          </p:nvGrpSpPr>
          <p:grpSpPr>
            <a:xfrm>
              <a:off x="5447624" y="7659191"/>
              <a:ext cx="1063394" cy="1011676"/>
              <a:chOff x="10085410" y="3689660"/>
              <a:chExt cx="779859" cy="779859"/>
            </a:xfrm>
          </p:grpSpPr>
          <p:sp>
            <p:nvSpPr>
              <p:cNvPr id="19" name="Oval 18">
                <a:extLst>
                  <a:ext uri="{FF2B5EF4-FFF2-40B4-BE49-F238E27FC236}">
                    <a16:creationId xmlns:a16="http://schemas.microsoft.com/office/drawing/2014/main" id="{7ABFBCAF-E869-0E02-EAEE-069886442E83}"/>
                  </a:ext>
                </a:extLst>
              </p:cNvPr>
              <p:cNvSpPr/>
              <p:nvPr/>
            </p:nvSpPr>
            <p:spPr>
              <a:xfrm>
                <a:off x="10085410" y="3689660"/>
                <a:ext cx="779859" cy="779859"/>
              </a:xfrm>
              <a:prstGeom prst="ellipse">
                <a:avLst/>
              </a:prstGeom>
              <a:solidFill>
                <a:srgbClr val="DA2B3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0" name="Oval 5">
                <a:extLst>
                  <a:ext uri="{FF2B5EF4-FFF2-40B4-BE49-F238E27FC236}">
                    <a16:creationId xmlns:a16="http://schemas.microsoft.com/office/drawing/2014/main" id="{65566393-BABB-AEB2-6ED0-826028F415FC}"/>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dirty="0"/>
                  <a:t>5</a:t>
                </a:r>
              </a:p>
            </p:txBody>
          </p:sp>
        </p:grpSp>
        <p:pic>
          <p:nvPicPr>
            <p:cNvPr id="18" name="Picture 17" descr="A group of people sitting at a table&#10;&#10;AI-generated content may be incorrect.">
              <a:extLst>
                <a:ext uri="{FF2B5EF4-FFF2-40B4-BE49-F238E27FC236}">
                  <a16:creationId xmlns:a16="http://schemas.microsoft.com/office/drawing/2014/main" id="{79D68149-4E85-74D9-A8A6-518305C6542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46742" y="7649209"/>
              <a:ext cx="1028833" cy="1006943"/>
            </a:xfrm>
            <a:prstGeom prst="rect">
              <a:avLst/>
            </a:prstGeom>
          </p:spPr>
        </p:pic>
      </p:grpSp>
    </p:spTree>
    <p:extLst>
      <p:ext uri="{BB962C8B-B14F-4D97-AF65-F5344CB8AC3E}">
        <p14:creationId xmlns:p14="http://schemas.microsoft.com/office/powerpoint/2010/main" val="6107048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DC07E9-E99E-2B4B-0F95-13AA4B08CD7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B215068-563B-58A8-56A0-69961E69957E}"/>
              </a:ext>
            </a:extLst>
          </p:cNvPr>
          <p:cNvSpPr txBox="1"/>
          <p:nvPr/>
        </p:nvSpPr>
        <p:spPr>
          <a:xfrm>
            <a:off x="3764940" y="2177548"/>
            <a:ext cx="12173285" cy="553998"/>
          </a:xfrm>
          <a:prstGeom prst="rect">
            <a:avLst/>
          </a:prstGeom>
          <a:noFill/>
        </p:spPr>
        <p:txBody>
          <a:bodyPr wrap="square">
            <a:spAutoFit/>
          </a:bodyPr>
          <a:lstStyle/>
          <a:p>
            <a:pPr algn="just">
              <a:spcBef>
                <a:spcPts val="0"/>
              </a:spcBef>
            </a:pPr>
            <a:r>
              <a:rPr lang="fr" sz="3000" b="1" dirty="0">
                <a:latin typeface="Calibri" panose="020F0502020204030204" pitchFamily="34" charset="0"/>
                <a:ea typeface="Times New Roman" panose="02020603050405020304" pitchFamily="18" charset="0"/>
                <a:cs typeface="Calibri" panose="020F0502020204030204" pitchFamily="34" charset="0"/>
              </a:rPr>
              <a:t>Mener des consultations avec les communautés rurales et autochtones</a:t>
            </a:r>
            <a:endParaRPr lang="en-US" sz="3000" b="1" dirty="0">
              <a:highlight>
                <a:srgbClr val="C0C0C0"/>
              </a:highlight>
              <a:latin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465B5B03-66B4-FCBC-7763-CE01C715E714}"/>
              </a:ext>
            </a:extLst>
          </p:cNvPr>
          <p:cNvGrpSpPr/>
          <p:nvPr/>
        </p:nvGrpSpPr>
        <p:grpSpPr>
          <a:xfrm>
            <a:off x="1198645" y="1943007"/>
            <a:ext cx="2525289" cy="1077218"/>
            <a:chOff x="6358632" y="8938076"/>
            <a:chExt cx="3117679" cy="1316682"/>
          </a:xfrm>
        </p:grpSpPr>
        <p:sp>
          <p:nvSpPr>
            <p:cNvPr id="5" name="Pentagon 4">
              <a:extLst>
                <a:ext uri="{FF2B5EF4-FFF2-40B4-BE49-F238E27FC236}">
                  <a16:creationId xmlns:a16="http://schemas.microsoft.com/office/drawing/2014/main" id="{76BB85E0-4E94-25E6-214A-ED555BAC5114}"/>
                </a:ext>
              </a:extLst>
            </p:cNvPr>
            <p:cNvSpPr/>
            <p:nvPr/>
          </p:nvSpPr>
          <p:spPr>
            <a:xfrm>
              <a:off x="6358632" y="8938076"/>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E99398E2-9F19-794C-2446-978B7AD90C6F}"/>
                </a:ext>
              </a:extLst>
            </p:cNvPr>
            <p:cNvGrpSpPr/>
            <p:nvPr/>
          </p:nvGrpSpPr>
          <p:grpSpPr>
            <a:xfrm>
              <a:off x="6612181" y="9076598"/>
              <a:ext cx="1063394" cy="1011676"/>
              <a:chOff x="10085410" y="3689660"/>
              <a:chExt cx="779859" cy="779859"/>
            </a:xfrm>
          </p:grpSpPr>
          <p:sp>
            <p:nvSpPr>
              <p:cNvPr id="12" name="Oval 11">
                <a:extLst>
                  <a:ext uri="{FF2B5EF4-FFF2-40B4-BE49-F238E27FC236}">
                    <a16:creationId xmlns:a16="http://schemas.microsoft.com/office/drawing/2014/main" id="{304E4E30-ED29-C7F5-CE9B-3C69321316CE}"/>
                  </a:ext>
                </a:extLst>
              </p:cNvPr>
              <p:cNvSpPr/>
              <p:nvPr/>
            </p:nvSpPr>
            <p:spPr>
              <a:xfrm>
                <a:off x="10085410" y="3689660"/>
                <a:ext cx="779859" cy="779859"/>
              </a:xfrm>
              <a:prstGeom prst="ellipse">
                <a:avLst/>
              </a:prstGeom>
              <a:solidFill>
                <a:srgbClr val="8A529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3" name="Oval 5">
                <a:extLst>
                  <a:ext uri="{FF2B5EF4-FFF2-40B4-BE49-F238E27FC236}">
                    <a16:creationId xmlns:a16="http://schemas.microsoft.com/office/drawing/2014/main" id="{947D9909-AC70-10AE-E81F-A0163F60C2E7}"/>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dirty="0"/>
                  <a:t>6</a:t>
                </a:r>
                <a:endParaRPr lang="en-US" sz="3600" kern="1200" dirty="0"/>
              </a:p>
            </p:txBody>
          </p:sp>
        </p:grpSp>
        <p:pic>
          <p:nvPicPr>
            <p:cNvPr id="11" name="Picture 10" descr="A drawing of a landscape&#10;&#10;AI-generated content may be incorrect.">
              <a:extLst>
                <a:ext uri="{FF2B5EF4-FFF2-40B4-BE49-F238E27FC236}">
                  <a16:creationId xmlns:a16="http://schemas.microsoft.com/office/drawing/2014/main" id="{87CCB886-66A5-B522-F746-61776F536F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88571" y="9034704"/>
              <a:ext cx="1201872" cy="1053570"/>
            </a:xfrm>
            <a:prstGeom prst="rect">
              <a:avLst/>
            </a:prstGeom>
          </p:spPr>
        </p:pic>
      </p:grpSp>
      <p:sp>
        <p:nvSpPr>
          <p:cNvPr id="2" name="Text Placeholder 2">
            <a:extLst>
              <a:ext uri="{FF2B5EF4-FFF2-40B4-BE49-F238E27FC236}">
                <a16:creationId xmlns:a16="http://schemas.microsoft.com/office/drawing/2014/main" id="{D845A69A-C886-E372-75E1-DDD635AA99DD}"/>
              </a:ext>
            </a:extLst>
          </p:cNvPr>
          <p:cNvSpPr txBox="1">
            <a:spLocks/>
          </p:cNvSpPr>
          <p:nvPr/>
        </p:nvSpPr>
        <p:spPr>
          <a:xfrm>
            <a:off x="2349775" y="3402858"/>
            <a:ext cx="14452464" cy="2897982"/>
          </a:xfrm>
          <a:prstGeom prst="rect">
            <a:avLst/>
          </a:prstGeom>
        </p:spPr>
        <p:txBody>
          <a:bodyPr/>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3828" indent="-453828"/>
            <a:r>
              <a:rPr lang="fr" dirty="0">
                <a:latin typeface="Calibri" panose="020F0502020204030204" pitchFamily="34" charset="0"/>
                <a:cs typeface="Calibri" panose="020F0502020204030204" pitchFamily="34" charset="0"/>
              </a:rPr>
              <a:t>Envisager différentes méthodologies pour obtenir des données à différents niveaux (revue de la littérature, entretiens, groupes de discussion, consultations en ligne, ateliers)</a:t>
            </a:r>
          </a:p>
          <a:p>
            <a:pPr marL="453828" indent="-453828"/>
            <a:endParaRPr lang="en-US" dirty="0">
              <a:latin typeface="Calibri" panose="020F0502020204030204" pitchFamily="34" charset="0"/>
              <a:cs typeface="Calibri" panose="020F0502020204030204" pitchFamily="34" charset="0"/>
            </a:endParaRPr>
          </a:p>
          <a:p>
            <a:pPr marL="453828" indent="-453828"/>
            <a:r>
              <a:rPr lang="fr" dirty="0">
                <a:latin typeface="Calibri" panose="020F0502020204030204" pitchFamily="34" charset="0"/>
                <a:cs typeface="Calibri" panose="020F0502020204030204" pitchFamily="34" charset="0"/>
              </a:rPr>
              <a:t>Développer une méthodologie pour obtenir des données reflétant la diversité des genres du pays</a:t>
            </a:r>
          </a:p>
          <a:p>
            <a:pPr marL="453828" indent="-453828"/>
            <a:endParaRPr lang="en-US" dirty="0">
              <a:latin typeface="Calibri" panose="020F0502020204030204" pitchFamily="34" charset="0"/>
              <a:cs typeface="Calibri" panose="020F0502020204030204" pitchFamily="34" charset="0"/>
            </a:endParaRPr>
          </a:p>
          <a:p>
            <a:pPr marL="453828" indent="-453828"/>
            <a:r>
              <a:rPr lang="fr" dirty="0">
                <a:latin typeface="Calibri" panose="020F0502020204030204" pitchFamily="34" charset="0"/>
                <a:cs typeface="Calibri" panose="020F0502020204030204" pitchFamily="34" charset="0"/>
              </a:rPr>
              <a:t>Proposer un plan expérimental pour une analyse de données innovante</a:t>
            </a:r>
          </a:p>
          <a:p>
            <a:pPr marL="453828" indent="-453828"/>
            <a:endParaRPr lang="en-US" dirty="0">
              <a:latin typeface="Calibri" panose="020F0502020204030204" pitchFamily="34" charset="0"/>
              <a:cs typeface="Calibri" panose="020F0502020204030204" pitchFamily="34" charset="0"/>
            </a:endParaRPr>
          </a:p>
          <a:p>
            <a:pPr marL="453828" indent="-453828"/>
            <a:r>
              <a:rPr lang="fr" dirty="0">
                <a:latin typeface="Calibri" panose="020F0502020204030204" pitchFamily="34" charset="0"/>
                <a:cs typeface="Calibri" panose="020F0502020204030204" pitchFamily="34" charset="0"/>
              </a:rPr>
              <a:t>Réaliser une analyse des données locales qui reflète la réalité des femmes dans toute leur diversité, ainsi que leurs besoins, préférences et priorités dans les différents secteurs</a:t>
            </a:r>
            <a:endParaRPr lang="en-US" noProof="0" dirty="0">
              <a:highlight>
                <a:srgbClr val="C0C0C0"/>
              </a:highlight>
              <a:latin typeface="Calibri" panose="020F0502020204030204" pitchFamily="34" charset="0"/>
              <a:cs typeface="Calibri" panose="020F0502020204030204" pitchFamily="34" charset="0"/>
            </a:endParaRPr>
          </a:p>
        </p:txBody>
      </p:sp>
      <p:sp>
        <p:nvSpPr>
          <p:cNvPr id="89" name="Freeform 9">
            <a:extLst>
              <a:ext uri="{FF2B5EF4-FFF2-40B4-BE49-F238E27FC236}">
                <a16:creationId xmlns:a16="http://schemas.microsoft.com/office/drawing/2014/main" id="{2569935F-7E93-76F4-2283-82BC3F4021DE}"/>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sp>
        <p:nvSpPr>
          <p:cNvPr id="7" name="Google Shape;89;g328e14af98b_2_2">
            <a:extLst>
              <a:ext uri="{FF2B5EF4-FFF2-40B4-BE49-F238E27FC236}">
                <a16:creationId xmlns:a16="http://schemas.microsoft.com/office/drawing/2014/main" id="{1593EF27-D4BB-5A31-6958-5515213B4E51}"/>
              </a:ext>
            </a:extLst>
          </p:cNvPr>
          <p:cNvSpPr txBox="1"/>
          <p:nvPr/>
        </p:nvSpPr>
        <p:spPr>
          <a:xfrm>
            <a:off x="1163702" y="481256"/>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4400" b="1" kern="0" dirty="0">
                <a:solidFill>
                  <a:prstClr val="black"/>
                </a:solidFill>
                <a:latin typeface="Calibri Light" panose="020F0302020204030204" pitchFamily="34" charset="0"/>
                <a:cs typeface="Calibri Light" panose="020F0302020204030204" pitchFamily="34" charset="0"/>
                <a:sym typeface="Arial"/>
              </a:rPr>
              <a:t>Actions clés pour développer une analyse de genre</a:t>
            </a:r>
          </a:p>
          <a:p>
            <a:pPr defTabSz="914445">
              <a:buClr>
                <a:srgbClr val="000000"/>
              </a:buClr>
              <a:defRPr/>
            </a:pPr>
            <a:endParaRPr sz="4400" b="1" kern="0" dirty="0">
              <a:solidFill>
                <a:prstClr val="black"/>
              </a:solidFill>
              <a:latin typeface="Calibri Light" panose="020F0302020204030204" pitchFamily="34" charset="0"/>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E385DCF6-7EE3-451C-F773-6B8CA3A3D5D2}"/>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FFD1C795-C69A-C283-0CCC-0DF90D420C19}"/>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329375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0D708A3D-D259-1A19-253E-77819A48D269}"/>
              </a:ext>
            </a:extLst>
          </p:cNvPr>
          <p:cNvSpPr/>
          <p:nvPr/>
        </p:nvSpPr>
        <p:spPr>
          <a:xfrm>
            <a:off x="15037285" y="386534"/>
            <a:ext cx="2393477" cy="1533858"/>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pPr defTabSz="1371600"/>
            <a:endParaRPr lang="en-CA">
              <a:solidFill>
                <a:prstClr val="black"/>
              </a:solidFill>
              <a:latin typeface="Calibri" panose="020F0502020204030204"/>
            </a:endParaRPr>
          </a:p>
        </p:txBody>
      </p:sp>
      <p:sp>
        <p:nvSpPr>
          <p:cNvPr id="4" name="Title 1">
            <a:extLst>
              <a:ext uri="{FF2B5EF4-FFF2-40B4-BE49-F238E27FC236}">
                <a16:creationId xmlns:a16="http://schemas.microsoft.com/office/drawing/2014/main" id="{B9776029-7E3E-332B-9C17-F1004DE3F6F8}"/>
              </a:ext>
            </a:extLst>
          </p:cNvPr>
          <p:cNvSpPr txBox="1">
            <a:spLocks/>
          </p:cNvSpPr>
          <p:nvPr/>
        </p:nvSpPr>
        <p:spPr>
          <a:xfrm>
            <a:off x="12945316" y="958646"/>
            <a:ext cx="5102942" cy="5529023"/>
          </a:xfrm>
          <a:prstGeom prst="rect">
            <a:avLst/>
          </a:prstGeom>
        </p:spPr>
        <p:txBody>
          <a:bodyPr vert="horz" lIns="137160" tIns="68580" rIns="137160" bIns="68580" rtlCol="0" anchor="b">
            <a:normAutofit/>
          </a:bodyPr>
          <a:lstStyle>
            <a:lvl1pPr algn="l" defTabSz="914446"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defTabSz="1371600"/>
            <a:r>
              <a:rPr lang="fr" sz="9900" spc="-75">
                <a:solidFill>
                  <a:prstClr val="black">
                    <a:lumMod val="85000"/>
                    <a:lumOff val="15000"/>
                  </a:prstClr>
                </a:solidFill>
                <a:latin typeface="Calibri Light" panose="020F0302020204030204"/>
              </a:rPr>
              <a:t>Ordre du jour</a:t>
            </a:r>
          </a:p>
        </p:txBody>
      </p:sp>
      <p:cxnSp>
        <p:nvCxnSpPr>
          <p:cNvPr id="5" name="Straight Connector 4">
            <a:extLst>
              <a:ext uri="{FF2B5EF4-FFF2-40B4-BE49-F238E27FC236}">
                <a16:creationId xmlns:a16="http://schemas.microsoft.com/office/drawing/2014/main" id="{3B73526A-8952-C759-F61F-8FEFF852B8F7}"/>
              </a:ext>
            </a:extLst>
          </p:cNvPr>
          <p:cNvCxnSpPr>
            <a:cxnSpLocks/>
          </p:cNvCxnSpPr>
          <p:nvPr/>
        </p:nvCxnSpPr>
        <p:spPr>
          <a:xfrm>
            <a:off x="12583068" y="6606032"/>
            <a:ext cx="5024451"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Rounded Rectangle 9">
            <a:extLst>
              <a:ext uri="{FF2B5EF4-FFF2-40B4-BE49-F238E27FC236}">
                <a16:creationId xmlns:a16="http://schemas.microsoft.com/office/drawing/2014/main" id="{6BCE17E6-902B-8BCB-8DAF-DFCC37E8F4B4}"/>
              </a:ext>
            </a:extLst>
          </p:cNvPr>
          <p:cNvSpPr/>
          <p:nvPr/>
        </p:nvSpPr>
        <p:spPr>
          <a:xfrm>
            <a:off x="307127" y="547794"/>
            <a:ext cx="2393477" cy="1517490"/>
          </a:xfrm>
          <a:prstGeom prst="roundRect">
            <a:avLst/>
          </a:prstGeom>
          <a:solidFill>
            <a:schemeClr val="accent3"/>
          </a:solidFill>
          <a:ln w="25400" cap="flat" cmpd="sng" algn="ctr">
            <a:noFill/>
            <a:prstDash val="solid"/>
          </a:ln>
          <a:effectLst/>
        </p:spPr>
        <p:txBody>
          <a:bodyPr rtlCol="0" anchor="ctr"/>
          <a:lstStyle/>
          <a:p>
            <a:pPr algn="ctr" defTabSz="1371600">
              <a:defRPr/>
            </a:pPr>
            <a:r>
              <a:rPr lang="fr" sz="2700" b="1" kern="0" dirty="0">
                <a:solidFill>
                  <a:srgbClr val="322929"/>
                </a:solidFill>
                <a:latin typeface="Aptos" panose="02110004020202020204"/>
              </a:rPr>
              <a:t>10h00– 10h05</a:t>
            </a:r>
          </a:p>
        </p:txBody>
      </p:sp>
      <p:sp>
        <p:nvSpPr>
          <p:cNvPr id="11" name="Rounded Rectangle 10">
            <a:extLst>
              <a:ext uri="{FF2B5EF4-FFF2-40B4-BE49-F238E27FC236}">
                <a16:creationId xmlns:a16="http://schemas.microsoft.com/office/drawing/2014/main" id="{C251113F-A499-2B74-F542-993E7A20A5D1}"/>
              </a:ext>
            </a:extLst>
          </p:cNvPr>
          <p:cNvSpPr/>
          <p:nvPr/>
        </p:nvSpPr>
        <p:spPr>
          <a:xfrm>
            <a:off x="2917586" y="547793"/>
            <a:ext cx="3881505" cy="1517490"/>
          </a:xfrm>
          <a:prstGeom prst="roundRect">
            <a:avLst/>
          </a:prstGeom>
          <a:solidFill>
            <a:schemeClr val="accent3">
              <a:lumMod val="40000"/>
              <a:lumOff val="60000"/>
            </a:schemeClr>
          </a:solidFill>
          <a:ln w="25400" cap="flat" cmpd="sng" algn="ctr">
            <a:noFill/>
            <a:prstDash val="solid"/>
          </a:ln>
          <a:effectLst/>
        </p:spPr>
        <p:txBody>
          <a:bodyPr rtlCol="0" anchor="ctr"/>
          <a:lstStyle/>
          <a:p>
            <a:pPr algn="ctr" defTabSz="1371600">
              <a:lnSpc>
                <a:spcPct val="107000"/>
              </a:lnSpc>
              <a:spcAft>
                <a:spcPts val="1200"/>
              </a:spcAft>
            </a:pPr>
            <a:endParaRPr lang="en-US" sz="2700" b="1" dirty="0">
              <a:solidFill>
                <a:prstClr val="black"/>
              </a:solidFill>
              <a:latin typeface="Calibri" panose="020F0502020204030204"/>
            </a:endParaRPr>
          </a:p>
          <a:p>
            <a:pPr algn="ctr" defTabSz="1371600">
              <a:lnSpc>
                <a:spcPct val="107000"/>
              </a:lnSpc>
              <a:spcAft>
                <a:spcPts val="1200"/>
              </a:spcAft>
            </a:pPr>
            <a:r>
              <a:rPr lang="fr" sz="2700" b="1" dirty="0">
                <a:solidFill>
                  <a:prstClr val="black"/>
                </a:solidFill>
                <a:latin typeface="Calibri" panose="020F0502020204030204"/>
              </a:rPr>
              <a:t>Accueillir</a:t>
            </a:r>
            <a:endParaRPr lang="en-US" sz="2700" kern="0" dirty="0">
              <a:solidFill>
                <a:srgbClr val="322929"/>
              </a:solidFill>
              <a:latin typeface="Calibri Light" panose="020F0302020204030204" pitchFamily="34" charset="0"/>
              <a:ea typeface="Aptos" panose="020B0004020202020204" pitchFamily="34" charset="0"/>
              <a:cs typeface="Times New Roman" panose="02020603050405020304" pitchFamily="18" charset="0"/>
            </a:endParaRPr>
          </a:p>
          <a:p>
            <a:pPr algn="ctr" defTabSz="1371600">
              <a:defRPr/>
            </a:pPr>
            <a:endParaRPr lang="en-US" sz="2700" kern="0" dirty="0">
              <a:solidFill>
                <a:srgbClr val="FFFFFF"/>
              </a:solidFill>
              <a:latin typeface="Aptos" panose="02110004020202020204"/>
            </a:endParaRPr>
          </a:p>
        </p:txBody>
      </p:sp>
      <p:sp>
        <p:nvSpPr>
          <p:cNvPr id="13" name="Rounded Rectangle 12">
            <a:extLst>
              <a:ext uri="{FF2B5EF4-FFF2-40B4-BE49-F238E27FC236}">
                <a16:creationId xmlns:a16="http://schemas.microsoft.com/office/drawing/2014/main" id="{AE4E8065-99EB-5B94-FB8A-4E9710D5A4DB}"/>
              </a:ext>
            </a:extLst>
          </p:cNvPr>
          <p:cNvSpPr/>
          <p:nvPr/>
        </p:nvSpPr>
        <p:spPr>
          <a:xfrm>
            <a:off x="7016075" y="547794"/>
            <a:ext cx="5304065" cy="1517490"/>
          </a:xfrm>
          <a:prstGeom prst="roundRect">
            <a:avLst/>
          </a:prstGeom>
          <a:solidFill>
            <a:schemeClr val="accent3">
              <a:lumMod val="20000"/>
              <a:lumOff val="80000"/>
            </a:schemeClr>
          </a:solidFill>
          <a:ln w="25400" cap="flat" cmpd="sng" algn="ctr">
            <a:noFill/>
            <a:prstDash val="solid"/>
          </a:ln>
          <a:effectLst/>
        </p:spPr>
        <p:txBody>
          <a:bodyPr rtlCol="0" anchor="ctr"/>
          <a:lstStyle/>
          <a:p>
            <a:pPr defTabSz="1371600"/>
            <a:endParaRPr lang="en-US" sz="2100" dirty="0">
              <a:solidFill>
                <a:prstClr val="black"/>
              </a:solidFill>
              <a:latin typeface="Calibri Light" panose="020F0302020204030204"/>
            </a:endParaRPr>
          </a:p>
          <a:p>
            <a:pPr defTabSz="1371600"/>
            <a:r>
              <a:rPr lang="fr" sz="2100" dirty="0">
                <a:solidFill>
                  <a:prstClr val="black"/>
                </a:solidFill>
                <a:latin typeface="Calibri Light" panose="020F0302020204030204"/>
              </a:rPr>
              <a:t>Bienvenue et objectifs</a:t>
            </a:r>
          </a:p>
          <a:p>
            <a:pPr defTabSz="1371600"/>
            <a:r>
              <a:rPr lang="fr" sz="2100" dirty="0">
                <a:solidFill>
                  <a:prstClr val="black"/>
                </a:solidFill>
                <a:latin typeface="Calibri Light" panose="020F0302020204030204"/>
              </a:rPr>
              <a:t>Brève description de la Clinique du Travail</a:t>
            </a:r>
          </a:p>
          <a:p>
            <a:pPr algn="ctr" defTabSz="1371600">
              <a:defRPr/>
            </a:pPr>
            <a:endParaRPr lang="en-US" sz="2100" kern="0" dirty="0">
              <a:solidFill>
                <a:srgbClr val="FFFFFF"/>
              </a:solidFill>
              <a:latin typeface="Aptos" panose="02110004020202020204"/>
            </a:endParaRPr>
          </a:p>
        </p:txBody>
      </p:sp>
      <p:sp>
        <p:nvSpPr>
          <p:cNvPr id="14" name="Rounded Rectangle 13">
            <a:extLst>
              <a:ext uri="{FF2B5EF4-FFF2-40B4-BE49-F238E27FC236}">
                <a16:creationId xmlns:a16="http://schemas.microsoft.com/office/drawing/2014/main" id="{9B3AD9C6-5C2F-BA2C-4811-15EC0BDE5263}"/>
              </a:ext>
            </a:extLst>
          </p:cNvPr>
          <p:cNvSpPr/>
          <p:nvPr/>
        </p:nvSpPr>
        <p:spPr>
          <a:xfrm>
            <a:off x="324982" y="2192915"/>
            <a:ext cx="2393477" cy="1517490"/>
          </a:xfrm>
          <a:prstGeom prst="roundRect">
            <a:avLst/>
          </a:prstGeom>
          <a:solidFill>
            <a:schemeClr val="accent2"/>
          </a:solidFill>
          <a:ln w="25400" cap="flat" cmpd="sng" algn="ctr">
            <a:noFill/>
            <a:prstDash val="solid"/>
          </a:ln>
          <a:effectLst/>
        </p:spPr>
        <p:txBody>
          <a:bodyPr rtlCol="0" anchor="ctr"/>
          <a:lstStyle/>
          <a:p>
            <a:pPr algn="ctr" defTabSz="1371600">
              <a:defRPr/>
            </a:pPr>
            <a:r>
              <a:rPr lang="fr" sz="2700" b="1" kern="0" dirty="0">
                <a:solidFill>
                  <a:srgbClr val="322929"/>
                </a:solidFill>
                <a:latin typeface="Aptos" panose="02110004020202020204"/>
              </a:rPr>
              <a:t>10h05– 10h50</a:t>
            </a:r>
          </a:p>
        </p:txBody>
      </p:sp>
      <p:sp>
        <p:nvSpPr>
          <p:cNvPr id="15" name="Rounded Rectangle 14">
            <a:extLst>
              <a:ext uri="{FF2B5EF4-FFF2-40B4-BE49-F238E27FC236}">
                <a16:creationId xmlns:a16="http://schemas.microsoft.com/office/drawing/2014/main" id="{B727C327-BFFA-5182-5537-094F6FB8FA63}"/>
              </a:ext>
            </a:extLst>
          </p:cNvPr>
          <p:cNvSpPr/>
          <p:nvPr/>
        </p:nvSpPr>
        <p:spPr>
          <a:xfrm>
            <a:off x="2935440" y="2192913"/>
            <a:ext cx="3881505" cy="1517490"/>
          </a:xfrm>
          <a:prstGeom prst="roundRect">
            <a:avLst/>
          </a:prstGeom>
          <a:solidFill>
            <a:schemeClr val="accent2">
              <a:lumMod val="40000"/>
              <a:lumOff val="60000"/>
            </a:schemeClr>
          </a:solidFill>
          <a:ln w="25400" cap="flat" cmpd="sng" algn="ctr">
            <a:noFill/>
            <a:prstDash val="solid"/>
          </a:ln>
          <a:effectLst/>
        </p:spPr>
        <p:txBody>
          <a:bodyPr rtlCol="0" anchor="ctr"/>
          <a:lstStyle/>
          <a:p>
            <a:pPr algn="ctr" defTabSz="1371600">
              <a:lnSpc>
                <a:spcPct val="107000"/>
              </a:lnSpc>
              <a:spcAft>
                <a:spcPts val="1200"/>
              </a:spcAft>
            </a:pPr>
            <a:r>
              <a:rPr lang="fr" sz="2700" b="1" dirty="0">
                <a:solidFill>
                  <a:prstClr val="black"/>
                </a:solidFill>
                <a:latin typeface="Calibri" panose="020F0502020204030204"/>
              </a:rPr>
              <a:t>Partage de nos connaissances : Clinique de travail thématique</a:t>
            </a:r>
            <a:endParaRPr lang="en-US" sz="2700" kern="0" dirty="0">
              <a:solidFill>
                <a:srgbClr val="FFFFFF"/>
              </a:solidFill>
              <a:latin typeface="Aptos" panose="02110004020202020204"/>
            </a:endParaRPr>
          </a:p>
        </p:txBody>
      </p:sp>
      <p:sp>
        <p:nvSpPr>
          <p:cNvPr id="16" name="Rounded Rectangle 15">
            <a:extLst>
              <a:ext uri="{FF2B5EF4-FFF2-40B4-BE49-F238E27FC236}">
                <a16:creationId xmlns:a16="http://schemas.microsoft.com/office/drawing/2014/main" id="{3AB968AF-DE55-C2B8-BE96-A3817D04012C}"/>
              </a:ext>
            </a:extLst>
          </p:cNvPr>
          <p:cNvSpPr/>
          <p:nvPr/>
        </p:nvSpPr>
        <p:spPr>
          <a:xfrm>
            <a:off x="7033930" y="2192915"/>
            <a:ext cx="5304065" cy="1517490"/>
          </a:xfrm>
          <a:prstGeom prst="roundRect">
            <a:avLst/>
          </a:prstGeom>
          <a:solidFill>
            <a:schemeClr val="accent2">
              <a:lumMod val="20000"/>
              <a:lumOff val="80000"/>
            </a:schemeClr>
          </a:solidFill>
          <a:ln w="25400" cap="flat" cmpd="sng" algn="ctr">
            <a:noFill/>
            <a:prstDash val="solid"/>
          </a:ln>
          <a:effectLst/>
        </p:spPr>
        <p:txBody>
          <a:bodyPr rtlCol="0" anchor="ctr"/>
          <a:lstStyle/>
          <a:p>
            <a:pPr defTabSz="1371600"/>
            <a:endParaRPr lang="en-US" sz="2100" dirty="0">
              <a:solidFill>
                <a:prstClr val="black"/>
              </a:solidFill>
              <a:latin typeface="Calibri Light" panose="020F0302020204030204"/>
            </a:endParaRPr>
          </a:p>
          <a:p>
            <a:pPr defTabSz="1371600"/>
            <a:r>
              <a:rPr lang="fr" sz="2100" dirty="0">
                <a:solidFill>
                  <a:prstClr val="black"/>
                </a:solidFill>
                <a:latin typeface="Calibri Light" panose="020F0302020204030204"/>
              </a:rPr>
              <a:t>Présentation interactive pour partager des conseils et astuces pratiques pour développer une analyse de genre complète</a:t>
            </a:r>
          </a:p>
          <a:p>
            <a:pPr algn="ctr" defTabSz="1371600">
              <a:defRPr/>
            </a:pPr>
            <a:endParaRPr lang="en-US" sz="2100" kern="0" dirty="0">
              <a:solidFill>
                <a:srgbClr val="FFFFFF"/>
              </a:solidFill>
              <a:latin typeface="Aptos" panose="02110004020202020204"/>
            </a:endParaRPr>
          </a:p>
        </p:txBody>
      </p:sp>
      <p:sp>
        <p:nvSpPr>
          <p:cNvPr id="17" name="Rounded Rectangle 16">
            <a:extLst>
              <a:ext uri="{FF2B5EF4-FFF2-40B4-BE49-F238E27FC236}">
                <a16:creationId xmlns:a16="http://schemas.microsoft.com/office/drawing/2014/main" id="{C94D00D9-1768-114F-88E5-360045FE58EC}"/>
              </a:ext>
            </a:extLst>
          </p:cNvPr>
          <p:cNvSpPr/>
          <p:nvPr/>
        </p:nvSpPr>
        <p:spPr>
          <a:xfrm>
            <a:off x="325222" y="3853797"/>
            <a:ext cx="2393477" cy="1517490"/>
          </a:xfrm>
          <a:prstGeom prst="roundRect">
            <a:avLst/>
          </a:prstGeom>
          <a:solidFill>
            <a:schemeClr val="accent3"/>
          </a:solidFill>
          <a:ln w="25400" cap="flat" cmpd="sng" algn="ctr">
            <a:noFill/>
            <a:prstDash val="solid"/>
          </a:ln>
          <a:effectLst/>
        </p:spPr>
        <p:txBody>
          <a:bodyPr rtlCol="0" anchor="ctr"/>
          <a:lstStyle/>
          <a:p>
            <a:pPr algn="ctr" defTabSz="1371600">
              <a:defRPr/>
            </a:pPr>
            <a:r>
              <a:rPr lang="fr" sz="2700" b="1" kern="0" dirty="0">
                <a:solidFill>
                  <a:srgbClr val="322929"/>
                </a:solidFill>
                <a:latin typeface="Aptos" panose="02110004020202020204"/>
              </a:rPr>
              <a:t>10h50 -11h00</a:t>
            </a:r>
          </a:p>
        </p:txBody>
      </p:sp>
      <p:sp>
        <p:nvSpPr>
          <p:cNvPr id="18" name="Rounded Rectangle 17">
            <a:extLst>
              <a:ext uri="{FF2B5EF4-FFF2-40B4-BE49-F238E27FC236}">
                <a16:creationId xmlns:a16="http://schemas.microsoft.com/office/drawing/2014/main" id="{D26717E7-03A0-8BBF-917D-05BB38C1EBF1}"/>
              </a:ext>
            </a:extLst>
          </p:cNvPr>
          <p:cNvSpPr/>
          <p:nvPr/>
        </p:nvSpPr>
        <p:spPr>
          <a:xfrm>
            <a:off x="2935680" y="3853796"/>
            <a:ext cx="3881505" cy="1517490"/>
          </a:xfrm>
          <a:prstGeom prst="roundRect">
            <a:avLst/>
          </a:prstGeom>
          <a:solidFill>
            <a:schemeClr val="accent3">
              <a:lumMod val="40000"/>
              <a:lumOff val="60000"/>
            </a:schemeClr>
          </a:solidFill>
          <a:ln w="25400" cap="flat" cmpd="sng" algn="ctr">
            <a:noFill/>
            <a:prstDash val="solid"/>
          </a:ln>
          <a:effectLst/>
        </p:spPr>
        <p:txBody>
          <a:bodyPr rtlCol="0" anchor="ctr"/>
          <a:lstStyle/>
          <a:p>
            <a:pPr algn="ctr" defTabSz="1371600">
              <a:lnSpc>
                <a:spcPct val="107000"/>
              </a:lnSpc>
              <a:spcAft>
                <a:spcPts val="1200"/>
              </a:spcAft>
            </a:pPr>
            <a:r>
              <a:rPr lang="fr" sz="2700" b="1" dirty="0">
                <a:solidFill>
                  <a:prstClr val="black"/>
                </a:solidFill>
                <a:latin typeface="Calibri" panose="020F0502020204030204"/>
              </a:rPr>
              <a:t>Questions et réponses</a:t>
            </a:r>
            <a:endParaRPr lang="en-US" sz="2700" kern="0" dirty="0">
              <a:solidFill>
                <a:srgbClr val="FFFFFF"/>
              </a:solidFill>
              <a:latin typeface="Aptos" panose="02110004020202020204"/>
            </a:endParaRPr>
          </a:p>
        </p:txBody>
      </p:sp>
      <p:sp>
        <p:nvSpPr>
          <p:cNvPr id="19" name="Rounded Rectangle 18">
            <a:extLst>
              <a:ext uri="{FF2B5EF4-FFF2-40B4-BE49-F238E27FC236}">
                <a16:creationId xmlns:a16="http://schemas.microsoft.com/office/drawing/2014/main" id="{89976AA9-36B4-B15C-420A-A7558A4655CA}"/>
              </a:ext>
            </a:extLst>
          </p:cNvPr>
          <p:cNvSpPr/>
          <p:nvPr/>
        </p:nvSpPr>
        <p:spPr>
          <a:xfrm>
            <a:off x="7034170" y="3853797"/>
            <a:ext cx="5304065" cy="1517490"/>
          </a:xfrm>
          <a:prstGeom prst="roundRect">
            <a:avLst/>
          </a:prstGeom>
          <a:solidFill>
            <a:schemeClr val="accent3">
              <a:lumMod val="20000"/>
              <a:lumOff val="80000"/>
            </a:schemeClr>
          </a:solidFill>
          <a:ln w="25400" cap="flat" cmpd="sng" algn="ctr">
            <a:noFill/>
            <a:prstDash val="solid"/>
          </a:ln>
          <a:effectLst/>
        </p:spPr>
        <p:txBody>
          <a:bodyPr rtlCol="0" anchor="ctr"/>
          <a:lstStyle/>
          <a:p>
            <a:pPr defTabSz="1371600"/>
            <a:r>
              <a:rPr lang="fr" sz="2100" dirty="0">
                <a:solidFill>
                  <a:prstClr val="black"/>
                </a:solidFill>
                <a:latin typeface="Calibri Light" panose="020F0302020204030204"/>
              </a:rPr>
              <a:t>Les participants auront l’occasion de poser des questions sur les recommandations présentées</a:t>
            </a:r>
          </a:p>
        </p:txBody>
      </p:sp>
      <p:sp>
        <p:nvSpPr>
          <p:cNvPr id="20" name="Rounded Rectangle 19">
            <a:extLst>
              <a:ext uri="{FF2B5EF4-FFF2-40B4-BE49-F238E27FC236}">
                <a16:creationId xmlns:a16="http://schemas.microsoft.com/office/drawing/2014/main" id="{4B6C7EE3-CEE7-73B2-93AF-FDE18BF3B7F3}"/>
              </a:ext>
            </a:extLst>
          </p:cNvPr>
          <p:cNvSpPr/>
          <p:nvPr/>
        </p:nvSpPr>
        <p:spPr>
          <a:xfrm>
            <a:off x="325222" y="5522694"/>
            <a:ext cx="2393477" cy="1517490"/>
          </a:xfrm>
          <a:prstGeom prst="roundRect">
            <a:avLst/>
          </a:prstGeom>
          <a:solidFill>
            <a:schemeClr val="accent2"/>
          </a:solidFill>
          <a:ln w="25400" cap="flat" cmpd="sng" algn="ctr">
            <a:noFill/>
            <a:prstDash val="solid"/>
          </a:ln>
          <a:effectLst/>
        </p:spPr>
        <p:txBody>
          <a:bodyPr rtlCol="0" anchor="ctr"/>
          <a:lstStyle/>
          <a:p>
            <a:pPr algn="ctr" defTabSz="1371600">
              <a:defRPr/>
            </a:pPr>
            <a:endParaRPr lang="en-US" sz="2700" b="1" kern="0" dirty="0">
              <a:solidFill>
                <a:srgbClr val="322929"/>
              </a:solidFill>
              <a:latin typeface="Aptos" panose="02110004020202020204"/>
            </a:endParaRPr>
          </a:p>
          <a:p>
            <a:pPr algn="ctr" defTabSz="1371600">
              <a:defRPr/>
            </a:pPr>
            <a:r>
              <a:rPr lang="fr" sz="2700" b="1" kern="0" dirty="0">
                <a:solidFill>
                  <a:srgbClr val="322929"/>
                </a:solidFill>
                <a:latin typeface="Aptos" panose="02110004020202020204"/>
              </a:rPr>
              <a:t>11h00 -11h25</a:t>
            </a:r>
          </a:p>
          <a:p>
            <a:pPr algn="ctr" defTabSz="1371600">
              <a:defRPr/>
            </a:pPr>
            <a:endParaRPr lang="en-US" sz="2700" b="1" kern="0" dirty="0">
              <a:solidFill>
                <a:srgbClr val="322929"/>
              </a:solidFill>
              <a:latin typeface="Aptos" panose="02110004020202020204"/>
            </a:endParaRPr>
          </a:p>
        </p:txBody>
      </p:sp>
      <p:sp>
        <p:nvSpPr>
          <p:cNvPr id="21" name="Rounded Rectangle 20">
            <a:extLst>
              <a:ext uri="{FF2B5EF4-FFF2-40B4-BE49-F238E27FC236}">
                <a16:creationId xmlns:a16="http://schemas.microsoft.com/office/drawing/2014/main" id="{CB55A817-7AC6-8733-0AAD-E77D32D5260B}"/>
              </a:ext>
            </a:extLst>
          </p:cNvPr>
          <p:cNvSpPr/>
          <p:nvPr/>
        </p:nvSpPr>
        <p:spPr>
          <a:xfrm>
            <a:off x="2935680" y="5522693"/>
            <a:ext cx="3881505" cy="1517490"/>
          </a:xfrm>
          <a:prstGeom prst="roundRect">
            <a:avLst/>
          </a:prstGeom>
          <a:solidFill>
            <a:schemeClr val="accent2">
              <a:lumMod val="40000"/>
              <a:lumOff val="60000"/>
            </a:schemeClr>
          </a:solidFill>
          <a:ln w="25400" cap="flat" cmpd="sng" algn="ctr">
            <a:noFill/>
            <a:prstDash val="solid"/>
          </a:ln>
          <a:effectLst/>
        </p:spPr>
        <p:txBody>
          <a:bodyPr rtlCol="0" anchor="ctr"/>
          <a:lstStyle/>
          <a:p>
            <a:pPr algn="ctr" defTabSz="1371600">
              <a:lnSpc>
                <a:spcPct val="107000"/>
              </a:lnSpc>
              <a:spcAft>
                <a:spcPts val="1200"/>
              </a:spcAft>
            </a:pPr>
            <a:r>
              <a:rPr lang="fr" sz="2700" b="1" dirty="0">
                <a:solidFill>
                  <a:prstClr val="black"/>
                </a:solidFill>
                <a:latin typeface="Calibri" panose="020F0502020204030204"/>
              </a:rPr>
              <a:t>Ensemble, c'est mieux : échange entre pairs et dépannage</a:t>
            </a:r>
            <a:endParaRPr lang="en-US" sz="2700" kern="0" dirty="0">
              <a:solidFill>
                <a:srgbClr val="FFFFFF"/>
              </a:solidFill>
              <a:latin typeface="Aptos" panose="02110004020202020204"/>
            </a:endParaRPr>
          </a:p>
        </p:txBody>
      </p:sp>
      <p:sp>
        <p:nvSpPr>
          <p:cNvPr id="22" name="Rounded Rectangle 21">
            <a:extLst>
              <a:ext uri="{FF2B5EF4-FFF2-40B4-BE49-F238E27FC236}">
                <a16:creationId xmlns:a16="http://schemas.microsoft.com/office/drawing/2014/main" id="{00D93FD1-B972-F807-9297-692B87A18476}"/>
              </a:ext>
            </a:extLst>
          </p:cNvPr>
          <p:cNvSpPr/>
          <p:nvPr/>
        </p:nvSpPr>
        <p:spPr>
          <a:xfrm>
            <a:off x="7034170" y="5522694"/>
            <a:ext cx="5304065" cy="1517490"/>
          </a:xfrm>
          <a:prstGeom prst="roundRect">
            <a:avLst/>
          </a:prstGeom>
          <a:solidFill>
            <a:schemeClr val="accent2">
              <a:lumMod val="20000"/>
              <a:lumOff val="80000"/>
            </a:schemeClr>
          </a:solidFill>
          <a:ln w="25400" cap="flat" cmpd="sng" algn="ctr">
            <a:noFill/>
            <a:prstDash val="solid"/>
          </a:ln>
          <a:effectLst/>
        </p:spPr>
        <p:txBody>
          <a:bodyPr rtlCol="0" anchor="ctr"/>
          <a:lstStyle/>
          <a:p>
            <a:pPr defTabSz="1371600"/>
            <a:r>
              <a:rPr lang="fr" sz="2100" dirty="0">
                <a:solidFill>
                  <a:prstClr val="black"/>
                </a:solidFill>
                <a:latin typeface="Calibri Light" panose="020F0302020204030204"/>
              </a:rPr>
              <a:t>Les pays partageront leurs expériences et leurs défis dans l’élaboration d’une analyse de genre pour obtenir des recommandations des participants.</a:t>
            </a:r>
            <a:endParaRPr lang="en-US" sz="2100" kern="0" dirty="0">
              <a:solidFill>
                <a:srgbClr val="FFFFFF"/>
              </a:solidFill>
              <a:latin typeface="Aptos" panose="02110004020202020204"/>
            </a:endParaRPr>
          </a:p>
        </p:txBody>
      </p:sp>
      <p:sp>
        <p:nvSpPr>
          <p:cNvPr id="26" name="Rounded Rectangle 25">
            <a:extLst>
              <a:ext uri="{FF2B5EF4-FFF2-40B4-BE49-F238E27FC236}">
                <a16:creationId xmlns:a16="http://schemas.microsoft.com/office/drawing/2014/main" id="{AEFA3769-0062-483F-4DC2-E7B31D981AEB}"/>
              </a:ext>
            </a:extLst>
          </p:cNvPr>
          <p:cNvSpPr/>
          <p:nvPr/>
        </p:nvSpPr>
        <p:spPr>
          <a:xfrm>
            <a:off x="327367" y="7173321"/>
            <a:ext cx="2393477" cy="1517490"/>
          </a:xfrm>
          <a:prstGeom prst="roundRect">
            <a:avLst/>
          </a:prstGeom>
          <a:solidFill>
            <a:schemeClr val="accent2"/>
          </a:solidFill>
          <a:ln w="25400" cap="flat" cmpd="sng" algn="ctr">
            <a:noFill/>
            <a:prstDash val="solid"/>
          </a:ln>
          <a:effectLst/>
        </p:spPr>
        <p:txBody>
          <a:bodyPr rtlCol="0" anchor="ctr"/>
          <a:lstStyle/>
          <a:p>
            <a:pPr algn="ctr" defTabSz="1371600">
              <a:defRPr/>
            </a:pPr>
            <a:endParaRPr lang="en-US" sz="2700" b="1" kern="0" dirty="0">
              <a:solidFill>
                <a:srgbClr val="322929"/>
              </a:solidFill>
              <a:latin typeface="Aptos" panose="02110004020202020204"/>
            </a:endParaRPr>
          </a:p>
          <a:p>
            <a:pPr algn="ctr" defTabSz="1371600">
              <a:defRPr/>
            </a:pPr>
            <a:r>
              <a:rPr lang="fr" sz="2700" b="1" kern="0" dirty="0">
                <a:solidFill>
                  <a:srgbClr val="322929"/>
                </a:solidFill>
                <a:latin typeface="Aptos" panose="02110004020202020204"/>
              </a:rPr>
              <a:t>11h25 -11h30</a:t>
            </a:r>
          </a:p>
          <a:p>
            <a:pPr algn="ctr" defTabSz="1371600">
              <a:defRPr/>
            </a:pPr>
            <a:endParaRPr lang="en-US" sz="2700" b="1" kern="0" dirty="0">
              <a:solidFill>
                <a:srgbClr val="322929"/>
              </a:solidFill>
              <a:latin typeface="Aptos" panose="02110004020202020204"/>
            </a:endParaRPr>
          </a:p>
        </p:txBody>
      </p:sp>
      <p:sp>
        <p:nvSpPr>
          <p:cNvPr id="27" name="Rounded Rectangle 26">
            <a:extLst>
              <a:ext uri="{FF2B5EF4-FFF2-40B4-BE49-F238E27FC236}">
                <a16:creationId xmlns:a16="http://schemas.microsoft.com/office/drawing/2014/main" id="{91EDD141-CCC1-EC99-9E78-169BB52DEFF3}"/>
              </a:ext>
            </a:extLst>
          </p:cNvPr>
          <p:cNvSpPr/>
          <p:nvPr/>
        </p:nvSpPr>
        <p:spPr>
          <a:xfrm>
            <a:off x="2937825" y="7173320"/>
            <a:ext cx="3881505" cy="1517490"/>
          </a:xfrm>
          <a:prstGeom prst="roundRect">
            <a:avLst/>
          </a:prstGeom>
          <a:solidFill>
            <a:schemeClr val="accent2">
              <a:lumMod val="40000"/>
              <a:lumOff val="60000"/>
            </a:schemeClr>
          </a:solidFill>
          <a:ln w="25400" cap="flat" cmpd="sng" algn="ctr">
            <a:noFill/>
            <a:prstDash val="solid"/>
          </a:ln>
          <a:effectLst/>
        </p:spPr>
        <p:txBody>
          <a:bodyPr rtlCol="0" anchor="ctr"/>
          <a:lstStyle/>
          <a:p>
            <a:pPr algn="ctr" defTabSz="1371600">
              <a:lnSpc>
                <a:spcPct val="107000"/>
              </a:lnSpc>
              <a:spcAft>
                <a:spcPts val="1200"/>
              </a:spcAft>
            </a:pPr>
            <a:r>
              <a:rPr lang="fr" sz="2700" b="1" dirty="0">
                <a:solidFill>
                  <a:prstClr val="black"/>
                </a:solidFill>
                <a:latin typeface="Calibri" panose="020F0502020204030204"/>
              </a:rPr>
              <a:t>Conclure</a:t>
            </a:r>
            <a:endParaRPr lang="en-US" sz="2700" kern="0" dirty="0">
              <a:solidFill>
                <a:srgbClr val="FFFFFF"/>
              </a:solidFill>
              <a:latin typeface="Aptos" panose="02110004020202020204"/>
            </a:endParaRPr>
          </a:p>
        </p:txBody>
      </p:sp>
      <p:sp>
        <p:nvSpPr>
          <p:cNvPr id="28" name="Rounded Rectangle 27">
            <a:extLst>
              <a:ext uri="{FF2B5EF4-FFF2-40B4-BE49-F238E27FC236}">
                <a16:creationId xmlns:a16="http://schemas.microsoft.com/office/drawing/2014/main" id="{35C23FD9-2C92-9D17-808A-CB35E4085A22}"/>
              </a:ext>
            </a:extLst>
          </p:cNvPr>
          <p:cNvSpPr/>
          <p:nvPr/>
        </p:nvSpPr>
        <p:spPr>
          <a:xfrm>
            <a:off x="7036315" y="7173321"/>
            <a:ext cx="5304065" cy="1517490"/>
          </a:xfrm>
          <a:prstGeom prst="roundRect">
            <a:avLst/>
          </a:prstGeom>
          <a:solidFill>
            <a:schemeClr val="accent2">
              <a:lumMod val="20000"/>
              <a:lumOff val="80000"/>
            </a:schemeClr>
          </a:solidFill>
          <a:ln w="25400" cap="flat" cmpd="sng" algn="ctr">
            <a:noFill/>
            <a:prstDash val="solid"/>
          </a:ln>
          <a:effectLst/>
        </p:spPr>
        <p:txBody>
          <a:bodyPr rtlCol="0" anchor="ctr"/>
          <a:lstStyle/>
          <a:p>
            <a:pPr defTabSz="1371600"/>
            <a:r>
              <a:rPr lang="fr" sz="2100" dirty="0">
                <a:solidFill>
                  <a:prstClr val="black"/>
                </a:solidFill>
                <a:latin typeface="Calibri Light" panose="020F0302020204030204"/>
              </a:rPr>
              <a:t>Planification de la prochaine session de renforcement des capacités</a:t>
            </a:r>
            <a:endParaRPr lang="en-US" sz="2100" kern="0" dirty="0">
              <a:solidFill>
                <a:srgbClr val="FFFFFF"/>
              </a:solidFill>
              <a:latin typeface="Aptos" panose="02110004020202020204"/>
            </a:endParaRPr>
          </a:p>
        </p:txBody>
      </p:sp>
    </p:spTree>
    <p:extLst>
      <p:ext uri="{BB962C8B-B14F-4D97-AF65-F5344CB8AC3E}">
        <p14:creationId xmlns:p14="http://schemas.microsoft.com/office/powerpoint/2010/main" val="30830513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160F9-1A6B-6C05-0F22-185B1F96EAF6}"/>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B16B57C8-BEFC-260F-AF8B-D336575F358C}"/>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8A98AA8B-428C-C6DE-D0EB-9A4D45452223}"/>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9BD9E133-CD12-7E7D-79BD-72C535E6288E}"/>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fr" sz="2800" b="1" kern="0" dirty="0">
                <a:solidFill>
                  <a:prstClr val="black"/>
                </a:solidFill>
                <a:latin typeface="Calibri Light" panose="020F0302020204030204" pitchFamily="34" charset="0"/>
                <a:cs typeface="Calibri Light" panose="020F0302020204030204" pitchFamily="34" charset="0"/>
                <a:sym typeface="Arial"/>
              </a:rPr>
              <a:t>Consultations : Mener des groupes de discussion ou des consultations locales pour obtenir des données qualitatives récentes spécifiques au sujet</a:t>
            </a:r>
          </a:p>
        </p:txBody>
      </p:sp>
      <p:sp>
        <p:nvSpPr>
          <p:cNvPr id="8" name="Rounded Rectangle 7">
            <a:extLst>
              <a:ext uri="{FF2B5EF4-FFF2-40B4-BE49-F238E27FC236}">
                <a16:creationId xmlns:a16="http://schemas.microsoft.com/office/drawing/2014/main" id="{26D362FD-0EA8-D277-E7DE-002654A1D4F7}"/>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dirty="0">
                <a:solidFill>
                  <a:schemeClr val="tx1"/>
                </a:solidFill>
                <a:latin typeface="Calibri" panose="020F0502020204030204"/>
              </a:rPr>
              <a:t>CONSEIL</a:t>
            </a:r>
            <a:endParaRPr lang="en-US" sz="2700" dirty="0">
              <a:solidFill>
                <a:schemeClr val="tx1"/>
              </a:solidFill>
              <a:latin typeface="Calibri" panose="020F0502020204030204"/>
            </a:endParaRPr>
          </a:p>
        </p:txBody>
      </p:sp>
      <p:pic>
        <p:nvPicPr>
          <p:cNvPr id="5" name="Picture 4" descr="A close-up of a list of activities&#10;&#10;AI-generated content may be incorrect.">
            <a:extLst>
              <a:ext uri="{FF2B5EF4-FFF2-40B4-BE49-F238E27FC236}">
                <a16:creationId xmlns:a16="http://schemas.microsoft.com/office/drawing/2014/main" id="{408A4DD5-0E02-B8BA-FD66-025D48EEF0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48424" y="3466938"/>
            <a:ext cx="11973220" cy="5896429"/>
          </a:xfrm>
          <a:prstGeom prst="rect">
            <a:avLst/>
          </a:prstGeom>
        </p:spPr>
      </p:pic>
      <p:grpSp>
        <p:nvGrpSpPr>
          <p:cNvPr id="2" name="Group 1">
            <a:extLst>
              <a:ext uri="{FF2B5EF4-FFF2-40B4-BE49-F238E27FC236}">
                <a16:creationId xmlns:a16="http://schemas.microsoft.com/office/drawing/2014/main" id="{225CCEFA-D039-84D8-DEAD-85C03682AE3E}"/>
              </a:ext>
            </a:extLst>
          </p:cNvPr>
          <p:cNvGrpSpPr/>
          <p:nvPr/>
        </p:nvGrpSpPr>
        <p:grpSpPr>
          <a:xfrm>
            <a:off x="990600" y="2052110"/>
            <a:ext cx="2525289" cy="1077218"/>
            <a:chOff x="6358632" y="8938076"/>
            <a:chExt cx="3117679" cy="1316682"/>
          </a:xfrm>
        </p:grpSpPr>
        <p:sp>
          <p:nvSpPr>
            <p:cNvPr id="3" name="Pentagon 2">
              <a:extLst>
                <a:ext uri="{FF2B5EF4-FFF2-40B4-BE49-F238E27FC236}">
                  <a16:creationId xmlns:a16="http://schemas.microsoft.com/office/drawing/2014/main" id="{7F93CFDF-C5DB-7E5D-2DA2-89D8180A6D15}"/>
                </a:ext>
              </a:extLst>
            </p:cNvPr>
            <p:cNvSpPr/>
            <p:nvPr/>
          </p:nvSpPr>
          <p:spPr>
            <a:xfrm>
              <a:off x="6358632" y="8938076"/>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17D8C1A8-C7D1-3EA7-E6D9-96C0310FE2C0}"/>
                </a:ext>
              </a:extLst>
            </p:cNvPr>
            <p:cNvGrpSpPr/>
            <p:nvPr/>
          </p:nvGrpSpPr>
          <p:grpSpPr>
            <a:xfrm>
              <a:off x="6612181" y="9076598"/>
              <a:ext cx="1063394" cy="1011676"/>
              <a:chOff x="10085410" y="3689660"/>
              <a:chExt cx="779859" cy="779859"/>
            </a:xfrm>
          </p:grpSpPr>
          <p:sp>
            <p:nvSpPr>
              <p:cNvPr id="10" name="Oval 9">
                <a:extLst>
                  <a:ext uri="{FF2B5EF4-FFF2-40B4-BE49-F238E27FC236}">
                    <a16:creationId xmlns:a16="http://schemas.microsoft.com/office/drawing/2014/main" id="{AAAC82DC-9D03-EDC7-7D4F-29DAA55BC456}"/>
                  </a:ext>
                </a:extLst>
              </p:cNvPr>
              <p:cNvSpPr/>
              <p:nvPr/>
            </p:nvSpPr>
            <p:spPr>
              <a:xfrm>
                <a:off x="10085410" y="3689660"/>
                <a:ext cx="779859" cy="779859"/>
              </a:xfrm>
              <a:prstGeom prst="ellipse">
                <a:avLst/>
              </a:prstGeom>
              <a:solidFill>
                <a:srgbClr val="8A529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1" name="Oval 5">
                <a:extLst>
                  <a:ext uri="{FF2B5EF4-FFF2-40B4-BE49-F238E27FC236}">
                    <a16:creationId xmlns:a16="http://schemas.microsoft.com/office/drawing/2014/main" id="{37375886-6F47-A35A-9AC2-E41CFB0316F2}"/>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dirty="0"/>
                  <a:t>6</a:t>
                </a:r>
                <a:endParaRPr lang="en-US" sz="3600" kern="1200" dirty="0"/>
              </a:p>
            </p:txBody>
          </p:sp>
        </p:grpSp>
        <p:pic>
          <p:nvPicPr>
            <p:cNvPr id="9" name="Picture 8" descr="A drawing of a landscape&#10;&#10;AI-generated content may be incorrect.">
              <a:extLst>
                <a:ext uri="{FF2B5EF4-FFF2-40B4-BE49-F238E27FC236}">
                  <a16:creationId xmlns:a16="http://schemas.microsoft.com/office/drawing/2014/main" id="{E3E9FCB2-3F91-060F-DBC7-4BA208C96B1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88571" y="9034704"/>
              <a:ext cx="1201872" cy="1053570"/>
            </a:xfrm>
            <a:prstGeom prst="rect">
              <a:avLst/>
            </a:prstGeom>
          </p:spPr>
        </p:pic>
      </p:grpSp>
    </p:spTree>
    <p:extLst>
      <p:ext uri="{BB962C8B-B14F-4D97-AF65-F5344CB8AC3E}">
        <p14:creationId xmlns:p14="http://schemas.microsoft.com/office/powerpoint/2010/main" val="16298869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E8E7BA-F517-748B-64F2-A713EA452A48}"/>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1E637318-FEAB-DEB0-F687-E86A41829DA5}"/>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478893E5-199B-2B4D-FBE4-64EFAA6FE51F}"/>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8FBE506A-1083-D77F-300A-16EBFA113FCE}"/>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fr" sz="2800" b="1" kern="0" dirty="0">
                <a:solidFill>
                  <a:prstClr val="black"/>
                </a:solidFill>
                <a:latin typeface="Calibri Light" panose="020F0302020204030204" pitchFamily="34" charset="0"/>
                <a:cs typeface="Calibri Light" panose="020F0302020204030204" pitchFamily="34" charset="0"/>
                <a:sym typeface="Arial"/>
              </a:rPr>
              <a:t>Consultations : Poser les bonnes questions et chercher des réponses à travers différentes méthodologies (focus groups, entretiens, ateliers)</a:t>
            </a:r>
          </a:p>
        </p:txBody>
      </p:sp>
      <p:sp>
        <p:nvSpPr>
          <p:cNvPr id="8" name="Rounded Rectangle 7">
            <a:extLst>
              <a:ext uri="{FF2B5EF4-FFF2-40B4-BE49-F238E27FC236}">
                <a16:creationId xmlns:a16="http://schemas.microsoft.com/office/drawing/2014/main" id="{5EC1C851-DFFF-03AD-45FD-1248AC86184A}"/>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dirty="0">
                <a:solidFill>
                  <a:schemeClr val="tx1"/>
                </a:solidFill>
                <a:latin typeface="Calibri" panose="020F0502020204030204"/>
              </a:rPr>
              <a:t>CONSEIL</a:t>
            </a:r>
            <a:endParaRPr lang="en-US" sz="2700" dirty="0">
              <a:solidFill>
                <a:schemeClr val="tx1"/>
              </a:solidFill>
              <a:latin typeface="Calibri" panose="020F0502020204030204"/>
            </a:endParaRPr>
          </a:p>
        </p:txBody>
      </p:sp>
      <p:sp>
        <p:nvSpPr>
          <p:cNvPr id="9" name="Rectangle 8">
            <a:extLst>
              <a:ext uri="{FF2B5EF4-FFF2-40B4-BE49-F238E27FC236}">
                <a16:creationId xmlns:a16="http://schemas.microsoft.com/office/drawing/2014/main" id="{FE2651EC-287E-DA1C-C3F3-FF06919EDF10}"/>
              </a:ext>
            </a:extLst>
          </p:cNvPr>
          <p:cNvSpPr/>
          <p:nvPr/>
        </p:nvSpPr>
        <p:spPr>
          <a:xfrm>
            <a:off x="8289103" y="3977435"/>
            <a:ext cx="9408853" cy="1038978"/>
          </a:xfrm>
          <a:prstGeom prst="rect">
            <a:avLst/>
          </a:prstGeom>
          <a:solidFill>
            <a:srgbClr val="FFF2CC"/>
          </a:solidFill>
          <a:ln w="57150" cap="flat" cmpd="sng" algn="ctr">
            <a:solidFill>
              <a:srgbClr val="FFC000"/>
            </a:solidFill>
            <a:prstDash val="solid"/>
            <a:miter lim="800000"/>
          </a:ln>
          <a:effectLst/>
        </p:spPr>
        <p:txBody>
          <a:bodyPr rtlCol="0" anchor="ctr"/>
          <a:lstStyle/>
          <a:p>
            <a:pPr algn="ctr" defTabSz="502945">
              <a:defRPr/>
            </a:pPr>
            <a:endParaRPr lang="en-US" kern="0" noProof="0" dirty="0">
              <a:solidFill>
                <a:srgbClr val="000000"/>
              </a:solidFill>
              <a:latin typeface="Montserrat" pitchFamily="2" charset="77"/>
            </a:endParaRPr>
          </a:p>
        </p:txBody>
      </p:sp>
      <p:sp>
        <p:nvSpPr>
          <p:cNvPr id="10" name="Rectangle 9">
            <a:extLst>
              <a:ext uri="{FF2B5EF4-FFF2-40B4-BE49-F238E27FC236}">
                <a16:creationId xmlns:a16="http://schemas.microsoft.com/office/drawing/2014/main" id="{45A4CD6F-FADC-A795-F8BA-2C69004E0144}"/>
              </a:ext>
            </a:extLst>
          </p:cNvPr>
          <p:cNvSpPr/>
          <p:nvPr/>
        </p:nvSpPr>
        <p:spPr>
          <a:xfrm>
            <a:off x="8289103" y="4255413"/>
            <a:ext cx="9408853" cy="430887"/>
          </a:xfrm>
          <a:prstGeom prst="rect">
            <a:avLst/>
          </a:prstGeom>
        </p:spPr>
        <p:txBody>
          <a:bodyPr wrap="square" lIns="60960" tIns="30480" rIns="60960" bIns="30480" anchor="t">
            <a:spAutoFit/>
          </a:bodyPr>
          <a:lstStyle/>
          <a:p>
            <a:pPr algn="ctr"/>
            <a:r>
              <a:rPr lang="fr" sz="2400" b="1" noProof="0" dirty="0">
                <a:solidFill>
                  <a:srgbClr val="000000"/>
                </a:solidFill>
                <a:latin typeface="Calibri" panose="020F0502020204030204" pitchFamily="34" charset="0"/>
                <a:cs typeface="Calibri" panose="020F0502020204030204" pitchFamily="34" charset="0"/>
              </a:rPr>
              <a:t>Rôles, pratiques, connaissances et valeurs différenciés selon le genre</a:t>
            </a:r>
          </a:p>
        </p:txBody>
      </p:sp>
      <p:sp>
        <p:nvSpPr>
          <p:cNvPr id="11" name="Rectangle 10">
            <a:extLst>
              <a:ext uri="{FF2B5EF4-FFF2-40B4-BE49-F238E27FC236}">
                <a16:creationId xmlns:a16="http://schemas.microsoft.com/office/drawing/2014/main" id="{3C138F15-0ED7-F042-1EE3-0E7A1FC43D7F}"/>
              </a:ext>
            </a:extLst>
          </p:cNvPr>
          <p:cNvSpPr/>
          <p:nvPr/>
        </p:nvSpPr>
        <p:spPr>
          <a:xfrm>
            <a:off x="8289102" y="5260426"/>
            <a:ext cx="9430625" cy="1102273"/>
          </a:xfrm>
          <a:prstGeom prst="rect">
            <a:avLst/>
          </a:prstGeom>
          <a:solidFill>
            <a:schemeClr val="accent1">
              <a:lumMod val="20000"/>
              <a:lumOff val="80000"/>
            </a:schemeClr>
          </a:solidFill>
          <a:ln w="57150" cap="flat" cmpd="sng" algn="ctr">
            <a:solidFill>
              <a:srgbClr val="0070C0"/>
            </a:solidFill>
            <a:prstDash val="solid"/>
            <a:miter lim="800000"/>
          </a:ln>
          <a:effectLst/>
        </p:spPr>
        <p:txBody>
          <a:bodyPr rtlCol="0" anchor="ctr"/>
          <a:lstStyle/>
          <a:p>
            <a:pPr algn="ctr" defTabSz="502945">
              <a:defRPr/>
            </a:pPr>
            <a:endParaRPr lang="en-US" sz="1867" kern="0" noProof="0" dirty="0">
              <a:solidFill>
                <a:srgbClr val="000000"/>
              </a:solidFill>
              <a:latin typeface="Montserrat" pitchFamily="2" charset="77"/>
            </a:endParaRPr>
          </a:p>
        </p:txBody>
      </p:sp>
      <p:sp>
        <p:nvSpPr>
          <p:cNvPr id="13" name="Rectangle 12">
            <a:extLst>
              <a:ext uri="{FF2B5EF4-FFF2-40B4-BE49-F238E27FC236}">
                <a16:creationId xmlns:a16="http://schemas.microsoft.com/office/drawing/2014/main" id="{615EAE31-D59B-544B-700A-3351B0DBF67C}"/>
              </a:ext>
            </a:extLst>
          </p:cNvPr>
          <p:cNvSpPr/>
          <p:nvPr/>
        </p:nvSpPr>
        <p:spPr>
          <a:xfrm>
            <a:off x="8289102" y="5410081"/>
            <a:ext cx="9408854" cy="800219"/>
          </a:xfrm>
          <a:prstGeom prst="rect">
            <a:avLst/>
          </a:prstGeom>
          <a:ln>
            <a:noFill/>
          </a:ln>
        </p:spPr>
        <p:txBody>
          <a:bodyPr wrap="square" lIns="60960" tIns="30480" rIns="60960" bIns="30480" anchor="t">
            <a:spAutoFit/>
          </a:bodyPr>
          <a:lstStyle/>
          <a:p>
            <a:pPr algn="ctr"/>
            <a:r>
              <a:rPr lang="fr" sz="2400" b="1" noProof="0" dirty="0">
                <a:solidFill>
                  <a:srgbClr val="000000"/>
                </a:solidFill>
                <a:latin typeface="Calibri" panose="020F0502020204030204" pitchFamily="34" charset="0"/>
                <a:ea typeface="+mn-lt"/>
                <a:cs typeface="Calibri" panose="020F0502020204030204" pitchFamily="34" charset="0"/>
              </a:rPr>
              <a:t>Inégalités et écarts entre les sexes en matière d’accès et</a:t>
            </a:r>
          </a:p>
          <a:p>
            <a:pPr algn="ctr"/>
            <a:r>
              <a:rPr lang="fr" sz="2400" b="1" noProof="0" dirty="0">
                <a:solidFill>
                  <a:srgbClr val="000000"/>
                </a:solidFill>
                <a:latin typeface="Calibri" panose="020F0502020204030204" pitchFamily="34" charset="0"/>
                <a:ea typeface="+mn-lt"/>
                <a:cs typeface="Calibri" panose="020F0502020204030204" pitchFamily="34" charset="0"/>
              </a:rPr>
              <a:t>Pouvoir de décision sur les ressources</a:t>
            </a:r>
            <a:endParaRPr lang="en-US" sz="2400" b="1" noProof="0" dirty="0">
              <a:latin typeface="Calibri" panose="020F0502020204030204" pitchFamily="34" charset="0"/>
              <a:cs typeface="Calibri" panose="020F0502020204030204" pitchFamily="34" charset="0"/>
            </a:endParaRPr>
          </a:p>
        </p:txBody>
      </p:sp>
      <p:pic>
        <p:nvPicPr>
          <p:cNvPr id="14" name="Picture 13" descr="Text&#10;&#10;Description automatically generated">
            <a:extLst>
              <a:ext uri="{FF2B5EF4-FFF2-40B4-BE49-F238E27FC236}">
                <a16:creationId xmlns:a16="http://schemas.microsoft.com/office/drawing/2014/main" id="{68C8695B-6CF1-BE5F-8FEE-1E0865DE8132}"/>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066800" y="3962399"/>
            <a:ext cx="6707124" cy="4800600"/>
          </a:xfrm>
          <a:prstGeom prst="rect">
            <a:avLst/>
          </a:prstGeom>
        </p:spPr>
      </p:pic>
      <p:sp>
        <p:nvSpPr>
          <p:cNvPr id="19" name="Rectangle 18">
            <a:extLst>
              <a:ext uri="{FF2B5EF4-FFF2-40B4-BE49-F238E27FC236}">
                <a16:creationId xmlns:a16="http://schemas.microsoft.com/office/drawing/2014/main" id="{1199BF30-B0A9-FAB7-6F67-071BA9F3C22E}"/>
              </a:ext>
            </a:extLst>
          </p:cNvPr>
          <p:cNvSpPr/>
          <p:nvPr/>
        </p:nvSpPr>
        <p:spPr>
          <a:xfrm>
            <a:off x="8279932" y="6626544"/>
            <a:ext cx="9435063" cy="1085935"/>
          </a:xfrm>
          <a:prstGeom prst="rect">
            <a:avLst/>
          </a:prstGeom>
          <a:solidFill>
            <a:srgbClr val="9BBB59">
              <a:lumMod val="20000"/>
              <a:lumOff val="80000"/>
            </a:srgbClr>
          </a:solidFill>
          <a:ln w="57150" cap="flat" cmpd="sng" algn="ctr">
            <a:solidFill>
              <a:srgbClr val="009F4B"/>
            </a:solidFill>
            <a:prstDash val="solid"/>
            <a:miter lim="800000"/>
          </a:ln>
          <a:effectLst/>
        </p:spPr>
        <p:txBody>
          <a:bodyPr rtlCol="0" anchor="ctr"/>
          <a:lstStyle/>
          <a:p>
            <a:pPr marL="0" marR="0" lvl="0" indent="0" algn="ctr" defTabSz="502945" eaLnBrk="1" fontAlgn="auto" latinLnBrk="0" hangingPunct="1">
              <a:lnSpc>
                <a:spcPct val="100000"/>
              </a:lnSpc>
              <a:spcBef>
                <a:spcPts val="0"/>
              </a:spcBef>
              <a:spcAft>
                <a:spcPts val="0"/>
              </a:spcAft>
              <a:buClrTx/>
              <a:buSzTx/>
              <a:buFontTx/>
              <a:buNone/>
              <a:tabLst/>
              <a:defRPr/>
            </a:pPr>
            <a:endParaRPr kumimoji="0" lang="en-US" sz="1867" b="0" i="0" u="none" strike="noStrike" kern="0" cap="none" spc="0" normalizeH="0" baseline="0" noProof="0" dirty="0">
              <a:ln>
                <a:noFill/>
              </a:ln>
              <a:solidFill>
                <a:srgbClr val="000000"/>
              </a:solidFill>
              <a:effectLst/>
              <a:uLnTx/>
              <a:uFillTx/>
              <a:latin typeface="Montserrat" pitchFamily="2" charset="77"/>
            </a:endParaRPr>
          </a:p>
        </p:txBody>
      </p:sp>
      <p:sp>
        <p:nvSpPr>
          <p:cNvPr id="20" name="Rectangle 19">
            <a:extLst>
              <a:ext uri="{FF2B5EF4-FFF2-40B4-BE49-F238E27FC236}">
                <a16:creationId xmlns:a16="http://schemas.microsoft.com/office/drawing/2014/main" id="{0E8C71C5-E40E-06E6-6AA8-91D540B1F289}"/>
              </a:ext>
            </a:extLst>
          </p:cNvPr>
          <p:cNvSpPr/>
          <p:nvPr/>
        </p:nvSpPr>
        <p:spPr>
          <a:xfrm>
            <a:off x="8289102" y="6781681"/>
            <a:ext cx="9401403" cy="800219"/>
          </a:xfrm>
          <a:prstGeom prst="rect">
            <a:avLst/>
          </a:prstGeom>
        </p:spPr>
        <p:txBody>
          <a:bodyPr wrap="square" lIns="60960" tIns="30480" rIns="60960" bIns="30480" anchor="t">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 sz="2400" b="1" i="0" u="none" strike="noStrike" kern="0" cap="none" spc="0" normalizeH="0" baseline="0" noProof="0" dirty="0">
                <a:ln>
                  <a:noFill/>
                </a:ln>
                <a:solidFill>
                  <a:srgbClr val="000000"/>
                </a:solidFill>
                <a:effectLst/>
                <a:uLnTx/>
                <a:uFillTx/>
                <a:latin typeface="Calibri" panose="020F0502020204030204" pitchFamily="34" charset="0"/>
                <a:ea typeface="+mn-lt"/>
                <a:cs typeface="Calibri" panose="020F0502020204030204" pitchFamily="34" charset="0"/>
              </a:rPr>
              <a:t>Contributions différenciées à la gestion, à l'utilisation durable,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fr" sz="2400" b="1" i="0" u="none" strike="noStrike" kern="0" cap="none" spc="0" normalizeH="0" baseline="0" noProof="0" dirty="0">
                <a:ln>
                  <a:noFill/>
                </a:ln>
                <a:solidFill>
                  <a:srgbClr val="000000"/>
                </a:solidFill>
                <a:effectLst/>
                <a:uLnTx/>
                <a:uFillTx/>
                <a:latin typeface="Calibri" panose="020F0502020204030204" pitchFamily="34" charset="0"/>
                <a:ea typeface="+mn-lt"/>
                <a:cs typeface="Calibri" panose="020F0502020204030204" pitchFamily="34" charset="0"/>
              </a:rPr>
              <a:t>et la protection des ressources ou des écosystèmes</a:t>
            </a:r>
            <a:endParaRPr kumimoji="0" lang="en-US" b="1"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21" name="Rectangle 15">
            <a:extLst>
              <a:ext uri="{FF2B5EF4-FFF2-40B4-BE49-F238E27FC236}">
                <a16:creationId xmlns:a16="http://schemas.microsoft.com/office/drawing/2014/main" id="{0879EA37-3D71-D4EC-A229-C0B85AC8B891}"/>
              </a:ext>
            </a:extLst>
          </p:cNvPr>
          <p:cNvSpPr/>
          <p:nvPr/>
        </p:nvSpPr>
        <p:spPr>
          <a:xfrm>
            <a:off x="8289102" y="7962900"/>
            <a:ext cx="9435063" cy="1132244"/>
          </a:xfrm>
          <a:prstGeom prst="rect">
            <a:avLst/>
          </a:prstGeom>
          <a:solidFill>
            <a:srgbClr val="C0504D">
              <a:lumMod val="20000"/>
              <a:lumOff val="80000"/>
            </a:srgbClr>
          </a:solidFill>
          <a:ln w="57150" cap="flat" cmpd="sng" algn="ctr">
            <a:solidFill>
              <a:srgbClr val="C00000"/>
            </a:solidFill>
            <a:prstDash val="solid"/>
            <a:miter lim="800000"/>
          </a:ln>
          <a:effectLst/>
        </p:spPr>
        <p:txBody>
          <a:bodyPr rtlCol="0" anchor="ctr"/>
          <a:lstStyle/>
          <a:p>
            <a:pPr marL="0" marR="0" lvl="0" indent="0" algn="ctr" defTabSz="502945" eaLnBrk="1" fontAlgn="auto" latinLnBrk="0" hangingPunct="1">
              <a:lnSpc>
                <a:spcPct val="100000"/>
              </a:lnSpc>
              <a:spcBef>
                <a:spcPts val="0"/>
              </a:spcBef>
              <a:spcAft>
                <a:spcPts val="0"/>
              </a:spcAft>
              <a:buClrTx/>
              <a:buSzTx/>
              <a:buFontTx/>
              <a:buNone/>
              <a:tabLst/>
              <a:defRPr/>
            </a:pPr>
            <a:endParaRPr kumimoji="0" lang="en-US" sz="1867" b="0" i="0" u="none" strike="noStrike" kern="0" cap="none" spc="0" normalizeH="0" baseline="0" noProof="0" dirty="0">
              <a:ln>
                <a:noFill/>
              </a:ln>
              <a:solidFill>
                <a:srgbClr val="000000"/>
              </a:solidFill>
              <a:effectLst/>
              <a:uLnTx/>
              <a:uFillTx/>
              <a:latin typeface="Montserrat" pitchFamily="2" charset="77"/>
            </a:endParaRPr>
          </a:p>
        </p:txBody>
      </p:sp>
      <p:sp>
        <p:nvSpPr>
          <p:cNvPr id="22" name="Rectangle 16">
            <a:extLst>
              <a:ext uri="{FF2B5EF4-FFF2-40B4-BE49-F238E27FC236}">
                <a16:creationId xmlns:a16="http://schemas.microsoft.com/office/drawing/2014/main" id="{2FD663B9-F19B-313A-05E1-0BEB3983E491}"/>
              </a:ext>
            </a:extLst>
          </p:cNvPr>
          <p:cNvSpPr/>
          <p:nvPr/>
        </p:nvSpPr>
        <p:spPr>
          <a:xfrm>
            <a:off x="8255441" y="8140763"/>
            <a:ext cx="9435063" cy="800219"/>
          </a:xfrm>
          <a:prstGeom prst="rect">
            <a:avLst/>
          </a:prstGeom>
        </p:spPr>
        <p:txBody>
          <a:bodyPr wrap="square" lIns="60960" tIns="30480" rIns="60960" bIns="30480" anchor="t">
            <a:spAutoFit/>
          </a:bodyPr>
          <a:lstStyle/>
          <a:p>
            <a:pPr algn="ctr"/>
            <a:r>
              <a:rPr lang="fr" sz="2400" b="1" dirty="0">
                <a:solidFill>
                  <a:srgbClr val="000000"/>
                </a:solidFill>
                <a:latin typeface="Calibri" panose="020F0502020204030204" pitchFamily="34" charset="0"/>
                <a:cs typeface="Calibri" panose="020F0502020204030204" pitchFamily="34" charset="0"/>
              </a:rPr>
              <a:t> </a:t>
            </a:r>
            <a:r>
              <a:rPr lang="fr" sz="2400" b="1" dirty="0">
                <a:solidFill>
                  <a:srgbClr val="000000"/>
                </a:solidFill>
                <a:latin typeface="Calibri" panose="020F0502020204030204" pitchFamily="34" charset="0"/>
                <a:ea typeface="+mn-lt"/>
                <a:cs typeface="Calibri" panose="020F0502020204030204" pitchFamily="34" charset="0"/>
              </a:rPr>
              <a:t>Participation et impacts différenciés</a:t>
            </a:r>
          </a:p>
          <a:p>
            <a:pPr algn="ctr"/>
            <a:r>
              <a:rPr lang="fr" sz="2400" b="1" dirty="0">
                <a:solidFill>
                  <a:srgbClr val="000000"/>
                </a:solidFill>
                <a:latin typeface="Calibri" panose="020F0502020204030204" pitchFamily="34" charset="0"/>
                <a:ea typeface="+mn-lt"/>
                <a:cs typeface="Calibri" panose="020F0502020204030204" pitchFamily="34" charset="0"/>
              </a:rPr>
              <a:t>des projets/activités environnementaux</a:t>
            </a:r>
          </a:p>
        </p:txBody>
      </p:sp>
      <p:grpSp>
        <p:nvGrpSpPr>
          <p:cNvPr id="2" name="Group 1">
            <a:extLst>
              <a:ext uri="{FF2B5EF4-FFF2-40B4-BE49-F238E27FC236}">
                <a16:creationId xmlns:a16="http://schemas.microsoft.com/office/drawing/2014/main" id="{08EE1D33-7CC4-4876-52D3-B06608A47245}"/>
              </a:ext>
            </a:extLst>
          </p:cNvPr>
          <p:cNvGrpSpPr/>
          <p:nvPr/>
        </p:nvGrpSpPr>
        <p:grpSpPr>
          <a:xfrm>
            <a:off x="990600" y="2052110"/>
            <a:ext cx="2525289" cy="1077218"/>
            <a:chOff x="6358632" y="8938076"/>
            <a:chExt cx="3117679" cy="1316682"/>
          </a:xfrm>
        </p:grpSpPr>
        <p:sp>
          <p:nvSpPr>
            <p:cNvPr id="3" name="Pentagon 2">
              <a:extLst>
                <a:ext uri="{FF2B5EF4-FFF2-40B4-BE49-F238E27FC236}">
                  <a16:creationId xmlns:a16="http://schemas.microsoft.com/office/drawing/2014/main" id="{65EF4092-ECB1-DDDC-D98B-0AFC0140ECCD}"/>
                </a:ext>
              </a:extLst>
            </p:cNvPr>
            <p:cNvSpPr/>
            <p:nvPr/>
          </p:nvSpPr>
          <p:spPr>
            <a:xfrm>
              <a:off x="6358632" y="8938076"/>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AD1B7942-DB64-D37C-44B3-D9E129778F3E}"/>
                </a:ext>
              </a:extLst>
            </p:cNvPr>
            <p:cNvGrpSpPr/>
            <p:nvPr/>
          </p:nvGrpSpPr>
          <p:grpSpPr>
            <a:xfrm>
              <a:off x="6612181" y="9076598"/>
              <a:ext cx="1063394" cy="1011676"/>
              <a:chOff x="10085410" y="3689660"/>
              <a:chExt cx="779859" cy="779859"/>
            </a:xfrm>
          </p:grpSpPr>
          <p:sp>
            <p:nvSpPr>
              <p:cNvPr id="15" name="Oval 14">
                <a:extLst>
                  <a:ext uri="{FF2B5EF4-FFF2-40B4-BE49-F238E27FC236}">
                    <a16:creationId xmlns:a16="http://schemas.microsoft.com/office/drawing/2014/main" id="{DC027C6E-EB5B-FB03-B149-AB18080FC15E}"/>
                  </a:ext>
                </a:extLst>
              </p:cNvPr>
              <p:cNvSpPr/>
              <p:nvPr/>
            </p:nvSpPr>
            <p:spPr>
              <a:xfrm>
                <a:off x="10085410" y="3689660"/>
                <a:ext cx="779859" cy="779859"/>
              </a:xfrm>
              <a:prstGeom prst="ellipse">
                <a:avLst/>
              </a:prstGeom>
              <a:solidFill>
                <a:srgbClr val="8A529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6" name="Oval 5">
                <a:extLst>
                  <a:ext uri="{FF2B5EF4-FFF2-40B4-BE49-F238E27FC236}">
                    <a16:creationId xmlns:a16="http://schemas.microsoft.com/office/drawing/2014/main" id="{76967C11-A724-D0AD-4BD1-7EC0E10336CF}"/>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dirty="0"/>
                  <a:t>6</a:t>
                </a:r>
                <a:endParaRPr lang="en-US" sz="3600" kern="1200" dirty="0"/>
              </a:p>
            </p:txBody>
          </p:sp>
        </p:grpSp>
        <p:pic>
          <p:nvPicPr>
            <p:cNvPr id="7" name="Picture 6" descr="A drawing of a landscape&#10;&#10;AI-generated content may be incorrect.">
              <a:extLst>
                <a:ext uri="{FF2B5EF4-FFF2-40B4-BE49-F238E27FC236}">
                  <a16:creationId xmlns:a16="http://schemas.microsoft.com/office/drawing/2014/main" id="{9B1B60DE-88EB-2FC3-E634-28D2C84805E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88571" y="9034704"/>
              <a:ext cx="1201872" cy="1053570"/>
            </a:xfrm>
            <a:prstGeom prst="rect">
              <a:avLst/>
            </a:prstGeom>
          </p:spPr>
        </p:pic>
      </p:grpSp>
    </p:spTree>
    <p:extLst>
      <p:ext uri="{BB962C8B-B14F-4D97-AF65-F5344CB8AC3E}">
        <p14:creationId xmlns:p14="http://schemas.microsoft.com/office/powerpoint/2010/main" val="31424420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116263-8ABB-8CDA-375D-E87FD26F3CA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F895812-FE55-D9B0-7282-42083D957E61}"/>
              </a:ext>
            </a:extLst>
          </p:cNvPr>
          <p:cNvSpPr>
            <a:spLocks noGrp="1"/>
          </p:cNvSpPr>
          <p:nvPr>
            <p:ph type="body" idx="1"/>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pic>
        <p:nvPicPr>
          <p:cNvPr id="10" name="Picture 9" descr="A person sweeping the ground&#10;&#10;AI-generated content may be incorrect.">
            <a:extLst>
              <a:ext uri="{FF2B5EF4-FFF2-40B4-BE49-F238E27FC236}">
                <a16:creationId xmlns:a16="http://schemas.microsoft.com/office/drawing/2014/main" id="{2FDF49D6-B9B8-6BE8-633A-7758F420868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11267" y="7782638"/>
            <a:ext cx="2431736" cy="1618908"/>
          </a:xfrm>
          <a:prstGeom prst="rect">
            <a:avLst/>
          </a:prstGeom>
        </p:spPr>
      </p:pic>
      <p:pic>
        <p:nvPicPr>
          <p:cNvPr id="11" name="Picture 10" descr="A orangutan in the jungle&#10;&#10;AI-generated content may be incorrect.">
            <a:extLst>
              <a:ext uri="{FF2B5EF4-FFF2-40B4-BE49-F238E27FC236}">
                <a16:creationId xmlns:a16="http://schemas.microsoft.com/office/drawing/2014/main" id="{68A965F2-9A81-5C20-ABED-63B5D495C78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11267" y="1240178"/>
            <a:ext cx="2443869" cy="1618908"/>
          </a:xfrm>
          <a:prstGeom prst="rect">
            <a:avLst/>
          </a:prstGeom>
        </p:spPr>
      </p:pic>
      <p:pic>
        <p:nvPicPr>
          <p:cNvPr id="14" name="Picture 13" descr="Bribris Rio.tif">
            <a:extLst>
              <a:ext uri="{FF2B5EF4-FFF2-40B4-BE49-F238E27FC236}">
                <a16:creationId xmlns:a16="http://schemas.microsoft.com/office/drawing/2014/main" id="{2246F3FD-EE88-CF11-731B-A71EE9B0FC74}"/>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834267" y="3488649"/>
            <a:ext cx="2420870" cy="1590726"/>
          </a:xfrm>
          <a:prstGeom prst="rect">
            <a:avLst/>
          </a:prstGeom>
        </p:spPr>
      </p:pic>
      <p:pic>
        <p:nvPicPr>
          <p:cNvPr id="16" name="Picture 15" descr="A crab on a shell&#10;&#10;AI-generated content may be incorrect.">
            <a:extLst>
              <a:ext uri="{FF2B5EF4-FFF2-40B4-BE49-F238E27FC236}">
                <a16:creationId xmlns:a16="http://schemas.microsoft.com/office/drawing/2014/main" id="{0B3596CC-314E-AE0A-1C05-6C7B41456DA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822766" y="5635829"/>
            <a:ext cx="2420870" cy="1611675"/>
          </a:xfrm>
          <a:prstGeom prst="rect">
            <a:avLst/>
          </a:prstGeom>
        </p:spPr>
      </p:pic>
      <p:sp>
        <p:nvSpPr>
          <p:cNvPr id="2" name="TextBox 1">
            <a:extLst>
              <a:ext uri="{FF2B5EF4-FFF2-40B4-BE49-F238E27FC236}">
                <a16:creationId xmlns:a16="http://schemas.microsoft.com/office/drawing/2014/main" id="{01DACE8C-15DB-21E7-6E33-417F4E39EFA3}"/>
              </a:ext>
            </a:extLst>
          </p:cNvPr>
          <p:cNvSpPr txBox="1"/>
          <p:nvPr/>
        </p:nvSpPr>
        <p:spPr>
          <a:xfrm>
            <a:off x="6148551" y="2796426"/>
            <a:ext cx="12139449" cy="4247317"/>
          </a:xfrm>
          <a:prstGeom prst="rect">
            <a:avLst/>
          </a:prstGeom>
          <a:noFill/>
        </p:spPr>
        <p:txBody>
          <a:bodyPr wrap="square" rtlCol="0">
            <a:spAutoFit/>
          </a:bodyPr>
          <a:lstStyle/>
          <a:p>
            <a:pPr algn="ctr" defTabSz="1371600"/>
            <a:r>
              <a:rPr lang="fr" sz="9000" kern="100" dirty="0">
                <a:solidFill>
                  <a:prstClr val="black"/>
                </a:solidFill>
                <a:latin typeface="Calibri" panose="020F0502020204030204"/>
              </a:rPr>
              <a:t>Quel pourrait être le contenu d'un</a:t>
            </a:r>
          </a:p>
          <a:p>
            <a:pPr algn="ctr" defTabSz="1371600"/>
            <a:r>
              <a:rPr lang="fr" sz="9000" kern="100" dirty="0">
                <a:solidFill>
                  <a:prstClr val="black"/>
                </a:solidFill>
                <a:latin typeface="Calibri" panose="020F0502020204030204"/>
              </a:rPr>
              <a:t>analyse de genre ?</a:t>
            </a:r>
            <a:endParaRPr lang="en-US" sz="9000" dirty="0">
              <a:solidFill>
                <a:prstClr val="black"/>
              </a:solidFill>
              <a:latin typeface="Calibri" panose="020F0502020204030204"/>
            </a:endParaRPr>
          </a:p>
        </p:txBody>
      </p:sp>
    </p:spTree>
    <p:extLst>
      <p:ext uri="{BB962C8B-B14F-4D97-AF65-F5344CB8AC3E}">
        <p14:creationId xmlns:p14="http://schemas.microsoft.com/office/powerpoint/2010/main" val="2640002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5A0AD-1EC5-8387-EEDF-833C5237246E}"/>
            </a:ext>
          </a:extLst>
        </p:cNvPr>
        <p:cNvGrpSpPr/>
        <p:nvPr/>
      </p:nvGrpSpPr>
      <p:grpSpPr>
        <a:xfrm>
          <a:off x="0" y="0"/>
          <a:ext cx="0" cy="0"/>
          <a:chOff x="0" y="0"/>
          <a:chExt cx="0" cy="0"/>
        </a:xfrm>
      </p:grpSpPr>
      <p:sp>
        <p:nvSpPr>
          <p:cNvPr id="14" name="Title 1">
            <a:extLst>
              <a:ext uri="{FF2B5EF4-FFF2-40B4-BE49-F238E27FC236}">
                <a16:creationId xmlns:a16="http://schemas.microsoft.com/office/drawing/2014/main" id="{823DED19-4CCC-2137-1BA1-E53E2E92BABE}"/>
              </a:ext>
            </a:extLst>
          </p:cNvPr>
          <p:cNvSpPr txBox="1">
            <a:spLocks/>
          </p:cNvSpPr>
          <p:nvPr/>
        </p:nvSpPr>
        <p:spPr>
          <a:xfrm>
            <a:off x="-3" y="277907"/>
            <a:ext cx="18288005" cy="1512794"/>
          </a:xfrm>
          <a:prstGeom prst="rect">
            <a:avLst/>
          </a:prstGeom>
        </p:spPr>
        <p:txBody>
          <a:bodyPr vert="horz" lIns="121025" tIns="60512" rIns="121025" bIns="60512"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fr" sz="3600" dirty="0">
                <a:solidFill>
                  <a:schemeClr val="bg1"/>
                </a:solidFill>
                <a:latin typeface="Montserrat" pitchFamily="2" charset="77"/>
                <a:ea typeface="ＭＳ Ｐゴシック"/>
                <a:cs typeface="Calibri" panose="020F0502020204030204" pitchFamily="34" charset="0"/>
              </a:rPr>
              <a:t>Inégalités de genre prévalentes dans les secteurs environnementaux</a:t>
            </a:r>
            <a:endParaRPr lang="en-GB" sz="3600" dirty="0">
              <a:solidFill>
                <a:schemeClr val="bg1"/>
              </a:solidFill>
              <a:latin typeface="Montserrat" pitchFamily="2" charset="77"/>
              <a:ea typeface="ＭＳ Ｐゴシック" pitchFamily="-65" charset="-128"/>
              <a:cs typeface="Calibri" panose="020F0502020204030204" pitchFamily="34" charset="0"/>
            </a:endParaRPr>
          </a:p>
        </p:txBody>
      </p:sp>
      <p:pic>
        <p:nvPicPr>
          <p:cNvPr id="6" name="Picture 10" descr="A picture containing logo&#10;&#10;Description automatically generated">
            <a:extLst>
              <a:ext uri="{FF2B5EF4-FFF2-40B4-BE49-F238E27FC236}">
                <a16:creationId xmlns:a16="http://schemas.microsoft.com/office/drawing/2014/main" id="{94BCA9CD-F64A-87F2-6F66-CFFAC5FB1BE8}"/>
              </a:ext>
            </a:extLst>
          </p:cNvPr>
          <p:cNvPicPr>
            <a:picLocks noChangeAspect="1"/>
          </p:cNvPicPr>
          <p:nvPr/>
        </p:nvPicPr>
        <p:blipFill>
          <a:blip r:embed="rId2"/>
          <a:stretch>
            <a:fillRect/>
          </a:stretch>
        </p:blipFill>
        <p:spPr>
          <a:xfrm>
            <a:off x="16790989" y="0"/>
            <a:ext cx="1263650" cy="1952625"/>
          </a:xfrm>
          <a:prstGeom prst="rect">
            <a:avLst/>
          </a:prstGeom>
        </p:spPr>
      </p:pic>
      <p:sp>
        <p:nvSpPr>
          <p:cNvPr id="3" name="Google Shape;89;g328e14af98b_2_2">
            <a:extLst>
              <a:ext uri="{FF2B5EF4-FFF2-40B4-BE49-F238E27FC236}">
                <a16:creationId xmlns:a16="http://schemas.microsoft.com/office/drawing/2014/main" id="{6C9E8CC7-7529-F37A-45BF-1B0394769A25}"/>
              </a:ext>
            </a:extLst>
          </p:cNvPr>
          <p:cNvSpPr txBox="1"/>
          <p:nvPr/>
        </p:nvSpPr>
        <p:spPr>
          <a:xfrm>
            <a:off x="830399" y="481687"/>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4400" b="1" kern="0" dirty="0">
                <a:solidFill>
                  <a:prstClr val="black"/>
                </a:solidFill>
                <a:latin typeface="Calibri Light" panose="020F0302020204030204" pitchFamily="34" charset="0"/>
                <a:cs typeface="Calibri Light" panose="020F0302020204030204" pitchFamily="34" charset="0"/>
                <a:sym typeface="Arial"/>
              </a:rPr>
              <a:t>Quel pourrait être l'indice d'une analyse de genre</a:t>
            </a:r>
          </a:p>
          <a:p>
            <a:pPr defTabSz="914445">
              <a:buClr>
                <a:srgbClr val="000000"/>
              </a:buClr>
              <a:defRPr/>
            </a:pPr>
            <a:endParaRPr sz="4400" b="1" kern="0" dirty="0">
              <a:solidFill>
                <a:prstClr val="black"/>
              </a:solidFill>
              <a:latin typeface="Calibri Light" panose="020F0302020204030204" pitchFamily="34" charset="0"/>
              <a:cs typeface="Calibri Light" panose="020F0302020204030204" pitchFamily="34" charset="0"/>
              <a:sym typeface="Arial"/>
            </a:endParaRPr>
          </a:p>
        </p:txBody>
      </p:sp>
      <p:cxnSp>
        <p:nvCxnSpPr>
          <p:cNvPr id="5" name="Straight Connector 4">
            <a:extLst>
              <a:ext uri="{FF2B5EF4-FFF2-40B4-BE49-F238E27FC236}">
                <a16:creationId xmlns:a16="http://schemas.microsoft.com/office/drawing/2014/main" id="{2FB1812C-674B-F024-B9CA-3E9222697693}"/>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2" name="Freeform 3">
            <a:extLst>
              <a:ext uri="{FF2B5EF4-FFF2-40B4-BE49-F238E27FC236}">
                <a16:creationId xmlns:a16="http://schemas.microsoft.com/office/drawing/2014/main" id="{4D84C7E1-1CBD-0588-F949-7CDD00376707}"/>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2" name="Content Placeholder 2">
            <a:extLst>
              <a:ext uri="{FF2B5EF4-FFF2-40B4-BE49-F238E27FC236}">
                <a16:creationId xmlns:a16="http://schemas.microsoft.com/office/drawing/2014/main" id="{2F1192C1-223D-5EE2-4947-5E2A60E32E3A}"/>
              </a:ext>
            </a:extLst>
          </p:cNvPr>
          <p:cNvSpPr txBox="1">
            <a:spLocks/>
          </p:cNvSpPr>
          <p:nvPr/>
        </p:nvSpPr>
        <p:spPr>
          <a:xfrm>
            <a:off x="6379030" y="2731032"/>
            <a:ext cx="11653838" cy="7074281"/>
          </a:xfrm>
          <a:prstGeom prst="rect">
            <a:avLst/>
          </a:prstGeom>
        </p:spPr>
        <p:txBody>
          <a:bodyPr>
            <a:normAutofit/>
          </a:bodyPr>
          <a:lstStyle>
            <a:lvl1pPr marL="188595" indent="-188595" algn="l" defTabSz="754380" rtl="0" eaLnBrk="1" latinLnBrk="0" hangingPunct="1">
              <a:lnSpc>
                <a:spcPct val="90000"/>
              </a:lnSpc>
              <a:spcBef>
                <a:spcPts val="825"/>
              </a:spcBef>
              <a:buFont typeface="Arial" panose="020B0604020202020204" pitchFamily="34" charset="0"/>
              <a:buChar char="•"/>
              <a:defRPr sz="2310" b="0" i="0" kern="1200">
                <a:solidFill>
                  <a:schemeClr val="tx1"/>
                </a:solidFill>
                <a:latin typeface="Calibri Light" panose="020F0502020204030204" pitchFamily="34" charset="0"/>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b="0" i="0" kern="1200">
                <a:solidFill>
                  <a:schemeClr val="tx1"/>
                </a:solidFill>
                <a:latin typeface="Calibri Light" panose="020F0502020204030204" pitchFamily="34" charset="0"/>
                <a:ea typeface="+mn-ea"/>
                <a:cs typeface="+mn-cs"/>
              </a:defRPr>
            </a:lvl2pPr>
            <a:lvl3pPr marL="942975" indent="-188595" algn="l" defTabSz="754380" rtl="0" eaLnBrk="1" latinLnBrk="0" hangingPunct="1">
              <a:lnSpc>
                <a:spcPct val="90000"/>
              </a:lnSpc>
              <a:spcBef>
                <a:spcPts val="413"/>
              </a:spcBef>
              <a:buFont typeface="Arial" panose="020B0604020202020204" pitchFamily="34" charset="0"/>
              <a:buChar char="•"/>
              <a:defRPr sz="1650" b="0" i="0" kern="1200">
                <a:solidFill>
                  <a:schemeClr val="tx1"/>
                </a:solidFill>
                <a:latin typeface="Calibri Light" panose="020F0502020204030204" pitchFamily="34" charset="0"/>
                <a:ea typeface="+mn-ea"/>
                <a:cs typeface="+mn-cs"/>
              </a:defRPr>
            </a:lvl3pPr>
            <a:lvl4pPr marL="1320165" indent="-188595" algn="l" defTabSz="754380" rtl="0" eaLnBrk="1" latinLnBrk="0" hangingPunct="1">
              <a:lnSpc>
                <a:spcPct val="90000"/>
              </a:lnSpc>
              <a:spcBef>
                <a:spcPts val="413"/>
              </a:spcBef>
              <a:buFont typeface="Arial" panose="020B0604020202020204" pitchFamily="34" charset="0"/>
              <a:buChar char="•"/>
              <a:defRPr sz="1485" b="0" i="0" kern="1200">
                <a:solidFill>
                  <a:schemeClr val="tx1"/>
                </a:solidFill>
                <a:latin typeface="Calibri Light" panose="020F0502020204030204" pitchFamily="34" charset="0"/>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b="0" i="0" kern="1200">
                <a:solidFill>
                  <a:schemeClr val="tx1"/>
                </a:solidFill>
                <a:latin typeface="Calibri Light" panose="020F0502020204030204" pitchFamily="34" charset="0"/>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marL="0" indent="0">
              <a:lnSpc>
                <a:spcPct val="120000"/>
              </a:lnSpc>
              <a:buNone/>
            </a:pPr>
            <a:r>
              <a:rPr lang="fr" sz="3200" noProof="0" dirty="0">
                <a:latin typeface="Calibri" panose="020F0502020204030204" pitchFamily="34" charset="0"/>
                <a:cs typeface="Calibri" panose="020F0502020204030204" pitchFamily="34" charset="0"/>
              </a:rPr>
              <a:t>1. Introduction 2. Méthodologie 3. Analyse des politiques (égalité des sexes, environnement, biodiversité, peuples autochtones, cadre stratégique de développement rural) 4. Analyse institutionnelle 5. Analyse des données nationales 6. Analyse des données locales 7. Études de cas</a:t>
            </a:r>
            <a:endParaRPr lang="en-US" sz="800" noProof="0" dirty="0">
              <a:latin typeface="Calibri" panose="020F0502020204030204" pitchFamily="34" charset="0"/>
              <a:cs typeface="Calibri" panose="020F0502020204030204" pitchFamily="34" charset="0"/>
            </a:endParaRPr>
          </a:p>
        </p:txBody>
      </p:sp>
      <p:pic>
        <p:nvPicPr>
          <p:cNvPr id="7" name="Gráfico 7">
            <a:extLst>
              <a:ext uri="{FF2B5EF4-FFF2-40B4-BE49-F238E27FC236}">
                <a16:creationId xmlns:a16="http://schemas.microsoft.com/office/drawing/2014/main" id="{A196E4E0-3261-4699-7448-1681654107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19200" y="3097712"/>
            <a:ext cx="3927912" cy="4091575"/>
          </a:xfrm>
          <a:prstGeom prst="rect">
            <a:avLst/>
          </a:prstGeom>
        </p:spPr>
      </p:pic>
    </p:spTree>
    <p:extLst>
      <p:ext uri="{BB962C8B-B14F-4D97-AF65-F5344CB8AC3E}">
        <p14:creationId xmlns:p14="http://schemas.microsoft.com/office/powerpoint/2010/main" val="23573417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6E2246-A0F4-2BD2-409A-7EFC6C7588B7}"/>
            </a:ext>
          </a:extLst>
        </p:cNvPr>
        <p:cNvGrpSpPr/>
        <p:nvPr/>
      </p:nvGrpSpPr>
      <p:grpSpPr>
        <a:xfrm>
          <a:off x="0" y="0"/>
          <a:ext cx="0" cy="0"/>
          <a:chOff x="0" y="0"/>
          <a:chExt cx="0" cy="0"/>
        </a:xfrm>
      </p:grpSpPr>
      <p:sp>
        <p:nvSpPr>
          <p:cNvPr id="14" name="Title 1">
            <a:extLst>
              <a:ext uri="{FF2B5EF4-FFF2-40B4-BE49-F238E27FC236}">
                <a16:creationId xmlns:a16="http://schemas.microsoft.com/office/drawing/2014/main" id="{C048D178-915D-F3DC-C165-B5176BA84CA5}"/>
              </a:ext>
            </a:extLst>
          </p:cNvPr>
          <p:cNvSpPr txBox="1">
            <a:spLocks/>
          </p:cNvSpPr>
          <p:nvPr/>
        </p:nvSpPr>
        <p:spPr>
          <a:xfrm>
            <a:off x="-3" y="277907"/>
            <a:ext cx="18288005" cy="1512794"/>
          </a:xfrm>
          <a:prstGeom prst="rect">
            <a:avLst/>
          </a:prstGeom>
        </p:spPr>
        <p:txBody>
          <a:bodyPr vert="horz" lIns="121025" tIns="60512" rIns="121025" bIns="60512"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fr" sz="3600" dirty="0">
                <a:solidFill>
                  <a:schemeClr val="bg1"/>
                </a:solidFill>
                <a:latin typeface="Montserrat" pitchFamily="2" charset="77"/>
                <a:ea typeface="ＭＳ Ｐゴシック"/>
                <a:cs typeface="Calibri" panose="020F0502020204030204" pitchFamily="34" charset="0"/>
              </a:rPr>
              <a:t>Inégalités de genre prévalentes dans les secteurs environnementaux</a:t>
            </a:r>
            <a:endParaRPr lang="en-GB" sz="3600" dirty="0">
              <a:solidFill>
                <a:schemeClr val="bg1"/>
              </a:solidFill>
              <a:latin typeface="Montserrat" pitchFamily="2" charset="77"/>
              <a:ea typeface="ＭＳ Ｐゴシック" pitchFamily="-65" charset="-128"/>
              <a:cs typeface="Calibri" panose="020F0502020204030204" pitchFamily="34" charset="0"/>
            </a:endParaRPr>
          </a:p>
        </p:txBody>
      </p:sp>
      <p:pic>
        <p:nvPicPr>
          <p:cNvPr id="6" name="Picture 10" descr="A picture containing logo&#10;&#10;Description automatically generated">
            <a:extLst>
              <a:ext uri="{FF2B5EF4-FFF2-40B4-BE49-F238E27FC236}">
                <a16:creationId xmlns:a16="http://schemas.microsoft.com/office/drawing/2014/main" id="{AD5C4F02-F90D-4203-5BAD-1C39244A6E0C}"/>
              </a:ext>
            </a:extLst>
          </p:cNvPr>
          <p:cNvPicPr>
            <a:picLocks noChangeAspect="1"/>
          </p:cNvPicPr>
          <p:nvPr/>
        </p:nvPicPr>
        <p:blipFill>
          <a:blip r:embed="rId2"/>
          <a:stretch>
            <a:fillRect/>
          </a:stretch>
        </p:blipFill>
        <p:spPr>
          <a:xfrm>
            <a:off x="16790989" y="0"/>
            <a:ext cx="1263650" cy="1952625"/>
          </a:xfrm>
          <a:prstGeom prst="rect">
            <a:avLst/>
          </a:prstGeom>
        </p:spPr>
      </p:pic>
      <p:sp>
        <p:nvSpPr>
          <p:cNvPr id="3" name="Google Shape;89;g328e14af98b_2_2">
            <a:extLst>
              <a:ext uri="{FF2B5EF4-FFF2-40B4-BE49-F238E27FC236}">
                <a16:creationId xmlns:a16="http://schemas.microsoft.com/office/drawing/2014/main" id="{FD2C9508-4B29-2A94-6D85-74E4DE25130C}"/>
              </a:ext>
            </a:extLst>
          </p:cNvPr>
          <p:cNvSpPr txBox="1"/>
          <p:nvPr/>
        </p:nvSpPr>
        <p:spPr>
          <a:xfrm>
            <a:off x="830399" y="481687"/>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4400" b="1" kern="0" dirty="0">
                <a:solidFill>
                  <a:prstClr val="black"/>
                </a:solidFill>
                <a:latin typeface="Calibri Light" panose="020F0302020204030204" pitchFamily="34" charset="0"/>
                <a:cs typeface="Calibri Light" panose="020F0302020204030204" pitchFamily="34" charset="0"/>
                <a:sym typeface="Arial"/>
              </a:rPr>
              <a:t>Données clés qui pourraient être incluses dans une analyse de genre</a:t>
            </a:r>
          </a:p>
          <a:p>
            <a:pPr defTabSz="914445">
              <a:buClr>
                <a:srgbClr val="000000"/>
              </a:buClr>
              <a:defRPr/>
            </a:pPr>
            <a:endParaRPr sz="4400" b="1" kern="0" dirty="0">
              <a:solidFill>
                <a:prstClr val="black"/>
              </a:solidFill>
              <a:latin typeface="Calibri Light" panose="020F0302020204030204" pitchFamily="34" charset="0"/>
              <a:cs typeface="Calibri Light" panose="020F0302020204030204" pitchFamily="34" charset="0"/>
              <a:sym typeface="Arial"/>
            </a:endParaRPr>
          </a:p>
        </p:txBody>
      </p:sp>
      <p:cxnSp>
        <p:nvCxnSpPr>
          <p:cNvPr id="5" name="Straight Connector 4">
            <a:extLst>
              <a:ext uri="{FF2B5EF4-FFF2-40B4-BE49-F238E27FC236}">
                <a16:creationId xmlns:a16="http://schemas.microsoft.com/office/drawing/2014/main" id="{95AA7B3A-C3AB-2121-6045-B594876DF3DD}"/>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2" name="Freeform 3">
            <a:extLst>
              <a:ext uri="{FF2B5EF4-FFF2-40B4-BE49-F238E27FC236}">
                <a16:creationId xmlns:a16="http://schemas.microsoft.com/office/drawing/2014/main" id="{39D50B46-1905-EBC7-A4E0-8626E781ADD3}"/>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Content Placeholder 9">
            <a:extLst>
              <a:ext uri="{FF2B5EF4-FFF2-40B4-BE49-F238E27FC236}">
                <a16:creationId xmlns:a16="http://schemas.microsoft.com/office/drawing/2014/main" id="{EDB0FEC7-513B-8FDC-1BAB-4B3778C87397}"/>
              </a:ext>
            </a:extLst>
          </p:cNvPr>
          <p:cNvSpPr txBox="1">
            <a:spLocks/>
          </p:cNvSpPr>
          <p:nvPr/>
        </p:nvSpPr>
        <p:spPr>
          <a:xfrm>
            <a:off x="1163703" y="2109118"/>
            <a:ext cx="15960589" cy="7096348"/>
          </a:xfrm>
          <a:prstGeom prst="rect">
            <a:avLst/>
          </a:prstGeom>
        </p:spPr>
        <p:txBody>
          <a:bodyPr>
            <a:normAutofit lnSpcReduction="10000"/>
          </a:bodyPr>
          <a:lstStyle>
            <a:lvl1pPr marL="137168" indent="-137168" algn="l" defTabSz="1371669" rtl="0" eaLnBrk="1" latinLnBrk="0" hangingPunct="1">
              <a:lnSpc>
                <a:spcPct val="90000"/>
              </a:lnSpc>
              <a:spcBef>
                <a:spcPts val="1800"/>
              </a:spcBef>
              <a:spcAft>
                <a:spcPts val="300"/>
              </a:spcAft>
              <a:buClr>
                <a:schemeClr val="accent1"/>
              </a:buClr>
              <a:buSzPct val="100000"/>
              <a:buFont typeface="Calibri" panose="020F0502020204030204" pitchFamily="34" charset="0"/>
              <a:buChar char=" "/>
              <a:defRPr sz="3000" kern="1200">
                <a:solidFill>
                  <a:schemeClr val="tx1">
                    <a:lumMod val="75000"/>
                    <a:lumOff val="25000"/>
                  </a:schemeClr>
                </a:solidFill>
                <a:latin typeface="+mn-lt"/>
                <a:ea typeface="+mn-ea"/>
                <a:cs typeface="+mn-cs"/>
              </a:defRPr>
            </a:lvl1pPr>
            <a:lvl2pPr marL="576101" indent="-274334" algn="l" defTabSz="1371669" rtl="0" eaLnBrk="1" latinLnBrk="0" hangingPunct="1">
              <a:lnSpc>
                <a:spcPct val="90000"/>
              </a:lnSpc>
              <a:spcBef>
                <a:spcPts val="300"/>
              </a:spcBef>
              <a:spcAft>
                <a:spcPts val="600"/>
              </a:spcAft>
              <a:buClr>
                <a:schemeClr val="accent1"/>
              </a:buClr>
              <a:buFont typeface="Calibri" pitchFamily="34" charset="0"/>
              <a:buChar char="◦"/>
              <a:defRPr sz="2700" kern="1200">
                <a:solidFill>
                  <a:schemeClr val="tx1">
                    <a:lumMod val="75000"/>
                    <a:lumOff val="25000"/>
                  </a:schemeClr>
                </a:solidFill>
                <a:latin typeface="+mn-lt"/>
                <a:ea typeface="+mn-ea"/>
                <a:cs typeface="+mn-cs"/>
              </a:defRPr>
            </a:lvl2pPr>
            <a:lvl3pPr marL="850434"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3pPr>
            <a:lvl4pPr marL="1124768"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4pPr>
            <a:lvl5pPr marL="1399103"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5pPr>
            <a:lvl6pPr marL="165008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6pPr>
            <a:lvl7pPr marL="195009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7pPr>
            <a:lvl8pPr marL="225011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8pPr>
            <a:lvl9pPr marL="255012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9pPr>
          </a:lstStyle>
          <a:p>
            <a:pPr marL="514350" indent="-514350">
              <a:buFont typeface="+mj-lt"/>
              <a:buAutoNum type="arabicPeriod"/>
            </a:pPr>
            <a:r>
              <a:rPr lang="fr" sz="3200" dirty="0">
                <a:solidFill>
                  <a:schemeClr val="tx1"/>
                </a:solidFill>
              </a:rPr>
              <a:t>Impacts différenciés selon le sexe de la dégradation de l’environnement, de la pollution, de la perte de biodiversité ou du changement climatique.</a:t>
            </a:r>
          </a:p>
          <a:p>
            <a:pPr marL="514350" indent="-514350">
              <a:buFont typeface="+mj-lt"/>
              <a:buAutoNum type="arabicPeriod"/>
            </a:pPr>
            <a:r>
              <a:rPr lang="fr" sz="3200" dirty="0">
                <a:solidFill>
                  <a:schemeClr val="tx1"/>
                </a:solidFill>
              </a:rPr>
              <a:t>Utilisation différenciée selon le sexe des ressources biologiques et des services écosystémiques dont dépendent les communautés et les avantages découlant de ces ressources et services</a:t>
            </a:r>
          </a:p>
          <a:p>
            <a:pPr marL="514350" indent="-514350">
              <a:buFont typeface="+mj-lt"/>
              <a:buAutoNum type="arabicPeriod"/>
            </a:pPr>
            <a:r>
              <a:rPr lang="fr" sz="3200" dirty="0">
                <a:solidFill>
                  <a:schemeClr val="tx1"/>
                </a:solidFill>
              </a:rPr>
              <a:t>Rôles, connaissances, besoins et contributions différenciés des femmes et des hommes en relation avec la conservation et l’utilisation durable de la biodiversité </a:t>
            </a:r>
            <a:r>
              <a:rPr lang="fr" sz="3200" dirty="0"/>
              <a:t>:</a:t>
            </a:r>
          </a:p>
          <a:p>
            <a:pPr marL="1227616" lvl="2" indent="-514350">
              <a:buFont typeface="+mj-lt"/>
              <a:buAutoNum type="alphaLcPeriod"/>
            </a:pPr>
            <a:r>
              <a:rPr lang="fr" sz="2000" dirty="0">
                <a:solidFill>
                  <a:schemeClr val="tx1"/>
                </a:solidFill>
              </a:rPr>
              <a:t>Gestion environnementale différenciée et action des hommes et des femmes.</a:t>
            </a:r>
          </a:p>
          <a:p>
            <a:pPr marL="1227616" lvl="2" indent="-514350">
              <a:buFont typeface="+mj-lt"/>
              <a:buAutoNum type="alphaLcPeriod"/>
            </a:pPr>
            <a:r>
              <a:rPr lang="fr" sz="2000" dirty="0">
                <a:solidFill>
                  <a:schemeClr val="tx1"/>
                </a:solidFill>
              </a:rPr>
              <a:t>Intérêts stratégiques des femmes et des hommes en matière d’environnement et de développement durable.</a:t>
            </a:r>
          </a:p>
          <a:p>
            <a:pPr marL="1227616" lvl="2" indent="-514350">
              <a:buFont typeface="+mj-lt"/>
              <a:buAutoNum type="alphaLcPeriod"/>
            </a:pPr>
            <a:r>
              <a:rPr lang="fr" sz="2000" dirty="0">
                <a:solidFill>
                  <a:schemeClr val="tx1"/>
                </a:solidFill>
              </a:rPr>
              <a:t>Besoins et préférences des femmes en termes de participation et de partage des avantages, des coûts et des responsabilités.</a:t>
            </a:r>
          </a:p>
          <a:p>
            <a:pPr marL="514350" indent="-514350">
              <a:buFont typeface="+mj-lt"/>
              <a:buAutoNum type="arabicPeriod"/>
            </a:pPr>
            <a:r>
              <a:rPr lang="fr" sz="3200" dirty="0">
                <a:solidFill>
                  <a:schemeClr val="tx1"/>
                </a:solidFill>
              </a:rPr>
              <a:t>Considérations de genre pertinentes pour la SPANB :</a:t>
            </a:r>
          </a:p>
          <a:p>
            <a:pPr marL="1227616" lvl="2" indent="-514350">
              <a:buFont typeface="+mj-lt"/>
              <a:buAutoNum type="alphaLcPeriod"/>
            </a:pPr>
            <a:r>
              <a:rPr lang="fr" sz="2000" dirty="0">
                <a:solidFill>
                  <a:schemeClr val="tx1"/>
                </a:solidFill>
              </a:rPr>
              <a:t>Principales inégalités de genre prévalant dans les secteurs de la biodiversité pertinents pour la SPANB.</a:t>
            </a:r>
          </a:p>
          <a:p>
            <a:pPr marL="1227616" lvl="2" indent="-514350">
              <a:buFont typeface="+mj-lt"/>
              <a:buAutoNum type="alphaLcPeriod"/>
            </a:pPr>
            <a:r>
              <a:rPr lang="fr" sz="2000" dirty="0">
                <a:solidFill>
                  <a:schemeClr val="tx1"/>
                </a:solidFill>
              </a:rPr>
              <a:t>Principaux obstacles culturels, institutionnels et sociaux qui empêchent les parties prenantes, en particulier les femmes, de </a:t>
            </a:r>
            <a:br>
              <a:rPr lang="en-GB" sz="2000" dirty="0">
                <a:solidFill>
                  <a:schemeClr val="tx1"/>
                </a:solidFill>
              </a:rPr>
            </a:br>
            <a:r>
              <a:rPr lang="fr" sz="2000" dirty="0">
                <a:solidFill>
                  <a:schemeClr val="tx1"/>
                </a:solidFill>
              </a:rPr>
              <a:t>participer pleinement et efficacement à toutes les phases de la mise à jour et de la mise en œuvre de la SPANB.</a:t>
            </a:r>
          </a:p>
          <a:p>
            <a:pPr marL="1227616" lvl="2" indent="-514350">
              <a:buFont typeface="+mj-lt"/>
              <a:buAutoNum type="alphaLcPeriod"/>
            </a:pPr>
            <a:r>
              <a:rPr lang="fr" sz="2000" dirty="0">
                <a:solidFill>
                  <a:schemeClr val="tx1"/>
                </a:solidFill>
              </a:rPr>
              <a:t>Risques, coûts, impacts et opportunités différenciés selon le genre associés à la SPANB.</a:t>
            </a:r>
          </a:p>
          <a:p>
            <a:pPr marL="1227616" lvl="2" indent="-514350">
              <a:buFont typeface="+mj-lt"/>
              <a:buAutoNum type="alphaLcPeriod"/>
            </a:pPr>
            <a:r>
              <a:rPr lang="fr" sz="2000" dirty="0">
                <a:solidFill>
                  <a:schemeClr val="tx1"/>
                </a:solidFill>
              </a:rPr>
              <a:t>Base de référence des informations ventilées par sexe pertinentes pour la NBSAP.</a:t>
            </a:r>
          </a:p>
        </p:txBody>
      </p:sp>
    </p:spTree>
    <p:extLst>
      <p:ext uri="{BB962C8B-B14F-4D97-AF65-F5344CB8AC3E}">
        <p14:creationId xmlns:p14="http://schemas.microsoft.com/office/powerpoint/2010/main" val="21157821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A50837-A02B-AF21-2330-FA0D64D2BF8B}"/>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D19907F7-D114-E7C8-1D97-8855B37AAF40}"/>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7D804A07-3057-D3D8-6375-F1F18134EBB6}"/>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26" name="Rectangle 25">
            <a:extLst>
              <a:ext uri="{FF2B5EF4-FFF2-40B4-BE49-F238E27FC236}">
                <a16:creationId xmlns:a16="http://schemas.microsoft.com/office/drawing/2014/main" id="{3524357F-4A08-0424-A6D0-24FF52D20E54}"/>
              </a:ext>
            </a:extLst>
          </p:cNvPr>
          <p:cNvSpPr/>
          <p:nvPr/>
        </p:nvSpPr>
        <p:spPr>
          <a:xfrm>
            <a:off x="2362200" y="573365"/>
            <a:ext cx="12954000" cy="1038978"/>
          </a:xfrm>
          <a:prstGeom prst="rect">
            <a:avLst/>
          </a:prstGeom>
          <a:solidFill>
            <a:srgbClr val="FFF2CC"/>
          </a:solidFill>
          <a:ln w="57150" cap="flat" cmpd="sng" algn="ctr">
            <a:solidFill>
              <a:srgbClr val="FFC000"/>
            </a:solidFill>
            <a:prstDash val="solid"/>
            <a:miter lim="800000"/>
          </a:ln>
          <a:effectLst/>
        </p:spPr>
        <p:txBody>
          <a:bodyPr rtlCol="0" anchor="ctr"/>
          <a:lstStyle/>
          <a:p>
            <a:pPr algn="ctr" defTabSz="502945">
              <a:defRPr/>
            </a:pPr>
            <a:endParaRPr lang="en-US" sz="2000" kern="0" noProof="0" dirty="0">
              <a:solidFill>
                <a:srgbClr val="000000"/>
              </a:solidFill>
              <a:latin typeface="Montserrat" pitchFamily="2" charset="77"/>
            </a:endParaRPr>
          </a:p>
        </p:txBody>
      </p:sp>
      <p:sp>
        <p:nvSpPr>
          <p:cNvPr id="27" name="Rectangle 26">
            <a:extLst>
              <a:ext uri="{FF2B5EF4-FFF2-40B4-BE49-F238E27FC236}">
                <a16:creationId xmlns:a16="http://schemas.microsoft.com/office/drawing/2014/main" id="{EDE35AA9-A4DB-F233-96F6-7C9DE1236E2B}"/>
              </a:ext>
            </a:extLst>
          </p:cNvPr>
          <p:cNvSpPr/>
          <p:nvPr/>
        </p:nvSpPr>
        <p:spPr>
          <a:xfrm>
            <a:off x="2362200" y="851343"/>
            <a:ext cx="12954000" cy="492443"/>
          </a:xfrm>
          <a:prstGeom prst="rect">
            <a:avLst/>
          </a:prstGeom>
        </p:spPr>
        <p:txBody>
          <a:bodyPr wrap="square" lIns="60960" tIns="30480" rIns="60960" bIns="30480" anchor="t">
            <a:spAutoFit/>
          </a:bodyPr>
          <a:lstStyle/>
          <a:p>
            <a:pPr algn="ctr"/>
            <a:r>
              <a:rPr lang="fr" sz="2800" b="1" noProof="0" dirty="0">
                <a:solidFill>
                  <a:srgbClr val="000000"/>
                </a:solidFill>
                <a:latin typeface="Calibri" panose="020F0502020204030204" pitchFamily="34" charset="0"/>
                <a:cs typeface="Calibri" panose="020F0502020204030204" pitchFamily="34" charset="0"/>
              </a:rPr>
              <a:t>Rôles, pratiques, connaissances et valeurs différenciés selon le genre</a:t>
            </a:r>
          </a:p>
        </p:txBody>
      </p:sp>
      <p:sp>
        <p:nvSpPr>
          <p:cNvPr id="28" name="Rectangle 27">
            <a:extLst>
              <a:ext uri="{FF2B5EF4-FFF2-40B4-BE49-F238E27FC236}">
                <a16:creationId xmlns:a16="http://schemas.microsoft.com/office/drawing/2014/main" id="{9826A96B-3182-4687-FC75-43EC25AC9691}"/>
              </a:ext>
            </a:extLst>
          </p:cNvPr>
          <p:cNvSpPr/>
          <p:nvPr/>
        </p:nvSpPr>
        <p:spPr>
          <a:xfrm>
            <a:off x="1905000" y="2628900"/>
            <a:ext cx="6798338" cy="1740267"/>
          </a:xfrm>
          <a:prstGeom prst="rect">
            <a:avLst/>
          </a:prstGeom>
          <a:solidFill>
            <a:srgbClr val="FFFFFF"/>
          </a:solidFill>
          <a:ln w="57150" cap="flat" cmpd="sng" algn="ctr">
            <a:solidFill>
              <a:srgbClr val="FFC000"/>
            </a:solidFill>
            <a:prstDash val="solid"/>
            <a:miter lim="800000"/>
          </a:ln>
          <a:effectLst/>
        </p:spPr>
        <p:txBody>
          <a:bodyPr rtlCol="0" anchor="ctr"/>
          <a:lstStyle/>
          <a:p>
            <a:pPr algn="ctr" defTabSz="754418">
              <a:defRPr/>
            </a:pPr>
            <a:endParaRPr lang="en-US" sz="2800" kern="0" dirty="0">
              <a:solidFill>
                <a:srgbClr val="000000"/>
              </a:solidFill>
              <a:latin typeface="Calibri" panose="020F0502020204030204" pitchFamily="34" charset="0"/>
              <a:cs typeface="Calibri" panose="020F0502020204030204" pitchFamily="34" charset="0"/>
            </a:endParaRPr>
          </a:p>
        </p:txBody>
      </p:sp>
      <p:sp>
        <p:nvSpPr>
          <p:cNvPr id="29" name="Rectangle 28">
            <a:extLst>
              <a:ext uri="{FF2B5EF4-FFF2-40B4-BE49-F238E27FC236}">
                <a16:creationId xmlns:a16="http://schemas.microsoft.com/office/drawing/2014/main" id="{8275F444-8692-A39F-6030-EB67E7A0A9B6}"/>
              </a:ext>
            </a:extLst>
          </p:cNvPr>
          <p:cNvSpPr/>
          <p:nvPr/>
        </p:nvSpPr>
        <p:spPr>
          <a:xfrm>
            <a:off x="2325750" y="2785506"/>
            <a:ext cx="6250233" cy="1384995"/>
          </a:xfrm>
          <a:prstGeom prst="rect">
            <a:avLst/>
          </a:prstGeom>
        </p:spPr>
        <p:txBody>
          <a:bodyPr wrap="square" lIns="91440" tIns="45720" rIns="91440" bIns="45720" anchor="t">
            <a:spAutoFit/>
          </a:bodyPr>
          <a:lstStyle/>
          <a:p>
            <a:pPr algn="ctr"/>
            <a:r>
              <a:rPr lang="fr" sz="2800" dirty="0">
                <a:solidFill>
                  <a:srgbClr val="000000"/>
                </a:solidFill>
                <a:latin typeface="Calibri" panose="020F0502020204030204" pitchFamily="34" charset="0"/>
                <a:ea typeface="+mn-lt"/>
                <a:cs typeface="Calibri" panose="020F0502020204030204" pitchFamily="34" charset="0"/>
              </a:rPr>
              <a:t>Quelles activités les femmes et les hommes mènent-ils en relation avec l’écosystème/les ressources naturelles ?</a:t>
            </a:r>
            <a:r>
              <a:rPr lang="fr" sz="2800" dirty="0">
                <a:solidFill>
                  <a:srgbClr val="000000"/>
                </a:solidFill>
                <a:latin typeface="Calibri" panose="020F0502020204030204" pitchFamily="34" charset="0"/>
                <a:cs typeface="Calibri" panose="020F0502020204030204" pitchFamily="34" charset="0"/>
              </a:rPr>
              <a:t> </a:t>
            </a:r>
            <a:endParaRPr lang="en-US" sz="2800" dirty="0">
              <a:latin typeface="Calibri" panose="020F0502020204030204" pitchFamily="34" charset="0"/>
              <a:cs typeface="Calibri" panose="020F0502020204030204" pitchFamily="34" charset="0"/>
            </a:endParaRPr>
          </a:p>
        </p:txBody>
      </p:sp>
      <p:sp>
        <p:nvSpPr>
          <p:cNvPr id="30" name="Rectangle 29">
            <a:extLst>
              <a:ext uri="{FF2B5EF4-FFF2-40B4-BE49-F238E27FC236}">
                <a16:creationId xmlns:a16="http://schemas.microsoft.com/office/drawing/2014/main" id="{CE139495-68F9-D842-EC4F-FDC1E806DCE7}"/>
              </a:ext>
            </a:extLst>
          </p:cNvPr>
          <p:cNvSpPr/>
          <p:nvPr/>
        </p:nvSpPr>
        <p:spPr>
          <a:xfrm>
            <a:off x="1905000" y="4640475"/>
            <a:ext cx="6798338" cy="1635534"/>
          </a:xfrm>
          <a:prstGeom prst="rect">
            <a:avLst/>
          </a:prstGeom>
          <a:solidFill>
            <a:srgbClr val="FFFFFF"/>
          </a:solidFill>
          <a:ln w="57150" cap="flat" cmpd="sng" algn="ctr">
            <a:solidFill>
              <a:srgbClr val="FFC000"/>
            </a:solidFill>
            <a:prstDash val="solid"/>
            <a:miter lim="800000"/>
          </a:ln>
          <a:effectLst/>
        </p:spPr>
        <p:txBody>
          <a:bodyPr rtlCol="0" anchor="ctr"/>
          <a:lstStyle/>
          <a:p>
            <a:pPr algn="ctr" defTabSz="754418">
              <a:defRPr/>
            </a:pPr>
            <a:endParaRPr lang="en-US" sz="2800" kern="0" dirty="0">
              <a:solidFill>
                <a:srgbClr val="000000"/>
              </a:solidFill>
              <a:latin typeface="Calibri" panose="020F0502020204030204" pitchFamily="34" charset="0"/>
              <a:cs typeface="Calibri" panose="020F0502020204030204" pitchFamily="34" charset="0"/>
            </a:endParaRPr>
          </a:p>
        </p:txBody>
      </p:sp>
      <p:sp>
        <p:nvSpPr>
          <p:cNvPr id="31" name="Rectangle 30">
            <a:extLst>
              <a:ext uri="{FF2B5EF4-FFF2-40B4-BE49-F238E27FC236}">
                <a16:creationId xmlns:a16="http://schemas.microsoft.com/office/drawing/2014/main" id="{91668369-924E-8B74-CAF1-A1A471563B04}"/>
              </a:ext>
            </a:extLst>
          </p:cNvPr>
          <p:cNvSpPr/>
          <p:nvPr/>
        </p:nvSpPr>
        <p:spPr>
          <a:xfrm>
            <a:off x="2371725" y="4765744"/>
            <a:ext cx="5882453" cy="1384995"/>
          </a:xfrm>
          <a:prstGeom prst="rect">
            <a:avLst/>
          </a:prstGeom>
        </p:spPr>
        <p:txBody>
          <a:bodyPr wrap="square" lIns="91440" tIns="45720" rIns="91440" bIns="45720" anchor="t">
            <a:spAutoFit/>
          </a:bodyPr>
          <a:lstStyle/>
          <a:p>
            <a:pPr algn="ctr"/>
            <a:r>
              <a:rPr lang="fr" sz="2800" dirty="0">
                <a:solidFill>
                  <a:srgbClr val="000000"/>
                </a:solidFill>
                <a:latin typeface="Calibri" panose="020F0502020204030204" pitchFamily="34" charset="0"/>
                <a:ea typeface="+mn-lt"/>
                <a:cs typeface="Calibri" panose="020F0502020204030204" pitchFamily="34" charset="0"/>
              </a:rPr>
              <a:t>Où les femmes et les hommes mènent-ils des activités liées à l’écosystème/à la ressource naturelle ?</a:t>
            </a:r>
            <a:r>
              <a:rPr lang="fr" sz="2800" dirty="0">
                <a:solidFill>
                  <a:srgbClr val="000000"/>
                </a:solidFill>
                <a:latin typeface="Calibri" panose="020F0502020204030204" pitchFamily="34" charset="0"/>
                <a:cs typeface="Calibri" panose="020F0502020204030204" pitchFamily="34" charset="0"/>
              </a:rPr>
              <a:t> </a:t>
            </a:r>
            <a:endParaRPr lang="en-US" sz="2800" dirty="0">
              <a:latin typeface="Calibri" panose="020F0502020204030204" pitchFamily="34" charset="0"/>
              <a:cs typeface="Calibri" panose="020F0502020204030204" pitchFamily="34" charset="0"/>
            </a:endParaRPr>
          </a:p>
        </p:txBody>
      </p:sp>
      <p:sp>
        <p:nvSpPr>
          <p:cNvPr id="32" name="Rectangle 31">
            <a:extLst>
              <a:ext uri="{FF2B5EF4-FFF2-40B4-BE49-F238E27FC236}">
                <a16:creationId xmlns:a16="http://schemas.microsoft.com/office/drawing/2014/main" id="{D97AB221-4DBB-638C-03AB-AF5E3625635A}"/>
              </a:ext>
            </a:extLst>
          </p:cNvPr>
          <p:cNvSpPr/>
          <p:nvPr/>
        </p:nvSpPr>
        <p:spPr>
          <a:xfrm>
            <a:off x="1905000" y="6494586"/>
            <a:ext cx="6798338" cy="1955028"/>
          </a:xfrm>
          <a:prstGeom prst="rect">
            <a:avLst/>
          </a:prstGeom>
          <a:solidFill>
            <a:srgbClr val="FFFFFF"/>
          </a:solidFill>
          <a:ln w="57150" cap="flat" cmpd="sng" algn="ctr">
            <a:solidFill>
              <a:srgbClr val="FFC000"/>
            </a:solidFill>
            <a:prstDash val="solid"/>
            <a:miter lim="800000"/>
          </a:ln>
          <a:effectLst/>
        </p:spPr>
        <p:txBody>
          <a:bodyPr rtlCol="0" anchor="ctr"/>
          <a:lstStyle/>
          <a:p>
            <a:pPr algn="ctr" defTabSz="754418">
              <a:defRPr/>
            </a:pPr>
            <a:endParaRPr lang="en-US" sz="2800" kern="0" dirty="0">
              <a:solidFill>
                <a:srgbClr val="000000"/>
              </a:solidFill>
              <a:latin typeface="Calibri" panose="020F0502020204030204" pitchFamily="34" charset="0"/>
              <a:cs typeface="Calibri" panose="020F0502020204030204" pitchFamily="34" charset="0"/>
            </a:endParaRPr>
          </a:p>
        </p:txBody>
      </p:sp>
      <p:sp>
        <p:nvSpPr>
          <p:cNvPr id="33" name="Rectangle 32">
            <a:extLst>
              <a:ext uri="{FF2B5EF4-FFF2-40B4-BE49-F238E27FC236}">
                <a16:creationId xmlns:a16="http://schemas.microsoft.com/office/drawing/2014/main" id="{735421DB-BC70-A9B9-A847-725136F025EB}"/>
              </a:ext>
            </a:extLst>
          </p:cNvPr>
          <p:cNvSpPr/>
          <p:nvPr/>
        </p:nvSpPr>
        <p:spPr>
          <a:xfrm>
            <a:off x="2306700" y="7025533"/>
            <a:ext cx="5882453" cy="954107"/>
          </a:xfrm>
          <a:prstGeom prst="rect">
            <a:avLst/>
          </a:prstGeom>
        </p:spPr>
        <p:txBody>
          <a:bodyPr wrap="square" lIns="91440" tIns="45720" rIns="91440" bIns="45720" anchor="t">
            <a:spAutoFit/>
          </a:bodyPr>
          <a:lstStyle/>
          <a:p>
            <a:pPr algn="ctr"/>
            <a:r>
              <a:rPr lang="fr" sz="2800" dirty="0">
                <a:solidFill>
                  <a:srgbClr val="000000"/>
                </a:solidFill>
                <a:latin typeface="Calibri" panose="020F0502020204030204" pitchFamily="34" charset="0"/>
                <a:ea typeface="+mn-lt"/>
                <a:cs typeface="Calibri" panose="020F0502020204030204" pitchFamily="34" charset="0"/>
              </a:rPr>
              <a:t>Quels types de ressources les femmes et les hommes obtiennent-ils ?</a:t>
            </a:r>
            <a:endParaRPr lang="en-US" sz="2800" dirty="0">
              <a:latin typeface="Calibri" panose="020F0502020204030204" pitchFamily="34" charset="0"/>
              <a:cs typeface="Calibri" panose="020F0502020204030204" pitchFamily="34" charset="0"/>
            </a:endParaRPr>
          </a:p>
        </p:txBody>
      </p:sp>
      <p:sp>
        <p:nvSpPr>
          <p:cNvPr id="34" name="Rectangle 33">
            <a:extLst>
              <a:ext uri="{FF2B5EF4-FFF2-40B4-BE49-F238E27FC236}">
                <a16:creationId xmlns:a16="http://schemas.microsoft.com/office/drawing/2014/main" id="{2E4D5C06-5EB2-4EE9-800A-0FC3B9190B80}"/>
              </a:ext>
            </a:extLst>
          </p:cNvPr>
          <p:cNvSpPr/>
          <p:nvPr/>
        </p:nvSpPr>
        <p:spPr>
          <a:xfrm>
            <a:off x="9139156" y="4629816"/>
            <a:ext cx="6798338" cy="1635534"/>
          </a:xfrm>
          <a:prstGeom prst="rect">
            <a:avLst/>
          </a:prstGeom>
          <a:solidFill>
            <a:srgbClr val="FFFFFF"/>
          </a:solidFill>
          <a:ln w="57150" cap="flat" cmpd="sng" algn="ctr">
            <a:solidFill>
              <a:srgbClr val="FFC000"/>
            </a:solidFill>
            <a:prstDash val="solid"/>
            <a:miter lim="800000"/>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754418">
              <a:defRPr/>
            </a:pPr>
            <a:endParaRPr lang="en-US" sz="2800" kern="0" dirty="0">
              <a:solidFill>
                <a:srgbClr val="000000"/>
              </a:solidFill>
              <a:latin typeface="Calibri" panose="020F0502020204030204" pitchFamily="34" charset="0"/>
              <a:cs typeface="Calibri" panose="020F0502020204030204" pitchFamily="34" charset="0"/>
            </a:endParaRPr>
          </a:p>
        </p:txBody>
      </p:sp>
      <p:sp>
        <p:nvSpPr>
          <p:cNvPr id="35" name="Rectangle 34">
            <a:extLst>
              <a:ext uri="{FF2B5EF4-FFF2-40B4-BE49-F238E27FC236}">
                <a16:creationId xmlns:a16="http://schemas.microsoft.com/office/drawing/2014/main" id="{82581395-F745-B02E-F543-EE91AB53E370}"/>
              </a:ext>
            </a:extLst>
          </p:cNvPr>
          <p:cNvSpPr/>
          <p:nvPr/>
        </p:nvSpPr>
        <p:spPr>
          <a:xfrm>
            <a:off x="9352253" y="4755085"/>
            <a:ext cx="6372144" cy="1384995"/>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 sz="2800" dirty="0">
                <a:solidFill>
                  <a:srgbClr val="000000"/>
                </a:solidFill>
                <a:latin typeface="Calibri" panose="020F0502020204030204" pitchFamily="34" charset="0"/>
                <a:ea typeface="+mn-lt"/>
                <a:cs typeface="Calibri" panose="020F0502020204030204" pitchFamily="34" charset="0"/>
              </a:rPr>
              <a:t>Quelle est la valeur monétaire des écosystèmes/ressources naturelles pour les femmes et les hommes ?</a:t>
            </a:r>
            <a:r>
              <a:rPr lang="fr" sz="2800" dirty="0">
                <a:solidFill>
                  <a:srgbClr val="000000"/>
                </a:solidFill>
                <a:latin typeface="Calibri" panose="020F0502020204030204" pitchFamily="34" charset="0"/>
                <a:cs typeface="Calibri" panose="020F0502020204030204" pitchFamily="34" charset="0"/>
              </a:rPr>
              <a:t> </a:t>
            </a:r>
            <a:endParaRPr lang="en-US" sz="2800" dirty="0">
              <a:latin typeface="Calibri" panose="020F0502020204030204" pitchFamily="34" charset="0"/>
              <a:cs typeface="Calibri" panose="020F0502020204030204" pitchFamily="34" charset="0"/>
            </a:endParaRPr>
          </a:p>
        </p:txBody>
      </p:sp>
      <p:sp>
        <p:nvSpPr>
          <p:cNvPr id="36" name="Rectangle 35">
            <a:extLst>
              <a:ext uri="{FF2B5EF4-FFF2-40B4-BE49-F238E27FC236}">
                <a16:creationId xmlns:a16="http://schemas.microsoft.com/office/drawing/2014/main" id="{4A955B5F-4909-C9E4-90E5-D946D674B476}"/>
              </a:ext>
            </a:extLst>
          </p:cNvPr>
          <p:cNvSpPr/>
          <p:nvPr/>
        </p:nvSpPr>
        <p:spPr>
          <a:xfrm>
            <a:off x="9139156" y="6498158"/>
            <a:ext cx="6798338" cy="1955319"/>
          </a:xfrm>
          <a:prstGeom prst="rect">
            <a:avLst/>
          </a:prstGeom>
          <a:solidFill>
            <a:srgbClr val="FFFFFF"/>
          </a:solidFill>
          <a:ln w="57150" cap="flat" cmpd="sng" algn="ctr">
            <a:solidFill>
              <a:srgbClr val="FFC000"/>
            </a:solidFill>
            <a:prstDash val="solid"/>
            <a:miter lim="800000"/>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754418">
              <a:defRPr/>
            </a:pPr>
            <a:endParaRPr lang="en-US" sz="2800" kern="0" dirty="0">
              <a:solidFill>
                <a:srgbClr val="000000"/>
              </a:solidFill>
              <a:latin typeface="Calibri" panose="020F0502020204030204" pitchFamily="34" charset="0"/>
              <a:cs typeface="Calibri" panose="020F0502020204030204" pitchFamily="34" charset="0"/>
            </a:endParaRPr>
          </a:p>
        </p:txBody>
      </p:sp>
      <p:sp>
        <p:nvSpPr>
          <p:cNvPr id="37" name="Rectangle 36">
            <a:extLst>
              <a:ext uri="{FF2B5EF4-FFF2-40B4-BE49-F238E27FC236}">
                <a16:creationId xmlns:a16="http://schemas.microsoft.com/office/drawing/2014/main" id="{DF93ED58-0979-6778-7E4E-B9BBD5AA7BF3}"/>
              </a:ext>
            </a:extLst>
          </p:cNvPr>
          <p:cNvSpPr/>
          <p:nvPr/>
        </p:nvSpPr>
        <p:spPr>
          <a:xfrm>
            <a:off x="9237691" y="6533988"/>
            <a:ext cx="6601268" cy="1815882"/>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 sz="2800" dirty="0">
                <a:solidFill>
                  <a:srgbClr val="000000"/>
                </a:solidFill>
                <a:latin typeface="Calibri" panose="020F0502020204030204" pitchFamily="34" charset="0"/>
                <a:ea typeface="+mn-lt"/>
                <a:cs typeface="Calibri" panose="020F0502020204030204" pitchFamily="34" charset="0"/>
              </a:rPr>
              <a:t>Quelle est la valeur non monétaire (culturelle, spirituelle, etc.) des écosystèmes/ressources naturelles pour les femmes et les hommes ?</a:t>
            </a:r>
            <a:endParaRPr lang="en-US" sz="2800" dirty="0">
              <a:latin typeface="Calibri" panose="020F0502020204030204" pitchFamily="34" charset="0"/>
              <a:cs typeface="Calibri" panose="020F0502020204030204" pitchFamily="34" charset="0"/>
            </a:endParaRPr>
          </a:p>
          <a:p>
            <a:pPr algn="ctr"/>
            <a:endParaRPr lang="en-US" sz="2800" dirty="0">
              <a:latin typeface="Calibri" panose="020F0502020204030204" pitchFamily="34" charset="0"/>
              <a:ea typeface="+mn-lt"/>
              <a:cs typeface="Calibri" panose="020F0502020204030204" pitchFamily="34" charset="0"/>
            </a:endParaRPr>
          </a:p>
        </p:txBody>
      </p:sp>
      <p:sp>
        <p:nvSpPr>
          <p:cNvPr id="38" name="Rectangle 37">
            <a:extLst>
              <a:ext uri="{FF2B5EF4-FFF2-40B4-BE49-F238E27FC236}">
                <a16:creationId xmlns:a16="http://schemas.microsoft.com/office/drawing/2014/main" id="{E6FEBFD3-E018-DC70-6689-9C3A497B5945}"/>
              </a:ext>
            </a:extLst>
          </p:cNvPr>
          <p:cNvSpPr/>
          <p:nvPr/>
        </p:nvSpPr>
        <p:spPr>
          <a:xfrm>
            <a:off x="9139156" y="2627256"/>
            <a:ext cx="6798338" cy="1733922"/>
          </a:xfrm>
          <a:prstGeom prst="rect">
            <a:avLst/>
          </a:prstGeom>
          <a:solidFill>
            <a:srgbClr val="FFFFFF"/>
          </a:solidFill>
          <a:ln w="57150" cap="flat" cmpd="sng" algn="ctr">
            <a:solidFill>
              <a:srgbClr val="FFC000"/>
            </a:solidFill>
            <a:prstDash val="solid"/>
            <a:miter lim="800000"/>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754418">
              <a:defRPr/>
            </a:pPr>
            <a:endParaRPr lang="en-US" sz="2800" kern="0" dirty="0">
              <a:solidFill>
                <a:srgbClr val="000000"/>
              </a:solidFill>
              <a:latin typeface="Calibri" panose="020F0502020204030204" pitchFamily="34" charset="0"/>
              <a:cs typeface="Calibri" panose="020F0502020204030204" pitchFamily="34" charset="0"/>
            </a:endParaRPr>
          </a:p>
        </p:txBody>
      </p:sp>
      <p:sp>
        <p:nvSpPr>
          <p:cNvPr id="39" name="Rectangle 38">
            <a:extLst>
              <a:ext uri="{FF2B5EF4-FFF2-40B4-BE49-F238E27FC236}">
                <a16:creationId xmlns:a16="http://schemas.microsoft.com/office/drawing/2014/main" id="{213E3815-67AE-9B1D-87BF-1B6B3A80DAEF}"/>
              </a:ext>
            </a:extLst>
          </p:cNvPr>
          <p:cNvSpPr/>
          <p:nvPr/>
        </p:nvSpPr>
        <p:spPr>
          <a:xfrm>
            <a:off x="9491868" y="2945929"/>
            <a:ext cx="5882453" cy="954107"/>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 sz="2800" dirty="0">
                <a:solidFill>
                  <a:srgbClr val="000000"/>
                </a:solidFill>
                <a:latin typeface="Calibri" panose="020F0502020204030204" pitchFamily="34" charset="0"/>
                <a:ea typeface="+mn-lt"/>
                <a:cs typeface="Calibri" panose="020F0502020204030204" pitchFamily="34" charset="0"/>
              </a:rPr>
              <a:t>Quelles connaissances possèdent les femmes et les hommes ?</a:t>
            </a:r>
            <a:endParaRPr lang="en-US"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260879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4F3102-33B1-A1F8-0528-7E1D0DA4FA5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7424225-96B7-205C-60A6-2CEE8969D9F9}"/>
              </a:ext>
            </a:extLst>
          </p:cNvPr>
          <p:cNvSpPr/>
          <p:nvPr/>
        </p:nvSpPr>
        <p:spPr>
          <a:xfrm>
            <a:off x="2362200" y="562479"/>
            <a:ext cx="12983974" cy="1102273"/>
          </a:xfrm>
          <a:prstGeom prst="rect">
            <a:avLst/>
          </a:prstGeom>
          <a:solidFill>
            <a:schemeClr val="accent1">
              <a:lumMod val="20000"/>
              <a:lumOff val="80000"/>
            </a:schemeClr>
          </a:solidFill>
          <a:ln w="57150" cap="flat" cmpd="sng" algn="ctr">
            <a:solidFill>
              <a:srgbClr val="0070C0"/>
            </a:solidFill>
            <a:prstDash val="solid"/>
            <a:miter lim="800000"/>
          </a:ln>
          <a:effectLst/>
        </p:spPr>
        <p:txBody>
          <a:bodyPr rtlCol="0" anchor="ctr"/>
          <a:lstStyle/>
          <a:p>
            <a:pPr algn="ctr" defTabSz="502945">
              <a:defRPr/>
            </a:pPr>
            <a:endParaRPr lang="en-US" sz="1867" kern="0" noProof="0" dirty="0">
              <a:solidFill>
                <a:srgbClr val="000000"/>
              </a:solidFill>
              <a:latin typeface="Montserrat" pitchFamily="2" charset="77"/>
            </a:endParaRPr>
          </a:p>
        </p:txBody>
      </p:sp>
      <p:pic>
        <p:nvPicPr>
          <p:cNvPr id="6" name="Picture 10" descr="A picture containing logo&#10;&#10;Description automatically generated">
            <a:extLst>
              <a:ext uri="{FF2B5EF4-FFF2-40B4-BE49-F238E27FC236}">
                <a16:creationId xmlns:a16="http://schemas.microsoft.com/office/drawing/2014/main" id="{A5CF14DF-2687-91C2-EDF9-C8F7A62407BD}"/>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574DA765-F9AD-1887-B2BB-DF6C2132F5B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A955415F-A856-8847-9398-410B4367EC1E}"/>
              </a:ext>
            </a:extLst>
          </p:cNvPr>
          <p:cNvSpPr/>
          <p:nvPr/>
        </p:nvSpPr>
        <p:spPr>
          <a:xfrm>
            <a:off x="2362200" y="647700"/>
            <a:ext cx="12954000" cy="923330"/>
          </a:xfrm>
          <a:prstGeom prst="rect">
            <a:avLst/>
          </a:prstGeom>
          <a:ln>
            <a:noFill/>
          </a:ln>
        </p:spPr>
        <p:txBody>
          <a:bodyPr wrap="square" lIns="60960" tIns="30480" rIns="60960" bIns="30480" anchor="t">
            <a:spAutoFit/>
          </a:bodyPr>
          <a:lstStyle/>
          <a:p>
            <a:pPr algn="ctr"/>
            <a:r>
              <a:rPr lang="fr" sz="2800" b="1" noProof="0" dirty="0">
                <a:solidFill>
                  <a:srgbClr val="000000"/>
                </a:solidFill>
                <a:latin typeface="Calibri" panose="020F0502020204030204" pitchFamily="34" charset="0"/>
                <a:ea typeface="+mn-lt"/>
                <a:cs typeface="Calibri" panose="020F0502020204030204" pitchFamily="34" charset="0"/>
              </a:rPr>
              <a:t>Inégalités et écarts entre les sexes en matière d’accès et</a:t>
            </a:r>
          </a:p>
          <a:p>
            <a:pPr algn="ctr"/>
            <a:r>
              <a:rPr lang="fr" sz="2800" b="1" noProof="0" dirty="0">
                <a:solidFill>
                  <a:srgbClr val="000000"/>
                </a:solidFill>
                <a:latin typeface="Calibri" panose="020F0502020204030204" pitchFamily="34" charset="0"/>
                <a:ea typeface="+mn-lt"/>
                <a:cs typeface="Calibri" panose="020F0502020204030204" pitchFamily="34" charset="0"/>
              </a:rPr>
              <a:t>Pouvoir de décision sur les ressources</a:t>
            </a:r>
            <a:endParaRPr lang="en-US" sz="2800" b="1" noProof="0" dirty="0">
              <a:latin typeface="Calibri" panose="020F0502020204030204" pitchFamily="34" charset="0"/>
              <a:cs typeface="Calibri" panose="020F0502020204030204" pitchFamily="34" charset="0"/>
            </a:endParaRPr>
          </a:p>
        </p:txBody>
      </p:sp>
      <p:sp>
        <p:nvSpPr>
          <p:cNvPr id="4" name="Rectangle 3">
            <a:extLst>
              <a:ext uri="{FF2B5EF4-FFF2-40B4-BE49-F238E27FC236}">
                <a16:creationId xmlns:a16="http://schemas.microsoft.com/office/drawing/2014/main" id="{F978031C-108A-17B0-5B64-E1D9271CADA5}"/>
              </a:ext>
            </a:extLst>
          </p:cNvPr>
          <p:cNvSpPr/>
          <p:nvPr/>
        </p:nvSpPr>
        <p:spPr>
          <a:xfrm>
            <a:off x="629753" y="2930516"/>
            <a:ext cx="5539363" cy="1521751"/>
          </a:xfrm>
          <a:prstGeom prst="rect">
            <a:avLst/>
          </a:prstGeom>
          <a:solidFill>
            <a:srgbClr val="FFFFFF"/>
          </a:solidFill>
          <a:ln w="57150" cap="flat" cmpd="sng" algn="ctr">
            <a:solidFill>
              <a:srgbClr val="0070C0"/>
            </a:solidFill>
            <a:prstDash val="solid"/>
            <a:miter lim="800000"/>
          </a:ln>
          <a:effectLst/>
        </p:spPr>
        <p:txBody>
          <a:bodyPr rtlCol="0" anchor="ctr"/>
          <a:lstStyle/>
          <a:p>
            <a:pPr algn="ctr" defTabSz="754418">
              <a:defRPr/>
            </a:pPr>
            <a:endParaRPr lang="en-US" sz="2400" kern="0" dirty="0">
              <a:solidFill>
                <a:srgbClr val="000000"/>
              </a:solidFill>
              <a:latin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F31BD27C-5265-337E-E302-897ABCF234AC}"/>
              </a:ext>
            </a:extLst>
          </p:cNvPr>
          <p:cNvSpPr/>
          <p:nvPr/>
        </p:nvSpPr>
        <p:spPr>
          <a:xfrm>
            <a:off x="629555" y="3214337"/>
            <a:ext cx="5539561" cy="954107"/>
          </a:xfrm>
          <a:prstGeom prst="rect">
            <a:avLst/>
          </a:prstGeom>
          <a:ln>
            <a:noFill/>
          </a:ln>
        </p:spPr>
        <p:txBody>
          <a:bodyPr wrap="square" lIns="91440" tIns="45720" rIns="91440" bIns="45720" anchor="t">
            <a:spAutoFit/>
          </a:bodyPr>
          <a:lstStyle/>
          <a:p>
            <a:pPr algn="ctr"/>
            <a:r>
              <a:rPr lang="fr" sz="2800" dirty="0">
                <a:solidFill>
                  <a:srgbClr val="000000"/>
                </a:solidFill>
                <a:latin typeface="Calibri" panose="020F0502020204030204" pitchFamily="34" charset="0"/>
                <a:ea typeface="+mn-lt"/>
                <a:cs typeface="Calibri" panose="020F0502020204030204" pitchFamily="34" charset="0"/>
              </a:rPr>
              <a:t>Qui a accès aux écosystèmes/ressources naturelles ?</a:t>
            </a:r>
            <a:r>
              <a:rPr lang="fr" sz="2800" dirty="0">
                <a:solidFill>
                  <a:srgbClr val="000000"/>
                </a:solidFill>
                <a:latin typeface="Calibri" panose="020F0502020204030204" pitchFamily="34" charset="0"/>
                <a:cs typeface="Calibri" panose="020F0502020204030204" pitchFamily="34" charset="0"/>
              </a:rPr>
              <a:t> </a:t>
            </a:r>
            <a:endParaRPr lang="en-US" sz="2800" dirty="0">
              <a:latin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98D02893-260A-AFBC-EB92-A14517D9AE28}"/>
              </a:ext>
            </a:extLst>
          </p:cNvPr>
          <p:cNvSpPr/>
          <p:nvPr/>
        </p:nvSpPr>
        <p:spPr>
          <a:xfrm>
            <a:off x="629753" y="4651235"/>
            <a:ext cx="5539363" cy="1521751"/>
          </a:xfrm>
          <a:prstGeom prst="rect">
            <a:avLst/>
          </a:prstGeom>
          <a:solidFill>
            <a:srgbClr val="FFFFFF"/>
          </a:solidFill>
          <a:ln w="57150" cap="flat" cmpd="sng" algn="ctr">
            <a:solidFill>
              <a:srgbClr val="0070C0"/>
            </a:solidFill>
            <a:prstDash val="solid"/>
            <a:miter lim="800000"/>
          </a:ln>
          <a:effectLst/>
        </p:spPr>
        <p:txBody>
          <a:bodyPr rtlCol="0" anchor="ctr"/>
          <a:lstStyle/>
          <a:p>
            <a:pPr algn="ctr" defTabSz="754418">
              <a:defRPr/>
            </a:pPr>
            <a:endParaRPr lang="en-US" sz="2400" kern="0" dirty="0">
              <a:solidFill>
                <a:srgbClr val="000000"/>
              </a:solidFill>
              <a:latin typeface="Calibri" panose="020F0502020204030204" pitchFamily="34" charset="0"/>
              <a:cs typeface="Calibri" panose="020F0502020204030204" pitchFamily="34" charset="0"/>
            </a:endParaRPr>
          </a:p>
        </p:txBody>
      </p:sp>
      <p:sp>
        <p:nvSpPr>
          <p:cNvPr id="10" name="Rectangle 9">
            <a:extLst>
              <a:ext uri="{FF2B5EF4-FFF2-40B4-BE49-F238E27FC236}">
                <a16:creationId xmlns:a16="http://schemas.microsoft.com/office/drawing/2014/main" id="{7F25221E-A187-CDE4-01F8-73447C563260}"/>
              </a:ext>
            </a:extLst>
          </p:cNvPr>
          <p:cNvSpPr/>
          <p:nvPr/>
        </p:nvSpPr>
        <p:spPr>
          <a:xfrm>
            <a:off x="577541" y="4852823"/>
            <a:ext cx="5770080" cy="954107"/>
          </a:xfrm>
          <a:prstGeom prst="rect">
            <a:avLst/>
          </a:prstGeom>
          <a:ln>
            <a:noFill/>
          </a:ln>
        </p:spPr>
        <p:txBody>
          <a:bodyPr wrap="square" lIns="91440" tIns="45720" rIns="91440" bIns="45720" anchor="t">
            <a:spAutoFit/>
          </a:bodyPr>
          <a:lstStyle/>
          <a:p>
            <a:pPr algn="ctr"/>
            <a:r>
              <a:rPr lang="fr" sz="2800" dirty="0">
                <a:solidFill>
                  <a:srgbClr val="000000"/>
                </a:solidFill>
                <a:latin typeface="Calibri" panose="020F0502020204030204" pitchFamily="34" charset="0"/>
                <a:ea typeface="+mn-lt"/>
                <a:cs typeface="Calibri" panose="020F0502020204030204" pitchFamily="34" charset="0"/>
              </a:rPr>
              <a:t>Qui a le contrôle des écosystèmes/ressources naturelles ?</a:t>
            </a:r>
            <a:r>
              <a:rPr lang="fr" sz="2800" dirty="0">
                <a:solidFill>
                  <a:srgbClr val="000000"/>
                </a:solidFill>
                <a:latin typeface="Calibri" panose="020F0502020204030204" pitchFamily="34" charset="0"/>
                <a:cs typeface="Calibri" panose="020F0502020204030204" pitchFamily="34" charset="0"/>
              </a:rPr>
              <a:t> </a:t>
            </a:r>
            <a:endParaRPr lang="en-US" sz="2800" dirty="0">
              <a:latin typeface="Calibri" panose="020F0502020204030204" pitchFamily="34" charset="0"/>
              <a:cs typeface="Calibri" panose="020F0502020204030204" pitchFamily="34" charset="0"/>
            </a:endParaRPr>
          </a:p>
        </p:txBody>
      </p:sp>
      <p:sp>
        <p:nvSpPr>
          <p:cNvPr id="11" name="Rectangle 28">
            <a:extLst>
              <a:ext uri="{FF2B5EF4-FFF2-40B4-BE49-F238E27FC236}">
                <a16:creationId xmlns:a16="http://schemas.microsoft.com/office/drawing/2014/main" id="{63F1FC76-EE16-ECA0-8549-F82CA78C1FBA}"/>
              </a:ext>
            </a:extLst>
          </p:cNvPr>
          <p:cNvSpPr/>
          <p:nvPr/>
        </p:nvSpPr>
        <p:spPr>
          <a:xfrm>
            <a:off x="629753" y="6330443"/>
            <a:ext cx="5539363" cy="1521751"/>
          </a:xfrm>
          <a:prstGeom prst="rect">
            <a:avLst/>
          </a:prstGeom>
          <a:solidFill>
            <a:srgbClr val="FFFFFF"/>
          </a:solidFill>
          <a:ln w="57150" cap="flat" cmpd="sng" algn="ctr">
            <a:solidFill>
              <a:srgbClr val="0070C0"/>
            </a:solidFill>
            <a:prstDash val="solid"/>
            <a:miter lim="800000"/>
          </a:ln>
          <a:effectLst/>
        </p:spPr>
        <p:txBody>
          <a:bodyPr rtlCol="0" anchor="ctr"/>
          <a:lstStyle/>
          <a:p>
            <a:pPr algn="ctr" defTabSz="754418">
              <a:defRPr/>
            </a:pPr>
            <a:endParaRPr lang="en-US" sz="2400" kern="0" dirty="0">
              <a:solidFill>
                <a:srgbClr val="000000"/>
              </a:solidFill>
              <a:latin typeface="Calibri" panose="020F0502020204030204" pitchFamily="34" charset="0"/>
              <a:cs typeface="Calibri" panose="020F0502020204030204" pitchFamily="34" charset="0"/>
            </a:endParaRPr>
          </a:p>
        </p:txBody>
      </p:sp>
      <p:sp>
        <p:nvSpPr>
          <p:cNvPr id="13" name="Rectangle 29">
            <a:extLst>
              <a:ext uri="{FF2B5EF4-FFF2-40B4-BE49-F238E27FC236}">
                <a16:creationId xmlns:a16="http://schemas.microsoft.com/office/drawing/2014/main" id="{FE2DA530-A987-5455-8F6B-4C9F49A87459}"/>
              </a:ext>
            </a:extLst>
          </p:cNvPr>
          <p:cNvSpPr/>
          <p:nvPr/>
        </p:nvSpPr>
        <p:spPr>
          <a:xfrm>
            <a:off x="740403" y="6829708"/>
            <a:ext cx="5318061" cy="523220"/>
          </a:xfrm>
          <a:prstGeom prst="rect">
            <a:avLst/>
          </a:prstGeom>
          <a:ln>
            <a:noFill/>
          </a:ln>
        </p:spPr>
        <p:txBody>
          <a:bodyPr wrap="square" lIns="91440" tIns="45720" rIns="91440" bIns="45720" anchor="t">
            <a:spAutoFit/>
          </a:bodyPr>
          <a:lstStyle/>
          <a:p>
            <a:pPr algn="ctr"/>
            <a:r>
              <a:rPr lang="fr" sz="2800" dirty="0">
                <a:solidFill>
                  <a:srgbClr val="000000"/>
                </a:solidFill>
                <a:latin typeface="Calibri" panose="020F0502020204030204" pitchFamily="34" charset="0"/>
                <a:cs typeface="Calibri" panose="020F0502020204030204" pitchFamily="34" charset="0"/>
              </a:rPr>
              <a:t>À qui appartient la terre ?</a:t>
            </a:r>
          </a:p>
        </p:txBody>
      </p:sp>
      <p:sp>
        <p:nvSpPr>
          <p:cNvPr id="14" name="Rectangle 32">
            <a:extLst>
              <a:ext uri="{FF2B5EF4-FFF2-40B4-BE49-F238E27FC236}">
                <a16:creationId xmlns:a16="http://schemas.microsoft.com/office/drawing/2014/main" id="{60EBF8D6-D3C9-B020-AAA3-04FB57F54AB3}"/>
              </a:ext>
            </a:extLst>
          </p:cNvPr>
          <p:cNvSpPr/>
          <p:nvPr/>
        </p:nvSpPr>
        <p:spPr>
          <a:xfrm>
            <a:off x="6560821" y="2930516"/>
            <a:ext cx="5770080" cy="1521751"/>
          </a:xfrm>
          <a:prstGeom prst="rect">
            <a:avLst/>
          </a:prstGeom>
          <a:solidFill>
            <a:srgbClr val="FFFFFF"/>
          </a:solidFill>
          <a:ln w="57150" cap="flat" cmpd="sng" algn="ctr">
            <a:solidFill>
              <a:srgbClr val="0070C0"/>
            </a:solidFill>
            <a:prstDash val="solid"/>
            <a:miter lim="800000"/>
          </a:ln>
          <a:effectLst/>
        </p:spPr>
        <p:txBody>
          <a:bodyPr rtlCol="0" anchor="ctr"/>
          <a:lstStyle/>
          <a:p>
            <a:pPr algn="ctr" defTabSz="754418">
              <a:defRPr/>
            </a:pPr>
            <a:endParaRPr lang="en-US" sz="2400" kern="0" dirty="0">
              <a:solidFill>
                <a:srgbClr val="000000"/>
              </a:solidFill>
              <a:latin typeface="Calibri" panose="020F0502020204030204" pitchFamily="34" charset="0"/>
              <a:cs typeface="Calibri" panose="020F0502020204030204" pitchFamily="34" charset="0"/>
            </a:endParaRPr>
          </a:p>
        </p:txBody>
      </p:sp>
      <p:sp>
        <p:nvSpPr>
          <p:cNvPr id="19" name="Rectangle 33">
            <a:extLst>
              <a:ext uri="{FF2B5EF4-FFF2-40B4-BE49-F238E27FC236}">
                <a16:creationId xmlns:a16="http://schemas.microsoft.com/office/drawing/2014/main" id="{0B544340-4B44-6D27-5823-3C17AC3DB4C4}"/>
              </a:ext>
            </a:extLst>
          </p:cNvPr>
          <p:cNvSpPr/>
          <p:nvPr/>
        </p:nvSpPr>
        <p:spPr>
          <a:xfrm>
            <a:off x="6636997" y="3166756"/>
            <a:ext cx="5539561" cy="1384995"/>
          </a:xfrm>
          <a:prstGeom prst="rect">
            <a:avLst/>
          </a:prstGeom>
          <a:ln>
            <a:noFill/>
          </a:ln>
        </p:spPr>
        <p:txBody>
          <a:bodyPr wrap="square" lIns="91440" tIns="45720" rIns="91440" bIns="45720" anchor="t">
            <a:spAutoFit/>
          </a:bodyPr>
          <a:lstStyle/>
          <a:p>
            <a:pPr algn="ctr"/>
            <a:r>
              <a:rPr lang="fr" sz="2800" dirty="0">
                <a:solidFill>
                  <a:srgbClr val="000000"/>
                </a:solidFill>
                <a:latin typeface="Calibri" panose="020F0502020204030204" pitchFamily="34" charset="0"/>
                <a:ea typeface="+mn-lt"/>
                <a:cs typeface="Calibri" panose="020F0502020204030204" pitchFamily="34" charset="0"/>
              </a:rPr>
              <a:t>Qui a accès à l’information sur les écosystèmes/ressources naturelles ?</a:t>
            </a:r>
            <a:endParaRPr lang="en-US" sz="2800" dirty="0">
              <a:latin typeface="Calibri" panose="020F0502020204030204" pitchFamily="34" charset="0"/>
              <a:cs typeface="Calibri" panose="020F0502020204030204" pitchFamily="34" charset="0"/>
            </a:endParaRPr>
          </a:p>
        </p:txBody>
      </p:sp>
      <p:sp>
        <p:nvSpPr>
          <p:cNvPr id="20" name="Rectangle 28">
            <a:extLst>
              <a:ext uri="{FF2B5EF4-FFF2-40B4-BE49-F238E27FC236}">
                <a16:creationId xmlns:a16="http://schemas.microsoft.com/office/drawing/2014/main" id="{4FBB7291-4B79-7B23-C3F1-4546DE5EB758}"/>
              </a:ext>
            </a:extLst>
          </p:cNvPr>
          <p:cNvSpPr/>
          <p:nvPr/>
        </p:nvSpPr>
        <p:spPr>
          <a:xfrm>
            <a:off x="12644439" y="3469349"/>
            <a:ext cx="5410200" cy="1521751"/>
          </a:xfrm>
          <a:prstGeom prst="rect">
            <a:avLst/>
          </a:prstGeom>
          <a:solidFill>
            <a:srgbClr val="FFFFFF"/>
          </a:solidFill>
          <a:ln w="57150" cap="flat" cmpd="sng" algn="ctr">
            <a:solidFill>
              <a:srgbClr val="0070C0"/>
            </a:solidFill>
            <a:prstDash val="solid"/>
            <a:miter lim="800000"/>
          </a:ln>
          <a:effectLst/>
        </p:spPr>
        <p:txBody>
          <a:bodyPr rtlCol="0" anchor="ctr"/>
          <a:lstStyle/>
          <a:p>
            <a:pPr algn="ctr" defTabSz="754418">
              <a:defRPr/>
            </a:pPr>
            <a:endParaRPr lang="en-US" sz="2400" kern="0" dirty="0">
              <a:solidFill>
                <a:srgbClr val="000000"/>
              </a:solidFill>
              <a:latin typeface="Calibri" panose="020F0502020204030204" pitchFamily="34" charset="0"/>
              <a:cs typeface="Calibri" panose="020F0502020204030204" pitchFamily="34" charset="0"/>
            </a:endParaRPr>
          </a:p>
        </p:txBody>
      </p:sp>
      <p:sp>
        <p:nvSpPr>
          <p:cNvPr id="21" name="Rectangle 29">
            <a:extLst>
              <a:ext uri="{FF2B5EF4-FFF2-40B4-BE49-F238E27FC236}">
                <a16:creationId xmlns:a16="http://schemas.microsoft.com/office/drawing/2014/main" id="{122DC5D9-0D13-853B-8774-3200875F2D9E}"/>
              </a:ext>
            </a:extLst>
          </p:cNvPr>
          <p:cNvSpPr/>
          <p:nvPr/>
        </p:nvSpPr>
        <p:spPr>
          <a:xfrm>
            <a:off x="12738908" y="3582531"/>
            <a:ext cx="5194058" cy="2246769"/>
          </a:xfrm>
          <a:prstGeom prst="rect">
            <a:avLst/>
          </a:prstGeom>
          <a:ln>
            <a:noFill/>
          </a:ln>
        </p:spPr>
        <p:txBody>
          <a:bodyPr wrap="square" lIns="91440" tIns="45720" rIns="91440" bIns="45720" anchor="t">
            <a:spAutoFit/>
          </a:bodyPr>
          <a:lstStyle/>
          <a:p>
            <a:pPr algn="ctr"/>
            <a:r>
              <a:rPr lang="fr" sz="2800" dirty="0">
                <a:solidFill>
                  <a:srgbClr val="000000"/>
                </a:solidFill>
                <a:latin typeface="Calibri" panose="020F0502020204030204" pitchFamily="34" charset="0"/>
                <a:ea typeface="+mn-lt"/>
                <a:cs typeface="Calibri" panose="020F0502020204030204" pitchFamily="34" charset="0"/>
              </a:rPr>
              <a:t>Qui a accès aux processus de renforcement des capacités</a:t>
            </a:r>
          </a:p>
          <a:p>
            <a:pPr algn="ctr"/>
            <a:r>
              <a:rPr lang="fr" sz="2800" dirty="0">
                <a:solidFill>
                  <a:srgbClr val="000000"/>
                </a:solidFill>
                <a:latin typeface="Calibri" panose="020F0502020204030204" pitchFamily="34" charset="0"/>
                <a:ea typeface="+mn-lt"/>
                <a:cs typeface="Calibri" panose="020F0502020204030204" pitchFamily="34" charset="0"/>
              </a:rPr>
              <a:t>/services de vulgarisation ?</a:t>
            </a:r>
            <a:endParaRPr lang="en-US" sz="2800" dirty="0">
              <a:latin typeface="Calibri" panose="020F0502020204030204" pitchFamily="34" charset="0"/>
              <a:cs typeface="Calibri" panose="020F0502020204030204" pitchFamily="34" charset="0"/>
            </a:endParaRPr>
          </a:p>
          <a:p>
            <a:pPr algn="ctr"/>
            <a:br>
              <a:rPr lang="en-US" sz="2800" dirty="0">
                <a:latin typeface="Calibri" panose="020F0502020204030204" pitchFamily="34" charset="0"/>
                <a:cs typeface="Calibri" panose="020F0502020204030204" pitchFamily="34" charset="0"/>
              </a:rPr>
            </a:br>
            <a:endParaRPr lang="en-US" sz="2800" dirty="0">
              <a:latin typeface="Calibri" panose="020F0502020204030204" pitchFamily="34" charset="0"/>
              <a:cs typeface="Calibri" panose="020F0502020204030204" pitchFamily="34" charset="0"/>
            </a:endParaRPr>
          </a:p>
        </p:txBody>
      </p:sp>
      <p:sp>
        <p:nvSpPr>
          <p:cNvPr id="22" name="Rectangle 32">
            <a:extLst>
              <a:ext uri="{FF2B5EF4-FFF2-40B4-BE49-F238E27FC236}">
                <a16:creationId xmlns:a16="http://schemas.microsoft.com/office/drawing/2014/main" id="{59537628-6DFE-25EC-1DE6-62989079395F}"/>
              </a:ext>
            </a:extLst>
          </p:cNvPr>
          <p:cNvSpPr/>
          <p:nvPr/>
        </p:nvSpPr>
        <p:spPr>
          <a:xfrm>
            <a:off x="6553201" y="4651235"/>
            <a:ext cx="5770080" cy="1521751"/>
          </a:xfrm>
          <a:prstGeom prst="rect">
            <a:avLst/>
          </a:prstGeom>
          <a:solidFill>
            <a:srgbClr val="FFFFFF"/>
          </a:solidFill>
          <a:ln w="57150" cap="flat" cmpd="sng" algn="ctr">
            <a:solidFill>
              <a:srgbClr val="0070C0"/>
            </a:solidFill>
            <a:prstDash val="solid"/>
            <a:miter lim="800000"/>
          </a:ln>
          <a:effectLst/>
        </p:spPr>
        <p:txBody>
          <a:bodyPr rtlCol="0" anchor="ctr"/>
          <a:lstStyle/>
          <a:p>
            <a:pPr algn="ctr" defTabSz="754418">
              <a:defRPr/>
            </a:pPr>
            <a:endParaRPr lang="en-US" sz="2400" kern="0" dirty="0">
              <a:solidFill>
                <a:srgbClr val="000000"/>
              </a:solidFill>
              <a:latin typeface="Calibri" panose="020F0502020204030204" pitchFamily="34" charset="0"/>
              <a:cs typeface="Calibri" panose="020F0502020204030204" pitchFamily="34" charset="0"/>
            </a:endParaRPr>
          </a:p>
        </p:txBody>
      </p:sp>
      <p:sp>
        <p:nvSpPr>
          <p:cNvPr id="26" name="Rectangle 33">
            <a:extLst>
              <a:ext uri="{FF2B5EF4-FFF2-40B4-BE49-F238E27FC236}">
                <a16:creationId xmlns:a16="http://schemas.microsoft.com/office/drawing/2014/main" id="{4230489B-0921-C0FE-C297-6C8663C0C09F}"/>
              </a:ext>
            </a:extLst>
          </p:cNvPr>
          <p:cNvSpPr/>
          <p:nvPr/>
        </p:nvSpPr>
        <p:spPr>
          <a:xfrm>
            <a:off x="6700242" y="4666446"/>
            <a:ext cx="5539561" cy="954107"/>
          </a:xfrm>
          <a:prstGeom prst="rect">
            <a:avLst/>
          </a:prstGeom>
          <a:ln>
            <a:noFill/>
          </a:ln>
        </p:spPr>
        <p:txBody>
          <a:bodyPr wrap="square" lIns="91440" tIns="45720" rIns="91440" bIns="45720" anchor="t">
            <a:spAutoFit/>
          </a:bodyPr>
          <a:lstStyle/>
          <a:p>
            <a:pPr algn="ctr"/>
            <a:r>
              <a:rPr lang="fr" sz="2800" dirty="0">
                <a:solidFill>
                  <a:srgbClr val="000000"/>
                </a:solidFill>
                <a:latin typeface="Calibri" panose="020F0502020204030204" pitchFamily="34" charset="0"/>
                <a:ea typeface="+mn-lt"/>
                <a:cs typeface="Calibri" panose="020F0502020204030204" pitchFamily="34" charset="0"/>
              </a:rPr>
              <a:t>Qui a accès aux outils et équipements/technologies et les contrôle ?</a:t>
            </a:r>
            <a:endParaRPr lang="en-US" sz="2800" dirty="0">
              <a:latin typeface="Calibri" panose="020F0502020204030204" pitchFamily="34" charset="0"/>
              <a:cs typeface="Calibri" panose="020F0502020204030204" pitchFamily="34" charset="0"/>
            </a:endParaRPr>
          </a:p>
        </p:txBody>
      </p:sp>
      <p:sp>
        <p:nvSpPr>
          <p:cNvPr id="27" name="Rectangle 28">
            <a:extLst>
              <a:ext uri="{FF2B5EF4-FFF2-40B4-BE49-F238E27FC236}">
                <a16:creationId xmlns:a16="http://schemas.microsoft.com/office/drawing/2014/main" id="{4DB4932C-9C9C-D5E6-FEC4-7A38B8B0011D}"/>
              </a:ext>
            </a:extLst>
          </p:cNvPr>
          <p:cNvSpPr/>
          <p:nvPr/>
        </p:nvSpPr>
        <p:spPr>
          <a:xfrm>
            <a:off x="6560821" y="6314830"/>
            <a:ext cx="5770080" cy="1604812"/>
          </a:xfrm>
          <a:prstGeom prst="rect">
            <a:avLst/>
          </a:prstGeom>
          <a:solidFill>
            <a:srgbClr val="FFFFFF"/>
          </a:solidFill>
          <a:ln w="57150" cap="flat" cmpd="sng" algn="ctr">
            <a:solidFill>
              <a:srgbClr val="0070C0"/>
            </a:solidFill>
            <a:prstDash val="solid"/>
            <a:miter lim="800000"/>
          </a:ln>
          <a:effectLst/>
        </p:spPr>
        <p:txBody>
          <a:bodyPr rtlCol="0" anchor="ctr"/>
          <a:lstStyle/>
          <a:p>
            <a:pPr algn="ctr" defTabSz="754418">
              <a:defRPr/>
            </a:pPr>
            <a:endParaRPr lang="en-US" sz="2400" kern="0" dirty="0">
              <a:solidFill>
                <a:srgbClr val="000000"/>
              </a:solidFill>
              <a:latin typeface="Calibri" panose="020F0502020204030204" pitchFamily="34" charset="0"/>
              <a:cs typeface="Calibri" panose="020F0502020204030204" pitchFamily="34" charset="0"/>
            </a:endParaRPr>
          </a:p>
        </p:txBody>
      </p:sp>
      <p:sp>
        <p:nvSpPr>
          <p:cNvPr id="28" name="Rectangle 29">
            <a:extLst>
              <a:ext uri="{FF2B5EF4-FFF2-40B4-BE49-F238E27FC236}">
                <a16:creationId xmlns:a16="http://schemas.microsoft.com/office/drawing/2014/main" id="{7B659B96-B010-B941-107D-D658B602A3C6}"/>
              </a:ext>
            </a:extLst>
          </p:cNvPr>
          <p:cNvSpPr/>
          <p:nvPr/>
        </p:nvSpPr>
        <p:spPr>
          <a:xfrm>
            <a:off x="6700243" y="6911812"/>
            <a:ext cx="5539561" cy="523220"/>
          </a:xfrm>
          <a:prstGeom prst="rect">
            <a:avLst/>
          </a:prstGeom>
          <a:ln>
            <a:noFill/>
          </a:ln>
        </p:spPr>
        <p:txBody>
          <a:bodyPr wrap="square" lIns="91440" tIns="45720" rIns="91440" bIns="45720" anchor="t">
            <a:spAutoFit/>
          </a:bodyPr>
          <a:lstStyle/>
          <a:p>
            <a:pPr algn="ctr"/>
            <a:r>
              <a:rPr lang="fr" sz="2800" dirty="0">
                <a:solidFill>
                  <a:srgbClr val="000000"/>
                </a:solidFill>
                <a:latin typeface="Calibri" panose="020F0502020204030204" pitchFamily="34" charset="0"/>
                <a:cs typeface="Calibri" panose="020F0502020204030204" pitchFamily="34" charset="0"/>
              </a:rPr>
              <a:t>Qui prend les décisions ?</a:t>
            </a:r>
          </a:p>
        </p:txBody>
      </p:sp>
      <p:sp>
        <p:nvSpPr>
          <p:cNvPr id="29" name="Rectangle 18">
            <a:extLst>
              <a:ext uri="{FF2B5EF4-FFF2-40B4-BE49-F238E27FC236}">
                <a16:creationId xmlns:a16="http://schemas.microsoft.com/office/drawing/2014/main" id="{97E45517-A36F-475A-69B2-E07EF5F54E36}"/>
              </a:ext>
            </a:extLst>
          </p:cNvPr>
          <p:cNvSpPr/>
          <p:nvPr/>
        </p:nvSpPr>
        <p:spPr>
          <a:xfrm>
            <a:off x="12629199" y="5298149"/>
            <a:ext cx="5410200" cy="1521751"/>
          </a:xfrm>
          <a:prstGeom prst="rect">
            <a:avLst/>
          </a:prstGeom>
          <a:solidFill>
            <a:srgbClr val="FFFFFF"/>
          </a:solidFill>
          <a:ln w="57150" cap="flat" cmpd="sng" algn="ctr">
            <a:solidFill>
              <a:srgbClr val="0070C0"/>
            </a:solidFill>
            <a:prstDash val="solid"/>
            <a:miter lim="800000"/>
          </a:ln>
          <a:effectLst/>
        </p:spPr>
        <p:txBody>
          <a:bodyPr rtlCol="0" anchor="ctr"/>
          <a:lstStyle/>
          <a:p>
            <a:pPr algn="ctr" defTabSz="754418">
              <a:defRPr/>
            </a:pPr>
            <a:endParaRPr lang="en-US" sz="2400" kern="0" dirty="0">
              <a:solidFill>
                <a:srgbClr val="000000"/>
              </a:solidFill>
              <a:latin typeface="Calibri" panose="020F0502020204030204" pitchFamily="34" charset="0"/>
              <a:cs typeface="Calibri" panose="020F0502020204030204" pitchFamily="34" charset="0"/>
            </a:endParaRPr>
          </a:p>
        </p:txBody>
      </p:sp>
      <p:sp>
        <p:nvSpPr>
          <p:cNvPr id="30" name="Rectangle 19">
            <a:extLst>
              <a:ext uri="{FF2B5EF4-FFF2-40B4-BE49-F238E27FC236}">
                <a16:creationId xmlns:a16="http://schemas.microsoft.com/office/drawing/2014/main" id="{7687B642-1BA2-5C07-FE60-ABB00DBD1CF6}"/>
              </a:ext>
            </a:extLst>
          </p:cNvPr>
          <p:cNvSpPr/>
          <p:nvPr/>
        </p:nvSpPr>
        <p:spPr>
          <a:xfrm>
            <a:off x="12785961" y="5665045"/>
            <a:ext cx="5194058" cy="954107"/>
          </a:xfrm>
          <a:prstGeom prst="rect">
            <a:avLst/>
          </a:prstGeom>
          <a:ln>
            <a:noFill/>
          </a:ln>
        </p:spPr>
        <p:txBody>
          <a:bodyPr wrap="square" lIns="91440" tIns="45720" rIns="91440" bIns="45720" anchor="t">
            <a:spAutoFit/>
          </a:bodyPr>
          <a:lstStyle/>
          <a:p>
            <a:pPr algn="ctr"/>
            <a:r>
              <a:rPr lang="fr" sz="2800" dirty="0">
                <a:solidFill>
                  <a:srgbClr val="000000"/>
                </a:solidFill>
                <a:latin typeface="Calibri" panose="020F0502020204030204" pitchFamily="34" charset="0"/>
                <a:ea typeface="+mn-lt"/>
                <a:cs typeface="Calibri" panose="020F0502020204030204" pitchFamily="34" charset="0"/>
              </a:rPr>
              <a:t>Qui a accès aux prestations et qui les contrôle ?</a:t>
            </a:r>
            <a:endParaRPr lang="en-US"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689107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8C27DE-0EF1-6F85-5DB0-E92AB7D2C2BF}"/>
            </a:ext>
          </a:extLst>
        </p:cNvPr>
        <p:cNvGrpSpPr/>
        <p:nvPr/>
      </p:nvGrpSpPr>
      <p:grpSpPr>
        <a:xfrm>
          <a:off x="0" y="0"/>
          <a:ext cx="0" cy="0"/>
          <a:chOff x="0" y="0"/>
          <a:chExt cx="0" cy="0"/>
        </a:xfrm>
      </p:grpSpPr>
      <p:sp>
        <p:nvSpPr>
          <p:cNvPr id="12" name="Freeform 3">
            <a:extLst>
              <a:ext uri="{FF2B5EF4-FFF2-40B4-BE49-F238E27FC236}">
                <a16:creationId xmlns:a16="http://schemas.microsoft.com/office/drawing/2014/main" id="{5183077C-E2C8-CDF8-B10D-CAE1EB61C171}"/>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36" name="Rectangle 35">
            <a:extLst>
              <a:ext uri="{FF2B5EF4-FFF2-40B4-BE49-F238E27FC236}">
                <a16:creationId xmlns:a16="http://schemas.microsoft.com/office/drawing/2014/main" id="{43123AC1-E37E-DE20-7423-7241EA58577E}"/>
              </a:ext>
            </a:extLst>
          </p:cNvPr>
          <p:cNvSpPr/>
          <p:nvPr/>
        </p:nvSpPr>
        <p:spPr>
          <a:xfrm>
            <a:off x="762000" y="1638300"/>
            <a:ext cx="7711727" cy="1628903"/>
          </a:xfrm>
          <a:prstGeom prst="rect">
            <a:avLst/>
          </a:prstGeom>
          <a:solidFill>
            <a:srgbClr val="9BBB59">
              <a:lumMod val="20000"/>
              <a:lumOff val="80000"/>
            </a:srgbClr>
          </a:solidFill>
          <a:ln w="57150" cap="flat" cmpd="sng" algn="ctr">
            <a:solidFill>
              <a:srgbClr val="009F4B"/>
            </a:solidFill>
            <a:prstDash val="solid"/>
            <a:miter lim="800000"/>
          </a:ln>
          <a:effectLst/>
        </p:spPr>
        <p:txBody>
          <a:bodyPr rtlCol="0" anchor="ctr"/>
          <a:lstStyle/>
          <a:p>
            <a:pPr marL="0" marR="0" lvl="0" indent="0" algn="ctr" defTabSz="754418"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
        <p:nvSpPr>
          <p:cNvPr id="37" name="Rectangle 36">
            <a:extLst>
              <a:ext uri="{FF2B5EF4-FFF2-40B4-BE49-F238E27FC236}">
                <a16:creationId xmlns:a16="http://schemas.microsoft.com/office/drawing/2014/main" id="{A89E2EED-6651-E483-A26F-CFB94467E5D6}"/>
              </a:ext>
            </a:extLst>
          </p:cNvPr>
          <p:cNvSpPr/>
          <p:nvPr/>
        </p:nvSpPr>
        <p:spPr>
          <a:xfrm>
            <a:off x="775755" y="1765148"/>
            <a:ext cx="7684215" cy="1384995"/>
          </a:xfrm>
          <a:prstGeom prst="rect">
            <a:avLst/>
          </a:prstGeom>
        </p:spPr>
        <p:txBody>
          <a:bodyPr wrap="square" lIns="91440" tIns="45720" rIns="91440" bIns="45720" anchor="t">
            <a:spAutoFit/>
          </a:bodyPr>
          <a:lstStyle/>
          <a:p>
            <a:pPr marL="0" marR="0" lvl="0" indent="0" algn="ctr" defTabSz="1371600" eaLnBrk="1" fontAlgn="auto" latinLnBrk="0" hangingPunct="1">
              <a:lnSpc>
                <a:spcPct val="100000"/>
              </a:lnSpc>
              <a:spcBef>
                <a:spcPts val="0"/>
              </a:spcBef>
              <a:spcAft>
                <a:spcPts val="0"/>
              </a:spcAft>
              <a:buClrTx/>
              <a:buSzTx/>
              <a:buFontTx/>
              <a:buNone/>
              <a:tabLst/>
              <a:defRPr/>
            </a:pPr>
            <a:r>
              <a:rPr kumimoji="0" lang="fr" sz="2800" b="1" i="0" u="none" strike="noStrike" kern="0" cap="none" spc="0" normalizeH="0" baseline="0" noProof="0" dirty="0">
                <a:ln>
                  <a:noFill/>
                </a:ln>
                <a:solidFill>
                  <a:srgbClr val="000000"/>
                </a:solidFill>
                <a:effectLst/>
                <a:uLnTx/>
                <a:uFillTx/>
                <a:latin typeface="Calibri" panose="020F0502020204030204" pitchFamily="34" charset="0"/>
                <a:ea typeface="+mn-lt"/>
                <a:cs typeface="Calibri" panose="020F0502020204030204" pitchFamily="34" charset="0"/>
              </a:rPr>
              <a:t>Contributions différenciées à la gestion, à l'utilisation durable et à la protection des ressources ou des écosystèmes</a:t>
            </a:r>
            <a:endParaRPr kumimoji="0" lang="en-US" sz="2400" b="1"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38" name="Rectangle 37">
            <a:extLst>
              <a:ext uri="{FF2B5EF4-FFF2-40B4-BE49-F238E27FC236}">
                <a16:creationId xmlns:a16="http://schemas.microsoft.com/office/drawing/2014/main" id="{164346C8-62E2-6A6A-DA69-4FE87A388B21}"/>
              </a:ext>
            </a:extLst>
          </p:cNvPr>
          <p:cNvSpPr/>
          <p:nvPr/>
        </p:nvSpPr>
        <p:spPr>
          <a:xfrm>
            <a:off x="762000" y="3746183"/>
            <a:ext cx="7711725" cy="1451204"/>
          </a:xfrm>
          <a:prstGeom prst="rect">
            <a:avLst/>
          </a:prstGeom>
          <a:solidFill>
            <a:srgbClr val="FFFFFF"/>
          </a:solidFill>
          <a:ln w="57150" cap="flat" cmpd="sng" algn="ctr">
            <a:solidFill>
              <a:srgbClr val="009F4B"/>
            </a:solidFill>
            <a:prstDash val="solid"/>
            <a:miter lim="800000"/>
          </a:ln>
          <a:effectLst/>
        </p:spPr>
        <p:txBody>
          <a:bodyPr rtlCol="0" anchor="ctr"/>
          <a:lstStyle/>
          <a:p>
            <a:pPr algn="ctr" defTabSz="754418">
              <a:defRPr/>
            </a:pPr>
            <a:endParaRPr lang="en-US" sz="2800" kern="0" dirty="0">
              <a:solidFill>
                <a:srgbClr val="000000"/>
              </a:solidFill>
              <a:latin typeface="Calibri" panose="020F0502020204030204" pitchFamily="34" charset="0"/>
              <a:cs typeface="Calibri" panose="020F0502020204030204" pitchFamily="34" charset="0"/>
            </a:endParaRPr>
          </a:p>
        </p:txBody>
      </p:sp>
      <p:sp>
        <p:nvSpPr>
          <p:cNvPr id="39" name="Rectangle 38">
            <a:extLst>
              <a:ext uri="{FF2B5EF4-FFF2-40B4-BE49-F238E27FC236}">
                <a16:creationId xmlns:a16="http://schemas.microsoft.com/office/drawing/2014/main" id="{E5B387D8-4771-74A6-EDBE-99A382DB072C}"/>
              </a:ext>
            </a:extLst>
          </p:cNvPr>
          <p:cNvSpPr/>
          <p:nvPr/>
        </p:nvSpPr>
        <p:spPr>
          <a:xfrm>
            <a:off x="748243" y="3973650"/>
            <a:ext cx="7711727" cy="954107"/>
          </a:xfrm>
          <a:prstGeom prst="rect">
            <a:avLst/>
          </a:prstGeom>
        </p:spPr>
        <p:txBody>
          <a:bodyPr wrap="square" lIns="91440" tIns="45720" rIns="91440" bIns="45720" anchor="t">
            <a:spAutoFit/>
          </a:bodyPr>
          <a:lstStyle/>
          <a:p>
            <a:pPr marL="0" marR="0" lvl="0" indent="0" algn="ctr" defTabSz="1371600" eaLnBrk="1" fontAlgn="auto" latinLnBrk="0" hangingPunct="1">
              <a:lnSpc>
                <a:spcPct val="100000"/>
              </a:lnSpc>
              <a:spcBef>
                <a:spcPts val="0"/>
              </a:spcBef>
              <a:spcAft>
                <a:spcPts val="0"/>
              </a:spcAft>
              <a:buClrTx/>
              <a:buSzTx/>
              <a:buFontTx/>
              <a:buNone/>
              <a:tabLst/>
              <a:defRPr/>
            </a:pPr>
            <a:r>
              <a:rPr kumimoji="0" lang="fr" sz="2800" b="0" i="0" u="none" strike="noStrike" kern="0" cap="none" spc="0" normalizeH="0" baseline="0" noProof="0" dirty="0">
                <a:ln>
                  <a:noFill/>
                </a:ln>
                <a:solidFill>
                  <a:srgbClr val="000000"/>
                </a:solidFill>
                <a:effectLst/>
                <a:uLnTx/>
                <a:uFillTx/>
                <a:latin typeface="Calibri" panose="020F0502020204030204" pitchFamily="34" charset="0"/>
                <a:ea typeface="+mn-lt"/>
                <a:cs typeface="Calibri" panose="020F0502020204030204" pitchFamily="34" charset="0"/>
              </a:rPr>
              <a:t>Quels sont les points de vue différenciés sur la conservation/exploitation de ces ressources ?</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40" name="Rectangle 39">
            <a:extLst>
              <a:ext uri="{FF2B5EF4-FFF2-40B4-BE49-F238E27FC236}">
                <a16:creationId xmlns:a16="http://schemas.microsoft.com/office/drawing/2014/main" id="{9A0E6065-8991-C148-29BA-7A1532F166F0}"/>
              </a:ext>
            </a:extLst>
          </p:cNvPr>
          <p:cNvSpPr/>
          <p:nvPr/>
        </p:nvSpPr>
        <p:spPr>
          <a:xfrm>
            <a:off x="762000" y="5699518"/>
            <a:ext cx="7711724" cy="2230467"/>
          </a:xfrm>
          <a:prstGeom prst="rect">
            <a:avLst/>
          </a:prstGeom>
          <a:solidFill>
            <a:srgbClr val="FFFFFF"/>
          </a:solidFill>
          <a:ln w="57150" cap="flat" cmpd="sng" algn="ctr">
            <a:solidFill>
              <a:srgbClr val="009F4B"/>
            </a:solidFill>
            <a:prstDash val="solid"/>
            <a:miter lim="800000"/>
          </a:ln>
          <a:effectLst/>
        </p:spPr>
        <p:txBody>
          <a:bodyPr rtlCol="0" anchor="ctr"/>
          <a:lstStyle/>
          <a:p>
            <a:pPr algn="ctr" defTabSz="754418">
              <a:defRPr/>
            </a:pPr>
            <a:endParaRPr lang="en-US" sz="2800" kern="0" dirty="0">
              <a:solidFill>
                <a:srgbClr val="000000"/>
              </a:solidFill>
              <a:latin typeface="Calibri" panose="020F0502020204030204" pitchFamily="34" charset="0"/>
              <a:cs typeface="Calibri" panose="020F0502020204030204" pitchFamily="34" charset="0"/>
            </a:endParaRPr>
          </a:p>
        </p:txBody>
      </p:sp>
      <p:sp>
        <p:nvSpPr>
          <p:cNvPr id="41" name="Rectangle 40">
            <a:extLst>
              <a:ext uri="{FF2B5EF4-FFF2-40B4-BE49-F238E27FC236}">
                <a16:creationId xmlns:a16="http://schemas.microsoft.com/office/drawing/2014/main" id="{3DF499BD-C063-81D6-D2FC-BBCE2015D490}"/>
              </a:ext>
            </a:extLst>
          </p:cNvPr>
          <p:cNvSpPr/>
          <p:nvPr/>
        </p:nvSpPr>
        <p:spPr>
          <a:xfrm>
            <a:off x="1404886" y="5903834"/>
            <a:ext cx="6425951" cy="1815882"/>
          </a:xfrm>
          <a:prstGeom prst="rect">
            <a:avLst/>
          </a:prstGeom>
        </p:spPr>
        <p:txBody>
          <a:bodyPr wrap="square" lIns="91440" tIns="45720" rIns="91440" bIns="45720" anchor="t">
            <a:spAutoFit/>
          </a:bodyPr>
          <a:lstStyle/>
          <a:p>
            <a:pPr algn="ctr" defTabSz="1371600"/>
            <a:r>
              <a:rPr lang="fr" sz="2800" dirty="0">
                <a:solidFill>
                  <a:srgbClr val="000000"/>
                </a:solidFill>
                <a:latin typeface="Calibri" panose="020F0502020204030204" pitchFamily="34" charset="0"/>
                <a:ea typeface="+mn-lt"/>
                <a:cs typeface="Calibri" panose="020F0502020204030204" pitchFamily="34" charset="0"/>
              </a:rPr>
              <a:t>Comment les hommes et les femmes contribuent-ils différemment à la gestion, à l’utilisation durable et à la protection des ressources ou des écosystèmes ?</a:t>
            </a:r>
            <a:endParaRPr lang="en-US" sz="2800" dirty="0">
              <a:solidFill>
                <a:prstClr val="black"/>
              </a:solidFill>
              <a:latin typeface="Calibri" panose="020F0502020204030204" pitchFamily="34" charset="0"/>
              <a:ea typeface="+mn-lt"/>
              <a:cs typeface="Calibri" panose="020F0502020204030204" pitchFamily="34" charset="0"/>
            </a:endParaRPr>
          </a:p>
        </p:txBody>
      </p:sp>
      <p:sp>
        <p:nvSpPr>
          <p:cNvPr id="42" name="Rectangle 15">
            <a:extLst>
              <a:ext uri="{FF2B5EF4-FFF2-40B4-BE49-F238E27FC236}">
                <a16:creationId xmlns:a16="http://schemas.microsoft.com/office/drawing/2014/main" id="{87315B0E-B6E6-9C0F-1EC7-70918120A250}"/>
              </a:ext>
            </a:extLst>
          </p:cNvPr>
          <p:cNvSpPr/>
          <p:nvPr/>
        </p:nvSpPr>
        <p:spPr>
          <a:xfrm>
            <a:off x="9378594" y="1568838"/>
            <a:ext cx="7711727" cy="1698366"/>
          </a:xfrm>
          <a:prstGeom prst="rect">
            <a:avLst/>
          </a:prstGeom>
          <a:solidFill>
            <a:srgbClr val="C0504D">
              <a:lumMod val="20000"/>
              <a:lumOff val="80000"/>
            </a:srgbClr>
          </a:solidFill>
          <a:ln w="57150" cap="flat" cmpd="sng" algn="ctr">
            <a:solidFill>
              <a:srgbClr val="C00000"/>
            </a:solidFill>
            <a:prstDash val="solid"/>
            <a:miter lim="800000"/>
          </a:ln>
          <a:effectLst/>
        </p:spPr>
        <p:txBody>
          <a:bodyPr rtlCol="0" anchor="ctr"/>
          <a:lstStyle/>
          <a:p>
            <a:pPr marL="0" marR="0" lvl="0" indent="0" algn="ctr" defTabSz="754418"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
        <p:nvSpPr>
          <p:cNvPr id="43" name="Rectangle 16">
            <a:extLst>
              <a:ext uri="{FF2B5EF4-FFF2-40B4-BE49-F238E27FC236}">
                <a16:creationId xmlns:a16="http://schemas.microsoft.com/office/drawing/2014/main" id="{96B67655-A589-78ED-3D17-C0180ACCDD5C}"/>
              </a:ext>
            </a:extLst>
          </p:cNvPr>
          <p:cNvSpPr/>
          <p:nvPr/>
        </p:nvSpPr>
        <p:spPr>
          <a:xfrm>
            <a:off x="9532707" y="1803194"/>
            <a:ext cx="7403499" cy="954107"/>
          </a:xfrm>
          <a:prstGeom prst="rect">
            <a:avLst/>
          </a:prstGeom>
        </p:spPr>
        <p:txBody>
          <a:bodyPr wrap="square" lIns="91440" tIns="45720" rIns="91440" bIns="45720" anchor="t">
            <a:spAutoFit/>
          </a:bodyPr>
          <a:lstStyle/>
          <a:p>
            <a:pPr algn="ctr" defTabSz="1371600"/>
            <a:r>
              <a:rPr lang="fr" sz="2800" b="1" dirty="0">
                <a:solidFill>
                  <a:srgbClr val="000000"/>
                </a:solidFill>
                <a:latin typeface="Calibri" panose="020F0502020204030204" pitchFamily="34" charset="0"/>
                <a:cs typeface="Calibri" panose="020F0502020204030204" pitchFamily="34" charset="0"/>
              </a:rPr>
              <a:t> </a:t>
            </a:r>
            <a:r>
              <a:rPr lang="fr" sz="2800" b="1" dirty="0">
                <a:solidFill>
                  <a:srgbClr val="000000"/>
                </a:solidFill>
                <a:latin typeface="Calibri" panose="020F0502020204030204" pitchFamily="34" charset="0"/>
                <a:ea typeface="+mn-lt"/>
                <a:cs typeface="Calibri" panose="020F0502020204030204" pitchFamily="34" charset="0"/>
              </a:rPr>
              <a:t>Participation différenciée et impacts des projets/activités environnementaux</a:t>
            </a:r>
          </a:p>
        </p:txBody>
      </p:sp>
      <p:sp>
        <p:nvSpPr>
          <p:cNvPr id="44" name="Rectangle 28">
            <a:extLst>
              <a:ext uri="{FF2B5EF4-FFF2-40B4-BE49-F238E27FC236}">
                <a16:creationId xmlns:a16="http://schemas.microsoft.com/office/drawing/2014/main" id="{B80E31F8-B5BF-13F4-54C4-D66EB15D42EB}"/>
              </a:ext>
            </a:extLst>
          </p:cNvPr>
          <p:cNvSpPr/>
          <p:nvPr/>
        </p:nvSpPr>
        <p:spPr>
          <a:xfrm>
            <a:off x="9386216" y="3531890"/>
            <a:ext cx="7704107" cy="1765364"/>
          </a:xfrm>
          <a:prstGeom prst="rect">
            <a:avLst/>
          </a:prstGeom>
          <a:solidFill>
            <a:srgbClr val="FFFFFF"/>
          </a:solidFill>
          <a:ln w="57150" cap="flat" cmpd="sng" algn="ctr">
            <a:solidFill>
              <a:srgbClr val="C00000"/>
            </a:solidFill>
            <a:prstDash val="solid"/>
            <a:miter lim="800000"/>
          </a:ln>
          <a:effectLst/>
        </p:spPr>
        <p:txBody>
          <a:bodyPr rtlCol="0" anchor="ctr"/>
          <a:lstStyle/>
          <a:p>
            <a:pPr algn="ctr" defTabSz="754418">
              <a:defRPr/>
            </a:pPr>
            <a:endParaRPr lang="en-US" sz="2800" kern="0" dirty="0">
              <a:solidFill>
                <a:srgbClr val="000000"/>
              </a:solidFill>
              <a:latin typeface="Calibri" panose="020F0502020204030204" pitchFamily="34" charset="0"/>
              <a:cs typeface="Calibri" panose="020F0502020204030204" pitchFamily="34" charset="0"/>
            </a:endParaRPr>
          </a:p>
        </p:txBody>
      </p:sp>
      <p:sp>
        <p:nvSpPr>
          <p:cNvPr id="45" name="Rectangle 29">
            <a:extLst>
              <a:ext uri="{FF2B5EF4-FFF2-40B4-BE49-F238E27FC236}">
                <a16:creationId xmlns:a16="http://schemas.microsoft.com/office/drawing/2014/main" id="{4749E978-66BB-8C41-2353-4CF29E60E081}"/>
              </a:ext>
            </a:extLst>
          </p:cNvPr>
          <p:cNvSpPr/>
          <p:nvPr/>
        </p:nvSpPr>
        <p:spPr>
          <a:xfrm>
            <a:off x="9605711" y="3722074"/>
            <a:ext cx="7257489" cy="1384995"/>
          </a:xfrm>
          <a:prstGeom prst="rect">
            <a:avLst/>
          </a:prstGeom>
        </p:spPr>
        <p:txBody>
          <a:bodyPr wrap="square" lIns="91440" tIns="45720" rIns="91440" bIns="45720" anchor="t">
            <a:spAutoFit/>
          </a:bodyPr>
          <a:lstStyle/>
          <a:p>
            <a:pPr marL="0" marR="0" lvl="0" indent="0" algn="ctr" defTabSz="1371600" eaLnBrk="1" fontAlgn="auto" latinLnBrk="0" hangingPunct="1">
              <a:lnSpc>
                <a:spcPct val="100000"/>
              </a:lnSpc>
              <a:spcBef>
                <a:spcPts val="0"/>
              </a:spcBef>
              <a:spcAft>
                <a:spcPts val="0"/>
              </a:spcAft>
              <a:buClrTx/>
              <a:buSzTx/>
              <a:buFontTx/>
              <a:buNone/>
              <a:tabLst/>
              <a:defRPr/>
            </a:pPr>
            <a:r>
              <a:rPr kumimoji="0" lang="fr" sz="2800" b="0" i="0" u="none" strike="noStrike" kern="0" cap="none" spc="0" normalizeH="0" baseline="0" noProof="0" dirty="0">
                <a:ln>
                  <a:noFill/>
                </a:ln>
                <a:solidFill>
                  <a:srgbClr val="000000"/>
                </a:solidFill>
                <a:effectLst/>
                <a:uLnTx/>
                <a:uFillTx/>
                <a:latin typeface="Calibri" panose="020F0502020204030204" pitchFamily="34" charset="0"/>
                <a:ea typeface="+mn-lt"/>
                <a:cs typeface="Calibri" panose="020F0502020204030204" pitchFamily="34" charset="0"/>
              </a:rPr>
              <a:t>La planification des projets/activités prend-elle en compte les obstacles et les besoins spécifiques des hommes et des femmes ?</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46" name="Rectangle 32">
            <a:extLst>
              <a:ext uri="{FF2B5EF4-FFF2-40B4-BE49-F238E27FC236}">
                <a16:creationId xmlns:a16="http://schemas.microsoft.com/office/drawing/2014/main" id="{F9F30F51-1CF3-C667-9046-C5103B1A9BED}"/>
              </a:ext>
            </a:extLst>
          </p:cNvPr>
          <p:cNvSpPr/>
          <p:nvPr/>
        </p:nvSpPr>
        <p:spPr>
          <a:xfrm>
            <a:off x="9386214" y="5524500"/>
            <a:ext cx="7704107" cy="1554650"/>
          </a:xfrm>
          <a:prstGeom prst="rect">
            <a:avLst/>
          </a:prstGeom>
          <a:solidFill>
            <a:srgbClr val="FFFFFF"/>
          </a:solidFill>
          <a:ln w="57150" cap="flat" cmpd="sng" algn="ctr">
            <a:solidFill>
              <a:srgbClr val="C00000"/>
            </a:solidFill>
            <a:prstDash val="solid"/>
            <a:miter lim="800000"/>
          </a:ln>
          <a:effectLst/>
        </p:spPr>
        <p:txBody>
          <a:bodyPr rtlCol="0" anchor="ctr"/>
          <a:lstStyle/>
          <a:p>
            <a:pPr algn="ctr" defTabSz="754418">
              <a:defRPr/>
            </a:pPr>
            <a:endParaRPr lang="en-US" sz="2800" kern="0" dirty="0">
              <a:solidFill>
                <a:srgbClr val="000000"/>
              </a:solidFill>
              <a:latin typeface="Calibri" panose="020F0502020204030204" pitchFamily="34" charset="0"/>
              <a:cs typeface="Calibri" panose="020F0502020204030204" pitchFamily="34" charset="0"/>
            </a:endParaRPr>
          </a:p>
        </p:txBody>
      </p:sp>
      <p:sp>
        <p:nvSpPr>
          <p:cNvPr id="47" name="Rectangle 33">
            <a:extLst>
              <a:ext uri="{FF2B5EF4-FFF2-40B4-BE49-F238E27FC236}">
                <a16:creationId xmlns:a16="http://schemas.microsoft.com/office/drawing/2014/main" id="{BEE893F1-0459-4FA9-421B-9CE6908078CE}"/>
              </a:ext>
            </a:extLst>
          </p:cNvPr>
          <p:cNvSpPr/>
          <p:nvPr/>
        </p:nvSpPr>
        <p:spPr>
          <a:xfrm>
            <a:off x="9828918" y="6040215"/>
            <a:ext cx="6811073" cy="523220"/>
          </a:xfrm>
          <a:prstGeom prst="rect">
            <a:avLst/>
          </a:prstGeom>
        </p:spPr>
        <p:txBody>
          <a:bodyPr wrap="square" lIns="91440" tIns="45720" rIns="91440" bIns="45720" anchor="t">
            <a:spAutoFit/>
          </a:bodyPr>
          <a:lstStyle/>
          <a:p>
            <a:pPr marL="0" marR="0" lvl="0" indent="0" algn="ctr" defTabSz="1371600" eaLnBrk="1" fontAlgn="auto" latinLnBrk="0" hangingPunct="1">
              <a:lnSpc>
                <a:spcPct val="100000"/>
              </a:lnSpc>
              <a:spcBef>
                <a:spcPts val="0"/>
              </a:spcBef>
              <a:spcAft>
                <a:spcPts val="0"/>
              </a:spcAft>
              <a:buClrTx/>
              <a:buSzTx/>
              <a:buFontTx/>
              <a:buNone/>
              <a:tabLst/>
              <a:defRPr/>
            </a:pPr>
            <a:r>
              <a:rPr kumimoji="0" lang="fr" sz="2800" b="0" i="0" u="none" strike="noStrike" kern="0" cap="none" spc="0" normalizeH="0" baseline="0" noProof="0" dirty="0">
                <a:ln>
                  <a:noFill/>
                </a:ln>
                <a:solidFill>
                  <a:srgbClr val="000000"/>
                </a:solidFill>
                <a:effectLst/>
                <a:uLnTx/>
                <a:uFillTx/>
                <a:latin typeface="Calibri" panose="020F0502020204030204" pitchFamily="34" charset="0"/>
                <a:ea typeface="+mn-lt"/>
                <a:cs typeface="Calibri" panose="020F0502020204030204" pitchFamily="34" charset="0"/>
              </a:rPr>
              <a:t>Qui participe aux projets/activités ?</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48" name="Rectangle 28">
            <a:extLst>
              <a:ext uri="{FF2B5EF4-FFF2-40B4-BE49-F238E27FC236}">
                <a16:creationId xmlns:a16="http://schemas.microsoft.com/office/drawing/2014/main" id="{51C90E9D-A98E-6E99-7AED-42DC6A0F3ACA}"/>
              </a:ext>
            </a:extLst>
          </p:cNvPr>
          <p:cNvSpPr/>
          <p:nvPr/>
        </p:nvSpPr>
        <p:spPr>
          <a:xfrm>
            <a:off x="9378594" y="7277100"/>
            <a:ext cx="7712447" cy="1554650"/>
          </a:xfrm>
          <a:prstGeom prst="rect">
            <a:avLst/>
          </a:prstGeom>
          <a:solidFill>
            <a:srgbClr val="FFFFFF"/>
          </a:solidFill>
          <a:ln w="57150" cap="flat" cmpd="sng" algn="ctr">
            <a:solidFill>
              <a:srgbClr val="C00000"/>
            </a:solidFill>
            <a:prstDash val="solid"/>
            <a:miter lim="800000"/>
          </a:ln>
          <a:effectLst/>
        </p:spPr>
        <p:txBody>
          <a:bodyPr rtlCol="0" anchor="ctr"/>
          <a:lstStyle/>
          <a:p>
            <a:pPr algn="ctr" defTabSz="754418">
              <a:defRPr/>
            </a:pPr>
            <a:endParaRPr lang="en-US" sz="2800" kern="0" dirty="0">
              <a:solidFill>
                <a:srgbClr val="000000"/>
              </a:solidFill>
              <a:latin typeface="Calibri" panose="020F0502020204030204" pitchFamily="34" charset="0"/>
              <a:cs typeface="Calibri" panose="020F0502020204030204" pitchFamily="34" charset="0"/>
            </a:endParaRPr>
          </a:p>
        </p:txBody>
      </p:sp>
      <p:sp>
        <p:nvSpPr>
          <p:cNvPr id="49" name="Rectangle 29">
            <a:extLst>
              <a:ext uri="{FF2B5EF4-FFF2-40B4-BE49-F238E27FC236}">
                <a16:creationId xmlns:a16="http://schemas.microsoft.com/office/drawing/2014/main" id="{36BE0ADE-5591-BDE3-042E-C1A01154A057}"/>
              </a:ext>
            </a:extLst>
          </p:cNvPr>
          <p:cNvSpPr/>
          <p:nvPr/>
        </p:nvSpPr>
        <p:spPr>
          <a:xfrm>
            <a:off x="10014464" y="7577371"/>
            <a:ext cx="6439979" cy="954107"/>
          </a:xfrm>
          <a:prstGeom prst="rect">
            <a:avLst/>
          </a:prstGeom>
        </p:spPr>
        <p:txBody>
          <a:bodyPr wrap="square" lIns="91440" tIns="45720" rIns="91440" bIns="45720" anchor="t">
            <a:spAutoFit/>
          </a:bodyPr>
          <a:lstStyle/>
          <a:p>
            <a:pPr algn="ctr" defTabSz="1371600"/>
            <a:r>
              <a:rPr lang="fr" sz="2800" dirty="0">
                <a:solidFill>
                  <a:srgbClr val="000000"/>
                </a:solidFill>
                <a:latin typeface="Calibri" panose="020F0502020204030204" pitchFamily="34" charset="0"/>
                <a:ea typeface="+mn-lt"/>
                <a:cs typeface="Calibri" panose="020F0502020204030204" pitchFamily="34" charset="0"/>
              </a:rPr>
              <a:t>Quels sont les impacts du projet/des activités sur les hommes et les femmes ?</a:t>
            </a:r>
            <a:endParaRPr lang="en-US" sz="2800" dirty="0">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605552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30075E-894F-D50F-04EC-D16CC85E37BD}"/>
            </a:ext>
          </a:extLst>
        </p:cNvPr>
        <p:cNvGrpSpPr/>
        <p:nvPr/>
      </p:nvGrpSpPr>
      <p:grpSpPr>
        <a:xfrm>
          <a:off x="0" y="0"/>
          <a:ext cx="0" cy="0"/>
          <a:chOff x="0" y="0"/>
          <a:chExt cx="0" cy="0"/>
        </a:xfrm>
      </p:grpSpPr>
      <p:pic>
        <p:nvPicPr>
          <p:cNvPr id="13" name="Picture 12" descr="A bird flying in the sky&#10;&#10;AI-generated content may be incorrect.">
            <a:extLst>
              <a:ext uri="{FF2B5EF4-FFF2-40B4-BE49-F238E27FC236}">
                <a16:creationId xmlns:a16="http://schemas.microsoft.com/office/drawing/2014/main" id="{4AAC3355-B2D2-4861-F3B7-8492D95DA2D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2765" y="7757656"/>
            <a:ext cx="2428928" cy="1609010"/>
          </a:xfrm>
          <a:prstGeom prst="rect">
            <a:avLst/>
          </a:prstGeom>
        </p:spPr>
      </p:pic>
      <p:pic>
        <p:nvPicPr>
          <p:cNvPr id="11" name="Picture 10" descr="An old person smiling at the camera&#10;&#10;AI-generated content may be incorrect.">
            <a:extLst>
              <a:ext uri="{FF2B5EF4-FFF2-40B4-BE49-F238E27FC236}">
                <a16:creationId xmlns:a16="http://schemas.microsoft.com/office/drawing/2014/main" id="{B5A23B9D-A1D2-3D89-E78B-FCEA80EACFD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822765" y="5543086"/>
            <a:ext cx="2420237" cy="1814867"/>
          </a:xfrm>
          <a:prstGeom prst="rect">
            <a:avLst/>
          </a:prstGeom>
        </p:spPr>
      </p:pic>
      <p:pic>
        <p:nvPicPr>
          <p:cNvPr id="2" name="Picture 1" descr="A person standing in front of a sign&#10;&#10;AI-generated content may be incorrect.">
            <a:extLst>
              <a:ext uri="{FF2B5EF4-FFF2-40B4-BE49-F238E27FC236}">
                <a16:creationId xmlns:a16="http://schemas.microsoft.com/office/drawing/2014/main" id="{ACC84D09-D463-967E-608E-0B19893858D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22766" y="1231267"/>
            <a:ext cx="2420237" cy="1615169"/>
          </a:xfrm>
          <a:prstGeom prst="rect">
            <a:avLst/>
          </a:prstGeom>
        </p:spPr>
      </p:pic>
      <p:sp>
        <p:nvSpPr>
          <p:cNvPr id="3" name="Content Placeholder 2">
            <a:extLst>
              <a:ext uri="{FF2B5EF4-FFF2-40B4-BE49-F238E27FC236}">
                <a16:creationId xmlns:a16="http://schemas.microsoft.com/office/drawing/2014/main" id="{B27C188E-59FA-95DE-C534-8C8B1BE8F113}"/>
              </a:ext>
            </a:extLst>
          </p:cNvPr>
          <p:cNvSpPr>
            <a:spLocks noGrp="1"/>
          </p:cNvSpPr>
          <p:nvPr>
            <p:ph type="body" idx="1"/>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2D40D5B3-A14E-E6C4-EEAB-509AA54A9F66}"/>
              </a:ext>
            </a:extLst>
          </p:cNvPr>
          <p:cNvSpPr txBox="1"/>
          <p:nvPr/>
        </p:nvSpPr>
        <p:spPr>
          <a:xfrm>
            <a:off x="6164318" y="3443162"/>
            <a:ext cx="12123683" cy="1665841"/>
          </a:xfrm>
          <a:prstGeom prst="rect">
            <a:avLst/>
          </a:prstGeom>
          <a:noFill/>
        </p:spPr>
        <p:txBody>
          <a:bodyPr wrap="square" rtlCol="0">
            <a:spAutoFit/>
          </a:bodyPr>
          <a:lstStyle/>
          <a:p>
            <a:pPr algn="ctr" defTabSz="1371600">
              <a:lnSpc>
                <a:spcPct val="107000"/>
              </a:lnSpc>
              <a:spcAft>
                <a:spcPts val="1200"/>
              </a:spcAft>
              <a:defRPr/>
            </a:pPr>
            <a:r>
              <a:rPr lang="fr" sz="10000" kern="100" dirty="0">
                <a:solidFill>
                  <a:prstClr val="black"/>
                </a:solidFill>
                <a:latin typeface="Calibri" panose="020F0502020204030204"/>
              </a:rPr>
              <a:t>Questions et réponses</a:t>
            </a:r>
            <a:endParaRPr lang="en-US" sz="9600" kern="100" dirty="0">
              <a:solidFill>
                <a:prstClr val="black"/>
              </a:solidFill>
              <a:latin typeface="Calibri" panose="020F0502020204030204" pitchFamily="34" charset="0"/>
              <a:ea typeface="Calibri" panose="020F0502020204030204" pitchFamily="34" charset="0"/>
              <a:cs typeface="Arial" panose="020B0604020202020204" pitchFamily="34" charset="0"/>
            </a:endParaRPr>
          </a:p>
        </p:txBody>
      </p:sp>
      <p:pic>
        <p:nvPicPr>
          <p:cNvPr id="16" name="Picture 15" descr="A snake on a branch&#10;&#10;AI-generated content may be incorrect.">
            <a:extLst>
              <a:ext uri="{FF2B5EF4-FFF2-40B4-BE49-F238E27FC236}">
                <a16:creationId xmlns:a16="http://schemas.microsoft.com/office/drawing/2014/main" id="{6BEE916D-A3B1-4365-56CB-7A40D739A70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822765" y="3246138"/>
            <a:ext cx="2420237" cy="1821168"/>
          </a:xfrm>
          <a:prstGeom prst="rect">
            <a:avLst/>
          </a:prstGeom>
        </p:spPr>
      </p:pic>
    </p:spTree>
    <p:extLst>
      <p:ext uri="{BB962C8B-B14F-4D97-AF65-F5344CB8AC3E}">
        <p14:creationId xmlns:p14="http://schemas.microsoft.com/office/powerpoint/2010/main" val="838436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D6A234-527D-06AC-3DAC-C50664C15FC4}"/>
              </a:ext>
            </a:extLst>
          </p:cNvPr>
          <p:cNvSpPr>
            <a:spLocks noGrp="1"/>
          </p:cNvSpPr>
          <p:nvPr>
            <p:ph type="body" idx="1"/>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pic>
        <p:nvPicPr>
          <p:cNvPr id="10" name="Picture 9" descr="A person sweeping the ground&#10;&#10;AI-generated content may be incorrect.">
            <a:extLst>
              <a:ext uri="{FF2B5EF4-FFF2-40B4-BE49-F238E27FC236}">
                <a16:creationId xmlns:a16="http://schemas.microsoft.com/office/drawing/2014/main" id="{8AEC5B13-6EC6-D1ED-675D-A89E8673A1E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11267" y="7782638"/>
            <a:ext cx="2431736" cy="1618908"/>
          </a:xfrm>
          <a:prstGeom prst="rect">
            <a:avLst/>
          </a:prstGeom>
        </p:spPr>
      </p:pic>
      <p:pic>
        <p:nvPicPr>
          <p:cNvPr id="11" name="Picture 10" descr="A orangutan in the jungle&#10;&#10;AI-generated content may be incorrect.">
            <a:extLst>
              <a:ext uri="{FF2B5EF4-FFF2-40B4-BE49-F238E27FC236}">
                <a16:creationId xmlns:a16="http://schemas.microsoft.com/office/drawing/2014/main" id="{D42FD0EB-CA1B-A5D9-FEFE-BF962B97C23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11267" y="1240178"/>
            <a:ext cx="2443869" cy="1618908"/>
          </a:xfrm>
          <a:prstGeom prst="rect">
            <a:avLst/>
          </a:prstGeom>
        </p:spPr>
      </p:pic>
      <p:pic>
        <p:nvPicPr>
          <p:cNvPr id="14" name="Picture 13" descr="Bribris Rio.tif">
            <a:extLst>
              <a:ext uri="{FF2B5EF4-FFF2-40B4-BE49-F238E27FC236}">
                <a16:creationId xmlns:a16="http://schemas.microsoft.com/office/drawing/2014/main" id="{AC0C8647-1EC4-3458-2EB1-D46607B1919D}"/>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834267" y="3488649"/>
            <a:ext cx="2420870" cy="1590726"/>
          </a:xfrm>
          <a:prstGeom prst="rect">
            <a:avLst/>
          </a:prstGeom>
        </p:spPr>
      </p:pic>
      <p:pic>
        <p:nvPicPr>
          <p:cNvPr id="16" name="Picture 15" descr="A crab on a shell&#10;&#10;AI-generated content may be incorrect.">
            <a:extLst>
              <a:ext uri="{FF2B5EF4-FFF2-40B4-BE49-F238E27FC236}">
                <a16:creationId xmlns:a16="http://schemas.microsoft.com/office/drawing/2014/main" id="{B37F1A24-B316-D47D-8B1A-8A0B2DD1319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822766" y="5635829"/>
            <a:ext cx="2420870" cy="1611675"/>
          </a:xfrm>
          <a:prstGeom prst="rect">
            <a:avLst/>
          </a:prstGeom>
        </p:spPr>
      </p:pic>
      <p:sp>
        <p:nvSpPr>
          <p:cNvPr id="2" name="TextBox 1">
            <a:extLst>
              <a:ext uri="{FF2B5EF4-FFF2-40B4-BE49-F238E27FC236}">
                <a16:creationId xmlns:a16="http://schemas.microsoft.com/office/drawing/2014/main" id="{1CA3FA11-DAE3-B811-78C1-34B22F660D16}"/>
              </a:ext>
            </a:extLst>
          </p:cNvPr>
          <p:cNvSpPr txBox="1"/>
          <p:nvPr/>
        </p:nvSpPr>
        <p:spPr>
          <a:xfrm>
            <a:off x="6148551" y="2796426"/>
            <a:ext cx="12139449" cy="4247317"/>
          </a:xfrm>
          <a:prstGeom prst="rect">
            <a:avLst/>
          </a:prstGeom>
          <a:noFill/>
        </p:spPr>
        <p:txBody>
          <a:bodyPr wrap="square" rtlCol="0">
            <a:spAutoFit/>
          </a:bodyPr>
          <a:lstStyle/>
          <a:p>
            <a:pPr algn="ctr" defTabSz="1371600"/>
            <a:r>
              <a:rPr lang="fr" sz="9000" kern="100" dirty="0">
                <a:solidFill>
                  <a:prstClr val="black"/>
                </a:solidFill>
                <a:latin typeface="Calibri" panose="020F0502020204030204"/>
              </a:rPr>
              <a:t>Ensemble, c'est mieux :</a:t>
            </a:r>
          </a:p>
          <a:p>
            <a:pPr algn="ctr" defTabSz="1371600"/>
            <a:r>
              <a:rPr lang="fr" sz="9000" kern="100" dirty="0">
                <a:solidFill>
                  <a:prstClr val="black"/>
                </a:solidFill>
                <a:latin typeface="Calibri" panose="020F0502020204030204"/>
              </a:rPr>
              <a:t>Échange entre pairs et</a:t>
            </a:r>
          </a:p>
          <a:p>
            <a:pPr algn="ctr" defTabSz="1371600"/>
            <a:r>
              <a:rPr lang="fr" sz="9000" kern="100" dirty="0">
                <a:solidFill>
                  <a:prstClr val="black"/>
                </a:solidFill>
                <a:latin typeface="Calibri" panose="020F0502020204030204"/>
              </a:rPr>
              <a:t>Dépannage</a:t>
            </a:r>
            <a:endParaRPr lang="en-US" sz="9000" dirty="0">
              <a:solidFill>
                <a:prstClr val="black"/>
              </a:solidFill>
              <a:latin typeface="Calibri" panose="020F0502020204030204"/>
            </a:endParaRPr>
          </a:p>
        </p:txBody>
      </p:sp>
    </p:spTree>
    <p:extLst>
      <p:ext uri="{BB962C8B-B14F-4D97-AF65-F5344CB8AC3E}">
        <p14:creationId xmlns:p14="http://schemas.microsoft.com/office/powerpoint/2010/main" val="273494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AF101-0B1B-8097-1E3C-973D976B6F2F}"/>
            </a:ext>
          </a:extLst>
        </p:cNvPr>
        <p:cNvGrpSpPr/>
        <p:nvPr/>
      </p:nvGrpSpPr>
      <p:grpSpPr>
        <a:xfrm>
          <a:off x="0" y="0"/>
          <a:ext cx="0" cy="0"/>
          <a:chOff x="0" y="0"/>
          <a:chExt cx="0" cy="0"/>
        </a:xfrm>
      </p:grpSpPr>
      <p:pic>
        <p:nvPicPr>
          <p:cNvPr id="4" name="Picture 3" descr="A person feeding sheep in a pen&#10;&#10;AI-generated content may be incorrect.">
            <a:extLst>
              <a:ext uri="{FF2B5EF4-FFF2-40B4-BE49-F238E27FC236}">
                <a16:creationId xmlns:a16="http://schemas.microsoft.com/office/drawing/2014/main" id="{CFD8002E-E5BE-1055-16EF-55510F7F2E3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41878" y="7823396"/>
            <a:ext cx="2370512" cy="1578150"/>
          </a:xfrm>
          <a:prstGeom prst="rect">
            <a:avLst/>
          </a:prstGeom>
        </p:spPr>
      </p:pic>
      <p:pic>
        <p:nvPicPr>
          <p:cNvPr id="6" name="Picture 5" descr="A swampy area with trees and water&#10;&#10;AI-generated content may be incorrect.">
            <a:extLst>
              <a:ext uri="{FF2B5EF4-FFF2-40B4-BE49-F238E27FC236}">
                <a16:creationId xmlns:a16="http://schemas.microsoft.com/office/drawing/2014/main" id="{65097DD6-D466-D97E-6487-177B130C39E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90050" y="5638676"/>
            <a:ext cx="2346725" cy="1562315"/>
          </a:xfrm>
          <a:prstGeom prst="rect">
            <a:avLst/>
          </a:prstGeom>
        </p:spPr>
      </p:pic>
      <p:pic>
        <p:nvPicPr>
          <p:cNvPr id="2" name="Picture 1" descr="A group of women in yellow shirts&#10;&#10;AI-generated content may be incorrect.">
            <a:extLst>
              <a:ext uri="{FF2B5EF4-FFF2-40B4-BE49-F238E27FC236}">
                <a16:creationId xmlns:a16="http://schemas.microsoft.com/office/drawing/2014/main" id="{8C99B8DE-D6FE-5A10-3212-962249C20AD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83823" y="3488649"/>
            <a:ext cx="2359179" cy="1574421"/>
          </a:xfrm>
          <a:prstGeom prst="rect">
            <a:avLst/>
          </a:prstGeom>
        </p:spPr>
      </p:pic>
      <p:pic>
        <p:nvPicPr>
          <p:cNvPr id="5" name="Picture 4" descr="A person preparing fish on the beach&#10;&#10;AI-generated content may be incorrect.">
            <a:extLst>
              <a:ext uri="{FF2B5EF4-FFF2-40B4-BE49-F238E27FC236}">
                <a16:creationId xmlns:a16="http://schemas.microsoft.com/office/drawing/2014/main" id="{9B8AEE8F-55C4-5B19-0C39-18B29A68F63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811267" y="1240178"/>
            <a:ext cx="2443869" cy="1626989"/>
          </a:xfrm>
          <a:prstGeom prst="rect">
            <a:avLst/>
          </a:prstGeom>
        </p:spPr>
      </p:pic>
      <p:sp>
        <p:nvSpPr>
          <p:cNvPr id="3" name="Content Placeholder 2">
            <a:extLst>
              <a:ext uri="{FF2B5EF4-FFF2-40B4-BE49-F238E27FC236}">
                <a16:creationId xmlns:a16="http://schemas.microsoft.com/office/drawing/2014/main" id="{D359FF18-9DBF-AD53-758D-641AB724CDA8}"/>
              </a:ext>
            </a:extLst>
          </p:cNvPr>
          <p:cNvSpPr>
            <a:spLocks noGrp="1"/>
          </p:cNvSpPr>
          <p:nvPr>
            <p:ph type="body" idx="1"/>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F1CBC937-690A-80D9-37B9-7BDA006F6635}"/>
              </a:ext>
            </a:extLst>
          </p:cNvPr>
          <p:cNvSpPr txBox="1"/>
          <p:nvPr/>
        </p:nvSpPr>
        <p:spPr>
          <a:xfrm>
            <a:off x="6180082" y="3375779"/>
            <a:ext cx="12107918" cy="2123658"/>
          </a:xfrm>
          <a:prstGeom prst="rect">
            <a:avLst/>
          </a:prstGeom>
          <a:noFill/>
        </p:spPr>
        <p:txBody>
          <a:bodyPr wrap="square" rtlCol="0">
            <a:spAutoFit/>
          </a:bodyPr>
          <a:lstStyle/>
          <a:p>
            <a:pPr algn="ctr" defTabSz="1371600">
              <a:defRPr/>
            </a:pPr>
            <a:r>
              <a:rPr lang="fr" sz="6600" b="1" kern="0" dirty="0">
                <a:solidFill>
                  <a:prstClr val="black"/>
                </a:solidFill>
                <a:latin typeface="Calibri Light" panose="020F0302020204030204" pitchFamily="34" charset="0"/>
                <a:cs typeface="Calibri Light" panose="020F0302020204030204" pitchFamily="34" charset="0"/>
                <a:sym typeface="Arial"/>
              </a:rPr>
              <a:t>Pourquoi mener une étude sur le genre et</a:t>
            </a:r>
          </a:p>
          <a:p>
            <a:pPr algn="ctr" defTabSz="1371600">
              <a:defRPr/>
            </a:pPr>
            <a:r>
              <a:rPr lang="fr" sz="6600" b="1" kern="0" dirty="0">
                <a:solidFill>
                  <a:prstClr val="black"/>
                </a:solidFill>
                <a:latin typeface="Calibri Light" panose="020F0302020204030204" pitchFamily="34" charset="0"/>
                <a:cs typeface="Calibri Light" panose="020F0302020204030204" pitchFamily="34" charset="0"/>
                <a:sym typeface="Arial"/>
              </a:rPr>
              <a:t>analyse de la biodiversité ?</a:t>
            </a:r>
            <a:endParaRPr lang="en-US" sz="6600" kern="100" dirty="0">
              <a:solidFill>
                <a:prstClr val="black"/>
              </a:solidFill>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923391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72260-5C9E-40F9-9BB9-744C55CE9EF7}"/>
            </a:ext>
          </a:extLst>
        </p:cNvPr>
        <p:cNvGrpSpPr/>
        <p:nvPr/>
      </p:nvGrpSpPr>
      <p:grpSpPr>
        <a:xfrm>
          <a:off x="0" y="0"/>
          <a:ext cx="0" cy="0"/>
          <a:chOff x="0" y="0"/>
          <a:chExt cx="0" cy="0"/>
        </a:xfrm>
      </p:grpSpPr>
      <p:pic>
        <p:nvPicPr>
          <p:cNvPr id="4" name="Picture 3" descr="A person feeding sheep in a pen&#10;&#10;AI-generated content may be incorrect.">
            <a:extLst>
              <a:ext uri="{FF2B5EF4-FFF2-40B4-BE49-F238E27FC236}">
                <a16:creationId xmlns:a16="http://schemas.microsoft.com/office/drawing/2014/main" id="{563F7F03-9B20-675C-376B-4F47735E988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41878" y="7823396"/>
            <a:ext cx="2370512" cy="1578150"/>
          </a:xfrm>
          <a:prstGeom prst="rect">
            <a:avLst/>
          </a:prstGeom>
        </p:spPr>
      </p:pic>
      <p:pic>
        <p:nvPicPr>
          <p:cNvPr id="6" name="Picture 5" descr="A swampy area with trees and water&#10;&#10;AI-generated content may be incorrect.">
            <a:extLst>
              <a:ext uri="{FF2B5EF4-FFF2-40B4-BE49-F238E27FC236}">
                <a16:creationId xmlns:a16="http://schemas.microsoft.com/office/drawing/2014/main" id="{8BCC448B-F4AA-D0AE-DD58-365E46109BD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90050" y="5638676"/>
            <a:ext cx="2346725" cy="1562315"/>
          </a:xfrm>
          <a:prstGeom prst="rect">
            <a:avLst/>
          </a:prstGeom>
        </p:spPr>
      </p:pic>
      <p:pic>
        <p:nvPicPr>
          <p:cNvPr id="2" name="Picture 1" descr="A group of women in yellow shirts&#10;&#10;AI-generated content may be incorrect.">
            <a:extLst>
              <a:ext uri="{FF2B5EF4-FFF2-40B4-BE49-F238E27FC236}">
                <a16:creationId xmlns:a16="http://schemas.microsoft.com/office/drawing/2014/main" id="{ACBFD4FD-8436-A278-EBA4-46884C20A16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83823" y="3488649"/>
            <a:ext cx="2359179" cy="1574421"/>
          </a:xfrm>
          <a:prstGeom prst="rect">
            <a:avLst/>
          </a:prstGeom>
        </p:spPr>
      </p:pic>
      <p:pic>
        <p:nvPicPr>
          <p:cNvPr id="5" name="Picture 4" descr="A person preparing fish on the beach&#10;&#10;AI-generated content may be incorrect.">
            <a:extLst>
              <a:ext uri="{FF2B5EF4-FFF2-40B4-BE49-F238E27FC236}">
                <a16:creationId xmlns:a16="http://schemas.microsoft.com/office/drawing/2014/main" id="{6EC70DA2-8FFF-6259-5762-D093463F050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811267" y="1240178"/>
            <a:ext cx="2443869" cy="1626989"/>
          </a:xfrm>
          <a:prstGeom prst="rect">
            <a:avLst/>
          </a:prstGeom>
        </p:spPr>
      </p:pic>
      <p:sp>
        <p:nvSpPr>
          <p:cNvPr id="3" name="Content Placeholder 2">
            <a:extLst>
              <a:ext uri="{FF2B5EF4-FFF2-40B4-BE49-F238E27FC236}">
                <a16:creationId xmlns:a16="http://schemas.microsoft.com/office/drawing/2014/main" id="{D1244A9E-2828-2903-2182-252D95D6A0F2}"/>
              </a:ext>
            </a:extLst>
          </p:cNvPr>
          <p:cNvSpPr>
            <a:spLocks noGrp="1"/>
          </p:cNvSpPr>
          <p:nvPr>
            <p:ph type="body" idx="1"/>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040342C0-9169-B898-9A76-CE4AA7011716}"/>
              </a:ext>
            </a:extLst>
          </p:cNvPr>
          <p:cNvSpPr txBox="1"/>
          <p:nvPr/>
        </p:nvSpPr>
        <p:spPr>
          <a:xfrm>
            <a:off x="6180082" y="3208087"/>
            <a:ext cx="12107918" cy="5216813"/>
          </a:xfrm>
          <a:prstGeom prst="rect">
            <a:avLst/>
          </a:prstGeom>
          <a:noFill/>
        </p:spPr>
        <p:txBody>
          <a:bodyPr wrap="square" rtlCol="0">
            <a:spAutoFit/>
          </a:bodyPr>
          <a:lstStyle/>
          <a:p>
            <a:pPr algn="ctr" defTabSz="1371600">
              <a:defRPr/>
            </a:pPr>
            <a:r>
              <a:rPr lang="fr" sz="8100" kern="100" dirty="0">
                <a:solidFill>
                  <a:prstClr val="black"/>
                </a:solidFill>
                <a:latin typeface="Calibri" panose="020F0502020204030204"/>
              </a:rPr>
              <a:t>Prochaine thématique</a:t>
            </a:r>
          </a:p>
          <a:p>
            <a:pPr algn="ctr" defTabSz="1371600">
              <a:defRPr/>
            </a:pPr>
            <a:r>
              <a:rPr lang="fr" sz="8100" kern="100" dirty="0">
                <a:solidFill>
                  <a:prstClr val="black"/>
                </a:solidFill>
                <a:latin typeface="Calibri" panose="020F0502020204030204"/>
              </a:rPr>
              <a:t>Cliniques du travail</a:t>
            </a:r>
            <a:endParaRPr lang="en-US" sz="7200" kern="100"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algn="ctr" defTabSz="1371600">
              <a:defRPr/>
            </a:pPr>
            <a:endParaRPr lang="en-US" sz="8100" kern="100"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algn="ctr" defTabSz="1371600">
              <a:defRPr/>
            </a:pPr>
            <a:endParaRPr lang="en-US" sz="9000" dirty="0">
              <a:solidFill>
                <a:prstClr val="black"/>
              </a:solidFill>
              <a:latin typeface="Calibri" panose="020F0502020204030204"/>
            </a:endParaRPr>
          </a:p>
        </p:txBody>
      </p:sp>
    </p:spTree>
    <p:extLst>
      <p:ext uri="{BB962C8B-B14F-4D97-AF65-F5344CB8AC3E}">
        <p14:creationId xmlns:p14="http://schemas.microsoft.com/office/powerpoint/2010/main" val="702684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F2EC9-3AF4-56D3-030E-2F8FC39C0010}"/>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477EC157-216C-59F1-7A8F-D9473F9B6CCC}"/>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grpSp>
        <p:nvGrpSpPr>
          <p:cNvPr id="3" name="Group 2">
            <a:extLst>
              <a:ext uri="{FF2B5EF4-FFF2-40B4-BE49-F238E27FC236}">
                <a16:creationId xmlns:a16="http://schemas.microsoft.com/office/drawing/2014/main" id="{51232314-50E6-D4CD-74E7-1A956B916F67}"/>
              </a:ext>
            </a:extLst>
          </p:cNvPr>
          <p:cNvGrpSpPr/>
          <p:nvPr/>
        </p:nvGrpSpPr>
        <p:grpSpPr>
          <a:xfrm rot="19609980">
            <a:off x="-5011502" y="12270141"/>
            <a:ext cx="7506213" cy="5619581"/>
            <a:chOff x="-1065426" y="6644636"/>
            <a:chExt cx="6886922" cy="5155944"/>
          </a:xfrm>
        </p:grpSpPr>
        <p:sp>
          <p:nvSpPr>
            <p:cNvPr id="4" name="Freeform 5">
              <a:extLst>
                <a:ext uri="{FF2B5EF4-FFF2-40B4-BE49-F238E27FC236}">
                  <a16:creationId xmlns:a16="http://schemas.microsoft.com/office/drawing/2014/main" id="{131AE5B9-2BBE-ACDC-BDB1-391D856F772B}"/>
                </a:ext>
              </a:extLst>
            </p:cNvPr>
            <p:cNvSpPr/>
            <p:nvPr/>
          </p:nvSpPr>
          <p:spPr>
            <a:xfrm rot="-1881176">
              <a:off x="-1065426" y="6644636"/>
              <a:ext cx="3667316" cy="4114800"/>
            </a:xfrm>
            <a:custGeom>
              <a:avLst/>
              <a:gdLst/>
              <a:ahLst/>
              <a:cxnLst/>
              <a:rect l="l" t="t" r="r" b="b"/>
              <a:pathLst>
                <a:path w="3667316" h="4114800">
                  <a:moveTo>
                    <a:pt x="0" y="0"/>
                  </a:moveTo>
                  <a:lnTo>
                    <a:pt x="3667316" y="0"/>
                  </a:lnTo>
                  <a:lnTo>
                    <a:pt x="3667316"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1371600">
                <a:defRPr/>
              </a:pPr>
              <a:endParaRPr lang="en-US" sz="2700">
                <a:solidFill>
                  <a:srgbClr val="322929"/>
                </a:solidFill>
                <a:latin typeface="Aptos" panose="02110004020202020204"/>
              </a:endParaRPr>
            </a:p>
          </p:txBody>
        </p:sp>
        <p:sp>
          <p:nvSpPr>
            <p:cNvPr id="5" name="Freeform 7">
              <a:extLst>
                <a:ext uri="{FF2B5EF4-FFF2-40B4-BE49-F238E27FC236}">
                  <a16:creationId xmlns:a16="http://schemas.microsoft.com/office/drawing/2014/main" id="{237D6ACA-ABDC-5C51-93E0-D379AE416666}"/>
                </a:ext>
              </a:extLst>
            </p:cNvPr>
            <p:cNvSpPr/>
            <p:nvPr/>
          </p:nvSpPr>
          <p:spPr>
            <a:xfrm>
              <a:off x="2293055" y="7685780"/>
              <a:ext cx="3528441" cy="4114800"/>
            </a:xfrm>
            <a:custGeom>
              <a:avLst/>
              <a:gdLst/>
              <a:ahLst/>
              <a:cxnLst/>
              <a:rect l="l" t="t" r="r" b="b"/>
              <a:pathLst>
                <a:path w="3528441" h="4114800">
                  <a:moveTo>
                    <a:pt x="0" y="0"/>
                  </a:moveTo>
                  <a:lnTo>
                    <a:pt x="3528441" y="0"/>
                  </a:lnTo>
                  <a:lnTo>
                    <a:pt x="3528441"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1371600">
                <a:defRPr/>
              </a:pPr>
              <a:endParaRPr lang="en-US" sz="2700">
                <a:solidFill>
                  <a:srgbClr val="322929"/>
                </a:solidFill>
                <a:latin typeface="Aptos" panose="02110004020202020204"/>
              </a:endParaRPr>
            </a:p>
          </p:txBody>
        </p:sp>
      </p:grpSp>
      <p:sp>
        <p:nvSpPr>
          <p:cNvPr id="7" name="Google Shape;89;g328e14af98b_2_2">
            <a:extLst>
              <a:ext uri="{FF2B5EF4-FFF2-40B4-BE49-F238E27FC236}">
                <a16:creationId xmlns:a16="http://schemas.microsoft.com/office/drawing/2014/main" id="{200344A0-3DA5-B2D0-4738-E355027DF0BC}"/>
              </a:ext>
            </a:extLst>
          </p:cNvPr>
          <p:cNvSpPr txBox="1"/>
          <p:nvPr/>
        </p:nvSpPr>
        <p:spPr>
          <a:xfrm>
            <a:off x="1163702" y="481256"/>
            <a:ext cx="15960590" cy="132340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4000" b="1" kern="0" dirty="0">
                <a:solidFill>
                  <a:prstClr val="black"/>
                </a:solidFill>
                <a:latin typeface="Calibri Light" panose="020F0302020204030204" pitchFamily="34" charset="0"/>
                <a:cs typeface="Calibri Light" panose="020F0302020204030204" pitchFamily="34" charset="0"/>
                <a:sym typeface="Arial"/>
              </a:rPr>
              <a:t>Plan de renforcement des capacités : ateliers de travail thématiques</a:t>
            </a:r>
          </a:p>
          <a:p>
            <a:pPr defTabSz="914445">
              <a:buClr>
                <a:srgbClr val="000000"/>
              </a:buClr>
              <a:defRPr/>
            </a:pPr>
            <a:endParaRPr sz="4000" b="1" kern="0" dirty="0">
              <a:solidFill>
                <a:prstClr val="black"/>
              </a:solidFill>
              <a:latin typeface="Calibri Light" panose="020F0302020204030204" pitchFamily="34" charset="0"/>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12395A8A-0257-BF71-59F0-C66F6CFB2F07}"/>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4FDAB5D5-9561-880D-DD6B-C431944D07C8}"/>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7"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2" name="Rounded Rectangle 1">
            <a:extLst>
              <a:ext uri="{FF2B5EF4-FFF2-40B4-BE49-F238E27FC236}">
                <a16:creationId xmlns:a16="http://schemas.microsoft.com/office/drawing/2014/main" id="{25A15079-78FB-8F13-F4E5-AA79E4200FBB}"/>
              </a:ext>
            </a:extLst>
          </p:cNvPr>
          <p:cNvSpPr/>
          <p:nvPr/>
        </p:nvSpPr>
        <p:spPr>
          <a:xfrm>
            <a:off x="718030" y="1941245"/>
            <a:ext cx="3037904" cy="1439684"/>
          </a:xfrm>
          <a:prstGeom prst="round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2700" b="1">
                <a:solidFill>
                  <a:prstClr val="black"/>
                </a:solidFill>
                <a:latin typeface="Calibri" panose="020F0502020204030204"/>
              </a:rPr>
              <a:t>30 septembre</a:t>
            </a:r>
          </a:p>
        </p:txBody>
      </p:sp>
      <p:sp>
        <p:nvSpPr>
          <p:cNvPr id="6" name="Rounded Rectangle 5">
            <a:extLst>
              <a:ext uri="{FF2B5EF4-FFF2-40B4-BE49-F238E27FC236}">
                <a16:creationId xmlns:a16="http://schemas.microsoft.com/office/drawing/2014/main" id="{F40E8032-D0C7-73EB-603B-204194E74155}"/>
              </a:ext>
            </a:extLst>
          </p:cNvPr>
          <p:cNvSpPr/>
          <p:nvPr/>
        </p:nvSpPr>
        <p:spPr>
          <a:xfrm>
            <a:off x="3915423" y="1930888"/>
            <a:ext cx="12279087" cy="1528763"/>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371600"/>
            <a:endParaRPr lang="en-US" sz="27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endParaRPr>
          </a:p>
          <a:p>
            <a:pPr defTabSz="1371600"/>
            <a:r>
              <a:rPr lang="fr" sz="27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1. Analyse de genre et de biodiversité </a:t>
            </a:r>
            <a:r>
              <a:rPr lang="fr" sz="2700"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 Conseils pour développer une analyse de genre qui inclut des preuves à l'appui de SFN sensibles au genre et d'une analyse de données innovante</a:t>
            </a:r>
          </a:p>
          <a:p>
            <a:pPr algn="ctr" defTabSz="1371600"/>
            <a:endParaRPr lang="en-US" sz="2700" dirty="0">
              <a:solidFill>
                <a:prstClr val="white"/>
              </a:solidFill>
              <a:latin typeface="Calibri" panose="020F0502020204030204"/>
            </a:endParaRPr>
          </a:p>
        </p:txBody>
      </p:sp>
      <p:sp>
        <p:nvSpPr>
          <p:cNvPr id="10" name="Rounded Rectangle 9">
            <a:extLst>
              <a:ext uri="{FF2B5EF4-FFF2-40B4-BE49-F238E27FC236}">
                <a16:creationId xmlns:a16="http://schemas.microsoft.com/office/drawing/2014/main" id="{FD0613C6-0D99-2228-CE82-107E971B90F0}"/>
              </a:ext>
            </a:extLst>
          </p:cNvPr>
          <p:cNvSpPr/>
          <p:nvPr/>
        </p:nvSpPr>
        <p:spPr>
          <a:xfrm>
            <a:off x="3915423" y="3685175"/>
            <a:ext cx="12279087" cy="1528763"/>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defTabSz="1371600">
              <a:lnSpc>
                <a:spcPct val="107000"/>
              </a:lnSpc>
              <a:spcAft>
                <a:spcPts val="1200"/>
              </a:spcAft>
            </a:pPr>
            <a:r>
              <a:rPr lang="fr" sz="2700">
                <a:solidFill>
                  <a:prstClr val="black"/>
                </a:solidFill>
                <a:latin typeface="Calibri Light" panose="020F0302020204030204" pitchFamily="34" charset="0"/>
                <a:ea typeface="Aptos" panose="020B0004020202020204" pitchFamily="34" charset="0"/>
                <a:cs typeface="Times New Roman" panose="02020603050405020304" pitchFamily="18" charset="0"/>
              </a:rPr>
              <a:t>2. </a:t>
            </a:r>
            <a:r>
              <a:rPr lang="fr" sz="2700" b="1">
                <a:solidFill>
                  <a:srgbClr val="000000"/>
                </a:solidFill>
                <a:latin typeface="Calibri Light" panose="020F0302020204030204" pitchFamily="34" charset="0"/>
                <a:ea typeface="Aptos" panose="020B0004020202020204" pitchFamily="34" charset="0"/>
                <a:cs typeface="Times New Roman" panose="02020603050405020304" pitchFamily="18" charset="0"/>
              </a:rPr>
              <a:t>Actions transformatrices de genre pour la nature </a:t>
            </a:r>
            <a:r>
              <a:rPr lang="fr" sz="2700">
                <a:solidFill>
                  <a:srgbClr val="000000"/>
                </a:solidFill>
                <a:latin typeface="Calibri Light" panose="020F0302020204030204" pitchFamily="34" charset="0"/>
                <a:ea typeface="Aptos" panose="020B0004020202020204" pitchFamily="34" charset="0"/>
                <a:cs typeface="Times New Roman" panose="02020603050405020304" pitchFamily="18" charset="0"/>
              </a:rPr>
              <a:t>: Conseils pour identifier des solutions innovantes fondées sur la nature </a:t>
            </a:r>
            <a:r>
              <a:rPr lang="fr" sz="2700">
                <a:solidFill>
                  <a:prstClr val="black"/>
                </a:solidFill>
                <a:latin typeface="Calibri Light" panose="020F0302020204030204" pitchFamily="34" charset="0"/>
                <a:ea typeface="Aptos" panose="020B0004020202020204" pitchFamily="34" charset="0"/>
                <a:cs typeface="Times New Roman" panose="02020603050405020304" pitchFamily="18" charset="0"/>
              </a:rPr>
              <a:t>et une nouvelle génération d'indicateurs de genre et de biodiversité qui peuvent être inclus dans l'ANBN</a:t>
            </a:r>
            <a:r>
              <a:rPr lang="fr" sz="2700">
                <a:solidFill>
                  <a:srgbClr val="000000"/>
                </a:solidFill>
                <a:latin typeface="Calibri Light" panose="020F0302020204030204" pitchFamily="34" charset="0"/>
                <a:ea typeface="Aptos" panose="020B0004020202020204" pitchFamily="34" charset="0"/>
                <a:cs typeface="Times New Roman" panose="02020603050405020304" pitchFamily="18" charset="0"/>
              </a:rPr>
              <a:t> </a:t>
            </a:r>
            <a:endParaRPr lang="en-US" sz="2700">
              <a:solidFill>
                <a:prstClr val="black"/>
              </a:solidFill>
              <a:latin typeface="Calibri Light" panose="020F0302020204030204" pitchFamily="34" charset="0"/>
              <a:ea typeface="Aptos" panose="020B0004020202020204" pitchFamily="34" charset="0"/>
              <a:cs typeface="Times New Roman" panose="02020603050405020304" pitchFamily="18" charset="0"/>
            </a:endParaRPr>
          </a:p>
        </p:txBody>
      </p:sp>
      <p:sp>
        <p:nvSpPr>
          <p:cNvPr id="13" name="Rounded Rectangle 12">
            <a:extLst>
              <a:ext uri="{FF2B5EF4-FFF2-40B4-BE49-F238E27FC236}">
                <a16:creationId xmlns:a16="http://schemas.microsoft.com/office/drawing/2014/main" id="{9B594557-7894-C3D4-C8BD-7D14DCFE4CBB}"/>
              </a:ext>
            </a:extLst>
          </p:cNvPr>
          <p:cNvSpPr/>
          <p:nvPr/>
        </p:nvSpPr>
        <p:spPr>
          <a:xfrm>
            <a:off x="3915423" y="5489594"/>
            <a:ext cx="12279087" cy="1528763"/>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defTabSz="1371600">
              <a:lnSpc>
                <a:spcPct val="107000"/>
              </a:lnSpc>
              <a:spcAft>
                <a:spcPts val="1200"/>
              </a:spcAft>
            </a:pPr>
            <a:endParaRPr lang="en-US" sz="2700" dirty="0">
              <a:solidFill>
                <a:prstClr val="black"/>
              </a:solidFill>
              <a:latin typeface="Calibri Light" panose="020F0302020204030204" pitchFamily="34" charset="0"/>
              <a:ea typeface="Aptos" panose="020B0004020202020204" pitchFamily="34" charset="0"/>
              <a:cs typeface="Times New Roman" panose="02020603050405020304" pitchFamily="18" charset="0"/>
            </a:endParaRPr>
          </a:p>
          <a:p>
            <a:pPr algn="just" defTabSz="1371600">
              <a:lnSpc>
                <a:spcPct val="107000"/>
              </a:lnSpc>
              <a:spcAft>
                <a:spcPts val="1200"/>
              </a:spcAft>
            </a:pPr>
            <a:r>
              <a:rPr lang="fr" sz="2700" dirty="0">
                <a:solidFill>
                  <a:prstClr val="black"/>
                </a:solidFill>
                <a:latin typeface="Calibri Light" panose="020F0302020204030204" pitchFamily="34" charset="0"/>
                <a:ea typeface="Aptos" panose="020B0004020202020204" pitchFamily="34" charset="0"/>
                <a:cs typeface="Times New Roman" panose="02020603050405020304" pitchFamily="18" charset="0"/>
              </a:rPr>
              <a:t>3. </a:t>
            </a:r>
            <a:r>
              <a:rPr lang="fr" sz="2700" b="1" dirty="0">
                <a:solidFill>
                  <a:prstClr val="black"/>
                </a:solidFill>
                <a:latin typeface="Calibri Light" panose="020F0302020204030204" pitchFamily="34" charset="0"/>
                <a:ea typeface="Aptos" panose="020B0004020202020204" pitchFamily="34" charset="0"/>
                <a:cs typeface="Times New Roman" panose="02020603050405020304" pitchFamily="18" charset="0"/>
              </a:rPr>
              <a:t>Obtenir les bonnes parties prenantes à la table </a:t>
            </a:r>
            <a:r>
              <a:rPr lang="fr" sz="2700" dirty="0">
                <a:solidFill>
                  <a:prstClr val="black"/>
                </a:solidFill>
                <a:latin typeface="Calibri Light" panose="020F0302020204030204" pitchFamily="34" charset="0"/>
                <a:ea typeface="Aptos" panose="020B0004020202020204" pitchFamily="34" charset="0"/>
                <a:cs typeface="Times New Roman" panose="02020603050405020304" pitchFamily="18" charset="0"/>
              </a:rPr>
              <a:t>: Conseils pour développer une cartographie des multiples acteurs et consultations afin d'identifier des solutions fondées sur la nature qui tiennent compte du genre et contribuent aux objectifs MK</a:t>
            </a:r>
          </a:p>
          <a:p>
            <a:pPr algn="ctr" defTabSz="1371600"/>
            <a:endParaRPr lang="en-US" sz="2700" dirty="0">
              <a:solidFill>
                <a:prstClr val="white"/>
              </a:solidFill>
              <a:latin typeface="Calibri" panose="020F0502020204030204"/>
            </a:endParaRPr>
          </a:p>
        </p:txBody>
      </p:sp>
      <p:sp>
        <p:nvSpPr>
          <p:cNvPr id="14" name="Rounded Rectangle 13">
            <a:extLst>
              <a:ext uri="{FF2B5EF4-FFF2-40B4-BE49-F238E27FC236}">
                <a16:creationId xmlns:a16="http://schemas.microsoft.com/office/drawing/2014/main" id="{9908EBFC-7093-2D1D-805F-A6DB37DEC697}"/>
              </a:ext>
            </a:extLst>
          </p:cNvPr>
          <p:cNvSpPr/>
          <p:nvPr/>
        </p:nvSpPr>
        <p:spPr>
          <a:xfrm>
            <a:off x="3915423" y="7243882"/>
            <a:ext cx="12279087" cy="1528763"/>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defTabSz="1371600">
              <a:lnSpc>
                <a:spcPct val="107000"/>
              </a:lnSpc>
              <a:spcAft>
                <a:spcPts val="1200"/>
              </a:spcAft>
            </a:pPr>
            <a:r>
              <a:rPr lang="fr" sz="2700">
                <a:solidFill>
                  <a:srgbClr val="000000"/>
                </a:solidFill>
                <a:latin typeface="Calibri Light" panose="020F0302020204030204" pitchFamily="34" charset="0"/>
                <a:ea typeface="Aptos" panose="020B0004020202020204" pitchFamily="34" charset="0"/>
                <a:cs typeface="Times New Roman" panose="02020603050405020304" pitchFamily="18" charset="0"/>
              </a:rPr>
              <a:t>4.</a:t>
            </a:r>
            <a:r>
              <a:rPr lang="fr" sz="2700" b="1">
                <a:solidFill>
                  <a:prstClr val="black"/>
                </a:solidFill>
                <a:latin typeface="Calibri Light" panose="020F0302020204030204" pitchFamily="34" charset="0"/>
                <a:ea typeface="Aptos" panose="020B0004020202020204" pitchFamily="34" charset="0"/>
                <a:cs typeface="Times New Roman" panose="02020603050405020304" pitchFamily="18" charset="0"/>
              </a:rPr>
              <a:t> </a:t>
            </a:r>
            <a:r>
              <a:rPr lang="fr" sz="2700" b="1">
                <a:solidFill>
                  <a:srgbClr val="000000"/>
                </a:solidFill>
                <a:latin typeface="Calibri Light" panose="020F0302020204030204" pitchFamily="34" charset="0"/>
                <a:ea typeface="Aptos" panose="020B0004020202020204" pitchFamily="34" charset="0"/>
                <a:cs typeface="Times New Roman" panose="02020603050405020304" pitchFamily="18" charset="0"/>
              </a:rPr>
              <a:t>La route à long terme </a:t>
            </a:r>
            <a:r>
              <a:rPr lang="fr" sz="2700">
                <a:solidFill>
                  <a:srgbClr val="000000"/>
                </a:solidFill>
                <a:latin typeface="Calibri Light" panose="020F0302020204030204" pitchFamily="34" charset="0"/>
                <a:ea typeface="Aptos" panose="020B0004020202020204" pitchFamily="34" charset="0"/>
                <a:cs typeface="Times New Roman" panose="02020603050405020304" pitchFamily="18" charset="0"/>
              </a:rPr>
              <a:t>: conseils pour élaborer une feuille de route nationale qui conduirait à la mise en œuvre de solutions fondées sur la nature et sensibles au genre et comment l'inclure dans les politiques nationales</a:t>
            </a:r>
            <a:endParaRPr lang="en-US" sz="2700">
              <a:solidFill>
                <a:prstClr val="white"/>
              </a:solidFill>
              <a:latin typeface="Aptos" panose="020B0004020202020204" pitchFamily="34" charset="0"/>
              <a:ea typeface="Aptos" panose="020B0004020202020204" pitchFamily="34" charset="0"/>
              <a:cs typeface="Times New Roman" panose="02020603050405020304" pitchFamily="18" charset="0"/>
            </a:endParaRPr>
          </a:p>
        </p:txBody>
      </p:sp>
      <p:sp>
        <p:nvSpPr>
          <p:cNvPr id="11" name="Rounded Rectangle 10">
            <a:extLst>
              <a:ext uri="{FF2B5EF4-FFF2-40B4-BE49-F238E27FC236}">
                <a16:creationId xmlns:a16="http://schemas.microsoft.com/office/drawing/2014/main" id="{473EB54D-DD7A-145D-AB32-99A2C5E26955}"/>
              </a:ext>
            </a:extLst>
          </p:cNvPr>
          <p:cNvSpPr/>
          <p:nvPr/>
        </p:nvSpPr>
        <p:spPr>
          <a:xfrm>
            <a:off x="718028" y="3703817"/>
            <a:ext cx="3037904" cy="1439684"/>
          </a:xfrm>
          <a:prstGeom prst="round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2700" b="1" dirty="0">
                <a:solidFill>
                  <a:prstClr val="black"/>
                </a:solidFill>
                <a:latin typeface="Calibri" panose="020F0502020204030204"/>
              </a:rPr>
              <a:t>21 octobre</a:t>
            </a:r>
          </a:p>
        </p:txBody>
      </p:sp>
      <p:sp>
        <p:nvSpPr>
          <p:cNvPr id="15" name="Rounded Rectangle 14">
            <a:extLst>
              <a:ext uri="{FF2B5EF4-FFF2-40B4-BE49-F238E27FC236}">
                <a16:creationId xmlns:a16="http://schemas.microsoft.com/office/drawing/2014/main" id="{68D585A9-D96C-039B-0D80-3BE25813C845}"/>
              </a:ext>
            </a:extLst>
          </p:cNvPr>
          <p:cNvSpPr/>
          <p:nvPr/>
        </p:nvSpPr>
        <p:spPr>
          <a:xfrm>
            <a:off x="718028" y="5529959"/>
            <a:ext cx="3037904" cy="1439684"/>
          </a:xfrm>
          <a:prstGeom prst="round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2700" b="1">
                <a:solidFill>
                  <a:prstClr val="black"/>
                </a:solidFill>
                <a:latin typeface="Calibri" panose="020F0502020204030204"/>
              </a:rPr>
              <a:t>28 octobre</a:t>
            </a:r>
          </a:p>
        </p:txBody>
      </p:sp>
      <p:sp>
        <p:nvSpPr>
          <p:cNvPr id="16" name="Rounded Rectangle 15">
            <a:extLst>
              <a:ext uri="{FF2B5EF4-FFF2-40B4-BE49-F238E27FC236}">
                <a16:creationId xmlns:a16="http://schemas.microsoft.com/office/drawing/2014/main" id="{617291CF-F09A-0C18-63C7-99483DC34C1A}"/>
              </a:ext>
            </a:extLst>
          </p:cNvPr>
          <p:cNvSpPr/>
          <p:nvPr/>
        </p:nvSpPr>
        <p:spPr>
          <a:xfrm>
            <a:off x="718027" y="7292531"/>
            <a:ext cx="3037904" cy="1439684"/>
          </a:xfrm>
          <a:prstGeom prst="round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2700" b="1">
                <a:solidFill>
                  <a:prstClr val="black"/>
                </a:solidFill>
                <a:latin typeface="Calibri" panose="020F0502020204030204"/>
              </a:rPr>
              <a:t>11 novembre</a:t>
            </a:r>
          </a:p>
        </p:txBody>
      </p:sp>
    </p:spTree>
    <p:extLst>
      <p:ext uri="{BB962C8B-B14F-4D97-AF65-F5344CB8AC3E}">
        <p14:creationId xmlns:p14="http://schemas.microsoft.com/office/powerpoint/2010/main" val="21862654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3F665-BBC3-EFDF-68BC-16348D7D38FF}"/>
            </a:ext>
          </a:extLst>
        </p:cNvPr>
        <p:cNvGrpSpPr/>
        <p:nvPr/>
      </p:nvGrpSpPr>
      <p:grpSpPr>
        <a:xfrm>
          <a:off x="0" y="0"/>
          <a:ext cx="0" cy="0"/>
          <a:chOff x="0" y="0"/>
          <a:chExt cx="0" cy="0"/>
        </a:xfrm>
      </p:grpSpPr>
      <p:sp>
        <p:nvSpPr>
          <p:cNvPr id="8" name="Freeform 9">
            <a:extLst>
              <a:ext uri="{FF2B5EF4-FFF2-40B4-BE49-F238E27FC236}">
                <a16:creationId xmlns:a16="http://schemas.microsoft.com/office/drawing/2014/main" id="{1B72CDAD-05F5-4FF5-838C-2971C54F9E4C}"/>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endParaRPr lang="en-US">
              <a:solidFill>
                <a:srgbClr val="322929"/>
              </a:solidFill>
              <a:latin typeface="Aptos" panose="02110004020202020204"/>
            </a:endParaRPr>
          </a:p>
        </p:txBody>
      </p:sp>
      <p:sp>
        <p:nvSpPr>
          <p:cNvPr id="25" name="TextBox 25">
            <a:extLst>
              <a:ext uri="{FF2B5EF4-FFF2-40B4-BE49-F238E27FC236}">
                <a16:creationId xmlns:a16="http://schemas.microsoft.com/office/drawing/2014/main" id="{6A2DE3D8-D10C-4116-50D3-C6D973693989}"/>
              </a:ext>
            </a:extLst>
          </p:cNvPr>
          <p:cNvSpPr txBox="1"/>
          <p:nvPr/>
        </p:nvSpPr>
        <p:spPr>
          <a:xfrm>
            <a:off x="14945830" y="1088531"/>
            <a:ext cx="2074148" cy="2253641"/>
          </a:xfrm>
          <a:prstGeom prst="rect">
            <a:avLst/>
          </a:prstGeom>
        </p:spPr>
        <p:txBody>
          <a:bodyPr lIns="50801" tIns="50801" rIns="50801" bIns="50801" rtlCol="0" anchor="ctr"/>
          <a:lstStyle/>
          <a:p>
            <a:pPr algn="ctr" defTabSz="914445">
              <a:lnSpc>
                <a:spcPts val="3499"/>
              </a:lnSpc>
            </a:pPr>
            <a:endParaRPr>
              <a:solidFill>
                <a:srgbClr val="322929"/>
              </a:solidFill>
              <a:latin typeface="Aptos" panose="02110004020202020204"/>
            </a:endParaRPr>
          </a:p>
        </p:txBody>
      </p:sp>
      <p:sp>
        <p:nvSpPr>
          <p:cNvPr id="10" name="Freeform 3">
            <a:extLst>
              <a:ext uri="{FF2B5EF4-FFF2-40B4-BE49-F238E27FC236}">
                <a16:creationId xmlns:a16="http://schemas.microsoft.com/office/drawing/2014/main" id="{CB210E33-B894-B1B2-2791-CB3389F2D36A}"/>
              </a:ext>
            </a:extLst>
          </p:cNvPr>
          <p:cNvSpPr/>
          <p:nvPr/>
        </p:nvSpPr>
        <p:spPr>
          <a:xfrm>
            <a:off x="15471646" y="220421"/>
            <a:ext cx="2069429" cy="1347537"/>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endParaRPr lang="en-CA">
              <a:solidFill>
                <a:prstClr val="black"/>
              </a:solidFill>
              <a:latin typeface="Calibri" panose="020F0502020204030204" pitchFamily="34" charset="0"/>
              <a:cs typeface="Calibri" panose="020F0502020204030204" pitchFamily="34" charset="0"/>
            </a:endParaRPr>
          </a:p>
        </p:txBody>
      </p:sp>
      <p:sp>
        <p:nvSpPr>
          <p:cNvPr id="11" name="TextBox 27">
            <a:extLst>
              <a:ext uri="{FF2B5EF4-FFF2-40B4-BE49-F238E27FC236}">
                <a16:creationId xmlns:a16="http://schemas.microsoft.com/office/drawing/2014/main" id="{E47BB207-CC99-D765-7BA1-801640345C1C}"/>
              </a:ext>
            </a:extLst>
          </p:cNvPr>
          <p:cNvSpPr txBox="1"/>
          <p:nvPr/>
        </p:nvSpPr>
        <p:spPr>
          <a:xfrm>
            <a:off x="-225823" y="2637140"/>
            <a:ext cx="18287996" cy="6232475"/>
          </a:xfrm>
          <a:prstGeom prst="rect">
            <a:avLst/>
          </a:prstGeom>
        </p:spPr>
        <p:txBody>
          <a:bodyPr wrap="square" lIns="0" tIns="0" rIns="0" bIns="0" rtlCol="0" anchor="t">
            <a:spAutoFit/>
          </a:bodyPr>
          <a:lstStyle/>
          <a:p>
            <a:pPr algn="ctr" defTabSz="914445">
              <a:spcBef>
                <a:spcPct val="0"/>
              </a:spcBef>
            </a:pPr>
            <a:r>
              <a:rPr lang="fr" sz="8100" b="1">
                <a:solidFill>
                  <a:srgbClr val="134E1A"/>
                </a:solidFill>
                <a:latin typeface="Aptos Display" panose="02110004020202020204"/>
                <a:sym typeface="Akzidenz-Grotesk Heavy"/>
              </a:rPr>
              <a:t>Merci!</a:t>
            </a:r>
          </a:p>
          <a:p>
            <a:pPr algn="ctr" defTabSz="914445">
              <a:spcBef>
                <a:spcPct val="0"/>
              </a:spcBef>
            </a:pPr>
            <a:r>
              <a:rPr lang="fr" sz="8100" b="1">
                <a:solidFill>
                  <a:srgbClr val="134E1A"/>
                </a:solidFill>
                <a:latin typeface="Aptos Display" panose="02110004020202020204"/>
                <a:sym typeface="Akzidenz-Grotesk Heavy"/>
              </a:rPr>
              <a:t>Merci!</a:t>
            </a:r>
          </a:p>
          <a:p>
            <a:pPr algn="ctr" defTabSz="914445">
              <a:spcBef>
                <a:spcPct val="0"/>
              </a:spcBef>
            </a:pPr>
            <a:r>
              <a:rPr lang="fr" sz="8100" b="1">
                <a:solidFill>
                  <a:srgbClr val="134E1A"/>
                </a:solidFill>
                <a:latin typeface="Aptos Display" panose="02110004020202020204"/>
                <a:sym typeface="Akzidenz-Grotesk Heavy"/>
              </a:rPr>
              <a:t>Merci!</a:t>
            </a:r>
          </a:p>
          <a:p>
            <a:pPr algn="ctr" defTabSz="914445">
              <a:spcBef>
                <a:spcPct val="0"/>
              </a:spcBef>
            </a:pPr>
            <a:r>
              <a:rPr lang="fr" sz="8100" b="1">
                <a:solidFill>
                  <a:srgbClr val="134E1A"/>
                </a:solidFill>
                <a:latin typeface="Aptos Display" panose="02110004020202020204"/>
                <a:sym typeface="Akzidenz-Grotesk Heavy"/>
              </a:rPr>
              <a:t>Salut !</a:t>
            </a:r>
            <a:r>
              <a:rPr lang="fr" sz="8100" b="1">
                <a:solidFill>
                  <a:srgbClr val="134E1A"/>
                </a:solidFill>
                <a:latin typeface="Aptos Display" panose="02110004020202020204"/>
                <a:cs typeface="Cordia New" panose="020B0304020202020204" pitchFamily="34" charset="-34"/>
                <a:sym typeface="Akzidenz-Grotesk Heavy"/>
              </a:rPr>
              <a:t> </a:t>
            </a:r>
            <a:endParaRPr lang="en-US" sz="8100" b="1">
              <a:solidFill>
                <a:srgbClr val="134E1A"/>
              </a:solidFill>
              <a:latin typeface="Aptos Display" panose="02110004020202020204"/>
              <a:sym typeface="Akzidenz-Grotesk Heavy"/>
            </a:endParaRPr>
          </a:p>
          <a:p>
            <a:pPr algn="ctr" defTabSz="914445">
              <a:spcBef>
                <a:spcPct val="0"/>
              </a:spcBef>
            </a:pPr>
            <a:r>
              <a:rPr lang="fr" sz="8100" b="1">
                <a:solidFill>
                  <a:srgbClr val="134E1A"/>
                </a:solidFill>
                <a:latin typeface="Aptos Display" panose="02110004020202020204"/>
                <a:cs typeface="Cordia New" panose="020B0304020202020204" pitchFamily="34" charset="-34"/>
                <a:sym typeface="Akzidenz-Grotesk Heavy"/>
              </a:rPr>
              <a:t>ขอบคุณ </a:t>
            </a:r>
            <a:r>
              <a:rPr lang="fr" sz="8100" b="1">
                <a:solidFill>
                  <a:srgbClr val="134E1A"/>
                </a:solidFill>
                <a:latin typeface="Aptos Display" panose="02110004020202020204"/>
                <a:sym typeface="Akzidenz-Grotesk Heavy"/>
              </a:rPr>
              <a:t>!</a:t>
            </a:r>
          </a:p>
        </p:txBody>
      </p:sp>
      <p:pic>
        <p:nvPicPr>
          <p:cNvPr id="13" name="Picture 12" descr="A group of women in yellow shirts&#10;&#10;AI-generated content may be incorrect.">
            <a:extLst>
              <a:ext uri="{FF2B5EF4-FFF2-40B4-BE49-F238E27FC236}">
                <a16:creationId xmlns:a16="http://schemas.microsoft.com/office/drawing/2014/main" id="{CBFF1332-A16C-796F-CB98-F4AC8EAB155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928821" y="4547322"/>
            <a:ext cx="2359179" cy="1574421"/>
          </a:xfrm>
          <a:prstGeom prst="rect">
            <a:avLst/>
          </a:prstGeom>
        </p:spPr>
      </p:pic>
      <p:pic>
        <p:nvPicPr>
          <p:cNvPr id="15" name="Picture 14" descr="A person sweeping the ground&#10;&#10;AI-generated content may be incorrect.">
            <a:extLst>
              <a:ext uri="{FF2B5EF4-FFF2-40B4-BE49-F238E27FC236}">
                <a16:creationId xmlns:a16="http://schemas.microsoft.com/office/drawing/2014/main" id="{C1199D3B-0B92-EFFD-835D-119C0EDDD17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9323" y="7639392"/>
            <a:ext cx="2431736" cy="1618908"/>
          </a:xfrm>
          <a:prstGeom prst="rect">
            <a:avLst/>
          </a:prstGeom>
        </p:spPr>
      </p:pic>
      <p:pic>
        <p:nvPicPr>
          <p:cNvPr id="23" name="Picture 22" descr="A orangutan in the jungle&#10;&#10;AI-generated content may be incorrect.">
            <a:extLst>
              <a:ext uri="{FF2B5EF4-FFF2-40B4-BE49-F238E27FC236}">
                <a16:creationId xmlns:a16="http://schemas.microsoft.com/office/drawing/2014/main" id="{6AD29B8C-AFCA-E40C-AB0E-94E5CFA2D61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06" y="2824052"/>
            <a:ext cx="2443869" cy="1618908"/>
          </a:xfrm>
          <a:prstGeom prst="rect">
            <a:avLst/>
          </a:prstGeom>
        </p:spPr>
      </p:pic>
      <p:pic>
        <p:nvPicPr>
          <p:cNvPr id="31" name="Picture 30" descr="Bribris Rio.tif">
            <a:extLst>
              <a:ext uri="{FF2B5EF4-FFF2-40B4-BE49-F238E27FC236}">
                <a16:creationId xmlns:a16="http://schemas.microsoft.com/office/drawing/2014/main" id="{76D9CD27-D59A-18F5-B63D-1F53511E97F7}"/>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26555" y="4429758"/>
            <a:ext cx="2420870" cy="1590726"/>
          </a:xfrm>
          <a:prstGeom prst="rect">
            <a:avLst/>
          </a:prstGeom>
        </p:spPr>
      </p:pic>
      <p:pic>
        <p:nvPicPr>
          <p:cNvPr id="36" name="Picture 35" descr="A crab on a shell&#10;&#10;AI-generated content may be incorrect.">
            <a:extLst>
              <a:ext uri="{FF2B5EF4-FFF2-40B4-BE49-F238E27FC236}">
                <a16:creationId xmlns:a16="http://schemas.microsoft.com/office/drawing/2014/main" id="{6FFCD6A5-9FAB-2D0A-344A-570768F0AD0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6555" y="6034851"/>
            <a:ext cx="2420870" cy="1611675"/>
          </a:xfrm>
          <a:prstGeom prst="rect">
            <a:avLst/>
          </a:prstGeom>
        </p:spPr>
      </p:pic>
      <p:pic>
        <p:nvPicPr>
          <p:cNvPr id="17" name="Picture 16" descr="A person feeding sheep in a pen&#10;&#10;AI-generated content may be incorrect.">
            <a:extLst>
              <a:ext uri="{FF2B5EF4-FFF2-40B4-BE49-F238E27FC236}">
                <a16:creationId xmlns:a16="http://schemas.microsoft.com/office/drawing/2014/main" id="{1CCE4F5C-7039-36F6-7DBF-8380C254A757}"/>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5903932" y="7679117"/>
            <a:ext cx="2370512" cy="1578150"/>
          </a:xfrm>
          <a:prstGeom prst="rect">
            <a:avLst/>
          </a:prstGeom>
        </p:spPr>
      </p:pic>
      <p:pic>
        <p:nvPicPr>
          <p:cNvPr id="34" name="Picture 33" descr="A person preparing fish on the beach&#10;&#10;AI-generated content may be incorrect.">
            <a:extLst>
              <a:ext uri="{FF2B5EF4-FFF2-40B4-BE49-F238E27FC236}">
                <a16:creationId xmlns:a16="http://schemas.microsoft.com/office/drawing/2014/main" id="{39C574A1-BED1-9756-926F-1B41715A0EFF}"/>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5928822" y="2973508"/>
            <a:ext cx="2370512" cy="1578152"/>
          </a:xfrm>
          <a:prstGeom prst="rect">
            <a:avLst/>
          </a:prstGeom>
        </p:spPr>
      </p:pic>
      <p:pic>
        <p:nvPicPr>
          <p:cNvPr id="39" name="Picture 38" descr="A swampy area with trees and water&#10;&#10;AI-generated content may be incorrect.">
            <a:extLst>
              <a:ext uri="{FF2B5EF4-FFF2-40B4-BE49-F238E27FC236}">
                <a16:creationId xmlns:a16="http://schemas.microsoft.com/office/drawing/2014/main" id="{F07BCCA8-BA56-9769-D97A-C86741B081EE}"/>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5930487" y="6116803"/>
            <a:ext cx="2346725" cy="1562315"/>
          </a:xfrm>
          <a:prstGeom prst="rect">
            <a:avLst/>
          </a:prstGeom>
        </p:spPr>
      </p:pic>
    </p:spTree>
    <p:extLst>
      <p:ext uri="{BB962C8B-B14F-4D97-AF65-F5344CB8AC3E}">
        <p14:creationId xmlns:p14="http://schemas.microsoft.com/office/powerpoint/2010/main" val="16743219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53FA2-C85C-B746-E0B2-57CD78A16D4D}"/>
            </a:ext>
          </a:extLst>
        </p:cNvPr>
        <p:cNvGrpSpPr/>
        <p:nvPr/>
      </p:nvGrpSpPr>
      <p:grpSpPr>
        <a:xfrm>
          <a:off x="0" y="0"/>
          <a:ext cx="0" cy="0"/>
          <a:chOff x="0" y="0"/>
          <a:chExt cx="0" cy="0"/>
        </a:xfrm>
      </p:grpSpPr>
      <p:pic>
        <p:nvPicPr>
          <p:cNvPr id="4" name="Picture 10" descr="A picture containing logo&#10;&#10;Description automatically generated">
            <a:extLst>
              <a:ext uri="{FF2B5EF4-FFF2-40B4-BE49-F238E27FC236}">
                <a16:creationId xmlns:a16="http://schemas.microsoft.com/office/drawing/2014/main" id="{8F4BA9EA-4AE4-0AD5-54CA-BB3672EA59B4}"/>
              </a:ext>
            </a:extLst>
          </p:cNvPr>
          <p:cNvPicPr>
            <a:picLocks noChangeAspect="1"/>
          </p:cNvPicPr>
          <p:nvPr/>
        </p:nvPicPr>
        <p:blipFill>
          <a:blip r:embed="rId2"/>
          <a:stretch>
            <a:fillRect/>
          </a:stretch>
        </p:blipFill>
        <p:spPr>
          <a:xfrm>
            <a:off x="16869839" y="-4331"/>
            <a:ext cx="1268243" cy="1897914"/>
          </a:xfrm>
          <a:prstGeom prst="rect">
            <a:avLst/>
          </a:prstGeom>
        </p:spPr>
      </p:pic>
      <p:pic>
        <p:nvPicPr>
          <p:cNvPr id="10" name="Picture 10" descr="A picture containing logo&#10;&#10;Description automatically generated">
            <a:extLst>
              <a:ext uri="{FF2B5EF4-FFF2-40B4-BE49-F238E27FC236}">
                <a16:creationId xmlns:a16="http://schemas.microsoft.com/office/drawing/2014/main" id="{541EB837-B3F4-5DAE-BE91-FE888709CB8D}"/>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Google Shape;89;g328e14af98b_2_2">
            <a:extLst>
              <a:ext uri="{FF2B5EF4-FFF2-40B4-BE49-F238E27FC236}">
                <a16:creationId xmlns:a16="http://schemas.microsoft.com/office/drawing/2014/main" id="{0C403D97-DEFF-3B98-ADC3-C17E3FD78226}"/>
              </a:ext>
            </a:extLst>
          </p:cNvPr>
          <p:cNvSpPr txBox="1"/>
          <p:nvPr/>
        </p:nvSpPr>
        <p:spPr>
          <a:xfrm>
            <a:off x="422410" y="256506"/>
            <a:ext cx="15960590" cy="1200290"/>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3600" dirty="0">
                <a:latin typeface="Calibri" panose="020F0502020204030204" pitchFamily="34" charset="0"/>
                <a:cs typeface="Calibri" panose="020F0502020204030204" pitchFamily="34" charset="0"/>
              </a:rPr>
              <a:t>Une analyse de genre est la première étape de la conception d’une politique ou d’une stratégie sensible au genre ou transformatrice</a:t>
            </a:r>
          </a:p>
        </p:txBody>
      </p:sp>
      <p:cxnSp>
        <p:nvCxnSpPr>
          <p:cNvPr id="13" name="Straight Connector 12">
            <a:extLst>
              <a:ext uri="{FF2B5EF4-FFF2-40B4-BE49-F238E27FC236}">
                <a16:creationId xmlns:a16="http://schemas.microsoft.com/office/drawing/2014/main" id="{856C4AD2-F274-4B46-BFE1-8E85CDF85C21}"/>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Freeform 3">
            <a:extLst>
              <a:ext uri="{FF2B5EF4-FFF2-40B4-BE49-F238E27FC236}">
                <a16:creationId xmlns:a16="http://schemas.microsoft.com/office/drawing/2014/main" id="{B630399A-A502-E45D-7DDC-6F0B18FE258D}"/>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2" name="Text Placeholder 2">
            <a:extLst>
              <a:ext uri="{FF2B5EF4-FFF2-40B4-BE49-F238E27FC236}">
                <a16:creationId xmlns:a16="http://schemas.microsoft.com/office/drawing/2014/main" id="{7D461AB2-CF76-BF53-8F5B-D4B7F54D46DC}"/>
              </a:ext>
            </a:extLst>
          </p:cNvPr>
          <p:cNvSpPr txBox="1">
            <a:spLocks/>
          </p:cNvSpPr>
          <p:nvPr/>
        </p:nvSpPr>
        <p:spPr>
          <a:xfrm>
            <a:off x="5534309" y="1784182"/>
            <a:ext cx="11969651" cy="5717382"/>
          </a:xfrm>
          <a:prstGeom prst="rect">
            <a:avLst/>
          </a:prstGeom>
        </p:spPr>
        <p:txBody>
          <a:bodyPr/>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en-US" sz="2400" dirty="0">
              <a:latin typeface="Calibri" panose="020F0502020204030204" pitchFamily="34" charset="0"/>
              <a:cs typeface="Calibri" panose="020F0502020204030204" pitchFamily="34" charset="0"/>
            </a:endParaRPr>
          </a:p>
          <a:p>
            <a:pPr marL="0" indent="0" algn="just">
              <a:spcBef>
                <a:spcPts val="0"/>
              </a:spcBef>
              <a:buNone/>
            </a:pPr>
            <a:r>
              <a:rPr lang="fr" sz="2400" dirty="0">
                <a:latin typeface="Calibri" panose="020F0502020204030204" pitchFamily="34" charset="0"/>
                <a:cs typeface="Calibri" panose="020F0502020204030204" pitchFamily="34" charset="0"/>
              </a:rPr>
              <a:t>Il permet aux pays de :</a:t>
            </a:r>
          </a:p>
          <a:p>
            <a:pPr marL="0" indent="0" algn="just">
              <a:spcBef>
                <a:spcPts val="0"/>
              </a:spcBef>
              <a:buNone/>
            </a:pPr>
            <a:endParaRPr lang="en-US" sz="2400" dirty="0">
              <a:latin typeface="Calibri" panose="020F0502020204030204" pitchFamily="34" charset="0"/>
              <a:cs typeface="Calibri" panose="020F0502020204030204" pitchFamily="34" charset="0"/>
            </a:endParaRPr>
          </a:p>
          <a:p>
            <a:pPr lvl="0" algn="just">
              <a:spcBef>
                <a:spcPts val="0"/>
              </a:spcBef>
            </a:pPr>
            <a:r>
              <a:rPr lang="fr" sz="2400" dirty="0">
                <a:latin typeface="Calibri" panose="020F0502020204030204" pitchFamily="34" charset="0"/>
                <a:cs typeface="Calibri" panose="020F0502020204030204" pitchFamily="34" charset="0"/>
              </a:rPr>
              <a:t>Reconnaître les femmes et les hommes comme des gardiens de l’environnement et des agents clés du changement nécessaire pour atteindre les objectifs de biodiversité</a:t>
            </a:r>
          </a:p>
          <a:p>
            <a:pPr lvl="0" algn="just">
              <a:spcBef>
                <a:spcPts val="0"/>
              </a:spcBef>
            </a:pPr>
            <a:endParaRPr lang="en-US" sz="2400" dirty="0">
              <a:latin typeface="Calibri" panose="020F0502020204030204" pitchFamily="34" charset="0"/>
              <a:cs typeface="Calibri" panose="020F0502020204030204" pitchFamily="34" charset="0"/>
            </a:endParaRPr>
          </a:p>
          <a:p>
            <a:pPr lvl="0" algn="just">
              <a:spcBef>
                <a:spcPts val="0"/>
              </a:spcBef>
            </a:pPr>
            <a:r>
              <a:rPr lang="fr" sz="2400" dirty="0">
                <a:latin typeface="Calibri" panose="020F0502020204030204" pitchFamily="34" charset="0"/>
                <a:cs typeface="Calibri" panose="020F0502020204030204" pitchFamily="34" charset="0"/>
              </a:rPr>
              <a:t>Veiller à ce que les voix, les idées, les préoccupations et les expériences des femmes et des hommes soient prises en compte comme des aspects essentiels de la conception, de la mise en œuvre, du suivi et de l’évaluation de la politique ou de la stratégie.</a:t>
            </a:r>
          </a:p>
          <a:p>
            <a:pPr lvl="0" algn="just">
              <a:spcBef>
                <a:spcPts val="0"/>
              </a:spcBef>
            </a:pPr>
            <a:endParaRPr lang="en-US" sz="2400" dirty="0">
              <a:latin typeface="Calibri" panose="020F0502020204030204" pitchFamily="34" charset="0"/>
              <a:cs typeface="Calibri" panose="020F0502020204030204" pitchFamily="34" charset="0"/>
            </a:endParaRPr>
          </a:p>
          <a:p>
            <a:pPr lvl="0" algn="just">
              <a:spcBef>
                <a:spcPts val="0"/>
              </a:spcBef>
            </a:pPr>
            <a:r>
              <a:rPr lang="fr" sz="2400" dirty="0">
                <a:latin typeface="Calibri" panose="020F0502020204030204" pitchFamily="34" charset="0"/>
                <a:cs typeface="Calibri" panose="020F0502020204030204" pitchFamily="34" charset="0"/>
              </a:rPr>
              <a:t>Évaluer les impacts différenciés sur les femmes et les hommes de toute action ou intervention associée à la politique ou à la stratégie</a:t>
            </a:r>
          </a:p>
          <a:p>
            <a:pPr lvl="0" algn="just">
              <a:spcBef>
                <a:spcPts val="0"/>
              </a:spcBef>
            </a:pPr>
            <a:endParaRPr lang="en-US" sz="2400" dirty="0">
              <a:latin typeface="Calibri" panose="020F0502020204030204" pitchFamily="34" charset="0"/>
              <a:cs typeface="Calibri" panose="020F0502020204030204" pitchFamily="34" charset="0"/>
            </a:endParaRPr>
          </a:p>
          <a:p>
            <a:pPr lvl="0" algn="just">
              <a:spcBef>
                <a:spcPts val="0"/>
              </a:spcBef>
            </a:pPr>
            <a:r>
              <a:rPr lang="fr" sz="2400" dirty="0">
                <a:latin typeface="Calibri" panose="020F0502020204030204" pitchFamily="34" charset="0"/>
                <a:cs typeface="Calibri" panose="020F0502020204030204" pitchFamily="34" charset="0"/>
              </a:rPr>
              <a:t>Veiller à ce que les inégalités entre les sexes ne se perpétuent pas ou ne s’accentuent pas lors de la mise en œuvre de la politique ou de la stratégie</a:t>
            </a:r>
          </a:p>
          <a:p>
            <a:pPr lvl="0" algn="just">
              <a:spcBef>
                <a:spcPts val="0"/>
              </a:spcBef>
            </a:pPr>
            <a:endParaRPr lang="en-US" sz="2400" dirty="0">
              <a:latin typeface="Calibri" panose="020F0502020204030204" pitchFamily="34" charset="0"/>
              <a:cs typeface="Calibri" panose="020F0502020204030204" pitchFamily="34" charset="0"/>
            </a:endParaRPr>
          </a:p>
          <a:p>
            <a:pPr lvl="0" algn="just">
              <a:spcBef>
                <a:spcPts val="0"/>
              </a:spcBef>
            </a:pPr>
            <a:r>
              <a:rPr lang="fr" sz="2400" dirty="0">
                <a:latin typeface="Calibri" panose="020F0502020204030204" pitchFamily="34" charset="0"/>
                <a:cs typeface="Calibri" panose="020F0502020204030204" pitchFamily="34" charset="0"/>
              </a:rPr>
              <a:t>Veiller à ce que les avantages, les responsabilités et les coûts associés à la politique ou à la stratégie soient partagés équitablement entre les hommes et les femmes.</a:t>
            </a:r>
          </a:p>
          <a:p>
            <a:pPr lvl="0" algn="just">
              <a:spcBef>
                <a:spcPts val="0"/>
              </a:spcBef>
            </a:pPr>
            <a:endParaRPr lang="en-US" sz="2400" noProof="0" dirty="0">
              <a:highlight>
                <a:srgbClr val="C0C0C0"/>
              </a:highlight>
              <a:latin typeface="Calibri" panose="020F0502020204030204" pitchFamily="34" charset="0"/>
              <a:cs typeface="Calibri" panose="020F0502020204030204" pitchFamily="34" charset="0"/>
            </a:endParaRPr>
          </a:p>
        </p:txBody>
      </p:sp>
      <p:pic>
        <p:nvPicPr>
          <p:cNvPr id="8" name="Picture 7" descr="DSC_2478.JPG">
            <a:extLst>
              <a:ext uri="{FF2B5EF4-FFF2-40B4-BE49-F238E27FC236}">
                <a16:creationId xmlns:a16="http://schemas.microsoft.com/office/drawing/2014/main" id="{16065007-161C-72A2-0EDB-CF2C3C20191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6697"/>
          <a:stretch/>
        </p:blipFill>
        <p:spPr>
          <a:xfrm>
            <a:off x="792481" y="2185971"/>
            <a:ext cx="4199719" cy="2981278"/>
          </a:xfrm>
          <a:prstGeom prst="rect">
            <a:avLst/>
          </a:prstGeom>
        </p:spPr>
      </p:pic>
      <p:pic>
        <p:nvPicPr>
          <p:cNvPr id="9" name="Picture 8" descr="Macintosh HD:Users:AQA:Desktop:Fotos Althea:2016:5. Mayo:Taller FONAFIFO:JPG:DSC_7070.JPG">
            <a:extLst>
              <a:ext uri="{FF2B5EF4-FFF2-40B4-BE49-F238E27FC236}">
                <a16:creationId xmlns:a16="http://schemas.microsoft.com/office/drawing/2014/main" id="{0DA523B0-F7EF-68FE-1BB3-1EC959C16E46}"/>
              </a:ext>
            </a:extLst>
          </p:cNvPr>
          <p:cNvPicPr/>
          <p:nvPr/>
        </p:nvPicPr>
        <p:blipFill rotWithShape="1">
          <a:blip r:embed="rId5" cstate="print">
            <a:extLst>
              <a:ext uri="{28A0092B-C50C-407E-A947-70E740481C1C}">
                <a14:useLocalDpi xmlns:a14="http://schemas.microsoft.com/office/drawing/2010/main"/>
              </a:ext>
            </a:extLst>
          </a:blip>
          <a:srcRect l="2300"/>
          <a:stretch/>
        </p:blipFill>
        <p:spPr bwMode="auto">
          <a:xfrm>
            <a:off x="814241" y="5765600"/>
            <a:ext cx="4199719" cy="2677383"/>
          </a:xfrm>
          <a:prstGeom prst="rect">
            <a:avLst/>
          </a:prstGeom>
          <a:noFill/>
          <a:ln>
            <a:noFill/>
          </a:ln>
        </p:spPr>
      </p:pic>
    </p:spTree>
    <p:extLst>
      <p:ext uri="{BB962C8B-B14F-4D97-AF65-F5344CB8AC3E}">
        <p14:creationId xmlns:p14="http://schemas.microsoft.com/office/powerpoint/2010/main" val="39904888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431BC57-1F9B-3D94-DCD7-F6300CBC91B6}"/>
              </a:ext>
            </a:extLst>
          </p:cNvPr>
          <p:cNvSpPr txBox="1"/>
          <p:nvPr/>
        </p:nvSpPr>
        <p:spPr>
          <a:xfrm>
            <a:off x="5334000" y="5415112"/>
            <a:ext cx="1828800" cy="461665"/>
          </a:xfrm>
          <a:prstGeom prst="rect">
            <a:avLst/>
          </a:prstGeom>
          <a:noFill/>
        </p:spPr>
        <p:txBody>
          <a:bodyPr wrap="square" rtlCol="0">
            <a:spAutoFit/>
          </a:bodyPr>
          <a:lstStyle/>
          <a:p>
            <a:pPr algn="ctr" defTabSz="914445"/>
            <a:r>
              <a:rPr lang="fr" sz="2400">
                <a:solidFill>
                  <a:prstClr val="white"/>
                </a:solidFill>
                <a:latin typeface="Montserrat" pitchFamily="2" charset="77"/>
              </a:rPr>
              <a:t>Rôles</a:t>
            </a:r>
          </a:p>
        </p:txBody>
      </p:sp>
      <p:sp>
        <p:nvSpPr>
          <p:cNvPr id="7" name="Oval 6">
            <a:extLst>
              <a:ext uri="{FF2B5EF4-FFF2-40B4-BE49-F238E27FC236}">
                <a16:creationId xmlns:a16="http://schemas.microsoft.com/office/drawing/2014/main" id="{5DC2689F-A984-7A98-8738-C19D4D5975F2}"/>
              </a:ext>
            </a:extLst>
          </p:cNvPr>
          <p:cNvSpPr/>
          <p:nvPr/>
        </p:nvSpPr>
        <p:spPr>
          <a:xfrm>
            <a:off x="5033731" y="1728790"/>
            <a:ext cx="7691669" cy="7590220"/>
          </a:xfrm>
          <a:prstGeom prst="ellipse">
            <a:avLst/>
          </a:prstGeom>
          <a:noFill/>
          <a:ln w="381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5"/>
            <a:endParaRPr lang="en-US">
              <a:solidFill>
                <a:prstClr val="white"/>
              </a:solidFill>
              <a:latin typeface="Calibri"/>
            </a:endParaRPr>
          </a:p>
        </p:txBody>
      </p:sp>
      <p:sp>
        <p:nvSpPr>
          <p:cNvPr id="79" name="TextBox 78">
            <a:extLst>
              <a:ext uri="{FF2B5EF4-FFF2-40B4-BE49-F238E27FC236}">
                <a16:creationId xmlns:a16="http://schemas.microsoft.com/office/drawing/2014/main" id="{B7B02B48-C7CA-8A41-C107-3AC6A0030923}"/>
              </a:ext>
            </a:extLst>
          </p:cNvPr>
          <p:cNvSpPr txBox="1"/>
          <p:nvPr/>
        </p:nvSpPr>
        <p:spPr>
          <a:xfrm>
            <a:off x="2043294" y="4942708"/>
            <a:ext cx="2310564" cy="461665"/>
          </a:xfrm>
          <a:prstGeom prst="rect">
            <a:avLst/>
          </a:prstGeom>
          <a:noFill/>
        </p:spPr>
        <p:txBody>
          <a:bodyPr wrap="square" rtlCol="0">
            <a:spAutoFit/>
          </a:bodyPr>
          <a:lstStyle/>
          <a:p>
            <a:pPr algn="ctr" defTabSz="914445"/>
            <a:r>
              <a:rPr lang="fr" sz="2400">
                <a:solidFill>
                  <a:prstClr val="white"/>
                </a:solidFill>
                <a:latin typeface="Montserrat" pitchFamily="2" charset="77"/>
              </a:rPr>
              <a:t>AFOLU</a:t>
            </a:r>
          </a:p>
        </p:txBody>
      </p:sp>
      <p:pic>
        <p:nvPicPr>
          <p:cNvPr id="4" name="Picture 10" descr="A picture containing logo&#10;&#10;Description automatically generated">
            <a:extLst>
              <a:ext uri="{FF2B5EF4-FFF2-40B4-BE49-F238E27FC236}">
                <a16:creationId xmlns:a16="http://schemas.microsoft.com/office/drawing/2014/main" id="{479CD3E4-427A-A7B2-58EE-FB6085F6F1D0}"/>
              </a:ext>
            </a:extLst>
          </p:cNvPr>
          <p:cNvPicPr>
            <a:picLocks noChangeAspect="1"/>
          </p:cNvPicPr>
          <p:nvPr/>
        </p:nvPicPr>
        <p:blipFill>
          <a:blip r:embed="rId2"/>
          <a:stretch>
            <a:fillRect/>
          </a:stretch>
        </p:blipFill>
        <p:spPr>
          <a:xfrm>
            <a:off x="16869839" y="-4331"/>
            <a:ext cx="1268243" cy="1897914"/>
          </a:xfrm>
          <a:prstGeom prst="rect">
            <a:avLst/>
          </a:prstGeom>
        </p:spPr>
      </p:pic>
      <p:pic>
        <p:nvPicPr>
          <p:cNvPr id="10" name="Picture 10" descr="A picture containing logo&#10;&#10;Description automatically generated">
            <a:extLst>
              <a:ext uri="{FF2B5EF4-FFF2-40B4-BE49-F238E27FC236}">
                <a16:creationId xmlns:a16="http://schemas.microsoft.com/office/drawing/2014/main" id="{3BC5D367-4D31-2ED7-4914-27DCFB624900}"/>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Google Shape;89;g328e14af98b_2_2">
            <a:extLst>
              <a:ext uri="{FF2B5EF4-FFF2-40B4-BE49-F238E27FC236}">
                <a16:creationId xmlns:a16="http://schemas.microsoft.com/office/drawing/2014/main" id="{0B98A96C-48DD-B6CA-F41F-A257EBA62B8D}"/>
              </a:ext>
            </a:extLst>
          </p:cNvPr>
          <p:cNvSpPr txBox="1"/>
          <p:nvPr/>
        </p:nvSpPr>
        <p:spPr>
          <a:xfrm>
            <a:off x="830399" y="481687"/>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4400" b="1" kern="0" dirty="0">
                <a:solidFill>
                  <a:prstClr val="black"/>
                </a:solidFill>
                <a:latin typeface="Calibri Light" panose="020F0302020204030204" pitchFamily="34" charset="0"/>
                <a:cs typeface="Calibri Light" panose="020F0302020204030204" pitchFamily="34" charset="0"/>
                <a:sym typeface="Arial"/>
              </a:rPr>
              <a:t>Chaque secteur environnemental a un paysage social différent</a:t>
            </a:r>
          </a:p>
          <a:p>
            <a:pPr defTabSz="914445">
              <a:buClr>
                <a:srgbClr val="000000"/>
              </a:buClr>
              <a:defRPr/>
            </a:pPr>
            <a:endParaRPr lang="en-US" sz="4400" b="1" kern="0" dirty="0">
              <a:solidFill>
                <a:prstClr val="black"/>
              </a:solidFill>
              <a:latin typeface="Calibri Light" panose="020F0302020204030204" pitchFamily="34" charset="0"/>
              <a:cs typeface="Calibri Light" panose="020F0302020204030204" pitchFamily="34" charset="0"/>
              <a:sym typeface="Arial"/>
            </a:endParaRPr>
          </a:p>
        </p:txBody>
      </p:sp>
      <p:cxnSp>
        <p:nvCxnSpPr>
          <p:cNvPr id="13" name="Straight Connector 12">
            <a:extLst>
              <a:ext uri="{FF2B5EF4-FFF2-40B4-BE49-F238E27FC236}">
                <a16:creationId xmlns:a16="http://schemas.microsoft.com/office/drawing/2014/main" id="{6E169CD3-843F-7ACB-D843-313F8406005E}"/>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Freeform 3">
            <a:extLst>
              <a:ext uri="{FF2B5EF4-FFF2-40B4-BE49-F238E27FC236}">
                <a16:creationId xmlns:a16="http://schemas.microsoft.com/office/drawing/2014/main" id="{054B3188-2786-68F9-80F3-1FA354D799BF}"/>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59" name="Oval 58">
            <a:extLst>
              <a:ext uri="{FF2B5EF4-FFF2-40B4-BE49-F238E27FC236}">
                <a16:creationId xmlns:a16="http://schemas.microsoft.com/office/drawing/2014/main" id="{5F7C25F0-E0A0-5D9D-6B37-DC3AA256F3F0}"/>
              </a:ext>
            </a:extLst>
          </p:cNvPr>
          <p:cNvSpPr/>
          <p:nvPr/>
        </p:nvSpPr>
        <p:spPr>
          <a:xfrm>
            <a:off x="5410200" y="4564465"/>
            <a:ext cx="1828800" cy="1752600"/>
          </a:xfrm>
          <a:prstGeom prst="ellipse">
            <a:avLst/>
          </a:prstGeom>
          <a:solidFill>
            <a:srgbClr val="1F497D"/>
          </a:solidFill>
          <a:ln w="25400" cap="flat" cmpd="sng" algn="ctr">
            <a:noFill/>
            <a:prstDash val="solid"/>
          </a:ln>
          <a:effectLst/>
        </p:spPr>
        <p:txBody>
          <a:bodyPr rtlCol="0" anchor="ctr"/>
          <a:lstStyle/>
          <a:p>
            <a:pPr marL="0" marR="0" lvl="0" indent="0" algn="ctr" defTabSz="914445"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73" name="Oval 72">
            <a:extLst>
              <a:ext uri="{FF2B5EF4-FFF2-40B4-BE49-F238E27FC236}">
                <a16:creationId xmlns:a16="http://schemas.microsoft.com/office/drawing/2014/main" id="{D5CB08B9-408D-C538-F1E2-8DAC60122339}"/>
              </a:ext>
            </a:extLst>
          </p:cNvPr>
          <p:cNvSpPr/>
          <p:nvPr/>
        </p:nvSpPr>
        <p:spPr>
          <a:xfrm>
            <a:off x="10515600" y="4564465"/>
            <a:ext cx="1828800" cy="1752600"/>
          </a:xfrm>
          <a:prstGeom prst="ellipse">
            <a:avLst/>
          </a:prstGeom>
          <a:solidFill>
            <a:srgbClr val="1F497D"/>
          </a:solidFill>
          <a:ln w="25400" cap="flat" cmpd="sng" algn="ctr">
            <a:noFill/>
            <a:prstDash val="solid"/>
          </a:ln>
          <a:effectLst/>
        </p:spPr>
        <p:txBody>
          <a:bodyPr rtlCol="0" anchor="ctr"/>
          <a:lstStyle/>
          <a:p>
            <a:pPr marL="0" marR="0" lvl="0" indent="0" algn="ctr" defTabSz="914445"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74" name="TextBox 73">
            <a:extLst>
              <a:ext uri="{FF2B5EF4-FFF2-40B4-BE49-F238E27FC236}">
                <a16:creationId xmlns:a16="http://schemas.microsoft.com/office/drawing/2014/main" id="{0CED081B-B94A-C09B-1C9B-7D09A013E1AB}"/>
              </a:ext>
            </a:extLst>
          </p:cNvPr>
          <p:cNvSpPr txBox="1"/>
          <p:nvPr/>
        </p:nvSpPr>
        <p:spPr>
          <a:xfrm>
            <a:off x="5410200" y="5256099"/>
            <a:ext cx="1828800" cy="461665"/>
          </a:xfrm>
          <a:prstGeom prst="rect">
            <a:avLst/>
          </a:prstGeom>
          <a:noFill/>
        </p:spPr>
        <p:txBody>
          <a:bodyPr wrap="square" rtlCol="0">
            <a:spAutoFit/>
          </a:bodyPr>
          <a:lstStyle/>
          <a:p>
            <a:pPr algn="ctr" defTabSz="914445"/>
            <a:r>
              <a:rPr lang="fr" sz="2400">
                <a:solidFill>
                  <a:prstClr val="white"/>
                </a:solidFill>
                <a:latin typeface="Montserrat" pitchFamily="2" charset="77"/>
              </a:rPr>
              <a:t>Rôles</a:t>
            </a:r>
          </a:p>
        </p:txBody>
      </p:sp>
      <p:sp>
        <p:nvSpPr>
          <p:cNvPr id="75" name="TextBox 74">
            <a:extLst>
              <a:ext uri="{FF2B5EF4-FFF2-40B4-BE49-F238E27FC236}">
                <a16:creationId xmlns:a16="http://schemas.microsoft.com/office/drawing/2014/main" id="{BC2723C3-6F4A-3413-1733-2A07DC4A8C5D}"/>
              </a:ext>
            </a:extLst>
          </p:cNvPr>
          <p:cNvSpPr txBox="1"/>
          <p:nvPr/>
        </p:nvSpPr>
        <p:spPr>
          <a:xfrm>
            <a:off x="10515600" y="5092448"/>
            <a:ext cx="1828800" cy="461665"/>
          </a:xfrm>
          <a:prstGeom prst="rect">
            <a:avLst/>
          </a:prstGeom>
          <a:noFill/>
        </p:spPr>
        <p:txBody>
          <a:bodyPr wrap="square" lIns="91440" tIns="45720" rIns="91440" bIns="45720" rtlCol="0" anchor="t">
            <a:spAutoFit/>
          </a:bodyPr>
          <a:lstStyle/>
          <a:p>
            <a:pPr marL="0" marR="0" lvl="0" indent="0" algn="ctr" defTabSz="914445" eaLnBrk="1" fontAlgn="auto" latinLnBrk="0" hangingPunct="1">
              <a:lnSpc>
                <a:spcPct val="100000"/>
              </a:lnSpc>
              <a:spcBef>
                <a:spcPts val="0"/>
              </a:spcBef>
              <a:spcAft>
                <a:spcPts val="0"/>
              </a:spcAft>
              <a:buClrTx/>
              <a:buSzTx/>
              <a:buFontTx/>
              <a:buNone/>
              <a:tabLst/>
              <a:defRPr/>
            </a:pPr>
            <a:r>
              <a:rPr kumimoji="0" lang="fr" sz="2400" b="0" i="0" u="none" strike="noStrike" kern="0" cap="none" spc="0" normalizeH="0" baseline="0" noProof="0">
                <a:ln>
                  <a:noFill/>
                </a:ln>
                <a:solidFill>
                  <a:prstClr val="white"/>
                </a:solidFill>
                <a:effectLst/>
                <a:uLnTx/>
                <a:uFillTx/>
                <a:latin typeface="Montserrat" pitchFamily="2" charset="77"/>
              </a:rPr>
              <a:t>Droits</a:t>
            </a:r>
            <a:endParaRPr kumimoji="0" lang="en-US" sz="1800" b="0" i="0" u="none" strike="noStrike" kern="0" cap="none" spc="0" normalizeH="0" baseline="0" noProof="0">
              <a:ln>
                <a:noFill/>
              </a:ln>
              <a:solidFill>
                <a:prstClr val="white"/>
              </a:solidFill>
              <a:effectLst/>
              <a:uLnTx/>
              <a:uFillTx/>
            </a:endParaRPr>
          </a:p>
        </p:txBody>
      </p:sp>
      <p:sp>
        <p:nvSpPr>
          <p:cNvPr id="80" name="Oval 79">
            <a:extLst>
              <a:ext uri="{FF2B5EF4-FFF2-40B4-BE49-F238E27FC236}">
                <a16:creationId xmlns:a16="http://schemas.microsoft.com/office/drawing/2014/main" id="{4964ADB2-139D-62F5-0DED-07B8590B5629}"/>
              </a:ext>
            </a:extLst>
          </p:cNvPr>
          <p:cNvSpPr/>
          <p:nvPr/>
        </p:nvSpPr>
        <p:spPr>
          <a:xfrm>
            <a:off x="6697616" y="2556858"/>
            <a:ext cx="1828800" cy="1752600"/>
          </a:xfrm>
          <a:prstGeom prst="ellipse">
            <a:avLst/>
          </a:prstGeom>
          <a:solidFill>
            <a:srgbClr val="1F497D">
              <a:lumMod val="60000"/>
              <a:lumOff val="40000"/>
            </a:srgbClr>
          </a:solidFill>
          <a:ln w="25400" cap="flat" cmpd="sng" algn="ctr">
            <a:noFill/>
            <a:prstDash val="solid"/>
          </a:ln>
          <a:effectLst/>
        </p:spPr>
        <p:txBody>
          <a:bodyPr rtlCol="0" anchor="ctr"/>
          <a:lstStyle/>
          <a:p>
            <a:pPr marL="0" marR="0" lvl="0" indent="0" algn="ctr" defTabSz="914445"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85" name="TextBox 84">
            <a:extLst>
              <a:ext uri="{FF2B5EF4-FFF2-40B4-BE49-F238E27FC236}">
                <a16:creationId xmlns:a16="http://schemas.microsoft.com/office/drawing/2014/main" id="{CCEB955F-060D-7A73-56F1-B9A2AB3DAB51}"/>
              </a:ext>
            </a:extLst>
          </p:cNvPr>
          <p:cNvSpPr txBox="1"/>
          <p:nvPr/>
        </p:nvSpPr>
        <p:spPr>
          <a:xfrm>
            <a:off x="6580046" y="3242660"/>
            <a:ext cx="2063939" cy="369332"/>
          </a:xfrm>
          <a:prstGeom prst="rect">
            <a:avLst/>
          </a:prstGeom>
          <a:noFill/>
        </p:spPr>
        <p:txBody>
          <a:bodyPr wrap="square" lIns="91440" tIns="45720" rIns="91440" bIns="45720" rtlCol="0" anchor="t">
            <a:spAutoFit/>
          </a:bodyPr>
          <a:lstStyle/>
          <a:p>
            <a:pPr algn="ctr" defTabSz="914445"/>
            <a:r>
              <a:rPr lang="fr" dirty="0">
                <a:solidFill>
                  <a:prstClr val="white"/>
                </a:solidFill>
                <a:latin typeface="Montserrat" pitchFamily="2" charset="77"/>
              </a:rPr>
              <a:t>Contributions</a:t>
            </a:r>
          </a:p>
        </p:txBody>
      </p:sp>
      <p:sp>
        <p:nvSpPr>
          <p:cNvPr id="86" name="Oval 85">
            <a:extLst>
              <a:ext uri="{FF2B5EF4-FFF2-40B4-BE49-F238E27FC236}">
                <a16:creationId xmlns:a16="http://schemas.microsoft.com/office/drawing/2014/main" id="{88FB203F-C108-8501-EFEB-3D36251BFC5F}"/>
              </a:ext>
            </a:extLst>
          </p:cNvPr>
          <p:cNvSpPr/>
          <p:nvPr/>
        </p:nvSpPr>
        <p:spPr>
          <a:xfrm>
            <a:off x="6706082" y="6469465"/>
            <a:ext cx="1828800" cy="1752600"/>
          </a:xfrm>
          <a:prstGeom prst="ellipse">
            <a:avLst/>
          </a:prstGeom>
          <a:solidFill>
            <a:srgbClr val="1F497D">
              <a:lumMod val="60000"/>
              <a:lumOff val="40000"/>
            </a:srgbClr>
          </a:solidFill>
          <a:ln w="25400" cap="flat" cmpd="sng" algn="ctr">
            <a:noFill/>
            <a:prstDash val="solid"/>
          </a:ln>
          <a:effectLst/>
        </p:spPr>
        <p:txBody>
          <a:bodyPr rtlCol="0" anchor="ctr"/>
          <a:lstStyle/>
          <a:p>
            <a:pPr marL="0" marR="0" lvl="0" indent="0" algn="ctr" defTabSz="914445"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89" name="TextBox 88">
            <a:extLst>
              <a:ext uri="{FF2B5EF4-FFF2-40B4-BE49-F238E27FC236}">
                <a16:creationId xmlns:a16="http://schemas.microsoft.com/office/drawing/2014/main" id="{D4BC194E-5AD4-991D-55F4-CB1CE1FBD4BE}"/>
              </a:ext>
            </a:extLst>
          </p:cNvPr>
          <p:cNvSpPr txBox="1"/>
          <p:nvPr/>
        </p:nvSpPr>
        <p:spPr>
          <a:xfrm>
            <a:off x="6596980" y="6829869"/>
            <a:ext cx="2063939" cy="923330"/>
          </a:xfrm>
          <a:prstGeom prst="rect">
            <a:avLst/>
          </a:prstGeom>
          <a:noFill/>
        </p:spPr>
        <p:txBody>
          <a:bodyPr wrap="square" lIns="91440" tIns="45720" rIns="91440" bIns="45720" rtlCol="0" anchor="t">
            <a:spAutoFit/>
          </a:bodyPr>
          <a:lstStyle/>
          <a:p>
            <a:pPr algn="ctr" defTabSz="914445"/>
            <a:r>
              <a:rPr lang="fr">
                <a:solidFill>
                  <a:prstClr val="white"/>
                </a:solidFill>
                <a:latin typeface="Montserrat" pitchFamily="2" charset="77"/>
              </a:rPr>
              <a:t>Idées, Expérience</a:t>
            </a:r>
          </a:p>
          <a:p>
            <a:pPr algn="ctr" defTabSz="914445"/>
            <a:r>
              <a:rPr lang="fr">
                <a:solidFill>
                  <a:prstClr val="white"/>
                </a:solidFill>
                <a:latin typeface="Montserrat" pitchFamily="2" charset="77"/>
              </a:rPr>
              <a:t>Connaissance</a:t>
            </a:r>
          </a:p>
        </p:txBody>
      </p:sp>
      <p:sp>
        <p:nvSpPr>
          <p:cNvPr id="90" name="Oval 89">
            <a:extLst>
              <a:ext uri="{FF2B5EF4-FFF2-40B4-BE49-F238E27FC236}">
                <a16:creationId xmlns:a16="http://schemas.microsoft.com/office/drawing/2014/main" id="{323D3B86-6DE3-CD38-4C31-06342E0D74A9}"/>
              </a:ext>
            </a:extLst>
          </p:cNvPr>
          <p:cNvSpPr/>
          <p:nvPr/>
        </p:nvSpPr>
        <p:spPr>
          <a:xfrm>
            <a:off x="9241947" y="6469465"/>
            <a:ext cx="1828800" cy="1752600"/>
          </a:xfrm>
          <a:prstGeom prst="ellipse">
            <a:avLst/>
          </a:prstGeom>
          <a:solidFill>
            <a:srgbClr val="1F497D">
              <a:lumMod val="60000"/>
              <a:lumOff val="40000"/>
            </a:srgbClr>
          </a:solidFill>
          <a:ln w="25400" cap="flat" cmpd="sng" algn="ctr">
            <a:noFill/>
            <a:prstDash val="solid"/>
          </a:ln>
          <a:effectLst/>
        </p:spPr>
        <p:txBody>
          <a:bodyPr rtlCol="0" anchor="ctr"/>
          <a:lstStyle/>
          <a:p>
            <a:pPr marL="0" marR="0" lvl="0" indent="0" algn="ctr" defTabSz="914445"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91" name="TextBox 90">
            <a:extLst>
              <a:ext uri="{FF2B5EF4-FFF2-40B4-BE49-F238E27FC236}">
                <a16:creationId xmlns:a16="http://schemas.microsoft.com/office/drawing/2014/main" id="{83EBD86A-FD9C-E7A9-F95A-6C2E3A9ECAF7}"/>
              </a:ext>
            </a:extLst>
          </p:cNvPr>
          <p:cNvSpPr txBox="1"/>
          <p:nvPr/>
        </p:nvSpPr>
        <p:spPr>
          <a:xfrm>
            <a:off x="9132845" y="6952337"/>
            <a:ext cx="2063939" cy="923330"/>
          </a:xfrm>
          <a:prstGeom prst="rect">
            <a:avLst/>
          </a:prstGeom>
          <a:noFill/>
        </p:spPr>
        <p:txBody>
          <a:bodyPr wrap="square" lIns="91440" tIns="45720" rIns="91440" bIns="45720" rtlCol="0" anchor="t">
            <a:spAutoFit/>
          </a:bodyPr>
          <a:lstStyle/>
          <a:p>
            <a:pPr algn="ctr" defTabSz="914445"/>
            <a:r>
              <a:rPr lang="fr">
                <a:solidFill>
                  <a:prstClr val="white"/>
                </a:solidFill>
                <a:latin typeface="Montserrat" pitchFamily="2" charset="77"/>
              </a:rPr>
              <a:t>Accès et contrôle des ressources</a:t>
            </a:r>
          </a:p>
        </p:txBody>
      </p:sp>
      <p:sp>
        <p:nvSpPr>
          <p:cNvPr id="94" name="Oval 93">
            <a:extLst>
              <a:ext uri="{FF2B5EF4-FFF2-40B4-BE49-F238E27FC236}">
                <a16:creationId xmlns:a16="http://schemas.microsoft.com/office/drawing/2014/main" id="{326BF2D2-99F5-A740-2FE1-A1F9EA7F7752}"/>
              </a:ext>
            </a:extLst>
          </p:cNvPr>
          <p:cNvSpPr/>
          <p:nvPr/>
        </p:nvSpPr>
        <p:spPr>
          <a:xfrm>
            <a:off x="9241947" y="2552700"/>
            <a:ext cx="1828800" cy="1752600"/>
          </a:xfrm>
          <a:prstGeom prst="ellipse">
            <a:avLst/>
          </a:prstGeom>
          <a:solidFill>
            <a:srgbClr val="1F497D">
              <a:lumMod val="60000"/>
              <a:lumOff val="40000"/>
            </a:srgbClr>
          </a:solidFill>
          <a:ln w="25400" cap="flat" cmpd="sng" algn="ctr">
            <a:noFill/>
            <a:prstDash val="solid"/>
          </a:ln>
          <a:effectLst/>
        </p:spPr>
        <p:txBody>
          <a:bodyPr rtlCol="0" anchor="ctr"/>
          <a:lstStyle/>
          <a:p>
            <a:pPr marL="0" marR="0" lvl="0" indent="0" algn="ctr" defTabSz="914445"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95" name="TextBox 94">
            <a:extLst>
              <a:ext uri="{FF2B5EF4-FFF2-40B4-BE49-F238E27FC236}">
                <a16:creationId xmlns:a16="http://schemas.microsoft.com/office/drawing/2014/main" id="{3C6C4F82-6E5D-4DD4-5301-A98369BFC599}"/>
              </a:ext>
            </a:extLst>
          </p:cNvPr>
          <p:cNvSpPr txBox="1"/>
          <p:nvPr/>
        </p:nvSpPr>
        <p:spPr>
          <a:xfrm>
            <a:off x="9132845" y="3035571"/>
            <a:ext cx="2063939" cy="646331"/>
          </a:xfrm>
          <a:prstGeom prst="rect">
            <a:avLst/>
          </a:prstGeom>
          <a:noFill/>
        </p:spPr>
        <p:txBody>
          <a:bodyPr wrap="square" lIns="91440" tIns="45720" rIns="91440" bIns="45720" rtlCol="0" anchor="t">
            <a:spAutoFit/>
          </a:bodyPr>
          <a:lstStyle/>
          <a:p>
            <a:pPr algn="ctr" defTabSz="914445"/>
            <a:r>
              <a:rPr lang="fr">
                <a:solidFill>
                  <a:prstClr val="white"/>
                </a:solidFill>
                <a:latin typeface="Montserrat" pitchFamily="2" charset="77"/>
              </a:rPr>
              <a:t>Besoins</a:t>
            </a:r>
          </a:p>
          <a:p>
            <a:pPr algn="ctr" defTabSz="914445"/>
            <a:r>
              <a:rPr lang="fr">
                <a:solidFill>
                  <a:prstClr val="white"/>
                </a:solidFill>
                <a:latin typeface="Montserrat" pitchFamily="2" charset="77"/>
              </a:rPr>
              <a:t>Priorités</a:t>
            </a:r>
          </a:p>
        </p:txBody>
      </p:sp>
      <p:sp>
        <p:nvSpPr>
          <p:cNvPr id="96" name="Oval 95">
            <a:extLst>
              <a:ext uri="{FF2B5EF4-FFF2-40B4-BE49-F238E27FC236}">
                <a16:creationId xmlns:a16="http://schemas.microsoft.com/office/drawing/2014/main" id="{ACEE9569-F2E1-F4D8-20A1-EA801BA80EB5}"/>
              </a:ext>
            </a:extLst>
          </p:cNvPr>
          <p:cNvSpPr/>
          <p:nvPr/>
        </p:nvSpPr>
        <p:spPr>
          <a:xfrm>
            <a:off x="7508781" y="4031066"/>
            <a:ext cx="2758161" cy="2639834"/>
          </a:xfrm>
          <a:prstGeom prst="ellipse">
            <a:avLst/>
          </a:prstGeom>
          <a:solidFill>
            <a:srgbClr val="1F497D">
              <a:lumMod val="75000"/>
            </a:srgbClr>
          </a:solidFill>
          <a:ln w="25400" cap="flat" cmpd="sng" algn="ctr">
            <a:noFill/>
            <a:prstDash val="solid"/>
          </a:ln>
          <a:effectLst/>
        </p:spPr>
        <p:txBody>
          <a:bodyPr rtlCol="0" anchor="ctr"/>
          <a:lstStyle/>
          <a:p>
            <a:pPr marL="0" marR="0" lvl="0" indent="0" algn="ctr" defTabSz="914445"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97" name="TextBox 96">
            <a:extLst>
              <a:ext uri="{FF2B5EF4-FFF2-40B4-BE49-F238E27FC236}">
                <a16:creationId xmlns:a16="http://schemas.microsoft.com/office/drawing/2014/main" id="{9C9628DF-845D-22A3-86D4-28E09E441D50}"/>
              </a:ext>
            </a:extLst>
          </p:cNvPr>
          <p:cNvSpPr txBox="1"/>
          <p:nvPr/>
        </p:nvSpPr>
        <p:spPr>
          <a:xfrm>
            <a:off x="7620001" y="4952669"/>
            <a:ext cx="2513783" cy="830997"/>
          </a:xfrm>
          <a:prstGeom prst="rect">
            <a:avLst/>
          </a:prstGeom>
          <a:noFill/>
        </p:spPr>
        <p:txBody>
          <a:bodyPr wrap="square" lIns="91440" tIns="45720" rIns="91440" bIns="45720" rtlCol="0" anchor="t">
            <a:spAutoFit/>
          </a:bodyPr>
          <a:lstStyle/>
          <a:p>
            <a:pPr algn="ctr" defTabSz="914445"/>
            <a:r>
              <a:rPr lang="fr" sz="2400">
                <a:solidFill>
                  <a:prstClr val="white"/>
                </a:solidFill>
                <a:latin typeface="Montserrat" pitchFamily="2" charset="77"/>
              </a:rPr>
              <a:t>Inégalités</a:t>
            </a:r>
          </a:p>
          <a:p>
            <a:pPr algn="ctr" defTabSz="914445"/>
            <a:r>
              <a:rPr lang="fr" sz="2400">
                <a:solidFill>
                  <a:prstClr val="white"/>
                </a:solidFill>
                <a:latin typeface="Montserrat" pitchFamily="2" charset="77"/>
              </a:rPr>
              <a:t>Discrimination</a:t>
            </a:r>
          </a:p>
        </p:txBody>
      </p:sp>
      <p:sp>
        <p:nvSpPr>
          <p:cNvPr id="104" name="Oval 103">
            <a:extLst>
              <a:ext uri="{FF2B5EF4-FFF2-40B4-BE49-F238E27FC236}">
                <a16:creationId xmlns:a16="http://schemas.microsoft.com/office/drawing/2014/main" id="{806378F2-41BB-6535-92A3-D70CD8222DE5}"/>
              </a:ext>
            </a:extLst>
          </p:cNvPr>
          <p:cNvSpPr/>
          <p:nvPr/>
        </p:nvSpPr>
        <p:spPr>
          <a:xfrm>
            <a:off x="12530621" y="2114549"/>
            <a:ext cx="1828800" cy="1752600"/>
          </a:xfrm>
          <a:prstGeom prst="ellipse">
            <a:avLst/>
          </a:prstGeom>
          <a:solidFill>
            <a:srgbClr val="C00000"/>
          </a:solidFill>
          <a:ln w="25400" cap="flat" cmpd="sng" algn="ctr">
            <a:noFill/>
            <a:prstDash val="solid"/>
          </a:ln>
          <a:effectLst/>
        </p:spPr>
        <p:txBody>
          <a:bodyPr rtlCol="0" anchor="ctr"/>
          <a:lstStyle/>
          <a:p>
            <a:pPr marL="0" marR="0" lvl="0" indent="0" algn="ctr" defTabSz="914445"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05" name="TextBox 104">
            <a:extLst>
              <a:ext uri="{FF2B5EF4-FFF2-40B4-BE49-F238E27FC236}">
                <a16:creationId xmlns:a16="http://schemas.microsoft.com/office/drawing/2014/main" id="{7DC3EA0D-F330-AAA1-20C5-41BB6E489298}"/>
              </a:ext>
            </a:extLst>
          </p:cNvPr>
          <p:cNvSpPr txBox="1"/>
          <p:nvPr/>
        </p:nvSpPr>
        <p:spPr>
          <a:xfrm>
            <a:off x="12268200" y="2705833"/>
            <a:ext cx="2310564" cy="461665"/>
          </a:xfrm>
          <a:prstGeom prst="rect">
            <a:avLst/>
          </a:prstGeom>
          <a:noFill/>
        </p:spPr>
        <p:txBody>
          <a:bodyPr wrap="square" lIns="91440" tIns="45720" rIns="91440" bIns="45720" rtlCol="0" anchor="t">
            <a:spAutoFit/>
          </a:bodyPr>
          <a:lstStyle/>
          <a:p>
            <a:pPr algn="ctr" defTabSz="914445"/>
            <a:r>
              <a:rPr lang="fr" sz="2400">
                <a:solidFill>
                  <a:prstClr val="white"/>
                </a:solidFill>
                <a:latin typeface="Montserrat" pitchFamily="2" charset="77"/>
              </a:rPr>
              <a:t>Villes</a:t>
            </a:r>
          </a:p>
        </p:txBody>
      </p:sp>
      <p:sp>
        <p:nvSpPr>
          <p:cNvPr id="106" name="Oval 105">
            <a:extLst>
              <a:ext uri="{FF2B5EF4-FFF2-40B4-BE49-F238E27FC236}">
                <a16:creationId xmlns:a16="http://schemas.microsoft.com/office/drawing/2014/main" id="{04909460-A2F8-C8DC-EA27-8BAA39ED1525}"/>
              </a:ext>
            </a:extLst>
          </p:cNvPr>
          <p:cNvSpPr/>
          <p:nvPr/>
        </p:nvSpPr>
        <p:spPr>
          <a:xfrm>
            <a:off x="13527707" y="4564977"/>
            <a:ext cx="1828800" cy="1752600"/>
          </a:xfrm>
          <a:prstGeom prst="ellipse">
            <a:avLst/>
          </a:prstGeom>
          <a:solidFill>
            <a:srgbClr val="4BACC6"/>
          </a:solidFill>
          <a:ln w="25400" cap="flat" cmpd="sng" algn="ctr">
            <a:noFill/>
            <a:prstDash val="solid"/>
          </a:ln>
          <a:effectLst/>
        </p:spPr>
        <p:txBody>
          <a:bodyPr rtlCol="0" anchor="ctr"/>
          <a:lstStyle/>
          <a:p>
            <a:pPr marL="0" marR="0" lvl="0" indent="0" algn="ctr" defTabSz="914445"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07" name="TextBox 106">
            <a:extLst>
              <a:ext uri="{FF2B5EF4-FFF2-40B4-BE49-F238E27FC236}">
                <a16:creationId xmlns:a16="http://schemas.microsoft.com/office/drawing/2014/main" id="{4ECA4379-56E6-82F3-9418-4ACBA4895602}"/>
              </a:ext>
            </a:extLst>
          </p:cNvPr>
          <p:cNvSpPr txBox="1"/>
          <p:nvPr/>
        </p:nvSpPr>
        <p:spPr>
          <a:xfrm>
            <a:off x="13333134" y="5237809"/>
            <a:ext cx="2310564" cy="461665"/>
          </a:xfrm>
          <a:prstGeom prst="rect">
            <a:avLst/>
          </a:prstGeom>
          <a:noFill/>
        </p:spPr>
        <p:txBody>
          <a:bodyPr wrap="square" lIns="91440" tIns="45720" rIns="91440" bIns="45720" rtlCol="0" anchor="t">
            <a:spAutoFit/>
          </a:bodyPr>
          <a:lstStyle/>
          <a:p>
            <a:pPr marL="0" marR="0" lvl="0" indent="0" algn="ctr" defTabSz="914445" eaLnBrk="1" fontAlgn="auto" latinLnBrk="0" hangingPunct="1">
              <a:lnSpc>
                <a:spcPct val="100000"/>
              </a:lnSpc>
              <a:spcBef>
                <a:spcPts val="0"/>
              </a:spcBef>
              <a:spcAft>
                <a:spcPts val="0"/>
              </a:spcAft>
              <a:buClrTx/>
              <a:buSzTx/>
              <a:buFontTx/>
              <a:buNone/>
              <a:tabLst/>
              <a:defRPr/>
            </a:pPr>
            <a:r>
              <a:rPr kumimoji="0" lang="fr" sz="2400" b="0" i="0" u="none" strike="noStrike" kern="0" cap="none" spc="0" normalizeH="0" baseline="0" noProof="0">
                <a:ln>
                  <a:noFill/>
                </a:ln>
                <a:solidFill>
                  <a:prstClr val="white"/>
                </a:solidFill>
                <a:effectLst/>
                <a:uLnTx/>
                <a:uFillTx/>
                <a:latin typeface="Montserrat" pitchFamily="2" charset="77"/>
              </a:rPr>
              <a:t>Côtes</a:t>
            </a:r>
            <a:endParaRPr kumimoji="0" lang="en-US" sz="1800" b="0" i="0" u="none" strike="noStrike" kern="0" cap="none" spc="0" normalizeH="0" baseline="0" noProof="0">
              <a:ln>
                <a:noFill/>
              </a:ln>
              <a:solidFill>
                <a:prstClr val="white"/>
              </a:solidFill>
              <a:effectLst/>
              <a:uLnTx/>
              <a:uFillTx/>
            </a:endParaRPr>
          </a:p>
        </p:txBody>
      </p:sp>
      <p:sp>
        <p:nvSpPr>
          <p:cNvPr id="108" name="Oval 107">
            <a:extLst>
              <a:ext uri="{FF2B5EF4-FFF2-40B4-BE49-F238E27FC236}">
                <a16:creationId xmlns:a16="http://schemas.microsoft.com/office/drawing/2014/main" id="{E2ECC268-0BB4-E932-D42D-541445A18A89}"/>
              </a:ext>
            </a:extLst>
          </p:cNvPr>
          <p:cNvSpPr/>
          <p:nvPr/>
        </p:nvSpPr>
        <p:spPr>
          <a:xfrm>
            <a:off x="13072445" y="7329833"/>
            <a:ext cx="1828800" cy="1752600"/>
          </a:xfrm>
          <a:prstGeom prst="ellipse">
            <a:avLst/>
          </a:prstGeom>
          <a:solidFill>
            <a:srgbClr val="8064A2"/>
          </a:solidFill>
          <a:ln w="25400" cap="flat" cmpd="sng" algn="ctr">
            <a:noFill/>
            <a:prstDash val="solid"/>
          </a:ln>
          <a:effectLst/>
        </p:spPr>
        <p:txBody>
          <a:bodyPr rtlCol="0" anchor="ctr"/>
          <a:lstStyle/>
          <a:p>
            <a:pPr marL="0" marR="0" lvl="0" indent="0" algn="ctr" defTabSz="914445"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09" name="TextBox 108">
            <a:extLst>
              <a:ext uri="{FF2B5EF4-FFF2-40B4-BE49-F238E27FC236}">
                <a16:creationId xmlns:a16="http://schemas.microsoft.com/office/drawing/2014/main" id="{574A5F9C-1F47-7499-4C70-D06564BA7473}"/>
              </a:ext>
            </a:extLst>
          </p:cNvPr>
          <p:cNvSpPr txBox="1"/>
          <p:nvPr/>
        </p:nvSpPr>
        <p:spPr>
          <a:xfrm>
            <a:off x="12859748" y="8034635"/>
            <a:ext cx="2310564" cy="461665"/>
          </a:xfrm>
          <a:prstGeom prst="rect">
            <a:avLst/>
          </a:prstGeom>
          <a:noFill/>
        </p:spPr>
        <p:txBody>
          <a:bodyPr wrap="square" lIns="91440" tIns="45720" rIns="91440" bIns="45720" rtlCol="0" anchor="t">
            <a:spAutoFit/>
          </a:bodyPr>
          <a:lstStyle/>
          <a:p>
            <a:pPr marL="0" marR="0" lvl="0" indent="0" algn="ctr" defTabSz="914445" eaLnBrk="1" fontAlgn="auto" latinLnBrk="0" hangingPunct="1">
              <a:lnSpc>
                <a:spcPct val="100000"/>
              </a:lnSpc>
              <a:spcBef>
                <a:spcPts val="0"/>
              </a:spcBef>
              <a:spcAft>
                <a:spcPts val="0"/>
              </a:spcAft>
              <a:buClrTx/>
              <a:buSzTx/>
              <a:buFontTx/>
              <a:buNone/>
              <a:tabLst/>
              <a:defRPr/>
            </a:pPr>
            <a:r>
              <a:rPr kumimoji="0" lang="fr" sz="2400" b="0" i="0" u="none" strike="noStrike" kern="0" cap="none" spc="0" normalizeH="0" baseline="0" noProof="0">
                <a:ln>
                  <a:noFill/>
                </a:ln>
                <a:solidFill>
                  <a:prstClr val="white"/>
                </a:solidFill>
                <a:effectLst/>
                <a:uLnTx/>
                <a:uFillTx/>
                <a:latin typeface="Montserrat" pitchFamily="2" charset="77"/>
              </a:rPr>
              <a:t>Déchets</a:t>
            </a:r>
            <a:endParaRPr kumimoji="0" lang="en-US" sz="1800" b="0" i="0" u="none" strike="noStrike" kern="0" cap="none" spc="0" normalizeH="0" baseline="0" noProof="0">
              <a:ln>
                <a:noFill/>
              </a:ln>
              <a:solidFill>
                <a:prstClr val="black"/>
              </a:solidFill>
              <a:effectLst/>
              <a:uLnTx/>
              <a:uFillTx/>
            </a:endParaRPr>
          </a:p>
        </p:txBody>
      </p:sp>
      <p:sp>
        <p:nvSpPr>
          <p:cNvPr id="116" name="Oval 115">
            <a:extLst>
              <a:ext uri="{FF2B5EF4-FFF2-40B4-BE49-F238E27FC236}">
                <a16:creationId xmlns:a16="http://schemas.microsoft.com/office/drawing/2014/main" id="{9A42C897-B9D6-6D6D-741E-FD69CA01742E}"/>
              </a:ext>
            </a:extLst>
          </p:cNvPr>
          <p:cNvSpPr/>
          <p:nvPr/>
        </p:nvSpPr>
        <p:spPr>
          <a:xfrm>
            <a:off x="3183710" y="2019300"/>
            <a:ext cx="1828800" cy="1752600"/>
          </a:xfrm>
          <a:prstGeom prst="ellipse">
            <a:avLst/>
          </a:prstGeom>
          <a:solidFill>
            <a:srgbClr val="84B246"/>
          </a:solidFill>
          <a:ln w="25400" cap="flat" cmpd="sng" algn="ctr">
            <a:noFill/>
            <a:prstDash val="solid"/>
          </a:ln>
          <a:effectLst/>
        </p:spPr>
        <p:txBody>
          <a:bodyPr rtlCol="0" anchor="ctr"/>
          <a:lstStyle/>
          <a:p>
            <a:pPr marL="0" marR="0" lvl="0" indent="0" algn="ctr" defTabSz="914445"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17" name="TextBox 116">
            <a:extLst>
              <a:ext uri="{FF2B5EF4-FFF2-40B4-BE49-F238E27FC236}">
                <a16:creationId xmlns:a16="http://schemas.microsoft.com/office/drawing/2014/main" id="{FF16F191-3068-3CA7-968C-DF00B9A06909}"/>
              </a:ext>
            </a:extLst>
          </p:cNvPr>
          <p:cNvSpPr txBox="1"/>
          <p:nvPr/>
        </p:nvSpPr>
        <p:spPr>
          <a:xfrm>
            <a:off x="3183710" y="2710934"/>
            <a:ext cx="1828800" cy="461665"/>
          </a:xfrm>
          <a:prstGeom prst="rect">
            <a:avLst/>
          </a:prstGeom>
          <a:noFill/>
        </p:spPr>
        <p:txBody>
          <a:bodyPr wrap="square" lIns="91440" tIns="45720" rIns="91440" bIns="45720" rtlCol="0" anchor="t">
            <a:spAutoFit/>
          </a:bodyPr>
          <a:lstStyle/>
          <a:p>
            <a:pPr marL="0" marR="0" lvl="0" indent="0" algn="ctr" defTabSz="914445" eaLnBrk="1" fontAlgn="auto" latinLnBrk="0" hangingPunct="1">
              <a:lnSpc>
                <a:spcPct val="100000"/>
              </a:lnSpc>
              <a:spcBef>
                <a:spcPts val="0"/>
              </a:spcBef>
              <a:spcAft>
                <a:spcPts val="0"/>
              </a:spcAft>
              <a:buClrTx/>
              <a:buSzTx/>
              <a:buFontTx/>
              <a:buNone/>
              <a:tabLst/>
              <a:defRPr/>
            </a:pPr>
            <a:r>
              <a:rPr kumimoji="0" lang="fr" sz="2400" b="0" i="0" u="none" strike="noStrike" kern="0" cap="none" spc="0" normalizeH="0" baseline="0" noProof="0">
                <a:ln>
                  <a:noFill/>
                </a:ln>
                <a:solidFill>
                  <a:prstClr val="white"/>
                </a:solidFill>
                <a:effectLst/>
                <a:uLnTx/>
                <a:uFillTx/>
                <a:latin typeface="Montserrat" pitchFamily="2" charset="77"/>
              </a:rPr>
              <a:t>Les forêts</a:t>
            </a:r>
            <a:endParaRPr kumimoji="0" lang="en-US" sz="1800" b="0" i="0" u="none" strike="noStrike" kern="0" cap="none" spc="0" normalizeH="0" baseline="0" noProof="0">
              <a:ln>
                <a:noFill/>
              </a:ln>
              <a:solidFill>
                <a:prstClr val="black"/>
              </a:solidFill>
              <a:effectLst/>
              <a:uLnTx/>
              <a:uFillTx/>
            </a:endParaRPr>
          </a:p>
        </p:txBody>
      </p:sp>
      <p:sp>
        <p:nvSpPr>
          <p:cNvPr id="118" name="Oval 117">
            <a:extLst>
              <a:ext uri="{FF2B5EF4-FFF2-40B4-BE49-F238E27FC236}">
                <a16:creationId xmlns:a16="http://schemas.microsoft.com/office/drawing/2014/main" id="{C43E461B-07D1-59C3-1BEB-3B5A7DB4C9F5}"/>
              </a:ext>
            </a:extLst>
          </p:cNvPr>
          <p:cNvSpPr/>
          <p:nvPr/>
        </p:nvSpPr>
        <p:spPr>
          <a:xfrm>
            <a:off x="2253869" y="4511137"/>
            <a:ext cx="1828800" cy="1752600"/>
          </a:xfrm>
          <a:prstGeom prst="ellipse">
            <a:avLst/>
          </a:prstGeom>
          <a:solidFill>
            <a:srgbClr val="F79646">
              <a:lumMod val="75000"/>
            </a:srgbClr>
          </a:solidFill>
          <a:ln w="25400" cap="flat" cmpd="sng" algn="ctr">
            <a:noFill/>
            <a:prstDash val="solid"/>
          </a:ln>
          <a:effectLst/>
        </p:spPr>
        <p:txBody>
          <a:bodyPr rtlCol="0" anchor="ctr"/>
          <a:lstStyle/>
          <a:p>
            <a:pPr marL="0" marR="0" lvl="0" indent="0" algn="ctr" defTabSz="914445"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19" name="TextBox 118">
            <a:extLst>
              <a:ext uri="{FF2B5EF4-FFF2-40B4-BE49-F238E27FC236}">
                <a16:creationId xmlns:a16="http://schemas.microsoft.com/office/drawing/2014/main" id="{579DBDE4-95B8-10A3-AED4-EA979BF50DB6}"/>
              </a:ext>
            </a:extLst>
          </p:cNvPr>
          <p:cNvSpPr txBox="1"/>
          <p:nvPr/>
        </p:nvSpPr>
        <p:spPr>
          <a:xfrm>
            <a:off x="2043294" y="5126595"/>
            <a:ext cx="2310564" cy="461665"/>
          </a:xfrm>
          <a:prstGeom prst="rect">
            <a:avLst/>
          </a:prstGeom>
          <a:noFill/>
        </p:spPr>
        <p:txBody>
          <a:bodyPr wrap="square" rtlCol="0">
            <a:spAutoFit/>
          </a:bodyPr>
          <a:lstStyle/>
          <a:p>
            <a:pPr algn="ctr" defTabSz="914445"/>
            <a:r>
              <a:rPr lang="fr" sz="2400">
                <a:solidFill>
                  <a:prstClr val="white"/>
                </a:solidFill>
                <a:latin typeface="Montserrat" pitchFamily="2" charset="77"/>
              </a:rPr>
              <a:t>AFOLU</a:t>
            </a:r>
          </a:p>
        </p:txBody>
      </p:sp>
      <p:sp>
        <p:nvSpPr>
          <p:cNvPr id="120" name="Oval 119">
            <a:extLst>
              <a:ext uri="{FF2B5EF4-FFF2-40B4-BE49-F238E27FC236}">
                <a16:creationId xmlns:a16="http://schemas.microsoft.com/office/drawing/2014/main" id="{1AFB3705-D9C6-5AEB-EE48-52030D420F05}"/>
              </a:ext>
            </a:extLst>
          </p:cNvPr>
          <p:cNvSpPr/>
          <p:nvPr/>
        </p:nvSpPr>
        <p:spPr>
          <a:xfrm>
            <a:off x="2648279" y="7065267"/>
            <a:ext cx="1828800" cy="1752600"/>
          </a:xfrm>
          <a:prstGeom prst="ellipse">
            <a:avLst/>
          </a:prstGeom>
          <a:solidFill>
            <a:srgbClr val="FFC000"/>
          </a:solidFill>
          <a:ln w="25400" cap="flat" cmpd="sng" algn="ctr">
            <a:noFill/>
            <a:prstDash val="solid"/>
          </a:ln>
          <a:effectLst/>
        </p:spPr>
        <p:txBody>
          <a:bodyPr rtlCol="0" anchor="ctr"/>
          <a:lstStyle/>
          <a:p>
            <a:pPr marL="0" marR="0" lvl="0" indent="0" algn="ctr" defTabSz="914445"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21" name="TextBox 120">
            <a:extLst>
              <a:ext uri="{FF2B5EF4-FFF2-40B4-BE49-F238E27FC236}">
                <a16:creationId xmlns:a16="http://schemas.microsoft.com/office/drawing/2014/main" id="{DB2604AF-2508-C44E-AA5F-F1C7332E7345}"/>
              </a:ext>
            </a:extLst>
          </p:cNvPr>
          <p:cNvSpPr txBox="1"/>
          <p:nvPr/>
        </p:nvSpPr>
        <p:spPr>
          <a:xfrm>
            <a:off x="2437703" y="7680726"/>
            <a:ext cx="2310564" cy="461665"/>
          </a:xfrm>
          <a:prstGeom prst="rect">
            <a:avLst/>
          </a:prstGeom>
          <a:noFill/>
        </p:spPr>
        <p:txBody>
          <a:bodyPr wrap="square" lIns="91440" tIns="45720" rIns="91440" bIns="45720" rtlCol="0" anchor="t">
            <a:spAutoFit/>
          </a:bodyPr>
          <a:lstStyle/>
          <a:p>
            <a:pPr algn="ctr" defTabSz="914445"/>
            <a:r>
              <a:rPr lang="fr" sz="2400">
                <a:solidFill>
                  <a:prstClr val="white"/>
                </a:solidFill>
                <a:latin typeface="Montserrat" pitchFamily="2" charset="77"/>
              </a:rPr>
              <a:t>Espèces</a:t>
            </a:r>
          </a:p>
        </p:txBody>
      </p:sp>
      <p:sp>
        <p:nvSpPr>
          <p:cNvPr id="122" name="TextBox 121">
            <a:extLst>
              <a:ext uri="{FF2B5EF4-FFF2-40B4-BE49-F238E27FC236}">
                <a16:creationId xmlns:a16="http://schemas.microsoft.com/office/drawing/2014/main" id="{30861C00-03C2-30FD-6DE4-C050D42FD942}"/>
              </a:ext>
            </a:extLst>
          </p:cNvPr>
          <p:cNvSpPr txBox="1"/>
          <p:nvPr/>
        </p:nvSpPr>
        <p:spPr>
          <a:xfrm>
            <a:off x="84545" y="9124358"/>
            <a:ext cx="8825001" cy="261610"/>
          </a:xfrm>
          <a:prstGeom prst="rect">
            <a:avLst/>
          </a:prstGeom>
          <a:noFill/>
        </p:spPr>
        <p:txBody>
          <a:bodyPr wrap="square" lIns="91440" tIns="45720" rIns="91440" bIns="45720" rtlCol="0" anchor="t">
            <a:spAutoFit/>
          </a:bodyPr>
          <a:lstStyle/>
          <a:p>
            <a:pPr defTabSz="914445"/>
            <a:r>
              <a:rPr lang="fr" sz="1100" dirty="0">
                <a:solidFill>
                  <a:prstClr val="black"/>
                </a:solidFill>
                <a:latin typeface="Montserrat" pitchFamily="2" charset="77"/>
              </a:rPr>
              <a:t>D'après la CDB.2020. Prise en compte des questions de genre et actions dans les objectifs de biodiversité.</a:t>
            </a:r>
          </a:p>
        </p:txBody>
      </p:sp>
    </p:spTree>
    <p:extLst>
      <p:ext uri="{BB962C8B-B14F-4D97-AF65-F5344CB8AC3E}">
        <p14:creationId xmlns:p14="http://schemas.microsoft.com/office/powerpoint/2010/main" val="3395281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662F4-1EF3-7BE7-7415-8BAF34159B54}"/>
            </a:ext>
          </a:extLst>
        </p:cNvPr>
        <p:cNvGrpSpPr/>
        <p:nvPr/>
      </p:nvGrpSpPr>
      <p:grpSpPr>
        <a:xfrm>
          <a:off x="0" y="0"/>
          <a:ext cx="0" cy="0"/>
          <a:chOff x="0" y="0"/>
          <a:chExt cx="0" cy="0"/>
        </a:xfrm>
      </p:grpSpPr>
      <p:sp>
        <p:nvSpPr>
          <p:cNvPr id="14" name="Title 1">
            <a:extLst>
              <a:ext uri="{FF2B5EF4-FFF2-40B4-BE49-F238E27FC236}">
                <a16:creationId xmlns:a16="http://schemas.microsoft.com/office/drawing/2014/main" id="{9725C52C-C953-4DE7-5485-A942A42A06BF}"/>
              </a:ext>
            </a:extLst>
          </p:cNvPr>
          <p:cNvSpPr txBox="1">
            <a:spLocks/>
          </p:cNvSpPr>
          <p:nvPr/>
        </p:nvSpPr>
        <p:spPr>
          <a:xfrm>
            <a:off x="-3" y="277907"/>
            <a:ext cx="18288005" cy="1512794"/>
          </a:xfrm>
          <a:prstGeom prst="rect">
            <a:avLst/>
          </a:prstGeom>
        </p:spPr>
        <p:txBody>
          <a:bodyPr vert="horz" lIns="121025" tIns="60512" rIns="121025" bIns="60512"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fr" sz="3600" dirty="0">
                <a:solidFill>
                  <a:schemeClr val="bg1"/>
                </a:solidFill>
                <a:latin typeface="Montserrat" pitchFamily="2" charset="77"/>
                <a:ea typeface="ＭＳ Ｐゴシック"/>
                <a:cs typeface="Calibri" panose="020F0502020204030204" pitchFamily="34" charset="0"/>
              </a:rPr>
              <a:t>Inégalités de genre prévalentes dans les secteurs environnementaux</a:t>
            </a:r>
            <a:endParaRPr lang="en-GB" sz="3600" dirty="0">
              <a:solidFill>
                <a:schemeClr val="bg1"/>
              </a:solidFill>
              <a:latin typeface="Montserrat" pitchFamily="2" charset="77"/>
              <a:ea typeface="ＭＳ Ｐゴシック" pitchFamily="-65" charset="-128"/>
              <a:cs typeface="Calibri" panose="020F0502020204030204" pitchFamily="34" charset="0"/>
            </a:endParaRPr>
          </a:p>
        </p:txBody>
      </p:sp>
      <p:pic>
        <p:nvPicPr>
          <p:cNvPr id="6" name="Picture 10" descr="A picture containing logo&#10;&#10;Description automatically generated">
            <a:extLst>
              <a:ext uri="{FF2B5EF4-FFF2-40B4-BE49-F238E27FC236}">
                <a16:creationId xmlns:a16="http://schemas.microsoft.com/office/drawing/2014/main" id="{04964D19-873D-F821-1BEE-27AC81B5AA3B}"/>
              </a:ext>
            </a:extLst>
          </p:cNvPr>
          <p:cNvPicPr>
            <a:picLocks noChangeAspect="1"/>
          </p:cNvPicPr>
          <p:nvPr/>
        </p:nvPicPr>
        <p:blipFill>
          <a:blip r:embed="rId2"/>
          <a:stretch>
            <a:fillRect/>
          </a:stretch>
        </p:blipFill>
        <p:spPr>
          <a:xfrm>
            <a:off x="16790989" y="0"/>
            <a:ext cx="1263650" cy="1952625"/>
          </a:xfrm>
          <a:prstGeom prst="rect">
            <a:avLst/>
          </a:prstGeom>
        </p:spPr>
      </p:pic>
      <p:sp>
        <p:nvSpPr>
          <p:cNvPr id="3" name="Google Shape;89;g328e14af98b_2_2">
            <a:extLst>
              <a:ext uri="{FF2B5EF4-FFF2-40B4-BE49-F238E27FC236}">
                <a16:creationId xmlns:a16="http://schemas.microsoft.com/office/drawing/2014/main" id="{5E7D01A9-B769-9D6A-C507-C1ACB0AFBE97}"/>
              </a:ext>
            </a:extLst>
          </p:cNvPr>
          <p:cNvSpPr txBox="1"/>
          <p:nvPr/>
        </p:nvSpPr>
        <p:spPr>
          <a:xfrm>
            <a:off x="830399" y="277907"/>
            <a:ext cx="15960590" cy="1754288"/>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3600" b="1" kern="0" dirty="0">
                <a:solidFill>
                  <a:prstClr val="black"/>
                </a:solidFill>
                <a:latin typeface="Calibri Light" panose="020F0302020204030204" pitchFamily="34" charset="0"/>
                <a:cs typeface="Calibri Light" panose="020F0302020204030204" pitchFamily="34" charset="0"/>
                <a:sym typeface="Arial"/>
              </a:rPr>
              <a:t>N’ayez pas peur de comprendre le paysage social… c’est comme collecter des données pour les secteurs environnementaux</a:t>
            </a:r>
          </a:p>
          <a:p>
            <a:pPr defTabSz="914445">
              <a:buClr>
                <a:srgbClr val="000000"/>
              </a:buClr>
              <a:defRPr/>
            </a:pPr>
            <a:endParaRPr sz="3600" b="1" kern="0" dirty="0">
              <a:solidFill>
                <a:prstClr val="black"/>
              </a:solidFill>
              <a:latin typeface="Calibri Light" panose="020F0302020204030204" pitchFamily="34" charset="0"/>
              <a:cs typeface="Calibri Light" panose="020F0302020204030204" pitchFamily="34" charset="0"/>
              <a:sym typeface="Arial"/>
            </a:endParaRPr>
          </a:p>
        </p:txBody>
      </p:sp>
      <p:cxnSp>
        <p:nvCxnSpPr>
          <p:cNvPr id="5" name="Straight Connector 4">
            <a:extLst>
              <a:ext uri="{FF2B5EF4-FFF2-40B4-BE49-F238E27FC236}">
                <a16:creationId xmlns:a16="http://schemas.microsoft.com/office/drawing/2014/main" id="{1031BF17-C615-30FF-B547-5C60E332FEBD}"/>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2" name="Freeform 3">
            <a:extLst>
              <a:ext uri="{FF2B5EF4-FFF2-40B4-BE49-F238E27FC236}">
                <a16:creationId xmlns:a16="http://schemas.microsoft.com/office/drawing/2014/main" id="{822C2C41-78A8-FC30-B045-1F44B16A29CD}"/>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pic>
        <p:nvPicPr>
          <p:cNvPr id="2" name="Picture 7" descr="Chart, diagram, radar chart&#10;&#10;Description automatically generated">
            <a:extLst>
              <a:ext uri="{FF2B5EF4-FFF2-40B4-BE49-F238E27FC236}">
                <a16:creationId xmlns:a16="http://schemas.microsoft.com/office/drawing/2014/main" id="{7BDF9CAC-7014-9538-D6D9-7A434E7B2A62}"/>
              </a:ext>
            </a:extLst>
          </p:cNvPr>
          <p:cNvPicPr>
            <a:picLocks noChangeAspect="1"/>
          </p:cNvPicPr>
          <p:nvPr/>
        </p:nvPicPr>
        <p:blipFill>
          <a:blip r:embed="rId4"/>
          <a:stretch>
            <a:fillRect/>
          </a:stretch>
        </p:blipFill>
        <p:spPr>
          <a:xfrm>
            <a:off x="3352800" y="1705990"/>
            <a:ext cx="10383968" cy="7745516"/>
          </a:xfrm>
          <a:prstGeom prst="rect">
            <a:avLst/>
          </a:prstGeom>
        </p:spPr>
      </p:pic>
    </p:spTree>
    <p:extLst>
      <p:ext uri="{BB962C8B-B14F-4D97-AF65-F5344CB8AC3E}">
        <p14:creationId xmlns:p14="http://schemas.microsoft.com/office/powerpoint/2010/main" val="41616399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E5030-359F-B8E5-36DE-8699CFAB2BE1}"/>
            </a:ext>
          </a:extLst>
        </p:cNvPr>
        <p:cNvGrpSpPr/>
        <p:nvPr/>
      </p:nvGrpSpPr>
      <p:grpSpPr>
        <a:xfrm>
          <a:off x="0" y="0"/>
          <a:ext cx="0" cy="0"/>
          <a:chOff x="0" y="0"/>
          <a:chExt cx="0" cy="0"/>
        </a:xfrm>
      </p:grpSpPr>
      <p:pic>
        <p:nvPicPr>
          <p:cNvPr id="8" name="Picture 2" descr="DSC_0182.JPG">
            <a:extLst>
              <a:ext uri="{FF2B5EF4-FFF2-40B4-BE49-F238E27FC236}">
                <a16:creationId xmlns:a16="http://schemas.microsoft.com/office/drawing/2014/main" id="{E2C4A257-6833-3FC7-7764-72A4DF9C9472}"/>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822766" y="7782638"/>
            <a:ext cx="2420237" cy="16090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3" descr="A person in a straw hat harvesting grass&#10;&#10;AI-generated content may be incorrect.">
            <a:extLst>
              <a:ext uri="{FF2B5EF4-FFF2-40B4-BE49-F238E27FC236}">
                <a16:creationId xmlns:a16="http://schemas.microsoft.com/office/drawing/2014/main" id="{0F231666-8273-9CBD-973C-023FA32164D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2766" y="5635665"/>
            <a:ext cx="2420870" cy="1611675"/>
          </a:xfrm>
          <a:prstGeom prst="rect">
            <a:avLst/>
          </a:prstGeom>
        </p:spPr>
      </p:pic>
      <p:pic>
        <p:nvPicPr>
          <p:cNvPr id="7" name="Picture 6" descr="A frog on the ground&#10;&#10;AI-generated content may be incorrect.">
            <a:extLst>
              <a:ext uri="{FF2B5EF4-FFF2-40B4-BE49-F238E27FC236}">
                <a16:creationId xmlns:a16="http://schemas.microsoft.com/office/drawing/2014/main" id="{6F471813-3117-9237-3F28-2F44F22AB2A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11267" y="3521289"/>
            <a:ext cx="2467205" cy="1519911"/>
          </a:xfrm>
          <a:prstGeom prst="rect">
            <a:avLst/>
          </a:prstGeom>
        </p:spPr>
      </p:pic>
      <p:pic>
        <p:nvPicPr>
          <p:cNvPr id="6" name="Picture 5" descr="A small boat in a body of water&#10;&#10;Description automatically generated">
            <a:extLst>
              <a:ext uri="{FF2B5EF4-FFF2-40B4-BE49-F238E27FC236}">
                <a16:creationId xmlns:a16="http://schemas.microsoft.com/office/drawing/2014/main" id="{21DCFA7E-8011-1260-60CF-B33CAC897CFA}"/>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a:fillRect/>
          </a:stretch>
        </p:blipFill>
        <p:spPr>
          <a:xfrm>
            <a:off x="1811268" y="1240178"/>
            <a:ext cx="2443869" cy="1654049"/>
          </a:xfrm>
          <a:prstGeom prst="rect">
            <a:avLst/>
          </a:prstGeom>
        </p:spPr>
      </p:pic>
      <p:sp>
        <p:nvSpPr>
          <p:cNvPr id="3" name="Content Placeholder 2">
            <a:extLst>
              <a:ext uri="{FF2B5EF4-FFF2-40B4-BE49-F238E27FC236}">
                <a16:creationId xmlns:a16="http://schemas.microsoft.com/office/drawing/2014/main" id="{7BE3C576-BFF4-0B5C-97F6-927BE206DB0A}"/>
              </a:ext>
            </a:extLst>
          </p:cNvPr>
          <p:cNvSpPr>
            <a:spLocks noGrp="1"/>
          </p:cNvSpPr>
          <p:nvPr>
            <p:ph type="body" idx="1"/>
          </p:nvPr>
        </p:nvSpPr>
        <p:spPr>
          <a:xfrm>
            <a:off x="6148551" y="1097280"/>
            <a:ext cx="12139449" cy="7886700"/>
          </a:xfrm>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CCB167D1-05A0-9B08-7EBE-90D6726AA012}"/>
              </a:ext>
            </a:extLst>
          </p:cNvPr>
          <p:cNvSpPr txBox="1"/>
          <p:nvPr/>
        </p:nvSpPr>
        <p:spPr>
          <a:xfrm>
            <a:off x="6183389" y="2836733"/>
            <a:ext cx="12104613" cy="4524315"/>
          </a:xfrm>
          <a:prstGeom prst="rect">
            <a:avLst/>
          </a:prstGeom>
          <a:noFill/>
        </p:spPr>
        <p:txBody>
          <a:bodyPr wrap="square" rtlCol="0">
            <a:spAutoFit/>
          </a:bodyPr>
          <a:lstStyle/>
          <a:p>
            <a:pPr algn="ctr" defTabSz="1371600"/>
            <a:r>
              <a:rPr lang="fr" sz="7200" kern="100" dirty="0">
                <a:solidFill>
                  <a:prstClr val="black"/>
                </a:solidFill>
                <a:latin typeface="Calibri" panose="020F0502020204030204"/>
              </a:rPr>
              <a:t>Comment développer une approche globale et</a:t>
            </a:r>
          </a:p>
          <a:p>
            <a:pPr algn="ctr" defTabSz="1371600"/>
            <a:r>
              <a:rPr lang="fr" sz="7200" kern="100" dirty="0">
                <a:solidFill>
                  <a:prstClr val="black"/>
                </a:solidFill>
                <a:latin typeface="Calibri" panose="020F0502020204030204"/>
              </a:rPr>
              <a:t>Analyse innovante du genre et de la biodiversité ?</a:t>
            </a:r>
            <a:endParaRPr lang="en-US" sz="7200" dirty="0">
              <a:solidFill>
                <a:prstClr val="black"/>
              </a:solidFill>
              <a:latin typeface="Calibri" panose="020F0502020204030204"/>
            </a:endParaRPr>
          </a:p>
        </p:txBody>
      </p:sp>
    </p:spTree>
    <p:extLst>
      <p:ext uri="{BB962C8B-B14F-4D97-AF65-F5344CB8AC3E}">
        <p14:creationId xmlns:p14="http://schemas.microsoft.com/office/powerpoint/2010/main" val="7147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94567B6C-4835-D238-0F9C-958497E6FA42}"/>
              </a:ext>
            </a:extLst>
          </p:cNvPr>
          <p:cNvGraphicFramePr/>
          <p:nvPr>
            <p:extLst>
              <p:ext uri="{D42A27DB-BD31-4B8C-83A1-F6EECF244321}">
                <p14:modId xmlns:p14="http://schemas.microsoft.com/office/powerpoint/2010/main" val="1395315232"/>
              </p:ext>
            </p:extLst>
          </p:nvPr>
        </p:nvGraphicFramePr>
        <p:xfrm>
          <a:off x="381000" y="568960"/>
          <a:ext cx="17526000" cy="86131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8B8DBE1E-048A-D6E9-D394-39242A73CA23}"/>
              </a:ext>
            </a:extLst>
          </p:cNvPr>
          <p:cNvSpPr>
            <a:spLocks noGrp="1"/>
          </p:cNvSpPr>
          <p:nvPr>
            <p:ph type="title" idx="4294967295"/>
          </p:nvPr>
        </p:nvSpPr>
        <p:spPr>
          <a:xfrm>
            <a:off x="914400" y="266700"/>
            <a:ext cx="15087600" cy="1295400"/>
          </a:xfrm>
        </p:spPr>
        <p:txBody>
          <a:bodyPr/>
          <a:lstStyle/>
          <a:p>
            <a:r>
              <a:rPr lang="fr"/>
              <a:t>Étapes recommandées</a:t>
            </a:r>
          </a:p>
        </p:txBody>
      </p:sp>
    </p:spTree>
    <p:extLst>
      <p:ext uri="{BB962C8B-B14F-4D97-AF65-F5344CB8AC3E}">
        <p14:creationId xmlns:p14="http://schemas.microsoft.com/office/powerpoint/2010/main" val="2112990401"/>
      </p:ext>
    </p:extLst>
  </p:cSld>
  <p:clrMapOvr>
    <a:masterClrMapping/>
  </p:clrMapOvr>
</p:sld>
</file>

<file path=ppt/theme/theme1.xml><?xml version="1.0" encoding="utf-8"?>
<a:theme xmlns:a="http://schemas.openxmlformats.org/drawingml/2006/main" name="Custom Design">
  <a:themeElements>
    <a:clrScheme name="UNDP">
      <a:dk1>
        <a:srgbClr val="0468B1"/>
      </a:dk1>
      <a:lt1>
        <a:srgbClr val="FFFFFF"/>
      </a:lt1>
      <a:dk2>
        <a:srgbClr val="44546A"/>
      </a:dk2>
      <a:lt2>
        <a:srgbClr val="E7E6E6"/>
      </a:lt2>
      <a:accent1>
        <a:srgbClr val="0468B1"/>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DP Presentation- Spanish" id="{0B9474DE-4CFE-6741-93BB-8CE2216C385D}" vid="{9F841F3F-E64F-D048-B29D-3A6FEA554966}"/>
    </a:ext>
  </a:extLst>
</a:theme>
</file>

<file path=ppt/theme/theme2.xml><?xml version="1.0" encoding="utf-8"?>
<a:theme xmlns:a="http://schemas.openxmlformats.org/drawingml/2006/main" name="Retrospect">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3.xml><?xml version="1.0" encoding="utf-8"?>
<a:theme xmlns:a="http://schemas.openxmlformats.org/drawingml/2006/main" name="1_Office Theme">
  <a:themeElements>
    <a:clrScheme name="Biodiversity">
      <a:dk1>
        <a:srgbClr val="322929"/>
      </a:dk1>
      <a:lt1>
        <a:srgbClr val="FFFFFF"/>
      </a:lt1>
      <a:dk2>
        <a:srgbClr val="315850"/>
      </a:dk2>
      <a:lt2>
        <a:srgbClr val="D8DFCD"/>
      </a:lt2>
      <a:accent1>
        <a:srgbClr val="328160"/>
      </a:accent1>
      <a:accent2>
        <a:srgbClr val="E46C0B"/>
      </a:accent2>
      <a:accent3>
        <a:srgbClr val="F5F8EE"/>
      </a:accent3>
      <a:accent4>
        <a:srgbClr val="8064A2"/>
      </a:accent4>
      <a:accent5>
        <a:srgbClr val="4BACC6"/>
      </a:accent5>
      <a:accent6>
        <a:srgbClr val="F79646"/>
      </a:accent6>
      <a:hlink>
        <a:srgbClr val="0000FF"/>
      </a:hlink>
      <a:folHlink>
        <a:srgbClr val="80008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12071</TotalTime>
  <Words>3509</Words>
  <Application>Microsoft Macintosh PowerPoint</Application>
  <PresentationFormat>Custom</PresentationFormat>
  <Paragraphs>409</Paragraphs>
  <Slides>42</Slides>
  <Notes>18</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42</vt:i4>
      </vt:variant>
    </vt:vector>
  </HeadingPairs>
  <TitlesOfParts>
    <vt:vector size="54" baseType="lpstr">
      <vt:lpstr>Times New Roman</vt:lpstr>
      <vt:lpstr>Montserrat</vt:lpstr>
      <vt:lpstr>Calibri</vt:lpstr>
      <vt:lpstr>Helvetica Neue Light</vt:lpstr>
      <vt:lpstr>Aptos Display</vt:lpstr>
      <vt:lpstr>Calibri Light</vt:lpstr>
      <vt:lpstr>Symbol</vt:lpstr>
      <vt:lpstr>Aptos</vt:lpstr>
      <vt:lpstr>Arial</vt:lpstr>
      <vt:lpstr>Custom Design</vt:lpstr>
      <vt:lpstr>Retrospect</vt:lpstr>
      <vt:lpstr>1_Office Theme</vt:lpstr>
      <vt:lpstr>PowerPoint Presentation</vt:lpstr>
      <vt:lpstr>Objectifs</vt:lpstr>
      <vt:lpstr>PowerPoint Presentation</vt:lpstr>
      <vt:lpstr>PowerPoint Presentation</vt:lpstr>
      <vt:lpstr>PowerPoint Presentation</vt:lpstr>
      <vt:lpstr>PowerPoint Presentation</vt:lpstr>
      <vt:lpstr>PowerPoint Presentation</vt:lpstr>
      <vt:lpstr>PowerPoint Presentation</vt:lpstr>
      <vt:lpstr>Étapes recommandées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Diseño e implementación de políticas e iniciativas género transformadoras en diversos sectores ambientales.</dc:title>
  <dc:creator>Maria Victoria Colmenares Macia</dc:creator>
  <cp:lastModifiedBy>Andrea Quesada Aguilar</cp:lastModifiedBy>
  <cp:revision>106</cp:revision>
  <dcterms:created xsi:type="dcterms:W3CDTF">2006-08-16T00:00:00Z</dcterms:created>
  <dcterms:modified xsi:type="dcterms:W3CDTF">2025-09-29T18:22:30Z</dcterms:modified>
  <dc:identifier>DAFCeAGn4cE</dc:identifier>
</cp:coreProperties>
</file>