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 id="2147483740" r:id="rId3"/>
  </p:sldMasterIdLst>
  <p:notesMasterIdLst>
    <p:notesMasterId r:id="rId46"/>
  </p:notesMasterIdLst>
  <p:sldIdLst>
    <p:sldId id="256" r:id="rId4"/>
    <p:sldId id="2147473473" r:id="rId5"/>
    <p:sldId id="2147473560" r:id="rId6"/>
    <p:sldId id="2147473633" r:id="rId7"/>
    <p:sldId id="2147473619" r:id="rId8"/>
    <p:sldId id="2378" r:id="rId9"/>
    <p:sldId id="2147473595" r:id="rId10"/>
    <p:sldId id="2147473587" r:id="rId11"/>
    <p:sldId id="2147473634" r:id="rId12"/>
    <p:sldId id="2147473588" r:id="rId13"/>
    <p:sldId id="2147473620" r:id="rId14"/>
    <p:sldId id="2147473603" r:id="rId15"/>
    <p:sldId id="2147473604" r:id="rId16"/>
    <p:sldId id="2147473605" r:id="rId17"/>
    <p:sldId id="2147473606" r:id="rId18"/>
    <p:sldId id="2147473607" r:id="rId19"/>
    <p:sldId id="2147473623" r:id="rId20"/>
    <p:sldId id="2147473609" r:id="rId21"/>
    <p:sldId id="2147473610" r:id="rId22"/>
    <p:sldId id="2147473624" r:id="rId23"/>
    <p:sldId id="2147473635" r:id="rId24"/>
    <p:sldId id="2147473627" r:id="rId25"/>
    <p:sldId id="2147473608" r:id="rId26"/>
    <p:sldId id="2147473631" r:id="rId27"/>
    <p:sldId id="2147473632" r:id="rId28"/>
    <p:sldId id="2147473630" r:id="rId29"/>
    <p:sldId id="2147473628" r:id="rId30"/>
    <p:sldId id="2147473629" r:id="rId31"/>
    <p:sldId id="2147473626" r:id="rId32"/>
    <p:sldId id="2147473613" r:id="rId33"/>
    <p:sldId id="2147473614" r:id="rId34"/>
    <p:sldId id="2147473615" r:id="rId35"/>
    <p:sldId id="2147473617" r:id="rId36"/>
    <p:sldId id="2147473612" r:id="rId37"/>
    <p:sldId id="2147473636" r:id="rId38"/>
    <p:sldId id="2147473600" r:id="rId39"/>
    <p:sldId id="2147473642" r:id="rId40"/>
    <p:sldId id="2147473559" r:id="rId41"/>
    <p:sldId id="2147473354" r:id="rId42"/>
    <p:sldId id="2147473557" r:id="rId43"/>
    <p:sldId id="2147473554" r:id="rId44"/>
    <p:sldId id="312" r:id="rId45"/>
  </p:sldIdLst>
  <p:sldSz cx="18288000" cy="10287000"/>
  <p:notesSz cx="6858000" cy="9144000"/>
  <p:embeddedFontLst>
    <p:embeddedFont>
      <p:font typeface="Montserrat" pitchFamily="2" charset="77"/>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5293"/>
    <a:srgbClr val="DA2B35"/>
    <a:srgbClr val="E3F1D9"/>
    <a:srgbClr val="C9E6DD"/>
    <a:srgbClr val="D6F8DF"/>
    <a:srgbClr val="7030A0"/>
    <a:srgbClr val="009F4B"/>
    <a:srgbClr val="B1D0A9"/>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98" autoAdjust="0"/>
    <p:restoredTop sz="91429" autoAdjust="0"/>
  </p:normalViewPr>
  <p:slideViewPr>
    <p:cSldViewPr>
      <p:cViewPr varScale="1">
        <p:scale>
          <a:sx n="78" d="100"/>
          <a:sy n="78" d="100"/>
        </p:scale>
        <p:origin x="784"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1.fntdata"/><Relationship Id="rId50" Type="http://schemas.openxmlformats.org/officeDocument/2006/relationships/font" Target="fonts/font4.fntdata"/><Relationship Id="rId55"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2.fntdata"/><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3.fntdata"/></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BDDBA7-4E1E-4776-BACA-CF2CA0F800ED}"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GB"/>
        </a:p>
      </dgm:t>
    </dgm:pt>
    <dgm:pt modelId="{9A6520A2-DA56-4281-A4A6-F6272F03AA4F}">
      <dgm:prSet phldrT="[Text]" custT="1"/>
      <dgm:spPr/>
      <dgm:t>
        <a:bodyPr/>
        <a:lstStyle/>
        <a:p>
          <a:r>
            <a:rPr lang="en-GB" sz="4000" b="1"/>
            <a:t>Starting out</a:t>
          </a:r>
        </a:p>
      </dgm:t>
    </dgm:pt>
    <dgm:pt modelId="{6DAF84A4-CA38-4860-9125-3EBA901598C4}" type="parTrans" cxnId="{BF10E528-E04D-4574-8463-878720D79D89}">
      <dgm:prSet/>
      <dgm:spPr/>
      <dgm:t>
        <a:bodyPr/>
        <a:lstStyle/>
        <a:p>
          <a:endParaRPr lang="en-GB"/>
        </a:p>
      </dgm:t>
    </dgm:pt>
    <dgm:pt modelId="{47B9E2DB-2155-47FB-ACC0-D5A56475900E}" type="sibTrans" cxnId="{BF10E528-E04D-4574-8463-878720D79D89}">
      <dgm:prSet/>
      <dgm:spPr/>
      <dgm:t>
        <a:bodyPr/>
        <a:lstStyle/>
        <a:p>
          <a:endParaRPr lang="en-GB"/>
        </a:p>
      </dgm:t>
    </dgm:pt>
    <dgm:pt modelId="{2E8F5D93-61D2-44AF-B1A8-97E113208FEE}">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GB" sz="1800" dirty="0"/>
            <a:t>Identify previous gender analyses and relevant literature</a:t>
          </a:r>
        </a:p>
      </dgm:t>
    </dgm:pt>
    <dgm:pt modelId="{29011746-9764-414F-8C5B-9048ED43A569}" type="parTrans" cxnId="{B9161F88-B2FC-40B9-AD37-ACA05F706D76}">
      <dgm:prSet/>
      <dgm:spPr/>
      <dgm:t>
        <a:bodyPr/>
        <a:lstStyle/>
        <a:p>
          <a:endParaRPr lang="en-GB"/>
        </a:p>
      </dgm:t>
    </dgm:pt>
    <dgm:pt modelId="{F0ADDE86-D295-4439-8CF5-B276EEBA63D0}" type="sibTrans" cxnId="{B9161F88-B2FC-40B9-AD37-ACA05F706D76}">
      <dgm:prSet/>
      <dgm:spPr/>
      <dgm:t>
        <a:bodyPr/>
        <a:lstStyle/>
        <a:p>
          <a:endParaRPr lang="en-GB"/>
        </a:p>
      </dgm:t>
    </dgm:pt>
    <dgm:pt modelId="{024161FD-BB48-48A4-9D8B-73778AF86724}">
      <dgm:prSet phldrT="[Text]" custT="1"/>
      <dgm:spPr/>
      <dgm:t>
        <a:bodyPr/>
        <a:lstStyle/>
        <a:p>
          <a:r>
            <a:rPr lang="en-GB" sz="4000" b="1"/>
            <a:t>Design</a:t>
          </a:r>
        </a:p>
      </dgm:t>
    </dgm:pt>
    <dgm:pt modelId="{DD176A7D-CF28-445E-9034-BE3F4D8358DE}" type="parTrans" cxnId="{2BBBB5D6-4F95-4619-AFCE-7783BB4B78D2}">
      <dgm:prSet/>
      <dgm:spPr/>
      <dgm:t>
        <a:bodyPr/>
        <a:lstStyle/>
        <a:p>
          <a:endParaRPr lang="en-GB"/>
        </a:p>
      </dgm:t>
    </dgm:pt>
    <dgm:pt modelId="{1D1150FD-10ED-4F6E-844E-BB42018A2F46}" type="sibTrans" cxnId="{2BBBB5D6-4F95-4619-AFCE-7783BB4B78D2}">
      <dgm:prSet/>
      <dgm:spPr/>
      <dgm:t>
        <a:bodyPr/>
        <a:lstStyle/>
        <a:p>
          <a:endParaRPr lang="en-GB"/>
        </a:p>
      </dgm:t>
    </dgm:pt>
    <dgm:pt modelId="{4571C5F3-6FA9-407D-8EF7-DB45F39A5B8A}">
      <dgm:prSet phldrT="[Tex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en-US" sz="1800"/>
            <a:t>Do a preliminary gap and strengths analysis of available information and case studies</a:t>
          </a:r>
          <a:endParaRPr lang="en-GB" sz="1800"/>
        </a:p>
      </dgm:t>
    </dgm:pt>
    <dgm:pt modelId="{5F18FFDB-028F-47A5-876F-6B63C9BB474F}" type="parTrans" cxnId="{3AA287B6-E427-454E-A4C4-135BF5DF8B61}">
      <dgm:prSet/>
      <dgm:spPr/>
      <dgm:t>
        <a:bodyPr/>
        <a:lstStyle/>
        <a:p>
          <a:endParaRPr lang="en-GB"/>
        </a:p>
      </dgm:t>
    </dgm:pt>
    <dgm:pt modelId="{65C17FC1-15BC-42B8-AC00-0FD80FE36AA7}" type="sibTrans" cxnId="{3AA287B6-E427-454E-A4C4-135BF5DF8B61}">
      <dgm:prSet/>
      <dgm:spPr/>
      <dgm:t>
        <a:bodyPr/>
        <a:lstStyle/>
        <a:p>
          <a:endParaRPr lang="en-GB"/>
        </a:p>
      </dgm:t>
    </dgm:pt>
    <dgm:pt modelId="{D12CB2A7-C98C-400F-8178-0EED69575D37}">
      <dgm:prSet phldrT="[Text]" custT="1"/>
      <dgm:spPr/>
      <dgm:t>
        <a:bodyPr/>
        <a:lstStyle/>
        <a:p>
          <a:r>
            <a:rPr lang="en-GB" sz="3600" b="1"/>
            <a:t>Conduct the analysis</a:t>
          </a:r>
        </a:p>
      </dgm:t>
    </dgm:pt>
    <dgm:pt modelId="{4D7A3DEC-053B-4034-A8C1-908594EFD8C3}" type="parTrans" cxnId="{1AA4C24C-C10C-47C9-81D4-987EFEC8DA39}">
      <dgm:prSet/>
      <dgm:spPr/>
      <dgm:t>
        <a:bodyPr/>
        <a:lstStyle/>
        <a:p>
          <a:endParaRPr lang="en-GB"/>
        </a:p>
      </dgm:t>
    </dgm:pt>
    <dgm:pt modelId="{3ADFF171-8465-4814-BA0D-F8792F3A6E9C}" type="sibTrans" cxnId="{1AA4C24C-C10C-47C9-81D4-987EFEC8DA39}">
      <dgm:prSet/>
      <dgm:spPr/>
      <dgm:t>
        <a:bodyPr/>
        <a:lstStyle/>
        <a:p>
          <a:endParaRPr lang="en-GB"/>
        </a:p>
      </dgm:t>
    </dgm:pt>
    <dgm:pt modelId="{A5F57DA6-8BBC-4B75-95B8-8E7469DACC5B}">
      <dgm:prSet phldrT="[Tex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a:t>Analyze the gender and biodiversity policy frameworks to identify policy synergies</a:t>
          </a:r>
        </a:p>
      </dgm:t>
    </dgm:pt>
    <dgm:pt modelId="{1C2F8CC0-79B4-448A-80D7-F626E48921DB}" type="parTrans" cxnId="{698271CE-5FAD-4623-BA07-CEA38E840AAE}">
      <dgm:prSet/>
      <dgm:spPr/>
      <dgm:t>
        <a:bodyPr/>
        <a:lstStyle/>
        <a:p>
          <a:endParaRPr lang="en-GB"/>
        </a:p>
      </dgm:t>
    </dgm:pt>
    <dgm:pt modelId="{70948429-F704-486D-8A1B-9217D3521701}" type="sibTrans" cxnId="{698271CE-5FAD-4623-BA07-CEA38E840AAE}">
      <dgm:prSet/>
      <dgm:spPr/>
      <dgm:t>
        <a:bodyPr/>
        <a:lstStyle/>
        <a:p>
          <a:endParaRPr lang="en-GB"/>
        </a:p>
      </dgm:t>
    </dgm:pt>
    <dgm:pt modelId="{57F883D5-A0F2-4221-987D-69AD3FB856AC}">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GB" sz="1800"/>
            <a:t>Identify experts with relevant experience on gender and environment</a:t>
          </a:r>
        </a:p>
      </dgm:t>
    </dgm:pt>
    <dgm:pt modelId="{4C7DF004-4170-4FC6-B929-E8BB025B1D0E}" type="parTrans" cxnId="{784444DB-E21F-4747-B4ED-C9085572B1DD}">
      <dgm:prSet/>
      <dgm:spPr/>
      <dgm:t>
        <a:bodyPr/>
        <a:lstStyle/>
        <a:p>
          <a:endParaRPr lang="en-GB"/>
        </a:p>
      </dgm:t>
    </dgm:pt>
    <dgm:pt modelId="{A9CB0850-0490-4D56-81DA-4C923972857E}" type="sibTrans" cxnId="{784444DB-E21F-4747-B4ED-C9085572B1DD}">
      <dgm:prSet/>
      <dgm:spPr/>
      <dgm:t>
        <a:bodyPr/>
        <a:lstStyle/>
        <a:p>
          <a:endParaRPr lang="en-GB"/>
        </a:p>
      </dgm:t>
    </dgm:pt>
    <dgm:pt modelId="{9F232516-33F6-4C5C-9715-93C303523A7B}">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GB" sz="1800"/>
            <a:t>Establish MOUs between relevant ministries and institutes to access data</a:t>
          </a:r>
        </a:p>
      </dgm:t>
    </dgm:pt>
    <dgm:pt modelId="{499E5081-3500-472C-A81E-CEB17BFE5652}" type="parTrans" cxnId="{B2BA2E76-F72A-47E3-B37B-D2635E8430BE}">
      <dgm:prSet/>
      <dgm:spPr/>
      <dgm:t>
        <a:bodyPr/>
        <a:lstStyle/>
        <a:p>
          <a:endParaRPr lang="en-GB"/>
        </a:p>
      </dgm:t>
    </dgm:pt>
    <dgm:pt modelId="{48BCE9EC-F528-4C84-98FC-68732E5C4869}" type="sibTrans" cxnId="{B2BA2E76-F72A-47E3-B37B-D2635E8430BE}">
      <dgm:prSet/>
      <dgm:spPr/>
      <dgm:t>
        <a:bodyPr/>
        <a:lstStyle/>
        <a:p>
          <a:endParaRPr lang="en-GB"/>
        </a:p>
      </dgm:t>
    </dgm:pt>
    <dgm:pt modelId="{951F202E-29F3-4991-8E71-B1E92CB5C042}">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GB" sz="1800"/>
            <a:t>Identify data specialists</a:t>
          </a:r>
        </a:p>
      </dgm:t>
    </dgm:pt>
    <dgm:pt modelId="{D50B2FB4-52D2-44C1-9666-371FEECAC7E6}" type="parTrans" cxnId="{7746525A-323E-4694-B19C-4E43449198A6}">
      <dgm:prSet/>
      <dgm:spPr/>
      <dgm:t>
        <a:bodyPr/>
        <a:lstStyle/>
        <a:p>
          <a:endParaRPr lang="en-GB"/>
        </a:p>
      </dgm:t>
    </dgm:pt>
    <dgm:pt modelId="{CA5605B8-4D4B-44B8-939D-B6DADC0FD29C}" type="sibTrans" cxnId="{7746525A-323E-4694-B19C-4E43449198A6}">
      <dgm:prSet/>
      <dgm:spPr/>
      <dgm:t>
        <a:bodyPr/>
        <a:lstStyle/>
        <a:p>
          <a:endParaRPr lang="en-GB"/>
        </a:p>
      </dgm:t>
    </dgm:pt>
    <dgm:pt modelId="{96BF3A80-1E2C-4A94-B3F6-9A64131BDFF5}">
      <dgm:prSet phldrT="[Text]" custT="1"/>
      <dgm:spPr>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dgm:spPr>
      <dgm:t>
        <a:bodyPr/>
        <a:lstStyle/>
        <a:p>
          <a:r>
            <a:rPr lang="en-GB" sz="1800"/>
            <a:t>Map out women’s groups, organisations, academics and other institutions who work on the topic</a:t>
          </a:r>
        </a:p>
      </dgm:t>
    </dgm:pt>
    <dgm:pt modelId="{DD38A16E-6A16-4421-860F-C37F5FD4ADC5}" type="parTrans" cxnId="{FEC2A954-1D3C-4601-AF5A-35D969D17B35}">
      <dgm:prSet/>
      <dgm:spPr/>
      <dgm:t>
        <a:bodyPr/>
        <a:lstStyle/>
        <a:p>
          <a:endParaRPr lang="en-GB"/>
        </a:p>
      </dgm:t>
    </dgm:pt>
    <dgm:pt modelId="{5C2A9D70-DDC6-4D63-B9D6-481D01786CD7}" type="sibTrans" cxnId="{FEC2A954-1D3C-4601-AF5A-35D969D17B35}">
      <dgm:prSet/>
      <dgm:spPr/>
      <dgm:t>
        <a:bodyPr/>
        <a:lstStyle/>
        <a:p>
          <a:endParaRPr lang="en-GB"/>
        </a:p>
      </dgm:t>
    </dgm:pt>
    <dgm:pt modelId="{C3EB11DF-98EE-4E15-9804-04A49526F9D5}">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en-US" sz="1800"/>
            <a:t>Consider different methodologies and approaches to generate data</a:t>
          </a:r>
          <a:endParaRPr lang="en-GB" sz="1800"/>
        </a:p>
      </dgm:t>
    </dgm:pt>
    <dgm:pt modelId="{063CBE0F-9AC6-49B0-A6C2-8283752B91A9}" type="parTrans" cxnId="{84ABBB2A-DF95-418F-9E2A-50F7B89DF111}">
      <dgm:prSet/>
      <dgm:spPr/>
      <dgm:t>
        <a:bodyPr/>
        <a:lstStyle/>
        <a:p>
          <a:endParaRPr lang="en-GB"/>
        </a:p>
      </dgm:t>
    </dgm:pt>
    <dgm:pt modelId="{E9CB298C-3ADC-49ED-A938-985EFC2234D3}" type="sibTrans" cxnId="{84ABBB2A-DF95-418F-9E2A-50F7B89DF111}">
      <dgm:prSet/>
      <dgm:spPr/>
      <dgm:t>
        <a:bodyPr/>
        <a:lstStyle/>
        <a:p>
          <a:endParaRPr lang="en-GB"/>
        </a:p>
      </dgm:t>
    </dgm:pt>
    <dgm:pt modelId="{FB67163C-7FBE-4D00-8893-D17FF62A4364}">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en-US" sz="1800"/>
            <a:t>Define a template to systematize case studies</a:t>
          </a:r>
          <a:endParaRPr lang="en-GB" sz="1800"/>
        </a:p>
      </dgm:t>
    </dgm:pt>
    <dgm:pt modelId="{F766E85E-6C3C-489E-98B3-F78579468864}" type="parTrans" cxnId="{408CFEC3-CEDB-4142-BFB8-CD2C7F22804C}">
      <dgm:prSet/>
      <dgm:spPr/>
      <dgm:t>
        <a:bodyPr/>
        <a:lstStyle/>
        <a:p>
          <a:endParaRPr lang="en-GB"/>
        </a:p>
      </dgm:t>
    </dgm:pt>
    <dgm:pt modelId="{F9F768C3-951C-429A-AFF8-431401EC5E4D}" type="sibTrans" cxnId="{408CFEC3-CEDB-4142-BFB8-CD2C7F22804C}">
      <dgm:prSet/>
      <dgm:spPr/>
      <dgm:t>
        <a:bodyPr/>
        <a:lstStyle/>
        <a:p>
          <a:endParaRPr lang="en-GB"/>
        </a:p>
      </dgm:t>
    </dgm:pt>
    <dgm:pt modelId="{353A6B52-53AE-4F0B-9F7C-D2CB4FDEE762}">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en-US" sz="1800"/>
            <a:t>Organize meetings with different sectors to conduct interviews, workshops, etc</a:t>
          </a:r>
          <a:endParaRPr lang="en-GB" sz="1800"/>
        </a:p>
      </dgm:t>
    </dgm:pt>
    <dgm:pt modelId="{27F6BCE5-A454-4A6E-ADE0-8CEF38675B8D}" type="parTrans" cxnId="{97B319CE-C46F-4F0B-87E1-0958FA8F6827}">
      <dgm:prSet/>
      <dgm:spPr/>
      <dgm:t>
        <a:bodyPr/>
        <a:lstStyle/>
        <a:p>
          <a:endParaRPr lang="en-GB"/>
        </a:p>
      </dgm:t>
    </dgm:pt>
    <dgm:pt modelId="{E8A8561B-6313-4765-8E29-0B3441D4CBB0}" type="sibTrans" cxnId="{97B319CE-C46F-4F0B-87E1-0958FA8F6827}">
      <dgm:prSet/>
      <dgm:spPr/>
      <dgm:t>
        <a:bodyPr/>
        <a:lstStyle/>
        <a:p>
          <a:endParaRPr lang="en-GB"/>
        </a:p>
      </dgm:t>
    </dgm:pt>
    <dgm:pt modelId="{4ADF99C3-B0BE-4108-93C2-433A5FA8BC51}">
      <dgm:prSet custT="1"/>
      <dgm:spPr>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dgm:spPr>
      <dgm:t>
        <a:bodyPr/>
        <a:lstStyle/>
        <a:p>
          <a:pPr>
            <a:buFont typeface="Symbol" panose="05050102010706020507" pitchFamily="18" charset="2"/>
            <a:buChar char=""/>
          </a:pPr>
          <a:r>
            <a:rPr lang="en-US" sz="1800"/>
            <a:t>Agree on an approach to data collection that reflects diversity </a:t>
          </a:r>
          <a:endParaRPr lang="en-GB" sz="1800"/>
        </a:p>
      </dgm:t>
    </dgm:pt>
    <dgm:pt modelId="{18E6C36D-CB70-4F7D-A23F-1C7BB3526537}" type="parTrans" cxnId="{A08AC03E-5D99-4194-A978-F615005A1000}">
      <dgm:prSet/>
      <dgm:spPr/>
      <dgm:t>
        <a:bodyPr/>
        <a:lstStyle/>
        <a:p>
          <a:endParaRPr lang="en-GB"/>
        </a:p>
      </dgm:t>
    </dgm:pt>
    <dgm:pt modelId="{B9E0475D-27F9-46A7-B391-EF9C3AACED02}" type="sibTrans" cxnId="{A08AC03E-5D99-4194-A978-F615005A1000}">
      <dgm:prSet/>
      <dgm:spPr/>
      <dgm:t>
        <a:bodyPr/>
        <a:lstStyle/>
        <a:p>
          <a:endParaRPr lang="en-GB"/>
        </a:p>
      </dgm:t>
    </dgm:pt>
    <dgm:pt modelId="{8952F9FD-43E8-44B8-91B5-20D74C3C3B46}">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a:t>Analyze the institutional capacities in gender and biodiversity</a:t>
          </a:r>
        </a:p>
      </dgm:t>
    </dgm:pt>
    <dgm:pt modelId="{EE2BDD36-2779-431A-AA35-7FECF3ABD8AB}" type="parTrans" cxnId="{87D1FB6C-B482-461C-B386-E2867DF27F90}">
      <dgm:prSet/>
      <dgm:spPr/>
      <dgm:t>
        <a:bodyPr/>
        <a:lstStyle/>
        <a:p>
          <a:endParaRPr lang="en-GB"/>
        </a:p>
      </dgm:t>
    </dgm:pt>
    <dgm:pt modelId="{9A7178E2-E3F6-470B-ACA8-99519AA15841}" type="sibTrans" cxnId="{87D1FB6C-B482-461C-B386-E2867DF27F90}">
      <dgm:prSet/>
      <dgm:spPr/>
      <dgm:t>
        <a:bodyPr/>
        <a:lstStyle/>
        <a:p>
          <a:endParaRPr lang="en-GB"/>
        </a:p>
      </dgm:t>
    </dgm:pt>
    <dgm:pt modelId="{CEF3CE6E-622A-425D-9774-FF2DFAE08E87}">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a:t>Collect and analyze local and national data on the gender and biodiversity nexus</a:t>
          </a:r>
        </a:p>
      </dgm:t>
    </dgm:pt>
    <dgm:pt modelId="{2561570B-88B7-4FF8-BBCC-A61264C35A46}" type="parTrans" cxnId="{AD32E84F-2557-4D28-A201-DA556716685A}">
      <dgm:prSet/>
      <dgm:spPr/>
      <dgm:t>
        <a:bodyPr/>
        <a:lstStyle/>
        <a:p>
          <a:endParaRPr lang="en-GB"/>
        </a:p>
      </dgm:t>
    </dgm:pt>
    <dgm:pt modelId="{AF0CB724-08DF-49F7-B2D7-E883D6179ECC}" type="sibTrans" cxnId="{AD32E84F-2557-4D28-A201-DA556716685A}">
      <dgm:prSet/>
      <dgm:spPr/>
      <dgm:t>
        <a:bodyPr/>
        <a:lstStyle/>
        <a:p>
          <a:endParaRPr lang="en-GB"/>
        </a:p>
      </dgm:t>
    </dgm:pt>
    <dgm:pt modelId="{B77FED03-DF56-42EE-BEA0-C0D4E3C8519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a:t>Systematize case studies of gender-responsive initiatives</a:t>
          </a:r>
        </a:p>
      </dgm:t>
    </dgm:pt>
    <dgm:pt modelId="{2ADFDD1B-B660-43D1-8819-B29765E68489}" type="parTrans" cxnId="{336A3314-F6CB-42ED-BE99-AE2AFFC30568}">
      <dgm:prSet/>
      <dgm:spPr/>
      <dgm:t>
        <a:bodyPr/>
        <a:lstStyle/>
        <a:p>
          <a:endParaRPr lang="en-GB"/>
        </a:p>
      </dgm:t>
    </dgm:pt>
    <dgm:pt modelId="{1B7754BD-DC5E-4302-95E0-B4C67863888F}" type="sibTrans" cxnId="{336A3314-F6CB-42ED-BE99-AE2AFFC30568}">
      <dgm:prSet/>
      <dgm:spPr/>
      <dgm:t>
        <a:bodyPr/>
        <a:lstStyle/>
        <a:p>
          <a:endParaRPr lang="en-GB"/>
        </a:p>
      </dgm:t>
    </dgm:pt>
    <dgm:pt modelId="{7E18227E-2336-4D45-BE8B-2DFF8964431B}">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dirty="0"/>
            <a:t>Ensure data reflects the reality of men and women in all their diversity.</a:t>
          </a:r>
        </a:p>
      </dgm:t>
    </dgm:pt>
    <dgm:pt modelId="{E7D3F4CA-B7BD-4D60-AA6F-9064DC262FAC}" type="parTrans" cxnId="{140C259B-D2E5-4149-8F96-6D04E4C00BFD}">
      <dgm:prSet/>
      <dgm:spPr/>
      <dgm:t>
        <a:bodyPr/>
        <a:lstStyle/>
        <a:p>
          <a:endParaRPr lang="en-GB"/>
        </a:p>
      </dgm:t>
    </dgm:pt>
    <dgm:pt modelId="{7A6F7883-EE31-4029-AA17-5C84D8406B85}" type="sibTrans" cxnId="{140C259B-D2E5-4149-8F96-6D04E4C00BFD}">
      <dgm:prSet/>
      <dgm:spPr/>
      <dgm:t>
        <a:bodyPr/>
        <a:lstStyle/>
        <a:p>
          <a:endParaRPr lang="en-GB"/>
        </a:p>
      </dgm:t>
    </dgm:pt>
    <dgm:pt modelId="{43DD83BD-B4BD-43C0-B639-ABC70473D27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dirty="0"/>
            <a:t>Include extra data collection. Consider field visits to rural and indigenous communities.</a:t>
          </a:r>
        </a:p>
      </dgm:t>
    </dgm:pt>
    <dgm:pt modelId="{A44B1394-864A-4D2B-B931-671CD51F0F9C}" type="parTrans" cxnId="{5F074153-6D56-4A66-834F-CED7F967C92A}">
      <dgm:prSet/>
      <dgm:spPr/>
      <dgm:t>
        <a:bodyPr/>
        <a:lstStyle/>
        <a:p>
          <a:endParaRPr lang="en-GB"/>
        </a:p>
      </dgm:t>
    </dgm:pt>
    <dgm:pt modelId="{1968D377-8E48-46B2-8EC7-6CEBE8BF17B6}" type="sibTrans" cxnId="{5F074153-6D56-4A66-834F-CED7F967C92A}">
      <dgm:prSet/>
      <dgm:spPr/>
      <dgm:t>
        <a:bodyPr/>
        <a:lstStyle/>
        <a:p>
          <a:endParaRPr lang="en-GB"/>
        </a:p>
      </dgm:t>
    </dgm:pt>
    <dgm:pt modelId="{5BD72EE4-E332-48D4-AC92-8C6099BB09A4}">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a:t>Analyze the contributions of women-led biodiversity actions</a:t>
          </a:r>
        </a:p>
      </dgm:t>
    </dgm:pt>
    <dgm:pt modelId="{86788FB3-BF85-4F25-A1C8-2924E5A6A00D}" type="parTrans" cxnId="{CAF86F5C-E946-4B61-BE60-0DC262373296}">
      <dgm:prSet/>
      <dgm:spPr/>
      <dgm:t>
        <a:bodyPr/>
        <a:lstStyle/>
        <a:p>
          <a:endParaRPr lang="en-GB"/>
        </a:p>
      </dgm:t>
    </dgm:pt>
    <dgm:pt modelId="{1ECE4F66-286B-4D8C-89EC-7C162EDFCBE2}" type="sibTrans" cxnId="{CAF86F5C-E946-4B61-BE60-0DC262373296}">
      <dgm:prSet/>
      <dgm:spPr/>
      <dgm:t>
        <a:bodyPr/>
        <a:lstStyle/>
        <a:p>
          <a:endParaRPr lang="en-GB"/>
        </a:p>
      </dgm:t>
    </dgm:pt>
    <dgm:pt modelId="{233C8572-F028-5543-885C-252102B2BE19}">
      <dgm:prSet custT="1"/>
      <dgm:spPr>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dgm:spPr>
      <dgm:t>
        <a:bodyPr/>
        <a:lstStyle/>
        <a:p>
          <a:pPr>
            <a:buFont typeface="Symbol" panose="05050102010706020507" pitchFamily="18" charset="2"/>
            <a:buChar char=""/>
          </a:pPr>
          <a:r>
            <a:rPr lang="en-GB" sz="1800" dirty="0"/>
            <a:t> Organize meetings to validate findings and identify gaps</a:t>
          </a:r>
        </a:p>
      </dgm:t>
    </dgm:pt>
    <dgm:pt modelId="{A3212AC2-6712-B74A-940E-BE2F36F6896E}" type="parTrans" cxnId="{2AFBBFC1-FFBB-CE44-ACA9-0B7257149660}">
      <dgm:prSet/>
      <dgm:spPr/>
    </dgm:pt>
    <dgm:pt modelId="{578A1B05-C124-CC43-AAE9-84E80F6E4225}" type="sibTrans" cxnId="{2AFBBFC1-FFBB-CE44-ACA9-0B7257149660}">
      <dgm:prSet/>
      <dgm:spPr/>
    </dgm:pt>
    <dgm:pt modelId="{92F589FA-5429-49BD-B6CE-2B8B66391489}" type="pres">
      <dgm:prSet presAssocID="{BABDDBA7-4E1E-4776-BACA-CF2CA0F800ED}" presName="Name0" presStyleCnt="0">
        <dgm:presLayoutVars>
          <dgm:dir/>
          <dgm:animLvl val="lvl"/>
          <dgm:resizeHandles val="exact"/>
        </dgm:presLayoutVars>
      </dgm:prSet>
      <dgm:spPr/>
    </dgm:pt>
    <dgm:pt modelId="{30111A10-E937-4A24-9960-9458E105B585}" type="pres">
      <dgm:prSet presAssocID="{BABDDBA7-4E1E-4776-BACA-CF2CA0F800ED}" presName="tSp" presStyleCnt="0"/>
      <dgm:spPr/>
    </dgm:pt>
    <dgm:pt modelId="{BFC0F5E9-C404-4889-9D03-1083A686FC5D}" type="pres">
      <dgm:prSet presAssocID="{BABDDBA7-4E1E-4776-BACA-CF2CA0F800ED}" presName="bSp" presStyleCnt="0"/>
      <dgm:spPr/>
    </dgm:pt>
    <dgm:pt modelId="{1794ADA5-09E5-4B2A-9EC4-411880956039}" type="pres">
      <dgm:prSet presAssocID="{BABDDBA7-4E1E-4776-BACA-CF2CA0F800ED}" presName="process" presStyleCnt="0"/>
      <dgm:spPr/>
    </dgm:pt>
    <dgm:pt modelId="{E67A0A59-F4F3-4518-B184-9D9DE34EC966}" type="pres">
      <dgm:prSet presAssocID="{9A6520A2-DA56-4281-A4A6-F6272F03AA4F}" presName="composite1" presStyleCnt="0"/>
      <dgm:spPr/>
    </dgm:pt>
    <dgm:pt modelId="{A853D1B2-72E7-482A-87E2-524A5EE8726B}" type="pres">
      <dgm:prSet presAssocID="{9A6520A2-DA56-4281-A4A6-F6272F03AA4F}" presName="dummyNode1" presStyleLbl="node1" presStyleIdx="0" presStyleCnt="3"/>
      <dgm:spPr/>
    </dgm:pt>
    <dgm:pt modelId="{A4937ED4-083C-47E1-8F4C-A1891472BCEB}" type="pres">
      <dgm:prSet presAssocID="{9A6520A2-DA56-4281-A4A6-F6272F03AA4F}" presName="childNode1" presStyleLbl="bgAcc1" presStyleIdx="0" presStyleCnt="3">
        <dgm:presLayoutVars>
          <dgm:bulletEnabled val="1"/>
        </dgm:presLayoutVars>
      </dgm:prSet>
      <dgm:spPr/>
    </dgm:pt>
    <dgm:pt modelId="{5B43EB78-5089-4A4C-92D9-B94D5DCD8F25}" type="pres">
      <dgm:prSet presAssocID="{9A6520A2-DA56-4281-A4A6-F6272F03AA4F}" presName="childNode1tx" presStyleLbl="bgAcc1" presStyleIdx="0" presStyleCnt="3">
        <dgm:presLayoutVars>
          <dgm:bulletEnabled val="1"/>
        </dgm:presLayoutVars>
      </dgm:prSet>
      <dgm:spPr/>
    </dgm:pt>
    <dgm:pt modelId="{1287C6A3-615B-4228-B8AA-F343D0BFBCF6}" type="pres">
      <dgm:prSet presAssocID="{9A6520A2-DA56-4281-A4A6-F6272F03AA4F}" presName="parentNode1" presStyleLbl="node1" presStyleIdx="0" presStyleCnt="3">
        <dgm:presLayoutVars>
          <dgm:chMax val="1"/>
          <dgm:bulletEnabled val="1"/>
        </dgm:presLayoutVars>
      </dgm:prSet>
      <dgm:spPr/>
    </dgm:pt>
    <dgm:pt modelId="{41FBDA5F-97E4-46AB-9F65-93A606756D77}" type="pres">
      <dgm:prSet presAssocID="{9A6520A2-DA56-4281-A4A6-F6272F03AA4F}" presName="connSite1" presStyleCnt="0"/>
      <dgm:spPr/>
    </dgm:pt>
    <dgm:pt modelId="{B3C976E3-3894-44CC-B22A-E4FC4F3F614D}" type="pres">
      <dgm:prSet presAssocID="{47B9E2DB-2155-47FB-ACC0-D5A56475900E}" presName="Name9" presStyleLbl="sibTrans2D1" presStyleIdx="0" presStyleCnt="2"/>
      <dgm:spPr/>
    </dgm:pt>
    <dgm:pt modelId="{2E1BFAC1-F1C2-4587-93EE-4DC8F94D2D9D}" type="pres">
      <dgm:prSet presAssocID="{024161FD-BB48-48A4-9D8B-73778AF86724}" presName="composite2" presStyleCnt="0"/>
      <dgm:spPr/>
    </dgm:pt>
    <dgm:pt modelId="{EE209094-8C0F-4DB5-A164-5156F1998AC2}" type="pres">
      <dgm:prSet presAssocID="{024161FD-BB48-48A4-9D8B-73778AF86724}" presName="dummyNode2" presStyleLbl="node1" presStyleIdx="0" presStyleCnt="3"/>
      <dgm:spPr/>
    </dgm:pt>
    <dgm:pt modelId="{6443C109-6449-4267-B2B5-1DFBB77D93DA}" type="pres">
      <dgm:prSet presAssocID="{024161FD-BB48-48A4-9D8B-73778AF86724}" presName="childNode2" presStyleLbl="bgAcc1" presStyleIdx="1" presStyleCnt="3">
        <dgm:presLayoutVars>
          <dgm:bulletEnabled val="1"/>
        </dgm:presLayoutVars>
      </dgm:prSet>
      <dgm:spPr/>
    </dgm:pt>
    <dgm:pt modelId="{0E8ED242-6C41-4679-8452-3157DB5334EB}" type="pres">
      <dgm:prSet presAssocID="{024161FD-BB48-48A4-9D8B-73778AF86724}" presName="childNode2tx" presStyleLbl="bgAcc1" presStyleIdx="1" presStyleCnt="3">
        <dgm:presLayoutVars>
          <dgm:bulletEnabled val="1"/>
        </dgm:presLayoutVars>
      </dgm:prSet>
      <dgm:spPr/>
    </dgm:pt>
    <dgm:pt modelId="{270353C0-0735-41E1-9BD9-F7D89DFABE31}" type="pres">
      <dgm:prSet presAssocID="{024161FD-BB48-48A4-9D8B-73778AF86724}" presName="parentNode2" presStyleLbl="node1" presStyleIdx="1" presStyleCnt="3">
        <dgm:presLayoutVars>
          <dgm:chMax val="0"/>
          <dgm:bulletEnabled val="1"/>
        </dgm:presLayoutVars>
      </dgm:prSet>
      <dgm:spPr/>
    </dgm:pt>
    <dgm:pt modelId="{74097F7C-A4C9-40C1-999A-C33842D3E4D0}" type="pres">
      <dgm:prSet presAssocID="{024161FD-BB48-48A4-9D8B-73778AF86724}" presName="connSite2" presStyleCnt="0"/>
      <dgm:spPr/>
    </dgm:pt>
    <dgm:pt modelId="{48483E41-5F28-4948-8112-287B79141353}" type="pres">
      <dgm:prSet presAssocID="{1D1150FD-10ED-4F6E-844E-BB42018A2F46}" presName="Name18" presStyleLbl="sibTrans2D1" presStyleIdx="1" presStyleCnt="2"/>
      <dgm:spPr/>
    </dgm:pt>
    <dgm:pt modelId="{F238BF8B-8912-4C37-8D38-DC712549C47A}" type="pres">
      <dgm:prSet presAssocID="{D12CB2A7-C98C-400F-8178-0EED69575D37}" presName="composite1" presStyleCnt="0"/>
      <dgm:spPr/>
    </dgm:pt>
    <dgm:pt modelId="{88282014-83AA-4ABA-B2DD-1456811D9822}" type="pres">
      <dgm:prSet presAssocID="{D12CB2A7-C98C-400F-8178-0EED69575D37}" presName="dummyNode1" presStyleLbl="node1" presStyleIdx="1" presStyleCnt="3"/>
      <dgm:spPr/>
    </dgm:pt>
    <dgm:pt modelId="{A3057590-52B7-4663-B18B-C0351077CF2B}" type="pres">
      <dgm:prSet presAssocID="{D12CB2A7-C98C-400F-8178-0EED69575D37}" presName="childNode1" presStyleLbl="bgAcc1" presStyleIdx="2" presStyleCnt="3" custScaleX="114909" custScaleY="136605">
        <dgm:presLayoutVars>
          <dgm:bulletEnabled val="1"/>
        </dgm:presLayoutVars>
      </dgm:prSet>
      <dgm:spPr/>
    </dgm:pt>
    <dgm:pt modelId="{2522AC1E-5402-4F96-9DEC-2073473F2D6C}" type="pres">
      <dgm:prSet presAssocID="{D12CB2A7-C98C-400F-8178-0EED69575D37}" presName="childNode1tx" presStyleLbl="bgAcc1" presStyleIdx="2" presStyleCnt="3">
        <dgm:presLayoutVars>
          <dgm:bulletEnabled val="1"/>
        </dgm:presLayoutVars>
      </dgm:prSet>
      <dgm:spPr/>
    </dgm:pt>
    <dgm:pt modelId="{43D6E98C-31DA-4068-8D35-351BEB61B853}" type="pres">
      <dgm:prSet presAssocID="{D12CB2A7-C98C-400F-8178-0EED69575D37}" presName="parentNode1" presStyleLbl="node1" presStyleIdx="2" presStyleCnt="3" custLinFactNeighborX="2797" custLinFactNeighborY="50758">
        <dgm:presLayoutVars>
          <dgm:chMax val="1"/>
          <dgm:bulletEnabled val="1"/>
        </dgm:presLayoutVars>
      </dgm:prSet>
      <dgm:spPr/>
    </dgm:pt>
    <dgm:pt modelId="{9E6CEAEC-BFC5-4EB5-A29F-E6CA0355DF10}" type="pres">
      <dgm:prSet presAssocID="{D12CB2A7-C98C-400F-8178-0EED69575D37}" presName="connSite1" presStyleCnt="0"/>
      <dgm:spPr/>
    </dgm:pt>
  </dgm:ptLst>
  <dgm:cxnLst>
    <dgm:cxn modelId="{769A0602-6B0C-4E0E-9857-FB473794E4AC}" type="presOf" srcId="{FB67163C-7FBE-4D00-8893-D17FF62A4364}" destId="{0E8ED242-6C41-4679-8452-3157DB5334EB}" srcOrd="1" destOrd="3" presId="urn:microsoft.com/office/officeart/2005/8/layout/hProcess4"/>
    <dgm:cxn modelId="{2119DB02-5CAF-4C35-8B56-348035546210}" type="presOf" srcId="{B77FED03-DF56-42EE-BEA0-C0D4E3C85199}" destId="{A3057590-52B7-4663-B18B-C0351077CF2B}" srcOrd="0" destOrd="4" presId="urn:microsoft.com/office/officeart/2005/8/layout/hProcess4"/>
    <dgm:cxn modelId="{A682BB04-C943-4EC9-96A4-A6C758F79CEC}" type="presOf" srcId="{951F202E-29F3-4991-8E71-B1E92CB5C042}" destId="{A4937ED4-083C-47E1-8F4C-A1891472BCEB}" srcOrd="0" destOrd="2" presId="urn:microsoft.com/office/officeart/2005/8/layout/hProcess4"/>
    <dgm:cxn modelId="{5DA6A105-E12A-4090-9BDC-152B005F13F7}" type="presOf" srcId="{CEF3CE6E-622A-425D-9774-FF2DFAE08E87}" destId="{2522AC1E-5402-4F96-9DEC-2073473F2D6C}" srcOrd="1" destOrd="2" presId="urn:microsoft.com/office/officeart/2005/8/layout/hProcess4"/>
    <dgm:cxn modelId="{2CE4710C-C468-4ED3-A33E-51A0F0088364}" type="presOf" srcId="{43DD83BD-B4BD-43C0-B639-ABC70473D279}" destId="{2522AC1E-5402-4F96-9DEC-2073473F2D6C}" srcOrd="1" destOrd="7" presId="urn:microsoft.com/office/officeart/2005/8/layout/hProcess4"/>
    <dgm:cxn modelId="{336A3314-F6CB-42ED-BE99-AE2AFFC30568}" srcId="{D12CB2A7-C98C-400F-8178-0EED69575D37}" destId="{B77FED03-DF56-42EE-BEA0-C0D4E3C85199}" srcOrd="4" destOrd="0" parTransId="{2ADFDD1B-B660-43D1-8819-B29765E68489}" sibTransId="{1B7754BD-DC5E-4302-95E0-B4C67863888F}"/>
    <dgm:cxn modelId="{1DF5501D-D95C-4010-BFC9-8604138214BA}" type="presOf" srcId="{8952F9FD-43E8-44B8-91B5-20D74C3C3B46}" destId="{A3057590-52B7-4663-B18B-C0351077CF2B}" srcOrd="0" destOrd="1" presId="urn:microsoft.com/office/officeart/2005/8/layout/hProcess4"/>
    <dgm:cxn modelId="{7AF2EA24-6CB3-7B44-83FE-4A8907D9AEF8}" type="presOf" srcId="{233C8572-F028-5543-885C-252102B2BE19}" destId="{2522AC1E-5402-4F96-9DEC-2073473F2D6C}" srcOrd="1" destOrd="6" presId="urn:microsoft.com/office/officeart/2005/8/layout/hProcess4"/>
    <dgm:cxn modelId="{1639DD26-15A1-483E-944D-D7EEAC8F7421}" type="presOf" srcId="{9F232516-33F6-4C5C-9715-93C303523A7B}" destId="{5B43EB78-5089-4A4C-92D9-B94D5DCD8F25}" srcOrd="1" destOrd="3" presId="urn:microsoft.com/office/officeart/2005/8/layout/hProcess4"/>
    <dgm:cxn modelId="{BF10E528-E04D-4574-8463-878720D79D89}" srcId="{BABDDBA7-4E1E-4776-BACA-CF2CA0F800ED}" destId="{9A6520A2-DA56-4281-A4A6-F6272F03AA4F}" srcOrd="0" destOrd="0" parTransId="{6DAF84A4-CA38-4860-9125-3EBA901598C4}" sibTransId="{47B9E2DB-2155-47FB-ACC0-D5A56475900E}"/>
    <dgm:cxn modelId="{84ABBB2A-DF95-418F-9E2A-50F7B89DF111}" srcId="{024161FD-BB48-48A4-9D8B-73778AF86724}" destId="{C3EB11DF-98EE-4E15-9804-04A49526F9D5}" srcOrd="1" destOrd="0" parTransId="{063CBE0F-9AC6-49B0-A6C2-8283752B91A9}" sibTransId="{E9CB298C-3ADC-49ED-A938-985EFC2234D3}"/>
    <dgm:cxn modelId="{91A5C72C-A104-4A36-A693-5F193D2B49FA}" type="presOf" srcId="{4571C5F3-6FA9-407D-8EF7-DB45F39A5B8A}" destId="{0E8ED242-6C41-4679-8452-3157DB5334EB}" srcOrd="1" destOrd="0" presId="urn:microsoft.com/office/officeart/2005/8/layout/hProcess4"/>
    <dgm:cxn modelId="{5FE7D32C-053D-4D26-8C66-975E20EAEDEF}" type="presOf" srcId="{353A6B52-53AE-4F0B-9F7C-D2CB4FDEE762}" destId="{0E8ED242-6C41-4679-8452-3157DB5334EB}" srcOrd="1" destOrd="4" presId="urn:microsoft.com/office/officeart/2005/8/layout/hProcess4"/>
    <dgm:cxn modelId="{3AF12D37-C172-46DE-99FF-9F1C8BD2FCAD}" type="presOf" srcId="{C3EB11DF-98EE-4E15-9804-04A49526F9D5}" destId="{6443C109-6449-4267-B2B5-1DFBB77D93DA}" srcOrd="0" destOrd="1" presId="urn:microsoft.com/office/officeart/2005/8/layout/hProcess4"/>
    <dgm:cxn modelId="{A08AC03E-5D99-4194-A978-F615005A1000}" srcId="{024161FD-BB48-48A4-9D8B-73778AF86724}" destId="{4ADF99C3-B0BE-4108-93C2-433A5FA8BC51}" srcOrd="2" destOrd="0" parTransId="{18E6C36D-CB70-4F7D-A23F-1C7BB3526537}" sibTransId="{B9E0475D-27F9-46A7-B391-EF9C3AACED02}"/>
    <dgm:cxn modelId="{89C1BE40-1442-485C-A74A-87FE3806F13C}" type="presOf" srcId="{951F202E-29F3-4991-8E71-B1E92CB5C042}" destId="{5B43EB78-5089-4A4C-92D9-B94D5DCD8F25}" srcOrd="1" destOrd="2" presId="urn:microsoft.com/office/officeart/2005/8/layout/hProcess4"/>
    <dgm:cxn modelId="{9CC9AC4C-9508-473E-A8B9-330AAEEDD1EF}" type="presOf" srcId="{A5F57DA6-8BBC-4B75-95B8-8E7469DACC5B}" destId="{A3057590-52B7-4663-B18B-C0351077CF2B}" srcOrd="0" destOrd="0" presId="urn:microsoft.com/office/officeart/2005/8/layout/hProcess4"/>
    <dgm:cxn modelId="{1AA4C24C-C10C-47C9-81D4-987EFEC8DA39}" srcId="{BABDDBA7-4E1E-4776-BACA-CF2CA0F800ED}" destId="{D12CB2A7-C98C-400F-8178-0EED69575D37}" srcOrd="2" destOrd="0" parTransId="{4D7A3DEC-053B-4034-A8C1-908594EFD8C3}" sibTransId="{3ADFF171-8465-4814-BA0D-F8792F3A6E9C}"/>
    <dgm:cxn modelId="{AD32E84F-2557-4D28-A201-DA556716685A}" srcId="{D12CB2A7-C98C-400F-8178-0EED69575D37}" destId="{CEF3CE6E-622A-425D-9774-FF2DFAE08E87}" srcOrd="2" destOrd="0" parTransId="{2561570B-88B7-4FF8-BBCC-A61264C35A46}" sibTransId="{AF0CB724-08DF-49F7-B2D7-E883D6179ECC}"/>
    <dgm:cxn modelId="{F5C98151-63D7-4EDA-BA29-27C53F3AC81C}" type="presOf" srcId="{8952F9FD-43E8-44B8-91B5-20D74C3C3B46}" destId="{2522AC1E-5402-4F96-9DEC-2073473F2D6C}" srcOrd="1" destOrd="1" presId="urn:microsoft.com/office/officeart/2005/8/layout/hProcess4"/>
    <dgm:cxn modelId="{5F074153-6D56-4A66-834F-CED7F967C92A}" srcId="{D12CB2A7-C98C-400F-8178-0EED69575D37}" destId="{43DD83BD-B4BD-43C0-B639-ABC70473D279}" srcOrd="7" destOrd="0" parTransId="{A44B1394-864A-4D2B-B931-671CD51F0F9C}" sibTransId="{1968D377-8E48-46B2-8EC7-6CEBE8BF17B6}"/>
    <dgm:cxn modelId="{FEC2A954-1D3C-4601-AF5A-35D969D17B35}" srcId="{9A6520A2-DA56-4281-A4A6-F6272F03AA4F}" destId="{96BF3A80-1E2C-4A94-B3F6-9A64131BDFF5}" srcOrd="4" destOrd="0" parTransId="{DD38A16E-6A16-4421-860F-C37F5FD4ADC5}" sibTransId="{5C2A9D70-DDC6-4D63-B9D6-481D01786CD7}"/>
    <dgm:cxn modelId="{E684AB54-6AE6-4EB7-B3E5-D94B9D554F7F}" type="presOf" srcId="{9A6520A2-DA56-4281-A4A6-F6272F03AA4F}" destId="{1287C6A3-615B-4228-B8AA-F343D0BFBCF6}" srcOrd="0" destOrd="0" presId="urn:microsoft.com/office/officeart/2005/8/layout/hProcess4"/>
    <dgm:cxn modelId="{DAAC3257-2918-47C0-A824-2AB9EC827850}" type="presOf" srcId="{4ADF99C3-B0BE-4108-93C2-433A5FA8BC51}" destId="{6443C109-6449-4267-B2B5-1DFBB77D93DA}" srcOrd="0" destOrd="2" presId="urn:microsoft.com/office/officeart/2005/8/layout/hProcess4"/>
    <dgm:cxn modelId="{7746525A-323E-4694-B19C-4E43449198A6}" srcId="{9A6520A2-DA56-4281-A4A6-F6272F03AA4F}" destId="{951F202E-29F3-4991-8E71-B1E92CB5C042}" srcOrd="2" destOrd="0" parTransId="{D50B2FB4-52D2-44C1-9666-371FEECAC7E6}" sibTransId="{CA5605B8-4D4B-44B8-939D-B6DADC0FD29C}"/>
    <dgm:cxn modelId="{CAF86F5C-E946-4B61-BE60-0DC262373296}" srcId="{D12CB2A7-C98C-400F-8178-0EED69575D37}" destId="{5BD72EE4-E332-48D4-AC92-8C6099BB09A4}" srcOrd="3" destOrd="0" parTransId="{86788FB3-BF85-4F25-A1C8-2924E5A6A00D}" sibTransId="{1ECE4F66-286B-4D8C-89EC-7C162EDFCBE2}"/>
    <dgm:cxn modelId="{73865C6A-3479-4CEB-8820-35B5D33FE409}" type="presOf" srcId="{96BF3A80-1E2C-4A94-B3F6-9A64131BDFF5}" destId="{A4937ED4-083C-47E1-8F4C-A1891472BCEB}" srcOrd="0" destOrd="4" presId="urn:microsoft.com/office/officeart/2005/8/layout/hProcess4"/>
    <dgm:cxn modelId="{34AB8A6A-F516-4DAC-9207-49B890E1EC36}" type="presOf" srcId="{47B9E2DB-2155-47FB-ACC0-D5A56475900E}" destId="{B3C976E3-3894-44CC-B22A-E4FC4F3F614D}" srcOrd="0" destOrd="0" presId="urn:microsoft.com/office/officeart/2005/8/layout/hProcess4"/>
    <dgm:cxn modelId="{87D1FB6C-B482-461C-B386-E2867DF27F90}" srcId="{D12CB2A7-C98C-400F-8178-0EED69575D37}" destId="{8952F9FD-43E8-44B8-91B5-20D74C3C3B46}" srcOrd="1" destOrd="0" parTransId="{EE2BDD36-2779-431A-AA35-7FECF3ABD8AB}" sibTransId="{9A7178E2-E3F6-470B-ACA8-99519AA15841}"/>
    <dgm:cxn modelId="{EC55F670-BA5B-438C-BB23-4E970EC570C0}" type="presOf" srcId="{B77FED03-DF56-42EE-BEA0-C0D4E3C85199}" destId="{2522AC1E-5402-4F96-9DEC-2073473F2D6C}" srcOrd="1" destOrd="4" presId="urn:microsoft.com/office/officeart/2005/8/layout/hProcess4"/>
    <dgm:cxn modelId="{25334C73-AEA1-44CE-8F75-535F7E6A0CDA}" type="presOf" srcId="{4ADF99C3-B0BE-4108-93C2-433A5FA8BC51}" destId="{0E8ED242-6C41-4679-8452-3157DB5334EB}" srcOrd="1" destOrd="2" presId="urn:microsoft.com/office/officeart/2005/8/layout/hProcess4"/>
    <dgm:cxn modelId="{B2BA2E76-F72A-47E3-B37B-D2635E8430BE}" srcId="{9A6520A2-DA56-4281-A4A6-F6272F03AA4F}" destId="{9F232516-33F6-4C5C-9715-93C303523A7B}" srcOrd="3" destOrd="0" parTransId="{499E5081-3500-472C-A81E-CEB17BFE5652}" sibTransId="{48BCE9EC-F528-4C84-98FC-68732E5C4869}"/>
    <dgm:cxn modelId="{B9F6AF7B-00C4-614D-895A-AD58EA915A2F}" type="presOf" srcId="{233C8572-F028-5543-885C-252102B2BE19}" destId="{A3057590-52B7-4663-B18B-C0351077CF2B}" srcOrd="0" destOrd="6" presId="urn:microsoft.com/office/officeart/2005/8/layout/hProcess4"/>
    <dgm:cxn modelId="{A0ACED83-C565-49D0-B095-67B79C3D163D}" type="presOf" srcId="{1D1150FD-10ED-4F6E-844E-BB42018A2F46}" destId="{48483E41-5F28-4948-8112-287B79141353}" srcOrd="0" destOrd="0" presId="urn:microsoft.com/office/officeart/2005/8/layout/hProcess4"/>
    <dgm:cxn modelId="{597A6F84-ADD1-4B44-9A42-DDB5C653BB0B}" type="presOf" srcId="{BABDDBA7-4E1E-4776-BACA-CF2CA0F800ED}" destId="{92F589FA-5429-49BD-B6CE-2B8B66391489}" srcOrd="0" destOrd="0" presId="urn:microsoft.com/office/officeart/2005/8/layout/hProcess4"/>
    <dgm:cxn modelId="{B9161F88-B2FC-40B9-AD37-ACA05F706D76}" srcId="{9A6520A2-DA56-4281-A4A6-F6272F03AA4F}" destId="{2E8F5D93-61D2-44AF-B1A8-97E113208FEE}" srcOrd="0" destOrd="0" parTransId="{29011746-9764-414F-8C5B-9048ED43A569}" sibTransId="{F0ADDE86-D295-4439-8CF5-B276EEBA63D0}"/>
    <dgm:cxn modelId="{B2F0E290-2E3C-44C7-9DEC-90C56EB3F814}" type="presOf" srcId="{57F883D5-A0F2-4221-987D-69AD3FB856AC}" destId="{A4937ED4-083C-47E1-8F4C-A1891472BCEB}" srcOrd="0" destOrd="1" presId="urn:microsoft.com/office/officeart/2005/8/layout/hProcess4"/>
    <dgm:cxn modelId="{86601794-BED5-4C0A-8BBA-428043E60FBF}" type="presOf" srcId="{7E18227E-2336-4D45-BE8B-2DFF8964431B}" destId="{A3057590-52B7-4663-B18B-C0351077CF2B}" srcOrd="0" destOrd="5" presId="urn:microsoft.com/office/officeart/2005/8/layout/hProcess4"/>
    <dgm:cxn modelId="{140C259B-D2E5-4149-8F96-6D04E4C00BFD}" srcId="{D12CB2A7-C98C-400F-8178-0EED69575D37}" destId="{7E18227E-2336-4D45-BE8B-2DFF8964431B}" srcOrd="5" destOrd="0" parTransId="{E7D3F4CA-B7BD-4D60-AA6F-9064DC262FAC}" sibTransId="{7A6F7883-EE31-4029-AA17-5C84D8406B85}"/>
    <dgm:cxn modelId="{CDD3C1A1-F3FD-419D-8E5D-3BB55AC04DA3}" type="presOf" srcId="{C3EB11DF-98EE-4E15-9804-04A49526F9D5}" destId="{0E8ED242-6C41-4679-8452-3157DB5334EB}" srcOrd="1" destOrd="1" presId="urn:microsoft.com/office/officeart/2005/8/layout/hProcess4"/>
    <dgm:cxn modelId="{EEF44EA3-3572-4926-886C-09925854763C}" type="presOf" srcId="{2E8F5D93-61D2-44AF-B1A8-97E113208FEE}" destId="{5B43EB78-5089-4A4C-92D9-B94D5DCD8F25}" srcOrd="1" destOrd="0" presId="urn:microsoft.com/office/officeart/2005/8/layout/hProcess4"/>
    <dgm:cxn modelId="{D25210AA-877C-44E3-9F37-075DCF8C76A1}" type="presOf" srcId="{024161FD-BB48-48A4-9D8B-73778AF86724}" destId="{270353C0-0735-41E1-9BD9-F7D89DFABE31}" srcOrd="0" destOrd="0" presId="urn:microsoft.com/office/officeart/2005/8/layout/hProcess4"/>
    <dgm:cxn modelId="{5D0EABAE-1FCE-4E7E-ACD3-2F98E74D465B}" type="presOf" srcId="{96BF3A80-1E2C-4A94-B3F6-9A64131BDFF5}" destId="{5B43EB78-5089-4A4C-92D9-B94D5DCD8F25}" srcOrd="1" destOrd="4" presId="urn:microsoft.com/office/officeart/2005/8/layout/hProcess4"/>
    <dgm:cxn modelId="{5840D2AE-F818-4A65-9543-59A6B00DAC33}" type="presOf" srcId="{2E8F5D93-61D2-44AF-B1A8-97E113208FEE}" destId="{A4937ED4-083C-47E1-8F4C-A1891472BCEB}" srcOrd="0" destOrd="0" presId="urn:microsoft.com/office/officeart/2005/8/layout/hProcess4"/>
    <dgm:cxn modelId="{39932CB5-9289-4F11-A9E4-EF79E38A38BC}" type="presOf" srcId="{57F883D5-A0F2-4221-987D-69AD3FB856AC}" destId="{5B43EB78-5089-4A4C-92D9-B94D5DCD8F25}" srcOrd="1" destOrd="1" presId="urn:microsoft.com/office/officeart/2005/8/layout/hProcess4"/>
    <dgm:cxn modelId="{3AA287B6-E427-454E-A4C4-135BF5DF8B61}" srcId="{024161FD-BB48-48A4-9D8B-73778AF86724}" destId="{4571C5F3-6FA9-407D-8EF7-DB45F39A5B8A}" srcOrd="0" destOrd="0" parTransId="{5F18FFDB-028F-47A5-876F-6B63C9BB474F}" sibTransId="{65C17FC1-15BC-42B8-AC00-0FD80FE36AA7}"/>
    <dgm:cxn modelId="{93C03EB7-1E72-4B67-BEA4-06FE939BCB5F}" type="presOf" srcId="{43DD83BD-B4BD-43C0-B639-ABC70473D279}" destId="{A3057590-52B7-4663-B18B-C0351077CF2B}" srcOrd="0" destOrd="7" presId="urn:microsoft.com/office/officeart/2005/8/layout/hProcess4"/>
    <dgm:cxn modelId="{075171B7-5F06-4674-9850-BCC4EBAFD746}" type="presOf" srcId="{353A6B52-53AE-4F0B-9F7C-D2CB4FDEE762}" destId="{6443C109-6449-4267-B2B5-1DFBB77D93DA}" srcOrd="0" destOrd="4" presId="urn:microsoft.com/office/officeart/2005/8/layout/hProcess4"/>
    <dgm:cxn modelId="{1204B6B8-9202-4D28-89F4-D06F6E405EBA}" type="presOf" srcId="{D12CB2A7-C98C-400F-8178-0EED69575D37}" destId="{43D6E98C-31DA-4068-8D35-351BEB61B853}" srcOrd="0" destOrd="0" presId="urn:microsoft.com/office/officeart/2005/8/layout/hProcess4"/>
    <dgm:cxn modelId="{2AFBBFC1-FFBB-CE44-ACA9-0B7257149660}" srcId="{D12CB2A7-C98C-400F-8178-0EED69575D37}" destId="{233C8572-F028-5543-885C-252102B2BE19}" srcOrd="6" destOrd="0" parTransId="{A3212AC2-6712-B74A-940E-BE2F36F6896E}" sibTransId="{578A1B05-C124-CC43-AAE9-84E80F6E4225}"/>
    <dgm:cxn modelId="{408CFEC3-CEDB-4142-BFB8-CD2C7F22804C}" srcId="{024161FD-BB48-48A4-9D8B-73778AF86724}" destId="{FB67163C-7FBE-4D00-8893-D17FF62A4364}" srcOrd="3" destOrd="0" parTransId="{F766E85E-6C3C-489E-98B3-F78579468864}" sibTransId="{F9F768C3-951C-429A-AFF8-431401EC5E4D}"/>
    <dgm:cxn modelId="{A6F23CC7-A2F1-40D7-8C78-F33950D103BC}" type="presOf" srcId="{FB67163C-7FBE-4D00-8893-D17FF62A4364}" destId="{6443C109-6449-4267-B2B5-1DFBB77D93DA}" srcOrd="0" destOrd="3" presId="urn:microsoft.com/office/officeart/2005/8/layout/hProcess4"/>
    <dgm:cxn modelId="{D57B87CC-B8DB-438D-AFEA-8EA10AFE7EEA}" type="presOf" srcId="{5BD72EE4-E332-48D4-AC92-8C6099BB09A4}" destId="{A3057590-52B7-4663-B18B-C0351077CF2B}" srcOrd="0" destOrd="3" presId="urn:microsoft.com/office/officeart/2005/8/layout/hProcess4"/>
    <dgm:cxn modelId="{97B319CE-C46F-4F0B-87E1-0958FA8F6827}" srcId="{024161FD-BB48-48A4-9D8B-73778AF86724}" destId="{353A6B52-53AE-4F0B-9F7C-D2CB4FDEE762}" srcOrd="4" destOrd="0" parTransId="{27F6BCE5-A454-4A6E-ADE0-8CEF38675B8D}" sibTransId="{E8A8561B-6313-4765-8E29-0B3441D4CBB0}"/>
    <dgm:cxn modelId="{698271CE-5FAD-4623-BA07-CEA38E840AAE}" srcId="{D12CB2A7-C98C-400F-8178-0EED69575D37}" destId="{A5F57DA6-8BBC-4B75-95B8-8E7469DACC5B}" srcOrd="0" destOrd="0" parTransId="{1C2F8CC0-79B4-448A-80D7-F626E48921DB}" sibTransId="{70948429-F704-486D-8A1B-9217D3521701}"/>
    <dgm:cxn modelId="{F767EFD3-5010-49C9-8A10-A1D28C9EFFA8}" type="presOf" srcId="{5BD72EE4-E332-48D4-AC92-8C6099BB09A4}" destId="{2522AC1E-5402-4F96-9DEC-2073473F2D6C}" srcOrd="1" destOrd="3" presId="urn:microsoft.com/office/officeart/2005/8/layout/hProcess4"/>
    <dgm:cxn modelId="{2BBBB5D6-4F95-4619-AFCE-7783BB4B78D2}" srcId="{BABDDBA7-4E1E-4776-BACA-CF2CA0F800ED}" destId="{024161FD-BB48-48A4-9D8B-73778AF86724}" srcOrd="1" destOrd="0" parTransId="{DD176A7D-CF28-445E-9034-BE3F4D8358DE}" sibTransId="{1D1150FD-10ED-4F6E-844E-BB42018A2F46}"/>
    <dgm:cxn modelId="{784444DB-E21F-4747-B4ED-C9085572B1DD}" srcId="{9A6520A2-DA56-4281-A4A6-F6272F03AA4F}" destId="{57F883D5-A0F2-4221-987D-69AD3FB856AC}" srcOrd="1" destOrd="0" parTransId="{4C7DF004-4170-4FC6-B929-E8BB025B1D0E}" sibTransId="{A9CB0850-0490-4D56-81DA-4C923972857E}"/>
    <dgm:cxn modelId="{98BD30ED-173D-441E-A043-02A005B2A3DF}" type="presOf" srcId="{A5F57DA6-8BBC-4B75-95B8-8E7469DACC5B}" destId="{2522AC1E-5402-4F96-9DEC-2073473F2D6C}" srcOrd="1" destOrd="0" presId="urn:microsoft.com/office/officeart/2005/8/layout/hProcess4"/>
    <dgm:cxn modelId="{A599AAED-787E-4062-BB35-7EF0478ED76F}" type="presOf" srcId="{4571C5F3-6FA9-407D-8EF7-DB45F39A5B8A}" destId="{6443C109-6449-4267-B2B5-1DFBB77D93DA}" srcOrd="0" destOrd="0" presId="urn:microsoft.com/office/officeart/2005/8/layout/hProcess4"/>
    <dgm:cxn modelId="{F7FA6DEE-D085-4605-9205-2B8EDF200B37}" type="presOf" srcId="{9F232516-33F6-4C5C-9715-93C303523A7B}" destId="{A4937ED4-083C-47E1-8F4C-A1891472BCEB}" srcOrd="0" destOrd="3" presId="urn:microsoft.com/office/officeart/2005/8/layout/hProcess4"/>
    <dgm:cxn modelId="{8AF087F2-8E53-4CF9-A292-E0D8894FDD50}" type="presOf" srcId="{7E18227E-2336-4D45-BE8B-2DFF8964431B}" destId="{2522AC1E-5402-4F96-9DEC-2073473F2D6C}" srcOrd="1" destOrd="5" presId="urn:microsoft.com/office/officeart/2005/8/layout/hProcess4"/>
    <dgm:cxn modelId="{963D65F5-0069-488C-8F34-BED68FA87F9C}" type="presOf" srcId="{CEF3CE6E-622A-425D-9774-FF2DFAE08E87}" destId="{A3057590-52B7-4663-B18B-C0351077CF2B}" srcOrd="0" destOrd="2" presId="urn:microsoft.com/office/officeart/2005/8/layout/hProcess4"/>
    <dgm:cxn modelId="{7C83704A-4185-4A72-8476-62ED4694FC14}" type="presParOf" srcId="{92F589FA-5429-49BD-B6CE-2B8B66391489}" destId="{30111A10-E937-4A24-9960-9458E105B585}" srcOrd="0" destOrd="0" presId="urn:microsoft.com/office/officeart/2005/8/layout/hProcess4"/>
    <dgm:cxn modelId="{7D7E3089-4DCD-4814-859D-BA17C51AEA53}" type="presParOf" srcId="{92F589FA-5429-49BD-B6CE-2B8B66391489}" destId="{BFC0F5E9-C404-4889-9D03-1083A686FC5D}" srcOrd="1" destOrd="0" presId="urn:microsoft.com/office/officeart/2005/8/layout/hProcess4"/>
    <dgm:cxn modelId="{A6323585-3FFB-4933-B486-0FE69EFE3FE0}" type="presParOf" srcId="{92F589FA-5429-49BD-B6CE-2B8B66391489}" destId="{1794ADA5-09E5-4B2A-9EC4-411880956039}" srcOrd="2" destOrd="0" presId="urn:microsoft.com/office/officeart/2005/8/layout/hProcess4"/>
    <dgm:cxn modelId="{03B27CE6-627C-4C24-B6DA-CD45EAA13471}" type="presParOf" srcId="{1794ADA5-09E5-4B2A-9EC4-411880956039}" destId="{E67A0A59-F4F3-4518-B184-9D9DE34EC966}" srcOrd="0" destOrd="0" presId="urn:microsoft.com/office/officeart/2005/8/layout/hProcess4"/>
    <dgm:cxn modelId="{CF117B4B-EFCC-41D6-B3FB-22DEED0226CA}" type="presParOf" srcId="{E67A0A59-F4F3-4518-B184-9D9DE34EC966}" destId="{A853D1B2-72E7-482A-87E2-524A5EE8726B}" srcOrd="0" destOrd="0" presId="urn:microsoft.com/office/officeart/2005/8/layout/hProcess4"/>
    <dgm:cxn modelId="{63B20763-CCF6-4760-9215-4DCE252C7F08}" type="presParOf" srcId="{E67A0A59-F4F3-4518-B184-9D9DE34EC966}" destId="{A4937ED4-083C-47E1-8F4C-A1891472BCEB}" srcOrd="1" destOrd="0" presId="urn:microsoft.com/office/officeart/2005/8/layout/hProcess4"/>
    <dgm:cxn modelId="{B03EFC96-84E3-4AD4-82E8-53A64BD43399}" type="presParOf" srcId="{E67A0A59-F4F3-4518-B184-9D9DE34EC966}" destId="{5B43EB78-5089-4A4C-92D9-B94D5DCD8F25}" srcOrd="2" destOrd="0" presId="urn:microsoft.com/office/officeart/2005/8/layout/hProcess4"/>
    <dgm:cxn modelId="{550A6C00-E67C-4D62-9BD4-5C29DE3A8EBF}" type="presParOf" srcId="{E67A0A59-F4F3-4518-B184-9D9DE34EC966}" destId="{1287C6A3-615B-4228-B8AA-F343D0BFBCF6}" srcOrd="3" destOrd="0" presId="urn:microsoft.com/office/officeart/2005/8/layout/hProcess4"/>
    <dgm:cxn modelId="{E04EE543-023C-49FF-8422-A9677E30A7CA}" type="presParOf" srcId="{E67A0A59-F4F3-4518-B184-9D9DE34EC966}" destId="{41FBDA5F-97E4-46AB-9F65-93A606756D77}" srcOrd="4" destOrd="0" presId="urn:microsoft.com/office/officeart/2005/8/layout/hProcess4"/>
    <dgm:cxn modelId="{E0E84CB1-91BB-477F-818C-C13BA4D4FDF7}" type="presParOf" srcId="{1794ADA5-09E5-4B2A-9EC4-411880956039}" destId="{B3C976E3-3894-44CC-B22A-E4FC4F3F614D}" srcOrd="1" destOrd="0" presId="urn:microsoft.com/office/officeart/2005/8/layout/hProcess4"/>
    <dgm:cxn modelId="{4921A5ED-FB1E-484E-A168-F6570A6201CA}" type="presParOf" srcId="{1794ADA5-09E5-4B2A-9EC4-411880956039}" destId="{2E1BFAC1-F1C2-4587-93EE-4DC8F94D2D9D}" srcOrd="2" destOrd="0" presId="urn:microsoft.com/office/officeart/2005/8/layout/hProcess4"/>
    <dgm:cxn modelId="{8C39B3D0-1A93-4D8B-8160-AD83938B7984}" type="presParOf" srcId="{2E1BFAC1-F1C2-4587-93EE-4DC8F94D2D9D}" destId="{EE209094-8C0F-4DB5-A164-5156F1998AC2}" srcOrd="0" destOrd="0" presId="urn:microsoft.com/office/officeart/2005/8/layout/hProcess4"/>
    <dgm:cxn modelId="{09919866-BF81-4A56-ACC1-B1785F6E1EC8}" type="presParOf" srcId="{2E1BFAC1-F1C2-4587-93EE-4DC8F94D2D9D}" destId="{6443C109-6449-4267-B2B5-1DFBB77D93DA}" srcOrd="1" destOrd="0" presId="urn:microsoft.com/office/officeart/2005/8/layout/hProcess4"/>
    <dgm:cxn modelId="{732CC36A-A39A-4091-ACF0-4BBBA566EB30}" type="presParOf" srcId="{2E1BFAC1-F1C2-4587-93EE-4DC8F94D2D9D}" destId="{0E8ED242-6C41-4679-8452-3157DB5334EB}" srcOrd="2" destOrd="0" presId="urn:microsoft.com/office/officeart/2005/8/layout/hProcess4"/>
    <dgm:cxn modelId="{96C906AA-7AC7-44A0-909C-20D008A73F4B}" type="presParOf" srcId="{2E1BFAC1-F1C2-4587-93EE-4DC8F94D2D9D}" destId="{270353C0-0735-41E1-9BD9-F7D89DFABE31}" srcOrd="3" destOrd="0" presId="urn:microsoft.com/office/officeart/2005/8/layout/hProcess4"/>
    <dgm:cxn modelId="{AD0167D8-44ED-40B8-861A-4B83555F7870}" type="presParOf" srcId="{2E1BFAC1-F1C2-4587-93EE-4DC8F94D2D9D}" destId="{74097F7C-A4C9-40C1-999A-C33842D3E4D0}" srcOrd="4" destOrd="0" presId="urn:microsoft.com/office/officeart/2005/8/layout/hProcess4"/>
    <dgm:cxn modelId="{A553D4C1-DB42-4CBB-86CA-4D694A2A6D19}" type="presParOf" srcId="{1794ADA5-09E5-4B2A-9EC4-411880956039}" destId="{48483E41-5F28-4948-8112-287B79141353}" srcOrd="3" destOrd="0" presId="urn:microsoft.com/office/officeart/2005/8/layout/hProcess4"/>
    <dgm:cxn modelId="{29DB4522-6C82-46B3-B599-6CE7279261AA}" type="presParOf" srcId="{1794ADA5-09E5-4B2A-9EC4-411880956039}" destId="{F238BF8B-8912-4C37-8D38-DC712549C47A}" srcOrd="4" destOrd="0" presId="urn:microsoft.com/office/officeart/2005/8/layout/hProcess4"/>
    <dgm:cxn modelId="{1049C315-284D-4AFF-A830-1491DB29D220}" type="presParOf" srcId="{F238BF8B-8912-4C37-8D38-DC712549C47A}" destId="{88282014-83AA-4ABA-B2DD-1456811D9822}" srcOrd="0" destOrd="0" presId="urn:microsoft.com/office/officeart/2005/8/layout/hProcess4"/>
    <dgm:cxn modelId="{8FE24377-183E-41B6-925A-4625646F7ADC}" type="presParOf" srcId="{F238BF8B-8912-4C37-8D38-DC712549C47A}" destId="{A3057590-52B7-4663-B18B-C0351077CF2B}" srcOrd="1" destOrd="0" presId="urn:microsoft.com/office/officeart/2005/8/layout/hProcess4"/>
    <dgm:cxn modelId="{2ECD076C-80D5-441C-AFD1-3DC307942524}" type="presParOf" srcId="{F238BF8B-8912-4C37-8D38-DC712549C47A}" destId="{2522AC1E-5402-4F96-9DEC-2073473F2D6C}" srcOrd="2" destOrd="0" presId="urn:microsoft.com/office/officeart/2005/8/layout/hProcess4"/>
    <dgm:cxn modelId="{6DFE6511-CD18-4A0C-A74B-627293265CDB}" type="presParOf" srcId="{F238BF8B-8912-4C37-8D38-DC712549C47A}" destId="{43D6E98C-31DA-4068-8D35-351BEB61B853}" srcOrd="3" destOrd="0" presId="urn:microsoft.com/office/officeart/2005/8/layout/hProcess4"/>
    <dgm:cxn modelId="{00DDB60D-2C30-4DD3-ADD6-B0709AE64EC3}" type="presParOf" srcId="{F238BF8B-8912-4C37-8D38-DC712549C47A}" destId="{9E6CEAEC-BFC5-4EB5-A29F-E6CA0355DF1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37ED4-083C-47E1-8F4C-A1891472BCEB}">
      <dsp:nvSpPr>
        <dsp:cNvPr id="0" name=""/>
        <dsp:cNvSpPr/>
      </dsp:nvSpPr>
      <dsp:spPr>
        <a:xfrm>
          <a:off x="1645" y="2379758"/>
          <a:ext cx="4672242" cy="3853623"/>
        </a:xfrm>
        <a:prstGeom prst="roundRect">
          <a:avLst>
            <a:gd name="adj" fmla="val 10000"/>
          </a:avLst>
        </a:prstGeom>
        <a:gradFill flip="none" rotWithShape="0">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Char char="•"/>
          </a:pPr>
          <a:r>
            <a:rPr lang="en-GB" sz="1800" kern="1200" dirty="0"/>
            <a:t>Identify previous gender analyses and relevant literature</a:t>
          </a:r>
        </a:p>
        <a:p>
          <a:pPr marL="171450" lvl="1" indent="-171450" algn="l" defTabSz="800100">
            <a:lnSpc>
              <a:spcPct val="90000"/>
            </a:lnSpc>
            <a:spcBef>
              <a:spcPct val="0"/>
            </a:spcBef>
            <a:spcAft>
              <a:spcPct val="15000"/>
            </a:spcAft>
            <a:buChar char="•"/>
          </a:pPr>
          <a:r>
            <a:rPr lang="en-GB" sz="1800" kern="1200"/>
            <a:t>Identify experts with relevant experience on gender and environment</a:t>
          </a:r>
        </a:p>
        <a:p>
          <a:pPr marL="171450" lvl="1" indent="-171450" algn="l" defTabSz="800100">
            <a:lnSpc>
              <a:spcPct val="90000"/>
            </a:lnSpc>
            <a:spcBef>
              <a:spcPct val="0"/>
            </a:spcBef>
            <a:spcAft>
              <a:spcPct val="15000"/>
            </a:spcAft>
            <a:buChar char="•"/>
          </a:pPr>
          <a:r>
            <a:rPr lang="en-GB" sz="1800" kern="1200"/>
            <a:t>Identify data specialists</a:t>
          </a:r>
        </a:p>
        <a:p>
          <a:pPr marL="171450" lvl="1" indent="-171450" algn="l" defTabSz="800100">
            <a:lnSpc>
              <a:spcPct val="90000"/>
            </a:lnSpc>
            <a:spcBef>
              <a:spcPct val="0"/>
            </a:spcBef>
            <a:spcAft>
              <a:spcPct val="15000"/>
            </a:spcAft>
            <a:buChar char="•"/>
          </a:pPr>
          <a:r>
            <a:rPr lang="en-GB" sz="1800" kern="1200"/>
            <a:t>Establish MOUs between relevant ministries and institutes to access data</a:t>
          </a:r>
        </a:p>
        <a:p>
          <a:pPr marL="171450" lvl="1" indent="-171450" algn="l" defTabSz="800100">
            <a:lnSpc>
              <a:spcPct val="90000"/>
            </a:lnSpc>
            <a:spcBef>
              <a:spcPct val="0"/>
            </a:spcBef>
            <a:spcAft>
              <a:spcPct val="15000"/>
            </a:spcAft>
            <a:buChar char="•"/>
          </a:pPr>
          <a:r>
            <a:rPr lang="en-GB" sz="1800" kern="1200"/>
            <a:t>Map out women’s groups, organisations, academics and other institutions who work on the topic</a:t>
          </a:r>
        </a:p>
      </dsp:txBody>
      <dsp:txXfrm>
        <a:off x="90328" y="2468441"/>
        <a:ext cx="4494876" cy="2850480"/>
      </dsp:txXfrm>
    </dsp:sp>
    <dsp:sp modelId="{B3C976E3-3894-44CC-B22A-E4FC4F3F614D}">
      <dsp:nvSpPr>
        <dsp:cNvPr id="0" name=""/>
        <dsp:cNvSpPr/>
      </dsp:nvSpPr>
      <dsp:spPr>
        <a:xfrm>
          <a:off x="2619405" y="3269133"/>
          <a:ext cx="5194627" cy="5194627"/>
        </a:xfrm>
        <a:prstGeom prst="leftCircularArrow">
          <a:avLst>
            <a:gd name="adj1" fmla="val 3235"/>
            <a:gd name="adj2" fmla="val 398825"/>
            <a:gd name="adj3" fmla="val 2174335"/>
            <a:gd name="adj4" fmla="val 9024489"/>
            <a:gd name="adj5" fmla="val 377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87C6A3-615B-4228-B8AA-F343D0BFBCF6}">
      <dsp:nvSpPr>
        <dsp:cNvPr id="0" name=""/>
        <dsp:cNvSpPr/>
      </dsp:nvSpPr>
      <dsp:spPr>
        <a:xfrm>
          <a:off x="1039921" y="5407605"/>
          <a:ext cx="4153104" cy="1651552"/>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Starting out</a:t>
          </a:r>
        </a:p>
      </dsp:txBody>
      <dsp:txXfrm>
        <a:off x="1088293" y="5455977"/>
        <a:ext cx="4056360" cy="1554808"/>
      </dsp:txXfrm>
    </dsp:sp>
    <dsp:sp modelId="{6443C109-6449-4267-B2B5-1DFBB77D93DA}">
      <dsp:nvSpPr>
        <dsp:cNvPr id="0" name=""/>
        <dsp:cNvSpPr/>
      </dsp:nvSpPr>
      <dsp:spPr>
        <a:xfrm>
          <a:off x="5993163" y="2379758"/>
          <a:ext cx="4672242" cy="3853623"/>
        </a:xfrm>
        <a:prstGeom prst="roundRect">
          <a:avLst>
            <a:gd name="adj" fmla="val 10000"/>
          </a:avLst>
        </a:prstGeom>
        <a:gradFill flip="none" rotWithShape="0">
          <a:gsLst>
            <a:gs pos="0">
              <a:srgbClr val="76A7A2">
                <a:tint val="66000"/>
                <a:satMod val="160000"/>
              </a:srgbClr>
            </a:gs>
            <a:gs pos="50000">
              <a:srgbClr val="76A7A2">
                <a:tint val="44500"/>
                <a:satMod val="160000"/>
              </a:srgbClr>
            </a:gs>
            <a:gs pos="100000">
              <a:srgbClr val="76A7A2">
                <a:tint val="23500"/>
                <a:satMod val="160000"/>
              </a:srgbClr>
            </a:gs>
          </a:gsLst>
          <a:path path="circle">
            <a:fillToRect t="100000" r="100000"/>
          </a:path>
          <a:tileRect l="-100000" b="-100000"/>
        </a:gradFill>
        <a:ln w="15875" cap="flat" cmpd="sng" algn="ctr">
          <a:solidFill>
            <a:schemeClr val="accent3">
              <a:hueOff val="730060"/>
              <a:satOff val="-13582"/>
              <a:lumOff val="-411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US" sz="1800" kern="1200"/>
            <a:t>Do a preliminary gap and strengths analysis of available information and case studies</a:t>
          </a:r>
          <a:endParaRPr lang="en-GB" sz="1800" kern="1200"/>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Consider different methodologies and approaches to generate data</a:t>
          </a:r>
          <a:endParaRPr lang="en-GB" sz="1800" kern="1200"/>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Agree on an approach to data collection that reflects diversity </a:t>
          </a:r>
          <a:endParaRPr lang="en-GB" sz="1800" kern="1200"/>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Define a template to systematize case studies</a:t>
          </a:r>
          <a:endParaRPr lang="en-GB" sz="1800" kern="1200"/>
        </a:p>
        <a:p>
          <a:pPr marL="171450" lvl="1" indent="-171450" algn="l" defTabSz="800100">
            <a:lnSpc>
              <a:spcPct val="90000"/>
            </a:lnSpc>
            <a:spcBef>
              <a:spcPct val="0"/>
            </a:spcBef>
            <a:spcAft>
              <a:spcPct val="15000"/>
            </a:spcAft>
            <a:buFont typeface="Symbol" panose="05050102010706020507" pitchFamily="18" charset="2"/>
            <a:buChar char=""/>
          </a:pPr>
          <a:r>
            <a:rPr lang="en-US" sz="1800" kern="1200"/>
            <a:t>Organize meetings with different sectors to conduct interviews, workshops, etc</a:t>
          </a:r>
          <a:endParaRPr lang="en-GB" sz="1800" kern="1200"/>
        </a:p>
      </dsp:txBody>
      <dsp:txXfrm>
        <a:off x="6081846" y="3294217"/>
        <a:ext cx="4494876" cy="2850480"/>
      </dsp:txXfrm>
    </dsp:sp>
    <dsp:sp modelId="{48483E41-5F28-4948-8112-287B79141353}">
      <dsp:nvSpPr>
        <dsp:cNvPr id="0" name=""/>
        <dsp:cNvSpPr/>
      </dsp:nvSpPr>
      <dsp:spPr>
        <a:xfrm>
          <a:off x="8547295" y="-105611"/>
          <a:ext cx="6192175" cy="6192175"/>
        </a:xfrm>
        <a:prstGeom prst="circularArrow">
          <a:avLst>
            <a:gd name="adj1" fmla="val 2714"/>
            <a:gd name="adj2" fmla="val 330503"/>
            <a:gd name="adj3" fmla="val 19490569"/>
            <a:gd name="adj4" fmla="val 12572093"/>
            <a:gd name="adj5" fmla="val 3166"/>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353C0-0735-41E1-9BD9-F7D89DFABE31}">
      <dsp:nvSpPr>
        <dsp:cNvPr id="0" name=""/>
        <dsp:cNvSpPr/>
      </dsp:nvSpPr>
      <dsp:spPr>
        <a:xfrm>
          <a:off x="7031439" y="1553982"/>
          <a:ext cx="4153104" cy="1651552"/>
        </a:xfrm>
        <a:prstGeom prst="roundRect">
          <a:avLst>
            <a:gd name="adj" fmla="val 1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GB" sz="4000" b="1" kern="1200"/>
            <a:t>Design</a:t>
          </a:r>
        </a:p>
      </dsp:txBody>
      <dsp:txXfrm>
        <a:off x="7079811" y="1602354"/>
        <a:ext cx="4056360" cy="1554808"/>
      </dsp:txXfrm>
    </dsp:sp>
    <dsp:sp modelId="{A3057590-52B7-4663-B18B-C0351077CF2B}">
      <dsp:nvSpPr>
        <dsp:cNvPr id="0" name=""/>
        <dsp:cNvSpPr/>
      </dsp:nvSpPr>
      <dsp:spPr>
        <a:xfrm>
          <a:off x="11984681" y="1679486"/>
          <a:ext cx="5368827" cy="5264241"/>
        </a:xfrm>
        <a:prstGeom prst="roundRect">
          <a:avLst>
            <a:gd name="adj" fmla="val 10000"/>
          </a:avLst>
        </a:prstGeom>
        <a:gradFill flip="none" rotWithShape="0">
          <a:gsLst>
            <a:gs pos="0">
              <a:srgbClr val="7A8C8E">
                <a:tint val="66000"/>
                <a:satMod val="160000"/>
              </a:srgbClr>
            </a:gs>
            <a:gs pos="50000">
              <a:srgbClr val="7A8C8E">
                <a:tint val="44500"/>
                <a:satMod val="160000"/>
              </a:srgbClr>
            </a:gs>
            <a:gs pos="100000">
              <a:srgbClr val="7A8C8E">
                <a:tint val="23500"/>
                <a:satMod val="160000"/>
              </a:srgbClr>
            </a:gs>
          </a:gsLst>
          <a:lin ang="0" scaled="1"/>
          <a:tileRect/>
        </a:gradFill>
        <a:ln w="15875" cap="flat" cmpd="sng" algn="ctr">
          <a:solidFill>
            <a:schemeClr val="accent3">
              <a:hueOff val="1460120"/>
              <a:satOff val="-27164"/>
              <a:lumOff val="-82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800100">
            <a:lnSpc>
              <a:spcPct val="90000"/>
            </a:lnSpc>
            <a:spcBef>
              <a:spcPct val="0"/>
            </a:spcBef>
            <a:spcAft>
              <a:spcPct val="15000"/>
            </a:spcAft>
            <a:buFont typeface="Symbol" panose="05050102010706020507" pitchFamily="18" charset="2"/>
            <a:buChar char=""/>
          </a:pPr>
          <a:r>
            <a:rPr lang="en-GB" sz="1800" kern="1200"/>
            <a:t>Analyze the gender and biodiversity policy frameworks to identify policy synergies</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a:t>Analyze the institutional capacities in gender and biodiversity</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a:t>Collect and analyze local and national data on the gender and biodiversity nexus</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a:t>Analyze the contributions of women-led biodiversity actions</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a:t>Systematize case studies of gender-responsive initiatives</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dirty="0"/>
            <a:t>Ensure data reflects the reality of men and women in all their diversity.</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dirty="0"/>
            <a:t> Organize meetings to validate findings and identify gaps</a:t>
          </a:r>
        </a:p>
        <a:p>
          <a:pPr marL="171450" lvl="1" indent="-171450" algn="l" defTabSz="800100">
            <a:lnSpc>
              <a:spcPct val="90000"/>
            </a:lnSpc>
            <a:spcBef>
              <a:spcPct val="0"/>
            </a:spcBef>
            <a:spcAft>
              <a:spcPct val="15000"/>
            </a:spcAft>
            <a:buFont typeface="Symbol" panose="05050102010706020507" pitchFamily="18" charset="2"/>
            <a:buChar char=""/>
          </a:pPr>
          <a:r>
            <a:rPr lang="en-GB" sz="1800" kern="1200" dirty="0"/>
            <a:t>Include extra data collection. Consider field visits to rural and indigenous communities.</a:t>
          </a:r>
        </a:p>
      </dsp:txBody>
      <dsp:txXfrm>
        <a:off x="12105826" y="1800631"/>
        <a:ext cx="5126537" cy="3893900"/>
      </dsp:txXfrm>
    </dsp:sp>
    <dsp:sp modelId="{43D6E98C-31DA-4068-8D35-351BEB61B853}">
      <dsp:nvSpPr>
        <dsp:cNvPr id="0" name=""/>
        <dsp:cNvSpPr/>
      </dsp:nvSpPr>
      <dsp:spPr>
        <a:xfrm>
          <a:off x="13372895" y="6250938"/>
          <a:ext cx="4153104" cy="1651552"/>
        </a:xfrm>
        <a:prstGeom prst="roundRect">
          <a:avLst>
            <a:gd name="adj" fmla="val 1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n-GB" sz="3600" b="1" kern="1200"/>
            <a:t>Conduct the analysis</a:t>
          </a:r>
        </a:p>
      </dsp:txBody>
      <dsp:txXfrm>
        <a:off x="13421267" y="6299310"/>
        <a:ext cx="4056360" cy="155480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s-ES_trad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B2F7EEF1-9A0F-D649-A1DF-3D2112562733}" type="datetimeFigureOut">
              <a:rPr lang="es-ES_tradnl" smtClean="0"/>
              <a:pPr/>
              <a:t>29/9/25</a:t>
            </a:fld>
            <a:endParaRPr lang="es-ES_trad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s-ES_tradnl"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D016F44F-AAE6-7749-A22A-A305A141182D}" type="slidenum">
              <a:rPr lang="es-ES_tradnl" smtClean="0"/>
              <a:pPr/>
              <a:t>‹#›</a:t>
            </a:fld>
            <a:endParaRPr lang="es-ES_tradnl" dirty="0"/>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EDE96-84EC-5C9F-3DEA-6FF5FC5EB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66214-10DA-4F49-E846-2BD69EEDF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A95EF-5A98-B4F5-AEA8-EC81E6BCB1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8CC8B16-6284-DA5D-06D1-68ABB9C0F6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5417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018F8-25F4-19B1-36B6-F0BE86161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7FA613-70FC-D22A-6B7A-AE24724FE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77A90-F0BE-2C68-55D9-D1A9F6F358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6998D-C676-FF0B-07D6-7D64F46487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289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3ED85-F544-D731-2463-67BE27EEB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5BCD59-674F-DE8D-B5E6-F6CCA6D1A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5E38FC-4EC7-B4F8-D9D5-AF916621571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AB36BE-9730-7619-3F21-9AB4EE5A64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0246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FE8E6-7BA5-40AD-6B35-160F04670E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ABFDC-0436-1F23-F479-9183B0D76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7E6EB-E40C-C1E1-ED6C-6198E9FE75AF}"/>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664B056-0840-87C8-F52E-95AE568ADD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2606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r>
              <a:rPr lang="en-GB" sz="1000"/>
              <a:t>Welcome 5 min</a:t>
            </a:r>
          </a:p>
          <a:p>
            <a:pPr algn="l" rtl="0" fontAlgn="base">
              <a:buFont typeface="Arial" panose="020B0604020202020204" pitchFamily="34" charset="0"/>
              <a:buChar char="•"/>
            </a:pPr>
            <a:r>
              <a:rPr lang="en-US" sz="1800" b="0" i="0">
                <a:solidFill>
                  <a:srgbClr val="000000"/>
                </a:solidFill>
                <a:effectLst/>
                <a:latin typeface="Calibri" panose="020F0502020204030204" pitchFamily="34" charset="0"/>
              </a:rPr>
              <a:t>Meeting objectives and structure</a:t>
            </a:r>
            <a:r>
              <a:rPr lang="en-US"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u="sng">
                <a:solidFill>
                  <a:srgbClr val="D13438"/>
                </a:solidFill>
                <a:effectLst/>
                <a:latin typeface="Calibri" panose="020F0502020204030204" pitchFamily="34" charset="0"/>
              </a:rPr>
              <a:t>Introduction of Participants ( warm up question: why are you excited to be here?)</a:t>
            </a:r>
            <a:r>
              <a:rPr lang="en-US"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Short/ simplified version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_tradnl" sz="1200" b="0" i="0" u="none" strike="noStrike" kern="1200" cap="none" spc="0" normalizeH="0" baseline="0" noProof="0" dirty="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2443924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A4E6E-9D9A-6F11-CDB8-0C01B5AFC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55F24-F19A-A9D6-D923-C7FA83AB96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E4A89-1E49-B03C-9795-363930A0072A}"/>
              </a:ext>
            </a:extLst>
          </p:cNvPr>
          <p:cNvSpPr>
            <a:spLocks noGrp="1"/>
          </p:cNvSpPr>
          <p:nvPr>
            <p:ph type="body" idx="1"/>
          </p:nvPr>
        </p:nvSpPr>
        <p:spPr/>
        <p:txBody>
          <a:bodyPr/>
          <a:lstStyle/>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Review of main</a:t>
            </a:r>
            <a:r>
              <a:rPr lang="en-US" sz="1200" dirty="0">
                <a:latin typeface="Calibri" panose="020F0502020204030204" pitchFamily="34" charset="0"/>
                <a:ea typeface="Times New Roman" panose="02020603050405020304" pitchFamily="18" charset="0"/>
                <a:cs typeface="Calibri" panose="020F0502020204030204" pitchFamily="34" charset="0"/>
              </a:rPr>
              <a:t> gender and biodiversity</a:t>
            </a:r>
            <a:r>
              <a:rPr lang="en-US" sz="1200" noProof="0" dirty="0">
                <a:latin typeface="Calibri" panose="020F0502020204030204" pitchFamily="34" charset="0"/>
                <a:ea typeface="Times New Roman" panose="02020603050405020304" pitchFamily="18" charset="0"/>
                <a:cs typeface="Calibri" panose="020F0502020204030204" pitchFamily="34" charset="0"/>
              </a:rPr>
              <a:t> laws and national documents.</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Review of biodiversity and gender literature relevant to the country context.</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Map gender experts, organizations and representatives of women’s machinery, associations and women stakeholders (rural and indigenous women).</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Gender analysis of relevant national and local data.  </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Meetings with actors from various sectors (government, civil society, etc.) to identify lessons learned or extra data that have not been previously identified. </a:t>
            </a:r>
          </a:p>
          <a:p>
            <a:pPr marL="514350" indent="-514350" algn="just">
              <a:spcBef>
                <a:spcPts val="0"/>
              </a:spcBef>
              <a:buFont typeface="+mj-lt"/>
              <a:buAutoNum type="arabicPeriod"/>
            </a:pPr>
            <a:endParaRPr lang="en-US" sz="1200" noProof="0" dirty="0">
              <a:latin typeface="Calibri" panose="020F0502020204030204" pitchFamily="34" charset="0"/>
              <a:ea typeface="Times New Roman" panose="02020603050405020304" pitchFamily="18" charset="0"/>
              <a:cs typeface="Calibri" panose="020F0502020204030204" pitchFamily="34" charset="0"/>
            </a:endParaRPr>
          </a:p>
          <a:p>
            <a:pPr marL="514350" indent="-514350" algn="just">
              <a:spcBef>
                <a:spcPts val="0"/>
              </a:spcBef>
              <a:buFont typeface="+mj-lt"/>
              <a:buAutoNum type="arabicPeriod"/>
            </a:pPr>
            <a:r>
              <a:rPr lang="en-US" sz="1200" noProof="0" dirty="0">
                <a:latin typeface="Calibri" panose="020F0502020204030204" pitchFamily="34" charset="0"/>
                <a:ea typeface="Times New Roman" panose="02020603050405020304" pitchFamily="18" charset="0"/>
                <a:cs typeface="Calibri" panose="020F0502020204030204" pitchFamily="34" charset="0"/>
              </a:rPr>
              <a:t>Field visits to rural and indigenous communities.</a:t>
            </a:r>
            <a:endParaRPr lang="en-US" sz="1200" noProof="0" dirty="0">
              <a:highlight>
                <a:srgbClr val="C0C0C0"/>
              </a:highlight>
              <a:latin typeface="Calibri" panose="020F0502020204030204" pitchFamily="34" charset="0"/>
              <a:cs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3B3933F9-7949-9B1F-BC76-1701EB28D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4242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64F79-E5FF-3DD1-BD63-32C49744D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88E4AC-4359-3216-080C-48C9FFD8B2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B21261-28D6-911E-531D-EAA7858B44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F7CAE3-485C-FC07-4316-ED58B8F2BC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8439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78C92-8956-9C30-ED38-FE50F76AD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43C95-2AC9-1FED-E5C2-3E8183BC67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AA5D8A-D1F7-B4AD-318F-BE496A2AE5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89B47E-3947-10B7-2BE5-EFE8D822BD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0060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22BDF-CCBC-01B6-99F3-A0678FBE8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4876-C4E0-38B3-F45B-91AF21D91C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20880-AFEC-0212-509E-3D8B4CF96D1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8BD6EA-3B41-E633-9478-32BE14E910A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506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Montserrat" pitchFamily="2" charset="77"/>
              </a:defRPr>
            </a:lvl1pPr>
          </a:lstStyle>
          <a:p>
            <a:r>
              <a:rPr lang="en-US" dirty="0"/>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Montserrat" pitchFamily="2" charset="77"/>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dirty="0"/>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23" indent="0" algn="ctr">
              <a:buNone/>
              <a:defRPr>
                <a:solidFill>
                  <a:schemeClr val="tx1">
                    <a:tint val="75000"/>
                  </a:schemeClr>
                </a:solidFill>
              </a:defRPr>
            </a:lvl2pPr>
            <a:lvl3pPr marL="914445" indent="0" algn="ctr">
              <a:buNone/>
              <a:defRPr>
                <a:solidFill>
                  <a:schemeClr val="tx1">
                    <a:tint val="75000"/>
                  </a:schemeClr>
                </a:solidFill>
              </a:defRPr>
            </a:lvl3pPr>
            <a:lvl4pPr marL="1371669" indent="0" algn="ctr">
              <a:buNone/>
              <a:defRPr>
                <a:solidFill>
                  <a:schemeClr val="tx1">
                    <a:tint val="75000"/>
                  </a:schemeClr>
                </a:solidFill>
              </a:defRPr>
            </a:lvl4pPr>
            <a:lvl5pPr marL="1828892" indent="0" algn="ctr">
              <a:buNone/>
              <a:defRPr>
                <a:solidFill>
                  <a:schemeClr val="tx1">
                    <a:tint val="75000"/>
                  </a:schemeClr>
                </a:solidFill>
              </a:defRPr>
            </a:lvl5pPr>
            <a:lvl6pPr marL="2286114" indent="0" algn="ctr">
              <a:buNone/>
              <a:defRPr>
                <a:solidFill>
                  <a:schemeClr val="tx1">
                    <a:tint val="75000"/>
                  </a:schemeClr>
                </a:solidFill>
              </a:defRPr>
            </a:lvl6pPr>
            <a:lvl7pPr marL="2743337" indent="0" algn="ctr">
              <a:buNone/>
              <a:defRPr>
                <a:solidFill>
                  <a:schemeClr val="tx1">
                    <a:tint val="75000"/>
                  </a:schemeClr>
                </a:solidFill>
              </a:defRPr>
            </a:lvl7pPr>
            <a:lvl8pPr marL="3200561" indent="0" algn="ctr">
              <a:buNone/>
              <a:defRPr>
                <a:solidFill>
                  <a:schemeClr val="tx1">
                    <a:tint val="75000"/>
                  </a:schemeClr>
                </a:solidFill>
              </a:defRPr>
            </a:lvl8pPr>
            <a:lvl9pPr marL="365778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87609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035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1"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8"/>
          </a:xfrm>
        </p:spPr>
        <p:txBody>
          <a:bodyPr anchor="b"/>
          <a:lstStyle>
            <a:lvl1pPr marL="0" indent="0">
              <a:buNone/>
              <a:defRPr sz="2000">
                <a:solidFill>
                  <a:schemeClr val="tx1">
                    <a:tint val="75000"/>
                  </a:schemeClr>
                </a:solidFill>
              </a:defRPr>
            </a:lvl1pPr>
            <a:lvl2pPr marL="457223" indent="0">
              <a:buNone/>
              <a:defRPr sz="1800">
                <a:solidFill>
                  <a:schemeClr val="tx1">
                    <a:tint val="75000"/>
                  </a:schemeClr>
                </a:solidFill>
              </a:defRPr>
            </a:lvl2pPr>
            <a:lvl3pPr marL="914445" indent="0">
              <a:buNone/>
              <a:defRPr sz="1601">
                <a:solidFill>
                  <a:schemeClr val="tx1">
                    <a:tint val="75000"/>
                  </a:schemeClr>
                </a:solidFill>
              </a:defRPr>
            </a:lvl3pPr>
            <a:lvl4pPr marL="1371669" indent="0">
              <a:buNone/>
              <a:defRPr sz="1400">
                <a:solidFill>
                  <a:schemeClr val="tx1">
                    <a:tint val="75000"/>
                  </a:schemeClr>
                </a:solidFill>
              </a:defRPr>
            </a:lvl4pPr>
            <a:lvl5pPr marL="1828892"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1"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0634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4"/>
          </a:xfrm>
        </p:spPr>
        <p:txBody>
          <a:bodyPr/>
          <a:lstStyle>
            <a:lvl1pPr>
              <a:defRPr sz="2801"/>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62342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4"/>
            <a:ext cx="4040189"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4" name="Content Placeholder 3"/>
          <p:cNvSpPr>
            <a:spLocks noGrp="1"/>
          </p:cNvSpPr>
          <p:nvPr>
            <p:ph sz="half" idx="2"/>
          </p:nvPr>
        </p:nvSpPr>
        <p:spPr>
          <a:xfrm>
            <a:off x="457201" y="2174876"/>
            <a:ext cx="4040189"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4"/>
            <a:ext cx="4041776" cy="639762"/>
          </a:xfrm>
        </p:spPr>
        <p:txBody>
          <a:bodyPr anchor="b"/>
          <a:lstStyle>
            <a:lvl1pPr marL="0" indent="0">
              <a:buNone/>
              <a:defRPr sz="2400" b="1"/>
            </a:lvl1pPr>
            <a:lvl2pPr marL="457223" indent="0">
              <a:buNone/>
              <a:defRPr sz="2000" b="1"/>
            </a:lvl2pPr>
            <a:lvl3pPr marL="914445" indent="0">
              <a:buNone/>
              <a:defRPr sz="1800" b="1"/>
            </a:lvl3pPr>
            <a:lvl4pPr marL="1371669" indent="0">
              <a:buNone/>
              <a:defRPr sz="1601" b="1"/>
            </a:lvl4pPr>
            <a:lvl5pPr marL="1828892" indent="0">
              <a:buNone/>
              <a:defRPr sz="1601" b="1"/>
            </a:lvl5pPr>
            <a:lvl6pPr marL="2286114" indent="0">
              <a:buNone/>
              <a:defRPr sz="1601" b="1"/>
            </a:lvl6pPr>
            <a:lvl7pPr marL="2743337" indent="0">
              <a:buNone/>
              <a:defRPr sz="1601" b="1"/>
            </a:lvl7pPr>
            <a:lvl8pPr marL="3200561" indent="0">
              <a:buNone/>
              <a:defRPr sz="1601" b="1"/>
            </a:lvl8pPr>
            <a:lvl9pPr marL="3657783" indent="0">
              <a:buNone/>
              <a:defRPr sz="1601" b="1"/>
            </a:lvl9pPr>
          </a:lstStyle>
          <a:p>
            <a:pPr lvl="0"/>
            <a:r>
              <a:rPr lang="en-US"/>
              <a:t>Click to edit Master text styles</a:t>
            </a:r>
          </a:p>
        </p:txBody>
      </p:sp>
      <p:sp>
        <p:nvSpPr>
          <p:cNvPr id="6" name="Content Placeholder 5"/>
          <p:cNvSpPr>
            <a:spLocks noGrp="1"/>
          </p:cNvSpPr>
          <p:nvPr>
            <p:ph sz="quarter" idx="4"/>
          </p:nvPr>
        </p:nvSpPr>
        <p:spPr>
          <a:xfrm>
            <a:off x="4645027" y="2174876"/>
            <a:ext cx="4041776" cy="3951288"/>
          </a:xfrm>
        </p:spPr>
        <p:txBody>
          <a:bodyPr/>
          <a:lstStyle>
            <a:lvl1pPr>
              <a:defRPr sz="2400"/>
            </a:lvl1pPr>
            <a:lvl2pPr>
              <a:defRPr sz="2000"/>
            </a:lvl2pPr>
            <a:lvl3pPr>
              <a:defRPr sz="1800"/>
            </a:lvl3pPr>
            <a:lvl4pPr>
              <a:defRPr sz="1601"/>
            </a:lvl4pPr>
            <a:lvl5pPr>
              <a:defRPr sz="1601"/>
            </a:lvl5pPr>
            <a:lvl6pPr>
              <a:defRPr sz="1601"/>
            </a:lvl6pPr>
            <a:lvl7pPr>
              <a:defRPr sz="1601"/>
            </a:lvl7pPr>
            <a:lvl8pPr>
              <a:defRPr sz="1601"/>
            </a:lvl8pPr>
            <a:lvl9pPr>
              <a:defRPr sz="16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9507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4768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Montserrat" pitchFamily="2" charset="77"/>
              </a:defRPr>
            </a:lvl1pPr>
          </a:lstStyle>
          <a:p>
            <a:r>
              <a:rPr lang="en-US" dirty="0"/>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Montserrat" pitchFamily="2" charset="77"/>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947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1"/>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6495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23" indent="0">
              <a:buNone/>
              <a:defRPr sz="2801"/>
            </a:lvl2pPr>
            <a:lvl3pPr marL="914445" indent="0">
              <a:buNone/>
              <a:defRPr sz="2400"/>
            </a:lvl3pPr>
            <a:lvl4pPr marL="1371669" indent="0">
              <a:buNone/>
              <a:defRPr sz="2000"/>
            </a:lvl4pPr>
            <a:lvl5pPr marL="1828892" indent="0">
              <a:buNone/>
              <a:defRPr sz="2000"/>
            </a:lvl5pPr>
            <a:lvl6pPr marL="2286114" indent="0">
              <a:buNone/>
              <a:defRPr sz="2000"/>
            </a:lvl6pPr>
            <a:lvl7pPr marL="2743337" indent="0">
              <a:buNone/>
              <a:defRPr sz="2000"/>
            </a:lvl7pPr>
            <a:lvl8pPr marL="3200561" indent="0">
              <a:buNone/>
              <a:defRPr sz="2000"/>
            </a:lvl8pPr>
            <a:lvl9pPr marL="3657783"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23" indent="0">
              <a:buNone/>
              <a:defRPr sz="1200"/>
            </a:lvl2pPr>
            <a:lvl3pPr marL="914445" indent="0">
              <a:buNone/>
              <a:defRPr sz="1001"/>
            </a:lvl3pPr>
            <a:lvl4pPr marL="1371669" indent="0">
              <a:buNone/>
              <a:defRPr sz="900"/>
            </a:lvl4pPr>
            <a:lvl5pPr marL="1828892" indent="0">
              <a:buNone/>
              <a:defRPr sz="900"/>
            </a:lvl5pPr>
            <a:lvl6pPr marL="2286114" indent="0">
              <a:buNone/>
              <a:defRPr sz="900"/>
            </a:lvl6pPr>
            <a:lvl7pPr marL="2743337" indent="0">
              <a:buNone/>
              <a:defRPr sz="900"/>
            </a:lvl7pPr>
            <a:lvl8pPr marL="3200561"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6581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2747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57659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dirty="0"/>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Montserrat" pitchFamily="2" charset="77"/>
              </a:defRPr>
            </a:lvl1pPr>
            <a:lvl2pPr>
              <a:defRPr sz="4200" b="0" i="0">
                <a:latin typeface="Montserrat" pitchFamily="2" charset="77"/>
              </a:defRPr>
            </a:lvl2pPr>
            <a:lvl3pPr>
              <a:defRPr sz="3600" b="0" i="0">
                <a:latin typeface="Montserrat" pitchFamily="2" charset="77"/>
              </a:defRPr>
            </a:lvl3pPr>
            <a:lvl4pPr>
              <a:defRPr sz="3000" b="0" i="0">
                <a:latin typeface="Montserrat" pitchFamily="2" charset="77"/>
              </a:defRPr>
            </a:lvl4pPr>
            <a:lvl5pPr>
              <a:defRPr sz="3000" b="0" i="0">
                <a:latin typeface="Montserrat" pitchFamily="2" charset="77"/>
              </a:defRPr>
            </a:lvl5pPr>
            <a:lvl6pPr>
              <a:defRPr sz="3000"/>
            </a:lvl6pPr>
            <a:lvl7pPr>
              <a:defRPr sz="3000"/>
            </a:lvl7pPr>
            <a:lvl8pPr>
              <a:defRPr sz="3000"/>
            </a:lvl8pPr>
            <a:lvl9pPr>
              <a:defRPr sz="3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Montserrat" pitchFamily="2" charset="77"/>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dirty="0"/>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dirty="0"/>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dirty="0"/>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dirty="0">
                <a:solidFill>
                  <a:schemeClr val="tx1"/>
                </a:solidFill>
                <a:effectLst/>
                <a:latin typeface="Montserrat" pitchFamily="2" charset="77"/>
                <a:ea typeface="+mn-ea"/>
                <a:cs typeface="+mn-cs"/>
              </a:rPr>
              <a:t>PROGRAMA DE LAS NACIONES UNIDAS PARA EL DESARROLLO</a:t>
            </a:r>
            <a:endParaRPr lang="en-US" sz="150" b="0" i="0" dirty="0">
              <a:solidFill>
                <a:schemeClr val="tx1">
                  <a:alpha val="75000"/>
                </a:schemeClr>
              </a:solidFill>
              <a:latin typeface="Montserrat" pitchFamily="2" charset="77"/>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Montserrat" pitchFamily="2" charset="77"/>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Montserrat" pitchFamily="2" charset="77"/>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Montserrat" pitchFamily="2" charset="77"/>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9/29/25</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9/29/25</a:t>
            </a:fld>
            <a:endParaRPr lang="en-US"/>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0642913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defTabSz="914445" rtl="0" eaLnBrk="1" latinLnBrk="0" hangingPunct="1">
        <a:spcBef>
          <a:spcPct val="0"/>
        </a:spcBef>
        <a:buNone/>
        <a:defRPr sz="4400" kern="1200">
          <a:solidFill>
            <a:schemeClr val="tx1"/>
          </a:solidFill>
          <a:latin typeface="+mj-lt"/>
          <a:ea typeface="+mj-ea"/>
          <a:cs typeface="+mj-cs"/>
        </a:defRPr>
      </a:lvl1pPr>
    </p:titleStyle>
    <p:bodyStyle>
      <a:lvl1pPr marL="342917" indent="-342917" algn="l" defTabSz="91444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88" indent="-285765" algn="l" defTabSz="914445" rtl="0" eaLnBrk="1" latinLnBrk="0" hangingPunct="1">
        <a:spcBef>
          <a:spcPct val="20000"/>
        </a:spcBef>
        <a:buFont typeface="Arial" pitchFamily="34" charset="0"/>
        <a:buChar char="–"/>
        <a:defRPr sz="2801" kern="1200">
          <a:solidFill>
            <a:schemeClr val="tx1"/>
          </a:solidFill>
          <a:latin typeface="+mn-lt"/>
          <a:ea typeface="+mn-ea"/>
          <a:cs typeface="+mn-cs"/>
        </a:defRPr>
      </a:lvl2pPr>
      <a:lvl3pPr marL="1143057" indent="-228612" algn="l" defTabSz="91444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80"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504"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726"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949"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171"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395" indent="-228612" algn="l" defTabSz="91444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45" rtl="0" eaLnBrk="1" latinLnBrk="0" hangingPunct="1">
        <a:defRPr sz="1800" kern="1200">
          <a:solidFill>
            <a:schemeClr val="tx1"/>
          </a:solidFill>
          <a:latin typeface="+mn-lt"/>
          <a:ea typeface="+mn-ea"/>
          <a:cs typeface="+mn-cs"/>
        </a:defRPr>
      </a:lvl1pPr>
      <a:lvl2pPr marL="457223" algn="l" defTabSz="914445" rtl="0" eaLnBrk="1" latinLnBrk="0" hangingPunct="1">
        <a:defRPr sz="1800" kern="1200">
          <a:solidFill>
            <a:schemeClr val="tx1"/>
          </a:solidFill>
          <a:latin typeface="+mn-lt"/>
          <a:ea typeface="+mn-ea"/>
          <a:cs typeface="+mn-cs"/>
        </a:defRPr>
      </a:lvl2pPr>
      <a:lvl3pPr marL="914445" algn="l" defTabSz="914445" rtl="0" eaLnBrk="1" latinLnBrk="0" hangingPunct="1">
        <a:defRPr sz="1800" kern="1200">
          <a:solidFill>
            <a:schemeClr val="tx1"/>
          </a:solidFill>
          <a:latin typeface="+mn-lt"/>
          <a:ea typeface="+mn-ea"/>
          <a:cs typeface="+mn-cs"/>
        </a:defRPr>
      </a:lvl3pPr>
      <a:lvl4pPr marL="1371669" algn="l" defTabSz="914445" rtl="0" eaLnBrk="1" latinLnBrk="0" hangingPunct="1">
        <a:defRPr sz="1800" kern="1200">
          <a:solidFill>
            <a:schemeClr val="tx1"/>
          </a:solidFill>
          <a:latin typeface="+mn-lt"/>
          <a:ea typeface="+mn-ea"/>
          <a:cs typeface="+mn-cs"/>
        </a:defRPr>
      </a:lvl4pPr>
      <a:lvl5pPr marL="1828892" algn="l" defTabSz="914445" rtl="0" eaLnBrk="1" latinLnBrk="0" hangingPunct="1">
        <a:defRPr sz="1800" kern="1200">
          <a:solidFill>
            <a:schemeClr val="tx1"/>
          </a:solidFill>
          <a:latin typeface="+mn-lt"/>
          <a:ea typeface="+mn-ea"/>
          <a:cs typeface="+mn-cs"/>
        </a:defRPr>
      </a:lvl5pPr>
      <a:lvl6pPr marL="2286114" algn="l" defTabSz="914445" rtl="0" eaLnBrk="1" latinLnBrk="0" hangingPunct="1">
        <a:defRPr sz="1800" kern="1200">
          <a:solidFill>
            <a:schemeClr val="tx1"/>
          </a:solidFill>
          <a:latin typeface="+mn-lt"/>
          <a:ea typeface="+mn-ea"/>
          <a:cs typeface="+mn-cs"/>
        </a:defRPr>
      </a:lvl6pPr>
      <a:lvl7pPr marL="2743337" algn="l" defTabSz="914445" rtl="0" eaLnBrk="1" latinLnBrk="0" hangingPunct="1">
        <a:defRPr sz="1800" kern="1200">
          <a:solidFill>
            <a:schemeClr val="tx1"/>
          </a:solidFill>
          <a:latin typeface="+mn-lt"/>
          <a:ea typeface="+mn-ea"/>
          <a:cs typeface="+mn-cs"/>
        </a:defRPr>
      </a:lvl7pPr>
      <a:lvl8pPr marL="3200561" algn="l" defTabSz="914445" rtl="0" eaLnBrk="1" latinLnBrk="0" hangingPunct="1">
        <a:defRPr sz="1800" kern="1200">
          <a:solidFill>
            <a:schemeClr val="tx1"/>
          </a:solidFill>
          <a:latin typeface="+mn-lt"/>
          <a:ea typeface="+mn-ea"/>
          <a:cs typeface="+mn-cs"/>
        </a:defRPr>
      </a:lvl8pPr>
      <a:lvl9pPr marL="3657783" algn="l" defTabSz="9144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0.png"/><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3.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32.png"/><Relationship Id="rId7" Type="http://schemas.openxmlformats.org/officeDocument/2006/relationships/image" Target="../media/image39.sv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1.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49.pn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54.jpeg"/><Relationship Id="rId5" Type="http://schemas.openxmlformats.org/officeDocument/2006/relationships/image" Target="../media/image8.jpeg"/><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56.svg"/><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2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54.jpeg"/><Relationship Id="rId5" Type="http://schemas.openxmlformats.org/officeDocument/2006/relationships/image" Target="../media/image8.jpeg"/><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slides/_rels/slide4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61.png"/><Relationship Id="rId7"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53.jpeg"/><Relationship Id="rId11" Type="http://schemas.openxmlformats.org/officeDocument/2006/relationships/image" Target="../media/image18.jpeg"/><Relationship Id="rId5" Type="http://schemas.openxmlformats.org/officeDocument/2006/relationships/image" Target="../media/image52.jpeg"/><Relationship Id="rId10"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5" Type="http://schemas.openxmlformats.org/officeDocument/2006/relationships/image" Target="../media/image24.jpeg"/><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es-CO" sz="4400" err="1">
                <a:solidFill>
                  <a:prstClr val="white"/>
                </a:solidFill>
                <a:latin typeface="Calibri" panose="020F0502020204030204"/>
              </a:rPr>
              <a:t>Image</a:t>
            </a:r>
            <a:r>
              <a:rPr lang="es-CO" sz="4400">
                <a:solidFill>
                  <a:prstClr val="white"/>
                </a:solidFill>
                <a:latin typeface="Calibri" panose="020F0502020204030204"/>
              </a:rPr>
              <a:t> </a:t>
            </a:r>
            <a:r>
              <a:rPr lang="es-CO" sz="4400" err="1">
                <a:solidFill>
                  <a:prstClr val="white"/>
                </a:solidFill>
                <a:latin typeface="Calibri" panose="020F0502020204030204"/>
              </a:rPr>
              <a:t>here</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3" y="2918651"/>
            <a:ext cx="8103647" cy="3416320"/>
          </a:xfrm>
          <a:prstGeom prst="rect">
            <a:avLst/>
          </a:prstGeom>
          <a:noFill/>
        </p:spPr>
        <p:txBody>
          <a:bodyPr wrap="square" rtlCol="0">
            <a:spAutoFit/>
          </a:bodyPr>
          <a:lstStyle/>
          <a:p>
            <a:pPr algn="ctr" defTabSz="1371600"/>
            <a:r>
              <a:rPr lang="en-US" sz="5400" b="1" dirty="0">
                <a:solidFill>
                  <a:prstClr val="black"/>
                </a:solidFill>
                <a:latin typeface="Calibri" panose="020F0502020204030204"/>
              </a:rPr>
              <a:t>Thematic Clinic 1</a:t>
            </a:r>
          </a:p>
          <a:p>
            <a:pPr algn="ctr" defTabSz="1371600"/>
            <a:endParaRPr lang="en-US" sz="5400" b="1" dirty="0">
              <a:solidFill>
                <a:prstClr val="black"/>
              </a:solidFill>
              <a:latin typeface="Calibri" panose="020F0502020204030204"/>
            </a:endParaRPr>
          </a:p>
          <a:p>
            <a:pPr algn="ctr" defTabSz="1371600"/>
            <a:r>
              <a:rPr lang="en-US" sz="5400" b="1" dirty="0">
                <a:solidFill>
                  <a:prstClr val="black"/>
                </a:solidFill>
                <a:latin typeface="Calibri" panose="020F0502020204030204"/>
              </a:rPr>
              <a:t>Gender and Biodiversity</a:t>
            </a:r>
          </a:p>
          <a:p>
            <a:pPr algn="ctr" defTabSz="1371600"/>
            <a:r>
              <a:rPr lang="en-US" sz="5400" b="1" dirty="0">
                <a:solidFill>
                  <a:prstClr val="black"/>
                </a:solidFill>
                <a:latin typeface="Calibri" panose="020F0502020204030204"/>
              </a:rPr>
              <a:t> Analysis</a:t>
            </a:r>
            <a:endParaRPr lang="en-US" sz="5400" dirty="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123658"/>
          </a:xfrm>
          <a:prstGeom prst="rect">
            <a:avLst/>
          </a:prstGeom>
          <a:noFill/>
        </p:spPr>
        <p:txBody>
          <a:bodyPr wrap="square">
            <a:spAutoFit/>
          </a:bodyPr>
          <a:lstStyle/>
          <a:p>
            <a:pPr algn="ctr" defTabSz="1371600"/>
            <a:r>
              <a:rPr lang="en-US" sz="4800" b="1" dirty="0">
                <a:solidFill>
                  <a:prstClr val="white"/>
                </a:solidFill>
                <a:latin typeface="Calibri Light"/>
                <a:ea typeface="Yu Gothic Light"/>
                <a:cs typeface="Times New Roman"/>
              </a:rPr>
              <a:t>Gender and NBSAP Capacity Building &amp; Exchange Process</a:t>
            </a:r>
            <a:br>
              <a:rPr lang="en-US" sz="4800" b="1" dirty="0">
                <a:solidFill>
                  <a:prstClr val="white"/>
                </a:solidFill>
                <a:latin typeface="Calibri Light"/>
                <a:ea typeface="Yu Gothic Light"/>
                <a:cs typeface="Times New Roman"/>
              </a:rPr>
            </a:br>
            <a:endParaRPr lang="en-US" sz="4800" b="1" dirty="0">
              <a:solidFill>
                <a:prstClr val="white"/>
              </a:solidFill>
              <a:latin typeface="Calibri Light"/>
              <a:ea typeface="Yu Gothic Light"/>
              <a:cs typeface="Times New Roman"/>
            </a:endParaRPr>
          </a:p>
          <a:p>
            <a:pPr algn="ctr" defTabSz="1371600"/>
            <a:r>
              <a:rPr lang="en-US" sz="3600" b="1" dirty="0">
                <a:solidFill>
                  <a:prstClr val="white"/>
                </a:solidFill>
                <a:latin typeface="Calibri Light"/>
                <a:ea typeface="Yu Gothic Light"/>
                <a:cs typeface="Times New Roman"/>
              </a:rPr>
              <a:t>30th September 2025</a:t>
            </a:r>
            <a:endParaRPr lang="en-US" sz="6000" dirty="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700FE-7690-0EB2-7104-57EDF1DD30E8}"/>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C80F0E6D-15A8-6B58-250C-C5982FB1EDD5}"/>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0E4B6325-1C29-9D15-2A5A-EB9358A7DA78}"/>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dirty="0">
                <a:solidFill>
                  <a:prstClr val="black"/>
                </a:solidFill>
                <a:latin typeface="Calibri Light" panose="020F0302020204030204" pitchFamily="34" charset="0"/>
                <a:cs typeface="Calibri Light" panose="020F0302020204030204" pitchFamily="34" charset="0"/>
                <a:sym typeface="Arial"/>
              </a:rPr>
              <a:t>Methodology to develop a gender analysis</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52E01F21-D67F-17CF-BB33-BE13820E04F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BA45076F-AE42-FD89-B566-013D0EBCA3D5}"/>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9" name="TextBox 28">
            <a:extLst>
              <a:ext uri="{FF2B5EF4-FFF2-40B4-BE49-F238E27FC236}">
                <a16:creationId xmlns:a16="http://schemas.microsoft.com/office/drawing/2014/main" id="{1C561527-2CBA-3341-0393-0F4D5E26B988}"/>
              </a:ext>
            </a:extLst>
          </p:cNvPr>
          <p:cNvSpPr txBox="1"/>
          <p:nvPr/>
        </p:nvSpPr>
        <p:spPr>
          <a:xfrm>
            <a:off x="2616265" y="1882130"/>
            <a:ext cx="10350402" cy="553998"/>
          </a:xfrm>
          <a:prstGeom prst="rect">
            <a:avLst/>
          </a:prstGeom>
          <a:noFill/>
        </p:spPr>
        <p:txBody>
          <a:bodyPr wrap="square">
            <a:spAutoFit/>
          </a:bodyPr>
          <a:lstStyle/>
          <a:p>
            <a:pPr lvl="0" algn="ctr"/>
            <a:r>
              <a:rPr lang="en-US" sz="3000" noProof="0" dirty="0">
                <a:latin typeface="Calibri" panose="020F0502020204030204" pitchFamily="34" charset="0"/>
                <a:ea typeface="Times New Roman" panose="02020603050405020304" pitchFamily="18" charset="0"/>
                <a:cs typeface="Calibri" panose="020F0502020204030204" pitchFamily="34" charset="0"/>
              </a:rPr>
              <a:t>Review gender and biodiversity laws &amp; national documents</a:t>
            </a:r>
            <a:endParaRPr lang="en-US" sz="3000" dirty="0"/>
          </a:p>
        </p:txBody>
      </p:sp>
      <p:grpSp>
        <p:nvGrpSpPr>
          <p:cNvPr id="90" name="Group 89">
            <a:extLst>
              <a:ext uri="{FF2B5EF4-FFF2-40B4-BE49-F238E27FC236}">
                <a16:creationId xmlns:a16="http://schemas.microsoft.com/office/drawing/2014/main" id="{6E1CC818-89E4-29D4-044C-8E11700BCA52}"/>
              </a:ext>
            </a:extLst>
          </p:cNvPr>
          <p:cNvGrpSpPr/>
          <p:nvPr/>
        </p:nvGrpSpPr>
        <p:grpSpPr>
          <a:xfrm>
            <a:off x="262186" y="1674264"/>
            <a:ext cx="2525289" cy="1077218"/>
            <a:chOff x="844721" y="1866900"/>
            <a:chExt cx="3117679" cy="1316682"/>
          </a:xfrm>
        </p:grpSpPr>
        <p:sp>
          <p:nvSpPr>
            <p:cNvPr id="44" name="Pentagon 43">
              <a:extLst>
                <a:ext uri="{FF2B5EF4-FFF2-40B4-BE49-F238E27FC236}">
                  <a16:creationId xmlns:a16="http://schemas.microsoft.com/office/drawing/2014/main" id="{04622B9E-225D-09C4-884D-E3617130C6CB}"/>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725EB79C-4E25-AC71-21CC-77F71E9417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2F6186F0-A5F0-5BE9-AF08-57A69F4FF66B}"/>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1FE5AC27-C99E-0247-252D-783C4EE42579}"/>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1D859D9C-5B49-E374-7658-19CDBB47D983}"/>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
        <p:nvSpPr>
          <p:cNvPr id="47" name="TextBox 46">
            <a:extLst>
              <a:ext uri="{FF2B5EF4-FFF2-40B4-BE49-F238E27FC236}">
                <a16:creationId xmlns:a16="http://schemas.microsoft.com/office/drawing/2014/main" id="{E04FF371-58FF-F3B9-4F7F-E7FC17DB2D6E}"/>
              </a:ext>
            </a:extLst>
          </p:cNvPr>
          <p:cNvSpPr txBox="1"/>
          <p:nvPr/>
        </p:nvSpPr>
        <p:spPr>
          <a:xfrm>
            <a:off x="3589918" y="3153371"/>
            <a:ext cx="7248274"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Review biodiversity and gender literature</a:t>
            </a:r>
          </a:p>
        </p:txBody>
      </p:sp>
      <p:sp>
        <p:nvSpPr>
          <p:cNvPr id="65" name="TextBox 64">
            <a:extLst>
              <a:ext uri="{FF2B5EF4-FFF2-40B4-BE49-F238E27FC236}">
                <a16:creationId xmlns:a16="http://schemas.microsoft.com/office/drawing/2014/main" id="{5D5E1868-886C-A339-C383-A16BE8427252}"/>
              </a:ext>
            </a:extLst>
          </p:cNvPr>
          <p:cNvSpPr txBox="1"/>
          <p:nvPr/>
        </p:nvSpPr>
        <p:spPr>
          <a:xfrm>
            <a:off x="4463673" y="4397916"/>
            <a:ext cx="10861434"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Map gender experts, women organizations and stakeholders</a:t>
            </a:r>
          </a:p>
        </p:txBody>
      </p:sp>
      <p:sp>
        <p:nvSpPr>
          <p:cNvPr id="70" name="TextBox 69">
            <a:extLst>
              <a:ext uri="{FF2B5EF4-FFF2-40B4-BE49-F238E27FC236}">
                <a16:creationId xmlns:a16="http://schemas.microsoft.com/office/drawing/2014/main" id="{A597FE43-A3C4-2AE7-D329-7880605ED77B}"/>
              </a:ext>
            </a:extLst>
          </p:cNvPr>
          <p:cNvSpPr txBox="1"/>
          <p:nvPr/>
        </p:nvSpPr>
        <p:spPr>
          <a:xfrm>
            <a:off x="5210371" y="5692764"/>
            <a:ext cx="10287000"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Analyze global and national gender and biodiversity data  </a:t>
            </a:r>
          </a:p>
        </p:txBody>
      </p:sp>
      <p:grpSp>
        <p:nvGrpSpPr>
          <p:cNvPr id="95" name="Group 94">
            <a:extLst>
              <a:ext uri="{FF2B5EF4-FFF2-40B4-BE49-F238E27FC236}">
                <a16:creationId xmlns:a16="http://schemas.microsoft.com/office/drawing/2014/main" id="{D47F3E9A-9466-055C-0BA8-F219C42DC6C7}"/>
              </a:ext>
            </a:extLst>
          </p:cNvPr>
          <p:cNvGrpSpPr/>
          <p:nvPr/>
        </p:nvGrpSpPr>
        <p:grpSpPr>
          <a:xfrm>
            <a:off x="2685082" y="5480724"/>
            <a:ext cx="2525289" cy="1077218"/>
            <a:chOff x="4089527" y="6103976"/>
            <a:chExt cx="3117679" cy="1316682"/>
          </a:xfrm>
        </p:grpSpPr>
        <p:sp>
          <p:nvSpPr>
            <p:cNvPr id="69" name="Pentagon 68">
              <a:extLst>
                <a:ext uri="{FF2B5EF4-FFF2-40B4-BE49-F238E27FC236}">
                  <a16:creationId xmlns:a16="http://schemas.microsoft.com/office/drawing/2014/main" id="{88F19372-A016-620A-87E2-4E5F81424E0E}"/>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FA44BF9B-E512-9C2D-6D27-BCA2B6DD0CE1}"/>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DB123AAF-CF3A-B89A-69E7-3A8050A2B5C0}"/>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6884A34C-3272-97C5-AC8C-1485AB16120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74" name="Picture 73" descr="A graphic of a pie chart and graph&#10;&#10;AI-generated content may be incorrect.">
              <a:extLst>
                <a:ext uri="{FF2B5EF4-FFF2-40B4-BE49-F238E27FC236}">
                  <a16:creationId xmlns:a16="http://schemas.microsoft.com/office/drawing/2014/main" id="{825F3DC9-4D2D-9BA2-47F3-66BD9E317D96}"/>
                </a:ext>
              </a:extLst>
            </p:cNvPr>
            <p:cNvPicPr>
              <a:picLocks noChangeAspect="1"/>
            </p:cNvPicPr>
            <p:nvPr/>
          </p:nvPicPr>
          <p:blipFill>
            <a:blip r:embed="rId5"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grpSp>
        <p:nvGrpSpPr>
          <p:cNvPr id="94" name="Group 93">
            <a:extLst>
              <a:ext uri="{FF2B5EF4-FFF2-40B4-BE49-F238E27FC236}">
                <a16:creationId xmlns:a16="http://schemas.microsoft.com/office/drawing/2014/main" id="{3D6FB9E0-F37D-4837-9580-2683910B9894}"/>
              </a:ext>
            </a:extLst>
          </p:cNvPr>
          <p:cNvGrpSpPr/>
          <p:nvPr/>
        </p:nvGrpSpPr>
        <p:grpSpPr>
          <a:xfrm>
            <a:off x="1865603" y="4207983"/>
            <a:ext cx="2525289" cy="1077218"/>
            <a:chOff x="2924970" y="4686569"/>
            <a:chExt cx="3117679" cy="1316682"/>
          </a:xfrm>
        </p:grpSpPr>
        <p:sp>
          <p:nvSpPr>
            <p:cNvPr id="63" name="Pentagon 62">
              <a:extLst>
                <a:ext uri="{FF2B5EF4-FFF2-40B4-BE49-F238E27FC236}">
                  <a16:creationId xmlns:a16="http://schemas.microsoft.com/office/drawing/2014/main" id="{C646A5EA-2542-4546-A0CD-78BEBE3B9D0D}"/>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8EC4F8F3-4C21-00A5-A6C1-439B374E95E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FFE2DFF-91DC-DF9E-1370-F1AE4596768F}"/>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CCA2B4B-007A-F394-A02A-ECFD0EF9655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3</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0DA106D-A5F4-179A-4D28-CA535AED4639}"/>
                </a:ext>
              </a:extLst>
            </p:cNvPr>
            <p:cNvPicPr>
              <a:picLocks noChangeAspect="1"/>
            </p:cNvPicPr>
            <p:nvPr/>
          </p:nvPicPr>
          <p:blipFill>
            <a:blip r:embed="rId6"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DB68D941-72A2-29B1-3DF4-13EA3C0ED68F}"/>
              </a:ext>
            </a:extLst>
          </p:cNvPr>
          <p:cNvGrpSpPr/>
          <p:nvPr/>
        </p:nvGrpSpPr>
        <p:grpSpPr>
          <a:xfrm>
            <a:off x="1008681" y="2942820"/>
            <a:ext cx="2525289" cy="1077218"/>
            <a:chOff x="1847532" y="3282849"/>
            <a:chExt cx="3117679" cy="1316682"/>
          </a:xfrm>
        </p:grpSpPr>
        <p:sp>
          <p:nvSpPr>
            <p:cNvPr id="45" name="Pentagon 44">
              <a:extLst>
                <a:ext uri="{FF2B5EF4-FFF2-40B4-BE49-F238E27FC236}">
                  <a16:creationId xmlns:a16="http://schemas.microsoft.com/office/drawing/2014/main" id="{75DE8172-2363-EA26-8675-EAABCF308CD6}"/>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76AB68A5-8F96-252E-3B26-61E1390B510A}"/>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A29E5D77-58DB-50FC-D3A5-B542B00114C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43B8714A-5332-040F-26B8-0BC07E8675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pic>
          <p:nvPicPr>
            <p:cNvPr id="76" name="Picture 75" descr="A computer screen with books on top&#10;&#10;AI-generated content may be incorrect.">
              <a:extLst>
                <a:ext uri="{FF2B5EF4-FFF2-40B4-BE49-F238E27FC236}">
                  <a16:creationId xmlns:a16="http://schemas.microsoft.com/office/drawing/2014/main" id="{24F46F2C-9873-A928-8E5E-5EFF732047A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
        <p:nvSpPr>
          <p:cNvPr id="78" name="TextBox 77">
            <a:extLst>
              <a:ext uri="{FF2B5EF4-FFF2-40B4-BE49-F238E27FC236}">
                <a16:creationId xmlns:a16="http://schemas.microsoft.com/office/drawing/2014/main" id="{A903B8EC-A0DF-83CF-348B-C08F9ECAD961}"/>
              </a:ext>
            </a:extLst>
          </p:cNvPr>
          <p:cNvSpPr txBox="1"/>
          <p:nvPr/>
        </p:nvSpPr>
        <p:spPr>
          <a:xfrm>
            <a:off x="5995935" y="6949352"/>
            <a:ext cx="13258800"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Meet with actors (various sectors) to identify lessons learned/extra data</a:t>
            </a:r>
          </a:p>
        </p:txBody>
      </p:sp>
      <p:sp>
        <p:nvSpPr>
          <p:cNvPr id="83" name="TextBox 82">
            <a:extLst>
              <a:ext uri="{FF2B5EF4-FFF2-40B4-BE49-F238E27FC236}">
                <a16:creationId xmlns:a16="http://schemas.microsoft.com/office/drawing/2014/main" id="{A576C3C0-1033-52EB-4970-75B57BC23A86}"/>
              </a:ext>
            </a:extLst>
          </p:cNvPr>
          <p:cNvSpPr txBox="1"/>
          <p:nvPr/>
        </p:nvSpPr>
        <p:spPr>
          <a:xfrm>
            <a:off x="6822806" y="8245749"/>
            <a:ext cx="12173285" cy="553998"/>
          </a:xfrm>
          <a:prstGeom prst="rect">
            <a:avLst/>
          </a:prstGeom>
          <a:noFill/>
        </p:spPr>
        <p:txBody>
          <a:bodyPr wrap="square">
            <a:spAutoFit/>
          </a:bodyPr>
          <a:lstStyle/>
          <a:p>
            <a:pPr algn="just">
              <a:spcBef>
                <a:spcPts val="0"/>
              </a:spcBef>
            </a:pPr>
            <a:r>
              <a:rPr lang="en-US" sz="3000" dirty="0">
                <a:latin typeface="Calibri" panose="020F0502020204030204" pitchFamily="34" charset="0"/>
                <a:ea typeface="Times New Roman" panose="02020603050405020304" pitchFamily="18" charset="0"/>
                <a:cs typeface="Calibri" panose="020F0502020204030204" pitchFamily="34" charset="0"/>
              </a:rPr>
              <a:t>Conduct consultations with rural and indigenous communities</a:t>
            </a:r>
            <a:endParaRPr lang="en-US" sz="3000" dirty="0">
              <a:highlight>
                <a:srgbClr val="C0C0C0"/>
              </a:highlight>
              <a:latin typeface="Calibri" panose="020F0502020204030204" pitchFamily="34" charset="0"/>
              <a:cs typeface="Calibri" panose="020F0502020204030204" pitchFamily="34" charset="0"/>
            </a:endParaRPr>
          </a:p>
        </p:txBody>
      </p:sp>
      <p:grpSp>
        <p:nvGrpSpPr>
          <p:cNvPr id="96" name="Group 95">
            <a:extLst>
              <a:ext uri="{FF2B5EF4-FFF2-40B4-BE49-F238E27FC236}">
                <a16:creationId xmlns:a16="http://schemas.microsoft.com/office/drawing/2014/main" id="{D0821AB8-6D47-27C0-C6BF-4CCA8B080782}"/>
              </a:ext>
            </a:extLst>
          </p:cNvPr>
          <p:cNvGrpSpPr/>
          <p:nvPr/>
        </p:nvGrpSpPr>
        <p:grpSpPr>
          <a:xfrm>
            <a:off x="3451085" y="6741250"/>
            <a:ext cx="2525289" cy="1077218"/>
            <a:chOff x="5194075" y="7520669"/>
            <a:chExt cx="3117679" cy="1316682"/>
          </a:xfrm>
        </p:grpSpPr>
        <p:sp>
          <p:nvSpPr>
            <p:cNvPr id="77" name="Pentagon 76">
              <a:extLst>
                <a:ext uri="{FF2B5EF4-FFF2-40B4-BE49-F238E27FC236}">
                  <a16:creationId xmlns:a16="http://schemas.microsoft.com/office/drawing/2014/main" id="{C7922F62-C10D-917D-DD3D-3BF359C628BE}"/>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7A4B425-E3C3-F7A6-1D3A-D592855794B5}"/>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E78318C-9FF7-CA20-A0C2-79F4FBA8B211}"/>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99ACF67F-BC1A-9EA6-31F6-5F8F19D4C3E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5</a:t>
                </a:r>
              </a:p>
            </p:txBody>
          </p:sp>
        </p:grpSp>
        <p:pic>
          <p:nvPicPr>
            <p:cNvPr id="92" name="Picture 91" descr="A group of people sitting at a table&#10;&#10;AI-generated content may be incorrect.">
              <a:extLst>
                <a:ext uri="{FF2B5EF4-FFF2-40B4-BE49-F238E27FC236}">
                  <a16:creationId xmlns:a16="http://schemas.microsoft.com/office/drawing/2014/main" id="{F558F05E-74A4-D525-2221-91139A79233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grpSp>
        <p:nvGrpSpPr>
          <p:cNvPr id="97" name="Group 96">
            <a:extLst>
              <a:ext uri="{FF2B5EF4-FFF2-40B4-BE49-F238E27FC236}">
                <a16:creationId xmlns:a16="http://schemas.microsoft.com/office/drawing/2014/main" id="{1A083AC0-2361-83FA-97F6-9208F0CF8E5B}"/>
              </a:ext>
            </a:extLst>
          </p:cNvPr>
          <p:cNvGrpSpPr/>
          <p:nvPr/>
        </p:nvGrpSpPr>
        <p:grpSpPr>
          <a:xfrm>
            <a:off x="4256511" y="8011208"/>
            <a:ext cx="2525289" cy="1077218"/>
            <a:chOff x="6358632" y="8938076"/>
            <a:chExt cx="3117679" cy="1316682"/>
          </a:xfrm>
        </p:grpSpPr>
        <p:sp>
          <p:nvSpPr>
            <p:cNvPr id="82" name="Pentagon 81">
              <a:extLst>
                <a:ext uri="{FF2B5EF4-FFF2-40B4-BE49-F238E27FC236}">
                  <a16:creationId xmlns:a16="http://schemas.microsoft.com/office/drawing/2014/main" id="{8A26682B-7AAE-11F3-23D5-9A2ED74D433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id="{359E6057-05AA-3E65-E314-2A8FBFADA09B}"/>
                </a:ext>
              </a:extLst>
            </p:cNvPr>
            <p:cNvGrpSpPr/>
            <p:nvPr/>
          </p:nvGrpSpPr>
          <p:grpSpPr>
            <a:xfrm>
              <a:off x="6612181" y="9076598"/>
              <a:ext cx="1063394" cy="1011676"/>
              <a:chOff x="10085410" y="3689660"/>
              <a:chExt cx="779859" cy="779859"/>
            </a:xfrm>
          </p:grpSpPr>
          <p:sp>
            <p:nvSpPr>
              <p:cNvPr id="85" name="Oval 84">
                <a:extLst>
                  <a:ext uri="{FF2B5EF4-FFF2-40B4-BE49-F238E27FC236}">
                    <a16:creationId xmlns:a16="http://schemas.microsoft.com/office/drawing/2014/main" id="{4FD014D5-2E68-DE3F-D0CF-A06FFB9A2C5A}"/>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6" name="Oval 5">
                <a:extLst>
                  <a:ext uri="{FF2B5EF4-FFF2-40B4-BE49-F238E27FC236}">
                    <a16:creationId xmlns:a16="http://schemas.microsoft.com/office/drawing/2014/main" id="{A9793541-4187-CBFE-690D-405906B507B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6</a:t>
                </a:r>
                <a:endParaRPr lang="en-US" sz="3600" kern="1200" dirty="0"/>
              </a:p>
            </p:txBody>
          </p:sp>
        </p:grpSp>
        <p:pic>
          <p:nvPicPr>
            <p:cNvPr id="93" name="Picture 92" descr="A drawing of a landscape&#10;&#10;AI-generated content may be incorrect.">
              <a:extLst>
                <a:ext uri="{FF2B5EF4-FFF2-40B4-BE49-F238E27FC236}">
                  <a16:creationId xmlns:a16="http://schemas.microsoft.com/office/drawing/2014/main" id="{09BE8266-B40E-5CD2-B677-0FBDCB523E7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29520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2841-97E8-D436-FB38-E435495F6D77}"/>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51900AF1-55D3-76E4-8534-B0061966C95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F602F0FD-2F24-7977-8E3A-E389DA8A2A05}"/>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D93BA486-CC42-67F0-3241-A01AC64C7F52}"/>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BD68905-CCD1-B458-CE4A-E044A5C73D13}"/>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D303EBD8-83A4-7126-12DE-C0870168FA9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0DE7232F-74B1-2775-3C72-05432E25EDAA}"/>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8E80B303-1181-C0C5-5DC5-F24FFD8EAC8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530B9699-FE77-730D-8E3C-2B9071FF8EF9}"/>
              </a:ext>
            </a:extLst>
          </p:cNvPr>
          <p:cNvGrpSpPr/>
          <p:nvPr/>
        </p:nvGrpSpPr>
        <p:grpSpPr>
          <a:xfrm>
            <a:off x="1102742" y="2029225"/>
            <a:ext cx="2525289" cy="1077218"/>
            <a:chOff x="844721" y="1866900"/>
            <a:chExt cx="3117679" cy="1316682"/>
          </a:xfrm>
        </p:grpSpPr>
        <p:sp>
          <p:nvSpPr>
            <p:cNvPr id="11" name="Pentagon 10">
              <a:extLst>
                <a:ext uri="{FF2B5EF4-FFF2-40B4-BE49-F238E27FC236}">
                  <a16:creationId xmlns:a16="http://schemas.microsoft.com/office/drawing/2014/main" id="{552B64AA-C619-9AC9-FC89-27464B3E2CDF}"/>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magnifying glass over a paper&#10;&#10;AI-generated content may be incorrect.">
              <a:extLst>
                <a:ext uri="{FF2B5EF4-FFF2-40B4-BE49-F238E27FC236}">
                  <a16:creationId xmlns:a16="http://schemas.microsoft.com/office/drawing/2014/main" id="{17E38927-5CF5-8365-98EB-6F3B990B6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13" name="Group 12">
              <a:extLst>
                <a:ext uri="{FF2B5EF4-FFF2-40B4-BE49-F238E27FC236}">
                  <a16:creationId xmlns:a16="http://schemas.microsoft.com/office/drawing/2014/main" id="{1A597F2A-8628-87F6-EEA5-09E92552C7F6}"/>
                </a:ext>
              </a:extLst>
            </p:cNvPr>
            <p:cNvGrpSpPr/>
            <p:nvPr/>
          </p:nvGrpSpPr>
          <p:grpSpPr>
            <a:xfrm>
              <a:off x="1098270" y="2005422"/>
              <a:ext cx="1063394" cy="1011676"/>
              <a:chOff x="10085410" y="3689660"/>
              <a:chExt cx="779859" cy="779859"/>
            </a:xfrm>
          </p:grpSpPr>
          <p:sp>
            <p:nvSpPr>
              <p:cNvPr id="14" name="Oval 13">
                <a:extLst>
                  <a:ext uri="{FF2B5EF4-FFF2-40B4-BE49-F238E27FC236}">
                    <a16:creationId xmlns:a16="http://schemas.microsoft.com/office/drawing/2014/main" id="{AD263FF8-0EC4-5A1F-BA7C-0279D5E3360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5E912E36-8D77-D979-80CA-8799CDD9E49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
        <p:nvSpPr>
          <p:cNvPr id="16" name="Text Placeholder 2">
            <a:extLst>
              <a:ext uri="{FF2B5EF4-FFF2-40B4-BE49-F238E27FC236}">
                <a16:creationId xmlns:a16="http://schemas.microsoft.com/office/drawing/2014/main" id="{C23BC856-2A73-A8FC-D96F-9B29A009F0E0}"/>
              </a:ext>
            </a:extLst>
          </p:cNvPr>
          <p:cNvSpPr txBox="1">
            <a:spLocks/>
          </p:cNvSpPr>
          <p:nvPr/>
        </p:nvSpPr>
        <p:spPr>
          <a:xfrm>
            <a:off x="2344962" y="3696885"/>
            <a:ext cx="13786256" cy="3475033"/>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noProof="0" dirty="0">
                <a:latin typeface="Calibri" panose="020F0502020204030204" pitchFamily="34" charset="0"/>
                <a:cs typeface="Calibri" panose="020F0502020204030204" pitchFamily="34" charset="0"/>
              </a:rPr>
              <a:t>Conduct </a:t>
            </a:r>
            <a:r>
              <a:rPr lang="en-US" dirty="0">
                <a:latin typeface="Calibri" panose="020F0502020204030204" pitchFamily="34" charset="0"/>
                <a:cs typeface="Calibri" panose="020F0502020204030204" pitchFamily="34" charset="0"/>
              </a:rPr>
              <a:t>an analysis of the gender policy framework to identify key  environmental mandates</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en-US" noProof="0" dirty="0">
                <a:latin typeface="Calibri" panose="020F0502020204030204" pitchFamily="34" charset="0"/>
                <a:cs typeface="Calibri" panose="020F0502020204030204" pitchFamily="34" charset="0"/>
              </a:rPr>
              <a:t>Conduct an analysis of the biodiversity policy framework to identify key gender mandates and policy synergies</a:t>
            </a:r>
          </a:p>
          <a:p>
            <a:pPr marL="453828" indent="-453828"/>
            <a:endParaRPr lang="en-US" dirty="0">
              <a:latin typeface="Calibri" panose="020F0502020204030204" pitchFamily="34" charset="0"/>
              <a:cs typeface="Calibri" panose="020F0502020204030204" pitchFamily="34" charset="0"/>
            </a:endParaRPr>
          </a:p>
          <a:p>
            <a:pPr marL="453828" indent="-453828"/>
            <a:r>
              <a:rPr lang="en-US" noProof="0" dirty="0">
                <a:latin typeface="Calibri" panose="020F0502020204030204" pitchFamily="34" charset="0"/>
                <a:cs typeface="Calibri" panose="020F0502020204030204" pitchFamily="34" charset="0"/>
              </a:rPr>
              <a:t>Conduct an </a:t>
            </a:r>
            <a:r>
              <a:rPr lang="en-US" dirty="0">
                <a:latin typeface="Calibri" panose="020F0502020204030204" pitchFamily="34" charset="0"/>
                <a:cs typeface="Calibri" panose="020F0502020204030204" pitchFamily="34" charset="0"/>
              </a:rPr>
              <a:t>analysis </a:t>
            </a:r>
            <a:r>
              <a:rPr lang="en-US" noProof="0" dirty="0">
                <a:latin typeface="Calibri" panose="020F0502020204030204" pitchFamily="34" charset="0"/>
                <a:cs typeface="Calibri" panose="020F0502020204030204" pitchFamily="34" charset="0"/>
              </a:rPr>
              <a:t>of institutional capacities in gender and biodiversity</a:t>
            </a:r>
            <a:endParaRPr lang="en-US" noProof="0" dirty="0">
              <a:highlight>
                <a:srgbClr val="C0C0C0"/>
              </a:highlight>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A9B7528A-722E-3A26-F7FF-5CFB44499990}"/>
              </a:ext>
            </a:extLst>
          </p:cNvPr>
          <p:cNvSpPr txBox="1"/>
          <p:nvPr/>
        </p:nvSpPr>
        <p:spPr>
          <a:xfrm>
            <a:off x="3420437" y="2242561"/>
            <a:ext cx="10350402" cy="553998"/>
          </a:xfrm>
          <a:prstGeom prst="rect">
            <a:avLst/>
          </a:prstGeom>
          <a:noFill/>
        </p:spPr>
        <p:txBody>
          <a:bodyPr wrap="square">
            <a:spAutoFit/>
          </a:bodyPr>
          <a:lstStyle/>
          <a:p>
            <a:pPr lvl="0" algn="ctr"/>
            <a:r>
              <a:rPr lang="en-US" sz="3000" b="1" noProof="0" dirty="0">
                <a:latin typeface="Calibri" panose="020F0502020204030204" pitchFamily="34" charset="0"/>
                <a:ea typeface="Times New Roman" panose="02020603050405020304" pitchFamily="18" charset="0"/>
                <a:cs typeface="Calibri" panose="020F0502020204030204" pitchFamily="34" charset="0"/>
              </a:rPr>
              <a:t>Review gender and biodiversity laws &amp; national documents</a:t>
            </a:r>
            <a:endParaRPr lang="en-US" sz="3000" b="1" dirty="0"/>
          </a:p>
        </p:txBody>
      </p:sp>
    </p:spTree>
    <p:extLst>
      <p:ext uri="{BB962C8B-B14F-4D97-AF65-F5344CB8AC3E}">
        <p14:creationId xmlns:p14="http://schemas.microsoft.com/office/powerpoint/2010/main" val="3186635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2BA11E51-8D97-2D56-E05A-B5E611949B0E}"/>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94165B0-2FF9-E9FA-A4DA-EC69FA234FA0}"/>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3D311D4-47A7-4166-9D39-022A586ACA5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Policy Analysis: Translate gender policy commitments into</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actions that can be included in the NBSAP</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1E9559D-204A-D153-B355-93AA48C6F012}"/>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14" name="Picture 13" descr="A close-up of a document&#10;&#10;AI-generated content may be incorrect.">
            <a:extLst>
              <a:ext uri="{FF2B5EF4-FFF2-40B4-BE49-F238E27FC236}">
                <a16:creationId xmlns:a16="http://schemas.microsoft.com/office/drawing/2014/main" id="{ED5E4CE5-0802-E4D0-0966-EF1BF461A2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5600" y="3695700"/>
            <a:ext cx="12992100" cy="5306632"/>
          </a:xfrm>
          <a:prstGeom prst="rect">
            <a:avLst/>
          </a:prstGeom>
        </p:spPr>
      </p:pic>
      <p:grpSp>
        <p:nvGrpSpPr>
          <p:cNvPr id="2" name="Group 1">
            <a:extLst>
              <a:ext uri="{FF2B5EF4-FFF2-40B4-BE49-F238E27FC236}">
                <a16:creationId xmlns:a16="http://schemas.microsoft.com/office/drawing/2014/main" id="{355653D1-9DE5-0DA8-D7E3-F8C92C8B6D6C}"/>
              </a:ext>
            </a:extLst>
          </p:cNvPr>
          <p:cNvGrpSpPr/>
          <p:nvPr/>
        </p:nvGrpSpPr>
        <p:grpSpPr>
          <a:xfrm>
            <a:off x="979911" y="2029225"/>
            <a:ext cx="2525289" cy="1077218"/>
            <a:chOff x="844721" y="1866900"/>
            <a:chExt cx="3117679" cy="1316682"/>
          </a:xfrm>
        </p:grpSpPr>
        <p:sp>
          <p:nvSpPr>
            <p:cNvPr id="3" name="Pentagon 2">
              <a:extLst>
                <a:ext uri="{FF2B5EF4-FFF2-40B4-BE49-F238E27FC236}">
                  <a16:creationId xmlns:a16="http://schemas.microsoft.com/office/drawing/2014/main" id="{00028AE1-DD7A-5ADE-4380-5EFC7462BAB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D35BC5DE-2766-3F04-0109-D3E7C0A20C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8E952C9-A252-E167-059D-1EA97CE62CD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ADDBC477-B71F-C77D-F4C5-FE8E0E6D3402}"/>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4AA446D3-3218-1DE7-6CD7-8DF1E9B1BB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1540650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5EF82-8C0E-E56E-9B9B-D331784AF38A}"/>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E461FCD6-9906-65B4-A8F0-11C788B0842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C565E5C5-C652-B5F9-45DB-4FC679D094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DFCB14B-DB8C-DB3F-E09C-6FD310DA4F6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Policy Analysis: Relate global gender commitments to the NBSAP</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AF825020-FAEE-CC5B-73B5-FD27D96707E0}"/>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3" name="Picture 2" descr="A close-up of a document&#10;&#10;AI-generated content may be incorrect.">
            <a:extLst>
              <a:ext uri="{FF2B5EF4-FFF2-40B4-BE49-F238E27FC236}">
                <a16:creationId xmlns:a16="http://schemas.microsoft.com/office/drawing/2014/main" id="{3BD4D219-0602-B02A-668D-DD698F9BE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9316" y="3771900"/>
            <a:ext cx="14434167" cy="4387850"/>
          </a:xfrm>
          <a:prstGeom prst="rect">
            <a:avLst/>
          </a:prstGeom>
        </p:spPr>
      </p:pic>
      <p:grpSp>
        <p:nvGrpSpPr>
          <p:cNvPr id="2" name="Group 1">
            <a:extLst>
              <a:ext uri="{FF2B5EF4-FFF2-40B4-BE49-F238E27FC236}">
                <a16:creationId xmlns:a16="http://schemas.microsoft.com/office/drawing/2014/main" id="{8FE44006-FF31-94CB-533D-DA859E91E898}"/>
              </a:ext>
            </a:extLst>
          </p:cNvPr>
          <p:cNvGrpSpPr/>
          <p:nvPr/>
        </p:nvGrpSpPr>
        <p:grpSpPr>
          <a:xfrm>
            <a:off x="979911" y="2029225"/>
            <a:ext cx="2525289" cy="1077218"/>
            <a:chOff x="844721" y="1866900"/>
            <a:chExt cx="3117679" cy="1316682"/>
          </a:xfrm>
        </p:grpSpPr>
        <p:sp>
          <p:nvSpPr>
            <p:cNvPr id="5" name="Pentagon 4">
              <a:extLst>
                <a:ext uri="{FF2B5EF4-FFF2-40B4-BE49-F238E27FC236}">
                  <a16:creationId xmlns:a16="http://schemas.microsoft.com/office/drawing/2014/main" id="{D092B859-2C0A-6CF0-6B4D-7D1F7F9C87F1}"/>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magnifying glass over a paper&#10;&#10;AI-generated content may be incorrect.">
              <a:extLst>
                <a:ext uri="{FF2B5EF4-FFF2-40B4-BE49-F238E27FC236}">
                  <a16:creationId xmlns:a16="http://schemas.microsoft.com/office/drawing/2014/main" id="{D48E5094-CE67-2CD0-F0BB-FEAEF08D9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9" name="Group 8">
              <a:extLst>
                <a:ext uri="{FF2B5EF4-FFF2-40B4-BE49-F238E27FC236}">
                  <a16:creationId xmlns:a16="http://schemas.microsoft.com/office/drawing/2014/main" id="{FBECBAD4-D324-4052-0CA8-31F46488AE99}"/>
                </a:ext>
              </a:extLst>
            </p:cNvPr>
            <p:cNvGrpSpPr/>
            <p:nvPr/>
          </p:nvGrpSpPr>
          <p:grpSpPr>
            <a:xfrm>
              <a:off x="1098270" y="2005422"/>
              <a:ext cx="1063394" cy="1011676"/>
              <a:chOff x="10085410" y="3689660"/>
              <a:chExt cx="779859" cy="779859"/>
            </a:xfrm>
          </p:grpSpPr>
          <p:sp>
            <p:nvSpPr>
              <p:cNvPr id="10" name="Oval 9">
                <a:extLst>
                  <a:ext uri="{FF2B5EF4-FFF2-40B4-BE49-F238E27FC236}">
                    <a16:creationId xmlns:a16="http://schemas.microsoft.com/office/drawing/2014/main" id="{B788DC4B-992F-2730-A8DD-BE5E85C7C93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769050BC-E563-1930-63AC-5D1BBD030FA2}"/>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3422349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B77E3-56FD-452A-D4D7-63EA73399113}"/>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4131CCD5-20A3-F14D-E27E-C67328DF866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CD0F002D-DBD5-E935-4337-291777248A1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3588E391-3777-0AC7-4569-CCEA81E246D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Policy Analysis: Develop a timeline of national policies to determine how the inclusion of gender commitments has evolved </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5045D851-01D3-7E9A-CACE-6A8671862085}"/>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11" name="Picture 10" descr="A close-up of a document&#10;&#10;AI-generated content may be incorrect.">
            <a:extLst>
              <a:ext uri="{FF2B5EF4-FFF2-40B4-BE49-F238E27FC236}">
                <a16:creationId xmlns:a16="http://schemas.microsoft.com/office/drawing/2014/main" id="{FAA929F0-84F7-A601-DA1B-1F5572D30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3900" y="3466938"/>
            <a:ext cx="9525000" cy="6002208"/>
          </a:xfrm>
          <a:prstGeom prst="rect">
            <a:avLst/>
          </a:prstGeom>
        </p:spPr>
      </p:pic>
      <p:grpSp>
        <p:nvGrpSpPr>
          <p:cNvPr id="2" name="Group 1">
            <a:extLst>
              <a:ext uri="{FF2B5EF4-FFF2-40B4-BE49-F238E27FC236}">
                <a16:creationId xmlns:a16="http://schemas.microsoft.com/office/drawing/2014/main" id="{AF1988F6-F839-FB1B-5A54-150CCD445693}"/>
              </a:ext>
            </a:extLst>
          </p:cNvPr>
          <p:cNvGrpSpPr/>
          <p:nvPr/>
        </p:nvGrpSpPr>
        <p:grpSpPr>
          <a:xfrm>
            <a:off x="914400" y="2029225"/>
            <a:ext cx="2525289" cy="1077218"/>
            <a:chOff x="844721" y="1866900"/>
            <a:chExt cx="3117679" cy="1316682"/>
          </a:xfrm>
        </p:grpSpPr>
        <p:sp>
          <p:nvSpPr>
            <p:cNvPr id="3" name="Pentagon 2">
              <a:extLst>
                <a:ext uri="{FF2B5EF4-FFF2-40B4-BE49-F238E27FC236}">
                  <a16:creationId xmlns:a16="http://schemas.microsoft.com/office/drawing/2014/main" id="{FC5697CC-1D0F-BA13-C437-8F87B220D4AC}"/>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37F97FFF-D686-C8A8-EF90-09B65C14A7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7" name="Group 6">
              <a:extLst>
                <a:ext uri="{FF2B5EF4-FFF2-40B4-BE49-F238E27FC236}">
                  <a16:creationId xmlns:a16="http://schemas.microsoft.com/office/drawing/2014/main" id="{F487009F-EBC5-B4F8-1F3C-CF0DACA07558}"/>
                </a:ext>
              </a:extLst>
            </p:cNvPr>
            <p:cNvGrpSpPr/>
            <p:nvPr/>
          </p:nvGrpSpPr>
          <p:grpSpPr>
            <a:xfrm>
              <a:off x="1098270" y="2005422"/>
              <a:ext cx="1063394" cy="1011676"/>
              <a:chOff x="10085410" y="3689660"/>
              <a:chExt cx="779859" cy="779859"/>
            </a:xfrm>
          </p:grpSpPr>
          <p:sp>
            <p:nvSpPr>
              <p:cNvPr id="9" name="Oval 8">
                <a:extLst>
                  <a:ext uri="{FF2B5EF4-FFF2-40B4-BE49-F238E27FC236}">
                    <a16:creationId xmlns:a16="http://schemas.microsoft.com/office/drawing/2014/main" id="{4E03E712-4EF1-E492-506E-02EFFC08677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Oval 5">
                <a:extLst>
                  <a:ext uri="{FF2B5EF4-FFF2-40B4-BE49-F238E27FC236}">
                    <a16:creationId xmlns:a16="http://schemas.microsoft.com/office/drawing/2014/main" id="{7350148C-4BDA-111F-DFB9-EED10A05FDDE}"/>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2871973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71E50-C36A-3582-0B92-A4EE977738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5B578FA6-CFF0-B03F-98B0-C8CAA6DDF131}"/>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AED526C-D665-DDA0-3E96-5B40A550181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E558037C-6C70-470C-D46D-1C5AB753BF4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7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Policy Analysis: Identify gender goals and actions</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included in sectoral policies </a:t>
            </a:r>
          </a:p>
          <a:p>
            <a:pPr algn="ctr" defTabSz="1371600"/>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6D639CB9-247A-A0ED-1D88-06E58C48A64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7" name="Picture 6" descr="A screenshot of a document&#10;&#10;AI-generated content may be incorrect.">
            <a:extLst>
              <a:ext uri="{FF2B5EF4-FFF2-40B4-BE49-F238E27FC236}">
                <a16:creationId xmlns:a16="http://schemas.microsoft.com/office/drawing/2014/main" id="{9FBD0449-DCAA-A097-F994-F23AA6B7E8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7300" y="3461495"/>
            <a:ext cx="10998200" cy="5884551"/>
          </a:xfrm>
          <a:prstGeom prst="rect">
            <a:avLst/>
          </a:prstGeom>
        </p:spPr>
      </p:pic>
      <p:grpSp>
        <p:nvGrpSpPr>
          <p:cNvPr id="2" name="Group 1">
            <a:extLst>
              <a:ext uri="{FF2B5EF4-FFF2-40B4-BE49-F238E27FC236}">
                <a16:creationId xmlns:a16="http://schemas.microsoft.com/office/drawing/2014/main" id="{55D9619F-E3A0-D5D3-A600-2F6C4D03AD32}"/>
              </a:ext>
            </a:extLst>
          </p:cNvPr>
          <p:cNvGrpSpPr/>
          <p:nvPr/>
        </p:nvGrpSpPr>
        <p:grpSpPr>
          <a:xfrm>
            <a:off x="914400" y="2029225"/>
            <a:ext cx="2525289" cy="1077218"/>
            <a:chOff x="844721" y="1866900"/>
            <a:chExt cx="3117679" cy="1316682"/>
          </a:xfrm>
        </p:grpSpPr>
        <p:sp>
          <p:nvSpPr>
            <p:cNvPr id="3" name="Pentagon 2">
              <a:extLst>
                <a:ext uri="{FF2B5EF4-FFF2-40B4-BE49-F238E27FC236}">
                  <a16:creationId xmlns:a16="http://schemas.microsoft.com/office/drawing/2014/main" id="{AE35D89A-EE8A-3798-7503-21D4702BE2D0}"/>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magnifying glass over a paper&#10;&#10;AI-generated content may be incorrect.">
              <a:extLst>
                <a:ext uri="{FF2B5EF4-FFF2-40B4-BE49-F238E27FC236}">
                  <a16:creationId xmlns:a16="http://schemas.microsoft.com/office/drawing/2014/main" id="{EB7C8EA1-57C2-C5A0-270E-1ED1517AB0D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9" name="Group 8">
              <a:extLst>
                <a:ext uri="{FF2B5EF4-FFF2-40B4-BE49-F238E27FC236}">
                  <a16:creationId xmlns:a16="http://schemas.microsoft.com/office/drawing/2014/main" id="{3DD3BA72-C7BC-3816-A52B-E38401072618}"/>
                </a:ext>
              </a:extLst>
            </p:cNvPr>
            <p:cNvGrpSpPr/>
            <p:nvPr/>
          </p:nvGrpSpPr>
          <p:grpSpPr>
            <a:xfrm>
              <a:off x="1098270" y="2005422"/>
              <a:ext cx="1063394" cy="1011676"/>
              <a:chOff x="10085410" y="3689660"/>
              <a:chExt cx="779859" cy="779859"/>
            </a:xfrm>
          </p:grpSpPr>
          <p:sp>
            <p:nvSpPr>
              <p:cNvPr id="10" name="Oval 9">
                <a:extLst>
                  <a:ext uri="{FF2B5EF4-FFF2-40B4-BE49-F238E27FC236}">
                    <a16:creationId xmlns:a16="http://schemas.microsoft.com/office/drawing/2014/main" id="{6757802F-4687-1A8C-45B6-5B217A628E27}"/>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F4D557EF-40C3-381A-8269-752DDE6E8B3F}"/>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2393267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7AFB2-624D-562A-ACD8-7F00A38A7DF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868239-FEA6-EEA3-2F99-ADFC08587892}"/>
              </a:ext>
            </a:extLst>
          </p:cNvPr>
          <p:cNvSpPr/>
          <p:nvPr/>
        </p:nvSpPr>
        <p:spPr>
          <a:xfrm>
            <a:off x="2362200" y="3466938"/>
            <a:ext cx="13944600" cy="5638962"/>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13410EC-F553-A4A6-B275-F5A80468C1F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7143CF6-96C3-1000-2485-313F2893F21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E88EA5F-3B08-62B8-5AD9-C90B9A1B9554}"/>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Institutional Analysis: Carry out a rapid diagnosis of the gender capacities of the institutions relevant to the NBSAP </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407D2497-0BD7-B106-F7D1-3C1AABA68B7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1818BFD0-1797-B5E1-F27A-BB2ACFB90A1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9042D8D-F643-E8F4-4C75-BBF072764A62}"/>
              </a:ext>
            </a:extLst>
          </p:cNvPr>
          <p:cNvSpPr txBox="1"/>
          <p:nvPr/>
        </p:nvSpPr>
        <p:spPr>
          <a:xfrm>
            <a:off x="3162300" y="3962481"/>
            <a:ext cx="12268200" cy="4647426"/>
          </a:xfrm>
          <a:prstGeom prst="rect">
            <a:avLst/>
          </a:prstGeom>
          <a:noFill/>
        </p:spPr>
        <p:txBody>
          <a:bodyPr wrap="square">
            <a:spAutoFit/>
          </a:bodyPr>
          <a:lstStyle/>
          <a:p>
            <a:pPr marL="0" marR="0" algn="just">
              <a:buNone/>
            </a:pPr>
            <a:r>
              <a:rPr lang="en-US" sz="2800" noProof="0" dirty="0">
                <a:solidFill>
                  <a:srgbClr val="0070C0"/>
                </a:solidFill>
                <a:effectLst/>
                <a:latin typeface="Calibri Light" panose="020F0302020204030204" pitchFamily="34" charset="0"/>
                <a:ea typeface="Times New Roman" panose="02020603050405020304" pitchFamily="18" charset="0"/>
                <a:cs typeface="Times New Roman" panose="02020603050405020304" pitchFamily="18" charset="0"/>
              </a:rPr>
              <a:t>Ministry of Natural Resources and Environment</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800" noProof="0" dirty="0">
                <a:solidFill>
                  <a:srgbClr val="0070C0"/>
                </a:solidFill>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 Policy: </a:t>
            </a:r>
            <a:r>
              <a:rPr lang="en-US" sz="2400" noProof="0" dirty="0">
                <a:solidFill>
                  <a:srgbClr val="A5A5A5"/>
                </a:solidFill>
                <a:effectLst/>
                <a:latin typeface="Apple Color Emoji" pitchFamily="2" charset="0"/>
                <a:ea typeface="Times New Roman" panose="02020603050405020304" pitchFamily="18" charset="0"/>
                <a:cs typeface="Apple Color Emoji" pitchFamily="2" charset="0"/>
              </a:rPr>
              <a:t>✔ </a:t>
            </a:r>
            <a:r>
              <a:rPr lang="en-US" sz="2400" noProof="0" dirty="0">
                <a:solidFill>
                  <a:srgbClr val="000000"/>
                </a:solidFill>
                <a:effectLst/>
                <a:latin typeface="Calibri Light" panose="020F0302020204030204" pitchFamily="34" charset="0"/>
                <a:ea typeface="Times New Roman" panose="02020603050405020304" pitchFamily="18" charset="0"/>
                <a:cs typeface="Apple Color Emoji" pitchFamily="2" charset="0"/>
              </a:rPr>
              <a:t>The country has the Gender Equity and Environment Strategy, the Action Plan for Gender Inclusion of the Ministry of Natural Resources and Environment and the Guide for the Incorporation of the Gender Perspective in the Development of Environmental Projects.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 and Environment Experts: </a:t>
            </a:r>
            <a:r>
              <a:rPr lang="en-US" sz="2400" noProof="0" dirty="0">
                <a:solidFill>
                  <a:srgbClr val="A5A5A5"/>
                </a:solidFill>
                <a:effectLst/>
                <a:latin typeface="Apple Color Emoji" pitchFamily="2" charset="0"/>
                <a:ea typeface="Times New Roman" panose="02020603050405020304" pitchFamily="18" charset="0"/>
                <a:cs typeface="Apple Color Emoji" pitchFamily="2" charset="0"/>
              </a:rPr>
              <a:t>✔✖ </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Secretariat has a gender focal point; however, its time has to be divided into several responsibilities.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Gender-Sensitive Staff</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2400" noProof="0" dirty="0">
                <a:solidFill>
                  <a:srgbClr val="A5A5A5"/>
                </a:solidFill>
                <a:effectLst/>
                <a:latin typeface="Apple Color Emoji" pitchFamily="2" charset="0"/>
                <a:ea typeface="Times New Roman" panose="02020603050405020304" pitchFamily="18" charset="0"/>
                <a:cs typeface="Apple Color Emoji" pitchFamily="2" charset="0"/>
              </a:rPr>
              <a:t>✔ </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The staff is gender-sensitive and the secretary has a gender unit.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Capacity Building on Gender and the Environment</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2400" noProof="0" dirty="0">
                <a:solidFill>
                  <a:srgbClr val="A5A5A5"/>
                </a:solidFill>
                <a:effectLst/>
                <a:latin typeface="Apple Color Emoji" pitchFamily="2" charset="0"/>
                <a:ea typeface="Times New Roman" panose="02020603050405020304" pitchFamily="18" charset="0"/>
                <a:cs typeface="Apple Color Emoji" pitchFamily="2" charset="0"/>
              </a:rPr>
              <a:t>✔✖ </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Staff have received several trainings from INAM. </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just">
              <a:buNone/>
            </a:pPr>
            <a:r>
              <a:rPr lang="en-US" sz="2400" u="sng"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Gender-Sensitive or Gender-Responsive Projects: </a:t>
            </a:r>
            <a:r>
              <a:rPr lang="en-US" sz="2400" noProof="0" dirty="0">
                <a:solidFill>
                  <a:srgbClr val="A5A5A5"/>
                </a:solidFill>
                <a:effectLst/>
                <a:latin typeface="Apple Color Emoji" pitchFamily="2" charset="0"/>
                <a:ea typeface="Times New Roman" panose="02020603050405020304" pitchFamily="18" charset="0"/>
                <a:cs typeface="Apple Color Emoji" pitchFamily="2" charset="0"/>
              </a:rPr>
              <a:t>✔</a:t>
            </a:r>
            <a:r>
              <a:rPr lang="en-US" sz="2400" noProof="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 The School for Equality and Empowerment of Rural Women has been implemented.</a:t>
            </a:r>
            <a:endParaRPr lang="en-US" sz="2800" noProof="0" dirty="0">
              <a:effectLst/>
              <a:latin typeface="Calibri" panose="020F0502020204030204" pitchFamily="34" charset="0"/>
              <a:ea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6D559566-23F8-E23C-2173-A955ACF489FC}"/>
              </a:ext>
            </a:extLst>
          </p:cNvPr>
          <p:cNvGrpSpPr/>
          <p:nvPr/>
        </p:nvGrpSpPr>
        <p:grpSpPr>
          <a:xfrm>
            <a:off x="914400" y="2029225"/>
            <a:ext cx="2525289" cy="1077218"/>
            <a:chOff x="844721" y="1866900"/>
            <a:chExt cx="3117679" cy="1316682"/>
          </a:xfrm>
        </p:grpSpPr>
        <p:sp>
          <p:nvSpPr>
            <p:cNvPr id="7" name="Pentagon 6">
              <a:extLst>
                <a:ext uri="{FF2B5EF4-FFF2-40B4-BE49-F238E27FC236}">
                  <a16:creationId xmlns:a16="http://schemas.microsoft.com/office/drawing/2014/main" id="{0BDF1D44-B296-6776-E51E-8467130A9174}"/>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magnifying glass over a paper&#10;&#10;AI-generated content may be incorrect.">
              <a:extLst>
                <a:ext uri="{FF2B5EF4-FFF2-40B4-BE49-F238E27FC236}">
                  <a16:creationId xmlns:a16="http://schemas.microsoft.com/office/drawing/2014/main" id="{3A608A5B-63CD-FDC5-2886-60477F5F1F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8679" y="2018287"/>
              <a:ext cx="1013420" cy="1011676"/>
            </a:xfrm>
            <a:prstGeom prst="rect">
              <a:avLst/>
            </a:prstGeom>
          </p:spPr>
        </p:pic>
        <p:grpSp>
          <p:nvGrpSpPr>
            <p:cNvPr id="11" name="Group 10">
              <a:extLst>
                <a:ext uri="{FF2B5EF4-FFF2-40B4-BE49-F238E27FC236}">
                  <a16:creationId xmlns:a16="http://schemas.microsoft.com/office/drawing/2014/main" id="{6959B0AC-1BAC-38A2-D887-37CA28041A13}"/>
                </a:ext>
              </a:extLst>
            </p:cNvPr>
            <p:cNvGrpSpPr/>
            <p:nvPr/>
          </p:nvGrpSpPr>
          <p:grpSpPr>
            <a:xfrm>
              <a:off x="1098270" y="2005422"/>
              <a:ext cx="1063394" cy="1011676"/>
              <a:chOff x="10085410" y="3689660"/>
              <a:chExt cx="779859" cy="779859"/>
            </a:xfrm>
          </p:grpSpPr>
          <p:sp>
            <p:nvSpPr>
              <p:cNvPr id="13" name="Oval 12">
                <a:extLst>
                  <a:ext uri="{FF2B5EF4-FFF2-40B4-BE49-F238E27FC236}">
                    <a16:creationId xmlns:a16="http://schemas.microsoft.com/office/drawing/2014/main" id="{1A2E9781-0925-EED2-9212-973E22584FAB}"/>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4" name="Oval 5">
                <a:extLst>
                  <a:ext uri="{FF2B5EF4-FFF2-40B4-BE49-F238E27FC236}">
                    <a16:creationId xmlns:a16="http://schemas.microsoft.com/office/drawing/2014/main" id="{40CE63D1-6308-63F8-9001-7679DB8C6FDD}"/>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1</a:t>
                </a:r>
              </a:p>
            </p:txBody>
          </p:sp>
        </p:grpSp>
      </p:grpSp>
    </p:spTree>
    <p:extLst>
      <p:ext uri="{BB962C8B-B14F-4D97-AF65-F5344CB8AC3E}">
        <p14:creationId xmlns:p14="http://schemas.microsoft.com/office/powerpoint/2010/main" val="1903610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588E2-935D-9651-F7CF-8861B3FE31B9}"/>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05150F36-A23F-49E3-3F0F-2FFCC3C5A971}"/>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E345DE0E-B223-AE59-F05A-E55EEB144F7B}"/>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4FE83E31-7EBA-4F8D-5F39-380D55428B4C}"/>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0CFC291C-91A0-5303-D62D-963D429B241A}"/>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55101D57-FBB3-D3AA-8998-937361CF1F35}"/>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0ADD6BF-2D72-E9B1-586A-E71FEA2C32C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A1FC2623-8ADC-5C13-A624-5D9E4EDFA8A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E33545CC-A68C-699C-B0F5-FF4827058FBA}"/>
              </a:ext>
            </a:extLst>
          </p:cNvPr>
          <p:cNvSpPr txBox="1">
            <a:spLocks/>
          </p:cNvSpPr>
          <p:nvPr/>
        </p:nvSpPr>
        <p:spPr>
          <a:xfrm>
            <a:off x="2408909" y="3856253"/>
            <a:ext cx="13533670" cy="627587"/>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noProof="0" dirty="0">
                <a:latin typeface="Calibri" panose="020F0502020204030204" pitchFamily="34" charset="0"/>
                <a:cs typeface="Calibri" panose="020F0502020204030204" pitchFamily="34" charset="0"/>
              </a:rPr>
              <a:t>Identify previously developed </a:t>
            </a:r>
            <a:r>
              <a:rPr lang="en-US" dirty="0">
                <a:latin typeface="Calibri" panose="020F0502020204030204" pitchFamily="34" charset="0"/>
                <a:cs typeface="Calibri" panose="020F0502020204030204" pitchFamily="34" charset="0"/>
              </a:rPr>
              <a:t>gender analyses </a:t>
            </a:r>
            <a:r>
              <a:rPr lang="en-US" noProof="0" dirty="0">
                <a:latin typeface="Calibri" panose="020F0502020204030204" pitchFamily="34" charset="0"/>
                <a:cs typeface="Calibri" panose="020F0502020204030204" pitchFamily="34" charset="0"/>
              </a:rPr>
              <a:t>in relation to biodiversity</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Search for global publications that might have case studies from the country </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en-US" noProof="0" dirty="0">
                <a:latin typeface="Calibri" panose="020F0502020204030204" pitchFamily="34" charset="0"/>
                <a:cs typeface="Calibri" panose="020F0502020204030204" pitchFamily="34" charset="0"/>
              </a:rPr>
              <a:t>Place a call for gender and biodiversity publications and invite government </a:t>
            </a:r>
            <a:r>
              <a:rPr lang="en-US" dirty="0">
                <a:latin typeface="Calibri" panose="020F0502020204030204" pitchFamily="34" charset="0"/>
                <a:cs typeface="Calibri" panose="020F0502020204030204" pitchFamily="34" charset="0"/>
              </a:rPr>
              <a:t>institutions and CSOs</a:t>
            </a: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noProof="0"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453828" indent="-453828"/>
            <a:endParaRPr lang="en-US" dirty="0">
              <a:latin typeface="Calibri" panose="020F0502020204030204" pitchFamily="34" charset="0"/>
              <a:cs typeface="Calibri" panose="020F0502020204030204" pitchFamily="34" charset="0"/>
            </a:endParaRPr>
          </a:p>
          <a:p>
            <a:pPr marL="0" indent="0">
              <a:buNone/>
            </a:pPr>
            <a:r>
              <a:rPr lang="en-US" noProof="0" dirty="0">
                <a:latin typeface="Calibri" panose="020F0502020204030204" pitchFamily="34" charset="0"/>
                <a:cs typeface="Calibri" panose="020F0502020204030204" pitchFamily="34" charset="0"/>
              </a:rPr>
              <a:t>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144287B-8E8E-512B-01A8-868289403E15}"/>
              </a:ext>
            </a:extLst>
          </p:cNvPr>
          <p:cNvGrpSpPr/>
          <p:nvPr/>
        </p:nvGrpSpPr>
        <p:grpSpPr>
          <a:xfrm>
            <a:off x="1146265" y="2019300"/>
            <a:ext cx="2525289" cy="1077218"/>
            <a:chOff x="1847532" y="3282849"/>
            <a:chExt cx="3117679" cy="1316682"/>
          </a:xfrm>
        </p:grpSpPr>
        <p:sp>
          <p:nvSpPr>
            <p:cNvPr id="18" name="Pentagon 17">
              <a:extLst>
                <a:ext uri="{FF2B5EF4-FFF2-40B4-BE49-F238E27FC236}">
                  <a16:creationId xmlns:a16="http://schemas.microsoft.com/office/drawing/2014/main" id="{279961DA-844E-5D3D-82B7-AAF0CE71CDA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E77348EE-8646-8A59-9B55-EABFA82016C1}"/>
                </a:ext>
              </a:extLst>
            </p:cNvPr>
            <p:cNvGrpSpPr/>
            <p:nvPr/>
          </p:nvGrpSpPr>
          <p:grpSpPr>
            <a:xfrm>
              <a:off x="2101081" y="3421371"/>
              <a:ext cx="1063394" cy="1011676"/>
              <a:chOff x="10085410" y="3689660"/>
              <a:chExt cx="779859" cy="779859"/>
            </a:xfrm>
          </p:grpSpPr>
          <p:sp>
            <p:nvSpPr>
              <p:cNvPr id="21" name="Oval 20">
                <a:extLst>
                  <a:ext uri="{FF2B5EF4-FFF2-40B4-BE49-F238E27FC236}">
                    <a16:creationId xmlns:a16="http://schemas.microsoft.com/office/drawing/2014/main" id="{E46AC85B-FBAB-3323-FD5E-9FDF1892ED91}"/>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Oval 5">
                <a:extLst>
                  <a:ext uri="{FF2B5EF4-FFF2-40B4-BE49-F238E27FC236}">
                    <a16:creationId xmlns:a16="http://schemas.microsoft.com/office/drawing/2014/main" id="{D31DCF15-E543-9BBF-2209-279F11E14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pic>
          <p:nvPicPr>
            <p:cNvPr id="20" name="Picture 19" descr="A computer screen with books on top&#10;&#10;AI-generated content may be incorrect.">
              <a:extLst>
                <a:ext uri="{FF2B5EF4-FFF2-40B4-BE49-F238E27FC236}">
                  <a16:creationId xmlns:a16="http://schemas.microsoft.com/office/drawing/2014/main" id="{959EA18B-244A-165F-263B-FF95E5A0EF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
        <p:nvSpPr>
          <p:cNvPr id="23" name="TextBox 22">
            <a:extLst>
              <a:ext uri="{FF2B5EF4-FFF2-40B4-BE49-F238E27FC236}">
                <a16:creationId xmlns:a16="http://schemas.microsoft.com/office/drawing/2014/main" id="{386FFCE7-9B78-7F1D-515B-237A79B922F3}"/>
              </a:ext>
            </a:extLst>
          </p:cNvPr>
          <p:cNvSpPr txBox="1"/>
          <p:nvPr/>
        </p:nvSpPr>
        <p:spPr>
          <a:xfrm>
            <a:off x="3876926" y="2253841"/>
            <a:ext cx="7248274"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Review biodiversity and gender literature</a:t>
            </a:r>
          </a:p>
        </p:txBody>
      </p:sp>
    </p:spTree>
    <p:extLst>
      <p:ext uri="{BB962C8B-B14F-4D97-AF65-F5344CB8AC3E}">
        <p14:creationId xmlns:p14="http://schemas.microsoft.com/office/powerpoint/2010/main" val="1635793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26AC9-05D6-8D4B-DE97-BE33E7EE92D3}"/>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2576C46-049F-724E-32C5-A38878DE262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A2483157-30B0-7A47-29CC-89BF5E2F0CF9}"/>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9C01CF84-2AA8-8D08-310F-D5857BD6C8C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6BE60723-1293-9BF7-7E5F-AE7C02D32CB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Literature review: Identify data included in the gender analysis</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of the projects supported by vertical funds (GEF, GCF, GBFF)</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7CE62FB5-BAF3-C372-8EC6-5F11EBB0E72B}"/>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5" name="Picture 4" descr="A close-up of a document&#10;&#10;AI-generated content may be incorrect.">
            <a:extLst>
              <a:ext uri="{FF2B5EF4-FFF2-40B4-BE49-F238E27FC236}">
                <a16:creationId xmlns:a16="http://schemas.microsoft.com/office/drawing/2014/main" id="{1FC459FA-ADFA-FD4D-ABDD-0CE6DE57B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3700" y="4082886"/>
            <a:ext cx="12725400" cy="4407065"/>
          </a:xfrm>
          <a:prstGeom prst="rect">
            <a:avLst/>
          </a:prstGeom>
        </p:spPr>
      </p:pic>
      <p:grpSp>
        <p:nvGrpSpPr>
          <p:cNvPr id="2" name="Group 1">
            <a:extLst>
              <a:ext uri="{FF2B5EF4-FFF2-40B4-BE49-F238E27FC236}">
                <a16:creationId xmlns:a16="http://schemas.microsoft.com/office/drawing/2014/main" id="{540CEA14-D34F-4CC1-C435-2B3775DD44E8}"/>
              </a:ext>
            </a:extLst>
          </p:cNvPr>
          <p:cNvGrpSpPr/>
          <p:nvPr/>
        </p:nvGrpSpPr>
        <p:grpSpPr>
          <a:xfrm>
            <a:off x="914400" y="2085082"/>
            <a:ext cx="2525289" cy="1077218"/>
            <a:chOff x="1847532" y="3282849"/>
            <a:chExt cx="3117679" cy="1316682"/>
          </a:xfrm>
        </p:grpSpPr>
        <p:sp>
          <p:nvSpPr>
            <p:cNvPr id="3" name="Pentagon 2">
              <a:extLst>
                <a:ext uri="{FF2B5EF4-FFF2-40B4-BE49-F238E27FC236}">
                  <a16:creationId xmlns:a16="http://schemas.microsoft.com/office/drawing/2014/main" id="{DFBFE4D8-C96E-D674-58BA-A5F9E3742AC3}"/>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FBB1841-B1BD-770B-3EC3-0CF8577EA796}"/>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84590A57-8F0A-07D4-A180-DE3764C42108}"/>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E7508805-393F-CA83-538D-E558E6733B08}"/>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pic>
          <p:nvPicPr>
            <p:cNvPr id="9" name="Picture 8" descr="A computer screen with books on top&#10;&#10;AI-generated content may be incorrect.">
              <a:extLst>
                <a:ext uri="{FF2B5EF4-FFF2-40B4-BE49-F238E27FC236}">
                  <a16:creationId xmlns:a16="http://schemas.microsoft.com/office/drawing/2014/main" id="{5F7C43D6-DC75-893E-2A93-8CD3E412FA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Tree>
    <p:extLst>
      <p:ext uri="{BB962C8B-B14F-4D97-AF65-F5344CB8AC3E}">
        <p14:creationId xmlns:p14="http://schemas.microsoft.com/office/powerpoint/2010/main" val="1182040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72150-5573-6A6B-E594-CA9FB7D6AE1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EE5FD1C-A747-C63D-A899-9AFFA8817745}"/>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3E1EE5CB-88BA-FA1B-3DEE-49FAA9D2BF6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0C8BA8D-3C3C-8746-3675-37A5ACAD5EDC}"/>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7E95CBE5-F8C1-0C9E-C470-2C6DA01BD9BD}"/>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Literature review: Review previous Strategies and National Reports</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related to MEAs to identify gender data</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F54FB88F-E7B2-6C19-22BC-160FFDCFDB25}"/>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0C4A6B8A-FD4C-B629-4DDA-0DE57BC86DA4}"/>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81755BC-9BCD-796F-CD69-844BD5C8053F}"/>
              </a:ext>
            </a:extLst>
          </p:cNvPr>
          <p:cNvSpPr txBox="1"/>
          <p:nvPr/>
        </p:nvSpPr>
        <p:spPr>
          <a:xfrm>
            <a:off x="3390900" y="5456652"/>
            <a:ext cx="11887200" cy="2677656"/>
          </a:xfrm>
          <a:prstGeom prst="rect">
            <a:avLst/>
          </a:prstGeom>
          <a:noFill/>
        </p:spPr>
        <p:txBody>
          <a:bodyPr wrap="square">
            <a:spAutoFit/>
          </a:bodyPr>
          <a:lstStyle/>
          <a:p>
            <a:r>
              <a:rPr lang="en-US" sz="2800" dirty="0"/>
              <a:t>Seagrass beds. Uses and development. Seagrass beds play an important role in stabilizing coastal dynamics by consolidating sediments and providing a barrier against marine erosion and storms. They are also of considerable interest given the diversity of species they support and as feeding grounds for dugongs and sea turtles. They are also used as fishing grounds by women and other fishermen and as recreational sites for snorkelers.</a:t>
            </a:r>
          </a:p>
        </p:txBody>
      </p:sp>
      <p:sp>
        <p:nvSpPr>
          <p:cNvPr id="11" name="TextBox 10">
            <a:extLst>
              <a:ext uri="{FF2B5EF4-FFF2-40B4-BE49-F238E27FC236}">
                <a16:creationId xmlns:a16="http://schemas.microsoft.com/office/drawing/2014/main" id="{E1FF98BE-5187-D8AD-3CB9-0EF9C5974682}"/>
              </a:ext>
            </a:extLst>
          </p:cNvPr>
          <p:cNvSpPr txBox="1"/>
          <p:nvPr/>
        </p:nvSpPr>
        <p:spPr>
          <a:xfrm>
            <a:off x="3390900" y="4158994"/>
            <a:ext cx="12006944" cy="954107"/>
          </a:xfrm>
          <a:prstGeom prst="rect">
            <a:avLst/>
          </a:prstGeom>
          <a:noFill/>
        </p:spPr>
        <p:txBody>
          <a:bodyPr wrap="square">
            <a:spAutoFit/>
          </a:bodyPr>
          <a:lstStyle/>
          <a:p>
            <a:r>
              <a:rPr lang="en-US"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Comoros First NBSAP </a:t>
            </a:r>
            <a:r>
              <a:rPr lang="fr-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Strategie</a:t>
            </a:r>
            <a:r>
              <a:rPr lang="fr-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Nationale Et Plan D’action pour la Conservation de La </a:t>
            </a:r>
            <a:r>
              <a:rPr lang="fr-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Diversite</a:t>
            </a:r>
            <a:r>
              <a:rPr lang="fr-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Biologique. 2003</a:t>
            </a:r>
            <a:r>
              <a:rPr lang="en-US" sz="2800" dirty="0">
                <a:effectLst/>
              </a:rPr>
              <a:t> </a:t>
            </a:r>
            <a:endParaRPr lang="en-US" sz="2800" dirty="0"/>
          </a:p>
        </p:txBody>
      </p:sp>
      <p:grpSp>
        <p:nvGrpSpPr>
          <p:cNvPr id="2" name="Group 1">
            <a:extLst>
              <a:ext uri="{FF2B5EF4-FFF2-40B4-BE49-F238E27FC236}">
                <a16:creationId xmlns:a16="http://schemas.microsoft.com/office/drawing/2014/main" id="{DFD6AB3E-51F5-9DAF-225F-AB209F03E422}"/>
              </a:ext>
            </a:extLst>
          </p:cNvPr>
          <p:cNvGrpSpPr/>
          <p:nvPr/>
        </p:nvGrpSpPr>
        <p:grpSpPr>
          <a:xfrm>
            <a:off x="914400" y="2085082"/>
            <a:ext cx="2525289" cy="1077218"/>
            <a:chOff x="1847532" y="3282849"/>
            <a:chExt cx="3117679" cy="1316682"/>
          </a:xfrm>
        </p:grpSpPr>
        <p:sp>
          <p:nvSpPr>
            <p:cNvPr id="5" name="Pentagon 4">
              <a:extLst>
                <a:ext uri="{FF2B5EF4-FFF2-40B4-BE49-F238E27FC236}">
                  <a16:creationId xmlns:a16="http://schemas.microsoft.com/office/drawing/2014/main" id="{BFEF2E5F-3033-8581-8738-6AFC4F591A2A}"/>
                </a:ext>
              </a:extLst>
            </p:cNvPr>
            <p:cNvSpPr/>
            <p:nvPr/>
          </p:nvSpPr>
          <p:spPr>
            <a:xfrm>
              <a:off x="1847532" y="328284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6FEB5F7-5107-2233-5C89-DB8C161A5A38}"/>
                </a:ext>
              </a:extLst>
            </p:cNvPr>
            <p:cNvGrpSpPr/>
            <p:nvPr/>
          </p:nvGrpSpPr>
          <p:grpSpPr>
            <a:xfrm>
              <a:off x="2101081" y="3421371"/>
              <a:ext cx="1063394" cy="1011676"/>
              <a:chOff x="10085410" y="3689660"/>
              <a:chExt cx="779859" cy="779859"/>
            </a:xfrm>
          </p:grpSpPr>
          <p:sp>
            <p:nvSpPr>
              <p:cNvPr id="14" name="Oval 13">
                <a:extLst>
                  <a:ext uri="{FF2B5EF4-FFF2-40B4-BE49-F238E27FC236}">
                    <a16:creationId xmlns:a16="http://schemas.microsoft.com/office/drawing/2014/main" id="{DE6FD4C1-5D14-8CF9-B049-5EB25CEBCB0E}"/>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Oval 5">
                <a:extLst>
                  <a:ext uri="{FF2B5EF4-FFF2-40B4-BE49-F238E27FC236}">
                    <a16:creationId xmlns:a16="http://schemas.microsoft.com/office/drawing/2014/main" id="{F7A8ADA2-F6E4-D266-FEDA-CC1EEF124466}"/>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2</a:t>
                </a:r>
                <a:endParaRPr lang="en-US" sz="3600" kern="1200" dirty="0"/>
              </a:p>
            </p:txBody>
          </p:sp>
        </p:grpSp>
        <p:pic>
          <p:nvPicPr>
            <p:cNvPr id="10" name="Picture 9" descr="A computer screen with books on top&#10;&#10;AI-generated content may be incorrect.">
              <a:extLst>
                <a:ext uri="{FF2B5EF4-FFF2-40B4-BE49-F238E27FC236}">
                  <a16:creationId xmlns:a16="http://schemas.microsoft.com/office/drawing/2014/main" id="{89EF64F4-0370-768C-DED5-BB7ADF2690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47607" y="3442343"/>
              <a:ext cx="897334" cy="985416"/>
            </a:xfrm>
            <a:prstGeom prst="rect">
              <a:avLst/>
            </a:prstGeom>
          </p:spPr>
        </p:pic>
      </p:grpSp>
    </p:spTree>
    <p:extLst>
      <p:ext uri="{BB962C8B-B14F-4D97-AF65-F5344CB8AC3E}">
        <p14:creationId xmlns:p14="http://schemas.microsoft.com/office/powerpoint/2010/main" val="123272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en-GB"/>
              <a:t>Objectives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3125356"/>
            <a:ext cx="16266074" cy="6437743"/>
          </a:xfrm>
        </p:spPr>
        <p:txBody>
          <a:bodyPr vert="horz" lIns="0" tIns="68580" rIns="0" bIns="68580" rtlCol="0" anchor="t">
            <a:normAutofit lnSpcReduction="10000"/>
          </a:bodyPr>
          <a:lstStyle/>
          <a:p>
            <a:pPr>
              <a:spcBef>
                <a:spcPts val="0"/>
              </a:spcBef>
              <a:spcAft>
                <a:spcPts val="0"/>
              </a:spcAft>
              <a:buFont typeface="Arial" panose="020B0604020202020204" pitchFamily="34" charset="0"/>
              <a:buChar char="•"/>
            </a:pPr>
            <a:r>
              <a:rPr lang="en-US" sz="4200" dirty="0"/>
              <a:t>  Discuss the main steps to develop a comprehensive gender and  </a:t>
            </a:r>
          </a:p>
          <a:p>
            <a:pPr marL="0" indent="0">
              <a:spcBef>
                <a:spcPts val="0"/>
              </a:spcBef>
              <a:spcAft>
                <a:spcPts val="0"/>
              </a:spcAft>
              <a:buNone/>
            </a:pPr>
            <a:r>
              <a:rPr lang="en-US" sz="4200" dirty="0"/>
              <a:t>    biodiversity analysis</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en-US" sz="4200" dirty="0"/>
              <a:t>  Share tips to develop gender analysis that includes evidence to </a:t>
            </a:r>
          </a:p>
          <a:p>
            <a:pPr marL="0" indent="0">
              <a:spcBef>
                <a:spcPts val="0"/>
              </a:spcBef>
              <a:spcAft>
                <a:spcPts val="0"/>
              </a:spcAft>
              <a:buNone/>
            </a:pPr>
            <a:r>
              <a:rPr lang="en-US" sz="4200" dirty="0"/>
              <a:t>    support gender responsive NBS and innovative data analysis </a:t>
            </a:r>
          </a:p>
          <a:p>
            <a:pPr>
              <a:spcBef>
                <a:spcPts val="0"/>
              </a:spcBef>
              <a:spcAft>
                <a:spcPts val="0"/>
              </a:spcAft>
              <a:buFont typeface="Arial" panose="020B0604020202020204" pitchFamily="34" charset="0"/>
              <a:buChar char="•"/>
            </a:pPr>
            <a:endParaRPr lang="en-US" sz="4200" dirty="0"/>
          </a:p>
          <a:p>
            <a:pPr>
              <a:spcBef>
                <a:spcPts val="0"/>
              </a:spcBef>
              <a:spcAft>
                <a:spcPts val="0"/>
              </a:spcAft>
              <a:buFont typeface="Arial" panose="020B0604020202020204" pitchFamily="34" charset="0"/>
              <a:buChar char="•"/>
            </a:pPr>
            <a:r>
              <a:rPr lang="en-US" sz="4200" dirty="0"/>
              <a:t>  Promote a peer-to-peer exchange on good practices to develop gender         </a:t>
            </a:r>
          </a:p>
          <a:p>
            <a:pPr marL="0" indent="0">
              <a:spcBef>
                <a:spcPts val="0"/>
              </a:spcBef>
              <a:spcAft>
                <a:spcPts val="0"/>
              </a:spcAft>
              <a:buNone/>
            </a:pPr>
            <a:r>
              <a:rPr lang="en-US" sz="4200" dirty="0"/>
              <a:t>    and biodiversity analysis</a:t>
            </a:r>
          </a:p>
          <a:p>
            <a:pPr>
              <a:spcBef>
                <a:spcPts val="0"/>
              </a:spcBef>
              <a:spcAft>
                <a:spcPts val="0"/>
              </a:spcAft>
              <a:buFont typeface="Arial" panose="020B0604020202020204" pitchFamily="34" charset="0"/>
              <a:buChar char="•"/>
            </a:pPr>
            <a:endParaRPr lang="en-US" sz="4200" dirty="0"/>
          </a:p>
          <a:p>
            <a:pPr marL="514350" indent="-514350">
              <a:spcBef>
                <a:spcPts val="0"/>
              </a:spcBef>
              <a:spcAft>
                <a:spcPts val="0"/>
              </a:spcAft>
              <a:buFont typeface="Arial" panose="020B0604020202020204" pitchFamily="34" charset="0"/>
              <a:buChar char="•"/>
            </a:pPr>
            <a:r>
              <a:rPr lang="en-US" sz="4200" dirty="0"/>
              <a:t>Obtain specific recommendations for improving national processes to develop a situational analysis</a:t>
            </a:r>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664E7-E92A-434D-3607-B72CAB89A8D6}"/>
            </a:ext>
          </a:extLst>
        </p:cNvPr>
        <p:cNvGrpSpPr/>
        <p:nvPr/>
      </p:nvGrpSpPr>
      <p:grpSpPr>
        <a:xfrm>
          <a:off x="0" y="0"/>
          <a:ext cx="0" cy="0"/>
          <a:chOff x="0" y="0"/>
          <a:chExt cx="0" cy="0"/>
        </a:xfrm>
      </p:grpSpPr>
      <p:sp>
        <p:nvSpPr>
          <p:cNvPr id="10" name="Text Placeholder 2">
            <a:extLst>
              <a:ext uri="{FF2B5EF4-FFF2-40B4-BE49-F238E27FC236}">
                <a16:creationId xmlns:a16="http://schemas.microsoft.com/office/drawing/2014/main" id="{2A5F3B35-9E26-1349-093F-1009BE0380D1}"/>
              </a:ext>
            </a:extLst>
          </p:cNvPr>
          <p:cNvSpPr txBox="1">
            <a:spLocks/>
          </p:cNvSpPr>
          <p:nvPr/>
        </p:nvSpPr>
        <p:spPr>
          <a:xfrm>
            <a:off x="2334075" y="3870086"/>
            <a:ext cx="13812383" cy="2757645"/>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noProof="0" dirty="0">
                <a:latin typeface="Calibri" panose="020F0502020204030204" pitchFamily="34" charset="0"/>
                <a:cs typeface="Calibri" panose="020F0502020204030204" pitchFamily="34" charset="0"/>
              </a:rPr>
              <a:t>Identify gender experts who have experience conducting gender analysis for various environmental sectors</a:t>
            </a:r>
          </a:p>
          <a:p>
            <a:pPr marL="453828" indent="-453828"/>
            <a:endParaRPr lang="en-US" noProof="0"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Carry out mapping of women's groups/collectives and civil organizations, academia, other institutions and international cooperation that work on gender and the environment</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Identify gender experts or gender units in institutions involved in the NBSAP </a:t>
            </a:r>
            <a:endParaRPr lang="en-US" noProof="0" dirty="0">
              <a:highlight>
                <a:srgbClr val="C0C0C0"/>
              </a:highlight>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189E42F3-D904-689A-353B-D809F623F508}"/>
              </a:ext>
            </a:extLst>
          </p:cNvPr>
          <p:cNvGrpSpPr/>
          <p:nvPr/>
        </p:nvGrpSpPr>
        <p:grpSpPr>
          <a:xfrm>
            <a:off x="1163702" y="1986544"/>
            <a:ext cx="2525289" cy="1077218"/>
            <a:chOff x="2924970" y="4686569"/>
            <a:chExt cx="3117679" cy="1316682"/>
          </a:xfrm>
        </p:grpSpPr>
        <p:sp>
          <p:nvSpPr>
            <p:cNvPr id="12" name="Pentagon 11">
              <a:extLst>
                <a:ext uri="{FF2B5EF4-FFF2-40B4-BE49-F238E27FC236}">
                  <a16:creationId xmlns:a16="http://schemas.microsoft.com/office/drawing/2014/main" id="{D70510BA-2CDA-1877-ECB9-E6FE913635C0}"/>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2B5C18C2-C414-9D69-A57F-65A12AFC79EC}"/>
                </a:ext>
              </a:extLst>
            </p:cNvPr>
            <p:cNvGrpSpPr/>
            <p:nvPr/>
          </p:nvGrpSpPr>
          <p:grpSpPr>
            <a:xfrm>
              <a:off x="3178519" y="4825091"/>
              <a:ext cx="1063394" cy="1011676"/>
              <a:chOff x="10085410" y="3689660"/>
              <a:chExt cx="779859" cy="779859"/>
            </a:xfrm>
          </p:grpSpPr>
          <p:sp>
            <p:nvSpPr>
              <p:cNvPr id="15" name="Oval 14">
                <a:extLst>
                  <a:ext uri="{FF2B5EF4-FFF2-40B4-BE49-F238E27FC236}">
                    <a16:creationId xmlns:a16="http://schemas.microsoft.com/office/drawing/2014/main" id="{3CEE8FCD-4CD4-592C-FB2C-70C865DC3A78}"/>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12F7333-A83A-6286-8E7A-9D8D2CA9B1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3</a:t>
                </a:r>
                <a:endParaRPr lang="en-US" sz="3600" kern="1200" dirty="0"/>
              </a:p>
            </p:txBody>
          </p:sp>
        </p:grpSp>
        <p:pic>
          <p:nvPicPr>
            <p:cNvPr id="14" name="Picture 13" descr="A group of people in a circle&#10;&#10;AI-generated content may be incorrect.">
              <a:extLst>
                <a:ext uri="{FF2B5EF4-FFF2-40B4-BE49-F238E27FC236}">
                  <a16:creationId xmlns:a16="http://schemas.microsoft.com/office/drawing/2014/main" id="{B5A84C9E-D0EA-79B0-A141-57729A0DC432}"/>
                </a:ext>
              </a:extLst>
            </p:cNvPr>
            <p:cNvPicPr>
              <a:picLocks noChangeAspect="1"/>
            </p:cNvPicPr>
            <p:nvPr/>
          </p:nvPicPr>
          <p:blipFill>
            <a:blip r:embed="rId3"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sp>
        <p:nvSpPr>
          <p:cNvPr id="17" name="TextBox 16">
            <a:extLst>
              <a:ext uri="{FF2B5EF4-FFF2-40B4-BE49-F238E27FC236}">
                <a16:creationId xmlns:a16="http://schemas.microsoft.com/office/drawing/2014/main" id="{175AA88A-F477-1977-A6AF-23535850EF29}"/>
              </a:ext>
            </a:extLst>
          </p:cNvPr>
          <p:cNvSpPr txBox="1"/>
          <p:nvPr/>
        </p:nvSpPr>
        <p:spPr>
          <a:xfrm>
            <a:off x="3894363" y="2221085"/>
            <a:ext cx="10861434"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Map gender experts, women organizations and stakeholders</a:t>
            </a:r>
          </a:p>
        </p:txBody>
      </p:sp>
      <p:sp>
        <p:nvSpPr>
          <p:cNvPr id="89" name="Freeform 9">
            <a:extLst>
              <a:ext uri="{FF2B5EF4-FFF2-40B4-BE49-F238E27FC236}">
                <a16:creationId xmlns:a16="http://schemas.microsoft.com/office/drawing/2014/main" id="{BB4A948E-2379-74DF-F45C-3D246B6E39F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850A0A1C-5A1D-41A8-EE9F-E28567ABBC51}"/>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C27E5CC2-47DD-82B4-64B2-B061DF85641F}"/>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AF3F9094-3F3D-A9AD-25C4-B9B14B8E3A5F}"/>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E18A3B56-093B-EAAC-E3A3-B953137010AA}"/>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B921E1E2-4A46-3BFE-7EA4-8A0C3FFD005C}"/>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D2AE9955-CE9C-0438-5A26-A8762786F76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8"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6199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4046-151C-AF2E-8A8F-7FFE079E872C}"/>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CDD52F6-6264-4439-1F7F-95AA14142379}"/>
              </a:ext>
            </a:extLst>
          </p:cNvPr>
          <p:cNvSpPr/>
          <p:nvPr/>
        </p:nvSpPr>
        <p:spPr>
          <a:xfrm>
            <a:off x="2362200" y="3619500"/>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descr="A picture containing logo&#10;&#10;Description automatically generated">
            <a:extLst>
              <a:ext uri="{FF2B5EF4-FFF2-40B4-BE49-F238E27FC236}">
                <a16:creationId xmlns:a16="http://schemas.microsoft.com/office/drawing/2014/main" id="{BBF8C614-DD9F-241F-A179-F68FA2DF31BA}"/>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D32B94BD-400F-9BAF-D362-CEC6AB72C94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5B6E46F-BE2C-2704-717B-064DD3B71CFB}"/>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Map Stakeholders: Review previous Strategies and National Reports</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to identify the women’s group and gender experts consulted </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B1A78A82-AC98-E791-737D-1F73CC2BF899}"/>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951C49FB-7D07-AE2E-FFED-826A61041F2F}"/>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A689AFC-2059-B469-47BB-D72F4B21E094}"/>
              </a:ext>
            </a:extLst>
          </p:cNvPr>
          <p:cNvSpPr txBox="1"/>
          <p:nvPr/>
        </p:nvSpPr>
        <p:spPr>
          <a:xfrm>
            <a:off x="3390900" y="5456652"/>
            <a:ext cx="11887200" cy="2677656"/>
          </a:xfrm>
          <a:prstGeom prst="rect">
            <a:avLst/>
          </a:prstGeom>
          <a:noFill/>
        </p:spPr>
        <p:txBody>
          <a:bodyPr wrap="square">
            <a:spAutoFit/>
          </a:bodyPr>
          <a:lstStyle/>
          <a:p>
            <a:r>
              <a:rPr lang="es-ES" sz="2800" b="1" dirty="0" err="1"/>
              <a:t>List</a:t>
            </a:r>
            <a:r>
              <a:rPr lang="es-ES" sz="2800" b="1" dirty="0"/>
              <a:t> </a:t>
            </a:r>
            <a:r>
              <a:rPr lang="es-ES" sz="2800" b="1" dirty="0" err="1"/>
              <a:t>of</a:t>
            </a:r>
            <a:r>
              <a:rPr lang="es-ES" sz="2800" b="1" dirty="0"/>
              <a:t> </a:t>
            </a:r>
            <a:r>
              <a:rPr lang="es-ES" sz="2800" b="1" dirty="0" err="1"/>
              <a:t>the</a:t>
            </a:r>
            <a:r>
              <a:rPr lang="es-ES" sz="2800" b="1" dirty="0"/>
              <a:t> </a:t>
            </a:r>
            <a:r>
              <a:rPr lang="es-ES" sz="2800" b="1" dirty="0" err="1"/>
              <a:t>organizations</a:t>
            </a:r>
            <a:r>
              <a:rPr lang="es-ES" sz="2800" b="1" dirty="0"/>
              <a:t> </a:t>
            </a:r>
            <a:r>
              <a:rPr lang="es-ES" sz="2800" b="1" dirty="0" err="1"/>
              <a:t>that</a:t>
            </a:r>
            <a:r>
              <a:rPr lang="es-ES" sz="2800" b="1" dirty="0"/>
              <a:t> </a:t>
            </a:r>
            <a:r>
              <a:rPr lang="es-ES" sz="2800" b="1" dirty="0" err="1"/>
              <a:t>participated</a:t>
            </a:r>
            <a:r>
              <a:rPr lang="es-ES" sz="2800" b="1" dirty="0"/>
              <a:t> in </a:t>
            </a:r>
            <a:r>
              <a:rPr lang="es-ES" sz="2800" b="1" dirty="0" err="1"/>
              <a:t>the</a:t>
            </a:r>
            <a:r>
              <a:rPr lang="es-ES" sz="2800" b="1" dirty="0"/>
              <a:t> </a:t>
            </a:r>
            <a:r>
              <a:rPr lang="es-ES" sz="2800" b="1" dirty="0" err="1"/>
              <a:t>process</a:t>
            </a:r>
            <a:r>
              <a:rPr lang="es-ES" sz="2800" b="1" dirty="0"/>
              <a:t> </a:t>
            </a:r>
            <a:r>
              <a:rPr lang="es-ES" sz="2800" b="1" dirty="0" err="1"/>
              <a:t>of</a:t>
            </a:r>
            <a:r>
              <a:rPr lang="es-ES" sz="2800" b="1" dirty="0"/>
              <a:t> </a:t>
            </a:r>
            <a:r>
              <a:rPr lang="es-ES" sz="2800" b="1" dirty="0" err="1"/>
              <a:t>building</a:t>
            </a:r>
            <a:r>
              <a:rPr lang="es-ES" sz="2800" b="1" dirty="0"/>
              <a:t> </a:t>
            </a:r>
            <a:r>
              <a:rPr lang="es-ES" sz="2800" b="1" dirty="0" err="1"/>
              <a:t>the</a:t>
            </a:r>
            <a:r>
              <a:rPr lang="es-ES" sz="2800" b="1" dirty="0"/>
              <a:t> ENB2 </a:t>
            </a:r>
            <a:r>
              <a:rPr lang="es-ES" sz="2800" b="1" dirty="0" err="1"/>
              <a:t>from</a:t>
            </a:r>
            <a:r>
              <a:rPr lang="es-ES" sz="2800" b="1" dirty="0"/>
              <a:t> </a:t>
            </a:r>
            <a:r>
              <a:rPr lang="es-ES" sz="2800" b="1" dirty="0" err="1"/>
              <a:t>the</a:t>
            </a:r>
            <a:r>
              <a:rPr lang="es-ES" sz="2800" b="1" dirty="0"/>
              <a:t> </a:t>
            </a:r>
            <a:r>
              <a:rPr lang="es-ES" sz="2800" b="1" dirty="0" err="1"/>
              <a:t>indigenous</a:t>
            </a:r>
            <a:r>
              <a:rPr lang="es-ES" sz="2800" b="1" dirty="0"/>
              <a:t> </a:t>
            </a:r>
            <a:r>
              <a:rPr lang="es-ES" sz="2800" b="1" dirty="0" err="1"/>
              <a:t>peoples</a:t>
            </a:r>
            <a:r>
              <a:rPr lang="es-ES" sz="2800" b="1" dirty="0"/>
              <a:t>. </a:t>
            </a:r>
            <a:r>
              <a:rPr lang="es-ES" sz="2800" dirty="0"/>
              <a:t>3. </a:t>
            </a:r>
            <a:r>
              <a:rPr lang="es-ES" sz="2800" dirty="0" err="1"/>
              <a:t>Communal</a:t>
            </a:r>
            <a:r>
              <a:rPr lang="es-ES" sz="2800" dirty="0"/>
              <a:t> </a:t>
            </a:r>
            <a:r>
              <a:rPr lang="es-ES" sz="2800" dirty="0" err="1"/>
              <a:t>Association</a:t>
            </a:r>
            <a:r>
              <a:rPr lang="es-ES" sz="2800" dirty="0"/>
              <a:t> </a:t>
            </a:r>
            <a:r>
              <a:rPr lang="es-ES" sz="2800" dirty="0" err="1"/>
              <a:t>of</a:t>
            </a:r>
            <a:r>
              <a:rPr lang="es-ES" sz="2800" dirty="0"/>
              <a:t> </a:t>
            </a:r>
            <a:r>
              <a:rPr lang="es-ES" sz="2800" dirty="0" err="1"/>
              <a:t>Indigenous</a:t>
            </a:r>
            <a:r>
              <a:rPr lang="es-ES" sz="2800" dirty="0"/>
              <a:t> </a:t>
            </a:r>
            <a:r>
              <a:rPr lang="es-ES" sz="2800" dirty="0" err="1"/>
              <a:t>Women</a:t>
            </a:r>
            <a:r>
              <a:rPr lang="es-ES" sz="2800" dirty="0"/>
              <a:t> </a:t>
            </a:r>
            <a:r>
              <a:rPr lang="es-ES" sz="2800" dirty="0" err="1"/>
              <a:t>of</a:t>
            </a:r>
            <a:r>
              <a:rPr lang="es-ES" sz="2800" dirty="0"/>
              <a:t> Talamanca "ACOMUITA 26. </a:t>
            </a:r>
            <a:r>
              <a:rPr lang="es-ES" sz="2800" dirty="0" err="1"/>
              <a:t>Association</a:t>
            </a:r>
            <a:r>
              <a:rPr lang="es-ES" sz="2800" dirty="0"/>
              <a:t> </a:t>
            </a:r>
            <a:r>
              <a:rPr lang="es-ES" sz="2800" dirty="0" err="1"/>
              <a:t>of</a:t>
            </a:r>
            <a:r>
              <a:rPr lang="es-ES" sz="2800" dirty="0"/>
              <a:t> </a:t>
            </a:r>
            <a:r>
              <a:rPr lang="es-ES" sz="2800" dirty="0" err="1"/>
              <a:t>Men</a:t>
            </a:r>
            <a:r>
              <a:rPr lang="es-ES" sz="2800" dirty="0"/>
              <a:t> and </a:t>
            </a:r>
            <a:r>
              <a:rPr lang="es-ES" sz="2800" dirty="0" err="1"/>
              <a:t>Women</a:t>
            </a:r>
            <a:r>
              <a:rPr lang="es-ES" sz="2800" dirty="0"/>
              <a:t> </a:t>
            </a:r>
            <a:r>
              <a:rPr lang="es-ES" sz="2800" dirty="0" err="1"/>
              <a:t>of</a:t>
            </a:r>
            <a:r>
              <a:rPr lang="es-ES" sz="2800" dirty="0"/>
              <a:t> </a:t>
            </a:r>
            <a:r>
              <a:rPr lang="es-ES" sz="2800" dirty="0" err="1"/>
              <a:t>Quitirrisí</a:t>
            </a:r>
            <a:r>
              <a:rPr lang="es-ES" sz="2800" dirty="0"/>
              <a:t> 28. </a:t>
            </a:r>
            <a:r>
              <a:rPr lang="es-ES" sz="2800" dirty="0" err="1"/>
              <a:t>Women's</a:t>
            </a:r>
            <a:r>
              <a:rPr lang="es-ES" sz="2800" dirty="0"/>
              <a:t> </a:t>
            </a:r>
            <a:r>
              <a:rPr lang="es-ES" sz="2800" dirty="0" err="1"/>
              <a:t>Association</a:t>
            </a:r>
            <a:r>
              <a:rPr lang="es-ES" sz="2800" dirty="0"/>
              <a:t> "Mano de Tigre" 29. Palenque Margarita </a:t>
            </a:r>
            <a:r>
              <a:rPr lang="es-ES" sz="2800" dirty="0" err="1"/>
              <a:t>Women's</a:t>
            </a:r>
            <a:r>
              <a:rPr lang="es-ES" sz="2800" dirty="0"/>
              <a:t> </a:t>
            </a:r>
            <a:r>
              <a:rPr lang="es-ES" sz="2800" dirty="0" err="1"/>
              <a:t>Association</a:t>
            </a:r>
            <a:r>
              <a:rPr lang="es-ES" sz="2800" dirty="0"/>
              <a:t> 30. Mano de Tigre </a:t>
            </a:r>
            <a:r>
              <a:rPr lang="es-ES" sz="2800" dirty="0" err="1"/>
              <a:t>Women's</a:t>
            </a:r>
            <a:r>
              <a:rPr lang="es-ES" sz="2800" dirty="0"/>
              <a:t> </a:t>
            </a:r>
            <a:r>
              <a:rPr lang="es-ES" sz="2800" dirty="0" err="1"/>
              <a:t>Association</a:t>
            </a:r>
            <a:r>
              <a:rPr lang="es-ES" sz="2800" dirty="0"/>
              <a:t> 31. Palenque Margarita </a:t>
            </a:r>
            <a:r>
              <a:rPr lang="es-ES" sz="2800" dirty="0" err="1"/>
              <a:t>Women's</a:t>
            </a:r>
            <a:r>
              <a:rPr lang="es-ES" sz="2800" dirty="0"/>
              <a:t> </a:t>
            </a:r>
            <a:r>
              <a:rPr lang="es-ES" sz="2800" dirty="0" err="1"/>
              <a:t>Association</a:t>
            </a:r>
            <a:endParaRPr lang="en-US" sz="2800" dirty="0"/>
          </a:p>
        </p:txBody>
      </p:sp>
      <p:sp>
        <p:nvSpPr>
          <p:cNvPr id="11" name="TextBox 10">
            <a:extLst>
              <a:ext uri="{FF2B5EF4-FFF2-40B4-BE49-F238E27FC236}">
                <a16:creationId xmlns:a16="http://schemas.microsoft.com/office/drawing/2014/main" id="{78C892C2-2195-A1DC-F497-8AC2ACD86917}"/>
              </a:ext>
            </a:extLst>
          </p:cNvPr>
          <p:cNvSpPr txBox="1"/>
          <p:nvPr/>
        </p:nvSpPr>
        <p:spPr>
          <a:xfrm>
            <a:off x="3390900" y="4158994"/>
            <a:ext cx="12006944" cy="954107"/>
          </a:xfrm>
          <a:prstGeom prst="rect">
            <a:avLst/>
          </a:prstGeom>
          <a:noFill/>
        </p:spPr>
        <p:txBody>
          <a:bodyPr wrap="square">
            <a:spAutoFit/>
          </a:bodyPr>
          <a:lstStyle/>
          <a:p>
            <a:r>
              <a:rPr lang="fr-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Estrategia</a:t>
            </a:r>
            <a:r>
              <a:rPr lang="fr-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a:t>
            </a:r>
            <a:r>
              <a:rPr lang="fr-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Nacional</a:t>
            </a:r>
            <a:r>
              <a:rPr lang="fr-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de </a:t>
            </a:r>
            <a:r>
              <a:rPr lang="fr-FR" sz="2800" b="1" u="sng" kern="0" dirty="0" err="1">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Biodiversidad</a:t>
            </a:r>
            <a:r>
              <a:rPr lang="fr-FR" sz="2800" b="1" u="sng" kern="0" dirty="0">
                <a:solidFill>
                  <a:srgbClr val="4472C4"/>
                </a:solidFill>
                <a:effectLst/>
                <a:latin typeface="Calibri" panose="020F0502020204030204" pitchFamily="34" charset="0"/>
                <a:ea typeface="Calibri" panose="020F0502020204030204" pitchFamily="34" charset="0"/>
                <a:cs typeface="Times New Roman" panose="02020603050405020304" pitchFamily="18" charset="0"/>
              </a:rPr>
              <a:t> Costa Rica 2016-2025. 2016</a:t>
            </a:r>
          </a:p>
          <a:p>
            <a:r>
              <a:rPr lang="en-US" sz="2800" dirty="0">
                <a:effectLst/>
              </a:rPr>
              <a:t> </a:t>
            </a:r>
            <a:endParaRPr lang="en-US" sz="2800" dirty="0"/>
          </a:p>
        </p:txBody>
      </p:sp>
      <p:grpSp>
        <p:nvGrpSpPr>
          <p:cNvPr id="16" name="Group 15">
            <a:extLst>
              <a:ext uri="{FF2B5EF4-FFF2-40B4-BE49-F238E27FC236}">
                <a16:creationId xmlns:a16="http://schemas.microsoft.com/office/drawing/2014/main" id="{2759FA6C-E7EA-39E3-E307-100C88F5D66C}"/>
              </a:ext>
            </a:extLst>
          </p:cNvPr>
          <p:cNvGrpSpPr/>
          <p:nvPr/>
        </p:nvGrpSpPr>
        <p:grpSpPr>
          <a:xfrm>
            <a:off x="865611" y="2052110"/>
            <a:ext cx="2525289" cy="1077218"/>
            <a:chOff x="2924970" y="4686569"/>
            <a:chExt cx="3117679" cy="1316682"/>
          </a:xfrm>
        </p:grpSpPr>
        <p:sp>
          <p:nvSpPr>
            <p:cNvPr id="17" name="Pentagon 16">
              <a:extLst>
                <a:ext uri="{FF2B5EF4-FFF2-40B4-BE49-F238E27FC236}">
                  <a16:creationId xmlns:a16="http://schemas.microsoft.com/office/drawing/2014/main" id="{140C3203-E2D6-EC1B-C36D-2439A682E01A}"/>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876BD796-10A1-B120-7DCF-A3176A26D64F}"/>
                </a:ext>
              </a:extLst>
            </p:cNvPr>
            <p:cNvGrpSpPr/>
            <p:nvPr/>
          </p:nvGrpSpPr>
          <p:grpSpPr>
            <a:xfrm>
              <a:off x="3178519" y="4825091"/>
              <a:ext cx="1063394" cy="1011676"/>
              <a:chOff x="10085410" y="3689660"/>
              <a:chExt cx="779859" cy="779859"/>
            </a:xfrm>
          </p:grpSpPr>
          <p:sp>
            <p:nvSpPr>
              <p:cNvPr id="20" name="Oval 19">
                <a:extLst>
                  <a:ext uri="{FF2B5EF4-FFF2-40B4-BE49-F238E27FC236}">
                    <a16:creationId xmlns:a16="http://schemas.microsoft.com/office/drawing/2014/main" id="{6EC316A1-A72D-DCF2-74DD-1A0109829690}"/>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1" name="Oval 5">
                <a:extLst>
                  <a:ext uri="{FF2B5EF4-FFF2-40B4-BE49-F238E27FC236}">
                    <a16:creationId xmlns:a16="http://schemas.microsoft.com/office/drawing/2014/main" id="{77BC2F27-4ADA-0690-3A26-8241BDF5C8E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3</a:t>
                </a:r>
                <a:endParaRPr lang="en-US" sz="3600" kern="1200" dirty="0"/>
              </a:p>
            </p:txBody>
          </p:sp>
        </p:grpSp>
        <p:pic>
          <p:nvPicPr>
            <p:cNvPr id="19" name="Picture 18" descr="A group of people in a circle&#10;&#10;AI-generated content may be incorrect.">
              <a:extLst>
                <a:ext uri="{FF2B5EF4-FFF2-40B4-BE49-F238E27FC236}">
                  <a16:creationId xmlns:a16="http://schemas.microsoft.com/office/drawing/2014/main" id="{7063B894-D4D6-059F-FA2E-95124922385F}"/>
                </a:ext>
              </a:extLst>
            </p:cNvPr>
            <p:cNvPicPr>
              <a:picLocks noChangeAspect="1"/>
            </p:cNvPicPr>
            <p:nvPr/>
          </p:nvPicPr>
          <p:blipFill>
            <a:blip r:embed="rId4" cstate="print">
              <a:extLst>
                <a:ext uri="{28A0092B-C50C-407E-A947-70E740481C1C}">
                  <a14:useLocalDpi xmlns:a14="http://schemas.microsoft.com/office/drawing/2010/main" val="0"/>
                </a:ext>
              </a:extLst>
            </a:blip>
            <a:srcRect l="10039" t="13228" r="12843" b="13228"/>
            <a:stretch>
              <a:fillRect/>
            </a:stretch>
          </p:blipFill>
          <p:spPr>
            <a:xfrm>
              <a:off x="4256602" y="4770683"/>
              <a:ext cx="1162580" cy="1066084"/>
            </a:xfrm>
            <a:prstGeom prst="rect">
              <a:avLst/>
            </a:prstGeom>
          </p:spPr>
        </p:pic>
      </p:grpSp>
    </p:spTree>
    <p:extLst>
      <p:ext uri="{BB962C8B-B14F-4D97-AF65-F5344CB8AC3E}">
        <p14:creationId xmlns:p14="http://schemas.microsoft.com/office/powerpoint/2010/main" val="3434424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4E66-C34B-BC76-0595-F0A3E72D4BC8}"/>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640D1811-C169-CF7B-B1EA-482ABF025D85}"/>
              </a:ext>
            </a:extLst>
          </p:cNvPr>
          <p:cNvSpPr txBox="1">
            <a:spLocks/>
          </p:cNvSpPr>
          <p:nvPr/>
        </p:nvSpPr>
        <p:spPr>
          <a:xfrm>
            <a:off x="2349775" y="3238500"/>
            <a:ext cx="15557225"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sz="3100" noProof="0" dirty="0">
                <a:latin typeface="Calibri" panose="020F0502020204030204" pitchFamily="34" charset="0"/>
                <a:cs typeface="Calibri" panose="020F0502020204030204" pitchFamily="34" charset="0"/>
              </a:rPr>
              <a:t>Establish MOUs between the ministries involved, gender machinery, and statistical institutes to have access to national databases, national censuses or household surveys</a:t>
            </a:r>
          </a:p>
          <a:p>
            <a:pPr marL="453828" indent="-453828"/>
            <a:endParaRPr lang="en-US" sz="3100" noProof="0" dirty="0">
              <a:latin typeface="Calibri" panose="020F0502020204030204" pitchFamily="34" charset="0"/>
              <a:cs typeface="Calibri" panose="020F0502020204030204" pitchFamily="34" charset="0"/>
            </a:endParaRPr>
          </a:p>
          <a:p>
            <a:pPr marL="453828" indent="-453828"/>
            <a:r>
              <a:rPr lang="en-US" sz="3100" noProof="0" dirty="0">
                <a:latin typeface="Calibri" panose="020F0502020204030204" pitchFamily="34" charset="0"/>
                <a:cs typeface="Calibri" panose="020F0502020204030204" pitchFamily="34" charset="0"/>
              </a:rPr>
              <a:t>Identify data specialists to correlate gender data with biodiversity data and generate innovative analysis and indicators</a:t>
            </a:r>
          </a:p>
          <a:p>
            <a:pPr marL="453828" indent="-453828"/>
            <a:endParaRPr lang="en-US" sz="3100" noProof="0" dirty="0">
              <a:latin typeface="Calibri" panose="020F0502020204030204" pitchFamily="34" charset="0"/>
              <a:cs typeface="Calibri" panose="020F0502020204030204" pitchFamily="34" charset="0"/>
            </a:endParaRPr>
          </a:p>
          <a:p>
            <a:pPr marL="453828" indent="-453828"/>
            <a:r>
              <a:rPr lang="en-US" sz="3100" dirty="0">
                <a:latin typeface="Calibri" panose="020F0502020204030204" pitchFamily="34" charset="0"/>
                <a:cs typeface="Calibri" panose="020F0502020204030204" pitchFamily="34" charset="0"/>
              </a:rPr>
              <a:t>Conduct a preliminary gap and strengths analysis in relation to disaggregated information and case studies</a:t>
            </a:r>
          </a:p>
          <a:p>
            <a:pPr marL="453828" indent="-453828"/>
            <a:endParaRPr lang="en-US" sz="3100" dirty="0">
              <a:latin typeface="Calibri" panose="020F0502020204030204" pitchFamily="34" charset="0"/>
              <a:cs typeface="Calibri" panose="020F0502020204030204" pitchFamily="34" charset="0"/>
            </a:endParaRPr>
          </a:p>
          <a:p>
            <a:pPr marL="453828" indent="-453828"/>
            <a:r>
              <a:rPr lang="en-US" sz="3100" dirty="0">
                <a:latin typeface="Calibri" panose="020F0502020204030204" pitchFamily="34" charset="0"/>
                <a:cs typeface="Calibri" panose="020F0502020204030204" pitchFamily="34" charset="0"/>
              </a:rPr>
              <a:t>Conduct an analysis of national data on prevailing gender inequalities relevant to the biodiversity sectors </a:t>
            </a:r>
            <a:endParaRPr lang="en-US" sz="3100" noProof="0" dirty="0">
              <a:highlight>
                <a:srgbClr val="C0C0C0"/>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2641C1BC-57DA-7822-2612-C5C3A718CEA2}"/>
              </a:ext>
            </a:extLst>
          </p:cNvPr>
          <p:cNvSpPr txBox="1"/>
          <p:nvPr/>
        </p:nvSpPr>
        <p:spPr>
          <a:xfrm>
            <a:off x="3840357" y="2158312"/>
            <a:ext cx="10287000"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Analyze  global and national gender and biodiversity data  </a:t>
            </a:r>
          </a:p>
        </p:txBody>
      </p:sp>
      <p:grpSp>
        <p:nvGrpSpPr>
          <p:cNvPr id="18" name="Group 17">
            <a:extLst>
              <a:ext uri="{FF2B5EF4-FFF2-40B4-BE49-F238E27FC236}">
                <a16:creationId xmlns:a16="http://schemas.microsoft.com/office/drawing/2014/main" id="{44A9BC6F-5E1E-3E00-E88D-686E9DAD15F1}"/>
              </a:ext>
            </a:extLst>
          </p:cNvPr>
          <p:cNvGrpSpPr/>
          <p:nvPr/>
        </p:nvGrpSpPr>
        <p:grpSpPr>
          <a:xfrm>
            <a:off x="1194182" y="1950627"/>
            <a:ext cx="2525289" cy="1077218"/>
            <a:chOff x="4089527" y="6103976"/>
            <a:chExt cx="3117679" cy="1316682"/>
          </a:xfrm>
        </p:grpSpPr>
        <p:sp>
          <p:nvSpPr>
            <p:cNvPr id="19" name="Pentagon 18">
              <a:extLst>
                <a:ext uri="{FF2B5EF4-FFF2-40B4-BE49-F238E27FC236}">
                  <a16:creationId xmlns:a16="http://schemas.microsoft.com/office/drawing/2014/main" id="{332E57E8-F0C6-EAA3-A899-0318F8CA1BE7}"/>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D1269CAD-9336-8BEA-1E20-6BBFB4303F1C}"/>
                </a:ext>
              </a:extLst>
            </p:cNvPr>
            <p:cNvGrpSpPr/>
            <p:nvPr/>
          </p:nvGrpSpPr>
          <p:grpSpPr>
            <a:xfrm>
              <a:off x="4343076" y="6242498"/>
              <a:ext cx="1063394" cy="1011676"/>
              <a:chOff x="10085410" y="3689660"/>
              <a:chExt cx="779859" cy="779859"/>
            </a:xfrm>
          </p:grpSpPr>
          <p:sp>
            <p:nvSpPr>
              <p:cNvPr id="22" name="Oval 21">
                <a:extLst>
                  <a:ext uri="{FF2B5EF4-FFF2-40B4-BE49-F238E27FC236}">
                    <a16:creationId xmlns:a16="http://schemas.microsoft.com/office/drawing/2014/main" id="{3FCBB42C-B050-D8F1-1A9B-925B1B0DDD9D}"/>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3" name="Oval 5">
                <a:extLst>
                  <a:ext uri="{FF2B5EF4-FFF2-40B4-BE49-F238E27FC236}">
                    <a16:creationId xmlns:a16="http://schemas.microsoft.com/office/drawing/2014/main" id="{10A9CCDA-C783-D84F-1DD9-96F322A4CA0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21" name="Picture 20" descr="A graphic of a pie chart and graph&#10;&#10;AI-generated content may be incorrect.">
              <a:extLst>
                <a:ext uri="{FF2B5EF4-FFF2-40B4-BE49-F238E27FC236}">
                  <a16:creationId xmlns:a16="http://schemas.microsoft.com/office/drawing/2014/main" id="{3A360454-B71E-D14B-12CD-A91C213B7C21}"/>
                </a:ext>
              </a:extLst>
            </p:cNvPr>
            <p:cNvPicPr>
              <a:picLocks noChangeAspect="1"/>
            </p:cNvPicPr>
            <p:nvPr/>
          </p:nvPicPr>
          <p:blipFill>
            <a:blip r:embed="rId3"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89" name="Freeform 9">
            <a:extLst>
              <a:ext uri="{FF2B5EF4-FFF2-40B4-BE49-F238E27FC236}">
                <a16:creationId xmlns:a16="http://schemas.microsoft.com/office/drawing/2014/main" id="{951FD7AB-B56A-AE8A-E110-047FBF985FC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F8DC5845-E403-6E37-5C6F-FE69611C86B9}"/>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97076DA6-033D-48F3-7C84-A39895F868CF}"/>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8003310-0244-1749-6B44-A0DF82A2FA0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4946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CCC94-7920-01F9-435C-ECC372E25DC2}"/>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7AF9373F-9746-4EAE-D217-3A6D9FA92BB3}"/>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A37DAC78-434E-C7D6-AB42-D7738C445FB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AB92016-CFE3-F1ED-E378-62186077B271}"/>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Data Analysis: Identify data in national and international sources </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6560A93-419C-9FF1-1FB7-F7D81DFC3413}"/>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F8337330-5048-89D2-EE35-E9CA18EAF1AC}"/>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descr="Chart, line chart&#10;&#10;Description automatically generated">
            <a:extLst>
              <a:ext uri="{FF2B5EF4-FFF2-40B4-BE49-F238E27FC236}">
                <a16:creationId xmlns:a16="http://schemas.microsoft.com/office/drawing/2014/main" id="{8C0C2674-2794-C1DB-6F42-5A6C9000AD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9627" b="2020"/>
          <a:stretch>
            <a:fillRect/>
          </a:stretch>
        </p:blipFill>
        <p:spPr bwMode="auto">
          <a:xfrm>
            <a:off x="8302230" y="3863175"/>
            <a:ext cx="9439268" cy="41545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F94BCB54-F9C0-4BB7-43B4-21F4F9AF5C97}"/>
              </a:ext>
            </a:extLst>
          </p:cNvPr>
          <p:cNvSpPr>
            <a:spLocks noChangeArrowheads="1"/>
          </p:cNvSpPr>
          <p:nvPr/>
        </p:nvSpPr>
        <p:spPr bwMode="auto">
          <a:xfrm>
            <a:off x="9176657" y="8323916"/>
            <a:ext cx="428001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s-ES_tradnl" altLang="en-CR" sz="2000">
                <a:latin typeface="Calibri Light" panose="020F0302020204030204" pitchFamily="34" charset="0"/>
                <a:ea typeface="Times New Roman" panose="02020603050405020304" pitchFamily="18" charset="0"/>
              </a:rPr>
              <a:t>Source: World Bank. Gender Data Portal</a:t>
            </a:r>
            <a:endParaRPr kumimoji="0" lang="es-ES_tradnl" altLang="en-CR" sz="4400" u="none" strike="noStrike" cap="none" normalizeH="0" baseline="0" dirty="0">
              <a:ln>
                <a:noFill/>
              </a:ln>
              <a:solidFill>
                <a:schemeClr val="tx1"/>
              </a:solidFill>
              <a:effectLst/>
              <a:latin typeface="Montserrat" pitchFamily="2" charset="77"/>
            </a:endParaRPr>
          </a:p>
        </p:txBody>
      </p:sp>
      <p:graphicFrame>
        <p:nvGraphicFramePr>
          <p:cNvPr id="10" name="Table 9">
            <a:extLst>
              <a:ext uri="{FF2B5EF4-FFF2-40B4-BE49-F238E27FC236}">
                <a16:creationId xmlns:a16="http://schemas.microsoft.com/office/drawing/2014/main" id="{ACCDB25B-920F-B211-07D7-18736D8DD5BB}"/>
              </a:ext>
            </a:extLst>
          </p:cNvPr>
          <p:cNvGraphicFramePr>
            <a:graphicFrameLocks noGrp="1"/>
          </p:cNvGraphicFramePr>
          <p:nvPr/>
        </p:nvGraphicFramePr>
        <p:xfrm>
          <a:off x="1023258" y="3924300"/>
          <a:ext cx="7130141" cy="4648198"/>
        </p:xfrm>
        <a:graphic>
          <a:graphicData uri="http://schemas.openxmlformats.org/drawingml/2006/table">
            <a:tbl>
              <a:tblPr>
                <a:tableStyleId>{5C22544A-7EE6-4342-B048-85BDC9FD1C3A}</a:tableStyleId>
              </a:tblPr>
              <a:tblGrid>
                <a:gridCol w="2289718">
                  <a:extLst>
                    <a:ext uri="{9D8B030D-6E8A-4147-A177-3AD203B41FA5}">
                      <a16:colId xmlns:a16="http://schemas.microsoft.com/office/drawing/2014/main" val="2422129014"/>
                    </a:ext>
                  </a:extLst>
                </a:gridCol>
                <a:gridCol w="1835826">
                  <a:extLst>
                    <a:ext uri="{9D8B030D-6E8A-4147-A177-3AD203B41FA5}">
                      <a16:colId xmlns:a16="http://schemas.microsoft.com/office/drawing/2014/main" val="1854518320"/>
                    </a:ext>
                  </a:extLst>
                </a:gridCol>
                <a:gridCol w="1549714">
                  <a:extLst>
                    <a:ext uri="{9D8B030D-6E8A-4147-A177-3AD203B41FA5}">
                      <a16:colId xmlns:a16="http://schemas.microsoft.com/office/drawing/2014/main" val="2748620179"/>
                    </a:ext>
                  </a:extLst>
                </a:gridCol>
                <a:gridCol w="1454883">
                  <a:extLst>
                    <a:ext uri="{9D8B030D-6E8A-4147-A177-3AD203B41FA5}">
                      <a16:colId xmlns:a16="http://schemas.microsoft.com/office/drawing/2014/main" val="2686866198"/>
                    </a:ext>
                  </a:extLst>
                </a:gridCol>
              </a:tblGrid>
              <a:tr h="942614">
                <a:tc>
                  <a:txBody>
                    <a:bodyPr/>
                    <a:lstStyle/>
                    <a:p>
                      <a:pPr algn="just"/>
                      <a:r>
                        <a:rPr lang="es-ES_tradnl" sz="1200">
                          <a:effectLst/>
                        </a:rPr>
                        <a:t>Tipo de hogar</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dirty="0">
                          <a:effectLst/>
                        </a:rPr>
                        <a:t>Jefatura masculina</a:t>
                      </a:r>
                      <a:endParaRPr lang="en-CR" sz="1200" dirty="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Jefatura femenina</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Total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97244311"/>
                  </a:ext>
                </a:extLst>
              </a:tr>
              <a:tr h="520944">
                <a:tc>
                  <a:txBody>
                    <a:bodyPr/>
                    <a:lstStyle/>
                    <a:p>
                      <a:pPr algn="just"/>
                      <a:r>
                        <a:rPr lang="es-ES_tradnl" sz="1200">
                          <a:effectLst/>
                        </a:rPr>
                        <a:t>Unipersonal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5,7</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10,0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7,2</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3933184159"/>
                  </a:ext>
                </a:extLst>
              </a:tr>
              <a:tr h="520944">
                <a:tc>
                  <a:txBody>
                    <a:bodyPr/>
                    <a:lstStyle/>
                    <a:p>
                      <a:pPr algn="just"/>
                      <a:r>
                        <a:rPr lang="es-ES_tradnl" sz="1200">
                          <a:effectLst/>
                        </a:rPr>
                        <a:t>Pareja sin hijos</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9,6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1,3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6,8</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655988103"/>
                  </a:ext>
                </a:extLst>
              </a:tr>
              <a:tr h="567142">
                <a:tc>
                  <a:txBody>
                    <a:bodyPr/>
                    <a:lstStyle/>
                    <a:p>
                      <a:pPr algn="just"/>
                      <a:r>
                        <a:rPr lang="es-ES_tradnl" sz="1200">
                          <a:effectLst/>
                        </a:rPr>
                        <a:t>Monoparental masculino</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2,9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1,9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4123179901"/>
                  </a:ext>
                </a:extLst>
              </a:tr>
              <a:tr h="533722">
                <a:tc>
                  <a:txBody>
                    <a:bodyPr/>
                    <a:lstStyle/>
                    <a:p>
                      <a:pPr algn="just"/>
                      <a:r>
                        <a:rPr lang="es-ES_tradnl" sz="1200">
                          <a:effectLst/>
                        </a:rPr>
                        <a:t>Monoparental femenino</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0,0</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32,6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11,1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1150099775"/>
                  </a:ext>
                </a:extLst>
              </a:tr>
              <a:tr h="520944">
                <a:tc>
                  <a:txBody>
                    <a:bodyPr/>
                    <a:lstStyle/>
                    <a:p>
                      <a:pPr algn="just"/>
                      <a:r>
                        <a:rPr lang="es-ES_tradnl" sz="1200">
                          <a:effectLst/>
                        </a:rPr>
                        <a:t>Biparental</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dirty="0">
                          <a:effectLst/>
                        </a:rPr>
                        <a:t>55,1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7,3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38,9</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23499786"/>
                  </a:ext>
                </a:extLst>
              </a:tr>
              <a:tr h="520944">
                <a:tc>
                  <a:txBody>
                    <a:bodyPr/>
                    <a:lstStyle/>
                    <a:p>
                      <a:pPr algn="just"/>
                      <a:r>
                        <a:rPr lang="es-ES_tradnl" sz="1200">
                          <a:effectLst/>
                        </a:rPr>
                        <a:t>Compuesto (a)</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21,1</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40,3</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27,6</a:t>
                      </a:r>
                      <a:endParaRPr lang="en-CR" sz="120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1743560078"/>
                  </a:ext>
                </a:extLst>
              </a:tr>
              <a:tr h="520944">
                <a:tc>
                  <a:txBody>
                    <a:bodyPr/>
                    <a:lstStyle/>
                    <a:p>
                      <a:pPr algn="just"/>
                      <a:r>
                        <a:rPr lang="es-ES_tradnl" sz="1200">
                          <a:effectLst/>
                        </a:rPr>
                        <a:t>Extendido (b)</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5,5</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a:effectLst/>
                        </a:rPr>
                        <a:t>8,5</a:t>
                      </a:r>
                      <a:endParaRPr lang="en-CR" sz="1200">
                        <a:effectLst/>
                        <a:latin typeface="Times New Roman" panose="02020603050405020304" pitchFamily="18" charset="0"/>
                        <a:ea typeface="Times New Roman" panose="02020603050405020304" pitchFamily="18" charset="0"/>
                      </a:endParaRPr>
                    </a:p>
                  </a:txBody>
                  <a:tcPr marL="9525" marR="9525" marT="9525" marB="0" anchor="b"/>
                </a:tc>
                <a:tc>
                  <a:txBody>
                    <a:bodyPr/>
                    <a:lstStyle/>
                    <a:p>
                      <a:pPr algn="just"/>
                      <a:r>
                        <a:rPr lang="es-ES_tradnl" sz="1200" dirty="0">
                          <a:effectLst/>
                        </a:rPr>
                        <a:t>6,5</a:t>
                      </a:r>
                      <a:endParaRPr lang="en-CR" sz="1200" dirty="0">
                        <a:effectLst/>
                        <a:latin typeface="Times New Roman" panose="02020603050405020304" pitchFamily="18" charset="0"/>
                        <a:ea typeface="Times New Roman" panose="02020603050405020304" pitchFamily="18" charset="0"/>
                      </a:endParaRPr>
                    </a:p>
                  </a:txBody>
                  <a:tcPr marL="9525" marR="9525" marT="9525" marB="0" anchor="b"/>
                </a:tc>
                <a:extLst>
                  <a:ext uri="{0D108BD9-81ED-4DB2-BD59-A6C34878D82A}">
                    <a16:rowId xmlns:a16="http://schemas.microsoft.com/office/drawing/2014/main" val="581537856"/>
                  </a:ext>
                </a:extLst>
              </a:tr>
            </a:tbl>
          </a:graphicData>
        </a:graphic>
      </p:graphicFrame>
      <p:sp>
        <p:nvSpPr>
          <p:cNvPr id="11" name="Rectangle 4">
            <a:extLst>
              <a:ext uri="{FF2B5EF4-FFF2-40B4-BE49-F238E27FC236}">
                <a16:creationId xmlns:a16="http://schemas.microsoft.com/office/drawing/2014/main" id="{6F8A6B2C-55F9-0679-7EA1-0F6209EBC1CA}"/>
              </a:ext>
            </a:extLst>
          </p:cNvPr>
          <p:cNvSpPr>
            <a:spLocks noChangeArrowheads="1"/>
          </p:cNvSpPr>
          <p:nvPr/>
        </p:nvSpPr>
        <p:spPr bwMode="auto">
          <a:xfrm>
            <a:off x="1981200" y="3860990"/>
            <a:ext cx="534005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Type</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of</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household</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and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percentages</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of</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male and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female</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heads</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s-ES_tradnl" altLang="en-CR" sz="1600"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Source</a:t>
            </a:r>
            <a:r>
              <a:rPr lang="es-ES_tradnl" altLang="en-CR"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EPHPM 2019</a:t>
            </a:r>
            <a:endParaRPr kumimoji="0" lang="es-ES_tradnl" altLang="en-CR" sz="2400" u="none" strike="noStrike" cap="none" normalizeH="0" baseline="0" dirty="0">
              <a:ln>
                <a:noFill/>
              </a:ln>
              <a:solidFill>
                <a:schemeClr val="tx1"/>
              </a:solidFill>
              <a:effectLst/>
              <a:latin typeface="Montserrat" pitchFamily="2" charset="77"/>
            </a:endParaRPr>
          </a:p>
        </p:txBody>
      </p:sp>
      <p:grpSp>
        <p:nvGrpSpPr>
          <p:cNvPr id="3" name="Group 2">
            <a:extLst>
              <a:ext uri="{FF2B5EF4-FFF2-40B4-BE49-F238E27FC236}">
                <a16:creationId xmlns:a16="http://schemas.microsoft.com/office/drawing/2014/main" id="{217D376F-1DE1-B8AD-2E9B-E0A332CDB87E}"/>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C6AE45F1-1A5D-72C9-C138-9A485007705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17B4FC3-A07D-487F-621E-00BAC103FB2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E38892E1-5F8C-2C46-31D0-8C368E21E475}"/>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8B168102-DB37-E082-D6E1-3B78AF47F7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561129BB-EF57-A824-8F15-D4793F68637F}"/>
                </a:ext>
              </a:extLst>
            </p:cNvPr>
            <p:cNvPicPr>
              <a:picLocks noChangeAspect="1"/>
            </p:cNvPicPr>
            <p:nvPr/>
          </p:nvPicPr>
          <p:blipFill>
            <a:blip r:embed="rId5"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Tree>
    <p:extLst>
      <p:ext uri="{BB962C8B-B14F-4D97-AF65-F5344CB8AC3E}">
        <p14:creationId xmlns:p14="http://schemas.microsoft.com/office/powerpoint/2010/main" val="2504264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97A29-74CF-EE4F-CA91-0211DF993B35}"/>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BBC0D98-A535-B613-A72C-3F20CAC520B4}"/>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B60E2577-B267-C3C4-A103-B8BC5BDEAF8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D70F488-067A-DA1A-1DB6-9934376B8509}"/>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2800" b="1" kern="0" dirty="0">
                <a:solidFill>
                  <a:prstClr val="black"/>
                </a:solidFill>
                <a:latin typeface="Calibri Light" panose="020F0302020204030204" pitchFamily="34" charset="0"/>
                <a:cs typeface="Calibri Light" panose="020F0302020204030204" pitchFamily="34" charset="0"/>
                <a:sym typeface="Arial"/>
              </a:rPr>
              <a:t>Data Analysis: Connect existing gender and biodiversity data to understand potential gender differentiated contributions to nature-based solutions  </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D5A2C0AE-90E7-1A4B-409E-F9EA9FDB142C}"/>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0F06B788-3A2D-81AD-8809-A780FE7A8B86}"/>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D54C06C8-6956-1AAC-8F4D-1F02BBF00E38}"/>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5251F095-C58E-8A3C-E08D-E0DEFD90E919}"/>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BBDBDC04-5DF8-08F9-9BF6-E73C1F6094FB}"/>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93234552-A7ED-51CB-79F8-E03EBBDFBFAE}"/>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B106840B-409B-226C-3C67-43760FE63436}"/>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410F0CC3-4947-20A4-81A8-944DDB52DC90}"/>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2" name="Rounded Rectangle 1">
            <a:extLst>
              <a:ext uri="{FF2B5EF4-FFF2-40B4-BE49-F238E27FC236}">
                <a16:creationId xmlns:a16="http://schemas.microsoft.com/office/drawing/2014/main" id="{AA57B37E-7C94-DF3E-0A8F-01EB1352E7D1}"/>
              </a:ext>
            </a:extLst>
          </p:cNvPr>
          <p:cNvSpPr/>
          <p:nvPr/>
        </p:nvSpPr>
        <p:spPr>
          <a:xfrm>
            <a:off x="4258794" y="4225289"/>
            <a:ext cx="3426772" cy="3331678"/>
          </a:xfrm>
          <a:prstGeom prst="roundRect">
            <a:avLst/>
          </a:prstGeom>
          <a:solidFill>
            <a:srgbClr val="4BACC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Montserrat" pitchFamily="2" charset="77"/>
              <a:ea typeface="+mn-ea"/>
              <a:cs typeface="+mn-cs"/>
            </a:endParaRPr>
          </a:p>
        </p:txBody>
      </p:sp>
      <p:sp>
        <p:nvSpPr>
          <p:cNvPr id="7" name="Rounded Rectangle 6">
            <a:extLst>
              <a:ext uri="{FF2B5EF4-FFF2-40B4-BE49-F238E27FC236}">
                <a16:creationId xmlns:a16="http://schemas.microsoft.com/office/drawing/2014/main" id="{6F31778D-5B31-4AE9-DDA3-56397BFE2CE1}"/>
              </a:ext>
            </a:extLst>
          </p:cNvPr>
          <p:cNvSpPr/>
          <p:nvPr/>
        </p:nvSpPr>
        <p:spPr>
          <a:xfrm>
            <a:off x="788773" y="4587666"/>
            <a:ext cx="3002769" cy="1890360"/>
          </a:xfrm>
          <a:prstGeom prst="roundRect">
            <a:avLst/>
          </a:prstGeom>
          <a:solidFill>
            <a:srgbClr val="4BACC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dirty="0">
              <a:ln>
                <a:noFill/>
              </a:ln>
              <a:solidFill>
                <a:prstClr val="white"/>
              </a:solidFill>
              <a:effectLst/>
              <a:uLnTx/>
              <a:uFillTx/>
              <a:latin typeface="Montserrat" pitchFamily="2" charset="77"/>
              <a:ea typeface="+mn-ea"/>
              <a:cs typeface="+mn-cs"/>
            </a:endParaRPr>
          </a:p>
        </p:txBody>
      </p:sp>
      <p:sp>
        <p:nvSpPr>
          <p:cNvPr id="10" name="AutoShape 9">
            <a:extLst>
              <a:ext uri="{FF2B5EF4-FFF2-40B4-BE49-F238E27FC236}">
                <a16:creationId xmlns:a16="http://schemas.microsoft.com/office/drawing/2014/main" id="{8ACDF701-3D4A-4FBD-A86F-5D2F1BF8FC40}"/>
              </a:ext>
            </a:extLst>
          </p:cNvPr>
          <p:cNvSpPr>
            <a:spLocks noChangeArrowheads="1"/>
          </p:cNvSpPr>
          <p:nvPr/>
        </p:nvSpPr>
        <p:spPr bwMode="auto">
          <a:xfrm rot="5400000">
            <a:off x="7211243" y="5330372"/>
            <a:ext cx="2610964" cy="889363"/>
          </a:xfrm>
          <a:prstGeom prst="triangle">
            <a:avLst>
              <a:gd name="adj" fmla="val 50889"/>
            </a:avLst>
          </a:prstGeom>
          <a:solidFill>
            <a:srgbClr val="4BACC6"/>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621" b="0" i="0" u="none" strike="noStrike" kern="0" cap="none" spc="0" normalizeH="0" baseline="0" noProof="0">
              <a:ln>
                <a:noFill/>
              </a:ln>
              <a:solidFill>
                <a:srgbClr val="000000"/>
              </a:solidFill>
              <a:effectLst/>
              <a:uLnTx/>
              <a:uFillTx/>
              <a:latin typeface="Montserrat" pitchFamily="2" charset="77"/>
              <a:ea typeface="ＭＳ Ｐゴシック" panose="020B0600070205080204" pitchFamily="34" charset="-128"/>
            </a:endParaRPr>
          </a:p>
        </p:txBody>
      </p:sp>
      <p:sp>
        <p:nvSpPr>
          <p:cNvPr id="11" name="Rectangle 4">
            <a:extLst>
              <a:ext uri="{FF2B5EF4-FFF2-40B4-BE49-F238E27FC236}">
                <a16:creationId xmlns:a16="http://schemas.microsoft.com/office/drawing/2014/main" id="{0846E834-BCE5-9387-BF5D-D1F3B9CE4B54}"/>
              </a:ext>
            </a:extLst>
          </p:cNvPr>
          <p:cNvSpPr>
            <a:spLocks noChangeArrowheads="1"/>
          </p:cNvSpPr>
          <p:nvPr/>
        </p:nvSpPr>
        <p:spPr bwMode="auto">
          <a:xfrm>
            <a:off x="990818" y="4743295"/>
            <a:ext cx="2538759" cy="138499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en-GB" sz="2800" b="0" kern="0" dirty="0">
                <a:solidFill>
                  <a:srgbClr val="000000"/>
                </a:solidFill>
                <a:latin typeface="Calibri" panose="020F0502020204030204" pitchFamily="34" charset="0"/>
                <a:ea typeface="ＭＳ Ｐゴシック"/>
                <a:cs typeface="Calibri" panose="020F0502020204030204" pitchFamily="34" charset="0"/>
              </a:rPr>
              <a:t>Forest conservation and restoration</a:t>
            </a:r>
            <a:endParaRPr lang="en-GB" sz="2800" dirty="0">
              <a:solidFill>
                <a:prstClr val="black"/>
              </a:solidFill>
              <a:latin typeface="Calibri" panose="020F0502020204030204" pitchFamily="34" charset="0"/>
              <a:cs typeface="Calibri" panose="020F0502020204030204" pitchFamily="34" charset="0"/>
            </a:endParaRPr>
          </a:p>
        </p:txBody>
      </p:sp>
      <p:sp>
        <p:nvSpPr>
          <p:cNvPr id="19" name="Rectangle 8">
            <a:extLst>
              <a:ext uri="{FF2B5EF4-FFF2-40B4-BE49-F238E27FC236}">
                <a16:creationId xmlns:a16="http://schemas.microsoft.com/office/drawing/2014/main" id="{B7BFBA39-915B-ED39-B4E1-D4874C491893}"/>
              </a:ext>
            </a:extLst>
          </p:cNvPr>
          <p:cNvSpPr>
            <a:spLocks noChangeArrowheads="1"/>
          </p:cNvSpPr>
          <p:nvPr/>
        </p:nvSpPr>
        <p:spPr bwMode="auto">
          <a:xfrm>
            <a:off x="4546224" y="4724914"/>
            <a:ext cx="2860816" cy="23083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en-GB" b="0" kern="0" dirty="0">
                <a:solidFill>
                  <a:srgbClr val="000000"/>
                </a:solidFill>
                <a:latin typeface="Calibri" panose="020F0502020204030204" pitchFamily="34" charset="0"/>
                <a:ea typeface="ＭＳ Ｐゴシック"/>
                <a:cs typeface="Calibri" panose="020F0502020204030204" pitchFamily="34" charset="0"/>
              </a:rPr>
              <a:t>Women have different responsibilities concerning the management of forest resources</a:t>
            </a:r>
          </a:p>
        </p:txBody>
      </p:sp>
      <p:sp>
        <p:nvSpPr>
          <p:cNvPr id="20" name="Rounded Rectangle 19">
            <a:extLst>
              <a:ext uri="{FF2B5EF4-FFF2-40B4-BE49-F238E27FC236}">
                <a16:creationId xmlns:a16="http://schemas.microsoft.com/office/drawing/2014/main" id="{CDAE1D20-871D-62DC-A3EB-13639C6DC352}"/>
              </a:ext>
            </a:extLst>
          </p:cNvPr>
          <p:cNvSpPr/>
          <p:nvPr/>
        </p:nvSpPr>
        <p:spPr>
          <a:xfrm>
            <a:off x="9144000" y="3848100"/>
            <a:ext cx="8382000" cy="5229426"/>
          </a:xfrm>
          <a:prstGeom prst="roundRect">
            <a:avLst/>
          </a:prstGeom>
          <a:solidFill>
            <a:srgbClr val="4BACC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Montserrat" pitchFamily="2" charset="77"/>
              <a:ea typeface="+mn-ea"/>
              <a:cs typeface="+mn-cs"/>
            </a:endParaRPr>
          </a:p>
        </p:txBody>
      </p:sp>
      <p:sp>
        <p:nvSpPr>
          <p:cNvPr id="21" name="TextBox 20">
            <a:extLst>
              <a:ext uri="{FF2B5EF4-FFF2-40B4-BE49-F238E27FC236}">
                <a16:creationId xmlns:a16="http://schemas.microsoft.com/office/drawing/2014/main" id="{05A5F88B-155B-9E6B-EA99-A6699FBF7AC5}"/>
              </a:ext>
            </a:extLst>
          </p:cNvPr>
          <p:cNvSpPr txBox="1"/>
          <p:nvPr/>
        </p:nvSpPr>
        <p:spPr>
          <a:xfrm>
            <a:off x="9701745" y="3502482"/>
            <a:ext cx="7652009" cy="4893647"/>
          </a:xfrm>
          <a:prstGeom prst="rect">
            <a:avLst/>
          </a:prstGeom>
          <a:noFill/>
        </p:spPr>
        <p:txBody>
          <a:bodyPr wrap="square" lIns="91440" tIns="45720" rIns="91440" bIns="45720" rtlCol="0" anchor="t">
            <a:spAutoFit/>
          </a:bodyPr>
          <a:lstStyle/>
          <a:p>
            <a:pPr defTabSz="1005891" fontAlgn="base">
              <a:spcBef>
                <a:spcPct val="0"/>
              </a:spcBef>
              <a:spcAft>
                <a:spcPct val="0"/>
              </a:spcAft>
            </a:pPr>
            <a:endParaRPr lang="en-GB" sz="2400" kern="0" dirty="0">
              <a:solidFill>
                <a:srgbClr val="000000"/>
              </a:solidFill>
              <a:latin typeface="Calibri" panose="020F0502020204030204" pitchFamily="34" charset="0"/>
              <a:cs typeface="Calibri" panose="020F0502020204030204" pitchFamily="34" charset="0"/>
            </a:endParaRPr>
          </a:p>
          <a:p>
            <a:pPr defTabSz="1005891" fontAlgn="base">
              <a:spcBef>
                <a:spcPct val="0"/>
              </a:spcBef>
              <a:spcAft>
                <a:spcPct val="0"/>
              </a:spcAft>
            </a:pPr>
            <a:endParaRPr lang="en-GB" sz="2400" kern="0" dirty="0">
              <a:solidFill>
                <a:srgbClr val="000000"/>
              </a:solidFill>
              <a:latin typeface="Calibri" panose="020F0502020204030204" pitchFamily="34" charset="0"/>
              <a:cs typeface="Calibri" panose="020F0502020204030204" pitchFamily="34" charset="0"/>
            </a:endParaRPr>
          </a:p>
          <a:p>
            <a:pPr marL="342917" indent="-342917" defTabSz="1005891">
              <a:spcBef>
                <a:spcPct val="0"/>
              </a:spcBef>
              <a:spcAft>
                <a:spcPct val="0"/>
              </a:spcAft>
              <a:buFont typeface="Arial" panose="020B0604020202020204" pitchFamily="34" charset="0"/>
              <a:buChar char="•"/>
            </a:pPr>
            <a:r>
              <a:rPr lang="en-GB" sz="2400" kern="0" dirty="0">
                <a:solidFill>
                  <a:srgbClr val="000000"/>
                </a:solidFill>
                <a:latin typeface="Calibri" panose="020F0502020204030204" pitchFamily="34" charset="0"/>
                <a:cs typeface="Calibri" panose="020F0502020204030204" pitchFamily="34" charset="0"/>
              </a:rPr>
              <a:t>Initiatives with the highest environmental performance are also those which often fully integrate a gender perspective and actively promote the participation of women and encourage their leadership. </a:t>
            </a:r>
          </a:p>
          <a:p>
            <a:pPr marL="342917" indent="-342917" defTabSz="1005891">
              <a:spcBef>
                <a:spcPct val="0"/>
              </a:spcBef>
              <a:spcAft>
                <a:spcPct val="0"/>
              </a:spcAft>
              <a:buFont typeface="Arial" panose="020B0604020202020204" pitchFamily="34" charset="0"/>
              <a:buChar char="•"/>
            </a:pPr>
            <a:endParaRPr lang="en-GB" sz="2400" kern="0" dirty="0">
              <a:solidFill>
                <a:srgbClr val="000000"/>
              </a:solidFill>
              <a:latin typeface="Calibri" panose="020F0502020204030204" pitchFamily="34" charset="0"/>
              <a:cs typeface="Calibri" panose="020F0502020204030204" pitchFamily="34" charset="0"/>
            </a:endParaRPr>
          </a:p>
          <a:p>
            <a:pPr marL="342917" indent="-342917" defTabSz="1005891">
              <a:spcBef>
                <a:spcPct val="0"/>
              </a:spcBef>
              <a:spcAft>
                <a:spcPct val="0"/>
              </a:spcAft>
              <a:buFont typeface="Arial" panose="020B0604020202020204" pitchFamily="34" charset="0"/>
              <a:buChar char="•"/>
            </a:pPr>
            <a:r>
              <a:rPr lang="en-GB" sz="2400" kern="0" dirty="0">
                <a:solidFill>
                  <a:srgbClr val="000000"/>
                </a:solidFill>
                <a:latin typeface="Calibri" panose="020F0502020204030204" pitchFamily="34" charset="0"/>
                <a:cs typeface="Calibri" panose="020F0502020204030204" pitchFamily="34" charset="0"/>
              </a:rPr>
              <a:t>These initiatives demonstrate the value and multiplier effect that women’s contributions can have, particularly in reducing deforestation and forest degradation, wherein it not only has a great impact on conservation, but also in improving women’s own well-being and that of their communities.</a:t>
            </a:r>
          </a:p>
        </p:txBody>
      </p:sp>
      <p:sp>
        <p:nvSpPr>
          <p:cNvPr id="22" name="TextBox 21">
            <a:extLst>
              <a:ext uri="{FF2B5EF4-FFF2-40B4-BE49-F238E27FC236}">
                <a16:creationId xmlns:a16="http://schemas.microsoft.com/office/drawing/2014/main" id="{C8868E19-6C80-45EE-E76D-B4B2FCFAFB6B}"/>
              </a:ext>
            </a:extLst>
          </p:cNvPr>
          <p:cNvSpPr txBox="1"/>
          <p:nvPr/>
        </p:nvSpPr>
        <p:spPr>
          <a:xfrm>
            <a:off x="698954" y="8817301"/>
            <a:ext cx="6185176" cy="447815"/>
          </a:xfrm>
          <a:prstGeom prst="rect">
            <a:avLst/>
          </a:prstGeom>
          <a:noFill/>
        </p:spPr>
        <p:txBody>
          <a:bodyPr wrap="square" rtlCol="0">
            <a:spAutoFit/>
          </a:bodyPr>
          <a:lstStyle/>
          <a:p>
            <a:pPr defTabSz="914445"/>
            <a:r>
              <a:rPr lang="en-US" sz="1155" dirty="0">
                <a:solidFill>
                  <a:prstClr val="black"/>
                </a:solidFill>
                <a:latin typeface="Montserrat" pitchFamily="2" charset="77"/>
                <a:ea typeface="Helvetica Neue Light" panose="02000403000000020004" pitchFamily="2" charset="0"/>
              </a:rPr>
              <a:t>Slide obtained from GGCA Establishing links between gender and climate change</a:t>
            </a:r>
          </a:p>
        </p:txBody>
      </p:sp>
    </p:spTree>
    <p:extLst>
      <p:ext uri="{BB962C8B-B14F-4D97-AF65-F5344CB8AC3E}">
        <p14:creationId xmlns:p14="http://schemas.microsoft.com/office/powerpoint/2010/main" val="3893823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D726B-DB6B-D46B-97A1-80078D14EF1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68DCC5B9-F628-85EB-15CC-3E63A5D9F47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E9454EE3-52FD-26A2-E59E-AC1BBCE96B7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B263AAC8-7439-DDC5-9506-78C6BD601F0F}"/>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2800" b="1" kern="0" dirty="0">
                <a:solidFill>
                  <a:prstClr val="black"/>
                </a:solidFill>
                <a:latin typeface="Calibri Light" panose="020F0302020204030204" pitchFamily="34" charset="0"/>
                <a:cs typeface="Calibri Light" panose="020F0302020204030204" pitchFamily="34" charset="0"/>
                <a:sym typeface="Arial"/>
              </a:rPr>
              <a:t>Data Analysis: Connect existing gender and biodiversity data to understand potential gender differentiated impacts of biodiversity loss</a:t>
            </a:r>
            <a:endParaRPr lang="en-US" sz="24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DBE4ECE1-FF7A-F84B-ED2A-A56ECFE580DE}"/>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A9C2A528-7235-AF32-0805-3E2794FF4C79}"/>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9693090C-62DA-7B97-5804-22524D20E293}"/>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D0811F71-F715-7EE9-CD5B-025BD0FA815B}"/>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75DCFB33-67B2-0B40-9575-F37FC9B030A8}"/>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506C6A83-3D1B-5BD1-AEA3-4011F8652449}"/>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DDB845B6-62C5-FE24-09BF-5FC6100AA001}"/>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91147D21-F87A-4268-6033-6B834C516D7B}"/>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sp>
        <p:nvSpPr>
          <p:cNvPr id="2" name="Rounded Rectangle 1">
            <a:extLst>
              <a:ext uri="{FF2B5EF4-FFF2-40B4-BE49-F238E27FC236}">
                <a16:creationId xmlns:a16="http://schemas.microsoft.com/office/drawing/2014/main" id="{BC75929A-773D-3742-5CA5-1E0754666EF0}"/>
              </a:ext>
            </a:extLst>
          </p:cNvPr>
          <p:cNvSpPr/>
          <p:nvPr/>
        </p:nvSpPr>
        <p:spPr>
          <a:xfrm>
            <a:off x="9211887" y="6323724"/>
            <a:ext cx="8842752" cy="2416353"/>
          </a:xfrm>
          <a:prstGeom prst="roundRect">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7" name="Rounded Rectangle 6">
            <a:extLst>
              <a:ext uri="{FF2B5EF4-FFF2-40B4-BE49-F238E27FC236}">
                <a16:creationId xmlns:a16="http://schemas.microsoft.com/office/drawing/2014/main" id="{9D5E59A1-72A8-5157-3887-DCCB3B1CD542}"/>
              </a:ext>
            </a:extLst>
          </p:cNvPr>
          <p:cNvSpPr/>
          <p:nvPr/>
        </p:nvSpPr>
        <p:spPr>
          <a:xfrm>
            <a:off x="4217426" y="3584302"/>
            <a:ext cx="3615139" cy="2099809"/>
          </a:xfrm>
          <a:prstGeom prst="roundRect">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10" name="Rounded Rectangle 9">
            <a:extLst>
              <a:ext uri="{FF2B5EF4-FFF2-40B4-BE49-F238E27FC236}">
                <a16:creationId xmlns:a16="http://schemas.microsoft.com/office/drawing/2014/main" id="{F47D6BB8-C233-47EB-4520-FA6794B7C692}"/>
              </a:ext>
            </a:extLst>
          </p:cNvPr>
          <p:cNvSpPr/>
          <p:nvPr/>
        </p:nvSpPr>
        <p:spPr>
          <a:xfrm>
            <a:off x="788772" y="3906438"/>
            <a:ext cx="3167829" cy="1749458"/>
          </a:xfrm>
          <a:prstGeom prst="roundRect">
            <a:avLst/>
          </a:prstGeom>
          <a:solidFill>
            <a:srgbClr val="F7964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11" name="AutoShape 9">
            <a:extLst>
              <a:ext uri="{FF2B5EF4-FFF2-40B4-BE49-F238E27FC236}">
                <a16:creationId xmlns:a16="http://schemas.microsoft.com/office/drawing/2014/main" id="{135EF584-75FF-01BA-6393-E893E37966DB}"/>
              </a:ext>
            </a:extLst>
          </p:cNvPr>
          <p:cNvSpPr>
            <a:spLocks noChangeArrowheads="1"/>
          </p:cNvSpPr>
          <p:nvPr/>
        </p:nvSpPr>
        <p:spPr bwMode="auto">
          <a:xfrm rot="5400000">
            <a:off x="7209002" y="4302358"/>
            <a:ext cx="2416355" cy="938251"/>
          </a:xfrm>
          <a:prstGeom prst="triangle">
            <a:avLst>
              <a:gd name="adj" fmla="val 50889"/>
            </a:avLst>
          </a:prstGeom>
          <a:solidFill>
            <a:srgbClr val="F79646">
              <a:lumMod val="75000"/>
            </a:srgbClr>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800" b="0" i="0" u="none" strike="noStrike" kern="0" cap="none" spc="0" normalizeH="0" baseline="0" noProof="0">
              <a:ln>
                <a:noFill/>
              </a:ln>
              <a:solidFill>
                <a:srgbClr val="000000"/>
              </a:solidFill>
              <a:effectLst/>
              <a:uLnTx/>
              <a:uFillTx/>
              <a:latin typeface="+mn-lt"/>
              <a:ea typeface="ＭＳ Ｐゴシック" panose="020B0600070205080204" pitchFamily="34" charset="-128"/>
            </a:endParaRPr>
          </a:p>
        </p:txBody>
      </p:sp>
      <p:sp>
        <p:nvSpPr>
          <p:cNvPr id="17" name="Rectangle 4">
            <a:extLst>
              <a:ext uri="{FF2B5EF4-FFF2-40B4-BE49-F238E27FC236}">
                <a16:creationId xmlns:a16="http://schemas.microsoft.com/office/drawing/2014/main" id="{786D3A08-3DE1-6472-9221-AD2AF2B35201}"/>
              </a:ext>
            </a:extLst>
          </p:cNvPr>
          <p:cNvSpPr>
            <a:spLocks noChangeArrowheads="1"/>
          </p:cNvSpPr>
          <p:nvPr/>
        </p:nvSpPr>
        <p:spPr bwMode="auto">
          <a:xfrm>
            <a:off x="1167416" y="4439868"/>
            <a:ext cx="2381289" cy="95410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en-GB" sz="2800" b="0" kern="0" dirty="0">
                <a:solidFill>
                  <a:srgbClr val="000000"/>
                </a:solidFill>
                <a:latin typeface="+mn-lt"/>
                <a:ea typeface="ＭＳ Ｐゴシック"/>
              </a:rPr>
              <a:t>Rising ocean temperatures</a:t>
            </a:r>
            <a:endParaRPr lang="en-GB" sz="3200" dirty="0">
              <a:solidFill>
                <a:prstClr val="black"/>
              </a:solidFill>
              <a:latin typeface="+mn-lt"/>
              <a:cs typeface="Arial"/>
            </a:endParaRPr>
          </a:p>
        </p:txBody>
      </p:sp>
      <p:sp>
        <p:nvSpPr>
          <p:cNvPr id="18" name="Rectangle 8">
            <a:extLst>
              <a:ext uri="{FF2B5EF4-FFF2-40B4-BE49-F238E27FC236}">
                <a16:creationId xmlns:a16="http://schemas.microsoft.com/office/drawing/2014/main" id="{54F3F2FB-11B1-F034-5FA8-2B3ACB260C34}"/>
              </a:ext>
            </a:extLst>
          </p:cNvPr>
          <p:cNvSpPr>
            <a:spLocks noChangeArrowheads="1"/>
          </p:cNvSpPr>
          <p:nvPr/>
        </p:nvSpPr>
        <p:spPr bwMode="auto">
          <a:xfrm>
            <a:off x="4793713" y="3810954"/>
            <a:ext cx="2518208" cy="15641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en-GB" b="0" kern="0" dirty="0">
                <a:solidFill>
                  <a:srgbClr val="000000"/>
                </a:solidFill>
                <a:latin typeface="+mn-lt"/>
                <a:ea typeface="ＭＳ Ｐゴシック"/>
              </a:rPr>
              <a:t>Coral bleaching and loss of marine ecosystems due to heat stress</a:t>
            </a:r>
          </a:p>
        </p:txBody>
      </p:sp>
      <p:sp>
        <p:nvSpPr>
          <p:cNvPr id="19" name="Rounded Rectangle 18">
            <a:extLst>
              <a:ext uri="{FF2B5EF4-FFF2-40B4-BE49-F238E27FC236}">
                <a16:creationId xmlns:a16="http://schemas.microsoft.com/office/drawing/2014/main" id="{64A076F1-F82E-4994-197C-D87DC82A2907}"/>
              </a:ext>
            </a:extLst>
          </p:cNvPr>
          <p:cNvSpPr/>
          <p:nvPr/>
        </p:nvSpPr>
        <p:spPr>
          <a:xfrm>
            <a:off x="9144000" y="3496711"/>
            <a:ext cx="8842752" cy="2416353"/>
          </a:xfrm>
          <a:prstGeom prst="roundRect">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20" name="TextBox 19">
            <a:extLst>
              <a:ext uri="{FF2B5EF4-FFF2-40B4-BE49-F238E27FC236}">
                <a16:creationId xmlns:a16="http://schemas.microsoft.com/office/drawing/2014/main" id="{0FC8AE2E-0916-6240-F4C2-1671E9A36291}"/>
              </a:ext>
            </a:extLst>
          </p:cNvPr>
          <p:cNvSpPr txBox="1"/>
          <p:nvPr/>
        </p:nvSpPr>
        <p:spPr>
          <a:xfrm>
            <a:off x="9475673" y="3750117"/>
            <a:ext cx="8072634" cy="1938992"/>
          </a:xfrm>
          <a:prstGeom prst="rect">
            <a:avLst/>
          </a:prstGeom>
          <a:noFill/>
        </p:spPr>
        <p:txBody>
          <a:bodyPr wrap="square" lIns="91440" tIns="45720" rIns="91440" bIns="45720" rtlCol="0" anchor="t">
            <a:spAutoFit/>
          </a:bodyPr>
          <a:lstStyle/>
          <a:p>
            <a:pPr marL="332757" indent="-240042" defTabSz="1331295">
              <a:spcBef>
                <a:spcPct val="0"/>
              </a:spcBef>
              <a:spcAft>
                <a:spcPct val="0"/>
              </a:spcAft>
              <a:buFont typeface="Arial" panose="020B0604020202020204" pitchFamily="34" charset="0"/>
              <a:buChar char="•"/>
              <a:defRPr/>
            </a:pPr>
            <a:r>
              <a:rPr lang="en-GB" sz="2400" kern="0" dirty="0">
                <a:solidFill>
                  <a:srgbClr val="000000"/>
                </a:solidFill>
              </a:rPr>
              <a:t>The tourism industry is an important sector for women-they represent 60% of its workforce.</a:t>
            </a:r>
          </a:p>
          <a:p>
            <a:pPr marL="92715" defTabSz="1331295">
              <a:spcBef>
                <a:spcPct val="0"/>
              </a:spcBef>
              <a:spcAft>
                <a:spcPct val="0"/>
              </a:spcAft>
              <a:defRPr/>
            </a:pPr>
            <a:endParaRPr lang="en-GB" sz="2400" kern="0" dirty="0">
              <a:solidFill>
                <a:srgbClr val="000000"/>
              </a:solidFill>
            </a:endParaRPr>
          </a:p>
          <a:p>
            <a:pPr marL="332757" indent="-240042" defTabSz="1331295" fontAlgn="base">
              <a:spcBef>
                <a:spcPct val="0"/>
              </a:spcBef>
              <a:spcAft>
                <a:spcPct val="0"/>
              </a:spcAft>
              <a:buFont typeface="Arial" panose="020B0604020202020204" pitchFamily="34" charset="0"/>
              <a:buChar char="•"/>
              <a:defRPr/>
            </a:pPr>
            <a:r>
              <a:rPr lang="en-GB" sz="2400" kern="0" dirty="0">
                <a:solidFill>
                  <a:srgbClr val="000000"/>
                </a:solidFill>
              </a:rPr>
              <a:t>Reduction or extinction of marine species used by women for self-consumption or productive activities.</a:t>
            </a:r>
          </a:p>
        </p:txBody>
      </p:sp>
      <p:sp>
        <p:nvSpPr>
          <p:cNvPr id="21" name="Rounded Rectangle 20">
            <a:extLst>
              <a:ext uri="{FF2B5EF4-FFF2-40B4-BE49-F238E27FC236}">
                <a16:creationId xmlns:a16="http://schemas.microsoft.com/office/drawing/2014/main" id="{53FC349C-78CE-12AB-BC40-F10D2DBCFF32}"/>
              </a:ext>
            </a:extLst>
          </p:cNvPr>
          <p:cNvSpPr/>
          <p:nvPr/>
        </p:nvSpPr>
        <p:spPr>
          <a:xfrm>
            <a:off x="4217426" y="6305019"/>
            <a:ext cx="3615139" cy="2099809"/>
          </a:xfrm>
          <a:prstGeom prst="roundRect">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000" b="0" i="0" u="none" strike="noStrike" kern="0" cap="none" spc="0" normalizeH="0" baseline="0" noProof="0">
              <a:ln>
                <a:noFill/>
              </a:ln>
              <a:solidFill>
                <a:prstClr val="white"/>
              </a:solidFill>
              <a:effectLst/>
              <a:uLnTx/>
              <a:uFillTx/>
              <a:ea typeface="+mn-ea"/>
              <a:cs typeface="+mn-cs"/>
            </a:endParaRPr>
          </a:p>
        </p:txBody>
      </p:sp>
      <p:sp>
        <p:nvSpPr>
          <p:cNvPr id="22" name="Rounded Rectangle 21">
            <a:extLst>
              <a:ext uri="{FF2B5EF4-FFF2-40B4-BE49-F238E27FC236}">
                <a16:creationId xmlns:a16="http://schemas.microsoft.com/office/drawing/2014/main" id="{DB4F169B-CDD4-6ECB-D4CD-4C5AA65E16EC}"/>
              </a:ext>
            </a:extLst>
          </p:cNvPr>
          <p:cNvSpPr/>
          <p:nvPr/>
        </p:nvSpPr>
        <p:spPr>
          <a:xfrm>
            <a:off x="788772" y="6627155"/>
            <a:ext cx="3167829" cy="1749458"/>
          </a:xfrm>
          <a:prstGeom prst="roundRect">
            <a:avLst/>
          </a:prstGeom>
          <a:solidFill>
            <a:srgbClr val="F79646">
              <a:lumMod val="20000"/>
              <a:lumOff val="8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s-ES_tradnl" sz="2400" b="0" i="0" u="none" strike="noStrike" kern="0" cap="none" spc="0" normalizeH="0" baseline="0" noProof="0">
              <a:ln>
                <a:noFill/>
              </a:ln>
              <a:solidFill>
                <a:prstClr val="white"/>
              </a:solidFill>
              <a:effectLst/>
              <a:uLnTx/>
              <a:uFillTx/>
              <a:ea typeface="+mn-ea"/>
              <a:cs typeface="+mn-cs"/>
            </a:endParaRPr>
          </a:p>
        </p:txBody>
      </p:sp>
      <p:sp>
        <p:nvSpPr>
          <p:cNvPr id="23" name="AutoShape 9">
            <a:extLst>
              <a:ext uri="{FF2B5EF4-FFF2-40B4-BE49-F238E27FC236}">
                <a16:creationId xmlns:a16="http://schemas.microsoft.com/office/drawing/2014/main" id="{014A70F0-6A37-A3C7-7C32-F1FFFA68D94D}"/>
              </a:ext>
            </a:extLst>
          </p:cNvPr>
          <p:cNvSpPr>
            <a:spLocks noChangeArrowheads="1"/>
          </p:cNvSpPr>
          <p:nvPr/>
        </p:nvSpPr>
        <p:spPr bwMode="auto">
          <a:xfrm rot="5400000">
            <a:off x="7209002" y="7023075"/>
            <a:ext cx="2416355" cy="938251"/>
          </a:xfrm>
          <a:prstGeom prst="triangle">
            <a:avLst>
              <a:gd name="adj" fmla="val 50889"/>
            </a:avLst>
          </a:prstGeom>
          <a:solidFill>
            <a:srgbClr val="F79646">
              <a:lumMod val="75000"/>
            </a:srgbClr>
          </a:solidFill>
          <a:ln>
            <a:noFill/>
          </a:ln>
        </p:spPr>
        <p:txBody>
          <a:bodyPr wrap="none" lIns="134051" tIns="67026" rIns="134051" bIns="67026" anchor="ct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marL="0" marR="0" lvl="0" indent="0" defTabSz="1331295" eaLnBrk="1" fontAlgn="base" latinLnBrk="0" hangingPunct="1">
              <a:lnSpc>
                <a:spcPct val="100000"/>
              </a:lnSpc>
              <a:spcBef>
                <a:spcPct val="0"/>
              </a:spcBef>
              <a:spcAft>
                <a:spcPct val="0"/>
              </a:spcAft>
              <a:buClrTx/>
              <a:buSzTx/>
              <a:buFontTx/>
              <a:buNone/>
              <a:tabLst/>
              <a:defRPr/>
            </a:pPr>
            <a:endParaRPr kumimoji="0" lang="es-ES_tradnl" altLang="en-CR" sz="2800" b="0" i="0" u="none" strike="noStrike" kern="0" cap="none" spc="0" normalizeH="0" baseline="0" noProof="0">
              <a:ln>
                <a:noFill/>
              </a:ln>
              <a:solidFill>
                <a:srgbClr val="000000"/>
              </a:solidFill>
              <a:effectLst/>
              <a:uLnTx/>
              <a:uFillTx/>
              <a:latin typeface="+mn-lt"/>
              <a:ea typeface="ＭＳ Ｐゴシック" panose="020B0600070205080204" pitchFamily="34" charset="-128"/>
            </a:endParaRPr>
          </a:p>
        </p:txBody>
      </p:sp>
      <p:sp>
        <p:nvSpPr>
          <p:cNvPr id="24" name="Rectangle 4">
            <a:extLst>
              <a:ext uri="{FF2B5EF4-FFF2-40B4-BE49-F238E27FC236}">
                <a16:creationId xmlns:a16="http://schemas.microsoft.com/office/drawing/2014/main" id="{6EB5AB05-7B06-D1C8-69B4-298E50C1E66A}"/>
              </a:ext>
            </a:extLst>
          </p:cNvPr>
          <p:cNvSpPr>
            <a:spLocks noChangeArrowheads="1"/>
          </p:cNvSpPr>
          <p:nvPr/>
        </p:nvSpPr>
        <p:spPr bwMode="auto">
          <a:xfrm>
            <a:off x="1120693" y="7306879"/>
            <a:ext cx="238128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a:spcBef>
                <a:spcPct val="20000"/>
              </a:spcBef>
              <a:spcAft>
                <a:spcPct val="0"/>
              </a:spcAft>
              <a:defRPr/>
            </a:pPr>
            <a:r>
              <a:rPr lang="en-GB" sz="2800" b="0" kern="0">
                <a:solidFill>
                  <a:prstClr val="black"/>
                </a:solidFill>
                <a:latin typeface="+mn-lt"/>
                <a:ea typeface="ＭＳ Ｐゴシック"/>
              </a:rPr>
              <a:t>Loss of species</a:t>
            </a:r>
            <a:endParaRPr lang="en-GB" sz="2800" b="0" kern="0">
              <a:solidFill>
                <a:prstClr val="black"/>
              </a:solidFill>
              <a:latin typeface="+mn-lt"/>
            </a:endParaRPr>
          </a:p>
        </p:txBody>
      </p:sp>
      <p:sp>
        <p:nvSpPr>
          <p:cNvPr id="25" name="Rectangle 8">
            <a:extLst>
              <a:ext uri="{FF2B5EF4-FFF2-40B4-BE49-F238E27FC236}">
                <a16:creationId xmlns:a16="http://schemas.microsoft.com/office/drawing/2014/main" id="{D6077295-4582-DF8F-CC75-86405C84E917}"/>
              </a:ext>
            </a:extLst>
          </p:cNvPr>
          <p:cNvSpPr>
            <a:spLocks noChangeArrowheads="1"/>
          </p:cNvSpPr>
          <p:nvPr/>
        </p:nvSpPr>
        <p:spPr bwMode="auto">
          <a:xfrm>
            <a:off x="4793713" y="6707370"/>
            <a:ext cx="2449701" cy="156966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400" b="1">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b="1">
                <a:solidFill>
                  <a:schemeClr val="tx1"/>
                </a:solidFill>
                <a:latin typeface="Arial" panose="020B0604020202020204" pitchFamily="34" charset="0"/>
                <a:ea typeface="ＭＳ Ｐゴシック" panose="020B0600070205080204" pitchFamily="34" charset="-128"/>
              </a:defRPr>
            </a:lvl2pPr>
            <a:lvl3pPr eaLnBrk="0" hangingPunct="0">
              <a:defRPr sz="2400" b="1">
                <a:solidFill>
                  <a:schemeClr val="tx1"/>
                </a:solidFill>
                <a:latin typeface="Arial" panose="020B0604020202020204" pitchFamily="34" charset="0"/>
                <a:ea typeface="ＭＳ Ｐゴシック" panose="020B0600070205080204" pitchFamily="34" charset="-128"/>
              </a:defRPr>
            </a:lvl3pPr>
            <a:lvl4pPr eaLnBrk="0" hangingPunct="0">
              <a:defRPr sz="2400" b="1">
                <a:solidFill>
                  <a:schemeClr val="tx1"/>
                </a:solidFill>
                <a:latin typeface="Arial" panose="020B0604020202020204" pitchFamily="34" charset="0"/>
                <a:ea typeface="ＭＳ Ｐゴシック" panose="020B0600070205080204" pitchFamily="34" charset="-128"/>
              </a:defRPr>
            </a:lvl4pPr>
            <a:lvl5pPr eaLnBrk="0" hangingPunct="0">
              <a:defRPr sz="2400" b="1">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b="1">
                <a:solidFill>
                  <a:schemeClr val="tx1"/>
                </a:solidFill>
                <a:latin typeface="Arial" panose="020B0604020202020204" pitchFamily="34" charset="0"/>
                <a:ea typeface="ＭＳ Ｐゴシック" panose="020B0600070205080204" pitchFamily="34" charset="-128"/>
              </a:defRPr>
            </a:lvl9pPr>
          </a:lstStyle>
          <a:p>
            <a:pPr algn="ctr" defTabSz="1331295" eaLnBrk="1" fontAlgn="base" hangingPunct="1">
              <a:spcBef>
                <a:spcPct val="0"/>
              </a:spcBef>
              <a:spcAft>
                <a:spcPct val="0"/>
              </a:spcAft>
              <a:defRPr/>
            </a:pPr>
            <a:r>
              <a:rPr lang="en-GB" b="0" kern="0" dirty="0">
                <a:solidFill>
                  <a:srgbClr val="000000"/>
                </a:solidFill>
                <a:latin typeface="+mn-lt"/>
                <a:ea typeface="ＭＳ Ｐゴシック"/>
              </a:rPr>
              <a:t>More than 40.000 species are threatened with extinction</a:t>
            </a:r>
          </a:p>
        </p:txBody>
      </p:sp>
      <p:sp>
        <p:nvSpPr>
          <p:cNvPr id="26" name="TextBox 25">
            <a:extLst>
              <a:ext uri="{FF2B5EF4-FFF2-40B4-BE49-F238E27FC236}">
                <a16:creationId xmlns:a16="http://schemas.microsoft.com/office/drawing/2014/main" id="{1115E975-5724-9593-6DCE-DC7F761DAA29}"/>
              </a:ext>
            </a:extLst>
          </p:cNvPr>
          <p:cNvSpPr txBox="1"/>
          <p:nvPr/>
        </p:nvSpPr>
        <p:spPr>
          <a:xfrm>
            <a:off x="9529059" y="6620687"/>
            <a:ext cx="8072634" cy="2308324"/>
          </a:xfrm>
          <a:prstGeom prst="rect">
            <a:avLst/>
          </a:prstGeom>
          <a:noFill/>
        </p:spPr>
        <p:txBody>
          <a:bodyPr wrap="square" lIns="91440" tIns="45720" rIns="91440" bIns="45720" rtlCol="0" anchor="t">
            <a:spAutoFit/>
          </a:bodyPr>
          <a:lstStyle/>
          <a:p>
            <a:pPr marL="332757" indent="-240042" defTabSz="1331295" fontAlgn="base">
              <a:spcBef>
                <a:spcPct val="0"/>
              </a:spcBef>
              <a:spcAft>
                <a:spcPct val="0"/>
              </a:spcAft>
              <a:buFont typeface="Arial" panose="020B0604020202020204" pitchFamily="34" charset="0"/>
              <a:buChar char="•"/>
              <a:defRPr/>
            </a:pPr>
            <a:r>
              <a:rPr lang="en-GB" sz="2400" kern="0" dirty="0">
                <a:solidFill>
                  <a:srgbClr val="000000"/>
                </a:solidFill>
              </a:rPr>
              <a:t>Rural women in developing countries collect forest products and use them as fuel, food, medicine or animal feed. The reduction or disappearance of these products would have negative impacts on the quality of their life and their families.</a:t>
            </a:r>
          </a:p>
          <a:p>
            <a:pPr defTabSz="914445"/>
            <a:endParaRPr lang="en-GB" sz="2400" dirty="0">
              <a:solidFill>
                <a:prstClr val="black"/>
              </a:solidFill>
            </a:endParaRPr>
          </a:p>
        </p:txBody>
      </p:sp>
      <p:sp>
        <p:nvSpPr>
          <p:cNvPr id="27" name="TextBox 26">
            <a:extLst>
              <a:ext uri="{FF2B5EF4-FFF2-40B4-BE49-F238E27FC236}">
                <a16:creationId xmlns:a16="http://schemas.microsoft.com/office/drawing/2014/main" id="{CE1F8D9A-0EEE-E2F5-5C2A-46EBD2966B09}"/>
              </a:ext>
            </a:extLst>
          </p:cNvPr>
          <p:cNvSpPr txBox="1"/>
          <p:nvPr/>
        </p:nvSpPr>
        <p:spPr>
          <a:xfrm>
            <a:off x="675303" y="9035802"/>
            <a:ext cx="5409405" cy="276999"/>
          </a:xfrm>
          <a:prstGeom prst="rect">
            <a:avLst/>
          </a:prstGeom>
          <a:noFill/>
        </p:spPr>
        <p:txBody>
          <a:bodyPr wrap="square" rtlCol="0">
            <a:spAutoFit/>
          </a:bodyPr>
          <a:lstStyle/>
          <a:p>
            <a:pPr defTabSz="914445"/>
            <a:r>
              <a:rPr lang="en-US" sz="1200" dirty="0">
                <a:solidFill>
                  <a:prstClr val="black"/>
                </a:solidFill>
                <a:ea typeface="Helvetica Neue Light" panose="02000403000000020004" pitchFamily="2" charset="0"/>
              </a:rPr>
              <a:t>Slide obtained from GGCA Establishing links between gender and climate change</a:t>
            </a:r>
          </a:p>
        </p:txBody>
      </p:sp>
    </p:spTree>
    <p:extLst>
      <p:ext uri="{BB962C8B-B14F-4D97-AF65-F5344CB8AC3E}">
        <p14:creationId xmlns:p14="http://schemas.microsoft.com/office/powerpoint/2010/main" val="2659288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7AAAD-0DCF-E208-094C-0F299DCD783A}"/>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C01303B-B15E-69E4-1461-8A4274D3139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2DED426-3B61-E43C-CC3F-85EA6D1605C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189B5AFA-E248-C688-2166-35B4C9B42840}"/>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Data Analysis: Combine gender and biodiversity national data</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in an innovative and creative manner</a:t>
            </a:r>
            <a:endParaRPr lang="en-US" sz="2700" dirty="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0B4E41A-AA97-C5E7-43BF-5952178263C1}"/>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D46AF6AE-1A10-E263-5324-7DE8CD89A1C8}"/>
              </a:ext>
            </a:extLst>
          </p:cNvPr>
          <p:cNvSpPr/>
          <p:nvPr/>
        </p:nvSpPr>
        <p:spPr>
          <a:xfrm>
            <a:off x="2743200" y="3848100"/>
            <a:ext cx="13182600" cy="48761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C1F15BD-8DF2-CA46-D4ED-632C1A1596FB}"/>
              </a:ext>
            </a:extLst>
          </p:cNvPr>
          <p:cNvGrpSpPr/>
          <p:nvPr/>
        </p:nvGrpSpPr>
        <p:grpSpPr>
          <a:xfrm>
            <a:off x="914400" y="2019300"/>
            <a:ext cx="2525289" cy="1077218"/>
            <a:chOff x="4089527" y="6103976"/>
            <a:chExt cx="3117679" cy="1316682"/>
          </a:xfrm>
        </p:grpSpPr>
        <p:sp>
          <p:nvSpPr>
            <p:cNvPr id="5" name="Pentagon 4">
              <a:extLst>
                <a:ext uri="{FF2B5EF4-FFF2-40B4-BE49-F238E27FC236}">
                  <a16:creationId xmlns:a16="http://schemas.microsoft.com/office/drawing/2014/main" id="{8E2D937D-F9DC-72AF-F30C-BF160DFC8F34}"/>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851EC3D7-5E75-9B3A-3CE0-BAEEF94308A5}"/>
                </a:ext>
              </a:extLst>
            </p:cNvPr>
            <p:cNvGrpSpPr/>
            <p:nvPr/>
          </p:nvGrpSpPr>
          <p:grpSpPr>
            <a:xfrm>
              <a:off x="4343076" y="6242498"/>
              <a:ext cx="1063394" cy="1011676"/>
              <a:chOff x="10085410" y="3689660"/>
              <a:chExt cx="779859" cy="779859"/>
            </a:xfrm>
          </p:grpSpPr>
          <p:sp>
            <p:nvSpPr>
              <p:cNvPr id="15" name="Oval 14">
                <a:extLst>
                  <a:ext uri="{FF2B5EF4-FFF2-40B4-BE49-F238E27FC236}">
                    <a16:creationId xmlns:a16="http://schemas.microsoft.com/office/drawing/2014/main" id="{27FF83D1-E53C-EE3B-1C30-3DA705ECD377}"/>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F34EF7B7-417B-7D1E-AFF5-385644D48BEB}"/>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4</a:t>
                </a:r>
              </a:p>
            </p:txBody>
          </p:sp>
        </p:grpSp>
        <p:pic>
          <p:nvPicPr>
            <p:cNvPr id="14" name="Picture 13" descr="A graphic of a pie chart and graph&#10;&#10;AI-generated content may be incorrect.">
              <a:extLst>
                <a:ext uri="{FF2B5EF4-FFF2-40B4-BE49-F238E27FC236}">
                  <a16:creationId xmlns:a16="http://schemas.microsoft.com/office/drawing/2014/main" id="{789ED15D-39F2-97A9-CC26-39A9C4888431}"/>
                </a:ext>
              </a:extLst>
            </p:cNvPr>
            <p:cNvPicPr>
              <a:picLocks noChangeAspect="1"/>
            </p:cNvPicPr>
            <p:nvPr/>
          </p:nvPicPr>
          <p:blipFill>
            <a:blip r:embed="rId4" cstate="print">
              <a:extLst>
                <a:ext uri="{28A0092B-C50C-407E-A947-70E740481C1C}">
                  <a14:useLocalDpi xmlns:a14="http://schemas.microsoft.com/office/drawing/2010/main" val="0"/>
                </a:ext>
              </a:extLst>
            </a:blip>
            <a:srcRect b="11606"/>
            <a:stretch>
              <a:fillRect/>
            </a:stretch>
          </p:blipFill>
          <p:spPr>
            <a:xfrm>
              <a:off x="5497387" y="6226847"/>
              <a:ext cx="1013420" cy="1007165"/>
            </a:xfrm>
            <a:prstGeom prst="rect">
              <a:avLst/>
            </a:prstGeom>
          </p:spPr>
        </p:pic>
      </p:grpSp>
      <p:pic>
        <p:nvPicPr>
          <p:cNvPr id="17" name="Picture 16" descr="Map&#10;&#10;Description automatically generated">
            <a:extLst>
              <a:ext uri="{FF2B5EF4-FFF2-40B4-BE49-F238E27FC236}">
                <a16:creationId xmlns:a16="http://schemas.microsoft.com/office/drawing/2014/main" id="{B6A7FB8A-79BD-6CF2-60D4-12DB1B677AD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27838" y="3687099"/>
            <a:ext cx="8077200" cy="5674232"/>
          </a:xfrm>
          <a:prstGeom prst="rect">
            <a:avLst/>
          </a:prstGeom>
        </p:spPr>
      </p:pic>
      <p:pic>
        <p:nvPicPr>
          <p:cNvPr id="18" name="Picture 17" descr="Map&#10;&#10;Description automatically generated">
            <a:extLst>
              <a:ext uri="{FF2B5EF4-FFF2-40B4-BE49-F238E27FC236}">
                <a16:creationId xmlns:a16="http://schemas.microsoft.com/office/drawing/2014/main" id="{805F6103-B824-ABCB-EE6F-228FFEAF5D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957396" y="3694719"/>
            <a:ext cx="7632438" cy="5380867"/>
          </a:xfrm>
          <a:prstGeom prst="rect">
            <a:avLst/>
          </a:prstGeom>
        </p:spPr>
      </p:pic>
    </p:spTree>
    <p:extLst>
      <p:ext uri="{BB962C8B-B14F-4D97-AF65-F5344CB8AC3E}">
        <p14:creationId xmlns:p14="http://schemas.microsoft.com/office/powerpoint/2010/main" val="2134581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CE58-9C21-BB0C-4770-BA770933F8C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471EA03-606C-3AD0-B68C-53B95A301A22}"/>
              </a:ext>
            </a:extLst>
          </p:cNvPr>
          <p:cNvSpPr txBox="1"/>
          <p:nvPr/>
        </p:nvSpPr>
        <p:spPr>
          <a:xfrm>
            <a:off x="3739032" y="2140097"/>
            <a:ext cx="13258800"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Meet with actors (various sectors) to identify lessons learned/extra data</a:t>
            </a:r>
          </a:p>
        </p:txBody>
      </p:sp>
      <p:grpSp>
        <p:nvGrpSpPr>
          <p:cNvPr id="4" name="Group 3">
            <a:extLst>
              <a:ext uri="{FF2B5EF4-FFF2-40B4-BE49-F238E27FC236}">
                <a16:creationId xmlns:a16="http://schemas.microsoft.com/office/drawing/2014/main" id="{4C741571-535F-3077-CE01-8D9D6260EC58}"/>
              </a:ext>
            </a:extLst>
          </p:cNvPr>
          <p:cNvGrpSpPr/>
          <p:nvPr/>
        </p:nvGrpSpPr>
        <p:grpSpPr>
          <a:xfrm>
            <a:off x="1194182" y="1931995"/>
            <a:ext cx="2525289" cy="1077218"/>
            <a:chOff x="5194075" y="7520669"/>
            <a:chExt cx="3117679" cy="1316682"/>
          </a:xfrm>
        </p:grpSpPr>
        <p:sp>
          <p:nvSpPr>
            <p:cNvPr id="5" name="Pentagon 4">
              <a:extLst>
                <a:ext uri="{FF2B5EF4-FFF2-40B4-BE49-F238E27FC236}">
                  <a16:creationId xmlns:a16="http://schemas.microsoft.com/office/drawing/2014/main" id="{06366EE2-0057-FF36-1C56-D579588E93F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780103B-B43E-F8B8-4EE2-8CA1B81B2C35}"/>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5B0C50AE-4644-ECB0-49ED-8AB36BC0B55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8218F928-D287-F4C9-525B-12CBEBF1D35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5</a:t>
                </a:r>
              </a:p>
            </p:txBody>
          </p:sp>
        </p:grpSp>
        <p:pic>
          <p:nvPicPr>
            <p:cNvPr id="11" name="Picture 10" descr="A group of people sitting at a table&#10;&#10;AI-generated content may be incorrect.">
              <a:extLst>
                <a:ext uri="{FF2B5EF4-FFF2-40B4-BE49-F238E27FC236}">
                  <a16:creationId xmlns:a16="http://schemas.microsoft.com/office/drawing/2014/main" id="{A118E78C-2C1C-4615-6956-470D1EA41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
        <p:nvSpPr>
          <p:cNvPr id="2" name="Text Placeholder 2">
            <a:extLst>
              <a:ext uri="{FF2B5EF4-FFF2-40B4-BE49-F238E27FC236}">
                <a16:creationId xmlns:a16="http://schemas.microsoft.com/office/drawing/2014/main" id="{82C1B6BB-3CAA-1D1F-9883-EF3303683DD5}"/>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dirty="0">
                <a:latin typeface="Calibri" panose="020F0502020204030204" pitchFamily="34" charset="0"/>
                <a:cs typeface="Calibri" panose="020F0502020204030204" pitchFamily="34" charset="0"/>
              </a:rPr>
              <a:t>Define a template for the systematization case studies</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Organize meetings with different sectors to conduct interviews, participatory workshops, and collect data</a:t>
            </a:r>
          </a:p>
          <a:p>
            <a:pPr marL="453828" indent="-453828"/>
            <a:endParaRPr lang="en-US" noProof="0" dirty="0">
              <a:highlight>
                <a:srgbClr val="C0C0C0"/>
              </a:highlight>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Conduct an analysis the contributions of women-led biodiversity actions to achieve the national biodiversity goals  </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Systematize case studies of gender-responsive initiatives</a:t>
            </a:r>
          </a:p>
          <a:p>
            <a:pPr marL="453828" indent="-453828"/>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E3125362-08FC-051D-1B9E-755238FF9DC8}"/>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207BCFCD-7E7E-B415-E8D8-74AEF7E2EA96}"/>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710494DE-893F-D167-4CF0-7E97AD62B33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309A1FD5-2B8F-DE5F-4BF1-8D446F41FC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67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0930D-34CC-9CE5-2707-2A5766272A2F}"/>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0DCB1135-010C-04C0-4112-99EA43BDAD7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2EA34E86-BD2D-C47C-E5A3-738511E6E574}"/>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44B84D7A-0B59-8D96-3A61-105A1879947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Case studies: Systematize and map gender responsive biodiversity initiatives </a:t>
            </a:r>
          </a:p>
        </p:txBody>
      </p:sp>
      <p:sp>
        <p:nvSpPr>
          <p:cNvPr id="8" name="Rounded Rectangle 7">
            <a:extLst>
              <a:ext uri="{FF2B5EF4-FFF2-40B4-BE49-F238E27FC236}">
                <a16:creationId xmlns:a16="http://schemas.microsoft.com/office/drawing/2014/main" id="{63F75296-E26A-CE82-FEDB-4D7E0189A0A6}"/>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13" name="Picture 12" descr="A map of the costa rica&#10;&#10;AI-generated content may be incorrect.">
            <a:extLst>
              <a:ext uri="{FF2B5EF4-FFF2-40B4-BE49-F238E27FC236}">
                <a16:creationId xmlns:a16="http://schemas.microsoft.com/office/drawing/2014/main" id="{0F76EAF7-A3B4-EB74-CEC6-C53A692C54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3596087"/>
            <a:ext cx="4833426" cy="5527151"/>
          </a:xfrm>
          <a:prstGeom prst="rect">
            <a:avLst/>
          </a:prstGeom>
        </p:spPr>
      </p:pic>
      <p:pic>
        <p:nvPicPr>
          <p:cNvPr id="14" name="Picture 13" descr="A close-up of a document&#10;&#10;AI-generated content may be incorrect.">
            <a:extLst>
              <a:ext uri="{FF2B5EF4-FFF2-40B4-BE49-F238E27FC236}">
                <a16:creationId xmlns:a16="http://schemas.microsoft.com/office/drawing/2014/main" id="{CC4E1A04-6876-A7EA-B2C4-7AF77E9B4E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1400" y="3896123"/>
            <a:ext cx="9854156" cy="4927078"/>
          </a:xfrm>
          <a:prstGeom prst="rect">
            <a:avLst/>
          </a:prstGeom>
        </p:spPr>
      </p:pic>
      <p:grpSp>
        <p:nvGrpSpPr>
          <p:cNvPr id="15" name="Group 14">
            <a:extLst>
              <a:ext uri="{FF2B5EF4-FFF2-40B4-BE49-F238E27FC236}">
                <a16:creationId xmlns:a16="http://schemas.microsoft.com/office/drawing/2014/main" id="{98D0BAF9-3F1C-4228-DD84-876DA18265F8}"/>
              </a:ext>
            </a:extLst>
          </p:cNvPr>
          <p:cNvGrpSpPr/>
          <p:nvPr/>
        </p:nvGrpSpPr>
        <p:grpSpPr>
          <a:xfrm>
            <a:off x="990600" y="2097830"/>
            <a:ext cx="2525289" cy="1077218"/>
            <a:chOff x="5194075" y="7520669"/>
            <a:chExt cx="3117679" cy="1316682"/>
          </a:xfrm>
        </p:grpSpPr>
        <p:sp>
          <p:nvSpPr>
            <p:cNvPr id="16" name="Pentagon 15">
              <a:extLst>
                <a:ext uri="{FF2B5EF4-FFF2-40B4-BE49-F238E27FC236}">
                  <a16:creationId xmlns:a16="http://schemas.microsoft.com/office/drawing/2014/main" id="{FAECEE3D-4AC3-B77A-5A89-759CE3B39664}"/>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9581526-F0BC-1D59-BF2B-C43E594CC70B}"/>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7ABFBCAF-E869-0E02-EAEE-069886442E83}"/>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65566393-BABB-AEB2-6ED0-826028F415F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5</a:t>
                </a:r>
              </a:p>
            </p:txBody>
          </p:sp>
        </p:grpSp>
        <p:pic>
          <p:nvPicPr>
            <p:cNvPr id="18" name="Picture 17" descr="A group of people sitting at a table&#10;&#10;AI-generated content may be incorrect.">
              <a:extLst>
                <a:ext uri="{FF2B5EF4-FFF2-40B4-BE49-F238E27FC236}">
                  <a16:creationId xmlns:a16="http://schemas.microsoft.com/office/drawing/2014/main" id="{79D68149-4E85-74D9-A8A6-518305C6542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46742" y="7649209"/>
              <a:ext cx="1028833" cy="1006943"/>
            </a:xfrm>
            <a:prstGeom prst="rect">
              <a:avLst/>
            </a:prstGeom>
          </p:spPr>
        </p:pic>
      </p:grpSp>
    </p:spTree>
    <p:extLst>
      <p:ext uri="{BB962C8B-B14F-4D97-AF65-F5344CB8AC3E}">
        <p14:creationId xmlns:p14="http://schemas.microsoft.com/office/powerpoint/2010/main" val="610704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C07E9-E99E-2B4B-0F95-13AA4B08CD7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B215068-563B-58A8-56A0-69961E69957E}"/>
              </a:ext>
            </a:extLst>
          </p:cNvPr>
          <p:cNvSpPr txBox="1"/>
          <p:nvPr/>
        </p:nvSpPr>
        <p:spPr>
          <a:xfrm>
            <a:off x="3764940" y="2177548"/>
            <a:ext cx="12173285" cy="553998"/>
          </a:xfrm>
          <a:prstGeom prst="rect">
            <a:avLst/>
          </a:prstGeom>
          <a:noFill/>
        </p:spPr>
        <p:txBody>
          <a:bodyPr wrap="square">
            <a:spAutoFit/>
          </a:bodyPr>
          <a:lstStyle/>
          <a:p>
            <a:pPr algn="just">
              <a:spcBef>
                <a:spcPts val="0"/>
              </a:spcBef>
            </a:pPr>
            <a:r>
              <a:rPr lang="en-US" sz="3000" b="1" dirty="0">
                <a:latin typeface="Calibri" panose="020F0502020204030204" pitchFamily="34" charset="0"/>
                <a:ea typeface="Times New Roman" panose="02020603050405020304" pitchFamily="18" charset="0"/>
                <a:cs typeface="Calibri" panose="020F0502020204030204" pitchFamily="34" charset="0"/>
              </a:rPr>
              <a:t>Conduct consultations with rural and indigenous communities</a:t>
            </a:r>
            <a:endParaRPr lang="en-US" sz="3000" b="1" dirty="0">
              <a:highlight>
                <a:srgbClr val="C0C0C0"/>
              </a:highlight>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465B5B03-66B4-FCBC-7763-CE01C715E714}"/>
              </a:ext>
            </a:extLst>
          </p:cNvPr>
          <p:cNvGrpSpPr/>
          <p:nvPr/>
        </p:nvGrpSpPr>
        <p:grpSpPr>
          <a:xfrm>
            <a:off x="1198645" y="1943007"/>
            <a:ext cx="2525289" cy="1077218"/>
            <a:chOff x="6358632" y="8938076"/>
            <a:chExt cx="3117679" cy="1316682"/>
          </a:xfrm>
        </p:grpSpPr>
        <p:sp>
          <p:nvSpPr>
            <p:cNvPr id="5" name="Pentagon 4">
              <a:extLst>
                <a:ext uri="{FF2B5EF4-FFF2-40B4-BE49-F238E27FC236}">
                  <a16:creationId xmlns:a16="http://schemas.microsoft.com/office/drawing/2014/main" id="{76BB85E0-4E94-25E6-214A-ED555BAC5114}"/>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E99398E2-9F19-794C-2446-978B7AD90C6F}"/>
                </a:ext>
              </a:extLst>
            </p:cNvPr>
            <p:cNvGrpSpPr/>
            <p:nvPr/>
          </p:nvGrpSpPr>
          <p:grpSpPr>
            <a:xfrm>
              <a:off x="6612181" y="9076598"/>
              <a:ext cx="1063394" cy="1011676"/>
              <a:chOff x="10085410" y="3689660"/>
              <a:chExt cx="779859" cy="779859"/>
            </a:xfrm>
          </p:grpSpPr>
          <p:sp>
            <p:nvSpPr>
              <p:cNvPr id="12" name="Oval 11">
                <a:extLst>
                  <a:ext uri="{FF2B5EF4-FFF2-40B4-BE49-F238E27FC236}">
                    <a16:creationId xmlns:a16="http://schemas.microsoft.com/office/drawing/2014/main" id="{304E4E30-ED29-C7F5-CE9B-3C69321316C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947D9909-AC70-10AE-E81F-A0163F60C2E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6</a:t>
                </a:r>
                <a:endParaRPr lang="en-US" sz="3600" kern="1200" dirty="0"/>
              </a:p>
            </p:txBody>
          </p:sp>
        </p:grpSp>
        <p:pic>
          <p:nvPicPr>
            <p:cNvPr id="11" name="Picture 10" descr="A drawing of a landscape&#10;&#10;AI-generated content may be incorrect.">
              <a:extLst>
                <a:ext uri="{FF2B5EF4-FFF2-40B4-BE49-F238E27FC236}">
                  <a16:creationId xmlns:a16="http://schemas.microsoft.com/office/drawing/2014/main" id="{87CCB886-66A5-B522-F746-61776F536F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
        <p:nvSpPr>
          <p:cNvPr id="2" name="Text Placeholder 2">
            <a:extLst>
              <a:ext uri="{FF2B5EF4-FFF2-40B4-BE49-F238E27FC236}">
                <a16:creationId xmlns:a16="http://schemas.microsoft.com/office/drawing/2014/main" id="{D845A69A-C886-E372-75E1-DDD635AA99DD}"/>
              </a:ext>
            </a:extLst>
          </p:cNvPr>
          <p:cNvSpPr txBox="1">
            <a:spLocks/>
          </p:cNvSpPr>
          <p:nvPr/>
        </p:nvSpPr>
        <p:spPr>
          <a:xfrm>
            <a:off x="2349775" y="3402858"/>
            <a:ext cx="14452464" cy="28979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3828" indent="-453828"/>
            <a:r>
              <a:rPr lang="en-US" dirty="0">
                <a:latin typeface="Calibri" panose="020F0502020204030204" pitchFamily="34" charset="0"/>
                <a:cs typeface="Calibri" panose="020F0502020204030204" pitchFamily="34" charset="0"/>
              </a:rPr>
              <a:t>Consider different methodologies for obtaining data at different levels (literature review, interviews, focus groups, online consultations, workshops)</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Develop a methodology to obtain data that reflects the country's gender diversity</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Propose an experimental design for innovative data analysis</a:t>
            </a:r>
          </a:p>
          <a:p>
            <a:pPr marL="453828" indent="-453828"/>
            <a:endParaRPr lang="en-US" dirty="0">
              <a:latin typeface="Calibri" panose="020F0502020204030204" pitchFamily="34" charset="0"/>
              <a:cs typeface="Calibri" panose="020F0502020204030204" pitchFamily="34" charset="0"/>
            </a:endParaRPr>
          </a:p>
          <a:p>
            <a:pPr marL="453828" indent="-453828"/>
            <a:r>
              <a:rPr lang="en-US" dirty="0">
                <a:latin typeface="Calibri" panose="020F0502020204030204" pitchFamily="34" charset="0"/>
                <a:cs typeface="Calibri" panose="020F0502020204030204" pitchFamily="34" charset="0"/>
              </a:rPr>
              <a:t>Conduct an analysis of local data that reflects the reality of women in all their diversity, as well as their needs, preferences and priorities in the various sectors</a:t>
            </a:r>
            <a:endParaRPr lang="en-US" noProof="0" dirty="0">
              <a:highlight>
                <a:srgbClr val="C0C0C0"/>
              </a:highlight>
              <a:latin typeface="Calibri" panose="020F0502020204030204" pitchFamily="34" charset="0"/>
              <a:cs typeface="Calibri" panose="020F0502020204030204" pitchFamily="34" charset="0"/>
            </a:endParaRPr>
          </a:p>
        </p:txBody>
      </p:sp>
      <p:sp>
        <p:nvSpPr>
          <p:cNvPr id="89" name="Freeform 9">
            <a:extLst>
              <a:ext uri="{FF2B5EF4-FFF2-40B4-BE49-F238E27FC236}">
                <a16:creationId xmlns:a16="http://schemas.microsoft.com/office/drawing/2014/main" id="{2569935F-7E93-76F4-2283-82BC3F4021DE}"/>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1593EF27-D4BB-5A31-6958-5515213B4E51}"/>
              </a:ext>
            </a:extLst>
          </p:cNvPr>
          <p:cNvSpPr txBox="1"/>
          <p:nvPr/>
        </p:nvSpPr>
        <p:spPr>
          <a:xfrm>
            <a:off x="1163702" y="481256"/>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actions to develop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E385DCF6-7EE3-451C-F773-6B8CA3A3D5D2}"/>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FFD1C795-C69A-C283-0CCC-0DF90D420C1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2937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en-US" sz="9900" spc="-75">
                <a:solidFill>
                  <a:prstClr val="black">
                    <a:lumMod val="85000"/>
                    <a:lumOff val="15000"/>
                  </a:prstClr>
                </a:solidFill>
                <a:latin typeface="Calibri Light" panose="020F0302020204030204"/>
              </a:rPr>
              <a:t>Agenda </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dirty="0">
                <a:solidFill>
                  <a:srgbClr val="322929"/>
                </a:solidFill>
                <a:latin typeface="Aptos" panose="02110004020202020204"/>
              </a:rPr>
              <a:t>10:00– 10:05 </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dirty="0">
              <a:solidFill>
                <a:prstClr val="black"/>
              </a:solidFill>
              <a:latin typeface="Calibri" panose="020F0502020204030204"/>
            </a:endParaRPr>
          </a:p>
          <a:p>
            <a:pPr algn="ctr" defTabSz="1371600">
              <a:lnSpc>
                <a:spcPct val="107000"/>
              </a:lnSpc>
              <a:spcAft>
                <a:spcPts val="1200"/>
              </a:spcAft>
            </a:pPr>
            <a:r>
              <a:rPr lang="en-US" sz="2700" b="1" dirty="0">
                <a:solidFill>
                  <a:prstClr val="black"/>
                </a:solidFill>
                <a:latin typeface="Calibri" panose="020F0502020204030204"/>
              </a:rPr>
              <a:t>Welcome</a:t>
            </a:r>
            <a:endParaRPr lang="en-US" sz="2700" kern="0" dirty="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dirty="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en-US" sz="2100" dirty="0">
                <a:solidFill>
                  <a:prstClr val="black"/>
                </a:solidFill>
                <a:latin typeface="Calibri Light" panose="020F0302020204030204"/>
              </a:rPr>
              <a:t>Welcome and objectives</a:t>
            </a:r>
          </a:p>
          <a:p>
            <a:pPr defTabSz="1371600"/>
            <a:r>
              <a:rPr lang="en-US" sz="2100" dirty="0">
                <a:solidFill>
                  <a:prstClr val="black"/>
                </a:solidFill>
                <a:latin typeface="Calibri Light" panose="020F0302020204030204"/>
              </a:rPr>
              <a:t>Brief description of the Work Clinic</a:t>
            </a:r>
          </a:p>
          <a:p>
            <a:pPr algn="ctr" defTabSz="1371600">
              <a:defRPr/>
            </a:pPr>
            <a:endParaRPr lang="en-US" sz="2100" kern="0" dirty="0">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en-US" sz="2700" b="1" kern="0" dirty="0">
                <a:solidFill>
                  <a:srgbClr val="322929"/>
                </a:solidFill>
                <a:latin typeface="Aptos" panose="02110004020202020204"/>
              </a:rPr>
              <a:t>10:05– 10:50  </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Sharing our knowledge: Thematic Work Clinic</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endParaRPr lang="en-US" sz="2100" dirty="0">
              <a:solidFill>
                <a:prstClr val="black"/>
              </a:solidFill>
              <a:latin typeface="Calibri Light" panose="020F0302020204030204"/>
            </a:endParaRPr>
          </a:p>
          <a:p>
            <a:pPr defTabSz="1371600"/>
            <a:r>
              <a:rPr lang="en-US" sz="2100" dirty="0">
                <a:solidFill>
                  <a:prstClr val="black"/>
                </a:solidFill>
                <a:latin typeface="Calibri Light" panose="020F0302020204030204"/>
              </a:rPr>
              <a:t>Interactive presentation to share tips and practical advice to develop a comprehensive gender analysis </a:t>
            </a:r>
          </a:p>
          <a:p>
            <a:pPr algn="ctr" defTabSz="1371600">
              <a:defRPr/>
            </a:pPr>
            <a:endParaRPr lang="en-US" sz="2100" kern="0" dirty="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en-US" sz="2700" b="1" kern="0" dirty="0">
                <a:solidFill>
                  <a:srgbClr val="322929"/>
                </a:solidFill>
                <a:latin typeface="Aptos" panose="02110004020202020204"/>
              </a:rPr>
              <a:t>10:50 -11:00 </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Q&amp;A</a:t>
            </a:r>
            <a:endParaRPr lang="en-US" sz="2700" kern="0" dirty="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en-US" sz="2100" dirty="0">
                <a:solidFill>
                  <a:prstClr val="black"/>
                </a:solidFill>
                <a:latin typeface="Calibri Light" panose="020F0302020204030204"/>
              </a:rPr>
              <a:t>Participants will have the opportunity to ask questions on the recommendations presented</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dirty="0">
              <a:solidFill>
                <a:srgbClr val="322929"/>
              </a:solidFill>
              <a:latin typeface="Aptos" panose="02110004020202020204"/>
            </a:endParaRPr>
          </a:p>
          <a:p>
            <a:pPr algn="ctr" defTabSz="1371600">
              <a:defRPr/>
            </a:pPr>
            <a:r>
              <a:rPr lang="en-US" sz="2700" b="1" kern="0" dirty="0">
                <a:solidFill>
                  <a:srgbClr val="322929"/>
                </a:solidFill>
                <a:latin typeface="Aptos" panose="02110004020202020204"/>
              </a:rPr>
              <a:t>11:00 -11:25</a:t>
            </a:r>
          </a:p>
          <a:p>
            <a:pPr algn="ctr" defTabSz="1371600">
              <a:defRPr/>
            </a:pPr>
            <a:endParaRPr lang="en-US" sz="2700" b="1" kern="0" dirty="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Together is better:    Peer exchange and troubleshooting</a:t>
            </a:r>
            <a:endParaRPr lang="en-US" sz="2700" kern="0" dirty="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dirty="0">
                <a:solidFill>
                  <a:prstClr val="black"/>
                </a:solidFill>
                <a:latin typeface="Calibri Light" panose="020F0302020204030204"/>
              </a:rPr>
              <a:t>Countries will share their experiences and challenges in developing a gender analysis to obtain recommendations from participants </a:t>
            </a:r>
            <a:endParaRPr lang="en-US" sz="2100" kern="0" dirty="0">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dirty="0">
              <a:solidFill>
                <a:srgbClr val="322929"/>
              </a:solidFill>
              <a:latin typeface="Aptos" panose="02110004020202020204"/>
            </a:endParaRPr>
          </a:p>
          <a:p>
            <a:pPr algn="ctr" defTabSz="1371600">
              <a:defRPr/>
            </a:pPr>
            <a:r>
              <a:rPr lang="en-US" sz="2700" b="1" kern="0" dirty="0">
                <a:solidFill>
                  <a:srgbClr val="322929"/>
                </a:solidFill>
                <a:latin typeface="Aptos" panose="02110004020202020204"/>
              </a:rPr>
              <a:t>11:25 -11:30</a:t>
            </a:r>
          </a:p>
          <a:p>
            <a:pPr algn="ctr" defTabSz="1371600">
              <a:defRPr/>
            </a:pPr>
            <a:endParaRPr lang="en-US" sz="2700" b="1" kern="0" dirty="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en-US" sz="2700" b="1" dirty="0">
                <a:solidFill>
                  <a:prstClr val="black"/>
                </a:solidFill>
                <a:latin typeface="Calibri" panose="020F0502020204030204"/>
              </a:rPr>
              <a:t>Wrap up </a:t>
            </a:r>
            <a:endParaRPr lang="en-US" sz="2700" kern="0" dirty="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en-US" sz="2100" dirty="0">
                <a:solidFill>
                  <a:prstClr val="black"/>
                </a:solidFill>
                <a:latin typeface="Calibri Light" panose="020F0302020204030204"/>
              </a:rPr>
              <a:t>Planning for the next capacity building session </a:t>
            </a:r>
            <a:endParaRPr lang="en-US" sz="2100" kern="0" dirty="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E7BA-F517-748B-64F2-A713EA452A48}"/>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1E637318-FEAB-DEB0-F687-E86A41829DA5}"/>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478893E5-199B-2B4D-FBE4-64EFAA6FE51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8FBE506A-1083-D77F-300A-16EBFA113FC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Consultations: Ask the right questions and look for answers through different methodologies (focus groups, interviews, workshops) </a:t>
            </a:r>
          </a:p>
        </p:txBody>
      </p:sp>
      <p:sp>
        <p:nvSpPr>
          <p:cNvPr id="8" name="Rounded Rectangle 7">
            <a:extLst>
              <a:ext uri="{FF2B5EF4-FFF2-40B4-BE49-F238E27FC236}">
                <a16:creationId xmlns:a16="http://schemas.microsoft.com/office/drawing/2014/main" id="{5EC1C851-DFFF-03AD-45FD-1248AC86184A}"/>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sp>
        <p:nvSpPr>
          <p:cNvPr id="9" name="Rectangle 8">
            <a:extLst>
              <a:ext uri="{FF2B5EF4-FFF2-40B4-BE49-F238E27FC236}">
                <a16:creationId xmlns:a16="http://schemas.microsoft.com/office/drawing/2014/main" id="{FE2651EC-287E-DA1C-C3F3-FF06919EDF10}"/>
              </a:ext>
            </a:extLst>
          </p:cNvPr>
          <p:cNvSpPr/>
          <p:nvPr/>
        </p:nvSpPr>
        <p:spPr>
          <a:xfrm>
            <a:off x="8289103" y="3977435"/>
            <a:ext cx="9408853"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kern="0" noProof="0" dirty="0">
              <a:solidFill>
                <a:srgbClr val="000000"/>
              </a:solidFill>
              <a:latin typeface="Montserrat" pitchFamily="2" charset="77"/>
            </a:endParaRPr>
          </a:p>
        </p:txBody>
      </p:sp>
      <p:sp>
        <p:nvSpPr>
          <p:cNvPr id="10" name="Rectangle 9">
            <a:extLst>
              <a:ext uri="{FF2B5EF4-FFF2-40B4-BE49-F238E27FC236}">
                <a16:creationId xmlns:a16="http://schemas.microsoft.com/office/drawing/2014/main" id="{45A4CD6F-FADC-A795-F8BA-2C69004E0144}"/>
              </a:ext>
            </a:extLst>
          </p:cNvPr>
          <p:cNvSpPr/>
          <p:nvPr/>
        </p:nvSpPr>
        <p:spPr>
          <a:xfrm>
            <a:off x="8289103" y="4255413"/>
            <a:ext cx="9408853" cy="430887"/>
          </a:xfrm>
          <a:prstGeom prst="rect">
            <a:avLst/>
          </a:prstGeom>
        </p:spPr>
        <p:txBody>
          <a:bodyPr wrap="square" lIns="60960" tIns="30480" rIns="60960" bIns="30480" anchor="t">
            <a:spAutoFit/>
          </a:bodyPr>
          <a:lstStyle/>
          <a:p>
            <a:pPr algn="ctr"/>
            <a:r>
              <a:rPr lang="en-US" sz="2400" b="1" noProof="0" dirty="0">
                <a:solidFill>
                  <a:srgbClr val="000000"/>
                </a:solidFill>
                <a:latin typeface="Calibri" panose="020F0502020204030204" pitchFamily="34" charset="0"/>
                <a:cs typeface="Calibri" panose="020F0502020204030204" pitchFamily="34" charset="0"/>
              </a:rPr>
              <a:t>Gender-differentiated roles, practices, knowledge, and values </a:t>
            </a:r>
          </a:p>
        </p:txBody>
      </p:sp>
      <p:sp>
        <p:nvSpPr>
          <p:cNvPr id="11" name="Rectangle 10">
            <a:extLst>
              <a:ext uri="{FF2B5EF4-FFF2-40B4-BE49-F238E27FC236}">
                <a16:creationId xmlns:a16="http://schemas.microsoft.com/office/drawing/2014/main" id="{3C138F15-0ED7-F042-1EE3-0E7A1FC43D7F}"/>
              </a:ext>
            </a:extLst>
          </p:cNvPr>
          <p:cNvSpPr/>
          <p:nvPr/>
        </p:nvSpPr>
        <p:spPr>
          <a:xfrm>
            <a:off x="8289102" y="5260426"/>
            <a:ext cx="9430625"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Montserrat" pitchFamily="2" charset="77"/>
            </a:endParaRPr>
          </a:p>
        </p:txBody>
      </p:sp>
      <p:sp>
        <p:nvSpPr>
          <p:cNvPr id="13" name="Rectangle 12">
            <a:extLst>
              <a:ext uri="{FF2B5EF4-FFF2-40B4-BE49-F238E27FC236}">
                <a16:creationId xmlns:a16="http://schemas.microsoft.com/office/drawing/2014/main" id="{615EAE31-D59B-544B-700A-3351B0DBF67C}"/>
              </a:ext>
            </a:extLst>
          </p:cNvPr>
          <p:cNvSpPr/>
          <p:nvPr/>
        </p:nvSpPr>
        <p:spPr>
          <a:xfrm>
            <a:off x="8289102" y="5410081"/>
            <a:ext cx="9408854" cy="800219"/>
          </a:xfrm>
          <a:prstGeom prst="rect">
            <a:avLst/>
          </a:prstGeom>
          <a:ln>
            <a:noFill/>
          </a:ln>
        </p:spPr>
        <p:txBody>
          <a:bodyPr wrap="square" lIns="60960" tIns="30480" rIns="60960" bIns="30480" anchor="t">
            <a:spAutoFit/>
          </a:bodyPr>
          <a:lstStyle/>
          <a:p>
            <a:pPr algn="ctr"/>
            <a:r>
              <a:rPr lang="en-US" sz="2400" b="1" noProof="0" dirty="0">
                <a:solidFill>
                  <a:srgbClr val="000000"/>
                </a:solidFill>
                <a:latin typeface="Calibri" panose="020F0502020204030204" pitchFamily="34" charset="0"/>
                <a:ea typeface="+mn-lt"/>
                <a:cs typeface="Calibri" panose="020F0502020204030204" pitchFamily="34" charset="0"/>
              </a:rPr>
              <a:t>Gender Inequalities and Gaps in Relation to Access and </a:t>
            </a:r>
          </a:p>
          <a:p>
            <a:pPr algn="ctr"/>
            <a:r>
              <a:rPr lang="en-US" sz="2400" b="1" noProof="0" dirty="0">
                <a:solidFill>
                  <a:srgbClr val="000000"/>
                </a:solidFill>
                <a:latin typeface="Calibri" panose="020F0502020204030204" pitchFamily="34" charset="0"/>
                <a:ea typeface="+mn-lt"/>
                <a:cs typeface="Calibri" panose="020F0502020204030204" pitchFamily="34" charset="0"/>
              </a:rPr>
              <a:t>Decision-Making Power over Resources</a:t>
            </a:r>
            <a:endParaRPr lang="en-US" sz="2400" b="1" noProof="0" dirty="0">
              <a:latin typeface="Calibri" panose="020F0502020204030204" pitchFamily="34" charset="0"/>
              <a:cs typeface="Calibri" panose="020F0502020204030204" pitchFamily="34" charset="0"/>
            </a:endParaRPr>
          </a:p>
        </p:txBody>
      </p:sp>
      <p:pic>
        <p:nvPicPr>
          <p:cNvPr id="14" name="Picture 13" descr="Text&#10;&#10;Description automatically generated">
            <a:extLst>
              <a:ext uri="{FF2B5EF4-FFF2-40B4-BE49-F238E27FC236}">
                <a16:creationId xmlns:a16="http://schemas.microsoft.com/office/drawing/2014/main" id="{68C8695B-6CF1-BE5F-8FEE-1E0865DE813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66800" y="3962399"/>
            <a:ext cx="6707124" cy="4800600"/>
          </a:xfrm>
          <a:prstGeom prst="rect">
            <a:avLst/>
          </a:prstGeom>
        </p:spPr>
      </p:pic>
      <p:sp>
        <p:nvSpPr>
          <p:cNvPr id="19" name="Rectangle 18">
            <a:extLst>
              <a:ext uri="{FF2B5EF4-FFF2-40B4-BE49-F238E27FC236}">
                <a16:creationId xmlns:a16="http://schemas.microsoft.com/office/drawing/2014/main" id="{1199BF30-B0A9-FAB7-6F67-071BA9F3C22E}"/>
              </a:ext>
            </a:extLst>
          </p:cNvPr>
          <p:cNvSpPr/>
          <p:nvPr/>
        </p:nvSpPr>
        <p:spPr>
          <a:xfrm>
            <a:off x="8279932" y="6626544"/>
            <a:ext cx="9435063" cy="1085935"/>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dirty="0">
              <a:ln>
                <a:noFill/>
              </a:ln>
              <a:solidFill>
                <a:srgbClr val="000000"/>
              </a:solidFill>
              <a:effectLst/>
              <a:uLnTx/>
              <a:uFillTx/>
              <a:latin typeface="Montserrat" pitchFamily="2" charset="77"/>
            </a:endParaRPr>
          </a:p>
        </p:txBody>
      </p:sp>
      <p:sp>
        <p:nvSpPr>
          <p:cNvPr id="20" name="Rectangle 19">
            <a:extLst>
              <a:ext uri="{FF2B5EF4-FFF2-40B4-BE49-F238E27FC236}">
                <a16:creationId xmlns:a16="http://schemas.microsoft.com/office/drawing/2014/main" id="{0E8C71C5-E40E-06E6-6AA8-91D540B1F289}"/>
              </a:ext>
            </a:extLst>
          </p:cNvPr>
          <p:cNvSpPr/>
          <p:nvPr/>
        </p:nvSpPr>
        <p:spPr>
          <a:xfrm>
            <a:off x="8289102" y="6781681"/>
            <a:ext cx="9401403" cy="800219"/>
          </a:xfrm>
          <a:prstGeom prst="rect">
            <a:avLst/>
          </a:prstGeom>
        </p:spPr>
        <p:txBody>
          <a:bodyPr wrap="square" lIns="60960" tIns="30480" rIns="60960" bIns="30480" anchor="t">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Differentiated Contributions to the Management, Sustainable Use,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 and Protection of Resources or Ecosystems</a:t>
            </a:r>
            <a:endParaRPr kumimoji="0" lang="en-US"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Rectangle 15">
            <a:extLst>
              <a:ext uri="{FF2B5EF4-FFF2-40B4-BE49-F238E27FC236}">
                <a16:creationId xmlns:a16="http://schemas.microsoft.com/office/drawing/2014/main" id="{0879EA37-3D71-D4EC-A229-C0B85AC8B891}"/>
              </a:ext>
            </a:extLst>
          </p:cNvPr>
          <p:cNvSpPr/>
          <p:nvPr/>
        </p:nvSpPr>
        <p:spPr>
          <a:xfrm>
            <a:off x="8289102" y="7962900"/>
            <a:ext cx="9435063" cy="1132244"/>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502945" eaLnBrk="1" fontAlgn="auto" latinLnBrk="0" hangingPunct="1">
              <a:lnSpc>
                <a:spcPct val="100000"/>
              </a:lnSpc>
              <a:spcBef>
                <a:spcPts val="0"/>
              </a:spcBef>
              <a:spcAft>
                <a:spcPts val="0"/>
              </a:spcAft>
              <a:buClrTx/>
              <a:buSzTx/>
              <a:buFontTx/>
              <a:buNone/>
              <a:tabLst/>
              <a:defRPr/>
            </a:pPr>
            <a:endParaRPr kumimoji="0" lang="en-US" sz="1867" b="0" i="0" u="none" strike="noStrike" kern="0" cap="none" spc="0" normalizeH="0" baseline="0" noProof="0" dirty="0">
              <a:ln>
                <a:noFill/>
              </a:ln>
              <a:solidFill>
                <a:srgbClr val="000000"/>
              </a:solidFill>
              <a:effectLst/>
              <a:uLnTx/>
              <a:uFillTx/>
              <a:latin typeface="Montserrat" pitchFamily="2" charset="77"/>
            </a:endParaRPr>
          </a:p>
        </p:txBody>
      </p:sp>
      <p:sp>
        <p:nvSpPr>
          <p:cNvPr id="22" name="Rectangle 16">
            <a:extLst>
              <a:ext uri="{FF2B5EF4-FFF2-40B4-BE49-F238E27FC236}">
                <a16:creationId xmlns:a16="http://schemas.microsoft.com/office/drawing/2014/main" id="{2FD663B9-F19B-313A-05E1-0BEB3983E491}"/>
              </a:ext>
            </a:extLst>
          </p:cNvPr>
          <p:cNvSpPr/>
          <p:nvPr/>
        </p:nvSpPr>
        <p:spPr>
          <a:xfrm>
            <a:off x="8255441" y="8140763"/>
            <a:ext cx="9435063" cy="800219"/>
          </a:xfrm>
          <a:prstGeom prst="rect">
            <a:avLst/>
          </a:prstGeom>
        </p:spPr>
        <p:txBody>
          <a:bodyPr wrap="square" lIns="60960" tIns="30480" rIns="60960" bIns="30480" anchor="t">
            <a:spAutoFit/>
          </a:bodyPr>
          <a:lstStyle/>
          <a:p>
            <a:pPr algn="ctr"/>
            <a:r>
              <a:rPr lang="en-US" sz="2400" b="1" dirty="0">
                <a:solidFill>
                  <a:srgbClr val="000000"/>
                </a:solidFill>
                <a:latin typeface="Calibri" panose="020F0502020204030204" pitchFamily="34" charset="0"/>
                <a:cs typeface="Calibri" panose="020F0502020204030204" pitchFamily="34" charset="0"/>
              </a:rPr>
              <a:t> </a:t>
            </a:r>
            <a:r>
              <a:rPr lang="en-US" sz="2400" b="1" dirty="0">
                <a:solidFill>
                  <a:srgbClr val="000000"/>
                </a:solidFill>
                <a:latin typeface="Calibri" panose="020F0502020204030204" pitchFamily="34" charset="0"/>
                <a:ea typeface="+mn-lt"/>
                <a:cs typeface="Calibri" panose="020F0502020204030204" pitchFamily="34" charset="0"/>
              </a:rPr>
              <a:t>Differentiated Participation and Impacts</a:t>
            </a:r>
          </a:p>
          <a:p>
            <a:pPr algn="ctr"/>
            <a:r>
              <a:rPr lang="en-US" sz="2400" b="1" dirty="0">
                <a:solidFill>
                  <a:srgbClr val="000000"/>
                </a:solidFill>
                <a:latin typeface="Calibri" panose="020F0502020204030204" pitchFamily="34" charset="0"/>
                <a:ea typeface="+mn-lt"/>
                <a:cs typeface="Calibri" panose="020F0502020204030204" pitchFamily="34" charset="0"/>
              </a:rPr>
              <a:t> of Environmental Projects/Activities</a:t>
            </a:r>
          </a:p>
        </p:txBody>
      </p:sp>
      <p:grpSp>
        <p:nvGrpSpPr>
          <p:cNvPr id="2" name="Group 1">
            <a:extLst>
              <a:ext uri="{FF2B5EF4-FFF2-40B4-BE49-F238E27FC236}">
                <a16:creationId xmlns:a16="http://schemas.microsoft.com/office/drawing/2014/main" id="{08EE1D33-7CC4-4876-52D3-B06608A47245}"/>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65EF4092-ECB1-DDDC-D98B-0AFC0140ECCD}"/>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D1B7942-DB64-D37C-44B3-D9E129778F3E}"/>
                </a:ext>
              </a:extLst>
            </p:cNvPr>
            <p:cNvGrpSpPr/>
            <p:nvPr/>
          </p:nvGrpSpPr>
          <p:grpSpPr>
            <a:xfrm>
              <a:off x="6612181" y="9076598"/>
              <a:ext cx="1063394" cy="1011676"/>
              <a:chOff x="10085410" y="3689660"/>
              <a:chExt cx="779859" cy="779859"/>
            </a:xfrm>
          </p:grpSpPr>
          <p:sp>
            <p:nvSpPr>
              <p:cNvPr id="15" name="Oval 14">
                <a:extLst>
                  <a:ext uri="{FF2B5EF4-FFF2-40B4-BE49-F238E27FC236}">
                    <a16:creationId xmlns:a16="http://schemas.microsoft.com/office/drawing/2014/main" id="{DC027C6E-EB5B-FB03-B149-AB18080FC15E}"/>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76967C11-A724-D0AD-4BD1-7EC0E10336CF}"/>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6</a:t>
                </a:r>
                <a:endParaRPr lang="en-US" sz="3600" kern="1200" dirty="0"/>
              </a:p>
            </p:txBody>
          </p:sp>
        </p:grpSp>
        <p:pic>
          <p:nvPicPr>
            <p:cNvPr id="7" name="Picture 6" descr="A drawing of a landscape&#10;&#10;AI-generated content may be incorrect.">
              <a:extLst>
                <a:ext uri="{FF2B5EF4-FFF2-40B4-BE49-F238E27FC236}">
                  <a16:creationId xmlns:a16="http://schemas.microsoft.com/office/drawing/2014/main" id="{9B1B60DE-88EB-2FC3-E634-28D2C84805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3142442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50837-A02B-AF21-2330-FA0D64D2BF8B}"/>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D19907F7-D114-E7C8-1D97-8855B37AAF4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7D804A07-3057-D3D8-6375-F1F18134EBB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3524357F-4A08-0424-A6D0-24FF52D20E54}"/>
              </a:ext>
            </a:extLst>
          </p:cNvPr>
          <p:cNvSpPr/>
          <p:nvPr/>
        </p:nvSpPr>
        <p:spPr>
          <a:xfrm>
            <a:off x="2362200" y="573365"/>
            <a:ext cx="12954000" cy="1038978"/>
          </a:xfrm>
          <a:prstGeom prst="rect">
            <a:avLst/>
          </a:prstGeom>
          <a:solidFill>
            <a:srgbClr val="FFF2CC"/>
          </a:solidFill>
          <a:ln w="57150" cap="flat" cmpd="sng" algn="ctr">
            <a:solidFill>
              <a:srgbClr val="FFC000"/>
            </a:solidFill>
            <a:prstDash val="solid"/>
            <a:miter lim="800000"/>
          </a:ln>
          <a:effectLst/>
        </p:spPr>
        <p:txBody>
          <a:bodyPr rtlCol="0" anchor="ctr"/>
          <a:lstStyle/>
          <a:p>
            <a:pPr algn="ctr" defTabSz="502945">
              <a:defRPr/>
            </a:pPr>
            <a:endParaRPr lang="en-US" sz="2000" kern="0" noProof="0" dirty="0">
              <a:solidFill>
                <a:srgbClr val="000000"/>
              </a:solidFill>
              <a:latin typeface="Montserrat" pitchFamily="2" charset="77"/>
            </a:endParaRPr>
          </a:p>
        </p:txBody>
      </p:sp>
      <p:sp>
        <p:nvSpPr>
          <p:cNvPr id="27" name="Rectangle 26">
            <a:extLst>
              <a:ext uri="{FF2B5EF4-FFF2-40B4-BE49-F238E27FC236}">
                <a16:creationId xmlns:a16="http://schemas.microsoft.com/office/drawing/2014/main" id="{EDE35AA9-A4DB-F233-96F6-7C9DE1236E2B}"/>
              </a:ext>
            </a:extLst>
          </p:cNvPr>
          <p:cNvSpPr/>
          <p:nvPr/>
        </p:nvSpPr>
        <p:spPr>
          <a:xfrm>
            <a:off x="2362200" y="851343"/>
            <a:ext cx="12954000" cy="492443"/>
          </a:xfrm>
          <a:prstGeom prst="rect">
            <a:avLst/>
          </a:prstGeom>
        </p:spPr>
        <p:txBody>
          <a:bodyPr wrap="square" lIns="60960" tIns="30480" rIns="60960" bIns="30480" anchor="t">
            <a:spAutoFit/>
          </a:bodyPr>
          <a:lstStyle/>
          <a:p>
            <a:pPr algn="ctr"/>
            <a:r>
              <a:rPr lang="en-US" sz="2800" b="1" noProof="0" dirty="0">
                <a:solidFill>
                  <a:srgbClr val="000000"/>
                </a:solidFill>
                <a:latin typeface="Calibri" panose="020F0502020204030204" pitchFamily="34" charset="0"/>
                <a:cs typeface="Calibri" panose="020F0502020204030204" pitchFamily="34" charset="0"/>
              </a:rPr>
              <a:t>Gender-differentiated roles, practices, knowledge, and values </a:t>
            </a:r>
          </a:p>
        </p:txBody>
      </p:sp>
      <p:sp>
        <p:nvSpPr>
          <p:cNvPr id="28" name="Rectangle 27">
            <a:extLst>
              <a:ext uri="{FF2B5EF4-FFF2-40B4-BE49-F238E27FC236}">
                <a16:creationId xmlns:a16="http://schemas.microsoft.com/office/drawing/2014/main" id="{9826A96B-3182-4687-FC75-43EC25AC9691}"/>
              </a:ext>
            </a:extLst>
          </p:cNvPr>
          <p:cNvSpPr/>
          <p:nvPr/>
        </p:nvSpPr>
        <p:spPr>
          <a:xfrm>
            <a:off x="1905000" y="2628900"/>
            <a:ext cx="6798338" cy="1740267"/>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29" name="Rectangle 28">
            <a:extLst>
              <a:ext uri="{FF2B5EF4-FFF2-40B4-BE49-F238E27FC236}">
                <a16:creationId xmlns:a16="http://schemas.microsoft.com/office/drawing/2014/main" id="{8275F444-8692-A39F-6030-EB67E7A0A9B6}"/>
              </a:ext>
            </a:extLst>
          </p:cNvPr>
          <p:cNvSpPr/>
          <p:nvPr/>
        </p:nvSpPr>
        <p:spPr>
          <a:xfrm>
            <a:off x="2325750" y="2785506"/>
            <a:ext cx="5882453" cy="1384995"/>
          </a:xfrm>
          <a:prstGeom prst="rect">
            <a:avLst/>
          </a:prstGeom>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What activities do women and men carry out in relation to the ecosystem/natural resources?</a:t>
            </a:r>
            <a:r>
              <a:rPr lang="en-US"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CE139495-68F9-D842-EC4F-FDC1E806DCE7}"/>
              </a:ext>
            </a:extLst>
          </p:cNvPr>
          <p:cNvSpPr/>
          <p:nvPr/>
        </p:nvSpPr>
        <p:spPr>
          <a:xfrm>
            <a:off x="1905000" y="4640475"/>
            <a:ext cx="6798338" cy="1635534"/>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1" name="Rectangle 30">
            <a:extLst>
              <a:ext uri="{FF2B5EF4-FFF2-40B4-BE49-F238E27FC236}">
                <a16:creationId xmlns:a16="http://schemas.microsoft.com/office/drawing/2014/main" id="{91668369-924E-8B74-CAF1-A1A471563B04}"/>
              </a:ext>
            </a:extLst>
          </p:cNvPr>
          <p:cNvSpPr/>
          <p:nvPr/>
        </p:nvSpPr>
        <p:spPr>
          <a:xfrm>
            <a:off x="2371725" y="4765744"/>
            <a:ext cx="5882453" cy="1384995"/>
          </a:xfrm>
          <a:prstGeom prst="rect">
            <a:avLst/>
          </a:prstGeom>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Where do women and men conduct activities related to the ecosystem/natural resource?</a:t>
            </a:r>
            <a:r>
              <a:rPr lang="en-US"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D97AB221-4DBB-638C-03AB-AF5E3625635A}"/>
              </a:ext>
            </a:extLst>
          </p:cNvPr>
          <p:cNvSpPr/>
          <p:nvPr/>
        </p:nvSpPr>
        <p:spPr>
          <a:xfrm>
            <a:off x="1905000" y="6494586"/>
            <a:ext cx="6798338" cy="1955028"/>
          </a:xfrm>
          <a:prstGeom prst="rect">
            <a:avLst/>
          </a:prstGeom>
          <a:solidFill>
            <a:srgbClr val="FFFFFF"/>
          </a:solidFill>
          <a:ln w="57150" cap="flat" cmpd="sng" algn="ctr">
            <a:solidFill>
              <a:srgbClr val="FFC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735421DB-BC70-A9B9-A847-725136F025EB}"/>
              </a:ext>
            </a:extLst>
          </p:cNvPr>
          <p:cNvSpPr/>
          <p:nvPr/>
        </p:nvSpPr>
        <p:spPr>
          <a:xfrm>
            <a:off x="2306700" y="7025533"/>
            <a:ext cx="5882453" cy="954107"/>
          </a:xfrm>
          <a:prstGeom prst="rect">
            <a:avLst/>
          </a:prstGeom>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What types of resources do women and men obtain?</a:t>
            </a:r>
            <a:endParaRPr lang="en-US" sz="2800" dirty="0">
              <a:latin typeface="Calibri" panose="020F0502020204030204" pitchFamily="34" charset="0"/>
              <a:cs typeface="Calibri" panose="020F0502020204030204" pitchFamily="34" charset="0"/>
            </a:endParaRPr>
          </a:p>
        </p:txBody>
      </p:sp>
      <p:sp>
        <p:nvSpPr>
          <p:cNvPr id="34" name="Rectangle 33">
            <a:extLst>
              <a:ext uri="{FF2B5EF4-FFF2-40B4-BE49-F238E27FC236}">
                <a16:creationId xmlns:a16="http://schemas.microsoft.com/office/drawing/2014/main" id="{2E4D5C06-5EB2-4EE9-800A-0FC3B9190B80}"/>
              </a:ext>
            </a:extLst>
          </p:cNvPr>
          <p:cNvSpPr/>
          <p:nvPr/>
        </p:nvSpPr>
        <p:spPr>
          <a:xfrm>
            <a:off x="9139156" y="4629816"/>
            <a:ext cx="6798338" cy="1635534"/>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82581395-F745-B02E-F543-EE91AB53E370}"/>
              </a:ext>
            </a:extLst>
          </p:cNvPr>
          <p:cNvSpPr/>
          <p:nvPr/>
        </p:nvSpPr>
        <p:spPr>
          <a:xfrm>
            <a:off x="9369400" y="4875338"/>
            <a:ext cx="6372144" cy="138499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a:solidFill>
                  <a:srgbClr val="000000"/>
                </a:solidFill>
                <a:latin typeface="Calibri" panose="020F0502020204030204" pitchFamily="34" charset="0"/>
                <a:ea typeface="+mn-lt"/>
                <a:cs typeface="Calibri" panose="020F0502020204030204" pitchFamily="34" charset="0"/>
              </a:rPr>
              <a:t>What is the monetary value of ecosystems/natural resources for women and men?</a:t>
            </a:r>
            <a:r>
              <a:rPr lang="en-US"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36" name="Rectangle 35">
            <a:extLst>
              <a:ext uri="{FF2B5EF4-FFF2-40B4-BE49-F238E27FC236}">
                <a16:creationId xmlns:a16="http://schemas.microsoft.com/office/drawing/2014/main" id="{4A955B5F-4909-C9E4-90E5-D946D674B476}"/>
              </a:ext>
            </a:extLst>
          </p:cNvPr>
          <p:cNvSpPr/>
          <p:nvPr/>
        </p:nvSpPr>
        <p:spPr>
          <a:xfrm>
            <a:off x="9139156" y="6498158"/>
            <a:ext cx="6798338" cy="1955319"/>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DF93ED58-0979-6778-7E4E-B9BBD5AA7BF3}"/>
              </a:ext>
            </a:extLst>
          </p:cNvPr>
          <p:cNvSpPr/>
          <p:nvPr/>
        </p:nvSpPr>
        <p:spPr>
          <a:xfrm>
            <a:off x="9262744" y="6777544"/>
            <a:ext cx="6601268" cy="181588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a:solidFill>
                  <a:srgbClr val="000000"/>
                </a:solidFill>
                <a:latin typeface="Calibri" panose="020F0502020204030204" pitchFamily="34" charset="0"/>
                <a:ea typeface="+mn-lt"/>
                <a:cs typeface="Calibri" panose="020F0502020204030204" pitchFamily="34" charset="0"/>
              </a:rPr>
              <a:t>What is the non-monetary value (cultural, spiritual, etc.) of ecosystems/natural resources for women and men?</a:t>
            </a:r>
            <a:endParaRPr lang="en-US" sz="2800" dirty="0">
              <a:latin typeface="Calibri" panose="020F0502020204030204" pitchFamily="34" charset="0"/>
              <a:cs typeface="Calibri" panose="020F0502020204030204" pitchFamily="34" charset="0"/>
            </a:endParaRPr>
          </a:p>
          <a:p>
            <a:pPr algn="ctr"/>
            <a:endParaRPr lang="en-US" sz="2800" dirty="0">
              <a:latin typeface="Calibri" panose="020F0502020204030204" pitchFamily="34" charset="0"/>
              <a:ea typeface="+mn-lt"/>
              <a:cs typeface="Calibri" panose="020F0502020204030204" pitchFamily="34" charset="0"/>
            </a:endParaRPr>
          </a:p>
        </p:txBody>
      </p:sp>
      <p:sp>
        <p:nvSpPr>
          <p:cNvPr id="38" name="Rectangle 37">
            <a:extLst>
              <a:ext uri="{FF2B5EF4-FFF2-40B4-BE49-F238E27FC236}">
                <a16:creationId xmlns:a16="http://schemas.microsoft.com/office/drawing/2014/main" id="{E6FEBFD3-E018-DC70-6689-9C3A497B5945}"/>
              </a:ext>
            </a:extLst>
          </p:cNvPr>
          <p:cNvSpPr/>
          <p:nvPr/>
        </p:nvSpPr>
        <p:spPr>
          <a:xfrm>
            <a:off x="9139156" y="2627256"/>
            <a:ext cx="6798338" cy="1733922"/>
          </a:xfrm>
          <a:prstGeom prst="rect">
            <a:avLst/>
          </a:prstGeom>
          <a:solidFill>
            <a:srgbClr val="FFFFFF"/>
          </a:solidFill>
          <a:ln w="57150" cap="flat" cmpd="sng" algn="ctr">
            <a:solidFill>
              <a:srgbClr val="FFC000"/>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213E3815-67AE-9B1D-87BF-1B6B3A80DAEF}"/>
              </a:ext>
            </a:extLst>
          </p:cNvPr>
          <p:cNvSpPr/>
          <p:nvPr/>
        </p:nvSpPr>
        <p:spPr>
          <a:xfrm>
            <a:off x="9491868" y="2945929"/>
            <a:ext cx="5882453" cy="95410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a:solidFill>
                  <a:srgbClr val="000000"/>
                </a:solidFill>
                <a:latin typeface="Calibri" panose="020F0502020204030204" pitchFamily="34" charset="0"/>
                <a:ea typeface="+mn-lt"/>
                <a:cs typeface="Calibri" panose="020F0502020204030204" pitchFamily="34" charset="0"/>
              </a:rPr>
              <a:t>What knowledge do women and men have?</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7406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F3102-33B1-A1F8-0528-7E1D0DA4FA5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424225-96B7-205C-60A6-2CEE8969D9F9}"/>
              </a:ext>
            </a:extLst>
          </p:cNvPr>
          <p:cNvSpPr/>
          <p:nvPr/>
        </p:nvSpPr>
        <p:spPr>
          <a:xfrm>
            <a:off x="2362200" y="562479"/>
            <a:ext cx="12983974" cy="1102273"/>
          </a:xfrm>
          <a:prstGeom prst="rect">
            <a:avLst/>
          </a:prstGeom>
          <a:solidFill>
            <a:schemeClr val="accent1">
              <a:lumMod val="20000"/>
              <a:lumOff val="80000"/>
            </a:schemeClr>
          </a:solidFill>
          <a:ln w="57150" cap="flat" cmpd="sng" algn="ctr">
            <a:solidFill>
              <a:srgbClr val="0070C0"/>
            </a:solidFill>
            <a:prstDash val="solid"/>
            <a:miter lim="800000"/>
          </a:ln>
          <a:effectLst/>
        </p:spPr>
        <p:txBody>
          <a:bodyPr rtlCol="0" anchor="ctr"/>
          <a:lstStyle/>
          <a:p>
            <a:pPr algn="ctr" defTabSz="502945">
              <a:defRPr/>
            </a:pPr>
            <a:endParaRPr lang="en-US" sz="1867" kern="0" noProof="0" dirty="0">
              <a:solidFill>
                <a:srgbClr val="000000"/>
              </a:solidFill>
              <a:latin typeface="Montserrat" pitchFamily="2" charset="77"/>
            </a:endParaRPr>
          </a:p>
        </p:txBody>
      </p:sp>
      <p:pic>
        <p:nvPicPr>
          <p:cNvPr id="6" name="Picture 10" descr="A picture containing logo&#10;&#10;Description automatically generated">
            <a:extLst>
              <a:ext uri="{FF2B5EF4-FFF2-40B4-BE49-F238E27FC236}">
                <a16:creationId xmlns:a16="http://schemas.microsoft.com/office/drawing/2014/main" id="{A5CF14DF-2687-91C2-EDF9-C8F7A62407B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574DA765-F9AD-1887-B2BB-DF6C2132F5B2}"/>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A955415F-A856-8847-9398-410B4367EC1E}"/>
              </a:ext>
            </a:extLst>
          </p:cNvPr>
          <p:cNvSpPr/>
          <p:nvPr/>
        </p:nvSpPr>
        <p:spPr>
          <a:xfrm>
            <a:off x="2362200" y="647700"/>
            <a:ext cx="12954000" cy="923330"/>
          </a:xfrm>
          <a:prstGeom prst="rect">
            <a:avLst/>
          </a:prstGeom>
          <a:ln>
            <a:noFill/>
          </a:ln>
        </p:spPr>
        <p:txBody>
          <a:bodyPr wrap="square" lIns="60960" tIns="30480" rIns="60960" bIns="30480" anchor="t">
            <a:spAutoFit/>
          </a:bodyPr>
          <a:lstStyle/>
          <a:p>
            <a:pPr algn="ctr"/>
            <a:r>
              <a:rPr lang="en-US" sz="2800" b="1" noProof="0" dirty="0">
                <a:solidFill>
                  <a:srgbClr val="000000"/>
                </a:solidFill>
                <a:latin typeface="Calibri" panose="020F0502020204030204" pitchFamily="34" charset="0"/>
                <a:ea typeface="+mn-lt"/>
                <a:cs typeface="Calibri" panose="020F0502020204030204" pitchFamily="34" charset="0"/>
              </a:rPr>
              <a:t>Gender Inequalities and Gaps in Relation to Access and </a:t>
            </a:r>
          </a:p>
          <a:p>
            <a:pPr algn="ctr"/>
            <a:r>
              <a:rPr lang="en-US" sz="2800" b="1" noProof="0" dirty="0">
                <a:solidFill>
                  <a:srgbClr val="000000"/>
                </a:solidFill>
                <a:latin typeface="Calibri" panose="020F0502020204030204" pitchFamily="34" charset="0"/>
                <a:ea typeface="+mn-lt"/>
                <a:cs typeface="Calibri" panose="020F0502020204030204" pitchFamily="34" charset="0"/>
              </a:rPr>
              <a:t>Decision-Making Power over Resources</a:t>
            </a:r>
            <a:endParaRPr lang="en-US" sz="2800" b="1" noProof="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F978031C-108A-17B0-5B64-E1D9271CADA5}"/>
              </a:ext>
            </a:extLst>
          </p:cNvPr>
          <p:cNvSpPr/>
          <p:nvPr/>
        </p:nvSpPr>
        <p:spPr>
          <a:xfrm>
            <a:off x="629753" y="2930516"/>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31BD27C-5265-337E-E302-897ABCF234AC}"/>
              </a:ext>
            </a:extLst>
          </p:cNvPr>
          <p:cNvSpPr/>
          <p:nvPr/>
        </p:nvSpPr>
        <p:spPr>
          <a:xfrm>
            <a:off x="735640" y="3214337"/>
            <a:ext cx="5318061" cy="954107"/>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access to ecosystems/natural resources?</a:t>
            </a:r>
            <a:r>
              <a:rPr lang="en-US"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98D02893-260A-AFBC-EB92-A14517D9AE28}"/>
              </a:ext>
            </a:extLst>
          </p:cNvPr>
          <p:cNvSpPr/>
          <p:nvPr/>
        </p:nvSpPr>
        <p:spPr>
          <a:xfrm>
            <a:off x="629753" y="4651235"/>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7F25221E-A187-CDE4-01F8-73447C563260}"/>
              </a:ext>
            </a:extLst>
          </p:cNvPr>
          <p:cNvSpPr/>
          <p:nvPr/>
        </p:nvSpPr>
        <p:spPr>
          <a:xfrm>
            <a:off x="779737" y="4935055"/>
            <a:ext cx="5318061" cy="954107"/>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control over ecosystems/natural resources?</a:t>
            </a:r>
            <a:r>
              <a:rPr lang="en-US" sz="2800" dirty="0">
                <a:solidFill>
                  <a:srgbClr val="000000"/>
                </a:solidFill>
                <a:latin typeface="Calibri" panose="020F0502020204030204" pitchFamily="34" charset="0"/>
                <a:cs typeface="Calibri" panose="020F0502020204030204" pitchFamily="34" charset="0"/>
              </a:rPr>
              <a:t> </a:t>
            </a:r>
            <a:endParaRPr lang="en-US" sz="2800" dirty="0">
              <a:latin typeface="Calibri" panose="020F0502020204030204" pitchFamily="34" charset="0"/>
              <a:cs typeface="Calibri" panose="020F0502020204030204" pitchFamily="34" charset="0"/>
            </a:endParaRPr>
          </a:p>
        </p:txBody>
      </p:sp>
      <p:sp>
        <p:nvSpPr>
          <p:cNvPr id="11" name="Rectangle 28">
            <a:extLst>
              <a:ext uri="{FF2B5EF4-FFF2-40B4-BE49-F238E27FC236}">
                <a16:creationId xmlns:a16="http://schemas.microsoft.com/office/drawing/2014/main" id="{63F1FC76-EE16-ECA0-8549-F82CA78C1FBA}"/>
              </a:ext>
            </a:extLst>
          </p:cNvPr>
          <p:cNvSpPr/>
          <p:nvPr/>
        </p:nvSpPr>
        <p:spPr>
          <a:xfrm>
            <a:off x="629753" y="6330443"/>
            <a:ext cx="5539363"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3" name="Rectangle 29">
            <a:extLst>
              <a:ext uri="{FF2B5EF4-FFF2-40B4-BE49-F238E27FC236}">
                <a16:creationId xmlns:a16="http://schemas.microsoft.com/office/drawing/2014/main" id="{FE2DA530-A987-5455-8F6B-4C9F49A87459}"/>
              </a:ext>
            </a:extLst>
          </p:cNvPr>
          <p:cNvSpPr/>
          <p:nvPr/>
        </p:nvSpPr>
        <p:spPr>
          <a:xfrm>
            <a:off x="740403" y="6829708"/>
            <a:ext cx="5318061" cy="523220"/>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cs typeface="Calibri" panose="020F0502020204030204" pitchFamily="34" charset="0"/>
              </a:rPr>
              <a:t>Who owns the land? </a:t>
            </a:r>
          </a:p>
        </p:txBody>
      </p:sp>
      <p:sp>
        <p:nvSpPr>
          <p:cNvPr id="14" name="Rectangle 32">
            <a:extLst>
              <a:ext uri="{FF2B5EF4-FFF2-40B4-BE49-F238E27FC236}">
                <a16:creationId xmlns:a16="http://schemas.microsoft.com/office/drawing/2014/main" id="{60EBF8D6-D3C9-B020-AAA3-04FB57F54AB3}"/>
              </a:ext>
            </a:extLst>
          </p:cNvPr>
          <p:cNvSpPr/>
          <p:nvPr/>
        </p:nvSpPr>
        <p:spPr>
          <a:xfrm>
            <a:off x="6560821" y="2930516"/>
            <a:ext cx="577008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19" name="Rectangle 33">
            <a:extLst>
              <a:ext uri="{FF2B5EF4-FFF2-40B4-BE49-F238E27FC236}">
                <a16:creationId xmlns:a16="http://schemas.microsoft.com/office/drawing/2014/main" id="{0B544340-4B44-6D27-5823-3C17AC3DB4C4}"/>
              </a:ext>
            </a:extLst>
          </p:cNvPr>
          <p:cNvSpPr/>
          <p:nvPr/>
        </p:nvSpPr>
        <p:spPr>
          <a:xfrm>
            <a:off x="6639829" y="3009900"/>
            <a:ext cx="5539561" cy="1384995"/>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access to information about ecosystems/natural resources?</a:t>
            </a:r>
            <a:endParaRPr lang="en-US" sz="2800" dirty="0">
              <a:latin typeface="Calibri" panose="020F0502020204030204" pitchFamily="34" charset="0"/>
              <a:cs typeface="Calibri" panose="020F0502020204030204" pitchFamily="34" charset="0"/>
            </a:endParaRPr>
          </a:p>
        </p:txBody>
      </p:sp>
      <p:sp>
        <p:nvSpPr>
          <p:cNvPr id="20" name="Rectangle 28">
            <a:extLst>
              <a:ext uri="{FF2B5EF4-FFF2-40B4-BE49-F238E27FC236}">
                <a16:creationId xmlns:a16="http://schemas.microsoft.com/office/drawing/2014/main" id="{4FBB7291-4B79-7B23-C3F1-4546DE5EB758}"/>
              </a:ext>
            </a:extLst>
          </p:cNvPr>
          <p:cNvSpPr/>
          <p:nvPr/>
        </p:nvSpPr>
        <p:spPr>
          <a:xfrm>
            <a:off x="12644439" y="3469349"/>
            <a:ext cx="541020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1" name="Rectangle 29">
            <a:extLst>
              <a:ext uri="{FF2B5EF4-FFF2-40B4-BE49-F238E27FC236}">
                <a16:creationId xmlns:a16="http://schemas.microsoft.com/office/drawing/2014/main" id="{122DC5D9-0D13-853B-8774-3200875F2D9E}"/>
              </a:ext>
            </a:extLst>
          </p:cNvPr>
          <p:cNvSpPr/>
          <p:nvPr/>
        </p:nvSpPr>
        <p:spPr>
          <a:xfrm>
            <a:off x="12738908" y="3582531"/>
            <a:ext cx="5194058" cy="2246769"/>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access to capacity-building processes</a:t>
            </a:r>
          </a:p>
          <a:p>
            <a:pPr algn="ctr"/>
            <a:r>
              <a:rPr lang="en-US" sz="2800" dirty="0">
                <a:solidFill>
                  <a:srgbClr val="000000"/>
                </a:solidFill>
                <a:latin typeface="Calibri" panose="020F0502020204030204" pitchFamily="34" charset="0"/>
                <a:ea typeface="+mn-lt"/>
                <a:cs typeface="Calibri" panose="020F0502020204030204" pitchFamily="34" charset="0"/>
              </a:rPr>
              <a:t>/extension services?</a:t>
            </a:r>
            <a:endParaRPr lang="en-US" sz="2800" dirty="0">
              <a:latin typeface="Calibri" panose="020F0502020204030204" pitchFamily="34" charset="0"/>
              <a:cs typeface="Calibri" panose="020F0502020204030204" pitchFamily="34" charset="0"/>
            </a:endParaRPr>
          </a:p>
          <a:p>
            <a:pPr algn="ctr"/>
            <a:br>
              <a:rPr lang="en-US" sz="2800" dirty="0">
                <a:latin typeface="Calibri" panose="020F0502020204030204" pitchFamily="34" charset="0"/>
                <a:cs typeface="Calibri" panose="020F0502020204030204" pitchFamily="34" charset="0"/>
              </a:rPr>
            </a:br>
            <a:endParaRPr lang="en-US" sz="2800" dirty="0">
              <a:latin typeface="Calibri" panose="020F0502020204030204" pitchFamily="34" charset="0"/>
              <a:cs typeface="Calibri" panose="020F0502020204030204" pitchFamily="34" charset="0"/>
            </a:endParaRPr>
          </a:p>
        </p:txBody>
      </p:sp>
      <p:sp>
        <p:nvSpPr>
          <p:cNvPr id="22" name="Rectangle 32">
            <a:extLst>
              <a:ext uri="{FF2B5EF4-FFF2-40B4-BE49-F238E27FC236}">
                <a16:creationId xmlns:a16="http://schemas.microsoft.com/office/drawing/2014/main" id="{59537628-6DFE-25EC-1DE6-62989079395F}"/>
              </a:ext>
            </a:extLst>
          </p:cNvPr>
          <p:cNvSpPr/>
          <p:nvPr/>
        </p:nvSpPr>
        <p:spPr>
          <a:xfrm>
            <a:off x="6553201" y="4651235"/>
            <a:ext cx="577008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6" name="Rectangle 33">
            <a:extLst>
              <a:ext uri="{FF2B5EF4-FFF2-40B4-BE49-F238E27FC236}">
                <a16:creationId xmlns:a16="http://schemas.microsoft.com/office/drawing/2014/main" id="{4230489B-0921-C0FE-C297-6C8663C0C09F}"/>
              </a:ext>
            </a:extLst>
          </p:cNvPr>
          <p:cNvSpPr/>
          <p:nvPr/>
        </p:nvSpPr>
        <p:spPr>
          <a:xfrm>
            <a:off x="6700242" y="4935056"/>
            <a:ext cx="5539561" cy="954107"/>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access to and control over tools and equipment/technologies?</a:t>
            </a:r>
            <a:endParaRPr lang="en-US" sz="2800" dirty="0">
              <a:latin typeface="Calibri" panose="020F0502020204030204" pitchFamily="34" charset="0"/>
              <a:cs typeface="Calibri" panose="020F0502020204030204" pitchFamily="34" charset="0"/>
            </a:endParaRPr>
          </a:p>
        </p:txBody>
      </p:sp>
      <p:sp>
        <p:nvSpPr>
          <p:cNvPr id="27" name="Rectangle 28">
            <a:extLst>
              <a:ext uri="{FF2B5EF4-FFF2-40B4-BE49-F238E27FC236}">
                <a16:creationId xmlns:a16="http://schemas.microsoft.com/office/drawing/2014/main" id="{4DB4932C-9C9C-D5E6-FEC4-7A38B8B0011D}"/>
              </a:ext>
            </a:extLst>
          </p:cNvPr>
          <p:cNvSpPr/>
          <p:nvPr/>
        </p:nvSpPr>
        <p:spPr>
          <a:xfrm>
            <a:off x="6560821" y="6314830"/>
            <a:ext cx="5770080" cy="1604812"/>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28" name="Rectangle 29">
            <a:extLst>
              <a:ext uri="{FF2B5EF4-FFF2-40B4-BE49-F238E27FC236}">
                <a16:creationId xmlns:a16="http://schemas.microsoft.com/office/drawing/2014/main" id="{7B659B96-B010-B941-107D-D658B602A3C6}"/>
              </a:ext>
            </a:extLst>
          </p:cNvPr>
          <p:cNvSpPr/>
          <p:nvPr/>
        </p:nvSpPr>
        <p:spPr>
          <a:xfrm>
            <a:off x="6700243" y="6911812"/>
            <a:ext cx="5539561" cy="523220"/>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cs typeface="Calibri" panose="020F0502020204030204" pitchFamily="34" charset="0"/>
              </a:rPr>
              <a:t>Who makes the decisions?</a:t>
            </a:r>
          </a:p>
        </p:txBody>
      </p:sp>
      <p:sp>
        <p:nvSpPr>
          <p:cNvPr id="29" name="Rectangle 18">
            <a:extLst>
              <a:ext uri="{FF2B5EF4-FFF2-40B4-BE49-F238E27FC236}">
                <a16:creationId xmlns:a16="http://schemas.microsoft.com/office/drawing/2014/main" id="{97E45517-A36F-475A-69B2-E07EF5F54E36}"/>
              </a:ext>
            </a:extLst>
          </p:cNvPr>
          <p:cNvSpPr/>
          <p:nvPr/>
        </p:nvSpPr>
        <p:spPr>
          <a:xfrm>
            <a:off x="12629199" y="5298149"/>
            <a:ext cx="5410200" cy="1521751"/>
          </a:xfrm>
          <a:prstGeom prst="rect">
            <a:avLst/>
          </a:prstGeom>
          <a:solidFill>
            <a:srgbClr val="FFFFFF"/>
          </a:solidFill>
          <a:ln w="57150" cap="flat" cmpd="sng" algn="ctr">
            <a:solidFill>
              <a:srgbClr val="0070C0"/>
            </a:solidFill>
            <a:prstDash val="solid"/>
            <a:miter lim="800000"/>
          </a:ln>
          <a:effectLst/>
        </p:spPr>
        <p:txBody>
          <a:bodyPr rtlCol="0" anchor="ctr"/>
          <a:lstStyle/>
          <a:p>
            <a:pPr algn="ctr" defTabSz="754418">
              <a:defRPr/>
            </a:pPr>
            <a:endParaRPr lang="en-US" sz="2400" kern="0" dirty="0">
              <a:solidFill>
                <a:srgbClr val="000000"/>
              </a:solidFill>
              <a:latin typeface="Calibri" panose="020F0502020204030204" pitchFamily="34" charset="0"/>
              <a:cs typeface="Calibri" panose="020F0502020204030204" pitchFamily="34" charset="0"/>
            </a:endParaRPr>
          </a:p>
        </p:txBody>
      </p:sp>
      <p:sp>
        <p:nvSpPr>
          <p:cNvPr id="30" name="Rectangle 19">
            <a:extLst>
              <a:ext uri="{FF2B5EF4-FFF2-40B4-BE49-F238E27FC236}">
                <a16:creationId xmlns:a16="http://schemas.microsoft.com/office/drawing/2014/main" id="{7687B642-1BA2-5C07-FE60-ABB00DBD1CF6}"/>
              </a:ext>
            </a:extLst>
          </p:cNvPr>
          <p:cNvSpPr/>
          <p:nvPr/>
        </p:nvSpPr>
        <p:spPr>
          <a:xfrm>
            <a:off x="12785961" y="5665045"/>
            <a:ext cx="5194058" cy="954107"/>
          </a:xfrm>
          <a:prstGeom prst="rect">
            <a:avLst/>
          </a:prstGeom>
          <a:ln>
            <a:noFill/>
          </a:ln>
        </p:spPr>
        <p:txBody>
          <a:bodyPr wrap="square" lIns="91440" tIns="45720" rIns="91440" bIns="45720" anchor="t">
            <a:spAutoFit/>
          </a:bodyPr>
          <a:lstStyle/>
          <a:p>
            <a:pPr algn="ctr"/>
            <a:r>
              <a:rPr lang="en-US" sz="2800" dirty="0">
                <a:solidFill>
                  <a:srgbClr val="000000"/>
                </a:solidFill>
                <a:latin typeface="Calibri" panose="020F0502020204030204" pitchFamily="34" charset="0"/>
                <a:ea typeface="+mn-lt"/>
                <a:cs typeface="Calibri" panose="020F0502020204030204" pitchFamily="34" charset="0"/>
              </a:rPr>
              <a:t>Who has access to and control over the benefits?</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210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C27DE-0EF1-6F85-5DB0-E92AB7D2C2BF}"/>
            </a:ext>
          </a:extLst>
        </p:cNvPr>
        <p:cNvGrpSpPr/>
        <p:nvPr/>
      </p:nvGrpSpPr>
      <p:grpSpPr>
        <a:xfrm>
          <a:off x="0" y="0"/>
          <a:ext cx="0" cy="0"/>
          <a:chOff x="0" y="0"/>
          <a:chExt cx="0" cy="0"/>
        </a:xfrm>
      </p:grpSpPr>
      <p:sp>
        <p:nvSpPr>
          <p:cNvPr id="12" name="Freeform 3">
            <a:extLst>
              <a:ext uri="{FF2B5EF4-FFF2-40B4-BE49-F238E27FC236}">
                <a16:creationId xmlns:a16="http://schemas.microsoft.com/office/drawing/2014/main" id="{5183077C-E2C8-CDF8-B10D-CAE1EB61C171}"/>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36" name="Rectangle 35">
            <a:extLst>
              <a:ext uri="{FF2B5EF4-FFF2-40B4-BE49-F238E27FC236}">
                <a16:creationId xmlns:a16="http://schemas.microsoft.com/office/drawing/2014/main" id="{43123AC1-E37E-DE20-7423-7241EA58577E}"/>
              </a:ext>
            </a:extLst>
          </p:cNvPr>
          <p:cNvSpPr/>
          <p:nvPr/>
        </p:nvSpPr>
        <p:spPr>
          <a:xfrm>
            <a:off x="762000" y="1638300"/>
            <a:ext cx="7711727" cy="1628903"/>
          </a:xfrm>
          <a:prstGeom prst="rect">
            <a:avLst/>
          </a:prstGeom>
          <a:solidFill>
            <a:srgbClr val="9BBB59">
              <a:lumMod val="20000"/>
              <a:lumOff val="80000"/>
            </a:srgbClr>
          </a:solidFill>
          <a:ln w="57150" cap="flat" cmpd="sng" algn="ctr">
            <a:solidFill>
              <a:srgbClr val="009F4B"/>
            </a:solidFill>
            <a:prstDash val="solid"/>
            <a:miter lim="800000"/>
          </a:ln>
          <a:effectLst/>
        </p:spPr>
        <p:txBody>
          <a:bodyPr rtlCol="0" anchor="ctr"/>
          <a:lstStyle/>
          <a:p>
            <a:pPr marL="0" marR="0" lvl="0" indent="0" algn="ctr" defTabSz="754418"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37" name="Rectangle 36">
            <a:extLst>
              <a:ext uri="{FF2B5EF4-FFF2-40B4-BE49-F238E27FC236}">
                <a16:creationId xmlns:a16="http://schemas.microsoft.com/office/drawing/2014/main" id="{A89E2EED-6651-E483-A26F-CFB94467E5D6}"/>
              </a:ext>
            </a:extLst>
          </p:cNvPr>
          <p:cNvSpPr/>
          <p:nvPr/>
        </p:nvSpPr>
        <p:spPr>
          <a:xfrm>
            <a:off x="775755" y="1765148"/>
            <a:ext cx="7684215" cy="1384995"/>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Differentiated Contributions to the Management, Sustainable Use, and Protection of Resources or Ecosystems</a:t>
            </a:r>
            <a:endParaRPr kumimoji="0" lang="en-US" sz="24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8" name="Rectangle 37">
            <a:extLst>
              <a:ext uri="{FF2B5EF4-FFF2-40B4-BE49-F238E27FC236}">
                <a16:creationId xmlns:a16="http://schemas.microsoft.com/office/drawing/2014/main" id="{164346C8-62E2-6A6A-DA69-4FE87A388B21}"/>
              </a:ext>
            </a:extLst>
          </p:cNvPr>
          <p:cNvSpPr/>
          <p:nvPr/>
        </p:nvSpPr>
        <p:spPr>
          <a:xfrm>
            <a:off x="762000" y="3746183"/>
            <a:ext cx="7711725" cy="1451204"/>
          </a:xfrm>
          <a:prstGeom prst="rect">
            <a:avLst/>
          </a:prstGeom>
          <a:solidFill>
            <a:srgbClr val="FFFFFF"/>
          </a:solidFill>
          <a:ln w="57150" cap="flat" cmpd="sng" algn="ctr">
            <a:solidFill>
              <a:srgbClr val="009F4B"/>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E5B387D8-4771-74A6-EDBE-99A382DB072C}"/>
              </a:ext>
            </a:extLst>
          </p:cNvPr>
          <p:cNvSpPr/>
          <p:nvPr/>
        </p:nvSpPr>
        <p:spPr>
          <a:xfrm>
            <a:off x="748243" y="3973650"/>
            <a:ext cx="7711727" cy="954107"/>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What are the differentiated views on conservation/exploitation of these resources?</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9A0E6065-8991-C148-29BA-7A1532F166F0}"/>
              </a:ext>
            </a:extLst>
          </p:cNvPr>
          <p:cNvSpPr/>
          <p:nvPr/>
        </p:nvSpPr>
        <p:spPr>
          <a:xfrm>
            <a:off x="762000" y="5699518"/>
            <a:ext cx="7711724" cy="2230467"/>
          </a:xfrm>
          <a:prstGeom prst="rect">
            <a:avLst/>
          </a:prstGeom>
          <a:solidFill>
            <a:srgbClr val="FFFFFF"/>
          </a:solidFill>
          <a:ln w="57150" cap="flat" cmpd="sng" algn="ctr">
            <a:solidFill>
              <a:srgbClr val="009F4B"/>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1" name="Rectangle 40">
            <a:extLst>
              <a:ext uri="{FF2B5EF4-FFF2-40B4-BE49-F238E27FC236}">
                <a16:creationId xmlns:a16="http://schemas.microsoft.com/office/drawing/2014/main" id="{3DF499BD-C063-81D6-D2FC-BBCE2015D490}"/>
              </a:ext>
            </a:extLst>
          </p:cNvPr>
          <p:cNvSpPr/>
          <p:nvPr/>
        </p:nvSpPr>
        <p:spPr>
          <a:xfrm>
            <a:off x="1404886" y="5903834"/>
            <a:ext cx="6425951" cy="1815882"/>
          </a:xfrm>
          <a:prstGeom prst="rect">
            <a:avLst/>
          </a:prstGeom>
        </p:spPr>
        <p:txBody>
          <a:bodyPr wrap="square" lIns="91440" tIns="45720" rIns="91440" bIns="45720" anchor="t">
            <a:spAutoFit/>
          </a:bodyPr>
          <a:lstStyle/>
          <a:p>
            <a:pPr algn="ctr" defTabSz="1371600"/>
            <a:r>
              <a:rPr lang="en-US" sz="2800" dirty="0">
                <a:solidFill>
                  <a:srgbClr val="000000"/>
                </a:solidFill>
                <a:latin typeface="Calibri" panose="020F0502020204030204" pitchFamily="34" charset="0"/>
                <a:ea typeface="+mn-lt"/>
                <a:cs typeface="Calibri" panose="020F0502020204030204" pitchFamily="34" charset="0"/>
              </a:rPr>
              <a:t>How do men and women contribute differently to the management, sustainable use, and protection of resources or ecosystems?</a:t>
            </a:r>
            <a:endParaRPr lang="en-US" sz="2800" dirty="0">
              <a:solidFill>
                <a:prstClr val="black"/>
              </a:solidFill>
              <a:latin typeface="Calibri" panose="020F0502020204030204" pitchFamily="34" charset="0"/>
              <a:ea typeface="+mn-lt"/>
              <a:cs typeface="Calibri" panose="020F0502020204030204" pitchFamily="34" charset="0"/>
            </a:endParaRPr>
          </a:p>
        </p:txBody>
      </p:sp>
      <p:sp>
        <p:nvSpPr>
          <p:cNvPr id="42" name="Rectangle 15">
            <a:extLst>
              <a:ext uri="{FF2B5EF4-FFF2-40B4-BE49-F238E27FC236}">
                <a16:creationId xmlns:a16="http://schemas.microsoft.com/office/drawing/2014/main" id="{87315B0E-B6E6-9C0F-1EC7-70918120A250}"/>
              </a:ext>
            </a:extLst>
          </p:cNvPr>
          <p:cNvSpPr/>
          <p:nvPr/>
        </p:nvSpPr>
        <p:spPr>
          <a:xfrm>
            <a:off x="9378594" y="1568838"/>
            <a:ext cx="7711727" cy="1698366"/>
          </a:xfrm>
          <a:prstGeom prst="rect">
            <a:avLst/>
          </a:prstGeom>
          <a:solidFill>
            <a:srgbClr val="C0504D">
              <a:lumMod val="20000"/>
              <a:lumOff val="80000"/>
            </a:srgbClr>
          </a:solidFill>
          <a:ln w="57150" cap="flat" cmpd="sng" algn="ctr">
            <a:solidFill>
              <a:srgbClr val="C00000"/>
            </a:solidFill>
            <a:prstDash val="solid"/>
            <a:miter lim="800000"/>
          </a:ln>
          <a:effectLst/>
        </p:spPr>
        <p:txBody>
          <a:bodyPr rtlCol="0" anchor="ctr"/>
          <a:lstStyle/>
          <a:p>
            <a:pPr marL="0" marR="0" lvl="0" indent="0" algn="ctr" defTabSz="754418"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43" name="Rectangle 16">
            <a:extLst>
              <a:ext uri="{FF2B5EF4-FFF2-40B4-BE49-F238E27FC236}">
                <a16:creationId xmlns:a16="http://schemas.microsoft.com/office/drawing/2014/main" id="{96B67655-A589-78ED-3D17-C0180ACCDD5C}"/>
              </a:ext>
            </a:extLst>
          </p:cNvPr>
          <p:cNvSpPr/>
          <p:nvPr/>
        </p:nvSpPr>
        <p:spPr>
          <a:xfrm>
            <a:off x="9532707" y="1803194"/>
            <a:ext cx="7403499" cy="954107"/>
          </a:xfrm>
          <a:prstGeom prst="rect">
            <a:avLst/>
          </a:prstGeom>
        </p:spPr>
        <p:txBody>
          <a:bodyPr wrap="square" lIns="91440" tIns="45720" rIns="91440" bIns="45720" anchor="t">
            <a:spAutoFit/>
          </a:bodyPr>
          <a:lstStyle/>
          <a:p>
            <a:pPr algn="ctr" defTabSz="1371600"/>
            <a:r>
              <a:rPr lang="en-US" sz="2800" b="1" dirty="0">
                <a:solidFill>
                  <a:srgbClr val="000000"/>
                </a:solidFill>
                <a:latin typeface="Calibri" panose="020F0502020204030204" pitchFamily="34" charset="0"/>
                <a:cs typeface="Calibri" panose="020F0502020204030204" pitchFamily="34" charset="0"/>
              </a:rPr>
              <a:t> </a:t>
            </a:r>
            <a:r>
              <a:rPr lang="en-US" sz="2800" b="1" dirty="0">
                <a:solidFill>
                  <a:srgbClr val="000000"/>
                </a:solidFill>
                <a:latin typeface="Calibri" panose="020F0502020204030204" pitchFamily="34" charset="0"/>
                <a:ea typeface="+mn-lt"/>
                <a:cs typeface="Calibri" panose="020F0502020204030204" pitchFamily="34" charset="0"/>
              </a:rPr>
              <a:t>Differentiated Participation and Impacts of Environmental Projects/Activities</a:t>
            </a:r>
          </a:p>
        </p:txBody>
      </p:sp>
      <p:sp>
        <p:nvSpPr>
          <p:cNvPr id="44" name="Rectangle 28">
            <a:extLst>
              <a:ext uri="{FF2B5EF4-FFF2-40B4-BE49-F238E27FC236}">
                <a16:creationId xmlns:a16="http://schemas.microsoft.com/office/drawing/2014/main" id="{B80E31F8-B5BF-13F4-54C4-D66EB15D42EB}"/>
              </a:ext>
            </a:extLst>
          </p:cNvPr>
          <p:cNvSpPr/>
          <p:nvPr/>
        </p:nvSpPr>
        <p:spPr>
          <a:xfrm>
            <a:off x="9386216" y="3531890"/>
            <a:ext cx="7704107" cy="1765364"/>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5" name="Rectangle 29">
            <a:extLst>
              <a:ext uri="{FF2B5EF4-FFF2-40B4-BE49-F238E27FC236}">
                <a16:creationId xmlns:a16="http://schemas.microsoft.com/office/drawing/2014/main" id="{4749E978-66BB-8C41-2353-4CF29E60E081}"/>
              </a:ext>
            </a:extLst>
          </p:cNvPr>
          <p:cNvSpPr/>
          <p:nvPr/>
        </p:nvSpPr>
        <p:spPr>
          <a:xfrm>
            <a:off x="9605711" y="3722074"/>
            <a:ext cx="7257489" cy="1384995"/>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Does project/activity planning take into account the specific barriers and needs of men and women?</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6" name="Rectangle 32">
            <a:extLst>
              <a:ext uri="{FF2B5EF4-FFF2-40B4-BE49-F238E27FC236}">
                <a16:creationId xmlns:a16="http://schemas.microsoft.com/office/drawing/2014/main" id="{F9F30F51-1CF3-C667-9046-C5103B1A9BED}"/>
              </a:ext>
            </a:extLst>
          </p:cNvPr>
          <p:cNvSpPr/>
          <p:nvPr/>
        </p:nvSpPr>
        <p:spPr>
          <a:xfrm>
            <a:off x="9386214" y="5524500"/>
            <a:ext cx="7704107" cy="1554650"/>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7" name="Rectangle 33">
            <a:extLst>
              <a:ext uri="{FF2B5EF4-FFF2-40B4-BE49-F238E27FC236}">
                <a16:creationId xmlns:a16="http://schemas.microsoft.com/office/drawing/2014/main" id="{BEE893F1-0459-4FA9-421B-9CE6908078CE}"/>
              </a:ext>
            </a:extLst>
          </p:cNvPr>
          <p:cNvSpPr/>
          <p:nvPr/>
        </p:nvSpPr>
        <p:spPr>
          <a:xfrm>
            <a:off x="9828918" y="6040215"/>
            <a:ext cx="6811073" cy="523220"/>
          </a:xfrm>
          <a:prstGeom prst="rect">
            <a:avLst/>
          </a:prstGeom>
        </p:spPr>
        <p:txBody>
          <a:bodyPr wrap="square" lIns="91440" tIns="45720" rIns="91440" bIns="45720" anchor="t">
            <a:spAutoFit/>
          </a:bodyPr>
          <a:lstStyle/>
          <a:p>
            <a:pPr marL="0" marR="0" lvl="0" indent="0" algn="ctr" defTabSz="13716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mn-lt"/>
                <a:cs typeface="Calibri" panose="020F0502020204030204" pitchFamily="34" charset="0"/>
              </a:rPr>
              <a:t>Who participates in the projects/activities?</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8" name="Rectangle 28">
            <a:extLst>
              <a:ext uri="{FF2B5EF4-FFF2-40B4-BE49-F238E27FC236}">
                <a16:creationId xmlns:a16="http://schemas.microsoft.com/office/drawing/2014/main" id="{51C90E9D-A98E-6E99-7AED-42DC6A0F3ACA}"/>
              </a:ext>
            </a:extLst>
          </p:cNvPr>
          <p:cNvSpPr/>
          <p:nvPr/>
        </p:nvSpPr>
        <p:spPr>
          <a:xfrm>
            <a:off x="9378594" y="7277100"/>
            <a:ext cx="7712447" cy="1554650"/>
          </a:xfrm>
          <a:prstGeom prst="rect">
            <a:avLst/>
          </a:prstGeom>
          <a:solidFill>
            <a:srgbClr val="FFFFFF"/>
          </a:solidFill>
          <a:ln w="57150" cap="flat" cmpd="sng" algn="ctr">
            <a:solidFill>
              <a:srgbClr val="C00000"/>
            </a:solidFill>
            <a:prstDash val="solid"/>
            <a:miter lim="800000"/>
          </a:ln>
          <a:effectLst/>
        </p:spPr>
        <p:txBody>
          <a:bodyPr rtlCol="0" anchor="ctr"/>
          <a:lstStyle/>
          <a:p>
            <a:pPr algn="ctr" defTabSz="754418">
              <a:defRPr/>
            </a:pPr>
            <a:endParaRPr lang="en-US" sz="2800" kern="0" dirty="0">
              <a:solidFill>
                <a:srgbClr val="000000"/>
              </a:solidFill>
              <a:latin typeface="Calibri" panose="020F0502020204030204" pitchFamily="34" charset="0"/>
              <a:cs typeface="Calibri" panose="020F0502020204030204" pitchFamily="34" charset="0"/>
            </a:endParaRPr>
          </a:p>
        </p:txBody>
      </p:sp>
      <p:sp>
        <p:nvSpPr>
          <p:cNvPr id="49" name="Rectangle 29">
            <a:extLst>
              <a:ext uri="{FF2B5EF4-FFF2-40B4-BE49-F238E27FC236}">
                <a16:creationId xmlns:a16="http://schemas.microsoft.com/office/drawing/2014/main" id="{36BE0ADE-5591-BDE3-042E-C1A01154A057}"/>
              </a:ext>
            </a:extLst>
          </p:cNvPr>
          <p:cNvSpPr/>
          <p:nvPr/>
        </p:nvSpPr>
        <p:spPr>
          <a:xfrm>
            <a:off x="10014464" y="7577371"/>
            <a:ext cx="6439979" cy="954107"/>
          </a:xfrm>
          <a:prstGeom prst="rect">
            <a:avLst/>
          </a:prstGeom>
        </p:spPr>
        <p:txBody>
          <a:bodyPr wrap="square" lIns="91440" tIns="45720" rIns="91440" bIns="45720" anchor="t">
            <a:spAutoFit/>
          </a:bodyPr>
          <a:lstStyle/>
          <a:p>
            <a:pPr algn="ctr" defTabSz="1371600"/>
            <a:r>
              <a:rPr lang="en-US" sz="2800" dirty="0">
                <a:solidFill>
                  <a:srgbClr val="000000"/>
                </a:solidFill>
                <a:latin typeface="Calibri" panose="020F0502020204030204" pitchFamily="34" charset="0"/>
                <a:ea typeface="+mn-lt"/>
                <a:cs typeface="Calibri" panose="020F0502020204030204" pitchFamily="34" charset="0"/>
              </a:rPr>
              <a:t>What are the impacts of the project/activities on men and women?</a:t>
            </a:r>
            <a:endParaRPr lang="en-US" sz="2800"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664872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160F9-1A6B-6C05-0F22-185B1F96EAF6}"/>
            </a:ext>
          </a:extLst>
        </p:cNvPr>
        <p:cNvGrpSpPr/>
        <p:nvPr/>
      </p:nvGrpSpPr>
      <p:grpSpPr>
        <a:xfrm>
          <a:off x="0" y="0"/>
          <a:ext cx="0" cy="0"/>
          <a:chOff x="0" y="0"/>
          <a:chExt cx="0" cy="0"/>
        </a:xfrm>
      </p:grpSpPr>
      <p:pic>
        <p:nvPicPr>
          <p:cNvPr id="6" name="Picture 10" descr="A picture containing logo&#10;&#10;Description automatically generated">
            <a:extLst>
              <a:ext uri="{FF2B5EF4-FFF2-40B4-BE49-F238E27FC236}">
                <a16:creationId xmlns:a16="http://schemas.microsoft.com/office/drawing/2014/main" id="{B16B57C8-BEFC-260F-AF8B-D336575F358C}"/>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Freeform 3">
            <a:extLst>
              <a:ext uri="{FF2B5EF4-FFF2-40B4-BE49-F238E27FC236}">
                <a16:creationId xmlns:a16="http://schemas.microsoft.com/office/drawing/2014/main" id="{8A98AA8B-428C-C6DE-D0EB-9A4D4545222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9BD9E133-CD12-7E7D-79BD-72C535E6288E}"/>
              </a:ext>
            </a:extLst>
          </p:cNvPr>
          <p:cNvSpPr/>
          <p:nvPr/>
        </p:nvSpPr>
        <p:spPr>
          <a:xfrm>
            <a:off x="3276600" y="1945821"/>
            <a:ext cx="12039601"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Consultations: Conduct focus groups or local consultations</a:t>
            </a:r>
          </a:p>
          <a:p>
            <a:pPr algn="ctr" defTabSz="914445">
              <a:buClr>
                <a:srgbClr val="000000"/>
              </a:buClr>
              <a:defRPr/>
            </a:pPr>
            <a:r>
              <a:rPr lang="en-US" sz="3200" b="1" kern="0" dirty="0">
                <a:solidFill>
                  <a:prstClr val="black"/>
                </a:solidFill>
                <a:latin typeface="Calibri Light" panose="020F0302020204030204" pitchFamily="34" charset="0"/>
                <a:cs typeface="Calibri Light" panose="020F0302020204030204" pitchFamily="34" charset="0"/>
                <a:sym typeface="Arial"/>
              </a:rPr>
              <a:t> to obtain recent qualitative data specific to the topic</a:t>
            </a:r>
          </a:p>
        </p:txBody>
      </p:sp>
      <p:sp>
        <p:nvSpPr>
          <p:cNvPr id="8" name="Rounded Rectangle 7">
            <a:extLst>
              <a:ext uri="{FF2B5EF4-FFF2-40B4-BE49-F238E27FC236}">
                <a16:creationId xmlns:a16="http://schemas.microsoft.com/office/drawing/2014/main" id="{26D362FD-0EA8-D277-E7DE-002654A1D4F7}"/>
              </a:ext>
            </a:extLst>
          </p:cNvPr>
          <p:cNvSpPr/>
          <p:nvPr/>
        </p:nvSpPr>
        <p:spPr>
          <a:xfrm>
            <a:off x="779077" y="424704"/>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4800" dirty="0">
                <a:solidFill>
                  <a:schemeClr val="tx1"/>
                </a:solidFill>
                <a:latin typeface="Calibri" panose="020F0502020204030204"/>
              </a:rPr>
              <a:t>TIP</a:t>
            </a:r>
            <a:endParaRPr lang="en-US" sz="2700" dirty="0">
              <a:solidFill>
                <a:schemeClr val="tx1"/>
              </a:solidFill>
              <a:latin typeface="Calibri" panose="020F0502020204030204"/>
            </a:endParaRPr>
          </a:p>
        </p:txBody>
      </p:sp>
      <p:pic>
        <p:nvPicPr>
          <p:cNvPr id="5" name="Picture 4" descr="A close-up of a list of activities&#10;&#10;AI-generated content may be incorrect.">
            <a:extLst>
              <a:ext uri="{FF2B5EF4-FFF2-40B4-BE49-F238E27FC236}">
                <a16:creationId xmlns:a16="http://schemas.microsoft.com/office/drawing/2014/main" id="{408A4DD5-0E02-B8BA-FD66-025D48EEF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424" y="3466938"/>
            <a:ext cx="11973220" cy="5896429"/>
          </a:xfrm>
          <a:prstGeom prst="rect">
            <a:avLst/>
          </a:prstGeom>
        </p:spPr>
      </p:pic>
      <p:grpSp>
        <p:nvGrpSpPr>
          <p:cNvPr id="2" name="Group 1">
            <a:extLst>
              <a:ext uri="{FF2B5EF4-FFF2-40B4-BE49-F238E27FC236}">
                <a16:creationId xmlns:a16="http://schemas.microsoft.com/office/drawing/2014/main" id="{225CCEFA-D039-84D8-DEAD-85C03682AE3E}"/>
              </a:ext>
            </a:extLst>
          </p:cNvPr>
          <p:cNvGrpSpPr/>
          <p:nvPr/>
        </p:nvGrpSpPr>
        <p:grpSpPr>
          <a:xfrm>
            <a:off x="990600" y="2052110"/>
            <a:ext cx="2525289" cy="1077218"/>
            <a:chOff x="6358632" y="8938076"/>
            <a:chExt cx="3117679" cy="1316682"/>
          </a:xfrm>
        </p:grpSpPr>
        <p:sp>
          <p:nvSpPr>
            <p:cNvPr id="3" name="Pentagon 2">
              <a:extLst>
                <a:ext uri="{FF2B5EF4-FFF2-40B4-BE49-F238E27FC236}">
                  <a16:creationId xmlns:a16="http://schemas.microsoft.com/office/drawing/2014/main" id="{7F93CFDF-C5DB-7E5D-2DA2-89D8180A6D15}"/>
                </a:ext>
              </a:extLst>
            </p:cNvPr>
            <p:cNvSpPr/>
            <p:nvPr/>
          </p:nvSpPr>
          <p:spPr>
            <a:xfrm>
              <a:off x="6358632" y="89380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7D8C1A8-C7D1-3EA7-E6D9-96C0310FE2C0}"/>
                </a:ext>
              </a:extLst>
            </p:cNvPr>
            <p:cNvGrpSpPr/>
            <p:nvPr/>
          </p:nvGrpSpPr>
          <p:grpSpPr>
            <a:xfrm>
              <a:off x="6612181" y="9076598"/>
              <a:ext cx="1063394" cy="1011676"/>
              <a:chOff x="10085410" y="3689660"/>
              <a:chExt cx="779859" cy="779859"/>
            </a:xfrm>
          </p:grpSpPr>
          <p:sp>
            <p:nvSpPr>
              <p:cNvPr id="10" name="Oval 9">
                <a:extLst>
                  <a:ext uri="{FF2B5EF4-FFF2-40B4-BE49-F238E27FC236}">
                    <a16:creationId xmlns:a16="http://schemas.microsoft.com/office/drawing/2014/main" id="{AAAC82DC-9D03-EDC7-7D4F-29DAA55BC456}"/>
                  </a:ext>
                </a:extLst>
              </p:cNvPr>
              <p:cNvSpPr/>
              <p:nvPr/>
            </p:nvSpPr>
            <p:spPr>
              <a:xfrm>
                <a:off x="10085410" y="3689660"/>
                <a:ext cx="779859" cy="779859"/>
              </a:xfrm>
              <a:prstGeom prst="ellipse">
                <a:avLst/>
              </a:prstGeom>
              <a:solidFill>
                <a:srgbClr val="8A529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37375886-6F47-A35A-9AC2-E41CFB0316F2}"/>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dirty="0"/>
                  <a:t>6</a:t>
                </a:r>
                <a:endParaRPr lang="en-US" sz="3600" kern="1200" dirty="0"/>
              </a:p>
            </p:txBody>
          </p:sp>
        </p:grpSp>
        <p:pic>
          <p:nvPicPr>
            <p:cNvPr id="9" name="Picture 8" descr="A drawing of a landscape&#10;&#10;AI-generated content may be incorrect.">
              <a:extLst>
                <a:ext uri="{FF2B5EF4-FFF2-40B4-BE49-F238E27FC236}">
                  <a16:creationId xmlns:a16="http://schemas.microsoft.com/office/drawing/2014/main" id="{E3E9FCB2-3F91-060F-DBC7-4BA208C96B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88571" y="9034704"/>
              <a:ext cx="1201872" cy="1053570"/>
            </a:xfrm>
            <a:prstGeom prst="rect">
              <a:avLst/>
            </a:prstGeom>
          </p:spPr>
        </p:pic>
      </p:grpSp>
    </p:spTree>
    <p:extLst>
      <p:ext uri="{BB962C8B-B14F-4D97-AF65-F5344CB8AC3E}">
        <p14:creationId xmlns:p14="http://schemas.microsoft.com/office/powerpoint/2010/main" val="2561771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16263-8ABB-8CDA-375D-E87FD26F3C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895812-FE55-D9B0-7282-42083D957E61}"/>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2FDF49D6-B9B8-6BE8-633A-7758F42086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68A965F2-9A81-5C20-ABED-63B5D495C7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2246F3FD-EE88-CF11-731B-A71EE9B0FC7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0B3596CC-314E-AE0A-1C05-6C7B41456DA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01DACE8C-15DB-21E7-6E33-417F4E39EFA3}"/>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dirty="0">
                <a:solidFill>
                  <a:prstClr val="black"/>
                </a:solidFill>
                <a:latin typeface="Calibri" panose="020F0502020204030204"/>
              </a:rPr>
              <a:t>What could be the content of a </a:t>
            </a:r>
          </a:p>
          <a:p>
            <a:pPr algn="ctr" defTabSz="1371600"/>
            <a:r>
              <a:rPr lang="en-US" sz="9000" kern="100" dirty="0">
                <a:solidFill>
                  <a:prstClr val="black"/>
                </a:solidFill>
                <a:latin typeface="Calibri" panose="020F0502020204030204"/>
              </a:rPr>
              <a:t>gender analysis?  </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640002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A0AD-1EC5-8387-EEDF-833C5237246E}"/>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823DED19-4CCC-2137-1BA1-E53E2E92BABE}"/>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latin typeface="Montserrat" pitchFamily="2" charset="77"/>
                <a:ea typeface="ＭＳ Ｐゴシック"/>
                <a:cs typeface="Calibri" panose="020F0502020204030204" pitchFamily="34" charset="0"/>
              </a:rPr>
              <a:t>Prevalent gender inequalities in environmental sectors</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94BCA9CD-F64A-87F2-6F66-CFFAC5FB1BE8}"/>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6C9E8CC7-7529-F37A-45BF-1B0394769A25}"/>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What could be the Index of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2FB1812C-674B-F024-B9CA-3E9222697693}"/>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4D84C7E1-1CBD-0588-F949-7CDD00376707}"/>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Content Placeholder 2">
            <a:extLst>
              <a:ext uri="{FF2B5EF4-FFF2-40B4-BE49-F238E27FC236}">
                <a16:creationId xmlns:a16="http://schemas.microsoft.com/office/drawing/2014/main" id="{2F1192C1-223D-5EE2-4947-5E2A60E32E3A}"/>
              </a:ext>
            </a:extLst>
          </p:cNvPr>
          <p:cNvSpPr txBox="1">
            <a:spLocks/>
          </p:cNvSpPr>
          <p:nvPr/>
        </p:nvSpPr>
        <p:spPr>
          <a:xfrm>
            <a:off x="6379030" y="2731032"/>
            <a:ext cx="11653838" cy="7074281"/>
          </a:xfrm>
          <a:prstGeom prst="rect">
            <a:avLst/>
          </a:prstGeom>
        </p:spPr>
        <p:txBody>
          <a:bodyPr>
            <a:norm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20000"/>
              </a:lnSpc>
              <a:buNone/>
            </a:pPr>
            <a:r>
              <a:rPr lang="en-US" sz="3200" noProof="0" dirty="0">
                <a:latin typeface="Calibri" panose="020F0502020204030204" pitchFamily="34" charset="0"/>
                <a:cs typeface="Calibri" panose="020F0502020204030204" pitchFamily="34" charset="0"/>
              </a:rPr>
              <a:t>1. Introduction 						 
2. Methodology	
3. Policy Analysis (Gender Equality, Environmental, Biodiversity, Indigenous Peoples, Rural Development Policy Framework)
4. Institutional Analysis					
5. National Data Analysis					
6. Local Data Analysis							
7. Case Studies</a:t>
            </a:r>
            <a:endParaRPr lang="en-US" sz="800" noProof="0" dirty="0">
              <a:latin typeface="Calibri" panose="020F0502020204030204" pitchFamily="34" charset="0"/>
              <a:cs typeface="Calibri" panose="020F0502020204030204" pitchFamily="34" charset="0"/>
            </a:endParaRPr>
          </a:p>
        </p:txBody>
      </p:sp>
      <p:pic>
        <p:nvPicPr>
          <p:cNvPr id="7" name="Gráfico 7">
            <a:extLst>
              <a:ext uri="{FF2B5EF4-FFF2-40B4-BE49-F238E27FC236}">
                <a16:creationId xmlns:a16="http://schemas.microsoft.com/office/drawing/2014/main" id="{A196E4E0-3261-4699-7448-1681654107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097712"/>
            <a:ext cx="3927912" cy="4091575"/>
          </a:xfrm>
          <a:prstGeom prst="rect">
            <a:avLst/>
          </a:prstGeom>
        </p:spPr>
      </p:pic>
    </p:spTree>
    <p:extLst>
      <p:ext uri="{BB962C8B-B14F-4D97-AF65-F5344CB8AC3E}">
        <p14:creationId xmlns:p14="http://schemas.microsoft.com/office/powerpoint/2010/main" val="23573417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E2246-A0F4-2BD2-409A-7EFC6C7588B7}"/>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C048D178-915D-F3DC-C165-B5176BA84CA5}"/>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latin typeface="Montserrat" pitchFamily="2" charset="77"/>
                <a:ea typeface="ＭＳ Ｐゴシック"/>
                <a:cs typeface="Calibri" panose="020F0502020204030204" pitchFamily="34" charset="0"/>
              </a:rPr>
              <a:t>Prevalent gender inequalities in environmental sectors</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AD5C4F02-F90D-4203-5BAD-1C39244A6E0C}"/>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FD2C9508-4B29-2A94-6D85-74E4DE25130C}"/>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Key Data that could be included in a Gender Analysis</a:t>
            </a:r>
          </a:p>
          <a:p>
            <a:pPr defTabSz="914445">
              <a:buClr>
                <a:srgbClr val="000000"/>
              </a:buClr>
              <a:defRPr/>
            </a:pPr>
            <a:endParaRPr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95AA7B3A-C3AB-2121-6045-B594876DF3D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39D50B46-1905-EBC7-A4E0-8626E781ADD3}"/>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4" name="Content Placeholder 9">
            <a:extLst>
              <a:ext uri="{FF2B5EF4-FFF2-40B4-BE49-F238E27FC236}">
                <a16:creationId xmlns:a16="http://schemas.microsoft.com/office/drawing/2014/main" id="{EDB0FEC7-513B-8FDC-1BAB-4B3778C87397}"/>
              </a:ext>
            </a:extLst>
          </p:cNvPr>
          <p:cNvSpPr txBox="1">
            <a:spLocks/>
          </p:cNvSpPr>
          <p:nvPr/>
        </p:nvSpPr>
        <p:spPr>
          <a:xfrm>
            <a:off x="1163703" y="2109118"/>
            <a:ext cx="15960589" cy="7096348"/>
          </a:xfrm>
          <a:prstGeom prst="rect">
            <a:avLst/>
          </a:prstGeom>
        </p:spPr>
        <p:txBody>
          <a:bodyPr>
            <a:norm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marL="514350" indent="-514350">
              <a:buFont typeface="+mj-lt"/>
              <a:buAutoNum type="arabicPeriod"/>
            </a:pPr>
            <a:r>
              <a:rPr lang="en-GB" sz="3200" dirty="0">
                <a:solidFill>
                  <a:schemeClr val="tx1"/>
                </a:solidFill>
              </a:rPr>
              <a:t>Gender-differentiated impacts of environmental degradation, pollution, loss of biodiversity or climate change.</a:t>
            </a:r>
          </a:p>
          <a:p>
            <a:pPr marL="514350" indent="-514350">
              <a:buFont typeface="+mj-lt"/>
              <a:buAutoNum type="arabicPeriod"/>
            </a:pPr>
            <a:r>
              <a:rPr lang="en-GB" sz="3200" dirty="0">
                <a:solidFill>
                  <a:schemeClr val="tx1"/>
                </a:solidFill>
              </a:rPr>
              <a:t>Gender-differentiated use of biological resources and ecosystem services on which communities depend and the benefits derived from these resources and services</a:t>
            </a:r>
          </a:p>
          <a:p>
            <a:pPr marL="514350" indent="-514350">
              <a:buFont typeface="+mj-lt"/>
              <a:buAutoNum type="arabicPeriod"/>
            </a:pPr>
            <a:r>
              <a:rPr lang="en-GB" sz="3200" dirty="0">
                <a:solidFill>
                  <a:schemeClr val="tx1"/>
                </a:solidFill>
              </a:rPr>
              <a:t>Differentiated roles, knowledge, needs and contributions of women and men in relation to the conservation and sustainable use of biodiversity</a:t>
            </a:r>
            <a:r>
              <a:rPr lang="en-GB" sz="3200" dirty="0"/>
              <a:t>:</a:t>
            </a:r>
          </a:p>
          <a:p>
            <a:pPr marL="1227616" lvl="2" indent="-514350">
              <a:buFont typeface="+mj-lt"/>
              <a:buAutoNum type="alphaLcPeriod"/>
            </a:pPr>
            <a:r>
              <a:rPr lang="en-GB" sz="2000" dirty="0">
                <a:solidFill>
                  <a:schemeClr val="tx1"/>
                </a:solidFill>
              </a:rPr>
              <a:t>Differentiated environmental stewardship and agency of men and women.</a:t>
            </a:r>
          </a:p>
          <a:p>
            <a:pPr marL="1227616" lvl="2" indent="-514350">
              <a:buFont typeface="+mj-lt"/>
              <a:buAutoNum type="alphaLcPeriod"/>
            </a:pPr>
            <a:r>
              <a:rPr lang="en-GB" sz="2000" dirty="0">
                <a:solidFill>
                  <a:schemeClr val="tx1"/>
                </a:solidFill>
              </a:rPr>
              <a:t>Strategic environmental and sustainable development interests of women and men.</a:t>
            </a:r>
          </a:p>
          <a:p>
            <a:pPr marL="1227616" lvl="2" indent="-514350">
              <a:buFont typeface="+mj-lt"/>
              <a:buAutoNum type="alphaLcPeriod"/>
            </a:pPr>
            <a:r>
              <a:rPr lang="en-GB" sz="2000" dirty="0">
                <a:solidFill>
                  <a:schemeClr val="tx1"/>
                </a:solidFill>
              </a:rPr>
              <a:t>Women's needs and preferences in terms of their participation and the sharing of benefits, costs and responsibilities.</a:t>
            </a:r>
          </a:p>
          <a:p>
            <a:pPr marL="514350" indent="-514350">
              <a:buFont typeface="+mj-lt"/>
              <a:buAutoNum type="arabicPeriod"/>
            </a:pPr>
            <a:r>
              <a:rPr lang="en-GB" sz="3200" dirty="0">
                <a:solidFill>
                  <a:schemeClr val="tx1"/>
                </a:solidFill>
              </a:rPr>
              <a:t>Gender considerations relevant to the NBSAP:</a:t>
            </a:r>
          </a:p>
          <a:p>
            <a:pPr marL="1227616" lvl="2" indent="-514350">
              <a:buFont typeface="+mj-lt"/>
              <a:buAutoNum type="alphaLcPeriod"/>
            </a:pPr>
            <a:r>
              <a:rPr lang="en-GB" sz="2000" dirty="0">
                <a:solidFill>
                  <a:schemeClr val="tx1"/>
                </a:solidFill>
              </a:rPr>
              <a:t>Main gender inequalities prevalent in the biodiversity sectors relevant to the NBSAP.</a:t>
            </a:r>
          </a:p>
          <a:p>
            <a:pPr marL="1227616" lvl="2" indent="-514350">
              <a:buFont typeface="+mj-lt"/>
              <a:buAutoNum type="alphaLcPeriod"/>
            </a:pPr>
            <a:r>
              <a:rPr lang="en-GB" sz="2000" dirty="0">
                <a:solidFill>
                  <a:schemeClr val="tx1"/>
                </a:solidFill>
              </a:rPr>
              <a:t>Main cultural, institutional, and social barriers that prevent stakeholders, particularly women, from </a:t>
            </a:r>
            <a:br>
              <a:rPr lang="en-GB" sz="2000" dirty="0">
                <a:solidFill>
                  <a:schemeClr val="tx1"/>
                </a:solidFill>
              </a:rPr>
            </a:br>
            <a:r>
              <a:rPr lang="en-GB" sz="2000" dirty="0">
                <a:solidFill>
                  <a:schemeClr val="tx1"/>
                </a:solidFill>
              </a:rPr>
              <a:t>participating fully and effectively in all phases of the update and implementation of the NBSAP.</a:t>
            </a:r>
          </a:p>
          <a:p>
            <a:pPr marL="1227616" lvl="2" indent="-514350">
              <a:buFont typeface="+mj-lt"/>
              <a:buAutoNum type="alphaLcPeriod"/>
            </a:pPr>
            <a:r>
              <a:rPr lang="en-GB" sz="2000" dirty="0">
                <a:solidFill>
                  <a:schemeClr val="tx1"/>
                </a:solidFill>
              </a:rPr>
              <a:t>Gender-differentiated risks, costs, impacts and opportunities associated with the NBSAP.</a:t>
            </a:r>
          </a:p>
          <a:p>
            <a:pPr marL="1227616" lvl="2" indent="-514350">
              <a:buFont typeface="+mj-lt"/>
              <a:buAutoNum type="alphaLcPeriod"/>
            </a:pPr>
            <a:r>
              <a:rPr lang="en-GB" sz="2000" dirty="0">
                <a:solidFill>
                  <a:schemeClr val="tx1"/>
                </a:solidFill>
              </a:rPr>
              <a:t>Baseline of sex-disaggregated information relevant to the NBSAP.</a:t>
            </a:r>
          </a:p>
        </p:txBody>
      </p:sp>
    </p:spTree>
    <p:extLst>
      <p:ext uri="{BB962C8B-B14F-4D97-AF65-F5344CB8AC3E}">
        <p14:creationId xmlns:p14="http://schemas.microsoft.com/office/powerpoint/2010/main" val="2115782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349571"/>
          </a:xfrm>
          <a:prstGeom prst="rect">
            <a:avLst/>
          </a:prstGeom>
          <a:noFill/>
        </p:spPr>
        <p:txBody>
          <a:bodyPr wrap="square" rtlCol="0">
            <a:spAutoFit/>
          </a:bodyPr>
          <a:lstStyle/>
          <a:p>
            <a:pPr algn="ctr" defTabSz="1371600">
              <a:lnSpc>
                <a:spcPct val="107000"/>
              </a:lnSpc>
              <a:spcAft>
                <a:spcPts val="1200"/>
              </a:spcAft>
              <a:defRPr/>
            </a:pPr>
            <a:r>
              <a:rPr lang="en-US" sz="20700" kern="100" dirty="0">
                <a:solidFill>
                  <a:prstClr val="black"/>
                </a:solidFill>
                <a:latin typeface="Calibri" panose="020F0502020204030204"/>
              </a:rPr>
              <a:t>Q &amp; A </a:t>
            </a:r>
            <a:endParaRPr lang="en-US" sz="1725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en-US" sz="9000" kern="100" dirty="0">
                <a:solidFill>
                  <a:prstClr val="black"/>
                </a:solidFill>
                <a:latin typeface="Calibri" panose="020F0502020204030204"/>
              </a:rPr>
              <a:t>Together is better: </a:t>
            </a:r>
          </a:p>
          <a:p>
            <a:pPr algn="ctr" defTabSz="1371600"/>
            <a:r>
              <a:rPr lang="en-US" sz="9000" kern="100" dirty="0">
                <a:solidFill>
                  <a:prstClr val="black"/>
                </a:solidFill>
                <a:latin typeface="Calibri" panose="020F0502020204030204"/>
              </a:rPr>
              <a:t>Peer Exchange and </a:t>
            </a:r>
          </a:p>
          <a:p>
            <a:pPr algn="ctr" defTabSz="1371600"/>
            <a:r>
              <a:rPr lang="en-US" sz="9000" kern="100" dirty="0">
                <a:solidFill>
                  <a:prstClr val="black"/>
                </a:solidFill>
                <a:latin typeface="Calibri" panose="020F0502020204030204"/>
              </a:rPr>
              <a:t>Troubleshoot  </a:t>
            </a: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375779"/>
            <a:ext cx="12107918" cy="2123658"/>
          </a:xfrm>
          <a:prstGeom prst="rect">
            <a:avLst/>
          </a:prstGeom>
          <a:noFill/>
        </p:spPr>
        <p:txBody>
          <a:bodyPr wrap="square" rtlCol="0">
            <a:spAutoFit/>
          </a:bodyPr>
          <a:lstStyle/>
          <a:p>
            <a:pPr algn="ctr" defTabSz="1371600">
              <a:defRPr/>
            </a:pPr>
            <a:r>
              <a:rPr lang="en-US" sz="6600" b="1" kern="0" dirty="0">
                <a:solidFill>
                  <a:prstClr val="black"/>
                </a:solidFill>
                <a:latin typeface="Calibri Light" panose="020F0302020204030204" pitchFamily="34" charset="0"/>
                <a:cs typeface="Calibri Light" panose="020F0302020204030204" pitchFamily="34" charset="0"/>
                <a:sym typeface="Arial"/>
              </a:rPr>
              <a:t>Why conduct a gender and</a:t>
            </a:r>
          </a:p>
          <a:p>
            <a:pPr algn="ctr" defTabSz="1371600">
              <a:defRPr/>
            </a:pPr>
            <a:r>
              <a:rPr lang="en-US" sz="6600" b="1" kern="0" dirty="0">
                <a:solidFill>
                  <a:prstClr val="black"/>
                </a:solidFill>
                <a:latin typeface="Calibri Light" panose="020F0302020204030204" pitchFamily="34" charset="0"/>
                <a:cs typeface="Calibri Light" panose="020F0302020204030204" pitchFamily="34" charset="0"/>
                <a:sym typeface="Arial"/>
              </a:rPr>
              <a:t> biodiversity analysis?</a:t>
            </a:r>
            <a:endParaRPr lang="en-US" sz="66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en-US" sz="8100" kern="100" dirty="0">
                <a:solidFill>
                  <a:prstClr val="black"/>
                </a:solidFill>
                <a:latin typeface="Calibri" panose="020F0502020204030204"/>
              </a:rPr>
              <a:t>Next Thematic </a:t>
            </a:r>
          </a:p>
          <a:p>
            <a:pPr algn="ctr" defTabSz="1371600">
              <a:defRPr/>
            </a:pPr>
            <a:r>
              <a:rPr lang="en-US" sz="8100" kern="100" dirty="0">
                <a:solidFill>
                  <a:prstClr val="black"/>
                </a:solidFill>
                <a:latin typeface="Calibri" panose="020F0502020204030204"/>
              </a:rPr>
              <a:t>Work Clinics </a:t>
            </a:r>
            <a:endParaRPr lang="en-US" sz="72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dirty="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b="1" kern="0" dirty="0">
                <a:solidFill>
                  <a:prstClr val="black"/>
                </a:solidFill>
                <a:latin typeface="Calibri Light" panose="020F0302020204030204" pitchFamily="34" charset="0"/>
                <a:cs typeface="Calibri Light" panose="020F0302020204030204" pitchFamily="34" charset="0"/>
                <a:sym typeface="Arial"/>
              </a:rPr>
              <a:t>Capacity Building Plan: Thematic Work Clinics</a:t>
            </a:r>
          </a:p>
          <a:p>
            <a:pPr defTabSz="914445">
              <a:buClr>
                <a:srgbClr val="000000"/>
              </a:buClr>
              <a:defRPr/>
            </a:pPr>
            <a:endParaRPr sz="5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Rounded Rectangle 1">
            <a:extLst>
              <a:ext uri="{FF2B5EF4-FFF2-40B4-BE49-F238E27FC236}">
                <a16:creationId xmlns:a16="http://schemas.microsoft.com/office/drawing/2014/main" id="{25A15079-78FB-8F13-F4E5-AA79E4200FBB}"/>
              </a:ext>
            </a:extLst>
          </p:cNvPr>
          <p:cNvSpPr/>
          <p:nvPr/>
        </p:nvSpPr>
        <p:spPr>
          <a:xfrm>
            <a:off x="718030" y="1941245"/>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September 30th</a:t>
            </a:r>
          </a:p>
        </p:txBody>
      </p:sp>
      <p:sp>
        <p:nvSpPr>
          <p:cNvPr id="6" name="Rounded Rectangle 5">
            <a:extLst>
              <a:ext uri="{FF2B5EF4-FFF2-40B4-BE49-F238E27FC236}">
                <a16:creationId xmlns:a16="http://schemas.microsoft.com/office/drawing/2014/main" id="{F40E8032-D0C7-73EB-603B-204194E74155}"/>
              </a:ext>
            </a:extLst>
          </p:cNvPr>
          <p:cNvSpPr/>
          <p:nvPr/>
        </p:nvSpPr>
        <p:spPr>
          <a:xfrm>
            <a:off x="3915423" y="1930888"/>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1. Gender and Biodiversity Analysis</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develop gender analysis that includes evidence to support gender responsive NBS and innovative data analysis</a:t>
            </a:r>
          </a:p>
          <a:p>
            <a:pPr algn="ctr" defTabSz="1371600"/>
            <a:endParaRPr lang="en-US" sz="2600" dirty="0">
              <a:solidFill>
                <a:prstClr val="white"/>
              </a:solidFill>
              <a:latin typeface="Calibri" panose="020F0502020204030204"/>
            </a:endParaRPr>
          </a:p>
        </p:txBody>
      </p:sp>
      <p:sp>
        <p:nvSpPr>
          <p:cNvPr id="10" name="Rounded Rectangle 9">
            <a:extLst>
              <a:ext uri="{FF2B5EF4-FFF2-40B4-BE49-F238E27FC236}">
                <a16:creationId xmlns:a16="http://schemas.microsoft.com/office/drawing/2014/main" id="{FD0613C6-0D99-2228-CE82-107E971B90F0}"/>
              </a:ext>
            </a:extLst>
          </p:cNvPr>
          <p:cNvSpPr/>
          <p:nvPr/>
        </p:nvSpPr>
        <p:spPr>
          <a:xfrm>
            <a:off x="3915423" y="3685175"/>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2. </a:t>
            </a:r>
            <a:r>
              <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Gender Transformative Actions for Nature</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identify innovative nature-based solution</a:t>
            </a:r>
            <a:r>
              <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and a new generation of gender and biodiversity indicators that can be included in the NBSA</a:t>
            </a:r>
            <a:r>
              <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P</a:t>
            </a: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5489594"/>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3. </a:t>
            </a:r>
            <a:r>
              <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Getting the right stakeholders in the table</a:t>
            </a:r>
            <a:r>
              <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Tips to develop a mapping multiple actors and consultations to identify gender responsive nature-based solutions that contribute to M-K targets</a:t>
            </a:r>
          </a:p>
          <a:p>
            <a:pPr algn="ctr" defTabSz="1371600"/>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7243882"/>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4.</a:t>
            </a:r>
            <a:r>
              <a:rPr lang="en-US" sz="26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r>
              <a:rPr lang="en-US" sz="2600" b="1">
                <a:solidFill>
                  <a:srgbClr val="000000"/>
                </a:solidFill>
                <a:latin typeface="Calibri Light" panose="020F0302020204030204" pitchFamily="34" charset="0"/>
                <a:ea typeface="Aptos" panose="020B0004020202020204" pitchFamily="34" charset="0"/>
                <a:cs typeface="Times New Roman" panose="02020603050405020304" pitchFamily="18" charset="0"/>
              </a:rPr>
              <a:t>The Long-Term Road</a:t>
            </a:r>
            <a:r>
              <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Tips to develop a National Roadmap that would lead to the implementation of gender responsive nature-based solutions and how to include it on National Policies</a:t>
            </a:r>
            <a:endParaRPr lang="en-US" sz="26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1" name="Rounded Rectangle 10">
            <a:extLst>
              <a:ext uri="{FF2B5EF4-FFF2-40B4-BE49-F238E27FC236}">
                <a16:creationId xmlns:a16="http://schemas.microsoft.com/office/drawing/2014/main" id="{473EB54D-DD7A-145D-AB32-99A2C5E26955}"/>
              </a:ext>
            </a:extLst>
          </p:cNvPr>
          <p:cNvSpPr/>
          <p:nvPr/>
        </p:nvSpPr>
        <p:spPr>
          <a:xfrm>
            <a:off x="718028" y="3703817"/>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dirty="0">
                <a:solidFill>
                  <a:prstClr val="black"/>
                </a:solidFill>
                <a:latin typeface="Calibri" panose="020F0502020204030204"/>
              </a:rPr>
              <a:t>October 21tst</a:t>
            </a: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5529959"/>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October 28th</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7292531"/>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en-US" sz="2700" b="1">
                <a:solidFill>
                  <a:prstClr val="black"/>
                </a:solidFill>
                <a:latin typeface="Calibri" panose="020F0502020204030204"/>
              </a:rPr>
              <a:t>November 11th</a:t>
            </a:r>
          </a:p>
        </p:txBody>
      </p:sp>
    </p:spTree>
    <p:extLst>
      <p:ext uri="{BB962C8B-B14F-4D97-AF65-F5344CB8AC3E}">
        <p14:creationId xmlns:p14="http://schemas.microsoft.com/office/powerpoint/2010/main" val="21862654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67432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53FA2-C85C-B746-E0B2-57CD78A16D4D}"/>
            </a:ext>
          </a:extLst>
        </p:cNvPr>
        <p:cNvGrpSpPr/>
        <p:nvPr/>
      </p:nvGrpSpPr>
      <p:grpSpPr>
        <a:xfrm>
          <a:off x="0" y="0"/>
          <a:ext cx="0" cy="0"/>
          <a:chOff x="0" y="0"/>
          <a:chExt cx="0" cy="0"/>
        </a:xfrm>
      </p:grpSpPr>
      <p:pic>
        <p:nvPicPr>
          <p:cNvPr id="4" name="Picture 10" descr="A picture containing logo&#10;&#10;Description automatically generated">
            <a:extLst>
              <a:ext uri="{FF2B5EF4-FFF2-40B4-BE49-F238E27FC236}">
                <a16:creationId xmlns:a16="http://schemas.microsoft.com/office/drawing/2014/main" id="{8F4BA9EA-4AE4-0AD5-54CA-BB3672EA59B4}"/>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541EB837-B3F4-5DAE-BE91-FE888709CB8D}"/>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C403D97-DEFF-3B98-ADC3-C17E3FD78226}"/>
              </a:ext>
            </a:extLst>
          </p:cNvPr>
          <p:cNvSpPr txBox="1"/>
          <p:nvPr/>
        </p:nvSpPr>
        <p:spPr>
          <a:xfrm>
            <a:off x="422410" y="256506"/>
            <a:ext cx="15960590" cy="132340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000" dirty="0">
                <a:latin typeface="Calibri" panose="020F0502020204030204" pitchFamily="34" charset="0"/>
                <a:cs typeface="Calibri" panose="020F0502020204030204" pitchFamily="34" charset="0"/>
              </a:rPr>
              <a:t>A gender analysis is the first step in designing a gender-responsive or </a:t>
            </a:r>
          </a:p>
          <a:p>
            <a:pPr defTabSz="914445">
              <a:buClr>
                <a:srgbClr val="000000"/>
              </a:buClr>
              <a:defRPr/>
            </a:pPr>
            <a:r>
              <a:rPr lang="en-US" sz="4000" dirty="0">
                <a:latin typeface="Calibri" panose="020F0502020204030204" pitchFamily="34" charset="0"/>
                <a:cs typeface="Calibri" panose="020F0502020204030204" pitchFamily="34" charset="0"/>
              </a:rPr>
              <a:t>transformative policy or strategy</a:t>
            </a:r>
          </a:p>
        </p:txBody>
      </p:sp>
      <p:cxnSp>
        <p:nvCxnSpPr>
          <p:cNvPr id="13" name="Straight Connector 12">
            <a:extLst>
              <a:ext uri="{FF2B5EF4-FFF2-40B4-BE49-F238E27FC236}">
                <a16:creationId xmlns:a16="http://schemas.microsoft.com/office/drawing/2014/main" id="{856C4AD2-F274-4B46-BFE1-8E85CDF85C21}"/>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B630399A-A502-E45D-7DDC-6F0B18FE258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7D461AB2-CF76-BF53-8F5B-D4B7F54D46DC}"/>
              </a:ext>
            </a:extLst>
          </p:cNvPr>
          <p:cNvSpPr txBox="1">
            <a:spLocks/>
          </p:cNvSpPr>
          <p:nvPr/>
        </p:nvSpPr>
        <p:spPr>
          <a:xfrm>
            <a:off x="5556348" y="1379289"/>
            <a:ext cx="11969651" cy="5717382"/>
          </a:xfrm>
          <a:prstGeom prst="rect">
            <a:avLst/>
          </a:prstGeom>
        </p:spPr>
        <p:txBody>
          <a:bodyPr/>
          <a:lstStyle>
            <a:lvl1pPr marL="342900" indent="-342900" algn="l" defTabSz="914400" rtl="0" eaLnBrk="1" latinLnBrk="0" hangingPunct="1">
              <a:spcBef>
                <a:spcPct val="20000"/>
              </a:spcBef>
              <a:buFont typeface="Arial" pitchFamily="34" charset="0"/>
              <a:buChar char="•"/>
              <a:defRPr sz="3200" b="0" i="0" kern="1200">
                <a:solidFill>
                  <a:schemeClr val="tx1"/>
                </a:solidFill>
                <a:latin typeface="Montserrat" pitchFamily="2" charset="77"/>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ontserrat" pitchFamily="2" charset="77"/>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ontserrat" pitchFamily="2" charset="77"/>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ontserrat" pitchFamily="2" charset="77"/>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en-US" sz="2800" dirty="0">
              <a:latin typeface="Calibri" panose="020F0502020204030204" pitchFamily="34" charset="0"/>
              <a:cs typeface="Calibri" panose="020F0502020204030204" pitchFamily="34" charset="0"/>
            </a:endParaRPr>
          </a:p>
          <a:p>
            <a:pPr marL="0" indent="0" algn="just">
              <a:spcBef>
                <a:spcPts val="0"/>
              </a:spcBef>
              <a:buNone/>
            </a:pPr>
            <a:r>
              <a:rPr lang="en-US" sz="2800" dirty="0">
                <a:latin typeface="Calibri" panose="020F0502020204030204" pitchFamily="34" charset="0"/>
                <a:cs typeface="Calibri" panose="020F0502020204030204" pitchFamily="34" charset="0"/>
              </a:rPr>
              <a:t>It allows countries to:</a:t>
            </a:r>
          </a:p>
          <a:p>
            <a:pPr marL="0" indent="0" algn="just">
              <a:spcBef>
                <a:spcPts val="0"/>
              </a:spcBef>
              <a:buNone/>
            </a:pPr>
            <a:endParaRPr lang="en-US" sz="2800" dirty="0">
              <a:latin typeface="Calibri" panose="020F0502020204030204" pitchFamily="34" charset="0"/>
              <a:cs typeface="Calibri" panose="020F0502020204030204" pitchFamily="34" charset="0"/>
            </a:endParaRPr>
          </a:p>
          <a:p>
            <a:pPr lvl="0" algn="just">
              <a:spcBef>
                <a:spcPts val="0"/>
              </a:spcBef>
            </a:pPr>
            <a:r>
              <a:rPr lang="en-US" sz="2800" dirty="0">
                <a:latin typeface="Calibri" panose="020F0502020204030204" pitchFamily="34" charset="0"/>
                <a:cs typeface="Calibri" panose="020F0502020204030204" pitchFamily="34" charset="0"/>
              </a:rPr>
              <a:t> Recognize both women and men as environmental stewards and key agents of change needed to achieve biodiversity goals</a:t>
            </a: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r>
              <a:rPr lang="en-US" sz="2800" dirty="0">
                <a:latin typeface="Calibri" panose="020F0502020204030204" pitchFamily="34" charset="0"/>
                <a:cs typeface="Calibri" panose="020F0502020204030204" pitchFamily="34" charset="0"/>
              </a:rPr>
              <a:t>Ensure that the voices, ideas, concerns and experiences of women and men are considered as integral aspects of design, implementation, monitoring and evaluation of the policy or strategy </a:t>
            </a: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r>
              <a:rPr lang="en-US" sz="2800" dirty="0">
                <a:latin typeface="Calibri" panose="020F0502020204030204" pitchFamily="34" charset="0"/>
                <a:cs typeface="Calibri" panose="020F0502020204030204" pitchFamily="34" charset="0"/>
              </a:rPr>
              <a:t>Assess the differentiated impacts on women and men of any action or intervention associated with the policy or strategy </a:t>
            </a: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r>
              <a:rPr lang="en-US" sz="2800" dirty="0">
                <a:latin typeface="Calibri" panose="020F0502020204030204" pitchFamily="34" charset="0"/>
                <a:cs typeface="Calibri" panose="020F0502020204030204" pitchFamily="34" charset="0"/>
              </a:rPr>
              <a:t>Ensure that gender inequalities are not perpetuated or increased during the implementation of the policy or strategy</a:t>
            </a:r>
          </a:p>
          <a:p>
            <a:pPr lvl="0" algn="just">
              <a:spcBef>
                <a:spcPts val="0"/>
              </a:spcBef>
            </a:pPr>
            <a:endParaRPr lang="en-US" sz="2800" dirty="0">
              <a:latin typeface="Calibri" panose="020F0502020204030204" pitchFamily="34" charset="0"/>
              <a:cs typeface="Calibri" panose="020F0502020204030204" pitchFamily="34" charset="0"/>
            </a:endParaRPr>
          </a:p>
          <a:p>
            <a:pPr lvl="0" algn="just">
              <a:spcBef>
                <a:spcPts val="0"/>
              </a:spcBef>
            </a:pPr>
            <a:r>
              <a:rPr lang="en-US" sz="2800" dirty="0">
                <a:latin typeface="Calibri" panose="020F0502020204030204" pitchFamily="34" charset="0"/>
                <a:cs typeface="Calibri" panose="020F0502020204030204" pitchFamily="34" charset="0"/>
              </a:rPr>
              <a:t>Ensure that the benefits, responsibilities and costs associated with the policy or strategy are shared equitably between men and women.</a:t>
            </a:r>
          </a:p>
          <a:p>
            <a:pPr lvl="0" algn="just">
              <a:spcBef>
                <a:spcPts val="0"/>
              </a:spcBef>
            </a:pPr>
            <a:endParaRPr lang="en-US" sz="2800" noProof="0" dirty="0">
              <a:highlight>
                <a:srgbClr val="C0C0C0"/>
              </a:highlight>
              <a:latin typeface="Calibri" panose="020F0502020204030204" pitchFamily="34" charset="0"/>
              <a:cs typeface="Calibri" panose="020F0502020204030204" pitchFamily="34" charset="0"/>
            </a:endParaRPr>
          </a:p>
        </p:txBody>
      </p:sp>
      <p:pic>
        <p:nvPicPr>
          <p:cNvPr id="8" name="Picture 7" descr="DSC_2478.JPG">
            <a:extLst>
              <a:ext uri="{FF2B5EF4-FFF2-40B4-BE49-F238E27FC236}">
                <a16:creationId xmlns:a16="http://schemas.microsoft.com/office/drawing/2014/main" id="{16065007-161C-72A2-0EDB-CF2C3C20191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697"/>
          <a:stretch/>
        </p:blipFill>
        <p:spPr>
          <a:xfrm>
            <a:off x="792481" y="2185971"/>
            <a:ext cx="4199719" cy="2981278"/>
          </a:xfrm>
          <a:prstGeom prst="rect">
            <a:avLst/>
          </a:prstGeom>
        </p:spPr>
      </p:pic>
      <p:pic>
        <p:nvPicPr>
          <p:cNvPr id="9" name="Picture 8" descr="Macintosh HD:Users:AQA:Desktop:Fotos Althea:2016:5. Mayo:Taller FONAFIFO:JPG:DSC_7070.JPG">
            <a:extLst>
              <a:ext uri="{FF2B5EF4-FFF2-40B4-BE49-F238E27FC236}">
                <a16:creationId xmlns:a16="http://schemas.microsoft.com/office/drawing/2014/main" id="{0DA523B0-F7EF-68FE-1BB3-1EC959C16E46}"/>
              </a:ext>
            </a:extLst>
          </p:cNvPr>
          <p:cNvPicPr/>
          <p:nvPr/>
        </p:nvPicPr>
        <p:blipFill rotWithShape="1">
          <a:blip r:embed="rId5" cstate="print">
            <a:extLst>
              <a:ext uri="{28A0092B-C50C-407E-A947-70E740481C1C}">
                <a14:useLocalDpi xmlns:a14="http://schemas.microsoft.com/office/drawing/2010/main"/>
              </a:ext>
            </a:extLst>
          </a:blip>
          <a:srcRect l="2300"/>
          <a:stretch/>
        </p:blipFill>
        <p:spPr bwMode="auto">
          <a:xfrm>
            <a:off x="814241" y="5765600"/>
            <a:ext cx="4199719" cy="2677383"/>
          </a:xfrm>
          <a:prstGeom prst="rect">
            <a:avLst/>
          </a:prstGeom>
          <a:noFill/>
          <a:ln>
            <a:noFill/>
          </a:ln>
        </p:spPr>
      </p:pic>
    </p:spTree>
    <p:extLst>
      <p:ext uri="{BB962C8B-B14F-4D97-AF65-F5344CB8AC3E}">
        <p14:creationId xmlns:p14="http://schemas.microsoft.com/office/powerpoint/2010/main" val="399048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431BC57-1F9B-3D94-DCD7-F6300CBC91B6}"/>
              </a:ext>
            </a:extLst>
          </p:cNvPr>
          <p:cNvSpPr txBox="1"/>
          <p:nvPr/>
        </p:nvSpPr>
        <p:spPr>
          <a:xfrm>
            <a:off x="5334000" y="5415112"/>
            <a:ext cx="1828800" cy="461665"/>
          </a:xfrm>
          <a:prstGeom prst="rect">
            <a:avLst/>
          </a:prstGeom>
          <a:noFill/>
        </p:spPr>
        <p:txBody>
          <a:bodyPr wrap="square" rtlCol="0">
            <a:spAutoFit/>
          </a:bodyPr>
          <a:lstStyle/>
          <a:p>
            <a:pPr algn="ctr" defTabSz="914445"/>
            <a:r>
              <a:rPr lang="en-US" sz="2400">
                <a:solidFill>
                  <a:prstClr val="white"/>
                </a:solidFill>
                <a:latin typeface="Montserrat" pitchFamily="2" charset="77"/>
              </a:rPr>
              <a:t>Roles </a:t>
            </a:r>
          </a:p>
        </p:txBody>
      </p:sp>
      <p:sp>
        <p:nvSpPr>
          <p:cNvPr id="7" name="Oval 6">
            <a:extLst>
              <a:ext uri="{FF2B5EF4-FFF2-40B4-BE49-F238E27FC236}">
                <a16:creationId xmlns:a16="http://schemas.microsoft.com/office/drawing/2014/main" id="{5DC2689F-A984-7A98-8738-C19D4D5975F2}"/>
              </a:ext>
            </a:extLst>
          </p:cNvPr>
          <p:cNvSpPr/>
          <p:nvPr/>
        </p:nvSpPr>
        <p:spPr>
          <a:xfrm>
            <a:off x="5033731" y="1728790"/>
            <a:ext cx="7691669" cy="7590220"/>
          </a:xfrm>
          <a:prstGeom prst="ellipse">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79" name="TextBox 78">
            <a:extLst>
              <a:ext uri="{FF2B5EF4-FFF2-40B4-BE49-F238E27FC236}">
                <a16:creationId xmlns:a16="http://schemas.microsoft.com/office/drawing/2014/main" id="{B7B02B48-C7CA-8A41-C107-3AC6A0030923}"/>
              </a:ext>
            </a:extLst>
          </p:cNvPr>
          <p:cNvSpPr txBox="1"/>
          <p:nvPr/>
        </p:nvSpPr>
        <p:spPr>
          <a:xfrm>
            <a:off x="2043294" y="4942708"/>
            <a:ext cx="2310564" cy="461665"/>
          </a:xfrm>
          <a:prstGeom prst="rect">
            <a:avLst/>
          </a:prstGeom>
          <a:noFill/>
        </p:spPr>
        <p:txBody>
          <a:bodyPr wrap="square" rtlCol="0">
            <a:spAutoFit/>
          </a:bodyPr>
          <a:lstStyle/>
          <a:p>
            <a:pPr algn="ctr" defTabSz="914445"/>
            <a:r>
              <a:rPr lang="en-US" sz="2400">
                <a:solidFill>
                  <a:prstClr val="white"/>
                </a:solidFill>
                <a:latin typeface="Montserrat" pitchFamily="2" charset="77"/>
              </a:rPr>
              <a:t>AFOLU</a:t>
            </a:r>
          </a:p>
        </p:txBody>
      </p:sp>
      <p:pic>
        <p:nvPicPr>
          <p:cNvPr id="4" name="Picture 10" descr="A picture containing logo&#10;&#10;Description automatically generated">
            <a:extLst>
              <a:ext uri="{FF2B5EF4-FFF2-40B4-BE49-F238E27FC236}">
                <a16:creationId xmlns:a16="http://schemas.microsoft.com/office/drawing/2014/main" id="{479CD3E4-427A-A7B2-58EE-FB6085F6F1D0}"/>
              </a:ext>
            </a:extLst>
          </p:cNvPr>
          <p:cNvPicPr>
            <a:picLocks noChangeAspect="1"/>
          </p:cNvPicPr>
          <p:nvPr/>
        </p:nvPicPr>
        <p:blipFill>
          <a:blip r:embed="rId2"/>
          <a:stretch>
            <a:fillRect/>
          </a:stretch>
        </p:blipFill>
        <p:spPr>
          <a:xfrm>
            <a:off x="16869839" y="-4331"/>
            <a:ext cx="1268243" cy="1897914"/>
          </a:xfrm>
          <a:prstGeom prst="rect">
            <a:avLst/>
          </a:prstGeom>
        </p:spPr>
      </p:pic>
      <p:pic>
        <p:nvPicPr>
          <p:cNvPr id="10" name="Picture 10" descr="A picture containing logo&#10;&#10;Description automatically generated">
            <a:extLst>
              <a:ext uri="{FF2B5EF4-FFF2-40B4-BE49-F238E27FC236}">
                <a16:creationId xmlns:a16="http://schemas.microsoft.com/office/drawing/2014/main" id="{3BC5D367-4D31-2ED7-4914-27DCFB624900}"/>
              </a:ext>
            </a:extLst>
          </p:cNvPr>
          <p:cNvPicPr>
            <a:picLocks noChangeAspect="1"/>
          </p:cNvPicPr>
          <p:nvPr/>
        </p:nvPicPr>
        <p:blipFill>
          <a:blip r:embed="rId2"/>
          <a:stretch>
            <a:fillRect/>
          </a:stretch>
        </p:blipFill>
        <p:spPr>
          <a:xfrm>
            <a:off x="16790989" y="0"/>
            <a:ext cx="1263650" cy="1952625"/>
          </a:xfrm>
          <a:prstGeom prst="rect">
            <a:avLst/>
          </a:prstGeom>
        </p:spPr>
      </p:pic>
      <p:sp>
        <p:nvSpPr>
          <p:cNvPr id="12" name="Google Shape;89;g328e14af98b_2_2">
            <a:extLst>
              <a:ext uri="{FF2B5EF4-FFF2-40B4-BE49-F238E27FC236}">
                <a16:creationId xmlns:a16="http://schemas.microsoft.com/office/drawing/2014/main" id="{0B98A96C-48DD-B6CA-F41F-A257EBA62B8D}"/>
              </a:ext>
            </a:extLst>
          </p:cNvPr>
          <p:cNvSpPr txBox="1"/>
          <p:nvPr/>
        </p:nvSpPr>
        <p:spPr>
          <a:xfrm>
            <a:off x="830399" y="481687"/>
            <a:ext cx="15960590" cy="144651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4400" b="1" kern="0" dirty="0">
                <a:solidFill>
                  <a:prstClr val="black"/>
                </a:solidFill>
                <a:latin typeface="Calibri Light" panose="020F0302020204030204" pitchFamily="34" charset="0"/>
                <a:cs typeface="Calibri Light" panose="020F0302020204030204" pitchFamily="34" charset="0"/>
                <a:sym typeface="Arial"/>
              </a:rPr>
              <a:t>Each environmental sector has a different social landscape </a:t>
            </a:r>
          </a:p>
          <a:p>
            <a:pPr defTabSz="914445">
              <a:buClr>
                <a:srgbClr val="000000"/>
              </a:buClr>
              <a:defRPr/>
            </a:pPr>
            <a:endParaRPr lang="en-US" sz="44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13" name="Straight Connector 12">
            <a:extLst>
              <a:ext uri="{FF2B5EF4-FFF2-40B4-BE49-F238E27FC236}">
                <a16:creationId xmlns:a16="http://schemas.microsoft.com/office/drawing/2014/main" id="{6E169CD3-843F-7ACB-D843-313F8406005E}"/>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Freeform 3">
            <a:extLst>
              <a:ext uri="{FF2B5EF4-FFF2-40B4-BE49-F238E27FC236}">
                <a16:creationId xmlns:a16="http://schemas.microsoft.com/office/drawing/2014/main" id="{054B3188-2786-68F9-80F3-1FA354D799B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59" name="Oval 58">
            <a:extLst>
              <a:ext uri="{FF2B5EF4-FFF2-40B4-BE49-F238E27FC236}">
                <a16:creationId xmlns:a16="http://schemas.microsoft.com/office/drawing/2014/main" id="{5F7C25F0-E0A0-5D9D-6B37-DC3AA256F3F0}"/>
              </a:ext>
            </a:extLst>
          </p:cNvPr>
          <p:cNvSpPr/>
          <p:nvPr/>
        </p:nvSpPr>
        <p:spPr>
          <a:xfrm>
            <a:off x="5410200" y="4564465"/>
            <a:ext cx="1828800" cy="1752600"/>
          </a:xfrm>
          <a:prstGeom prst="ellipse">
            <a:avLst/>
          </a:prstGeom>
          <a:solidFill>
            <a:srgbClr val="1F497D"/>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3" name="Oval 72">
            <a:extLst>
              <a:ext uri="{FF2B5EF4-FFF2-40B4-BE49-F238E27FC236}">
                <a16:creationId xmlns:a16="http://schemas.microsoft.com/office/drawing/2014/main" id="{D5CB08B9-408D-C538-F1E2-8DAC60122339}"/>
              </a:ext>
            </a:extLst>
          </p:cNvPr>
          <p:cNvSpPr/>
          <p:nvPr/>
        </p:nvSpPr>
        <p:spPr>
          <a:xfrm>
            <a:off x="10515600" y="4564465"/>
            <a:ext cx="1828800" cy="1752600"/>
          </a:xfrm>
          <a:prstGeom prst="ellipse">
            <a:avLst/>
          </a:prstGeom>
          <a:solidFill>
            <a:srgbClr val="1F497D"/>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74" name="TextBox 73">
            <a:extLst>
              <a:ext uri="{FF2B5EF4-FFF2-40B4-BE49-F238E27FC236}">
                <a16:creationId xmlns:a16="http://schemas.microsoft.com/office/drawing/2014/main" id="{0CED081B-B94A-C09B-1C9B-7D09A013E1AB}"/>
              </a:ext>
            </a:extLst>
          </p:cNvPr>
          <p:cNvSpPr txBox="1"/>
          <p:nvPr/>
        </p:nvSpPr>
        <p:spPr>
          <a:xfrm>
            <a:off x="5410200" y="5256099"/>
            <a:ext cx="1828800" cy="461665"/>
          </a:xfrm>
          <a:prstGeom prst="rect">
            <a:avLst/>
          </a:prstGeom>
          <a:noFill/>
        </p:spPr>
        <p:txBody>
          <a:bodyPr wrap="square" rtlCol="0">
            <a:spAutoFit/>
          </a:bodyPr>
          <a:lstStyle/>
          <a:p>
            <a:pPr algn="ctr" defTabSz="914445"/>
            <a:r>
              <a:rPr lang="en-US" sz="2400">
                <a:solidFill>
                  <a:prstClr val="white"/>
                </a:solidFill>
                <a:latin typeface="Montserrat" pitchFamily="2" charset="77"/>
              </a:rPr>
              <a:t>Roles </a:t>
            </a:r>
          </a:p>
        </p:txBody>
      </p:sp>
      <p:sp>
        <p:nvSpPr>
          <p:cNvPr id="75" name="TextBox 74">
            <a:extLst>
              <a:ext uri="{FF2B5EF4-FFF2-40B4-BE49-F238E27FC236}">
                <a16:creationId xmlns:a16="http://schemas.microsoft.com/office/drawing/2014/main" id="{BC2723C3-6F4A-3413-1733-2A07DC4A8C5D}"/>
              </a:ext>
            </a:extLst>
          </p:cNvPr>
          <p:cNvSpPr txBox="1"/>
          <p:nvPr/>
        </p:nvSpPr>
        <p:spPr>
          <a:xfrm>
            <a:off x="10515600" y="5092448"/>
            <a:ext cx="1828800"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white"/>
                </a:solidFill>
                <a:effectLst/>
                <a:uLnTx/>
                <a:uFillTx/>
                <a:latin typeface="Montserrat" pitchFamily="2" charset="77"/>
              </a:rPr>
              <a:t>Rights</a:t>
            </a:r>
            <a:endParaRPr kumimoji="0" lang="en-US" sz="1800" b="0" i="0" u="none" strike="noStrike" kern="0" cap="none" spc="0" normalizeH="0" baseline="0" noProof="0">
              <a:ln>
                <a:noFill/>
              </a:ln>
              <a:solidFill>
                <a:prstClr val="white"/>
              </a:solidFill>
              <a:effectLst/>
              <a:uLnTx/>
              <a:uFillTx/>
            </a:endParaRPr>
          </a:p>
        </p:txBody>
      </p:sp>
      <p:sp>
        <p:nvSpPr>
          <p:cNvPr id="80" name="Oval 79">
            <a:extLst>
              <a:ext uri="{FF2B5EF4-FFF2-40B4-BE49-F238E27FC236}">
                <a16:creationId xmlns:a16="http://schemas.microsoft.com/office/drawing/2014/main" id="{4964ADB2-139D-62F5-0DED-07B8590B5629}"/>
              </a:ext>
            </a:extLst>
          </p:cNvPr>
          <p:cNvSpPr/>
          <p:nvPr/>
        </p:nvSpPr>
        <p:spPr>
          <a:xfrm>
            <a:off x="6697616" y="2556858"/>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5" name="TextBox 84">
            <a:extLst>
              <a:ext uri="{FF2B5EF4-FFF2-40B4-BE49-F238E27FC236}">
                <a16:creationId xmlns:a16="http://schemas.microsoft.com/office/drawing/2014/main" id="{CCEB955F-060D-7A73-56F1-B9A2AB3DAB51}"/>
              </a:ext>
            </a:extLst>
          </p:cNvPr>
          <p:cNvSpPr txBox="1"/>
          <p:nvPr/>
        </p:nvSpPr>
        <p:spPr>
          <a:xfrm>
            <a:off x="6580046" y="3242660"/>
            <a:ext cx="2063939" cy="369332"/>
          </a:xfrm>
          <a:prstGeom prst="rect">
            <a:avLst/>
          </a:prstGeom>
          <a:noFill/>
        </p:spPr>
        <p:txBody>
          <a:bodyPr wrap="square" lIns="91440" tIns="45720" rIns="91440" bIns="45720" rtlCol="0" anchor="t">
            <a:spAutoFit/>
          </a:bodyPr>
          <a:lstStyle/>
          <a:p>
            <a:pPr algn="ctr" defTabSz="914445"/>
            <a:r>
              <a:rPr lang="en-US" dirty="0">
                <a:solidFill>
                  <a:prstClr val="white"/>
                </a:solidFill>
                <a:latin typeface="Montserrat" pitchFamily="2" charset="77"/>
              </a:rPr>
              <a:t>Contributions</a:t>
            </a:r>
          </a:p>
        </p:txBody>
      </p:sp>
      <p:sp>
        <p:nvSpPr>
          <p:cNvPr id="86" name="Oval 85">
            <a:extLst>
              <a:ext uri="{FF2B5EF4-FFF2-40B4-BE49-F238E27FC236}">
                <a16:creationId xmlns:a16="http://schemas.microsoft.com/office/drawing/2014/main" id="{88FB203F-C108-8501-EFEB-3D36251BFC5F}"/>
              </a:ext>
            </a:extLst>
          </p:cNvPr>
          <p:cNvSpPr/>
          <p:nvPr/>
        </p:nvSpPr>
        <p:spPr>
          <a:xfrm>
            <a:off x="6706082" y="6469465"/>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89" name="TextBox 88">
            <a:extLst>
              <a:ext uri="{FF2B5EF4-FFF2-40B4-BE49-F238E27FC236}">
                <a16:creationId xmlns:a16="http://schemas.microsoft.com/office/drawing/2014/main" id="{D4BC194E-5AD4-991D-55F4-CB1CE1FBD4BE}"/>
              </a:ext>
            </a:extLst>
          </p:cNvPr>
          <p:cNvSpPr txBox="1"/>
          <p:nvPr/>
        </p:nvSpPr>
        <p:spPr>
          <a:xfrm>
            <a:off x="6596980" y="6829869"/>
            <a:ext cx="2063939" cy="923330"/>
          </a:xfrm>
          <a:prstGeom prst="rect">
            <a:avLst/>
          </a:prstGeom>
          <a:noFill/>
        </p:spPr>
        <p:txBody>
          <a:bodyPr wrap="square" lIns="91440" tIns="45720" rIns="91440" bIns="45720" rtlCol="0" anchor="t">
            <a:spAutoFit/>
          </a:bodyPr>
          <a:lstStyle/>
          <a:p>
            <a:pPr algn="ctr" defTabSz="914445"/>
            <a:r>
              <a:rPr lang="en-US">
                <a:solidFill>
                  <a:prstClr val="white"/>
                </a:solidFill>
                <a:latin typeface="Montserrat" pitchFamily="2" charset="77"/>
              </a:rPr>
              <a:t>Ideas, Experience</a:t>
            </a:r>
          </a:p>
          <a:p>
            <a:pPr algn="ctr" defTabSz="914445"/>
            <a:r>
              <a:rPr lang="en-US">
                <a:solidFill>
                  <a:prstClr val="white"/>
                </a:solidFill>
                <a:latin typeface="Montserrat" pitchFamily="2" charset="77"/>
              </a:rPr>
              <a:t>Knowledge</a:t>
            </a:r>
          </a:p>
        </p:txBody>
      </p:sp>
      <p:sp>
        <p:nvSpPr>
          <p:cNvPr id="90" name="Oval 89">
            <a:extLst>
              <a:ext uri="{FF2B5EF4-FFF2-40B4-BE49-F238E27FC236}">
                <a16:creationId xmlns:a16="http://schemas.microsoft.com/office/drawing/2014/main" id="{323D3B86-6DE3-CD38-4C31-06342E0D74A9}"/>
              </a:ext>
            </a:extLst>
          </p:cNvPr>
          <p:cNvSpPr/>
          <p:nvPr/>
        </p:nvSpPr>
        <p:spPr>
          <a:xfrm>
            <a:off x="9241947" y="6469465"/>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1" name="TextBox 90">
            <a:extLst>
              <a:ext uri="{FF2B5EF4-FFF2-40B4-BE49-F238E27FC236}">
                <a16:creationId xmlns:a16="http://schemas.microsoft.com/office/drawing/2014/main" id="{83EBD86A-FD9C-E7A9-F95A-6C2E3A9ECAF7}"/>
              </a:ext>
            </a:extLst>
          </p:cNvPr>
          <p:cNvSpPr txBox="1"/>
          <p:nvPr/>
        </p:nvSpPr>
        <p:spPr>
          <a:xfrm>
            <a:off x="9132845" y="6952337"/>
            <a:ext cx="2063939" cy="923330"/>
          </a:xfrm>
          <a:prstGeom prst="rect">
            <a:avLst/>
          </a:prstGeom>
          <a:noFill/>
        </p:spPr>
        <p:txBody>
          <a:bodyPr wrap="square" lIns="91440" tIns="45720" rIns="91440" bIns="45720" rtlCol="0" anchor="t">
            <a:spAutoFit/>
          </a:bodyPr>
          <a:lstStyle/>
          <a:p>
            <a:pPr algn="ctr" defTabSz="914445"/>
            <a:r>
              <a:rPr lang="en-US">
                <a:solidFill>
                  <a:prstClr val="white"/>
                </a:solidFill>
                <a:latin typeface="Montserrat" pitchFamily="2" charset="77"/>
              </a:rPr>
              <a:t>Access and control of resources</a:t>
            </a:r>
          </a:p>
        </p:txBody>
      </p:sp>
      <p:sp>
        <p:nvSpPr>
          <p:cNvPr id="94" name="Oval 93">
            <a:extLst>
              <a:ext uri="{FF2B5EF4-FFF2-40B4-BE49-F238E27FC236}">
                <a16:creationId xmlns:a16="http://schemas.microsoft.com/office/drawing/2014/main" id="{326BF2D2-99F5-A740-2FE1-A1F9EA7F7752}"/>
              </a:ext>
            </a:extLst>
          </p:cNvPr>
          <p:cNvSpPr/>
          <p:nvPr/>
        </p:nvSpPr>
        <p:spPr>
          <a:xfrm>
            <a:off x="9241947" y="2552700"/>
            <a:ext cx="1828800" cy="1752600"/>
          </a:xfrm>
          <a:prstGeom prst="ellipse">
            <a:avLst/>
          </a:prstGeom>
          <a:solidFill>
            <a:srgbClr val="1F497D">
              <a:lumMod val="60000"/>
              <a:lumOff val="40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5" name="TextBox 94">
            <a:extLst>
              <a:ext uri="{FF2B5EF4-FFF2-40B4-BE49-F238E27FC236}">
                <a16:creationId xmlns:a16="http://schemas.microsoft.com/office/drawing/2014/main" id="{3C6C4F82-6E5D-4DD4-5301-A98369BFC599}"/>
              </a:ext>
            </a:extLst>
          </p:cNvPr>
          <p:cNvSpPr txBox="1"/>
          <p:nvPr/>
        </p:nvSpPr>
        <p:spPr>
          <a:xfrm>
            <a:off x="9132845" y="3035571"/>
            <a:ext cx="2063939" cy="646331"/>
          </a:xfrm>
          <a:prstGeom prst="rect">
            <a:avLst/>
          </a:prstGeom>
          <a:noFill/>
        </p:spPr>
        <p:txBody>
          <a:bodyPr wrap="square" lIns="91440" tIns="45720" rIns="91440" bIns="45720" rtlCol="0" anchor="t">
            <a:spAutoFit/>
          </a:bodyPr>
          <a:lstStyle/>
          <a:p>
            <a:pPr algn="ctr" defTabSz="914445"/>
            <a:r>
              <a:rPr lang="en-US">
                <a:solidFill>
                  <a:prstClr val="white"/>
                </a:solidFill>
                <a:latin typeface="Montserrat" pitchFamily="2" charset="77"/>
              </a:rPr>
              <a:t>Needs </a:t>
            </a:r>
          </a:p>
          <a:p>
            <a:pPr algn="ctr" defTabSz="914445"/>
            <a:r>
              <a:rPr lang="en-US">
                <a:solidFill>
                  <a:prstClr val="white"/>
                </a:solidFill>
                <a:latin typeface="Montserrat" pitchFamily="2" charset="77"/>
              </a:rPr>
              <a:t>Priorities</a:t>
            </a:r>
          </a:p>
        </p:txBody>
      </p:sp>
      <p:sp>
        <p:nvSpPr>
          <p:cNvPr id="96" name="Oval 95">
            <a:extLst>
              <a:ext uri="{FF2B5EF4-FFF2-40B4-BE49-F238E27FC236}">
                <a16:creationId xmlns:a16="http://schemas.microsoft.com/office/drawing/2014/main" id="{ACEE9569-F2E1-F4D8-20A1-EA801BA80EB5}"/>
              </a:ext>
            </a:extLst>
          </p:cNvPr>
          <p:cNvSpPr/>
          <p:nvPr/>
        </p:nvSpPr>
        <p:spPr>
          <a:xfrm>
            <a:off x="7508781" y="4031066"/>
            <a:ext cx="2758161" cy="2639834"/>
          </a:xfrm>
          <a:prstGeom prst="ellipse">
            <a:avLst/>
          </a:prstGeom>
          <a:solidFill>
            <a:srgbClr val="1F497D">
              <a:lumMod val="75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97" name="TextBox 96">
            <a:extLst>
              <a:ext uri="{FF2B5EF4-FFF2-40B4-BE49-F238E27FC236}">
                <a16:creationId xmlns:a16="http://schemas.microsoft.com/office/drawing/2014/main" id="{9C9628DF-845D-22A3-86D4-28E09E441D50}"/>
              </a:ext>
            </a:extLst>
          </p:cNvPr>
          <p:cNvSpPr txBox="1"/>
          <p:nvPr/>
        </p:nvSpPr>
        <p:spPr>
          <a:xfrm>
            <a:off x="7620001" y="4952669"/>
            <a:ext cx="2513783" cy="830997"/>
          </a:xfrm>
          <a:prstGeom prst="rect">
            <a:avLst/>
          </a:prstGeom>
          <a:noFill/>
        </p:spPr>
        <p:txBody>
          <a:bodyPr wrap="square" lIns="91440" tIns="45720" rIns="91440" bIns="45720" rtlCol="0" anchor="t">
            <a:spAutoFit/>
          </a:bodyPr>
          <a:lstStyle/>
          <a:p>
            <a:pPr algn="ctr" defTabSz="914445"/>
            <a:r>
              <a:rPr lang="en-US" sz="2400">
                <a:solidFill>
                  <a:prstClr val="white"/>
                </a:solidFill>
                <a:latin typeface="Montserrat" pitchFamily="2" charset="77"/>
              </a:rPr>
              <a:t>Inequalities</a:t>
            </a:r>
          </a:p>
          <a:p>
            <a:pPr algn="ctr" defTabSz="914445"/>
            <a:r>
              <a:rPr lang="en-US" sz="2400">
                <a:solidFill>
                  <a:prstClr val="white"/>
                </a:solidFill>
                <a:latin typeface="Montserrat" pitchFamily="2" charset="77"/>
              </a:rPr>
              <a:t>Discrimination</a:t>
            </a:r>
          </a:p>
        </p:txBody>
      </p:sp>
      <p:sp>
        <p:nvSpPr>
          <p:cNvPr id="104" name="Oval 103">
            <a:extLst>
              <a:ext uri="{FF2B5EF4-FFF2-40B4-BE49-F238E27FC236}">
                <a16:creationId xmlns:a16="http://schemas.microsoft.com/office/drawing/2014/main" id="{806378F2-41BB-6535-92A3-D70CD8222DE5}"/>
              </a:ext>
            </a:extLst>
          </p:cNvPr>
          <p:cNvSpPr/>
          <p:nvPr/>
        </p:nvSpPr>
        <p:spPr>
          <a:xfrm>
            <a:off x="12530621" y="2114549"/>
            <a:ext cx="1828800" cy="1752600"/>
          </a:xfrm>
          <a:prstGeom prst="ellipse">
            <a:avLst/>
          </a:prstGeom>
          <a:solidFill>
            <a:srgbClr val="C00000"/>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5" name="TextBox 104">
            <a:extLst>
              <a:ext uri="{FF2B5EF4-FFF2-40B4-BE49-F238E27FC236}">
                <a16:creationId xmlns:a16="http://schemas.microsoft.com/office/drawing/2014/main" id="{7DC3EA0D-F330-AAA1-20C5-41BB6E489298}"/>
              </a:ext>
            </a:extLst>
          </p:cNvPr>
          <p:cNvSpPr txBox="1"/>
          <p:nvPr/>
        </p:nvSpPr>
        <p:spPr>
          <a:xfrm>
            <a:off x="12268200" y="2705833"/>
            <a:ext cx="2310564" cy="461665"/>
          </a:xfrm>
          <a:prstGeom prst="rect">
            <a:avLst/>
          </a:prstGeom>
          <a:noFill/>
        </p:spPr>
        <p:txBody>
          <a:bodyPr wrap="square" lIns="91440" tIns="45720" rIns="91440" bIns="45720" rtlCol="0" anchor="t">
            <a:spAutoFit/>
          </a:bodyPr>
          <a:lstStyle/>
          <a:p>
            <a:pPr algn="ctr" defTabSz="914445"/>
            <a:r>
              <a:rPr lang="en-US" sz="2400">
                <a:solidFill>
                  <a:prstClr val="white"/>
                </a:solidFill>
                <a:latin typeface="Montserrat" pitchFamily="2" charset="77"/>
              </a:rPr>
              <a:t>Cities</a:t>
            </a:r>
          </a:p>
        </p:txBody>
      </p:sp>
      <p:sp>
        <p:nvSpPr>
          <p:cNvPr id="106" name="Oval 105">
            <a:extLst>
              <a:ext uri="{FF2B5EF4-FFF2-40B4-BE49-F238E27FC236}">
                <a16:creationId xmlns:a16="http://schemas.microsoft.com/office/drawing/2014/main" id="{04909460-A2F8-C8DC-EA27-8BAA39ED1525}"/>
              </a:ext>
            </a:extLst>
          </p:cNvPr>
          <p:cNvSpPr/>
          <p:nvPr/>
        </p:nvSpPr>
        <p:spPr>
          <a:xfrm>
            <a:off x="13527707" y="4564977"/>
            <a:ext cx="1828800" cy="1752600"/>
          </a:xfrm>
          <a:prstGeom prst="ellipse">
            <a:avLst/>
          </a:prstGeom>
          <a:solidFill>
            <a:srgbClr val="4BACC6"/>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7" name="TextBox 106">
            <a:extLst>
              <a:ext uri="{FF2B5EF4-FFF2-40B4-BE49-F238E27FC236}">
                <a16:creationId xmlns:a16="http://schemas.microsoft.com/office/drawing/2014/main" id="{4ECA4379-56E6-82F3-9418-4ACBA4895602}"/>
              </a:ext>
            </a:extLst>
          </p:cNvPr>
          <p:cNvSpPr txBox="1"/>
          <p:nvPr/>
        </p:nvSpPr>
        <p:spPr>
          <a:xfrm>
            <a:off x="13333134" y="5237809"/>
            <a:ext cx="2310564"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white"/>
                </a:solidFill>
                <a:effectLst/>
                <a:uLnTx/>
                <a:uFillTx/>
                <a:latin typeface="Montserrat" pitchFamily="2" charset="77"/>
              </a:rPr>
              <a:t>Coasts</a:t>
            </a:r>
            <a:endParaRPr kumimoji="0" lang="en-US" sz="1800" b="0" i="0" u="none" strike="noStrike" kern="0" cap="none" spc="0" normalizeH="0" baseline="0" noProof="0">
              <a:ln>
                <a:noFill/>
              </a:ln>
              <a:solidFill>
                <a:prstClr val="white"/>
              </a:solidFill>
              <a:effectLst/>
              <a:uLnTx/>
              <a:uFillTx/>
            </a:endParaRPr>
          </a:p>
        </p:txBody>
      </p:sp>
      <p:sp>
        <p:nvSpPr>
          <p:cNvPr id="108" name="Oval 107">
            <a:extLst>
              <a:ext uri="{FF2B5EF4-FFF2-40B4-BE49-F238E27FC236}">
                <a16:creationId xmlns:a16="http://schemas.microsoft.com/office/drawing/2014/main" id="{E2ECC268-0BB4-E932-D42D-541445A18A89}"/>
              </a:ext>
            </a:extLst>
          </p:cNvPr>
          <p:cNvSpPr/>
          <p:nvPr/>
        </p:nvSpPr>
        <p:spPr>
          <a:xfrm>
            <a:off x="13072445" y="7329833"/>
            <a:ext cx="1828800" cy="1752600"/>
          </a:xfrm>
          <a:prstGeom prst="ellipse">
            <a:avLst/>
          </a:prstGeom>
          <a:solidFill>
            <a:srgbClr val="8064A2"/>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09" name="TextBox 108">
            <a:extLst>
              <a:ext uri="{FF2B5EF4-FFF2-40B4-BE49-F238E27FC236}">
                <a16:creationId xmlns:a16="http://schemas.microsoft.com/office/drawing/2014/main" id="{574A5F9C-1F47-7499-4C70-D06564BA7473}"/>
              </a:ext>
            </a:extLst>
          </p:cNvPr>
          <p:cNvSpPr txBox="1"/>
          <p:nvPr/>
        </p:nvSpPr>
        <p:spPr>
          <a:xfrm>
            <a:off x="12859748" y="8034635"/>
            <a:ext cx="2310564"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white"/>
                </a:solidFill>
                <a:effectLst/>
                <a:uLnTx/>
                <a:uFillTx/>
                <a:latin typeface="Montserrat" pitchFamily="2" charset="77"/>
              </a:rPr>
              <a:t>Waste</a:t>
            </a:r>
            <a:endParaRPr kumimoji="0" lang="en-US" sz="1800" b="0" i="0" u="none" strike="noStrike" kern="0" cap="none" spc="0" normalizeH="0" baseline="0" noProof="0">
              <a:ln>
                <a:noFill/>
              </a:ln>
              <a:solidFill>
                <a:prstClr val="black"/>
              </a:solidFill>
              <a:effectLst/>
              <a:uLnTx/>
              <a:uFillTx/>
            </a:endParaRPr>
          </a:p>
        </p:txBody>
      </p:sp>
      <p:sp>
        <p:nvSpPr>
          <p:cNvPr id="116" name="Oval 115">
            <a:extLst>
              <a:ext uri="{FF2B5EF4-FFF2-40B4-BE49-F238E27FC236}">
                <a16:creationId xmlns:a16="http://schemas.microsoft.com/office/drawing/2014/main" id="{9A42C897-B9D6-6D6D-741E-FD69CA01742E}"/>
              </a:ext>
            </a:extLst>
          </p:cNvPr>
          <p:cNvSpPr/>
          <p:nvPr/>
        </p:nvSpPr>
        <p:spPr>
          <a:xfrm>
            <a:off x="3183710" y="2019300"/>
            <a:ext cx="1828800" cy="1752600"/>
          </a:xfrm>
          <a:prstGeom prst="ellipse">
            <a:avLst/>
          </a:prstGeom>
          <a:solidFill>
            <a:srgbClr val="84B246"/>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7" name="TextBox 116">
            <a:extLst>
              <a:ext uri="{FF2B5EF4-FFF2-40B4-BE49-F238E27FC236}">
                <a16:creationId xmlns:a16="http://schemas.microsoft.com/office/drawing/2014/main" id="{FF16F191-3068-3CA7-968C-DF00B9A06909}"/>
              </a:ext>
            </a:extLst>
          </p:cNvPr>
          <p:cNvSpPr txBox="1"/>
          <p:nvPr/>
        </p:nvSpPr>
        <p:spPr>
          <a:xfrm>
            <a:off x="3183710" y="2710934"/>
            <a:ext cx="1828800" cy="461665"/>
          </a:xfrm>
          <a:prstGeom prst="rect">
            <a:avLst/>
          </a:prstGeom>
          <a:noFill/>
        </p:spPr>
        <p:txBody>
          <a:bodyPr wrap="square" lIns="91440" tIns="45720" rIns="91440" bIns="45720" rtlCol="0" anchor="t">
            <a:spAutoFit/>
          </a:bodyPr>
          <a:lstStyle/>
          <a:p>
            <a:pPr marL="0" marR="0" lvl="0" indent="0" algn="ctr" defTabSz="914445"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white"/>
                </a:solidFill>
                <a:effectLst/>
                <a:uLnTx/>
                <a:uFillTx/>
                <a:latin typeface="Montserrat" pitchFamily="2" charset="77"/>
              </a:rPr>
              <a:t>Forests</a:t>
            </a:r>
            <a:endParaRPr kumimoji="0" lang="en-US" sz="1800" b="0" i="0" u="none" strike="noStrike" kern="0" cap="none" spc="0" normalizeH="0" baseline="0" noProof="0">
              <a:ln>
                <a:noFill/>
              </a:ln>
              <a:solidFill>
                <a:prstClr val="black"/>
              </a:solidFill>
              <a:effectLst/>
              <a:uLnTx/>
              <a:uFillTx/>
            </a:endParaRPr>
          </a:p>
        </p:txBody>
      </p:sp>
      <p:sp>
        <p:nvSpPr>
          <p:cNvPr id="118" name="Oval 117">
            <a:extLst>
              <a:ext uri="{FF2B5EF4-FFF2-40B4-BE49-F238E27FC236}">
                <a16:creationId xmlns:a16="http://schemas.microsoft.com/office/drawing/2014/main" id="{C43E461B-07D1-59C3-1BEB-3B5A7DB4C9F5}"/>
              </a:ext>
            </a:extLst>
          </p:cNvPr>
          <p:cNvSpPr/>
          <p:nvPr/>
        </p:nvSpPr>
        <p:spPr>
          <a:xfrm>
            <a:off x="2253869" y="4511137"/>
            <a:ext cx="1828800" cy="1752600"/>
          </a:xfrm>
          <a:prstGeom prst="ellipse">
            <a:avLst/>
          </a:prstGeom>
          <a:solidFill>
            <a:srgbClr val="F79646">
              <a:lumMod val="75000"/>
            </a:srgbClr>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19" name="TextBox 118">
            <a:extLst>
              <a:ext uri="{FF2B5EF4-FFF2-40B4-BE49-F238E27FC236}">
                <a16:creationId xmlns:a16="http://schemas.microsoft.com/office/drawing/2014/main" id="{579DBDE4-95B8-10A3-AED4-EA979BF50DB6}"/>
              </a:ext>
            </a:extLst>
          </p:cNvPr>
          <p:cNvSpPr txBox="1"/>
          <p:nvPr/>
        </p:nvSpPr>
        <p:spPr>
          <a:xfrm>
            <a:off x="2043294" y="5126595"/>
            <a:ext cx="2310564" cy="461665"/>
          </a:xfrm>
          <a:prstGeom prst="rect">
            <a:avLst/>
          </a:prstGeom>
          <a:noFill/>
        </p:spPr>
        <p:txBody>
          <a:bodyPr wrap="square" rtlCol="0">
            <a:spAutoFit/>
          </a:bodyPr>
          <a:lstStyle/>
          <a:p>
            <a:pPr algn="ctr" defTabSz="914445"/>
            <a:r>
              <a:rPr lang="en-US" sz="2400">
                <a:solidFill>
                  <a:prstClr val="white"/>
                </a:solidFill>
                <a:latin typeface="Montserrat" pitchFamily="2" charset="77"/>
              </a:rPr>
              <a:t>AFOLU</a:t>
            </a:r>
          </a:p>
        </p:txBody>
      </p:sp>
      <p:sp>
        <p:nvSpPr>
          <p:cNvPr id="120" name="Oval 119">
            <a:extLst>
              <a:ext uri="{FF2B5EF4-FFF2-40B4-BE49-F238E27FC236}">
                <a16:creationId xmlns:a16="http://schemas.microsoft.com/office/drawing/2014/main" id="{1AFB3705-D9C6-5AEB-EE48-52030D420F05}"/>
              </a:ext>
            </a:extLst>
          </p:cNvPr>
          <p:cNvSpPr/>
          <p:nvPr/>
        </p:nvSpPr>
        <p:spPr>
          <a:xfrm>
            <a:off x="2648279" y="7065267"/>
            <a:ext cx="1828800" cy="1752600"/>
          </a:xfrm>
          <a:prstGeom prst="ellipse">
            <a:avLst/>
          </a:prstGeom>
          <a:solidFill>
            <a:srgbClr val="FFC000"/>
          </a:solidFill>
          <a:ln w="25400" cap="flat" cmpd="sng" algn="ctr">
            <a:noFill/>
            <a:prstDash val="solid"/>
          </a:ln>
          <a:effectLst/>
        </p:spPr>
        <p:txBody>
          <a:bodyPr rtlCol="0" anchor="ctr"/>
          <a:lstStyle/>
          <a:p>
            <a:pPr marL="0" marR="0" lvl="0" indent="0" algn="ctr" defTabSz="91444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1" name="TextBox 120">
            <a:extLst>
              <a:ext uri="{FF2B5EF4-FFF2-40B4-BE49-F238E27FC236}">
                <a16:creationId xmlns:a16="http://schemas.microsoft.com/office/drawing/2014/main" id="{DB2604AF-2508-C44E-AA5F-F1C7332E7345}"/>
              </a:ext>
            </a:extLst>
          </p:cNvPr>
          <p:cNvSpPr txBox="1"/>
          <p:nvPr/>
        </p:nvSpPr>
        <p:spPr>
          <a:xfrm>
            <a:off x="2437703" y="7680726"/>
            <a:ext cx="2310564" cy="461665"/>
          </a:xfrm>
          <a:prstGeom prst="rect">
            <a:avLst/>
          </a:prstGeom>
          <a:noFill/>
        </p:spPr>
        <p:txBody>
          <a:bodyPr wrap="square" lIns="91440" tIns="45720" rIns="91440" bIns="45720" rtlCol="0" anchor="t">
            <a:spAutoFit/>
          </a:bodyPr>
          <a:lstStyle/>
          <a:p>
            <a:pPr algn="ctr" defTabSz="914445"/>
            <a:r>
              <a:rPr lang="en-US" sz="2400">
                <a:solidFill>
                  <a:prstClr val="white"/>
                </a:solidFill>
                <a:latin typeface="Montserrat" pitchFamily="2" charset="77"/>
              </a:rPr>
              <a:t>Species</a:t>
            </a:r>
          </a:p>
        </p:txBody>
      </p:sp>
      <p:sp>
        <p:nvSpPr>
          <p:cNvPr id="122" name="TextBox 121">
            <a:extLst>
              <a:ext uri="{FF2B5EF4-FFF2-40B4-BE49-F238E27FC236}">
                <a16:creationId xmlns:a16="http://schemas.microsoft.com/office/drawing/2014/main" id="{30861C00-03C2-30FD-6DE4-C050D42FD942}"/>
              </a:ext>
            </a:extLst>
          </p:cNvPr>
          <p:cNvSpPr txBox="1"/>
          <p:nvPr/>
        </p:nvSpPr>
        <p:spPr>
          <a:xfrm>
            <a:off x="84545" y="9124358"/>
            <a:ext cx="8825001" cy="307777"/>
          </a:xfrm>
          <a:prstGeom prst="rect">
            <a:avLst/>
          </a:prstGeom>
          <a:noFill/>
        </p:spPr>
        <p:txBody>
          <a:bodyPr wrap="square" lIns="91440" tIns="45720" rIns="91440" bIns="45720" rtlCol="0" anchor="t">
            <a:spAutoFit/>
          </a:bodyPr>
          <a:lstStyle/>
          <a:p>
            <a:pPr defTabSz="914445"/>
            <a:r>
              <a:rPr lang="en-US" sz="1400" dirty="0">
                <a:solidFill>
                  <a:prstClr val="black"/>
                </a:solidFill>
                <a:latin typeface="Montserrat" pitchFamily="2" charset="77"/>
              </a:rPr>
              <a:t>Based on CBD.2020. Addressing Gender Issues and Actions in Biodiversity Objectives</a:t>
            </a:r>
          </a:p>
        </p:txBody>
      </p:sp>
    </p:spTree>
    <p:extLst>
      <p:ext uri="{BB962C8B-B14F-4D97-AF65-F5344CB8AC3E}">
        <p14:creationId xmlns:p14="http://schemas.microsoft.com/office/powerpoint/2010/main" val="33952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62F4-1EF3-7BE7-7415-8BAF34159B54}"/>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9725C52C-C953-4DE7-5485-A942A42A06BF}"/>
              </a:ext>
            </a:extLst>
          </p:cNvPr>
          <p:cNvSpPr txBox="1">
            <a:spLocks/>
          </p:cNvSpPr>
          <p:nvPr/>
        </p:nvSpPr>
        <p:spPr>
          <a:xfrm>
            <a:off x="-3" y="277907"/>
            <a:ext cx="18288005" cy="1512794"/>
          </a:xfrm>
          <a:prstGeom prst="rect">
            <a:avLst/>
          </a:prstGeom>
        </p:spPr>
        <p:txBody>
          <a:bodyPr vert="horz" lIns="121025" tIns="60512" rIns="121025" bIns="60512"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3600" dirty="0">
                <a:solidFill>
                  <a:schemeClr val="bg1"/>
                </a:solidFill>
                <a:latin typeface="Montserrat" pitchFamily="2" charset="77"/>
                <a:ea typeface="ＭＳ Ｐゴシック"/>
                <a:cs typeface="Calibri" panose="020F0502020204030204" pitchFamily="34" charset="0"/>
              </a:rPr>
              <a:t>Prevalent gender inequalities in environmental sectors</a:t>
            </a:r>
            <a:endParaRPr lang="en-GB" sz="3600" dirty="0">
              <a:solidFill>
                <a:schemeClr val="bg1"/>
              </a:solidFill>
              <a:latin typeface="Montserrat" pitchFamily="2" charset="77"/>
              <a:ea typeface="ＭＳ Ｐゴシック" pitchFamily="-65" charset="-128"/>
              <a:cs typeface="Calibri" panose="020F0502020204030204" pitchFamily="34" charset="0"/>
            </a:endParaRPr>
          </a:p>
        </p:txBody>
      </p:sp>
      <p:pic>
        <p:nvPicPr>
          <p:cNvPr id="6" name="Picture 10" descr="A picture containing logo&#10;&#10;Description automatically generated">
            <a:extLst>
              <a:ext uri="{FF2B5EF4-FFF2-40B4-BE49-F238E27FC236}">
                <a16:creationId xmlns:a16="http://schemas.microsoft.com/office/drawing/2014/main" id="{04964D19-873D-F821-1BEE-27AC81B5AA3B}"/>
              </a:ext>
            </a:extLst>
          </p:cNvPr>
          <p:cNvPicPr>
            <a:picLocks noChangeAspect="1"/>
          </p:cNvPicPr>
          <p:nvPr/>
        </p:nvPicPr>
        <p:blipFill>
          <a:blip r:embed="rId2"/>
          <a:stretch>
            <a:fillRect/>
          </a:stretch>
        </p:blipFill>
        <p:spPr>
          <a:xfrm>
            <a:off x="16790989" y="0"/>
            <a:ext cx="1263650" cy="1952625"/>
          </a:xfrm>
          <a:prstGeom prst="rect">
            <a:avLst/>
          </a:prstGeom>
        </p:spPr>
      </p:pic>
      <p:sp>
        <p:nvSpPr>
          <p:cNvPr id="3" name="Google Shape;89;g328e14af98b_2_2">
            <a:extLst>
              <a:ext uri="{FF2B5EF4-FFF2-40B4-BE49-F238E27FC236}">
                <a16:creationId xmlns:a16="http://schemas.microsoft.com/office/drawing/2014/main" id="{5E7D01A9-B769-9D6A-C507-C1ACB0AFBE97}"/>
              </a:ext>
            </a:extLst>
          </p:cNvPr>
          <p:cNvSpPr txBox="1"/>
          <p:nvPr/>
        </p:nvSpPr>
        <p:spPr>
          <a:xfrm>
            <a:off x="830399" y="277907"/>
            <a:ext cx="15960590" cy="1754288"/>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3600" b="1" kern="0" dirty="0">
                <a:solidFill>
                  <a:prstClr val="black"/>
                </a:solidFill>
                <a:latin typeface="Calibri Light" panose="020F0302020204030204" pitchFamily="34" charset="0"/>
                <a:cs typeface="Calibri Light" panose="020F0302020204030204" pitchFamily="34" charset="0"/>
                <a:sym typeface="Arial"/>
              </a:rPr>
              <a:t>Do not be afraid of understanding the social landscape….                                                                   it’s like collecting data for environmental sectors </a:t>
            </a:r>
          </a:p>
          <a:p>
            <a:pPr defTabSz="914445">
              <a:buClr>
                <a:srgbClr val="000000"/>
              </a:buClr>
              <a:defRPr/>
            </a:pPr>
            <a:endParaRPr sz="36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5" name="Straight Connector 4">
            <a:extLst>
              <a:ext uri="{FF2B5EF4-FFF2-40B4-BE49-F238E27FC236}">
                <a16:creationId xmlns:a16="http://schemas.microsoft.com/office/drawing/2014/main" id="{1031BF17-C615-30FF-B547-5C60E332FEBD}"/>
              </a:ext>
            </a:extLst>
          </p:cNvPr>
          <p:cNvCxnSpPr/>
          <p:nvPr/>
        </p:nvCxnSpPr>
        <p:spPr>
          <a:xfrm>
            <a:off x="844721" y="1534302"/>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 name="Freeform 3">
            <a:extLst>
              <a:ext uri="{FF2B5EF4-FFF2-40B4-BE49-F238E27FC236}">
                <a16:creationId xmlns:a16="http://schemas.microsoft.com/office/drawing/2014/main" id="{822C2C41-78A8-FC30-B045-1F44B16A29C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pic>
        <p:nvPicPr>
          <p:cNvPr id="2" name="Picture 7" descr="Chart, diagram, radar chart&#10;&#10;Description automatically generated">
            <a:extLst>
              <a:ext uri="{FF2B5EF4-FFF2-40B4-BE49-F238E27FC236}">
                <a16:creationId xmlns:a16="http://schemas.microsoft.com/office/drawing/2014/main" id="{7BDF9CAC-7014-9538-D6D9-7A434E7B2A62}"/>
              </a:ext>
            </a:extLst>
          </p:cNvPr>
          <p:cNvPicPr>
            <a:picLocks noChangeAspect="1"/>
          </p:cNvPicPr>
          <p:nvPr/>
        </p:nvPicPr>
        <p:blipFill>
          <a:blip r:embed="rId4"/>
          <a:stretch>
            <a:fillRect/>
          </a:stretch>
        </p:blipFill>
        <p:spPr>
          <a:xfrm>
            <a:off x="3352800" y="1705990"/>
            <a:ext cx="10383968" cy="7745516"/>
          </a:xfrm>
          <a:prstGeom prst="rect">
            <a:avLst/>
          </a:prstGeom>
        </p:spPr>
      </p:pic>
    </p:spTree>
    <p:extLst>
      <p:ext uri="{BB962C8B-B14F-4D97-AF65-F5344CB8AC3E}">
        <p14:creationId xmlns:p14="http://schemas.microsoft.com/office/powerpoint/2010/main" val="4161639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6183389" y="2836733"/>
            <a:ext cx="12104613" cy="4524315"/>
          </a:xfrm>
          <a:prstGeom prst="rect">
            <a:avLst/>
          </a:prstGeom>
          <a:noFill/>
        </p:spPr>
        <p:txBody>
          <a:bodyPr wrap="square" rtlCol="0">
            <a:spAutoFit/>
          </a:bodyPr>
          <a:lstStyle/>
          <a:p>
            <a:pPr algn="ctr" defTabSz="1371600"/>
            <a:r>
              <a:rPr lang="en-US" sz="7200" kern="100" dirty="0">
                <a:solidFill>
                  <a:prstClr val="black"/>
                </a:solidFill>
                <a:latin typeface="Calibri" panose="020F0502020204030204"/>
              </a:rPr>
              <a:t>How to develop a comprehensive and </a:t>
            </a:r>
          </a:p>
          <a:p>
            <a:pPr algn="ctr" defTabSz="1371600"/>
            <a:r>
              <a:rPr lang="en-US" sz="7200" kern="100" dirty="0">
                <a:solidFill>
                  <a:prstClr val="black"/>
                </a:solidFill>
                <a:latin typeface="Calibri" panose="020F0502020204030204"/>
              </a:rPr>
              <a:t>innovative gender and biodiversity analysis? </a:t>
            </a:r>
            <a:endParaRPr lang="en-US" sz="7200" dirty="0">
              <a:solidFill>
                <a:prstClr val="black"/>
              </a:solidFill>
              <a:latin typeface="Calibri" panose="020F0502020204030204"/>
            </a:endParaRPr>
          </a:p>
        </p:txBody>
      </p:sp>
    </p:spTree>
    <p:extLst>
      <p:ext uri="{BB962C8B-B14F-4D97-AF65-F5344CB8AC3E}">
        <p14:creationId xmlns:p14="http://schemas.microsoft.com/office/powerpoint/2010/main" val="7147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94567B6C-4835-D238-0F9C-958497E6FA42}"/>
              </a:ext>
            </a:extLst>
          </p:cNvPr>
          <p:cNvGraphicFramePr/>
          <p:nvPr>
            <p:extLst>
              <p:ext uri="{D42A27DB-BD31-4B8C-83A1-F6EECF244321}">
                <p14:modId xmlns:p14="http://schemas.microsoft.com/office/powerpoint/2010/main" val="945064345"/>
              </p:ext>
            </p:extLst>
          </p:nvPr>
        </p:nvGraphicFramePr>
        <p:xfrm>
          <a:off x="381000" y="568960"/>
          <a:ext cx="17526000" cy="86131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B8DBE1E-048A-D6E9-D394-39242A73CA23}"/>
              </a:ext>
            </a:extLst>
          </p:cNvPr>
          <p:cNvSpPr>
            <a:spLocks noGrp="1"/>
          </p:cNvSpPr>
          <p:nvPr>
            <p:ph type="title" idx="4294967295"/>
          </p:nvPr>
        </p:nvSpPr>
        <p:spPr>
          <a:xfrm>
            <a:off x="914400" y="266700"/>
            <a:ext cx="15087600" cy="1295400"/>
          </a:xfrm>
        </p:spPr>
        <p:txBody>
          <a:bodyPr/>
          <a:lstStyle/>
          <a:p>
            <a:r>
              <a:rPr lang="en-GB"/>
              <a:t>Recommended Steps</a:t>
            </a:r>
          </a:p>
        </p:txBody>
      </p:sp>
    </p:spTree>
    <p:extLst>
      <p:ext uri="{BB962C8B-B14F-4D97-AF65-F5344CB8AC3E}">
        <p14:creationId xmlns:p14="http://schemas.microsoft.com/office/powerpoint/2010/main" val="2112990401"/>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1_Office Theme">
  <a:themeElements>
    <a:clrScheme name="Biodiversity">
      <a:dk1>
        <a:srgbClr val="322929"/>
      </a:dk1>
      <a:lt1>
        <a:srgbClr val="FFFFFF"/>
      </a:lt1>
      <a:dk2>
        <a:srgbClr val="315850"/>
      </a:dk2>
      <a:lt2>
        <a:srgbClr val="D8DFCD"/>
      </a:lt2>
      <a:accent1>
        <a:srgbClr val="328160"/>
      </a:accent1>
      <a:accent2>
        <a:srgbClr val="E46C0B"/>
      </a:accent2>
      <a:accent3>
        <a:srgbClr val="F5F8EE"/>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12973</TotalTime>
  <Words>2936</Words>
  <Application>Microsoft Macintosh PowerPoint</Application>
  <PresentationFormat>Custom</PresentationFormat>
  <Paragraphs>417</Paragraphs>
  <Slides>42</Slides>
  <Notes>18</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42</vt:i4>
      </vt:variant>
    </vt:vector>
  </HeadingPairs>
  <TitlesOfParts>
    <vt:vector size="55" baseType="lpstr">
      <vt:lpstr>Times New Roman</vt:lpstr>
      <vt:lpstr>Montserrat</vt:lpstr>
      <vt:lpstr>Calibri</vt:lpstr>
      <vt:lpstr>Helvetica Neue Light</vt:lpstr>
      <vt:lpstr>Aptos Display</vt:lpstr>
      <vt:lpstr>Calibri Light</vt:lpstr>
      <vt:lpstr>Apple Color Emoji</vt:lpstr>
      <vt:lpstr>Symbol</vt:lpstr>
      <vt:lpstr>Aptos</vt:lpstr>
      <vt:lpstr>Arial</vt:lpstr>
      <vt:lpstr>Custom Design</vt:lpstr>
      <vt:lpstr>Retrospect</vt:lpstr>
      <vt:lpstr>1_Office Theme</vt:lpstr>
      <vt:lpstr>PowerPoint Presentation</vt:lpstr>
      <vt:lpstr>Objectives</vt:lpstr>
      <vt:lpstr>PowerPoint Presentation</vt:lpstr>
      <vt:lpstr>PowerPoint Presentation</vt:lpstr>
      <vt:lpstr>PowerPoint Presentation</vt:lpstr>
      <vt:lpstr>PowerPoint Presentation</vt:lpstr>
      <vt:lpstr>PowerPoint Presentation</vt:lpstr>
      <vt:lpstr>PowerPoint Presentation</vt:lpstr>
      <vt:lpstr>Recommended Steps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105</cp:revision>
  <dcterms:created xsi:type="dcterms:W3CDTF">2006-08-16T00:00:00Z</dcterms:created>
  <dcterms:modified xsi:type="dcterms:W3CDTF">2025-09-30T15:27:26Z</dcterms:modified>
  <dc:identifier>DAFCeAGn4cE</dc:identifier>
</cp:coreProperties>
</file>