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26" r:id="rId2"/>
    <p:sldMasterId id="2147483740" r:id="rId3"/>
  </p:sldMasterIdLst>
  <p:notesMasterIdLst>
    <p:notesMasterId r:id="rId46"/>
  </p:notesMasterIdLst>
  <p:sldIdLst>
    <p:sldId id="256" r:id="rId4"/>
    <p:sldId id="2147473473" r:id="rId5"/>
    <p:sldId id="2147473560" r:id="rId6"/>
    <p:sldId id="2147473633" r:id="rId7"/>
    <p:sldId id="2147473619" r:id="rId8"/>
    <p:sldId id="2378" r:id="rId9"/>
    <p:sldId id="2147473595" r:id="rId10"/>
    <p:sldId id="2147473587" r:id="rId11"/>
    <p:sldId id="2147473634" r:id="rId12"/>
    <p:sldId id="2147473588" r:id="rId13"/>
    <p:sldId id="2147473620" r:id="rId14"/>
    <p:sldId id="2147473603" r:id="rId15"/>
    <p:sldId id="2147473604" r:id="rId16"/>
    <p:sldId id="2147473605" r:id="rId17"/>
    <p:sldId id="2147473606" r:id="rId18"/>
    <p:sldId id="2147473607" r:id="rId19"/>
    <p:sldId id="2147473623" r:id="rId20"/>
    <p:sldId id="2147473609" r:id="rId21"/>
    <p:sldId id="2147473610" r:id="rId22"/>
    <p:sldId id="2147473624" r:id="rId23"/>
    <p:sldId id="2147473635" r:id="rId24"/>
    <p:sldId id="2147473627" r:id="rId25"/>
    <p:sldId id="2147473608" r:id="rId26"/>
    <p:sldId id="2147473631" r:id="rId27"/>
    <p:sldId id="2147473632" r:id="rId28"/>
    <p:sldId id="2147473630" r:id="rId29"/>
    <p:sldId id="2147473628" r:id="rId30"/>
    <p:sldId id="2147473629" r:id="rId31"/>
    <p:sldId id="2147473626" r:id="rId32"/>
    <p:sldId id="2147473612" r:id="rId33"/>
    <p:sldId id="2147473613" r:id="rId34"/>
    <p:sldId id="2147473636" r:id="rId35"/>
    <p:sldId id="2147473600" r:id="rId36"/>
    <p:sldId id="2147473642" r:id="rId37"/>
    <p:sldId id="2147473614" r:id="rId38"/>
    <p:sldId id="2147473615" r:id="rId39"/>
    <p:sldId id="2147473617" r:id="rId40"/>
    <p:sldId id="2147473559" r:id="rId41"/>
    <p:sldId id="2147473354" r:id="rId42"/>
    <p:sldId id="2147473557" r:id="rId43"/>
    <p:sldId id="2147473554" r:id="rId44"/>
    <p:sldId id="312" r:id="rId45"/>
  </p:sldIdLst>
  <p:sldSz cx="18288000" cy="10287000"/>
  <p:notesSz cx="6858000" cy="9144000"/>
  <p:embeddedFontLst>
    <p:embeddedFont>
      <p:font typeface="Montserrat" pitchFamily="2" charset="77"/>
      <p:regular r:id="rId47"/>
      <p:bold r:id="rId48"/>
      <p:italic r:id="rId49"/>
      <p:boldItalic r:id="rId50"/>
    </p:embeddedFont>
  </p:embeddedFontLst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BCDC2A-413F-C89A-B741-24A49893AF4D}" name="Morgan, Miranda (Consultant - Alliance Bioversity-CIAT)" initials="MM(ABC" userId="S::M.Morgan@cgiar.org::0cfe2cac-b8de-4565-a5dc-6397ea8bc9dd" providerId="AD"/>
  <p188:author id="{08513D36-DD5F-8676-C734-E04ED5D7415E}" name="Andrea Quesada Aguilar" initials="AQA" userId="S::andrea.quesada@undp.org::56056d13-eee4-4d7a-948f-2cf1ddb799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5293"/>
    <a:srgbClr val="DA2B35"/>
    <a:srgbClr val="E3F1D9"/>
    <a:srgbClr val="C9E6DD"/>
    <a:srgbClr val="D6F8DF"/>
    <a:srgbClr val="7030A0"/>
    <a:srgbClr val="009F4B"/>
    <a:srgbClr val="B1D0A9"/>
    <a:srgbClr val="5EBB45"/>
    <a:srgbClr val="EC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09" autoAdjust="0"/>
    <p:restoredTop sz="91429" autoAdjust="0"/>
  </p:normalViewPr>
  <p:slideViewPr>
    <p:cSldViewPr>
      <p:cViewPr varScale="1">
        <p:scale>
          <a:sx n="78" d="100"/>
          <a:sy n="78" d="100"/>
        </p:scale>
        <p:origin x="78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microsoft.com/office/2018/10/relationships/authors" Target="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font" Target="fonts/font2.fntdata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BDDBA7-4E1E-4776-BACA-CF2CA0F800ED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9A6520A2-DA56-4281-A4A6-F6272F03AA4F}">
      <dgm:prSet phldrT="[Text]" custT="1"/>
      <dgm:spPr/>
      <dgm:t>
        <a:bodyPr/>
        <a:lstStyle/>
        <a:p>
          <a:r>
            <a:rPr lang="es" sz="4000" b="1"/>
            <a:t>Empezando</a:t>
          </a:r>
        </a:p>
      </dgm:t>
    </dgm:pt>
    <dgm:pt modelId="{6DAF84A4-CA38-4860-9125-3EBA901598C4}" type="parTrans" cxnId="{BF10E528-E04D-4574-8463-878720D79D89}">
      <dgm:prSet/>
      <dgm:spPr/>
      <dgm:t>
        <a:bodyPr/>
        <a:lstStyle/>
        <a:p>
          <a:endParaRPr lang="en-GB"/>
        </a:p>
      </dgm:t>
    </dgm:pt>
    <dgm:pt modelId="{47B9E2DB-2155-47FB-ACC0-D5A56475900E}" type="sibTrans" cxnId="{BF10E528-E04D-4574-8463-878720D79D89}">
      <dgm:prSet/>
      <dgm:spPr/>
      <dgm:t>
        <a:bodyPr/>
        <a:lstStyle/>
        <a:p>
          <a:endParaRPr lang="en-GB"/>
        </a:p>
      </dgm:t>
    </dgm:pt>
    <dgm:pt modelId="{2E8F5D93-61D2-44AF-B1A8-97E113208FEE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s" sz="1600" dirty="0"/>
            <a:t>Identificar análisis de género previos y literatura relevante</a:t>
          </a:r>
        </a:p>
      </dgm:t>
    </dgm:pt>
    <dgm:pt modelId="{29011746-9764-414F-8C5B-9048ED43A569}" type="parTrans" cxnId="{B9161F88-B2FC-40B9-AD37-ACA05F706D76}">
      <dgm:prSet/>
      <dgm:spPr/>
      <dgm:t>
        <a:bodyPr/>
        <a:lstStyle/>
        <a:p>
          <a:endParaRPr lang="en-GB"/>
        </a:p>
      </dgm:t>
    </dgm:pt>
    <dgm:pt modelId="{F0ADDE86-D295-4439-8CF5-B276EEBA63D0}" type="sibTrans" cxnId="{B9161F88-B2FC-40B9-AD37-ACA05F706D76}">
      <dgm:prSet/>
      <dgm:spPr/>
      <dgm:t>
        <a:bodyPr/>
        <a:lstStyle/>
        <a:p>
          <a:endParaRPr lang="en-GB"/>
        </a:p>
      </dgm:t>
    </dgm:pt>
    <dgm:pt modelId="{024161FD-BB48-48A4-9D8B-73778AF86724}">
      <dgm:prSet phldrT="[Text]" custT="1"/>
      <dgm:spPr/>
      <dgm:t>
        <a:bodyPr/>
        <a:lstStyle/>
        <a:p>
          <a:r>
            <a:rPr lang="es" sz="4000" b="1"/>
            <a:t>Diseño</a:t>
          </a:r>
        </a:p>
      </dgm:t>
    </dgm:pt>
    <dgm:pt modelId="{DD176A7D-CF28-445E-9034-BE3F4D8358DE}" type="parTrans" cxnId="{2BBBB5D6-4F95-4619-AFCE-7783BB4B78D2}">
      <dgm:prSet/>
      <dgm:spPr/>
      <dgm:t>
        <a:bodyPr/>
        <a:lstStyle/>
        <a:p>
          <a:endParaRPr lang="en-GB"/>
        </a:p>
      </dgm:t>
    </dgm:pt>
    <dgm:pt modelId="{1D1150FD-10ED-4F6E-844E-BB42018A2F46}" type="sibTrans" cxnId="{2BBBB5D6-4F95-4619-AFCE-7783BB4B78D2}">
      <dgm:prSet/>
      <dgm:spPr/>
      <dgm:t>
        <a:bodyPr/>
        <a:lstStyle/>
        <a:p>
          <a:endParaRPr lang="en-GB"/>
        </a:p>
      </dgm:t>
    </dgm:pt>
    <dgm:pt modelId="{4571C5F3-6FA9-407D-8EF7-DB45F39A5B8A}">
      <dgm:prSet phldrT="[Text]"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Realizar un análisis preliminar de las brechas y fortalezas de la información disponible y los estudios de caso.</a:t>
          </a:r>
          <a:endParaRPr lang="en-GB" sz="1600"/>
        </a:p>
      </dgm:t>
    </dgm:pt>
    <dgm:pt modelId="{5F18FFDB-028F-47A5-876F-6B63C9BB474F}" type="parTrans" cxnId="{3AA287B6-E427-454E-A4C4-135BF5DF8B61}">
      <dgm:prSet/>
      <dgm:spPr/>
      <dgm:t>
        <a:bodyPr/>
        <a:lstStyle/>
        <a:p>
          <a:endParaRPr lang="en-GB"/>
        </a:p>
      </dgm:t>
    </dgm:pt>
    <dgm:pt modelId="{65C17FC1-15BC-42B8-AC00-0FD80FE36AA7}" type="sibTrans" cxnId="{3AA287B6-E427-454E-A4C4-135BF5DF8B61}">
      <dgm:prSet/>
      <dgm:spPr/>
      <dgm:t>
        <a:bodyPr/>
        <a:lstStyle/>
        <a:p>
          <a:endParaRPr lang="en-GB"/>
        </a:p>
      </dgm:t>
    </dgm:pt>
    <dgm:pt modelId="{D12CB2A7-C98C-400F-8178-0EED69575D37}">
      <dgm:prSet phldrT="[Text]" custT="1"/>
      <dgm:spPr/>
      <dgm:t>
        <a:bodyPr/>
        <a:lstStyle/>
        <a:p>
          <a:r>
            <a:rPr lang="es" sz="3600" b="1"/>
            <a:t>Realizar el análisis</a:t>
          </a:r>
        </a:p>
      </dgm:t>
    </dgm:pt>
    <dgm:pt modelId="{4D7A3DEC-053B-4034-A8C1-908594EFD8C3}" type="parTrans" cxnId="{1AA4C24C-C10C-47C9-81D4-987EFEC8DA39}">
      <dgm:prSet/>
      <dgm:spPr/>
      <dgm:t>
        <a:bodyPr/>
        <a:lstStyle/>
        <a:p>
          <a:endParaRPr lang="en-GB"/>
        </a:p>
      </dgm:t>
    </dgm:pt>
    <dgm:pt modelId="{3ADFF171-8465-4814-BA0D-F8792F3A6E9C}" type="sibTrans" cxnId="{1AA4C24C-C10C-47C9-81D4-987EFEC8DA39}">
      <dgm:prSet/>
      <dgm:spPr/>
      <dgm:t>
        <a:bodyPr/>
        <a:lstStyle/>
        <a:p>
          <a:endParaRPr lang="en-GB"/>
        </a:p>
      </dgm:t>
    </dgm:pt>
    <dgm:pt modelId="{A5F57DA6-8BBC-4B75-95B8-8E7469DACC5B}">
      <dgm:prSet phldrT="[Text]"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Analizar los marcos de políticas de género y biodiversidad para identificar sinergias de políticas</a:t>
          </a:r>
        </a:p>
      </dgm:t>
    </dgm:pt>
    <dgm:pt modelId="{1C2F8CC0-79B4-448A-80D7-F626E48921DB}" type="parTrans" cxnId="{698271CE-5FAD-4623-BA07-CEA38E840AAE}">
      <dgm:prSet/>
      <dgm:spPr/>
      <dgm:t>
        <a:bodyPr/>
        <a:lstStyle/>
        <a:p>
          <a:endParaRPr lang="en-GB"/>
        </a:p>
      </dgm:t>
    </dgm:pt>
    <dgm:pt modelId="{70948429-F704-486D-8A1B-9217D3521701}" type="sibTrans" cxnId="{698271CE-5FAD-4623-BA07-CEA38E840AAE}">
      <dgm:prSet/>
      <dgm:spPr/>
      <dgm:t>
        <a:bodyPr/>
        <a:lstStyle/>
        <a:p>
          <a:endParaRPr lang="en-GB"/>
        </a:p>
      </dgm:t>
    </dgm:pt>
    <dgm:pt modelId="{57F883D5-A0F2-4221-987D-69AD3FB856AC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s" sz="1600"/>
            <a:t>Identificar expertos con experiencia relevante en género y medio ambiente</a:t>
          </a:r>
        </a:p>
      </dgm:t>
    </dgm:pt>
    <dgm:pt modelId="{4C7DF004-4170-4FC6-B929-E8BB025B1D0E}" type="parTrans" cxnId="{784444DB-E21F-4747-B4ED-C9085572B1DD}">
      <dgm:prSet/>
      <dgm:spPr/>
      <dgm:t>
        <a:bodyPr/>
        <a:lstStyle/>
        <a:p>
          <a:endParaRPr lang="en-GB"/>
        </a:p>
      </dgm:t>
    </dgm:pt>
    <dgm:pt modelId="{A9CB0850-0490-4D56-81DA-4C923972857E}" type="sibTrans" cxnId="{784444DB-E21F-4747-B4ED-C9085572B1DD}">
      <dgm:prSet/>
      <dgm:spPr/>
      <dgm:t>
        <a:bodyPr/>
        <a:lstStyle/>
        <a:p>
          <a:endParaRPr lang="en-GB"/>
        </a:p>
      </dgm:t>
    </dgm:pt>
    <dgm:pt modelId="{9F232516-33F6-4C5C-9715-93C303523A7B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s" sz="1600" dirty="0"/>
            <a:t>Establecer memorandos de entendimiento entre los ministerios e institutos pertinentes para acceder a los datos</a:t>
          </a:r>
        </a:p>
      </dgm:t>
    </dgm:pt>
    <dgm:pt modelId="{499E5081-3500-472C-A81E-CEB17BFE5652}" type="parTrans" cxnId="{B2BA2E76-F72A-47E3-B37B-D2635E8430BE}">
      <dgm:prSet/>
      <dgm:spPr/>
      <dgm:t>
        <a:bodyPr/>
        <a:lstStyle/>
        <a:p>
          <a:endParaRPr lang="en-GB"/>
        </a:p>
      </dgm:t>
    </dgm:pt>
    <dgm:pt modelId="{48BCE9EC-F528-4C84-98FC-68732E5C4869}" type="sibTrans" cxnId="{B2BA2E76-F72A-47E3-B37B-D2635E8430BE}">
      <dgm:prSet/>
      <dgm:spPr/>
      <dgm:t>
        <a:bodyPr/>
        <a:lstStyle/>
        <a:p>
          <a:endParaRPr lang="en-GB"/>
        </a:p>
      </dgm:t>
    </dgm:pt>
    <dgm:pt modelId="{951F202E-29F3-4991-8E71-B1E92CB5C042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s" sz="1600"/>
            <a:t>Identificar especialistas en datos</a:t>
          </a:r>
        </a:p>
      </dgm:t>
    </dgm:pt>
    <dgm:pt modelId="{D50B2FB4-52D2-44C1-9666-371FEECAC7E6}" type="parTrans" cxnId="{7746525A-323E-4694-B19C-4E43449198A6}">
      <dgm:prSet/>
      <dgm:spPr/>
      <dgm:t>
        <a:bodyPr/>
        <a:lstStyle/>
        <a:p>
          <a:endParaRPr lang="en-GB"/>
        </a:p>
      </dgm:t>
    </dgm:pt>
    <dgm:pt modelId="{CA5605B8-4D4B-44B8-939D-B6DADC0FD29C}" type="sibTrans" cxnId="{7746525A-323E-4694-B19C-4E43449198A6}">
      <dgm:prSet/>
      <dgm:spPr/>
      <dgm:t>
        <a:bodyPr/>
        <a:lstStyle/>
        <a:p>
          <a:endParaRPr lang="en-GB"/>
        </a:p>
      </dgm:t>
    </dgm:pt>
    <dgm:pt modelId="{96BF3A80-1E2C-4A94-B3F6-9A64131BDFF5}">
      <dgm:prSet phldrT="[Text]" custT="1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es" sz="1600"/>
            <a:t>Identificar grupos de mujeres, organizaciones, académicos y otras instituciones que trabajan en el tema.</a:t>
          </a:r>
        </a:p>
      </dgm:t>
    </dgm:pt>
    <dgm:pt modelId="{DD38A16E-6A16-4421-860F-C37F5FD4ADC5}" type="parTrans" cxnId="{FEC2A954-1D3C-4601-AF5A-35D969D17B35}">
      <dgm:prSet/>
      <dgm:spPr/>
      <dgm:t>
        <a:bodyPr/>
        <a:lstStyle/>
        <a:p>
          <a:endParaRPr lang="en-GB"/>
        </a:p>
      </dgm:t>
    </dgm:pt>
    <dgm:pt modelId="{5C2A9D70-DDC6-4D63-B9D6-481D01786CD7}" type="sibTrans" cxnId="{FEC2A954-1D3C-4601-AF5A-35D969D17B35}">
      <dgm:prSet/>
      <dgm:spPr/>
      <dgm:t>
        <a:bodyPr/>
        <a:lstStyle/>
        <a:p>
          <a:endParaRPr lang="en-GB"/>
        </a:p>
      </dgm:t>
    </dgm:pt>
    <dgm:pt modelId="{C3EB11DF-98EE-4E15-9804-04A49526F9D5}">
      <dgm:prSet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 dirty="0"/>
            <a:t>Considere diferentes metodologías y enfoques para generar datos</a:t>
          </a:r>
          <a:endParaRPr lang="en-GB" sz="1600" dirty="0"/>
        </a:p>
      </dgm:t>
    </dgm:pt>
    <dgm:pt modelId="{063CBE0F-9AC6-49B0-A6C2-8283752B91A9}" type="parTrans" cxnId="{84ABBB2A-DF95-418F-9E2A-50F7B89DF111}">
      <dgm:prSet/>
      <dgm:spPr/>
      <dgm:t>
        <a:bodyPr/>
        <a:lstStyle/>
        <a:p>
          <a:endParaRPr lang="en-GB"/>
        </a:p>
      </dgm:t>
    </dgm:pt>
    <dgm:pt modelId="{E9CB298C-3ADC-49ED-A938-985EFC2234D3}" type="sibTrans" cxnId="{84ABBB2A-DF95-418F-9E2A-50F7B89DF111}">
      <dgm:prSet/>
      <dgm:spPr/>
      <dgm:t>
        <a:bodyPr/>
        <a:lstStyle/>
        <a:p>
          <a:endParaRPr lang="en-GB"/>
        </a:p>
      </dgm:t>
    </dgm:pt>
    <dgm:pt modelId="{FB67163C-7FBE-4D00-8893-D17FF62A4364}">
      <dgm:prSet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Definir una plantilla para sistematizar estudios de casos</a:t>
          </a:r>
          <a:endParaRPr lang="en-GB" sz="1600"/>
        </a:p>
      </dgm:t>
    </dgm:pt>
    <dgm:pt modelId="{F766E85E-6C3C-489E-98B3-F78579468864}" type="parTrans" cxnId="{408CFEC3-CEDB-4142-BFB8-CD2C7F22804C}">
      <dgm:prSet/>
      <dgm:spPr/>
      <dgm:t>
        <a:bodyPr/>
        <a:lstStyle/>
        <a:p>
          <a:endParaRPr lang="en-GB"/>
        </a:p>
      </dgm:t>
    </dgm:pt>
    <dgm:pt modelId="{F9F768C3-951C-429A-AFF8-431401EC5E4D}" type="sibTrans" cxnId="{408CFEC3-CEDB-4142-BFB8-CD2C7F22804C}">
      <dgm:prSet/>
      <dgm:spPr/>
      <dgm:t>
        <a:bodyPr/>
        <a:lstStyle/>
        <a:p>
          <a:endParaRPr lang="en-GB"/>
        </a:p>
      </dgm:t>
    </dgm:pt>
    <dgm:pt modelId="{353A6B52-53AE-4F0B-9F7C-D2CB4FDEE762}">
      <dgm:prSet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Organizar reuniones con diferentes sectores para realizar entrevistas, talleres, etc.</a:t>
          </a:r>
          <a:endParaRPr lang="en-GB" sz="1600"/>
        </a:p>
      </dgm:t>
    </dgm:pt>
    <dgm:pt modelId="{27F6BCE5-A454-4A6E-ADE0-8CEF38675B8D}" type="parTrans" cxnId="{97B319CE-C46F-4F0B-87E1-0958FA8F6827}">
      <dgm:prSet/>
      <dgm:spPr/>
      <dgm:t>
        <a:bodyPr/>
        <a:lstStyle/>
        <a:p>
          <a:endParaRPr lang="en-GB"/>
        </a:p>
      </dgm:t>
    </dgm:pt>
    <dgm:pt modelId="{E8A8561B-6313-4765-8E29-0B3441D4CBB0}" type="sibTrans" cxnId="{97B319CE-C46F-4F0B-87E1-0958FA8F6827}">
      <dgm:prSet/>
      <dgm:spPr/>
      <dgm:t>
        <a:bodyPr/>
        <a:lstStyle/>
        <a:p>
          <a:endParaRPr lang="en-GB"/>
        </a:p>
      </dgm:t>
    </dgm:pt>
    <dgm:pt modelId="{4ADF99C3-B0BE-4108-93C2-433A5FA8BC51}">
      <dgm:prSet custT="1"/>
      <dgm:spPr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Acordar un enfoque para la recopilación de datos que refleje la diversidad</a:t>
          </a:r>
          <a:endParaRPr lang="en-GB" sz="1600"/>
        </a:p>
      </dgm:t>
    </dgm:pt>
    <dgm:pt modelId="{18E6C36D-CB70-4F7D-A23F-1C7BB3526537}" type="parTrans" cxnId="{A08AC03E-5D99-4194-A978-F615005A1000}">
      <dgm:prSet/>
      <dgm:spPr/>
      <dgm:t>
        <a:bodyPr/>
        <a:lstStyle/>
        <a:p>
          <a:endParaRPr lang="en-GB"/>
        </a:p>
      </dgm:t>
    </dgm:pt>
    <dgm:pt modelId="{B9E0475D-27F9-46A7-B391-EF9C3AACED02}" type="sibTrans" cxnId="{A08AC03E-5D99-4194-A978-F615005A1000}">
      <dgm:prSet/>
      <dgm:spPr/>
      <dgm:t>
        <a:bodyPr/>
        <a:lstStyle/>
        <a:p>
          <a:endParaRPr lang="en-GB"/>
        </a:p>
      </dgm:t>
    </dgm:pt>
    <dgm:pt modelId="{8952F9FD-43E8-44B8-91B5-20D74C3C3B46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 dirty="0"/>
            <a:t>Analizar las capacidades institucionales en género y biodiversidad</a:t>
          </a:r>
        </a:p>
      </dgm:t>
    </dgm:pt>
    <dgm:pt modelId="{EE2BDD36-2779-431A-AA35-7FECF3ABD8AB}" type="parTrans" cxnId="{87D1FB6C-B482-461C-B386-E2867DF27F90}">
      <dgm:prSet/>
      <dgm:spPr/>
      <dgm:t>
        <a:bodyPr/>
        <a:lstStyle/>
        <a:p>
          <a:endParaRPr lang="en-GB"/>
        </a:p>
      </dgm:t>
    </dgm:pt>
    <dgm:pt modelId="{9A7178E2-E3F6-470B-ACA8-99519AA15841}" type="sibTrans" cxnId="{87D1FB6C-B482-461C-B386-E2867DF27F90}">
      <dgm:prSet/>
      <dgm:spPr/>
      <dgm:t>
        <a:bodyPr/>
        <a:lstStyle/>
        <a:p>
          <a:endParaRPr lang="en-GB"/>
        </a:p>
      </dgm:t>
    </dgm:pt>
    <dgm:pt modelId="{CEF3CE6E-622A-425D-9774-FF2DFAE08E87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Recopilar y analizar datos locales y nacionales sobre el nexo entre género y biodiversidad</a:t>
          </a:r>
        </a:p>
      </dgm:t>
    </dgm:pt>
    <dgm:pt modelId="{2561570B-88B7-4FF8-BBCC-A61264C35A46}" type="parTrans" cxnId="{AD32E84F-2557-4D28-A201-DA556716685A}">
      <dgm:prSet/>
      <dgm:spPr/>
      <dgm:t>
        <a:bodyPr/>
        <a:lstStyle/>
        <a:p>
          <a:endParaRPr lang="en-GB"/>
        </a:p>
      </dgm:t>
    </dgm:pt>
    <dgm:pt modelId="{AF0CB724-08DF-49F7-B2D7-E883D6179ECC}" type="sibTrans" cxnId="{AD32E84F-2557-4D28-A201-DA556716685A}">
      <dgm:prSet/>
      <dgm:spPr/>
      <dgm:t>
        <a:bodyPr/>
        <a:lstStyle/>
        <a:p>
          <a:endParaRPr lang="en-GB"/>
        </a:p>
      </dgm:t>
    </dgm:pt>
    <dgm:pt modelId="{B77FED03-DF56-42EE-BEA0-C0D4E3C85199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Sistematizar estudios de casos de iniciativas con perspectiva de género</a:t>
          </a:r>
        </a:p>
      </dgm:t>
    </dgm:pt>
    <dgm:pt modelId="{2ADFDD1B-B660-43D1-8819-B29765E68489}" type="parTrans" cxnId="{336A3314-F6CB-42ED-BE99-AE2AFFC30568}">
      <dgm:prSet/>
      <dgm:spPr/>
      <dgm:t>
        <a:bodyPr/>
        <a:lstStyle/>
        <a:p>
          <a:endParaRPr lang="en-GB"/>
        </a:p>
      </dgm:t>
    </dgm:pt>
    <dgm:pt modelId="{1B7754BD-DC5E-4302-95E0-B4C67863888F}" type="sibTrans" cxnId="{336A3314-F6CB-42ED-BE99-AE2AFFC30568}">
      <dgm:prSet/>
      <dgm:spPr/>
      <dgm:t>
        <a:bodyPr/>
        <a:lstStyle/>
        <a:p>
          <a:endParaRPr lang="en-GB"/>
        </a:p>
      </dgm:t>
    </dgm:pt>
    <dgm:pt modelId="{7E18227E-2336-4D45-BE8B-2DFF8964431B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 dirty="0"/>
            <a:t>Garantizar que los datos reflejen la realidad de hombres y mujeres en toda su diversidad.</a:t>
          </a:r>
        </a:p>
      </dgm:t>
    </dgm:pt>
    <dgm:pt modelId="{E7D3F4CA-B7BD-4D60-AA6F-9064DC262FAC}" type="parTrans" cxnId="{140C259B-D2E5-4149-8F96-6D04E4C00BFD}">
      <dgm:prSet/>
      <dgm:spPr/>
      <dgm:t>
        <a:bodyPr/>
        <a:lstStyle/>
        <a:p>
          <a:endParaRPr lang="en-GB"/>
        </a:p>
      </dgm:t>
    </dgm:pt>
    <dgm:pt modelId="{7A6F7883-EE31-4029-AA17-5C84D8406B85}" type="sibTrans" cxnId="{140C259B-D2E5-4149-8F96-6D04E4C00BFD}">
      <dgm:prSet/>
      <dgm:spPr/>
      <dgm:t>
        <a:bodyPr/>
        <a:lstStyle/>
        <a:p>
          <a:endParaRPr lang="en-GB"/>
        </a:p>
      </dgm:t>
    </dgm:pt>
    <dgm:pt modelId="{43DD83BD-B4BD-43C0-B639-ABC70473D279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 dirty="0"/>
            <a:t>Incluir recopilación de datos adicionales. Considerar visitas de campo a comunidades rurales e indígenas.</a:t>
          </a:r>
        </a:p>
      </dgm:t>
    </dgm:pt>
    <dgm:pt modelId="{A44B1394-864A-4D2B-B931-671CD51F0F9C}" type="parTrans" cxnId="{5F074153-6D56-4A66-834F-CED7F967C92A}">
      <dgm:prSet/>
      <dgm:spPr/>
      <dgm:t>
        <a:bodyPr/>
        <a:lstStyle/>
        <a:p>
          <a:endParaRPr lang="en-GB"/>
        </a:p>
      </dgm:t>
    </dgm:pt>
    <dgm:pt modelId="{1968D377-8E48-46B2-8EC7-6CEBE8BF17B6}" type="sibTrans" cxnId="{5F074153-6D56-4A66-834F-CED7F967C92A}">
      <dgm:prSet/>
      <dgm:spPr/>
      <dgm:t>
        <a:bodyPr/>
        <a:lstStyle/>
        <a:p>
          <a:endParaRPr lang="en-GB"/>
        </a:p>
      </dgm:t>
    </dgm:pt>
    <dgm:pt modelId="{5BD72EE4-E332-48D4-AC92-8C6099BB09A4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/>
            <a:t>Analizar las contribuciones de las acciones de biodiversidad lideradas por mujeres</a:t>
          </a:r>
        </a:p>
      </dgm:t>
    </dgm:pt>
    <dgm:pt modelId="{86788FB3-BF85-4F25-A1C8-2924E5A6A00D}" type="parTrans" cxnId="{CAF86F5C-E946-4B61-BE60-0DC262373296}">
      <dgm:prSet/>
      <dgm:spPr/>
      <dgm:t>
        <a:bodyPr/>
        <a:lstStyle/>
        <a:p>
          <a:endParaRPr lang="en-GB"/>
        </a:p>
      </dgm:t>
    </dgm:pt>
    <dgm:pt modelId="{1ECE4F66-286B-4D8C-89EC-7C162EDFCBE2}" type="sibTrans" cxnId="{CAF86F5C-E946-4B61-BE60-0DC262373296}">
      <dgm:prSet/>
      <dgm:spPr/>
      <dgm:t>
        <a:bodyPr/>
        <a:lstStyle/>
        <a:p>
          <a:endParaRPr lang="en-GB"/>
        </a:p>
      </dgm:t>
    </dgm:pt>
    <dgm:pt modelId="{233C8572-F028-5543-885C-252102B2BE19}">
      <dgm:prSet custT="1"/>
      <dgm:spPr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" sz="1600" dirty="0"/>
            <a:t>Organizar reuniones para validar los hallazgos e identificar brechas</a:t>
          </a:r>
        </a:p>
      </dgm:t>
    </dgm:pt>
    <dgm:pt modelId="{A3212AC2-6712-B74A-940E-BE2F36F6896E}" type="parTrans" cxnId="{2AFBBFC1-FFBB-CE44-ACA9-0B7257149660}">
      <dgm:prSet/>
      <dgm:spPr/>
    </dgm:pt>
    <dgm:pt modelId="{578A1B05-C124-CC43-AAE9-84E80F6E4225}" type="sibTrans" cxnId="{2AFBBFC1-FFBB-CE44-ACA9-0B7257149660}">
      <dgm:prSet/>
      <dgm:spPr/>
    </dgm:pt>
    <dgm:pt modelId="{92F589FA-5429-49BD-B6CE-2B8B66391489}" type="pres">
      <dgm:prSet presAssocID="{BABDDBA7-4E1E-4776-BACA-CF2CA0F800ED}" presName="Name0" presStyleCnt="0">
        <dgm:presLayoutVars>
          <dgm:dir/>
          <dgm:animLvl val="lvl"/>
          <dgm:resizeHandles val="exact"/>
        </dgm:presLayoutVars>
      </dgm:prSet>
      <dgm:spPr/>
    </dgm:pt>
    <dgm:pt modelId="{30111A10-E937-4A24-9960-9458E105B585}" type="pres">
      <dgm:prSet presAssocID="{BABDDBA7-4E1E-4776-BACA-CF2CA0F800ED}" presName="tSp" presStyleCnt="0"/>
      <dgm:spPr/>
    </dgm:pt>
    <dgm:pt modelId="{BFC0F5E9-C404-4889-9D03-1083A686FC5D}" type="pres">
      <dgm:prSet presAssocID="{BABDDBA7-4E1E-4776-BACA-CF2CA0F800ED}" presName="bSp" presStyleCnt="0"/>
      <dgm:spPr/>
    </dgm:pt>
    <dgm:pt modelId="{1794ADA5-09E5-4B2A-9EC4-411880956039}" type="pres">
      <dgm:prSet presAssocID="{BABDDBA7-4E1E-4776-BACA-CF2CA0F800ED}" presName="process" presStyleCnt="0"/>
      <dgm:spPr/>
    </dgm:pt>
    <dgm:pt modelId="{E67A0A59-F4F3-4518-B184-9D9DE34EC966}" type="pres">
      <dgm:prSet presAssocID="{9A6520A2-DA56-4281-A4A6-F6272F03AA4F}" presName="composite1" presStyleCnt="0"/>
      <dgm:spPr/>
    </dgm:pt>
    <dgm:pt modelId="{A853D1B2-72E7-482A-87E2-524A5EE8726B}" type="pres">
      <dgm:prSet presAssocID="{9A6520A2-DA56-4281-A4A6-F6272F03AA4F}" presName="dummyNode1" presStyleLbl="node1" presStyleIdx="0" presStyleCnt="3"/>
      <dgm:spPr/>
    </dgm:pt>
    <dgm:pt modelId="{A4937ED4-083C-47E1-8F4C-A1891472BCEB}" type="pres">
      <dgm:prSet presAssocID="{9A6520A2-DA56-4281-A4A6-F6272F03AA4F}" presName="childNode1" presStyleLbl="bgAcc1" presStyleIdx="0" presStyleCnt="3">
        <dgm:presLayoutVars>
          <dgm:bulletEnabled val="1"/>
        </dgm:presLayoutVars>
      </dgm:prSet>
      <dgm:spPr/>
    </dgm:pt>
    <dgm:pt modelId="{5B43EB78-5089-4A4C-92D9-B94D5DCD8F25}" type="pres">
      <dgm:prSet presAssocID="{9A6520A2-DA56-4281-A4A6-F6272F03AA4F}" presName="childNode1tx" presStyleLbl="bgAcc1" presStyleIdx="0" presStyleCnt="3">
        <dgm:presLayoutVars>
          <dgm:bulletEnabled val="1"/>
        </dgm:presLayoutVars>
      </dgm:prSet>
      <dgm:spPr/>
    </dgm:pt>
    <dgm:pt modelId="{1287C6A3-615B-4228-B8AA-F343D0BFBCF6}" type="pres">
      <dgm:prSet presAssocID="{9A6520A2-DA56-4281-A4A6-F6272F03AA4F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41FBDA5F-97E4-46AB-9F65-93A606756D77}" type="pres">
      <dgm:prSet presAssocID="{9A6520A2-DA56-4281-A4A6-F6272F03AA4F}" presName="connSite1" presStyleCnt="0"/>
      <dgm:spPr/>
    </dgm:pt>
    <dgm:pt modelId="{B3C976E3-3894-44CC-B22A-E4FC4F3F614D}" type="pres">
      <dgm:prSet presAssocID="{47B9E2DB-2155-47FB-ACC0-D5A56475900E}" presName="Name9" presStyleLbl="sibTrans2D1" presStyleIdx="0" presStyleCnt="2"/>
      <dgm:spPr/>
    </dgm:pt>
    <dgm:pt modelId="{2E1BFAC1-F1C2-4587-93EE-4DC8F94D2D9D}" type="pres">
      <dgm:prSet presAssocID="{024161FD-BB48-48A4-9D8B-73778AF86724}" presName="composite2" presStyleCnt="0"/>
      <dgm:spPr/>
    </dgm:pt>
    <dgm:pt modelId="{EE209094-8C0F-4DB5-A164-5156F1998AC2}" type="pres">
      <dgm:prSet presAssocID="{024161FD-BB48-48A4-9D8B-73778AF86724}" presName="dummyNode2" presStyleLbl="node1" presStyleIdx="0" presStyleCnt="3"/>
      <dgm:spPr/>
    </dgm:pt>
    <dgm:pt modelId="{6443C109-6449-4267-B2B5-1DFBB77D93DA}" type="pres">
      <dgm:prSet presAssocID="{024161FD-BB48-48A4-9D8B-73778AF86724}" presName="childNode2" presStyleLbl="bgAcc1" presStyleIdx="1" presStyleCnt="3">
        <dgm:presLayoutVars>
          <dgm:bulletEnabled val="1"/>
        </dgm:presLayoutVars>
      </dgm:prSet>
      <dgm:spPr/>
    </dgm:pt>
    <dgm:pt modelId="{0E8ED242-6C41-4679-8452-3157DB5334EB}" type="pres">
      <dgm:prSet presAssocID="{024161FD-BB48-48A4-9D8B-73778AF86724}" presName="childNode2tx" presStyleLbl="bgAcc1" presStyleIdx="1" presStyleCnt="3">
        <dgm:presLayoutVars>
          <dgm:bulletEnabled val="1"/>
        </dgm:presLayoutVars>
      </dgm:prSet>
      <dgm:spPr/>
    </dgm:pt>
    <dgm:pt modelId="{270353C0-0735-41E1-9BD9-F7D89DFABE31}" type="pres">
      <dgm:prSet presAssocID="{024161FD-BB48-48A4-9D8B-73778AF86724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74097F7C-A4C9-40C1-999A-C33842D3E4D0}" type="pres">
      <dgm:prSet presAssocID="{024161FD-BB48-48A4-9D8B-73778AF86724}" presName="connSite2" presStyleCnt="0"/>
      <dgm:spPr/>
    </dgm:pt>
    <dgm:pt modelId="{48483E41-5F28-4948-8112-287B79141353}" type="pres">
      <dgm:prSet presAssocID="{1D1150FD-10ED-4F6E-844E-BB42018A2F46}" presName="Name18" presStyleLbl="sibTrans2D1" presStyleIdx="1" presStyleCnt="2"/>
      <dgm:spPr/>
    </dgm:pt>
    <dgm:pt modelId="{F238BF8B-8912-4C37-8D38-DC712549C47A}" type="pres">
      <dgm:prSet presAssocID="{D12CB2A7-C98C-400F-8178-0EED69575D37}" presName="composite1" presStyleCnt="0"/>
      <dgm:spPr/>
    </dgm:pt>
    <dgm:pt modelId="{88282014-83AA-4ABA-B2DD-1456811D9822}" type="pres">
      <dgm:prSet presAssocID="{D12CB2A7-C98C-400F-8178-0EED69575D37}" presName="dummyNode1" presStyleLbl="node1" presStyleIdx="1" presStyleCnt="3"/>
      <dgm:spPr/>
    </dgm:pt>
    <dgm:pt modelId="{A3057590-52B7-4663-B18B-C0351077CF2B}" type="pres">
      <dgm:prSet presAssocID="{D12CB2A7-C98C-400F-8178-0EED69575D37}" presName="childNode1" presStyleLbl="bgAcc1" presStyleIdx="2" presStyleCnt="3" custScaleX="114909" custScaleY="136605">
        <dgm:presLayoutVars>
          <dgm:bulletEnabled val="1"/>
        </dgm:presLayoutVars>
      </dgm:prSet>
      <dgm:spPr/>
    </dgm:pt>
    <dgm:pt modelId="{2522AC1E-5402-4F96-9DEC-2073473F2D6C}" type="pres">
      <dgm:prSet presAssocID="{D12CB2A7-C98C-400F-8178-0EED69575D37}" presName="childNode1tx" presStyleLbl="bgAcc1" presStyleIdx="2" presStyleCnt="3">
        <dgm:presLayoutVars>
          <dgm:bulletEnabled val="1"/>
        </dgm:presLayoutVars>
      </dgm:prSet>
      <dgm:spPr/>
    </dgm:pt>
    <dgm:pt modelId="{43D6E98C-31DA-4068-8D35-351BEB61B853}" type="pres">
      <dgm:prSet presAssocID="{D12CB2A7-C98C-400F-8178-0EED69575D37}" presName="parentNode1" presStyleLbl="node1" presStyleIdx="2" presStyleCnt="3" custLinFactNeighborX="2797" custLinFactNeighborY="50758">
        <dgm:presLayoutVars>
          <dgm:chMax val="1"/>
          <dgm:bulletEnabled val="1"/>
        </dgm:presLayoutVars>
      </dgm:prSet>
      <dgm:spPr/>
    </dgm:pt>
    <dgm:pt modelId="{9E6CEAEC-BFC5-4EB5-A29F-E6CA0355DF10}" type="pres">
      <dgm:prSet presAssocID="{D12CB2A7-C98C-400F-8178-0EED69575D37}" presName="connSite1" presStyleCnt="0"/>
      <dgm:spPr/>
    </dgm:pt>
  </dgm:ptLst>
  <dgm:cxnLst>
    <dgm:cxn modelId="{769A0602-6B0C-4E0E-9857-FB473794E4AC}" type="presOf" srcId="{FB67163C-7FBE-4D00-8893-D17FF62A4364}" destId="{0E8ED242-6C41-4679-8452-3157DB5334EB}" srcOrd="1" destOrd="3" presId="urn:microsoft.com/office/officeart/2005/8/layout/hProcess4"/>
    <dgm:cxn modelId="{2119DB02-5CAF-4C35-8B56-348035546210}" type="presOf" srcId="{B77FED03-DF56-42EE-BEA0-C0D4E3C85199}" destId="{A3057590-52B7-4663-B18B-C0351077CF2B}" srcOrd="0" destOrd="4" presId="urn:microsoft.com/office/officeart/2005/8/layout/hProcess4"/>
    <dgm:cxn modelId="{A682BB04-C943-4EC9-96A4-A6C758F79CEC}" type="presOf" srcId="{951F202E-29F3-4991-8E71-B1E92CB5C042}" destId="{A4937ED4-083C-47E1-8F4C-A1891472BCEB}" srcOrd="0" destOrd="2" presId="urn:microsoft.com/office/officeart/2005/8/layout/hProcess4"/>
    <dgm:cxn modelId="{5DA6A105-E12A-4090-9BDC-152B005F13F7}" type="presOf" srcId="{CEF3CE6E-622A-425D-9774-FF2DFAE08E87}" destId="{2522AC1E-5402-4F96-9DEC-2073473F2D6C}" srcOrd="1" destOrd="2" presId="urn:microsoft.com/office/officeart/2005/8/layout/hProcess4"/>
    <dgm:cxn modelId="{2CE4710C-C468-4ED3-A33E-51A0F0088364}" type="presOf" srcId="{43DD83BD-B4BD-43C0-B639-ABC70473D279}" destId="{2522AC1E-5402-4F96-9DEC-2073473F2D6C}" srcOrd="1" destOrd="7" presId="urn:microsoft.com/office/officeart/2005/8/layout/hProcess4"/>
    <dgm:cxn modelId="{336A3314-F6CB-42ED-BE99-AE2AFFC30568}" srcId="{D12CB2A7-C98C-400F-8178-0EED69575D37}" destId="{B77FED03-DF56-42EE-BEA0-C0D4E3C85199}" srcOrd="4" destOrd="0" parTransId="{2ADFDD1B-B660-43D1-8819-B29765E68489}" sibTransId="{1B7754BD-DC5E-4302-95E0-B4C67863888F}"/>
    <dgm:cxn modelId="{1DF5501D-D95C-4010-BFC9-8604138214BA}" type="presOf" srcId="{8952F9FD-43E8-44B8-91B5-20D74C3C3B46}" destId="{A3057590-52B7-4663-B18B-C0351077CF2B}" srcOrd="0" destOrd="1" presId="urn:microsoft.com/office/officeart/2005/8/layout/hProcess4"/>
    <dgm:cxn modelId="{7AF2EA24-6CB3-7B44-83FE-4A8907D9AEF8}" type="presOf" srcId="{233C8572-F028-5543-885C-252102B2BE19}" destId="{2522AC1E-5402-4F96-9DEC-2073473F2D6C}" srcOrd="1" destOrd="6" presId="urn:microsoft.com/office/officeart/2005/8/layout/hProcess4"/>
    <dgm:cxn modelId="{1639DD26-15A1-483E-944D-D7EEAC8F7421}" type="presOf" srcId="{9F232516-33F6-4C5C-9715-93C303523A7B}" destId="{5B43EB78-5089-4A4C-92D9-B94D5DCD8F25}" srcOrd="1" destOrd="3" presId="urn:microsoft.com/office/officeart/2005/8/layout/hProcess4"/>
    <dgm:cxn modelId="{BF10E528-E04D-4574-8463-878720D79D89}" srcId="{BABDDBA7-4E1E-4776-BACA-CF2CA0F800ED}" destId="{9A6520A2-DA56-4281-A4A6-F6272F03AA4F}" srcOrd="0" destOrd="0" parTransId="{6DAF84A4-CA38-4860-9125-3EBA901598C4}" sibTransId="{47B9E2DB-2155-47FB-ACC0-D5A56475900E}"/>
    <dgm:cxn modelId="{84ABBB2A-DF95-418F-9E2A-50F7B89DF111}" srcId="{024161FD-BB48-48A4-9D8B-73778AF86724}" destId="{C3EB11DF-98EE-4E15-9804-04A49526F9D5}" srcOrd="1" destOrd="0" parTransId="{063CBE0F-9AC6-49B0-A6C2-8283752B91A9}" sibTransId="{E9CB298C-3ADC-49ED-A938-985EFC2234D3}"/>
    <dgm:cxn modelId="{91A5C72C-A104-4A36-A693-5F193D2B49FA}" type="presOf" srcId="{4571C5F3-6FA9-407D-8EF7-DB45F39A5B8A}" destId="{0E8ED242-6C41-4679-8452-3157DB5334EB}" srcOrd="1" destOrd="0" presId="urn:microsoft.com/office/officeart/2005/8/layout/hProcess4"/>
    <dgm:cxn modelId="{5FE7D32C-053D-4D26-8C66-975E20EAEDEF}" type="presOf" srcId="{353A6B52-53AE-4F0B-9F7C-D2CB4FDEE762}" destId="{0E8ED242-6C41-4679-8452-3157DB5334EB}" srcOrd="1" destOrd="4" presId="urn:microsoft.com/office/officeart/2005/8/layout/hProcess4"/>
    <dgm:cxn modelId="{3AF12D37-C172-46DE-99FF-9F1C8BD2FCAD}" type="presOf" srcId="{C3EB11DF-98EE-4E15-9804-04A49526F9D5}" destId="{6443C109-6449-4267-B2B5-1DFBB77D93DA}" srcOrd="0" destOrd="1" presId="urn:microsoft.com/office/officeart/2005/8/layout/hProcess4"/>
    <dgm:cxn modelId="{A08AC03E-5D99-4194-A978-F615005A1000}" srcId="{024161FD-BB48-48A4-9D8B-73778AF86724}" destId="{4ADF99C3-B0BE-4108-93C2-433A5FA8BC51}" srcOrd="2" destOrd="0" parTransId="{18E6C36D-CB70-4F7D-A23F-1C7BB3526537}" sibTransId="{B9E0475D-27F9-46A7-B391-EF9C3AACED02}"/>
    <dgm:cxn modelId="{89C1BE40-1442-485C-A74A-87FE3806F13C}" type="presOf" srcId="{951F202E-29F3-4991-8E71-B1E92CB5C042}" destId="{5B43EB78-5089-4A4C-92D9-B94D5DCD8F25}" srcOrd="1" destOrd="2" presId="urn:microsoft.com/office/officeart/2005/8/layout/hProcess4"/>
    <dgm:cxn modelId="{9CC9AC4C-9508-473E-A8B9-330AAEEDD1EF}" type="presOf" srcId="{A5F57DA6-8BBC-4B75-95B8-8E7469DACC5B}" destId="{A3057590-52B7-4663-B18B-C0351077CF2B}" srcOrd="0" destOrd="0" presId="urn:microsoft.com/office/officeart/2005/8/layout/hProcess4"/>
    <dgm:cxn modelId="{1AA4C24C-C10C-47C9-81D4-987EFEC8DA39}" srcId="{BABDDBA7-4E1E-4776-BACA-CF2CA0F800ED}" destId="{D12CB2A7-C98C-400F-8178-0EED69575D37}" srcOrd="2" destOrd="0" parTransId="{4D7A3DEC-053B-4034-A8C1-908594EFD8C3}" sibTransId="{3ADFF171-8465-4814-BA0D-F8792F3A6E9C}"/>
    <dgm:cxn modelId="{AD32E84F-2557-4D28-A201-DA556716685A}" srcId="{D12CB2A7-C98C-400F-8178-0EED69575D37}" destId="{CEF3CE6E-622A-425D-9774-FF2DFAE08E87}" srcOrd="2" destOrd="0" parTransId="{2561570B-88B7-4FF8-BBCC-A61264C35A46}" sibTransId="{AF0CB724-08DF-49F7-B2D7-E883D6179ECC}"/>
    <dgm:cxn modelId="{F5C98151-63D7-4EDA-BA29-27C53F3AC81C}" type="presOf" srcId="{8952F9FD-43E8-44B8-91B5-20D74C3C3B46}" destId="{2522AC1E-5402-4F96-9DEC-2073473F2D6C}" srcOrd="1" destOrd="1" presId="urn:microsoft.com/office/officeart/2005/8/layout/hProcess4"/>
    <dgm:cxn modelId="{5F074153-6D56-4A66-834F-CED7F967C92A}" srcId="{D12CB2A7-C98C-400F-8178-0EED69575D37}" destId="{43DD83BD-B4BD-43C0-B639-ABC70473D279}" srcOrd="7" destOrd="0" parTransId="{A44B1394-864A-4D2B-B931-671CD51F0F9C}" sibTransId="{1968D377-8E48-46B2-8EC7-6CEBE8BF17B6}"/>
    <dgm:cxn modelId="{FEC2A954-1D3C-4601-AF5A-35D969D17B35}" srcId="{9A6520A2-DA56-4281-A4A6-F6272F03AA4F}" destId="{96BF3A80-1E2C-4A94-B3F6-9A64131BDFF5}" srcOrd="4" destOrd="0" parTransId="{DD38A16E-6A16-4421-860F-C37F5FD4ADC5}" sibTransId="{5C2A9D70-DDC6-4D63-B9D6-481D01786CD7}"/>
    <dgm:cxn modelId="{E684AB54-6AE6-4EB7-B3E5-D94B9D554F7F}" type="presOf" srcId="{9A6520A2-DA56-4281-A4A6-F6272F03AA4F}" destId="{1287C6A3-615B-4228-B8AA-F343D0BFBCF6}" srcOrd="0" destOrd="0" presId="urn:microsoft.com/office/officeart/2005/8/layout/hProcess4"/>
    <dgm:cxn modelId="{DAAC3257-2918-47C0-A824-2AB9EC827850}" type="presOf" srcId="{4ADF99C3-B0BE-4108-93C2-433A5FA8BC51}" destId="{6443C109-6449-4267-B2B5-1DFBB77D93DA}" srcOrd="0" destOrd="2" presId="urn:microsoft.com/office/officeart/2005/8/layout/hProcess4"/>
    <dgm:cxn modelId="{7746525A-323E-4694-B19C-4E43449198A6}" srcId="{9A6520A2-DA56-4281-A4A6-F6272F03AA4F}" destId="{951F202E-29F3-4991-8E71-B1E92CB5C042}" srcOrd="2" destOrd="0" parTransId="{D50B2FB4-52D2-44C1-9666-371FEECAC7E6}" sibTransId="{CA5605B8-4D4B-44B8-939D-B6DADC0FD29C}"/>
    <dgm:cxn modelId="{CAF86F5C-E946-4B61-BE60-0DC262373296}" srcId="{D12CB2A7-C98C-400F-8178-0EED69575D37}" destId="{5BD72EE4-E332-48D4-AC92-8C6099BB09A4}" srcOrd="3" destOrd="0" parTransId="{86788FB3-BF85-4F25-A1C8-2924E5A6A00D}" sibTransId="{1ECE4F66-286B-4D8C-89EC-7C162EDFCBE2}"/>
    <dgm:cxn modelId="{73865C6A-3479-4CEB-8820-35B5D33FE409}" type="presOf" srcId="{96BF3A80-1E2C-4A94-B3F6-9A64131BDFF5}" destId="{A4937ED4-083C-47E1-8F4C-A1891472BCEB}" srcOrd="0" destOrd="4" presId="urn:microsoft.com/office/officeart/2005/8/layout/hProcess4"/>
    <dgm:cxn modelId="{34AB8A6A-F516-4DAC-9207-49B890E1EC36}" type="presOf" srcId="{47B9E2DB-2155-47FB-ACC0-D5A56475900E}" destId="{B3C976E3-3894-44CC-B22A-E4FC4F3F614D}" srcOrd="0" destOrd="0" presId="urn:microsoft.com/office/officeart/2005/8/layout/hProcess4"/>
    <dgm:cxn modelId="{87D1FB6C-B482-461C-B386-E2867DF27F90}" srcId="{D12CB2A7-C98C-400F-8178-0EED69575D37}" destId="{8952F9FD-43E8-44B8-91B5-20D74C3C3B46}" srcOrd="1" destOrd="0" parTransId="{EE2BDD36-2779-431A-AA35-7FECF3ABD8AB}" sibTransId="{9A7178E2-E3F6-470B-ACA8-99519AA15841}"/>
    <dgm:cxn modelId="{EC55F670-BA5B-438C-BB23-4E970EC570C0}" type="presOf" srcId="{B77FED03-DF56-42EE-BEA0-C0D4E3C85199}" destId="{2522AC1E-5402-4F96-9DEC-2073473F2D6C}" srcOrd="1" destOrd="4" presId="urn:microsoft.com/office/officeart/2005/8/layout/hProcess4"/>
    <dgm:cxn modelId="{25334C73-AEA1-44CE-8F75-535F7E6A0CDA}" type="presOf" srcId="{4ADF99C3-B0BE-4108-93C2-433A5FA8BC51}" destId="{0E8ED242-6C41-4679-8452-3157DB5334EB}" srcOrd="1" destOrd="2" presId="urn:microsoft.com/office/officeart/2005/8/layout/hProcess4"/>
    <dgm:cxn modelId="{B2BA2E76-F72A-47E3-B37B-D2635E8430BE}" srcId="{9A6520A2-DA56-4281-A4A6-F6272F03AA4F}" destId="{9F232516-33F6-4C5C-9715-93C303523A7B}" srcOrd="3" destOrd="0" parTransId="{499E5081-3500-472C-A81E-CEB17BFE5652}" sibTransId="{48BCE9EC-F528-4C84-98FC-68732E5C4869}"/>
    <dgm:cxn modelId="{B9F6AF7B-00C4-614D-895A-AD58EA915A2F}" type="presOf" srcId="{233C8572-F028-5543-885C-252102B2BE19}" destId="{A3057590-52B7-4663-B18B-C0351077CF2B}" srcOrd="0" destOrd="6" presId="urn:microsoft.com/office/officeart/2005/8/layout/hProcess4"/>
    <dgm:cxn modelId="{A0ACED83-C565-49D0-B095-67B79C3D163D}" type="presOf" srcId="{1D1150FD-10ED-4F6E-844E-BB42018A2F46}" destId="{48483E41-5F28-4948-8112-287B79141353}" srcOrd="0" destOrd="0" presId="urn:microsoft.com/office/officeart/2005/8/layout/hProcess4"/>
    <dgm:cxn modelId="{597A6F84-ADD1-4B44-9A42-DDB5C653BB0B}" type="presOf" srcId="{BABDDBA7-4E1E-4776-BACA-CF2CA0F800ED}" destId="{92F589FA-5429-49BD-B6CE-2B8B66391489}" srcOrd="0" destOrd="0" presId="urn:microsoft.com/office/officeart/2005/8/layout/hProcess4"/>
    <dgm:cxn modelId="{B9161F88-B2FC-40B9-AD37-ACA05F706D76}" srcId="{9A6520A2-DA56-4281-A4A6-F6272F03AA4F}" destId="{2E8F5D93-61D2-44AF-B1A8-97E113208FEE}" srcOrd="0" destOrd="0" parTransId="{29011746-9764-414F-8C5B-9048ED43A569}" sibTransId="{F0ADDE86-D295-4439-8CF5-B276EEBA63D0}"/>
    <dgm:cxn modelId="{B2F0E290-2E3C-44C7-9DEC-90C56EB3F814}" type="presOf" srcId="{57F883D5-A0F2-4221-987D-69AD3FB856AC}" destId="{A4937ED4-083C-47E1-8F4C-A1891472BCEB}" srcOrd="0" destOrd="1" presId="urn:microsoft.com/office/officeart/2005/8/layout/hProcess4"/>
    <dgm:cxn modelId="{86601794-BED5-4C0A-8BBA-428043E60FBF}" type="presOf" srcId="{7E18227E-2336-4D45-BE8B-2DFF8964431B}" destId="{A3057590-52B7-4663-B18B-C0351077CF2B}" srcOrd="0" destOrd="5" presId="urn:microsoft.com/office/officeart/2005/8/layout/hProcess4"/>
    <dgm:cxn modelId="{140C259B-D2E5-4149-8F96-6D04E4C00BFD}" srcId="{D12CB2A7-C98C-400F-8178-0EED69575D37}" destId="{7E18227E-2336-4D45-BE8B-2DFF8964431B}" srcOrd="5" destOrd="0" parTransId="{E7D3F4CA-B7BD-4D60-AA6F-9064DC262FAC}" sibTransId="{7A6F7883-EE31-4029-AA17-5C84D8406B85}"/>
    <dgm:cxn modelId="{CDD3C1A1-F3FD-419D-8E5D-3BB55AC04DA3}" type="presOf" srcId="{C3EB11DF-98EE-4E15-9804-04A49526F9D5}" destId="{0E8ED242-6C41-4679-8452-3157DB5334EB}" srcOrd="1" destOrd="1" presId="urn:microsoft.com/office/officeart/2005/8/layout/hProcess4"/>
    <dgm:cxn modelId="{EEF44EA3-3572-4926-886C-09925854763C}" type="presOf" srcId="{2E8F5D93-61D2-44AF-B1A8-97E113208FEE}" destId="{5B43EB78-5089-4A4C-92D9-B94D5DCD8F25}" srcOrd="1" destOrd="0" presId="urn:microsoft.com/office/officeart/2005/8/layout/hProcess4"/>
    <dgm:cxn modelId="{D25210AA-877C-44E3-9F37-075DCF8C76A1}" type="presOf" srcId="{024161FD-BB48-48A4-9D8B-73778AF86724}" destId="{270353C0-0735-41E1-9BD9-F7D89DFABE31}" srcOrd="0" destOrd="0" presId="urn:microsoft.com/office/officeart/2005/8/layout/hProcess4"/>
    <dgm:cxn modelId="{5D0EABAE-1FCE-4E7E-ACD3-2F98E74D465B}" type="presOf" srcId="{96BF3A80-1E2C-4A94-B3F6-9A64131BDFF5}" destId="{5B43EB78-5089-4A4C-92D9-B94D5DCD8F25}" srcOrd="1" destOrd="4" presId="urn:microsoft.com/office/officeart/2005/8/layout/hProcess4"/>
    <dgm:cxn modelId="{5840D2AE-F818-4A65-9543-59A6B00DAC33}" type="presOf" srcId="{2E8F5D93-61D2-44AF-B1A8-97E113208FEE}" destId="{A4937ED4-083C-47E1-8F4C-A1891472BCEB}" srcOrd="0" destOrd="0" presId="urn:microsoft.com/office/officeart/2005/8/layout/hProcess4"/>
    <dgm:cxn modelId="{39932CB5-9289-4F11-A9E4-EF79E38A38BC}" type="presOf" srcId="{57F883D5-A0F2-4221-987D-69AD3FB856AC}" destId="{5B43EB78-5089-4A4C-92D9-B94D5DCD8F25}" srcOrd="1" destOrd="1" presId="urn:microsoft.com/office/officeart/2005/8/layout/hProcess4"/>
    <dgm:cxn modelId="{3AA287B6-E427-454E-A4C4-135BF5DF8B61}" srcId="{024161FD-BB48-48A4-9D8B-73778AF86724}" destId="{4571C5F3-6FA9-407D-8EF7-DB45F39A5B8A}" srcOrd="0" destOrd="0" parTransId="{5F18FFDB-028F-47A5-876F-6B63C9BB474F}" sibTransId="{65C17FC1-15BC-42B8-AC00-0FD80FE36AA7}"/>
    <dgm:cxn modelId="{93C03EB7-1E72-4B67-BEA4-06FE939BCB5F}" type="presOf" srcId="{43DD83BD-B4BD-43C0-B639-ABC70473D279}" destId="{A3057590-52B7-4663-B18B-C0351077CF2B}" srcOrd="0" destOrd="7" presId="urn:microsoft.com/office/officeart/2005/8/layout/hProcess4"/>
    <dgm:cxn modelId="{075171B7-5F06-4674-9850-BCC4EBAFD746}" type="presOf" srcId="{353A6B52-53AE-4F0B-9F7C-D2CB4FDEE762}" destId="{6443C109-6449-4267-B2B5-1DFBB77D93DA}" srcOrd="0" destOrd="4" presId="urn:microsoft.com/office/officeart/2005/8/layout/hProcess4"/>
    <dgm:cxn modelId="{1204B6B8-9202-4D28-89F4-D06F6E405EBA}" type="presOf" srcId="{D12CB2A7-C98C-400F-8178-0EED69575D37}" destId="{43D6E98C-31DA-4068-8D35-351BEB61B853}" srcOrd="0" destOrd="0" presId="urn:microsoft.com/office/officeart/2005/8/layout/hProcess4"/>
    <dgm:cxn modelId="{2AFBBFC1-FFBB-CE44-ACA9-0B7257149660}" srcId="{D12CB2A7-C98C-400F-8178-0EED69575D37}" destId="{233C8572-F028-5543-885C-252102B2BE19}" srcOrd="6" destOrd="0" parTransId="{A3212AC2-6712-B74A-940E-BE2F36F6896E}" sibTransId="{578A1B05-C124-CC43-AAE9-84E80F6E4225}"/>
    <dgm:cxn modelId="{408CFEC3-CEDB-4142-BFB8-CD2C7F22804C}" srcId="{024161FD-BB48-48A4-9D8B-73778AF86724}" destId="{FB67163C-7FBE-4D00-8893-D17FF62A4364}" srcOrd="3" destOrd="0" parTransId="{F766E85E-6C3C-489E-98B3-F78579468864}" sibTransId="{F9F768C3-951C-429A-AFF8-431401EC5E4D}"/>
    <dgm:cxn modelId="{A6F23CC7-A2F1-40D7-8C78-F33950D103BC}" type="presOf" srcId="{FB67163C-7FBE-4D00-8893-D17FF62A4364}" destId="{6443C109-6449-4267-B2B5-1DFBB77D93DA}" srcOrd="0" destOrd="3" presId="urn:microsoft.com/office/officeart/2005/8/layout/hProcess4"/>
    <dgm:cxn modelId="{D57B87CC-B8DB-438D-AFEA-8EA10AFE7EEA}" type="presOf" srcId="{5BD72EE4-E332-48D4-AC92-8C6099BB09A4}" destId="{A3057590-52B7-4663-B18B-C0351077CF2B}" srcOrd="0" destOrd="3" presId="urn:microsoft.com/office/officeart/2005/8/layout/hProcess4"/>
    <dgm:cxn modelId="{97B319CE-C46F-4F0B-87E1-0958FA8F6827}" srcId="{024161FD-BB48-48A4-9D8B-73778AF86724}" destId="{353A6B52-53AE-4F0B-9F7C-D2CB4FDEE762}" srcOrd="4" destOrd="0" parTransId="{27F6BCE5-A454-4A6E-ADE0-8CEF38675B8D}" sibTransId="{E8A8561B-6313-4765-8E29-0B3441D4CBB0}"/>
    <dgm:cxn modelId="{698271CE-5FAD-4623-BA07-CEA38E840AAE}" srcId="{D12CB2A7-C98C-400F-8178-0EED69575D37}" destId="{A5F57DA6-8BBC-4B75-95B8-8E7469DACC5B}" srcOrd="0" destOrd="0" parTransId="{1C2F8CC0-79B4-448A-80D7-F626E48921DB}" sibTransId="{70948429-F704-486D-8A1B-9217D3521701}"/>
    <dgm:cxn modelId="{F767EFD3-5010-49C9-8A10-A1D28C9EFFA8}" type="presOf" srcId="{5BD72EE4-E332-48D4-AC92-8C6099BB09A4}" destId="{2522AC1E-5402-4F96-9DEC-2073473F2D6C}" srcOrd="1" destOrd="3" presId="urn:microsoft.com/office/officeart/2005/8/layout/hProcess4"/>
    <dgm:cxn modelId="{2BBBB5D6-4F95-4619-AFCE-7783BB4B78D2}" srcId="{BABDDBA7-4E1E-4776-BACA-CF2CA0F800ED}" destId="{024161FD-BB48-48A4-9D8B-73778AF86724}" srcOrd="1" destOrd="0" parTransId="{DD176A7D-CF28-445E-9034-BE3F4D8358DE}" sibTransId="{1D1150FD-10ED-4F6E-844E-BB42018A2F46}"/>
    <dgm:cxn modelId="{784444DB-E21F-4747-B4ED-C9085572B1DD}" srcId="{9A6520A2-DA56-4281-A4A6-F6272F03AA4F}" destId="{57F883D5-A0F2-4221-987D-69AD3FB856AC}" srcOrd="1" destOrd="0" parTransId="{4C7DF004-4170-4FC6-B929-E8BB025B1D0E}" sibTransId="{A9CB0850-0490-4D56-81DA-4C923972857E}"/>
    <dgm:cxn modelId="{98BD30ED-173D-441E-A043-02A005B2A3DF}" type="presOf" srcId="{A5F57DA6-8BBC-4B75-95B8-8E7469DACC5B}" destId="{2522AC1E-5402-4F96-9DEC-2073473F2D6C}" srcOrd="1" destOrd="0" presId="urn:microsoft.com/office/officeart/2005/8/layout/hProcess4"/>
    <dgm:cxn modelId="{A599AAED-787E-4062-BB35-7EF0478ED76F}" type="presOf" srcId="{4571C5F3-6FA9-407D-8EF7-DB45F39A5B8A}" destId="{6443C109-6449-4267-B2B5-1DFBB77D93DA}" srcOrd="0" destOrd="0" presId="urn:microsoft.com/office/officeart/2005/8/layout/hProcess4"/>
    <dgm:cxn modelId="{F7FA6DEE-D085-4605-9205-2B8EDF200B37}" type="presOf" srcId="{9F232516-33F6-4C5C-9715-93C303523A7B}" destId="{A4937ED4-083C-47E1-8F4C-A1891472BCEB}" srcOrd="0" destOrd="3" presId="urn:microsoft.com/office/officeart/2005/8/layout/hProcess4"/>
    <dgm:cxn modelId="{8AF087F2-8E53-4CF9-A292-E0D8894FDD50}" type="presOf" srcId="{7E18227E-2336-4D45-BE8B-2DFF8964431B}" destId="{2522AC1E-5402-4F96-9DEC-2073473F2D6C}" srcOrd="1" destOrd="5" presId="urn:microsoft.com/office/officeart/2005/8/layout/hProcess4"/>
    <dgm:cxn modelId="{963D65F5-0069-488C-8F34-BED68FA87F9C}" type="presOf" srcId="{CEF3CE6E-622A-425D-9774-FF2DFAE08E87}" destId="{A3057590-52B7-4663-B18B-C0351077CF2B}" srcOrd="0" destOrd="2" presId="urn:microsoft.com/office/officeart/2005/8/layout/hProcess4"/>
    <dgm:cxn modelId="{7C83704A-4185-4A72-8476-62ED4694FC14}" type="presParOf" srcId="{92F589FA-5429-49BD-B6CE-2B8B66391489}" destId="{30111A10-E937-4A24-9960-9458E105B585}" srcOrd="0" destOrd="0" presId="urn:microsoft.com/office/officeart/2005/8/layout/hProcess4"/>
    <dgm:cxn modelId="{7D7E3089-4DCD-4814-859D-BA17C51AEA53}" type="presParOf" srcId="{92F589FA-5429-49BD-B6CE-2B8B66391489}" destId="{BFC0F5E9-C404-4889-9D03-1083A686FC5D}" srcOrd="1" destOrd="0" presId="urn:microsoft.com/office/officeart/2005/8/layout/hProcess4"/>
    <dgm:cxn modelId="{A6323585-3FFB-4933-B486-0FE69EFE3FE0}" type="presParOf" srcId="{92F589FA-5429-49BD-B6CE-2B8B66391489}" destId="{1794ADA5-09E5-4B2A-9EC4-411880956039}" srcOrd="2" destOrd="0" presId="urn:microsoft.com/office/officeart/2005/8/layout/hProcess4"/>
    <dgm:cxn modelId="{03B27CE6-627C-4C24-B6DA-CD45EAA13471}" type="presParOf" srcId="{1794ADA5-09E5-4B2A-9EC4-411880956039}" destId="{E67A0A59-F4F3-4518-B184-9D9DE34EC966}" srcOrd="0" destOrd="0" presId="urn:microsoft.com/office/officeart/2005/8/layout/hProcess4"/>
    <dgm:cxn modelId="{CF117B4B-EFCC-41D6-B3FB-22DEED0226CA}" type="presParOf" srcId="{E67A0A59-F4F3-4518-B184-9D9DE34EC966}" destId="{A853D1B2-72E7-482A-87E2-524A5EE8726B}" srcOrd="0" destOrd="0" presId="urn:microsoft.com/office/officeart/2005/8/layout/hProcess4"/>
    <dgm:cxn modelId="{63B20763-CCF6-4760-9215-4DCE252C7F08}" type="presParOf" srcId="{E67A0A59-F4F3-4518-B184-9D9DE34EC966}" destId="{A4937ED4-083C-47E1-8F4C-A1891472BCEB}" srcOrd="1" destOrd="0" presId="urn:microsoft.com/office/officeart/2005/8/layout/hProcess4"/>
    <dgm:cxn modelId="{B03EFC96-84E3-4AD4-82E8-53A64BD43399}" type="presParOf" srcId="{E67A0A59-F4F3-4518-B184-9D9DE34EC966}" destId="{5B43EB78-5089-4A4C-92D9-B94D5DCD8F25}" srcOrd="2" destOrd="0" presId="urn:microsoft.com/office/officeart/2005/8/layout/hProcess4"/>
    <dgm:cxn modelId="{550A6C00-E67C-4D62-9BD4-5C29DE3A8EBF}" type="presParOf" srcId="{E67A0A59-F4F3-4518-B184-9D9DE34EC966}" destId="{1287C6A3-615B-4228-B8AA-F343D0BFBCF6}" srcOrd="3" destOrd="0" presId="urn:microsoft.com/office/officeart/2005/8/layout/hProcess4"/>
    <dgm:cxn modelId="{E04EE543-023C-49FF-8422-A9677E30A7CA}" type="presParOf" srcId="{E67A0A59-F4F3-4518-B184-9D9DE34EC966}" destId="{41FBDA5F-97E4-46AB-9F65-93A606756D77}" srcOrd="4" destOrd="0" presId="urn:microsoft.com/office/officeart/2005/8/layout/hProcess4"/>
    <dgm:cxn modelId="{E0E84CB1-91BB-477F-818C-C13BA4D4FDF7}" type="presParOf" srcId="{1794ADA5-09E5-4B2A-9EC4-411880956039}" destId="{B3C976E3-3894-44CC-B22A-E4FC4F3F614D}" srcOrd="1" destOrd="0" presId="urn:microsoft.com/office/officeart/2005/8/layout/hProcess4"/>
    <dgm:cxn modelId="{4921A5ED-FB1E-484E-A168-F6570A6201CA}" type="presParOf" srcId="{1794ADA5-09E5-4B2A-9EC4-411880956039}" destId="{2E1BFAC1-F1C2-4587-93EE-4DC8F94D2D9D}" srcOrd="2" destOrd="0" presId="urn:microsoft.com/office/officeart/2005/8/layout/hProcess4"/>
    <dgm:cxn modelId="{8C39B3D0-1A93-4D8B-8160-AD83938B7984}" type="presParOf" srcId="{2E1BFAC1-F1C2-4587-93EE-4DC8F94D2D9D}" destId="{EE209094-8C0F-4DB5-A164-5156F1998AC2}" srcOrd="0" destOrd="0" presId="urn:microsoft.com/office/officeart/2005/8/layout/hProcess4"/>
    <dgm:cxn modelId="{09919866-BF81-4A56-ACC1-B1785F6E1EC8}" type="presParOf" srcId="{2E1BFAC1-F1C2-4587-93EE-4DC8F94D2D9D}" destId="{6443C109-6449-4267-B2B5-1DFBB77D93DA}" srcOrd="1" destOrd="0" presId="urn:microsoft.com/office/officeart/2005/8/layout/hProcess4"/>
    <dgm:cxn modelId="{732CC36A-A39A-4091-ACF0-4BBBA566EB30}" type="presParOf" srcId="{2E1BFAC1-F1C2-4587-93EE-4DC8F94D2D9D}" destId="{0E8ED242-6C41-4679-8452-3157DB5334EB}" srcOrd="2" destOrd="0" presId="urn:microsoft.com/office/officeart/2005/8/layout/hProcess4"/>
    <dgm:cxn modelId="{96C906AA-7AC7-44A0-909C-20D008A73F4B}" type="presParOf" srcId="{2E1BFAC1-F1C2-4587-93EE-4DC8F94D2D9D}" destId="{270353C0-0735-41E1-9BD9-F7D89DFABE31}" srcOrd="3" destOrd="0" presId="urn:microsoft.com/office/officeart/2005/8/layout/hProcess4"/>
    <dgm:cxn modelId="{AD0167D8-44ED-40B8-861A-4B83555F7870}" type="presParOf" srcId="{2E1BFAC1-F1C2-4587-93EE-4DC8F94D2D9D}" destId="{74097F7C-A4C9-40C1-999A-C33842D3E4D0}" srcOrd="4" destOrd="0" presId="urn:microsoft.com/office/officeart/2005/8/layout/hProcess4"/>
    <dgm:cxn modelId="{A553D4C1-DB42-4CBB-86CA-4D694A2A6D19}" type="presParOf" srcId="{1794ADA5-09E5-4B2A-9EC4-411880956039}" destId="{48483E41-5F28-4948-8112-287B79141353}" srcOrd="3" destOrd="0" presId="urn:microsoft.com/office/officeart/2005/8/layout/hProcess4"/>
    <dgm:cxn modelId="{29DB4522-6C82-46B3-B599-6CE7279261AA}" type="presParOf" srcId="{1794ADA5-09E5-4B2A-9EC4-411880956039}" destId="{F238BF8B-8912-4C37-8D38-DC712549C47A}" srcOrd="4" destOrd="0" presId="urn:microsoft.com/office/officeart/2005/8/layout/hProcess4"/>
    <dgm:cxn modelId="{1049C315-284D-4AFF-A830-1491DB29D220}" type="presParOf" srcId="{F238BF8B-8912-4C37-8D38-DC712549C47A}" destId="{88282014-83AA-4ABA-B2DD-1456811D9822}" srcOrd="0" destOrd="0" presId="urn:microsoft.com/office/officeart/2005/8/layout/hProcess4"/>
    <dgm:cxn modelId="{8FE24377-183E-41B6-925A-4625646F7ADC}" type="presParOf" srcId="{F238BF8B-8912-4C37-8D38-DC712549C47A}" destId="{A3057590-52B7-4663-B18B-C0351077CF2B}" srcOrd="1" destOrd="0" presId="urn:microsoft.com/office/officeart/2005/8/layout/hProcess4"/>
    <dgm:cxn modelId="{2ECD076C-80D5-441C-AFD1-3DC307942524}" type="presParOf" srcId="{F238BF8B-8912-4C37-8D38-DC712549C47A}" destId="{2522AC1E-5402-4F96-9DEC-2073473F2D6C}" srcOrd="2" destOrd="0" presId="urn:microsoft.com/office/officeart/2005/8/layout/hProcess4"/>
    <dgm:cxn modelId="{6DFE6511-CD18-4A0C-A74B-627293265CDB}" type="presParOf" srcId="{F238BF8B-8912-4C37-8D38-DC712549C47A}" destId="{43D6E98C-31DA-4068-8D35-351BEB61B853}" srcOrd="3" destOrd="0" presId="urn:microsoft.com/office/officeart/2005/8/layout/hProcess4"/>
    <dgm:cxn modelId="{00DDB60D-2C30-4DD3-ADD6-B0709AE64EC3}" type="presParOf" srcId="{F238BF8B-8912-4C37-8D38-DC712549C47A}" destId="{9E6CEAEC-BFC5-4EB5-A29F-E6CA0355DF1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37ED4-083C-47E1-8F4C-A1891472BCEB}">
      <dsp:nvSpPr>
        <dsp:cNvPr id="0" name=""/>
        <dsp:cNvSpPr/>
      </dsp:nvSpPr>
      <dsp:spPr>
        <a:xfrm>
          <a:off x="1645" y="2379758"/>
          <a:ext cx="4672242" cy="385362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Identificar análisis de género previos y literatura relevante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/>
            <a:t>Identificar expertos con experiencia relevante en género y medio ambiente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/>
            <a:t>Identificar especialistas en datos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 dirty="0"/>
            <a:t>Establecer memorandos de entendimiento entre los ministerios e institutos pertinentes para acceder a los datos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1600" kern="1200"/>
            <a:t>Identificar grupos de mujeres, organizaciones, académicos y otras instituciones que trabajan en el tema.</a:t>
          </a:r>
        </a:p>
      </dsp:txBody>
      <dsp:txXfrm>
        <a:off x="90328" y="2468441"/>
        <a:ext cx="4494876" cy="2850480"/>
      </dsp:txXfrm>
    </dsp:sp>
    <dsp:sp modelId="{B3C976E3-3894-44CC-B22A-E4FC4F3F614D}">
      <dsp:nvSpPr>
        <dsp:cNvPr id="0" name=""/>
        <dsp:cNvSpPr/>
      </dsp:nvSpPr>
      <dsp:spPr>
        <a:xfrm>
          <a:off x="2619405" y="3269133"/>
          <a:ext cx="5194627" cy="5194627"/>
        </a:xfrm>
        <a:prstGeom prst="leftCircularArrow">
          <a:avLst>
            <a:gd name="adj1" fmla="val 3235"/>
            <a:gd name="adj2" fmla="val 398825"/>
            <a:gd name="adj3" fmla="val 2174335"/>
            <a:gd name="adj4" fmla="val 9024489"/>
            <a:gd name="adj5" fmla="val 377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7C6A3-615B-4228-B8AA-F343D0BFBCF6}">
      <dsp:nvSpPr>
        <dsp:cNvPr id="0" name=""/>
        <dsp:cNvSpPr/>
      </dsp:nvSpPr>
      <dsp:spPr>
        <a:xfrm>
          <a:off x="1039921" y="5407605"/>
          <a:ext cx="4153104" cy="16515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4000" b="1" kern="1200"/>
            <a:t>Empezando</a:t>
          </a:r>
        </a:p>
      </dsp:txBody>
      <dsp:txXfrm>
        <a:off x="1088293" y="5455977"/>
        <a:ext cx="4056360" cy="1554808"/>
      </dsp:txXfrm>
    </dsp:sp>
    <dsp:sp modelId="{6443C109-6449-4267-B2B5-1DFBB77D93DA}">
      <dsp:nvSpPr>
        <dsp:cNvPr id="0" name=""/>
        <dsp:cNvSpPr/>
      </dsp:nvSpPr>
      <dsp:spPr>
        <a:xfrm>
          <a:off x="5993163" y="2379758"/>
          <a:ext cx="4672242" cy="385362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6A7A2">
                <a:tint val="66000"/>
                <a:satMod val="160000"/>
              </a:srgbClr>
            </a:gs>
            <a:gs pos="50000">
              <a:srgbClr val="76A7A2">
                <a:tint val="44500"/>
                <a:satMod val="160000"/>
              </a:srgbClr>
            </a:gs>
            <a:gs pos="100000">
              <a:srgbClr val="76A7A2">
                <a:tint val="23500"/>
                <a:satMod val="160000"/>
              </a:srgbClr>
            </a:gs>
          </a:gsLst>
          <a:path path="circle">
            <a:fillToRect t="100000" r="100000"/>
          </a:path>
          <a:tileRect l="-100000" b="-100000"/>
        </a:gradFill>
        <a:ln w="15875" cap="flat" cmpd="sng" algn="ctr">
          <a:solidFill>
            <a:schemeClr val="accent3">
              <a:hueOff val="730060"/>
              <a:satOff val="-13582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Realizar un análisis preliminar de las brechas y fortalezas de la información disponible y los estudios de caso.</a:t>
          </a:r>
          <a:endParaRPr lang="en-GB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 dirty="0"/>
            <a:t>Considere diferentes metodologías y enfoques para generar datos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Acordar un enfoque para la recopilación de datos que refleje la diversidad</a:t>
          </a:r>
          <a:endParaRPr lang="en-GB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Definir una plantilla para sistematizar estudios de casos</a:t>
          </a:r>
          <a:endParaRPr lang="en-GB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Organizar reuniones con diferentes sectores para realizar entrevistas, talleres, etc.</a:t>
          </a:r>
          <a:endParaRPr lang="en-GB" sz="1600" kern="1200"/>
        </a:p>
      </dsp:txBody>
      <dsp:txXfrm>
        <a:off x="6081846" y="3294217"/>
        <a:ext cx="4494876" cy="2850480"/>
      </dsp:txXfrm>
    </dsp:sp>
    <dsp:sp modelId="{48483E41-5F28-4948-8112-287B79141353}">
      <dsp:nvSpPr>
        <dsp:cNvPr id="0" name=""/>
        <dsp:cNvSpPr/>
      </dsp:nvSpPr>
      <dsp:spPr>
        <a:xfrm>
          <a:off x="8547295" y="-105611"/>
          <a:ext cx="6192175" cy="6192175"/>
        </a:xfrm>
        <a:prstGeom prst="circularArrow">
          <a:avLst>
            <a:gd name="adj1" fmla="val 2714"/>
            <a:gd name="adj2" fmla="val 330503"/>
            <a:gd name="adj3" fmla="val 19490569"/>
            <a:gd name="adj4" fmla="val 12572093"/>
            <a:gd name="adj5" fmla="val 3166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353C0-0735-41E1-9BD9-F7D89DFABE31}">
      <dsp:nvSpPr>
        <dsp:cNvPr id="0" name=""/>
        <dsp:cNvSpPr/>
      </dsp:nvSpPr>
      <dsp:spPr>
        <a:xfrm>
          <a:off x="7031439" y="1553982"/>
          <a:ext cx="4153104" cy="1651552"/>
        </a:xfrm>
        <a:prstGeom prst="roundRect">
          <a:avLst>
            <a:gd name="adj" fmla="val 10000"/>
          </a:avLst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4000" b="1" kern="1200"/>
            <a:t>Diseño</a:t>
          </a:r>
        </a:p>
      </dsp:txBody>
      <dsp:txXfrm>
        <a:off x="7079811" y="1602354"/>
        <a:ext cx="4056360" cy="1554808"/>
      </dsp:txXfrm>
    </dsp:sp>
    <dsp:sp modelId="{A3057590-52B7-4663-B18B-C0351077CF2B}">
      <dsp:nvSpPr>
        <dsp:cNvPr id="0" name=""/>
        <dsp:cNvSpPr/>
      </dsp:nvSpPr>
      <dsp:spPr>
        <a:xfrm>
          <a:off x="11984681" y="1679486"/>
          <a:ext cx="5368827" cy="5264241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7A8C8E">
                <a:tint val="66000"/>
                <a:satMod val="160000"/>
              </a:srgbClr>
            </a:gs>
            <a:gs pos="50000">
              <a:srgbClr val="7A8C8E">
                <a:tint val="44500"/>
                <a:satMod val="160000"/>
              </a:srgbClr>
            </a:gs>
            <a:gs pos="100000">
              <a:srgbClr val="7A8C8E">
                <a:tint val="23500"/>
                <a:satMod val="160000"/>
              </a:srgbClr>
            </a:gs>
          </a:gsLst>
          <a:lin ang="0" scaled="1"/>
          <a:tileRect/>
        </a:gradFill>
        <a:ln w="15875" cap="flat" cmpd="sng" algn="ctr">
          <a:solidFill>
            <a:schemeClr val="accent3">
              <a:hueOff val="1460120"/>
              <a:satOff val="-27164"/>
              <a:lumOff val="-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Analizar los marcos de políticas de género y biodiversidad para identificar sinergias de políticas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 dirty="0"/>
            <a:t>Analizar las capacidades institucionales en género y biodiversidad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Recopilar y analizar datos locales y nacionales sobre el nexo entre género y biodiversidad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Analizar las contribuciones de las acciones de biodiversidad lideradas por mujeres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/>
            <a:t>Sistematizar estudios de casos de iniciativas con perspectiva de género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 dirty="0"/>
            <a:t>Garantizar que los datos reflejen la realidad de hombres y mujeres en toda su diversidad.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 dirty="0"/>
            <a:t>Organizar reuniones para validar los hallazgos e identificar brechas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s" sz="1600" kern="1200" dirty="0"/>
            <a:t>Incluir recopilación de datos adicionales. Considerar visitas de campo a comunidades rurales e indígenas.</a:t>
          </a:r>
        </a:p>
      </dsp:txBody>
      <dsp:txXfrm>
        <a:off x="12105826" y="1800631"/>
        <a:ext cx="5126537" cy="3893900"/>
      </dsp:txXfrm>
    </dsp:sp>
    <dsp:sp modelId="{43D6E98C-31DA-4068-8D35-351BEB61B853}">
      <dsp:nvSpPr>
        <dsp:cNvPr id="0" name=""/>
        <dsp:cNvSpPr/>
      </dsp:nvSpPr>
      <dsp:spPr>
        <a:xfrm>
          <a:off x="13372895" y="6250938"/>
          <a:ext cx="4153104" cy="1651552"/>
        </a:xfrm>
        <a:prstGeom prst="roundRect">
          <a:avLst>
            <a:gd name="adj" fmla="val 1000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" sz="3600" b="1" kern="1200"/>
            <a:t>Realizar el análisis</a:t>
          </a:r>
        </a:p>
      </dsp:txBody>
      <dsp:txXfrm>
        <a:off x="13421267" y="6299310"/>
        <a:ext cx="4056360" cy="1554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B2F7EEF1-9A0F-D649-A1DF-3D2112562733}" type="datetimeFigureOut">
              <a:rPr lang="es-ES_tradnl" smtClean="0"/>
              <a:pPr/>
              <a:t>29/9/25</a:t>
            </a:fld>
            <a:endParaRPr lang="es-ES_trad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s-ES_trad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D016F44F-AAE6-7749-A22A-A305A141182D}" type="slidenum">
              <a:rPr lang="es-ES_tradnl" smtClean="0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012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DE96-84EC-5C9F-3DEA-6FF5FC5EB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66214-10DA-4F49-E846-2BD69EEDF5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A95EF-5A98-B4F5-AEA8-EC81E6BCB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C8B16-6284-DA5D-06D1-68ABB9C0F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417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018F8-25F4-19B1-36B6-F0BE8616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7FA613-70FC-D22A-6B7A-AE24724FE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77A90-F0BE-2C68-55D9-D1A9F6F358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6998D-C676-FF0B-07D6-7D64F4648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890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3ED85-F544-D731-2463-67BE27EEB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BCD59-674F-DE8D-B5E6-F6CCA6D1A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E38FC-4EC7-B4F8-D9D5-AF91662157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B36BE-9730-7619-3F21-9AB4EE5A64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246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FE8E6-7BA5-40AD-6B35-160F04670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ABFDC-0436-1F23-F479-9183B0D768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7E6EB-E40C-C1E1-ED6C-6198E9FE7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64B056-0840-87C8-F52E-95AE568ADD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6063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A7C5-65DC-7C5A-0DEF-CE45EC2B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5B32D-2C5D-7B68-DFD2-554C5909D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B0B06-F6C2-8FB3-C04F-4920DD583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43C9E-342F-658A-9DB2-3ADDB3204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4883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5795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BFF30-7ACC-20C9-5213-E8D83FE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698E1-C9D7-41B1-0E65-53DD838A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5D94ED-4F2D-35BE-F2D8-631215DB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CEF17-4A25-00F7-4E54-F3AD5F312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073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817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8517-9C72-AE2D-314D-5264BD8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D3DA4-DA8D-D83B-A688-72E537681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F43D5-DC42-258A-6844-52CB50D8B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7C3B-F36A-3E3C-3139-D363BCDD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484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B5809-BAE8-B3CB-FCDC-97AC9E88B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CD6BC-6003-5A0D-7401-B9237FD31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CE4F0-6FBE-647D-30E5-EA161ACC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" sz="1000"/>
              <a:t>Bienvenidos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Objetivos y estructura de la reunión</a:t>
            </a:r>
            <a:r>
              <a:rPr lang="e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Presentación de los participantes (pregunta de calentamiento: ¿por qué estás emocionado de estar aquí?)</a:t>
            </a:r>
            <a:r>
              <a:rPr lang="e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72241-DE2F-925F-4997-EA0E72500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443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"/>
              <a:t>Versión corta/simplificada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924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A4E6E-9D9A-6F11-CDB8-0C01B5AFC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55F24-F19A-A9D6-D923-C7FA83AB9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E4A89-1E49-B03C-9795-363930A00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Revisión de las principales leyes y documentos nacionales </a:t>
            </a:r>
            <a:r>
              <a:rPr lang="es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 género y biodiversidad 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Revisión de la literatura sobre biodiversidad y género relevante al contexto del país.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Mapear expertas en género, organizaciones y representantes de mecanismos de mujeres, asociaciones y actores mujeres (mujeres rurales e indígenas).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Análisis de género de datos nacionales y locales relevantes.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Reuniones con actores de diversos sectores (gobierno, sociedad civil, etc.) para identificar lecciones aprendidas o datos adicionales que no hayan sido identificados previamente.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en-US" sz="1200" noProof="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r>
              <a:rPr lang="es" sz="12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Visitas de campo a comunidades rurales e indígenas.</a:t>
            </a:r>
            <a:endParaRPr lang="en-US" sz="1200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933F9-7949-9B1F-BC76-1701EB28DB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242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4F79-E5FF-3DD1-BD63-32C49744D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88E4AC-4359-3216-080C-48C9FFD8B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B21261-28D6-911E-531D-EAA7858B4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7CAE3-485C-FC07-4316-ED58B8F2B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439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78C92-8956-9C30-ED38-FE50F76AD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C43C95-2AC9-1FED-E5C2-3E8183BC67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A5D8A-D1F7-B4AD-318F-BE496A2AE5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9B47E-3947-10B7-2BE5-EFE8D822B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060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22BDF-CCBC-01B6-99F3-A0678FBE8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844876-C4E0-38B3-F45B-91AF21D91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220880-AFEC-0212-509E-3D8B4CF96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BD6EA-3B41-E633-9478-32BE14E910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506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2623" y="4547153"/>
            <a:ext cx="16246716" cy="1533336"/>
          </a:xfrm>
          <a:prstGeom prst="rect">
            <a:avLst/>
          </a:prstGeom>
        </p:spPr>
        <p:txBody>
          <a:bodyPr anchor="b"/>
          <a:lstStyle>
            <a:lvl1pPr algn="l">
              <a:defRPr sz="9000" b="0" i="0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22624" y="6080489"/>
            <a:ext cx="11738921" cy="938211"/>
          </a:xfrm>
        </p:spPr>
        <p:txBody>
          <a:bodyPr anchor="b"/>
          <a:lstStyle>
            <a:lvl1pPr marL="0" indent="0" algn="l">
              <a:buNone/>
              <a:defRPr sz="3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7444" y="684160"/>
            <a:ext cx="959786" cy="19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348" y="3285354"/>
            <a:ext cx="1827305" cy="37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80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0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86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6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9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181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7200900" y="1097280"/>
            <a:ext cx="973836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23" lvl="0" indent="-342917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 "/>
              <a:defRPr/>
            </a:lvl1pPr>
            <a:lvl2pPr marL="914445" lvl="1" indent="-342917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2pPr>
            <a:lvl3pPr marL="1371669" lvl="2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3pPr>
            <a:lvl4pPr marL="1828892" lvl="3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4pPr>
            <a:lvl5pPr marL="2286114" lvl="4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5pPr>
            <a:lvl6pPr marL="2743337" lvl="5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6pPr>
            <a:lvl7pPr marL="3200561" lvl="6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7pPr>
            <a:lvl8pPr marL="3657783" lvl="7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8pPr>
            <a:lvl9pPr marL="4115006" lvl="8" indent="-342917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685800" y="4389120"/>
            <a:ext cx="4800600" cy="506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698268" y="9689680"/>
            <a:ext cx="39277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7200900" y="9689680"/>
            <a:ext cx="69723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09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54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34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34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07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6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 b="0" i="0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84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957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1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1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1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47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5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0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68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018" y="2289572"/>
            <a:ext cx="9258300" cy="7310438"/>
          </a:xfrm>
        </p:spPr>
        <p:txBody>
          <a:bodyPr/>
          <a:lstStyle>
            <a:lvl1pPr>
              <a:defRPr sz="4800" b="0" i="0">
                <a:latin typeface="Montserrat" pitchFamily="2" charset="77"/>
              </a:defRPr>
            </a:lvl1pPr>
            <a:lvl2pPr>
              <a:defRPr sz="4200" b="0" i="0">
                <a:latin typeface="Montserrat" pitchFamily="2" charset="77"/>
              </a:defRPr>
            </a:lvl2pPr>
            <a:lvl3pPr>
              <a:defRPr sz="3600" b="0" i="0">
                <a:latin typeface="Montserrat" pitchFamily="2" charset="77"/>
              </a:defRPr>
            </a:lvl3pPr>
            <a:lvl4pPr>
              <a:defRPr sz="3000" b="0" i="0">
                <a:latin typeface="Montserrat" pitchFamily="2" charset="77"/>
              </a:defRPr>
            </a:lvl4pPr>
            <a:lvl5pPr>
              <a:defRPr sz="3000" b="0" i="0">
                <a:latin typeface="Montserrat" pitchFamily="2" charset="77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289572"/>
            <a:ext cx="5898356" cy="6513911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45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2370483"/>
            <a:ext cx="9258300" cy="6421092"/>
          </a:xfrm>
        </p:spPr>
        <p:txBody>
          <a:bodyPr/>
          <a:lstStyle>
            <a:lvl1pPr marL="0" indent="0">
              <a:buNone/>
              <a:defRPr sz="4800" b="0" i="0">
                <a:latin typeface="Montserrat" pitchFamily="2" charset="77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370483"/>
            <a:ext cx="5898356" cy="6432999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8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752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0669" y="139400"/>
            <a:ext cx="741017" cy="1506653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4" y="372717"/>
            <a:ext cx="15773400" cy="1215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8378687" y="9769775"/>
            <a:ext cx="927109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75" b="0" i="0" u="none" strike="noStrike" kern="1200" dirty="0">
                <a:solidFill>
                  <a:schemeClr val="tx1"/>
                </a:solidFill>
                <a:effectLst/>
                <a:latin typeface="Montserrat" pitchFamily="2" charset="77"/>
                <a:ea typeface="+mn-ea"/>
                <a:cs typeface="+mn-cs"/>
              </a:rPr>
              <a:t>PROGRAMA DE LAS NACIONES UNIDAS PARA EL DESARROLLO</a:t>
            </a:r>
            <a:endParaRPr lang="en-US" sz="150" b="0" i="0" dirty="0">
              <a:solidFill>
                <a:schemeClr val="tx1">
                  <a:alpha val="7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72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2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9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0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2.png"/><Relationship Id="rId7" Type="http://schemas.openxmlformats.org/officeDocument/2006/relationships/image" Target="../media/image3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5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5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jpeg"/><Relationship Id="rId5" Type="http://schemas.openxmlformats.org/officeDocument/2006/relationships/image" Target="../media/image8.jpeg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jpeg"/><Relationship Id="rId5" Type="http://schemas.openxmlformats.org/officeDocument/2006/relationships/image" Target="../media/image8.jpeg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1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3.jpeg"/><Relationship Id="rId11" Type="http://schemas.openxmlformats.org/officeDocument/2006/relationships/image" Target="../media/image18.jpeg"/><Relationship Id="rId5" Type="http://schemas.openxmlformats.org/officeDocument/2006/relationships/image" Target="../media/image52.jpeg"/><Relationship Id="rId10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062" y="2290266"/>
            <a:ext cx="4203795" cy="28054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13491876" y="3352802"/>
            <a:ext cx="2968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Imagen</a:t>
            </a:r>
            <a:r>
              <a:rPr lang="es" sz="440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" sz="4400" err="1">
                <a:solidFill>
                  <a:prstClr val="white"/>
                </a:solidFill>
                <a:latin typeface="Calibri" panose="020F0502020204030204"/>
              </a:rPr>
              <a:t>aquí</a:t>
            </a:r>
            <a:endParaRPr lang="es-CO" sz="4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300" y="-32070"/>
            <a:ext cx="3895083" cy="2593121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0864" y="-32070"/>
            <a:ext cx="3946382" cy="2593122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855" y="2"/>
            <a:ext cx="3842376" cy="2558031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2309" y="5041200"/>
            <a:ext cx="3519135" cy="2331204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831" y="2548376"/>
            <a:ext cx="3756563" cy="2500902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2534894"/>
            <a:ext cx="3715019" cy="2514383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5044220"/>
            <a:ext cx="3747458" cy="2331206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7245" y="5094837"/>
            <a:ext cx="3096375" cy="2324874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133913" y="43650"/>
            <a:ext cx="8006417" cy="2001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36683" y="2918651"/>
            <a:ext cx="81036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5400" b="1" dirty="0">
                <a:solidFill>
                  <a:prstClr val="black"/>
                </a:solidFill>
                <a:latin typeface="Calibri" panose="020F0502020204030204"/>
              </a:rPr>
              <a:t>Clínica Temática 1</a:t>
            </a:r>
          </a:p>
          <a:p>
            <a:pPr algn="ctr" defTabSz="1371600"/>
            <a:endParaRPr lang="en-US" sz="5400" b="1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/>
            <a:r>
              <a:rPr lang="es" sz="5400" b="1" dirty="0">
                <a:solidFill>
                  <a:prstClr val="black"/>
                </a:solidFill>
              </a:rPr>
              <a:t>Análisis</a:t>
            </a:r>
            <a:endParaRPr lang="en-US" sz="5400" dirty="0">
              <a:solidFill>
                <a:prstClr val="black"/>
              </a:solidFill>
            </a:endParaRPr>
          </a:p>
          <a:p>
            <a:pPr algn="ctr" defTabSz="1371600"/>
            <a:r>
              <a:rPr lang="es" sz="5400" b="1" dirty="0">
                <a:solidFill>
                  <a:prstClr val="black"/>
                </a:solidFill>
                <a:latin typeface="Calibri" panose="020F0502020204030204"/>
              </a:rPr>
              <a:t>Género y biodiversidad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7922172"/>
            <a:ext cx="18288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s" sz="48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Proceso de creación de capacidad e intercambio de género y NBSAP</a:t>
            </a:r>
            <a:br>
              <a:rPr lang="en-US" sz="48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</a:br>
            <a:endParaRPr lang="en-US" sz="4800" b="1" dirty="0">
              <a:solidFill>
                <a:prstClr val="white"/>
              </a:solidFill>
              <a:latin typeface="Calibri Light"/>
              <a:ea typeface="Yu Gothic Light"/>
              <a:cs typeface="Times New Roman"/>
            </a:endParaRPr>
          </a:p>
          <a:p>
            <a:pPr algn="ctr" defTabSz="1371600"/>
            <a:r>
              <a:rPr lang="es" sz="3600" b="1" dirty="0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30 de septiembre de 2025</a:t>
            </a:r>
            <a:endParaRPr lang="en-US" sz="6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00FE-7690-0EB2-7104-57EDF1DD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C80F0E6D-15A8-6B58-250C-C5982FB1EDD5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0E4B6325-1C29-9D15-2A5A-EB9358A7DA78}"/>
              </a:ext>
            </a:extLst>
          </p:cNvPr>
          <p:cNvSpPr txBox="1"/>
          <p:nvPr/>
        </p:nvSpPr>
        <p:spPr>
          <a:xfrm>
            <a:off x="1163702" y="481256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5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Metodología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5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E01F21-D67F-17CF-BB33-BE13820E04F1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BA45076F-AE42-FD89-B566-013D0EBCA3D5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561527-2CBA-3341-0393-0F4D5E26B988}"/>
              </a:ext>
            </a:extLst>
          </p:cNvPr>
          <p:cNvSpPr txBox="1"/>
          <p:nvPr/>
        </p:nvSpPr>
        <p:spPr>
          <a:xfrm>
            <a:off x="2616264" y="1882130"/>
            <a:ext cx="123189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" sz="3000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Revisar las leyes y documentos nacionales sobre género y biodiversidad</a:t>
            </a:r>
            <a:endParaRPr lang="en-US" sz="3000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E1CC818-89E4-29D4-044C-8E11700BCA52}"/>
              </a:ext>
            </a:extLst>
          </p:cNvPr>
          <p:cNvGrpSpPr/>
          <p:nvPr/>
        </p:nvGrpSpPr>
        <p:grpSpPr>
          <a:xfrm>
            <a:off x="262186" y="1674264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04622B9E-225D-09C4-884D-E3617130C6CB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725EB79C-4E25-AC71-21CC-77F71E9417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2F6186F0-A5F0-5BE9-AF08-57A69F4FF66B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FE5AC27-C99E-0247-252D-783C4EE4257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1D859D9C-5B49-E374-7658-19CDBB47D983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E04FF371-58FF-F3B9-4F7F-E7FC17DB2D6E}"/>
              </a:ext>
            </a:extLst>
          </p:cNvPr>
          <p:cNvSpPr txBox="1"/>
          <p:nvPr/>
        </p:nvSpPr>
        <p:spPr>
          <a:xfrm>
            <a:off x="3589917" y="3153371"/>
            <a:ext cx="937674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Revisar la literatura sobre biodiversidad y género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5E1868-886C-A339-C383-A16BE8427252}"/>
              </a:ext>
            </a:extLst>
          </p:cNvPr>
          <p:cNvSpPr txBox="1"/>
          <p:nvPr/>
        </p:nvSpPr>
        <p:spPr>
          <a:xfrm>
            <a:off x="4463673" y="4397916"/>
            <a:ext cx="1086143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Mapa de expertos en género, organizaciones de mujeres y partes interesadas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597FE43-A3C4-2AE7-D329-7880605ED77B}"/>
              </a:ext>
            </a:extLst>
          </p:cNvPr>
          <p:cNvSpPr txBox="1"/>
          <p:nvPr/>
        </p:nvSpPr>
        <p:spPr>
          <a:xfrm>
            <a:off x="5210371" y="5692764"/>
            <a:ext cx="10287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Analizar datos globales y nacionales sobre género y biodiversidad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47F3E9A-9466-055C-0BA8-F219C42DC6C7}"/>
              </a:ext>
            </a:extLst>
          </p:cNvPr>
          <p:cNvGrpSpPr/>
          <p:nvPr/>
        </p:nvGrpSpPr>
        <p:grpSpPr>
          <a:xfrm>
            <a:off x="2685082" y="5480724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88F19372-A016-620A-87E2-4E5F81424E0E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A44BF9B-E512-9C2D-6D27-BCA2B6DD0CE1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DB123AAF-CF3A-B89A-69E7-3A8050A2B5C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6884A34C-3272-97C5-AC8C-1485AB16120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4</a:t>
                </a:r>
              </a:p>
            </p:txBody>
          </p:sp>
        </p:grpSp>
        <p:pic>
          <p:nvPicPr>
            <p:cNvPr id="74" name="Picture 73" descr="A graphic of a pie chart and graph&#10;&#10;AI-generated content may be incorrect.">
              <a:extLst>
                <a:ext uri="{FF2B5EF4-FFF2-40B4-BE49-F238E27FC236}">
                  <a16:creationId xmlns:a16="http://schemas.microsoft.com/office/drawing/2014/main" id="{825F3DC9-4D2D-9BA2-47F3-66BD9E317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06"/>
            <a:stretch>
              <a:fillRect/>
            </a:stretch>
          </p:blipFill>
          <p:spPr>
            <a:xfrm>
              <a:off x="5497387" y="6226847"/>
              <a:ext cx="1013420" cy="1007165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D6FB9E0-F37D-4837-9580-2683910B9894}"/>
              </a:ext>
            </a:extLst>
          </p:cNvPr>
          <p:cNvGrpSpPr/>
          <p:nvPr/>
        </p:nvGrpSpPr>
        <p:grpSpPr>
          <a:xfrm>
            <a:off x="1865603" y="4207983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C646A5EA-2542-4546-A0CD-78BEBE3B9D0D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8EC4F8F3-4C21-00A5-A6C1-439B374E95E4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FFE2DFF-91DC-DF9E-1370-F1AE4596768F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CCA2B4B-007A-F394-A02A-ECFD0EF9655E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B0DA106D-A5F4-179A-4D28-CA535AED4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9" t="13228" r="12843" b="13228"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B68D941-72A2-29B1-3DF4-13EA3C0ED68F}"/>
              </a:ext>
            </a:extLst>
          </p:cNvPr>
          <p:cNvGrpSpPr/>
          <p:nvPr/>
        </p:nvGrpSpPr>
        <p:grpSpPr>
          <a:xfrm>
            <a:off x="1008681" y="2942820"/>
            <a:ext cx="2525289" cy="1077218"/>
            <a:chOff x="1847532" y="3282849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75DE8172-2363-EA26-8675-EAABCF308CD6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6AB68A5-8F96-252E-3B26-61E1390B510A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A29E5D77-58DB-50FC-D3A5-B542B00114C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43B8714A-5332-040F-26B8-0BC07E867508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6" name="Picture 75" descr="A computer screen with books on top&#10;&#10;AI-generated content may be incorrect.">
              <a:extLst>
                <a:ext uri="{FF2B5EF4-FFF2-40B4-BE49-F238E27FC236}">
                  <a16:creationId xmlns:a16="http://schemas.microsoft.com/office/drawing/2014/main" id="{24F46F2C-9873-A928-8E5E-5EFF73204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7607" y="3442343"/>
              <a:ext cx="897334" cy="985416"/>
            </a:xfrm>
            <a:prstGeom prst="rect">
              <a:avLst/>
            </a:prstGeom>
          </p:spPr>
        </p:pic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903B8EC-A0DF-83CF-348B-C08F9ECAD961}"/>
              </a:ext>
            </a:extLst>
          </p:cNvPr>
          <p:cNvSpPr txBox="1"/>
          <p:nvPr/>
        </p:nvSpPr>
        <p:spPr>
          <a:xfrm>
            <a:off x="5995935" y="6949352"/>
            <a:ext cx="119110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Reunirse con actores (diversos sectores) para identificar lecciones aprendidas/datos adicionales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576C3C0-1033-52EB-4970-75B57BC23A86}"/>
              </a:ext>
            </a:extLst>
          </p:cNvPr>
          <p:cNvSpPr txBox="1"/>
          <p:nvPr/>
        </p:nvSpPr>
        <p:spPr>
          <a:xfrm>
            <a:off x="6822806" y="8245749"/>
            <a:ext cx="121732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Realizar consultas con comunidades rurales e indígenas</a:t>
            </a:r>
            <a:endParaRPr lang="en-US" sz="300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0821AB8-6D47-27C0-C6BF-4CCA8B080782}"/>
              </a:ext>
            </a:extLst>
          </p:cNvPr>
          <p:cNvGrpSpPr/>
          <p:nvPr/>
        </p:nvGrpSpPr>
        <p:grpSpPr>
          <a:xfrm>
            <a:off x="3451085" y="6741250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C7922F62-C10D-917D-DD3D-3BF359C628BE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7A4B425-E3C3-F7A6-1D3A-D592855794B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E78318C-9FF7-CA20-A0C2-79F4FBA8B21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99ACF67F-BC1A-9EA6-31F6-5F8F19D4C3E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5</a:t>
                </a:r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F558F05E-74A4-D525-2221-91139A79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A083AC0-2361-83FA-97F6-9208F0CF8E5B}"/>
              </a:ext>
            </a:extLst>
          </p:cNvPr>
          <p:cNvGrpSpPr/>
          <p:nvPr/>
        </p:nvGrpSpPr>
        <p:grpSpPr>
          <a:xfrm>
            <a:off x="4256511" y="8011208"/>
            <a:ext cx="2525289" cy="1077218"/>
            <a:chOff x="6358632" y="8938076"/>
            <a:chExt cx="3117679" cy="1316682"/>
          </a:xfrm>
        </p:grpSpPr>
        <p:sp>
          <p:nvSpPr>
            <p:cNvPr id="82" name="Pentagon 81">
              <a:extLst>
                <a:ext uri="{FF2B5EF4-FFF2-40B4-BE49-F238E27FC236}">
                  <a16:creationId xmlns:a16="http://schemas.microsoft.com/office/drawing/2014/main" id="{8A26682B-7AAE-11F3-23D5-9A2ED74D433D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359E6057-05AA-3E65-E314-2A8FBFADA09B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FD014D5-2E68-DE3F-D0CF-A06FFB9A2C5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Oval 5">
                <a:extLst>
                  <a:ext uri="{FF2B5EF4-FFF2-40B4-BE49-F238E27FC236}">
                    <a16:creationId xmlns:a16="http://schemas.microsoft.com/office/drawing/2014/main" id="{A9793541-4187-CBFE-690D-405906B507B7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6</a:t>
                </a:r>
                <a:endParaRPr lang="en-US" sz="3600" kern="1200" dirty="0"/>
              </a:p>
            </p:txBody>
          </p:sp>
        </p:grpSp>
        <p:pic>
          <p:nvPicPr>
            <p:cNvPr id="93" name="Picture 92" descr="A drawing of a landscape&#10;&#10;AI-generated content may be incorrect.">
              <a:extLst>
                <a:ext uri="{FF2B5EF4-FFF2-40B4-BE49-F238E27FC236}">
                  <a16:creationId xmlns:a16="http://schemas.microsoft.com/office/drawing/2014/main" id="{09BE8266-B40E-5CD2-B677-0FBDCB523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8571" y="9034704"/>
              <a:ext cx="1201872" cy="1053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202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42841-97E8-D436-FB38-E435495F6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51900AF1-55D3-76E4-8534-B0061966C95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02F0FD-2F24-7977-8E3A-E389DA8A2A05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93BA486-CC42-67F0-3241-A01AC64C7F52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BD68905-CCD1-B458-CE4A-E044A5C73D13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D303EBD8-83A4-7126-12DE-C0870168FA91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E7232F-74B1-2775-3C72-05432E25EDAA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8E80B303-1181-C0C5-5DC5-F24FFD8EAC8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0B9699-FE77-730D-8E3C-2B9071FF8EF9}"/>
              </a:ext>
            </a:extLst>
          </p:cNvPr>
          <p:cNvGrpSpPr/>
          <p:nvPr/>
        </p:nvGrpSpPr>
        <p:grpSpPr>
          <a:xfrm>
            <a:off x="1102742" y="2029225"/>
            <a:ext cx="2525289" cy="1077218"/>
            <a:chOff x="844721" y="1866900"/>
            <a:chExt cx="3117679" cy="1316682"/>
          </a:xfrm>
        </p:grpSpPr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52B64AA-C619-9AC9-FC89-27464B3E2CDF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17E38927-5CF5-8365-98EB-6F3B990B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A597F2A-8628-87F6-EEA5-09E92552C7F6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D263FF8-0EC4-5A1F-BA7C-0279D5E3360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5E912E36-8D77-D979-80CA-8799CDD9E49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23BC856-2A73-A8FC-D96F-9B29A009F0E0}"/>
              </a:ext>
            </a:extLst>
          </p:cNvPr>
          <p:cNvSpPr txBox="1">
            <a:spLocks/>
          </p:cNvSpPr>
          <p:nvPr/>
        </p:nvSpPr>
        <p:spPr>
          <a:xfrm>
            <a:off x="2344962" y="3696885"/>
            <a:ext cx="13786256" cy="34750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Realizar </a:t>
            </a:r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un análisis del marco de políticas de género para identificar mandatos ambientales clave</a:t>
            </a: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Realizar un análisis del marco de políticas de biodiversidad para identificar mandatos de género clave y sinergias de políticas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Realizar un </a:t>
            </a:r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análisis </a:t>
            </a:r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de las capacidades institucionales en género y biodiversidad</a:t>
            </a:r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7528A-722E-3A26-F7FF-5CFB44499990}"/>
              </a:ext>
            </a:extLst>
          </p:cNvPr>
          <p:cNvSpPr txBox="1"/>
          <p:nvPr/>
        </p:nvSpPr>
        <p:spPr>
          <a:xfrm>
            <a:off x="3420437" y="2242561"/>
            <a:ext cx="103504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" sz="3000" b="1" noProof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Revisar las leyes y documentos nacionales sobre género y biodiversidad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318663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E8985-50D5-3424-C7A8-ADBFFCF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2BA11E51-8D97-2D56-E05A-B5E611949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D94165B0-2FF9-E9FA-A4DA-EC69FA234FA0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3D311D4-47A7-4166-9D39-022A586ACA5B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políticas: Traducir los compromisos de política de género en acciones que pueden incluirse en el NBSAP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1E9559D-204A-D153-B355-93AA48C6F012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14" name="Picture 13" descr="A close-up of a document&#10;&#10;AI-generated content may be incorrect.">
            <a:extLst>
              <a:ext uri="{FF2B5EF4-FFF2-40B4-BE49-F238E27FC236}">
                <a16:creationId xmlns:a16="http://schemas.microsoft.com/office/drawing/2014/main" id="{ED5E4CE5-0802-E4D0-0966-EF1BF461A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695700"/>
            <a:ext cx="12992100" cy="530663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55653D1-9DE5-0DA8-D7E3-F8C92C8B6D6C}"/>
              </a:ext>
            </a:extLst>
          </p:cNvPr>
          <p:cNvGrpSpPr/>
          <p:nvPr/>
        </p:nvGrpSpPr>
        <p:grpSpPr>
          <a:xfrm>
            <a:off x="979911" y="2029225"/>
            <a:ext cx="2525289" cy="1077218"/>
            <a:chOff x="844721" y="1866900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00028AE1-DD7A-5ADE-4380-5EFC7462BABA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D35BC5DE-2766-3F04-0109-D3E7C0A20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8E952C9-A252-E167-059D-1EA97CE62CD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DDBC477-B71F-C77D-F4C5-FE8E0E6D3402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Oval 5">
                <a:extLst>
                  <a:ext uri="{FF2B5EF4-FFF2-40B4-BE49-F238E27FC236}">
                    <a16:creationId xmlns:a16="http://schemas.microsoft.com/office/drawing/2014/main" id="{4AA446D3-3218-1DE7-6CD7-8DF1E9B1BB8B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0650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5EF82-8C0E-E56E-9B9B-D331784AF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E461FCD6-9906-65B4-A8F0-11C788B08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C565E5C5-C652-B5F9-45DB-4FC679D094C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DFCB14B-DB8C-DB3F-E09C-6FD310DA4F6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políticas: Relacionar los compromisos globales de género con las NBSAP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F825020-FAEE-CC5B-73B5-FD27D96707E0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3" name="Picture 2" descr="A close-up of a document&#10;&#10;AI-generated content may be incorrect.">
            <a:extLst>
              <a:ext uri="{FF2B5EF4-FFF2-40B4-BE49-F238E27FC236}">
                <a16:creationId xmlns:a16="http://schemas.microsoft.com/office/drawing/2014/main" id="{3BD4D219-0602-B02A-668D-DD698F9BE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16" y="3771900"/>
            <a:ext cx="14434167" cy="43878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FE44006-FF31-94CB-533D-DA859E91E898}"/>
              </a:ext>
            </a:extLst>
          </p:cNvPr>
          <p:cNvGrpSpPr/>
          <p:nvPr/>
        </p:nvGrpSpPr>
        <p:grpSpPr>
          <a:xfrm>
            <a:off x="979911" y="2029225"/>
            <a:ext cx="2525289" cy="1077218"/>
            <a:chOff x="844721" y="1866900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D092B859-2C0A-6CF0-6B4D-7D1F7F9C87F1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D48E5094-CE67-2CD0-F0BB-FEAEF08D9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ECBAD4-D324-4052-0CA8-31F46488AE99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788DC4B-992F-2730-A8DD-BE5E85C7C93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769050BC-E563-1930-63AC-5D1BBD030FA2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2349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B77E3-56FD-452A-D4D7-63EA73399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4131CCD5-20A3-F14D-E27E-C67328DF8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CD0F002D-DBD5-E935-4337-291777248A1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588E391-3777-0AC7-4569-CCEA81E246D1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4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políticas: Desarrollar una cronología de las políticas nacionales para determinar cómo ha evolucionado la inclusión de los compromisos de género.</a:t>
            </a:r>
          </a:p>
          <a:p>
            <a:pPr algn="ctr" defTabSz="1371600"/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045D851-01D3-7E9A-CACE-6A8671862085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11" name="Picture 10" descr="A close-up of a document&#10;&#10;AI-generated content may be incorrect.">
            <a:extLst>
              <a:ext uri="{FF2B5EF4-FFF2-40B4-BE49-F238E27FC236}">
                <a16:creationId xmlns:a16="http://schemas.microsoft.com/office/drawing/2014/main" id="{FAA929F0-84F7-A601-DA1B-1F5572D30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3466938"/>
            <a:ext cx="9525000" cy="600220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F1988F6-F839-FB1B-5A54-150CCD445693}"/>
              </a:ext>
            </a:extLst>
          </p:cNvPr>
          <p:cNvGrpSpPr/>
          <p:nvPr/>
        </p:nvGrpSpPr>
        <p:grpSpPr>
          <a:xfrm>
            <a:off x="914400" y="2029225"/>
            <a:ext cx="2525289" cy="1077218"/>
            <a:chOff x="844721" y="1866900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FC5697CC-1D0F-BA13-C437-8F87B220D4AC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37F97FFF-D686-C8A8-EF90-09B65C14A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487009F-EBC5-B4F8-1F3C-CF0DACA0755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E03E712-4EF1-E492-506E-02EFFC08677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Oval 5">
                <a:extLst>
                  <a:ext uri="{FF2B5EF4-FFF2-40B4-BE49-F238E27FC236}">
                    <a16:creationId xmlns:a16="http://schemas.microsoft.com/office/drawing/2014/main" id="{7350148C-4BDA-111F-DFB9-EED10A05FDDE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71973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71E50-C36A-3582-0B92-A4EE97773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5B578FA6-CFF0-B03F-98B0-C8CAA6DDF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4AED526C-D665-DDA0-3E96-5B40A550181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558037C-6C70-470C-D46D-1C5AB753BF41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políticas: Identificar objetivos y acciones de género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incluidos en las políticas sectoriales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D639CB9-247A-A0ED-1D88-06E58C48A64B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7" name="Picture 6" descr="A screenshot of a document&#10;&#10;AI-generated content may be incorrect.">
            <a:extLst>
              <a:ext uri="{FF2B5EF4-FFF2-40B4-BE49-F238E27FC236}">
                <a16:creationId xmlns:a16="http://schemas.microsoft.com/office/drawing/2014/main" id="{9FBD0449-DCAA-A097-F994-F23AA6B7E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3461495"/>
            <a:ext cx="10998200" cy="588455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5D9619F-E3A0-D5D3-A600-2F6C4D03AD32}"/>
              </a:ext>
            </a:extLst>
          </p:cNvPr>
          <p:cNvGrpSpPr/>
          <p:nvPr/>
        </p:nvGrpSpPr>
        <p:grpSpPr>
          <a:xfrm>
            <a:off x="914400" y="2029225"/>
            <a:ext cx="2525289" cy="1077218"/>
            <a:chOff x="844721" y="1866900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AE35D89A-EE8A-3798-7503-21D4702BE2D0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EB7C8EA1-57C2-C5A0-270E-1ED1517AB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DD3BA72-C7BC-3816-A52B-E3840107261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6757802F-4687-1A8C-45B6-5B217A628E27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F4D557EF-40C3-381A-8269-752DDE6E8B3F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3267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7AFB2-624D-562A-ACD8-7F00A38A7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C868239-FEA6-EEA3-2F99-ADFC08587892}"/>
              </a:ext>
            </a:extLst>
          </p:cNvPr>
          <p:cNvSpPr/>
          <p:nvPr/>
        </p:nvSpPr>
        <p:spPr>
          <a:xfrm>
            <a:off x="2362200" y="3466938"/>
            <a:ext cx="13944600" cy="5638962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B13410EC-F553-A4A6-B275-F5A80468C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27143CF6-96C3-1000-2485-313F2893F21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E88EA5F-3B08-62B8-5AD9-C90B9A1B9554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institucional: Realizar un diagnóstico rápido de las capacidades de género de las instituciones relevantes para el ENBPA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07D2497-0BD7-B106-F7D1-3C1AABA68B79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8BFD0-1797-B5E1-F27A-BB2ACFB90A1C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042D8D-F643-E8F4-4C75-BBF072764A62}"/>
              </a:ext>
            </a:extLst>
          </p:cNvPr>
          <p:cNvSpPr txBox="1"/>
          <p:nvPr/>
        </p:nvSpPr>
        <p:spPr>
          <a:xfrm>
            <a:off x="3162300" y="3962481"/>
            <a:ext cx="122682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buNone/>
            </a:pPr>
            <a:r>
              <a:rPr lang="es" sz="2200" noProof="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Ministerio de Recursos Naturales y Medio Ambiente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s" sz="2200" noProof="0" dirty="0">
                <a:solidFill>
                  <a:srgbClr val="0070C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s" sz="2200" u="sng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 de Género: </a:t>
            </a:r>
            <a:r>
              <a:rPr lang="es" sz="2200" noProof="0" dirty="0">
                <a:solidFill>
                  <a:srgbClr val="A5A5A5"/>
                </a:solidFill>
                <a:effectLst/>
                <a:latin typeface="Apple Color Emoji" pitchFamily="2" charset="0"/>
                <a:ea typeface="Times New Roman" panose="02020603050405020304" pitchFamily="18" charset="0"/>
                <a:cs typeface="Apple Color Emoji" pitchFamily="2" charset="0"/>
              </a:rPr>
              <a:t>✔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Apple Color Emoji" pitchFamily="2" charset="0"/>
              </a:rPr>
              <a:t>El país cuenta con la Estrategia de Equidad de Género y Medio Ambiente, el Plan de Acción para la Inclusión de Género del Ministerio de Recursos Naturales y Medio Ambiente y la Guía para la Incorporación de la Perspectiva de Género en el Desarrollo de Proyectos Ambientales.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s" sz="2200" u="sng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Expertos en Género y Medio Ambiente: </a:t>
            </a:r>
            <a:r>
              <a:rPr lang="es" sz="2200" noProof="0" dirty="0">
                <a:solidFill>
                  <a:srgbClr val="A5A5A5"/>
                </a:solidFill>
                <a:effectLst/>
                <a:latin typeface="Apple Color Emoji" pitchFamily="2" charset="0"/>
                <a:ea typeface="Times New Roman" panose="02020603050405020304" pitchFamily="18" charset="0"/>
                <a:cs typeface="Apple Color Emoji" pitchFamily="2" charset="0"/>
              </a:rPr>
              <a:t>✔✖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Secretaría cuenta con un punto focal de género, sin embargo, su tiempo debe dividirse en varias responsabilidades.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s" sz="2200" u="sng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Personal con perspectiva de género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" sz="2200" noProof="0" dirty="0">
                <a:solidFill>
                  <a:srgbClr val="A5A5A5"/>
                </a:solidFill>
                <a:effectLst/>
                <a:latin typeface="Apple Color Emoji" pitchFamily="2" charset="0"/>
                <a:ea typeface="Times New Roman" panose="02020603050405020304" pitchFamily="18" charset="0"/>
                <a:cs typeface="Apple Color Emoji" pitchFamily="2" charset="0"/>
              </a:rPr>
              <a:t>✔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personal es sensible al género y la secretaria tiene una unidad de género.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s" sz="2200" u="sng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Fortalecimiento de capacidades en género y medio ambiente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" sz="2200" noProof="0" dirty="0">
                <a:solidFill>
                  <a:srgbClr val="A5A5A5"/>
                </a:solidFill>
                <a:effectLst/>
                <a:latin typeface="Apple Color Emoji" pitchFamily="2" charset="0"/>
                <a:ea typeface="Times New Roman" panose="02020603050405020304" pitchFamily="18" charset="0"/>
                <a:cs typeface="Apple Color Emoji" pitchFamily="2" charset="0"/>
              </a:rPr>
              <a:t>✔✖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personal ha recibido varias capacitaciones por parte del INAM.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buNone/>
            </a:pPr>
            <a:r>
              <a:rPr lang="es" sz="2200" u="sng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Proyectos Sensibles a Género o Responsivos con Género: </a:t>
            </a:r>
            <a:r>
              <a:rPr lang="es" sz="2200" noProof="0" dirty="0">
                <a:solidFill>
                  <a:srgbClr val="A5A5A5"/>
                </a:solidFill>
                <a:effectLst/>
                <a:latin typeface="Apple Color Emoji" pitchFamily="2" charset="0"/>
                <a:ea typeface="Times New Roman" panose="02020603050405020304" pitchFamily="18" charset="0"/>
                <a:cs typeface="Apple Color Emoji" pitchFamily="2" charset="0"/>
              </a:rPr>
              <a:t>✔ </a:t>
            </a:r>
            <a:r>
              <a:rPr lang="es" sz="2200" noProof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ha implementado la Escuela para la Igualdad y Empoderamiento de la Mujer Rural.</a:t>
            </a:r>
            <a:endParaRPr lang="en-US" sz="22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D559566-23F8-E23C-2173-A955ACF489FC}"/>
              </a:ext>
            </a:extLst>
          </p:cNvPr>
          <p:cNvGrpSpPr/>
          <p:nvPr/>
        </p:nvGrpSpPr>
        <p:grpSpPr>
          <a:xfrm>
            <a:off x="914400" y="2029225"/>
            <a:ext cx="2525289" cy="1077218"/>
            <a:chOff x="844721" y="1866900"/>
            <a:chExt cx="3117679" cy="1316682"/>
          </a:xfrm>
        </p:grpSpPr>
        <p:sp>
          <p:nvSpPr>
            <p:cNvPr id="7" name="Pentagon 6">
              <a:extLst>
                <a:ext uri="{FF2B5EF4-FFF2-40B4-BE49-F238E27FC236}">
                  <a16:creationId xmlns:a16="http://schemas.microsoft.com/office/drawing/2014/main" id="{0BDF1D44-B296-6776-E51E-8467130A9174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3A608A5B-63CD-FDC5-2886-60477F5F1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959B0AC-1BAC-38A2-D887-37CA28041A13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1A2E9781-0925-EED2-9212-973E22584FA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Oval 5">
                <a:extLst>
                  <a:ext uri="{FF2B5EF4-FFF2-40B4-BE49-F238E27FC236}">
                    <a16:creationId xmlns:a16="http://schemas.microsoft.com/office/drawing/2014/main" id="{40CE63D1-6308-63F8-9001-7679DB8C6FDD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3610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88E2-935D-9651-F7CF-8861B3FE3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05150F36-A23F-49E3-3F0F-2FFCC3C5A971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45DE0E-B223-AE59-F05A-E55EEB144F7B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4FE83E31-7EBA-4F8D-5F39-380D55428B4C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CFC291C-91A0-5303-D62D-963D429B241A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55101D57-FBB3-D3AA-8998-937361CF1F35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ADD6BF-2D72-E9B1-586A-E71FEA2C32C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A1FC2623-8ADC-5C13-A624-5D9E4EDFA8A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3545CC-A68C-699C-B0F5-FF4827058FBA}"/>
              </a:ext>
            </a:extLst>
          </p:cNvPr>
          <p:cNvSpPr txBox="1">
            <a:spLocks/>
          </p:cNvSpPr>
          <p:nvPr/>
        </p:nvSpPr>
        <p:spPr>
          <a:xfrm>
            <a:off x="2408909" y="3856253"/>
            <a:ext cx="13533670" cy="62758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Identificar análisis de género </a:t>
            </a:r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previamente desarrollados en relación con la biodiversidad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Búsqueda de publicaciones globales que puedan tener estudios de caso del país.</a:t>
            </a: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Convocatoria de publicaciones sobre género y biodiversidad e invita </a:t>
            </a:r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a instituciones gubernamentales y OSC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144287B-8E8E-512B-01A8-868289403E15}"/>
              </a:ext>
            </a:extLst>
          </p:cNvPr>
          <p:cNvGrpSpPr/>
          <p:nvPr/>
        </p:nvGrpSpPr>
        <p:grpSpPr>
          <a:xfrm>
            <a:off x="1146265" y="2019300"/>
            <a:ext cx="2525289" cy="1077218"/>
            <a:chOff x="1847532" y="3282849"/>
            <a:chExt cx="3117679" cy="1316682"/>
          </a:xfrm>
        </p:grpSpPr>
        <p:sp>
          <p:nvSpPr>
            <p:cNvPr id="18" name="Pentagon 17">
              <a:extLst>
                <a:ext uri="{FF2B5EF4-FFF2-40B4-BE49-F238E27FC236}">
                  <a16:creationId xmlns:a16="http://schemas.microsoft.com/office/drawing/2014/main" id="{279961DA-844E-5D3D-82B7-AAF0CE71CDAA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77348EE-8646-8A59-9B55-EABFA82016C1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E46AC85B-FBAB-3323-FD5E-9FDF1892ED9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Oval 5">
                <a:extLst>
                  <a:ext uri="{FF2B5EF4-FFF2-40B4-BE49-F238E27FC236}">
                    <a16:creationId xmlns:a16="http://schemas.microsoft.com/office/drawing/2014/main" id="{D31DCF15-E543-9BBF-2209-279F11E147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20" name="Picture 19" descr="A computer screen with books on top&#10;&#10;AI-generated content may be incorrect.">
              <a:extLst>
                <a:ext uri="{FF2B5EF4-FFF2-40B4-BE49-F238E27FC236}">
                  <a16:creationId xmlns:a16="http://schemas.microsoft.com/office/drawing/2014/main" id="{959EA18B-244A-165F-263B-FF95E5A0E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7607" y="3442343"/>
              <a:ext cx="897334" cy="985416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86FFCE7-9B78-7F1D-515B-237A79B922F3}"/>
              </a:ext>
            </a:extLst>
          </p:cNvPr>
          <p:cNvSpPr txBox="1"/>
          <p:nvPr/>
        </p:nvSpPr>
        <p:spPr>
          <a:xfrm>
            <a:off x="3876926" y="2253841"/>
            <a:ext cx="724827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Revisar la literatura sobre biodiversidad y género</a:t>
            </a:r>
          </a:p>
        </p:txBody>
      </p:sp>
    </p:spTree>
    <p:extLst>
      <p:ext uri="{BB962C8B-B14F-4D97-AF65-F5344CB8AC3E}">
        <p14:creationId xmlns:p14="http://schemas.microsoft.com/office/powerpoint/2010/main" val="1635793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26AC9-05D6-8D4B-DE97-BE33E7EE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2576C46-049F-724E-32C5-A38878DE2625}"/>
              </a:ext>
            </a:extLst>
          </p:cNvPr>
          <p:cNvSpPr/>
          <p:nvPr/>
        </p:nvSpPr>
        <p:spPr>
          <a:xfrm>
            <a:off x="2362200" y="3619500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A2483157-30B0-7A47-29CC-89BF5E2F0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9C01CF84-2AA8-8D08-310F-D5857BD6C8C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E60723-1293-9BF7-7E5F-AE7C02D32CB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Revisión de la literatura: Identificar los datos incluidos en el análisis de género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 los proyectos apoyados por fondos verticales (GEF, GCF, GBFF)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CE62FB5-BAF3-C372-8EC6-5F11EBB0E72B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5" name="Picture 4" descr="A close-up of a document&#10;&#10;AI-generated content may be incorrect.">
            <a:extLst>
              <a:ext uri="{FF2B5EF4-FFF2-40B4-BE49-F238E27FC236}">
                <a16:creationId xmlns:a16="http://schemas.microsoft.com/office/drawing/2014/main" id="{1FC459FA-ADFA-FD4D-ABDD-0CE6DE57B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00" y="4082886"/>
            <a:ext cx="12725400" cy="440706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40CEA14-D34F-4CC1-C435-2B3775DD44E8}"/>
              </a:ext>
            </a:extLst>
          </p:cNvPr>
          <p:cNvGrpSpPr/>
          <p:nvPr/>
        </p:nvGrpSpPr>
        <p:grpSpPr>
          <a:xfrm>
            <a:off x="914400" y="2085082"/>
            <a:ext cx="2525289" cy="1077218"/>
            <a:chOff x="1847532" y="3282849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DFBFE4D8-C96E-D674-58BA-A5F9E3742AC3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FBB1841-B1BD-770B-3EC3-0CF8577EA796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4590A57-8F0A-07D4-A180-DE3764C4210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E7508805-393F-CA83-538D-E558E6733B08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9" name="Picture 8" descr="A computer screen with books on top&#10;&#10;AI-generated content may be incorrect.">
              <a:extLst>
                <a:ext uri="{FF2B5EF4-FFF2-40B4-BE49-F238E27FC236}">
                  <a16:creationId xmlns:a16="http://schemas.microsoft.com/office/drawing/2014/main" id="{5F7C43D6-DC75-893E-2A93-8CD3E412F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7607" y="3442343"/>
              <a:ext cx="897334" cy="985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040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72150-5573-6A6B-E594-CA9FB7D6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E5FD1C-A747-C63D-A899-9AFFA8817745}"/>
              </a:ext>
            </a:extLst>
          </p:cNvPr>
          <p:cNvSpPr/>
          <p:nvPr/>
        </p:nvSpPr>
        <p:spPr>
          <a:xfrm>
            <a:off x="2362200" y="3619500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3E1EE5CB-88BA-FA1B-3DEE-49FAA9D2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A0C8BA8D-3C3C-8746-3675-37A5ACAD5EDC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E95CBE5-F8C1-0C9E-C470-2C6DA01BD9BD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Revisión de la literatura: Revisión de estrategias e informes nacionales anteriores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relacionados con los acuerdos ambientales multilaterales para identificar datos de género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54FB88F-E7B2-6C19-22BC-160FFDCFDB25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4A6B8A-FD4C-B629-4DDA-0DE57BC86DA4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1755BC-9BCD-796F-CD69-844BD5C8053F}"/>
              </a:ext>
            </a:extLst>
          </p:cNvPr>
          <p:cNvSpPr txBox="1"/>
          <p:nvPr/>
        </p:nvSpPr>
        <p:spPr>
          <a:xfrm>
            <a:off x="3390900" y="5456652"/>
            <a:ext cx="11887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dirty="0"/>
              <a:t>Praderas de pastos marinos. Usos y desarrollo. Las praderas de pastos marinos desempeñan un papel importante en la estabilización de la dinámica costera, consolidando sedimentos y proporcionando una barrera contra la erosión marina y las tormentas. También son de gran interés dada la diversidad de especies que albergan y como zonas de alimentación para dugongos y tortugas marinas. También se utilizan como zonas de pesca para mujeres y otros pescadores, y como sitios recreativos para buceadores.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FF98BE-5187-D8AD-3CB9-0EF9C5974682}"/>
              </a:ext>
            </a:extLst>
          </p:cNvPr>
          <p:cNvSpPr txBox="1"/>
          <p:nvPr/>
        </p:nvSpPr>
        <p:spPr>
          <a:xfrm>
            <a:off x="3390900" y="4158994"/>
            <a:ext cx="120069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b="1" u="sng" kern="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Comoras Primera </a:t>
            </a:r>
            <a:r>
              <a:rPr lang="es" sz="2800" b="1" u="sng" kern="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 </a:t>
            </a:r>
            <a:r>
              <a:rPr lang="es" sz="2800" b="1" u="sng" kern="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Nacional de EPANB y Plan de Acción para la Conservación de la </a:t>
            </a:r>
            <a:r>
              <a:rPr lang="es" sz="2800" b="1" u="sng" kern="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Diversidad </a:t>
            </a:r>
            <a:r>
              <a:rPr lang="es" sz="2800" b="1" u="sng" kern="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Biológica. 2003</a:t>
            </a:r>
            <a:r>
              <a:rPr lang="es" sz="2800" dirty="0">
                <a:effectLst/>
              </a:rPr>
              <a:t> </a:t>
            </a:r>
            <a:endParaRPr lang="en-US" sz="28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D6AB3E-51F5-9DAF-225F-AB209F03E422}"/>
              </a:ext>
            </a:extLst>
          </p:cNvPr>
          <p:cNvGrpSpPr/>
          <p:nvPr/>
        </p:nvGrpSpPr>
        <p:grpSpPr>
          <a:xfrm>
            <a:off x="914400" y="2085082"/>
            <a:ext cx="2525289" cy="1077218"/>
            <a:chOff x="1847532" y="3282849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BFEF2E5F-3033-8581-8738-6AFC4F591A2A}"/>
                </a:ext>
              </a:extLst>
            </p:cNvPr>
            <p:cNvSpPr/>
            <p:nvPr/>
          </p:nvSpPr>
          <p:spPr>
            <a:xfrm>
              <a:off x="1847532" y="328284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6FEB5F7-5107-2233-5C89-DB8C161A5A38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E6FD4C1-5D14-8CF9-B049-5EB25CEBCB0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F7A8ADA2-F6E4-D266-FEDA-CC1EEF124466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10" name="Picture 9" descr="A computer screen with books on top&#10;&#10;AI-generated content may be incorrect.">
              <a:extLst>
                <a:ext uri="{FF2B5EF4-FFF2-40B4-BE49-F238E27FC236}">
                  <a16:creationId xmlns:a16="http://schemas.microsoft.com/office/drawing/2014/main" id="{89EF64F4-0370-768C-DED5-BB7ADF2690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7607" y="3442343"/>
              <a:ext cx="897334" cy="985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2727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/>
              <a:t>Objetivos</a:t>
            </a:r>
            <a:endParaRPr lang="en-CH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485899" y="3125356"/>
            <a:ext cx="16266074" cy="6437743"/>
          </a:xfrm>
        </p:spPr>
        <p:txBody>
          <a:bodyPr vert="horz" lIns="0" tIns="68580" rIns="0" bIns="68580" rtlCol="0" anchor="t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3200" dirty="0"/>
              <a:t>  Analizar los pasos principales para desarrollar unanálisis de género y biodiversidad integral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3200" dirty="0"/>
              <a:t>  Compartir consejos para desarrollar un análisis de género que incluya evidencia para apoyar las    estrategias nacionales de biodiverisidad con perspectiva de género y el análisis de datos innovadores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3200" dirty="0"/>
              <a:t>  Promover un intercambio entre pares sobre buenas prácticas para desarrollar un análisis de  </a:t>
            </a:r>
          </a:p>
          <a:p>
            <a:pPr marL="301767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200" dirty="0"/>
              <a:t>género y biodiversidad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3200" dirty="0"/>
              <a:t>Obtener recomendaciones específicas para mejorar los procesos nacionales para desarrollar un análisis de situación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170B7ED-6E18-5923-BFA6-8E1B9F3D14BF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8433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664E7-E92A-434D-3607-B72CAB89A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5F3B35-9E26-1349-093F-1009BE0380D1}"/>
              </a:ext>
            </a:extLst>
          </p:cNvPr>
          <p:cNvSpPr txBox="1">
            <a:spLocks/>
          </p:cNvSpPr>
          <p:nvPr/>
        </p:nvSpPr>
        <p:spPr>
          <a:xfrm>
            <a:off x="2334075" y="3870086"/>
            <a:ext cx="13812383" cy="275764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noProof="0" dirty="0">
                <a:latin typeface="Calibri" panose="020F0502020204030204" pitchFamily="34" charset="0"/>
                <a:cs typeface="Calibri" panose="020F0502020204030204" pitchFamily="34" charset="0"/>
              </a:rPr>
              <a:t>Identificar expertos en género que tengan experiencia en la realización de análisis de género para diversos sectores ambientales.</a:t>
            </a:r>
          </a:p>
          <a:p>
            <a:pPr marL="453828" indent="-453828"/>
            <a:endParaRPr lang="en-US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Realizar mapeo de grupos/colectivos de mujeres y organizaciones civiles, academia, otras instituciones y cooperación internacional que trabajan género y medio ambiente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Identificar expertos en género o unidades de género en las instituciones involucradas en el ENBPA</a:t>
            </a:r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9E42F3-D904-689A-353B-D809F623F508}"/>
              </a:ext>
            </a:extLst>
          </p:cNvPr>
          <p:cNvGrpSpPr/>
          <p:nvPr/>
        </p:nvGrpSpPr>
        <p:grpSpPr>
          <a:xfrm>
            <a:off x="1163702" y="1986544"/>
            <a:ext cx="2525289" cy="1077218"/>
            <a:chOff x="2924970" y="4686569"/>
            <a:chExt cx="3117679" cy="1316682"/>
          </a:xfrm>
        </p:grpSpPr>
        <p:sp>
          <p:nvSpPr>
            <p:cNvPr id="12" name="Pentagon 11">
              <a:extLst>
                <a:ext uri="{FF2B5EF4-FFF2-40B4-BE49-F238E27FC236}">
                  <a16:creationId xmlns:a16="http://schemas.microsoft.com/office/drawing/2014/main" id="{D70510BA-2CDA-1877-ECB9-E6FE913635C0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B5C18C2-C414-9D69-A57F-65A12AFC79EC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CEE8FCD-4CD4-592C-FB2C-70C865DC3A7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812F7333-A83A-6286-8E7A-9D8D2CA9B1D8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4" name="Picture 13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B5A84C9E-D0EA-79B0-A141-57729A0DC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9" t="13228" r="12843" b="13228"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75AA88A-F477-1977-A6AF-23535850EF29}"/>
              </a:ext>
            </a:extLst>
          </p:cNvPr>
          <p:cNvSpPr txBox="1"/>
          <p:nvPr/>
        </p:nvSpPr>
        <p:spPr>
          <a:xfrm>
            <a:off x="3894363" y="2221085"/>
            <a:ext cx="1086143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Mapa de expertos en género, organizaciones de mujeres y partes interesadas</a:t>
            </a: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BB4A948E-2379-74DF-F45C-3D246B6E39F2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0A0A1C-5A1D-41A8-EE9F-E28567ABBC51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27E5CC2-47DD-82B4-64B2-B061DF85641F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F3F9094-3F3D-A9AD-25C4-B9B14B8E3A5F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E18A3B56-093B-EAAC-E3A3-B953137010AA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21E1E2-4A46-3BFE-7EA4-8A0C3FFD005C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D2AE9955-CE9C-0438-5A26-A8762786F76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99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04046-151C-AF2E-8A8F-7FFE079E8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CDD52F6-6264-4439-1F7F-95AA14142379}"/>
              </a:ext>
            </a:extLst>
          </p:cNvPr>
          <p:cNvSpPr/>
          <p:nvPr/>
        </p:nvSpPr>
        <p:spPr>
          <a:xfrm>
            <a:off x="2362200" y="3619500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BBF8C614-DD9F-241F-A179-F68FA2DF3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D32B94BD-400F-9BAF-D362-CEC6AB72C94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B6E46F-BE2C-2704-717B-064DD3B71CFB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Partes interesadas del mapa: revisión de estrategias e informes nacionales anteriores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Para identificar al grupo de mujeres y expertos en género consultados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1A78A82-AC98-E791-737D-1F73CC2BF899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1C49FB-7D07-AE2E-FFED-826A61041F2F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89AFC-2059-B469-47BB-D72F4B21E094}"/>
              </a:ext>
            </a:extLst>
          </p:cNvPr>
          <p:cNvSpPr txBox="1"/>
          <p:nvPr/>
        </p:nvSpPr>
        <p:spPr>
          <a:xfrm>
            <a:off x="3390900" y="5456652"/>
            <a:ext cx="11887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b="1" dirty="0" err="1"/>
              <a:t>Lista</a:t>
            </a:r>
            <a:r>
              <a:rPr lang="es" sz="2800" b="1" dirty="0"/>
              <a:t> </a:t>
            </a:r>
            <a:r>
              <a:rPr lang="es" sz="2800" b="1" dirty="0" err="1"/>
              <a:t>de</a:t>
            </a:r>
            <a:r>
              <a:rPr lang="es" sz="2800" b="1" dirty="0"/>
              <a:t> </a:t>
            </a:r>
            <a:r>
              <a:rPr lang="es" sz="2800" b="1" dirty="0" err="1"/>
              <a:t>el</a:t>
            </a:r>
            <a:r>
              <a:rPr lang="es" sz="2800" b="1" dirty="0"/>
              <a:t> </a:t>
            </a:r>
            <a:r>
              <a:rPr lang="es" sz="2800" b="1" dirty="0" err="1"/>
              <a:t>organizaciones</a:t>
            </a:r>
            <a:r>
              <a:rPr lang="es" sz="2800" b="1" dirty="0"/>
              <a:t> </a:t>
            </a:r>
            <a:r>
              <a:rPr lang="es" sz="2800" b="1" dirty="0" err="1"/>
              <a:t>eso</a:t>
            </a:r>
            <a:r>
              <a:rPr lang="es" sz="2800" b="1" dirty="0"/>
              <a:t> </a:t>
            </a:r>
            <a:r>
              <a:rPr lang="es" sz="2800" b="1" dirty="0" err="1"/>
              <a:t>participó </a:t>
            </a:r>
            <a:r>
              <a:rPr lang="es" sz="2800" b="1" dirty="0"/>
              <a:t>en </a:t>
            </a:r>
            <a:r>
              <a:rPr lang="es" sz="2800" b="1" dirty="0" err="1"/>
              <a:t>el</a:t>
            </a:r>
            <a:r>
              <a:rPr lang="es" sz="2800" b="1" dirty="0"/>
              <a:t> </a:t>
            </a:r>
            <a:r>
              <a:rPr lang="es" sz="2800" b="1" dirty="0" err="1"/>
              <a:t>proceso</a:t>
            </a:r>
            <a:r>
              <a:rPr lang="es" sz="2800" b="1" dirty="0"/>
              <a:t> </a:t>
            </a:r>
            <a:r>
              <a:rPr lang="es" sz="2800" b="1" dirty="0" err="1"/>
              <a:t>de</a:t>
            </a:r>
            <a:r>
              <a:rPr lang="es" sz="2800" b="1" dirty="0"/>
              <a:t> </a:t>
            </a:r>
            <a:r>
              <a:rPr lang="es" sz="2800" b="1" dirty="0" err="1"/>
              <a:t>edificio</a:t>
            </a:r>
            <a:r>
              <a:rPr lang="es" sz="2800" b="1" dirty="0"/>
              <a:t> </a:t>
            </a:r>
            <a:r>
              <a:rPr lang="es" sz="2800" b="1" dirty="0" err="1"/>
              <a:t>El </a:t>
            </a:r>
            <a:r>
              <a:rPr lang="es" sz="2800" b="1" dirty="0"/>
              <a:t>ENB2 </a:t>
            </a:r>
            <a:r>
              <a:rPr lang="es" sz="2800" b="1" dirty="0" err="1"/>
              <a:t>de</a:t>
            </a:r>
            <a:r>
              <a:rPr lang="es" sz="2800" b="1" dirty="0"/>
              <a:t> </a:t>
            </a:r>
            <a:r>
              <a:rPr lang="es" sz="2800" b="1" dirty="0" err="1"/>
              <a:t>el</a:t>
            </a:r>
            <a:r>
              <a:rPr lang="es" sz="2800" b="1" dirty="0"/>
              <a:t> </a:t>
            </a:r>
            <a:r>
              <a:rPr lang="es" sz="2800" b="1" dirty="0" err="1"/>
              <a:t>indígena</a:t>
            </a:r>
            <a:r>
              <a:rPr lang="es" sz="2800" b="1" dirty="0"/>
              <a:t> </a:t>
            </a:r>
            <a:r>
              <a:rPr lang="es" sz="2800" b="1" dirty="0" err="1"/>
              <a:t>pueblos </a:t>
            </a:r>
            <a:r>
              <a:rPr lang="es" sz="2800" b="1" dirty="0"/>
              <a:t>. </a:t>
            </a:r>
            <a:r>
              <a:rPr lang="es" sz="2800" dirty="0"/>
              <a:t>3. </a:t>
            </a:r>
            <a:r>
              <a:rPr lang="es" sz="2800" dirty="0" err="1"/>
              <a:t>Comunal</a:t>
            </a:r>
            <a:r>
              <a:rPr lang="es" sz="2800" dirty="0"/>
              <a:t> </a:t>
            </a:r>
            <a:r>
              <a:rPr lang="es" sz="2800" dirty="0" err="1"/>
              <a:t>Asociación</a:t>
            </a:r>
            <a:r>
              <a:rPr lang="es" sz="2800" dirty="0"/>
              <a:t> </a:t>
            </a:r>
            <a:r>
              <a:rPr lang="es" sz="2800" dirty="0" err="1"/>
              <a:t>de</a:t>
            </a:r>
            <a:r>
              <a:rPr lang="es" sz="2800" dirty="0"/>
              <a:t> </a:t>
            </a:r>
            <a:r>
              <a:rPr lang="es" sz="2800" dirty="0" err="1"/>
              <a:t>Indígena</a:t>
            </a:r>
            <a:r>
              <a:rPr lang="es" sz="2800" dirty="0"/>
              <a:t> </a:t>
            </a:r>
            <a:r>
              <a:rPr lang="es" sz="2800" dirty="0" err="1"/>
              <a:t>Mujer</a:t>
            </a:r>
            <a:r>
              <a:rPr lang="es" sz="2800" dirty="0"/>
              <a:t> </a:t>
            </a:r>
            <a:r>
              <a:rPr lang="es" sz="2800" dirty="0" err="1"/>
              <a:t>de </a:t>
            </a:r>
            <a:r>
              <a:rPr lang="es" sz="2800" dirty="0"/>
              <a:t>Talamanca “ACOMUITA 26. </a:t>
            </a:r>
            <a:r>
              <a:rPr lang="es" sz="2800" dirty="0" err="1"/>
              <a:t>Asociación</a:t>
            </a:r>
            <a:r>
              <a:rPr lang="es" sz="2800" dirty="0"/>
              <a:t> </a:t>
            </a:r>
            <a:r>
              <a:rPr lang="es" sz="2800" dirty="0" err="1"/>
              <a:t>de</a:t>
            </a:r>
            <a:r>
              <a:rPr lang="es" sz="2800" dirty="0"/>
              <a:t> </a:t>
            </a:r>
            <a:r>
              <a:rPr lang="es" sz="2800" dirty="0" err="1"/>
              <a:t>Hombres </a:t>
            </a:r>
            <a:r>
              <a:rPr lang="es" sz="2800" dirty="0"/>
              <a:t>y </a:t>
            </a:r>
            <a:r>
              <a:rPr lang="es" sz="2800" dirty="0" err="1"/>
              <a:t>mujeres</a:t>
            </a:r>
            <a:r>
              <a:rPr lang="es" sz="2800" dirty="0"/>
              <a:t> </a:t>
            </a:r>
            <a:r>
              <a:rPr lang="es" sz="2800" dirty="0" err="1"/>
              <a:t>de</a:t>
            </a:r>
            <a:r>
              <a:rPr lang="es" sz="2800" dirty="0"/>
              <a:t> </a:t>
            </a:r>
            <a:r>
              <a:rPr lang="es" sz="2800" dirty="0" err="1"/>
              <a:t>Quitirrisí </a:t>
            </a:r>
            <a:r>
              <a:rPr lang="es" sz="2800" dirty="0"/>
              <a:t>28. </a:t>
            </a:r>
            <a:r>
              <a:rPr lang="es" sz="2800" dirty="0" err="1"/>
              <a:t>Femenino</a:t>
            </a:r>
            <a:r>
              <a:rPr lang="es" sz="2800" dirty="0"/>
              <a:t> </a:t>
            </a:r>
            <a:r>
              <a:rPr lang="es" sz="2800" dirty="0" err="1"/>
              <a:t>Asociación </a:t>
            </a:r>
            <a:r>
              <a:rPr lang="es" sz="2800" dirty="0"/>
              <a:t>“Mano de Tigre” 29. Palenque Margarita </a:t>
            </a:r>
            <a:r>
              <a:rPr lang="es" sz="2800" dirty="0" err="1"/>
              <a:t>Femenina</a:t>
            </a:r>
            <a:r>
              <a:rPr lang="es" sz="2800" dirty="0"/>
              <a:t> </a:t>
            </a:r>
            <a:r>
              <a:rPr lang="es" sz="2800" dirty="0" err="1"/>
              <a:t>Asociación </a:t>
            </a:r>
            <a:r>
              <a:rPr lang="es" sz="2800" dirty="0"/>
              <a:t>30. Mano de Tigre </a:t>
            </a:r>
            <a:r>
              <a:rPr lang="es" sz="2800" dirty="0" err="1"/>
              <a:t>Mujeres</a:t>
            </a:r>
            <a:r>
              <a:rPr lang="es" sz="2800" dirty="0"/>
              <a:t> </a:t>
            </a:r>
            <a:r>
              <a:rPr lang="es" sz="2800" dirty="0" err="1"/>
              <a:t>Asociación 31. Mujeres </a:t>
            </a:r>
            <a:r>
              <a:rPr lang="es" sz="2800" dirty="0"/>
              <a:t>Palenque Margarita </a:t>
            </a:r>
            <a:r>
              <a:rPr lang="es" sz="2800" dirty="0" err="1"/>
              <a:t>Asociación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C892C2-2195-A1DC-F497-8AC2ACD86917}"/>
              </a:ext>
            </a:extLst>
          </p:cNvPr>
          <p:cNvSpPr txBox="1"/>
          <p:nvPr/>
        </p:nvSpPr>
        <p:spPr>
          <a:xfrm>
            <a:off x="3390900" y="4158994"/>
            <a:ext cx="120069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" sz="2800" b="1" u="sng" kern="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Estrategia</a:t>
            </a:r>
            <a:r>
              <a:rPr lang="es" sz="2800" b="1" u="sng" kern="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" sz="2800" b="1" u="sng" kern="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Nacional </a:t>
            </a:r>
            <a:r>
              <a:rPr lang="es" sz="2800" b="1" u="sng" kern="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" sz="2800" b="1" u="sng" kern="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Biodiversidad </a:t>
            </a:r>
            <a:r>
              <a:rPr lang="es" sz="2800" b="1" u="sng" kern="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Costa Rica 2016-2025. 2016</a:t>
            </a:r>
          </a:p>
          <a:p>
            <a:r>
              <a:rPr lang="es" sz="2800" dirty="0">
                <a:effectLst/>
              </a:rPr>
              <a:t> </a:t>
            </a:r>
            <a:endParaRPr lang="en-US" sz="28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759FA6C-E7EA-39E3-E307-100C88F5D66C}"/>
              </a:ext>
            </a:extLst>
          </p:cNvPr>
          <p:cNvGrpSpPr/>
          <p:nvPr/>
        </p:nvGrpSpPr>
        <p:grpSpPr>
          <a:xfrm>
            <a:off x="865611" y="2052110"/>
            <a:ext cx="2525289" cy="1077218"/>
            <a:chOff x="2924970" y="4686569"/>
            <a:chExt cx="3117679" cy="1316682"/>
          </a:xfrm>
        </p:grpSpPr>
        <p:sp>
          <p:nvSpPr>
            <p:cNvPr id="17" name="Pentagon 16">
              <a:extLst>
                <a:ext uri="{FF2B5EF4-FFF2-40B4-BE49-F238E27FC236}">
                  <a16:creationId xmlns:a16="http://schemas.microsoft.com/office/drawing/2014/main" id="{140C3203-E2D6-EC1B-C36D-2439A682E01A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76BD796-10A1-B120-7DCF-A3176A26D64F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EC316A1-A72D-DCF2-74DD-1A010982969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Oval 5">
                <a:extLst>
                  <a:ext uri="{FF2B5EF4-FFF2-40B4-BE49-F238E27FC236}">
                    <a16:creationId xmlns:a16="http://schemas.microsoft.com/office/drawing/2014/main" id="{77BC2F27-4ADA-0690-3A26-8241BDF5C8E0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9" name="Picture 18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7063B894-D4D6-059F-FA2E-951249223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9" t="13228" r="12843" b="13228"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4424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04E66-C34B-BC76-0595-F0A3E72D4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40D1811-C169-CF7B-B1EA-482ABF025D85}"/>
              </a:ext>
            </a:extLst>
          </p:cNvPr>
          <p:cNvSpPr txBox="1">
            <a:spLocks/>
          </p:cNvSpPr>
          <p:nvPr/>
        </p:nvSpPr>
        <p:spPr>
          <a:xfrm>
            <a:off x="2349775" y="3238500"/>
            <a:ext cx="15557225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Establecer memorandos de entendimiento entre los ministerios involucrados, los mecanismos de género y los institutos de estadística para tener acceso a bases de datos nacionales, censos nacionales o encuestas de hogares</a:t>
            </a:r>
          </a:p>
          <a:p>
            <a:pPr marL="453828" indent="-453828"/>
            <a:endParaRPr lang="en-US" sz="2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sz="2800" noProof="0" dirty="0">
                <a:latin typeface="Calibri" panose="020F0502020204030204" pitchFamily="34" charset="0"/>
                <a:cs typeface="Calibri" panose="020F0502020204030204" pitchFamily="34" charset="0"/>
              </a:rPr>
              <a:t>Identificar especialistas en datos para correlacionar los datos de género con los datos de biodiversidad y generar análisis e indicadores innovadores</a:t>
            </a:r>
          </a:p>
          <a:p>
            <a:pPr marL="453828" indent="-453828"/>
            <a:endParaRPr lang="en-US" sz="2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sz="2800" dirty="0">
                <a:latin typeface="Calibri" panose="020F0502020204030204" pitchFamily="34" charset="0"/>
                <a:cs typeface="Calibri" panose="020F0502020204030204" pitchFamily="34" charset="0"/>
              </a:rPr>
              <a:t>Realizar un análisis preliminar de brechas y fortalezas en relación con la información desagregada y los estudios de caso</a:t>
            </a:r>
          </a:p>
          <a:p>
            <a:pPr marL="453828" indent="-453828"/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sz="2800" dirty="0">
                <a:latin typeface="Calibri" panose="020F0502020204030204" pitchFamily="34" charset="0"/>
                <a:cs typeface="Calibri" panose="020F0502020204030204" pitchFamily="34" charset="0"/>
              </a:rPr>
              <a:t>Realizar un análisis de los datos nacionales sobre las desigualdades de género prevalecientes relevantes para los sectores de la biodiversidad</a:t>
            </a:r>
            <a:endParaRPr lang="en-US" sz="2800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41C1BC-57DA-7822-2612-C5C3A718CEA2}"/>
              </a:ext>
            </a:extLst>
          </p:cNvPr>
          <p:cNvSpPr txBox="1"/>
          <p:nvPr/>
        </p:nvSpPr>
        <p:spPr>
          <a:xfrm>
            <a:off x="3840357" y="2158312"/>
            <a:ext cx="10287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Analizar datos globales y nacionales sobre género y biodiversidad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4A9BC6F-5E1E-3E00-E88D-686E9DAD15F1}"/>
              </a:ext>
            </a:extLst>
          </p:cNvPr>
          <p:cNvGrpSpPr/>
          <p:nvPr/>
        </p:nvGrpSpPr>
        <p:grpSpPr>
          <a:xfrm>
            <a:off x="1194182" y="1950627"/>
            <a:ext cx="2525289" cy="1077218"/>
            <a:chOff x="4089527" y="6103976"/>
            <a:chExt cx="3117679" cy="1316682"/>
          </a:xfrm>
        </p:grpSpPr>
        <p:sp>
          <p:nvSpPr>
            <p:cNvPr id="19" name="Pentagon 18">
              <a:extLst>
                <a:ext uri="{FF2B5EF4-FFF2-40B4-BE49-F238E27FC236}">
                  <a16:creationId xmlns:a16="http://schemas.microsoft.com/office/drawing/2014/main" id="{332E57E8-F0C6-EAA3-A899-0318F8CA1BE7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269CAD-9336-8BEA-1E20-6BBFB4303F1C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3FCBB42C-B050-D8F1-1A9B-925B1B0DDD9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Oval 5">
                <a:extLst>
                  <a:ext uri="{FF2B5EF4-FFF2-40B4-BE49-F238E27FC236}">
                    <a16:creationId xmlns:a16="http://schemas.microsoft.com/office/drawing/2014/main" id="{10A9CCDA-C783-D84F-1DD9-96F322A4CA02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4</a:t>
                </a:r>
              </a:p>
            </p:txBody>
          </p:sp>
        </p:grpSp>
        <p:pic>
          <p:nvPicPr>
            <p:cNvPr id="21" name="Picture 20" descr="A graphic of a pie chart and graph&#10;&#10;AI-generated content may be incorrect.">
              <a:extLst>
                <a:ext uri="{FF2B5EF4-FFF2-40B4-BE49-F238E27FC236}">
                  <a16:creationId xmlns:a16="http://schemas.microsoft.com/office/drawing/2014/main" id="{3A360454-B71E-D14B-12CD-A91C213B7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06"/>
            <a:stretch>
              <a:fillRect/>
            </a:stretch>
          </p:blipFill>
          <p:spPr>
            <a:xfrm>
              <a:off x="5497387" y="6226847"/>
              <a:ext cx="1013420" cy="1007165"/>
            </a:xfrm>
            <a:prstGeom prst="rect">
              <a:avLst/>
            </a:prstGeom>
          </p:spPr>
        </p:pic>
      </p:grpSp>
      <p:sp>
        <p:nvSpPr>
          <p:cNvPr id="89" name="Freeform 9">
            <a:extLst>
              <a:ext uri="{FF2B5EF4-FFF2-40B4-BE49-F238E27FC236}">
                <a16:creationId xmlns:a16="http://schemas.microsoft.com/office/drawing/2014/main" id="{951FD7AB-B56A-AE8A-E110-047FBF985FC7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F8DC5845-E403-6E37-5C6F-FE69611C86B9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076DA6-033D-48F3-7C84-A39895F868CF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38003310-0244-1749-6B44-A0DF82A2FA0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946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CCC94-7920-01F9-435C-ECC372E25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7AF9373F-9746-4EAE-D217-3A6D9FA92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A37DAC78-434E-C7D6-AB42-D7738C445FB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B92016-CFE3-F1ED-E378-62186077B271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datos: Identificar datos en fuentes nacionales e internacionales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560A93-419C-9FF1-1FB7-F7D81DFC3413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337330-5048-89D2-EE35-E9CA18EAF1AC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8C0C2674-2794-C1DB-6F42-5A6C9000A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7" b="2020"/>
          <a:stretch>
            <a:fillRect/>
          </a:stretch>
        </p:blipFill>
        <p:spPr bwMode="auto">
          <a:xfrm>
            <a:off x="8302230" y="3863175"/>
            <a:ext cx="9439268" cy="415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F94BCB54-F9C0-4BB7-43B4-21F4F9AF5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6657" y="8323916"/>
            <a:ext cx="42800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" altLang="en-CR" sz="2000">
                <a:latin typeface="Calibri Light" panose="020F0302020204030204" pitchFamily="34" charset="0"/>
                <a:ea typeface="Times New Roman" panose="02020603050405020304" pitchFamily="18" charset="0"/>
              </a:rPr>
              <a:t>Fuente: Banco Mundial. Portal de Datos de Género</a:t>
            </a:r>
            <a:endParaRPr kumimoji="0" lang="es-ES_tradnl" altLang="en-CR" sz="44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 pitchFamily="2" charset="77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CCDB25B-920F-B211-07D7-18736D8DD5BB}"/>
              </a:ext>
            </a:extLst>
          </p:cNvPr>
          <p:cNvGraphicFramePr>
            <a:graphicFrameLocks noGrp="1"/>
          </p:cNvGraphicFramePr>
          <p:nvPr/>
        </p:nvGraphicFramePr>
        <p:xfrm>
          <a:off x="1023258" y="3924300"/>
          <a:ext cx="7130141" cy="4648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9718">
                  <a:extLst>
                    <a:ext uri="{9D8B030D-6E8A-4147-A177-3AD203B41FA5}">
                      <a16:colId xmlns:a16="http://schemas.microsoft.com/office/drawing/2014/main" val="2422129014"/>
                    </a:ext>
                  </a:extLst>
                </a:gridCol>
                <a:gridCol w="1835826">
                  <a:extLst>
                    <a:ext uri="{9D8B030D-6E8A-4147-A177-3AD203B41FA5}">
                      <a16:colId xmlns:a16="http://schemas.microsoft.com/office/drawing/2014/main" val="1854518320"/>
                    </a:ext>
                  </a:extLst>
                </a:gridCol>
                <a:gridCol w="1549714">
                  <a:extLst>
                    <a:ext uri="{9D8B030D-6E8A-4147-A177-3AD203B41FA5}">
                      <a16:colId xmlns:a16="http://schemas.microsoft.com/office/drawing/2014/main" val="2748620179"/>
                    </a:ext>
                  </a:extLst>
                </a:gridCol>
                <a:gridCol w="1454883">
                  <a:extLst>
                    <a:ext uri="{9D8B030D-6E8A-4147-A177-3AD203B41FA5}">
                      <a16:colId xmlns:a16="http://schemas.microsoft.com/office/drawing/2014/main" val="2686866198"/>
                    </a:ext>
                  </a:extLst>
                </a:gridCol>
              </a:tblGrid>
              <a:tr h="942614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Tipo de hogar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 dirty="0">
                          <a:effectLst/>
                        </a:rPr>
                        <a:t>Jefatura masculina</a:t>
                      </a:r>
                      <a:endParaRPr lang="en-C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Jefatura femenina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Total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244311"/>
                  </a:ext>
                </a:extLst>
              </a:tr>
              <a:tr h="520944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Unipersonal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5,7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10,0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7,2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3184159"/>
                  </a:ext>
                </a:extLst>
              </a:tr>
              <a:tr h="520944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Pareja sin hijos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9,6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1,3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6,8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5988103"/>
                  </a:ext>
                </a:extLst>
              </a:tr>
              <a:tr h="567142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Monoparental masculino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2,9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0,0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1,9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3179901"/>
                  </a:ext>
                </a:extLst>
              </a:tr>
              <a:tr h="533722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Femenino monoparental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0,0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32,6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11,1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0099775"/>
                  </a:ext>
                </a:extLst>
              </a:tr>
              <a:tr h="520944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Biparental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 dirty="0">
                          <a:effectLst/>
                        </a:rPr>
                        <a:t>55,1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7,3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38,9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99786"/>
                  </a:ext>
                </a:extLst>
              </a:tr>
              <a:tr h="520944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Compuesto (a)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21,1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40,3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27,6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3560078"/>
                  </a:ext>
                </a:extLst>
              </a:tr>
              <a:tr h="520944"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Extendido (b)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5,5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>
                          <a:effectLst/>
                        </a:rPr>
                        <a:t>8,5</a:t>
                      </a:r>
                      <a:endParaRPr lang="en-C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" sz="1200" dirty="0">
                          <a:effectLst/>
                        </a:rPr>
                        <a:t>6,5</a:t>
                      </a:r>
                      <a:endParaRPr lang="en-C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1537856"/>
                  </a:ext>
                </a:extLst>
              </a:tr>
            </a:tbl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6F8A6B2C-55F9-0679-7EA1-0F6209EBC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860990"/>
            <a:ext cx="53400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Tipo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hogares 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porcentajes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masculino y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femenino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cabezas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" altLang="en-CR" sz="16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Fuente </a:t>
            </a:r>
            <a:r>
              <a:rPr lang="es" altLang="en-CR" sz="16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EPHPM 2019</a:t>
            </a:r>
            <a:endParaRPr kumimoji="0" lang="es-ES_tradnl" altLang="en-CR" sz="24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tserrat" pitchFamily="2" charset="77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7D376F-1DE1-B8AD-2E9B-E0A332CDB87E}"/>
              </a:ext>
            </a:extLst>
          </p:cNvPr>
          <p:cNvGrpSpPr/>
          <p:nvPr/>
        </p:nvGrpSpPr>
        <p:grpSpPr>
          <a:xfrm>
            <a:off x="914400" y="2019300"/>
            <a:ext cx="2525289" cy="1077218"/>
            <a:chOff x="4089527" y="61039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C6AE45F1-1A5D-72C9-C138-9A4850077050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17B4FC3-A07D-487F-621E-00BAC103FB2B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E38892E1-5F8C-2C46-31D0-8C368E21E47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8B168102-DB37-E082-D6E1-3B78AF47F7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4</a:t>
                </a:r>
              </a:p>
            </p:txBody>
          </p:sp>
        </p:grpSp>
        <p:pic>
          <p:nvPicPr>
            <p:cNvPr id="14" name="Picture 13" descr="A graphic of a pie chart and graph&#10;&#10;AI-generated content may be incorrect.">
              <a:extLst>
                <a:ext uri="{FF2B5EF4-FFF2-40B4-BE49-F238E27FC236}">
                  <a16:creationId xmlns:a16="http://schemas.microsoft.com/office/drawing/2014/main" id="{561129BB-EF57-A824-8F15-D4793F686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06"/>
            <a:stretch>
              <a:fillRect/>
            </a:stretch>
          </p:blipFill>
          <p:spPr>
            <a:xfrm>
              <a:off x="5497387" y="6226847"/>
              <a:ext cx="1013420" cy="1007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4264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97A29-74CF-EE4F-CA91-0211DF993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1BBC0D98-A535-B613-A72C-3F20CAC52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B60E2577-B267-C3C4-A103-B8BC5BDEAF8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D70F488-067A-DA1A-1DB6-9934376B8509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datos: conectar los datos existentes sobre género y biodiversidad para comprender las posibles contribuciones diferenciadas por género a las soluciones basadas en la naturaleza.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A2C0AE-90E7-1A4B-409E-F9EA9FDB142C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06B788-3A2D-81AD-8809-A780FE7A8B86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4C06C8-6956-1AAC-8F4D-1F02BBF00E38}"/>
              </a:ext>
            </a:extLst>
          </p:cNvPr>
          <p:cNvGrpSpPr/>
          <p:nvPr/>
        </p:nvGrpSpPr>
        <p:grpSpPr>
          <a:xfrm>
            <a:off x="914400" y="2019300"/>
            <a:ext cx="2525289" cy="1077218"/>
            <a:chOff x="4089527" y="61039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5251F095-C58E-8A3C-E08D-E0DEFD90E919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BDBDC04-5DF8-08F9-9BF6-E73C1F6094FB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3234552-A7ED-51CB-79F8-E03EBBDFBFA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B106840B-409B-226C-3C67-43760FE63436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4</a:t>
                </a:r>
              </a:p>
            </p:txBody>
          </p:sp>
        </p:grpSp>
        <p:pic>
          <p:nvPicPr>
            <p:cNvPr id="14" name="Picture 13" descr="A graphic of a pie chart and graph&#10;&#10;AI-generated content may be incorrect.">
              <a:extLst>
                <a:ext uri="{FF2B5EF4-FFF2-40B4-BE49-F238E27FC236}">
                  <a16:creationId xmlns:a16="http://schemas.microsoft.com/office/drawing/2014/main" id="{410F0CC3-4947-20A4-81A8-944DDB52D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06"/>
            <a:stretch>
              <a:fillRect/>
            </a:stretch>
          </p:blipFill>
          <p:spPr>
            <a:xfrm>
              <a:off x="5497387" y="6226847"/>
              <a:ext cx="1013420" cy="1007165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A57B37E-7C94-DF3E-0A8F-01EB1352E7D1}"/>
              </a:ext>
            </a:extLst>
          </p:cNvPr>
          <p:cNvSpPr/>
          <p:nvPr/>
        </p:nvSpPr>
        <p:spPr>
          <a:xfrm>
            <a:off x="4258794" y="4225289"/>
            <a:ext cx="3426772" cy="3331678"/>
          </a:xfrm>
          <a:prstGeom prst="roundRect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F31778D-5B31-4AE9-DDA3-56397BFE2CE1}"/>
              </a:ext>
            </a:extLst>
          </p:cNvPr>
          <p:cNvSpPr/>
          <p:nvPr/>
        </p:nvSpPr>
        <p:spPr>
          <a:xfrm>
            <a:off x="788773" y="4587666"/>
            <a:ext cx="3002769" cy="1890360"/>
          </a:xfrm>
          <a:prstGeom prst="roundRect">
            <a:avLst/>
          </a:prstGeom>
          <a:solidFill>
            <a:srgbClr val="4BACC6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0" name="AutoShape 9">
            <a:extLst>
              <a:ext uri="{FF2B5EF4-FFF2-40B4-BE49-F238E27FC236}">
                <a16:creationId xmlns:a16="http://schemas.microsoft.com/office/drawing/2014/main" id="{8ACDF701-3D4A-4FBD-A86F-5D2F1BF8FC4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211243" y="5330372"/>
            <a:ext cx="2610964" cy="889363"/>
          </a:xfrm>
          <a:prstGeom prst="triangle">
            <a:avLst>
              <a:gd name="adj" fmla="val 50889"/>
            </a:avLst>
          </a:prstGeom>
          <a:solidFill>
            <a:srgbClr val="4BACC6"/>
          </a:solidFill>
          <a:ln>
            <a:noFill/>
          </a:ln>
        </p:spPr>
        <p:txBody>
          <a:bodyPr wrap="none" lIns="134051" tIns="67026" rIns="134051" bIns="67026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133129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n-CR" sz="2621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0846E834-BCE5-9387-BF5D-D1F3B9CE4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841" y="4718779"/>
            <a:ext cx="235285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331295">
              <a:spcBef>
                <a:spcPct val="20000"/>
              </a:spcBef>
              <a:spcAft>
                <a:spcPct val="0"/>
              </a:spcAft>
              <a:defRPr/>
            </a:pPr>
            <a:r>
              <a:rPr lang="es" sz="2800" b="0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Conservación y restauración forestal</a:t>
            </a:r>
            <a:endParaRPr lang="en-GB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B7BFBA39-915B-ED39-B4E1-D4874C491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224" y="4724914"/>
            <a:ext cx="28608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33129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" b="0" kern="0" dirty="0">
                <a:solidFill>
                  <a:srgbClr val="000000"/>
                </a:solidFill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Las mujeres tienen diferentes responsabilidades en la gestión de los recursos forestales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DAE1D20-871D-62DC-A3EB-13639C6DC352}"/>
              </a:ext>
            </a:extLst>
          </p:cNvPr>
          <p:cNvSpPr/>
          <p:nvPr/>
        </p:nvSpPr>
        <p:spPr>
          <a:xfrm>
            <a:off x="9144000" y="3848100"/>
            <a:ext cx="8382000" cy="5229426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A5F88B-155B-9E6B-EA99-A6699FBF7AC5}"/>
              </a:ext>
            </a:extLst>
          </p:cNvPr>
          <p:cNvSpPr txBox="1"/>
          <p:nvPr/>
        </p:nvSpPr>
        <p:spPr>
          <a:xfrm>
            <a:off x="9701745" y="3502482"/>
            <a:ext cx="7652009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005891" fontAlgn="base">
              <a:spcBef>
                <a:spcPct val="0"/>
              </a:spcBef>
              <a:spcAft>
                <a:spcPct val="0"/>
              </a:spcAft>
            </a:pPr>
            <a:endParaRPr lang="en-GB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5891" fontAlgn="base">
              <a:spcBef>
                <a:spcPct val="0"/>
              </a:spcBef>
              <a:spcAft>
                <a:spcPct val="0"/>
              </a:spcAft>
            </a:pPr>
            <a:endParaRPr lang="en-GB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17" indent="-342917" defTabSz="100589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 iniciativas con mayor desempeño ambiental son también aquellas que a menudo integran plenamente una perspectiva de género y promueven activamente la participación de las mujeres y fomentan su liderazgo.</a:t>
            </a:r>
          </a:p>
          <a:p>
            <a:pPr marL="342917" indent="-342917" defTabSz="100589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GB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17" indent="-342917" defTabSz="100589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s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Estas iniciativas demuestran el valor y el efecto multiplicador que pueden tener las contribuciones de las mujeres, particularmente en la reducción de la deforestación y la degradación forestal, donde no sólo tienen un gran impacto en la conservación, sino también en la mejora del propio bienestar de las mujeres y el de sus comunidades.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8868E19-6C80-45EE-E76D-B4B2FCFAFB6B}"/>
              </a:ext>
            </a:extLst>
          </p:cNvPr>
          <p:cNvSpPr txBox="1"/>
          <p:nvPr/>
        </p:nvSpPr>
        <p:spPr>
          <a:xfrm>
            <a:off x="698954" y="8817301"/>
            <a:ext cx="6185176" cy="447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es" sz="1155" dirty="0">
                <a:solidFill>
                  <a:prstClr val="black"/>
                </a:solidFill>
                <a:latin typeface="Montserrat" pitchFamily="2" charset="77"/>
                <a:ea typeface="Helvetica Neue Light" panose="02000403000000020004" pitchFamily="2" charset="0"/>
              </a:rPr>
              <a:t>Diapositiva obtenida de GGCA Estableciendo vínculos entre género y cambio climático</a:t>
            </a:r>
          </a:p>
        </p:txBody>
      </p:sp>
    </p:spTree>
    <p:extLst>
      <p:ext uri="{BB962C8B-B14F-4D97-AF65-F5344CB8AC3E}">
        <p14:creationId xmlns:p14="http://schemas.microsoft.com/office/powerpoint/2010/main" val="3893823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D726B-DB6B-D46B-97A1-80078D14E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68DCC5B9-F628-85EB-15CC-3E63A5D9F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E9454EE3-52FD-26A2-E59E-AC1BBCE96B7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263AAC8-7439-DDC5-9506-78C6BD601F0F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datos: conectar los datos existentes sobre género y biodiversidad para comprender los posibles impactos diferenciados por género de la pérdida de biodiversidad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E4ECE1-FF7A-F84B-ED2A-A56ECFE580DE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C2A528-7235-AF32-0805-3E2794FF4C79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693090C-62DA-7B97-5804-22524D20E293}"/>
              </a:ext>
            </a:extLst>
          </p:cNvPr>
          <p:cNvGrpSpPr/>
          <p:nvPr/>
        </p:nvGrpSpPr>
        <p:grpSpPr>
          <a:xfrm>
            <a:off x="914400" y="2019300"/>
            <a:ext cx="2525289" cy="1077218"/>
            <a:chOff x="4089527" y="61039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D0811F71-F715-7EE9-CD5B-025BD0FA815B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5DCFB33-67B2-0B40-9575-F37FC9B030A8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06C6A83-3D1B-5BD1-AEA3-4011F865244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DDB845B6-62C5-FE24-09BF-5FC6100AA001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4</a:t>
                </a:r>
              </a:p>
            </p:txBody>
          </p:sp>
        </p:grpSp>
        <p:pic>
          <p:nvPicPr>
            <p:cNvPr id="14" name="Picture 13" descr="A graphic of a pie chart and graph&#10;&#10;AI-generated content may be incorrect.">
              <a:extLst>
                <a:ext uri="{FF2B5EF4-FFF2-40B4-BE49-F238E27FC236}">
                  <a16:creationId xmlns:a16="http://schemas.microsoft.com/office/drawing/2014/main" id="{91147D21-F87A-4268-6033-6B834C516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06"/>
            <a:stretch>
              <a:fillRect/>
            </a:stretch>
          </p:blipFill>
          <p:spPr>
            <a:xfrm>
              <a:off x="5497387" y="6226847"/>
              <a:ext cx="1013420" cy="1007165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C75929A-773D-3742-5CA5-1E0754666EF0}"/>
              </a:ext>
            </a:extLst>
          </p:cNvPr>
          <p:cNvSpPr/>
          <p:nvPr/>
        </p:nvSpPr>
        <p:spPr>
          <a:xfrm>
            <a:off x="9211887" y="6323724"/>
            <a:ext cx="8842752" cy="241635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D5E59A1-72A8-5157-3887-DCCB3B1CD542}"/>
              </a:ext>
            </a:extLst>
          </p:cNvPr>
          <p:cNvSpPr/>
          <p:nvPr/>
        </p:nvSpPr>
        <p:spPr>
          <a:xfrm>
            <a:off x="4217426" y="3584302"/>
            <a:ext cx="3615139" cy="2099809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47D6BB8-C233-47EB-4520-FA6794B7C692}"/>
              </a:ext>
            </a:extLst>
          </p:cNvPr>
          <p:cNvSpPr/>
          <p:nvPr/>
        </p:nvSpPr>
        <p:spPr>
          <a:xfrm>
            <a:off x="788772" y="3906438"/>
            <a:ext cx="3167829" cy="1749458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135EF584-75FF-01BA-6393-E893E37966D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209002" y="4302358"/>
            <a:ext cx="2416355" cy="938251"/>
          </a:xfrm>
          <a:prstGeom prst="triangle">
            <a:avLst>
              <a:gd name="adj" fmla="val 50889"/>
            </a:avLst>
          </a:prstGeom>
          <a:solidFill>
            <a:srgbClr val="F79646">
              <a:lumMod val="75000"/>
            </a:srgbClr>
          </a:solidFill>
          <a:ln>
            <a:noFill/>
          </a:ln>
        </p:spPr>
        <p:txBody>
          <a:bodyPr wrap="none" lIns="134051" tIns="67026" rIns="134051" bIns="67026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133129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n-CR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786D3A08-3DE1-6472-9221-AD2AF2B35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300" y="4201326"/>
            <a:ext cx="238128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331295">
              <a:spcBef>
                <a:spcPct val="20000"/>
              </a:spcBef>
              <a:spcAft>
                <a:spcPct val="0"/>
              </a:spcAft>
              <a:defRPr/>
            </a:pPr>
            <a:r>
              <a:rPr lang="es" b="0" kern="0" dirty="0">
                <a:solidFill>
                  <a:srgbClr val="000000"/>
                </a:solidFill>
                <a:latin typeface="+mn-lt"/>
                <a:ea typeface="ＭＳ Ｐゴシック"/>
              </a:rPr>
              <a:t>Aumento de las temperaturas oceánicas</a:t>
            </a:r>
            <a:endParaRPr lang="en-GB" sz="2800" dirty="0">
              <a:solidFill>
                <a:prstClr val="black"/>
              </a:solidFill>
              <a:latin typeface="+mn-lt"/>
              <a:cs typeface="Arial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54F3F2FB-11B1-F034-5FA8-2B3ACB260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13" y="3810954"/>
            <a:ext cx="25182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33129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" sz="2000" b="0" kern="0" dirty="0">
                <a:solidFill>
                  <a:srgbClr val="000000"/>
                </a:solidFill>
                <a:latin typeface="+mn-lt"/>
                <a:ea typeface="ＭＳ Ｐゴシック"/>
              </a:rPr>
              <a:t>Blanqueamiento de corales y pérdida de ecosistemas marinos debido al estrés térmico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4A076F1-F82E-4994-197C-D87DC82A2907}"/>
              </a:ext>
            </a:extLst>
          </p:cNvPr>
          <p:cNvSpPr/>
          <p:nvPr/>
        </p:nvSpPr>
        <p:spPr>
          <a:xfrm>
            <a:off x="9144000" y="3496711"/>
            <a:ext cx="8842752" cy="2416353"/>
          </a:xfrm>
          <a:prstGeom prst="roundRect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C8AE2E-0916-6240-F4C2-1671E9A36291}"/>
              </a:ext>
            </a:extLst>
          </p:cNvPr>
          <p:cNvSpPr txBox="1"/>
          <p:nvPr/>
        </p:nvSpPr>
        <p:spPr>
          <a:xfrm>
            <a:off x="9475673" y="3750117"/>
            <a:ext cx="8072634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32757" indent="-240042" defTabSz="1331295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" sz="2400" kern="0" dirty="0">
                <a:solidFill>
                  <a:srgbClr val="000000"/>
                </a:solidFill>
              </a:rPr>
              <a:t>La industria del turismo es un sector importante para las mujeres: representan el 60% de su fuerza laboral.</a:t>
            </a:r>
          </a:p>
          <a:p>
            <a:pPr marL="92715" defTabSz="1331295">
              <a:spcBef>
                <a:spcPct val="0"/>
              </a:spcBef>
              <a:spcAft>
                <a:spcPct val="0"/>
              </a:spcAft>
              <a:defRPr/>
            </a:pPr>
            <a:endParaRPr lang="en-GB" sz="2400" kern="0" dirty="0">
              <a:solidFill>
                <a:srgbClr val="000000"/>
              </a:solidFill>
            </a:endParaRPr>
          </a:p>
          <a:p>
            <a:pPr marL="332757" indent="-240042" defTabSz="13312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" sz="2400" kern="0" dirty="0">
                <a:solidFill>
                  <a:srgbClr val="000000"/>
                </a:solidFill>
              </a:rPr>
              <a:t>Reducción o extinción de especies marinas utilizadas por las mujeres para autoconsumo o actividades productivas.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3FC349C-78CE-12AB-BC40-F10D2DBCFF32}"/>
              </a:ext>
            </a:extLst>
          </p:cNvPr>
          <p:cNvSpPr/>
          <p:nvPr/>
        </p:nvSpPr>
        <p:spPr>
          <a:xfrm>
            <a:off x="4217426" y="6305019"/>
            <a:ext cx="3615139" cy="2099809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B4F169B-CDD4-6ECB-D4CD-4C5AA65E16EC}"/>
              </a:ext>
            </a:extLst>
          </p:cNvPr>
          <p:cNvSpPr/>
          <p:nvPr/>
        </p:nvSpPr>
        <p:spPr>
          <a:xfrm>
            <a:off x="788772" y="6627155"/>
            <a:ext cx="3167829" cy="1749458"/>
          </a:xfrm>
          <a:prstGeom prst="roundRect">
            <a:avLst/>
          </a:prstGeom>
          <a:solidFill>
            <a:srgbClr val="F79646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AutoShape 9">
            <a:extLst>
              <a:ext uri="{FF2B5EF4-FFF2-40B4-BE49-F238E27FC236}">
                <a16:creationId xmlns:a16="http://schemas.microsoft.com/office/drawing/2014/main" id="{014A70F0-6A37-A3C7-7C32-F1FFFA68D9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209002" y="7023075"/>
            <a:ext cx="2416355" cy="938251"/>
          </a:xfrm>
          <a:prstGeom prst="triangle">
            <a:avLst>
              <a:gd name="adj" fmla="val 50889"/>
            </a:avLst>
          </a:prstGeom>
          <a:solidFill>
            <a:srgbClr val="F79646">
              <a:lumMod val="75000"/>
            </a:srgbClr>
          </a:solidFill>
          <a:ln>
            <a:noFill/>
          </a:ln>
        </p:spPr>
        <p:txBody>
          <a:bodyPr wrap="none" lIns="134051" tIns="67026" rIns="134051" bIns="67026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defTabSz="133129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n-CR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ＭＳ Ｐゴシック" panose="020B0600070205080204" pitchFamily="34" charset="-128"/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6EB5AB05-7B06-D1C8-69B4-298E50C1E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693" y="7306879"/>
            <a:ext cx="23812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331295">
              <a:spcBef>
                <a:spcPct val="20000"/>
              </a:spcBef>
              <a:spcAft>
                <a:spcPct val="0"/>
              </a:spcAft>
              <a:defRPr/>
            </a:pPr>
            <a:r>
              <a:rPr lang="es" sz="2800" b="0" kern="0">
                <a:solidFill>
                  <a:prstClr val="black"/>
                </a:solidFill>
                <a:latin typeface="+mn-lt"/>
                <a:ea typeface="ＭＳ Ｐゴシック"/>
              </a:rPr>
              <a:t>Pérdida de especies</a:t>
            </a:r>
            <a:endParaRPr lang="en-GB" sz="2800" b="0" kern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D6077295-4582-DF8F-CC75-86405C84E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13" y="6707370"/>
            <a:ext cx="244970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defTabSz="1331295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" b="0" kern="0" dirty="0">
                <a:solidFill>
                  <a:srgbClr val="000000"/>
                </a:solidFill>
                <a:latin typeface="+mn-lt"/>
                <a:ea typeface="ＭＳ Ｐゴシック"/>
              </a:rPr>
              <a:t>Más de 40.000 especies están amenazadas de extinción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15E975-5724-9593-6DCE-DC7F761DAA29}"/>
              </a:ext>
            </a:extLst>
          </p:cNvPr>
          <p:cNvSpPr txBox="1"/>
          <p:nvPr/>
        </p:nvSpPr>
        <p:spPr>
          <a:xfrm>
            <a:off x="9529059" y="6620687"/>
            <a:ext cx="8072634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32757" indent="-240042" defTabSz="1331295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s" sz="2400" kern="0" dirty="0">
                <a:solidFill>
                  <a:srgbClr val="000000"/>
                </a:solidFill>
              </a:rPr>
              <a:t>Las mujeres rurales de los países en desarrollo recolectan productos forestales y los utilizan como combustible, alimento, medicina o pienso. La reducción o desaparición de estos productos tendría repercusiones negativas en su calidad de vida y la de sus familias.</a:t>
            </a:r>
          </a:p>
          <a:p>
            <a:pPr defTabSz="914445"/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E1F8D9A-0EEE-E2F5-5C2A-46EBD2966B09}"/>
              </a:ext>
            </a:extLst>
          </p:cNvPr>
          <p:cNvSpPr txBox="1"/>
          <p:nvPr/>
        </p:nvSpPr>
        <p:spPr>
          <a:xfrm>
            <a:off x="675303" y="9035802"/>
            <a:ext cx="54094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es" sz="1200" dirty="0">
                <a:solidFill>
                  <a:prstClr val="black"/>
                </a:solidFill>
                <a:ea typeface="Helvetica Neue Light" panose="02000403000000020004" pitchFamily="2" charset="0"/>
              </a:rPr>
              <a:t>Diapositiva obtenida de GGCA Estableciendo vínculos entre género y cambio climático</a:t>
            </a:r>
          </a:p>
        </p:txBody>
      </p:sp>
    </p:spTree>
    <p:extLst>
      <p:ext uri="{BB962C8B-B14F-4D97-AF65-F5344CB8AC3E}">
        <p14:creationId xmlns:p14="http://schemas.microsoft.com/office/powerpoint/2010/main" val="2659288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7AAAD-0DCF-E208-094C-0F299DCD7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1C01303B-B15E-69E4-1461-8A4274D31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22DED426-3B61-E43C-CC3F-85EA6D1605C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9B5AFA-E248-C688-2166-35B4C9B42840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Análisis de datos: combinar datos nacionales de género y biodiversidad de manera innovadora y creativa</a:t>
            </a:r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0B4E41A-AA97-C5E7-43BF-5952178263C1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6AF6AE-1A10-E263-5324-7DE8CD89A1C8}"/>
              </a:ext>
            </a:extLst>
          </p:cNvPr>
          <p:cNvSpPr/>
          <p:nvPr/>
        </p:nvSpPr>
        <p:spPr>
          <a:xfrm>
            <a:off x="2743200" y="3848100"/>
            <a:ext cx="13182600" cy="4876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1F15BD-8DF2-CA46-D4ED-632C1A1596FB}"/>
              </a:ext>
            </a:extLst>
          </p:cNvPr>
          <p:cNvGrpSpPr/>
          <p:nvPr/>
        </p:nvGrpSpPr>
        <p:grpSpPr>
          <a:xfrm>
            <a:off x="914400" y="2019300"/>
            <a:ext cx="2525289" cy="1077218"/>
            <a:chOff x="4089527" y="61039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8E2D937D-F9DC-72AF-F30C-BF160DFC8F34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51EC3D7-5E75-9B3A-3CE0-BAEEF94308A5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7FF83D1-E53C-EE3B-1C30-3DA705ECD377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F34EF7B7-417B-7D1E-AFF5-385644D48BEB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4</a:t>
                </a:r>
              </a:p>
            </p:txBody>
          </p:sp>
        </p:grpSp>
        <p:pic>
          <p:nvPicPr>
            <p:cNvPr id="14" name="Picture 13" descr="A graphic of a pie chart and graph&#10;&#10;AI-generated content may be incorrect.">
              <a:extLst>
                <a:ext uri="{FF2B5EF4-FFF2-40B4-BE49-F238E27FC236}">
                  <a16:creationId xmlns:a16="http://schemas.microsoft.com/office/drawing/2014/main" id="{789ED15D-39F2-97A9-CC26-39A9C4888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06"/>
            <a:stretch>
              <a:fillRect/>
            </a:stretch>
          </p:blipFill>
          <p:spPr>
            <a:xfrm>
              <a:off x="5497387" y="6226847"/>
              <a:ext cx="1013420" cy="1007165"/>
            </a:xfrm>
            <a:prstGeom prst="rect">
              <a:avLst/>
            </a:prstGeom>
          </p:spPr>
        </p:pic>
      </p:grpSp>
      <p:pic>
        <p:nvPicPr>
          <p:cNvPr id="17" name="Picture 16" descr="Map&#10;&#10;Description automatically generated">
            <a:extLst>
              <a:ext uri="{FF2B5EF4-FFF2-40B4-BE49-F238E27FC236}">
                <a16:creationId xmlns:a16="http://schemas.microsoft.com/office/drawing/2014/main" id="{B6A7FB8A-79BD-6CF2-60D4-12DB1B677A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7838" y="3687099"/>
            <a:ext cx="8077200" cy="5674232"/>
          </a:xfrm>
          <a:prstGeom prst="rect">
            <a:avLst/>
          </a:prstGeom>
        </p:spPr>
      </p:pic>
      <p:pic>
        <p:nvPicPr>
          <p:cNvPr id="18" name="Picture 17" descr="Map&#10;&#10;Description automatically generated">
            <a:extLst>
              <a:ext uri="{FF2B5EF4-FFF2-40B4-BE49-F238E27FC236}">
                <a16:creationId xmlns:a16="http://schemas.microsoft.com/office/drawing/2014/main" id="{805F6103-B824-ABCB-EE6F-228FFEAF5DA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7396" y="3694719"/>
            <a:ext cx="7632438" cy="538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581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ACE58-9C21-BB0C-4770-BA770933F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71EA03-606C-3AD0-B68C-53B95A301A22}"/>
              </a:ext>
            </a:extLst>
          </p:cNvPr>
          <p:cNvSpPr txBox="1"/>
          <p:nvPr/>
        </p:nvSpPr>
        <p:spPr>
          <a:xfrm>
            <a:off x="3739032" y="2140097"/>
            <a:ext cx="13258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Reunirse con actores (diversos sectores) para identificar lecciones aprendidas/datos adicionales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741571-535F-3077-CE01-8D9D6260EC58}"/>
              </a:ext>
            </a:extLst>
          </p:cNvPr>
          <p:cNvGrpSpPr/>
          <p:nvPr/>
        </p:nvGrpSpPr>
        <p:grpSpPr>
          <a:xfrm>
            <a:off x="1194182" y="1931995"/>
            <a:ext cx="2525289" cy="1077218"/>
            <a:chOff x="5194075" y="7520669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06366EE2-0057-FF36-1C56-D579588E93F3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780103B-B43E-F8B8-4EE2-8CA1B81B2C35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B0C50AE-4644-ECB0-49ED-8AB36BC0B55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8218F928-D287-F4C9-525B-12CBEBF1D354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5</a:t>
                </a:r>
              </a:p>
            </p:txBody>
          </p:sp>
        </p:grpSp>
        <p:pic>
          <p:nvPicPr>
            <p:cNvPr id="11" name="Picture 10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118E78C-2C1C-4615-6956-470D1EA41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2C1B6BB-3CAA-1D1F-9883-EF3303683DD5}"/>
              </a:ext>
            </a:extLst>
          </p:cNvPr>
          <p:cNvSpPr txBox="1">
            <a:spLocks/>
          </p:cNvSpPr>
          <p:nvPr/>
        </p:nvSpPr>
        <p:spPr>
          <a:xfrm>
            <a:off x="2349775" y="3402858"/>
            <a:ext cx="14452464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Definir una plantilla para los estudios de caso de sistematización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Organizar reuniones con diferentes sectores para realizar entrevistas, talleres participativos y recopilar datos.</a:t>
            </a:r>
          </a:p>
          <a:p>
            <a:pPr marL="453828" indent="-453828"/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Realizar un análisis de las contribuciones de las acciones de biodiversidad lideradas por mujeres para alcanzar los objetivos nacionales de biodiversidad.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Sistematizar estudios de casos de iniciativas con perspectiva de género</a:t>
            </a:r>
          </a:p>
          <a:p>
            <a:pPr marL="453828" indent="-453828"/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E3125362-08FC-051D-1B9E-755238FF9DC8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7BCFCD-7E7E-B415-E8D8-74AEF7E2EA96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10494DE-893F-D167-4CF0-7E97AD62B33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309A1FD5-2B8F-DE5F-4BF1-8D446F41FCB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67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0930D-34CC-9CE5-2707-2A576627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DCB1135-010C-04C0-4112-99EA43BD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2EA34E86-BD2D-C47C-E5A3-738511E6E574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4B84D7A-0B59-8D96-3A61-105A1879947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Estudios de caso: Sistematizar y mapear iniciativas de biodiversidad con perspectiva de género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3F75296-E26A-CE82-FEDB-4D7E0189A0A6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13" name="Picture 12" descr="A map of the costa rica&#10;&#10;AI-generated content may be incorrect.">
            <a:extLst>
              <a:ext uri="{FF2B5EF4-FFF2-40B4-BE49-F238E27FC236}">
                <a16:creationId xmlns:a16="http://schemas.microsoft.com/office/drawing/2014/main" id="{0F76EAF7-A3B4-EB74-CEC6-C53A692C54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3596087"/>
            <a:ext cx="4833426" cy="5527151"/>
          </a:xfrm>
          <a:prstGeom prst="rect">
            <a:avLst/>
          </a:prstGeom>
        </p:spPr>
      </p:pic>
      <p:pic>
        <p:nvPicPr>
          <p:cNvPr id="14" name="Picture 13" descr="A close-up of a document&#10;&#10;AI-generated content may be incorrect.">
            <a:extLst>
              <a:ext uri="{FF2B5EF4-FFF2-40B4-BE49-F238E27FC236}">
                <a16:creationId xmlns:a16="http://schemas.microsoft.com/office/drawing/2014/main" id="{CC4E1A04-6876-A7EA-B2C4-7AF77E9B4E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896123"/>
            <a:ext cx="9854156" cy="492707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0BAF9-3F1C-4228-DD84-876DA18265F8}"/>
              </a:ext>
            </a:extLst>
          </p:cNvPr>
          <p:cNvGrpSpPr/>
          <p:nvPr/>
        </p:nvGrpSpPr>
        <p:grpSpPr>
          <a:xfrm>
            <a:off x="990600" y="2097830"/>
            <a:ext cx="2525289" cy="1077218"/>
            <a:chOff x="5194075" y="7520669"/>
            <a:chExt cx="3117679" cy="1316682"/>
          </a:xfrm>
        </p:grpSpPr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FAECEE3D-4AC3-B77A-5A89-759CE3B39664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9581526-F0BC-1D59-BF2B-C43E594CC70B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ABFBCAF-E869-0E02-EAEE-069886442E8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65566393-BABB-AEB2-6ED0-826028F415F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kern="1200" dirty="0"/>
                  <a:t>5</a:t>
                </a:r>
              </a:p>
            </p:txBody>
          </p:sp>
        </p:grpSp>
        <p:pic>
          <p:nvPicPr>
            <p:cNvPr id="18" name="Picture 17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79D68149-4E85-74D9-A8A6-518305C65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0704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07E9-E99E-2B4B-0F95-13AA4B08C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215068-563B-58A8-56A0-69961E69957E}"/>
              </a:ext>
            </a:extLst>
          </p:cNvPr>
          <p:cNvSpPr txBox="1"/>
          <p:nvPr/>
        </p:nvSpPr>
        <p:spPr>
          <a:xfrm>
            <a:off x="3764940" y="2177548"/>
            <a:ext cx="1217328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es" sz="30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Realizar consultas con comunidades rurales e indígenas</a:t>
            </a:r>
            <a:endParaRPr lang="en-US" sz="3000" b="1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5B5B03-66B4-FCBC-7763-CE01C715E714}"/>
              </a:ext>
            </a:extLst>
          </p:cNvPr>
          <p:cNvGrpSpPr/>
          <p:nvPr/>
        </p:nvGrpSpPr>
        <p:grpSpPr>
          <a:xfrm>
            <a:off x="1198645" y="1943007"/>
            <a:ext cx="2525289" cy="1077218"/>
            <a:chOff x="6358632" y="8938076"/>
            <a:chExt cx="3117679" cy="1316682"/>
          </a:xfrm>
        </p:grpSpPr>
        <p:sp>
          <p:nvSpPr>
            <p:cNvPr id="5" name="Pentagon 4">
              <a:extLst>
                <a:ext uri="{FF2B5EF4-FFF2-40B4-BE49-F238E27FC236}">
                  <a16:creationId xmlns:a16="http://schemas.microsoft.com/office/drawing/2014/main" id="{76BB85E0-4E94-25E6-214A-ED555BAC5114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99398E2-9F19-794C-2446-978B7AD90C6F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04E4E30-ED29-C7F5-CE9B-3C69321316C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947D9909-AC70-10AE-E81F-A0163F60C2E7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6</a:t>
                </a:r>
                <a:endParaRPr lang="en-US" sz="3600" kern="1200" dirty="0"/>
              </a:p>
            </p:txBody>
          </p:sp>
        </p:grpSp>
        <p:pic>
          <p:nvPicPr>
            <p:cNvPr id="11" name="Picture 10" descr="A drawing of a landscape&#10;&#10;AI-generated content may be incorrect.">
              <a:extLst>
                <a:ext uri="{FF2B5EF4-FFF2-40B4-BE49-F238E27FC236}">
                  <a16:creationId xmlns:a16="http://schemas.microsoft.com/office/drawing/2014/main" id="{87CCB886-66A5-B522-F746-61776F536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8571" y="9034704"/>
              <a:ext cx="1201872" cy="1053570"/>
            </a:xfrm>
            <a:prstGeom prst="rect">
              <a:avLst/>
            </a:prstGeom>
          </p:spPr>
        </p:pic>
      </p:grp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845A69A-C886-E372-75E1-DDD635AA99DD}"/>
              </a:ext>
            </a:extLst>
          </p:cNvPr>
          <p:cNvSpPr txBox="1">
            <a:spLocks/>
          </p:cNvSpPr>
          <p:nvPr/>
        </p:nvSpPr>
        <p:spPr>
          <a:xfrm>
            <a:off x="2349775" y="3402858"/>
            <a:ext cx="14452464" cy="28979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Considerar diferentes metodologías para obtener datos en diferentes niveles (revisión de literatura, entrevistas, grupos focales, consultas en línea, talleres)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Desarrollar una metodología para obtener datos que reflejen la diversidad de género del país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Proponer un diseño experimental para el análisis de datos innovador</a:t>
            </a:r>
          </a:p>
          <a:p>
            <a:pPr marL="453828" indent="-453828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3828" indent="-453828"/>
            <a:r>
              <a:rPr lang="es" dirty="0">
                <a:latin typeface="Calibri" panose="020F0502020204030204" pitchFamily="34" charset="0"/>
                <a:cs typeface="Calibri" panose="020F0502020204030204" pitchFamily="34" charset="0"/>
              </a:rPr>
              <a:t>Realizar un análisis de datos locales que refleje la realidad de las mujeres en toda su diversidad, así como sus necesidades, preferencias y prioridades en los distintos sectores.</a:t>
            </a:r>
            <a:endParaRPr lang="en-US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2569935F-7E93-76F4-2283-82BC3F4021DE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1593EF27-D4BB-5A31-6958-5515213B4E51}"/>
              </a:ext>
            </a:extLst>
          </p:cNvPr>
          <p:cNvSpPr txBox="1"/>
          <p:nvPr/>
        </p:nvSpPr>
        <p:spPr>
          <a:xfrm>
            <a:off x="1163702" y="481256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Acciones clave para desarrollar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85DCF6-7EE3-451C-F773-6B8CA3A3D5D2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FFD1C795-C69A-C283-0CCC-0DF90D420C1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93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0D708A3D-D259-1A19-253E-77819A48D269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12945316" y="958646"/>
            <a:ext cx="5102942" cy="5529023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s" sz="9900" spc="-75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Orden del día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73526A-8952-C759-F61F-8FEFF852B8F7}"/>
              </a:ext>
            </a:extLst>
          </p:cNvPr>
          <p:cNvCxnSpPr>
            <a:cxnSpLocks/>
          </p:cNvCxnSpPr>
          <p:nvPr/>
        </p:nvCxnSpPr>
        <p:spPr>
          <a:xfrm>
            <a:off x="12583068" y="6606032"/>
            <a:ext cx="502445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307127" y="547794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 dirty="0">
                <a:solidFill>
                  <a:srgbClr val="322929"/>
                </a:solidFill>
                <a:latin typeface="Aptos" panose="02110004020202020204"/>
              </a:rPr>
              <a:t>10:00–10:05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2917586" y="547793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endParaRPr lang="en-US" sz="2700" b="1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Bienvenido</a:t>
            </a:r>
            <a:endParaRPr lang="en-US" sz="2700" kern="0" dirty="0">
              <a:solidFill>
                <a:srgbClr val="322929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7016075" y="547794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endParaRPr lang="en-US" sz="2100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71600"/>
            <a:r>
              <a:rPr lang="es" sz="2100" dirty="0">
                <a:solidFill>
                  <a:prstClr val="black"/>
                </a:solidFill>
                <a:latin typeface="Calibri Light" panose="020F0302020204030204"/>
              </a:rPr>
              <a:t>Bienvenida y objetivos</a:t>
            </a:r>
          </a:p>
          <a:p>
            <a:pPr defTabSz="1371600"/>
            <a:r>
              <a:rPr lang="es" sz="2100" dirty="0">
                <a:solidFill>
                  <a:prstClr val="black"/>
                </a:solidFill>
                <a:latin typeface="Calibri Light" panose="020F0302020204030204"/>
              </a:rPr>
              <a:t>Breve descripción de la Clínica del Trabajo</a:t>
            </a:r>
          </a:p>
          <a:p>
            <a:pPr algn="ctr" defTabSz="1371600">
              <a:defRPr/>
            </a:pP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324982" y="2192915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 dirty="0">
                <a:solidFill>
                  <a:srgbClr val="322929"/>
                </a:solidFill>
                <a:latin typeface="Aptos" panose="02110004020202020204"/>
              </a:rPr>
              <a:t>10:05–10:50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2935440" y="219291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Compartiendo nuestro conocimiento: Clínica de Trabajo Temático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7033930" y="2192915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endParaRPr lang="en-US" sz="2100" dirty="0">
              <a:solidFill>
                <a:prstClr val="black"/>
              </a:solidFill>
              <a:latin typeface="Calibri Light" panose="020F0302020204030204"/>
            </a:endParaRPr>
          </a:p>
          <a:p>
            <a:pPr defTabSz="1371600"/>
            <a:r>
              <a:rPr lang="es" sz="2100" dirty="0">
                <a:solidFill>
                  <a:prstClr val="black"/>
                </a:solidFill>
                <a:latin typeface="Calibri Light" panose="020F0302020204030204"/>
              </a:rPr>
              <a:t>Presentación interactiva para compartir consejos y recomendaciones prácticas para desarrollar un análisis de género integral.</a:t>
            </a:r>
          </a:p>
          <a:p>
            <a:pPr algn="ctr" defTabSz="1371600">
              <a:defRPr/>
            </a:pP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325222" y="3853797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s" sz="2700" b="1" kern="0" dirty="0">
                <a:solidFill>
                  <a:srgbClr val="322929"/>
                </a:solidFill>
                <a:latin typeface="Aptos" panose="02110004020202020204"/>
              </a:rPr>
              <a:t>10:50 -11:00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2935680" y="3853796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Preguntas y respuestas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7034170" y="3853797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 dirty="0">
                <a:solidFill>
                  <a:prstClr val="black"/>
                </a:solidFill>
                <a:latin typeface="Calibri Light" panose="020F0302020204030204"/>
              </a:rPr>
              <a:t>Los participantes tendrán la oportunidad de hacer preguntas sobre las recomendaciones presentadas.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325222" y="5522694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 dirty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s" sz="2700" b="1" kern="0" dirty="0">
                <a:solidFill>
                  <a:srgbClr val="322929"/>
                </a:solidFill>
                <a:latin typeface="Aptos" panose="02110004020202020204"/>
              </a:rPr>
              <a:t>11:00 -11:25</a:t>
            </a:r>
          </a:p>
          <a:p>
            <a:pPr algn="ctr" defTabSz="1371600">
              <a:defRPr/>
            </a:pPr>
            <a:endParaRPr lang="en-US" sz="2700" b="1" kern="0" dirty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2935680" y="552269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Juntos es mejor: intercambio entre pares y resolución de problemas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7034170" y="5522694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 dirty="0">
                <a:solidFill>
                  <a:prstClr val="black"/>
                </a:solidFill>
                <a:latin typeface="Calibri Light" panose="020F0302020204030204"/>
              </a:rPr>
              <a:t>Los países compartirán sus experiencias y desafíos en el desarrollo de un análisis de género para obtener recomendaciones de los participantes.</a:t>
            </a: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327367" y="7173321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 dirty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s" sz="2700" b="1" kern="0" dirty="0">
                <a:solidFill>
                  <a:srgbClr val="322929"/>
                </a:solidFill>
                <a:latin typeface="Aptos" panose="02110004020202020204"/>
              </a:rPr>
              <a:t>11:25 -11:30</a:t>
            </a:r>
          </a:p>
          <a:p>
            <a:pPr algn="ctr" defTabSz="1371600">
              <a:defRPr/>
            </a:pPr>
            <a:endParaRPr lang="en-US" sz="2700" b="1" kern="0" dirty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2937825" y="7173320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Envolver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7036315" y="7173321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s" sz="2100" dirty="0">
                <a:solidFill>
                  <a:prstClr val="black"/>
                </a:solidFill>
                <a:latin typeface="Calibri Light" panose="020F0302020204030204"/>
              </a:rPr>
              <a:t>Planificación de la próxima sesión de desarrollo de capacidades</a:t>
            </a:r>
            <a:endParaRPr lang="en-US" sz="2100" kern="0" dirty="0">
              <a:solidFill>
                <a:srgbClr val="FFFFFF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30513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160F9-1A6B-6C05-0F22-185B1F96E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B16B57C8-BEFC-260F-AF8B-D336575F3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8A98AA8B-428C-C6DE-D0EB-9A4D45452223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BD9E133-CD12-7E7D-79BD-72C535E6288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Consultas: Realizar grupos focales o consultas locales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Para obtener datos cualitativos recientes específicos del tema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6D362FD-0EA8-D277-E7DE-002654A1D4F7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pic>
        <p:nvPicPr>
          <p:cNvPr id="5" name="Picture 4" descr="A close-up of a list of activities&#10;&#10;AI-generated content may be incorrect.">
            <a:extLst>
              <a:ext uri="{FF2B5EF4-FFF2-40B4-BE49-F238E27FC236}">
                <a16:creationId xmlns:a16="http://schemas.microsoft.com/office/drawing/2014/main" id="{408A4DD5-0E02-B8BA-FD66-025D48EEF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424" y="3466938"/>
            <a:ext cx="11973220" cy="589642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25CCEFA-D039-84D8-DEAD-85C03682AE3E}"/>
              </a:ext>
            </a:extLst>
          </p:cNvPr>
          <p:cNvGrpSpPr/>
          <p:nvPr/>
        </p:nvGrpSpPr>
        <p:grpSpPr>
          <a:xfrm>
            <a:off x="990600" y="2052110"/>
            <a:ext cx="2525289" cy="1077218"/>
            <a:chOff x="6358632" y="8938076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7F93CFDF-C5DB-7E5D-2DA2-89D8180A6D15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7D8C1A8-C7D1-3EA7-E6D9-96C0310FE2C0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AAAC82DC-9D03-EDC7-7D4F-29DAA55BC456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37375886-6F47-A35A-9AC2-E41CFB0316F2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6</a:t>
                </a:r>
                <a:endParaRPr lang="en-US" sz="3600" kern="1200" dirty="0"/>
              </a:p>
            </p:txBody>
          </p:sp>
        </p:grpSp>
        <p:pic>
          <p:nvPicPr>
            <p:cNvPr id="9" name="Picture 8" descr="A drawing of a landscape&#10;&#10;AI-generated content may be incorrect.">
              <a:extLst>
                <a:ext uri="{FF2B5EF4-FFF2-40B4-BE49-F238E27FC236}">
                  <a16:creationId xmlns:a16="http://schemas.microsoft.com/office/drawing/2014/main" id="{E3E9FCB2-3F91-060F-DBC7-4BA208C96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8571" y="9034704"/>
              <a:ext cx="1201872" cy="1053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9886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8E7BA-F517-748B-64F2-A713EA452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1E637318-FEAB-DEB0-F687-E86A41829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478893E5-199B-2B4D-FBE4-64EFAA6FE51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FBE506A-1083-D77F-300A-16EBFA113FCE}"/>
              </a:ext>
            </a:extLst>
          </p:cNvPr>
          <p:cNvSpPr/>
          <p:nvPr/>
        </p:nvSpPr>
        <p:spPr>
          <a:xfrm>
            <a:off x="3276600" y="1945821"/>
            <a:ext cx="12039601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s" sz="32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Consultas: Hacer las preguntas adecuadas y buscar respuestas a través de diferentes metodologías (focus groups, entrevistas, talleres)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C1C851-DFFF-03AD-45FD-1248AC86184A}"/>
              </a:ext>
            </a:extLst>
          </p:cNvPr>
          <p:cNvSpPr/>
          <p:nvPr/>
        </p:nvSpPr>
        <p:spPr>
          <a:xfrm>
            <a:off x="779077" y="42470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4400" dirty="0">
                <a:solidFill>
                  <a:schemeClr val="tx1"/>
                </a:solidFill>
                <a:latin typeface="Calibri" panose="020F0502020204030204"/>
              </a:rPr>
              <a:t>CONSEJO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2651EC-287E-DA1C-C3F3-FF06919EDF10}"/>
              </a:ext>
            </a:extLst>
          </p:cNvPr>
          <p:cNvSpPr/>
          <p:nvPr/>
        </p:nvSpPr>
        <p:spPr>
          <a:xfrm>
            <a:off x="8289103" y="3977435"/>
            <a:ext cx="9408853" cy="1038978"/>
          </a:xfrm>
          <a:prstGeom prst="rect">
            <a:avLst/>
          </a:prstGeom>
          <a:solidFill>
            <a:srgbClr val="FFF2CC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02945">
              <a:defRPr/>
            </a:pPr>
            <a:endParaRPr lang="en-US" kern="0" noProof="0" dirty="0">
              <a:solidFill>
                <a:srgbClr val="000000"/>
              </a:solidFill>
              <a:latin typeface="Montserrat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A4CD6F-FADC-A795-F8BA-2C69004E0144}"/>
              </a:ext>
            </a:extLst>
          </p:cNvPr>
          <p:cNvSpPr/>
          <p:nvPr/>
        </p:nvSpPr>
        <p:spPr>
          <a:xfrm>
            <a:off x="8289103" y="4255413"/>
            <a:ext cx="9408853" cy="430887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s" sz="2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Roles, prácticas, conocimientos y valores diferenciados por género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138F15-0ED7-F042-1EE3-0E7A1FC43D7F}"/>
              </a:ext>
            </a:extLst>
          </p:cNvPr>
          <p:cNvSpPr/>
          <p:nvPr/>
        </p:nvSpPr>
        <p:spPr>
          <a:xfrm>
            <a:off x="8289102" y="5260426"/>
            <a:ext cx="9430625" cy="11022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02945">
              <a:defRPr/>
            </a:pPr>
            <a:endParaRPr lang="en-US" sz="1867" kern="0" noProof="0" dirty="0">
              <a:solidFill>
                <a:srgbClr val="000000"/>
              </a:solidFill>
              <a:latin typeface="Montserrat" pitchFamily="2" charset="77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15EAE31-D59B-544B-700A-3351B0DBF67C}"/>
              </a:ext>
            </a:extLst>
          </p:cNvPr>
          <p:cNvSpPr/>
          <p:nvPr/>
        </p:nvSpPr>
        <p:spPr>
          <a:xfrm>
            <a:off x="8289102" y="5410081"/>
            <a:ext cx="9408854" cy="800219"/>
          </a:xfrm>
          <a:prstGeom prst="rect">
            <a:avLst/>
          </a:prstGeom>
          <a:ln>
            <a:noFill/>
          </a:ln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s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Desigualdades y brechas de género en relación con el acceso y la</a:t>
            </a:r>
          </a:p>
          <a:p>
            <a:pPr algn="ctr"/>
            <a:r>
              <a:rPr lang="es" sz="2400" b="1" noProof="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Poder de decisión sobre los recursos</a:t>
            </a:r>
            <a:endParaRPr lang="en-US" sz="24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68C8695B-6CF1-BE5F-8FEE-1E0865DE81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" y="3962399"/>
            <a:ext cx="6707124" cy="48006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199BF30-B0A9-FAB7-6F67-071BA9F3C22E}"/>
              </a:ext>
            </a:extLst>
          </p:cNvPr>
          <p:cNvSpPr/>
          <p:nvPr/>
        </p:nvSpPr>
        <p:spPr>
          <a:xfrm>
            <a:off x="8279932" y="6626544"/>
            <a:ext cx="9435063" cy="1085935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57150" cap="flat" cmpd="sng" algn="ctr">
            <a:solidFill>
              <a:srgbClr val="009F4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02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E8C71C5-E40E-06E6-6AA8-91D540B1F289}"/>
              </a:ext>
            </a:extLst>
          </p:cNvPr>
          <p:cNvSpPr/>
          <p:nvPr/>
        </p:nvSpPr>
        <p:spPr>
          <a:xfrm>
            <a:off x="8289102" y="6781681"/>
            <a:ext cx="9401403" cy="800219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Contribuciones diferenciadas a la gestión y uso sostenible,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y Protección de Recursos o Ecosistemas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0879EA37-3D71-D4EC-A229-C0B85AC8B891}"/>
              </a:ext>
            </a:extLst>
          </p:cNvPr>
          <p:cNvSpPr/>
          <p:nvPr/>
        </p:nvSpPr>
        <p:spPr>
          <a:xfrm>
            <a:off x="8289102" y="7962900"/>
            <a:ext cx="9435063" cy="113224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029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2FD663B9-F19B-313A-05E1-0BEB3983E491}"/>
              </a:ext>
            </a:extLst>
          </p:cNvPr>
          <p:cNvSpPr/>
          <p:nvPr/>
        </p:nvSpPr>
        <p:spPr>
          <a:xfrm>
            <a:off x="8255441" y="8140763"/>
            <a:ext cx="9435063" cy="800219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400" b="1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Participación e impactos diferenciados</a:t>
            </a:r>
          </a:p>
          <a:p>
            <a:pPr algn="ctr"/>
            <a:r>
              <a:rPr lang="es" sz="2400" b="1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de Proyectos/Actividades Ambientales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EE1D33-7CC4-4876-52D3-B06608A47245}"/>
              </a:ext>
            </a:extLst>
          </p:cNvPr>
          <p:cNvGrpSpPr/>
          <p:nvPr/>
        </p:nvGrpSpPr>
        <p:grpSpPr>
          <a:xfrm>
            <a:off x="990600" y="2052110"/>
            <a:ext cx="2525289" cy="1077218"/>
            <a:chOff x="6358632" y="8938076"/>
            <a:chExt cx="3117679" cy="1316682"/>
          </a:xfrm>
        </p:grpSpPr>
        <p:sp>
          <p:nvSpPr>
            <p:cNvPr id="3" name="Pentagon 2">
              <a:extLst>
                <a:ext uri="{FF2B5EF4-FFF2-40B4-BE49-F238E27FC236}">
                  <a16:creationId xmlns:a16="http://schemas.microsoft.com/office/drawing/2014/main" id="{65EF4092-ECB1-DDDC-D98B-0AFC0140ECCD}"/>
                </a:ext>
              </a:extLst>
            </p:cNvPr>
            <p:cNvSpPr/>
            <p:nvPr/>
          </p:nvSpPr>
          <p:spPr>
            <a:xfrm>
              <a:off x="6358632" y="89380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1B7942-DB64-D37C-44B3-D9E129778F3E}"/>
                </a:ext>
              </a:extLst>
            </p:cNvPr>
            <p:cNvGrpSpPr/>
            <p:nvPr/>
          </p:nvGrpSpPr>
          <p:grpSpPr>
            <a:xfrm>
              <a:off x="6612181" y="9076598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C027C6E-EB5B-FB03-B149-AB18080FC15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8A529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76967C11-A724-D0AD-4BD1-7EC0E10336CF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" sz="3600" dirty="0"/>
                  <a:t>6</a:t>
                </a:r>
                <a:endParaRPr lang="en-US" sz="3600" kern="1200" dirty="0"/>
              </a:p>
            </p:txBody>
          </p:sp>
        </p:grpSp>
        <p:pic>
          <p:nvPicPr>
            <p:cNvPr id="7" name="Picture 6" descr="A drawing of a landscape&#10;&#10;AI-generated content may be incorrect.">
              <a:extLst>
                <a:ext uri="{FF2B5EF4-FFF2-40B4-BE49-F238E27FC236}">
                  <a16:creationId xmlns:a16="http://schemas.microsoft.com/office/drawing/2014/main" id="{9B1B60DE-88EB-2FC3-E634-28D2C8480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8571" y="9034704"/>
              <a:ext cx="1201872" cy="1053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2442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16263-8ABB-8CDA-375D-E87FD26F3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95812-FE55-D9B0-7282-42083D957E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2FDF49D6-B9B8-6BE8-633A-7758F42086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68A965F2-9A81-5C20-ABED-63B5D495C7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2246F3FD-EE88-CF11-731B-A71EE9B0FC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0B3596CC-314E-AE0A-1C05-6C7B41456DA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DACE8C-15DB-21E7-6E33-417F4E39EFA3}"/>
              </a:ext>
            </a:extLst>
          </p:cNvPr>
          <p:cNvSpPr txBox="1"/>
          <p:nvPr/>
        </p:nvSpPr>
        <p:spPr>
          <a:xfrm>
            <a:off x="6148551" y="2796426"/>
            <a:ext cx="121394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9000" kern="100" dirty="0">
                <a:solidFill>
                  <a:prstClr val="black"/>
                </a:solidFill>
                <a:latin typeface="Calibri" panose="020F0502020204030204"/>
              </a:rPr>
              <a:t>¿Cuál podría ser el contenido de un</a:t>
            </a:r>
          </a:p>
          <a:p>
            <a:pPr algn="ctr" defTabSz="1371600"/>
            <a:r>
              <a:rPr lang="es" sz="9000" kern="100" dirty="0">
                <a:solidFill>
                  <a:prstClr val="black"/>
                </a:solidFill>
                <a:latin typeface="Calibri" panose="020F0502020204030204"/>
              </a:rPr>
              <a:t>análisis de género?</a:t>
            </a:r>
            <a:endParaRPr lang="en-US" sz="9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4000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5A0AD-1EC5-8387-EEDF-833C52372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23DED19-4CCC-2137-1BA1-E53E2E92BABE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 dirty="0">
                <a:solidFill>
                  <a:schemeClr val="bg1"/>
                </a:solidFill>
                <a:latin typeface="Montserrat" pitchFamily="2" charset="77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 dirty="0">
              <a:solidFill>
                <a:schemeClr val="bg1"/>
              </a:solidFill>
              <a:latin typeface="Montserrat" pitchFamily="2" charset="77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94BCA9CD-F64A-87F2-6F66-CFFAC5FB1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3" name="Google Shape;89;g328e14af98b_2_2">
            <a:extLst>
              <a:ext uri="{FF2B5EF4-FFF2-40B4-BE49-F238E27FC236}">
                <a16:creationId xmlns:a16="http://schemas.microsoft.com/office/drawing/2014/main" id="{6C9E8CC7-7529-F37A-45BF-1B0394769A25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¿Cuál podría ser el índice de un análisis de género?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B1812C-674B-F024-B9CA-3E9222697693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3">
            <a:extLst>
              <a:ext uri="{FF2B5EF4-FFF2-40B4-BE49-F238E27FC236}">
                <a16:creationId xmlns:a16="http://schemas.microsoft.com/office/drawing/2014/main" id="{4D84C7E1-1CBD-0588-F949-7CDD00376707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F1192C1-223D-5EE2-4947-5E2A60E32E3A}"/>
              </a:ext>
            </a:extLst>
          </p:cNvPr>
          <p:cNvSpPr txBox="1">
            <a:spLocks/>
          </p:cNvSpPr>
          <p:nvPr/>
        </p:nvSpPr>
        <p:spPr>
          <a:xfrm>
            <a:off x="6379030" y="2731032"/>
            <a:ext cx="11653838" cy="7074281"/>
          </a:xfrm>
          <a:prstGeom prst="rect">
            <a:avLst/>
          </a:prstGeom>
        </p:spPr>
        <p:txBody>
          <a:bodyPr>
            <a:normAutofit/>
          </a:bodyPr>
          <a:lstStyle>
            <a:lvl1pPr marL="188595" indent="-188595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31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1pPr>
            <a:lvl2pPr marL="56578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2pPr>
            <a:lvl3pPr marL="94297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3pPr>
            <a:lvl4pPr marL="132016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4pPr>
            <a:lvl5pPr marL="169735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Introducción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Metodología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Análisis de políticas (Igualdad de género, medio ambiente, biodiversidad, pueblos indígenas, marco de políticas de desarrollo rural)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Análisis institucional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Análisis de datos nacionales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Análisis de datos locales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s" sz="3200" noProof="0" dirty="0">
                <a:latin typeface="Calibri" panose="020F0502020204030204" pitchFamily="34" charset="0"/>
                <a:cs typeface="Calibri" panose="020F0502020204030204" pitchFamily="34" charset="0"/>
              </a:rPr>
              <a:t>Estudios de caso</a:t>
            </a:r>
            <a:endParaRPr lang="en-US" sz="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ráfico 7">
            <a:extLst>
              <a:ext uri="{FF2B5EF4-FFF2-40B4-BE49-F238E27FC236}">
                <a16:creationId xmlns:a16="http://schemas.microsoft.com/office/drawing/2014/main" id="{A196E4E0-3261-4699-7448-168165410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9200" y="3097712"/>
            <a:ext cx="3927912" cy="409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41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E2246-A0F4-2BD2-409A-7EFC6C758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C048D178-915D-F3DC-C165-B5176BA84CA5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 dirty="0">
                <a:solidFill>
                  <a:schemeClr val="bg1"/>
                </a:solidFill>
                <a:latin typeface="Montserrat" pitchFamily="2" charset="77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 dirty="0">
              <a:solidFill>
                <a:schemeClr val="bg1"/>
              </a:solidFill>
              <a:latin typeface="Montserrat" pitchFamily="2" charset="77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AD5C4F02-F90D-4203-5BAD-1C39244A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3" name="Google Shape;89;g328e14af98b_2_2">
            <a:extLst>
              <a:ext uri="{FF2B5EF4-FFF2-40B4-BE49-F238E27FC236}">
                <a16:creationId xmlns:a16="http://schemas.microsoft.com/office/drawing/2014/main" id="{FD2C9508-4B29-2A94-6D85-74E4DE25130C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Datos clave que podrían incluirse en un análisis de género</a:t>
            </a:r>
          </a:p>
          <a:p>
            <a:pPr defTabSz="914445">
              <a:buClr>
                <a:srgbClr val="000000"/>
              </a:buClr>
              <a:defRPr/>
            </a:pPr>
            <a:endParaRPr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A7B3A-C3AB-2121-6045-B594876DF3DD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3">
            <a:extLst>
              <a:ext uri="{FF2B5EF4-FFF2-40B4-BE49-F238E27FC236}">
                <a16:creationId xmlns:a16="http://schemas.microsoft.com/office/drawing/2014/main" id="{39D50B46-1905-EBC7-A4E0-8626E781ADD3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EDB0FEC7-513B-8FDC-1BAB-4B3778C87397}"/>
              </a:ext>
            </a:extLst>
          </p:cNvPr>
          <p:cNvSpPr txBox="1">
            <a:spLocks/>
          </p:cNvSpPr>
          <p:nvPr/>
        </p:nvSpPr>
        <p:spPr>
          <a:xfrm>
            <a:off x="1163703" y="2109118"/>
            <a:ext cx="15960589" cy="7096348"/>
          </a:xfrm>
          <a:prstGeom prst="rect">
            <a:avLst/>
          </a:prstGeom>
        </p:spPr>
        <p:txBody>
          <a:bodyPr>
            <a:norm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s" sz="3200" dirty="0">
                <a:solidFill>
                  <a:schemeClr val="tx1"/>
                </a:solidFill>
              </a:rPr>
              <a:t>Impactos diferenciados por género de la degradación ambiental, la contaminación, la pérdida de biodiversidad o el cambio climático.</a:t>
            </a:r>
          </a:p>
          <a:p>
            <a:pPr marL="514350" indent="-514350">
              <a:buFont typeface="+mj-lt"/>
              <a:buAutoNum type="arabicPeriod"/>
            </a:pPr>
            <a:r>
              <a:rPr lang="es" sz="3200" dirty="0">
                <a:solidFill>
                  <a:schemeClr val="tx1"/>
                </a:solidFill>
              </a:rPr>
              <a:t>Uso diferenciado por género de los recursos biológicos y los servicios ecosistémicos de los que dependen las comunidades y los beneficios derivados de estos recursos y servicios</a:t>
            </a:r>
          </a:p>
          <a:p>
            <a:pPr marL="514350" indent="-514350">
              <a:buFont typeface="+mj-lt"/>
              <a:buAutoNum type="arabicPeriod"/>
            </a:pPr>
            <a:r>
              <a:rPr lang="es" sz="3200" dirty="0">
                <a:solidFill>
                  <a:schemeClr val="tx1"/>
                </a:solidFill>
              </a:rPr>
              <a:t>Roles, conocimientos, necesidades y contribuciones diferenciadas de mujeres y hombres en relación con la conservación y el uso sostenible de la biodiversidad </a:t>
            </a:r>
            <a:r>
              <a:rPr lang="es" sz="3200" dirty="0"/>
              <a:t>: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Gestión ambiental diferenciada y agencia de hombres y mujeres.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Intereses estratégicos ambientales y de desarrollo sostenible de mujeres y hombres.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Necesidades y preferencias de las mujeres en términos de su participación y la distribución de beneficios, costos y responsabilidades.</a:t>
            </a:r>
          </a:p>
          <a:p>
            <a:pPr marL="514350" indent="-514350">
              <a:buFont typeface="+mj-lt"/>
              <a:buAutoNum type="arabicPeriod"/>
            </a:pPr>
            <a:r>
              <a:rPr lang="es" sz="3200" dirty="0">
                <a:solidFill>
                  <a:schemeClr val="tx1"/>
                </a:solidFill>
              </a:rPr>
              <a:t>Consideraciones de género relevantes para el ENBPA: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Principales desigualdades de género prevalecientes en los sectores de la biodiversidad relevantes para las ENBPA.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Principales barreras culturales, institucionales y sociales que impiden que los actores interesados, en particular las mujeres, </a:t>
            </a:r>
            <a:br>
              <a:rPr lang="en-GB" sz="2000" dirty="0">
                <a:solidFill>
                  <a:schemeClr val="tx1"/>
                </a:solidFill>
              </a:rPr>
            </a:br>
            <a:r>
              <a:rPr lang="es" sz="2000" dirty="0">
                <a:solidFill>
                  <a:schemeClr val="tx1"/>
                </a:solidFill>
              </a:rPr>
              <a:t>participen plena y eficazmente en todas las fases de actualización e implementación de las ENBPA.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Riesgos, costos, impactos y oportunidades diferenciados por género asociados con las ENBPA.</a:t>
            </a:r>
          </a:p>
          <a:p>
            <a:pPr marL="1227616" lvl="2" indent="-514350">
              <a:buFont typeface="+mj-lt"/>
              <a:buAutoNum type="alphaLcPeriod"/>
            </a:pPr>
            <a:r>
              <a:rPr lang="es" sz="2000" dirty="0">
                <a:solidFill>
                  <a:schemeClr val="tx1"/>
                </a:solidFill>
              </a:rPr>
              <a:t>Línea de base de información desagregada por sexo relevante para el ENBPA.</a:t>
            </a:r>
          </a:p>
        </p:txBody>
      </p:sp>
    </p:spTree>
    <p:extLst>
      <p:ext uri="{BB962C8B-B14F-4D97-AF65-F5344CB8AC3E}">
        <p14:creationId xmlns:p14="http://schemas.microsoft.com/office/powerpoint/2010/main" val="2115782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0837-A02B-AF21-2330-FA0D64D2B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D19907F7-D114-E7C8-1D97-8855B37AA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7D804A07-3057-D3D8-6375-F1F18134EBB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524357F-4A08-0424-A6D0-24FF52D20E54}"/>
              </a:ext>
            </a:extLst>
          </p:cNvPr>
          <p:cNvSpPr/>
          <p:nvPr/>
        </p:nvSpPr>
        <p:spPr>
          <a:xfrm>
            <a:off x="2362200" y="573365"/>
            <a:ext cx="12954000" cy="1038978"/>
          </a:xfrm>
          <a:prstGeom prst="rect">
            <a:avLst/>
          </a:prstGeom>
          <a:solidFill>
            <a:srgbClr val="FFF2CC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02945">
              <a:defRPr/>
            </a:pPr>
            <a:endParaRPr lang="en-US" sz="2000" kern="0" noProof="0" dirty="0">
              <a:solidFill>
                <a:srgbClr val="000000"/>
              </a:solidFill>
              <a:latin typeface="Montserrat" pitchFamily="2" charset="77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E35AA9-A4DB-F233-96F6-7C9DE1236E2B}"/>
              </a:ext>
            </a:extLst>
          </p:cNvPr>
          <p:cNvSpPr/>
          <p:nvPr/>
        </p:nvSpPr>
        <p:spPr>
          <a:xfrm>
            <a:off x="2362200" y="851343"/>
            <a:ext cx="12954000" cy="492443"/>
          </a:xfrm>
          <a:prstGeom prst="rect">
            <a:avLst/>
          </a:prstGeom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s" sz="28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Roles, prácticas, conocimientos y valores diferenciados por género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826A96B-3182-4687-FC75-43EC25AC9691}"/>
              </a:ext>
            </a:extLst>
          </p:cNvPr>
          <p:cNvSpPr/>
          <p:nvPr/>
        </p:nvSpPr>
        <p:spPr>
          <a:xfrm>
            <a:off x="1905000" y="2628900"/>
            <a:ext cx="6798338" cy="1740267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275F444-8692-A39F-6030-EB67E7A0A9B6}"/>
              </a:ext>
            </a:extLst>
          </p:cNvPr>
          <p:cNvSpPr/>
          <p:nvPr/>
        </p:nvSpPr>
        <p:spPr>
          <a:xfrm>
            <a:off x="2325750" y="2785506"/>
            <a:ext cx="5882453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¿Qué actividades realizan mujeres y hombres en relación con el ecosistema/recursos naturales?</a:t>
            </a:r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139495-68F9-D842-EC4F-FDC1E806DCE7}"/>
              </a:ext>
            </a:extLst>
          </p:cNvPr>
          <p:cNvSpPr/>
          <p:nvPr/>
        </p:nvSpPr>
        <p:spPr>
          <a:xfrm>
            <a:off x="1905000" y="4640475"/>
            <a:ext cx="6798338" cy="1635534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1668369-924E-8B74-CAF1-A1A471563B04}"/>
              </a:ext>
            </a:extLst>
          </p:cNvPr>
          <p:cNvSpPr/>
          <p:nvPr/>
        </p:nvSpPr>
        <p:spPr>
          <a:xfrm>
            <a:off x="2371725" y="4765744"/>
            <a:ext cx="5882453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¿Dónde realizan mujeres y hombres actividades relacionadas con el ecosistema/recurso natural?</a:t>
            </a:r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97AB221-4DBB-638C-03AB-AF5E3625635A}"/>
              </a:ext>
            </a:extLst>
          </p:cNvPr>
          <p:cNvSpPr/>
          <p:nvPr/>
        </p:nvSpPr>
        <p:spPr>
          <a:xfrm>
            <a:off x="1905000" y="6494586"/>
            <a:ext cx="6798338" cy="1955028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5421DB-BC70-A9B9-A847-725136F025EB}"/>
              </a:ext>
            </a:extLst>
          </p:cNvPr>
          <p:cNvSpPr/>
          <p:nvPr/>
        </p:nvSpPr>
        <p:spPr>
          <a:xfrm>
            <a:off x="2306700" y="7025533"/>
            <a:ext cx="5882453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¿Qué tipos de recursos obtienen las mujeres y los hombres?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E4D5C06-5EB2-4EE9-800A-0FC3B9190B80}"/>
              </a:ext>
            </a:extLst>
          </p:cNvPr>
          <p:cNvSpPr/>
          <p:nvPr/>
        </p:nvSpPr>
        <p:spPr>
          <a:xfrm>
            <a:off x="9139156" y="4629816"/>
            <a:ext cx="6798338" cy="1635534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2581395-F745-B02E-F543-EE91AB53E370}"/>
              </a:ext>
            </a:extLst>
          </p:cNvPr>
          <p:cNvSpPr/>
          <p:nvPr/>
        </p:nvSpPr>
        <p:spPr>
          <a:xfrm>
            <a:off x="9369400" y="4875338"/>
            <a:ext cx="6372144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¿Cuál es el valor monetario de los ecosistemas/recursos naturales para las mujeres y los hombres?</a:t>
            </a:r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A955B5F-4909-C9E4-90E5-D946D674B476}"/>
              </a:ext>
            </a:extLst>
          </p:cNvPr>
          <p:cNvSpPr/>
          <p:nvPr/>
        </p:nvSpPr>
        <p:spPr>
          <a:xfrm>
            <a:off x="9139156" y="6498158"/>
            <a:ext cx="6798338" cy="1955319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93ED58-0979-6778-7E4E-B9BBD5AA7BF3}"/>
              </a:ext>
            </a:extLst>
          </p:cNvPr>
          <p:cNvSpPr/>
          <p:nvPr/>
        </p:nvSpPr>
        <p:spPr>
          <a:xfrm>
            <a:off x="9262744" y="6777544"/>
            <a:ext cx="6601268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¿Cuál es el valor no monetario (cultural, espiritual, etc.) de los ecosistemas/recursos naturales para las mujeres y los hombres?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dirty="0"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6FEBFD3-E018-DC70-6689-9C3A497B5945}"/>
              </a:ext>
            </a:extLst>
          </p:cNvPr>
          <p:cNvSpPr/>
          <p:nvPr/>
        </p:nvSpPr>
        <p:spPr>
          <a:xfrm>
            <a:off x="9139156" y="2627256"/>
            <a:ext cx="6798338" cy="1733922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3E3815-67AE-9B1D-87BF-1B6B3A80DAEF}"/>
              </a:ext>
            </a:extLst>
          </p:cNvPr>
          <p:cNvSpPr/>
          <p:nvPr/>
        </p:nvSpPr>
        <p:spPr>
          <a:xfrm>
            <a:off x="9491868" y="2945929"/>
            <a:ext cx="5882453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¿Qué conocimientos tienen las mujeres y los hombres?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087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F3102-33B1-A1F8-0528-7E1D0DA4F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424225-96B7-205C-60A6-2CEE8969D9F9}"/>
              </a:ext>
            </a:extLst>
          </p:cNvPr>
          <p:cNvSpPr/>
          <p:nvPr/>
        </p:nvSpPr>
        <p:spPr>
          <a:xfrm>
            <a:off x="2362200" y="562479"/>
            <a:ext cx="12983974" cy="11022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02945">
              <a:defRPr/>
            </a:pPr>
            <a:endParaRPr lang="en-US" sz="1867" kern="0" noProof="0" dirty="0">
              <a:solidFill>
                <a:srgbClr val="000000"/>
              </a:solidFill>
              <a:latin typeface="Montserrat" pitchFamily="2" charset="77"/>
            </a:endParaRPr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A5CF14DF-2687-91C2-EDF9-C8F7A6240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574DA765-F9AD-1887-B2BB-DF6C2132F5B2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55415F-A856-8847-9398-410B4367EC1E}"/>
              </a:ext>
            </a:extLst>
          </p:cNvPr>
          <p:cNvSpPr/>
          <p:nvPr/>
        </p:nvSpPr>
        <p:spPr>
          <a:xfrm>
            <a:off x="2362200" y="647700"/>
            <a:ext cx="12954000" cy="923330"/>
          </a:xfrm>
          <a:prstGeom prst="rect">
            <a:avLst/>
          </a:prstGeom>
          <a:ln>
            <a:noFill/>
          </a:ln>
        </p:spPr>
        <p:txBody>
          <a:bodyPr wrap="square" lIns="60960" tIns="30480" rIns="60960" bIns="30480" anchor="t">
            <a:spAutoFit/>
          </a:bodyPr>
          <a:lstStyle/>
          <a:p>
            <a:pPr algn="ctr"/>
            <a:r>
              <a:rPr lang="es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Desigualdades y brechas de género en relación con el acceso y la</a:t>
            </a:r>
          </a:p>
          <a:p>
            <a:pPr algn="ctr"/>
            <a:r>
              <a:rPr lang="es" sz="2800" b="1" noProof="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Poder de decisión sobre los recursos</a:t>
            </a:r>
            <a:endParaRPr lang="en-US" sz="28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78031C-108A-17B0-5B64-E1D9271CADA5}"/>
              </a:ext>
            </a:extLst>
          </p:cNvPr>
          <p:cNvSpPr/>
          <p:nvPr/>
        </p:nvSpPr>
        <p:spPr>
          <a:xfrm>
            <a:off x="629753" y="2930516"/>
            <a:ext cx="5539363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1BD27C-5265-337E-E302-897ABCF234AC}"/>
              </a:ext>
            </a:extLst>
          </p:cNvPr>
          <p:cNvSpPr/>
          <p:nvPr/>
        </p:nvSpPr>
        <p:spPr>
          <a:xfrm>
            <a:off x="735640" y="3214337"/>
            <a:ext cx="5318061" cy="954107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tiene acceso a los ecosistemas/recursos naturales?</a:t>
            </a:r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8D02893-260A-AFBC-EB92-A14517D9AE28}"/>
              </a:ext>
            </a:extLst>
          </p:cNvPr>
          <p:cNvSpPr/>
          <p:nvPr/>
        </p:nvSpPr>
        <p:spPr>
          <a:xfrm>
            <a:off x="629753" y="4651235"/>
            <a:ext cx="5539363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25221E-A187-CDE4-01F8-73447C563260}"/>
              </a:ext>
            </a:extLst>
          </p:cNvPr>
          <p:cNvSpPr/>
          <p:nvPr/>
        </p:nvSpPr>
        <p:spPr>
          <a:xfrm>
            <a:off x="779737" y="4935055"/>
            <a:ext cx="5318061" cy="954107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tiene el control sobre los ecosistemas/recursos naturales?</a:t>
            </a:r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63F1FC76-EE16-ECA0-8549-F82CA78C1FBA}"/>
              </a:ext>
            </a:extLst>
          </p:cNvPr>
          <p:cNvSpPr/>
          <p:nvPr/>
        </p:nvSpPr>
        <p:spPr>
          <a:xfrm>
            <a:off x="629753" y="6330443"/>
            <a:ext cx="5539363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FE2DA530-A987-5455-8F6B-4C9F49A87459}"/>
              </a:ext>
            </a:extLst>
          </p:cNvPr>
          <p:cNvSpPr/>
          <p:nvPr/>
        </p:nvSpPr>
        <p:spPr>
          <a:xfrm>
            <a:off x="740403" y="6829708"/>
            <a:ext cx="5318061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¿Quién es dueño de la tierra?</a:t>
            </a:r>
          </a:p>
        </p:txBody>
      </p:sp>
      <p:sp>
        <p:nvSpPr>
          <p:cNvPr id="14" name="Rectangle 32">
            <a:extLst>
              <a:ext uri="{FF2B5EF4-FFF2-40B4-BE49-F238E27FC236}">
                <a16:creationId xmlns:a16="http://schemas.microsoft.com/office/drawing/2014/main" id="{60EBF8D6-D3C9-B020-AAA3-04FB57F54AB3}"/>
              </a:ext>
            </a:extLst>
          </p:cNvPr>
          <p:cNvSpPr/>
          <p:nvPr/>
        </p:nvSpPr>
        <p:spPr>
          <a:xfrm>
            <a:off x="6560821" y="2930516"/>
            <a:ext cx="5770080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33">
            <a:extLst>
              <a:ext uri="{FF2B5EF4-FFF2-40B4-BE49-F238E27FC236}">
                <a16:creationId xmlns:a16="http://schemas.microsoft.com/office/drawing/2014/main" id="{0B544340-4B44-6D27-5823-3C17AC3DB4C4}"/>
              </a:ext>
            </a:extLst>
          </p:cNvPr>
          <p:cNvSpPr/>
          <p:nvPr/>
        </p:nvSpPr>
        <p:spPr>
          <a:xfrm>
            <a:off x="6639829" y="3009900"/>
            <a:ext cx="5539561" cy="138499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tiene acceso a la información sobre los ecosistemas/recursos naturales?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28">
            <a:extLst>
              <a:ext uri="{FF2B5EF4-FFF2-40B4-BE49-F238E27FC236}">
                <a16:creationId xmlns:a16="http://schemas.microsoft.com/office/drawing/2014/main" id="{4FBB7291-4B79-7B23-C3F1-4546DE5EB758}"/>
              </a:ext>
            </a:extLst>
          </p:cNvPr>
          <p:cNvSpPr/>
          <p:nvPr/>
        </p:nvSpPr>
        <p:spPr>
          <a:xfrm>
            <a:off x="12644439" y="3469349"/>
            <a:ext cx="5410200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9">
            <a:extLst>
              <a:ext uri="{FF2B5EF4-FFF2-40B4-BE49-F238E27FC236}">
                <a16:creationId xmlns:a16="http://schemas.microsoft.com/office/drawing/2014/main" id="{122DC5D9-0D13-853B-8774-3200875F2D9E}"/>
              </a:ext>
            </a:extLst>
          </p:cNvPr>
          <p:cNvSpPr/>
          <p:nvPr/>
        </p:nvSpPr>
        <p:spPr>
          <a:xfrm>
            <a:off x="12738907" y="3582531"/>
            <a:ext cx="5614029" cy="2246769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tiene acceso a los procesos de desarrollo de capacidades/ servicios de extensión?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32">
            <a:extLst>
              <a:ext uri="{FF2B5EF4-FFF2-40B4-BE49-F238E27FC236}">
                <a16:creationId xmlns:a16="http://schemas.microsoft.com/office/drawing/2014/main" id="{59537628-6DFE-25EC-1DE6-62989079395F}"/>
              </a:ext>
            </a:extLst>
          </p:cNvPr>
          <p:cNvSpPr/>
          <p:nvPr/>
        </p:nvSpPr>
        <p:spPr>
          <a:xfrm>
            <a:off x="6553201" y="4651235"/>
            <a:ext cx="5770080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Rectangle 33">
            <a:extLst>
              <a:ext uri="{FF2B5EF4-FFF2-40B4-BE49-F238E27FC236}">
                <a16:creationId xmlns:a16="http://schemas.microsoft.com/office/drawing/2014/main" id="{4230489B-0921-C0FE-C297-6C8663C0C09F}"/>
              </a:ext>
            </a:extLst>
          </p:cNvPr>
          <p:cNvSpPr/>
          <p:nvPr/>
        </p:nvSpPr>
        <p:spPr>
          <a:xfrm>
            <a:off x="6700242" y="4763924"/>
            <a:ext cx="5539561" cy="954107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tiene acceso y control sobre las herramientas y equipos/tecnologías?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4DB4932C-9C9C-D5E6-FEC4-7A38B8B0011D}"/>
              </a:ext>
            </a:extLst>
          </p:cNvPr>
          <p:cNvSpPr/>
          <p:nvPr/>
        </p:nvSpPr>
        <p:spPr>
          <a:xfrm>
            <a:off x="6560821" y="6314830"/>
            <a:ext cx="5770080" cy="1604812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9">
            <a:extLst>
              <a:ext uri="{FF2B5EF4-FFF2-40B4-BE49-F238E27FC236}">
                <a16:creationId xmlns:a16="http://schemas.microsoft.com/office/drawing/2014/main" id="{7B659B96-B010-B941-107D-D658B602A3C6}"/>
              </a:ext>
            </a:extLst>
          </p:cNvPr>
          <p:cNvSpPr/>
          <p:nvPr/>
        </p:nvSpPr>
        <p:spPr>
          <a:xfrm>
            <a:off x="6700243" y="6911812"/>
            <a:ext cx="5539561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¿Quién toma las decisiones?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97E45517-A36F-475A-69B2-E07EF5F54E36}"/>
              </a:ext>
            </a:extLst>
          </p:cNvPr>
          <p:cNvSpPr/>
          <p:nvPr/>
        </p:nvSpPr>
        <p:spPr>
          <a:xfrm>
            <a:off x="12629199" y="5298149"/>
            <a:ext cx="5410200" cy="1521751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7687B642-1BA2-5C07-FE60-ABB00DBD1CF6}"/>
              </a:ext>
            </a:extLst>
          </p:cNvPr>
          <p:cNvSpPr/>
          <p:nvPr/>
        </p:nvSpPr>
        <p:spPr>
          <a:xfrm>
            <a:off x="12785961" y="5665045"/>
            <a:ext cx="5194058" cy="954107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tiene acceso y control sobre los beneficios?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9107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C27DE-0EF1-6F85-5DB0-E92AB7D2C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>
            <a:extLst>
              <a:ext uri="{FF2B5EF4-FFF2-40B4-BE49-F238E27FC236}">
                <a16:creationId xmlns:a16="http://schemas.microsoft.com/office/drawing/2014/main" id="{5183077C-E2C8-CDF8-B10D-CAE1EB61C171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3123AC1-E37E-DE20-7423-7241EA58577E}"/>
              </a:ext>
            </a:extLst>
          </p:cNvPr>
          <p:cNvSpPr/>
          <p:nvPr/>
        </p:nvSpPr>
        <p:spPr>
          <a:xfrm>
            <a:off x="762000" y="1638300"/>
            <a:ext cx="7711727" cy="1628903"/>
          </a:xfrm>
          <a:prstGeom prst="rect">
            <a:avLst/>
          </a:prstGeom>
          <a:solidFill>
            <a:srgbClr val="9BBB59">
              <a:lumMod val="20000"/>
              <a:lumOff val="80000"/>
            </a:srgbClr>
          </a:solidFill>
          <a:ln w="57150" cap="flat" cmpd="sng" algn="ctr">
            <a:solidFill>
              <a:srgbClr val="009F4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7544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89E2EED-6651-E483-A26F-CFB94467E5D6}"/>
              </a:ext>
            </a:extLst>
          </p:cNvPr>
          <p:cNvSpPr/>
          <p:nvPr/>
        </p:nvSpPr>
        <p:spPr>
          <a:xfrm>
            <a:off x="775755" y="1765148"/>
            <a:ext cx="7684215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Contribuciones diferenciadas a la gestión, el uso sostenible y la protección de los recursos o ecosistemas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64346C8-62E2-6A6A-DA69-4FE87A388B21}"/>
              </a:ext>
            </a:extLst>
          </p:cNvPr>
          <p:cNvSpPr/>
          <p:nvPr/>
        </p:nvSpPr>
        <p:spPr>
          <a:xfrm>
            <a:off x="762000" y="3746183"/>
            <a:ext cx="7711725" cy="1451204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9F4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5B387D8-4771-74A6-EDBE-99A382DB072C}"/>
              </a:ext>
            </a:extLst>
          </p:cNvPr>
          <p:cNvSpPr/>
          <p:nvPr/>
        </p:nvSpPr>
        <p:spPr>
          <a:xfrm>
            <a:off x="748243" y="3973650"/>
            <a:ext cx="771172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¿Cuáles son las diferentes visiones sobre la conservación/explotación de estos recursos?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0E6065-8991-C148-29BA-7A1532F166F0}"/>
              </a:ext>
            </a:extLst>
          </p:cNvPr>
          <p:cNvSpPr/>
          <p:nvPr/>
        </p:nvSpPr>
        <p:spPr>
          <a:xfrm>
            <a:off x="762000" y="5699518"/>
            <a:ext cx="7711724" cy="2230467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009F4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DF499BD-C063-81D6-D2FC-BBCE2015D490}"/>
              </a:ext>
            </a:extLst>
          </p:cNvPr>
          <p:cNvSpPr/>
          <p:nvPr/>
        </p:nvSpPr>
        <p:spPr>
          <a:xfrm>
            <a:off x="1404886" y="5903834"/>
            <a:ext cx="6425951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371600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¿Cómo contribuyen de manera diferente hombres y mujeres a la gestión, el uso sostenible y la protección de los recursos o ecosistemas?</a:t>
            </a: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ea typeface="+mn-lt"/>
              <a:cs typeface="Calibri" panose="020F0502020204030204" pitchFamily="34" charset="0"/>
            </a:endParaRPr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87315B0E-B6E6-9C0F-1EC7-70918120A250}"/>
              </a:ext>
            </a:extLst>
          </p:cNvPr>
          <p:cNvSpPr/>
          <p:nvPr/>
        </p:nvSpPr>
        <p:spPr>
          <a:xfrm>
            <a:off x="9378594" y="1568838"/>
            <a:ext cx="7711727" cy="1698366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75441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96B67655-A589-78ED-3D17-C0180ACCDD5C}"/>
              </a:ext>
            </a:extLst>
          </p:cNvPr>
          <p:cNvSpPr/>
          <p:nvPr/>
        </p:nvSpPr>
        <p:spPr>
          <a:xfrm>
            <a:off x="9532707" y="1803194"/>
            <a:ext cx="7403499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371600"/>
            <a:r>
              <a:rPr lang="e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" sz="2800" b="1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Participación diferenciada e impactos de proyectos/actividades ambientales</a:t>
            </a:r>
          </a:p>
        </p:txBody>
      </p:sp>
      <p:sp>
        <p:nvSpPr>
          <p:cNvPr id="44" name="Rectangle 28">
            <a:extLst>
              <a:ext uri="{FF2B5EF4-FFF2-40B4-BE49-F238E27FC236}">
                <a16:creationId xmlns:a16="http://schemas.microsoft.com/office/drawing/2014/main" id="{B80E31F8-B5BF-13F4-54C4-D66EB15D42EB}"/>
              </a:ext>
            </a:extLst>
          </p:cNvPr>
          <p:cNvSpPr/>
          <p:nvPr/>
        </p:nvSpPr>
        <p:spPr>
          <a:xfrm>
            <a:off x="9386216" y="3531890"/>
            <a:ext cx="7704107" cy="1765364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29">
            <a:extLst>
              <a:ext uri="{FF2B5EF4-FFF2-40B4-BE49-F238E27FC236}">
                <a16:creationId xmlns:a16="http://schemas.microsoft.com/office/drawing/2014/main" id="{4749E978-66BB-8C41-2353-4CF29E60E081}"/>
              </a:ext>
            </a:extLst>
          </p:cNvPr>
          <p:cNvSpPr/>
          <p:nvPr/>
        </p:nvSpPr>
        <p:spPr>
          <a:xfrm>
            <a:off x="9605711" y="3722074"/>
            <a:ext cx="7257489" cy="13849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¿La planificación de proyectos/actividades tiene en cuenta las barreras y necesidades específicas de hombres y mujeres?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32">
            <a:extLst>
              <a:ext uri="{FF2B5EF4-FFF2-40B4-BE49-F238E27FC236}">
                <a16:creationId xmlns:a16="http://schemas.microsoft.com/office/drawing/2014/main" id="{F9F30F51-1CF3-C667-9046-C5103B1A9BED}"/>
              </a:ext>
            </a:extLst>
          </p:cNvPr>
          <p:cNvSpPr/>
          <p:nvPr/>
        </p:nvSpPr>
        <p:spPr>
          <a:xfrm>
            <a:off x="9386214" y="5524500"/>
            <a:ext cx="7704107" cy="1554650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ectangle 33">
            <a:extLst>
              <a:ext uri="{FF2B5EF4-FFF2-40B4-BE49-F238E27FC236}">
                <a16:creationId xmlns:a16="http://schemas.microsoft.com/office/drawing/2014/main" id="{BEE893F1-0459-4FA9-421B-9CE6908078CE}"/>
              </a:ext>
            </a:extLst>
          </p:cNvPr>
          <p:cNvSpPr/>
          <p:nvPr/>
        </p:nvSpPr>
        <p:spPr>
          <a:xfrm>
            <a:off x="9828918" y="6040215"/>
            <a:ext cx="6811073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1371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¿Quién participa en los proyectos/actividades?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28">
            <a:extLst>
              <a:ext uri="{FF2B5EF4-FFF2-40B4-BE49-F238E27FC236}">
                <a16:creationId xmlns:a16="http://schemas.microsoft.com/office/drawing/2014/main" id="{51C90E9D-A98E-6E99-7AED-42DC6A0F3ACA}"/>
              </a:ext>
            </a:extLst>
          </p:cNvPr>
          <p:cNvSpPr/>
          <p:nvPr/>
        </p:nvSpPr>
        <p:spPr>
          <a:xfrm>
            <a:off x="9378594" y="7277100"/>
            <a:ext cx="7712447" cy="1554650"/>
          </a:xfrm>
          <a:prstGeom prst="rect">
            <a:avLst/>
          </a:prstGeom>
          <a:solidFill>
            <a:srgbClr val="FFFFFF"/>
          </a:solidFill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754418">
              <a:defRPr/>
            </a:pPr>
            <a:endParaRPr lang="en-US" sz="28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29">
            <a:extLst>
              <a:ext uri="{FF2B5EF4-FFF2-40B4-BE49-F238E27FC236}">
                <a16:creationId xmlns:a16="http://schemas.microsoft.com/office/drawing/2014/main" id="{36BE0ADE-5591-BDE3-042E-C1A01154A057}"/>
              </a:ext>
            </a:extLst>
          </p:cNvPr>
          <p:cNvSpPr/>
          <p:nvPr/>
        </p:nvSpPr>
        <p:spPr>
          <a:xfrm>
            <a:off x="10014464" y="7353479"/>
            <a:ext cx="6439979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371600"/>
            <a:r>
              <a:rPr lang="es" sz="2800" dirty="0">
                <a:solidFill>
                  <a:srgbClr val="000000"/>
                </a:solidFill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¿Cuáles son los impactos del proyecto/actividades en hombres y mujeres?</a:t>
            </a: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5552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0075E-894F-D50F-04EC-D16CC85E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ird flying in the sky&#10;&#10;AI-generated content may be incorrect.">
            <a:extLst>
              <a:ext uri="{FF2B5EF4-FFF2-40B4-BE49-F238E27FC236}">
                <a16:creationId xmlns:a16="http://schemas.microsoft.com/office/drawing/2014/main" id="{4AAC3355-B2D2-4861-F3B7-8492D95DA2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11" name="Picture 10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B5A23B9D-A1D2-3D89-E78B-FCEA80EACF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2" name="Picture 1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ACC84D09-D463-967E-608E-0B19893858D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188E-59FA-95DE-C534-8C8B1BE8F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D5B3-A14E-E6C4-EEAB-509AA54A9F66}"/>
              </a:ext>
            </a:extLst>
          </p:cNvPr>
          <p:cNvSpPr txBox="1"/>
          <p:nvPr/>
        </p:nvSpPr>
        <p:spPr>
          <a:xfrm>
            <a:off x="6164318" y="3443162"/>
            <a:ext cx="12123683" cy="3466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  <a:defRPr/>
            </a:pPr>
            <a:r>
              <a:rPr lang="es" sz="10000" kern="100" dirty="0">
                <a:solidFill>
                  <a:prstClr val="black"/>
                </a:solidFill>
                <a:latin typeface="Calibri" panose="020F0502020204030204"/>
              </a:rPr>
              <a:t>Preguntas y </a:t>
            </a:r>
          </a:p>
          <a:p>
            <a:pPr algn="ctr" defTabSz="1371600">
              <a:lnSpc>
                <a:spcPct val="107000"/>
              </a:lnSpc>
              <a:spcAft>
                <a:spcPts val="1200"/>
              </a:spcAft>
              <a:defRPr/>
            </a:pPr>
            <a:r>
              <a:rPr lang="es" sz="10000" kern="100" dirty="0">
                <a:solidFill>
                  <a:prstClr val="black"/>
                </a:solidFill>
                <a:latin typeface="Calibri" panose="020F0502020204030204"/>
              </a:rPr>
              <a:t>respuestas</a:t>
            </a:r>
            <a:endParaRPr lang="en-US" sz="9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snake on a branch&#10;&#10;AI-generated content may be incorrect.">
            <a:extLst>
              <a:ext uri="{FF2B5EF4-FFF2-40B4-BE49-F238E27FC236}">
                <a16:creationId xmlns:a16="http://schemas.microsoft.com/office/drawing/2014/main" id="{6BEE916D-A3B1-4365-56CB-7A40D739A7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6A234-527D-06AC-3DAC-C50664C15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8AEC5B13-6EC6-D1ED-675D-A89E8673A1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D42FD0EB-CA1B-A5D9-FEFE-BF962B97C2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AC0C8647-1EC4-3458-2EB1-D46607B191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B37F1A24-B316-D47D-8B1A-8A0B2DD1319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A3FA11-DAE3-B811-78C1-34B22F660D16}"/>
              </a:ext>
            </a:extLst>
          </p:cNvPr>
          <p:cNvSpPr txBox="1"/>
          <p:nvPr/>
        </p:nvSpPr>
        <p:spPr>
          <a:xfrm>
            <a:off x="6148551" y="2796426"/>
            <a:ext cx="121394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Juntos es mejor:</a:t>
            </a:r>
          </a:p>
          <a:p>
            <a:pPr algn="ctr" defTabSz="1371600"/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Intercambio entre pares y</a:t>
            </a:r>
          </a:p>
          <a:p>
            <a:pPr algn="ctr" defTabSz="1371600"/>
            <a:r>
              <a:rPr lang="en-US" sz="8000" kern="1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es" sz="8000" kern="100" dirty="0">
                <a:solidFill>
                  <a:prstClr val="black"/>
                </a:solidFill>
                <a:latin typeface="Calibri" panose="020F0502020204030204"/>
              </a:rPr>
              <a:t>olución de problemas</a:t>
            </a:r>
            <a:endParaRPr lang="en-US" sz="8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34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101-0B1B-8097-1E3C-973D976B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CFD8002E-E5BE-1055-16EF-55510F7F2E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65097DD6-D466-D97E-6487-177B130C39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8C99B8DE-D6FE-5A10-3212-962249C20A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9B8AEE8F-55C4-5B19-0C39-18B29A68F6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9FF18-9DBF-AD53-758D-641AB724C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BC937-690A-80D9-37B9-7BDA006F6635}"/>
              </a:ext>
            </a:extLst>
          </p:cNvPr>
          <p:cNvSpPr txBox="1"/>
          <p:nvPr/>
        </p:nvSpPr>
        <p:spPr>
          <a:xfrm>
            <a:off x="6180082" y="3375779"/>
            <a:ext cx="121079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66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¿Por qué realizar un análisis de género y biodiversidad?</a:t>
            </a:r>
            <a:endParaRPr lang="en-US" sz="66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9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260-5C9E-40F9-9BB9-744C55CE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563F7F03-9B20-675C-376B-4F47735E98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8BCC448B-F4AA-D0AE-DD58-365E46109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ACBFD4FD-8436-A278-EBA4-46884C20A1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6EC70DA2-8FFF-6259-5762-D093463F050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A9E-2828-2903-2182-252D95D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342C0-9169-B898-9A76-CE4AA7011716}"/>
              </a:ext>
            </a:extLst>
          </p:cNvPr>
          <p:cNvSpPr txBox="1"/>
          <p:nvPr/>
        </p:nvSpPr>
        <p:spPr>
          <a:xfrm>
            <a:off x="6180082" y="3208087"/>
            <a:ext cx="1210791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" sz="8100" kern="100" dirty="0">
                <a:solidFill>
                  <a:prstClr val="black"/>
                </a:solidFill>
                <a:latin typeface="Calibri" panose="020F0502020204030204"/>
              </a:rPr>
              <a:t>Siguiente Temática</a:t>
            </a:r>
          </a:p>
          <a:p>
            <a:pPr algn="ctr" defTabSz="1371600">
              <a:defRPr/>
            </a:pPr>
            <a:r>
              <a:rPr lang="es" sz="8100" kern="100" dirty="0">
                <a:solidFill>
                  <a:prstClr val="black"/>
                </a:solidFill>
                <a:latin typeface="Calibri" panose="020F0502020204030204"/>
              </a:rPr>
              <a:t>Clínicas de trabajo</a:t>
            </a:r>
            <a:endParaRPr lang="en-US" sz="72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8100" kern="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9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26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477EC157-216C-59F1-7A8F-D9473F9B6CC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1163702" y="481256"/>
            <a:ext cx="15960590" cy="1323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Plan de desarrollo de capacidades: Clínicas de trabajo temáticas</a:t>
            </a:r>
          </a:p>
          <a:p>
            <a:pPr defTabSz="914445">
              <a:buClr>
                <a:srgbClr val="000000"/>
              </a:buClr>
              <a:defRPr/>
            </a:pPr>
            <a:endParaRPr sz="40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4FDAB5D5-9561-880D-DD6B-C431944D07C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5A15079-78FB-8F13-F4E5-AA79E4200FBB}"/>
              </a:ext>
            </a:extLst>
          </p:cNvPr>
          <p:cNvSpPr/>
          <p:nvPr/>
        </p:nvSpPr>
        <p:spPr>
          <a:xfrm>
            <a:off x="718030" y="1941245"/>
            <a:ext cx="3037904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30 de septiembre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40E8032-D0C7-73EB-603B-204194E74155}"/>
              </a:ext>
            </a:extLst>
          </p:cNvPr>
          <p:cNvSpPr/>
          <p:nvPr/>
        </p:nvSpPr>
        <p:spPr>
          <a:xfrm>
            <a:off x="3915423" y="1930888"/>
            <a:ext cx="13305777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1371600"/>
            <a:r>
              <a:rPr lang="es" sz="27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Análisis de género y biodiversidad </a:t>
            </a:r>
            <a:r>
              <a:rPr lang="es" sz="27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desarrollar un análisis de género que incluya evidencia para respaldar las SbN sensibles al género y el análisis de datos innovador.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D0613C6-0D99-2228-CE82-107E971B90F0}"/>
              </a:ext>
            </a:extLst>
          </p:cNvPr>
          <p:cNvSpPr/>
          <p:nvPr/>
        </p:nvSpPr>
        <p:spPr>
          <a:xfrm>
            <a:off x="3915423" y="3685175"/>
            <a:ext cx="13305777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es" sz="27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Acciones transformadoras de género para la naturaleza </a:t>
            </a:r>
            <a:r>
              <a:rPr lang="es" sz="27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identificar soluciones innovadoras basadas en la naturaleza </a:t>
            </a:r>
            <a:r>
              <a:rPr lang="es" sz="270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 una nueva generación de indicadores de género y biodiversidad que puedan incluirse en la NBSA</a:t>
            </a:r>
            <a:r>
              <a:rPr lang="es" sz="27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70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594557-7894-C3D4-C8BD-7D14DCFE4CBB}"/>
              </a:ext>
            </a:extLst>
          </p:cNvPr>
          <p:cNvSpPr/>
          <p:nvPr/>
        </p:nvSpPr>
        <p:spPr>
          <a:xfrm>
            <a:off x="3915423" y="5489594"/>
            <a:ext cx="13305777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700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</a:t>
            </a:r>
            <a:r>
              <a:rPr lang="es" sz="2700" b="1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Conseguir que las partes interesadas adecuadas se sienten en la mesa </a:t>
            </a:r>
            <a:r>
              <a:rPr lang="es" sz="2700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desarrollar un mapeo de múltiples actores y consultas para identificar soluciones basadas en la naturaleza con perspectiva de género que contribuyan a los objetivos de MK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908EBFC-7093-2D1D-805F-A6DB37DEC697}"/>
              </a:ext>
            </a:extLst>
          </p:cNvPr>
          <p:cNvSpPr/>
          <p:nvPr/>
        </p:nvSpPr>
        <p:spPr>
          <a:xfrm>
            <a:off x="3915423" y="7243882"/>
            <a:ext cx="13305777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s" sz="27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</a:t>
            </a:r>
            <a:r>
              <a:rPr lang="es" sz="2700" b="1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s" sz="2700" b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camino a largo plazo </a:t>
            </a:r>
            <a:r>
              <a:rPr lang="es" sz="270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Consejos para desarrollar una hoja de ruta nacional que conduzca a la implementación de soluciones basadas en la naturaleza con perspectiva de género y cómo incluirla en las políticas nacionales</a:t>
            </a:r>
            <a:endParaRPr lang="en-US" sz="270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73EB54D-DD7A-145D-AB32-99A2C5E26955}"/>
              </a:ext>
            </a:extLst>
          </p:cNvPr>
          <p:cNvSpPr/>
          <p:nvPr/>
        </p:nvSpPr>
        <p:spPr>
          <a:xfrm>
            <a:off x="718028" y="3703817"/>
            <a:ext cx="3037904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 dirty="0">
                <a:solidFill>
                  <a:prstClr val="black"/>
                </a:solidFill>
                <a:latin typeface="Calibri" panose="020F0502020204030204"/>
              </a:rPr>
              <a:t>21 de octubre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8D585A9-D96C-039B-0D80-3BE25813C845}"/>
              </a:ext>
            </a:extLst>
          </p:cNvPr>
          <p:cNvSpPr/>
          <p:nvPr/>
        </p:nvSpPr>
        <p:spPr>
          <a:xfrm>
            <a:off x="718028" y="5529959"/>
            <a:ext cx="3037904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28 de octubre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17291CF-F09A-0C18-63C7-99483DC34C1A}"/>
              </a:ext>
            </a:extLst>
          </p:cNvPr>
          <p:cNvSpPr/>
          <p:nvPr/>
        </p:nvSpPr>
        <p:spPr>
          <a:xfrm>
            <a:off x="718027" y="7292531"/>
            <a:ext cx="3037904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s" sz="2700" b="1">
                <a:solidFill>
                  <a:prstClr val="black"/>
                </a:solidFill>
                <a:latin typeface="Calibri" panose="020F0502020204030204"/>
              </a:rPr>
              <a:t>11 de noviembre</a:t>
            </a:r>
          </a:p>
        </p:txBody>
      </p:sp>
    </p:spTree>
    <p:extLst>
      <p:ext uri="{BB962C8B-B14F-4D97-AF65-F5344CB8AC3E}">
        <p14:creationId xmlns:p14="http://schemas.microsoft.com/office/powerpoint/2010/main" val="21862654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/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14945830" y="1088531"/>
            <a:ext cx="2074148" cy="2253641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914445">
              <a:lnSpc>
                <a:spcPts val="3499"/>
              </a:lnSpc>
            </a:pPr>
            <a:endParaRPr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5471646" y="220421"/>
            <a:ext cx="2069429" cy="134753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/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225823" y="2637140"/>
            <a:ext cx="18287996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¡Gracias!</a:t>
            </a: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¡Gracias!</a:t>
            </a: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¡Gracias!</a:t>
            </a: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Pasabo !</a:t>
            </a:r>
            <a:r>
              <a:rPr lang="es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81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914445">
              <a:spcBef>
                <a:spcPct val="0"/>
              </a:spcBef>
            </a:pPr>
            <a:r>
              <a:rPr lang="es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 </a:t>
            </a:r>
            <a:r>
              <a:rPr lang="e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pic>
        <p:nvPicPr>
          <p:cNvPr id="13" name="Picture 12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BFF1332-A16C-796F-CB98-F4AC8EAB15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1" y="4547322"/>
            <a:ext cx="2359179" cy="1574421"/>
          </a:xfrm>
          <a:prstGeom prst="rect">
            <a:avLst/>
          </a:prstGeom>
        </p:spPr>
      </p:pic>
      <p:pic>
        <p:nvPicPr>
          <p:cNvPr id="15" name="Picture 14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1199D3B-0B92-EFFD-835D-119C0EDDD1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3" y="7639392"/>
            <a:ext cx="2431736" cy="1618908"/>
          </a:xfrm>
          <a:prstGeom prst="rect">
            <a:avLst/>
          </a:prstGeom>
        </p:spPr>
      </p:pic>
      <p:pic>
        <p:nvPicPr>
          <p:cNvPr id="23" name="Picture 22" descr="A orangutan in the jungle&#10;&#10;AI-generated content may be incorrect.">
            <a:extLst>
              <a:ext uri="{FF2B5EF4-FFF2-40B4-BE49-F238E27FC236}">
                <a16:creationId xmlns:a16="http://schemas.microsoft.com/office/drawing/2014/main" id="{6AD29B8C-AFCA-E40C-AB0E-94E5CFA2D6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6" y="2824052"/>
            <a:ext cx="2443869" cy="1618908"/>
          </a:xfrm>
          <a:prstGeom prst="rect">
            <a:avLst/>
          </a:prstGeom>
        </p:spPr>
      </p:pic>
      <p:pic>
        <p:nvPicPr>
          <p:cNvPr id="31" name="Picture 30" descr="Bribris Rio.tif">
            <a:extLst>
              <a:ext uri="{FF2B5EF4-FFF2-40B4-BE49-F238E27FC236}">
                <a16:creationId xmlns:a16="http://schemas.microsoft.com/office/drawing/2014/main" id="{76D9CD27-D59A-18F5-B63D-1F53511E9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55" y="4429758"/>
            <a:ext cx="2420870" cy="1590726"/>
          </a:xfrm>
          <a:prstGeom prst="rect">
            <a:avLst/>
          </a:prstGeom>
        </p:spPr>
      </p:pic>
      <p:pic>
        <p:nvPicPr>
          <p:cNvPr id="36" name="Picture 35" descr="A crab on a shell&#10;&#10;AI-generated content may be incorrect.">
            <a:extLst>
              <a:ext uri="{FF2B5EF4-FFF2-40B4-BE49-F238E27FC236}">
                <a16:creationId xmlns:a16="http://schemas.microsoft.com/office/drawing/2014/main" id="{6FFCD6A5-9FAB-2D0A-344A-570768F0AD0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55" y="6034851"/>
            <a:ext cx="2420870" cy="1611675"/>
          </a:xfrm>
          <a:prstGeom prst="rect">
            <a:avLst/>
          </a:prstGeom>
        </p:spPr>
      </p:pic>
      <p:pic>
        <p:nvPicPr>
          <p:cNvPr id="17" name="Picture 1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1CCE4F5C-7039-36F6-7DBF-8380C254A75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3932" y="7679117"/>
            <a:ext cx="2370512" cy="1578150"/>
          </a:xfrm>
          <a:prstGeom prst="rect">
            <a:avLst/>
          </a:prstGeom>
        </p:spPr>
      </p:pic>
      <p:pic>
        <p:nvPicPr>
          <p:cNvPr id="34" name="Picture 33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39C574A1-BED1-9756-926F-1B41715A0EF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2" y="2973508"/>
            <a:ext cx="2370512" cy="1578152"/>
          </a:xfrm>
          <a:prstGeom prst="rect">
            <a:avLst/>
          </a:prstGeom>
        </p:spPr>
      </p:pic>
      <p:pic>
        <p:nvPicPr>
          <p:cNvPr id="39" name="Picture 38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F07BCCA8-BA56-9769-D97A-C86741B081E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0487" y="6116803"/>
            <a:ext cx="2346725" cy="15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2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53FA2-C85C-B746-E0B2-57CD78A16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8F4BA9EA-4AE4-0AD5-54CA-BB3672EA5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839" y="-4331"/>
            <a:ext cx="1268243" cy="1897914"/>
          </a:xfrm>
          <a:prstGeom prst="rect">
            <a:avLst/>
          </a:prstGeom>
        </p:spPr>
      </p:pic>
      <p:pic>
        <p:nvPicPr>
          <p:cNvPr id="10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541EB837-B3F4-5DAE-BE91-FE888709C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0C403D97-DEFF-3B98-ADC3-C17E3FD78226}"/>
              </a:ext>
            </a:extLst>
          </p:cNvPr>
          <p:cNvSpPr txBox="1"/>
          <p:nvPr/>
        </p:nvSpPr>
        <p:spPr>
          <a:xfrm>
            <a:off x="422410" y="256506"/>
            <a:ext cx="15960590" cy="1200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3600" dirty="0">
                <a:latin typeface="Calibri" panose="020F0502020204030204" pitchFamily="34" charset="0"/>
                <a:cs typeface="Calibri" panose="020F0502020204030204" pitchFamily="34" charset="0"/>
              </a:rPr>
              <a:t>Un análisis de género es el primer paso para diseñar una política o estrategia transformadora o con perspectiva de género.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6C4AD2-F274-4B46-BFE1-8E85CDF85C21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">
            <a:extLst>
              <a:ext uri="{FF2B5EF4-FFF2-40B4-BE49-F238E27FC236}">
                <a16:creationId xmlns:a16="http://schemas.microsoft.com/office/drawing/2014/main" id="{B630399A-A502-E45D-7DDC-6F0B18FE258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D461AB2-CF76-BF53-8F5B-D4B7F54D46DC}"/>
              </a:ext>
            </a:extLst>
          </p:cNvPr>
          <p:cNvSpPr txBox="1">
            <a:spLocks/>
          </p:cNvSpPr>
          <p:nvPr/>
        </p:nvSpPr>
        <p:spPr>
          <a:xfrm>
            <a:off x="5556348" y="1379289"/>
            <a:ext cx="11969651" cy="571738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Permite a los países: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Reconocer tanto a las mujeres como a los hombres como custodios del medio ambiente y agentes clave del cambio necesario para alcanzar los objetivos de biodiversidad.</a:t>
            </a:r>
          </a:p>
          <a:p>
            <a:pPr lvl="0"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Garantizar que las voces, ideas, preocupaciones y experiencias de las mujeres y los hombres se consideren como aspectos integrales del diseño, la implementación, el seguimiento y la evaluación de la política o estrategia.</a:t>
            </a:r>
          </a:p>
          <a:p>
            <a:pPr lvl="0"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Evaluar los impactos diferenciados en mujeres y hombres de cualquier acción o intervención asociada a la política o estrategia</a:t>
            </a:r>
          </a:p>
          <a:p>
            <a:pPr lvl="0"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Garantizar que las desigualdades de género no se perpetúen ni aumenten durante la implementación de la política o estrategia</a:t>
            </a:r>
          </a:p>
          <a:p>
            <a:pPr lvl="0" algn="just"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r>
              <a:rPr lang="es" sz="2400" dirty="0">
                <a:latin typeface="Calibri" panose="020F0502020204030204" pitchFamily="34" charset="0"/>
                <a:cs typeface="Calibri" panose="020F0502020204030204" pitchFamily="34" charset="0"/>
              </a:rPr>
              <a:t>Garantizar que los beneficios, responsabilidades y costos asociados a la política o estrategia se compartan equitativamente entre hombres y mujeres.</a:t>
            </a:r>
          </a:p>
          <a:p>
            <a:pPr lvl="0" algn="just">
              <a:spcBef>
                <a:spcPts val="0"/>
              </a:spcBef>
            </a:pPr>
            <a:endParaRPr lang="en-US" sz="2400" noProof="0" dirty="0"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 descr="DSC_2478.JPG">
            <a:extLst>
              <a:ext uri="{FF2B5EF4-FFF2-40B4-BE49-F238E27FC236}">
                <a16:creationId xmlns:a16="http://schemas.microsoft.com/office/drawing/2014/main" id="{16065007-161C-72A2-0EDB-CF2C3C2019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7"/>
          <a:stretch/>
        </p:blipFill>
        <p:spPr>
          <a:xfrm>
            <a:off x="792481" y="2185971"/>
            <a:ext cx="4199719" cy="2981278"/>
          </a:xfrm>
          <a:prstGeom prst="rect">
            <a:avLst/>
          </a:prstGeom>
        </p:spPr>
      </p:pic>
      <p:pic>
        <p:nvPicPr>
          <p:cNvPr id="9" name="Picture 8" descr="Macintosh HD:Users:AQA:Desktop:Fotos Althea:2016:5. Mayo:Taller FONAFIFO:JPG:DSC_7070.JPG">
            <a:extLst>
              <a:ext uri="{FF2B5EF4-FFF2-40B4-BE49-F238E27FC236}">
                <a16:creationId xmlns:a16="http://schemas.microsoft.com/office/drawing/2014/main" id="{0DA523B0-F7EF-68FE-1BB3-1EC959C16E46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00"/>
          <a:stretch/>
        </p:blipFill>
        <p:spPr bwMode="auto">
          <a:xfrm>
            <a:off x="814241" y="5765600"/>
            <a:ext cx="4199719" cy="2677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048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31BC57-1F9B-3D94-DCD7-F6300CBC91B6}"/>
              </a:ext>
            </a:extLst>
          </p:cNvPr>
          <p:cNvSpPr txBox="1"/>
          <p:nvPr/>
        </p:nvSpPr>
        <p:spPr>
          <a:xfrm>
            <a:off x="5334000" y="5415112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Roles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DC2689F-A984-7A98-8738-C19D4D5975F2}"/>
              </a:ext>
            </a:extLst>
          </p:cNvPr>
          <p:cNvSpPr/>
          <p:nvPr/>
        </p:nvSpPr>
        <p:spPr>
          <a:xfrm>
            <a:off x="5033731" y="1728790"/>
            <a:ext cx="7691669" cy="7590220"/>
          </a:xfrm>
          <a:prstGeom prst="ellipse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7B02B48-C7CA-8A41-C107-3AC6A0030923}"/>
              </a:ext>
            </a:extLst>
          </p:cNvPr>
          <p:cNvSpPr txBox="1"/>
          <p:nvPr/>
        </p:nvSpPr>
        <p:spPr>
          <a:xfrm>
            <a:off x="2043294" y="4942708"/>
            <a:ext cx="231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AFOLU</a:t>
            </a:r>
          </a:p>
        </p:txBody>
      </p:sp>
      <p:pic>
        <p:nvPicPr>
          <p:cNvPr id="4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479CD3E4-427A-A7B2-58EE-FB6085F6F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839" y="-4331"/>
            <a:ext cx="1268243" cy="1897914"/>
          </a:xfrm>
          <a:prstGeom prst="rect">
            <a:avLst/>
          </a:prstGeom>
        </p:spPr>
      </p:pic>
      <p:pic>
        <p:nvPicPr>
          <p:cNvPr id="10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3BC5D367-4D31-2ED7-4914-27DCFB624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12" name="Google Shape;89;g328e14af98b_2_2">
            <a:extLst>
              <a:ext uri="{FF2B5EF4-FFF2-40B4-BE49-F238E27FC236}">
                <a16:creationId xmlns:a16="http://schemas.microsoft.com/office/drawing/2014/main" id="{0B98A96C-48DD-B6CA-F41F-A257EBA62B8D}"/>
              </a:ext>
            </a:extLst>
          </p:cNvPr>
          <p:cNvSpPr txBox="1"/>
          <p:nvPr/>
        </p:nvSpPr>
        <p:spPr>
          <a:xfrm>
            <a:off x="830399" y="481687"/>
            <a:ext cx="15960590" cy="144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4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Cada sector ambiental tiene un panorama social diferente</a:t>
            </a:r>
          </a:p>
          <a:p>
            <a:pPr defTabSz="914445">
              <a:buClr>
                <a:srgbClr val="000000"/>
              </a:buClr>
              <a:defRPr/>
            </a:pPr>
            <a:endParaRPr lang="en-US" sz="4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169CD3-843F-7ACB-D843-313F8406005E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">
            <a:extLst>
              <a:ext uri="{FF2B5EF4-FFF2-40B4-BE49-F238E27FC236}">
                <a16:creationId xmlns:a16="http://schemas.microsoft.com/office/drawing/2014/main" id="{054B3188-2786-68F9-80F3-1FA354D799B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F7C25F0-E0A0-5D9D-6B37-DC3AA256F3F0}"/>
              </a:ext>
            </a:extLst>
          </p:cNvPr>
          <p:cNvSpPr/>
          <p:nvPr/>
        </p:nvSpPr>
        <p:spPr>
          <a:xfrm>
            <a:off x="5410200" y="4564465"/>
            <a:ext cx="1828800" cy="1752600"/>
          </a:xfrm>
          <a:prstGeom prst="ellipse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5CB08B9-408D-C538-F1E2-8DAC60122339}"/>
              </a:ext>
            </a:extLst>
          </p:cNvPr>
          <p:cNvSpPr/>
          <p:nvPr/>
        </p:nvSpPr>
        <p:spPr>
          <a:xfrm>
            <a:off x="10515600" y="4564465"/>
            <a:ext cx="1828800" cy="1752600"/>
          </a:xfrm>
          <a:prstGeom prst="ellipse">
            <a:avLst/>
          </a:prstGeom>
          <a:solidFill>
            <a:srgbClr val="1F497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CED081B-B94A-C09B-1C9B-7D09A013E1AB}"/>
              </a:ext>
            </a:extLst>
          </p:cNvPr>
          <p:cNvSpPr txBox="1"/>
          <p:nvPr/>
        </p:nvSpPr>
        <p:spPr>
          <a:xfrm>
            <a:off x="5410200" y="5256099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Roles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C2723C3-6F4A-3413-1733-2A07DC4A8C5D}"/>
              </a:ext>
            </a:extLst>
          </p:cNvPr>
          <p:cNvSpPr txBox="1"/>
          <p:nvPr/>
        </p:nvSpPr>
        <p:spPr>
          <a:xfrm>
            <a:off x="10515600" y="5092448"/>
            <a:ext cx="1828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</a:rPr>
              <a:t>Derechos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964ADB2-139D-62F5-0DED-07B8590B5629}"/>
              </a:ext>
            </a:extLst>
          </p:cNvPr>
          <p:cNvSpPr/>
          <p:nvPr/>
        </p:nvSpPr>
        <p:spPr>
          <a:xfrm>
            <a:off x="6697616" y="2556858"/>
            <a:ext cx="1828800" cy="1752600"/>
          </a:xfrm>
          <a:prstGeom prst="ellipse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CEB955F-060D-7A73-56F1-B9A2AB3DAB51}"/>
              </a:ext>
            </a:extLst>
          </p:cNvPr>
          <p:cNvSpPr txBox="1"/>
          <p:nvPr/>
        </p:nvSpPr>
        <p:spPr>
          <a:xfrm>
            <a:off x="6580046" y="3242660"/>
            <a:ext cx="206393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 dirty="0">
                <a:solidFill>
                  <a:prstClr val="white"/>
                </a:solidFill>
                <a:latin typeface="Montserrat" pitchFamily="2" charset="77"/>
              </a:rPr>
              <a:t>Contribuciones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88FB203F-C108-8501-EFEB-3D36251BFC5F}"/>
              </a:ext>
            </a:extLst>
          </p:cNvPr>
          <p:cNvSpPr/>
          <p:nvPr/>
        </p:nvSpPr>
        <p:spPr>
          <a:xfrm>
            <a:off x="6706082" y="6469465"/>
            <a:ext cx="1828800" cy="1752600"/>
          </a:xfrm>
          <a:prstGeom prst="ellipse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4BC194E-5AD4-991D-55F4-CB1CE1FBD4BE}"/>
              </a:ext>
            </a:extLst>
          </p:cNvPr>
          <p:cNvSpPr txBox="1"/>
          <p:nvPr/>
        </p:nvSpPr>
        <p:spPr>
          <a:xfrm>
            <a:off x="6596980" y="6829869"/>
            <a:ext cx="206393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>
                <a:solidFill>
                  <a:prstClr val="white"/>
                </a:solidFill>
                <a:latin typeface="Montserrat" pitchFamily="2" charset="77"/>
              </a:rPr>
              <a:t>Ideas, Experiencia</a:t>
            </a:r>
          </a:p>
          <a:p>
            <a:pPr algn="ctr" defTabSz="914445"/>
            <a:r>
              <a:rPr lang="es">
                <a:solidFill>
                  <a:prstClr val="white"/>
                </a:solidFill>
                <a:latin typeface="Montserrat" pitchFamily="2" charset="77"/>
              </a:rPr>
              <a:t>Conocimiento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323D3B86-6DE3-CD38-4C31-06342E0D74A9}"/>
              </a:ext>
            </a:extLst>
          </p:cNvPr>
          <p:cNvSpPr/>
          <p:nvPr/>
        </p:nvSpPr>
        <p:spPr>
          <a:xfrm>
            <a:off x="9241947" y="6469465"/>
            <a:ext cx="1828800" cy="1752600"/>
          </a:xfrm>
          <a:prstGeom prst="ellipse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3EBD86A-FD9C-E7A9-F95A-6C2E3A9ECAF7}"/>
              </a:ext>
            </a:extLst>
          </p:cNvPr>
          <p:cNvSpPr txBox="1"/>
          <p:nvPr/>
        </p:nvSpPr>
        <p:spPr>
          <a:xfrm>
            <a:off x="9132845" y="6952337"/>
            <a:ext cx="2063939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>
                <a:solidFill>
                  <a:prstClr val="white"/>
                </a:solidFill>
                <a:latin typeface="Montserrat" pitchFamily="2" charset="77"/>
              </a:rPr>
              <a:t>Acceso y control de recursos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326BF2D2-99F5-A740-2FE1-A1F9EA7F7752}"/>
              </a:ext>
            </a:extLst>
          </p:cNvPr>
          <p:cNvSpPr/>
          <p:nvPr/>
        </p:nvSpPr>
        <p:spPr>
          <a:xfrm>
            <a:off x="9241947" y="2552700"/>
            <a:ext cx="1828800" cy="1752600"/>
          </a:xfrm>
          <a:prstGeom prst="ellipse">
            <a:avLst/>
          </a:prstGeom>
          <a:solidFill>
            <a:srgbClr val="1F497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C6C4F82-6E5D-4DD4-5301-A98369BFC599}"/>
              </a:ext>
            </a:extLst>
          </p:cNvPr>
          <p:cNvSpPr txBox="1"/>
          <p:nvPr/>
        </p:nvSpPr>
        <p:spPr>
          <a:xfrm>
            <a:off x="9132845" y="3035571"/>
            <a:ext cx="206393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>
                <a:solidFill>
                  <a:prstClr val="white"/>
                </a:solidFill>
                <a:latin typeface="Montserrat" pitchFamily="2" charset="77"/>
              </a:rPr>
              <a:t>Necesidades</a:t>
            </a:r>
          </a:p>
          <a:p>
            <a:pPr algn="ctr" defTabSz="914445"/>
            <a:r>
              <a:rPr lang="es">
                <a:solidFill>
                  <a:prstClr val="white"/>
                </a:solidFill>
                <a:latin typeface="Montserrat" pitchFamily="2" charset="77"/>
              </a:rPr>
              <a:t>Prioridades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ACEE9569-F2E1-F4D8-20A1-EA801BA80EB5}"/>
              </a:ext>
            </a:extLst>
          </p:cNvPr>
          <p:cNvSpPr/>
          <p:nvPr/>
        </p:nvSpPr>
        <p:spPr>
          <a:xfrm>
            <a:off x="7508781" y="4031066"/>
            <a:ext cx="2758161" cy="2639834"/>
          </a:xfrm>
          <a:prstGeom prst="ellipse">
            <a:avLst/>
          </a:prstGeom>
          <a:solidFill>
            <a:srgbClr val="1F497D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C9628DF-845D-22A3-86D4-28E09E441D50}"/>
              </a:ext>
            </a:extLst>
          </p:cNvPr>
          <p:cNvSpPr txBox="1"/>
          <p:nvPr/>
        </p:nvSpPr>
        <p:spPr>
          <a:xfrm>
            <a:off x="7620001" y="4952669"/>
            <a:ext cx="251378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Desigualdades</a:t>
            </a:r>
          </a:p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Discriminación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06378F2-41BB-6535-92A3-D70CD8222DE5}"/>
              </a:ext>
            </a:extLst>
          </p:cNvPr>
          <p:cNvSpPr/>
          <p:nvPr/>
        </p:nvSpPr>
        <p:spPr>
          <a:xfrm>
            <a:off x="12530621" y="2114549"/>
            <a:ext cx="1828800" cy="1752600"/>
          </a:xfrm>
          <a:prstGeom prst="ellipse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DC3EA0D-F330-AAA1-20C5-41BB6E489298}"/>
              </a:ext>
            </a:extLst>
          </p:cNvPr>
          <p:cNvSpPr txBox="1"/>
          <p:nvPr/>
        </p:nvSpPr>
        <p:spPr>
          <a:xfrm>
            <a:off x="12268200" y="2705833"/>
            <a:ext cx="231056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Ciudades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04909460-A2F8-C8DC-EA27-8BAA39ED1525}"/>
              </a:ext>
            </a:extLst>
          </p:cNvPr>
          <p:cNvSpPr/>
          <p:nvPr/>
        </p:nvSpPr>
        <p:spPr>
          <a:xfrm>
            <a:off x="13527707" y="4564977"/>
            <a:ext cx="1828800" cy="1752600"/>
          </a:xfrm>
          <a:prstGeom prst="ellipse">
            <a:avLst/>
          </a:prstGeom>
          <a:solidFill>
            <a:srgbClr val="4BACC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CA4379-56E6-82F3-9418-4ACBA4895602}"/>
              </a:ext>
            </a:extLst>
          </p:cNvPr>
          <p:cNvSpPr txBox="1"/>
          <p:nvPr/>
        </p:nvSpPr>
        <p:spPr>
          <a:xfrm>
            <a:off x="13333134" y="5237809"/>
            <a:ext cx="231056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</a:rPr>
              <a:t>Costas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E2ECC268-0BB4-E932-D42D-541445A18A89}"/>
              </a:ext>
            </a:extLst>
          </p:cNvPr>
          <p:cNvSpPr/>
          <p:nvPr/>
        </p:nvSpPr>
        <p:spPr>
          <a:xfrm>
            <a:off x="13072445" y="7329833"/>
            <a:ext cx="1828800" cy="1752600"/>
          </a:xfrm>
          <a:prstGeom prst="ellipse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74A5F9C-1F47-7499-4C70-D06564BA7473}"/>
              </a:ext>
            </a:extLst>
          </p:cNvPr>
          <p:cNvSpPr txBox="1"/>
          <p:nvPr/>
        </p:nvSpPr>
        <p:spPr>
          <a:xfrm>
            <a:off x="12859748" y="8034635"/>
            <a:ext cx="231056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</a:rPr>
              <a:t>Residuos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9A42C897-B9D6-6D6D-741E-FD69CA01742E}"/>
              </a:ext>
            </a:extLst>
          </p:cNvPr>
          <p:cNvSpPr/>
          <p:nvPr/>
        </p:nvSpPr>
        <p:spPr>
          <a:xfrm>
            <a:off x="3183710" y="2019300"/>
            <a:ext cx="1828800" cy="1752600"/>
          </a:xfrm>
          <a:prstGeom prst="ellipse">
            <a:avLst/>
          </a:prstGeom>
          <a:solidFill>
            <a:srgbClr val="84B24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F16F191-3068-3CA7-968C-DF00B9A06909}"/>
              </a:ext>
            </a:extLst>
          </p:cNvPr>
          <p:cNvSpPr txBox="1"/>
          <p:nvPr/>
        </p:nvSpPr>
        <p:spPr>
          <a:xfrm>
            <a:off x="3183710" y="2710934"/>
            <a:ext cx="1828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itchFamily="2" charset="77"/>
              </a:rPr>
              <a:t>Bosques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C43E461B-07D1-59C3-1BEB-3B5A7DB4C9F5}"/>
              </a:ext>
            </a:extLst>
          </p:cNvPr>
          <p:cNvSpPr/>
          <p:nvPr/>
        </p:nvSpPr>
        <p:spPr>
          <a:xfrm>
            <a:off x="2253869" y="4511137"/>
            <a:ext cx="1828800" cy="1752600"/>
          </a:xfrm>
          <a:prstGeom prst="ellipse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79DBDE4-95B8-10A3-AED4-EA979BF50DB6}"/>
              </a:ext>
            </a:extLst>
          </p:cNvPr>
          <p:cNvSpPr txBox="1"/>
          <p:nvPr/>
        </p:nvSpPr>
        <p:spPr>
          <a:xfrm>
            <a:off x="2043294" y="5126595"/>
            <a:ext cx="231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AFOLU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AFB3705-D9C6-5AEB-EE48-52030D420F05}"/>
              </a:ext>
            </a:extLst>
          </p:cNvPr>
          <p:cNvSpPr/>
          <p:nvPr/>
        </p:nvSpPr>
        <p:spPr>
          <a:xfrm>
            <a:off x="2648279" y="7065267"/>
            <a:ext cx="1828800" cy="1752600"/>
          </a:xfrm>
          <a:prstGeom prst="ellipse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4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DB2604AF-2508-C44E-AA5F-F1C7332E7345}"/>
              </a:ext>
            </a:extLst>
          </p:cNvPr>
          <p:cNvSpPr txBox="1"/>
          <p:nvPr/>
        </p:nvSpPr>
        <p:spPr>
          <a:xfrm>
            <a:off x="2437703" y="7680726"/>
            <a:ext cx="231056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45"/>
            <a:r>
              <a:rPr lang="es" sz="2400">
                <a:solidFill>
                  <a:prstClr val="white"/>
                </a:solidFill>
                <a:latin typeface="Montserrat" pitchFamily="2" charset="77"/>
              </a:rPr>
              <a:t>Especies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0861C00-03C2-30FD-6DE4-C050D42FD942}"/>
              </a:ext>
            </a:extLst>
          </p:cNvPr>
          <p:cNvSpPr txBox="1"/>
          <p:nvPr/>
        </p:nvSpPr>
        <p:spPr>
          <a:xfrm>
            <a:off x="84545" y="9124358"/>
            <a:ext cx="882500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445"/>
            <a:r>
              <a:rPr lang="es" sz="1400" dirty="0">
                <a:solidFill>
                  <a:prstClr val="black"/>
                </a:solidFill>
                <a:latin typeface="Montserrat" pitchFamily="2" charset="77"/>
              </a:rPr>
              <a:t>Basado en el CDB.2020. Abordar las cuestiones de género y las acciones en los objetivos de biodiversidad.</a:t>
            </a:r>
          </a:p>
        </p:txBody>
      </p:sp>
    </p:spTree>
    <p:extLst>
      <p:ext uri="{BB962C8B-B14F-4D97-AF65-F5344CB8AC3E}">
        <p14:creationId xmlns:p14="http://schemas.microsoft.com/office/powerpoint/2010/main" val="33952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662F4-1EF3-7BE7-7415-8BAF34159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725C52C-C953-4DE7-5485-A942A42A06BF}"/>
              </a:ext>
            </a:extLst>
          </p:cNvPr>
          <p:cNvSpPr txBox="1">
            <a:spLocks/>
          </p:cNvSpPr>
          <p:nvPr/>
        </p:nvSpPr>
        <p:spPr>
          <a:xfrm>
            <a:off x="-3" y="277907"/>
            <a:ext cx="18288005" cy="1512794"/>
          </a:xfrm>
          <a:prstGeom prst="rect">
            <a:avLst/>
          </a:prstGeom>
        </p:spPr>
        <p:txBody>
          <a:bodyPr vert="horz" lIns="121025" tIns="60512" rIns="121025" bIns="60512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" sz="3600" dirty="0">
                <a:solidFill>
                  <a:schemeClr val="bg1"/>
                </a:solidFill>
                <a:latin typeface="Montserrat" pitchFamily="2" charset="77"/>
                <a:ea typeface="ＭＳ Ｐゴシック"/>
                <a:cs typeface="Calibri" panose="020F0502020204030204" pitchFamily="34" charset="0"/>
              </a:rPr>
              <a:t>Desigualdades de género prevalentes en los sectores ambientales</a:t>
            </a:r>
            <a:endParaRPr lang="en-GB" sz="3600" dirty="0">
              <a:solidFill>
                <a:schemeClr val="bg1"/>
              </a:solidFill>
              <a:latin typeface="Montserrat" pitchFamily="2" charset="77"/>
              <a:ea typeface="ＭＳ Ｐゴシック" pitchFamily="-65" charset="-128"/>
              <a:cs typeface="Calibri" panose="020F0502020204030204" pitchFamily="34" charset="0"/>
            </a:endParaRPr>
          </a:p>
        </p:txBody>
      </p:sp>
      <p:pic>
        <p:nvPicPr>
          <p:cNvPr id="6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4964D19-873D-F821-1BEE-27AC81B5A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0989" y="0"/>
            <a:ext cx="1263650" cy="1952625"/>
          </a:xfrm>
          <a:prstGeom prst="rect">
            <a:avLst/>
          </a:prstGeom>
        </p:spPr>
      </p:pic>
      <p:sp>
        <p:nvSpPr>
          <p:cNvPr id="3" name="Google Shape;89;g328e14af98b_2_2">
            <a:extLst>
              <a:ext uri="{FF2B5EF4-FFF2-40B4-BE49-F238E27FC236}">
                <a16:creationId xmlns:a16="http://schemas.microsoft.com/office/drawing/2014/main" id="{5E7D01A9-B769-9D6A-C507-C1ACB0AFBE97}"/>
              </a:ext>
            </a:extLst>
          </p:cNvPr>
          <p:cNvSpPr txBox="1"/>
          <p:nvPr/>
        </p:nvSpPr>
        <p:spPr>
          <a:xfrm>
            <a:off x="830399" y="277907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s" sz="36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No tengas miedo de comprender el panorama social... es como recopilar datos para sectores ambientales.</a:t>
            </a:r>
          </a:p>
          <a:p>
            <a:pPr defTabSz="914445">
              <a:buClr>
                <a:srgbClr val="000000"/>
              </a:buClr>
              <a:defRPr/>
            </a:pPr>
            <a:endParaRPr sz="36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31BF17-C615-30FF-B547-5C60E332FEBD}"/>
              </a:ext>
            </a:extLst>
          </p:cNvPr>
          <p:cNvCxnSpPr/>
          <p:nvPr/>
        </p:nvCxnSpPr>
        <p:spPr>
          <a:xfrm>
            <a:off x="844721" y="1534302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3">
            <a:extLst>
              <a:ext uri="{FF2B5EF4-FFF2-40B4-BE49-F238E27FC236}">
                <a16:creationId xmlns:a16="http://schemas.microsoft.com/office/drawing/2014/main" id="{822C2C41-78A8-FC30-B045-1F44B16A29C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7" descr="Chart, diagram, radar chart&#10;&#10;Description automatically generated">
            <a:extLst>
              <a:ext uri="{FF2B5EF4-FFF2-40B4-BE49-F238E27FC236}">
                <a16:creationId xmlns:a16="http://schemas.microsoft.com/office/drawing/2014/main" id="{7BDF9CAC-7014-9538-D6D9-7A434E7B2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705990"/>
            <a:ext cx="10383968" cy="774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39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E5030-359F-B8E5-36DE-8699CFAB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SC_0182.JPG">
            <a:extLst>
              <a:ext uri="{FF2B5EF4-FFF2-40B4-BE49-F238E27FC236}">
                <a16:creationId xmlns:a16="http://schemas.microsoft.com/office/drawing/2014/main" id="{E2C4A257-6833-3FC7-7764-72A4DF9C94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0F231666-8273-9CBD-973C-023FA32164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7" name="Picture 6" descr="A frog on the ground&#10;&#10;AI-generated content may be incorrect.">
            <a:extLst>
              <a:ext uri="{FF2B5EF4-FFF2-40B4-BE49-F238E27FC236}">
                <a16:creationId xmlns:a16="http://schemas.microsoft.com/office/drawing/2014/main" id="{6F471813-3117-9237-3F28-2F44F22AB2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6" name="Picture 5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21DCFA7E-8011-1260-60CF-B33CAC897CF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3C576-BFF4-0B5C-97F6-927BE206D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167D1-05A0-9B08-7EBE-90D6726AA012}"/>
              </a:ext>
            </a:extLst>
          </p:cNvPr>
          <p:cNvSpPr txBox="1"/>
          <p:nvPr/>
        </p:nvSpPr>
        <p:spPr>
          <a:xfrm>
            <a:off x="6183389" y="2836733"/>
            <a:ext cx="121046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" sz="7200" kern="100" dirty="0">
                <a:solidFill>
                  <a:prstClr val="black"/>
                </a:solidFill>
                <a:latin typeface="Calibri" panose="020F0502020204030204"/>
              </a:rPr>
              <a:t>¿Análisis de género y biodiversidad integral e innovadors?</a:t>
            </a:r>
            <a:endParaRPr lang="en-US" sz="7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14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4567B6C-4835-D238-0F9C-958497E6FA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930678"/>
              </p:ext>
            </p:extLst>
          </p:nvPr>
        </p:nvGraphicFramePr>
        <p:xfrm>
          <a:off x="381000" y="568960"/>
          <a:ext cx="17526000" cy="861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B8DBE1E-048A-D6E9-D394-39242A73CA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266700"/>
            <a:ext cx="15087600" cy="1295400"/>
          </a:xfrm>
        </p:spPr>
        <p:txBody>
          <a:bodyPr/>
          <a:lstStyle/>
          <a:p>
            <a:r>
              <a:rPr lang="es"/>
              <a:t>Pasos recomendados</a:t>
            </a:r>
          </a:p>
        </p:txBody>
      </p:sp>
    </p:spTree>
    <p:extLst>
      <p:ext uri="{BB962C8B-B14F-4D97-AF65-F5344CB8AC3E}">
        <p14:creationId xmlns:p14="http://schemas.microsoft.com/office/powerpoint/2010/main" val="211299040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DP Presentation- Spanish" id="{0B9474DE-4CFE-6741-93BB-8CE2216C385D}" vid="{9F841F3F-E64F-D048-B29D-3A6FEA554966}"/>
    </a:ext>
  </a:extLst>
</a:theme>
</file>

<file path=ppt/theme/theme2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Office Theme">
  <a:themeElements>
    <a:clrScheme name="Biodiversity">
      <a:dk1>
        <a:srgbClr val="322929"/>
      </a:dk1>
      <a:lt1>
        <a:srgbClr val="FFFFFF"/>
      </a:lt1>
      <a:dk2>
        <a:srgbClr val="315850"/>
      </a:dk2>
      <a:lt2>
        <a:srgbClr val="D8DFCD"/>
      </a:lt2>
      <a:accent1>
        <a:srgbClr val="328160"/>
      </a:accent1>
      <a:accent2>
        <a:srgbClr val="E46C0B"/>
      </a:accent2>
      <a:accent3>
        <a:srgbClr val="F5F8E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12086</TotalTime>
  <Words>3361</Words>
  <Application>Microsoft Macintosh PowerPoint</Application>
  <PresentationFormat>Custom</PresentationFormat>
  <Paragraphs>416</Paragraphs>
  <Slides>42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Times New Roman</vt:lpstr>
      <vt:lpstr>Montserrat</vt:lpstr>
      <vt:lpstr>Calibri</vt:lpstr>
      <vt:lpstr>Helvetica Neue Light</vt:lpstr>
      <vt:lpstr>Aptos Display</vt:lpstr>
      <vt:lpstr>Calibri Light</vt:lpstr>
      <vt:lpstr>Apple Color Emoji</vt:lpstr>
      <vt:lpstr>Symbol</vt:lpstr>
      <vt:lpstr>Aptos</vt:lpstr>
      <vt:lpstr>Arial</vt:lpstr>
      <vt:lpstr>Custom Design</vt:lpstr>
      <vt:lpstr>Retrospect</vt:lpstr>
      <vt:lpstr>1_Office Theme</vt:lpstr>
      <vt:lpstr>PowerPoint Presentation</vt:lpstr>
      <vt:lpstr>Objetivos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Pasos recomendados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e implementación de políticas e iniciativas género transformadoras en diversos sectores ambientales.</dc:title>
  <dc:creator>Maria Victoria Colmenares Macia</dc:creator>
  <cp:lastModifiedBy>Andrea Quesada Aguilar</cp:lastModifiedBy>
  <cp:revision>104</cp:revision>
  <dcterms:created xsi:type="dcterms:W3CDTF">2006-08-16T00:00:00Z</dcterms:created>
  <dcterms:modified xsi:type="dcterms:W3CDTF">2025-09-29T18:49:51Z</dcterms:modified>
  <dc:identifier>DAFCeAGn4cE</dc:identifier>
</cp:coreProperties>
</file>