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4704" r:id="rId3"/>
    <p:sldId id="4705" r:id="rId4"/>
    <p:sldId id="4706" r:id="rId5"/>
    <p:sldId id="4707" r:id="rId6"/>
    <p:sldId id="4710" r:id="rId7"/>
    <p:sldId id="4711" r:id="rId8"/>
    <p:sldId id="4709" r:id="rId9"/>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D4FDEF-8A58-420D-BE72-65E49C0847DA}" v="97" dt="2026-03-02T20:28:07.5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94694"/>
  </p:normalViewPr>
  <p:slideViewPr>
    <p:cSldViewPr snapToGrid="0">
      <p:cViewPr varScale="1">
        <p:scale>
          <a:sx n="121" d="100"/>
          <a:sy n="121" d="100"/>
        </p:scale>
        <p:origin x="78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94C821-D504-443A-B6C2-6D5EE927E50E}" type="datetimeFigureOut">
              <a:rPr lang="es-CR" smtClean="0"/>
              <a:t>3/3/26</a:t>
            </a:fld>
            <a:endParaRPr lang="es-C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3C7595-31EA-48D0-A60A-98D52372A89F}" type="slidenum">
              <a:rPr lang="es-CR" smtClean="0"/>
              <a:t>‹#›</a:t>
            </a:fld>
            <a:endParaRPr lang="es-CR"/>
          </a:p>
        </p:txBody>
      </p:sp>
    </p:spTree>
    <p:extLst>
      <p:ext uri="{BB962C8B-B14F-4D97-AF65-F5344CB8AC3E}">
        <p14:creationId xmlns:p14="http://schemas.microsoft.com/office/powerpoint/2010/main" val="4151330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CR" dirty="0"/>
          </a:p>
        </p:txBody>
      </p:sp>
      <p:sp>
        <p:nvSpPr>
          <p:cNvPr id="4" name="Marcador de número de diapositiva 3"/>
          <p:cNvSpPr>
            <a:spLocks noGrp="1"/>
          </p:cNvSpPr>
          <p:nvPr>
            <p:ph type="sldNum" sz="quarter" idx="5"/>
          </p:nvPr>
        </p:nvSpPr>
        <p:spPr/>
        <p:txBody>
          <a:bodyPr/>
          <a:lstStyle/>
          <a:p>
            <a:fld id="{6034B368-B72B-4463-ABA2-96F00AD4210E}" type="slidenum">
              <a:rPr lang="es-CR" smtClean="0"/>
              <a:t>1</a:t>
            </a:fld>
            <a:endParaRPr lang="es-CR"/>
          </a:p>
        </p:txBody>
      </p:sp>
    </p:spTree>
    <p:extLst>
      <p:ext uri="{BB962C8B-B14F-4D97-AF65-F5344CB8AC3E}">
        <p14:creationId xmlns:p14="http://schemas.microsoft.com/office/powerpoint/2010/main" val="2880715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C1F53-4B35-C011-B282-A0A3F084835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47710DD-CAB6-A0AC-9742-F0F659CB8FC9}"/>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832474F5-C7B1-336A-96FA-E7A4A2966CB4}"/>
              </a:ext>
            </a:extLst>
          </p:cNvPr>
          <p:cNvSpPr>
            <a:spLocks noGrp="1"/>
          </p:cNvSpPr>
          <p:nvPr>
            <p:ph type="body" idx="1"/>
          </p:nvPr>
        </p:nvSpPr>
        <p:spPr/>
        <p:txBody>
          <a:bodyPr/>
          <a:lstStyle/>
          <a:p>
            <a:endParaRPr lang="es-CR" dirty="0"/>
          </a:p>
        </p:txBody>
      </p:sp>
      <p:sp>
        <p:nvSpPr>
          <p:cNvPr id="4" name="Marcador de número de diapositiva 3">
            <a:extLst>
              <a:ext uri="{FF2B5EF4-FFF2-40B4-BE49-F238E27FC236}">
                <a16:creationId xmlns:a16="http://schemas.microsoft.com/office/drawing/2014/main" id="{8E8A3395-5982-DC27-EC90-3C9C1C919672}"/>
              </a:ext>
            </a:extLst>
          </p:cNvPr>
          <p:cNvSpPr>
            <a:spLocks noGrp="1"/>
          </p:cNvSpPr>
          <p:nvPr>
            <p:ph type="sldNum" sz="quarter" idx="5"/>
          </p:nvPr>
        </p:nvSpPr>
        <p:spPr/>
        <p:txBody>
          <a:bodyPr/>
          <a:lstStyle/>
          <a:p>
            <a:fld id="{6034B368-B72B-4463-ABA2-96F00AD4210E}" type="slidenum">
              <a:rPr lang="es-CR" smtClean="0"/>
              <a:t>2</a:t>
            </a:fld>
            <a:endParaRPr lang="es-CR"/>
          </a:p>
        </p:txBody>
      </p:sp>
    </p:spTree>
    <p:extLst>
      <p:ext uri="{BB962C8B-B14F-4D97-AF65-F5344CB8AC3E}">
        <p14:creationId xmlns:p14="http://schemas.microsoft.com/office/powerpoint/2010/main" val="1922926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2671C-2270-16B0-0BE3-836162493E4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56462E0-99EB-0D6C-CA53-D9CFF56532BC}"/>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5A3F86BD-D360-D3DC-FD0E-6977631EE2B9}"/>
              </a:ext>
            </a:extLst>
          </p:cNvPr>
          <p:cNvSpPr>
            <a:spLocks noGrp="1"/>
          </p:cNvSpPr>
          <p:nvPr>
            <p:ph type="body" idx="1"/>
          </p:nvPr>
        </p:nvSpPr>
        <p:spPr/>
        <p:txBody>
          <a:bodyPr/>
          <a:lstStyle/>
          <a:p>
            <a:endParaRPr lang="es-CR" dirty="0"/>
          </a:p>
        </p:txBody>
      </p:sp>
      <p:sp>
        <p:nvSpPr>
          <p:cNvPr id="4" name="Marcador de número de diapositiva 3">
            <a:extLst>
              <a:ext uri="{FF2B5EF4-FFF2-40B4-BE49-F238E27FC236}">
                <a16:creationId xmlns:a16="http://schemas.microsoft.com/office/drawing/2014/main" id="{8E3AE36E-2371-84EC-EB98-B8A75B3B2787}"/>
              </a:ext>
            </a:extLst>
          </p:cNvPr>
          <p:cNvSpPr>
            <a:spLocks noGrp="1"/>
          </p:cNvSpPr>
          <p:nvPr>
            <p:ph type="sldNum" sz="quarter" idx="5"/>
          </p:nvPr>
        </p:nvSpPr>
        <p:spPr/>
        <p:txBody>
          <a:bodyPr/>
          <a:lstStyle/>
          <a:p>
            <a:fld id="{6034B368-B72B-4463-ABA2-96F00AD4210E}" type="slidenum">
              <a:rPr lang="es-CR" smtClean="0"/>
              <a:t>3</a:t>
            </a:fld>
            <a:endParaRPr lang="es-CR"/>
          </a:p>
        </p:txBody>
      </p:sp>
    </p:spTree>
    <p:extLst>
      <p:ext uri="{BB962C8B-B14F-4D97-AF65-F5344CB8AC3E}">
        <p14:creationId xmlns:p14="http://schemas.microsoft.com/office/powerpoint/2010/main" val="2763157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02D38-3DAB-CCA3-3CDE-CBF472693B0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0019E93-D144-D781-3132-658C00271699}"/>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A0F6C7A2-92F9-CBC5-3CAE-65D815050F34}"/>
              </a:ext>
            </a:extLst>
          </p:cNvPr>
          <p:cNvSpPr>
            <a:spLocks noGrp="1"/>
          </p:cNvSpPr>
          <p:nvPr>
            <p:ph type="body" idx="1"/>
          </p:nvPr>
        </p:nvSpPr>
        <p:spPr/>
        <p:txBody>
          <a:bodyPr/>
          <a:lstStyle/>
          <a:p>
            <a:endParaRPr lang="es-CR" dirty="0"/>
          </a:p>
        </p:txBody>
      </p:sp>
      <p:sp>
        <p:nvSpPr>
          <p:cNvPr id="4" name="Marcador de número de diapositiva 3">
            <a:extLst>
              <a:ext uri="{FF2B5EF4-FFF2-40B4-BE49-F238E27FC236}">
                <a16:creationId xmlns:a16="http://schemas.microsoft.com/office/drawing/2014/main" id="{79B9B04E-3403-9DB5-F042-B71E25983B1A}"/>
              </a:ext>
            </a:extLst>
          </p:cNvPr>
          <p:cNvSpPr>
            <a:spLocks noGrp="1"/>
          </p:cNvSpPr>
          <p:nvPr>
            <p:ph type="sldNum" sz="quarter" idx="5"/>
          </p:nvPr>
        </p:nvSpPr>
        <p:spPr/>
        <p:txBody>
          <a:bodyPr/>
          <a:lstStyle/>
          <a:p>
            <a:fld id="{6034B368-B72B-4463-ABA2-96F00AD4210E}" type="slidenum">
              <a:rPr lang="es-CR" smtClean="0"/>
              <a:t>4</a:t>
            </a:fld>
            <a:endParaRPr lang="es-CR"/>
          </a:p>
        </p:txBody>
      </p:sp>
    </p:spTree>
    <p:extLst>
      <p:ext uri="{BB962C8B-B14F-4D97-AF65-F5344CB8AC3E}">
        <p14:creationId xmlns:p14="http://schemas.microsoft.com/office/powerpoint/2010/main" val="3047125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235B5-42DB-A685-1491-8036BEC9FF7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9FBA2C3-B3D3-A173-F5E4-F40D359C2A39}"/>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E189845A-4C39-7C20-4DE3-CC217948BABD}"/>
              </a:ext>
            </a:extLst>
          </p:cNvPr>
          <p:cNvSpPr>
            <a:spLocks noGrp="1"/>
          </p:cNvSpPr>
          <p:nvPr>
            <p:ph type="body" idx="1"/>
          </p:nvPr>
        </p:nvSpPr>
        <p:spPr/>
        <p:txBody>
          <a:bodyPr/>
          <a:lstStyle/>
          <a:p>
            <a:endParaRPr lang="es-CR" dirty="0"/>
          </a:p>
        </p:txBody>
      </p:sp>
      <p:sp>
        <p:nvSpPr>
          <p:cNvPr id="4" name="Marcador de número de diapositiva 3">
            <a:extLst>
              <a:ext uri="{FF2B5EF4-FFF2-40B4-BE49-F238E27FC236}">
                <a16:creationId xmlns:a16="http://schemas.microsoft.com/office/drawing/2014/main" id="{22F31383-D206-A59B-86F9-0B473CF4CD84}"/>
              </a:ext>
            </a:extLst>
          </p:cNvPr>
          <p:cNvSpPr>
            <a:spLocks noGrp="1"/>
          </p:cNvSpPr>
          <p:nvPr>
            <p:ph type="sldNum" sz="quarter" idx="5"/>
          </p:nvPr>
        </p:nvSpPr>
        <p:spPr/>
        <p:txBody>
          <a:bodyPr/>
          <a:lstStyle/>
          <a:p>
            <a:fld id="{6034B368-B72B-4463-ABA2-96F00AD4210E}" type="slidenum">
              <a:rPr lang="es-CR" smtClean="0"/>
              <a:t>5</a:t>
            </a:fld>
            <a:endParaRPr lang="es-CR"/>
          </a:p>
        </p:txBody>
      </p:sp>
    </p:spTree>
    <p:extLst>
      <p:ext uri="{BB962C8B-B14F-4D97-AF65-F5344CB8AC3E}">
        <p14:creationId xmlns:p14="http://schemas.microsoft.com/office/powerpoint/2010/main" val="3573743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995E5-4C36-9F52-74BD-E668A75052C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31D0D0D-E383-6300-6977-82C171C9B6B8}"/>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AC78ADA6-E462-75B4-D89F-CD7CC1883255}"/>
              </a:ext>
            </a:extLst>
          </p:cNvPr>
          <p:cNvSpPr>
            <a:spLocks noGrp="1"/>
          </p:cNvSpPr>
          <p:nvPr>
            <p:ph type="body" idx="1"/>
          </p:nvPr>
        </p:nvSpPr>
        <p:spPr/>
        <p:txBody>
          <a:bodyPr/>
          <a:lstStyle/>
          <a:p>
            <a:endParaRPr lang="es-CR" dirty="0"/>
          </a:p>
        </p:txBody>
      </p:sp>
      <p:sp>
        <p:nvSpPr>
          <p:cNvPr id="4" name="Marcador de número de diapositiva 3">
            <a:extLst>
              <a:ext uri="{FF2B5EF4-FFF2-40B4-BE49-F238E27FC236}">
                <a16:creationId xmlns:a16="http://schemas.microsoft.com/office/drawing/2014/main" id="{BE31DCE4-8F96-B088-75D8-FCF2ED60A175}"/>
              </a:ext>
            </a:extLst>
          </p:cNvPr>
          <p:cNvSpPr>
            <a:spLocks noGrp="1"/>
          </p:cNvSpPr>
          <p:nvPr>
            <p:ph type="sldNum" sz="quarter" idx="5"/>
          </p:nvPr>
        </p:nvSpPr>
        <p:spPr/>
        <p:txBody>
          <a:bodyPr/>
          <a:lstStyle/>
          <a:p>
            <a:fld id="{6034B368-B72B-4463-ABA2-96F00AD4210E}" type="slidenum">
              <a:rPr lang="es-CR" smtClean="0"/>
              <a:t>6</a:t>
            </a:fld>
            <a:endParaRPr lang="es-CR"/>
          </a:p>
        </p:txBody>
      </p:sp>
    </p:spTree>
    <p:extLst>
      <p:ext uri="{BB962C8B-B14F-4D97-AF65-F5344CB8AC3E}">
        <p14:creationId xmlns:p14="http://schemas.microsoft.com/office/powerpoint/2010/main" val="4093167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995E5-4C36-9F52-74BD-E668A75052C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31D0D0D-E383-6300-6977-82C171C9B6B8}"/>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AC78ADA6-E462-75B4-D89F-CD7CC1883255}"/>
              </a:ext>
            </a:extLst>
          </p:cNvPr>
          <p:cNvSpPr>
            <a:spLocks noGrp="1"/>
          </p:cNvSpPr>
          <p:nvPr>
            <p:ph type="body" idx="1"/>
          </p:nvPr>
        </p:nvSpPr>
        <p:spPr/>
        <p:txBody>
          <a:bodyPr/>
          <a:lstStyle/>
          <a:p>
            <a:endParaRPr lang="es-CR" dirty="0"/>
          </a:p>
        </p:txBody>
      </p:sp>
      <p:sp>
        <p:nvSpPr>
          <p:cNvPr id="4" name="Marcador de número de diapositiva 3">
            <a:extLst>
              <a:ext uri="{FF2B5EF4-FFF2-40B4-BE49-F238E27FC236}">
                <a16:creationId xmlns:a16="http://schemas.microsoft.com/office/drawing/2014/main" id="{BE31DCE4-8F96-B088-75D8-FCF2ED60A175}"/>
              </a:ext>
            </a:extLst>
          </p:cNvPr>
          <p:cNvSpPr>
            <a:spLocks noGrp="1"/>
          </p:cNvSpPr>
          <p:nvPr>
            <p:ph type="sldNum" sz="quarter" idx="5"/>
          </p:nvPr>
        </p:nvSpPr>
        <p:spPr/>
        <p:txBody>
          <a:bodyPr/>
          <a:lstStyle/>
          <a:p>
            <a:fld id="{6034B368-B72B-4463-ABA2-96F00AD4210E}" type="slidenum">
              <a:rPr lang="es-CR" smtClean="0"/>
              <a:t>7</a:t>
            </a:fld>
            <a:endParaRPr lang="es-CR"/>
          </a:p>
        </p:txBody>
      </p:sp>
    </p:spTree>
    <p:extLst>
      <p:ext uri="{BB962C8B-B14F-4D97-AF65-F5344CB8AC3E}">
        <p14:creationId xmlns:p14="http://schemas.microsoft.com/office/powerpoint/2010/main" val="1941938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5072C-BC9C-A6CA-72BE-780F7552AEC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69D6A74-E8EE-03A4-E458-78A66F582318}"/>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2DA99227-3130-12AB-00DA-6313F29B17CA}"/>
              </a:ext>
            </a:extLst>
          </p:cNvPr>
          <p:cNvSpPr>
            <a:spLocks noGrp="1"/>
          </p:cNvSpPr>
          <p:nvPr>
            <p:ph type="body" idx="1"/>
          </p:nvPr>
        </p:nvSpPr>
        <p:spPr/>
        <p:txBody>
          <a:bodyPr/>
          <a:lstStyle/>
          <a:p>
            <a:endParaRPr lang="es-CR" dirty="0"/>
          </a:p>
        </p:txBody>
      </p:sp>
      <p:sp>
        <p:nvSpPr>
          <p:cNvPr id="4" name="Marcador de número de diapositiva 3">
            <a:extLst>
              <a:ext uri="{FF2B5EF4-FFF2-40B4-BE49-F238E27FC236}">
                <a16:creationId xmlns:a16="http://schemas.microsoft.com/office/drawing/2014/main" id="{28279052-2C7B-A40E-2BC8-5E9B91EAF442}"/>
              </a:ext>
            </a:extLst>
          </p:cNvPr>
          <p:cNvSpPr>
            <a:spLocks noGrp="1"/>
          </p:cNvSpPr>
          <p:nvPr>
            <p:ph type="sldNum" sz="quarter" idx="5"/>
          </p:nvPr>
        </p:nvSpPr>
        <p:spPr/>
        <p:txBody>
          <a:bodyPr/>
          <a:lstStyle/>
          <a:p>
            <a:fld id="{6034B368-B72B-4463-ABA2-96F00AD4210E}" type="slidenum">
              <a:rPr lang="es-CR" smtClean="0"/>
              <a:t>8</a:t>
            </a:fld>
            <a:endParaRPr lang="es-CR"/>
          </a:p>
        </p:txBody>
      </p:sp>
    </p:spTree>
    <p:extLst>
      <p:ext uri="{BB962C8B-B14F-4D97-AF65-F5344CB8AC3E}">
        <p14:creationId xmlns:p14="http://schemas.microsoft.com/office/powerpoint/2010/main" val="3741404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63365B-B4CD-32D0-BB32-A656A5FC562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R"/>
          </a:p>
        </p:txBody>
      </p:sp>
      <p:sp>
        <p:nvSpPr>
          <p:cNvPr id="3" name="Subtítulo 2">
            <a:extLst>
              <a:ext uri="{FF2B5EF4-FFF2-40B4-BE49-F238E27FC236}">
                <a16:creationId xmlns:a16="http://schemas.microsoft.com/office/drawing/2014/main" id="{6C4ED28C-D9F9-9970-6CAD-AA6D0AEEEF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R"/>
          </a:p>
        </p:txBody>
      </p:sp>
      <p:sp>
        <p:nvSpPr>
          <p:cNvPr id="4" name="Marcador de fecha 3">
            <a:extLst>
              <a:ext uri="{FF2B5EF4-FFF2-40B4-BE49-F238E27FC236}">
                <a16:creationId xmlns:a16="http://schemas.microsoft.com/office/drawing/2014/main" id="{4D89DD6A-4FC3-B363-237F-F304EBC98DEF}"/>
              </a:ext>
            </a:extLst>
          </p:cNvPr>
          <p:cNvSpPr>
            <a:spLocks noGrp="1"/>
          </p:cNvSpPr>
          <p:nvPr>
            <p:ph type="dt" sz="half" idx="10"/>
          </p:nvPr>
        </p:nvSpPr>
        <p:spPr/>
        <p:txBody>
          <a:bodyPr/>
          <a:lstStyle/>
          <a:p>
            <a:fld id="{63520739-5212-45DB-AB73-D0B78B8B4587}" type="datetimeFigureOut">
              <a:rPr lang="es-CR" smtClean="0"/>
              <a:t>3/3/26</a:t>
            </a:fld>
            <a:endParaRPr lang="es-CR"/>
          </a:p>
        </p:txBody>
      </p:sp>
      <p:sp>
        <p:nvSpPr>
          <p:cNvPr id="5" name="Marcador de pie de página 4">
            <a:extLst>
              <a:ext uri="{FF2B5EF4-FFF2-40B4-BE49-F238E27FC236}">
                <a16:creationId xmlns:a16="http://schemas.microsoft.com/office/drawing/2014/main" id="{71C0BD93-EB49-1356-F629-1303BF2A931E}"/>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CAAEFAF3-99A9-E8DA-2FC4-D3985C2CF09A}"/>
              </a:ext>
            </a:extLst>
          </p:cNvPr>
          <p:cNvSpPr>
            <a:spLocks noGrp="1"/>
          </p:cNvSpPr>
          <p:nvPr>
            <p:ph type="sldNum" sz="quarter" idx="12"/>
          </p:nvPr>
        </p:nvSpPr>
        <p:spPr/>
        <p:txBody>
          <a:bodyPr/>
          <a:lstStyle/>
          <a:p>
            <a:fld id="{EAE61324-065D-4D07-90FD-18A0136C61F5}" type="slidenum">
              <a:rPr lang="es-CR" smtClean="0"/>
              <a:t>‹#›</a:t>
            </a:fld>
            <a:endParaRPr lang="es-CR"/>
          </a:p>
        </p:txBody>
      </p:sp>
    </p:spTree>
    <p:extLst>
      <p:ext uri="{BB962C8B-B14F-4D97-AF65-F5344CB8AC3E}">
        <p14:creationId xmlns:p14="http://schemas.microsoft.com/office/powerpoint/2010/main" val="2872318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3487E7-0E3C-C198-B776-E2C841832BBA}"/>
              </a:ext>
            </a:extLst>
          </p:cNvPr>
          <p:cNvSpPr>
            <a:spLocks noGrp="1"/>
          </p:cNvSpPr>
          <p:nvPr>
            <p:ph type="title"/>
          </p:nvPr>
        </p:nvSpPr>
        <p:spPr/>
        <p:txBody>
          <a:bodyPr/>
          <a:lstStyle/>
          <a:p>
            <a:r>
              <a:rPr lang="es-ES"/>
              <a:t>Haga clic para modificar el estilo de título del patrón</a:t>
            </a:r>
            <a:endParaRPr lang="es-CR"/>
          </a:p>
        </p:txBody>
      </p:sp>
      <p:sp>
        <p:nvSpPr>
          <p:cNvPr id="3" name="Marcador de texto vertical 2">
            <a:extLst>
              <a:ext uri="{FF2B5EF4-FFF2-40B4-BE49-F238E27FC236}">
                <a16:creationId xmlns:a16="http://schemas.microsoft.com/office/drawing/2014/main" id="{57D40797-88E3-A118-AB32-394B174BFBA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fecha 3">
            <a:extLst>
              <a:ext uri="{FF2B5EF4-FFF2-40B4-BE49-F238E27FC236}">
                <a16:creationId xmlns:a16="http://schemas.microsoft.com/office/drawing/2014/main" id="{F9FEFEC5-4465-3CEF-50D7-6DCEAE63F165}"/>
              </a:ext>
            </a:extLst>
          </p:cNvPr>
          <p:cNvSpPr>
            <a:spLocks noGrp="1"/>
          </p:cNvSpPr>
          <p:nvPr>
            <p:ph type="dt" sz="half" idx="10"/>
          </p:nvPr>
        </p:nvSpPr>
        <p:spPr/>
        <p:txBody>
          <a:bodyPr/>
          <a:lstStyle/>
          <a:p>
            <a:fld id="{63520739-5212-45DB-AB73-D0B78B8B4587}" type="datetimeFigureOut">
              <a:rPr lang="es-CR" smtClean="0"/>
              <a:t>3/3/26</a:t>
            </a:fld>
            <a:endParaRPr lang="es-CR"/>
          </a:p>
        </p:txBody>
      </p:sp>
      <p:sp>
        <p:nvSpPr>
          <p:cNvPr id="5" name="Marcador de pie de página 4">
            <a:extLst>
              <a:ext uri="{FF2B5EF4-FFF2-40B4-BE49-F238E27FC236}">
                <a16:creationId xmlns:a16="http://schemas.microsoft.com/office/drawing/2014/main" id="{2911F760-C41A-1D70-F3E1-AD26353BE792}"/>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F3EFDF39-815C-2FCD-05E9-71AE7E3E4575}"/>
              </a:ext>
            </a:extLst>
          </p:cNvPr>
          <p:cNvSpPr>
            <a:spLocks noGrp="1"/>
          </p:cNvSpPr>
          <p:nvPr>
            <p:ph type="sldNum" sz="quarter" idx="12"/>
          </p:nvPr>
        </p:nvSpPr>
        <p:spPr/>
        <p:txBody>
          <a:bodyPr/>
          <a:lstStyle/>
          <a:p>
            <a:fld id="{EAE61324-065D-4D07-90FD-18A0136C61F5}" type="slidenum">
              <a:rPr lang="es-CR" smtClean="0"/>
              <a:t>‹#›</a:t>
            </a:fld>
            <a:endParaRPr lang="es-CR"/>
          </a:p>
        </p:txBody>
      </p:sp>
    </p:spTree>
    <p:extLst>
      <p:ext uri="{BB962C8B-B14F-4D97-AF65-F5344CB8AC3E}">
        <p14:creationId xmlns:p14="http://schemas.microsoft.com/office/powerpoint/2010/main" val="2058775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C94F206-EC7C-D1EA-F446-F1E074190F0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R"/>
          </a:p>
        </p:txBody>
      </p:sp>
      <p:sp>
        <p:nvSpPr>
          <p:cNvPr id="3" name="Marcador de texto vertical 2">
            <a:extLst>
              <a:ext uri="{FF2B5EF4-FFF2-40B4-BE49-F238E27FC236}">
                <a16:creationId xmlns:a16="http://schemas.microsoft.com/office/drawing/2014/main" id="{6360D086-6E64-47DE-64F7-C2C928B03BE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fecha 3">
            <a:extLst>
              <a:ext uri="{FF2B5EF4-FFF2-40B4-BE49-F238E27FC236}">
                <a16:creationId xmlns:a16="http://schemas.microsoft.com/office/drawing/2014/main" id="{29D39A56-D21B-4C00-4AD4-964E6730DF32}"/>
              </a:ext>
            </a:extLst>
          </p:cNvPr>
          <p:cNvSpPr>
            <a:spLocks noGrp="1"/>
          </p:cNvSpPr>
          <p:nvPr>
            <p:ph type="dt" sz="half" idx="10"/>
          </p:nvPr>
        </p:nvSpPr>
        <p:spPr/>
        <p:txBody>
          <a:bodyPr/>
          <a:lstStyle/>
          <a:p>
            <a:fld id="{63520739-5212-45DB-AB73-D0B78B8B4587}" type="datetimeFigureOut">
              <a:rPr lang="es-CR" smtClean="0"/>
              <a:t>3/3/26</a:t>
            </a:fld>
            <a:endParaRPr lang="es-CR"/>
          </a:p>
        </p:txBody>
      </p:sp>
      <p:sp>
        <p:nvSpPr>
          <p:cNvPr id="5" name="Marcador de pie de página 4">
            <a:extLst>
              <a:ext uri="{FF2B5EF4-FFF2-40B4-BE49-F238E27FC236}">
                <a16:creationId xmlns:a16="http://schemas.microsoft.com/office/drawing/2014/main" id="{B6858149-72B7-0A03-87AF-C5E4D3298B06}"/>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8B77F8B9-7718-D0D7-6944-79E3AE903B2C}"/>
              </a:ext>
            </a:extLst>
          </p:cNvPr>
          <p:cNvSpPr>
            <a:spLocks noGrp="1"/>
          </p:cNvSpPr>
          <p:nvPr>
            <p:ph type="sldNum" sz="quarter" idx="12"/>
          </p:nvPr>
        </p:nvSpPr>
        <p:spPr/>
        <p:txBody>
          <a:bodyPr/>
          <a:lstStyle/>
          <a:p>
            <a:fld id="{EAE61324-065D-4D07-90FD-18A0136C61F5}" type="slidenum">
              <a:rPr lang="es-CR" smtClean="0"/>
              <a:t>‹#›</a:t>
            </a:fld>
            <a:endParaRPr lang="es-CR"/>
          </a:p>
        </p:txBody>
      </p:sp>
    </p:spTree>
    <p:extLst>
      <p:ext uri="{BB962C8B-B14F-4D97-AF65-F5344CB8AC3E}">
        <p14:creationId xmlns:p14="http://schemas.microsoft.com/office/powerpoint/2010/main" val="3436413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5BB21F-6974-1134-4F39-0DE14961EEF3}"/>
              </a:ext>
            </a:extLst>
          </p:cNvPr>
          <p:cNvSpPr>
            <a:spLocks noGrp="1"/>
          </p:cNvSpPr>
          <p:nvPr>
            <p:ph type="title"/>
          </p:nvPr>
        </p:nvSpPr>
        <p:spPr/>
        <p:txBody>
          <a:bodyPr/>
          <a:lstStyle/>
          <a:p>
            <a:r>
              <a:rPr lang="es-ES"/>
              <a:t>Haga clic para modificar el estilo de título del patrón</a:t>
            </a:r>
            <a:endParaRPr lang="es-CR"/>
          </a:p>
        </p:txBody>
      </p:sp>
      <p:sp>
        <p:nvSpPr>
          <p:cNvPr id="3" name="Marcador de contenido 2">
            <a:extLst>
              <a:ext uri="{FF2B5EF4-FFF2-40B4-BE49-F238E27FC236}">
                <a16:creationId xmlns:a16="http://schemas.microsoft.com/office/drawing/2014/main" id="{F82CDD4B-20C9-4C6B-19C8-9128960FC59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fecha 3">
            <a:extLst>
              <a:ext uri="{FF2B5EF4-FFF2-40B4-BE49-F238E27FC236}">
                <a16:creationId xmlns:a16="http://schemas.microsoft.com/office/drawing/2014/main" id="{0BA8B858-D2A0-C822-4E67-EE818C578F1D}"/>
              </a:ext>
            </a:extLst>
          </p:cNvPr>
          <p:cNvSpPr>
            <a:spLocks noGrp="1"/>
          </p:cNvSpPr>
          <p:nvPr>
            <p:ph type="dt" sz="half" idx="10"/>
          </p:nvPr>
        </p:nvSpPr>
        <p:spPr/>
        <p:txBody>
          <a:bodyPr/>
          <a:lstStyle/>
          <a:p>
            <a:fld id="{63520739-5212-45DB-AB73-D0B78B8B4587}" type="datetimeFigureOut">
              <a:rPr lang="es-CR" smtClean="0"/>
              <a:t>3/3/26</a:t>
            </a:fld>
            <a:endParaRPr lang="es-CR"/>
          </a:p>
        </p:txBody>
      </p:sp>
      <p:sp>
        <p:nvSpPr>
          <p:cNvPr id="5" name="Marcador de pie de página 4">
            <a:extLst>
              <a:ext uri="{FF2B5EF4-FFF2-40B4-BE49-F238E27FC236}">
                <a16:creationId xmlns:a16="http://schemas.microsoft.com/office/drawing/2014/main" id="{78BDA7F0-4ACD-6377-606C-43C93FB8CC6E}"/>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F30B1093-2A0E-C67F-D857-14E7806F02C8}"/>
              </a:ext>
            </a:extLst>
          </p:cNvPr>
          <p:cNvSpPr>
            <a:spLocks noGrp="1"/>
          </p:cNvSpPr>
          <p:nvPr>
            <p:ph type="sldNum" sz="quarter" idx="12"/>
          </p:nvPr>
        </p:nvSpPr>
        <p:spPr/>
        <p:txBody>
          <a:bodyPr/>
          <a:lstStyle/>
          <a:p>
            <a:fld id="{EAE61324-065D-4D07-90FD-18A0136C61F5}" type="slidenum">
              <a:rPr lang="es-CR" smtClean="0"/>
              <a:t>‹#›</a:t>
            </a:fld>
            <a:endParaRPr lang="es-CR"/>
          </a:p>
        </p:txBody>
      </p:sp>
    </p:spTree>
    <p:extLst>
      <p:ext uri="{BB962C8B-B14F-4D97-AF65-F5344CB8AC3E}">
        <p14:creationId xmlns:p14="http://schemas.microsoft.com/office/powerpoint/2010/main" val="1135386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63E8FE-593E-A418-3D12-1CB0B9C92F05}"/>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R"/>
          </a:p>
        </p:txBody>
      </p:sp>
      <p:sp>
        <p:nvSpPr>
          <p:cNvPr id="3" name="Marcador de texto 2">
            <a:extLst>
              <a:ext uri="{FF2B5EF4-FFF2-40B4-BE49-F238E27FC236}">
                <a16:creationId xmlns:a16="http://schemas.microsoft.com/office/drawing/2014/main" id="{C24E96D3-C13C-6E54-C724-B28D01C4251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B05A003-BAFC-4E99-E7E9-2921B58CBAED}"/>
              </a:ext>
            </a:extLst>
          </p:cNvPr>
          <p:cNvSpPr>
            <a:spLocks noGrp="1"/>
          </p:cNvSpPr>
          <p:nvPr>
            <p:ph type="dt" sz="half" idx="10"/>
          </p:nvPr>
        </p:nvSpPr>
        <p:spPr/>
        <p:txBody>
          <a:bodyPr/>
          <a:lstStyle/>
          <a:p>
            <a:fld id="{63520739-5212-45DB-AB73-D0B78B8B4587}" type="datetimeFigureOut">
              <a:rPr lang="es-CR" smtClean="0"/>
              <a:t>3/3/26</a:t>
            </a:fld>
            <a:endParaRPr lang="es-CR"/>
          </a:p>
        </p:txBody>
      </p:sp>
      <p:sp>
        <p:nvSpPr>
          <p:cNvPr id="5" name="Marcador de pie de página 4">
            <a:extLst>
              <a:ext uri="{FF2B5EF4-FFF2-40B4-BE49-F238E27FC236}">
                <a16:creationId xmlns:a16="http://schemas.microsoft.com/office/drawing/2014/main" id="{29CC7F48-7BE8-45F9-05FB-6B062DDC6C95}"/>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7B67D9BD-D889-DBEA-78C7-6C741B0FFE07}"/>
              </a:ext>
            </a:extLst>
          </p:cNvPr>
          <p:cNvSpPr>
            <a:spLocks noGrp="1"/>
          </p:cNvSpPr>
          <p:nvPr>
            <p:ph type="sldNum" sz="quarter" idx="12"/>
          </p:nvPr>
        </p:nvSpPr>
        <p:spPr/>
        <p:txBody>
          <a:bodyPr/>
          <a:lstStyle/>
          <a:p>
            <a:fld id="{EAE61324-065D-4D07-90FD-18A0136C61F5}" type="slidenum">
              <a:rPr lang="es-CR" smtClean="0"/>
              <a:t>‹#›</a:t>
            </a:fld>
            <a:endParaRPr lang="es-CR"/>
          </a:p>
        </p:txBody>
      </p:sp>
    </p:spTree>
    <p:extLst>
      <p:ext uri="{BB962C8B-B14F-4D97-AF65-F5344CB8AC3E}">
        <p14:creationId xmlns:p14="http://schemas.microsoft.com/office/powerpoint/2010/main" val="3663200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B7F150-69CC-7244-0511-C1359801E3A1}"/>
              </a:ext>
            </a:extLst>
          </p:cNvPr>
          <p:cNvSpPr>
            <a:spLocks noGrp="1"/>
          </p:cNvSpPr>
          <p:nvPr>
            <p:ph type="title"/>
          </p:nvPr>
        </p:nvSpPr>
        <p:spPr/>
        <p:txBody>
          <a:bodyPr/>
          <a:lstStyle/>
          <a:p>
            <a:r>
              <a:rPr lang="es-ES"/>
              <a:t>Haga clic para modificar el estilo de título del patrón</a:t>
            </a:r>
            <a:endParaRPr lang="es-CR"/>
          </a:p>
        </p:txBody>
      </p:sp>
      <p:sp>
        <p:nvSpPr>
          <p:cNvPr id="3" name="Marcador de contenido 2">
            <a:extLst>
              <a:ext uri="{FF2B5EF4-FFF2-40B4-BE49-F238E27FC236}">
                <a16:creationId xmlns:a16="http://schemas.microsoft.com/office/drawing/2014/main" id="{07F375A7-967E-D8EA-3C91-FA3215DBFC7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contenido 3">
            <a:extLst>
              <a:ext uri="{FF2B5EF4-FFF2-40B4-BE49-F238E27FC236}">
                <a16:creationId xmlns:a16="http://schemas.microsoft.com/office/drawing/2014/main" id="{3F9AA0DF-5076-A4FD-4CE0-E72C1A0BB84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5" name="Marcador de fecha 4">
            <a:extLst>
              <a:ext uri="{FF2B5EF4-FFF2-40B4-BE49-F238E27FC236}">
                <a16:creationId xmlns:a16="http://schemas.microsoft.com/office/drawing/2014/main" id="{205C7BFD-C894-4E2E-83A0-FB28B75B933F}"/>
              </a:ext>
            </a:extLst>
          </p:cNvPr>
          <p:cNvSpPr>
            <a:spLocks noGrp="1"/>
          </p:cNvSpPr>
          <p:nvPr>
            <p:ph type="dt" sz="half" idx="10"/>
          </p:nvPr>
        </p:nvSpPr>
        <p:spPr/>
        <p:txBody>
          <a:bodyPr/>
          <a:lstStyle/>
          <a:p>
            <a:fld id="{63520739-5212-45DB-AB73-D0B78B8B4587}" type="datetimeFigureOut">
              <a:rPr lang="es-CR" smtClean="0"/>
              <a:t>3/3/26</a:t>
            </a:fld>
            <a:endParaRPr lang="es-CR"/>
          </a:p>
        </p:txBody>
      </p:sp>
      <p:sp>
        <p:nvSpPr>
          <p:cNvPr id="6" name="Marcador de pie de página 5">
            <a:extLst>
              <a:ext uri="{FF2B5EF4-FFF2-40B4-BE49-F238E27FC236}">
                <a16:creationId xmlns:a16="http://schemas.microsoft.com/office/drawing/2014/main" id="{2759A348-637F-ADFB-6B6B-1D97F1A6F51C}"/>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91AD4A3D-53D3-69A9-6A7B-4C6058C737B4}"/>
              </a:ext>
            </a:extLst>
          </p:cNvPr>
          <p:cNvSpPr>
            <a:spLocks noGrp="1"/>
          </p:cNvSpPr>
          <p:nvPr>
            <p:ph type="sldNum" sz="quarter" idx="12"/>
          </p:nvPr>
        </p:nvSpPr>
        <p:spPr/>
        <p:txBody>
          <a:bodyPr/>
          <a:lstStyle/>
          <a:p>
            <a:fld id="{EAE61324-065D-4D07-90FD-18A0136C61F5}" type="slidenum">
              <a:rPr lang="es-CR" smtClean="0"/>
              <a:t>‹#›</a:t>
            </a:fld>
            <a:endParaRPr lang="es-CR"/>
          </a:p>
        </p:txBody>
      </p:sp>
    </p:spTree>
    <p:extLst>
      <p:ext uri="{BB962C8B-B14F-4D97-AF65-F5344CB8AC3E}">
        <p14:creationId xmlns:p14="http://schemas.microsoft.com/office/powerpoint/2010/main" val="2805823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ECBB9E-BD3B-26A9-4308-41779B674FB2}"/>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R"/>
          </a:p>
        </p:txBody>
      </p:sp>
      <p:sp>
        <p:nvSpPr>
          <p:cNvPr id="3" name="Marcador de texto 2">
            <a:extLst>
              <a:ext uri="{FF2B5EF4-FFF2-40B4-BE49-F238E27FC236}">
                <a16:creationId xmlns:a16="http://schemas.microsoft.com/office/drawing/2014/main" id="{B618B59B-8CE2-4A73-F0FE-0557FCE1C2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DE824AF-650A-7D45-0F34-9A60D27A4F4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5" name="Marcador de texto 4">
            <a:extLst>
              <a:ext uri="{FF2B5EF4-FFF2-40B4-BE49-F238E27FC236}">
                <a16:creationId xmlns:a16="http://schemas.microsoft.com/office/drawing/2014/main" id="{D67863E6-7533-EA94-872F-42B5E77203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1A93B88-4A17-61FF-666E-D6CAE409C27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7" name="Marcador de fecha 6">
            <a:extLst>
              <a:ext uri="{FF2B5EF4-FFF2-40B4-BE49-F238E27FC236}">
                <a16:creationId xmlns:a16="http://schemas.microsoft.com/office/drawing/2014/main" id="{30368E39-1389-0A08-7D56-42FDB8C4ED39}"/>
              </a:ext>
            </a:extLst>
          </p:cNvPr>
          <p:cNvSpPr>
            <a:spLocks noGrp="1"/>
          </p:cNvSpPr>
          <p:nvPr>
            <p:ph type="dt" sz="half" idx="10"/>
          </p:nvPr>
        </p:nvSpPr>
        <p:spPr/>
        <p:txBody>
          <a:bodyPr/>
          <a:lstStyle/>
          <a:p>
            <a:fld id="{63520739-5212-45DB-AB73-D0B78B8B4587}" type="datetimeFigureOut">
              <a:rPr lang="es-CR" smtClean="0"/>
              <a:t>3/3/26</a:t>
            </a:fld>
            <a:endParaRPr lang="es-CR"/>
          </a:p>
        </p:txBody>
      </p:sp>
      <p:sp>
        <p:nvSpPr>
          <p:cNvPr id="8" name="Marcador de pie de página 7">
            <a:extLst>
              <a:ext uri="{FF2B5EF4-FFF2-40B4-BE49-F238E27FC236}">
                <a16:creationId xmlns:a16="http://schemas.microsoft.com/office/drawing/2014/main" id="{AA3F01BA-A8D1-4CC4-74C1-44EB9A5F7FA4}"/>
              </a:ext>
            </a:extLst>
          </p:cNvPr>
          <p:cNvSpPr>
            <a:spLocks noGrp="1"/>
          </p:cNvSpPr>
          <p:nvPr>
            <p:ph type="ftr" sz="quarter" idx="11"/>
          </p:nvPr>
        </p:nvSpPr>
        <p:spPr/>
        <p:txBody>
          <a:bodyPr/>
          <a:lstStyle/>
          <a:p>
            <a:endParaRPr lang="es-CR"/>
          </a:p>
        </p:txBody>
      </p:sp>
      <p:sp>
        <p:nvSpPr>
          <p:cNvPr id="9" name="Marcador de número de diapositiva 8">
            <a:extLst>
              <a:ext uri="{FF2B5EF4-FFF2-40B4-BE49-F238E27FC236}">
                <a16:creationId xmlns:a16="http://schemas.microsoft.com/office/drawing/2014/main" id="{7D1790E7-5DD5-773A-31BA-A08711D6DD5C}"/>
              </a:ext>
            </a:extLst>
          </p:cNvPr>
          <p:cNvSpPr>
            <a:spLocks noGrp="1"/>
          </p:cNvSpPr>
          <p:nvPr>
            <p:ph type="sldNum" sz="quarter" idx="12"/>
          </p:nvPr>
        </p:nvSpPr>
        <p:spPr/>
        <p:txBody>
          <a:bodyPr/>
          <a:lstStyle/>
          <a:p>
            <a:fld id="{EAE61324-065D-4D07-90FD-18A0136C61F5}" type="slidenum">
              <a:rPr lang="es-CR" smtClean="0"/>
              <a:t>‹#›</a:t>
            </a:fld>
            <a:endParaRPr lang="es-CR"/>
          </a:p>
        </p:txBody>
      </p:sp>
    </p:spTree>
    <p:extLst>
      <p:ext uri="{BB962C8B-B14F-4D97-AF65-F5344CB8AC3E}">
        <p14:creationId xmlns:p14="http://schemas.microsoft.com/office/powerpoint/2010/main" val="4020702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134E54-8069-4169-F6F0-F0D43EC6D695}"/>
              </a:ext>
            </a:extLst>
          </p:cNvPr>
          <p:cNvSpPr>
            <a:spLocks noGrp="1"/>
          </p:cNvSpPr>
          <p:nvPr>
            <p:ph type="title"/>
          </p:nvPr>
        </p:nvSpPr>
        <p:spPr/>
        <p:txBody>
          <a:bodyPr/>
          <a:lstStyle/>
          <a:p>
            <a:r>
              <a:rPr lang="es-ES"/>
              <a:t>Haga clic para modificar el estilo de título del patrón</a:t>
            </a:r>
            <a:endParaRPr lang="es-CR"/>
          </a:p>
        </p:txBody>
      </p:sp>
      <p:sp>
        <p:nvSpPr>
          <p:cNvPr id="3" name="Marcador de fecha 2">
            <a:extLst>
              <a:ext uri="{FF2B5EF4-FFF2-40B4-BE49-F238E27FC236}">
                <a16:creationId xmlns:a16="http://schemas.microsoft.com/office/drawing/2014/main" id="{F7326E3E-F119-8692-8A9D-17F96EFC6B3F}"/>
              </a:ext>
            </a:extLst>
          </p:cNvPr>
          <p:cNvSpPr>
            <a:spLocks noGrp="1"/>
          </p:cNvSpPr>
          <p:nvPr>
            <p:ph type="dt" sz="half" idx="10"/>
          </p:nvPr>
        </p:nvSpPr>
        <p:spPr/>
        <p:txBody>
          <a:bodyPr/>
          <a:lstStyle/>
          <a:p>
            <a:fld id="{63520739-5212-45DB-AB73-D0B78B8B4587}" type="datetimeFigureOut">
              <a:rPr lang="es-CR" smtClean="0"/>
              <a:t>3/3/26</a:t>
            </a:fld>
            <a:endParaRPr lang="es-CR"/>
          </a:p>
        </p:txBody>
      </p:sp>
      <p:sp>
        <p:nvSpPr>
          <p:cNvPr id="4" name="Marcador de pie de página 3">
            <a:extLst>
              <a:ext uri="{FF2B5EF4-FFF2-40B4-BE49-F238E27FC236}">
                <a16:creationId xmlns:a16="http://schemas.microsoft.com/office/drawing/2014/main" id="{091E571D-0332-A854-543E-10E26C6BC048}"/>
              </a:ext>
            </a:extLst>
          </p:cNvPr>
          <p:cNvSpPr>
            <a:spLocks noGrp="1"/>
          </p:cNvSpPr>
          <p:nvPr>
            <p:ph type="ftr" sz="quarter" idx="11"/>
          </p:nvPr>
        </p:nvSpPr>
        <p:spPr/>
        <p:txBody>
          <a:bodyPr/>
          <a:lstStyle/>
          <a:p>
            <a:endParaRPr lang="es-CR"/>
          </a:p>
        </p:txBody>
      </p:sp>
      <p:sp>
        <p:nvSpPr>
          <p:cNvPr id="5" name="Marcador de número de diapositiva 4">
            <a:extLst>
              <a:ext uri="{FF2B5EF4-FFF2-40B4-BE49-F238E27FC236}">
                <a16:creationId xmlns:a16="http://schemas.microsoft.com/office/drawing/2014/main" id="{5EF51435-F392-DDA7-5CBA-CA560461E573}"/>
              </a:ext>
            </a:extLst>
          </p:cNvPr>
          <p:cNvSpPr>
            <a:spLocks noGrp="1"/>
          </p:cNvSpPr>
          <p:nvPr>
            <p:ph type="sldNum" sz="quarter" idx="12"/>
          </p:nvPr>
        </p:nvSpPr>
        <p:spPr/>
        <p:txBody>
          <a:bodyPr/>
          <a:lstStyle/>
          <a:p>
            <a:fld id="{EAE61324-065D-4D07-90FD-18A0136C61F5}" type="slidenum">
              <a:rPr lang="es-CR" smtClean="0"/>
              <a:t>‹#›</a:t>
            </a:fld>
            <a:endParaRPr lang="es-CR"/>
          </a:p>
        </p:txBody>
      </p:sp>
    </p:spTree>
    <p:extLst>
      <p:ext uri="{BB962C8B-B14F-4D97-AF65-F5344CB8AC3E}">
        <p14:creationId xmlns:p14="http://schemas.microsoft.com/office/powerpoint/2010/main" val="2541965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1EF6FD6-52C9-6055-89C2-44BE452C25EA}"/>
              </a:ext>
            </a:extLst>
          </p:cNvPr>
          <p:cNvSpPr>
            <a:spLocks noGrp="1"/>
          </p:cNvSpPr>
          <p:nvPr>
            <p:ph type="dt" sz="half" idx="10"/>
          </p:nvPr>
        </p:nvSpPr>
        <p:spPr/>
        <p:txBody>
          <a:bodyPr/>
          <a:lstStyle/>
          <a:p>
            <a:fld id="{63520739-5212-45DB-AB73-D0B78B8B4587}" type="datetimeFigureOut">
              <a:rPr lang="es-CR" smtClean="0"/>
              <a:t>3/3/26</a:t>
            </a:fld>
            <a:endParaRPr lang="es-CR"/>
          </a:p>
        </p:txBody>
      </p:sp>
      <p:sp>
        <p:nvSpPr>
          <p:cNvPr id="3" name="Marcador de pie de página 2">
            <a:extLst>
              <a:ext uri="{FF2B5EF4-FFF2-40B4-BE49-F238E27FC236}">
                <a16:creationId xmlns:a16="http://schemas.microsoft.com/office/drawing/2014/main" id="{E0AFE5AF-D942-971E-60F5-0265F35621DD}"/>
              </a:ext>
            </a:extLst>
          </p:cNvPr>
          <p:cNvSpPr>
            <a:spLocks noGrp="1"/>
          </p:cNvSpPr>
          <p:nvPr>
            <p:ph type="ftr" sz="quarter" idx="11"/>
          </p:nvPr>
        </p:nvSpPr>
        <p:spPr/>
        <p:txBody>
          <a:bodyPr/>
          <a:lstStyle/>
          <a:p>
            <a:endParaRPr lang="es-CR"/>
          </a:p>
        </p:txBody>
      </p:sp>
      <p:sp>
        <p:nvSpPr>
          <p:cNvPr id="4" name="Marcador de número de diapositiva 3">
            <a:extLst>
              <a:ext uri="{FF2B5EF4-FFF2-40B4-BE49-F238E27FC236}">
                <a16:creationId xmlns:a16="http://schemas.microsoft.com/office/drawing/2014/main" id="{33BEC316-CFE3-014B-1BCA-64A259363072}"/>
              </a:ext>
            </a:extLst>
          </p:cNvPr>
          <p:cNvSpPr>
            <a:spLocks noGrp="1"/>
          </p:cNvSpPr>
          <p:nvPr>
            <p:ph type="sldNum" sz="quarter" idx="12"/>
          </p:nvPr>
        </p:nvSpPr>
        <p:spPr/>
        <p:txBody>
          <a:bodyPr/>
          <a:lstStyle/>
          <a:p>
            <a:fld id="{EAE61324-065D-4D07-90FD-18A0136C61F5}" type="slidenum">
              <a:rPr lang="es-CR" smtClean="0"/>
              <a:t>‹#›</a:t>
            </a:fld>
            <a:endParaRPr lang="es-CR"/>
          </a:p>
        </p:txBody>
      </p:sp>
    </p:spTree>
    <p:extLst>
      <p:ext uri="{BB962C8B-B14F-4D97-AF65-F5344CB8AC3E}">
        <p14:creationId xmlns:p14="http://schemas.microsoft.com/office/powerpoint/2010/main" val="1660009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E73817-CA05-9B86-C2B5-9ADF25A6125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R"/>
          </a:p>
        </p:txBody>
      </p:sp>
      <p:sp>
        <p:nvSpPr>
          <p:cNvPr id="3" name="Marcador de contenido 2">
            <a:extLst>
              <a:ext uri="{FF2B5EF4-FFF2-40B4-BE49-F238E27FC236}">
                <a16:creationId xmlns:a16="http://schemas.microsoft.com/office/drawing/2014/main" id="{F8D360E3-E715-0A27-5D8C-549D3874BD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texto 3">
            <a:extLst>
              <a:ext uri="{FF2B5EF4-FFF2-40B4-BE49-F238E27FC236}">
                <a16:creationId xmlns:a16="http://schemas.microsoft.com/office/drawing/2014/main" id="{C04E20CA-EA3E-CF65-E962-99C6603EA9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2CA46B9-4E62-3B2E-3CB9-E70DBFFAD5B4}"/>
              </a:ext>
            </a:extLst>
          </p:cNvPr>
          <p:cNvSpPr>
            <a:spLocks noGrp="1"/>
          </p:cNvSpPr>
          <p:nvPr>
            <p:ph type="dt" sz="half" idx="10"/>
          </p:nvPr>
        </p:nvSpPr>
        <p:spPr/>
        <p:txBody>
          <a:bodyPr/>
          <a:lstStyle/>
          <a:p>
            <a:fld id="{63520739-5212-45DB-AB73-D0B78B8B4587}" type="datetimeFigureOut">
              <a:rPr lang="es-CR" smtClean="0"/>
              <a:t>3/3/26</a:t>
            </a:fld>
            <a:endParaRPr lang="es-CR"/>
          </a:p>
        </p:txBody>
      </p:sp>
      <p:sp>
        <p:nvSpPr>
          <p:cNvPr id="6" name="Marcador de pie de página 5">
            <a:extLst>
              <a:ext uri="{FF2B5EF4-FFF2-40B4-BE49-F238E27FC236}">
                <a16:creationId xmlns:a16="http://schemas.microsoft.com/office/drawing/2014/main" id="{428C7947-A95F-A975-EE93-505E079C1DCF}"/>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725D3278-D635-75E6-3DED-66ABF6B70D91}"/>
              </a:ext>
            </a:extLst>
          </p:cNvPr>
          <p:cNvSpPr>
            <a:spLocks noGrp="1"/>
          </p:cNvSpPr>
          <p:nvPr>
            <p:ph type="sldNum" sz="quarter" idx="12"/>
          </p:nvPr>
        </p:nvSpPr>
        <p:spPr/>
        <p:txBody>
          <a:bodyPr/>
          <a:lstStyle/>
          <a:p>
            <a:fld id="{EAE61324-065D-4D07-90FD-18A0136C61F5}" type="slidenum">
              <a:rPr lang="es-CR" smtClean="0"/>
              <a:t>‹#›</a:t>
            </a:fld>
            <a:endParaRPr lang="es-CR"/>
          </a:p>
        </p:txBody>
      </p:sp>
    </p:spTree>
    <p:extLst>
      <p:ext uri="{BB962C8B-B14F-4D97-AF65-F5344CB8AC3E}">
        <p14:creationId xmlns:p14="http://schemas.microsoft.com/office/powerpoint/2010/main" val="3933202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3BC449-4E05-3922-C7A7-C1C438E85CE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R"/>
          </a:p>
        </p:txBody>
      </p:sp>
      <p:sp>
        <p:nvSpPr>
          <p:cNvPr id="3" name="Marcador de posición de imagen 2">
            <a:extLst>
              <a:ext uri="{FF2B5EF4-FFF2-40B4-BE49-F238E27FC236}">
                <a16:creationId xmlns:a16="http://schemas.microsoft.com/office/drawing/2014/main" id="{65E9E52B-EA7A-E0D1-E396-4918747115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R"/>
          </a:p>
        </p:txBody>
      </p:sp>
      <p:sp>
        <p:nvSpPr>
          <p:cNvPr id="4" name="Marcador de texto 3">
            <a:extLst>
              <a:ext uri="{FF2B5EF4-FFF2-40B4-BE49-F238E27FC236}">
                <a16:creationId xmlns:a16="http://schemas.microsoft.com/office/drawing/2014/main" id="{AFBA91AB-FC49-3445-E1E5-B5C80C26B3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1FCBBF-EBAD-3EDF-3C70-E6AD5620BD85}"/>
              </a:ext>
            </a:extLst>
          </p:cNvPr>
          <p:cNvSpPr>
            <a:spLocks noGrp="1"/>
          </p:cNvSpPr>
          <p:nvPr>
            <p:ph type="dt" sz="half" idx="10"/>
          </p:nvPr>
        </p:nvSpPr>
        <p:spPr/>
        <p:txBody>
          <a:bodyPr/>
          <a:lstStyle/>
          <a:p>
            <a:fld id="{63520739-5212-45DB-AB73-D0B78B8B4587}" type="datetimeFigureOut">
              <a:rPr lang="es-CR" smtClean="0"/>
              <a:t>3/3/26</a:t>
            </a:fld>
            <a:endParaRPr lang="es-CR"/>
          </a:p>
        </p:txBody>
      </p:sp>
      <p:sp>
        <p:nvSpPr>
          <p:cNvPr id="6" name="Marcador de pie de página 5">
            <a:extLst>
              <a:ext uri="{FF2B5EF4-FFF2-40B4-BE49-F238E27FC236}">
                <a16:creationId xmlns:a16="http://schemas.microsoft.com/office/drawing/2014/main" id="{AADD0E5E-8CB3-DA7E-77EC-7C536030D2C9}"/>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0D32AD5B-20C2-61BA-14C8-BC2A9B8281B5}"/>
              </a:ext>
            </a:extLst>
          </p:cNvPr>
          <p:cNvSpPr>
            <a:spLocks noGrp="1"/>
          </p:cNvSpPr>
          <p:nvPr>
            <p:ph type="sldNum" sz="quarter" idx="12"/>
          </p:nvPr>
        </p:nvSpPr>
        <p:spPr/>
        <p:txBody>
          <a:bodyPr/>
          <a:lstStyle/>
          <a:p>
            <a:fld id="{EAE61324-065D-4D07-90FD-18A0136C61F5}" type="slidenum">
              <a:rPr lang="es-CR" smtClean="0"/>
              <a:t>‹#›</a:t>
            </a:fld>
            <a:endParaRPr lang="es-CR"/>
          </a:p>
        </p:txBody>
      </p:sp>
    </p:spTree>
    <p:extLst>
      <p:ext uri="{BB962C8B-B14F-4D97-AF65-F5344CB8AC3E}">
        <p14:creationId xmlns:p14="http://schemas.microsoft.com/office/powerpoint/2010/main" val="347042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92A4E63-3D74-3062-6E36-96070FF88F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R"/>
          </a:p>
        </p:txBody>
      </p:sp>
      <p:sp>
        <p:nvSpPr>
          <p:cNvPr id="3" name="Marcador de texto 2">
            <a:extLst>
              <a:ext uri="{FF2B5EF4-FFF2-40B4-BE49-F238E27FC236}">
                <a16:creationId xmlns:a16="http://schemas.microsoft.com/office/drawing/2014/main" id="{64D5D35E-6822-208E-C1F6-28548CF591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fecha 3">
            <a:extLst>
              <a:ext uri="{FF2B5EF4-FFF2-40B4-BE49-F238E27FC236}">
                <a16:creationId xmlns:a16="http://schemas.microsoft.com/office/drawing/2014/main" id="{836F8ADD-AA31-4B1B-FA60-98D7EE068D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3520739-5212-45DB-AB73-D0B78B8B4587}" type="datetimeFigureOut">
              <a:rPr lang="es-CR" smtClean="0"/>
              <a:t>3/3/26</a:t>
            </a:fld>
            <a:endParaRPr lang="es-CR"/>
          </a:p>
        </p:txBody>
      </p:sp>
      <p:sp>
        <p:nvSpPr>
          <p:cNvPr id="5" name="Marcador de pie de página 4">
            <a:extLst>
              <a:ext uri="{FF2B5EF4-FFF2-40B4-BE49-F238E27FC236}">
                <a16:creationId xmlns:a16="http://schemas.microsoft.com/office/drawing/2014/main" id="{3C68794F-A2FD-17C6-4B27-8EF1099ABE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R"/>
          </a:p>
        </p:txBody>
      </p:sp>
      <p:sp>
        <p:nvSpPr>
          <p:cNvPr id="6" name="Marcador de número de diapositiva 5">
            <a:extLst>
              <a:ext uri="{FF2B5EF4-FFF2-40B4-BE49-F238E27FC236}">
                <a16:creationId xmlns:a16="http://schemas.microsoft.com/office/drawing/2014/main" id="{4C1B5962-FBD8-AB61-682A-C19DE71F7E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AE61324-065D-4D07-90FD-18A0136C61F5}" type="slidenum">
              <a:rPr lang="es-CR" smtClean="0"/>
              <a:t>‹#›</a:t>
            </a:fld>
            <a:endParaRPr lang="es-CR"/>
          </a:p>
        </p:txBody>
      </p:sp>
    </p:spTree>
    <p:extLst>
      <p:ext uri="{BB962C8B-B14F-4D97-AF65-F5344CB8AC3E}">
        <p14:creationId xmlns:p14="http://schemas.microsoft.com/office/powerpoint/2010/main" val="23110167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image" Target="../media/image2.svg"/><Relationship Id="rId9" Type="http://schemas.openxmlformats.org/officeDocument/2006/relationships/image" Target="../media/image7.jpe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Towards%20resilient%20and%20equitable%20development%20in%20Costa%20Rica%20with%20women%20and%20nature%20at%20the%20forefront.%20Development%20Future%20Series" TargetMode="External"/><Relationship Id="rId7" Type="http://schemas.openxmlformats.org/officeDocument/2006/relationships/image" Target="../media/image14.png"/><Relationship Id="rId12"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7.jpeg"/><Relationship Id="rId5" Type="http://schemas.openxmlformats.org/officeDocument/2006/relationships/image" Target="../media/image12.png"/><Relationship Id="rId10" Type="http://schemas.openxmlformats.org/officeDocument/2006/relationships/image" Target="../media/image11.png"/><Relationship Id="rId4" Type="http://schemas.openxmlformats.org/officeDocument/2006/relationships/hyperlink" Target="https://pgrweb.go.cr/scij/Busqueda/Normativa/Normas/nrm_texto_completo.aspx?param1=NRTC&amp;nValor1=1&amp;nValor2=89370&amp;nValor3=117296&amp;strTipM=TC" TargetMode="External"/><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reddcr.go.cr/publicacion/plan-de-accion-de-genero/" TargetMode="External"/><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8.jpeg"/><Relationship Id="rId5" Type="http://schemas.openxmlformats.org/officeDocument/2006/relationships/image" Target="../media/image13.png"/><Relationship Id="rId10" Type="http://schemas.openxmlformats.org/officeDocument/2006/relationships/image" Target="../media/image7.jpeg"/><Relationship Id="rId4" Type="http://schemas.openxmlformats.org/officeDocument/2006/relationships/image" Target="../media/image12.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www.undp.org/es/costa-rica/publicaciones/plan-de-accion-nacional-sobre-igualdad-de-genero-en-la-accion-por-el-clima" TargetMode="External"/><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8.jpeg"/><Relationship Id="rId5" Type="http://schemas.openxmlformats.org/officeDocument/2006/relationships/image" Target="../media/image13.png"/><Relationship Id="rId10" Type="http://schemas.openxmlformats.org/officeDocument/2006/relationships/image" Target="../media/image7.jpeg"/><Relationship Id="rId4" Type="http://schemas.openxmlformats.org/officeDocument/2006/relationships/image" Target="../media/image12.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2.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4.png"/><Relationship Id="rId10" Type="http://schemas.openxmlformats.org/officeDocument/2006/relationships/image" Target="../media/image8.jpeg"/><Relationship Id="rId4" Type="http://schemas.openxmlformats.org/officeDocument/2006/relationships/image" Target="../media/image13.png"/><Relationship Id="rId9" Type="http://schemas.openxmlformats.org/officeDocument/2006/relationships/image" Target="../media/image7.jpe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2.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7.jpe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sinia.go.cr/sis/cdb723eb-b73d-43a8-857c-a1c5816f5bac" TargetMode="External"/><Relationship Id="rId7"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image" Target="../media/image2.svg"/><Relationship Id="rId9"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DCBBF8-1EAA-1330-B068-B9A4E60FAAB8}"/>
              </a:ext>
            </a:extLst>
          </p:cNvPr>
          <p:cNvSpPr>
            <a:spLocks noGrp="1"/>
          </p:cNvSpPr>
          <p:nvPr>
            <p:ph type="ctrTitle"/>
          </p:nvPr>
        </p:nvSpPr>
        <p:spPr>
          <a:xfrm>
            <a:off x="1524000" y="1122362"/>
            <a:ext cx="9144000" cy="2763837"/>
          </a:xfrm>
        </p:spPr>
        <p:txBody>
          <a:bodyPr/>
          <a:lstStyle/>
          <a:p>
            <a:r>
              <a:rPr lang="en" dirty="0"/>
              <a:t> </a:t>
            </a:r>
            <a:endParaRPr lang="es-CR" dirty="0"/>
          </a:p>
        </p:txBody>
      </p:sp>
      <p:sp>
        <p:nvSpPr>
          <p:cNvPr id="8" name="CuadroTexto 7">
            <a:extLst>
              <a:ext uri="{FF2B5EF4-FFF2-40B4-BE49-F238E27FC236}">
                <a16:creationId xmlns:a16="http://schemas.microsoft.com/office/drawing/2014/main" id="{2B124F6B-1047-C5A4-A1BE-419AF1F50A14}"/>
              </a:ext>
            </a:extLst>
          </p:cNvPr>
          <p:cNvSpPr txBox="1"/>
          <p:nvPr/>
        </p:nvSpPr>
        <p:spPr>
          <a:xfrm>
            <a:off x="5657382" y="1651764"/>
            <a:ext cx="5499652" cy="3539430"/>
          </a:xfrm>
          <a:prstGeom prst="rect">
            <a:avLst/>
          </a:prstGeom>
          <a:noFill/>
        </p:spPr>
        <p:txBody>
          <a:bodyPr wrap="square">
            <a:spAutoFit/>
          </a:bodyPr>
          <a:lstStyle/>
          <a:p>
            <a:pPr algn="ctr"/>
            <a:r>
              <a:rPr lang="en" sz="3200" b="1" i="0" u="none" strike="noStrike" dirty="0">
                <a:solidFill>
                  <a:srgbClr val="000000"/>
                </a:solidFill>
                <a:effectLst/>
                <a:latin typeface="Poppins" panose="00000500000000000000" pitchFamily="2" charset="0"/>
              </a:rPr>
              <a:t> </a:t>
            </a:r>
            <a:r>
              <a:rPr lang="en" sz="3200" b="1" i="0" u="none" strike="noStrike" dirty="0">
                <a:solidFill>
                  <a:srgbClr val="000000"/>
                </a:solidFill>
                <a:effectLst/>
                <a:latin typeface="Montserrat" panose="00000500000000000000" pitchFamily="50" charset="0"/>
              </a:rPr>
              <a:t>Costa Rica's experience:</a:t>
            </a:r>
          </a:p>
          <a:p>
            <a:pPr algn="ctr"/>
            <a:r>
              <a:rPr lang="en" sz="3200" b="0" i="0" u="none" strike="noStrike" dirty="0">
                <a:solidFill>
                  <a:srgbClr val="000000"/>
                </a:solidFill>
                <a:effectLst/>
                <a:latin typeface="Montserrat" panose="00000500000000000000" pitchFamily="50" charset="0"/>
              </a:rPr>
              <a:t>Public policies that accelerate the link between gender equality and nature-based solutions</a:t>
            </a:r>
            <a:endParaRPr lang="es-CR" sz="3200" dirty="0">
              <a:latin typeface="Montserrat" panose="00000500000000000000" pitchFamily="50" charset="0"/>
            </a:endParaRPr>
          </a:p>
        </p:txBody>
      </p:sp>
      <p:grpSp>
        <p:nvGrpSpPr>
          <p:cNvPr id="21" name="Grupo 20">
            <a:extLst>
              <a:ext uri="{FF2B5EF4-FFF2-40B4-BE49-F238E27FC236}">
                <a16:creationId xmlns:a16="http://schemas.microsoft.com/office/drawing/2014/main" id="{D2053D80-CB7A-F68D-734D-4AEED476FA0E}"/>
              </a:ext>
            </a:extLst>
          </p:cNvPr>
          <p:cNvGrpSpPr/>
          <p:nvPr/>
        </p:nvGrpSpPr>
        <p:grpSpPr>
          <a:xfrm>
            <a:off x="3054823" y="5145973"/>
            <a:ext cx="9127048" cy="1625192"/>
            <a:chOff x="3054823" y="5145973"/>
            <a:chExt cx="9127048" cy="1625192"/>
          </a:xfrm>
        </p:grpSpPr>
        <p:sp>
          <p:nvSpPr>
            <p:cNvPr id="3" name="Flecha: hacia arriba 11">
              <a:extLst>
                <a:ext uri="{FF2B5EF4-FFF2-40B4-BE49-F238E27FC236}">
                  <a16:creationId xmlns:a16="http://schemas.microsoft.com/office/drawing/2014/main" id="{B840537E-D9D4-A038-988C-45E2290DF3C5}"/>
                </a:ext>
              </a:extLst>
            </p:cNvPr>
            <p:cNvSpPr/>
            <p:nvPr/>
          </p:nvSpPr>
          <p:spPr>
            <a:xfrm rot="5400000">
              <a:off x="7492956" y="2082251"/>
              <a:ext cx="1324523" cy="8053306"/>
            </a:xfrm>
            <a:prstGeom prst="upArrow">
              <a:avLst>
                <a:gd name="adj1" fmla="val 58005"/>
                <a:gd name="adj2" fmla="val 50000"/>
              </a:avLst>
            </a:prstGeom>
            <a:ln/>
          </p:spPr>
          <p:style>
            <a:lnRef idx="1">
              <a:schemeClr val="accent5"/>
            </a:lnRef>
            <a:fillRef idx="3">
              <a:schemeClr val="accent5"/>
            </a:fillRef>
            <a:effectRef idx="2">
              <a:schemeClr val="accent5"/>
            </a:effectRef>
            <a:fontRef idx="minor">
              <a:schemeClr val="lt1"/>
            </a:fontRef>
          </p:style>
          <p:txBody>
            <a:bodyPr vert="vert270" rtlCol="0" anchor="ctr"/>
            <a:lstStyle/>
            <a:p>
              <a:pPr algn="ctr"/>
              <a:r>
                <a:rPr lang="en" sz="1600" b="1" dirty="0">
                  <a:latin typeface="Montserrat" panose="00000500000000000000" pitchFamily="50" charset="0"/>
                  <a:ea typeface="Times New Roman" panose="02020603050405020304" pitchFamily="18" charset="0"/>
                </a:rPr>
                <a:t>“Accelerating systemic change for gender equality and biodiversity conservation through NBSAPs” – Costa Rica</a:t>
              </a:r>
              <a:endParaRPr lang="es-CR" sz="1600" dirty="0">
                <a:latin typeface="Montserrat" panose="00000500000000000000" pitchFamily="50" charset="0"/>
              </a:endParaRPr>
            </a:p>
          </p:txBody>
        </p:sp>
        <p:grpSp>
          <p:nvGrpSpPr>
            <p:cNvPr id="19" name="Grupo 18">
              <a:extLst>
                <a:ext uri="{FF2B5EF4-FFF2-40B4-BE49-F238E27FC236}">
                  <a16:creationId xmlns:a16="http://schemas.microsoft.com/office/drawing/2014/main" id="{1BECAB0C-5D09-278E-B579-48D2AE1DB775}"/>
                </a:ext>
              </a:extLst>
            </p:cNvPr>
            <p:cNvGrpSpPr/>
            <p:nvPr/>
          </p:nvGrpSpPr>
          <p:grpSpPr>
            <a:xfrm>
              <a:off x="3054823" y="5145973"/>
              <a:ext cx="1231780" cy="1352945"/>
              <a:chOff x="2803035" y="5172478"/>
              <a:chExt cx="1231780" cy="1352945"/>
            </a:xfrm>
          </p:grpSpPr>
          <p:pic>
            <p:nvPicPr>
              <p:cNvPr id="10" name="Gráfico 9" descr="Femenino con relleno sólido">
                <a:extLst>
                  <a:ext uri="{FF2B5EF4-FFF2-40B4-BE49-F238E27FC236}">
                    <a16:creationId xmlns:a16="http://schemas.microsoft.com/office/drawing/2014/main" id="{F02B11BF-41D1-52A1-26DE-C15C830B03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2283741">
                <a:off x="2803035" y="5172478"/>
                <a:ext cx="1231780" cy="1126314"/>
              </a:xfrm>
              <a:prstGeom prst="rect">
                <a:avLst/>
              </a:prstGeom>
            </p:spPr>
          </p:pic>
          <p:grpSp>
            <p:nvGrpSpPr>
              <p:cNvPr id="18" name="Grupo 17">
                <a:extLst>
                  <a:ext uri="{FF2B5EF4-FFF2-40B4-BE49-F238E27FC236}">
                    <a16:creationId xmlns:a16="http://schemas.microsoft.com/office/drawing/2014/main" id="{31C97E85-C0F1-4D53-F300-C61FE3FEC903}"/>
                  </a:ext>
                </a:extLst>
              </p:cNvPr>
              <p:cNvGrpSpPr/>
              <p:nvPr/>
            </p:nvGrpSpPr>
            <p:grpSpPr>
              <a:xfrm>
                <a:off x="2810788" y="5339844"/>
                <a:ext cx="1185579" cy="1185579"/>
                <a:chOff x="2810788" y="5326591"/>
                <a:chExt cx="1185579" cy="1185579"/>
              </a:xfrm>
            </p:grpSpPr>
            <p:pic>
              <p:nvPicPr>
                <p:cNvPr id="13" name="Gráfico 12" descr="Masculino con relleno sólido">
                  <a:extLst>
                    <a:ext uri="{FF2B5EF4-FFF2-40B4-BE49-F238E27FC236}">
                      <a16:creationId xmlns:a16="http://schemas.microsoft.com/office/drawing/2014/main" id="{C5257A83-A791-DD94-801B-F312BD3EC68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169869">
                  <a:off x="2810788" y="5326591"/>
                  <a:ext cx="1185579" cy="1185579"/>
                </a:xfrm>
                <a:prstGeom prst="rect">
                  <a:avLst/>
                </a:prstGeom>
              </p:spPr>
            </p:pic>
            <p:pic>
              <p:nvPicPr>
                <p:cNvPr id="15" name="Gráfico 14" descr="Transferencia con relleno sólido">
                  <a:extLst>
                    <a:ext uri="{FF2B5EF4-FFF2-40B4-BE49-F238E27FC236}">
                      <a16:creationId xmlns:a16="http://schemas.microsoft.com/office/drawing/2014/main" id="{3099052E-79CA-3BD5-95FE-C5F5F1D15DC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86056" y="5677138"/>
                  <a:ext cx="382033" cy="382033"/>
                </a:xfrm>
                <a:prstGeom prst="rect">
                  <a:avLst/>
                </a:prstGeom>
              </p:spPr>
            </p:pic>
          </p:grpSp>
        </p:grpSp>
      </p:grpSp>
      <p:pic>
        <p:nvPicPr>
          <p:cNvPr id="4" name="Picture 2" descr="Plan de Acción Nacional sobre Igualdad ...">
            <a:extLst>
              <a:ext uri="{FF2B5EF4-FFF2-40B4-BE49-F238E27FC236}">
                <a16:creationId xmlns:a16="http://schemas.microsoft.com/office/drawing/2014/main" id="{93A8F56F-A461-9893-D469-1CA0B757310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75718" y="1649249"/>
            <a:ext cx="2135200" cy="276383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lan de Acción de Género - REDD+ Costa Rica">
            <a:extLst>
              <a:ext uri="{FF2B5EF4-FFF2-40B4-BE49-F238E27FC236}">
                <a16:creationId xmlns:a16="http://schemas.microsoft.com/office/drawing/2014/main" id="{7DCA2B9A-9250-3273-9BFF-C5C379EEB11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3181" y="550941"/>
            <a:ext cx="2482537" cy="3005817"/>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upo 10">
            <a:extLst>
              <a:ext uri="{FF2B5EF4-FFF2-40B4-BE49-F238E27FC236}">
                <a16:creationId xmlns:a16="http://schemas.microsoft.com/office/drawing/2014/main" id="{65D07FF4-34A2-E9F7-6970-CC09718EC1ED}"/>
              </a:ext>
            </a:extLst>
          </p:cNvPr>
          <p:cNvGrpSpPr/>
          <p:nvPr/>
        </p:nvGrpSpPr>
        <p:grpSpPr>
          <a:xfrm>
            <a:off x="5282758" y="38780"/>
            <a:ext cx="6699717" cy="1327273"/>
            <a:chOff x="5243001" y="38780"/>
            <a:chExt cx="6699717" cy="1327273"/>
          </a:xfrm>
        </p:grpSpPr>
        <p:pic>
          <p:nvPicPr>
            <p:cNvPr id="5" name="Imagen 4">
              <a:extLst>
                <a:ext uri="{FF2B5EF4-FFF2-40B4-BE49-F238E27FC236}">
                  <a16:creationId xmlns:a16="http://schemas.microsoft.com/office/drawing/2014/main" id="{56486E7E-00D0-7C7F-8F91-44D335468407}"/>
                </a:ext>
              </a:extLst>
            </p:cNvPr>
            <p:cNvPicPr>
              <a:picLocks noChangeAspect="1"/>
            </p:cNvPicPr>
            <p:nvPr/>
          </p:nvPicPr>
          <p:blipFill>
            <a:blip r:embed="rId11"/>
            <a:srcRect l="6848" t="16540" r="61087" b="42285"/>
            <a:stretch>
              <a:fillRect/>
            </a:stretch>
          </p:blipFill>
          <p:spPr>
            <a:xfrm>
              <a:off x="5243001" y="38780"/>
              <a:ext cx="1846912" cy="1327273"/>
            </a:xfrm>
            <a:prstGeom prst="rect">
              <a:avLst/>
            </a:prstGeom>
          </p:spPr>
        </p:pic>
        <p:grpSp>
          <p:nvGrpSpPr>
            <p:cNvPr id="9" name="Grupo 8">
              <a:extLst>
                <a:ext uri="{FF2B5EF4-FFF2-40B4-BE49-F238E27FC236}">
                  <a16:creationId xmlns:a16="http://schemas.microsoft.com/office/drawing/2014/main" id="{EE1D76E9-519D-D5FC-D7B1-1C43C2ABC2AB}"/>
                </a:ext>
              </a:extLst>
            </p:cNvPr>
            <p:cNvGrpSpPr/>
            <p:nvPr/>
          </p:nvGrpSpPr>
          <p:grpSpPr>
            <a:xfrm>
              <a:off x="7089913" y="222163"/>
              <a:ext cx="4852805" cy="970610"/>
              <a:chOff x="8263982" y="151752"/>
              <a:chExt cx="3665484" cy="784537"/>
            </a:xfrm>
          </p:grpSpPr>
          <p:pic>
            <p:nvPicPr>
              <p:cNvPr id="7" name="Picture 2">
                <a:extLst>
                  <a:ext uri="{FF2B5EF4-FFF2-40B4-BE49-F238E27FC236}">
                    <a16:creationId xmlns:a16="http://schemas.microsoft.com/office/drawing/2014/main" id="{BA93725C-10C3-4FCE-4BFB-907136650450}"/>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36258" t="1" r="18999" b="-28138"/>
              <a:stretch>
                <a:fillRect/>
              </a:stretch>
            </p:blipFill>
            <p:spPr bwMode="auto">
              <a:xfrm>
                <a:off x="8263982" y="151752"/>
                <a:ext cx="3339548" cy="7845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Icono&#10;&#10;Descripción generada automáticamente">
                <a:extLst>
                  <a:ext uri="{FF2B5EF4-FFF2-40B4-BE49-F238E27FC236}">
                    <a16:creationId xmlns:a16="http://schemas.microsoft.com/office/drawing/2014/main" id="{59565C6E-FC28-4515-4939-787618EEDE9A}"/>
                  </a:ext>
                </a:extLst>
              </p:cNvPr>
              <p:cNvPicPr>
                <a:picLocks noChangeAspect="1"/>
              </p:cNvPicPr>
              <p:nvPr/>
            </p:nvPicPr>
            <p:blipFill rotWithShape="1">
              <a:blip r:embed="rId13"/>
              <a:srcRect r="2701" b="24354"/>
              <a:stretch/>
            </p:blipFill>
            <p:spPr>
              <a:xfrm>
                <a:off x="11577041" y="209376"/>
                <a:ext cx="352425" cy="669290"/>
              </a:xfrm>
              <a:prstGeom prst="rect">
                <a:avLst/>
              </a:prstGeom>
            </p:spPr>
          </p:pic>
        </p:grpSp>
      </p:grpSp>
    </p:spTree>
    <p:extLst>
      <p:ext uri="{BB962C8B-B14F-4D97-AF65-F5344CB8AC3E}">
        <p14:creationId xmlns:p14="http://schemas.microsoft.com/office/powerpoint/2010/main" val="813537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D4E44-CF98-AF60-370F-B21465C05AB7}"/>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2478175D-9C67-8E75-1EAE-24F848E6C97D}"/>
              </a:ext>
            </a:extLst>
          </p:cNvPr>
          <p:cNvSpPr txBox="1">
            <a:spLocks/>
          </p:cNvSpPr>
          <p:nvPr/>
        </p:nvSpPr>
        <p:spPr>
          <a:xfrm>
            <a:off x="3059896" y="1550288"/>
            <a:ext cx="8869570" cy="3757424"/>
          </a:xfrm>
          <a:prstGeom prst="rect">
            <a:avLst/>
          </a:prstGeom>
        </p:spPr>
        <p:txBody>
          <a:bodyPr vert="horz" lIns="80683" tIns="40341" rIns="80683" bIns="40341"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 sz="2400" b="1" dirty="0"/>
              <a:t>Background:</a:t>
            </a:r>
          </a:p>
          <a:p>
            <a:pPr>
              <a:buFont typeface="Wingdings" panose="05000000000000000000" pitchFamily="2" charset="2"/>
              <a:buChar char="ü"/>
            </a:pPr>
            <a:endParaRPr lang="es-CR" sz="2000" dirty="0"/>
          </a:p>
          <a:p>
            <a:pPr>
              <a:buFont typeface="Wingdings" panose="05000000000000000000" pitchFamily="2" charset="2"/>
              <a:buChar char="ü"/>
            </a:pPr>
            <a:r>
              <a:rPr lang="en" sz="2000" dirty="0"/>
              <a:t>Little by little, Costa Rica has gone from mentioning gender equality as a principle to prioritizing the identification of </a:t>
            </a:r>
            <a:r>
              <a:rPr lang="en" sz="2000" dirty="0">
                <a:hlinkClick r:id="rId3"/>
              </a:rPr>
              <a:t>relevant gender inequalities and proposing concrete measures to address them </a:t>
            </a:r>
            <a:r>
              <a:rPr lang="en" sz="2000" dirty="0"/>
              <a:t>.</a:t>
            </a:r>
          </a:p>
          <a:p>
            <a:pPr>
              <a:buFont typeface="Wingdings" panose="05000000000000000000" pitchFamily="2" charset="2"/>
              <a:buChar char="ü"/>
            </a:pPr>
            <a:endParaRPr lang="es-CR" sz="2000" dirty="0"/>
          </a:p>
          <a:p>
            <a:pPr>
              <a:buFont typeface="Wingdings" panose="05000000000000000000" pitchFamily="2" charset="2"/>
              <a:buChar char="ü"/>
            </a:pPr>
            <a:r>
              <a:rPr lang="en" sz="2000" dirty="0">
                <a:hlinkClick r:id="rId4"/>
              </a:rPr>
              <a:t>Executive Directive No. 005-2019 </a:t>
            </a:r>
            <a:r>
              <a:rPr lang="en" sz="2000" dirty="0"/>
              <a:t>of the Ministry of Environment and Energy (MINAE) that marks the starting point to reduce gender gaps in the biodiversity sector —water, protected areas and forests— and ensure gender equality and the contribution of women in said sector.</a:t>
            </a:r>
          </a:p>
          <a:p>
            <a:pPr>
              <a:buFont typeface="Wingdings" panose="05000000000000000000" pitchFamily="2" charset="2"/>
              <a:buChar char="ü"/>
            </a:pPr>
            <a:endParaRPr lang="es-ES_tradnl" sz="2000" dirty="0">
              <a:latin typeface="Montserrat" pitchFamily="2" charset="77"/>
              <a:cs typeface="Helvetica Neue Light"/>
            </a:endParaRPr>
          </a:p>
        </p:txBody>
      </p:sp>
      <p:grpSp>
        <p:nvGrpSpPr>
          <p:cNvPr id="15" name="Grupo 14">
            <a:extLst>
              <a:ext uri="{FF2B5EF4-FFF2-40B4-BE49-F238E27FC236}">
                <a16:creationId xmlns:a16="http://schemas.microsoft.com/office/drawing/2014/main" id="{CE6A9EFE-DF32-B58A-3A40-F6C01394D27C}"/>
              </a:ext>
            </a:extLst>
          </p:cNvPr>
          <p:cNvGrpSpPr/>
          <p:nvPr/>
        </p:nvGrpSpPr>
        <p:grpSpPr>
          <a:xfrm>
            <a:off x="3626823" y="5630203"/>
            <a:ext cx="8567676" cy="1227797"/>
            <a:chOff x="3626823" y="5630203"/>
            <a:chExt cx="8567676" cy="1227797"/>
          </a:xfrm>
        </p:grpSpPr>
        <p:pic>
          <p:nvPicPr>
            <p:cNvPr id="6" name="Imagen 5">
              <a:extLst>
                <a:ext uri="{FF2B5EF4-FFF2-40B4-BE49-F238E27FC236}">
                  <a16:creationId xmlns:a16="http://schemas.microsoft.com/office/drawing/2014/main" id="{A382C437-DD22-79E6-8623-E62617F2343F}"/>
                </a:ext>
              </a:extLst>
            </p:cNvPr>
            <p:cNvPicPr>
              <a:picLocks noChangeAspect="1"/>
            </p:cNvPicPr>
            <p:nvPr/>
          </p:nvPicPr>
          <p:blipFill>
            <a:blip r:embed="rId5"/>
            <a:srcRect l="19555"/>
            <a:stretch>
              <a:fillRect/>
            </a:stretch>
          </p:blipFill>
          <p:spPr>
            <a:xfrm>
              <a:off x="5870713" y="5659332"/>
              <a:ext cx="6323786" cy="1198668"/>
            </a:xfrm>
            <a:prstGeom prst="rect">
              <a:avLst/>
            </a:prstGeom>
          </p:spPr>
        </p:pic>
        <p:pic>
          <p:nvPicPr>
            <p:cNvPr id="4" name="Picture 2">
              <a:extLst>
                <a:ext uri="{FF2B5EF4-FFF2-40B4-BE49-F238E27FC236}">
                  <a16:creationId xmlns:a16="http://schemas.microsoft.com/office/drawing/2014/main" id="{AA5D8D78-3718-0554-AACF-27F2AA10110C}"/>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127369" y="5630203"/>
              <a:ext cx="743344" cy="11417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Ensure Gender Equality and a Gender-Responsive Approach for Biodiversity Action">
              <a:extLst>
                <a:ext uri="{FF2B5EF4-FFF2-40B4-BE49-F238E27FC236}">
                  <a16:creationId xmlns:a16="http://schemas.microsoft.com/office/drawing/2014/main" id="{0F4C7535-4BA4-E7DA-AFCF-83E7DCF1BC6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26823" y="5689208"/>
              <a:ext cx="1382500" cy="107527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upo 9">
            <a:extLst>
              <a:ext uri="{FF2B5EF4-FFF2-40B4-BE49-F238E27FC236}">
                <a16:creationId xmlns:a16="http://schemas.microsoft.com/office/drawing/2014/main" id="{1175FF3F-40F8-97ED-D260-88376CB340CD}"/>
              </a:ext>
            </a:extLst>
          </p:cNvPr>
          <p:cNvGrpSpPr/>
          <p:nvPr/>
        </p:nvGrpSpPr>
        <p:grpSpPr>
          <a:xfrm>
            <a:off x="6188764" y="38781"/>
            <a:ext cx="5886475" cy="1299690"/>
            <a:chOff x="5243001" y="38780"/>
            <a:chExt cx="6699717" cy="1327273"/>
          </a:xfrm>
        </p:grpSpPr>
        <p:pic>
          <p:nvPicPr>
            <p:cNvPr id="11" name="Imagen 10">
              <a:extLst>
                <a:ext uri="{FF2B5EF4-FFF2-40B4-BE49-F238E27FC236}">
                  <a16:creationId xmlns:a16="http://schemas.microsoft.com/office/drawing/2014/main" id="{DD4F5FA7-AED3-D758-7150-E12D1584E817}"/>
                </a:ext>
              </a:extLst>
            </p:cNvPr>
            <p:cNvPicPr>
              <a:picLocks noChangeAspect="1"/>
            </p:cNvPicPr>
            <p:nvPr/>
          </p:nvPicPr>
          <p:blipFill>
            <a:blip r:embed="rId8"/>
            <a:srcRect l="6848" t="16540" r="61087" b="42285"/>
            <a:stretch>
              <a:fillRect/>
            </a:stretch>
          </p:blipFill>
          <p:spPr>
            <a:xfrm>
              <a:off x="5243001" y="38780"/>
              <a:ext cx="1846912" cy="1327273"/>
            </a:xfrm>
            <a:prstGeom prst="rect">
              <a:avLst/>
            </a:prstGeom>
          </p:spPr>
        </p:pic>
        <p:grpSp>
          <p:nvGrpSpPr>
            <p:cNvPr id="12" name="Grupo 11">
              <a:extLst>
                <a:ext uri="{FF2B5EF4-FFF2-40B4-BE49-F238E27FC236}">
                  <a16:creationId xmlns:a16="http://schemas.microsoft.com/office/drawing/2014/main" id="{A55B9E6C-3F3A-8AF8-FBD7-6CCE9124ED0D}"/>
                </a:ext>
              </a:extLst>
            </p:cNvPr>
            <p:cNvGrpSpPr/>
            <p:nvPr/>
          </p:nvGrpSpPr>
          <p:grpSpPr>
            <a:xfrm>
              <a:off x="7089913" y="222163"/>
              <a:ext cx="4852805" cy="970610"/>
              <a:chOff x="8263982" y="151752"/>
              <a:chExt cx="3665484" cy="784537"/>
            </a:xfrm>
          </p:grpSpPr>
          <p:pic>
            <p:nvPicPr>
              <p:cNvPr id="13" name="Picture 2">
                <a:extLst>
                  <a:ext uri="{FF2B5EF4-FFF2-40B4-BE49-F238E27FC236}">
                    <a16:creationId xmlns:a16="http://schemas.microsoft.com/office/drawing/2014/main" id="{B0B78AE6-71FB-1DFF-877C-18BD5B4E2EB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6258" t="1" r="18999" b="-28138"/>
              <a:stretch>
                <a:fillRect/>
              </a:stretch>
            </p:blipFill>
            <p:spPr bwMode="auto">
              <a:xfrm>
                <a:off x="8263982" y="151752"/>
                <a:ext cx="3339548" cy="7845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Icono&#10;&#10;Descripción generada automáticamente">
                <a:extLst>
                  <a:ext uri="{FF2B5EF4-FFF2-40B4-BE49-F238E27FC236}">
                    <a16:creationId xmlns:a16="http://schemas.microsoft.com/office/drawing/2014/main" id="{0117DBBE-57F7-27B6-7DCA-28F06CEEA026}"/>
                  </a:ext>
                </a:extLst>
              </p:cNvPr>
              <p:cNvPicPr>
                <a:picLocks noChangeAspect="1"/>
              </p:cNvPicPr>
              <p:nvPr/>
            </p:nvPicPr>
            <p:blipFill rotWithShape="1">
              <a:blip r:embed="rId10"/>
              <a:srcRect r="2701" b="24354"/>
              <a:stretch/>
            </p:blipFill>
            <p:spPr>
              <a:xfrm>
                <a:off x="11577041" y="209376"/>
                <a:ext cx="352425" cy="669290"/>
              </a:xfrm>
              <a:prstGeom prst="rect">
                <a:avLst/>
              </a:prstGeom>
            </p:spPr>
          </p:pic>
        </p:grpSp>
      </p:grpSp>
      <p:pic>
        <p:nvPicPr>
          <p:cNvPr id="16" name="Picture 2" descr="Plan de Acción Nacional sobre Igualdad ...">
            <a:extLst>
              <a:ext uri="{FF2B5EF4-FFF2-40B4-BE49-F238E27FC236}">
                <a16:creationId xmlns:a16="http://schemas.microsoft.com/office/drawing/2014/main" id="{EDFC1DF3-81E9-4E0F-3C31-7FA1B698F98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91011" y="3214777"/>
            <a:ext cx="2150839" cy="2784081"/>
          </a:xfrm>
          <a:prstGeom prst="rect">
            <a:avLst/>
          </a:prstGeom>
          <a:noFill/>
          <a:ln w="76200">
            <a:solidFill>
              <a:schemeClr val="accent5"/>
            </a:solidFill>
          </a:ln>
          <a:effectLst>
            <a:softEdge rad="31750"/>
          </a:effectLst>
          <a:extLst>
            <a:ext uri="{909E8E84-426E-40DD-AFC4-6F175D3DCCD1}">
              <a14:hiddenFill xmlns:a14="http://schemas.microsoft.com/office/drawing/2010/main">
                <a:solidFill>
                  <a:srgbClr val="FFFFFF"/>
                </a:solidFill>
              </a14:hiddenFill>
            </a:ext>
          </a:extLst>
        </p:spPr>
      </p:pic>
      <p:pic>
        <p:nvPicPr>
          <p:cNvPr id="17" name="Picture 4" descr="Plan de Acción de Género - REDD+ Costa Rica">
            <a:extLst>
              <a:ext uri="{FF2B5EF4-FFF2-40B4-BE49-F238E27FC236}">
                <a16:creationId xmlns:a16="http://schemas.microsoft.com/office/drawing/2014/main" id="{DC5B9687-9578-AFF2-CCD1-67D6D97DB12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1877" y="995038"/>
            <a:ext cx="2161660" cy="2617304"/>
          </a:xfrm>
          <a:prstGeom prst="rect">
            <a:avLst/>
          </a:prstGeom>
          <a:noFill/>
          <a:ln w="76200">
            <a:solidFill>
              <a:schemeClr val="accent5"/>
            </a:solidFill>
          </a:ln>
          <a:effectLst>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9748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6C7E4-B920-4523-DD5E-137FA1F71AAF}"/>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FF4709C-33AD-2C8A-5A24-3D7071CD70BC}"/>
              </a:ext>
            </a:extLst>
          </p:cNvPr>
          <p:cNvSpPr txBox="1">
            <a:spLocks/>
          </p:cNvSpPr>
          <p:nvPr/>
        </p:nvSpPr>
        <p:spPr>
          <a:xfrm>
            <a:off x="3059896" y="1550288"/>
            <a:ext cx="8869570" cy="3757424"/>
          </a:xfrm>
          <a:prstGeom prst="rect">
            <a:avLst/>
          </a:prstGeom>
        </p:spPr>
        <p:txBody>
          <a:bodyPr vert="horz" lIns="80683" tIns="40341" rIns="80683" bIns="40341"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 sz="2400" b="1" dirty="0">
                <a:hlinkClick r:id="rId3"/>
              </a:rPr>
              <a:t>Gender Action Plan of the National REDD+ Strategy:</a:t>
            </a:r>
            <a:endParaRPr lang="es-ES_tradnl" sz="2400" b="1" dirty="0"/>
          </a:p>
          <a:p>
            <a:pPr>
              <a:buFont typeface="Wingdings" panose="05000000000000000000" pitchFamily="2" charset="2"/>
              <a:buChar char="ü"/>
            </a:pPr>
            <a:r>
              <a:rPr lang="en" sz="1600" dirty="0"/>
              <a:t>a) Promote and implement low-emission and gender-responsive production systems, implement the gender perspective in strengthening the ASP and in the institutional management of SINAC,</a:t>
            </a:r>
          </a:p>
          <a:p>
            <a:pPr>
              <a:buFont typeface="Wingdings" panose="05000000000000000000" pitchFamily="2" charset="2"/>
              <a:buChar char="ü"/>
            </a:pPr>
            <a:r>
              <a:rPr lang="en" sz="1600" dirty="0"/>
              <a:t>b) Strengthen fire protection, prevention and management programs to make them gender-responsive,</a:t>
            </a:r>
          </a:p>
          <a:p>
            <a:pPr>
              <a:buFont typeface="Wingdings" panose="05000000000000000000" pitchFamily="2" charset="2"/>
              <a:buChar char="ü"/>
            </a:pPr>
            <a:r>
              <a:rPr lang="en" sz="1600" dirty="0"/>
              <a:t>c) Promote positive financial mechanisms for the conservation and sustainable management of forests, which benefit women and men equally,</a:t>
            </a:r>
          </a:p>
          <a:p>
            <a:pPr>
              <a:buFont typeface="Wingdings" panose="05000000000000000000" pitchFamily="2" charset="2"/>
              <a:buChar char="ü"/>
            </a:pPr>
            <a:r>
              <a:rPr lang="en" sz="1600" dirty="0"/>
              <a:t>d) Promote the restoration of forest landscapes and ecosystems in a gender-responsive manner,</a:t>
            </a:r>
          </a:p>
          <a:p>
            <a:pPr>
              <a:buFont typeface="Wingdings" panose="05000000000000000000" pitchFamily="2" charset="2"/>
              <a:buChar char="ü"/>
            </a:pPr>
            <a:r>
              <a:rPr lang="en" sz="1600" dirty="0"/>
              <a:t>e) Promote the participation of indigenous women in the 5 special topics established in a participatory manner by the Indigenous Peoples and,</a:t>
            </a:r>
          </a:p>
          <a:p>
            <a:pPr>
              <a:buFont typeface="Wingdings" panose="05000000000000000000" pitchFamily="2" charset="2"/>
              <a:buChar char="ü"/>
            </a:pPr>
            <a:r>
              <a:rPr lang="en" sz="1600" dirty="0"/>
              <a:t>f) Create the enabling conditions to integrate a gender perspective into environmental and climate change initiatives. It is worth mentioning that the Action Plan for Gender Equality in the SINAC Forest Fire Brigades was developed within this framework.</a:t>
            </a:r>
            <a:endParaRPr lang="es-ES_tradnl" sz="1600" dirty="0">
              <a:latin typeface="Montserrat" pitchFamily="2" charset="77"/>
              <a:cs typeface="Helvetica Neue Light"/>
            </a:endParaRPr>
          </a:p>
        </p:txBody>
      </p:sp>
      <p:grpSp>
        <p:nvGrpSpPr>
          <p:cNvPr id="15" name="Grupo 14">
            <a:extLst>
              <a:ext uri="{FF2B5EF4-FFF2-40B4-BE49-F238E27FC236}">
                <a16:creationId xmlns:a16="http://schemas.microsoft.com/office/drawing/2014/main" id="{B267DD47-D850-58D0-5231-2AF8F8B54C13}"/>
              </a:ext>
            </a:extLst>
          </p:cNvPr>
          <p:cNvGrpSpPr/>
          <p:nvPr/>
        </p:nvGrpSpPr>
        <p:grpSpPr>
          <a:xfrm>
            <a:off x="3626823" y="5630203"/>
            <a:ext cx="8567676" cy="1227797"/>
            <a:chOff x="3626823" y="5630203"/>
            <a:chExt cx="8567676" cy="1227797"/>
          </a:xfrm>
        </p:grpSpPr>
        <p:pic>
          <p:nvPicPr>
            <p:cNvPr id="6" name="Imagen 5">
              <a:extLst>
                <a:ext uri="{FF2B5EF4-FFF2-40B4-BE49-F238E27FC236}">
                  <a16:creationId xmlns:a16="http://schemas.microsoft.com/office/drawing/2014/main" id="{B1B2FC7A-F2FC-76B4-7108-715EEE8A2E95}"/>
                </a:ext>
              </a:extLst>
            </p:cNvPr>
            <p:cNvPicPr>
              <a:picLocks noChangeAspect="1"/>
            </p:cNvPicPr>
            <p:nvPr/>
          </p:nvPicPr>
          <p:blipFill>
            <a:blip r:embed="rId4"/>
            <a:srcRect l="19555"/>
            <a:stretch>
              <a:fillRect/>
            </a:stretch>
          </p:blipFill>
          <p:spPr>
            <a:xfrm>
              <a:off x="5870713" y="5659332"/>
              <a:ext cx="6323786" cy="1198668"/>
            </a:xfrm>
            <a:prstGeom prst="rect">
              <a:avLst/>
            </a:prstGeom>
          </p:spPr>
        </p:pic>
        <p:pic>
          <p:nvPicPr>
            <p:cNvPr id="4" name="Picture 2">
              <a:extLst>
                <a:ext uri="{FF2B5EF4-FFF2-40B4-BE49-F238E27FC236}">
                  <a16:creationId xmlns:a16="http://schemas.microsoft.com/office/drawing/2014/main" id="{03402EB5-A6E8-68A4-2228-43690AAB763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127369" y="5630203"/>
              <a:ext cx="743344" cy="11417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Ensure Gender Equality and a Gender-Responsive Approach for Biodiversity Action">
              <a:extLst>
                <a:ext uri="{FF2B5EF4-FFF2-40B4-BE49-F238E27FC236}">
                  <a16:creationId xmlns:a16="http://schemas.microsoft.com/office/drawing/2014/main" id="{47C3E4BF-1A34-C3AD-69A6-7CB6B6B7AC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26823" y="5689208"/>
              <a:ext cx="1382500" cy="107527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upo 9">
            <a:extLst>
              <a:ext uri="{FF2B5EF4-FFF2-40B4-BE49-F238E27FC236}">
                <a16:creationId xmlns:a16="http://schemas.microsoft.com/office/drawing/2014/main" id="{A101ABDB-18AA-7358-5748-7E4AA5883055}"/>
              </a:ext>
            </a:extLst>
          </p:cNvPr>
          <p:cNvGrpSpPr/>
          <p:nvPr/>
        </p:nvGrpSpPr>
        <p:grpSpPr>
          <a:xfrm>
            <a:off x="6188764" y="38781"/>
            <a:ext cx="5886475" cy="1299690"/>
            <a:chOff x="5243001" y="38780"/>
            <a:chExt cx="6699717" cy="1327273"/>
          </a:xfrm>
        </p:grpSpPr>
        <p:pic>
          <p:nvPicPr>
            <p:cNvPr id="11" name="Imagen 10">
              <a:extLst>
                <a:ext uri="{FF2B5EF4-FFF2-40B4-BE49-F238E27FC236}">
                  <a16:creationId xmlns:a16="http://schemas.microsoft.com/office/drawing/2014/main" id="{88DDF65F-8C7C-E332-15C3-97CA35CF052B}"/>
                </a:ext>
              </a:extLst>
            </p:cNvPr>
            <p:cNvPicPr>
              <a:picLocks noChangeAspect="1"/>
            </p:cNvPicPr>
            <p:nvPr/>
          </p:nvPicPr>
          <p:blipFill>
            <a:blip r:embed="rId7"/>
            <a:srcRect l="6848" t="16540" r="61087" b="42285"/>
            <a:stretch>
              <a:fillRect/>
            </a:stretch>
          </p:blipFill>
          <p:spPr>
            <a:xfrm>
              <a:off x="5243001" y="38780"/>
              <a:ext cx="1846912" cy="1327273"/>
            </a:xfrm>
            <a:prstGeom prst="rect">
              <a:avLst/>
            </a:prstGeom>
          </p:spPr>
        </p:pic>
        <p:grpSp>
          <p:nvGrpSpPr>
            <p:cNvPr id="12" name="Grupo 11">
              <a:extLst>
                <a:ext uri="{FF2B5EF4-FFF2-40B4-BE49-F238E27FC236}">
                  <a16:creationId xmlns:a16="http://schemas.microsoft.com/office/drawing/2014/main" id="{01B50CD2-552B-11D9-ADAD-5B0B5ADD8D5C}"/>
                </a:ext>
              </a:extLst>
            </p:cNvPr>
            <p:cNvGrpSpPr/>
            <p:nvPr/>
          </p:nvGrpSpPr>
          <p:grpSpPr>
            <a:xfrm>
              <a:off x="7089913" y="222163"/>
              <a:ext cx="4852805" cy="970610"/>
              <a:chOff x="8263982" y="151752"/>
              <a:chExt cx="3665484" cy="784537"/>
            </a:xfrm>
          </p:grpSpPr>
          <p:pic>
            <p:nvPicPr>
              <p:cNvPr id="13" name="Picture 2">
                <a:extLst>
                  <a:ext uri="{FF2B5EF4-FFF2-40B4-BE49-F238E27FC236}">
                    <a16:creationId xmlns:a16="http://schemas.microsoft.com/office/drawing/2014/main" id="{FD3C9D0F-BA31-EEDF-8A94-B52719B9988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6258" t="1" r="18999" b="-28138"/>
              <a:stretch>
                <a:fillRect/>
              </a:stretch>
            </p:blipFill>
            <p:spPr bwMode="auto">
              <a:xfrm>
                <a:off x="8263982" y="151752"/>
                <a:ext cx="3339548" cy="7845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Icono&#10;&#10;Descripción generada automáticamente">
                <a:extLst>
                  <a:ext uri="{FF2B5EF4-FFF2-40B4-BE49-F238E27FC236}">
                    <a16:creationId xmlns:a16="http://schemas.microsoft.com/office/drawing/2014/main" id="{837FD324-EBFA-6FF4-B290-C0702348B345}"/>
                  </a:ext>
                </a:extLst>
              </p:cNvPr>
              <p:cNvPicPr>
                <a:picLocks noChangeAspect="1"/>
              </p:cNvPicPr>
              <p:nvPr/>
            </p:nvPicPr>
            <p:blipFill rotWithShape="1">
              <a:blip r:embed="rId9"/>
              <a:srcRect r="2701" b="24354"/>
              <a:stretch/>
            </p:blipFill>
            <p:spPr>
              <a:xfrm>
                <a:off x="11577041" y="209376"/>
                <a:ext cx="352425" cy="669290"/>
              </a:xfrm>
              <a:prstGeom prst="rect">
                <a:avLst/>
              </a:prstGeom>
            </p:spPr>
          </p:pic>
        </p:grpSp>
      </p:grpSp>
      <p:pic>
        <p:nvPicPr>
          <p:cNvPr id="16" name="Picture 2" descr="Plan de Acción Nacional sobre Igualdad ...">
            <a:extLst>
              <a:ext uri="{FF2B5EF4-FFF2-40B4-BE49-F238E27FC236}">
                <a16:creationId xmlns:a16="http://schemas.microsoft.com/office/drawing/2014/main" id="{7978E17C-BF77-5AAD-1254-FADB5431CB8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1011" y="3214777"/>
            <a:ext cx="2150839" cy="2784081"/>
          </a:xfrm>
          <a:prstGeom prst="rect">
            <a:avLst/>
          </a:prstGeom>
          <a:noFill/>
          <a:ln w="76200">
            <a:solidFill>
              <a:schemeClr val="accent5"/>
            </a:solidFill>
          </a:ln>
          <a:effectLst>
            <a:softEdge rad="31750"/>
          </a:effectLst>
          <a:extLst>
            <a:ext uri="{909E8E84-426E-40DD-AFC4-6F175D3DCCD1}">
              <a14:hiddenFill xmlns:a14="http://schemas.microsoft.com/office/drawing/2010/main">
                <a:solidFill>
                  <a:srgbClr val="FFFFFF"/>
                </a:solidFill>
              </a14:hiddenFill>
            </a:ext>
          </a:extLst>
        </p:spPr>
      </p:pic>
      <p:pic>
        <p:nvPicPr>
          <p:cNvPr id="17" name="Picture 4" descr="Plan de Acción de Género - REDD+ Costa Rica">
            <a:extLst>
              <a:ext uri="{FF2B5EF4-FFF2-40B4-BE49-F238E27FC236}">
                <a16:creationId xmlns:a16="http://schemas.microsoft.com/office/drawing/2014/main" id="{E9B97F68-B6B6-DA5A-0E43-A87BB62C668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1877" y="995038"/>
            <a:ext cx="2161660" cy="2617304"/>
          </a:xfrm>
          <a:prstGeom prst="rect">
            <a:avLst/>
          </a:prstGeom>
          <a:noFill/>
          <a:ln w="76200">
            <a:solidFill>
              <a:schemeClr val="accent5"/>
            </a:solidFill>
          </a:ln>
          <a:effectLst>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6766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1D7AF-DE6D-D69A-D43C-2CDBE4644DCB}"/>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29C37A6-A081-B67A-8D6D-48F1AD71BF37}"/>
              </a:ext>
            </a:extLst>
          </p:cNvPr>
          <p:cNvSpPr txBox="1">
            <a:spLocks/>
          </p:cNvSpPr>
          <p:nvPr/>
        </p:nvSpPr>
        <p:spPr>
          <a:xfrm>
            <a:off x="3059896" y="1550288"/>
            <a:ext cx="8869570" cy="3757424"/>
          </a:xfrm>
          <a:prstGeom prst="rect">
            <a:avLst/>
          </a:prstGeom>
        </p:spPr>
        <p:txBody>
          <a:bodyPr vert="horz" lIns="80683" tIns="40341" rIns="80683" bIns="40341"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 sz="2400" b="1" dirty="0">
                <a:hlinkClick r:id="rId3"/>
              </a:rPr>
              <a:t>National Action Plan for Gender Equality and Climate Action:</a:t>
            </a:r>
            <a:endParaRPr lang="es-ES_tradnl" sz="2400" b="1" dirty="0"/>
          </a:p>
          <a:p>
            <a:pPr>
              <a:buFont typeface="Wingdings" panose="05000000000000000000" pitchFamily="2" charset="2"/>
              <a:buChar char="ü"/>
            </a:pPr>
            <a:r>
              <a:rPr lang="en" sz="2000" dirty="0"/>
              <a:t>To articulate the multisectoral response and reduce the differentiated impacts of the climate crisis on women in 06 strategic sectors through gender-sensitive and transformative actions in employability and strengthening of economic autonomy, capacity building and innovation, risk management, incorporation of the intersectional gender perspective in climate action and production of disaggregated information.</a:t>
            </a:r>
            <a:endParaRPr lang="es-ES_tradnl" sz="2000" dirty="0">
              <a:latin typeface="Montserrat" pitchFamily="2" charset="77"/>
            </a:endParaRPr>
          </a:p>
          <a:p>
            <a:pPr>
              <a:buFont typeface="Wingdings" panose="05000000000000000000" pitchFamily="2" charset="2"/>
              <a:buChar char="ü"/>
            </a:pPr>
            <a:r>
              <a:rPr lang="en" sz="2000" dirty="0"/>
              <a:t>Sectors: agriculture, forestry, mobility and transport, tourism, infrastructure and energy.</a:t>
            </a:r>
            <a:endParaRPr lang="es-CR" sz="2000" dirty="0"/>
          </a:p>
        </p:txBody>
      </p:sp>
      <p:grpSp>
        <p:nvGrpSpPr>
          <p:cNvPr id="15" name="Grupo 14">
            <a:extLst>
              <a:ext uri="{FF2B5EF4-FFF2-40B4-BE49-F238E27FC236}">
                <a16:creationId xmlns:a16="http://schemas.microsoft.com/office/drawing/2014/main" id="{1B635602-8C9E-0C9C-A70D-953E2B53E010}"/>
              </a:ext>
            </a:extLst>
          </p:cNvPr>
          <p:cNvGrpSpPr/>
          <p:nvPr/>
        </p:nvGrpSpPr>
        <p:grpSpPr>
          <a:xfrm>
            <a:off x="3626823" y="5630203"/>
            <a:ext cx="8567676" cy="1227797"/>
            <a:chOff x="3626823" y="5630203"/>
            <a:chExt cx="8567676" cy="1227797"/>
          </a:xfrm>
        </p:grpSpPr>
        <p:pic>
          <p:nvPicPr>
            <p:cNvPr id="6" name="Imagen 5">
              <a:extLst>
                <a:ext uri="{FF2B5EF4-FFF2-40B4-BE49-F238E27FC236}">
                  <a16:creationId xmlns:a16="http://schemas.microsoft.com/office/drawing/2014/main" id="{0941B377-1FC5-166C-73F0-965F2F12EB14}"/>
                </a:ext>
              </a:extLst>
            </p:cNvPr>
            <p:cNvPicPr>
              <a:picLocks noChangeAspect="1"/>
            </p:cNvPicPr>
            <p:nvPr/>
          </p:nvPicPr>
          <p:blipFill>
            <a:blip r:embed="rId4"/>
            <a:srcRect l="19555"/>
            <a:stretch>
              <a:fillRect/>
            </a:stretch>
          </p:blipFill>
          <p:spPr>
            <a:xfrm>
              <a:off x="5870713" y="5659332"/>
              <a:ext cx="6323786" cy="1198668"/>
            </a:xfrm>
            <a:prstGeom prst="rect">
              <a:avLst/>
            </a:prstGeom>
          </p:spPr>
        </p:pic>
        <p:pic>
          <p:nvPicPr>
            <p:cNvPr id="4" name="Picture 2">
              <a:extLst>
                <a:ext uri="{FF2B5EF4-FFF2-40B4-BE49-F238E27FC236}">
                  <a16:creationId xmlns:a16="http://schemas.microsoft.com/office/drawing/2014/main" id="{1D4876DF-9342-BF95-6477-E60BA13E925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127369" y="5630203"/>
              <a:ext cx="743344" cy="11417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Ensure Gender Equality and a Gender-Responsive Approach for Biodiversity Action">
              <a:extLst>
                <a:ext uri="{FF2B5EF4-FFF2-40B4-BE49-F238E27FC236}">
                  <a16:creationId xmlns:a16="http://schemas.microsoft.com/office/drawing/2014/main" id="{D703FB82-9981-9259-00B8-D7B178D813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26823" y="5689208"/>
              <a:ext cx="1382500" cy="107527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upo 9">
            <a:extLst>
              <a:ext uri="{FF2B5EF4-FFF2-40B4-BE49-F238E27FC236}">
                <a16:creationId xmlns:a16="http://schemas.microsoft.com/office/drawing/2014/main" id="{E3C19118-0876-056E-67BE-E6856B8CA5DF}"/>
              </a:ext>
            </a:extLst>
          </p:cNvPr>
          <p:cNvGrpSpPr/>
          <p:nvPr/>
        </p:nvGrpSpPr>
        <p:grpSpPr>
          <a:xfrm>
            <a:off x="6188764" y="38781"/>
            <a:ext cx="5886475" cy="1299690"/>
            <a:chOff x="5243001" y="38780"/>
            <a:chExt cx="6699717" cy="1327273"/>
          </a:xfrm>
        </p:grpSpPr>
        <p:pic>
          <p:nvPicPr>
            <p:cNvPr id="11" name="Imagen 10">
              <a:extLst>
                <a:ext uri="{FF2B5EF4-FFF2-40B4-BE49-F238E27FC236}">
                  <a16:creationId xmlns:a16="http://schemas.microsoft.com/office/drawing/2014/main" id="{73119BAF-06C3-CBB9-834E-C88E20AADEE6}"/>
                </a:ext>
              </a:extLst>
            </p:cNvPr>
            <p:cNvPicPr>
              <a:picLocks noChangeAspect="1"/>
            </p:cNvPicPr>
            <p:nvPr/>
          </p:nvPicPr>
          <p:blipFill>
            <a:blip r:embed="rId7"/>
            <a:srcRect l="6848" t="16540" r="61087" b="42285"/>
            <a:stretch>
              <a:fillRect/>
            </a:stretch>
          </p:blipFill>
          <p:spPr>
            <a:xfrm>
              <a:off x="5243001" y="38780"/>
              <a:ext cx="1846912" cy="1327273"/>
            </a:xfrm>
            <a:prstGeom prst="rect">
              <a:avLst/>
            </a:prstGeom>
          </p:spPr>
        </p:pic>
        <p:grpSp>
          <p:nvGrpSpPr>
            <p:cNvPr id="12" name="Grupo 11">
              <a:extLst>
                <a:ext uri="{FF2B5EF4-FFF2-40B4-BE49-F238E27FC236}">
                  <a16:creationId xmlns:a16="http://schemas.microsoft.com/office/drawing/2014/main" id="{2BF921A2-C2BD-C235-6AEC-4C9B6E2D7B03}"/>
                </a:ext>
              </a:extLst>
            </p:cNvPr>
            <p:cNvGrpSpPr/>
            <p:nvPr/>
          </p:nvGrpSpPr>
          <p:grpSpPr>
            <a:xfrm>
              <a:off x="7089913" y="222163"/>
              <a:ext cx="4852805" cy="970610"/>
              <a:chOff x="8263982" y="151752"/>
              <a:chExt cx="3665484" cy="784537"/>
            </a:xfrm>
          </p:grpSpPr>
          <p:pic>
            <p:nvPicPr>
              <p:cNvPr id="13" name="Picture 2">
                <a:extLst>
                  <a:ext uri="{FF2B5EF4-FFF2-40B4-BE49-F238E27FC236}">
                    <a16:creationId xmlns:a16="http://schemas.microsoft.com/office/drawing/2014/main" id="{8305A4B0-B1B3-69F8-46FE-D9C517085919}"/>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6258" t="1" r="18999" b="-28138"/>
              <a:stretch>
                <a:fillRect/>
              </a:stretch>
            </p:blipFill>
            <p:spPr bwMode="auto">
              <a:xfrm>
                <a:off x="8263982" y="151752"/>
                <a:ext cx="3339548" cy="7845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Icono&#10;&#10;Descripción generada automáticamente">
                <a:extLst>
                  <a:ext uri="{FF2B5EF4-FFF2-40B4-BE49-F238E27FC236}">
                    <a16:creationId xmlns:a16="http://schemas.microsoft.com/office/drawing/2014/main" id="{5F1C2873-E975-4233-C465-4C12B4A19021}"/>
                  </a:ext>
                </a:extLst>
              </p:cNvPr>
              <p:cNvPicPr>
                <a:picLocks noChangeAspect="1"/>
              </p:cNvPicPr>
              <p:nvPr/>
            </p:nvPicPr>
            <p:blipFill rotWithShape="1">
              <a:blip r:embed="rId9"/>
              <a:srcRect r="2701" b="24354"/>
              <a:stretch/>
            </p:blipFill>
            <p:spPr>
              <a:xfrm>
                <a:off x="11577041" y="209376"/>
                <a:ext cx="352425" cy="669290"/>
              </a:xfrm>
              <a:prstGeom prst="rect">
                <a:avLst/>
              </a:prstGeom>
            </p:spPr>
          </p:pic>
        </p:grpSp>
      </p:grpSp>
      <p:pic>
        <p:nvPicPr>
          <p:cNvPr id="16" name="Picture 2" descr="Plan de Acción Nacional sobre Igualdad ...">
            <a:extLst>
              <a:ext uri="{FF2B5EF4-FFF2-40B4-BE49-F238E27FC236}">
                <a16:creationId xmlns:a16="http://schemas.microsoft.com/office/drawing/2014/main" id="{01994B08-8284-9580-524F-FFFEFD8177F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1011" y="3214777"/>
            <a:ext cx="2150839" cy="2784081"/>
          </a:xfrm>
          <a:prstGeom prst="rect">
            <a:avLst/>
          </a:prstGeom>
          <a:noFill/>
          <a:ln w="76200">
            <a:solidFill>
              <a:schemeClr val="accent5"/>
            </a:solidFill>
          </a:ln>
          <a:effectLst>
            <a:softEdge rad="31750"/>
          </a:effectLst>
          <a:extLst>
            <a:ext uri="{909E8E84-426E-40DD-AFC4-6F175D3DCCD1}">
              <a14:hiddenFill xmlns:a14="http://schemas.microsoft.com/office/drawing/2010/main">
                <a:solidFill>
                  <a:srgbClr val="FFFFFF"/>
                </a:solidFill>
              </a14:hiddenFill>
            </a:ext>
          </a:extLst>
        </p:spPr>
      </p:pic>
      <p:pic>
        <p:nvPicPr>
          <p:cNvPr id="17" name="Picture 4" descr="Plan de Acción de Género - REDD+ Costa Rica">
            <a:extLst>
              <a:ext uri="{FF2B5EF4-FFF2-40B4-BE49-F238E27FC236}">
                <a16:creationId xmlns:a16="http://schemas.microsoft.com/office/drawing/2014/main" id="{D0622E17-F483-05D6-E0D8-534010A7041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1877" y="995038"/>
            <a:ext cx="2161660" cy="2617304"/>
          </a:xfrm>
          <a:prstGeom prst="rect">
            <a:avLst/>
          </a:prstGeom>
          <a:noFill/>
          <a:ln w="76200">
            <a:solidFill>
              <a:schemeClr val="accent5"/>
            </a:solidFill>
          </a:ln>
          <a:effectLst>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0788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C5AFF-4FBC-D97A-2999-2B92EDCFE694}"/>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D44B0E8-AF49-9E0E-743C-E9F73A2B6B72}"/>
              </a:ext>
            </a:extLst>
          </p:cNvPr>
          <p:cNvSpPr txBox="1">
            <a:spLocks/>
          </p:cNvSpPr>
          <p:nvPr/>
        </p:nvSpPr>
        <p:spPr>
          <a:xfrm>
            <a:off x="3059896" y="1550288"/>
            <a:ext cx="8869570" cy="3757424"/>
          </a:xfrm>
          <a:prstGeom prst="rect">
            <a:avLst/>
          </a:prstGeom>
        </p:spPr>
        <p:txBody>
          <a:bodyPr vert="horz" lIns="80683" tIns="40341" rIns="80683" bIns="40341"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 sz="2400" b="1" dirty="0"/>
              <a:t>National Relevance:</a:t>
            </a:r>
          </a:p>
          <a:p>
            <a:pPr>
              <a:buFont typeface="Wingdings" panose="05000000000000000000" pitchFamily="2" charset="2"/>
              <a:buChar char="ü"/>
            </a:pPr>
            <a:r>
              <a:rPr lang="en" sz="2000" dirty="0">
                <a:cs typeface="Helvetica Neue Light"/>
              </a:rPr>
              <a:t>Pioneering and innovative proposals that demonstrate the country's commitments to the Gender Equality Action Plans of the Environmental Conventions.</a:t>
            </a:r>
          </a:p>
          <a:p>
            <a:pPr>
              <a:buFont typeface="Wingdings" panose="05000000000000000000" pitchFamily="2" charset="2"/>
              <a:buChar char="ü"/>
            </a:pPr>
            <a:r>
              <a:rPr lang="en" sz="2000" dirty="0">
                <a:cs typeface="Helvetica Neue Light"/>
              </a:rPr>
              <a:t>These are roadmaps that, while incomplete, coordinate national efforts to accelerate gender equality in different sectors.</a:t>
            </a:r>
          </a:p>
          <a:p>
            <a:pPr>
              <a:buFont typeface="Wingdings" panose="05000000000000000000" pitchFamily="2" charset="2"/>
              <a:buChar char="ü"/>
            </a:pPr>
            <a:r>
              <a:rPr lang="en" sz="2000" dirty="0">
                <a:cs typeface="Helvetica Neue Light"/>
              </a:rPr>
              <a:t>They start from diagnoses of gender gaps to understand the realities that women experience and to better guide decision-making.</a:t>
            </a:r>
          </a:p>
          <a:p>
            <a:pPr>
              <a:buFont typeface="Wingdings" panose="05000000000000000000" pitchFamily="2" charset="2"/>
              <a:buChar char="ü"/>
            </a:pPr>
            <a:r>
              <a:rPr lang="en" sz="2000" dirty="0">
                <a:cs typeface="Helvetica Neue Light"/>
              </a:rPr>
              <a:t>They promote the design of nature-based solutions and boost women's economic autonomy: a winning bet for women, nature and the climate.</a:t>
            </a:r>
          </a:p>
        </p:txBody>
      </p:sp>
      <p:grpSp>
        <p:nvGrpSpPr>
          <p:cNvPr id="15" name="Grupo 14">
            <a:extLst>
              <a:ext uri="{FF2B5EF4-FFF2-40B4-BE49-F238E27FC236}">
                <a16:creationId xmlns:a16="http://schemas.microsoft.com/office/drawing/2014/main" id="{97F18C20-5E0B-88CF-9950-F178A7A89276}"/>
              </a:ext>
            </a:extLst>
          </p:cNvPr>
          <p:cNvGrpSpPr/>
          <p:nvPr/>
        </p:nvGrpSpPr>
        <p:grpSpPr>
          <a:xfrm>
            <a:off x="3626823" y="5630203"/>
            <a:ext cx="8567676" cy="1227797"/>
            <a:chOff x="3626823" y="5630203"/>
            <a:chExt cx="8567676" cy="1227797"/>
          </a:xfrm>
        </p:grpSpPr>
        <p:pic>
          <p:nvPicPr>
            <p:cNvPr id="6" name="Imagen 5">
              <a:extLst>
                <a:ext uri="{FF2B5EF4-FFF2-40B4-BE49-F238E27FC236}">
                  <a16:creationId xmlns:a16="http://schemas.microsoft.com/office/drawing/2014/main" id="{2B6C38FA-144B-5102-2B3E-856D390F6DBA}"/>
                </a:ext>
              </a:extLst>
            </p:cNvPr>
            <p:cNvPicPr>
              <a:picLocks noChangeAspect="1"/>
            </p:cNvPicPr>
            <p:nvPr/>
          </p:nvPicPr>
          <p:blipFill>
            <a:blip r:embed="rId3"/>
            <a:srcRect l="19555"/>
            <a:stretch>
              <a:fillRect/>
            </a:stretch>
          </p:blipFill>
          <p:spPr>
            <a:xfrm>
              <a:off x="5870713" y="5659332"/>
              <a:ext cx="6323786" cy="1198668"/>
            </a:xfrm>
            <a:prstGeom prst="rect">
              <a:avLst/>
            </a:prstGeom>
          </p:spPr>
        </p:pic>
        <p:pic>
          <p:nvPicPr>
            <p:cNvPr id="4" name="Picture 2">
              <a:extLst>
                <a:ext uri="{FF2B5EF4-FFF2-40B4-BE49-F238E27FC236}">
                  <a16:creationId xmlns:a16="http://schemas.microsoft.com/office/drawing/2014/main" id="{B8DC6A1A-FE26-0216-19BE-D3F727CBB794}"/>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127369" y="5630203"/>
              <a:ext cx="743344" cy="11417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Ensure Gender Equality and a Gender-Responsive Approach for Biodiversity Action">
              <a:extLst>
                <a:ext uri="{FF2B5EF4-FFF2-40B4-BE49-F238E27FC236}">
                  <a16:creationId xmlns:a16="http://schemas.microsoft.com/office/drawing/2014/main" id="{9F21113D-FF27-56CE-672D-9B10A667EA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26823" y="5689208"/>
              <a:ext cx="1382500" cy="107527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upo 9">
            <a:extLst>
              <a:ext uri="{FF2B5EF4-FFF2-40B4-BE49-F238E27FC236}">
                <a16:creationId xmlns:a16="http://schemas.microsoft.com/office/drawing/2014/main" id="{E96B7318-C34A-C35B-8A1C-4AA7D6B70CB1}"/>
              </a:ext>
            </a:extLst>
          </p:cNvPr>
          <p:cNvGrpSpPr/>
          <p:nvPr/>
        </p:nvGrpSpPr>
        <p:grpSpPr>
          <a:xfrm>
            <a:off x="6188764" y="38781"/>
            <a:ext cx="5886475" cy="1299690"/>
            <a:chOff x="5243001" y="38780"/>
            <a:chExt cx="6699717" cy="1327273"/>
          </a:xfrm>
        </p:grpSpPr>
        <p:pic>
          <p:nvPicPr>
            <p:cNvPr id="11" name="Imagen 10">
              <a:extLst>
                <a:ext uri="{FF2B5EF4-FFF2-40B4-BE49-F238E27FC236}">
                  <a16:creationId xmlns:a16="http://schemas.microsoft.com/office/drawing/2014/main" id="{EE2B706B-A331-CE46-FA77-CADD1025B4EB}"/>
                </a:ext>
              </a:extLst>
            </p:cNvPr>
            <p:cNvPicPr>
              <a:picLocks noChangeAspect="1"/>
            </p:cNvPicPr>
            <p:nvPr/>
          </p:nvPicPr>
          <p:blipFill>
            <a:blip r:embed="rId6"/>
            <a:srcRect l="6848" t="16540" r="61087" b="42285"/>
            <a:stretch>
              <a:fillRect/>
            </a:stretch>
          </p:blipFill>
          <p:spPr>
            <a:xfrm>
              <a:off x="5243001" y="38780"/>
              <a:ext cx="1846912" cy="1327273"/>
            </a:xfrm>
            <a:prstGeom prst="rect">
              <a:avLst/>
            </a:prstGeom>
          </p:spPr>
        </p:pic>
        <p:grpSp>
          <p:nvGrpSpPr>
            <p:cNvPr id="12" name="Grupo 11">
              <a:extLst>
                <a:ext uri="{FF2B5EF4-FFF2-40B4-BE49-F238E27FC236}">
                  <a16:creationId xmlns:a16="http://schemas.microsoft.com/office/drawing/2014/main" id="{BA002416-B052-040B-0BB5-C7A35A009CC6}"/>
                </a:ext>
              </a:extLst>
            </p:cNvPr>
            <p:cNvGrpSpPr/>
            <p:nvPr/>
          </p:nvGrpSpPr>
          <p:grpSpPr>
            <a:xfrm>
              <a:off x="7089913" y="222163"/>
              <a:ext cx="4852805" cy="970610"/>
              <a:chOff x="8263982" y="151752"/>
              <a:chExt cx="3665484" cy="784537"/>
            </a:xfrm>
          </p:grpSpPr>
          <p:pic>
            <p:nvPicPr>
              <p:cNvPr id="13" name="Picture 2">
                <a:extLst>
                  <a:ext uri="{FF2B5EF4-FFF2-40B4-BE49-F238E27FC236}">
                    <a16:creationId xmlns:a16="http://schemas.microsoft.com/office/drawing/2014/main" id="{6B5A973B-6E70-75D3-9870-02A422D8415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6258" t="1" r="18999" b="-28138"/>
              <a:stretch>
                <a:fillRect/>
              </a:stretch>
            </p:blipFill>
            <p:spPr bwMode="auto">
              <a:xfrm>
                <a:off x="8263982" y="151752"/>
                <a:ext cx="3339548" cy="7845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Icono&#10;&#10;Descripción generada automáticamente">
                <a:extLst>
                  <a:ext uri="{FF2B5EF4-FFF2-40B4-BE49-F238E27FC236}">
                    <a16:creationId xmlns:a16="http://schemas.microsoft.com/office/drawing/2014/main" id="{9AF975AA-8EAD-E6CC-CE10-FC929812A0A7}"/>
                  </a:ext>
                </a:extLst>
              </p:cNvPr>
              <p:cNvPicPr>
                <a:picLocks noChangeAspect="1"/>
              </p:cNvPicPr>
              <p:nvPr/>
            </p:nvPicPr>
            <p:blipFill rotWithShape="1">
              <a:blip r:embed="rId8"/>
              <a:srcRect r="2701" b="24354"/>
              <a:stretch/>
            </p:blipFill>
            <p:spPr>
              <a:xfrm>
                <a:off x="11577041" y="209376"/>
                <a:ext cx="352425" cy="669290"/>
              </a:xfrm>
              <a:prstGeom prst="rect">
                <a:avLst/>
              </a:prstGeom>
            </p:spPr>
          </p:pic>
        </p:grpSp>
      </p:grpSp>
      <p:pic>
        <p:nvPicPr>
          <p:cNvPr id="16" name="Picture 2" descr="Plan de Acción Nacional sobre Igualdad ...">
            <a:extLst>
              <a:ext uri="{FF2B5EF4-FFF2-40B4-BE49-F238E27FC236}">
                <a16:creationId xmlns:a16="http://schemas.microsoft.com/office/drawing/2014/main" id="{F7EFD183-70CB-36AA-F51E-CDDE6CD0FD6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1011" y="3214777"/>
            <a:ext cx="2150839" cy="2784081"/>
          </a:xfrm>
          <a:prstGeom prst="rect">
            <a:avLst/>
          </a:prstGeom>
          <a:noFill/>
          <a:ln w="76200">
            <a:solidFill>
              <a:schemeClr val="accent5"/>
            </a:solidFill>
          </a:ln>
          <a:effectLst>
            <a:softEdge rad="31750"/>
          </a:effectLst>
          <a:extLst>
            <a:ext uri="{909E8E84-426E-40DD-AFC4-6F175D3DCCD1}">
              <a14:hiddenFill xmlns:a14="http://schemas.microsoft.com/office/drawing/2010/main">
                <a:solidFill>
                  <a:srgbClr val="FFFFFF"/>
                </a:solidFill>
              </a14:hiddenFill>
            </a:ext>
          </a:extLst>
        </p:spPr>
      </p:pic>
      <p:pic>
        <p:nvPicPr>
          <p:cNvPr id="17" name="Picture 4" descr="Plan de Acción de Género - REDD+ Costa Rica">
            <a:extLst>
              <a:ext uri="{FF2B5EF4-FFF2-40B4-BE49-F238E27FC236}">
                <a16:creationId xmlns:a16="http://schemas.microsoft.com/office/drawing/2014/main" id="{104DD929-DE2C-9B91-3E4D-ECD848F08FC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1877" y="995038"/>
            <a:ext cx="2161660" cy="2617304"/>
          </a:xfrm>
          <a:prstGeom prst="rect">
            <a:avLst/>
          </a:prstGeom>
          <a:noFill/>
          <a:ln w="76200">
            <a:solidFill>
              <a:schemeClr val="accent5"/>
            </a:solidFill>
          </a:ln>
          <a:effectLst>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5380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0BE08-1455-89D8-557B-7231B60231C5}"/>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2A3AC567-FF54-7D64-8ACB-121C4E8CB0B9}"/>
              </a:ext>
            </a:extLst>
          </p:cNvPr>
          <p:cNvSpPr txBox="1">
            <a:spLocks/>
          </p:cNvSpPr>
          <p:nvPr/>
        </p:nvSpPr>
        <p:spPr>
          <a:xfrm>
            <a:off x="3059896" y="1238601"/>
            <a:ext cx="8869570" cy="4069111"/>
          </a:xfrm>
          <a:prstGeom prst="rect">
            <a:avLst/>
          </a:prstGeom>
        </p:spPr>
        <p:txBody>
          <a:bodyPr vert="horz" lIns="80683" tIns="40341" rIns="80683" bIns="40341"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 sz="2400" b="1" dirty="0"/>
              <a:t>Institutional Relevance:</a:t>
            </a:r>
          </a:p>
        </p:txBody>
      </p:sp>
      <p:grpSp>
        <p:nvGrpSpPr>
          <p:cNvPr id="15" name="Grupo 14">
            <a:extLst>
              <a:ext uri="{FF2B5EF4-FFF2-40B4-BE49-F238E27FC236}">
                <a16:creationId xmlns:a16="http://schemas.microsoft.com/office/drawing/2014/main" id="{24774855-1431-E4BD-2F40-C4443371D9EB}"/>
              </a:ext>
            </a:extLst>
          </p:cNvPr>
          <p:cNvGrpSpPr/>
          <p:nvPr/>
        </p:nvGrpSpPr>
        <p:grpSpPr>
          <a:xfrm>
            <a:off x="3626823" y="5630203"/>
            <a:ext cx="8567676" cy="1227797"/>
            <a:chOff x="3626823" y="5630203"/>
            <a:chExt cx="8567676" cy="1227797"/>
          </a:xfrm>
        </p:grpSpPr>
        <p:pic>
          <p:nvPicPr>
            <p:cNvPr id="6" name="Imagen 5">
              <a:extLst>
                <a:ext uri="{FF2B5EF4-FFF2-40B4-BE49-F238E27FC236}">
                  <a16:creationId xmlns:a16="http://schemas.microsoft.com/office/drawing/2014/main" id="{54F17B5F-75AD-1EAC-0BF4-211DED82BF65}"/>
                </a:ext>
              </a:extLst>
            </p:cNvPr>
            <p:cNvPicPr>
              <a:picLocks noChangeAspect="1"/>
            </p:cNvPicPr>
            <p:nvPr/>
          </p:nvPicPr>
          <p:blipFill>
            <a:blip r:embed="rId3"/>
            <a:srcRect l="19555"/>
            <a:stretch>
              <a:fillRect/>
            </a:stretch>
          </p:blipFill>
          <p:spPr>
            <a:xfrm>
              <a:off x="5870713" y="5659332"/>
              <a:ext cx="6323786" cy="1198668"/>
            </a:xfrm>
            <a:prstGeom prst="rect">
              <a:avLst/>
            </a:prstGeom>
          </p:spPr>
        </p:pic>
        <p:pic>
          <p:nvPicPr>
            <p:cNvPr id="4" name="Picture 2">
              <a:extLst>
                <a:ext uri="{FF2B5EF4-FFF2-40B4-BE49-F238E27FC236}">
                  <a16:creationId xmlns:a16="http://schemas.microsoft.com/office/drawing/2014/main" id="{60710FF5-E8CD-8938-D282-3C14EE44999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127369" y="5630203"/>
              <a:ext cx="743344" cy="11417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Ensure Gender Equality and a Gender-Responsive Approach for Biodiversity Action">
              <a:extLst>
                <a:ext uri="{FF2B5EF4-FFF2-40B4-BE49-F238E27FC236}">
                  <a16:creationId xmlns:a16="http://schemas.microsoft.com/office/drawing/2014/main" id="{9664018C-2C0F-CEFC-5187-422DEE22B1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26823" y="5689208"/>
              <a:ext cx="1382500" cy="107527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upo 9">
            <a:extLst>
              <a:ext uri="{FF2B5EF4-FFF2-40B4-BE49-F238E27FC236}">
                <a16:creationId xmlns:a16="http://schemas.microsoft.com/office/drawing/2014/main" id="{82229834-BB2D-8458-8A66-6ABE36871C0F}"/>
              </a:ext>
            </a:extLst>
          </p:cNvPr>
          <p:cNvGrpSpPr/>
          <p:nvPr/>
        </p:nvGrpSpPr>
        <p:grpSpPr>
          <a:xfrm>
            <a:off x="6188764" y="38781"/>
            <a:ext cx="5886475" cy="1299690"/>
            <a:chOff x="5243001" y="38780"/>
            <a:chExt cx="6699717" cy="1327273"/>
          </a:xfrm>
        </p:grpSpPr>
        <p:pic>
          <p:nvPicPr>
            <p:cNvPr id="11" name="Imagen 10">
              <a:extLst>
                <a:ext uri="{FF2B5EF4-FFF2-40B4-BE49-F238E27FC236}">
                  <a16:creationId xmlns:a16="http://schemas.microsoft.com/office/drawing/2014/main" id="{7D21E924-B4C0-C88D-E135-689D9117E851}"/>
                </a:ext>
              </a:extLst>
            </p:cNvPr>
            <p:cNvPicPr>
              <a:picLocks noChangeAspect="1"/>
            </p:cNvPicPr>
            <p:nvPr/>
          </p:nvPicPr>
          <p:blipFill>
            <a:blip r:embed="rId6"/>
            <a:srcRect l="6848" t="16540" r="61087" b="42285"/>
            <a:stretch>
              <a:fillRect/>
            </a:stretch>
          </p:blipFill>
          <p:spPr>
            <a:xfrm>
              <a:off x="5243001" y="38780"/>
              <a:ext cx="1846912" cy="1327273"/>
            </a:xfrm>
            <a:prstGeom prst="rect">
              <a:avLst/>
            </a:prstGeom>
          </p:spPr>
        </p:pic>
        <p:grpSp>
          <p:nvGrpSpPr>
            <p:cNvPr id="12" name="Grupo 11">
              <a:extLst>
                <a:ext uri="{FF2B5EF4-FFF2-40B4-BE49-F238E27FC236}">
                  <a16:creationId xmlns:a16="http://schemas.microsoft.com/office/drawing/2014/main" id="{EFB8AF7B-A206-7CB4-A4E2-A034BC485B97}"/>
                </a:ext>
              </a:extLst>
            </p:cNvPr>
            <p:cNvGrpSpPr/>
            <p:nvPr/>
          </p:nvGrpSpPr>
          <p:grpSpPr>
            <a:xfrm>
              <a:off x="7089913" y="222163"/>
              <a:ext cx="4852805" cy="970610"/>
              <a:chOff x="8263982" y="151752"/>
              <a:chExt cx="3665484" cy="784537"/>
            </a:xfrm>
          </p:grpSpPr>
          <p:pic>
            <p:nvPicPr>
              <p:cNvPr id="13" name="Picture 2">
                <a:extLst>
                  <a:ext uri="{FF2B5EF4-FFF2-40B4-BE49-F238E27FC236}">
                    <a16:creationId xmlns:a16="http://schemas.microsoft.com/office/drawing/2014/main" id="{905AA681-F865-0847-8C32-04C6C0CE9CF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6258" t="1" r="18999" b="-28138"/>
              <a:stretch>
                <a:fillRect/>
              </a:stretch>
            </p:blipFill>
            <p:spPr bwMode="auto">
              <a:xfrm>
                <a:off x="8263982" y="151752"/>
                <a:ext cx="3339548" cy="7845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Icono&#10;&#10;Descripción generada automáticamente">
                <a:extLst>
                  <a:ext uri="{FF2B5EF4-FFF2-40B4-BE49-F238E27FC236}">
                    <a16:creationId xmlns:a16="http://schemas.microsoft.com/office/drawing/2014/main" id="{4B545544-AB3D-5B48-215C-E09E3B2FF7BC}"/>
                  </a:ext>
                </a:extLst>
              </p:cNvPr>
              <p:cNvPicPr>
                <a:picLocks noChangeAspect="1"/>
              </p:cNvPicPr>
              <p:nvPr/>
            </p:nvPicPr>
            <p:blipFill rotWithShape="1">
              <a:blip r:embed="rId8"/>
              <a:srcRect r="2701" b="24354"/>
              <a:stretch/>
            </p:blipFill>
            <p:spPr>
              <a:xfrm>
                <a:off x="11577041" y="209376"/>
                <a:ext cx="352425" cy="669290"/>
              </a:xfrm>
              <a:prstGeom prst="rect">
                <a:avLst/>
              </a:prstGeom>
            </p:spPr>
          </p:pic>
        </p:grpSp>
      </p:grpSp>
      <p:pic>
        <p:nvPicPr>
          <p:cNvPr id="16" name="Picture 2" descr="Plan de Acción Nacional sobre Igualdad ...">
            <a:extLst>
              <a:ext uri="{FF2B5EF4-FFF2-40B4-BE49-F238E27FC236}">
                <a16:creationId xmlns:a16="http://schemas.microsoft.com/office/drawing/2014/main" id="{43B1277D-9324-6474-9DC4-80F5025597A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6715" y="1641615"/>
            <a:ext cx="2476551" cy="3205688"/>
          </a:xfrm>
          <a:prstGeom prst="rect">
            <a:avLst/>
          </a:prstGeom>
          <a:noFill/>
          <a:ln w="76200">
            <a:solidFill>
              <a:schemeClr val="accent5"/>
            </a:solidFill>
          </a:ln>
          <a:effectLst>
            <a:softEdge rad="31750"/>
          </a:effectLst>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0F3C24F6-F56C-5347-9A56-606AE9D39770}"/>
              </a:ext>
            </a:extLst>
          </p:cNvPr>
          <p:cNvSpPr txBox="1"/>
          <p:nvPr/>
        </p:nvSpPr>
        <p:spPr>
          <a:xfrm>
            <a:off x="4143618" y="4793512"/>
            <a:ext cx="6096000" cy="369332"/>
          </a:xfrm>
          <a:prstGeom prst="rect">
            <a:avLst/>
          </a:prstGeom>
          <a:noFill/>
        </p:spPr>
        <p:txBody>
          <a:bodyPr wrap="square">
            <a:spAutoFit/>
          </a:bodyPr>
          <a:lstStyle/>
          <a:p>
            <a:r>
              <a:rPr lang="en" sz="1800" b="1" dirty="0">
                <a:cs typeface="Helvetica Neue Light"/>
              </a:rPr>
              <a:t>Total budget invested over two years: $66,838,802.07</a:t>
            </a:r>
          </a:p>
        </p:txBody>
      </p:sp>
      <p:graphicFrame>
        <p:nvGraphicFramePr>
          <p:cNvPr id="8" name="Tabla 7">
            <a:extLst>
              <a:ext uri="{FF2B5EF4-FFF2-40B4-BE49-F238E27FC236}">
                <a16:creationId xmlns:a16="http://schemas.microsoft.com/office/drawing/2014/main" id="{E805E9C0-85CD-5900-B92C-13B7B5A37C60}"/>
              </a:ext>
            </a:extLst>
          </p:cNvPr>
          <p:cNvGraphicFramePr>
            <a:graphicFrameLocks noGrp="1"/>
          </p:cNvGraphicFramePr>
          <p:nvPr>
            <p:extLst>
              <p:ext uri="{D42A27DB-BD31-4B8C-83A1-F6EECF244321}">
                <p14:modId xmlns:p14="http://schemas.microsoft.com/office/powerpoint/2010/main" val="4208330785"/>
              </p:ext>
            </p:extLst>
          </p:nvPr>
        </p:nvGraphicFramePr>
        <p:xfrm>
          <a:off x="3463191" y="2369734"/>
          <a:ext cx="7456855" cy="1973664"/>
        </p:xfrm>
        <a:graphic>
          <a:graphicData uri="http://schemas.openxmlformats.org/drawingml/2006/table">
            <a:tbl>
              <a:tblPr/>
              <a:tblGrid>
                <a:gridCol w="1167771">
                  <a:extLst>
                    <a:ext uri="{9D8B030D-6E8A-4147-A177-3AD203B41FA5}">
                      <a16:colId xmlns:a16="http://schemas.microsoft.com/office/drawing/2014/main" val="821785660"/>
                    </a:ext>
                  </a:extLst>
                </a:gridCol>
                <a:gridCol w="1716484">
                  <a:extLst>
                    <a:ext uri="{9D8B030D-6E8A-4147-A177-3AD203B41FA5}">
                      <a16:colId xmlns:a16="http://schemas.microsoft.com/office/drawing/2014/main" val="1512129557"/>
                    </a:ext>
                  </a:extLst>
                </a:gridCol>
                <a:gridCol w="1644762">
                  <a:extLst>
                    <a:ext uri="{9D8B030D-6E8A-4147-A177-3AD203B41FA5}">
                      <a16:colId xmlns:a16="http://schemas.microsoft.com/office/drawing/2014/main" val="1574360298"/>
                    </a:ext>
                  </a:extLst>
                </a:gridCol>
                <a:gridCol w="1802275">
                  <a:extLst>
                    <a:ext uri="{9D8B030D-6E8A-4147-A177-3AD203B41FA5}">
                      <a16:colId xmlns:a16="http://schemas.microsoft.com/office/drawing/2014/main" val="1867350064"/>
                    </a:ext>
                  </a:extLst>
                </a:gridCol>
                <a:gridCol w="1125563">
                  <a:extLst>
                    <a:ext uri="{9D8B030D-6E8A-4147-A177-3AD203B41FA5}">
                      <a16:colId xmlns:a16="http://schemas.microsoft.com/office/drawing/2014/main" val="1664087655"/>
                    </a:ext>
                  </a:extLst>
                </a:gridCol>
              </a:tblGrid>
              <a:tr h="439916">
                <a:tc gridSpan="5">
                  <a:txBody>
                    <a:bodyPr/>
                    <a:lstStyle/>
                    <a:p>
                      <a:pPr algn="ctr" fontAlgn="ctr"/>
                      <a:r>
                        <a:rPr lang="en" sz="1600" b="1" i="0" u="none" strike="noStrike" dirty="0">
                          <a:solidFill>
                            <a:srgbClr val="000000"/>
                          </a:solidFill>
                          <a:effectLst/>
                          <a:latin typeface="Aptos" panose="020B0004020202020204" pitchFamily="34" charset="0"/>
                        </a:rPr>
                        <a:t>Budget allocated for the implementation of actions</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F"/>
                    </a:solidFill>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942754436"/>
                  </a:ext>
                </a:extLst>
              </a:tr>
              <a:tr h="383437">
                <a:tc>
                  <a:txBody>
                    <a:bodyPr/>
                    <a:lstStyle/>
                    <a:p>
                      <a:pPr algn="ctr" fontAlgn="ctr"/>
                      <a:r>
                        <a:rPr lang="en" sz="1600" b="1" i="0" u="none" strike="noStrike">
                          <a:solidFill>
                            <a:srgbClr val="000000"/>
                          </a:solidFill>
                          <a:effectLst/>
                          <a:latin typeface="Aptos" panose="020B0004020202020204" pitchFamily="34" charset="0"/>
                        </a:rPr>
                        <a:t>Year</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D0D0"/>
                    </a:solidFill>
                  </a:tcPr>
                </a:tc>
                <a:tc>
                  <a:txBody>
                    <a:bodyPr/>
                    <a:lstStyle/>
                    <a:p>
                      <a:pPr algn="ctr" fontAlgn="ctr"/>
                      <a:r>
                        <a:rPr lang="en" sz="1600" b="1" i="0" u="none" strike="noStrike">
                          <a:solidFill>
                            <a:srgbClr val="000000"/>
                          </a:solidFill>
                          <a:effectLst/>
                          <a:latin typeface="Aptos" panose="020B0004020202020204" pitchFamily="34" charset="0"/>
                        </a:rPr>
                        <a:t>INDER</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D0D0"/>
                    </a:solidFill>
                  </a:tcPr>
                </a:tc>
                <a:tc>
                  <a:txBody>
                    <a:bodyPr/>
                    <a:lstStyle/>
                    <a:p>
                      <a:pPr algn="ctr" fontAlgn="ctr"/>
                      <a:r>
                        <a:rPr lang="en" sz="1600" b="1" i="0" u="none" strike="noStrike">
                          <a:solidFill>
                            <a:srgbClr val="000000"/>
                          </a:solidFill>
                          <a:effectLst/>
                          <a:latin typeface="Aptos" panose="020B0004020202020204" pitchFamily="34" charset="0"/>
                        </a:rPr>
                        <a:t>FONAFIFO</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D0D0"/>
                    </a:solidFill>
                  </a:tcPr>
                </a:tc>
                <a:tc>
                  <a:txBody>
                    <a:bodyPr/>
                    <a:lstStyle/>
                    <a:p>
                      <a:pPr algn="ctr" fontAlgn="ctr"/>
                      <a:r>
                        <a:rPr lang="en" sz="1600" b="1" i="0" u="none" strike="noStrike">
                          <a:solidFill>
                            <a:srgbClr val="000000"/>
                          </a:solidFill>
                          <a:effectLst/>
                          <a:latin typeface="Aptos" panose="020B0004020202020204" pitchFamily="34" charset="0"/>
                        </a:rPr>
                        <a:t>REDD+ Secretariat</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D0D0"/>
                    </a:solidFill>
                  </a:tcPr>
                </a:tc>
                <a:tc>
                  <a:txBody>
                    <a:bodyPr/>
                    <a:lstStyle/>
                    <a:p>
                      <a:pPr algn="ctr" fontAlgn="ctr"/>
                      <a:r>
                        <a:rPr lang="en" sz="1600" b="1" i="0" u="none" strike="noStrike">
                          <a:solidFill>
                            <a:srgbClr val="000000"/>
                          </a:solidFill>
                          <a:effectLst/>
                          <a:latin typeface="Aptos" panose="020B0004020202020204" pitchFamily="34" charset="0"/>
                        </a:rPr>
                        <a:t>CNE</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3847797355"/>
                  </a:ext>
                </a:extLst>
              </a:tr>
              <a:tr h="383437">
                <a:tc>
                  <a:txBody>
                    <a:bodyPr/>
                    <a:lstStyle/>
                    <a:p>
                      <a:pPr algn="ctr" fontAlgn="ctr"/>
                      <a:r>
                        <a:rPr lang="en" sz="1600" b="1" i="0" u="none" strike="noStrike">
                          <a:solidFill>
                            <a:srgbClr val="000000"/>
                          </a:solidFill>
                          <a:effectLst/>
                          <a:latin typeface="Aptos" panose="020B0004020202020204" pitchFamily="34" charset="0"/>
                        </a:rPr>
                        <a:t>2024</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D0D0"/>
                    </a:solidFill>
                  </a:tcPr>
                </a:tc>
                <a:tc>
                  <a:txBody>
                    <a:bodyPr/>
                    <a:lstStyle/>
                    <a:p>
                      <a:pPr algn="ctr" fontAlgn="ctr"/>
                      <a:r>
                        <a:rPr lang="en" sz="1600" b="0" i="0" u="none" strike="noStrike" dirty="0">
                          <a:solidFill>
                            <a:srgbClr val="000000"/>
                          </a:solidFill>
                          <a:effectLst/>
                          <a:latin typeface="Aptos" panose="020B0004020202020204" pitchFamily="34" charset="0"/>
                        </a:rPr>
                        <a:t>$24,289,878.99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 sz="1600" b="0" i="0" u="none" strike="noStrike">
                          <a:solidFill>
                            <a:srgbClr val="000000"/>
                          </a:solidFill>
                          <a:effectLst/>
                          <a:latin typeface="Aptos" panose="020B0004020202020204" pitchFamily="34"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 sz="1600" b="0" i="0" u="none" strike="noStrike" dirty="0">
                          <a:solidFill>
                            <a:srgbClr val="000000"/>
                          </a:solidFill>
                          <a:effectLst/>
                          <a:latin typeface="Aptos" panose="020B0004020202020204" pitchFamily="34" charset="0"/>
                        </a:rPr>
                        <a:t>$25,261.72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 sz="1600" b="0" i="0" u="none" strike="noStrike">
                          <a:solidFill>
                            <a:srgbClr val="000000"/>
                          </a:solidFill>
                          <a:effectLst/>
                          <a:latin typeface="Aptos" panose="020B0004020202020204" pitchFamily="34"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39589788"/>
                  </a:ext>
                </a:extLst>
              </a:tr>
              <a:tr h="383437">
                <a:tc>
                  <a:txBody>
                    <a:bodyPr/>
                    <a:lstStyle/>
                    <a:p>
                      <a:pPr algn="ctr" fontAlgn="ctr"/>
                      <a:r>
                        <a:rPr lang="en" sz="1600" b="1" i="0" u="none" strike="noStrike">
                          <a:solidFill>
                            <a:srgbClr val="000000"/>
                          </a:solidFill>
                          <a:effectLst/>
                          <a:latin typeface="Aptos" panose="020B0004020202020204" pitchFamily="34" charset="0"/>
                        </a:rPr>
                        <a:t>2025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D0D0"/>
                    </a:solidFill>
                  </a:tcPr>
                </a:tc>
                <a:tc>
                  <a:txBody>
                    <a:bodyPr/>
                    <a:lstStyle/>
                    <a:p>
                      <a:pPr algn="ctr" fontAlgn="ctr"/>
                      <a:r>
                        <a:rPr lang="en" sz="1600" b="0" i="0" u="none" strike="noStrike" dirty="0">
                          <a:solidFill>
                            <a:srgbClr val="000000"/>
                          </a:solidFill>
                          <a:effectLst/>
                          <a:latin typeface="Aptos" panose="020B0004020202020204" pitchFamily="34" charset="0"/>
                        </a:rPr>
                        <a:t>$39,066,066.12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 sz="1600" b="0" i="0" u="none" strike="noStrike">
                          <a:solidFill>
                            <a:srgbClr val="000000"/>
                          </a:solidFill>
                          <a:effectLst/>
                          <a:latin typeface="Aptos" panose="020B0004020202020204" pitchFamily="34" charset="0"/>
                        </a:rPr>
                        <a:t>$3,444,852.26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 sz="1600" b="0" i="0" u="none" strike="noStrike" dirty="0">
                          <a:solidFill>
                            <a:srgbClr val="000000"/>
                          </a:solidFill>
                          <a:effectLst/>
                          <a:latin typeface="Aptos" panose="020B0004020202020204" pitchFamily="34"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 sz="1600" b="0" i="0" u="none" strike="noStrike">
                          <a:solidFill>
                            <a:srgbClr val="000000"/>
                          </a:solidFill>
                          <a:effectLst/>
                          <a:latin typeface="Aptos" panose="020B0004020202020204" pitchFamily="34" charset="0"/>
                        </a:rPr>
                        <a:t>$12,742.98</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00061410"/>
                  </a:ext>
                </a:extLst>
              </a:tr>
              <a:tr h="383437">
                <a:tc>
                  <a:txBody>
                    <a:bodyPr/>
                    <a:lstStyle/>
                    <a:p>
                      <a:pPr algn="ctr" fontAlgn="ctr"/>
                      <a:r>
                        <a:rPr lang="en" sz="1600" b="1" i="0" u="none" strike="noStrike">
                          <a:solidFill>
                            <a:srgbClr val="000000"/>
                          </a:solidFill>
                          <a:effectLst/>
                          <a:latin typeface="Aptos" panose="020B0004020202020204" pitchFamily="34" charset="0"/>
                        </a:rPr>
                        <a:t>Total</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D0D0"/>
                    </a:solidFill>
                  </a:tcPr>
                </a:tc>
                <a:tc>
                  <a:txBody>
                    <a:bodyPr/>
                    <a:lstStyle/>
                    <a:p>
                      <a:pPr algn="ctr" fontAlgn="ctr"/>
                      <a:r>
                        <a:rPr lang="en" sz="1600" b="1" i="0" u="none" strike="noStrike" dirty="0">
                          <a:solidFill>
                            <a:srgbClr val="000000"/>
                          </a:solidFill>
                          <a:effectLst/>
                          <a:latin typeface="Aptos" panose="020B0004020202020204" pitchFamily="34" charset="0"/>
                        </a:rPr>
                        <a:t>$63,355,945.11</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D0D0"/>
                    </a:solidFill>
                  </a:tcPr>
                </a:tc>
                <a:tc>
                  <a:txBody>
                    <a:bodyPr/>
                    <a:lstStyle/>
                    <a:p>
                      <a:pPr algn="ctr" fontAlgn="ctr"/>
                      <a:r>
                        <a:rPr lang="en" sz="1600" b="1" i="0" u="none" strike="noStrike" dirty="0">
                          <a:solidFill>
                            <a:srgbClr val="000000"/>
                          </a:solidFill>
                          <a:effectLst/>
                          <a:latin typeface="Aptos" panose="020B0004020202020204" pitchFamily="34" charset="0"/>
                        </a:rPr>
                        <a:t>$3,444,852.26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D0D0"/>
                    </a:solidFill>
                  </a:tcPr>
                </a:tc>
                <a:tc>
                  <a:txBody>
                    <a:bodyPr/>
                    <a:lstStyle/>
                    <a:p>
                      <a:pPr algn="ctr" fontAlgn="ctr"/>
                      <a:r>
                        <a:rPr lang="en" sz="1600" b="1" i="0" u="none" strike="noStrike" dirty="0">
                          <a:solidFill>
                            <a:srgbClr val="000000"/>
                          </a:solidFill>
                          <a:effectLst/>
                          <a:latin typeface="Aptos" panose="020B0004020202020204" pitchFamily="34" charset="0"/>
                        </a:rPr>
                        <a:t>$25,261.72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D0D0"/>
                    </a:solidFill>
                  </a:tcPr>
                </a:tc>
                <a:tc>
                  <a:txBody>
                    <a:bodyPr/>
                    <a:lstStyle/>
                    <a:p>
                      <a:pPr algn="ctr" fontAlgn="ctr"/>
                      <a:r>
                        <a:rPr lang="en" sz="1600" b="1" i="0" u="none" strike="noStrike" dirty="0">
                          <a:solidFill>
                            <a:srgbClr val="000000"/>
                          </a:solidFill>
                          <a:effectLst/>
                          <a:latin typeface="Aptos" panose="020B0004020202020204" pitchFamily="34" charset="0"/>
                        </a:rPr>
                        <a:t>$12,742.98</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263296884"/>
                  </a:ext>
                </a:extLst>
              </a:tr>
            </a:tbl>
          </a:graphicData>
        </a:graphic>
      </p:graphicFrame>
    </p:spTree>
    <p:extLst>
      <p:ext uri="{BB962C8B-B14F-4D97-AF65-F5344CB8AC3E}">
        <p14:creationId xmlns:p14="http://schemas.microsoft.com/office/powerpoint/2010/main" val="3946380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0BE08-1455-89D8-557B-7231B60231C5}"/>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2A3AC567-FF54-7D64-8ACB-121C4E8CB0B9}"/>
              </a:ext>
            </a:extLst>
          </p:cNvPr>
          <p:cNvSpPr txBox="1">
            <a:spLocks/>
          </p:cNvSpPr>
          <p:nvPr/>
        </p:nvSpPr>
        <p:spPr>
          <a:xfrm>
            <a:off x="2416589" y="903765"/>
            <a:ext cx="8869570" cy="3757424"/>
          </a:xfrm>
          <a:prstGeom prst="rect">
            <a:avLst/>
          </a:prstGeom>
        </p:spPr>
        <p:txBody>
          <a:bodyPr vert="horz" lIns="80683" tIns="40341" rIns="80683" bIns="40341"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 sz="2400" b="1" dirty="0"/>
              <a:t>Institutional Relevance:</a:t>
            </a:r>
          </a:p>
          <a:p>
            <a:pPr>
              <a:buFont typeface="Wingdings" panose="05000000000000000000" pitchFamily="2" charset="2"/>
              <a:buChar char="ü"/>
            </a:pPr>
            <a:r>
              <a:rPr lang="en" sz="2000" dirty="0">
                <a:cs typeface="Helvetica Neue Light"/>
              </a:rPr>
              <a:t>Report on the progress of communications to the UNFCCC in compliance with the Cancun Safeguards for the REDD+ Project.</a:t>
            </a:r>
          </a:p>
          <a:p>
            <a:pPr>
              <a:buFont typeface="Wingdings" panose="05000000000000000000" pitchFamily="2" charset="2"/>
              <a:buChar char="ü"/>
            </a:pPr>
            <a:endParaRPr lang="es-CR" sz="2000" dirty="0">
              <a:cs typeface="Helvetica Neue Light"/>
            </a:endParaRPr>
          </a:p>
          <a:p>
            <a:pPr>
              <a:buFont typeface="Wingdings" panose="05000000000000000000" pitchFamily="2" charset="2"/>
              <a:buChar char="ü"/>
            </a:pPr>
            <a:endParaRPr lang="es-CR" sz="2000" dirty="0">
              <a:cs typeface="Helvetica Neue Light"/>
            </a:endParaRPr>
          </a:p>
          <a:p>
            <a:pPr>
              <a:buFont typeface="Wingdings" panose="05000000000000000000" pitchFamily="2" charset="2"/>
              <a:buChar char="ü"/>
            </a:pPr>
            <a:endParaRPr lang="es-CR" sz="2000" dirty="0">
              <a:cs typeface="Helvetica Neue Light"/>
            </a:endParaRPr>
          </a:p>
          <a:p>
            <a:pPr>
              <a:buFont typeface="Wingdings" panose="05000000000000000000" pitchFamily="2" charset="2"/>
              <a:buChar char="ü"/>
            </a:pPr>
            <a:endParaRPr lang="es-CR" sz="2000" dirty="0">
              <a:cs typeface="Helvetica Neue Light"/>
            </a:endParaRPr>
          </a:p>
          <a:p>
            <a:pPr>
              <a:buFont typeface="Wingdings" panose="05000000000000000000" pitchFamily="2" charset="2"/>
              <a:buChar char="ü"/>
            </a:pPr>
            <a:endParaRPr lang="es-CR" sz="2000" dirty="0">
              <a:cs typeface="Helvetica Neue Light"/>
            </a:endParaRPr>
          </a:p>
          <a:p>
            <a:pPr>
              <a:buFont typeface="Wingdings" panose="05000000000000000000" pitchFamily="2" charset="2"/>
              <a:buChar char="ü"/>
            </a:pPr>
            <a:endParaRPr lang="es-CR" sz="2000" dirty="0">
              <a:cs typeface="Helvetica Neue Light"/>
            </a:endParaRPr>
          </a:p>
          <a:p>
            <a:pPr>
              <a:buFont typeface="Wingdings" panose="05000000000000000000" pitchFamily="2" charset="2"/>
              <a:buChar char="ü"/>
            </a:pPr>
            <a:endParaRPr lang="es-CR" sz="2000" dirty="0">
              <a:cs typeface="Helvetica Neue Light"/>
            </a:endParaRPr>
          </a:p>
          <a:p>
            <a:pPr>
              <a:buFont typeface="Wingdings" panose="05000000000000000000" pitchFamily="2" charset="2"/>
              <a:buChar char="ü"/>
            </a:pPr>
            <a:endParaRPr lang="es-CR" sz="2000" dirty="0">
              <a:cs typeface="Helvetica Neue Light"/>
            </a:endParaRPr>
          </a:p>
          <a:p>
            <a:pPr>
              <a:buFont typeface="Wingdings" panose="05000000000000000000" pitchFamily="2" charset="2"/>
              <a:buChar char="ü"/>
            </a:pPr>
            <a:endParaRPr lang="es-CR" sz="2000" dirty="0">
              <a:cs typeface="Helvetica Neue Light"/>
            </a:endParaRPr>
          </a:p>
          <a:p>
            <a:pPr>
              <a:buFont typeface="Wingdings" panose="05000000000000000000" pitchFamily="2" charset="2"/>
              <a:buChar char="ü"/>
            </a:pPr>
            <a:endParaRPr lang="es-CR" sz="2000" dirty="0">
              <a:cs typeface="Helvetica Neue Light"/>
            </a:endParaRPr>
          </a:p>
          <a:p>
            <a:pPr>
              <a:buFont typeface="Wingdings" panose="05000000000000000000" pitchFamily="2" charset="2"/>
              <a:buChar char="ü"/>
            </a:pPr>
            <a:endParaRPr lang="es-CR" sz="2000" dirty="0">
              <a:cs typeface="Helvetica Neue Light"/>
            </a:endParaRPr>
          </a:p>
          <a:p>
            <a:pPr>
              <a:buFont typeface="Wingdings" panose="05000000000000000000" pitchFamily="2" charset="2"/>
              <a:buChar char="ü"/>
            </a:pPr>
            <a:endParaRPr lang="es-CR" sz="2000" dirty="0">
              <a:cs typeface="Helvetica Neue Light"/>
            </a:endParaRPr>
          </a:p>
          <a:p>
            <a:pPr marL="0" indent="0" algn="r">
              <a:buNone/>
            </a:pPr>
            <a:r>
              <a:rPr lang="en" sz="1200" dirty="0">
                <a:hlinkClick r:id="rId3"/>
              </a:rPr>
              <a:t>Website: SINIA</a:t>
            </a:r>
            <a:endParaRPr lang="es-CR" sz="2000" dirty="0">
              <a:cs typeface="Helvetica Neue Light"/>
            </a:endParaRPr>
          </a:p>
        </p:txBody>
      </p:sp>
      <p:grpSp>
        <p:nvGrpSpPr>
          <p:cNvPr id="10" name="Grupo 9">
            <a:extLst>
              <a:ext uri="{FF2B5EF4-FFF2-40B4-BE49-F238E27FC236}">
                <a16:creationId xmlns:a16="http://schemas.microsoft.com/office/drawing/2014/main" id="{82229834-BB2D-8458-8A66-6ABE36871C0F}"/>
              </a:ext>
            </a:extLst>
          </p:cNvPr>
          <p:cNvGrpSpPr/>
          <p:nvPr/>
        </p:nvGrpSpPr>
        <p:grpSpPr>
          <a:xfrm>
            <a:off x="6188764" y="38781"/>
            <a:ext cx="5886475" cy="1299690"/>
            <a:chOff x="5243001" y="38780"/>
            <a:chExt cx="6699717" cy="1327273"/>
          </a:xfrm>
        </p:grpSpPr>
        <p:pic>
          <p:nvPicPr>
            <p:cNvPr id="11" name="Imagen 10">
              <a:extLst>
                <a:ext uri="{FF2B5EF4-FFF2-40B4-BE49-F238E27FC236}">
                  <a16:creationId xmlns:a16="http://schemas.microsoft.com/office/drawing/2014/main" id="{7D21E924-B4C0-C88D-E135-689D9117E851}"/>
                </a:ext>
              </a:extLst>
            </p:cNvPr>
            <p:cNvPicPr>
              <a:picLocks noChangeAspect="1"/>
            </p:cNvPicPr>
            <p:nvPr/>
          </p:nvPicPr>
          <p:blipFill>
            <a:blip r:embed="rId4"/>
            <a:srcRect l="6848" t="16540" r="61087" b="42285"/>
            <a:stretch>
              <a:fillRect/>
            </a:stretch>
          </p:blipFill>
          <p:spPr>
            <a:xfrm>
              <a:off x="5243001" y="38780"/>
              <a:ext cx="1846912" cy="1327273"/>
            </a:xfrm>
            <a:prstGeom prst="rect">
              <a:avLst/>
            </a:prstGeom>
          </p:spPr>
        </p:pic>
        <p:grpSp>
          <p:nvGrpSpPr>
            <p:cNvPr id="12" name="Grupo 11">
              <a:extLst>
                <a:ext uri="{FF2B5EF4-FFF2-40B4-BE49-F238E27FC236}">
                  <a16:creationId xmlns:a16="http://schemas.microsoft.com/office/drawing/2014/main" id="{EFB8AF7B-A206-7CB4-A4E2-A034BC485B97}"/>
                </a:ext>
              </a:extLst>
            </p:cNvPr>
            <p:cNvGrpSpPr/>
            <p:nvPr/>
          </p:nvGrpSpPr>
          <p:grpSpPr>
            <a:xfrm>
              <a:off x="7089913" y="222163"/>
              <a:ext cx="4852805" cy="970610"/>
              <a:chOff x="8263982" y="151752"/>
              <a:chExt cx="3665484" cy="784537"/>
            </a:xfrm>
          </p:grpSpPr>
          <p:pic>
            <p:nvPicPr>
              <p:cNvPr id="13" name="Picture 2">
                <a:extLst>
                  <a:ext uri="{FF2B5EF4-FFF2-40B4-BE49-F238E27FC236}">
                    <a16:creationId xmlns:a16="http://schemas.microsoft.com/office/drawing/2014/main" id="{905AA681-F865-0847-8C32-04C6C0CE9CF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6258" t="1" r="18999" b="-28138"/>
              <a:stretch>
                <a:fillRect/>
              </a:stretch>
            </p:blipFill>
            <p:spPr bwMode="auto">
              <a:xfrm>
                <a:off x="8263982" y="151752"/>
                <a:ext cx="3339548" cy="7845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Icono&#10;&#10;Descripción generada automáticamente">
                <a:extLst>
                  <a:ext uri="{FF2B5EF4-FFF2-40B4-BE49-F238E27FC236}">
                    <a16:creationId xmlns:a16="http://schemas.microsoft.com/office/drawing/2014/main" id="{4B545544-AB3D-5B48-215C-E09E3B2FF7BC}"/>
                  </a:ext>
                </a:extLst>
              </p:cNvPr>
              <p:cNvPicPr>
                <a:picLocks noChangeAspect="1"/>
              </p:cNvPicPr>
              <p:nvPr/>
            </p:nvPicPr>
            <p:blipFill rotWithShape="1">
              <a:blip r:embed="rId6"/>
              <a:srcRect r="2701" b="24354"/>
              <a:stretch/>
            </p:blipFill>
            <p:spPr>
              <a:xfrm>
                <a:off x="11577041" y="209376"/>
                <a:ext cx="352425" cy="669290"/>
              </a:xfrm>
              <a:prstGeom prst="rect">
                <a:avLst/>
              </a:prstGeom>
            </p:spPr>
          </p:pic>
        </p:grpSp>
      </p:grpSp>
      <p:pic>
        <p:nvPicPr>
          <p:cNvPr id="17" name="Picture 4" descr="Plan de Acción de Género - REDD+ Costa Rica">
            <a:extLst>
              <a:ext uri="{FF2B5EF4-FFF2-40B4-BE49-F238E27FC236}">
                <a16:creationId xmlns:a16="http://schemas.microsoft.com/office/drawing/2014/main" id="{4BC2E043-BE4D-85C0-A8B1-BEC7F6369D6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0669" y="2120348"/>
            <a:ext cx="2161660" cy="2617304"/>
          </a:xfrm>
          <a:prstGeom prst="rect">
            <a:avLst/>
          </a:prstGeom>
          <a:noFill/>
          <a:ln w="76200">
            <a:solidFill>
              <a:schemeClr val="accent5"/>
            </a:solidFill>
          </a:ln>
          <a:effectLst>
            <a:softEdge rad="31750"/>
          </a:effectLst>
          <a:extLst>
            <a:ext uri="{909E8E84-426E-40DD-AFC4-6F175D3DCCD1}">
              <a14:hiddenFill xmlns:a14="http://schemas.microsoft.com/office/drawing/2010/main">
                <a:solidFill>
                  <a:srgbClr val="FFFFFF"/>
                </a:solidFill>
              </a14:hiddenFill>
            </a:ext>
          </a:extLst>
        </p:spPr>
      </p:pic>
      <p:pic>
        <p:nvPicPr>
          <p:cNvPr id="7" name="Imagen 6">
            <a:extLst>
              <a:ext uri="{FF2B5EF4-FFF2-40B4-BE49-F238E27FC236}">
                <a16:creationId xmlns:a16="http://schemas.microsoft.com/office/drawing/2014/main" id="{9564FFA9-D3B4-E13B-9AD1-E5E1B6BFBCA8}"/>
              </a:ext>
            </a:extLst>
          </p:cNvPr>
          <p:cNvPicPr>
            <a:picLocks noChangeAspect="1"/>
          </p:cNvPicPr>
          <p:nvPr/>
        </p:nvPicPr>
        <p:blipFill>
          <a:blip r:embed="rId8"/>
          <a:stretch>
            <a:fillRect/>
          </a:stretch>
        </p:blipFill>
        <p:spPr>
          <a:xfrm>
            <a:off x="3419186" y="2203455"/>
            <a:ext cx="5961185" cy="4263379"/>
          </a:xfrm>
          <a:prstGeom prst="rect">
            <a:avLst/>
          </a:prstGeom>
        </p:spPr>
      </p:pic>
    </p:spTree>
    <p:extLst>
      <p:ext uri="{BB962C8B-B14F-4D97-AF65-F5344CB8AC3E}">
        <p14:creationId xmlns:p14="http://schemas.microsoft.com/office/powerpoint/2010/main" val="3343705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DFE66-9D11-571E-7A8C-8383078FD56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9B6407E-6DFE-CBD7-ECDA-9EE864E32D18}"/>
              </a:ext>
            </a:extLst>
          </p:cNvPr>
          <p:cNvSpPr>
            <a:spLocks noGrp="1"/>
          </p:cNvSpPr>
          <p:nvPr>
            <p:ph type="ctrTitle"/>
          </p:nvPr>
        </p:nvSpPr>
        <p:spPr>
          <a:xfrm>
            <a:off x="1524000" y="1122362"/>
            <a:ext cx="9144000" cy="2763837"/>
          </a:xfrm>
        </p:spPr>
        <p:txBody>
          <a:bodyPr/>
          <a:lstStyle/>
          <a:p>
            <a:r>
              <a:rPr lang="en" dirty="0"/>
              <a:t> </a:t>
            </a:r>
            <a:endParaRPr lang="es-CR" dirty="0"/>
          </a:p>
        </p:txBody>
      </p:sp>
      <p:sp>
        <p:nvSpPr>
          <p:cNvPr id="8" name="CuadroTexto 7">
            <a:extLst>
              <a:ext uri="{FF2B5EF4-FFF2-40B4-BE49-F238E27FC236}">
                <a16:creationId xmlns:a16="http://schemas.microsoft.com/office/drawing/2014/main" id="{0513A53F-3BCD-9F79-5898-CECBE6D552C2}"/>
              </a:ext>
            </a:extLst>
          </p:cNvPr>
          <p:cNvSpPr txBox="1"/>
          <p:nvPr/>
        </p:nvSpPr>
        <p:spPr>
          <a:xfrm>
            <a:off x="5657382" y="1651764"/>
            <a:ext cx="5499652" cy="3539430"/>
          </a:xfrm>
          <a:prstGeom prst="rect">
            <a:avLst/>
          </a:prstGeom>
          <a:noFill/>
        </p:spPr>
        <p:txBody>
          <a:bodyPr wrap="square">
            <a:spAutoFit/>
          </a:bodyPr>
          <a:lstStyle/>
          <a:p>
            <a:pPr algn="ctr"/>
            <a:r>
              <a:rPr lang="en" sz="3200" b="1" i="0" u="none" strike="noStrike" dirty="0">
                <a:solidFill>
                  <a:srgbClr val="000000"/>
                </a:solidFill>
                <a:effectLst/>
                <a:latin typeface="Poppins" panose="00000500000000000000" pitchFamily="2" charset="0"/>
              </a:rPr>
              <a:t> </a:t>
            </a:r>
            <a:r>
              <a:rPr lang="en" sz="3200" b="1" i="0" u="none" strike="noStrike" dirty="0">
                <a:solidFill>
                  <a:srgbClr val="000000"/>
                </a:solidFill>
                <a:effectLst/>
                <a:latin typeface="Montserrat" panose="00000500000000000000" pitchFamily="50" charset="0"/>
              </a:rPr>
              <a:t>Costa Rica's experience:</a:t>
            </a:r>
          </a:p>
          <a:p>
            <a:pPr algn="ctr"/>
            <a:r>
              <a:rPr lang="en" sz="3200" b="0" i="0" u="none" strike="noStrike" dirty="0">
                <a:solidFill>
                  <a:srgbClr val="000000"/>
                </a:solidFill>
                <a:effectLst/>
                <a:latin typeface="Montserrat" panose="00000500000000000000" pitchFamily="50" charset="0"/>
              </a:rPr>
              <a:t>Public policies that accelerate the link between gender equality and nature-based solutions</a:t>
            </a:r>
            <a:endParaRPr lang="es-CR" sz="3200" dirty="0">
              <a:latin typeface="Montserrat" panose="00000500000000000000" pitchFamily="50" charset="0"/>
            </a:endParaRPr>
          </a:p>
        </p:txBody>
      </p:sp>
      <p:grpSp>
        <p:nvGrpSpPr>
          <p:cNvPr id="21" name="Grupo 20">
            <a:extLst>
              <a:ext uri="{FF2B5EF4-FFF2-40B4-BE49-F238E27FC236}">
                <a16:creationId xmlns:a16="http://schemas.microsoft.com/office/drawing/2014/main" id="{5F80ECBC-39E3-B7A8-ACC8-4C806DCB1623}"/>
              </a:ext>
            </a:extLst>
          </p:cNvPr>
          <p:cNvGrpSpPr/>
          <p:nvPr/>
        </p:nvGrpSpPr>
        <p:grpSpPr>
          <a:xfrm>
            <a:off x="3054823" y="5145973"/>
            <a:ext cx="9127048" cy="1625192"/>
            <a:chOff x="3054823" y="5145973"/>
            <a:chExt cx="9127048" cy="1625192"/>
          </a:xfrm>
        </p:grpSpPr>
        <p:sp>
          <p:nvSpPr>
            <p:cNvPr id="3" name="Flecha: hacia arriba 11">
              <a:extLst>
                <a:ext uri="{FF2B5EF4-FFF2-40B4-BE49-F238E27FC236}">
                  <a16:creationId xmlns:a16="http://schemas.microsoft.com/office/drawing/2014/main" id="{93D76DAC-F504-1EC3-5A8D-B613DC5CB0F8}"/>
                </a:ext>
              </a:extLst>
            </p:cNvPr>
            <p:cNvSpPr/>
            <p:nvPr/>
          </p:nvSpPr>
          <p:spPr>
            <a:xfrm rot="5400000">
              <a:off x="7492956" y="2082251"/>
              <a:ext cx="1324523" cy="8053306"/>
            </a:xfrm>
            <a:prstGeom prst="upArrow">
              <a:avLst>
                <a:gd name="adj1" fmla="val 58005"/>
                <a:gd name="adj2" fmla="val 50000"/>
              </a:avLst>
            </a:prstGeom>
            <a:ln/>
          </p:spPr>
          <p:style>
            <a:lnRef idx="1">
              <a:schemeClr val="accent5"/>
            </a:lnRef>
            <a:fillRef idx="3">
              <a:schemeClr val="accent5"/>
            </a:fillRef>
            <a:effectRef idx="2">
              <a:schemeClr val="accent5"/>
            </a:effectRef>
            <a:fontRef idx="minor">
              <a:schemeClr val="lt1"/>
            </a:fontRef>
          </p:style>
          <p:txBody>
            <a:bodyPr vert="vert270" rtlCol="0" anchor="ctr"/>
            <a:lstStyle/>
            <a:p>
              <a:pPr algn="ctr"/>
              <a:r>
                <a:rPr lang="en" sz="1600" b="1" dirty="0">
                  <a:latin typeface="Montserrat" panose="00000500000000000000" pitchFamily="50" charset="0"/>
                  <a:ea typeface="Times New Roman" panose="02020603050405020304" pitchFamily="18" charset="0"/>
                </a:rPr>
                <a:t>“Accelerating systemic change for gender equality and biodiversity conservation through NBSAPs” – Costa Rica</a:t>
              </a:r>
              <a:endParaRPr lang="es-CR" sz="1600" dirty="0">
                <a:latin typeface="Montserrat" panose="00000500000000000000" pitchFamily="50" charset="0"/>
              </a:endParaRPr>
            </a:p>
          </p:txBody>
        </p:sp>
        <p:grpSp>
          <p:nvGrpSpPr>
            <p:cNvPr id="19" name="Grupo 18">
              <a:extLst>
                <a:ext uri="{FF2B5EF4-FFF2-40B4-BE49-F238E27FC236}">
                  <a16:creationId xmlns:a16="http://schemas.microsoft.com/office/drawing/2014/main" id="{E4AB0F61-67D6-BD28-C29F-475EE80AB237}"/>
                </a:ext>
              </a:extLst>
            </p:cNvPr>
            <p:cNvGrpSpPr/>
            <p:nvPr/>
          </p:nvGrpSpPr>
          <p:grpSpPr>
            <a:xfrm>
              <a:off x="3054823" y="5145973"/>
              <a:ext cx="1231780" cy="1352945"/>
              <a:chOff x="2803035" y="5172478"/>
              <a:chExt cx="1231780" cy="1352945"/>
            </a:xfrm>
          </p:grpSpPr>
          <p:pic>
            <p:nvPicPr>
              <p:cNvPr id="10" name="Gráfico 9" descr="Femenino con relleno sólido">
                <a:extLst>
                  <a:ext uri="{FF2B5EF4-FFF2-40B4-BE49-F238E27FC236}">
                    <a16:creationId xmlns:a16="http://schemas.microsoft.com/office/drawing/2014/main" id="{445E521C-3B3F-72C7-45F6-61EEFFC899A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2283741">
                <a:off x="2803035" y="5172478"/>
                <a:ext cx="1231780" cy="1126314"/>
              </a:xfrm>
              <a:prstGeom prst="rect">
                <a:avLst/>
              </a:prstGeom>
            </p:spPr>
          </p:pic>
          <p:grpSp>
            <p:nvGrpSpPr>
              <p:cNvPr id="18" name="Grupo 17">
                <a:extLst>
                  <a:ext uri="{FF2B5EF4-FFF2-40B4-BE49-F238E27FC236}">
                    <a16:creationId xmlns:a16="http://schemas.microsoft.com/office/drawing/2014/main" id="{640D164A-457B-C069-E25C-626ACE1C3B16}"/>
                  </a:ext>
                </a:extLst>
              </p:cNvPr>
              <p:cNvGrpSpPr/>
              <p:nvPr/>
            </p:nvGrpSpPr>
            <p:grpSpPr>
              <a:xfrm>
                <a:off x="2810788" y="5339844"/>
                <a:ext cx="1185579" cy="1185579"/>
                <a:chOff x="2810788" y="5326591"/>
                <a:chExt cx="1185579" cy="1185579"/>
              </a:xfrm>
            </p:grpSpPr>
            <p:pic>
              <p:nvPicPr>
                <p:cNvPr id="13" name="Gráfico 12" descr="Masculino con relleno sólido">
                  <a:extLst>
                    <a:ext uri="{FF2B5EF4-FFF2-40B4-BE49-F238E27FC236}">
                      <a16:creationId xmlns:a16="http://schemas.microsoft.com/office/drawing/2014/main" id="{B36934A8-4C6C-9428-406F-3B6F581920D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169869">
                  <a:off x="2810788" y="5326591"/>
                  <a:ext cx="1185579" cy="1185579"/>
                </a:xfrm>
                <a:prstGeom prst="rect">
                  <a:avLst/>
                </a:prstGeom>
              </p:spPr>
            </p:pic>
            <p:pic>
              <p:nvPicPr>
                <p:cNvPr id="15" name="Gráfico 14" descr="Transferencia con relleno sólido">
                  <a:extLst>
                    <a:ext uri="{FF2B5EF4-FFF2-40B4-BE49-F238E27FC236}">
                      <a16:creationId xmlns:a16="http://schemas.microsoft.com/office/drawing/2014/main" id="{5B6A7E00-CFA4-8BBA-465E-A0CCF08590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86056" y="5677138"/>
                  <a:ext cx="382033" cy="382033"/>
                </a:xfrm>
                <a:prstGeom prst="rect">
                  <a:avLst/>
                </a:prstGeom>
              </p:spPr>
            </p:pic>
          </p:grpSp>
        </p:grpSp>
      </p:grpSp>
      <p:pic>
        <p:nvPicPr>
          <p:cNvPr id="4" name="Picture 2" descr="Plan de Acción Nacional sobre Igualdad ...">
            <a:extLst>
              <a:ext uri="{FF2B5EF4-FFF2-40B4-BE49-F238E27FC236}">
                <a16:creationId xmlns:a16="http://schemas.microsoft.com/office/drawing/2014/main" id="{F6154882-450C-C2C5-FD03-555CDE8143E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75718" y="1649249"/>
            <a:ext cx="2135200" cy="276383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lan de Acción de Género - REDD+ Costa Rica">
            <a:extLst>
              <a:ext uri="{FF2B5EF4-FFF2-40B4-BE49-F238E27FC236}">
                <a16:creationId xmlns:a16="http://schemas.microsoft.com/office/drawing/2014/main" id="{69AD2BCB-46FA-27D0-D7C4-7A163FBF136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3181" y="550941"/>
            <a:ext cx="2482537" cy="3005817"/>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upo 10">
            <a:extLst>
              <a:ext uri="{FF2B5EF4-FFF2-40B4-BE49-F238E27FC236}">
                <a16:creationId xmlns:a16="http://schemas.microsoft.com/office/drawing/2014/main" id="{1ACD5C82-15AC-6F69-A67D-C2BCE70A2B28}"/>
              </a:ext>
            </a:extLst>
          </p:cNvPr>
          <p:cNvGrpSpPr/>
          <p:nvPr/>
        </p:nvGrpSpPr>
        <p:grpSpPr>
          <a:xfrm>
            <a:off x="5282758" y="38780"/>
            <a:ext cx="6699717" cy="1327273"/>
            <a:chOff x="5243001" y="38780"/>
            <a:chExt cx="6699717" cy="1327273"/>
          </a:xfrm>
        </p:grpSpPr>
        <p:pic>
          <p:nvPicPr>
            <p:cNvPr id="5" name="Imagen 4">
              <a:extLst>
                <a:ext uri="{FF2B5EF4-FFF2-40B4-BE49-F238E27FC236}">
                  <a16:creationId xmlns:a16="http://schemas.microsoft.com/office/drawing/2014/main" id="{93AC045B-9399-D857-1C23-B5126D7ED93D}"/>
                </a:ext>
              </a:extLst>
            </p:cNvPr>
            <p:cNvPicPr>
              <a:picLocks noChangeAspect="1"/>
            </p:cNvPicPr>
            <p:nvPr/>
          </p:nvPicPr>
          <p:blipFill>
            <a:blip r:embed="rId11"/>
            <a:srcRect l="6848" t="16540" r="61087" b="42285"/>
            <a:stretch>
              <a:fillRect/>
            </a:stretch>
          </p:blipFill>
          <p:spPr>
            <a:xfrm>
              <a:off x="5243001" y="38780"/>
              <a:ext cx="1846912" cy="1327273"/>
            </a:xfrm>
            <a:prstGeom prst="rect">
              <a:avLst/>
            </a:prstGeom>
          </p:spPr>
        </p:pic>
        <p:grpSp>
          <p:nvGrpSpPr>
            <p:cNvPr id="9" name="Grupo 8">
              <a:extLst>
                <a:ext uri="{FF2B5EF4-FFF2-40B4-BE49-F238E27FC236}">
                  <a16:creationId xmlns:a16="http://schemas.microsoft.com/office/drawing/2014/main" id="{41D5C857-C381-4127-7D0B-13E22B71B214}"/>
                </a:ext>
              </a:extLst>
            </p:cNvPr>
            <p:cNvGrpSpPr/>
            <p:nvPr/>
          </p:nvGrpSpPr>
          <p:grpSpPr>
            <a:xfrm>
              <a:off x="7089913" y="222163"/>
              <a:ext cx="4852805" cy="970610"/>
              <a:chOff x="8263982" y="151752"/>
              <a:chExt cx="3665484" cy="784537"/>
            </a:xfrm>
          </p:grpSpPr>
          <p:pic>
            <p:nvPicPr>
              <p:cNvPr id="7" name="Picture 2">
                <a:extLst>
                  <a:ext uri="{FF2B5EF4-FFF2-40B4-BE49-F238E27FC236}">
                    <a16:creationId xmlns:a16="http://schemas.microsoft.com/office/drawing/2014/main" id="{9018D4E7-5493-D4EE-F2B7-9BB36BB963BB}"/>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36258" t="1" r="18999" b="-28138"/>
              <a:stretch>
                <a:fillRect/>
              </a:stretch>
            </p:blipFill>
            <p:spPr bwMode="auto">
              <a:xfrm>
                <a:off x="8263982" y="151752"/>
                <a:ext cx="3339548" cy="7845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Icono&#10;&#10;Descripción generada automáticamente">
                <a:extLst>
                  <a:ext uri="{FF2B5EF4-FFF2-40B4-BE49-F238E27FC236}">
                    <a16:creationId xmlns:a16="http://schemas.microsoft.com/office/drawing/2014/main" id="{59705B9B-6534-BF0B-05A2-9E99B353B7DD}"/>
                  </a:ext>
                </a:extLst>
              </p:cNvPr>
              <p:cNvPicPr>
                <a:picLocks noChangeAspect="1"/>
              </p:cNvPicPr>
              <p:nvPr/>
            </p:nvPicPr>
            <p:blipFill rotWithShape="1">
              <a:blip r:embed="rId13"/>
              <a:srcRect r="2701" b="24354"/>
              <a:stretch/>
            </p:blipFill>
            <p:spPr>
              <a:xfrm>
                <a:off x="11577041" y="209376"/>
                <a:ext cx="352425" cy="669290"/>
              </a:xfrm>
              <a:prstGeom prst="rect">
                <a:avLst/>
              </a:prstGeom>
            </p:spPr>
          </p:pic>
        </p:grpSp>
      </p:grpSp>
    </p:spTree>
    <p:extLst>
      <p:ext uri="{BB962C8B-B14F-4D97-AF65-F5344CB8AC3E}">
        <p14:creationId xmlns:p14="http://schemas.microsoft.com/office/powerpoint/2010/main" val="332091072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172</TotalTime>
  <Words>557</Words>
  <Application>Microsoft Macintosh PowerPoint</Application>
  <PresentationFormat>Widescreen</PresentationFormat>
  <Paragraphs>74</Paragraphs>
  <Slides>8</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Aptos</vt:lpstr>
      <vt:lpstr>Aptos Display</vt:lpstr>
      <vt:lpstr>Arial</vt:lpstr>
      <vt:lpstr>Helvetica Neue Light</vt:lpstr>
      <vt:lpstr>Montserrat</vt:lpstr>
      <vt:lpstr>Poppins</vt:lpstr>
      <vt:lpstr>Wingdings</vt:lpstr>
      <vt:lpstr>Tema de Office</vt:lpstr>
      <vt:lpstr> </vt:lpstr>
      <vt:lpstr>PowerPoint Presentation</vt:lpstr>
      <vt:lpstr>PowerPoint Presentation</vt:lpstr>
      <vt:lpstr>PowerPoint Presentation</vt:lpstr>
      <vt:lpstr>PowerPoint Presentation</vt:lpstr>
      <vt:lpstr>PowerPoint Presentation</vt:lpstr>
      <vt:lpstr>PowerPoint Presentation</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Rafaella Sanchez</dc:creator>
  <cp:lastModifiedBy>Andrea Quesada Aguilar</cp:lastModifiedBy>
  <cp:revision>2</cp:revision>
  <dcterms:created xsi:type="dcterms:W3CDTF">2026-02-20T17:59:18Z</dcterms:created>
  <dcterms:modified xsi:type="dcterms:W3CDTF">2026-03-03T13:55:19Z</dcterms:modified>
</cp:coreProperties>
</file>