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4704" r:id="rId3"/>
    <p:sldId id="4705" r:id="rId4"/>
    <p:sldId id="4706" r:id="rId5"/>
    <p:sldId id="4707" r:id="rId6"/>
    <p:sldId id="4710" r:id="rId7"/>
    <p:sldId id="4711" r:id="rId8"/>
    <p:sldId id="4709" r:id="rId9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D4FDEF-8A58-420D-BE72-65E49C0847DA}" v="97" dt="2026-03-02T20:28:07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4C821-D504-443A-B6C2-6D5EE927E50E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C7595-31EA-48D0-A60A-98D52372A89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5133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80715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C1F53-4B35-C011-B282-A0A3F0848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47710DD-CAB6-A0AC-9742-F0F659CB8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32474F5-C7B1-336A-96FA-E7A4A2966C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8A3395-5982-DC27-EC90-3C9C1C919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22926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2671C-2270-16B0-0BE3-836162493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56462E0-99EB-0D6C-CA53-D9CFF5653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A3F86BD-D360-D3DC-FD0E-6977631EE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3AE36E-2371-84EC-EB98-B8A75B3B2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63157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02D38-3DAB-CCA3-3CDE-CBF47269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0019E93-D144-D781-3132-658C00271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0F6C7A2-92F9-CBC5-3CAE-65D815050F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B9B04E-3403-9DB5-F042-B71E25983B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47125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235B5-42DB-A685-1491-8036BEC9F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9FBA2C3-B3D3-A173-F5E4-F40D359C2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189845A-4C39-7C20-4DE3-CC217948B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F31383-D206-A59B-86F9-0B473CF4C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73743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95E5-4C36-9F52-74BD-E668A7505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31D0D0D-E383-6300-6977-82C171C9B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C78ADA6-E462-75B4-D89F-CD7CC1883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31DCE4-8F96-B088-75D8-FCF2ED60A1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3167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95E5-4C36-9F52-74BD-E668A7505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31D0D0D-E383-6300-6977-82C171C9B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C78ADA6-E462-75B4-D89F-CD7CC1883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31DCE4-8F96-B088-75D8-FCF2ED60A1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41938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5072C-BC9C-A6CA-72BE-780F7552A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9D6A74-E8EE-03A4-E458-78A66F582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DA99227-3130-12AB-00DA-6313F29B1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279052-2C7B-A40E-2BC8-5E9B91EAF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4B368-B72B-4463-ABA2-96F00AD4210E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4140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63365B-B4CD-32D0-BB32-A656A5FC5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4ED28C-D9F9-9970-6CAD-AA6D0AEEE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89DD6A-4FC3-B363-237F-F304EBC98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C0BD93-EB49-1356-F629-1303BF2A9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AEFAF3-99A9-E8DA-2FC4-D3985C2CF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7231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487E7-0E3C-C198-B776-E2C841832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D40797-88E3-A118-AB32-394B174BF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FEFEC5-4465-3CEF-50D7-6DCEAE63F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11F760-C41A-1D70-F3E1-AD26353B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EFDF39-815C-2FCD-05E9-71AE7E3E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5877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C94F206-EC7C-D1EA-F446-F1E074190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360D086-6E64-47DE-64F7-C2C928B03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D39A56-D21B-4C00-4AD4-964E6730D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858149-72B7-0A03-87AF-C5E4D329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77F8B9-7718-D0D7-6944-79E3AE90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3641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5BB21F-6974-1134-4F39-0DE14961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2CDD4B-20C9-4C6B-19C8-9128960FC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A8B858-D2A0-C822-4E67-EE818C57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BDA7F0-4ACD-6377-606C-43C93FB8C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0B1093-2A0E-C67F-D857-14E7806F0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3538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3E8FE-593E-A418-3D12-1CB0B9C9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4E96D3-C13C-6E54-C724-B28D01C42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05A003-BAFC-4E99-E7E9-2921B58C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CC7F48-7BE8-45F9-05FB-6B062DDC6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67D9BD-D889-DBEA-78C7-6C741B0F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6320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B7F150-69CC-7244-0511-C1359801E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F375A7-967E-D8EA-3C91-FA3215DBF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9AA0DF-5076-A4FD-4CE0-E72C1A0BB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5C7BFD-C894-4E2E-83A0-FB28B75B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59A348-637F-ADFB-6B6B-1D97F1A6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AD4A3D-53D3-69A9-6A7B-4C6058C73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0582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CBB9E-BD3B-26A9-4308-41779B674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18B59B-8CE2-4A73-F0FE-0557FCE1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E824AF-650A-7D45-0F34-9A60D27A4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7863E6-7533-EA94-872F-42B5E7720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A93B88-4A17-61FF-666E-D6CAE409C2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0368E39-1389-0A08-7D56-42FDB8C4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A3F01BA-A8D1-4CC4-74C1-44EB9A5F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D1790E7-5DD5-773A-31BA-A08711D6D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20702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34E54-8069-4169-F6F0-F0D43EC6D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7326E3E-F119-8692-8A9D-17F96EFC6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91E571D-0332-A854-543E-10E26C6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EF51435-F392-DDA7-5CBA-CA560461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41965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1EF6FD6-52C9-6055-89C2-44BE452C2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0AFE5AF-D942-971E-60F5-0265F3562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3BEC316-CFE3-014B-1BCA-64A25936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60009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73817-CA05-9B86-C2B5-9ADF25A61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D360E3-E715-0A27-5D8C-549D3874B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4E20CA-EA3E-CF65-E962-99C6603EA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CA46B9-4E62-3B2E-3CB9-E70DBFFAD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8C7947-A95F-A975-EE93-505E079C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5D3278-D635-75E6-3DED-66ABF6B7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3320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3BC449-4E05-3922-C7A7-C1C438E8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5E9E52B-EA7A-E0D1-E396-491874711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BA91AB-FC49-3445-E1E5-B5C80C26B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1FCBBF-EBAD-3EDF-3C70-E6AD5620B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DD0E5E-8CB3-DA7E-77EC-7C536030D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32AD5B-20C2-61BA-14C8-BC2A9B828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704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2A4E63-3D74-3062-6E36-96070FF88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D5D35E-6822-208E-C1F6-28548CF59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6F8ADD-AA31-4B1B-FA60-98D7EE068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520739-5212-45DB-AB73-D0B78B8B4587}" type="datetimeFigureOut">
              <a:rPr lang="es-CR" smtClean="0"/>
              <a:t>2/3/2026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68794F-A2FD-17C6-4B27-8EF1099AB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1B5962-FBD8-AB61-682A-C19DE71F7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E61324-065D-4D07-90FD-18A0136C61F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1101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sv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Towards%20resilient%20and%20equitable%20development%20in%20Costa%20Rica%20with%20women%20and%20nature%20at%20the%20forefront.%20Development%20Future%20Series" TargetMode="External"/><Relationship Id="rId7" Type="http://schemas.openxmlformats.org/officeDocument/2006/relationships/image" Target="../media/image14.png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7.jpe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hyperlink" Target="https://pgrweb.go.cr/scij/Busqueda/Normativa/Normas/nrm_texto_completo.aspx?param1=NRTC&amp;nValor1=1&amp;nValor2=89370&amp;nValor3=117296&amp;strTipM=TC" TargetMode="Externa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reddcr.go.cr/publicacion/plan-de-accion-de-genero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8.jpeg"/><Relationship Id="rId5" Type="http://schemas.openxmlformats.org/officeDocument/2006/relationships/image" Target="../media/image13.png"/><Relationship Id="rId10" Type="http://schemas.openxmlformats.org/officeDocument/2006/relationships/image" Target="../media/image7.jpeg"/><Relationship Id="rId4" Type="http://schemas.openxmlformats.org/officeDocument/2006/relationships/image" Target="../media/image12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undp.org/es/costa-rica/publicaciones/plan-de-accion-nacional-sobre-igualdad-de-genero-en-la-accion-por-el-clima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8.jpeg"/><Relationship Id="rId5" Type="http://schemas.openxmlformats.org/officeDocument/2006/relationships/image" Target="../media/image13.png"/><Relationship Id="rId10" Type="http://schemas.openxmlformats.org/officeDocument/2006/relationships/image" Target="../media/image7.jpeg"/><Relationship Id="rId4" Type="http://schemas.openxmlformats.org/officeDocument/2006/relationships/image" Target="../media/image12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10" Type="http://schemas.openxmlformats.org/officeDocument/2006/relationships/image" Target="../media/image8.jpeg"/><Relationship Id="rId4" Type="http://schemas.openxmlformats.org/officeDocument/2006/relationships/image" Target="../media/image13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sinia.go.cr/sis/cdb723eb-b73d-43a8-857c-a1c5816f5bac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sv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DCBBF8-1EAA-1330-B068-B9A4E60FA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63837"/>
          </a:xfrm>
        </p:spPr>
        <p:txBody>
          <a:bodyPr/>
          <a:lstStyle/>
          <a:p>
            <a:r>
              <a:rPr lang="es-MX" dirty="0"/>
              <a:t> </a:t>
            </a:r>
            <a:endParaRPr lang="es-C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124F6B-1047-C5A4-A1BE-419AF1F50A14}"/>
              </a:ext>
            </a:extLst>
          </p:cNvPr>
          <p:cNvSpPr txBox="1"/>
          <p:nvPr/>
        </p:nvSpPr>
        <p:spPr>
          <a:xfrm>
            <a:off x="5657382" y="1651764"/>
            <a:ext cx="549965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i="0" u="none" strike="noStrike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s-ES" sz="32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50" charset="0"/>
              </a:rPr>
              <a:t>Experiencia de Costa Rica: </a:t>
            </a:r>
          </a:p>
          <a:p>
            <a:pPr algn="ctr"/>
            <a:r>
              <a:rPr lang="es-ES" sz="32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50" charset="0"/>
              </a:rPr>
              <a:t>Políticas Públicas que aceleran el vínculo entre la igualdad de género y las soluciones basadas en la naturaleza</a:t>
            </a:r>
            <a:endParaRPr lang="es-CR" sz="3200" dirty="0">
              <a:latin typeface="Montserrat" panose="00000500000000000000" pitchFamily="50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2053D80-CB7A-F68D-734D-4AEED476FA0E}"/>
              </a:ext>
            </a:extLst>
          </p:cNvPr>
          <p:cNvGrpSpPr/>
          <p:nvPr/>
        </p:nvGrpSpPr>
        <p:grpSpPr>
          <a:xfrm>
            <a:off x="3054823" y="5145973"/>
            <a:ext cx="9127048" cy="1625192"/>
            <a:chOff x="3054823" y="5145973"/>
            <a:chExt cx="9127048" cy="1625192"/>
          </a:xfrm>
        </p:grpSpPr>
        <p:sp>
          <p:nvSpPr>
            <p:cNvPr id="3" name="Flecha: hacia arriba 11">
              <a:extLst>
                <a:ext uri="{FF2B5EF4-FFF2-40B4-BE49-F238E27FC236}">
                  <a16:creationId xmlns:a16="http://schemas.microsoft.com/office/drawing/2014/main" id="{B840537E-D9D4-A038-988C-45E2290DF3C5}"/>
                </a:ext>
              </a:extLst>
            </p:cNvPr>
            <p:cNvSpPr/>
            <p:nvPr/>
          </p:nvSpPr>
          <p:spPr>
            <a:xfrm rot="5400000">
              <a:off x="7492956" y="2082251"/>
              <a:ext cx="1324523" cy="8053306"/>
            </a:xfrm>
            <a:prstGeom prst="upArrow">
              <a:avLst>
                <a:gd name="adj1" fmla="val 58005"/>
                <a:gd name="adj2" fmla="val 50000"/>
              </a:avLst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s-CR" sz="1600" b="1" dirty="0">
                  <a:latin typeface="Montserrat" panose="00000500000000000000" pitchFamily="50" charset="0"/>
                  <a:ea typeface="Times New Roman" panose="02020603050405020304" pitchFamily="18" charset="0"/>
                </a:rPr>
                <a:t>“Acelerando el cambio sistémico para la igualdad de género y la conservación de la biodiversidad mediante las NBSAP” – Costa Rica</a:t>
              </a:r>
              <a:endParaRPr lang="es-CR" sz="1600" dirty="0">
                <a:latin typeface="Montserrat" panose="00000500000000000000" pitchFamily="50" charset="0"/>
              </a:endParaRPr>
            </a:p>
          </p:txBody>
        </p: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1BECAB0C-5D09-278E-B579-48D2AE1DB775}"/>
                </a:ext>
              </a:extLst>
            </p:cNvPr>
            <p:cNvGrpSpPr/>
            <p:nvPr/>
          </p:nvGrpSpPr>
          <p:grpSpPr>
            <a:xfrm>
              <a:off x="3054823" y="5145973"/>
              <a:ext cx="1231780" cy="1352945"/>
              <a:chOff x="2803035" y="5172478"/>
              <a:chExt cx="1231780" cy="1352945"/>
            </a:xfrm>
          </p:grpSpPr>
          <p:pic>
            <p:nvPicPr>
              <p:cNvPr id="10" name="Gráfico 9" descr="Femenino con relleno sólido">
                <a:extLst>
                  <a:ext uri="{FF2B5EF4-FFF2-40B4-BE49-F238E27FC236}">
                    <a16:creationId xmlns:a16="http://schemas.microsoft.com/office/drawing/2014/main" id="{F02B11BF-41D1-52A1-26DE-C15C830B03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12283741">
                <a:off x="2803035" y="5172478"/>
                <a:ext cx="1231780" cy="1126314"/>
              </a:xfrm>
              <a:prstGeom prst="rect">
                <a:avLst/>
              </a:prstGeom>
            </p:spPr>
          </p:pic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31C97E85-C0F1-4D53-F300-C61FE3FEC903}"/>
                  </a:ext>
                </a:extLst>
              </p:cNvPr>
              <p:cNvGrpSpPr/>
              <p:nvPr/>
            </p:nvGrpSpPr>
            <p:grpSpPr>
              <a:xfrm>
                <a:off x="2810788" y="5339844"/>
                <a:ext cx="1185579" cy="1185579"/>
                <a:chOff x="2810788" y="5326591"/>
                <a:chExt cx="1185579" cy="1185579"/>
              </a:xfrm>
            </p:grpSpPr>
            <p:pic>
              <p:nvPicPr>
                <p:cNvPr id="13" name="Gráfico 12" descr="Masculino con relleno sólido">
                  <a:extLst>
                    <a:ext uri="{FF2B5EF4-FFF2-40B4-BE49-F238E27FC236}">
                      <a16:creationId xmlns:a16="http://schemas.microsoft.com/office/drawing/2014/main" id="{C5257A83-A791-DD94-801B-F312BD3EC6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rot="6169869">
                  <a:off x="2810788" y="5326591"/>
                  <a:ext cx="1185579" cy="1185579"/>
                </a:xfrm>
                <a:prstGeom prst="rect">
                  <a:avLst/>
                </a:prstGeom>
              </p:spPr>
            </p:pic>
            <p:pic>
              <p:nvPicPr>
                <p:cNvPr id="15" name="Gráfico 14" descr="Transferencia con relleno sólido">
                  <a:extLst>
                    <a:ext uri="{FF2B5EF4-FFF2-40B4-BE49-F238E27FC236}">
                      <a16:creationId xmlns:a16="http://schemas.microsoft.com/office/drawing/2014/main" id="{3099052E-79CA-3BD5-95FE-C5F5F1D15D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86056" y="5677138"/>
                  <a:ext cx="382033" cy="382033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" name="Picture 2" descr="Plan de Acción Nacional sobre Igualdad ...">
            <a:extLst>
              <a:ext uri="{FF2B5EF4-FFF2-40B4-BE49-F238E27FC236}">
                <a16:creationId xmlns:a16="http://schemas.microsoft.com/office/drawing/2014/main" id="{93A8F56F-A461-9893-D469-1CA0B7573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18" y="1649249"/>
            <a:ext cx="2135200" cy="276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an de Acción de Género - REDD+ Costa Rica">
            <a:extLst>
              <a:ext uri="{FF2B5EF4-FFF2-40B4-BE49-F238E27FC236}">
                <a16:creationId xmlns:a16="http://schemas.microsoft.com/office/drawing/2014/main" id="{7DCA2B9A-9250-3273-9BFF-C5C379EEB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81" y="550941"/>
            <a:ext cx="2482537" cy="300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65D07FF4-34A2-E9F7-6970-CC09718EC1ED}"/>
              </a:ext>
            </a:extLst>
          </p:cNvPr>
          <p:cNvGrpSpPr/>
          <p:nvPr/>
        </p:nvGrpSpPr>
        <p:grpSpPr>
          <a:xfrm>
            <a:off x="5282758" y="38780"/>
            <a:ext cx="6699717" cy="1327273"/>
            <a:chOff x="5243001" y="38780"/>
            <a:chExt cx="6699717" cy="132727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6486E7E-00D0-7C7F-8F91-44D335468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E1D76E9-519D-D5FC-D7B1-1C43C2ABC2AB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BA93725C-10C3-4FCE-4BFB-9071366504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59565C6E-FC28-4515-4939-787618EEDE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13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D4E44-CF98-AF60-370F-B21465C05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478175D-9C67-8E75-1EAE-24F848E6C97D}"/>
              </a:ext>
            </a:extLst>
          </p:cNvPr>
          <p:cNvSpPr txBox="1">
            <a:spLocks/>
          </p:cNvSpPr>
          <p:nvPr/>
        </p:nvSpPr>
        <p:spPr>
          <a:xfrm>
            <a:off x="3059896" y="1550288"/>
            <a:ext cx="8869570" cy="3757424"/>
          </a:xfrm>
          <a:prstGeom prst="rect">
            <a:avLst/>
          </a:prstGeom>
        </p:spPr>
        <p:txBody>
          <a:bodyPr vert="horz" lIns="80683" tIns="40341" rIns="80683" bIns="40341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/>
              <a:t>Antecedentes:</a:t>
            </a:r>
          </a:p>
          <a:p>
            <a:pPr>
              <a:buFont typeface="Wingdings" panose="05000000000000000000" pitchFamily="2" charset="2"/>
              <a:buChar char="ü"/>
            </a:pPr>
            <a:endParaRPr lang="es-C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/>
              <a:t>Poco a poco Costa Rica ha pasado de mencionar la igualdad de género como un principio a dar prioridad a la identificación de</a:t>
            </a:r>
            <a:r>
              <a:rPr lang="es-CR" sz="2000" dirty="0">
                <a:hlinkClick r:id="rId3"/>
              </a:rPr>
              <a:t> las desigualdades de género pertinentes y proponer medidas concretas para abordarlas</a:t>
            </a:r>
            <a:r>
              <a:rPr lang="es-CR" sz="20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es-C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>
                <a:hlinkClick r:id="rId4"/>
              </a:rPr>
              <a:t>Directriz Ejecutiva N°005-2019</a:t>
            </a:r>
            <a:r>
              <a:rPr lang="es-CR" sz="2000" dirty="0"/>
              <a:t> del Ministerio de Ambiente y Energía (MINAE) que marca el punto de partida para reducir las brechas de género en el sector biodiversidad —agua, áreas protegidas y bosques— y asegurar la igualdad de género y la contribución de las mujeres en dicho sector.  </a:t>
            </a:r>
          </a:p>
          <a:p>
            <a:pPr>
              <a:buFont typeface="Wingdings" panose="05000000000000000000" pitchFamily="2" charset="2"/>
              <a:buChar char="ü"/>
            </a:pPr>
            <a:endParaRPr lang="es-ES_tradnl" sz="2000" dirty="0">
              <a:latin typeface="Montserrat" pitchFamily="2" charset="77"/>
              <a:cs typeface="Helvetica Neue Light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E6A9EFE-DF32-B58A-3A40-F6C01394D27C}"/>
              </a:ext>
            </a:extLst>
          </p:cNvPr>
          <p:cNvGrpSpPr/>
          <p:nvPr/>
        </p:nvGrpSpPr>
        <p:grpSpPr>
          <a:xfrm>
            <a:off x="3626823" y="5630203"/>
            <a:ext cx="8567676" cy="1227797"/>
            <a:chOff x="3626823" y="5630203"/>
            <a:chExt cx="8567676" cy="122779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382C437-DD22-79E6-8623-E62617F23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9555"/>
            <a:stretch>
              <a:fillRect/>
            </a:stretch>
          </p:blipFill>
          <p:spPr>
            <a:xfrm>
              <a:off x="5870713" y="5659332"/>
              <a:ext cx="6323786" cy="1198668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AA5D8D78-3718-0554-AACF-27F2AA1011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69" y="5630203"/>
              <a:ext cx="743344" cy="11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nsure Gender Equality and a Gender-Responsive Approach for Biodiversity Action">
              <a:extLst>
                <a:ext uri="{FF2B5EF4-FFF2-40B4-BE49-F238E27FC236}">
                  <a16:creationId xmlns:a16="http://schemas.microsoft.com/office/drawing/2014/main" id="{0F4C7535-4BA4-E7DA-AFCF-83E7DCF1BC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6823" y="5689208"/>
              <a:ext cx="1382500" cy="1075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175FF3F-40F8-97ED-D260-88376CB340CD}"/>
              </a:ext>
            </a:extLst>
          </p:cNvPr>
          <p:cNvGrpSpPr/>
          <p:nvPr/>
        </p:nvGrpSpPr>
        <p:grpSpPr>
          <a:xfrm>
            <a:off x="6188764" y="38781"/>
            <a:ext cx="5886475" cy="1299690"/>
            <a:chOff x="5243001" y="38780"/>
            <a:chExt cx="6699717" cy="132727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DD4F5FA7-AED3-D758-7150-E12D1584E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A55B9E6C-3F3A-8AF8-FBD7-6CCE9124ED0D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B0B78AE6-71FB-1DFF-877C-18BD5B4E2E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0117DBBE-57F7-27B6-7DCA-28F06CEEA0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  <p:pic>
        <p:nvPicPr>
          <p:cNvPr id="16" name="Picture 2" descr="Plan de Acción Nacional sobre Igualdad ...">
            <a:extLst>
              <a:ext uri="{FF2B5EF4-FFF2-40B4-BE49-F238E27FC236}">
                <a16:creationId xmlns:a16="http://schemas.microsoft.com/office/drawing/2014/main" id="{EDFC1DF3-81E9-4E0F-3C31-7FA1B698F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11" y="3214777"/>
            <a:ext cx="2150839" cy="2784081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lan de Acción de Género - REDD+ Costa Rica">
            <a:extLst>
              <a:ext uri="{FF2B5EF4-FFF2-40B4-BE49-F238E27FC236}">
                <a16:creationId xmlns:a16="http://schemas.microsoft.com/office/drawing/2014/main" id="{DC5B9687-9578-AFF2-CCD1-67D6D97DB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7" y="995038"/>
            <a:ext cx="2161660" cy="2617304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74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6C7E4-B920-4523-DD5E-137FA1F71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FF4709C-33AD-2C8A-5A24-3D7071CD70BC}"/>
              </a:ext>
            </a:extLst>
          </p:cNvPr>
          <p:cNvSpPr txBox="1">
            <a:spLocks/>
          </p:cNvSpPr>
          <p:nvPr/>
        </p:nvSpPr>
        <p:spPr>
          <a:xfrm>
            <a:off x="3059896" y="1550288"/>
            <a:ext cx="8869570" cy="3757424"/>
          </a:xfrm>
          <a:prstGeom prst="rect">
            <a:avLst/>
          </a:prstGeom>
        </p:spPr>
        <p:txBody>
          <a:bodyPr vert="horz" lIns="80683" tIns="40341" rIns="80683" bIns="40341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>
                <a:hlinkClick r:id="rId3"/>
              </a:rPr>
              <a:t>Plan de Acción de Género de la Estrategia Nacional REDD+:</a:t>
            </a:r>
            <a:endParaRPr lang="es-ES_tradnl" sz="24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sz="1600" dirty="0"/>
              <a:t>a) Promover e implementar sistemas productivos bajos en emisiones y género responsivos, implementar la perspectiva de género en el fortalecimiento de las ASP y en la gestión institucional del SINAC,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1600" dirty="0"/>
              <a:t>b) Fortalecer los programas de protección, prevención y manejo del fuego para que sean género responsivo,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1600" dirty="0"/>
              <a:t>c) Promover mecanismos financieros positivos para la conservación y manejo sostenible de los bosques, que beneficien a las mujeres y los hombres por igual,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1600" dirty="0"/>
              <a:t>d) Promover la restauración de paisajes y ecosistemas forestales de manera género responsiva,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1600" dirty="0"/>
              <a:t>e) Promover la participación de la mujer indígena en los 5 temas especiales establecidos de forma participativa por los Pueblos Indígenas y,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1600" dirty="0"/>
              <a:t>f) Crear las condiciones habilitadoras para integrar la perspectiva de género en las iniciativas ambientales y de cambio climático. Cabe mencionar, que en este marco se desarrolló el Plan de Acción para la Igualdad de Género en las Brigadas de Incendios Forestales del SINAC. </a:t>
            </a:r>
            <a:endParaRPr lang="es-ES_tradnl" sz="1600" dirty="0">
              <a:latin typeface="Montserrat" pitchFamily="2" charset="77"/>
              <a:cs typeface="Helvetica Neue Light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267DD47-D850-58D0-5231-2AF8F8B54C13}"/>
              </a:ext>
            </a:extLst>
          </p:cNvPr>
          <p:cNvGrpSpPr/>
          <p:nvPr/>
        </p:nvGrpSpPr>
        <p:grpSpPr>
          <a:xfrm>
            <a:off x="3626823" y="5630203"/>
            <a:ext cx="8567676" cy="1227797"/>
            <a:chOff x="3626823" y="5630203"/>
            <a:chExt cx="8567676" cy="122779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B1B2FC7A-F2FC-76B4-7108-715EEE8A2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9555"/>
            <a:stretch>
              <a:fillRect/>
            </a:stretch>
          </p:blipFill>
          <p:spPr>
            <a:xfrm>
              <a:off x="5870713" y="5659332"/>
              <a:ext cx="6323786" cy="1198668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03402EB5-A6E8-68A4-2228-43690AAB76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69" y="5630203"/>
              <a:ext cx="743344" cy="11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nsure Gender Equality and a Gender-Responsive Approach for Biodiversity Action">
              <a:extLst>
                <a:ext uri="{FF2B5EF4-FFF2-40B4-BE49-F238E27FC236}">
                  <a16:creationId xmlns:a16="http://schemas.microsoft.com/office/drawing/2014/main" id="{47C3E4BF-1A34-C3AD-69A6-7CB6B6B7AC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6823" y="5689208"/>
              <a:ext cx="1382500" cy="1075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A101ABDB-18AA-7358-5748-7E4AA5883055}"/>
              </a:ext>
            </a:extLst>
          </p:cNvPr>
          <p:cNvGrpSpPr/>
          <p:nvPr/>
        </p:nvGrpSpPr>
        <p:grpSpPr>
          <a:xfrm>
            <a:off x="6188764" y="38781"/>
            <a:ext cx="5886475" cy="1299690"/>
            <a:chOff x="5243001" y="38780"/>
            <a:chExt cx="6699717" cy="132727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8DDF65F-8C7C-E332-15C3-97CA35CF0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1B50CD2-552B-11D9-ADAD-5B0B5ADD8D5C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FD3C9D0F-BA31-EEDF-8A94-B52719B998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837FD324-EBFA-6FF4-B290-C0702348B3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  <p:pic>
        <p:nvPicPr>
          <p:cNvPr id="16" name="Picture 2" descr="Plan de Acción Nacional sobre Igualdad ...">
            <a:extLst>
              <a:ext uri="{FF2B5EF4-FFF2-40B4-BE49-F238E27FC236}">
                <a16:creationId xmlns:a16="http://schemas.microsoft.com/office/drawing/2014/main" id="{7978E17C-BF77-5AAD-1254-FADB5431C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11" y="3214777"/>
            <a:ext cx="2150839" cy="2784081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lan de Acción de Género - REDD+ Costa Rica">
            <a:extLst>
              <a:ext uri="{FF2B5EF4-FFF2-40B4-BE49-F238E27FC236}">
                <a16:creationId xmlns:a16="http://schemas.microsoft.com/office/drawing/2014/main" id="{E9B97F68-B6B6-DA5A-0E43-A87BB62C6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7" y="995038"/>
            <a:ext cx="2161660" cy="2617304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76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1D7AF-DE6D-D69A-D43C-2CDBE4644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9C37A6-A081-B67A-8D6D-48F1AD71BF37}"/>
              </a:ext>
            </a:extLst>
          </p:cNvPr>
          <p:cNvSpPr txBox="1">
            <a:spLocks/>
          </p:cNvSpPr>
          <p:nvPr/>
        </p:nvSpPr>
        <p:spPr>
          <a:xfrm>
            <a:off x="3059896" y="1550288"/>
            <a:ext cx="8869570" cy="3757424"/>
          </a:xfrm>
          <a:prstGeom prst="rect">
            <a:avLst/>
          </a:prstGeom>
        </p:spPr>
        <p:txBody>
          <a:bodyPr vert="horz" lIns="80683" tIns="40341" rIns="80683" bIns="40341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>
                <a:hlinkClick r:id="rId3"/>
              </a:rPr>
              <a:t>Plan de Acción Nacional para la Igualdad de Género la Acción por el Clima:</a:t>
            </a:r>
            <a:endParaRPr lang="es-ES_tradnl" sz="24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/>
              <a:t>Articular la respuesta multisectorial y reducir los impactos diferenciados de la crisis climática sobre las mujeres en 06 sectores estratégicos a través de acciones sensibles y transformadoras de género en empleabilidad y fortalecimiento de la autonomía económica, desarrollo de capacidades e innovación, gestión de riesgos, incorporación de la perspectiva interseccional de género en la acción climática y producción de información desagregada.</a:t>
            </a:r>
            <a:endParaRPr lang="es-ES_tradnl" sz="2000" dirty="0">
              <a:latin typeface="Montserrat" pitchFamily="2" charset="77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ES_tradnl" sz="2000" dirty="0"/>
              <a:t>Sectores: </a:t>
            </a:r>
            <a:r>
              <a:rPr lang="es-ES" sz="2000" dirty="0"/>
              <a:t>agropecuario, forestal, movilidad y transporte, turismo, infraestructura y energía.</a:t>
            </a:r>
            <a:endParaRPr lang="es-CR" sz="2000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1B635602-8C9E-0C9C-A70D-953E2B53E010}"/>
              </a:ext>
            </a:extLst>
          </p:cNvPr>
          <p:cNvGrpSpPr/>
          <p:nvPr/>
        </p:nvGrpSpPr>
        <p:grpSpPr>
          <a:xfrm>
            <a:off x="3626823" y="5630203"/>
            <a:ext cx="8567676" cy="1227797"/>
            <a:chOff x="3626823" y="5630203"/>
            <a:chExt cx="8567676" cy="122779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941B377-1FC5-166C-73F0-965F2F12E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9555"/>
            <a:stretch>
              <a:fillRect/>
            </a:stretch>
          </p:blipFill>
          <p:spPr>
            <a:xfrm>
              <a:off x="5870713" y="5659332"/>
              <a:ext cx="6323786" cy="1198668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1D4876DF-9342-BF95-6477-E60BA13E92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69" y="5630203"/>
              <a:ext cx="743344" cy="11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nsure Gender Equality and a Gender-Responsive Approach for Biodiversity Action">
              <a:extLst>
                <a:ext uri="{FF2B5EF4-FFF2-40B4-BE49-F238E27FC236}">
                  <a16:creationId xmlns:a16="http://schemas.microsoft.com/office/drawing/2014/main" id="{D703FB82-9981-9259-00B8-D7B178D81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6823" y="5689208"/>
              <a:ext cx="1382500" cy="1075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3C19118-0876-056E-67BE-E6856B8CA5DF}"/>
              </a:ext>
            </a:extLst>
          </p:cNvPr>
          <p:cNvGrpSpPr/>
          <p:nvPr/>
        </p:nvGrpSpPr>
        <p:grpSpPr>
          <a:xfrm>
            <a:off x="6188764" y="38781"/>
            <a:ext cx="5886475" cy="1299690"/>
            <a:chOff x="5243001" y="38780"/>
            <a:chExt cx="6699717" cy="132727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3119BAF-06C3-CBB9-834E-C88E20AAD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2BF921A2-C2BD-C235-6AEC-4C9B6E2D7B03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8305A4B0-B1B3-69F8-46FE-D9C5170859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5F1C2873-E975-4233-C465-4C12B4A190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  <p:pic>
        <p:nvPicPr>
          <p:cNvPr id="16" name="Picture 2" descr="Plan de Acción Nacional sobre Igualdad ...">
            <a:extLst>
              <a:ext uri="{FF2B5EF4-FFF2-40B4-BE49-F238E27FC236}">
                <a16:creationId xmlns:a16="http://schemas.microsoft.com/office/drawing/2014/main" id="{01994B08-8284-9580-524F-FFFEFD817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11" y="3214777"/>
            <a:ext cx="2150839" cy="2784081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lan de Acción de Género - REDD+ Costa Rica">
            <a:extLst>
              <a:ext uri="{FF2B5EF4-FFF2-40B4-BE49-F238E27FC236}">
                <a16:creationId xmlns:a16="http://schemas.microsoft.com/office/drawing/2014/main" id="{D0622E17-F483-05D6-E0D8-534010A70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7" y="995038"/>
            <a:ext cx="2161660" cy="2617304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78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C5AFF-4FBC-D97A-2999-2B92EDCF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D44B0E8-AF49-9E0E-743C-E9F73A2B6B72}"/>
              </a:ext>
            </a:extLst>
          </p:cNvPr>
          <p:cNvSpPr txBox="1">
            <a:spLocks/>
          </p:cNvSpPr>
          <p:nvPr/>
        </p:nvSpPr>
        <p:spPr>
          <a:xfrm>
            <a:off x="3059896" y="1550288"/>
            <a:ext cx="8869570" cy="3757424"/>
          </a:xfrm>
          <a:prstGeom prst="rect">
            <a:avLst/>
          </a:prstGeom>
        </p:spPr>
        <p:txBody>
          <a:bodyPr vert="horz" lIns="80683" tIns="40341" rIns="80683" bIns="40341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/>
              <a:t>Relevancia Nacional: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>
                <a:cs typeface="Helvetica Neue Light"/>
              </a:rPr>
              <a:t>Propuestas pioneras e innovadoras que dan cuenta de los compromisos del país con los Planes de Acción de Igualdad de Género de las Convenciones Ambientales.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>
                <a:cs typeface="Helvetica Neue Light"/>
              </a:rPr>
              <a:t>Son hojas de ruta, que sin bien son incompletas, articulan esfuerzos naciones para acelerar la igualdad de género en diferentes sectores.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>
                <a:cs typeface="Helvetica Neue Light"/>
              </a:rPr>
              <a:t>Parten de diagnósticos de brechas de género para comprender las realidades que viven las mujeres y orientar mejor la toma de decisiones.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>
                <a:cs typeface="Helvetica Neue Light"/>
              </a:rPr>
              <a:t>Promueven el diseño de soluciones basadas en la naturaleza e impulsan la autonomía económica de las mujeres: apuesta ganadora por las mujeres, la naturaleza y el clima. 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97F18C20-5E0B-88CF-9950-F178A7A89276}"/>
              </a:ext>
            </a:extLst>
          </p:cNvPr>
          <p:cNvGrpSpPr/>
          <p:nvPr/>
        </p:nvGrpSpPr>
        <p:grpSpPr>
          <a:xfrm>
            <a:off x="3626823" y="5630203"/>
            <a:ext cx="8567676" cy="1227797"/>
            <a:chOff x="3626823" y="5630203"/>
            <a:chExt cx="8567676" cy="122779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B6C38FA-144B-5102-2B3E-856D390F6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9555"/>
            <a:stretch>
              <a:fillRect/>
            </a:stretch>
          </p:blipFill>
          <p:spPr>
            <a:xfrm>
              <a:off x="5870713" y="5659332"/>
              <a:ext cx="6323786" cy="1198668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8DC6A1A-FE26-0216-19BE-D3F727CBB7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69" y="5630203"/>
              <a:ext cx="743344" cy="11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nsure Gender Equality and a Gender-Responsive Approach for Biodiversity Action">
              <a:extLst>
                <a:ext uri="{FF2B5EF4-FFF2-40B4-BE49-F238E27FC236}">
                  <a16:creationId xmlns:a16="http://schemas.microsoft.com/office/drawing/2014/main" id="{9F21113D-FF27-56CE-672D-9B10A667EA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6823" y="5689208"/>
              <a:ext cx="1382500" cy="1075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96B7318-C34A-C35B-8A1C-4AA7D6B70CB1}"/>
              </a:ext>
            </a:extLst>
          </p:cNvPr>
          <p:cNvGrpSpPr/>
          <p:nvPr/>
        </p:nvGrpSpPr>
        <p:grpSpPr>
          <a:xfrm>
            <a:off x="6188764" y="38781"/>
            <a:ext cx="5886475" cy="1299690"/>
            <a:chOff x="5243001" y="38780"/>
            <a:chExt cx="6699717" cy="132727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E2B706B-A331-CE46-FA77-CADD1025B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BA002416-B052-040B-0BB5-C7A35A009CC6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6B5A973B-6E70-75D3-9870-02A422D841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9AF975AA-8EAD-E6CC-CE10-FC929812A0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  <p:pic>
        <p:nvPicPr>
          <p:cNvPr id="16" name="Picture 2" descr="Plan de Acción Nacional sobre Igualdad ...">
            <a:extLst>
              <a:ext uri="{FF2B5EF4-FFF2-40B4-BE49-F238E27FC236}">
                <a16:creationId xmlns:a16="http://schemas.microsoft.com/office/drawing/2014/main" id="{F7EFD183-70CB-36AA-F51E-CDDE6CD0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11" y="3214777"/>
            <a:ext cx="2150839" cy="2784081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lan de Acción de Género - REDD+ Costa Rica">
            <a:extLst>
              <a:ext uri="{FF2B5EF4-FFF2-40B4-BE49-F238E27FC236}">
                <a16:creationId xmlns:a16="http://schemas.microsoft.com/office/drawing/2014/main" id="{104DD929-DE2C-9B91-3E4D-ECD848F08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7" y="995038"/>
            <a:ext cx="2161660" cy="2617304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38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BE08-1455-89D8-557B-7231B6023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A3AC567-FF54-7D64-8ACB-121C4E8CB0B9}"/>
              </a:ext>
            </a:extLst>
          </p:cNvPr>
          <p:cNvSpPr txBox="1">
            <a:spLocks/>
          </p:cNvSpPr>
          <p:nvPr/>
        </p:nvSpPr>
        <p:spPr>
          <a:xfrm>
            <a:off x="3059896" y="1238601"/>
            <a:ext cx="8869570" cy="4069111"/>
          </a:xfrm>
          <a:prstGeom prst="rect">
            <a:avLst/>
          </a:prstGeom>
        </p:spPr>
        <p:txBody>
          <a:bodyPr vert="horz" lIns="80683" tIns="40341" rIns="80683" bIns="40341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/>
              <a:t>Relevancia Institucional: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24774855-1431-E4BD-2F40-C4443371D9EB}"/>
              </a:ext>
            </a:extLst>
          </p:cNvPr>
          <p:cNvGrpSpPr/>
          <p:nvPr/>
        </p:nvGrpSpPr>
        <p:grpSpPr>
          <a:xfrm>
            <a:off x="3626823" y="5630203"/>
            <a:ext cx="8567676" cy="1227797"/>
            <a:chOff x="3626823" y="5630203"/>
            <a:chExt cx="8567676" cy="122779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54F17B5F-75AD-1EAC-0BF4-211DED82B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9555"/>
            <a:stretch>
              <a:fillRect/>
            </a:stretch>
          </p:blipFill>
          <p:spPr>
            <a:xfrm>
              <a:off x="5870713" y="5659332"/>
              <a:ext cx="6323786" cy="1198668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60710FF5-E8CD-8938-D282-3C14EE4499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69" y="5630203"/>
              <a:ext cx="743344" cy="11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nsure Gender Equality and a Gender-Responsive Approach for Biodiversity Action">
              <a:extLst>
                <a:ext uri="{FF2B5EF4-FFF2-40B4-BE49-F238E27FC236}">
                  <a16:creationId xmlns:a16="http://schemas.microsoft.com/office/drawing/2014/main" id="{9664018C-2C0F-CEFC-5187-422DEE22B1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6823" y="5689208"/>
              <a:ext cx="1382500" cy="1075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82229834-BB2D-8458-8A66-6ABE36871C0F}"/>
              </a:ext>
            </a:extLst>
          </p:cNvPr>
          <p:cNvGrpSpPr/>
          <p:nvPr/>
        </p:nvGrpSpPr>
        <p:grpSpPr>
          <a:xfrm>
            <a:off x="6188764" y="38781"/>
            <a:ext cx="5886475" cy="1299690"/>
            <a:chOff x="5243001" y="38780"/>
            <a:chExt cx="6699717" cy="132727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D21E924-B4C0-C88D-E135-689D9117E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EFB8AF7B-A206-7CB4-A4E2-A034BC485B97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905AA681-F865-0847-8C32-04C6C0CE9C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4B545544-AB3D-5B48-215C-E09E3B2FF7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  <p:pic>
        <p:nvPicPr>
          <p:cNvPr id="16" name="Picture 2" descr="Plan de Acción Nacional sobre Igualdad ...">
            <a:extLst>
              <a:ext uri="{FF2B5EF4-FFF2-40B4-BE49-F238E27FC236}">
                <a16:creationId xmlns:a16="http://schemas.microsoft.com/office/drawing/2014/main" id="{43B1277D-9324-6474-9DC4-80F502559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15" y="1641615"/>
            <a:ext cx="2476551" cy="3205688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F3C24F6-F56C-5347-9A56-606AE9D39770}"/>
              </a:ext>
            </a:extLst>
          </p:cNvPr>
          <p:cNvSpPr txBox="1"/>
          <p:nvPr/>
        </p:nvSpPr>
        <p:spPr>
          <a:xfrm>
            <a:off x="4143618" y="479351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b="1" dirty="0">
                <a:cs typeface="Helvetica Neue Light"/>
              </a:rPr>
              <a:t>Presupuesto total invertido en dos años: $66 838 802,07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E805E9C0-85CD-5900-B92C-13B7B5A37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330785"/>
              </p:ext>
            </p:extLst>
          </p:nvPr>
        </p:nvGraphicFramePr>
        <p:xfrm>
          <a:off x="3463191" y="2369734"/>
          <a:ext cx="7456855" cy="1973664"/>
        </p:xfrm>
        <a:graphic>
          <a:graphicData uri="http://schemas.openxmlformats.org/drawingml/2006/table">
            <a:tbl>
              <a:tblPr/>
              <a:tblGrid>
                <a:gridCol w="1167771">
                  <a:extLst>
                    <a:ext uri="{9D8B030D-6E8A-4147-A177-3AD203B41FA5}">
                      <a16:colId xmlns:a16="http://schemas.microsoft.com/office/drawing/2014/main" val="821785660"/>
                    </a:ext>
                  </a:extLst>
                </a:gridCol>
                <a:gridCol w="1716484">
                  <a:extLst>
                    <a:ext uri="{9D8B030D-6E8A-4147-A177-3AD203B41FA5}">
                      <a16:colId xmlns:a16="http://schemas.microsoft.com/office/drawing/2014/main" val="1512129557"/>
                    </a:ext>
                  </a:extLst>
                </a:gridCol>
                <a:gridCol w="1644762">
                  <a:extLst>
                    <a:ext uri="{9D8B030D-6E8A-4147-A177-3AD203B41FA5}">
                      <a16:colId xmlns:a16="http://schemas.microsoft.com/office/drawing/2014/main" val="1574360298"/>
                    </a:ext>
                  </a:extLst>
                </a:gridCol>
                <a:gridCol w="1802275">
                  <a:extLst>
                    <a:ext uri="{9D8B030D-6E8A-4147-A177-3AD203B41FA5}">
                      <a16:colId xmlns:a16="http://schemas.microsoft.com/office/drawing/2014/main" val="1867350064"/>
                    </a:ext>
                  </a:extLst>
                </a:gridCol>
                <a:gridCol w="1125563">
                  <a:extLst>
                    <a:ext uri="{9D8B030D-6E8A-4147-A177-3AD203B41FA5}">
                      <a16:colId xmlns:a16="http://schemas.microsoft.com/office/drawing/2014/main" val="1664087655"/>
                    </a:ext>
                  </a:extLst>
                </a:gridCol>
              </a:tblGrid>
              <a:tr h="43991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Presupuesto programado para la implementación de acciones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754436"/>
                  </a:ext>
                </a:extLst>
              </a:tr>
              <a:tr h="383437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Año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INDER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FONAFIFO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Secretaría REDD+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CNE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797355"/>
                  </a:ext>
                </a:extLst>
              </a:tr>
              <a:tr h="383437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$24 289 878,99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$25 261,72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589788"/>
                  </a:ext>
                </a:extLst>
              </a:tr>
              <a:tr h="383437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$39 066 066,12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$3 444 852,26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$12 742,98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061410"/>
                  </a:ext>
                </a:extLst>
              </a:tr>
              <a:tr h="383437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$63 355 945,11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$3 444 852,26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$25 261,72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$12 742,98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96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38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BE08-1455-89D8-557B-7231B6023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A3AC567-FF54-7D64-8ACB-121C4E8CB0B9}"/>
              </a:ext>
            </a:extLst>
          </p:cNvPr>
          <p:cNvSpPr txBox="1">
            <a:spLocks/>
          </p:cNvSpPr>
          <p:nvPr/>
        </p:nvSpPr>
        <p:spPr>
          <a:xfrm>
            <a:off x="2416589" y="903765"/>
            <a:ext cx="8869570" cy="3757424"/>
          </a:xfrm>
          <a:prstGeom prst="rect">
            <a:avLst/>
          </a:prstGeom>
        </p:spPr>
        <p:txBody>
          <a:bodyPr vert="horz" lIns="80683" tIns="40341" rIns="80683" bIns="40341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/>
              <a:t>Relevancia Institucional: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sz="2000" dirty="0">
                <a:cs typeface="Helvetica Neue Light"/>
              </a:rPr>
              <a:t>Reporte para los avances a las comunicaciones para la CMNUCC en el cumplimiento de las Salvaguardas de Cancún para el Proyecto REDD+.</a:t>
            </a: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CR" sz="2000" dirty="0">
              <a:cs typeface="Helvetica Neue Light"/>
            </a:endParaRPr>
          </a:p>
          <a:p>
            <a:pPr marL="0" indent="0" algn="r">
              <a:buNone/>
            </a:pPr>
            <a:r>
              <a:rPr lang="es-CR" sz="1200" dirty="0">
                <a:hlinkClick r:id="rId3"/>
              </a:rPr>
              <a:t>Página Web: SINIA</a:t>
            </a:r>
            <a:endParaRPr lang="es-CR" sz="2000" dirty="0">
              <a:cs typeface="Helvetica Neue Light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2229834-BB2D-8458-8A66-6ABE36871C0F}"/>
              </a:ext>
            </a:extLst>
          </p:cNvPr>
          <p:cNvGrpSpPr/>
          <p:nvPr/>
        </p:nvGrpSpPr>
        <p:grpSpPr>
          <a:xfrm>
            <a:off x="6188764" y="38781"/>
            <a:ext cx="5886475" cy="1299690"/>
            <a:chOff x="5243001" y="38780"/>
            <a:chExt cx="6699717" cy="132727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D21E924-B4C0-C88D-E135-689D9117E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EFB8AF7B-A206-7CB4-A4E2-A034BC485B97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905AA681-F865-0847-8C32-04C6C0CE9C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4B545544-AB3D-5B48-215C-E09E3B2FF7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  <p:pic>
        <p:nvPicPr>
          <p:cNvPr id="17" name="Picture 4" descr="Plan de Acción de Género - REDD+ Costa Rica">
            <a:extLst>
              <a:ext uri="{FF2B5EF4-FFF2-40B4-BE49-F238E27FC236}">
                <a16:creationId xmlns:a16="http://schemas.microsoft.com/office/drawing/2014/main" id="{4BC2E043-BE4D-85C0-A8B1-BEC7F6369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69" y="2120348"/>
            <a:ext cx="2161660" cy="2617304"/>
          </a:xfrm>
          <a:prstGeom prst="rect">
            <a:avLst/>
          </a:prstGeom>
          <a:noFill/>
          <a:ln w="76200">
            <a:solidFill>
              <a:schemeClr val="accent5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64FFA9-D3B4-E13B-9AD1-E5E1B6BFBC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186" y="2203455"/>
            <a:ext cx="5961185" cy="426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05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DFE66-9D11-571E-7A8C-8383078FD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6407E-6DFE-CBD7-ECDA-9EE864E32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63837"/>
          </a:xfrm>
        </p:spPr>
        <p:txBody>
          <a:bodyPr/>
          <a:lstStyle/>
          <a:p>
            <a:r>
              <a:rPr lang="es-MX" dirty="0"/>
              <a:t> </a:t>
            </a:r>
            <a:endParaRPr lang="es-C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13A53F-3BCD-9F79-5898-CECBE6D552C2}"/>
              </a:ext>
            </a:extLst>
          </p:cNvPr>
          <p:cNvSpPr txBox="1"/>
          <p:nvPr/>
        </p:nvSpPr>
        <p:spPr>
          <a:xfrm>
            <a:off x="5657382" y="1651764"/>
            <a:ext cx="549965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i="0" u="none" strike="noStrike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s-ES" sz="32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50" charset="0"/>
              </a:rPr>
              <a:t>Experiencia de Costa Rica: </a:t>
            </a:r>
          </a:p>
          <a:p>
            <a:pPr algn="ctr"/>
            <a:r>
              <a:rPr lang="es-ES" sz="32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50" charset="0"/>
              </a:rPr>
              <a:t>Políticas Públicas que aceleran el vínculo entre la igualdad de género y las soluciones basadas en la naturaleza</a:t>
            </a:r>
            <a:endParaRPr lang="es-CR" sz="3200" dirty="0">
              <a:latin typeface="Montserrat" panose="00000500000000000000" pitchFamily="50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5F80ECBC-39E3-B7A8-ACC8-4C806DCB1623}"/>
              </a:ext>
            </a:extLst>
          </p:cNvPr>
          <p:cNvGrpSpPr/>
          <p:nvPr/>
        </p:nvGrpSpPr>
        <p:grpSpPr>
          <a:xfrm>
            <a:off x="3054823" y="5145973"/>
            <a:ext cx="9127048" cy="1625192"/>
            <a:chOff x="3054823" y="5145973"/>
            <a:chExt cx="9127048" cy="1625192"/>
          </a:xfrm>
        </p:grpSpPr>
        <p:sp>
          <p:nvSpPr>
            <p:cNvPr id="3" name="Flecha: hacia arriba 11">
              <a:extLst>
                <a:ext uri="{FF2B5EF4-FFF2-40B4-BE49-F238E27FC236}">
                  <a16:creationId xmlns:a16="http://schemas.microsoft.com/office/drawing/2014/main" id="{93D76DAC-F504-1EC3-5A8D-B613DC5CB0F8}"/>
                </a:ext>
              </a:extLst>
            </p:cNvPr>
            <p:cNvSpPr/>
            <p:nvPr/>
          </p:nvSpPr>
          <p:spPr>
            <a:xfrm rot="5400000">
              <a:off x="7492956" y="2082251"/>
              <a:ext cx="1324523" cy="8053306"/>
            </a:xfrm>
            <a:prstGeom prst="upArrow">
              <a:avLst>
                <a:gd name="adj1" fmla="val 58005"/>
                <a:gd name="adj2" fmla="val 50000"/>
              </a:avLst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s-CR" sz="1600" b="1" dirty="0">
                  <a:latin typeface="Montserrat" panose="00000500000000000000" pitchFamily="50" charset="0"/>
                  <a:ea typeface="Times New Roman" panose="02020603050405020304" pitchFamily="18" charset="0"/>
                </a:rPr>
                <a:t>“Acelerando el cambio sistémico para la igualdad de género y la conservación de la biodiversidad mediante las NBSAP” – Costa Rica</a:t>
              </a:r>
              <a:endParaRPr lang="es-CR" sz="1600" dirty="0">
                <a:latin typeface="Montserrat" panose="00000500000000000000" pitchFamily="50" charset="0"/>
              </a:endParaRPr>
            </a:p>
          </p:txBody>
        </p: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E4AB0F61-67D6-BD28-C29F-475EE80AB237}"/>
                </a:ext>
              </a:extLst>
            </p:cNvPr>
            <p:cNvGrpSpPr/>
            <p:nvPr/>
          </p:nvGrpSpPr>
          <p:grpSpPr>
            <a:xfrm>
              <a:off x="3054823" y="5145973"/>
              <a:ext cx="1231780" cy="1352945"/>
              <a:chOff x="2803035" y="5172478"/>
              <a:chExt cx="1231780" cy="1352945"/>
            </a:xfrm>
          </p:grpSpPr>
          <p:pic>
            <p:nvPicPr>
              <p:cNvPr id="10" name="Gráfico 9" descr="Femenino con relleno sólido">
                <a:extLst>
                  <a:ext uri="{FF2B5EF4-FFF2-40B4-BE49-F238E27FC236}">
                    <a16:creationId xmlns:a16="http://schemas.microsoft.com/office/drawing/2014/main" id="{445E521C-3B3F-72C7-45F6-61EEFFC899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12283741">
                <a:off x="2803035" y="5172478"/>
                <a:ext cx="1231780" cy="1126314"/>
              </a:xfrm>
              <a:prstGeom prst="rect">
                <a:avLst/>
              </a:prstGeom>
            </p:spPr>
          </p:pic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640D164A-457B-C069-E25C-626ACE1C3B16}"/>
                  </a:ext>
                </a:extLst>
              </p:cNvPr>
              <p:cNvGrpSpPr/>
              <p:nvPr/>
            </p:nvGrpSpPr>
            <p:grpSpPr>
              <a:xfrm>
                <a:off x="2810788" y="5339844"/>
                <a:ext cx="1185579" cy="1185579"/>
                <a:chOff x="2810788" y="5326591"/>
                <a:chExt cx="1185579" cy="1185579"/>
              </a:xfrm>
            </p:grpSpPr>
            <p:pic>
              <p:nvPicPr>
                <p:cNvPr id="13" name="Gráfico 12" descr="Masculino con relleno sólido">
                  <a:extLst>
                    <a:ext uri="{FF2B5EF4-FFF2-40B4-BE49-F238E27FC236}">
                      <a16:creationId xmlns:a16="http://schemas.microsoft.com/office/drawing/2014/main" id="{B36934A8-4C6C-9428-406F-3B6F581920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rot="6169869">
                  <a:off x="2810788" y="5326591"/>
                  <a:ext cx="1185579" cy="1185579"/>
                </a:xfrm>
                <a:prstGeom prst="rect">
                  <a:avLst/>
                </a:prstGeom>
              </p:spPr>
            </p:pic>
            <p:pic>
              <p:nvPicPr>
                <p:cNvPr id="15" name="Gráfico 14" descr="Transferencia con relleno sólido">
                  <a:extLst>
                    <a:ext uri="{FF2B5EF4-FFF2-40B4-BE49-F238E27FC236}">
                      <a16:creationId xmlns:a16="http://schemas.microsoft.com/office/drawing/2014/main" id="{5B6A7E00-CFA4-8BBA-465E-A0CCF08590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86056" y="5677138"/>
                  <a:ext cx="382033" cy="382033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" name="Picture 2" descr="Plan de Acción Nacional sobre Igualdad ...">
            <a:extLst>
              <a:ext uri="{FF2B5EF4-FFF2-40B4-BE49-F238E27FC236}">
                <a16:creationId xmlns:a16="http://schemas.microsoft.com/office/drawing/2014/main" id="{F6154882-450C-C2C5-FD03-555CDE81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18" y="1649249"/>
            <a:ext cx="2135200" cy="276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an de Acción de Género - REDD+ Costa Rica">
            <a:extLst>
              <a:ext uri="{FF2B5EF4-FFF2-40B4-BE49-F238E27FC236}">
                <a16:creationId xmlns:a16="http://schemas.microsoft.com/office/drawing/2014/main" id="{69AD2BCB-46FA-27D0-D7C4-7A163FBF1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81" y="550941"/>
            <a:ext cx="2482537" cy="300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1ACD5C82-15AC-6F69-A67D-C2BCE70A2B28}"/>
              </a:ext>
            </a:extLst>
          </p:cNvPr>
          <p:cNvGrpSpPr/>
          <p:nvPr/>
        </p:nvGrpSpPr>
        <p:grpSpPr>
          <a:xfrm>
            <a:off x="5282758" y="38780"/>
            <a:ext cx="6699717" cy="1327273"/>
            <a:chOff x="5243001" y="38780"/>
            <a:chExt cx="6699717" cy="132727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3AC045B-9399-D857-1C23-B5126D7ED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6848" t="16540" r="61087" b="42285"/>
            <a:stretch>
              <a:fillRect/>
            </a:stretch>
          </p:blipFill>
          <p:spPr>
            <a:xfrm>
              <a:off x="5243001" y="38780"/>
              <a:ext cx="1846912" cy="1327273"/>
            </a:xfrm>
            <a:prstGeom prst="rect">
              <a:avLst/>
            </a:prstGeom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41D5C857-C381-4127-7D0B-13E22B71B214}"/>
                </a:ext>
              </a:extLst>
            </p:cNvPr>
            <p:cNvGrpSpPr/>
            <p:nvPr/>
          </p:nvGrpSpPr>
          <p:grpSpPr>
            <a:xfrm>
              <a:off x="7089913" y="222163"/>
              <a:ext cx="4852805" cy="970610"/>
              <a:chOff x="8263982" y="151752"/>
              <a:chExt cx="3665484" cy="784537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9018D4E7-5493-D4EE-F2B7-9BB36BB963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258" t="1" r="18999" b="-28138"/>
              <a:stretch>
                <a:fillRect/>
              </a:stretch>
            </p:blipFill>
            <p:spPr bwMode="auto">
              <a:xfrm>
                <a:off x="8263982" y="151752"/>
                <a:ext cx="3339548" cy="784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Icono&#10;&#10;Descripción generada automáticamente">
                <a:extLst>
                  <a:ext uri="{FF2B5EF4-FFF2-40B4-BE49-F238E27FC236}">
                    <a16:creationId xmlns:a16="http://schemas.microsoft.com/office/drawing/2014/main" id="{59705B9B-6534-BF0B-05A2-9E99B353B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r="2701" b="24354"/>
              <a:stretch/>
            </p:blipFill>
            <p:spPr>
              <a:xfrm>
                <a:off x="11577041" y="209376"/>
                <a:ext cx="352425" cy="66929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20910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670</Words>
  <Application>Microsoft Office PowerPoint</Application>
  <PresentationFormat>Panorámica</PresentationFormat>
  <Paragraphs>74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Helvetica Neue Light</vt:lpstr>
      <vt:lpstr>Montserrat</vt:lpstr>
      <vt:lpstr>Poppins</vt:lpstr>
      <vt:lpstr>Wingdings</vt:lpstr>
      <vt:lpstr>Tema de Office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Rafaella Sanchez</dc:creator>
  <cp:lastModifiedBy>Laura Elena Diaz Hernandez</cp:lastModifiedBy>
  <cp:revision>2</cp:revision>
  <dcterms:created xsi:type="dcterms:W3CDTF">2026-02-20T17:59:18Z</dcterms:created>
  <dcterms:modified xsi:type="dcterms:W3CDTF">2026-03-02T22:09:21Z</dcterms:modified>
</cp:coreProperties>
</file>