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0" autoAdjust="0"/>
    <p:restoredTop sz="95879" autoAdjust="0"/>
  </p:normalViewPr>
  <p:slideViewPr>
    <p:cSldViewPr snapToGrid="0">
      <p:cViewPr>
        <p:scale>
          <a:sx n="80" d="100"/>
          <a:sy n="80" d="100"/>
        </p:scale>
        <p:origin x="1065" y="3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C35F71-6916-4D86-B88A-8E40DC56A56B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71D2-E807-4826-9ED4-55A12F8A5F6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016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180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15315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0309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288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182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211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7471D2-E807-4826-9ED4-55A12F8A5F6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5468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EE1AB-26A1-769F-D703-7334961EF3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886836B-FC76-85E5-F904-DD18A26D0B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75F64A-8AF8-12C4-0F80-FBC8FBD09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4CC7D0-84BD-7D9D-C9AA-D3E960598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CA1FE3-62ED-0337-7FDF-98018C0AA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9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62124C-73A6-2140-055E-A758045923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975BA4A-1315-E1E6-E1D5-CCC46E6CA9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3F49ED-5674-EC74-B48D-000B104C1E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61F804-06A9-A826-A944-CB173F7C49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6E4218-AA77-367D-1C85-C596451FD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211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FAB8D89-F4D7-8937-484A-C92CFA0A9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4CACB2B-A421-B745-A05F-E4F3B40DC5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D9D632C-E474-EF27-DF4B-738899247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785344C-A76C-CF1E-C03A-D0374C3F3C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9E2D56-2FEC-2CF4-CACB-260092640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0469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52D85B-6EDB-E22D-2CD0-0AA035F811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09AA73-3512-E2C7-3444-0F1A9E1D5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8E7CB4-3243-964A-1019-7A0419673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58BD05E-4EC4-1470-47E4-DAF254897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56D2768-D5D9-578B-E8FB-341C141E49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65669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7FC65-61ED-94C8-DA89-5AAA0DADA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AA1D65-A28A-54DA-45AE-671DCC521D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9992D7D-2A21-2F1A-5BE7-C22E67CD8D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1C28F4-9FF1-7AD0-2835-E86CCBD8D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17D53CE-A41A-76DC-641E-20F4B27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12134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C6C2EF-327E-D1A1-99B8-17CB7EFF6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CE766E5-00A5-7788-BF80-34361DE915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295F172-7E15-3CCE-DDEB-F90D5B19A8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393A803-BA5A-7DC4-920C-8DD91CE22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D6B28E-6F2E-E163-BDB2-C4E92F8EE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FA838E1-0AD9-1A7E-DE53-9B0C1B2116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71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2ACC83-801B-FC90-A15B-62416D4A5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FAB6AC8-920C-F45F-8662-DBFB84C769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D0EDE9-719B-B6B4-2E04-431292A4BE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1B0B289-C800-6C17-D9DD-8D0C51E458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A0A59F8-DE7E-F662-D273-0604797E68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9C1ACBA-25B8-292E-71C8-50D44ADFB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2CFCD75-2103-C5BB-E7BC-4461629CDB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1E8C89A-FA9A-BF11-0401-903B355C8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45689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7FD896-15AF-3FC2-7D44-7663D8D6E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54D3C63-FC6F-4EEF-88DF-654420B1A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6355C9D-B59E-1EE8-B5E4-F94F9682BF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D4F0B86-B54A-7E30-12CC-309295B24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4370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5157C4-DBA4-B06E-BA9F-C8CF0BBF5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0F51088-CE66-1EB4-EEC0-353455518C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5A6D615-A290-460C-9140-4DAFA7159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9608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67E455-558F-1CFB-B454-0C1F01C2A0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A0EED42-80A2-3849-81EB-5CA845E630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0DABC1F-DFF1-B1D5-3927-679AA0CC5F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09732F-7A19-9335-4CCB-AAB9798698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B9ECD46-69D6-C79E-105E-04200B2D1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D237443-3C8E-862D-6752-9227E5EE5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227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D8493-CCAC-643A-6E8E-91193E63E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7D578E7-3CB3-500C-630D-16AAECF4BD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EFB43AD-2570-47BF-2BA9-C3298DC1E6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378CC9-3118-63E2-214F-A25504013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8B1413-B064-E32B-CBEA-CCEFF03DB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AD21062-54AA-2611-D4EB-CFEA04860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2071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B36BCB-6A15-D438-F558-D74FAFAD55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62331FF-91C5-6D0B-B6AC-D8D10828B5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1DCC6B-B572-303E-F078-7F8CC8C823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6C475-9DFC-44CA-8511-BB2389722682}" type="datetimeFigureOut">
              <a:rPr lang="ru-RU" smtClean="0"/>
              <a:t>16.02.2026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763F877-9607-95BC-045A-FE070D04C0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D623172-033C-7429-CCEB-39702821A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B38ED2-C802-44D0-8785-72910B131C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4711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jpg"/><Relationship Id="rId7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g"/><Relationship Id="rId5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EF3DFC-9674-F6F8-3F90-209C78E21E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8DAFA1-2ED5-BDD7-9200-A6D9A3EE0C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50264" y="1600200"/>
            <a:ext cx="9144000" cy="2387600"/>
          </a:xfrm>
        </p:spPr>
        <p:txBody>
          <a:bodyPr/>
          <a:lstStyle/>
          <a:p>
            <a:r>
              <a:rPr lang="en-US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Women for Nature: Tajikistan in Practice</a:t>
            </a:r>
            <a:endParaRPr lang="ru-RU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3D05FB-C9E6-FE58-1375-3BB18373E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06824" y="6327648"/>
            <a:ext cx="7751064" cy="1481328"/>
          </a:xfrm>
        </p:spPr>
        <p:txBody>
          <a:bodyPr/>
          <a:lstStyle/>
          <a:p>
            <a:pPr algn="r"/>
            <a:r>
              <a:rPr lang="en-US" dirty="0"/>
              <a:t>Gender NFP: </a:t>
            </a:r>
            <a:r>
              <a:rPr lang="en-US" dirty="0" err="1"/>
              <a:t>Bonu</a:t>
            </a:r>
            <a:r>
              <a:rPr lang="en-US" dirty="0"/>
              <a:t> </a:t>
            </a:r>
            <a:r>
              <a:rPr lang="en-US" dirty="0" err="1"/>
              <a:t>Sharifzoda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7521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FEA5E82-FF98-FA16-3A8D-44C6CC2F0B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F83B4F-56F5-23D8-1719-2EEDA4FB5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8278368" cy="116192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Gender Gaps in the Implementation of NBSAPs and the Goals of the GBF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942B044-8E18-1405-FEB9-19AC6797D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92173"/>
            <a:ext cx="10322487" cy="341040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Key barriers limiting women’s participation in biodiversity conservation:</a:t>
            </a:r>
          </a:p>
          <a:p>
            <a:r>
              <a:rPr lang="en-US" dirty="0"/>
              <a:t>Limited access to green jobs and decision-making processes</a:t>
            </a:r>
          </a:p>
          <a:p>
            <a:r>
              <a:rPr lang="en-US" dirty="0"/>
              <a:t>Insufficient access to finance and technologies</a:t>
            </a:r>
          </a:p>
          <a:p>
            <a:r>
              <a:rPr lang="en-US" dirty="0"/>
              <a:t>Undervaluation of women’s traditional ecological knowledge</a:t>
            </a:r>
          </a:p>
          <a:p>
            <a:r>
              <a:rPr lang="en-US" dirty="0"/>
              <a:t>Limited access to climate-resilient agricultural practices</a:t>
            </a:r>
          </a:p>
          <a:p>
            <a:r>
              <a:rPr lang="en-US" dirty="0"/>
              <a:t>Social barriers in rural areas</a:t>
            </a:r>
            <a:endParaRPr lang="ru-RU" dirty="0"/>
          </a:p>
          <a:p>
            <a:endParaRPr lang="ru-RU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66920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AD2554D-10E9-3F52-A73C-D3AA251937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BE1E7C-AA85-2F4F-41AA-E847C723B8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61818"/>
            <a:ext cx="7816273" cy="1043709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Urban Greening as a Gender-Responsive NBSAP Approach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C4EFF9-D2B8-D4AD-634F-E8CC1F30BA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727" y="1679791"/>
            <a:ext cx="8010236" cy="335063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Within the updated NBSAP priorities on expanding urban green areas:</a:t>
            </a:r>
          </a:p>
          <a:p>
            <a:r>
              <a:rPr lang="en-US" dirty="0"/>
              <a:t>Municipalities establish women-led working groups on urban greening</a:t>
            </a:r>
          </a:p>
          <a:p>
            <a:r>
              <a:rPr lang="en-US" dirty="0"/>
              <a:t>Tree planting reduces the risks of landslides, dust storms, and urban heat</a:t>
            </a:r>
          </a:p>
          <a:p>
            <a:r>
              <a:rPr lang="en-US" dirty="0"/>
              <a:t>Women gain stable, paid employment</a:t>
            </a:r>
          </a:p>
          <a:p>
            <a:r>
              <a:rPr lang="en-US" dirty="0"/>
              <a:t>Awareness is raised about the role of ecosystems in urban resilience</a:t>
            </a:r>
          </a:p>
          <a:p>
            <a:pPr marL="0" indent="0">
              <a:buNone/>
            </a:pPr>
            <a:endParaRPr lang="ru-RU" b="1" dirty="0"/>
          </a:p>
          <a:p>
            <a:pPr marL="0" indent="0">
              <a:buNone/>
            </a:pPr>
            <a:r>
              <a:rPr lang="en-US" b="1" i="1" dirty="0"/>
              <a:t>Proposed Gender-Responsive Indicators:</a:t>
            </a:r>
            <a:endParaRPr lang="en-US" i="1" dirty="0"/>
          </a:p>
          <a:p>
            <a:r>
              <a:rPr lang="en-US" dirty="0"/>
              <a:t>% of women employed in green municipal programs</a:t>
            </a:r>
          </a:p>
          <a:p>
            <a:r>
              <a:rPr lang="en-US" dirty="0"/>
              <a:t>Women’s participation in environmental decision-making bodies</a:t>
            </a:r>
          </a:p>
          <a:p>
            <a:r>
              <a:rPr lang="en-US" dirty="0"/>
              <a:t>Area of green spaces restored with women-led initiatives</a:t>
            </a:r>
          </a:p>
          <a:p>
            <a:endParaRPr lang="ru-RU" dirty="0"/>
          </a:p>
          <a:p>
            <a:endParaRPr lang="ru-RU" dirty="0"/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DF10B1-2B3E-BC36-AA96-5FDC920D96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960" y="3429000"/>
            <a:ext cx="3061855" cy="30618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93790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391505DD-3B2F-D40F-B8E4-0BCABCB4C1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F77809-5445-4D1C-5FAB-04B32FE378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2545" y="333696"/>
            <a:ext cx="8860312" cy="779523"/>
          </a:xfrm>
        </p:spPr>
        <p:txBody>
          <a:bodyPr>
            <a:noAutofit/>
          </a:bodyPr>
          <a:lstStyle/>
          <a:p>
            <a:r>
              <a:rPr lang="sv-SE" b="1" dirty="0"/>
              <a:t>Women's cooperatives and agrobiodiversity</a:t>
            </a:r>
            <a:endParaRPr lang="ru-RU" sz="32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D885BEC-BA79-D228-7486-80F866A33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2545" y="1446915"/>
            <a:ext cx="6770695" cy="3223968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One Village One Product Initiative: • developing women's cooperatives based on agrobiodiversity • sustainable use of local varieties and natural resources • promoting a green and circular economy </a:t>
            </a: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Transformative Element:</a:t>
            </a:r>
            <a:endParaRPr lang="en-US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Biodiversity as a source of income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Women as economic actors in conservation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Indicators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local varieties preserved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Income from biodiversity-based products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en-US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of women-led sustainable rural enterprises</a:t>
            </a:r>
            <a:endParaRPr lang="ru-RU" sz="5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b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с GBF:</a:t>
            </a:r>
            <a:r>
              <a:rPr lang="ru-RU" sz="5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Target 10, Target 22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0B89795-1B0A-1DC5-AC7C-320D54E6AA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1719" b="85742" l="5417" r="99583">
                        <a14:foregroundMark x1="25903" y1="56680" x2="17986" y2="50898"/>
                        <a14:foregroundMark x1="13403" y1="55742" x2="13403" y2="55742"/>
                        <a14:foregroundMark x1="7639" y1="57344" x2="5486" y2="76875"/>
                        <a14:foregroundMark x1="77569" y1="55313" x2="79722" y2="46875"/>
                        <a14:foregroundMark x1="79722" y1="46875" x2="73958" y2="53555"/>
                        <a14:foregroundMark x1="73958" y1="53555" x2="86458" y2="62422"/>
                        <a14:foregroundMark x1="86458" y1="62422" x2="80208" y2="71367"/>
                        <a14:foregroundMark x1="74444" y1="77266" x2="70417" y2="61328"/>
                        <a14:foregroundMark x1="70417" y1="61328" x2="80347" y2="77422"/>
                        <a14:foregroundMark x1="80347" y1="77422" x2="92708" y2="69375"/>
                        <a14:foregroundMark x1="92708" y1="69375" x2="91806" y2="50625"/>
                        <a14:foregroundMark x1="91806" y1="50625" x2="82639" y2="44219"/>
                        <a14:foregroundMark x1="82639" y1="44219" x2="69931" y2="44141"/>
                        <a14:foregroundMark x1="2639" y1="72305" x2="5208" y2="84922"/>
                        <a14:foregroundMark x1="5208" y1="84922" x2="44861" y2="88477"/>
                        <a14:foregroundMark x1="44861" y1="88477" x2="67639" y2="85820"/>
                        <a14:foregroundMark x1="67639" y1="85820" x2="35000" y2="82539"/>
                        <a14:foregroundMark x1="33264" y1="78086" x2="34028" y2="72969"/>
                        <a14:foregroundMark x1="93125" y1="69336" x2="86806" y2="78242"/>
                        <a14:foregroundMark x1="86806" y1="78242" x2="72292" y2="79180"/>
                        <a14:foregroundMark x1="75694" y1="66094" x2="69861" y2="48242"/>
                        <a14:foregroundMark x1="69861" y1="48242" x2="72569" y2="47383"/>
                        <a14:foregroundMark x1="65347" y1="67578" x2="64931" y2="51406"/>
                        <a14:foregroundMark x1="90972" y1="45625" x2="99583" y2="54492"/>
                        <a14:foregroundMark x1="99583" y1="54492" x2="97708" y2="65547"/>
                        <a14:foregroundMark x1="43819" y1="79297" x2="22014" y2="57734"/>
                        <a14:foregroundMark x1="22014" y1="57734" x2="30347" y2="76328"/>
                        <a14:foregroundMark x1="30347" y1="76328" x2="43125" y2="71797"/>
                        <a14:foregroundMark x1="43125" y1="71797" x2="48403" y2="52812"/>
                        <a14:foregroundMark x1="48403" y1="52812" x2="40833" y2="45273"/>
                        <a14:foregroundMark x1="40833" y1="45273" x2="25347" y2="42813"/>
                        <a14:foregroundMark x1="25347" y1="42813" x2="21111" y2="45781"/>
                        <a14:foregroundMark x1="18472" y1="57227" x2="23681" y2="82813"/>
                        <a14:foregroundMark x1="28958" y1="52891" x2="26806" y2="60039"/>
                        <a14:foregroundMark x1="12431" y1="49805" x2="12431" y2="49805"/>
                        <a14:foregroundMark x1="11042" y1="48477" x2="16736" y2="52617"/>
                        <a14:foregroundMark x1="14861" y1="78242" x2="15556" y2="83359"/>
                        <a14:foregroundMark x1="51944" y1="79453" x2="53611" y2="83359"/>
                        <a14:foregroundMark x1="50556" y1="72031" x2="56250" y2="786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2822" t="36472" r="2822" b="10733"/>
          <a:stretch>
            <a:fillRect/>
          </a:stretch>
        </p:blipFill>
        <p:spPr>
          <a:xfrm>
            <a:off x="694554" y="4799281"/>
            <a:ext cx="2056658" cy="193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2CFECB6-3667-E0D7-F198-8046744D57F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644213" y="4478760"/>
            <a:ext cx="1923129" cy="25641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63F240B-BF9E-D1F4-77B4-D0D93BAE665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V="1">
            <a:off x="8042480" y="4670883"/>
            <a:ext cx="2751211" cy="20634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2EFA6B0-AAA6-7DFE-E4FE-987BFB2067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41406" y1="28711" x2="52279" y2="26270"/>
                        <a14:foregroundMark x1="52279" y1="26270" x2="57292" y2="27246"/>
                        <a14:foregroundMark x1="57292" y1="27246" x2="58464" y2="28516"/>
                        <a14:foregroundMark x1="62109" y1="62500" x2="66471" y2="54785"/>
                        <a14:foregroundMark x1="66471" y1="54785" x2="67318" y2="51855"/>
                        <a14:foregroundMark x1="38346" y1="61816" x2="33008" y2="519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240" y="537428"/>
            <a:ext cx="5320716" cy="3547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3618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E953C3E-BAE4-8C45-F399-1F23FC05A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3F74832-E17D-F051-B889-6FC1461EE3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491" y="489527"/>
            <a:ext cx="7760855" cy="112727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Integration of Biodiversity into Women’s Business Grants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0D30950-7CE1-2E33-3B8D-1328604983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054" y="1932059"/>
            <a:ext cx="7677727" cy="2940339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Presidential Grants for Rural Women:</a:t>
            </a:r>
          </a:p>
          <a:p>
            <a:r>
              <a:rPr lang="en-US" dirty="0"/>
              <a:t>Environmental criteria are integrated into the project selection process</a:t>
            </a:r>
          </a:p>
          <a:p>
            <a:r>
              <a:rPr lang="en-US" dirty="0"/>
              <a:t>Priority is given to sustainable business initiatives</a:t>
            </a:r>
          </a:p>
          <a:p>
            <a:r>
              <a:rPr lang="en-US" dirty="0"/>
              <a:t>Mainstreaming biodiversity into economic development programs</a:t>
            </a:r>
            <a:endParaRPr lang="ru-RU" dirty="0"/>
          </a:p>
          <a:p>
            <a:endParaRPr lang="ru-RU" b="1" dirty="0"/>
          </a:p>
          <a:p>
            <a:pPr marL="0" indent="0">
              <a:buNone/>
            </a:pPr>
            <a:r>
              <a:rPr lang="en-US" b="1" dirty="0"/>
              <a:t>Linkages with the GBF:</a:t>
            </a:r>
            <a:r>
              <a:rPr lang="en-US" dirty="0"/>
              <a:t> Target 14, Target 22</a:t>
            </a:r>
            <a:br>
              <a:rPr lang="en-US" dirty="0"/>
            </a:br>
            <a:r>
              <a:rPr lang="en-US" b="1" dirty="0"/>
              <a:t>Linkages with the NBSAP:</a:t>
            </a:r>
            <a:r>
              <a:rPr lang="en-US" dirty="0"/>
              <a:t> Integration of biodiversity into development processes</a:t>
            </a:r>
          </a:p>
          <a:p>
            <a:pPr marL="0" indent="0">
              <a:buNone/>
            </a:pPr>
            <a:r>
              <a:rPr lang="en-US" b="1" dirty="0"/>
              <a:t>Mainstreaming Mechanism:</a:t>
            </a:r>
            <a:br>
              <a:rPr lang="en-US" dirty="0"/>
            </a:br>
            <a:r>
              <a:rPr lang="en-US" dirty="0"/>
              <a:t>Biodiversity integrated into public financing systems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9878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BF3A1C-D038-ACD8-EDD7-E69A1B09C6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45"/>
            <a:ext cx="12506036" cy="680950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4E9942-E3ED-8438-69E5-6F77578CE9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4318" y="681037"/>
            <a:ext cx="10515600" cy="1325563"/>
          </a:xfrm>
        </p:spPr>
        <p:txBody>
          <a:bodyPr/>
          <a:lstStyle/>
          <a:p>
            <a:r>
              <a:rPr lang="en-US" dirty="0"/>
              <a:t>Women as Custodians of Genetic Resources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3F23FB1-B580-2AF3-20DE-5C855ABC7F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4318" y="2006600"/>
            <a:ext cx="10515600" cy="435133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Development of Local Genetic Banks:</a:t>
            </a:r>
          </a:p>
          <a:p>
            <a:r>
              <a:rPr lang="en-US" dirty="0"/>
              <a:t>A significant share is managed by women</a:t>
            </a:r>
          </a:p>
          <a:p>
            <a:r>
              <a:rPr lang="en-US" dirty="0"/>
              <a:t>Conservation of local varieties and crop wild relatives</a:t>
            </a:r>
          </a:p>
          <a:p>
            <a:r>
              <a:rPr lang="en-US" dirty="0"/>
              <a:t>Support for traditional knowledge</a:t>
            </a:r>
          </a:p>
          <a:p>
            <a:pPr marL="0" indent="0">
              <a:buNone/>
            </a:pPr>
            <a:r>
              <a:rPr lang="en-US" b="1" dirty="0"/>
              <a:t>Resilience Dimension:</a:t>
            </a:r>
            <a:endParaRPr lang="en-US" dirty="0"/>
          </a:p>
          <a:p>
            <a:r>
              <a:rPr lang="en-US" dirty="0"/>
              <a:t>Climate adaptation</a:t>
            </a:r>
          </a:p>
          <a:p>
            <a:r>
              <a:rPr lang="en-US" dirty="0"/>
              <a:t>Food security</a:t>
            </a:r>
          </a:p>
          <a:p>
            <a:r>
              <a:rPr lang="en-US" dirty="0"/>
              <a:t>Intergenerational knowledge transfer</a:t>
            </a:r>
          </a:p>
          <a:p>
            <a:pPr marL="0" indent="0">
              <a:buNone/>
            </a:pPr>
            <a:r>
              <a:rPr lang="en-US" b="1" dirty="0"/>
              <a:t>2 indicators:</a:t>
            </a:r>
          </a:p>
          <a:p>
            <a:r>
              <a:rPr lang="en-US" dirty="0"/>
              <a:t>Number of community genetic banks with women leadership</a:t>
            </a:r>
          </a:p>
          <a:p>
            <a:r>
              <a:rPr lang="en-US" dirty="0"/>
              <a:t>Number of traditional varieties preserved</a:t>
            </a:r>
          </a:p>
          <a:p>
            <a:endParaRPr lang="en-US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3455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ADEE959-A71C-C71E-2952-D4C0846E98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73"/>
            <a:ext cx="1211810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1AC3BCC-4488-A330-CEA5-0BE871C62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2" y="506844"/>
            <a:ext cx="7825509" cy="1325563"/>
          </a:xfrm>
        </p:spPr>
        <p:txBody>
          <a:bodyPr/>
          <a:lstStyle/>
          <a:p>
            <a:r>
              <a:rPr lang="sv-SE" b="1" dirty="0"/>
              <a:t>Women and Sustainable Ecotourism</a:t>
            </a:r>
            <a:endParaRPr lang="ru-RU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A513CCE-0AF3-9B3C-EC28-B323C2A43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7725" y="1923618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/>
              <a:t>Training Women Guides in Mountain Areas:</a:t>
            </a:r>
          </a:p>
          <a:p>
            <a:r>
              <a:rPr lang="en-US" dirty="0"/>
              <a:t>Capacity-building in ecotourism</a:t>
            </a:r>
          </a:p>
          <a:p>
            <a:r>
              <a:rPr lang="en-US" dirty="0"/>
              <a:t>Promotion of the sustainable use of ecosystems</a:t>
            </a:r>
          </a:p>
          <a:p>
            <a:r>
              <a:rPr lang="en-US" dirty="0"/>
              <a:t>Engagement of local communities</a:t>
            </a:r>
          </a:p>
          <a:p>
            <a:pPr marL="0" indent="0">
              <a:buNone/>
            </a:pPr>
            <a:endParaRPr lang="sv-SE" b="1" dirty="0"/>
          </a:p>
          <a:p>
            <a:pPr marL="0" indent="0">
              <a:buNone/>
            </a:pPr>
            <a:r>
              <a:rPr lang="sv-SE" b="1" dirty="0"/>
              <a:t>Nature-Based Economic Incentive Model   </a:t>
            </a:r>
            <a:endParaRPr lang="en-US" b="1" dirty="0"/>
          </a:p>
          <a:p>
            <a:r>
              <a:rPr lang="en-US" dirty="0"/>
              <a:t>Number of certified women eco-guides</a:t>
            </a:r>
          </a:p>
          <a:p>
            <a:r>
              <a:rPr lang="en-US" dirty="0"/>
              <a:t>Biodiversity – based tourism income </a:t>
            </a:r>
          </a:p>
          <a:p>
            <a:r>
              <a:rPr lang="en-US" dirty="0"/>
              <a:t>50% of revenue reinvested in conservation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06424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AAC0B3-790A-C1DC-4437-7787B331E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20CD9B-C33F-054F-4655-18A596AD5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2600" y="605270"/>
            <a:ext cx="10515600" cy="1325563"/>
          </a:xfrm>
        </p:spPr>
        <p:txBody>
          <a:bodyPr/>
          <a:lstStyle/>
          <a:p>
            <a:r>
              <a:rPr lang="en-US" dirty="0"/>
              <a:t>Key Conclusions for the NBSAP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616CFF0-85EC-713A-4E9D-7F5A09E126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Key Lessons Learned:</a:t>
            </a:r>
          </a:p>
          <a:p>
            <a:r>
              <a:rPr lang="en-US" dirty="0"/>
              <a:t>Women are central actors in Nature-based Solutions (</a:t>
            </a:r>
            <a:r>
              <a:rPr lang="en-US" dirty="0" err="1"/>
              <a:t>NbS</a:t>
            </a:r>
            <a:r>
              <a:rPr lang="en-US" dirty="0"/>
              <a:t>)</a:t>
            </a:r>
          </a:p>
          <a:p>
            <a:r>
              <a:rPr lang="en-US" dirty="0"/>
              <a:t>Traditional knowledge strengthens resilience</a:t>
            </a:r>
          </a:p>
          <a:p>
            <a:r>
              <a:rPr lang="en-US" dirty="0"/>
              <a:t>Economic empowerment improves conservation outcomes</a:t>
            </a:r>
          </a:p>
          <a:p>
            <a:r>
              <a:rPr lang="en-US" dirty="0"/>
              <a:t>Gender integration accelerates the achievement of the GBF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76603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8E66DE-9604-A923-723A-51C072C4B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F8470CDB-480C-6CC2-D400-D0F1EAB323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1841"/>
            <a:ext cx="12192000" cy="6949114"/>
          </a:xfrm>
        </p:spPr>
      </p:pic>
    </p:spTree>
    <p:extLst>
      <p:ext uri="{BB962C8B-B14F-4D97-AF65-F5344CB8AC3E}">
        <p14:creationId xmlns:p14="http://schemas.microsoft.com/office/powerpoint/2010/main" val="23794722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437</Words>
  <Application>Microsoft Office PowerPoint</Application>
  <PresentationFormat>Широкоэкранный</PresentationFormat>
  <Paragraphs>79</Paragraphs>
  <Slides>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Тема Office</vt:lpstr>
      <vt:lpstr>Women for Nature: Tajikistan in Practice</vt:lpstr>
      <vt:lpstr>Gender Gaps in the Implementation of NBSAPs and the Goals of the GBF</vt:lpstr>
      <vt:lpstr>Urban Greening as a Gender-Responsive NBSAP Approach</vt:lpstr>
      <vt:lpstr>Women's cooperatives and agrobiodiversity</vt:lpstr>
      <vt:lpstr>Integration of Biodiversity into Women’s Business Grants</vt:lpstr>
      <vt:lpstr>Women as Custodians of Genetic Resources</vt:lpstr>
      <vt:lpstr>Women and Sustainable Ecotourism</vt:lpstr>
      <vt:lpstr>Key Conclusions for the NBSAP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Firuz Safarov</dc:creator>
  <cp:lastModifiedBy>Firuz Safarov</cp:lastModifiedBy>
  <cp:revision>8</cp:revision>
  <dcterms:created xsi:type="dcterms:W3CDTF">2026-02-11T09:34:14Z</dcterms:created>
  <dcterms:modified xsi:type="dcterms:W3CDTF">2026-02-16T10:51:21Z</dcterms:modified>
</cp:coreProperties>
</file>