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6" r:id="rId6"/>
  </p:sldMasterIdLst>
  <p:notesMasterIdLst>
    <p:notesMasterId r:id="rId18"/>
  </p:notesMasterIdLst>
  <p:sldIdLst>
    <p:sldId id="2146848359" r:id="rId7"/>
    <p:sldId id="2146848360" r:id="rId8"/>
    <p:sldId id="2146848334" r:id="rId9"/>
    <p:sldId id="2146848354" r:id="rId10"/>
    <p:sldId id="2146848353" r:id="rId11"/>
    <p:sldId id="2146848349" r:id="rId12"/>
    <p:sldId id="2146848351" r:id="rId13"/>
    <p:sldId id="2146848333" r:id="rId14"/>
    <p:sldId id="258" r:id="rId15"/>
    <p:sldId id="2146848311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F69AE0-EC37-2662-7B91-D59F69E02E4F}" name="Keyzom Ngodup" initials="KN" userId="S::keyzom.ngodup@undp.org::ee0d335c-cf2b-4037-a10e-ec54a3c8e5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D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/>
    <p:restoredTop sz="94595"/>
  </p:normalViewPr>
  <p:slideViewPr>
    <p:cSldViewPr snapToGrid="0">
      <p:cViewPr varScale="1">
        <p:scale>
          <a:sx n="97" d="100"/>
          <a:sy n="97" d="100"/>
        </p:scale>
        <p:origin x="22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AB538-B149-4F5E-AB50-E40855FDBDE7}" type="datetimeFigureOut">
              <a:t>3/18/25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083F2-4245-4F70-8A94-E8C39ECA153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2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FFF22-B689-4B12-9FFC-559C88DDC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84968-D833-0156-E14C-9255223C6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A0792-8353-394F-13C2-E19305AB8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Few T&amp;S advisors/ big tech/ small tech companies. Stanford HAI+ BKC? TSPA. More than AI Hub. Speak to UNDP AI promise. Industry development. Broader than private sector.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25B66-7A15-1835-9463-CA09DD24D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083F2-4245-4F70-8A94-E8C39ECA15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1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NDP Digital"/>
          <p:cNvSpPr txBox="1"/>
          <p:nvPr/>
        </p:nvSpPr>
        <p:spPr>
          <a:xfrm rot="16200000">
            <a:off x="11370633" y="1149349"/>
            <a:ext cx="956934" cy="1651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10764">
              <a:defRPr sz="1100" cap="all">
                <a:solidFill>
                  <a:srgbClr val="0468B1"/>
                </a:solidFill>
              </a:defRPr>
            </a:lvl1pPr>
          </a:lstStyle>
          <a:p>
            <a:r>
              <a:t> UNDP Digital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943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38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25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10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92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95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2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92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10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20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97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NDP Digital"/>
          <p:cNvSpPr txBox="1"/>
          <p:nvPr/>
        </p:nvSpPr>
        <p:spPr>
          <a:xfrm rot="16200000">
            <a:off x="11388238" y="1147262"/>
            <a:ext cx="921727" cy="1692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10764">
              <a:defRPr sz="1100" cap="all">
                <a:solidFill>
                  <a:srgbClr val="0468B1"/>
                </a:solidFill>
              </a:defRPr>
            </a:lvl1pPr>
          </a:lstStyle>
          <a:p>
            <a:r>
              <a:rPr sz="1100"/>
              <a:t> UNDP Digital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82786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09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04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4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01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4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25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86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1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9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50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53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NDP Digital"/>
          <p:cNvSpPr txBox="1"/>
          <p:nvPr/>
        </p:nvSpPr>
        <p:spPr>
          <a:xfrm rot="16200000">
            <a:off x="11418695" y="1147262"/>
            <a:ext cx="860813" cy="1692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10764">
              <a:defRPr sz="1100" cap="all">
                <a:solidFill>
                  <a:srgbClr val="0468B1"/>
                </a:solidFill>
              </a:defRPr>
            </a:lvl1pPr>
          </a:lstStyle>
          <a:p>
            <a:r>
              <a:rPr sz="1100"/>
              <a:t> UNDP Digital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554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7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6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Jennifer.louie@undp.or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emojipedia.org/emoji-movie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A2E8D-5448-7D1B-2AB6-6DCC82D9B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76;p13">
            <a:extLst>
              <a:ext uri="{FF2B5EF4-FFF2-40B4-BE49-F238E27FC236}">
                <a16:creationId xmlns:a16="http://schemas.microsoft.com/office/drawing/2014/main" id="{7CB9EF53-2948-9D1A-3475-4F76FA900ED3}"/>
              </a:ext>
            </a:extLst>
          </p:cNvPr>
          <p:cNvSpPr txBox="1"/>
          <p:nvPr/>
        </p:nvSpPr>
        <p:spPr>
          <a:xfrm>
            <a:off x="2570071" y="2714175"/>
            <a:ext cx="6925349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>
              <a:defRPr sz="4200" b="1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en-US"/>
              <a:t>Chief Digital Office (CDO) </a:t>
            </a:r>
            <a:r>
              <a:rPr lang="en-US" sz="5400"/>
              <a:t>Unpacked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ADBFFA-BBAB-3FBF-7C08-FA8625B68F86}"/>
              </a:ext>
            </a:extLst>
          </p:cNvPr>
          <p:cNvSpPr txBox="1"/>
          <p:nvPr/>
        </p:nvSpPr>
        <p:spPr>
          <a:xfrm>
            <a:off x="882253" y="5316021"/>
            <a:ext cx="616505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4200" b="1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lang="en-US" sz="2400">
              <a:solidFill>
                <a:srgbClr val="FFFFFF"/>
              </a:solidFill>
              <a:latin typeface="Proxima Nova Rg" panose="02000506030000020004" pitchFamily="2" charset="77"/>
            </a:endParaRPr>
          </a:p>
        </p:txBody>
      </p:sp>
      <p:pic>
        <p:nvPicPr>
          <p:cNvPr id="2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4F62EC45-6746-D8CC-11DD-BCDACD30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207" y="6176634"/>
            <a:ext cx="1645200" cy="502581"/>
          </a:xfrm>
          <a:prstGeom prst="rect">
            <a:avLst/>
          </a:prstGeom>
        </p:spPr>
      </p:pic>
      <p:pic>
        <p:nvPicPr>
          <p:cNvPr id="6" name="Google Shape;75;p13" descr="Shape&#10;&#10;Description automatically generated">
            <a:extLst>
              <a:ext uri="{FF2B5EF4-FFF2-40B4-BE49-F238E27FC236}">
                <a16:creationId xmlns:a16="http://schemas.microsoft.com/office/drawing/2014/main" id="{F973B9CD-77EE-18DE-2B79-7E73A99F9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3351" r="-53"/>
          <a:stretch/>
        </p:blipFill>
        <p:spPr>
          <a:xfrm>
            <a:off x="-4" y="0"/>
            <a:ext cx="12190741" cy="687136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76;p13">
            <a:extLst>
              <a:ext uri="{FF2B5EF4-FFF2-40B4-BE49-F238E27FC236}">
                <a16:creationId xmlns:a16="http://schemas.microsoft.com/office/drawing/2014/main" id="{7A294F82-D753-09E9-D54A-0D4C6F9791AC}"/>
              </a:ext>
            </a:extLst>
          </p:cNvPr>
          <p:cNvSpPr txBox="1"/>
          <p:nvPr/>
        </p:nvSpPr>
        <p:spPr>
          <a:xfrm>
            <a:off x="531064" y="3254840"/>
            <a:ext cx="11000204" cy="317855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>
              <a:defRPr sz="4200" b="1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en-US" sz="4800" dirty="0">
                <a:solidFill>
                  <a:schemeClr val="bg1"/>
                </a:solidFill>
              </a:rPr>
              <a:t>AI Trust and Safety Re-Imagination </a:t>
            </a:r>
            <a:r>
              <a:rPr lang="en-US" sz="4800" dirty="0" err="1">
                <a:solidFill>
                  <a:schemeClr val="bg1"/>
                </a:solidFill>
              </a:rPr>
              <a:t>Programme</a:t>
            </a:r>
            <a:endParaRPr lang="en-US" sz="4800" dirty="0">
              <a:solidFill>
                <a:schemeClr val="bg1"/>
              </a:solidFill>
            </a:endParaRPr>
          </a:p>
          <a:p>
            <a:pPr>
              <a:defRPr sz="4200" b="1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en-US" sz="2400" i="1" dirty="0">
                <a:solidFill>
                  <a:schemeClr val="bg1"/>
                </a:solidFill>
              </a:rPr>
              <a:t>Global Call for Presentations </a:t>
            </a:r>
          </a:p>
          <a:p>
            <a:pPr>
              <a:defRPr sz="4200" b="1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lang="en-US" sz="235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defRPr sz="4200" b="1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lang="en-US" sz="235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defRPr sz="4200" b="1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lang="en-US" sz="2350" dirty="0">
              <a:solidFill>
                <a:schemeClr val="bg1"/>
              </a:solidFill>
              <a:cs typeface="Calibri"/>
            </a:endParaRPr>
          </a:p>
          <a:p>
            <a:pPr>
              <a:defRPr sz="4200" b="1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endParaRPr lang="en-GB" sz="16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3076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 using a computer&#10;&#10;AI-generated content may be incorrect.">
            <a:extLst>
              <a:ext uri="{FF2B5EF4-FFF2-40B4-BE49-F238E27FC236}">
                <a16:creationId xmlns:a16="http://schemas.microsoft.com/office/drawing/2014/main" id="{FAB34809-CFBA-00DE-CCCA-0F7036675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CD687F-BBDC-C09F-A50A-03626A5383BA}"/>
              </a:ext>
            </a:extLst>
          </p:cNvPr>
          <p:cNvSpPr txBox="1"/>
          <p:nvPr/>
        </p:nvSpPr>
        <p:spPr>
          <a:xfrm>
            <a:off x="7003944" y="280148"/>
            <a:ext cx="5086457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b="1" u="sng" dirty="0">
                <a:solidFill>
                  <a:prstClr val="black"/>
                </a:solidFill>
                <a:latin typeface="Calibri"/>
              </a:rPr>
              <a:t>Goals:</a:t>
            </a:r>
          </a:p>
          <a:p>
            <a:pPr marL="285764" indent="-285764" defTabSz="60963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The primary ambition is to spotlight local experts, surface regional risk and harm priorities, and foster informed, actionable solutions for AI trust and safety.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64" indent="-285764" defTabSz="60963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Discussions may include AI readiness in hardware and software, cybersecurity crimes and fraud, mis-info, deep-fakes, low resourced languages, impact on AI T&amp;S equity, among others.  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60963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609630"/>
            <a:r>
              <a:rPr lang="en-US" b="1" u="sng" dirty="0">
                <a:solidFill>
                  <a:prstClr val="black"/>
                </a:solidFill>
                <a:latin typeface="Calibri"/>
              </a:rPr>
              <a:t>Selection Process:</a:t>
            </a:r>
          </a:p>
          <a:p>
            <a:pPr defTabSz="609630"/>
            <a:r>
              <a:rPr lang="en-US" dirty="0">
                <a:solidFill>
                  <a:prstClr val="black"/>
                </a:solidFill>
                <a:latin typeface="Calibri"/>
              </a:rPr>
              <a:t>“Rolling Admissions”, topics determined by </a:t>
            </a:r>
          </a:p>
          <a:p>
            <a:pPr defTabSz="609630"/>
            <a:r>
              <a:rPr lang="en-US" dirty="0">
                <a:solidFill>
                  <a:prstClr val="black"/>
                </a:solidFill>
                <a:latin typeface="Calibri"/>
              </a:rPr>
              <a:t>Regional priorities and data surfaced by submissions (see key dates and high level topics)</a:t>
            </a:r>
          </a:p>
          <a:p>
            <a:pPr defTabSz="60963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609630"/>
            <a:r>
              <a:rPr lang="en-US" dirty="0">
                <a:solidFill>
                  <a:prstClr val="black"/>
                </a:solidFill>
                <a:latin typeface="Calibri"/>
              </a:rPr>
              <a:t>Info sessions for applicants is every first Thursday of the month at 8am ET and 8:30pm ET.</a:t>
            </a:r>
          </a:p>
          <a:p>
            <a:pPr defTabSz="60963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609630"/>
            <a:r>
              <a:rPr lang="en-US" dirty="0">
                <a:solidFill>
                  <a:prstClr val="black"/>
                </a:solidFill>
                <a:latin typeface="Calibri"/>
              </a:rPr>
              <a:t>If you/ your offices want to partner/ get involved in hosting or facilitating an online convening for AI Trust &amp; Safety please contact: </a:t>
            </a:r>
            <a:r>
              <a:rPr lang="en-US" dirty="0">
                <a:solidFill>
                  <a:prstClr val="black"/>
                </a:solidFill>
                <a:latin typeface="Calibri"/>
                <a:hlinkClick r:id="rId3"/>
              </a:rPr>
              <a:t>Jennifer.louie@undp.org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60963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60963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60963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60963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92267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6231" y="0"/>
            <a:ext cx="732031" cy="6858000"/>
          </a:xfrm>
          <a:prstGeom prst="rect">
            <a:avLst/>
          </a:prstGeom>
          <a:solidFill>
            <a:srgbClr val="043980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1025797" y="3784223"/>
            <a:ext cx="253987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40"/>
              </a:lnSpc>
            </a:pPr>
            <a:r>
              <a:rPr lang="en-US" sz="2533" b="1" spc="51" dirty="0">
                <a:solidFill>
                  <a:srgbClr val="191919"/>
                </a:solidFill>
                <a:latin typeface="Aileron Heavy"/>
                <a:ea typeface="Aileron Heavy"/>
                <a:cs typeface="Aileron Heavy"/>
                <a:sym typeface="Aileron Heavy"/>
              </a:rPr>
              <a:t>ADVICE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885020" y="398768"/>
            <a:ext cx="3621181" cy="1743489"/>
            <a:chOff x="0" y="-28575"/>
            <a:chExt cx="7242362" cy="3486978"/>
          </a:xfrm>
        </p:grpSpPr>
        <p:sp>
          <p:nvSpPr>
            <p:cNvPr id="5" name="TextBox 5"/>
            <p:cNvSpPr txBox="1"/>
            <p:nvPr/>
          </p:nvSpPr>
          <p:spPr>
            <a:xfrm>
              <a:off x="0" y="-28575"/>
              <a:ext cx="7242362" cy="662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17"/>
                </a:lnSpc>
              </a:pPr>
              <a:r>
                <a:rPr lang="en-US" sz="2107" b="1" spc="231" dirty="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THINK PARTNERSHIPS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32737"/>
              <a:ext cx="7242362" cy="2425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27"/>
                </a:lnSpc>
              </a:pPr>
              <a:endParaRPr sz="1200" dirty="0"/>
            </a:p>
            <a:p>
              <a:pPr algn="r">
                <a:lnSpc>
                  <a:spcPts val="2427"/>
                </a:lnSpc>
              </a:pPr>
              <a:r>
                <a:rPr lang="en-US" sz="1733" spc="52" dirty="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We want collaborative presentations that creatively share skills to make bigger impact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649113" y="398767"/>
            <a:ext cx="3621181" cy="2029240"/>
            <a:chOff x="-1561778" y="85723"/>
            <a:chExt cx="7242363" cy="4058480"/>
          </a:xfrm>
        </p:grpSpPr>
        <p:sp>
          <p:nvSpPr>
            <p:cNvPr id="14" name="TextBox 14"/>
            <p:cNvSpPr txBox="1"/>
            <p:nvPr/>
          </p:nvSpPr>
          <p:spPr>
            <a:xfrm>
              <a:off x="-1561778" y="85723"/>
              <a:ext cx="7242363" cy="662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717"/>
                </a:lnSpc>
              </a:pPr>
              <a:r>
                <a:rPr lang="en-US" sz="2107" b="1" spc="231" dirty="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APPLY EARLY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1316204" y="1718537"/>
              <a:ext cx="6996789" cy="2425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427"/>
                </a:lnSpc>
              </a:pPr>
              <a:r>
                <a:rPr lang="en-US" sz="1733" spc="52" dirty="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You will have more chances to pitch your ideas and present to global leaders and receive mentorship and coaching from leaders 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>
            <a:off x="-46231" y="3527214"/>
            <a:ext cx="1261011" cy="0"/>
          </a:xfrm>
          <a:prstGeom prst="line">
            <a:avLst/>
          </a:prstGeom>
          <a:ln w="38100" cap="flat">
            <a:solidFill>
              <a:srgbClr val="2C92D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9B014A58-B3B1-C7B0-B886-783E41F8AC79}"/>
              </a:ext>
            </a:extLst>
          </p:cNvPr>
          <p:cNvSpPr txBox="1"/>
          <p:nvPr/>
        </p:nvSpPr>
        <p:spPr>
          <a:xfrm>
            <a:off x="7965514" y="3346425"/>
            <a:ext cx="3496049" cy="341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52"/>
              </a:lnSpc>
            </a:pPr>
            <a:r>
              <a:rPr lang="en-US" sz="2133" b="1" spc="235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AUDIENCE MATTERS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A63B224-4492-2993-FE50-3E1D2785D655}"/>
              </a:ext>
            </a:extLst>
          </p:cNvPr>
          <p:cNvSpPr txBox="1"/>
          <p:nvPr/>
        </p:nvSpPr>
        <p:spPr>
          <a:xfrm>
            <a:off x="7840382" y="4109327"/>
            <a:ext cx="3621181" cy="152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en-US" sz="1733" spc="52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Translate your work for a general audience and not only experts. </a:t>
            </a:r>
          </a:p>
          <a:p>
            <a:pPr algn="r">
              <a:lnSpc>
                <a:spcPts val="2427"/>
              </a:lnSpc>
            </a:pPr>
            <a:r>
              <a:rPr lang="en-US" sz="1733" spc="52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The goal is to uplevel the knowledge base and help people understand the impact and why this is a priority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FBE23D-5610-1BED-E8FB-60EDEAB09C43}"/>
              </a:ext>
            </a:extLst>
          </p:cNvPr>
          <p:cNvSpPr txBox="1"/>
          <p:nvPr/>
        </p:nvSpPr>
        <p:spPr>
          <a:xfrm>
            <a:off x="3875640" y="3356462"/>
            <a:ext cx="3496049" cy="70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52"/>
              </a:lnSpc>
            </a:pPr>
            <a:r>
              <a:rPr lang="en-US" sz="2133" b="1" spc="235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BE SPECIFIC AND LOCALLY RELEVANT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659857C7-A583-934E-64CC-5C583C722BF7}"/>
              </a:ext>
            </a:extLst>
          </p:cNvPr>
          <p:cNvSpPr txBox="1"/>
          <p:nvPr/>
        </p:nvSpPr>
        <p:spPr>
          <a:xfrm>
            <a:off x="3750508" y="4119364"/>
            <a:ext cx="3621181" cy="152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en-US" sz="1733" spc="52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We don’t expect a one size fits all approach will work for everyone. We encourage nuance and specificity that is culturally aware and locally focused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 18th Info-coaching session.mp4">
            <a:hlinkClick r:id="" action="ppaction://media"/>
            <a:extLst>
              <a:ext uri="{FF2B5EF4-FFF2-40B4-BE49-F238E27FC236}">
                <a16:creationId xmlns:a16="http://schemas.microsoft.com/office/drawing/2014/main" id="{73D26734-26EA-C7E6-D37A-D3C88053CE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349957-12A4-AE11-A943-D1B6FB5DC691}"/>
              </a:ext>
            </a:extLst>
          </p:cNvPr>
          <p:cNvSpPr txBox="1"/>
          <p:nvPr/>
        </p:nvSpPr>
        <p:spPr>
          <a:xfrm>
            <a:off x="3472068" y="1272208"/>
            <a:ext cx="4956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0" i="0" u="sng" dirty="0">
                <a:effectLst/>
                <a:latin typeface="Roboto" panose="02000000000000000000" pitchFamily="2" charset="0"/>
                <a:hlinkClick r:id="rId5"/>
              </a:rPr>
              <a:t>🎥</a:t>
            </a:r>
            <a:r>
              <a:rPr lang="en-US" b="0" i="0" u="sng" dirty="0">
                <a:effectLst/>
                <a:latin typeface="Roboto" panose="02000000000000000000" pitchFamily="2" charset="0"/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Recording of info session Mar 18, 2025</a:t>
            </a:r>
          </a:p>
        </p:txBody>
      </p:sp>
    </p:spTree>
    <p:extLst>
      <p:ext uri="{BB962C8B-B14F-4D97-AF65-F5344CB8AC3E}">
        <p14:creationId xmlns:p14="http://schemas.microsoft.com/office/powerpoint/2010/main" val="170232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23340" y="123761"/>
            <a:ext cx="992608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40"/>
              </a:lnSpc>
            </a:pPr>
            <a:r>
              <a:rPr lang="en-US" sz="3200" b="1" spc="96">
                <a:solidFill>
                  <a:srgbClr val="1F3CFF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What is Trust &amp; Safety?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146156" y="1420668"/>
            <a:ext cx="2736535" cy="2927906"/>
            <a:chOff x="0" y="-47625"/>
            <a:chExt cx="5473071" cy="5855812"/>
          </a:xfrm>
        </p:grpSpPr>
        <p:sp>
          <p:nvSpPr>
            <p:cNvPr id="5" name="TextBox 5"/>
            <p:cNvSpPr txBox="1"/>
            <p:nvPr/>
          </p:nvSpPr>
          <p:spPr>
            <a:xfrm>
              <a:off x="0" y="1000587"/>
              <a:ext cx="5473071" cy="480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100"/>
                </a:lnSpc>
              </a:pPr>
              <a:r>
                <a:rPr lang="en-US" sz="1400" spc="14">
                  <a:solidFill>
                    <a:srgbClr val="111117"/>
                  </a:solidFill>
                  <a:latin typeface="Maven Pro"/>
                  <a:ea typeface="Maven Pro"/>
                  <a:cs typeface="Maven Pro"/>
                  <a:sym typeface="Maven Pro"/>
                </a:rPr>
                <a:t>Legal compliance</a:t>
              </a:r>
            </a:p>
            <a:p>
              <a:pPr defTabSz="609630">
                <a:lnSpc>
                  <a:spcPts val="2100"/>
                </a:lnSpc>
              </a:pPr>
              <a:endParaRPr lang="en-US" sz="1400" spc="14">
                <a:solidFill>
                  <a:srgbClr val="111117"/>
                </a:solidFill>
                <a:latin typeface="Maven Pro"/>
                <a:ea typeface="Maven Pro"/>
                <a:cs typeface="Maven Pro"/>
                <a:sym typeface="Maven Pro"/>
              </a:endParaRPr>
            </a:p>
            <a:p>
              <a:pPr defTabSz="609630">
                <a:lnSpc>
                  <a:spcPts val="2100"/>
                </a:lnSpc>
              </a:pPr>
              <a:r>
                <a:rPr lang="en-US" sz="1400" spc="14">
                  <a:solidFill>
                    <a:srgbClr val="111117"/>
                  </a:solidFill>
                  <a:latin typeface="Maven Pro"/>
                  <a:ea typeface="Maven Pro"/>
                  <a:cs typeface="Maven Pro"/>
                  <a:sym typeface="Maven Pro"/>
                </a:rPr>
                <a:t>Policy and regulatory compliance</a:t>
              </a:r>
            </a:p>
            <a:p>
              <a:pPr defTabSz="609630">
                <a:lnSpc>
                  <a:spcPts val="2100"/>
                </a:lnSpc>
              </a:pPr>
              <a:endParaRPr lang="en-US" sz="1400" spc="14">
                <a:solidFill>
                  <a:srgbClr val="111117"/>
                </a:solidFill>
                <a:latin typeface="Maven Pro"/>
                <a:ea typeface="Maven Pro"/>
                <a:cs typeface="Maven Pro"/>
                <a:sym typeface="Maven Pro"/>
              </a:endParaRPr>
            </a:p>
            <a:p>
              <a:pPr defTabSz="609630">
                <a:lnSpc>
                  <a:spcPts val="2100"/>
                </a:lnSpc>
              </a:pPr>
              <a:r>
                <a:rPr lang="en-US" sz="1400" spc="14">
                  <a:solidFill>
                    <a:srgbClr val="111117"/>
                  </a:solidFill>
                  <a:latin typeface="Maven Pro"/>
                  <a:ea typeface="Maven Pro"/>
                  <a:cs typeface="Maven Pro"/>
                  <a:sym typeface="Maven Pro"/>
                </a:rPr>
                <a:t>Private partnership compliance with rules and agreements (including APIs)</a:t>
              </a:r>
            </a:p>
            <a:p>
              <a:pPr defTabSz="609630">
                <a:lnSpc>
                  <a:spcPts val="2100"/>
                </a:lnSpc>
              </a:pPr>
              <a:endParaRPr lang="en-US" sz="1400" spc="14">
                <a:solidFill>
                  <a:srgbClr val="111117"/>
                </a:solidFill>
                <a:latin typeface="Maven Pro"/>
                <a:ea typeface="Maven Pro"/>
                <a:cs typeface="Maven Pro"/>
                <a:sym typeface="Maven Pro"/>
              </a:endParaRPr>
            </a:p>
            <a:p>
              <a:pPr defTabSz="609630">
                <a:lnSpc>
                  <a:spcPts val="2100"/>
                </a:lnSpc>
              </a:pPr>
              <a:endParaRPr lang="en-US" sz="1400" spc="14">
                <a:solidFill>
                  <a:srgbClr val="111117"/>
                </a:solidFill>
                <a:latin typeface="Maven Pro"/>
                <a:ea typeface="Maven Pro"/>
                <a:cs typeface="Maven Pro"/>
                <a:sym typeface="Maven Pr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473071" cy="531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39"/>
                </a:lnSpc>
                <a:spcBef>
                  <a:spcPct val="0"/>
                </a:spcBef>
              </a:pPr>
              <a:r>
                <a:rPr lang="en-US" sz="1600" b="1" spc="16">
                  <a:solidFill>
                    <a:srgbClr val="11111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COMPLIANCE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23340" y="1420668"/>
            <a:ext cx="2736535" cy="1852435"/>
            <a:chOff x="0" y="-47625"/>
            <a:chExt cx="5473071" cy="3704872"/>
          </a:xfrm>
        </p:grpSpPr>
        <p:sp>
          <p:nvSpPr>
            <p:cNvPr id="8" name="TextBox 8"/>
            <p:cNvSpPr txBox="1"/>
            <p:nvPr/>
          </p:nvSpPr>
          <p:spPr>
            <a:xfrm>
              <a:off x="0" y="1010112"/>
              <a:ext cx="5473071" cy="2647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100"/>
                </a:lnSpc>
              </a:pPr>
              <a:r>
                <a:rPr lang="en-US" sz="1400" spc="14">
                  <a:solidFill>
                    <a:srgbClr val="11111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reporting mechanisms and subsequent review of content that end users and/or media or partners report to the company.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473071" cy="531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39"/>
                </a:lnSpc>
                <a:spcBef>
                  <a:spcPct val="0"/>
                </a:spcBef>
              </a:pPr>
              <a:r>
                <a:rPr lang="en-US" sz="1600" b="1" spc="16">
                  <a:solidFill>
                    <a:srgbClr val="11111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ESCALATIONS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588526" y="1420668"/>
            <a:ext cx="2736535" cy="2391043"/>
            <a:chOff x="0" y="-47625"/>
            <a:chExt cx="5473071" cy="478208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010109"/>
              <a:ext cx="5473071" cy="3724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100"/>
                </a:lnSpc>
              </a:pPr>
              <a:r>
                <a:rPr lang="en-US" sz="1400" spc="14">
                  <a:solidFill>
                    <a:srgbClr val="11111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Commonly includes content moderation blocking, profile authenticity, spam, and other methods of proactive detection and enforcement against bad actors or prevention of bad activity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5473071" cy="531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39"/>
                </a:lnSpc>
                <a:spcBef>
                  <a:spcPct val="0"/>
                </a:spcBef>
              </a:pPr>
              <a:r>
                <a:rPr lang="en-US" sz="1600" b="1" spc="16">
                  <a:solidFill>
                    <a:srgbClr val="11111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ENFORCEMENT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23339" y="643379"/>
            <a:ext cx="6450449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  <a:spcBef>
                <a:spcPct val="0"/>
              </a:spcBef>
            </a:pPr>
            <a:r>
              <a:rPr lang="en-US" sz="1600" b="1" spc="16" dirty="0">
                <a:solidFill>
                  <a:srgbClr val="111117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PRIVATE SECTOR GOVERNANCE OF DIGITAL RISKS AND HARMS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588526" y="4547908"/>
            <a:ext cx="2736535" cy="1595536"/>
            <a:chOff x="0" y="-47625"/>
            <a:chExt cx="5473071" cy="319107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573532"/>
              <a:ext cx="5473071" cy="1569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100"/>
                </a:lnSpc>
              </a:pPr>
              <a:r>
                <a:rPr lang="en-US" sz="1400" spc="14">
                  <a:solidFill>
                    <a:srgbClr val="11111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requirements for monetization and commercial use.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473071" cy="1095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39"/>
                </a:lnSpc>
                <a:spcBef>
                  <a:spcPct val="0"/>
                </a:spcBef>
              </a:pPr>
              <a:r>
                <a:rPr lang="en-US" sz="1600" b="1" spc="16">
                  <a:solidFill>
                    <a:srgbClr val="11111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BUSINESS AND BRAND INTEGRITY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146156" y="4559762"/>
            <a:ext cx="2736535" cy="1313825"/>
            <a:chOff x="0" y="-47625"/>
            <a:chExt cx="5473071" cy="2627648"/>
          </a:xfrm>
        </p:grpSpPr>
        <p:sp>
          <p:nvSpPr>
            <p:cNvPr id="18" name="TextBox 18"/>
            <p:cNvSpPr txBox="1"/>
            <p:nvPr/>
          </p:nvSpPr>
          <p:spPr>
            <a:xfrm>
              <a:off x="0" y="1010108"/>
              <a:ext cx="5473071" cy="1569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100"/>
                </a:lnSpc>
              </a:pPr>
              <a:r>
                <a:rPr lang="en-US" sz="1400" spc="14">
                  <a:solidFill>
                    <a:srgbClr val="11111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requirements for monetization and commercial use.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473071" cy="531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39"/>
                </a:lnSpc>
                <a:spcBef>
                  <a:spcPct val="0"/>
                </a:spcBef>
              </a:pPr>
              <a:r>
                <a:rPr lang="en-US" sz="1600" b="1" spc="16">
                  <a:solidFill>
                    <a:srgbClr val="11111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PLATFORM INTEGRITY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23340" y="4547908"/>
            <a:ext cx="2736535" cy="1044520"/>
            <a:chOff x="0" y="-47625"/>
            <a:chExt cx="5473071" cy="208904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010108"/>
              <a:ext cx="5473071" cy="1031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100"/>
                </a:lnSpc>
              </a:pPr>
              <a:r>
                <a:rPr lang="en-US" sz="1400" spc="14">
                  <a:solidFill>
                    <a:srgbClr val="11111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policies and actions to help proactively ensure user safety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473071" cy="531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39"/>
                </a:lnSpc>
                <a:spcBef>
                  <a:spcPct val="0"/>
                </a:spcBef>
              </a:pPr>
              <a:r>
                <a:rPr lang="en-US" sz="1600" b="1" spc="16">
                  <a:solidFill>
                    <a:srgbClr val="111117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USER SAFETY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939169-E01F-73CE-7E5C-E224FF646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E844C-919E-215C-6918-1724C7EFA63C}"/>
              </a:ext>
            </a:extLst>
          </p:cNvPr>
          <p:cNvSpPr txBox="1"/>
          <p:nvPr/>
        </p:nvSpPr>
        <p:spPr>
          <a:xfrm>
            <a:off x="1270000" y="736600"/>
            <a:ext cx="100909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3200" b="1" u="sng" dirty="0">
                <a:solidFill>
                  <a:prstClr val="white"/>
                </a:solidFill>
                <a:latin typeface="Barlow" pitchFamily="2" charset="77"/>
              </a:rPr>
              <a:t>Trust and Safety (T&amp;S) refers to:</a:t>
            </a:r>
          </a:p>
          <a:p>
            <a:pPr defTabSz="914446"/>
            <a:endParaRPr lang="en-US" sz="3200" b="1" u="sng" dirty="0">
              <a:solidFill>
                <a:prstClr val="white"/>
              </a:solidFill>
              <a:latin typeface="Barlow" pitchFamily="2" charset="77"/>
            </a:endParaRPr>
          </a:p>
          <a:p>
            <a:pPr marL="457223" indent="-457223" defTabSz="914446">
              <a:buFont typeface="Arial" panose="020B0604020202020204" pitchFamily="34" charset="0"/>
              <a:buChar char="•"/>
            </a:pPr>
            <a:r>
              <a:rPr lang="en-US" sz="3200" u="sng" dirty="0">
                <a:solidFill>
                  <a:prstClr val="white"/>
                </a:solidFill>
                <a:latin typeface="Barlow" pitchFamily="2" charset="77"/>
              </a:rPr>
              <a:t>Practical methods </a:t>
            </a:r>
            <a:r>
              <a:rPr lang="en-US" sz="3200" dirty="0">
                <a:solidFill>
                  <a:prstClr val="white"/>
                </a:solidFill>
                <a:latin typeface="Barlow" pitchFamily="2" charset="77"/>
              </a:rPr>
              <a:t>of managing emerging AI &amp; digital escalations</a:t>
            </a:r>
          </a:p>
          <a:p>
            <a:pPr marL="457223" indent="-457223" defTabSz="914446">
              <a:buFont typeface="Arial" panose="020B0604020202020204" pitchFamily="34" charset="0"/>
              <a:buChar char="•"/>
            </a:pPr>
            <a:r>
              <a:rPr lang="en-US" sz="3200" u="sng" dirty="0">
                <a:solidFill>
                  <a:prstClr val="white"/>
                </a:solidFill>
                <a:latin typeface="Barlow" pitchFamily="2" charset="77"/>
              </a:rPr>
              <a:t>Tactical approaches </a:t>
            </a:r>
            <a:r>
              <a:rPr lang="en-US" sz="3200" dirty="0">
                <a:solidFill>
                  <a:prstClr val="white"/>
                </a:solidFill>
                <a:latin typeface="Barlow" pitchFamily="2" charset="77"/>
              </a:rPr>
              <a:t>to identifying, defining and mitigating risks</a:t>
            </a:r>
          </a:p>
          <a:p>
            <a:pPr marL="457223" indent="-457223" defTabSz="914446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Barlow" pitchFamily="2" charset="77"/>
              </a:rPr>
              <a:t>How policies and laws are </a:t>
            </a:r>
            <a:r>
              <a:rPr lang="en-US" sz="3200" u="sng" dirty="0">
                <a:solidFill>
                  <a:prstClr val="white"/>
                </a:solidFill>
                <a:latin typeface="Barlow" pitchFamily="2" charset="77"/>
              </a:rPr>
              <a:t>interpreted into product designs, business operations, escalations processes, and corporate communications</a:t>
            </a:r>
            <a:r>
              <a:rPr lang="en-US" sz="3200" dirty="0">
                <a:solidFill>
                  <a:prstClr val="white"/>
                </a:solidFill>
                <a:latin typeface="Barlow" pitchFamily="2" charset="77"/>
              </a:rPr>
              <a:t> to achieve their intended purposes</a:t>
            </a:r>
          </a:p>
        </p:txBody>
      </p:sp>
    </p:spTree>
    <p:extLst>
      <p:ext uri="{BB962C8B-B14F-4D97-AF65-F5344CB8AC3E}">
        <p14:creationId xmlns:p14="http://schemas.microsoft.com/office/powerpoint/2010/main" val="1197849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4431CE-FB0C-505E-39EC-272319023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E1634D-6A78-5E59-1066-1CDB30AE45CA}"/>
              </a:ext>
            </a:extLst>
          </p:cNvPr>
          <p:cNvSpPr txBox="1"/>
          <p:nvPr/>
        </p:nvSpPr>
        <p:spPr>
          <a:xfrm>
            <a:off x="1593004" y="2644170"/>
            <a:ext cx="90059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Trust and Safety is a key foundational component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to strengthen the AI Development Ecosystem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and attracting investment</a:t>
            </a:r>
          </a:p>
        </p:txBody>
      </p:sp>
    </p:spTree>
    <p:extLst>
      <p:ext uri="{BB962C8B-B14F-4D97-AF65-F5344CB8AC3E}">
        <p14:creationId xmlns:p14="http://schemas.microsoft.com/office/powerpoint/2010/main" val="200062843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6AD8B-4018-EF16-EA2B-6C300ECD3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0E55F3-4193-1BF5-7D04-D32AAC95E218}"/>
              </a:ext>
            </a:extLst>
          </p:cNvPr>
          <p:cNvSpPr txBox="1"/>
          <p:nvPr/>
        </p:nvSpPr>
        <p:spPr>
          <a:xfrm>
            <a:off x="1039443" y="2575575"/>
            <a:ext cx="103893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The Next Great Trust and Safety Innovations of the Future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Will Come from the Global Majority</a:t>
            </a:r>
          </a:p>
        </p:txBody>
      </p:sp>
    </p:spTree>
    <p:extLst>
      <p:ext uri="{BB962C8B-B14F-4D97-AF65-F5344CB8AC3E}">
        <p14:creationId xmlns:p14="http://schemas.microsoft.com/office/powerpoint/2010/main" val="90150845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FC98C0-B159-127B-CDEA-CBFB96D66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F561A4-F601-BF20-121D-AE2E9B9DBC13}"/>
              </a:ext>
            </a:extLst>
          </p:cNvPr>
          <p:cNvSpPr txBox="1"/>
          <p:nvPr/>
        </p:nvSpPr>
        <p:spPr>
          <a:xfrm>
            <a:off x="746618" y="2644170"/>
            <a:ext cx="106987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Local regional start-ups, business leaders, developers,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researchers are in the best position to inform the needs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AI Trust and Safety for their communities</a:t>
            </a:r>
          </a:p>
        </p:txBody>
      </p:sp>
    </p:spTree>
    <p:extLst>
      <p:ext uri="{BB962C8B-B14F-4D97-AF65-F5344CB8AC3E}">
        <p14:creationId xmlns:p14="http://schemas.microsoft.com/office/powerpoint/2010/main" val="342644725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0633" y="4500457"/>
            <a:ext cx="3572038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37"/>
              </a:lnSpc>
            </a:pPr>
            <a:r>
              <a:rPr lang="en-US" sz="3667" i="1" spc="44" dirty="0">
                <a:solidFill>
                  <a:srgbClr val="191919"/>
                </a:solidFill>
                <a:latin typeface="Barlow Bold Italics"/>
                <a:ea typeface="Barlow Bold Italics"/>
                <a:cs typeface="Barlow Bold Italics"/>
                <a:sym typeface="Barlow Bold Italics"/>
              </a:rPr>
              <a:t>UNDP Trust &amp; Safety </a:t>
            </a:r>
            <a:r>
              <a:rPr lang="en-US" sz="3667" i="1" spc="44" dirty="0" err="1">
                <a:solidFill>
                  <a:srgbClr val="191919"/>
                </a:solidFill>
                <a:latin typeface="Barlow Bold Italics"/>
                <a:ea typeface="Barlow Bold Italics"/>
                <a:cs typeface="Barlow Bold Italics"/>
                <a:sym typeface="Barlow Bold Italics"/>
              </a:rPr>
              <a:t>Programme</a:t>
            </a:r>
            <a:r>
              <a:rPr lang="en-US" sz="3667" i="1" spc="44" dirty="0">
                <a:solidFill>
                  <a:srgbClr val="191919"/>
                </a:solidFill>
                <a:latin typeface="Barlow Bold Italics"/>
                <a:ea typeface="Barlow Bold Italics"/>
                <a:cs typeface="Barlow Bold Italics"/>
                <a:sym typeface="Barlow Bold Italics"/>
              </a:rPr>
              <a:t> Goals</a:t>
            </a:r>
          </a:p>
        </p:txBody>
      </p:sp>
      <p:sp>
        <p:nvSpPr>
          <p:cNvPr id="3" name="AutoShape 3"/>
          <p:cNvSpPr/>
          <p:nvPr/>
        </p:nvSpPr>
        <p:spPr>
          <a:xfrm>
            <a:off x="4604271" y="279400"/>
            <a:ext cx="6901929" cy="6858000"/>
          </a:xfrm>
          <a:prstGeom prst="rect">
            <a:avLst/>
          </a:prstGeom>
          <a:solidFill>
            <a:srgbClr val="13538A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/>
          <p:cNvSpPr/>
          <p:nvPr/>
        </p:nvSpPr>
        <p:spPr>
          <a:xfrm rot="-5400000">
            <a:off x="-2445760" y="3021613"/>
            <a:ext cx="6282147" cy="19027"/>
          </a:xfrm>
          <a:prstGeom prst="rect">
            <a:avLst/>
          </a:prstGeom>
          <a:solidFill>
            <a:srgbClr val="191919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036687" y="889001"/>
            <a:ext cx="2585120" cy="2716512"/>
            <a:chOff x="-1" y="0"/>
            <a:chExt cx="5170239" cy="5433028"/>
          </a:xfrm>
        </p:grpSpPr>
        <p:sp>
          <p:nvSpPr>
            <p:cNvPr id="6" name="TextBox 6"/>
            <p:cNvSpPr txBox="1"/>
            <p:nvPr/>
          </p:nvSpPr>
          <p:spPr>
            <a:xfrm>
              <a:off x="1" y="0"/>
              <a:ext cx="5170237" cy="521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115"/>
                </a:lnSpc>
              </a:pPr>
              <a:r>
                <a:rPr lang="en-US" sz="1733" i="1" spc="130" dirty="0">
                  <a:solidFill>
                    <a:srgbClr val="FFFFFF"/>
                  </a:solidFill>
                  <a:latin typeface="Barlow Light Bold Italics"/>
                  <a:ea typeface="Barlow Light Bold Italics"/>
                  <a:cs typeface="Barlow Light Bold Italics"/>
                  <a:sym typeface="Barlow Light Bold Italics"/>
                </a:rPr>
                <a:t>LOCAL ENABLEMENT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" y="1385763"/>
              <a:ext cx="5170237" cy="4047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960"/>
                </a:lnSpc>
              </a:pPr>
              <a:r>
                <a:rPr lang="en-US" sz="1400" spc="70" dirty="0">
                  <a:solidFill>
                    <a:srgbClr val="FFFFFF"/>
                  </a:solidFill>
                  <a:latin typeface="Barlow Light"/>
                  <a:ea typeface="Barlow Light"/>
                  <a:cs typeface="Barlow Light"/>
                  <a:sym typeface="Barlow Light"/>
                </a:rPr>
                <a:t>Make AI Trust and Safety resources accessible at the local level to support the safe and equitable development, deployment and use of AI. </a:t>
              </a:r>
              <a:r>
                <a:rPr lang="en-US" sz="1400" b="1" u="sng" spc="70" dirty="0">
                  <a:solidFill>
                    <a:srgbClr val="FFFFFF"/>
                  </a:solidFill>
                  <a:latin typeface="Barlow Light"/>
                  <a:ea typeface="Barlow Light"/>
                  <a:cs typeface="Barlow Light"/>
                  <a:sym typeface="Barlow Light"/>
                </a:rPr>
                <a:t>Spotlight local experts</a:t>
              </a:r>
              <a:r>
                <a:rPr lang="en-US" sz="1400" spc="70" dirty="0">
                  <a:solidFill>
                    <a:srgbClr val="FFFFFF"/>
                  </a:solidFill>
                  <a:latin typeface="Barlow Light"/>
                  <a:ea typeface="Barlow Light"/>
                  <a:cs typeface="Barlow Light"/>
                  <a:sym typeface="Barlow Light"/>
                </a:rPr>
                <a:t> who understand local challenges and priorities.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470891" y="889000"/>
            <a:ext cx="2614851" cy="2203552"/>
            <a:chOff x="-59464" y="0"/>
            <a:chExt cx="5229702" cy="4407104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5170238" cy="105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115"/>
                </a:lnSpc>
                <a:spcBef>
                  <a:spcPct val="0"/>
                </a:spcBef>
              </a:pPr>
              <a:r>
                <a:rPr lang="en-US" sz="1733" i="1" spc="130" dirty="0">
                  <a:solidFill>
                    <a:srgbClr val="FFFFFF"/>
                  </a:solidFill>
                  <a:latin typeface="Barlow Light Bold Italics"/>
                  <a:ea typeface="Barlow Light Bold Italics"/>
                  <a:cs typeface="Barlow Light Bold Italics"/>
                  <a:sym typeface="Barlow Light Bold Italics"/>
                </a:rPr>
                <a:t>POLICY EVIDENCE &amp; ALIGNMENT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59464" y="1385764"/>
              <a:ext cx="5170238" cy="3021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960"/>
                </a:lnSpc>
                <a:spcBef>
                  <a:spcPct val="0"/>
                </a:spcBef>
              </a:pPr>
              <a:r>
                <a:rPr lang="en-US" sz="1400" spc="70" dirty="0">
                  <a:solidFill>
                    <a:srgbClr val="FFFFFF"/>
                  </a:solidFill>
                  <a:latin typeface="Barlow Light"/>
                  <a:ea typeface="Barlow Light"/>
                  <a:cs typeface="Barlow Light"/>
                  <a:sym typeface="Barlow Light"/>
                </a:rPr>
                <a:t>Identify opportunities for policy alignment and data collection that reduces  friction and impairment to the success and viability of safe AI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36688" y="4135601"/>
            <a:ext cx="2585119" cy="2000152"/>
            <a:chOff x="0" y="0"/>
            <a:chExt cx="5170238" cy="400030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5170238" cy="105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115"/>
                </a:lnSpc>
                <a:spcBef>
                  <a:spcPct val="0"/>
                </a:spcBef>
              </a:pPr>
              <a:r>
                <a:rPr lang="en-US" sz="1733" i="1" spc="130">
                  <a:solidFill>
                    <a:srgbClr val="FFFFFF"/>
                  </a:solidFill>
                  <a:latin typeface="Barlow Light Bold Italics"/>
                  <a:ea typeface="Barlow Light Bold Italics"/>
                  <a:cs typeface="Barlow Light Bold Italics"/>
                  <a:sym typeface="Barlow Light Bold Italics"/>
                </a:rPr>
                <a:t>CO-DESIGNED SOLUTIONS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91926"/>
              <a:ext cx="5170238" cy="250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960"/>
                </a:lnSpc>
                <a:spcBef>
                  <a:spcPct val="0"/>
                </a:spcBef>
              </a:pPr>
              <a:r>
                <a:rPr lang="en-US" sz="1400" spc="70" dirty="0">
                  <a:solidFill>
                    <a:srgbClr val="FFFFFF"/>
                  </a:solidFill>
                  <a:latin typeface="Barlow Light"/>
                  <a:ea typeface="Barlow Light"/>
                  <a:cs typeface="Barlow Light"/>
                  <a:sym typeface="Barlow Light"/>
                </a:rPr>
                <a:t>Strengthen and expand upon </a:t>
              </a:r>
              <a:r>
                <a:rPr lang="en-US" sz="1400" b="1" u="sng" spc="70" dirty="0">
                  <a:solidFill>
                    <a:srgbClr val="FFFFFF"/>
                  </a:solidFill>
                  <a:latin typeface="Barlow Light"/>
                  <a:ea typeface="Barlow Light"/>
                  <a:cs typeface="Barlow Light"/>
                  <a:sym typeface="Barlow Light"/>
                </a:rPr>
                <a:t>private and public partnerships </a:t>
              </a:r>
              <a:r>
                <a:rPr lang="en-US" sz="1400" spc="70" dirty="0">
                  <a:solidFill>
                    <a:srgbClr val="FFFFFF"/>
                  </a:solidFill>
                  <a:latin typeface="Barlow Light"/>
                  <a:ea typeface="Barlow Light"/>
                  <a:cs typeface="Barlow Light"/>
                  <a:sym typeface="Barlow Light"/>
                </a:rPr>
                <a:t>to ensure alignment on policy and proper interventions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500623" y="5140326"/>
            <a:ext cx="2585119" cy="23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32234" y="1210850"/>
            <a:ext cx="2426005" cy="210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756"/>
              </a:lnSpc>
            </a:pPr>
            <a:r>
              <a:rPr lang="en-US" sz="1733" spc="87" dirty="0">
                <a:solidFill>
                  <a:srgbClr val="191919"/>
                </a:solidFill>
                <a:latin typeface="Barlow Light"/>
                <a:ea typeface="Barlow Light"/>
                <a:cs typeface="Barlow Light"/>
                <a:sym typeface="Barlow Light"/>
              </a:rPr>
              <a:t>Equitable, Inclusive, Safe and Trustworthy Development and Deployment of AI and Digital Technologies Globally.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A0CD5635-03E4-B8D5-0721-092F8FAF108F}"/>
              </a:ext>
            </a:extLst>
          </p:cNvPr>
          <p:cNvSpPr txBox="1"/>
          <p:nvPr/>
        </p:nvSpPr>
        <p:spPr>
          <a:xfrm>
            <a:off x="8500623" y="4135601"/>
            <a:ext cx="2585119" cy="529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15"/>
              </a:lnSpc>
            </a:pPr>
            <a:r>
              <a:rPr lang="en-US" sz="1733" i="1" spc="130" dirty="0">
                <a:solidFill>
                  <a:srgbClr val="FFFFFF"/>
                </a:solidFill>
                <a:latin typeface="Barlow Light Bold Italics"/>
                <a:ea typeface="Barlow Light Bold Italics"/>
                <a:cs typeface="Barlow Light Bold Italics"/>
                <a:sym typeface="Barlow Light Bold Italics"/>
              </a:rPr>
              <a:t>ADAPTIVE TO POPULATION NEEDS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C9C7413F-CC76-A907-8C69-57EA69E3E505}"/>
              </a:ext>
            </a:extLst>
          </p:cNvPr>
          <p:cNvSpPr txBox="1"/>
          <p:nvPr/>
        </p:nvSpPr>
        <p:spPr>
          <a:xfrm>
            <a:off x="8470891" y="4881564"/>
            <a:ext cx="2585119" cy="125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</a:pPr>
            <a:r>
              <a:rPr lang="en-US" sz="1400" spc="70" dirty="0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rPr>
              <a:t>Ensure that solutions are not uniform and are culturally sensitive as well as address the needs of the most vulnerable populations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12">
            <a:extLst>
              <a:ext uri="{FF2B5EF4-FFF2-40B4-BE49-F238E27FC236}">
                <a16:creationId xmlns:a16="http://schemas.microsoft.com/office/drawing/2014/main" id="{616F7193-02A1-9E81-EECB-F978C778C2F9}"/>
              </a:ext>
            </a:extLst>
          </p:cNvPr>
          <p:cNvSpPr/>
          <p:nvPr/>
        </p:nvSpPr>
        <p:spPr>
          <a:xfrm>
            <a:off x="461803" y="3539090"/>
            <a:ext cx="4808459" cy="1470234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AutoShape 2"/>
          <p:cNvSpPr/>
          <p:nvPr/>
        </p:nvSpPr>
        <p:spPr>
          <a:xfrm>
            <a:off x="6838567" y="1209029"/>
            <a:ext cx="5137353" cy="5577313"/>
          </a:xfrm>
          <a:prstGeom prst="rect">
            <a:avLst/>
          </a:prstGeom>
          <a:solidFill>
            <a:srgbClr val="191919">
              <a:alpha val="3529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3"/>
          <p:cNvSpPr/>
          <p:nvPr/>
        </p:nvSpPr>
        <p:spPr>
          <a:xfrm rot="-10800000">
            <a:off x="7255824" y="4846380"/>
            <a:ext cx="4185312" cy="97300"/>
          </a:xfrm>
          <a:prstGeom prst="rect">
            <a:avLst/>
          </a:prstGeom>
          <a:solidFill>
            <a:srgbClr val="CBCBCB">
              <a:alpha val="392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743810" y="3693011"/>
            <a:ext cx="2618309" cy="618705"/>
            <a:chOff x="0" y="0"/>
            <a:chExt cx="1274951" cy="3012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4951" cy="301270"/>
            </a:xfrm>
            <a:custGeom>
              <a:avLst/>
              <a:gdLst/>
              <a:ahLst/>
              <a:cxnLst/>
              <a:rect l="l" t="t" r="r" b="b"/>
              <a:pathLst>
                <a:path w="1274951" h="301270">
                  <a:moveTo>
                    <a:pt x="637476" y="301270"/>
                  </a:moveTo>
                  <a:lnTo>
                    <a:pt x="1274951" y="0"/>
                  </a:lnTo>
                  <a:lnTo>
                    <a:pt x="0" y="0"/>
                  </a:lnTo>
                  <a:lnTo>
                    <a:pt x="637476" y="301270"/>
                  </a:lnTo>
                  <a:close/>
                </a:path>
              </a:pathLst>
            </a:custGeom>
            <a:solidFill>
              <a:srgbClr val="367D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9211" y="-73731"/>
              <a:ext cx="876529" cy="2351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75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1803" y="1199504"/>
            <a:ext cx="4808459" cy="5586838"/>
            <a:chOff x="0" y="-19051"/>
            <a:chExt cx="9616919" cy="11173676"/>
          </a:xfrm>
        </p:grpSpPr>
        <p:sp>
          <p:nvSpPr>
            <p:cNvPr id="8" name="TextBox 8"/>
            <p:cNvSpPr txBox="1"/>
            <p:nvPr/>
          </p:nvSpPr>
          <p:spPr>
            <a:xfrm>
              <a:off x="1938778" y="-19051"/>
              <a:ext cx="5739363" cy="541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165"/>
                </a:lnSpc>
              </a:pPr>
              <a:r>
                <a:rPr lang="en-US" sz="1746" b="1" spc="10">
                  <a:solidFill>
                    <a:srgbClr val="191919"/>
                  </a:solidFill>
                  <a:latin typeface="Maven Pro Bold"/>
                  <a:ea typeface="Maven Pro Bold"/>
                  <a:cs typeface="Maven Pro Bold"/>
                  <a:sym typeface="Maven Pro Bold"/>
                </a:rPr>
                <a:t>TODAY’S REALITY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38972" y="4780085"/>
              <a:ext cx="7894213" cy="470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1862"/>
                </a:lnSpc>
              </a:pPr>
              <a:r>
                <a:rPr lang="en-US" sz="1551" b="1">
                  <a:solidFill>
                    <a:srgbClr val="006291"/>
                  </a:solidFill>
                  <a:latin typeface="Maven Pro Bold"/>
                  <a:ea typeface="Maven Pro Bold"/>
                  <a:cs typeface="Maven Pro Bold"/>
                  <a:sym typeface="Maven Pro Bold"/>
                </a:rPr>
                <a:t>CENTRALIZED &amp; UNIVERSAL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38972" y="5435015"/>
              <a:ext cx="9092087" cy="1790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401"/>
                </a:lnSpc>
              </a:pPr>
              <a:r>
                <a:rPr lang="en-US" sz="1437">
                  <a:solidFill>
                    <a:srgbClr val="191919"/>
                  </a:solidFill>
                  <a:latin typeface="Maven Pro"/>
                  <a:ea typeface="Maven Pro"/>
                  <a:cs typeface="Maven Pro"/>
                  <a:sym typeface="Maven Pro"/>
                </a:rPr>
                <a:t>Globally scaled, universally applied policies  risk replicating hierarchical and colonial governance models that threaten principles of sovereignty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1010943"/>
              <a:ext cx="9616919" cy="2940467"/>
            </a:xfrm>
            <a:prstGeom prst="rect">
              <a:avLst/>
            </a:prstGeom>
            <a:solidFill>
              <a:srgbClr val="000000">
                <a:alpha val="4706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38972" y="1863229"/>
              <a:ext cx="9092087" cy="1174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401"/>
                </a:lnSpc>
              </a:pPr>
              <a:r>
                <a:rPr lang="en-US" sz="1437" dirty="0">
                  <a:solidFill>
                    <a:srgbClr val="191919"/>
                  </a:solidFill>
                  <a:latin typeface="Maven Pro"/>
                  <a:ea typeface="Maven Pro"/>
                  <a:cs typeface="Maven Pro"/>
                  <a:sym typeface="Maven Pro"/>
                </a:rPr>
                <a:t>Governance led and executed by private tech companies with liability placed on companies reactively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38972" y="1153055"/>
              <a:ext cx="8545165" cy="470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1862"/>
                </a:lnSpc>
              </a:pPr>
              <a:r>
                <a:rPr lang="en-US" sz="1551" b="1">
                  <a:solidFill>
                    <a:srgbClr val="006291"/>
                  </a:solidFill>
                  <a:latin typeface="Maven Pro Bold"/>
                  <a:ea typeface="Maven Pro Bold"/>
                  <a:cs typeface="Maven Pro Bold"/>
                  <a:sym typeface="Maven Pro Bold"/>
                </a:rPr>
                <a:t>MANAGED BY PRIVATE COMPANIES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8204978"/>
              <a:ext cx="9616919" cy="2949647"/>
            </a:xfrm>
            <a:prstGeom prst="rect">
              <a:avLst/>
            </a:prstGeom>
            <a:solidFill>
              <a:srgbClr val="000000">
                <a:alpha val="4706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46292" y="8946525"/>
              <a:ext cx="9241207" cy="1790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401"/>
                </a:lnSpc>
              </a:pPr>
              <a:r>
                <a:rPr lang="en-US" sz="1437">
                  <a:solidFill>
                    <a:srgbClr val="191919"/>
                  </a:solidFill>
                  <a:latin typeface="Maven Pro"/>
                  <a:ea typeface="Maven Pro"/>
                  <a:cs typeface="Maven Pro"/>
                  <a:sym typeface="Maven Pro"/>
                </a:rPr>
                <a:t>Focused on managing escalations based on user reports. Priorities are ranked  by severity of harm, imminent risk and market priorities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46292" y="8349189"/>
              <a:ext cx="6757447" cy="470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1862"/>
                </a:lnSpc>
              </a:pPr>
              <a:r>
                <a:rPr lang="en-US" sz="1551" b="1">
                  <a:solidFill>
                    <a:srgbClr val="006291"/>
                  </a:solidFill>
                  <a:latin typeface="Maven Pro Bold"/>
                  <a:ea typeface="Maven Pro Bold"/>
                  <a:cs typeface="Maven Pro Bold"/>
                  <a:sym typeface="Maven Pro Bold"/>
                </a:rPr>
                <a:t>REACTIVE, CRISIS FOCUSED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187612" y="1196329"/>
            <a:ext cx="4498064" cy="270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167"/>
              </a:lnSpc>
            </a:pPr>
            <a:r>
              <a:rPr lang="en-US" sz="1747" b="1" spc="10">
                <a:solidFill>
                  <a:srgbClr val="191919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A SAFE AND INCLUSIVE DIGITAL FUTURE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098313" y="3539090"/>
            <a:ext cx="4676663" cy="1404589"/>
            <a:chOff x="0" y="0"/>
            <a:chExt cx="9353326" cy="2809179"/>
          </a:xfrm>
        </p:grpSpPr>
        <p:sp>
          <p:nvSpPr>
            <p:cNvPr id="20" name="AutoShape 20"/>
            <p:cNvSpPr/>
            <p:nvPr/>
          </p:nvSpPr>
          <p:spPr>
            <a:xfrm>
              <a:off x="0" y="20349"/>
              <a:ext cx="9353326" cy="2788830"/>
            </a:xfrm>
            <a:prstGeom prst="rect">
              <a:avLst/>
            </a:prstGeom>
            <a:solidFill>
              <a:srgbClr val="000000">
                <a:alpha val="4706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15492" y="1151350"/>
              <a:ext cx="8950960" cy="1173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379"/>
                </a:lnSpc>
              </a:pPr>
              <a:r>
                <a:rPr lang="en-US" sz="1425">
                  <a:solidFill>
                    <a:srgbClr val="191919"/>
                  </a:solidFill>
                  <a:latin typeface="Maven Pro"/>
                  <a:ea typeface="Maven Pro"/>
                  <a:cs typeface="Maven Pro"/>
                  <a:sym typeface="Maven Pro"/>
                </a:rPr>
                <a:t>Scaled localized solutions, sensitive to the public interests as determined by cultural contexts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15492" y="0"/>
              <a:ext cx="8950960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1915"/>
                </a:lnSpc>
              </a:pPr>
              <a:r>
                <a:rPr lang="en-US" sz="1596" b="1">
                  <a:solidFill>
                    <a:srgbClr val="006291"/>
                  </a:solidFill>
                  <a:latin typeface="Maven Pro Bold"/>
                  <a:ea typeface="Maven Pro Bold"/>
                  <a:cs typeface="Maven Pro Bold"/>
                  <a:sym typeface="Maven Pro Bold"/>
                </a:rPr>
                <a:t>LOCALLY EMPOWERED, SOVERIEGN AND RELEVANT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098313" y="1752410"/>
            <a:ext cx="4676663" cy="1394415"/>
            <a:chOff x="0" y="0"/>
            <a:chExt cx="9353326" cy="278883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9353326" cy="2788830"/>
            </a:xfrm>
            <a:prstGeom prst="rect">
              <a:avLst/>
            </a:prstGeom>
            <a:solidFill>
              <a:srgbClr val="000000">
                <a:alpha val="4706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15492" y="817458"/>
              <a:ext cx="9123310" cy="1789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379"/>
                </a:lnSpc>
              </a:pPr>
              <a:r>
                <a:rPr lang="en-US" sz="1425">
                  <a:solidFill>
                    <a:srgbClr val="191919"/>
                  </a:solidFill>
                  <a:latin typeface="Maven Pro"/>
                  <a:ea typeface="Maven Pro"/>
                  <a:cs typeface="Maven Pro"/>
                  <a:sym typeface="Maven Pro"/>
                </a:rPr>
                <a:t>Collaborative and co-designed governance practices in private and public sector partnership that distributes responsibility and diffuses liability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15492" y="160378"/>
              <a:ext cx="6238632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1915"/>
                </a:lnSpc>
              </a:pPr>
              <a:r>
                <a:rPr lang="en-US" sz="1596" b="1">
                  <a:solidFill>
                    <a:srgbClr val="006291"/>
                  </a:solidFill>
                  <a:latin typeface="Maven Pro Bold"/>
                  <a:ea typeface="Maven Pro Bold"/>
                  <a:cs typeface="Maven Pro Bold"/>
                  <a:sym typeface="Maven Pro Bold"/>
                </a:rPr>
                <a:t>SHARED RESPONSIBILITY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113470" y="5311518"/>
            <a:ext cx="4661505" cy="1314541"/>
            <a:chOff x="0" y="0"/>
            <a:chExt cx="9323011" cy="2629081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9323011" cy="2629081"/>
            </a:xfrm>
            <a:prstGeom prst="rect">
              <a:avLst/>
            </a:prstGeom>
            <a:solidFill>
              <a:srgbClr val="000000">
                <a:alpha val="4706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03156" y="899216"/>
              <a:ext cx="8457381" cy="1173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379"/>
                </a:lnSpc>
              </a:pPr>
              <a:r>
                <a:rPr lang="en-US" sz="1425">
                  <a:solidFill>
                    <a:srgbClr val="191919"/>
                  </a:solidFill>
                  <a:latin typeface="Maven Pro"/>
                  <a:ea typeface="Maven Pro"/>
                  <a:cs typeface="Maven Pro"/>
                  <a:sym typeface="Maven Pro"/>
                </a:rPr>
                <a:t>Mitigate systemic risks in proactive ways that are adaptive to emerging risks and harms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03156" y="221390"/>
              <a:ext cx="9119855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1915"/>
                </a:lnSpc>
              </a:pPr>
              <a:r>
                <a:rPr lang="en-US" sz="1596" b="1">
                  <a:solidFill>
                    <a:srgbClr val="006291"/>
                  </a:solidFill>
                  <a:latin typeface="Maven Pro Bold"/>
                  <a:ea typeface="Maven Pro Bold"/>
                  <a:cs typeface="Maven Pro Bold"/>
                  <a:sym typeface="Maven Pro Bold"/>
                </a:rPr>
                <a:t>PROACTIVE, ANTICIPATORY AND ADAPTIVE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2781300" y="273967"/>
            <a:ext cx="6159500" cy="481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885"/>
              </a:lnSpc>
            </a:pPr>
            <a:r>
              <a:rPr lang="en-US" sz="3133" b="1" spc="19" dirty="0">
                <a:solidFill>
                  <a:srgbClr val="191919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AI TRUST AND SAFETY RE-IMAGINED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039223aa-5308-442e-875b-11b6a414bb16" xsi:nil="true"/>
    <TranslatedLang xmlns="039223aa-5308-442e-875b-11b6a414bb16" xsi:nil="true"/>
    <lcf76f155ced4ddcb4097134ff3c332f xmlns="039223aa-5308-442e-875b-11b6a414bb16">
      <Terms xmlns="http://schemas.microsoft.com/office/infopath/2007/PartnerControls"/>
    </lcf76f155ced4ddcb4097134ff3c332f>
    <TaxCatchAll xmlns="a1819b20-839e-4c0c-8bad-3566ecae61af" xsi:nil="true"/>
    <MostUsed xmlns="039223aa-5308-442e-875b-11b6a414bb16" xsi:nil="true"/>
    <Status xmlns="039223aa-5308-442e-875b-11b6a414bb1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3AC65AB8C851489F5ECF323C3C9387" ma:contentTypeVersion="22" ma:contentTypeDescription="Create a new document." ma:contentTypeScope="" ma:versionID="410b4f99a71a930a8dcf20b96ef0ae48">
  <xsd:schema xmlns:xsd="http://www.w3.org/2001/XMLSchema" xmlns:xs="http://www.w3.org/2001/XMLSchema" xmlns:p="http://schemas.microsoft.com/office/2006/metadata/properties" xmlns:ns2="039223aa-5308-442e-875b-11b6a414bb16" xmlns:ns3="a1819b20-839e-4c0c-8bad-3566ecae61af" targetNamespace="http://schemas.microsoft.com/office/2006/metadata/properties" ma:root="true" ma:fieldsID="61bac3fbe8810a74600a35afd00bc54d" ns2:_="" ns3:_="">
    <xsd:import namespace="039223aa-5308-442e-875b-11b6a414bb16"/>
    <xsd:import namespace="a1819b20-839e-4c0c-8bad-3566ecae61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_Flow_SignoffStatu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ostUsed" minOccurs="0"/>
                <xsd:element ref="ns2:MediaServiceObjectDetectorVersions" minOccurs="0"/>
                <xsd:element ref="ns2:MediaServiceSearchProperties" minOccurs="0"/>
                <xsd:element ref="ns2:TranslatedLang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223aa-5308-442e-875b-11b6a414bb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ostUsed" ma:index="25" nillable="true" ma:displayName="Most Used" ma:format="Dropdown" ma:internalName="MostUsed">
      <xsd:simpleType>
        <xsd:restriction base="dms:Choice">
          <xsd:enumeration value="P1"/>
          <xsd:enumeration value="P2"/>
          <xsd:enumeration value="P3"/>
          <xsd:enumeration value="Choice 4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ranslatedLang" ma:index="28" nillable="true" ma:displayName="Translated Language" ma:internalName="TranslatedLang">
      <xsd:simpleType>
        <xsd:restriction base="dms:Text"/>
      </xsd:simpleType>
    </xsd:element>
    <xsd:element name="Status" ma:index="29" nillable="true" ma:displayName="Status" ma:format="Dropdown" ma:internalName="Status">
      <xsd:simpleType>
        <xsd:restriction base="dms:Choice">
          <xsd:enumeration value="Backburner"/>
          <xsd:enumeration value="Completed"/>
          <xsd:enumeration value="Interested"/>
          <xsd:enumeration value="Ongoing"/>
          <xsd:enumeration value="Reques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19b20-839e-4c0c-8bad-3566ecae61a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5c9ba68-9eb0-44d2-9d23-f736e7104480}" ma:internalName="TaxCatchAll" ma:showField="CatchAllData" ma:web="a1819b20-839e-4c0c-8bad-3566ecae61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362D7B-48B7-4EAF-BC7A-F5A1C517F4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D547A0-D533-437A-8682-8089280F72AB}">
  <ds:schemaRefs>
    <ds:schemaRef ds:uri="a1819b20-839e-4c0c-8bad-3566ecae61af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039223aa-5308-442e-875b-11b6a414bb16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2AFA54-1F31-4A7A-930A-6DF4CC906E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9223aa-5308-442e-875b-11b6a414bb16"/>
    <ds:schemaRef ds:uri="a1819b20-839e-4c0c-8bad-3566ecae61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1449</TotalTime>
  <Words>804</Words>
  <Application>Microsoft Macintosh PowerPoint</Application>
  <PresentationFormat>Widescreen</PresentationFormat>
  <Paragraphs>88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Aileron</vt:lpstr>
      <vt:lpstr>Aileron Heavy</vt:lpstr>
      <vt:lpstr>Aptos</vt:lpstr>
      <vt:lpstr>Aptos Display</vt:lpstr>
      <vt:lpstr>Arial</vt:lpstr>
      <vt:lpstr>Barlow</vt:lpstr>
      <vt:lpstr>Barlow Bold Italics</vt:lpstr>
      <vt:lpstr>Barlow Light</vt:lpstr>
      <vt:lpstr>Barlow Light Bold Italics</vt:lpstr>
      <vt:lpstr>Calibri</vt:lpstr>
      <vt:lpstr>Maven Pro</vt:lpstr>
      <vt:lpstr>Maven Pro Bold</vt:lpstr>
      <vt:lpstr>Montserrat</vt:lpstr>
      <vt:lpstr>Montserrat Classic Bold</vt:lpstr>
      <vt:lpstr>Proxima Nova Rg</vt:lpstr>
      <vt:lpstr>Roboto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Jennifer Louie</cp:lastModifiedBy>
  <cp:revision>3</cp:revision>
  <dcterms:created xsi:type="dcterms:W3CDTF">2013-07-15T20:26:40Z</dcterms:created>
  <dcterms:modified xsi:type="dcterms:W3CDTF">2025-03-18T13:35:49Z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0x010100ED3AC65AB8C851489F5ECF323C3C9387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_activity">
    <vt:lpwstr>{"FileActivityType":"9","FileActivityTimeStamp":"2024-10-22T17:14:53.427Z","FileActivityUsersOnPage":[{"DisplayName":"Jennifer Louie","Id":"jennifer.louie@undp.org"},{"DisplayName":"Sruthi Missula","Id":"sruthi.missula@undp.org"}],"FileActivityNavigationId":null}</vt:lpwstr>
  </property>
  <property fmtid="{D5CDD505-2E9C-101B-9397-08002B2CF9AE}" pid="9" name="TriggerFlowInfo">
    <vt:lpwstr/>
  </property>
</Properties>
</file>