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Cambria" panose="02040503050406030204" pitchFamily="18" charset="0"/>
      <p:regular r:id="rId13"/>
      <p:bold r:id="rId14"/>
      <p:italic r:id="rId15"/>
      <p:boldItalic r:id="rId16"/>
    </p:embeddedFont>
    <p:embeddedFont>
      <p:font typeface="Montserrat" pitchFamily="2" charset="77"/>
      <p:regular r:id="rId17"/>
      <p:bold r:id="rId18"/>
      <p:italic r:id="rId19"/>
      <p:boldItalic r:id="rId20"/>
    </p:embeddedFont>
    <p:embeddedFont>
      <p:font typeface="Montserrat Bold" pitchFamily="2" charset="77"/>
      <p:regular r:id="rId21"/>
      <p:bold r:id="rId22"/>
    </p:embeddedFont>
    <p:embeddedFont>
      <p:font typeface="Montserrat Classic" pitchFamily="2" charset="77"/>
      <p:regular r:id="rId23"/>
    </p:embeddedFont>
    <p:embeddedFont>
      <p:font typeface="Montserrat Semi-Bold" pitchFamily="2" charset="77"/>
      <p:regular r:id="rId24"/>
      <p:bold r:id="rId25"/>
    </p:embeddedFont>
    <p:embeddedFont>
      <p:font typeface="Open Sauce" pitchFamily="2" charset="77"/>
      <p:regular r:id="rId26"/>
    </p:embeddedFont>
    <p:embeddedFont>
      <p:font typeface="Open Sauce Bold" pitchFamily="2" charset="77"/>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2B8BB-8EA7-CA41-BC86-F2B8F54F50CC}" v="1" dt="2025-02-06T13:42:24.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597" autoAdjust="0"/>
  </p:normalViewPr>
  <p:slideViewPr>
    <p:cSldViewPr>
      <p:cViewPr varScale="1">
        <p:scale>
          <a:sx n="47" d="100"/>
          <a:sy n="47" d="100"/>
        </p:scale>
        <p:origin x="88"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CEC"/>
        </a:solidFill>
        <a:effectLst/>
      </p:bgPr>
    </p:bg>
    <p:spTree>
      <p:nvGrpSpPr>
        <p:cNvPr id="1" name=""/>
        <p:cNvGrpSpPr/>
        <p:nvPr/>
      </p:nvGrpSpPr>
      <p:grpSpPr>
        <a:xfrm>
          <a:off x="0" y="0"/>
          <a:ext cx="0" cy="0"/>
          <a:chOff x="0" y="0"/>
          <a:chExt cx="0" cy="0"/>
        </a:xfrm>
      </p:grpSpPr>
      <p:sp>
        <p:nvSpPr>
          <p:cNvPr id="2" name="Freeform 2"/>
          <p:cNvSpPr/>
          <p:nvPr/>
        </p:nvSpPr>
        <p:spPr>
          <a:xfrm rot="-876679">
            <a:off x="8239819" y="7953114"/>
            <a:ext cx="13744635" cy="4667773"/>
          </a:xfrm>
          <a:custGeom>
            <a:avLst/>
            <a:gdLst/>
            <a:ahLst/>
            <a:cxnLst/>
            <a:rect l="l" t="t" r="r" b="b"/>
            <a:pathLst>
              <a:path w="13744635" h="4667773">
                <a:moveTo>
                  <a:pt x="0" y="0"/>
                </a:moveTo>
                <a:lnTo>
                  <a:pt x="13744635" y="0"/>
                </a:lnTo>
                <a:lnTo>
                  <a:pt x="13744635" y="4667773"/>
                </a:lnTo>
                <a:lnTo>
                  <a:pt x="0" y="4667773"/>
                </a:lnTo>
                <a:lnTo>
                  <a:pt x="0" y="0"/>
                </a:lnTo>
                <a:close/>
              </a:path>
            </a:pathLst>
          </a:custGeom>
          <a:blipFill>
            <a:blip r:embed="rId2"/>
            <a:stretch>
              <a:fillRect b="-76306"/>
            </a:stretch>
          </a:blipFill>
        </p:spPr>
        <p:txBody>
          <a:bodyPr/>
          <a:lstStyle/>
          <a:p>
            <a:endParaRPr lang="en-US"/>
          </a:p>
        </p:txBody>
      </p:sp>
      <p:sp>
        <p:nvSpPr>
          <p:cNvPr id="3" name="Freeform 3"/>
          <p:cNvSpPr/>
          <p:nvPr/>
        </p:nvSpPr>
        <p:spPr>
          <a:xfrm rot="9533180">
            <a:off x="-2304094" y="-1043282"/>
            <a:ext cx="9108307" cy="7633373"/>
          </a:xfrm>
          <a:custGeom>
            <a:avLst/>
            <a:gdLst/>
            <a:ahLst/>
            <a:cxnLst/>
            <a:rect l="l" t="t" r="r" b="b"/>
            <a:pathLst>
              <a:path w="9108307" h="7633373">
                <a:moveTo>
                  <a:pt x="0" y="0"/>
                </a:moveTo>
                <a:lnTo>
                  <a:pt x="9108307" y="0"/>
                </a:lnTo>
                <a:lnTo>
                  <a:pt x="9108307" y="7633373"/>
                </a:lnTo>
                <a:lnTo>
                  <a:pt x="0" y="7633373"/>
                </a:lnTo>
                <a:lnTo>
                  <a:pt x="0" y="0"/>
                </a:lnTo>
                <a:close/>
              </a:path>
            </a:pathLst>
          </a:custGeom>
          <a:blipFill>
            <a:blip r:embed="rId3"/>
            <a:stretch>
              <a:fillRect r="-125760" b="-99006"/>
            </a:stretch>
          </a:blipFill>
        </p:spPr>
        <p:txBody>
          <a:bodyPr/>
          <a:lstStyle/>
          <a:p>
            <a:endParaRPr lang="en-US" dirty="0"/>
          </a:p>
        </p:txBody>
      </p:sp>
      <p:sp>
        <p:nvSpPr>
          <p:cNvPr id="4" name="TextBox 4"/>
          <p:cNvSpPr txBox="1"/>
          <p:nvPr/>
        </p:nvSpPr>
        <p:spPr>
          <a:xfrm>
            <a:off x="1384077" y="3146224"/>
            <a:ext cx="15875223" cy="2143125"/>
          </a:xfrm>
          <a:prstGeom prst="rect">
            <a:avLst/>
          </a:prstGeom>
        </p:spPr>
        <p:txBody>
          <a:bodyPr lIns="0" tIns="0" rIns="0" bIns="0" rtlCol="0" anchor="t">
            <a:spAutoFit/>
          </a:bodyPr>
          <a:lstStyle/>
          <a:p>
            <a:pPr algn="ctr">
              <a:lnSpc>
                <a:spcPts val="8400"/>
              </a:lnSpc>
            </a:pPr>
            <a:r>
              <a:rPr lang="en-US" sz="7000" b="1">
                <a:solidFill>
                  <a:srgbClr val="000000"/>
                </a:solidFill>
                <a:latin typeface="Open Sauce Bold"/>
                <a:ea typeface="Open Sauce Bold"/>
                <a:cs typeface="Open Sauce Bold"/>
                <a:sym typeface="Open Sauce Bold"/>
              </a:rPr>
              <a:t>Submission for the AI Trust &amp; Safety Re-Imagination Programme</a:t>
            </a:r>
          </a:p>
        </p:txBody>
      </p:sp>
      <p:grpSp>
        <p:nvGrpSpPr>
          <p:cNvPr id="5" name="Group 5"/>
          <p:cNvGrpSpPr/>
          <p:nvPr/>
        </p:nvGrpSpPr>
        <p:grpSpPr>
          <a:xfrm>
            <a:off x="-134203" y="-298230"/>
            <a:ext cx="18556407" cy="1609651"/>
            <a:chOff x="0" y="0"/>
            <a:chExt cx="4887284" cy="423941"/>
          </a:xfrm>
        </p:grpSpPr>
        <p:sp>
          <p:nvSpPr>
            <p:cNvPr id="6" name="Freeform 6"/>
            <p:cNvSpPr/>
            <p:nvPr/>
          </p:nvSpPr>
          <p:spPr>
            <a:xfrm>
              <a:off x="0" y="0"/>
              <a:ext cx="4887284" cy="423941"/>
            </a:xfrm>
            <a:custGeom>
              <a:avLst/>
              <a:gdLst/>
              <a:ahLst/>
              <a:cxnLst/>
              <a:rect l="l" t="t" r="r" b="b"/>
              <a:pathLst>
                <a:path w="4887284" h="423941">
                  <a:moveTo>
                    <a:pt x="0" y="0"/>
                  </a:moveTo>
                  <a:lnTo>
                    <a:pt x="4887284" y="0"/>
                  </a:lnTo>
                  <a:lnTo>
                    <a:pt x="4887284" y="423941"/>
                  </a:lnTo>
                  <a:lnTo>
                    <a:pt x="0" y="423941"/>
                  </a:lnTo>
                  <a:close/>
                </a:path>
              </a:pathLst>
            </a:custGeom>
            <a:solidFill>
              <a:srgbClr val="FFFFFF">
                <a:alpha val="14902"/>
              </a:srgbClr>
            </a:solidFill>
          </p:spPr>
          <p:txBody>
            <a:bodyPr/>
            <a:lstStyle/>
            <a:p>
              <a:endParaRPr lang="en-US"/>
            </a:p>
          </p:txBody>
        </p:sp>
        <p:sp>
          <p:nvSpPr>
            <p:cNvPr id="7" name="TextBox 7"/>
            <p:cNvSpPr txBox="1"/>
            <p:nvPr/>
          </p:nvSpPr>
          <p:spPr>
            <a:xfrm>
              <a:off x="0" y="0"/>
              <a:ext cx="4887284" cy="423941"/>
            </a:xfrm>
            <a:prstGeom prst="rect">
              <a:avLst/>
            </a:prstGeom>
          </p:spPr>
          <p:txBody>
            <a:bodyPr lIns="50800" tIns="50800" rIns="50800" bIns="50800" rtlCol="0" anchor="ctr"/>
            <a:lstStyle/>
            <a:p>
              <a:pPr algn="ctr">
                <a:lnSpc>
                  <a:spcPts val="2160"/>
                </a:lnSpc>
              </a:pPr>
              <a:endParaRPr/>
            </a:p>
          </p:txBody>
        </p:sp>
      </p:grpSp>
      <p:sp>
        <p:nvSpPr>
          <p:cNvPr id="8" name="TextBox 8"/>
          <p:cNvSpPr txBox="1"/>
          <p:nvPr/>
        </p:nvSpPr>
        <p:spPr>
          <a:xfrm>
            <a:off x="4181690" y="6635951"/>
            <a:ext cx="9924620" cy="2171700"/>
          </a:xfrm>
          <a:prstGeom prst="rect">
            <a:avLst/>
          </a:prstGeom>
        </p:spPr>
        <p:txBody>
          <a:bodyPr lIns="0" tIns="0" rIns="0" bIns="0" rtlCol="0" anchor="t">
            <a:spAutoFit/>
          </a:bodyPr>
          <a:lstStyle/>
          <a:p>
            <a:pPr algn="ctr">
              <a:lnSpc>
                <a:spcPts val="4320"/>
              </a:lnSpc>
            </a:pPr>
            <a:r>
              <a:rPr lang="en-US" sz="3600">
                <a:solidFill>
                  <a:srgbClr val="000000"/>
                </a:solidFill>
                <a:latin typeface="Open Sauce"/>
                <a:ea typeface="Open Sauce"/>
                <a:cs typeface="Open Sauce"/>
                <a:sym typeface="Open Sauce"/>
              </a:rPr>
              <a:t>Team Names</a:t>
            </a:r>
          </a:p>
          <a:p>
            <a:pPr algn="ctr">
              <a:lnSpc>
                <a:spcPts val="4320"/>
              </a:lnSpc>
            </a:pPr>
            <a:r>
              <a:rPr lang="en-US" sz="3600">
                <a:solidFill>
                  <a:srgbClr val="000000"/>
                </a:solidFill>
                <a:latin typeface="Open Sauce"/>
                <a:ea typeface="Open Sauce"/>
                <a:cs typeface="Open Sauce"/>
                <a:sym typeface="Open Sauce"/>
              </a:rPr>
              <a:t>Organization</a:t>
            </a:r>
          </a:p>
          <a:p>
            <a:pPr algn="ctr">
              <a:lnSpc>
                <a:spcPts val="4320"/>
              </a:lnSpc>
            </a:pPr>
            <a:r>
              <a:rPr lang="en-US" sz="3600">
                <a:solidFill>
                  <a:srgbClr val="000000"/>
                </a:solidFill>
                <a:latin typeface="Open Sauce"/>
                <a:ea typeface="Open Sauce"/>
                <a:cs typeface="Open Sauce"/>
                <a:sym typeface="Open Sauce"/>
              </a:rPr>
              <a:t>Country</a:t>
            </a:r>
          </a:p>
          <a:p>
            <a:pPr algn="ctr">
              <a:lnSpc>
                <a:spcPts val="4320"/>
              </a:lnSpc>
              <a:spcBef>
                <a:spcPct val="0"/>
              </a:spcBef>
            </a:pPr>
            <a:r>
              <a:rPr lang="en-US" sz="3600">
                <a:solidFill>
                  <a:srgbClr val="000000"/>
                </a:solidFill>
                <a:latin typeface="Open Sauce"/>
                <a:ea typeface="Open Sauce"/>
                <a:cs typeface="Open Sauce"/>
                <a:sym typeface="Open Sauce"/>
              </a:rPr>
              <a:t>Email Address &amp; Contact Info</a:t>
            </a:r>
          </a:p>
        </p:txBody>
      </p:sp>
      <p:sp>
        <p:nvSpPr>
          <p:cNvPr id="9" name="TextBox 9"/>
          <p:cNvSpPr txBox="1"/>
          <p:nvPr/>
        </p:nvSpPr>
        <p:spPr>
          <a:xfrm>
            <a:off x="749889" y="506596"/>
            <a:ext cx="3615362" cy="266700"/>
          </a:xfrm>
          <a:prstGeom prst="rect">
            <a:avLst/>
          </a:prstGeom>
        </p:spPr>
        <p:txBody>
          <a:bodyPr lIns="0" tIns="0" rIns="0" bIns="0" rtlCol="0" anchor="t">
            <a:spAutoFit/>
          </a:bodyPr>
          <a:lstStyle/>
          <a:p>
            <a:pPr algn="just">
              <a:lnSpc>
                <a:spcPts val="2160"/>
              </a:lnSpc>
              <a:spcBef>
                <a:spcPct val="0"/>
              </a:spcBef>
            </a:pPr>
            <a:r>
              <a:rPr lang="en-US" sz="1800" spc="179">
                <a:solidFill>
                  <a:srgbClr val="000000"/>
                </a:solidFill>
                <a:latin typeface="Open Sauce"/>
                <a:ea typeface="Open Sauce"/>
                <a:cs typeface="Open Sauce"/>
                <a:sym typeface="Open Sauce"/>
              </a:rPr>
              <a:t>DATE</a:t>
            </a:r>
          </a:p>
        </p:txBody>
      </p:sp>
      <p:sp>
        <p:nvSpPr>
          <p:cNvPr id="10" name="TextBox 9">
            <a:extLst>
              <a:ext uri="{FF2B5EF4-FFF2-40B4-BE49-F238E27FC236}">
                <a16:creationId xmlns:a16="http://schemas.microsoft.com/office/drawing/2014/main" id="{94D1E4C8-E845-BEC5-2EFE-AEA09D4886EB}"/>
              </a:ext>
            </a:extLst>
          </p:cNvPr>
          <p:cNvSpPr txBox="1"/>
          <p:nvPr/>
        </p:nvSpPr>
        <p:spPr>
          <a:xfrm>
            <a:off x="473389" y="1558083"/>
            <a:ext cx="17341222" cy="923330"/>
          </a:xfrm>
          <a:prstGeom prst="rect">
            <a:avLst/>
          </a:prstGeom>
          <a:noFill/>
        </p:spPr>
        <p:txBody>
          <a:bodyPr wrap="none" rtlCol="0">
            <a:spAutoFit/>
          </a:bodyPr>
          <a:lstStyle/>
          <a:p>
            <a:r>
              <a:rPr lang="en-US" sz="5400" b="1" dirty="0">
                <a:solidFill>
                  <a:srgbClr val="FF0000"/>
                </a:solidFill>
                <a:latin typeface="Cambria" panose="02040503050406030204" pitchFamily="18" charset="0"/>
              </a:rPr>
              <a:t>THIS IS A TEMPLATE. DELETE THIS TEXT BEFORE USE.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CEC"/>
        </a:solidFill>
        <a:effectLst/>
      </p:bgPr>
    </p:bg>
    <p:spTree>
      <p:nvGrpSpPr>
        <p:cNvPr id="1" name=""/>
        <p:cNvGrpSpPr/>
        <p:nvPr/>
      </p:nvGrpSpPr>
      <p:grpSpPr>
        <a:xfrm>
          <a:off x="0" y="0"/>
          <a:ext cx="0" cy="0"/>
          <a:chOff x="0" y="0"/>
          <a:chExt cx="0" cy="0"/>
        </a:xfrm>
      </p:grpSpPr>
      <p:sp>
        <p:nvSpPr>
          <p:cNvPr id="2" name="Freeform 2"/>
          <p:cNvSpPr/>
          <p:nvPr/>
        </p:nvSpPr>
        <p:spPr>
          <a:xfrm rot="-876679">
            <a:off x="6054570" y="8563108"/>
            <a:ext cx="13744635" cy="4667773"/>
          </a:xfrm>
          <a:custGeom>
            <a:avLst/>
            <a:gdLst/>
            <a:ahLst/>
            <a:cxnLst/>
            <a:rect l="l" t="t" r="r" b="b"/>
            <a:pathLst>
              <a:path w="13744635" h="4667773">
                <a:moveTo>
                  <a:pt x="0" y="0"/>
                </a:moveTo>
                <a:lnTo>
                  <a:pt x="13744635" y="0"/>
                </a:lnTo>
                <a:lnTo>
                  <a:pt x="13744635" y="4667773"/>
                </a:lnTo>
                <a:lnTo>
                  <a:pt x="0" y="4667773"/>
                </a:lnTo>
                <a:lnTo>
                  <a:pt x="0" y="0"/>
                </a:lnTo>
                <a:close/>
              </a:path>
            </a:pathLst>
          </a:custGeom>
          <a:blipFill>
            <a:blip r:embed="rId2"/>
            <a:stretch>
              <a:fillRect b="-76306"/>
            </a:stretch>
          </a:blipFill>
        </p:spPr>
        <p:txBody>
          <a:bodyPr/>
          <a:lstStyle/>
          <a:p>
            <a:endParaRPr lang="en-US"/>
          </a:p>
        </p:txBody>
      </p:sp>
      <p:sp>
        <p:nvSpPr>
          <p:cNvPr id="3" name="Freeform 3"/>
          <p:cNvSpPr/>
          <p:nvPr/>
        </p:nvSpPr>
        <p:spPr>
          <a:xfrm rot="9533180">
            <a:off x="-3161344" y="-1900532"/>
            <a:ext cx="9108307" cy="7633373"/>
          </a:xfrm>
          <a:custGeom>
            <a:avLst/>
            <a:gdLst/>
            <a:ahLst/>
            <a:cxnLst/>
            <a:rect l="l" t="t" r="r" b="b"/>
            <a:pathLst>
              <a:path w="9108307" h="7633373">
                <a:moveTo>
                  <a:pt x="0" y="0"/>
                </a:moveTo>
                <a:lnTo>
                  <a:pt x="9108307" y="0"/>
                </a:lnTo>
                <a:lnTo>
                  <a:pt x="9108307" y="7633373"/>
                </a:lnTo>
                <a:lnTo>
                  <a:pt x="0" y="7633373"/>
                </a:lnTo>
                <a:lnTo>
                  <a:pt x="0" y="0"/>
                </a:lnTo>
                <a:close/>
              </a:path>
            </a:pathLst>
          </a:custGeom>
          <a:blipFill>
            <a:blip r:embed="rId3"/>
            <a:stretch>
              <a:fillRect r="-125760" b="-99006"/>
            </a:stretch>
          </a:blipFill>
        </p:spPr>
        <p:txBody>
          <a:bodyPr/>
          <a:lstStyle/>
          <a:p>
            <a:endParaRPr lang="en-US"/>
          </a:p>
        </p:txBody>
      </p:sp>
      <p:sp>
        <p:nvSpPr>
          <p:cNvPr id="4" name="AutoShape 4"/>
          <p:cNvSpPr/>
          <p:nvPr/>
        </p:nvSpPr>
        <p:spPr>
          <a:xfrm>
            <a:off x="1104900" y="1619250"/>
            <a:ext cx="951963"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TextBox 5"/>
          <p:cNvSpPr txBox="1"/>
          <p:nvPr/>
        </p:nvSpPr>
        <p:spPr>
          <a:xfrm>
            <a:off x="1092890" y="933450"/>
            <a:ext cx="8809376" cy="723900"/>
          </a:xfrm>
          <a:prstGeom prst="rect">
            <a:avLst/>
          </a:prstGeom>
        </p:spPr>
        <p:txBody>
          <a:bodyPr lIns="0" tIns="0" rIns="0" bIns="0" rtlCol="0" anchor="t">
            <a:spAutoFit/>
          </a:bodyPr>
          <a:lstStyle/>
          <a:p>
            <a:pPr algn="l">
              <a:lnSpc>
                <a:spcPts val="2879"/>
              </a:lnSpc>
            </a:pPr>
            <a:r>
              <a:rPr lang="en-US" sz="2400" spc="240">
                <a:solidFill>
                  <a:srgbClr val="000000"/>
                </a:solidFill>
                <a:latin typeface="Open Sauce"/>
                <a:ea typeface="Open Sauce"/>
                <a:cs typeface="Open Sauce"/>
                <a:sym typeface="Open Sauce"/>
              </a:rPr>
              <a:t>WHAT MAKES YOUR TEAM THE BEST POSITIONED TO WORK ON THIS PROBLEM?</a:t>
            </a:r>
          </a:p>
        </p:txBody>
      </p:sp>
      <p:sp>
        <p:nvSpPr>
          <p:cNvPr id="6" name="TextBox 6"/>
          <p:cNvSpPr txBox="1"/>
          <p:nvPr/>
        </p:nvSpPr>
        <p:spPr>
          <a:xfrm>
            <a:off x="16055825" y="9267825"/>
            <a:ext cx="1203475" cy="361950"/>
          </a:xfrm>
          <a:prstGeom prst="rect">
            <a:avLst/>
          </a:prstGeom>
        </p:spPr>
        <p:txBody>
          <a:bodyPr lIns="0" tIns="0" rIns="0" bIns="0" rtlCol="0" anchor="t">
            <a:spAutoFit/>
          </a:bodyPr>
          <a:lstStyle/>
          <a:p>
            <a:pPr algn="r">
              <a:lnSpc>
                <a:spcPts val="2879"/>
              </a:lnSpc>
            </a:pPr>
            <a:r>
              <a:rPr lang="en-US" sz="2400" spc="240">
                <a:solidFill>
                  <a:srgbClr val="000000"/>
                </a:solidFill>
                <a:latin typeface="Open Sauce"/>
                <a:ea typeface="Open Sauce"/>
                <a:cs typeface="Open Sauce"/>
                <a:sym typeface="Open Sauce"/>
              </a:rPr>
              <a:t>4</a:t>
            </a:r>
          </a:p>
        </p:txBody>
      </p:sp>
      <p:sp>
        <p:nvSpPr>
          <p:cNvPr id="7" name="TextBox 7"/>
          <p:cNvSpPr txBox="1"/>
          <p:nvPr/>
        </p:nvSpPr>
        <p:spPr>
          <a:xfrm>
            <a:off x="1092890" y="2420773"/>
            <a:ext cx="4480902" cy="613410"/>
          </a:xfrm>
          <a:prstGeom prst="rect">
            <a:avLst/>
          </a:prstGeom>
        </p:spPr>
        <p:txBody>
          <a:bodyPr lIns="0" tIns="0" rIns="0" bIns="0" rtlCol="0" anchor="t">
            <a:spAutoFit/>
          </a:bodyPr>
          <a:lstStyle/>
          <a:p>
            <a:pPr marL="0" lvl="0" indent="0" algn="l">
              <a:lnSpc>
                <a:spcPts val="5040"/>
              </a:lnSpc>
              <a:spcBef>
                <a:spcPct val="0"/>
              </a:spcBef>
            </a:pPr>
            <a:r>
              <a:rPr lang="en-US" sz="3600" b="1">
                <a:solidFill>
                  <a:srgbClr val="000000"/>
                </a:solidFill>
                <a:latin typeface="Open Sauce Bold"/>
                <a:ea typeface="Open Sauce Bold"/>
                <a:cs typeface="Open Sauce Bold"/>
                <a:sym typeface="Open Sauce Bold"/>
              </a:rPr>
              <a:t>Skills</a:t>
            </a:r>
          </a:p>
        </p:txBody>
      </p:sp>
      <p:sp>
        <p:nvSpPr>
          <p:cNvPr id="8" name="TextBox 8"/>
          <p:cNvSpPr txBox="1"/>
          <p:nvPr/>
        </p:nvSpPr>
        <p:spPr>
          <a:xfrm>
            <a:off x="1092890" y="3920008"/>
            <a:ext cx="4404688" cy="4908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Enter text here</a:t>
            </a:r>
          </a:p>
        </p:txBody>
      </p:sp>
      <p:sp>
        <p:nvSpPr>
          <p:cNvPr id="9" name="TextBox 9"/>
          <p:cNvSpPr txBox="1"/>
          <p:nvPr/>
        </p:nvSpPr>
        <p:spPr>
          <a:xfrm>
            <a:off x="6903549" y="2420773"/>
            <a:ext cx="4480902" cy="613410"/>
          </a:xfrm>
          <a:prstGeom prst="rect">
            <a:avLst/>
          </a:prstGeom>
        </p:spPr>
        <p:txBody>
          <a:bodyPr lIns="0" tIns="0" rIns="0" bIns="0" rtlCol="0" anchor="t">
            <a:spAutoFit/>
          </a:bodyPr>
          <a:lstStyle/>
          <a:p>
            <a:pPr marL="0" lvl="0" indent="0" algn="l">
              <a:lnSpc>
                <a:spcPts val="5040"/>
              </a:lnSpc>
              <a:spcBef>
                <a:spcPct val="0"/>
              </a:spcBef>
            </a:pPr>
            <a:r>
              <a:rPr lang="en-US" sz="3600" b="1">
                <a:solidFill>
                  <a:srgbClr val="000000"/>
                </a:solidFill>
                <a:latin typeface="Open Sauce Bold"/>
                <a:ea typeface="Open Sauce Bold"/>
                <a:cs typeface="Open Sauce Bold"/>
                <a:sym typeface="Open Sauce Bold"/>
              </a:rPr>
              <a:t>Experience</a:t>
            </a:r>
          </a:p>
        </p:txBody>
      </p:sp>
      <p:sp>
        <p:nvSpPr>
          <p:cNvPr id="10" name="TextBox 10"/>
          <p:cNvSpPr txBox="1"/>
          <p:nvPr/>
        </p:nvSpPr>
        <p:spPr>
          <a:xfrm>
            <a:off x="6903549" y="3920008"/>
            <a:ext cx="4404688" cy="4908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Enter text here</a:t>
            </a:r>
          </a:p>
        </p:txBody>
      </p:sp>
      <p:sp>
        <p:nvSpPr>
          <p:cNvPr id="11" name="TextBox 11"/>
          <p:cNvSpPr txBox="1"/>
          <p:nvPr/>
        </p:nvSpPr>
        <p:spPr>
          <a:xfrm>
            <a:off x="12714208" y="2420773"/>
            <a:ext cx="4480902" cy="1251585"/>
          </a:xfrm>
          <a:prstGeom prst="rect">
            <a:avLst/>
          </a:prstGeom>
        </p:spPr>
        <p:txBody>
          <a:bodyPr lIns="0" tIns="0" rIns="0" bIns="0" rtlCol="0" anchor="t">
            <a:spAutoFit/>
          </a:bodyPr>
          <a:lstStyle/>
          <a:p>
            <a:pPr marL="0" lvl="0" indent="0" algn="l">
              <a:lnSpc>
                <a:spcPts val="5040"/>
              </a:lnSpc>
              <a:spcBef>
                <a:spcPct val="0"/>
              </a:spcBef>
            </a:pPr>
            <a:r>
              <a:rPr lang="en-US" sz="3600" b="1">
                <a:solidFill>
                  <a:srgbClr val="000000"/>
                </a:solidFill>
                <a:latin typeface="Open Sauce Bold"/>
                <a:ea typeface="Open Sauce Bold"/>
                <a:cs typeface="Open Sauce Bold"/>
                <a:sym typeface="Open Sauce Bold"/>
              </a:rPr>
              <a:t>Relationships/ Partners</a:t>
            </a:r>
          </a:p>
        </p:txBody>
      </p:sp>
      <p:sp>
        <p:nvSpPr>
          <p:cNvPr id="12" name="TextBox 12"/>
          <p:cNvSpPr txBox="1"/>
          <p:nvPr/>
        </p:nvSpPr>
        <p:spPr>
          <a:xfrm>
            <a:off x="12714208" y="3920008"/>
            <a:ext cx="4404688" cy="4908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Enter text here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CEC"/>
        </a:solidFill>
        <a:effectLst/>
      </p:bgPr>
    </p:bg>
    <p:spTree>
      <p:nvGrpSpPr>
        <p:cNvPr id="1" name=""/>
        <p:cNvGrpSpPr/>
        <p:nvPr/>
      </p:nvGrpSpPr>
      <p:grpSpPr>
        <a:xfrm>
          <a:off x="0" y="0"/>
          <a:ext cx="0" cy="0"/>
          <a:chOff x="0" y="0"/>
          <a:chExt cx="0" cy="0"/>
        </a:xfrm>
      </p:grpSpPr>
      <p:sp>
        <p:nvSpPr>
          <p:cNvPr id="2" name="Freeform 2"/>
          <p:cNvSpPr/>
          <p:nvPr/>
        </p:nvSpPr>
        <p:spPr>
          <a:xfrm rot="-876679">
            <a:off x="6340320" y="8848858"/>
            <a:ext cx="13744635" cy="4667773"/>
          </a:xfrm>
          <a:custGeom>
            <a:avLst/>
            <a:gdLst/>
            <a:ahLst/>
            <a:cxnLst/>
            <a:rect l="l" t="t" r="r" b="b"/>
            <a:pathLst>
              <a:path w="13744635" h="4667773">
                <a:moveTo>
                  <a:pt x="0" y="0"/>
                </a:moveTo>
                <a:lnTo>
                  <a:pt x="13744635" y="0"/>
                </a:lnTo>
                <a:lnTo>
                  <a:pt x="13744635" y="4667773"/>
                </a:lnTo>
                <a:lnTo>
                  <a:pt x="0" y="4667773"/>
                </a:lnTo>
                <a:lnTo>
                  <a:pt x="0" y="0"/>
                </a:lnTo>
                <a:close/>
              </a:path>
            </a:pathLst>
          </a:custGeom>
          <a:blipFill>
            <a:blip r:embed="rId2"/>
            <a:stretch>
              <a:fillRect b="-76306"/>
            </a:stretch>
          </a:blipFill>
        </p:spPr>
        <p:txBody>
          <a:bodyPr/>
          <a:lstStyle/>
          <a:p>
            <a:endParaRPr lang="en-US"/>
          </a:p>
        </p:txBody>
      </p:sp>
      <p:sp>
        <p:nvSpPr>
          <p:cNvPr id="3" name="Freeform 3"/>
          <p:cNvSpPr/>
          <p:nvPr/>
        </p:nvSpPr>
        <p:spPr>
          <a:xfrm rot="9533180">
            <a:off x="-3447094" y="-2186282"/>
            <a:ext cx="9108307" cy="7633373"/>
          </a:xfrm>
          <a:custGeom>
            <a:avLst/>
            <a:gdLst/>
            <a:ahLst/>
            <a:cxnLst/>
            <a:rect l="l" t="t" r="r" b="b"/>
            <a:pathLst>
              <a:path w="9108307" h="7633373">
                <a:moveTo>
                  <a:pt x="0" y="0"/>
                </a:moveTo>
                <a:lnTo>
                  <a:pt x="9108307" y="0"/>
                </a:lnTo>
                <a:lnTo>
                  <a:pt x="9108307" y="7633373"/>
                </a:lnTo>
                <a:lnTo>
                  <a:pt x="0" y="7633373"/>
                </a:lnTo>
                <a:lnTo>
                  <a:pt x="0" y="0"/>
                </a:lnTo>
                <a:close/>
              </a:path>
            </a:pathLst>
          </a:custGeom>
          <a:blipFill>
            <a:blip r:embed="rId3"/>
            <a:stretch>
              <a:fillRect r="-125760" b="-99006"/>
            </a:stretch>
          </a:blipFill>
        </p:spPr>
        <p:txBody>
          <a:bodyPr/>
          <a:lstStyle/>
          <a:p>
            <a:endParaRPr lang="en-US"/>
          </a:p>
        </p:txBody>
      </p:sp>
      <p:sp>
        <p:nvSpPr>
          <p:cNvPr id="4" name="AutoShape 4"/>
          <p:cNvSpPr/>
          <p:nvPr/>
        </p:nvSpPr>
        <p:spPr>
          <a:xfrm>
            <a:off x="1104900" y="1619250"/>
            <a:ext cx="951963"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13759965" y="3960649"/>
            <a:ext cx="2915638" cy="2992601"/>
            <a:chOff x="0" y="0"/>
            <a:chExt cx="767905" cy="788175"/>
          </a:xfrm>
        </p:grpSpPr>
        <p:sp>
          <p:nvSpPr>
            <p:cNvPr id="6" name="Freeform 6"/>
            <p:cNvSpPr/>
            <p:nvPr/>
          </p:nvSpPr>
          <p:spPr>
            <a:xfrm>
              <a:off x="0" y="0"/>
              <a:ext cx="767905" cy="788175"/>
            </a:xfrm>
            <a:custGeom>
              <a:avLst/>
              <a:gdLst/>
              <a:ahLst/>
              <a:cxnLst/>
              <a:rect l="l" t="t" r="r" b="b"/>
              <a:pathLst>
                <a:path w="767905" h="788175">
                  <a:moveTo>
                    <a:pt x="79659" y="0"/>
                  </a:moveTo>
                  <a:lnTo>
                    <a:pt x="688245" y="0"/>
                  </a:lnTo>
                  <a:cubicBezTo>
                    <a:pt x="732240" y="0"/>
                    <a:pt x="767905" y="35665"/>
                    <a:pt x="767905" y="79659"/>
                  </a:cubicBezTo>
                  <a:lnTo>
                    <a:pt x="767905" y="708516"/>
                  </a:lnTo>
                  <a:cubicBezTo>
                    <a:pt x="767905" y="752510"/>
                    <a:pt x="732240" y="788175"/>
                    <a:pt x="688245" y="788175"/>
                  </a:cubicBezTo>
                  <a:lnTo>
                    <a:pt x="79659" y="788175"/>
                  </a:lnTo>
                  <a:cubicBezTo>
                    <a:pt x="35665" y="788175"/>
                    <a:pt x="0" y="752510"/>
                    <a:pt x="0" y="708516"/>
                  </a:cubicBezTo>
                  <a:lnTo>
                    <a:pt x="0" y="79659"/>
                  </a:lnTo>
                  <a:cubicBezTo>
                    <a:pt x="0" y="35665"/>
                    <a:pt x="35665" y="0"/>
                    <a:pt x="79659" y="0"/>
                  </a:cubicBezTo>
                  <a:close/>
                </a:path>
              </a:pathLst>
            </a:custGeom>
            <a:solidFill>
              <a:srgbClr val="CFD9E6"/>
            </a:solidFill>
            <a:ln w="19050" cap="rnd">
              <a:solidFill>
                <a:srgbClr val="4D8ECC"/>
              </a:solidFill>
              <a:prstDash val="solid"/>
              <a:round/>
            </a:ln>
          </p:spPr>
          <p:txBody>
            <a:bodyPr/>
            <a:lstStyle/>
            <a:p>
              <a:endParaRPr lang="en-US"/>
            </a:p>
          </p:txBody>
        </p:sp>
        <p:sp>
          <p:nvSpPr>
            <p:cNvPr id="7" name="TextBox 7"/>
            <p:cNvSpPr txBox="1"/>
            <p:nvPr/>
          </p:nvSpPr>
          <p:spPr>
            <a:xfrm>
              <a:off x="0" y="0"/>
              <a:ext cx="767905" cy="788175"/>
            </a:xfrm>
            <a:prstGeom prst="rect">
              <a:avLst/>
            </a:prstGeom>
          </p:spPr>
          <p:txBody>
            <a:bodyPr lIns="50800" tIns="50800" rIns="50800" bIns="50800" rtlCol="0" anchor="ctr"/>
            <a:lstStyle/>
            <a:p>
              <a:pPr algn="ctr">
                <a:lnSpc>
                  <a:spcPts val="2879"/>
                </a:lnSpc>
              </a:pPr>
              <a:endParaRPr/>
            </a:p>
          </p:txBody>
        </p:sp>
      </p:grpSp>
      <p:sp>
        <p:nvSpPr>
          <p:cNvPr id="8" name="AutoShape 8"/>
          <p:cNvSpPr/>
          <p:nvPr/>
        </p:nvSpPr>
        <p:spPr>
          <a:xfrm>
            <a:off x="1104900" y="2940674"/>
            <a:ext cx="13163009" cy="0"/>
          </a:xfrm>
          <a:prstGeom prst="line">
            <a:avLst/>
          </a:prstGeom>
          <a:ln w="38100" cap="rnd">
            <a:solidFill>
              <a:srgbClr val="4D8ECC"/>
            </a:solidFill>
            <a:prstDash val="solid"/>
            <a:headEnd type="none" w="sm" len="sm"/>
            <a:tailEnd type="none" w="sm" len="sm"/>
          </a:ln>
        </p:spPr>
        <p:txBody>
          <a:bodyPr/>
          <a:lstStyle/>
          <a:p>
            <a:endParaRPr lang="en-US"/>
          </a:p>
        </p:txBody>
      </p:sp>
      <p:grpSp>
        <p:nvGrpSpPr>
          <p:cNvPr id="9" name="Group 9"/>
          <p:cNvGrpSpPr/>
          <p:nvPr/>
        </p:nvGrpSpPr>
        <p:grpSpPr>
          <a:xfrm>
            <a:off x="1092890" y="2822336"/>
            <a:ext cx="236677" cy="23667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ECC"/>
            </a:solidFill>
          </p:spPr>
          <p:txBody>
            <a:bodyPr/>
            <a:lstStyle/>
            <a:p>
              <a:endParaRPr lang="en-US"/>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879"/>
                </a:lnSpc>
              </a:pPr>
              <a:endParaRPr/>
            </a:p>
          </p:txBody>
        </p:sp>
      </p:grpSp>
      <p:sp>
        <p:nvSpPr>
          <p:cNvPr id="12" name="TextBox 12"/>
          <p:cNvSpPr txBox="1"/>
          <p:nvPr/>
        </p:nvSpPr>
        <p:spPr>
          <a:xfrm>
            <a:off x="1092890" y="933450"/>
            <a:ext cx="10485776" cy="361950"/>
          </a:xfrm>
          <a:prstGeom prst="rect">
            <a:avLst/>
          </a:prstGeom>
        </p:spPr>
        <p:txBody>
          <a:bodyPr lIns="0" tIns="0" rIns="0" bIns="0" rtlCol="0" anchor="t">
            <a:spAutoFit/>
          </a:bodyPr>
          <a:lstStyle/>
          <a:p>
            <a:pPr algn="l">
              <a:lnSpc>
                <a:spcPts val="2879"/>
              </a:lnSpc>
            </a:pPr>
            <a:r>
              <a:rPr lang="en-US" sz="2400" spc="240">
                <a:solidFill>
                  <a:srgbClr val="000000"/>
                </a:solidFill>
                <a:latin typeface="Open Sauce"/>
                <a:ea typeface="Open Sauce"/>
                <a:cs typeface="Open Sauce"/>
                <a:sym typeface="Open Sauce"/>
              </a:rPr>
              <a:t>KEY MILESTONES, ACCOMPLISHMENTS &amp; PROGRESS</a:t>
            </a:r>
          </a:p>
        </p:txBody>
      </p:sp>
      <p:sp>
        <p:nvSpPr>
          <p:cNvPr id="13" name="TextBox 13"/>
          <p:cNvSpPr txBox="1"/>
          <p:nvPr/>
        </p:nvSpPr>
        <p:spPr>
          <a:xfrm>
            <a:off x="16055825" y="9267825"/>
            <a:ext cx="1203475" cy="361950"/>
          </a:xfrm>
          <a:prstGeom prst="rect">
            <a:avLst/>
          </a:prstGeom>
        </p:spPr>
        <p:txBody>
          <a:bodyPr lIns="0" tIns="0" rIns="0" bIns="0" rtlCol="0" anchor="t">
            <a:spAutoFit/>
          </a:bodyPr>
          <a:lstStyle/>
          <a:p>
            <a:pPr algn="r">
              <a:lnSpc>
                <a:spcPts val="2879"/>
              </a:lnSpc>
            </a:pPr>
            <a:r>
              <a:rPr lang="en-US" sz="2400" spc="240">
                <a:solidFill>
                  <a:srgbClr val="000000"/>
                </a:solidFill>
                <a:latin typeface="Open Sauce"/>
                <a:ea typeface="Open Sauce"/>
                <a:cs typeface="Open Sauce"/>
                <a:sym typeface="Open Sauce"/>
              </a:rPr>
              <a:t>5</a:t>
            </a:r>
          </a:p>
        </p:txBody>
      </p:sp>
      <p:sp>
        <p:nvSpPr>
          <p:cNvPr id="14" name="TextBox 14"/>
          <p:cNvSpPr txBox="1"/>
          <p:nvPr/>
        </p:nvSpPr>
        <p:spPr>
          <a:xfrm>
            <a:off x="1092890" y="5539258"/>
            <a:ext cx="3123899" cy="14814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When did you start working on this problem?</a:t>
            </a:r>
          </a:p>
        </p:txBody>
      </p:sp>
      <p:sp>
        <p:nvSpPr>
          <p:cNvPr id="15" name="TextBox 15"/>
          <p:cNvSpPr txBox="1"/>
          <p:nvPr/>
        </p:nvSpPr>
        <p:spPr>
          <a:xfrm>
            <a:off x="1107060" y="4268739"/>
            <a:ext cx="1883242" cy="986155"/>
          </a:xfrm>
          <a:prstGeom prst="rect">
            <a:avLst/>
          </a:prstGeom>
        </p:spPr>
        <p:txBody>
          <a:bodyPr lIns="0" tIns="0" rIns="0" bIns="0" rtlCol="0" anchor="t">
            <a:spAutoFit/>
          </a:bodyPr>
          <a:lstStyle/>
          <a:p>
            <a:pPr algn="l">
              <a:lnSpc>
                <a:spcPts val="3919"/>
              </a:lnSpc>
            </a:pPr>
            <a:r>
              <a:rPr lang="en-US" sz="2799" b="1">
                <a:solidFill>
                  <a:srgbClr val="000000"/>
                </a:solidFill>
                <a:latin typeface="Open Sauce Bold"/>
                <a:ea typeface="Open Sauce Bold"/>
                <a:cs typeface="Open Sauce Bold"/>
                <a:sym typeface="Open Sauce Bold"/>
              </a:rPr>
              <a:t>2023 October</a:t>
            </a:r>
          </a:p>
        </p:txBody>
      </p:sp>
      <p:sp>
        <p:nvSpPr>
          <p:cNvPr id="16" name="TextBox 16"/>
          <p:cNvSpPr txBox="1"/>
          <p:nvPr/>
        </p:nvSpPr>
        <p:spPr>
          <a:xfrm>
            <a:off x="1107060" y="7496175"/>
            <a:ext cx="3109729" cy="737235"/>
          </a:xfrm>
          <a:prstGeom prst="rect">
            <a:avLst/>
          </a:prstGeom>
        </p:spPr>
        <p:txBody>
          <a:bodyPr lIns="0" tIns="0" rIns="0" bIns="0" rtlCol="0" anchor="t">
            <a:spAutoFit/>
          </a:bodyPr>
          <a:lstStyle/>
          <a:p>
            <a:pPr algn="l">
              <a:lnSpc>
                <a:spcPts val="2940"/>
              </a:lnSpc>
            </a:pPr>
            <a:r>
              <a:rPr lang="en-US" sz="2100">
                <a:solidFill>
                  <a:srgbClr val="000000">
                    <a:alpha val="60000"/>
                  </a:srgbClr>
                </a:solidFill>
                <a:latin typeface="Open Sauce"/>
                <a:ea typeface="Open Sauce"/>
                <a:cs typeface="Open Sauce"/>
                <a:sym typeface="Open Sauce"/>
              </a:rPr>
              <a:t>What’s your track record or experience?</a:t>
            </a:r>
          </a:p>
        </p:txBody>
      </p:sp>
      <p:sp>
        <p:nvSpPr>
          <p:cNvPr id="17" name="TextBox 17"/>
          <p:cNvSpPr txBox="1"/>
          <p:nvPr/>
        </p:nvSpPr>
        <p:spPr>
          <a:xfrm>
            <a:off x="5626282" y="5539258"/>
            <a:ext cx="3123899" cy="14814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Pivots, Evidence or validation points</a:t>
            </a:r>
          </a:p>
        </p:txBody>
      </p:sp>
      <p:sp>
        <p:nvSpPr>
          <p:cNvPr id="18" name="TextBox 18"/>
          <p:cNvSpPr txBox="1"/>
          <p:nvPr/>
        </p:nvSpPr>
        <p:spPr>
          <a:xfrm>
            <a:off x="5640453" y="4268739"/>
            <a:ext cx="2310237" cy="986155"/>
          </a:xfrm>
          <a:prstGeom prst="rect">
            <a:avLst/>
          </a:prstGeom>
        </p:spPr>
        <p:txBody>
          <a:bodyPr lIns="0" tIns="0" rIns="0" bIns="0" rtlCol="0" anchor="t">
            <a:spAutoFit/>
          </a:bodyPr>
          <a:lstStyle/>
          <a:p>
            <a:pPr algn="l">
              <a:lnSpc>
                <a:spcPts val="3919"/>
              </a:lnSpc>
            </a:pPr>
            <a:r>
              <a:rPr lang="en-US" sz="2799" b="1">
                <a:solidFill>
                  <a:srgbClr val="000000"/>
                </a:solidFill>
                <a:latin typeface="Open Sauce Bold"/>
                <a:ea typeface="Open Sauce Bold"/>
                <a:cs typeface="Open Sauce Bold"/>
                <a:sym typeface="Open Sauce Bold"/>
              </a:rPr>
              <a:t>2024 November</a:t>
            </a:r>
          </a:p>
        </p:txBody>
      </p:sp>
      <p:sp>
        <p:nvSpPr>
          <p:cNvPr id="19" name="TextBox 19"/>
          <p:cNvSpPr txBox="1"/>
          <p:nvPr/>
        </p:nvSpPr>
        <p:spPr>
          <a:xfrm>
            <a:off x="5626282" y="7496175"/>
            <a:ext cx="3123899" cy="1480185"/>
          </a:xfrm>
          <a:prstGeom prst="rect">
            <a:avLst/>
          </a:prstGeom>
        </p:spPr>
        <p:txBody>
          <a:bodyPr lIns="0" tIns="0" rIns="0" bIns="0" rtlCol="0" anchor="t">
            <a:spAutoFit/>
          </a:bodyPr>
          <a:lstStyle/>
          <a:p>
            <a:pPr algn="l">
              <a:lnSpc>
                <a:spcPts val="2940"/>
              </a:lnSpc>
            </a:pPr>
            <a:r>
              <a:rPr lang="en-US" sz="2100">
                <a:solidFill>
                  <a:srgbClr val="000000">
                    <a:alpha val="60000"/>
                  </a:srgbClr>
                </a:solidFill>
                <a:latin typeface="Open Sauce"/>
                <a:ea typeface="Open Sauce"/>
                <a:cs typeface="Open Sauce"/>
                <a:sym typeface="Open Sauce"/>
              </a:rPr>
              <a:t>What have been pivotal learning moments or moments that validate your strategy?</a:t>
            </a:r>
          </a:p>
        </p:txBody>
      </p:sp>
      <p:sp>
        <p:nvSpPr>
          <p:cNvPr id="20" name="TextBox 20"/>
          <p:cNvSpPr txBox="1"/>
          <p:nvPr/>
        </p:nvSpPr>
        <p:spPr>
          <a:xfrm>
            <a:off x="9969382" y="5539258"/>
            <a:ext cx="3128459" cy="9861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Accomplishments and Recognition</a:t>
            </a:r>
          </a:p>
        </p:txBody>
      </p:sp>
      <p:sp>
        <p:nvSpPr>
          <p:cNvPr id="21" name="TextBox 21"/>
          <p:cNvSpPr txBox="1"/>
          <p:nvPr/>
        </p:nvSpPr>
        <p:spPr>
          <a:xfrm>
            <a:off x="9983552" y="4268739"/>
            <a:ext cx="2656511" cy="986155"/>
          </a:xfrm>
          <a:prstGeom prst="rect">
            <a:avLst/>
          </a:prstGeom>
        </p:spPr>
        <p:txBody>
          <a:bodyPr lIns="0" tIns="0" rIns="0" bIns="0" rtlCol="0" anchor="t">
            <a:spAutoFit/>
          </a:bodyPr>
          <a:lstStyle/>
          <a:p>
            <a:pPr algn="l">
              <a:lnSpc>
                <a:spcPts val="3919"/>
              </a:lnSpc>
            </a:pPr>
            <a:r>
              <a:rPr lang="en-US" sz="2799" b="1">
                <a:solidFill>
                  <a:srgbClr val="000000"/>
                </a:solidFill>
                <a:latin typeface="Open Sauce Bold"/>
                <a:ea typeface="Open Sauce Bold"/>
                <a:cs typeface="Open Sauce Bold"/>
                <a:sym typeface="Open Sauce Bold"/>
              </a:rPr>
              <a:t>2025</a:t>
            </a:r>
          </a:p>
          <a:p>
            <a:pPr algn="l">
              <a:lnSpc>
                <a:spcPts val="3919"/>
              </a:lnSpc>
            </a:pPr>
            <a:r>
              <a:rPr lang="en-US" sz="2799" b="1">
                <a:solidFill>
                  <a:srgbClr val="000000"/>
                </a:solidFill>
                <a:latin typeface="Open Sauce Bold"/>
                <a:ea typeface="Open Sauce Bold"/>
                <a:cs typeface="Open Sauce Bold"/>
                <a:sym typeface="Open Sauce Bold"/>
              </a:rPr>
              <a:t>Jan</a:t>
            </a:r>
          </a:p>
        </p:txBody>
      </p:sp>
      <p:sp>
        <p:nvSpPr>
          <p:cNvPr id="22" name="TextBox 22"/>
          <p:cNvSpPr txBox="1"/>
          <p:nvPr/>
        </p:nvSpPr>
        <p:spPr>
          <a:xfrm>
            <a:off x="14135401" y="5539258"/>
            <a:ext cx="2354601" cy="986155"/>
          </a:xfrm>
          <a:prstGeom prst="rect">
            <a:avLst/>
          </a:prstGeom>
        </p:spPr>
        <p:txBody>
          <a:bodyPr lIns="0" tIns="0" rIns="0" bIns="0" rtlCol="0" anchor="t">
            <a:spAutoFit/>
          </a:bodyPr>
          <a:lstStyle/>
          <a:p>
            <a:pPr algn="l">
              <a:lnSpc>
                <a:spcPts val="3919"/>
              </a:lnSpc>
            </a:pPr>
            <a:r>
              <a:rPr lang="en-US" sz="2799">
                <a:solidFill>
                  <a:srgbClr val="000000"/>
                </a:solidFill>
                <a:latin typeface="Open Sauce"/>
                <a:ea typeface="Open Sauce"/>
                <a:cs typeface="Open Sauce"/>
                <a:sym typeface="Open Sauce"/>
              </a:rPr>
              <a:t>Upcoming milestones</a:t>
            </a:r>
          </a:p>
        </p:txBody>
      </p:sp>
      <p:sp>
        <p:nvSpPr>
          <p:cNvPr id="23" name="TextBox 23"/>
          <p:cNvSpPr txBox="1"/>
          <p:nvPr/>
        </p:nvSpPr>
        <p:spPr>
          <a:xfrm>
            <a:off x="14149571" y="4268739"/>
            <a:ext cx="2340431" cy="986155"/>
          </a:xfrm>
          <a:prstGeom prst="rect">
            <a:avLst/>
          </a:prstGeom>
        </p:spPr>
        <p:txBody>
          <a:bodyPr lIns="0" tIns="0" rIns="0" bIns="0" rtlCol="0" anchor="t">
            <a:spAutoFit/>
          </a:bodyPr>
          <a:lstStyle/>
          <a:p>
            <a:pPr algn="l">
              <a:lnSpc>
                <a:spcPts val="3919"/>
              </a:lnSpc>
            </a:pPr>
            <a:r>
              <a:rPr lang="en-US" sz="2799" b="1">
                <a:solidFill>
                  <a:srgbClr val="000000"/>
                </a:solidFill>
                <a:latin typeface="Open Sauce Bold"/>
                <a:ea typeface="Open Sauce Bold"/>
                <a:cs typeface="Open Sauce Bold"/>
                <a:sym typeface="Open Sauce Bold"/>
              </a:rPr>
              <a:t>2025 </a:t>
            </a:r>
          </a:p>
          <a:p>
            <a:pPr algn="l">
              <a:lnSpc>
                <a:spcPts val="3919"/>
              </a:lnSpc>
            </a:pPr>
            <a:r>
              <a:rPr lang="en-US" sz="2799" b="1">
                <a:solidFill>
                  <a:srgbClr val="000000"/>
                </a:solidFill>
                <a:latin typeface="Open Sauce Bold"/>
                <a:ea typeface="Open Sauce Bold"/>
                <a:cs typeface="Open Sauce Bold"/>
                <a:sym typeface="Open Sauce Bold"/>
              </a:rPr>
              <a:t>June</a:t>
            </a:r>
          </a:p>
        </p:txBody>
      </p:sp>
      <p:grpSp>
        <p:nvGrpSpPr>
          <p:cNvPr id="24" name="Group 24"/>
          <p:cNvGrpSpPr/>
          <p:nvPr/>
        </p:nvGrpSpPr>
        <p:grpSpPr>
          <a:xfrm>
            <a:off x="5626282" y="2822336"/>
            <a:ext cx="236677" cy="23667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ECC"/>
            </a:solidFill>
          </p:spPr>
          <p:txBody>
            <a:bodyPr/>
            <a:lstStyle/>
            <a:p>
              <a:endParaRPr lang="en-US"/>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2879"/>
                </a:lnSpc>
              </a:pPr>
              <a:endParaRPr/>
            </a:p>
          </p:txBody>
        </p:sp>
      </p:grpSp>
      <p:grpSp>
        <p:nvGrpSpPr>
          <p:cNvPr id="27" name="Group 27"/>
          <p:cNvGrpSpPr/>
          <p:nvPr/>
        </p:nvGrpSpPr>
        <p:grpSpPr>
          <a:xfrm>
            <a:off x="9983552" y="2822336"/>
            <a:ext cx="236677" cy="23667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ECC"/>
            </a:solidFill>
          </p:spPr>
          <p:txBody>
            <a:bodyPr/>
            <a:lstStyle/>
            <a:p>
              <a:endParaRPr lang="en-US"/>
            </a:p>
          </p:txBody>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879"/>
                </a:lnSpc>
              </a:pPr>
              <a:endParaRPr/>
            </a:p>
          </p:txBody>
        </p:sp>
      </p:grpSp>
      <p:grpSp>
        <p:nvGrpSpPr>
          <p:cNvPr id="30" name="Group 30"/>
          <p:cNvGrpSpPr/>
          <p:nvPr/>
        </p:nvGrpSpPr>
        <p:grpSpPr>
          <a:xfrm>
            <a:off x="14057560" y="2730325"/>
            <a:ext cx="420698" cy="42069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ECC"/>
            </a:solidFill>
          </p:spPr>
          <p:txBody>
            <a:bodyPr/>
            <a:lstStyle/>
            <a:p>
              <a:endParaRPr lang="en-US"/>
            </a:p>
          </p:txBody>
        </p:sp>
        <p:sp>
          <p:nvSpPr>
            <p:cNvPr id="32" name="TextBox 32"/>
            <p:cNvSpPr txBox="1"/>
            <p:nvPr/>
          </p:nvSpPr>
          <p:spPr>
            <a:xfrm>
              <a:off x="76200" y="76200"/>
              <a:ext cx="660400" cy="660400"/>
            </a:xfrm>
            <a:prstGeom prst="rect">
              <a:avLst/>
            </a:prstGeom>
          </p:spPr>
          <p:txBody>
            <a:bodyPr lIns="50800" tIns="50800" rIns="50800" bIns="50800" rtlCol="0" anchor="ctr"/>
            <a:lstStyle/>
            <a:p>
              <a:pPr algn="ctr">
                <a:lnSpc>
                  <a:spcPts val="2879"/>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CEC"/>
        </a:solidFill>
        <a:effectLst/>
      </p:bgPr>
    </p:bg>
    <p:spTree>
      <p:nvGrpSpPr>
        <p:cNvPr id="1" name=""/>
        <p:cNvGrpSpPr/>
        <p:nvPr/>
      </p:nvGrpSpPr>
      <p:grpSpPr>
        <a:xfrm>
          <a:off x="0" y="0"/>
          <a:ext cx="0" cy="0"/>
          <a:chOff x="0" y="0"/>
          <a:chExt cx="0" cy="0"/>
        </a:xfrm>
      </p:grpSpPr>
      <p:sp>
        <p:nvSpPr>
          <p:cNvPr id="5" name="AutoShape 5"/>
          <p:cNvSpPr/>
          <p:nvPr/>
        </p:nvSpPr>
        <p:spPr>
          <a:xfrm>
            <a:off x="1104900" y="1619250"/>
            <a:ext cx="951963"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Freeform 6"/>
          <p:cNvSpPr/>
          <p:nvPr/>
        </p:nvSpPr>
        <p:spPr>
          <a:xfrm>
            <a:off x="1104900" y="2897333"/>
            <a:ext cx="1411840" cy="1096177"/>
          </a:xfrm>
          <a:custGeom>
            <a:avLst/>
            <a:gdLst/>
            <a:ahLst/>
            <a:cxnLst/>
            <a:rect l="l" t="t" r="r" b="b"/>
            <a:pathLst>
              <a:path w="1411840" h="1096177">
                <a:moveTo>
                  <a:pt x="0" y="0"/>
                </a:moveTo>
                <a:lnTo>
                  <a:pt x="1411840" y="0"/>
                </a:lnTo>
                <a:lnTo>
                  <a:pt x="1411840" y="1096177"/>
                </a:lnTo>
                <a:lnTo>
                  <a:pt x="0" y="10961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04900" y="5446237"/>
            <a:ext cx="1411840" cy="1363709"/>
          </a:xfrm>
          <a:custGeom>
            <a:avLst/>
            <a:gdLst/>
            <a:ahLst/>
            <a:cxnLst/>
            <a:rect l="l" t="t" r="r" b="b"/>
            <a:pathLst>
              <a:path w="1411840" h="1363709">
                <a:moveTo>
                  <a:pt x="0" y="0"/>
                </a:moveTo>
                <a:lnTo>
                  <a:pt x="1411840" y="0"/>
                </a:lnTo>
                <a:lnTo>
                  <a:pt x="1411840" y="1363710"/>
                </a:lnTo>
                <a:lnTo>
                  <a:pt x="0" y="1363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087808" y="2897333"/>
            <a:ext cx="1411840" cy="1427412"/>
          </a:xfrm>
          <a:custGeom>
            <a:avLst/>
            <a:gdLst/>
            <a:ahLst/>
            <a:cxnLst/>
            <a:rect l="l" t="t" r="r" b="b"/>
            <a:pathLst>
              <a:path w="1411840" h="1427412">
                <a:moveTo>
                  <a:pt x="0" y="0"/>
                </a:moveTo>
                <a:lnTo>
                  <a:pt x="1411840" y="0"/>
                </a:lnTo>
                <a:lnTo>
                  <a:pt x="1411840" y="1427412"/>
                </a:lnTo>
                <a:lnTo>
                  <a:pt x="0" y="1427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6055825" y="9267825"/>
            <a:ext cx="1203475" cy="361950"/>
          </a:xfrm>
          <a:prstGeom prst="rect">
            <a:avLst/>
          </a:prstGeom>
        </p:spPr>
        <p:txBody>
          <a:bodyPr lIns="0" tIns="0" rIns="0" bIns="0" rtlCol="0" anchor="t">
            <a:spAutoFit/>
          </a:bodyPr>
          <a:lstStyle/>
          <a:p>
            <a:pPr algn="r">
              <a:lnSpc>
                <a:spcPts val="2879"/>
              </a:lnSpc>
            </a:pPr>
            <a:r>
              <a:rPr lang="en-US" sz="2400" spc="240">
                <a:solidFill>
                  <a:srgbClr val="000000"/>
                </a:solidFill>
                <a:latin typeface="Open Sauce"/>
                <a:ea typeface="Open Sauce"/>
                <a:cs typeface="Open Sauce"/>
                <a:sym typeface="Open Sauce"/>
              </a:rPr>
              <a:t>6</a:t>
            </a:r>
          </a:p>
        </p:txBody>
      </p:sp>
      <p:sp>
        <p:nvSpPr>
          <p:cNvPr id="10" name="TextBox 10"/>
          <p:cNvSpPr txBox="1"/>
          <p:nvPr/>
        </p:nvSpPr>
        <p:spPr>
          <a:xfrm>
            <a:off x="1092890" y="933450"/>
            <a:ext cx="8809376" cy="361950"/>
          </a:xfrm>
          <a:prstGeom prst="rect">
            <a:avLst/>
          </a:prstGeom>
        </p:spPr>
        <p:txBody>
          <a:bodyPr lIns="0" tIns="0" rIns="0" bIns="0" rtlCol="0" anchor="t">
            <a:spAutoFit/>
          </a:bodyPr>
          <a:lstStyle/>
          <a:p>
            <a:pPr algn="l">
              <a:lnSpc>
                <a:spcPts val="2879"/>
              </a:lnSpc>
            </a:pPr>
            <a:r>
              <a:rPr lang="en-US" sz="2400" spc="240">
                <a:solidFill>
                  <a:srgbClr val="000000"/>
                </a:solidFill>
                <a:latin typeface="Open Sauce"/>
                <a:ea typeface="Open Sauce"/>
                <a:cs typeface="Open Sauce"/>
                <a:sym typeface="Open Sauce"/>
              </a:rPr>
              <a:t>HOW TO USE THIS TEMPLATE</a:t>
            </a:r>
          </a:p>
        </p:txBody>
      </p:sp>
      <p:sp>
        <p:nvSpPr>
          <p:cNvPr id="11" name="TextBox 11"/>
          <p:cNvSpPr txBox="1"/>
          <p:nvPr/>
        </p:nvSpPr>
        <p:spPr>
          <a:xfrm>
            <a:off x="2997890" y="2830658"/>
            <a:ext cx="5230878" cy="1976755"/>
          </a:xfrm>
          <a:prstGeom prst="rect">
            <a:avLst/>
          </a:prstGeom>
        </p:spPr>
        <p:txBody>
          <a:bodyPr lIns="0" tIns="0" rIns="0" bIns="0" rtlCol="0" anchor="t">
            <a:spAutoFit/>
          </a:bodyPr>
          <a:lstStyle/>
          <a:p>
            <a:pPr marL="0" lvl="0" indent="0" algn="l">
              <a:lnSpc>
                <a:spcPts val="3919"/>
              </a:lnSpc>
              <a:spcBef>
                <a:spcPct val="0"/>
              </a:spcBef>
            </a:pPr>
            <a:r>
              <a:rPr lang="en-US" sz="2799">
                <a:solidFill>
                  <a:srgbClr val="000000"/>
                </a:solidFill>
                <a:latin typeface="Open Sauce"/>
                <a:ea typeface="Open Sauce"/>
                <a:cs typeface="Open Sauce"/>
                <a:sym typeface="Open Sauce"/>
              </a:rPr>
              <a:t>Please cite your sources and provide clear evidence or explanations when providing impact numbers or data.</a:t>
            </a:r>
          </a:p>
        </p:txBody>
      </p:sp>
      <p:sp>
        <p:nvSpPr>
          <p:cNvPr id="12" name="TextBox 12"/>
          <p:cNvSpPr txBox="1"/>
          <p:nvPr/>
        </p:nvSpPr>
        <p:spPr>
          <a:xfrm>
            <a:off x="11980797" y="2830658"/>
            <a:ext cx="5230878" cy="1976755"/>
          </a:xfrm>
          <a:prstGeom prst="rect">
            <a:avLst/>
          </a:prstGeom>
        </p:spPr>
        <p:txBody>
          <a:bodyPr lIns="0" tIns="0" rIns="0" bIns="0" rtlCol="0" anchor="t">
            <a:spAutoFit/>
          </a:bodyPr>
          <a:lstStyle/>
          <a:p>
            <a:pPr marL="0" lvl="0" indent="0" algn="l">
              <a:lnSpc>
                <a:spcPts val="3919"/>
              </a:lnSpc>
              <a:spcBef>
                <a:spcPct val="0"/>
              </a:spcBef>
            </a:pPr>
            <a:r>
              <a:rPr lang="en-US" sz="2799">
                <a:solidFill>
                  <a:srgbClr val="000000"/>
                </a:solidFill>
                <a:latin typeface="Open Sauce"/>
                <a:ea typeface="Open Sauce"/>
                <a:cs typeface="Open Sauce"/>
                <a:sym typeface="Open Sauce"/>
              </a:rPr>
              <a:t>This is a helpful tool with sample questions. You don’t need to use this template. Edit and make it your own.</a:t>
            </a:r>
          </a:p>
        </p:txBody>
      </p:sp>
      <p:sp>
        <p:nvSpPr>
          <p:cNvPr id="13" name="TextBox 13"/>
          <p:cNvSpPr txBox="1"/>
          <p:nvPr/>
        </p:nvSpPr>
        <p:spPr>
          <a:xfrm>
            <a:off x="11980797" y="5379562"/>
            <a:ext cx="5230878" cy="1481455"/>
          </a:xfrm>
          <a:prstGeom prst="rect">
            <a:avLst/>
          </a:prstGeom>
        </p:spPr>
        <p:txBody>
          <a:bodyPr lIns="0" tIns="0" rIns="0" bIns="0" rtlCol="0" anchor="t">
            <a:spAutoFit/>
          </a:bodyPr>
          <a:lstStyle/>
          <a:p>
            <a:pPr marL="0" lvl="0" indent="0" algn="l">
              <a:lnSpc>
                <a:spcPts val="3919"/>
              </a:lnSpc>
              <a:spcBef>
                <a:spcPct val="0"/>
              </a:spcBef>
            </a:pPr>
            <a:r>
              <a:rPr lang="en-US" sz="2799">
                <a:solidFill>
                  <a:srgbClr val="000000"/>
                </a:solidFill>
                <a:latin typeface="Open Sauce"/>
                <a:ea typeface="Open Sauce"/>
                <a:cs typeface="Open Sauce"/>
                <a:sym typeface="Open Sauce"/>
              </a:rPr>
              <a:t>Be honest and trustworthy with your answers. No need to exagerate impact or progress.</a:t>
            </a:r>
          </a:p>
        </p:txBody>
      </p:sp>
      <p:sp>
        <p:nvSpPr>
          <p:cNvPr id="14" name="Freeform 14"/>
          <p:cNvSpPr/>
          <p:nvPr/>
        </p:nvSpPr>
        <p:spPr>
          <a:xfrm>
            <a:off x="10087808" y="5446237"/>
            <a:ext cx="1411840" cy="1411840"/>
          </a:xfrm>
          <a:custGeom>
            <a:avLst/>
            <a:gdLst/>
            <a:ahLst/>
            <a:cxnLst/>
            <a:rect l="l" t="t" r="r" b="b"/>
            <a:pathLst>
              <a:path w="1411840" h="1411840">
                <a:moveTo>
                  <a:pt x="0" y="0"/>
                </a:moveTo>
                <a:lnTo>
                  <a:pt x="1411840" y="0"/>
                </a:lnTo>
                <a:lnTo>
                  <a:pt x="1411840" y="1411841"/>
                </a:lnTo>
                <a:lnTo>
                  <a:pt x="0" y="14118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p:cNvSpPr txBox="1"/>
          <p:nvPr/>
        </p:nvSpPr>
        <p:spPr>
          <a:xfrm>
            <a:off x="2997890" y="5379562"/>
            <a:ext cx="5230878" cy="1976755"/>
          </a:xfrm>
          <a:prstGeom prst="rect">
            <a:avLst/>
          </a:prstGeom>
        </p:spPr>
        <p:txBody>
          <a:bodyPr lIns="0" tIns="0" rIns="0" bIns="0" rtlCol="0" anchor="t">
            <a:spAutoFit/>
          </a:bodyPr>
          <a:lstStyle/>
          <a:p>
            <a:pPr marL="0" lvl="0" indent="0" algn="l">
              <a:lnSpc>
                <a:spcPts val="3919"/>
              </a:lnSpc>
              <a:spcBef>
                <a:spcPct val="0"/>
              </a:spcBef>
            </a:pPr>
            <a:r>
              <a:rPr lang="en-US" sz="2799">
                <a:solidFill>
                  <a:srgbClr val="000000"/>
                </a:solidFill>
                <a:latin typeface="Open Sauce"/>
                <a:ea typeface="Open Sauce"/>
                <a:cs typeface="Open Sauce"/>
                <a:sym typeface="Open Sauce"/>
              </a:rPr>
              <a:t>Please send us questions or feedback on how to improve this for everyone. digital.support@undp.org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CEC"/>
        </a:solidFill>
        <a:effectLst/>
      </p:bgPr>
    </p:bg>
    <p:spTree>
      <p:nvGrpSpPr>
        <p:cNvPr id="1" name=""/>
        <p:cNvGrpSpPr/>
        <p:nvPr/>
      </p:nvGrpSpPr>
      <p:grpSpPr>
        <a:xfrm>
          <a:off x="0" y="0"/>
          <a:ext cx="0" cy="0"/>
          <a:chOff x="0" y="0"/>
          <a:chExt cx="0" cy="0"/>
        </a:xfrm>
      </p:grpSpPr>
      <p:sp>
        <p:nvSpPr>
          <p:cNvPr id="4" name="Freeform 4"/>
          <p:cNvSpPr/>
          <p:nvPr/>
        </p:nvSpPr>
        <p:spPr>
          <a:xfrm>
            <a:off x="10142439" y="793818"/>
            <a:ext cx="4403275" cy="6609043"/>
          </a:xfrm>
          <a:custGeom>
            <a:avLst/>
            <a:gdLst/>
            <a:ahLst/>
            <a:cxnLst/>
            <a:rect l="l" t="t" r="r" b="b"/>
            <a:pathLst>
              <a:path w="4403275" h="6609043">
                <a:moveTo>
                  <a:pt x="0" y="0"/>
                </a:moveTo>
                <a:lnTo>
                  <a:pt x="4403276" y="0"/>
                </a:lnTo>
                <a:lnTo>
                  <a:pt x="4403276" y="6609044"/>
                </a:lnTo>
                <a:lnTo>
                  <a:pt x="0" y="6609044"/>
                </a:lnTo>
                <a:lnTo>
                  <a:pt x="0" y="0"/>
                </a:lnTo>
                <a:close/>
              </a:path>
            </a:pathLst>
          </a:custGeom>
          <a:blipFill>
            <a:blip r:embed="rId2"/>
            <a:stretch>
              <a:fillRect/>
            </a:stretch>
          </a:blipFill>
          <a:ln w="19050" cap="rnd">
            <a:solidFill>
              <a:srgbClr val="4D8ECC"/>
            </a:solidFill>
            <a:prstDash val="solid"/>
            <a:round/>
          </a:ln>
        </p:spPr>
        <p:txBody>
          <a:bodyPr/>
          <a:lstStyle/>
          <a:p>
            <a:endParaRPr lang="en-US"/>
          </a:p>
        </p:txBody>
      </p:sp>
      <p:sp>
        <p:nvSpPr>
          <p:cNvPr id="5" name="TextBox 5"/>
          <p:cNvSpPr txBox="1"/>
          <p:nvPr/>
        </p:nvSpPr>
        <p:spPr>
          <a:xfrm>
            <a:off x="475813" y="803343"/>
            <a:ext cx="9361826" cy="1085850"/>
          </a:xfrm>
          <a:prstGeom prst="rect">
            <a:avLst/>
          </a:prstGeom>
        </p:spPr>
        <p:txBody>
          <a:bodyPr lIns="0" tIns="0" rIns="0" bIns="0" rtlCol="0" anchor="t">
            <a:spAutoFit/>
          </a:bodyPr>
          <a:lstStyle/>
          <a:p>
            <a:pPr algn="l">
              <a:lnSpc>
                <a:spcPts val="8640"/>
              </a:lnSpc>
            </a:pPr>
            <a:r>
              <a:rPr lang="en-US" sz="7200" b="1" spc="719" dirty="0">
                <a:solidFill>
                  <a:srgbClr val="000000"/>
                </a:solidFill>
                <a:latin typeface="Open Sauce Bold"/>
                <a:ea typeface="Open Sauce Bold"/>
                <a:cs typeface="Open Sauce Bold"/>
                <a:sym typeface="Open Sauce Bold"/>
              </a:rPr>
              <a:t>Problem Scope</a:t>
            </a:r>
          </a:p>
        </p:txBody>
      </p:sp>
      <p:sp>
        <p:nvSpPr>
          <p:cNvPr id="6" name="TextBox 6"/>
          <p:cNvSpPr txBox="1"/>
          <p:nvPr/>
        </p:nvSpPr>
        <p:spPr>
          <a:xfrm>
            <a:off x="16055825" y="9267825"/>
            <a:ext cx="1203475" cy="361950"/>
          </a:xfrm>
          <a:prstGeom prst="rect">
            <a:avLst/>
          </a:prstGeom>
        </p:spPr>
        <p:txBody>
          <a:bodyPr lIns="0" tIns="0" rIns="0" bIns="0" rtlCol="0" anchor="t">
            <a:spAutoFit/>
          </a:bodyPr>
          <a:lstStyle/>
          <a:p>
            <a:pPr algn="r">
              <a:lnSpc>
                <a:spcPts val="2879"/>
              </a:lnSpc>
            </a:pPr>
            <a:r>
              <a:rPr lang="en-US" sz="2400" spc="240">
                <a:solidFill>
                  <a:srgbClr val="000000"/>
                </a:solidFill>
                <a:latin typeface="Open Sauce"/>
                <a:ea typeface="Open Sauce"/>
                <a:cs typeface="Open Sauce"/>
                <a:sym typeface="Open Sauce"/>
              </a:rPr>
              <a:t>3</a:t>
            </a:r>
          </a:p>
        </p:txBody>
      </p:sp>
      <p:sp>
        <p:nvSpPr>
          <p:cNvPr id="7" name="Freeform 7"/>
          <p:cNvSpPr/>
          <p:nvPr/>
        </p:nvSpPr>
        <p:spPr>
          <a:xfrm>
            <a:off x="12875241" y="5548457"/>
            <a:ext cx="5158246" cy="3172362"/>
          </a:xfrm>
          <a:custGeom>
            <a:avLst/>
            <a:gdLst/>
            <a:ahLst/>
            <a:cxnLst/>
            <a:rect l="l" t="t" r="r" b="b"/>
            <a:pathLst>
              <a:path w="5158246" h="3172362">
                <a:moveTo>
                  <a:pt x="0" y="0"/>
                </a:moveTo>
                <a:lnTo>
                  <a:pt x="5158246" y="0"/>
                </a:lnTo>
                <a:lnTo>
                  <a:pt x="5158246" y="3172362"/>
                </a:lnTo>
                <a:lnTo>
                  <a:pt x="0" y="3172362"/>
                </a:lnTo>
                <a:lnTo>
                  <a:pt x="0" y="0"/>
                </a:lnTo>
                <a:close/>
              </a:path>
            </a:pathLst>
          </a:custGeom>
          <a:blipFill>
            <a:blip r:embed="rId3"/>
            <a:stretch>
              <a:fillRect l="-14908" r="-14908"/>
            </a:stretch>
          </a:blipFill>
          <a:ln w="19050" cap="rnd">
            <a:solidFill>
              <a:srgbClr val="4D8ECC"/>
            </a:solidFill>
            <a:prstDash val="solid"/>
            <a:round/>
          </a:ln>
        </p:spPr>
        <p:txBody>
          <a:bodyPr/>
          <a:lstStyle/>
          <a:p>
            <a:endParaRPr lang="en-US"/>
          </a:p>
        </p:txBody>
      </p:sp>
      <p:sp>
        <p:nvSpPr>
          <p:cNvPr id="8" name="TextBox 8"/>
          <p:cNvSpPr txBox="1"/>
          <p:nvPr/>
        </p:nvSpPr>
        <p:spPr>
          <a:xfrm>
            <a:off x="1092890" y="2449348"/>
            <a:ext cx="7721517" cy="6830059"/>
          </a:xfrm>
          <a:prstGeom prst="rect">
            <a:avLst/>
          </a:prstGeom>
        </p:spPr>
        <p:txBody>
          <a:bodyPr lIns="0" tIns="0" rIns="0" bIns="0" rtlCol="0" anchor="t">
            <a:spAutoFit/>
          </a:bodyPr>
          <a:lstStyle/>
          <a:p>
            <a:pPr marL="561345" lvl="1" indent="-280673" algn="l">
              <a:lnSpc>
                <a:spcPts val="3640"/>
              </a:lnSpc>
              <a:buFont typeface="Arial"/>
              <a:buChar char="•"/>
            </a:pPr>
            <a:r>
              <a:rPr lang="en-US" sz="2600" b="1">
                <a:solidFill>
                  <a:srgbClr val="000000"/>
                </a:solidFill>
                <a:latin typeface="Open Sauce Bold"/>
                <a:ea typeface="Open Sauce Bold"/>
                <a:cs typeface="Open Sauce Bold"/>
                <a:sym typeface="Open Sauce Bold"/>
              </a:rPr>
              <a:t>What is the problem? </a:t>
            </a:r>
          </a:p>
          <a:p>
            <a:pPr marL="1122691" lvl="2" indent="-374230" algn="l">
              <a:lnSpc>
                <a:spcPts val="3640"/>
              </a:lnSpc>
              <a:buFont typeface="Arial"/>
              <a:buChar char="⚬"/>
            </a:pPr>
            <a:r>
              <a:rPr lang="en-US" sz="2600">
                <a:solidFill>
                  <a:srgbClr val="000000"/>
                </a:solidFill>
                <a:latin typeface="Open Sauce"/>
                <a:ea typeface="Open Sauce"/>
                <a:cs typeface="Open Sauce"/>
                <a:sym typeface="Open Sauce"/>
              </a:rPr>
              <a:t>What is the size and reach of the problem? (optional: provide info graphics/ graphs) What evidence, sources of information or research do you have to support this?</a:t>
            </a:r>
          </a:p>
          <a:p>
            <a:pPr marL="561345" lvl="1" indent="-280673" algn="l">
              <a:lnSpc>
                <a:spcPts val="3640"/>
              </a:lnSpc>
              <a:buFont typeface="Arial"/>
              <a:buChar char="•"/>
            </a:pPr>
            <a:r>
              <a:rPr lang="en-US" sz="2600" b="1">
                <a:solidFill>
                  <a:srgbClr val="000000"/>
                </a:solidFill>
                <a:latin typeface="Open Sauce Bold"/>
                <a:ea typeface="Open Sauce Bold"/>
                <a:cs typeface="Open Sauce Bold"/>
                <a:sym typeface="Open Sauce Bold"/>
              </a:rPr>
              <a:t>Impact</a:t>
            </a:r>
          </a:p>
          <a:p>
            <a:pPr marL="1122691" lvl="2" indent="-374230" algn="l">
              <a:lnSpc>
                <a:spcPts val="3640"/>
              </a:lnSpc>
              <a:buFont typeface="Arial"/>
              <a:buChar char="⚬"/>
            </a:pPr>
            <a:r>
              <a:rPr lang="en-US" sz="2600">
                <a:solidFill>
                  <a:srgbClr val="000000"/>
                </a:solidFill>
                <a:latin typeface="Open Sauce"/>
                <a:ea typeface="Open Sauce"/>
                <a:cs typeface="Open Sauce"/>
                <a:sym typeface="Open Sauce"/>
              </a:rPr>
              <a:t>Who is impacted? Do you have measurements of the impact of the problem on a specific population?</a:t>
            </a:r>
          </a:p>
          <a:p>
            <a:pPr marL="561345" lvl="1" indent="-280673" algn="l">
              <a:lnSpc>
                <a:spcPts val="3640"/>
              </a:lnSpc>
              <a:buFont typeface="Arial"/>
              <a:buChar char="•"/>
            </a:pPr>
            <a:r>
              <a:rPr lang="en-US" sz="2600" b="1">
                <a:solidFill>
                  <a:srgbClr val="000000"/>
                </a:solidFill>
                <a:latin typeface="Open Sauce Bold"/>
                <a:ea typeface="Open Sauce Bold"/>
                <a:cs typeface="Open Sauce Bold"/>
                <a:sym typeface="Open Sauce Bold"/>
              </a:rPr>
              <a:t>AI </a:t>
            </a:r>
          </a:p>
          <a:p>
            <a:pPr marL="1122691" lvl="2" indent="-374230" algn="l">
              <a:lnSpc>
                <a:spcPts val="3640"/>
              </a:lnSpc>
              <a:buFont typeface="Arial"/>
              <a:buChar char="⚬"/>
            </a:pPr>
            <a:r>
              <a:rPr lang="en-US" sz="2600">
                <a:solidFill>
                  <a:srgbClr val="000000"/>
                </a:solidFill>
                <a:latin typeface="Open Sauce"/>
                <a:ea typeface="Open Sauce"/>
                <a:cs typeface="Open Sauce"/>
                <a:sym typeface="Open Sauce"/>
              </a:rPr>
              <a:t>What is the impact of AI on the problem and impacted population? What early evidence do you have of this?</a:t>
            </a:r>
          </a:p>
          <a:p>
            <a:pPr algn="l">
              <a:lnSpc>
                <a:spcPts val="3640"/>
              </a:lnSpc>
            </a:pPr>
            <a:endParaRPr lang="en-US" sz="2600">
              <a:solidFill>
                <a:srgbClr val="000000"/>
              </a:solidFill>
              <a:latin typeface="Open Sauce"/>
              <a:ea typeface="Open Sauce"/>
              <a:cs typeface="Open Sauce"/>
              <a:sym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1235" y="3183786"/>
            <a:ext cx="7569161" cy="4066017"/>
          </a:xfrm>
          <a:custGeom>
            <a:avLst/>
            <a:gdLst/>
            <a:ahLst/>
            <a:cxnLst/>
            <a:rect l="l" t="t" r="r" b="b"/>
            <a:pathLst>
              <a:path w="7569161" h="4066017">
                <a:moveTo>
                  <a:pt x="0" y="0"/>
                </a:moveTo>
                <a:lnTo>
                  <a:pt x="7569161" y="0"/>
                </a:lnTo>
                <a:lnTo>
                  <a:pt x="7569161" y="4066017"/>
                </a:lnTo>
                <a:lnTo>
                  <a:pt x="0" y="40660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44251" y="4622525"/>
            <a:ext cx="157764" cy="225377"/>
          </a:xfrm>
          <a:custGeom>
            <a:avLst/>
            <a:gdLst/>
            <a:ahLst/>
            <a:cxnLst/>
            <a:rect l="l" t="t" r="r" b="b"/>
            <a:pathLst>
              <a:path w="157764" h="225377">
                <a:moveTo>
                  <a:pt x="0" y="0"/>
                </a:moveTo>
                <a:lnTo>
                  <a:pt x="157764" y="0"/>
                </a:lnTo>
                <a:lnTo>
                  <a:pt x="157764" y="225377"/>
                </a:lnTo>
                <a:lnTo>
                  <a:pt x="0" y="225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601270" y="6283505"/>
            <a:ext cx="157764" cy="225377"/>
          </a:xfrm>
          <a:custGeom>
            <a:avLst/>
            <a:gdLst/>
            <a:ahLst/>
            <a:cxnLst/>
            <a:rect l="l" t="t" r="r" b="b"/>
            <a:pathLst>
              <a:path w="157764" h="225377">
                <a:moveTo>
                  <a:pt x="0" y="0"/>
                </a:moveTo>
                <a:lnTo>
                  <a:pt x="157764" y="0"/>
                </a:lnTo>
                <a:lnTo>
                  <a:pt x="157764" y="225378"/>
                </a:lnTo>
                <a:lnTo>
                  <a:pt x="0" y="225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375887" y="6170817"/>
            <a:ext cx="157764" cy="225377"/>
          </a:xfrm>
          <a:custGeom>
            <a:avLst/>
            <a:gdLst/>
            <a:ahLst/>
            <a:cxnLst/>
            <a:rect l="l" t="t" r="r" b="b"/>
            <a:pathLst>
              <a:path w="157764" h="225377">
                <a:moveTo>
                  <a:pt x="0" y="0"/>
                </a:moveTo>
                <a:lnTo>
                  <a:pt x="157764" y="0"/>
                </a:lnTo>
                <a:lnTo>
                  <a:pt x="157764" y="225377"/>
                </a:lnTo>
                <a:lnTo>
                  <a:pt x="0" y="225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836763" y="4991417"/>
            <a:ext cx="157764" cy="225377"/>
          </a:xfrm>
          <a:custGeom>
            <a:avLst/>
            <a:gdLst/>
            <a:ahLst/>
            <a:cxnLst/>
            <a:rect l="l" t="t" r="r" b="b"/>
            <a:pathLst>
              <a:path w="157764" h="225377">
                <a:moveTo>
                  <a:pt x="0" y="0"/>
                </a:moveTo>
                <a:lnTo>
                  <a:pt x="157764" y="0"/>
                </a:lnTo>
                <a:lnTo>
                  <a:pt x="157764" y="225378"/>
                </a:lnTo>
                <a:lnTo>
                  <a:pt x="0" y="225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907523" y="6283505"/>
            <a:ext cx="157764" cy="225377"/>
          </a:xfrm>
          <a:custGeom>
            <a:avLst/>
            <a:gdLst/>
            <a:ahLst/>
            <a:cxnLst/>
            <a:rect l="l" t="t" r="r" b="b"/>
            <a:pathLst>
              <a:path w="157764" h="225377">
                <a:moveTo>
                  <a:pt x="0" y="0"/>
                </a:moveTo>
                <a:lnTo>
                  <a:pt x="157764" y="0"/>
                </a:lnTo>
                <a:lnTo>
                  <a:pt x="157764" y="225378"/>
                </a:lnTo>
                <a:lnTo>
                  <a:pt x="0" y="225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52824" y="4509837"/>
            <a:ext cx="157764" cy="225377"/>
          </a:xfrm>
          <a:custGeom>
            <a:avLst/>
            <a:gdLst/>
            <a:ahLst/>
            <a:cxnLst/>
            <a:rect l="l" t="t" r="r" b="b"/>
            <a:pathLst>
              <a:path w="157764" h="225377">
                <a:moveTo>
                  <a:pt x="0" y="0"/>
                </a:moveTo>
                <a:lnTo>
                  <a:pt x="157764" y="0"/>
                </a:lnTo>
                <a:lnTo>
                  <a:pt x="157764" y="225377"/>
                </a:lnTo>
                <a:lnTo>
                  <a:pt x="0" y="225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375887" y="4275079"/>
            <a:ext cx="157764" cy="225377"/>
          </a:xfrm>
          <a:custGeom>
            <a:avLst/>
            <a:gdLst/>
            <a:ahLst/>
            <a:cxnLst/>
            <a:rect l="l" t="t" r="r" b="b"/>
            <a:pathLst>
              <a:path w="157764" h="225377">
                <a:moveTo>
                  <a:pt x="0" y="0"/>
                </a:moveTo>
                <a:lnTo>
                  <a:pt x="157764" y="0"/>
                </a:lnTo>
                <a:lnTo>
                  <a:pt x="157764" y="225377"/>
                </a:lnTo>
                <a:lnTo>
                  <a:pt x="0" y="225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031706" y="5557497"/>
            <a:ext cx="157764" cy="225377"/>
          </a:xfrm>
          <a:custGeom>
            <a:avLst/>
            <a:gdLst/>
            <a:ahLst/>
            <a:cxnLst/>
            <a:rect l="l" t="t" r="r" b="b"/>
            <a:pathLst>
              <a:path w="157764" h="225377">
                <a:moveTo>
                  <a:pt x="0" y="0"/>
                </a:moveTo>
                <a:lnTo>
                  <a:pt x="157764" y="0"/>
                </a:lnTo>
                <a:lnTo>
                  <a:pt x="157764" y="225377"/>
                </a:lnTo>
                <a:lnTo>
                  <a:pt x="0" y="225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AutoShape 11"/>
          <p:cNvSpPr/>
          <p:nvPr/>
        </p:nvSpPr>
        <p:spPr>
          <a:xfrm>
            <a:off x="11850061" y="633531"/>
            <a:ext cx="6437939" cy="0"/>
          </a:xfrm>
          <a:prstGeom prst="line">
            <a:avLst/>
          </a:prstGeom>
          <a:ln w="28575" cap="flat">
            <a:solidFill>
              <a:srgbClr val="2254C5"/>
            </a:solidFill>
            <a:prstDash val="solid"/>
            <a:headEnd type="none" w="sm" len="sm"/>
            <a:tailEnd type="none" w="sm" len="sm"/>
          </a:ln>
        </p:spPr>
        <p:txBody>
          <a:bodyPr/>
          <a:lstStyle/>
          <a:p>
            <a:endParaRPr lang="en-US"/>
          </a:p>
        </p:txBody>
      </p:sp>
      <p:sp>
        <p:nvSpPr>
          <p:cNvPr id="12" name="TextBox 12"/>
          <p:cNvSpPr txBox="1"/>
          <p:nvPr/>
        </p:nvSpPr>
        <p:spPr>
          <a:xfrm>
            <a:off x="1371235" y="154338"/>
            <a:ext cx="9408877" cy="2636129"/>
          </a:xfrm>
          <a:prstGeom prst="rect">
            <a:avLst/>
          </a:prstGeom>
        </p:spPr>
        <p:txBody>
          <a:bodyPr lIns="0" tIns="0" rIns="0" bIns="0" rtlCol="0" anchor="t">
            <a:spAutoFit/>
          </a:bodyPr>
          <a:lstStyle/>
          <a:p>
            <a:pPr algn="l">
              <a:lnSpc>
                <a:spcPts val="10626"/>
              </a:lnSpc>
            </a:pPr>
            <a:r>
              <a:rPr lang="en-US" sz="7590" b="1">
                <a:solidFill>
                  <a:srgbClr val="2254C5"/>
                </a:solidFill>
                <a:latin typeface="Montserrat Bold"/>
                <a:ea typeface="Montserrat Bold"/>
                <a:cs typeface="Montserrat Bold"/>
                <a:sym typeface="Montserrat Bold"/>
              </a:rPr>
              <a:t>Problem Size</a:t>
            </a:r>
          </a:p>
          <a:p>
            <a:pPr algn="l">
              <a:lnSpc>
                <a:spcPts val="10626"/>
              </a:lnSpc>
            </a:pPr>
            <a:r>
              <a:rPr lang="en-US" sz="7590" b="1">
                <a:solidFill>
                  <a:srgbClr val="2254C5"/>
                </a:solidFill>
                <a:latin typeface="Montserrat Bold"/>
                <a:ea typeface="Montserrat Bold"/>
                <a:cs typeface="Montserrat Bold"/>
                <a:sym typeface="Montserrat Bold"/>
              </a:rPr>
              <a:t>Population Impact</a:t>
            </a:r>
          </a:p>
        </p:txBody>
      </p:sp>
      <p:grpSp>
        <p:nvGrpSpPr>
          <p:cNvPr id="13" name="Group 13"/>
          <p:cNvGrpSpPr/>
          <p:nvPr/>
        </p:nvGrpSpPr>
        <p:grpSpPr>
          <a:xfrm>
            <a:off x="11802325" y="1543840"/>
            <a:ext cx="3410565" cy="384656"/>
            <a:chOff x="0" y="0"/>
            <a:chExt cx="1406421" cy="158621"/>
          </a:xfrm>
        </p:grpSpPr>
        <p:sp>
          <p:nvSpPr>
            <p:cNvPr id="14" name="Freeform 14"/>
            <p:cNvSpPr/>
            <p:nvPr/>
          </p:nvSpPr>
          <p:spPr>
            <a:xfrm>
              <a:off x="0" y="0"/>
              <a:ext cx="1406421" cy="158621"/>
            </a:xfrm>
            <a:custGeom>
              <a:avLst/>
              <a:gdLst/>
              <a:ahLst/>
              <a:cxnLst/>
              <a:rect l="l" t="t" r="r" b="b"/>
              <a:pathLst>
                <a:path w="1406421" h="158621">
                  <a:moveTo>
                    <a:pt x="0" y="0"/>
                  </a:moveTo>
                  <a:lnTo>
                    <a:pt x="1406421" y="0"/>
                  </a:lnTo>
                  <a:lnTo>
                    <a:pt x="1406421" y="158621"/>
                  </a:lnTo>
                  <a:lnTo>
                    <a:pt x="0" y="158621"/>
                  </a:lnTo>
                  <a:close/>
                </a:path>
              </a:pathLst>
            </a:custGeom>
            <a:solidFill>
              <a:srgbClr val="2254C5"/>
            </a:solidFill>
          </p:spPr>
          <p:txBody>
            <a:bodyPr/>
            <a:lstStyle/>
            <a:p>
              <a:endParaRPr lang="en-US"/>
            </a:p>
          </p:txBody>
        </p:sp>
      </p:grpSp>
      <p:sp>
        <p:nvSpPr>
          <p:cNvPr id="15" name="TextBox 15"/>
          <p:cNvSpPr txBox="1"/>
          <p:nvPr/>
        </p:nvSpPr>
        <p:spPr>
          <a:xfrm>
            <a:off x="11802325" y="3344236"/>
            <a:ext cx="3887875" cy="621509"/>
          </a:xfrm>
          <a:prstGeom prst="rect">
            <a:avLst/>
          </a:prstGeom>
        </p:spPr>
        <p:txBody>
          <a:bodyPr lIns="0" tIns="0" rIns="0" bIns="0" rtlCol="0" anchor="t">
            <a:spAutoFit/>
          </a:bodyPr>
          <a:lstStyle/>
          <a:p>
            <a:pPr algn="l">
              <a:lnSpc>
                <a:spcPts val="1677"/>
              </a:lnSpc>
            </a:pPr>
            <a:r>
              <a:rPr lang="en-US" sz="1197">
                <a:solidFill>
                  <a:srgbClr val="2254C5"/>
                </a:solidFill>
                <a:latin typeface="Montserrat"/>
                <a:ea typeface="Montserrat"/>
                <a:cs typeface="Montserrat"/>
                <a:sym typeface="Montserrat"/>
              </a:rPr>
              <a:t>This can be measured in total population impacted by the problem, monetary risk/ loss or other measures of impact.</a:t>
            </a:r>
          </a:p>
        </p:txBody>
      </p:sp>
      <p:sp>
        <p:nvSpPr>
          <p:cNvPr id="16" name="TextBox 16"/>
          <p:cNvSpPr txBox="1"/>
          <p:nvPr/>
        </p:nvSpPr>
        <p:spPr>
          <a:xfrm>
            <a:off x="11802325" y="2058666"/>
            <a:ext cx="3778113" cy="1104595"/>
          </a:xfrm>
          <a:prstGeom prst="rect">
            <a:avLst/>
          </a:prstGeom>
        </p:spPr>
        <p:txBody>
          <a:bodyPr lIns="0" tIns="0" rIns="0" bIns="0" rtlCol="0" anchor="t">
            <a:spAutoFit/>
          </a:bodyPr>
          <a:lstStyle/>
          <a:p>
            <a:pPr algn="l">
              <a:lnSpc>
                <a:spcPts val="4459"/>
              </a:lnSpc>
            </a:pPr>
            <a:r>
              <a:rPr lang="en-US" sz="3185" b="1">
                <a:solidFill>
                  <a:srgbClr val="2254C5"/>
                </a:solidFill>
                <a:latin typeface="Montserrat Bold"/>
                <a:ea typeface="Montserrat Bold"/>
                <a:cs typeface="Montserrat Bold"/>
                <a:sym typeface="Montserrat Bold"/>
              </a:rPr>
              <a:t>$ 1 Billion People/ $ 1.4 Billion</a:t>
            </a:r>
          </a:p>
        </p:txBody>
      </p:sp>
      <p:sp>
        <p:nvSpPr>
          <p:cNvPr id="17" name="TextBox 17"/>
          <p:cNvSpPr txBox="1"/>
          <p:nvPr/>
        </p:nvSpPr>
        <p:spPr>
          <a:xfrm>
            <a:off x="11899229" y="1630758"/>
            <a:ext cx="3065363" cy="198120"/>
          </a:xfrm>
          <a:prstGeom prst="rect">
            <a:avLst/>
          </a:prstGeom>
        </p:spPr>
        <p:txBody>
          <a:bodyPr lIns="0" tIns="0" rIns="0" bIns="0" rtlCol="0" anchor="t">
            <a:spAutoFit/>
          </a:bodyPr>
          <a:lstStyle/>
          <a:p>
            <a:pPr algn="l">
              <a:lnSpc>
                <a:spcPts val="1679"/>
              </a:lnSpc>
            </a:pPr>
            <a:r>
              <a:rPr lang="en-US" sz="1200" b="1">
                <a:solidFill>
                  <a:srgbClr val="FFFFFF"/>
                </a:solidFill>
                <a:latin typeface="Montserrat Semi-Bold"/>
                <a:ea typeface="Montserrat Semi-Bold"/>
                <a:cs typeface="Montserrat Semi-Bold"/>
                <a:sym typeface="Montserrat Semi-Bold"/>
              </a:rPr>
              <a:t>Total Population Impact</a:t>
            </a:r>
          </a:p>
        </p:txBody>
      </p:sp>
      <p:grpSp>
        <p:nvGrpSpPr>
          <p:cNvPr id="18" name="Group 18"/>
          <p:cNvGrpSpPr/>
          <p:nvPr/>
        </p:nvGrpSpPr>
        <p:grpSpPr>
          <a:xfrm>
            <a:off x="11802325" y="4328668"/>
            <a:ext cx="3410565" cy="384656"/>
            <a:chOff x="0" y="0"/>
            <a:chExt cx="1406421" cy="158621"/>
          </a:xfrm>
        </p:grpSpPr>
        <p:sp>
          <p:nvSpPr>
            <p:cNvPr id="19" name="Freeform 19"/>
            <p:cNvSpPr/>
            <p:nvPr/>
          </p:nvSpPr>
          <p:spPr>
            <a:xfrm>
              <a:off x="0" y="0"/>
              <a:ext cx="1406421" cy="158621"/>
            </a:xfrm>
            <a:custGeom>
              <a:avLst/>
              <a:gdLst/>
              <a:ahLst/>
              <a:cxnLst/>
              <a:rect l="l" t="t" r="r" b="b"/>
              <a:pathLst>
                <a:path w="1406421" h="158621">
                  <a:moveTo>
                    <a:pt x="0" y="0"/>
                  </a:moveTo>
                  <a:lnTo>
                    <a:pt x="1406421" y="0"/>
                  </a:lnTo>
                  <a:lnTo>
                    <a:pt x="1406421" y="158621"/>
                  </a:lnTo>
                  <a:lnTo>
                    <a:pt x="0" y="158621"/>
                  </a:lnTo>
                  <a:close/>
                </a:path>
              </a:pathLst>
            </a:custGeom>
            <a:solidFill>
              <a:srgbClr val="2254C5"/>
            </a:solidFill>
          </p:spPr>
          <p:txBody>
            <a:bodyPr/>
            <a:lstStyle/>
            <a:p>
              <a:endParaRPr lang="en-US"/>
            </a:p>
          </p:txBody>
        </p:sp>
      </p:grpSp>
      <p:sp>
        <p:nvSpPr>
          <p:cNvPr id="20" name="TextBox 20"/>
          <p:cNvSpPr txBox="1"/>
          <p:nvPr/>
        </p:nvSpPr>
        <p:spPr>
          <a:xfrm>
            <a:off x="11802325" y="5588232"/>
            <a:ext cx="4934930" cy="410547"/>
          </a:xfrm>
          <a:prstGeom prst="rect">
            <a:avLst/>
          </a:prstGeom>
        </p:spPr>
        <p:txBody>
          <a:bodyPr lIns="0" tIns="0" rIns="0" bIns="0" rtlCol="0" anchor="t">
            <a:spAutoFit/>
          </a:bodyPr>
          <a:lstStyle/>
          <a:p>
            <a:pPr algn="l">
              <a:lnSpc>
                <a:spcPts val="1677"/>
              </a:lnSpc>
            </a:pPr>
            <a:r>
              <a:rPr lang="en-US" sz="1197">
                <a:solidFill>
                  <a:srgbClr val="2254C5"/>
                </a:solidFill>
                <a:latin typeface="Montserrat"/>
                <a:ea typeface="Montserrat"/>
                <a:cs typeface="Montserrat"/>
                <a:sym typeface="Montserrat"/>
              </a:rPr>
              <a:t>Out of the total impacted population, what part of it does your approach/ solution reasonably impact?</a:t>
            </a:r>
          </a:p>
        </p:txBody>
      </p:sp>
      <p:sp>
        <p:nvSpPr>
          <p:cNvPr id="21" name="TextBox 21"/>
          <p:cNvSpPr txBox="1"/>
          <p:nvPr/>
        </p:nvSpPr>
        <p:spPr>
          <a:xfrm>
            <a:off x="11802325" y="4843494"/>
            <a:ext cx="3778113" cy="545180"/>
          </a:xfrm>
          <a:prstGeom prst="rect">
            <a:avLst/>
          </a:prstGeom>
        </p:spPr>
        <p:txBody>
          <a:bodyPr lIns="0" tIns="0" rIns="0" bIns="0" rtlCol="0" anchor="t">
            <a:spAutoFit/>
          </a:bodyPr>
          <a:lstStyle/>
          <a:p>
            <a:pPr algn="l">
              <a:lnSpc>
                <a:spcPts val="4459"/>
              </a:lnSpc>
            </a:pPr>
            <a:r>
              <a:rPr lang="en-US" sz="3185" b="1">
                <a:solidFill>
                  <a:srgbClr val="2254C5"/>
                </a:solidFill>
                <a:latin typeface="Montserrat Bold"/>
                <a:ea typeface="Montserrat Bold"/>
                <a:cs typeface="Montserrat Bold"/>
                <a:sym typeface="Montserrat Bold"/>
              </a:rPr>
              <a:t>500,000 children</a:t>
            </a:r>
          </a:p>
        </p:txBody>
      </p:sp>
      <p:sp>
        <p:nvSpPr>
          <p:cNvPr id="22" name="TextBox 22"/>
          <p:cNvSpPr txBox="1"/>
          <p:nvPr/>
        </p:nvSpPr>
        <p:spPr>
          <a:xfrm>
            <a:off x="11899229" y="4404427"/>
            <a:ext cx="3169802" cy="198120"/>
          </a:xfrm>
          <a:prstGeom prst="rect">
            <a:avLst/>
          </a:prstGeom>
        </p:spPr>
        <p:txBody>
          <a:bodyPr lIns="0" tIns="0" rIns="0" bIns="0" rtlCol="0" anchor="t">
            <a:spAutoFit/>
          </a:bodyPr>
          <a:lstStyle/>
          <a:p>
            <a:pPr algn="l">
              <a:lnSpc>
                <a:spcPts val="1679"/>
              </a:lnSpc>
            </a:pPr>
            <a:r>
              <a:rPr lang="en-US" sz="1200" b="1">
                <a:solidFill>
                  <a:srgbClr val="FFFFFF"/>
                </a:solidFill>
                <a:latin typeface="Montserrat Semi-Bold"/>
                <a:ea typeface="Montserrat Semi-Bold"/>
                <a:cs typeface="Montserrat Semi-Bold"/>
                <a:sym typeface="Montserrat Semi-Bold"/>
              </a:rPr>
              <a:t>Accessible Population Impact </a:t>
            </a:r>
          </a:p>
        </p:txBody>
      </p:sp>
      <p:grpSp>
        <p:nvGrpSpPr>
          <p:cNvPr id="23" name="Group 23"/>
          <p:cNvGrpSpPr/>
          <p:nvPr/>
        </p:nvGrpSpPr>
        <p:grpSpPr>
          <a:xfrm>
            <a:off x="11802325" y="7113497"/>
            <a:ext cx="3410565" cy="384656"/>
            <a:chOff x="0" y="0"/>
            <a:chExt cx="1406421" cy="158621"/>
          </a:xfrm>
        </p:grpSpPr>
        <p:sp>
          <p:nvSpPr>
            <p:cNvPr id="24" name="Freeform 24"/>
            <p:cNvSpPr/>
            <p:nvPr/>
          </p:nvSpPr>
          <p:spPr>
            <a:xfrm>
              <a:off x="0" y="0"/>
              <a:ext cx="1406421" cy="158621"/>
            </a:xfrm>
            <a:custGeom>
              <a:avLst/>
              <a:gdLst/>
              <a:ahLst/>
              <a:cxnLst/>
              <a:rect l="l" t="t" r="r" b="b"/>
              <a:pathLst>
                <a:path w="1406421" h="158621">
                  <a:moveTo>
                    <a:pt x="0" y="0"/>
                  </a:moveTo>
                  <a:lnTo>
                    <a:pt x="1406421" y="0"/>
                  </a:lnTo>
                  <a:lnTo>
                    <a:pt x="1406421" y="158621"/>
                  </a:lnTo>
                  <a:lnTo>
                    <a:pt x="0" y="158621"/>
                  </a:lnTo>
                  <a:close/>
                </a:path>
              </a:pathLst>
            </a:custGeom>
            <a:solidFill>
              <a:srgbClr val="2254C5"/>
            </a:solidFill>
          </p:spPr>
          <p:txBody>
            <a:bodyPr/>
            <a:lstStyle/>
            <a:p>
              <a:endParaRPr lang="en-US"/>
            </a:p>
          </p:txBody>
        </p:sp>
      </p:grpSp>
      <p:sp>
        <p:nvSpPr>
          <p:cNvPr id="25" name="TextBox 25"/>
          <p:cNvSpPr txBox="1"/>
          <p:nvPr/>
        </p:nvSpPr>
        <p:spPr>
          <a:xfrm>
            <a:off x="11802325" y="8791012"/>
            <a:ext cx="4934930" cy="832472"/>
          </a:xfrm>
          <a:prstGeom prst="rect">
            <a:avLst/>
          </a:prstGeom>
        </p:spPr>
        <p:txBody>
          <a:bodyPr lIns="0" tIns="0" rIns="0" bIns="0" rtlCol="0" anchor="t">
            <a:spAutoFit/>
          </a:bodyPr>
          <a:lstStyle/>
          <a:p>
            <a:pPr algn="l">
              <a:lnSpc>
                <a:spcPts val="1677"/>
              </a:lnSpc>
            </a:pPr>
            <a:r>
              <a:rPr lang="en-US" sz="1197">
                <a:solidFill>
                  <a:srgbClr val="2254C5"/>
                </a:solidFill>
                <a:latin typeface="Montserrat"/>
                <a:ea typeface="Montserrat"/>
                <a:cs typeface="Montserrat"/>
                <a:sym typeface="Montserrat"/>
              </a:rPr>
              <a:t>This is a smaller fraction of the above that</a:t>
            </a:r>
          </a:p>
          <a:p>
            <a:pPr algn="l">
              <a:lnSpc>
                <a:spcPts val="1677"/>
              </a:lnSpc>
            </a:pPr>
            <a:r>
              <a:rPr lang="en-US" sz="1197">
                <a:solidFill>
                  <a:srgbClr val="2254C5"/>
                </a:solidFill>
                <a:latin typeface="Montserrat"/>
                <a:ea typeface="Montserrat"/>
                <a:cs typeface="Montserrat"/>
                <a:sym typeface="Montserrat"/>
              </a:rPr>
              <a:t>is the target of a serviceable and realistically</a:t>
            </a:r>
          </a:p>
          <a:p>
            <a:pPr algn="l">
              <a:lnSpc>
                <a:spcPts val="1677"/>
              </a:lnSpc>
            </a:pPr>
            <a:r>
              <a:rPr lang="en-US" sz="1197">
                <a:solidFill>
                  <a:srgbClr val="2254C5"/>
                </a:solidFill>
                <a:latin typeface="Montserrat"/>
                <a:ea typeface="Montserrat"/>
                <a:cs typeface="Montserrat"/>
                <a:sym typeface="Montserrat"/>
              </a:rPr>
              <a:t>achievable population in the short to medium term (1-2 years) Please provide your approach to calculate this.</a:t>
            </a:r>
          </a:p>
        </p:txBody>
      </p:sp>
      <p:sp>
        <p:nvSpPr>
          <p:cNvPr id="26" name="TextBox 26"/>
          <p:cNvSpPr txBox="1"/>
          <p:nvPr/>
        </p:nvSpPr>
        <p:spPr>
          <a:xfrm>
            <a:off x="11802325" y="7628322"/>
            <a:ext cx="3778113" cy="1104595"/>
          </a:xfrm>
          <a:prstGeom prst="rect">
            <a:avLst/>
          </a:prstGeom>
        </p:spPr>
        <p:txBody>
          <a:bodyPr lIns="0" tIns="0" rIns="0" bIns="0" rtlCol="0" anchor="t">
            <a:spAutoFit/>
          </a:bodyPr>
          <a:lstStyle/>
          <a:p>
            <a:pPr algn="l">
              <a:lnSpc>
                <a:spcPts val="4459"/>
              </a:lnSpc>
            </a:pPr>
            <a:r>
              <a:rPr lang="en-US" sz="3185" b="1">
                <a:solidFill>
                  <a:srgbClr val="2254C5"/>
                </a:solidFill>
                <a:latin typeface="Montserrat Bold"/>
                <a:ea typeface="Montserrat Bold"/>
                <a:cs typeface="Montserrat Bold"/>
                <a:sym typeface="Montserrat Bold"/>
              </a:rPr>
              <a:t>150,000 children</a:t>
            </a:r>
          </a:p>
          <a:p>
            <a:pPr algn="l">
              <a:lnSpc>
                <a:spcPts val="4459"/>
              </a:lnSpc>
            </a:pPr>
            <a:r>
              <a:rPr lang="en-US" sz="3185" b="1">
                <a:solidFill>
                  <a:srgbClr val="2254C5"/>
                </a:solidFill>
                <a:latin typeface="Montserrat Bold"/>
                <a:ea typeface="Montserrat Bold"/>
                <a:cs typeface="Montserrat Bold"/>
                <a:sym typeface="Montserrat Bold"/>
              </a:rPr>
              <a:t>$ 167 Million</a:t>
            </a:r>
          </a:p>
        </p:txBody>
      </p:sp>
      <p:sp>
        <p:nvSpPr>
          <p:cNvPr id="27" name="TextBox 27"/>
          <p:cNvSpPr txBox="1"/>
          <p:nvPr/>
        </p:nvSpPr>
        <p:spPr>
          <a:xfrm>
            <a:off x="11899229" y="7200415"/>
            <a:ext cx="3313660" cy="198120"/>
          </a:xfrm>
          <a:prstGeom prst="rect">
            <a:avLst/>
          </a:prstGeom>
        </p:spPr>
        <p:txBody>
          <a:bodyPr lIns="0" tIns="0" rIns="0" bIns="0" rtlCol="0" anchor="t">
            <a:spAutoFit/>
          </a:bodyPr>
          <a:lstStyle/>
          <a:p>
            <a:pPr algn="l">
              <a:lnSpc>
                <a:spcPts val="1679"/>
              </a:lnSpc>
            </a:pPr>
            <a:r>
              <a:rPr lang="en-US" sz="1200" b="1">
                <a:solidFill>
                  <a:srgbClr val="FFFFFF"/>
                </a:solidFill>
                <a:latin typeface="Montserrat Semi-Bold"/>
                <a:ea typeface="Montserrat Semi-Bold"/>
                <a:cs typeface="Montserrat Semi-Bold"/>
                <a:sym typeface="Montserrat Semi-Bold"/>
              </a:rPr>
              <a:t>Serviceable Obtainable Impact</a:t>
            </a:r>
          </a:p>
        </p:txBody>
      </p:sp>
      <p:sp>
        <p:nvSpPr>
          <p:cNvPr id="28" name="TextBox 28"/>
          <p:cNvSpPr txBox="1"/>
          <p:nvPr/>
        </p:nvSpPr>
        <p:spPr>
          <a:xfrm>
            <a:off x="1592055" y="7696088"/>
            <a:ext cx="9542451" cy="997466"/>
          </a:xfrm>
          <a:prstGeom prst="rect">
            <a:avLst/>
          </a:prstGeom>
        </p:spPr>
        <p:txBody>
          <a:bodyPr lIns="0" tIns="0" rIns="0" bIns="0" rtlCol="0" anchor="t">
            <a:spAutoFit/>
          </a:bodyPr>
          <a:lstStyle/>
          <a:p>
            <a:pPr algn="l">
              <a:lnSpc>
                <a:spcPts val="2019"/>
              </a:lnSpc>
            </a:pPr>
            <a:r>
              <a:rPr lang="en-US" sz="1442">
                <a:solidFill>
                  <a:srgbClr val="2254C5"/>
                </a:solidFill>
                <a:latin typeface="Montserrat"/>
                <a:ea typeface="Montserrat"/>
                <a:cs typeface="Montserrat"/>
                <a:sym typeface="Montserrat"/>
              </a:rPr>
              <a:t>Where is your area of focus? Out of the total population impacted, what part of the population are you focused on helping with the problem you defined? </a:t>
            </a:r>
          </a:p>
          <a:p>
            <a:pPr algn="l">
              <a:lnSpc>
                <a:spcPts val="2019"/>
              </a:lnSpc>
            </a:pPr>
            <a:endParaRPr lang="en-US" sz="1442">
              <a:solidFill>
                <a:srgbClr val="2254C5"/>
              </a:solidFill>
              <a:latin typeface="Montserrat"/>
              <a:ea typeface="Montserrat"/>
              <a:cs typeface="Montserrat"/>
              <a:sym typeface="Montserrat"/>
            </a:endParaRPr>
          </a:p>
          <a:p>
            <a:pPr algn="l">
              <a:lnSpc>
                <a:spcPts val="2019"/>
              </a:lnSpc>
            </a:pPr>
            <a:r>
              <a:rPr lang="en-US" sz="1442">
                <a:solidFill>
                  <a:srgbClr val="2254C5"/>
                </a:solidFill>
                <a:latin typeface="Montserrat"/>
                <a:ea typeface="Montserrat"/>
                <a:cs typeface="Montserrat"/>
                <a:sym typeface="Montserrat"/>
              </a:rPr>
              <a:t>What population will your strategy impact in a year?</a:t>
            </a:r>
          </a:p>
        </p:txBody>
      </p:sp>
      <p:sp>
        <p:nvSpPr>
          <p:cNvPr id="29" name="AutoShape 29"/>
          <p:cNvSpPr/>
          <p:nvPr/>
        </p:nvSpPr>
        <p:spPr>
          <a:xfrm>
            <a:off x="0" y="9700628"/>
            <a:ext cx="18395101" cy="0"/>
          </a:xfrm>
          <a:prstGeom prst="line">
            <a:avLst/>
          </a:prstGeom>
          <a:ln w="38100" cap="flat">
            <a:solidFill>
              <a:srgbClr val="2254C5"/>
            </a:solidFill>
            <a:prstDash val="solid"/>
            <a:headEnd type="none" w="sm" len="sm"/>
            <a:tailEnd type="none" w="sm" len="sm"/>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700628"/>
            <a:ext cx="18395101" cy="0"/>
          </a:xfrm>
          <a:prstGeom prst="line">
            <a:avLst/>
          </a:prstGeom>
          <a:ln w="38100" cap="flat">
            <a:solidFill>
              <a:srgbClr val="2D75B0"/>
            </a:solidFill>
            <a:prstDash val="solid"/>
            <a:headEnd type="none" w="sm" len="sm"/>
            <a:tailEnd type="none" w="sm" len="sm"/>
          </a:ln>
        </p:spPr>
        <p:txBody>
          <a:bodyPr/>
          <a:lstStyle/>
          <a:p>
            <a:endParaRPr lang="en-US"/>
          </a:p>
        </p:txBody>
      </p:sp>
      <p:sp>
        <p:nvSpPr>
          <p:cNvPr id="3" name="TextBox 3"/>
          <p:cNvSpPr txBox="1"/>
          <p:nvPr/>
        </p:nvSpPr>
        <p:spPr>
          <a:xfrm>
            <a:off x="1371235" y="1606365"/>
            <a:ext cx="10425966" cy="1220344"/>
          </a:xfrm>
          <a:prstGeom prst="rect">
            <a:avLst/>
          </a:prstGeom>
        </p:spPr>
        <p:txBody>
          <a:bodyPr lIns="0" tIns="0" rIns="0" bIns="0" rtlCol="0" anchor="t">
            <a:spAutoFit/>
          </a:bodyPr>
          <a:lstStyle/>
          <a:p>
            <a:pPr algn="l">
              <a:lnSpc>
                <a:spcPts val="9911"/>
              </a:lnSpc>
            </a:pPr>
            <a:r>
              <a:rPr lang="en-US" sz="7079" b="1">
                <a:solidFill>
                  <a:srgbClr val="000000"/>
                </a:solidFill>
                <a:latin typeface="Open Sauce Bold"/>
                <a:ea typeface="Open Sauce Bold"/>
                <a:cs typeface="Open Sauce Bold"/>
                <a:sym typeface="Open Sauce Bold"/>
              </a:rPr>
              <a:t>Landscape &amp; Culture</a:t>
            </a:r>
          </a:p>
        </p:txBody>
      </p:sp>
      <p:sp>
        <p:nvSpPr>
          <p:cNvPr id="4" name="TextBox 4"/>
          <p:cNvSpPr txBox="1"/>
          <p:nvPr/>
        </p:nvSpPr>
        <p:spPr>
          <a:xfrm>
            <a:off x="1371235" y="4114440"/>
            <a:ext cx="9568716" cy="1442458"/>
          </a:xfrm>
          <a:prstGeom prst="rect">
            <a:avLst/>
          </a:prstGeom>
        </p:spPr>
        <p:txBody>
          <a:bodyPr lIns="0" tIns="0" rIns="0" bIns="0" rtlCol="0" anchor="t">
            <a:spAutoFit/>
          </a:bodyPr>
          <a:lstStyle/>
          <a:p>
            <a:pPr algn="l">
              <a:lnSpc>
                <a:spcPts val="2919"/>
              </a:lnSpc>
              <a:spcBef>
                <a:spcPct val="0"/>
              </a:spcBef>
            </a:pPr>
            <a:r>
              <a:rPr lang="en-US" sz="2085">
                <a:solidFill>
                  <a:srgbClr val="000000"/>
                </a:solidFill>
                <a:latin typeface="Open Sauce"/>
                <a:ea typeface="Open Sauce"/>
                <a:cs typeface="Open Sauce"/>
                <a:sym typeface="Open Sauce"/>
              </a:rPr>
              <a:t>Describe the regional ecosystem. What are the cultural elements or systems that make these problems challenging to solve for? What does someone who doesn’t know your culture or region need to understand better in order to understand the logic of your approach?</a:t>
            </a:r>
          </a:p>
        </p:txBody>
      </p:sp>
      <p:sp>
        <p:nvSpPr>
          <p:cNvPr id="5" name="TextBox 5"/>
          <p:cNvSpPr txBox="1"/>
          <p:nvPr/>
        </p:nvSpPr>
        <p:spPr>
          <a:xfrm>
            <a:off x="1371235" y="7487680"/>
            <a:ext cx="2557380" cy="110236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Open Sauce"/>
                <a:ea typeface="Open Sauce"/>
                <a:cs typeface="Open Sauce"/>
                <a:sym typeface="Open Sauce"/>
              </a:rPr>
              <a:t>What makes this a recurring problem? What impairs the ability to prevent this problem?</a:t>
            </a:r>
          </a:p>
        </p:txBody>
      </p:sp>
      <p:sp>
        <p:nvSpPr>
          <p:cNvPr id="6" name="TextBox 6"/>
          <p:cNvSpPr txBox="1"/>
          <p:nvPr/>
        </p:nvSpPr>
        <p:spPr>
          <a:xfrm>
            <a:off x="1371235" y="6395097"/>
            <a:ext cx="2038912" cy="692088"/>
          </a:xfrm>
          <a:prstGeom prst="rect">
            <a:avLst/>
          </a:prstGeom>
        </p:spPr>
        <p:txBody>
          <a:bodyPr lIns="0" tIns="0" rIns="0" bIns="0" rtlCol="0" anchor="t">
            <a:spAutoFit/>
          </a:bodyPr>
          <a:lstStyle/>
          <a:p>
            <a:pPr algn="l">
              <a:lnSpc>
                <a:spcPts val="2803"/>
              </a:lnSpc>
            </a:pPr>
            <a:r>
              <a:rPr lang="en-US" sz="2002">
                <a:solidFill>
                  <a:srgbClr val="000000"/>
                </a:solidFill>
                <a:latin typeface="Open Sauce"/>
                <a:ea typeface="Open Sauce"/>
                <a:cs typeface="Open Sauce"/>
                <a:sym typeface="Open Sauce"/>
              </a:rPr>
              <a:t>The Societal Conditions</a:t>
            </a:r>
          </a:p>
        </p:txBody>
      </p:sp>
      <p:sp>
        <p:nvSpPr>
          <p:cNvPr id="7" name="TextBox 7"/>
          <p:cNvSpPr txBox="1"/>
          <p:nvPr/>
        </p:nvSpPr>
        <p:spPr>
          <a:xfrm>
            <a:off x="4260455" y="7487680"/>
            <a:ext cx="2461861" cy="1378585"/>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Open Sauce"/>
                <a:ea typeface="Open Sauce"/>
                <a:cs typeface="Open Sauce"/>
                <a:sym typeface="Open Sauce"/>
              </a:rPr>
              <a:t>What do we ned to know about local culture that makes the problems uniquely challenging?</a:t>
            </a:r>
          </a:p>
        </p:txBody>
      </p:sp>
      <p:sp>
        <p:nvSpPr>
          <p:cNvPr id="8" name="TextBox 8"/>
          <p:cNvSpPr txBox="1"/>
          <p:nvPr/>
        </p:nvSpPr>
        <p:spPr>
          <a:xfrm>
            <a:off x="4260455" y="6395097"/>
            <a:ext cx="2461861" cy="692088"/>
          </a:xfrm>
          <a:prstGeom prst="rect">
            <a:avLst/>
          </a:prstGeom>
        </p:spPr>
        <p:txBody>
          <a:bodyPr lIns="0" tIns="0" rIns="0" bIns="0" rtlCol="0" anchor="t">
            <a:spAutoFit/>
          </a:bodyPr>
          <a:lstStyle/>
          <a:p>
            <a:pPr algn="l">
              <a:lnSpc>
                <a:spcPts val="2803"/>
              </a:lnSpc>
            </a:pPr>
            <a:r>
              <a:rPr lang="en-US" sz="2002">
                <a:solidFill>
                  <a:srgbClr val="000000"/>
                </a:solidFill>
                <a:latin typeface="Open Sauce"/>
                <a:ea typeface="Open Sauce"/>
                <a:cs typeface="Open Sauce"/>
                <a:sym typeface="Open Sauce"/>
              </a:rPr>
              <a:t>Regional/ Cultural Nuances</a:t>
            </a:r>
          </a:p>
        </p:txBody>
      </p:sp>
      <p:sp>
        <p:nvSpPr>
          <p:cNvPr id="9" name="TextBox 9"/>
          <p:cNvSpPr txBox="1"/>
          <p:nvPr/>
        </p:nvSpPr>
        <p:spPr>
          <a:xfrm>
            <a:off x="7139836" y="7487680"/>
            <a:ext cx="3488390" cy="1378585"/>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Open Sauce"/>
                <a:ea typeface="Open Sauce"/>
                <a:cs typeface="Open Sauce"/>
                <a:sym typeface="Open Sauce"/>
              </a:rPr>
              <a:t>What local systemic challenges are you working within? What systems offer opportunities? What systems do you think need to be dismantled and rebuilt?</a:t>
            </a:r>
          </a:p>
        </p:txBody>
      </p:sp>
      <p:sp>
        <p:nvSpPr>
          <p:cNvPr id="10" name="TextBox 10"/>
          <p:cNvSpPr txBox="1"/>
          <p:nvPr/>
        </p:nvSpPr>
        <p:spPr>
          <a:xfrm>
            <a:off x="7139836" y="6395097"/>
            <a:ext cx="2221528" cy="692088"/>
          </a:xfrm>
          <a:prstGeom prst="rect">
            <a:avLst/>
          </a:prstGeom>
        </p:spPr>
        <p:txBody>
          <a:bodyPr lIns="0" tIns="0" rIns="0" bIns="0" rtlCol="0" anchor="t">
            <a:spAutoFit/>
          </a:bodyPr>
          <a:lstStyle/>
          <a:p>
            <a:pPr algn="l">
              <a:lnSpc>
                <a:spcPts val="2803"/>
              </a:lnSpc>
            </a:pPr>
            <a:r>
              <a:rPr lang="en-US" sz="2002">
                <a:solidFill>
                  <a:srgbClr val="000000"/>
                </a:solidFill>
                <a:latin typeface="Open Sauce"/>
                <a:ea typeface="Open Sauce"/>
                <a:cs typeface="Open Sauce"/>
                <a:sym typeface="Open Sauce"/>
              </a:rPr>
              <a:t>Systemic Challenges</a:t>
            </a:r>
          </a:p>
        </p:txBody>
      </p:sp>
      <p:sp>
        <p:nvSpPr>
          <p:cNvPr id="11" name="Freeform 11"/>
          <p:cNvSpPr/>
          <p:nvPr/>
        </p:nvSpPr>
        <p:spPr>
          <a:xfrm rot="-876679">
            <a:off x="5768820" y="8277358"/>
            <a:ext cx="13744635" cy="4667773"/>
          </a:xfrm>
          <a:custGeom>
            <a:avLst/>
            <a:gdLst/>
            <a:ahLst/>
            <a:cxnLst/>
            <a:rect l="l" t="t" r="r" b="b"/>
            <a:pathLst>
              <a:path w="13744635" h="4667773">
                <a:moveTo>
                  <a:pt x="0" y="0"/>
                </a:moveTo>
                <a:lnTo>
                  <a:pt x="13744635" y="0"/>
                </a:lnTo>
                <a:lnTo>
                  <a:pt x="13744635" y="4667773"/>
                </a:lnTo>
                <a:lnTo>
                  <a:pt x="0" y="4667773"/>
                </a:lnTo>
                <a:lnTo>
                  <a:pt x="0" y="0"/>
                </a:lnTo>
                <a:close/>
              </a:path>
            </a:pathLst>
          </a:custGeom>
          <a:blipFill>
            <a:blip r:embed="rId2"/>
            <a:stretch>
              <a:fillRect b="-76306"/>
            </a:stretch>
          </a:blipFill>
        </p:spPr>
        <p:txBody>
          <a:bodyPr/>
          <a:lstStyle/>
          <a:p>
            <a:endParaRPr lang="en-US"/>
          </a:p>
        </p:txBody>
      </p:sp>
      <p:sp>
        <p:nvSpPr>
          <p:cNvPr id="12" name="Freeform 12"/>
          <p:cNvSpPr/>
          <p:nvPr/>
        </p:nvSpPr>
        <p:spPr>
          <a:xfrm rot="9533180">
            <a:off x="-2420554" y="-5141330"/>
            <a:ext cx="9108307" cy="7633373"/>
          </a:xfrm>
          <a:custGeom>
            <a:avLst/>
            <a:gdLst/>
            <a:ahLst/>
            <a:cxnLst/>
            <a:rect l="l" t="t" r="r" b="b"/>
            <a:pathLst>
              <a:path w="9108307" h="7633373">
                <a:moveTo>
                  <a:pt x="0" y="0"/>
                </a:moveTo>
                <a:lnTo>
                  <a:pt x="9108308" y="0"/>
                </a:lnTo>
                <a:lnTo>
                  <a:pt x="9108308" y="7633374"/>
                </a:lnTo>
                <a:lnTo>
                  <a:pt x="0" y="7633374"/>
                </a:lnTo>
                <a:lnTo>
                  <a:pt x="0" y="0"/>
                </a:lnTo>
                <a:close/>
              </a:path>
            </a:pathLst>
          </a:custGeom>
          <a:blipFill>
            <a:blip r:embed="rId3"/>
            <a:stretch>
              <a:fillRect r="-125760" b="-99006"/>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50061" y="661348"/>
            <a:ext cx="6437939" cy="0"/>
          </a:xfrm>
          <a:prstGeom prst="line">
            <a:avLst/>
          </a:prstGeom>
          <a:ln w="28575" cap="flat">
            <a:solidFill>
              <a:srgbClr val="2254C5"/>
            </a:solidFill>
            <a:prstDash val="solid"/>
            <a:headEnd type="none" w="sm" len="sm"/>
            <a:tailEnd type="none" w="sm" len="sm"/>
          </a:ln>
        </p:spPr>
        <p:txBody>
          <a:bodyPr/>
          <a:lstStyle/>
          <a:p>
            <a:endParaRPr lang="en-US"/>
          </a:p>
        </p:txBody>
      </p:sp>
      <p:sp>
        <p:nvSpPr>
          <p:cNvPr id="3" name="AutoShape 3"/>
          <p:cNvSpPr/>
          <p:nvPr/>
        </p:nvSpPr>
        <p:spPr>
          <a:xfrm>
            <a:off x="0" y="9728445"/>
            <a:ext cx="18395101" cy="0"/>
          </a:xfrm>
          <a:prstGeom prst="line">
            <a:avLst/>
          </a:prstGeom>
          <a:ln w="38100" cap="flat">
            <a:solidFill>
              <a:srgbClr val="2254C5"/>
            </a:solidFill>
            <a:prstDash val="solid"/>
            <a:headEnd type="none" w="sm" len="sm"/>
            <a:tailEnd type="none" w="sm" len="sm"/>
          </a:ln>
        </p:spPr>
        <p:txBody>
          <a:bodyPr/>
          <a:lstStyle/>
          <a:p>
            <a:endParaRPr lang="en-US"/>
          </a:p>
        </p:txBody>
      </p:sp>
      <p:sp>
        <p:nvSpPr>
          <p:cNvPr id="4" name="TextBox 4"/>
          <p:cNvSpPr txBox="1"/>
          <p:nvPr/>
        </p:nvSpPr>
        <p:spPr>
          <a:xfrm>
            <a:off x="1371235" y="1564383"/>
            <a:ext cx="9842757" cy="1153501"/>
          </a:xfrm>
          <a:prstGeom prst="rect">
            <a:avLst/>
          </a:prstGeom>
        </p:spPr>
        <p:txBody>
          <a:bodyPr lIns="0" tIns="0" rIns="0" bIns="0" rtlCol="0" anchor="t">
            <a:spAutoFit/>
          </a:bodyPr>
          <a:lstStyle/>
          <a:p>
            <a:pPr algn="l">
              <a:lnSpc>
                <a:spcPts val="9404"/>
              </a:lnSpc>
            </a:pPr>
            <a:r>
              <a:rPr lang="en-US" sz="6717" b="1">
                <a:solidFill>
                  <a:srgbClr val="2254C5"/>
                </a:solidFill>
                <a:latin typeface="Montserrat Bold"/>
                <a:ea typeface="Montserrat Bold"/>
                <a:cs typeface="Montserrat Bold"/>
                <a:sym typeface="Montserrat Bold"/>
              </a:rPr>
              <a:t>Impact of AI</a:t>
            </a:r>
          </a:p>
        </p:txBody>
      </p:sp>
      <p:sp>
        <p:nvSpPr>
          <p:cNvPr id="5" name="TextBox 5"/>
          <p:cNvSpPr txBox="1"/>
          <p:nvPr/>
        </p:nvSpPr>
        <p:spPr>
          <a:xfrm>
            <a:off x="1371235" y="3921580"/>
            <a:ext cx="6476642" cy="252422"/>
          </a:xfrm>
          <a:prstGeom prst="rect">
            <a:avLst/>
          </a:prstGeom>
        </p:spPr>
        <p:txBody>
          <a:bodyPr lIns="0" tIns="0" rIns="0" bIns="0" rtlCol="0" anchor="t">
            <a:spAutoFit/>
          </a:bodyPr>
          <a:lstStyle/>
          <a:p>
            <a:pPr algn="l">
              <a:lnSpc>
                <a:spcPts val="2088"/>
              </a:lnSpc>
              <a:spcBef>
                <a:spcPct val="0"/>
              </a:spcBef>
            </a:pPr>
            <a:r>
              <a:rPr lang="en-US" sz="1491">
                <a:solidFill>
                  <a:srgbClr val="2254C5"/>
                </a:solidFill>
                <a:latin typeface="Montserrat"/>
                <a:ea typeface="Montserrat"/>
                <a:cs typeface="Montserrat"/>
                <a:sym typeface="Montserrat"/>
              </a:rPr>
              <a:t>How does AI impact your problem or strategy?</a:t>
            </a:r>
          </a:p>
        </p:txBody>
      </p:sp>
      <p:grpSp>
        <p:nvGrpSpPr>
          <p:cNvPr id="6" name="Group 6"/>
          <p:cNvGrpSpPr/>
          <p:nvPr/>
        </p:nvGrpSpPr>
        <p:grpSpPr>
          <a:xfrm>
            <a:off x="11307558" y="4191733"/>
            <a:ext cx="1844776" cy="1161055"/>
            <a:chOff x="0" y="0"/>
            <a:chExt cx="1656601" cy="1042622"/>
          </a:xfrm>
        </p:grpSpPr>
        <p:sp>
          <p:nvSpPr>
            <p:cNvPr id="7" name="Freeform 7"/>
            <p:cNvSpPr/>
            <p:nvPr/>
          </p:nvSpPr>
          <p:spPr>
            <a:xfrm>
              <a:off x="0" y="0"/>
              <a:ext cx="1656601" cy="1042622"/>
            </a:xfrm>
            <a:custGeom>
              <a:avLst/>
              <a:gdLst/>
              <a:ahLst/>
              <a:cxnLst/>
              <a:rect l="l" t="t" r="r" b="b"/>
              <a:pathLst>
                <a:path w="1656601" h="1042622">
                  <a:moveTo>
                    <a:pt x="0" y="0"/>
                  </a:moveTo>
                  <a:lnTo>
                    <a:pt x="1656601" y="0"/>
                  </a:lnTo>
                  <a:lnTo>
                    <a:pt x="1656601" y="1042622"/>
                  </a:lnTo>
                  <a:lnTo>
                    <a:pt x="0" y="1042622"/>
                  </a:lnTo>
                  <a:close/>
                </a:path>
              </a:pathLst>
            </a:custGeom>
            <a:solidFill>
              <a:srgbClr val="2254C5"/>
            </a:solidFill>
          </p:spPr>
          <p:txBody>
            <a:bodyPr/>
            <a:lstStyle/>
            <a:p>
              <a:endParaRPr lang="en-US"/>
            </a:p>
          </p:txBody>
        </p:sp>
      </p:grpSp>
      <p:sp>
        <p:nvSpPr>
          <p:cNvPr id="8" name="TextBox 8"/>
          <p:cNvSpPr txBox="1"/>
          <p:nvPr/>
        </p:nvSpPr>
        <p:spPr>
          <a:xfrm>
            <a:off x="11520773" y="4659271"/>
            <a:ext cx="1418345" cy="472786"/>
          </a:xfrm>
          <a:prstGeom prst="rect">
            <a:avLst/>
          </a:prstGeom>
        </p:spPr>
        <p:txBody>
          <a:bodyPr lIns="0" tIns="0" rIns="0" bIns="0" rtlCol="0" anchor="t">
            <a:spAutoFit/>
          </a:bodyPr>
          <a:lstStyle/>
          <a:p>
            <a:pPr algn="ctr">
              <a:lnSpc>
                <a:spcPts val="3864"/>
              </a:lnSpc>
            </a:pPr>
            <a:r>
              <a:rPr lang="en-US" sz="2760">
                <a:solidFill>
                  <a:srgbClr val="FFFFFF"/>
                </a:solidFill>
                <a:latin typeface="Montserrat Classic"/>
                <a:ea typeface="Montserrat Classic"/>
                <a:cs typeface="Montserrat Classic"/>
                <a:sym typeface="Montserrat Classic"/>
              </a:rPr>
              <a:t>+45%</a:t>
            </a:r>
          </a:p>
        </p:txBody>
      </p:sp>
      <p:sp>
        <p:nvSpPr>
          <p:cNvPr id="9" name="TextBox 9"/>
          <p:cNvSpPr txBox="1"/>
          <p:nvPr/>
        </p:nvSpPr>
        <p:spPr>
          <a:xfrm>
            <a:off x="11364275" y="4306895"/>
            <a:ext cx="1731341" cy="189211"/>
          </a:xfrm>
          <a:prstGeom prst="rect">
            <a:avLst/>
          </a:prstGeom>
        </p:spPr>
        <p:txBody>
          <a:bodyPr lIns="0" tIns="0" rIns="0" bIns="0" rtlCol="0" anchor="t">
            <a:spAutoFit/>
          </a:bodyPr>
          <a:lstStyle/>
          <a:p>
            <a:pPr algn="ctr">
              <a:lnSpc>
                <a:spcPts val="1505"/>
              </a:lnSpc>
            </a:pPr>
            <a:r>
              <a:rPr lang="en-US" sz="1075">
                <a:solidFill>
                  <a:srgbClr val="FFFFFF"/>
                </a:solidFill>
                <a:latin typeface="Montserrat Classic"/>
                <a:ea typeface="Montserrat Classic"/>
                <a:cs typeface="Montserrat Classic"/>
                <a:sym typeface="Montserrat Classic"/>
              </a:rPr>
              <a:t>Artificial Intelligence</a:t>
            </a:r>
          </a:p>
        </p:txBody>
      </p:sp>
      <p:grpSp>
        <p:nvGrpSpPr>
          <p:cNvPr id="10" name="Group 10"/>
          <p:cNvGrpSpPr/>
          <p:nvPr/>
        </p:nvGrpSpPr>
        <p:grpSpPr>
          <a:xfrm>
            <a:off x="11307558" y="5978363"/>
            <a:ext cx="1844776" cy="1161055"/>
            <a:chOff x="0" y="0"/>
            <a:chExt cx="1656601" cy="1042622"/>
          </a:xfrm>
        </p:grpSpPr>
        <p:sp>
          <p:nvSpPr>
            <p:cNvPr id="11" name="Freeform 11"/>
            <p:cNvSpPr/>
            <p:nvPr/>
          </p:nvSpPr>
          <p:spPr>
            <a:xfrm>
              <a:off x="0" y="0"/>
              <a:ext cx="1656601" cy="1042622"/>
            </a:xfrm>
            <a:custGeom>
              <a:avLst/>
              <a:gdLst/>
              <a:ahLst/>
              <a:cxnLst/>
              <a:rect l="l" t="t" r="r" b="b"/>
              <a:pathLst>
                <a:path w="1656601" h="1042622">
                  <a:moveTo>
                    <a:pt x="0" y="0"/>
                  </a:moveTo>
                  <a:lnTo>
                    <a:pt x="1656601" y="0"/>
                  </a:lnTo>
                  <a:lnTo>
                    <a:pt x="1656601" y="1042622"/>
                  </a:lnTo>
                  <a:lnTo>
                    <a:pt x="0" y="1042622"/>
                  </a:lnTo>
                  <a:close/>
                </a:path>
              </a:pathLst>
            </a:custGeom>
            <a:solidFill>
              <a:srgbClr val="2254C5"/>
            </a:solidFill>
          </p:spPr>
          <p:txBody>
            <a:bodyPr/>
            <a:lstStyle/>
            <a:p>
              <a:endParaRPr lang="en-US"/>
            </a:p>
          </p:txBody>
        </p:sp>
      </p:grpSp>
      <p:sp>
        <p:nvSpPr>
          <p:cNvPr id="12" name="TextBox 12"/>
          <p:cNvSpPr txBox="1"/>
          <p:nvPr/>
        </p:nvSpPr>
        <p:spPr>
          <a:xfrm>
            <a:off x="11520773" y="6445901"/>
            <a:ext cx="1418345" cy="472786"/>
          </a:xfrm>
          <a:prstGeom prst="rect">
            <a:avLst/>
          </a:prstGeom>
        </p:spPr>
        <p:txBody>
          <a:bodyPr lIns="0" tIns="0" rIns="0" bIns="0" rtlCol="0" anchor="t">
            <a:spAutoFit/>
          </a:bodyPr>
          <a:lstStyle/>
          <a:p>
            <a:pPr algn="ctr">
              <a:lnSpc>
                <a:spcPts val="3864"/>
              </a:lnSpc>
            </a:pPr>
            <a:r>
              <a:rPr lang="en-US" sz="2760">
                <a:solidFill>
                  <a:srgbClr val="FFFFFF"/>
                </a:solidFill>
                <a:latin typeface="Montserrat Classic"/>
                <a:ea typeface="Montserrat Classic"/>
                <a:cs typeface="Montserrat Classic"/>
                <a:sym typeface="Montserrat Classic"/>
              </a:rPr>
              <a:t>+53%</a:t>
            </a:r>
          </a:p>
        </p:txBody>
      </p:sp>
      <p:sp>
        <p:nvSpPr>
          <p:cNvPr id="13" name="TextBox 13"/>
          <p:cNvSpPr txBox="1"/>
          <p:nvPr/>
        </p:nvSpPr>
        <p:spPr>
          <a:xfrm>
            <a:off x="11362440" y="6155902"/>
            <a:ext cx="1733176" cy="191254"/>
          </a:xfrm>
          <a:prstGeom prst="rect">
            <a:avLst/>
          </a:prstGeom>
        </p:spPr>
        <p:txBody>
          <a:bodyPr lIns="0" tIns="0" rIns="0" bIns="0" rtlCol="0" anchor="t">
            <a:spAutoFit/>
          </a:bodyPr>
          <a:lstStyle/>
          <a:p>
            <a:pPr algn="ctr">
              <a:lnSpc>
                <a:spcPts val="1505"/>
              </a:lnSpc>
            </a:pPr>
            <a:r>
              <a:rPr lang="en-US" sz="1075">
                <a:solidFill>
                  <a:srgbClr val="FFFFFF"/>
                </a:solidFill>
                <a:latin typeface="Montserrat Classic"/>
                <a:ea typeface="Montserrat Classic"/>
                <a:cs typeface="Montserrat Classic"/>
                <a:sym typeface="Montserrat Classic"/>
              </a:rPr>
              <a:t>Number of Escalations</a:t>
            </a:r>
          </a:p>
        </p:txBody>
      </p:sp>
      <p:grpSp>
        <p:nvGrpSpPr>
          <p:cNvPr id="14" name="Group 14"/>
          <p:cNvGrpSpPr/>
          <p:nvPr/>
        </p:nvGrpSpPr>
        <p:grpSpPr>
          <a:xfrm>
            <a:off x="11307558" y="7764993"/>
            <a:ext cx="1844776" cy="1161055"/>
            <a:chOff x="0" y="0"/>
            <a:chExt cx="1656601" cy="1042622"/>
          </a:xfrm>
        </p:grpSpPr>
        <p:sp>
          <p:nvSpPr>
            <p:cNvPr id="15" name="Freeform 15"/>
            <p:cNvSpPr/>
            <p:nvPr/>
          </p:nvSpPr>
          <p:spPr>
            <a:xfrm>
              <a:off x="0" y="0"/>
              <a:ext cx="1656601" cy="1042622"/>
            </a:xfrm>
            <a:custGeom>
              <a:avLst/>
              <a:gdLst/>
              <a:ahLst/>
              <a:cxnLst/>
              <a:rect l="l" t="t" r="r" b="b"/>
              <a:pathLst>
                <a:path w="1656601" h="1042622">
                  <a:moveTo>
                    <a:pt x="0" y="0"/>
                  </a:moveTo>
                  <a:lnTo>
                    <a:pt x="1656601" y="0"/>
                  </a:lnTo>
                  <a:lnTo>
                    <a:pt x="1656601" y="1042622"/>
                  </a:lnTo>
                  <a:lnTo>
                    <a:pt x="0" y="1042622"/>
                  </a:lnTo>
                  <a:close/>
                </a:path>
              </a:pathLst>
            </a:custGeom>
            <a:solidFill>
              <a:srgbClr val="2254C5"/>
            </a:solidFill>
          </p:spPr>
          <p:txBody>
            <a:bodyPr/>
            <a:lstStyle/>
            <a:p>
              <a:endParaRPr lang="en-US"/>
            </a:p>
          </p:txBody>
        </p:sp>
      </p:grpSp>
      <p:sp>
        <p:nvSpPr>
          <p:cNvPr id="16" name="TextBox 16"/>
          <p:cNvSpPr txBox="1"/>
          <p:nvPr/>
        </p:nvSpPr>
        <p:spPr>
          <a:xfrm>
            <a:off x="11486640" y="8232530"/>
            <a:ext cx="1486611" cy="472786"/>
          </a:xfrm>
          <a:prstGeom prst="rect">
            <a:avLst/>
          </a:prstGeom>
        </p:spPr>
        <p:txBody>
          <a:bodyPr lIns="0" tIns="0" rIns="0" bIns="0" rtlCol="0" anchor="t">
            <a:spAutoFit/>
          </a:bodyPr>
          <a:lstStyle/>
          <a:p>
            <a:pPr algn="ctr">
              <a:lnSpc>
                <a:spcPts val="3864"/>
              </a:lnSpc>
            </a:pPr>
            <a:r>
              <a:rPr lang="en-US" sz="2760">
                <a:solidFill>
                  <a:srgbClr val="FFFFFF"/>
                </a:solidFill>
                <a:latin typeface="Montserrat Classic"/>
                <a:ea typeface="Montserrat Classic"/>
                <a:cs typeface="Montserrat Classic"/>
                <a:sym typeface="Montserrat Classic"/>
              </a:rPr>
              <a:t>+42%</a:t>
            </a:r>
          </a:p>
        </p:txBody>
      </p:sp>
      <p:sp>
        <p:nvSpPr>
          <p:cNvPr id="17" name="TextBox 17"/>
          <p:cNvSpPr txBox="1"/>
          <p:nvPr/>
        </p:nvSpPr>
        <p:spPr>
          <a:xfrm>
            <a:off x="11369858" y="7942532"/>
            <a:ext cx="1720176" cy="191254"/>
          </a:xfrm>
          <a:prstGeom prst="rect">
            <a:avLst/>
          </a:prstGeom>
        </p:spPr>
        <p:txBody>
          <a:bodyPr lIns="0" tIns="0" rIns="0" bIns="0" rtlCol="0" anchor="t">
            <a:spAutoFit/>
          </a:bodyPr>
          <a:lstStyle/>
          <a:p>
            <a:pPr algn="ctr">
              <a:lnSpc>
                <a:spcPts val="1505"/>
              </a:lnSpc>
            </a:pPr>
            <a:r>
              <a:rPr lang="en-US" sz="1075">
                <a:solidFill>
                  <a:srgbClr val="FFFFFF"/>
                </a:solidFill>
                <a:latin typeface="Montserrat Classic"/>
                <a:ea typeface="Montserrat Classic"/>
                <a:cs typeface="Montserrat Classic"/>
                <a:sym typeface="Montserrat Classic"/>
              </a:rPr>
              <a:t>Harm Rate</a:t>
            </a:r>
          </a:p>
        </p:txBody>
      </p:sp>
      <p:sp>
        <p:nvSpPr>
          <p:cNvPr id="18" name="TextBox 18"/>
          <p:cNvSpPr txBox="1"/>
          <p:nvPr/>
        </p:nvSpPr>
        <p:spPr>
          <a:xfrm>
            <a:off x="13714026" y="4163158"/>
            <a:ext cx="4070174" cy="232955"/>
          </a:xfrm>
          <a:prstGeom prst="rect">
            <a:avLst/>
          </a:prstGeom>
        </p:spPr>
        <p:txBody>
          <a:bodyPr lIns="0" tIns="0" rIns="0" bIns="0" rtlCol="0" anchor="t">
            <a:spAutoFit/>
          </a:bodyPr>
          <a:lstStyle/>
          <a:p>
            <a:pPr algn="l">
              <a:lnSpc>
                <a:spcPts val="1917"/>
              </a:lnSpc>
              <a:spcBef>
                <a:spcPct val="0"/>
              </a:spcBef>
            </a:pPr>
            <a:r>
              <a:rPr lang="en-US" sz="1369">
                <a:solidFill>
                  <a:srgbClr val="2254C5"/>
                </a:solidFill>
                <a:latin typeface="Montserrat"/>
                <a:ea typeface="Montserrat"/>
                <a:cs typeface="Montserrat"/>
                <a:sym typeface="Montserrat"/>
              </a:rPr>
              <a:t>Increase in use of AI in your region</a:t>
            </a:r>
          </a:p>
        </p:txBody>
      </p:sp>
      <p:sp>
        <p:nvSpPr>
          <p:cNvPr id="19" name="TextBox 19"/>
          <p:cNvSpPr txBox="1"/>
          <p:nvPr/>
        </p:nvSpPr>
        <p:spPr>
          <a:xfrm>
            <a:off x="13714026" y="5949788"/>
            <a:ext cx="4070174" cy="232955"/>
          </a:xfrm>
          <a:prstGeom prst="rect">
            <a:avLst/>
          </a:prstGeom>
        </p:spPr>
        <p:txBody>
          <a:bodyPr lIns="0" tIns="0" rIns="0" bIns="0" rtlCol="0" anchor="t">
            <a:spAutoFit/>
          </a:bodyPr>
          <a:lstStyle/>
          <a:p>
            <a:pPr algn="l">
              <a:lnSpc>
                <a:spcPts val="1917"/>
              </a:lnSpc>
              <a:spcBef>
                <a:spcPct val="0"/>
              </a:spcBef>
            </a:pPr>
            <a:r>
              <a:rPr lang="en-US" sz="1369">
                <a:solidFill>
                  <a:srgbClr val="2254C5"/>
                </a:solidFill>
                <a:latin typeface="Montserrat"/>
                <a:ea typeface="Montserrat"/>
                <a:cs typeface="Montserrat"/>
                <a:sym typeface="Montserrat"/>
              </a:rPr>
              <a:t>Number of escalations due to AI use</a:t>
            </a:r>
          </a:p>
        </p:txBody>
      </p:sp>
      <p:sp>
        <p:nvSpPr>
          <p:cNvPr id="20" name="TextBox 20"/>
          <p:cNvSpPr txBox="1"/>
          <p:nvPr/>
        </p:nvSpPr>
        <p:spPr>
          <a:xfrm>
            <a:off x="13714026" y="7736418"/>
            <a:ext cx="4070174" cy="232955"/>
          </a:xfrm>
          <a:prstGeom prst="rect">
            <a:avLst/>
          </a:prstGeom>
        </p:spPr>
        <p:txBody>
          <a:bodyPr lIns="0" tIns="0" rIns="0" bIns="0" rtlCol="0" anchor="t">
            <a:spAutoFit/>
          </a:bodyPr>
          <a:lstStyle/>
          <a:p>
            <a:pPr algn="l">
              <a:lnSpc>
                <a:spcPts val="1917"/>
              </a:lnSpc>
              <a:spcBef>
                <a:spcPct val="0"/>
              </a:spcBef>
            </a:pPr>
            <a:r>
              <a:rPr lang="en-US" sz="1369">
                <a:solidFill>
                  <a:srgbClr val="2254C5"/>
                </a:solidFill>
                <a:latin typeface="Montserrat"/>
                <a:ea typeface="Montserrat"/>
                <a:cs typeface="Montserrat"/>
                <a:sym typeface="Montserrat"/>
              </a:rPr>
              <a:t>Explain your data and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762195"/>
            <a:ext cx="6210089" cy="2136174"/>
          </a:xfrm>
          <a:custGeom>
            <a:avLst/>
            <a:gdLst/>
            <a:ahLst/>
            <a:cxnLst/>
            <a:rect l="l" t="t" r="r" b="b"/>
            <a:pathLst>
              <a:path w="6210089" h="2136174">
                <a:moveTo>
                  <a:pt x="0" y="0"/>
                </a:moveTo>
                <a:lnTo>
                  <a:pt x="6210089" y="0"/>
                </a:lnTo>
                <a:lnTo>
                  <a:pt x="6210089" y="2136174"/>
                </a:lnTo>
                <a:lnTo>
                  <a:pt x="0" y="2136174"/>
                </a:lnTo>
                <a:lnTo>
                  <a:pt x="0" y="0"/>
                </a:lnTo>
                <a:close/>
              </a:path>
            </a:pathLst>
          </a:custGeom>
          <a:blipFill>
            <a:blip r:embed="rId2"/>
            <a:stretch>
              <a:fillRect t="-56351" b="-37334"/>
            </a:stretch>
          </a:blipFill>
        </p:spPr>
        <p:txBody>
          <a:bodyPr/>
          <a:lstStyle/>
          <a:p>
            <a:endParaRPr lang="en-US"/>
          </a:p>
        </p:txBody>
      </p:sp>
      <p:sp>
        <p:nvSpPr>
          <p:cNvPr id="3" name="AutoShape 3"/>
          <p:cNvSpPr/>
          <p:nvPr/>
        </p:nvSpPr>
        <p:spPr>
          <a:xfrm>
            <a:off x="0" y="9700628"/>
            <a:ext cx="18395101" cy="0"/>
          </a:xfrm>
          <a:prstGeom prst="line">
            <a:avLst/>
          </a:prstGeom>
          <a:ln w="38100" cap="flat">
            <a:solidFill>
              <a:srgbClr val="2254C5"/>
            </a:solidFill>
            <a:prstDash val="solid"/>
            <a:headEnd type="none" w="sm" len="sm"/>
            <a:tailEnd type="none" w="sm" len="sm"/>
          </a:ln>
        </p:spPr>
        <p:txBody>
          <a:bodyPr/>
          <a:lstStyle/>
          <a:p>
            <a:endParaRPr lang="en-US"/>
          </a:p>
        </p:txBody>
      </p:sp>
      <p:sp>
        <p:nvSpPr>
          <p:cNvPr id="4" name="AutoShape 4"/>
          <p:cNvSpPr/>
          <p:nvPr/>
        </p:nvSpPr>
        <p:spPr>
          <a:xfrm>
            <a:off x="11850061" y="633531"/>
            <a:ext cx="6437939" cy="0"/>
          </a:xfrm>
          <a:prstGeom prst="line">
            <a:avLst/>
          </a:prstGeom>
          <a:ln w="28575" cap="flat">
            <a:solidFill>
              <a:srgbClr val="2254C5"/>
            </a:solidFill>
            <a:prstDash val="solid"/>
            <a:headEnd type="none" w="sm" len="sm"/>
            <a:tailEnd type="none" w="sm" len="sm"/>
          </a:ln>
        </p:spPr>
        <p:txBody>
          <a:bodyPr/>
          <a:lstStyle/>
          <a:p>
            <a:endParaRPr lang="en-US"/>
          </a:p>
        </p:txBody>
      </p:sp>
      <p:sp>
        <p:nvSpPr>
          <p:cNvPr id="5" name="TextBox 5"/>
          <p:cNvSpPr txBox="1"/>
          <p:nvPr/>
        </p:nvSpPr>
        <p:spPr>
          <a:xfrm>
            <a:off x="1107863" y="1608639"/>
            <a:ext cx="7585653" cy="1352234"/>
          </a:xfrm>
          <a:prstGeom prst="rect">
            <a:avLst/>
          </a:prstGeom>
        </p:spPr>
        <p:txBody>
          <a:bodyPr lIns="0" tIns="0" rIns="0" bIns="0" rtlCol="0" anchor="t">
            <a:spAutoFit/>
          </a:bodyPr>
          <a:lstStyle/>
          <a:p>
            <a:pPr algn="l">
              <a:lnSpc>
                <a:spcPts val="11042"/>
              </a:lnSpc>
            </a:pPr>
            <a:r>
              <a:rPr lang="en-US" sz="7887" b="1">
                <a:solidFill>
                  <a:srgbClr val="2254C5"/>
                </a:solidFill>
                <a:latin typeface="Montserrat Bold"/>
                <a:ea typeface="Montserrat Bold"/>
                <a:cs typeface="Montserrat Bold"/>
                <a:sym typeface="Montserrat Bold"/>
              </a:rPr>
              <a:t>Your Strategy</a:t>
            </a:r>
          </a:p>
        </p:txBody>
      </p:sp>
      <p:sp>
        <p:nvSpPr>
          <p:cNvPr id="6" name="TextBox 6"/>
          <p:cNvSpPr txBox="1"/>
          <p:nvPr/>
        </p:nvSpPr>
        <p:spPr>
          <a:xfrm>
            <a:off x="1028700" y="6489388"/>
            <a:ext cx="7533032" cy="674315"/>
          </a:xfrm>
          <a:prstGeom prst="rect">
            <a:avLst/>
          </a:prstGeom>
        </p:spPr>
        <p:txBody>
          <a:bodyPr lIns="0" tIns="0" rIns="0" bIns="0" rtlCol="0" anchor="t">
            <a:spAutoFit/>
          </a:bodyPr>
          <a:lstStyle/>
          <a:p>
            <a:pPr algn="l">
              <a:lnSpc>
                <a:spcPts val="2704"/>
              </a:lnSpc>
            </a:pPr>
            <a:r>
              <a:rPr lang="en-US" sz="1931">
                <a:solidFill>
                  <a:srgbClr val="2254C5"/>
                </a:solidFill>
                <a:latin typeface="Montserrat"/>
                <a:ea typeface="Montserrat"/>
                <a:cs typeface="Montserrat"/>
                <a:sym typeface="Montserrat"/>
              </a:rPr>
              <a:t>What is your strategic approach? What evidence do you have that this can be effective?</a:t>
            </a:r>
          </a:p>
        </p:txBody>
      </p:sp>
      <p:sp>
        <p:nvSpPr>
          <p:cNvPr id="7" name="TextBox 7"/>
          <p:cNvSpPr txBox="1"/>
          <p:nvPr/>
        </p:nvSpPr>
        <p:spPr>
          <a:xfrm>
            <a:off x="9197551" y="2205425"/>
            <a:ext cx="2436748" cy="544811"/>
          </a:xfrm>
          <a:prstGeom prst="rect">
            <a:avLst/>
          </a:prstGeom>
        </p:spPr>
        <p:txBody>
          <a:bodyPr lIns="0" tIns="0" rIns="0" bIns="0" rtlCol="0" anchor="t">
            <a:spAutoFit/>
          </a:bodyPr>
          <a:lstStyle/>
          <a:p>
            <a:pPr algn="l">
              <a:lnSpc>
                <a:spcPts val="4407"/>
              </a:lnSpc>
            </a:pPr>
            <a:r>
              <a:rPr lang="en-US" sz="3148">
                <a:solidFill>
                  <a:srgbClr val="2254C5"/>
                </a:solidFill>
                <a:latin typeface="Montserrat Classic"/>
                <a:ea typeface="Montserrat Classic"/>
                <a:cs typeface="Montserrat Classic"/>
                <a:sym typeface="Montserrat Classic"/>
              </a:rPr>
              <a:t>Proactive</a:t>
            </a:r>
          </a:p>
        </p:txBody>
      </p:sp>
      <p:sp>
        <p:nvSpPr>
          <p:cNvPr id="8" name="TextBox 8"/>
          <p:cNvSpPr txBox="1"/>
          <p:nvPr/>
        </p:nvSpPr>
        <p:spPr>
          <a:xfrm>
            <a:off x="9202206" y="5501081"/>
            <a:ext cx="2436748" cy="539158"/>
          </a:xfrm>
          <a:prstGeom prst="rect">
            <a:avLst/>
          </a:prstGeom>
        </p:spPr>
        <p:txBody>
          <a:bodyPr lIns="0" tIns="0" rIns="0" bIns="0" rtlCol="0" anchor="t">
            <a:spAutoFit/>
          </a:bodyPr>
          <a:lstStyle/>
          <a:p>
            <a:pPr algn="l">
              <a:lnSpc>
                <a:spcPts val="4407"/>
              </a:lnSpc>
            </a:pPr>
            <a:r>
              <a:rPr lang="en-US" sz="3148">
                <a:solidFill>
                  <a:srgbClr val="2254C5"/>
                </a:solidFill>
                <a:latin typeface="Montserrat Classic"/>
                <a:ea typeface="Montserrat Classic"/>
                <a:cs typeface="Montserrat Classic"/>
                <a:sym typeface="Montserrat Classic"/>
              </a:rPr>
              <a:t>Innovative</a:t>
            </a:r>
          </a:p>
        </p:txBody>
      </p:sp>
      <p:sp>
        <p:nvSpPr>
          <p:cNvPr id="9" name="TextBox 9"/>
          <p:cNvSpPr txBox="1"/>
          <p:nvPr/>
        </p:nvSpPr>
        <p:spPr>
          <a:xfrm>
            <a:off x="9202206" y="6198432"/>
            <a:ext cx="4466203" cy="331947"/>
          </a:xfrm>
          <a:prstGeom prst="rect">
            <a:avLst/>
          </a:prstGeom>
        </p:spPr>
        <p:txBody>
          <a:bodyPr lIns="0" tIns="0" rIns="0" bIns="0" rtlCol="0" anchor="t">
            <a:spAutoFit/>
          </a:bodyPr>
          <a:lstStyle/>
          <a:p>
            <a:pPr algn="l">
              <a:lnSpc>
                <a:spcPts val="2756"/>
              </a:lnSpc>
            </a:pPr>
            <a:r>
              <a:rPr lang="en-US" sz="1969">
                <a:solidFill>
                  <a:srgbClr val="2254C5"/>
                </a:solidFill>
                <a:latin typeface="Montserrat"/>
                <a:ea typeface="Montserrat"/>
                <a:cs typeface="Montserrat"/>
                <a:sym typeface="Montserrat"/>
              </a:rPr>
              <a:t>How is your approach innovative?</a:t>
            </a:r>
          </a:p>
        </p:txBody>
      </p:sp>
      <p:sp>
        <p:nvSpPr>
          <p:cNvPr id="10" name="TextBox 10"/>
          <p:cNvSpPr txBox="1"/>
          <p:nvPr/>
        </p:nvSpPr>
        <p:spPr>
          <a:xfrm>
            <a:off x="13668410" y="2205425"/>
            <a:ext cx="3827398" cy="544811"/>
          </a:xfrm>
          <a:prstGeom prst="rect">
            <a:avLst/>
          </a:prstGeom>
        </p:spPr>
        <p:txBody>
          <a:bodyPr lIns="0" tIns="0" rIns="0" bIns="0" rtlCol="0" anchor="t">
            <a:spAutoFit/>
          </a:bodyPr>
          <a:lstStyle/>
          <a:p>
            <a:pPr algn="l">
              <a:lnSpc>
                <a:spcPts val="4407"/>
              </a:lnSpc>
            </a:pPr>
            <a:r>
              <a:rPr lang="en-US" sz="3148">
                <a:solidFill>
                  <a:srgbClr val="2254C5"/>
                </a:solidFill>
                <a:latin typeface="Montserrat Classic"/>
                <a:ea typeface="Montserrat Classic"/>
                <a:cs typeface="Montserrat Classic"/>
                <a:sym typeface="Montserrat Classic"/>
              </a:rPr>
              <a:t>Local Enablement</a:t>
            </a:r>
          </a:p>
        </p:txBody>
      </p:sp>
      <p:sp>
        <p:nvSpPr>
          <p:cNvPr id="11" name="TextBox 11"/>
          <p:cNvSpPr txBox="1"/>
          <p:nvPr/>
        </p:nvSpPr>
        <p:spPr>
          <a:xfrm>
            <a:off x="13668410" y="2902776"/>
            <a:ext cx="3980411" cy="1019673"/>
          </a:xfrm>
          <a:prstGeom prst="rect">
            <a:avLst/>
          </a:prstGeom>
        </p:spPr>
        <p:txBody>
          <a:bodyPr lIns="0" tIns="0" rIns="0" bIns="0" rtlCol="0" anchor="t">
            <a:spAutoFit/>
          </a:bodyPr>
          <a:lstStyle/>
          <a:p>
            <a:pPr algn="l">
              <a:lnSpc>
                <a:spcPts val="2756"/>
              </a:lnSpc>
            </a:pPr>
            <a:r>
              <a:rPr lang="en-US" sz="1969">
                <a:solidFill>
                  <a:srgbClr val="2254C5"/>
                </a:solidFill>
                <a:latin typeface="Montserrat"/>
                <a:ea typeface="Montserrat"/>
                <a:cs typeface="Montserrat"/>
                <a:sym typeface="Montserrat"/>
              </a:rPr>
              <a:t>How does this improve the AI ecosystem or help with local enablement?</a:t>
            </a:r>
          </a:p>
        </p:txBody>
      </p:sp>
      <p:sp>
        <p:nvSpPr>
          <p:cNvPr id="12" name="TextBox 12"/>
          <p:cNvSpPr txBox="1"/>
          <p:nvPr/>
        </p:nvSpPr>
        <p:spPr>
          <a:xfrm>
            <a:off x="13673065" y="5501081"/>
            <a:ext cx="3084448" cy="544811"/>
          </a:xfrm>
          <a:prstGeom prst="rect">
            <a:avLst/>
          </a:prstGeom>
        </p:spPr>
        <p:txBody>
          <a:bodyPr lIns="0" tIns="0" rIns="0" bIns="0" rtlCol="0" anchor="t">
            <a:spAutoFit/>
          </a:bodyPr>
          <a:lstStyle/>
          <a:p>
            <a:pPr algn="l">
              <a:lnSpc>
                <a:spcPts val="4407"/>
              </a:lnSpc>
            </a:pPr>
            <a:r>
              <a:rPr lang="en-US" sz="3148">
                <a:solidFill>
                  <a:srgbClr val="2254C5"/>
                </a:solidFill>
                <a:latin typeface="Montserrat Classic"/>
                <a:ea typeface="Montserrat Classic"/>
                <a:cs typeface="Montserrat Classic"/>
                <a:sym typeface="Montserrat Classic"/>
              </a:rPr>
              <a:t>Collaborative</a:t>
            </a:r>
          </a:p>
        </p:txBody>
      </p:sp>
      <p:sp>
        <p:nvSpPr>
          <p:cNvPr id="13" name="TextBox 13"/>
          <p:cNvSpPr txBox="1"/>
          <p:nvPr/>
        </p:nvSpPr>
        <p:spPr>
          <a:xfrm>
            <a:off x="13673065" y="6198432"/>
            <a:ext cx="4322313" cy="1363536"/>
          </a:xfrm>
          <a:prstGeom prst="rect">
            <a:avLst/>
          </a:prstGeom>
        </p:spPr>
        <p:txBody>
          <a:bodyPr lIns="0" tIns="0" rIns="0" bIns="0" rtlCol="0" anchor="t">
            <a:spAutoFit/>
          </a:bodyPr>
          <a:lstStyle/>
          <a:p>
            <a:pPr algn="l">
              <a:lnSpc>
                <a:spcPts val="2756"/>
              </a:lnSpc>
            </a:pPr>
            <a:r>
              <a:rPr lang="en-US" sz="1969">
                <a:solidFill>
                  <a:srgbClr val="2254C5"/>
                </a:solidFill>
                <a:latin typeface="Montserrat"/>
                <a:ea typeface="Montserrat"/>
                <a:cs typeface="Montserrat"/>
                <a:sym typeface="Montserrat"/>
              </a:rPr>
              <a:t>How does your strategy enable shared private/ public sector responsiblity? Who are you partnering with?</a:t>
            </a:r>
          </a:p>
        </p:txBody>
      </p:sp>
      <p:sp>
        <p:nvSpPr>
          <p:cNvPr id="14" name="AutoShape 14"/>
          <p:cNvSpPr/>
          <p:nvPr/>
        </p:nvSpPr>
        <p:spPr>
          <a:xfrm>
            <a:off x="9234893" y="4963632"/>
            <a:ext cx="1441094" cy="0"/>
          </a:xfrm>
          <a:prstGeom prst="line">
            <a:avLst/>
          </a:prstGeom>
          <a:ln w="28575" cap="flat">
            <a:solidFill>
              <a:srgbClr val="2254C5"/>
            </a:solidFill>
            <a:prstDash val="solid"/>
            <a:headEnd type="none" w="sm" len="sm"/>
            <a:tailEnd type="none" w="sm" len="sm"/>
          </a:ln>
        </p:spPr>
        <p:txBody>
          <a:bodyPr/>
          <a:lstStyle/>
          <a:p>
            <a:endParaRPr lang="en-US"/>
          </a:p>
        </p:txBody>
      </p:sp>
      <p:sp>
        <p:nvSpPr>
          <p:cNvPr id="15" name="AutoShape 15"/>
          <p:cNvSpPr/>
          <p:nvPr/>
        </p:nvSpPr>
        <p:spPr>
          <a:xfrm>
            <a:off x="13668410" y="4935057"/>
            <a:ext cx="937030" cy="0"/>
          </a:xfrm>
          <a:prstGeom prst="line">
            <a:avLst/>
          </a:prstGeom>
          <a:ln w="28575" cap="flat">
            <a:solidFill>
              <a:srgbClr val="2254C5"/>
            </a:solidFill>
            <a:prstDash val="solid"/>
            <a:headEnd type="none" w="sm" len="sm"/>
            <a:tailEnd type="none" w="sm" len="sm"/>
          </a:ln>
        </p:spPr>
        <p:txBody>
          <a:bodyPr/>
          <a:lstStyle/>
          <a:p>
            <a:endParaRPr lang="en-US"/>
          </a:p>
        </p:txBody>
      </p:sp>
      <p:sp>
        <p:nvSpPr>
          <p:cNvPr id="16" name="AutoShape 16"/>
          <p:cNvSpPr/>
          <p:nvPr/>
        </p:nvSpPr>
        <p:spPr>
          <a:xfrm>
            <a:off x="13673065" y="8177334"/>
            <a:ext cx="937030" cy="0"/>
          </a:xfrm>
          <a:prstGeom prst="line">
            <a:avLst/>
          </a:prstGeom>
          <a:ln w="28575" cap="flat">
            <a:solidFill>
              <a:srgbClr val="2254C5"/>
            </a:solidFill>
            <a:prstDash val="solid"/>
            <a:headEnd type="none" w="sm" len="sm"/>
            <a:tailEnd type="none" w="sm" len="sm"/>
          </a:ln>
        </p:spPr>
        <p:txBody>
          <a:bodyPr/>
          <a:lstStyle/>
          <a:p>
            <a:endParaRPr lang="en-US"/>
          </a:p>
        </p:txBody>
      </p:sp>
      <p:sp>
        <p:nvSpPr>
          <p:cNvPr id="17" name="AutoShape 17"/>
          <p:cNvSpPr/>
          <p:nvPr/>
        </p:nvSpPr>
        <p:spPr>
          <a:xfrm>
            <a:off x="9202206" y="8177334"/>
            <a:ext cx="1095275" cy="0"/>
          </a:xfrm>
          <a:prstGeom prst="line">
            <a:avLst/>
          </a:prstGeom>
          <a:ln w="28575" cap="flat">
            <a:solidFill>
              <a:srgbClr val="2254C5"/>
            </a:solidFill>
            <a:prstDash val="solid"/>
            <a:headEnd type="none" w="sm" len="sm"/>
            <a:tailEnd type="none" w="sm" len="sm"/>
          </a:ln>
        </p:spPr>
        <p:txBody>
          <a:bodyPr/>
          <a:lstStyle/>
          <a:p>
            <a:endParaRPr lang="en-US"/>
          </a:p>
        </p:txBody>
      </p:sp>
      <p:sp>
        <p:nvSpPr>
          <p:cNvPr id="18" name="TextBox 18"/>
          <p:cNvSpPr txBox="1"/>
          <p:nvPr/>
        </p:nvSpPr>
        <p:spPr>
          <a:xfrm>
            <a:off x="9234893" y="2922773"/>
            <a:ext cx="3980411" cy="1019673"/>
          </a:xfrm>
          <a:prstGeom prst="rect">
            <a:avLst/>
          </a:prstGeom>
        </p:spPr>
        <p:txBody>
          <a:bodyPr lIns="0" tIns="0" rIns="0" bIns="0" rtlCol="0" anchor="t">
            <a:spAutoFit/>
          </a:bodyPr>
          <a:lstStyle/>
          <a:p>
            <a:pPr algn="l">
              <a:lnSpc>
                <a:spcPts val="2756"/>
              </a:lnSpc>
            </a:pPr>
            <a:r>
              <a:rPr lang="en-US" sz="1969">
                <a:solidFill>
                  <a:srgbClr val="2254C5"/>
                </a:solidFill>
                <a:latin typeface="Montserrat"/>
                <a:ea typeface="Montserrat"/>
                <a:cs typeface="Montserrat"/>
                <a:sym typeface="Montserrat"/>
              </a:rPr>
              <a:t>How does your strategy anticipate and mitigate the risk/ harm?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54C5"/>
        </a:solidFill>
        <a:effectLst/>
      </p:bgPr>
    </p:bg>
    <p:spTree>
      <p:nvGrpSpPr>
        <p:cNvPr id="1" name=""/>
        <p:cNvGrpSpPr/>
        <p:nvPr/>
      </p:nvGrpSpPr>
      <p:grpSpPr>
        <a:xfrm>
          <a:off x="0" y="0"/>
          <a:ext cx="0" cy="0"/>
          <a:chOff x="0" y="0"/>
          <a:chExt cx="0" cy="0"/>
        </a:xfrm>
      </p:grpSpPr>
      <p:sp>
        <p:nvSpPr>
          <p:cNvPr id="2" name="AutoShape 2"/>
          <p:cNvSpPr/>
          <p:nvPr/>
        </p:nvSpPr>
        <p:spPr>
          <a:xfrm>
            <a:off x="0" y="9700628"/>
            <a:ext cx="18395101" cy="0"/>
          </a:xfrm>
          <a:prstGeom prst="line">
            <a:avLst/>
          </a:prstGeom>
          <a:ln w="38100" cap="flat">
            <a:solidFill>
              <a:srgbClr val="FFFFFF"/>
            </a:solidFill>
            <a:prstDash val="solid"/>
            <a:headEnd type="none" w="sm" len="sm"/>
            <a:tailEnd type="none" w="sm" len="sm"/>
          </a:ln>
        </p:spPr>
        <p:txBody>
          <a:bodyPr/>
          <a:lstStyle/>
          <a:p>
            <a:endParaRPr lang="en-US"/>
          </a:p>
        </p:txBody>
      </p:sp>
      <p:sp>
        <p:nvSpPr>
          <p:cNvPr id="3" name="AutoShape 3"/>
          <p:cNvSpPr/>
          <p:nvPr/>
        </p:nvSpPr>
        <p:spPr>
          <a:xfrm>
            <a:off x="11850061" y="633531"/>
            <a:ext cx="6437939" cy="0"/>
          </a:xfrm>
          <a:prstGeom prst="line">
            <a:avLst/>
          </a:prstGeom>
          <a:ln w="28575" cap="flat">
            <a:solidFill>
              <a:srgbClr val="FFFFFF"/>
            </a:solidFill>
            <a:prstDash val="solid"/>
            <a:headEnd type="none" w="sm" len="sm"/>
            <a:tailEnd type="none" w="sm" len="sm"/>
          </a:ln>
        </p:spPr>
        <p:txBody>
          <a:bodyPr/>
          <a:lstStyle/>
          <a:p>
            <a:endParaRPr lang="en-US"/>
          </a:p>
        </p:txBody>
      </p:sp>
      <p:sp>
        <p:nvSpPr>
          <p:cNvPr id="4" name="TextBox 4"/>
          <p:cNvSpPr txBox="1"/>
          <p:nvPr/>
        </p:nvSpPr>
        <p:spPr>
          <a:xfrm>
            <a:off x="1345688" y="6984303"/>
            <a:ext cx="2455771" cy="740911"/>
          </a:xfrm>
          <a:prstGeom prst="rect">
            <a:avLst/>
          </a:prstGeom>
        </p:spPr>
        <p:txBody>
          <a:bodyPr lIns="0" tIns="0" rIns="0" bIns="0" rtlCol="0" anchor="t">
            <a:spAutoFit/>
          </a:bodyPr>
          <a:lstStyle/>
          <a:p>
            <a:pPr algn="l">
              <a:lnSpc>
                <a:spcPts val="6047"/>
              </a:lnSpc>
            </a:pPr>
            <a:r>
              <a:rPr lang="en-US" sz="4319">
                <a:solidFill>
                  <a:srgbClr val="FFFFFF"/>
                </a:solidFill>
                <a:latin typeface="Montserrat Classic"/>
                <a:ea typeface="Montserrat Classic"/>
                <a:cs typeface="Montserrat Classic"/>
                <a:sym typeface="Montserrat Classic"/>
              </a:rPr>
              <a:t>1000</a:t>
            </a:r>
          </a:p>
        </p:txBody>
      </p:sp>
      <p:sp>
        <p:nvSpPr>
          <p:cNvPr id="5" name="TextBox 5"/>
          <p:cNvSpPr txBox="1"/>
          <p:nvPr/>
        </p:nvSpPr>
        <p:spPr>
          <a:xfrm>
            <a:off x="1345688" y="1825018"/>
            <a:ext cx="9899716" cy="1215524"/>
          </a:xfrm>
          <a:prstGeom prst="rect">
            <a:avLst/>
          </a:prstGeom>
        </p:spPr>
        <p:txBody>
          <a:bodyPr lIns="0" tIns="0" rIns="0" bIns="0" rtlCol="0" anchor="t">
            <a:spAutoFit/>
          </a:bodyPr>
          <a:lstStyle/>
          <a:p>
            <a:pPr algn="l">
              <a:lnSpc>
                <a:spcPts val="9912"/>
              </a:lnSpc>
            </a:pPr>
            <a:r>
              <a:rPr lang="en-US" sz="7080" b="1">
                <a:solidFill>
                  <a:srgbClr val="FFFFFF"/>
                </a:solidFill>
                <a:latin typeface="Montserrat Bold"/>
                <a:ea typeface="Montserrat Bold"/>
                <a:cs typeface="Montserrat Bold"/>
                <a:sym typeface="Montserrat Bold"/>
              </a:rPr>
              <a:t>Strategy Validation</a:t>
            </a:r>
          </a:p>
        </p:txBody>
      </p:sp>
      <p:sp>
        <p:nvSpPr>
          <p:cNvPr id="6" name="TextBox 6"/>
          <p:cNvSpPr txBox="1"/>
          <p:nvPr/>
        </p:nvSpPr>
        <p:spPr>
          <a:xfrm>
            <a:off x="1345688" y="6489713"/>
            <a:ext cx="2455771" cy="325016"/>
          </a:xfrm>
          <a:prstGeom prst="rect">
            <a:avLst/>
          </a:prstGeom>
        </p:spPr>
        <p:txBody>
          <a:bodyPr lIns="0" tIns="0" rIns="0" bIns="0" rtlCol="0" anchor="t">
            <a:spAutoFit/>
          </a:bodyPr>
          <a:lstStyle/>
          <a:p>
            <a:pPr algn="l">
              <a:lnSpc>
                <a:spcPts val="2651"/>
              </a:lnSpc>
            </a:pPr>
            <a:r>
              <a:rPr lang="en-US" sz="1893">
                <a:solidFill>
                  <a:srgbClr val="FFFFFF"/>
                </a:solidFill>
                <a:latin typeface="Montserrat"/>
                <a:ea typeface="Montserrat"/>
                <a:cs typeface="Montserrat"/>
                <a:sym typeface="Montserrat"/>
              </a:rPr>
              <a:t>Metric #1</a:t>
            </a:r>
          </a:p>
        </p:txBody>
      </p:sp>
      <p:sp>
        <p:nvSpPr>
          <p:cNvPr id="7" name="TextBox 7"/>
          <p:cNvSpPr txBox="1"/>
          <p:nvPr/>
        </p:nvSpPr>
        <p:spPr>
          <a:xfrm>
            <a:off x="4094472" y="6984303"/>
            <a:ext cx="2335402" cy="740911"/>
          </a:xfrm>
          <a:prstGeom prst="rect">
            <a:avLst/>
          </a:prstGeom>
        </p:spPr>
        <p:txBody>
          <a:bodyPr lIns="0" tIns="0" rIns="0" bIns="0" rtlCol="0" anchor="t">
            <a:spAutoFit/>
          </a:bodyPr>
          <a:lstStyle/>
          <a:p>
            <a:pPr algn="l">
              <a:lnSpc>
                <a:spcPts val="6047"/>
              </a:lnSpc>
            </a:pPr>
            <a:r>
              <a:rPr lang="en-US" sz="4319">
                <a:solidFill>
                  <a:srgbClr val="FFFFFF"/>
                </a:solidFill>
                <a:latin typeface="Montserrat Classic"/>
                <a:ea typeface="Montserrat Classic"/>
                <a:cs typeface="Montserrat Classic"/>
                <a:sym typeface="Montserrat Classic"/>
              </a:rPr>
              <a:t>2000</a:t>
            </a:r>
          </a:p>
        </p:txBody>
      </p:sp>
      <p:sp>
        <p:nvSpPr>
          <p:cNvPr id="8" name="TextBox 8"/>
          <p:cNvSpPr txBox="1"/>
          <p:nvPr/>
        </p:nvSpPr>
        <p:spPr>
          <a:xfrm>
            <a:off x="6800480" y="6976097"/>
            <a:ext cx="2381800" cy="740911"/>
          </a:xfrm>
          <a:prstGeom prst="rect">
            <a:avLst/>
          </a:prstGeom>
        </p:spPr>
        <p:txBody>
          <a:bodyPr lIns="0" tIns="0" rIns="0" bIns="0" rtlCol="0" anchor="t">
            <a:spAutoFit/>
          </a:bodyPr>
          <a:lstStyle/>
          <a:p>
            <a:pPr algn="l">
              <a:lnSpc>
                <a:spcPts val="6047"/>
              </a:lnSpc>
            </a:pPr>
            <a:r>
              <a:rPr lang="en-US" sz="4319">
                <a:solidFill>
                  <a:srgbClr val="FFFFFF"/>
                </a:solidFill>
                <a:latin typeface="Montserrat Classic"/>
                <a:ea typeface="Montserrat Classic"/>
                <a:cs typeface="Montserrat Classic"/>
                <a:sym typeface="Montserrat Classic"/>
              </a:rPr>
              <a:t>3000</a:t>
            </a:r>
          </a:p>
        </p:txBody>
      </p:sp>
      <p:sp>
        <p:nvSpPr>
          <p:cNvPr id="9" name="TextBox 9"/>
          <p:cNvSpPr txBox="1"/>
          <p:nvPr/>
        </p:nvSpPr>
        <p:spPr>
          <a:xfrm>
            <a:off x="1311060" y="3647986"/>
            <a:ext cx="9597076" cy="1981040"/>
          </a:xfrm>
          <a:prstGeom prst="rect">
            <a:avLst/>
          </a:prstGeom>
        </p:spPr>
        <p:txBody>
          <a:bodyPr lIns="0" tIns="0" rIns="0" bIns="0" rtlCol="0" anchor="t">
            <a:spAutoFit/>
          </a:bodyPr>
          <a:lstStyle/>
          <a:p>
            <a:pPr algn="l">
              <a:lnSpc>
                <a:spcPts val="3179"/>
              </a:lnSpc>
            </a:pPr>
            <a:r>
              <a:rPr lang="en-US" sz="2270">
                <a:solidFill>
                  <a:srgbClr val="FFFFFF"/>
                </a:solidFill>
                <a:latin typeface="Montserrat"/>
                <a:ea typeface="Montserrat"/>
                <a:cs typeface="Montserrat"/>
                <a:sym typeface="Montserrat"/>
              </a:rPr>
              <a:t>What research or testing have you done to validate your approach to understanding or effectively aiding this problem? What evidence do you have that your approach is a good one? </a:t>
            </a:r>
          </a:p>
          <a:p>
            <a:pPr algn="l">
              <a:lnSpc>
                <a:spcPts val="3179"/>
              </a:lnSpc>
            </a:pPr>
            <a:endParaRPr lang="en-US" sz="2270">
              <a:solidFill>
                <a:srgbClr val="FFFFFF"/>
              </a:solidFill>
              <a:latin typeface="Montserrat"/>
              <a:ea typeface="Montserrat"/>
              <a:cs typeface="Montserrat"/>
              <a:sym typeface="Montserrat"/>
            </a:endParaRPr>
          </a:p>
          <a:p>
            <a:pPr algn="l">
              <a:lnSpc>
                <a:spcPts val="3179"/>
              </a:lnSpc>
            </a:pPr>
            <a:r>
              <a:rPr lang="en-US" sz="2270">
                <a:solidFill>
                  <a:srgbClr val="FFFFFF"/>
                </a:solidFill>
                <a:latin typeface="Montserrat"/>
                <a:ea typeface="Montserrat"/>
                <a:cs typeface="Montserrat"/>
                <a:sym typeface="Montserrat"/>
              </a:rPr>
              <a:t>What are your measures to track progress?</a:t>
            </a:r>
          </a:p>
        </p:txBody>
      </p:sp>
      <p:sp>
        <p:nvSpPr>
          <p:cNvPr id="10" name="TextBox 10"/>
          <p:cNvSpPr txBox="1"/>
          <p:nvPr/>
        </p:nvSpPr>
        <p:spPr>
          <a:xfrm>
            <a:off x="4094472" y="6489713"/>
            <a:ext cx="2455771" cy="325016"/>
          </a:xfrm>
          <a:prstGeom prst="rect">
            <a:avLst/>
          </a:prstGeom>
        </p:spPr>
        <p:txBody>
          <a:bodyPr lIns="0" tIns="0" rIns="0" bIns="0" rtlCol="0" anchor="t">
            <a:spAutoFit/>
          </a:bodyPr>
          <a:lstStyle/>
          <a:p>
            <a:pPr algn="l">
              <a:lnSpc>
                <a:spcPts val="2651"/>
              </a:lnSpc>
            </a:pPr>
            <a:r>
              <a:rPr lang="en-US" sz="1893">
                <a:solidFill>
                  <a:srgbClr val="FFFFFF"/>
                </a:solidFill>
                <a:latin typeface="Montserrat"/>
                <a:ea typeface="Montserrat"/>
                <a:cs typeface="Montserrat"/>
                <a:sym typeface="Montserrat"/>
              </a:rPr>
              <a:t>Metric #2</a:t>
            </a:r>
          </a:p>
        </p:txBody>
      </p:sp>
      <p:sp>
        <p:nvSpPr>
          <p:cNvPr id="11" name="TextBox 11"/>
          <p:cNvSpPr txBox="1"/>
          <p:nvPr/>
        </p:nvSpPr>
        <p:spPr>
          <a:xfrm>
            <a:off x="6800480" y="6489713"/>
            <a:ext cx="2455771" cy="325016"/>
          </a:xfrm>
          <a:prstGeom prst="rect">
            <a:avLst/>
          </a:prstGeom>
        </p:spPr>
        <p:txBody>
          <a:bodyPr lIns="0" tIns="0" rIns="0" bIns="0" rtlCol="0" anchor="t">
            <a:spAutoFit/>
          </a:bodyPr>
          <a:lstStyle/>
          <a:p>
            <a:pPr algn="l">
              <a:lnSpc>
                <a:spcPts val="2651"/>
              </a:lnSpc>
            </a:pPr>
            <a:r>
              <a:rPr lang="en-US" sz="1893">
                <a:solidFill>
                  <a:srgbClr val="FFFFFF"/>
                </a:solidFill>
                <a:latin typeface="Montserrat"/>
                <a:ea typeface="Montserrat"/>
                <a:cs typeface="Montserrat"/>
                <a:sym typeface="Montserrat"/>
              </a:rPr>
              <a:t>Metric #3</a:t>
            </a:r>
          </a:p>
        </p:txBody>
      </p:sp>
      <p:pic>
        <p:nvPicPr>
          <p:cNvPr id="12" name="Picture 12"/>
          <p:cNvPicPr>
            <a:picLocks noChangeAspect="1"/>
          </p:cNvPicPr>
          <p:nvPr/>
        </p:nvPicPr>
        <p:blipFill>
          <a:blip r:embed="rId2"/>
          <a:stretch>
            <a:fillRect/>
          </a:stretch>
        </p:blipFill>
        <p:spPr>
          <a:xfrm>
            <a:off x="10852491" y="2368507"/>
            <a:ext cx="7686756" cy="55499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CEC"/>
        </a:solidFill>
        <a:effectLst/>
      </p:bgPr>
    </p:bg>
    <p:spTree>
      <p:nvGrpSpPr>
        <p:cNvPr id="1" name=""/>
        <p:cNvGrpSpPr/>
        <p:nvPr/>
      </p:nvGrpSpPr>
      <p:grpSpPr>
        <a:xfrm>
          <a:off x="0" y="0"/>
          <a:ext cx="0" cy="0"/>
          <a:chOff x="0" y="0"/>
          <a:chExt cx="0" cy="0"/>
        </a:xfrm>
      </p:grpSpPr>
      <p:grpSp>
        <p:nvGrpSpPr>
          <p:cNvPr id="2" name="Group 2"/>
          <p:cNvGrpSpPr/>
          <p:nvPr/>
        </p:nvGrpSpPr>
        <p:grpSpPr>
          <a:xfrm>
            <a:off x="-484079" y="2859500"/>
            <a:ext cx="19256158" cy="8268322"/>
            <a:chOff x="0" y="0"/>
            <a:chExt cx="5833972" cy="2505025"/>
          </a:xfrm>
        </p:grpSpPr>
        <p:sp>
          <p:nvSpPr>
            <p:cNvPr id="3" name="Freeform 3"/>
            <p:cNvSpPr/>
            <p:nvPr/>
          </p:nvSpPr>
          <p:spPr>
            <a:xfrm>
              <a:off x="0" y="0"/>
              <a:ext cx="5833972" cy="2505025"/>
            </a:xfrm>
            <a:custGeom>
              <a:avLst/>
              <a:gdLst/>
              <a:ahLst/>
              <a:cxnLst/>
              <a:rect l="l" t="t" r="r" b="b"/>
              <a:pathLst>
                <a:path w="5833972" h="2505025">
                  <a:moveTo>
                    <a:pt x="0" y="0"/>
                  </a:moveTo>
                  <a:lnTo>
                    <a:pt x="5833972" y="0"/>
                  </a:lnTo>
                  <a:lnTo>
                    <a:pt x="5833972" y="2505025"/>
                  </a:lnTo>
                  <a:lnTo>
                    <a:pt x="0" y="2505025"/>
                  </a:lnTo>
                  <a:close/>
                </a:path>
              </a:pathLst>
            </a:custGeom>
            <a:solidFill>
              <a:srgbClr val="EEECEC"/>
            </a:solidFill>
            <a:ln cap="sq">
              <a:noFill/>
              <a:prstDash val="solid"/>
              <a:miter/>
            </a:ln>
          </p:spPr>
          <p:txBody>
            <a:bodyPr/>
            <a:lstStyle/>
            <a:p>
              <a:endParaRPr lang="en-US"/>
            </a:p>
          </p:txBody>
        </p:sp>
        <p:sp>
          <p:nvSpPr>
            <p:cNvPr id="4" name="TextBox 4"/>
            <p:cNvSpPr txBox="1"/>
            <p:nvPr/>
          </p:nvSpPr>
          <p:spPr>
            <a:xfrm>
              <a:off x="0" y="-28575"/>
              <a:ext cx="5833972" cy="2533600"/>
            </a:xfrm>
            <a:prstGeom prst="rect">
              <a:avLst/>
            </a:prstGeom>
          </p:spPr>
          <p:txBody>
            <a:bodyPr lIns="50800" tIns="50800" rIns="50800" bIns="50800" rtlCol="0" anchor="ctr"/>
            <a:lstStyle/>
            <a:p>
              <a:pPr algn="ctr">
                <a:lnSpc>
                  <a:spcPts val="2730"/>
                </a:lnSpc>
              </a:pPr>
              <a:endParaRPr/>
            </a:p>
          </p:txBody>
        </p:sp>
      </p:grpSp>
      <p:grpSp>
        <p:nvGrpSpPr>
          <p:cNvPr id="5" name="Group 5"/>
          <p:cNvGrpSpPr/>
          <p:nvPr/>
        </p:nvGrpSpPr>
        <p:grpSpPr>
          <a:xfrm>
            <a:off x="1419277" y="991590"/>
            <a:ext cx="15449445" cy="8303820"/>
            <a:chOff x="0" y="0"/>
            <a:chExt cx="4068990" cy="2187014"/>
          </a:xfrm>
        </p:grpSpPr>
        <p:sp>
          <p:nvSpPr>
            <p:cNvPr id="6" name="Freeform 6"/>
            <p:cNvSpPr/>
            <p:nvPr/>
          </p:nvSpPr>
          <p:spPr>
            <a:xfrm>
              <a:off x="0" y="0"/>
              <a:ext cx="4068990" cy="2187014"/>
            </a:xfrm>
            <a:custGeom>
              <a:avLst/>
              <a:gdLst/>
              <a:ahLst/>
              <a:cxnLst/>
              <a:rect l="l" t="t" r="r" b="b"/>
              <a:pathLst>
                <a:path w="4068990" h="2187014">
                  <a:moveTo>
                    <a:pt x="0" y="0"/>
                  </a:moveTo>
                  <a:lnTo>
                    <a:pt x="4068990" y="0"/>
                  </a:lnTo>
                  <a:lnTo>
                    <a:pt x="4068990" y="2187014"/>
                  </a:lnTo>
                  <a:lnTo>
                    <a:pt x="0" y="2187014"/>
                  </a:lnTo>
                  <a:close/>
                </a:path>
              </a:pathLst>
            </a:custGeom>
            <a:solidFill>
              <a:srgbClr val="000000">
                <a:alpha val="0"/>
              </a:srgbClr>
            </a:solidFill>
            <a:ln w="9525" cap="sq">
              <a:solidFill>
                <a:srgbClr val="D9D9D9"/>
              </a:solidFill>
              <a:prstDash val="solid"/>
              <a:miter/>
            </a:ln>
          </p:spPr>
          <p:txBody>
            <a:bodyPr/>
            <a:lstStyle/>
            <a:p>
              <a:endParaRPr lang="en-US"/>
            </a:p>
          </p:txBody>
        </p:sp>
        <p:sp>
          <p:nvSpPr>
            <p:cNvPr id="7" name="TextBox 7"/>
            <p:cNvSpPr txBox="1"/>
            <p:nvPr/>
          </p:nvSpPr>
          <p:spPr>
            <a:xfrm>
              <a:off x="0" y="-28575"/>
              <a:ext cx="4068990" cy="2215589"/>
            </a:xfrm>
            <a:prstGeom prst="rect">
              <a:avLst/>
            </a:prstGeom>
          </p:spPr>
          <p:txBody>
            <a:bodyPr lIns="50800" tIns="50800" rIns="50800" bIns="50800" rtlCol="0" anchor="ctr"/>
            <a:lstStyle/>
            <a:p>
              <a:pPr marL="0" lvl="0" indent="0" algn="ctr">
                <a:lnSpc>
                  <a:spcPts val="2730"/>
                </a:lnSpc>
                <a:spcBef>
                  <a:spcPct val="0"/>
                </a:spcBef>
              </a:pPr>
              <a:endParaRPr/>
            </a:p>
          </p:txBody>
        </p:sp>
      </p:grpSp>
      <p:sp>
        <p:nvSpPr>
          <p:cNvPr id="8" name="TextBox 8"/>
          <p:cNvSpPr txBox="1"/>
          <p:nvPr/>
        </p:nvSpPr>
        <p:spPr>
          <a:xfrm>
            <a:off x="4850606" y="1516856"/>
            <a:ext cx="8586788" cy="942594"/>
          </a:xfrm>
          <a:prstGeom prst="rect">
            <a:avLst/>
          </a:prstGeom>
        </p:spPr>
        <p:txBody>
          <a:bodyPr lIns="0" tIns="0" rIns="0" bIns="0" rtlCol="0" anchor="t">
            <a:spAutoFit/>
          </a:bodyPr>
          <a:lstStyle/>
          <a:p>
            <a:pPr marL="0" lvl="0" indent="0" algn="ctr">
              <a:lnSpc>
                <a:spcPts val="7109"/>
              </a:lnSpc>
              <a:spcBef>
                <a:spcPct val="0"/>
              </a:spcBef>
            </a:pPr>
            <a:r>
              <a:rPr lang="en-US" sz="7109" b="1">
                <a:solidFill>
                  <a:srgbClr val="000000"/>
                </a:solidFill>
                <a:latin typeface="Open Sauce Bold"/>
                <a:ea typeface="Open Sauce Bold"/>
                <a:cs typeface="Open Sauce Bold"/>
                <a:sym typeface="Open Sauce Bold"/>
              </a:rPr>
              <a:t>Meet The Team</a:t>
            </a:r>
          </a:p>
        </p:txBody>
      </p:sp>
      <p:grpSp>
        <p:nvGrpSpPr>
          <p:cNvPr id="9" name="Group 9"/>
          <p:cNvGrpSpPr/>
          <p:nvPr/>
        </p:nvGrpSpPr>
        <p:grpSpPr>
          <a:xfrm>
            <a:off x="1949313" y="3592249"/>
            <a:ext cx="3199268" cy="2379732"/>
            <a:chOff x="0" y="0"/>
            <a:chExt cx="4265690" cy="3172977"/>
          </a:xfrm>
        </p:grpSpPr>
        <p:pic>
          <p:nvPicPr>
            <p:cNvPr id="10" name="Picture 10"/>
            <p:cNvPicPr>
              <a:picLocks noChangeAspect="1"/>
            </p:cNvPicPr>
            <p:nvPr/>
          </p:nvPicPr>
          <p:blipFill>
            <a:blip r:embed="rId2"/>
            <a:srcRect l="15345" t="5230" b="52816"/>
            <a:stretch>
              <a:fillRect/>
            </a:stretch>
          </p:blipFill>
          <p:spPr>
            <a:xfrm>
              <a:off x="0" y="0"/>
              <a:ext cx="4265690" cy="3172977"/>
            </a:xfrm>
            <a:prstGeom prst="rect">
              <a:avLst/>
            </a:prstGeom>
          </p:spPr>
        </p:pic>
      </p:grpSp>
      <p:grpSp>
        <p:nvGrpSpPr>
          <p:cNvPr id="11" name="Group 11"/>
          <p:cNvGrpSpPr/>
          <p:nvPr/>
        </p:nvGrpSpPr>
        <p:grpSpPr>
          <a:xfrm>
            <a:off x="9411484" y="3592249"/>
            <a:ext cx="3199268" cy="2379732"/>
            <a:chOff x="0" y="0"/>
            <a:chExt cx="4265690" cy="3172977"/>
          </a:xfrm>
        </p:grpSpPr>
        <p:pic>
          <p:nvPicPr>
            <p:cNvPr id="12" name="Picture 12"/>
            <p:cNvPicPr>
              <a:picLocks noChangeAspect="1"/>
            </p:cNvPicPr>
            <p:nvPr/>
          </p:nvPicPr>
          <p:blipFill>
            <a:blip r:embed="rId3"/>
            <a:srcRect t="16096" b="34345"/>
            <a:stretch>
              <a:fillRect/>
            </a:stretch>
          </p:blipFill>
          <p:spPr>
            <a:xfrm>
              <a:off x="0" y="0"/>
              <a:ext cx="4265690" cy="3172977"/>
            </a:xfrm>
            <a:prstGeom prst="rect">
              <a:avLst/>
            </a:prstGeom>
          </p:spPr>
        </p:pic>
      </p:grpSp>
      <p:grpSp>
        <p:nvGrpSpPr>
          <p:cNvPr id="13" name="Group 13"/>
          <p:cNvGrpSpPr/>
          <p:nvPr/>
        </p:nvGrpSpPr>
        <p:grpSpPr>
          <a:xfrm>
            <a:off x="1952421" y="6374001"/>
            <a:ext cx="3199268" cy="2379732"/>
            <a:chOff x="0" y="0"/>
            <a:chExt cx="4265690" cy="3172977"/>
          </a:xfrm>
        </p:grpSpPr>
        <p:pic>
          <p:nvPicPr>
            <p:cNvPr id="14" name="Picture 14"/>
            <p:cNvPicPr>
              <a:picLocks noChangeAspect="1"/>
            </p:cNvPicPr>
            <p:nvPr/>
          </p:nvPicPr>
          <p:blipFill>
            <a:blip r:embed="rId4"/>
            <a:srcRect t="10542" b="39899"/>
            <a:stretch>
              <a:fillRect/>
            </a:stretch>
          </p:blipFill>
          <p:spPr>
            <a:xfrm>
              <a:off x="0" y="0"/>
              <a:ext cx="4265690" cy="3172977"/>
            </a:xfrm>
            <a:prstGeom prst="rect">
              <a:avLst/>
            </a:prstGeom>
          </p:spPr>
        </p:pic>
      </p:grpSp>
      <p:grpSp>
        <p:nvGrpSpPr>
          <p:cNvPr id="15" name="Group 15"/>
          <p:cNvGrpSpPr/>
          <p:nvPr/>
        </p:nvGrpSpPr>
        <p:grpSpPr>
          <a:xfrm>
            <a:off x="9411484" y="6374001"/>
            <a:ext cx="3199268" cy="2379732"/>
            <a:chOff x="0" y="0"/>
            <a:chExt cx="4265690" cy="3172977"/>
          </a:xfrm>
        </p:grpSpPr>
        <p:pic>
          <p:nvPicPr>
            <p:cNvPr id="16" name="Picture 16"/>
            <p:cNvPicPr>
              <a:picLocks noChangeAspect="1"/>
            </p:cNvPicPr>
            <p:nvPr/>
          </p:nvPicPr>
          <p:blipFill>
            <a:blip r:embed="rId5"/>
            <a:srcRect t="4591" b="45850"/>
            <a:stretch>
              <a:fillRect/>
            </a:stretch>
          </p:blipFill>
          <p:spPr>
            <a:xfrm>
              <a:off x="0" y="0"/>
              <a:ext cx="4265690" cy="3172977"/>
            </a:xfrm>
            <a:prstGeom prst="rect">
              <a:avLst/>
            </a:prstGeom>
          </p:spPr>
        </p:pic>
      </p:grpSp>
      <p:sp>
        <p:nvSpPr>
          <p:cNvPr id="17" name="TextBox 17"/>
          <p:cNvSpPr txBox="1"/>
          <p:nvPr/>
        </p:nvSpPr>
        <p:spPr>
          <a:xfrm>
            <a:off x="5680399" y="3592249"/>
            <a:ext cx="3199268" cy="314325"/>
          </a:xfrm>
          <a:prstGeom prst="rect">
            <a:avLst/>
          </a:prstGeom>
        </p:spPr>
        <p:txBody>
          <a:bodyPr lIns="0" tIns="0" rIns="0" bIns="0" rtlCol="0" anchor="t">
            <a:spAutoFit/>
          </a:bodyPr>
          <a:lstStyle/>
          <a:p>
            <a:pPr algn="l">
              <a:lnSpc>
                <a:spcPts val="2488"/>
              </a:lnSpc>
            </a:pPr>
            <a:r>
              <a:rPr lang="en-US" sz="2073" b="1">
                <a:solidFill>
                  <a:srgbClr val="000000"/>
                </a:solidFill>
                <a:latin typeface="Open Sauce Bold"/>
                <a:ea typeface="Open Sauce Bold"/>
                <a:cs typeface="Open Sauce Bold"/>
                <a:sym typeface="Open Sauce Bold"/>
              </a:rPr>
              <a:t>Henrietta Mitchell</a:t>
            </a:r>
          </a:p>
        </p:txBody>
      </p:sp>
      <p:sp>
        <p:nvSpPr>
          <p:cNvPr id="18" name="TextBox 18"/>
          <p:cNvSpPr txBox="1"/>
          <p:nvPr/>
        </p:nvSpPr>
        <p:spPr>
          <a:xfrm>
            <a:off x="5680399" y="4042589"/>
            <a:ext cx="3199268" cy="266700"/>
          </a:xfrm>
          <a:prstGeom prst="rect">
            <a:avLst/>
          </a:prstGeom>
        </p:spPr>
        <p:txBody>
          <a:bodyPr lIns="0" tIns="0" rIns="0" bIns="0" rtlCol="0" anchor="t">
            <a:spAutoFit/>
          </a:bodyPr>
          <a:lstStyle/>
          <a:p>
            <a:pPr algn="l">
              <a:lnSpc>
                <a:spcPts val="2133"/>
              </a:lnSpc>
            </a:pPr>
            <a:r>
              <a:rPr lang="en-US" sz="1777" b="1">
                <a:solidFill>
                  <a:srgbClr val="000000"/>
                </a:solidFill>
                <a:latin typeface="Open Sauce Bold"/>
                <a:ea typeface="Open Sauce Bold"/>
                <a:cs typeface="Open Sauce Bold"/>
                <a:sym typeface="Open Sauce Bold"/>
              </a:rPr>
              <a:t>Researcher</a:t>
            </a:r>
          </a:p>
        </p:txBody>
      </p:sp>
      <p:sp>
        <p:nvSpPr>
          <p:cNvPr id="19" name="TextBox 19"/>
          <p:cNvSpPr txBox="1"/>
          <p:nvPr/>
        </p:nvSpPr>
        <p:spPr>
          <a:xfrm>
            <a:off x="5680399" y="4461689"/>
            <a:ext cx="2933326" cy="1205865"/>
          </a:xfrm>
          <a:prstGeom prst="rect">
            <a:avLst/>
          </a:prstGeom>
        </p:spPr>
        <p:txBody>
          <a:bodyPr lIns="0" tIns="0" rIns="0" bIns="0" rtlCol="0" anchor="t">
            <a:spAutoFit/>
          </a:bodyPr>
          <a:lstStyle/>
          <a:p>
            <a:pPr algn="l">
              <a:lnSpc>
                <a:spcPts val="2400"/>
              </a:lnSpc>
            </a:pPr>
            <a:r>
              <a:rPr lang="en-US" sz="1600">
                <a:solidFill>
                  <a:srgbClr val="000000"/>
                </a:solidFill>
                <a:latin typeface="Open Sauce"/>
                <a:ea typeface="Open Sauce"/>
                <a:cs typeface="Open Sauce"/>
                <a:sym typeface="Open Sauce"/>
              </a:rPr>
              <a:t>Write the explanation of the point as detailed as needed. Think about how to make a well-delivered explanation.</a:t>
            </a:r>
          </a:p>
        </p:txBody>
      </p:sp>
      <p:sp>
        <p:nvSpPr>
          <p:cNvPr id="20" name="TextBox 20"/>
          <p:cNvSpPr txBox="1"/>
          <p:nvPr/>
        </p:nvSpPr>
        <p:spPr>
          <a:xfrm>
            <a:off x="13142569" y="3592249"/>
            <a:ext cx="3199268" cy="314325"/>
          </a:xfrm>
          <a:prstGeom prst="rect">
            <a:avLst/>
          </a:prstGeom>
        </p:spPr>
        <p:txBody>
          <a:bodyPr lIns="0" tIns="0" rIns="0" bIns="0" rtlCol="0" anchor="t">
            <a:spAutoFit/>
          </a:bodyPr>
          <a:lstStyle/>
          <a:p>
            <a:pPr marL="0" lvl="0" indent="0" algn="l">
              <a:lnSpc>
                <a:spcPts val="2488"/>
              </a:lnSpc>
              <a:spcBef>
                <a:spcPct val="0"/>
              </a:spcBef>
            </a:pPr>
            <a:r>
              <a:rPr lang="en-US" sz="2073" b="1" u="none" strike="noStrike">
                <a:solidFill>
                  <a:srgbClr val="000000"/>
                </a:solidFill>
                <a:latin typeface="Open Sauce Bold"/>
                <a:ea typeface="Open Sauce Bold"/>
                <a:cs typeface="Open Sauce Bold"/>
                <a:sym typeface="Open Sauce Bold"/>
              </a:rPr>
              <a:t>Avery Davis</a:t>
            </a:r>
          </a:p>
        </p:txBody>
      </p:sp>
      <p:sp>
        <p:nvSpPr>
          <p:cNvPr id="21" name="TextBox 21"/>
          <p:cNvSpPr txBox="1"/>
          <p:nvPr/>
        </p:nvSpPr>
        <p:spPr>
          <a:xfrm>
            <a:off x="13142569" y="4042589"/>
            <a:ext cx="3199268" cy="266700"/>
          </a:xfrm>
          <a:prstGeom prst="rect">
            <a:avLst/>
          </a:prstGeom>
        </p:spPr>
        <p:txBody>
          <a:bodyPr lIns="0" tIns="0" rIns="0" bIns="0" rtlCol="0" anchor="t">
            <a:spAutoFit/>
          </a:bodyPr>
          <a:lstStyle/>
          <a:p>
            <a:pPr algn="l">
              <a:lnSpc>
                <a:spcPts val="2133"/>
              </a:lnSpc>
            </a:pPr>
            <a:r>
              <a:rPr lang="en-US" sz="1777" b="1">
                <a:solidFill>
                  <a:srgbClr val="000000"/>
                </a:solidFill>
                <a:latin typeface="Open Sauce Bold"/>
                <a:ea typeface="Open Sauce Bold"/>
                <a:cs typeface="Open Sauce Bold"/>
                <a:sym typeface="Open Sauce Bold"/>
              </a:rPr>
              <a:t>Founder &amp; CTO</a:t>
            </a:r>
          </a:p>
        </p:txBody>
      </p:sp>
      <p:sp>
        <p:nvSpPr>
          <p:cNvPr id="22" name="TextBox 22"/>
          <p:cNvSpPr txBox="1"/>
          <p:nvPr/>
        </p:nvSpPr>
        <p:spPr>
          <a:xfrm>
            <a:off x="13142569" y="4461689"/>
            <a:ext cx="3199268" cy="1205865"/>
          </a:xfrm>
          <a:prstGeom prst="rect">
            <a:avLst/>
          </a:prstGeom>
        </p:spPr>
        <p:txBody>
          <a:bodyPr lIns="0" tIns="0" rIns="0" bIns="0" rtlCol="0" anchor="t">
            <a:spAutoFit/>
          </a:bodyPr>
          <a:lstStyle/>
          <a:p>
            <a:pPr marL="0" lvl="0" indent="0" algn="l">
              <a:lnSpc>
                <a:spcPts val="2400"/>
              </a:lnSpc>
              <a:spcBef>
                <a:spcPct val="0"/>
              </a:spcBef>
            </a:pPr>
            <a:r>
              <a:rPr lang="en-US" sz="1600">
                <a:solidFill>
                  <a:srgbClr val="000000"/>
                </a:solidFill>
                <a:latin typeface="Open Sauce"/>
                <a:ea typeface="Open Sauce"/>
                <a:cs typeface="Open Sauce"/>
                <a:sym typeface="Open Sauce"/>
              </a:rPr>
              <a:t>Write the explanation of the point as detailed as needed. Think about how to make a well-delivered explanation.</a:t>
            </a:r>
          </a:p>
        </p:txBody>
      </p:sp>
      <p:sp>
        <p:nvSpPr>
          <p:cNvPr id="23" name="TextBox 23"/>
          <p:cNvSpPr txBox="1"/>
          <p:nvPr/>
        </p:nvSpPr>
        <p:spPr>
          <a:xfrm>
            <a:off x="5681952" y="6639357"/>
            <a:ext cx="3199268" cy="314325"/>
          </a:xfrm>
          <a:prstGeom prst="rect">
            <a:avLst/>
          </a:prstGeom>
        </p:spPr>
        <p:txBody>
          <a:bodyPr lIns="0" tIns="0" rIns="0" bIns="0" rtlCol="0" anchor="t">
            <a:spAutoFit/>
          </a:bodyPr>
          <a:lstStyle/>
          <a:p>
            <a:pPr marL="0" lvl="0" indent="0" algn="l">
              <a:lnSpc>
                <a:spcPts val="2488"/>
              </a:lnSpc>
              <a:spcBef>
                <a:spcPct val="0"/>
              </a:spcBef>
            </a:pPr>
            <a:r>
              <a:rPr lang="en-US" sz="2073" b="1" u="none" strike="noStrike">
                <a:solidFill>
                  <a:srgbClr val="000000"/>
                </a:solidFill>
                <a:latin typeface="Open Sauce Bold"/>
                <a:ea typeface="Open Sauce Bold"/>
                <a:cs typeface="Open Sauce Bold"/>
                <a:sym typeface="Open Sauce Bold"/>
              </a:rPr>
              <a:t>Rufus Stewart</a:t>
            </a:r>
          </a:p>
        </p:txBody>
      </p:sp>
      <p:sp>
        <p:nvSpPr>
          <p:cNvPr id="24" name="TextBox 24"/>
          <p:cNvSpPr txBox="1"/>
          <p:nvPr/>
        </p:nvSpPr>
        <p:spPr>
          <a:xfrm>
            <a:off x="5681952" y="6976703"/>
            <a:ext cx="3199268" cy="266700"/>
          </a:xfrm>
          <a:prstGeom prst="rect">
            <a:avLst/>
          </a:prstGeom>
        </p:spPr>
        <p:txBody>
          <a:bodyPr lIns="0" tIns="0" rIns="0" bIns="0" rtlCol="0" anchor="t">
            <a:spAutoFit/>
          </a:bodyPr>
          <a:lstStyle/>
          <a:p>
            <a:pPr algn="l">
              <a:lnSpc>
                <a:spcPts val="2133"/>
              </a:lnSpc>
            </a:pPr>
            <a:r>
              <a:rPr lang="en-US" sz="1777" b="1">
                <a:solidFill>
                  <a:srgbClr val="000000"/>
                </a:solidFill>
                <a:latin typeface="Open Sauce Bold"/>
                <a:ea typeface="Open Sauce Bold"/>
                <a:cs typeface="Open Sauce Bold"/>
                <a:sym typeface="Open Sauce Bold"/>
              </a:rPr>
              <a:t>Advisor</a:t>
            </a:r>
          </a:p>
        </p:txBody>
      </p:sp>
      <p:sp>
        <p:nvSpPr>
          <p:cNvPr id="25" name="TextBox 25"/>
          <p:cNvSpPr txBox="1"/>
          <p:nvPr/>
        </p:nvSpPr>
        <p:spPr>
          <a:xfrm>
            <a:off x="5681952" y="7395803"/>
            <a:ext cx="2643207" cy="1510665"/>
          </a:xfrm>
          <a:prstGeom prst="rect">
            <a:avLst/>
          </a:prstGeom>
        </p:spPr>
        <p:txBody>
          <a:bodyPr lIns="0" tIns="0" rIns="0" bIns="0" rtlCol="0" anchor="t">
            <a:spAutoFit/>
          </a:bodyPr>
          <a:lstStyle/>
          <a:p>
            <a:pPr marL="0" lvl="0" indent="0" algn="l">
              <a:lnSpc>
                <a:spcPts val="2400"/>
              </a:lnSpc>
              <a:spcBef>
                <a:spcPct val="0"/>
              </a:spcBef>
            </a:pPr>
            <a:r>
              <a:rPr lang="en-US" sz="1600">
                <a:solidFill>
                  <a:srgbClr val="000000"/>
                </a:solidFill>
                <a:latin typeface="Open Sauce"/>
                <a:ea typeface="Open Sauce"/>
                <a:cs typeface="Open Sauce"/>
                <a:sym typeface="Open Sauce"/>
              </a:rPr>
              <a:t>Write the explanation of the point as detailed as needed. Think about how to make a well-delivered explanation.</a:t>
            </a:r>
          </a:p>
        </p:txBody>
      </p:sp>
      <p:sp>
        <p:nvSpPr>
          <p:cNvPr id="26" name="TextBox 26"/>
          <p:cNvSpPr txBox="1"/>
          <p:nvPr/>
        </p:nvSpPr>
        <p:spPr>
          <a:xfrm>
            <a:off x="13142569" y="6639357"/>
            <a:ext cx="3199268" cy="314325"/>
          </a:xfrm>
          <a:prstGeom prst="rect">
            <a:avLst/>
          </a:prstGeom>
        </p:spPr>
        <p:txBody>
          <a:bodyPr lIns="0" tIns="0" rIns="0" bIns="0" rtlCol="0" anchor="t">
            <a:spAutoFit/>
          </a:bodyPr>
          <a:lstStyle/>
          <a:p>
            <a:pPr marL="0" lvl="0" indent="0" algn="l">
              <a:lnSpc>
                <a:spcPts val="2488"/>
              </a:lnSpc>
              <a:spcBef>
                <a:spcPct val="0"/>
              </a:spcBef>
            </a:pPr>
            <a:r>
              <a:rPr lang="en-US" sz="2073" b="1" u="none" strike="noStrike">
                <a:solidFill>
                  <a:srgbClr val="000000"/>
                </a:solidFill>
                <a:latin typeface="Open Sauce Bold"/>
                <a:ea typeface="Open Sauce Bold"/>
                <a:cs typeface="Open Sauce Bold"/>
                <a:sym typeface="Open Sauce Bold"/>
              </a:rPr>
              <a:t>Claudia Alves</a:t>
            </a:r>
          </a:p>
        </p:txBody>
      </p:sp>
      <p:sp>
        <p:nvSpPr>
          <p:cNvPr id="27" name="TextBox 27"/>
          <p:cNvSpPr txBox="1"/>
          <p:nvPr/>
        </p:nvSpPr>
        <p:spPr>
          <a:xfrm>
            <a:off x="13142569" y="6976703"/>
            <a:ext cx="3199268" cy="266700"/>
          </a:xfrm>
          <a:prstGeom prst="rect">
            <a:avLst/>
          </a:prstGeom>
        </p:spPr>
        <p:txBody>
          <a:bodyPr lIns="0" tIns="0" rIns="0" bIns="0" rtlCol="0" anchor="t">
            <a:spAutoFit/>
          </a:bodyPr>
          <a:lstStyle/>
          <a:p>
            <a:pPr algn="l">
              <a:lnSpc>
                <a:spcPts val="2133"/>
              </a:lnSpc>
            </a:pPr>
            <a:r>
              <a:rPr lang="en-US" sz="1777" b="1">
                <a:solidFill>
                  <a:srgbClr val="000000"/>
                </a:solidFill>
                <a:latin typeface="Open Sauce Bold"/>
                <a:ea typeface="Open Sauce Bold"/>
                <a:cs typeface="Open Sauce Bold"/>
                <a:sym typeface="Open Sauce Bold"/>
              </a:rPr>
              <a:t>Legal </a:t>
            </a:r>
          </a:p>
        </p:txBody>
      </p:sp>
      <p:sp>
        <p:nvSpPr>
          <p:cNvPr id="28" name="TextBox 28"/>
          <p:cNvSpPr txBox="1"/>
          <p:nvPr/>
        </p:nvSpPr>
        <p:spPr>
          <a:xfrm>
            <a:off x="13142569" y="7395803"/>
            <a:ext cx="3199268" cy="1205865"/>
          </a:xfrm>
          <a:prstGeom prst="rect">
            <a:avLst/>
          </a:prstGeom>
        </p:spPr>
        <p:txBody>
          <a:bodyPr lIns="0" tIns="0" rIns="0" bIns="0" rtlCol="0" anchor="t">
            <a:spAutoFit/>
          </a:bodyPr>
          <a:lstStyle/>
          <a:p>
            <a:pPr marL="0" lvl="0" indent="0" algn="l">
              <a:lnSpc>
                <a:spcPts val="2400"/>
              </a:lnSpc>
              <a:spcBef>
                <a:spcPct val="0"/>
              </a:spcBef>
            </a:pPr>
            <a:r>
              <a:rPr lang="en-US" sz="1600">
                <a:solidFill>
                  <a:srgbClr val="000000"/>
                </a:solidFill>
                <a:latin typeface="Open Sauce"/>
                <a:ea typeface="Open Sauce"/>
                <a:cs typeface="Open Sauce"/>
                <a:sym typeface="Open Sauce"/>
              </a:rPr>
              <a:t>Write the explanation of the point as detailed as needed. Think about how to make a well-delivered explanation.</a:t>
            </a:r>
          </a:p>
        </p:txBody>
      </p:sp>
      <p:sp>
        <p:nvSpPr>
          <p:cNvPr id="29" name="Freeform 29"/>
          <p:cNvSpPr/>
          <p:nvPr/>
        </p:nvSpPr>
        <p:spPr>
          <a:xfrm rot="-876679">
            <a:off x="6054570" y="8563108"/>
            <a:ext cx="13744635" cy="4667773"/>
          </a:xfrm>
          <a:custGeom>
            <a:avLst/>
            <a:gdLst/>
            <a:ahLst/>
            <a:cxnLst/>
            <a:rect l="l" t="t" r="r" b="b"/>
            <a:pathLst>
              <a:path w="13744635" h="4667773">
                <a:moveTo>
                  <a:pt x="0" y="0"/>
                </a:moveTo>
                <a:lnTo>
                  <a:pt x="13744635" y="0"/>
                </a:lnTo>
                <a:lnTo>
                  <a:pt x="13744635" y="4667773"/>
                </a:lnTo>
                <a:lnTo>
                  <a:pt x="0" y="4667773"/>
                </a:lnTo>
                <a:lnTo>
                  <a:pt x="0" y="0"/>
                </a:lnTo>
                <a:close/>
              </a:path>
            </a:pathLst>
          </a:custGeom>
          <a:blipFill>
            <a:blip r:embed="rId6"/>
            <a:stretch>
              <a:fillRect b="-76306"/>
            </a:stretch>
          </a:blipFill>
        </p:spPr>
        <p:txBody>
          <a:bodyPr/>
          <a:lstStyle/>
          <a:p>
            <a:endParaRPr lang="en-US"/>
          </a:p>
        </p:txBody>
      </p:sp>
      <p:sp>
        <p:nvSpPr>
          <p:cNvPr id="30" name="Freeform 30"/>
          <p:cNvSpPr/>
          <p:nvPr/>
        </p:nvSpPr>
        <p:spPr>
          <a:xfrm rot="9533180">
            <a:off x="-3161344" y="-1900532"/>
            <a:ext cx="9108307" cy="7633373"/>
          </a:xfrm>
          <a:custGeom>
            <a:avLst/>
            <a:gdLst/>
            <a:ahLst/>
            <a:cxnLst/>
            <a:rect l="l" t="t" r="r" b="b"/>
            <a:pathLst>
              <a:path w="9108307" h="7633373">
                <a:moveTo>
                  <a:pt x="0" y="0"/>
                </a:moveTo>
                <a:lnTo>
                  <a:pt x="9108307" y="0"/>
                </a:lnTo>
                <a:lnTo>
                  <a:pt x="9108307" y="7633373"/>
                </a:lnTo>
                <a:lnTo>
                  <a:pt x="0" y="7633373"/>
                </a:lnTo>
                <a:lnTo>
                  <a:pt x="0" y="0"/>
                </a:lnTo>
                <a:close/>
              </a:path>
            </a:pathLst>
          </a:custGeom>
          <a:blipFill>
            <a:blip r:embed="rId7"/>
            <a:stretch>
              <a:fillRect r="-125760" b="-99006"/>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TotalTime>
  <Words>814</Words>
  <Application>Microsoft Macintosh PowerPoint</Application>
  <PresentationFormat>Custom</PresentationFormat>
  <Paragraphs>112</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Calibri</vt:lpstr>
      <vt:lpstr>Montserrat</vt:lpstr>
      <vt:lpstr>Open Sauce Bold</vt:lpstr>
      <vt:lpstr>Arial</vt:lpstr>
      <vt:lpstr>Cambria</vt:lpstr>
      <vt:lpstr>Open Sauce</vt:lpstr>
      <vt:lpstr>Montserrat Classic</vt:lpstr>
      <vt:lpstr>Montserrat Bold</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T&amp;S Re-Imagination Sample Deck Template</dc:title>
  <cp:lastModifiedBy>Jennifer Louie</cp:lastModifiedBy>
  <cp:revision>3</cp:revision>
  <dcterms:created xsi:type="dcterms:W3CDTF">2006-08-16T00:00:00Z</dcterms:created>
  <dcterms:modified xsi:type="dcterms:W3CDTF">2025-02-06T18:56:26Z</dcterms:modified>
  <dc:identifier>DAGdas_E2gg</dc:identifier>
</cp:coreProperties>
</file>